
<file path=[Content_Types].xml><?xml version="1.0" encoding="utf-8"?>
<Types xmlns="http://schemas.openxmlformats.org/package/2006/content-types">
  <Default ContentType="application/xml" Extension="xml"/>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2.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Lst>
  <p:sldSz cy="6858000" cx="12192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http://customooxmlschemas.google.com/">
      <go:slidesCustomData xmlns:go="http://customooxmlschemas.google.com/" r:id="rId37" roundtripDataSignature="AMtx7mg7d++s40dA94GzhnEEXkuhDhLFvA=="/>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20" Type="http://schemas.openxmlformats.org/officeDocument/2006/relationships/slide" Target="slides/slide16.xml"/><Relationship Id="rId22" Type="http://schemas.openxmlformats.org/officeDocument/2006/relationships/slide" Target="slides/slide18.xml"/><Relationship Id="rId21" Type="http://schemas.openxmlformats.org/officeDocument/2006/relationships/slide" Target="slides/slide17.xml"/><Relationship Id="rId24" Type="http://schemas.openxmlformats.org/officeDocument/2006/relationships/slide" Target="slides/slide20.xml"/><Relationship Id="rId23" Type="http://schemas.openxmlformats.org/officeDocument/2006/relationships/slide" Target="slides/slide19.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26" Type="http://schemas.openxmlformats.org/officeDocument/2006/relationships/slide" Target="slides/slide22.xml"/><Relationship Id="rId25" Type="http://schemas.openxmlformats.org/officeDocument/2006/relationships/slide" Target="slides/slide21.xml"/><Relationship Id="rId28" Type="http://schemas.openxmlformats.org/officeDocument/2006/relationships/slide" Target="slides/slide24.xml"/><Relationship Id="rId27" Type="http://schemas.openxmlformats.org/officeDocument/2006/relationships/slide" Target="slides/slide23.xml"/><Relationship Id="rId5" Type="http://schemas.openxmlformats.org/officeDocument/2006/relationships/slide" Target="slides/slide1.xml"/><Relationship Id="rId6" Type="http://schemas.openxmlformats.org/officeDocument/2006/relationships/slide" Target="slides/slide2.xml"/><Relationship Id="rId29" Type="http://schemas.openxmlformats.org/officeDocument/2006/relationships/slide" Target="slides/slide25.xml"/><Relationship Id="rId7" Type="http://schemas.openxmlformats.org/officeDocument/2006/relationships/slide" Target="slides/slide3.xml"/><Relationship Id="rId8" Type="http://schemas.openxmlformats.org/officeDocument/2006/relationships/slide" Target="slides/slide4.xml"/><Relationship Id="rId31" Type="http://schemas.openxmlformats.org/officeDocument/2006/relationships/slide" Target="slides/slide27.xml"/><Relationship Id="rId30" Type="http://schemas.openxmlformats.org/officeDocument/2006/relationships/slide" Target="slides/slide26.xml"/><Relationship Id="rId11" Type="http://schemas.openxmlformats.org/officeDocument/2006/relationships/slide" Target="slides/slide7.xml"/><Relationship Id="rId33" Type="http://schemas.openxmlformats.org/officeDocument/2006/relationships/slide" Target="slides/slide29.xml"/><Relationship Id="rId10" Type="http://schemas.openxmlformats.org/officeDocument/2006/relationships/slide" Target="slides/slide6.xml"/><Relationship Id="rId32" Type="http://schemas.openxmlformats.org/officeDocument/2006/relationships/slide" Target="slides/slide28.xml"/><Relationship Id="rId13" Type="http://schemas.openxmlformats.org/officeDocument/2006/relationships/slide" Target="slides/slide9.xml"/><Relationship Id="rId35" Type="http://schemas.openxmlformats.org/officeDocument/2006/relationships/slide" Target="slides/slide31.xml"/><Relationship Id="rId12" Type="http://schemas.openxmlformats.org/officeDocument/2006/relationships/slide" Target="slides/slide8.xml"/><Relationship Id="rId34" Type="http://schemas.openxmlformats.org/officeDocument/2006/relationships/slide" Target="slides/slide30.xml"/><Relationship Id="rId15" Type="http://schemas.openxmlformats.org/officeDocument/2006/relationships/slide" Target="slides/slide11.xml"/><Relationship Id="rId37" Type="http://customschemas.google.com/relationships/presentationmetadata" Target="metadata"/><Relationship Id="rId14" Type="http://schemas.openxmlformats.org/officeDocument/2006/relationships/slide" Target="slides/slide10.xml"/><Relationship Id="rId36" Type="http://schemas.openxmlformats.org/officeDocument/2006/relationships/slide" Target="slides/slide32.xml"/><Relationship Id="rId17" Type="http://schemas.openxmlformats.org/officeDocument/2006/relationships/slide" Target="slides/slide13.xml"/><Relationship Id="rId16" Type="http://schemas.openxmlformats.org/officeDocument/2006/relationships/slide" Target="slides/slide12.xml"/><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1" name="Shape 91"/>
        <p:cNvGrpSpPr/>
        <p:nvPr/>
      </p:nvGrpSpPr>
      <p:grpSpPr>
        <a:xfrm>
          <a:off x="0" y="0"/>
          <a:ext cx="0" cy="0"/>
          <a:chOff x="0" y="0"/>
          <a:chExt cx="0" cy="0"/>
        </a:xfrm>
      </p:grpSpPr>
      <p:sp>
        <p:nvSpPr>
          <p:cNvPr id="92" name="Google Shape;92;p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3" name="Google Shape;93;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1" name="Shape 101"/>
        <p:cNvGrpSpPr/>
        <p:nvPr/>
      </p:nvGrpSpPr>
      <p:grpSpPr>
        <a:xfrm>
          <a:off x="0" y="0"/>
          <a:ext cx="0" cy="0"/>
          <a:chOff x="0" y="0"/>
          <a:chExt cx="0" cy="0"/>
        </a:xfrm>
      </p:grpSpPr>
      <p:sp>
        <p:nvSpPr>
          <p:cNvPr id="102" name="Google Shape;102;p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3" name="Google Shape;103;p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0" name="Shape 110"/>
        <p:cNvGrpSpPr/>
        <p:nvPr/>
      </p:nvGrpSpPr>
      <p:grpSpPr>
        <a:xfrm>
          <a:off x="0" y="0"/>
          <a:ext cx="0" cy="0"/>
          <a:chOff x="0" y="0"/>
          <a:chExt cx="0" cy="0"/>
        </a:xfrm>
      </p:grpSpPr>
      <p:sp>
        <p:nvSpPr>
          <p:cNvPr id="111" name="Google Shape;111;p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2" name="Google Shape;112;p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9" name="Shape 119"/>
        <p:cNvGrpSpPr/>
        <p:nvPr/>
      </p:nvGrpSpPr>
      <p:grpSpPr>
        <a:xfrm>
          <a:off x="0" y="0"/>
          <a:ext cx="0" cy="0"/>
          <a:chOff x="0" y="0"/>
          <a:chExt cx="0" cy="0"/>
        </a:xfrm>
      </p:grpSpPr>
      <p:sp>
        <p:nvSpPr>
          <p:cNvPr id="120" name="Google Shape;120;p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21" name="Google Shape;121;p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7" name="Shape 127"/>
        <p:cNvGrpSpPr/>
        <p:nvPr/>
      </p:nvGrpSpPr>
      <p:grpSpPr>
        <a:xfrm>
          <a:off x="0" y="0"/>
          <a:ext cx="0" cy="0"/>
          <a:chOff x="0" y="0"/>
          <a:chExt cx="0" cy="0"/>
        </a:xfrm>
      </p:grpSpPr>
      <p:sp>
        <p:nvSpPr>
          <p:cNvPr id="128" name="Google Shape;128;p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29" name="Google Shape;129;p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6" name="Shape 136"/>
        <p:cNvGrpSpPr/>
        <p:nvPr/>
      </p:nvGrpSpPr>
      <p:grpSpPr>
        <a:xfrm>
          <a:off x="0" y="0"/>
          <a:ext cx="0" cy="0"/>
          <a:chOff x="0" y="0"/>
          <a:chExt cx="0" cy="0"/>
        </a:xfrm>
      </p:grpSpPr>
      <p:sp>
        <p:nvSpPr>
          <p:cNvPr id="137" name="Google Shape;137;p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38" name="Google Shape;138;p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0" name="Shape 160"/>
        <p:cNvGrpSpPr/>
        <p:nvPr/>
      </p:nvGrpSpPr>
      <p:grpSpPr>
        <a:xfrm>
          <a:off x="0" y="0"/>
          <a:ext cx="0" cy="0"/>
          <a:chOff x="0" y="0"/>
          <a:chExt cx="0" cy="0"/>
        </a:xfrm>
      </p:grpSpPr>
      <p:sp>
        <p:nvSpPr>
          <p:cNvPr id="161" name="Google Shape;161;p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2" name="Google Shape;162;p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5" name="Shape 175"/>
        <p:cNvGrpSpPr/>
        <p:nvPr/>
      </p:nvGrpSpPr>
      <p:grpSpPr>
        <a:xfrm>
          <a:off x="0" y="0"/>
          <a:ext cx="0" cy="0"/>
          <a:chOff x="0" y="0"/>
          <a:chExt cx="0" cy="0"/>
        </a:xfrm>
      </p:grpSpPr>
      <p:sp>
        <p:nvSpPr>
          <p:cNvPr id="176" name="Google Shape;176;p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7" name="Google Shape;177;p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1" name="Shape 191"/>
        <p:cNvGrpSpPr/>
        <p:nvPr/>
      </p:nvGrpSpPr>
      <p:grpSpPr>
        <a:xfrm>
          <a:off x="0" y="0"/>
          <a:ext cx="0" cy="0"/>
          <a:chOff x="0" y="0"/>
          <a:chExt cx="0" cy="0"/>
        </a:xfrm>
      </p:grpSpPr>
      <p:sp>
        <p:nvSpPr>
          <p:cNvPr id="192" name="Google Shape;192;p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3" name="Google Shape;193;p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0" name="Shape 200"/>
        <p:cNvGrpSpPr/>
        <p:nvPr/>
      </p:nvGrpSpPr>
      <p:grpSpPr>
        <a:xfrm>
          <a:off x="0" y="0"/>
          <a:ext cx="0" cy="0"/>
          <a:chOff x="0" y="0"/>
          <a:chExt cx="0" cy="0"/>
        </a:xfrm>
      </p:grpSpPr>
      <p:sp>
        <p:nvSpPr>
          <p:cNvPr id="201" name="Google Shape;201;p1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2" name="Google Shape;202;p1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8" name="Shape 208"/>
        <p:cNvGrpSpPr/>
        <p:nvPr/>
      </p:nvGrpSpPr>
      <p:grpSpPr>
        <a:xfrm>
          <a:off x="0" y="0"/>
          <a:ext cx="0" cy="0"/>
          <a:chOff x="0" y="0"/>
          <a:chExt cx="0" cy="0"/>
        </a:xfrm>
      </p:grpSpPr>
      <p:sp>
        <p:nvSpPr>
          <p:cNvPr id="209" name="Google Shape;209;p1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0" name="Google Shape;210;p1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7" name="Shape 217"/>
        <p:cNvGrpSpPr/>
        <p:nvPr/>
      </p:nvGrpSpPr>
      <p:grpSpPr>
        <a:xfrm>
          <a:off x="0" y="0"/>
          <a:ext cx="0" cy="0"/>
          <a:chOff x="0" y="0"/>
          <a:chExt cx="0" cy="0"/>
        </a:xfrm>
      </p:grpSpPr>
      <p:sp>
        <p:nvSpPr>
          <p:cNvPr id="218" name="Google Shape;218;p1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9" name="Google Shape;219;p1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5" name="Shape 225"/>
        <p:cNvGrpSpPr/>
        <p:nvPr/>
      </p:nvGrpSpPr>
      <p:grpSpPr>
        <a:xfrm>
          <a:off x="0" y="0"/>
          <a:ext cx="0" cy="0"/>
          <a:chOff x="0" y="0"/>
          <a:chExt cx="0" cy="0"/>
        </a:xfrm>
      </p:grpSpPr>
      <p:sp>
        <p:nvSpPr>
          <p:cNvPr id="226" name="Google Shape;226;p1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7" name="Google Shape;227;p1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4" name="Shape 234"/>
        <p:cNvGrpSpPr/>
        <p:nvPr/>
      </p:nvGrpSpPr>
      <p:grpSpPr>
        <a:xfrm>
          <a:off x="0" y="0"/>
          <a:ext cx="0" cy="0"/>
          <a:chOff x="0" y="0"/>
          <a:chExt cx="0" cy="0"/>
        </a:xfrm>
      </p:grpSpPr>
      <p:sp>
        <p:nvSpPr>
          <p:cNvPr id="235" name="Google Shape;235;p1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6" name="Google Shape;236;p1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3" name="Shape 243"/>
        <p:cNvGrpSpPr/>
        <p:nvPr/>
      </p:nvGrpSpPr>
      <p:grpSpPr>
        <a:xfrm>
          <a:off x="0" y="0"/>
          <a:ext cx="0" cy="0"/>
          <a:chOff x="0" y="0"/>
          <a:chExt cx="0" cy="0"/>
        </a:xfrm>
      </p:grpSpPr>
      <p:sp>
        <p:nvSpPr>
          <p:cNvPr id="244" name="Google Shape;244;p1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5" name="Google Shape;245;p1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2" name="Shape 252"/>
        <p:cNvGrpSpPr/>
        <p:nvPr/>
      </p:nvGrpSpPr>
      <p:grpSpPr>
        <a:xfrm>
          <a:off x="0" y="0"/>
          <a:ext cx="0" cy="0"/>
          <a:chOff x="0" y="0"/>
          <a:chExt cx="0" cy="0"/>
        </a:xfrm>
      </p:grpSpPr>
      <p:sp>
        <p:nvSpPr>
          <p:cNvPr id="253" name="Google Shape;253;p1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4" name="Google Shape;254;p1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0" name="Shape 280"/>
        <p:cNvGrpSpPr/>
        <p:nvPr/>
      </p:nvGrpSpPr>
      <p:grpSpPr>
        <a:xfrm>
          <a:off x="0" y="0"/>
          <a:ext cx="0" cy="0"/>
          <a:chOff x="0" y="0"/>
          <a:chExt cx="0" cy="0"/>
        </a:xfrm>
      </p:grpSpPr>
      <p:sp>
        <p:nvSpPr>
          <p:cNvPr id="281" name="Google Shape;281;p1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2" name="Google Shape;282;p1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3" name="Shape 303"/>
        <p:cNvGrpSpPr/>
        <p:nvPr/>
      </p:nvGrpSpPr>
      <p:grpSpPr>
        <a:xfrm>
          <a:off x="0" y="0"/>
          <a:ext cx="0" cy="0"/>
          <a:chOff x="0" y="0"/>
          <a:chExt cx="0" cy="0"/>
        </a:xfrm>
      </p:grpSpPr>
      <p:sp>
        <p:nvSpPr>
          <p:cNvPr id="304" name="Google Shape;304;p1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5" name="Google Shape;305;p1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8" name="Shape 318"/>
        <p:cNvGrpSpPr/>
        <p:nvPr/>
      </p:nvGrpSpPr>
      <p:grpSpPr>
        <a:xfrm>
          <a:off x="0" y="0"/>
          <a:ext cx="0" cy="0"/>
          <a:chOff x="0" y="0"/>
          <a:chExt cx="0" cy="0"/>
        </a:xfrm>
      </p:grpSpPr>
      <p:sp>
        <p:nvSpPr>
          <p:cNvPr id="319" name="Google Shape;319;p1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20" name="Google Shape;320;p1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4" name="Shape 334"/>
        <p:cNvGrpSpPr/>
        <p:nvPr/>
      </p:nvGrpSpPr>
      <p:grpSpPr>
        <a:xfrm>
          <a:off x="0" y="0"/>
          <a:ext cx="0" cy="0"/>
          <a:chOff x="0" y="0"/>
          <a:chExt cx="0" cy="0"/>
        </a:xfrm>
      </p:grpSpPr>
      <p:sp>
        <p:nvSpPr>
          <p:cNvPr id="335" name="Google Shape;335;p2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36" name="Google Shape;336;p2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4" name="Shape 344"/>
        <p:cNvGrpSpPr/>
        <p:nvPr/>
      </p:nvGrpSpPr>
      <p:grpSpPr>
        <a:xfrm>
          <a:off x="0" y="0"/>
          <a:ext cx="0" cy="0"/>
          <a:chOff x="0" y="0"/>
          <a:chExt cx="0" cy="0"/>
        </a:xfrm>
      </p:grpSpPr>
      <p:sp>
        <p:nvSpPr>
          <p:cNvPr id="345" name="Google Shape;345;p2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46" name="Google Shape;346;p2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4" name="Shape 354"/>
        <p:cNvGrpSpPr/>
        <p:nvPr/>
      </p:nvGrpSpPr>
      <p:grpSpPr>
        <a:xfrm>
          <a:off x="0" y="0"/>
          <a:ext cx="0" cy="0"/>
          <a:chOff x="0" y="0"/>
          <a:chExt cx="0" cy="0"/>
        </a:xfrm>
      </p:grpSpPr>
      <p:sp>
        <p:nvSpPr>
          <p:cNvPr id="355" name="Google Shape;355;p2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56" name="Google Shape;356;p2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4" name="Shape 364"/>
        <p:cNvGrpSpPr/>
        <p:nvPr/>
      </p:nvGrpSpPr>
      <p:grpSpPr>
        <a:xfrm>
          <a:off x="0" y="0"/>
          <a:ext cx="0" cy="0"/>
          <a:chOff x="0" y="0"/>
          <a:chExt cx="0" cy="0"/>
        </a:xfrm>
      </p:grpSpPr>
      <p:sp>
        <p:nvSpPr>
          <p:cNvPr id="365" name="Google Shape;365;p2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66" name="Google Shape;366;p2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67" name="Google Shape;367;p23: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4" name="Shape 374"/>
        <p:cNvGrpSpPr/>
        <p:nvPr/>
      </p:nvGrpSpPr>
      <p:grpSpPr>
        <a:xfrm>
          <a:off x="0" y="0"/>
          <a:ext cx="0" cy="0"/>
          <a:chOff x="0" y="0"/>
          <a:chExt cx="0" cy="0"/>
        </a:xfrm>
      </p:grpSpPr>
      <p:sp>
        <p:nvSpPr>
          <p:cNvPr id="375" name="Google Shape;375;p2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76" name="Google Shape;376;p2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77" name="Google Shape;377;p24: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4" name="Shape 384"/>
        <p:cNvGrpSpPr/>
        <p:nvPr/>
      </p:nvGrpSpPr>
      <p:grpSpPr>
        <a:xfrm>
          <a:off x="0" y="0"/>
          <a:ext cx="0" cy="0"/>
          <a:chOff x="0" y="0"/>
          <a:chExt cx="0" cy="0"/>
        </a:xfrm>
      </p:grpSpPr>
      <p:sp>
        <p:nvSpPr>
          <p:cNvPr id="385" name="Google Shape;385;p2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86" name="Google Shape;386;p2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2" name="Shape 392"/>
        <p:cNvGrpSpPr/>
        <p:nvPr/>
      </p:nvGrpSpPr>
      <p:grpSpPr>
        <a:xfrm>
          <a:off x="0" y="0"/>
          <a:ext cx="0" cy="0"/>
          <a:chOff x="0" y="0"/>
          <a:chExt cx="0" cy="0"/>
        </a:xfrm>
      </p:grpSpPr>
      <p:sp>
        <p:nvSpPr>
          <p:cNvPr id="393" name="Google Shape;393;p2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94" name="Google Shape;394;p2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0" name="Shape 400"/>
        <p:cNvGrpSpPr/>
        <p:nvPr/>
      </p:nvGrpSpPr>
      <p:grpSpPr>
        <a:xfrm>
          <a:off x="0" y="0"/>
          <a:ext cx="0" cy="0"/>
          <a:chOff x="0" y="0"/>
          <a:chExt cx="0" cy="0"/>
        </a:xfrm>
      </p:grpSpPr>
      <p:sp>
        <p:nvSpPr>
          <p:cNvPr id="401" name="Google Shape;401;p2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02" name="Google Shape;402;p2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3" name="Shape 413"/>
        <p:cNvGrpSpPr/>
        <p:nvPr/>
      </p:nvGrpSpPr>
      <p:grpSpPr>
        <a:xfrm>
          <a:off x="0" y="0"/>
          <a:ext cx="0" cy="0"/>
          <a:chOff x="0" y="0"/>
          <a:chExt cx="0" cy="0"/>
        </a:xfrm>
      </p:grpSpPr>
      <p:sp>
        <p:nvSpPr>
          <p:cNvPr id="414" name="Google Shape;414;p2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15" name="Google Shape;415;p2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1" name="Shape 421"/>
        <p:cNvGrpSpPr/>
        <p:nvPr/>
      </p:nvGrpSpPr>
      <p:grpSpPr>
        <a:xfrm>
          <a:off x="0" y="0"/>
          <a:ext cx="0" cy="0"/>
          <a:chOff x="0" y="0"/>
          <a:chExt cx="0" cy="0"/>
        </a:xfrm>
      </p:grpSpPr>
      <p:sp>
        <p:nvSpPr>
          <p:cNvPr id="422" name="Google Shape;422;p2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23" name="Google Shape;423;p29: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24" name="Google Shape;424;p29: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1" name="Shape 431"/>
        <p:cNvGrpSpPr/>
        <p:nvPr/>
      </p:nvGrpSpPr>
      <p:grpSpPr>
        <a:xfrm>
          <a:off x="0" y="0"/>
          <a:ext cx="0" cy="0"/>
          <a:chOff x="0" y="0"/>
          <a:chExt cx="0" cy="0"/>
        </a:xfrm>
      </p:grpSpPr>
      <p:sp>
        <p:nvSpPr>
          <p:cNvPr id="432" name="Google Shape;432;p3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33" name="Google Shape;433;p30: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34" name="Google Shape;434;p30: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1" name="Shape 441"/>
        <p:cNvGrpSpPr/>
        <p:nvPr/>
      </p:nvGrpSpPr>
      <p:grpSpPr>
        <a:xfrm>
          <a:off x="0" y="0"/>
          <a:ext cx="0" cy="0"/>
          <a:chOff x="0" y="0"/>
          <a:chExt cx="0" cy="0"/>
        </a:xfrm>
      </p:grpSpPr>
      <p:sp>
        <p:nvSpPr>
          <p:cNvPr id="442" name="Google Shape;442;p3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43" name="Google Shape;443;p3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44" name="Google Shape;444;p3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1" name="Shape 451"/>
        <p:cNvGrpSpPr/>
        <p:nvPr/>
      </p:nvGrpSpPr>
      <p:grpSpPr>
        <a:xfrm>
          <a:off x="0" y="0"/>
          <a:ext cx="0" cy="0"/>
          <a:chOff x="0" y="0"/>
          <a:chExt cx="0" cy="0"/>
        </a:xfrm>
      </p:grpSpPr>
      <p:sp>
        <p:nvSpPr>
          <p:cNvPr id="452" name="Google Shape;452;p3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53" name="Google Shape;453;p3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5" name="Shape 15"/>
        <p:cNvGrpSpPr/>
        <p:nvPr/>
      </p:nvGrpSpPr>
      <p:grpSpPr>
        <a:xfrm>
          <a:off x="0" y="0"/>
          <a:ext cx="0" cy="0"/>
          <a:chOff x="0" y="0"/>
          <a:chExt cx="0" cy="0"/>
        </a:xfrm>
      </p:grpSpPr>
      <p:sp>
        <p:nvSpPr>
          <p:cNvPr id="16" name="Google Shape;16;p3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7" name="Google Shape;17;p34"/>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8" name="Google Shape;18;p3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 name="Google Shape;19;p3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3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21" name="Shape 21"/>
        <p:cNvGrpSpPr/>
        <p:nvPr/>
      </p:nvGrpSpPr>
      <p:grpSpPr>
        <a:xfrm>
          <a:off x="0" y="0"/>
          <a:ext cx="0" cy="0"/>
          <a:chOff x="0" y="0"/>
          <a:chExt cx="0" cy="0"/>
        </a:xfrm>
      </p:grpSpPr>
      <p:sp>
        <p:nvSpPr>
          <p:cNvPr id="22" name="Google Shape;22;p35"/>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3" name="Google Shape;23;p35"/>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24" name="Google Shape;24;p3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 name="Google Shape;25;p3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 name="Google Shape;26;p3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7" name="Shape 27"/>
        <p:cNvGrpSpPr/>
        <p:nvPr/>
      </p:nvGrpSpPr>
      <p:grpSpPr>
        <a:xfrm>
          <a:off x="0" y="0"/>
          <a:ext cx="0" cy="0"/>
          <a:chOff x="0" y="0"/>
          <a:chExt cx="0" cy="0"/>
        </a:xfrm>
      </p:grpSpPr>
      <p:sp>
        <p:nvSpPr>
          <p:cNvPr id="28" name="Google Shape;28;p36"/>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9" name="Google Shape;29;p36"/>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30" name="Google Shape;30;p3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1" name="Google Shape;31;p3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2" name="Google Shape;32;p3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3" name="Shape 33"/>
        <p:cNvGrpSpPr/>
        <p:nvPr/>
      </p:nvGrpSpPr>
      <p:grpSpPr>
        <a:xfrm>
          <a:off x="0" y="0"/>
          <a:ext cx="0" cy="0"/>
          <a:chOff x="0" y="0"/>
          <a:chExt cx="0" cy="0"/>
        </a:xfrm>
      </p:grpSpPr>
      <p:sp>
        <p:nvSpPr>
          <p:cNvPr id="34" name="Google Shape;34;p37"/>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5" name="Google Shape;35;p37"/>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6" name="Google Shape;36;p37"/>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7" name="Google Shape;37;p3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8" name="Google Shape;38;p3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9" name="Google Shape;39;p3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0" name="Shape 40"/>
        <p:cNvGrpSpPr/>
        <p:nvPr/>
      </p:nvGrpSpPr>
      <p:grpSpPr>
        <a:xfrm>
          <a:off x="0" y="0"/>
          <a:ext cx="0" cy="0"/>
          <a:chOff x="0" y="0"/>
          <a:chExt cx="0" cy="0"/>
        </a:xfrm>
      </p:grpSpPr>
      <p:sp>
        <p:nvSpPr>
          <p:cNvPr id="41" name="Google Shape;41;p38"/>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2" name="Google Shape;42;p38"/>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3" name="Google Shape;43;p38"/>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4" name="Google Shape;44;p38"/>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5" name="Google Shape;45;p38"/>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6" name="Google Shape;46;p3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 name="Google Shape;47;p3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3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9" name="Shape 49"/>
        <p:cNvGrpSpPr/>
        <p:nvPr/>
      </p:nvGrpSpPr>
      <p:grpSpPr>
        <a:xfrm>
          <a:off x="0" y="0"/>
          <a:ext cx="0" cy="0"/>
          <a:chOff x="0" y="0"/>
          <a:chExt cx="0" cy="0"/>
        </a:xfrm>
      </p:grpSpPr>
      <p:sp>
        <p:nvSpPr>
          <p:cNvPr id="50" name="Google Shape;50;p39"/>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1" name="Google Shape;51;p3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3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3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4" name="Shape 54"/>
        <p:cNvGrpSpPr/>
        <p:nvPr/>
      </p:nvGrpSpPr>
      <p:grpSpPr>
        <a:xfrm>
          <a:off x="0" y="0"/>
          <a:ext cx="0" cy="0"/>
          <a:chOff x="0" y="0"/>
          <a:chExt cx="0" cy="0"/>
        </a:xfrm>
      </p:grpSpPr>
      <p:sp>
        <p:nvSpPr>
          <p:cNvPr id="55" name="Google Shape;55;p4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4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4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8" name="Shape 58"/>
        <p:cNvGrpSpPr/>
        <p:nvPr/>
      </p:nvGrpSpPr>
      <p:grpSpPr>
        <a:xfrm>
          <a:off x="0" y="0"/>
          <a:ext cx="0" cy="0"/>
          <a:chOff x="0" y="0"/>
          <a:chExt cx="0" cy="0"/>
        </a:xfrm>
      </p:grpSpPr>
      <p:sp>
        <p:nvSpPr>
          <p:cNvPr id="59" name="Google Shape;59;p41"/>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0" name="Google Shape;60;p41"/>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61" name="Google Shape;61;p41"/>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2" name="Google Shape;62;p4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3" name="Google Shape;63;p4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4" name="Google Shape;64;p4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5" name="Shape 65"/>
        <p:cNvGrpSpPr/>
        <p:nvPr/>
      </p:nvGrpSpPr>
      <p:grpSpPr>
        <a:xfrm>
          <a:off x="0" y="0"/>
          <a:ext cx="0" cy="0"/>
          <a:chOff x="0" y="0"/>
          <a:chExt cx="0" cy="0"/>
        </a:xfrm>
      </p:grpSpPr>
      <p:sp>
        <p:nvSpPr>
          <p:cNvPr id="66" name="Google Shape;66;p42"/>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7" name="Google Shape;67;p42"/>
          <p:cNvSpPr/>
          <p:nvPr>
            <p:ph idx="2" type="pic"/>
          </p:nvPr>
        </p:nvSpPr>
        <p:spPr>
          <a:xfrm>
            <a:off x="5183188" y="987425"/>
            <a:ext cx="6172200" cy="4873625"/>
          </a:xfrm>
          <a:prstGeom prst="rect">
            <a:avLst/>
          </a:prstGeom>
          <a:noFill/>
          <a:ln>
            <a:noFill/>
          </a:ln>
        </p:spPr>
      </p:sp>
      <p:sp>
        <p:nvSpPr>
          <p:cNvPr id="68" name="Google Shape;68;p42"/>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9" name="Google Shape;69;p4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0" name="Google Shape;70;p4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1" name="Google Shape;71;p4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72" name="Shape 72"/>
        <p:cNvGrpSpPr/>
        <p:nvPr/>
      </p:nvGrpSpPr>
      <p:grpSpPr>
        <a:xfrm>
          <a:off x="0" y="0"/>
          <a:ext cx="0" cy="0"/>
          <a:chOff x="0" y="0"/>
          <a:chExt cx="0" cy="0"/>
        </a:xfrm>
      </p:grpSpPr>
      <p:sp>
        <p:nvSpPr>
          <p:cNvPr id="73" name="Google Shape;73;p4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4" name="Google Shape;74;p43"/>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5" name="Google Shape;75;p4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6" name="Google Shape;76;p4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7" name="Google Shape;77;p4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8" name="Shape 78"/>
        <p:cNvGrpSpPr/>
        <p:nvPr/>
      </p:nvGrpSpPr>
      <p:grpSpPr>
        <a:xfrm>
          <a:off x="0" y="0"/>
          <a:ext cx="0" cy="0"/>
          <a:chOff x="0" y="0"/>
          <a:chExt cx="0" cy="0"/>
        </a:xfrm>
      </p:grpSpPr>
      <p:sp>
        <p:nvSpPr>
          <p:cNvPr id="79" name="Google Shape;79;p44"/>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0" name="Google Shape;80;p44"/>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1" name="Google Shape;81;p4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2" name="Google Shape;82;p4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3" name="Google Shape;83;p4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Content and Text" type="objAndTx">
  <p:cSld name="OBJECT_AND_TEXT">
    <p:spTree>
      <p:nvGrpSpPr>
        <p:cNvPr id="84" name="Shape 84"/>
        <p:cNvGrpSpPr/>
        <p:nvPr/>
      </p:nvGrpSpPr>
      <p:grpSpPr>
        <a:xfrm>
          <a:off x="0" y="0"/>
          <a:ext cx="0" cy="0"/>
          <a:chOff x="0" y="0"/>
          <a:chExt cx="0" cy="0"/>
        </a:xfrm>
      </p:grpSpPr>
      <p:sp>
        <p:nvSpPr>
          <p:cNvPr id="85" name="Google Shape;85;p45"/>
          <p:cNvSpPr txBox="1"/>
          <p:nvPr>
            <p:ph type="title"/>
          </p:nvPr>
        </p:nvSpPr>
        <p:spPr>
          <a:xfrm>
            <a:off x="609600" y="277814"/>
            <a:ext cx="10972800" cy="1139825"/>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6" name="Google Shape;86;p45"/>
          <p:cNvSpPr txBox="1"/>
          <p:nvPr>
            <p:ph idx="1" type="body"/>
          </p:nvPr>
        </p:nvSpPr>
        <p:spPr>
          <a:xfrm>
            <a:off x="609600" y="1600201"/>
            <a:ext cx="5384800" cy="4530725"/>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7" name="Google Shape;87;p45"/>
          <p:cNvSpPr txBox="1"/>
          <p:nvPr>
            <p:ph idx="2" type="body"/>
          </p:nvPr>
        </p:nvSpPr>
        <p:spPr>
          <a:xfrm>
            <a:off x="6197600" y="1600201"/>
            <a:ext cx="5384800" cy="4530725"/>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8" name="Google Shape;88;p4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9" name="Google Shape;89;p4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0" name="Google Shape;90;p4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spcBef>
                <a:spcPts val="0"/>
              </a:spcBef>
              <a:buNone/>
              <a:defRPr b="0" i="0" sz="1200" u="none" cap="none" strike="noStrike">
                <a:solidFill>
                  <a:srgbClr val="888888"/>
                </a:solidFill>
                <a:latin typeface="Calibri"/>
                <a:ea typeface="Calibri"/>
                <a:cs typeface="Calibri"/>
                <a:sym typeface="Calibri"/>
              </a:defRPr>
            </a:lvl1pPr>
            <a:lvl2pPr indent="0" lvl="1" marL="0" marR="0" algn="r">
              <a:spcBef>
                <a:spcPts val="0"/>
              </a:spcBef>
              <a:buNone/>
              <a:defRPr b="0" i="0" sz="1200" u="none" cap="none" strike="noStrike">
                <a:solidFill>
                  <a:srgbClr val="888888"/>
                </a:solidFill>
                <a:latin typeface="Calibri"/>
                <a:ea typeface="Calibri"/>
                <a:cs typeface="Calibri"/>
                <a:sym typeface="Calibri"/>
              </a:defRPr>
            </a:lvl2pPr>
            <a:lvl3pPr indent="0" lvl="2" marL="0" marR="0" algn="r">
              <a:spcBef>
                <a:spcPts val="0"/>
              </a:spcBef>
              <a:buNone/>
              <a:defRPr b="0" i="0" sz="1200" u="none" cap="none" strike="noStrike">
                <a:solidFill>
                  <a:srgbClr val="888888"/>
                </a:solidFill>
                <a:latin typeface="Calibri"/>
                <a:ea typeface="Calibri"/>
                <a:cs typeface="Calibri"/>
                <a:sym typeface="Calibri"/>
              </a:defRPr>
            </a:lvl3pPr>
            <a:lvl4pPr indent="0" lvl="3" marL="0" marR="0" algn="r">
              <a:spcBef>
                <a:spcPts val="0"/>
              </a:spcBef>
              <a:buNone/>
              <a:defRPr b="0" i="0" sz="1200" u="none" cap="none" strike="noStrike">
                <a:solidFill>
                  <a:srgbClr val="888888"/>
                </a:solidFill>
                <a:latin typeface="Calibri"/>
                <a:ea typeface="Calibri"/>
                <a:cs typeface="Calibri"/>
                <a:sym typeface="Calibri"/>
              </a:defRPr>
            </a:lvl4pPr>
            <a:lvl5pPr indent="0" lvl="4" marL="0" marR="0" algn="r">
              <a:spcBef>
                <a:spcPts val="0"/>
              </a:spcBef>
              <a:buNone/>
              <a:defRPr b="0" i="0" sz="1200" u="none" cap="none" strike="noStrike">
                <a:solidFill>
                  <a:srgbClr val="888888"/>
                </a:solidFill>
                <a:latin typeface="Calibri"/>
                <a:ea typeface="Calibri"/>
                <a:cs typeface="Calibri"/>
                <a:sym typeface="Calibri"/>
              </a:defRPr>
            </a:lvl5pPr>
            <a:lvl6pPr indent="0" lvl="5" marL="0" marR="0" algn="r">
              <a:spcBef>
                <a:spcPts val="0"/>
              </a:spcBef>
              <a:buNone/>
              <a:defRPr b="0" i="0" sz="1200" u="none" cap="none" strike="noStrike">
                <a:solidFill>
                  <a:srgbClr val="888888"/>
                </a:solidFill>
                <a:latin typeface="Calibri"/>
                <a:ea typeface="Calibri"/>
                <a:cs typeface="Calibri"/>
                <a:sym typeface="Calibri"/>
              </a:defRPr>
            </a:lvl6pPr>
            <a:lvl7pPr indent="0" lvl="6" marL="0" marR="0" algn="r">
              <a:spcBef>
                <a:spcPts val="0"/>
              </a:spcBef>
              <a:buNone/>
              <a:defRPr b="0" i="0" sz="1200" u="none" cap="none" strike="noStrike">
                <a:solidFill>
                  <a:srgbClr val="888888"/>
                </a:solidFill>
                <a:latin typeface="Calibri"/>
                <a:ea typeface="Calibri"/>
                <a:cs typeface="Calibri"/>
                <a:sym typeface="Calibri"/>
              </a:defRPr>
            </a:lvl7pPr>
            <a:lvl8pPr indent="0" lvl="7" marL="0" marR="0" algn="r">
              <a:spcBef>
                <a:spcPts val="0"/>
              </a:spcBef>
              <a:buNone/>
              <a:defRPr b="0" i="0" sz="1200" u="none" cap="none" strike="noStrike">
                <a:solidFill>
                  <a:srgbClr val="888888"/>
                </a:solidFill>
                <a:latin typeface="Calibri"/>
                <a:ea typeface="Calibri"/>
                <a:cs typeface="Calibri"/>
                <a:sym typeface="Calibri"/>
              </a:defRPr>
            </a:lvl8pPr>
            <a:lvl9pPr indent="0" lvl="8" marL="0" marR="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transition>
    <p:push dir="r"/>
  </p:transition>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theme" Target="../theme/theme1.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F9F9F9"/>
            </a:gs>
            <a:gs pos="50000">
              <a:srgbClr val="F3F3F3"/>
            </a:gs>
            <a:gs pos="100000">
              <a:srgbClr val="C9C9C9"/>
            </a:gs>
          </a:gsLst>
          <a:lin ang="5400000" scaled="0"/>
        </a:gradFill>
      </p:bgPr>
    </p:bg>
    <p:spTree>
      <p:nvGrpSpPr>
        <p:cNvPr id="9" name="Shape 9"/>
        <p:cNvGrpSpPr/>
        <p:nvPr/>
      </p:nvGrpSpPr>
      <p:grpSpPr>
        <a:xfrm>
          <a:off x="0" y="0"/>
          <a:ext cx="0" cy="0"/>
          <a:chOff x="0" y="0"/>
          <a:chExt cx="0" cy="0"/>
        </a:xfrm>
      </p:grpSpPr>
      <p:sp>
        <p:nvSpPr>
          <p:cNvPr id="10" name="Google Shape;10;p3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1" name="Google Shape;11;p33"/>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2" name="Google Shape;12;p3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3" name="Google Shape;13;p3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4" name="Google Shape;14;p3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2.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4" name="Shape 94"/>
        <p:cNvGrpSpPr/>
        <p:nvPr/>
      </p:nvGrpSpPr>
      <p:grpSpPr>
        <a:xfrm>
          <a:off x="0" y="0"/>
          <a:ext cx="0" cy="0"/>
          <a:chOff x="0" y="0"/>
          <a:chExt cx="0" cy="0"/>
        </a:xfrm>
      </p:grpSpPr>
      <p:sp>
        <p:nvSpPr>
          <p:cNvPr id="95" name="Google Shape;95;p1"/>
          <p:cNvSpPr/>
          <p:nvPr/>
        </p:nvSpPr>
        <p:spPr>
          <a:xfrm>
            <a:off x="3048" y="0"/>
            <a:ext cx="12188952" cy="6858000"/>
          </a:xfrm>
          <a:prstGeom prst="rect">
            <a:avLst/>
          </a:prstGeom>
          <a:gradFill>
            <a:gsLst>
              <a:gs pos="0">
                <a:srgbClr val="F9F9F9"/>
              </a:gs>
              <a:gs pos="50000">
                <a:srgbClr val="F3F3F3"/>
              </a:gs>
              <a:gs pos="100000">
                <a:srgbClr val="C9C9C9"/>
              </a:gs>
            </a:gsLst>
            <a:lin ang="5400000" scaled="0"/>
          </a:gra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96" name="Google Shape;96;p1"/>
          <p:cNvSpPr/>
          <p:nvPr/>
        </p:nvSpPr>
        <p:spPr>
          <a:xfrm>
            <a:off x="489189" y="1119031"/>
            <a:ext cx="4619938" cy="4619938"/>
          </a:xfrm>
          <a:prstGeom prst="ellipse">
            <a:avLst/>
          </a:prstGeom>
          <a:solidFill>
            <a:schemeClr val="accent2"/>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97" name="Google Shape;97;p1"/>
          <p:cNvSpPr txBox="1"/>
          <p:nvPr>
            <p:ph type="title"/>
          </p:nvPr>
        </p:nvSpPr>
        <p:spPr>
          <a:xfrm>
            <a:off x="587829" y="1396686"/>
            <a:ext cx="4521298" cy="4064628"/>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FFFFFF"/>
              </a:buClr>
              <a:buSzPts val="4400"/>
              <a:buFont typeface="Aharoni"/>
              <a:buNone/>
            </a:pPr>
            <a:r>
              <a:rPr lang="en-US">
                <a:solidFill>
                  <a:srgbClr val="FFFFFF"/>
                </a:solidFill>
                <a:latin typeface="Aharoni"/>
                <a:ea typeface="Aharoni"/>
                <a:cs typeface="Aharoni"/>
                <a:sym typeface="Aharoni"/>
              </a:rPr>
              <a:t>Gender </a:t>
            </a:r>
            <a:br>
              <a:rPr lang="en-US">
                <a:solidFill>
                  <a:srgbClr val="FFFFFF"/>
                </a:solidFill>
                <a:latin typeface="Aharoni"/>
                <a:ea typeface="Aharoni"/>
                <a:cs typeface="Aharoni"/>
                <a:sym typeface="Aharoni"/>
              </a:rPr>
            </a:br>
            <a:r>
              <a:rPr lang="en-US">
                <a:solidFill>
                  <a:srgbClr val="FFFFFF"/>
                </a:solidFill>
                <a:latin typeface="Aharoni"/>
                <a:ea typeface="Aharoni"/>
                <a:cs typeface="Aharoni"/>
                <a:sym typeface="Aharoni"/>
              </a:rPr>
              <a:t>dalam </a:t>
            </a:r>
            <a:br>
              <a:rPr lang="en-US">
                <a:solidFill>
                  <a:srgbClr val="FFFFFF"/>
                </a:solidFill>
                <a:latin typeface="Aharoni"/>
                <a:ea typeface="Aharoni"/>
                <a:cs typeface="Aharoni"/>
                <a:sym typeface="Aharoni"/>
              </a:rPr>
            </a:br>
            <a:r>
              <a:rPr lang="en-US">
                <a:solidFill>
                  <a:srgbClr val="FFFFFF"/>
                </a:solidFill>
                <a:latin typeface="Aharoni"/>
                <a:ea typeface="Aharoni"/>
                <a:cs typeface="Aharoni"/>
                <a:sym typeface="Aharoni"/>
              </a:rPr>
              <a:t>Pembangunan</a:t>
            </a:r>
            <a:br>
              <a:rPr lang="en-US">
                <a:solidFill>
                  <a:srgbClr val="FFFFFF"/>
                </a:solidFill>
                <a:latin typeface="Aharoni"/>
                <a:ea typeface="Aharoni"/>
                <a:cs typeface="Aharoni"/>
                <a:sym typeface="Aharoni"/>
              </a:rPr>
            </a:br>
            <a:r>
              <a:rPr i="1" lang="en-US" sz="2400">
                <a:solidFill>
                  <a:srgbClr val="FFFFFF"/>
                </a:solidFill>
                <a:latin typeface="Aharoni"/>
                <a:ea typeface="Aharoni"/>
                <a:cs typeface="Aharoni"/>
                <a:sym typeface="Aharoni"/>
              </a:rPr>
              <a:t>(Gender in Development)</a:t>
            </a:r>
            <a:br>
              <a:rPr i="1" lang="en-US" sz="2400">
                <a:solidFill>
                  <a:srgbClr val="FFFFFF"/>
                </a:solidFill>
                <a:latin typeface="Aharoni"/>
                <a:ea typeface="Aharoni"/>
                <a:cs typeface="Aharoni"/>
                <a:sym typeface="Aharoni"/>
              </a:rPr>
            </a:br>
            <a:endParaRPr i="1" sz="2400">
              <a:solidFill>
                <a:srgbClr val="FFFFFF"/>
              </a:solidFill>
              <a:latin typeface="Aharoni"/>
              <a:ea typeface="Aharoni"/>
              <a:cs typeface="Aharoni"/>
              <a:sym typeface="Aharoni"/>
            </a:endParaRPr>
          </a:p>
        </p:txBody>
      </p:sp>
      <p:sp>
        <p:nvSpPr>
          <p:cNvPr id="98" name="Google Shape;98;p1"/>
          <p:cNvSpPr/>
          <p:nvPr/>
        </p:nvSpPr>
        <p:spPr>
          <a:xfrm rot="-1790889">
            <a:off x="8683720" y="941148"/>
            <a:ext cx="2987899" cy="2987899"/>
          </a:xfrm>
          <a:prstGeom prst="arc">
            <a:avLst>
              <a:gd fmla="val 15817365" name="adj1"/>
              <a:gd fmla="val 1781380" name="adj2"/>
            </a:avLst>
          </a:prstGeom>
          <a:noFill/>
          <a:ln cap="rnd" cmpd="sng" w="127000">
            <a:solidFill>
              <a:schemeClr val="accent4"/>
            </a:solidFill>
            <a:prstDash val="dash"/>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99" name="Google Shape;99;p1"/>
          <p:cNvSpPr/>
          <p:nvPr/>
        </p:nvSpPr>
        <p:spPr>
          <a:xfrm>
            <a:off x="910048" y="4780992"/>
            <a:ext cx="546100" cy="546100"/>
          </a:xfrm>
          <a:prstGeom prst="ellipse">
            <a:avLst/>
          </a:prstGeom>
          <a:solidFill>
            <a:schemeClr val="accent5"/>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00" name="Google Shape;100;p1"/>
          <p:cNvSpPr txBox="1"/>
          <p:nvPr>
            <p:ph idx="1" type="body"/>
          </p:nvPr>
        </p:nvSpPr>
        <p:spPr>
          <a:xfrm>
            <a:off x="5207767" y="1682788"/>
            <a:ext cx="6725153" cy="4378378"/>
          </a:xfrm>
          <a:prstGeom prst="rect">
            <a:avLst/>
          </a:prstGeom>
          <a:noFill/>
          <a:ln>
            <a:noFill/>
          </a:ln>
        </p:spPr>
        <p:txBody>
          <a:bodyPr anchorCtr="0" anchor="t" bIns="45700" lIns="91425" spcFirstLastPara="1" rIns="91425" wrap="square" tIns="45700">
            <a:normAutofit fontScale="77500" lnSpcReduction="20000"/>
          </a:bodyPr>
          <a:lstStyle/>
          <a:p>
            <a:pPr indent="0" lvl="0" marL="0" rtl="0" algn="ctr">
              <a:lnSpc>
                <a:spcPct val="90000"/>
              </a:lnSpc>
              <a:spcBef>
                <a:spcPts val="0"/>
              </a:spcBef>
              <a:spcAft>
                <a:spcPts val="0"/>
              </a:spcAft>
              <a:buClr>
                <a:schemeClr val="dk1"/>
              </a:buClr>
              <a:buSzPct val="100000"/>
              <a:buNone/>
            </a:pPr>
            <a:r>
              <a:rPr b="1" lang="en-US" sz="3200"/>
              <a:t>Pertemuan 4</a:t>
            </a:r>
            <a:endParaRPr/>
          </a:p>
          <a:p>
            <a:pPr indent="0" lvl="0" marL="0" rtl="0" algn="ctr">
              <a:lnSpc>
                <a:spcPct val="90000"/>
              </a:lnSpc>
              <a:spcBef>
                <a:spcPts val="1000"/>
              </a:spcBef>
              <a:spcAft>
                <a:spcPts val="0"/>
              </a:spcAft>
              <a:buClr>
                <a:schemeClr val="dk1"/>
              </a:buClr>
              <a:buSzPct val="100000"/>
              <a:buNone/>
            </a:pPr>
            <a:r>
              <a:rPr i="1" lang="en-US" sz="3200"/>
              <a:t>(4</a:t>
            </a:r>
            <a:r>
              <a:rPr baseline="30000" i="1" lang="en-US" sz="3200"/>
              <a:t>th</a:t>
            </a:r>
            <a:r>
              <a:rPr i="1" lang="en-US" sz="3200"/>
              <a:t> meeting)</a:t>
            </a:r>
            <a:endParaRPr/>
          </a:p>
          <a:p>
            <a:pPr indent="0" lvl="0" marL="0" rtl="0" algn="ctr">
              <a:lnSpc>
                <a:spcPct val="90000"/>
              </a:lnSpc>
              <a:spcBef>
                <a:spcPts val="1000"/>
              </a:spcBef>
              <a:spcAft>
                <a:spcPts val="0"/>
              </a:spcAft>
              <a:buClr>
                <a:schemeClr val="dk1"/>
              </a:buClr>
              <a:buSzPct val="100000"/>
              <a:buNone/>
            </a:pPr>
            <a:r>
              <a:rPr lang="en-US" sz="4300">
                <a:latin typeface="Aharoni"/>
                <a:ea typeface="Aharoni"/>
                <a:cs typeface="Aharoni"/>
                <a:sym typeface="Aharoni"/>
              </a:rPr>
              <a:t>Teori Sosialisasi &amp; Internalisasi   Peran  Gender</a:t>
            </a:r>
            <a:endParaRPr/>
          </a:p>
          <a:p>
            <a:pPr indent="0" lvl="0" marL="0" rtl="0" algn="ctr">
              <a:lnSpc>
                <a:spcPct val="90000"/>
              </a:lnSpc>
              <a:spcBef>
                <a:spcPts val="1000"/>
              </a:spcBef>
              <a:spcAft>
                <a:spcPts val="0"/>
              </a:spcAft>
              <a:buClr>
                <a:schemeClr val="dk1"/>
              </a:buClr>
              <a:buSzPct val="100000"/>
              <a:buNone/>
            </a:pPr>
            <a:r>
              <a:rPr i="1" lang="en-US" sz="3200"/>
              <a:t>(</a:t>
            </a:r>
            <a:r>
              <a:rPr i="1" lang="en-US" sz="2425"/>
              <a:t>Theory of Socialization &amp; Internalization of gender roles))</a:t>
            </a:r>
            <a:endParaRPr sz="2025"/>
          </a:p>
          <a:p>
            <a:pPr indent="0" lvl="0" marL="0" rtl="0" algn="ctr">
              <a:lnSpc>
                <a:spcPct val="90000"/>
              </a:lnSpc>
              <a:spcBef>
                <a:spcPts val="1000"/>
              </a:spcBef>
              <a:spcAft>
                <a:spcPts val="0"/>
              </a:spcAft>
              <a:buClr>
                <a:schemeClr val="dk1"/>
              </a:buClr>
              <a:buSzPct val="100000"/>
              <a:buNone/>
            </a:pPr>
            <a:r>
              <a:t/>
            </a:r>
            <a:endParaRPr sz="2400"/>
          </a:p>
          <a:p>
            <a:pPr indent="0" lvl="0" marL="0" rtl="0" algn="ctr">
              <a:lnSpc>
                <a:spcPct val="90000"/>
              </a:lnSpc>
              <a:spcBef>
                <a:spcPts val="1000"/>
              </a:spcBef>
              <a:spcAft>
                <a:spcPts val="0"/>
              </a:spcAft>
              <a:buClr>
                <a:schemeClr val="dk1"/>
              </a:buClr>
              <a:buSzPct val="100000"/>
              <a:buNone/>
            </a:pPr>
            <a:r>
              <a:rPr lang="en-US" sz="2200"/>
              <a:t>Lecturer:</a:t>
            </a:r>
            <a:endParaRPr/>
          </a:p>
          <a:p>
            <a:pPr indent="0" lvl="0" marL="0" rtl="0" algn="ctr">
              <a:lnSpc>
                <a:spcPct val="90000"/>
              </a:lnSpc>
              <a:spcBef>
                <a:spcPts val="1000"/>
              </a:spcBef>
              <a:spcAft>
                <a:spcPts val="0"/>
              </a:spcAft>
              <a:buClr>
                <a:schemeClr val="dk1"/>
              </a:buClr>
              <a:buSzPct val="100000"/>
              <a:buNone/>
            </a:pPr>
            <a:r>
              <a:rPr lang="en-US" sz="2200"/>
              <a:t>Dr. Rambu Luba Kata Respati Nugrohowardhani, S.E.,M.A</a:t>
            </a:r>
            <a:endParaRPr/>
          </a:p>
          <a:p>
            <a:pPr indent="0" lvl="0" marL="0" rtl="0" algn="ctr">
              <a:lnSpc>
                <a:spcPct val="90000"/>
              </a:lnSpc>
              <a:spcBef>
                <a:spcPts val="1000"/>
              </a:spcBef>
              <a:spcAft>
                <a:spcPts val="0"/>
              </a:spcAft>
              <a:buClr>
                <a:schemeClr val="dk1"/>
              </a:buClr>
              <a:buSzPct val="100000"/>
              <a:buNone/>
            </a:pPr>
            <a:r>
              <a:rPr lang="en-US" sz="2200"/>
              <a:t>Universitas Kristen Wira Wacana Sumba</a:t>
            </a:r>
            <a:endParaRPr/>
          </a:p>
          <a:p>
            <a:pPr indent="0" lvl="0" marL="0" rtl="0" algn="ctr">
              <a:lnSpc>
                <a:spcPct val="90000"/>
              </a:lnSpc>
              <a:spcBef>
                <a:spcPts val="1000"/>
              </a:spcBef>
              <a:spcAft>
                <a:spcPts val="0"/>
              </a:spcAft>
              <a:buClr>
                <a:schemeClr val="dk1"/>
              </a:buClr>
              <a:buSzPct val="100000"/>
              <a:buNone/>
            </a:pPr>
            <a:r>
              <a:rPr lang="en-US" sz="2200"/>
              <a:t>Indonesia</a:t>
            </a:r>
            <a:endParaRPr/>
          </a:p>
          <a:p>
            <a:pPr indent="0" lvl="0" marL="0" rtl="0" algn="ctr">
              <a:lnSpc>
                <a:spcPct val="90000"/>
              </a:lnSpc>
              <a:spcBef>
                <a:spcPts val="1000"/>
              </a:spcBef>
              <a:spcAft>
                <a:spcPts val="0"/>
              </a:spcAft>
              <a:buClr>
                <a:schemeClr val="dk1"/>
              </a:buClr>
              <a:buSzPct val="100000"/>
              <a:buNone/>
            </a:pPr>
            <a:r>
              <a:t/>
            </a:r>
            <a:endParaRPr sz="4400"/>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4" name="Shape 104"/>
        <p:cNvGrpSpPr/>
        <p:nvPr/>
      </p:nvGrpSpPr>
      <p:grpSpPr>
        <a:xfrm>
          <a:off x="0" y="0"/>
          <a:ext cx="0" cy="0"/>
          <a:chOff x="0" y="0"/>
          <a:chExt cx="0" cy="0"/>
        </a:xfrm>
      </p:grpSpPr>
      <p:sp>
        <p:nvSpPr>
          <p:cNvPr id="105" name="Google Shape;105;p2"/>
          <p:cNvSpPr/>
          <p:nvPr/>
        </p:nvSpPr>
        <p:spPr>
          <a:xfrm>
            <a:off x="3048" y="0"/>
            <a:ext cx="12188952" cy="6858000"/>
          </a:xfrm>
          <a:prstGeom prst="rect">
            <a:avLst/>
          </a:prstGeom>
          <a:gradFill>
            <a:gsLst>
              <a:gs pos="0">
                <a:srgbClr val="F9F9F9"/>
              </a:gs>
              <a:gs pos="50000">
                <a:srgbClr val="F3F3F3"/>
              </a:gs>
              <a:gs pos="100000">
                <a:srgbClr val="C9C9C9"/>
              </a:gs>
            </a:gsLst>
            <a:lin ang="5400000" scaled="0"/>
          </a:gra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06" name="Google Shape;106;p2"/>
          <p:cNvSpPr/>
          <p:nvPr/>
        </p:nvSpPr>
        <p:spPr>
          <a:xfrm>
            <a:off x="1" y="0"/>
            <a:ext cx="4167271" cy="6858000"/>
          </a:xfrm>
          <a:custGeom>
            <a:rect b="b" l="l" r="r" t="t"/>
            <a:pathLst>
              <a:path extrusionOk="0" h="6858000" w="4167271">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07" name="Google Shape;107;p2"/>
          <p:cNvSpPr txBox="1"/>
          <p:nvPr>
            <p:ph type="title"/>
          </p:nvPr>
        </p:nvSpPr>
        <p:spPr>
          <a:xfrm>
            <a:off x="0" y="1049070"/>
            <a:ext cx="3897903" cy="44611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FFFFFF"/>
              </a:buClr>
              <a:buSzPts val="5400"/>
              <a:buFont typeface="Calibri"/>
              <a:buNone/>
            </a:pPr>
            <a:r>
              <a:rPr b="1" lang="en-US" sz="5400">
                <a:solidFill>
                  <a:srgbClr val="FFFFFF"/>
                </a:solidFill>
                <a:latin typeface="Calibri"/>
                <a:ea typeface="Calibri"/>
                <a:cs typeface="Calibri"/>
                <a:sym typeface="Calibri"/>
              </a:rPr>
              <a:t>Catatan dari materi sebelumnya:</a:t>
            </a:r>
            <a:endParaRPr/>
          </a:p>
        </p:txBody>
      </p:sp>
      <p:sp>
        <p:nvSpPr>
          <p:cNvPr id="108" name="Google Shape;108;p2"/>
          <p:cNvSpPr/>
          <p:nvPr/>
        </p:nvSpPr>
        <p:spPr>
          <a:xfrm flipH="1" rot="10800000">
            <a:off x="7550402" y="2455479"/>
            <a:ext cx="4083433" cy="4083433"/>
          </a:xfrm>
          <a:prstGeom prst="arc">
            <a:avLst>
              <a:gd fmla="val 16200000" name="adj1"/>
              <a:gd fmla="val 0" name="adj2"/>
            </a:avLst>
          </a:prstGeom>
          <a:noFill/>
          <a:ln cap="rnd" cmpd="sng" w="127000">
            <a:solidFill>
              <a:schemeClr val="accent4"/>
            </a:solidFill>
            <a:prstDash val="dash"/>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09" name="Google Shape;109;p2"/>
          <p:cNvSpPr txBox="1"/>
          <p:nvPr>
            <p:ph idx="1" type="body"/>
          </p:nvPr>
        </p:nvSpPr>
        <p:spPr>
          <a:xfrm>
            <a:off x="4310744" y="591344"/>
            <a:ext cx="7178039" cy="5711485"/>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chemeClr val="dk1"/>
              </a:buClr>
              <a:buSzPts val="4400"/>
              <a:buNone/>
            </a:pPr>
            <a:r>
              <a:rPr lang="en-US" sz="4400"/>
              <a:t>“Perbedaan jenis kelamin melahirkan perbedaan peran gender yang menjadi sumber dari berbagai ketidakadilan. Faktor utama yang menyebabkan ketidakadilan gender adalah perbedaan gender yang dikonstruksi secara sosial dan kultural”</a:t>
            </a:r>
            <a:endParaRPr sz="4400"/>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3" name="Shape 113"/>
        <p:cNvGrpSpPr/>
        <p:nvPr/>
      </p:nvGrpSpPr>
      <p:grpSpPr>
        <a:xfrm>
          <a:off x="0" y="0"/>
          <a:ext cx="0" cy="0"/>
          <a:chOff x="0" y="0"/>
          <a:chExt cx="0" cy="0"/>
        </a:xfrm>
      </p:grpSpPr>
      <p:sp>
        <p:nvSpPr>
          <p:cNvPr id="114" name="Google Shape;114;p3"/>
          <p:cNvSpPr/>
          <p:nvPr/>
        </p:nvSpPr>
        <p:spPr>
          <a:xfrm>
            <a:off x="3048" y="0"/>
            <a:ext cx="12188952" cy="6858000"/>
          </a:xfrm>
          <a:prstGeom prst="rect">
            <a:avLst/>
          </a:prstGeom>
          <a:gradFill>
            <a:gsLst>
              <a:gs pos="0">
                <a:srgbClr val="F9F9F9"/>
              </a:gs>
              <a:gs pos="50000">
                <a:srgbClr val="F3F3F3"/>
              </a:gs>
              <a:gs pos="100000">
                <a:srgbClr val="C9C9C9"/>
              </a:gs>
            </a:gsLst>
            <a:lin ang="5400000" scaled="0"/>
          </a:gra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15" name="Google Shape;115;p3"/>
          <p:cNvSpPr/>
          <p:nvPr/>
        </p:nvSpPr>
        <p:spPr>
          <a:xfrm>
            <a:off x="1" y="0"/>
            <a:ext cx="4167271" cy="6858000"/>
          </a:xfrm>
          <a:custGeom>
            <a:rect b="b" l="l" r="r" t="t"/>
            <a:pathLst>
              <a:path extrusionOk="0" h="6858000" w="4167271">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16" name="Google Shape;116;p3"/>
          <p:cNvSpPr txBox="1"/>
          <p:nvPr>
            <p:ph type="title"/>
          </p:nvPr>
        </p:nvSpPr>
        <p:spPr>
          <a:xfrm>
            <a:off x="61726" y="1075195"/>
            <a:ext cx="3827417" cy="44611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FFFFFF"/>
              </a:buClr>
              <a:buSzPts val="5400"/>
              <a:buFont typeface="Calibri"/>
              <a:buNone/>
            </a:pPr>
            <a:r>
              <a:rPr b="1" lang="en-US" sz="5400">
                <a:solidFill>
                  <a:srgbClr val="FFFFFF"/>
                </a:solidFill>
                <a:latin typeface="Calibri"/>
                <a:ea typeface="Calibri"/>
                <a:cs typeface="Calibri"/>
                <a:sym typeface="Calibri"/>
              </a:rPr>
              <a:t>Catatan dari materi sebelumnya:</a:t>
            </a:r>
            <a:endParaRPr/>
          </a:p>
        </p:txBody>
      </p:sp>
      <p:sp>
        <p:nvSpPr>
          <p:cNvPr id="117" name="Google Shape;117;p3"/>
          <p:cNvSpPr/>
          <p:nvPr/>
        </p:nvSpPr>
        <p:spPr>
          <a:xfrm flipH="1" rot="10800000">
            <a:off x="7550402" y="2455479"/>
            <a:ext cx="4083433" cy="4083433"/>
          </a:xfrm>
          <a:prstGeom prst="arc">
            <a:avLst>
              <a:gd fmla="val 16200000" name="adj1"/>
              <a:gd fmla="val 0" name="adj2"/>
            </a:avLst>
          </a:prstGeom>
          <a:noFill/>
          <a:ln cap="rnd" cmpd="sng" w="127000">
            <a:solidFill>
              <a:schemeClr val="accent4"/>
            </a:solidFill>
            <a:prstDash val="dash"/>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18" name="Google Shape;118;p3"/>
          <p:cNvSpPr txBox="1"/>
          <p:nvPr>
            <p:ph idx="1" type="body"/>
          </p:nvPr>
        </p:nvSpPr>
        <p:spPr>
          <a:xfrm>
            <a:off x="4447308" y="591344"/>
            <a:ext cx="6906491" cy="5585619"/>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5400"/>
              <a:buNone/>
            </a:pPr>
            <a:r>
              <a:rPr lang="en-US" sz="5400"/>
              <a:t>“Perbedaan peran gender bukan kodrat yang dibawa sejak lahir, sehingga dapat berubah dan diubah untuk mencapai keadilan dan kesetaraan gender”</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2" name="Shape 122"/>
        <p:cNvGrpSpPr/>
        <p:nvPr/>
      </p:nvGrpSpPr>
      <p:grpSpPr>
        <a:xfrm>
          <a:off x="0" y="0"/>
          <a:ext cx="0" cy="0"/>
          <a:chOff x="0" y="0"/>
          <a:chExt cx="0" cy="0"/>
        </a:xfrm>
      </p:grpSpPr>
      <p:sp>
        <p:nvSpPr>
          <p:cNvPr id="123" name="Google Shape;123;p4"/>
          <p:cNvSpPr/>
          <p:nvPr/>
        </p:nvSpPr>
        <p:spPr>
          <a:xfrm>
            <a:off x="0" y="0"/>
            <a:ext cx="12188952" cy="6858000"/>
          </a:xfrm>
          <a:prstGeom prst="rect">
            <a:avLst/>
          </a:prstGeom>
          <a:gradFill>
            <a:gsLst>
              <a:gs pos="0">
                <a:srgbClr val="F9F9F9"/>
              </a:gs>
              <a:gs pos="50000">
                <a:srgbClr val="F3F3F3"/>
              </a:gs>
              <a:gs pos="100000">
                <a:srgbClr val="C9C9C9"/>
              </a:gs>
            </a:gsLst>
            <a:lin ang="5400000" scaled="0"/>
          </a:gra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24" name="Google Shape;124;p4"/>
          <p:cNvSpPr/>
          <p:nvPr/>
        </p:nvSpPr>
        <p:spPr>
          <a:xfrm rot="8888549">
            <a:off x="-1059473" y="-1108988"/>
            <a:ext cx="7179830" cy="5226565"/>
          </a:xfrm>
          <a:custGeom>
            <a:rect b="b" l="l" r="r" t="t"/>
            <a:pathLst>
              <a:path extrusionOk="0" h="5226565" w="7179830">
                <a:moveTo>
                  <a:pt x="5217841" y="464824"/>
                </a:moveTo>
                <a:lnTo>
                  <a:pt x="5222490" y="464289"/>
                </a:lnTo>
                <a:lnTo>
                  <a:pt x="5216768" y="463394"/>
                </a:lnTo>
                <a:cubicBezTo>
                  <a:pt x="5216768" y="463394"/>
                  <a:pt x="5216768" y="464646"/>
                  <a:pt x="5217841" y="464824"/>
                </a:cubicBezTo>
                <a:close/>
                <a:moveTo>
                  <a:pt x="4945201" y="5226565"/>
                </a:moveTo>
                <a:lnTo>
                  <a:pt x="140449" y="2240811"/>
                </a:lnTo>
                <a:lnTo>
                  <a:pt x="232913" y="2052782"/>
                </a:lnTo>
                <a:cubicBezTo>
                  <a:pt x="277693" y="1968290"/>
                  <a:pt x="325201" y="1885054"/>
                  <a:pt x="375714" y="1803205"/>
                </a:cubicBezTo>
                <a:cubicBezTo>
                  <a:pt x="667528" y="1329721"/>
                  <a:pt x="1039629" y="935091"/>
                  <a:pt x="1512756" y="638448"/>
                </a:cubicBezTo>
                <a:cubicBezTo>
                  <a:pt x="1939392" y="370950"/>
                  <a:pt x="2405724" y="210560"/>
                  <a:pt x="2902095" y="120440"/>
                </a:cubicBezTo>
                <a:cubicBezTo>
                  <a:pt x="2884054" y="118134"/>
                  <a:pt x="2865727" y="119904"/>
                  <a:pt x="2848453" y="125626"/>
                </a:cubicBezTo>
                <a:cubicBezTo>
                  <a:pt x="2498704" y="175943"/>
                  <a:pt x="2158217" y="277201"/>
                  <a:pt x="1837830" y="426203"/>
                </a:cubicBezTo>
                <a:cubicBezTo>
                  <a:pt x="1147094" y="744660"/>
                  <a:pt x="593502" y="1217071"/>
                  <a:pt x="214608" y="1882239"/>
                </a:cubicBezTo>
                <a:cubicBezTo>
                  <a:pt x="169441" y="1960776"/>
                  <a:pt x="128308" y="2041369"/>
                  <a:pt x="91317" y="2123701"/>
                </a:cubicBezTo>
                <a:lnTo>
                  <a:pt x="64092" y="2193361"/>
                </a:lnTo>
                <a:lnTo>
                  <a:pt x="0" y="2153533"/>
                </a:lnTo>
                <a:lnTo>
                  <a:pt x="42834" y="2047277"/>
                </a:lnTo>
                <a:cubicBezTo>
                  <a:pt x="241792" y="1615775"/>
                  <a:pt x="541268" y="1241591"/>
                  <a:pt x="923582" y="915600"/>
                </a:cubicBezTo>
                <a:cubicBezTo>
                  <a:pt x="1435331" y="478415"/>
                  <a:pt x="2028081" y="205375"/>
                  <a:pt x="2686989" y="73950"/>
                </a:cubicBezTo>
                <a:cubicBezTo>
                  <a:pt x="2810367" y="49274"/>
                  <a:pt x="2934818" y="32466"/>
                  <a:pt x="3059983" y="20308"/>
                </a:cubicBezTo>
                <a:cubicBezTo>
                  <a:pt x="3185149" y="8148"/>
                  <a:pt x="3308706" y="2963"/>
                  <a:pt x="3454435" y="1176"/>
                </a:cubicBezTo>
                <a:cubicBezTo>
                  <a:pt x="3599805" y="-5977"/>
                  <a:pt x="3761985" y="20665"/>
                  <a:pt x="3923806" y="49990"/>
                </a:cubicBezTo>
                <a:cubicBezTo>
                  <a:pt x="4409449" y="137964"/>
                  <a:pt x="4886867" y="257228"/>
                  <a:pt x="5350874" y="426917"/>
                </a:cubicBezTo>
                <a:cubicBezTo>
                  <a:pt x="5797001" y="589991"/>
                  <a:pt x="6223101" y="792223"/>
                  <a:pt x="6607360" y="1075097"/>
                </a:cubicBezTo>
                <a:cubicBezTo>
                  <a:pt x="6794438" y="1212779"/>
                  <a:pt x="6965102" y="1365689"/>
                  <a:pt x="7110534" y="1541421"/>
                </a:cubicBezTo>
                <a:lnTo>
                  <a:pt x="7179830" y="1630542"/>
                </a:lnTo>
                <a:lnTo>
                  <a:pt x="7136295" y="1700600"/>
                </a:lnTo>
                <a:lnTo>
                  <a:pt x="7131140" y="1693045"/>
                </a:lnTo>
                <a:cubicBezTo>
                  <a:pt x="6977874" y="1483026"/>
                  <a:pt x="6788448" y="1305671"/>
                  <a:pt x="6577499" y="1148230"/>
                </a:cubicBezTo>
                <a:cubicBezTo>
                  <a:pt x="6245452" y="900401"/>
                  <a:pt x="5878538" y="716408"/>
                  <a:pt x="5494816" y="563527"/>
                </a:cubicBezTo>
                <a:cubicBezTo>
                  <a:pt x="5452491" y="546487"/>
                  <a:pt x="5409881" y="530036"/>
                  <a:pt x="5366967" y="514176"/>
                </a:cubicBezTo>
                <a:cubicBezTo>
                  <a:pt x="5326377" y="499156"/>
                  <a:pt x="5285430" y="485210"/>
                  <a:pt x="5244661" y="470725"/>
                </a:cubicBezTo>
                <a:cubicBezTo>
                  <a:pt x="5471517" y="572127"/>
                  <a:pt x="5691970" y="687263"/>
                  <a:pt x="5904822" y="815468"/>
                </a:cubicBezTo>
                <a:cubicBezTo>
                  <a:pt x="6336645" y="1080104"/>
                  <a:pt x="6718758" y="1400351"/>
                  <a:pt x="7015222" y="1815185"/>
                </a:cubicBezTo>
                <a:lnTo>
                  <a:pt x="7040454" y="1854830"/>
                </a:ln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25" name="Google Shape;125;p4"/>
          <p:cNvSpPr txBox="1"/>
          <p:nvPr>
            <p:ph type="title"/>
          </p:nvPr>
        </p:nvSpPr>
        <p:spPr>
          <a:xfrm>
            <a:off x="325263" y="424543"/>
            <a:ext cx="4285926" cy="2259874"/>
          </a:xfrm>
          <a:prstGeom prst="rect">
            <a:avLst/>
          </a:prstGeom>
          <a:noFill/>
          <a:ln>
            <a:noFill/>
          </a:ln>
        </p:spPr>
        <p:txBody>
          <a:bodyPr anchorCtr="0" anchor="t" bIns="45700" lIns="91425" spcFirstLastPara="1" rIns="91425" wrap="square" tIns="45700">
            <a:noAutofit/>
          </a:bodyPr>
          <a:lstStyle/>
          <a:p>
            <a:pPr indent="0" lvl="0" marL="0" rtl="0" algn="ctr">
              <a:lnSpc>
                <a:spcPct val="90000"/>
              </a:lnSpc>
              <a:spcBef>
                <a:spcPts val="0"/>
              </a:spcBef>
              <a:spcAft>
                <a:spcPts val="0"/>
              </a:spcAft>
              <a:buClr>
                <a:srgbClr val="FFFFFF"/>
              </a:buClr>
              <a:buSzPts val="4800"/>
              <a:buFont typeface="Calibri"/>
              <a:buNone/>
            </a:pPr>
            <a:r>
              <a:rPr b="1" lang="en-US" sz="4800">
                <a:solidFill>
                  <a:srgbClr val="FFFFFF"/>
                </a:solidFill>
                <a:latin typeface="Calibri"/>
                <a:ea typeface="Calibri"/>
                <a:cs typeface="Calibri"/>
                <a:sym typeface="Calibri"/>
              </a:rPr>
              <a:t>Mengapa  perbedaan gender terus terjadi?</a:t>
            </a:r>
            <a:br>
              <a:rPr b="1" lang="en-US" sz="4800">
                <a:solidFill>
                  <a:srgbClr val="FFFFFF"/>
                </a:solidFill>
                <a:latin typeface="Calibri"/>
                <a:ea typeface="Calibri"/>
                <a:cs typeface="Calibri"/>
                <a:sym typeface="Calibri"/>
              </a:rPr>
            </a:br>
            <a:endParaRPr b="1" sz="4800">
              <a:solidFill>
                <a:srgbClr val="FFFFFF"/>
              </a:solidFill>
              <a:latin typeface="Calibri"/>
              <a:ea typeface="Calibri"/>
              <a:cs typeface="Calibri"/>
              <a:sym typeface="Calibri"/>
            </a:endParaRPr>
          </a:p>
        </p:txBody>
      </p:sp>
      <p:sp>
        <p:nvSpPr>
          <p:cNvPr id="126" name="Google Shape;126;p4"/>
          <p:cNvSpPr txBox="1"/>
          <p:nvPr>
            <p:ph idx="1" type="body"/>
          </p:nvPr>
        </p:nvSpPr>
        <p:spPr>
          <a:xfrm>
            <a:off x="5408023" y="966651"/>
            <a:ext cx="6315891" cy="5342709"/>
          </a:xfrm>
          <a:prstGeom prst="rect">
            <a:avLst/>
          </a:prstGeom>
          <a:noFill/>
          <a:ln>
            <a:noFill/>
          </a:ln>
        </p:spPr>
        <p:txBody>
          <a:bodyPr anchorCtr="0" anchor="t" bIns="45700" lIns="91425" spcFirstLastPara="1" rIns="91425" wrap="square" tIns="45700">
            <a:noAutofit/>
          </a:bodyPr>
          <a:lstStyle/>
          <a:p>
            <a:pPr indent="0" lvl="0" marL="0" rtl="0" algn="ctr">
              <a:lnSpc>
                <a:spcPct val="90000"/>
              </a:lnSpc>
              <a:spcBef>
                <a:spcPts val="0"/>
              </a:spcBef>
              <a:spcAft>
                <a:spcPts val="0"/>
              </a:spcAft>
              <a:buClr>
                <a:schemeClr val="dk1"/>
              </a:buClr>
              <a:buSzPts val="4800"/>
              <a:buNone/>
            </a:pPr>
            <a:r>
              <a:rPr lang="en-US" sz="4800"/>
              <a:t>“Perbedaan gender terus terjadi karena adanya </a:t>
            </a:r>
            <a:r>
              <a:rPr b="1" lang="en-US" sz="4800"/>
              <a:t>sosialisasi </a:t>
            </a:r>
            <a:r>
              <a:rPr lang="en-US" sz="4800"/>
              <a:t>dalam masyarakat yang diwariskan secara turun temurun dan berkesinambungan”</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0" name="Shape 130"/>
        <p:cNvGrpSpPr/>
        <p:nvPr/>
      </p:nvGrpSpPr>
      <p:grpSpPr>
        <a:xfrm>
          <a:off x="0" y="0"/>
          <a:ext cx="0" cy="0"/>
          <a:chOff x="0" y="0"/>
          <a:chExt cx="0" cy="0"/>
        </a:xfrm>
      </p:grpSpPr>
      <p:sp>
        <p:nvSpPr>
          <p:cNvPr id="131" name="Google Shape;131;p5"/>
          <p:cNvSpPr/>
          <p:nvPr/>
        </p:nvSpPr>
        <p:spPr>
          <a:xfrm>
            <a:off x="3048" y="0"/>
            <a:ext cx="12188952" cy="6858000"/>
          </a:xfrm>
          <a:prstGeom prst="rect">
            <a:avLst/>
          </a:prstGeom>
          <a:gradFill>
            <a:gsLst>
              <a:gs pos="0">
                <a:srgbClr val="F9F9F9"/>
              </a:gs>
              <a:gs pos="50000">
                <a:srgbClr val="F3F3F3"/>
              </a:gs>
              <a:gs pos="100000">
                <a:srgbClr val="C9C9C9"/>
              </a:gs>
            </a:gsLst>
            <a:lin ang="5400000" scaled="0"/>
          </a:gra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32" name="Google Shape;132;p5"/>
          <p:cNvSpPr/>
          <p:nvPr/>
        </p:nvSpPr>
        <p:spPr>
          <a:xfrm>
            <a:off x="1" y="0"/>
            <a:ext cx="4167271" cy="6858000"/>
          </a:xfrm>
          <a:custGeom>
            <a:rect b="b" l="l" r="r" t="t"/>
            <a:pathLst>
              <a:path extrusionOk="0" h="6858000" w="4167271">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33" name="Google Shape;133;p5"/>
          <p:cNvSpPr txBox="1"/>
          <p:nvPr>
            <p:ph type="title"/>
          </p:nvPr>
        </p:nvSpPr>
        <p:spPr>
          <a:xfrm>
            <a:off x="267789" y="1153572"/>
            <a:ext cx="3794760" cy="44611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FFFFFF"/>
              </a:buClr>
              <a:buSzPts val="6000"/>
              <a:buFont typeface="Calibri"/>
              <a:buNone/>
            </a:pPr>
            <a:r>
              <a:rPr b="1" lang="en-US" sz="6000">
                <a:solidFill>
                  <a:srgbClr val="FFFFFF"/>
                </a:solidFill>
                <a:latin typeface="Calibri"/>
                <a:ea typeface="Calibri"/>
                <a:cs typeface="Calibri"/>
                <a:sym typeface="Calibri"/>
              </a:rPr>
              <a:t>Sosialisasi?</a:t>
            </a:r>
            <a:endParaRPr/>
          </a:p>
        </p:txBody>
      </p:sp>
      <p:sp>
        <p:nvSpPr>
          <p:cNvPr id="134" name="Google Shape;134;p5"/>
          <p:cNvSpPr/>
          <p:nvPr/>
        </p:nvSpPr>
        <p:spPr>
          <a:xfrm flipH="1" rot="10800000">
            <a:off x="7550402" y="2455479"/>
            <a:ext cx="4083433" cy="4083433"/>
          </a:xfrm>
          <a:prstGeom prst="arc">
            <a:avLst>
              <a:gd fmla="val 16200000" name="adj1"/>
              <a:gd fmla="val 0" name="adj2"/>
            </a:avLst>
          </a:prstGeom>
          <a:noFill/>
          <a:ln cap="rnd" cmpd="sng" w="127000">
            <a:solidFill>
              <a:schemeClr val="accent4"/>
            </a:solidFill>
            <a:prstDash val="dash"/>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35" name="Google Shape;135;p5"/>
          <p:cNvSpPr txBox="1"/>
          <p:nvPr>
            <p:ph idx="1" type="body"/>
          </p:nvPr>
        </p:nvSpPr>
        <p:spPr>
          <a:xfrm>
            <a:off x="4232365" y="455215"/>
            <a:ext cx="7127965" cy="5857875"/>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chemeClr val="dk2"/>
              </a:buClr>
              <a:buSzPts val="4200"/>
              <a:buNone/>
            </a:pPr>
            <a:r>
              <a:rPr lang="en-US" sz="4200">
                <a:solidFill>
                  <a:schemeClr val="dk2"/>
                </a:solidFill>
              </a:rPr>
              <a:t>“Salah satu proses pembudayaan manusia </a:t>
            </a:r>
            <a:r>
              <a:rPr b="0" i="0" lang="en-US" sz="4200">
                <a:solidFill>
                  <a:schemeClr val="dk2"/>
                </a:solidFill>
              </a:rPr>
              <a:t>untuk mempelajari cara agar dapat menjadi anggota dan berpartisipasi dalam masyarakat</a:t>
            </a:r>
            <a:r>
              <a:rPr lang="en-US" sz="4200">
                <a:solidFill>
                  <a:schemeClr val="dk2"/>
                </a:solidFill>
              </a:rPr>
              <a:t> melalui penanaman pemahaman tentang</a:t>
            </a:r>
            <a:r>
              <a:rPr b="0" i="0" lang="en-US" sz="4200">
                <a:solidFill>
                  <a:schemeClr val="dk2"/>
                </a:solidFill>
              </a:rPr>
              <a:t> tata nilai, sikap hidup, moralitas, dan etika. Proses ini berlangsung dari kecil hingga dewasa.</a:t>
            </a:r>
            <a:r>
              <a:rPr lang="en-US" sz="4200">
                <a:solidFill>
                  <a:schemeClr val="dk2"/>
                </a:solidFill>
              </a:rPr>
              <a:t>”</a:t>
            </a:r>
            <a:endParaRPr sz="4200">
              <a:solidFill>
                <a:schemeClr val="dk2"/>
              </a:solidFill>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9" name="Shape 139"/>
        <p:cNvGrpSpPr/>
        <p:nvPr/>
      </p:nvGrpSpPr>
      <p:grpSpPr>
        <a:xfrm>
          <a:off x="0" y="0"/>
          <a:ext cx="0" cy="0"/>
          <a:chOff x="0" y="0"/>
          <a:chExt cx="0" cy="0"/>
        </a:xfrm>
      </p:grpSpPr>
      <p:sp>
        <p:nvSpPr>
          <p:cNvPr id="140" name="Google Shape;140;p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Calibri"/>
              <a:buNone/>
            </a:pPr>
            <a:r>
              <a:rPr b="1" lang="en-US">
                <a:latin typeface="Calibri"/>
                <a:ea typeface="Calibri"/>
                <a:cs typeface="Calibri"/>
                <a:sym typeface="Calibri"/>
              </a:rPr>
              <a:t>Sosialisasi sebagai bentuk pembelajaran :</a:t>
            </a:r>
            <a:endParaRPr b="1">
              <a:latin typeface="Calibri"/>
              <a:ea typeface="Calibri"/>
              <a:cs typeface="Calibri"/>
              <a:sym typeface="Calibri"/>
            </a:endParaRPr>
          </a:p>
        </p:txBody>
      </p:sp>
      <p:grpSp>
        <p:nvGrpSpPr>
          <p:cNvPr id="141" name="Google Shape;141;p6"/>
          <p:cNvGrpSpPr/>
          <p:nvPr/>
        </p:nvGrpSpPr>
        <p:grpSpPr>
          <a:xfrm>
            <a:off x="839974" y="2514392"/>
            <a:ext cx="10512051" cy="2973803"/>
            <a:chOff x="1774" y="688767"/>
            <a:chExt cx="10512051" cy="2973803"/>
          </a:xfrm>
        </p:grpSpPr>
        <p:sp>
          <p:nvSpPr>
            <p:cNvPr id="142" name="Google Shape;142;p6"/>
            <p:cNvSpPr/>
            <p:nvPr/>
          </p:nvSpPr>
          <p:spPr>
            <a:xfrm>
              <a:off x="1774" y="1484086"/>
              <a:ext cx="2766329" cy="1383164"/>
            </a:xfrm>
            <a:prstGeom prst="roundRect">
              <a:avLst>
                <a:gd fmla="val 10000" name="adj"/>
              </a:avLst>
            </a:prstGeom>
            <a:solidFill>
              <a:schemeClr val="accent3"/>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 name="Google Shape;143;p6"/>
            <p:cNvSpPr txBox="1"/>
            <p:nvPr/>
          </p:nvSpPr>
          <p:spPr>
            <a:xfrm>
              <a:off x="42285" y="1524597"/>
              <a:ext cx="2685307" cy="1302142"/>
            </a:xfrm>
            <a:prstGeom prst="rect">
              <a:avLst/>
            </a:prstGeom>
            <a:noFill/>
            <a:ln>
              <a:noFill/>
            </a:ln>
          </p:spPr>
          <p:txBody>
            <a:bodyPr anchorCtr="0" anchor="ctr" bIns="13950" lIns="13950" spcFirstLastPara="1" rIns="13950" wrap="square" tIns="13950">
              <a:noAutofit/>
            </a:bodyPr>
            <a:lstStyle/>
            <a:p>
              <a:pPr indent="0" lvl="0" marL="0" marR="0" rtl="0" algn="ctr">
                <a:lnSpc>
                  <a:spcPct val="90000"/>
                </a:lnSpc>
                <a:spcBef>
                  <a:spcPts val="0"/>
                </a:spcBef>
                <a:spcAft>
                  <a:spcPts val="0"/>
                </a:spcAft>
                <a:buClr>
                  <a:schemeClr val="lt1"/>
                </a:buClr>
                <a:buSzPts val="2200"/>
                <a:buFont typeface="Calibri"/>
                <a:buNone/>
              </a:pPr>
              <a:r>
                <a:rPr b="0" i="0" lang="en-US" sz="2200" u="none" cap="none" strike="noStrike">
                  <a:solidFill>
                    <a:schemeClr val="lt1"/>
                  </a:solidFill>
                  <a:latin typeface="Calibri"/>
                  <a:ea typeface="Calibri"/>
                  <a:cs typeface="Calibri"/>
                  <a:sym typeface="Calibri"/>
                </a:rPr>
                <a:t>Sosialisasi</a:t>
              </a:r>
              <a:endParaRPr b="0" i="0" sz="2200" u="none" cap="none" strike="noStrike">
                <a:solidFill>
                  <a:schemeClr val="lt1"/>
                </a:solidFill>
                <a:latin typeface="Calibri"/>
                <a:ea typeface="Calibri"/>
                <a:cs typeface="Calibri"/>
                <a:sym typeface="Calibri"/>
              </a:endParaRPr>
            </a:p>
          </p:txBody>
        </p:sp>
        <p:sp>
          <p:nvSpPr>
            <p:cNvPr id="144" name="Google Shape;144;p6"/>
            <p:cNvSpPr/>
            <p:nvPr/>
          </p:nvSpPr>
          <p:spPr>
            <a:xfrm rot="-2142401">
              <a:off x="2640020" y="1749400"/>
              <a:ext cx="1362697" cy="57216"/>
            </a:xfrm>
            <a:custGeom>
              <a:rect b="b" l="l" r="r" t="t"/>
              <a:pathLst>
                <a:path extrusionOk="0" h="120000" w="120000">
                  <a:moveTo>
                    <a:pt x="0" y="60000"/>
                  </a:moveTo>
                  <a:lnTo>
                    <a:pt x="120000" y="60000"/>
                  </a:lnTo>
                </a:path>
              </a:pathLst>
            </a:custGeom>
            <a:noFill/>
            <a:ln cap="flat" cmpd="sng" w="12700">
              <a:solidFill>
                <a:schemeClr val="accent5"/>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 name="Google Shape;145;p6"/>
            <p:cNvSpPr txBox="1"/>
            <p:nvPr/>
          </p:nvSpPr>
          <p:spPr>
            <a:xfrm rot="-2142401">
              <a:off x="3287302" y="1743941"/>
              <a:ext cx="68134" cy="68134"/>
            </a:xfrm>
            <a:prstGeom prst="rect">
              <a:avLst/>
            </a:prstGeom>
            <a:noFill/>
            <a:ln>
              <a:noFill/>
            </a:ln>
          </p:spPr>
          <p:txBody>
            <a:bodyPr anchorCtr="0" anchor="ctr" bIns="0" lIns="12700" spcFirstLastPara="1" rIns="12700" wrap="square" tIns="0">
              <a:noAutofit/>
            </a:bodyPr>
            <a:lstStyle/>
            <a:p>
              <a:pPr indent="0" lvl="0" marL="0" marR="0" rtl="0" algn="ctr">
                <a:lnSpc>
                  <a:spcPct val="90000"/>
                </a:lnSpc>
                <a:spcBef>
                  <a:spcPts val="0"/>
                </a:spcBef>
                <a:spcAft>
                  <a:spcPts val="0"/>
                </a:spcAft>
                <a:buClr>
                  <a:schemeClr val="dk1"/>
                </a:buClr>
                <a:buSzPts val="500"/>
                <a:buFont typeface="Calibri"/>
                <a:buNone/>
              </a:pPr>
              <a:r>
                <a:t/>
              </a:r>
              <a:endParaRPr b="0" i="0" sz="500" u="none" cap="none" strike="noStrike">
                <a:solidFill>
                  <a:schemeClr val="dk1"/>
                </a:solidFill>
                <a:latin typeface="Calibri"/>
                <a:ea typeface="Calibri"/>
                <a:cs typeface="Calibri"/>
                <a:sym typeface="Calibri"/>
              </a:endParaRPr>
            </a:p>
          </p:txBody>
        </p:sp>
        <p:sp>
          <p:nvSpPr>
            <p:cNvPr id="146" name="Google Shape;146;p6"/>
            <p:cNvSpPr/>
            <p:nvPr/>
          </p:nvSpPr>
          <p:spPr>
            <a:xfrm>
              <a:off x="3874635" y="688767"/>
              <a:ext cx="2766329" cy="1383164"/>
            </a:xfrm>
            <a:prstGeom prst="roundRect">
              <a:avLst>
                <a:gd fmla="val 10000" name="adj"/>
              </a:avLst>
            </a:prstGeom>
            <a:solidFill>
              <a:schemeClr val="accent5"/>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 name="Google Shape;147;p6"/>
            <p:cNvSpPr txBox="1"/>
            <p:nvPr/>
          </p:nvSpPr>
          <p:spPr>
            <a:xfrm>
              <a:off x="3915146" y="729278"/>
              <a:ext cx="2685307" cy="1302142"/>
            </a:xfrm>
            <a:prstGeom prst="rect">
              <a:avLst/>
            </a:prstGeom>
            <a:noFill/>
            <a:ln>
              <a:noFill/>
            </a:ln>
          </p:spPr>
          <p:txBody>
            <a:bodyPr anchorCtr="0" anchor="ctr" bIns="13950" lIns="13950" spcFirstLastPara="1" rIns="13950" wrap="square" tIns="13950">
              <a:noAutofit/>
            </a:bodyPr>
            <a:lstStyle/>
            <a:p>
              <a:pPr indent="0" lvl="0" marL="0" marR="0" rtl="0" algn="ctr">
                <a:lnSpc>
                  <a:spcPct val="90000"/>
                </a:lnSpc>
                <a:spcBef>
                  <a:spcPts val="0"/>
                </a:spcBef>
                <a:spcAft>
                  <a:spcPts val="0"/>
                </a:spcAft>
                <a:buClr>
                  <a:schemeClr val="lt1"/>
                </a:buClr>
                <a:buSzPts val="2200"/>
                <a:buFont typeface="Calibri"/>
                <a:buNone/>
              </a:pPr>
              <a:r>
                <a:rPr b="0" i="0" lang="en-US" sz="2200" u="none" cap="none" strike="noStrike">
                  <a:solidFill>
                    <a:schemeClr val="lt1"/>
                  </a:solidFill>
                  <a:latin typeface="Calibri"/>
                  <a:ea typeface="Calibri"/>
                  <a:cs typeface="Calibri"/>
                  <a:sym typeface="Calibri"/>
                </a:rPr>
                <a:t>Pembelajaran eksplisit</a:t>
              </a:r>
              <a:endParaRPr b="0" i="0" sz="2200" u="none" cap="none" strike="noStrike">
                <a:solidFill>
                  <a:schemeClr val="lt1"/>
                </a:solidFill>
                <a:latin typeface="Calibri"/>
                <a:ea typeface="Calibri"/>
                <a:cs typeface="Calibri"/>
                <a:sym typeface="Calibri"/>
              </a:endParaRPr>
            </a:p>
            <a:p>
              <a:pPr indent="0" lvl="0" marL="0" marR="0" rtl="0" algn="ctr">
                <a:lnSpc>
                  <a:spcPct val="90000"/>
                </a:lnSpc>
                <a:spcBef>
                  <a:spcPts val="770"/>
                </a:spcBef>
                <a:spcAft>
                  <a:spcPts val="0"/>
                </a:spcAft>
                <a:buClr>
                  <a:schemeClr val="lt1"/>
                </a:buClr>
                <a:buSzPts val="2200"/>
                <a:buFont typeface="Calibri"/>
                <a:buNone/>
              </a:pPr>
              <a:r>
                <a:rPr b="0" i="0" lang="en-US" sz="2200" u="none" cap="none" strike="noStrike">
                  <a:solidFill>
                    <a:schemeClr val="lt1"/>
                  </a:solidFill>
                  <a:latin typeface="Calibri"/>
                  <a:ea typeface="Calibri"/>
                  <a:cs typeface="Calibri"/>
                  <a:sym typeface="Calibri"/>
                </a:rPr>
                <a:t>(internalisasi)</a:t>
              </a:r>
              <a:endParaRPr b="0" i="0" sz="2200" u="none" cap="none" strike="noStrike">
                <a:solidFill>
                  <a:schemeClr val="lt1"/>
                </a:solidFill>
                <a:latin typeface="Calibri"/>
                <a:ea typeface="Calibri"/>
                <a:cs typeface="Calibri"/>
                <a:sym typeface="Calibri"/>
              </a:endParaRPr>
            </a:p>
          </p:txBody>
        </p:sp>
        <p:sp>
          <p:nvSpPr>
            <p:cNvPr id="148" name="Google Shape;148;p6"/>
            <p:cNvSpPr/>
            <p:nvPr/>
          </p:nvSpPr>
          <p:spPr>
            <a:xfrm>
              <a:off x="6640964" y="1351740"/>
              <a:ext cx="1106531" cy="57216"/>
            </a:xfrm>
            <a:custGeom>
              <a:rect b="b" l="l" r="r" t="t"/>
              <a:pathLst>
                <a:path extrusionOk="0" h="120000" w="120000">
                  <a:moveTo>
                    <a:pt x="0" y="60000"/>
                  </a:moveTo>
                  <a:lnTo>
                    <a:pt x="120000" y="60000"/>
                  </a:lnTo>
                </a:path>
              </a:pathLst>
            </a:custGeom>
            <a:noFill/>
            <a:ln cap="flat" cmpd="sng" w="12700">
              <a:solidFill>
                <a:schemeClr val="accent6"/>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9" name="Google Shape;149;p6"/>
            <p:cNvSpPr txBox="1"/>
            <p:nvPr/>
          </p:nvSpPr>
          <p:spPr>
            <a:xfrm>
              <a:off x="7166567" y="1352686"/>
              <a:ext cx="55326" cy="55326"/>
            </a:xfrm>
            <a:prstGeom prst="rect">
              <a:avLst/>
            </a:prstGeom>
            <a:noFill/>
            <a:ln>
              <a:noFill/>
            </a:ln>
          </p:spPr>
          <p:txBody>
            <a:bodyPr anchorCtr="0" anchor="ctr" bIns="0" lIns="12700" spcFirstLastPara="1" rIns="12700" wrap="square" tIns="0">
              <a:noAutofit/>
            </a:bodyPr>
            <a:lstStyle/>
            <a:p>
              <a:pPr indent="0" lvl="0" marL="0" marR="0" rtl="0" algn="ctr">
                <a:lnSpc>
                  <a:spcPct val="90000"/>
                </a:lnSpc>
                <a:spcBef>
                  <a:spcPts val="0"/>
                </a:spcBef>
                <a:spcAft>
                  <a:spcPts val="0"/>
                </a:spcAft>
                <a:buClr>
                  <a:schemeClr val="dk1"/>
                </a:buClr>
                <a:buSzPts val="500"/>
                <a:buFont typeface="Calibri"/>
                <a:buNone/>
              </a:pPr>
              <a:r>
                <a:t/>
              </a:r>
              <a:endParaRPr b="0" i="0" sz="500" u="none" cap="none" strike="noStrike">
                <a:solidFill>
                  <a:schemeClr val="dk1"/>
                </a:solidFill>
                <a:latin typeface="Calibri"/>
                <a:ea typeface="Calibri"/>
                <a:cs typeface="Calibri"/>
                <a:sym typeface="Calibri"/>
              </a:endParaRPr>
            </a:p>
          </p:txBody>
        </p:sp>
        <p:sp>
          <p:nvSpPr>
            <p:cNvPr id="150" name="Google Shape;150;p6"/>
            <p:cNvSpPr/>
            <p:nvPr/>
          </p:nvSpPr>
          <p:spPr>
            <a:xfrm>
              <a:off x="7747496" y="688767"/>
              <a:ext cx="2766329" cy="1383164"/>
            </a:xfrm>
            <a:prstGeom prst="roundRect">
              <a:avLst>
                <a:gd fmla="val 10000" name="adj"/>
              </a:avLst>
            </a:prstGeom>
            <a:solidFill>
              <a:schemeClr val="accent6"/>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 name="Google Shape;151;p6"/>
            <p:cNvSpPr txBox="1"/>
            <p:nvPr/>
          </p:nvSpPr>
          <p:spPr>
            <a:xfrm>
              <a:off x="7788007" y="729278"/>
              <a:ext cx="2685307" cy="1302142"/>
            </a:xfrm>
            <a:prstGeom prst="rect">
              <a:avLst/>
            </a:prstGeom>
            <a:noFill/>
            <a:ln>
              <a:noFill/>
            </a:ln>
          </p:spPr>
          <p:txBody>
            <a:bodyPr anchorCtr="0" anchor="ctr" bIns="13950" lIns="13950" spcFirstLastPara="1" rIns="13950" wrap="square" tIns="13950">
              <a:noAutofit/>
            </a:bodyPr>
            <a:lstStyle/>
            <a:p>
              <a:pPr indent="0" lvl="0" marL="0" marR="0" rtl="0" algn="ctr">
                <a:lnSpc>
                  <a:spcPct val="90000"/>
                </a:lnSpc>
                <a:spcBef>
                  <a:spcPts val="0"/>
                </a:spcBef>
                <a:spcAft>
                  <a:spcPts val="0"/>
                </a:spcAft>
                <a:buClr>
                  <a:schemeClr val="lt1"/>
                </a:buClr>
                <a:buSzPts val="2200"/>
                <a:buFont typeface="Calibri"/>
                <a:buNone/>
              </a:pPr>
              <a:r>
                <a:rPr b="0" i="0" lang="en-US" sz="2200" u="none" cap="none" strike="noStrike">
                  <a:solidFill>
                    <a:schemeClr val="lt1"/>
                  </a:solidFill>
                  <a:latin typeface="Calibri"/>
                  <a:ea typeface="Calibri"/>
                  <a:cs typeface="Calibri"/>
                  <a:sym typeface="Calibri"/>
                </a:rPr>
                <a:t>Sengaja diajarkan oleh orang-orang di sekitarnya</a:t>
              </a:r>
              <a:endParaRPr b="0" i="0" sz="2200" u="none" cap="none" strike="noStrike">
                <a:solidFill>
                  <a:schemeClr val="lt1"/>
                </a:solidFill>
                <a:latin typeface="Calibri"/>
                <a:ea typeface="Calibri"/>
                <a:cs typeface="Calibri"/>
                <a:sym typeface="Calibri"/>
              </a:endParaRPr>
            </a:p>
          </p:txBody>
        </p:sp>
        <p:sp>
          <p:nvSpPr>
            <p:cNvPr id="152" name="Google Shape;152;p6"/>
            <p:cNvSpPr/>
            <p:nvPr/>
          </p:nvSpPr>
          <p:spPr>
            <a:xfrm rot="2142401">
              <a:off x="2640020" y="2544720"/>
              <a:ext cx="1362697" cy="57216"/>
            </a:xfrm>
            <a:custGeom>
              <a:rect b="b" l="l" r="r" t="t"/>
              <a:pathLst>
                <a:path extrusionOk="0" h="120000" w="120000">
                  <a:moveTo>
                    <a:pt x="0" y="60000"/>
                  </a:moveTo>
                  <a:lnTo>
                    <a:pt x="120000" y="60000"/>
                  </a:lnTo>
                </a:path>
              </a:pathLst>
            </a:custGeom>
            <a:noFill/>
            <a:ln cap="flat" cmpd="sng" w="12700">
              <a:solidFill>
                <a:schemeClr val="accent5"/>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3" name="Google Shape;153;p6"/>
            <p:cNvSpPr txBox="1"/>
            <p:nvPr/>
          </p:nvSpPr>
          <p:spPr>
            <a:xfrm rot="2142401">
              <a:off x="3287302" y="2539261"/>
              <a:ext cx="68134" cy="68134"/>
            </a:xfrm>
            <a:prstGeom prst="rect">
              <a:avLst/>
            </a:prstGeom>
            <a:noFill/>
            <a:ln>
              <a:noFill/>
            </a:ln>
          </p:spPr>
          <p:txBody>
            <a:bodyPr anchorCtr="0" anchor="ctr" bIns="0" lIns="12700" spcFirstLastPara="1" rIns="12700" wrap="square" tIns="0">
              <a:noAutofit/>
            </a:bodyPr>
            <a:lstStyle/>
            <a:p>
              <a:pPr indent="0" lvl="0" marL="0" marR="0" rtl="0" algn="ctr">
                <a:lnSpc>
                  <a:spcPct val="90000"/>
                </a:lnSpc>
                <a:spcBef>
                  <a:spcPts val="0"/>
                </a:spcBef>
                <a:spcAft>
                  <a:spcPts val="0"/>
                </a:spcAft>
                <a:buClr>
                  <a:schemeClr val="dk1"/>
                </a:buClr>
                <a:buSzPts val="500"/>
                <a:buFont typeface="Calibri"/>
                <a:buNone/>
              </a:pPr>
              <a:r>
                <a:t/>
              </a:r>
              <a:endParaRPr b="0" i="0" sz="500" u="none" cap="none" strike="noStrike">
                <a:solidFill>
                  <a:schemeClr val="dk1"/>
                </a:solidFill>
                <a:latin typeface="Calibri"/>
                <a:ea typeface="Calibri"/>
                <a:cs typeface="Calibri"/>
                <a:sym typeface="Calibri"/>
              </a:endParaRPr>
            </a:p>
          </p:txBody>
        </p:sp>
        <p:sp>
          <p:nvSpPr>
            <p:cNvPr id="154" name="Google Shape;154;p6"/>
            <p:cNvSpPr/>
            <p:nvPr/>
          </p:nvSpPr>
          <p:spPr>
            <a:xfrm>
              <a:off x="3874635" y="2279406"/>
              <a:ext cx="2766329" cy="1383164"/>
            </a:xfrm>
            <a:prstGeom prst="roundRect">
              <a:avLst>
                <a:gd fmla="val 10000" name="adj"/>
              </a:avLst>
            </a:prstGeom>
            <a:solidFill>
              <a:schemeClr val="accent5"/>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5" name="Google Shape;155;p6"/>
            <p:cNvSpPr txBox="1"/>
            <p:nvPr/>
          </p:nvSpPr>
          <p:spPr>
            <a:xfrm>
              <a:off x="3915146" y="2319917"/>
              <a:ext cx="2685307" cy="1302142"/>
            </a:xfrm>
            <a:prstGeom prst="rect">
              <a:avLst/>
            </a:prstGeom>
            <a:noFill/>
            <a:ln>
              <a:noFill/>
            </a:ln>
          </p:spPr>
          <p:txBody>
            <a:bodyPr anchorCtr="0" anchor="ctr" bIns="13950" lIns="13950" spcFirstLastPara="1" rIns="13950" wrap="square" tIns="13950">
              <a:noAutofit/>
            </a:bodyPr>
            <a:lstStyle/>
            <a:p>
              <a:pPr indent="0" lvl="0" marL="0" marR="0" rtl="0" algn="ctr">
                <a:lnSpc>
                  <a:spcPct val="90000"/>
                </a:lnSpc>
                <a:spcBef>
                  <a:spcPts val="0"/>
                </a:spcBef>
                <a:spcAft>
                  <a:spcPts val="0"/>
                </a:spcAft>
                <a:buClr>
                  <a:schemeClr val="lt1"/>
                </a:buClr>
                <a:buSzPts val="2200"/>
                <a:buFont typeface="Calibri"/>
                <a:buNone/>
              </a:pPr>
              <a:r>
                <a:rPr b="0" i="0" lang="en-US" sz="2200" u="none" cap="none" strike="noStrike">
                  <a:solidFill>
                    <a:schemeClr val="lt1"/>
                  </a:solidFill>
                  <a:latin typeface="Calibri"/>
                  <a:ea typeface="Calibri"/>
                  <a:cs typeface="Calibri"/>
                  <a:sym typeface="Calibri"/>
                </a:rPr>
                <a:t>Pembelajaran implisit (laten)</a:t>
              </a:r>
              <a:endParaRPr b="0" i="0" sz="2200" u="none" cap="none" strike="noStrike">
                <a:solidFill>
                  <a:schemeClr val="lt1"/>
                </a:solidFill>
                <a:latin typeface="Calibri"/>
                <a:ea typeface="Calibri"/>
                <a:cs typeface="Calibri"/>
                <a:sym typeface="Calibri"/>
              </a:endParaRPr>
            </a:p>
          </p:txBody>
        </p:sp>
        <p:sp>
          <p:nvSpPr>
            <p:cNvPr id="156" name="Google Shape;156;p6"/>
            <p:cNvSpPr/>
            <p:nvPr/>
          </p:nvSpPr>
          <p:spPr>
            <a:xfrm>
              <a:off x="6640964" y="2942380"/>
              <a:ext cx="1106531" cy="57216"/>
            </a:xfrm>
            <a:custGeom>
              <a:rect b="b" l="l" r="r" t="t"/>
              <a:pathLst>
                <a:path extrusionOk="0" h="120000" w="120000">
                  <a:moveTo>
                    <a:pt x="0" y="60000"/>
                  </a:moveTo>
                  <a:lnTo>
                    <a:pt x="120000" y="60000"/>
                  </a:lnTo>
                </a:path>
              </a:pathLst>
            </a:custGeom>
            <a:noFill/>
            <a:ln cap="flat" cmpd="sng" w="12700">
              <a:solidFill>
                <a:schemeClr val="accent6"/>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7" name="Google Shape;157;p6"/>
            <p:cNvSpPr txBox="1"/>
            <p:nvPr/>
          </p:nvSpPr>
          <p:spPr>
            <a:xfrm>
              <a:off x="7166567" y="2943325"/>
              <a:ext cx="55326" cy="55326"/>
            </a:xfrm>
            <a:prstGeom prst="rect">
              <a:avLst/>
            </a:prstGeom>
            <a:noFill/>
            <a:ln>
              <a:noFill/>
            </a:ln>
          </p:spPr>
          <p:txBody>
            <a:bodyPr anchorCtr="0" anchor="ctr" bIns="0" lIns="12700" spcFirstLastPara="1" rIns="12700" wrap="square" tIns="0">
              <a:noAutofit/>
            </a:bodyPr>
            <a:lstStyle/>
            <a:p>
              <a:pPr indent="0" lvl="0" marL="0" marR="0" rtl="0" algn="ctr">
                <a:lnSpc>
                  <a:spcPct val="90000"/>
                </a:lnSpc>
                <a:spcBef>
                  <a:spcPts val="0"/>
                </a:spcBef>
                <a:spcAft>
                  <a:spcPts val="0"/>
                </a:spcAft>
                <a:buClr>
                  <a:schemeClr val="dk1"/>
                </a:buClr>
                <a:buSzPts val="500"/>
                <a:buFont typeface="Calibri"/>
                <a:buNone/>
              </a:pPr>
              <a:r>
                <a:t/>
              </a:r>
              <a:endParaRPr b="0" i="0" sz="500" u="none" cap="none" strike="noStrike">
                <a:solidFill>
                  <a:schemeClr val="dk1"/>
                </a:solidFill>
                <a:latin typeface="Calibri"/>
                <a:ea typeface="Calibri"/>
                <a:cs typeface="Calibri"/>
                <a:sym typeface="Calibri"/>
              </a:endParaRPr>
            </a:p>
          </p:txBody>
        </p:sp>
        <p:sp>
          <p:nvSpPr>
            <p:cNvPr id="158" name="Google Shape;158;p6"/>
            <p:cNvSpPr/>
            <p:nvPr/>
          </p:nvSpPr>
          <p:spPr>
            <a:xfrm>
              <a:off x="7747496" y="2279406"/>
              <a:ext cx="2766329" cy="1383164"/>
            </a:xfrm>
            <a:prstGeom prst="roundRect">
              <a:avLst>
                <a:gd fmla="val 10000" name="adj"/>
              </a:avLst>
            </a:prstGeom>
            <a:solidFill>
              <a:schemeClr val="accent6"/>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9" name="Google Shape;159;p6"/>
            <p:cNvSpPr txBox="1"/>
            <p:nvPr/>
          </p:nvSpPr>
          <p:spPr>
            <a:xfrm>
              <a:off x="7788007" y="2319917"/>
              <a:ext cx="2685307" cy="1302142"/>
            </a:xfrm>
            <a:prstGeom prst="rect">
              <a:avLst/>
            </a:prstGeom>
            <a:noFill/>
            <a:ln>
              <a:noFill/>
            </a:ln>
          </p:spPr>
          <p:txBody>
            <a:bodyPr anchorCtr="0" anchor="ctr" bIns="13950" lIns="13950" spcFirstLastPara="1" rIns="13950" wrap="square" tIns="13950">
              <a:noAutofit/>
            </a:bodyPr>
            <a:lstStyle/>
            <a:p>
              <a:pPr indent="0" lvl="0" marL="0" marR="0" rtl="0" algn="ctr">
                <a:lnSpc>
                  <a:spcPct val="90000"/>
                </a:lnSpc>
                <a:spcBef>
                  <a:spcPts val="0"/>
                </a:spcBef>
                <a:spcAft>
                  <a:spcPts val="0"/>
                </a:spcAft>
                <a:buClr>
                  <a:schemeClr val="lt1"/>
                </a:buClr>
                <a:buSzPts val="2200"/>
                <a:buFont typeface="Calibri"/>
                <a:buNone/>
              </a:pPr>
              <a:r>
                <a:rPr b="0" i="0" lang="en-US" sz="2200" u="none" cap="none" strike="noStrike">
                  <a:solidFill>
                    <a:schemeClr val="lt1"/>
                  </a:solidFill>
                  <a:latin typeface="Calibri"/>
                  <a:ea typeface="Calibri"/>
                  <a:cs typeface="Calibri"/>
                  <a:sym typeface="Calibri"/>
                </a:rPr>
                <a:t>Menyerap dari orang lain yang ada di sekitarnya secara tidak langsung</a:t>
              </a:r>
              <a:endParaRPr b="0" i="0" sz="2200" u="none" cap="none" strike="noStrike">
                <a:solidFill>
                  <a:schemeClr val="lt1"/>
                </a:solidFill>
                <a:latin typeface="Calibri"/>
                <a:ea typeface="Calibri"/>
                <a:cs typeface="Calibri"/>
                <a:sym typeface="Calibri"/>
              </a:endParaRPr>
            </a:p>
          </p:txBody>
        </p:sp>
      </p:gr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3" name="Shape 163"/>
        <p:cNvGrpSpPr/>
        <p:nvPr/>
      </p:nvGrpSpPr>
      <p:grpSpPr>
        <a:xfrm>
          <a:off x="0" y="0"/>
          <a:ext cx="0" cy="0"/>
          <a:chOff x="0" y="0"/>
          <a:chExt cx="0" cy="0"/>
        </a:xfrm>
      </p:grpSpPr>
      <p:sp>
        <p:nvSpPr>
          <p:cNvPr id="164" name="Google Shape;164;p7"/>
          <p:cNvSpPr txBox="1"/>
          <p:nvPr>
            <p:ph type="title"/>
          </p:nvPr>
        </p:nvSpPr>
        <p:spPr>
          <a:xfrm>
            <a:off x="838200" y="365126"/>
            <a:ext cx="10515600" cy="830126"/>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Aharoni"/>
              <a:buNone/>
            </a:pPr>
            <a:r>
              <a:rPr lang="en-US">
                <a:latin typeface="Aharoni"/>
                <a:ea typeface="Aharoni"/>
                <a:cs typeface="Aharoni"/>
                <a:sym typeface="Aharoni"/>
              </a:rPr>
              <a:t>Proses Sosialisasi</a:t>
            </a:r>
            <a:endParaRPr>
              <a:latin typeface="Aharoni"/>
              <a:ea typeface="Aharoni"/>
              <a:cs typeface="Aharoni"/>
              <a:sym typeface="Aharoni"/>
            </a:endParaRPr>
          </a:p>
        </p:txBody>
      </p:sp>
      <p:grpSp>
        <p:nvGrpSpPr>
          <p:cNvPr id="165" name="Google Shape;165;p7"/>
          <p:cNvGrpSpPr/>
          <p:nvPr/>
        </p:nvGrpSpPr>
        <p:grpSpPr>
          <a:xfrm>
            <a:off x="1187437" y="1721745"/>
            <a:ext cx="10010891" cy="4315846"/>
            <a:chOff x="349237" y="526493"/>
            <a:chExt cx="10010891" cy="4315846"/>
          </a:xfrm>
        </p:grpSpPr>
        <p:sp>
          <p:nvSpPr>
            <p:cNvPr id="166" name="Google Shape;166;p7"/>
            <p:cNvSpPr/>
            <p:nvPr/>
          </p:nvSpPr>
          <p:spPr>
            <a:xfrm>
              <a:off x="7300996" y="1154836"/>
              <a:ext cx="3059132" cy="3059698"/>
            </a:xfrm>
            <a:prstGeom prst="ellipse">
              <a:avLst/>
            </a:prstGeom>
            <a:solidFill>
              <a:schemeClr val="dk2"/>
            </a:solidFill>
            <a:ln cap="flat" cmpd="sng" w="12700">
              <a:solidFill>
                <a:schemeClr val="lt2"/>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7" name="Google Shape;167;p7"/>
            <p:cNvSpPr/>
            <p:nvPr/>
          </p:nvSpPr>
          <p:spPr>
            <a:xfrm>
              <a:off x="7402569" y="1256844"/>
              <a:ext cx="2855986" cy="2855682"/>
            </a:xfrm>
            <a:prstGeom prst="ellipse">
              <a:avLst/>
            </a:prstGeom>
            <a:solidFill>
              <a:schemeClr val="lt2">
                <a:alpha val="89803"/>
              </a:schemeClr>
            </a:solidFill>
            <a:ln cap="flat" cmpd="sng" w="12700">
              <a:solidFill>
                <a:schemeClr val="dk2"/>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8" name="Google Shape;168;p7"/>
            <p:cNvSpPr txBox="1"/>
            <p:nvPr/>
          </p:nvSpPr>
          <p:spPr>
            <a:xfrm>
              <a:off x="7810851" y="1664875"/>
              <a:ext cx="2039421" cy="2039620"/>
            </a:xfrm>
            <a:prstGeom prst="rect">
              <a:avLst/>
            </a:prstGeom>
            <a:noFill/>
            <a:ln>
              <a:noFill/>
            </a:ln>
          </p:spPr>
          <p:txBody>
            <a:bodyPr anchorCtr="0" anchor="ctr" bIns="39350" lIns="39350" spcFirstLastPara="1" rIns="39350" wrap="square" tIns="39350">
              <a:noAutofit/>
            </a:bodyPr>
            <a:lstStyle/>
            <a:p>
              <a:pPr indent="0" lvl="0" marL="0" marR="0" rtl="0" algn="ctr">
                <a:lnSpc>
                  <a:spcPct val="90000"/>
                </a:lnSpc>
                <a:spcBef>
                  <a:spcPts val="0"/>
                </a:spcBef>
                <a:spcAft>
                  <a:spcPts val="0"/>
                </a:spcAft>
                <a:buClr>
                  <a:schemeClr val="dk1"/>
                </a:buClr>
                <a:buSzPts val="3100"/>
                <a:buFont typeface="Calibri"/>
                <a:buNone/>
              </a:pPr>
              <a:r>
                <a:t/>
              </a:r>
              <a:endParaRPr b="0" i="0" sz="3100" u="none" cap="none" strike="noStrike">
                <a:solidFill>
                  <a:schemeClr val="dk1"/>
                </a:solidFill>
                <a:latin typeface="Calibri"/>
                <a:ea typeface="Calibri"/>
                <a:cs typeface="Calibri"/>
                <a:sym typeface="Calibri"/>
              </a:endParaRPr>
            </a:p>
            <a:p>
              <a:pPr indent="0" lvl="0" marL="0" marR="0" rtl="0" algn="ctr">
                <a:lnSpc>
                  <a:spcPct val="90000"/>
                </a:lnSpc>
                <a:spcBef>
                  <a:spcPts val="1085"/>
                </a:spcBef>
                <a:spcAft>
                  <a:spcPts val="0"/>
                </a:spcAft>
                <a:buClr>
                  <a:schemeClr val="dk1"/>
                </a:buClr>
                <a:buSzPts val="3100"/>
                <a:buFont typeface="Calibri"/>
                <a:buNone/>
              </a:pPr>
              <a:r>
                <a:rPr b="0" i="0" lang="en-US" sz="3100" u="none" cap="none" strike="noStrike">
                  <a:solidFill>
                    <a:schemeClr val="dk1"/>
                  </a:solidFill>
                  <a:latin typeface="Calibri"/>
                  <a:ea typeface="Calibri"/>
                  <a:cs typeface="Calibri"/>
                  <a:sym typeface="Calibri"/>
                </a:rPr>
                <a:t>Alkulturasi</a:t>
              </a:r>
              <a:endParaRPr b="0" i="0" sz="3100" u="none" cap="none" strike="noStrike">
                <a:solidFill>
                  <a:schemeClr val="dk1"/>
                </a:solidFill>
                <a:latin typeface="Calibri"/>
                <a:ea typeface="Calibri"/>
                <a:cs typeface="Calibri"/>
                <a:sym typeface="Calibri"/>
              </a:endParaRPr>
            </a:p>
            <a:p>
              <a:pPr indent="0" lvl="0" marL="0" marR="0" rtl="0" algn="ctr">
                <a:lnSpc>
                  <a:spcPct val="90000"/>
                </a:lnSpc>
                <a:spcBef>
                  <a:spcPts val="1085"/>
                </a:spcBef>
                <a:spcAft>
                  <a:spcPts val="0"/>
                </a:spcAft>
                <a:buClr>
                  <a:schemeClr val="dk1"/>
                </a:buClr>
                <a:buSzPts val="3100"/>
                <a:buFont typeface="Calibri"/>
                <a:buNone/>
              </a:pPr>
              <a:r>
                <a:t/>
              </a:r>
              <a:endParaRPr b="0" i="0" sz="3100" u="none" cap="none" strike="noStrike">
                <a:solidFill>
                  <a:schemeClr val="dk1"/>
                </a:solidFill>
                <a:latin typeface="Calibri"/>
                <a:ea typeface="Calibri"/>
                <a:cs typeface="Calibri"/>
                <a:sym typeface="Calibri"/>
              </a:endParaRPr>
            </a:p>
          </p:txBody>
        </p:sp>
        <p:sp>
          <p:nvSpPr>
            <p:cNvPr id="169" name="Google Shape;169;p7"/>
            <p:cNvSpPr/>
            <p:nvPr/>
          </p:nvSpPr>
          <p:spPr>
            <a:xfrm rot="2700000">
              <a:off x="4142979" y="1158534"/>
              <a:ext cx="3051764" cy="3051764"/>
            </a:xfrm>
            <a:prstGeom prst="teardrop">
              <a:avLst>
                <a:gd fmla="val 100000" name="adj"/>
              </a:avLst>
            </a:prstGeom>
            <a:solidFill>
              <a:schemeClr val="dk2"/>
            </a:solidFill>
            <a:ln cap="flat" cmpd="sng" w="12700">
              <a:solidFill>
                <a:schemeClr val="lt2"/>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 name="Google Shape;170;p7"/>
            <p:cNvSpPr/>
            <p:nvPr/>
          </p:nvSpPr>
          <p:spPr>
            <a:xfrm>
              <a:off x="4240868" y="1256844"/>
              <a:ext cx="2855986" cy="2855682"/>
            </a:xfrm>
            <a:prstGeom prst="ellipse">
              <a:avLst/>
            </a:prstGeom>
            <a:solidFill>
              <a:schemeClr val="lt2">
                <a:alpha val="89803"/>
              </a:schemeClr>
            </a:solidFill>
            <a:ln cap="flat" cmpd="sng" w="12700">
              <a:solidFill>
                <a:schemeClr val="dk2"/>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 name="Google Shape;171;p7"/>
            <p:cNvSpPr txBox="1"/>
            <p:nvPr/>
          </p:nvSpPr>
          <p:spPr>
            <a:xfrm>
              <a:off x="4649150" y="1664875"/>
              <a:ext cx="2039421" cy="2039620"/>
            </a:xfrm>
            <a:prstGeom prst="rect">
              <a:avLst/>
            </a:prstGeom>
            <a:noFill/>
            <a:ln>
              <a:noFill/>
            </a:ln>
          </p:spPr>
          <p:txBody>
            <a:bodyPr anchorCtr="0" anchor="ctr" bIns="39350" lIns="39350" spcFirstLastPara="1" rIns="39350" wrap="square" tIns="39350">
              <a:noAutofit/>
            </a:bodyPr>
            <a:lstStyle/>
            <a:p>
              <a:pPr indent="0" lvl="0" marL="0" marR="0" rtl="0" algn="ctr">
                <a:lnSpc>
                  <a:spcPct val="90000"/>
                </a:lnSpc>
                <a:spcBef>
                  <a:spcPts val="0"/>
                </a:spcBef>
                <a:spcAft>
                  <a:spcPts val="0"/>
                </a:spcAft>
                <a:buClr>
                  <a:schemeClr val="dk1"/>
                </a:buClr>
                <a:buSzPts val="3100"/>
                <a:buFont typeface="Calibri"/>
                <a:buNone/>
              </a:pPr>
              <a:r>
                <a:rPr b="0" i="0" lang="en-US" sz="3100" u="none" cap="none" strike="noStrike">
                  <a:solidFill>
                    <a:schemeClr val="dk1"/>
                  </a:solidFill>
                  <a:latin typeface="Calibri"/>
                  <a:ea typeface="Calibri"/>
                  <a:cs typeface="Calibri"/>
                  <a:sym typeface="Calibri"/>
                </a:rPr>
                <a:t>Enkulturasi</a:t>
              </a:r>
              <a:endParaRPr b="0" i="0" sz="3100" u="none" cap="none" strike="noStrike">
                <a:solidFill>
                  <a:schemeClr val="dk1"/>
                </a:solidFill>
                <a:latin typeface="Calibri"/>
                <a:ea typeface="Calibri"/>
                <a:cs typeface="Calibri"/>
                <a:sym typeface="Calibri"/>
              </a:endParaRPr>
            </a:p>
          </p:txBody>
        </p:sp>
        <p:sp>
          <p:nvSpPr>
            <p:cNvPr id="172" name="Google Shape;172;p7"/>
            <p:cNvSpPr/>
            <p:nvPr/>
          </p:nvSpPr>
          <p:spPr>
            <a:xfrm rot="2700000">
              <a:off x="981278" y="1158534"/>
              <a:ext cx="3051764" cy="3051764"/>
            </a:xfrm>
            <a:prstGeom prst="teardrop">
              <a:avLst>
                <a:gd fmla="val 100000" name="adj"/>
              </a:avLst>
            </a:prstGeom>
            <a:solidFill>
              <a:schemeClr val="dk2"/>
            </a:solidFill>
            <a:ln cap="flat" cmpd="sng" w="12700">
              <a:solidFill>
                <a:schemeClr val="lt2"/>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 name="Google Shape;173;p7"/>
            <p:cNvSpPr/>
            <p:nvPr/>
          </p:nvSpPr>
          <p:spPr>
            <a:xfrm>
              <a:off x="1079167" y="1256844"/>
              <a:ext cx="2855986" cy="2855682"/>
            </a:xfrm>
            <a:prstGeom prst="ellipse">
              <a:avLst/>
            </a:prstGeom>
            <a:solidFill>
              <a:schemeClr val="lt2">
                <a:alpha val="89803"/>
              </a:schemeClr>
            </a:solidFill>
            <a:ln cap="flat" cmpd="sng" w="12700">
              <a:solidFill>
                <a:schemeClr val="dk2"/>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4" name="Google Shape;174;p7"/>
            <p:cNvSpPr txBox="1"/>
            <p:nvPr/>
          </p:nvSpPr>
          <p:spPr>
            <a:xfrm>
              <a:off x="1487449" y="1664875"/>
              <a:ext cx="2039421" cy="2039620"/>
            </a:xfrm>
            <a:prstGeom prst="rect">
              <a:avLst/>
            </a:prstGeom>
            <a:noFill/>
            <a:ln>
              <a:noFill/>
            </a:ln>
          </p:spPr>
          <p:txBody>
            <a:bodyPr anchorCtr="0" anchor="ctr" bIns="39350" lIns="39350" spcFirstLastPara="1" rIns="39350" wrap="square" tIns="39350">
              <a:noAutofit/>
            </a:bodyPr>
            <a:lstStyle/>
            <a:p>
              <a:pPr indent="0" lvl="0" marL="0" marR="0" rtl="0" algn="ctr">
                <a:lnSpc>
                  <a:spcPct val="90000"/>
                </a:lnSpc>
                <a:spcBef>
                  <a:spcPts val="0"/>
                </a:spcBef>
                <a:spcAft>
                  <a:spcPts val="0"/>
                </a:spcAft>
                <a:buClr>
                  <a:schemeClr val="dk1"/>
                </a:buClr>
                <a:buSzPts val="3100"/>
                <a:buFont typeface="Calibri"/>
                <a:buNone/>
              </a:pPr>
              <a:r>
                <a:rPr b="0" i="0" lang="en-US" sz="3100" u="none" cap="none" strike="noStrike">
                  <a:solidFill>
                    <a:schemeClr val="dk1"/>
                  </a:solidFill>
                  <a:latin typeface="Calibri"/>
                  <a:ea typeface="Calibri"/>
                  <a:cs typeface="Calibri"/>
                  <a:sym typeface="Calibri"/>
                </a:rPr>
                <a:t>Internalisasi</a:t>
              </a:r>
              <a:endParaRPr b="0" i="0" sz="3100" u="none" cap="none" strike="noStrike">
                <a:solidFill>
                  <a:schemeClr val="dk1"/>
                </a:solidFill>
                <a:latin typeface="Calibri"/>
                <a:ea typeface="Calibri"/>
                <a:cs typeface="Calibri"/>
                <a:sym typeface="Calibri"/>
              </a:endParaRPr>
            </a:p>
          </p:txBody>
        </p:sp>
      </p:gr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8" name="Shape 178"/>
        <p:cNvGrpSpPr/>
        <p:nvPr/>
      </p:nvGrpSpPr>
      <p:grpSpPr>
        <a:xfrm>
          <a:off x="0" y="0"/>
          <a:ext cx="0" cy="0"/>
          <a:chOff x="0" y="0"/>
          <a:chExt cx="0" cy="0"/>
        </a:xfrm>
      </p:grpSpPr>
      <p:sp>
        <p:nvSpPr>
          <p:cNvPr id="179" name="Google Shape;179;p8"/>
          <p:cNvSpPr/>
          <p:nvPr/>
        </p:nvSpPr>
        <p:spPr>
          <a:xfrm>
            <a:off x="-1" y="0"/>
            <a:ext cx="12188952" cy="6858000"/>
          </a:xfrm>
          <a:prstGeom prst="rect">
            <a:avLst/>
          </a:prstGeom>
          <a:gradFill>
            <a:gsLst>
              <a:gs pos="0">
                <a:srgbClr val="F9F9F9"/>
              </a:gs>
              <a:gs pos="50000">
                <a:srgbClr val="F3F3F3"/>
              </a:gs>
              <a:gs pos="100000">
                <a:srgbClr val="C9C9C9"/>
              </a:gs>
            </a:gsLst>
            <a:lin ang="5400000" scaled="0"/>
          </a:gra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80" name="Google Shape;180;p8"/>
          <p:cNvSpPr txBox="1"/>
          <p:nvPr>
            <p:ph type="title"/>
          </p:nvPr>
        </p:nvSpPr>
        <p:spPr>
          <a:xfrm>
            <a:off x="838200" y="556996"/>
            <a:ext cx="10515600" cy="736228"/>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000"/>
              <a:buFont typeface="Calibri"/>
              <a:buNone/>
            </a:pPr>
            <a:r>
              <a:rPr b="1" lang="en-US" sz="4000">
                <a:latin typeface="Calibri"/>
                <a:ea typeface="Calibri"/>
                <a:cs typeface="Calibri"/>
                <a:sym typeface="Calibri"/>
              </a:rPr>
              <a:t>Internalisasi, Enkulturasi, &amp; Alkulturasi</a:t>
            </a:r>
            <a:endParaRPr b="1" sz="4000">
              <a:latin typeface="Calibri"/>
              <a:ea typeface="Calibri"/>
              <a:cs typeface="Calibri"/>
              <a:sym typeface="Calibri"/>
            </a:endParaRPr>
          </a:p>
        </p:txBody>
      </p:sp>
      <p:grpSp>
        <p:nvGrpSpPr>
          <p:cNvPr id="181" name="Google Shape;181;p8"/>
          <p:cNvGrpSpPr/>
          <p:nvPr/>
        </p:nvGrpSpPr>
        <p:grpSpPr>
          <a:xfrm>
            <a:off x="838200" y="2451969"/>
            <a:ext cx="10761617" cy="2241443"/>
            <a:chOff x="0" y="1792295"/>
            <a:chExt cx="10761617" cy="2241443"/>
          </a:xfrm>
        </p:grpSpPr>
        <p:sp>
          <p:nvSpPr>
            <p:cNvPr id="182" name="Google Shape;182;p8"/>
            <p:cNvSpPr/>
            <p:nvPr/>
          </p:nvSpPr>
          <p:spPr>
            <a:xfrm>
              <a:off x="0" y="1792295"/>
              <a:ext cx="3026705" cy="1921957"/>
            </a:xfrm>
            <a:prstGeom prst="roundRect">
              <a:avLst>
                <a:gd fmla="val 10000" name="adj"/>
              </a:avLst>
            </a:prstGeom>
            <a:solidFill>
              <a:schemeClr val="accent2"/>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3" name="Google Shape;183;p8"/>
            <p:cNvSpPr/>
            <p:nvPr/>
          </p:nvSpPr>
          <p:spPr>
            <a:xfrm>
              <a:off x="336300" y="2111781"/>
              <a:ext cx="3026705" cy="1921957"/>
            </a:xfrm>
            <a:prstGeom prst="roundRect">
              <a:avLst>
                <a:gd fmla="val 10000" name="adj"/>
              </a:avLst>
            </a:prstGeom>
            <a:solidFill>
              <a:schemeClr val="lt1">
                <a:alpha val="89803"/>
              </a:schemeClr>
            </a:solidFill>
            <a:ln cap="flat" cmpd="sng" w="12700">
              <a:solidFill>
                <a:schemeClr val="accent2"/>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4" name="Google Shape;184;p8"/>
            <p:cNvSpPr txBox="1"/>
            <p:nvPr/>
          </p:nvSpPr>
          <p:spPr>
            <a:xfrm>
              <a:off x="392592" y="2168073"/>
              <a:ext cx="2914121" cy="1809373"/>
            </a:xfrm>
            <a:prstGeom prst="rect">
              <a:avLst/>
            </a:prstGeom>
            <a:noFill/>
            <a:ln>
              <a:noFill/>
            </a:ln>
          </p:spPr>
          <p:txBody>
            <a:bodyPr anchorCtr="0" anchor="ctr" bIns="72375" lIns="72375" spcFirstLastPara="1" rIns="72375" wrap="square" tIns="72375">
              <a:noAutofit/>
            </a:bodyPr>
            <a:lstStyle/>
            <a:p>
              <a:pPr indent="0" lvl="0" marL="0" marR="0" rtl="0" algn="ctr">
                <a:lnSpc>
                  <a:spcPct val="90000"/>
                </a:lnSpc>
                <a:spcBef>
                  <a:spcPts val="0"/>
                </a:spcBef>
                <a:spcAft>
                  <a:spcPts val="0"/>
                </a:spcAft>
                <a:buClr>
                  <a:schemeClr val="dk1"/>
                </a:buClr>
                <a:buSzPts val="1900"/>
                <a:buFont typeface="Calibri"/>
                <a:buNone/>
              </a:pPr>
              <a:r>
                <a:rPr b="0" i="0" lang="en-US" sz="1900" u="none" cap="none" strike="noStrike">
                  <a:solidFill>
                    <a:schemeClr val="dk1"/>
                  </a:solidFill>
                  <a:latin typeface="Calibri"/>
                  <a:ea typeface="Calibri"/>
                  <a:cs typeface="Calibri"/>
                  <a:sym typeface="Calibri"/>
                </a:rPr>
                <a:t>“Internalisasi adalah proses menanamkan suatu keyakinan, sikap dan nilai-nilai yang menjadi perilaku sosial dalam suatu masyarakat”</a:t>
              </a:r>
              <a:endParaRPr b="0" i="0" sz="1900" u="none" cap="none" strike="noStrike">
                <a:solidFill>
                  <a:schemeClr val="dk1"/>
                </a:solidFill>
                <a:latin typeface="Calibri"/>
                <a:ea typeface="Calibri"/>
                <a:cs typeface="Calibri"/>
                <a:sym typeface="Calibri"/>
              </a:endParaRPr>
            </a:p>
          </p:txBody>
        </p:sp>
        <p:sp>
          <p:nvSpPr>
            <p:cNvPr id="185" name="Google Shape;185;p8"/>
            <p:cNvSpPr/>
            <p:nvPr/>
          </p:nvSpPr>
          <p:spPr>
            <a:xfrm>
              <a:off x="3699306" y="1792295"/>
              <a:ext cx="3026705" cy="1921957"/>
            </a:xfrm>
            <a:prstGeom prst="roundRect">
              <a:avLst>
                <a:gd fmla="val 10000" name="adj"/>
              </a:avLst>
            </a:prstGeom>
            <a:solidFill>
              <a:schemeClr val="accent2"/>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6" name="Google Shape;186;p8"/>
            <p:cNvSpPr/>
            <p:nvPr/>
          </p:nvSpPr>
          <p:spPr>
            <a:xfrm>
              <a:off x="4035606" y="2111781"/>
              <a:ext cx="3026705" cy="1921957"/>
            </a:xfrm>
            <a:prstGeom prst="roundRect">
              <a:avLst>
                <a:gd fmla="val 10000" name="adj"/>
              </a:avLst>
            </a:prstGeom>
            <a:solidFill>
              <a:schemeClr val="lt1">
                <a:alpha val="89803"/>
              </a:schemeClr>
            </a:solidFill>
            <a:ln cap="flat" cmpd="sng" w="12700">
              <a:solidFill>
                <a:schemeClr val="accent2"/>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7" name="Google Shape;187;p8"/>
            <p:cNvSpPr txBox="1"/>
            <p:nvPr/>
          </p:nvSpPr>
          <p:spPr>
            <a:xfrm>
              <a:off x="4091898" y="2168073"/>
              <a:ext cx="2914121" cy="1809373"/>
            </a:xfrm>
            <a:prstGeom prst="rect">
              <a:avLst/>
            </a:prstGeom>
            <a:noFill/>
            <a:ln>
              <a:noFill/>
            </a:ln>
          </p:spPr>
          <p:txBody>
            <a:bodyPr anchorCtr="0" anchor="ctr" bIns="72375" lIns="72375" spcFirstLastPara="1" rIns="72375" wrap="square" tIns="72375">
              <a:noAutofit/>
            </a:bodyPr>
            <a:lstStyle/>
            <a:p>
              <a:pPr indent="0" lvl="0" marL="0" marR="0" rtl="0" algn="ctr">
                <a:lnSpc>
                  <a:spcPct val="90000"/>
                </a:lnSpc>
                <a:spcBef>
                  <a:spcPts val="0"/>
                </a:spcBef>
                <a:spcAft>
                  <a:spcPts val="0"/>
                </a:spcAft>
                <a:buClr>
                  <a:schemeClr val="dk1"/>
                </a:buClr>
                <a:buSzPts val="1900"/>
                <a:buFont typeface="Calibri"/>
                <a:buNone/>
              </a:pPr>
              <a:r>
                <a:rPr b="0" i="0" lang="en-US" sz="1900" u="none" cap="none" strike="noStrike">
                  <a:solidFill>
                    <a:schemeClr val="dk1"/>
                  </a:solidFill>
                  <a:latin typeface="Calibri"/>
                  <a:ea typeface="Calibri"/>
                  <a:cs typeface="Calibri"/>
                  <a:sym typeface="Calibri"/>
                </a:rPr>
                <a:t>“Enkulturasi adalah proses pewarisan kebudayaan dari satu generasi ke generasi berikutnya”</a:t>
              </a:r>
              <a:endParaRPr b="0" i="0" sz="1900" u="none" cap="none" strike="noStrike">
                <a:solidFill>
                  <a:schemeClr val="dk1"/>
                </a:solidFill>
                <a:latin typeface="Calibri"/>
                <a:ea typeface="Calibri"/>
                <a:cs typeface="Calibri"/>
                <a:sym typeface="Calibri"/>
              </a:endParaRPr>
            </a:p>
          </p:txBody>
        </p:sp>
        <p:sp>
          <p:nvSpPr>
            <p:cNvPr id="188" name="Google Shape;188;p8"/>
            <p:cNvSpPr/>
            <p:nvPr/>
          </p:nvSpPr>
          <p:spPr>
            <a:xfrm>
              <a:off x="7398612" y="1792295"/>
              <a:ext cx="3026705" cy="1921957"/>
            </a:xfrm>
            <a:prstGeom prst="roundRect">
              <a:avLst>
                <a:gd fmla="val 10000" name="adj"/>
              </a:avLst>
            </a:prstGeom>
            <a:solidFill>
              <a:schemeClr val="accent2"/>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9" name="Google Shape;189;p8"/>
            <p:cNvSpPr/>
            <p:nvPr/>
          </p:nvSpPr>
          <p:spPr>
            <a:xfrm>
              <a:off x="7734912" y="2111781"/>
              <a:ext cx="3026705" cy="1921957"/>
            </a:xfrm>
            <a:prstGeom prst="roundRect">
              <a:avLst>
                <a:gd fmla="val 10000" name="adj"/>
              </a:avLst>
            </a:prstGeom>
            <a:solidFill>
              <a:schemeClr val="lt1">
                <a:alpha val="89803"/>
              </a:schemeClr>
            </a:solidFill>
            <a:ln cap="flat" cmpd="sng" w="12700">
              <a:solidFill>
                <a:schemeClr val="accent2"/>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0" name="Google Shape;190;p8"/>
            <p:cNvSpPr txBox="1"/>
            <p:nvPr/>
          </p:nvSpPr>
          <p:spPr>
            <a:xfrm>
              <a:off x="7791204" y="2168073"/>
              <a:ext cx="2914121" cy="1809373"/>
            </a:xfrm>
            <a:prstGeom prst="rect">
              <a:avLst/>
            </a:prstGeom>
            <a:noFill/>
            <a:ln>
              <a:noFill/>
            </a:ln>
          </p:spPr>
          <p:txBody>
            <a:bodyPr anchorCtr="0" anchor="ctr" bIns="72375" lIns="72375" spcFirstLastPara="1" rIns="72375" wrap="square" tIns="72375">
              <a:noAutofit/>
            </a:bodyPr>
            <a:lstStyle/>
            <a:p>
              <a:pPr indent="0" lvl="0" marL="0" marR="0" rtl="0" algn="ctr">
                <a:lnSpc>
                  <a:spcPct val="90000"/>
                </a:lnSpc>
                <a:spcBef>
                  <a:spcPts val="0"/>
                </a:spcBef>
                <a:spcAft>
                  <a:spcPts val="0"/>
                </a:spcAft>
                <a:buClr>
                  <a:schemeClr val="dk1"/>
                </a:buClr>
                <a:buSzPts val="1900"/>
                <a:buFont typeface="Calibri"/>
                <a:buNone/>
              </a:pPr>
              <a:r>
                <a:rPr b="0" i="0" lang="en-US" sz="1900" u="none" cap="none" strike="noStrike">
                  <a:solidFill>
                    <a:schemeClr val="dk1"/>
                  </a:solidFill>
                  <a:latin typeface="Calibri"/>
                  <a:ea typeface="Calibri"/>
                  <a:cs typeface="Calibri"/>
                  <a:sym typeface="Calibri"/>
                </a:rPr>
                <a:t>“Akulturasi adalah proses interaksi intensif antar kebudayaan sehingga mendorong perubahan pola kebudayaan”</a:t>
              </a:r>
              <a:endParaRPr/>
            </a:p>
          </p:txBody>
        </p:sp>
      </p:gr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4" name="Shape 194"/>
        <p:cNvGrpSpPr/>
        <p:nvPr/>
      </p:nvGrpSpPr>
      <p:grpSpPr>
        <a:xfrm>
          <a:off x="0" y="0"/>
          <a:ext cx="0" cy="0"/>
          <a:chOff x="0" y="0"/>
          <a:chExt cx="0" cy="0"/>
        </a:xfrm>
      </p:grpSpPr>
      <p:sp>
        <p:nvSpPr>
          <p:cNvPr id="195" name="Google Shape;195;p9"/>
          <p:cNvSpPr/>
          <p:nvPr/>
        </p:nvSpPr>
        <p:spPr>
          <a:xfrm>
            <a:off x="3048" y="0"/>
            <a:ext cx="12188952" cy="6858000"/>
          </a:xfrm>
          <a:prstGeom prst="rect">
            <a:avLst/>
          </a:prstGeom>
          <a:gradFill>
            <a:gsLst>
              <a:gs pos="0">
                <a:srgbClr val="F9F9F9"/>
              </a:gs>
              <a:gs pos="50000">
                <a:srgbClr val="F3F3F3"/>
              </a:gs>
              <a:gs pos="100000">
                <a:srgbClr val="C9C9C9"/>
              </a:gs>
            </a:gsLst>
            <a:lin ang="5400000" scaled="0"/>
          </a:gra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96" name="Google Shape;196;p9"/>
          <p:cNvSpPr/>
          <p:nvPr/>
        </p:nvSpPr>
        <p:spPr>
          <a:xfrm>
            <a:off x="1" y="0"/>
            <a:ext cx="4167271" cy="6858000"/>
          </a:xfrm>
          <a:custGeom>
            <a:rect b="b" l="l" r="r" t="t"/>
            <a:pathLst>
              <a:path extrusionOk="0" h="6858000" w="4167271">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97" name="Google Shape;197;p9"/>
          <p:cNvSpPr txBox="1"/>
          <p:nvPr>
            <p:ph type="title"/>
          </p:nvPr>
        </p:nvSpPr>
        <p:spPr>
          <a:xfrm>
            <a:off x="267789" y="1153572"/>
            <a:ext cx="3794760" cy="44611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FFFFFF"/>
              </a:buClr>
              <a:buSzPts val="5400"/>
              <a:buFont typeface="Calibri"/>
              <a:buNone/>
            </a:pPr>
            <a:r>
              <a:rPr b="1" lang="en-US" sz="5400">
                <a:solidFill>
                  <a:srgbClr val="FFFFFF"/>
                </a:solidFill>
                <a:latin typeface="Calibri"/>
                <a:ea typeface="Calibri"/>
                <a:cs typeface="Calibri"/>
                <a:sym typeface="Calibri"/>
              </a:rPr>
              <a:t>Bagaimana individu merespon sosialisasi?</a:t>
            </a:r>
            <a:endParaRPr/>
          </a:p>
        </p:txBody>
      </p:sp>
      <p:sp>
        <p:nvSpPr>
          <p:cNvPr id="198" name="Google Shape;198;p9"/>
          <p:cNvSpPr/>
          <p:nvPr/>
        </p:nvSpPr>
        <p:spPr>
          <a:xfrm flipH="1" rot="10800000">
            <a:off x="7550402" y="2455479"/>
            <a:ext cx="4083433" cy="4083433"/>
          </a:xfrm>
          <a:prstGeom prst="arc">
            <a:avLst>
              <a:gd fmla="val 16200000" name="adj1"/>
              <a:gd fmla="val 0" name="adj2"/>
            </a:avLst>
          </a:prstGeom>
          <a:noFill/>
          <a:ln cap="rnd" cmpd="sng" w="127000">
            <a:solidFill>
              <a:schemeClr val="accent4"/>
            </a:solidFill>
            <a:prstDash val="dash"/>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99" name="Google Shape;199;p9"/>
          <p:cNvSpPr txBox="1"/>
          <p:nvPr>
            <p:ph idx="1" type="body"/>
          </p:nvPr>
        </p:nvSpPr>
        <p:spPr>
          <a:xfrm>
            <a:off x="4447308" y="591344"/>
            <a:ext cx="6906491" cy="5585619"/>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5400"/>
              <a:buNone/>
            </a:pPr>
            <a:r>
              <a:rPr lang="en-US" sz="5400"/>
              <a:t>“</a:t>
            </a:r>
            <a:r>
              <a:rPr lang="en-US" sz="4000"/>
              <a:t>Setiap individu punya pengalaman sosialisasi, namun  masing-masing bervariasi dalam hal keterbukaan dan penerimaanya, mulai dari yang paling mudah menerima sosialisasi hingga yang benar-benar tidak mau menerima sosialisasi</a:t>
            </a:r>
            <a:r>
              <a:rPr lang="en-US" sz="5200"/>
              <a:t>”</a:t>
            </a:r>
            <a:endParaRPr sz="5200"/>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3" name="Shape 203"/>
        <p:cNvGrpSpPr/>
        <p:nvPr/>
      </p:nvGrpSpPr>
      <p:grpSpPr>
        <a:xfrm>
          <a:off x="0" y="0"/>
          <a:ext cx="0" cy="0"/>
          <a:chOff x="0" y="0"/>
          <a:chExt cx="0" cy="0"/>
        </a:xfrm>
      </p:grpSpPr>
      <p:sp>
        <p:nvSpPr>
          <p:cNvPr id="204" name="Google Shape;204;p10"/>
          <p:cNvSpPr/>
          <p:nvPr/>
        </p:nvSpPr>
        <p:spPr>
          <a:xfrm>
            <a:off x="0" y="0"/>
            <a:ext cx="12188952" cy="6858000"/>
          </a:xfrm>
          <a:prstGeom prst="rect">
            <a:avLst/>
          </a:prstGeom>
          <a:gradFill>
            <a:gsLst>
              <a:gs pos="0">
                <a:srgbClr val="F9F9F9"/>
              </a:gs>
              <a:gs pos="50000">
                <a:srgbClr val="F3F3F3"/>
              </a:gs>
              <a:gs pos="100000">
                <a:srgbClr val="C9C9C9"/>
              </a:gs>
            </a:gsLst>
            <a:lin ang="5400000" scaled="0"/>
          </a:gra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205" name="Google Shape;205;p10"/>
          <p:cNvSpPr/>
          <p:nvPr/>
        </p:nvSpPr>
        <p:spPr>
          <a:xfrm rot="8888549">
            <a:off x="-1059473" y="-1108988"/>
            <a:ext cx="7179830" cy="5226565"/>
          </a:xfrm>
          <a:custGeom>
            <a:rect b="b" l="l" r="r" t="t"/>
            <a:pathLst>
              <a:path extrusionOk="0" h="5226565" w="7179830">
                <a:moveTo>
                  <a:pt x="5217841" y="464824"/>
                </a:moveTo>
                <a:lnTo>
                  <a:pt x="5222490" y="464289"/>
                </a:lnTo>
                <a:lnTo>
                  <a:pt x="5216768" y="463394"/>
                </a:lnTo>
                <a:cubicBezTo>
                  <a:pt x="5216768" y="463394"/>
                  <a:pt x="5216768" y="464646"/>
                  <a:pt x="5217841" y="464824"/>
                </a:cubicBezTo>
                <a:close/>
                <a:moveTo>
                  <a:pt x="4945201" y="5226565"/>
                </a:moveTo>
                <a:lnTo>
                  <a:pt x="140449" y="2240811"/>
                </a:lnTo>
                <a:lnTo>
                  <a:pt x="232913" y="2052782"/>
                </a:lnTo>
                <a:cubicBezTo>
                  <a:pt x="277693" y="1968290"/>
                  <a:pt x="325201" y="1885054"/>
                  <a:pt x="375714" y="1803205"/>
                </a:cubicBezTo>
                <a:cubicBezTo>
                  <a:pt x="667528" y="1329721"/>
                  <a:pt x="1039629" y="935091"/>
                  <a:pt x="1512756" y="638448"/>
                </a:cubicBezTo>
                <a:cubicBezTo>
                  <a:pt x="1939392" y="370950"/>
                  <a:pt x="2405724" y="210560"/>
                  <a:pt x="2902095" y="120440"/>
                </a:cubicBezTo>
                <a:cubicBezTo>
                  <a:pt x="2884054" y="118134"/>
                  <a:pt x="2865727" y="119904"/>
                  <a:pt x="2848453" y="125626"/>
                </a:cubicBezTo>
                <a:cubicBezTo>
                  <a:pt x="2498704" y="175943"/>
                  <a:pt x="2158217" y="277201"/>
                  <a:pt x="1837830" y="426203"/>
                </a:cubicBezTo>
                <a:cubicBezTo>
                  <a:pt x="1147094" y="744660"/>
                  <a:pt x="593502" y="1217071"/>
                  <a:pt x="214608" y="1882239"/>
                </a:cubicBezTo>
                <a:cubicBezTo>
                  <a:pt x="169441" y="1960776"/>
                  <a:pt x="128308" y="2041369"/>
                  <a:pt x="91317" y="2123701"/>
                </a:cubicBezTo>
                <a:lnTo>
                  <a:pt x="64092" y="2193361"/>
                </a:lnTo>
                <a:lnTo>
                  <a:pt x="0" y="2153533"/>
                </a:lnTo>
                <a:lnTo>
                  <a:pt x="42834" y="2047277"/>
                </a:lnTo>
                <a:cubicBezTo>
                  <a:pt x="241792" y="1615775"/>
                  <a:pt x="541268" y="1241591"/>
                  <a:pt x="923582" y="915600"/>
                </a:cubicBezTo>
                <a:cubicBezTo>
                  <a:pt x="1435331" y="478415"/>
                  <a:pt x="2028081" y="205375"/>
                  <a:pt x="2686989" y="73950"/>
                </a:cubicBezTo>
                <a:cubicBezTo>
                  <a:pt x="2810367" y="49274"/>
                  <a:pt x="2934818" y="32466"/>
                  <a:pt x="3059983" y="20308"/>
                </a:cubicBezTo>
                <a:cubicBezTo>
                  <a:pt x="3185149" y="8148"/>
                  <a:pt x="3308706" y="2963"/>
                  <a:pt x="3454435" y="1176"/>
                </a:cubicBezTo>
                <a:cubicBezTo>
                  <a:pt x="3599805" y="-5977"/>
                  <a:pt x="3761985" y="20665"/>
                  <a:pt x="3923806" y="49990"/>
                </a:cubicBezTo>
                <a:cubicBezTo>
                  <a:pt x="4409449" y="137964"/>
                  <a:pt x="4886867" y="257228"/>
                  <a:pt x="5350874" y="426917"/>
                </a:cubicBezTo>
                <a:cubicBezTo>
                  <a:pt x="5797001" y="589991"/>
                  <a:pt x="6223101" y="792223"/>
                  <a:pt x="6607360" y="1075097"/>
                </a:cubicBezTo>
                <a:cubicBezTo>
                  <a:pt x="6794438" y="1212779"/>
                  <a:pt x="6965102" y="1365689"/>
                  <a:pt x="7110534" y="1541421"/>
                </a:cubicBezTo>
                <a:lnTo>
                  <a:pt x="7179830" y="1630542"/>
                </a:lnTo>
                <a:lnTo>
                  <a:pt x="7136295" y="1700600"/>
                </a:lnTo>
                <a:lnTo>
                  <a:pt x="7131140" y="1693045"/>
                </a:lnTo>
                <a:cubicBezTo>
                  <a:pt x="6977874" y="1483026"/>
                  <a:pt x="6788448" y="1305671"/>
                  <a:pt x="6577499" y="1148230"/>
                </a:cubicBezTo>
                <a:cubicBezTo>
                  <a:pt x="6245452" y="900401"/>
                  <a:pt x="5878538" y="716408"/>
                  <a:pt x="5494816" y="563527"/>
                </a:cubicBezTo>
                <a:cubicBezTo>
                  <a:pt x="5452491" y="546487"/>
                  <a:pt x="5409881" y="530036"/>
                  <a:pt x="5366967" y="514176"/>
                </a:cubicBezTo>
                <a:cubicBezTo>
                  <a:pt x="5326377" y="499156"/>
                  <a:pt x="5285430" y="485210"/>
                  <a:pt x="5244661" y="470725"/>
                </a:cubicBezTo>
                <a:cubicBezTo>
                  <a:pt x="5471517" y="572127"/>
                  <a:pt x="5691970" y="687263"/>
                  <a:pt x="5904822" y="815468"/>
                </a:cubicBezTo>
                <a:cubicBezTo>
                  <a:pt x="6336645" y="1080104"/>
                  <a:pt x="6718758" y="1400351"/>
                  <a:pt x="7015222" y="1815185"/>
                </a:cubicBezTo>
                <a:lnTo>
                  <a:pt x="7040454" y="1854830"/>
                </a:ln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206" name="Google Shape;206;p10"/>
          <p:cNvSpPr txBox="1"/>
          <p:nvPr>
            <p:ph type="title"/>
          </p:nvPr>
        </p:nvSpPr>
        <p:spPr>
          <a:xfrm>
            <a:off x="253417" y="535577"/>
            <a:ext cx="4285926" cy="2259874"/>
          </a:xfrm>
          <a:prstGeom prst="rect">
            <a:avLst/>
          </a:prstGeom>
          <a:noFill/>
          <a:ln>
            <a:noFill/>
          </a:ln>
        </p:spPr>
        <p:txBody>
          <a:bodyPr anchorCtr="0" anchor="t" bIns="45700" lIns="91425" spcFirstLastPara="1" rIns="91425" wrap="square" tIns="45700">
            <a:noAutofit/>
          </a:bodyPr>
          <a:lstStyle/>
          <a:p>
            <a:pPr indent="0" lvl="0" marL="0" rtl="0" algn="ctr">
              <a:lnSpc>
                <a:spcPct val="90000"/>
              </a:lnSpc>
              <a:spcBef>
                <a:spcPts val="0"/>
              </a:spcBef>
              <a:spcAft>
                <a:spcPts val="0"/>
              </a:spcAft>
              <a:buClr>
                <a:srgbClr val="FFFFFF"/>
              </a:buClr>
              <a:buSzPts val="5400"/>
              <a:buFont typeface="Calibri"/>
              <a:buNone/>
            </a:pPr>
            <a:r>
              <a:rPr b="1" lang="en-US" sz="5400">
                <a:solidFill>
                  <a:srgbClr val="FFFFFF"/>
                </a:solidFill>
                <a:latin typeface="Calibri"/>
                <a:ea typeface="Calibri"/>
                <a:cs typeface="Calibri"/>
                <a:sym typeface="Calibri"/>
              </a:rPr>
              <a:t>Sosialisasi Gender :</a:t>
            </a:r>
            <a:br>
              <a:rPr b="1" lang="en-US" sz="3600">
                <a:solidFill>
                  <a:srgbClr val="FFFFFF"/>
                </a:solidFill>
                <a:latin typeface="Calibri"/>
                <a:ea typeface="Calibri"/>
                <a:cs typeface="Calibri"/>
                <a:sym typeface="Calibri"/>
              </a:rPr>
            </a:br>
            <a:r>
              <a:rPr b="1" i="1" lang="en-US" sz="3600">
                <a:solidFill>
                  <a:srgbClr val="FFFFFF"/>
                </a:solidFill>
                <a:latin typeface="Calibri"/>
                <a:ea typeface="Calibri"/>
                <a:cs typeface="Calibri"/>
                <a:sym typeface="Calibri"/>
              </a:rPr>
              <a:t>(gender socialization)</a:t>
            </a:r>
            <a:endParaRPr b="1" sz="3600">
              <a:solidFill>
                <a:srgbClr val="FFFFFF"/>
              </a:solidFill>
              <a:latin typeface="Calibri"/>
              <a:ea typeface="Calibri"/>
              <a:cs typeface="Calibri"/>
              <a:sym typeface="Calibri"/>
            </a:endParaRPr>
          </a:p>
        </p:txBody>
      </p:sp>
      <p:sp>
        <p:nvSpPr>
          <p:cNvPr id="207" name="Google Shape;207;p10"/>
          <p:cNvSpPr txBox="1"/>
          <p:nvPr>
            <p:ph idx="1" type="body"/>
          </p:nvPr>
        </p:nvSpPr>
        <p:spPr>
          <a:xfrm>
            <a:off x="5492931" y="796834"/>
            <a:ext cx="6577148" cy="5982789"/>
          </a:xfrm>
          <a:prstGeom prst="rect">
            <a:avLst/>
          </a:prstGeom>
          <a:noFill/>
          <a:ln>
            <a:noFill/>
          </a:ln>
        </p:spPr>
        <p:txBody>
          <a:bodyPr anchorCtr="0" anchor="t" bIns="45700" lIns="91425" spcFirstLastPara="1" rIns="91425" wrap="square" tIns="45700">
            <a:noAutofit/>
          </a:bodyPr>
          <a:lstStyle/>
          <a:p>
            <a:pPr indent="0" lvl="0" marL="0" rtl="0" algn="ctr">
              <a:lnSpc>
                <a:spcPct val="90000"/>
              </a:lnSpc>
              <a:spcBef>
                <a:spcPts val="0"/>
              </a:spcBef>
              <a:spcAft>
                <a:spcPts val="0"/>
              </a:spcAft>
              <a:buClr>
                <a:schemeClr val="dk1"/>
              </a:buClr>
              <a:buSzPts val="5400"/>
              <a:buNone/>
            </a:pPr>
            <a:r>
              <a:rPr lang="en-US" sz="5400"/>
              <a:t>“Proses saat individu belajar untuk menjadi feminin dan atau maskulin sesuai dengan harapan  dalam masyarakatnya”</a:t>
            </a:r>
            <a:r>
              <a:rPr lang="en-US" sz="4800"/>
              <a:t>         </a:t>
            </a:r>
            <a:endParaRPr/>
          </a:p>
          <a:p>
            <a:pPr indent="0" lvl="0" marL="0" rtl="0" algn="ctr">
              <a:lnSpc>
                <a:spcPct val="90000"/>
              </a:lnSpc>
              <a:spcBef>
                <a:spcPts val="1000"/>
              </a:spcBef>
              <a:spcAft>
                <a:spcPts val="0"/>
              </a:spcAft>
              <a:buClr>
                <a:schemeClr val="dk1"/>
              </a:buClr>
              <a:buSzPts val="2800"/>
              <a:buNone/>
            </a:pPr>
            <a:r>
              <a:rPr lang="en-US"/>
              <a:t>(Mackie, 1991 dalam Warmiyati dkk, 2018)</a:t>
            </a:r>
            <a:endParaRPr/>
          </a:p>
          <a:p>
            <a:pPr indent="0" lvl="0" marL="0" rtl="0" algn="ctr">
              <a:lnSpc>
                <a:spcPct val="90000"/>
              </a:lnSpc>
              <a:spcBef>
                <a:spcPts val="1000"/>
              </a:spcBef>
              <a:spcAft>
                <a:spcPts val="0"/>
              </a:spcAft>
              <a:buClr>
                <a:schemeClr val="dk1"/>
              </a:buClr>
              <a:buSzPts val="4800"/>
              <a:buNone/>
            </a:pPr>
            <a:r>
              <a:t/>
            </a:r>
            <a:endParaRPr sz="4800"/>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1" name="Shape 211"/>
        <p:cNvGrpSpPr/>
        <p:nvPr/>
      </p:nvGrpSpPr>
      <p:grpSpPr>
        <a:xfrm>
          <a:off x="0" y="0"/>
          <a:ext cx="0" cy="0"/>
          <a:chOff x="0" y="0"/>
          <a:chExt cx="0" cy="0"/>
        </a:xfrm>
      </p:grpSpPr>
      <p:sp>
        <p:nvSpPr>
          <p:cNvPr id="212" name="Google Shape;212;p11"/>
          <p:cNvSpPr/>
          <p:nvPr/>
        </p:nvSpPr>
        <p:spPr>
          <a:xfrm>
            <a:off x="3048" y="0"/>
            <a:ext cx="12188952" cy="6858000"/>
          </a:xfrm>
          <a:prstGeom prst="rect">
            <a:avLst/>
          </a:prstGeom>
          <a:gradFill>
            <a:gsLst>
              <a:gs pos="0">
                <a:srgbClr val="F9F9F9"/>
              </a:gs>
              <a:gs pos="50000">
                <a:srgbClr val="F3F3F3"/>
              </a:gs>
              <a:gs pos="100000">
                <a:srgbClr val="C9C9C9"/>
              </a:gs>
            </a:gsLst>
            <a:lin ang="5400000" scaled="0"/>
          </a:gra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213" name="Google Shape;213;p11"/>
          <p:cNvSpPr/>
          <p:nvPr/>
        </p:nvSpPr>
        <p:spPr>
          <a:xfrm>
            <a:off x="1" y="0"/>
            <a:ext cx="4167271" cy="6858000"/>
          </a:xfrm>
          <a:custGeom>
            <a:rect b="b" l="l" r="r" t="t"/>
            <a:pathLst>
              <a:path extrusionOk="0" h="6858000" w="4167271">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214" name="Google Shape;214;p11"/>
          <p:cNvSpPr txBox="1"/>
          <p:nvPr>
            <p:ph type="title"/>
          </p:nvPr>
        </p:nvSpPr>
        <p:spPr>
          <a:xfrm>
            <a:off x="267789" y="1153572"/>
            <a:ext cx="3619445" cy="44611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FFFFFF"/>
              </a:buClr>
              <a:buSzPts val="6000"/>
              <a:buFont typeface="Calibri"/>
              <a:buNone/>
            </a:pPr>
            <a:r>
              <a:rPr b="1" lang="en-US" sz="6000">
                <a:solidFill>
                  <a:srgbClr val="FFFFFF"/>
                </a:solidFill>
                <a:latin typeface="Calibri"/>
                <a:ea typeface="Calibri"/>
                <a:cs typeface="Calibri"/>
                <a:sym typeface="Calibri"/>
              </a:rPr>
              <a:t>Sosialisasi Gender?</a:t>
            </a:r>
            <a:br>
              <a:rPr b="1" lang="en-US" sz="6000">
                <a:solidFill>
                  <a:srgbClr val="FFFFFF"/>
                </a:solidFill>
                <a:latin typeface="Calibri"/>
                <a:ea typeface="Calibri"/>
                <a:cs typeface="Calibri"/>
                <a:sym typeface="Calibri"/>
              </a:rPr>
            </a:br>
            <a:r>
              <a:rPr lang="en-US" sz="2700"/>
              <a:t>(Siregar &amp; Rohani, 2010)</a:t>
            </a:r>
            <a:br>
              <a:rPr lang="en-US" sz="2700"/>
            </a:br>
            <a:br>
              <a:rPr b="1" lang="en-US" sz="6000">
                <a:solidFill>
                  <a:srgbClr val="FFFFFF"/>
                </a:solidFill>
                <a:latin typeface="Calibri"/>
                <a:ea typeface="Calibri"/>
                <a:cs typeface="Calibri"/>
                <a:sym typeface="Calibri"/>
              </a:rPr>
            </a:br>
            <a:endParaRPr b="1" i="1" sz="2800">
              <a:solidFill>
                <a:srgbClr val="FFFFFF"/>
              </a:solidFill>
              <a:latin typeface="Calibri"/>
              <a:ea typeface="Calibri"/>
              <a:cs typeface="Calibri"/>
              <a:sym typeface="Calibri"/>
            </a:endParaRPr>
          </a:p>
        </p:txBody>
      </p:sp>
      <p:sp>
        <p:nvSpPr>
          <p:cNvPr id="215" name="Google Shape;215;p11"/>
          <p:cNvSpPr/>
          <p:nvPr/>
        </p:nvSpPr>
        <p:spPr>
          <a:xfrm flipH="1" rot="10800000">
            <a:off x="7550402" y="2455479"/>
            <a:ext cx="4083433" cy="4083433"/>
          </a:xfrm>
          <a:prstGeom prst="arc">
            <a:avLst>
              <a:gd fmla="val 16200000" name="adj1"/>
              <a:gd fmla="val 0" name="adj2"/>
            </a:avLst>
          </a:prstGeom>
          <a:noFill/>
          <a:ln cap="rnd" cmpd="sng" w="127000">
            <a:solidFill>
              <a:schemeClr val="accent4"/>
            </a:solidFill>
            <a:prstDash val="dash"/>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216" name="Google Shape;216;p11"/>
          <p:cNvSpPr txBox="1"/>
          <p:nvPr>
            <p:ph idx="1" type="body"/>
          </p:nvPr>
        </p:nvSpPr>
        <p:spPr>
          <a:xfrm>
            <a:off x="4447308" y="591344"/>
            <a:ext cx="6906491" cy="5585619"/>
          </a:xfrm>
          <a:prstGeom prst="rect">
            <a:avLst/>
          </a:prstGeom>
          <a:noFill/>
          <a:ln>
            <a:noFill/>
          </a:ln>
        </p:spPr>
        <p:txBody>
          <a:bodyPr anchorCtr="0" anchor="ctr" bIns="45700" lIns="91425" spcFirstLastPara="1" rIns="91425" wrap="square" tIns="45700">
            <a:normAutofit lnSpcReduction="10000"/>
          </a:bodyPr>
          <a:lstStyle/>
          <a:p>
            <a:pPr indent="0" lvl="0" marL="0" rtl="0" algn="ctr">
              <a:lnSpc>
                <a:spcPct val="90000"/>
              </a:lnSpc>
              <a:spcBef>
                <a:spcPts val="0"/>
              </a:spcBef>
              <a:spcAft>
                <a:spcPts val="0"/>
              </a:spcAft>
              <a:buClr>
                <a:schemeClr val="dk1"/>
              </a:buClr>
              <a:buSzPts val="4800"/>
              <a:buNone/>
            </a:pPr>
            <a:r>
              <a:rPr lang="en-US" sz="4800"/>
              <a:t>“Proses pembelajaran karakteristik psikologis yang mempengaruhi cara perempuan dan laki-laki berperilaku sesuai dengan ekspektasi dan standar sosial-kultural di lingkungan sekitar tempat individu tersebut berada” </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0" name="Shape 220"/>
        <p:cNvGrpSpPr/>
        <p:nvPr/>
      </p:nvGrpSpPr>
      <p:grpSpPr>
        <a:xfrm>
          <a:off x="0" y="0"/>
          <a:ext cx="0" cy="0"/>
          <a:chOff x="0" y="0"/>
          <a:chExt cx="0" cy="0"/>
        </a:xfrm>
      </p:grpSpPr>
      <p:sp>
        <p:nvSpPr>
          <p:cNvPr id="221" name="Google Shape;221;p12"/>
          <p:cNvSpPr/>
          <p:nvPr/>
        </p:nvSpPr>
        <p:spPr>
          <a:xfrm>
            <a:off x="0" y="0"/>
            <a:ext cx="12188952" cy="6858000"/>
          </a:xfrm>
          <a:prstGeom prst="rect">
            <a:avLst/>
          </a:prstGeom>
          <a:gradFill>
            <a:gsLst>
              <a:gs pos="0">
                <a:srgbClr val="F9F9F9"/>
              </a:gs>
              <a:gs pos="50000">
                <a:srgbClr val="F3F3F3"/>
              </a:gs>
              <a:gs pos="100000">
                <a:srgbClr val="C9C9C9"/>
              </a:gs>
            </a:gsLst>
            <a:lin ang="5400000" scaled="0"/>
          </a:gra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222" name="Google Shape;222;p12"/>
          <p:cNvSpPr/>
          <p:nvPr/>
        </p:nvSpPr>
        <p:spPr>
          <a:xfrm rot="8888549">
            <a:off x="-1059473" y="-1108988"/>
            <a:ext cx="7179830" cy="5226565"/>
          </a:xfrm>
          <a:custGeom>
            <a:rect b="b" l="l" r="r" t="t"/>
            <a:pathLst>
              <a:path extrusionOk="0" h="5226565" w="7179830">
                <a:moveTo>
                  <a:pt x="5217841" y="464824"/>
                </a:moveTo>
                <a:lnTo>
                  <a:pt x="5222490" y="464289"/>
                </a:lnTo>
                <a:lnTo>
                  <a:pt x="5216768" y="463394"/>
                </a:lnTo>
                <a:cubicBezTo>
                  <a:pt x="5216768" y="463394"/>
                  <a:pt x="5216768" y="464646"/>
                  <a:pt x="5217841" y="464824"/>
                </a:cubicBezTo>
                <a:close/>
                <a:moveTo>
                  <a:pt x="4945201" y="5226565"/>
                </a:moveTo>
                <a:lnTo>
                  <a:pt x="140449" y="2240811"/>
                </a:lnTo>
                <a:lnTo>
                  <a:pt x="232913" y="2052782"/>
                </a:lnTo>
                <a:cubicBezTo>
                  <a:pt x="277693" y="1968290"/>
                  <a:pt x="325201" y="1885054"/>
                  <a:pt x="375714" y="1803205"/>
                </a:cubicBezTo>
                <a:cubicBezTo>
                  <a:pt x="667528" y="1329721"/>
                  <a:pt x="1039629" y="935091"/>
                  <a:pt x="1512756" y="638448"/>
                </a:cubicBezTo>
                <a:cubicBezTo>
                  <a:pt x="1939392" y="370950"/>
                  <a:pt x="2405724" y="210560"/>
                  <a:pt x="2902095" y="120440"/>
                </a:cubicBezTo>
                <a:cubicBezTo>
                  <a:pt x="2884054" y="118134"/>
                  <a:pt x="2865727" y="119904"/>
                  <a:pt x="2848453" y="125626"/>
                </a:cubicBezTo>
                <a:cubicBezTo>
                  <a:pt x="2498704" y="175943"/>
                  <a:pt x="2158217" y="277201"/>
                  <a:pt x="1837830" y="426203"/>
                </a:cubicBezTo>
                <a:cubicBezTo>
                  <a:pt x="1147094" y="744660"/>
                  <a:pt x="593502" y="1217071"/>
                  <a:pt x="214608" y="1882239"/>
                </a:cubicBezTo>
                <a:cubicBezTo>
                  <a:pt x="169441" y="1960776"/>
                  <a:pt x="128308" y="2041369"/>
                  <a:pt x="91317" y="2123701"/>
                </a:cubicBezTo>
                <a:lnTo>
                  <a:pt x="64092" y="2193361"/>
                </a:lnTo>
                <a:lnTo>
                  <a:pt x="0" y="2153533"/>
                </a:lnTo>
                <a:lnTo>
                  <a:pt x="42834" y="2047277"/>
                </a:lnTo>
                <a:cubicBezTo>
                  <a:pt x="241792" y="1615775"/>
                  <a:pt x="541268" y="1241591"/>
                  <a:pt x="923582" y="915600"/>
                </a:cubicBezTo>
                <a:cubicBezTo>
                  <a:pt x="1435331" y="478415"/>
                  <a:pt x="2028081" y="205375"/>
                  <a:pt x="2686989" y="73950"/>
                </a:cubicBezTo>
                <a:cubicBezTo>
                  <a:pt x="2810367" y="49274"/>
                  <a:pt x="2934818" y="32466"/>
                  <a:pt x="3059983" y="20308"/>
                </a:cubicBezTo>
                <a:cubicBezTo>
                  <a:pt x="3185149" y="8148"/>
                  <a:pt x="3308706" y="2963"/>
                  <a:pt x="3454435" y="1176"/>
                </a:cubicBezTo>
                <a:cubicBezTo>
                  <a:pt x="3599805" y="-5977"/>
                  <a:pt x="3761985" y="20665"/>
                  <a:pt x="3923806" y="49990"/>
                </a:cubicBezTo>
                <a:cubicBezTo>
                  <a:pt x="4409449" y="137964"/>
                  <a:pt x="4886867" y="257228"/>
                  <a:pt x="5350874" y="426917"/>
                </a:cubicBezTo>
                <a:cubicBezTo>
                  <a:pt x="5797001" y="589991"/>
                  <a:pt x="6223101" y="792223"/>
                  <a:pt x="6607360" y="1075097"/>
                </a:cubicBezTo>
                <a:cubicBezTo>
                  <a:pt x="6794438" y="1212779"/>
                  <a:pt x="6965102" y="1365689"/>
                  <a:pt x="7110534" y="1541421"/>
                </a:cubicBezTo>
                <a:lnTo>
                  <a:pt x="7179830" y="1630542"/>
                </a:lnTo>
                <a:lnTo>
                  <a:pt x="7136295" y="1700600"/>
                </a:lnTo>
                <a:lnTo>
                  <a:pt x="7131140" y="1693045"/>
                </a:lnTo>
                <a:cubicBezTo>
                  <a:pt x="6977874" y="1483026"/>
                  <a:pt x="6788448" y="1305671"/>
                  <a:pt x="6577499" y="1148230"/>
                </a:cubicBezTo>
                <a:cubicBezTo>
                  <a:pt x="6245452" y="900401"/>
                  <a:pt x="5878538" y="716408"/>
                  <a:pt x="5494816" y="563527"/>
                </a:cubicBezTo>
                <a:cubicBezTo>
                  <a:pt x="5452491" y="546487"/>
                  <a:pt x="5409881" y="530036"/>
                  <a:pt x="5366967" y="514176"/>
                </a:cubicBezTo>
                <a:cubicBezTo>
                  <a:pt x="5326377" y="499156"/>
                  <a:pt x="5285430" y="485210"/>
                  <a:pt x="5244661" y="470725"/>
                </a:cubicBezTo>
                <a:cubicBezTo>
                  <a:pt x="5471517" y="572127"/>
                  <a:pt x="5691970" y="687263"/>
                  <a:pt x="5904822" y="815468"/>
                </a:cubicBezTo>
                <a:cubicBezTo>
                  <a:pt x="6336645" y="1080104"/>
                  <a:pt x="6718758" y="1400351"/>
                  <a:pt x="7015222" y="1815185"/>
                </a:cubicBezTo>
                <a:lnTo>
                  <a:pt x="7040454" y="1854830"/>
                </a:ln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223" name="Google Shape;223;p12"/>
          <p:cNvSpPr txBox="1"/>
          <p:nvPr>
            <p:ph type="title"/>
          </p:nvPr>
        </p:nvSpPr>
        <p:spPr>
          <a:xfrm>
            <a:off x="181571" y="849085"/>
            <a:ext cx="4285926" cy="2259874"/>
          </a:xfrm>
          <a:prstGeom prst="rect">
            <a:avLst/>
          </a:prstGeom>
          <a:noFill/>
          <a:ln>
            <a:noFill/>
          </a:ln>
        </p:spPr>
        <p:txBody>
          <a:bodyPr anchorCtr="0" anchor="t" bIns="45700" lIns="91425" spcFirstLastPara="1" rIns="91425" wrap="square" tIns="45700">
            <a:noAutofit/>
          </a:bodyPr>
          <a:lstStyle/>
          <a:p>
            <a:pPr indent="0" lvl="0" marL="0" rtl="0" algn="ctr">
              <a:lnSpc>
                <a:spcPct val="90000"/>
              </a:lnSpc>
              <a:spcBef>
                <a:spcPts val="0"/>
              </a:spcBef>
              <a:spcAft>
                <a:spcPts val="0"/>
              </a:spcAft>
              <a:buClr>
                <a:srgbClr val="FFFFFF"/>
              </a:buClr>
              <a:buSzPts val="5400"/>
              <a:buFont typeface="Calibri"/>
              <a:buNone/>
            </a:pPr>
            <a:r>
              <a:rPr b="1" lang="en-US" sz="5400">
                <a:solidFill>
                  <a:srgbClr val="FFFFFF"/>
                </a:solidFill>
                <a:latin typeface="Calibri"/>
                <a:ea typeface="Calibri"/>
                <a:cs typeface="Calibri"/>
                <a:sym typeface="Calibri"/>
              </a:rPr>
              <a:t>Sosialisasi (peran) Gender :</a:t>
            </a:r>
            <a:br>
              <a:rPr b="1" lang="en-US" sz="3600">
                <a:solidFill>
                  <a:srgbClr val="FFFFFF"/>
                </a:solidFill>
                <a:latin typeface="Calibri"/>
                <a:ea typeface="Calibri"/>
                <a:cs typeface="Calibri"/>
                <a:sym typeface="Calibri"/>
              </a:rPr>
            </a:br>
            <a:endParaRPr b="1" sz="3600">
              <a:solidFill>
                <a:srgbClr val="FFFFFF"/>
              </a:solidFill>
              <a:latin typeface="Calibri"/>
              <a:ea typeface="Calibri"/>
              <a:cs typeface="Calibri"/>
              <a:sym typeface="Calibri"/>
            </a:endParaRPr>
          </a:p>
        </p:txBody>
      </p:sp>
      <p:sp>
        <p:nvSpPr>
          <p:cNvPr id="224" name="Google Shape;224;p12"/>
          <p:cNvSpPr txBox="1"/>
          <p:nvPr>
            <p:ph idx="1" type="body"/>
          </p:nvPr>
        </p:nvSpPr>
        <p:spPr>
          <a:xfrm>
            <a:off x="5656217" y="796834"/>
            <a:ext cx="5976257" cy="5342709"/>
          </a:xfrm>
          <a:prstGeom prst="rect">
            <a:avLst/>
          </a:prstGeom>
          <a:noFill/>
          <a:ln>
            <a:noFill/>
          </a:ln>
        </p:spPr>
        <p:txBody>
          <a:bodyPr anchorCtr="0" anchor="t" bIns="45700" lIns="91425" spcFirstLastPara="1" rIns="91425" wrap="square" tIns="45700">
            <a:noAutofit/>
          </a:bodyPr>
          <a:lstStyle/>
          <a:p>
            <a:pPr indent="0" lvl="0" marL="0" rtl="0" algn="ctr">
              <a:lnSpc>
                <a:spcPct val="90000"/>
              </a:lnSpc>
              <a:spcBef>
                <a:spcPts val="0"/>
              </a:spcBef>
              <a:spcAft>
                <a:spcPts val="0"/>
              </a:spcAft>
              <a:buClr>
                <a:schemeClr val="dk1"/>
              </a:buClr>
              <a:buSzPts val="4800"/>
              <a:buNone/>
            </a:pPr>
            <a:r>
              <a:rPr lang="en-US" sz="4800"/>
              <a:t>“Proses menanamkan  perbedaan peran gender secara sosial dan kultural yang berlaku dalam suatu masyarakat pada seseorang sejak lahir hingga dewasa” </a:t>
            </a:r>
            <a:endParaRPr sz="4800"/>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8" name="Shape 228"/>
        <p:cNvGrpSpPr/>
        <p:nvPr/>
      </p:nvGrpSpPr>
      <p:grpSpPr>
        <a:xfrm>
          <a:off x="0" y="0"/>
          <a:ext cx="0" cy="0"/>
          <a:chOff x="0" y="0"/>
          <a:chExt cx="0" cy="0"/>
        </a:xfrm>
      </p:grpSpPr>
      <p:sp>
        <p:nvSpPr>
          <p:cNvPr id="229" name="Google Shape;229;p13"/>
          <p:cNvSpPr/>
          <p:nvPr/>
        </p:nvSpPr>
        <p:spPr>
          <a:xfrm>
            <a:off x="3048" y="0"/>
            <a:ext cx="12188952" cy="6858000"/>
          </a:xfrm>
          <a:prstGeom prst="rect">
            <a:avLst/>
          </a:prstGeom>
          <a:gradFill>
            <a:gsLst>
              <a:gs pos="0">
                <a:srgbClr val="F9F9F9"/>
              </a:gs>
              <a:gs pos="50000">
                <a:srgbClr val="F3F3F3"/>
              </a:gs>
              <a:gs pos="100000">
                <a:srgbClr val="C9C9C9"/>
              </a:gs>
            </a:gsLst>
            <a:lin ang="5400000" scaled="0"/>
          </a:gra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230" name="Google Shape;230;p13"/>
          <p:cNvSpPr/>
          <p:nvPr/>
        </p:nvSpPr>
        <p:spPr>
          <a:xfrm>
            <a:off x="1" y="0"/>
            <a:ext cx="4167271" cy="6858000"/>
          </a:xfrm>
          <a:custGeom>
            <a:rect b="b" l="l" r="r" t="t"/>
            <a:pathLst>
              <a:path extrusionOk="0" h="6858000" w="4167271">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231" name="Google Shape;231;p13"/>
          <p:cNvSpPr txBox="1"/>
          <p:nvPr>
            <p:ph type="title"/>
          </p:nvPr>
        </p:nvSpPr>
        <p:spPr>
          <a:xfrm>
            <a:off x="267789" y="1153572"/>
            <a:ext cx="3619445" cy="44611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FFFFFF"/>
              </a:buClr>
              <a:buSzPts val="5400"/>
              <a:buFont typeface="Calibri"/>
              <a:buNone/>
            </a:pPr>
            <a:r>
              <a:rPr b="1" lang="en-US" sz="5400">
                <a:solidFill>
                  <a:srgbClr val="FFFFFF"/>
                </a:solidFill>
                <a:latin typeface="Calibri"/>
                <a:ea typeface="Calibri"/>
                <a:cs typeface="Calibri"/>
                <a:sym typeface="Calibri"/>
              </a:rPr>
              <a:t>Tahukah Anda ?</a:t>
            </a:r>
            <a:endParaRPr b="1" i="1" sz="2800">
              <a:solidFill>
                <a:srgbClr val="FFFFFF"/>
              </a:solidFill>
              <a:latin typeface="Calibri"/>
              <a:ea typeface="Calibri"/>
              <a:cs typeface="Calibri"/>
              <a:sym typeface="Calibri"/>
            </a:endParaRPr>
          </a:p>
        </p:txBody>
      </p:sp>
      <p:sp>
        <p:nvSpPr>
          <p:cNvPr id="232" name="Google Shape;232;p13"/>
          <p:cNvSpPr/>
          <p:nvPr/>
        </p:nvSpPr>
        <p:spPr>
          <a:xfrm flipH="1" rot="10800000">
            <a:off x="7550402" y="2455479"/>
            <a:ext cx="4083433" cy="4083433"/>
          </a:xfrm>
          <a:prstGeom prst="arc">
            <a:avLst>
              <a:gd fmla="val 16200000" name="adj1"/>
              <a:gd fmla="val 0" name="adj2"/>
            </a:avLst>
          </a:prstGeom>
          <a:noFill/>
          <a:ln cap="rnd" cmpd="sng" w="127000">
            <a:solidFill>
              <a:schemeClr val="accent4"/>
            </a:solidFill>
            <a:prstDash val="dash"/>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233" name="Google Shape;233;p13"/>
          <p:cNvSpPr txBox="1"/>
          <p:nvPr>
            <p:ph idx="1" type="body"/>
          </p:nvPr>
        </p:nvSpPr>
        <p:spPr>
          <a:xfrm>
            <a:off x="4447308" y="591344"/>
            <a:ext cx="6906491" cy="5585619"/>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5400"/>
              <a:buNone/>
            </a:pPr>
            <a:r>
              <a:rPr lang="en-US" sz="5400"/>
              <a:t>“Praktek sosialisasi peran gender dalam masyarakat sering disebut juga dengan terminologi </a:t>
            </a:r>
            <a:r>
              <a:rPr b="1" lang="en-US" sz="5400"/>
              <a:t>genderisasi </a:t>
            </a:r>
            <a:r>
              <a:rPr lang="en-US" sz="5400"/>
              <a:t>(</a:t>
            </a:r>
            <a:r>
              <a:rPr i="1" lang="en-US" sz="5400"/>
              <a:t>genderization</a:t>
            </a:r>
            <a:r>
              <a:rPr lang="en-US" sz="5400"/>
              <a:t>)”</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7" name="Shape 237"/>
        <p:cNvGrpSpPr/>
        <p:nvPr/>
      </p:nvGrpSpPr>
      <p:grpSpPr>
        <a:xfrm>
          <a:off x="0" y="0"/>
          <a:ext cx="0" cy="0"/>
          <a:chOff x="0" y="0"/>
          <a:chExt cx="0" cy="0"/>
        </a:xfrm>
      </p:grpSpPr>
      <p:sp>
        <p:nvSpPr>
          <p:cNvPr id="238" name="Google Shape;238;p14"/>
          <p:cNvSpPr/>
          <p:nvPr/>
        </p:nvSpPr>
        <p:spPr>
          <a:xfrm>
            <a:off x="3048" y="0"/>
            <a:ext cx="12188952" cy="6858000"/>
          </a:xfrm>
          <a:prstGeom prst="rect">
            <a:avLst/>
          </a:prstGeom>
          <a:gradFill>
            <a:gsLst>
              <a:gs pos="0">
                <a:srgbClr val="F9F9F9"/>
              </a:gs>
              <a:gs pos="50000">
                <a:srgbClr val="F3F3F3"/>
              </a:gs>
              <a:gs pos="100000">
                <a:srgbClr val="C9C9C9"/>
              </a:gs>
            </a:gsLst>
            <a:lin ang="5400000" scaled="0"/>
          </a:gra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239" name="Google Shape;239;p14"/>
          <p:cNvSpPr/>
          <p:nvPr/>
        </p:nvSpPr>
        <p:spPr>
          <a:xfrm>
            <a:off x="1" y="0"/>
            <a:ext cx="4167271" cy="6858000"/>
          </a:xfrm>
          <a:custGeom>
            <a:rect b="b" l="l" r="r" t="t"/>
            <a:pathLst>
              <a:path extrusionOk="0" h="6858000" w="4167271">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240" name="Google Shape;240;p14"/>
          <p:cNvSpPr txBox="1"/>
          <p:nvPr>
            <p:ph type="title"/>
          </p:nvPr>
        </p:nvSpPr>
        <p:spPr>
          <a:xfrm>
            <a:off x="267789" y="1153572"/>
            <a:ext cx="3619445" cy="44611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FFFFFF"/>
              </a:buClr>
              <a:buSzPts val="5400"/>
              <a:buFont typeface="Calibri"/>
              <a:buNone/>
            </a:pPr>
            <a:r>
              <a:rPr b="1" lang="en-US" sz="5400">
                <a:solidFill>
                  <a:srgbClr val="FFFFFF"/>
                </a:solidFill>
                <a:latin typeface="Calibri"/>
                <a:ea typeface="Calibri"/>
                <a:cs typeface="Calibri"/>
                <a:sym typeface="Calibri"/>
              </a:rPr>
              <a:t>Kapan sosialisasi gender terjadi?</a:t>
            </a:r>
            <a:br>
              <a:rPr b="1" lang="en-US" sz="6000">
                <a:solidFill>
                  <a:srgbClr val="FFFFFF"/>
                </a:solidFill>
                <a:latin typeface="Calibri"/>
                <a:ea typeface="Calibri"/>
                <a:cs typeface="Calibri"/>
                <a:sym typeface="Calibri"/>
              </a:rPr>
            </a:br>
            <a:endParaRPr b="1" i="1" sz="2800">
              <a:solidFill>
                <a:srgbClr val="FFFFFF"/>
              </a:solidFill>
              <a:latin typeface="Calibri"/>
              <a:ea typeface="Calibri"/>
              <a:cs typeface="Calibri"/>
              <a:sym typeface="Calibri"/>
            </a:endParaRPr>
          </a:p>
        </p:txBody>
      </p:sp>
      <p:sp>
        <p:nvSpPr>
          <p:cNvPr id="241" name="Google Shape;241;p14"/>
          <p:cNvSpPr/>
          <p:nvPr/>
        </p:nvSpPr>
        <p:spPr>
          <a:xfrm flipH="1" rot="10800000">
            <a:off x="7550402" y="2455479"/>
            <a:ext cx="4083433" cy="4083433"/>
          </a:xfrm>
          <a:prstGeom prst="arc">
            <a:avLst>
              <a:gd fmla="val 16200000" name="adj1"/>
              <a:gd fmla="val 0" name="adj2"/>
            </a:avLst>
          </a:prstGeom>
          <a:noFill/>
          <a:ln cap="rnd" cmpd="sng" w="127000">
            <a:solidFill>
              <a:schemeClr val="accent4"/>
            </a:solidFill>
            <a:prstDash val="dash"/>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242" name="Google Shape;242;p14"/>
          <p:cNvSpPr txBox="1"/>
          <p:nvPr>
            <p:ph idx="1" type="body"/>
          </p:nvPr>
        </p:nvSpPr>
        <p:spPr>
          <a:xfrm>
            <a:off x="4447308" y="591344"/>
            <a:ext cx="6906491" cy="5585619"/>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5400"/>
              <a:buNone/>
            </a:pPr>
            <a:r>
              <a:rPr lang="en-US" sz="5400"/>
              <a:t>“Sosialisasi gender terjadi ketika seseorang berada dalam lingkungan orang-orang terdekat yang memiliki hubungan emosional”</a:t>
            </a:r>
            <a:endParaRPr/>
          </a:p>
          <a:p>
            <a:pPr indent="0" lvl="0" marL="0" rtl="0" algn="ctr">
              <a:lnSpc>
                <a:spcPct val="90000"/>
              </a:lnSpc>
              <a:spcBef>
                <a:spcPts val="1000"/>
              </a:spcBef>
              <a:spcAft>
                <a:spcPts val="0"/>
              </a:spcAft>
              <a:buClr>
                <a:schemeClr val="dk1"/>
              </a:buClr>
              <a:buSzPts val="2800"/>
              <a:buNone/>
            </a:pPr>
            <a:r>
              <a:rPr lang="en-US"/>
              <a:t>(Mackie, 1991 dalam Warmiyati dkk, 2018) </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6" name="Shape 246"/>
        <p:cNvGrpSpPr/>
        <p:nvPr/>
      </p:nvGrpSpPr>
      <p:grpSpPr>
        <a:xfrm>
          <a:off x="0" y="0"/>
          <a:ext cx="0" cy="0"/>
          <a:chOff x="0" y="0"/>
          <a:chExt cx="0" cy="0"/>
        </a:xfrm>
      </p:grpSpPr>
      <p:sp>
        <p:nvSpPr>
          <p:cNvPr id="247" name="Google Shape;247;p15"/>
          <p:cNvSpPr/>
          <p:nvPr/>
        </p:nvSpPr>
        <p:spPr>
          <a:xfrm>
            <a:off x="3048" y="0"/>
            <a:ext cx="12188952" cy="6858000"/>
          </a:xfrm>
          <a:prstGeom prst="rect">
            <a:avLst/>
          </a:prstGeom>
          <a:gradFill>
            <a:gsLst>
              <a:gs pos="0">
                <a:srgbClr val="F9F9F9"/>
              </a:gs>
              <a:gs pos="50000">
                <a:srgbClr val="F3F3F3"/>
              </a:gs>
              <a:gs pos="100000">
                <a:srgbClr val="C9C9C9"/>
              </a:gs>
            </a:gsLst>
            <a:lin ang="5400000" scaled="0"/>
          </a:gra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248" name="Google Shape;248;p15"/>
          <p:cNvSpPr/>
          <p:nvPr/>
        </p:nvSpPr>
        <p:spPr>
          <a:xfrm>
            <a:off x="1" y="0"/>
            <a:ext cx="4167271" cy="6858000"/>
          </a:xfrm>
          <a:custGeom>
            <a:rect b="b" l="l" r="r" t="t"/>
            <a:pathLst>
              <a:path extrusionOk="0" h="6858000" w="4167271">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249" name="Google Shape;249;p15"/>
          <p:cNvSpPr txBox="1"/>
          <p:nvPr>
            <p:ph type="title"/>
          </p:nvPr>
        </p:nvSpPr>
        <p:spPr>
          <a:xfrm>
            <a:off x="267789" y="1153572"/>
            <a:ext cx="3619445" cy="44611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000"/>
              <a:buFont typeface="Calibri"/>
              <a:buNone/>
            </a:pPr>
            <a:r>
              <a:rPr lang="en-US" sz="4000"/>
              <a:t>Mackie </a:t>
            </a:r>
            <a:br>
              <a:rPr lang="en-US" sz="4000"/>
            </a:br>
            <a:r>
              <a:rPr lang="en-US" sz="4000"/>
              <a:t>(1991, dalam Warmiyati dkk, 2018)</a:t>
            </a:r>
            <a:br>
              <a:rPr lang="en-US" sz="4000"/>
            </a:br>
            <a:endParaRPr b="1" sz="4000">
              <a:solidFill>
                <a:srgbClr val="FFFFFF"/>
              </a:solidFill>
              <a:latin typeface="Calibri"/>
              <a:ea typeface="Calibri"/>
              <a:cs typeface="Calibri"/>
              <a:sym typeface="Calibri"/>
            </a:endParaRPr>
          </a:p>
        </p:txBody>
      </p:sp>
      <p:sp>
        <p:nvSpPr>
          <p:cNvPr id="250" name="Google Shape;250;p15"/>
          <p:cNvSpPr/>
          <p:nvPr/>
        </p:nvSpPr>
        <p:spPr>
          <a:xfrm flipH="1" rot="10800000">
            <a:off x="7550402" y="2455479"/>
            <a:ext cx="4083433" cy="4083433"/>
          </a:xfrm>
          <a:prstGeom prst="arc">
            <a:avLst>
              <a:gd fmla="val 16200000" name="adj1"/>
              <a:gd fmla="val 0" name="adj2"/>
            </a:avLst>
          </a:prstGeom>
          <a:noFill/>
          <a:ln cap="rnd" cmpd="sng" w="127000">
            <a:solidFill>
              <a:schemeClr val="accent4"/>
            </a:solidFill>
            <a:prstDash val="dash"/>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251" name="Google Shape;251;p15"/>
          <p:cNvSpPr txBox="1"/>
          <p:nvPr>
            <p:ph idx="1" type="body"/>
          </p:nvPr>
        </p:nvSpPr>
        <p:spPr>
          <a:xfrm>
            <a:off x="4447308" y="591344"/>
            <a:ext cx="7186527" cy="602499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None/>
            </a:pPr>
            <a:r>
              <a:rPr lang="en-US" sz="4400"/>
              <a:t>“Sosialisasi gender sebagai proses seumur hidup, dimulai dari sosialisasi dalam kelompok primer, pada masa kanak-kanak (</a:t>
            </a:r>
            <a:r>
              <a:rPr i="1" lang="en-US" sz="4400"/>
              <a:t>childhood</a:t>
            </a:r>
            <a:r>
              <a:rPr lang="en-US" sz="4400"/>
              <a:t>) dan masa remaja (</a:t>
            </a:r>
            <a:r>
              <a:rPr i="1" lang="en-US" sz="4400"/>
              <a:t>adolescence</a:t>
            </a:r>
            <a:r>
              <a:rPr lang="en-US" sz="4400"/>
              <a:t>), kemudian dilanjutkan dengan sosialisasi dalam kelompok sekunder.  </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5" name="Shape 255"/>
        <p:cNvGrpSpPr/>
        <p:nvPr/>
      </p:nvGrpSpPr>
      <p:grpSpPr>
        <a:xfrm>
          <a:off x="0" y="0"/>
          <a:ext cx="0" cy="0"/>
          <a:chOff x="0" y="0"/>
          <a:chExt cx="0" cy="0"/>
        </a:xfrm>
      </p:grpSpPr>
      <p:sp>
        <p:nvSpPr>
          <p:cNvPr id="256" name="Google Shape;256;p16"/>
          <p:cNvSpPr txBox="1"/>
          <p:nvPr>
            <p:ph type="title"/>
          </p:nvPr>
        </p:nvSpPr>
        <p:spPr>
          <a:xfrm>
            <a:off x="838200" y="365126"/>
            <a:ext cx="10515600" cy="817064"/>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Aharoni"/>
              <a:buNone/>
            </a:pPr>
            <a:r>
              <a:rPr lang="en-US">
                <a:latin typeface="Aharoni"/>
                <a:ea typeface="Aharoni"/>
                <a:cs typeface="Aharoni"/>
                <a:sym typeface="Aharoni"/>
              </a:rPr>
              <a:t>Sosialisasi Gender</a:t>
            </a:r>
            <a:endParaRPr>
              <a:latin typeface="Aharoni"/>
              <a:ea typeface="Aharoni"/>
              <a:cs typeface="Aharoni"/>
              <a:sym typeface="Aharoni"/>
            </a:endParaRPr>
          </a:p>
        </p:txBody>
      </p:sp>
      <p:grpSp>
        <p:nvGrpSpPr>
          <p:cNvPr id="257" name="Google Shape;257;p16"/>
          <p:cNvGrpSpPr/>
          <p:nvPr/>
        </p:nvGrpSpPr>
        <p:grpSpPr>
          <a:xfrm>
            <a:off x="839131" y="1501491"/>
            <a:ext cx="10513736" cy="4565174"/>
            <a:chOff x="931" y="110297"/>
            <a:chExt cx="10513736" cy="4565174"/>
          </a:xfrm>
        </p:grpSpPr>
        <p:sp>
          <p:nvSpPr>
            <p:cNvPr id="258" name="Google Shape;258;p16"/>
            <p:cNvSpPr/>
            <p:nvPr/>
          </p:nvSpPr>
          <p:spPr>
            <a:xfrm>
              <a:off x="931" y="2098914"/>
              <a:ext cx="2766772" cy="1383386"/>
            </a:xfrm>
            <a:prstGeom prst="roundRect">
              <a:avLst>
                <a:gd fmla="val 10000" name="adj"/>
              </a:avLst>
            </a:prstGeom>
            <a:gradFill>
              <a:gsLst>
                <a:gs pos="0">
                  <a:srgbClr val="A1A1A1"/>
                </a:gs>
                <a:gs pos="50000">
                  <a:schemeClr val="accent3"/>
                </a:gs>
                <a:gs pos="100000">
                  <a:srgbClr val="848484"/>
                </a:gs>
              </a:gsLst>
              <a:lin ang="5400000" scaled="0"/>
            </a:gradFill>
            <a:ln>
              <a:noFill/>
            </a:ln>
            <a:effectLst>
              <a:outerShdw blurRad="57150" rotWithShape="0" algn="ctr" dir="5400000" dist="19050">
                <a:srgbClr val="000000">
                  <a:alpha val="62745"/>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9" name="Google Shape;259;p16"/>
            <p:cNvSpPr txBox="1"/>
            <p:nvPr/>
          </p:nvSpPr>
          <p:spPr>
            <a:xfrm>
              <a:off x="41449" y="2139432"/>
              <a:ext cx="2685736" cy="1302350"/>
            </a:xfrm>
            <a:prstGeom prst="rect">
              <a:avLst/>
            </a:prstGeom>
            <a:noFill/>
            <a:ln>
              <a:noFill/>
            </a:ln>
          </p:spPr>
          <p:txBody>
            <a:bodyPr anchorCtr="0" anchor="ctr" bIns="27925" lIns="27925" spcFirstLastPara="1" rIns="27925" wrap="square" tIns="27925">
              <a:noAutofit/>
            </a:bodyPr>
            <a:lstStyle/>
            <a:p>
              <a:pPr indent="0" lvl="0" marL="0" marR="0" rtl="0" algn="ctr">
                <a:lnSpc>
                  <a:spcPct val="90000"/>
                </a:lnSpc>
                <a:spcBef>
                  <a:spcPts val="0"/>
                </a:spcBef>
                <a:spcAft>
                  <a:spcPts val="0"/>
                </a:spcAft>
                <a:buClr>
                  <a:schemeClr val="lt1"/>
                </a:buClr>
                <a:buSzPts val="4400"/>
                <a:buFont typeface="Calibri"/>
                <a:buNone/>
              </a:pPr>
              <a:r>
                <a:rPr b="0" i="0" lang="en-US" sz="4400" u="none" cap="none" strike="noStrike">
                  <a:solidFill>
                    <a:schemeClr val="lt1"/>
                  </a:solidFill>
                  <a:latin typeface="Calibri"/>
                  <a:ea typeface="Calibri"/>
                  <a:cs typeface="Calibri"/>
                  <a:sym typeface="Calibri"/>
                </a:rPr>
                <a:t>Sosialisasi gender</a:t>
              </a:r>
              <a:endParaRPr b="0" i="0" sz="4400" u="none" cap="none" strike="noStrike">
                <a:solidFill>
                  <a:schemeClr val="lt1"/>
                </a:solidFill>
                <a:latin typeface="Calibri"/>
                <a:ea typeface="Calibri"/>
                <a:cs typeface="Calibri"/>
                <a:sym typeface="Calibri"/>
              </a:endParaRPr>
            </a:p>
          </p:txBody>
        </p:sp>
        <p:sp>
          <p:nvSpPr>
            <p:cNvPr id="260" name="Google Shape;260;p16"/>
            <p:cNvSpPr/>
            <p:nvPr/>
          </p:nvSpPr>
          <p:spPr>
            <a:xfrm rot="-2829178">
              <a:off x="2507354" y="2168007"/>
              <a:ext cx="1627409" cy="52031"/>
            </a:xfrm>
            <a:custGeom>
              <a:rect b="b" l="l" r="r" t="t"/>
              <a:pathLst>
                <a:path extrusionOk="0" h="120000" w="120000">
                  <a:moveTo>
                    <a:pt x="0" y="59999"/>
                  </a:moveTo>
                  <a:lnTo>
                    <a:pt x="120000" y="59999"/>
                  </a:lnTo>
                </a:path>
              </a:pathLst>
            </a:custGeom>
            <a:noFill/>
            <a:ln cap="flat" cmpd="sng" w="12700">
              <a:solidFill>
                <a:schemeClr val="accent5"/>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1" name="Google Shape;261;p16"/>
            <p:cNvSpPr txBox="1"/>
            <p:nvPr/>
          </p:nvSpPr>
          <p:spPr>
            <a:xfrm rot="-2829178">
              <a:off x="3280373" y="2153337"/>
              <a:ext cx="81370" cy="81370"/>
            </a:xfrm>
            <a:prstGeom prst="rect">
              <a:avLst/>
            </a:prstGeom>
            <a:noFill/>
            <a:ln>
              <a:noFill/>
            </a:ln>
          </p:spPr>
          <p:txBody>
            <a:bodyPr anchorCtr="0" anchor="ctr" bIns="0" lIns="12700" spcFirstLastPara="1" rIns="12700" wrap="square" tIns="0">
              <a:noAutofit/>
            </a:bodyPr>
            <a:lstStyle/>
            <a:p>
              <a:pPr indent="0" lvl="0" marL="0" marR="0" rtl="0" algn="ctr">
                <a:lnSpc>
                  <a:spcPct val="90000"/>
                </a:lnSpc>
                <a:spcBef>
                  <a:spcPts val="0"/>
                </a:spcBef>
                <a:spcAft>
                  <a:spcPts val="0"/>
                </a:spcAft>
                <a:buClr>
                  <a:schemeClr val="dk1"/>
                </a:buClr>
                <a:buSzPts val="500"/>
                <a:buFont typeface="Calibri"/>
                <a:buNone/>
              </a:pPr>
              <a:r>
                <a:t/>
              </a:r>
              <a:endParaRPr b="0" i="0" sz="500" u="none" cap="none" strike="noStrike">
                <a:solidFill>
                  <a:schemeClr val="dk1"/>
                </a:solidFill>
                <a:latin typeface="Calibri"/>
                <a:ea typeface="Calibri"/>
                <a:cs typeface="Calibri"/>
                <a:sym typeface="Calibri"/>
              </a:endParaRPr>
            </a:p>
          </p:txBody>
        </p:sp>
        <p:sp>
          <p:nvSpPr>
            <p:cNvPr id="262" name="Google Shape;262;p16"/>
            <p:cNvSpPr/>
            <p:nvPr/>
          </p:nvSpPr>
          <p:spPr>
            <a:xfrm>
              <a:off x="3874413" y="905744"/>
              <a:ext cx="2766772" cy="1383386"/>
            </a:xfrm>
            <a:prstGeom prst="roundRect">
              <a:avLst>
                <a:gd fmla="val 10000" name="adj"/>
              </a:avLst>
            </a:prstGeom>
            <a:gradFill>
              <a:gsLst>
                <a:gs pos="0">
                  <a:srgbClr val="727272"/>
                </a:gs>
                <a:gs pos="50000">
                  <a:schemeClr val="accent5"/>
                </a:gs>
                <a:gs pos="100000">
                  <a:srgbClr val="535353"/>
                </a:gs>
              </a:gsLst>
              <a:lin ang="5400000" scaled="0"/>
            </a:gradFill>
            <a:ln>
              <a:noFill/>
            </a:ln>
            <a:effectLst>
              <a:outerShdw blurRad="57150" rotWithShape="0" algn="ctr" dir="5400000" dist="19050">
                <a:srgbClr val="000000">
                  <a:alpha val="62745"/>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3" name="Google Shape;263;p16"/>
            <p:cNvSpPr txBox="1"/>
            <p:nvPr/>
          </p:nvSpPr>
          <p:spPr>
            <a:xfrm>
              <a:off x="3914931" y="946262"/>
              <a:ext cx="2685736" cy="1302350"/>
            </a:xfrm>
            <a:prstGeom prst="rect">
              <a:avLst/>
            </a:prstGeom>
            <a:noFill/>
            <a:ln>
              <a:noFill/>
            </a:ln>
          </p:spPr>
          <p:txBody>
            <a:bodyPr anchorCtr="0" anchor="ctr" bIns="27925" lIns="27925" spcFirstLastPara="1" rIns="27925" wrap="square" tIns="27925">
              <a:noAutofit/>
            </a:bodyPr>
            <a:lstStyle/>
            <a:p>
              <a:pPr indent="0" lvl="0" marL="0" marR="0" rtl="0" algn="ctr">
                <a:lnSpc>
                  <a:spcPct val="90000"/>
                </a:lnSpc>
                <a:spcBef>
                  <a:spcPts val="0"/>
                </a:spcBef>
                <a:spcAft>
                  <a:spcPts val="0"/>
                </a:spcAft>
                <a:buClr>
                  <a:schemeClr val="lt1"/>
                </a:buClr>
                <a:buSzPts val="4400"/>
                <a:buFont typeface="Calibri"/>
                <a:buNone/>
              </a:pPr>
              <a:r>
                <a:rPr b="0" i="0" lang="en-US" sz="4400" u="none" cap="none" strike="noStrike">
                  <a:solidFill>
                    <a:schemeClr val="lt1"/>
                  </a:solidFill>
                  <a:latin typeface="Calibri"/>
                  <a:ea typeface="Calibri"/>
                  <a:cs typeface="Calibri"/>
                  <a:sym typeface="Calibri"/>
                </a:rPr>
                <a:t>Kelompok primer</a:t>
              </a:r>
              <a:endParaRPr b="0" i="0" sz="4400" u="none" cap="none" strike="noStrike">
                <a:solidFill>
                  <a:schemeClr val="lt1"/>
                </a:solidFill>
                <a:latin typeface="Calibri"/>
                <a:ea typeface="Calibri"/>
                <a:cs typeface="Calibri"/>
                <a:sym typeface="Calibri"/>
              </a:endParaRPr>
            </a:p>
          </p:txBody>
        </p:sp>
        <p:sp>
          <p:nvSpPr>
            <p:cNvPr id="264" name="Google Shape;264;p16"/>
            <p:cNvSpPr/>
            <p:nvPr/>
          </p:nvSpPr>
          <p:spPr>
            <a:xfrm rot="-2142401">
              <a:off x="6513082" y="1173698"/>
              <a:ext cx="1362916" cy="52031"/>
            </a:xfrm>
            <a:custGeom>
              <a:rect b="b" l="l" r="r" t="t"/>
              <a:pathLst>
                <a:path extrusionOk="0" h="120000" w="120000">
                  <a:moveTo>
                    <a:pt x="0" y="59999"/>
                  </a:moveTo>
                  <a:lnTo>
                    <a:pt x="120000" y="59999"/>
                  </a:lnTo>
                </a:path>
              </a:pathLst>
            </a:custGeom>
            <a:noFill/>
            <a:ln cap="flat" cmpd="sng" w="12700">
              <a:solidFill>
                <a:schemeClr val="accent6"/>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5" name="Google Shape;265;p16"/>
            <p:cNvSpPr txBox="1"/>
            <p:nvPr/>
          </p:nvSpPr>
          <p:spPr>
            <a:xfrm rot="-2142401">
              <a:off x="7160467" y="1165640"/>
              <a:ext cx="68145" cy="68145"/>
            </a:xfrm>
            <a:prstGeom prst="rect">
              <a:avLst/>
            </a:prstGeom>
            <a:noFill/>
            <a:ln>
              <a:noFill/>
            </a:ln>
          </p:spPr>
          <p:txBody>
            <a:bodyPr anchorCtr="0" anchor="ctr" bIns="0" lIns="12700" spcFirstLastPara="1" rIns="12700" wrap="square" tIns="0">
              <a:noAutofit/>
            </a:bodyPr>
            <a:lstStyle/>
            <a:p>
              <a:pPr indent="0" lvl="0" marL="0" marR="0" rtl="0" algn="ctr">
                <a:lnSpc>
                  <a:spcPct val="90000"/>
                </a:lnSpc>
                <a:spcBef>
                  <a:spcPts val="0"/>
                </a:spcBef>
                <a:spcAft>
                  <a:spcPts val="0"/>
                </a:spcAft>
                <a:buClr>
                  <a:schemeClr val="dk1"/>
                </a:buClr>
                <a:buSzPts val="500"/>
                <a:buFont typeface="Calibri"/>
                <a:buNone/>
              </a:pPr>
              <a:r>
                <a:t/>
              </a:r>
              <a:endParaRPr b="0" i="0" sz="500" u="none" cap="none" strike="noStrike">
                <a:solidFill>
                  <a:schemeClr val="dk1"/>
                </a:solidFill>
                <a:latin typeface="Calibri"/>
                <a:ea typeface="Calibri"/>
                <a:cs typeface="Calibri"/>
                <a:sym typeface="Calibri"/>
              </a:endParaRPr>
            </a:p>
          </p:txBody>
        </p:sp>
        <p:sp>
          <p:nvSpPr>
            <p:cNvPr id="266" name="Google Shape;266;p16"/>
            <p:cNvSpPr/>
            <p:nvPr/>
          </p:nvSpPr>
          <p:spPr>
            <a:xfrm>
              <a:off x="7747895" y="110297"/>
              <a:ext cx="2766772" cy="1383386"/>
            </a:xfrm>
            <a:prstGeom prst="roundRect">
              <a:avLst>
                <a:gd fmla="val 10000" name="adj"/>
              </a:avLst>
            </a:prstGeom>
            <a:gradFill>
              <a:gsLst>
                <a:gs pos="0">
                  <a:srgbClr val="656565"/>
                </a:gs>
                <a:gs pos="50000">
                  <a:schemeClr val="accent6"/>
                </a:gs>
                <a:gs pos="100000">
                  <a:srgbClr val="434343"/>
                </a:gs>
              </a:gsLst>
              <a:lin ang="5400000" scaled="0"/>
            </a:gradFill>
            <a:ln>
              <a:noFill/>
            </a:ln>
            <a:effectLst>
              <a:outerShdw blurRad="57150" rotWithShape="0" algn="ctr" dir="5400000" dist="19050">
                <a:srgbClr val="000000">
                  <a:alpha val="62745"/>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7" name="Google Shape;267;p16"/>
            <p:cNvSpPr txBox="1"/>
            <p:nvPr/>
          </p:nvSpPr>
          <p:spPr>
            <a:xfrm>
              <a:off x="7788413" y="150815"/>
              <a:ext cx="2685736" cy="1302350"/>
            </a:xfrm>
            <a:prstGeom prst="rect">
              <a:avLst/>
            </a:prstGeom>
            <a:noFill/>
            <a:ln>
              <a:noFill/>
            </a:ln>
          </p:spPr>
          <p:txBody>
            <a:bodyPr anchorCtr="0" anchor="ctr" bIns="27925" lIns="27925" spcFirstLastPara="1" rIns="27925" wrap="square" tIns="27925">
              <a:noAutofit/>
            </a:bodyPr>
            <a:lstStyle/>
            <a:p>
              <a:pPr indent="0" lvl="0" marL="0" marR="0" rtl="0" algn="ctr">
                <a:lnSpc>
                  <a:spcPct val="90000"/>
                </a:lnSpc>
                <a:spcBef>
                  <a:spcPts val="0"/>
                </a:spcBef>
                <a:spcAft>
                  <a:spcPts val="0"/>
                </a:spcAft>
                <a:buClr>
                  <a:schemeClr val="lt1"/>
                </a:buClr>
                <a:buSzPts val="4400"/>
                <a:buFont typeface="Calibri"/>
                <a:buNone/>
              </a:pPr>
              <a:r>
                <a:rPr b="0" i="0" lang="en-US" sz="4400" u="none" cap="none" strike="noStrike">
                  <a:solidFill>
                    <a:schemeClr val="lt1"/>
                  </a:solidFill>
                  <a:latin typeface="Calibri"/>
                  <a:ea typeface="Calibri"/>
                  <a:cs typeface="Calibri"/>
                  <a:sym typeface="Calibri"/>
                </a:rPr>
                <a:t>Masa  anak-anak</a:t>
              </a:r>
              <a:endParaRPr b="0" i="0" sz="4400" u="none" cap="none" strike="noStrike">
                <a:solidFill>
                  <a:schemeClr val="lt1"/>
                </a:solidFill>
                <a:latin typeface="Calibri"/>
                <a:ea typeface="Calibri"/>
                <a:cs typeface="Calibri"/>
                <a:sym typeface="Calibri"/>
              </a:endParaRPr>
            </a:p>
          </p:txBody>
        </p:sp>
        <p:sp>
          <p:nvSpPr>
            <p:cNvPr id="268" name="Google Shape;268;p16"/>
            <p:cNvSpPr/>
            <p:nvPr/>
          </p:nvSpPr>
          <p:spPr>
            <a:xfrm rot="2142401">
              <a:off x="6513082" y="1969145"/>
              <a:ext cx="1362916" cy="52031"/>
            </a:xfrm>
            <a:custGeom>
              <a:rect b="b" l="l" r="r" t="t"/>
              <a:pathLst>
                <a:path extrusionOk="0" h="120000" w="120000">
                  <a:moveTo>
                    <a:pt x="0" y="59999"/>
                  </a:moveTo>
                  <a:lnTo>
                    <a:pt x="120000" y="59999"/>
                  </a:lnTo>
                </a:path>
              </a:pathLst>
            </a:custGeom>
            <a:noFill/>
            <a:ln cap="flat" cmpd="sng" w="12700">
              <a:solidFill>
                <a:schemeClr val="accent6"/>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9" name="Google Shape;269;p16"/>
            <p:cNvSpPr txBox="1"/>
            <p:nvPr/>
          </p:nvSpPr>
          <p:spPr>
            <a:xfrm rot="2142401">
              <a:off x="7160467" y="1961088"/>
              <a:ext cx="68145" cy="68145"/>
            </a:xfrm>
            <a:prstGeom prst="rect">
              <a:avLst/>
            </a:prstGeom>
            <a:noFill/>
            <a:ln>
              <a:noFill/>
            </a:ln>
          </p:spPr>
          <p:txBody>
            <a:bodyPr anchorCtr="0" anchor="ctr" bIns="0" lIns="12700" spcFirstLastPara="1" rIns="12700" wrap="square" tIns="0">
              <a:noAutofit/>
            </a:bodyPr>
            <a:lstStyle/>
            <a:p>
              <a:pPr indent="0" lvl="0" marL="0" marR="0" rtl="0" algn="ctr">
                <a:lnSpc>
                  <a:spcPct val="90000"/>
                </a:lnSpc>
                <a:spcBef>
                  <a:spcPts val="0"/>
                </a:spcBef>
                <a:spcAft>
                  <a:spcPts val="0"/>
                </a:spcAft>
                <a:buClr>
                  <a:schemeClr val="dk1"/>
                </a:buClr>
                <a:buSzPts val="500"/>
                <a:buFont typeface="Calibri"/>
                <a:buNone/>
              </a:pPr>
              <a:r>
                <a:t/>
              </a:r>
              <a:endParaRPr b="0" i="0" sz="500" u="none" cap="none" strike="noStrike">
                <a:solidFill>
                  <a:schemeClr val="dk1"/>
                </a:solidFill>
                <a:latin typeface="Calibri"/>
                <a:ea typeface="Calibri"/>
                <a:cs typeface="Calibri"/>
                <a:sym typeface="Calibri"/>
              </a:endParaRPr>
            </a:p>
          </p:txBody>
        </p:sp>
        <p:sp>
          <p:nvSpPr>
            <p:cNvPr id="270" name="Google Shape;270;p16"/>
            <p:cNvSpPr/>
            <p:nvPr/>
          </p:nvSpPr>
          <p:spPr>
            <a:xfrm>
              <a:off x="7747895" y="1701191"/>
              <a:ext cx="2766772" cy="1383386"/>
            </a:xfrm>
            <a:prstGeom prst="roundRect">
              <a:avLst>
                <a:gd fmla="val 10000" name="adj"/>
              </a:avLst>
            </a:prstGeom>
            <a:gradFill>
              <a:gsLst>
                <a:gs pos="0">
                  <a:srgbClr val="656565"/>
                </a:gs>
                <a:gs pos="50000">
                  <a:schemeClr val="accent6"/>
                </a:gs>
                <a:gs pos="100000">
                  <a:srgbClr val="434343"/>
                </a:gs>
              </a:gsLst>
              <a:lin ang="5400000" scaled="0"/>
            </a:gradFill>
            <a:ln>
              <a:noFill/>
            </a:ln>
            <a:effectLst>
              <a:outerShdw blurRad="57150" rotWithShape="0" algn="ctr" dir="5400000" dist="19050">
                <a:srgbClr val="000000">
                  <a:alpha val="62745"/>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1" name="Google Shape;271;p16"/>
            <p:cNvSpPr txBox="1"/>
            <p:nvPr/>
          </p:nvSpPr>
          <p:spPr>
            <a:xfrm>
              <a:off x="7788413" y="1741709"/>
              <a:ext cx="2685736" cy="1302350"/>
            </a:xfrm>
            <a:prstGeom prst="rect">
              <a:avLst/>
            </a:prstGeom>
            <a:noFill/>
            <a:ln>
              <a:noFill/>
            </a:ln>
          </p:spPr>
          <p:txBody>
            <a:bodyPr anchorCtr="0" anchor="ctr" bIns="27925" lIns="27925" spcFirstLastPara="1" rIns="27925" wrap="square" tIns="27925">
              <a:noAutofit/>
            </a:bodyPr>
            <a:lstStyle/>
            <a:p>
              <a:pPr indent="0" lvl="0" marL="0" marR="0" rtl="0" algn="ctr">
                <a:lnSpc>
                  <a:spcPct val="90000"/>
                </a:lnSpc>
                <a:spcBef>
                  <a:spcPts val="0"/>
                </a:spcBef>
                <a:spcAft>
                  <a:spcPts val="0"/>
                </a:spcAft>
                <a:buClr>
                  <a:schemeClr val="lt1"/>
                </a:buClr>
                <a:buSzPts val="4400"/>
                <a:buFont typeface="Calibri"/>
                <a:buNone/>
              </a:pPr>
              <a:r>
                <a:rPr b="0" i="0" lang="en-US" sz="4400" u="none" cap="none" strike="noStrike">
                  <a:solidFill>
                    <a:schemeClr val="lt1"/>
                  </a:solidFill>
                  <a:latin typeface="Calibri"/>
                  <a:ea typeface="Calibri"/>
                  <a:cs typeface="Calibri"/>
                  <a:sym typeface="Calibri"/>
                </a:rPr>
                <a:t>Masa remaja</a:t>
              </a:r>
              <a:endParaRPr b="0" i="0" sz="4400" u="none" cap="none" strike="noStrike">
                <a:solidFill>
                  <a:schemeClr val="lt1"/>
                </a:solidFill>
                <a:latin typeface="Calibri"/>
                <a:ea typeface="Calibri"/>
                <a:cs typeface="Calibri"/>
                <a:sym typeface="Calibri"/>
              </a:endParaRPr>
            </a:p>
          </p:txBody>
        </p:sp>
        <p:sp>
          <p:nvSpPr>
            <p:cNvPr id="272" name="Google Shape;272;p16"/>
            <p:cNvSpPr/>
            <p:nvPr/>
          </p:nvSpPr>
          <p:spPr>
            <a:xfrm rot="2829178">
              <a:off x="2507354" y="3361177"/>
              <a:ext cx="1627409" cy="52031"/>
            </a:xfrm>
            <a:custGeom>
              <a:rect b="b" l="l" r="r" t="t"/>
              <a:pathLst>
                <a:path extrusionOk="0" h="120000" w="120000">
                  <a:moveTo>
                    <a:pt x="0" y="59999"/>
                  </a:moveTo>
                  <a:lnTo>
                    <a:pt x="120000" y="59999"/>
                  </a:lnTo>
                </a:path>
              </a:pathLst>
            </a:custGeom>
            <a:noFill/>
            <a:ln cap="flat" cmpd="sng" w="12700">
              <a:solidFill>
                <a:schemeClr val="accent5"/>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3" name="Google Shape;273;p16"/>
            <p:cNvSpPr txBox="1"/>
            <p:nvPr/>
          </p:nvSpPr>
          <p:spPr>
            <a:xfrm rot="2829178">
              <a:off x="3280373" y="3346508"/>
              <a:ext cx="81370" cy="81370"/>
            </a:xfrm>
            <a:prstGeom prst="rect">
              <a:avLst/>
            </a:prstGeom>
            <a:noFill/>
            <a:ln>
              <a:noFill/>
            </a:ln>
          </p:spPr>
          <p:txBody>
            <a:bodyPr anchorCtr="0" anchor="ctr" bIns="0" lIns="12700" spcFirstLastPara="1" rIns="12700" wrap="square" tIns="0">
              <a:noAutofit/>
            </a:bodyPr>
            <a:lstStyle/>
            <a:p>
              <a:pPr indent="0" lvl="0" marL="0" marR="0" rtl="0" algn="ctr">
                <a:lnSpc>
                  <a:spcPct val="90000"/>
                </a:lnSpc>
                <a:spcBef>
                  <a:spcPts val="0"/>
                </a:spcBef>
                <a:spcAft>
                  <a:spcPts val="0"/>
                </a:spcAft>
                <a:buClr>
                  <a:schemeClr val="dk1"/>
                </a:buClr>
                <a:buSzPts val="500"/>
                <a:buFont typeface="Calibri"/>
                <a:buNone/>
              </a:pPr>
              <a:r>
                <a:t/>
              </a:r>
              <a:endParaRPr b="0" i="0" sz="500" u="none" cap="none" strike="noStrike">
                <a:solidFill>
                  <a:schemeClr val="dk1"/>
                </a:solidFill>
                <a:latin typeface="Calibri"/>
                <a:ea typeface="Calibri"/>
                <a:cs typeface="Calibri"/>
                <a:sym typeface="Calibri"/>
              </a:endParaRPr>
            </a:p>
          </p:txBody>
        </p:sp>
        <p:sp>
          <p:nvSpPr>
            <p:cNvPr id="274" name="Google Shape;274;p16"/>
            <p:cNvSpPr/>
            <p:nvPr/>
          </p:nvSpPr>
          <p:spPr>
            <a:xfrm>
              <a:off x="3874413" y="3292085"/>
              <a:ext cx="2766772" cy="1383386"/>
            </a:xfrm>
            <a:prstGeom prst="roundRect">
              <a:avLst>
                <a:gd fmla="val 10000" name="adj"/>
              </a:avLst>
            </a:prstGeom>
            <a:gradFill>
              <a:gsLst>
                <a:gs pos="0">
                  <a:srgbClr val="727272"/>
                </a:gs>
                <a:gs pos="50000">
                  <a:schemeClr val="accent5"/>
                </a:gs>
                <a:gs pos="100000">
                  <a:srgbClr val="535353"/>
                </a:gs>
              </a:gsLst>
              <a:lin ang="5400000" scaled="0"/>
            </a:gradFill>
            <a:ln>
              <a:noFill/>
            </a:ln>
            <a:effectLst>
              <a:outerShdw blurRad="57150" rotWithShape="0" algn="ctr" dir="5400000" dist="19050">
                <a:srgbClr val="000000">
                  <a:alpha val="62745"/>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5" name="Google Shape;275;p16"/>
            <p:cNvSpPr txBox="1"/>
            <p:nvPr/>
          </p:nvSpPr>
          <p:spPr>
            <a:xfrm>
              <a:off x="3914931" y="3332603"/>
              <a:ext cx="2685736" cy="1302350"/>
            </a:xfrm>
            <a:prstGeom prst="rect">
              <a:avLst/>
            </a:prstGeom>
            <a:noFill/>
            <a:ln>
              <a:noFill/>
            </a:ln>
          </p:spPr>
          <p:txBody>
            <a:bodyPr anchorCtr="0" anchor="ctr" bIns="27925" lIns="27925" spcFirstLastPara="1" rIns="27925" wrap="square" tIns="27925">
              <a:noAutofit/>
            </a:bodyPr>
            <a:lstStyle/>
            <a:p>
              <a:pPr indent="0" lvl="0" marL="0" marR="0" rtl="0" algn="ctr">
                <a:lnSpc>
                  <a:spcPct val="90000"/>
                </a:lnSpc>
                <a:spcBef>
                  <a:spcPts val="0"/>
                </a:spcBef>
                <a:spcAft>
                  <a:spcPts val="0"/>
                </a:spcAft>
                <a:buClr>
                  <a:schemeClr val="lt1"/>
                </a:buClr>
                <a:buSzPts val="4400"/>
                <a:buFont typeface="Calibri"/>
                <a:buNone/>
              </a:pPr>
              <a:r>
                <a:rPr b="0" i="0" lang="en-US" sz="4400" u="none" cap="none" strike="noStrike">
                  <a:solidFill>
                    <a:schemeClr val="lt1"/>
                  </a:solidFill>
                  <a:latin typeface="Calibri"/>
                  <a:ea typeface="Calibri"/>
                  <a:cs typeface="Calibri"/>
                  <a:sym typeface="Calibri"/>
                </a:rPr>
                <a:t>Kelompok sekunder</a:t>
              </a:r>
              <a:endParaRPr b="0" i="0" sz="4400" u="none" cap="none" strike="noStrike">
                <a:solidFill>
                  <a:schemeClr val="lt1"/>
                </a:solidFill>
                <a:latin typeface="Calibri"/>
                <a:ea typeface="Calibri"/>
                <a:cs typeface="Calibri"/>
                <a:sym typeface="Calibri"/>
              </a:endParaRPr>
            </a:p>
          </p:txBody>
        </p:sp>
        <p:sp>
          <p:nvSpPr>
            <p:cNvPr id="276" name="Google Shape;276;p16"/>
            <p:cNvSpPr/>
            <p:nvPr/>
          </p:nvSpPr>
          <p:spPr>
            <a:xfrm>
              <a:off x="6641186" y="3957763"/>
              <a:ext cx="1106709" cy="52031"/>
            </a:xfrm>
            <a:custGeom>
              <a:rect b="b" l="l" r="r" t="t"/>
              <a:pathLst>
                <a:path extrusionOk="0" h="120000" w="120000">
                  <a:moveTo>
                    <a:pt x="0" y="59999"/>
                  </a:moveTo>
                  <a:lnTo>
                    <a:pt x="120000" y="59999"/>
                  </a:lnTo>
                </a:path>
              </a:pathLst>
            </a:custGeom>
            <a:noFill/>
            <a:ln cap="flat" cmpd="sng" w="12700">
              <a:solidFill>
                <a:schemeClr val="accent6"/>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7" name="Google Shape;277;p16"/>
            <p:cNvSpPr txBox="1"/>
            <p:nvPr/>
          </p:nvSpPr>
          <p:spPr>
            <a:xfrm>
              <a:off x="7166873" y="3956111"/>
              <a:ext cx="55335" cy="55335"/>
            </a:xfrm>
            <a:prstGeom prst="rect">
              <a:avLst/>
            </a:prstGeom>
            <a:noFill/>
            <a:ln>
              <a:noFill/>
            </a:ln>
          </p:spPr>
          <p:txBody>
            <a:bodyPr anchorCtr="0" anchor="ctr" bIns="0" lIns="12700" spcFirstLastPara="1" rIns="12700" wrap="square" tIns="0">
              <a:noAutofit/>
            </a:bodyPr>
            <a:lstStyle/>
            <a:p>
              <a:pPr indent="0" lvl="0" marL="0" marR="0" rtl="0" algn="ctr">
                <a:lnSpc>
                  <a:spcPct val="90000"/>
                </a:lnSpc>
                <a:spcBef>
                  <a:spcPts val="0"/>
                </a:spcBef>
                <a:spcAft>
                  <a:spcPts val="0"/>
                </a:spcAft>
                <a:buClr>
                  <a:schemeClr val="dk1"/>
                </a:buClr>
                <a:buSzPts val="500"/>
                <a:buFont typeface="Calibri"/>
                <a:buNone/>
              </a:pPr>
              <a:r>
                <a:t/>
              </a:r>
              <a:endParaRPr b="0" i="0" sz="500" u="none" cap="none" strike="noStrike">
                <a:solidFill>
                  <a:schemeClr val="dk1"/>
                </a:solidFill>
                <a:latin typeface="Calibri"/>
                <a:ea typeface="Calibri"/>
                <a:cs typeface="Calibri"/>
                <a:sym typeface="Calibri"/>
              </a:endParaRPr>
            </a:p>
          </p:txBody>
        </p:sp>
        <p:sp>
          <p:nvSpPr>
            <p:cNvPr id="278" name="Google Shape;278;p16"/>
            <p:cNvSpPr/>
            <p:nvPr/>
          </p:nvSpPr>
          <p:spPr>
            <a:xfrm>
              <a:off x="7747895" y="3292085"/>
              <a:ext cx="2766772" cy="1383386"/>
            </a:xfrm>
            <a:prstGeom prst="roundRect">
              <a:avLst>
                <a:gd fmla="val 10000" name="adj"/>
              </a:avLst>
            </a:prstGeom>
            <a:gradFill>
              <a:gsLst>
                <a:gs pos="0">
                  <a:srgbClr val="656565"/>
                </a:gs>
                <a:gs pos="50000">
                  <a:schemeClr val="accent6"/>
                </a:gs>
                <a:gs pos="100000">
                  <a:srgbClr val="434343"/>
                </a:gs>
              </a:gsLst>
              <a:lin ang="5400000" scaled="0"/>
            </a:gradFill>
            <a:ln>
              <a:noFill/>
            </a:ln>
            <a:effectLst>
              <a:outerShdw blurRad="57150" rotWithShape="0" algn="ctr" dir="5400000" dist="19050">
                <a:srgbClr val="000000">
                  <a:alpha val="62745"/>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9" name="Google Shape;279;p16"/>
            <p:cNvSpPr txBox="1"/>
            <p:nvPr/>
          </p:nvSpPr>
          <p:spPr>
            <a:xfrm>
              <a:off x="7788413" y="3332603"/>
              <a:ext cx="2685736" cy="1302350"/>
            </a:xfrm>
            <a:prstGeom prst="rect">
              <a:avLst/>
            </a:prstGeom>
            <a:noFill/>
            <a:ln>
              <a:noFill/>
            </a:ln>
          </p:spPr>
          <p:txBody>
            <a:bodyPr anchorCtr="0" anchor="ctr" bIns="27925" lIns="27925" spcFirstLastPara="1" rIns="27925" wrap="square" tIns="27925">
              <a:noAutofit/>
            </a:bodyPr>
            <a:lstStyle/>
            <a:p>
              <a:pPr indent="0" lvl="0" marL="0" marR="0" rtl="0" algn="ctr">
                <a:lnSpc>
                  <a:spcPct val="90000"/>
                </a:lnSpc>
                <a:spcBef>
                  <a:spcPts val="0"/>
                </a:spcBef>
                <a:spcAft>
                  <a:spcPts val="0"/>
                </a:spcAft>
                <a:buClr>
                  <a:schemeClr val="lt1"/>
                </a:buClr>
                <a:buSzPts val="4400"/>
                <a:buFont typeface="Calibri"/>
                <a:buNone/>
              </a:pPr>
              <a:r>
                <a:rPr b="0" i="0" lang="en-US" sz="4400" u="none" cap="none" strike="noStrike">
                  <a:solidFill>
                    <a:schemeClr val="lt1"/>
                  </a:solidFill>
                  <a:latin typeface="Calibri"/>
                  <a:ea typeface="Calibri"/>
                  <a:cs typeface="Calibri"/>
                  <a:sym typeface="Calibri"/>
                </a:rPr>
                <a:t>Masa dewasa </a:t>
              </a:r>
              <a:endParaRPr b="0" i="0" sz="4400" u="none" cap="none" strike="noStrike">
                <a:solidFill>
                  <a:schemeClr val="lt1"/>
                </a:solidFill>
                <a:latin typeface="Calibri"/>
                <a:ea typeface="Calibri"/>
                <a:cs typeface="Calibri"/>
                <a:sym typeface="Calibri"/>
              </a:endParaRPr>
            </a:p>
          </p:txBody>
        </p:sp>
      </p:gr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3" name="Shape 283"/>
        <p:cNvGrpSpPr/>
        <p:nvPr/>
      </p:nvGrpSpPr>
      <p:grpSpPr>
        <a:xfrm>
          <a:off x="0" y="0"/>
          <a:ext cx="0" cy="0"/>
          <a:chOff x="0" y="0"/>
          <a:chExt cx="0" cy="0"/>
        </a:xfrm>
      </p:grpSpPr>
      <p:sp>
        <p:nvSpPr>
          <p:cNvPr id="284" name="Google Shape;284;p17"/>
          <p:cNvSpPr txBox="1"/>
          <p:nvPr>
            <p:ph type="title"/>
          </p:nvPr>
        </p:nvSpPr>
        <p:spPr>
          <a:xfrm>
            <a:off x="866503" y="548006"/>
            <a:ext cx="10515600" cy="425178"/>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chemeClr val="dk1"/>
              </a:buClr>
              <a:buSzPts val="3600"/>
              <a:buFont typeface="Aharoni"/>
              <a:buNone/>
            </a:pPr>
            <a:r>
              <a:rPr lang="en-US" sz="3600">
                <a:latin typeface="Aharoni"/>
                <a:ea typeface="Aharoni"/>
                <a:cs typeface="Aharoni"/>
                <a:sym typeface="Aharoni"/>
              </a:rPr>
              <a:t>Agen Sosialisasi Gender dalam masyarakat</a:t>
            </a:r>
            <a:endParaRPr sz="3600">
              <a:latin typeface="Aharoni"/>
              <a:ea typeface="Aharoni"/>
              <a:cs typeface="Aharoni"/>
              <a:sym typeface="Aharoni"/>
            </a:endParaRPr>
          </a:p>
        </p:txBody>
      </p:sp>
      <p:grpSp>
        <p:nvGrpSpPr>
          <p:cNvPr id="285" name="Google Shape;285;p17"/>
          <p:cNvGrpSpPr/>
          <p:nvPr/>
        </p:nvGrpSpPr>
        <p:grpSpPr>
          <a:xfrm>
            <a:off x="1705175" y="1202980"/>
            <a:ext cx="8753346" cy="5288695"/>
            <a:chOff x="895278" y="1197"/>
            <a:chExt cx="8753346" cy="5288695"/>
          </a:xfrm>
        </p:grpSpPr>
        <p:sp>
          <p:nvSpPr>
            <p:cNvPr id="286" name="Google Shape;286;p17"/>
            <p:cNvSpPr/>
            <p:nvPr/>
          </p:nvSpPr>
          <p:spPr>
            <a:xfrm>
              <a:off x="4145998" y="3037987"/>
              <a:ext cx="2251905" cy="2251905"/>
            </a:xfrm>
            <a:prstGeom prst="ellipse">
              <a:avLst/>
            </a:prstGeom>
            <a:solidFill>
              <a:schemeClr val="accent1"/>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7" name="Google Shape;287;p17"/>
            <p:cNvSpPr txBox="1"/>
            <p:nvPr/>
          </p:nvSpPr>
          <p:spPr>
            <a:xfrm>
              <a:off x="4475782" y="3367771"/>
              <a:ext cx="1592337" cy="1592337"/>
            </a:xfrm>
            <a:prstGeom prst="rect">
              <a:avLst/>
            </a:prstGeom>
            <a:noFill/>
            <a:ln>
              <a:noFill/>
            </a:ln>
          </p:spPr>
          <p:txBody>
            <a:bodyPr anchorCtr="0" anchor="ctr" bIns="18400" lIns="18400" spcFirstLastPara="1" rIns="18400" wrap="square" tIns="18400">
              <a:noAutofit/>
            </a:bodyPr>
            <a:lstStyle/>
            <a:p>
              <a:pPr indent="0" lvl="0" marL="0" marR="0" rtl="0" algn="ctr">
                <a:lnSpc>
                  <a:spcPct val="90000"/>
                </a:lnSpc>
                <a:spcBef>
                  <a:spcPts val="0"/>
                </a:spcBef>
                <a:spcAft>
                  <a:spcPts val="0"/>
                </a:spcAft>
                <a:buClr>
                  <a:schemeClr val="dk2"/>
                </a:buClr>
                <a:buSzPts val="2900"/>
                <a:buFont typeface="Calibri"/>
                <a:buNone/>
              </a:pPr>
              <a:r>
                <a:rPr b="1" i="0" lang="en-US" sz="2900" u="none" cap="none" strike="noStrike">
                  <a:solidFill>
                    <a:schemeClr val="dk2"/>
                  </a:solidFill>
                  <a:latin typeface="Calibri"/>
                  <a:ea typeface="Calibri"/>
                  <a:cs typeface="Calibri"/>
                  <a:sym typeface="Calibri"/>
                </a:rPr>
                <a:t>Agen sosialisasi gender</a:t>
              </a:r>
              <a:endParaRPr b="1" i="0" sz="2900" u="none" cap="none" strike="noStrike">
                <a:solidFill>
                  <a:schemeClr val="dk2"/>
                </a:solidFill>
                <a:latin typeface="Calibri"/>
                <a:ea typeface="Calibri"/>
                <a:cs typeface="Calibri"/>
                <a:sym typeface="Calibri"/>
              </a:endParaRPr>
            </a:p>
          </p:txBody>
        </p:sp>
        <p:sp>
          <p:nvSpPr>
            <p:cNvPr id="288" name="Google Shape;288;p17"/>
            <p:cNvSpPr/>
            <p:nvPr/>
          </p:nvSpPr>
          <p:spPr>
            <a:xfrm rot="10800000">
              <a:off x="1964933" y="3843043"/>
              <a:ext cx="2061106" cy="641793"/>
            </a:xfrm>
            <a:prstGeom prst="leftArrow">
              <a:avLst>
                <a:gd fmla="val 60000" name="adj1"/>
                <a:gd fmla="val 50000" name="adj2"/>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9" name="Google Shape;289;p17"/>
            <p:cNvSpPr/>
            <p:nvPr/>
          </p:nvSpPr>
          <p:spPr>
            <a:xfrm>
              <a:off x="895278" y="3308215"/>
              <a:ext cx="2139310" cy="1711448"/>
            </a:xfrm>
            <a:prstGeom prst="roundRect">
              <a:avLst>
                <a:gd fmla="val 10000" name="adj"/>
              </a:avLst>
            </a:prstGeom>
            <a:solidFill>
              <a:schemeClr val="accent2"/>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0" name="Google Shape;290;p17"/>
            <p:cNvSpPr txBox="1"/>
            <p:nvPr/>
          </p:nvSpPr>
          <p:spPr>
            <a:xfrm>
              <a:off x="945405" y="3358342"/>
              <a:ext cx="2039056" cy="1611194"/>
            </a:xfrm>
            <a:prstGeom prst="rect">
              <a:avLst/>
            </a:prstGeom>
            <a:noFill/>
            <a:ln>
              <a:noFill/>
            </a:ln>
          </p:spPr>
          <p:txBody>
            <a:bodyPr anchorCtr="0" anchor="ctr" bIns="41900" lIns="41900" spcFirstLastPara="1" rIns="41900" wrap="square" tIns="41900">
              <a:noAutofit/>
            </a:bodyPr>
            <a:lstStyle/>
            <a:p>
              <a:pPr indent="0" lvl="0" marL="0" marR="0" rtl="0" algn="ctr">
                <a:lnSpc>
                  <a:spcPct val="90000"/>
                </a:lnSpc>
                <a:spcBef>
                  <a:spcPts val="0"/>
                </a:spcBef>
                <a:spcAft>
                  <a:spcPts val="0"/>
                </a:spcAft>
                <a:buClr>
                  <a:schemeClr val="lt1"/>
                </a:buClr>
                <a:buSzPts val="2200"/>
                <a:buFont typeface="Calibri"/>
                <a:buNone/>
              </a:pPr>
              <a:r>
                <a:rPr b="0" i="0" lang="en-US" sz="2200" u="none" cap="none" strike="noStrike">
                  <a:solidFill>
                    <a:schemeClr val="lt1"/>
                  </a:solidFill>
                  <a:latin typeface="Calibri"/>
                  <a:ea typeface="Calibri"/>
                  <a:cs typeface="Calibri"/>
                  <a:sym typeface="Calibri"/>
                </a:rPr>
                <a:t>Keluarga</a:t>
              </a:r>
              <a:endParaRPr b="0" i="0" sz="2200" u="none" cap="none" strike="noStrike">
                <a:solidFill>
                  <a:schemeClr val="lt1"/>
                </a:solidFill>
                <a:latin typeface="Calibri"/>
                <a:ea typeface="Calibri"/>
                <a:cs typeface="Calibri"/>
                <a:sym typeface="Calibri"/>
              </a:endParaRPr>
            </a:p>
          </p:txBody>
        </p:sp>
        <p:sp>
          <p:nvSpPr>
            <p:cNvPr id="291" name="Google Shape;291;p17"/>
            <p:cNvSpPr/>
            <p:nvPr/>
          </p:nvSpPr>
          <p:spPr>
            <a:xfrm rot="-8100000">
              <a:off x="2631694" y="2233339"/>
              <a:ext cx="2061106" cy="641793"/>
            </a:xfrm>
            <a:prstGeom prst="leftArrow">
              <a:avLst>
                <a:gd fmla="val 60000" name="adj1"/>
                <a:gd fmla="val 50000" name="adj2"/>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2" name="Google Shape;292;p17"/>
            <p:cNvSpPr/>
            <p:nvPr/>
          </p:nvSpPr>
          <p:spPr>
            <a:xfrm>
              <a:off x="1863881" y="969801"/>
              <a:ext cx="2139310" cy="1711448"/>
            </a:xfrm>
            <a:prstGeom prst="roundRect">
              <a:avLst>
                <a:gd fmla="val 10000" name="adj"/>
              </a:avLst>
            </a:prstGeom>
            <a:solidFill>
              <a:schemeClr val="accent3"/>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3" name="Google Shape;293;p17"/>
            <p:cNvSpPr txBox="1"/>
            <p:nvPr/>
          </p:nvSpPr>
          <p:spPr>
            <a:xfrm>
              <a:off x="1914008" y="1019928"/>
              <a:ext cx="2039056" cy="1611194"/>
            </a:xfrm>
            <a:prstGeom prst="rect">
              <a:avLst/>
            </a:prstGeom>
            <a:noFill/>
            <a:ln>
              <a:noFill/>
            </a:ln>
          </p:spPr>
          <p:txBody>
            <a:bodyPr anchorCtr="0" anchor="ctr" bIns="41900" lIns="41900" spcFirstLastPara="1" rIns="41900" wrap="square" tIns="41900">
              <a:noAutofit/>
            </a:bodyPr>
            <a:lstStyle/>
            <a:p>
              <a:pPr indent="0" lvl="0" marL="0" marR="0" rtl="0" algn="ctr">
                <a:lnSpc>
                  <a:spcPct val="90000"/>
                </a:lnSpc>
                <a:spcBef>
                  <a:spcPts val="0"/>
                </a:spcBef>
                <a:spcAft>
                  <a:spcPts val="0"/>
                </a:spcAft>
                <a:buClr>
                  <a:schemeClr val="lt1"/>
                </a:buClr>
                <a:buSzPts val="2200"/>
                <a:buFont typeface="Calibri"/>
                <a:buNone/>
              </a:pPr>
              <a:r>
                <a:rPr b="0" i="0" lang="en-US" sz="2200" u="none" cap="none" strike="noStrike">
                  <a:solidFill>
                    <a:schemeClr val="lt1"/>
                  </a:solidFill>
                  <a:latin typeface="Calibri"/>
                  <a:ea typeface="Calibri"/>
                  <a:cs typeface="Calibri"/>
                  <a:sym typeface="Calibri"/>
                </a:rPr>
                <a:t>Teman bermain </a:t>
              </a:r>
              <a:endParaRPr b="0" i="0" sz="2200" u="none" cap="none" strike="noStrike">
                <a:solidFill>
                  <a:schemeClr val="lt1"/>
                </a:solidFill>
                <a:latin typeface="Calibri"/>
                <a:ea typeface="Calibri"/>
                <a:cs typeface="Calibri"/>
                <a:sym typeface="Calibri"/>
              </a:endParaRPr>
            </a:p>
          </p:txBody>
        </p:sp>
        <p:sp>
          <p:nvSpPr>
            <p:cNvPr id="294" name="Google Shape;294;p17"/>
            <p:cNvSpPr/>
            <p:nvPr/>
          </p:nvSpPr>
          <p:spPr>
            <a:xfrm rot="-5400000">
              <a:off x="4241398" y="1566578"/>
              <a:ext cx="2061106" cy="641793"/>
            </a:xfrm>
            <a:prstGeom prst="leftArrow">
              <a:avLst>
                <a:gd fmla="val 60000" name="adj1"/>
                <a:gd fmla="val 50000" name="adj2"/>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5" name="Google Shape;295;p17"/>
            <p:cNvSpPr/>
            <p:nvPr/>
          </p:nvSpPr>
          <p:spPr>
            <a:xfrm>
              <a:off x="4202296" y="1197"/>
              <a:ext cx="2139310" cy="1711448"/>
            </a:xfrm>
            <a:prstGeom prst="roundRect">
              <a:avLst>
                <a:gd fmla="val 10000" name="adj"/>
              </a:avLst>
            </a:prstGeom>
            <a:solidFill>
              <a:schemeClr val="accent4"/>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6" name="Google Shape;296;p17"/>
            <p:cNvSpPr txBox="1"/>
            <p:nvPr/>
          </p:nvSpPr>
          <p:spPr>
            <a:xfrm>
              <a:off x="4252423" y="51324"/>
              <a:ext cx="2039056" cy="1611194"/>
            </a:xfrm>
            <a:prstGeom prst="rect">
              <a:avLst/>
            </a:prstGeom>
            <a:noFill/>
            <a:ln>
              <a:noFill/>
            </a:ln>
          </p:spPr>
          <p:txBody>
            <a:bodyPr anchorCtr="0" anchor="ctr" bIns="41900" lIns="41900" spcFirstLastPara="1" rIns="41900" wrap="square" tIns="41900">
              <a:noAutofit/>
            </a:bodyPr>
            <a:lstStyle/>
            <a:p>
              <a:pPr indent="0" lvl="0" marL="0" marR="0" rtl="0" algn="ctr">
                <a:lnSpc>
                  <a:spcPct val="90000"/>
                </a:lnSpc>
                <a:spcBef>
                  <a:spcPts val="0"/>
                </a:spcBef>
                <a:spcAft>
                  <a:spcPts val="0"/>
                </a:spcAft>
                <a:buClr>
                  <a:schemeClr val="lt1"/>
                </a:buClr>
                <a:buSzPts val="2200"/>
                <a:buFont typeface="Calibri"/>
                <a:buNone/>
              </a:pPr>
              <a:r>
                <a:rPr b="0" i="0" lang="en-US" sz="2200" u="none" cap="none" strike="noStrike">
                  <a:solidFill>
                    <a:schemeClr val="lt1"/>
                  </a:solidFill>
                  <a:latin typeface="Calibri"/>
                  <a:ea typeface="Calibri"/>
                  <a:cs typeface="Calibri"/>
                  <a:sym typeface="Calibri"/>
                </a:rPr>
                <a:t>Sekolah</a:t>
              </a:r>
              <a:endParaRPr b="0" i="0" sz="2200" u="none" cap="none" strike="noStrike">
                <a:solidFill>
                  <a:schemeClr val="lt1"/>
                </a:solidFill>
                <a:latin typeface="Calibri"/>
                <a:ea typeface="Calibri"/>
                <a:cs typeface="Calibri"/>
                <a:sym typeface="Calibri"/>
              </a:endParaRPr>
            </a:p>
          </p:txBody>
        </p:sp>
        <p:sp>
          <p:nvSpPr>
            <p:cNvPr id="297" name="Google Shape;297;p17"/>
            <p:cNvSpPr/>
            <p:nvPr/>
          </p:nvSpPr>
          <p:spPr>
            <a:xfrm rot="-2700000">
              <a:off x="5851101" y="2233339"/>
              <a:ext cx="2061106" cy="641793"/>
            </a:xfrm>
            <a:prstGeom prst="leftArrow">
              <a:avLst>
                <a:gd fmla="val 60000" name="adj1"/>
                <a:gd fmla="val 50000" name="adj2"/>
              </a:avLst>
            </a:pr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8" name="Google Shape;298;p17"/>
            <p:cNvSpPr/>
            <p:nvPr/>
          </p:nvSpPr>
          <p:spPr>
            <a:xfrm>
              <a:off x="6540710" y="969801"/>
              <a:ext cx="2139310" cy="1711448"/>
            </a:xfrm>
            <a:prstGeom prst="roundRect">
              <a:avLst>
                <a:gd fmla="val 10000" name="adj"/>
              </a:avLst>
            </a:prstGeom>
            <a:solidFill>
              <a:schemeClr val="accent5"/>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9" name="Google Shape;299;p17"/>
            <p:cNvSpPr txBox="1"/>
            <p:nvPr/>
          </p:nvSpPr>
          <p:spPr>
            <a:xfrm>
              <a:off x="6590837" y="1019928"/>
              <a:ext cx="2039056" cy="1611194"/>
            </a:xfrm>
            <a:prstGeom prst="rect">
              <a:avLst/>
            </a:prstGeom>
            <a:noFill/>
            <a:ln>
              <a:noFill/>
            </a:ln>
          </p:spPr>
          <p:txBody>
            <a:bodyPr anchorCtr="0" anchor="ctr" bIns="41900" lIns="41900" spcFirstLastPara="1" rIns="41900" wrap="square" tIns="41900">
              <a:noAutofit/>
            </a:bodyPr>
            <a:lstStyle/>
            <a:p>
              <a:pPr indent="0" lvl="0" marL="0" marR="0" rtl="0" algn="ctr">
                <a:lnSpc>
                  <a:spcPct val="90000"/>
                </a:lnSpc>
                <a:spcBef>
                  <a:spcPts val="0"/>
                </a:spcBef>
                <a:spcAft>
                  <a:spcPts val="0"/>
                </a:spcAft>
                <a:buClr>
                  <a:schemeClr val="lt1"/>
                </a:buClr>
                <a:buSzPts val="2200"/>
                <a:buFont typeface="Calibri"/>
                <a:buNone/>
              </a:pPr>
              <a:r>
                <a:rPr b="0" i="0" lang="en-US" sz="2200" u="none" cap="none" strike="noStrike">
                  <a:solidFill>
                    <a:schemeClr val="lt1"/>
                  </a:solidFill>
                  <a:latin typeface="Calibri"/>
                  <a:ea typeface="Calibri"/>
                  <a:cs typeface="Calibri"/>
                  <a:sym typeface="Calibri"/>
                </a:rPr>
                <a:t>Budaya     (agama, etnisitas,institusi komunitas )</a:t>
              </a:r>
              <a:endParaRPr b="0" i="0" sz="2200" u="none" cap="none" strike="noStrike">
                <a:solidFill>
                  <a:schemeClr val="lt1"/>
                </a:solidFill>
                <a:latin typeface="Calibri"/>
                <a:ea typeface="Calibri"/>
                <a:cs typeface="Calibri"/>
                <a:sym typeface="Calibri"/>
              </a:endParaRPr>
            </a:p>
          </p:txBody>
        </p:sp>
        <p:sp>
          <p:nvSpPr>
            <p:cNvPr id="300" name="Google Shape;300;p17"/>
            <p:cNvSpPr/>
            <p:nvPr/>
          </p:nvSpPr>
          <p:spPr>
            <a:xfrm>
              <a:off x="6517862" y="3843043"/>
              <a:ext cx="2061106" cy="641793"/>
            </a:xfrm>
            <a:prstGeom prst="leftArrow">
              <a:avLst>
                <a:gd fmla="val 60000" name="adj1"/>
                <a:gd fmla="val 50000" name="adj2"/>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1" name="Google Shape;301;p17"/>
            <p:cNvSpPr/>
            <p:nvPr/>
          </p:nvSpPr>
          <p:spPr>
            <a:xfrm>
              <a:off x="7509314" y="3308215"/>
              <a:ext cx="2139310" cy="1711448"/>
            </a:xfrm>
            <a:prstGeom prst="roundRect">
              <a:avLst>
                <a:gd fmla="val 10000" name="adj"/>
              </a:avLst>
            </a:prstGeom>
            <a:solidFill>
              <a:schemeClr val="accent6"/>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2" name="Google Shape;302;p17"/>
            <p:cNvSpPr txBox="1"/>
            <p:nvPr/>
          </p:nvSpPr>
          <p:spPr>
            <a:xfrm>
              <a:off x="7559441" y="3358342"/>
              <a:ext cx="2039056" cy="1611194"/>
            </a:xfrm>
            <a:prstGeom prst="rect">
              <a:avLst/>
            </a:prstGeom>
            <a:noFill/>
            <a:ln>
              <a:noFill/>
            </a:ln>
          </p:spPr>
          <p:txBody>
            <a:bodyPr anchorCtr="0" anchor="ctr" bIns="41900" lIns="41900" spcFirstLastPara="1" rIns="41900" wrap="square" tIns="41900">
              <a:noAutofit/>
            </a:bodyPr>
            <a:lstStyle/>
            <a:p>
              <a:pPr indent="0" lvl="0" marL="0" marR="0" rtl="0" algn="ctr">
                <a:lnSpc>
                  <a:spcPct val="90000"/>
                </a:lnSpc>
                <a:spcBef>
                  <a:spcPts val="0"/>
                </a:spcBef>
                <a:spcAft>
                  <a:spcPts val="0"/>
                </a:spcAft>
                <a:buClr>
                  <a:schemeClr val="lt1"/>
                </a:buClr>
                <a:buSzPts val="2200"/>
                <a:buFont typeface="Calibri"/>
                <a:buNone/>
              </a:pPr>
              <a:r>
                <a:rPr b="0" i="0" lang="en-US" sz="2200" u="none" cap="none" strike="noStrike">
                  <a:solidFill>
                    <a:schemeClr val="lt1"/>
                  </a:solidFill>
                  <a:latin typeface="Calibri"/>
                  <a:ea typeface="Calibri"/>
                  <a:cs typeface="Calibri"/>
                  <a:sym typeface="Calibri"/>
                </a:rPr>
                <a:t>Media massa</a:t>
              </a:r>
              <a:endParaRPr b="0" i="0" sz="2200" u="none" cap="none" strike="noStrike">
                <a:solidFill>
                  <a:schemeClr val="lt1"/>
                </a:solidFill>
                <a:latin typeface="Calibri"/>
                <a:ea typeface="Calibri"/>
                <a:cs typeface="Calibri"/>
                <a:sym typeface="Calibri"/>
              </a:endParaRPr>
            </a:p>
          </p:txBody>
        </p:sp>
      </p:gr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6" name="Shape 306"/>
        <p:cNvGrpSpPr/>
        <p:nvPr/>
      </p:nvGrpSpPr>
      <p:grpSpPr>
        <a:xfrm>
          <a:off x="0" y="0"/>
          <a:ext cx="0" cy="0"/>
          <a:chOff x="0" y="0"/>
          <a:chExt cx="0" cy="0"/>
        </a:xfrm>
      </p:grpSpPr>
      <p:sp>
        <p:nvSpPr>
          <p:cNvPr id="307" name="Google Shape;307;p18"/>
          <p:cNvSpPr txBox="1"/>
          <p:nvPr>
            <p:ph type="title"/>
          </p:nvPr>
        </p:nvSpPr>
        <p:spPr>
          <a:xfrm>
            <a:off x="838200" y="287383"/>
            <a:ext cx="10515600" cy="588464"/>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90000"/>
              </a:lnSpc>
              <a:spcBef>
                <a:spcPts val="0"/>
              </a:spcBef>
              <a:spcAft>
                <a:spcPts val="0"/>
              </a:spcAft>
              <a:buClr>
                <a:schemeClr val="dk1"/>
              </a:buClr>
              <a:buSzPct val="100000"/>
              <a:buFont typeface="Aharoni"/>
              <a:buNone/>
            </a:pPr>
            <a:r>
              <a:rPr lang="en-US">
                <a:latin typeface="Aharoni"/>
                <a:ea typeface="Aharoni"/>
                <a:cs typeface="Aharoni"/>
                <a:sym typeface="Aharoni"/>
              </a:rPr>
              <a:t>Metode Sosialisasi Gender</a:t>
            </a:r>
            <a:endParaRPr>
              <a:latin typeface="Aharoni"/>
              <a:ea typeface="Aharoni"/>
              <a:cs typeface="Aharoni"/>
              <a:sym typeface="Aharoni"/>
            </a:endParaRPr>
          </a:p>
        </p:txBody>
      </p:sp>
      <p:grpSp>
        <p:nvGrpSpPr>
          <p:cNvPr id="308" name="Google Shape;308;p18"/>
          <p:cNvGrpSpPr/>
          <p:nvPr/>
        </p:nvGrpSpPr>
        <p:grpSpPr>
          <a:xfrm>
            <a:off x="3619876" y="1381168"/>
            <a:ext cx="5146012" cy="5120818"/>
            <a:chOff x="2781676" y="68351"/>
            <a:chExt cx="5146012" cy="5120818"/>
          </a:xfrm>
        </p:grpSpPr>
        <p:sp>
          <p:nvSpPr>
            <p:cNvPr id="309" name="Google Shape;309;p18"/>
            <p:cNvSpPr/>
            <p:nvPr/>
          </p:nvSpPr>
          <p:spPr>
            <a:xfrm>
              <a:off x="3237366" y="341757"/>
              <a:ext cx="4416552" cy="4416552"/>
            </a:xfrm>
            <a:prstGeom prst="pie">
              <a:avLst>
                <a:gd fmla="val 16200000" name="adj1"/>
                <a:gd fmla="val 1800000" name="adj2"/>
              </a:avLst>
            </a:pr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0" name="Google Shape;310;p18"/>
            <p:cNvSpPr txBox="1"/>
            <p:nvPr/>
          </p:nvSpPr>
          <p:spPr>
            <a:xfrm>
              <a:off x="5564994" y="1277645"/>
              <a:ext cx="1577340" cy="1314450"/>
            </a:xfrm>
            <a:prstGeom prst="rect">
              <a:avLst/>
            </a:prstGeom>
            <a:noFill/>
            <a:ln>
              <a:noFill/>
            </a:ln>
          </p:spPr>
          <p:txBody>
            <a:bodyPr anchorCtr="0" anchor="ctr" bIns="27925" lIns="27925" spcFirstLastPara="1" rIns="27925" wrap="square" tIns="27925">
              <a:noAutofit/>
            </a:bodyPr>
            <a:lstStyle/>
            <a:p>
              <a:pPr indent="0" lvl="0" marL="0" marR="0" rtl="0" algn="ctr">
                <a:lnSpc>
                  <a:spcPct val="90000"/>
                </a:lnSpc>
                <a:spcBef>
                  <a:spcPts val="0"/>
                </a:spcBef>
                <a:spcAft>
                  <a:spcPts val="0"/>
                </a:spcAft>
                <a:buClr>
                  <a:schemeClr val="lt1"/>
                </a:buClr>
                <a:buSzPts val="2200"/>
                <a:buFont typeface="Calibri"/>
                <a:buNone/>
              </a:pPr>
              <a:r>
                <a:rPr b="0" i="0" lang="en-US" sz="2200" u="none" cap="none" strike="noStrike">
                  <a:solidFill>
                    <a:schemeClr val="lt1"/>
                  </a:solidFill>
                  <a:latin typeface="Calibri"/>
                  <a:ea typeface="Calibri"/>
                  <a:cs typeface="Calibri"/>
                  <a:sym typeface="Calibri"/>
                </a:rPr>
                <a:t>Sanksi </a:t>
              </a:r>
              <a:endParaRPr/>
            </a:p>
            <a:p>
              <a:pPr indent="0" lvl="0" marL="0" marR="0" rtl="0" algn="ctr">
                <a:lnSpc>
                  <a:spcPct val="90000"/>
                </a:lnSpc>
                <a:spcBef>
                  <a:spcPts val="770"/>
                </a:spcBef>
                <a:spcAft>
                  <a:spcPts val="0"/>
                </a:spcAft>
                <a:buClr>
                  <a:schemeClr val="lt1"/>
                </a:buClr>
                <a:buSzPts val="2200"/>
                <a:buFont typeface="Calibri"/>
                <a:buNone/>
              </a:pPr>
              <a:r>
                <a:rPr b="0" i="0" lang="en-US" sz="2200" u="none" cap="none" strike="noStrike">
                  <a:solidFill>
                    <a:schemeClr val="lt1"/>
                  </a:solidFill>
                  <a:latin typeface="Calibri"/>
                  <a:ea typeface="Calibri"/>
                  <a:cs typeface="Calibri"/>
                  <a:sym typeface="Calibri"/>
                </a:rPr>
                <a:t>&amp; Penghargaan</a:t>
              </a:r>
              <a:endParaRPr b="0" i="0" sz="2200" u="none" cap="none" strike="noStrike">
                <a:solidFill>
                  <a:schemeClr val="lt1"/>
                </a:solidFill>
                <a:latin typeface="Calibri"/>
                <a:ea typeface="Calibri"/>
                <a:cs typeface="Calibri"/>
                <a:sym typeface="Calibri"/>
              </a:endParaRPr>
            </a:p>
          </p:txBody>
        </p:sp>
        <p:sp>
          <p:nvSpPr>
            <p:cNvPr id="311" name="Google Shape;311;p18"/>
            <p:cNvSpPr/>
            <p:nvPr/>
          </p:nvSpPr>
          <p:spPr>
            <a:xfrm>
              <a:off x="3146406" y="499491"/>
              <a:ext cx="4416552" cy="4416552"/>
            </a:xfrm>
            <a:prstGeom prst="pie">
              <a:avLst>
                <a:gd fmla="val 1800000" name="adj1"/>
                <a:gd fmla="val 9000000" name="adj2"/>
              </a:avLst>
            </a:prstGeom>
            <a:solidFill>
              <a:srgbClr val="55555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2" name="Google Shape;312;p18"/>
            <p:cNvSpPr txBox="1"/>
            <p:nvPr/>
          </p:nvSpPr>
          <p:spPr>
            <a:xfrm>
              <a:off x="4197966" y="3364992"/>
              <a:ext cx="2366010" cy="1156716"/>
            </a:xfrm>
            <a:prstGeom prst="rect">
              <a:avLst/>
            </a:prstGeom>
            <a:noFill/>
            <a:ln>
              <a:noFill/>
            </a:ln>
          </p:spPr>
          <p:txBody>
            <a:bodyPr anchorCtr="0" anchor="ctr" bIns="27925" lIns="27925" spcFirstLastPara="1" rIns="27925" wrap="square" tIns="27925">
              <a:noAutofit/>
            </a:bodyPr>
            <a:lstStyle/>
            <a:p>
              <a:pPr indent="0" lvl="0" marL="0" marR="0" rtl="0" algn="ctr">
                <a:lnSpc>
                  <a:spcPct val="90000"/>
                </a:lnSpc>
                <a:spcBef>
                  <a:spcPts val="0"/>
                </a:spcBef>
                <a:spcAft>
                  <a:spcPts val="0"/>
                </a:spcAft>
                <a:buClr>
                  <a:schemeClr val="lt1"/>
                </a:buClr>
                <a:buSzPts val="2200"/>
                <a:buFont typeface="Calibri"/>
                <a:buNone/>
              </a:pPr>
              <a:r>
                <a:rPr b="0" i="0" lang="en-US" sz="2200" u="none" cap="none" strike="noStrike">
                  <a:solidFill>
                    <a:schemeClr val="lt1"/>
                  </a:solidFill>
                  <a:latin typeface="Calibri"/>
                  <a:ea typeface="Calibri"/>
                  <a:cs typeface="Calibri"/>
                  <a:sym typeface="Calibri"/>
                </a:rPr>
                <a:t>Perlakuan</a:t>
              </a:r>
              <a:endParaRPr b="0" i="0" sz="2200" u="none" cap="none" strike="noStrike">
                <a:solidFill>
                  <a:schemeClr val="lt1"/>
                </a:solidFill>
                <a:latin typeface="Calibri"/>
                <a:ea typeface="Calibri"/>
                <a:cs typeface="Calibri"/>
                <a:sym typeface="Calibri"/>
              </a:endParaRPr>
            </a:p>
          </p:txBody>
        </p:sp>
        <p:sp>
          <p:nvSpPr>
            <p:cNvPr id="313" name="Google Shape;313;p18"/>
            <p:cNvSpPr/>
            <p:nvPr/>
          </p:nvSpPr>
          <p:spPr>
            <a:xfrm>
              <a:off x="3055447" y="341757"/>
              <a:ext cx="4416552" cy="4416552"/>
            </a:xfrm>
            <a:prstGeom prst="pie">
              <a:avLst>
                <a:gd fmla="val 9000000" name="adj1"/>
                <a:gd fmla="val 16200000" name="adj2"/>
              </a:avLst>
            </a:prstGeom>
            <a:solidFill>
              <a:srgbClr val="4C4C4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4" name="Google Shape;314;p18"/>
            <p:cNvSpPr txBox="1"/>
            <p:nvPr/>
          </p:nvSpPr>
          <p:spPr>
            <a:xfrm>
              <a:off x="3567030" y="1277645"/>
              <a:ext cx="1577340" cy="1314450"/>
            </a:xfrm>
            <a:prstGeom prst="rect">
              <a:avLst/>
            </a:prstGeom>
            <a:noFill/>
            <a:ln>
              <a:noFill/>
            </a:ln>
          </p:spPr>
          <p:txBody>
            <a:bodyPr anchorCtr="0" anchor="ctr" bIns="27925" lIns="27925" spcFirstLastPara="1" rIns="27925" wrap="square" tIns="27925">
              <a:noAutofit/>
            </a:bodyPr>
            <a:lstStyle/>
            <a:p>
              <a:pPr indent="0" lvl="0" marL="0" marR="0" rtl="0" algn="ctr">
                <a:lnSpc>
                  <a:spcPct val="90000"/>
                </a:lnSpc>
                <a:spcBef>
                  <a:spcPts val="0"/>
                </a:spcBef>
                <a:spcAft>
                  <a:spcPts val="0"/>
                </a:spcAft>
                <a:buClr>
                  <a:schemeClr val="lt1"/>
                </a:buClr>
                <a:buSzPts val="2200"/>
                <a:buFont typeface="Calibri"/>
                <a:buNone/>
              </a:pPr>
              <a:r>
                <a:rPr b="0" i="0" lang="en-US" sz="2200" u="none" cap="none" strike="noStrike">
                  <a:solidFill>
                    <a:schemeClr val="lt1"/>
                  </a:solidFill>
                  <a:latin typeface="Calibri"/>
                  <a:ea typeface="Calibri"/>
                  <a:cs typeface="Calibri"/>
                  <a:sym typeface="Calibri"/>
                </a:rPr>
                <a:t>Pemahaman</a:t>
              </a:r>
              <a:endParaRPr b="0" i="0" sz="2200" u="none" cap="none" strike="noStrike">
                <a:solidFill>
                  <a:schemeClr val="lt1"/>
                </a:solidFill>
                <a:latin typeface="Calibri"/>
                <a:ea typeface="Calibri"/>
                <a:cs typeface="Calibri"/>
                <a:sym typeface="Calibri"/>
              </a:endParaRPr>
            </a:p>
          </p:txBody>
        </p:sp>
        <p:sp>
          <p:nvSpPr>
            <p:cNvPr id="315" name="Google Shape;315;p18"/>
            <p:cNvSpPr/>
            <p:nvPr/>
          </p:nvSpPr>
          <p:spPr>
            <a:xfrm>
              <a:off x="2964325" y="68351"/>
              <a:ext cx="4963363" cy="4963363"/>
            </a:xfrm>
            <a:custGeom>
              <a:rect b="b" l="l" r="r" t="t"/>
              <a:pathLst>
                <a:path extrusionOk="0" h="120000" w="120000">
                  <a:moveTo>
                    <a:pt x="59991" y="4067"/>
                  </a:moveTo>
                  <a:lnTo>
                    <a:pt x="59991" y="4067"/>
                  </a:lnTo>
                  <a:cubicBezTo>
                    <a:pt x="79078" y="4064"/>
                    <a:pt x="96849" y="13795"/>
                    <a:pt x="107129" y="29878"/>
                  </a:cubicBezTo>
                  <a:cubicBezTo>
                    <a:pt x="117408" y="45960"/>
                    <a:pt x="118776" y="66175"/>
                    <a:pt x="110758" y="83496"/>
                  </a:cubicBezTo>
                  <a:lnTo>
                    <a:pt x="114269" y="85523"/>
                  </a:lnTo>
                  <a:lnTo>
                    <a:pt x="105797" y="86441"/>
                  </a:lnTo>
                  <a:lnTo>
                    <a:pt x="101940" y="78405"/>
                  </a:lnTo>
                  <a:lnTo>
                    <a:pt x="105449" y="80431"/>
                  </a:lnTo>
                  <a:cubicBezTo>
                    <a:pt x="112382" y="65011"/>
                    <a:pt x="111022" y="47127"/>
                    <a:pt x="101838" y="32932"/>
                  </a:cubicBezTo>
                  <a:cubicBezTo>
                    <a:pt x="92654" y="18737"/>
                    <a:pt x="76899" y="10167"/>
                    <a:pt x="59992" y="10169"/>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6" name="Google Shape;316;p18"/>
            <p:cNvSpPr/>
            <p:nvPr/>
          </p:nvSpPr>
          <p:spPr>
            <a:xfrm>
              <a:off x="2873001" y="225806"/>
              <a:ext cx="4963363" cy="4963363"/>
            </a:xfrm>
            <a:custGeom>
              <a:rect b="b" l="l" r="r" t="t"/>
              <a:pathLst>
                <a:path extrusionOk="0" h="120000" w="120000">
                  <a:moveTo>
                    <a:pt x="108435" y="87973"/>
                  </a:moveTo>
                  <a:cubicBezTo>
                    <a:pt x="98891" y="104498"/>
                    <a:pt x="81581" y="115017"/>
                    <a:pt x="62518" y="115876"/>
                  </a:cubicBezTo>
                  <a:cubicBezTo>
                    <a:pt x="43454" y="116735"/>
                    <a:pt x="25269" y="107816"/>
                    <a:pt x="14277" y="92216"/>
                  </a:cubicBezTo>
                  <a:lnTo>
                    <a:pt x="10766" y="94244"/>
                  </a:lnTo>
                  <a:lnTo>
                    <a:pt x="14207" y="86447"/>
                  </a:lnTo>
                  <a:lnTo>
                    <a:pt x="23095" y="87124"/>
                  </a:lnTo>
                  <a:lnTo>
                    <a:pt x="19585" y="89151"/>
                  </a:lnTo>
                  <a:cubicBezTo>
                    <a:pt x="29474" y="102860"/>
                    <a:pt x="45637" y="110621"/>
                    <a:pt x="62519" y="109767"/>
                  </a:cubicBezTo>
                  <a:cubicBezTo>
                    <a:pt x="79400" y="108913"/>
                    <a:pt x="94697" y="99559"/>
                    <a:pt x="103151" y="84922"/>
                  </a:cubicBezTo>
                  <a:close/>
                </a:path>
              </a:pathLst>
            </a:custGeom>
            <a:solidFill>
              <a:srgbClr val="55555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7" name="Google Shape;317;p18"/>
            <p:cNvSpPr/>
            <p:nvPr/>
          </p:nvSpPr>
          <p:spPr>
            <a:xfrm>
              <a:off x="2781676" y="68351"/>
              <a:ext cx="4963363" cy="4963363"/>
            </a:xfrm>
            <a:custGeom>
              <a:rect b="b" l="l" r="r" t="t"/>
              <a:pathLst>
                <a:path extrusionOk="0" h="120000" w="120000">
                  <a:moveTo>
                    <a:pt x="11561" y="87966"/>
                  </a:moveTo>
                  <a:cubicBezTo>
                    <a:pt x="2017" y="71436"/>
                    <a:pt x="1562" y="51181"/>
                    <a:pt x="10353" y="34238"/>
                  </a:cubicBezTo>
                  <a:cubicBezTo>
                    <a:pt x="19144" y="17296"/>
                    <a:pt x="35968" y="6007"/>
                    <a:pt x="54979" y="4293"/>
                  </a:cubicBezTo>
                  <a:lnTo>
                    <a:pt x="54979" y="239"/>
                  </a:lnTo>
                  <a:lnTo>
                    <a:pt x="60009" y="7118"/>
                  </a:lnTo>
                  <a:lnTo>
                    <a:pt x="54977" y="14476"/>
                  </a:lnTo>
                  <a:lnTo>
                    <a:pt x="54978" y="10423"/>
                  </a:lnTo>
                  <a:cubicBezTo>
                    <a:pt x="38157" y="12127"/>
                    <a:pt x="23347" y="22244"/>
                    <a:pt x="15643" y="37294"/>
                  </a:cubicBezTo>
                  <a:cubicBezTo>
                    <a:pt x="7939" y="52344"/>
                    <a:pt x="8392" y="70273"/>
                    <a:pt x="16845" y="84915"/>
                  </a:cubicBezTo>
                  <a:close/>
                </a:path>
              </a:pathLst>
            </a:custGeom>
            <a:solidFill>
              <a:srgbClr val="4C4C4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1" name="Shape 321"/>
        <p:cNvGrpSpPr/>
        <p:nvPr/>
      </p:nvGrpSpPr>
      <p:grpSpPr>
        <a:xfrm>
          <a:off x="0" y="0"/>
          <a:ext cx="0" cy="0"/>
          <a:chOff x="0" y="0"/>
          <a:chExt cx="0" cy="0"/>
        </a:xfrm>
      </p:grpSpPr>
      <p:sp>
        <p:nvSpPr>
          <p:cNvPr id="322" name="Google Shape;322;p19"/>
          <p:cNvSpPr/>
          <p:nvPr/>
        </p:nvSpPr>
        <p:spPr>
          <a:xfrm>
            <a:off x="-1" y="0"/>
            <a:ext cx="12188952" cy="6858000"/>
          </a:xfrm>
          <a:prstGeom prst="rect">
            <a:avLst/>
          </a:prstGeom>
          <a:gradFill>
            <a:gsLst>
              <a:gs pos="0">
                <a:srgbClr val="F9F9F9"/>
              </a:gs>
              <a:gs pos="50000">
                <a:srgbClr val="F3F3F3"/>
              </a:gs>
              <a:gs pos="100000">
                <a:srgbClr val="C9C9C9"/>
              </a:gs>
            </a:gsLst>
            <a:lin ang="5400000" scaled="0"/>
          </a:gra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323" name="Google Shape;323;p19"/>
          <p:cNvSpPr txBox="1"/>
          <p:nvPr>
            <p:ph type="title"/>
          </p:nvPr>
        </p:nvSpPr>
        <p:spPr>
          <a:xfrm>
            <a:off x="838200" y="556996"/>
            <a:ext cx="10515600" cy="736228"/>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000"/>
              <a:buFont typeface="Calibri"/>
              <a:buNone/>
            </a:pPr>
            <a:r>
              <a:rPr b="1" lang="en-US" sz="4000">
                <a:latin typeface="Calibri"/>
                <a:ea typeface="Calibri"/>
                <a:cs typeface="Calibri"/>
                <a:sym typeface="Calibri"/>
              </a:rPr>
              <a:t>Metode sosialisasi gender</a:t>
            </a:r>
            <a:endParaRPr/>
          </a:p>
        </p:txBody>
      </p:sp>
      <p:grpSp>
        <p:nvGrpSpPr>
          <p:cNvPr id="324" name="Google Shape;324;p19"/>
          <p:cNvGrpSpPr/>
          <p:nvPr/>
        </p:nvGrpSpPr>
        <p:grpSpPr>
          <a:xfrm>
            <a:off x="838199" y="2398733"/>
            <a:ext cx="11062062" cy="2304020"/>
            <a:chOff x="0" y="1841737"/>
            <a:chExt cx="11062062" cy="2304020"/>
          </a:xfrm>
        </p:grpSpPr>
        <p:sp>
          <p:nvSpPr>
            <p:cNvPr id="325" name="Google Shape;325;p19"/>
            <p:cNvSpPr/>
            <p:nvPr/>
          </p:nvSpPr>
          <p:spPr>
            <a:xfrm>
              <a:off x="0" y="1841737"/>
              <a:ext cx="3111205" cy="1975615"/>
            </a:xfrm>
            <a:prstGeom prst="roundRect">
              <a:avLst>
                <a:gd fmla="val 10000" name="adj"/>
              </a:avLst>
            </a:prstGeom>
            <a:solidFill>
              <a:schemeClr val="accent2"/>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6" name="Google Shape;326;p19"/>
            <p:cNvSpPr/>
            <p:nvPr/>
          </p:nvSpPr>
          <p:spPr>
            <a:xfrm>
              <a:off x="345689" y="2170142"/>
              <a:ext cx="3111205" cy="1975615"/>
            </a:xfrm>
            <a:prstGeom prst="roundRect">
              <a:avLst>
                <a:gd fmla="val 10000" name="adj"/>
              </a:avLst>
            </a:prstGeom>
            <a:solidFill>
              <a:schemeClr val="lt1">
                <a:alpha val="89803"/>
              </a:schemeClr>
            </a:solidFill>
            <a:ln cap="flat" cmpd="sng" w="12700">
              <a:solidFill>
                <a:schemeClr val="accent2"/>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7" name="Google Shape;327;p19"/>
            <p:cNvSpPr txBox="1"/>
            <p:nvPr/>
          </p:nvSpPr>
          <p:spPr>
            <a:xfrm>
              <a:off x="403553" y="2228006"/>
              <a:ext cx="2995477" cy="1859887"/>
            </a:xfrm>
            <a:prstGeom prst="rect">
              <a:avLst/>
            </a:prstGeom>
            <a:noFill/>
            <a:ln>
              <a:noFill/>
            </a:ln>
          </p:spPr>
          <p:txBody>
            <a:bodyPr anchorCtr="0" anchor="ctr" bIns="68575" lIns="68575" spcFirstLastPara="1" rIns="68575" wrap="square" tIns="68575">
              <a:noAutofit/>
            </a:bodyPr>
            <a:lstStyle/>
            <a:p>
              <a:pPr indent="0" lvl="0" marL="0" marR="0" rtl="0" algn="ctr">
                <a:lnSpc>
                  <a:spcPct val="90000"/>
                </a:lnSpc>
                <a:spcBef>
                  <a:spcPts val="0"/>
                </a:spcBef>
                <a:spcAft>
                  <a:spcPts val="0"/>
                </a:spcAft>
                <a:buClr>
                  <a:schemeClr val="dk1"/>
                </a:buClr>
                <a:buSzPts val="1800"/>
                <a:buFont typeface="Calibri"/>
                <a:buNone/>
              </a:pPr>
              <a:r>
                <a:rPr b="1" i="0" lang="en-US" sz="1800" u="none" cap="none" strike="noStrike">
                  <a:solidFill>
                    <a:schemeClr val="dk1"/>
                  </a:solidFill>
                  <a:latin typeface="Calibri"/>
                  <a:ea typeface="Calibri"/>
                  <a:cs typeface="Calibri"/>
                  <a:sym typeface="Calibri"/>
                </a:rPr>
                <a:t>Pemahaman</a:t>
              </a:r>
              <a:r>
                <a:rPr b="0" i="0" lang="en-US" sz="1800" u="none" cap="none" strike="noStrike">
                  <a:solidFill>
                    <a:schemeClr val="dk1"/>
                  </a:solidFill>
                  <a:latin typeface="Calibri"/>
                  <a:ea typeface="Calibri"/>
                  <a:cs typeface="Calibri"/>
                  <a:sym typeface="Calibri"/>
                </a:rPr>
                <a:t> </a:t>
              </a:r>
              <a:r>
                <a:rPr b="1" i="0" lang="en-US" sz="1800" u="none" cap="none" strike="noStrike">
                  <a:solidFill>
                    <a:schemeClr val="dk1"/>
                  </a:solidFill>
                  <a:latin typeface="Calibri"/>
                  <a:ea typeface="Calibri"/>
                  <a:cs typeface="Calibri"/>
                  <a:sym typeface="Calibri"/>
                </a:rPr>
                <a:t>: </a:t>
              </a:r>
              <a:r>
                <a:rPr b="0" i="0" lang="en-US" sz="1800" u="none" cap="none" strike="noStrike">
                  <a:solidFill>
                    <a:schemeClr val="dk1"/>
                  </a:solidFill>
                  <a:latin typeface="Calibri"/>
                  <a:ea typeface="Calibri"/>
                  <a:cs typeface="Calibri"/>
                  <a:sym typeface="Calibri"/>
                </a:rPr>
                <a:t> </a:t>
              </a:r>
              <a:endParaRPr/>
            </a:p>
            <a:p>
              <a:pPr indent="0" lvl="0" marL="0" marR="0" rtl="0" algn="ctr">
                <a:lnSpc>
                  <a:spcPct val="90000"/>
                </a:lnSpc>
                <a:spcBef>
                  <a:spcPts val="630"/>
                </a:spcBef>
                <a:spcAft>
                  <a:spcPts val="0"/>
                </a:spcAft>
                <a:buClr>
                  <a:schemeClr val="dk1"/>
                </a:buClr>
                <a:buSzPts val="1800"/>
                <a:buFont typeface="Calibri"/>
                <a:buNone/>
              </a:pPr>
              <a:r>
                <a:rPr b="0" i="0" lang="en-US" sz="1800" u="none" cap="none" strike="noStrike">
                  <a:solidFill>
                    <a:schemeClr val="dk1"/>
                  </a:solidFill>
                  <a:latin typeface="Calibri"/>
                  <a:ea typeface="Calibri"/>
                  <a:cs typeface="Calibri"/>
                  <a:sym typeface="Calibri"/>
                </a:rPr>
                <a:t>menjelaskan  perbedaan  gender (sifat, peran dan tugas) pada masing-masing jenis kelamin</a:t>
              </a:r>
              <a:endParaRPr b="0" i="0" sz="1800" u="none" cap="none" strike="noStrike">
                <a:solidFill>
                  <a:schemeClr val="dk1"/>
                </a:solidFill>
                <a:latin typeface="Calibri"/>
                <a:ea typeface="Calibri"/>
                <a:cs typeface="Calibri"/>
                <a:sym typeface="Calibri"/>
              </a:endParaRPr>
            </a:p>
          </p:txBody>
        </p:sp>
        <p:sp>
          <p:nvSpPr>
            <p:cNvPr id="328" name="Google Shape;328;p19"/>
            <p:cNvSpPr/>
            <p:nvPr/>
          </p:nvSpPr>
          <p:spPr>
            <a:xfrm>
              <a:off x="3802584" y="1841737"/>
              <a:ext cx="3111205" cy="1975615"/>
            </a:xfrm>
            <a:prstGeom prst="roundRect">
              <a:avLst>
                <a:gd fmla="val 10000" name="adj"/>
              </a:avLst>
            </a:prstGeom>
            <a:solidFill>
              <a:schemeClr val="accent2"/>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9" name="Google Shape;329;p19"/>
            <p:cNvSpPr/>
            <p:nvPr/>
          </p:nvSpPr>
          <p:spPr>
            <a:xfrm>
              <a:off x="4148273" y="2170142"/>
              <a:ext cx="3111205" cy="1975615"/>
            </a:xfrm>
            <a:prstGeom prst="roundRect">
              <a:avLst>
                <a:gd fmla="val 10000" name="adj"/>
              </a:avLst>
            </a:prstGeom>
            <a:solidFill>
              <a:schemeClr val="lt1">
                <a:alpha val="89803"/>
              </a:schemeClr>
            </a:solidFill>
            <a:ln cap="flat" cmpd="sng" w="12700">
              <a:solidFill>
                <a:schemeClr val="accent2"/>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0" name="Google Shape;330;p19"/>
            <p:cNvSpPr txBox="1"/>
            <p:nvPr/>
          </p:nvSpPr>
          <p:spPr>
            <a:xfrm>
              <a:off x="4206137" y="2228006"/>
              <a:ext cx="2995477" cy="1859887"/>
            </a:xfrm>
            <a:prstGeom prst="rect">
              <a:avLst/>
            </a:prstGeom>
            <a:noFill/>
            <a:ln>
              <a:noFill/>
            </a:ln>
          </p:spPr>
          <p:txBody>
            <a:bodyPr anchorCtr="0" anchor="ctr" bIns="68575" lIns="68575" spcFirstLastPara="1" rIns="68575" wrap="square" tIns="68575">
              <a:noAutofit/>
            </a:bodyPr>
            <a:lstStyle/>
            <a:p>
              <a:pPr indent="0" lvl="0" marL="0" marR="0" rtl="0" algn="ctr">
                <a:lnSpc>
                  <a:spcPct val="90000"/>
                </a:lnSpc>
                <a:spcBef>
                  <a:spcPts val="0"/>
                </a:spcBef>
                <a:spcAft>
                  <a:spcPts val="0"/>
                </a:spcAft>
                <a:buClr>
                  <a:schemeClr val="dk1"/>
                </a:buClr>
                <a:buSzPts val="1800"/>
                <a:buFont typeface="Calibri"/>
                <a:buNone/>
              </a:pPr>
              <a:r>
                <a:rPr b="1" i="0" lang="en-US" sz="1800" u="none" cap="none" strike="noStrike">
                  <a:solidFill>
                    <a:schemeClr val="dk1"/>
                  </a:solidFill>
                  <a:latin typeface="Calibri"/>
                  <a:ea typeface="Calibri"/>
                  <a:cs typeface="Calibri"/>
                  <a:sym typeface="Calibri"/>
                </a:rPr>
                <a:t>Sanksi dan penghargaan : </a:t>
              </a:r>
              <a:r>
                <a:rPr b="0" i="0" lang="en-US" sz="1800" u="none" cap="none" strike="noStrike">
                  <a:solidFill>
                    <a:schemeClr val="dk1"/>
                  </a:solidFill>
                  <a:latin typeface="Calibri"/>
                  <a:ea typeface="Calibri"/>
                  <a:cs typeface="Calibri"/>
                  <a:sym typeface="Calibri"/>
                </a:rPr>
                <a:t>memberikan hukuman jika tidak sesuai norma/kebiasaan dalam masyarakat, dan sebaliknya memberikan pujian bila sesuai</a:t>
              </a:r>
              <a:endParaRPr b="0" i="0" sz="1800" u="none" cap="none" strike="noStrike">
                <a:solidFill>
                  <a:schemeClr val="dk1"/>
                </a:solidFill>
                <a:latin typeface="Calibri"/>
                <a:ea typeface="Calibri"/>
                <a:cs typeface="Calibri"/>
                <a:sym typeface="Calibri"/>
              </a:endParaRPr>
            </a:p>
          </p:txBody>
        </p:sp>
        <p:sp>
          <p:nvSpPr>
            <p:cNvPr id="331" name="Google Shape;331;p19"/>
            <p:cNvSpPr/>
            <p:nvPr/>
          </p:nvSpPr>
          <p:spPr>
            <a:xfrm>
              <a:off x="7605168" y="1841737"/>
              <a:ext cx="3111205" cy="1975615"/>
            </a:xfrm>
            <a:prstGeom prst="roundRect">
              <a:avLst>
                <a:gd fmla="val 10000" name="adj"/>
              </a:avLst>
            </a:prstGeom>
            <a:solidFill>
              <a:schemeClr val="accent2"/>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2" name="Google Shape;332;p19"/>
            <p:cNvSpPr/>
            <p:nvPr/>
          </p:nvSpPr>
          <p:spPr>
            <a:xfrm>
              <a:off x="7950857" y="2170142"/>
              <a:ext cx="3111205" cy="1975615"/>
            </a:xfrm>
            <a:prstGeom prst="roundRect">
              <a:avLst>
                <a:gd fmla="val 10000" name="adj"/>
              </a:avLst>
            </a:prstGeom>
            <a:solidFill>
              <a:schemeClr val="lt1">
                <a:alpha val="89803"/>
              </a:schemeClr>
            </a:solidFill>
            <a:ln cap="flat" cmpd="sng" w="12700">
              <a:solidFill>
                <a:schemeClr val="accent2"/>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3" name="Google Shape;333;p19"/>
            <p:cNvSpPr txBox="1"/>
            <p:nvPr/>
          </p:nvSpPr>
          <p:spPr>
            <a:xfrm>
              <a:off x="8008721" y="2228006"/>
              <a:ext cx="2995477" cy="1859887"/>
            </a:xfrm>
            <a:prstGeom prst="rect">
              <a:avLst/>
            </a:prstGeom>
            <a:noFill/>
            <a:ln>
              <a:noFill/>
            </a:ln>
          </p:spPr>
          <p:txBody>
            <a:bodyPr anchorCtr="0" anchor="ctr" bIns="68575" lIns="68575" spcFirstLastPara="1" rIns="68575" wrap="square" tIns="68575">
              <a:noAutofit/>
            </a:bodyPr>
            <a:lstStyle/>
            <a:p>
              <a:pPr indent="0" lvl="0" marL="0" marR="0" rtl="0" algn="ctr">
                <a:lnSpc>
                  <a:spcPct val="90000"/>
                </a:lnSpc>
                <a:spcBef>
                  <a:spcPts val="0"/>
                </a:spcBef>
                <a:spcAft>
                  <a:spcPts val="0"/>
                </a:spcAft>
                <a:buClr>
                  <a:schemeClr val="dk1"/>
                </a:buClr>
                <a:buSzPts val="1800"/>
                <a:buFont typeface="Calibri"/>
                <a:buNone/>
              </a:pPr>
              <a:r>
                <a:rPr b="1" i="0" lang="en-US" sz="1800" u="none" cap="none" strike="noStrike">
                  <a:solidFill>
                    <a:schemeClr val="dk1"/>
                  </a:solidFill>
                  <a:latin typeface="Calibri"/>
                  <a:ea typeface="Calibri"/>
                  <a:cs typeface="Calibri"/>
                  <a:sym typeface="Calibri"/>
                </a:rPr>
                <a:t>Perlakuan : </a:t>
              </a:r>
              <a:endParaRPr/>
            </a:p>
            <a:p>
              <a:pPr indent="0" lvl="0" marL="0" marR="0" rtl="0" algn="ctr">
                <a:lnSpc>
                  <a:spcPct val="90000"/>
                </a:lnSpc>
                <a:spcBef>
                  <a:spcPts val="630"/>
                </a:spcBef>
                <a:spcAft>
                  <a:spcPts val="0"/>
                </a:spcAft>
                <a:buClr>
                  <a:schemeClr val="dk1"/>
                </a:buClr>
                <a:buSzPts val="1800"/>
                <a:buFont typeface="Calibri"/>
                <a:buNone/>
              </a:pPr>
              <a:r>
                <a:rPr b="0" i="0" lang="en-US" sz="1800" u="none" cap="none" strike="noStrike">
                  <a:solidFill>
                    <a:schemeClr val="dk1"/>
                  </a:solidFill>
                  <a:latin typeface="Calibri"/>
                  <a:ea typeface="Calibri"/>
                  <a:cs typeface="Calibri"/>
                  <a:sym typeface="Calibri"/>
                </a:rPr>
                <a:t>ada perbedaan cara memperlakukan perempuan dan laki-laki sejak kecil hingga dewasa.</a:t>
              </a:r>
              <a:endParaRPr/>
            </a:p>
          </p:txBody>
        </p:sp>
      </p:gr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7" name="Shape 337"/>
        <p:cNvGrpSpPr/>
        <p:nvPr/>
      </p:nvGrpSpPr>
      <p:grpSpPr>
        <a:xfrm>
          <a:off x="0" y="0"/>
          <a:ext cx="0" cy="0"/>
          <a:chOff x="0" y="0"/>
          <a:chExt cx="0" cy="0"/>
        </a:xfrm>
      </p:grpSpPr>
      <p:sp>
        <p:nvSpPr>
          <p:cNvPr id="338" name="Google Shape;338;p20"/>
          <p:cNvSpPr txBox="1"/>
          <p:nvPr>
            <p:ph type="title"/>
          </p:nvPr>
        </p:nvSpPr>
        <p:spPr>
          <a:xfrm>
            <a:off x="182880" y="2135191"/>
            <a:ext cx="4506686" cy="2684417"/>
          </a:xfrm>
          <a:prstGeom prst="rect">
            <a:avLst/>
          </a:prstGeom>
          <a:noFill/>
          <a:ln>
            <a:noFill/>
          </a:ln>
        </p:spPr>
        <p:txBody>
          <a:bodyPr anchorCtr="0" anchor="b" bIns="45700" lIns="91425" spcFirstLastPara="1" rIns="91425" wrap="square" tIns="45700">
            <a:normAutofit fontScale="90000"/>
          </a:bodyPr>
          <a:lstStyle/>
          <a:p>
            <a:pPr indent="0" lvl="0" marL="0" rtl="0" algn="ctr">
              <a:lnSpc>
                <a:spcPct val="90000"/>
              </a:lnSpc>
              <a:spcBef>
                <a:spcPts val="0"/>
              </a:spcBef>
              <a:spcAft>
                <a:spcPts val="0"/>
              </a:spcAft>
              <a:buClr>
                <a:srgbClr val="FFFFFF"/>
              </a:buClr>
              <a:buSzPct val="100000"/>
              <a:buFont typeface="Calibri"/>
              <a:buNone/>
            </a:pPr>
            <a:r>
              <a:rPr b="1" lang="en-US" sz="7200">
                <a:solidFill>
                  <a:srgbClr val="FFFFFF"/>
                </a:solidFill>
                <a:latin typeface="Calibri"/>
                <a:ea typeface="Calibri"/>
                <a:cs typeface="Calibri"/>
                <a:sym typeface="Calibri"/>
              </a:rPr>
              <a:t> </a:t>
            </a:r>
            <a:br>
              <a:rPr b="1" lang="en-US" sz="7200">
                <a:solidFill>
                  <a:srgbClr val="FFFFFF"/>
                </a:solidFill>
                <a:latin typeface="Calibri"/>
                <a:ea typeface="Calibri"/>
                <a:cs typeface="Calibri"/>
                <a:sym typeface="Calibri"/>
              </a:rPr>
            </a:br>
            <a:br>
              <a:rPr b="1" lang="en-US" sz="7200">
                <a:solidFill>
                  <a:srgbClr val="FFFFFF"/>
                </a:solidFill>
                <a:latin typeface="Calibri"/>
                <a:ea typeface="Calibri"/>
                <a:cs typeface="Calibri"/>
                <a:sym typeface="Calibri"/>
              </a:rPr>
            </a:br>
            <a:br>
              <a:rPr b="1" lang="en-US" sz="7200">
                <a:solidFill>
                  <a:srgbClr val="FFFFFF"/>
                </a:solidFill>
                <a:latin typeface="Calibri"/>
                <a:ea typeface="Calibri"/>
                <a:cs typeface="Calibri"/>
                <a:sym typeface="Calibri"/>
              </a:rPr>
            </a:br>
            <a:r>
              <a:rPr b="1" lang="en-US">
                <a:solidFill>
                  <a:schemeClr val="dk2"/>
                </a:solidFill>
                <a:latin typeface="Calibri"/>
                <a:ea typeface="Calibri"/>
                <a:cs typeface="Calibri"/>
                <a:sym typeface="Calibri"/>
              </a:rPr>
              <a:t>Contoh sosialisasi gender pada kelompok primer </a:t>
            </a:r>
            <a:br>
              <a:rPr b="1" lang="en-US" sz="7200">
                <a:solidFill>
                  <a:srgbClr val="FFFFFF"/>
                </a:solidFill>
                <a:latin typeface="Calibri"/>
                <a:ea typeface="Calibri"/>
                <a:cs typeface="Calibri"/>
                <a:sym typeface="Calibri"/>
              </a:rPr>
            </a:br>
            <a:endParaRPr b="1" sz="6000">
              <a:solidFill>
                <a:srgbClr val="FFFFFF"/>
              </a:solidFill>
              <a:latin typeface="Calibri"/>
              <a:ea typeface="Calibri"/>
              <a:cs typeface="Calibri"/>
              <a:sym typeface="Calibri"/>
            </a:endParaRPr>
          </a:p>
        </p:txBody>
      </p:sp>
      <p:grpSp>
        <p:nvGrpSpPr>
          <p:cNvPr id="339" name="Google Shape;339;p20"/>
          <p:cNvGrpSpPr/>
          <p:nvPr/>
        </p:nvGrpSpPr>
        <p:grpSpPr>
          <a:xfrm>
            <a:off x="4905052" y="1383582"/>
            <a:ext cx="6666833" cy="4164718"/>
            <a:chOff x="0" y="633142"/>
            <a:chExt cx="6666833" cy="4164718"/>
          </a:xfrm>
        </p:grpSpPr>
        <p:sp>
          <p:nvSpPr>
            <p:cNvPr id="340" name="Google Shape;340;p20"/>
            <p:cNvSpPr/>
            <p:nvPr/>
          </p:nvSpPr>
          <p:spPr>
            <a:xfrm>
              <a:off x="0" y="633142"/>
              <a:ext cx="6666833" cy="1977300"/>
            </a:xfrm>
            <a:prstGeom prst="roundRect">
              <a:avLst>
                <a:gd fmla="val 16667" name="adj"/>
              </a:avLst>
            </a:prstGeom>
            <a:gradFill>
              <a:gsLst>
                <a:gs pos="0">
                  <a:srgbClr val="BABABA">
                    <a:alpha val="89803"/>
                  </a:srgbClr>
                </a:gs>
                <a:gs pos="50000">
                  <a:srgbClr val="B2B2B2">
                    <a:alpha val="89803"/>
                  </a:srgbClr>
                </a:gs>
                <a:gs pos="100000">
                  <a:srgbClr val="9D9D9D">
                    <a:alpha val="89803"/>
                  </a:srgbClr>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1" name="Google Shape;341;p20"/>
            <p:cNvSpPr txBox="1"/>
            <p:nvPr/>
          </p:nvSpPr>
          <p:spPr>
            <a:xfrm>
              <a:off x="96524" y="729666"/>
              <a:ext cx="6473785" cy="1784252"/>
            </a:xfrm>
            <a:prstGeom prst="rect">
              <a:avLst/>
            </a:prstGeom>
            <a:noFill/>
            <a:ln>
              <a:noFill/>
            </a:ln>
          </p:spPr>
          <p:txBody>
            <a:bodyPr anchorCtr="0" anchor="ctr" bIns="137150" lIns="137150" spcFirstLastPara="1" rIns="137150" wrap="square" tIns="137150">
              <a:noAutofit/>
            </a:bodyPr>
            <a:lstStyle/>
            <a:p>
              <a:pPr indent="0" lvl="0" marL="0" marR="0" rtl="0" algn="ctr">
                <a:lnSpc>
                  <a:spcPct val="90000"/>
                </a:lnSpc>
                <a:spcBef>
                  <a:spcPts val="0"/>
                </a:spcBef>
                <a:spcAft>
                  <a:spcPts val="0"/>
                </a:spcAft>
                <a:buClr>
                  <a:schemeClr val="lt1"/>
                </a:buClr>
                <a:buSzPts val="3600"/>
                <a:buFont typeface="Calibri"/>
                <a:buNone/>
              </a:pPr>
              <a:r>
                <a:rPr b="0" i="0" lang="en-US" sz="3600" u="none" cap="none" strike="noStrike">
                  <a:solidFill>
                    <a:schemeClr val="lt1"/>
                  </a:solidFill>
                  <a:latin typeface="Calibri"/>
                  <a:ea typeface="Calibri"/>
                  <a:cs typeface="Calibri"/>
                  <a:sym typeface="Calibri"/>
                </a:rPr>
                <a:t>Perempuan = “</a:t>
              </a:r>
              <a:r>
                <a:rPr b="0" i="1" lang="en-US" sz="3600" u="none" cap="none" strike="noStrike">
                  <a:solidFill>
                    <a:schemeClr val="lt1"/>
                  </a:solidFill>
                  <a:latin typeface="Calibri"/>
                  <a:ea typeface="Calibri"/>
                  <a:cs typeface="Calibri"/>
                  <a:sym typeface="Calibri"/>
                </a:rPr>
                <a:t>pink world</a:t>
              </a:r>
              <a:r>
                <a:rPr b="0" i="0" lang="en-US" sz="3600" u="none" cap="none" strike="noStrike">
                  <a:solidFill>
                    <a:schemeClr val="lt1"/>
                  </a:solidFill>
                  <a:latin typeface="Calibri"/>
                  <a:ea typeface="Calibri"/>
                  <a:cs typeface="Calibri"/>
                  <a:sym typeface="Calibri"/>
                </a:rPr>
                <a:t>”, permainan anak perempuan, kegiatan anak perempuan.   </a:t>
              </a:r>
              <a:endParaRPr/>
            </a:p>
          </p:txBody>
        </p:sp>
        <p:sp>
          <p:nvSpPr>
            <p:cNvPr id="342" name="Google Shape;342;p20"/>
            <p:cNvSpPr/>
            <p:nvPr/>
          </p:nvSpPr>
          <p:spPr>
            <a:xfrm>
              <a:off x="0" y="2820560"/>
              <a:ext cx="6666833" cy="1977300"/>
            </a:xfrm>
            <a:prstGeom prst="roundRect">
              <a:avLst>
                <a:gd fmla="val 16667" name="adj"/>
              </a:avLst>
            </a:prstGeom>
            <a:gradFill>
              <a:gsLst>
                <a:gs pos="0">
                  <a:srgbClr val="BABABA">
                    <a:alpha val="49803"/>
                  </a:srgbClr>
                </a:gs>
                <a:gs pos="50000">
                  <a:srgbClr val="B2B2B2">
                    <a:alpha val="49803"/>
                  </a:srgbClr>
                </a:gs>
                <a:gs pos="100000">
                  <a:srgbClr val="9D9D9D">
                    <a:alpha val="49803"/>
                  </a:srgbClr>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3" name="Google Shape;343;p20"/>
            <p:cNvSpPr txBox="1"/>
            <p:nvPr/>
          </p:nvSpPr>
          <p:spPr>
            <a:xfrm>
              <a:off x="96524" y="2917084"/>
              <a:ext cx="6473785" cy="1784252"/>
            </a:xfrm>
            <a:prstGeom prst="rect">
              <a:avLst/>
            </a:prstGeom>
            <a:noFill/>
            <a:ln>
              <a:noFill/>
            </a:ln>
          </p:spPr>
          <p:txBody>
            <a:bodyPr anchorCtr="0" anchor="ctr" bIns="137150" lIns="137150" spcFirstLastPara="1" rIns="137150" wrap="square" tIns="137150">
              <a:noAutofit/>
            </a:bodyPr>
            <a:lstStyle/>
            <a:p>
              <a:pPr indent="0" lvl="0" marL="0" marR="0" rtl="0" algn="ctr">
                <a:lnSpc>
                  <a:spcPct val="90000"/>
                </a:lnSpc>
                <a:spcBef>
                  <a:spcPts val="0"/>
                </a:spcBef>
                <a:spcAft>
                  <a:spcPts val="0"/>
                </a:spcAft>
                <a:buClr>
                  <a:schemeClr val="lt1"/>
                </a:buClr>
                <a:buSzPts val="3600"/>
                <a:buFont typeface="Calibri"/>
                <a:buNone/>
              </a:pPr>
              <a:r>
                <a:rPr b="0" i="0" lang="en-US" sz="3600" u="none" cap="none" strike="noStrike">
                  <a:solidFill>
                    <a:schemeClr val="lt1"/>
                  </a:solidFill>
                  <a:latin typeface="Calibri"/>
                  <a:ea typeface="Calibri"/>
                  <a:cs typeface="Calibri"/>
                  <a:sym typeface="Calibri"/>
                </a:rPr>
                <a:t>Laki-laki = “</a:t>
              </a:r>
              <a:r>
                <a:rPr b="0" i="1" lang="en-US" sz="3600" u="none" cap="none" strike="noStrike">
                  <a:solidFill>
                    <a:schemeClr val="lt1"/>
                  </a:solidFill>
                  <a:latin typeface="Calibri"/>
                  <a:ea typeface="Calibri"/>
                  <a:cs typeface="Calibri"/>
                  <a:sym typeface="Calibri"/>
                </a:rPr>
                <a:t>blue world</a:t>
              </a:r>
              <a:r>
                <a:rPr b="0" i="0" lang="en-US" sz="3600" u="none" cap="none" strike="noStrike">
                  <a:solidFill>
                    <a:schemeClr val="lt1"/>
                  </a:solidFill>
                  <a:latin typeface="Calibri"/>
                  <a:ea typeface="Calibri"/>
                  <a:cs typeface="Calibri"/>
                  <a:sym typeface="Calibri"/>
                </a:rPr>
                <a:t>”, permainan anak laki-laki, kegiatan anak laki-laki. </a:t>
              </a:r>
              <a:endParaRPr b="0" i="0" sz="3600" u="none" cap="none" strike="noStrike">
                <a:solidFill>
                  <a:schemeClr val="lt1"/>
                </a:solidFill>
                <a:latin typeface="Calibri"/>
                <a:ea typeface="Calibri"/>
                <a:cs typeface="Calibri"/>
                <a:sym typeface="Calibri"/>
              </a:endParaRPr>
            </a:p>
          </p:txBody>
        </p:sp>
      </p:gr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7" name="Shape 347"/>
        <p:cNvGrpSpPr/>
        <p:nvPr/>
      </p:nvGrpSpPr>
      <p:grpSpPr>
        <a:xfrm>
          <a:off x="0" y="0"/>
          <a:ext cx="0" cy="0"/>
          <a:chOff x="0" y="0"/>
          <a:chExt cx="0" cy="0"/>
        </a:xfrm>
      </p:grpSpPr>
      <p:sp>
        <p:nvSpPr>
          <p:cNvPr id="348" name="Google Shape;348;p21"/>
          <p:cNvSpPr txBox="1"/>
          <p:nvPr>
            <p:ph type="title"/>
          </p:nvPr>
        </p:nvSpPr>
        <p:spPr>
          <a:xfrm>
            <a:off x="182880" y="2135191"/>
            <a:ext cx="4506686" cy="2684417"/>
          </a:xfrm>
          <a:prstGeom prst="rect">
            <a:avLst/>
          </a:prstGeom>
          <a:noFill/>
          <a:ln>
            <a:noFill/>
          </a:ln>
        </p:spPr>
        <p:txBody>
          <a:bodyPr anchorCtr="0" anchor="b" bIns="45700" lIns="91425" spcFirstLastPara="1" rIns="91425" wrap="square" tIns="45700">
            <a:normAutofit fontScale="90000"/>
          </a:bodyPr>
          <a:lstStyle/>
          <a:p>
            <a:pPr indent="0" lvl="0" marL="0" rtl="0" algn="ctr">
              <a:lnSpc>
                <a:spcPct val="90000"/>
              </a:lnSpc>
              <a:spcBef>
                <a:spcPts val="0"/>
              </a:spcBef>
              <a:spcAft>
                <a:spcPts val="0"/>
              </a:spcAft>
              <a:buClr>
                <a:srgbClr val="FFFFFF"/>
              </a:buClr>
              <a:buSzPct val="100000"/>
              <a:buFont typeface="Calibri"/>
              <a:buNone/>
            </a:pPr>
            <a:r>
              <a:rPr b="1" lang="en-US" sz="7200">
                <a:solidFill>
                  <a:srgbClr val="FFFFFF"/>
                </a:solidFill>
                <a:latin typeface="Calibri"/>
                <a:ea typeface="Calibri"/>
                <a:cs typeface="Calibri"/>
                <a:sym typeface="Calibri"/>
              </a:rPr>
              <a:t> </a:t>
            </a:r>
            <a:br>
              <a:rPr b="1" lang="en-US" sz="7200">
                <a:solidFill>
                  <a:srgbClr val="FFFFFF"/>
                </a:solidFill>
                <a:latin typeface="Calibri"/>
                <a:ea typeface="Calibri"/>
                <a:cs typeface="Calibri"/>
                <a:sym typeface="Calibri"/>
              </a:rPr>
            </a:br>
            <a:br>
              <a:rPr b="1" lang="en-US" sz="7200">
                <a:solidFill>
                  <a:srgbClr val="FFFFFF"/>
                </a:solidFill>
                <a:latin typeface="Calibri"/>
                <a:ea typeface="Calibri"/>
                <a:cs typeface="Calibri"/>
                <a:sym typeface="Calibri"/>
              </a:rPr>
            </a:br>
            <a:br>
              <a:rPr b="1" lang="en-US" sz="7200">
                <a:solidFill>
                  <a:srgbClr val="FFFFFF"/>
                </a:solidFill>
                <a:latin typeface="Calibri"/>
                <a:ea typeface="Calibri"/>
                <a:cs typeface="Calibri"/>
                <a:sym typeface="Calibri"/>
              </a:rPr>
            </a:br>
            <a:r>
              <a:rPr b="1" lang="en-US">
                <a:solidFill>
                  <a:schemeClr val="dk2"/>
                </a:solidFill>
                <a:latin typeface="Calibri"/>
                <a:ea typeface="Calibri"/>
                <a:cs typeface="Calibri"/>
                <a:sym typeface="Calibri"/>
              </a:rPr>
              <a:t>Contoh sosialisasi gender pada kelompok primer </a:t>
            </a:r>
            <a:br>
              <a:rPr b="1" lang="en-US" sz="7200">
                <a:solidFill>
                  <a:srgbClr val="FFFFFF"/>
                </a:solidFill>
                <a:latin typeface="Calibri"/>
                <a:ea typeface="Calibri"/>
                <a:cs typeface="Calibri"/>
                <a:sym typeface="Calibri"/>
              </a:rPr>
            </a:br>
            <a:endParaRPr b="1" sz="6000">
              <a:solidFill>
                <a:srgbClr val="FFFFFF"/>
              </a:solidFill>
              <a:latin typeface="Calibri"/>
              <a:ea typeface="Calibri"/>
              <a:cs typeface="Calibri"/>
              <a:sym typeface="Calibri"/>
            </a:endParaRPr>
          </a:p>
        </p:txBody>
      </p:sp>
      <p:grpSp>
        <p:nvGrpSpPr>
          <p:cNvPr id="349" name="Google Shape;349;p21"/>
          <p:cNvGrpSpPr/>
          <p:nvPr/>
        </p:nvGrpSpPr>
        <p:grpSpPr>
          <a:xfrm>
            <a:off x="4905052" y="751731"/>
            <a:ext cx="6666833" cy="5449786"/>
            <a:chOff x="0" y="1291"/>
            <a:chExt cx="6666833" cy="5449786"/>
          </a:xfrm>
        </p:grpSpPr>
        <p:sp>
          <p:nvSpPr>
            <p:cNvPr id="350" name="Google Shape;350;p21"/>
            <p:cNvSpPr/>
            <p:nvPr/>
          </p:nvSpPr>
          <p:spPr>
            <a:xfrm>
              <a:off x="0" y="1291"/>
              <a:ext cx="6666833" cy="2717782"/>
            </a:xfrm>
            <a:prstGeom prst="roundRect">
              <a:avLst>
                <a:gd fmla="val 16667" name="adj"/>
              </a:avLst>
            </a:prstGeom>
            <a:gradFill>
              <a:gsLst>
                <a:gs pos="0">
                  <a:srgbClr val="BABABA">
                    <a:alpha val="89803"/>
                  </a:srgbClr>
                </a:gs>
                <a:gs pos="50000">
                  <a:srgbClr val="B2B2B2">
                    <a:alpha val="89803"/>
                  </a:srgbClr>
                </a:gs>
                <a:gs pos="100000">
                  <a:srgbClr val="9D9D9D">
                    <a:alpha val="89803"/>
                  </a:srgbClr>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1" name="Google Shape;351;p21"/>
            <p:cNvSpPr txBox="1"/>
            <p:nvPr/>
          </p:nvSpPr>
          <p:spPr>
            <a:xfrm>
              <a:off x="132671" y="133962"/>
              <a:ext cx="6401491" cy="2452440"/>
            </a:xfrm>
            <a:prstGeom prst="rect">
              <a:avLst/>
            </a:prstGeom>
            <a:noFill/>
            <a:ln>
              <a:noFill/>
            </a:ln>
          </p:spPr>
          <p:txBody>
            <a:bodyPr anchorCtr="0" anchor="ctr" bIns="137150" lIns="137150" spcFirstLastPara="1" rIns="137150" wrap="square" tIns="137150">
              <a:noAutofit/>
            </a:bodyPr>
            <a:lstStyle/>
            <a:p>
              <a:pPr indent="0" lvl="0" marL="0" marR="0" rtl="0" algn="ctr">
                <a:lnSpc>
                  <a:spcPct val="90000"/>
                </a:lnSpc>
                <a:spcBef>
                  <a:spcPts val="0"/>
                </a:spcBef>
                <a:spcAft>
                  <a:spcPts val="0"/>
                </a:spcAft>
                <a:buClr>
                  <a:schemeClr val="lt1"/>
                </a:buClr>
                <a:buSzPts val="3600"/>
                <a:buFont typeface="Calibri"/>
                <a:buNone/>
              </a:pPr>
              <a:r>
                <a:rPr b="0" i="0" lang="en-US" sz="3600" u="none" cap="none" strike="noStrike">
                  <a:solidFill>
                    <a:schemeClr val="lt1"/>
                  </a:solidFill>
                  <a:latin typeface="Calibri"/>
                  <a:ea typeface="Calibri"/>
                  <a:cs typeface="Calibri"/>
                  <a:sym typeface="Calibri"/>
                </a:rPr>
                <a:t>Perempuan = </a:t>
              </a:r>
              <a:r>
                <a:rPr b="0" i="1" lang="en-US" sz="3600" u="none" cap="none" strike="noStrike">
                  <a:solidFill>
                    <a:schemeClr val="lt1"/>
                  </a:solidFill>
                  <a:latin typeface="Calibri"/>
                  <a:ea typeface="Calibri"/>
                  <a:cs typeface="Calibri"/>
                  <a:sym typeface="Calibri"/>
                </a:rPr>
                <a:t>“female world”,  </a:t>
              </a:r>
              <a:r>
                <a:rPr b="0" i="0" lang="en-US" sz="3600" u="none" cap="none" strike="noStrike">
                  <a:solidFill>
                    <a:schemeClr val="lt1"/>
                  </a:solidFill>
                  <a:latin typeface="Calibri"/>
                  <a:ea typeface="Calibri"/>
                  <a:cs typeface="Calibri"/>
                  <a:sym typeface="Calibri"/>
                </a:rPr>
                <a:t>sikap lemah-lembut, sopan-santun, lebih “sering” di rumah, “aturan/kebiasaan” untuk perempuan    </a:t>
              </a:r>
              <a:endParaRPr/>
            </a:p>
          </p:txBody>
        </p:sp>
        <p:sp>
          <p:nvSpPr>
            <p:cNvPr id="352" name="Google Shape;352;p21"/>
            <p:cNvSpPr/>
            <p:nvPr/>
          </p:nvSpPr>
          <p:spPr>
            <a:xfrm>
              <a:off x="0" y="2733295"/>
              <a:ext cx="6666833" cy="2717782"/>
            </a:xfrm>
            <a:prstGeom prst="roundRect">
              <a:avLst>
                <a:gd fmla="val 16667" name="adj"/>
              </a:avLst>
            </a:prstGeom>
            <a:gradFill>
              <a:gsLst>
                <a:gs pos="0">
                  <a:srgbClr val="BABABA">
                    <a:alpha val="49803"/>
                  </a:srgbClr>
                </a:gs>
                <a:gs pos="50000">
                  <a:srgbClr val="B2B2B2">
                    <a:alpha val="49803"/>
                  </a:srgbClr>
                </a:gs>
                <a:gs pos="100000">
                  <a:srgbClr val="9D9D9D">
                    <a:alpha val="49803"/>
                  </a:srgbClr>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3" name="Google Shape;353;p21"/>
            <p:cNvSpPr txBox="1"/>
            <p:nvPr/>
          </p:nvSpPr>
          <p:spPr>
            <a:xfrm>
              <a:off x="132671" y="2865966"/>
              <a:ext cx="6401491" cy="2452440"/>
            </a:xfrm>
            <a:prstGeom prst="rect">
              <a:avLst/>
            </a:prstGeom>
            <a:noFill/>
            <a:ln>
              <a:noFill/>
            </a:ln>
          </p:spPr>
          <p:txBody>
            <a:bodyPr anchorCtr="0" anchor="ctr" bIns="137150" lIns="137150" spcFirstLastPara="1" rIns="137150" wrap="square" tIns="137150">
              <a:noAutofit/>
            </a:bodyPr>
            <a:lstStyle/>
            <a:p>
              <a:pPr indent="0" lvl="0" marL="0" marR="0" rtl="0" algn="ctr">
                <a:lnSpc>
                  <a:spcPct val="90000"/>
                </a:lnSpc>
                <a:spcBef>
                  <a:spcPts val="0"/>
                </a:spcBef>
                <a:spcAft>
                  <a:spcPts val="0"/>
                </a:spcAft>
                <a:buClr>
                  <a:schemeClr val="lt1"/>
                </a:buClr>
                <a:buSzPts val="3600"/>
                <a:buFont typeface="Calibri"/>
                <a:buNone/>
              </a:pPr>
              <a:r>
                <a:rPr b="0" i="0" lang="en-US" sz="3600" u="none" cap="none" strike="noStrike">
                  <a:solidFill>
                    <a:schemeClr val="lt1"/>
                  </a:solidFill>
                  <a:latin typeface="Calibri"/>
                  <a:ea typeface="Calibri"/>
                  <a:cs typeface="Calibri"/>
                  <a:sym typeface="Calibri"/>
                </a:rPr>
                <a:t>Laki-laki = </a:t>
              </a:r>
              <a:r>
                <a:rPr b="0" i="1" lang="en-US" sz="3600" u="none" cap="none" strike="noStrike">
                  <a:solidFill>
                    <a:schemeClr val="lt1"/>
                  </a:solidFill>
                  <a:latin typeface="Calibri"/>
                  <a:ea typeface="Calibri"/>
                  <a:cs typeface="Calibri"/>
                  <a:sym typeface="Calibri"/>
                </a:rPr>
                <a:t>“male world”</a:t>
              </a:r>
              <a:r>
                <a:rPr b="0" i="0" lang="en-US" sz="3600" u="none" cap="none" strike="noStrike">
                  <a:solidFill>
                    <a:schemeClr val="lt1"/>
                  </a:solidFill>
                  <a:latin typeface="Calibri"/>
                  <a:ea typeface="Calibri"/>
                  <a:cs typeface="Calibri"/>
                  <a:sym typeface="Calibri"/>
                </a:rPr>
                <a:t>, sikap gagah-berani, jantan, lebih banyak di luar rumah, “aturan/kebiasaan” untuk laki-laki </a:t>
              </a:r>
              <a:endParaRPr b="0" i="0" sz="3600" u="none" cap="none" strike="noStrike">
                <a:solidFill>
                  <a:schemeClr val="lt1"/>
                </a:solidFill>
                <a:latin typeface="Calibri"/>
                <a:ea typeface="Calibri"/>
                <a:cs typeface="Calibri"/>
                <a:sym typeface="Calibri"/>
              </a:endParaRPr>
            </a:p>
          </p:txBody>
        </p:sp>
      </p:gr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7" name="Shape 357"/>
        <p:cNvGrpSpPr/>
        <p:nvPr/>
      </p:nvGrpSpPr>
      <p:grpSpPr>
        <a:xfrm>
          <a:off x="0" y="0"/>
          <a:ext cx="0" cy="0"/>
          <a:chOff x="0" y="0"/>
          <a:chExt cx="0" cy="0"/>
        </a:xfrm>
      </p:grpSpPr>
      <p:sp>
        <p:nvSpPr>
          <p:cNvPr id="358" name="Google Shape;358;p22"/>
          <p:cNvSpPr txBox="1"/>
          <p:nvPr>
            <p:ph type="title"/>
          </p:nvPr>
        </p:nvSpPr>
        <p:spPr>
          <a:xfrm>
            <a:off x="182880" y="2135191"/>
            <a:ext cx="4506686" cy="2684417"/>
          </a:xfrm>
          <a:prstGeom prst="rect">
            <a:avLst/>
          </a:prstGeom>
          <a:noFill/>
          <a:ln>
            <a:noFill/>
          </a:ln>
        </p:spPr>
        <p:txBody>
          <a:bodyPr anchorCtr="0" anchor="b" bIns="45700" lIns="91425" spcFirstLastPara="1" rIns="91425" wrap="square" tIns="45700">
            <a:normAutofit fontScale="90000"/>
          </a:bodyPr>
          <a:lstStyle/>
          <a:p>
            <a:pPr indent="0" lvl="0" marL="0" rtl="0" algn="ctr">
              <a:lnSpc>
                <a:spcPct val="90000"/>
              </a:lnSpc>
              <a:spcBef>
                <a:spcPts val="0"/>
              </a:spcBef>
              <a:spcAft>
                <a:spcPts val="0"/>
              </a:spcAft>
              <a:buClr>
                <a:srgbClr val="FFFFFF"/>
              </a:buClr>
              <a:buSzPct val="100000"/>
              <a:buFont typeface="Calibri"/>
              <a:buNone/>
            </a:pPr>
            <a:r>
              <a:rPr b="1" lang="en-US" sz="7200">
                <a:solidFill>
                  <a:srgbClr val="FFFFFF"/>
                </a:solidFill>
                <a:latin typeface="Calibri"/>
                <a:ea typeface="Calibri"/>
                <a:cs typeface="Calibri"/>
                <a:sym typeface="Calibri"/>
              </a:rPr>
              <a:t> </a:t>
            </a:r>
            <a:br>
              <a:rPr b="1" lang="en-US" sz="7200">
                <a:solidFill>
                  <a:srgbClr val="FFFFFF"/>
                </a:solidFill>
                <a:latin typeface="Calibri"/>
                <a:ea typeface="Calibri"/>
                <a:cs typeface="Calibri"/>
                <a:sym typeface="Calibri"/>
              </a:rPr>
            </a:br>
            <a:br>
              <a:rPr b="1" lang="en-US" sz="7200">
                <a:solidFill>
                  <a:srgbClr val="FFFFFF"/>
                </a:solidFill>
                <a:latin typeface="Calibri"/>
                <a:ea typeface="Calibri"/>
                <a:cs typeface="Calibri"/>
                <a:sym typeface="Calibri"/>
              </a:rPr>
            </a:br>
            <a:br>
              <a:rPr b="1" lang="en-US" sz="7200">
                <a:solidFill>
                  <a:srgbClr val="FFFFFF"/>
                </a:solidFill>
                <a:latin typeface="Calibri"/>
                <a:ea typeface="Calibri"/>
                <a:cs typeface="Calibri"/>
                <a:sym typeface="Calibri"/>
              </a:rPr>
            </a:br>
            <a:r>
              <a:rPr b="1" lang="en-US">
                <a:solidFill>
                  <a:schemeClr val="dk2"/>
                </a:solidFill>
                <a:latin typeface="Calibri"/>
                <a:ea typeface="Calibri"/>
                <a:cs typeface="Calibri"/>
                <a:sym typeface="Calibri"/>
              </a:rPr>
              <a:t>Contoh sosialisasi gender pada kelompok sekunder </a:t>
            </a:r>
            <a:br>
              <a:rPr b="1" lang="en-US" sz="7200">
                <a:solidFill>
                  <a:srgbClr val="FFFFFF"/>
                </a:solidFill>
                <a:latin typeface="Calibri"/>
                <a:ea typeface="Calibri"/>
                <a:cs typeface="Calibri"/>
                <a:sym typeface="Calibri"/>
              </a:rPr>
            </a:br>
            <a:endParaRPr b="1" sz="6000">
              <a:solidFill>
                <a:srgbClr val="FFFFFF"/>
              </a:solidFill>
              <a:latin typeface="Calibri"/>
              <a:ea typeface="Calibri"/>
              <a:cs typeface="Calibri"/>
              <a:sym typeface="Calibri"/>
            </a:endParaRPr>
          </a:p>
        </p:txBody>
      </p:sp>
      <p:grpSp>
        <p:nvGrpSpPr>
          <p:cNvPr id="359" name="Google Shape;359;p22"/>
          <p:cNvGrpSpPr/>
          <p:nvPr/>
        </p:nvGrpSpPr>
        <p:grpSpPr>
          <a:xfrm>
            <a:off x="4905052" y="775182"/>
            <a:ext cx="6666833" cy="5381517"/>
            <a:chOff x="0" y="24742"/>
            <a:chExt cx="6666833" cy="5381517"/>
          </a:xfrm>
        </p:grpSpPr>
        <p:sp>
          <p:nvSpPr>
            <p:cNvPr id="360" name="Google Shape;360;p22"/>
            <p:cNvSpPr/>
            <p:nvPr/>
          </p:nvSpPr>
          <p:spPr>
            <a:xfrm>
              <a:off x="0" y="24742"/>
              <a:ext cx="6666833" cy="2585700"/>
            </a:xfrm>
            <a:prstGeom prst="roundRect">
              <a:avLst>
                <a:gd fmla="val 16667" name="adj"/>
              </a:avLst>
            </a:prstGeom>
            <a:gradFill>
              <a:gsLst>
                <a:gs pos="0">
                  <a:srgbClr val="BABABA">
                    <a:alpha val="89803"/>
                  </a:srgbClr>
                </a:gs>
                <a:gs pos="50000">
                  <a:srgbClr val="B2B2B2">
                    <a:alpha val="89803"/>
                  </a:srgbClr>
                </a:gs>
                <a:gs pos="100000">
                  <a:srgbClr val="9D9D9D">
                    <a:alpha val="89803"/>
                  </a:srgbClr>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1" name="Google Shape;361;p22"/>
            <p:cNvSpPr txBox="1"/>
            <p:nvPr/>
          </p:nvSpPr>
          <p:spPr>
            <a:xfrm>
              <a:off x="126223" y="150965"/>
              <a:ext cx="6414387" cy="2333254"/>
            </a:xfrm>
            <a:prstGeom prst="rect">
              <a:avLst/>
            </a:prstGeom>
            <a:noFill/>
            <a:ln>
              <a:noFill/>
            </a:ln>
          </p:spPr>
          <p:txBody>
            <a:bodyPr anchorCtr="0" anchor="ctr" bIns="137150" lIns="137150" spcFirstLastPara="1" rIns="137150" wrap="square" tIns="137150">
              <a:noAutofit/>
            </a:bodyPr>
            <a:lstStyle/>
            <a:p>
              <a:pPr indent="0" lvl="0" marL="0" marR="0" rtl="0" algn="ctr">
                <a:lnSpc>
                  <a:spcPct val="90000"/>
                </a:lnSpc>
                <a:spcBef>
                  <a:spcPts val="0"/>
                </a:spcBef>
                <a:spcAft>
                  <a:spcPts val="0"/>
                </a:spcAft>
                <a:buClr>
                  <a:schemeClr val="lt1"/>
                </a:buClr>
                <a:buSzPts val="3600"/>
                <a:buFont typeface="Calibri"/>
                <a:buNone/>
              </a:pPr>
              <a:r>
                <a:rPr b="0" i="0" lang="en-US" sz="3600" u="none" cap="none" strike="noStrike">
                  <a:solidFill>
                    <a:schemeClr val="lt1"/>
                  </a:solidFill>
                  <a:latin typeface="Calibri"/>
                  <a:ea typeface="Calibri"/>
                  <a:cs typeface="Calibri"/>
                  <a:sym typeface="Calibri"/>
                </a:rPr>
                <a:t>Perempuan = segregasi kerja “pekerjaan perempuan”, pasar tenaga kerja sekunder, posisi struktural dalam organisasi  </a:t>
              </a:r>
              <a:endParaRPr/>
            </a:p>
          </p:txBody>
        </p:sp>
        <p:sp>
          <p:nvSpPr>
            <p:cNvPr id="362" name="Google Shape;362;p22"/>
            <p:cNvSpPr/>
            <p:nvPr/>
          </p:nvSpPr>
          <p:spPr>
            <a:xfrm>
              <a:off x="0" y="2820559"/>
              <a:ext cx="6666833" cy="2585700"/>
            </a:xfrm>
            <a:prstGeom prst="roundRect">
              <a:avLst>
                <a:gd fmla="val 16667" name="adj"/>
              </a:avLst>
            </a:prstGeom>
            <a:gradFill>
              <a:gsLst>
                <a:gs pos="0">
                  <a:srgbClr val="BABABA">
                    <a:alpha val="49803"/>
                  </a:srgbClr>
                </a:gs>
                <a:gs pos="50000">
                  <a:srgbClr val="B2B2B2">
                    <a:alpha val="49803"/>
                  </a:srgbClr>
                </a:gs>
                <a:gs pos="100000">
                  <a:srgbClr val="9D9D9D">
                    <a:alpha val="49803"/>
                  </a:srgbClr>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3" name="Google Shape;363;p22"/>
            <p:cNvSpPr txBox="1"/>
            <p:nvPr/>
          </p:nvSpPr>
          <p:spPr>
            <a:xfrm>
              <a:off x="126223" y="2946782"/>
              <a:ext cx="6414387" cy="2333254"/>
            </a:xfrm>
            <a:prstGeom prst="rect">
              <a:avLst/>
            </a:prstGeom>
            <a:noFill/>
            <a:ln>
              <a:noFill/>
            </a:ln>
          </p:spPr>
          <p:txBody>
            <a:bodyPr anchorCtr="0" anchor="ctr" bIns="137150" lIns="137150" spcFirstLastPara="1" rIns="137150" wrap="square" tIns="137150">
              <a:noAutofit/>
            </a:bodyPr>
            <a:lstStyle/>
            <a:p>
              <a:pPr indent="0" lvl="0" marL="0" marR="0" rtl="0" algn="ctr">
                <a:lnSpc>
                  <a:spcPct val="90000"/>
                </a:lnSpc>
                <a:spcBef>
                  <a:spcPts val="0"/>
                </a:spcBef>
                <a:spcAft>
                  <a:spcPts val="0"/>
                </a:spcAft>
                <a:buClr>
                  <a:schemeClr val="lt1"/>
                </a:buClr>
                <a:buSzPts val="3600"/>
                <a:buFont typeface="Calibri"/>
                <a:buNone/>
              </a:pPr>
              <a:r>
                <a:rPr b="0" i="0" lang="en-US" sz="3600" u="none" cap="none" strike="noStrike">
                  <a:solidFill>
                    <a:schemeClr val="lt1"/>
                  </a:solidFill>
                  <a:latin typeface="Calibri"/>
                  <a:ea typeface="Calibri"/>
                  <a:cs typeface="Calibri"/>
                  <a:sym typeface="Calibri"/>
                </a:rPr>
                <a:t>Laki-laki = segregasi kerja “pekerjaan untuk laki-laki”, tenaga kerja primer, posisi struktural dalam organisasi </a:t>
              </a:r>
              <a:endParaRPr b="0" i="0" sz="3600" u="none" cap="none" strike="noStrike">
                <a:solidFill>
                  <a:schemeClr val="lt1"/>
                </a:solidFill>
                <a:latin typeface="Calibri"/>
                <a:ea typeface="Calibri"/>
                <a:cs typeface="Calibri"/>
                <a:sym typeface="Calibri"/>
              </a:endParaRPr>
            </a:p>
          </p:txBody>
        </p:sp>
      </p:gr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8" name="Shape 368"/>
        <p:cNvGrpSpPr/>
        <p:nvPr/>
      </p:nvGrpSpPr>
      <p:grpSpPr>
        <a:xfrm>
          <a:off x="0" y="0"/>
          <a:ext cx="0" cy="0"/>
          <a:chOff x="0" y="0"/>
          <a:chExt cx="0" cy="0"/>
        </a:xfrm>
      </p:grpSpPr>
      <p:sp>
        <p:nvSpPr>
          <p:cNvPr id="369" name="Google Shape;369;p23"/>
          <p:cNvSpPr/>
          <p:nvPr/>
        </p:nvSpPr>
        <p:spPr>
          <a:xfrm>
            <a:off x="3048" y="0"/>
            <a:ext cx="12188952" cy="6858000"/>
          </a:xfrm>
          <a:prstGeom prst="rect">
            <a:avLst/>
          </a:prstGeom>
          <a:gradFill>
            <a:gsLst>
              <a:gs pos="0">
                <a:srgbClr val="F9F9F9"/>
              </a:gs>
              <a:gs pos="50000">
                <a:srgbClr val="F3F3F3"/>
              </a:gs>
              <a:gs pos="100000">
                <a:srgbClr val="C9C9C9"/>
              </a:gs>
            </a:gsLst>
            <a:lin ang="5400000" scaled="0"/>
          </a:gra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370" name="Google Shape;370;p23"/>
          <p:cNvSpPr/>
          <p:nvPr/>
        </p:nvSpPr>
        <p:spPr>
          <a:xfrm>
            <a:off x="1" y="0"/>
            <a:ext cx="4167271" cy="6858000"/>
          </a:xfrm>
          <a:custGeom>
            <a:rect b="b" l="l" r="r" t="t"/>
            <a:pathLst>
              <a:path extrusionOk="0" h="6858000" w="4167271">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371" name="Google Shape;371;p23"/>
          <p:cNvSpPr txBox="1"/>
          <p:nvPr>
            <p:ph type="title"/>
          </p:nvPr>
        </p:nvSpPr>
        <p:spPr>
          <a:xfrm>
            <a:off x="267789" y="1153572"/>
            <a:ext cx="3619445" cy="44611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FFFFFF"/>
              </a:buClr>
              <a:buSzPts val="3600"/>
              <a:buFont typeface="Calibri"/>
              <a:buNone/>
            </a:pPr>
            <a:r>
              <a:rPr b="1" lang="en-US" sz="3600">
                <a:solidFill>
                  <a:srgbClr val="FFFFFF"/>
                </a:solidFill>
                <a:latin typeface="Calibri"/>
                <a:ea typeface="Calibri"/>
                <a:cs typeface="Calibri"/>
                <a:sym typeface="Calibri"/>
              </a:rPr>
              <a:t>Contoh kasus</a:t>
            </a:r>
            <a:br>
              <a:rPr b="1" lang="en-US" sz="3600">
                <a:solidFill>
                  <a:srgbClr val="FFFFFF"/>
                </a:solidFill>
                <a:latin typeface="Calibri"/>
                <a:ea typeface="Calibri"/>
                <a:cs typeface="Calibri"/>
                <a:sym typeface="Calibri"/>
              </a:rPr>
            </a:br>
            <a:r>
              <a:rPr b="1" lang="en-US" sz="2400">
                <a:solidFill>
                  <a:srgbClr val="FFFFFF"/>
                </a:solidFill>
                <a:latin typeface="Calibri"/>
                <a:ea typeface="Calibri"/>
                <a:cs typeface="Calibri"/>
                <a:sym typeface="Calibri"/>
              </a:rPr>
              <a:t>(Siregar &amp; Rohani, 2010)</a:t>
            </a:r>
            <a:endParaRPr/>
          </a:p>
        </p:txBody>
      </p:sp>
      <p:sp>
        <p:nvSpPr>
          <p:cNvPr id="372" name="Google Shape;372;p23"/>
          <p:cNvSpPr/>
          <p:nvPr/>
        </p:nvSpPr>
        <p:spPr>
          <a:xfrm flipH="1" rot="10800000">
            <a:off x="7550402" y="2455479"/>
            <a:ext cx="4083433" cy="4083433"/>
          </a:xfrm>
          <a:prstGeom prst="arc">
            <a:avLst>
              <a:gd fmla="val 16200000" name="adj1"/>
              <a:gd fmla="val 0" name="adj2"/>
            </a:avLst>
          </a:prstGeom>
          <a:noFill/>
          <a:ln cap="rnd" cmpd="sng" w="127000">
            <a:solidFill>
              <a:schemeClr val="accent4"/>
            </a:solidFill>
            <a:prstDash val="dash"/>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373" name="Google Shape;373;p23"/>
          <p:cNvSpPr txBox="1"/>
          <p:nvPr>
            <p:ph idx="1" type="body"/>
          </p:nvPr>
        </p:nvSpPr>
        <p:spPr>
          <a:xfrm>
            <a:off x="4042954" y="248193"/>
            <a:ext cx="7994469" cy="6459583"/>
          </a:xfrm>
          <a:prstGeom prst="rect">
            <a:avLst/>
          </a:prstGeom>
          <a:noFill/>
          <a:ln>
            <a:noFill/>
          </a:ln>
        </p:spPr>
        <p:txBody>
          <a:bodyPr anchorCtr="0" anchor="ctr" bIns="45700" lIns="91425" spcFirstLastPara="1" rIns="91425" wrap="square" tIns="45700">
            <a:normAutofit fontScale="85000" lnSpcReduction="20000"/>
          </a:bodyPr>
          <a:lstStyle/>
          <a:p>
            <a:pPr indent="-77470" lvl="0" marL="228600" rtl="0" algn="l">
              <a:lnSpc>
                <a:spcPct val="90000"/>
              </a:lnSpc>
              <a:spcBef>
                <a:spcPts val="0"/>
              </a:spcBef>
              <a:spcAft>
                <a:spcPts val="0"/>
              </a:spcAft>
              <a:buClr>
                <a:schemeClr val="dk1"/>
              </a:buClr>
              <a:buSzPct val="100000"/>
              <a:buFont typeface="Noto Sans Symbols"/>
              <a:buNone/>
            </a:pPr>
            <a:r>
              <a:t/>
            </a:r>
            <a:endParaRPr/>
          </a:p>
          <a:p>
            <a:pPr indent="-228600" lvl="0" marL="228600" rtl="0" algn="l">
              <a:lnSpc>
                <a:spcPct val="90000"/>
              </a:lnSpc>
              <a:spcBef>
                <a:spcPts val="1000"/>
              </a:spcBef>
              <a:spcAft>
                <a:spcPts val="0"/>
              </a:spcAft>
              <a:buClr>
                <a:schemeClr val="dk1"/>
              </a:buClr>
              <a:buSzPct val="100000"/>
              <a:buFont typeface="Noto Sans Symbols"/>
              <a:buChar char="▪"/>
            </a:pPr>
            <a:r>
              <a:rPr lang="en-US"/>
              <a:t>Kajian kuantitatif tentang sosialisasi gender oleh orang tua pada remaja yang bertujuan mencari hubungan antara sosialisasi gender dan prasangka gender</a:t>
            </a:r>
            <a:endParaRPr/>
          </a:p>
          <a:p>
            <a:pPr indent="-228600" lvl="0" marL="228600" rtl="0" algn="l">
              <a:lnSpc>
                <a:spcPct val="90000"/>
              </a:lnSpc>
              <a:spcBef>
                <a:spcPts val="1000"/>
              </a:spcBef>
              <a:spcAft>
                <a:spcPts val="0"/>
              </a:spcAft>
              <a:buClr>
                <a:schemeClr val="dk1"/>
              </a:buClr>
              <a:buSzPct val="100000"/>
              <a:buFont typeface="Noto Sans Symbols"/>
              <a:buChar char="▪"/>
            </a:pPr>
            <a:r>
              <a:rPr lang="en-US"/>
              <a:t>Subyek penelitian adalah remaja pelajar SMU di wilayah DKI Jakarta berusia  14 – 18 tahun sebanyak 200 orang</a:t>
            </a:r>
            <a:endParaRPr/>
          </a:p>
          <a:p>
            <a:pPr indent="-228600" lvl="0" marL="228600" rtl="0" algn="l">
              <a:lnSpc>
                <a:spcPct val="90000"/>
              </a:lnSpc>
              <a:spcBef>
                <a:spcPts val="1000"/>
              </a:spcBef>
              <a:spcAft>
                <a:spcPts val="0"/>
              </a:spcAft>
              <a:buClr>
                <a:schemeClr val="dk1"/>
              </a:buClr>
              <a:buSzPct val="100000"/>
              <a:buFont typeface="Noto Sans Symbols"/>
              <a:buChar char="▪"/>
            </a:pPr>
            <a:r>
              <a:rPr lang="en-US"/>
              <a:t>Hasil penelitian menunjukkan:</a:t>
            </a:r>
            <a:endParaRPr/>
          </a:p>
          <a:p>
            <a:pPr indent="-228600" lvl="0" marL="228600" rtl="0" algn="l">
              <a:lnSpc>
                <a:spcPct val="90000"/>
              </a:lnSpc>
              <a:spcBef>
                <a:spcPts val="1000"/>
              </a:spcBef>
              <a:spcAft>
                <a:spcPts val="0"/>
              </a:spcAft>
              <a:buClr>
                <a:schemeClr val="dk1"/>
              </a:buClr>
              <a:buSzPct val="100000"/>
              <a:buFont typeface="Noto Sans Symbols"/>
              <a:buChar char="⮚"/>
            </a:pPr>
            <a:r>
              <a:rPr lang="en-US"/>
              <a:t> Orang tua yang paling sering melakukan sosialisasi gender adalah ibu</a:t>
            </a:r>
            <a:endParaRPr/>
          </a:p>
          <a:p>
            <a:pPr indent="-228600" lvl="0" marL="228600" rtl="0" algn="l">
              <a:lnSpc>
                <a:spcPct val="90000"/>
              </a:lnSpc>
              <a:spcBef>
                <a:spcPts val="1000"/>
              </a:spcBef>
              <a:spcAft>
                <a:spcPts val="0"/>
              </a:spcAft>
              <a:buClr>
                <a:schemeClr val="dk1"/>
              </a:buClr>
              <a:buSzPct val="100000"/>
              <a:buFont typeface="Noto Sans Symbols"/>
              <a:buChar char="⮚"/>
            </a:pPr>
            <a:r>
              <a:rPr lang="en-US"/>
              <a:t>Orang tua menerapkan sosialisasi gender yang berbeda antara anak perempuan dan anak laki-laki. Sosialisasi gender tradisional lebih sering dilakukan pada anak perempuan. </a:t>
            </a:r>
            <a:endParaRPr/>
          </a:p>
          <a:p>
            <a:pPr indent="-228600" lvl="0" marL="228600" rtl="0" algn="l">
              <a:lnSpc>
                <a:spcPct val="90000"/>
              </a:lnSpc>
              <a:spcBef>
                <a:spcPts val="1000"/>
              </a:spcBef>
              <a:spcAft>
                <a:spcPts val="0"/>
              </a:spcAft>
              <a:buClr>
                <a:schemeClr val="dk1"/>
              </a:buClr>
              <a:buSzPct val="100000"/>
              <a:buFont typeface="Noto Sans Symbols"/>
              <a:buChar char="⮚"/>
            </a:pPr>
            <a:r>
              <a:rPr lang="en-US"/>
              <a:t>Remaja laki-laki memiliki tingkat penolakan gender yang lebih tinggi dari remaja perempuan. Sebaliknya, remaja perempuan memiliki tingkat penerimaan gender yang lebih tinggi dari remaja laki-laki. </a:t>
            </a:r>
            <a:endParaRPr/>
          </a:p>
          <a:p>
            <a:pPr indent="-228600" lvl="0" marL="228600" rtl="0" algn="l">
              <a:lnSpc>
                <a:spcPct val="90000"/>
              </a:lnSpc>
              <a:spcBef>
                <a:spcPts val="1000"/>
              </a:spcBef>
              <a:spcAft>
                <a:spcPts val="0"/>
              </a:spcAft>
              <a:buClr>
                <a:schemeClr val="dk1"/>
              </a:buClr>
              <a:buSzPct val="100000"/>
              <a:buFont typeface="Noto Sans Symbols"/>
              <a:buChar char="⮚"/>
            </a:pPr>
            <a:r>
              <a:rPr lang="en-US"/>
              <a:t> Pandangan pribadi remaja bisa saja berbeda dari sosialisasi yang telah diperoleh dari orang tua karena pengaruh pergaulan dan lingkungannya</a:t>
            </a:r>
            <a:endParaRPr/>
          </a:p>
          <a:p>
            <a:pPr indent="0" lvl="0" marL="0" rtl="0" algn="l">
              <a:lnSpc>
                <a:spcPct val="90000"/>
              </a:lnSpc>
              <a:spcBef>
                <a:spcPts val="1000"/>
              </a:spcBef>
              <a:spcAft>
                <a:spcPts val="0"/>
              </a:spcAft>
              <a:buClr>
                <a:schemeClr val="dk1"/>
              </a:buClr>
              <a:buSzPct val="100000"/>
              <a:buNone/>
            </a:pPr>
            <a:r>
              <a:t/>
            </a:r>
            <a:endParaRPr sz="2400"/>
          </a:p>
          <a:p>
            <a:pPr indent="0" lvl="0" marL="0" rtl="0" algn="l">
              <a:lnSpc>
                <a:spcPct val="90000"/>
              </a:lnSpc>
              <a:spcBef>
                <a:spcPts val="1000"/>
              </a:spcBef>
              <a:spcAft>
                <a:spcPts val="0"/>
              </a:spcAft>
              <a:buClr>
                <a:schemeClr val="dk1"/>
              </a:buClr>
              <a:buSzPct val="100000"/>
              <a:buNone/>
            </a:pPr>
            <a:r>
              <a:t/>
            </a:r>
            <a:endParaRPr sz="2400"/>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8" name="Shape 378"/>
        <p:cNvGrpSpPr/>
        <p:nvPr/>
      </p:nvGrpSpPr>
      <p:grpSpPr>
        <a:xfrm>
          <a:off x="0" y="0"/>
          <a:ext cx="0" cy="0"/>
          <a:chOff x="0" y="0"/>
          <a:chExt cx="0" cy="0"/>
        </a:xfrm>
      </p:grpSpPr>
      <p:sp>
        <p:nvSpPr>
          <p:cNvPr id="379" name="Google Shape;379;p24"/>
          <p:cNvSpPr/>
          <p:nvPr/>
        </p:nvSpPr>
        <p:spPr>
          <a:xfrm>
            <a:off x="3048" y="0"/>
            <a:ext cx="12188952" cy="6858000"/>
          </a:xfrm>
          <a:prstGeom prst="rect">
            <a:avLst/>
          </a:prstGeom>
          <a:gradFill>
            <a:gsLst>
              <a:gs pos="0">
                <a:srgbClr val="F9F9F9"/>
              </a:gs>
              <a:gs pos="50000">
                <a:srgbClr val="F3F3F3"/>
              </a:gs>
              <a:gs pos="100000">
                <a:srgbClr val="C9C9C9"/>
              </a:gs>
            </a:gsLst>
            <a:lin ang="5400000" scaled="0"/>
          </a:gra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380" name="Google Shape;380;p24"/>
          <p:cNvSpPr/>
          <p:nvPr/>
        </p:nvSpPr>
        <p:spPr>
          <a:xfrm>
            <a:off x="1" y="0"/>
            <a:ext cx="4167271" cy="6858000"/>
          </a:xfrm>
          <a:custGeom>
            <a:rect b="b" l="l" r="r" t="t"/>
            <a:pathLst>
              <a:path extrusionOk="0" h="6858000" w="4167271">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381" name="Google Shape;381;p24"/>
          <p:cNvSpPr txBox="1"/>
          <p:nvPr>
            <p:ph type="title"/>
          </p:nvPr>
        </p:nvSpPr>
        <p:spPr>
          <a:xfrm>
            <a:off x="267789" y="1153572"/>
            <a:ext cx="3619445" cy="44611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FFFFFF"/>
              </a:buClr>
              <a:buSzPts val="3600"/>
              <a:buFont typeface="Calibri"/>
              <a:buNone/>
            </a:pPr>
            <a:r>
              <a:rPr b="1" lang="en-US" sz="3600">
                <a:solidFill>
                  <a:srgbClr val="FFFFFF"/>
                </a:solidFill>
                <a:latin typeface="Calibri"/>
                <a:ea typeface="Calibri"/>
                <a:cs typeface="Calibri"/>
                <a:sym typeface="Calibri"/>
              </a:rPr>
              <a:t>Contoh kasus</a:t>
            </a:r>
            <a:br>
              <a:rPr b="1" lang="en-US" sz="3600">
                <a:solidFill>
                  <a:srgbClr val="FFFFFF"/>
                </a:solidFill>
                <a:latin typeface="Calibri"/>
                <a:ea typeface="Calibri"/>
                <a:cs typeface="Calibri"/>
                <a:sym typeface="Calibri"/>
              </a:rPr>
            </a:br>
            <a:r>
              <a:rPr b="1" lang="en-US" sz="2400">
                <a:solidFill>
                  <a:srgbClr val="FFFFFF"/>
                </a:solidFill>
                <a:latin typeface="Calibri"/>
                <a:ea typeface="Calibri"/>
                <a:cs typeface="Calibri"/>
                <a:sym typeface="Calibri"/>
              </a:rPr>
              <a:t>(Warmiyati dkk, 2018)</a:t>
            </a:r>
            <a:endParaRPr/>
          </a:p>
        </p:txBody>
      </p:sp>
      <p:sp>
        <p:nvSpPr>
          <p:cNvPr id="382" name="Google Shape;382;p24"/>
          <p:cNvSpPr/>
          <p:nvPr/>
        </p:nvSpPr>
        <p:spPr>
          <a:xfrm flipH="1" rot="10800000">
            <a:off x="7550402" y="2455479"/>
            <a:ext cx="4083433" cy="4083433"/>
          </a:xfrm>
          <a:prstGeom prst="arc">
            <a:avLst>
              <a:gd fmla="val 16200000" name="adj1"/>
              <a:gd fmla="val 0" name="adj2"/>
            </a:avLst>
          </a:prstGeom>
          <a:noFill/>
          <a:ln cap="rnd" cmpd="sng" w="127000">
            <a:solidFill>
              <a:schemeClr val="accent4"/>
            </a:solidFill>
            <a:prstDash val="dash"/>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383" name="Google Shape;383;p24"/>
          <p:cNvSpPr txBox="1"/>
          <p:nvPr>
            <p:ph idx="1" type="body"/>
          </p:nvPr>
        </p:nvSpPr>
        <p:spPr>
          <a:xfrm>
            <a:off x="4167272" y="248193"/>
            <a:ext cx="7870151" cy="6459583"/>
          </a:xfrm>
          <a:prstGeom prst="rect">
            <a:avLst/>
          </a:prstGeom>
          <a:noFill/>
          <a:ln>
            <a:noFill/>
          </a:ln>
        </p:spPr>
        <p:txBody>
          <a:bodyPr anchorCtr="0" anchor="ctr" bIns="45700" lIns="91425" spcFirstLastPara="1" rIns="91425" wrap="square" tIns="45700">
            <a:normAutofit lnSpcReduction="10000"/>
          </a:bodyPr>
          <a:lstStyle/>
          <a:p>
            <a:pPr indent="-50800" lvl="0" marL="228600" rtl="0" algn="l">
              <a:lnSpc>
                <a:spcPct val="90000"/>
              </a:lnSpc>
              <a:spcBef>
                <a:spcPts val="0"/>
              </a:spcBef>
              <a:spcAft>
                <a:spcPts val="0"/>
              </a:spcAft>
              <a:buClr>
                <a:schemeClr val="dk1"/>
              </a:buClr>
              <a:buSzPts val="2800"/>
              <a:buFont typeface="Noto Sans Symbols"/>
              <a:buNone/>
            </a:pPr>
            <a:r>
              <a:t/>
            </a:r>
            <a:endParaRPr/>
          </a:p>
          <a:p>
            <a:pPr indent="-228600" lvl="0" marL="228600" rtl="0" algn="l">
              <a:lnSpc>
                <a:spcPct val="90000"/>
              </a:lnSpc>
              <a:spcBef>
                <a:spcPts val="1000"/>
              </a:spcBef>
              <a:spcAft>
                <a:spcPts val="0"/>
              </a:spcAft>
              <a:buClr>
                <a:schemeClr val="dk1"/>
              </a:buClr>
              <a:buSzPts val="2800"/>
              <a:buFont typeface="Noto Sans Symbols"/>
              <a:buChar char="▪"/>
            </a:pPr>
            <a:r>
              <a:rPr lang="en-US"/>
              <a:t>Kajian kuantitatif tentang hubungan antara pemahaman sosialisasi gender berdasarkan latar belakang sosial-ekonomi pada pelajar SMA terhadap pengetahuan, persepsi diri, preferensi, dan perilaku dalam mengekspresikan gendernya</a:t>
            </a:r>
            <a:endParaRPr/>
          </a:p>
          <a:p>
            <a:pPr indent="-228600" lvl="0" marL="228600" rtl="0" algn="l">
              <a:lnSpc>
                <a:spcPct val="90000"/>
              </a:lnSpc>
              <a:spcBef>
                <a:spcPts val="1000"/>
              </a:spcBef>
              <a:spcAft>
                <a:spcPts val="0"/>
              </a:spcAft>
              <a:buClr>
                <a:schemeClr val="dk1"/>
              </a:buClr>
              <a:buSzPts val="2800"/>
              <a:buFont typeface="Noto Sans Symbols"/>
              <a:buChar char="▪"/>
            </a:pPr>
            <a:r>
              <a:rPr lang="en-US"/>
              <a:t>Subyek penelitian adalah 221 pelajar pada 5 SMA di wilayah DKI Jakarta</a:t>
            </a:r>
            <a:endParaRPr/>
          </a:p>
          <a:p>
            <a:pPr indent="-228600" lvl="0" marL="228600" rtl="0" algn="l">
              <a:lnSpc>
                <a:spcPct val="90000"/>
              </a:lnSpc>
              <a:spcBef>
                <a:spcPts val="1000"/>
              </a:spcBef>
              <a:spcAft>
                <a:spcPts val="0"/>
              </a:spcAft>
              <a:buClr>
                <a:schemeClr val="dk1"/>
              </a:buClr>
              <a:buSzPts val="2800"/>
              <a:buFont typeface="Noto Sans Symbols"/>
              <a:buChar char="▪"/>
            </a:pPr>
            <a:r>
              <a:rPr lang="en-US"/>
              <a:t>Hasil penelitian menunjukkan:</a:t>
            </a:r>
            <a:endParaRPr/>
          </a:p>
          <a:p>
            <a:pPr indent="-228600" lvl="0" marL="228600" rtl="0" algn="l">
              <a:lnSpc>
                <a:spcPct val="90000"/>
              </a:lnSpc>
              <a:spcBef>
                <a:spcPts val="1000"/>
              </a:spcBef>
              <a:spcAft>
                <a:spcPts val="0"/>
              </a:spcAft>
              <a:buClr>
                <a:schemeClr val="dk1"/>
              </a:buClr>
              <a:buSzPts val="2800"/>
              <a:buFont typeface="Noto Sans Symbols"/>
              <a:buChar char="⮚"/>
            </a:pPr>
            <a:r>
              <a:rPr lang="en-US"/>
              <a:t> Ada perbedaan pola sosialisasi gender dalam keluarga berdasarkan latar belakang sosial-ekonomi, khususnya dari aspek pengetahuan. </a:t>
            </a:r>
            <a:endParaRPr/>
          </a:p>
          <a:p>
            <a:pPr indent="-228600" lvl="0" marL="228600" rtl="0" algn="l">
              <a:lnSpc>
                <a:spcPct val="90000"/>
              </a:lnSpc>
              <a:spcBef>
                <a:spcPts val="1000"/>
              </a:spcBef>
              <a:spcAft>
                <a:spcPts val="0"/>
              </a:spcAft>
              <a:buClr>
                <a:schemeClr val="dk1"/>
              </a:buClr>
              <a:buSzPts val="2800"/>
              <a:buFont typeface="Noto Sans Symbols"/>
              <a:buChar char="⮚"/>
            </a:pPr>
            <a:r>
              <a:rPr lang="en-US"/>
              <a:t> Tidak ada perbedaan pengaruh sosialisasi gender pada persepsi diri, preferensi, dan perilaku pelajar dalam mengekspresikan gendernya berdasarkan latar belakang sosial-ekonomi. Namun </a:t>
            </a:r>
            <a:endParaRPr/>
          </a:p>
          <a:p>
            <a:pPr indent="0" lvl="0" marL="0" rtl="0" algn="l">
              <a:lnSpc>
                <a:spcPct val="90000"/>
              </a:lnSpc>
              <a:spcBef>
                <a:spcPts val="1000"/>
              </a:spcBef>
              <a:spcAft>
                <a:spcPts val="0"/>
              </a:spcAft>
              <a:buClr>
                <a:schemeClr val="dk1"/>
              </a:buClr>
              <a:buSzPts val="2400"/>
              <a:buNone/>
            </a:pPr>
            <a:r>
              <a:t/>
            </a:r>
            <a:endParaRPr sz="2400"/>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7" name="Shape 387"/>
        <p:cNvGrpSpPr/>
        <p:nvPr/>
      </p:nvGrpSpPr>
      <p:grpSpPr>
        <a:xfrm>
          <a:off x="0" y="0"/>
          <a:ext cx="0" cy="0"/>
          <a:chOff x="0" y="0"/>
          <a:chExt cx="0" cy="0"/>
        </a:xfrm>
      </p:grpSpPr>
      <p:sp>
        <p:nvSpPr>
          <p:cNvPr id="388" name="Google Shape;388;p25"/>
          <p:cNvSpPr/>
          <p:nvPr/>
        </p:nvSpPr>
        <p:spPr>
          <a:xfrm>
            <a:off x="0" y="0"/>
            <a:ext cx="12188952" cy="6858000"/>
          </a:xfrm>
          <a:prstGeom prst="rect">
            <a:avLst/>
          </a:prstGeom>
          <a:gradFill>
            <a:gsLst>
              <a:gs pos="0">
                <a:srgbClr val="F9F9F9"/>
              </a:gs>
              <a:gs pos="50000">
                <a:srgbClr val="F3F3F3"/>
              </a:gs>
              <a:gs pos="100000">
                <a:srgbClr val="C9C9C9"/>
              </a:gs>
            </a:gsLst>
            <a:lin ang="5400000" scaled="0"/>
          </a:gra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389" name="Google Shape;389;p25"/>
          <p:cNvSpPr/>
          <p:nvPr/>
        </p:nvSpPr>
        <p:spPr>
          <a:xfrm rot="8888549">
            <a:off x="-1059473" y="-1108988"/>
            <a:ext cx="7179830" cy="5226565"/>
          </a:xfrm>
          <a:custGeom>
            <a:rect b="b" l="l" r="r" t="t"/>
            <a:pathLst>
              <a:path extrusionOk="0" h="5226565" w="7179830">
                <a:moveTo>
                  <a:pt x="5217841" y="464824"/>
                </a:moveTo>
                <a:lnTo>
                  <a:pt x="5222490" y="464289"/>
                </a:lnTo>
                <a:lnTo>
                  <a:pt x="5216768" y="463394"/>
                </a:lnTo>
                <a:cubicBezTo>
                  <a:pt x="5216768" y="463394"/>
                  <a:pt x="5216768" y="464646"/>
                  <a:pt x="5217841" y="464824"/>
                </a:cubicBezTo>
                <a:close/>
                <a:moveTo>
                  <a:pt x="4945201" y="5226565"/>
                </a:moveTo>
                <a:lnTo>
                  <a:pt x="140449" y="2240811"/>
                </a:lnTo>
                <a:lnTo>
                  <a:pt x="232913" y="2052782"/>
                </a:lnTo>
                <a:cubicBezTo>
                  <a:pt x="277693" y="1968290"/>
                  <a:pt x="325201" y="1885054"/>
                  <a:pt x="375714" y="1803205"/>
                </a:cubicBezTo>
                <a:cubicBezTo>
                  <a:pt x="667528" y="1329721"/>
                  <a:pt x="1039629" y="935091"/>
                  <a:pt x="1512756" y="638448"/>
                </a:cubicBezTo>
                <a:cubicBezTo>
                  <a:pt x="1939392" y="370950"/>
                  <a:pt x="2405724" y="210560"/>
                  <a:pt x="2902095" y="120440"/>
                </a:cubicBezTo>
                <a:cubicBezTo>
                  <a:pt x="2884054" y="118134"/>
                  <a:pt x="2865727" y="119904"/>
                  <a:pt x="2848453" y="125626"/>
                </a:cubicBezTo>
                <a:cubicBezTo>
                  <a:pt x="2498704" y="175943"/>
                  <a:pt x="2158217" y="277201"/>
                  <a:pt x="1837830" y="426203"/>
                </a:cubicBezTo>
                <a:cubicBezTo>
                  <a:pt x="1147094" y="744660"/>
                  <a:pt x="593502" y="1217071"/>
                  <a:pt x="214608" y="1882239"/>
                </a:cubicBezTo>
                <a:cubicBezTo>
                  <a:pt x="169441" y="1960776"/>
                  <a:pt x="128308" y="2041369"/>
                  <a:pt x="91317" y="2123701"/>
                </a:cubicBezTo>
                <a:lnTo>
                  <a:pt x="64092" y="2193361"/>
                </a:lnTo>
                <a:lnTo>
                  <a:pt x="0" y="2153533"/>
                </a:lnTo>
                <a:lnTo>
                  <a:pt x="42834" y="2047277"/>
                </a:lnTo>
                <a:cubicBezTo>
                  <a:pt x="241792" y="1615775"/>
                  <a:pt x="541268" y="1241591"/>
                  <a:pt x="923582" y="915600"/>
                </a:cubicBezTo>
                <a:cubicBezTo>
                  <a:pt x="1435331" y="478415"/>
                  <a:pt x="2028081" y="205375"/>
                  <a:pt x="2686989" y="73950"/>
                </a:cubicBezTo>
                <a:cubicBezTo>
                  <a:pt x="2810367" y="49274"/>
                  <a:pt x="2934818" y="32466"/>
                  <a:pt x="3059983" y="20308"/>
                </a:cubicBezTo>
                <a:cubicBezTo>
                  <a:pt x="3185149" y="8148"/>
                  <a:pt x="3308706" y="2963"/>
                  <a:pt x="3454435" y="1176"/>
                </a:cubicBezTo>
                <a:cubicBezTo>
                  <a:pt x="3599805" y="-5977"/>
                  <a:pt x="3761985" y="20665"/>
                  <a:pt x="3923806" y="49990"/>
                </a:cubicBezTo>
                <a:cubicBezTo>
                  <a:pt x="4409449" y="137964"/>
                  <a:pt x="4886867" y="257228"/>
                  <a:pt x="5350874" y="426917"/>
                </a:cubicBezTo>
                <a:cubicBezTo>
                  <a:pt x="5797001" y="589991"/>
                  <a:pt x="6223101" y="792223"/>
                  <a:pt x="6607360" y="1075097"/>
                </a:cubicBezTo>
                <a:cubicBezTo>
                  <a:pt x="6794438" y="1212779"/>
                  <a:pt x="6965102" y="1365689"/>
                  <a:pt x="7110534" y="1541421"/>
                </a:cubicBezTo>
                <a:lnTo>
                  <a:pt x="7179830" y="1630542"/>
                </a:lnTo>
                <a:lnTo>
                  <a:pt x="7136295" y="1700600"/>
                </a:lnTo>
                <a:lnTo>
                  <a:pt x="7131140" y="1693045"/>
                </a:lnTo>
                <a:cubicBezTo>
                  <a:pt x="6977874" y="1483026"/>
                  <a:pt x="6788448" y="1305671"/>
                  <a:pt x="6577499" y="1148230"/>
                </a:cubicBezTo>
                <a:cubicBezTo>
                  <a:pt x="6245452" y="900401"/>
                  <a:pt x="5878538" y="716408"/>
                  <a:pt x="5494816" y="563527"/>
                </a:cubicBezTo>
                <a:cubicBezTo>
                  <a:pt x="5452491" y="546487"/>
                  <a:pt x="5409881" y="530036"/>
                  <a:pt x="5366967" y="514176"/>
                </a:cubicBezTo>
                <a:cubicBezTo>
                  <a:pt x="5326377" y="499156"/>
                  <a:pt x="5285430" y="485210"/>
                  <a:pt x="5244661" y="470725"/>
                </a:cubicBezTo>
                <a:cubicBezTo>
                  <a:pt x="5471517" y="572127"/>
                  <a:pt x="5691970" y="687263"/>
                  <a:pt x="5904822" y="815468"/>
                </a:cubicBezTo>
                <a:cubicBezTo>
                  <a:pt x="6336645" y="1080104"/>
                  <a:pt x="6718758" y="1400351"/>
                  <a:pt x="7015222" y="1815185"/>
                </a:cubicBezTo>
                <a:lnTo>
                  <a:pt x="7040454" y="1854830"/>
                </a:ln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390" name="Google Shape;390;p25"/>
          <p:cNvSpPr txBox="1"/>
          <p:nvPr>
            <p:ph type="title"/>
          </p:nvPr>
        </p:nvSpPr>
        <p:spPr>
          <a:xfrm>
            <a:off x="266480" y="1293223"/>
            <a:ext cx="4285926" cy="2259874"/>
          </a:xfrm>
          <a:prstGeom prst="rect">
            <a:avLst/>
          </a:prstGeom>
          <a:noFill/>
          <a:ln>
            <a:noFill/>
          </a:ln>
        </p:spPr>
        <p:txBody>
          <a:bodyPr anchorCtr="0" anchor="t" bIns="45700" lIns="91425" spcFirstLastPara="1" rIns="91425" wrap="square" tIns="45700">
            <a:noAutofit/>
          </a:bodyPr>
          <a:lstStyle/>
          <a:p>
            <a:pPr indent="0" lvl="0" marL="0" rtl="0" algn="ctr">
              <a:lnSpc>
                <a:spcPct val="90000"/>
              </a:lnSpc>
              <a:spcBef>
                <a:spcPts val="0"/>
              </a:spcBef>
              <a:spcAft>
                <a:spcPts val="0"/>
              </a:spcAft>
              <a:buClr>
                <a:srgbClr val="FFFFFF"/>
              </a:buClr>
              <a:buSzPts val="8000"/>
              <a:buFont typeface="Calibri"/>
              <a:buNone/>
            </a:pPr>
            <a:r>
              <a:rPr b="1" lang="en-US" sz="8000">
                <a:solidFill>
                  <a:srgbClr val="FFFFFF"/>
                </a:solidFill>
                <a:latin typeface="Calibri"/>
                <a:ea typeface="Calibri"/>
                <a:cs typeface="Calibri"/>
                <a:sym typeface="Calibri"/>
              </a:rPr>
              <a:t>Catatan!</a:t>
            </a:r>
            <a:endParaRPr/>
          </a:p>
        </p:txBody>
      </p:sp>
      <p:sp>
        <p:nvSpPr>
          <p:cNvPr id="391" name="Google Shape;391;p25"/>
          <p:cNvSpPr txBox="1"/>
          <p:nvPr>
            <p:ph idx="1" type="body"/>
          </p:nvPr>
        </p:nvSpPr>
        <p:spPr>
          <a:xfrm>
            <a:off x="5728357" y="1000149"/>
            <a:ext cx="6354785" cy="5238206"/>
          </a:xfrm>
          <a:prstGeom prst="rect">
            <a:avLst/>
          </a:prstGeom>
          <a:noFill/>
          <a:ln>
            <a:noFill/>
          </a:ln>
        </p:spPr>
        <p:txBody>
          <a:bodyPr anchorCtr="0" anchor="t" bIns="45700" lIns="91425" spcFirstLastPara="1" rIns="91425" wrap="square" tIns="45700">
            <a:noAutofit/>
          </a:bodyPr>
          <a:lstStyle/>
          <a:p>
            <a:pPr indent="0" lvl="0" marL="0" rtl="0" algn="ctr">
              <a:lnSpc>
                <a:spcPct val="90000"/>
              </a:lnSpc>
              <a:spcBef>
                <a:spcPts val="0"/>
              </a:spcBef>
              <a:spcAft>
                <a:spcPts val="0"/>
              </a:spcAft>
              <a:buClr>
                <a:schemeClr val="dk1"/>
              </a:buClr>
              <a:buSzPts val="4600"/>
              <a:buNone/>
            </a:pPr>
            <a:r>
              <a:rPr lang="en-US" sz="4600"/>
              <a:t>“Sosialisasi peran gender (genderisasi) yang panjang, terus-menerus, serta diperkuat secara sosial dan kultural menyebabkan perbedaan peran gender dianggap sebagai kodrat”</a:t>
            </a:r>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5" name="Shape 395"/>
        <p:cNvGrpSpPr/>
        <p:nvPr/>
      </p:nvGrpSpPr>
      <p:grpSpPr>
        <a:xfrm>
          <a:off x="0" y="0"/>
          <a:ext cx="0" cy="0"/>
          <a:chOff x="0" y="0"/>
          <a:chExt cx="0" cy="0"/>
        </a:xfrm>
      </p:grpSpPr>
      <p:sp>
        <p:nvSpPr>
          <p:cNvPr id="396" name="Google Shape;396;p26"/>
          <p:cNvSpPr/>
          <p:nvPr/>
        </p:nvSpPr>
        <p:spPr>
          <a:xfrm>
            <a:off x="0" y="0"/>
            <a:ext cx="12188952" cy="6858000"/>
          </a:xfrm>
          <a:prstGeom prst="rect">
            <a:avLst/>
          </a:prstGeom>
          <a:gradFill>
            <a:gsLst>
              <a:gs pos="0">
                <a:srgbClr val="F9F9F9"/>
              </a:gs>
              <a:gs pos="50000">
                <a:srgbClr val="F3F3F3"/>
              </a:gs>
              <a:gs pos="100000">
                <a:srgbClr val="C9C9C9"/>
              </a:gs>
            </a:gsLst>
            <a:lin ang="5400000" scaled="0"/>
          </a:gra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397" name="Google Shape;397;p26"/>
          <p:cNvSpPr/>
          <p:nvPr/>
        </p:nvSpPr>
        <p:spPr>
          <a:xfrm rot="8888549">
            <a:off x="-1059473" y="-1108988"/>
            <a:ext cx="7179830" cy="5226565"/>
          </a:xfrm>
          <a:custGeom>
            <a:rect b="b" l="l" r="r" t="t"/>
            <a:pathLst>
              <a:path extrusionOk="0" h="5226565" w="7179830">
                <a:moveTo>
                  <a:pt x="5217841" y="464824"/>
                </a:moveTo>
                <a:lnTo>
                  <a:pt x="5222490" y="464289"/>
                </a:lnTo>
                <a:lnTo>
                  <a:pt x="5216768" y="463394"/>
                </a:lnTo>
                <a:cubicBezTo>
                  <a:pt x="5216768" y="463394"/>
                  <a:pt x="5216768" y="464646"/>
                  <a:pt x="5217841" y="464824"/>
                </a:cubicBezTo>
                <a:close/>
                <a:moveTo>
                  <a:pt x="4945201" y="5226565"/>
                </a:moveTo>
                <a:lnTo>
                  <a:pt x="140449" y="2240811"/>
                </a:lnTo>
                <a:lnTo>
                  <a:pt x="232913" y="2052782"/>
                </a:lnTo>
                <a:cubicBezTo>
                  <a:pt x="277693" y="1968290"/>
                  <a:pt x="325201" y="1885054"/>
                  <a:pt x="375714" y="1803205"/>
                </a:cubicBezTo>
                <a:cubicBezTo>
                  <a:pt x="667528" y="1329721"/>
                  <a:pt x="1039629" y="935091"/>
                  <a:pt x="1512756" y="638448"/>
                </a:cubicBezTo>
                <a:cubicBezTo>
                  <a:pt x="1939392" y="370950"/>
                  <a:pt x="2405724" y="210560"/>
                  <a:pt x="2902095" y="120440"/>
                </a:cubicBezTo>
                <a:cubicBezTo>
                  <a:pt x="2884054" y="118134"/>
                  <a:pt x="2865727" y="119904"/>
                  <a:pt x="2848453" y="125626"/>
                </a:cubicBezTo>
                <a:cubicBezTo>
                  <a:pt x="2498704" y="175943"/>
                  <a:pt x="2158217" y="277201"/>
                  <a:pt x="1837830" y="426203"/>
                </a:cubicBezTo>
                <a:cubicBezTo>
                  <a:pt x="1147094" y="744660"/>
                  <a:pt x="593502" y="1217071"/>
                  <a:pt x="214608" y="1882239"/>
                </a:cubicBezTo>
                <a:cubicBezTo>
                  <a:pt x="169441" y="1960776"/>
                  <a:pt x="128308" y="2041369"/>
                  <a:pt x="91317" y="2123701"/>
                </a:cubicBezTo>
                <a:lnTo>
                  <a:pt x="64092" y="2193361"/>
                </a:lnTo>
                <a:lnTo>
                  <a:pt x="0" y="2153533"/>
                </a:lnTo>
                <a:lnTo>
                  <a:pt x="42834" y="2047277"/>
                </a:lnTo>
                <a:cubicBezTo>
                  <a:pt x="241792" y="1615775"/>
                  <a:pt x="541268" y="1241591"/>
                  <a:pt x="923582" y="915600"/>
                </a:cubicBezTo>
                <a:cubicBezTo>
                  <a:pt x="1435331" y="478415"/>
                  <a:pt x="2028081" y="205375"/>
                  <a:pt x="2686989" y="73950"/>
                </a:cubicBezTo>
                <a:cubicBezTo>
                  <a:pt x="2810367" y="49274"/>
                  <a:pt x="2934818" y="32466"/>
                  <a:pt x="3059983" y="20308"/>
                </a:cubicBezTo>
                <a:cubicBezTo>
                  <a:pt x="3185149" y="8148"/>
                  <a:pt x="3308706" y="2963"/>
                  <a:pt x="3454435" y="1176"/>
                </a:cubicBezTo>
                <a:cubicBezTo>
                  <a:pt x="3599805" y="-5977"/>
                  <a:pt x="3761985" y="20665"/>
                  <a:pt x="3923806" y="49990"/>
                </a:cubicBezTo>
                <a:cubicBezTo>
                  <a:pt x="4409449" y="137964"/>
                  <a:pt x="4886867" y="257228"/>
                  <a:pt x="5350874" y="426917"/>
                </a:cubicBezTo>
                <a:cubicBezTo>
                  <a:pt x="5797001" y="589991"/>
                  <a:pt x="6223101" y="792223"/>
                  <a:pt x="6607360" y="1075097"/>
                </a:cubicBezTo>
                <a:cubicBezTo>
                  <a:pt x="6794438" y="1212779"/>
                  <a:pt x="6965102" y="1365689"/>
                  <a:pt x="7110534" y="1541421"/>
                </a:cubicBezTo>
                <a:lnTo>
                  <a:pt x="7179830" y="1630542"/>
                </a:lnTo>
                <a:lnTo>
                  <a:pt x="7136295" y="1700600"/>
                </a:lnTo>
                <a:lnTo>
                  <a:pt x="7131140" y="1693045"/>
                </a:lnTo>
                <a:cubicBezTo>
                  <a:pt x="6977874" y="1483026"/>
                  <a:pt x="6788448" y="1305671"/>
                  <a:pt x="6577499" y="1148230"/>
                </a:cubicBezTo>
                <a:cubicBezTo>
                  <a:pt x="6245452" y="900401"/>
                  <a:pt x="5878538" y="716408"/>
                  <a:pt x="5494816" y="563527"/>
                </a:cubicBezTo>
                <a:cubicBezTo>
                  <a:pt x="5452491" y="546487"/>
                  <a:pt x="5409881" y="530036"/>
                  <a:pt x="5366967" y="514176"/>
                </a:cubicBezTo>
                <a:cubicBezTo>
                  <a:pt x="5326377" y="499156"/>
                  <a:pt x="5285430" y="485210"/>
                  <a:pt x="5244661" y="470725"/>
                </a:cubicBezTo>
                <a:cubicBezTo>
                  <a:pt x="5471517" y="572127"/>
                  <a:pt x="5691970" y="687263"/>
                  <a:pt x="5904822" y="815468"/>
                </a:cubicBezTo>
                <a:cubicBezTo>
                  <a:pt x="6336645" y="1080104"/>
                  <a:pt x="6718758" y="1400351"/>
                  <a:pt x="7015222" y="1815185"/>
                </a:cubicBezTo>
                <a:lnTo>
                  <a:pt x="7040454" y="1854830"/>
                </a:ln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398" name="Google Shape;398;p26"/>
          <p:cNvSpPr txBox="1"/>
          <p:nvPr>
            <p:ph type="title"/>
          </p:nvPr>
        </p:nvSpPr>
        <p:spPr>
          <a:xfrm>
            <a:off x="266480" y="1293223"/>
            <a:ext cx="4285926" cy="2259874"/>
          </a:xfrm>
          <a:prstGeom prst="rect">
            <a:avLst/>
          </a:prstGeom>
          <a:noFill/>
          <a:ln>
            <a:noFill/>
          </a:ln>
        </p:spPr>
        <p:txBody>
          <a:bodyPr anchorCtr="0" anchor="t" bIns="45700" lIns="91425" spcFirstLastPara="1" rIns="91425" wrap="square" tIns="45700">
            <a:noAutofit/>
          </a:bodyPr>
          <a:lstStyle/>
          <a:p>
            <a:pPr indent="0" lvl="0" marL="0" rtl="0" algn="ctr">
              <a:lnSpc>
                <a:spcPct val="90000"/>
              </a:lnSpc>
              <a:spcBef>
                <a:spcPts val="0"/>
              </a:spcBef>
              <a:spcAft>
                <a:spcPts val="0"/>
              </a:spcAft>
              <a:buClr>
                <a:srgbClr val="FFFFFF"/>
              </a:buClr>
              <a:buSzPts val="8000"/>
              <a:buFont typeface="Calibri"/>
              <a:buNone/>
            </a:pPr>
            <a:r>
              <a:rPr b="1" lang="en-US" sz="8000">
                <a:solidFill>
                  <a:srgbClr val="FFFFFF"/>
                </a:solidFill>
                <a:latin typeface="Calibri"/>
                <a:ea typeface="Calibri"/>
                <a:cs typeface="Calibri"/>
                <a:sym typeface="Calibri"/>
              </a:rPr>
              <a:t>INGAT!</a:t>
            </a:r>
            <a:endParaRPr/>
          </a:p>
        </p:txBody>
      </p:sp>
      <p:sp>
        <p:nvSpPr>
          <p:cNvPr id="399" name="Google Shape;399;p26"/>
          <p:cNvSpPr txBox="1"/>
          <p:nvPr>
            <p:ph idx="1" type="body"/>
          </p:nvPr>
        </p:nvSpPr>
        <p:spPr>
          <a:xfrm>
            <a:off x="5793377" y="365759"/>
            <a:ext cx="6236646" cy="5342709"/>
          </a:xfrm>
          <a:prstGeom prst="rect">
            <a:avLst/>
          </a:prstGeom>
          <a:noFill/>
          <a:ln>
            <a:noFill/>
          </a:ln>
        </p:spPr>
        <p:txBody>
          <a:bodyPr anchorCtr="0" anchor="t" bIns="45700" lIns="91425" spcFirstLastPara="1" rIns="91425" wrap="square" tIns="45700">
            <a:noAutofit/>
          </a:bodyPr>
          <a:lstStyle/>
          <a:p>
            <a:pPr indent="0" lvl="0" marL="0" rtl="0" algn="ctr">
              <a:lnSpc>
                <a:spcPct val="90000"/>
              </a:lnSpc>
              <a:spcBef>
                <a:spcPts val="0"/>
              </a:spcBef>
              <a:spcAft>
                <a:spcPts val="0"/>
              </a:spcAft>
              <a:buClr>
                <a:schemeClr val="dk1"/>
              </a:buClr>
              <a:buSzPts val="4800"/>
              <a:buNone/>
            </a:pPr>
            <a:r>
              <a:rPr lang="en-US" sz="4800"/>
              <a:t>“Setiap hal terkait peran gender yang bisa dipertukarkan antara perempuan dan laki-laki adalah bentukan masyarakat (=konstruksi sosial-kultural), sehingga bukanlah suatu kodrat”</a:t>
            </a:r>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3" name="Shape 403"/>
        <p:cNvGrpSpPr/>
        <p:nvPr/>
      </p:nvGrpSpPr>
      <p:grpSpPr>
        <a:xfrm>
          <a:off x="0" y="0"/>
          <a:ext cx="0" cy="0"/>
          <a:chOff x="0" y="0"/>
          <a:chExt cx="0" cy="0"/>
        </a:xfrm>
      </p:grpSpPr>
      <p:sp>
        <p:nvSpPr>
          <p:cNvPr id="404" name="Google Shape;404;p27"/>
          <p:cNvSpPr/>
          <p:nvPr/>
        </p:nvSpPr>
        <p:spPr>
          <a:xfrm>
            <a:off x="-1" y="0"/>
            <a:ext cx="12188952" cy="6858000"/>
          </a:xfrm>
          <a:prstGeom prst="rect">
            <a:avLst/>
          </a:prstGeom>
          <a:gradFill>
            <a:gsLst>
              <a:gs pos="0">
                <a:srgbClr val="F9F9F9"/>
              </a:gs>
              <a:gs pos="50000">
                <a:srgbClr val="F3F3F3"/>
              </a:gs>
              <a:gs pos="100000">
                <a:srgbClr val="C9C9C9"/>
              </a:gs>
            </a:gsLst>
            <a:lin ang="5400000" scaled="0"/>
          </a:gra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405" name="Google Shape;405;p27"/>
          <p:cNvSpPr txBox="1"/>
          <p:nvPr>
            <p:ph type="title"/>
          </p:nvPr>
        </p:nvSpPr>
        <p:spPr>
          <a:xfrm>
            <a:off x="838200" y="556995"/>
            <a:ext cx="10515600" cy="1141175"/>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800"/>
              <a:buFont typeface="Calibri"/>
              <a:buNone/>
            </a:pPr>
            <a:r>
              <a:rPr b="1" lang="en-US" sz="4800">
                <a:latin typeface="Calibri"/>
                <a:ea typeface="Calibri"/>
                <a:cs typeface="Calibri"/>
                <a:sym typeface="Calibri"/>
              </a:rPr>
              <a:t>Dampak Sosialisasi Gender ?</a:t>
            </a:r>
            <a:endParaRPr/>
          </a:p>
        </p:txBody>
      </p:sp>
      <p:grpSp>
        <p:nvGrpSpPr>
          <p:cNvPr id="406" name="Google Shape;406;p27"/>
          <p:cNvGrpSpPr/>
          <p:nvPr/>
        </p:nvGrpSpPr>
        <p:grpSpPr>
          <a:xfrm>
            <a:off x="839513" y="2221305"/>
            <a:ext cx="10758990" cy="3414698"/>
            <a:chOff x="1313" y="849705"/>
            <a:chExt cx="10758990" cy="3414698"/>
          </a:xfrm>
        </p:grpSpPr>
        <p:sp>
          <p:nvSpPr>
            <p:cNvPr id="407" name="Google Shape;407;p27"/>
            <p:cNvSpPr/>
            <p:nvPr/>
          </p:nvSpPr>
          <p:spPr>
            <a:xfrm>
              <a:off x="1313" y="849705"/>
              <a:ext cx="4610995" cy="2927982"/>
            </a:xfrm>
            <a:prstGeom prst="roundRect">
              <a:avLst>
                <a:gd fmla="val 10000" name="adj"/>
              </a:avLst>
            </a:prstGeom>
            <a:solidFill>
              <a:schemeClr val="accent2"/>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8" name="Google Shape;408;p27"/>
            <p:cNvSpPr/>
            <p:nvPr/>
          </p:nvSpPr>
          <p:spPr>
            <a:xfrm>
              <a:off x="513646" y="1336421"/>
              <a:ext cx="4610995" cy="2927982"/>
            </a:xfrm>
            <a:prstGeom prst="roundRect">
              <a:avLst>
                <a:gd fmla="val 10000" name="adj"/>
              </a:avLst>
            </a:prstGeom>
            <a:solidFill>
              <a:schemeClr val="lt1">
                <a:alpha val="89803"/>
              </a:schemeClr>
            </a:solidFill>
            <a:ln cap="flat" cmpd="sng" w="12700">
              <a:solidFill>
                <a:schemeClr val="accent2"/>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9" name="Google Shape;409;p27"/>
            <p:cNvSpPr txBox="1"/>
            <p:nvPr/>
          </p:nvSpPr>
          <p:spPr>
            <a:xfrm>
              <a:off x="599404" y="1422179"/>
              <a:ext cx="4439479" cy="2756466"/>
            </a:xfrm>
            <a:prstGeom prst="rect">
              <a:avLst/>
            </a:prstGeom>
            <a:noFill/>
            <a:ln>
              <a:noFill/>
            </a:ln>
          </p:spPr>
          <p:txBody>
            <a:bodyPr anchorCtr="0" anchor="ctr" bIns="118100" lIns="118100" spcFirstLastPara="1" rIns="118100" wrap="square" tIns="118100">
              <a:noAutofit/>
            </a:bodyPr>
            <a:lstStyle/>
            <a:p>
              <a:pPr indent="0" lvl="0" marL="0" marR="0" rtl="0" algn="ctr">
                <a:lnSpc>
                  <a:spcPct val="90000"/>
                </a:lnSpc>
                <a:spcBef>
                  <a:spcPts val="0"/>
                </a:spcBef>
                <a:spcAft>
                  <a:spcPts val="0"/>
                </a:spcAft>
                <a:buClr>
                  <a:schemeClr val="dk1"/>
                </a:buClr>
                <a:buSzPts val="3100"/>
                <a:buFont typeface="Calibri"/>
                <a:buNone/>
              </a:pPr>
              <a:r>
                <a:rPr b="0" i="0" lang="en-US" sz="3100" u="none" cap="none" strike="noStrike">
                  <a:solidFill>
                    <a:schemeClr val="dk1"/>
                  </a:solidFill>
                  <a:latin typeface="Calibri"/>
                  <a:ea typeface="Calibri"/>
                  <a:cs typeface="Calibri"/>
                  <a:sym typeface="Calibri"/>
                </a:rPr>
                <a:t> Perempuan: </a:t>
              </a:r>
              <a:endParaRPr/>
            </a:p>
            <a:p>
              <a:pPr indent="0" lvl="0" marL="0" marR="0" rtl="0" algn="ctr">
                <a:lnSpc>
                  <a:spcPct val="90000"/>
                </a:lnSpc>
                <a:spcBef>
                  <a:spcPts val="1085"/>
                </a:spcBef>
                <a:spcAft>
                  <a:spcPts val="0"/>
                </a:spcAft>
                <a:buClr>
                  <a:schemeClr val="dk1"/>
                </a:buClr>
                <a:buSzPts val="3100"/>
                <a:buFont typeface="Calibri"/>
                <a:buNone/>
              </a:pPr>
              <a:r>
                <a:rPr b="0" i="0" lang="en-US" sz="3100" u="none" cap="none" strike="noStrike">
                  <a:solidFill>
                    <a:schemeClr val="dk1"/>
                  </a:solidFill>
                  <a:latin typeface="Calibri"/>
                  <a:ea typeface="Calibri"/>
                  <a:cs typeface="Calibri"/>
                  <a:sym typeface="Calibri"/>
                </a:rPr>
                <a:t>Muncul konflik peran gender atau rasa bersalah jika tidak melakukan “peran gender”-nya </a:t>
              </a:r>
              <a:endParaRPr/>
            </a:p>
          </p:txBody>
        </p:sp>
        <p:sp>
          <p:nvSpPr>
            <p:cNvPr id="410" name="Google Shape;410;p27"/>
            <p:cNvSpPr/>
            <p:nvPr/>
          </p:nvSpPr>
          <p:spPr>
            <a:xfrm>
              <a:off x="5636975" y="849705"/>
              <a:ext cx="4610995" cy="2927982"/>
            </a:xfrm>
            <a:prstGeom prst="roundRect">
              <a:avLst>
                <a:gd fmla="val 10000" name="adj"/>
              </a:avLst>
            </a:prstGeom>
            <a:solidFill>
              <a:schemeClr val="accent2"/>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1" name="Google Shape;411;p27"/>
            <p:cNvSpPr/>
            <p:nvPr/>
          </p:nvSpPr>
          <p:spPr>
            <a:xfrm>
              <a:off x="6149308" y="1336421"/>
              <a:ext cx="4610995" cy="2927982"/>
            </a:xfrm>
            <a:prstGeom prst="roundRect">
              <a:avLst>
                <a:gd fmla="val 10000" name="adj"/>
              </a:avLst>
            </a:prstGeom>
            <a:solidFill>
              <a:schemeClr val="lt1">
                <a:alpha val="89803"/>
              </a:schemeClr>
            </a:solidFill>
            <a:ln cap="flat" cmpd="sng" w="12700">
              <a:solidFill>
                <a:schemeClr val="accent2"/>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2" name="Google Shape;412;p27"/>
            <p:cNvSpPr txBox="1"/>
            <p:nvPr/>
          </p:nvSpPr>
          <p:spPr>
            <a:xfrm>
              <a:off x="6235066" y="1422179"/>
              <a:ext cx="4439479" cy="2756466"/>
            </a:xfrm>
            <a:prstGeom prst="rect">
              <a:avLst/>
            </a:prstGeom>
            <a:noFill/>
            <a:ln>
              <a:noFill/>
            </a:ln>
          </p:spPr>
          <p:txBody>
            <a:bodyPr anchorCtr="0" anchor="ctr" bIns="118100" lIns="118100" spcFirstLastPara="1" rIns="118100" wrap="square" tIns="118100">
              <a:noAutofit/>
            </a:bodyPr>
            <a:lstStyle/>
            <a:p>
              <a:pPr indent="0" lvl="0" marL="0" marR="0" rtl="0" algn="ctr">
                <a:lnSpc>
                  <a:spcPct val="90000"/>
                </a:lnSpc>
                <a:spcBef>
                  <a:spcPts val="0"/>
                </a:spcBef>
                <a:spcAft>
                  <a:spcPts val="0"/>
                </a:spcAft>
                <a:buClr>
                  <a:schemeClr val="dk1"/>
                </a:buClr>
                <a:buSzPts val="3100"/>
                <a:buFont typeface="Calibri"/>
                <a:buNone/>
              </a:pPr>
              <a:r>
                <a:rPr b="0" i="0" lang="en-US" sz="3100" u="none" cap="none" strike="noStrike">
                  <a:solidFill>
                    <a:schemeClr val="dk1"/>
                  </a:solidFill>
                  <a:latin typeface="Calibri"/>
                  <a:ea typeface="Calibri"/>
                  <a:cs typeface="Calibri"/>
                  <a:sym typeface="Calibri"/>
                </a:rPr>
                <a:t>Laki-laki : </a:t>
              </a:r>
              <a:endParaRPr/>
            </a:p>
            <a:p>
              <a:pPr indent="0" lvl="0" marL="0" marR="0" rtl="0" algn="ctr">
                <a:lnSpc>
                  <a:spcPct val="90000"/>
                </a:lnSpc>
                <a:spcBef>
                  <a:spcPts val="1085"/>
                </a:spcBef>
                <a:spcAft>
                  <a:spcPts val="0"/>
                </a:spcAft>
                <a:buClr>
                  <a:schemeClr val="dk1"/>
                </a:buClr>
                <a:buSzPts val="3100"/>
                <a:buFont typeface="Calibri"/>
                <a:buNone/>
              </a:pPr>
              <a:r>
                <a:rPr b="0" i="0" lang="en-US" sz="3100" u="none" cap="none" strike="noStrike">
                  <a:solidFill>
                    <a:schemeClr val="dk1"/>
                  </a:solidFill>
                  <a:latin typeface="Calibri"/>
                  <a:ea typeface="Calibri"/>
                  <a:cs typeface="Calibri"/>
                  <a:sym typeface="Calibri"/>
                </a:rPr>
                <a:t>Muncul konflik peran gender atau rasa bersalah jika tidak melakukan “peran gender”-nya</a:t>
              </a:r>
              <a:endParaRPr b="0" i="0" sz="3100" u="none" cap="none" strike="noStrike">
                <a:solidFill>
                  <a:schemeClr val="dk1"/>
                </a:solidFill>
                <a:latin typeface="Calibri"/>
                <a:ea typeface="Calibri"/>
                <a:cs typeface="Calibri"/>
                <a:sym typeface="Calibri"/>
              </a:endParaRPr>
            </a:p>
          </p:txBody>
        </p:sp>
      </p:gr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6" name="Shape 416"/>
        <p:cNvGrpSpPr/>
        <p:nvPr/>
      </p:nvGrpSpPr>
      <p:grpSpPr>
        <a:xfrm>
          <a:off x="0" y="0"/>
          <a:ext cx="0" cy="0"/>
          <a:chOff x="0" y="0"/>
          <a:chExt cx="0" cy="0"/>
        </a:xfrm>
      </p:grpSpPr>
      <p:sp>
        <p:nvSpPr>
          <p:cNvPr id="417" name="Google Shape;417;p28"/>
          <p:cNvSpPr/>
          <p:nvPr/>
        </p:nvSpPr>
        <p:spPr>
          <a:xfrm>
            <a:off x="0" y="0"/>
            <a:ext cx="12188952" cy="6858000"/>
          </a:xfrm>
          <a:prstGeom prst="rect">
            <a:avLst/>
          </a:prstGeom>
          <a:gradFill>
            <a:gsLst>
              <a:gs pos="0">
                <a:srgbClr val="F9F9F9"/>
              </a:gs>
              <a:gs pos="50000">
                <a:srgbClr val="F3F3F3"/>
              </a:gs>
              <a:gs pos="100000">
                <a:srgbClr val="C9C9C9"/>
              </a:gs>
            </a:gsLst>
            <a:lin ang="5400000" scaled="0"/>
          </a:gra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418" name="Google Shape;418;p28"/>
          <p:cNvSpPr/>
          <p:nvPr/>
        </p:nvSpPr>
        <p:spPr>
          <a:xfrm rot="8888549">
            <a:off x="-1059473" y="-1108988"/>
            <a:ext cx="7179830" cy="5226565"/>
          </a:xfrm>
          <a:custGeom>
            <a:rect b="b" l="l" r="r" t="t"/>
            <a:pathLst>
              <a:path extrusionOk="0" h="5226565" w="7179830">
                <a:moveTo>
                  <a:pt x="5217841" y="464824"/>
                </a:moveTo>
                <a:lnTo>
                  <a:pt x="5222490" y="464289"/>
                </a:lnTo>
                <a:lnTo>
                  <a:pt x="5216768" y="463394"/>
                </a:lnTo>
                <a:cubicBezTo>
                  <a:pt x="5216768" y="463394"/>
                  <a:pt x="5216768" y="464646"/>
                  <a:pt x="5217841" y="464824"/>
                </a:cubicBezTo>
                <a:close/>
                <a:moveTo>
                  <a:pt x="4945201" y="5226565"/>
                </a:moveTo>
                <a:lnTo>
                  <a:pt x="140449" y="2240811"/>
                </a:lnTo>
                <a:lnTo>
                  <a:pt x="232913" y="2052782"/>
                </a:lnTo>
                <a:cubicBezTo>
                  <a:pt x="277693" y="1968290"/>
                  <a:pt x="325201" y="1885054"/>
                  <a:pt x="375714" y="1803205"/>
                </a:cubicBezTo>
                <a:cubicBezTo>
                  <a:pt x="667528" y="1329721"/>
                  <a:pt x="1039629" y="935091"/>
                  <a:pt x="1512756" y="638448"/>
                </a:cubicBezTo>
                <a:cubicBezTo>
                  <a:pt x="1939392" y="370950"/>
                  <a:pt x="2405724" y="210560"/>
                  <a:pt x="2902095" y="120440"/>
                </a:cubicBezTo>
                <a:cubicBezTo>
                  <a:pt x="2884054" y="118134"/>
                  <a:pt x="2865727" y="119904"/>
                  <a:pt x="2848453" y="125626"/>
                </a:cubicBezTo>
                <a:cubicBezTo>
                  <a:pt x="2498704" y="175943"/>
                  <a:pt x="2158217" y="277201"/>
                  <a:pt x="1837830" y="426203"/>
                </a:cubicBezTo>
                <a:cubicBezTo>
                  <a:pt x="1147094" y="744660"/>
                  <a:pt x="593502" y="1217071"/>
                  <a:pt x="214608" y="1882239"/>
                </a:cubicBezTo>
                <a:cubicBezTo>
                  <a:pt x="169441" y="1960776"/>
                  <a:pt x="128308" y="2041369"/>
                  <a:pt x="91317" y="2123701"/>
                </a:cubicBezTo>
                <a:lnTo>
                  <a:pt x="64092" y="2193361"/>
                </a:lnTo>
                <a:lnTo>
                  <a:pt x="0" y="2153533"/>
                </a:lnTo>
                <a:lnTo>
                  <a:pt x="42834" y="2047277"/>
                </a:lnTo>
                <a:cubicBezTo>
                  <a:pt x="241792" y="1615775"/>
                  <a:pt x="541268" y="1241591"/>
                  <a:pt x="923582" y="915600"/>
                </a:cubicBezTo>
                <a:cubicBezTo>
                  <a:pt x="1435331" y="478415"/>
                  <a:pt x="2028081" y="205375"/>
                  <a:pt x="2686989" y="73950"/>
                </a:cubicBezTo>
                <a:cubicBezTo>
                  <a:pt x="2810367" y="49274"/>
                  <a:pt x="2934818" y="32466"/>
                  <a:pt x="3059983" y="20308"/>
                </a:cubicBezTo>
                <a:cubicBezTo>
                  <a:pt x="3185149" y="8148"/>
                  <a:pt x="3308706" y="2963"/>
                  <a:pt x="3454435" y="1176"/>
                </a:cubicBezTo>
                <a:cubicBezTo>
                  <a:pt x="3599805" y="-5977"/>
                  <a:pt x="3761985" y="20665"/>
                  <a:pt x="3923806" y="49990"/>
                </a:cubicBezTo>
                <a:cubicBezTo>
                  <a:pt x="4409449" y="137964"/>
                  <a:pt x="4886867" y="257228"/>
                  <a:pt x="5350874" y="426917"/>
                </a:cubicBezTo>
                <a:cubicBezTo>
                  <a:pt x="5797001" y="589991"/>
                  <a:pt x="6223101" y="792223"/>
                  <a:pt x="6607360" y="1075097"/>
                </a:cubicBezTo>
                <a:cubicBezTo>
                  <a:pt x="6794438" y="1212779"/>
                  <a:pt x="6965102" y="1365689"/>
                  <a:pt x="7110534" y="1541421"/>
                </a:cubicBezTo>
                <a:lnTo>
                  <a:pt x="7179830" y="1630542"/>
                </a:lnTo>
                <a:lnTo>
                  <a:pt x="7136295" y="1700600"/>
                </a:lnTo>
                <a:lnTo>
                  <a:pt x="7131140" y="1693045"/>
                </a:lnTo>
                <a:cubicBezTo>
                  <a:pt x="6977874" y="1483026"/>
                  <a:pt x="6788448" y="1305671"/>
                  <a:pt x="6577499" y="1148230"/>
                </a:cubicBezTo>
                <a:cubicBezTo>
                  <a:pt x="6245452" y="900401"/>
                  <a:pt x="5878538" y="716408"/>
                  <a:pt x="5494816" y="563527"/>
                </a:cubicBezTo>
                <a:cubicBezTo>
                  <a:pt x="5452491" y="546487"/>
                  <a:pt x="5409881" y="530036"/>
                  <a:pt x="5366967" y="514176"/>
                </a:cubicBezTo>
                <a:cubicBezTo>
                  <a:pt x="5326377" y="499156"/>
                  <a:pt x="5285430" y="485210"/>
                  <a:pt x="5244661" y="470725"/>
                </a:cubicBezTo>
                <a:cubicBezTo>
                  <a:pt x="5471517" y="572127"/>
                  <a:pt x="5691970" y="687263"/>
                  <a:pt x="5904822" y="815468"/>
                </a:cubicBezTo>
                <a:cubicBezTo>
                  <a:pt x="6336645" y="1080104"/>
                  <a:pt x="6718758" y="1400351"/>
                  <a:pt x="7015222" y="1815185"/>
                </a:cubicBezTo>
                <a:lnTo>
                  <a:pt x="7040454" y="1854830"/>
                </a:ln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419" name="Google Shape;419;p28"/>
          <p:cNvSpPr txBox="1"/>
          <p:nvPr>
            <p:ph type="title"/>
          </p:nvPr>
        </p:nvSpPr>
        <p:spPr>
          <a:xfrm>
            <a:off x="266480" y="1293223"/>
            <a:ext cx="4285926" cy="2259874"/>
          </a:xfrm>
          <a:prstGeom prst="rect">
            <a:avLst/>
          </a:prstGeom>
          <a:noFill/>
          <a:ln>
            <a:noFill/>
          </a:ln>
        </p:spPr>
        <p:txBody>
          <a:bodyPr anchorCtr="0" anchor="t" bIns="45700" lIns="91425" spcFirstLastPara="1" rIns="91425" wrap="square" tIns="45700">
            <a:noAutofit/>
          </a:bodyPr>
          <a:lstStyle/>
          <a:p>
            <a:pPr indent="0" lvl="0" marL="0" rtl="0" algn="ctr">
              <a:lnSpc>
                <a:spcPct val="90000"/>
              </a:lnSpc>
              <a:spcBef>
                <a:spcPts val="0"/>
              </a:spcBef>
              <a:spcAft>
                <a:spcPts val="0"/>
              </a:spcAft>
              <a:buClr>
                <a:srgbClr val="FFFFFF"/>
              </a:buClr>
              <a:buSzPts val="5400"/>
              <a:buFont typeface="Calibri"/>
              <a:buNone/>
            </a:pPr>
            <a:r>
              <a:rPr b="1" lang="en-US" sz="5400">
                <a:solidFill>
                  <a:srgbClr val="FFFFFF"/>
                </a:solidFill>
                <a:latin typeface="Calibri"/>
                <a:ea typeface="Calibri"/>
                <a:cs typeface="Calibri"/>
                <a:sym typeface="Calibri"/>
              </a:rPr>
              <a:t>Konflik peran gender ?</a:t>
            </a:r>
            <a:endParaRPr/>
          </a:p>
        </p:txBody>
      </p:sp>
      <p:sp>
        <p:nvSpPr>
          <p:cNvPr id="420" name="Google Shape;420;p28"/>
          <p:cNvSpPr txBox="1"/>
          <p:nvPr>
            <p:ph idx="1" type="body"/>
          </p:nvPr>
        </p:nvSpPr>
        <p:spPr>
          <a:xfrm>
            <a:off x="5735323" y="529045"/>
            <a:ext cx="6243177" cy="5917475"/>
          </a:xfrm>
          <a:prstGeom prst="rect">
            <a:avLst/>
          </a:prstGeom>
          <a:noFill/>
          <a:ln>
            <a:noFill/>
          </a:ln>
        </p:spPr>
        <p:txBody>
          <a:bodyPr anchorCtr="0" anchor="t" bIns="45700" lIns="91425" spcFirstLastPara="1" rIns="91425" wrap="square" tIns="45700">
            <a:noAutofit/>
          </a:bodyPr>
          <a:lstStyle/>
          <a:p>
            <a:pPr indent="0" lvl="0" marL="0" rtl="0" algn="ctr">
              <a:lnSpc>
                <a:spcPct val="90000"/>
              </a:lnSpc>
              <a:spcBef>
                <a:spcPts val="0"/>
              </a:spcBef>
              <a:spcAft>
                <a:spcPts val="0"/>
              </a:spcAft>
              <a:buClr>
                <a:schemeClr val="dk1"/>
              </a:buClr>
              <a:buSzPts val="4000"/>
              <a:buNone/>
            </a:pPr>
            <a:r>
              <a:rPr lang="en-US" sz="4000"/>
              <a:t>“ Kondisi psikologis yang muncul karena peran gender memiliki pengaruh atau dampak negatif terhadap seseorang atau orang lain. Hasil akhir dari konflik ini adalah suatu keterbatasan pada potensi kemanusiaan seseorang yang mengalami konflik tersebut“</a:t>
            </a:r>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5" name="Shape 425"/>
        <p:cNvGrpSpPr/>
        <p:nvPr/>
      </p:nvGrpSpPr>
      <p:grpSpPr>
        <a:xfrm>
          <a:off x="0" y="0"/>
          <a:ext cx="0" cy="0"/>
          <a:chOff x="0" y="0"/>
          <a:chExt cx="0" cy="0"/>
        </a:xfrm>
      </p:grpSpPr>
      <p:sp>
        <p:nvSpPr>
          <p:cNvPr id="426" name="Google Shape;426;p29"/>
          <p:cNvSpPr/>
          <p:nvPr/>
        </p:nvSpPr>
        <p:spPr>
          <a:xfrm>
            <a:off x="3048" y="0"/>
            <a:ext cx="12188952" cy="6858000"/>
          </a:xfrm>
          <a:prstGeom prst="rect">
            <a:avLst/>
          </a:prstGeom>
          <a:gradFill>
            <a:gsLst>
              <a:gs pos="0">
                <a:srgbClr val="F9F9F9"/>
              </a:gs>
              <a:gs pos="50000">
                <a:srgbClr val="F3F3F3"/>
              </a:gs>
              <a:gs pos="100000">
                <a:srgbClr val="C9C9C9"/>
              </a:gs>
            </a:gsLst>
            <a:lin ang="5400000" scaled="0"/>
          </a:gra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427" name="Google Shape;427;p29"/>
          <p:cNvSpPr/>
          <p:nvPr/>
        </p:nvSpPr>
        <p:spPr>
          <a:xfrm>
            <a:off x="1" y="0"/>
            <a:ext cx="4167271" cy="6858000"/>
          </a:xfrm>
          <a:custGeom>
            <a:rect b="b" l="l" r="r" t="t"/>
            <a:pathLst>
              <a:path extrusionOk="0" h="6858000" w="4167271">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428" name="Google Shape;428;p29"/>
          <p:cNvSpPr txBox="1"/>
          <p:nvPr>
            <p:ph type="title"/>
          </p:nvPr>
        </p:nvSpPr>
        <p:spPr>
          <a:xfrm>
            <a:off x="267789" y="1153572"/>
            <a:ext cx="3619445" cy="44611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FFFFFF"/>
              </a:buClr>
              <a:buSzPts val="3600"/>
              <a:buFont typeface="Calibri"/>
              <a:buNone/>
            </a:pPr>
            <a:r>
              <a:rPr b="1" lang="en-US" sz="3600">
                <a:solidFill>
                  <a:srgbClr val="FFFFFF"/>
                </a:solidFill>
                <a:latin typeface="Calibri"/>
                <a:ea typeface="Calibri"/>
                <a:cs typeface="Calibri"/>
                <a:sym typeface="Calibri"/>
              </a:rPr>
              <a:t>Contoh kasus</a:t>
            </a:r>
            <a:br>
              <a:rPr b="1" lang="en-US" sz="3600">
                <a:solidFill>
                  <a:srgbClr val="FFFFFF"/>
                </a:solidFill>
                <a:latin typeface="Calibri"/>
                <a:ea typeface="Calibri"/>
                <a:cs typeface="Calibri"/>
                <a:sym typeface="Calibri"/>
              </a:rPr>
            </a:br>
            <a:r>
              <a:rPr b="1" lang="en-US" sz="3600">
                <a:solidFill>
                  <a:srgbClr val="FFFFFF"/>
                </a:solidFill>
                <a:latin typeface="Calibri"/>
                <a:ea typeface="Calibri"/>
                <a:cs typeface="Calibri"/>
                <a:sym typeface="Calibri"/>
              </a:rPr>
              <a:t>(Brahmana, 2019)</a:t>
            </a:r>
            <a:endParaRPr/>
          </a:p>
        </p:txBody>
      </p:sp>
      <p:sp>
        <p:nvSpPr>
          <p:cNvPr id="429" name="Google Shape;429;p29"/>
          <p:cNvSpPr/>
          <p:nvPr/>
        </p:nvSpPr>
        <p:spPr>
          <a:xfrm flipH="1" rot="10800000">
            <a:off x="7550402" y="2455479"/>
            <a:ext cx="4083433" cy="4083433"/>
          </a:xfrm>
          <a:prstGeom prst="arc">
            <a:avLst>
              <a:gd fmla="val 16200000" name="adj1"/>
              <a:gd fmla="val 0" name="adj2"/>
            </a:avLst>
          </a:prstGeom>
          <a:noFill/>
          <a:ln cap="rnd" cmpd="sng" w="127000">
            <a:solidFill>
              <a:schemeClr val="accent4"/>
            </a:solidFill>
            <a:prstDash val="dash"/>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430" name="Google Shape;430;p29"/>
          <p:cNvSpPr txBox="1"/>
          <p:nvPr>
            <p:ph idx="1" type="body"/>
          </p:nvPr>
        </p:nvSpPr>
        <p:spPr>
          <a:xfrm>
            <a:off x="4167272" y="248193"/>
            <a:ext cx="7870151" cy="6459583"/>
          </a:xfrm>
          <a:prstGeom prst="rect">
            <a:avLst/>
          </a:prstGeom>
          <a:noFill/>
          <a:ln>
            <a:noFill/>
          </a:ln>
        </p:spPr>
        <p:txBody>
          <a:bodyPr anchorCtr="0" anchor="ctr" bIns="45700" lIns="91425" spcFirstLastPara="1" rIns="91425" wrap="square" tIns="45700">
            <a:normAutofit fontScale="92500"/>
          </a:bodyPr>
          <a:lstStyle/>
          <a:p>
            <a:pPr indent="-64135" lvl="0" marL="228600" rtl="0" algn="l">
              <a:lnSpc>
                <a:spcPct val="90000"/>
              </a:lnSpc>
              <a:spcBef>
                <a:spcPts val="0"/>
              </a:spcBef>
              <a:spcAft>
                <a:spcPts val="0"/>
              </a:spcAft>
              <a:buClr>
                <a:schemeClr val="dk1"/>
              </a:buClr>
              <a:buSzPct val="100000"/>
              <a:buFont typeface="Noto Sans Symbols"/>
              <a:buNone/>
            </a:pPr>
            <a:r>
              <a:t/>
            </a:r>
            <a:endParaRPr/>
          </a:p>
          <a:p>
            <a:pPr indent="-228600" lvl="0" marL="228600" rtl="0" algn="l">
              <a:lnSpc>
                <a:spcPct val="90000"/>
              </a:lnSpc>
              <a:spcBef>
                <a:spcPts val="1000"/>
              </a:spcBef>
              <a:spcAft>
                <a:spcPts val="0"/>
              </a:spcAft>
              <a:buClr>
                <a:schemeClr val="dk1"/>
              </a:buClr>
              <a:buSzPct val="100000"/>
              <a:buFont typeface="Noto Sans Symbols"/>
              <a:buChar char="▪"/>
            </a:pPr>
            <a:r>
              <a:rPr lang="en-US"/>
              <a:t>Kajian kuantitatif tentang pengaruh ideologi maskulin terhadap konflik peran gender pada laki-laki suku Karo</a:t>
            </a:r>
            <a:endParaRPr/>
          </a:p>
          <a:p>
            <a:pPr indent="-228600" lvl="0" marL="228600" rtl="0" algn="l">
              <a:lnSpc>
                <a:spcPct val="90000"/>
              </a:lnSpc>
              <a:spcBef>
                <a:spcPts val="1000"/>
              </a:spcBef>
              <a:spcAft>
                <a:spcPts val="0"/>
              </a:spcAft>
              <a:buClr>
                <a:schemeClr val="dk1"/>
              </a:buClr>
              <a:buSzPct val="100000"/>
              <a:buFont typeface="Noto Sans Symbols"/>
              <a:buChar char="▪"/>
            </a:pPr>
            <a:r>
              <a:rPr lang="en-US"/>
              <a:t>Subyek penelitian adalah laki-laki dari suku Karo yang menjadi suami dari pendeta di GBKP (Gereja Batak Karo Protestan)</a:t>
            </a:r>
            <a:endParaRPr/>
          </a:p>
          <a:p>
            <a:pPr indent="-228600" lvl="0" marL="228600" rtl="0" algn="l">
              <a:lnSpc>
                <a:spcPct val="90000"/>
              </a:lnSpc>
              <a:spcBef>
                <a:spcPts val="1000"/>
              </a:spcBef>
              <a:spcAft>
                <a:spcPts val="0"/>
              </a:spcAft>
              <a:buClr>
                <a:schemeClr val="dk1"/>
              </a:buClr>
              <a:buSzPct val="100000"/>
              <a:buFont typeface="Noto Sans Symbols"/>
              <a:buChar char="▪"/>
            </a:pPr>
            <a:r>
              <a:rPr lang="en-US"/>
              <a:t>Hasil penelitian menunjukkan:</a:t>
            </a:r>
            <a:endParaRPr/>
          </a:p>
          <a:p>
            <a:pPr indent="-228600" lvl="0" marL="228600" rtl="0" algn="l">
              <a:lnSpc>
                <a:spcPct val="90000"/>
              </a:lnSpc>
              <a:spcBef>
                <a:spcPts val="1000"/>
              </a:spcBef>
              <a:spcAft>
                <a:spcPts val="0"/>
              </a:spcAft>
              <a:buClr>
                <a:schemeClr val="dk1"/>
              </a:buClr>
              <a:buSzPct val="100000"/>
              <a:buFont typeface="Noto Sans Symbols"/>
              <a:buChar char="⮚"/>
            </a:pPr>
            <a:r>
              <a:rPr lang="en-US"/>
              <a:t> Ada hubungan yang signifikan antara ideologi maskulin dan konflik peran gender pada subyek penelitian</a:t>
            </a:r>
            <a:endParaRPr/>
          </a:p>
          <a:p>
            <a:pPr indent="-228600" lvl="0" marL="228600" rtl="0" algn="l">
              <a:lnSpc>
                <a:spcPct val="90000"/>
              </a:lnSpc>
              <a:spcBef>
                <a:spcPts val="1000"/>
              </a:spcBef>
              <a:spcAft>
                <a:spcPts val="0"/>
              </a:spcAft>
              <a:buClr>
                <a:schemeClr val="dk1"/>
              </a:buClr>
              <a:buSzPct val="100000"/>
              <a:buFont typeface="Noto Sans Symbols"/>
              <a:buChar char="⮚"/>
            </a:pPr>
            <a:r>
              <a:rPr lang="en-US"/>
              <a:t>Konflik peran gender muncul karena adanya perbedaan antara peran yang dijalankan ketika menjadi suami pendeta dengan pemahaman peran laki-laki yang ditanamkan sejak kecil (sosialisasi gender), dan penyimpangan antara kepercayaan akan standar budaya perilaku laki-laki (ideologi maskulin) dan kenyataan setelah menjadi suami pendeta.</a:t>
            </a:r>
            <a:endParaRPr/>
          </a:p>
          <a:p>
            <a:pPr indent="0" lvl="0" marL="0" rtl="0" algn="l">
              <a:lnSpc>
                <a:spcPct val="90000"/>
              </a:lnSpc>
              <a:spcBef>
                <a:spcPts val="1000"/>
              </a:spcBef>
              <a:spcAft>
                <a:spcPts val="0"/>
              </a:spcAft>
              <a:buClr>
                <a:schemeClr val="dk1"/>
              </a:buClr>
              <a:buSzPct val="100000"/>
              <a:buNone/>
            </a:pPr>
            <a:r>
              <a:t/>
            </a:r>
            <a:endParaRPr sz="2400"/>
          </a:p>
          <a:p>
            <a:pPr indent="0" lvl="0" marL="0" rtl="0" algn="l">
              <a:lnSpc>
                <a:spcPct val="90000"/>
              </a:lnSpc>
              <a:spcBef>
                <a:spcPts val="1000"/>
              </a:spcBef>
              <a:spcAft>
                <a:spcPts val="0"/>
              </a:spcAft>
              <a:buClr>
                <a:schemeClr val="dk1"/>
              </a:buClr>
              <a:buSzPct val="100000"/>
              <a:buNone/>
            </a:pPr>
            <a:r>
              <a:t/>
            </a:r>
            <a:endParaRPr sz="2400"/>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5" name="Shape 435"/>
        <p:cNvGrpSpPr/>
        <p:nvPr/>
      </p:nvGrpSpPr>
      <p:grpSpPr>
        <a:xfrm>
          <a:off x="0" y="0"/>
          <a:ext cx="0" cy="0"/>
          <a:chOff x="0" y="0"/>
          <a:chExt cx="0" cy="0"/>
        </a:xfrm>
      </p:grpSpPr>
      <p:sp>
        <p:nvSpPr>
          <p:cNvPr id="436" name="Google Shape;436;p30"/>
          <p:cNvSpPr/>
          <p:nvPr/>
        </p:nvSpPr>
        <p:spPr>
          <a:xfrm>
            <a:off x="3048" y="0"/>
            <a:ext cx="12188952" cy="6858000"/>
          </a:xfrm>
          <a:prstGeom prst="rect">
            <a:avLst/>
          </a:prstGeom>
          <a:gradFill>
            <a:gsLst>
              <a:gs pos="0">
                <a:srgbClr val="F9F9F9"/>
              </a:gs>
              <a:gs pos="50000">
                <a:srgbClr val="F3F3F3"/>
              </a:gs>
              <a:gs pos="100000">
                <a:srgbClr val="C9C9C9"/>
              </a:gs>
            </a:gsLst>
            <a:lin ang="5400000" scaled="0"/>
          </a:gra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437" name="Google Shape;437;p30"/>
          <p:cNvSpPr/>
          <p:nvPr/>
        </p:nvSpPr>
        <p:spPr>
          <a:xfrm>
            <a:off x="1" y="0"/>
            <a:ext cx="4167271" cy="6858000"/>
          </a:xfrm>
          <a:custGeom>
            <a:rect b="b" l="l" r="r" t="t"/>
            <a:pathLst>
              <a:path extrusionOk="0" h="6858000" w="4167271">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438" name="Google Shape;438;p30"/>
          <p:cNvSpPr txBox="1"/>
          <p:nvPr>
            <p:ph type="title"/>
          </p:nvPr>
        </p:nvSpPr>
        <p:spPr>
          <a:xfrm>
            <a:off x="267789" y="1153572"/>
            <a:ext cx="3619445" cy="44611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FFFFFF"/>
              </a:buClr>
              <a:buSzPts val="3600"/>
              <a:buFont typeface="Calibri"/>
              <a:buNone/>
            </a:pPr>
            <a:r>
              <a:rPr b="1" lang="en-US" sz="3600">
                <a:solidFill>
                  <a:srgbClr val="FFFFFF"/>
                </a:solidFill>
                <a:latin typeface="Calibri"/>
                <a:ea typeface="Calibri"/>
                <a:cs typeface="Calibri"/>
                <a:sym typeface="Calibri"/>
              </a:rPr>
              <a:t>Contoh kasus</a:t>
            </a:r>
            <a:br>
              <a:rPr b="1" lang="en-US" sz="3600">
                <a:solidFill>
                  <a:srgbClr val="FFFFFF"/>
                </a:solidFill>
                <a:latin typeface="Calibri"/>
                <a:ea typeface="Calibri"/>
                <a:cs typeface="Calibri"/>
                <a:sym typeface="Calibri"/>
              </a:rPr>
            </a:br>
            <a:r>
              <a:rPr b="1" lang="en-US" sz="3600">
                <a:solidFill>
                  <a:srgbClr val="FFFFFF"/>
                </a:solidFill>
                <a:latin typeface="Calibri"/>
                <a:ea typeface="Calibri"/>
                <a:cs typeface="Calibri"/>
                <a:sym typeface="Calibri"/>
              </a:rPr>
              <a:t>(Gadzali, 2021)</a:t>
            </a:r>
            <a:endParaRPr/>
          </a:p>
        </p:txBody>
      </p:sp>
      <p:sp>
        <p:nvSpPr>
          <p:cNvPr id="439" name="Google Shape;439;p30"/>
          <p:cNvSpPr/>
          <p:nvPr/>
        </p:nvSpPr>
        <p:spPr>
          <a:xfrm flipH="1" rot="10800000">
            <a:off x="7550402" y="2455479"/>
            <a:ext cx="4083433" cy="4083433"/>
          </a:xfrm>
          <a:prstGeom prst="arc">
            <a:avLst>
              <a:gd fmla="val 16200000" name="adj1"/>
              <a:gd fmla="val 0" name="adj2"/>
            </a:avLst>
          </a:prstGeom>
          <a:noFill/>
          <a:ln cap="rnd" cmpd="sng" w="127000">
            <a:solidFill>
              <a:schemeClr val="accent4"/>
            </a:solidFill>
            <a:prstDash val="dash"/>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440" name="Google Shape;440;p30"/>
          <p:cNvSpPr txBox="1"/>
          <p:nvPr>
            <p:ph idx="1" type="body"/>
          </p:nvPr>
        </p:nvSpPr>
        <p:spPr>
          <a:xfrm>
            <a:off x="4167272" y="248193"/>
            <a:ext cx="7870151" cy="6459583"/>
          </a:xfrm>
          <a:prstGeom prst="rect">
            <a:avLst/>
          </a:prstGeom>
          <a:noFill/>
          <a:ln>
            <a:noFill/>
          </a:ln>
        </p:spPr>
        <p:txBody>
          <a:bodyPr anchorCtr="0" anchor="ctr" bIns="45700" lIns="91425" spcFirstLastPara="1" rIns="91425" wrap="square" tIns="45700">
            <a:normAutofit fontScale="92500" lnSpcReduction="20000"/>
          </a:bodyPr>
          <a:lstStyle/>
          <a:p>
            <a:pPr indent="-64135" lvl="0" marL="228600" rtl="0" algn="l">
              <a:lnSpc>
                <a:spcPct val="90000"/>
              </a:lnSpc>
              <a:spcBef>
                <a:spcPts val="0"/>
              </a:spcBef>
              <a:spcAft>
                <a:spcPts val="0"/>
              </a:spcAft>
              <a:buClr>
                <a:schemeClr val="dk1"/>
              </a:buClr>
              <a:buSzPct val="100000"/>
              <a:buFont typeface="Noto Sans Symbols"/>
              <a:buNone/>
            </a:pPr>
            <a:r>
              <a:t/>
            </a:r>
            <a:endParaRPr/>
          </a:p>
          <a:p>
            <a:pPr indent="-228600" lvl="0" marL="228600" rtl="0" algn="l">
              <a:lnSpc>
                <a:spcPct val="90000"/>
              </a:lnSpc>
              <a:spcBef>
                <a:spcPts val="1000"/>
              </a:spcBef>
              <a:spcAft>
                <a:spcPts val="0"/>
              </a:spcAft>
              <a:buClr>
                <a:schemeClr val="dk1"/>
              </a:buClr>
              <a:buSzPct val="100000"/>
              <a:buFont typeface="Noto Sans Symbols"/>
              <a:buChar char="▪"/>
            </a:pPr>
            <a:r>
              <a:rPr lang="en-US"/>
              <a:t>Kajian kuantitatif tentang konflik peran ganda dan peran gender perempuan menikah yang bekerja</a:t>
            </a:r>
            <a:endParaRPr/>
          </a:p>
          <a:p>
            <a:pPr indent="-228600" lvl="0" marL="228600" rtl="0" algn="l">
              <a:lnSpc>
                <a:spcPct val="90000"/>
              </a:lnSpc>
              <a:spcBef>
                <a:spcPts val="1000"/>
              </a:spcBef>
              <a:spcAft>
                <a:spcPts val="0"/>
              </a:spcAft>
              <a:buClr>
                <a:schemeClr val="dk1"/>
              </a:buClr>
              <a:buSzPct val="100000"/>
              <a:buFont typeface="Noto Sans Symbols"/>
              <a:buChar char="▪"/>
            </a:pPr>
            <a:r>
              <a:rPr lang="en-US"/>
              <a:t>Subyek penelitian adalah perempuan yang menjadi manager bank BUMN di Provinsi Jawa Barat</a:t>
            </a:r>
            <a:endParaRPr/>
          </a:p>
          <a:p>
            <a:pPr indent="-228600" lvl="0" marL="228600" rtl="0" algn="l">
              <a:lnSpc>
                <a:spcPct val="90000"/>
              </a:lnSpc>
              <a:spcBef>
                <a:spcPts val="1000"/>
              </a:spcBef>
              <a:spcAft>
                <a:spcPts val="0"/>
              </a:spcAft>
              <a:buClr>
                <a:schemeClr val="dk1"/>
              </a:buClr>
              <a:buSzPct val="100000"/>
              <a:buFont typeface="Noto Sans Symbols"/>
              <a:buChar char="▪"/>
            </a:pPr>
            <a:r>
              <a:rPr lang="en-US"/>
              <a:t>Hasil penelitian menunjukkan:</a:t>
            </a:r>
            <a:endParaRPr/>
          </a:p>
          <a:p>
            <a:pPr indent="-228600" lvl="0" marL="228600" rtl="0" algn="l">
              <a:lnSpc>
                <a:spcPct val="90000"/>
              </a:lnSpc>
              <a:spcBef>
                <a:spcPts val="1000"/>
              </a:spcBef>
              <a:spcAft>
                <a:spcPts val="0"/>
              </a:spcAft>
              <a:buClr>
                <a:schemeClr val="dk1"/>
              </a:buClr>
              <a:buSzPct val="100000"/>
              <a:buFont typeface="Noto Sans Symbols"/>
              <a:buChar char="⮚"/>
            </a:pPr>
            <a:r>
              <a:rPr lang="en-US"/>
              <a:t> Manajer perempuan pada bank BUMN di Provinsi Jawa Barat mengalami konflik pekerjaan-keluarga sekaligus keluarga-pekerjaan, khususnya yang masih memiliki anak usia sekolah (5 – 10 th)</a:t>
            </a:r>
            <a:endParaRPr/>
          </a:p>
          <a:p>
            <a:pPr indent="-228600" lvl="0" marL="228600" rtl="0" algn="l">
              <a:lnSpc>
                <a:spcPct val="90000"/>
              </a:lnSpc>
              <a:spcBef>
                <a:spcPts val="1000"/>
              </a:spcBef>
              <a:spcAft>
                <a:spcPts val="0"/>
              </a:spcAft>
              <a:buClr>
                <a:schemeClr val="dk1"/>
              </a:buClr>
              <a:buSzPct val="100000"/>
              <a:buFont typeface="Noto Sans Symbols"/>
              <a:buChar char="⮚"/>
            </a:pPr>
            <a:r>
              <a:rPr lang="en-US"/>
              <a:t>Konflik peran ganda dan peran gender muncul karena adanya ketidaksesuaian antara peran yang diajarkan sejak kecil dengan peran yang dilakukan ketika menikah.</a:t>
            </a:r>
            <a:endParaRPr/>
          </a:p>
          <a:p>
            <a:pPr indent="-228600" lvl="0" marL="228600" rtl="0" algn="l">
              <a:lnSpc>
                <a:spcPct val="90000"/>
              </a:lnSpc>
              <a:spcBef>
                <a:spcPts val="1000"/>
              </a:spcBef>
              <a:spcAft>
                <a:spcPts val="0"/>
              </a:spcAft>
              <a:buClr>
                <a:schemeClr val="dk1"/>
              </a:buClr>
              <a:buSzPct val="100000"/>
              <a:buFont typeface="Noto Sans Symbols"/>
              <a:buChar char="⮚"/>
            </a:pPr>
            <a:r>
              <a:rPr lang="en-US"/>
              <a:t>Namun, terdapat perbedaan konflik pekerjaan-keluarga yang lebih tinggi pada manajer perempuan berdasarkan tingkat pendidikan, jumlah dan usia anak serta level manajerial yang berimplikasi pada kuantitas pekerjaan dan motivasi bekerja</a:t>
            </a:r>
            <a:endParaRPr/>
          </a:p>
          <a:p>
            <a:pPr indent="0" lvl="0" marL="0" rtl="0" algn="l">
              <a:lnSpc>
                <a:spcPct val="90000"/>
              </a:lnSpc>
              <a:spcBef>
                <a:spcPts val="1000"/>
              </a:spcBef>
              <a:spcAft>
                <a:spcPts val="0"/>
              </a:spcAft>
              <a:buClr>
                <a:schemeClr val="dk1"/>
              </a:buClr>
              <a:buSzPct val="100000"/>
              <a:buNone/>
            </a:pPr>
            <a:r>
              <a:t/>
            </a:r>
            <a:endParaRPr sz="2400"/>
          </a:p>
          <a:p>
            <a:pPr indent="0" lvl="0" marL="0" rtl="0" algn="l">
              <a:lnSpc>
                <a:spcPct val="90000"/>
              </a:lnSpc>
              <a:spcBef>
                <a:spcPts val="1000"/>
              </a:spcBef>
              <a:spcAft>
                <a:spcPts val="0"/>
              </a:spcAft>
              <a:buClr>
                <a:schemeClr val="dk1"/>
              </a:buClr>
              <a:buSzPct val="100000"/>
              <a:buNone/>
            </a:pPr>
            <a:r>
              <a:t/>
            </a:r>
            <a:endParaRPr sz="2400"/>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5" name="Shape 445"/>
        <p:cNvGrpSpPr/>
        <p:nvPr/>
      </p:nvGrpSpPr>
      <p:grpSpPr>
        <a:xfrm>
          <a:off x="0" y="0"/>
          <a:ext cx="0" cy="0"/>
          <a:chOff x="0" y="0"/>
          <a:chExt cx="0" cy="0"/>
        </a:xfrm>
      </p:grpSpPr>
      <p:sp>
        <p:nvSpPr>
          <p:cNvPr id="446" name="Google Shape;446;p31"/>
          <p:cNvSpPr/>
          <p:nvPr/>
        </p:nvSpPr>
        <p:spPr>
          <a:xfrm>
            <a:off x="3048" y="0"/>
            <a:ext cx="12188952" cy="6858000"/>
          </a:xfrm>
          <a:prstGeom prst="rect">
            <a:avLst/>
          </a:prstGeom>
          <a:gradFill>
            <a:gsLst>
              <a:gs pos="0">
                <a:srgbClr val="F9F9F9"/>
              </a:gs>
              <a:gs pos="50000">
                <a:srgbClr val="F3F3F3"/>
              </a:gs>
              <a:gs pos="100000">
                <a:srgbClr val="C9C9C9"/>
              </a:gs>
            </a:gsLst>
            <a:lin ang="5400000" scaled="0"/>
          </a:gra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447" name="Google Shape;447;p31"/>
          <p:cNvSpPr/>
          <p:nvPr/>
        </p:nvSpPr>
        <p:spPr>
          <a:xfrm>
            <a:off x="1" y="0"/>
            <a:ext cx="4167271" cy="6858000"/>
          </a:xfrm>
          <a:custGeom>
            <a:rect b="b" l="l" r="r" t="t"/>
            <a:pathLst>
              <a:path extrusionOk="0" h="6858000" w="4167271">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448" name="Google Shape;448;p31"/>
          <p:cNvSpPr txBox="1"/>
          <p:nvPr>
            <p:ph type="title"/>
          </p:nvPr>
        </p:nvSpPr>
        <p:spPr>
          <a:xfrm>
            <a:off x="267789" y="1153572"/>
            <a:ext cx="3619445" cy="44611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FFFFFF"/>
              </a:buClr>
              <a:buSzPts val="3600"/>
              <a:buFont typeface="Calibri"/>
              <a:buNone/>
            </a:pPr>
            <a:r>
              <a:rPr b="1" lang="en-US" sz="3600">
                <a:solidFill>
                  <a:srgbClr val="FFFFFF"/>
                </a:solidFill>
                <a:latin typeface="Calibri"/>
                <a:ea typeface="Calibri"/>
                <a:cs typeface="Calibri"/>
                <a:sym typeface="Calibri"/>
              </a:rPr>
              <a:t>Referensi:</a:t>
            </a:r>
            <a:endParaRPr/>
          </a:p>
        </p:txBody>
      </p:sp>
      <p:sp>
        <p:nvSpPr>
          <p:cNvPr id="449" name="Google Shape;449;p31"/>
          <p:cNvSpPr/>
          <p:nvPr/>
        </p:nvSpPr>
        <p:spPr>
          <a:xfrm flipH="1" rot="10800000">
            <a:off x="7550402" y="2455479"/>
            <a:ext cx="4083433" cy="4083433"/>
          </a:xfrm>
          <a:prstGeom prst="arc">
            <a:avLst>
              <a:gd fmla="val 16200000" name="adj1"/>
              <a:gd fmla="val 0" name="adj2"/>
            </a:avLst>
          </a:prstGeom>
          <a:noFill/>
          <a:ln cap="rnd" cmpd="sng" w="127000">
            <a:solidFill>
              <a:schemeClr val="accent4"/>
            </a:solidFill>
            <a:prstDash val="dash"/>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450" name="Google Shape;450;p31"/>
          <p:cNvSpPr txBox="1"/>
          <p:nvPr>
            <p:ph idx="1" type="body"/>
          </p:nvPr>
        </p:nvSpPr>
        <p:spPr>
          <a:xfrm>
            <a:off x="4447308" y="591344"/>
            <a:ext cx="7186527" cy="6000525"/>
          </a:xfrm>
          <a:prstGeom prst="rect">
            <a:avLst/>
          </a:prstGeom>
          <a:noFill/>
          <a:ln>
            <a:noFill/>
          </a:ln>
        </p:spPr>
        <p:txBody>
          <a:bodyPr anchorCtr="0" anchor="ctr" bIns="45700" lIns="91425" spcFirstLastPara="1" rIns="91425" wrap="square" tIns="45700">
            <a:normAutofit lnSpcReduction="10000"/>
          </a:bodyPr>
          <a:lstStyle/>
          <a:p>
            <a:pPr indent="-228600" lvl="0" marL="228600" rtl="0" algn="l">
              <a:lnSpc>
                <a:spcPct val="90000"/>
              </a:lnSpc>
              <a:spcBef>
                <a:spcPts val="0"/>
              </a:spcBef>
              <a:spcAft>
                <a:spcPts val="0"/>
              </a:spcAft>
              <a:buClr>
                <a:schemeClr val="dk1"/>
              </a:buClr>
              <a:buSzPts val="2600"/>
              <a:buFont typeface="Noto Sans Symbols"/>
              <a:buChar char="▪"/>
            </a:pPr>
            <a:r>
              <a:rPr lang="en-US" sz="2600"/>
              <a:t>Brahmana, K.M.(2019) Konflik Peran Gender pada Laki-laki. Jurnal Psikologi Universitas HKBP Nommensen,  Vol. 6, No. 1, hal : 10 -20</a:t>
            </a:r>
            <a:endParaRPr/>
          </a:p>
          <a:p>
            <a:pPr indent="-228600" lvl="0" marL="228600" rtl="0" algn="l">
              <a:lnSpc>
                <a:spcPct val="90000"/>
              </a:lnSpc>
              <a:spcBef>
                <a:spcPts val="1000"/>
              </a:spcBef>
              <a:spcAft>
                <a:spcPts val="0"/>
              </a:spcAft>
              <a:buClr>
                <a:schemeClr val="dk1"/>
              </a:buClr>
              <a:buSzPts val="2600"/>
              <a:buFont typeface="Noto Sans Symbols"/>
              <a:buChar char="▪"/>
            </a:pPr>
            <a:r>
              <a:rPr lang="en-US" sz="2600"/>
              <a:t>Gadzali, S.S. (2021) Konflik Peran Ganda Perempuan Bekerja: Studi Pendahuluan Manajer Perempuan Bank BUMN di Provinsi Jawa Barat, Jurnal Administrasi Bisnis, Vol. 10, No. 1, hal : 57 - 64</a:t>
            </a:r>
            <a:endParaRPr/>
          </a:p>
          <a:p>
            <a:pPr indent="-228600" lvl="0" marL="228600" rtl="0" algn="l">
              <a:lnSpc>
                <a:spcPct val="90000"/>
              </a:lnSpc>
              <a:spcBef>
                <a:spcPts val="1000"/>
              </a:spcBef>
              <a:spcAft>
                <a:spcPts val="0"/>
              </a:spcAft>
              <a:buClr>
                <a:schemeClr val="dk1"/>
              </a:buClr>
              <a:buSzPts val="2600"/>
              <a:buFont typeface="Noto Sans Symbols"/>
              <a:buChar char="▪"/>
            </a:pPr>
            <a:r>
              <a:rPr lang="en-US" sz="2600"/>
              <a:t>Siregar, D.A. I., S. Rochani (2010) Sosialisasi Gender oleh Orang Tua dan Prasangka Gender Pada Remaja. Jurnal Psikologi, Vol. 3, No. 2, hal : 141 – 147</a:t>
            </a:r>
            <a:endParaRPr/>
          </a:p>
          <a:p>
            <a:pPr indent="-228600" lvl="0" marL="228600" rtl="0" algn="l">
              <a:lnSpc>
                <a:spcPct val="90000"/>
              </a:lnSpc>
              <a:spcBef>
                <a:spcPts val="1000"/>
              </a:spcBef>
              <a:spcAft>
                <a:spcPts val="0"/>
              </a:spcAft>
              <a:buClr>
                <a:schemeClr val="dk1"/>
              </a:buClr>
              <a:buSzPts val="2600"/>
              <a:buFont typeface="Noto Sans Symbols"/>
              <a:buChar char="▪"/>
            </a:pPr>
            <a:r>
              <a:rPr lang="en-US" sz="2600"/>
              <a:t>Warmiyati, M.T., S. H. Wijayanti, S. Darmoyo (2018) Pemahaman Tentang Sosialisasi Gender pada  Siswa SMA di Jakarta, Jurnal Muara Ilmu Sosial, Humaniora, dan Seni, Vol.2, No.1, hal: 411 - 419</a:t>
            </a:r>
            <a:endParaRPr/>
          </a:p>
          <a:p>
            <a:pPr indent="-76200" lvl="0" marL="228600" rtl="0" algn="l">
              <a:lnSpc>
                <a:spcPct val="90000"/>
              </a:lnSpc>
              <a:spcBef>
                <a:spcPts val="1000"/>
              </a:spcBef>
              <a:spcAft>
                <a:spcPts val="0"/>
              </a:spcAft>
              <a:buClr>
                <a:schemeClr val="dk1"/>
              </a:buClr>
              <a:buSzPts val="2400"/>
              <a:buFont typeface="Noto Sans Symbols"/>
              <a:buNone/>
            </a:pPr>
            <a:r>
              <a:t/>
            </a:r>
            <a:endParaRPr sz="2400"/>
          </a:p>
          <a:p>
            <a:pPr indent="0" lvl="0" marL="0" rtl="0" algn="l">
              <a:lnSpc>
                <a:spcPct val="90000"/>
              </a:lnSpc>
              <a:spcBef>
                <a:spcPts val="1000"/>
              </a:spcBef>
              <a:spcAft>
                <a:spcPts val="0"/>
              </a:spcAft>
              <a:buClr>
                <a:schemeClr val="dk1"/>
              </a:buClr>
              <a:buSzPts val="2400"/>
              <a:buNone/>
            </a:pPr>
            <a:r>
              <a:t/>
            </a:r>
            <a:endParaRPr sz="2400"/>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4" name="Shape 454"/>
        <p:cNvGrpSpPr/>
        <p:nvPr/>
      </p:nvGrpSpPr>
      <p:grpSpPr>
        <a:xfrm>
          <a:off x="0" y="0"/>
          <a:ext cx="0" cy="0"/>
          <a:chOff x="0" y="0"/>
          <a:chExt cx="0" cy="0"/>
        </a:xfrm>
      </p:grpSpPr>
      <p:sp>
        <p:nvSpPr>
          <p:cNvPr id="455" name="Google Shape;455;p32"/>
          <p:cNvSpPr txBox="1"/>
          <p:nvPr>
            <p:ph type="title"/>
          </p:nvPr>
        </p:nvSpPr>
        <p:spPr>
          <a:xfrm>
            <a:off x="838200" y="365126"/>
            <a:ext cx="10515600" cy="856252"/>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Aharoni"/>
              <a:buNone/>
            </a:pPr>
            <a:r>
              <a:rPr lang="en-US">
                <a:latin typeface="Aharoni"/>
                <a:ea typeface="Aharoni"/>
                <a:cs typeface="Aharoni"/>
                <a:sym typeface="Aharoni"/>
              </a:rPr>
              <a:t>Tugas kelompok di kelas #4</a:t>
            </a:r>
            <a:endParaRPr>
              <a:latin typeface="Aharoni"/>
              <a:ea typeface="Aharoni"/>
              <a:cs typeface="Aharoni"/>
              <a:sym typeface="Aharoni"/>
            </a:endParaRPr>
          </a:p>
        </p:txBody>
      </p:sp>
      <p:sp>
        <p:nvSpPr>
          <p:cNvPr id="456" name="Google Shape;456;p32"/>
          <p:cNvSpPr txBox="1"/>
          <p:nvPr>
            <p:ph idx="1" type="body"/>
          </p:nvPr>
        </p:nvSpPr>
        <p:spPr>
          <a:xfrm>
            <a:off x="838200" y="1293223"/>
            <a:ext cx="10515600" cy="4883740"/>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3200"/>
              <a:buChar char="•"/>
            </a:pPr>
            <a:r>
              <a:rPr lang="en-US" sz="3200"/>
              <a:t>Buatlah kelompok dengan anggota antara 4 – 5 orang </a:t>
            </a:r>
            <a:endParaRPr/>
          </a:p>
          <a:p>
            <a:pPr indent="-228600" lvl="0" marL="228600" rtl="0" algn="l">
              <a:lnSpc>
                <a:spcPct val="90000"/>
              </a:lnSpc>
              <a:spcBef>
                <a:spcPts val="1000"/>
              </a:spcBef>
              <a:spcAft>
                <a:spcPts val="0"/>
              </a:spcAft>
              <a:buClr>
                <a:schemeClr val="dk1"/>
              </a:buClr>
              <a:buSzPts val="3200"/>
              <a:buChar char="•"/>
            </a:pPr>
            <a:r>
              <a:rPr lang="en-US" sz="3200"/>
              <a:t>Pastikan ada perempuan dan laki-laki dalam kelompok anda</a:t>
            </a:r>
            <a:endParaRPr sz="3200"/>
          </a:p>
          <a:p>
            <a:pPr indent="-228600" lvl="0" marL="228600" rtl="0" algn="l">
              <a:lnSpc>
                <a:spcPct val="90000"/>
              </a:lnSpc>
              <a:spcBef>
                <a:spcPts val="1000"/>
              </a:spcBef>
              <a:spcAft>
                <a:spcPts val="0"/>
              </a:spcAft>
              <a:buClr>
                <a:schemeClr val="dk1"/>
              </a:buClr>
              <a:buSzPts val="3200"/>
              <a:buChar char="•"/>
            </a:pPr>
            <a:r>
              <a:rPr lang="en-US" sz="3200"/>
              <a:t>Diskusikan jawaban untuk pertanyaan berikut ini:</a:t>
            </a:r>
            <a:endParaRPr sz="3200"/>
          </a:p>
          <a:p>
            <a:pPr indent="-228600" lvl="0" marL="228600" rtl="0" algn="l">
              <a:lnSpc>
                <a:spcPct val="90000"/>
              </a:lnSpc>
              <a:spcBef>
                <a:spcPts val="1000"/>
              </a:spcBef>
              <a:spcAft>
                <a:spcPts val="0"/>
              </a:spcAft>
              <a:buClr>
                <a:schemeClr val="dk1"/>
              </a:buClr>
              <a:buSzPts val="3200"/>
              <a:buFont typeface="Noto Sans Symbols"/>
              <a:buChar char="⮚"/>
            </a:pPr>
            <a:r>
              <a:rPr lang="en-US" sz="3200"/>
              <a:t> Bagaimana pengalaman sosialisasi gender anda di masa kecil?</a:t>
            </a:r>
            <a:endParaRPr/>
          </a:p>
          <a:p>
            <a:pPr indent="-228600" lvl="0" marL="228600" rtl="0" algn="l">
              <a:lnSpc>
                <a:spcPct val="90000"/>
              </a:lnSpc>
              <a:spcBef>
                <a:spcPts val="1000"/>
              </a:spcBef>
              <a:spcAft>
                <a:spcPts val="0"/>
              </a:spcAft>
              <a:buClr>
                <a:schemeClr val="dk1"/>
              </a:buClr>
              <a:buSzPts val="3200"/>
              <a:buFont typeface="Noto Sans Symbols"/>
              <a:buChar char="⮚"/>
            </a:pPr>
            <a:r>
              <a:rPr lang="en-US" sz="3200"/>
              <a:t>Bagaimana pengalaman sosialisasi gender anda di masa remaja/dewasa?</a:t>
            </a:r>
            <a:endParaRPr/>
          </a:p>
          <a:p>
            <a:pPr indent="-228600" lvl="0" marL="228600" rtl="0" algn="l">
              <a:lnSpc>
                <a:spcPct val="90000"/>
              </a:lnSpc>
              <a:spcBef>
                <a:spcPts val="1000"/>
              </a:spcBef>
              <a:spcAft>
                <a:spcPts val="0"/>
              </a:spcAft>
              <a:buClr>
                <a:schemeClr val="dk1"/>
              </a:buClr>
              <a:buSzPts val="3200"/>
              <a:buFont typeface="Noto Sans Symbols"/>
              <a:buChar char="⮚"/>
            </a:pPr>
            <a:r>
              <a:rPr lang="en-US" sz="3200"/>
              <a:t>Apakah dampak sosialisasi gender yang anda rasakan? </a:t>
            </a:r>
            <a:endParaRPr sz="3200"/>
          </a:p>
        </p:txBody>
      </p:sp>
    </p:spTree>
  </p:cSld>
  <p:clrMapOvr>
    <a:masterClrMapping/>
  </p:clrMapOvr>
</p:sld>
</file>

<file path=ppt/theme/theme1.xml><?xml version="1.0" encoding="utf-8"?>
<a:theme xmlns:a="http://schemas.openxmlformats.org/drawingml/2006/main" xmlns:r="http://schemas.openxmlformats.org/officeDocument/2006/relationships" name="1_Office Theme">
  <a:themeElements>
    <a:clrScheme name="Grayscale">
      <a:dk1>
        <a:srgbClr val="000000"/>
      </a:dk1>
      <a:lt1>
        <a:srgbClr val="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2022-03-16T10:21:38Z</dcterms:created>
  <dc:creator>Dhani</dc:creator>
</cp:coreProperties>
</file>