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276" r:id="rId2"/>
    <p:sldId id="370" r:id="rId3"/>
    <p:sldId id="371" r:id="rId4"/>
    <p:sldId id="373" r:id="rId5"/>
    <p:sldId id="372" r:id="rId6"/>
    <p:sldId id="374" r:id="rId7"/>
    <p:sldId id="375" r:id="rId8"/>
    <p:sldId id="376" r:id="rId9"/>
    <p:sldId id="347" r:id="rId10"/>
    <p:sldId id="345" r:id="rId11"/>
    <p:sldId id="348" r:id="rId12"/>
    <p:sldId id="291" r:id="rId13"/>
    <p:sldId id="349" r:id="rId14"/>
    <p:sldId id="350" r:id="rId15"/>
    <p:sldId id="351" r:id="rId16"/>
    <p:sldId id="362" r:id="rId17"/>
    <p:sldId id="363" r:id="rId18"/>
    <p:sldId id="364" r:id="rId19"/>
    <p:sldId id="365" r:id="rId20"/>
    <p:sldId id="352" r:id="rId21"/>
    <p:sldId id="353" r:id="rId22"/>
    <p:sldId id="275" r:id="rId23"/>
    <p:sldId id="354" r:id="rId24"/>
    <p:sldId id="355" r:id="rId25"/>
    <p:sldId id="346" r:id="rId26"/>
    <p:sldId id="332" r:id="rId27"/>
    <p:sldId id="379" r:id="rId28"/>
    <p:sldId id="377" r:id="rId29"/>
    <p:sldId id="378" r:id="rId30"/>
    <p:sldId id="380" r:id="rId31"/>
    <p:sldId id="366" r:id="rId32"/>
    <p:sldId id="336" r:id="rId33"/>
    <p:sldId id="381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38542A-FD1F-4807-97D4-E92254B5611D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ID"/>
        </a:p>
      </dgm:t>
    </dgm:pt>
    <dgm:pt modelId="{B02DE739-AFDB-4C0B-9C64-4CA5179F990B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Pendekatan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pembangunan</a:t>
          </a:r>
          <a:endParaRPr lang="en-ID" dirty="0">
            <a:solidFill>
              <a:schemeClr val="tx1"/>
            </a:solidFill>
          </a:endParaRPr>
        </a:p>
      </dgm:t>
    </dgm:pt>
    <dgm:pt modelId="{E47CEA86-F48E-461D-B952-77929A2BE477}" type="parTrans" cxnId="{E498ED5B-EE86-4FC9-B387-1E1B75488641}">
      <dgm:prSet/>
      <dgm:spPr/>
      <dgm:t>
        <a:bodyPr/>
        <a:lstStyle/>
        <a:p>
          <a:endParaRPr lang="en-ID"/>
        </a:p>
      </dgm:t>
    </dgm:pt>
    <dgm:pt modelId="{427C11F0-4A11-4CFB-84CD-492F12B67A4A}" type="sibTrans" cxnId="{E498ED5B-EE86-4FC9-B387-1E1B75488641}">
      <dgm:prSet/>
      <dgm:spPr/>
      <dgm:t>
        <a:bodyPr/>
        <a:lstStyle/>
        <a:p>
          <a:endParaRPr lang="en-ID"/>
        </a:p>
      </dgm:t>
    </dgm:pt>
    <dgm:pt modelId="{D8A46F0E-41FA-4882-97AE-95140F2EA87F}">
      <dgm:prSet phldrT="[Text]"/>
      <dgm:spPr/>
      <dgm:t>
        <a:bodyPr/>
        <a:lstStyle/>
        <a:p>
          <a:r>
            <a:rPr lang="en-US" dirty="0"/>
            <a:t>WID</a:t>
          </a:r>
          <a:endParaRPr lang="en-ID" dirty="0"/>
        </a:p>
      </dgm:t>
    </dgm:pt>
    <dgm:pt modelId="{059298E0-24F1-4BFC-B558-6F5BBD596E9D}" type="parTrans" cxnId="{14B28E12-EC5B-4D32-9D6B-F7898DDD689B}">
      <dgm:prSet/>
      <dgm:spPr/>
      <dgm:t>
        <a:bodyPr/>
        <a:lstStyle/>
        <a:p>
          <a:endParaRPr lang="en-ID"/>
        </a:p>
      </dgm:t>
    </dgm:pt>
    <dgm:pt modelId="{076DB493-2890-4372-8EAD-53818ACC795F}" type="sibTrans" cxnId="{14B28E12-EC5B-4D32-9D6B-F7898DDD689B}">
      <dgm:prSet/>
      <dgm:spPr/>
      <dgm:t>
        <a:bodyPr/>
        <a:lstStyle/>
        <a:p>
          <a:endParaRPr lang="en-ID"/>
        </a:p>
      </dgm:t>
    </dgm:pt>
    <dgm:pt modelId="{2FA9B264-0ABB-44B4-9623-E63E34767A30}">
      <dgm:prSet phldrT="[Text]"/>
      <dgm:spPr/>
      <dgm:t>
        <a:bodyPr/>
        <a:lstStyle/>
        <a:p>
          <a:r>
            <a:rPr lang="en-US" dirty="0"/>
            <a:t>WAD</a:t>
          </a:r>
          <a:endParaRPr lang="en-ID" dirty="0"/>
        </a:p>
      </dgm:t>
    </dgm:pt>
    <dgm:pt modelId="{8E9C7AA6-BD84-49F0-910A-55AD98711B78}" type="parTrans" cxnId="{070C4E48-7283-4408-BE2C-19983DC6B307}">
      <dgm:prSet/>
      <dgm:spPr/>
      <dgm:t>
        <a:bodyPr/>
        <a:lstStyle/>
        <a:p>
          <a:endParaRPr lang="en-ID"/>
        </a:p>
      </dgm:t>
    </dgm:pt>
    <dgm:pt modelId="{AC62EA04-BCA3-4FA2-8204-24F26ED83394}" type="sibTrans" cxnId="{070C4E48-7283-4408-BE2C-19983DC6B307}">
      <dgm:prSet/>
      <dgm:spPr/>
      <dgm:t>
        <a:bodyPr/>
        <a:lstStyle/>
        <a:p>
          <a:endParaRPr lang="en-ID"/>
        </a:p>
      </dgm:t>
    </dgm:pt>
    <dgm:pt modelId="{727CB37A-0B92-4498-B55D-95CA4DA17E38}">
      <dgm:prSet phldrT="[Text]"/>
      <dgm:spPr/>
      <dgm:t>
        <a:bodyPr/>
        <a:lstStyle/>
        <a:p>
          <a:r>
            <a:rPr lang="en-US" dirty="0"/>
            <a:t>GAD</a:t>
          </a:r>
          <a:endParaRPr lang="en-ID" dirty="0"/>
        </a:p>
      </dgm:t>
    </dgm:pt>
    <dgm:pt modelId="{BB8DB7CB-A80E-4C7D-AB97-635678A96591}" type="parTrans" cxnId="{3DF42BBF-7AC6-452B-919C-F7357C2E1E27}">
      <dgm:prSet/>
      <dgm:spPr/>
      <dgm:t>
        <a:bodyPr/>
        <a:lstStyle/>
        <a:p>
          <a:endParaRPr lang="en-ID"/>
        </a:p>
      </dgm:t>
    </dgm:pt>
    <dgm:pt modelId="{E582DE40-2214-4559-8919-E9A2924E0D37}" type="sibTrans" cxnId="{3DF42BBF-7AC6-452B-919C-F7357C2E1E27}">
      <dgm:prSet/>
      <dgm:spPr/>
      <dgm:t>
        <a:bodyPr/>
        <a:lstStyle/>
        <a:p>
          <a:endParaRPr lang="en-ID"/>
        </a:p>
      </dgm:t>
    </dgm:pt>
    <dgm:pt modelId="{D51FACCC-67A8-4235-9B71-4870C4E22237}">
      <dgm:prSet phldrT="[Text]"/>
      <dgm:spPr/>
      <dgm:t>
        <a:bodyPr/>
        <a:lstStyle/>
        <a:p>
          <a:r>
            <a:rPr lang="en-US" dirty="0"/>
            <a:t>GM</a:t>
          </a:r>
          <a:endParaRPr lang="en-ID" dirty="0"/>
        </a:p>
      </dgm:t>
    </dgm:pt>
    <dgm:pt modelId="{BE9736DD-FE4C-4FD8-A69F-A8DF3CBF62AB}" type="parTrans" cxnId="{C15EF868-E532-4682-9138-1E044F00CF1E}">
      <dgm:prSet/>
      <dgm:spPr/>
      <dgm:t>
        <a:bodyPr/>
        <a:lstStyle/>
        <a:p>
          <a:endParaRPr lang="en-ID"/>
        </a:p>
      </dgm:t>
    </dgm:pt>
    <dgm:pt modelId="{BDBBA42A-9CF8-4D68-A455-FFD14BC08E5A}" type="sibTrans" cxnId="{C15EF868-E532-4682-9138-1E044F00CF1E}">
      <dgm:prSet/>
      <dgm:spPr/>
      <dgm:t>
        <a:bodyPr/>
        <a:lstStyle/>
        <a:p>
          <a:endParaRPr lang="en-ID"/>
        </a:p>
      </dgm:t>
    </dgm:pt>
    <dgm:pt modelId="{EB7CCD78-2AA6-4EA0-968E-0066105A76C3}">
      <dgm:prSet phldrT="[Text]"/>
      <dgm:spPr/>
      <dgm:t>
        <a:bodyPr/>
        <a:lstStyle/>
        <a:p>
          <a:r>
            <a:rPr lang="en-US" dirty="0"/>
            <a:t>WED</a:t>
          </a:r>
          <a:endParaRPr lang="en-ID" dirty="0"/>
        </a:p>
      </dgm:t>
    </dgm:pt>
    <dgm:pt modelId="{09644CD6-FF6B-4DA6-B722-F38298F34BE7}" type="parTrans" cxnId="{4E7202B8-F2CC-4779-881D-63598CD92EF5}">
      <dgm:prSet/>
      <dgm:spPr/>
      <dgm:t>
        <a:bodyPr/>
        <a:lstStyle/>
        <a:p>
          <a:endParaRPr lang="en-ID"/>
        </a:p>
      </dgm:t>
    </dgm:pt>
    <dgm:pt modelId="{3A9F685F-79FB-4F25-9B62-0163BF8EB2AC}" type="sibTrans" cxnId="{4E7202B8-F2CC-4779-881D-63598CD92EF5}">
      <dgm:prSet/>
      <dgm:spPr/>
      <dgm:t>
        <a:bodyPr/>
        <a:lstStyle/>
        <a:p>
          <a:endParaRPr lang="en-ID"/>
        </a:p>
      </dgm:t>
    </dgm:pt>
    <dgm:pt modelId="{2F8F4EC4-7424-4F58-8CE6-53346C91A578}">
      <dgm:prSet phldrT="[Text]"/>
      <dgm:spPr/>
      <dgm:t>
        <a:bodyPr/>
        <a:lstStyle/>
        <a:p>
          <a:r>
            <a:rPr lang="en-US" dirty="0"/>
            <a:t>PAD</a:t>
          </a:r>
          <a:endParaRPr lang="en-ID" dirty="0"/>
        </a:p>
      </dgm:t>
    </dgm:pt>
    <dgm:pt modelId="{C0C7FE1E-E1B8-4A07-BD39-2BDE8FF74735}" type="parTrans" cxnId="{04271D16-0B2C-4C67-89F9-C8BAB659ACF0}">
      <dgm:prSet/>
      <dgm:spPr/>
      <dgm:t>
        <a:bodyPr/>
        <a:lstStyle/>
        <a:p>
          <a:endParaRPr lang="en-ID"/>
        </a:p>
      </dgm:t>
    </dgm:pt>
    <dgm:pt modelId="{657E82FF-03F1-4BA4-A342-9D2A418C78E3}" type="sibTrans" cxnId="{04271D16-0B2C-4C67-89F9-C8BAB659ACF0}">
      <dgm:prSet/>
      <dgm:spPr/>
      <dgm:t>
        <a:bodyPr/>
        <a:lstStyle/>
        <a:p>
          <a:endParaRPr lang="en-ID"/>
        </a:p>
      </dgm:t>
    </dgm:pt>
    <dgm:pt modelId="{012CCC10-7552-4ED4-A3F8-18ACACF1DF49}" type="pres">
      <dgm:prSet presAssocID="{1938542A-FD1F-4807-97D4-E92254B5611D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2EA22CD-5FC4-4604-B448-F1F3A11591EA}" type="pres">
      <dgm:prSet presAssocID="{B02DE739-AFDB-4C0B-9C64-4CA5179F990B}" presName="centerShape" presStyleLbl="node0" presStyleIdx="0" presStyleCnt="1"/>
      <dgm:spPr/>
    </dgm:pt>
    <dgm:pt modelId="{7521F5E3-05B6-4FEB-A3F0-43B7D8FDE2C1}" type="pres">
      <dgm:prSet presAssocID="{059298E0-24F1-4BFC-B558-6F5BBD596E9D}" presName="parTrans" presStyleLbl="bgSibTrans2D1" presStyleIdx="0" presStyleCnt="6"/>
      <dgm:spPr/>
    </dgm:pt>
    <dgm:pt modelId="{CC3CF96C-C076-4F0D-8407-62034CD389B7}" type="pres">
      <dgm:prSet presAssocID="{D8A46F0E-41FA-4882-97AE-95140F2EA87F}" presName="node" presStyleLbl="node1" presStyleIdx="0" presStyleCnt="6">
        <dgm:presLayoutVars>
          <dgm:bulletEnabled val="1"/>
        </dgm:presLayoutVars>
      </dgm:prSet>
      <dgm:spPr/>
    </dgm:pt>
    <dgm:pt modelId="{5375B2ED-1664-476A-ADBE-56D4384DF144}" type="pres">
      <dgm:prSet presAssocID="{8E9C7AA6-BD84-49F0-910A-55AD98711B78}" presName="parTrans" presStyleLbl="bgSibTrans2D1" presStyleIdx="1" presStyleCnt="6"/>
      <dgm:spPr/>
    </dgm:pt>
    <dgm:pt modelId="{1B946209-2DD5-476A-B8D0-AEB69E758536}" type="pres">
      <dgm:prSet presAssocID="{2FA9B264-0ABB-44B4-9623-E63E34767A30}" presName="node" presStyleLbl="node1" presStyleIdx="1" presStyleCnt="6">
        <dgm:presLayoutVars>
          <dgm:bulletEnabled val="1"/>
        </dgm:presLayoutVars>
      </dgm:prSet>
      <dgm:spPr/>
    </dgm:pt>
    <dgm:pt modelId="{6680F58A-2F2C-4999-8A76-DF0B8BAE0439}" type="pres">
      <dgm:prSet presAssocID="{BB8DB7CB-A80E-4C7D-AB97-635678A96591}" presName="parTrans" presStyleLbl="bgSibTrans2D1" presStyleIdx="2" presStyleCnt="6"/>
      <dgm:spPr/>
    </dgm:pt>
    <dgm:pt modelId="{DBEBC3CD-2B04-4ABE-961B-F367EB98987B}" type="pres">
      <dgm:prSet presAssocID="{727CB37A-0B92-4498-B55D-95CA4DA17E38}" presName="node" presStyleLbl="node1" presStyleIdx="2" presStyleCnt="6">
        <dgm:presLayoutVars>
          <dgm:bulletEnabled val="1"/>
        </dgm:presLayoutVars>
      </dgm:prSet>
      <dgm:spPr/>
    </dgm:pt>
    <dgm:pt modelId="{BB2F191E-8F31-48BE-A027-977369D2F556}" type="pres">
      <dgm:prSet presAssocID="{09644CD6-FF6B-4DA6-B722-F38298F34BE7}" presName="parTrans" presStyleLbl="bgSibTrans2D1" presStyleIdx="3" presStyleCnt="6"/>
      <dgm:spPr/>
    </dgm:pt>
    <dgm:pt modelId="{FEF78277-2B8E-4F5D-B8C9-AF16125ED757}" type="pres">
      <dgm:prSet presAssocID="{EB7CCD78-2AA6-4EA0-968E-0066105A76C3}" presName="node" presStyleLbl="node1" presStyleIdx="3" presStyleCnt="6">
        <dgm:presLayoutVars>
          <dgm:bulletEnabled val="1"/>
        </dgm:presLayoutVars>
      </dgm:prSet>
      <dgm:spPr/>
    </dgm:pt>
    <dgm:pt modelId="{88DA3516-2A20-4CE4-AA93-2F6730816522}" type="pres">
      <dgm:prSet presAssocID="{C0C7FE1E-E1B8-4A07-BD39-2BDE8FF74735}" presName="parTrans" presStyleLbl="bgSibTrans2D1" presStyleIdx="4" presStyleCnt="6"/>
      <dgm:spPr/>
    </dgm:pt>
    <dgm:pt modelId="{D23521DD-3CD7-4EFB-B6FF-9FBF93A10E1C}" type="pres">
      <dgm:prSet presAssocID="{2F8F4EC4-7424-4F58-8CE6-53346C91A578}" presName="node" presStyleLbl="node1" presStyleIdx="4" presStyleCnt="6">
        <dgm:presLayoutVars>
          <dgm:bulletEnabled val="1"/>
        </dgm:presLayoutVars>
      </dgm:prSet>
      <dgm:spPr/>
    </dgm:pt>
    <dgm:pt modelId="{EC90C411-4CAF-419E-B5CD-779B7FE89839}" type="pres">
      <dgm:prSet presAssocID="{BE9736DD-FE4C-4FD8-A69F-A8DF3CBF62AB}" presName="parTrans" presStyleLbl="bgSibTrans2D1" presStyleIdx="5" presStyleCnt="6"/>
      <dgm:spPr/>
    </dgm:pt>
    <dgm:pt modelId="{525485F9-E754-48E8-AE03-918A683CB136}" type="pres">
      <dgm:prSet presAssocID="{D51FACCC-67A8-4235-9B71-4870C4E22237}" presName="node" presStyleLbl="node1" presStyleIdx="5" presStyleCnt="6">
        <dgm:presLayoutVars>
          <dgm:bulletEnabled val="1"/>
        </dgm:presLayoutVars>
      </dgm:prSet>
      <dgm:spPr/>
    </dgm:pt>
  </dgm:ptLst>
  <dgm:cxnLst>
    <dgm:cxn modelId="{14B28E12-EC5B-4D32-9D6B-F7898DDD689B}" srcId="{B02DE739-AFDB-4C0B-9C64-4CA5179F990B}" destId="{D8A46F0E-41FA-4882-97AE-95140F2EA87F}" srcOrd="0" destOrd="0" parTransId="{059298E0-24F1-4BFC-B558-6F5BBD596E9D}" sibTransId="{076DB493-2890-4372-8EAD-53818ACC795F}"/>
    <dgm:cxn modelId="{04271D16-0B2C-4C67-89F9-C8BAB659ACF0}" srcId="{B02DE739-AFDB-4C0B-9C64-4CA5179F990B}" destId="{2F8F4EC4-7424-4F58-8CE6-53346C91A578}" srcOrd="4" destOrd="0" parTransId="{C0C7FE1E-E1B8-4A07-BD39-2BDE8FF74735}" sibTransId="{657E82FF-03F1-4BA4-A342-9D2A418C78E3}"/>
    <dgm:cxn modelId="{0038362B-0B11-4942-B423-A18B77624F11}" type="presOf" srcId="{D8A46F0E-41FA-4882-97AE-95140F2EA87F}" destId="{CC3CF96C-C076-4F0D-8407-62034CD389B7}" srcOrd="0" destOrd="0" presId="urn:microsoft.com/office/officeart/2005/8/layout/radial4"/>
    <dgm:cxn modelId="{A53BB62F-2B33-489D-A186-909522C9E498}" type="presOf" srcId="{D51FACCC-67A8-4235-9B71-4870C4E22237}" destId="{525485F9-E754-48E8-AE03-918A683CB136}" srcOrd="0" destOrd="0" presId="urn:microsoft.com/office/officeart/2005/8/layout/radial4"/>
    <dgm:cxn modelId="{3E274B38-2CA6-44F8-B08B-E2BE69ACE370}" type="presOf" srcId="{1938542A-FD1F-4807-97D4-E92254B5611D}" destId="{012CCC10-7552-4ED4-A3F8-18ACACF1DF49}" srcOrd="0" destOrd="0" presId="urn:microsoft.com/office/officeart/2005/8/layout/radial4"/>
    <dgm:cxn modelId="{E498ED5B-EE86-4FC9-B387-1E1B75488641}" srcId="{1938542A-FD1F-4807-97D4-E92254B5611D}" destId="{B02DE739-AFDB-4C0B-9C64-4CA5179F990B}" srcOrd="0" destOrd="0" parTransId="{E47CEA86-F48E-461D-B952-77929A2BE477}" sibTransId="{427C11F0-4A11-4CFB-84CD-492F12B67A4A}"/>
    <dgm:cxn modelId="{199E805C-2306-467A-BE4B-447E15E03A4A}" type="presOf" srcId="{059298E0-24F1-4BFC-B558-6F5BBD596E9D}" destId="{7521F5E3-05B6-4FEB-A3F0-43B7D8FDE2C1}" srcOrd="0" destOrd="0" presId="urn:microsoft.com/office/officeart/2005/8/layout/radial4"/>
    <dgm:cxn modelId="{070C4E48-7283-4408-BE2C-19983DC6B307}" srcId="{B02DE739-AFDB-4C0B-9C64-4CA5179F990B}" destId="{2FA9B264-0ABB-44B4-9623-E63E34767A30}" srcOrd="1" destOrd="0" parTransId="{8E9C7AA6-BD84-49F0-910A-55AD98711B78}" sibTransId="{AC62EA04-BCA3-4FA2-8204-24F26ED83394}"/>
    <dgm:cxn modelId="{C15EF868-E532-4682-9138-1E044F00CF1E}" srcId="{B02DE739-AFDB-4C0B-9C64-4CA5179F990B}" destId="{D51FACCC-67A8-4235-9B71-4870C4E22237}" srcOrd="5" destOrd="0" parTransId="{BE9736DD-FE4C-4FD8-A69F-A8DF3CBF62AB}" sibTransId="{BDBBA42A-9CF8-4D68-A455-FFD14BC08E5A}"/>
    <dgm:cxn modelId="{ED61776C-1A5D-4749-9AB5-D98D1DC2543C}" type="presOf" srcId="{B02DE739-AFDB-4C0B-9C64-4CA5179F990B}" destId="{A2EA22CD-5FC4-4604-B448-F1F3A11591EA}" srcOrd="0" destOrd="0" presId="urn:microsoft.com/office/officeart/2005/8/layout/radial4"/>
    <dgm:cxn modelId="{38C59A6F-0AAE-4B96-99F7-7EAB65B82C7F}" type="presOf" srcId="{2FA9B264-0ABB-44B4-9623-E63E34767A30}" destId="{1B946209-2DD5-476A-B8D0-AEB69E758536}" srcOrd="0" destOrd="0" presId="urn:microsoft.com/office/officeart/2005/8/layout/radial4"/>
    <dgm:cxn modelId="{47766E75-90C0-4F01-B369-8FAB9ECC695D}" type="presOf" srcId="{727CB37A-0B92-4498-B55D-95CA4DA17E38}" destId="{DBEBC3CD-2B04-4ABE-961B-F367EB98987B}" srcOrd="0" destOrd="0" presId="urn:microsoft.com/office/officeart/2005/8/layout/radial4"/>
    <dgm:cxn modelId="{938AC975-11DB-44BD-ADE1-B4D816E22F17}" type="presOf" srcId="{BE9736DD-FE4C-4FD8-A69F-A8DF3CBF62AB}" destId="{EC90C411-4CAF-419E-B5CD-779B7FE89839}" srcOrd="0" destOrd="0" presId="urn:microsoft.com/office/officeart/2005/8/layout/radial4"/>
    <dgm:cxn modelId="{EF9C208E-DCE2-4F59-8D4E-860C149A1A87}" type="presOf" srcId="{C0C7FE1E-E1B8-4A07-BD39-2BDE8FF74735}" destId="{88DA3516-2A20-4CE4-AA93-2F6730816522}" srcOrd="0" destOrd="0" presId="urn:microsoft.com/office/officeart/2005/8/layout/radial4"/>
    <dgm:cxn modelId="{0D77028F-0651-4446-8035-05C014E72FCF}" type="presOf" srcId="{09644CD6-FF6B-4DA6-B722-F38298F34BE7}" destId="{BB2F191E-8F31-48BE-A027-977369D2F556}" srcOrd="0" destOrd="0" presId="urn:microsoft.com/office/officeart/2005/8/layout/radial4"/>
    <dgm:cxn modelId="{0A8321B4-4212-47A7-910D-2357030D8ED8}" type="presOf" srcId="{2F8F4EC4-7424-4F58-8CE6-53346C91A578}" destId="{D23521DD-3CD7-4EFB-B6FF-9FBF93A10E1C}" srcOrd="0" destOrd="0" presId="urn:microsoft.com/office/officeart/2005/8/layout/radial4"/>
    <dgm:cxn modelId="{4E7202B8-F2CC-4779-881D-63598CD92EF5}" srcId="{B02DE739-AFDB-4C0B-9C64-4CA5179F990B}" destId="{EB7CCD78-2AA6-4EA0-968E-0066105A76C3}" srcOrd="3" destOrd="0" parTransId="{09644CD6-FF6B-4DA6-B722-F38298F34BE7}" sibTransId="{3A9F685F-79FB-4F25-9B62-0163BF8EB2AC}"/>
    <dgm:cxn modelId="{3DF42BBF-7AC6-452B-919C-F7357C2E1E27}" srcId="{B02DE739-AFDB-4C0B-9C64-4CA5179F990B}" destId="{727CB37A-0B92-4498-B55D-95CA4DA17E38}" srcOrd="2" destOrd="0" parTransId="{BB8DB7CB-A80E-4C7D-AB97-635678A96591}" sibTransId="{E582DE40-2214-4559-8919-E9A2924E0D37}"/>
    <dgm:cxn modelId="{B8A508D1-CD62-478B-A4DE-EE8F70DE0A5F}" type="presOf" srcId="{8E9C7AA6-BD84-49F0-910A-55AD98711B78}" destId="{5375B2ED-1664-476A-ADBE-56D4384DF144}" srcOrd="0" destOrd="0" presId="urn:microsoft.com/office/officeart/2005/8/layout/radial4"/>
    <dgm:cxn modelId="{BD13BADF-F2BD-4D56-8FDD-11BC955449F3}" type="presOf" srcId="{BB8DB7CB-A80E-4C7D-AB97-635678A96591}" destId="{6680F58A-2F2C-4999-8A76-DF0B8BAE0439}" srcOrd="0" destOrd="0" presId="urn:microsoft.com/office/officeart/2005/8/layout/radial4"/>
    <dgm:cxn modelId="{21FB88F5-6B97-42DF-8872-41C62F2875AD}" type="presOf" srcId="{EB7CCD78-2AA6-4EA0-968E-0066105A76C3}" destId="{FEF78277-2B8E-4F5D-B8C9-AF16125ED757}" srcOrd="0" destOrd="0" presId="urn:microsoft.com/office/officeart/2005/8/layout/radial4"/>
    <dgm:cxn modelId="{6736D4B2-39E8-46E5-B16E-72475027D69B}" type="presParOf" srcId="{012CCC10-7552-4ED4-A3F8-18ACACF1DF49}" destId="{A2EA22CD-5FC4-4604-B448-F1F3A11591EA}" srcOrd="0" destOrd="0" presId="urn:microsoft.com/office/officeart/2005/8/layout/radial4"/>
    <dgm:cxn modelId="{689B588E-92ED-42A3-80D7-F8DF61739B22}" type="presParOf" srcId="{012CCC10-7552-4ED4-A3F8-18ACACF1DF49}" destId="{7521F5E3-05B6-4FEB-A3F0-43B7D8FDE2C1}" srcOrd="1" destOrd="0" presId="urn:microsoft.com/office/officeart/2005/8/layout/radial4"/>
    <dgm:cxn modelId="{14B9E630-C6E2-466D-9714-8F369B073B3B}" type="presParOf" srcId="{012CCC10-7552-4ED4-A3F8-18ACACF1DF49}" destId="{CC3CF96C-C076-4F0D-8407-62034CD389B7}" srcOrd="2" destOrd="0" presId="urn:microsoft.com/office/officeart/2005/8/layout/radial4"/>
    <dgm:cxn modelId="{D44A2659-7CEC-49CE-87B4-9C58E920E201}" type="presParOf" srcId="{012CCC10-7552-4ED4-A3F8-18ACACF1DF49}" destId="{5375B2ED-1664-476A-ADBE-56D4384DF144}" srcOrd="3" destOrd="0" presId="urn:microsoft.com/office/officeart/2005/8/layout/radial4"/>
    <dgm:cxn modelId="{12B05095-EF4A-425D-8867-167EDCBC0AD7}" type="presParOf" srcId="{012CCC10-7552-4ED4-A3F8-18ACACF1DF49}" destId="{1B946209-2DD5-476A-B8D0-AEB69E758536}" srcOrd="4" destOrd="0" presId="urn:microsoft.com/office/officeart/2005/8/layout/radial4"/>
    <dgm:cxn modelId="{4E698BD8-68F4-453E-A3E1-C638623DD697}" type="presParOf" srcId="{012CCC10-7552-4ED4-A3F8-18ACACF1DF49}" destId="{6680F58A-2F2C-4999-8A76-DF0B8BAE0439}" srcOrd="5" destOrd="0" presId="urn:microsoft.com/office/officeart/2005/8/layout/radial4"/>
    <dgm:cxn modelId="{E37033BC-1624-42E2-A9AC-1EF8BC123B81}" type="presParOf" srcId="{012CCC10-7552-4ED4-A3F8-18ACACF1DF49}" destId="{DBEBC3CD-2B04-4ABE-961B-F367EB98987B}" srcOrd="6" destOrd="0" presId="urn:microsoft.com/office/officeart/2005/8/layout/radial4"/>
    <dgm:cxn modelId="{9FAE5FC3-8B6D-4E5B-BB26-15E0F38D295F}" type="presParOf" srcId="{012CCC10-7552-4ED4-A3F8-18ACACF1DF49}" destId="{BB2F191E-8F31-48BE-A027-977369D2F556}" srcOrd="7" destOrd="0" presId="urn:microsoft.com/office/officeart/2005/8/layout/radial4"/>
    <dgm:cxn modelId="{303BEB6D-7629-4B18-A500-378ADC228026}" type="presParOf" srcId="{012CCC10-7552-4ED4-A3F8-18ACACF1DF49}" destId="{FEF78277-2B8E-4F5D-B8C9-AF16125ED757}" srcOrd="8" destOrd="0" presId="urn:microsoft.com/office/officeart/2005/8/layout/radial4"/>
    <dgm:cxn modelId="{34A7B985-D7F6-4F40-A2E6-7E1CC68B53C3}" type="presParOf" srcId="{012CCC10-7552-4ED4-A3F8-18ACACF1DF49}" destId="{88DA3516-2A20-4CE4-AA93-2F6730816522}" srcOrd="9" destOrd="0" presId="urn:microsoft.com/office/officeart/2005/8/layout/radial4"/>
    <dgm:cxn modelId="{CB4A82A0-249C-49BE-9459-433207F62E69}" type="presParOf" srcId="{012CCC10-7552-4ED4-A3F8-18ACACF1DF49}" destId="{D23521DD-3CD7-4EFB-B6FF-9FBF93A10E1C}" srcOrd="10" destOrd="0" presId="urn:microsoft.com/office/officeart/2005/8/layout/radial4"/>
    <dgm:cxn modelId="{B84A0B88-4588-4FA6-9730-67D3D569BE8E}" type="presParOf" srcId="{012CCC10-7552-4ED4-A3F8-18ACACF1DF49}" destId="{EC90C411-4CAF-419E-B5CD-779B7FE89839}" srcOrd="11" destOrd="0" presId="urn:microsoft.com/office/officeart/2005/8/layout/radial4"/>
    <dgm:cxn modelId="{1FE3FDF9-7DDE-4DCA-9A64-491B71D9A4E5}" type="presParOf" srcId="{012CCC10-7552-4ED4-A3F8-18ACACF1DF49}" destId="{525485F9-E754-48E8-AE03-918A683CB136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C82FAA-5D6B-4683-99EC-FC5E3728C187}" type="doc">
      <dgm:prSet loTypeId="urn:microsoft.com/office/officeart/2005/8/layout/vList2" loCatId="list" qsTypeId="urn:microsoft.com/office/officeart/2005/8/quickstyle/3d2" qsCatId="3D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57E150F4-DE42-4BD2-9CED-7F0F80EB4E9F}">
      <dgm:prSet custT="1"/>
      <dgm:spPr/>
      <dgm:t>
        <a:bodyPr/>
        <a:lstStyle/>
        <a:p>
          <a:pPr marL="0"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dirty="0" err="1">
              <a:solidFill>
                <a:schemeClr val="tx1"/>
              </a:solidFill>
            </a:rPr>
            <a:t>Pluralistis</a:t>
          </a:r>
          <a:endParaRPr lang="en-US" sz="3600" dirty="0">
            <a:solidFill>
              <a:schemeClr val="tx1"/>
            </a:solidFill>
          </a:endParaRPr>
        </a:p>
      </dgm:t>
    </dgm:pt>
    <dgm:pt modelId="{9672D988-3DA4-4BFD-AC6D-066D8DDF87FB}" type="parTrans" cxnId="{052AA3EC-1C74-496D-B752-74F71BC0B9FB}">
      <dgm:prSet/>
      <dgm:spPr/>
      <dgm:t>
        <a:bodyPr/>
        <a:lstStyle/>
        <a:p>
          <a:endParaRPr lang="en-US"/>
        </a:p>
      </dgm:t>
    </dgm:pt>
    <dgm:pt modelId="{A930CAD4-811C-48F8-A0A2-4AA4CB33FBCA}" type="sibTrans" cxnId="{052AA3EC-1C74-496D-B752-74F71BC0B9FB}">
      <dgm:prSet/>
      <dgm:spPr/>
      <dgm:t>
        <a:bodyPr/>
        <a:lstStyle/>
        <a:p>
          <a:endParaRPr lang="en-US"/>
        </a:p>
      </dgm:t>
    </dgm:pt>
    <dgm:pt modelId="{832504FC-1D45-4F25-B9CD-C86C97F40A49}">
      <dgm:prSet custT="1"/>
      <dgm:spPr/>
      <dgm:t>
        <a:bodyPr/>
        <a:lstStyle/>
        <a:p>
          <a:pPr marL="0"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dirty="0" err="1">
              <a:solidFill>
                <a:schemeClr val="tx1"/>
              </a:solidFill>
            </a:rPr>
            <a:t>Bukan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pendekatan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konflik</a:t>
          </a:r>
          <a:endParaRPr lang="en-ID" sz="3600" dirty="0">
            <a:solidFill>
              <a:schemeClr val="tx1"/>
            </a:solidFill>
          </a:endParaRPr>
        </a:p>
      </dgm:t>
    </dgm:pt>
    <dgm:pt modelId="{54EF99AC-4BE3-40DB-A11D-0C1FED156AAB}" type="parTrans" cxnId="{94932F55-266E-45A9-9E28-D401C08E32C8}">
      <dgm:prSet/>
      <dgm:spPr/>
      <dgm:t>
        <a:bodyPr/>
        <a:lstStyle/>
        <a:p>
          <a:endParaRPr lang="en-ID"/>
        </a:p>
      </dgm:t>
    </dgm:pt>
    <dgm:pt modelId="{9E6E9C40-2C7A-4C43-9474-2EB2F324F642}" type="sibTrans" cxnId="{94932F55-266E-45A9-9E28-D401C08E32C8}">
      <dgm:prSet/>
      <dgm:spPr/>
      <dgm:t>
        <a:bodyPr/>
        <a:lstStyle/>
        <a:p>
          <a:endParaRPr lang="en-ID"/>
        </a:p>
      </dgm:t>
    </dgm:pt>
    <dgm:pt modelId="{0F844A1F-0ACE-4642-8B6D-F77D9EE3DFD9}">
      <dgm:prSet custT="1"/>
      <dgm:spPr/>
      <dgm:t>
        <a:bodyPr/>
        <a:lstStyle/>
        <a:p>
          <a:pPr marL="0"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dirty="0">
              <a:solidFill>
                <a:schemeClr val="tx1"/>
              </a:solidFill>
            </a:rPr>
            <a:t>Ada proses </a:t>
          </a:r>
          <a:r>
            <a:rPr lang="en-US" sz="3600" dirty="0" err="1">
              <a:solidFill>
                <a:schemeClr val="tx1"/>
              </a:solidFill>
            </a:rPr>
            <a:t>sosialisasi</a:t>
          </a:r>
          <a:r>
            <a:rPr lang="en-US" sz="3600" dirty="0">
              <a:solidFill>
                <a:schemeClr val="tx1"/>
              </a:solidFill>
            </a:rPr>
            <a:t> &amp; </a:t>
          </a:r>
          <a:r>
            <a:rPr lang="en-US" sz="3600" dirty="0" err="1">
              <a:solidFill>
                <a:schemeClr val="tx1"/>
              </a:solidFill>
            </a:rPr>
            <a:t>advokasi</a:t>
          </a:r>
          <a:endParaRPr lang="en-ID" sz="3600" dirty="0">
            <a:solidFill>
              <a:schemeClr val="tx1"/>
            </a:solidFill>
          </a:endParaRPr>
        </a:p>
      </dgm:t>
    </dgm:pt>
    <dgm:pt modelId="{80A48467-8578-4F64-93BA-6A6851ED625D}" type="parTrans" cxnId="{DE1AF4EC-2529-4CDC-BEF9-310548FEA44D}">
      <dgm:prSet/>
      <dgm:spPr/>
      <dgm:t>
        <a:bodyPr/>
        <a:lstStyle/>
        <a:p>
          <a:endParaRPr lang="en-ID"/>
        </a:p>
      </dgm:t>
    </dgm:pt>
    <dgm:pt modelId="{3D510319-4301-4F83-ADD0-401EE11A1911}" type="sibTrans" cxnId="{DE1AF4EC-2529-4CDC-BEF9-310548FEA44D}">
      <dgm:prSet/>
      <dgm:spPr/>
      <dgm:t>
        <a:bodyPr/>
        <a:lstStyle/>
        <a:p>
          <a:endParaRPr lang="en-ID"/>
        </a:p>
      </dgm:t>
    </dgm:pt>
    <dgm:pt modelId="{55E58064-29DE-4203-957F-BDB1E1F95D74}">
      <dgm:prSet custT="1"/>
      <dgm:spPr/>
      <dgm:t>
        <a:bodyPr/>
        <a:lstStyle/>
        <a:p>
          <a:pPr marL="0"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AutoNum type="arabicPeriod"/>
          </a:pPr>
          <a:r>
            <a:rPr lang="id-ID" sz="3600" dirty="0">
              <a:solidFill>
                <a:schemeClr val="tx1"/>
              </a:solidFill>
            </a:rPr>
            <a:t>Menjunjung </a:t>
          </a:r>
          <a:r>
            <a:rPr lang="en-US" sz="3600" dirty="0">
              <a:solidFill>
                <a:schemeClr val="tx1"/>
              </a:solidFill>
            </a:rPr>
            <a:t> </a:t>
          </a:r>
          <a:r>
            <a:rPr lang="en-US" sz="3600" dirty="0" err="1">
              <a:solidFill>
                <a:schemeClr val="tx1"/>
              </a:solidFill>
            </a:rPr>
            <a:t>tinggi</a:t>
          </a:r>
          <a:r>
            <a:rPr lang="en-US" sz="3600" dirty="0">
              <a:solidFill>
                <a:schemeClr val="tx1"/>
              </a:solidFill>
            </a:rPr>
            <a:t> n</a:t>
          </a:r>
          <a:r>
            <a:rPr lang="id-ID" sz="3600" dirty="0">
              <a:solidFill>
                <a:schemeClr val="tx1"/>
              </a:solidFill>
            </a:rPr>
            <a:t>ilai HAM </a:t>
          </a:r>
          <a:r>
            <a:rPr lang="en-US" sz="3600" dirty="0">
              <a:solidFill>
                <a:schemeClr val="tx1"/>
              </a:solidFill>
            </a:rPr>
            <a:t>&amp;</a:t>
          </a:r>
          <a:r>
            <a:rPr lang="id-ID" sz="3600" dirty="0">
              <a:solidFill>
                <a:schemeClr val="tx1"/>
              </a:solidFill>
            </a:rPr>
            <a:t> </a:t>
          </a:r>
          <a:r>
            <a:rPr lang="en-US" sz="3600" dirty="0">
              <a:solidFill>
                <a:schemeClr val="tx1"/>
              </a:solidFill>
            </a:rPr>
            <a:t>d</a:t>
          </a:r>
          <a:r>
            <a:rPr lang="id-ID" sz="3600" dirty="0">
              <a:solidFill>
                <a:schemeClr val="tx1"/>
              </a:solidFill>
            </a:rPr>
            <a:t>emokratisasi</a:t>
          </a:r>
          <a:endParaRPr lang="en-ID" sz="3600" dirty="0">
            <a:solidFill>
              <a:schemeClr val="tx1"/>
            </a:solidFill>
          </a:endParaRPr>
        </a:p>
      </dgm:t>
    </dgm:pt>
    <dgm:pt modelId="{2C8639D1-F447-4051-A0D7-BA2E54BC77E9}" type="parTrans" cxnId="{84E9BAF3-E063-4575-90BE-ED5CC9C2CDA7}">
      <dgm:prSet/>
      <dgm:spPr/>
      <dgm:t>
        <a:bodyPr/>
        <a:lstStyle/>
        <a:p>
          <a:endParaRPr lang="en-ID"/>
        </a:p>
      </dgm:t>
    </dgm:pt>
    <dgm:pt modelId="{1C476294-65D4-46A2-A108-01687E22437F}" type="sibTrans" cxnId="{84E9BAF3-E063-4575-90BE-ED5CC9C2CDA7}">
      <dgm:prSet/>
      <dgm:spPr/>
      <dgm:t>
        <a:bodyPr/>
        <a:lstStyle/>
        <a:p>
          <a:endParaRPr lang="en-ID"/>
        </a:p>
      </dgm:t>
    </dgm:pt>
    <dgm:pt modelId="{F81619A1-2A91-4117-A627-571D353F717C}" type="pres">
      <dgm:prSet presAssocID="{8DC82FAA-5D6B-4683-99EC-FC5E3728C187}" presName="linear" presStyleCnt="0">
        <dgm:presLayoutVars>
          <dgm:animLvl val="lvl"/>
          <dgm:resizeHandles val="exact"/>
        </dgm:presLayoutVars>
      </dgm:prSet>
      <dgm:spPr/>
    </dgm:pt>
    <dgm:pt modelId="{85F0DCDD-566D-4413-8EE6-0E87CE80AD3E}" type="pres">
      <dgm:prSet presAssocID="{57E150F4-DE42-4BD2-9CED-7F0F80EB4E9F}" presName="parentText" presStyleLbl="node1" presStyleIdx="0" presStyleCnt="4" custLinFactNeighborY="-12242">
        <dgm:presLayoutVars>
          <dgm:chMax val="0"/>
          <dgm:bulletEnabled val="1"/>
        </dgm:presLayoutVars>
      </dgm:prSet>
      <dgm:spPr/>
    </dgm:pt>
    <dgm:pt modelId="{35D63258-FD2F-4F9C-AFC0-1949C86A761B}" type="pres">
      <dgm:prSet presAssocID="{A930CAD4-811C-48F8-A0A2-4AA4CB33FBCA}" presName="spacer" presStyleCnt="0"/>
      <dgm:spPr/>
    </dgm:pt>
    <dgm:pt modelId="{37DCB882-8D8D-4330-8248-F78B00A75BC2}" type="pres">
      <dgm:prSet presAssocID="{832504FC-1D45-4F25-B9CD-C86C97F40A4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5037948-35FB-407C-B18A-FAC422CAAD85}" type="pres">
      <dgm:prSet presAssocID="{9E6E9C40-2C7A-4C43-9474-2EB2F324F642}" presName="spacer" presStyleCnt="0"/>
      <dgm:spPr/>
    </dgm:pt>
    <dgm:pt modelId="{A58296B8-1291-4185-B748-43411967532B}" type="pres">
      <dgm:prSet presAssocID="{0F844A1F-0ACE-4642-8B6D-F77D9EE3DFD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7968F95-CD52-4455-837D-87EFC92FBD9F}" type="pres">
      <dgm:prSet presAssocID="{3D510319-4301-4F83-ADD0-401EE11A1911}" presName="spacer" presStyleCnt="0"/>
      <dgm:spPr/>
    </dgm:pt>
    <dgm:pt modelId="{F44846BA-C8B4-41B8-968F-3101A0396FBC}" type="pres">
      <dgm:prSet presAssocID="{55E58064-29DE-4203-957F-BDB1E1F95D7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215A900-6E4E-4777-B57C-BCBFB3B60A6C}" type="presOf" srcId="{0F844A1F-0ACE-4642-8B6D-F77D9EE3DFD9}" destId="{A58296B8-1291-4185-B748-43411967532B}" srcOrd="0" destOrd="0" presId="urn:microsoft.com/office/officeart/2005/8/layout/vList2"/>
    <dgm:cxn modelId="{A1005418-3B9D-4F08-B09C-910B1970AD5E}" type="presOf" srcId="{55E58064-29DE-4203-957F-BDB1E1F95D74}" destId="{F44846BA-C8B4-41B8-968F-3101A0396FBC}" srcOrd="0" destOrd="0" presId="urn:microsoft.com/office/officeart/2005/8/layout/vList2"/>
    <dgm:cxn modelId="{BDB02C62-0031-4492-B377-48A13CD55FC0}" type="presOf" srcId="{57E150F4-DE42-4BD2-9CED-7F0F80EB4E9F}" destId="{85F0DCDD-566D-4413-8EE6-0E87CE80AD3E}" srcOrd="0" destOrd="0" presId="urn:microsoft.com/office/officeart/2005/8/layout/vList2"/>
    <dgm:cxn modelId="{66A16E6A-842B-451F-8063-3923B68B9263}" type="presOf" srcId="{8DC82FAA-5D6B-4683-99EC-FC5E3728C187}" destId="{F81619A1-2A91-4117-A627-571D353F717C}" srcOrd="0" destOrd="0" presId="urn:microsoft.com/office/officeart/2005/8/layout/vList2"/>
    <dgm:cxn modelId="{94932F55-266E-45A9-9E28-D401C08E32C8}" srcId="{8DC82FAA-5D6B-4683-99EC-FC5E3728C187}" destId="{832504FC-1D45-4F25-B9CD-C86C97F40A49}" srcOrd="1" destOrd="0" parTransId="{54EF99AC-4BE3-40DB-A11D-0C1FED156AAB}" sibTransId="{9E6E9C40-2C7A-4C43-9474-2EB2F324F642}"/>
    <dgm:cxn modelId="{D0BCACDE-6162-4C6A-A73E-CAE462929E3E}" type="presOf" srcId="{832504FC-1D45-4F25-B9CD-C86C97F40A49}" destId="{37DCB882-8D8D-4330-8248-F78B00A75BC2}" srcOrd="0" destOrd="0" presId="urn:microsoft.com/office/officeart/2005/8/layout/vList2"/>
    <dgm:cxn modelId="{052AA3EC-1C74-496D-B752-74F71BC0B9FB}" srcId="{8DC82FAA-5D6B-4683-99EC-FC5E3728C187}" destId="{57E150F4-DE42-4BD2-9CED-7F0F80EB4E9F}" srcOrd="0" destOrd="0" parTransId="{9672D988-3DA4-4BFD-AC6D-066D8DDF87FB}" sibTransId="{A930CAD4-811C-48F8-A0A2-4AA4CB33FBCA}"/>
    <dgm:cxn modelId="{DE1AF4EC-2529-4CDC-BEF9-310548FEA44D}" srcId="{8DC82FAA-5D6B-4683-99EC-FC5E3728C187}" destId="{0F844A1F-0ACE-4642-8B6D-F77D9EE3DFD9}" srcOrd="2" destOrd="0" parTransId="{80A48467-8578-4F64-93BA-6A6851ED625D}" sibTransId="{3D510319-4301-4F83-ADD0-401EE11A1911}"/>
    <dgm:cxn modelId="{84E9BAF3-E063-4575-90BE-ED5CC9C2CDA7}" srcId="{8DC82FAA-5D6B-4683-99EC-FC5E3728C187}" destId="{55E58064-29DE-4203-957F-BDB1E1F95D74}" srcOrd="3" destOrd="0" parTransId="{2C8639D1-F447-4051-A0D7-BA2E54BC77E9}" sibTransId="{1C476294-65D4-46A2-A108-01687E22437F}"/>
    <dgm:cxn modelId="{758CCEB8-2807-44F5-A5B4-C5C286DA811A}" type="presParOf" srcId="{F81619A1-2A91-4117-A627-571D353F717C}" destId="{85F0DCDD-566D-4413-8EE6-0E87CE80AD3E}" srcOrd="0" destOrd="0" presId="urn:microsoft.com/office/officeart/2005/8/layout/vList2"/>
    <dgm:cxn modelId="{79515707-390B-4E10-962A-39CA20DBA3C2}" type="presParOf" srcId="{F81619A1-2A91-4117-A627-571D353F717C}" destId="{35D63258-FD2F-4F9C-AFC0-1949C86A761B}" srcOrd="1" destOrd="0" presId="urn:microsoft.com/office/officeart/2005/8/layout/vList2"/>
    <dgm:cxn modelId="{434CAF31-184D-4B50-B74C-64B3B95234AE}" type="presParOf" srcId="{F81619A1-2A91-4117-A627-571D353F717C}" destId="{37DCB882-8D8D-4330-8248-F78B00A75BC2}" srcOrd="2" destOrd="0" presId="urn:microsoft.com/office/officeart/2005/8/layout/vList2"/>
    <dgm:cxn modelId="{E8C599F4-E090-49DE-BFFC-14CEC315F549}" type="presParOf" srcId="{F81619A1-2A91-4117-A627-571D353F717C}" destId="{15037948-35FB-407C-B18A-FAC422CAAD85}" srcOrd="3" destOrd="0" presId="urn:microsoft.com/office/officeart/2005/8/layout/vList2"/>
    <dgm:cxn modelId="{63C693E6-E392-49A1-9A16-4A2641445159}" type="presParOf" srcId="{F81619A1-2A91-4117-A627-571D353F717C}" destId="{A58296B8-1291-4185-B748-43411967532B}" srcOrd="4" destOrd="0" presId="urn:microsoft.com/office/officeart/2005/8/layout/vList2"/>
    <dgm:cxn modelId="{7A215ADB-2BB3-422F-A261-94A8118479CB}" type="presParOf" srcId="{F81619A1-2A91-4117-A627-571D353F717C}" destId="{57968F95-CD52-4455-837D-87EFC92FBD9F}" srcOrd="5" destOrd="0" presId="urn:microsoft.com/office/officeart/2005/8/layout/vList2"/>
    <dgm:cxn modelId="{3ED90CC6-7F4D-41A3-8980-3224105280B3}" type="presParOf" srcId="{F81619A1-2A91-4117-A627-571D353F717C}" destId="{F44846BA-C8B4-41B8-968F-3101A0396FB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5B2CCB2-51F0-40F7-A58B-2CE23EF652FC}" type="doc">
      <dgm:prSet loTypeId="urn:microsoft.com/office/officeart/2005/8/layout/hProcess9" loCatId="process" qsTypeId="urn:microsoft.com/office/officeart/2005/8/quickstyle/3d3" qsCatId="3D" csTypeId="urn:microsoft.com/office/officeart/2005/8/colors/accent2_2" csCatId="accent2" phldr="1"/>
      <dgm:spPr/>
    </dgm:pt>
    <dgm:pt modelId="{4BA2CD21-430F-4BFD-B0C3-DFFA9F829479}">
      <dgm:prSet phldrT="[Text]"/>
      <dgm:spPr/>
      <dgm:t>
        <a:bodyPr/>
        <a:lstStyle/>
        <a:p>
          <a:r>
            <a:rPr lang="en-US" i="0" dirty="0" err="1"/>
            <a:t>Ketidakadilan</a:t>
          </a:r>
          <a:r>
            <a:rPr lang="en-US" i="0" dirty="0"/>
            <a:t> Gender</a:t>
          </a:r>
        </a:p>
      </dgm:t>
    </dgm:pt>
    <dgm:pt modelId="{C0774EE9-11B1-40EC-9BA6-DF146A54943A}" type="parTrans" cxnId="{3438DDDC-668E-4AEA-8013-F364F295F61A}">
      <dgm:prSet/>
      <dgm:spPr/>
      <dgm:t>
        <a:bodyPr/>
        <a:lstStyle/>
        <a:p>
          <a:endParaRPr lang="en-US"/>
        </a:p>
      </dgm:t>
    </dgm:pt>
    <dgm:pt modelId="{5E3A9CA1-7676-43DD-9159-8F39F9EA94E2}" type="sibTrans" cxnId="{3438DDDC-668E-4AEA-8013-F364F295F61A}">
      <dgm:prSet/>
      <dgm:spPr/>
      <dgm:t>
        <a:bodyPr/>
        <a:lstStyle/>
        <a:p>
          <a:endParaRPr lang="en-US"/>
        </a:p>
      </dgm:t>
    </dgm:pt>
    <dgm:pt modelId="{BB0513ED-01D8-4F37-811C-9F524604B34E}">
      <dgm:prSet phldrT="[Text]"/>
      <dgm:spPr/>
      <dgm:t>
        <a:bodyPr/>
        <a:lstStyle/>
        <a:p>
          <a:r>
            <a:rPr lang="en-US" i="0" dirty="0" err="1"/>
            <a:t>Kesetaraan</a:t>
          </a:r>
          <a:r>
            <a:rPr lang="en-US" i="0" dirty="0"/>
            <a:t> dan </a:t>
          </a:r>
          <a:r>
            <a:rPr lang="en-US" i="0" dirty="0" err="1"/>
            <a:t>Keadilan</a:t>
          </a:r>
          <a:r>
            <a:rPr lang="en-US" i="0" dirty="0"/>
            <a:t> Gender </a:t>
          </a:r>
        </a:p>
        <a:p>
          <a:r>
            <a:rPr lang="en-US" i="0" dirty="0"/>
            <a:t>(KKG)</a:t>
          </a:r>
        </a:p>
      </dgm:t>
    </dgm:pt>
    <dgm:pt modelId="{0238DBAC-21A4-4D7C-B577-CBBA50832C21}" type="parTrans" cxnId="{0398BBEB-56D3-43DB-BBC8-1E136D2DF00D}">
      <dgm:prSet/>
      <dgm:spPr/>
      <dgm:t>
        <a:bodyPr/>
        <a:lstStyle/>
        <a:p>
          <a:endParaRPr lang="en-ID"/>
        </a:p>
      </dgm:t>
    </dgm:pt>
    <dgm:pt modelId="{7497367F-4066-46D1-81B8-A9397C19CB9F}" type="sibTrans" cxnId="{0398BBEB-56D3-43DB-BBC8-1E136D2DF00D}">
      <dgm:prSet/>
      <dgm:spPr/>
      <dgm:t>
        <a:bodyPr/>
        <a:lstStyle/>
        <a:p>
          <a:endParaRPr lang="en-ID"/>
        </a:p>
      </dgm:t>
    </dgm:pt>
    <dgm:pt modelId="{BEC3B82E-DA19-4EDD-A370-8C05CB27B099}" type="pres">
      <dgm:prSet presAssocID="{95B2CCB2-51F0-40F7-A58B-2CE23EF652FC}" presName="CompostProcess" presStyleCnt="0">
        <dgm:presLayoutVars>
          <dgm:dir/>
          <dgm:resizeHandles val="exact"/>
        </dgm:presLayoutVars>
      </dgm:prSet>
      <dgm:spPr/>
    </dgm:pt>
    <dgm:pt modelId="{5DDCEB53-4716-44C8-9E59-7874B5DFD6F8}" type="pres">
      <dgm:prSet presAssocID="{95B2CCB2-51F0-40F7-A58B-2CE23EF652FC}" presName="arrow" presStyleLbl="bgShp" presStyleIdx="0" presStyleCnt="1" custLinFactNeighborX="0"/>
      <dgm:spPr/>
    </dgm:pt>
    <dgm:pt modelId="{2CD01D8B-ED9B-4904-A5B3-F3FC0614332E}" type="pres">
      <dgm:prSet presAssocID="{95B2CCB2-51F0-40F7-A58B-2CE23EF652FC}" presName="linearProcess" presStyleCnt="0"/>
      <dgm:spPr/>
    </dgm:pt>
    <dgm:pt modelId="{B3430E9C-C61C-434C-9CD2-7CF014C501D0}" type="pres">
      <dgm:prSet presAssocID="{4BA2CD21-430F-4BFD-B0C3-DFFA9F829479}" presName="textNode" presStyleLbl="node1" presStyleIdx="0" presStyleCnt="2">
        <dgm:presLayoutVars>
          <dgm:bulletEnabled val="1"/>
        </dgm:presLayoutVars>
      </dgm:prSet>
      <dgm:spPr/>
    </dgm:pt>
    <dgm:pt modelId="{E51F27E5-9EC9-4A1C-AAEF-B637934FDC3E}" type="pres">
      <dgm:prSet presAssocID="{5E3A9CA1-7676-43DD-9159-8F39F9EA94E2}" presName="sibTrans" presStyleCnt="0"/>
      <dgm:spPr/>
    </dgm:pt>
    <dgm:pt modelId="{51B34437-E8A9-453C-A520-E7D0885675A1}" type="pres">
      <dgm:prSet presAssocID="{BB0513ED-01D8-4F37-811C-9F524604B34E}" presName="textNode" presStyleLbl="node1" presStyleIdx="1" presStyleCnt="2">
        <dgm:presLayoutVars>
          <dgm:bulletEnabled val="1"/>
        </dgm:presLayoutVars>
      </dgm:prSet>
      <dgm:spPr/>
    </dgm:pt>
  </dgm:ptLst>
  <dgm:cxnLst>
    <dgm:cxn modelId="{B0548817-C17E-4E5D-BDEC-8F6A15048790}" type="presOf" srcId="{95B2CCB2-51F0-40F7-A58B-2CE23EF652FC}" destId="{BEC3B82E-DA19-4EDD-A370-8C05CB27B099}" srcOrd="0" destOrd="0" presId="urn:microsoft.com/office/officeart/2005/8/layout/hProcess9"/>
    <dgm:cxn modelId="{CF22AD31-9771-452D-8E4E-59F367625A08}" type="presOf" srcId="{4BA2CD21-430F-4BFD-B0C3-DFFA9F829479}" destId="{B3430E9C-C61C-434C-9CD2-7CF014C501D0}" srcOrd="0" destOrd="0" presId="urn:microsoft.com/office/officeart/2005/8/layout/hProcess9"/>
    <dgm:cxn modelId="{3438DDDC-668E-4AEA-8013-F364F295F61A}" srcId="{95B2CCB2-51F0-40F7-A58B-2CE23EF652FC}" destId="{4BA2CD21-430F-4BFD-B0C3-DFFA9F829479}" srcOrd="0" destOrd="0" parTransId="{C0774EE9-11B1-40EC-9BA6-DF146A54943A}" sibTransId="{5E3A9CA1-7676-43DD-9159-8F39F9EA94E2}"/>
    <dgm:cxn modelId="{0398BBEB-56D3-43DB-BBC8-1E136D2DF00D}" srcId="{95B2CCB2-51F0-40F7-A58B-2CE23EF652FC}" destId="{BB0513ED-01D8-4F37-811C-9F524604B34E}" srcOrd="1" destOrd="0" parTransId="{0238DBAC-21A4-4D7C-B577-CBBA50832C21}" sibTransId="{7497367F-4066-46D1-81B8-A9397C19CB9F}"/>
    <dgm:cxn modelId="{673A63F9-E322-424E-B07E-795EA6847D89}" type="presOf" srcId="{BB0513ED-01D8-4F37-811C-9F524604B34E}" destId="{51B34437-E8A9-453C-A520-E7D0885675A1}" srcOrd="0" destOrd="0" presId="urn:microsoft.com/office/officeart/2005/8/layout/hProcess9"/>
    <dgm:cxn modelId="{6ACAFAD0-413A-49B5-909F-32411F406E30}" type="presParOf" srcId="{BEC3B82E-DA19-4EDD-A370-8C05CB27B099}" destId="{5DDCEB53-4716-44C8-9E59-7874B5DFD6F8}" srcOrd="0" destOrd="0" presId="urn:microsoft.com/office/officeart/2005/8/layout/hProcess9"/>
    <dgm:cxn modelId="{1CFFA1DD-9722-4E17-A7C0-0FA47E8571CB}" type="presParOf" srcId="{BEC3B82E-DA19-4EDD-A370-8C05CB27B099}" destId="{2CD01D8B-ED9B-4904-A5B3-F3FC0614332E}" srcOrd="1" destOrd="0" presId="urn:microsoft.com/office/officeart/2005/8/layout/hProcess9"/>
    <dgm:cxn modelId="{2153EF4A-4D38-4D3D-8C9D-7CF92684ED58}" type="presParOf" srcId="{2CD01D8B-ED9B-4904-A5B3-F3FC0614332E}" destId="{B3430E9C-C61C-434C-9CD2-7CF014C501D0}" srcOrd="0" destOrd="0" presId="urn:microsoft.com/office/officeart/2005/8/layout/hProcess9"/>
    <dgm:cxn modelId="{77DF3440-91DE-4745-AA45-C6D959A0BBAA}" type="presParOf" srcId="{2CD01D8B-ED9B-4904-A5B3-F3FC0614332E}" destId="{E51F27E5-9EC9-4A1C-AAEF-B637934FDC3E}" srcOrd="1" destOrd="0" presId="urn:microsoft.com/office/officeart/2005/8/layout/hProcess9"/>
    <dgm:cxn modelId="{D1C04B91-D4C5-4220-8D67-3A41BD38A0CD}" type="presParOf" srcId="{2CD01D8B-ED9B-4904-A5B3-F3FC0614332E}" destId="{51B34437-E8A9-453C-A520-E7D0885675A1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047A459-729B-452A-8EFC-4FE0B29F72DD}" type="doc">
      <dgm:prSet loTypeId="urn:microsoft.com/office/officeart/2005/8/layout/equation1" loCatId="process" qsTypeId="urn:microsoft.com/office/officeart/2005/8/quickstyle/simple1" qsCatId="simple" csTypeId="urn:microsoft.com/office/officeart/2005/8/colors/accent6_4" csCatId="accent6" phldr="1"/>
      <dgm:spPr/>
    </dgm:pt>
    <dgm:pt modelId="{EE27EE3E-995E-4244-86DB-D799CBF2FEF5}">
      <dgm:prSet phldrT="[Text]"/>
      <dgm:spPr/>
      <dgm:t>
        <a:bodyPr/>
        <a:lstStyle/>
        <a:p>
          <a:r>
            <a:rPr lang="en-US" dirty="0"/>
            <a:t>IPG</a:t>
          </a:r>
          <a:endParaRPr lang="en-ID" dirty="0"/>
        </a:p>
      </dgm:t>
    </dgm:pt>
    <dgm:pt modelId="{A6CC2B40-538E-4652-A54A-02C88322B4D2}" type="parTrans" cxnId="{731F3644-1DB9-4F86-AD15-61E4DA642D8B}">
      <dgm:prSet/>
      <dgm:spPr/>
      <dgm:t>
        <a:bodyPr/>
        <a:lstStyle/>
        <a:p>
          <a:endParaRPr lang="en-ID"/>
        </a:p>
      </dgm:t>
    </dgm:pt>
    <dgm:pt modelId="{609C72A9-11B4-4BEA-9C83-7A4DB32F05AD}" type="sibTrans" cxnId="{731F3644-1DB9-4F86-AD15-61E4DA642D8B}">
      <dgm:prSet/>
      <dgm:spPr/>
      <dgm:t>
        <a:bodyPr/>
        <a:lstStyle/>
        <a:p>
          <a:endParaRPr lang="en-ID"/>
        </a:p>
      </dgm:t>
    </dgm:pt>
    <dgm:pt modelId="{A9C4F86B-3E9B-4921-8387-975922C95B4F}">
      <dgm:prSet phldrT="[Text]"/>
      <dgm:spPr/>
      <dgm:t>
        <a:bodyPr/>
        <a:lstStyle/>
        <a:p>
          <a:r>
            <a:rPr lang="en-US" dirty="0"/>
            <a:t>IDG</a:t>
          </a:r>
          <a:endParaRPr lang="en-ID" dirty="0"/>
        </a:p>
      </dgm:t>
    </dgm:pt>
    <dgm:pt modelId="{8252F896-F4CD-40F5-8032-E892A00ABC2C}" type="parTrans" cxnId="{D2107288-C16B-44C2-B64C-E0A8C9C937A2}">
      <dgm:prSet/>
      <dgm:spPr/>
      <dgm:t>
        <a:bodyPr/>
        <a:lstStyle/>
        <a:p>
          <a:endParaRPr lang="en-ID"/>
        </a:p>
      </dgm:t>
    </dgm:pt>
    <dgm:pt modelId="{2140077D-50F3-4069-8D4F-C7FCF78ABE48}" type="sibTrans" cxnId="{D2107288-C16B-44C2-B64C-E0A8C9C937A2}">
      <dgm:prSet/>
      <dgm:spPr/>
      <dgm:t>
        <a:bodyPr/>
        <a:lstStyle/>
        <a:p>
          <a:endParaRPr lang="en-ID"/>
        </a:p>
      </dgm:t>
    </dgm:pt>
    <dgm:pt modelId="{07E9E537-1206-45B4-8538-719EB034B6F3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KKG</a:t>
          </a:r>
          <a:endParaRPr lang="en-ID" b="1" dirty="0">
            <a:solidFill>
              <a:schemeClr val="tx1"/>
            </a:solidFill>
          </a:endParaRPr>
        </a:p>
      </dgm:t>
    </dgm:pt>
    <dgm:pt modelId="{99BC7BC8-D92C-4130-8C67-9E5FF8304CD3}" type="parTrans" cxnId="{2A22BE9C-601B-4F55-B4D9-681AFFF4E6A2}">
      <dgm:prSet/>
      <dgm:spPr/>
      <dgm:t>
        <a:bodyPr/>
        <a:lstStyle/>
        <a:p>
          <a:endParaRPr lang="en-ID"/>
        </a:p>
      </dgm:t>
    </dgm:pt>
    <dgm:pt modelId="{8C79ED0A-5ECA-43F3-A009-A8A8E1100B8A}" type="sibTrans" cxnId="{2A22BE9C-601B-4F55-B4D9-681AFFF4E6A2}">
      <dgm:prSet/>
      <dgm:spPr/>
      <dgm:t>
        <a:bodyPr/>
        <a:lstStyle/>
        <a:p>
          <a:endParaRPr lang="en-ID"/>
        </a:p>
      </dgm:t>
    </dgm:pt>
    <dgm:pt modelId="{AE9EE44D-AA73-42E7-94CD-7DB72A020787}" type="pres">
      <dgm:prSet presAssocID="{F047A459-729B-452A-8EFC-4FE0B29F72DD}" presName="linearFlow" presStyleCnt="0">
        <dgm:presLayoutVars>
          <dgm:dir/>
          <dgm:resizeHandles val="exact"/>
        </dgm:presLayoutVars>
      </dgm:prSet>
      <dgm:spPr/>
    </dgm:pt>
    <dgm:pt modelId="{5C7BFC85-766E-441F-85FB-E1F76E81DC5B}" type="pres">
      <dgm:prSet presAssocID="{EE27EE3E-995E-4244-86DB-D799CBF2FEF5}" presName="node" presStyleLbl="node1" presStyleIdx="0" presStyleCnt="3">
        <dgm:presLayoutVars>
          <dgm:bulletEnabled val="1"/>
        </dgm:presLayoutVars>
      </dgm:prSet>
      <dgm:spPr/>
    </dgm:pt>
    <dgm:pt modelId="{8B577C7C-F87F-4817-8394-737EFFFC0874}" type="pres">
      <dgm:prSet presAssocID="{609C72A9-11B4-4BEA-9C83-7A4DB32F05AD}" presName="spacerL" presStyleCnt="0"/>
      <dgm:spPr/>
    </dgm:pt>
    <dgm:pt modelId="{5872F038-B1D8-4E9E-9183-64080F8F6142}" type="pres">
      <dgm:prSet presAssocID="{609C72A9-11B4-4BEA-9C83-7A4DB32F05AD}" presName="sibTrans" presStyleLbl="sibTrans2D1" presStyleIdx="0" presStyleCnt="2"/>
      <dgm:spPr/>
    </dgm:pt>
    <dgm:pt modelId="{D6697BBD-7368-4FD1-A022-35C76AA502CF}" type="pres">
      <dgm:prSet presAssocID="{609C72A9-11B4-4BEA-9C83-7A4DB32F05AD}" presName="spacerR" presStyleCnt="0"/>
      <dgm:spPr/>
    </dgm:pt>
    <dgm:pt modelId="{4DE126F9-8BCC-4164-AFC4-6735C3AA4A10}" type="pres">
      <dgm:prSet presAssocID="{A9C4F86B-3E9B-4921-8387-975922C95B4F}" presName="node" presStyleLbl="node1" presStyleIdx="1" presStyleCnt="3">
        <dgm:presLayoutVars>
          <dgm:bulletEnabled val="1"/>
        </dgm:presLayoutVars>
      </dgm:prSet>
      <dgm:spPr/>
    </dgm:pt>
    <dgm:pt modelId="{6D432E75-1908-4417-95A0-1052AD48807B}" type="pres">
      <dgm:prSet presAssocID="{2140077D-50F3-4069-8D4F-C7FCF78ABE48}" presName="spacerL" presStyleCnt="0"/>
      <dgm:spPr/>
    </dgm:pt>
    <dgm:pt modelId="{3691F40B-3CBB-49F9-AFFD-1B2A86D0ADFA}" type="pres">
      <dgm:prSet presAssocID="{2140077D-50F3-4069-8D4F-C7FCF78ABE48}" presName="sibTrans" presStyleLbl="sibTrans2D1" presStyleIdx="1" presStyleCnt="2"/>
      <dgm:spPr/>
    </dgm:pt>
    <dgm:pt modelId="{C8F184F0-CA52-4949-BB51-652461D70F8C}" type="pres">
      <dgm:prSet presAssocID="{2140077D-50F3-4069-8D4F-C7FCF78ABE48}" presName="spacerR" presStyleCnt="0"/>
      <dgm:spPr/>
    </dgm:pt>
    <dgm:pt modelId="{0C4659BC-E26E-431C-BB45-EBD1806E149F}" type="pres">
      <dgm:prSet presAssocID="{07E9E537-1206-45B4-8538-719EB034B6F3}" presName="node" presStyleLbl="node1" presStyleIdx="2" presStyleCnt="3">
        <dgm:presLayoutVars>
          <dgm:bulletEnabled val="1"/>
        </dgm:presLayoutVars>
      </dgm:prSet>
      <dgm:spPr/>
    </dgm:pt>
  </dgm:ptLst>
  <dgm:cxnLst>
    <dgm:cxn modelId="{CA52902C-C569-4C6F-B6AC-1540AFFAD40F}" type="presOf" srcId="{2140077D-50F3-4069-8D4F-C7FCF78ABE48}" destId="{3691F40B-3CBB-49F9-AFFD-1B2A86D0ADFA}" srcOrd="0" destOrd="0" presId="urn:microsoft.com/office/officeart/2005/8/layout/equation1"/>
    <dgm:cxn modelId="{77EFA236-A655-43D1-A7BD-C653A5E68231}" type="presOf" srcId="{609C72A9-11B4-4BEA-9C83-7A4DB32F05AD}" destId="{5872F038-B1D8-4E9E-9183-64080F8F6142}" srcOrd="0" destOrd="0" presId="urn:microsoft.com/office/officeart/2005/8/layout/equation1"/>
    <dgm:cxn modelId="{E8FD3561-5715-46B9-B411-009376EBA950}" type="presOf" srcId="{EE27EE3E-995E-4244-86DB-D799CBF2FEF5}" destId="{5C7BFC85-766E-441F-85FB-E1F76E81DC5B}" srcOrd="0" destOrd="0" presId="urn:microsoft.com/office/officeart/2005/8/layout/equation1"/>
    <dgm:cxn modelId="{80F69842-EC5E-4F22-8774-10629DAD1C34}" type="presOf" srcId="{F047A459-729B-452A-8EFC-4FE0B29F72DD}" destId="{AE9EE44D-AA73-42E7-94CD-7DB72A020787}" srcOrd="0" destOrd="0" presId="urn:microsoft.com/office/officeart/2005/8/layout/equation1"/>
    <dgm:cxn modelId="{731F3644-1DB9-4F86-AD15-61E4DA642D8B}" srcId="{F047A459-729B-452A-8EFC-4FE0B29F72DD}" destId="{EE27EE3E-995E-4244-86DB-D799CBF2FEF5}" srcOrd="0" destOrd="0" parTransId="{A6CC2B40-538E-4652-A54A-02C88322B4D2}" sibTransId="{609C72A9-11B4-4BEA-9C83-7A4DB32F05AD}"/>
    <dgm:cxn modelId="{D2107288-C16B-44C2-B64C-E0A8C9C937A2}" srcId="{F047A459-729B-452A-8EFC-4FE0B29F72DD}" destId="{A9C4F86B-3E9B-4921-8387-975922C95B4F}" srcOrd="1" destOrd="0" parTransId="{8252F896-F4CD-40F5-8032-E892A00ABC2C}" sibTransId="{2140077D-50F3-4069-8D4F-C7FCF78ABE48}"/>
    <dgm:cxn modelId="{2A22BE9C-601B-4F55-B4D9-681AFFF4E6A2}" srcId="{F047A459-729B-452A-8EFC-4FE0B29F72DD}" destId="{07E9E537-1206-45B4-8538-719EB034B6F3}" srcOrd="2" destOrd="0" parTransId="{99BC7BC8-D92C-4130-8C67-9E5FF8304CD3}" sibTransId="{8C79ED0A-5ECA-43F3-A009-A8A8E1100B8A}"/>
    <dgm:cxn modelId="{A60D05EF-E034-4470-BAAF-AC577E4F2026}" type="presOf" srcId="{07E9E537-1206-45B4-8538-719EB034B6F3}" destId="{0C4659BC-E26E-431C-BB45-EBD1806E149F}" srcOrd="0" destOrd="0" presId="urn:microsoft.com/office/officeart/2005/8/layout/equation1"/>
    <dgm:cxn modelId="{C9309CF0-F573-45EB-B864-707D1BEC385A}" type="presOf" srcId="{A9C4F86B-3E9B-4921-8387-975922C95B4F}" destId="{4DE126F9-8BCC-4164-AFC4-6735C3AA4A10}" srcOrd="0" destOrd="0" presId="urn:microsoft.com/office/officeart/2005/8/layout/equation1"/>
    <dgm:cxn modelId="{65EA0A1E-37A8-4606-BE96-1516BBAB7822}" type="presParOf" srcId="{AE9EE44D-AA73-42E7-94CD-7DB72A020787}" destId="{5C7BFC85-766E-441F-85FB-E1F76E81DC5B}" srcOrd="0" destOrd="0" presId="urn:microsoft.com/office/officeart/2005/8/layout/equation1"/>
    <dgm:cxn modelId="{DA9A66CE-7C27-41B1-98B8-7927B904698D}" type="presParOf" srcId="{AE9EE44D-AA73-42E7-94CD-7DB72A020787}" destId="{8B577C7C-F87F-4817-8394-737EFFFC0874}" srcOrd="1" destOrd="0" presId="urn:microsoft.com/office/officeart/2005/8/layout/equation1"/>
    <dgm:cxn modelId="{8D1940C2-6F8E-4F52-BC37-C2366270BFEC}" type="presParOf" srcId="{AE9EE44D-AA73-42E7-94CD-7DB72A020787}" destId="{5872F038-B1D8-4E9E-9183-64080F8F6142}" srcOrd="2" destOrd="0" presId="urn:microsoft.com/office/officeart/2005/8/layout/equation1"/>
    <dgm:cxn modelId="{1D981F9C-7E21-449D-8460-C7F9C1F7DF66}" type="presParOf" srcId="{AE9EE44D-AA73-42E7-94CD-7DB72A020787}" destId="{D6697BBD-7368-4FD1-A022-35C76AA502CF}" srcOrd="3" destOrd="0" presId="urn:microsoft.com/office/officeart/2005/8/layout/equation1"/>
    <dgm:cxn modelId="{7231E764-1228-4F55-8843-7ADDEB60B9C1}" type="presParOf" srcId="{AE9EE44D-AA73-42E7-94CD-7DB72A020787}" destId="{4DE126F9-8BCC-4164-AFC4-6735C3AA4A10}" srcOrd="4" destOrd="0" presId="urn:microsoft.com/office/officeart/2005/8/layout/equation1"/>
    <dgm:cxn modelId="{A45EC2F2-DC05-4DF7-B4DC-198D9B6A63CF}" type="presParOf" srcId="{AE9EE44D-AA73-42E7-94CD-7DB72A020787}" destId="{6D432E75-1908-4417-95A0-1052AD48807B}" srcOrd="5" destOrd="0" presId="urn:microsoft.com/office/officeart/2005/8/layout/equation1"/>
    <dgm:cxn modelId="{D83085A0-9E97-40AC-9841-6D31EBD91952}" type="presParOf" srcId="{AE9EE44D-AA73-42E7-94CD-7DB72A020787}" destId="{3691F40B-3CBB-49F9-AFFD-1B2A86D0ADFA}" srcOrd="6" destOrd="0" presId="urn:microsoft.com/office/officeart/2005/8/layout/equation1"/>
    <dgm:cxn modelId="{F04DD05E-C4A0-4D9E-9666-662ABC361876}" type="presParOf" srcId="{AE9EE44D-AA73-42E7-94CD-7DB72A020787}" destId="{C8F184F0-CA52-4949-BB51-652461D70F8C}" srcOrd="7" destOrd="0" presId="urn:microsoft.com/office/officeart/2005/8/layout/equation1"/>
    <dgm:cxn modelId="{B8411032-FD00-45FD-B703-960C31BD7BF9}" type="presParOf" srcId="{AE9EE44D-AA73-42E7-94CD-7DB72A020787}" destId="{0C4659BC-E26E-431C-BB45-EBD1806E149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EA22CD-5FC4-4604-B448-F1F3A11591EA}">
      <dsp:nvSpPr>
        <dsp:cNvPr id="0" name=""/>
        <dsp:cNvSpPr/>
      </dsp:nvSpPr>
      <dsp:spPr>
        <a:xfrm>
          <a:off x="4277661" y="2390534"/>
          <a:ext cx="1960276" cy="19602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</a:rPr>
            <a:t>Pendekatan</a:t>
          </a:r>
          <a:r>
            <a:rPr lang="en-US" sz="1800" kern="1200" dirty="0">
              <a:solidFill>
                <a:schemeClr val="tx1"/>
              </a:solidFill>
            </a:rPr>
            <a:t> </a:t>
          </a:r>
          <a:r>
            <a:rPr lang="en-US" sz="1800" kern="1200" dirty="0" err="1">
              <a:solidFill>
                <a:schemeClr val="tx1"/>
              </a:solidFill>
            </a:rPr>
            <a:t>pembangunan</a:t>
          </a:r>
          <a:endParaRPr lang="en-ID" sz="1800" kern="1200" dirty="0">
            <a:solidFill>
              <a:schemeClr val="tx1"/>
            </a:solidFill>
          </a:endParaRPr>
        </a:p>
      </dsp:txBody>
      <dsp:txXfrm>
        <a:off x="4564737" y="2677610"/>
        <a:ext cx="1386124" cy="1386124"/>
      </dsp:txXfrm>
    </dsp:sp>
    <dsp:sp modelId="{7521F5E3-05B6-4FEB-A3F0-43B7D8FDE2C1}">
      <dsp:nvSpPr>
        <dsp:cNvPr id="0" name=""/>
        <dsp:cNvSpPr/>
      </dsp:nvSpPr>
      <dsp:spPr>
        <a:xfrm rot="10800000">
          <a:off x="2291342" y="3091333"/>
          <a:ext cx="1877071" cy="558678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3CF96C-C076-4F0D-8407-62034CD389B7}">
      <dsp:nvSpPr>
        <dsp:cNvPr id="0" name=""/>
        <dsp:cNvSpPr/>
      </dsp:nvSpPr>
      <dsp:spPr>
        <a:xfrm>
          <a:off x="1605246" y="2821795"/>
          <a:ext cx="1372193" cy="109775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WID</a:t>
          </a:r>
          <a:endParaRPr lang="en-ID" sz="4400" kern="1200" dirty="0"/>
        </a:p>
      </dsp:txBody>
      <dsp:txXfrm>
        <a:off x="1637398" y="2853947"/>
        <a:ext cx="1307889" cy="1033450"/>
      </dsp:txXfrm>
    </dsp:sp>
    <dsp:sp modelId="{5375B2ED-1664-476A-ADBE-56D4384DF144}">
      <dsp:nvSpPr>
        <dsp:cNvPr id="0" name=""/>
        <dsp:cNvSpPr/>
      </dsp:nvSpPr>
      <dsp:spPr>
        <a:xfrm rot="12960000">
          <a:off x="2678641" y="1899351"/>
          <a:ext cx="1877071" cy="558678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946209-2DD5-476A-B8D0-AEB69E758536}">
      <dsp:nvSpPr>
        <dsp:cNvPr id="0" name=""/>
        <dsp:cNvSpPr/>
      </dsp:nvSpPr>
      <dsp:spPr>
        <a:xfrm>
          <a:off x="2171789" y="1078155"/>
          <a:ext cx="1372193" cy="109775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WAD</a:t>
          </a:r>
          <a:endParaRPr lang="en-ID" sz="4400" kern="1200" dirty="0"/>
        </a:p>
      </dsp:txBody>
      <dsp:txXfrm>
        <a:off x="2203941" y="1110307"/>
        <a:ext cx="1307889" cy="1033450"/>
      </dsp:txXfrm>
    </dsp:sp>
    <dsp:sp modelId="{6680F58A-2F2C-4999-8A76-DF0B8BAE0439}">
      <dsp:nvSpPr>
        <dsp:cNvPr id="0" name=""/>
        <dsp:cNvSpPr/>
      </dsp:nvSpPr>
      <dsp:spPr>
        <a:xfrm rot="15120000">
          <a:off x="3692602" y="1162665"/>
          <a:ext cx="1877071" cy="558678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EBC3CD-2B04-4ABE-961B-F367EB98987B}">
      <dsp:nvSpPr>
        <dsp:cNvPr id="0" name=""/>
        <dsp:cNvSpPr/>
      </dsp:nvSpPr>
      <dsp:spPr>
        <a:xfrm>
          <a:off x="3655017" y="527"/>
          <a:ext cx="1372193" cy="109775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GAD</a:t>
          </a:r>
          <a:endParaRPr lang="en-ID" sz="4400" kern="1200" dirty="0"/>
        </a:p>
      </dsp:txBody>
      <dsp:txXfrm>
        <a:off x="3687169" y="32679"/>
        <a:ext cx="1307889" cy="1033450"/>
      </dsp:txXfrm>
    </dsp:sp>
    <dsp:sp modelId="{BB2F191E-8F31-48BE-A027-977369D2F556}">
      <dsp:nvSpPr>
        <dsp:cNvPr id="0" name=""/>
        <dsp:cNvSpPr/>
      </dsp:nvSpPr>
      <dsp:spPr>
        <a:xfrm rot="17280000">
          <a:off x="4945926" y="1162665"/>
          <a:ext cx="1877071" cy="558678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F78277-2B8E-4F5D-B8C9-AF16125ED757}">
      <dsp:nvSpPr>
        <dsp:cNvPr id="0" name=""/>
        <dsp:cNvSpPr/>
      </dsp:nvSpPr>
      <dsp:spPr>
        <a:xfrm>
          <a:off x="5488388" y="527"/>
          <a:ext cx="1372193" cy="109775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WED</a:t>
          </a:r>
          <a:endParaRPr lang="en-ID" sz="4400" kern="1200" dirty="0"/>
        </a:p>
      </dsp:txBody>
      <dsp:txXfrm>
        <a:off x="5520540" y="32679"/>
        <a:ext cx="1307889" cy="1033450"/>
      </dsp:txXfrm>
    </dsp:sp>
    <dsp:sp modelId="{88DA3516-2A20-4CE4-AA93-2F6730816522}">
      <dsp:nvSpPr>
        <dsp:cNvPr id="0" name=""/>
        <dsp:cNvSpPr/>
      </dsp:nvSpPr>
      <dsp:spPr>
        <a:xfrm rot="19440000">
          <a:off x="5959887" y="1899351"/>
          <a:ext cx="1877071" cy="558678"/>
        </a:xfrm>
        <a:prstGeom prst="lef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3521DD-3CD7-4EFB-B6FF-9FBF93A10E1C}">
      <dsp:nvSpPr>
        <dsp:cNvPr id="0" name=""/>
        <dsp:cNvSpPr/>
      </dsp:nvSpPr>
      <dsp:spPr>
        <a:xfrm>
          <a:off x="6971617" y="1078155"/>
          <a:ext cx="1372193" cy="109775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PAD</a:t>
          </a:r>
          <a:endParaRPr lang="en-ID" sz="4400" kern="1200" dirty="0"/>
        </a:p>
      </dsp:txBody>
      <dsp:txXfrm>
        <a:off x="7003769" y="1110307"/>
        <a:ext cx="1307889" cy="1033450"/>
      </dsp:txXfrm>
    </dsp:sp>
    <dsp:sp modelId="{EC90C411-4CAF-419E-B5CD-779B7FE89839}">
      <dsp:nvSpPr>
        <dsp:cNvPr id="0" name=""/>
        <dsp:cNvSpPr/>
      </dsp:nvSpPr>
      <dsp:spPr>
        <a:xfrm>
          <a:off x="6347185" y="3091333"/>
          <a:ext cx="1877071" cy="558678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5485F9-E754-48E8-AE03-918A683CB136}">
      <dsp:nvSpPr>
        <dsp:cNvPr id="0" name=""/>
        <dsp:cNvSpPr/>
      </dsp:nvSpPr>
      <dsp:spPr>
        <a:xfrm>
          <a:off x="7538160" y="2821795"/>
          <a:ext cx="1372193" cy="109775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GM</a:t>
          </a:r>
          <a:endParaRPr lang="en-ID" sz="4400" kern="1200" dirty="0"/>
        </a:p>
      </dsp:txBody>
      <dsp:txXfrm>
        <a:off x="7570312" y="2853947"/>
        <a:ext cx="1307889" cy="10334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F0DCDD-566D-4413-8EE6-0E87CE80AD3E}">
      <dsp:nvSpPr>
        <dsp:cNvPr id="0" name=""/>
        <dsp:cNvSpPr/>
      </dsp:nvSpPr>
      <dsp:spPr>
        <a:xfrm>
          <a:off x="0" y="0"/>
          <a:ext cx="6666833" cy="1352759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chemeClr val="tx1"/>
              </a:solidFill>
            </a:rPr>
            <a:t>Pluralistis</a:t>
          </a:r>
          <a:endParaRPr lang="en-US" sz="3600" kern="1200" dirty="0">
            <a:solidFill>
              <a:schemeClr val="tx1"/>
            </a:solidFill>
          </a:endParaRPr>
        </a:p>
      </dsp:txBody>
      <dsp:txXfrm>
        <a:off x="66036" y="66036"/>
        <a:ext cx="6534761" cy="1220687"/>
      </dsp:txXfrm>
    </dsp:sp>
    <dsp:sp modelId="{37DCB882-8D8D-4330-8248-F78B00A75BC2}">
      <dsp:nvSpPr>
        <dsp:cNvPr id="0" name=""/>
        <dsp:cNvSpPr/>
      </dsp:nvSpPr>
      <dsp:spPr>
        <a:xfrm>
          <a:off x="0" y="1367408"/>
          <a:ext cx="6666833" cy="1352759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13333"/>
                <a:satMod val="103000"/>
                <a:lumMod val="102000"/>
                <a:tint val="94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-13333"/>
                <a:satMod val="110000"/>
                <a:lumMod val="100000"/>
                <a:shade val="1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13333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chemeClr val="tx1"/>
              </a:solidFill>
            </a:rPr>
            <a:t>Bukan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pendekatan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konflik</a:t>
          </a:r>
          <a:endParaRPr lang="en-ID" sz="3600" kern="1200" dirty="0">
            <a:solidFill>
              <a:schemeClr val="tx1"/>
            </a:solidFill>
          </a:endParaRPr>
        </a:p>
      </dsp:txBody>
      <dsp:txXfrm>
        <a:off x="66036" y="1433444"/>
        <a:ext cx="6534761" cy="1220687"/>
      </dsp:txXfrm>
    </dsp:sp>
    <dsp:sp modelId="{A58296B8-1291-4185-B748-43411967532B}">
      <dsp:nvSpPr>
        <dsp:cNvPr id="0" name=""/>
        <dsp:cNvSpPr/>
      </dsp:nvSpPr>
      <dsp:spPr>
        <a:xfrm>
          <a:off x="0" y="2733752"/>
          <a:ext cx="6666833" cy="1352759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6667"/>
                <a:satMod val="103000"/>
                <a:lumMod val="102000"/>
                <a:tint val="94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-26667"/>
                <a:satMod val="110000"/>
                <a:lumMod val="100000"/>
                <a:shade val="1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6667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>
              <a:solidFill>
                <a:schemeClr val="tx1"/>
              </a:solidFill>
            </a:rPr>
            <a:t>Ada proses </a:t>
          </a:r>
          <a:r>
            <a:rPr lang="en-US" sz="3600" kern="1200" dirty="0" err="1">
              <a:solidFill>
                <a:schemeClr val="tx1"/>
              </a:solidFill>
            </a:rPr>
            <a:t>sosialisasi</a:t>
          </a:r>
          <a:r>
            <a:rPr lang="en-US" sz="3600" kern="1200" dirty="0">
              <a:solidFill>
                <a:schemeClr val="tx1"/>
              </a:solidFill>
            </a:rPr>
            <a:t> &amp; </a:t>
          </a:r>
          <a:r>
            <a:rPr lang="en-US" sz="3600" kern="1200" dirty="0" err="1">
              <a:solidFill>
                <a:schemeClr val="tx1"/>
              </a:solidFill>
            </a:rPr>
            <a:t>advokasi</a:t>
          </a:r>
          <a:endParaRPr lang="en-ID" sz="3600" kern="1200" dirty="0">
            <a:solidFill>
              <a:schemeClr val="tx1"/>
            </a:solidFill>
          </a:endParaRPr>
        </a:p>
      </dsp:txBody>
      <dsp:txXfrm>
        <a:off x="66036" y="2799788"/>
        <a:ext cx="6534761" cy="1220687"/>
      </dsp:txXfrm>
    </dsp:sp>
    <dsp:sp modelId="{F44846BA-C8B4-41B8-968F-3101A0396FBC}">
      <dsp:nvSpPr>
        <dsp:cNvPr id="0" name=""/>
        <dsp:cNvSpPr/>
      </dsp:nvSpPr>
      <dsp:spPr>
        <a:xfrm>
          <a:off x="0" y="4100096"/>
          <a:ext cx="6666833" cy="1352759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satMod val="103000"/>
                <a:lumMod val="102000"/>
                <a:tint val="94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-4000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600" kern="1200" dirty="0">
              <a:solidFill>
                <a:schemeClr val="tx1"/>
              </a:solidFill>
            </a:rPr>
            <a:t>Menjunjung </a:t>
          </a:r>
          <a:r>
            <a:rPr lang="en-US" sz="3600" kern="1200" dirty="0">
              <a:solidFill>
                <a:schemeClr val="tx1"/>
              </a:solidFill>
            </a:rPr>
            <a:t> </a:t>
          </a:r>
          <a:r>
            <a:rPr lang="en-US" sz="3600" kern="1200" dirty="0" err="1">
              <a:solidFill>
                <a:schemeClr val="tx1"/>
              </a:solidFill>
            </a:rPr>
            <a:t>tinggi</a:t>
          </a:r>
          <a:r>
            <a:rPr lang="en-US" sz="3600" kern="1200" dirty="0">
              <a:solidFill>
                <a:schemeClr val="tx1"/>
              </a:solidFill>
            </a:rPr>
            <a:t> n</a:t>
          </a:r>
          <a:r>
            <a:rPr lang="id-ID" sz="3600" kern="1200" dirty="0">
              <a:solidFill>
                <a:schemeClr val="tx1"/>
              </a:solidFill>
            </a:rPr>
            <a:t>ilai HAM </a:t>
          </a:r>
          <a:r>
            <a:rPr lang="en-US" sz="3600" kern="1200" dirty="0">
              <a:solidFill>
                <a:schemeClr val="tx1"/>
              </a:solidFill>
            </a:rPr>
            <a:t>&amp;</a:t>
          </a:r>
          <a:r>
            <a:rPr lang="id-ID" sz="3600" kern="1200" dirty="0">
              <a:solidFill>
                <a:schemeClr val="tx1"/>
              </a:solidFill>
            </a:rPr>
            <a:t> </a:t>
          </a:r>
          <a:r>
            <a:rPr lang="en-US" sz="3600" kern="1200" dirty="0">
              <a:solidFill>
                <a:schemeClr val="tx1"/>
              </a:solidFill>
            </a:rPr>
            <a:t>d</a:t>
          </a:r>
          <a:r>
            <a:rPr lang="id-ID" sz="3600" kern="1200" dirty="0">
              <a:solidFill>
                <a:schemeClr val="tx1"/>
              </a:solidFill>
            </a:rPr>
            <a:t>emokratisasi</a:t>
          </a:r>
          <a:endParaRPr lang="en-ID" sz="3600" kern="1200" dirty="0">
            <a:solidFill>
              <a:schemeClr val="tx1"/>
            </a:solidFill>
          </a:endParaRPr>
        </a:p>
      </dsp:txBody>
      <dsp:txXfrm>
        <a:off x="66036" y="4166132"/>
        <a:ext cx="6534761" cy="12206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DCEB53-4716-44C8-9E59-7874B5DFD6F8}">
      <dsp:nvSpPr>
        <dsp:cNvPr id="0" name=""/>
        <dsp:cNvSpPr/>
      </dsp:nvSpPr>
      <dsp:spPr>
        <a:xfrm>
          <a:off x="617219" y="0"/>
          <a:ext cx="6995160" cy="4525963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430E9C-C61C-434C-9CD2-7CF014C501D0}">
      <dsp:nvSpPr>
        <dsp:cNvPr id="0" name=""/>
        <dsp:cNvSpPr/>
      </dsp:nvSpPr>
      <dsp:spPr>
        <a:xfrm>
          <a:off x="1005493" y="1357788"/>
          <a:ext cx="3008947" cy="181038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i="0" kern="1200" dirty="0" err="1"/>
            <a:t>Ketidakadilan</a:t>
          </a:r>
          <a:r>
            <a:rPr lang="en-US" sz="2900" i="0" kern="1200" dirty="0"/>
            <a:t> Gender</a:t>
          </a:r>
        </a:p>
      </dsp:txBody>
      <dsp:txXfrm>
        <a:off x="1093869" y="1446164"/>
        <a:ext cx="2832195" cy="1633633"/>
      </dsp:txXfrm>
    </dsp:sp>
    <dsp:sp modelId="{51B34437-E8A9-453C-A520-E7D0885675A1}">
      <dsp:nvSpPr>
        <dsp:cNvPr id="0" name=""/>
        <dsp:cNvSpPr/>
      </dsp:nvSpPr>
      <dsp:spPr>
        <a:xfrm>
          <a:off x="4215158" y="1357788"/>
          <a:ext cx="3008947" cy="181038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i="0" kern="1200" dirty="0" err="1"/>
            <a:t>Kesetaraan</a:t>
          </a:r>
          <a:r>
            <a:rPr lang="en-US" sz="2900" i="0" kern="1200" dirty="0"/>
            <a:t> dan </a:t>
          </a:r>
          <a:r>
            <a:rPr lang="en-US" sz="2900" i="0" kern="1200" dirty="0" err="1"/>
            <a:t>Keadilan</a:t>
          </a:r>
          <a:r>
            <a:rPr lang="en-US" sz="2900" i="0" kern="1200" dirty="0"/>
            <a:t> Gender </a:t>
          </a:r>
        </a:p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i="0" kern="1200" dirty="0"/>
            <a:t>(KKG)</a:t>
          </a:r>
        </a:p>
      </dsp:txBody>
      <dsp:txXfrm>
        <a:off x="4303534" y="1446164"/>
        <a:ext cx="2832195" cy="16336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7BFC85-766E-441F-85FB-E1F76E81DC5B}">
      <dsp:nvSpPr>
        <dsp:cNvPr id="0" name=""/>
        <dsp:cNvSpPr/>
      </dsp:nvSpPr>
      <dsp:spPr>
        <a:xfrm>
          <a:off x="1768" y="1003703"/>
          <a:ext cx="2343931" cy="2343931"/>
        </a:xfrm>
        <a:prstGeom prst="ellipse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IPG</a:t>
          </a:r>
          <a:endParaRPr lang="en-ID" sz="6500" kern="1200" dirty="0"/>
        </a:p>
      </dsp:txBody>
      <dsp:txXfrm>
        <a:off x="345029" y="1346964"/>
        <a:ext cx="1657409" cy="1657409"/>
      </dsp:txXfrm>
    </dsp:sp>
    <dsp:sp modelId="{5872F038-B1D8-4E9E-9183-64080F8F6142}">
      <dsp:nvSpPr>
        <dsp:cNvPr id="0" name=""/>
        <dsp:cNvSpPr/>
      </dsp:nvSpPr>
      <dsp:spPr>
        <a:xfrm>
          <a:off x="2536026" y="1495928"/>
          <a:ext cx="1359480" cy="1359480"/>
        </a:xfrm>
        <a:prstGeom prst="mathPlus">
          <a:avLst/>
        </a:prstGeom>
        <a:solidFill>
          <a:schemeClr val="accent6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2200" kern="1200"/>
        </a:p>
      </dsp:txBody>
      <dsp:txXfrm>
        <a:off x="2716225" y="2015793"/>
        <a:ext cx="999082" cy="319750"/>
      </dsp:txXfrm>
    </dsp:sp>
    <dsp:sp modelId="{4DE126F9-8BCC-4164-AFC4-6735C3AA4A10}">
      <dsp:nvSpPr>
        <dsp:cNvPr id="0" name=""/>
        <dsp:cNvSpPr/>
      </dsp:nvSpPr>
      <dsp:spPr>
        <a:xfrm>
          <a:off x="4085834" y="1003703"/>
          <a:ext cx="2343931" cy="2343931"/>
        </a:xfrm>
        <a:prstGeom prst="ellipse">
          <a:avLst/>
        </a:prstGeom>
        <a:solidFill>
          <a:schemeClr val="accent6">
            <a:shade val="50000"/>
            <a:hueOff val="0"/>
            <a:satOff val="0"/>
            <a:lumOff val="344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IDG</a:t>
          </a:r>
          <a:endParaRPr lang="en-ID" sz="6500" kern="1200" dirty="0"/>
        </a:p>
      </dsp:txBody>
      <dsp:txXfrm>
        <a:off x="4429095" y="1346964"/>
        <a:ext cx="1657409" cy="1657409"/>
      </dsp:txXfrm>
    </dsp:sp>
    <dsp:sp modelId="{3691F40B-3CBB-49F9-AFFD-1B2A86D0ADFA}">
      <dsp:nvSpPr>
        <dsp:cNvPr id="0" name=""/>
        <dsp:cNvSpPr/>
      </dsp:nvSpPr>
      <dsp:spPr>
        <a:xfrm>
          <a:off x="6620092" y="1495928"/>
          <a:ext cx="1359480" cy="1359480"/>
        </a:xfrm>
        <a:prstGeom prst="mathEqual">
          <a:avLst/>
        </a:prstGeom>
        <a:solidFill>
          <a:schemeClr val="accent6">
            <a:shade val="90000"/>
            <a:hueOff val="0"/>
            <a:satOff val="0"/>
            <a:lumOff val="4726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5500" kern="1200"/>
        </a:p>
      </dsp:txBody>
      <dsp:txXfrm>
        <a:off x="6800291" y="1775981"/>
        <a:ext cx="999082" cy="799374"/>
      </dsp:txXfrm>
    </dsp:sp>
    <dsp:sp modelId="{0C4659BC-E26E-431C-BB45-EBD1806E149F}">
      <dsp:nvSpPr>
        <dsp:cNvPr id="0" name=""/>
        <dsp:cNvSpPr/>
      </dsp:nvSpPr>
      <dsp:spPr>
        <a:xfrm>
          <a:off x="8169900" y="1003703"/>
          <a:ext cx="2343931" cy="2343931"/>
        </a:xfrm>
        <a:prstGeom prst="ellipse">
          <a:avLst/>
        </a:prstGeom>
        <a:solidFill>
          <a:schemeClr val="accent6">
            <a:shade val="50000"/>
            <a:hueOff val="0"/>
            <a:satOff val="0"/>
            <a:lumOff val="344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b="1" kern="1200" dirty="0">
              <a:solidFill>
                <a:schemeClr val="tx1"/>
              </a:solidFill>
            </a:rPr>
            <a:t>KKG</a:t>
          </a:r>
          <a:endParaRPr lang="en-ID" sz="6500" b="1" kern="1200" dirty="0">
            <a:solidFill>
              <a:schemeClr val="tx1"/>
            </a:solidFill>
          </a:endParaRPr>
        </a:p>
      </dsp:txBody>
      <dsp:txXfrm>
        <a:off x="8513161" y="1346964"/>
        <a:ext cx="1657409" cy="16574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20/04/2022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28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27217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2311712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07339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6</a:t>
            </a:r>
          </a:p>
          <a:p>
            <a:pPr marL="0" indent="0" algn="ctr">
              <a:buNone/>
            </a:pPr>
            <a:r>
              <a:rPr lang="en-US" sz="3200" i="1" dirty="0"/>
              <a:t>(6th meeting)</a:t>
            </a:r>
          </a:p>
          <a:p>
            <a:pPr marL="0" indent="0" algn="ctr">
              <a:buNone/>
            </a:pPr>
            <a:r>
              <a:rPr lang="en-US" sz="3600" b="1" dirty="0"/>
              <a:t>Pendekatan Pembangunan               </a:t>
            </a:r>
            <a:r>
              <a:rPr lang="en-US" sz="3600" b="1" dirty="0" err="1"/>
              <a:t>Terkait</a:t>
            </a:r>
            <a:r>
              <a:rPr lang="en-US" sz="3600" b="1"/>
              <a:t> Isu</a:t>
            </a:r>
            <a:r>
              <a:rPr lang="en-US" sz="3600" b="1" dirty="0"/>
              <a:t> Gender</a:t>
            </a:r>
          </a:p>
          <a:p>
            <a:pPr marL="0" indent="0" algn="ctr">
              <a:buNone/>
            </a:pPr>
            <a:r>
              <a:rPr lang="en-US" i="1" dirty="0"/>
              <a:t>(Development approaches on gender issues)</a:t>
            </a:r>
            <a:endParaRPr lang="en-US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Teori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Pertumbuhan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Ekonomi 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setelah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Perang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Dunia II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6260" y="225583"/>
            <a:ext cx="7756939" cy="6083777"/>
          </a:xfrm>
        </p:spPr>
        <p:txBody>
          <a:bodyPr anchor="ctr">
            <a:normAutofit fontScale="70000" lnSpcReduction="20000"/>
          </a:bodyPr>
          <a:lstStyle/>
          <a:p>
            <a:pPr marL="0" indent="0">
              <a:buNone/>
            </a:pP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/>
              <a:t>W.W. Rostow : </a:t>
            </a:r>
            <a:r>
              <a:rPr lang="en-US" sz="5400" dirty="0" err="1"/>
              <a:t>Pertumbuhan</a:t>
            </a:r>
            <a:r>
              <a:rPr lang="en-US" sz="5400" dirty="0"/>
              <a:t> </a:t>
            </a:r>
            <a:r>
              <a:rPr lang="en-US" sz="5400" dirty="0" err="1"/>
              <a:t>ekonomi</a:t>
            </a:r>
            <a:r>
              <a:rPr lang="en-US" sz="5400" dirty="0"/>
              <a:t> </a:t>
            </a:r>
            <a:r>
              <a:rPr lang="en-US" sz="5400" dirty="0" err="1"/>
              <a:t>melalui</a:t>
            </a:r>
            <a:r>
              <a:rPr lang="en-US" sz="5400" dirty="0"/>
              <a:t> 4 </a:t>
            </a:r>
            <a:r>
              <a:rPr lang="en-US" sz="5400" dirty="0" err="1"/>
              <a:t>tahap</a:t>
            </a:r>
            <a:r>
              <a:rPr lang="en-US" sz="5400" dirty="0"/>
              <a:t> </a:t>
            </a:r>
            <a:r>
              <a:rPr lang="en-US" sz="5400" dirty="0" err="1"/>
              <a:t>yaitu</a:t>
            </a:r>
            <a:r>
              <a:rPr lang="en-US" sz="5400" dirty="0"/>
              <a:t>; </a:t>
            </a:r>
            <a:r>
              <a:rPr lang="en-US" sz="5400" dirty="0" err="1"/>
              <a:t>tradisional</a:t>
            </a:r>
            <a:r>
              <a:rPr lang="en-US" sz="5400" dirty="0"/>
              <a:t>, </a:t>
            </a:r>
            <a:r>
              <a:rPr lang="en-US" sz="5400" dirty="0" err="1"/>
              <a:t>transisi</a:t>
            </a:r>
            <a:r>
              <a:rPr lang="en-US" sz="5400" dirty="0"/>
              <a:t>, </a:t>
            </a:r>
            <a:r>
              <a:rPr lang="en-US" sz="5400" dirty="0" err="1"/>
              <a:t>lepas</a:t>
            </a:r>
            <a:r>
              <a:rPr lang="en-US" sz="5400" dirty="0"/>
              <a:t> </a:t>
            </a:r>
            <a:r>
              <a:rPr lang="en-US" sz="5400" dirty="0" err="1"/>
              <a:t>landas</a:t>
            </a:r>
            <a:r>
              <a:rPr lang="en-US" sz="5400" dirty="0"/>
              <a:t>, dan </a:t>
            </a:r>
            <a:r>
              <a:rPr lang="en-US" sz="5400" dirty="0" err="1"/>
              <a:t>menuju</a:t>
            </a:r>
            <a:r>
              <a:rPr lang="en-US" sz="5400" dirty="0"/>
              <a:t> </a:t>
            </a:r>
            <a:r>
              <a:rPr lang="en-US" sz="5400" dirty="0" err="1"/>
              <a:t>kedewasaan</a:t>
            </a: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/>
              <a:t> Harrod-</a:t>
            </a:r>
            <a:r>
              <a:rPr lang="en-US" sz="5400" dirty="0" err="1"/>
              <a:t>Domar</a:t>
            </a:r>
            <a:r>
              <a:rPr lang="en-US" sz="5400" dirty="0"/>
              <a:t> : </a:t>
            </a:r>
            <a:r>
              <a:rPr lang="en-US" sz="5400" dirty="0" err="1"/>
              <a:t>Perlu</a:t>
            </a:r>
            <a:r>
              <a:rPr lang="en-US" sz="5400" dirty="0"/>
              <a:t> </a:t>
            </a:r>
            <a:r>
              <a:rPr lang="en-US" sz="5400" dirty="0" err="1"/>
              <a:t>ada</a:t>
            </a:r>
            <a:r>
              <a:rPr lang="en-US" sz="5400" dirty="0"/>
              <a:t> </a:t>
            </a:r>
            <a:r>
              <a:rPr lang="en-US" sz="5400" dirty="0" err="1"/>
              <a:t>investasi</a:t>
            </a:r>
            <a:r>
              <a:rPr lang="en-US" sz="5400" dirty="0"/>
              <a:t> </a:t>
            </a:r>
            <a:r>
              <a:rPr lang="en-US" sz="5400" dirty="0" err="1"/>
              <a:t>untuk</a:t>
            </a:r>
            <a:r>
              <a:rPr lang="en-US" sz="5400" dirty="0"/>
              <a:t> </a:t>
            </a:r>
            <a:r>
              <a:rPr lang="en-US" sz="5400" dirty="0" err="1"/>
              <a:t>mencapai</a:t>
            </a:r>
            <a:r>
              <a:rPr lang="en-US" sz="5400" dirty="0"/>
              <a:t> </a:t>
            </a:r>
            <a:r>
              <a:rPr lang="en-US" sz="5400" dirty="0" err="1"/>
              <a:t>pertumbuhan</a:t>
            </a:r>
            <a:r>
              <a:rPr lang="en-US" sz="5400" dirty="0"/>
              <a:t> </a:t>
            </a:r>
            <a:r>
              <a:rPr lang="en-US" sz="5400" dirty="0" err="1"/>
              <a:t>ekonomi</a:t>
            </a:r>
            <a:r>
              <a:rPr lang="en-US" sz="5400" dirty="0"/>
              <a:t> yang </a:t>
            </a:r>
            <a:r>
              <a:rPr lang="en-US" sz="5400" dirty="0" err="1"/>
              <a:t>stabil</a:t>
            </a: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/>
              <a:t>  R. Solow : </a:t>
            </a:r>
            <a:r>
              <a:rPr lang="en-US" sz="5400" dirty="0" err="1"/>
              <a:t>Semakin</a:t>
            </a:r>
            <a:r>
              <a:rPr lang="en-US" sz="5400" dirty="0"/>
              <a:t> </a:t>
            </a:r>
            <a:r>
              <a:rPr lang="en-US" sz="5400" dirty="0" err="1"/>
              <a:t>tinggi</a:t>
            </a:r>
            <a:r>
              <a:rPr lang="en-US" sz="5400" dirty="0"/>
              <a:t> </a:t>
            </a:r>
            <a:r>
              <a:rPr lang="en-US" sz="5400" dirty="0" err="1"/>
              <a:t>tingkat</a:t>
            </a:r>
            <a:r>
              <a:rPr lang="en-US" sz="5400" dirty="0"/>
              <a:t> </a:t>
            </a:r>
            <a:r>
              <a:rPr lang="en-US" sz="5400" dirty="0" err="1"/>
              <a:t>tabungan</a:t>
            </a:r>
            <a:r>
              <a:rPr lang="en-US" sz="5400" dirty="0"/>
              <a:t>, </a:t>
            </a:r>
            <a:r>
              <a:rPr lang="en-US" sz="5400" dirty="0" err="1"/>
              <a:t>semakin</a:t>
            </a:r>
            <a:r>
              <a:rPr lang="en-US" sz="5400" dirty="0"/>
              <a:t> </a:t>
            </a:r>
            <a:r>
              <a:rPr lang="en-US" sz="5400" dirty="0" err="1"/>
              <a:t>tinggi</a:t>
            </a:r>
            <a:r>
              <a:rPr lang="en-US" sz="5400" dirty="0"/>
              <a:t> modal dan output yang </a:t>
            </a:r>
            <a:r>
              <a:rPr lang="en-US" sz="5400" dirty="0" err="1"/>
              <a:t>dihasilkan</a:t>
            </a:r>
            <a:r>
              <a:rPr lang="en-US" sz="5400" dirty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5400" dirty="0" err="1"/>
              <a:t>Disebut</a:t>
            </a:r>
            <a:r>
              <a:rPr lang="en-US" sz="5400" dirty="0"/>
              <a:t> juga </a:t>
            </a:r>
            <a:r>
              <a:rPr lang="en-US" sz="5400" dirty="0" err="1"/>
              <a:t>sebagai</a:t>
            </a:r>
            <a:r>
              <a:rPr lang="en-US" sz="5400" dirty="0"/>
              <a:t> </a:t>
            </a:r>
            <a:r>
              <a:rPr lang="en-US" sz="5400" dirty="0" err="1"/>
              <a:t>pendekatan</a:t>
            </a:r>
            <a:r>
              <a:rPr lang="en-US" sz="5400" dirty="0"/>
              <a:t> “developmentalism” </a:t>
            </a:r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343600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969" y="483325"/>
            <a:ext cx="4661820" cy="3030584"/>
          </a:xfrm>
        </p:spPr>
        <p:txBody>
          <a:bodyPr anchor="t">
            <a:no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Empat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pendekatan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pembangunan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>
                <a:solidFill>
                  <a:srgbClr val="FFFFFF"/>
                </a:solidFill>
                <a:latin typeface="+mn-lt"/>
              </a:rPr>
              <a:t>(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Mosse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, 1996)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37069" y="483325"/>
            <a:ext cx="5669280" cy="6328954"/>
          </a:xfrm>
        </p:spPr>
        <p:txBody>
          <a:bodyPr>
            <a:noAutofit/>
          </a:bodyPr>
          <a:lstStyle/>
          <a:p>
            <a:pPr marL="914400" indent="-914400">
              <a:buAutoNum type="arabicPeriod"/>
            </a:pPr>
            <a:r>
              <a:rPr lang="en-US" sz="4800" dirty="0" err="1"/>
              <a:t>Pendekatan</a:t>
            </a:r>
            <a:r>
              <a:rPr lang="en-US" sz="4800" dirty="0"/>
              <a:t> </a:t>
            </a:r>
            <a:r>
              <a:rPr lang="en-US" sz="4800" dirty="0" err="1"/>
              <a:t>modernisasi</a:t>
            </a:r>
            <a:endParaRPr lang="en-US" sz="4800" dirty="0"/>
          </a:p>
          <a:p>
            <a:pPr marL="914400" indent="-914400">
              <a:buAutoNum type="arabicPeriod"/>
            </a:pPr>
            <a:r>
              <a:rPr lang="en-US" sz="4800" dirty="0" err="1"/>
              <a:t>Pendekatan</a:t>
            </a:r>
            <a:r>
              <a:rPr lang="en-US" sz="4800" dirty="0"/>
              <a:t> anti </a:t>
            </a:r>
            <a:r>
              <a:rPr lang="en-US" sz="4800" dirty="0" err="1"/>
              <a:t>kemiskinan</a:t>
            </a:r>
            <a:endParaRPr lang="en-US" sz="4800" dirty="0"/>
          </a:p>
          <a:p>
            <a:pPr marL="914400" indent="-914400">
              <a:buAutoNum type="arabicPeriod"/>
            </a:pPr>
            <a:r>
              <a:rPr lang="en-US" sz="4800" dirty="0" err="1"/>
              <a:t>Pendekatan</a:t>
            </a:r>
            <a:r>
              <a:rPr lang="en-US" sz="4800" dirty="0"/>
              <a:t> </a:t>
            </a:r>
            <a:r>
              <a:rPr lang="en-US" sz="4800" dirty="0" err="1"/>
              <a:t>efisiensi</a:t>
            </a:r>
            <a:endParaRPr lang="en-US" sz="4800" dirty="0"/>
          </a:p>
          <a:p>
            <a:pPr marL="914400" indent="-914400">
              <a:buAutoNum type="arabicPeriod"/>
            </a:pPr>
            <a:r>
              <a:rPr lang="en-US" sz="4800" dirty="0" err="1"/>
              <a:t>Pendekatan</a:t>
            </a:r>
            <a:r>
              <a:rPr lang="en-US" sz="4800" dirty="0"/>
              <a:t> </a:t>
            </a:r>
            <a:r>
              <a:rPr lang="en-US" sz="4800" dirty="0" err="1"/>
              <a:t>pemberdayaan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599029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B166C-5A29-4B6D-8F28-B5C6E111D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C70CEB-C0CC-4A85-AA26-325198CB1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697" y="1027906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7200" dirty="0" err="1"/>
              <a:t>Bagaimana</a:t>
            </a:r>
            <a:r>
              <a:rPr lang="en-US" sz="7200" dirty="0"/>
              <a:t> </a:t>
            </a:r>
            <a:r>
              <a:rPr lang="en-US" sz="7200" dirty="0" err="1"/>
              <a:t>keterlibatan</a:t>
            </a:r>
            <a:r>
              <a:rPr lang="en-US" sz="7200" dirty="0"/>
              <a:t> </a:t>
            </a:r>
            <a:r>
              <a:rPr lang="en-US" sz="7200" dirty="0" err="1"/>
              <a:t>perempuan</a:t>
            </a:r>
            <a:r>
              <a:rPr lang="en-US" sz="7200" dirty="0"/>
              <a:t> </a:t>
            </a:r>
            <a:r>
              <a:rPr lang="en-US" sz="7200" dirty="0" err="1"/>
              <a:t>dipandang</a:t>
            </a:r>
            <a:r>
              <a:rPr lang="en-US" sz="7200" dirty="0"/>
              <a:t> dalam </a:t>
            </a:r>
            <a:r>
              <a:rPr lang="en-US" sz="7200" dirty="0" err="1"/>
              <a:t>setiap</a:t>
            </a:r>
            <a:r>
              <a:rPr lang="en-US" sz="7200" dirty="0"/>
              <a:t> </a:t>
            </a:r>
            <a:r>
              <a:rPr lang="en-US" sz="7200" dirty="0" err="1"/>
              <a:t>pendekatan</a:t>
            </a:r>
            <a:r>
              <a:rPr lang="en-US" sz="7200" dirty="0"/>
              <a:t> </a:t>
            </a:r>
            <a:r>
              <a:rPr lang="en-US" sz="7200" dirty="0" err="1"/>
              <a:t>pembangunan</a:t>
            </a:r>
            <a:r>
              <a:rPr lang="en-US" sz="7200" dirty="0"/>
              <a:t> </a:t>
            </a:r>
            <a:r>
              <a:rPr lang="en-US" sz="7200" dirty="0" err="1"/>
              <a:t>tersebut</a:t>
            </a:r>
            <a:r>
              <a:rPr lang="en-US" sz="7200" dirty="0"/>
              <a:t>? </a:t>
            </a:r>
            <a:endParaRPr lang="en-ID" sz="7200" dirty="0"/>
          </a:p>
        </p:txBody>
      </p:sp>
    </p:spTree>
    <p:extLst>
      <p:ext uri="{BB962C8B-B14F-4D97-AF65-F5344CB8AC3E}">
        <p14:creationId xmlns:p14="http://schemas.microsoft.com/office/powerpoint/2010/main" val="2659962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Pendekatan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modernisasi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7272" y="591343"/>
            <a:ext cx="7756939" cy="6083777"/>
          </a:xfrm>
        </p:spPr>
        <p:txBody>
          <a:bodyPr anchor="ctr">
            <a:normAutofit fontScale="70000" lnSpcReduction="20000"/>
          </a:bodyPr>
          <a:lstStyle/>
          <a:p>
            <a:pPr marL="0" indent="0">
              <a:buNone/>
            </a:pP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100" dirty="0"/>
              <a:t>Peran </a:t>
            </a:r>
            <a:r>
              <a:rPr lang="en-US" sz="5100" dirty="0" err="1"/>
              <a:t>perempuan</a:t>
            </a:r>
            <a:r>
              <a:rPr lang="en-US" sz="5100" dirty="0"/>
              <a:t> dalam </a:t>
            </a:r>
            <a:r>
              <a:rPr lang="en-US" sz="5100" dirty="0" err="1"/>
              <a:t>pembangunan</a:t>
            </a:r>
            <a:r>
              <a:rPr lang="en-US" sz="5100" dirty="0"/>
              <a:t> </a:t>
            </a:r>
            <a:r>
              <a:rPr lang="en-US" sz="5100" dirty="0" err="1"/>
              <a:t>hanya</a:t>
            </a:r>
            <a:r>
              <a:rPr lang="en-US" sz="5100" dirty="0"/>
              <a:t> pada </a:t>
            </a:r>
            <a:r>
              <a:rPr lang="en-US" sz="5100" dirty="0" err="1"/>
              <a:t>aspek</a:t>
            </a:r>
            <a:r>
              <a:rPr lang="en-US" sz="5100" dirty="0"/>
              <a:t> </a:t>
            </a:r>
            <a:r>
              <a:rPr lang="en-US" sz="5100" dirty="0" err="1"/>
              <a:t>reproduksi</a:t>
            </a:r>
            <a:r>
              <a:rPr lang="en-US" sz="5100" dirty="0"/>
              <a:t> </a:t>
            </a:r>
            <a:r>
              <a:rPr lang="en-US" sz="5100" dirty="0" err="1"/>
              <a:t>atau</a:t>
            </a:r>
            <a:r>
              <a:rPr lang="en-US" sz="5100" dirty="0"/>
              <a:t> </a:t>
            </a:r>
            <a:r>
              <a:rPr lang="en-US" sz="5100" dirty="0" err="1"/>
              <a:t>bagian</a:t>
            </a:r>
            <a:r>
              <a:rPr lang="en-US" sz="5100" dirty="0"/>
              <a:t> </a:t>
            </a:r>
            <a:r>
              <a:rPr lang="en-US" sz="5100" dirty="0" err="1"/>
              <a:t>dari</a:t>
            </a:r>
            <a:r>
              <a:rPr lang="en-US" sz="5100" dirty="0"/>
              <a:t> </a:t>
            </a:r>
            <a:r>
              <a:rPr lang="en-US" sz="5100" dirty="0" err="1"/>
              <a:t>rumah</a:t>
            </a:r>
            <a:r>
              <a:rPr lang="en-US" sz="5100" dirty="0"/>
              <a:t> </a:t>
            </a:r>
            <a:r>
              <a:rPr lang="en-US" sz="5100" dirty="0" err="1"/>
              <a:t>tangga</a:t>
            </a:r>
            <a:r>
              <a:rPr lang="en-US" sz="5100" dirty="0"/>
              <a:t>, </a:t>
            </a:r>
            <a:r>
              <a:rPr lang="en-US" sz="5100" dirty="0" err="1"/>
              <a:t>sehingga</a:t>
            </a:r>
            <a:r>
              <a:rPr lang="en-US" sz="5100" dirty="0"/>
              <a:t> tidak </a:t>
            </a:r>
            <a:r>
              <a:rPr lang="en-US" sz="5100" dirty="0" err="1"/>
              <a:t>secara</a:t>
            </a:r>
            <a:r>
              <a:rPr lang="en-US" sz="5100" dirty="0"/>
              <a:t> </a:t>
            </a:r>
            <a:r>
              <a:rPr lang="en-US" sz="5100" dirty="0" err="1"/>
              <a:t>langsung</a:t>
            </a:r>
            <a:r>
              <a:rPr lang="en-US" sz="5100" dirty="0"/>
              <a:t> </a:t>
            </a:r>
            <a:r>
              <a:rPr lang="en-US" sz="5100" dirty="0" err="1"/>
              <a:t>terlibat</a:t>
            </a:r>
            <a:r>
              <a:rPr lang="en-US" sz="5100" dirty="0"/>
              <a:t> dalam program-program </a:t>
            </a:r>
            <a:r>
              <a:rPr lang="en-US" sz="5100" dirty="0" err="1"/>
              <a:t>pembangunan</a:t>
            </a:r>
            <a:endParaRPr lang="en-US" sz="5100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5100" dirty="0"/>
              <a:t>Perempuan </a:t>
            </a:r>
            <a:r>
              <a:rPr lang="en-ID" sz="5100" dirty="0" err="1"/>
              <a:t>hanya</a:t>
            </a:r>
            <a:r>
              <a:rPr lang="en-ID" sz="5100" dirty="0"/>
              <a:t> </a:t>
            </a:r>
            <a:r>
              <a:rPr lang="en-ID" sz="5100" dirty="0" err="1"/>
              <a:t>dianggap</a:t>
            </a:r>
            <a:r>
              <a:rPr lang="en-ID" sz="5100" dirty="0"/>
              <a:t> </a:t>
            </a:r>
            <a:r>
              <a:rPr lang="en-ID" sz="5100" dirty="0" err="1"/>
              <a:t>sebagai</a:t>
            </a:r>
            <a:r>
              <a:rPr lang="en-ID" sz="5100" dirty="0"/>
              <a:t> </a:t>
            </a:r>
            <a:r>
              <a:rPr lang="en-ID" sz="5100" dirty="0" err="1"/>
              <a:t>penerima</a:t>
            </a:r>
            <a:r>
              <a:rPr lang="en-ID" sz="5100" dirty="0"/>
              <a:t> </a:t>
            </a:r>
            <a:r>
              <a:rPr lang="en-ID" sz="5100" dirty="0" err="1"/>
              <a:t>pasif</a:t>
            </a:r>
            <a:r>
              <a:rPr lang="en-ID" sz="5100" dirty="0"/>
              <a:t> </a:t>
            </a:r>
            <a:r>
              <a:rPr lang="en-ID" sz="5100" dirty="0" err="1"/>
              <a:t>dari</a:t>
            </a:r>
            <a:r>
              <a:rPr lang="en-ID" sz="5100" dirty="0"/>
              <a:t> </a:t>
            </a:r>
            <a:r>
              <a:rPr lang="en-ID" sz="5100" dirty="0" err="1"/>
              <a:t>kebijakan</a:t>
            </a:r>
            <a:r>
              <a:rPr lang="en-ID" sz="5100" dirty="0"/>
              <a:t> dan </a:t>
            </a:r>
            <a:r>
              <a:rPr lang="en-ID" sz="5100" dirty="0" err="1"/>
              <a:t>pelaksanaan</a:t>
            </a:r>
            <a:r>
              <a:rPr lang="en-ID" sz="5100" dirty="0"/>
              <a:t> </a:t>
            </a:r>
            <a:r>
              <a:rPr lang="en-ID" sz="5100" dirty="0" err="1"/>
              <a:t>pembangunan</a:t>
            </a:r>
            <a:endParaRPr lang="en-ID" sz="51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100" dirty="0"/>
              <a:t>Dalam </a:t>
            </a:r>
            <a:r>
              <a:rPr lang="en-US" sz="5100" dirty="0" err="1"/>
              <a:t>kenyataannya</a:t>
            </a:r>
            <a:r>
              <a:rPr lang="en-US" sz="5100" dirty="0"/>
              <a:t>, </a:t>
            </a:r>
            <a:r>
              <a:rPr lang="en-US" sz="5100" dirty="0" err="1"/>
              <a:t>peran</a:t>
            </a:r>
            <a:r>
              <a:rPr lang="en-US" sz="5100" dirty="0"/>
              <a:t> </a:t>
            </a:r>
            <a:r>
              <a:rPr lang="en-US" sz="5100" dirty="0" err="1"/>
              <a:t>perempuan</a:t>
            </a:r>
            <a:r>
              <a:rPr lang="en-US" sz="5100" dirty="0"/>
              <a:t> </a:t>
            </a:r>
            <a:r>
              <a:rPr lang="en-US" sz="5100" dirty="0" err="1"/>
              <a:t>bukan</a:t>
            </a:r>
            <a:r>
              <a:rPr lang="en-US" sz="5100" dirty="0"/>
              <a:t> </a:t>
            </a:r>
            <a:r>
              <a:rPr lang="en-US" sz="5100" dirty="0" err="1"/>
              <a:t>hanya</a:t>
            </a:r>
            <a:r>
              <a:rPr lang="en-US" sz="5100" dirty="0"/>
              <a:t> pada </a:t>
            </a:r>
            <a:r>
              <a:rPr lang="en-US" sz="5100" dirty="0" err="1"/>
              <a:t>aspek</a:t>
            </a:r>
            <a:r>
              <a:rPr lang="en-US" sz="5100" dirty="0"/>
              <a:t> </a:t>
            </a:r>
            <a:r>
              <a:rPr lang="en-US" sz="5100" dirty="0" err="1"/>
              <a:t>reproduksi</a:t>
            </a:r>
            <a:r>
              <a:rPr lang="en-US" sz="5100" dirty="0"/>
              <a:t> </a:t>
            </a:r>
            <a:r>
              <a:rPr lang="en-US" sz="5100" dirty="0" err="1"/>
              <a:t>tetapi</a:t>
            </a:r>
            <a:r>
              <a:rPr lang="en-US" sz="5100" dirty="0"/>
              <a:t> juga </a:t>
            </a:r>
            <a:r>
              <a:rPr lang="en-US" sz="5100" dirty="0" err="1"/>
              <a:t>aspek</a:t>
            </a:r>
            <a:r>
              <a:rPr lang="en-US" sz="5100" dirty="0"/>
              <a:t> </a:t>
            </a:r>
            <a:r>
              <a:rPr lang="en-US" sz="5100" dirty="0" err="1"/>
              <a:t>produksi</a:t>
            </a:r>
            <a:r>
              <a:rPr lang="en-US" sz="5100" dirty="0"/>
              <a:t>, </a:t>
            </a:r>
            <a:r>
              <a:rPr lang="en-US" sz="5100" dirty="0" err="1"/>
              <a:t>khususnya</a:t>
            </a:r>
            <a:r>
              <a:rPr lang="en-US" sz="5100" dirty="0"/>
              <a:t> pada </a:t>
            </a:r>
            <a:r>
              <a:rPr lang="en-US" sz="5100" dirty="0" err="1"/>
              <a:t>ekonomi</a:t>
            </a:r>
            <a:r>
              <a:rPr lang="en-US" sz="5100" dirty="0"/>
              <a:t> </a:t>
            </a:r>
            <a:r>
              <a:rPr lang="en-US" sz="5100" dirty="0" err="1"/>
              <a:t>pertanian</a:t>
            </a:r>
            <a:endParaRPr lang="en-ID" sz="5100" b="0" i="0" dirty="0">
              <a:effectLst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5400" dirty="0"/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453206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186" y="979714"/>
            <a:ext cx="4661820" cy="1665515"/>
          </a:xfrm>
        </p:spPr>
        <p:txBody>
          <a:bodyPr anchor="t">
            <a:no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Pendekatan 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>
                <a:solidFill>
                  <a:srgbClr val="FFFFFF"/>
                </a:solidFill>
                <a:latin typeface="+mn-lt"/>
              </a:rPr>
              <a:t>anti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kemiskinan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8286" y="104503"/>
            <a:ext cx="5669280" cy="6328954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Peran </a:t>
            </a:r>
            <a:r>
              <a:rPr lang="en-US" sz="3200" dirty="0" err="1"/>
              <a:t>perempuan</a:t>
            </a:r>
            <a:r>
              <a:rPr lang="en-US" sz="3200" dirty="0"/>
              <a:t> dalam </a:t>
            </a:r>
            <a:r>
              <a:rPr lang="en-US" sz="3200" dirty="0" err="1"/>
              <a:t>pembangunan</a:t>
            </a:r>
            <a:r>
              <a:rPr lang="en-US" sz="3200" dirty="0"/>
              <a:t> </a:t>
            </a:r>
            <a:r>
              <a:rPr lang="en-US" sz="3200" dirty="0" err="1"/>
              <a:t>penting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mengurangi</a:t>
            </a:r>
            <a:r>
              <a:rPr lang="en-US" sz="3200" dirty="0"/>
              <a:t> </a:t>
            </a:r>
            <a:r>
              <a:rPr lang="en-US" sz="3200" dirty="0" err="1"/>
              <a:t>angka</a:t>
            </a:r>
            <a:r>
              <a:rPr lang="en-US" sz="3200" dirty="0"/>
              <a:t> </a:t>
            </a:r>
            <a:r>
              <a:rPr lang="en-US" sz="3200" dirty="0" err="1"/>
              <a:t>kemiskinan</a:t>
            </a:r>
            <a:endParaRPr lang="en-US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 Perempuan </a:t>
            </a:r>
            <a:r>
              <a:rPr lang="en-US" sz="3200" dirty="0" err="1"/>
              <a:t>perlu</a:t>
            </a:r>
            <a:r>
              <a:rPr lang="en-US" sz="3200" dirty="0"/>
              <a:t> </a:t>
            </a:r>
            <a:r>
              <a:rPr lang="en-US" sz="3200" dirty="0" err="1"/>
              <a:t>diberikan</a:t>
            </a:r>
            <a:r>
              <a:rPr lang="en-US" sz="3200" dirty="0"/>
              <a:t> </a:t>
            </a:r>
            <a:r>
              <a:rPr lang="en-US" sz="3200" dirty="0" err="1"/>
              <a:t>akses</a:t>
            </a:r>
            <a:r>
              <a:rPr lang="en-US" sz="3200" dirty="0"/>
              <a:t> yang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baik</a:t>
            </a:r>
            <a:r>
              <a:rPr lang="en-US" sz="3200" dirty="0"/>
              <a:t> pada </a:t>
            </a:r>
            <a:r>
              <a:rPr lang="en-US" sz="3200" dirty="0" err="1"/>
              <a:t>sumber</a:t>
            </a:r>
            <a:r>
              <a:rPr lang="en-US" sz="3200" dirty="0"/>
              <a:t> </a:t>
            </a:r>
            <a:r>
              <a:rPr lang="en-US" sz="3200" dirty="0" err="1"/>
              <a:t>daya</a:t>
            </a:r>
            <a:r>
              <a:rPr lang="en-US" sz="3200" dirty="0"/>
              <a:t> </a:t>
            </a:r>
            <a:r>
              <a:rPr lang="en-US" sz="3200" dirty="0" err="1"/>
              <a:t>ekonomi</a:t>
            </a:r>
            <a:r>
              <a:rPr lang="en-US" sz="3200" dirty="0"/>
              <a:t> yang </a:t>
            </a:r>
            <a:r>
              <a:rPr lang="en-US" sz="3200" dirty="0" err="1"/>
              <a:t>produktif</a:t>
            </a:r>
            <a:r>
              <a:rPr lang="en-US" sz="3200" dirty="0"/>
              <a:t> agar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meningkatkan</a:t>
            </a:r>
            <a:r>
              <a:rPr lang="en-US" sz="3200" dirty="0"/>
              <a:t> </a:t>
            </a:r>
            <a:r>
              <a:rPr lang="en-US" sz="3200" dirty="0" err="1"/>
              <a:t>pendapatan</a:t>
            </a:r>
            <a:r>
              <a:rPr lang="en-US" sz="3200" dirty="0"/>
              <a:t> </a:t>
            </a:r>
            <a:r>
              <a:rPr lang="en-US" sz="3200" dirty="0" err="1"/>
              <a:t>rumah</a:t>
            </a:r>
            <a:r>
              <a:rPr lang="en-US" sz="3200" dirty="0"/>
              <a:t> </a:t>
            </a:r>
            <a:r>
              <a:rPr lang="en-US" sz="3200" dirty="0" err="1"/>
              <a:t>tangganya</a:t>
            </a:r>
            <a:r>
              <a:rPr lang="en-US" sz="3200" dirty="0"/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Strategi : </a:t>
            </a:r>
            <a:r>
              <a:rPr lang="en-US" sz="3200" dirty="0" err="1"/>
              <a:t>peningkatan</a:t>
            </a:r>
            <a:r>
              <a:rPr lang="en-US" sz="3200" dirty="0"/>
              <a:t> </a:t>
            </a:r>
            <a:r>
              <a:rPr lang="en-US" sz="3200" dirty="0" err="1"/>
              <a:t>produktivitas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</a:t>
            </a:r>
            <a:r>
              <a:rPr lang="en-US" sz="3200" dirty="0" err="1"/>
              <a:t>melalui</a:t>
            </a:r>
            <a:r>
              <a:rPr lang="en-US" sz="3200" dirty="0"/>
              <a:t> program-program </a:t>
            </a:r>
            <a:r>
              <a:rPr lang="en-US" sz="3200" dirty="0" err="1"/>
              <a:t>peningkatan</a:t>
            </a:r>
            <a:r>
              <a:rPr lang="en-US" sz="3200" dirty="0"/>
              <a:t> </a:t>
            </a:r>
            <a:r>
              <a:rPr lang="en-US" sz="3200" dirty="0" err="1"/>
              <a:t>pendapatan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miskin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622215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Pendekatan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efisiensi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7272" y="591343"/>
            <a:ext cx="7756939" cy="6083777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100" dirty="0"/>
              <a:t>Peran </a:t>
            </a:r>
            <a:r>
              <a:rPr lang="en-US" sz="5100" dirty="0" err="1"/>
              <a:t>perempuan</a:t>
            </a:r>
            <a:r>
              <a:rPr lang="en-US" sz="5100" dirty="0"/>
              <a:t> dalam </a:t>
            </a:r>
            <a:r>
              <a:rPr lang="en-US" sz="5100" dirty="0" err="1"/>
              <a:t>pembangunan</a:t>
            </a:r>
            <a:r>
              <a:rPr lang="en-US" sz="5100" dirty="0"/>
              <a:t> </a:t>
            </a:r>
            <a:r>
              <a:rPr lang="en-US" sz="5100" dirty="0" err="1"/>
              <a:t>adalah</a:t>
            </a:r>
            <a:r>
              <a:rPr lang="en-US" sz="5100" dirty="0"/>
              <a:t> </a:t>
            </a:r>
            <a:r>
              <a:rPr lang="en-US" sz="5100" dirty="0" err="1"/>
              <a:t>reproduksi</a:t>
            </a:r>
            <a:r>
              <a:rPr lang="en-US" sz="5100" dirty="0"/>
              <a:t> dan </a:t>
            </a:r>
            <a:r>
              <a:rPr lang="en-US" sz="5100" dirty="0" err="1"/>
              <a:t>produksi</a:t>
            </a:r>
            <a:endParaRPr lang="en-US" sz="51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100" dirty="0"/>
              <a:t> Perempuan </a:t>
            </a:r>
            <a:r>
              <a:rPr lang="en-US" sz="5100" dirty="0" err="1"/>
              <a:t>seringkali</a:t>
            </a:r>
            <a:r>
              <a:rPr lang="en-US" sz="5100" dirty="0"/>
              <a:t> </a:t>
            </a:r>
            <a:r>
              <a:rPr lang="en-US" sz="5100" dirty="0" err="1"/>
              <a:t>lebih</a:t>
            </a:r>
            <a:r>
              <a:rPr lang="en-US" sz="5100" dirty="0"/>
              <a:t> </a:t>
            </a:r>
            <a:r>
              <a:rPr lang="en-US" sz="5100" dirty="0" err="1"/>
              <a:t>efisien</a:t>
            </a:r>
            <a:r>
              <a:rPr lang="en-US" sz="5100" dirty="0"/>
              <a:t> dan </a:t>
            </a:r>
            <a:r>
              <a:rPr lang="en-US" sz="5100" dirty="0" err="1"/>
              <a:t>produktif</a:t>
            </a:r>
            <a:r>
              <a:rPr lang="en-US" sz="5100" dirty="0"/>
              <a:t> </a:t>
            </a:r>
            <a:r>
              <a:rPr lang="en-US" sz="5100" dirty="0" err="1"/>
              <a:t>dari</a:t>
            </a:r>
            <a:r>
              <a:rPr lang="en-US" sz="5100" dirty="0"/>
              <a:t> </a:t>
            </a:r>
            <a:r>
              <a:rPr lang="en-US" sz="5100" dirty="0" err="1"/>
              <a:t>laki-laki</a:t>
            </a:r>
            <a:endParaRPr lang="en-US" sz="51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5100" dirty="0"/>
              <a:t> Pembangunan </a:t>
            </a:r>
            <a:r>
              <a:rPr lang="en-US" sz="5100" dirty="0" err="1"/>
              <a:t>dapat</a:t>
            </a:r>
            <a:r>
              <a:rPr lang="en-US" sz="5100" dirty="0"/>
              <a:t> </a:t>
            </a:r>
            <a:r>
              <a:rPr lang="en-US" sz="5100" dirty="0" err="1"/>
              <a:t>berjalan</a:t>
            </a:r>
            <a:r>
              <a:rPr lang="en-US" sz="5100" dirty="0"/>
              <a:t> </a:t>
            </a:r>
            <a:r>
              <a:rPr lang="en-US" sz="5100" dirty="0" err="1"/>
              <a:t>lebih</a:t>
            </a:r>
            <a:r>
              <a:rPr lang="en-US" sz="5100" dirty="0"/>
              <a:t> </a:t>
            </a:r>
            <a:r>
              <a:rPr lang="en-US" sz="5100" dirty="0" err="1"/>
              <a:t>efisien</a:t>
            </a:r>
            <a:r>
              <a:rPr lang="en-US" sz="5100" dirty="0"/>
              <a:t> </a:t>
            </a:r>
            <a:r>
              <a:rPr lang="en-US" sz="5100" dirty="0" err="1"/>
              <a:t>jika</a:t>
            </a:r>
            <a:r>
              <a:rPr lang="en-US" sz="5100" dirty="0"/>
              <a:t> </a:t>
            </a:r>
            <a:r>
              <a:rPr lang="en-US" sz="5100" dirty="0" err="1"/>
              <a:t>melibatkan</a:t>
            </a:r>
            <a:r>
              <a:rPr lang="en-US" sz="5100" dirty="0"/>
              <a:t> </a:t>
            </a:r>
            <a:r>
              <a:rPr lang="en-US" sz="5100" dirty="0" err="1"/>
              <a:t>perempuan</a:t>
            </a:r>
            <a:endParaRPr lang="en-US" sz="5400" dirty="0"/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223440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186" y="979714"/>
            <a:ext cx="4661820" cy="1665515"/>
          </a:xfrm>
        </p:spPr>
        <p:txBody>
          <a:bodyPr anchor="t">
            <a:no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Pendekatan 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pemberdayaan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36126" y="209006"/>
            <a:ext cx="6041572" cy="653142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Peran </a:t>
            </a:r>
            <a:r>
              <a:rPr lang="en-US" sz="3200" dirty="0" err="1"/>
              <a:t>perempuan</a:t>
            </a:r>
            <a:r>
              <a:rPr lang="en-US" sz="3200" dirty="0"/>
              <a:t> dalam </a:t>
            </a:r>
            <a:r>
              <a:rPr lang="en-US" sz="3200" dirty="0" err="1"/>
              <a:t>pembangunan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reproduksi</a:t>
            </a:r>
            <a:r>
              <a:rPr lang="en-US" sz="3200" dirty="0"/>
              <a:t>, </a:t>
            </a:r>
            <a:r>
              <a:rPr lang="en-US" sz="3200" dirty="0" err="1"/>
              <a:t>produksi</a:t>
            </a:r>
            <a:r>
              <a:rPr lang="en-US" sz="3200" dirty="0"/>
              <a:t>, dan </a:t>
            </a:r>
            <a:r>
              <a:rPr lang="en-US" sz="3200" dirty="0" err="1"/>
              <a:t>sosial</a:t>
            </a:r>
            <a:r>
              <a:rPr lang="en-US" sz="3200" dirty="0"/>
              <a:t>, </a:t>
            </a:r>
            <a:r>
              <a:rPr lang="en-US" sz="3200" dirty="0" err="1"/>
              <a:t>baik</a:t>
            </a:r>
            <a:r>
              <a:rPr lang="en-US" sz="3200" dirty="0"/>
              <a:t> di </a:t>
            </a:r>
            <a:r>
              <a:rPr lang="en-US" sz="3200" dirty="0" err="1"/>
              <a:t>ranah</a:t>
            </a:r>
            <a:r>
              <a:rPr lang="en-US" sz="3200" dirty="0"/>
              <a:t> </a:t>
            </a:r>
            <a:r>
              <a:rPr lang="en-US" sz="3200" dirty="0" err="1"/>
              <a:t>domestik</a:t>
            </a:r>
            <a:r>
              <a:rPr lang="en-US" sz="3200" dirty="0"/>
              <a:t> </a:t>
            </a:r>
            <a:r>
              <a:rPr lang="en-US" sz="3200" dirty="0" err="1"/>
              <a:t>maupun</a:t>
            </a:r>
            <a:r>
              <a:rPr lang="en-US" sz="3200" dirty="0"/>
              <a:t> </a:t>
            </a:r>
            <a:r>
              <a:rPr lang="en-US" sz="3200" dirty="0" err="1"/>
              <a:t>publik</a:t>
            </a:r>
            <a:r>
              <a:rPr lang="en-US" sz="32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Perempuan </a:t>
            </a:r>
            <a:r>
              <a:rPr lang="en-US" sz="3200" dirty="0" err="1"/>
              <a:t>harus</a:t>
            </a:r>
            <a:r>
              <a:rPr lang="en-US" sz="3200" dirty="0"/>
              <a:t> </a:t>
            </a:r>
            <a:r>
              <a:rPr lang="en-US" sz="3200" dirty="0" err="1"/>
              <a:t>diberdayakan</a:t>
            </a:r>
            <a:r>
              <a:rPr lang="en-US" sz="3200" dirty="0"/>
              <a:t> agar </a:t>
            </a:r>
            <a:r>
              <a:rPr lang="en-US" sz="3200" dirty="0" err="1"/>
              <a:t>berperan</a:t>
            </a:r>
            <a:r>
              <a:rPr lang="en-US" sz="3200" dirty="0"/>
              <a:t> </a:t>
            </a:r>
            <a:r>
              <a:rPr lang="en-US" sz="3200" dirty="0" err="1"/>
              <a:t>maksimal</a:t>
            </a:r>
            <a:r>
              <a:rPr lang="en-US" sz="3200" dirty="0"/>
              <a:t> dalam </a:t>
            </a:r>
            <a:r>
              <a:rPr lang="en-US" sz="3200" dirty="0" err="1"/>
              <a:t>pembangunan</a:t>
            </a:r>
            <a:r>
              <a:rPr lang="en-US" sz="3200" dirty="0"/>
              <a:t> </a:t>
            </a:r>
            <a:r>
              <a:rPr lang="en-US" sz="3200" dirty="0" err="1"/>
              <a:t>sehingga</a:t>
            </a:r>
            <a:r>
              <a:rPr lang="en-US" sz="3200" dirty="0"/>
              <a:t> </a:t>
            </a:r>
            <a:r>
              <a:rPr lang="en-US" sz="3200" dirty="0" err="1"/>
              <a:t>mereka</a:t>
            </a:r>
            <a:r>
              <a:rPr lang="en-US" sz="3200" dirty="0"/>
              <a:t> </a:t>
            </a:r>
            <a:r>
              <a:rPr lang="en-US" sz="3200" dirty="0" err="1"/>
              <a:t>menjadi</a:t>
            </a:r>
            <a:r>
              <a:rPr lang="en-US" sz="3200" dirty="0"/>
              <a:t> </a:t>
            </a:r>
            <a:r>
              <a:rPr lang="en-US" sz="3200" dirty="0" err="1"/>
              <a:t>pelaku</a:t>
            </a:r>
            <a:r>
              <a:rPr lang="en-US" sz="3200" dirty="0"/>
              <a:t> </a:t>
            </a:r>
            <a:r>
              <a:rPr lang="en-US" sz="3200" dirty="0" err="1"/>
              <a:t>pembangunan</a:t>
            </a:r>
            <a:r>
              <a:rPr lang="en-US" sz="3200" dirty="0"/>
              <a:t>, </a:t>
            </a:r>
            <a:r>
              <a:rPr lang="en-US" sz="3200" dirty="0" err="1"/>
              <a:t>bukan</a:t>
            </a:r>
            <a:r>
              <a:rPr lang="en-US" sz="3200" dirty="0"/>
              <a:t> </a:t>
            </a:r>
            <a:r>
              <a:rPr lang="en-US" sz="3200" dirty="0" err="1"/>
              <a:t>hanya</a:t>
            </a:r>
            <a:r>
              <a:rPr lang="en-US" sz="3200" dirty="0"/>
              <a:t> </a:t>
            </a:r>
            <a:r>
              <a:rPr lang="en-US" sz="3200" dirty="0" err="1"/>
              <a:t>subyek</a:t>
            </a:r>
            <a:r>
              <a:rPr lang="en-US" sz="3200" dirty="0"/>
              <a:t> </a:t>
            </a:r>
            <a:r>
              <a:rPr lang="en-US" sz="3200" dirty="0" err="1"/>
              <a:t>pembangunan</a:t>
            </a:r>
            <a:endParaRPr lang="en-US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Tujuan</a:t>
            </a:r>
            <a:r>
              <a:rPr lang="en-US" sz="3200" dirty="0"/>
              <a:t> </a:t>
            </a:r>
            <a:r>
              <a:rPr lang="en-US" sz="3200" dirty="0" err="1"/>
              <a:t>pembangunan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keadilan</a:t>
            </a:r>
            <a:r>
              <a:rPr lang="en-US" sz="3200" dirty="0"/>
              <a:t> dan </a:t>
            </a:r>
            <a:r>
              <a:rPr lang="en-US" sz="3200" dirty="0" err="1"/>
              <a:t>kesetaraan</a:t>
            </a:r>
            <a:r>
              <a:rPr lang="en-US" sz="3200" dirty="0"/>
              <a:t> gender </a:t>
            </a:r>
            <a:r>
              <a:rPr lang="en-US" sz="3200" dirty="0" err="1"/>
              <a:t>baik</a:t>
            </a:r>
            <a:r>
              <a:rPr lang="en-US" sz="3200" dirty="0"/>
              <a:t> </a:t>
            </a:r>
            <a:r>
              <a:rPr lang="en-US" sz="3200" dirty="0" err="1"/>
              <a:t>bagi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</a:t>
            </a:r>
            <a:r>
              <a:rPr lang="en-US" sz="3200" dirty="0" err="1"/>
              <a:t>maupun</a:t>
            </a:r>
            <a:r>
              <a:rPr lang="en-US" sz="3200" dirty="0"/>
              <a:t> </a:t>
            </a:r>
            <a:r>
              <a:rPr lang="en-US" sz="3200" dirty="0" err="1"/>
              <a:t>laki-laki</a:t>
            </a:r>
            <a:endParaRPr lang="en-US" sz="3200" dirty="0"/>
          </a:p>
          <a:p>
            <a:pPr>
              <a:buFont typeface="Wingdings" panose="05000000000000000000" pitchFamily="2" charset="2"/>
              <a:buChar char="§"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455393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54918-FAC3-47EB-BBFC-BA3F76CC1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19" y="332468"/>
            <a:ext cx="11482251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Jejak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Pendekatan Pembangunan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terkait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Isu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Gender</a:t>
            </a:r>
            <a:b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800" dirty="0">
                <a:latin typeface="+mn-lt"/>
                <a:cs typeface="Aharoni" panose="02010803020104030203" pitchFamily="2" charset="-79"/>
              </a:rPr>
              <a:t>(</a:t>
            </a:r>
            <a:r>
              <a:rPr lang="en-US" sz="2800" dirty="0" err="1">
                <a:latin typeface="+mn-lt"/>
                <a:cs typeface="Aharoni" panose="02010803020104030203" pitchFamily="2" charset="-79"/>
              </a:rPr>
              <a:t>Muthmainnah</a:t>
            </a:r>
            <a:r>
              <a:rPr lang="en-US" sz="2800" dirty="0">
                <a:latin typeface="+mn-lt"/>
                <a:cs typeface="Aharoni" panose="02010803020104030203" pitchFamily="2" charset="-79"/>
              </a:rPr>
              <a:t>, 2008; Hanum, 2018)</a:t>
            </a:r>
            <a:endParaRPr lang="en-ID" sz="2800" dirty="0">
              <a:latin typeface="+mn-lt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BA967F2-DE33-4D0B-BBEC-E030E27DE1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120078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052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Women in Development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>
                <a:solidFill>
                  <a:srgbClr val="FFFFFF"/>
                </a:solidFill>
                <a:latin typeface="+mn-lt"/>
              </a:rPr>
              <a:t>(WID)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7272" y="591343"/>
            <a:ext cx="7756939" cy="6083777"/>
          </a:xfrm>
        </p:spPr>
        <p:txBody>
          <a:bodyPr anchor="ctr">
            <a:normAutofit fontScale="32500" lnSpcReduction="20000"/>
          </a:bodyPr>
          <a:lstStyle/>
          <a:p>
            <a:pPr marL="0" indent="0">
              <a:buNone/>
            </a:pPr>
            <a:endParaRPr lang="en-US" sz="5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11100" dirty="0"/>
              <a:t>Perempuan dalam Pembangunan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1100" dirty="0" err="1"/>
              <a:t>Muncul</a:t>
            </a:r>
            <a:r>
              <a:rPr lang="en-US" sz="11100" dirty="0"/>
              <a:t> pada </a:t>
            </a:r>
            <a:r>
              <a:rPr lang="en-US" sz="11100" dirty="0" err="1"/>
              <a:t>sekitar</a:t>
            </a:r>
            <a:r>
              <a:rPr lang="en-US" sz="11100" dirty="0"/>
              <a:t> </a:t>
            </a:r>
            <a:r>
              <a:rPr lang="en-US" sz="11100" dirty="0" err="1"/>
              <a:t>tahun</a:t>
            </a:r>
            <a:r>
              <a:rPr lang="en-US" sz="11100" dirty="0"/>
              <a:t> 1970-an, </a:t>
            </a:r>
            <a:r>
              <a:rPr lang="en-US" sz="11100" dirty="0" err="1"/>
              <a:t>setelah</a:t>
            </a:r>
            <a:r>
              <a:rPr lang="en-US" sz="11100" dirty="0"/>
              <a:t> </a:t>
            </a:r>
            <a:r>
              <a:rPr lang="en-US" sz="11100" dirty="0" err="1"/>
              <a:t>terbitnya</a:t>
            </a:r>
            <a:r>
              <a:rPr lang="en-US" sz="11100" dirty="0"/>
              <a:t> </a:t>
            </a:r>
            <a:r>
              <a:rPr lang="en-US" sz="11100" dirty="0" err="1"/>
              <a:t>buku</a:t>
            </a:r>
            <a:r>
              <a:rPr lang="en-US" sz="11100" dirty="0"/>
              <a:t> yang </a:t>
            </a:r>
            <a:r>
              <a:rPr lang="en-US" sz="11100" dirty="0" err="1"/>
              <a:t>ditulis</a:t>
            </a:r>
            <a:r>
              <a:rPr lang="en-US" sz="11100" dirty="0"/>
              <a:t> Ester </a:t>
            </a:r>
            <a:r>
              <a:rPr lang="en-US" sz="11100" dirty="0" err="1"/>
              <a:t>Boserup</a:t>
            </a:r>
            <a:r>
              <a:rPr lang="en-US" sz="11100" dirty="0"/>
              <a:t> </a:t>
            </a:r>
            <a:r>
              <a:rPr lang="en-US" sz="11100" dirty="0" err="1"/>
              <a:t>berjudul</a:t>
            </a:r>
            <a:r>
              <a:rPr lang="en-US" sz="11100" dirty="0"/>
              <a:t> </a:t>
            </a:r>
            <a:r>
              <a:rPr lang="en-US" sz="11100" i="1" dirty="0"/>
              <a:t>“Women’s Role in Economic Development”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1100" dirty="0" err="1"/>
              <a:t>Pendekatan</a:t>
            </a:r>
            <a:r>
              <a:rPr lang="en-US" sz="11100" dirty="0"/>
              <a:t> </a:t>
            </a:r>
            <a:r>
              <a:rPr lang="en-US" sz="11100" dirty="0" err="1"/>
              <a:t>pertama</a:t>
            </a:r>
            <a:r>
              <a:rPr lang="en-US" sz="11100" dirty="0"/>
              <a:t> yang </a:t>
            </a:r>
            <a:r>
              <a:rPr lang="en-US" sz="11100" dirty="0" err="1"/>
              <a:t>memandang</a:t>
            </a:r>
            <a:r>
              <a:rPr lang="en-US" sz="11100" dirty="0"/>
              <a:t> </a:t>
            </a:r>
            <a:r>
              <a:rPr lang="en-US" sz="11100" dirty="0" err="1"/>
              <a:t>adanya</a:t>
            </a:r>
            <a:r>
              <a:rPr lang="en-US" sz="11100" dirty="0"/>
              <a:t> </a:t>
            </a:r>
            <a:r>
              <a:rPr lang="en-US" sz="11100" dirty="0" err="1"/>
              <a:t>perbedaan</a:t>
            </a:r>
            <a:r>
              <a:rPr lang="en-US" sz="11100" dirty="0"/>
              <a:t> </a:t>
            </a:r>
            <a:r>
              <a:rPr lang="en-US" sz="11100" dirty="0" err="1"/>
              <a:t>dampak</a:t>
            </a:r>
            <a:r>
              <a:rPr lang="en-US" sz="11100" dirty="0"/>
              <a:t>, </a:t>
            </a:r>
            <a:r>
              <a:rPr lang="en-US" sz="11100" dirty="0" err="1"/>
              <a:t>pengalaman</a:t>
            </a:r>
            <a:r>
              <a:rPr lang="en-US" sz="11100" dirty="0"/>
              <a:t>, dan </a:t>
            </a:r>
            <a:r>
              <a:rPr lang="en-US" sz="11100" dirty="0" err="1"/>
              <a:t>perubahan</a:t>
            </a:r>
            <a:r>
              <a:rPr lang="en-US" sz="11100" dirty="0"/>
              <a:t> </a:t>
            </a:r>
            <a:r>
              <a:rPr lang="en-US" sz="11100" dirty="0" err="1"/>
              <a:t>sosial</a:t>
            </a:r>
            <a:r>
              <a:rPr lang="en-US" sz="11100" dirty="0"/>
              <a:t> dalam </a:t>
            </a:r>
            <a:r>
              <a:rPr lang="en-US" sz="11100" dirty="0" err="1"/>
              <a:t>pembangunan</a:t>
            </a:r>
            <a:r>
              <a:rPr lang="en-US" sz="11100" dirty="0"/>
              <a:t> yang </a:t>
            </a:r>
            <a:r>
              <a:rPr lang="en-US" sz="11100" dirty="0" err="1"/>
              <a:t>berbeda</a:t>
            </a:r>
            <a:r>
              <a:rPr lang="en-US" sz="11100" dirty="0"/>
              <a:t> </a:t>
            </a:r>
            <a:r>
              <a:rPr lang="en-US" sz="11100" dirty="0" err="1"/>
              <a:t>antara</a:t>
            </a:r>
            <a:r>
              <a:rPr lang="en-US" sz="11100" dirty="0"/>
              <a:t> </a:t>
            </a:r>
            <a:r>
              <a:rPr lang="en-US" sz="11100" dirty="0" err="1"/>
              <a:t>perempuan</a:t>
            </a:r>
            <a:r>
              <a:rPr lang="en-US" sz="11100" dirty="0"/>
              <a:t> dan </a:t>
            </a:r>
            <a:r>
              <a:rPr lang="en-US" sz="11100" dirty="0" err="1"/>
              <a:t>laki-laki</a:t>
            </a:r>
            <a:endParaRPr lang="en-US" sz="111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11100" dirty="0" err="1"/>
              <a:t>Kritik</a:t>
            </a:r>
            <a:r>
              <a:rPr lang="en-US" sz="11100" dirty="0"/>
              <a:t> pada </a:t>
            </a:r>
            <a:r>
              <a:rPr lang="en-US" sz="11100" dirty="0" err="1"/>
              <a:t>teori</a:t>
            </a:r>
            <a:r>
              <a:rPr lang="en-US" sz="11100" dirty="0"/>
              <a:t> </a:t>
            </a:r>
            <a:r>
              <a:rPr lang="en-US" sz="11100" dirty="0" err="1"/>
              <a:t>modernisasi</a:t>
            </a:r>
            <a:r>
              <a:rPr lang="en-US" sz="11100" dirty="0"/>
              <a:t> yang </a:t>
            </a:r>
            <a:r>
              <a:rPr lang="en-US" sz="11100" dirty="0" err="1"/>
              <a:t>sedang</a:t>
            </a:r>
            <a:r>
              <a:rPr lang="en-US" sz="11100" dirty="0"/>
              <a:t> </a:t>
            </a:r>
            <a:r>
              <a:rPr lang="en-US" sz="11100" dirty="0" err="1"/>
              <a:t>populer</a:t>
            </a:r>
            <a:r>
              <a:rPr lang="en-US" sz="11100" dirty="0"/>
              <a:t> </a:t>
            </a:r>
            <a:r>
              <a:rPr lang="en-US" sz="11100" dirty="0" err="1"/>
              <a:t>saat</a:t>
            </a:r>
            <a:r>
              <a:rPr lang="en-US" sz="11100" dirty="0"/>
              <a:t> </a:t>
            </a:r>
            <a:r>
              <a:rPr lang="en-US" sz="11100" dirty="0" err="1"/>
              <a:t>itu</a:t>
            </a:r>
            <a:endParaRPr lang="en-US" sz="11100" dirty="0"/>
          </a:p>
          <a:p>
            <a:pPr>
              <a:buFont typeface="Wingdings" panose="05000000000000000000" pitchFamily="2" charset="2"/>
              <a:buChar char="§"/>
            </a:pPr>
            <a:endParaRPr lang="en-US" sz="5400" dirty="0"/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435773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7273" y="319088"/>
            <a:ext cx="7876682" cy="6277656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Fokus pada </a:t>
            </a:r>
            <a:r>
              <a:rPr lang="en-US" sz="3200" dirty="0" err="1"/>
              <a:t>cara</a:t>
            </a:r>
            <a:r>
              <a:rPr lang="en-US" sz="3200" dirty="0"/>
              <a:t> agar </a:t>
            </a:r>
            <a:r>
              <a:rPr lang="en-US" sz="3200" dirty="0" err="1"/>
              <a:t>perempuan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terintegrasi</a:t>
            </a:r>
            <a:r>
              <a:rPr lang="en-US" sz="3200" dirty="0"/>
              <a:t> pada program-program </a:t>
            </a:r>
            <a:r>
              <a:rPr lang="en-US" sz="3200" dirty="0" err="1"/>
              <a:t>pembangunan</a:t>
            </a:r>
            <a:r>
              <a:rPr lang="en-US" sz="3200" dirty="0"/>
              <a:t> </a:t>
            </a:r>
            <a:r>
              <a:rPr lang="en-US" sz="3200" dirty="0" err="1"/>
              <a:t>melalui</a:t>
            </a:r>
            <a:r>
              <a:rPr lang="en-US" sz="3200" dirty="0"/>
              <a:t> </a:t>
            </a:r>
            <a:r>
              <a:rPr lang="en-US" sz="3200" dirty="0" err="1"/>
              <a:t>pengembangan</a:t>
            </a:r>
            <a:r>
              <a:rPr lang="en-US" sz="3200" dirty="0"/>
              <a:t> </a:t>
            </a:r>
            <a:r>
              <a:rPr lang="en-US" sz="3200" dirty="0" err="1"/>
              <a:t>teknologi</a:t>
            </a:r>
            <a:r>
              <a:rPr lang="en-US" sz="3200" dirty="0"/>
              <a:t> yang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baik</a:t>
            </a:r>
            <a:r>
              <a:rPr lang="en-US" sz="3200" dirty="0"/>
              <a:t> dan </a:t>
            </a:r>
            <a:r>
              <a:rPr lang="en-US" sz="3200" dirty="0" err="1"/>
              <a:t>tepat</a:t>
            </a:r>
            <a:r>
              <a:rPr lang="en-US" sz="3200" dirty="0"/>
              <a:t> </a:t>
            </a:r>
            <a:r>
              <a:rPr lang="en-US" sz="3200" dirty="0" err="1"/>
              <a:t>guna</a:t>
            </a:r>
            <a:r>
              <a:rPr lang="en-US" sz="3200" dirty="0"/>
              <a:t>, </a:t>
            </a:r>
            <a:r>
              <a:rPr lang="en-US" sz="3200" dirty="0" err="1"/>
              <a:t>sehingga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meringankan</a:t>
            </a:r>
            <a:r>
              <a:rPr lang="en-US" sz="3200" dirty="0"/>
              <a:t> </a:t>
            </a:r>
            <a:r>
              <a:rPr lang="en-US" sz="3200" dirty="0" err="1"/>
              <a:t>beban</a:t>
            </a:r>
            <a:r>
              <a:rPr lang="en-US" sz="3200" dirty="0"/>
              <a:t> </a:t>
            </a:r>
            <a:r>
              <a:rPr lang="en-US" sz="3200" dirty="0" err="1"/>
              <a:t>kerja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Mendorong</a:t>
            </a:r>
            <a:r>
              <a:rPr lang="en-US" sz="3200" dirty="0"/>
              <a:t> </a:t>
            </a:r>
            <a:r>
              <a:rPr lang="en-US" sz="3200" dirty="0" err="1"/>
              <a:t>fungsi</a:t>
            </a:r>
            <a:r>
              <a:rPr lang="en-US" sz="3200" dirty="0"/>
              <a:t> dan </a:t>
            </a:r>
            <a:r>
              <a:rPr lang="en-US" sz="3200" dirty="0" err="1"/>
              <a:t>peran</a:t>
            </a:r>
            <a:r>
              <a:rPr lang="en-US" sz="3200" dirty="0"/>
              <a:t> </a:t>
            </a:r>
            <a:r>
              <a:rPr lang="en-US" sz="3200" dirty="0" err="1"/>
              <a:t>produksi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</a:t>
            </a:r>
            <a:r>
              <a:rPr lang="en-US" sz="3200" dirty="0" err="1"/>
              <a:t>sebagai</a:t>
            </a:r>
            <a:r>
              <a:rPr lang="en-US" sz="3200" dirty="0"/>
              <a:t> </a:t>
            </a:r>
            <a:r>
              <a:rPr lang="en-US" sz="3200" dirty="0" err="1"/>
              <a:t>penghasil</a:t>
            </a:r>
            <a:r>
              <a:rPr lang="en-US" sz="3200" dirty="0"/>
              <a:t> </a:t>
            </a:r>
            <a:r>
              <a:rPr lang="en-US" sz="3200" dirty="0" err="1"/>
              <a:t>pendapatan</a:t>
            </a:r>
            <a:r>
              <a:rPr lang="en-US" sz="3200" dirty="0"/>
              <a:t> dalam </a:t>
            </a:r>
            <a:r>
              <a:rPr lang="en-US" sz="3200" dirty="0" err="1"/>
              <a:t>rumah</a:t>
            </a:r>
            <a:r>
              <a:rPr lang="en-US" sz="3200" dirty="0"/>
              <a:t> </a:t>
            </a:r>
            <a:r>
              <a:rPr lang="en-US" sz="3200" dirty="0" err="1"/>
              <a:t>tangga</a:t>
            </a:r>
            <a:endParaRPr lang="en-US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Didukung</a:t>
            </a:r>
            <a:r>
              <a:rPr lang="en-US" sz="3200" dirty="0"/>
              <a:t> oleh </a:t>
            </a:r>
            <a:r>
              <a:rPr lang="en-US" sz="3200" dirty="0" err="1"/>
              <a:t>feminis</a:t>
            </a:r>
            <a:r>
              <a:rPr lang="en-US" sz="3200" dirty="0"/>
              <a:t> liberal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Isu</a:t>
            </a:r>
            <a:r>
              <a:rPr lang="en-US" sz="3200" dirty="0"/>
              <a:t> yang </a:t>
            </a:r>
            <a:r>
              <a:rPr lang="en-US" sz="3200" dirty="0" err="1"/>
              <a:t>diangkat</a:t>
            </a:r>
            <a:r>
              <a:rPr lang="en-US" sz="3200" dirty="0"/>
              <a:t> : </a:t>
            </a:r>
            <a:r>
              <a:rPr lang="en-ID" sz="3200" dirty="0" err="1"/>
              <a:t>restrukturisasi</a:t>
            </a:r>
            <a:r>
              <a:rPr lang="en-ID" sz="3200" dirty="0"/>
              <a:t> </a:t>
            </a:r>
            <a:r>
              <a:rPr lang="en-ID" sz="3200" dirty="0" err="1"/>
              <a:t>pembangunan</a:t>
            </a:r>
            <a:r>
              <a:rPr lang="en-ID" sz="3200" dirty="0"/>
              <a:t>, </a:t>
            </a:r>
            <a:r>
              <a:rPr lang="en-ID" sz="3200" dirty="0" err="1"/>
              <a:t>kesejahteraan</a:t>
            </a:r>
            <a:r>
              <a:rPr lang="en-ID" sz="3200" dirty="0"/>
              <a:t>, </a:t>
            </a:r>
            <a:r>
              <a:rPr lang="en-ID" sz="3200" dirty="0" err="1"/>
              <a:t>persamaan</a:t>
            </a:r>
            <a:r>
              <a:rPr lang="en-ID" sz="3200" dirty="0"/>
              <a:t>, anti </a:t>
            </a:r>
            <a:r>
              <a:rPr lang="en-ID" sz="3200" dirty="0" err="1"/>
              <a:t>kemiskinan</a:t>
            </a:r>
            <a:r>
              <a:rPr lang="en-ID" sz="3200" dirty="0"/>
              <a:t>, </a:t>
            </a:r>
            <a:r>
              <a:rPr lang="en-ID" sz="3200" dirty="0" err="1"/>
              <a:t>serta</a:t>
            </a:r>
            <a:r>
              <a:rPr lang="en-ID" sz="3200" dirty="0"/>
              <a:t> </a:t>
            </a:r>
            <a:r>
              <a:rPr lang="en-ID" sz="3200" dirty="0" err="1"/>
              <a:t>efisiensi</a:t>
            </a:r>
            <a:r>
              <a:rPr lang="en-ID" sz="3200" dirty="0"/>
              <a:t> dan </a:t>
            </a:r>
            <a:r>
              <a:rPr lang="en-ID" sz="3200" dirty="0" err="1"/>
              <a:t>pemberdayaan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31807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940525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  <a:latin typeface="+mn-lt"/>
              </a:rPr>
              <a:t>Women and Development (WAD)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8023" y="205740"/>
            <a:ext cx="6668588" cy="6423660"/>
          </a:xfrm>
        </p:spPr>
        <p:txBody>
          <a:bodyPr>
            <a:noAutofit/>
          </a:bodyPr>
          <a:lstStyle/>
          <a:p>
            <a:r>
              <a:rPr lang="en-US" sz="3000" dirty="0"/>
              <a:t>Perempuan dan Pembangunan</a:t>
            </a:r>
          </a:p>
          <a:p>
            <a:r>
              <a:rPr lang="en-US" sz="3000" dirty="0" err="1"/>
              <a:t>Muncul</a:t>
            </a:r>
            <a:r>
              <a:rPr lang="en-US" sz="3000" dirty="0"/>
              <a:t> pada </a:t>
            </a:r>
            <a:r>
              <a:rPr lang="en-US" sz="3000" dirty="0" err="1"/>
              <a:t>akhir</a:t>
            </a:r>
            <a:r>
              <a:rPr lang="en-US" sz="3000" dirty="0"/>
              <a:t> </a:t>
            </a:r>
            <a:r>
              <a:rPr lang="en-US" sz="3000" dirty="0" err="1"/>
              <a:t>tahun</a:t>
            </a:r>
            <a:r>
              <a:rPr lang="en-US" sz="3000" dirty="0"/>
              <a:t> 1970-an (</a:t>
            </a:r>
            <a:r>
              <a:rPr lang="en-US" sz="3000" dirty="0" err="1"/>
              <a:t>awal</a:t>
            </a:r>
            <a:r>
              <a:rPr lang="en-US" sz="3000" dirty="0"/>
              <a:t> 1980-an) </a:t>
            </a:r>
            <a:r>
              <a:rPr lang="en-US" sz="3000" dirty="0" err="1"/>
              <a:t>sebagai</a:t>
            </a:r>
            <a:r>
              <a:rPr lang="en-US" sz="3000" dirty="0"/>
              <a:t> </a:t>
            </a:r>
            <a:r>
              <a:rPr lang="en-US" sz="3000" dirty="0" err="1"/>
              <a:t>kritik</a:t>
            </a:r>
            <a:r>
              <a:rPr lang="en-US" sz="3000" dirty="0"/>
              <a:t> </a:t>
            </a:r>
            <a:r>
              <a:rPr lang="en-US" sz="3000" dirty="0" err="1"/>
              <a:t>terhadap</a:t>
            </a:r>
            <a:r>
              <a:rPr lang="en-US" sz="3000" dirty="0"/>
              <a:t> </a:t>
            </a:r>
            <a:r>
              <a:rPr lang="en-US" sz="3000" dirty="0" err="1"/>
              <a:t>pendekatan</a:t>
            </a:r>
            <a:r>
              <a:rPr lang="en-US" sz="3000" dirty="0"/>
              <a:t> WID </a:t>
            </a:r>
          </a:p>
          <a:p>
            <a:r>
              <a:rPr lang="en-US" sz="3000" dirty="0"/>
              <a:t>Fokus pada </a:t>
            </a:r>
            <a:r>
              <a:rPr lang="en-US" sz="3000" dirty="0" err="1"/>
              <a:t>relasi</a:t>
            </a:r>
            <a:r>
              <a:rPr lang="en-US" sz="3000" dirty="0"/>
              <a:t> </a:t>
            </a:r>
            <a:r>
              <a:rPr lang="en-US" sz="3000" dirty="0" err="1"/>
              <a:t>sosial</a:t>
            </a:r>
            <a:r>
              <a:rPr lang="en-US" sz="3000" dirty="0"/>
              <a:t> </a:t>
            </a:r>
            <a:r>
              <a:rPr lang="en-US" sz="3000" dirty="0" err="1"/>
              <a:t>antara</a:t>
            </a:r>
            <a:r>
              <a:rPr lang="en-US" sz="3000" dirty="0"/>
              <a:t> </a:t>
            </a:r>
            <a:r>
              <a:rPr lang="en-US" sz="3000" dirty="0" err="1"/>
              <a:t>perempuan</a:t>
            </a:r>
            <a:r>
              <a:rPr lang="en-US" sz="3000" dirty="0"/>
              <a:t> dan </a:t>
            </a:r>
            <a:r>
              <a:rPr lang="en-US" sz="3000" dirty="0" err="1"/>
              <a:t>laki-laki</a:t>
            </a:r>
            <a:r>
              <a:rPr lang="en-US" sz="3000" dirty="0"/>
              <a:t> dalam (proses) </a:t>
            </a:r>
            <a:r>
              <a:rPr lang="en-US" sz="3000" dirty="0" err="1"/>
              <a:t>pembangunan</a:t>
            </a:r>
            <a:r>
              <a:rPr lang="en-US" sz="3000" dirty="0"/>
              <a:t>, </a:t>
            </a:r>
            <a:r>
              <a:rPr lang="en-US" sz="3000" dirty="0" err="1"/>
              <a:t>bukan</a:t>
            </a:r>
            <a:r>
              <a:rPr lang="en-US" sz="3000" dirty="0"/>
              <a:t> strategi </a:t>
            </a:r>
            <a:r>
              <a:rPr lang="en-US" sz="3000" dirty="0" err="1"/>
              <a:t>pengintegrasian</a:t>
            </a:r>
            <a:r>
              <a:rPr lang="en-US" sz="3000" dirty="0"/>
              <a:t> </a:t>
            </a:r>
            <a:r>
              <a:rPr lang="en-US" sz="3000" dirty="0" err="1"/>
              <a:t>perempuan</a:t>
            </a:r>
            <a:r>
              <a:rPr lang="en-US" sz="3000" dirty="0"/>
              <a:t> dalam </a:t>
            </a:r>
            <a:r>
              <a:rPr lang="en-US" sz="3000" dirty="0" err="1"/>
              <a:t>pembangunan</a:t>
            </a:r>
            <a:endParaRPr lang="en-US" sz="3000" dirty="0"/>
          </a:p>
          <a:p>
            <a:r>
              <a:rPr lang="en-US" sz="3000" dirty="0" err="1"/>
              <a:t>Didukung</a:t>
            </a:r>
            <a:r>
              <a:rPr lang="en-US" sz="3000" dirty="0"/>
              <a:t> oleh </a:t>
            </a:r>
            <a:r>
              <a:rPr lang="en-US" sz="3000" dirty="0" err="1"/>
              <a:t>feminis</a:t>
            </a:r>
            <a:r>
              <a:rPr lang="en-US" sz="3000" dirty="0"/>
              <a:t> </a:t>
            </a:r>
            <a:r>
              <a:rPr lang="en-US" sz="3000" dirty="0" err="1"/>
              <a:t>sosialis</a:t>
            </a:r>
            <a:endParaRPr lang="en-US" sz="3000" dirty="0"/>
          </a:p>
          <a:p>
            <a:r>
              <a:rPr lang="en-US" sz="3000" dirty="0" err="1"/>
              <a:t>Isu</a:t>
            </a:r>
            <a:r>
              <a:rPr lang="en-US" sz="3000" dirty="0"/>
              <a:t> yang </a:t>
            </a:r>
            <a:r>
              <a:rPr lang="en-US" sz="3000" dirty="0" err="1"/>
              <a:t>diangkat</a:t>
            </a:r>
            <a:r>
              <a:rPr lang="en-US" sz="3000" dirty="0"/>
              <a:t>: </a:t>
            </a:r>
            <a:r>
              <a:rPr lang="it-IT" sz="3000" dirty="0"/>
              <a:t>patriarkhi, intensifikasi patriarkhi, kapitalisme, dan hak kepemilikan pribadi </a:t>
            </a:r>
            <a:r>
              <a:rPr lang="it-IT" sz="3000" i="1" dirty="0"/>
              <a:t>(private property)</a:t>
            </a:r>
            <a:endParaRPr lang="en-US" sz="3000" i="1" dirty="0"/>
          </a:p>
          <a:p>
            <a:pPr marL="0" indent="0" algn="ctr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114792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89" y="1239290"/>
            <a:ext cx="4285926" cy="1005839"/>
          </a:xfrm>
        </p:spPr>
        <p:txBody>
          <a:bodyPr anchor="t">
            <a:normAutofit/>
          </a:bodyPr>
          <a:lstStyle/>
          <a:p>
            <a:pPr algn="ctr"/>
            <a:r>
              <a:rPr lang="en-US" sz="36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lanjutan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2121" y="205740"/>
            <a:ext cx="6544490" cy="6423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ID" sz="3000" dirty="0" err="1"/>
              <a:t>Kritik</a:t>
            </a:r>
            <a:r>
              <a:rPr lang="en-ID" sz="3000" dirty="0"/>
              <a:t> </a:t>
            </a:r>
            <a:r>
              <a:rPr lang="en-ID" sz="3000" dirty="0" err="1"/>
              <a:t>terhadap</a:t>
            </a:r>
            <a:r>
              <a:rPr lang="en-ID" sz="3000" dirty="0"/>
              <a:t> </a:t>
            </a:r>
            <a:r>
              <a:rPr lang="en-ID" sz="3000" dirty="0" err="1"/>
              <a:t>kapitalisme</a:t>
            </a:r>
            <a:r>
              <a:rPr lang="en-ID" sz="3000" dirty="0"/>
              <a:t> </a:t>
            </a:r>
            <a:r>
              <a:rPr lang="en-ID" sz="3000" dirty="0" err="1"/>
              <a:t>haruslah</a:t>
            </a:r>
            <a:r>
              <a:rPr lang="en-ID" sz="3000" dirty="0"/>
              <a:t> </a:t>
            </a:r>
            <a:r>
              <a:rPr lang="en-ID" sz="3000" dirty="0" err="1"/>
              <a:t>disertai</a:t>
            </a:r>
            <a:r>
              <a:rPr lang="en-ID" sz="3000" dirty="0"/>
              <a:t> </a:t>
            </a:r>
            <a:r>
              <a:rPr lang="en-ID" sz="3000" dirty="0" err="1"/>
              <a:t>dengan</a:t>
            </a:r>
            <a:r>
              <a:rPr lang="en-ID" sz="3000" dirty="0"/>
              <a:t> </a:t>
            </a:r>
            <a:r>
              <a:rPr lang="en-ID" sz="3000" dirty="0" err="1"/>
              <a:t>kritik</a:t>
            </a:r>
            <a:r>
              <a:rPr lang="en-ID" sz="3000" dirty="0"/>
              <a:t> </a:t>
            </a:r>
            <a:r>
              <a:rPr lang="en-ID" sz="3000" dirty="0" err="1"/>
              <a:t>dominasi</a:t>
            </a:r>
            <a:r>
              <a:rPr lang="en-ID" sz="3000" dirty="0"/>
              <a:t> </a:t>
            </a:r>
            <a:r>
              <a:rPr lang="en-ID" sz="3000" dirty="0" err="1"/>
              <a:t>terhadap</a:t>
            </a:r>
            <a:r>
              <a:rPr lang="en-ID" sz="3000" dirty="0"/>
              <a:t> </a:t>
            </a:r>
            <a:r>
              <a:rPr lang="en-ID" sz="3000" dirty="0" err="1"/>
              <a:t>perempuan</a:t>
            </a:r>
            <a:endParaRPr lang="en-US" sz="30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3000" dirty="0" err="1"/>
              <a:t>Namun</a:t>
            </a:r>
            <a:r>
              <a:rPr lang="en-US" sz="3000" dirty="0"/>
              <a:t>, </a:t>
            </a:r>
            <a:r>
              <a:rPr lang="en-US" sz="3000" dirty="0" err="1"/>
              <a:t>penindasan</a:t>
            </a:r>
            <a:r>
              <a:rPr lang="en-US" sz="3000" dirty="0"/>
              <a:t> </a:t>
            </a:r>
            <a:r>
              <a:rPr lang="en-US" sz="3000" dirty="0" err="1"/>
              <a:t>tidak</a:t>
            </a:r>
            <a:r>
              <a:rPr lang="en-US" sz="3000" dirty="0"/>
              <a:t> </a:t>
            </a:r>
            <a:r>
              <a:rPr lang="en-US" sz="3000" dirty="0" err="1"/>
              <a:t>hanya</a:t>
            </a:r>
            <a:r>
              <a:rPr lang="en-US" sz="3000" dirty="0"/>
              <a:t> </a:t>
            </a:r>
            <a:r>
              <a:rPr lang="en-US" sz="3000" dirty="0" err="1"/>
              <a:t>terjadi</a:t>
            </a:r>
            <a:r>
              <a:rPr lang="en-US" sz="3000" dirty="0"/>
              <a:t> pada </a:t>
            </a:r>
            <a:r>
              <a:rPr lang="en-US" sz="3000" dirty="0" err="1"/>
              <a:t>perempuan</a:t>
            </a:r>
            <a:r>
              <a:rPr lang="en-US" sz="3000" dirty="0"/>
              <a:t>, </a:t>
            </a:r>
            <a:r>
              <a:rPr lang="en-US" sz="3000" dirty="0" err="1"/>
              <a:t>tetapi</a:t>
            </a:r>
            <a:r>
              <a:rPr lang="en-US" sz="3000" dirty="0"/>
              <a:t> juga </a:t>
            </a:r>
            <a:r>
              <a:rPr lang="en-US" sz="3000" dirty="0" err="1"/>
              <a:t>terjadi</a:t>
            </a:r>
            <a:r>
              <a:rPr lang="en-US" sz="3000" dirty="0"/>
              <a:t> pada </a:t>
            </a:r>
            <a:r>
              <a:rPr lang="en-US" sz="3000" dirty="0" err="1"/>
              <a:t>laki-laki</a:t>
            </a:r>
            <a:r>
              <a:rPr lang="en-US" sz="3000" dirty="0"/>
              <a:t> yang </a:t>
            </a:r>
            <a:r>
              <a:rPr lang="en-US" sz="3000" dirty="0" err="1"/>
              <a:t>berasal</a:t>
            </a:r>
            <a:r>
              <a:rPr lang="en-US" sz="3000" dirty="0"/>
              <a:t> </a:t>
            </a:r>
            <a:r>
              <a:rPr lang="en-US" sz="3000" dirty="0" err="1"/>
              <a:t>dari</a:t>
            </a:r>
            <a:r>
              <a:rPr lang="en-US" sz="3000" dirty="0"/>
              <a:t> </a:t>
            </a:r>
            <a:r>
              <a:rPr lang="en-US" sz="3000" dirty="0" err="1"/>
              <a:t>kelompok</a:t>
            </a:r>
            <a:r>
              <a:rPr lang="en-US" sz="3000" dirty="0"/>
              <a:t> </a:t>
            </a:r>
            <a:r>
              <a:rPr lang="en-US" sz="3000" dirty="0" err="1"/>
              <a:t>masyarakat</a:t>
            </a:r>
            <a:r>
              <a:rPr lang="en-US" sz="3000" dirty="0"/>
              <a:t> </a:t>
            </a:r>
            <a:r>
              <a:rPr lang="en-US" sz="3000" dirty="0" err="1"/>
              <a:t>dengan</a:t>
            </a:r>
            <a:r>
              <a:rPr lang="en-US" sz="3000" dirty="0"/>
              <a:t> </a:t>
            </a:r>
            <a:r>
              <a:rPr lang="en-US" sz="3000" dirty="0" err="1"/>
              <a:t>stratifikasi</a:t>
            </a:r>
            <a:r>
              <a:rPr lang="en-US" sz="3000" dirty="0"/>
              <a:t> </a:t>
            </a:r>
            <a:r>
              <a:rPr lang="en-US" sz="3000" dirty="0" err="1"/>
              <a:t>terendah</a:t>
            </a:r>
            <a:r>
              <a:rPr lang="en-US" sz="3000" dirty="0"/>
              <a:t> </a:t>
            </a:r>
            <a:r>
              <a:rPr lang="en-US" sz="3000" dirty="0" err="1"/>
              <a:t>sehingga</a:t>
            </a:r>
            <a:r>
              <a:rPr lang="en-US" sz="3000" dirty="0"/>
              <a:t> </a:t>
            </a:r>
            <a:r>
              <a:rPr lang="en-US" sz="3000" dirty="0" err="1"/>
              <a:t>mereka</a:t>
            </a:r>
            <a:r>
              <a:rPr lang="en-US" sz="3000" dirty="0"/>
              <a:t> “</a:t>
            </a:r>
            <a:r>
              <a:rPr lang="en-US" sz="3000" dirty="0" err="1"/>
              <a:t>tersingkir</a:t>
            </a:r>
            <a:r>
              <a:rPr lang="en-US" sz="3000" dirty="0"/>
              <a:t>” </a:t>
            </a:r>
            <a:r>
              <a:rPr lang="en-US" sz="3000" dirty="0" err="1"/>
              <a:t>dari</a:t>
            </a:r>
            <a:r>
              <a:rPr lang="en-US" sz="3000" dirty="0"/>
              <a:t> </a:t>
            </a:r>
            <a:r>
              <a:rPr lang="en-US" sz="3000" dirty="0" err="1"/>
              <a:t>pembangunan</a:t>
            </a:r>
            <a:endParaRPr lang="en-US" sz="3000" dirty="0"/>
          </a:p>
          <a:p>
            <a:pPr>
              <a:buFont typeface="Wingdings" panose="05000000000000000000" pitchFamily="2" charset="2"/>
              <a:buChar char="§"/>
            </a:pPr>
            <a:r>
              <a:rPr lang="nn-NO" sz="3000" dirty="0"/>
              <a:t>Penyebab penindasan bukan hanya karena kegiatan produksi atau reproduksi melainkan juga konstruksi sosial dari kedua kegiatan tersebut karena adanya sistem partiarkhi</a:t>
            </a:r>
            <a:endParaRPr lang="en-US" sz="3000" dirty="0"/>
          </a:p>
          <a:p>
            <a:pPr marL="0" indent="0" algn="ctr">
              <a:buNone/>
            </a:pP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867109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Gender and Development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>
                <a:solidFill>
                  <a:srgbClr val="FFFFFF"/>
                </a:solidFill>
                <a:latin typeface="+mn-lt"/>
              </a:rPr>
              <a:t>(GAD)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897" y="391886"/>
            <a:ext cx="7485612" cy="6147026"/>
          </a:xfrm>
        </p:spPr>
        <p:txBody>
          <a:bodyPr anchor="ctr">
            <a:normAutofit fontScale="4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6700" dirty="0"/>
              <a:t>Gender dan Pembangunan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6700" dirty="0" err="1"/>
              <a:t>Muncul</a:t>
            </a:r>
            <a:r>
              <a:rPr lang="en-US" sz="6700" dirty="0"/>
              <a:t> pada </a:t>
            </a:r>
            <a:r>
              <a:rPr lang="en-US" sz="6700" dirty="0" err="1"/>
              <a:t>tahun</a:t>
            </a:r>
            <a:r>
              <a:rPr lang="en-US" sz="6700" dirty="0"/>
              <a:t> 1980-an, </a:t>
            </a:r>
            <a:r>
              <a:rPr lang="en-US" sz="6700" dirty="0" err="1"/>
              <a:t>sebagai</a:t>
            </a:r>
            <a:r>
              <a:rPr lang="en-US" sz="6700" dirty="0"/>
              <a:t> </a:t>
            </a:r>
            <a:r>
              <a:rPr lang="en-US" sz="6700" dirty="0" err="1"/>
              <a:t>kritik</a:t>
            </a:r>
            <a:r>
              <a:rPr lang="en-US" sz="6700" dirty="0"/>
              <a:t> </a:t>
            </a:r>
            <a:r>
              <a:rPr lang="en-US" sz="6700" dirty="0" err="1"/>
              <a:t>terhadap</a:t>
            </a:r>
            <a:r>
              <a:rPr lang="en-US" sz="6700" dirty="0"/>
              <a:t> </a:t>
            </a:r>
            <a:r>
              <a:rPr lang="en-US" sz="6700" dirty="0" err="1"/>
              <a:t>pendekatan</a:t>
            </a:r>
            <a:r>
              <a:rPr lang="en-US" sz="6700" dirty="0"/>
              <a:t> WID dan WAD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6700" dirty="0"/>
              <a:t> </a:t>
            </a:r>
            <a:r>
              <a:rPr lang="en-ID" sz="6700" dirty="0" err="1"/>
              <a:t>Menggunakan</a:t>
            </a:r>
            <a:r>
              <a:rPr lang="en-ID" sz="6700" dirty="0"/>
              <a:t> </a:t>
            </a:r>
            <a:r>
              <a:rPr lang="en-ID" sz="6700" dirty="0" err="1"/>
              <a:t>analisis</a:t>
            </a:r>
            <a:r>
              <a:rPr lang="en-ID" sz="6700" dirty="0"/>
              <a:t> gender dalam </a:t>
            </a:r>
            <a:r>
              <a:rPr lang="en-ID" sz="6700" dirty="0" err="1"/>
              <a:t>menguraikan</a:t>
            </a:r>
            <a:r>
              <a:rPr lang="en-ID" sz="6700" dirty="0"/>
              <a:t> problem </a:t>
            </a:r>
            <a:r>
              <a:rPr lang="en-ID" sz="6700" dirty="0" err="1"/>
              <a:t>perempuan</a:t>
            </a:r>
            <a:r>
              <a:rPr lang="en-ID" sz="6700" dirty="0"/>
              <a:t> dalam </a:t>
            </a:r>
            <a:r>
              <a:rPr lang="en-ID" sz="6700" dirty="0" err="1"/>
              <a:t>pembangunan</a:t>
            </a:r>
            <a:endParaRPr lang="en-US" sz="67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700" dirty="0"/>
              <a:t> </a:t>
            </a:r>
            <a:r>
              <a:rPr lang="en-ID" sz="6700" dirty="0"/>
              <a:t>Perempuan </a:t>
            </a:r>
            <a:r>
              <a:rPr lang="en-ID" sz="6700" dirty="0" err="1"/>
              <a:t>bukanlah</a:t>
            </a:r>
            <a:r>
              <a:rPr lang="en-ID" sz="6700" dirty="0"/>
              <a:t> </a:t>
            </a:r>
            <a:r>
              <a:rPr lang="en-ID" sz="6700" dirty="0" err="1"/>
              <a:t>kelompok</a:t>
            </a:r>
            <a:r>
              <a:rPr lang="en-ID" sz="6700" dirty="0"/>
              <a:t> yang </a:t>
            </a:r>
            <a:r>
              <a:rPr lang="en-ID" sz="6700" dirty="0" err="1"/>
              <a:t>homogen</a:t>
            </a:r>
            <a:r>
              <a:rPr lang="en-ID" sz="6700" dirty="0"/>
              <a:t> </a:t>
            </a:r>
            <a:r>
              <a:rPr lang="en-ID" sz="6700" dirty="0" err="1"/>
              <a:t>karena</a:t>
            </a:r>
            <a:r>
              <a:rPr lang="en-ID" sz="6700" dirty="0"/>
              <a:t> </a:t>
            </a:r>
            <a:r>
              <a:rPr lang="en-ID" sz="6700" dirty="0" err="1"/>
              <a:t>adanya</a:t>
            </a:r>
            <a:r>
              <a:rPr lang="en-ID" sz="6700" dirty="0"/>
              <a:t> </a:t>
            </a:r>
            <a:r>
              <a:rPr lang="en-ID" sz="6700" dirty="0" err="1"/>
              <a:t>perbedaan</a:t>
            </a:r>
            <a:r>
              <a:rPr lang="en-ID" sz="6700" dirty="0"/>
              <a:t> </a:t>
            </a:r>
            <a:r>
              <a:rPr lang="en-ID" sz="6700" dirty="0" err="1"/>
              <a:t>kelas</a:t>
            </a:r>
            <a:r>
              <a:rPr lang="en-ID" sz="6700" dirty="0"/>
              <a:t>, </a:t>
            </a:r>
            <a:r>
              <a:rPr lang="en-ID" sz="6700" dirty="0" err="1"/>
              <a:t>ras</a:t>
            </a:r>
            <a:r>
              <a:rPr lang="en-ID" sz="6700" dirty="0"/>
              <a:t>, dan </a:t>
            </a:r>
            <a:r>
              <a:rPr lang="en-ID" sz="6700" dirty="0" err="1"/>
              <a:t>keyakinan</a:t>
            </a:r>
            <a:r>
              <a:rPr lang="en-ID" sz="67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6700" dirty="0" err="1"/>
              <a:t>Isu</a:t>
            </a:r>
            <a:r>
              <a:rPr lang="en-ID" sz="6700" dirty="0"/>
              <a:t> yang </a:t>
            </a:r>
            <a:r>
              <a:rPr lang="en-ID" sz="6700" dirty="0" err="1"/>
              <a:t>diangkat</a:t>
            </a:r>
            <a:r>
              <a:rPr lang="en-ID" sz="6700" dirty="0"/>
              <a:t> : </a:t>
            </a:r>
            <a:r>
              <a:rPr lang="en-ID" sz="6700" dirty="0" err="1"/>
              <a:t>ketidakadilan</a:t>
            </a:r>
            <a:r>
              <a:rPr lang="en-ID" sz="6700" dirty="0"/>
              <a:t> gender </a:t>
            </a:r>
            <a:r>
              <a:rPr lang="en-ID" sz="6700" dirty="0" err="1"/>
              <a:t>akibat</a:t>
            </a:r>
            <a:r>
              <a:rPr lang="en-ID" sz="6700" dirty="0"/>
              <a:t> </a:t>
            </a:r>
            <a:r>
              <a:rPr lang="en-ID" sz="6700" dirty="0" err="1"/>
              <a:t>konstruksi</a:t>
            </a:r>
            <a:r>
              <a:rPr lang="en-ID" sz="6700" dirty="0"/>
              <a:t> </a:t>
            </a:r>
            <a:r>
              <a:rPr lang="en-ID" sz="6700" dirty="0" err="1"/>
              <a:t>sosial</a:t>
            </a:r>
            <a:r>
              <a:rPr lang="en-ID" sz="6700" dirty="0"/>
              <a:t> dan </a:t>
            </a:r>
            <a:r>
              <a:rPr lang="en-ID" sz="6700" dirty="0" err="1"/>
              <a:t>kultural</a:t>
            </a:r>
            <a:r>
              <a:rPr lang="en-ID" sz="6700" dirty="0"/>
              <a:t> yang </a:t>
            </a:r>
            <a:r>
              <a:rPr lang="en-ID" sz="6700" dirty="0" err="1"/>
              <a:t>mempengaruhi</a:t>
            </a:r>
            <a:r>
              <a:rPr lang="en-ID" sz="6700" dirty="0"/>
              <a:t> </a:t>
            </a:r>
            <a:r>
              <a:rPr lang="en-ID" sz="6700" dirty="0" err="1"/>
              <a:t>kebijakan</a:t>
            </a:r>
            <a:r>
              <a:rPr lang="en-ID" sz="6700" dirty="0"/>
              <a:t> dan </a:t>
            </a:r>
            <a:r>
              <a:rPr lang="en-ID" sz="6700" dirty="0" err="1"/>
              <a:t>pelaksanaan</a:t>
            </a:r>
            <a:r>
              <a:rPr lang="en-ID" sz="6700" dirty="0"/>
              <a:t> </a:t>
            </a:r>
            <a:r>
              <a:rPr lang="en-ID" sz="6700" dirty="0" err="1"/>
              <a:t>pembangunan</a:t>
            </a:r>
            <a:endParaRPr lang="en-US" sz="6700" dirty="0"/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852300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897" y="391886"/>
            <a:ext cx="7485612" cy="6147026"/>
          </a:xfrm>
        </p:spPr>
        <p:txBody>
          <a:bodyPr anchor="ctr"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ID" sz="4000" dirty="0"/>
              <a:t>Negara </a:t>
            </a:r>
            <a:r>
              <a:rPr lang="en-ID" sz="4000" dirty="0" err="1"/>
              <a:t>berperan</a:t>
            </a:r>
            <a:r>
              <a:rPr lang="en-ID" sz="4000" dirty="0"/>
              <a:t> </a:t>
            </a:r>
            <a:r>
              <a:rPr lang="en-ID" sz="4000" dirty="0" err="1"/>
              <a:t>penting</a:t>
            </a:r>
            <a:r>
              <a:rPr lang="en-ID" sz="4000" dirty="0"/>
              <a:t> dalam </a:t>
            </a:r>
            <a:r>
              <a:rPr lang="en-ID" sz="4000" dirty="0" err="1"/>
              <a:t>mempromosikan</a:t>
            </a:r>
            <a:r>
              <a:rPr lang="en-ID" sz="4000" dirty="0"/>
              <a:t> </a:t>
            </a:r>
            <a:r>
              <a:rPr lang="en-ID" sz="4000" dirty="0" err="1"/>
              <a:t>emansipasi</a:t>
            </a:r>
            <a:r>
              <a:rPr lang="en-ID" sz="4000" dirty="0"/>
              <a:t> </a:t>
            </a:r>
            <a:r>
              <a:rPr lang="en-ID" sz="4000" dirty="0" err="1"/>
              <a:t>perempuan</a:t>
            </a:r>
            <a:r>
              <a:rPr lang="en-ID" sz="4000" dirty="0"/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000" dirty="0"/>
              <a:t>Strategi yang </a:t>
            </a:r>
            <a:r>
              <a:rPr lang="en-ID" sz="4000" dirty="0" err="1"/>
              <a:t>ditempuh</a:t>
            </a:r>
            <a:r>
              <a:rPr lang="en-ID" sz="4000" dirty="0"/>
              <a:t> </a:t>
            </a:r>
            <a:r>
              <a:rPr lang="en-ID" sz="4000" dirty="0" err="1"/>
              <a:t>adalah</a:t>
            </a:r>
            <a:r>
              <a:rPr lang="en-ID" sz="4000" dirty="0"/>
              <a:t> </a:t>
            </a:r>
            <a:r>
              <a:rPr lang="en-ID" sz="4000" dirty="0" err="1"/>
              <a:t>institusionalisasi</a:t>
            </a:r>
            <a:r>
              <a:rPr lang="en-ID" sz="4000" dirty="0"/>
              <a:t> gender dalam </a:t>
            </a:r>
            <a:r>
              <a:rPr lang="en-ID" sz="4000" dirty="0" err="1"/>
              <a:t>kebijakan</a:t>
            </a:r>
            <a:r>
              <a:rPr lang="en-ID" sz="4000" dirty="0"/>
              <a:t> negara dan </a:t>
            </a:r>
            <a:r>
              <a:rPr lang="en-ID" sz="4000" dirty="0" err="1"/>
              <a:t>perubahan</a:t>
            </a:r>
            <a:r>
              <a:rPr lang="en-ID" sz="4000" dirty="0"/>
              <a:t> </a:t>
            </a:r>
            <a:r>
              <a:rPr lang="en-ID" sz="4000" dirty="0" err="1"/>
              <a:t>sosial</a:t>
            </a:r>
            <a:r>
              <a:rPr lang="en-ID" sz="4000" dirty="0"/>
              <a:t> (</a:t>
            </a:r>
            <a:r>
              <a:rPr lang="en-ID" sz="4000" dirty="0" err="1"/>
              <a:t>perubahan</a:t>
            </a:r>
            <a:r>
              <a:rPr lang="en-ID" sz="4000" dirty="0"/>
              <a:t> </a:t>
            </a:r>
            <a:r>
              <a:rPr lang="en-ID" sz="4000" dirty="0" err="1"/>
              <a:t>struktur</a:t>
            </a:r>
            <a:r>
              <a:rPr lang="en-ID" sz="4000" dirty="0"/>
              <a:t> </a:t>
            </a:r>
            <a:r>
              <a:rPr lang="en-ID" sz="4000" dirty="0" err="1"/>
              <a:t>sosial</a:t>
            </a:r>
            <a:r>
              <a:rPr lang="en-ID" sz="4000" dirty="0"/>
              <a:t>, </a:t>
            </a:r>
            <a:r>
              <a:rPr lang="en-ID" sz="4000" dirty="0" err="1"/>
              <a:t>politik</a:t>
            </a:r>
            <a:r>
              <a:rPr lang="en-ID" sz="4000" dirty="0"/>
              <a:t>, dan </a:t>
            </a:r>
            <a:r>
              <a:rPr lang="en-ID" sz="4000" dirty="0" err="1"/>
              <a:t>ekonomi</a:t>
            </a:r>
            <a:r>
              <a:rPr lang="en-ID" sz="4000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000" dirty="0"/>
              <a:t>  </a:t>
            </a:r>
            <a:r>
              <a:rPr lang="en-ID" sz="4000" dirty="0" err="1"/>
              <a:t>Tujuan</a:t>
            </a:r>
            <a:r>
              <a:rPr lang="en-ID" sz="4000" dirty="0"/>
              <a:t> : </a:t>
            </a:r>
            <a:r>
              <a:rPr lang="en-ID" sz="4000" dirty="0" err="1"/>
              <a:t>melakukan</a:t>
            </a:r>
            <a:r>
              <a:rPr lang="en-ID" sz="4000" dirty="0"/>
              <a:t> </a:t>
            </a:r>
            <a:r>
              <a:rPr lang="en-ID" sz="4000" dirty="0" err="1"/>
              <a:t>transformasi</a:t>
            </a:r>
            <a:r>
              <a:rPr lang="en-ID" sz="4000" dirty="0"/>
              <a:t> </a:t>
            </a:r>
            <a:r>
              <a:rPr lang="en-ID" sz="4000" dirty="0" err="1"/>
              <a:t>sosial</a:t>
            </a:r>
            <a:r>
              <a:rPr lang="en-ID" sz="4000" dirty="0"/>
              <a:t> </a:t>
            </a:r>
            <a:r>
              <a:rPr lang="en-ID" sz="4000" dirty="0" err="1"/>
              <a:t>atas</a:t>
            </a:r>
            <a:r>
              <a:rPr lang="en-ID" sz="4000" dirty="0"/>
              <a:t> </a:t>
            </a:r>
            <a:r>
              <a:rPr lang="en-ID" sz="4000" dirty="0" err="1"/>
              <a:t>struktur</a:t>
            </a:r>
            <a:r>
              <a:rPr lang="en-ID" sz="4000" dirty="0"/>
              <a:t> gender yang tidak </a:t>
            </a:r>
            <a:r>
              <a:rPr lang="en-ID" sz="4000" dirty="0" err="1"/>
              <a:t>adil</a:t>
            </a:r>
            <a:r>
              <a:rPr lang="en-ID" sz="4000" dirty="0"/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000" dirty="0"/>
              <a:t> </a:t>
            </a:r>
            <a:r>
              <a:rPr lang="en-ID" sz="4000" dirty="0" err="1"/>
              <a:t>Didukung</a:t>
            </a:r>
            <a:r>
              <a:rPr lang="en-ID" sz="4000" dirty="0"/>
              <a:t> oleh </a:t>
            </a:r>
            <a:r>
              <a:rPr lang="en-ID" sz="4000" dirty="0" err="1"/>
              <a:t>feminis</a:t>
            </a:r>
            <a:r>
              <a:rPr lang="en-ID" sz="4000" dirty="0"/>
              <a:t> </a:t>
            </a:r>
            <a:r>
              <a:rPr lang="en-ID" sz="4000" dirty="0" err="1"/>
              <a:t>radikal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7347942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89" y="374357"/>
            <a:ext cx="4527588" cy="2259874"/>
          </a:xfrm>
        </p:spPr>
        <p:txBody>
          <a:bodyPr anchor="t">
            <a:no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Women, Environment, and Development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>
                <a:solidFill>
                  <a:srgbClr val="FFFFFF"/>
                </a:solidFill>
                <a:latin typeface="+mn-lt"/>
              </a:rPr>
              <a:t>(WED)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2121" y="205740"/>
            <a:ext cx="6544490" cy="6423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Perempuan, </a:t>
            </a:r>
            <a:r>
              <a:rPr lang="en-US" dirty="0" err="1"/>
              <a:t>Lingkungan</a:t>
            </a:r>
            <a:r>
              <a:rPr lang="en-US" dirty="0"/>
              <a:t>, dan Pembangunan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Kritik</a:t>
            </a:r>
            <a:r>
              <a:rPr lang="en-US" dirty="0"/>
              <a:t> pada </a:t>
            </a:r>
            <a:r>
              <a:rPr lang="en-US" dirty="0" err="1"/>
              <a:t>pendekatan</a:t>
            </a:r>
            <a:r>
              <a:rPr lang="en-US" dirty="0"/>
              <a:t> WID, WAD, dan GAD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perspektif</a:t>
            </a:r>
            <a:r>
              <a:rPr lang="en-US" dirty="0"/>
              <a:t> </a:t>
            </a:r>
            <a:r>
              <a:rPr lang="en-US" dirty="0" err="1"/>
              <a:t>ekofeminisme</a:t>
            </a:r>
            <a:r>
              <a:rPr lang="en-US" dirty="0"/>
              <a:t> yang </a:t>
            </a:r>
            <a:r>
              <a:rPr lang="en-US" dirty="0" err="1"/>
              <a:t>menganggap</a:t>
            </a:r>
            <a:r>
              <a:rPr lang="en-US" dirty="0"/>
              <a:t> </a:t>
            </a:r>
            <a:r>
              <a:rPr lang="en-US" dirty="0" err="1"/>
              <a:t>pembangunan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prinsip</a:t>
            </a:r>
            <a:r>
              <a:rPr lang="en-US" dirty="0"/>
              <a:t> </a:t>
            </a:r>
            <a:r>
              <a:rPr lang="en-US" dirty="0" err="1"/>
              <a:t>maskulinitas</a:t>
            </a:r>
            <a:r>
              <a:rPr lang="en-US" dirty="0"/>
              <a:t> </a:t>
            </a:r>
            <a:r>
              <a:rPr lang="en-US" dirty="0" err="1"/>
              <a:t>ddan</a:t>
            </a:r>
            <a:r>
              <a:rPr lang="en-US" dirty="0"/>
              <a:t> </a:t>
            </a:r>
            <a:r>
              <a:rPr lang="en-US" dirty="0" err="1"/>
              <a:t>mengabaikan</a:t>
            </a:r>
            <a:r>
              <a:rPr lang="en-US" dirty="0"/>
              <a:t> </a:t>
            </a:r>
            <a:r>
              <a:rPr lang="en-US" dirty="0" err="1"/>
              <a:t>prinsip</a:t>
            </a:r>
            <a:r>
              <a:rPr lang="en-US" dirty="0"/>
              <a:t> </a:t>
            </a:r>
            <a:r>
              <a:rPr lang="en-US" dirty="0" err="1"/>
              <a:t>feminitas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dirty="0" err="1"/>
              <a:t>Prinsip</a:t>
            </a:r>
            <a:r>
              <a:rPr lang="en-ID" dirty="0"/>
              <a:t> </a:t>
            </a:r>
            <a:r>
              <a:rPr lang="en-ID" dirty="0" err="1"/>
              <a:t>maskulinitas</a:t>
            </a:r>
            <a:r>
              <a:rPr lang="en-ID" dirty="0"/>
              <a:t> </a:t>
            </a:r>
            <a:r>
              <a:rPr lang="en-ID" dirty="0" err="1"/>
              <a:t>muncul</a:t>
            </a:r>
            <a:r>
              <a:rPr lang="en-ID" dirty="0"/>
              <a:t> dalam </a:t>
            </a:r>
            <a:r>
              <a:rPr lang="en-ID" dirty="0" err="1"/>
              <a:t>pola-pola</a:t>
            </a:r>
            <a:r>
              <a:rPr lang="en-ID" dirty="0"/>
              <a:t> </a:t>
            </a:r>
            <a:r>
              <a:rPr lang="en-ID" dirty="0" err="1"/>
              <a:t>pembangunan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Barat yang tidak </a:t>
            </a:r>
            <a:r>
              <a:rPr lang="en-ID" dirty="0" err="1"/>
              <a:t>sensitif</a:t>
            </a:r>
            <a:r>
              <a:rPr lang="en-ID" dirty="0"/>
              <a:t> gender </a:t>
            </a:r>
            <a:r>
              <a:rPr lang="en-ID" dirty="0" err="1"/>
              <a:t>sehingga</a:t>
            </a:r>
            <a:r>
              <a:rPr lang="en-ID" dirty="0"/>
              <a:t> </a:t>
            </a:r>
            <a:r>
              <a:rPr lang="en-ID" dirty="0" err="1"/>
              <a:t>mengakibatkan</a:t>
            </a:r>
            <a:r>
              <a:rPr lang="en-ID" dirty="0"/>
              <a:t> </a:t>
            </a:r>
            <a:r>
              <a:rPr lang="en-ID" dirty="0" err="1"/>
              <a:t>terjadinya</a:t>
            </a:r>
            <a:r>
              <a:rPr lang="en-ID" dirty="0"/>
              <a:t> </a:t>
            </a:r>
            <a:r>
              <a:rPr lang="en-ID" dirty="0" err="1"/>
              <a:t>kekerasan</a:t>
            </a:r>
            <a:r>
              <a:rPr lang="en-ID" dirty="0"/>
              <a:t> </a:t>
            </a:r>
            <a:r>
              <a:rPr lang="en-ID" dirty="0" err="1"/>
              <a:t>terhadap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, </a:t>
            </a:r>
            <a:r>
              <a:rPr lang="en-ID" dirty="0" err="1"/>
              <a:t>hancurnya</a:t>
            </a:r>
            <a:r>
              <a:rPr lang="en-ID" dirty="0"/>
              <a:t> </a:t>
            </a:r>
            <a:r>
              <a:rPr lang="en-ID" dirty="0" err="1"/>
              <a:t>lingkungan</a:t>
            </a:r>
            <a:r>
              <a:rPr lang="en-ID" dirty="0"/>
              <a:t>, </a:t>
            </a:r>
            <a:r>
              <a:rPr lang="en-ID" dirty="0" err="1"/>
              <a:t>sistem</a:t>
            </a:r>
            <a:r>
              <a:rPr lang="en-ID" dirty="0"/>
              <a:t> </a:t>
            </a:r>
            <a:r>
              <a:rPr lang="en-ID" dirty="0" err="1"/>
              <a:t>pengetahuan</a:t>
            </a:r>
            <a:r>
              <a:rPr lang="en-ID" dirty="0"/>
              <a:t> non </a:t>
            </a:r>
            <a:r>
              <a:rPr lang="en-ID" dirty="0" err="1"/>
              <a:t>rasionalisme</a:t>
            </a:r>
            <a:r>
              <a:rPr lang="en-ID" dirty="0"/>
              <a:t>, dan </a:t>
            </a:r>
            <a:r>
              <a:rPr lang="en-ID" dirty="0" err="1"/>
              <a:t>banyak</a:t>
            </a:r>
            <a:r>
              <a:rPr lang="en-ID" dirty="0"/>
              <a:t> </a:t>
            </a:r>
            <a:r>
              <a:rPr lang="en-ID" dirty="0" err="1"/>
              <a:t>persoalan</a:t>
            </a:r>
            <a:r>
              <a:rPr lang="en-ID" dirty="0"/>
              <a:t> </a:t>
            </a:r>
            <a:r>
              <a:rPr lang="en-ID" dirty="0" err="1"/>
              <a:t>sosial</a:t>
            </a:r>
            <a:r>
              <a:rPr lang="en-ID" dirty="0"/>
              <a:t> </a:t>
            </a:r>
            <a:r>
              <a:rPr lang="en-ID" dirty="0" err="1"/>
              <a:t>lainnya</a:t>
            </a:r>
            <a:endParaRPr lang="en-US" dirty="0"/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34232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26" y="1334477"/>
            <a:ext cx="4527588" cy="2259874"/>
          </a:xfrm>
        </p:spPr>
        <p:txBody>
          <a:bodyPr anchor="t">
            <a:no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2121" y="205740"/>
            <a:ext cx="6544490" cy="6423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Fokus pada </a:t>
            </a:r>
            <a:r>
              <a:rPr lang="en-ID" sz="3200" dirty="0" err="1"/>
              <a:t>persoalan</a:t>
            </a:r>
            <a:r>
              <a:rPr lang="en-ID" sz="3200" dirty="0"/>
              <a:t> </a:t>
            </a:r>
            <a:r>
              <a:rPr lang="en-ID" sz="3200" dirty="0" err="1"/>
              <a:t>pengelolaan</a:t>
            </a:r>
            <a:r>
              <a:rPr lang="en-ID" sz="3200" dirty="0"/>
              <a:t> </a:t>
            </a:r>
            <a:r>
              <a:rPr lang="en-ID" sz="3200" dirty="0" err="1"/>
              <a:t>sumber</a:t>
            </a:r>
            <a:r>
              <a:rPr lang="en-ID" sz="3200" dirty="0"/>
              <a:t> </a:t>
            </a:r>
            <a:r>
              <a:rPr lang="en-ID" sz="3200" dirty="0" err="1"/>
              <a:t>daya</a:t>
            </a:r>
            <a:r>
              <a:rPr lang="en-ID" sz="3200" dirty="0"/>
              <a:t> </a:t>
            </a:r>
            <a:r>
              <a:rPr lang="en-ID" sz="3200" dirty="0" err="1"/>
              <a:t>alam</a:t>
            </a:r>
            <a:r>
              <a:rPr lang="en-ID" sz="3200" dirty="0"/>
              <a:t> yang </a:t>
            </a:r>
            <a:r>
              <a:rPr lang="en-ID" sz="3200" dirty="0" err="1"/>
              <a:t>lebih</a:t>
            </a:r>
            <a:r>
              <a:rPr lang="en-ID" sz="3200" dirty="0"/>
              <a:t> </a:t>
            </a:r>
            <a:r>
              <a:rPr lang="en-ID" sz="3200" dirty="0" err="1"/>
              <a:t>menekankan</a:t>
            </a:r>
            <a:r>
              <a:rPr lang="en-ID" sz="3200" dirty="0"/>
              <a:t> </a:t>
            </a:r>
            <a:r>
              <a:rPr lang="en-ID" sz="3200" dirty="0" err="1"/>
              <a:t>prinsip</a:t>
            </a:r>
            <a:r>
              <a:rPr lang="en-ID" sz="3200" dirty="0"/>
              <a:t> </a:t>
            </a:r>
            <a:r>
              <a:rPr lang="en-ID" sz="3200" dirty="0" err="1"/>
              <a:t>feminitas</a:t>
            </a:r>
            <a:r>
              <a:rPr lang="en-ID" sz="3200" dirty="0"/>
              <a:t> agar </a:t>
            </a:r>
            <a:r>
              <a:rPr lang="en-ID" sz="3200" dirty="0" err="1"/>
              <a:t>kerusakan</a:t>
            </a:r>
            <a:r>
              <a:rPr lang="en-ID" sz="3200" dirty="0"/>
              <a:t> </a:t>
            </a:r>
            <a:r>
              <a:rPr lang="en-ID" sz="3200" dirty="0" err="1"/>
              <a:t>dapat</a:t>
            </a:r>
            <a:r>
              <a:rPr lang="en-ID" sz="3200" dirty="0"/>
              <a:t> </a:t>
            </a:r>
            <a:r>
              <a:rPr lang="en-ID" sz="3200" dirty="0" err="1"/>
              <a:t>dikurangi</a:t>
            </a:r>
            <a:r>
              <a:rPr lang="en-ID" sz="3200" dirty="0"/>
              <a:t> dan </a:t>
            </a:r>
            <a:r>
              <a:rPr lang="en-ID" sz="3200" dirty="0" err="1"/>
              <a:t>pembangunan</a:t>
            </a:r>
            <a:r>
              <a:rPr lang="en-ID" sz="3200" dirty="0"/>
              <a:t> yang </a:t>
            </a:r>
            <a:r>
              <a:rPr lang="en-ID" sz="3200" dirty="0" err="1"/>
              <a:t>berkelanjutan</a:t>
            </a:r>
            <a:r>
              <a:rPr lang="en-ID" sz="3200" dirty="0"/>
              <a:t> </a:t>
            </a:r>
            <a:r>
              <a:rPr lang="en-ID" sz="3200" dirty="0" err="1"/>
              <a:t>dapat</a:t>
            </a:r>
            <a:r>
              <a:rPr lang="en-ID" sz="3200" dirty="0"/>
              <a:t> </a:t>
            </a:r>
            <a:r>
              <a:rPr lang="en-ID" sz="3200" dirty="0" err="1"/>
              <a:t>terwujud</a:t>
            </a:r>
            <a:r>
              <a:rPr lang="en-ID" sz="3200" dirty="0"/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3200" dirty="0" err="1"/>
              <a:t>Pengelolaan</a:t>
            </a:r>
            <a:r>
              <a:rPr lang="en-ID" sz="3200" dirty="0"/>
              <a:t> </a:t>
            </a:r>
            <a:r>
              <a:rPr lang="en-ID" sz="3200" dirty="0" err="1"/>
              <a:t>atas</a:t>
            </a:r>
            <a:r>
              <a:rPr lang="en-ID" sz="3200" dirty="0"/>
              <a:t> </a:t>
            </a:r>
            <a:r>
              <a:rPr lang="en-ID" sz="3200" dirty="0" err="1"/>
              <a:t>sumber</a:t>
            </a:r>
            <a:r>
              <a:rPr lang="en-ID" sz="3200" dirty="0"/>
              <a:t> </a:t>
            </a:r>
            <a:r>
              <a:rPr lang="en-ID" sz="3200" dirty="0" err="1"/>
              <a:t>daya</a:t>
            </a:r>
            <a:r>
              <a:rPr lang="en-ID" sz="3200" dirty="0"/>
              <a:t> </a:t>
            </a:r>
            <a:r>
              <a:rPr lang="en-ID" sz="3200" dirty="0" err="1"/>
              <a:t>alam</a:t>
            </a:r>
            <a:r>
              <a:rPr lang="en-ID" sz="3200" dirty="0"/>
              <a:t> yang </a:t>
            </a:r>
            <a:r>
              <a:rPr lang="en-ID" sz="3200" dirty="0" err="1"/>
              <a:t>ada</a:t>
            </a:r>
            <a:r>
              <a:rPr lang="en-ID" sz="3200" dirty="0"/>
              <a:t> </a:t>
            </a:r>
            <a:r>
              <a:rPr lang="en-ID" sz="3200" dirty="0" err="1"/>
              <a:t>dilakukan</a:t>
            </a:r>
            <a:r>
              <a:rPr lang="en-ID" sz="3200" dirty="0"/>
              <a:t> </a:t>
            </a:r>
            <a:r>
              <a:rPr lang="en-ID" sz="3200" dirty="0" err="1"/>
              <a:t>dengan</a:t>
            </a:r>
            <a:r>
              <a:rPr lang="en-ID" sz="3200" dirty="0"/>
              <a:t> </a:t>
            </a:r>
            <a:r>
              <a:rPr lang="en-ID" sz="3200" dirty="0" err="1"/>
              <a:t>mempertimbangkan</a:t>
            </a:r>
            <a:r>
              <a:rPr lang="en-ID" sz="3200" dirty="0"/>
              <a:t> </a:t>
            </a:r>
            <a:r>
              <a:rPr lang="en-ID" sz="3200" dirty="0" err="1"/>
              <a:t>faktor</a:t>
            </a:r>
            <a:r>
              <a:rPr lang="en-ID" sz="3200" dirty="0"/>
              <a:t> </a:t>
            </a:r>
            <a:r>
              <a:rPr lang="en-ID" sz="3200" dirty="0" err="1"/>
              <a:t>ekonomi</a:t>
            </a:r>
            <a:r>
              <a:rPr lang="en-ID" sz="3200" dirty="0"/>
              <a:t> dan </a:t>
            </a:r>
            <a:r>
              <a:rPr lang="en-ID" sz="3200" dirty="0" err="1"/>
              <a:t>kebutuhan</a:t>
            </a:r>
            <a:r>
              <a:rPr lang="en-ID" sz="3200" dirty="0"/>
              <a:t> </a:t>
            </a:r>
            <a:r>
              <a:rPr lang="en-ID" sz="3200" dirty="0" err="1"/>
              <a:t>lingkungan</a:t>
            </a:r>
            <a:r>
              <a:rPr lang="en-ID" sz="3200" dirty="0"/>
              <a:t>, </a:t>
            </a:r>
            <a:r>
              <a:rPr lang="en-ID" sz="3200" dirty="0" err="1"/>
              <a:t>konservasi</a:t>
            </a:r>
            <a:r>
              <a:rPr lang="en-ID" sz="3200" dirty="0"/>
              <a:t> </a:t>
            </a:r>
            <a:r>
              <a:rPr lang="en-ID" sz="3200" dirty="0" err="1"/>
              <a:t>sumber</a:t>
            </a:r>
            <a:r>
              <a:rPr lang="en-ID" sz="3200" dirty="0"/>
              <a:t> </a:t>
            </a:r>
            <a:r>
              <a:rPr lang="en-ID" sz="3200" dirty="0" err="1"/>
              <a:t>daya</a:t>
            </a:r>
            <a:r>
              <a:rPr lang="en-ID" sz="3200" dirty="0"/>
              <a:t> yang tidak </a:t>
            </a:r>
            <a:r>
              <a:rPr lang="en-ID" sz="3200" dirty="0" err="1"/>
              <a:t>dapat</a:t>
            </a:r>
            <a:r>
              <a:rPr lang="en-ID" sz="3200" dirty="0"/>
              <a:t> </a:t>
            </a:r>
            <a:r>
              <a:rPr lang="en-ID" sz="3200" dirty="0" err="1"/>
              <a:t>diperbarui</a:t>
            </a:r>
            <a:r>
              <a:rPr lang="en-ID" sz="3200" dirty="0"/>
              <a:t>, </a:t>
            </a:r>
            <a:r>
              <a:rPr lang="en-ID" sz="3200" dirty="0" err="1"/>
              <a:t>serta</a:t>
            </a:r>
            <a:r>
              <a:rPr lang="en-ID" sz="3200" dirty="0"/>
              <a:t> </a:t>
            </a:r>
            <a:r>
              <a:rPr lang="en-ID" sz="3200" dirty="0" err="1"/>
              <a:t>mengurangi</a:t>
            </a:r>
            <a:r>
              <a:rPr lang="en-ID" sz="3200" dirty="0"/>
              <a:t> </a:t>
            </a:r>
            <a:r>
              <a:rPr lang="en-ID" sz="3200" dirty="0" err="1"/>
              <a:t>sampah</a:t>
            </a:r>
            <a:r>
              <a:rPr lang="en-ID" sz="3200" dirty="0"/>
              <a:t> dan </a:t>
            </a:r>
            <a:r>
              <a:rPr lang="en-ID" sz="3200" dirty="0" err="1"/>
              <a:t>polusi</a:t>
            </a:r>
            <a:r>
              <a:rPr lang="en-ID" sz="3200" dirty="0"/>
              <a:t> </a:t>
            </a:r>
            <a:r>
              <a:rPr lang="en-ID" sz="3200" dirty="0" err="1"/>
              <a:t>akibat</a:t>
            </a:r>
            <a:r>
              <a:rPr lang="en-ID" sz="3200" dirty="0"/>
              <a:t> </a:t>
            </a:r>
            <a:r>
              <a:rPr lang="en-ID" sz="3200" dirty="0" err="1"/>
              <a:t>industri</a:t>
            </a:r>
            <a:r>
              <a:rPr lang="en-ID" sz="32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3200" dirty="0" err="1"/>
              <a:t>Didukung</a:t>
            </a:r>
            <a:r>
              <a:rPr lang="en-ID" sz="3200" dirty="0"/>
              <a:t> oleh </a:t>
            </a:r>
            <a:r>
              <a:rPr lang="en-ID" sz="3200" dirty="0" err="1"/>
              <a:t>ekofeminis</a:t>
            </a:r>
            <a:endParaRPr lang="en-US" sz="3200" dirty="0"/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246290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Postmodern and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>
                <a:solidFill>
                  <a:srgbClr val="FFFFFF"/>
                </a:solidFill>
                <a:latin typeface="+mn-lt"/>
              </a:rPr>
              <a:t>Development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>
                <a:solidFill>
                  <a:srgbClr val="FFFFFF"/>
                </a:solidFill>
                <a:latin typeface="+mn-lt"/>
              </a:rPr>
              <a:t>(PAD)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897" y="391886"/>
            <a:ext cx="7485612" cy="6147026"/>
          </a:xfrm>
        </p:spPr>
        <p:txBody>
          <a:bodyPr anchor="ctr"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6700" dirty="0" err="1"/>
              <a:t>Posmodern</a:t>
            </a:r>
            <a:r>
              <a:rPr lang="en-US" sz="6700" dirty="0"/>
              <a:t> dan Pembangunan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6700" dirty="0" err="1"/>
              <a:t>Kritik</a:t>
            </a:r>
            <a:r>
              <a:rPr lang="en-US" sz="6700" dirty="0"/>
              <a:t> </a:t>
            </a:r>
            <a:r>
              <a:rPr lang="en-US" sz="6700" dirty="0" err="1"/>
              <a:t>terhadap</a:t>
            </a:r>
            <a:r>
              <a:rPr lang="en-US" sz="6700" dirty="0"/>
              <a:t> </a:t>
            </a:r>
            <a:r>
              <a:rPr lang="en-US" sz="6700" dirty="0" err="1"/>
              <a:t>pendekatan</a:t>
            </a:r>
            <a:r>
              <a:rPr lang="en-US" sz="6700" dirty="0"/>
              <a:t> WID dan GAD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6700" dirty="0" err="1"/>
              <a:t>Pendekatan</a:t>
            </a:r>
            <a:r>
              <a:rPr lang="en-US" sz="6700" dirty="0"/>
              <a:t> </a:t>
            </a:r>
            <a:r>
              <a:rPr lang="en-US" sz="6700" dirty="0" err="1"/>
              <a:t>sebelumnya</a:t>
            </a:r>
            <a:r>
              <a:rPr lang="en-US" sz="6700" dirty="0"/>
              <a:t> </a:t>
            </a:r>
            <a:r>
              <a:rPr lang="en-US" sz="6700" dirty="0" err="1"/>
              <a:t>masih</a:t>
            </a:r>
            <a:r>
              <a:rPr lang="en-US" sz="6700" dirty="0"/>
              <a:t> </a:t>
            </a:r>
            <a:r>
              <a:rPr lang="en-US" sz="6700" dirty="0" err="1"/>
              <a:t>dipengaruhi</a:t>
            </a:r>
            <a:r>
              <a:rPr lang="en-US" sz="6700" dirty="0"/>
              <a:t> </a:t>
            </a:r>
            <a:r>
              <a:rPr lang="en-US" sz="6700" dirty="0" err="1"/>
              <a:t>pandangan</a:t>
            </a:r>
            <a:r>
              <a:rPr lang="en-US" sz="6700" dirty="0"/>
              <a:t> </a:t>
            </a:r>
            <a:r>
              <a:rPr lang="en-US" sz="6700" dirty="0" err="1"/>
              <a:t>kolonialisme</a:t>
            </a:r>
            <a:r>
              <a:rPr lang="en-US" sz="6700" dirty="0"/>
              <a:t> dan </a:t>
            </a:r>
            <a:r>
              <a:rPr lang="en-US" sz="6700" dirty="0" err="1"/>
              <a:t>kapitalisme</a:t>
            </a:r>
            <a:r>
              <a:rPr lang="en-US" sz="6700" dirty="0"/>
              <a:t> pasar, </a:t>
            </a:r>
            <a:r>
              <a:rPr lang="en-US" sz="6700" dirty="0" err="1"/>
              <a:t>khususnya</a:t>
            </a:r>
            <a:r>
              <a:rPr lang="en-US" sz="6700" dirty="0"/>
              <a:t> </a:t>
            </a:r>
            <a:r>
              <a:rPr lang="en-US" sz="6700" i="1" dirty="0"/>
              <a:t>Eurocentric</a:t>
            </a:r>
            <a:r>
              <a:rPr lang="en-US" sz="6700" dirty="0"/>
              <a:t> </a:t>
            </a:r>
            <a:r>
              <a:rPr lang="en-US" sz="6700" dirty="0" err="1"/>
              <a:t>sehingga</a:t>
            </a:r>
            <a:r>
              <a:rPr lang="en-US" sz="6700" dirty="0"/>
              <a:t> </a:t>
            </a:r>
            <a:r>
              <a:rPr lang="en-US" sz="6700" dirty="0" err="1"/>
              <a:t>tidak</a:t>
            </a:r>
            <a:r>
              <a:rPr lang="en-US" sz="6700" dirty="0"/>
              <a:t> </a:t>
            </a:r>
            <a:r>
              <a:rPr lang="en-US" sz="6700" dirty="0" err="1"/>
              <a:t>kontekstual</a:t>
            </a:r>
            <a:endParaRPr lang="en-US" sz="67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700" dirty="0"/>
              <a:t> </a:t>
            </a:r>
            <a:r>
              <a:rPr lang="en-US" sz="6700" dirty="0" err="1"/>
              <a:t>Walaupun</a:t>
            </a:r>
            <a:r>
              <a:rPr lang="en-US" sz="6700" dirty="0"/>
              <a:t> </a:t>
            </a:r>
            <a:r>
              <a:rPr lang="en-US" sz="6700" dirty="0" err="1"/>
              <a:t>ada</a:t>
            </a:r>
            <a:r>
              <a:rPr lang="en-US" sz="6700" dirty="0"/>
              <a:t> </a:t>
            </a:r>
            <a:r>
              <a:rPr lang="en-US" sz="6700" dirty="0" err="1"/>
              <a:t>perbedaan</a:t>
            </a:r>
            <a:r>
              <a:rPr lang="en-US" sz="6700" dirty="0"/>
              <a:t> </a:t>
            </a:r>
            <a:r>
              <a:rPr lang="en-US" sz="6700" dirty="0" err="1"/>
              <a:t>antara</a:t>
            </a:r>
            <a:r>
              <a:rPr lang="en-US" sz="6700" dirty="0"/>
              <a:t> </a:t>
            </a:r>
            <a:r>
              <a:rPr lang="en-US" sz="6700" dirty="0" err="1"/>
              <a:t>perempuan</a:t>
            </a:r>
            <a:r>
              <a:rPr lang="en-US" sz="6700" dirty="0"/>
              <a:t> dan </a:t>
            </a:r>
            <a:r>
              <a:rPr lang="en-US" sz="6700" dirty="0" err="1"/>
              <a:t>laki-laki</a:t>
            </a:r>
            <a:r>
              <a:rPr lang="en-US" sz="6700" dirty="0"/>
              <a:t> </a:t>
            </a:r>
            <a:r>
              <a:rPr lang="en-US" sz="6700" dirty="0" err="1"/>
              <a:t>namun</a:t>
            </a:r>
            <a:r>
              <a:rPr lang="en-US" sz="6700" dirty="0"/>
              <a:t> masing-masing </a:t>
            </a:r>
            <a:r>
              <a:rPr lang="en-US" sz="6700" dirty="0" err="1"/>
              <a:t>harus</a:t>
            </a:r>
            <a:r>
              <a:rPr lang="en-US" sz="6700" dirty="0"/>
              <a:t> </a:t>
            </a:r>
            <a:r>
              <a:rPr lang="en-US" sz="6700" dirty="0" err="1"/>
              <a:t>diperlakukan</a:t>
            </a:r>
            <a:r>
              <a:rPr lang="en-US" sz="6700" dirty="0"/>
              <a:t> </a:t>
            </a:r>
            <a:r>
              <a:rPr lang="en-US" sz="6700" dirty="0" err="1"/>
              <a:t>sama</a:t>
            </a:r>
            <a:r>
              <a:rPr lang="en-US" sz="6700" dirty="0"/>
              <a:t> </a:t>
            </a:r>
            <a:r>
              <a:rPr lang="en-US" sz="6700" dirty="0" err="1"/>
              <a:t>sehingga</a:t>
            </a:r>
            <a:r>
              <a:rPr lang="en-US" sz="6700" dirty="0"/>
              <a:t> </a:t>
            </a:r>
            <a:r>
              <a:rPr lang="en-US" sz="6700" dirty="0" err="1"/>
              <a:t>tidak</a:t>
            </a:r>
            <a:r>
              <a:rPr lang="en-US" sz="6700" dirty="0"/>
              <a:t> </a:t>
            </a:r>
            <a:r>
              <a:rPr lang="en-US" sz="6700" dirty="0" err="1"/>
              <a:t>ada</a:t>
            </a:r>
            <a:r>
              <a:rPr lang="en-US" sz="6700" dirty="0"/>
              <a:t> </a:t>
            </a:r>
            <a:r>
              <a:rPr lang="en-US" sz="6700" dirty="0" err="1"/>
              <a:t>pihak</a:t>
            </a:r>
            <a:r>
              <a:rPr lang="en-US" sz="6700" dirty="0"/>
              <a:t> yang </a:t>
            </a:r>
            <a:r>
              <a:rPr lang="en-US" sz="6700" dirty="0" err="1"/>
              <a:t>lebih</a:t>
            </a:r>
            <a:r>
              <a:rPr lang="en-US" sz="6700" dirty="0"/>
              <a:t> </a:t>
            </a:r>
            <a:r>
              <a:rPr lang="en-US" sz="6700" dirty="0" err="1"/>
              <a:t>mendominasi</a:t>
            </a:r>
            <a:endParaRPr lang="en-US" sz="6700" dirty="0"/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2003281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897" y="391886"/>
            <a:ext cx="7485612" cy="6147026"/>
          </a:xfrm>
        </p:spPr>
        <p:txBody>
          <a:bodyPr anchor="ctr"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ID" sz="4000" dirty="0"/>
              <a:t>Pola-</a:t>
            </a:r>
            <a:r>
              <a:rPr lang="en-ID" sz="4000" dirty="0" err="1"/>
              <a:t>pola</a:t>
            </a:r>
            <a:r>
              <a:rPr lang="en-ID" sz="4000" dirty="0"/>
              <a:t> </a:t>
            </a:r>
            <a:r>
              <a:rPr lang="en-ID" sz="4000" dirty="0" err="1"/>
              <a:t>pikir</a:t>
            </a:r>
            <a:r>
              <a:rPr lang="en-ID" sz="4000" dirty="0"/>
              <a:t> Barat yang </a:t>
            </a:r>
            <a:r>
              <a:rPr lang="en-ID" sz="4000" dirty="0" err="1"/>
              <a:t>menggunakan</a:t>
            </a:r>
            <a:r>
              <a:rPr lang="en-ID" sz="4000" dirty="0"/>
              <a:t> </a:t>
            </a:r>
            <a:r>
              <a:rPr lang="en-ID" sz="4000" dirty="0" err="1"/>
              <a:t>logika</a:t>
            </a:r>
            <a:r>
              <a:rPr lang="en-ID" sz="4000" dirty="0"/>
              <a:t> </a:t>
            </a:r>
            <a:r>
              <a:rPr lang="en-ID" sz="4000" dirty="0" err="1"/>
              <a:t>oposisi</a:t>
            </a:r>
            <a:r>
              <a:rPr lang="en-ID" sz="4000" dirty="0"/>
              <a:t> </a:t>
            </a:r>
            <a:r>
              <a:rPr lang="en-ID" sz="4000" dirty="0" err="1"/>
              <a:t>seperti</a:t>
            </a:r>
            <a:r>
              <a:rPr lang="en-ID" sz="4000" dirty="0"/>
              <a:t> </a:t>
            </a:r>
            <a:r>
              <a:rPr lang="en-ID" sz="4000" dirty="0" err="1"/>
              <a:t>perempuan</a:t>
            </a:r>
            <a:r>
              <a:rPr lang="en-ID" sz="4000" dirty="0"/>
              <a:t>–</a:t>
            </a:r>
            <a:r>
              <a:rPr lang="en-ID" sz="4000" dirty="0" err="1"/>
              <a:t>laki-laki</a:t>
            </a:r>
            <a:r>
              <a:rPr lang="en-ID" sz="4000" dirty="0"/>
              <a:t>;  </a:t>
            </a:r>
            <a:r>
              <a:rPr lang="en-ID" sz="4000" dirty="0" err="1"/>
              <a:t>tradisional</a:t>
            </a:r>
            <a:r>
              <a:rPr lang="en-ID" sz="4000" dirty="0"/>
              <a:t>-modern, </a:t>
            </a:r>
            <a:r>
              <a:rPr lang="en-ID" sz="4000" dirty="0" err="1"/>
              <a:t>peripheri-center</a:t>
            </a:r>
            <a:r>
              <a:rPr lang="en-ID" sz="4000" dirty="0"/>
              <a:t>, dunia </a:t>
            </a:r>
            <a:r>
              <a:rPr lang="en-ID" sz="4000" dirty="0" err="1"/>
              <a:t>ketiga</a:t>
            </a:r>
            <a:r>
              <a:rPr lang="en-ID" sz="4000" dirty="0"/>
              <a:t>–dunia </a:t>
            </a:r>
            <a:r>
              <a:rPr lang="en-ID" sz="4000" dirty="0" err="1"/>
              <a:t>pertama</a:t>
            </a:r>
            <a:r>
              <a:rPr lang="en-ID" sz="4000" dirty="0"/>
              <a:t>, </a:t>
            </a:r>
            <a:r>
              <a:rPr lang="en-ID" sz="4000" dirty="0" err="1"/>
              <a:t>terbelakang</a:t>
            </a:r>
            <a:r>
              <a:rPr lang="en-ID" sz="4000" dirty="0"/>
              <a:t>–</a:t>
            </a:r>
            <a:r>
              <a:rPr lang="en-ID" sz="4000" dirty="0" err="1"/>
              <a:t>maju</a:t>
            </a:r>
            <a:r>
              <a:rPr lang="en-ID" sz="4000" dirty="0"/>
              <a:t>, pada </a:t>
            </a:r>
            <a:r>
              <a:rPr lang="en-ID" sz="4000" dirty="0" err="1"/>
              <a:t>kenyataannya</a:t>
            </a:r>
            <a:r>
              <a:rPr lang="en-ID" sz="4000" dirty="0"/>
              <a:t> </a:t>
            </a:r>
            <a:r>
              <a:rPr lang="en-ID" sz="4000" dirty="0" err="1"/>
              <a:t>justru</a:t>
            </a:r>
            <a:r>
              <a:rPr lang="en-ID" sz="4000" dirty="0"/>
              <a:t> </a:t>
            </a:r>
            <a:r>
              <a:rPr lang="en-ID" sz="4000" dirty="0" err="1"/>
              <a:t>telah</a:t>
            </a:r>
            <a:r>
              <a:rPr lang="en-ID" sz="4000" dirty="0"/>
              <a:t> </a:t>
            </a:r>
            <a:r>
              <a:rPr lang="en-ID" sz="4000" dirty="0" err="1"/>
              <a:t>menimbulkan</a:t>
            </a:r>
            <a:r>
              <a:rPr lang="en-ID" sz="4000" dirty="0"/>
              <a:t> </a:t>
            </a:r>
            <a:r>
              <a:rPr lang="en-ID" sz="4000" dirty="0" err="1"/>
              <a:t>eksploitasi</a:t>
            </a:r>
            <a:r>
              <a:rPr lang="en-ID" sz="4000" dirty="0"/>
              <a:t>, </a:t>
            </a:r>
            <a:r>
              <a:rPr lang="en-ID" sz="4000" dirty="0" err="1"/>
              <a:t>hierarkhi</a:t>
            </a:r>
            <a:r>
              <a:rPr lang="en-ID" sz="4000" dirty="0"/>
              <a:t>, dan </a:t>
            </a:r>
            <a:r>
              <a:rPr lang="en-ID" sz="4000" dirty="0" err="1"/>
              <a:t>dominasi</a:t>
            </a:r>
            <a:r>
              <a:rPr lang="en-ID" sz="40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000" dirty="0"/>
              <a:t> Fokus : </a:t>
            </a:r>
            <a:r>
              <a:rPr lang="en-ID" sz="4000" dirty="0" err="1"/>
              <a:t>perubahan</a:t>
            </a:r>
            <a:r>
              <a:rPr lang="en-ID" sz="4000" dirty="0"/>
              <a:t> </a:t>
            </a:r>
            <a:r>
              <a:rPr lang="en-ID" sz="4000" dirty="0" err="1"/>
              <a:t>pola</a:t>
            </a:r>
            <a:r>
              <a:rPr lang="en-ID" sz="4000" dirty="0"/>
              <a:t> </a:t>
            </a:r>
            <a:r>
              <a:rPr lang="en-ID" sz="4000" dirty="0" err="1"/>
              <a:t>pikir</a:t>
            </a:r>
            <a:r>
              <a:rPr lang="en-ID" sz="4000" dirty="0"/>
              <a:t> yang </a:t>
            </a:r>
            <a:r>
              <a:rPr lang="en-ID" sz="4000" dirty="0" err="1"/>
              <a:t>sensitif</a:t>
            </a:r>
            <a:r>
              <a:rPr lang="en-ID" sz="4000" dirty="0"/>
              <a:t> gender dan </a:t>
            </a:r>
            <a:r>
              <a:rPr lang="en-ID" sz="4000" dirty="0" err="1"/>
              <a:t>bukan</a:t>
            </a:r>
            <a:r>
              <a:rPr lang="en-ID" sz="4000" dirty="0"/>
              <a:t> </a:t>
            </a:r>
            <a:r>
              <a:rPr lang="en-ID" sz="4000" dirty="0" err="1"/>
              <a:t>hanya</a:t>
            </a:r>
            <a:r>
              <a:rPr lang="en-ID" sz="4000" dirty="0"/>
              <a:t> </a:t>
            </a:r>
            <a:r>
              <a:rPr lang="en-ID" sz="4000" dirty="0" err="1"/>
              <a:t>persoalan</a:t>
            </a:r>
            <a:r>
              <a:rPr lang="en-ID" sz="4000" dirty="0"/>
              <a:t> </a:t>
            </a:r>
            <a:r>
              <a:rPr lang="en-ID" sz="4000" dirty="0" err="1"/>
              <a:t>perbedaan</a:t>
            </a:r>
            <a:r>
              <a:rPr lang="en-ID" sz="4000" dirty="0"/>
              <a:t> </a:t>
            </a:r>
            <a:r>
              <a:rPr lang="en-ID" sz="4000" dirty="0" err="1"/>
              <a:t>jenis</a:t>
            </a:r>
            <a:r>
              <a:rPr lang="en-ID" sz="4000" dirty="0"/>
              <a:t> </a:t>
            </a:r>
            <a:r>
              <a:rPr lang="en-ID" sz="4000" dirty="0" err="1"/>
              <a:t>kelamin</a:t>
            </a:r>
            <a:r>
              <a:rPr lang="en-ID" sz="4000" dirty="0"/>
              <a:t> </a:t>
            </a:r>
            <a:r>
              <a:rPr lang="en-ID" sz="4000" dirty="0" err="1"/>
              <a:t>saja</a:t>
            </a:r>
            <a:r>
              <a:rPr lang="en-ID" sz="40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000" dirty="0" err="1"/>
              <a:t>Didukung</a:t>
            </a:r>
            <a:r>
              <a:rPr lang="en-ID" sz="4000" dirty="0"/>
              <a:t> oleh </a:t>
            </a:r>
            <a:r>
              <a:rPr lang="en-ID" sz="4000" dirty="0" err="1"/>
              <a:t>feminis</a:t>
            </a:r>
            <a:r>
              <a:rPr lang="en-ID" sz="4000" dirty="0"/>
              <a:t> </a:t>
            </a:r>
            <a:r>
              <a:rPr lang="en-ID" sz="4000" dirty="0" err="1"/>
              <a:t>posmodernis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8649477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940525"/>
            <a:ext cx="4527588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  <a:latin typeface="+mn-lt"/>
              </a:rPr>
              <a:t>Gender Mainstreaming</a:t>
            </a:r>
            <a:br>
              <a:rPr lang="en-US" sz="6000" b="1" dirty="0">
                <a:solidFill>
                  <a:srgbClr val="FFFFFF"/>
                </a:solidFill>
                <a:latin typeface="+mn-lt"/>
              </a:rPr>
            </a:br>
            <a:r>
              <a:rPr lang="en-US" sz="6000" b="1" dirty="0">
                <a:solidFill>
                  <a:srgbClr val="FFFFFF"/>
                </a:solidFill>
                <a:latin typeface="+mn-lt"/>
              </a:rPr>
              <a:t>(GM)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2121" y="205740"/>
            <a:ext cx="6544490" cy="64236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 err="1"/>
              <a:t>Pengarusutamaan</a:t>
            </a:r>
            <a:r>
              <a:rPr lang="en-US" sz="3600" dirty="0"/>
              <a:t> Gender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 err="1"/>
              <a:t>Muncul</a:t>
            </a:r>
            <a:r>
              <a:rPr lang="en-US" sz="3600" dirty="0"/>
              <a:t> pada </a:t>
            </a:r>
            <a:r>
              <a:rPr lang="en-US" sz="3600" dirty="0" err="1"/>
              <a:t>pertengahan</a:t>
            </a:r>
            <a:r>
              <a:rPr lang="en-US" sz="3600" dirty="0"/>
              <a:t> </a:t>
            </a:r>
            <a:r>
              <a:rPr lang="en-US" sz="3600" dirty="0" err="1"/>
              <a:t>tahun</a:t>
            </a:r>
            <a:r>
              <a:rPr lang="en-US" sz="3600" dirty="0"/>
              <a:t> 1990-an, </a:t>
            </a:r>
            <a:r>
              <a:rPr lang="en-US" sz="3600" dirty="0" err="1"/>
              <a:t>setelah</a:t>
            </a:r>
            <a:r>
              <a:rPr lang="en-US" sz="3600" dirty="0"/>
              <a:t> </a:t>
            </a:r>
            <a:r>
              <a:rPr lang="en-US" sz="3600" dirty="0" err="1"/>
              <a:t>Konferensi</a:t>
            </a:r>
            <a:r>
              <a:rPr lang="en-US" sz="3600" dirty="0"/>
              <a:t> Wanita </a:t>
            </a:r>
            <a:r>
              <a:rPr lang="en-US" sz="3600" dirty="0" err="1"/>
              <a:t>Sedunia</a:t>
            </a:r>
            <a:r>
              <a:rPr lang="en-US" sz="3600" dirty="0"/>
              <a:t> ke-4 di Beijing  </a:t>
            </a:r>
            <a:r>
              <a:rPr lang="en-US" sz="3600" dirty="0" err="1"/>
              <a:t>Tahun</a:t>
            </a:r>
            <a:r>
              <a:rPr lang="en-US" sz="3600" dirty="0"/>
              <a:t> 1995</a:t>
            </a:r>
            <a:r>
              <a:rPr lang="id-ID" sz="3600" dirty="0"/>
              <a:t> </a:t>
            </a:r>
            <a:r>
              <a:rPr lang="en-US" sz="3600" dirty="0"/>
              <a:t>yang </a:t>
            </a:r>
            <a:r>
              <a:rPr lang="en-US" sz="3600" dirty="0" err="1"/>
              <a:t>menghasilkan</a:t>
            </a:r>
            <a:r>
              <a:rPr lang="en-US" sz="3600" dirty="0"/>
              <a:t> </a:t>
            </a:r>
            <a:r>
              <a:rPr lang="en-US" sz="3600" i="1" dirty="0"/>
              <a:t>Beijing Platform for Action</a:t>
            </a:r>
            <a:r>
              <a:rPr lang="en-US" sz="3600" dirty="0"/>
              <a:t> </a:t>
            </a:r>
            <a:r>
              <a:rPr lang="en-US" sz="3600" dirty="0" err="1"/>
              <a:t>berisi</a:t>
            </a:r>
            <a:r>
              <a:rPr lang="en-US" sz="3600" dirty="0"/>
              <a:t> </a:t>
            </a:r>
            <a:r>
              <a:rPr lang="en-US" sz="3600" i="1" dirty="0"/>
              <a:t>12 Critical Area</a:t>
            </a:r>
            <a:r>
              <a:rPr lang="en-US" sz="3600" dirty="0"/>
              <a:t> </a:t>
            </a:r>
            <a:r>
              <a:rPr lang="en-US" sz="3600" dirty="0" err="1"/>
              <a:t>bagi</a:t>
            </a:r>
            <a:r>
              <a:rPr lang="en-US" sz="3600" dirty="0"/>
              <a:t> </a:t>
            </a:r>
            <a:r>
              <a:rPr lang="id-ID" sz="3600" dirty="0"/>
              <a:t>perempuan</a:t>
            </a:r>
            <a:r>
              <a:rPr lang="en-US" sz="3600" dirty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 Hasil </a:t>
            </a:r>
            <a:r>
              <a:rPr lang="en-US" sz="3600" dirty="0" err="1"/>
              <a:t>dari</a:t>
            </a:r>
            <a:r>
              <a:rPr lang="en-US" sz="3600" dirty="0"/>
              <a:t> </a:t>
            </a:r>
            <a:r>
              <a:rPr lang="en-US" sz="3600" dirty="0" err="1"/>
              <a:t>konferensi</a:t>
            </a:r>
            <a:r>
              <a:rPr lang="en-US" sz="3600" dirty="0"/>
              <a:t> </a:t>
            </a:r>
            <a:r>
              <a:rPr lang="en-US" sz="3600" dirty="0" err="1"/>
              <a:t>itu</a:t>
            </a:r>
            <a:r>
              <a:rPr lang="en-US" sz="3600" dirty="0"/>
              <a:t> </a:t>
            </a:r>
            <a:r>
              <a:rPr lang="en-US" sz="3600" dirty="0" err="1"/>
              <a:t>adalah</a:t>
            </a:r>
            <a:r>
              <a:rPr lang="en-US" sz="3600" dirty="0"/>
              <a:t> </a:t>
            </a:r>
            <a:r>
              <a:rPr lang="en-US" sz="3600" dirty="0" err="1"/>
              <a:t>wacana</a:t>
            </a:r>
            <a:r>
              <a:rPr lang="en-US" sz="3600" dirty="0"/>
              <a:t> </a:t>
            </a:r>
            <a:r>
              <a:rPr lang="en-US" sz="3600" dirty="0" err="1"/>
              <a:t>tentang</a:t>
            </a:r>
            <a:r>
              <a:rPr lang="en-US" sz="3600" dirty="0"/>
              <a:t> </a:t>
            </a:r>
            <a:r>
              <a:rPr lang="en-US" sz="3600" dirty="0" err="1"/>
              <a:t>Kesetaraan</a:t>
            </a:r>
            <a:r>
              <a:rPr lang="en-US" sz="3600" dirty="0"/>
              <a:t> dan </a:t>
            </a:r>
            <a:r>
              <a:rPr lang="en-US" sz="3600" dirty="0" err="1"/>
              <a:t>Keadilan</a:t>
            </a:r>
            <a:r>
              <a:rPr lang="en-US" sz="3600" dirty="0"/>
              <a:t> Gender</a:t>
            </a:r>
            <a:r>
              <a:rPr lang="id-ID" sz="3600" dirty="0"/>
              <a:t> (</a:t>
            </a:r>
            <a:r>
              <a:rPr lang="en-US" sz="3600" dirty="0"/>
              <a:t>KKG</a:t>
            </a:r>
            <a:r>
              <a:rPr lang="id-ID" sz="3600" dirty="0"/>
              <a:t>)</a:t>
            </a:r>
            <a:r>
              <a:rPr lang="en-US" sz="3600" dirty="0"/>
              <a:t> </a:t>
            </a:r>
            <a:r>
              <a:rPr lang="en-US" sz="3600" dirty="0" err="1"/>
              <a:t>dengan</a:t>
            </a:r>
            <a:r>
              <a:rPr lang="en-US" sz="3600" dirty="0"/>
              <a:t> strategi  </a:t>
            </a:r>
            <a:r>
              <a:rPr lang="en-US" sz="3600" dirty="0" err="1"/>
              <a:t>disebut</a:t>
            </a:r>
            <a:r>
              <a:rPr lang="en-US" sz="3600" dirty="0"/>
              <a:t> </a:t>
            </a:r>
            <a:r>
              <a:rPr lang="en-US" sz="3600" dirty="0" err="1"/>
              <a:t>sebagai</a:t>
            </a:r>
            <a:r>
              <a:rPr lang="en-US" sz="3600" dirty="0"/>
              <a:t> </a:t>
            </a:r>
            <a:r>
              <a:rPr lang="en-US" sz="3600" i="1" dirty="0"/>
              <a:t>Gender Mainstreaming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237873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2" y="940525"/>
            <a:ext cx="4841097" cy="2259874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Pengarusutamaan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Gender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0220" y="896439"/>
            <a:ext cx="6544490" cy="506512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800" dirty="0"/>
              <a:t>“S</a:t>
            </a:r>
            <a:r>
              <a:rPr lang="id-ID" sz="4800" dirty="0"/>
              <a:t>ebuah strategi yang mengintegrasikan kepedulian gender dalam segala aspek kehidupan sehingga tercapai relasi yang adil dan setara bagi semua pihak.</a:t>
            </a:r>
            <a:r>
              <a:rPr lang="en-US" sz="4800" dirty="0"/>
              <a:t>”</a:t>
            </a:r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853436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38771"/>
            <a:ext cx="105156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6000" b="1" dirty="0"/>
              <a:t>Pembangunan</a:t>
            </a:r>
          </a:p>
          <a:p>
            <a:pPr algn="ctr">
              <a:buNone/>
            </a:pPr>
            <a:r>
              <a:rPr lang="en-US" sz="6000" b="1" dirty="0"/>
              <a:t>=</a:t>
            </a:r>
          </a:p>
          <a:p>
            <a:pPr algn="ctr">
              <a:buNone/>
            </a:pPr>
            <a:r>
              <a:rPr lang="en-US" sz="6000" b="1" dirty="0" err="1"/>
              <a:t>Pengarusutamaan</a:t>
            </a:r>
            <a:r>
              <a:rPr lang="en-US" sz="6000" b="1" dirty="0"/>
              <a:t> Gender</a:t>
            </a:r>
          </a:p>
        </p:txBody>
      </p:sp>
    </p:spTree>
    <p:extLst>
      <p:ext uri="{BB962C8B-B14F-4D97-AF65-F5344CB8AC3E}">
        <p14:creationId xmlns:p14="http://schemas.microsoft.com/office/powerpoint/2010/main" val="29628174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940525"/>
            <a:ext cx="4527588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Bagaimana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implementasi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PUG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2709" y="205740"/>
            <a:ext cx="6733902" cy="638447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 PUG </a:t>
            </a:r>
            <a:r>
              <a:rPr lang="en-US" sz="4000" dirty="0" err="1"/>
              <a:t>diimplementasikan</a:t>
            </a:r>
            <a:r>
              <a:rPr lang="en-US" sz="4000" dirty="0"/>
              <a:t> </a:t>
            </a:r>
            <a:r>
              <a:rPr lang="en-US" sz="4000" dirty="0" err="1"/>
              <a:t>dengan</a:t>
            </a:r>
            <a:r>
              <a:rPr lang="en-US" sz="4000" dirty="0"/>
              <a:t> </a:t>
            </a:r>
            <a:r>
              <a:rPr lang="en-US" sz="4000" dirty="0" err="1"/>
              <a:t>cara</a:t>
            </a:r>
            <a:r>
              <a:rPr lang="en-US" sz="4000" dirty="0"/>
              <a:t> </a:t>
            </a:r>
            <a:r>
              <a:rPr lang="en-US" sz="4000" dirty="0" err="1"/>
              <a:t>mengintegrasikan</a:t>
            </a:r>
            <a:r>
              <a:rPr lang="en-US" sz="4000" dirty="0"/>
              <a:t> </a:t>
            </a:r>
            <a:r>
              <a:rPr lang="id-ID" altLang="zh-CN" sz="4000" dirty="0">
                <a:solidFill>
                  <a:schemeClr val="tx1"/>
                </a:solidFill>
                <a:cs typeface="Arial" pitchFamily="34" charset="0"/>
              </a:rPr>
              <a:t>pengalaman, aspirasi, kebutuhan, dan permasalahan </a:t>
            </a:r>
            <a:r>
              <a:rPr lang="en-US" altLang="zh-CN" sz="4000" dirty="0" err="1">
                <a:solidFill>
                  <a:schemeClr val="tx1"/>
                </a:solidFill>
                <a:cs typeface="Arial" pitchFamily="34" charset="0"/>
              </a:rPr>
              <a:t>baik</a:t>
            </a:r>
            <a:r>
              <a:rPr lang="en-US" altLang="zh-CN" sz="4000" dirty="0">
                <a:solidFill>
                  <a:schemeClr val="tx1"/>
                </a:solidFill>
                <a:cs typeface="Arial" pitchFamily="34" charset="0"/>
              </a:rPr>
              <a:t> </a:t>
            </a:r>
            <a:r>
              <a:rPr lang="en-US" altLang="zh-CN" sz="4000" dirty="0" err="1">
                <a:solidFill>
                  <a:schemeClr val="tx1"/>
                </a:solidFill>
                <a:cs typeface="Arial" pitchFamily="34" charset="0"/>
              </a:rPr>
              <a:t>perempuan</a:t>
            </a:r>
            <a:r>
              <a:rPr lang="en-US" altLang="zh-CN" sz="4000" dirty="0">
                <a:solidFill>
                  <a:schemeClr val="tx1"/>
                </a:solidFill>
                <a:cs typeface="Arial" pitchFamily="34" charset="0"/>
              </a:rPr>
              <a:t> </a:t>
            </a:r>
            <a:r>
              <a:rPr lang="en-US" altLang="zh-CN" sz="4000" dirty="0" err="1">
                <a:solidFill>
                  <a:schemeClr val="tx1"/>
                </a:solidFill>
                <a:cs typeface="Arial" pitchFamily="34" charset="0"/>
              </a:rPr>
              <a:t>maupun</a:t>
            </a:r>
            <a:r>
              <a:rPr lang="en-US" altLang="zh-CN" sz="4000" dirty="0">
                <a:solidFill>
                  <a:schemeClr val="tx1"/>
                </a:solidFill>
                <a:cs typeface="Arial" pitchFamily="34" charset="0"/>
              </a:rPr>
              <a:t> </a:t>
            </a:r>
            <a:r>
              <a:rPr lang="en-US" altLang="zh-CN" sz="4000" dirty="0" err="1">
                <a:solidFill>
                  <a:schemeClr val="tx1"/>
                </a:solidFill>
                <a:cs typeface="Arial" pitchFamily="34" charset="0"/>
              </a:rPr>
              <a:t>laki-laki</a:t>
            </a:r>
            <a:r>
              <a:rPr lang="id-ID" altLang="zh-CN" sz="4000" dirty="0">
                <a:solidFill>
                  <a:schemeClr val="tx1"/>
                </a:solidFill>
                <a:cs typeface="Arial" pitchFamily="34" charset="0"/>
              </a:rPr>
              <a:t> ke dalam perencanaan, pelak</a:t>
            </a:r>
            <a:r>
              <a:rPr lang="en-US" altLang="zh-CN" sz="4000" dirty="0">
                <a:solidFill>
                  <a:schemeClr val="tx1"/>
                </a:solidFill>
                <a:ea typeface="SimSun" pitchFamily="2" charset="-122"/>
                <a:cs typeface="Arial" pitchFamily="34" charset="0"/>
              </a:rPr>
              <a:t>s</a:t>
            </a:r>
            <a:r>
              <a:rPr lang="id-ID" altLang="zh-CN" sz="4000" dirty="0">
                <a:solidFill>
                  <a:schemeClr val="tx1"/>
                </a:solidFill>
                <a:cs typeface="Arial" pitchFamily="34" charset="0"/>
              </a:rPr>
              <a:t>anaan, pemantauan</a:t>
            </a:r>
            <a:r>
              <a:rPr lang="en-US" altLang="zh-CN" sz="4000" dirty="0">
                <a:solidFill>
                  <a:schemeClr val="tx1"/>
                </a:solidFill>
                <a:cs typeface="Arial" pitchFamily="34" charset="0"/>
              </a:rPr>
              <a:t>,</a:t>
            </a:r>
            <a:r>
              <a:rPr lang="id-ID" altLang="zh-CN" sz="4000" dirty="0">
                <a:solidFill>
                  <a:schemeClr val="tx1"/>
                </a:solidFill>
                <a:cs typeface="Arial" pitchFamily="34" charset="0"/>
              </a:rPr>
              <a:t> dan evaluasi d</a:t>
            </a:r>
            <a:r>
              <a:rPr lang="en-US" altLang="zh-CN" sz="4000" dirty="0">
                <a:solidFill>
                  <a:schemeClr val="tx1"/>
                </a:solidFill>
                <a:ea typeface="SimSun" pitchFamily="2" charset="-122"/>
                <a:cs typeface="Arial" pitchFamily="34" charset="0"/>
              </a:rPr>
              <a:t>a</a:t>
            </a:r>
            <a:r>
              <a:rPr lang="id-ID" altLang="zh-CN" sz="4000" dirty="0">
                <a:solidFill>
                  <a:schemeClr val="tx1"/>
                </a:solidFill>
                <a:cs typeface="Arial" pitchFamily="34" charset="0"/>
              </a:rPr>
              <a:t>ri seluruh kebijakan, program, proyek dan kegiatan di berbagai bidang kehidupan </a:t>
            </a:r>
            <a:r>
              <a:rPr lang="en-US" altLang="zh-CN" sz="4000" dirty="0">
                <a:solidFill>
                  <a:schemeClr val="tx1"/>
                </a:solidFill>
                <a:ea typeface="SimSun" pitchFamily="2" charset="-122"/>
                <a:cs typeface="Arial" pitchFamily="34" charset="0"/>
              </a:rPr>
              <a:t>dan</a:t>
            </a:r>
            <a:r>
              <a:rPr lang="id-ID" altLang="zh-CN" sz="4000" dirty="0">
                <a:solidFill>
                  <a:schemeClr val="tx1"/>
                </a:solidFill>
                <a:cs typeface="Arial" pitchFamily="34" charset="0"/>
              </a:rPr>
              <a:t> pembangunan</a:t>
            </a:r>
            <a:r>
              <a:rPr lang="en-US" altLang="zh-CN" sz="4000" dirty="0">
                <a:solidFill>
                  <a:schemeClr val="tx1"/>
                </a:solidFill>
                <a:cs typeface="Arial" pitchFamily="34" charset="0"/>
              </a:rPr>
              <a:t>”</a:t>
            </a:r>
            <a:endParaRPr lang="en-US" sz="4000" dirty="0">
              <a:solidFill>
                <a:schemeClr val="tx1"/>
              </a:solidFill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71651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Dasar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hukum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pelaksanaan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PUG di Indonesia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897" y="391886"/>
            <a:ext cx="7485612" cy="6147026"/>
          </a:xfrm>
        </p:spPr>
        <p:txBody>
          <a:bodyPr anchor="ctr">
            <a:normAutofit/>
          </a:bodyPr>
          <a:lstStyle/>
          <a:p>
            <a:pPr eaLnBrk="1" hangingPunct="1">
              <a:buFont typeface="Arial" pitchFamily="34" charset="0"/>
              <a:buChar char="►"/>
            </a:pPr>
            <a:r>
              <a:rPr lang="en-US" sz="3600" dirty="0" err="1">
                <a:ea typeface="MS PGothic" pitchFamily="34" charset="-128"/>
              </a:rPr>
              <a:t>Instruksi</a:t>
            </a:r>
            <a:r>
              <a:rPr lang="en-US" sz="3600" dirty="0">
                <a:ea typeface="MS PGothic" pitchFamily="34" charset="-128"/>
              </a:rPr>
              <a:t> </a:t>
            </a:r>
            <a:r>
              <a:rPr lang="en-US" sz="3600" dirty="0" err="1">
                <a:ea typeface="MS PGothic" pitchFamily="34" charset="-128"/>
              </a:rPr>
              <a:t>Presiden</a:t>
            </a:r>
            <a:r>
              <a:rPr lang="en-US" sz="3600" dirty="0">
                <a:ea typeface="MS PGothic" pitchFamily="34" charset="-128"/>
              </a:rPr>
              <a:t> </a:t>
            </a:r>
            <a:r>
              <a:rPr lang="en-US" sz="3600" dirty="0" err="1">
                <a:ea typeface="MS PGothic" pitchFamily="34" charset="-128"/>
              </a:rPr>
              <a:t>Nomor</a:t>
            </a:r>
            <a:r>
              <a:rPr lang="en-US" sz="3600" dirty="0">
                <a:ea typeface="MS PGothic" pitchFamily="34" charset="-128"/>
              </a:rPr>
              <a:t> 9 </a:t>
            </a:r>
            <a:r>
              <a:rPr lang="en-US" sz="3600" dirty="0" err="1">
                <a:ea typeface="MS PGothic" pitchFamily="34" charset="-128"/>
              </a:rPr>
              <a:t>Tahun</a:t>
            </a:r>
            <a:r>
              <a:rPr lang="en-US" sz="3600" dirty="0">
                <a:ea typeface="MS PGothic" pitchFamily="34" charset="-128"/>
              </a:rPr>
              <a:t> 2000 </a:t>
            </a:r>
            <a:r>
              <a:rPr lang="en-US" sz="3600" dirty="0" err="1">
                <a:ea typeface="MS PGothic" pitchFamily="34" charset="-128"/>
              </a:rPr>
              <a:t>tentang</a:t>
            </a:r>
            <a:r>
              <a:rPr lang="en-US" sz="3600" dirty="0">
                <a:ea typeface="MS PGothic" pitchFamily="34" charset="-128"/>
              </a:rPr>
              <a:t> PUG dalam Pembangunan Nasional</a:t>
            </a:r>
          </a:p>
          <a:p>
            <a:pPr eaLnBrk="1" hangingPunct="1">
              <a:buFont typeface="Arial" pitchFamily="34" charset="0"/>
              <a:buChar char="►"/>
            </a:pPr>
            <a:r>
              <a:rPr lang="en-US" sz="3600" dirty="0" err="1">
                <a:ea typeface="MS PGothic" pitchFamily="34" charset="-128"/>
              </a:rPr>
              <a:t>Permendagri</a:t>
            </a:r>
            <a:r>
              <a:rPr lang="en-US" sz="3600" dirty="0">
                <a:ea typeface="MS PGothic" pitchFamily="34" charset="-128"/>
              </a:rPr>
              <a:t> </a:t>
            </a:r>
            <a:r>
              <a:rPr lang="en-US" sz="3600" dirty="0" err="1">
                <a:ea typeface="MS PGothic" pitchFamily="34" charset="-128"/>
              </a:rPr>
              <a:t>Nomor</a:t>
            </a:r>
            <a:r>
              <a:rPr lang="en-US" sz="3600" dirty="0">
                <a:ea typeface="MS PGothic" pitchFamily="34" charset="-128"/>
              </a:rPr>
              <a:t> 15  </a:t>
            </a:r>
            <a:r>
              <a:rPr lang="en-US" sz="3600" dirty="0" err="1">
                <a:ea typeface="MS PGothic" pitchFamily="34" charset="-128"/>
              </a:rPr>
              <a:t>tahun</a:t>
            </a:r>
            <a:r>
              <a:rPr lang="en-US" sz="3600" dirty="0">
                <a:ea typeface="MS PGothic" pitchFamily="34" charset="-128"/>
              </a:rPr>
              <a:t> 2008 </a:t>
            </a:r>
            <a:r>
              <a:rPr lang="en-US" sz="3600" dirty="0" err="1">
                <a:ea typeface="MS PGothic" pitchFamily="34" charset="-128"/>
              </a:rPr>
              <a:t>tentang</a:t>
            </a:r>
            <a:r>
              <a:rPr lang="en-US" sz="3600" dirty="0">
                <a:ea typeface="MS PGothic" pitchFamily="34" charset="-128"/>
              </a:rPr>
              <a:t> </a:t>
            </a:r>
            <a:r>
              <a:rPr lang="en-US" sz="3600" dirty="0" err="1">
                <a:ea typeface="MS PGothic" pitchFamily="34" charset="-128"/>
              </a:rPr>
              <a:t>Pedoman</a:t>
            </a:r>
            <a:r>
              <a:rPr lang="en-US" sz="3600" dirty="0">
                <a:ea typeface="MS PGothic" pitchFamily="34" charset="-128"/>
              </a:rPr>
              <a:t> </a:t>
            </a:r>
            <a:r>
              <a:rPr lang="en-US" sz="3600" dirty="0" err="1">
                <a:ea typeface="MS PGothic" pitchFamily="34" charset="-128"/>
              </a:rPr>
              <a:t>Umum</a:t>
            </a:r>
            <a:r>
              <a:rPr lang="en-US" sz="3600" dirty="0">
                <a:ea typeface="MS PGothic" pitchFamily="34" charset="-128"/>
              </a:rPr>
              <a:t> </a:t>
            </a:r>
            <a:r>
              <a:rPr lang="en-US" sz="3600" dirty="0" err="1">
                <a:ea typeface="MS PGothic" pitchFamily="34" charset="-128"/>
              </a:rPr>
              <a:t>Pelaksanaan</a:t>
            </a:r>
            <a:r>
              <a:rPr lang="en-US" sz="3600" dirty="0">
                <a:ea typeface="MS PGothic" pitchFamily="34" charset="-128"/>
              </a:rPr>
              <a:t> PUG di </a:t>
            </a:r>
            <a:r>
              <a:rPr lang="en-US" sz="3600" dirty="0" err="1">
                <a:ea typeface="MS PGothic" pitchFamily="34" charset="-128"/>
              </a:rPr>
              <a:t>daerah</a:t>
            </a:r>
            <a:r>
              <a:rPr lang="en-US" sz="3600" dirty="0">
                <a:ea typeface="MS PGothic" pitchFamily="34" charset="-128"/>
              </a:rPr>
              <a:t>.</a:t>
            </a:r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5330648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235131" y="2010327"/>
            <a:ext cx="4395652" cy="2396359"/>
          </a:xfrm>
        </p:spPr>
        <p:txBody>
          <a:bodyPr anchor="b">
            <a:noAutofit/>
          </a:bodyPr>
          <a:lstStyle/>
          <a:p>
            <a:pPr algn="ctr"/>
            <a:r>
              <a:rPr lang="en-US" sz="5400" b="1" dirty="0" err="1">
                <a:solidFill>
                  <a:schemeClr val="accent4"/>
                </a:solidFill>
                <a:latin typeface="+mn-lt"/>
              </a:rPr>
              <a:t>Prinsip</a:t>
            </a:r>
            <a:r>
              <a:rPr lang="en-US" sz="5400" b="1" dirty="0">
                <a:solidFill>
                  <a:schemeClr val="accent4"/>
                </a:solidFill>
                <a:latin typeface="+mn-lt"/>
              </a:rPr>
              <a:t> </a:t>
            </a:r>
            <a:r>
              <a:rPr lang="en-US" sz="5400" b="1" dirty="0" err="1">
                <a:solidFill>
                  <a:schemeClr val="accent4"/>
                </a:solidFill>
                <a:latin typeface="+mn-lt"/>
              </a:rPr>
              <a:t>implementasi</a:t>
            </a:r>
            <a:r>
              <a:rPr lang="en-US" sz="5400" b="1" dirty="0">
                <a:solidFill>
                  <a:schemeClr val="accent4"/>
                </a:solidFill>
                <a:latin typeface="+mn-lt"/>
              </a:rPr>
              <a:t> PUG</a:t>
            </a:r>
          </a:p>
        </p:txBody>
      </p:sp>
      <p:graphicFrame>
        <p:nvGraphicFramePr>
          <p:cNvPr id="16391" name="Content Placeholder 2">
            <a:extLst>
              <a:ext uri="{FF2B5EF4-FFF2-40B4-BE49-F238E27FC236}">
                <a16:creationId xmlns:a16="http://schemas.microsoft.com/office/drawing/2014/main" id="{E8C283E2-0F70-458D-8F71-DEA6445841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1720358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532555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Aharoni" panose="02010803020104030203" pitchFamily="2" charset="-79"/>
                <a:cs typeface="Aharoni" panose="02010803020104030203" pitchFamily="2" charset="-79"/>
              </a:rPr>
              <a:t>Tujuan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 Pembangunan yang ideal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4018538"/>
              </p:ext>
            </p:extLst>
          </p:nvPr>
        </p:nvGraphicFramePr>
        <p:xfrm>
          <a:off x="1981200" y="1600201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7E3C7-BCED-42CF-A22D-3EC5F3D06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417" y="365125"/>
            <a:ext cx="11364686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Indikator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Pembangunan yang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Responsif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Gender </a:t>
            </a:r>
            <a:endParaRPr lang="en-ID" sz="3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9F08CC4-8F9C-4B5B-A3EF-AC0A76FE04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458532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28713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9246B-2BBF-4679-99D9-67D69386F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6881"/>
          </a:xfrm>
        </p:spPr>
        <p:txBody>
          <a:bodyPr/>
          <a:lstStyle/>
          <a:p>
            <a:pPr algn="ctr"/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Indeks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Pembangunan Gender (IPG)</a:t>
            </a:r>
            <a:endParaRPr lang="en-ID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320080-09AA-40B9-8A96-8439DFE236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2006"/>
            <a:ext cx="10515600" cy="5140869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3000" dirty="0"/>
              <a:t>Salah </a:t>
            </a:r>
            <a:r>
              <a:rPr lang="en-US" sz="3000" dirty="0" err="1"/>
              <a:t>satu</a:t>
            </a:r>
            <a:r>
              <a:rPr lang="en-US" sz="3000" dirty="0"/>
              <a:t> </a:t>
            </a:r>
            <a:r>
              <a:rPr lang="en-US" sz="3000" dirty="0" err="1"/>
              <a:t>indikator</a:t>
            </a:r>
            <a:r>
              <a:rPr lang="en-US" sz="3000" dirty="0"/>
              <a:t> </a:t>
            </a:r>
            <a:r>
              <a:rPr lang="en-ID" sz="3000" dirty="0" err="1"/>
              <a:t>keberhasilan</a:t>
            </a:r>
            <a:r>
              <a:rPr lang="en-ID" sz="3000" dirty="0"/>
              <a:t> </a:t>
            </a:r>
            <a:r>
              <a:rPr lang="en-ID" sz="3000" dirty="0" err="1"/>
              <a:t>pembangunan</a:t>
            </a:r>
            <a:r>
              <a:rPr lang="en-ID" sz="3000" dirty="0"/>
              <a:t> yang </a:t>
            </a:r>
            <a:r>
              <a:rPr lang="en-ID" sz="3000" dirty="0" err="1"/>
              <a:t>sudah</a:t>
            </a:r>
            <a:r>
              <a:rPr lang="en-ID" sz="3000" dirty="0"/>
              <a:t> </a:t>
            </a:r>
            <a:r>
              <a:rPr lang="en-ID" sz="3000" dirty="0" err="1"/>
              <a:t>mengakomodasi</a:t>
            </a:r>
            <a:r>
              <a:rPr lang="en-ID" sz="3000" dirty="0"/>
              <a:t> </a:t>
            </a:r>
            <a:r>
              <a:rPr lang="en-ID" sz="3000" dirty="0" err="1"/>
              <a:t>persoalan</a:t>
            </a:r>
            <a:r>
              <a:rPr lang="en-ID" sz="3000" dirty="0"/>
              <a:t> gender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sz="3000" dirty="0"/>
              <a:t>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Digunakan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untuk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mengukur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pencapaian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dimensi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dan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variabel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yang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sama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seperti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IPM,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tetapi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mengungkapkan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ketidakadilan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pencapaian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laki-laki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 dan </a:t>
            </a:r>
            <a:r>
              <a:rPr lang="en-ID" sz="3000" b="0" i="0" dirty="0" err="1">
                <a:solidFill>
                  <a:srgbClr val="333333"/>
                </a:solidFill>
                <a:effectLst/>
              </a:rPr>
              <a:t>perempuan</a:t>
            </a:r>
            <a:r>
              <a:rPr lang="en-ID" sz="3000" b="0" i="0" dirty="0">
                <a:solidFill>
                  <a:srgbClr val="333333"/>
                </a:solidFill>
                <a:effectLst/>
              </a:rPr>
              <a:t>.</a:t>
            </a:r>
            <a:endParaRPr lang="en-ID" sz="3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ID" sz="3000" dirty="0" err="1"/>
              <a:t>Indeks</a:t>
            </a:r>
            <a:r>
              <a:rPr lang="en-ID" sz="3000" dirty="0"/>
              <a:t> </a:t>
            </a:r>
            <a:r>
              <a:rPr lang="en-ID" sz="3000" dirty="0" err="1"/>
              <a:t>komposit</a:t>
            </a:r>
            <a:r>
              <a:rPr lang="en-ID" sz="3000" dirty="0"/>
              <a:t> yang </a:t>
            </a:r>
            <a:r>
              <a:rPr lang="en-ID" sz="3000" dirty="0" err="1"/>
              <a:t>terdiri</a:t>
            </a:r>
            <a:r>
              <a:rPr lang="en-ID" sz="3000" dirty="0"/>
              <a:t> </a:t>
            </a:r>
            <a:r>
              <a:rPr lang="en-ID" sz="3000" dirty="0" err="1"/>
              <a:t>dari</a:t>
            </a:r>
            <a:r>
              <a:rPr lang="en-ID" sz="3000" dirty="0"/>
              <a:t> </a:t>
            </a:r>
            <a:r>
              <a:rPr lang="en-ID" sz="3000" dirty="0" err="1"/>
              <a:t>tiga</a:t>
            </a:r>
            <a:r>
              <a:rPr lang="en-ID" sz="3000" dirty="0"/>
              <a:t> </a:t>
            </a:r>
            <a:r>
              <a:rPr lang="en-ID" sz="3000" dirty="0" err="1"/>
              <a:t>dimensi</a:t>
            </a:r>
            <a:r>
              <a:rPr lang="en-ID" sz="3000" dirty="0"/>
              <a:t> </a:t>
            </a:r>
            <a:r>
              <a:rPr lang="en-ID" sz="3000" dirty="0" err="1"/>
              <a:t>dengan</a:t>
            </a:r>
            <a:r>
              <a:rPr lang="en-ID" sz="3000" dirty="0"/>
              <a:t> </a:t>
            </a:r>
            <a:r>
              <a:rPr lang="en-ID" sz="3000" dirty="0" err="1"/>
              <a:t>penekanan</a:t>
            </a:r>
            <a:r>
              <a:rPr lang="en-ID" sz="3000" dirty="0"/>
              <a:t> pada status gender, </a:t>
            </a:r>
            <a:r>
              <a:rPr lang="en-ID" sz="3000" dirty="0" err="1"/>
              <a:t>khususnya</a:t>
            </a:r>
            <a:r>
              <a:rPr lang="en-ID" sz="3000" dirty="0"/>
              <a:t> dalam </a:t>
            </a:r>
            <a:r>
              <a:rPr lang="en-ID" sz="3000" dirty="0" err="1"/>
              <a:t>mengukur</a:t>
            </a:r>
            <a:r>
              <a:rPr lang="en-ID" sz="3000" dirty="0"/>
              <a:t> </a:t>
            </a:r>
            <a:r>
              <a:rPr lang="en-ID" sz="3000" dirty="0" err="1"/>
              <a:t>kemampuan</a:t>
            </a:r>
            <a:r>
              <a:rPr lang="en-ID" sz="3000" dirty="0"/>
              <a:t> </a:t>
            </a:r>
            <a:r>
              <a:rPr lang="en-ID" sz="3000" dirty="0" err="1"/>
              <a:t>dasar</a:t>
            </a:r>
            <a:endParaRPr lang="en-ID" sz="3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ID" sz="3000" dirty="0" err="1"/>
              <a:t>Melalui</a:t>
            </a:r>
            <a:r>
              <a:rPr lang="en-ID" sz="3000" dirty="0"/>
              <a:t> </a:t>
            </a:r>
            <a:r>
              <a:rPr lang="en-ID" sz="3000" dirty="0" err="1"/>
              <a:t>angka</a:t>
            </a:r>
            <a:r>
              <a:rPr lang="en-ID" sz="3000" dirty="0"/>
              <a:t> IPG, </a:t>
            </a:r>
            <a:r>
              <a:rPr lang="en-ID" sz="3000" dirty="0" err="1"/>
              <a:t>kesenjangan</a:t>
            </a:r>
            <a:r>
              <a:rPr lang="en-ID" sz="3000" dirty="0"/>
              <a:t> </a:t>
            </a:r>
            <a:r>
              <a:rPr lang="en-ID" sz="3000" dirty="0" err="1"/>
              <a:t>atau</a:t>
            </a:r>
            <a:r>
              <a:rPr lang="en-ID" sz="3000" dirty="0"/>
              <a:t> gap </a:t>
            </a:r>
            <a:r>
              <a:rPr lang="en-ID" sz="3000" dirty="0" err="1"/>
              <a:t>kemampuan</a:t>
            </a:r>
            <a:r>
              <a:rPr lang="en-ID" sz="3000" dirty="0"/>
              <a:t> </a:t>
            </a:r>
            <a:r>
              <a:rPr lang="en-ID" sz="3000" dirty="0" err="1"/>
              <a:t>dasar</a:t>
            </a:r>
            <a:r>
              <a:rPr lang="en-ID" sz="3000" dirty="0"/>
              <a:t> </a:t>
            </a:r>
            <a:r>
              <a:rPr lang="en-ID" sz="3000" dirty="0" err="1"/>
              <a:t>antara</a:t>
            </a:r>
            <a:r>
              <a:rPr lang="en-ID" sz="3000" dirty="0"/>
              <a:t> </a:t>
            </a:r>
            <a:r>
              <a:rPr lang="en-ID" sz="3000" dirty="0" err="1"/>
              <a:t>laki-laki</a:t>
            </a:r>
            <a:r>
              <a:rPr lang="en-ID" sz="3000" dirty="0"/>
              <a:t> dan </a:t>
            </a:r>
            <a:r>
              <a:rPr lang="en-ID" sz="3000" dirty="0" err="1"/>
              <a:t>perempuan</a:t>
            </a:r>
            <a:r>
              <a:rPr lang="en-ID" sz="3000" dirty="0"/>
              <a:t> </a:t>
            </a:r>
            <a:r>
              <a:rPr lang="en-ID" sz="3000" dirty="0" err="1"/>
              <a:t>mampu</a:t>
            </a:r>
            <a:r>
              <a:rPr lang="en-ID" sz="3000" dirty="0"/>
              <a:t> </a:t>
            </a:r>
            <a:r>
              <a:rPr lang="en-ID" sz="3000" dirty="0" err="1"/>
              <a:t>dijelaskan</a:t>
            </a:r>
            <a:r>
              <a:rPr lang="en-ID" sz="3000" dirty="0"/>
              <a:t> </a:t>
            </a:r>
            <a:r>
              <a:rPr lang="en-ID" sz="3000" dirty="0" err="1"/>
              <a:t>dengan</a:t>
            </a:r>
            <a:r>
              <a:rPr lang="en-ID" sz="3000" dirty="0"/>
              <a:t> </a:t>
            </a:r>
            <a:r>
              <a:rPr lang="en-ID" sz="3000" dirty="0" err="1"/>
              <a:t>melihat</a:t>
            </a:r>
            <a:r>
              <a:rPr lang="en-ID" sz="3000" dirty="0"/>
              <a:t> </a:t>
            </a:r>
            <a:r>
              <a:rPr lang="en-ID" sz="3000" dirty="0" err="1"/>
              <a:t>rasio</a:t>
            </a:r>
            <a:r>
              <a:rPr lang="en-ID" sz="3000" dirty="0"/>
              <a:t> </a:t>
            </a:r>
            <a:r>
              <a:rPr lang="en-ID" sz="3000" dirty="0" err="1"/>
              <a:t>antara</a:t>
            </a:r>
            <a:r>
              <a:rPr lang="en-ID" sz="3000" dirty="0"/>
              <a:t> IPM </a:t>
            </a:r>
            <a:r>
              <a:rPr lang="en-ID" sz="3000" dirty="0" err="1"/>
              <a:t>perempuan</a:t>
            </a:r>
            <a:r>
              <a:rPr lang="en-ID" sz="3000" dirty="0"/>
              <a:t> dan IPM </a:t>
            </a:r>
            <a:r>
              <a:rPr lang="en-ID" sz="3000" dirty="0" err="1"/>
              <a:t>laki-laki</a:t>
            </a:r>
            <a:r>
              <a:rPr lang="en-ID" sz="3000" dirty="0"/>
              <a:t>. </a:t>
            </a:r>
            <a:r>
              <a:rPr lang="en-ID" sz="3000" dirty="0" err="1"/>
              <a:t>Semakin</a:t>
            </a:r>
            <a:r>
              <a:rPr lang="en-ID" sz="3000" dirty="0"/>
              <a:t> </a:t>
            </a:r>
            <a:r>
              <a:rPr lang="en-ID" sz="3000" dirty="0" err="1"/>
              <a:t>tinggi</a:t>
            </a:r>
            <a:r>
              <a:rPr lang="en-ID" sz="3000" dirty="0"/>
              <a:t> </a:t>
            </a:r>
            <a:r>
              <a:rPr lang="en-ID" sz="3000" dirty="0" err="1"/>
              <a:t>rasionya</a:t>
            </a:r>
            <a:r>
              <a:rPr lang="en-ID" sz="3000" dirty="0"/>
              <a:t> </a:t>
            </a:r>
            <a:r>
              <a:rPr lang="en-ID" sz="3000" dirty="0" err="1"/>
              <a:t>maka</a:t>
            </a:r>
            <a:r>
              <a:rPr lang="en-ID" sz="3000" dirty="0"/>
              <a:t> </a:t>
            </a:r>
            <a:r>
              <a:rPr lang="en-ID" sz="3000" dirty="0" err="1"/>
              <a:t>semakin</a:t>
            </a:r>
            <a:r>
              <a:rPr lang="en-ID" sz="3000" dirty="0"/>
              <a:t> </a:t>
            </a:r>
            <a:r>
              <a:rPr lang="en-ID" sz="3000" dirty="0" err="1"/>
              <a:t>rendah</a:t>
            </a:r>
            <a:r>
              <a:rPr lang="en-ID" sz="3000" dirty="0"/>
              <a:t> gap </a:t>
            </a:r>
            <a:r>
              <a:rPr lang="en-ID" sz="3000" dirty="0" err="1"/>
              <a:t>kemampuan</a:t>
            </a:r>
            <a:r>
              <a:rPr lang="en-ID" sz="3000" dirty="0"/>
              <a:t> </a:t>
            </a:r>
            <a:r>
              <a:rPr lang="en-ID" sz="3000" dirty="0" err="1"/>
              <a:t>dasar</a:t>
            </a:r>
            <a:r>
              <a:rPr lang="en-ID" sz="3000" dirty="0"/>
              <a:t> </a:t>
            </a:r>
            <a:r>
              <a:rPr lang="en-ID" sz="3000" dirty="0" err="1"/>
              <a:t>antara</a:t>
            </a:r>
            <a:r>
              <a:rPr lang="en-ID" sz="3000" dirty="0"/>
              <a:t> </a:t>
            </a:r>
            <a:r>
              <a:rPr lang="en-ID" sz="3000" dirty="0" err="1"/>
              <a:t>laki-laki</a:t>
            </a:r>
            <a:r>
              <a:rPr lang="en-ID" sz="3000" dirty="0"/>
              <a:t> dan </a:t>
            </a:r>
            <a:r>
              <a:rPr lang="en-ID" sz="3000" dirty="0" err="1"/>
              <a:t>perempuan</a:t>
            </a:r>
            <a:r>
              <a:rPr lang="en-ID" sz="3000" dirty="0"/>
              <a:t>, </a:t>
            </a:r>
            <a:r>
              <a:rPr lang="en-ID" sz="3000" dirty="0" err="1"/>
              <a:t>sebaliknya</a:t>
            </a:r>
            <a:r>
              <a:rPr lang="en-ID" sz="3000" dirty="0"/>
              <a:t> </a:t>
            </a:r>
            <a:r>
              <a:rPr lang="en-ID" sz="3000" dirty="0" err="1"/>
              <a:t>semakin</a:t>
            </a:r>
            <a:r>
              <a:rPr lang="en-ID" sz="3000" dirty="0"/>
              <a:t> </a:t>
            </a:r>
            <a:r>
              <a:rPr lang="en-ID" sz="3000" dirty="0" err="1"/>
              <a:t>rendah</a:t>
            </a:r>
            <a:r>
              <a:rPr lang="en-ID" sz="3000" dirty="0"/>
              <a:t> </a:t>
            </a:r>
            <a:r>
              <a:rPr lang="en-ID" sz="3000" dirty="0" err="1"/>
              <a:t>rasio</a:t>
            </a:r>
            <a:r>
              <a:rPr lang="en-ID" sz="3000" dirty="0"/>
              <a:t> </a:t>
            </a:r>
            <a:r>
              <a:rPr lang="en-ID" sz="3000" dirty="0" err="1"/>
              <a:t>maka</a:t>
            </a:r>
            <a:r>
              <a:rPr lang="en-ID" sz="3000" dirty="0"/>
              <a:t> </a:t>
            </a:r>
            <a:r>
              <a:rPr lang="en-ID" sz="3000" dirty="0" err="1"/>
              <a:t>semakin</a:t>
            </a:r>
            <a:r>
              <a:rPr lang="en-ID" sz="3000" dirty="0"/>
              <a:t> </a:t>
            </a:r>
            <a:r>
              <a:rPr lang="en-ID" sz="3000" dirty="0" err="1"/>
              <a:t>tinggi</a:t>
            </a:r>
            <a:r>
              <a:rPr lang="en-ID" sz="3000" dirty="0"/>
              <a:t> gap </a:t>
            </a:r>
            <a:r>
              <a:rPr lang="en-ID" sz="3000" dirty="0" err="1"/>
              <a:t>kemampuan</a:t>
            </a:r>
            <a:r>
              <a:rPr lang="en-ID" sz="3000" dirty="0"/>
              <a:t> </a:t>
            </a:r>
            <a:r>
              <a:rPr lang="en-ID" sz="3000" dirty="0" err="1"/>
              <a:t>dasar</a:t>
            </a:r>
            <a:r>
              <a:rPr lang="en-ID" sz="3000" dirty="0"/>
              <a:t> </a:t>
            </a:r>
            <a:r>
              <a:rPr lang="en-ID" sz="3000" dirty="0" err="1"/>
              <a:t>antara</a:t>
            </a:r>
            <a:r>
              <a:rPr lang="en-ID" sz="3000" dirty="0"/>
              <a:t> </a:t>
            </a:r>
            <a:r>
              <a:rPr lang="en-ID" sz="3000" dirty="0" err="1"/>
              <a:t>laki-laki</a:t>
            </a:r>
            <a:r>
              <a:rPr lang="en-ID" sz="3000" dirty="0"/>
              <a:t> dan </a:t>
            </a:r>
            <a:r>
              <a:rPr lang="en-ID" sz="3000" dirty="0" err="1"/>
              <a:t>perempuan</a:t>
            </a:r>
            <a:r>
              <a:rPr lang="en-ID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079784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FB51D-8AFF-4F3B-BACE-576C3DFC6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1972"/>
          </a:xfrm>
        </p:spPr>
        <p:txBody>
          <a:bodyPr/>
          <a:lstStyle/>
          <a:p>
            <a:pPr algn="ctr"/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Indeks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Pemberdayaan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Gender (IDG)</a:t>
            </a:r>
            <a:endParaRPr lang="en-ID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C50958-BED6-4A42-A690-0A84870643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5697"/>
            <a:ext cx="10515600" cy="4681266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3200" dirty="0" err="1"/>
              <a:t>Indikator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fi-FI" sz="3200" dirty="0"/>
              <a:t> mengukur persamaan peranan antara perempuan dan laki-laki dalam </a:t>
            </a:r>
            <a:r>
              <a:rPr lang="en-ID" sz="3200" dirty="0" err="1"/>
              <a:t>kehidupan</a:t>
            </a:r>
            <a:r>
              <a:rPr lang="en-ID" sz="3200" dirty="0"/>
              <a:t> </a:t>
            </a:r>
            <a:r>
              <a:rPr lang="en-ID" sz="3200" dirty="0" err="1"/>
              <a:t>ekonomi</a:t>
            </a:r>
            <a:r>
              <a:rPr lang="en-ID" sz="3200" dirty="0"/>
              <a:t>, </a:t>
            </a:r>
            <a:r>
              <a:rPr lang="en-ID" sz="3200" dirty="0" err="1"/>
              <a:t>politik</a:t>
            </a:r>
            <a:r>
              <a:rPr lang="en-ID" sz="3200" dirty="0"/>
              <a:t> dan </a:t>
            </a:r>
            <a:r>
              <a:rPr lang="en-ID" sz="3200" dirty="0" err="1"/>
              <a:t>pengambilan</a:t>
            </a:r>
            <a:r>
              <a:rPr lang="en-ID" sz="3200" dirty="0"/>
              <a:t> </a:t>
            </a:r>
            <a:r>
              <a:rPr lang="en-ID" sz="3200" dirty="0" err="1"/>
              <a:t>keputusan</a:t>
            </a:r>
            <a:endParaRPr lang="en-ID" sz="3200" dirty="0"/>
          </a:p>
          <a:p>
            <a:pPr>
              <a:buFont typeface="Wingdings" panose="05000000000000000000" pitchFamily="2" charset="2"/>
              <a:buChar char="Ø"/>
            </a:pPr>
            <a:r>
              <a:rPr lang="sv-SE" sz="3200" b="0" i="0" dirty="0">
                <a:solidFill>
                  <a:srgbClr val="333333"/>
                </a:solidFill>
                <a:effectLst/>
              </a:rPr>
              <a:t>Indikator ini menunjukkan apakah perempuan dapat memainkan peranan aktif dalam kehidupan ekonomi dan politik.</a:t>
            </a:r>
            <a:endParaRPr lang="en-ID" sz="3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ID" sz="3200" dirty="0"/>
              <a:t>IDG </a:t>
            </a:r>
            <a:r>
              <a:rPr lang="en-ID" sz="3200" dirty="0" err="1"/>
              <a:t>diukur</a:t>
            </a:r>
            <a:r>
              <a:rPr lang="en-ID" sz="3200" dirty="0"/>
              <a:t> </a:t>
            </a:r>
            <a:r>
              <a:rPr lang="en-ID" sz="3200" dirty="0" err="1"/>
              <a:t>berdasarkan</a:t>
            </a:r>
            <a:r>
              <a:rPr lang="en-ID" sz="3200" dirty="0"/>
              <a:t> </a:t>
            </a:r>
            <a:r>
              <a:rPr lang="en-ID" sz="3200" dirty="0" err="1"/>
              <a:t>tiga</a:t>
            </a:r>
            <a:r>
              <a:rPr lang="en-ID" sz="3200" dirty="0"/>
              <a:t> </a:t>
            </a:r>
            <a:r>
              <a:rPr lang="en-ID" sz="3200" dirty="0" err="1"/>
              <a:t>komponen</a:t>
            </a:r>
            <a:r>
              <a:rPr lang="en-ID" sz="3200" dirty="0"/>
              <a:t>, </a:t>
            </a:r>
            <a:r>
              <a:rPr lang="en-ID" sz="3200" dirty="0" err="1"/>
              <a:t>yaitu</a:t>
            </a:r>
            <a:r>
              <a:rPr lang="en-ID" sz="3200" dirty="0"/>
              <a:t> </a:t>
            </a:r>
            <a:r>
              <a:rPr lang="en-ID" sz="3200" dirty="0" err="1"/>
              <a:t>keterwakilan</a:t>
            </a:r>
            <a:r>
              <a:rPr lang="en-ID" sz="3200" dirty="0"/>
              <a:t> </a:t>
            </a:r>
            <a:r>
              <a:rPr lang="en-ID" sz="3200" dirty="0" err="1"/>
              <a:t>perempuan</a:t>
            </a:r>
            <a:r>
              <a:rPr lang="en-ID" sz="3200" dirty="0"/>
              <a:t> dalam </a:t>
            </a:r>
            <a:r>
              <a:rPr lang="en-ID" sz="3200" dirty="0" err="1"/>
              <a:t>parlemen</a:t>
            </a:r>
            <a:r>
              <a:rPr lang="en-ID" sz="3200" dirty="0"/>
              <a:t>; </a:t>
            </a:r>
            <a:r>
              <a:rPr lang="en-ID" sz="3200" dirty="0" err="1"/>
              <a:t>perempuan</a:t>
            </a:r>
            <a:r>
              <a:rPr lang="en-ID" sz="3200" dirty="0"/>
              <a:t> </a:t>
            </a:r>
            <a:r>
              <a:rPr lang="en-ID" sz="3200" dirty="0" err="1"/>
              <a:t>sebagai</a:t>
            </a:r>
            <a:r>
              <a:rPr lang="en-ID" sz="3200" dirty="0"/>
              <a:t> </a:t>
            </a:r>
            <a:r>
              <a:rPr lang="en-ID" sz="3200" dirty="0" err="1"/>
              <a:t>tenaga</a:t>
            </a:r>
            <a:r>
              <a:rPr lang="en-ID" sz="3200" dirty="0"/>
              <a:t> </a:t>
            </a:r>
            <a:r>
              <a:rPr lang="en-ID" sz="3200" dirty="0" err="1"/>
              <a:t>profesional</a:t>
            </a:r>
            <a:r>
              <a:rPr lang="en-ID" sz="3200" dirty="0"/>
              <a:t>, </a:t>
            </a:r>
            <a:r>
              <a:rPr lang="en-ID" sz="3200" dirty="0" err="1"/>
              <a:t>manajer</a:t>
            </a:r>
            <a:r>
              <a:rPr lang="en-ID" sz="3200" dirty="0"/>
              <a:t>, </a:t>
            </a:r>
            <a:r>
              <a:rPr lang="en-ID" sz="3200" dirty="0" err="1"/>
              <a:t>administrasi</a:t>
            </a:r>
            <a:r>
              <a:rPr lang="en-ID" sz="3200" dirty="0"/>
              <a:t>, dan </a:t>
            </a:r>
            <a:r>
              <a:rPr lang="en-ID" sz="3200" dirty="0" err="1"/>
              <a:t>teknisi</a:t>
            </a:r>
            <a:r>
              <a:rPr lang="en-ID" sz="3200" dirty="0"/>
              <a:t>; dan </a:t>
            </a:r>
            <a:r>
              <a:rPr lang="en-ID" sz="3200" dirty="0" err="1"/>
              <a:t>sumbangan</a:t>
            </a:r>
            <a:r>
              <a:rPr lang="en-ID" sz="3200" dirty="0"/>
              <a:t> </a:t>
            </a:r>
            <a:r>
              <a:rPr lang="en-ID" sz="3200" dirty="0" err="1"/>
              <a:t>pendapatan</a:t>
            </a:r>
            <a:r>
              <a:rPr lang="en-ID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02637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Contoh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Penelitian</a:t>
            </a:r>
            <a:br>
              <a:rPr lang="en-US" sz="3600" b="1" dirty="0">
                <a:solidFill>
                  <a:srgbClr val="FFFFFF"/>
                </a:solidFill>
                <a:latin typeface="+mn-lt"/>
              </a:rPr>
            </a:br>
            <a:r>
              <a:rPr lang="en-US" sz="3600" b="1" dirty="0">
                <a:solidFill>
                  <a:srgbClr val="FFFFFF"/>
                </a:solidFill>
                <a:latin typeface="+mn-lt"/>
              </a:rPr>
              <a:t>(</a:t>
            </a:r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Kertati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, 2021)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2805" y="319088"/>
            <a:ext cx="7186527" cy="6000525"/>
          </a:xfrm>
        </p:spPr>
        <p:txBody>
          <a:bodyPr anchor="ctr"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Indeks</a:t>
            </a:r>
            <a:r>
              <a:rPr lang="en-US" dirty="0"/>
              <a:t> Pembangunan Gender dan </a:t>
            </a:r>
            <a:r>
              <a:rPr lang="en-US" dirty="0" err="1"/>
              <a:t>Indeks</a:t>
            </a:r>
            <a:r>
              <a:rPr lang="en-US" dirty="0"/>
              <a:t> </a:t>
            </a:r>
            <a:r>
              <a:rPr lang="en-US" dirty="0" err="1"/>
              <a:t>Pemberdayaan</a:t>
            </a:r>
            <a:r>
              <a:rPr lang="en-US" dirty="0"/>
              <a:t> Gender di Kota Surakarta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Hasil </a:t>
            </a:r>
            <a:r>
              <a:rPr lang="en-US" dirty="0" err="1"/>
              <a:t>penelitian</a:t>
            </a:r>
            <a:r>
              <a:rPr lang="en-US" dirty="0"/>
              <a:t> 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/>
              <a:t>Pencapaian</a:t>
            </a:r>
            <a:r>
              <a:rPr lang="en-ID" dirty="0"/>
              <a:t> IPG dan IDG Kota Surakarta </a:t>
            </a:r>
            <a:r>
              <a:rPr lang="en-ID" dirty="0" err="1"/>
              <a:t>menunjukan</a:t>
            </a:r>
            <a:r>
              <a:rPr lang="en-ID" dirty="0"/>
              <a:t> </a:t>
            </a:r>
            <a:r>
              <a:rPr lang="en-ID" dirty="0" err="1"/>
              <a:t>posisi</a:t>
            </a:r>
            <a:r>
              <a:rPr lang="en-ID" dirty="0"/>
              <a:t> </a:t>
            </a:r>
            <a:r>
              <a:rPr lang="en-ID" dirty="0" err="1"/>
              <a:t>diatas</a:t>
            </a:r>
            <a:r>
              <a:rPr lang="en-ID" dirty="0"/>
              <a:t> </a:t>
            </a:r>
            <a:r>
              <a:rPr lang="en-ID" dirty="0" err="1"/>
              <a:t>capaian</a:t>
            </a:r>
            <a:r>
              <a:rPr lang="en-ID" dirty="0"/>
              <a:t> rata-rata </a:t>
            </a:r>
            <a:r>
              <a:rPr lang="en-ID" dirty="0" err="1"/>
              <a:t>Provinsi</a:t>
            </a:r>
            <a:r>
              <a:rPr lang="en-ID" dirty="0"/>
              <a:t> </a:t>
            </a:r>
            <a:r>
              <a:rPr lang="en-ID" dirty="0" err="1"/>
              <a:t>Jawa</a:t>
            </a:r>
            <a:r>
              <a:rPr lang="en-ID" dirty="0"/>
              <a:t> Tengah, </a:t>
            </a:r>
            <a:r>
              <a:rPr lang="en-ID" dirty="0" err="1"/>
              <a:t>bahkan</a:t>
            </a:r>
            <a:r>
              <a:rPr lang="en-ID" dirty="0"/>
              <a:t> </a:t>
            </a:r>
            <a:r>
              <a:rPr lang="en-ID" dirty="0" err="1"/>
              <a:t>nasional</a:t>
            </a: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indikator</a:t>
            </a:r>
            <a:r>
              <a:rPr lang="en-US" dirty="0"/>
              <a:t> yang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penurunan</a:t>
            </a:r>
            <a:r>
              <a:rPr lang="en-ID" dirty="0"/>
              <a:t>; </a:t>
            </a:r>
            <a:r>
              <a:rPr lang="en-ID" dirty="0" err="1"/>
              <a:t>kebijakan</a:t>
            </a:r>
            <a:r>
              <a:rPr lang="en-ID" dirty="0"/>
              <a:t> </a:t>
            </a:r>
            <a:r>
              <a:rPr lang="en-ID" dirty="0" err="1"/>
              <a:t>pemerintah</a:t>
            </a:r>
            <a:r>
              <a:rPr lang="en-ID" dirty="0"/>
              <a:t>, </a:t>
            </a:r>
            <a:r>
              <a:rPr lang="en-ID" dirty="0" err="1"/>
              <a:t>aksesibilitas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terhadap</a:t>
            </a:r>
            <a:r>
              <a:rPr lang="en-ID" dirty="0"/>
              <a:t> </a:t>
            </a:r>
            <a:r>
              <a:rPr lang="en-ID" dirty="0" err="1"/>
              <a:t>sumberdaya</a:t>
            </a:r>
            <a:r>
              <a:rPr lang="en-ID" dirty="0"/>
              <a:t> </a:t>
            </a:r>
            <a:r>
              <a:rPr lang="en-ID" dirty="0" err="1"/>
              <a:t>pembangunan</a:t>
            </a:r>
            <a:r>
              <a:rPr lang="en-ID" dirty="0"/>
              <a:t>, </a:t>
            </a:r>
            <a:r>
              <a:rPr lang="en-ID" dirty="0" err="1"/>
              <a:t>stereotipe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ID" dirty="0" err="1"/>
              <a:t>Diperlukan</a:t>
            </a:r>
            <a:r>
              <a:rPr lang="en-ID" dirty="0"/>
              <a:t> </a:t>
            </a:r>
            <a:r>
              <a:rPr lang="en-ID" dirty="0" err="1"/>
              <a:t>langkah-langkah</a:t>
            </a:r>
            <a:r>
              <a:rPr lang="en-ID" dirty="0"/>
              <a:t> </a:t>
            </a:r>
            <a:r>
              <a:rPr lang="en-ID" dirty="0" err="1"/>
              <a:t>affirmatif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mewujudkan</a:t>
            </a:r>
            <a:r>
              <a:rPr lang="en-ID" dirty="0"/>
              <a:t> </a:t>
            </a:r>
            <a:r>
              <a:rPr lang="en-ID" dirty="0" err="1"/>
              <a:t>pencapaian</a:t>
            </a:r>
            <a:r>
              <a:rPr lang="en-ID" dirty="0"/>
              <a:t> IPG dan IDG yang </a:t>
            </a:r>
            <a:r>
              <a:rPr lang="en-ID" dirty="0" err="1"/>
              <a:t>terus</a:t>
            </a:r>
            <a:r>
              <a:rPr lang="en-ID" dirty="0"/>
              <a:t> </a:t>
            </a:r>
            <a:r>
              <a:rPr lang="en-ID" dirty="0" err="1"/>
              <a:t>meningkat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waktu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waktu</a:t>
            </a:r>
            <a:r>
              <a:rPr lang="en-ID" dirty="0"/>
              <a:t>, </a:t>
            </a:r>
            <a:r>
              <a:rPr lang="en-ID" dirty="0" err="1"/>
              <a:t>melalui</a:t>
            </a:r>
            <a:r>
              <a:rPr lang="en-ID" dirty="0"/>
              <a:t> </a:t>
            </a:r>
            <a:r>
              <a:rPr lang="en-ID" dirty="0" err="1"/>
              <a:t>peningkatan</a:t>
            </a:r>
            <a:r>
              <a:rPr lang="en-ID" dirty="0"/>
              <a:t> </a:t>
            </a:r>
            <a:r>
              <a:rPr lang="en-ID" dirty="0" err="1"/>
              <a:t>capaian</a:t>
            </a:r>
            <a:r>
              <a:rPr lang="en-ID" dirty="0"/>
              <a:t> </a:t>
            </a:r>
            <a:r>
              <a:rPr lang="en-ID" dirty="0" err="1"/>
              <a:t>indikator</a:t>
            </a:r>
            <a:r>
              <a:rPr lang="en-ID" dirty="0"/>
              <a:t> </a:t>
            </a:r>
            <a:r>
              <a:rPr lang="en-ID" dirty="0" err="1"/>
              <a:t>pembentuk</a:t>
            </a:r>
            <a:r>
              <a:rPr lang="en-ID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5299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940525"/>
            <a:ext cx="4527588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yang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dapat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dipelajari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2709" y="205740"/>
            <a:ext cx="6733902" cy="638447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 </a:t>
            </a:r>
            <a:r>
              <a:rPr lang="en-US" sz="3600" dirty="0"/>
              <a:t>“</a:t>
            </a:r>
            <a:r>
              <a:rPr lang="en-ID" sz="3600" dirty="0"/>
              <a:t>Pola </a:t>
            </a:r>
            <a:r>
              <a:rPr lang="en-ID" sz="3600" dirty="0" err="1"/>
              <a:t>pembangunan</a:t>
            </a:r>
            <a:r>
              <a:rPr lang="en-ID" sz="3600" dirty="0"/>
              <a:t> tidak </a:t>
            </a:r>
            <a:r>
              <a:rPr lang="en-ID" sz="3600" dirty="0" err="1"/>
              <a:t>bisa</a:t>
            </a:r>
            <a:r>
              <a:rPr lang="en-ID" sz="3600" dirty="0"/>
              <a:t> </a:t>
            </a:r>
            <a:r>
              <a:rPr lang="en-ID" sz="3600" dirty="0" err="1"/>
              <a:t>dilakukan</a:t>
            </a:r>
            <a:r>
              <a:rPr lang="en-ID" sz="3600" dirty="0"/>
              <a:t> </a:t>
            </a:r>
            <a:r>
              <a:rPr lang="en-ID" sz="3600" dirty="0" err="1"/>
              <a:t>dengan</a:t>
            </a:r>
            <a:r>
              <a:rPr lang="en-ID" sz="3600" dirty="0"/>
              <a:t> </a:t>
            </a:r>
            <a:r>
              <a:rPr lang="en-ID" sz="3600" dirty="0" err="1"/>
              <a:t>mengadopsi</a:t>
            </a:r>
            <a:r>
              <a:rPr lang="en-ID" sz="3600" dirty="0"/>
              <a:t> </a:t>
            </a:r>
            <a:r>
              <a:rPr lang="en-ID" sz="3600" dirty="0" err="1"/>
              <a:t>begitu</a:t>
            </a:r>
            <a:r>
              <a:rPr lang="en-ID" sz="3600" dirty="0"/>
              <a:t> </a:t>
            </a:r>
            <a:r>
              <a:rPr lang="en-ID" sz="3600" dirty="0" err="1"/>
              <a:t>saja</a:t>
            </a:r>
            <a:r>
              <a:rPr lang="en-ID" sz="3600" dirty="0"/>
              <a:t> </a:t>
            </a:r>
            <a:r>
              <a:rPr lang="en-ID" sz="3600" dirty="0" err="1"/>
              <a:t>pola-pola</a:t>
            </a:r>
            <a:r>
              <a:rPr lang="en-ID" sz="3600" dirty="0"/>
              <a:t> </a:t>
            </a:r>
            <a:r>
              <a:rPr lang="en-ID" sz="3600" dirty="0" err="1"/>
              <a:t>pembangunan</a:t>
            </a:r>
            <a:r>
              <a:rPr lang="en-ID" sz="3600" dirty="0"/>
              <a:t> </a:t>
            </a:r>
            <a:r>
              <a:rPr lang="en-ID" sz="3600" dirty="0" err="1"/>
              <a:t>dari</a:t>
            </a:r>
            <a:r>
              <a:rPr lang="en-ID" sz="3600" dirty="0"/>
              <a:t> negara lain yang </a:t>
            </a:r>
            <a:r>
              <a:rPr lang="en-ID" sz="3600" dirty="0" err="1"/>
              <a:t>sudah</a:t>
            </a:r>
            <a:r>
              <a:rPr lang="en-ID" sz="3600" dirty="0"/>
              <a:t> </a:t>
            </a:r>
            <a:r>
              <a:rPr lang="en-ID" sz="3600" dirty="0" err="1"/>
              <a:t>dianggap</a:t>
            </a:r>
            <a:r>
              <a:rPr lang="en-ID" sz="3600" dirty="0"/>
              <a:t> </a:t>
            </a:r>
            <a:r>
              <a:rPr lang="en-ID" sz="3600" dirty="0" err="1"/>
              <a:t>berhasil</a:t>
            </a:r>
            <a:r>
              <a:rPr lang="en-ID" sz="3600" dirty="0"/>
              <a:t> </a:t>
            </a:r>
            <a:r>
              <a:rPr lang="en-ID" sz="3600" dirty="0" err="1"/>
              <a:t>dengan</a:t>
            </a:r>
            <a:r>
              <a:rPr lang="en-ID" sz="3600" dirty="0"/>
              <a:t> </a:t>
            </a:r>
            <a:r>
              <a:rPr lang="en-ID" sz="3600" dirty="0" err="1"/>
              <a:t>tanpa</a:t>
            </a:r>
            <a:r>
              <a:rPr lang="en-ID" sz="3600" dirty="0"/>
              <a:t> </a:t>
            </a:r>
            <a:r>
              <a:rPr lang="en-ID" sz="3600" dirty="0" err="1"/>
              <a:t>melakukan</a:t>
            </a:r>
            <a:r>
              <a:rPr lang="en-ID" sz="3600" dirty="0"/>
              <a:t> </a:t>
            </a:r>
            <a:r>
              <a:rPr lang="en-ID" sz="3600" dirty="0" err="1"/>
              <a:t>penyesuaian</a:t>
            </a:r>
            <a:r>
              <a:rPr lang="en-ID" sz="3600" dirty="0"/>
              <a:t> </a:t>
            </a:r>
            <a:r>
              <a:rPr lang="en-ID" sz="3600" dirty="0" err="1"/>
              <a:t>tertentu</a:t>
            </a:r>
            <a:r>
              <a:rPr lang="en-ID" sz="3600" dirty="0"/>
              <a:t> </a:t>
            </a:r>
            <a:r>
              <a:rPr lang="en-ID" sz="3600" dirty="0" err="1"/>
              <a:t>karena</a:t>
            </a:r>
            <a:r>
              <a:rPr lang="en-ID" sz="3600" dirty="0"/>
              <a:t> </a:t>
            </a:r>
            <a:r>
              <a:rPr lang="en-ID" sz="3600" dirty="0" err="1"/>
              <a:t>implementasi</a:t>
            </a:r>
            <a:r>
              <a:rPr lang="en-ID" sz="3600" dirty="0"/>
              <a:t>  </a:t>
            </a:r>
            <a:r>
              <a:rPr lang="en-ID" sz="3600" dirty="0" err="1"/>
              <a:t>pola</a:t>
            </a:r>
            <a:r>
              <a:rPr lang="en-ID" sz="3600" dirty="0"/>
              <a:t> </a:t>
            </a:r>
            <a:r>
              <a:rPr lang="en-ID" sz="3600" dirty="0" err="1"/>
              <a:t>pembangunan</a:t>
            </a:r>
            <a:r>
              <a:rPr lang="en-ID" sz="3600" dirty="0"/>
              <a:t> </a:t>
            </a:r>
            <a:r>
              <a:rPr lang="en-ID" sz="3600" dirty="0" err="1"/>
              <a:t>sesungguhnya</a:t>
            </a:r>
            <a:r>
              <a:rPr lang="en-ID" sz="3600" dirty="0"/>
              <a:t> sangat </a:t>
            </a:r>
            <a:r>
              <a:rPr lang="en-ID" sz="3600" dirty="0" err="1"/>
              <a:t>kontekstual</a:t>
            </a:r>
            <a:r>
              <a:rPr lang="en-ID" sz="3600" dirty="0"/>
              <a:t>  dan </a:t>
            </a:r>
            <a:r>
              <a:rPr lang="en-ID" sz="3600" dirty="0" err="1"/>
              <a:t>dipengaruhi</a:t>
            </a:r>
            <a:r>
              <a:rPr lang="en-ID" sz="3600" dirty="0"/>
              <a:t> </a:t>
            </a:r>
            <a:r>
              <a:rPr lang="en-ID" sz="3600" dirty="0" err="1"/>
              <a:t>waktu</a:t>
            </a:r>
            <a:r>
              <a:rPr lang="en-ID" sz="3600" dirty="0"/>
              <a:t> dan </a:t>
            </a:r>
            <a:r>
              <a:rPr lang="en-ID" sz="3600" dirty="0" err="1"/>
              <a:t>budaya</a:t>
            </a:r>
            <a:r>
              <a:rPr lang="en-ID" sz="3600" dirty="0"/>
              <a:t> </a:t>
            </a:r>
            <a:r>
              <a:rPr lang="en-ID" sz="3600" dirty="0" err="1"/>
              <a:t>tertentu</a:t>
            </a:r>
            <a:r>
              <a:rPr lang="en-ID" sz="3600" dirty="0"/>
              <a:t> </a:t>
            </a:r>
            <a:r>
              <a:rPr lang="en-ID" sz="3600" i="1" dirty="0"/>
              <a:t>(cultural specific and time specific)</a:t>
            </a:r>
            <a:r>
              <a:rPr lang="en-ID" sz="3600" dirty="0"/>
              <a:t>”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5285061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19088"/>
            <a:ext cx="7186527" cy="6272781"/>
          </a:xfrm>
        </p:spPr>
        <p:txBody>
          <a:bodyPr anchor="ctr"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200" dirty="0"/>
              <a:t>Hanum, F. (2018) Kajian dan </a:t>
            </a:r>
            <a:r>
              <a:rPr lang="en-US" sz="3200" dirty="0" err="1"/>
              <a:t>Dinamika</a:t>
            </a:r>
            <a:r>
              <a:rPr lang="en-US" sz="3200" dirty="0"/>
              <a:t> Gender. Malang, </a:t>
            </a:r>
            <a:r>
              <a:rPr lang="en-US" sz="3200" dirty="0" err="1"/>
              <a:t>Intrans</a:t>
            </a:r>
            <a:r>
              <a:rPr lang="en-US" sz="3200" dirty="0"/>
              <a:t> Publishing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Kertati</a:t>
            </a:r>
            <a:r>
              <a:rPr lang="en-US" sz="3200" dirty="0"/>
              <a:t>, I. (2021) </a:t>
            </a:r>
            <a:r>
              <a:rPr lang="en-US" sz="3200" dirty="0" err="1"/>
              <a:t>Analisis</a:t>
            </a:r>
            <a:r>
              <a:rPr lang="en-US" sz="3200" dirty="0"/>
              <a:t> </a:t>
            </a:r>
            <a:r>
              <a:rPr lang="en-US" sz="3200" dirty="0" err="1"/>
              <a:t>Indeks</a:t>
            </a:r>
            <a:r>
              <a:rPr lang="en-US" sz="3200" dirty="0"/>
              <a:t> Pembangunan Gender (IPG) dan </a:t>
            </a:r>
            <a:r>
              <a:rPr lang="en-US" sz="3200" dirty="0" err="1"/>
              <a:t>Indeks</a:t>
            </a:r>
            <a:r>
              <a:rPr lang="en-US" sz="3200" dirty="0"/>
              <a:t> </a:t>
            </a:r>
            <a:r>
              <a:rPr lang="en-US" sz="3200" dirty="0" err="1"/>
              <a:t>Pemberdayaan</a:t>
            </a:r>
            <a:r>
              <a:rPr lang="en-US" sz="3200" dirty="0"/>
              <a:t> Gender (IDG) Kota Surakarta, Public Service and Governance Journal, Vol. 2, No. 1, </a:t>
            </a:r>
            <a:r>
              <a:rPr lang="en-US" sz="3200" dirty="0" err="1"/>
              <a:t>hal</a:t>
            </a:r>
            <a:r>
              <a:rPr lang="en-US" sz="3200" dirty="0"/>
              <a:t>: 1- 11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Mosse</a:t>
            </a:r>
            <a:r>
              <a:rPr lang="en-US" sz="3200" dirty="0"/>
              <a:t>, J.C (1996) Gender dan Pembangunan. Yogyakarta, Pustaka </a:t>
            </a:r>
            <a:r>
              <a:rPr lang="en-US" sz="3200" dirty="0" err="1"/>
              <a:t>Pelajar</a:t>
            </a:r>
            <a:endParaRPr lang="en-US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/>
              <a:t>Muthmainnah</a:t>
            </a:r>
            <a:r>
              <a:rPr lang="en-US" sz="3200" dirty="0"/>
              <a:t>, L. (2008) </a:t>
            </a:r>
            <a:r>
              <a:rPr lang="en-US" sz="3200" dirty="0" err="1"/>
              <a:t>Kritik</a:t>
            </a:r>
            <a:r>
              <a:rPr lang="en-US" sz="3200" dirty="0"/>
              <a:t> </a:t>
            </a:r>
            <a:r>
              <a:rPr lang="en-US" sz="3200" dirty="0" err="1"/>
              <a:t>Feminis</a:t>
            </a:r>
            <a:r>
              <a:rPr lang="en-US" sz="3200" dirty="0"/>
              <a:t> </a:t>
            </a:r>
            <a:r>
              <a:rPr lang="en-US" sz="3200" dirty="0" err="1"/>
              <a:t>Terhadap</a:t>
            </a:r>
            <a:r>
              <a:rPr lang="en-US" sz="3200" dirty="0"/>
              <a:t> </a:t>
            </a:r>
            <a:r>
              <a:rPr lang="en-US" sz="3200" dirty="0" err="1"/>
              <a:t>Developmentalisme</a:t>
            </a:r>
            <a:r>
              <a:rPr lang="en-US" sz="3200" dirty="0"/>
              <a:t>. </a:t>
            </a:r>
            <a:r>
              <a:rPr lang="en-US" sz="3200" dirty="0" err="1"/>
              <a:t>Jurnal</a:t>
            </a:r>
            <a:r>
              <a:rPr lang="en-US" sz="3200" dirty="0"/>
              <a:t> </a:t>
            </a:r>
            <a:r>
              <a:rPr lang="en-US" sz="3200" dirty="0" err="1"/>
              <a:t>Filsafat</a:t>
            </a:r>
            <a:r>
              <a:rPr lang="en-US" sz="3200" dirty="0"/>
              <a:t>, Vol. 18, No. 3, </a:t>
            </a:r>
            <a:r>
              <a:rPr lang="en-US" sz="3200" dirty="0" err="1"/>
              <a:t>hal</a:t>
            </a:r>
            <a:r>
              <a:rPr lang="en-US" sz="3200" dirty="0"/>
              <a:t> : 315 - 331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120294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C6FE0-8BB2-4279-9588-6549F6258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di Kelas_#6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EF0D24-A7D9-440B-A071-0DF68CF32C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err="1"/>
              <a:t>Buatlah</a:t>
            </a:r>
            <a:r>
              <a:rPr lang="en-US" sz="3200" dirty="0"/>
              <a:t> </a:t>
            </a:r>
            <a:r>
              <a:rPr lang="en-US" sz="3200" dirty="0" err="1"/>
              <a:t>kelompok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anggota</a:t>
            </a:r>
            <a:r>
              <a:rPr lang="en-US" sz="3200" dirty="0"/>
              <a:t> 4 – 5 orang. </a:t>
            </a:r>
          </a:p>
          <a:p>
            <a:r>
              <a:rPr lang="en-US" sz="3200" dirty="0" err="1"/>
              <a:t>Pastikan</a:t>
            </a:r>
            <a:r>
              <a:rPr lang="en-US" sz="3200" dirty="0"/>
              <a:t> </a:t>
            </a:r>
            <a:r>
              <a:rPr lang="en-US" sz="3200" dirty="0" err="1"/>
              <a:t>anggota</a:t>
            </a:r>
            <a:r>
              <a:rPr lang="en-US" sz="3200" dirty="0"/>
              <a:t> </a:t>
            </a:r>
            <a:r>
              <a:rPr lang="en-US" sz="3200" dirty="0" err="1"/>
              <a:t>kelompok</a:t>
            </a:r>
            <a:r>
              <a:rPr lang="en-US" sz="3200" dirty="0"/>
              <a:t> </a:t>
            </a:r>
            <a:r>
              <a:rPr lang="en-US" sz="3200" dirty="0" err="1"/>
              <a:t>terdiri</a:t>
            </a:r>
            <a:r>
              <a:rPr lang="en-US" sz="3200" dirty="0"/>
              <a:t> </a:t>
            </a:r>
            <a:r>
              <a:rPr lang="en-US" sz="3200" dirty="0" err="1"/>
              <a:t>atas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dan </a:t>
            </a:r>
            <a:r>
              <a:rPr lang="en-US" sz="3200" dirty="0" err="1"/>
              <a:t>laki-laki</a:t>
            </a:r>
            <a:endParaRPr lang="en-US" sz="3200" dirty="0"/>
          </a:p>
          <a:p>
            <a:r>
              <a:rPr lang="en-US" sz="3200" dirty="0" err="1"/>
              <a:t>Diskusikan</a:t>
            </a:r>
            <a:r>
              <a:rPr lang="en-US" sz="3200" dirty="0"/>
              <a:t> </a:t>
            </a:r>
            <a:r>
              <a:rPr lang="en-US" sz="3200" dirty="0" err="1"/>
              <a:t>jawaban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pertanyaan</a:t>
            </a:r>
            <a:r>
              <a:rPr lang="en-US" sz="3200" dirty="0"/>
              <a:t> </a:t>
            </a:r>
            <a:r>
              <a:rPr lang="en-US" sz="3200" dirty="0" err="1"/>
              <a:t>berikut</a:t>
            </a:r>
            <a:r>
              <a:rPr lang="en-US" sz="3200" dirty="0"/>
              <a:t> :</a:t>
            </a:r>
          </a:p>
          <a:p>
            <a:pPr marL="514350" indent="-514350">
              <a:buAutoNum type="arabicPeriod"/>
            </a:pPr>
            <a:r>
              <a:rPr lang="en-US" sz="3200" dirty="0" err="1"/>
              <a:t>Apa</a:t>
            </a:r>
            <a:r>
              <a:rPr lang="en-US" sz="3200" dirty="0"/>
              <a:t> </a:t>
            </a:r>
            <a:r>
              <a:rPr lang="en-US" sz="3200" dirty="0" err="1"/>
              <a:t>saja</a:t>
            </a:r>
            <a:r>
              <a:rPr lang="en-US" sz="3200" dirty="0"/>
              <a:t> </a:t>
            </a:r>
            <a:r>
              <a:rPr lang="en-US" sz="3200" dirty="0" err="1"/>
              <a:t>pendekatan</a:t>
            </a:r>
            <a:r>
              <a:rPr lang="en-US" sz="3200" dirty="0"/>
              <a:t> </a:t>
            </a:r>
            <a:r>
              <a:rPr lang="en-US" sz="3200" dirty="0" err="1"/>
              <a:t>pembangunan</a:t>
            </a:r>
            <a:r>
              <a:rPr lang="en-US" sz="3200" dirty="0"/>
              <a:t> yang </a:t>
            </a:r>
            <a:r>
              <a:rPr lang="en-US" sz="3200" dirty="0" err="1"/>
              <a:t>terkait</a:t>
            </a:r>
            <a:r>
              <a:rPr lang="en-US" sz="3200" dirty="0"/>
              <a:t> </a:t>
            </a:r>
            <a:r>
              <a:rPr lang="en-US" sz="3200" dirty="0" err="1"/>
              <a:t>isu</a:t>
            </a:r>
            <a:r>
              <a:rPr lang="en-US" sz="3200" dirty="0"/>
              <a:t> gender?</a:t>
            </a:r>
          </a:p>
          <a:p>
            <a:pPr marL="514350" indent="-514350">
              <a:buAutoNum type="arabicPeriod"/>
            </a:pPr>
            <a:r>
              <a:rPr lang="en-US" sz="3200" dirty="0" err="1"/>
              <a:t>Apa</a:t>
            </a:r>
            <a:r>
              <a:rPr lang="en-US" sz="3200" dirty="0"/>
              <a:t> </a:t>
            </a:r>
            <a:r>
              <a:rPr lang="en-US" sz="3200" dirty="0" err="1"/>
              <a:t>tujuan</a:t>
            </a:r>
            <a:r>
              <a:rPr lang="en-US" sz="3200" dirty="0"/>
              <a:t> </a:t>
            </a:r>
            <a:r>
              <a:rPr lang="en-US" sz="3200" dirty="0" err="1"/>
              <a:t>pembangunan</a:t>
            </a:r>
            <a:r>
              <a:rPr lang="en-US" sz="3200" dirty="0"/>
              <a:t> yang ideal?</a:t>
            </a:r>
          </a:p>
          <a:p>
            <a:pPr marL="514350" indent="-514350">
              <a:buAutoNum type="arabicPeriod"/>
            </a:pPr>
            <a:r>
              <a:rPr lang="en-US" sz="3200" dirty="0" err="1"/>
              <a:t>Apa</a:t>
            </a:r>
            <a:r>
              <a:rPr lang="en-US" sz="3200" dirty="0"/>
              <a:t> </a:t>
            </a:r>
            <a:r>
              <a:rPr lang="en-US" sz="3200" dirty="0" err="1"/>
              <a:t>indikator</a:t>
            </a:r>
            <a:r>
              <a:rPr lang="en-US" sz="3200" dirty="0"/>
              <a:t> </a:t>
            </a:r>
            <a:r>
              <a:rPr lang="en-US" sz="3200" dirty="0" err="1"/>
              <a:t>pembangunan</a:t>
            </a:r>
            <a:r>
              <a:rPr lang="en-US" sz="3200" dirty="0"/>
              <a:t> yang responsive gender?</a:t>
            </a:r>
          </a:p>
          <a:p>
            <a:pPr marL="514350" indent="-514350">
              <a:buFont typeface="+mj-lt"/>
              <a:buAutoNum type="arabicPeriod"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50330641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</TotalTime>
  <Words>1641</Words>
  <Application>Microsoft Office PowerPoint</Application>
  <PresentationFormat>Widescreen</PresentationFormat>
  <Paragraphs>157</Paragraphs>
  <Slides>33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Aharoni</vt:lpstr>
      <vt:lpstr>Arial</vt:lpstr>
      <vt:lpstr>Calibri</vt:lpstr>
      <vt:lpstr>Calibri Light</vt:lpstr>
      <vt:lpstr>Wingdings</vt:lpstr>
      <vt:lpstr>1_Office Theme</vt:lpstr>
      <vt:lpstr>Gender  dalam  Pembangunan (Gender in Development) </vt:lpstr>
      <vt:lpstr>Teori Pertumbuhan Ekonomi  setelah Perang Dunia II</vt:lpstr>
      <vt:lpstr>Empat pendekatan pembangunan  (Mosse, 1996)</vt:lpstr>
      <vt:lpstr>PowerPoint Presentation</vt:lpstr>
      <vt:lpstr>Pendekatan modernisasi</vt:lpstr>
      <vt:lpstr>Pendekatan  anti kemiskinan</vt:lpstr>
      <vt:lpstr>Pendekatan efisiensi</vt:lpstr>
      <vt:lpstr>Pendekatan  pemberdayaan</vt:lpstr>
      <vt:lpstr>Jejak Pendekatan Pembangunan terkait Isu Gender (Muthmainnah, 2008; Hanum, 2018)</vt:lpstr>
      <vt:lpstr>Women in Development (WID)</vt:lpstr>
      <vt:lpstr>…lanjutan</vt:lpstr>
      <vt:lpstr>Women and Development (WAD)</vt:lpstr>
      <vt:lpstr>…lanjutan </vt:lpstr>
      <vt:lpstr>Gender and Development (GAD)</vt:lpstr>
      <vt:lpstr>…lanjutan</vt:lpstr>
      <vt:lpstr>Women, Environment, and Development (WED)</vt:lpstr>
      <vt:lpstr>…lanjutan</vt:lpstr>
      <vt:lpstr>Postmodern and Development (PAD)</vt:lpstr>
      <vt:lpstr>…lanjutan</vt:lpstr>
      <vt:lpstr>Gender Mainstreaming (GM)</vt:lpstr>
      <vt:lpstr>Pengarusutamaan Gender ?</vt:lpstr>
      <vt:lpstr>PowerPoint Presentation</vt:lpstr>
      <vt:lpstr>Bagaimana implementasi PUG ?</vt:lpstr>
      <vt:lpstr>Dasar hukum pelaksanaan PUG di Indonesia</vt:lpstr>
      <vt:lpstr>Prinsip implementasi PUG</vt:lpstr>
      <vt:lpstr>Tujuan Pembangunan yang ideal</vt:lpstr>
      <vt:lpstr>Indikator Pembangunan yang Responsif Gender </vt:lpstr>
      <vt:lpstr>Indeks Pembangunan Gender (IPG)</vt:lpstr>
      <vt:lpstr>Indeks Pemberdayaan Gender (IDG)</vt:lpstr>
      <vt:lpstr>Contoh Penelitian (Kertati, 2021)</vt:lpstr>
      <vt:lpstr>Apa yang dapat dipelajari?</vt:lpstr>
      <vt:lpstr>Referensi:</vt:lpstr>
      <vt:lpstr>Tugas Kelompok di Kelas_#6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21</cp:revision>
  <dcterms:created xsi:type="dcterms:W3CDTF">2022-03-16T10:21:38Z</dcterms:created>
  <dcterms:modified xsi:type="dcterms:W3CDTF">2022-04-19T17:48:56Z</dcterms:modified>
</cp:coreProperties>
</file>