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p:sldMasterIdLst>
    <p:sldMasterId id="2147483710" r:id="rId1"/>
  </p:sldMasterIdLst>
  <p:notesMasterIdLst>
    <p:notesMasterId r:id="rId38"/>
  </p:notesMasterIdLst>
  <p:handoutMasterIdLst>
    <p:handoutMasterId r:id="rId39"/>
  </p:handoutMasterIdLst>
  <p:sldIdLst>
    <p:sldId id="314" r:id="rId2"/>
    <p:sldId id="332" r:id="rId3"/>
    <p:sldId id="751" r:id="rId4"/>
    <p:sldId id="708" r:id="rId5"/>
    <p:sldId id="711" r:id="rId6"/>
    <p:sldId id="748" r:id="rId7"/>
    <p:sldId id="712" r:id="rId8"/>
    <p:sldId id="713" r:id="rId9"/>
    <p:sldId id="752" r:id="rId10"/>
    <p:sldId id="714" r:id="rId11"/>
    <p:sldId id="715" r:id="rId12"/>
    <p:sldId id="716" r:id="rId13"/>
    <p:sldId id="717" r:id="rId14"/>
    <p:sldId id="718" r:id="rId15"/>
    <p:sldId id="719" r:id="rId16"/>
    <p:sldId id="749" r:id="rId17"/>
    <p:sldId id="721" r:id="rId18"/>
    <p:sldId id="725" r:id="rId19"/>
    <p:sldId id="726" r:id="rId20"/>
    <p:sldId id="760" r:id="rId21"/>
    <p:sldId id="727" r:id="rId22"/>
    <p:sldId id="755" r:id="rId23"/>
    <p:sldId id="759" r:id="rId24"/>
    <p:sldId id="753" r:id="rId25"/>
    <p:sldId id="758" r:id="rId26"/>
    <p:sldId id="754" r:id="rId27"/>
    <p:sldId id="756" r:id="rId28"/>
    <p:sldId id="757" r:id="rId29"/>
    <p:sldId id="734" r:id="rId30"/>
    <p:sldId id="735" r:id="rId31"/>
    <p:sldId id="736" r:id="rId32"/>
    <p:sldId id="737" r:id="rId33"/>
    <p:sldId id="738" r:id="rId34"/>
    <p:sldId id="743" r:id="rId35"/>
    <p:sldId id="762" r:id="rId36"/>
    <p:sldId id="761" r:id="rId37"/>
  </p:sldIdLst>
  <p:sldSz cx="9144000" cy="6858000" type="screen4x3"/>
  <p:notesSz cx="6858000" cy="9144000"/>
  <p:embeddedFontLst>
    <p:embeddedFont>
      <p:font typeface="Calibri" panose="020F0502020204030204" pitchFamily="34" charset="0"/>
      <p:regular r:id="rId40"/>
      <p:bold r:id="rId41"/>
      <p:italic r:id="rId42"/>
      <p:boldItalic r:id="rId43"/>
    </p:embeddedFont>
    <p:embeddedFont>
      <p:font typeface="Corbel" panose="020B0503020204020204" pitchFamily="34" charset="0"/>
      <p:regular r:id="rId44"/>
      <p:bold r:id="rId45"/>
      <p:italic r:id="rId46"/>
      <p:boldItalic r:id="rId47"/>
    </p:embeddedFont>
    <p:embeddedFont>
      <p:font typeface="Times" panose="02020603050405020304" pitchFamily="18" charset="0"/>
      <p:regular r:id="rId48"/>
      <p:bold r:id="rId49"/>
      <p:italic r:id="rId50"/>
      <p:boldItalic r:id="rId51"/>
    </p:embeddedFont>
    <p:embeddedFont>
      <p:font typeface="Wingdings 2" panose="05020102010507070707" pitchFamily="18" charset="2"/>
      <p:regular r:id="rId52"/>
    </p:embeddedFont>
    <p:embeddedFont>
      <p:font typeface="Wingdings 3" panose="05040102010807070707" pitchFamily="18" charset="2"/>
      <p:regular r:id="rId53"/>
    </p:embeddedFont>
  </p:embeddedFontLst>
  <p:defaultTextStyle>
    <a:defPPr>
      <a:defRPr lang="en-US"/>
    </a:defPPr>
    <a:lvl1pPr algn="l" rtl="0" eaLnBrk="0" fontAlgn="base" hangingPunct="0">
      <a:spcBef>
        <a:spcPct val="0"/>
      </a:spcBef>
      <a:spcAft>
        <a:spcPct val="0"/>
      </a:spcAft>
      <a:defRPr sz="2400" kern="1200">
        <a:solidFill>
          <a:schemeClr val="tx1"/>
        </a:solidFill>
        <a:latin typeface="Times New Roman"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charset="0"/>
        <a:ea typeface="+mn-ea"/>
        <a:cs typeface="+mn-cs"/>
      </a:defRPr>
    </a:lvl5pPr>
    <a:lvl6pPr marL="2286000" algn="l" defTabSz="914400" rtl="0" eaLnBrk="1" latinLnBrk="0" hangingPunct="1">
      <a:defRPr sz="2400" kern="1200">
        <a:solidFill>
          <a:schemeClr val="tx1"/>
        </a:solidFill>
        <a:latin typeface="Times New Roman" charset="0"/>
        <a:ea typeface="+mn-ea"/>
        <a:cs typeface="+mn-cs"/>
      </a:defRPr>
    </a:lvl6pPr>
    <a:lvl7pPr marL="2743200" algn="l" defTabSz="914400" rtl="0" eaLnBrk="1" latinLnBrk="0" hangingPunct="1">
      <a:defRPr sz="2400" kern="1200">
        <a:solidFill>
          <a:schemeClr val="tx1"/>
        </a:solidFill>
        <a:latin typeface="Times New Roman" charset="0"/>
        <a:ea typeface="+mn-ea"/>
        <a:cs typeface="+mn-cs"/>
      </a:defRPr>
    </a:lvl7pPr>
    <a:lvl8pPr marL="3200400" algn="l" defTabSz="914400" rtl="0" eaLnBrk="1" latinLnBrk="0" hangingPunct="1">
      <a:defRPr sz="2400" kern="1200">
        <a:solidFill>
          <a:schemeClr val="tx1"/>
        </a:solidFill>
        <a:latin typeface="Times New Roman" charset="0"/>
        <a:ea typeface="+mn-ea"/>
        <a:cs typeface="+mn-cs"/>
      </a:defRPr>
    </a:lvl8pPr>
    <a:lvl9pPr marL="3657600" algn="l" defTabSz="914400" rtl="0" eaLnBrk="1" latinLnBrk="0" hangingPunct="1">
      <a:defRPr sz="2400" kern="1200">
        <a:solidFill>
          <a:schemeClr val="tx1"/>
        </a:solidFill>
        <a:latin typeface="Times New Roman"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FC38"/>
    <a:srgbClr val="70D22E"/>
    <a:srgbClr val="B81A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0882" autoAdjust="0"/>
    <p:restoredTop sz="94343" autoAdjust="0"/>
  </p:normalViewPr>
  <p:slideViewPr>
    <p:cSldViewPr>
      <p:cViewPr varScale="1">
        <p:scale>
          <a:sx n="68" d="100"/>
          <a:sy n="68" d="100"/>
        </p:scale>
        <p:origin x="114" y="72"/>
      </p:cViewPr>
      <p:guideLst>
        <p:guide orient="horz" pos="2160"/>
        <p:guide pos="2880"/>
      </p:guideLst>
    </p:cSldViewPr>
  </p:slideViewPr>
  <p:outlineViewPr>
    <p:cViewPr>
      <p:scale>
        <a:sx n="33" d="100"/>
        <a:sy n="33" d="100"/>
      </p:scale>
      <p:origin x="0" y="21888"/>
    </p:cViewPr>
  </p:outlineViewPr>
  <p:notesTextViewPr>
    <p:cViewPr>
      <p:scale>
        <a:sx n="100" d="100"/>
        <a:sy n="100" d="100"/>
      </p:scale>
      <p:origin x="0" y="0"/>
    </p:cViewPr>
  </p:notesTextViewPr>
  <p:sorterViewPr>
    <p:cViewPr>
      <p:scale>
        <a:sx n="100" d="100"/>
        <a:sy n="100" d="100"/>
      </p:scale>
      <p:origin x="0" y="306"/>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font" Target="fonts/font11.fntdata"/><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1.fntdata"/><Relationship Id="rId45" Type="http://schemas.openxmlformats.org/officeDocument/2006/relationships/font" Target="fonts/font6.fntdata"/><Relationship Id="rId53" Type="http://schemas.openxmlformats.org/officeDocument/2006/relationships/font" Target="fonts/font14.fntdata"/><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4.fntdata"/><Relationship Id="rId48" Type="http://schemas.openxmlformats.org/officeDocument/2006/relationships/font" Target="fonts/font9.fntdata"/><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openxmlformats.org/officeDocument/2006/relationships/font" Target="fonts/font7.fntdata"/><Relationship Id="rId20" Type="http://schemas.openxmlformats.org/officeDocument/2006/relationships/slide" Target="slides/slide19.xml"/><Relationship Id="rId41" Type="http://schemas.openxmlformats.org/officeDocument/2006/relationships/font" Target="fonts/font2.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0.fntdata"/><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5.fntdata"/><Relationship Id="rId52" Type="http://schemas.openxmlformats.org/officeDocument/2006/relationships/font" Target="fonts/font1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19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21197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21197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21197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16ABD327-B069-4CDF-85BC-B625A3FDCB98}" type="slidenum">
              <a:rPr lang="en-US"/>
              <a:pPr>
                <a:defRPr/>
              </a:pPr>
              <a:t>‹#›</a:t>
            </a:fld>
            <a:endParaRPr lang="en-US"/>
          </a:p>
        </p:txBody>
      </p:sp>
    </p:spTree>
    <p:extLst>
      <p:ext uri="{BB962C8B-B14F-4D97-AF65-F5344CB8AC3E}">
        <p14:creationId xmlns:p14="http://schemas.microsoft.com/office/powerpoint/2010/main" val="8630066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AB7DC813-7D2B-4EC3-981C-56D2D61EE559}" type="datetimeFigureOut">
              <a:rPr lang="en-US"/>
              <a:pPr>
                <a:defRPr/>
              </a:pPr>
              <a:t>3/12/2022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68F12667-1A2D-408F-81AC-1BEBEDE9B155}" type="slidenum">
              <a:rPr lang="en-US"/>
              <a:pPr>
                <a:defRPr/>
              </a:pPr>
              <a:t>‹#›</a:t>
            </a:fld>
            <a:endParaRPr lang="en-US"/>
          </a:p>
        </p:txBody>
      </p:sp>
    </p:spTree>
    <p:extLst>
      <p:ext uri="{BB962C8B-B14F-4D97-AF65-F5344CB8AC3E}">
        <p14:creationId xmlns:p14="http://schemas.microsoft.com/office/powerpoint/2010/main" val="23180469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charset="0"/>
              </a:defRPr>
            </a:lvl1pPr>
            <a:lvl2pPr marL="742950" indent="-285750">
              <a:defRPr sz="2400">
                <a:solidFill>
                  <a:schemeClr val="tx1"/>
                </a:solidFill>
                <a:latin typeface="Times New Roman" charset="0"/>
              </a:defRPr>
            </a:lvl2pPr>
            <a:lvl3pPr marL="1143000" indent="-228600">
              <a:defRPr sz="2400">
                <a:solidFill>
                  <a:schemeClr val="tx1"/>
                </a:solidFill>
                <a:latin typeface="Times New Roman" charset="0"/>
              </a:defRPr>
            </a:lvl3pPr>
            <a:lvl4pPr marL="1600200" indent="-228600">
              <a:defRPr sz="2400">
                <a:solidFill>
                  <a:schemeClr val="tx1"/>
                </a:solidFill>
                <a:latin typeface="Times New Roman" charset="0"/>
              </a:defRPr>
            </a:lvl4pPr>
            <a:lvl5pPr marL="2057400" indent="-22860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fld id="{92B1CE40-7DE0-4EEE-B867-5404EB824930}" type="slidenum">
              <a:rPr lang="en-US" sz="1200" smtClean="0"/>
              <a:pPr/>
              <a:t>1</a:t>
            </a:fld>
            <a:endParaRPr 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68F12667-1A2D-408F-81AC-1BEBEDE9B155}" type="slidenum">
              <a:rPr lang="en-US" smtClean="0"/>
              <a:pPr>
                <a:defRPr/>
              </a:pPr>
              <a:t>34</a:t>
            </a:fld>
            <a:endParaRPr lang="en-US"/>
          </a:p>
        </p:txBody>
      </p:sp>
    </p:spTree>
    <p:extLst>
      <p:ext uri="{BB962C8B-B14F-4D97-AF65-F5344CB8AC3E}">
        <p14:creationId xmlns:p14="http://schemas.microsoft.com/office/powerpoint/2010/main" val="29815729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513556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invGray">
          <a:xfrm>
            <a:off x="0" y="5127625"/>
            <a:ext cx="9144000" cy="46038"/>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ctrTitle"/>
          </p:nvPr>
        </p:nvSpPr>
        <p:spPr>
          <a:xfrm>
            <a:off x="685800" y="3355848"/>
            <a:ext cx="8077200" cy="1673352"/>
          </a:xfrm>
        </p:spPr>
        <p:txBody>
          <a:bodyPr tIns="0" bIns="0" anchor="t"/>
          <a:lstStyle>
            <a:lvl1pPr algn="l">
              <a:defRPr sz="4700" b="1"/>
            </a:lvl1pPr>
            <a:extLst/>
          </a:lstStyle>
          <a:p>
            <a:r>
              <a:rPr lang="en-US"/>
              <a:t>Click to edit Master title style</a:t>
            </a:r>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en-US"/>
              <a:t>Click to edit Master subtitle style</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B52C9AB4-64DA-4069-A93D-7850E3A7524C}" type="slidenum">
              <a:rPr lang="en-US"/>
              <a:pPr>
                <a:defRPr/>
              </a:pPr>
              <a:t>‹#›</a:t>
            </a:fld>
            <a:endParaRPr lang="en-US"/>
          </a:p>
        </p:txBody>
      </p:sp>
    </p:spTree>
    <p:extLst>
      <p:ext uri="{BB962C8B-B14F-4D97-AF65-F5344CB8AC3E}">
        <p14:creationId xmlns:p14="http://schemas.microsoft.com/office/powerpoint/2010/main" val="351274124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0023196-BBDE-4D53-AE2B-35E442784233}" type="slidenum">
              <a:rPr lang="en-US"/>
              <a:pPr>
                <a:defRPr/>
              </a:pPr>
              <a:t>‹#›</a:t>
            </a:fld>
            <a:endParaRPr lang="en-US"/>
          </a:p>
        </p:txBody>
      </p:sp>
    </p:spTree>
    <p:extLst>
      <p:ext uri="{BB962C8B-B14F-4D97-AF65-F5344CB8AC3E}">
        <p14:creationId xmlns:p14="http://schemas.microsoft.com/office/powerpoint/2010/main" val="1424568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26019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invGray">
          <a:xfrm>
            <a:off x="0" y="2601913"/>
            <a:ext cx="9144000" cy="46037"/>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749808" y="118872"/>
            <a:ext cx="8013192" cy="1636776"/>
          </a:xfrm>
        </p:spPr>
        <p:txBody>
          <a:bodyPr tIns="0" rIns="91440" bIns="0" anchor="b"/>
          <a:lstStyle>
            <a:lvl1pPr algn="l">
              <a:defRPr sz="4700" b="1" cap="none" baseline="0"/>
            </a:lvl1pPr>
            <a:extLst/>
          </a:lstStyle>
          <a:p>
            <a:r>
              <a:rPr lang="en-US"/>
              <a:t>Click to edit Master title style</a:t>
            </a:r>
          </a:p>
        </p:txBody>
      </p:sp>
      <p:sp>
        <p:nvSpPr>
          <p:cNvPr id="3" name="Text Placeholder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en-US"/>
              <a:t>Click to edit Master text styles</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56CE7AAF-928D-4A62-9FB2-23DE1222A68C}" type="slidenum">
              <a:rPr lang="en-US"/>
              <a:pPr>
                <a:defRPr/>
              </a:pPr>
              <a:t>‹#›</a:t>
            </a:fld>
            <a:endParaRPr lang="en-US"/>
          </a:p>
        </p:txBody>
      </p:sp>
    </p:spTree>
    <p:extLst>
      <p:ext uri="{BB962C8B-B14F-4D97-AF65-F5344CB8AC3E}">
        <p14:creationId xmlns:p14="http://schemas.microsoft.com/office/powerpoint/2010/main" val="140457515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D80BBC6-2642-437F-AC21-60489F4A1FD5}" type="slidenum">
              <a:rPr lang="en-US"/>
              <a:pPr>
                <a:defRPr/>
              </a:pPr>
              <a:t>‹#›</a:t>
            </a:fld>
            <a:endParaRPr lang="en-US"/>
          </a:p>
        </p:txBody>
      </p:sp>
    </p:spTree>
    <p:extLst>
      <p:ext uri="{BB962C8B-B14F-4D97-AF65-F5344CB8AC3E}">
        <p14:creationId xmlns:p14="http://schemas.microsoft.com/office/powerpoint/2010/main" val="799193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F9B1AB5-7BDC-410B-9251-9F7CF6B51157}" type="slidenum">
              <a:rPr lang="en-US"/>
              <a:pPr>
                <a:defRPr/>
              </a:pPr>
              <a:t>‹#›</a:t>
            </a:fld>
            <a:endParaRPr lang="en-US"/>
          </a:p>
        </p:txBody>
      </p:sp>
    </p:spTree>
    <p:extLst>
      <p:ext uri="{BB962C8B-B14F-4D97-AF65-F5344CB8AC3E}">
        <p14:creationId xmlns:p14="http://schemas.microsoft.com/office/powerpoint/2010/main" val="1444554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F945DDC-52AC-4817-AE2E-FA34978EA955}" type="slidenum">
              <a:rPr lang="en-US"/>
              <a:pPr>
                <a:defRPr/>
              </a:pPr>
              <a:t>‹#›</a:t>
            </a:fld>
            <a:endParaRPr lang="en-US"/>
          </a:p>
        </p:txBody>
      </p:sp>
    </p:spTree>
    <p:extLst>
      <p:ext uri="{BB962C8B-B14F-4D97-AF65-F5344CB8AC3E}">
        <p14:creationId xmlns:p14="http://schemas.microsoft.com/office/powerpoint/2010/main" val="121722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CF6A0394-655C-4072-BB3D-5C3335133686}" type="slidenum">
              <a:rPr lang="en-US"/>
              <a:pPr>
                <a:defRPr/>
              </a:pPr>
              <a:t>‹#›</a:t>
            </a:fld>
            <a:endParaRPr lang="en-US"/>
          </a:p>
        </p:txBody>
      </p:sp>
    </p:spTree>
    <p:extLst>
      <p:ext uri="{BB962C8B-B14F-4D97-AF65-F5344CB8AC3E}">
        <p14:creationId xmlns:p14="http://schemas.microsoft.com/office/powerpoint/2010/main" val="2214110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167838" y="152400"/>
            <a:ext cx="2523744" cy="978408"/>
          </a:xfrm>
        </p:spPr>
        <p:txBody>
          <a:bodyPr lIns="73152" bIns="0" anchor="b">
            <a:sp3d prstMaterial="matte"/>
          </a:bodyPr>
          <a:lstStyle>
            <a:lvl1pPr algn="l">
              <a:defRPr sz="2000" b="0"/>
            </a:lvl1pPr>
            <a:extLst/>
          </a:lstStyle>
          <a:p>
            <a:r>
              <a:rPr lang="en-US"/>
              <a:t>Click to edit Master title style</a:t>
            </a:r>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a:t>Click to edit Master text styles</a:t>
            </a:r>
          </a:p>
        </p:txBody>
      </p:sp>
      <p:sp>
        <p:nvSpPr>
          <p:cNvPr id="7" name="Date Placeholder 4"/>
          <p:cNvSpPr>
            <a:spLocks noGrp="1"/>
          </p:cNvSpPr>
          <p:nvPr>
            <p:ph type="dt" sz="half" idx="10"/>
          </p:nvPr>
        </p:nvSpPr>
        <p:spPr/>
        <p:txBody>
          <a:bodyPr/>
          <a:lstStyle>
            <a:lvl1pPr>
              <a:defRPr/>
            </a:lvl1pPr>
          </a:lstStyle>
          <a:p>
            <a:pPr>
              <a:defRPr/>
            </a:pPr>
            <a:endParaRPr lang="en-US"/>
          </a:p>
        </p:txBody>
      </p:sp>
      <p:sp>
        <p:nvSpPr>
          <p:cNvPr id="8" name="Footer Placeholder 5"/>
          <p:cNvSpPr>
            <a:spLocks noGrp="1"/>
          </p:cNvSpPr>
          <p:nvPr>
            <p:ph type="ftr" sz="quarter" idx="11"/>
          </p:nvPr>
        </p:nvSpPr>
        <p:spPr/>
        <p:txBody>
          <a:bodyPr/>
          <a:lstStyle>
            <a:lvl1pPr>
              <a:defRPr/>
            </a:lvl1pPr>
          </a:lstStyle>
          <a:p>
            <a:pPr>
              <a:defRPr/>
            </a:pPr>
            <a:endParaRPr lang="en-US"/>
          </a:p>
        </p:txBody>
      </p:sp>
      <p:sp>
        <p:nvSpPr>
          <p:cNvPr id="9" name="Slide Number Placeholder 6"/>
          <p:cNvSpPr>
            <a:spLocks noGrp="1"/>
          </p:cNvSpPr>
          <p:nvPr>
            <p:ph type="sldNum" sz="quarter" idx="12"/>
          </p:nvPr>
        </p:nvSpPr>
        <p:spPr/>
        <p:txBody>
          <a:bodyPr/>
          <a:lstStyle>
            <a:lvl1pPr>
              <a:defRPr/>
            </a:lvl1pPr>
          </a:lstStyle>
          <a:p>
            <a:pPr>
              <a:defRPr/>
            </a:pPr>
            <a:fld id="{57370A75-BB91-413B-8C6D-DDBCA95013AA}" type="slidenum">
              <a:rPr lang="en-US"/>
              <a:pPr>
                <a:defRPr/>
              </a:pPr>
              <a:t>‹#›</a:t>
            </a:fld>
            <a:endParaRPr lang="en-US"/>
          </a:p>
        </p:txBody>
      </p:sp>
    </p:spTree>
    <p:extLst>
      <p:ext uri="{BB962C8B-B14F-4D97-AF65-F5344CB8AC3E}">
        <p14:creationId xmlns:p14="http://schemas.microsoft.com/office/powerpoint/2010/main" val="3529100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5" name="Rectangle 4"/>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lang="en-US"/>
              <a:t>Click to edit Master title style</a:t>
            </a:r>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en-US" noProof="0"/>
              <a:t>Click icon to add picture</a:t>
            </a:r>
            <a:endParaRPr lang="en-US" noProof="0"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a:t>Click to edit Master text styles</a:t>
            </a:r>
          </a:p>
        </p:txBody>
      </p:sp>
      <p:sp>
        <p:nvSpPr>
          <p:cNvPr id="7" name="Date Placeholder 4"/>
          <p:cNvSpPr>
            <a:spLocks noGrp="1"/>
          </p:cNvSpPr>
          <p:nvPr>
            <p:ph type="dt" sz="half" idx="10"/>
          </p:nvPr>
        </p:nvSpPr>
        <p:spPr>
          <a:xfrm>
            <a:off x="165100" y="1169988"/>
            <a:ext cx="2522538" cy="201612"/>
          </a:xfrm>
        </p:spPr>
        <p:txBody>
          <a:bodyPr/>
          <a:lstStyle>
            <a:lvl1pPr>
              <a:defRPr/>
            </a:lvl1pPr>
          </a:lstStyle>
          <a:p>
            <a:pPr>
              <a:defRPr/>
            </a:pPr>
            <a:endParaRPr lang="en-US"/>
          </a:p>
        </p:txBody>
      </p:sp>
      <p:sp>
        <p:nvSpPr>
          <p:cNvPr id="8" name="Footer Placeholder 5"/>
          <p:cNvSpPr>
            <a:spLocks noGrp="1"/>
          </p:cNvSpPr>
          <p:nvPr>
            <p:ph type="ftr" sz="quarter" idx="11"/>
          </p:nvPr>
        </p:nvSpPr>
        <p:spPr>
          <a:xfrm>
            <a:off x="3035300" y="1169988"/>
            <a:ext cx="5194300" cy="201612"/>
          </a:xfrm>
        </p:spPr>
        <p:txBody>
          <a:bodyPr/>
          <a:lstStyle>
            <a:lvl1pPr>
              <a:defRPr>
                <a:solidFill>
                  <a:schemeClr val="bg1">
                    <a:shade val="50000"/>
                  </a:schemeClr>
                </a:solidFill>
              </a:defRPr>
            </a:lvl1pPr>
          </a:lstStyle>
          <a:p>
            <a:pPr>
              <a:defRPr/>
            </a:pPr>
            <a:endParaRPr lang="en-US"/>
          </a:p>
        </p:txBody>
      </p:sp>
      <p:sp>
        <p:nvSpPr>
          <p:cNvPr id="9" name="Slide Number Placeholder 6"/>
          <p:cNvSpPr>
            <a:spLocks noGrp="1"/>
          </p:cNvSpPr>
          <p:nvPr>
            <p:ph type="sldNum" sz="quarter" idx="12"/>
          </p:nvPr>
        </p:nvSpPr>
        <p:spPr>
          <a:xfrm>
            <a:off x="8339138" y="1169988"/>
            <a:ext cx="733425" cy="201612"/>
          </a:xfrm>
        </p:spPr>
        <p:txBody>
          <a:bodyPr/>
          <a:lstStyle>
            <a:lvl1pPr>
              <a:defRPr/>
            </a:lvl1pPr>
          </a:lstStyle>
          <a:p>
            <a:pPr>
              <a:defRPr/>
            </a:pPr>
            <a:fld id="{BE768E9E-8F94-4295-83EE-BD07BC5B0B23}" type="slidenum">
              <a:rPr lang="en-US"/>
              <a:pPr>
                <a:defRPr/>
              </a:pPr>
              <a:t>‹#›</a:t>
            </a:fld>
            <a:endParaRPr lang="en-US"/>
          </a:p>
        </p:txBody>
      </p:sp>
    </p:spTree>
    <p:extLst>
      <p:ext uri="{BB962C8B-B14F-4D97-AF65-F5344CB8AC3E}">
        <p14:creationId xmlns:p14="http://schemas.microsoft.com/office/powerpoint/2010/main" val="620580038"/>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AFFBE74-2A91-4946-BFC7-448B80520E4D}" type="slidenum">
              <a:rPr lang="en-US"/>
              <a:pPr>
                <a:defRPr/>
              </a:pPr>
              <a:t>‹#›</a:t>
            </a:fld>
            <a:endParaRPr lang="en-US"/>
          </a:p>
        </p:txBody>
      </p:sp>
    </p:spTree>
    <p:extLst>
      <p:ext uri="{BB962C8B-B14F-4D97-AF65-F5344CB8AC3E}">
        <p14:creationId xmlns:p14="http://schemas.microsoft.com/office/powerpoint/2010/main" val="21794894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invGray">
          <a:xfrm>
            <a:off x="6599238" y="0"/>
            <a:ext cx="46037"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Vertical Title 1"/>
          <p:cNvSpPr>
            <a:spLocks noGrp="1"/>
          </p:cNvSpPr>
          <p:nvPr>
            <p:ph type="title" orient="vert"/>
          </p:nvPr>
        </p:nvSpPr>
        <p:spPr>
          <a:xfrm>
            <a:off x="6781800" y="274640"/>
            <a:ext cx="19050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30480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a:xfrm>
            <a:off x="2640013" y="6376988"/>
            <a:ext cx="3836987" cy="365125"/>
          </a:xfrm>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989F6F89-6B93-4332-B354-9CDC2DC21265}" type="slidenum">
              <a:rPr lang="en-US"/>
              <a:pPr>
                <a:defRPr/>
              </a:pPr>
              <a:t>‹#›</a:t>
            </a:fld>
            <a:endParaRPr lang="en-US"/>
          </a:p>
        </p:txBody>
      </p:sp>
    </p:spTree>
    <p:extLst>
      <p:ext uri="{BB962C8B-B14F-4D97-AF65-F5344CB8AC3E}">
        <p14:creationId xmlns:p14="http://schemas.microsoft.com/office/powerpoint/2010/main" val="27898087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58200" cy="1143000"/>
          </a:xfrm>
        </p:spPr>
        <p:txBody>
          <a:bodyPr/>
          <a:lstStyle/>
          <a:p>
            <a:r>
              <a:rPr lang="en-US"/>
              <a:t>Click to edit Master title style</a:t>
            </a:r>
          </a:p>
        </p:txBody>
      </p:sp>
      <p:sp>
        <p:nvSpPr>
          <p:cNvPr id="3" name="Content Placeholder 2"/>
          <p:cNvSpPr>
            <a:spLocks noGrp="1"/>
          </p:cNvSpPr>
          <p:nvPr>
            <p:ph sz="half" idx="1"/>
          </p:nvPr>
        </p:nvSpPr>
        <p:spPr>
          <a:xfrm>
            <a:off x="533400" y="1600200"/>
            <a:ext cx="4152900" cy="4648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838700" y="1600200"/>
            <a:ext cx="4152900" cy="464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533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781800" y="6400800"/>
            <a:ext cx="2209800" cy="320675"/>
          </a:xfrm>
        </p:spPr>
        <p:txBody>
          <a:bodyPr/>
          <a:lstStyle>
            <a:lvl1pPr>
              <a:defRPr/>
            </a:lvl1pPr>
          </a:lstStyle>
          <a:p>
            <a:r>
              <a:rPr lang="en-US"/>
              <a:t>1-</a:t>
            </a:r>
            <a:fld id="{333492FF-1571-45EB-BBF8-B76944BF2B16}" type="slidenum">
              <a:rPr lang="en-US"/>
              <a:pPr/>
              <a:t>‹#›</a:t>
            </a:fld>
            <a:endParaRPr lang="en-US"/>
          </a:p>
        </p:txBody>
      </p:sp>
    </p:spTree>
    <p:extLst>
      <p:ext uri="{BB962C8B-B14F-4D97-AF65-F5344CB8AC3E}">
        <p14:creationId xmlns:p14="http://schemas.microsoft.com/office/powerpoint/2010/main" val="1981212556"/>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419975" cy="1189038"/>
          </a:xfrm>
        </p:spPr>
        <p:txBody>
          <a:bodyPr/>
          <a:lstStyle/>
          <a:p>
            <a:r>
              <a:rPr lang="en-US"/>
              <a:t>Click to edit Master title style</a:t>
            </a:r>
          </a:p>
        </p:txBody>
      </p:sp>
      <p:sp>
        <p:nvSpPr>
          <p:cNvPr id="3" name="Text Placeholder 2"/>
          <p:cNvSpPr>
            <a:spLocks noGrp="1"/>
          </p:cNvSpPr>
          <p:nvPr>
            <p:ph type="body" sz="half" idx="1"/>
          </p:nvPr>
        </p:nvSpPr>
        <p:spPr>
          <a:xfrm>
            <a:off x="1600200" y="1752600"/>
            <a:ext cx="3633788"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386388" y="1752600"/>
            <a:ext cx="3633787"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676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538913" y="6400800"/>
            <a:ext cx="2481262" cy="320675"/>
          </a:xfrm>
        </p:spPr>
        <p:txBody>
          <a:bodyPr/>
          <a:lstStyle>
            <a:lvl1pPr>
              <a:defRPr/>
            </a:lvl1pPr>
          </a:lstStyle>
          <a:p>
            <a:r>
              <a:rPr lang="en-US"/>
              <a:t>1-</a:t>
            </a:r>
            <a:fld id="{1D8C5D5C-4B8C-4EF9-9FAC-EB261289DFD0}" type="slidenum">
              <a:rPr lang="en-US"/>
              <a:pPr/>
              <a:t>‹#›</a:t>
            </a:fld>
            <a:endParaRPr lang="en-US"/>
          </a:p>
        </p:txBody>
      </p:sp>
    </p:spTree>
    <p:extLst>
      <p:ext uri="{BB962C8B-B14F-4D97-AF65-F5344CB8AC3E}">
        <p14:creationId xmlns:p14="http://schemas.microsoft.com/office/powerpoint/2010/main" val="4105828281"/>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419975" cy="1189038"/>
          </a:xfrm>
        </p:spPr>
        <p:txBody>
          <a:bodyPr/>
          <a:lstStyle/>
          <a:p>
            <a:r>
              <a:rPr lang="en-US"/>
              <a:t>Click to edit Master title style</a:t>
            </a:r>
          </a:p>
        </p:txBody>
      </p:sp>
      <p:sp>
        <p:nvSpPr>
          <p:cNvPr id="3" name="Text Placeholder 2"/>
          <p:cNvSpPr>
            <a:spLocks noGrp="1"/>
          </p:cNvSpPr>
          <p:nvPr>
            <p:ph type="body" sz="half" idx="1"/>
          </p:nvPr>
        </p:nvSpPr>
        <p:spPr>
          <a:xfrm>
            <a:off x="1600200" y="1752600"/>
            <a:ext cx="7419975"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00200" y="4076700"/>
            <a:ext cx="7419975"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676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538913" y="6400800"/>
            <a:ext cx="2481262" cy="320675"/>
          </a:xfrm>
        </p:spPr>
        <p:txBody>
          <a:bodyPr/>
          <a:lstStyle>
            <a:lvl1pPr>
              <a:defRPr/>
            </a:lvl1pPr>
          </a:lstStyle>
          <a:p>
            <a:r>
              <a:rPr lang="en-US"/>
              <a:t>1-</a:t>
            </a:r>
            <a:fld id="{5EA74256-0A22-4FE3-ACCE-9406ED5A4085}" type="slidenum">
              <a:rPr lang="en-US"/>
              <a:pPr/>
              <a:t>‹#›</a:t>
            </a:fld>
            <a:endParaRPr lang="en-US"/>
          </a:p>
        </p:txBody>
      </p:sp>
    </p:spTree>
    <p:extLst>
      <p:ext uri="{BB962C8B-B14F-4D97-AF65-F5344CB8AC3E}">
        <p14:creationId xmlns:p14="http://schemas.microsoft.com/office/powerpoint/2010/main" val="1952358639"/>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6688"/>
            <a:ext cx="9144000" cy="4445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Rectangle 6"/>
          <p:cNvSpPr/>
          <p:nvPr/>
        </p:nvSpPr>
        <p:spPr bwMode="ltGray">
          <a:xfrm>
            <a:off x="0" y="0"/>
            <a:ext cx="9144000" cy="14335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Placeholder 1"/>
          <p:cNvSpPr>
            <a:spLocks noGrp="1"/>
          </p:cNvSpPr>
          <p:nvPr>
            <p:ph type="title"/>
          </p:nvPr>
        </p:nvSpPr>
        <p:spPr>
          <a:xfrm>
            <a:off x="457200" y="152400"/>
            <a:ext cx="8229600" cy="125095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lang="en-US"/>
              <a:t>Click to edit Master title style</a:t>
            </a:r>
          </a:p>
        </p:txBody>
      </p:sp>
      <p:sp>
        <p:nvSpPr>
          <p:cNvPr id="1029" name="Text Placeholder 2"/>
          <p:cNvSpPr>
            <a:spLocks noGrp="1"/>
          </p:cNvSpPr>
          <p:nvPr>
            <p:ph type="body" idx="1"/>
          </p:nvPr>
        </p:nvSpPr>
        <p:spPr bwMode="auto">
          <a:xfrm>
            <a:off x="457200" y="1774825"/>
            <a:ext cx="8229600" cy="462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457200" y="6477000"/>
            <a:ext cx="2133600" cy="274638"/>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pPr>
              <a:defRPr/>
            </a:pPr>
            <a:endParaRPr lang="en-US"/>
          </a:p>
        </p:txBody>
      </p:sp>
      <p:sp>
        <p:nvSpPr>
          <p:cNvPr id="5" name="Footer Placeholder 4"/>
          <p:cNvSpPr>
            <a:spLocks noGrp="1"/>
          </p:cNvSpPr>
          <p:nvPr>
            <p:ph type="ftr" sz="quarter" idx="3"/>
          </p:nvPr>
        </p:nvSpPr>
        <p:spPr>
          <a:xfrm>
            <a:off x="2640013" y="6477000"/>
            <a:ext cx="5508625" cy="274638"/>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pPr>
              <a:defRPr/>
            </a:pPr>
            <a:endParaRPr lang="en-US"/>
          </a:p>
        </p:txBody>
      </p:sp>
      <p:sp>
        <p:nvSpPr>
          <p:cNvPr id="6" name="Slide Number Placeholder 5"/>
          <p:cNvSpPr>
            <a:spLocks noGrp="1"/>
          </p:cNvSpPr>
          <p:nvPr>
            <p:ph type="sldNum" sz="quarter" idx="4"/>
          </p:nvPr>
        </p:nvSpPr>
        <p:spPr>
          <a:xfrm>
            <a:off x="8204200" y="6477000"/>
            <a:ext cx="733425" cy="274638"/>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pPr>
              <a:defRPr/>
            </a:pPr>
            <a:fld id="{7CAD84A6-564B-4CA5-A46C-3E2FC5B74371}"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69" r:id="rId1"/>
    <p:sldLayoutId id="2147483764" r:id="rId2"/>
    <p:sldLayoutId id="2147483770" r:id="rId3"/>
    <p:sldLayoutId id="2147483765" r:id="rId4"/>
    <p:sldLayoutId id="2147483766" r:id="rId5"/>
    <p:sldLayoutId id="2147483767" r:id="rId6"/>
    <p:sldLayoutId id="2147483771" r:id="rId7"/>
    <p:sldLayoutId id="2147483772" r:id="rId8"/>
    <p:sldLayoutId id="2147483773" r:id="rId9"/>
    <p:sldLayoutId id="2147483768" r:id="rId10"/>
    <p:sldLayoutId id="2147483774" r:id="rId11"/>
    <p:sldLayoutId id="2147483775" r:id="rId12"/>
    <p:sldLayoutId id="2147483776" r:id="rId13"/>
    <p:sldLayoutId id="2147483777" r:id="rId14"/>
  </p:sldLayoutIdLst>
  <p:txStyles>
    <p:titleStyle>
      <a:lvl1pPr algn="l" rtl="0" eaLnBrk="0" fontAlgn="base" hangingPunct="0">
        <a:spcBef>
          <a:spcPct val="0"/>
        </a:spcBef>
        <a:spcAft>
          <a:spcPct val="0"/>
        </a:spcAft>
        <a:defRPr sz="4500" b="1" kern="1200">
          <a:solidFill>
            <a:srgbClr val="FF8000"/>
          </a:solidFill>
          <a:latin typeface="+mj-lt"/>
          <a:ea typeface="+mj-ea"/>
          <a:cs typeface="+mj-cs"/>
        </a:defRPr>
      </a:lvl1pPr>
      <a:lvl2pPr algn="l" rtl="0" eaLnBrk="0" fontAlgn="base" hangingPunct="0">
        <a:spcBef>
          <a:spcPct val="0"/>
        </a:spcBef>
        <a:spcAft>
          <a:spcPct val="0"/>
        </a:spcAft>
        <a:defRPr sz="4500" b="1">
          <a:solidFill>
            <a:srgbClr val="FF8000"/>
          </a:solidFill>
          <a:latin typeface="Corbel" pitchFamily="34" charset="0"/>
        </a:defRPr>
      </a:lvl2pPr>
      <a:lvl3pPr algn="l" rtl="0" eaLnBrk="0" fontAlgn="base" hangingPunct="0">
        <a:spcBef>
          <a:spcPct val="0"/>
        </a:spcBef>
        <a:spcAft>
          <a:spcPct val="0"/>
        </a:spcAft>
        <a:defRPr sz="4500" b="1">
          <a:solidFill>
            <a:srgbClr val="FF8000"/>
          </a:solidFill>
          <a:latin typeface="Corbel" pitchFamily="34" charset="0"/>
        </a:defRPr>
      </a:lvl3pPr>
      <a:lvl4pPr algn="l" rtl="0" eaLnBrk="0" fontAlgn="base" hangingPunct="0">
        <a:spcBef>
          <a:spcPct val="0"/>
        </a:spcBef>
        <a:spcAft>
          <a:spcPct val="0"/>
        </a:spcAft>
        <a:defRPr sz="4500" b="1">
          <a:solidFill>
            <a:srgbClr val="FF8000"/>
          </a:solidFill>
          <a:latin typeface="Corbel" pitchFamily="34" charset="0"/>
        </a:defRPr>
      </a:lvl4pPr>
      <a:lvl5pPr algn="l" rtl="0" eaLnBrk="0" fontAlgn="base" hangingPunct="0">
        <a:spcBef>
          <a:spcPct val="0"/>
        </a:spcBef>
        <a:spcAft>
          <a:spcPct val="0"/>
        </a:spcAft>
        <a:defRPr sz="4500" b="1">
          <a:solidFill>
            <a:srgbClr val="FF8000"/>
          </a:solidFill>
          <a:latin typeface="Corbel" pitchFamily="34" charset="0"/>
        </a:defRPr>
      </a:lvl5pPr>
      <a:lvl6pPr marL="457200" algn="l" rtl="0" fontAlgn="base">
        <a:spcBef>
          <a:spcPct val="0"/>
        </a:spcBef>
        <a:spcAft>
          <a:spcPct val="0"/>
        </a:spcAft>
        <a:defRPr sz="4500" b="1">
          <a:solidFill>
            <a:srgbClr val="FF8000"/>
          </a:solidFill>
          <a:latin typeface="Corbel" pitchFamily="34" charset="0"/>
        </a:defRPr>
      </a:lvl6pPr>
      <a:lvl7pPr marL="914400" algn="l" rtl="0" fontAlgn="base">
        <a:spcBef>
          <a:spcPct val="0"/>
        </a:spcBef>
        <a:spcAft>
          <a:spcPct val="0"/>
        </a:spcAft>
        <a:defRPr sz="4500" b="1">
          <a:solidFill>
            <a:srgbClr val="FF8000"/>
          </a:solidFill>
          <a:latin typeface="Corbel" pitchFamily="34" charset="0"/>
        </a:defRPr>
      </a:lvl7pPr>
      <a:lvl8pPr marL="1371600" algn="l" rtl="0" fontAlgn="base">
        <a:spcBef>
          <a:spcPct val="0"/>
        </a:spcBef>
        <a:spcAft>
          <a:spcPct val="0"/>
        </a:spcAft>
        <a:defRPr sz="4500" b="1">
          <a:solidFill>
            <a:srgbClr val="FF8000"/>
          </a:solidFill>
          <a:latin typeface="Corbel" pitchFamily="34" charset="0"/>
        </a:defRPr>
      </a:lvl8pPr>
      <a:lvl9pPr marL="1828800" algn="l" rtl="0" fontAlgn="base">
        <a:spcBef>
          <a:spcPct val="0"/>
        </a:spcBef>
        <a:spcAft>
          <a:spcPct val="0"/>
        </a:spcAft>
        <a:defRPr sz="4500" b="1">
          <a:solidFill>
            <a:srgbClr val="FF8000"/>
          </a:solidFill>
          <a:latin typeface="Corbel" pitchFamily="34" charset="0"/>
        </a:defRPr>
      </a:lvl9pPr>
      <a:extLst/>
    </p:titleStyle>
    <p:bodyStyle>
      <a:lvl1pPr marL="438150" indent="-319088" algn="l" rtl="0" eaLnBrk="0" fontAlgn="base" hangingPunct="0">
        <a:spcBef>
          <a:spcPct val="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4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1B587C"/>
        </a:buClr>
        <a:buFont typeface="Arial"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4E8542"/>
        </a:buClr>
        <a:buFont typeface="Arial"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604878"/>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6972" y="457200"/>
            <a:ext cx="8077200" cy="1673352"/>
          </a:xfrm>
        </p:spPr>
        <p:txBody>
          <a:bodyPr>
            <a:normAutofit/>
          </a:bodyPr>
          <a:lstStyle/>
          <a:p>
            <a:pPr algn="ctr"/>
            <a:r>
              <a:rPr lang="en-US" dirty="0"/>
              <a:t>Principles of Advertising</a:t>
            </a:r>
            <a:br>
              <a:rPr lang="en-US" dirty="0"/>
            </a:br>
            <a:r>
              <a:rPr lang="en-US" sz="2800" dirty="0">
                <a:solidFill>
                  <a:srgbClr val="FFC000"/>
                </a:solidFill>
              </a:rPr>
              <a:t>Introduction to Advertising</a:t>
            </a:r>
            <a:r>
              <a:rPr lang="en-US" dirty="0">
                <a:solidFill>
                  <a:srgbClr val="FFC000"/>
                </a:solidFill>
              </a:rPr>
              <a:t>  </a:t>
            </a:r>
          </a:p>
        </p:txBody>
      </p:sp>
      <p:sp>
        <p:nvSpPr>
          <p:cNvPr id="8195" name="Rectangle 3"/>
          <p:cNvSpPr>
            <a:spLocks noGrp="1" noChangeArrowheads="1"/>
          </p:cNvSpPr>
          <p:nvPr>
            <p:ph type="subTitle" idx="1"/>
          </p:nvPr>
        </p:nvSpPr>
        <p:spPr>
          <a:xfrm>
            <a:off x="685800" y="1828800"/>
            <a:ext cx="8077200" cy="2286000"/>
          </a:xfrm>
        </p:spPr>
        <p:txBody>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800" b="1" i="0" u="none" strike="noStrike" kern="1200" cap="none" spc="0" normalizeH="0" baseline="0" noProof="0" dirty="0">
                <a:ln>
                  <a:noFill/>
                </a:ln>
                <a:solidFill>
                  <a:prstClr val="white"/>
                </a:solidFill>
                <a:effectLst/>
                <a:uLnTx/>
                <a:uFillTx/>
                <a:latin typeface="Calibri"/>
                <a:ea typeface="+mn-ea"/>
                <a:cs typeface="+mn-cs"/>
              </a:rPr>
              <a:t>LECTURE 1 </a:t>
            </a:r>
            <a:r>
              <a:rPr kumimoji="0" lang="en-US" sz="1800" b="1" i="0" u="none" strike="noStrike" kern="1200" cap="none" spc="0" normalizeH="0" baseline="0" noProof="0" dirty="0">
                <a:ln>
                  <a:noFill/>
                </a:ln>
                <a:solidFill>
                  <a:prstClr val="white"/>
                </a:solidFill>
                <a:effectLst/>
                <a:uLnTx/>
                <a:uFillTx/>
                <a:latin typeface="Calibri"/>
                <a:ea typeface="+mn-ea"/>
                <a:cs typeface="+mn-cs"/>
              </a:rPr>
              <a:t>BY DR. RAPHAEL OGUTU,</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1800" b="1" dirty="0">
                <a:solidFill>
                  <a:prstClr val="white"/>
                </a:solidFill>
                <a:latin typeface="Calibri"/>
              </a:rPr>
              <a:t>Mass Communication Department,</a:t>
            </a:r>
            <a:r>
              <a:rPr kumimoji="0" lang="en-US" sz="1800" b="1" i="0" u="none" strike="noStrike" kern="1200" cap="none" spc="0" normalizeH="0" baseline="0" noProof="0" dirty="0">
                <a:ln>
                  <a:noFill/>
                </a:ln>
                <a:solidFill>
                  <a:prstClr val="white"/>
                </a:solidFill>
                <a:effectLst/>
                <a:uLnTx/>
                <a:uFillTx/>
                <a:latin typeface="Calibri"/>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a:ln>
                  <a:noFill/>
                </a:ln>
                <a:solidFill>
                  <a:prstClr val="white"/>
                </a:solidFill>
                <a:effectLst/>
                <a:uLnTx/>
                <a:uFillTx/>
                <a:latin typeface="Calibri"/>
                <a:ea typeface="+mn-ea"/>
                <a:cs typeface="+mn-cs"/>
              </a:rPr>
              <a:t>AFRICA NAZARENE UNIVERSITY.</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600" b="1" i="0" u="none" strike="noStrike" kern="1200" cap="none" spc="0" normalizeH="0" baseline="0" noProof="0" dirty="0">
                <a:ln>
                  <a:noFill/>
                </a:ln>
                <a:solidFill>
                  <a:srgbClr val="FFC000"/>
                </a:solidFill>
                <a:effectLst/>
                <a:uLnTx/>
                <a:uFillTx/>
                <a:latin typeface="Calibri"/>
                <a:ea typeface="+mn-ea"/>
                <a:cs typeface="+mn-cs"/>
              </a:rPr>
              <a:t>THE MAIN SOURCE OF REFERENCE: </a:t>
            </a:r>
            <a:r>
              <a:rPr kumimoji="0" lang="en-US" sz="1600" b="1" i="1" u="none" strike="noStrike" kern="1200" cap="none" spc="0" normalizeH="0" baseline="0" noProof="0" dirty="0">
                <a:ln>
                  <a:noFill/>
                </a:ln>
                <a:solidFill>
                  <a:srgbClr val="FFC000"/>
                </a:solidFill>
                <a:effectLst/>
                <a:uLnTx/>
                <a:uFillTx/>
                <a:latin typeface="Calibri"/>
                <a:ea typeface="+mn-ea"/>
                <a:cs typeface="+mn-cs"/>
              </a:rPr>
              <a:t>Advertising &amp; IMC: Principles and Practice., </a:t>
            </a:r>
            <a:r>
              <a:rPr kumimoji="0" lang="en-US" sz="1600" b="1" u="none" strike="noStrike" kern="1200" cap="none" spc="0" normalizeH="0" baseline="0" noProof="0" dirty="0">
                <a:ln>
                  <a:noFill/>
                </a:ln>
                <a:solidFill>
                  <a:srgbClr val="FFC000"/>
                </a:solidFill>
                <a:effectLst/>
                <a:uLnTx/>
                <a:uFillTx/>
                <a:latin typeface="Calibri"/>
                <a:ea typeface="+mn-ea"/>
                <a:cs typeface="+mn-cs"/>
              </a:rPr>
              <a:t>Moriarty, Sandra  Mitchell, Nancy D  and Wells, William D.  </a:t>
            </a:r>
            <a:r>
              <a:rPr kumimoji="0" lang="en-US" sz="1600" b="1" i="0" u="none" strike="noStrike" kern="1200" cap="none" spc="0" normalizeH="0" baseline="0" noProof="0" dirty="0">
                <a:ln>
                  <a:noFill/>
                </a:ln>
                <a:solidFill>
                  <a:srgbClr val="FFC000"/>
                </a:solidFill>
                <a:effectLst/>
                <a:uLnTx/>
                <a:uFillTx/>
                <a:latin typeface="Calibri"/>
                <a:ea typeface="+mn-ea"/>
                <a:cs typeface="+mn-cs"/>
              </a:rPr>
              <a:t>14th edition. Pearson Prentice Hall Inc., 2009.</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n-US" dirty="0">
                <a:solidFill>
                  <a:srgbClr val="FFC000"/>
                </a:solidFill>
              </a:rPr>
              <a:t>Course Description</a:t>
            </a:r>
            <a:r>
              <a:rPr lang="en-US" dirty="0"/>
              <a:t>	</a:t>
            </a:r>
          </a:p>
        </p:txBody>
      </p:sp>
      <p:sp>
        <p:nvSpPr>
          <p:cNvPr id="9219" name="Rectangle 3"/>
          <p:cNvSpPr>
            <a:spLocks noGrp="1" noChangeArrowheads="1"/>
          </p:cNvSpPr>
          <p:nvPr>
            <p:ph idx="1"/>
          </p:nvPr>
        </p:nvSpPr>
        <p:spPr>
          <a:xfrm>
            <a:off x="457200" y="1524001"/>
            <a:ext cx="8229600" cy="4876800"/>
          </a:xfrm>
        </p:spPr>
        <p:txBody>
          <a:bodyPr/>
          <a:lstStyle/>
          <a:p>
            <a:r>
              <a:rPr lang="en-US" dirty="0"/>
              <a:t>Discussion of the syllabus</a:t>
            </a:r>
          </a:p>
          <a:p>
            <a:pPr lvl="1"/>
            <a:r>
              <a:rPr lang="en-US" dirty="0"/>
              <a:t>This course aims to build student knowledge in the discipline of advertising locally, regionally and globally. </a:t>
            </a:r>
          </a:p>
          <a:p>
            <a:pPr lvl="1"/>
            <a:r>
              <a:rPr lang="en-US" dirty="0"/>
              <a:t>It introduces basic techniques of advertising, marketing, &amp; copywriting for both electronic and print media students.</a:t>
            </a:r>
          </a:p>
          <a:p>
            <a:pPr lvl="1"/>
            <a:r>
              <a:rPr lang="en-US" dirty="0"/>
              <a:t>It introduces the role of advertisement in the economic, social, communication, and marketing structure; </a:t>
            </a:r>
          </a:p>
          <a:p>
            <a:pPr lvl="1"/>
            <a:r>
              <a:rPr lang="en-US" dirty="0"/>
              <a:t>Exposes students to a basic understanding of the advertising industry. Student will gain knowledge on how media and internet plays a key role as channels of communication, branding, and publicity for newspapers, magazines, radio, internet and television.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345FC-99BC-4AB2-8886-43C1DDA44B9A}"/>
              </a:ext>
            </a:extLst>
          </p:cNvPr>
          <p:cNvSpPr>
            <a:spLocks noGrp="1"/>
          </p:cNvSpPr>
          <p:nvPr>
            <p:ph type="title"/>
          </p:nvPr>
        </p:nvSpPr>
        <p:spPr/>
        <p:txBody>
          <a:bodyPr/>
          <a:lstStyle/>
          <a:p>
            <a:r>
              <a:rPr lang="en-US" dirty="0">
                <a:solidFill>
                  <a:srgbClr val="FFC000"/>
                </a:solidFill>
              </a:rPr>
              <a:t>Course Goals and Objectives</a:t>
            </a:r>
          </a:p>
        </p:txBody>
      </p:sp>
      <p:sp>
        <p:nvSpPr>
          <p:cNvPr id="3" name="Content Placeholder 2">
            <a:extLst>
              <a:ext uri="{FF2B5EF4-FFF2-40B4-BE49-F238E27FC236}">
                <a16:creationId xmlns:a16="http://schemas.microsoft.com/office/drawing/2014/main" id="{224C4301-E0FE-4616-AA0E-68091C804EB6}"/>
              </a:ext>
            </a:extLst>
          </p:cNvPr>
          <p:cNvSpPr>
            <a:spLocks noGrp="1"/>
          </p:cNvSpPr>
          <p:nvPr>
            <p:ph idx="1"/>
          </p:nvPr>
        </p:nvSpPr>
        <p:spPr>
          <a:xfrm>
            <a:off x="457200" y="1447800"/>
            <a:ext cx="8229600" cy="4876800"/>
          </a:xfrm>
        </p:spPr>
        <p:txBody>
          <a:bodyPr/>
          <a:lstStyle/>
          <a:p>
            <a:r>
              <a:rPr lang="en-US" sz="2400" dirty="0"/>
              <a:t>1.	Show an understanding of the theory, principles and function of advertising; and the basic principles that guides its practitioners in the market.</a:t>
            </a:r>
          </a:p>
          <a:p>
            <a:r>
              <a:rPr lang="en-US" sz="2400" dirty="0"/>
              <a:t>2.	Analyze the role of advertisement in the economic, social and marketing structure; Have a basic understanding of the advertising industry locally, regionally and globally.</a:t>
            </a:r>
          </a:p>
          <a:p>
            <a:r>
              <a:rPr lang="en-US" sz="2400" dirty="0"/>
              <a:t>3.	Understand advertisement design for newspapers, magazines, radio, internet and television; apply basic communication theories and concepts for commercial advertising purposes.</a:t>
            </a:r>
          </a:p>
          <a:p>
            <a:r>
              <a:rPr lang="en-US" sz="2400" dirty="0"/>
              <a:t>4.	Critic the basic structure of an advertising agency, how each functional department contributes to the final communication piece, the strengths and limitations of an advertisement/advertising campaign.</a:t>
            </a:r>
          </a:p>
          <a:p>
            <a:endParaRPr lang="en-US" dirty="0"/>
          </a:p>
        </p:txBody>
      </p:sp>
    </p:spTree>
    <p:extLst>
      <p:ext uri="{BB962C8B-B14F-4D97-AF65-F5344CB8AC3E}">
        <p14:creationId xmlns:p14="http://schemas.microsoft.com/office/powerpoint/2010/main" val="28268126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52" name="Rectangle 8"/>
          <p:cNvSpPr>
            <a:spLocks noGrp="1" noChangeArrowheads="1"/>
          </p:cNvSpPr>
          <p:nvPr>
            <p:ph type="title"/>
          </p:nvPr>
        </p:nvSpPr>
        <p:spPr>
          <a:xfrm>
            <a:off x="533400" y="152400"/>
            <a:ext cx="8458200" cy="1143000"/>
          </a:xfrm>
        </p:spPr>
        <p:txBody>
          <a:bodyPr>
            <a:normAutofit fontScale="90000"/>
          </a:bodyPr>
          <a:lstStyle/>
          <a:p>
            <a:r>
              <a:rPr lang="en-US" dirty="0">
                <a:solidFill>
                  <a:srgbClr val="FFC000"/>
                </a:solidFill>
              </a:rPr>
              <a:t>Introduction, principles and function of advertising </a:t>
            </a:r>
          </a:p>
        </p:txBody>
      </p:sp>
      <p:sp>
        <p:nvSpPr>
          <p:cNvPr id="287754" name="Rectangle 10"/>
          <p:cNvSpPr>
            <a:spLocks noGrp="1" noChangeArrowheads="1"/>
          </p:cNvSpPr>
          <p:nvPr>
            <p:ph type="body" sz="half" idx="2"/>
          </p:nvPr>
        </p:nvSpPr>
        <p:spPr>
          <a:xfrm>
            <a:off x="3733800" y="1600200"/>
            <a:ext cx="5257800" cy="4648200"/>
          </a:xfrm>
        </p:spPr>
        <p:txBody>
          <a:bodyPr/>
          <a:lstStyle/>
          <a:p>
            <a:r>
              <a:rPr lang="en-US" sz="2400" b="1" dirty="0"/>
              <a:t>Learning Outcomes</a:t>
            </a:r>
            <a:r>
              <a:rPr lang="en-US" sz="2400" dirty="0"/>
              <a:t>	</a:t>
            </a:r>
          </a:p>
          <a:p>
            <a:r>
              <a:rPr lang="en-US" sz="2400" dirty="0"/>
              <a:t>  At the end of the course, the you should be able to:</a:t>
            </a:r>
          </a:p>
          <a:p>
            <a:pPr marL="119062" indent="0">
              <a:buNone/>
            </a:pPr>
            <a:r>
              <a:rPr lang="en-US" sz="2400" dirty="0"/>
              <a:t>         •	Understand the concepts about 	Introduction to Principles of 	Advertising.</a:t>
            </a:r>
          </a:p>
          <a:p>
            <a:pPr marL="119062" indent="0">
              <a:buNone/>
            </a:pPr>
            <a:r>
              <a:rPr lang="en-US" sz="2400" dirty="0"/>
              <a:t>         •	Explain the mandate for 	effectiveness</a:t>
            </a:r>
          </a:p>
          <a:p>
            <a:pPr marL="119062" indent="0">
              <a:buNone/>
            </a:pPr>
            <a:r>
              <a:rPr lang="en-US" sz="2400" dirty="0"/>
              <a:t>         •	Apply what makes an ad 	effective</a:t>
            </a:r>
          </a:p>
          <a:p>
            <a:pPr marL="119062" indent="0">
              <a:buNone/>
            </a:pPr>
            <a:r>
              <a:rPr lang="en-US" sz="2400" dirty="0"/>
              <a:t>         •	Analyze the world of advertising</a:t>
            </a:r>
          </a:p>
        </p:txBody>
      </p:sp>
      <p:sp>
        <p:nvSpPr>
          <p:cNvPr id="287756" name="Rectangle 12"/>
          <p:cNvSpPr>
            <a:spLocks noChangeArrowheads="1"/>
          </p:cNvSpPr>
          <p:nvPr/>
        </p:nvSpPr>
        <p:spPr bwMode="auto">
          <a:xfrm>
            <a:off x="8696325" y="6246813"/>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pic>
        <p:nvPicPr>
          <p:cNvPr id="287757"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828800"/>
            <a:ext cx="3225800" cy="43434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878210"/>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p:txBody>
          <a:bodyPr>
            <a:normAutofit fontScale="90000"/>
          </a:bodyPr>
          <a:lstStyle/>
          <a:p>
            <a:pPr algn="ctr"/>
            <a:r>
              <a:rPr lang="en-US" cap="all" dirty="0"/>
              <a:t>The World of Advertising </a:t>
            </a:r>
            <a:br>
              <a:rPr lang="en-US" dirty="0"/>
            </a:br>
            <a:r>
              <a:rPr lang="en-US" dirty="0">
                <a:solidFill>
                  <a:srgbClr val="FFC000"/>
                </a:solidFill>
              </a:rPr>
              <a:t>Advertising defined:</a:t>
            </a:r>
          </a:p>
        </p:txBody>
      </p:sp>
      <p:sp>
        <p:nvSpPr>
          <p:cNvPr id="269322" name="Rectangle 10"/>
          <p:cNvSpPr>
            <a:spLocks noGrp="1" noChangeArrowheads="1"/>
          </p:cNvSpPr>
          <p:nvPr>
            <p:ph idx="1"/>
          </p:nvPr>
        </p:nvSpPr>
        <p:spPr/>
        <p:txBody>
          <a:bodyPr/>
          <a:lstStyle/>
          <a:p>
            <a:endParaRPr lang="en-US" dirty="0"/>
          </a:p>
          <a:p>
            <a:endParaRPr lang="en-US" dirty="0"/>
          </a:p>
          <a:p>
            <a:endParaRPr lang="en-US" dirty="0"/>
          </a:p>
        </p:txBody>
      </p:sp>
      <p:sp>
        <p:nvSpPr>
          <p:cNvPr id="269315" name="Rectangle 3"/>
          <p:cNvSpPr>
            <a:spLocks noGrp="1" noChangeArrowheads="1"/>
          </p:cNvSpPr>
          <p:nvPr>
            <p:ph type="body" sz="half" idx="4294967295"/>
          </p:nvPr>
        </p:nvSpPr>
        <p:spPr>
          <a:xfrm>
            <a:off x="533400" y="1600200"/>
            <a:ext cx="8001000" cy="4495800"/>
          </a:xfrm>
        </p:spPr>
        <p:txBody>
          <a:bodyPr/>
          <a:lstStyle/>
          <a:p>
            <a:r>
              <a:rPr lang="en-US" dirty="0"/>
              <a:t>The American Marketing Association defines advertising as</a:t>
            </a:r>
            <a:r>
              <a:rPr lang="en-US" i="1" dirty="0"/>
              <a:t> any paid form of non-personal presentation and promotion of ideas, goods or services by an identified sponsor.</a:t>
            </a:r>
          </a:p>
          <a:p>
            <a:r>
              <a:rPr lang="en-US" dirty="0"/>
              <a:t>A complex form of communication using objectives and strategies to impact consumer thoughts, feelings, and actions.  </a:t>
            </a:r>
          </a:p>
          <a:p>
            <a:r>
              <a:rPr lang="en-US" dirty="0"/>
              <a:t>A form of marketing communication (all the techniques marketers use to reach their customers and deliver their messages).</a:t>
            </a:r>
          </a:p>
          <a:p>
            <a:r>
              <a:rPr lang="en-US" dirty="0"/>
              <a:t>Advertising is simply a way to sell a product</a:t>
            </a:r>
          </a:p>
        </p:txBody>
      </p:sp>
      <p:sp>
        <p:nvSpPr>
          <p:cNvPr id="269328" name="Rectangle 16"/>
          <p:cNvSpPr>
            <a:spLocks noChangeArrowheads="1"/>
          </p:cNvSpPr>
          <p:nvPr/>
        </p:nvSpPr>
        <p:spPr bwMode="auto">
          <a:xfrm>
            <a:off x="862013" y="-12700"/>
            <a:ext cx="7419975" cy="60960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lang="en-US" sz="4000" dirty="0">
              <a:solidFill>
                <a:srgbClr val="336699"/>
              </a:solidFill>
              <a:effectLst>
                <a:outerShdw blurRad="38100" dist="38100" dir="2700000" algn="tl">
                  <a:srgbClr val="C0C0C0"/>
                </a:outerShdw>
              </a:effectLst>
              <a:latin typeface="Times New Roman" charset="0"/>
              <a:cs typeface="Times New Roman" charset="0"/>
            </a:endParaRPr>
          </a:p>
        </p:txBody>
      </p:sp>
    </p:spTree>
    <p:extLst>
      <p:ext uri="{BB962C8B-B14F-4D97-AF65-F5344CB8AC3E}">
        <p14:creationId xmlns:p14="http://schemas.microsoft.com/office/powerpoint/2010/main" val="16143608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p:txBody>
          <a:bodyPr/>
          <a:lstStyle/>
          <a:p>
            <a:r>
              <a:rPr lang="en-US" dirty="0">
                <a:solidFill>
                  <a:srgbClr val="FFC000"/>
                </a:solidFill>
              </a:rPr>
              <a:t>Defining Modern Advertising</a:t>
            </a:r>
          </a:p>
        </p:txBody>
      </p:sp>
      <p:sp>
        <p:nvSpPr>
          <p:cNvPr id="269322" name="Rectangle 10"/>
          <p:cNvSpPr>
            <a:spLocks noGrp="1" noChangeArrowheads="1"/>
          </p:cNvSpPr>
          <p:nvPr>
            <p:ph idx="1"/>
          </p:nvPr>
        </p:nvSpPr>
        <p:spPr/>
        <p:txBody>
          <a:bodyPr/>
          <a:lstStyle/>
          <a:p>
            <a:endParaRPr lang="en-US" dirty="0"/>
          </a:p>
          <a:p>
            <a:endParaRPr lang="en-US" dirty="0"/>
          </a:p>
          <a:p>
            <a:endParaRPr lang="en-US" dirty="0"/>
          </a:p>
        </p:txBody>
      </p:sp>
      <p:sp>
        <p:nvSpPr>
          <p:cNvPr id="269315" name="Rectangle 3"/>
          <p:cNvSpPr>
            <a:spLocks noGrp="1" noChangeArrowheads="1"/>
          </p:cNvSpPr>
          <p:nvPr>
            <p:ph type="body" sz="half" idx="4294967295"/>
          </p:nvPr>
        </p:nvSpPr>
        <p:spPr>
          <a:xfrm>
            <a:off x="533400" y="1524000"/>
            <a:ext cx="8001000" cy="4495800"/>
          </a:xfrm>
        </p:spPr>
        <p:txBody>
          <a:bodyPr/>
          <a:lstStyle/>
          <a:p>
            <a:r>
              <a:rPr lang="en-US" dirty="0"/>
              <a:t>What is Advertising?</a:t>
            </a:r>
          </a:p>
          <a:p>
            <a:pPr marL="342900" marR="0" lvl="0" indent="-342900" algn="l" defTabSz="914400" rtl="0" eaLnBrk="1" fontAlgn="base" latinLnBrk="0" hangingPunct="1">
              <a:lnSpc>
                <a:spcPct val="80000"/>
              </a:lnSpc>
              <a:spcBef>
                <a:spcPct val="20000"/>
              </a:spcBef>
              <a:spcAft>
                <a:spcPct val="0"/>
              </a:spcAft>
              <a:buClr>
                <a:srgbClr val="669966"/>
              </a:buClr>
              <a:buSzTx/>
              <a:buFont typeface="Times" panose="02020603050405020304" pitchFamily="18" charset="0"/>
              <a:buNone/>
              <a:tabLst/>
              <a:defRPr/>
            </a:pPr>
            <a:r>
              <a:rPr kumimoji="0" lang="en-US" altLang="zh-TW" sz="2400" b="1" i="0" u="none" strike="noStrike" kern="1200" cap="none" spc="0" normalizeH="0" baseline="0" noProof="0" dirty="0">
                <a:ln>
                  <a:noFill/>
                </a:ln>
                <a:effectLst/>
                <a:uLnTx/>
                <a:uFillTx/>
                <a:latin typeface="Times New Roman"/>
                <a:ea typeface="新細明體" panose="020B0604030504040204" pitchFamily="18" charset="-120"/>
                <a:cs typeface="Times New Roman"/>
              </a:rPr>
              <a:t>The Evolution of Advertising</a:t>
            </a:r>
          </a:p>
          <a:p>
            <a:pPr marL="342900" marR="0" lvl="0" indent="-342900" algn="l" defTabSz="914400" rtl="0" eaLnBrk="1" fontAlgn="base" latinLnBrk="0" hangingPunct="1">
              <a:lnSpc>
                <a:spcPct val="80000"/>
              </a:lnSpc>
              <a:spcBef>
                <a:spcPct val="20000"/>
              </a:spcBef>
              <a:spcAft>
                <a:spcPct val="0"/>
              </a:spcAft>
              <a:buClr>
                <a:srgbClr val="669966"/>
              </a:buClr>
              <a:buSzTx/>
              <a:buFont typeface="Times" panose="02020603050405020304" pitchFamily="18" charset="0"/>
              <a:buChar char="•"/>
              <a:tabLst/>
              <a:defRPr/>
            </a:pPr>
            <a:r>
              <a:rPr kumimoji="0" lang="en-US" altLang="zh-TW" sz="2400" b="0" i="1" u="none" strike="noStrike" kern="1200" cap="none" spc="0" normalizeH="0" baseline="0" noProof="0" dirty="0">
                <a:ln>
                  <a:noFill/>
                </a:ln>
                <a:effectLst/>
                <a:uLnTx/>
                <a:uFillTx/>
                <a:latin typeface="Times New Roman"/>
                <a:ea typeface="新細明體" panose="020B0604030504040204" pitchFamily="18" charset="-120"/>
                <a:cs typeface="Times New Roman"/>
              </a:rPr>
              <a:t>Identification</a:t>
            </a:r>
          </a:p>
          <a:p>
            <a:pPr marL="742950" marR="0" lvl="1" indent="-285750" algn="l" defTabSz="914400" rtl="0" eaLnBrk="1" fontAlgn="base" latinLnBrk="0" hangingPunct="1">
              <a:lnSpc>
                <a:spcPct val="80000"/>
              </a:lnSpc>
              <a:spcBef>
                <a:spcPct val="20000"/>
              </a:spcBef>
              <a:spcAft>
                <a:spcPct val="0"/>
              </a:spcAft>
              <a:buClr>
                <a:srgbClr val="669966"/>
              </a:buClr>
              <a:buSzTx/>
              <a:buFontTx/>
              <a:buChar char="–"/>
              <a:tabLst/>
              <a:defRPr/>
            </a:pPr>
            <a:r>
              <a:rPr kumimoji="0" lang="en-US" altLang="zh-TW" b="0" i="0" u="none" strike="noStrike" kern="1200" cap="none" spc="0" normalizeH="0" baseline="0" noProof="0" dirty="0">
                <a:ln>
                  <a:noFill/>
                </a:ln>
                <a:effectLst/>
                <a:uLnTx/>
                <a:uFillTx/>
                <a:latin typeface="Times New Roman"/>
                <a:ea typeface="新細明體" panose="020B0604030504040204" pitchFamily="18" charset="-120"/>
                <a:cs typeface="Times New Roman"/>
              </a:rPr>
              <a:t>Simple images found in ancient Babylonia, Egypt, Greece, and Rome identified a business, manufacturer, or store.</a:t>
            </a:r>
          </a:p>
          <a:p>
            <a:pPr marL="342900" marR="0" lvl="0" indent="-342900" algn="l" defTabSz="914400" rtl="0" eaLnBrk="1" fontAlgn="base" latinLnBrk="0" hangingPunct="1">
              <a:lnSpc>
                <a:spcPct val="80000"/>
              </a:lnSpc>
              <a:spcBef>
                <a:spcPct val="20000"/>
              </a:spcBef>
              <a:spcAft>
                <a:spcPct val="0"/>
              </a:spcAft>
              <a:buClr>
                <a:srgbClr val="669966"/>
              </a:buClr>
              <a:buSzTx/>
              <a:buFont typeface="Times" panose="02020603050405020304" pitchFamily="18" charset="0"/>
              <a:buChar char="•"/>
              <a:tabLst/>
              <a:defRPr/>
            </a:pPr>
            <a:r>
              <a:rPr kumimoji="0" lang="en-US" altLang="zh-TW" sz="2400" b="0" i="1" u="none" strike="noStrike" kern="1200" cap="none" spc="0" normalizeH="0" baseline="0" noProof="0" dirty="0">
                <a:ln>
                  <a:noFill/>
                </a:ln>
                <a:effectLst/>
                <a:uLnTx/>
                <a:uFillTx/>
                <a:latin typeface="Times New Roman"/>
                <a:ea typeface="新細明體" panose="020B0604030504040204" pitchFamily="18" charset="-120"/>
                <a:cs typeface="Times New Roman"/>
              </a:rPr>
              <a:t>Information</a:t>
            </a:r>
            <a:r>
              <a:rPr kumimoji="0" lang="en-US" altLang="zh-TW" sz="2400" b="0" i="0" u="none" strike="noStrike" kern="1200" cap="none" spc="0" normalizeH="0" baseline="0" noProof="0" dirty="0">
                <a:ln>
                  <a:noFill/>
                </a:ln>
                <a:effectLst/>
                <a:uLnTx/>
                <a:uFillTx/>
                <a:latin typeface="Times New Roman"/>
                <a:ea typeface="新細明體" panose="020B0604030504040204" pitchFamily="18" charset="-120"/>
                <a:cs typeface="Times New Roman"/>
              </a:rPr>
              <a:t> </a:t>
            </a:r>
          </a:p>
          <a:p>
            <a:pPr marL="742950" marR="0" lvl="1" indent="-285750" algn="l" defTabSz="914400" rtl="0" eaLnBrk="1" fontAlgn="base" latinLnBrk="0" hangingPunct="1">
              <a:lnSpc>
                <a:spcPct val="80000"/>
              </a:lnSpc>
              <a:spcBef>
                <a:spcPct val="20000"/>
              </a:spcBef>
              <a:spcAft>
                <a:spcPct val="0"/>
              </a:spcAft>
              <a:buClr>
                <a:srgbClr val="669966"/>
              </a:buClr>
              <a:buSzTx/>
              <a:buFontTx/>
              <a:buChar char="–"/>
              <a:tabLst/>
              <a:defRPr/>
            </a:pPr>
            <a:r>
              <a:rPr kumimoji="0" lang="en-US" altLang="zh-TW" b="0" i="0" u="none" strike="noStrike" kern="1200" cap="none" spc="0" normalizeH="0" baseline="0" noProof="0" dirty="0">
                <a:ln>
                  <a:noFill/>
                </a:ln>
                <a:effectLst/>
                <a:uLnTx/>
                <a:uFillTx/>
                <a:latin typeface="Times New Roman"/>
                <a:ea typeface="新細明體" panose="020B0604030504040204" pitchFamily="18" charset="-120"/>
                <a:cs typeface="Times New Roman"/>
              </a:rPr>
              <a:t>Gutenberg’s movable type mechanized printing leading to mass communication.</a:t>
            </a:r>
          </a:p>
          <a:p>
            <a:pPr marL="342900" marR="0" lvl="0" indent="-342900" algn="l" defTabSz="914400" rtl="0" eaLnBrk="1" fontAlgn="base" latinLnBrk="0" hangingPunct="1">
              <a:lnSpc>
                <a:spcPct val="80000"/>
              </a:lnSpc>
              <a:spcBef>
                <a:spcPct val="20000"/>
              </a:spcBef>
              <a:spcAft>
                <a:spcPct val="0"/>
              </a:spcAft>
              <a:buClr>
                <a:srgbClr val="669966"/>
              </a:buClr>
              <a:buSzTx/>
              <a:buFont typeface="Times" panose="02020603050405020304" pitchFamily="18" charset="0"/>
              <a:buChar char="•"/>
              <a:tabLst/>
              <a:defRPr/>
            </a:pPr>
            <a:r>
              <a:rPr kumimoji="0" lang="en-US" altLang="zh-TW" sz="2400" b="0" i="1" u="none" strike="noStrike" kern="1200" cap="none" spc="0" normalizeH="0" baseline="0" noProof="0" dirty="0">
                <a:ln>
                  <a:noFill/>
                </a:ln>
                <a:effectLst/>
                <a:uLnTx/>
                <a:uFillTx/>
                <a:latin typeface="Times New Roman"/>
                <a:ea typeface="新細明體" panose="020B0604030504040204" pitchFamily="18" charset="-120"/>
                <a:cs typeface="Times New Roman"/>
              </a:rPr>
              <a:t>Promotion</a:t>
            </a:r>
          </a:p>
          <a:p>
            <a:pPr marL="742950" marR="0" lvl="1" indent="-285750" algn="l" defTabSz="914400" rtl="0" eaLnBrk="1" fontAlgn="base" latinLnBrk="0" hangingPunct="1">
              <a:lnSpc>
                <a:spcPct val="80000"/>
              </a:lnSpc>
              <a:spcBef>
                <a:spcPct val="20000"/>
              </a:spcBef>
              <a:spcAft>
                <a:spcPct val="0"/>
              </a:spcAft>
              <a:buClr>
                <a:srgbClr val="669966"/>
              </a:buClr>
              <a:buSzTx/>
              <a:buFontTx/>
              <a:buChar char="–"/>
              <a:tabLst/>
              <a:defRPr/>
            </a:pPr>
            <a:r>
              <a:rPr kumimoji="0" lang="en-US" altLang="zh-TW" b="0" i="0" u="none" strike="noStrike" kern="1200" cap="none" spc="0" normalizeH="0" baseline="0" noProof="0" dirty="0">
                <a:ln>
                  <a:noFill/>
                </a:ln>
                <a:effectLst/>
                <a:uLnTx/>
                <a:uFillTx/>
                <a:latin typeface="Times New Roman"/>
                <a:ea typeface="新細明體" panose="020B0604030504040204" pitchFamily="18" charset="-120"/>
                <a:cs typeface="Times New Roman"/>
              </a:rPr>
              <a:t>The Industrial Revolution led to surplus goods, improved transportation, and the need for new media.</a:t>
            </a:r>
          </a:p>
          <a:p>
            <a:pPr marL="342900" marR="0" lvl="0" indent="-342900" algn="l" defTabSz="914400" rtl="0" eaLnBrk="1" fontAlgn="base" latinLnBrk="0" hangingPunct="1">
              <a:lnSpc>
                <a:spcPct val="80000"/>
              </a:lnSpc>
              <a:spcBef>
                <a:spcPct val="20000"/>
              </a:spcBef>
              <a:spcAft>
                <a:spcPct val="0"/>
              </a:spcAft>
              <a:buClr>
                <a:srgbClr val="669966"/>
              </a:buClr>
              <a:buSzTx/>
              <a:buFont typeface="Times" panose="02020603050405020304" pitchFamily="18" charset="0"/>
              <a:buChar char="•"/>
              <a:tabLst/>
              <a:defRPr/>
            </a:pPr>
            <a:r>
              <a:rPr kumimoji="0" lang="en-US" altLang="zh-TW" sz="2400" b="0" i="1" u="none" strike="noStrike" kern="1200" cap="none" spc="0" normalizeH="0" baseline="0" noProof="0" dirty="0">
                <a:ln>
                  <a:noFill/>
                </a:ln>
                <a:effectLst/>
                <a:uLnTx/>
                <a:uFillTx/>
                <a:latin typeface="Times New Roman"/>
                <a:ea typeface="新細明體" panose="020B0604030504040204" pitchFamily="18" charset="-120"/>
                <a:cs typeface="Times New Roman"/>
              </a:rPr>
              <a:t>Sales</a:t>
            </a:r>
          </a:p>
          <a:p>
            <a:pPr marL="742950" marR="0" lvl="1" indent="-285750" algn="l" defTabSz="914400" rtl="0" eaLnBrk="1" fontAlgn="base" latinLnBrk="0" hangingPunct="1">
              <a:lnSpc>
                <a:spcPct val="80000"/>
              </a:lnSpc>
              <a:spcBef>
                <a:spcPct val="20000"/>
              </a:spcBef>
              <a:spcAft>
                <a:spcPct val="0"/>
              </a:spcAft>
              <a:buClr>
                <a:srgbClr val="669966"/>
              </a:buClr>
              <a:buSzTx/>
              <a:buFontTx/>
              <a:buChar char="–"/>
              <a:tabLst/>
              <a:defRPr/>
            </a:pPr>
            <a:r>
              <a:rPr kumimoji="0" lang="en-US" altLang="zh-TW" b="0" i="0" u="none" strike="noStrike" kern="1200" cap="none" spc="0" normalizeH="0" baseline="0" noProof="0" dirty="0">
                <a:ln>
                  <a:noFill/>
                </a:ln>
                <a:effectLst/>
                <a:uLnTx/>
                <a:uFillTx/>
                <a:latin typeface="Times New Roman"/>
                <a:ea typeface="新細明體" panose="020B0604030504040204" pitchFamily="18" charset="-120"/>
                <a:cs typeface="Times New Roman"/>
              </a:rPr>
              <a:t>Advertisers became concerned about making ads that worked and defining standards of effective advertising. </a:t>
            </a:r>
            <a:r>
              <a:rPr kumimoji="0" lang="en-US" altLang="zh-TW" sz="1400" b="0" i="0" u="none" strike="noStrike" kern="1200" cap="none" spc="0" normalizeH="0" baseline="0" noProof="0" dirty="0">
                <a:ln>
                  <a:noFill/>
                </a:ln>
                <a:effectLst/>
                <a:uLnTx/>
                <a:uFillTx/>
                <a:latin typeface="Times New Roman"/>
                <a:ea typeface="新細明體" panose="020B0604030504040204" pitchFamily="18" charset="-120"/>
                <a:cs typeface="Times New Roman"/>
              </a:rPr>
              <a:t>(Moriarty, Mitchell and Wells, 2009). </a:t>
            </a:r>
          </a:p>
          <a:p>
            <a:endParaRPr lang="en-US" dirty="0"/>
          </a:p>
        </p:txBody>
      </p:sp>
      <p:sp>
        <p:nvSpPr>
          <p:cNvPr id="269328" name="Rectangle 16"/>
          <p:cNvSpPr>
            <a:spLocks noChangeArrowheads="1"/>
          </p:cNvSpPr>
          <p:nvPr/>
        </p:nvSpPr>
        <p:spPr bwMode="auto">
          <a:xfrm>
            <a:off x="862013" y="-12700"/>
            <a:ext cx="7419975" cy="60960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sz="2400" b="1">
                <a:cs typeface="Times New Roman" charset="0"/>
              </a:rPr>
              <a:t>WHAT IS ADVERTISING?</a:t>
            </a:r>
            <a:endParaRPr lang="en-US" sz="4000">
              <a:solidFill>
                <a:srgbClr val="336699"/>
              </a:solidFill>
              <a:effectLst>
                <a:outerShdw blurRad="38100" dist="38100" dir="2700000" algn="tl">
                  <a:srgbClr val="C0C0C0"/>
                </a:outerShdw>
              </a:effectLst>
              <a:latin typeface="Times New Roman" charset="0"/>
              <a:cs typeface="Times New Roman" charset="0"/>
            </a:endParaRPr>
          </a:p>
        </p:txBody>
      </p:sp>
    </p:spTree>
    <p:extLst>
      <p:ext uri="{BB962C8B-B14F-4D97-AF65-F5344CB8AC3E}">
        <p14:creationId xmlns:p14="http://schemas.microsoft.com/office/powerpoint/2010/main" val="14972221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5154" name="Rectangle 2"/>
          <p:cNvSpPr>
            <a:spLocks noGrp="1" noChangeArrowheads="1"/>
          </p:cNvSpPr>
          <p:nvPr>
            <p:ph type="title"/>
          </p:nvPr>
        </p:nvSpPr>
        <p:spPr/>
        <p:txBody>
          <a:bodyPr/>
          <a:lstStyle/>
          <a:p>
            <a:r>
              <a:rPr lang="en-US" dirty="0">
                <a:solidFill>
                  <a:srgbClr val="FFC000"/>
                </a:solidFill>
              </a:rPr>
              <a:t>Defining Modern Advertising</a:t>
            </a:r>
          </a:p>
        </p:txBody>
      </p:sp>
      <p:sp>
        <p:nvSpPr>
          <p:cNvPr id="305155" name="Rectangle 3"/>
          <p:cNvSpPr>
            <a:spLocks noGrp="1" noChangeArrowheads="1"/>
          </p:cNvSpPr>
          <p:nvPr>
            <p:ph type="body" sz="half" idx="4294967295"/>
          </p:nvPr>
        </p:nvSpPr>
        <p:spPr>
          <a:xfrm>
            <a:off x="228600" y="1752600"/>
            <a:ext cx="8229600" cy="4495800"/>
          </a:xfrm>
        </p:spPr>
        <p:txBody>
          <a:bodyPr/>
          <a:lstStyle/>
          <a:p>
            <a:pPr marL="609600" indent="-609600" algn="ctr" eaLnBrk="1" hangingPunct="1">
              <a:buFont typeface="Wingdings" pitchFamily="-60" charset="2"/>
              <a:buChar char="l"/>
              <a:defRPr/>
            </a:pPr>
            <a:r>
              <a:rPr lang="en-US" b="1" i="1" dirty="0">
                <a:effectLst>
                  <a:outerShdw blurRad="38100" dist="38100" dir="2700000" algn="tl">
                    <a:srgbClr val="C0C0C0"/>
                  </a:outerShdw>
                </a:effectLst>
                <a:ea typeface="ＭＳ Ｐゴシック" pitchFamily="-60" charset="-128"/>
              </a:rPr>
              <a:t>Advertising</a:t>
            </a:r>
            <a:r>
              <a:rPr lang="en-US" dirty="0">
                <a:ea typeface="ＭＳ Ｐゴシック" pitchFamily="-60" charset="-128"/>
              </a:rPr>
              <a:t>:</a:t>
            </a:r>
          </a:p>
          <a:p>
            <a:pPr marL="609600" indent="-609600" eaLnBrk="1" hangingPunct="1">
              <a:buFont typeface="Wingdings" pitchFamily="-60" charset="2"/>
              <a:buNone/>
              <a:defRPr/>
            </a:pPr>
            <a:r>
              <a:rPr lang="en-US" sz="2400" dirty="0">
                <a:ea typeface="ＭＳ Ｐゴシック" pitchFamily="-60" charset="-128"/>
              </a:rPr>
              <a:t>	</a:t>
            </a:r>
          </a:p>
          <a:p>
            <a:pPr marL="609600" indent="-609600" algn="just" eaLnBrk="1" hangingPunct="1">
              <a:buFont typeface="Wingdings" pitchFamily="-60" charset="2"/>
              <a:buNone/>
              <a:defRPr/>
            </a:pPr>
            <a:r>
              <a:rPr lang="en-US" sz="2400" dirty="0">
                <a:ea typeface="ＭＳ Ｐゴシック" pitchFamily="-60" charset="-128"/>
              </a:rPr>
              <a:t>	</a:t>
            </a:r>
            <a:r>
              <a:rPr lang="en-US" dirty="0">
                <a:ea typeface="ＭＳ Ｐゴシック" pitchFamily="-60" charset="-128"/>
              </a:rPr>
              <a:t> is a paid form of persuasive communication that uses mass and interactive media to reach broad audiences in order to connect an identified sponsor with buyers (a target audience) and provide information about products (goods, services, and ideas). (Moriarty, Mitchell and Wells, 2009. P55).</a:t>
            </a:r>
          </a:p>
        </p:txBody>
      </p:sp>
    </p:spTree>
    <p:extLst>
      <p:ext uri="{BB962C8B-B14F-4D97-AF65-F5344CB8AC3E}">
        <p14:creationId xmlns:p14="http://schemas.microsoft.com/office/powerpoint/2010/main" val="5590932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1026"/>
          <p:cNvSpPr>
            <a:spLocks noGrp="1" noChangeArrowheads="1"/>
          </p:cNvSpPr>
          <p:nvPr>
            <p:ph type="title"/>
          </p:nvPr>
        </p:nvSpPr>
        <p:spPr/>
        <p:txBody>
          <a:bodyPr/>
          <a:lstStyle/>
          <a:p>
            <a:r>
              <a:rPr lang="en-US" dirty="0">
                <a:solidFill>
                  <a:srgbClr val="FFC000"/>
                </a:solidFill>
              </a:rPr>
              <a:t>Defining Modern Advertising</a:t>
            </a:r>
          </a:p>
        </p:txBody>
      </p:sp>
      <p:sp>
        <p:nvSpPr>
          <p:cNvPr id="14" name="Content Placeholder 13"/>
          <p:cNvSpPr>
            <a:spLocks noGrp="1"/>
          </p:cNvSpPr>
          <p:nvPr>
            <p:ph idx="1"/>
          </p:nvPr>
        </p:nvSpPr>
        <p:spPr>
          <a:xfrm>
            <a:off x="457200" y="1371600"/>
            <a:ext cx="8229600" cy="3711575"/>
          </a:xfrm>
        </p:spPr>
        <p:txBody>
          <a:bodyPr/>
          <a:lstStyle/>
          <a:p>
            <a:pPr marL="342900" indent="-342900">
              <a:spcBef>
                <a:spcPct val="20000"/>
              </a:spcBef>
              <a:buClr>
                <a:srgbClr val="FF9900"/>
              </a:buClr>
            </a:pPr>
            <a:r>
              <a:rPr lang="en-US" sz="2400" b="1" dirty="0">
                <a:solidFill>
                  <a:srgbClr val="000000"/>
                </a:solidFill>
                <a:latin typeface="Times New Roman" charset="0"/>
                <a:cs typeface="Times New Roman" charset="0"/>
              </a:rPr>
              <a:t>Five Basic Factors of Advertising</a:t>
            </a:r>
            <a:endParaRPr lang="en-US" sz="2400" dirty="0">
              <a:solidFill>
                <a:srgbClr val="000000"/>
              </a:solidFill>
              <a:latin typeface="Times New Roman" charset="0"/>
              <a:cs typeface="Times New Roman" charset="0"/>
            </a:endParaRPr>
          </a:p>
          <a:p>
            <a:pPr marL="342900" indent="-342900">
              <a:spcBef>
                <a:spcPct val="20000"/>
              </a:spcBef>
              <a:buClr>
                <a:srgbClr val="336699"/>
              </a:buClr>
              <a:buFont typeface="Times" charset="0"/>
              <a:buAutoNum type="arabicPeriod"/>
            </a:pPr>
            <a:r>
              <a:rPr lang="en-US" sz="2400" dirty="0">
                <a:solidFill>
                  <a:srgbClr val="000000"/>
                </a:solidFill>
                <a:latin typeface="Times New Roman" charset="0"/>
                <a:cs typeface="Times New Roman" charset="0"/>
              </a:rPr>
              <a:t>Paid communication but some forms of advertising such as Public Service Announcements (PSA) use donated space and time. </a:t>
            </a:r>
          </a:p>
          <a:p>
            <a:pPr marL="342900" indent="-342900">
              <a:spcBef>
                <a:spcPct val="20000"/>
              </a:spcBef>
              <a:buClr>
                <a:srgbClr val="336699"/>
              </a:buClr>
              <a:buFont typeface="Times" charset="0"/>
              <a:buAutoNum type="arabicPeriod"/>
            </a:pPr>
            <a:r>
              <a:rPr lang="en-US" sz="2400" dirty="0">
                <a:solidFill>
                  <a:srgbClr val="000000"/>
                </a:solidFill>
                <a:latin typeface="Times New Roman" charset="0"/>
                <a:cs typeface="Times New Roman" charset="0"/>
              </a:rPr>
              <a:t>Sponsor is identified</a:t>
            </a:r>
          </a:p>
          <a:p>
            <a:pPr marL="342900" indent="-342900">
              <a:spcBef>
                <a:spcPct val="20000"/>
              </a:spcBef>
              <a:buClr>
                <a:srgbClr val="336699"/>
              </a:buClr>
              <a:buFont typeface="Times" charset="0"/>
              <a:buAutoNum type="arabicPeriod"/>
            </a:pPr>
            <a:r>
              <a:rPr lang="en-US" sz="2400" dirty="0">
                <a:solidFill>
                  <a:srgbClr val="000000"/>
                </a:solidFill>
                <a:latin typeface="Times New Roman" charset="0"/>
                <a:cs typeface="Times New Roman" charset="0"/>
              </a:rPr>
              <a:t>Tries to inform or persuade</a:t>
            </a:r>
          </a:p>
          <a:p>
            <a:pPr marL="342900" indent="-342900">
              <a:spcBef>
                <a:spcPct val="20000"/>
              </a:spcBef>
              <a:buClr>
                <a:srgbClr val="336699"/>
              </a:buClr>
              <a:buFont typeface="Times" charset="0"/>
              <a:buAutoNum type="arabicPeriod"/>
            </a:pPr>
            <a:r>
              <a:rPr lang="en-US" sz="2400" dirty="0">
                <a:solidFill>
                  <a:srgbClr val="000000"/>
                </a:solidFill>
                <a:latin typeface="Times New Roman" charset="0"/>
                <a:cs typeface="Times New Roman" charset="0"/>
              </a:rPr>
              <a:t>Reaches a large audience</a:t>
            </a:r>
          </a:p>
          <a:p>
            <a:pPr marL="342900" indent="-342900">
              <a:spcBef>
                <a:spcPct val="20000"/>
              </a:spcBef>
              <a:buClr>
                <a:srgbClr val="336699"/>
              </a:buClr>
              <a:buFont typeface="Times" charset="0"/>
              <a:buAutoNum type="arabicPeriod"/>
            </a:pPr>
            <a:r>
              <a:rPr lang="en-US" sz="2400" dirty="0">
                <a:solidFill>
                  <a:srgbClr val="000000"/>
                </a:solidFill>
                <a:latin typeface="Times New Roman" charset="0"/>
                <a:cs typeface="Times New Roman" charset="0"/>
              </a:rPr>
              <a:t>Message conveyed through many different kinds of largely nonpersonal mass media </a:t>
            </a:r>
            <a:r>
              <a:rPr lang="en-US" sz="1400" dirty="0">
                <a:solidFill>
                  <a:srgbClr val="000000"/>
                </a:solidFill>
                <a:latin typeface="Times New Roman" charset="0"/>
                <a:cs typeface="Times New Roman" charset="0"/>
              </a:rPr>
              <a:t>(Moriarty, Mitchell and Wells, 2009). </a:t>
            </a:r>
          </a:p>
        </p:txBody>
      </p:sp>
      <p:sp>
        <p:nvSpPr>
          <p:cNvPr id="306183" name="Rectangle 1031"/>
          <p:cNvSpPr>
            <a:spLocks noChangeArrowheads="1"/>
          </p:cNvSpPr>
          <p:nvPr/>
        </p:nvSpPr>
        <p:spPr bwMode="auto">
          <a:xfrm>
            <a:off x="1905000" y="5410200"/>
            <a:ext cx="6019800" cy="1317625"/>
          </a:xfrm>
          <a:prstGeom prst="rect">
            <a:avLst/>
          </a:prstGeom>
          <a:solidFill>
            <a:srgbClr val="336699">
              <a:alpha val="25000"/>
            </a:srgbClr>
          </a:solidFill>
          <a:ln w="28575">
            <a:solidFill>
              <a:srgbClr val="3366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rgbClr val="669966"/>
              </a:buClr>
              <a:buFont typeface="Times" charset="0"/>
              <a:buNone/>
            </a:pPr>
            <a:endParaRPr lang="en-US" sz="3200">
              <a:solidFill>
                <a:srgbClr val="000000"/>
              </a:solidFill>
              <a:latin typeface="Times New Roman" charset="0"/>
              <a:cs typeface="Times New Roman" charset="0"/>
            </a:endParaRPr>
          </a:p>
        </p:txBody>
      </p:sp>
      <p:sp>
        <p:nvSpPr>
          <p:cNvPr id="306184" name="Rectangle 1032"/>
          <p:cNvSpPr>
            <a:spLocks noChangeArrowheads="1"/>
          </p:cNvSpPr>
          <p:nvPr/>
        </p:nvSpPr>
        <p:spPr bwMode="auto">
          <a:xfrm>
            <a:off x="2171700" y="5410200"/>
            <a:ext cx="54864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2400" b="1" dirty="0">
                <a:solidFill>
                  <a:srgbClr val="000000"/>
                </a:solidFill>
                <a:latin typeface="Times New Roman" charset="0"/>
                <a:cs typeface="Arial" charset="0"/>
              </a:rPr>
              <a:t>Principle:</a:t>
            </a:r>
            <a:r>
              <a:rPr lang="en-US" sz="2400" dirty="0">
                <a:solidFill>
                  <a:srgbClr val="000000"/>
                </a:solidFill>
                <a:latin typeface="Times New Roman" charset="0"/>
                <a:cs typeface="Arial" charset="0"/>
              </a:rPr>
              <a:t> </a:t>
            </a:r>
          </a:p>
          <a:p>
            <a:pPr algn="ctr"/>
            <a:r>
              <a:rPr lang="en-US" sz="2400" dirty="0">
                <a:solidFill>
                  <a:srgbClr val="000000"/>
                </a:solidFill>
                <a:latin typeface="Times New Roman" charset="0"/>
                <a:cs typeface="Arial" charset="0"/>
              </a:rPr>
              <a:t>An effective advertisement is one that can be proven to meet its objectives.</a:t>
            </a:r>
            <a:endParaRPr lang="en-US" dirty="0">
              <a:solidFill>
                <a:srgbClr val="000000"/>
              </a:solidFill>
              <a:latin typeface="Times New Roman" charset="0"/>
              <a:cs typeface="Arial" charset="0"/>
            </a:endParaRPr>
          </a:p>
        </p:txBody>
      </p:sp>
    </p:spTree>
    <p:extLst>
      <p:ext uri="{BB962C8B-B14F-4D97-AF65-F5344CB8AC3E}">
        <p14:creationId xmlns:p14="http://schemas.microsoft.com/office/powerpoint/2010/main" val="6619255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499"/>
                                          </p:stCondLst>
                                        </p:cTn>
                                        <p:tgtEl>
                                          <p:spTgt spid="30618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6183"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185F6-DF2F-4B8C-91CB-104997E5AA0F}"/>
              </a:ext>
            </a:extLst>
          </p:cNvPr>
          <p:cNvSpPr>
            <a:spLocks noGrp="1"/>
          </p:cNvSpPr>
          <p:nvPr>
            <p:ph type="title"/>
          </p:nvPr>
        </p:nvSpPr>
        <p:spPr/>
        <p:txBody>
          <a:bodyPr>
            <a:normAutofit fontScale="90000"/>
          </a:bodyPr>
          <a:lstStyle/>
          <a:p>
            <a:r>
              <a:rPr lang="en-US" dirty="0">
                <a:solidFill>
                  <a:srgbClr val="FFC000"/>
                </a:solidFill>
              </a:rPr>
              <a:t>The mandate for effectiveness</a:t>
            </a:r>
            <a:br>
              <a:rPr lang="en-US" dirty="0"/>
            </a:br>
            <a:endParaRPr lang="en-US" dirty="0"/>
          </a:p>
        </p:txBody>
      </p:sp>
      <p:sp>
        <p:nvSpPr>
          <p:cNvPr id="3" name="Content Placeholder 2">
            <a:extLst>
              <a:ext uri="{FF2B5EF4-FFF2-40B4-BE49-F238E27FC236}">
                <a16:creationId xmlns:a16="http://schemas.microsoft.com/office/drawing/2014/main" id="{25BB4BEB-D5C3-4676-AC1E-34A74DDD98A1}"/>
              </a:ext>
            </a:extLst>
          </p:cNvPr>
          <p:cNvSpPr>
            <a:spLocks noGrp="1"/>
          </p:cNvSpPr>
          <p:nvPr>
            <p:ph idx="1"/>
          </p:nvPr>
        </p:nvSpPr>
        <p:spPr>
          <a:xfrm>
            <a:off x="457200" y="1524000"/>
            <a:ext cx="8229600" cy="4625975"/>
          </a:xfrm>
        </p:spPr>
        <p:txBody>
          <a:bodyPr/>
          <a:lstStyle/>
          <a:p>
            <a:r>
              <a:rPr lang="en-US" dirty="0"/>
              <a:t>Advertising can cause you to:</a:t>
            </a:r>
          </a:p>
          <a:p>
            <a:pPr lvl="1"/>
            <a:r>
              <a:rPr lang="en-US" dirty="0"/>
              <a:t> stop and watch, or even stop and think. </a:t>
            </a:r>
          </a:p>
          <a:p>
            <a:pPr lvl="1"/>
            <a:r>
              <a:rPr lang="en-US" dirty="0"/>
              <a:t>laugh, or squirm in your seat, or bring tears to your eyes.</a:t>
            </a:r>
          </a:p>
          <a:p>
            <a:pPr lvl="1"/>
            <a:r>
              <a:rPr lang="en-US" dirty="0"/>
              <a:t> be inspired to read about a new product or remember a </a:t>
            </a:r>
            <a:r>
              <a:rPr lang="en-US" dirty="0" err="1"/>
              <a:t>favourite</a:t>
            </a:r>
            <a:r>
              <a:rPr lang="en-US" dirty="0"/>
              <a:t> brand when you are walking down the aisle in a super market. </a:t>
            </a:r>
          </a:p>
          <a:p>
            <a:pPr lvl="1"/>
            <a:r>
              <a:rPr lang="en-US" dirty="0"/>
              <a:t>change the channel or turn a page without being aware of having seen the ad at all. </a:t>
            </a:r>
          </a:p>
          <a:p>
            <a:pPr lvl="1"/>
            <a:r>
              <a:rPr lang="en-US" dirty="0"/>
              <a:t>The effectiveness of any business depends on how well its advertising works. It must deliver the intended message, connect with customers, and create impact with creative messages that are attention getting and memorable</a:t>
            </a:r>
          </a:p>
        </p:txBody>
      </p:sp>
    </p:spTree>
    <p:extLst>
      <p:ext uri="{BB962C8B-B14F-4D97-AF65-F5344CB8AC3E}">
        <p14:creationId xmlns:p14="http://schemas.microsoft.com/office/powerpoint/2010/main" val="2397914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48" name="Rectangle 36"/>
          <p:cNvSpPr>
            <a:spLocks noGrp="1" noChangeArrowheads="1"/>
          </p:cNvSpPr>
          <p:nvPr>
            <p:ph type="title"/>
          </p:nvPr>
        </p:nvSpPr>
        <p:spPr/>
        <p:txBody>
          <a:bodyPr>
            <a:normAutofit/>
          </a:bodyPr>
          <a:lstStyle/>
          <a:p>
            <a:pPr algn="ctr"/>
            <a:r>
              <a:rPr lang="en-US" sz="3600" dirty="0">
                <a:solidFill>
                  <a:srgbClr val="FFC000"/>
                </a:solidFill>
              </a:rPr>
              <a:t>Four Components of Effective Advertising</a:t>
            </a:r>
          </a:p>
        </p:txBody>
      </p:sp>
      <p:pic>
        <p:nvPicPr>
          <p:cNvPr id="166955" name="Picture 43"/>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1828800" y="1676400"/>
            <a:ext cx="5486400" cy="4095750"/>
          </a:xfrm>
        </p:spPr>
      </p:pic>
      <p:sp>
        <p:nvSpPr>
          <p:cNvPr id="166956" name="Rectangle 44"/>
          <p:cNvSpPr>
            <a:spLocks noChangeArrowheads="1"/>
          </p:cNvSpPr>
          <p:nvPr/>
        </p:nvSpPr>
        <p:spPr bwMode="auto">
          <a:xfrm>
            <a:off x="8683625" y="6259513"/>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 name="TextBox 5">
            <a:extLst>
              <a:ext uri="{FF2B5EF4-FFF2-40B4-BE49-F238E27FC236}">
                <a16:creationId xmlns:a16="http://schemas.microsoft.com/office/drawing/2014/main" id="{6670060F-93D8-46B2-949D-5DEC0D2EB55E}"/>
              </a:ext>
            </a:extLst>
          </p:cNvPr>
          <p:cNvSpPr txBox="1"/>
          <p:nvPr/>
        </p:nvSpPr>
        <p:spPr>
          <a:xfrm>
            <a:off x="2264899" y="6167735"/>
            <a:ext cx="4614202" cy="307777"/>
          </a:xfrm>
          <a:prstGeom prst="rect">
            <a:avLst/>
          </a:prstGeom>
          <a:noFill/>
        </p:spPr>
        <p:txBody>
          <a:bodyPr wrap="square">
            <a:spAutoFit/>
          </a:bodyPr>
          <a:lstStyle/>
          <a:p>
            <a:r>
              <a:rPr lang="en-US" sz="1400" dirty="0"/>
              <a:t>Source: Moriarty, Mitchell and Wells, (2009)</a:t>
            </a:r>
          </a:p>
        </p:txBody>
      </p:sp>
    </p:spTree>
    <p:extLst>
      <p:ext uri="{BB962C8B-B14F-4D97-AF65-F5344CB8AC3E}">
        <p14:creationId xmlns:p14="http://schemas.microsoft.com/office/powerpoint/2010/main" val="15767987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Rectangle 2"/>
          <p:cNvSpPr>
            <a:spLocks noGrp="1" noChangeArrowheads="1"/>
          </p:cNvSpPr>
          <p:nvPr>
            <p:ph type="title"/>
          </p:nvPr>
        </p:nvSpPr>
        <p:spPr/>
        <p:txBody>
          <a:bodyPr>
            <a:normAutofit/>
          </a:bodyPr>
          <a:lstStyle/>
          <a:p>
            <a:r>
              <a:rPr lang="en-US" dirty="0">
                <a:solidFill>
                  <a:srgbClr val="FFC000"/>
                </a:solidFill>
              </a:rPr>
              <a:t>Advertising Strategy </a:t>
            </a:r>
          </a:p>
        </p:txBody>
      </p:sp>
      <p:sp>
        <p:nvSpPr>
          <p:cNvPr id="313347" name="Rectangle 3"/>
          <p:cNvSpPr>
            <a:spLocks noGrp="1" noChangeArrowheads="1"/>
          </p:cNvSpPr>
          <p:nvPr>
            <p:ph idx="1"/>
          </p:nvPr>
        </p:nvSpPr>
        <p:spPr>
          <a:xfrm>
            <a:off x="457200" y="1447800"/>
            <a:ext cx="8229600" cy="2339975"/>
          </a:xfrm>
        </p:spPr>
        <p:txBody>
          <a:bodyPr/>
          <a:lstStyle/>
          <a:p>
            <a:r>
              <a:rPr lang="en-US" sz="2800" dirty="0"/>
              <a:t>The strategy is the logic and planning behind the ad that gives it direction.</a:t>
            </a:r>
          </a:p>
          <a:p>
            <a:r>
              <a:rPr lang="en-US" sz="2800" dirty="0"/>
              <a:t>Advertisers develop ads to meet objectives.</a:t>
            </a:r>
          </a:p>
          <a:p>
            <a:r>
              <a:rPr lang="en-US" sz="2800" dirty="0"/>
              <a:t>Advertisers direct ads to identified audiences.</a:t>
            </a:r>
          </a:p>
        </p:txBody>
      </p:sp>
      <p:pic>
        <p:nvPicPr>
          <p:cNvPr id="313349"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1200" y="4073010"/>
            <a:ext cx="3253129" cy="247015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Rectangle 3"/>
          <p:cNvSpPr txBox="1">
            <a:spLocks noChangeArrowheads="1"/>
          </p:cNvSpPr>
          <p:nvPr/>
        </p:nvSpPr>
        <p:spPr bwMode="auto">
          <a:xfrm>
            <a:off x="457200" y="3124200"/>
            <a:ext cx="5486400" cy="3328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lvl1pPr marL="438150" indent="-319088" algn="l" rtl="0" eaLnBrk="0" fontAlgn="base" hangingPunct="0">
              <a:spcBef>
                <a:spcPct val="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8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1B587C"/>
              </a:buClr>
              <a:buFont typeface="Arial"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4E8542"/>
              </a:buClr>
              <a:buFont typeface="Arial"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604878"/>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r>
              <a:rPr lang="en-US" sz="2800" dirty="0"/>
              <a:t>Advertisers create a message that speaks to the audience’s concerns.</a:t>
            </a:r>
          </a:p>
          <a:p>
            <a:r>
              <a:rPr lang="en-US" sz="2800" dirty="0"/>
              <a:t>Advertisers run ads in the most effective media.</a:t>
            </a:r>
          </a:p>
          <a:p>
            <a:pPr marL="0" marR="0" lvl="0" indent="0" algn="l" defTabSz="914400" rtl="0" eaLnBrk="0" fontAlgn="base" latinLnBrk="0" hangingPunct="0">
              <a:lnSpc>
                <a:spcPct val="100000"/>
              </a:lnSpc>
              <a:spcBef>
                <a:spcPct val="0"/>
              </a:spcBef>
              <a:spcAft>
                <a:spcPct val="0"/>
              </a:spcAft>
              <a:buClrTx/>
              <a:buSzTx/>
              <a:buFontTx/>
              <a:buNone/>
              <a:tabLst/>
              <a:defRPr/>
            </a:pPr>
            <a:r>
              <a:rPr lang="en-US" sz="2800" dirty="0"/>
              <a:t>	Example: </a:t>
            </a:r>
            <a:r>
              <a:rPr lang="en-US" sz="2800" dirty="0" err="1"/>
              <a:t>Ipod</a:t>
            </a:r>
            <a:r>
              <a:rPr lang="en-US" sz="2800" dirty="0"/>
              <a:t> and VW united 	ad campaign.</a:t>
            </a: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a:p>
            <a:endParaRPr lang="en-US" sz="2800" dirty="0"/>
          </a:p>
          <a:p>
            <a:endParaRPr lang="en-US" sz="2800" dirty="0"/>
          </a:p>
        </p:txBody>
      </p:sp>
    </p:spTree>
    <p:extLst>
      <p:ext uri="{BB962C8B-B14F-4D97-AF65-F5344CB8AC3E}">
        <p14:creationId xmlns:p14="http://schemas.microsoft.com/office/powerpoint/2010/main" val="3620085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p:txBody>
          <a:bodyPr>
            <a:normAutofit/>
          </a:bodyPr>
          <a:lstStyle/>
          <a:p>
            <a:r>
              <a:rPr lang="en-US" dirty="0">
                <a:solidFill>
                  <a:srgbClr val="FFC000"/>
                </a:solidFill>
              </a:rPr>
              <a:t>Advertising Creative Idea</a:t>
            </a:r>
          </a:p>
        </p:txBody>
      </p:sp>
      <p:sp>
        <p:nvSpPr>
          <p:cNvPr id="301060" name="Rectangle 4"/>
          <p:cNvSpPr>
            <a:spLocks noGrp="1" noChangeArrowheads="1"/>
          </p:cNvSpPr>
          <p:nvPr>
            <p:ph idx="1"/>
          </p:nvPr>
        </p:nvSpPr>
        <p:spPr>
          <a:xfrm>
            <a:off x="457200" y="1774825"/>
            <a:ext cx="6019800" cy="4625975"/>
          </a:xfrm>
        </p:spPr>
        <p:txBody>
          <a:bodyPr/>
          <a:lstStyle/>
          <a:p>
            <a:r>
              <a:rPr lang="en-US" dirty="0"/>
              <a:t>The creative concept is the central idea that grabs the consumer’s attention and sticks in memory.</a:t>
            </a:r>
          </a:p>
          <a:p>
            <a:r>
              <a:rPr lang="en-US" dirty="0"/>
              <a:t>Planning strategy requires creative problem solving.</a:t>
            </a:r>
          </a:p>
          <a:p>
            <a:r>
              <a:rPr lang="en-US" dirty="0"/>
              <a:t>Research involves creativity.</a:t>
            </a:r>
          </a:p>
          <a:p>
            <a:r>
              <a:rPr lang="en-US" dirty="0"/>
              <a:t>Buying and placing ads requires creative thinking.</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a:p>
            <a:endParaRPr lang="en-US" dirty="0"/>
          </a:p>
        </p:txBody>
      </p:sp>
      <p:pic>
        <p:nvPicPr>
          <p:cNvPr id="301064"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1600200"/>
            <a:ext cx="2540000" cy="3375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8957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2"/>
          <p:cNvSpPr>
            <a:spLocks noGrp="1" noChangeArrowheads="1"/>
          </p:cNvSpPr>
          <p:nvPr>
            <p:ph type="title"/>
          </p:nvPr>
        </p:nvSpPr>
        <p:spPr/>
        <p:txBody>
          <a:bodyPr>
            <a:normAutofit/>
          </a:bodyPr>
          <a:lstStyle/>
          <a:p>
            <a:r>
              <a:rPr lang="en-US" dirty="0">
                <a:solidFill>
                  <a:srgbClr val="FFC000"/>
                </a:solidFill>
              </a:rPr>
              <a:t>Advertising Creative Execution</a:t>
            </a:r>
          </a:p>
        </p:txBody>
      </p:sp>
      <p:sp>
        <p:nvSpPr>
          <p:cNvPr id="303107" name="Rectangle 3"/>
          <p:cNvSpPr>
            <a:spLocks noGrp="1" noChangeArrowheads="1"/>
          </p:cNvSpPr>
          <p:nvPr>
            <p:ph idx="1"/>
          </p:nvPr>
        </p:nvSpPr>
        <p:spPr>
          <a:xfrm>
            <a:off x="457200" y="1774825"/>
            <a:ext cx="4648200" cy="4625975"/>
          </a:xfrm>
        </p:spPr>
        <p:txBody>
          <a:bodyPr/>
          <a:lstStyle/>
          <a:p>
            <a:r>
              <a:rPr lang="en-US" dirty="0"/>
              <a:t>Effective ads are well executed reflecting the highest production values in the industry.</a:t>
            </a:r>
          </a:p>
          <a:p>
            <a:r>
              <a:rPr lang="en-US" dirty="0"/>
              <a:t>Clients demand the best production the budget allows.</a:t>
            </a:r>
          </a:p>
        </p:txBody>
      </p:sp>
      <p:pic>
        <p:nvPicPr>
          <p:cNvPr id="30310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67350" y="1752600"/>
            <a:ext cx="3295650" cy="41148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09A532F-2A66-4E7A-8EA4-647AFB93E9ED}"/>
              </a:ext>
            </a:extLst>
          </p:cNvPr>
          <p:cNvSpPr txBox="1"/>
          <p:nvPr/>
        </p:nvSpPr>
        <p:spPr>
          <a:xfrm>
            <a:off x="1828800" y="6057935"/>
            <a:ext cx="4614202" cy="30777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p:txBody>
      </p:sp>
    </p:spTree>
    <p:extLst>
      <p:ext uri="{BB962C8B-B14F-4D97-AF65-F5344CB8AC3E}">
        <p14:creationId xmlns:p14="http://schemas.microsoft.com/office/powerpoint/2010/main" val="33454889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Rectangle 2"/>
          <p:cNvSpPr>
            <a:spLocks noGrp="1" noChangeArrowheads="1"/>
          </p:cNvSpPr>
          <p:nvPr>
            <p:ph type="title"/>
          </p:nvPr>
        </p:nvSpPr>
        <p:spPr/>
        <p:txBody>
          <a:bodyPr>
            <a:normAutofit fontScale="90000"/>
          </a:bodyPr>
          <a:lstStyle/>
          <a:p>
            <a:r>
              <a:rPr lang="en-US" dirty="0">
                <a:solidFill>
                  <a:srgbClr val="FFC000"/>
                </a:solidFill>
              </a:rPr>
              <a:t>Advertising Media Planning/Buying</a:t>
            </a:r>
          </a:p>
        </p:txBody>
      </p:sp>
      <p:sp>
        <p:nvSpPr>
          <p:cNvPr id="304131" name="Rectangle 3"/>
          <p:cNvSpPr>
            <a:spLocks noGrp="1" noChangeArrowheads="1"/>
          </p:cNvSpPr>
          <p:nvPr>
            <p:ph idx="1"/>
          </p:nvPr>
        </p:nvSpPr>
        <p:spPr>
          <a:xfrm>
            <a:off x="430369" y="1752600"/>
            <a:ext cx="5681663" cy="4625975"/>
          </a:xfrm>
        </p:spPr>
        <p:txBody>
          <a:bodyPr/>
          <a:lstStyle/>
          <a:p>
            <a:r>
              <a:rPr lang="en-US" dirty="0"/>
              <a:t>Television, Internet, magazines, and other media are used to reach a broad audience.</a:t>
            </a:r>
          </a:p>
          <a:p>
            <a:r>
              <a:rPr lang="en-US" dirty="0"/>
              <a:t>Deciding how to deliver the message requires creativity.</a:t>
            </a:r>
          </a:p>
        </p:txBody>
      </p:sp>
      <p:sp>
        <p:nvSpPr>
          <p:cNvPr id="304139" name="Rectangle 11"/>
          <p:cNvSpPr>
            <a:spLocks noChangeArrowheads="1"/>
          </p:cNvSpPr>
          <p:nvPr/>
        </p:nvSpPr>
        <p:spPr bwMode="auto">
          <a:xfrm>
            <a:off x="1219200" y="4800600"/>
            <a:ext cx="6705600" cy="1447800"/>
          </a:xfrm>
          <a:prstGeom prst="rect">
            <a:avLst/>
          </a:prstGeom>
          <a:solidFill>
            <a:srgbClr val="336699">
              <a:alpha val="25000"/>
            </a:srgbClr>
          </a:solidFill>
          <a:ln w="28575">
            <a:solidFill>
              <a:srgbClr val="3366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rgbClr val="669966"/>
              </a:buClr>
              <a:buFont typeface="Times" charset="0"/>
              <a:buNone/>
            </a:pPr>
            <a:endParaRPr lang="en-US" sz="3200">
              <a:latin typeface="Times New Roman" charset="0"/>
              <a:cs typeface="Times New Roman" charset="0"/>
            </a:endParaRPr>
          </a:p>
        </p:txBody>
      </p:sp>
      <p:sp>
        <p:nvSpPr>
          <p:cNvPr id="304140" name="Rectangle 12"/>
          <p:cNvSpPr>
            <a:spLocks noChangeArrowheads="1"/>
          </p:cNvSpPr>
          <p:nvPr/>
        </p:nvSpPr>
        <p:spPr bwMode="auto">
          <a:xfrm>
            <a:off x="1371600" y="4724400"/>
            <a:ext cx="63246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2400" b="1" dirty="0">
                <a:solidFill>
                  <a:srgbClr val="000000"/>
                </a:solidFill>
                <a:latin typeface="Times New Roman" charset="0"/>
                <a:cs typeface="Arial" charset="0"/>
              </a:rPr>
              <a:t>Principle:</a:t>
            </a:r>
            <a:r>
              <a:rPr lang="en-US" sz="2400" dirty="0">
                <a:solidFill>
                  <a:srgbClr val="000000"/>
                </a:solidFill>
                <a:latin typeface="Times New Roman" charset="0"/>
                <a:cs typeface="Arial" charset="0"/>
              </a:rPr>
              <a:t> </a:t>
            </a:r>
          </a:p>
          <a:p>
            <a:pPr algn="ctr"/>
            <a:r>
              <a:rPr lang="en-US" sz="2400" b="1" dirty="0">
                <a:solidFill>
                  <a:srgbClr val="000000"/>
                </a:solidFill>
                <a:latin typeface="Times New Roman" charset="0"/>
                <a:cs typeface="Arial" charset="0"/>
              </a:rPr>
              <a:t>In advertising how you say something and where you say it is just as important as what you say.</a:t>
            </a:r>
          </a:p>
        </p:txBody>
      </p:sp>
      <p:pic>
        <p:nvPicPr>
          <p:cNvPr id="304141" name="Picture 1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38863" y="1752600"/>
            <a:ext cx="2319337" cy="28956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F82A98D-9A1B-4937-B60B-7A35EE60F765}"/>
              </a:ext>
            </a:extLst>
          </p:cNvPr>
          <p:cNvSpPr txBox="1"/>
          <p:nvPr/>
        </p:nvSpPr>
        <p:spPr>
          <a:xfrm>
            <a:off x="2514600" y="6429375"/>
            <a:ext cx="4614202" cy="30777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p:txBody>
      </p:sp>
    </p:spTree>
    <p:extLst>
      <p:ext uri="{BB962C8B-B14F-4D97-AF65-F5344CB8AC3E}">
        <p14:creationId xmlns:p14="http://schemas.microsoft.com/office/powerpoint/2010/main" val="3833202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499"/>
                                          </p:stCondLst>
                                        </p:cTn>
                                        <p:tgtEl>
                                          <p:spTgt spid="30413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4139"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Rectangle 6"/>
          <p:cNvSpPr>
            <a:spLocks noGrp="1" noChangeArrowheads="1"/>
          </p:cNvSpPr>
          <p:nvPr>
            <p:ph type="title"/>
          </p:nvPr>
        </p:nvSpPr>
        <p:spPr/>
        <p:txBody>
          <a:bodyPr>
            <a:normAutofit/>
          </a:bodyPr>
          <a:lstStyle/>
          <a:p>
            <a:r>
              <a:rPr lang="en-US" dirty="0">
                <a:solidFill>
                  <a:srgbClr val="FFC000"/>
                </a:solidFill>
              </a:rPr>
              <a:t>Roles of Advertising</a:t>
            </a:r>
          </a:p>
        </p:txBody>
      </p:sp>
      <p:sp>
        <p:nvSpPr>
          <p:cNvPr id="14" name="Content Placeholder 13"/>
          <p:cNvSpPr>
            <a:spLocks noGrp="1"/>
          </p:cNvSpPr>
          <p:nvPr>
            <p:ph idx="1"/>
          </p:nvPr>
        </p:nvSpPr>
        <p:spPr>
          <a:xfrm>
            <a:off x="228600" y="1600201"/>
            <a:ext cx="8458200" cy="4800600"/>
          </a:xfrm>
        </p:spPr>
        <p:txBody>
          <a:bodyPr/>
          <a:lstStyle/>
          <a:p>
            <a:pPr marL="342900" indent="-342900">
              <a:lnSpc>
                <a:spcPct val="90000"/>
              </a:lnSpc>
              <a:spcBef>
                <a:spcPct val="20000"/>
              </a:spcBef>
              <a:buClr>
                <a:srgbClr val="669966"/>
              </a:buClr>
              <a:buFont typeface="Times" charset="0"/>
              <a:buNone/>
            </a:pPr>
            <a:r>
              <a:rPr lang="en-US" sz="2400" b="1" dirty="0">
                <a:solidFill>
                  <a:srgbClr val="000000"/>
                </a:solidFill>
                <a:latin typeface="Times New Roman" charset="0"/>
                <a:cs typeface="Times New Roman" charset="0"/>
              </a:rPr>
              <a:t>The Marketing Role</a:t>
            </a:r>
          </a:p>
          <a:p>
            <a:pPr marL="342900" indent="-342900">
              <a:lnSpc>
                <a:spcPct val="90000"/>
              </a:lnSpc>
              <a:spcBef>
                <a:spcPct val="20000"/>
              </a:spcBef>
              <a:buClr>
                <a:srgbClr val="669966"/>
              </a:buClr>
              <a:buFont typeface="Times" charset="0"/>
              <a:buChar char="•"/>
            </a:pPr>
            <a:r>
              <a:rPr lang="en-US" sz="2400" dirty="0">
                <a:solidFill>
                  <a:srgbClr val="000000"/>
                </a:solidFill>
                <a:latin typeface="Times New Roman" charset="0"/>
                <a:cs typeface="Times New Roman" charset="0"/>
              </a:rPr>
              <a:t>Marketing is satisfying customer wants and needs by providing products (goods, services, and ideas).</a:t>
            </a:r>
          </a:p>
          <a:p>
            <a:pPr marL="342900" indent="-342900">
              <a:lnSpc>
                <a:spcPct val="90000"/>
              </a:lnSpc>
              <a:spcBef>
                <a:spcPct val="20000"/>
              </a:spcBef>
              <a:buClr>
                <a:srgbClr val="669966"/>
              </a:buClr>
              <a:buFont typeface="Times" charset="0"/>
              <a:buChar char="•"/>
            </a:pPr>
            <a:r>
              <a:rPr lang="en-US" sz="2400" dirty="0">
                <a:solidFill>
                  <a:srgbClr val="000000"/>
                </a:solidFill>
                <a:latin typeface="Times New Roman" charset="0"/>
                <a:cs typeface="Times New Roman" charset="0"/>
              </a:rPr>
              <a:t>The marketing department is responsible for selling the product using the 4 Ps (product, price, place/distribution, and promotion) and brand development. NOTE: Today we have 7Ps.</a:t>
            </a:r>
          </a:p>
          <a:p>
            <a:pPr marL="342900" indent="-342900">
              <a:lnSpc>
                <a:spcPct val="90000"/>
              </a:lnSpc>
              <a:spcBef>
                <a:spcPct val="20000"/>
              </a:spcBef>
              <a:buClr>
                <a:srgbClr val="669966"/>
              </a:buClr>
              <a:buFont typeface="Times" charset="0"/>
              <a:buNone/>
            </a:pPr>
            <a:r>
              <a:rPr lang="en-US" sz="2400" b="1" dirty="0">
                <a:solidFill>
                  <a:srgbClr val="000000"/>
                </a:solidFill>
                <a:latin typeface="Times New Roman" charset="0"/>
                <a:cs typeface="Times New Roman" charset="0"/>
              </a:rPr>
              <a:t>The Communication Role</a:t>
            </a:r>
          </a:p>
          <a:p>
            <a:pPr marL="342900" indent="-342900">
              <a:lnSpc>
                <a:spcPct val="90000"/>
              </a:lnSpc>
              <a:spcBef>
                <a:spcPct val="20000"/>
              </a:spcBef>
              <a:buClr>
                <a:srgbClr val="669966"/>
              </a:buClr>
              <a:buFont typeface="Times" charset="0"/>
              <a:buChar char="•"/>
            </a:pPr>
            <a:r>
              <a:rPr lang="en-US" sz="2400" dirty="0">
                <a:solidFill>
                  <a:srgbClr val="000000"/>
                </a:solidFill>
                <a:latin typeface="Times New Roman" charset="0"/>
                <a:cs typeface="Times New Roman" charset="0"/>
              </a:rPr>
              <a:t>Advertising is a message to a consumer about a product, designed to create a response. </a:t>
            </a:r>
          </a:p>
          <a:p>
            <a:pPr marL="342900" indent="-342900">
              <a:lnSpc>
                <a:spcPct val="90000"/>
              </a:lnSpc>
              <a:spcBef>
                <a:spcPct val="20000"/>
              </a:spcBef>
              <a:buClr>
                <a:srgbClr val="669966"/>
              </a:buClr>
              <a:buFont typeface="Times" charset="0"/>
              <a:buChar char="•"/>
            </a:pPr>
            <a:r>
              <a:rPr lang="en-US" sz="2400" dirty="0">
                <a:solidFill>
                  <a:srgbClr val="000000"/>
                </a:solidFill>
                <a:latin typeface="Times New Roman" charset="0"/>
                <a:cs typeface="Times New Roman" charset="0"/>
              </a:rPr>
              <a:t>It is also a form of marketing communication.</a:t>
            </a:r>
          </a:p>
          <a:p>
            <a:pPr marL="342900" indent="-342900">
              <a:lnSpc>
                <a:spcPct val="90000"/>
              </a:lnSpc>
              <a:spcBef>
                <a:spcPct val="20000"/>
              </a:spcBef>
              <a:buClr>
                <a:srgbClr val="669966"/>
              </a:buClr>
              <a:buFont typeface="Times" charset="0"/>
              <a:buChar char="•"/>
            </a:pPr>
            <a:r>
              <a:rPr lang="en-US" sz="2400" dirty="0">
                <a:solidFill>
                  <a:srgbClr val="000000"/>
                </a:solidFill>
                <a:latin typeface="Times New Roman" charset="0"/>
                <a:cs typeface="Times New Roman" charset="0"/>
              </a:rPr>
              <a:t>Advertising uses mass communication to transmit product information to connect buyers and sellers in them marketplace.</a:t>
            </a:r>
          </a:p>
          <a:p>
            <a:pPr marL="0" indent="0">
              <a:lnSpc>
                <a:spcPct val="90000"/>
              </a:lnSpc>
              <a:spcBef>
                <a:spcPct val="20000"/>
              </a:spcBef>
              <a:buClr>
                <a:srgbClr val="669966"/>
              </a:buClr>
              <a:buNone/>
            </a:pPr>
            <a:endParaRPr lang="en-US" sz="2000" dirty="0">
              <a:solidFill>
                <a:srgbClr val="000000"/>
              </a:solidFill>
              <a:latin typeface="Times New Roman" charset="0"/>
              <a:cs typeface="Times New Roman" charset="0"/>
            </a:endParaRPr>
          </a:p>
          <a:p>
            <a:pPr marL="119062" indent="0">
              <a:buNone/>
            </a:pPr>
            <a:endParaRPr lang="en-US" sz="2000" dirty="0"/>
          </a:p>
        </p:txBody>
      </p:sp>
    </p:spTree>
    <p:extLst>
      <p:ext uri="{BB962C8B-B14F-4D97-AF65-F5344CB8AC3E}">
        <p14:creationId xmlns:p14="http://schemas.microsoft.com/office/powerpoint/2010/main" val="31337260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Rectangle 6"/>
          <p:cNvSpPr>
            <a:spLocks noGrp="1" noChangeArrowheads="1"/>
          </p:cNvSpPr>
          <p:nvPr>
            <p:ph type="title"/>
          </p:nvPr>
        </p:nvSpPr>
        <p:spPr/>
        <p:txBody>
          <a:bodyPr>
            <a:normAutofit/>
          </a:bodyPr>
          <a:lstStyle/>
          <a:p>
            <a:r>
              <a:rPr lang="en-US" dirty="0">
                <a:solidFill>
                  <a:srgbClr val="FFC000"/>
                </a:solidFill>
              </a:rPr>
              <a:t>Roles of Advertising</a:t>
            </a:r>
          </a:p>
        </p:txBody>
      </p:sp>
      <p:sp>
        <p:nvSpPr>
          <p:cNvPr id="14" name="Content Placeholder 13"/>
          <p:cNvSpPr>
            <a:spLocks noGrp="1"/>
          </p:cNvSpPr>
          <p:nvPr>
            <p:ph idx="1"/>
          </p:nvPr>
        </p:nvSpPr>
        <p:spPr>
          <a:xfrm>
            <a:off x="457200" y="1447800"/>
            <a:ext cx="8229600" cy="3101975"/>
          </a:xfrm>
        </p:spPr>
        <p:txBody>
          <a:bodyPr/>
          <a:lstStyle/>
          <a:p>
            <a:pPr marL="342900" indent="-342900">
              <a:lnSpc>
                <a:spcPct val="90000"/>
              </a:lnSpc>
              <a:spcBef>
                <a:spcPct val="20000"/>
              </a:spcBef>
              <a:buClr>
                <a:srgbClr val="669966"/>
              </a:buClr>
              <a:buFont typeface="Times" charset="0"/>
              <a:buNone/>
            </a:pPr>
            <a:r>
              <a:rPr lang="en-US" sz="2000" b="1" dirty="0">
                <a:solidFill>
                  <a:srgbClr val="000000"/>
                </a:solidFill>
                <a:latin typeface="Times New Roman" charset="0"/>
                <a:cs typeface="Times New Roman" charset="0"/>
              </a:rPr>
              <a:t>3.  </a:t>
            </a:r>
            <a:r>
              <a:rPr lang="en-US" sz="2400" b="1" dirty="0">
                <a:solidFill>
                  <a:srgbClr val="000000"/>
                </a:solidFill>
                <a:latin typeface="Times New Roman" charset="0"/>
                <a:cs typeface="Times New Roman" charset="0"/>
              </a:rPr>
              <a:t>The Economic Role</a:t>
            </a:r>
          </a:p>
          <a:p>
            <a:pPr marL="342900" indent="-342900">
              <a:lnSpc>
                <a:spcPct val="90000"/>
              </a:lnSpc>
              <a:spcBef>
                <a:spcPct val="20000"/>
              </a:spcBef>
              <a:buClr>
                <a:srgbClr val="669966"/>
              </a:buClr>
              <a:buFont typeface="Times" charset="0"/>
              <a:buChar char="•"/>
            </a:pPr>
            <a:r>
              <a:rPr lang="en-US" sz="2400" dirty="0">
                <a:solidFill>
                  <a:srgbClr val="000000"/>
                </a:solidFill>
                <a:latin typeface="Times New Roman" charset="0"/>
                <a:cs typeface="Times New Roman" charset="0"/>
              </a:rPr>
              <a:t>Because it reaches large groups of people, advertising makes marketing more cost-efficient and lowers prices for consumers.</a:t>
            </a:r>
          </a:p>
          <a:p>
            <a:pPr marL="342900" indent="-342900">
              <a:lnSpc>
                <a:spcPct val="90000"/>
              </a:lnSpc>
              <a:spcBef>
                <a:spcPct val="20000"/>
              </a:spcBef>
              <a:buClr>
                <a:srgbClr val="669966"/>
              </a:buClr>
              <a:buFont typeface="Times" charset="0"/>
              <a:buChar char="•"/>
            </a:pPr>
            <a:r>
              <a:rPr lang="en-US" sz="2400" dirty="0">
                <a:solidFill>
                  <a:srgbClr val="000000"/>
                </a:solidFill>
                <a:latin typeface="Times New Roman" charset="0"/>
                <a:cs typeface="Times New Roman" charset="0"/>
              </a:rPr>
              <a:t>Advertising creates a demand for a brand using hard sell (persuading) and soft sell (image building) techniques.</a:t>
            </a:r>
          </a:p>
          <a:p>
            <a:pPr marL="342900" indent="-342900">
              <a:lnSpc>
                <a:spcPct val="90000"/>
              </a:lnSpc>
              <a:spcBef>
                <a:spcPct val="20000"/>
              </a:spcBef>
              <a:buClr>
                <a:srgbClr val="669966"/>
              </a:buClr>
              <a:buFont typeface="Times" charset="0"/>
              <a:buNone/>
            </a:pPr>
            <a:r>
              <a:rPr lang="en-US" sz="2400" b="1" dirty="0">
                <a:solidFill>
                  <a:srgbClr val="000000"/>
                </a:solidFill>
                <a:latin typeface="Times New Roman" charset="0"/>
                <a:cs typeface="Times New Roman" charset="0"/>
              </a:rPr>
              <a:t>4. 	The Societal Role</a:t>
            </a:r>
          </a:p>
          <a:p>
            <a:pPr marL="342900" indent="-342900">
              <a:lnSpc>
                <a:spcPct val="90000"/>
              </a:lnSpc>
              <a:spcBef>
                <a:spcPct val="20000"/>
              </a:spcBef>
              <a:buClr>
                <a:srgbClr val="669966"/>
              </a:buClr>
              <a:buFont typeface="Times" charset="0"/>
              <a:buChar char="•"/>
            </a:pPr>
            <a:r>
              <a:rPr lang="en-US" sz="2400" dirty="0">
                <a:solidFill>
                  <a:srgbClr val="000000"/>
                </a:solidFill>
                <a:latin typeface="Times New Roman" charset="0"/>
                <a:cs typeface="Times New Roman" charset="0"/>
              </a:rPr>
              <a:t>Informs consumers about innovations and issues</a:t>
            </a:r>
          </a:p>
          <a:p>
            <a:pPr marL="342900" indent="-342900">
              <a:lnSpc>
                <a:spcPct val="90000"/>
              </a:lnSpc>
              <a:spcBef>
                <a:spcPct val="20000"/>
              </a:spcBef>
              <a:buClr>
                <a:srgbClr val="669966"/>
              </a:buClr>
              <a:buFont typeface="Times" charset="0"/>
              <a:buChar char="•"/>
            </a:pPr>
            <a:r>
              <a:rPr lang="en-US" sz="2400" dirty="0">
                <a:solidFill>
                  <a:srgbClr val="000000"/>
                </a:solidFill>
                <a:latin typeface="Times New Roman" charset="0"/>
                <a:cs typeface="Times New Roman" charset="0"/>
              </a:rPr>
              <a:t>Helps us compare products and features</a:t>
            </a:r>
          </a:p>
          <a:p>
            <a:pPr marL="342900" indent="-342900">
              <a:lnSpc>
                <a:spcPct val="90000"/>
              </a:lnSpc>
              <a:spcBef>
                <a:spcPct val="20000"/>
              </a:spcBef>
              <a:buClr>
                <a:srgbClr val="669966"/>
              </a:buClr>
              <a:buFont typeface="Times" charset="0"/>
              <a:buChar char="•"/>
            </a:pPr>
            <a:r>
              <a:rPr lang="en-US" sz="2400" dirty="0">
                <a:solidFill>
                  <a:srgbClr val="000000"/>
                </a:solidFill>
                <a:latin typeface="Times New Roman" charset="0"/>
                <a:cs typeface="Times New Roman" charset="0"/>
              </a:rPr>
              <a:t>Mirrors fashion and design trends</a:t>
            </a:r>
          </a:p>
          <a:p>
            <a:pPr marL="342900" indent="-342900">
              <a:lnSpc>
                <a:spcPct val="90000"/>
              </a:lnSpc>
              <a:spcBef>
                <a:spcPct val="20000"/>
              </a:spcBef>
              <a:buClr>
                <a:srgbClr val="669966"/>
              </a:buClr>
              <a:buFont typeface="Times" charset="0"/>
              <a:buChar char="•"/>
            </a:pPr>
            <a:r>
              <a:rPr lang="en-US" sz="2400" dirty="0">
                <a:solidFill>
                  <a:srgbClr val="000000"/>
                </a:solidFill>
                <a:latin typeface="Times New Roman" charset="0"/>
                <a:cs typeface="Times New Roman" charset="0"/>
              </a:rPr>
              <a:t>Teaches consumers about new products and how to use them</a:t>
            </a:r>
          </a:p>
          <a:p>
            <a:pPr marL="342900" indent="-342900">
              <a:lnSpc>
                <a:spcPct val="90000"/>
              </a:lnSpc>
              <a:spcBef>
                <a:spcPct val="20000"/>
              </a:spcBef>
              <a:buClr>
                <a:srgbClr val="669966"/>
              </a:buClr>
              <a:buFont typeface="Times" charset="0"/>
              <a:buChar char="•"/>
            </a:pPr>
            <a:r>
              <a:rPr lang="en-US" sz="2400" dirty="0">
                <a:solidFill>
                  <a:srgbClr val="000000"/>
                </a:solidFill>
                <a:latin typeface="Times New Roman" charset="0"/>
                <a:cs typeface="Times New Roman" charset="0"/>
              </a:rPr>
              <a:t>Helps shape consumer self-image</a:t>
            </a:r>
          </a:p>
          <a:p>
            <a:pPr marL="342900" indent="-342900">
              <a:lnSpc>
                <a:spcPct val="90000"/>
              </a:lnSpc>
              <a:spcBef>
                <a:spcPct val="20000"/>
              </a:spcBef>
              <a:buClr>
                <a:srgbClr val="669966"/>
              </a:buClr>
              <a:buFont typeface="Times" charset="0"/>
              <a:buChar char="•"/>
            </a:pPr>
            <a:r>
              <a:rPr lang="en-US" sz="2400" dirty="0">
                <a:solidFill>
                  <a:srgbClr val="000000"/>
                </a:solidFill>
                <a:latin typeface="Times New Roman" charset="0"/>
                <a:cs typeface="Times New Roman" charset="0"/>
              </a:rPr>
              <a:t>Facilitates self-expression through purchases</a:t>
            </a:r>
          </a:p>
          <a:p>
            <a:pPr marL="342900" indent="-342900">
              <a:lnSpc>
                <a:spcPct val="90000"/>
              </a:lnSpc>
              <a:spcBef>
                <a:spcPct val="20000"/>
              </a:spcBef>
              <a:buClr>
                <a:srgbClr val="669966"/>
              </a:buClr>
              <a:buFont typeface="Times" charset="0"/>
              <a:buChar char="•"/>
            </a:pPr>
            <a:r>
              <a:rPr lang="en-US" sz="2400" dirty="0">
                <a:solidFill>
                  <a:srgbClr val="000000"/>
                </a:solidFill>
                <a:latin typeface="Times New Roman" charset="0"/>
                <a:cs typeface="Times New Roman" charset="0"/>
              </a:rPr>
              <a:t>Presents images about diversity in our world</a:t>
            </a:r>
          </a:p>
        </p:txBody>
      </p:sp>
      <p:pic>
        <p:nvPicPr>
          <p:cNvPr id="4" name="Picture 7" descr="romance_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5367337"/>
            <a:ext cx="2133600" cy="1490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73659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dirty="0"/>
              <a:t> </a:t>
            </a:r>
          </a:p>
        </p:txBody>
      </p:sp>
      <p:sp>
        <p:nvSpPr>
          <p:cNvPr id="21676" name="Rectangle 172"/>
          <p:cNvSpPr>
            <a:spLocks noChangeArrowheads="1"/>
          </p:cNvSpPr>
          <p:nvPr/>
        </p:nvSpPr>
        <p:spPr bwMode="auto">
          <a:xfrm>
            <a:off x="457200" y="1676400"/>
            <a:ext cx="3581400" cy="5267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90000"/>
              </a:lnSpc>
            </a:pPr>
            <a:r>
              <a:rPr lang="en-US" sz="1600" b="1" i="1" dirty="0">
                <a:solidFill>
                  <a:srgbClr val="FF0000"/>
                </a:solidFill>
              </a:rPr>
              <a:t>Strengths</a:t>
            </a:r>
            <a:endParaRPr lang="en-US" sz="1600" dirty="0">
              <a:solidFill>
                <a:srgbClr val="FF0000"/>
              </a:solidFill>
            </a:endParaRPr>
          </a:p>
          <a:p>
            <a:pPr>
              <a:lnSpc>
                <a:spcPct val="90000"/>
              </a:lnSpc>
            </a:pPr>
            <a:endParaRPr lang="en-US" sz="1600" dirty="0">
              <a:solidFill>
                <a:srgbClr val="000000"/>
              </a:solidFill>
            </a:endParaRPr>
          </a:p>
          <a:p>
            <a:pPr>
              <a:lnSpc>
                <a:spcPct val="90000"/>
              </a:lnSpc>
            </a:pPr>
            <a:r>
              <a:rPr lang="en-US" sz="1400" dirty="0">
                <a:solidFill>
                  <a:srgbClr val="000000"/>
                </a:solidFill>
              </a:rPr>
              <a:t>Can reach a large audience</a:t>
            </a:r>
          </a:p>
          <a:p>
            <a:pPr>
              <a:lnSpc>
                <a:spcPct val="90000"/>
              </a:lnSpc>
            </a:pPr>
            <a:endParaRPr lang="en-US" sz="1400" dirty="0">
              <a:solidFill>
                <a:srgbClr val="000000"/>
              </a:solidFill>
            </a:endParaRPr>
          </a:p>
          <a:p>
            <a:pPr>
              <a:lnSpc>
                <a:spcPct val="90000"/>
              </a:lnSpc>
            </a:pPr>
            <a:endParaRPr lang="en-US" sz="1400" dirty="0">
              <a:solidFill>
                <a:srgbClr val="000000"/>
              </a:solidFill>
            </a:endParaRPr>
          </a:p>
          <a:p>
            <a:pPr>
              <a:lnSpc>
                <a:spcPct val="90000"/>
              </a:lnSpc>
            </a:pPr>
            <a:r>
              <a:rPr lang="en-US" sz="1400" dirty="0">
                <a:solidFill>
                  <a:srgbClr val="000000"/>
                </a:solidFill>
              </a:rPr>
              <a:t>Introduces products and brands</a:t>
            </a:r>
          </a:p>
          <a:p>
            <a:pPr>
              <a:lnSpc>
                <a:spcPct val="90000"/>
              </a:lnSpc>
            </a:pPr>
            <a:endParaRPr lang="en-US" sz="1400" dirty="0">
              <a:solidFill>
                <a:srgbClr val="000000"/>
              </a:solidFill>
            </a:endParaRPr>
          </a:p>
          <a:p>
            <a:pPr>
              <a:lnSpc>
                <a:spcPct val="90000"/>
              </a:lnSpc>
            </a:pPr>
            <a:endParaRPr lang="en-US" sz="1400" dirty="0">
              <a:solidFill>
                <a:srgbClr val="000000"/>
              </a:solidFill>
            </a:endParaRPr>
          </a:p>
          <a:p>
            <a:pPr>
              <a:lnSpc>
                <a:spcPct val="90000"/>
              </a:lnSpc>
            </a:pPr>
            <a:r>
              <a:rPr lang="en-US" sz="1400" dirty="0">
                <a:solidFill>
                  <a:srgbClr val="000000"/>
                </a:solidFill>
              </a:rPr>
              <a:t>Builds awareness of products </a:t>
            </a:r>
          </a:p>
          <a:p>
            <a:pPr>
              <a:lnSpc>
                <a:spcPct val="90000"/>
              </a:lnSpc>
            </a:pPr>
            <a:r>
              <a:rPr lang="en-US" sz="1400" dirty="0">
                <a:solidFill>
                  <a:srgbClr val="000000"/>
                </a:solidFill>
              </a:rPr>
              <a:t>and brands</a:t>
            </a:r>
          </a:p>
          <a:p>
            <a:pPr>
              <a:lnSpc>
                <a:spcPct val="90000"/>
              </a:lnSpc>
            </a:pPr>
            <a:endParaRPr lang="en-US" sz="1400" dirty="0">
              <a:solidFill>
                <a:srgbClr val="000000"/>
              </a:solidFill>
            </a:endParaRPr>
          </a:p>
          <a:p>
            <a:pPr>
              <a:lnSpc>
                <a:spcPct val="90000"/>
              </a:lnSpc>
            </a:pPr>
            <a:endParaRPr lang="en-US" sz="1400" dirty="0">
              <a:solidFill>
                <a:srgbClr val="000000"/>
              </a:solidFill>
            </a:endParaRPr>
          </a:p>
          <a:p>
            <a:pPr>
              <a:lnSpc>
                <a:spcPct val="90000"/>
              </a:lnSpc>
            </a:pPr>
            <a:endParaRPr lang="en-US" sz="1400" dirty="0">
              <a:solidFill>
                <a:srgbClr val="000000"/>
              </a:solidFill>
            </a:endParaRPr>
          </a:p>
          <a:p>
            <a:pPr>
              <a:lnSpc>
                <a:spcPct val="90000"/>
              </a:lnSpc>
            </a:pPr>
            <a:r>
              <a:rPr lang="en-US" sz="1400" dirty="0">
                <a:solidFill>
                  <a:srgbClr val="000000"/>
                </a:solidFill>
              </a:rPr>
              <a:t>Creates brand images</a:t>
            </a:r>
          </a:p>
          <a:p>
            <a:pPr>
              <a:lnSpc>
                <a:spcPct val="90000"/>
              </a:lnSpc>
            </a:pPr>
            <a:endParaRPr lang="en-US" sz="1400" dirty="0">
              <a:solidFill>
                <a:srgbClr val="000000"/>
              </a:solidFill>
            </a:endParaRPr>
          </a:p>
          <a:p>
            <a:pPr>
              <a:lnSpc>
                <a:spcPct val="90000"/>
              </a:lnSpc>
            </a:pPr>
            <a:endParaRPr lang="en-US" sz="1400" dirty="0">
              <a:solidFill>
                <a:srgbClr val="000000"/>
              </a:solidFill>
            </a:endParaRPr>
          </a:p>
          <a:p>
            <a:pPr>
              <a:lnSpc>
                <a:spcPct val="90000"/>
              </a:lnSpc>
            </a:pPr>
            <a:r>
              <a:rPr lang="en-US" sz="1400" dirty="0">
                <a:solidFill>
                  <a:srgbClr val="000000"/>
                </a:solidFill>
              </a:rPr>
              <a:t>Provides information</a:t>
            </a:r>
          </a:p>
          <a:p>
            <a:pPr>
              <a:lnSpc>
                <a:spcPct val="90000"/>
              </a:lnSpc>
            </a:pPr>
            <a:endParaRPr lang="en-US" sz="1400" dirty="0">
              <a:solidFill>
                <a:srgbClr val="000000"/>
              </a:solidFill>
            </a:endParaRPr>
          </a:p>
          <a:p>
            <a:pPr>
              <a:lnSpc>
                <a:spcPct val="90000"/>
              </a:lnSpc>
            </a:pPr>
            <a:endParaRPr lang="en-US" sz="1400" dirty="0">
              <a:solidFill>
                <a:srgbClr val="000000"/>
              </a:solidFill>
            </a:endParaRPr>
          </a:p>
          <a:p>
            <a:pPr>
              <a:lnSpc>
                <a:spcPct val="90000"/>
              </a:lnSpc>
            </a:pPr>
            <a:r>
              <a:rPr lang="en-US" sz="1400" dirty="0">
                <a:solidFill>
                  <a:srgbClr val="000000"/>
                </a:solidFill>
              </a:rPr>
              <a:t>Reminds and reinforces</a:t>
            </a:r>
          </a:p>
          <a:p>
            <a:pPr>
              <a:lnSpc>
                <a:spcPct val="90000"/>
              </a:lnSpc>
            </a:pPr>
            <a:endParaRPr lang="en-US" sz="1400" dirty="0">
              <a:solidFill>
                <a:srgbClr val="000000"/>
              </a:solidFill>
            </a:endParaRPr>
          </a:p>
          <a:p>
            <a:pPr>
              <a:lnSpc>
                <a:spcPct val="90000"/>
              </a:lnSpc>
            </a:pPr>
            <a:endParaRPr lang="en-US" sz="1400" dirty="0">
              <a:solidFill>
                <a:srgbClr val="000000"/>
              </a:solidFill>
            </a:endParaRPr>
          </a:p>
          <a:p>
            <a:pPr marL="0" marR="0" lvl="0" indent="0" algn="l" defTabSz="914400" rtl="0" eaLnBrk="0" fontAlgn="base" latinLnBrk="0" hangingPunct="0">
              <a:lnSpc>
                <a:spcPct val="100000"/>
              </a:lnSpc>
              <a:spcBef>
                <a:spcPct val="0"/>
              </a:spcBef>
              <a:spcAft>
                <a:spcPct val="0"/>
              </a:spcAft>
              <a:buClrTx/>
              <a:buSzTx/>
              <a:buFontTx/>
              <a:buNone/>
              <a:tabLst/>
              <a:defRPr/>
            </a:pPr>
            <a:r>
              <a:rPr lang="en-US" sz="1400" dirty="0">
                <a:solidFill>
                  <a:srgbClr val="000000"/>
                </a:solidFill>
              </a:rPr>
              <a:t>Persuades</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a:p>
            <a:pPr>
              <a:lnSpc>
                <a:spcPct val="90000"/>
              </a:lnSpc>
            </a:pPr>
            <a:endParaRPr lang="en-US" sz="1500" dirty="0">
              <a:solidFill>
                <a:srgbClr val="000000"/>
              </a:solidFill>
            </a:endParaRPr>
          </a:p>
        </p:txBody>
      </p:sp>
      <p:sp>
        <p:nvSpPr>
          <p:cNvPr id="21678" name="Rectangle 174"/>
          <p:cNvSpPr>
            <a:spLocks noChangeArrowheads="1"/>
          </p:cNvSpPr>
          <p:nvPr/>
        </p:nvSpPr>
        <p:spPr bwMode="auto">
          <a:xfrm>
            <a:off x="4191000" y="1628775"/>
            <a:ext cx="4495800" cy="499521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90000"/>
              </a:lnSpc>
            </a:pPr>
            <a:r>
              <a:rPr lang="en-US" sz="1600" b="1" i="1" dirty="0">
                <a:solidFill>
                  <a:schemeClr val="accent1"/>
                </a:solidFill>
              </a:rPr>
              <a:t>Examples</a:t>
            </a:r>
            <a:endParaRPr lang="en-US" sz="1600" dirty="0">
              <a:solidFill>
                <a:schemeClr val="accent1"/>
              </a:solidFill>
            </a:endParaRPr>
          </a:p>
          <a:p>
            <a:pPr>
              <a:lnSpc>
                <a:spcPct val="90000"/>
              </a:lnSpc>
            </a:pPr>
            <a:endParaRPr lang="en-US" sz="1600" dirty="0">
              <a:solidFill>
                <a:srgbClr val="000000"/>
              </a:solidFill>
            </a:endParaRPr>
          </a:p>
          <a:p>
            <a:pPr>
              <a:lnSpc>
                <a:spcPct val="90000"/>
              </a:lnSpc>
            </a:pPr>
            <a:r>
              <a:rPr lang="en-US" sz="1400" dirty="0">
                <a:solidFill>
                  <a:srgbClr val="000000"/>
                </a:solidFill>
              </a:rPr>
              <a:t>A commercial in the Super Bowl can reach more than 100 million consumers.</a:t>
            </a:r>
          </a:p>
          <a:p>
            <a:pPr>
              <a:lnSpc>
                <a:spcPct val="90000"/>
              </a:lnSpc>
            </a:pPr>
            <a:endParaRPr lang="en-US" sz="1400" dirty="0">
              <a:solidFill>
                <a:srgbClr val="000000"/>
              </a:solidFill>
            </a:endParaRPr>
          </a:p>
          <a:p>
            <a:pPr>
              <a:lnSpc>
                <a:spcPct val="90000"/>
              </a:lnSpc>
            </a:pPr>
            <a:r>
              <a:rPr lang="en-US" sz="1400" dirty="0">
                <a:solidFill>
                  <a:srgbClr val="000000"/>
                </a:solidFill>
              </a:rPr>
              <a:t>The “1984” commercial for the Apple McIntosh sold out the entire inventory in one day.</a:t>
            </a:r>
          </a:p>
          <a:p>
            <a:pPr>
              <a:lnSpc>
                <a:spcPct val="90000"/>
              </a:lnSpc>
            </a:pPr>
            <a:endParaRPr lang="en-US" sz="1400" dirty="0">
              <a:solidFill>
                <a:srgbClr val="000000"/>
              </a:solidFill>
            </a:endParaRPr>
          </a:p>
          <a:p>
            <a:pPr>
              <a:lnSpc>
                <a:spcPct val="90000"/>
              </a:lnSpc>
            </a:pPr>
            <a:r>
              <a:rPr lang="en-US" sz="1400" dirty="0">
                <a:solidFill>
                  <a:srgbClr val="000000"/>
                </a:solidFill>
              </a:rPr>
              <a:t>The success of the launch of the iPod was due in part to the great silhouette posters that showed people dancing to the music on their iPods.</a:t>
            </a:r>
          </a:p>
          <a:p>
            <a:pPr>
              <a:lnSpc>
                <a:spcPct val="90000"/>
              </a:lnSpc>
            </a:pPr>
            <a:endParaRPr lang="en-US" sz="1400" dirty="0">
              <a:solidFill>
                <a:srgbClr val="000000"/>
              </a:solidFill>
            </a:endParaRPr>
          </a:p>
          <a:p>
            <a:pPr>
              <a:lnSpc>
                <a:spcPct val="90000"/>
              </a:lnSpc>
            </a:pPr>
            <a:r>
              <a:rPr lang="en-US" sz="1400" dirty="0">
                <a:solidFill>
                  <a:srgbClr val="000000"/>
                </a:solidFill>
              </a:rPr>
              <a:t>The success of the new VW Beetle was largely built on its ability to connect with the anti-status image of the original “lowly” Beetle.</a:t>
            </a:r>
          </a:p>
          <a:p>
            <a:pPr>
              <a:lnSpc>
                <a:spcPct val="90000"/>
              </a:lnSpc>
            </a:pPr>
            <a:endParaRPr lang="en-US" sz="1400" dirty="0">
              <a:solidFill>
                <a:srgbClr val="000000"/>
              </a:solidFill>
            </a:endParaRPr>
          </a:p>
          <a:p>
            <a:pPr>
              <a:lnSpc>
                <a:spcPct val="90000"/>
              </a:lnSpc>
            </a:pPr>
            <a:r>
              <a:rPr lang="en-US" sz="1400" dirty="0">
                <a:solidFill>
                  <a:srgbClr val="000000"/>
                </a:solidFill>
              </a:rPr>
              <a:t>The truth® campaign informs teens that “Tobacco kills 1,200 people a day.”</a:t>
            </a:r>
          </a:p>
          <a:p>
            <a:pPr>
              <a:lnSpc>
                <a:spcPct val="90000"/>
              </a:lnSpc>
            </a:pPr>
            <a:endParaRPr lang="en-US" sz="1400" dirty="0">
              <a:solidFill>
                <a:srgbClr val="000000"/>
              </a:solidFill>
            </a:endParaRPr>
          </a:p>
          <a:p>
            <a:pPr>
              <a:lnSpc>
                <a:spcPct val="90000"/>
              </a:lnSpc>
            </a:pPr>
            <a:r>
              <a:rPr lang="en-US" sz="1400" dirty="0">
                <a:solidFill>
                  <a:srgbClr val="000000"/>
                </a:solidFill>
              </a:rPr>
              <a:t>Procter &amp; Gamble’s Ivory Soap has been advertised continuously since the late 1800s.</a:t>
            </a:r>
          </a:p>
          <a:p>
            <a:pPr>
              <a:lnSpc>
                <a:spcPct val="90000"/>
              </a:lnSpc>
            </a:pPr>
            <a:endParaRPr lang="en-US" sz="1400" dirty="0">
              <a:solidFill>
                <a:srgbClr val="000000"/>
              </a:solidFill>
            </a:endParaRPr>
          </a:p>
          <a:p>
            <a:pPr>
              <a:lnSpc>
                <a:spcPct val="90000"/>
              </a:lnSpc>
            </a:pPr>
            <a:r>
              <a:rPr lang="en-US" sz="1400" dirty="0">
                <a:solidFill>
                  <a:srgbClr val="000000"/>
                </a:solidFill>
              </a:rPr>
              <a:t>Nike campaigns, with the “Just do it” personal achievement message, have helped increase sales by 300 percent during the 1990s.</a:t>
            </a:r>
            <a:endParaRPr lang="en-US" sz="1500" dirty="0">
              <a:solidFill>
                <a:srgbClr val="000000"/>
              </a:solidFill>
            </a:endParaRPr>
          </a:p>
        </p:txBody>
      </p:sp>
      <p:sp>
        <p:nvSpPr>
          <p:cNvPr id="21679" name="Line 175"/>
          <p:cNvSpPr>
            <a:spLocks noChangeShapeType="1"/>
          </p:cNvSpPr>
          <p:nvPr/>
        </p:nvSpPr>
        <p:spPr bwMode="auto">
          <a:xfrm>
            <a:off x="1524000" y="1295400"/>
            <a:ext cx="7315200" cy="0"/>
          </a:xfrm>
          <a:prstGeom prst="line">
            <a:avLst/>
          </a:prstGeom>
          <a:noFill/>
          <a:ln w="9525">
            <a:solidFill>
              <a:srgbClr val="3366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8" name="Rectangle 6"/>
          <p:cNvSpPr txBox="1">
            <a:spLocks noChangeArrowheads="1"/>
          </p:cNvSpPr>
          <p:nvPr/>
        </p:nvSpPr>
        <p:spPr>
          <a:xfrm>
            <a:off x="609600" y="307848"/>
            <a:ext cx="8229600" cy="1252728"/>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0" fontAlgn="base" hangingPunct="0">
              <a:spcBef>
                <a:spcPct val="0"/>
              </a:spcBef>
              <a:spcAft>
                <a:spcPct val="0"/>
              </a:spcAft>
              <a:defRPr sz="4500" b="1" kern="1200">
                <a:solidFill>
                  <a:srgbClr val="FF8000"/>
                </a:solidFill>
                <a:latin typeface="+mj-lt"/>
                <a:ea typeface="+mj-ea"/>
                <a:cs typeface="+mj-cs"/>
              </a:defRPr>
            </a:lvl1pPr>
            <a:lvl2pPr algn="l" rtl="0" eaLnBrk="0" fontAlgn="base" hangingPunct="0">
              <a:spcBef>
                <a:spcPct val="0"/>
              </a:spcBef>
              <a:spcAft>
                <a:spcPct val="0"/>
              </a:spcAft>
              <a:defRPr sz="4500" b="1">
                <a:solidFill>
                  <a:srgbClr val="FF8000"/>
                </a:solidFill>
                <a:latin typeface="Corbel" pitchFamily="34" charset="0"/>
              </a:defRPr>
            </a:lvl2pPr>
            <a:lvl3pPr algn="l" rtl="0" eaLnBrk="0" fontAlgn="base" hangingPunct="0">
              <a:spcBef>
                <a:spcPct val="0"/>
              </a:spcBef>
              <a:spcAft>
                <a:spcPct val="0"/>
              </a:spcAft>
              <a:defRPr sz="4500" b="1">
                <a:solidFill>
                  <a:srgbClr val="FF8000"/>
                </a:solidFill>
                <a:latin typeface="Corbel" pitchFamily="34" charset="0"/>
              </a:defRPr>
            </a:lvl3pPr>
            <a:lvl4pPr algn="l" rtl="0" eaLnBrk="0" fontAlgn="base" hangingPunct="0">
              <a:spcBef>
                <a:spcPct val="0"/>
              </a:spcBef>
              <a:spcAft>
                <a:spcPct val="0"/>
              </a:spcAft>
              <a:defRPr sz="4500" b="1">
                <a:solidFill>
                  <a:srgbClr val="FF8000"/>
                </a:solidFill>
                <a:latin typeface="Corbel" pitchFamily="34" charset="0"/>
              </a:defRPr>
            </a:lvl4pPr>
            <a:lvl5pPr algn="l" rtl="0" eaLnBrk="0" fontAlgn="base" hangingPunct="0">
              <a:spcBef>
                <a:spcPct val="0"/>
              </a:spcBef>
              <a:spcAft>
                <a:spcPct val="0"/>
              </a:spcAft>
              <a:defRPr sz="4500" b="1">
                <a:solidFill>
                  <a:srgbClr val="FF8000"/>
                </a:solidFill>
                <a:latin typeface="Corbel" pitchFamily="34" charset="0"/>
              </a:defRPr>
            </a:lvl5pPr>
            <a:lvl6pPr marL="457200" algn="l" rtl="0" fontAlgn="base">
              <a:spcBef>
                <a:spcPct val="0"/>
              </a:spcBef>
              <a:spcAft>
                <a:spcPct val="0"/>
              </a:spcAft>
              <a:defRPr sz="4500" b="1">
                <a:solidFill>
                  <a:srgbClr val="FF8000"/>
                </a:solidFill>
                <a:latin typeface="Corbel" pitchFamily="34" charset="0"/>
              </a:defRPr>
            </a:lvl6pPr>
            <a:lvl7pPr marL="914400" algn="l" rtl="0" fontAlgn="base">
              <a:spcBef>
                <a:spcPct val="0"/>
              </a:spcBef>
              <a:spcAft>
                <a:spcPct val="0"/>
              </a:spcAft>
              <a:defRPr sz="4500" b="1">
                <a:solidFill>
                  <a:srgbClr val="FF8000"/>
                </a:solidFill>
                <a:latin typeface="Corbel" pitchFamily="34" charset="0"/>
              </a:defRPr>
            </a:lvl7pPr>
            <a:lvl8pPr marL="1371600" algn="l" rtl="0" fontAlgn="base">
              <a:spcBef>
                <a:spcPct val="0"/>
              </a:spcBef>
              <a:spcAft>
                <a:spcPct val="0"/>
              </a:spcAft>
              <a:defRPr sz="4500" b="1">
                <a:solidFill>
                  <a:srgbClr val="FF8000"/>
                </a:solidFill>
                <a:latin typeface="Corbel" pitchFamily="34" charset="0"/>
              </a:defRPr>
            </a:lvl8pPr>
            <a:lvl9pPr marL="1828800" algn="l" rtl="0" fontAlgn="base">
              <a:spcBef>
                <a:spcPct val="0"/>
              </a:spcBef>
              <a:spcAft>
                <a:spcPct val="0"/>
              </a:spcAft>
              <a:defRPr sz="4500" b="1">
                <a:solidFill>
                  <a:srgbClr val="FF8000"/>
                </a:solidFill>
                <a:latin typeface="Corbel" pitchFamily="34" charset="0"/>
              </a:defRPr>
            </a:lvl9pPr>
            <a:extLst/>
          </a:lstStyle>
          <a:p>
            <a:r>
              <a:rPr lang="en-US" dirty="0">
                <a:solidFill>
                  <a:srgbClr val="FFC000"/>
                </a:solidFill>
              </a:rPr>
              <a:t>Strengths of Advertising</a:t>
            </a:r>
          </a:p>
        </p:txBody>
      </p:sp>
    </p:spTree>
    <p:extLst>
      <p:ext uri="{BB962C8B-B14F-4D97-AF65-F5344CB8AC3E}">
        <p14:creationId xmlns:p14="http://schemas.microsoft.com/office/powerpoint/2010/main" val="20192417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68" name="Rectangle 16"/>
          <p:cNvSpPr>
            <a:spLocks noGrp="1" noChangeArrowheads="1"/>
          </p:cNvSpPr>
          <p:nvPr>
            <p:ph type="title"/>
          </p:nvPr>
        </p:nvSpPr>
        <p:spPr/>
        <p:txBody>
          <a:bodyPr/>
          <a:lstStyle/>
          <a:p>
            <a:r>
              <a:rPr lang="en-US" dirty="0"/>
              <a:t>Types of Advertising</a:t>
            </a:r>
          </a:p>
        </p:txBody>
      </p:sp>
      <p:sp>
        <p:nvSpPr>
          <p:cNvPr id="14" name="Content Placeholder 13"/>
          <p:cNvSpPr>
            <a:spLocks noGrp="1"/>
          </p:cNvSpPr>
          <p:nvPr>
            <p:ph idx="1"/>
          </p:nvPr>
        </p:nvSpPr>
        <p:spPr>
          <a:xfrm>
            <a:off x="457200" y="1774826"/>
            <a:ext cx="6629400" cy="3390900"/>
          </a:xfrm>
        </p:spPr>
        <p:txBody>
          <a:bodyPr/>
          <a:lstStyle/>
          <a:p>
            <a:pPr marL="119062" indent="0">
              <a:buNone/>
            </a:pPr>
            <a:r>
              <a:rPr lang="en-US" sz="2400" dirty="0"/>
              <a:t>Brand Advertising</a:t>
            </a:r>
          </a:p>
          <a:p>
            <a:r>
              <a:rPr lang="en-US" sz="2400" dirty="0"/>
              <a:t>Focused on long-term brand identity and image</a:t>
            </a:r>
          </a:p>
          <a:p>
            <a:pPr marL="119062" indent="0">
              <a:buNone/>
            </a:pPr>
            <a:r>
              <a:rPr lang="en-US" sz="2400" dirty="0"/>
              <a:t>Retail or Local Advertising</a:t>
            </a:r>
          </a:p>
          <a:p>
            <a:r>
              <a:rPr lang="en-US" sz="2400" dirty="0"/>
              <a:t>Focused on selling merchandise  in a geographical area</a:t>
            </a:r>
          </a:p>
          <a:p>
            <a:pPr marL="119062" indent="0">
              <a:buNone/>
            </a:pPr>
            <a:r>
              <a:rPr lang="en-US" sz="2400" dirty="0"/>
              <a:t>Direct Response Advertising</a:t>
            </a:r>
          </a:p>
          <a:p>
            <a:r>
              <a:rPr lang="en-US" sz="2400" dirty="0"/>
              <a:t>Tries to stimulate a sale directly</a:t>
            </a:r>
          </a:p>
          <a:p>
            <a:pPr marL="119062" indent="0">
              <a:buNone/>
            </a:pPr>
            <a:r>
              <a:rPr lang="en-US" sz="2400" dirty="0"/>
              <a:t>Business-to-Business</a:t>
            </a:r>
          </a:p>
          <a:p>
            <a:r>
              <a:rPr lang="en-US" sz="2400" dirty="0"/>
              <a:t>Sent from one business to another</a:t>
            </a:r>
          </a:p>
        </p:txBody>
      </p:sp>
      <p:pic>
        <p:nvPicPr>
          <p:cNvPr id="23584" name="Picture 3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24163" y="1614152"/>
            <a:ext cx="1916072" cy="2438400"/>
          </a:xfrm>
          <a:prstGeom prst="rect">
            <a:avLst/>
          </a:prstGeom>
          <a:noFill/>
          <a:extLst>
            <a:ext uri="{909E8E84-426E-40DD-AFC4-6F175D3DCCD1}">
              <a14:hiddenFill xmlns:a14="http://schemas.microsoft.com/office/drawing/2010/main">
                <a:solidFill>
                  <a:srgbClr val="FFFFFF"/>
                </a:solidFill>
              </a14:hiddenFill>
            </a:ext>
          </a:extLst>
        </p:spPr>
      </p:pic>
      <p:sp>
        <p:nvSpPr>
          <p:cNvPr id="23587" name="Rectangle 35"/>
          <p:cNvSpPr>
            <a:spLocks noChangeArrowheads="1"/>
          </p:cNvSpPr>
          <p:nvPr/>
        </p:nvSpPr>
        <p:spPr bwMode="auto">
          <a:xfrm>
            <a:off x="1622425" y="5562600"/>
            <a:ext cx="6096000" cy="1143000"/>
          </a:xfrm>
          <a:prstGeom prst="rect">
            <a:avLst/>
          </a:prstGeom>
          <a:solidFill>
            <a:srgbClr val="336699">
              <a:alpha val="25000"/>
            </a:srgbClr>
          </a:solidFill>
          <a:ln w="28575">
            <a:solidFill>
              <a:srgbClr val="3366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rgbClr val="669966"/>
              </a:buClr>
              <a:buFont typeface="Times" charset="0"/>
              <a:buNone/>
            </a:pPr>
            <a:endParaRPr lang="en-US" sz="3200">
              <a:latin typeface="Times New Roman" charset="0"/>
              <a:cs typeface="Times New Roman" charset="0"/>
            </a:endParaRPr>
          </a:p>
        </p:txBody>
      </p:sp>
      <p:sp>
        <p:nvSpPr>
          <p:cNvPr id="23588" name="Rectangle 36"/>
          <p:cNvSpPr>
            <a:spLocks noChangeArrowheads="1"/>
          </p:cNvSpPr>
          <p:nvPr/>
        </p:nvSpPr>
        <p:spPr bwMode="auto">
          <a:xfrm>
            <a:off x="1474788" y="5622925"/>
            <a:ext cx="6297612"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2000" b="1">
                <a:solidFill>
                  <a:srgbClr val="000000"/>
                </a:solidFill>
                <a:latin typeface="Times New Roman" charset="0"/>
                <a:cs typeface="Arial" charset="0"/>
              </a:rPr>
              <a:t>Principle:</a:t>
            </a:r>
            <a:r>
              <a:rPr lang="en-US" sz="2000">
                <a:solidFill>
                  <a:srgbClr val="000000"/>
                </a:solidFill>
                <a:latin typeface="Times New Roman" charset="0"/>
                <a:cs typeface="Arial" charset="0"/>
              </a:rPr>
              <a:t> </a:t>
            </a:r>
          </a:p>
          <a:p>
            <a:pPr algn="ctr"/>
            <a:r>
              <a:rPr lang="en-US" sz="2000">
                <a:solidFill>
                  <a:srgbClr val="000000"/>
                </a:solidFill>
                <a:latin typeface="Times New Roman" charset="0"/>
                <a:cs typeface="Arial" charset="0"/>
              </a:rPr>
              <a:t>All types of advertising demand creative, original </a:t>
            </a:r>
          </a:p>
          <a:p>
            <a:pPr algn="ctr"/>
            <a:r>
              <a:rPr lang="en-US" sz="2000">
                <a:solidFill>
                  <a:srgbClr val="000000"/>
                </a:solidFill>
                <a:latin typeface="Times New Roman" charset="0"/>
                <a:cs typeface="Arial" charset="0"/>
              </a:rPr>
              <a:t>messages that are strategically sound and well executed.</a:t>
            </a:r>
            <a:endParaRPr lang="en-US" sz="2000">
              <a:latin typeface="Palatino" charset="0"/>
            </a:endParaRPr>
          </a:p>
        </p:txBody>
      </p:sp>
      <p:sp>
        <p:nvSpPr>
          <p:cNvPr id="23590" name="Rectangle 38"/>
          <p:cNvSpPr>
            <a:spLocks noChangeArrowheads="1"/>
          </p:cNvSpPr>
          <p:nvPr/>
        </p:nvSpPr>
        <p:spPr bwMode="auto">
          <a:xfrm>
            <a:off x="9191625" y="5370513"/>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Tree>
    <p:extLst>
      <p:ext uri="{BB962C8B-B14F-4D97-AF65-F5344CB8AC3E}">
        <p14:creationId xmlns:p14="http://schemas.microsoft.com/office/powerpoint/2010/main" val="26205663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499"/>
                                          </p:stCondLst>
                                        </p:cTn>
                                        <p:tgtEl>
                                          <p:spTgt spid="2358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87"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Grp="1" noChangeArrowheads="1"/>
          </p:cNvSpPr>
          <p:nvPr>
            <p:ph type="title"/>
          </p:nvPr>
        </p:nvSpPr>
        <p:spPr/>
        <p:txBody>
          <a:bodyPr/>
          <a:lstStyle/>
          <a:p>
            <a:r>
              <a:rPr lang="en-US" dirty="0">
                <a:solidFill>
                  <a:srgbClr val="FFC000"/>
                </a:solidFill>
              </a:rPr>
              <a:t>Types of Advertising</a:t>
            </a:r>
          </a:p>
        </p:txBody>
      </p:sp>
      <p:sp>
        <p:nvSpPr>
          <p:cNvPr id="14" name="Content Placeholder 13"/>
          <p:cNvSpPr>
            <a:spLocks noGrp="1"/>
          </p:cNvSpPr>
          <p:nvPr>
            <p:ph idx="1"/>
          </p:nvPr>
        </p:nvSpPr>
        <p:spPr>
          <a:xfrm>
            <a:off x="457200" y="1774825"/>
            <a:ext cx="5818188" cy="4625975"/>
          </a:xfrm>
        </p:spPr>
        <p:txBody>
          <a:bodyPr/>
          <a:lstStyle/>
          <a:p>
            <a:pPr marL="119062" indent="0">
              <a:buNone/>
            </a:pPr>
            <a:r>
              <a:rPr lang="en-US" sz="2400" dirty="0"/>
              <a:t>Institutional Advertising</a:t>
            </a:r>
          </a:p>
          <a:p>
            <a:r>
              <a:rPr lang="en-US" sz="2400" dirty="0"/>
              <a:t>Focused on establishing a corporate identity or winning the public over to the organization’s point of view</a:t>
            </a:r>
          </a:p>
          <a:p>
            <a:endParaRPr lang="en-US" sz="2400" dirty="0"/>
          </a:p>
          <a:p>
            <a:pPr marL="119062" indent="0">
              <a:buNone/>
            </a:pPr>
            <a:r>
              <a:rPr lang="en-US" sz="2400" dirty="0"/>
              <a:t>Service Advertising</a:t>
            </a:r>
          </a:p>
          <a:p>
            <a:r>
              <a:rPr lang="en-US" sz="2400" dirty="0"/>
              <a:t>Usually produced and run for free on behalf of a good cause</a:t>
            </a:r>
          </a:p>
          <a:p>
            <a:pPr marL="119062" indent="0">
              <a:buNone/>
            </a:pPr>
            <a:endParaRPr lang="en-US" sz="2400" dirty="0"/>
          </a:p>
          <a:p>
            <a:r>
              <a:rPr kumimoji="0" lang="en-US" sz="2400" b="0" i="0" u="none" strike="noStrike" kern="1200" cap="none" spc="0" normalizeH="0" baseline="0" noProof="0" dirty="0">
                <a:ln>
                  <a:noFill/>
                </a:ln>
                <a:solidFill>
                  <a:prstClr val="black"/>
                </a:solidFill>
                <a:effectLst/>
                <a:uLnTx/>
                <a:uFillTx/>
                <a:latin typeface="Corbel"/>
                <a:ea typeface="+mn-ea"/>
                <a:cs typeface="+mn-cs"/>
              </a:rPr>
              <a:t>Directory advertising: used by people to find how to buy a product or service Public </a:t>
            </a:r>
            <a:endParaRPr lang="en-US" sz="2400" dirty="0"/>
          </a:p>
        </p:txBody>
      </p:sp>
      <p:pic>
        <p:nvPicPr>
          <p:cNvPr id="321546"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1722549"/>
            <a:ext cx="2619375" cy="3422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95232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4693B-606D-40D8-8038-E9A520894FA0}"/>
              </a:ext>
            </a:extLst>
          </p:cNvPr>
          <p:cNvSpPr>
            <a:spLocks noGrp="1"/>
          </p:cNvSpPr>
          <p:nvPr>
            <p:ph type="title"/>
          </p:nvPr>
        </p:nvSpPr>
        <p:spPr/>
        <p:txBody>
          <a:bodyPr/>
          <a:lstStyle/>
          <a:p>
            <a:r>
              <a:rPr lang="en-US" dirty="0">
                <a:solidFill>
                  <a:srgbClr val="FFC000"/>
                </a:solidFill>
              </a:rPr>
              <a:t>Types of Advertising</a:t>
            </a:r>
            <a:endParaRPr lang="en-US" dirty="0"/>
          </a:p>
        </p:txBody>
      </p:sp>
      <p:sp>
        <p:nvSpPr>
          <p:cNvPr id="3" name="Content Placeholder 2">
            <a:extLst>
              <a:ext uri="{FF2B5EF4-FFF2-40B4-BE49-F238E27FC236}">
                <a16:creationId xmlns:a16="http://schemas.microsoft.com/office/drawing/2014/main" id="{ADB85776-E2C7-42A4-9A92-49B61D7644CA}"/>
              </a:ext>
            </a:extLst>
          </p:cNvPr>
          <p:cNvSpPr>
            <a:spLocks noGrp="1"/>
          </p:cNvSpPr>
          <p:nvPr>
            <p:ph idx="1"/>
          </p:nvPr>
        </p:nvSpPr>
        <p:spPr>
          <a:xfrm>
            <a:off x="457200" y="1524000"/>
            <a:ext cx="8229600" cy="4625975"/>
          </a:xfrm>
        </p:spPr>
        <p:txBody>
          <a:bodyPr/>
          <a:lstStyle/>
          <a:p>
            <a:r>
              <a:rPr lang="en-US" dirty="0"/>
              <a:t>Political Advertising</a:t>
            </a:r>
          </a:p>
          <a:p>
            <a:pPr lvl="1"/>
            <a:r>
              <a:rPr lang="en-US" dirty="0"/>
              <a:t>Politicians - vote for them or their ideas</a:t>
            </a:r>
          </a:p>
          <a:p>
            <a:pPr marL="0" marR="0" algn="just">
              <a:spcBef>
                <a:spcPts val="0"/>
              </a:spcBef>
              <a:spcAft>
                <a:spcPts val="0"/>
              </a:spcAft>
            </a:pPr>
            <a:r>
              <a:rPr lang="en-US" sz="2800" kern="1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1200" dirty="0">
                <a:effectLst/>
                <a:ea typeface="Times New Roman" panose="02020603050405020304" pitchFamily="18" charset="0"/>
                <a:cs typeface="Times New Roman" panose="02020603050405020304" pitchFamily="18" charset="0"/>
              </a:rPr>
              <a:t>–</a:t>
            </a:r>
            <a:r>
              <a:rPr lang="en-US" sz="2800" i="1" kern="1200" dirty="0">
                <a:effectLst/>
                <a:ea typeface="Times New Roman" panose="02020603050405020304" pitchFamily="18" charset="0"/>
                <a:cs typeface="Times New Roman" panose="02020603050405020304" pitchFamily="18" charset="0"/>
              </a:rPr>
              <a:t>Interactive advertising</a:t>
            </a:r>
            <a:r>
              <a:rPr lang="en-US" sz="2800" kern="1200" dirty="0">
                <a:effectLst/>
                <a:ea typeface="Times New Roman" panose="02020603050405020304" pitchFamily="18" charset="0"/>
                <a:cs typeface="Times New Roman" panose="02020603050405020304" pitchFamily="18" charset="0"/>
              </a:rPr>
              <a:t>: delivered to individual consumers who have access to a computer and the Internet</a:t>
            </a:r>
            <a:endParaRPr lang="en-US" sz="2400" dirty="0">
              <a:effectLst/>
              <a:ea typeface="Calibri" panose="020F0502020204030204" pitchFamily="34" charset="0"/>
              <a:cs typeface="Times New Roman" panose="02020603050405020304" pitchFamily="18" charset="0"/>
            </a:endParaRPr>
          </a:p>
          <a:p>
            <a:r>
              <a:rPr lang="en-US" sz="2800" i="1" kern="1200" dirty="0">
                <a:effectLst/>
                <a:ea typeface="Times New Roman" panose="02020603050405020304" pitchFamily="18" charset="0"/>
              </a:rPr>
              <a:t>-Nonprofit Advertising. </a:t>
            </a:r>
            <a:r>
              <a:rPr lang="en-US" sz="2800" kern="1200" dirty="0">
                <a:effectLst/>
                <a:ea typeface="Times New Roman" panose="02020603050405020304" pitchFamily="18" charset="0"/>
              </a:rPr>
              <a:t>Advertisements for non-profit organizations such as Charities, foundations, associations, hospitals, museums and religious institutions, they are directed to their members, customers and volunteers, as well as for donations and other forms of program participation. </a:t>
            </a:r>
          </a:p>
          <a:p>
            <a:pPr marL="119062" indent="0">
              <a:buNone/>
            </a:pPr>
            <a:r>
              <a:rPr lang="en-US" sz="1400" kern="1200" dirty="0">
                <a:effectLst/>
                <a:ea typeface="Times New Roman" panose="02020603050405020304" pitchFamily="18" charset="0"/>
              </a:rPr>
              <a:t>Moriarty, Mitchell and Wells, (2009)</a:t>
            </a:r>
            <a:endParaRPr lang="en-US" sz="1400" dirty="0"/>
          </a:p>
        </p:txBody>
      </p:sp>
    </p:spTree>
    <p:extLst>
      <p:ext uri="{BB962C8B-B14F-4D97-AF65-F5344CB8AC3E}">
        <p14:creationId xmlns:p14="http://schemas.microsoft.com/office/powerpoint/2010/main" val="35935313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normAutofit/>
          </a:bodyPr>
          <a:lstStyle/>
          <a:p>
            <a:r>
              <a:rPr lang="en-US" dirty="0">
                <a:solidFill>
                  <a:srgbClr val="FFC000"/>
                </a:solidFill>
              </a:rPr>
              <a:t>REVIEW QUESTIONS</a:t>
            </a:r>
            <a:br>
              <a:rPr lang="en-US" dirty="0">
                <a:solidFill>
                  <a:srgbClr val="FFC000"/>
                </a:solidFill>
              </a:rPr>
            </a:br>
            <a:r>
              <a:rPr lang="en-US" sz="3100" dirty="0">
                <a:solidFill>
                  <a:srgbClr val="FFC000"/>
                </a:solidFill>
              </a:rPr>
              <a:t>The case study of Pods unite advertisement.</a:t>
            </a:r>
          </a:p>
        </p:txBody>
      </p:sp>
      <p:sp>
        <p:nvSpPr>
          <p:cNvPr id="19459" name="Rectangle 3"/>
          <p:cNvSpPr>
            <a:spLocks noGrp="1" noChangeArrowheads="1"/>
          </p:cNvSpPr>
          <p:nvPr>
            <p:ph idx="1"/>
          </p:nvPr>
        </p:nvSpPr>
        <p:spPr/>
        <p:txBody>
          <a:bodyPr/>
          <a:lstStyle/>
          <a:p>
            <a:pPr marL="0" marR="0" algn="just">
              <a:lnSpc>
                <a:spcPct val="150000"/>
              </a:lnSpc>
              <a:spcBef>
                <a:spcPts val="0"/>
              </a:spcBef>
              <a:spcAft>
                <a:spcPts val="0"/>
              </a:spcAft>
            </a:pPr>
            <a:r>
              <a:rPr lang="en-US" sz="2000" b="1" dirty="0">
                <a:effectLst/>
                <a:ea typeface="Calibri" panose="020F0502020204030204" pitchFamily="34" charset="0"/>
                <a:cs typeface="Times New Roman" panose="02020603050405020304" pitchFamily="18" charset="0"/>
              </a:rPr>
              <a:t>What is the standard definition of advertising?</a:t>
            </a:r>
            <a:endParaRPr lang="en-US" sz="2000" dirty="0">
              <a:effectLst/>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2000" dirty="0">
                <a:effectLst/>
                <a:ea typeface="Calibri" panose="020F0502020204030204" pitchFamily="34" charset="0"/>
                <a:cs typeface="Times New Roman" panose="02020603050405020304" pitchFamily="18" charset="0"/>
              </a:rPr>
              <a:t>A modern definition, then, would be: </a:t>
            </a:r>
            <a:r>
              <a:rPr lang="en-US" sz="2000" b="1" dirty="0">
                <a:effectLst/>
                <a:ea typeface="Calibri" panose="020F0502020204030204" pitchFamily="34" charset="0"/>
                <a:cs typeface="Times New Roman" panose="02020603050405020304" pitchFamily="18" charset="0"/>
              </a:rPr>
              <a:t>Advertising </a:t>
            </a:r>
            <a:r>
              <a:rPr lang="en-US" sz="2000" dirty="0">
                <a:effectLst/>
                <a:ea typeface="Calibri" panose="020F0502020204030204" pitchFamily="34" charset="0"/>
                <a:cs typeface="Times New Roman" panose="02020603050405020304" pitchFamily="18" charset="0"/>
              </a:rPr>
              <a:t>is paid persuasive communication that uses nonpersonal mass media—as well as other forms of interactive communication—to reach broad audiences and to connect an identified sponsor with a target audience.</a:t>
            </a:r>
          </a:p>
          <a:p>
            <a:endParaRPr lang="en-US" dirty="0"/>
          </a:p>
        </p:txBody>
      </p:sp>
      <p:pic>
        <p:nvPicPr>
          <p:cNvPr id="2" name="Picture 1">
            <a:extLst>
              <a:ext uri="{FF2B5EF4-FFF2-40B4-BE49-F238E27FC236}">
                <a16:creationId xmlns:a16="http://schemas.microsoft.com/office/drawing/2014/main" id="{6FCD4867-1B98-4C25-A486-439FFEE6A4BD}"/>
              </a:ext>
            </a:extLst>
          </p:cNvPr>
          <p:cNvPicPr>
            <a:picLocks noChangeAspect="1"/>
          </p:cNvPicPr>
          <p:nvPr/>
        </p:nvPicPr>
        <p:blipFill>
          <a:blip r:embed="rId2"/>
          <a:stretch>
            <a:fillRect/>
          </a:stretch>
        </p:blipFill>
        <p:spPr>
          <a:xfrm>
            <a:off x="3154556" y="4435347"/>
            <a:ext cx="3474843" cy="2346453"/>
          </a:xfrm>
          <a:prstGeom prst="rect">
            <a:avLst/>
          </a:prstGeom>
        </p:spPr>
      </p:pic>
    </p:spTree>
    <p:extLst>
      <p:ext uri="{BB962C8B-B14F-4D97-AF65-F5344CB8AC3E}">
        <p14:creationId xmlns:p14="http://schemas.microsoft.com/office/powerpoint/2010/main" val="10660752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CB798D-9EAC-4AED-AEC0-B99126E0139C}"/>
              </a:ext>
            </a:extLst>
          </p:cNvPr>
          <p:cNvSpPr>
            <a:spLocks noGrp="1"/>
          </p:cNvSpPr>
          <p:nvPr>
            <p:ph type="title"/>
          </p:nvPr>
        </p:nvSpPr>
        <p:spPr/>
        <p:txBody>
          <a:bodyPr/>
          <a:lstStyle/>
          <a:p>
            <a:r>
              <a:rPr kumimoji="0" lang="en-US" sz="4500" b="1" i="0" u="none" strike="noStrike" kern="1200" cap="none" spc="0" normalizeH="0" baseline="0" noProof="0" dirty="0">
                <a:ln>
                  <a:noFill/>
                </a:ln>
                <a:solidFill>
                  <a:srgbClr val="FFC000"/>
                </a:solidFill>
                <a:effectLst/>
                <a:uLnTx/>
                <a:uFillTx/>
                <a:latin typeface="Corbel"/>
                <a:ea typeface="+mj-ea"/>
                <a:cs typeface="+mj-cs"/>
              </a:rPr>
              <a:t>REVIEW QUESTIONS</a:t>
            </a:r>
            <a:br>
              <a:rPr kumimoji="0" lang="en-US" sz="4500" b="1" i="0" u="none" strike="noStrike" kern="1200" cap="none" spc="0" normalizeH="0" baseline="0" noProof="0" dirty="0">
                <a:ln>
                  <a:noFill/>
                </a:ln>
                <a:solidFill>
                  <a:srgbClr val="FFC000"/>
                </a:solidFill>
                <a:effectLst/>
                <a:uLnTx/>
                <a:uFillTx/>
                <a:latin typeface="Corbel"/>
                <a:ea typeface="+mj-ea"/>
                <a:cs typeface="+mj-cs"/>
              </a:rPr>
            </a:br>
            <a:r>
              <a:rPr kumimoji="0" lang="en-US" sz="3100" b="1" i="0" u="none" strike="noStrike" kern="1200" cap="none" spc="0" normalizeH="0" baseline="0" noProof="0" dirty="0">
                <a:ln>
                  <a:noFill/>
                </a:ln>
                <a:solidFill>
                  <a:srgbClr val="FFC000"/>
                </a:solidFill>
                <a:effectLst/>
                <a:uLnTx/>
                <a:uFillTx/>
                <a:latin typeface="Corbel"/>
                <a:ea typeface="+mj-ea"/>
                <a:cs typeface="+mj-cs"/>
              </a:rPr>
              <a:t>The case study of Pods unite advertisement.</a:t>
            </a:r>
            <a:endParaRPr lang="en-US" dirty="0">
              <a:solidFill>
                <a:srgbClr val="FFC000"/>
              </a:solidFill>
            </a:endParaRPr>
          </a:p>
        </p:txBody>
      </p:sp>
      <p:sp>
        <p:nvSpPr>
          <p:cNvPr id="3" name="Content Placeholder 2">
            <a:extLst>
              <a:ext uri="{FF2B5EF4-FFF2-40B4-BE49-F238E27FC236}">
                <a16:creationId xmlns:a16="http://schemas.microsoft.com/office/drawing/2014/main" id="{556D4047-AF51-4CF8-9E32-4C521C653166}"/>
              </a:ext>
            </a:extLst>
          </p:cNvPr>
          <p:cNvSpPr>
            <a:spLocks noGrp="1"/>
          </p:cNvSpPr>
          <p:nvPr>
            <p:ph idx="1"/>
          </p:nvPr>
        </p:nvSpPr>
        <p:spPr>
          <a:xfrm>
            <a:off x="457200" y="1622425"/>
            <a:ext cx="8229600" cy="4625975"/>
          </a:xfrm>
        </p:spPr>
        <p:txBody>
          <a:bodyPr/>
          <a:lstStyle/>
          <a:p>
            <a:pPr marL="0" marR="0" algn="just">
              <a:spcBef>
                <a:spcPts val="0"/>
              </a:spcBef>
              <a:spcAft>
                <a:spcPts val="0"/>
              </a:spcAft>
            </a:pPr>
            <a:r>
              <a:rPr lang="en-US" sz="2400" b="1" dirty="0">
                <a:effectLst/>
                <a:ea typeface="Calibri" panose="020F0502020204030204" pitchFamily="34" charset="0"/>
                <a:cs typeface="Times New Roman" panose="02020603050405020304" pitchFamily="18" charset="0"/>
              </a:rPr>
              <a:t>Advertising plays four general roles in society. Define and explain each one.</a:t>
            </a:r>
          </a:p>
          <a:p>
            <a:pPr marL="0" marR="0" indent="0" algn="just">
              <a:spcBef>
                <a:spcPts val="0"/>
              </a:spcBef>
              <a:spcAft>
                <a:spcPts val="0"/>
              </a:spcAft>
              <a:buNone/>
            </a:pPr>
            <a:endParaRPr lang="en-US" sz="2400" dirty="0">
              <a:effectLst/>
              <a:ea typeface="Calibri" panose="020F0502020204030204" pitchFamily="34" charset="0"/>
              <a:cs typeface="Times New Roman" panose="02020603050405020304" pitchFamily="18" charset="0"/>
            </a:endParaRPr>
          </a:p>
          <a:p>
            <a:pPr marL="0" marR="0" algn="just">
              <a:spcBef>
                <a:spcPts val="0"/>
              </a:spcBef>
              <a:spcAft>
                <a:spcPts val="0"/>
              </a:spcAft>
            </a:pPr>
            <a:r>
              <a:rPr lang="en-US" sz="2400" dirty="0">
                <a:effectLst/>
                <a:ea typeface="Calibri" panose="020F0502020204030204" pitchFamily="34" charset="0"/>
                <a:cs typeface="Times New Roman" panose="02020603050405020304" pitchFamily="18" charset="0"/>
              </a:rPr>
              <a:t>• </a:t>
            </a:r>
            <a:r>
              <a:rPr lang="en-US" sz="2400" b="1" i="1" dirty="0">
                <a:effectLst/>
                <a:ea typeface="Calibri" panose="020F0502020204030204" pitchFamily="34" charset="0"/>
                <a:cs typeface="Times New Roman" panose="02020603050405020304" pitchFamily="18" charset="0"/>
              </a:rPr>
              <a:t>Advertising Strategy</a:t>
            </a:r>
            <a:r>
              <a:rPr lang="en-US" sz="2400" dirty="0">
                <a:effectLst/>
                <a:ea typeface="Calibri" panose="020F0502020204030204" pitchFamily="34" charset="0"/>
                <a:cs typeface="Times New Roman" panose="02020603050405020304" pitchFamily="18" charset="0"/>
              </a:rPr>
              <a:t>: Strategy is the logic and planning behind the advertisement that gives it direction and focus. Every effective ad implements a sound strategy. </a:t>
            </a:r>
          </a:p>
          <a:p>
            <a:pPr marL="0" marR="0" algn="just">
              <a:spcBef>
                <a:spcPts val="0"/>
              </a:spcBef>
              <a:spcAft>
                <a:spcPts val="0"/>
              </a:spcAft>
            </a:pPr>
            <a:r>
              <a:rPr lang="en-US" sz="2400" dirty="0">
                <a:effectLst/>
                <a:ea typeface="Calibri" panose="020F0502020204030204" pitchFamily="34" charset="0"/>
                <a:cs typeface="Times New Roman" panose="02020603050405020304" pitchFamily="18" charset="0"/>
              </a:rPr>
              <a:t>The advertiser develops the ad to meet specific objectives, carefully directs it to a certain audience, creates its message to speak to that audience’s most important concerns, and runs it in media (print, broadcast, or the Internet, for instance) that will reach its audience most effectively.</a:t>
            </a:r>
          </a:p>
          <a:p>
            <a:endParaRPr lang="en-US" dirty="0"/>
          </a:p>
        </p:txBody>
      </p:sp>
    </p:spTree>
    <p:extLst>
      <p:ext uri="{BB962C8B-B14F-4D97-AF65-F5344CB8AC3E}">
        <p14:creationId xmlns:p14="http://schemas.microsoft.com/office/powerpoint/2010/main" val="21622904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C4059-FBE6-45D2-8AC3-AE9719F5023E}"/>
              </a:ext>
            </a:extLst>
          </p:cNvPr>
          <p:cNvSpPr>
            <a:spLocks noGrp="1"/>
          </p:cNvSpPr>
          <p:nvPr>
            <p:ph type="title"/>
          </p:nvPr>
        </p:nvSpPr>
        <p:spPr/>
        <p:txBody>
          <a:bodyPr/>
          <a:lstStyle/>
          <a:p>
            <a:r>
              <a:rPr kumimoji="0" lang="en-US" sz="4500" b="1" i="0" u="none" strike="noStrike" kern="1200" cap="none" spc="0" normalizeH="0" baseline="0" noProof="0" dirty="0">
                <a:ln>
                  <a:noFill/>
                </a:ln>
                <a:solidFill>
                  <a:srgbClr val="FFC000"/>
                </a:solidFill>
                <a:effectLst/>
                <a:uLnTx/>
                <a:uFillTx/>
                <a:latin typeface="Corbel"/>
                <a:ea typeface="+mj-ea"/>
                <a:cs typeface="+mj-cs"/>
              </a:rPr>
              <a:t>REVIEW QUESTIONS</a:t>
            </a:r>
            <a:br>
              <a:rPr kumimoji="0" lang="en-US" sz="4500" b="1" i="0" u="none" strike="noStrike" kern="1200" cap="none" spc="0" normalizeH="0" baseline="0" noProof="0" dirty="0">
                <a:ln>
                  <a:noFill/>
                </a:ln>
                <a:solidFill>
                  <a:srgbClr val="FFC000"/>
                </a:solidFill>
                <a:effectLst/>
                <a:uLnTx/>
                <a:uFillTx/>
                <a:latin typeface="Corbel"/>
                <a:ea typeface="+mj-ea"/>
                <a:cs typeface="+mj-cs"/>
              </a:rPr>
            </a:br>
            <a:r>
              <a:rPr kumimoji="0" lang="en-US" sz="3100" b="1" i="0" u="none" strike="noStrike" kern="1200" cap="none" spc="0" normalizeH="0" baseline="0" noProof="0" dirty="0">
                <a:ln>
                  <a:noFill/>
                </a:ln>
                <a:solidFill>
                  <a:srgbClr val="FFC000"/>
                </a:solidFill>
                <a:effectLst/>
                <a:uLnTx/>
                <a:uFillTx/>
                <a:latin typeface="Corbel"/>
                <a:ea typeface="+mj-ea"/>
                <a:cs typeface="+mj-cs"/>
              </a:rPr>
              <a:t>The case study of Pods unite advertisement.</a:t>
            </a:r>
            <a:endParaRPr lang="en-US" dirty="0"/>
          </a:p>
        </p:txBody>
      </p:sp>
      <p:sp>
        <p:nvSpPr>
          <p:cNvPr id="3" name="Content Placeholder 2">
            <a:extLst>
              <a:ext uri="{FF2B5EF4-FFF2-40B4-BE49-F238E27FC236}">
                <a16:creationId xmlns:a16="http://schemas.microsoft.com/office/drawing/2014/main" id="{0BEB69BF-BD08-4CAA-826C-EA6F1FAACCED}"/>
              </a:ext>
            </a:extLst>
          </p:cNvPr>
          <p:cNvSpPr>
            <a:spLocks noGrp="1"/>
          </p:cNvSpPr>
          <p:nvPr>
            <p:ph idx="1"/>
          </p:nvPr>
        </p:nvSpPr>
        <p:spPr/>
        <p:txBody>
          <a:bodyPr/>
          <a:lstStyle/>
          <a:p>
            <a:r>
              <a:rPr lang="en-US" sz="2400" dirty="0"/>
              <a:t>Creative Idea: The creative concept is the ad’s central idea that grabs your attention and sticks in your memory. </a:t>
            </a:r>
          </a:p>
          <a:p>
            <a:r>
              <a:rPr lang="en-US" sz="2400" dirty="0"/>
              <a:t>The “Pods Unite” campaign for VW connects two innovative products in a way that relates to the emotional connection Volkswagen owners have with their cars. </a:t>
            </a:r>
          </a:p>
          <a:p>
            <a:r>
              <a:rPr lang="en-US" sz="2400" dirty="0"/>
              <a:t>The word creative describes a critical aspect of advertising that drives the entire field of advertising. </a:t>
            </a:r>
          </a:p>
          <a:p>
            <a:r>
              <a:rPr lang="en-US" sz="2400" dirty="0"/>
              <a:t>Planning the strategy calls for imaginative problem solving: The research efforts need to be creative, and the buying and placing of ads in the media require creative thinking.</a:t>
            </a:r>
          </a:p>
        </p:txBody>
      </p:sp>
    </p:spTree>
    <p:extLst>
      <p:ext uri="{BB962C8B-B14F-4D97-AF65-F5344CB8AC3E}">
        <p14:creationId xmlns:p14="http://schemas.microsoft.com/office/powerpoint/2010/main" val="9023169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16B3B-B63A-4786-BFB1-61B33965A04D}"/>
              </a:ext>
            </a:extLst>
          </p:cNvPr>
          <p:cNvSpPr>
            <a:spLocks noGrp="1"/>
          </p:cNvSpPr>
          <p:nvPr>
            <p:ph type="title"/>
          </p:nvPr>
        </p:nvSpPr>
        <p:spPr/>
        <p:txBody>
          <a:bodyPr>
            <a:normAutofit/>
          </a:bodyPr>
          <a:lstStyle/>
          <a:p>
            <a:r>
              <a:rPr kumimoji="0" lang="en-US" sz="4500" b="1" i="0" u="none" strike="noStrike" kern="1200" cap="none" spc="0" normalizeH="0" baseline="0" noProof="0" dirty="0">
                <a:ln>
                  <a:noFill/>
                </a:ln>
                <a:solidFill>
                  <a:srgbClr val="FFC000"/>
                </a:solidFill>
                <a:effectLst/>
                <a:uLnTx/>
                <a:uFillTx/>
                <a:latin typeface="Corbel"/>
                <a:ea typeface="+mj-ea"/>
                <a:cs typeface="+mj-cs"/>
              </a:rPr>
              <a:t>REVIEW QUESTIONS</a:t>
            </a:r>
            <a:br>
              <a:rPr kumimoji="0" lang="en-US" sz="4500" b="1" i="0" u="none" strike="noStrike" kern="1200" cap="none" spc="0" normalizeH="0" baseline="0" noProof="0" dirty="0">
                <a:ln>
                  <a:noFill/>
                </a:ln>
                <a:solidFill>
                  <a:srgbClr val="FFC000"/>
                </a:solidFill>
                <a:effectLst/>
                <a:uLnTx/>
                <a:uFillTx/>
                <a:latin typeface="Corbel"/>
                <a:ea typeface="+mj-ea"/>
                <a:cs typeface="+mj-cs"/>
              </a:rPr>
            </a:br>
            <a:r>
              <a:rPr kumimoji="0" lang="en-US" sz="3100" b="1" i="0" u="none" strike="noStrike" kern="1200" cap="none" spc="0" normalizeH="0" baseline="0" noProof="0" dirty="0">
                <a:ln>
                  <a:noFill/>
                </a:ln>
                <a:solidFill>
                  <a:srgbClr val="FFC000"/>
                </a:solidFill>
                <a:effectLst/>
                <a:uLnTx/>
                <a:uFillTx/>
                <a:latin typeface="Corbel"/>
                <a:ea typeface="+mj-ea"/>
                <a:cs typeface="+mj-cs"/>
              </a:rPr>
              <a:t>The case study of Pods unite advertisement.</a:t>
            </a:r>
            <a:endParaRPr lang="en-US" sz="4000" dirty="0">
              <a:solidFill>
                <a:srgbClr val="FFC000"/>
              </a:solidFill>
            </a:endParaRPr>
          </a:p>
        </p:txBody>
      </p:sp>
      <p:sp>
        <p:nvSpPr>
          <p:cNvPr id="3" name="Content Placeholder 2">
            <a:extLst>
              <a:ext uri="{FF2B5EF4-FFF2-40B4-BE49-F238E27FC236}">
                <a16:creationId xmlns:a16="http://schemas.microsoft.com/office/drawing/2014/main" id="{FC7DE02B-A496-4E33-85E6-086EB45910C5}"/>
              </a:ext>
            </a:extLst>
          </p:cNvPr>
          <p:cNvSpPr>
            <a:spLocks noGrp="1"/>
          </p:cNvSpPr>
          <p:nvPr>
            <p:ph idx="1"/>
          </p:nvPr>
        </p:nvSpPr>
        <p:spPr>
          <a:xfrm>
            <a:off x="457200" y="1447800"/>
            <a:ext cx="8229600" cy="4625975"/>
          </a:xfrm>
        </p:spPr>
        <p:txBody>
          <a:bodyPr/>
          <a:lstStyle/>
          <a:p>
            <a:r>
              <a:rPr lang="en-US" dirty="0"/>
              <a:t>Creative Execution: Effective ads are also well executed. </a:t>
            </a:r>
          </a:p>
          <a:p>
            <a:r>
              <a:rPr lang="en-US" dirty="0"/>
              <a:t>That means that the details, the photography, the writing, the acting, the setting, the printing, and the way the product is depicted all reflect the highest production values available to the industry. </a:t>
            </a:r>
          </a:p>
          <a:p>
            <a:r>
              <a:rPr lang="en-US" dirty="0"/>
              <a:t>Advertising often sets the standard or establishes the cutting edge for printing, broadcasting, and Internet design because clients demand the best production their budgets allow.</a:t>
            </a:r>
          </a:p>
          <a:p>
            <a:r>
              <a:rPr kumimoji="0" lang="en-US" sz="2400" b="0" i="0" u="none" strike="noStrike" kern="1200" cap="none" spc="0" normalizeH="0" baseline="0" noProof="0" dirty="0">
                <a:ln>
                  <a:noFill/>
                </a:ln>
                <a:solidFill>
                  <a:prstClr val="black"/>
                </a:solidFill>
                <a:effectLst/>
                <a:uLnTx/>
                <a:uFillTx/>
                <a:latin typeface="Corbel"/>
                <a:ea typeface="+mn-ea"/>
                <a:cs typeface="+mn-cs"/>
              </a:rPr>
              <a:t>The “Pods Unite” campaign for VW has employed great printing techniques.</a:t>
            </a:r>
            <a:endParaRPr lang="en-US" dirty="0"/>
          </a:p>
        </p:txBody>
      </p:sp>
    </p:spTree>
    <p:extLst>
      <p:ext uri="{BB962C8B-B14F-4D97-AF65-F5344CB8AC3E}">
        <p14:creationId xmlns:p14="http://schemas.microsoft.com/office/powerpoint/2010/main" val="26598170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6D249-9609-42D0-9D42-C84D58B67272}"/>
              </a:ext>
            </a:extLst>
          </p:cNvPr>
          <p:cNvSpPr>
            <a:spLocks noGrp="1"/>
          </p:cNvSpPr>
          <p:nvPr>
            <p:ph type="title"/>
          </p:nvPr>
        </p:nvSpPr>
        <p:spPr/>
        <p:txBody>
          <a:bodyPr/>
          <a:lstStyle/>
          <a:p>
            <a:r>
              <a:rPr kumimoji="0" lang="en-US" sz="4500" b="1" i="0" u="none" strike="noStrike" kern="1200" cap="none" spc="0" normalizeH="0" baseline="0" noProof="0" dirty="0">
                <a:ln>
                  <a:noFill/>
                </a:ln>
                <a:solidFill>
                  <a:srgbClr val="FFC000"/>
                </a:solidFill>
                <a:effectLst/>
                <a:uLnTx/>
                <a:uFillTx/>
                <a:latin typeface="Corbel"/>
                <a:ea typeface="+mj-ea"/>
                <a:cs typeface="+mj-cs"/>
              </a:rPr>
              <a:t>REVIEW QUESTIONS</a:t>
            </a:r>
            <a:br>
              <a:rPr kumimoji="0" lang="en-US" sz="4500" b="1" i="0" u="none" strike="noStrike" kern="1200" cap="none" spc="0" normalizeH="0" baseline="0" noProof="0" dirty="0">
                <a:ln>
                  <a:noFill/>
                </a:ln>
                <a:solidFill>
                  <a:srgbClr val="FFC000"/>
                </a:solidFill>
                <a:effectLst/>
                <a:uLnTx/>
                <a:uFillTx/>
                <a:latin typeface="Corbel"/>
                <a:ea typeface="+mj-ea"/>
                <a:cs typeface="+mj-cs"/>
              </a:rPr>
            </a:br>
            <a:r>
              <a:rPr kumimoji="0" lang="en-US" sz="3100" b="1" i="0" u="none" strike="noStrike" kern="1200" cap="none" spc="0" normalizeH="0" baseline="0" noProof="0" dirty="0">
                <a:ln>
                  <a:noFill/>
                </a:ln>
                <a:solidFill>
                  <a:srgbClr val="FFC000"/>
                </a:solidFill>
                <a:effectLst/>
                <a:uLnTx/>
                <a:uFillTx/>
                <a:latin typeface="Corbel"/>
                <a:ea typeface="+mj-ea"/>
                <a:cs typeface="+mj-cs"/>
              </a:rPr>
              <a:t>The case study of Pods unite advertisement.</a:t>
            </a:r>
            <a:endParaRPr lang="en-US" dirty="0">
              <a:solidFill>
                <a:srgbClr val="FFC000"/>
              </a:solidFill>
            </a:endParaRPr>
          </a:p>
        </p:txBody>
      </p:sp>
      <p:sp>
        <p:nvSpPr>
          <p:cNvPr id="3" name="Content Placeholder 2">
            <a:extLst>
              <a:ext uri="{FF2B5EF4-FFF2-40B4-BE49-F238E27FC236}">
                <a16:creationId xmlns:a16="http://schemas.microsoft.com/office/drawing/2014/main" id="{8F83F31E-F451-4ACC-87C1-CBB8BACA0029}"/>
              </a:ext>
            </a:extLst>
          </p:cNvPr>
          <p:cNvSpPr>
            <a:spLocks noGrp="1"/>
          </p:cNvSpPr>
          <p:nvPr>
            <p:ph idx="1"/>
          </p:nvPr>
        </p:nvSpPr>
        <p:spPr>
          <a:xfrm>
            <a:off x="457200" y="1524000"/>
            <a:ext cx="8229600" cy="4625975"/>
          </a:xfrm>
        </p:spPr>
        <p:txBody>
          <a:bodyPr/>
          <a:lstStyle/>
          <a:p>
            <a:r>
              <a:rPr lang="en-US" b="1" dirty="0"/>
              <a:t>Creative Media: </a:t>
            </a:r>
            <a:r>
              <a:rPr lang="en-US" dirty="0"/>
              <a:t>Every message has to be delivered somehow. Most advertisers use media that reach a broad audience, such as television, magazines, or the Internet. </a:t>
            </a:r>
          </a:p>
          <a:p>
            <a:r>
              <a:rPr lang="en-US" dirty="0"/>
              <a:t>Deciding how to deliver the message sometimes can be just as creative as coming up with the big idea for the message, a point we’ll discuss more in future class engagements.</a:t>
            </a:r>
          </a:p>
          <a:p>
            <a:pPr marL="438150" marR="0" lvl="0" indent="-319088" algn="l" defTabSz="914400" rtl="0" eaLnBrk="0" fontAlgn="base" latinLnBrk="0" hangingPunct="0">
              <a:lnSpc>
                <a:spcPct val="100000"/>
              </a:lnSpc>
              <a:spcBef>
                <a:spcPct val="0"/>
              </a:spcBef>
              <a:spcAft>
                <a:spcPct val="0"/>
              </a:spcAft>
              <a:buClr>
                <a:srgbClr val="F07F09"/>
              </a:buClr>
              <a:buSzPct val="80000"/>
              <a:buFont typeface="Wingdings 2" pitchFamily="18" charset="2"/>
              <a:buChar char=""/>
              <a:tabLst/>
              <a:defRPr/>
            </a:pPr>
            <a:r>
              <a:rPr kumimoji="0" lang="en-US" b="0" i="0" u="none" strike="noStrike" kern="1200" cap="none" spc="0" normalizeH="0" baseline="0" noProof="0" dirty="0">
                <a:ln>
                  <a:noFill/>
                </a:ln>
                <a:solidFill>
                  <a:prstClr val="black"/>
                </a:solidFill>
                <a:effectLst/>
                <a:uLnTx/>
                <a:uFillTx/>
                <a:latin typeface="Corbel"/>
                <a:ea typeface="+mn-ea"/>
                <a:cs typeface="+mn-cs"/>
              </a:rPr>
              <a:t>The “Pods Unite” campaign for VW has employed media, which could be newspapers, magazines, brochures, outdoor billboards or even branded transit means.</a:t>
            </a:r>
          </a:p>
          <a:p>
            <a:endParaRPr lang="en-US" dirty="0"/>
          </a:p>
        </p:txBody>
      </p:sp>
    </p:spTree>
    <p:extLst>
      <p:ext uri="{BB962C8B-B14F-4D97-AF65-F5344CB8AC3E}">
        <p14:creationId xmlns:p14="http://schemas.microsoft.com/office/powerpoint/2010/main" val="10821706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6BBEF0-CD7D-41C2-A1D8-DF4364029C9E}"/>
              </a:ext>
            </a:extLst>
          </p:cNvPr>
          <p:cNvSpPr>
            <a:spLocks noGrp="1"/>
          </p:cNvSpPr>
          <p:nvPr>
            <p:ph type="title"/>
          </p:nvPr>
        </p:nvSpPr>
        <p:spPr/>
        <p:txBody>
          <a:bodyPr/>
          <a:lstStyle/>
          <a:p>
            <a:r>
              <a:rPr kumimoji="0" lang="en-US" sz="4500" b="1" i="0" u="none" strike="noStrike" kern="1200" cap="none" spc="0" normalizeH="0" baseline="0" noProof="0" dirty="0">
                <a:ln>
                  <a:noFill/>
                </a:ln>
                <a:solidFill>
                  <a:srgbClr val="FFC000"/>
                </a:solidFill>
                <a:effectLst/>
                <a:uLnTx/>
                <a:uFillTx/>
                <a:latin typeface="Corbel"/>
                <a:ea typeface="+mj-ea"/>
                <a:cs typeface="+mj-cs"/>
              </a:rPr>
              <a:t>REVIEW QUESTIONS</a:t>
            </a:r>
            <a:br>
              <a:rPr kumimoji="0" lang="en-US" sz="4500" b="1" i="0" u="none" strike="noStrike" kern="1200" cap="none" spc="0" normalizeH="0" baseline="0" noProof="0" dirty="0">
                <a:ln>
                  <a:noFill/>
                </a:ln>
                <a:solidFill>
                  <a:srgbClr val="FFC000"/>
                </a:solidFill>
                <a:effectLst/>
                <a:uLnTx/>
                <a:uFillTx/>
                <a:latin typeface="Corbel"/>
                <a:ea typeface="+mj-ea"/>
                <a:cs typeface="+mj-cs"/>
              </a:rPr>
            </a:br>
            <a:r>
              <a:rPr kumimoji="0" lang="en-US" sz="3100" b="1" i="0" u="none" strike="noStrike" kern="1200" cap="none" spc="0" normalizeH="0" baseline="0" noProof="0" dirty="0">
                <a:ln>
                  <a:noFill/>
                </a:ln>
                <a:solidFill>
                  <a:srgbClr val="FFC000"/>
                </a:solidFill>
                <a:effectLst/>
                <a:uLnTx/>
                <a:uFillTx/>
                <a:latin typeface="Corbel"/>
                <a:ea typeface="+mj-ea"/>
                <a:cs typeface="+mj-cs"/>
              </a:rPr>
              <a:t>The case study of Pods unite advertisement.</a:t>
            </a:r>
            <a:endParaRPr lang="en-US" dirty="0">
              <a:solidFill>
                <a:srgbClr val="FFC000"/>
              </a:solidFill>
            </a:endParaRPr>
          </a:p>
        </p:txBody>
      </p:sp>
      <p:sp>
        <p:nvSpPr>
          <p:cNvPr id="3" name="Content Placeholder 2">
            <a:extLst>
              <a:ext uri="{FF2B5EF4-FFF2-40B4-BE49-F238E27FC236}">
                <a16:creationId xmlns:a16="http://schemas.microsoft.com/office/drawing/2014/main" id="{88A73CCD-2126-487E-8D2C-8341117F5708}"/>
              </a:ext>
            </a:extLst>
          </p:cNvPr>
          <p:cNvSpPr>
            <a:spLocks noGrp="1"/>
          </p:cNvSpPr>
          <p:nvPr>
            <p:ph idx="1"/>
          </p:nvPr>
        </p:nvSpPr>
        <p:spPr>
          <a:xfrm>
            <a:off x="457200" y="1524000"/>
            <a:ext cx="8229600" cy="4625975"/>
          </a:xfrm>
        </p:spPr>
        <p:txBody>
          <a:bodyPr/>
          <a:lstStyle/>
          <a:p>
            <a:pPr marL="0" marR="0" algn="just">
              <a:spcBef>
                <a:spcPts val="0"/>
              </a:spcBef>
              <a:spcAft>
                <a:spcPts val="0"/>
              </a:spcAft>
            </a:pPr>
            <a:r>
              <a:rPr lang="en-US" sz="2400" b="1" dirty="0">
                <a:effectLst/>
                <a:ea typeface="Calibri" panose="020F0502020204030204" pitchFamily="34" charset="0"/>
                <a:cs typeface="Times New Roman" panose="02020603050405020304" pitchFamily="18" charset="0"/>
              </a:rPr>
              <a:t>What social role does the VW advertising play?</a:t>
            </a:r>
            <a:endParaRPr lang="en-US" sz="2400" dirty="0">
              <a:effectLst/>
              <a:ea typeface="Calibri" panose="020F0502020204030204" pitchFamily="34" charset="0"/>
              <a:cs typeface="Times New Roman" panose="02020603050405020304" pitchFamily="18" charset="0"/>
            </a:endParaRPr>
          </a:p>
          <a:p>
            <a:pPr marL="0" marR="0" algn="just">
              <a:spcBef>
                <a:spcPts val="0"/>
              </a:spcBef>
              <a:spcAft>
                <a:spcPts val="0"/>
              </a:spcAft>
            </a:pPr>
            <a:r>
              <a:rPr lang="en-US" sz="2400" dirty="0">
                <a:effectLst/>
                <a:ea typeface="Calibri" panose="020F0502020204030204" pitchFamily="34" charset="0"/>
                <a:cs typeface="Times New Roman" panose="02020603050405020304" pitchFamily="18" charset="0"/>
              </a:rPr>
              <a:t>VW advertising has a number of social roles. It informs us about new and improved products, helps us compare products and features, and generally keeps us informed about innovations and issues. </a:t>
            </a:r>
          </a:p>
          <a:p>
            <a:pPr marL="0" marR="0" algn="just">
              <a:spcBef>
                <a:spcPts val="0"/>
              </a:spcBef>
              <a:spcAft>
                <a:spcPts val="0"/>
              </a:spcAft>
            </a:pPr>
            <a:r>
              <a:rPr lang="en-US" sz="2400" dirty="0">
                <a:effectLst/>
                <a:ea typeface="Calibri" panose="020F0502020204030204" pitchFamily="34" charset="0"/>
                <a:cs typeface="Times New Roman" panose="02020603050405020304" pitchFamily="18" charset="0"/>
              </a:rPr>
              <a:t>It also mirrors fashion and design trends and add to our aesthetic sense. </a:t>
            </a:r>
          </a:p>
          <a:p>
            <a:pPr marL="0" marR="0" algn="just">
              <a:spcBef>
                <a:spcPts val="0"/>
              </a:spcBef>
              <a:spcAft>
                <a:spcPts val="0"/>
              </a:spcAft>
            </a:pPr>
            <a:r>
              <a:rPr lang="en-US" sz="2400" dirty="0">
                <a:effectLst/>
                <a:ea typeface="Calibri" panose="020F0502020204030204" pitchFamily="34" charset="0"/>
                <a:cs typeface="Times New Roman" panose="02020603050405020304" pitchFamily="18" charset="0"/>
              </a:rPr>
              <a:t>It has an educational role in that it teaches about new products and how to use them. </a:t>
            </a:r>
          </a:p>
          <a:p>
            <a:pPr marL="0" marR="0" algn="just">
              <a:spcBef>
                <a:spcPts val="0"/>
              </a:spcBef>
              <a:spcAft>
                <a:spcPts val="0"/>
              </a:spcAft>
            </a:pPr>
            <a:r>
              <a:rPr lang="en-US" sz="2400" dirty="0">
                <a:effectLst/>
                <a:ea typeface="Calibri" panose="020F0502020204030204" pitchFamily="34" charset="0"/>
                <a:cs typeface="Times New Roman" panose="02020603050405020304" pitchFamily="18" charset="0"/>
              </a:rPr>
              <a:t>It helps us shape an image of ourselves by setting up role models that we can identify with, and it gives us a way to express ourselves in terms of our personalities and sense of style through the things we wear and use.</a:t>
            </a:r>
          </a:p>
          <a:p>
            <a:endParaRPr lang="en-US" dirty="0"/>
          </a:p>
        </p:txBody>
      </p:sp>
    </p:spTree>
    <p:extLst>
      <p:ext uri="{BB962C8B-B14F-4D97-AF65-F5344CB8AC3E}">
        <p14:creationId xmlns:p14="http://schemas.microsoft.com/office/powerpoint/2010/main" val="26682606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853C7-1CD7-4EF7-844F-2C62C3144F27}"/>
              </a:ext>
            </a:extLst>
          </p:cNvPr>
          <p:cNvSpPr>
            <a:spLocks noGrp="1"/>
          </p:cNvSpPr>
          <p:nvPr>
            <p:ph type="title"/>
          </p:nvPr>
        </p:nvSpPr>
        <p:spPr/>
        <p:txBody>
          <a:bodyPr>
            <a:normAutofit/>
          </a:bodyPr>
          <a:lstStyle/>
          <a:p>
            <a:r>
              <a:rPr kumimoji="0" lang="en-US" sz="4500" b="1" i="0" u="none" strike="noStrike" kern="1200" cap="none" spc="0" normalizeH="0" baseline="0" noProof="0" dirty="0">
                <a:ln>
                  <a:noFill/>
                </a:ln>
                <a:solidFill>
                  <a:srgbClr val="FFC000"/>
                </a:solidFill>
                <a:effectLst/>
                <a:uLnTx/>
                <a:uFillTx/>
                <a:latin typeface="Corbel"/>
                <a:ea typeface="+mj-ea"/>
                <a:cs typeface="+mj-cs"/>
              </a:rPr>
              <a:t>REVIEW QUESTIONS</a:t>
            </a:r>
            <a:br>
              <a:rPr kumimoji="0" lang="en-US" sz="4500" b="1" i="0" u="none" strike="noStrike" kern="1200" cap="none" spc="0" normalizeH="0" baseline="0" noProof="0" dirty="0">
                <a:ln>
                  <a:noFill/>
                </a:ln>
                <a:solidFill>
                  <a:srgbClr val="FFC000"/>
                </a:solidFill>
                <a:effectLst/>
                <a:uLnTx/>
                <a:uFillTx/>
                <a:latin typeface="Corbel"/>
                <a:ea typeface="+mj-ea"/>
                <a:cs typeface="+mj-cs"/>
              </a:rPr>
            </a:br>
            <a:r>
              <a:rPr kumimoji="0" lang="en-US" sz="3100" b="1" i="0" u="none" strike="noStrike" kern="1200" cap="none" spc="0" normalizeH="0" baseline="0" noProof="0" dirty="0">
                <a:ln>
                  <a:noFill/>
                </a:ln>
                <a:solidFill>
                  <a:srgbClr val="FFC000"/>
                </a:solidFill>
                <a:effectLst/>
                <a:uLnTx/>
                <a:uFillTx/>
                <a:latin typeface="Corbel"/>
                <a:ea typeface="+mj-ea"/>
                <a:cs typeface="+mj-cs"/>
              </a:rPr>
              <a:t>The case study of Pods unite advertisement.</a:t>
            </a:r>
            <a:endParaRPr lang="en-US" dirty="0">
              <a:solidFill>
                <a:srgbClr val="FFC000"/>
              </a:solidFill>
            </a:endParaRPr>
          </a:p>
        </p:txBody>
      </p:sp>
      <p:sp>
        <p:nvSpPr>
          <p:cNvPr id="3" name="Content Placeholder 2">
            <a:extLst>
              <a:ext uri="{FF2B5EF4-FFF2-40B4-BE49-F238E27FC236}">
                <a16:creationId xmlns:a16="http://schemas.microsoft.com/office/drawing/2014/main" id="{FF6B52C1-93C1-414D-9E30-EB4168712AA5}"/>
              </a:ext>
            </a:extLst>
          </p:cNvPr>
          <p:cNvSpPr>
            <a:spLocks noGrp="1"/>
          </p:cNvSpPr>
          <p:nvPr>
            <p:ph idx="1"/>
          </p:nvPr>
        </p:nvSpPr>
        <p:spPr/>
        <p:txBody>
          <a:bodyPr/>
          <a:lstStyle/>
          <a:p>
            <a:pPr marL="877888" lvl="1" indent="-533400" eaLnBrk="1" hangingPunct="1">
              <a:lnSpc>
                <a:spcPct val="90000"/>
              </a:lnSpc>
            </a:pPr>
            <a:r>
              <a:rPr lang="en-US" altLang="en-US" b="1" dirty="0"/>
              <a:t>Explain what advertisers hope to accomplish when they use advertising.</a:t>
            </a:r>
          </a:p>
          <a:p>
            <a:pPr marL="877888" lvl="1" indent="-533400" eaLnBrk="1" hangingPunct="1">
              <a:lnSpc>
                <a:spcPct val="90000"/>
              </a:lnSpc>
            </a:pPr>
            <a:r>
              <a:rPr lang="en-US" altLang="en-US" dirty="0"/>
              <a:t>Describe the seven key functions advertising performs for VW.</a:t>
            </a:r>
          </a:p>
          <a:p>
            <a:pPr marL="877888" lvl="1" indent="-533400" eaLnBrk="1" hangingPunct="1">
              <a:lnSpc>
                <a:spcPct val="90000"/>
              </a:lnSpc>
            </a:pPr>
            <a:r>
              <a:rPr lang="en-US" altLang="en-US" dirty="0"/>
              <a:t>• Builds awareness of products and brands</a:t>
            </a:r>
          </a:p>
          <a:p>
            <a:pPr marL="877888" lvl="1" indent="-533400" eaLnBrk="1" hangingPunct="1">
              <a:lnSpc>
                <a:spcPct val="90000"/>
              </a:lnSpc>
            </a:pPr>
            <a:r>
              <a:rPr lang="en-US" altLang="en-US" dirty="0"/>
              <a:t>• Creates a brand image</a:t>
            </a:r>
          </a:p>
          <a:p>
            <a:pPr marL="877888" lvl="1" indent="-533400" eaLnBrk="1" hangingPunct="1">
              <a:lnSpc>
                <a:spcPct val="90000"/>
              </a:lnSpc>
            </a:pPr>
            <a:r>
              <a:rPr lang="en-US" altLang="en-US" dirty="0"/>
              <a:t>• Provides product and brand information</a:t>
            </a:r>
          </a:p>
          <a:p>
            <a:pPr marL="877888" lvl="1" indent="-533400" eaLnBrk="1" hangingPunct="1">
              <a:lnSpc>
                <a:spcPct val="90000"/>
              </a:lnSpc>
            </a:pPr>
            <a:r>
              <a:rPr lang="en-US" altLang="en-US" dirty="0"/>
              <a:t>• Persuades people</a:t>
            </a:r>
          </a:p>
          <a:p>
            <a:pPr marL="877888" lvl="1" indent="-533400" eaLnBrk="1" hangingPunct="1">
              <a:lnSpc>
                <a:spcPct val="90000"/>
              </a:lnSpc>
            </a:pPr>
            <a:r>
              <a:rPr lang="en-US" altLang="en-US" dirty="0"/>
              <a:t>• Provides incentives to take action</a:t>
            </a:r>
          </a:p>
          <a:p>
            <a:pPr marL="877888" lvl="1" indent="-533400" eaLnBrk="1" hangingPunct="1">
              <a:lnSpc>
                <a:spcPct val="90000"/>
              </a:lnSpc>
            </a:pPr>
            <a:r>
              <a:rPr lang="en-US" altLang="en-US" dirty="0"/>
              <a:t>• Provides brand reminders</a:t>
            </a:r>
          </a:p>
          <a:p>
            <a:pPr marL="877888" lvl="1" indent="-533400" eaLnBrk="1" hangingPunct="1">
              <a:lnSpc>
                <a:spcPct val="90000"/>
              </a:lnSpc>
            </a:pPr>
            <a:r>
              <a:rPr lang="en-US" altLang="en-US" dirty="0"/>
              <a:t>• Reinforces past purchases and brand experiences</a:t>
            </a:r>
          </a:p>
          <a:p>
            <a:endParaRPr lang="en-US" dirty="0"/>
          </a:p>
        </p:txBody>
      </p:sp>
    </p:spTree>
    <p:extLst>
      <p:ext uri="{BB962C8B-B14F-4D97-AF65-F5344CB8AC3E}">
        <p14:creationId xmlns:p14="http://schemas.microsoft.com/office/powerpoint/2010/main" val="6914338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B94FE-60F2-4A1A-BEF6-D5E1F3CF046A}"/>
              </a:ext>
            </a:extLst>
          </p:cNvPr>
          <p:cNvSpPr>
            <a:spLocks noGrp="1"/>
          </p:cNvSpPr>
          <p:nvPr>
            <p:ph type="title"/>
          </p:nvPr>
        </p:nvSpPr>
        <p:spPr/>
        <p:txBody>
          <a:bodyPr/>
          <a:lstStyle/>
          <a:p>
            <a:r>
              <a:rPr kumimoji="0" lang="en-US" sz="4500" b="1" i="0" u="none" strike="noStrike" kern="1200" cap="none" spc="0" normalizeH="0" baseline="0" noProof="0" dirty="0">
                <a:ln>
                  <a:noFill/>
                </a:ln>
                <a:solidFill>
                  <a:srgbClr val="FFC000"/>
                </a:solidFill>
                <a:effectLst/>
                <a:uLnTx/>
                <a:uFillTx/>
                <a:latin typeface="Corbel"/>
                <a:ea typeface="+mj-ea"/>
                <a:cs typeface="+mj-cs"/>
              </a:rPr>
              <a:t>REVIEW QUESTIONS</a:t>
            </a:r>
            <a:br>
              <a:rPr kumimoji="0" lang="en-US" sz="4500" b="1" i="0" u="none" strike="noStrike" kern="1200" cap="none" spc="0" normalizeH="0" baseline="0" noProof="0" dirty="0">
                <a:ln>
                  <a:noFill/>
                </a:ln>
                <a:solidFill>
                  <a:srgbClr val="FFC000"/>
                </a:solidFill>
                <a:effectLst/>
                <a:uLnTx/>
                <a:uFillTx/>
                <a:latin typeface="Corbel"/>
                <a:ea typeface="+mj-ea"/>
                <a:cs typeface="+mj-cs"/>
              </a:rPr>
            </a:br>
            <a:r>
              <a:rPr kumimoji="0" lang="en-US" sz="3100" b="1" i="0" u="none" strike="noStrike" kern="1200" cap="none" spc="0" normalizeH="0" baseline="0" noProof="0" dirty="0">
                <a:ln>
                  <a:noFill/>
                </a:ln>
                <a:solidFill>
                  <a:srgbClr val="FFC000"/>
                </a:solidFill>
                <a:effectLst/>
                <a:uLnTx/>
                <a:uFillTx/>
                <a:latin typeface="Corbel"/>
                <a:ea typeface="+mj-ea"/>
                <a:cs typeface="+mj-cs"/>
              </a:rPr>
              <a:t>The case study of Pods unite advertisement.</a:t>
            </a:r>
            <a:endParaRPr lang="en-US" dirty="0">
              <a:solidFill>
                <a:srgbClr val="FFC000"/>
              </a:solidFill>
            </a:endParaRPr>
          </a:p>
        </p:txBody>
      </p:sp>
      <p:sp>
        <p:nvSpPr>
          <p:cNvPr id="3" name="Content Placeholder 2">
            <a:extLst>
              <a:ext uri="{FF2B5EF4-FFF2-40B4-BE49-F238E27FC236}">
                <a16:creationId xmlns:a16="http://schemas.microsoft.com/office/drawing/2014/main" id="{47359C89-42D2-471F-B000-B9759E8F44C2}"/>
              </a:ext>
            </a:extLst>
          </p:cNvPr>
          <p:cNvSpPr>
            <a:spLocks noGrp="1"/>
          </p:cNvSpPr>
          <p:nvPr>
            <p:ph idx="1"/>
          </p:nvPr>
        </p:nvSpPr>
        <p:spPr>
          <a:xfrm>
            <a:off x="457200" y="1408176"/>
            <a:ext cx="8229600" cy="4625975"/>
          </a:xfrm>
        </p:spPr>
        <p:txBody>
          <a:bodyPr/>
          <a:lstStyle/>
          <a:p>
            <a:pPr marL="0" marR="0" algn="just">
              <a:spcBef>
                <a:spcPts val="0"/>
              </a:spcBef>
              <a:spcAft>
                <a:spcPts val="0"/>
              </a:spcAft>
            </a:pPr>
            <a:r>
              <a:rPr lang="en-US" b="1" dirty="0">
                <a:effectLst/>
                <a:ea typeface="Calibri" panose="020F0502020204030204" pitchFamily="34" charset="0"/>
                <a:cs typeface="Times New Roman" panose="02020603050405020304" pitchFamily="18" charset="0"/>
              </a:rPr>
              <a:t>What do the terms </a:t>
            </a:r>
            <a:r>
              <a:rPr lang="en-US" b="1" i="1" dirty="0">
                <a:effectLst/>
                <a:ea typeface="Calibri" panose="020F0502020204030204" pitchFamily="34" charset="0"/>
                <a:cs typeface="Times New Roman" panose="02020603050405020304" pitchFamily="18" charset="0"/>
              </a:rPr>
              <a:t>advertiser, client, </a:t>
            </a:r>
            <a:r>
              <a:rPr lang="en-US" b="1" dirty="0">
                <a:effectLst/>
                <a:ea typeface="Calibri" panose="020F0502020204030204" pitchFamily="34" charset="0"/>
                <a:cs typeface="Times New Roman" panose="02020603050405020304" pitchFamily="18" charset="0"/>
              </a:rPr>
              <a:t>and </a:t>
            </a:r>
            <a:r>
              <a:rPr lang="en-US" b="1" i="1" dirty="0">
                <a:effectLst/>
                <a:ea typeface="Calibri" panose="020F0502020204030204" pitchFamily="34" charset="0"/>
                <a:cs typeface="Times New Roman" panose="02020603050405020304" pitchFamily="18" charset="0"/>
              </a:rPr>
              <a:t>account </a:t>
            </a:r>
            <a:r>
              <a:rPr lang="en-US" b="1" dirty="0">
                <a:effectLst/>
                <a:ea typeface="Calibri" panose="020F0502020204030204" pitchFamily="34" charset="0"/>
                <a:cs typeface="Times New Roman" panose="02020603050405020304" pitchFamily="18" charset="0"/>
              </a:rPr>
              <a:t>refer to?</a:t>
            </a:r>
            <a:endParaRPr lang="en-US" dirty="0">
              <a:effectLst/>
              <a:ea typeface="Calibri" panose="020F0502020204030204" pitchFamily="34" charset="0"/>
              <a:cs typeface="Times New Roman" panose="02020603050405020304" pitchFamily="18" charset="0"/>
            </a:endParaRPr>
          </a:p>
          <a:p>
            <a:pPr marL="0" marR="0" algn="just">
              <a:spcBef>
                <a:spcPts val="0"/>
              </a:spcBef>
              <a:spcAft>
                <a:spcPts val="0"/>
              </a:spcAft>
            </a:pPr>
            <a:r>
              <a:rPr lang="en-US" dirty="0">
                <a:effectLst/>
                <a:ea typeface="Calibri" panose="020F0502020204030204" pitchFamily="34" charset="0"/>
                <a:cs typeface="Times New Roman" panose="02020603050405020304" pitchFamily="18" charset="0"/>
              </a:rPr>
              <a:t>The advertiser is the person or organization that uses advertising to send out a message about its products. </a:t>
            </a:r>
          </a:p>
          <a:p>
            <a:pPr marL="0" marR="0" algn="just">
              <a:spcBef>
                <a:spcPts val="0"/>
              </a:spcBef>
              <a:spcAft>
                <a:spcPts val="0"/>
              </a:spcAft>
            </a:pPr>
            <a:r>
              <a:rPr lang="en-US" dirty="0">
                <a:effectLst/>
                <a:ea typeface="Calibri" panose="020F0502020204030204" pitchFamily="34" charset="0"/>
                <a:cs typeface="Times New Roman" panose="02020603050405020304" pitchFamily="18" charset="0"/>
              </a:rPr>
              <a:t>The advertiser becomes the agency’s client. As the client, the advertiser is responsible for monitoring the work and paying the bills for the agency’s work on its account. </a:t>
            </a:r>
          </a:p>
          <a:p>
            <a:pPr marL="0" marR="0" algn="just">
              <a:spcBef>
                <a:spcPts val="0"/>
              </a:spcBef>
              <a:spcAft>
                <a:spcPts val="0"/>
              </a:spcAft>
            </a:pPr>
            <a:r>
              <a:rPr lang="en-US" dirty="0">
                <a:effectLst/>
                <a:ea typeface="Calibri" panose="020F0502020204030204" pitchFamily="34" charset="0"/>
                <a:cs typeface="Times New Roman" panose="02020603050405020304" pitchFamily="18" charset="0"/>
              </a:rPr>
              <a:t>That use of the word </a:t>
            </a:r>
            <a:r>
              <a:rPr lang="en-US" i="1" dirty="0">
                <a:effectLst/>
                <a:ea typeface="Calibri" panose="020F0502020204030204" pitchFamily="34" charset="0"/>
                <a:cs typeface="Times New Roman" panose="02020603050405020304" pitchFamily="18" charset="0"/>
              </a:rPr>
              <a:t>account </a:t>
            </a:r>
            <a:r>
              <a:rPr lang="en-US" dirty="0">
                <a:effectLst/>
                <a:ea typeface="Calibri" panose="020F0502020204030204" pitchFamily="34" charset="0"/>
                <a:cs typeface="Times New Roman" panose="02020603050405020304" pitchFamily="18" charset="0"/>
              </a:rPr>
              <a:t>is the reason agency people refer to the advertiser as “the account” and the agency person in charge of that advertiser’s business as “the account manager.</a:t>
            </a:r>
          </a:p>
          <a:p>
            <a:endParaRPr lang="en-US" dirty="0"/>
          </a:p>
        </p:txBody>
      </p:sp>
    </p:spTree>
    <p:extLst>
      <p:ext uri="{BB962C8B-B14F-4D97-AF65-F5344CB8AC3E}">
        <p14:creationId xmlns:p14="http://schemas.microsoft.com/office/powerpoint/2010/main" val="1462435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kumimoji="0" lang="en-US" sz="4500" b="1" i="0" u="none" strike="noStrike" kern="1200" cap="none" spc="0" normalizeH="0" baseline="0" noProof="0" dirty="0">
                <a:ln>
                  <a:noFill/>
                </a:ln>
                <a:solidFill>
                  <a:srgbClr val="FFC000"/>
                </a:solidFill>
                <a:effectLst/>
                <a:uLnTx/>
                <a:uFillTx/>
                <a:latin typeface="Corbel"/>
                <a:ea typeface="+mj-ea"/>
                <a:cs typeface="+mj-cs"/>
              </a:rPr>
              <a:t>REVIEW QUESTIONS</a:t>
            </a:r>
            <a:br>
              <a:rPr kumimoji="0" lang="en-US" sz="4500" b="1" i="0" u="none" strike="noStrike" kern="1200" cap="none" spc="0" normalizeH="0" baseline="0" noProof="0" dirty="0">
                <a:ln>
                  <a:noFill/>
                </a:ln>
                <a:solidFill>
                  <a:srgbClr val="FFC000"/>
                </a:solidFill>
                <a:effectLst/>
                <a:uLnTx/>
                <a:uFillTx/>
                <a:latin typeface="Corbel"/>
                <a:ea typeface="+mj-ea"/>
                <a:cs typeface="+mj-cs"/>
              </a:rPr>
            </a:br>
            <a:r>
              <a:rPr kumimoji="0" lang="en-US" sz="3100" b="1" i="0" u="none" strike="noStrike" kern="1200" cap="none" spc="0" normalizeH="0" baseline="0" noProof="0" dirty="0">
                <a:ln>
                  <a:noFill/>
                </a:ln>
                <a:solidFill>
                  <a:srgbClr val="FFC000"/>
                </a:solidFill>
                <a:effectLst/>
                <a:uLnTx/>
                <a:uFillTx/>
                <a:latin typeface="Corbel"/>
                <a:ea typeface="+mj-ea"/>
                <a:cs typeface="+mj-cs"/>
              </a:rPr>
              <a:t>The case study of Pods unite advertisement.</a:t>
            </a:r>
            <a:endParaRPr lang="en-US" dirty="0">
              <a:solidFill>
                <a:srgbClr val="FFC000"/>
              </a:solidFill>
            </a:endParaRPr>
          </a:p>
        </p:txBody>
      </p:sp>
      <p:sp>
        <p:nvSpPr>
          <p:cNvPr id="2" name="Content Placeholder 1">
            <a:extLst>
              <a:ext uri="{FF2B5EF4-FFF2-40B4-BE49-F238E27FC236}">
                <a16:creationId xmlns:a16="http://schemas.microsoft.com/office/drawing/2014/main" id="{7DB7474B-E201-4C43-B66A-72D3528CB5BF}"/>
              </a:ext>
            </a:extLst>
          </p:cNvPr>
          <p:cNvSpPr>
            <a:spLocks noGrp="1"/>
          </p:cNvSpPr>
          <p:nvPr>
            <p:ph idx="1"/>
          </p:nvPr>
        </p:nvSpPr>
        <p:spPr/>
        <p:txBody>
          <a:bodyPr/>
          <a:lstStyle/>
          <a:p>
            <a:r>
              <a:rPr lang="en-US" b="1" dirty="0"/>
              <a:t>Why does an advertiser use an outside agency?</a:t>
            </a:r>
          </a:p>
          <a:p>
            <a:r>
              <a:rPr lang="en-US" dirty="0"/>
              <a:t>An advertiser uses an outside agency because it believes the agency will be more efficient in creating an advertisement or a complete campaign than the advertiser would be on its own.</a:t>
            </a:r>
          </a:p>
          <a:p>
            <a:pPr marL="119062" indent="0">
              <a:buNone/>
            </a:pPr>
            <a:endParaRPr lang="en-US" dirty="0"/>
          </a:p>
        </p:txBody>
      </p:sp>
    </p:spTree>
    <p:extLst>
      <p:ext uri="{BB962C8B-B14F-4D97-AF65-F5344CB8AC3E}">
        <p14:creationId xmlns:p14="http://schemas.microsoft.com/office/powerpoint/2010/main" val="41196073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2803" name="Rectangle 3"/>
          <p:cNvSpPr>
            <a:spLocks noGrp="1" noChangeArrowheads="1"/>
          </p:cNvSpPr>
          <p:nvPr>
            <p:ph type="title"/>
          </p:nvPr>
        </p:nvSpPr>
        <p:spPr/>
        <p:txBody>
          <a:bodyPr/>
          <a:lstStyle/>
          <a:p>
            <a:r>
              <a:rPr kumimoji="0" lang="en-US" sz="4500" b="1" i="0" u="none" strike="noStrike" kern="1200" cap="none" spc="0" normalizeH="0" baseline="0" noProof="0" dirty="0">
                <a:ln>
                  <a:noFill/>
                </a:ln>
                <a:solidFill>
                  <a:srgbClr val="FFC000"/>
                </a:solidFill>
                <a:effectLst/>
                <a:uLnTx/>
                <a:uFillTx/>
                <a:latin typeface="Corbel"/>
                <a:ea typeface="+mj-ea"/>
                <a:cs typeface="+mj-cs"/>
              </a:rPr>
              <a:t>REVIEW QUESTIONS</a:t>
            </a:r>
            <a:br>
              <a:rPr kumimoji="0" lang="en-US" sz="4500" b="1" i="0" u="none" strike="noStrike" kern="1200" cap="none" spc="0" normalizeH="0" baseline="0" noProof="0" dirty="0">
                <a:ln>
                  <a:noFill/>
                </a:ln>
                <a:solidFill>
                  <a:srgbClr val="FFC000"/>
                </a:solidFill>
                <a:effectLst/>
                <a:uLnTx/>
                <a:uFillTx/>
                <a:latin typeface="Corbel"/>
                <a:ea typeface="+mj-ea"/>
                <a:cs typeface="+mj-cs"/>
              </a:rPr>
            </a:br>
            <a:r>
              <a:rPr kumimoji="0" lang="en-US" sz="3100" b="1" i="0" u="none" strike="noStrike" kern="1200" cap="none" spc="0" normalizeH="0" baseline="0" noProof="0" dirty="0">
                <a:ln>
                  <a:noFill/>
                </a:ln>
                <a:solidFill>
                  <a:srgbClr val="FFC000"/>
                </a:solidFill>
                <a:effectLst/>
                <a:uLnTx/>
                <a:uFillTx/>
                <a:latin typeface="Corbel"/>
                <a:ea typeface="+mj-ea"/>
                <a:cs typeface="+mj-cs"/>
              </a:rPr>
              <a:t>The case study of Pods unite advertisement.</a:t>
            </a:r>
            <a:endParaRPr lang="en-US" dirty="0">
              <a:solidFill>
                <a:srgbClr val="FFC000"/>
              </a:solidFill>
            </a:endParaRPr>
          </a:p>
        </p:txBody>
      </p:sp>
      <p:sp>
        <p:nvSpPr>
          <p:cNvPr id="2" name="Content Placeholder 1">
            <a:extLst>
              <a:ext uri="{FF2B5EF4-FFF2-40B4-BE49-F238E27FC236}">
                <a16:creationId xmlns:a16="http://schemas.microsoft.com/office/drawing/2014/main" id="{2B18C095-EB19-40FC-9CBB-C2DEE5041619}"/>
              </a:ext>
            </a:extLst>
          </p:cNvPr>
          <p:cNvSpPr>
            <a:spLocks noGrp="1"/>
          </p:cNvSpPr>
          <p:nvPr>
            <p:ph idx="1"/>
          </p:nvPr>
        </p:nvSpPr>
        <p:spPr/>
        <p:txBody>
          <a:bodyPr/>
          <a:lstStyle/>
          <a:p>
            <a:pPr marL="438150" marR="0" lvl="0" indent="-319088" algn="l" defTabSz="914400" rtl="0" eaLnBrk="0" fontAlgn="base" latinLnBrk="0" hangingPunct="0">
              <a:lnSpc>
                <a:spcPct val="100000"/>
              </a:lnSpc>
              <a:spcBef>
                <a:spcPct val="0"/>
              </a:spcBef>
              <a:spcAft>
                <a:spcPct val="0"/>
              </a:spcAft>
              <a:buClr>
                <a:srgbClr val="F07F09"/>
              </a:buClr>
              <a:buSzPct val="80000"/>
              <a:buFont typeface="Wingdings 2" pitchFamily="18" charset="2"/>
              <a:buChar char=""/>
              <a:tabLst/>
              <a:defRPr/>
            </a:pPr>
            <a:r>
              <a:rPr kumimoji="0" lang="en-US" sz="2800" b="1" i="0" u="none" strike="noStrike" kern="1200" cap="none" spc="0" normalizeH="0" baseline="0" noProof="0" dirty="0">
                <a:ln>
                  <a:noFill/>
                </a:ln>
                <a:solidFill>
                  <a:prstClr val="black"/>
                </a:solidFill>
                <a:effectLst/>
                <a:uLnTx/>
                <a:uFillTx/>
                <a:latin typeface="Corbel"/>
                <a:ea typeface="+mn-ea"/>
                <a:cs typeface="+mn-cs"/>
              </a:rPr>
              <a:t>What is the difference between an advertising department and an in-house agency?</a:t>
            </a:r>
          </a:p>
          <a:p>
            <a:pPr marL="438150" marR="0" lvl="0" indent="-319088" algn="l" defTabSz="914400" rtl="0" eaLnBrk="0" fontAlgn="base" latinLnBrk="0" hangingPunct="0">
              <a:lnSpc>
                <a:spcPct val="100000"/>
              </a:lnSpc>
              <a:spcBef>
                <a:spcPct val="0"/>
              </a:spcBef>
              <a:spcAft>
                <a:spcPct val="0"/>
              </a:spcAft>
              <a:buClr>
                <a:srgbClr val="F07F09"/>
              </a:buClr>
              <a:buSzPct val="80000"/>
              <a:buFont typeface="Wingdings 2" pitchFamily="18" charset="2"/>
              <a:buChar char=""/>
              <a:tabLst/>
              <a:defRPr/>
            </a:pPr>
            <a:r>
              <a:rPr kumimoji="0" lang="en-US" sz="2800" b="0" i="0" u="none" strike="noStrike" kern="1200" cap="none" spc="0" normalizeH="0" baseline="0" noProof="0" dirty="0">
                <a:ln>
                  <a:noFill/>
                </a:ln>
                <a:solidFill>
                  <a:prstClr val="black"/>
                </a:solidFill>
                <a:effectLst/>
                <a:uLnTx/>
                <a:uFillTx/>
                <a:latin typeface="Corbel"/>
                <a:ea typeface="+mn-ea"/>
                <a:cs typeface="+mn-cs"/>
              </a:rPr>
              <a:t>Most large businesses have advertising departments. Their primary responsibility is to act as a liaison between the marketing department and the advertising agency (or agencies) and other vendors. Companies that need closer control over their advertising have their own in-house agencies. An in-house agency performs most, and sometimes all, of the functions of an outside advertising agency.</a:t>
            </a:r>
          </a:p>
          <a:p>
            <a:endParaRPr lang="en-US" dirty="0"/>
          </a:p>
        </p:txBody>
      </p:sp>
    </p:spTree>
    <p:extLst>
      <p:ext uri="{BB962C8B-B14F-4D97-AF65-F5344CB8AC3E}">
        <p14:creationId xmlns:p14="http://schemas.microsoft.com/office/powerpoint/2010/main" val="1945110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3827" name="Rectangle 3"/>
          <p:cNvSpPr>
            <a:spLocks noGrp="1" noChangeArrowheads="1"/>
          </p:cNvSpPr>
          <p:nvPr>
            <p:ph type="title"/>
          </p:nvPr>
        </p:nvSpPr>
        <p:spPr/>
        <p:txBody>
          <a:bodyPr/>
          <a:lstStyle/>
          <a:p>
            <a:r>
              <a:rPr kumimoji="0" lang="en-US" sz="4500" b="1" i="0" u="none" strike="noStrike" kern="1200" cap="none" spc="0" normalizeH="0" baseline="0" noProof="0" dirty="0">
                <a:ln>
                  <a:noFill/>
                </a:ln>
                <a:solidFill>
                  <a:srgbClr val="FFC000"/>
                </a:solidFill>
                <a:effectLst/>
                <a:uLnTx/>
                <a:uFillTx/>
                <a:latin typeface="Corbel"/>
                <a:ea typeface="+mj-ea"/>
                <a:cs typeface="+mj-cs"/>
              </a:rPr>
              <a:t>REVIEW QUESTIONS</a:t>
            </a:r>
            <a:br>
              <a:rPr kumimoji="0" lang="en-US" sz="4500" b="1" i="0" u="none" strike="noStrike" kern="1200" cap="none" spc="0" normalizeH="0" baseline="0" noProof="0" dirty="0">
                <a:ln>
                  <a:noFill/>
                </a:ln>
                <a:solidFill>
                  <a:srgbClr val="FFC000"/>
                </a:solidFill>
                <a:effectLst/>
                <a:uLnTx/>
                <a:uFillTx/>
                <a:latin typeface="Corbel"/>
                <a:ea typeface="+mj-ea"/>
                <a:cs typeface="+mj-cs"/>
              </a:rPr>
            </a:br>
            <a:r>
              <a:rPr kumimoji="0" lang="en-US" sz="3100" b="1" i="0" u="none" strike="noStrike" kern="1200" cap="none" spc="0" normalizeH="0" baseline="0" noProof="0" dirty="0">
                <a:ln>
                  <a:noFill/>
                </a:ln>
                <a:solidFill>
                  <a:srgbClr val="FFC000"/>
                </a:solidFill>
                <a:effectLst/>
                <a:uLnTx/>
                <a:uFillTx/>
                <a:latin typeface="Corbel"/>
                <a:ea typeface="+mj-ea"/>
                <a:cs typeface="+mj-cs"/>
              </a:rPr>
              <a:t>The case study of Pods unite advertisement.</a:t>
            </a:r>
            <a:endParaRPr lang="en-US" dirty="0">
              <a:solidFill>
                <a:srgbClr val="FFC000"/>
              </a:solidFill>
            </a:endParaRPr>
          </a:p>
        </p:txBody>
      </p:sp>
      <p:sp>
        <p:nvSpPr>
          <p:cNvPr id="5" name="TextBox 4">
            <a:extLst>
              <a:ext uri="{FF2B5EF4-FFF2-40B4-BE49-F238E27FC236}">
                <a16:creationId xmlns:a16="http://schemas.microsoft.com/office/drawing/2014/main" id="{36C5127B-7ADE-4C29-9F31-EABD3A76E7CF}"/>
              </a:ext>
            </a:extLst>
          </p:cNvPr>
          <p:cNvSpPr txBox="1"/>
          <p:nvPr/>
        </p:nvSpPr>
        <p:spPr>
          <a:xfrm>
            <a:off x="457200" y="1600200"/>
            <a:ext cx="8458199" cy="4832092"/>
          </a:xfrm>
          <a:prstGeom prst="rect">
            <a:avLst/>
          </a:prstGeom>
          <a:noFill/>
        </p:spPr>
        <p:txBody>
          <a:bodyPr wrap="square">
            <a:spAutoFit/>
          </a:bodyPr>
          <a:lstStyle/>
          <a:p>
            <a:r>
              <a:rPr lang="en-US" sz="2800" b="1" dirty="0">
                <a:latin typeface="+mn-lt"/>
              </a:rPr>
              <a:t>Define target audience.</a:t>
            </a:r>
          </a:p>
          <a:p>
            <a:r>
              <a:rPr lang="en-US" sz="2800" dirty="0">
                <a:latin typeface="+mn-lt"/>
              </a:rPr>
              <a:t>All advertising strategy starts with the identification of the customer or prospective customer that is the audience who are the desired audience for the advertising message. This is called the target audience.</a:t>
            </a:r>
          </a:p>
          <a:p>
            <a:endParaRPr lang="en-US" sz="2800" dirty="0">
              <a:latin typeface="+mn-lt"/>
            </a:endParaRPr>
          </a:p>
          <a:p>
            <a:r>
              <a:rPr lang="en-US" sz="2800" b="1" dirty="0">
                <a:latin typeface="+mn-lt"/>
              </a:rPr>
              <a:t>How do we recognize when an ad is effective?</a:t>
            </a:r>
          </a:p>
          <a:p>
            <a:r>
              <a:rPr lang="en-US" sz="2800" dirty="0">
                <a:latin typeface="+mn-lt"/>
              </a:rPr>
              <a:t>In general, an ad or campaign works if it creates an impression for a product or brand, influences people to respond in some way, and separates the product or brand from the competition in the mind of the customer.</a:t>
            </a:r>
          </a:p>
        </p:txBody>
      </p:sp>
    </p:spTree>
    <p:extLst>
      <p:ext uri="{BB962C8B-B14F-4D97-AF65-F5344CB8AC3E}">
        <p14:creationId xmlns:p14="http://schemas.microsoft.com/office/powerpoint/2010/main" val="29864019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4850" name="Rectangle 2"/>
          <p:cNvSpPr>
            <a:spLocks noGrp="1" noChangeArrowheads="1"/>
          </p:cNvSpPr>
          <p:nvPr>
            <p:ph type="title"/>
          </p:nvPr>
        </p:nvSpPr>
        <p:spPr/>
        <p:txBody>
          <a:bodyPr/>
          <a:lstStyle/>
          <a:p>
            <a:r>
              <a:rPr kumimoji="0" lang="en-US" sz="4500" b="1" i="0" u="none" strike="noStrike" kern="1200" cap="none" spc="0" normalizeH="0" baseline="0" noProof="0" dirty="0">
                <a:ln>
                  <a:noFill/>
                </a:ln>
                <a:solidFill>
                  <a:srgbClr val="FFC000"/>
                </a:solidFill>
                <a:effectLst/>
                <a:uLnTx/>
                <a:uFillTx/>
                <a:latin typeface="Corbel"/>
                <a:ea typeface="+mj-ea"/>
                <a:cs typeface="+mj-cs"/>
              </a:rPr>
              <a:t>REVIEW QUESTIONS</a:t>
            </a:r>
            <a:endParaRPr lang="en-US" dirty="0">
              <a:solidFill>
                <a:srgbClr val="FFC000"/>
              </a:solidFill>
            </a:endParaRPr>
          </a:p>
        </p:txBody>
      </p:sp>
      <p:sp>
        <p:nvSpPr>
          <p:cNvPr id="334851" name="Rectangle 3"/>
          <p:cNvSpPr>
            <a:spLocks noGrp="1" noChangeArrowheads="1"/>
          </p:cNvSpPr>
          <p:nvPr>
            <p:ph idx="1"/>
          </p:nvPr>
        </p:nvSpPr>
        <p:spPr>
          <a:xfrm>
            <a:off x="457200" y="1371600"/>
            <a:ext cx="8229600" cy="4625975"/>
          </a:xfrm>
        </p:spPr>
        <p:txBody>
          <a:bodyPr/>
          <a:lstStyle/>
          <a:p>
            <a:pPr marL="438150" marR="0" lvl="0" indent="-319088" algn="l" defTabSz="914400" rtl="0" eaLnBrk="0" fontAlgn="base" latinLnBrk="0" hangingPunct="0">
              <a:lnSpc>
                <a:spcPct val="100000"/>
              </a:lnSpc>
              <a:spcBef>
                <a:spcPct val="0"/>
              </a:spcBef>
              <a:spcAft>
                <a:spcPct val="0"/>
              </a:spcAft>
              <a:buClr>
                <a:srgbClr val="F07F09"/>
              </a:buClr>
              <a:buSzPct val="80000"/>
              <a:buFont typeface="Wingdings 2" pitchFamily="18" charset="2"/>
              <a:buChar char=""/>
              <a:tabLst/>
              <a:defRPr/>
            </a:pPr>
            <a:r>
              <a:rPr kumimoji="0" lang="en-US" sz="2800" b="1" i="0" u="none" strike="noStrike" kern="1200" cap="none" spc="0" normalizeH="0" baseline="0" noProof="0" dirty="0">
                <a:ln>
                  <a:noFill/>
                </a:ln>
                <a:solidFill>
                  <a:prstClr val="black"/>
                </a:solidFill>
                <a:effectLst/>
                <a:uLnTx/>
                <a:uFillTx/>
                <a:latin typeface="Corbel"/>
                <a:ea typeface="+mn-ea"/>
                <a:cs typeface="+mn-cs"/>
              </a:rPr>
              <a:t>What do we mean by the “new” advertising?</a:t>
            </a:r>
          </a:p>
          <a:p>
            <a:pPr marL="438150" marR="0" lvl="0" indent="-319088" algn="l" defTabSz="914400" rtl="0" eaLnBrk="0" fontAlgn="base" latinLnBrk="0" hangingPunct="0">
              <a:lnSpc>
                <a:spcPct val="100000"/>
              </a:lnSpc>
              <a:spcBef>
                <a:spcPct val="0"/>
              </a:spcBef>
              <a:spcAft>
                <a:spcPct val="0"/>
              </a:spcAft>
              <a:buClr>
                <a:srgbClr val="F07F09"/>
              </a:buClr>
              <a:buSzPct val="80000"/>
              <a:buFont typeface="Wingdings 2" pitchFamily="18" charset="2"/>
              <a:buChar char=""/>
              <a:tabLst/>
              <a:defRPr/>
            </a:pPr>
            <a:r>
              <a:rPr kumimoji="0" lang="en-US" sz="2800" b="0" i="0" u="none" strike="noStrike" kern="1200" cap="none" spc="0" normalizeH="0" baseline="0" noProof="0" dirty="0">
                <a:ln>
                  <a:noFill/>
                </a:ln>
                <a:solidFill>
                  <a:prstClr val="black"/>
                </a:solidFill>
                <a:effectLst/>
                <a:uLnTx/>
                <a:uFillTx/>
                <a:latin typeface="Corbel"/>
                <a:ea typeface="+mn-ea"/>
                <a:cs typeface="+mn-cs"/>
              </a:rPr>
              <a:t>New advertising is more personal and interactive and more likely to employ creative new uses of communication opportunities beyond the traditional mass media (Radio, television, newspapers, magazines, transit, billboards </a:t>
            </a:r>
            <a:r>
              <a:rPr kumimoji="0" lang="en-US" sz="2800" b="0" i="0" u="none" strike="noStrike" kern="1200" cap="none" spc="0" normalizeH="0" baseline="0" noProof="0" dirty="0" err="1">
                <a:ln>
                  <a:noFill/>
                </a:ln>
                <a:solidFill>
                  <a:prstClr val="black"/>
                </a:solidFill>
                <a:effectLst/>
                <a:uLnTx/>
                <a:uFillTx/>
                <a:latin typeface="Corbel"/>
                <a:ea typeface="+mn-ea"/>
                <a:cs typeface="+mn-cs"/>
              </a:rPr>
              <a:t>etc</a:t>
            </a:r>
            <a:r>
              <a:rPr kumimoji="0" lang="en-US" sz="2800" b="0" i="0" u="none" strike="noStrike" kern="1200" cap="none" spc="0" normalizeH="0" baseline="0" noProof="0" dirty="0">
                <a:ln>
                  <a:noFill/>
                </a:ln>
                <a:solidFill>
                  <a:prstClr val="black"/>
                </a:solidFill>
                <a:effectLst/>
                <a:uLnTx/>
                <a:uFillTx/>
                <a:latin typeface="Corbel"/>
                <a:ea typeface="+mn-ea"/>
                <a:cs typeface="+mn-cs"/>
              </a:rPr>
              <a:t>).</a:t>
            </a:r>
            <a:endParaRPr lang="en-US" dirty="0"/>
          </a:p>
          <a:p>
            <a:r>
              <a:rPr lang="en-US" dirty="0"/>
              <a:t>Electronic media are making advertising more intimate, interactive, and personalized. Advertising must evolve to keep up with technology.</a:t>
            </a:r>
          </a:p>
          <a:p>
            <a:r>
              <a:rPr lang="en-US" dirty="0"/>
              <a:t>Creativity involves more than just the ad’s big idea, but finding new ways to engage consumers beyond traditional mass media.</a:t>
            </a:r>
          </a:p>
        </p:txBody>
      </p:sp>
    </p:spTree>
    <p:extLst>
      <p:ext uri="{BB962C8B-B14F-4D97-AF65-F5344CB8AC3E}">
        <p14:creationId xmlns:p14="http://schemas.microsoft.com/office/powerpoint/2010/main" val="9724279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5874" name="Rectangle 2"/>
          <p:cNvSpPr>
            <a:spLocks noGrp="1" noChangeArrowheads="1"/>
          </p:cNvSpPr>
          <p:nvPr>
            <p:ph type="title"/>
          </p:nvPr>
        </p:nvSpPr>
        <p:spPr/>
        <p:txBody>
          <a:bodyPr/>
          <a:lstStyle/>
          <a:p>
            <a:r>
              <a:rPr kumimoji="0" lang="en-US" sz="4500" b="1" i="0" u="none" strike="noStrike" kern="1200" cap="none" spc="0" normalizeH="0" baseline="0" noProof="0" dirty="0">
                <a:ln>
                  <a:noFill/>
                </a:ln>
                <a:solidFill>
                  <a:srgbClr val="FFC000"/>
                </a:solidFill>
                <a:effectLst/>
                <a:uLnTx/>
                <a:uFillTx/>
                <a:latin typeface="Corbel"/>
                <a:ea typeface="+mj-ea"/>
                <a:cs typeface="+mj-cs"/>
              </a:rPr>
              <a:t>REVIEW QUESTIONS</a:t>
            </a:r>
            <a:endParaRPr lang="en-US" dirty="0">
              <a:solidFill>
                <a:srgbClr val="FFC000"/>
              </a:solidFill>
            </a:endParaRPr>
          </a:p>
        </p:txBody>
      </p:sp>
      <p:sp>
        <p:nvSpPr>
          <p:cNvPr id="335875" name="Rectangle 3"/>
          <p:cNvSpPr>
            <a:spLocks noGrp="1" noChangeArrowheads="1"/>
          </p:cNvSpPr>
          <p:nvPr>
            <p:ph idx="1"/>
          </p:nvPr>
        </p:nvSpPr>
        <p:spPr/>
        <p:txBody>
          <a:bodyPr/>
          <a:lstStyle/>
          <a:p>
            <a:r>
              <a:rPr lang="en-US" b="1" dirty="0"/>
              <a:t>Explain why the localization vs. globalization debate is important for advertisers.</a:t>
            </a:r>
          </a:p>
          <a:p>
            <a:r>
              <a:rPr lang="en-US" dirty="0"/>
              <a:t>Advertisers must decide whether to practice global or local advertising: They must decide if they should standardize ads or advertising strategies across all cultures or adapt their strategies to local markets. In addition, they must decide how much consistency the brand and its advertising need to maintain as it moves across borders.</a:t>
            </a:r>
          </a:p>
          <a:p>
            <a:endParaRPr lang="en-US" dirty="0"/>
          </a:p>
        </p:txBody>
      </p:sp>
    </p:spTree>
    <p:extLst>
      <p:ext uri="{BB962C8B-B14F-4D97-AF65-F5344CB8AC3E}">
        <p14:creationId xmlns:p14="http://schemas.microsoft.com/office/powerpoint/2010/main" val="20759532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ChangeArrowheads="1"/>
          </p:cNvSpPr>
          <p:nvPr>
            <p:ph type="title"/>
          </p:nvPr>
        </p:nvSpPr>
        <p:spPr/>
        <p:txBody>
          <a:bodyPr>
            <a:normAutofit/>
          </a:bodyPr>
          <a:lstStyle/>
          <a:p>
            <a:r>
              <a:rPr lang="en-US" dirty="0"/>
              <a:t>SUMMARY</a:t>
            </a:r>
          </a:p>
        </p:txBody>
      </p:sp>
      <p:sp>
        <p:nvSpPr>
          <p:cNvPr id="184339" name="Rectangle 19"/>
          <p:cNvSpPr>
            <a:spLocks noChangeArrowheads="1"/>
          </p:cNvSpPr>
          <p:nvPr/>
        </p:nvSpPr>
        <p:spPr bwMode="auto">
          <a:xfrm>
            <a:off x="1922463" y="2973388"/>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7" name="TextBox 6">
            <a:extLst>
              <a:ext uri="{FF2B5EF4-FFF2-40B4-BE49-F238E27FC236}">
                <a16:creationId xmlns:a16="http://schemas.microsoft.com/office/drawing/2014/main" id="{B0E35AC8-A73E-4360-8087-AD9130C0DE0A}"/>
              </a:ext>
            </a:extLst>
          </p:cNvPr>
          <p:cNvSpPr txBox="1"/>
          <p:nvPr/>
        </p:nvSpPr>
        <p:spPr>
          <a:xfrm>
            <a:off x="609601" y="1447800"/>
            <a:ext cx="8077200" cy="5262979"/>
          </a:xfrm>
          <a:prstGeom prst="rect">
            <a:avLst/>
          </a:prstGeom>
          <a:noFill/>
        </p:spPr>
        <p:txBody>
          <a:bodyPr wrap="square">
            <a:spAutoFit/>
          </a:bodyPr>
          <a:lstStyle/>
          <a:p>
            <a:r>
              <a:rPr lang="en-US" dirty="0">
                <a:latin typeface="+mn-lt"/>
              </a:rPr>
              <a:t>Advertising is a form of communication used to encourage or persuade an audience (viewers, readers or listeners; sometimes a specific group of people) to continue or take some new action. Most commonly, the desired result is to drive consumer </a:t>
            </a:r>
            <a:r>
              <a:rPr lang="en-US" dirty="0" err="1">
                <a:latin typeface="+mn-lt"/>
              </a:rPr>
              <a:t>behaviour</a:t>
            </a:r>
            <a:r>
              <a:rPr lang="en-US" dirty="0">
                <a:latin typeface="+mn-lt"/>
              </a:rPr>
              <a:t> with respect to a commercial offering, although political and ideological advertising is also common. </a:t>
            </a:r>
          </a:p>
          <a:p>
            <a:r>
              <a:rPr lang="en-US" dirty="0">
                <a:latin typeface="+mn-lt"/>
              </a:rPr>
              <a:t>The purpose of advertising may also be to reassure employees or shareholders that a company is viable or successful. Advertising messages are usually paid for by sponsors and viewed via various traditional media; including mass media such as newspaper, magazines, television commercial, radio advertisement, outdoor advertising or direct mail; or new media such as blogs, websites or text messages.</a:t>
            </a:r>
          </a:p>
        </p:txBody>
      </p:sp>
    </p:spTree>
    <p:extLst>
      <p:ext uri="{BB962C8B-B14F-4D97-AF65-F5344CB8AC3E}">
        <p14:creationId xmlns:p14="http://schemas.microsoft.com/office/powerpoint/2010/main" val="38761738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3910F-86A0-4646-A61F-9FCB2EB1F5A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9086038-5FE8-42B0-A318-D171DCB1B388}"/>
              </a:ext>
            </a:extLst>
          </p:cNvPr>
          <p:cNvSpPr>
            <a:spLocks noGrp="1"/>
          </p:cNvSpPr>
          <p:nvPr>
            <p:ph idx="1"/>
          </p:nvPr>
        </p:nvSpPr>
        <p:spPr>
          <a:xfrm>
            <a:off x="457200" y="1524000"/>
            <a:ext cx="8229600" cy="4625975"/>
          </a:xfrm>
        </p:spPr>
        <p:txBody>
          <a:bodyPr/>
          <a:lstStyle/>
          <a:p>
            <a:r>
              <a:rPr lang="en-US" sz="2400" dirty="0"/>
              <a:t>Commercial advertisers often seek to generate increased consumption of their products or services through "branding," which involves the repetition of an image or product name in an effort to associate certain qualities with the brand in the minds of consumers.</a:t>
            </a:r>
          </a:p>
          <a:p>
            <a:r>
              <a:rPr lang="en-US" sz="2400" dirty="0"/>
              <a:t> Non-commercial advertisers who spend money to advertise items other than a consumer product or service include political parties, interest groups, religious organizations and governmental agencies</a:t>
            </a:r>
            <a:r>
              <a:rPr lang="en-US" sz="2400"/>
              <a:t>. </a:t>
            </a:r>
          </a:p>
          <a:p>
            <a:r>
              <a:rPr lang="en-US" sz="2400"/>
              <a:t>Nonprofit </a:t>
            </a:r>
            <a:r>
              <a:rPr lang="en-US" sz="2400" dirty="0"/>
              <a:t>organizations may rely on free modes of persuasion, such as a public service announcement (PSA).</a:t>
            </a:r>
          </a:p>
          <a:p>
            <a:endParaRPr lang="en-US" dirty="0"/>
          </a:p>
        </p:txBody>
      </p:sp>
    </p:spTree>
    <p:extLst>
      <p:ext uri="{BB962C8B-B14F-4D97-AF65-F5344CB8AC3E}">
        <p14:creationId xmlns:p14="http://schemas.microsoft.com/office/powerpoint/2010/main" val="23525285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C902C1-9B50-4EBF-B8E8-38DEF0700FE2}"/>
              </a:ext>
            </a:extLst>
          </p:cNvPr>
          <p:cNvSpPr>
            <a:spLocks noGrp="1"/>
          </p:cNvSpPr>
          <p:nvPr>
            <p:ph type="title"/>
          </p:nvPr>
        </p:nvSpPr>
        <p:spPr/>
        <p:txBody>
          <a:bodyPr>
            <a:normAutofit fontScale="90000"/>
          </a:bodyPr>
          <a:lstStyle/>
          <a:p>
            <a:pPr algn="ctr"/>
            <a:br>
              <a:rPr lang="en-US" dirty="0"/>
            </a:br>
            <a:r>
              <a:rPr lang="en-US" dirty="0"/>
              <a:t>THANK YOU</a:t>
            </a:r>
            <a:br>
              <a:rPr lang="en-US" dirty="0"/>
            </a:br>
            <a:endParaRPr lang="en-US" dirty="0"/>
          </a:p>
        </p:txBody>
      </p:sp>
      <p:sp>
        <p:nvSpPr>
          <p:cNvPr id="3" name="Content Placeholder 2">
            <a:extLst>
              <a:ext uri="{FF2B5EF4-FFF2-40B4-BE49-F238E27FC236}">
                <a16:creationId xmlns:a16="http://schemas.microsoft.com/office/drawing/2014/main" id="{F4E00C4A-7240-40A0-9605-CCC7B4D304AD}"/>
              </a:ext>
            </a:extLst>
          </p:cNvPr>
          <p:cNvSpPr>
            <a:spLocks noGrp="1"/>
          </p:cNvSpPr>
          <p:nvPr>
            <p:ph idx="1"/>
          </p:nvPr>
        </p:nvSpPr>
        <p:spPr/>
        <p:txBody>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1" i="0" u="none" strike="noStrike" kern="1200" cap="none" spc="0" normalizeH="0" baseline="0" noProof="0" dirty="0">
                <a:ln>
                  <a:noFill/>
                </a:ln>
                <a:effectLst/>
                <a:uLnTx/>
                <a:uFillTx/>
                <a:latin typeface="Calibri"/>
                <a:ea typeface="+mn-ea"/>
                <a:cs typeface="+mn-cs"/>
              </a:rPr>
              <a:t>LECTURE 1 </a:t>
            </a:r>
            <a:r>
              <a:rPr kumimoji="0" lang="en-US" sz="3200" b="1" i="0" u="none" strike="noStrike" kern="1200" cap="none" spc="0" normalizeH="0" baseline="0" noProof="0" dirty="0">
                <a:ln>
                  <a:noFill/>
                </a:ln>
                <a:effectLst/>
                <a:uLnTx/>
                <a:uFillTx/>
                <a:latin typeface="Calibri"/>
                <a:ea typeface="+mn-ea"/>
                <a:cs typeface="+mn-cs"/>
              </a:rPr>
              <a:t>BY DR. RAPHAEL OGUTU,</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3200" b="1" dirty="0">
                <a:latin typeface="Calibri"/>
              </a:rPr>
              <a:t>Mass Communication Department,</a:t>
            </a:r>
            <a:r>
              <a:rPr kumimoji="0" lang="en-US" sz="3200" b="1" i="0" u="none" strike="noStrike" kern="1200" cap="none" spc="0" normalizeH="0" baseline="0" noProof="0" dirty="0">
                <a:ln>
                  <a:noFill/>
                </a:ln>
                <a:effectLst/>
                <a:uLnTx/>
                <a:uFillTx/>
                <a:latin typeface="Calibri"/>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1" i="0" u="none" strike="noStrike" kern="1200" cap="none" spc="0" normalizeH="0" baseline="0" noProof="0" dirty="0">
                <a:ln>
                  <a:noFill/>
                </a:ln>
                <a:effectLst/>
                <a:uLnTx/>
                <a:uFillTx/>
                <a:latin typeface="Calibri"/>
                <a:ea typeface="+mn-ea"/>
                <a:cs typeface="+mn-cs"/>
              </a:rPr>
              <a:t>AFRICA NAZARENE UNIVERSITY</a:t>
            </a:r>
            <a:r>
              <a:rPr kumimoji="0" lang="en-US" sz="3200" b="1" i="0" u="none" strike="noStrike" kern="1200" cap="none" spc="0" normalizeH="0" baseline="0" noProof="0" dirty="0">
                <a:ln>
                  <a:noFill/>
                </a:ln>
                <a:solidFill>
                  <a:prstClr val="white"/>
                </a:solidFill>
                <a:effectLst/>
                <a:uLnTx/>
                <a:uFillTx/>
                <a:latin typeface="Calibri"/>
                <a:ea typeface="+mn-ea"/>
                <a:cs typeface="+mn-cs"/>
              </a:rPr>
              <a:t>.</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800" b="1" i="0" u="none" strike="noStrike" kern="1200" cap="none" spc="0" normalizeH="0" baseline="0" noProof="0" dirty="0">
                <a:ln>
                  <a:noFill/>
                </a:ln>
                <a:solidFill>
                  <a:schemeClr val="accent1"/>
                </a:solidFill>
                <a:effectLst/>
                <a:uLnTx/>
                <a:uFillTx/>
                <a:latin typeface="Calibri"/>
                <a:ea typeface="+mn-ea"/>
                <a:cs typeface="+mn-cs"/>
              </a:rPr>
              <a:t>THE MAIN SOURCE OF REFERENCE: </a:t>
            </a:r>
            <a:r>
              <a:rPr kumimoji="0" lang="en-US" sz="2800" b="1" i="1" u="none" strike="noStrike" kern="1200" cap="none" spc="0" normalizeH="0" baseline="0" noProof="0" dirty="0">
                <a:ln>
                  <a:noFill/>
                </a:ln>
                <a:solidFill>
                  <a:schemeClr val="accent1"/>
                </a:solidFill>
                <a:effectLst/>
                <a:uLnTx/>
                <a:uFillTx/>
                <a:latin typeface="Calibri"/>
                <a:ea typeface="+mn-ea"/>
                <a:cs typeface="+mn-cs"/>
              </a:rPr>
              <a:t>Advertising &amp; IMC: Principles and Practice., </a:t>
            </a:r>
            <a:r>
              <a:rPr kumimoji="0" lang="en-US" sz="2800" b="1" u="none" strike="noStrike" kern="1200" cap="none" spc="0" normalizeH="0" baseline="0" noProof="0" dirty="0">
                <a:ln>
                  <a:noFill/>
                </a:ln>
                <a:solidFill>
                  <a:schemeClr val="accent1"/>
                </a:solidFill>
                <a:effectLst/>
                <a:uLnTx/>
                <a:uFillTx/>
                <a:latin typeface="Calibri"/>
                <a:ea typeface="+mn-ea"/>
                <a:cs typeface="+mn-cs"/>
              </a:rPr>
              <a:t>Moriarty, Sandra  Mitchell, Nancy D  and Wells, William D.  </a:t>
            </a:r>
            <a:r>
              <a:rPr kumimoji="0" lang="en-US" sz="2800" b="1" i="0" u="none" strike="noStrike" kern="1200" cap="none" spc="0" normalizeH="0" baseline="0" noProof="0" dirty="0">
                <a:ln>
                  <a:noFill/>
                </a:ln>
                <a:solidFill>
                  <a:schemeClr val="accent1"/>
                </a:solidFill>
                <a:effectLst/>
                <a:uLnTx/>
                <a:uFillTx/>
                <a:latin typeface="Calibri"/>
                <a:ea typeface="+mn-ea"/>
                <a:cs typeface="+mn-cs"/>
              </a:rPr>
              <a:t>14th edition. Pearson Prentice Hall Inc., 2009.</a:t>
            </a:r>
          </a:p>
          <a:p>
            <a:endParaRPr lang="en-US" dirty="0"/>
          </a:p>
        </p:txBody>
      </p:sp>
    </p:spTree>
    <p:extLst>
      <p:ext uri="{BB962C8B-B14F-4D97-AF65-F5344CB8AC3E}">
        <p14:creationId xmlns:p14="http://schemas.microsoft.com/office/powerpoint/2010/main" val="42773198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ppt/theme/themeOverride2.xml><?xml version="1.0" encoding="utf-8"?>
<a:themeOverride xmlns:a="http://schemas.openxmlformats.org/drawingml/2006/main">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docProps/app.xml><?xml version="1.0" encoding="utf-8"?>
<Properties xmlns="http://schemas.openxmlformats.org/officeDocument/2006/extended-properties" xmlns:vt="http://schemas.openxmlformats.org/officeDocument/2006/docPropsVTypes">
  <Template>Module</Template>
  <TotalTime>1558</TotalTime>
  <Words>3098</Words>
  <Application>Microsoft Office PowerPoint</Application>
  <PresentationFormat>On-screen Show (4:3)</PresentationFormat>
  <Paragraphs>253</Paragraphs>
  <Slides>36</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36</vt:i4>
      </vt:variant>
    </vt:vector>
  </HeadingPairs>
  <TitlesOfParts>
    <vt:vector size="46" baseType="lpstr">
      <vt:lpstr>Calibri</vt:lpstr>
      <vt:lpstr>Wingdings</vt:lpstr>
      <vt:lpstr>Palatino</vt:lpstr>
      <vt:lpstr>Wingdings 3</vt:lpstr>
      <vt:lpstr>Arial</vt:lpstr>
      <vt:lpstr>Corbel</vt:lpstr>
      <vt:lpstr>Times</vt:lpstr>
      <vt:lpstr>Wingdings 2</vt:lpstr>
      <vt:lpstr>Times New Roman</vt:lpstr>
      <vt:lpstr>Module</vt:lpstr>
      <vt:lpstr>Principles of Advertising Introduction to Advertising  </vt:lpstr>
      <vt:lpstr>Course Description </vt:lpstr>
      <vt:lpstr>Course Goals and Objectives</vt:lpstr>
      <vt:lpstr>Introduction, principles and function of advertising </vt:lpstr>
      <vt:lpstr>The World of Advertising  Advertising defined:</vt:lpstr>
      <vt:lpstr>Defining Modern Advertising</vt:lpstr>
      <vt:lpstr>Defining Modern Advertising</vt:lpstr>
      <vt:lpstr>Defining Modern Advertising</vt:lpstr>
      <vt:lpstr>The mandate for effectiveness </vt:lpstr>
      <vt:lpstr>Four Components of Effective Advertising</vt:lpstr>
      <vt:lpstr>Advertising Strategy </vt:lpstr>
      <vt:lpstr>Advertising Creative Idea</vt:lpstr>
      <vt:lpstr>Advertising Creative Execution</vt:lpstr>
      <vt:lpstr>Advertising Media Planning/Buying</vt:lpstr>
      <vt:lpstr>Roles of Advertising</vt:lpstr>
      <vt:lpstr>Roles of Advertising</vt:lpstr>
      <vt:lpstr> </vt:lpstr>
      <vt:lpstr>Types of Advertising</vt:lpstr>
      <vt:lpstr>Types of Advertising</vt:lpstr>
      <vt:lpstr>Types of Advertising</vt:lpstr>
      <vt:lpstr>REVIEW QUESTIONS The case study of Pods unite advertisement.</vt:lpstr>
      <vt:lpstr>REVIEW QUESTIONS The case study of Pods unite advertisement.</vt:lpstr>
      <vt:lpstr>REVIEW QUESTIONS The case study of Pods unite advertisement.</vt:lpstr>
      <vt:lpstr>REVIEW QUESTIONS The case study of Pods unite advertisement.</vt:lpstr>
      <vt:lpstr>REVIEW QUESTIONS The case study of Pods unite advertisement.</vt:lpstr>
      <vt:lpstr>REVIEW QUESTIONS The case study of Pods unite advertisement.</vt:lpstr>
      <vt:lpstr>REVIEW QUESTIONS The case study of Pods unite advertisement.</vt:lpstr>
      <vt:lpstr>REVIEW QUESTIONS The case study of Pods unite advertisement.</vt:lpstr>
      <vt:lpstr>REVIEW QUESTIONS The case study of Pods unite advertisement.</vt:lpstr>
      <vt:lpstr>REVIEW QUESTIONS The case study of Pods unite advertisement.</vt:lpstr>
      <vt:lpstr>REVIEW QUESTIONS The case study of Pods unite advertisement.</vt:lpstr>
      <vt:lpstr>REVIEW QUESTIONS</vt:lpstr>
      <vt:lpstr>REVIEW QUESTIONS</vt:lpstr>
      <vt:lpstr>SUMMARY</vt:lpstr>
      <vt:lpstr>PowerPoint Presentation</vt:lpstr>
      <vt:lpstr> THANK YOU </vt:lpstr>
    </vt:vector>
  </TitlesOfParts>
  <Company>Dell Computer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LDR/520 Organizational Ethics</dc:title>
  <dc:creator>Robert Key</dc:creator>
  <cp:lastModifiedBy>Raphael N.. Ogutu</cp:lastModifiedBy>
  <cp:revision>161</cp:revision>
  <dcterms:created xsi:type="dcterms:W3CDTF">2001-06-18T21:30:27Z</dcterms:created>
  <dcterms:modified xsi:type="dcterms:W3CDTF">2022-03-12T12:31:53Z</dcterms:modified>
</cp:coreProperties>
</file>