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710" r:id="rId1"/>
  </p:sldMasterIdLst>
  <p:notesMasterIdLst>
    <p:notesMasterId r:id="rId36"/>
  </p:notesMasterIdLst>
  <p:handoutMasterIdLst>
    <p:handoutMasterId r:id="rId37"/>
  </p:handoutMasterIdLst>
  <p:sldIdLst>
    <p:sldId id="314" r:id="rId2"/>
    <p:sldId id="751" r:id="rId3"/>
    <p:sldId id="708" r:id="rId4"/>
    <p:sldId id="711" r:id="rId5"/>
    <p:sldId id="748" r:id="rId6"/>
    <p:sldId id="712" r:id="rId7"/>
    <p:sldId id="713" r:id="rId8"/>
    <p:sldId id="752" r:id="rId9"/>
    <p:sldId id="714" r:id="rId10"/>
    <p:sldId id="762" r:id="rId11"/>
    <p:sldId id="763" r:id="rId12"/>
    <p:sldId id="764" r:id="rId13"/>
    <p:sldId id="765" r:id="rId14"/>
    <p:sldId id="766" r:id="rId15"/>
    <p:sldId id="767" r:id="rId16"/>
    <p:sldId id="715" r:id="rId17"/>
    <p:sldId id="716" r:id="rId18"/>
    <p:sldId id="727" r:id="rId19"/>
    <p:sldId id="755" r:id="rId20"/>
    <p:sldId id="759" r:id="rId21"/>
    <p:sldId id="753" r:id="rId22"/>
    <p:sldId id="758" r:id="rId23"/>
    <p:sldId id="754" r:id="rId24"/>
    <p:sldId id="756" r:id="rId25"/>
    <p:sldId id="757" r:id="rId26"/>
    <p:sldId id="734" r:id="rId27"/>
    <p:sldId id="735" r:id="rId28"/>
    <p:sldId id="736" r:id="rId29"/>
    <p:sldId id="737" r:id="rId30"/>
    <p:sldId id="738" r:id="rId31"/>
    <p:sldId id="739" r:id="rId32"/>
    <p:sldId id="740" r:id="rId33"/>
    <p:sldId id="743" r:id="rId34"/>
    <p:sldId id="761" r:id="rId35"/>
  </p:sldIdLst>
  <p:sldSz cx="9144000" cy="6858000" type="screen4x3"/>
  <p:notesSz cx="6858000" cy="9144000"/>
  <p:embeddedFontLst>
    <p:embeddedFont>
      <p:font typeface="Corbel" pitchFamily="34" charset="0"/>
      <p:regular r:id="rId38"/>
      <p:bold r:id="rId39"/>
      <p:italic r:id="rId40"/>
      <p:boldItalic r:id="rId41"/>
    </p:embeddedFont>
    <p:embeddedFont>
      <p:font typeface="Calibri" pitchFamily="34" charset="0"/>
      <p:regular r:id="rId42"/>
      <p:bold r:id="rId43"/>
      <p:italic r:id="rId44"/>
      <p:boldItalic r:id="rId45"/>
    </p:embeddedFont>
    <p:embeddedFont>
      <p:font typeface="Wingdings 2" pitchFamily="18" charset="2"/>
      <p:regular r:id="rId46"/>
    </p:embeddedFont>
    <p:embeddedFont>
      <p:font typeface="ＭＳ Ｐゴシック" pitchFamily="34" charset="-128"/>
      <p:regular r:id="rId47"/>
    </p:embeddedFont>
    <p:embeddedFont>
      <p:font typeface="Times" charset="0"/>
      <p:regular r:id="rId48"/>
      <p:bold r:id="rId49"/>
      <p:italic r:id="rId50"/>
      <p:boldItalic r:id="rId51"/>
    </p:embeddedFont>
    <p:embeddedFont>
      <p:font typeface="Arial Black" pitchFamily="34" charset="0"/>
      <p:bold r:id="rId52"/>
    </p:embeddedFont>
    <p:embeddedFont>
      <p:font typeface="Wingdings 3" pitchFamily="18" charset="2"/>
      <p:regular r:id="rId53"/>
    </p:embeddedFont>
  </p:embeddedFontLst>
  <p:defaultTextStyle>
    <a:defPPr>
      <a:defRPr lang="en-US"/>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7FC38"/>
    <a:srgbClr val="70D22E"/>
    <a:srgbClr val="B81A1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0882" autoAdjust="0"/>
    <p:restoredTop sz="94343" autoAdjust="0"/>
  </p:normalViewPr>
  <p:slideViewPr>
    <p:cSldViewPr>
      <p:cViewPr varScale="1">
        <p:scale>
          <a:sx n="69" d="100"/>
          <a:sy n="69" d="100"/>
        </p:scale>
        <p:origin x="-1182" y="-96"/>
      </p:cViewPr>
      <p:guideLst>
        <p:guide orient="horz" pos="2160"/>
        <p:guide pos="2880"/>
      </p:guideLst>
    </p:cSldViewPr>
  </p:slideViewPr>
  <p:outlineViewPr>
    <p:cViewPr>
      <p:scale>
        <a:sx n="33" d="100"/>
        <a:sy n="33" d="100"/>
      </p:scale>
      <p:origin x="0" y="21888"/>
    </p:cViewPr>
  </p:outlineViewPr>
  <p:notesTextViewPr>
    <p:cViewPr>
      <p:scale>
        <a:sx n="100" d="100"/>
        <a:sy n="100" d="100"/>
      </p:scale>
      <p:origin x="0" y="0"/>
    </p:cViewPr>
  </p:notesTextViewPr>
  <p:sorterViewPr>
    <p:cViewPr>
      <p:scale>
        <a:sx n="100" d="100"/>
        <a:sy n="100" d="100"/>
      </p:scale>
      <p:origin x="0" y="306"/>
    </p:cViewPr>
  </p:sorterViewPr>
  <p:notesViewPr>
    <p:cSldViewPr>
      <p:cViewPr varScale="1">
        <p:scale>
          <a:sx n="65" d="100"/>
          <a:sy n="65" d="100"/>
        </p:scale>
        <p:origin x="-2658"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4.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2.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52"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4.fntdata"/><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1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119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119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119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6ABD327-B069-4CDF-85BC-B625A3FDCB98}" type="slidenum">
              <a:rPr lang="en-US"/>
              <a:pPr>
                <a:defRPr/>
              </a:pPr>
              <a:t>‹#›</a:t>
            </a:fld>
            <a:endParaRPr lang="en-US"/>
          </a:p>
        </p:txBody>
      </p:sp>
    </p:spTree>
    <p:extLst>
      <p:ext uri="{BB962C8B-B14F-4D97-AF65-F5344CB8AC3E}">
        <p14:creationId xmlns:p14="http://schemas.microsoft.com/office/powerpoint/2010/main" xmlns="" val="8630066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AB7DC813-7D2B-4EC3-981C-56D2D61EE559}" type="datetimeFigureOut">
              <a:rPr lang="en-US"/>
              <a:pPr>
                <a:defRPr/>
              </a:pPr>
              <a:t>4/9/2022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68F12667-1A2D-408F-81AC-1BEBEDE9B155}" type="slidenum">
              <a:rPr lang="en-US"/>
              <a:pPr>
                <a:defRPr/>
              </a:pPr>
              <a:t>‹#›</a:t>
            </a:fld>
            <a:endParaRPr lang="en-US"/>
          </a:p>
        </p:txBody>
      </p:sp>
    </p:spTree>
    <p:extLst>
      <p:ext uri="{BB962C8B-B14F-4D97-AF65-F5344CB8AC3E}">
        <p14:creationId xmlns:p14="http://schemas.microsoft.com/office/powerpoint/2010/main" xmlns="" val="2318046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New Roman" charset="0"/>
              </a:defRPr>
            </a:lvl1pPr>
            <a:lvl2pPr marL="742950" indent="-285750">
              <a:defRPr sz="2400">
                <a:solidFill>
                  <a:schemeClr val="tx1"/>
                </a:solidFill>
                <a:latin typeface="Times New Roman" charset="0"/>
              </a:defRPr>
            </a:lvl2pPr>
            <a:lvl3pPr marL="1143000" indent="-228600">
              <a:defRPr sz="2400">
                <a:solidFill>
                  <a:schemeClr val="tx1"/>
                </a:solidFill>
                <a:latin typeface="Times New Roman" charset="0"/>
              </a:defRPr>
            </a:lvl3pPr>
            <a:lvl4pPr marL="1600200" indent="-228600">
              <a:defRPr sz="2400">
                <a:solidFill>
                  <a:schemeClr val="tx1"/>
                </a:solidFill>
                <a:latin typeface="Times New Roman" charset="0"/>
              </a:defRPr>
            </a:lvl4pPr>
            <a:lvl5pPr marL="2057400" indent="-22860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fld id="{92B1CE40-7DE0-4EEE-B867-5404EB824930}" type="slidenum">
              <a:rPr lang="en-US" sz="1200" smtClean="0"/>
              <a:pPr/>
              <a:t>1</a:t>
            </a:fld>
            <a:endParaRPr 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8F12667-1A2D-408F-81AC-1BEBEDE9B155}" type="slidenum">
              <a:rPr lang="en-US" smtClean="0"/>
              <a:pPr>
                <a:defRPr/>
              </a:pPr>
              <a:t>33</a:t>
            </a:fld>
            <a:endParaRPr lang="en-US"/>
          </a:p>
        </p:txBody>
      </p:sp>
    </p:spTree>
    <p:extLst>
      <p:ext uri="{BB962C8B-B14F-4D97-AF65-F5344CB8AC3E}">
        <p14:creationId xmlns:p14="http://schemas.microsoft.com/office/powerpoint/2010/main" xmlns="" val="29815729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B52C9AB4-64DA-4069-A93D-7850E3A7524C}" type="slidenum">
              <a:rPr lang="en-US"/>
              <a:pPr>
                <a:defRPr/>
              </a:pPr>
              <a:t>‹#›</a:t>
            </a:fld>
            <a:endParaRPr lang="en-US"/>
          </a:p>
        </p:txBody>
      </p:sp>
    </p:spTree>
    <p:extLst>
      <p:ext uri="{BB962C8B-B14F-4D97-AF65-F5344CB8AC3E}">
        <p14:creationId xmlns:p14="http://schemas.microsoft.com/office/powerpoint/2010/main" xmlns="" val="35127412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023196-BBDE-4D53-AE2B-35E442784233}" type="slidenum">
              <a:rPr lang="en-US"/>
              <a:pPr>
                <a:defRPr/>
              </a:pPr>
              <a:t>‹#›</a:t>
            </a:fld>
            <a:endParaRPr lang="en-US"/>
          </a:p>
        </p:txBody>
      </p:sp>
    </p:spTree>
    <p:extLst>
      <p:ext uri="{BB962C8B-B14F-4D97-AF65-F5344CB8AC3E}">
        <p14:creationId xmlns:p14="http://schemas.microsoft.com/office/powerpoint/2010/main" xmlns="" val="142456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56CE7AAF-928D-4A62-9FB2-23DE1222A68C}" type="slidenum">
              <a:rPr lang="en-US"/>
              <a:pPr>
                <a:defRPr/>
              </a:pPr>
              <a:t>‹#›</a:t>
            </a:fld>
            <a:endParaRPr lang="en-US"/>
          </a:p>
        </p:txBody>
      </p:sp>
    </p:spTree>
    <p:extLst>
      <p:ext uri="{BB962C8B-B14F-4D97-AF65-F5344CB8AC3E}">
        <p14:creationId xmlns:p14="http://schemas.microsoft.com/office/powerpoint/2010/main" xmlns="" val="140457515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D80BBC6-2642-437F-AC21-60489F4A1FD5}" type="slidenum">
              <a:rPr lang="en-US"/>
              <a:pPr>
                <a:defRPr/>
              </a:pPr>
              <a:t>‹#›</a:t>
            </a:fld>
            <a:endParaRPr lang="en-US"/>
          </a:p>
        </p:txBody>
      </p:sp>
    </p:spTree>
    <p:extLst>
      <p:ext uri="{BB962C8B-B14F-4D97-AF65-F5344CB8AC3E}">
        <p14:creationId xmlns:p14="http://schemas.microsoft.com/office/powerpoint/2010/main" xmlns="" val="7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F9B1AB5-7BDC-410B-9251-9F7CF6B51157}" type="slidenum">
              <a:rPr lang="en-US"/>
              <a:pPr>
                <a:defRPr/>
              </a:pPr>
              <a:t>‹#›</a:t>
            </a:fld>
            <a:endParaRPr lang="en-US"/>
          </a:p>
        </p:txBody>
      </p:sp>
    </p:spTree>
    <p:extLst>
      <p:ext uri="{BB962C8B-B14F-4D97-AF65-F5344CB8AC3E}">
        <p14:creationId xmlns:p14="http://schemas.microsoft.com/office/powerpoint/2010/main" xmlns="" val="1444554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F945DDC-52AC-4817-AE2E-FA34978EA955}" type="slidenum">
              <a:rPr lang="en-US"/>
              <a:pPr>
                <a:defRPr/>
              </a:pPr>
              <a:t>‹#›</a:t>
            </a:fld>
            <a:endParaRPr lang="en-US"/>
          </a:p>
        </p:txBody>
      </p:sp>
    </p:spTree>
    <p:extLst>
      <p:ext uri="{BB962C8B-B14F-4D97-AF65-F5344CB8AC3E}">
        <p14:creationId xmlns:p14="http://schemas.microsoft.com/office/powerpoint/2010/main" xmlns="" val="121722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CF6A0394-655C-4072-BB3D-5C3335133686}" type="slidenum">
              <a:rPr lang="en-US"/>
              <a:pPr>
                <a:defRPr/>
              </a:pPr>
              <a:t>‹#›</a:t>
            </a:fld>
            <a:endParaRPr lang="en-US"/>
          </a:p>
        </p:txBody>
      </p:sp>
    </p:spTree>
    <p:extLst>
      <p:ext uri="{BB962C8B-B14F-4D97-AF65-F5344CB8AC3E}">
        <p14:creationId xmlns:p14="http://schemas.microsoft.com/office/powerpoint/2010/main" xmlns="" val="221411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p:txBody>
          <a:bodyPr/>
          <a:lstStyle>
            <a:lvl1pPr>
              <a:defRPr/>
            </a:lvl1pPr>
          </a:lstStyle>
          <a:p>
            <a:pPr>
              <a:defRPr/>
            </a:pPr>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57370A75-BB91-413B-8C6D-DDBCA95013AA}" type="slidenum">
              <a:rPr lang="en-US"/>
              <a:pPr>
                <a:defRPr/>
              </a:pPr>
              <a:t>‹#›</a:t>
            </a:fld>
            <a:endParaRPr lang="en-US"/>
          </a:p>
        </p:txBody>
      </p:sp>
    </p:spTree>
    <p:extLst>
      <p:ext uri="{BB962C8B-B14F-4D97-AF65-F5344CB8AC3E}">
        <p14:creationId xmlns:p14="http://schemas.microsoft.com/office/powerpoint/2010/main" xmlns="" val="3529100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BE768E9E-8F94-4295-83EE-BD07BC5B0B23}" type="slidenum">
              <a:rPr lang="en-US"/>
              <a:pPr>
                <a:defRPr/>
              </a:pPr>
              <a:t>‹#›</a:t>
            </a:fld>
            <a:endParaRPr lang="en-US"/>
          </a:p>
        </p:txBody>
      </p:sp>
    </p:spTree>
    <p:extLst>
      <p:ext uri="{BB962C8B-B14F-4D97-AF65-F5344CB8AC3E}">
        <p14:creationId xmlns:p14="http://schemas.microsoft.com/office/powerpoint/2010/main" xmlns="" val="62058003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FBE74-2A91-4946-BFC7-448B80520E4D}" type="slidenum">
              <a:rPr lang="en-US"/>
              <a:pPr>
                <a:defRPr/>
              </a:pPr>
              <a:t>‹#›</a:t>
            </a:fld>
            <a:endParaRPr lang="en-US"/>
          </a:p>
        </p:txBody>
      </p:sp>
    </p:spTree>
    <p:extLst>
      <p:ext uri="{BB962C8B-B14F-4D97-AF65-F5344CB8AC3E}">
        <p14:creationId xmlns:p14="http://schemas.microsoft.com/office/powerpoint/2010/main" xmlns="" val="217948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989F6F89-6B93-4332-B354-9CDC2DC21265}" type="slidenum">
              <a:rPr lang="en-US"/>
              <a:pPr>
                <a:defRPr/>
              </a:pPr>
              <a:t>‹#›</a:t>
            </a:fld>
            <a:endParaRPr lang="en-US"/>
          </a:p>
        </p:txBody>
      </p:sp>
    </p:spTree>
    <p:extLst>
      <p:ext uri="{BB962C8B-B14F-4D97-AF65-F5344CB8AC3E}">
        <p14:creationId xmlns:p14="http://schemas.microsoft.com/office/powerpoint/2010/main" xmlns="" val="2789808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58200" cy="1143000"/>
          </a:xfrm>
        </p:spPr>
        <p:txBody>
          <a:bodyPr/>
          <a:lstStyle/>
          <a:p>
            <a:r>
              <a:rPr lang="en-US"/>
              <a:t>Click to edit Master title style</a:t>
            </a:r>
          </a:p>
        </p:txBody>
      </p:sp>
      <p:sp>
        <p:nvSpPr>
          <p:cNvPr id="3" name="Content Placeholder 2"/>
          <p:cNvSpPr>
            <a:spLocks noGrp="1"/>
          </p:cNvSpPr>
          <p:nvPr>
            <p:ph sz="half" idx="1"/>
          </p:nvPr>
        </p:nvSpPr>
        <p:spPr>
          <a:xfrm>
            <a:off x="533400" y="1600200"/>
            <a:ext cx="4152900" cy="464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838700" y="1600200"/>
            <a:ext cx="41529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533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781800" y="6400800"/>
            <a:ext cx="2209800" cy="320675"/>
          </a:xfrm>
        </p:spPr>
        <p:txBody>
          <a:bodyPr/>
          <a:lstStyle>
            <a:lvl1pPr>
              <a:defRPr/>
            </a:lvl1pPr>
          </a:lstStyle>
          <a:p>
            <a:r>
              <a:rPr lang="en-US"/>
              <a:t>1-</a:t>
            </a:r>
            <a:fld id="{333492FF-1571-45EB-BBF8-B76944BF2B16}" type="slidenum">
              <a:rPr lang="en-US"/>
              <a:pPr/>
              <a:t>‹#›</a:t>
            </a:fld>
            <a:endParaRPr lang="en-US"/>
          </a:p>
        </p:txBody>
      </p:sp>
    </p:spTree>
    <p:extLst>
      <p:ext uri="{BB962C8B-B14F-4D97-AF65-F5344CB8AC3E}">
        <p14:creationId xmlns:p14="http://schemas.microsoft.com/office/powerpoint/2010/main" xmlns="" val="1981212556"/>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3633788"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386388" y="1752600"/>
            <a:ext cx="3633787"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1D8C5D5C-4B8C-4EF9-9FAC-EB261289DFD0}" type="slidenum">
              <a:rPr lang="en-US"/>
              <a:pPr/>
              <a:t>‹#›</a:t>
            </a:fld>
            <a:endParaRPr lang="en-US"/>
          </a:p>
        </p:txBody>
      </p:sp>
    </p:spTree>
    <p:extLst>
      <p:ext uri="{BB962C8B-B14F-4D97-AF65-F5344CB8AC3E}">
        <p14:creationId xmlns:p14="http://schemas.microsoft.com/office/powerpoint/2010/main" xmlns="" val="410582828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00200" y="40767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5EA74256-0A22-4FE3-ACCE-9406ED5A4085}" type="slidenum">
              <a:rPr lang="en-US"/>
              <a:pPr/>
              <a:t>‹#›</a:t>
            </a:fld>
            <a:endParaRPr lang="en-US"/>
          </a:p>
        </p:txBody>
      </p:sp>
    </p:spTree>
    <p:extLst>
      <p:ext uri="{BB962C8B-B14F-4D97-AF65-F5344CB8AC3E}">
        <p14:creationId xmlns:p14="http://schemas.microsoft.com/office/powerpoint/2010/main" xmlns="" val="195235863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lang="en-US"/>
              <a:t>Click to edit Master title style</a:t>
            </a:r>
          </a:p>
        </p:txBody>
      </p:sp>
      <p:sp>
        <p:nvSpPr>
          <p:cNvPr id="1029" name="Text Placeholder 2"/>
          <p:cNvSpPr>
            <a:spLocks noGrp="1"/>
          </p:cNvSpPr>
          <p:nvPr>
            <p:ph type="body" idx="1"/>
          </p:nvPr>
        </p:nvSpPr>
        <p:spPr bwMode="auto">
          <a:xfrm>
            <a:off x="457200" y="1774825"/>
            <a:ext cx="8229600" cy="4625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7CAD84A6-564B-4CA5-A46C-3E2FC5B7437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64" r:id="rId2"/>
    <p:sldLayoutId id="2147483770" r:id="rId3"/>
    <p:sldLayoutId id="2147483765" r:id="rId4"/>
    <p:sldLayoutId id="2147483766" r:id="rId5"/>
    <p:sldLayoutId id="2147483767" r:id="rId6"/>
    <p:sldLayoutId id="2147483771" r:id="rId7"/>
    <p:sldLayoutId id="2147483772" r:id="rId8"/>
    <p:sldLayoutId id="2147483773" r:id="rId9"/>
    <p:sldLayoutId id="2147483768" r:id="rId10"/>
    <p:sldLayoutId id="2147483774" r:id="rId11"/>
    <p:sldLayoutId id="2147483775" r:id="rId12"/>
    <p:sldLayoutId id="2147483776" r:id="rId13"/>
    <p:sldLayoutId id="2147483777" r:id="rId14"/>
  </p:sldLayoutIdLst>
  <p:txStyles>
    <p:title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4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managementstudyguide.com/classification-of-advertising.htm" TargetMode="External"/><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dunkin01.wmv" TargetMode="External"/><Relationship Id="rId2" Type="http://schemas.openxmlformats.org/officeDocument/2006/relationships/hyperlink" Target="Chap_01_Harley.mov"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6972" y="457200"/>
            <a:ext cx="8077200" cy="1673352"/>
          </a:xfrm>
        </p:spPr>
        <p:txBody>
          <a:bodyPr>
            <a:normAutofit/>
          </a:bodyPr>
          <a:lstStyle/>
          <a:p>
            <a:pPr algn="ctr"/>
            <a:r>
              <a:rPr lang="en-US" dirty="0"/>
              <a:t>Principles of Advertising</a:t>
            </a:r>
            <a:r>
              <a:rPr lang="en-US"/>
              <a:t/>
            </a:r>
            <a:br>
              <a:rPr lang="en-US"/>
            </a:br>
            <a:r>
              <a:rPr lang="en-US" sz="2800">
                <a:solidFill>
                  <a:srgbClr val="FFC000"/>
                </a:solidFill>
              </a:rPr>
              <a:t>The players, structure, and evolution of advertising</a:t>
            </a:r>
            <a:endParaRPr lang="en-US" dirty="0">
              <a:solidFill>
                <a:srgbClr val="FFC000"/>
              </a:solidFill>
            </a:endParaRPr>
          </a:p>
        </p:txBody>
      </p:sp>
      <p:sp>
        <p:nvSpPr>
          <p:cNvPr id="8195" name="Rectangle 3"/>
          <p:cNvSpPr>
            <a:spLocks noGrp="1" noChangeArrowheads="1"/>
          </p:cNvSpPr>
          <p:nvPr>
            <p:ph type="subTitle" idx="1"/>
          </p:nvPr>
        </p:nvSpPr>
        <p:spPr>
          <a:xfrm>
            <a:off x="685800" y="1828800"/>
            <a:ext cx="8077200" cy="2886084"/>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1" i="0" u="none" strike="noStrike" kern="1200" cap="none" spc="0" normalizeH="0" baseline="0" noProof="0" dirty="0">
                <a:ln>
                  <a:noFill/>
                </a:ln>
                <a:solidFill>
                  <a:prstClr val="white"/>
                </a:solidFill>
                <a:effectLst/>
                <a:uLnTx/>
                <a:uFillTx/>
                <a:latin typeface="Calibri"/>
                <a:ea typeface="+mn-ea"/>
                <a:cs typeface="+mn-cs"/>
              </a:rPr>
              <a:t>LECTURE 2 </a:t>
            </a:r>
            <a:r>
              <a:rPr kumimoji="0" lang="en-US" sz="1800" b="1" i="0" u="none" strike="noStrike" kern="1200" cap="none" spc="0" normalizeH="0" baseline="0" noProof="0" dirty="0">
                <a:ln>
                  <a:noFill/>
                </a:ln>
                <a:solidFill>
                  <a:prstClr val="white"/>
                </a:solidFill>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1800" b="1" dirty="0">
                <a:solidFill>
                  <a:prstClr val="white"/>
                </a:solidFill>
                <a:latin typeface="Calibri"/>
              </a:rPr>
              <a:t>Mass Communication Department,</a:t>
            </a:r>
            <a:r>
              <a:rPr kumimoji="0" lang="en-US" sz="1800" b="1" i="0" u="none" strike="noStrike" kern="1200" cap="none" spc="0" normalizeH="0" baseline="0" noProof="0" dirty="0">
                <a:ln>
                  <a:noFill/>
                </a:ln>
                <a:solidFill>
                  <a:prstClr val="white"/>
                </a:solidFill>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AFRICA NAZARENE UNIVERSITY.</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srgbClr val="FFC000"/>
                </a:solidFill>
                <a:effectLst/>
                <a:uLnTx/>
                <a:uFillTx/>
                <a:latin typeface="Calibri"/>
                <a:ea typeface="+mn-ea"/>
                <a:cs typeface="+mn-cs"/>
              </a:rPr>
              <a:t>THE MAIN SOURCE OF REFERENCE: </a:t>
            </a:r>
            <a:r>
              <a:rPr kumimoji="0" lang="en-US" sz="1600" b="1" i="1" u="none" strike="noStrike" kern="1200" cap="none" spc="0" normalizeH="0" baseline="0" noProof="0" dirty="0">
                <a:ln>
                  <a:noFill/>
                </a:ln>
                <a:solidFill>
                  <a:srgbClr val="FFC000"/>
                </a:solidFill>
                <a:effectLst/>
                <a:uLnTx/>
                <a:uFillTx/>
                <a:latin typeface="Calibri"/>
                <a:ea typeface="+mn-ea"/>
                <a:cs typeface="+mn-cs"/>
              </a:rPr>
              <a:t>Advertising &amp; IMC: Principles and Practice., </a:t>
            </a:r>
            <a:r>
              <a:rPr kumimoji="0" lang="en-US" sz="1600" b="1" u="none" strike="noStrike" kern="1200" cap="none" spc="0" normalizeH="0" baseline="0" noProof="0" dirty="0">
                <a:ln>
                  <a:noFill/>
                </a:ln>
                <a:solidFill>
                  <a:srgbClr val="FFC000"/>
                </a:solidFill>
                <a:effectLst/>
                <a:uLnTx/>
                <a:uFillTx/>
                <a:latin typeface="Calibri"/>
                <a:ea typeface="+mn-ea"/>
                <a:cs typeface="+mn-cs"/>
              </a:rPr>
              <a:t>Moriarty, Sandra  Mitchell, Nancy D  and Wells, William D.  </a:t>
            </a:r>
            <a:r>
              <a:rPr kumimoji="0" lang="en-US" sz="1600" b="1" i="0" u="none" strike="noStrike" kern="1200" cap="none" spc="0" normalizeH="0" baseline="0" noProof="0" dirty="0">
                <a:ln>
                  <a:noFill/>
                </a:ln>
                <a:solidFill>
                  <a:srgbClr val="FFC000"/>
                </a:solidFill>
                <a:effectLst/>
                <a:uLnTx/>
                <a:uFillTx/>
                <a:latin typeface="Calibri"/>
                <a:ea typeface="+mn-ea"/>
                <a:cs typeface="+mn-cs"/>
              </a:rPr>
              <a:t>14th edition. Pearson Prentice Hall Inc., 2009</a:t>
            </a:r>
            <a:r>
              <a:rPr kumimoji="0" lang="en-US" sz="1600" b="1" i="0" u="none" strike="noStrike" kern="1200" cap="none" spc="0" normalizeH="0" baseline="0" noProof="0" dirty="0" smtClean="0">
                <a:ln>
                  <a:noFill/>
                </a:ln>
                <a:solidFill>
                  <a:srgbClr val="FFC000"/>
                </a:solidFill>
                <a:effectLst/>
                <a:uLnTx/>
                <a:uFillTx/>
                <a:latin typeface="Calibri"/>
                <a:ea typeface="+mn-ea"/>
                <a:cs typeface="+mn-cs"/>
              </a:rPr>
              <a:t>.</a:t>
            </a:r>
          </a:p>
          <a:p>
            <a:pPr lvl="0" algn="ctr" eaLnBrk="1" fontAlgn="auto" hangingPunct="1">
              <a:spcBef>
                <a:spcPct val="20000"/>
              </a:spcBef>
              <a:spcAft>
                <a:spcPts val="0"/>
              </a:spcAft>
              <a:buClrTx/>
              <a:buSzTx/>
              <a:defRPr/>
            </a:pPr>
            <a:r>
              <a:rPr lang="en-US" sz="1600" b="1" i="1" dirty="0" smtClean="0">
                <a:solidFill>
                  <a:srgbClr val="FFC000"/>
                </a:solidFill>
              </a:rPr>
              <a:t>Contemporary Advertising and integrated marketing communications. </a:t>
            </a:r>
            <a:r>
              <a:rPr lang="en-US" sz="1600" b="1" dirty="0" err="1" smtClean="0">
                <a:solidFill>
                  <a:srgbClr val="FFC000"/>
                </a:solidFill>
              </a:rPr>
              <a:t>Arens</a:t>
            </a:r>
            <a:r>
              <a:rPr lang="en-US" sz="1600" b="1" dirty="0" smtClean="0">
                <a:solidFill>
                  <a:srgbClr val="FFC000"/>
                </a:solidFill>
              </a:rPr>
              <a:t>, William. F., </a:t>
            </a:r>
            <a:r>
              <a:rPr lang="en-US" sz="1600" b="1" dirty="0" err="1" smtClean="0">
                <a:solidFill>
                  <a:srgbClr val="FFC000"/>
                </a:solidFill>
              </a:rPr>
              <a:t>Weigold</a:t>
            </a:r>
            <a:r>
              <a:rPr lang="en-US" sz="1600" b="1" dirty="0" smtClean="0">
                <a:solidFill>
                  <a:srgbClr val="FFC000"/>
                </a:solidFill>
              </a:rPr>
              <a:t>, Michael. F., and </a:t>
            </a:r>
            <a:r>
              <a:rPr lang="en-US" sz="1600" b="1" dirty="0" err="1" smtClean="0">
                <a:solidFill>
                  <a:srgbClr val="FFC000"/>
                </a:solidFill>
              </a:rPr>
              <a:t>Arens</a:t>
            </a:r>
            <a:r>
              <a:rPr lang="en-US" sz="1600" b="1" dirty="0" smtClean="0">
                <a:solidFill>
                  <a:srgbClr val="FFC000"/>
                </a:solidFill>
              </a:rPr>
              <a:t>, Christian.. 13</a:t>
            </a:r>
            <a:r>
              <a:rPr lang="en-US" sz="1600" b="1" baseline="30000" dirty="0" smtClean="0">
                <a:solidFill>
                  <a:srgbClr val="FFC000"/>
                </a:solidFill>
              </a:rPr>
              <a:t>th</a:t>
            </a:r>
            <a:r>
              <a:rPr lang="en-US" sz="1600" b="1" dirty="0" smtClean="0">
                <a:solidFill>
                  <a:srgbClr val="FFC000"/>
                </a:solidFill>
              </a:rPr>
              <a:t> Ed. McGraw Hill Higher Education. 2011</a:t>
            </a:r>
            <a:endParaRPr kumimoji="0" lang="en-US" sz="1600" b="1" i="0" u="none" strike="noStrike" kern="1200" cap="none" spc="0" normalizeH="0" baseline="0" noProof="0" dirty="0" smtClean="0">
              <a:ln>
                <a:noFill/>
              </a:ln>
              <a:solidFill>
                <a:srgbClr val="FFC000"/>
              </a:solidFill>
              <a:effectLst/>
              <a:uLnTx/>
              <a:uFillTx/>
              <a:latin typeface="Calibri"/>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600" b="1" i="0" u="none" strike="noStrike" kern="1200" cap="none" spc="0" normalizeH="0" baseline="0" noProof="0" dirty="0">
              <a:ln>
                <a:noFill/>
              </a:ln>
              <a:solidFill>
                <a:srgbClr val="FFC000"/>
              </a:solidFill>
              <a:effectLst/>
              <a:uLnTx/>
              <a:uFillTx/>
              <a:latin typeface="Calibri"/>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E345FC-99BC-4AB2-8886-43C1DDA44B9A}"/>
              </a:ext>
            </a:extLst>
          </p:cNvPr>
          <p:cNvSpPr>
            <a:spLocks noGrp="1"/>
          </p:cNvSpPr>
          <p:nvPr>
            <p:ph type="title"/>
          </p:nvPr>
        </p:nvSpPr>
        <p:spPr/>
        <p:txBody>
          <a:bodyPr/>
          <a:lstStyle/>
          <a:p>
            <a:r>
              <a:rPr lang="en-US" dirty="0">
                <a:solidFill>
                  <a:srgbClr val="FFC000"/>
                </a:solidFill>
              </a:rPr>
              <a:t>Course Goals and Objectives</a:t>
            </a:r>
          </a:p>
        </p:txBody>
      </p:sp>
      <p:sp>
        <p:nvSpPr>
          <p:cNvPr id="3" name="Content Placeholder 2">
            <a:extLst>
              <a:ext uri="{FF2B5EF4-FFF2-40B4-BE49-F238E27FC236}">
                <a16:creationId xmlns:a16="http://schemas.microsoft.com/office/drawing/2014/main" xmlns="" id="{224C4301-E0FE-4616-AA0E-68091C804EB6}"/>
              </a:ext>
            </a:extLst>
          </p:cNvPr>
          <p:cNvSpPr>
            <a:spLocks noGrp="1"/>
          </p:cNvSpPr>
          <p:nvPr>
            <p:ph idx="1"/>
          </p:nvPr>
        </p:nvSpPr>
        <p:spPr>
          <a:xfrm>
            <a:off x="457200" y="1447800"/>
            <a:ext cx="8229600" cy="4876800"/>
          </a:xfrm>
        </p:spPr>
        <p:txBody>
          <a:bodyPr/>
          <a:lstStyle/>
          <a:p>
            <a:r>
              <a:rPr lang="en-US" dirty="0" smtClean="0"/>
              <a:t>The lesson will address classifications of advertising, development or evolution of advertising and the five main key players in the advertising industry.</a:t>
            </a:r>
          </a:p>
          <a:p>
            <a:endParaRPr lang="en-US" dirty="0" smtClean="0"/>
          </a:p>
          <a:p>
            <a:r>
              <a:rPr lang="en-US" dirty="0" smtClean="0"/>
              <a:t>At the end of this week, students should be able to…</a:t>
            </a:r>
          </a:p>
          <a:p>
            <a:pPr lvl="0"/>
            <a:r>
              <a:rPr lang="en-US" dirty="0" smtClean="0"/>
              <a:t>Know other classifications of advertising</a:t>
            </a:r>
          </a:p>
          <a:p>
            <a:pPr lvl="0"/>
            <a:r>
              <a:rPr lang="en-US" smtClean="0"/>
              <a:t>Distinguish it from other forms of marketing communications</a:t>
            </a:r>
            <a:endParaRPr lang="en-US" dirty="0" smtClean="0"/>
          </a:p>
          <a:p>
            <a:pPr lvl="0"/>
            <a:r>
              <a:rPr lang="en-US" dirty="0" smtClean="0"/>
              <a:t>Trace the evolution of advertising</a:t>
            </a:r>
          </a:p>
          <a:p>
            <a:pPr lvl="0"/>
            <a:r>
              <a:rPr lang="en-US" dirty="0" smtClean="0"/>
              <a:t>Analyze the roles of the key players in this industry.</a:t>
            </a:r>
          </a:p>
          <a:p>
            <a:endParaRPr lang="en-US" dirty="0"/>
          </a:p>
        </p:txBody>
      </p:sp>
    </p:spTree>
    <p:extLst>
      <p:ext uri="{BB962C8B-B14F-4D97-AF65-F5344CB8AC3E}">
        <p14:creationId xmlns:p14="http://schemas.microsoft.com/office/powerpoint/2010/main" xmlns="" val="2826812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52" name="Rectangle 8"/>
          <p:cNvSpPr>
            <a:spLocks noGrp="1" noChangeArrowheads="1"/>
          </p:cNvSpPr>
          <p:nvPr>
            <p:ph type="title"/>
          </p:nvPr>
        </p:nvSpPr>
        <p:spPr>
          <a:xfrm>
            <a:off x="533400" y="152400"/>
            <a:ext cx="8458200" cy="1143000"/>
          </a:xfrm>
        </p:spPr>
        <p:txBody>
          <a:bodyPr>
            <a:normAutofit/>
          </a:bodyPr>
          <a:lstStyle/>
          <a:p>
            <a:r>
              <a:rPr lang="en-US" dirty="0" smtClean="0">
                <a:solidFill>
                  <a:srgbClr val="FFC000"/>
                </a:solidFill>
              </a:rPr>
              <a:t>Classification of </a:t>
            </a:r>
            <a:r>
              <a:rPr lang="en-US" dirty="0">
                <a:solidFill>
                  <a:srgbClr val="FFC000"/>
                </a:solidFill>
              </a:rPr>
              <a:t>advertising </a:t>
            </a:r>
          </a:p>
        </p:txBody>
      </p:sp>
      <p:sp>
        <p:nvSpPr>
          <p:cNvPr id="287754" name="Rectangle 10"/>
          <p:cNvSpPr>
            <a:spLocks noGrp="1" noChangeArrowheads="1"/>
          </p:cNvSpPr>
          <p:nvPr>
            <p:ph type="body" sz="half" idx="2"/>
          </p:nvPr>
        </p:nvSpPr>
        <p:spPr>
          <a:xfrm>
            <a:off x="357158" y="1142984"/>
            <a:ext cx="8563004" cy="5715016"/>
          </a:xfrm>
        </p:spPr>
        <p:txBody>
          <a:bodyPr/>
          <a:lstStyle/>
          <a:p>
            <a:pPr>
              <a:buNone/>
            </a:pPr>
            <a:r>
              <a:rPr lang="en-US" sz="2400" dirty="0"/>
              <a:t>	</a:t>
            </a:r>
          </a:p>
          <a:p>
            <a:r>
              <a:rPr lang="en-US" dirty="0" smtClean="0"/>
              <a:t>An effective advertising specialist must have a broad understanding of the whole marketing process in order to know what type of advertising to use in a given situation. </a:t>
            </a:r>
          </a:p>
          <a:p>
            <a:r>
              <a:rPr lang="en-US" dirty="0" smtClean="0"/>
              <a:t>Companies and organizations use many different types of advertising, depending on their particular marketing strategy. </a:t>
            </a:r>
          </a:p>
          <a:p>
            <a:r>
              <a:rPr lang="en-US" dirty="0" smtClean="0"/>
              <a:t>The marketing strategy will determine who the targets of advertising should be, where ads should appear, what media should be used, and what advertising should accomplish.</a:t>
            </a:r>
          </a:p>
          <a:p>
            <a:r>
              <a:rPr lang="en-US" sz="1400" dirty="0" smtClean="0"/>
              <a:t>(</a:t>
            </a:r>
            <a:r>
              <a:rPr lang="en-US" sz="1400" dirty="0" err="1" smtClean="0"/>
              <a:t>Arens</a:t>
            </a:r>
            <a:r>
              <a:rPr lang="en-US" sz="1400" dirty="0" smtClean="0"/>
              <a:t>, William, and </a:t>
            </a:r>
            <a:r>
              <a:rPr lang="en-US" sz="1400" dirty="0" err="1" smtClean="0"/>
              <a:t>Arens</a:t>
            </a:r>
            <a:r>
              <a:rPr lang="en-US" sz="1400" dirty="0" smtClean="0"/>
              <a:t>, 2011).</a:t>
            </a:r>
            <a:endParaRPr lang="en-US" sz="1400" dirty="0"/>
          </a:p>
        </p:txBody>
      </p:sp>
      <p:sp>
        <p:nvSpPr>
          <p:cNvPr id="287756" name="Rectangle 12"/>
          <p:cNvSpPr>
            <a:spLocks noChangeArrowheads="1"/>
          </p:cNvSpPr>
          <p:nvPr/>
        </p:nvSpPr>
        <p:spPr bwMode="auto">
          <a:xfrm>
            <a:off x="8696325" y="62468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Tree>
    <p:extLst>
      <p:ext uri="{BB962C8B-B14F-4D97-AF65-F5344CB8AC3E}">
        <p14:creationId xmlns:p14="http://schemas.microsoft.com/office/powerpoint/2010/main" xmlns="" val="41587821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fontScale="90000"/>
          </a:bodyPr>
          <a:lstStyle/>
          <a:p>
            <a:pPr algn="ctr"/>
            <a:r>
              <a:rPr lang="en-US" dirty="0" smtClean="0">
                <a:solidFill>
                  <a:schemeClr val="accent1"/>
                </a:solidFill>
              </a:rPr>
              <a:t>Classification of advertising </a:t>
            </a:r>
            <a:r>
              <a:rPr lang="en-US" dirty="0"/>
              <a:t/>
            </a:r>
            <a:br>
              <a:rPr lang="en-US" dirty="0"/>
            </a:br>
            <a:r>
              <a:rPr lang="en-US" dirty="0" smtClean="0">
                <a:solidFill>
                  <a:srgbClr val="FFC000"/>
                </a:solidFill>
              </a:rPr>
              <a:t>By Target Audience</a:t>
            </a:r>
            <a:endParaRPr lang="en-US"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428736"/>
            <a:ext cx="8001000" cy="5286412"/>
          </a:xfrm>
        </p:spPr>
        <p:txBody>
          <a:bodyPr/>
          <a:lstStyle/>
          <a:p>
            <a:r>
              <a:rPr lang="en-US" sz="2400" i="1" dirty="0" smtClean="0"/>
              <a:t>Consumer advertising</a:t>
            </a:r>
            <a:r>
              <a:rPr lang="en-US" sz="2400" dirty="0" smtClean="0"/>
              <a:t>: Aimed at people who buy the product for their own or someone else’s use.</a:t>
            </a:r>
          </a:p>
          <a:p>
            <a:r>
              <a:rPr lang="en-US" sz="2400" dirty="0" smtClean="0"/>
              <a:t>Most of the advertising we see in the mass media—TV, radio, newspapers, and magazines—falls under the broad category of consumer advertising . </a:t>
            </a:r>
          </a:p>
          <a:p>
            <a:r>
              <a:rPr lang="en-US" sz="2400" dirty="0" smtClean="0"/>
              <a:t>Usually sponsored by the producer (or manufacturer) of the product or service, these ads are typically directed at consumers , people who buy the product for their own or someone else’s personal use.</a:t>
            </a:r>
          </a:p>
          <a:p>
            <a:r>
              <a:rPr lang="en-US" sz="2400" i="1" dirty="0" smtClean="0"/>
              <a:t>Business advertising</a:t>
            </a:r>
            <a:r>
              <a:rPr lang="en-US" sz="2400" dirty="0" smtClean="0"/>
              <a:t>: Aimed at people who buy or specify products and services for use in business.</a:t>
            </a:r>
          </a:p>
          <a:p>
            <a:r>
              <a:rPr lang="en-US" sz="2400" dirty="0" smtClean="0"/>
              <a:t>Since business advertising (also called business-to-business , or B2B , advertising ) rarely uses consumer mass media, it is typically invisible to consumers.</a:t>
            </a:r>
            <a:endParaRPr lang="en-US" sz="2400"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a14="http://schemas.microsoft.com/office/drawing/2010/main" xmlns="">
                <a:solidFill>
                  <a:schemeClr val="tx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endParaRPr lang="en-US" sz="4000" dirty="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p14="http://schemas.microsoft.com/office/powerpoint/2010/main" xmlns="" val="1614360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fontScale="90000"/>
          </a:bodyPr>
          <a:lstStyle/>
          <a:p>
            <a:pPr algn="ctr"/>
            <a:r>
              <a:rPr lang="en-US" dirty="0" smtClean="0">
                <a:solidFill>
                  <a:schemeClr val="accent1"/>
                </a:solidFill>
              </a:rPr>
              <a:t>Classification of advertising </a:t>
            </a:r>
            <a:r>
              <a:rPr lang="en-US" dirty="0" smtClean="0"/>
              <a:t/>
            </a:r>
            <a:br>
              <a:rPr lang="en-US" dirty="0" smtClean="0"/>
            </a:br>
            <a:r>
              <a:rPr lang="en-US" dirty="0" smtClean="0">
                <a:solidFill>
                  <a:srgbClr val="FFC000"/>
                </a:solidFill>
              </a:rPr>
              <a:t>By Target Audience</a:t>
            </a:r>
            <a:endParaRPr lang="en-US"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524000"/>
            <a:ext cx="8001000" cy="5191148"/>
          </a:xfrm>
        </p:spPr>
        <p:txBody>
          <a:bodyPr/>
          <a:lstStyle/>
          <a:p>
            <a:r>
              <a:rPr lang="en-US" sz="2400" b="1" dirty="0" smtClean="0"/>
              <a:t>Business Advertising</a:t>
            </a:r>
          </a:p>
          <a:p>
            <a:r>
              <a:rPr lang="en-US" sz="2400" dirty="0" smtClean="0"/>
              <a:t>However, some business-to-business ads, by computer manufacturers or firms such as FedEx, do appear on TV and in consumer magazines.</a:t>
            </a:r>
            <a:endParaRPr lang="en-US" sz="2400" b="1" dirty="0" smtClean="0"/>
          </a:p>
          <a:p>
            <a:r>
              <a:rPr lang="en-US" sz="2400" dirty="0" smtClean="0"/>
              <a:t>In addition to general business advertising, there are three specialized types of business advertising: trade, professional, and agricultural.</a:t>
            </a:r>
          </a:p>
          <a:p>
            <a:r>
              <a:rPr lang="en-US" sz="2400" dirty="0" smtClean="0"/>
              <a:t>• Trade: Aimed at wholesalers and retailers of products and services who buy for resale to their customers.</a:t>
            </a:r>
          </a:p>
          <a:p>
            <a:r>
              <a:rPr lang="en-US" sz="2400" dirty="0" smtClean="0"/>
              <a:t>• Professional: Aimed at people licensed under a code of ethics or set of professional standards.</a:t>
            </a:r>
          </a:p>
          <a:p>
            <a:r>
              <a:rPr lang="en-US" sz="2400" dirty="0" smtClean="0"/>
              <a:t>• Agricultural: Aimed at people in farming</a:t>
            </a:r>
          </a:p>
          <a:p>
            <a:r>
              <a:rPr lang="en-US" sz="2400" dirty="0" smtClean="0"/>
              <a:t>or agribusiness.</a:t>
            </a:r>
            <a:endParaRPr lang="en-US" sz="2400" dirty="0"/>
          </a:p>
          <a:p>
            <a:pPr marL="342900" lvl="0" indent="-342900" eaLnBrk="1" hangingPunct="1">
              <a:lnSpc>
                <a:spcPct val="80000"/>
              </a:lnSpc>
              <a:spcBef>
                <a:spcPct val="20000"/>
              </a:spcBef>
              <a:buClr>
                <a:srgbClr val="669966"/>
              </a:buClr>
              <a:buSzTx/>
              <a:buNone/>
              <a:defRPr/>
            </a:pPr>
            <a:r>
              <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rPr>
              <a:t>(</a:t>
            </a:r>
            <a:r>
              <a:rPr lang="en-US" sz="1400" dirty="0" err="1" smtClean="0"/>
              <a:t>Arens</a:t>
            </a:r>
            <a:r>
              <a:rPr lang="en-US" sz="1400" dirty="0" smtClean="0"/>
              <a:t>, William, and </a:t>
            </a:r>
            <a:r>
              <a:rPr lang="en-US" sz="1400" dirty="0" err="1" smtClean="0"/>
              <a:t>Arens</a:t>
            </a:r>
            <a:r>
              <a:rPr lang="en-US" sz="1400" dirty="0" smtClean="0"/>
              <a:t>, 2011</a:t>
            </a:r>
            <a:r>
              <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rPr>
              <a:t>). </a:t>
            </a:r>
            <a:endParaRPr kumimoji="0" lang="en-US" altLang="zh-TW" sz="1400" b="0" i="0" u="none" strike="noStrike" kern="1200" cap="none" spc="0" normalizeH="0" baseline="0" noProof="0" dirty="0">
              <a:ln>
                <a:noFill/>
              </a:ln>
              <a:effectLst/>
              <a:uLnTx/>
              <a:uFillTx/>
              <a:latin typeface="Times New Roman"/>
              <a:ea typeface="新細明體" panose="020B0604030504040204" pitchFamily="18" charset="-120"/>
              <a:cs typeface="Times New Roman"/>
            </a:endParaRPr>
          </a:p>
          <a:p>
            <a:endParaRPr lang="en-US"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a14="http://schemas.microsoft.com/office/drawing/2010/main" xmlns="">
                <a:solidFill>
                  <a:schemeClr val="tx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r>
              <a:rPr lang="en-US" sz="2400" b="1" dirty="0" smtClean="0">
                <a:cs typeface="Times New Roman" charset="0"/>
              </a:rPr>
              <a:t>?</a:t>
            </a:r>
            <a:endParaRPr lang="en-US" sz="4000" dirty="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p14="http://schemas.microsoft.com/office/powerpoint/2010/main" xmlns="" val="1497222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normAutofit fontScale="90000"/>
          </a:bodyPr>
          <a:lstStyle/>
          <a:p>
            <a:pPr algn="ctr"/>
            <a:r>
              <a:rPr lang="en-US" dirty="0" smtClean="0">
                <a:solidFill>
                  <a:schemeClr val="accent1"/>
                </a:solidFill>
              </a:rPr>
              <a:t>Classification of advertising </a:t>
            </a:r>
            <a:br>
              <a:rPr lang="en-US" dirty="0" smtClean="0">
                <a:solidFill>
                  <a:schemeClr val="accent1"/>
                </a:solidFill>
              </a:rPr>
            </a:br>
            <a:r>
              <a:rPr lang="en-US" dirty="0" smtClean="0">
                <a:solidFill>
                  <a:srgbClr val="FFC000"/>
                </a:solidFill>
              </a:rPr>
              <a:t>By Geographic Area</a:t>
            </a:r>
            <a:endParaRPr lang="en-US" dirty="0">
              <a:solidFill>
                <a:srgbClr val="FFC000"/>
              </a:solidFill>
            </a:endParaRPr>
          </a:p>
        </p:txBody>
      </p:sp>
      <p:sp>
        <p:nvSpPr>
          <p:cNvPr id="305155" name="Rectangle 3"/>
          <p:cNvSpPr>
            <a:spLocks noGrp="1" noChangeArrowheads="1"/>
          </p:cNvSpPr>
          <p:nvPr>
            <p:ph type="body" sz="half" idx="4294967295"/>
          </p:nvPr>
        </p:nvSpPr>
        <p:spPr>
          <a:xfrm>
            <a:off x="228600" y="1752600"/>
            <a:ext cx="8229600" cy="4495800"/>
          </a:xfrm>
        </p:spPr>
        <p:txBody>
          <a:bodyPr/>
          <a:lstStyle/>
          <a:p>
            <a:r>
              <a:rPr lang="en-US" sz="2400" dirty="0" smtClean="0"/>
              <a:t>The third element of marketing strategy, distribution, also affects the type of advertising used. Global marketers such as Coca-Cola, Toyota, and Kodak may use global advertising , in which messages are consistent in ads placed around the world.</a:t>
            </a:r>
          </a:p>
          <a:p>
            <a:r>
              <a:rPr lang="en-US" sz="2400" dirty="0" smtClean="0"/>
              <a:t>Local (retail) advertising: Advertising by businesses whose customers come from only one city or local trading area.</a:t>
            </a:r>
          </a:p>
          <a:p>
            <a:r>
              <a:rPr lang="en-US" sz="2400" dirty="0" smtClean="0"/>
              <a:t>Regional advertising: Advertising for products sold in one area or region but not the entire country.</a:t>
            </a:r>
          </a:p>
          <a:p>
            <a:r>
              <a:rPr lang="en-US" sz="2400" dirty="0" smtClean="0"/>
              <a:t>National advertising: Advertising aimed at customers in several regions of the country.</a:t>
            </a:r>
          </a:p>
          <a:p>
            <a:r>
              <a:rPr lang="en-US" sz="2400" dirty="0" smtClean="0"/>
              <a:t>International advertising: Advertising directed at foreign markets.</a:t>
            </a:r>
            <a:endParaRPr lang="en-US" sz="2400" dirty="0">
              <a:ea typeface="ＭＳ Ｐゴシック" pitchFamily="-60" charset="-128"/>
            </a:endParaRPr>
          </a:p>
        </p:txBody>
      </p:sp>
    </p:spTree>
    <p:extLst>
      <p:ext uri="{BB962C8B-B14F-4D97-AF65-F5344CB8AC3E}">
        <p14:creationId xmlns:p14="http://schemas.microsoft.com/office/powerpoint/2010/main" xmlns="" val="559093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1026"/>
          <p:cNvSpPr>
            <a:spLocks noGrp="1" noChangeArrowheads="1"/>
          </p:cNvSpPr>
          <p:nvPr>
            <p:ph type="title"/>
          </p:nvPr>
        </p:nvSpPr>
        <p:spPr/>
        <p:txBody>
          <a:bodyPr>
            <a:normAutofit fontScale="90000"/>
          </a:bodyPr>
          <a:lstStyle/>
          <a:p>
            <a:r>
              <a:rPr lang="en-US" dirty="0" smtClean="0">
                <a:solidFill>
                  <a:schemeClr val="accent1"/>
                </a:solidFill>
              </a:rPr>
              <a:t>Classification of advertising </a:t>
            </a:r>
            <a:br>
              <a:rPr lang="en-US" dirty="0" smtClean="0">
                <a:solidFill>
                  <a:schemeClr val="accent1"/>
                </a:solidFill>
              </a:rPr>
            </a:br>
            <a:r>
              <a:rPr lang="en-US" dirty="0" smtClean="0">
                <a:solidFill>
                  <a:srgbClr val="FFC000"/>
                </a:solidFill>
              </a:rPr>
              <a:t>By Medium</a:t>
            </a:r>
            <a:endParaRPr lang="en-US" dirty="0">
              <a:solidFill>
                <a:srgbClr val="FFC000"/>
              </a:solidFill>
            </a:endParaRPr>
          </a:p>
        </p:txBody>
      </p:sp>
      <p:sp>
        <p:nvSpPr>
          <p:cNvPr id="14" name="Content Placeholder 13"/>
          <p:cNvSpPr>
            <a:spLocks noGrp="1"/>
          </p:cNvSpPr>
          <p:nvPr>
            <p:ph idx="1"/>
          </p:nvPr>
        </p:nvSpPr>
        <p:spPr>
          <a:xfrm>
            <a:off x="457200" y="1371600"/>
            <a:ext cx="8229600" cy="3711575"/>
          </a:xfrm>
        </p:spPr>
        <p:txBody>
          <a:bodyPr/>
          <a:lstStyle/>
          <a:p>
            <a:endParaRPr lang="en-US" sz="2400" dirty="0" smtClean="0"/>
          </a:p>
          <a:p>
            <a:r>
              <a:rPr lang="en-US" sz="2400" dirty="0" smtClean="0"/>
              <a:t>Print advertising: Newspapers, magazines.</a:t>
            </a:r>
          </a:p>
          <a:p>
            <a:r>
              <a:rPr lang="en-US" sz="2400" dirty="0" smtClean="0"/>
              <a:t>Broadcast (electronic) advertising: Radio, TV.</a:t>
            </a:r>
          </a:p>
          <a:p>
            <a:r>
              <a:rPr lang="en-US" sz="2400" dirty="0" smtClean="0"/>
              <a:t>Out-of-home advertising: Outdoor, transit.</a:t>
            </a:r>
          </a:p>
          <a:p>
            <a:r>
              <a:rPr lang="en-US" sz="2400" dirty="0" smtClean="0"/>
              <a:t>Direct-mail advertising: Advertising sent</a:t>
            </a:r>
          </a:p>
          <a:p>
            <a:r>
              <a:rPr lang="en-US" sz="2400" dirty="0" smtClean="0"/>
              <a:t>through the Postal Service and by e-mail.</a:t>
            </a:r>
          </a:p>
          <a:p>
            <a:r>
              <a:rPr lang="en-US" sz="2400" dirty="0" smtClean="0"/>
              <a:t>Interactive advertising: Internet, kiosks, etc. </a:t>
            </a:r>
          </a:p>
          <a:p>
            <a:endParaRPr lang="en-US" sz="2400" dirty="0" smtClean="0">
              <a:solidFill>
                <a:srgbClr val="000000"/>
              </a:solidFill>
              <a:latin typeface="Times New Roman" charset="0"/>
              <a:cs typeface="Times New Roman" charset="0"/>
            </a:endParaRPr>
          </a:p>
          <a:p>
            <a:r>
              <a:rPr lang="en-US" sz="1400" dirty="0" smtClean="0">
                <a:solidFill>
                  <a:srgbClr val="000000"/>
                </a:solidFill>
                <a:latin typeface="Times New Roman" charset="0"/>
                <a:cs typeface="Times New Roman" charset="0"/>
              </a:rPr>
              <a:t>(</a:t>
            </a:r>
            <a:r>
              <a:rPr lang="en-US" sz="1400" dirty="0">
                <a:solidFill>
                  <a:srgbClr val="000000"/>
                </a:solidFill>
                <a:latin typeface="Times New Roman" charset="0"/>
                <a:cs typeface="Times New Roman" charset="0"/>
              </a:rPr>
              <a:t>Moriarty, Mitchell and Wells, 2009). </a:t>
            </a:r>
            <a:endParaRPr lang="en-US" sz="1400" dirty="0" smtClean="0">
              <a:solidFill>
                <a:srgbClr val="000000"/>
              </a:solidFill>
              <a:latin typeface="Times New Roman" charset="0"/>
              <a:cs typeface="Times New Roman" charset="0"/>
            </a:endParaRPr>
          </a:p>
          <a:p>
            <a:pPr lvl="0"/>
            <a:r>
              <a:rPr lang="en-US" altLang="zh-TW" sz="1400" dirty="0" smtClean="0">
                <a:latin typeface="Times New Roman"/>
                <a:ea typeface="新細明體" panose="020B0604030504040204" pitchFamily="18" charset="-120"/>
                <a:cs typeface="Times New Roman"/>
              </a:rPr>
              <a:t>(</a:t>
            </a:r>
            <a:r>
              <a:rPr lang="en-US" sz="1400" dirty="0" err="1" smtClean="0"/>
              <a:t>Arens</a:t>
            </a:r>
            <a:r>
              <a:rPr lang="en-US" sz="1400" dirty="0" smtClean="0"/>
              <a:t>, William, and </a:t>
            </a:r>
            <a:r>
              <a:rPr lang="en-US" sz="1400" dirty="0" err="1" smtClean="0"/>
              <a:t>Arens</a:t>
            </a:r>
            <a:r>
              <a:rPr lang="en-US" sz="1400" dirty="0" smtClean="0"/>
              <a:t>, 2011</a:t>
            </a:r>
            <a:r>
              <a:rPr lang="en-US" altLang="zh-TW" sz="1400" dirty="0" smtClean="0">
                <a:latin typeface="Times New Roman"/>
                <a:ea typeface="新細明體" panose="020B0604030504040204" pitchFamily="18" charset="-120"/>
                <a:cs typeface="Times New Roman"/>
              </a:rPr>
              <a:t>). </a:t>
            </a:r>
          </a:p>
          <a:p>
            <a:pPr>
              <a:buNone/>
            </a:pPr>
            <a:endParaRPr lang="en-US" sz="1400" dirty="0">
              <a:solidFill>
                <a:srgbClr val="000000"/>
              </a:solidFill>
              <a:latin typeface="Times New Roman" charset="0"/>
              <a:cs typeface="Times New Roman" charset="0"/>
            </a:endParaRPr>
          </a:p>
        </p:txBody>
      </p:sp>
      <p:sp>
        <p:nvSpPr>
          <p:cNvPr id="306183" name="Rectangle 1031"/>
          <p:cNvSpPr>
            <a:spLocks noChangeArrowheads="1"/>
          </p:cNvSpPr>
          <p:nvPr/>
        </p:nvSpPr>
        <p:spPr bwMode="auto">
          <a:xfrm>
            <a:off x="1905000" y="5072074"/>
            <a:ext cx="6019800" cy="1571612"/>
          </a:xfrm>
          <a:prstGeom prst="rect">
            <a:avLst/>
          </a:prstGeom>
          <a:solidFill>
            <a:srgbClr val="336699">
              <a:alpha val="25000"/>
            </a:srgbClr>
          </a:solidFill>
          <a:ln w="28575">
            <a:solidFill>
              <a:srgbClr val="336699"/>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342900" indent="-342900">
              <a:spcBef>
                <a:spcPct val="20000"/>
              </a:spcBef>
              <a:buClr>
                <a:srgbClr val="669966"/>
              </a:buClr>
              <a:buFont typeface="Times" charset="0"/>
              <a:buNone/>
            </a:pPr>
            <a:endParaRPr lang="en-US" sz="3200">
              <a:solidFill>
                <a:srgbClr val="000000"/>
              </a:solidFill>
              <a:latin typeface="Times New Roman" charset="0"/>
              <a:cs typeface="Times New Roman" charset="0"/>
            </a:endParaRPr>
          </a:p>
        </p:txBody>
      </p:sp>
      <p:sp>
        <p:nvSpPr>
          <p:cNvPr id="306184" name="Rectangle 1032"/>
          <p:cNvSpPr>
            <a:spLocks noChangeArrowheads="1"/>
          </p:cNvSpPr>
          <p:nvPr/>
        </p:nvSpPr>
        <p:spPr bwMode="auto">
          <a:xfrm>
            <a:off x="2171700" y="5072074"/>
            <a:ext cx="5486400" cy="15696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r>
              <a:rPr lang="en-US" b="1" dirty="0" smtClean="0">
                <a:solidFill>
                  <a:srgbClr val="000000"/>
                </a:solidFill>
                <a:latin typeface="Times New Roman" pitchFamily="18" charset="0"/>
                <a:cs typeface="Arial" pitchFamily="34" charset="0"/>
              </a:rPr>
              <a:t>Principle:</a:t>
            </a:r>
            <a:r>
              <a:rPr lang="en-US" dirty="0" smtClean="0">
                <a:solidFill>
                  <a:srgbClr val="000000"/>
                </a:solidFill>
                <a:latin typeface="Times New Roman" pitchFamily="18" charset="0"/>
                <a:cs typeface="Arial" pitchFamily="34" charset="0"/>
              </a:rPr>
              <a:t> </a:t>
            </a:r>
          </a:p>
          <a:p>
            <a:pPr algn="ctr"/>
            <a:r>
              <a:rPr lang="en-US" b="1" dirty="0" smtClean="0">
                <a:solidFill>
                  <a:srgbClr val="000000"/>
                </a:solidFill>
                <a:latin typeface="Times New Roman" pitchFamily="18" charset="0"/>
                <a:cs typeface="Arial" pitchFamily="34" charset="0"/>
              </a:rPr>
              <a:t>In advertising how you say something and where you say it is just as important as what you say.</a:t>
            </a:r>
            <a:endParaRPr lang="en-US" b="1" dirty="0">
              <a:solidFill>
                <a:srgbClr val="000000"/>
              </a:solidFill>
              <a:latin typeface="Times New Roman" pitchFamily="18" charset="0"/>
              <a:cs typeface="Arial" pitchFamily="34" charset="0"/>
            </a:endParaRPr>
          </a:p>
        </p:txBody>
      </p:sp>
    </p:spTree>
    <p:extLst>
      <p:ext uri="{BB962C8B-B14F-4D97-AF65-F5344CB8AC3E}">
        <p14:creationId xmlns:p14="http://schemas.microsoft.com/office/powerpoint/2010/main" xmlns="" val="6619255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30618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183"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0185F6-DF2F-4B8C-91CB-104997E5AA0F}"/>
              </a:ext>
            </a:extLst>
          </p:cNvPr>
          <p:cNvSpPr>
            <a:spLocks noGrp="1"/>
          </p:cNvSpPr>
          <p:nvPr>
            <p:ph type="title"/>
          </p:nvPr>
        </p:nvSpPr>
        <p:spPr/>
        <p:txBody>
          <a:bodyPr>
            <a:normAutofit fontScale="90000"/>
          </a:bodyPr>
          <a:lstStyle/>
          <a:p>
            <a:r>
              <a:rPr lang="en-US" dirty="0" smtClean="0">
                <a:solidFill>
                  <a:schemeClr val="accent1"/>
                </a:solidFill>
              </a:rPr>
              <a:t>Classification of advertising </a:t>
            </a:r>
            <a:br>
              <a:rPr lang="en-US" dirty="0" smtClean="0">
                <a:solidFill>
                  <a:schemeClr val="accent1"/>
                </a:solidFill>
              </a:rPr>
            </a:br>
            <a:r>
              <a:rPr lang="en-US" dirty="0" smtClean="0">
                <a:solidFill>
                  <a:srgbClr val="FFC000"/>
                </a:solidFill>
              </a:rPr>
              <a:t>By Purpose</a:t>
            </a:r>
            <a:endParaRPr lang="en-US" dirty="0"/>
          </a:p>
        </p:txBody>
      </p:sp>
      <p:sp>
        <p:nvSpPr>
          <p:cNvPr id="3" name="Content Placeholder 2">
            <a:extLst>
              <a:ext uri="{FF2B5EF4-FFF2-40B4-BE49-F238E27FC236}">
                <a16:creationId xmlns:a16="http://schemas.microsoft.com/office/drawing/2014/main" xmlns="" id="{25BB4BEB-D5C3-4676-AC1E-34A74DDD98A1}"/>
              </a:ext>
            </a:extLst>
          </p:cNvPr>
          <p:cNvSpPr>
            <a:spLocks noGrp="1"/>
          </p:cNvSpPr>
          <p:nvPr>
            <p:ph idx="1"/>
          </p:nvPr>
        </p:nvSpPr>
        <p:spPr>
          <a:xfrm>
            <a:off x="457200" y="1524000"/>
            <a:ext cx="8229600" cy="4625975"/>
          </a:xfrm>
        </p:spPr>
        <p:txBody>
          <a:bodyPr/>
          <a:lstStyle/>
          <a:p>
            <a:r>
              <a:rPr lang="en-US" dirty="0" smtClean="0"/>
              <a:t>Advertising can be defined on the basis of the sponsor’s objectives: </a:t>
            </a:r>
          </a:p>
          <a:p>
            <a:r>
              <a:rPr lang="en-US" i="1" dirty="0" smtClean="0"/>
              <a:t>Product advertising</a:t>
            </a:r>
            <a:r>
              <a:rPr lang="en-US" dirty="0" smtClean="0"/>
              <a:t>: Promotes the sale of products and services.</a:t>
            </a:r>
          </a:p>
          <a:p>
            <a:r>
              <a:rPr lang="en-US" i="1" dirty="0" err="1" smtClean="0"/>
              <a:t>Nonproduct</a:t>
            </a:r>
            <a:r>
              <a:rPr lang="en-US" i="1" dirty="0" smtClean="0"/>
              <a:t> (corporate or institutional) advertising</a:t>
            </a:r>
            <a:r>
              <a:rPr lang="en-US" dirty="0" smtClean="0"/>
              <a:t>: Promotes the organization’s mission or philosophy rather than a specific product.</a:t>
            </a:r>
          </a:p>
          <a:p>
            <a:r>
              <a:rPr lang="en-US" i="1" dirty="0" smtClean="0"/>
              <a:t>Commercial advertising</a:t>
            </a:r>
            <a:r>
              <a:rPr lang="en-US" dirty="0" smtClean="0"/>
              <a:t>: Promotes products, services, or ideas with the expectation of making a profit.</a:t>
            </a:r>
            <a:endParaRPr lang="en-US" dirty="0"/>
          </a:p>
        </p:txBody>
      </p:sp>
    </p:spTree>
    <p:extLst>
      <p:ext uri="{BB962C8B-B14F-4D97-AF65-F5344CB8AC3E}">
        <p14:creationId xmlns:p14="http://schemas.microsoft.com/office/powerpoint/2010/main" xmlns="" val="2397914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48" name="Rectangle 36"/>
          <p:cNvSpPr>
            <a:spLocks noGrp="1" noChangeArrowheads="1"/>
          </p:cNvSpPr>
          <p:nvPr>
            <p:ph type="title"/>
          </p:nvPr>
        </p:nvSpPr>
        <p:spPr/>
        <p:txBody>
          <a:bodyPr>
            <a:normAutofit/>
          </a:bodyPr>
          <a:lstStyle/>
          <a:p>
            <a:pPr algn="ctr"/>
            <a:r>
              <a:rPr lang="en-US" sz="3600" dirty="0" smtClean="0">
                <a:solidFill>
                  <a:schemeClr val="accent1"/>
                </a:solidFill>
              </a:rPr>
              <a:t>Classification of advertising </a:t>
            </a:r>
            <a:br>
              <a:rPr lang="en-US" sz="3600" dirty="0" smtClean="0">
                <a:solidFill>
                  <a:schemeClr val="accent1"/>
                </a:solidFill>
              </a:rPr>
            </a:br>
            <a:r>
              <a:rPr lang="en-US" sz="3600" dirty="0" smtClean="0">
                <a:solidFill>
                  <a:srgbClr val="FFC000"/>
                </a:solidFill>
              </a:rPr>
              <a:t>By Purpose</a:t>
            </a:r>
            <a:endParaRPr lang="en-US" sz="3600" dirty="0">
              <a:solidFill>
                <a:srgbClr val="FFC000"/>
              </a:solidFill>
            </a:endParaRPr>
          </a:p>
        </p:txBody>
      </p:sp>
      <p:sp>
        <p:nvSpPr>
          <p:cNvPr id="166956" name="Rectangle 44"/>
          <p:cNvSpPr>
            <a:spLocks noChangeArrowheads="1"/>
          </p:cNvSpPr>
          <p:nvPr/>
        </p:nvSpPr>
        <p:spPr bwMode="auto">
          <a:xfrm>
            <a:off x="8683625" y="62595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
        <p:nvSpPr>
          <p:cNvPr id="6" name="TextBox 5">
            <a:extLst>
              <a:ext uri="{FF2B5EF4-FFF2-40B4-BE49-F238E27FC236}">
                <a16:creationId xmlns:a16="http://schemas.microsoft.com/office/drawing/2014/main" xmlns="" id="{6670060F-93D8-46B2-949D-5DEC0D2EB55E}"/>
              </a:ext>
            </a:extLst>
          </p:cNvPr>
          <p:cNvSpPr txBox="1"/>
          <p:nvPr/>
        </p:nvSpPr>
        <p:spPr>
          <a:xfrm>
            <a:off x="2264899" y="6167735"/>
            <a:ext cx="4614202" cy="307777"/>
          </a:xfrm>
          <a:prstGeom prst="rect">
            <a:avLst/>
          </a:prstGeom>
          <a:noFill/>
        </p:spPr>
        <p:txBody>
          <a:bodyPr wrap="square">
            <a:spAutoFit/>
          </a:bodyPr>
          <a:lstStyle/>
          <a:p>
            <a:pPr lvl="0"/>
            <a:r>
              <a:rPr lang="en-US" sz="1400" dirty="0"/>
              <a:t>Source: </a:t>
            </a:r>
            <a:r>
              <a:rPr lang="en-US" sz="1400" dirty="0" err="1" smtClean="0"/>
              <a:t>Arens</a:t>
            </a:r>
            <a:r>
              <a:rPr lang="en-US" sz="1400" dirty="0" smtClean="0"/>
              <a:t>, William, and </a:t>
            </a:r>
            <a:r>
              <a:rPr lang="en-US" sz="1400" dirty="0" err="1" smtClean="0"/>
              <a:t>Arens</a:t>
            </a:r>
            <a:r>
              <a:rPr lang="en-US" sz="1400" dirty="0" smtClean="0"/>
              <a:t> (2011</a:t>
            </a:r>
            <a:r>
              <a:rPr lang="en-US" altLang="zh-TW" sz="1400" dirty="0" smtClean="0">
                <a:latin typeface="Times New Roman"/>
                <a:ea typeface="新細明體" panose="020B0604030504040204" pitchFamily="18" charset="-120"/>
                <a:cs typeface="Times New Roman"/>
              </a:rPr>
              <a:t>). </a:t>
            </a:r>
          </a:p>
        </p:txBody>
      </p:sp>
      <p:sp>
        <p:nvSpPr>
          <p:cNvPr id="7" name="Content Placeholder 6"/>
          <p:cNvSpPr>
            <a:spLocks noGrp="1"/>
          </p:cNvSpPr>
          <p:nvPr>
            <p:ph idx="1"/>
          </p:nvPr>
        </p:nvSpPr>
        <p:spPr>
          <a:xfrm>
            <a:off x="457200" y="1774825"/>
            <a:ext cx="8229600" cy="4368819"/>
          </a:xfrm>
        </p:spPr>
        <p:txBody>
          <a:bodyPr/>
          <a:lstStyle/>
          <a:p>
            <a:r>
              <a:rPr lang="en-US" i="1" dirty="0" smtClean="0"/>
              <a:t>Noncommercial advertising</a:t>
            </a:r>
            <a:r>
              <a:rPr lang="en-US" dirty="0" smtClean="0"/>
              <a:t>: Sponsored by or for a charitable or nonprofit institution, civic group, or religious or political organization.</a:t>
            </a:r>
          </a:p>
          <a:p>
            <a:r>
              <a:rPr lang="en-US" i="1" dirty="0" smtClean="0"/>
              <a:t>Action advertising</a:t>
            </a:r>
            <a:r>
              <a:rPr lang="en-US" dirty="0" smtClean="0"/>
              <a:t>: Attempts to stimulate immediate action by the reader.</a:t>
            </a:r>
          </a:p>
          <a:p>
            <a:r>
              <a:rPr lang="en-US" i="1" dirty="0" smtClean="0"/>
              <a:t>Awareness advertising</a:t>
            </a:r>
            <a:r>
              <a:rPr lang="en-US" dirty="0" smtClean="0"/>
              <a:t>: Attempts to build the image of a product or familiarity with the product’s name and package.</a:t>
            </a:r>
            <a:endParaRPr lang="en-US" dirty="0"/>
          </a:p>
        </p:txBody>
      </p:sp>
    </p:spTree>
    <p:extLst>
      <p:ext uri="{BB962C8B-B14F-4D97-AF65-F5344CB8AC3E}">
        <p14:creationId xmlns:p14="http://schemas.microsoft.com/office/powerpoint/2010/main" xmlns="" val="1576798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4800" dirty="0" smtClean="0">
                <a:solidFill>
                  <a:schemeClr val="accent1"/>
                </a:solidFill>
              </a:rPr>
              <a:t>Classification of advertising </a:t>
            </a:r>
            <a:r>
              <a:rPr lang="en-US" sz="4800" dirty="0" smtClean="0">
                <a:solidFill>
                  <a:srgbClr val="FFC000"/>
                </a:solidFill>
              </a:rPr>
              <a:t>PERSPECTIVE II</a:t>
            </a:r>
            <a:endParaRPr lang="en-US" dirty="0">
              <a:solidFill>
                <a:srgbClr val="FFC000"/>
              </a:solidFill>
            </a:endParaRPr>
          </a:p>
        </p:txBody>
      </p:sp>
      <p:pic>
        <p:nvPicPr>
          <p:cNvPr id="4" name="Content Placeholder 3" descr="Classification of Advertising"/>
          <p:cNvPicPr>
            <a:picLocks noGrp="1"/>
          </p:cNvPicPr>
          <p:nvPr>
            <p:ph idx="1"/>
          </p:nvPr>
        </p:nvPicPr>
        <p:blipFill>
          <a:blip r:embed="rId2"/>
          <a:srcRect/>
          <a:stretch>
            <a:fillRect/>
          </a:stretch>
        </p:blipFill>
        <p:spPr bwMode="auto">
          <a:xfrm>
            <a:off x="1000100" y="3263900"/>
            <a:ext cx="7572428" cy="26654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Rectangle 4"/>
          <p:cNvSpPr/>
          <p:nvPr/>
        </p:nvSpPr>
        <p:spPr>
          <a:xfrm>
            <a:off x="2286000" y="1857364"/>
            <a:ext cx="4572000" cy="1200329"/>
          </a:xfrm>
          <a:prstGeom prst="rect">
            <a:avLst/>
          </a:prstGeom>
        </p:spPr>
        <p:txBody>
          <a:bodyPr>
            <a:spAutoFit/>
          </a:bodyPr>
          <a:lstStyle/>
          <a:p>
            <a:r>
              <a:rPr lang="en-US" b="1" dirty="0" smtClean="0"/>
              <a:t>There are several branches or types of advertising which can be used by the companies</a:t>
            </a:r>
            <a:endParaRPr lang="en-US" dirty="0"/>
          </a:p>
        </p:txBody>
      </p:sp>
      <p:sp>
        <p:nvSpPr>
          <p:cNvPr id="6" name="Rectangle 5"/>
          <p:cNvSpPr/>
          <p:nvPr/>
        </p:nvSpPr>
        <p:spPr>
          <a:xfrm>
            <a:off x="714348" y="6072206"/>
            <a:ext cx="8001056" cy="307777"/>
          </a:xfrm>
          <a:prstGeom prst="rect">
            <a:avLst/>
          </a:prstGeom>
        </p:spPr>
        <p:txBody>
          <a:bodyPr wrap="square">
            <a:spAutoFit/>
          </a:bodyPr>
          <a:lstStyle/>
          <a:p>
            <a:r>
              <a:rPr lang="en-US" sz="1400" dirty="0" smtClean="0"/>
              <a:t>SOURCE: </a:t>
            </a:r>
            <a:r>
              <a:rPr lang="en-US" sz="1400" dirty="0" smtClean="0">
                <a:hlinkClick r:id="rId3"/>
              </a:rPr>
              <a:t>Classification of Advertising (managementstudyguide.com)</a:t>
            </a:r>
            <a:endParaRPr lang="en-US"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Print Advertising</a:t>
            </a:r>
            <a:endParaRPr lang="en-US" dirty="0">
              <a:solidFill>
                <a:srgbClr val="FFC000"/>
              </a:solidFill>
            </a:endParaRPr>
          </a:p>
        </p:txBody>
      </p:sp>
      <p:sp>
        <p:nvSpPr>
          <p:cNvPr id="3" name="Content Placeholder 2"/>
          <p:cNvSpPr>
            <a:spLocks noGrp="1"/>
          </p:cNvSpPr>
          <p:nvPr>
            <p:ph idx="1"/>
          </p:nvPr>
        </p:nvSpPr>
        <p:spPr>
          <a:xfrm>
            <a:off x="285720" y="1500175"/>
            <a:ext cx="8643998" cy="4900626"/>
          </a:xfrm>
        </p:spPr>
        <p:txBody>
          <a:bodyPr/>
          <a:lstStyle/>
          <a:p>
            <a:pPr lvl="0"/>
            <a:r>
              <a:rPr lang="en-US" sz="2400" dirty="0" smtClean="0"/>
              <a:t>The newspapers and magazines are quite popular modes of advertising for different companies all over the world. </a:t>
            </a:r>
          </a:p>
          <a:p>
            <a:pPr lvl="0"/>
            <a:r>
              <a:rPr lang="en-US" sz="2400" dirty="0" smtClean="0"/>
              <a:t>Companies can also promote their products through brochures and fliers. </a:t>
            </a:r>
          </a:p>
          <a:p>
            <a:pPr lvl="0"/>
            <a:r>
              <a:rPr lang="en-US" sz="2400" dirty="0" smtClean="0"/>
              <a:t>The newspaper and magazines sell the advertising space and the cost depends on several factors. </a:t>
            </a:r>
          </a:p>
          <a:p>
            <a:pPr lvl="0"/>
            <a:r>
              <a:rPr lang="en-US" sz="2400" dirty="0" smtClean="0"/>
              <a:t>The quantity of space, the page of the publication, and the type of paper decide the cost of the advertisement. </a:t>
            </a:r>
          </a:p>
          <a:p>
            <a:pPr lvl="0"/>
            <a:r>
              <a:rPr lang="en-US" sz="2400" dirty="0" smtClean="0"/>
              <a:t>So an ad on the front page would be costlier than on inside pages. </a:t>
            </a:r>
          </a:p>
          <a:p>
            <a:pPr lvl="0"/>
            <a:r>
              <a:rPr lang="en-US" sz="2400" dirty="0" smtClean="0"/>
              <a:t>Similarly an ad in the glossy supplement of the paper would be more expensive than in a mediocre quality paper.</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Broadcast advertising</a:t>
            </a:r>
            <a:endParaRPr lang="en-US" dirty="0">
              <a:solidFill>
                <a:srgbClr val="FFC000"/>
              </a:solidFill>
            </a:endParaRPr>
          </a:p>
        </p:txBody>
      </p:sp>
      <p:sp>
        <p:nvSpPr>
          <p:cNvPr id="3" name="Content Placeholder 2"/>
          <p:cNvSpPr>
            <a:spLocks noGrp="1"/>
          </p:cNvSpPr>
          <p:nvPr>
            <p:ph idx="1"/>
          </p:nvPr>
        </p:nvSpPr>
        <p:spPr>
          <a:xfrm>
            <a:off x="457200" y="1428736"/>
            <a:ext cx="8229600" cy="5429264"/>
          </a:xfrm>
        </p:spPr>
        <p:txBody>
          <a:bodyPr/>
          <a:lstStyle/>
          <a:p>
            <a:r>
              <a:rPr lang="en-US" dirty="0" smtClean="0"/>
              <a:t>It consists of television, radio, or Internet advertising. The ads on the television have a large audience and are very popular. </a:t>
            </a:r>
          </a:p>
          <a:p>
            <a:r>
              <a:rPr lang="en-US" dirty="0" smtClean="0"/>
              <a:t>The cost of the advertisement depends on the length of the ad and the time at which the ad would be appearing. For example, the prime time ads would be more costly than the regular ones. </a:t>
            </a:r>
          </a:p>
          <a:p>
            <a:r>
              <a:rPr lang="en-US" dirty="0" smtClean="0"/>
              <a:t>Radio advertising is not what it used to be after the advent of television and Internet, but still there is specific audience for the radio ads too. </a:t>
            </a:r>
          </a:p>
          <a:p>
            <a:r>
              <a:rPr lang="en-US" dirty="0" smtClean="0"/>
              <a:t>The radio jingles are quite popular in sections of society and help to sell the products.</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Outdoor Advertising</a:t>
            </a:r>
            <a:endParaRPr lang="en-US" dirty="0">
              <a:solidFill>
                <a:srgbClr val="FFC000"/>
              </a:solidFill>
            </a:endParaRPr>
          </a:p>
        </p:txBody>
      </p:sp>
      <p:sp>
        <p:nvSpPr>
          <p:cNvPr id="3" name="Content Placeholder 2"/>
          <p:cNvSpPr>
            <a:spLocks noGrp="1"/>
          </p:cNvSpPr>
          <p:nvPr>
            <p:ph idx="1"/>
          </p:nvPr>
        </p:nvSpPr>
        <p:spPr>
          <a:xfrm>
            <a:off x="357158" y="1571612"/>
            <a:ext cx="8329642" cy="4625975"/>
          </a:xfrm>
        </p:spPr>
        <p:txBody>
          <a:bodyPr/>
          <a:lstStyle/>
          <a:p>
            <a:pPr lvl="0"/>
            <a:r>
              <a:rPr lang="en-US" dirty="0" smtClean="0"/>
              <a:t>The billboards, kiosks, and events and tradeshows are an effective way to convey the message of the company. </a:t>
            </a:r>
          </a:p>
          <a:p>
            <a:pPr lvl="0"/>
            <a:r>
              <a:rPr lang="en-US" dirty="0" smtClean="0"/>
              <a:t>The billboards are present all around the city but the content should be such that it attracts the attention of the customer. </a:t>
            </a:r>
          </a:p>
          <a:p>
            <a:pPr lvl="0"/>
            <a:r>
              <a:rPr lang="en-US" dirty="0" smtClean="0"/>
              <a:t>The kiosks are an easy outlet of the products and serve as information outlets for the people too. </a:t>
            </a:r>
          </a:p>
          <a:p>
            <a:pPr lvl="0"/>
            <a:r>
              <a:rPr lang="en-US" dirty="0" smtClean="0"/>
              <a:t>Organizing events such as trade fairs and exhibitions for promotion of the product or service also in a way advertises the product. </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0" dirty="0" smtClean="0">
                <a:solidFill>
                  <a:srgbClr val="FFC000"/>
                </a:solidFill>
              </a:rPr>
              <a:t>Covert and Public Service Advertising</a:t>
            </a:r>
            <a:r>
              <a:rPr lang="en-US" b="0" dirty="0" smtClean="0"/>
              <a:t/>
            </a:r>
            <a:br>
              <a:rPr lang="en-US" b="0" dirty="0" smtClean="0"/>
            </a:br>
            <a:endParaRPr lang="en-US" dirty="0"/>
          </a:p>
        </p:txBody>
      </p:sp>
      <p:sp>
        <p:nvSpPr>
          <p:cNvPr id="3" name="Content Placeholder 2"/>
          <p:cNvSpPr>
            <a:spLocks noGrp="1"/>
          </p:cNvSpPr>
          <p:nvPr>
            <p:ph idx="1"/>
          </p:nvPr>
        </p:nvSpPr>
        <p:spPr>
          <a:xfrm>
            <a:off x="457200" y="1500174"/>
            <a:ext cx="8229600" cy="4625975"/>
          </a:xfrm>
        </p:spPr>
        <p:txBody>
          <a:bodyPr/>
          <a:lstStyle/>
          <a:p>
            <a:r>
              <a:rPr lang="en-US" sz="2400" dirty="0" smtClean="0"/>
              <a:t>Covert is a unique way of advertising in which the product or the message is subtly included in a movie or TV serial.</a:t>
            </a:r>
          </a:p>
          <a:p>
            <a:r>
              <a:rPr lang="en-US" sz="2400" dirty="0" smtClean="0"/>
              <a:t>This practice is most-commonly found in films. For example, billboards of the products may be shown in the film for a prolonged period of time. </a:t>
            </a:r>
          </a:p>
          <a:p>
            <a:r>
              <a:rPr lang="en-US" sz="2400" dirty="0" smtClean="0"/>
              <a:t>Or a character in the film may mention the name of the brand again and again. </a:t>
            </a:r>
          </a:p>
          <a:p>
            <a:r>
              <a:rPr lang="en-US" sz="2400" dirty="0" smtClean="0"/>
              <a:t>At other times the director may present the product as an integral part of the film. </a:t>
            </a:r>
          </a:p>
          <a:p>
            <a:r>
              <a:rPr lang="en-US" sz="2400" dirty="0" smtClean="0"/>
              <a:t>For example, the cars featured in several action flicks. Remember the Cadillac in Matrix Reloaded and BMWs in James Bond movies.</a:t>
            </a:r>
            <a:endParaRPr lang="en-US"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smtClean="0">
                <a:solidFill>
                  <a:srgbClr val="FFC000"/>
                </a:solidFill>
              </a:rPr>
              <a:t>Public Service Advertising</a:t>
            </a:r>
            <a:endParaRPr lang="en-US" dirty="0"/>
          </a:p>
        </p:txBody>
      </p:sp>
      <p:sp>
        <p:nvSpPr>
          <p:cNvPr id="3" name="Content Placeholder 2"/>
          <p:cNvSpPr>
            <a:spLocks noGrp="1"/>
          </p:cNvSpPr>
          <p:nvPr>
            <p:ph idx="1"/>
          </p:nvPr>
        </p:nvSpPr>
        <p:spPr>
          <a:xfrm>
            <a:off x="457200" y="1428736"/>
            <a:ext cx="8229600" cy="4929222"/>
          </a:xfrm>
        </p:spPr>
        <p:txBody>
          <a:bodyPr/>
          <a:lstStyle/>
          <a:p>
            <a:r>
              <a:rPr lang="en-US" sz="2400" b="1" dirty="0" smtClean="0"/>
              <a:t>public service advertising aims at spreading awareness about issues that are relevant to public interest</a:t>
            </a:r>
            <a:r>
              <a:rPr lang="en-US" sz="2400" dirty="0" smtClean="0"/>
              <a:t>. </a:t>
            </a:r>
          </a:p>
          <a:p>
            <a:r>
              <a:rPr lang="en-US" sz="2400" dirty="0" smtClean="0"/>
              <a:t>Such ads may quote a political viewpoint, a philosophy, or a religious concept.</a:t>
            </a:r>
          </a:p>
          <a:p>
            <a:r>
              <a:rPr lang="en-US" sz="2400" b="1" dirty="0" smtClean="0"/>
              <a:t>Most of the PSA ads use celebrities in order to gain attention</a:t>
            </a:r>
            <a:r>
              <a:rPr lang="en-US" sz="2400" dirty="0" smtClean="0"/>
              <a:t>.  </a:t>
            </a:r>
          </a:p>
          <a:p>
            <a:r>
              <a:rPr lang="en-US" sz="2400" dirty="0" smtClean="0"/>
              <a:t>Such humanitarian ads are usually broadcasted on the radio or television, though they can also appear in newspapers and magazines. </a:t>
            </a:r>
          </a:p>
          <a:p>
            <a:r>
              <a:rPr lang="en-US" sz="2400" dirty="0" smtClean="0"/>
              <a:t>A PSA or Public Service Announcement is aimed to alter public attitudes on issues ranging from health, safety, and conservation.</a:t>
            </a:r>
            <a:endParaRPr lang="en-US"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p:txBody>
          <a:bodyPr>
            <a:normAutofit fontScale="90000"/>
          </a:bodyPr>
          <a:lstStyle/>
          <a:p>
            <a:pPr algn="ctr"/>
            <a:r>
              <a:rPr lang="en-US" dirty="0" smtClean="0">
                <a:solidFill>
                  <a:srgbClr val="FFC000"/>
                </a:solidFill>
              </a:rPr>
              <a:t>Integrating Marketing Communications</a:t>
            </a:r>
            <a:endParaRPr lang="en-US" dirty="0">
              <a:solidFill>
                <a:srgbClr val="FFC000"/>
              </a:solidFill>
            </a:endParaRPr>
          </a:p>
        </p:txBody>
      </p:sp>
      <p:sp>
        <p:nvSpPr>
          <p:cNvPr id="313347" name="Rectangle 3"/>
          <p:cNvSpPr>
            <a:spLocks noGrp="1" noChangeArrowheads="1"/>
          </p:cNvSpPr>
          <p:nvPr>
            <p:ph idx="1"/>
          </p:nvPr>
        </p:nvSpPr>
        <p:spPr>
          <a:xfrm>
            <a:off x="428596" y="1428736"/>
            <a:ext cx="8229600" cy="5286412"/>
          </a:xfrm>
        </p:spPr>
        <p:txBody>
          <a:bodyPr/>
          <a:lstStyle/>
          <a:p>
            <a:r>
              <a:rPr lang="en-US" sz="2000" dirty="0" smtClean="0"/>
              <a:t>Integrated marketing provides an opportunity to improve the precision and effectiveness of marketing </a:t>
            </a:r>
            <a:r>
              <a:rPr lang="en-US" sz="2000" dirty="0" err="1" smtClean="0"/>
              <a:t>programmes</a:t>
            </a:r>
            <a:r>
              <a:rPr lang="en-US" sz="2000" dirty="0" smtClean="0"/>
              <a:t> by handling all aspects of marketing through a single source. </a:t>
            </a:r>
          </a:p>
          <a:p>
            <a:r>
              <a:rPr lang="en-US" sz="2000" dirty="0" smtClean="0"/>
              <a:t>An integrated marketing solution uses the most appropriate media and communications techniques to achieve marketing objectives.</a:t>
            </a:r>
          </a:p>
          <a:p>
            <a:r>
              <a:rPr lang="en-US" sz="2000" dirty="0" smtClean="0"/>
              <a:t>Integrated marketing provides many important business benefits, including creative integrity, consistency of messages, unbiased marketing recommendations, better use of communications media, greater marketing precision, improved operational efficiency and cost savings.</a:t>
            </a:r>
          </a:p>
          <a:p>
            <a:r>
              <a:rPr lang="en-US" sz="2000" dirty="0" smtClean="0"/>
              <a:t>There is a risk, and it is important to review its potential and implications through a pilot project or test campaign before committing to a single source solution.</a:t>
            </a:r>
          </a:p>
          <a:p>
            <a:r>
              <a:rPr lang="en-US" sz="2000" dirty="0" smtClean="0"/>
              <a:t>looking closely at internal structures and selecting the right agency are important stages in a successful transition to integrated marketing.</a:t>
            </a:r>
            <a:endParaRPr lang="en-US" sz="2000" dirty="0"/>
          </a:p>
        </p:txBody>
      </p:sp>
      <p:sp>
        <p:nvSpPr>
          <p:cNvPr id="17" name="Rectangle 3"/>
          <p:cNvSpPr txBox="1">
            <a:spLocks noChangeArrowheads="1"/>
          </p:cNvSpPr>
          <p:nvPr/>
        </p:nvSpPr>
        <p:spPr bwMode="auto">
          <a:xfrm>
            <a:off x="457200" y="3124200"/>
            <a:ext cx="8401080" cy="394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lvl="0" indent="0">
              <a:buClrTx/>
              <a:buSzTx/>
              <a:buNone/>
              <a:defRPr/>
            </a:pPr>
            <a:r>
              <a:rPr kumimoji="0" lang="en-US" sz="1400" b="0" i="0" u="none" strike="noStrike" kern="1200" cap="none" spc="0" normalizeH="0" baseline="0" noProof="0" dirty="0" smtClean="0">
                <a:ln>
                  <a:noFill/>
                </a:ln>
                <a:solidFill>
                  <a:prstClr val="black"/>
                </a:solidFill>
                <a:effectLst/>
                <a:uLnTx/>
                <a:uFillTx/>
                <a:latin typeface="+mj-lt"/>
                <a:ea typeface="+mn-ea"/>
                <a:cs typeface="+mn-cs"/>
              </a:rPr>
              <a:t>Source</a:t>
            </a:r>
            <a:r>
              <a:rPr kumimoji="0" lang="en-US" sz="1400" b="0" i="0" u="none" strike="noStrike" kern="1200" cap="none" spc="0" normalizeH="0" baseline="0" noProof="0" dirty="0">
                <a:ln>
                  <a:noFill/>
                </a:ln>
                <a:solidFill>
                  <a:prstClr val="black"/>
                </a:solidFill>
                <a:effectLst/>
                <a:uLnTx/>
                <a:uFillTx/>
                <a:latin typeface="+mj-lt"/>
                <a:ea typeface="+mn-ea"/>
                <a:cs typeface="+mn-cs"/>
              </a:rPr>
              <a:t>: </a:t>
            </a:r>
            <a:r>
              <a:rPr lang="en-US" sz="1400" dirty="0" smtClean="0">
                <a:solidFill>
                  <a:prstClr val="black"/>
                </a:solidFill>
                <a:latin typeface="+mj-lt"/>
              </a:rPr>
              <a:t>The Practice of Advertising, Mackay, Adrian R.</a:t>
            </a:r>
            <a:r>
              <a:rPr lang="en-US" sz="1400" dirty="0" smtClean="0">
                <a:latin typeface="+mj-lt"/>
              </a:rPr>
              <a:t>  5</a:t>
            </a:r>
            <a:r>
              <a:rPr lang="en-US" sz="1400" baseline="30000" dirty="0" smtClean="0">
                <a:latin typeface="+mj-lt"/>
              </a:rPr>
              <a:t>th</a:t>
            </a:r>
            <a:r>
              <a:rPr lang="en-US" sz="1400" dirty="0" smtClean="0">
                <a:latin typeface="+mj-lt"/>
              </a:rPr>
              <a:t> Edition, Elsevier Butterworth-Heinemann. 2005</a:t>
            </a:r>
            <a:r>
              <a:rPr lang="en-US" sz="1400" dirty="0" smtClean="0">
                <a:solidFill>
                  <a:prstClr val="black"/>
                </a:solidFill>
                <a:latin typeface="+mj-lt"/>
              </a:rPr>
              <a:t> </a:t>
            </a:r>
            <a:endParaRPr lang="en-US" sz="2800" dirty="0">
              <a:latin typeface="+mj-lt"/>
            </a:endParaRPr>
          </a:p>
        </p:txBody>
      </p:sp>
    </p:spTree>
    <p:extLst>
      <p:ext uri="{BB962C8B-B14F-4D97-AF65-F5344CB8AC3E}">
        <p14:creationId xmlns:p14="http://schemas.microsoft.com/office/powerpoint/2010/main" xmlns="" val="3620085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normAutofit fontScale="90000"/>
          </a:bodyPr>
          <a:lstStyle/>
          <a:p>
            <a:pPr algn="ctr"/>
            <a:r>
              <a:rPr lang="en-US" dirty="0" smtClean="0">
                <a:solidFill>
                  <a:srgbClr val="FFC000"/>
                </a:solidFill>
              </a:rPr>
              <a:t>Integrating Marketing Communications</a:t>
            </a:r>
            <a:endParaRPr lang="en-US" dirty="0">
              <a:solidFill>
                <a:srgbClr val="FFC000"/>
              </a:solidFill>
            </a:endParaRPr>
          </a:p>
        </p:txBody>
      </p:sp>
      <p:sp>
        <p:nvSpPr>
          <p:cNvPr id="301060" name="Rectangle 4"/>
          <p:cNvSpPr>
            <a:spLocks noGrp="1" noChangeArrowheads="1"/>
          </p:cNvSpPr>
          <p:nvPr>
            <p:ph idx="1"/>
          </p:nvPr>
        </p:nvSpPr>
        <p:spPr>
          <a:xfrm>
            <a:off x="285720" y="1500174"/>
            <a:ext cx="8472518" cy="4625975"/>
          </a:xfrm>
        </p:spPr>
        <p:txBody>
          <a:bodyPr/>
          <a:lstStyle/>
          <a:p>
            <a:r>
              <a:rPr lang="en-US" dirty="0" smtClean="0"/>
              <a:t>The result has been a growing understanding on the part of corporate management that:</a:t>
            </a:r>
          </a:p>
          <a:p>
            <a:r>
              <a:rPr lang="en-US" dirty="0" smtClean="0"/>
              <a:t> (1) The efficiencies of mass media advertising are not what they used to be; </a:t>
            </a:r>
          </a:p>
          <a:p>
            <a:r>
              <a:rPr lang="en-US" dirty="0" smtClean="0"/>
              <a:t>(2) Consumers are more sophisticated, cynical, and distrusting than ever before; </a:t>
            </a:r>
          </a:p>
          <a:p>
            <a:r>
              <a:rPr lang="en-US" dirty="0" smtClean="0"/>
              <a:t>(3) Tremendous gaps exist between what companies say in their advertising and what they actually do; and </a:t>
            </a:r>
          </a:p>
          <a:p>
            <a:r>
              <a:rPr lang="en-US" dirty="0" smtClean="0"/>
              <a:t>(4) In the long run, nourishing good customer relationships is far more important than making simple exchanges.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a:p>
            <a:endParaRPr lang="en-US" dirty="0"/>
          </a:p>
        </p:txBody>
      </p:sp>
    </p:spTree>
    <p:extLst>
      <p:ext uri="{BB962C8B-B14F-4D97-AF65-F5344CB8AC3E}">
        <p14:creationId xmlns:p14="http://schemas.microsoft.com/office/powerpoint/2010/main" xmlns="" val="21458957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dirty="0">
                <a:solidFill>
                  <a:srgbClr val="FFC000"/>
                </a:solidFill>
              </a:rPr>
              <a:t>The Key Players</a:t>
            </a:r>
          </a:p>
        </p:txBody>
      </p:sp>
      <p:sp>
        <p:nvSpPr>
          <p:cNvPr id="19459" name="Rectangle 3"/>
          <p:cNvSpPr>
            <a:spLocks noGrp="1" noChangeArrowheads="1"/>
          </p:cNvSpPr>
          <p:nvPr>
            <p:ph idx="1"/>
          </p:nvPr>
        </p:nvSpPr>
        <p:spPr/>
        <p:txBody>
          <a:bodyPr/>
          <a:lstStyle/>
          <a:p>
            <a:r>
              <a:rPr lang="en-US" altLang="en-US" dirty="0"/>
              <a:t>Advertising industry is complex and made of different organizations that are interrelated, and these are:</a:t>
            </a:r>
          </a:p>
          <a:p>
            <a:endParaRPr lang="en-US" dirty="0"/>
          </a:p>
          <a:p>
            <a:r>
              <a:rPr lang="en-US" dirty="0"/>
              <a:t>The advertiser</a:t>
            </a:r>
          </a:p>
          <a:p>
            <a:r>
              <a:rPr lang="en-US" dirty="0"/>
              <a:t>The agency</a:t>
            </a:r>
          </a:p>
          <a:p>
            <a:r>
              <a:rPr lang="en-US" dirty="0"/>
              <a:t>Media</a:t>
            </a:r>
          </a:p>
          <a:p>
            <a:r>
              <a:rPr lang="en-US" dirty="0"/>
              <a:t>Suppliers</a:t>
            </a:r>
          </a:p>
          <a:p>
            <a:r>
              <a:rPr lang="en-US" dirty="0"/>
              <a:t>Target audience</a:t>
            </a:r>
          </a:p>
          <a:p>
            <a:endParaRPr lang="en-US" dirty="0"/>
          </a:p>
        </p:txBody>
      </p:sp>
      <p:pic>
        <p:nvPicPr>
          <p:cNvPr id="19461" name="Picture 5" descr="UNFIG01_0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997575" y="2743200"/>
            <a:ext cx="2779713" cy="2895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066075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CB798D-9EAC-4AED-AEC0-B99126E0139C}"/>
              </a:ext>
            </a:extLst>
          </p:cNvPr>
          <p:cNvSpPr>
            <a:spLocks noGrp="1"/>
          </p:cNvSpPr>
          <p:nvPr>
            <p:ph type="title"/>
          </p:nvPr>
        </p:nvSpPr>
        <p:spPr/>
        <p:txBody>
          <a:bodyPr/>
          <a:lstStyle/>
          <a:p>
            <a:r>
              <a:rPr lang="en-US" dirty="0">
                <a:solidFill>
                  <a:srgbClr val="FFC000"/>
                </a:solidFill>
              </a:rPr>
              <a:t>The Key Players: the Advertiser</a:t>
            </a:r>
          </a:p>
        </p:txBody>
      </p:sp>
      <p:sp>
        <p:nvSpPr>
          <p:cNvPr id="3" name="Content Placeholder 2">
            <a:extLst>
              <a:ext uri="{FF2B5EF4-FFF2-40B4-BE49-F238E27FC236}">
                <a16:creationId xmlns:a16="http://schemas.microsoft.com/office/drawing/2014/main" xmlns="" id="{556D4047-AF51-4CF8-9E32-4C521C653166}"/>
              </a:ext>
            </a:extLst>
          </p:cNvPr>
          <p:cNvSpPr>
            <a:spLocks noGrp="1"/>
          </p:cNvSpPr>
          <p:nvPr>
            <p:ph idx="1"/>
          </p:nvPr>
        </p:nvSpPr>
        <p:spPr/>
        <p:txBody>
          <a:bodyPr/>
          <a:lstStyle/>
          <a:p>
            <a:pPr marL="609600" indent="-609600" eaLnBrk="1" hangingPunct="1">
              <a:buFont typeface="Wingdings" panose="05000000000000000000" pitchFamily="2" charset="2"/>
              <a:buAutoNum type="arabicPeriod"/>
            </a:pPr>
            <a:endParaRPr lang="en-US" altLang="en-US" b="1" dirty="0"/>
          </a:p>
          <a:p>
            <a:pPr>
              <a:lnSpc>
                <a:spcPct val="90000"/>
              </a:lnSpc>
            </a:pPr>
            <a:r>
              <a:rPr lang="en-US" altLang="en-US" sz="2400" dirty="0"/>
              <a:t>Person or organization that </a:t>
            </a:r>
            <a:r>
              <a:rPr lang="en-US" altLang="zh-TW" sz="2600" dirty="0">
                <a:ea typeface="新細明體" panose="020B0604030504040204" pitchFamily="18" charset="-120"/>
              </a:rPr>
              <a:t>Wants to send out a message about its business</a:t>
            </a:r>
          </a:p>
          <a:p>
            <a:pPr>
              <a:lnSpc>
                <a:spcPct val="90000"/>
              </a:lnSpc>
            </a:pPr>
            <a:r>
              <a:rPr lang="en-US" altLang="zh-TW" sz="2600" dirty="0">
                <a:ea typeface="新細明體" panose="020B0604030504040204" pitchFamily="18" charset="-120"/>
              </a:rPr>
              <a:t>Initiates effort by identifying a problem that advertising can solve</a:t>
            </a:r>
          </a:p>
          <a:p>
            <a:pPr>
              <a:lnSpc>
                <a:spcPct val="90000"/>
              </a:lnSpc>
            </a:pPr>
            <a:r>
              <a:rPr lang="en-US" altLang="zh-TW" sz="2600" dirty="0">
                <a:ea typeface="新細明體" panose="020B0604030504040204" pitchFamily="18" charset="-120"/>
              </a:rPr>
              <a:t>Selects the target audience, sets the budget, and approves the ad plan </a:t>
            </a:r>
          </a:p>
          <a:p>
            <a:pPr>
              <a:lnSpc>
                <a:spcPct val="90000"/>
              </a:lnSpc>
            </a:pPr>
            <a:r>
              <a:rPr lang="en-US" altLang="zh-TW" sz="2600" dirty="0">
                <a:ea typeface="新細明體" panose="020B0604030504040204" pitchFamily="18" charset="-120"/>
              </a:rPr>
              <a:t>Hires the agency</a:t>
            </a:r>
            <a:endParaRPr lang="en-US" altLang="zh-TW" sz="2800" dirty="0">
              <a:ea typeface="新細明體" panose="020B0604030504040204" pitchFamily="18" charset="-120"/>
            </a:endParaRPr>
          </a:p>
          <a:p>
            <a:pPr lvl="1">
              <a:lnSpc>
                <a:spcPct val="90000"/>
              </a:lnSpc>
            </a:pPr>
            <a:r>
              <a:rPr lang="en-US" altLang="zh-TW" sz="2400" dirty="0">
                <a:ea typeface="新細明體" panose="020B0604030504040204" pitchFamily="18" charset="-120"/>
              </a:rPr>
              <a:t>Agency of record (AOR) does the most business; manages other agencies</a:t>
            </a:r>
          </a:p>
          <a:p>
            <a:endParaRPr lang="en-US" dirty="0"/>
          </a:p>
        </p:txBody>
      </p:sp>
    </p:spTree>
    <p:extLst>
      <p:ext uri="{BB962C8B-B14F-4D97-AF65-F5344CB8AC3E}">
        <p14:creationId xmlns:p14="http://schemas.microsoft.com/office/powerpoint/2010/main" xmlns="" val="21622904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B8C4059-FBE6-45D2-8AC3-AE9719F5023E}"/>
              </a:ext>
            </a:extLst>
          </p:cNvPr>
          <p:cNvSpPr>
            <a:spLocks noGrp="1"/>
          </p:cNvSpPr>
          <p:nvPr>
            <p:ph type="title"/>
          </p:nvPr>
        </p:nvSpPr>
        <p:spPr/>
        <p:txBody>
          <a:bodyPr/>
          <a:lstStyle/>
          <a:p>
            <a:r>
              <a:rPr lang="en-US" dirty="0">
                <a:solidFill>
                  <a:srgbClr val="FFC000"/>
                </a:solidFill>
              </a:rPr>
              <a:t>The Key Players: the Advertiser</a:t>
            </a:r>
            <a:endParaRPr lang="en-US" dirty="0"/>
          </a:p>
        </p:txBody>
      </p:sp>
      <p:sp>
        <p:nvSpPr>
          <p:cNvPr id="3" name="Content Placeholder 2">
            <a:extLst>
              <a:ext uri="{FF2B5EF4-FFF2-40B4-BE49-F238E27FC236}">
                <a16:creationId xmlns:a16="http://schemas.microsoft.com/office/drawing/2014/main" xmlns="" id="{0BEB69BF-BD08-4CAA-826C-EA6F1FAACCED}"/>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xmlns="" id="{2666B208-319B-4CDA-BB82-FC7B93B5829A}"/>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1676400"/>
            <a:ext cx="9144000" cy="5791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9023169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C16B3B-B63A-4786-BFB1-61B33965A04D}"/>
              </a:ext>
            </a:extLst>
          </p:cNvPr>
          <p:cNvSpPr>
            <a:spLocks noGrp="1"/>
          </p:cNvSpPr>
          <p:nvPr>
            <p:ph type="title"/>
          </p:nvPr>
        </p:nvSpPr>
        <p:spPr/>
        <p:txBody>
          <a:bodyPr>
            <a:normAutofit/>
          </a:bodyPr>
          <a:lstStyle/>
          <a:p>
            <a:r>
              <a:rPr lang="en-US" sz="4000" dirty="0">
                <a:solidFill>
                  <a:srgbClr val="FFC000"/>
                </a:solidFill>
              </a:rPr>
              <a:t>Key Players: Agency</a:t>
            </a:r>
          </a:p>
        </p:txBody>
      </p:sp>
      <p:pic>
        <p:nvPicPr>
          <p:cNvPr id="4" name="Content Placeholder 3">
            <a:extLst>
              <a:ext uri="{FF2B5EF4-FFF2-40B4-BE49-F238E27FC236}">
                <a16:creationId xmlns:a16="http://schemas.microsoft.com/office/drawing/2014/main" xmlns="" id="{C06B013A-5BB6-4100-A7C6-E078FE4B9058}"/>
              </a:ext>
            </a:extLst>
          </p:cNvPr>
          <p:cNvPicPr>
            <a:picLocks noGrp="1" noChangeAspect="1" noChangeArrowheads="1"/>
          </p:cNvPicPr>
          <p:nvPr>
            <p:ph idx="1"/>
          </p:nvPr>
        </p:nvPicPr>
        <p:blipFill>
          <a:blip r:embed="rId2">
            <a:extLst>
              <a:ext uri="{28A0092B-C50C-407E-A947-70E740481C1C}">
                <a14:useLocalDpi xmlns:a14="http://schemas.microsoft.com/office/drawing/2010/main" xmlns="" val="0"/>
              </a:ext>
            </a:extLst>
          </a:blip>
          <a:srcRect/>
          <a:stretch>
            <a:fillRect/>
          </a:stretch>
        </p:blipFill>
        <p:spPr bwMode="auto">
          <a:xfrm>
            <a:off x="769829" y="1524000"/>
            <a:ext cx="7604342" cy="44958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TextBox 5">
            <a:extLst>
              <a:ext uri="{FF2B5EF4-FFF2-40B4-BE49-F238E27FC236}">
                <a16:creationId xmlns:a16="http://schemas.microsoft.com/office/drawing/2014/main" xmlns="" id="{653E9157-6EEA-4EEB-8C02-AB5D52E613D0}"/>
              </a:ext>
            </a:extLst>
          </p:cNvPr>
          <p:cNvSpPr txBox="1"/>
          <p:nvPr/>
        </p:nvSpPr>
        <p:spPr>
          <a:xfrm>
            <a:off x="381000" y="5766137"/>
            <a:ext cx="8686800" cy="1015663"/>
          </a:xfrm>
          <a:prstGeom prst="rect">
            <a:avLst/>
          </a:prstGeom>
          <a:noFill/>
        </p:spPr>
        <p:txBody>
          <a:bodyPr wrap="square">
            <a:spAutoFit/>
          </a:bodyPr>
          <a:lstStyle/>
          <a:p>
            <a:r>
              <a:rPr lang="en-US" sz="2000" dirty="0"/>
              <a:t>Agencies have the strategic and creative expertise, media knowledge, talent, and negotiating abilities to operate more efficiently than the advertiser.</a:t>
            </a:r>
          </a:p>
          <a:p>
            <a:r>
              <a:rPr lang="en-US" sz="2000" dirty="0"/>
              <a:t>Some large advertisers have in-house departments.</a:t>
            </a:r>
          </a:p>
        </p:txBody>
      </p:sp>
    </p:spTree>
    <p:extLst>
      <p:ext uri="{BB962C8B-B14F-4D97-AF65-F5344CB8AC3E}">
        <p14:creationId xmlns:p14="http://schemas.microsoft.com/office/powerpoint/2010/main" xmlns="" val="2659817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96D249-9609-42D0-9D42-C84D58B67272}"/>
              </a:ext>
            </a:extLst>
          </p:cNvPr>
          <p:cNvSpPr>
            <a:spLocks noGrp="1"/>
          </p:cNvSpPr>
          <p:nvPr>
            <p:ph type="title"/>
          </p:nvPr>
        </p:nvSpPr>
        <p:spPr/>
        <p:txBody>
          <a:bodyPr/>
          <a:lstStyle/>
          <a:p>
            <a:r>
              <a:rPr lang="en-US" dirty="0">
                <a:solidFill>
                  <a:srgbClr val="FFC000"/>
                </a:solidFill>
              </a:rPr>
              <a:t>Key Players: Agency</a:t>
            </a:r>
          </a:p>
        </p:txBody>
      </p:sp>
      <p:sp>
        <p:nvSpPr>
          <p:cNvPr id="3" name="Content Placeholder 2">
            <a:extLst>
              <a:ext uri="{FF2B5EF4-FFF2-40B4-BE49-F238E27FC236}">
                <a16:creationId xmlns:a16="http://schemas.microsoft.com/office/drawing/2014/main" xmlns="" id="{8F83F31E-F451-4ACC-87C1-CBB8BACA0029}"/>
              </a:ext>
            </a:extLst>
          </p:cNvPr>
          <p:cNvSpPr>
            <a:spLocks noGrp="1"/>
          </p:cNvSpPr>
          <p:nvPr>
            <p:ph idx="1"/>
          </p:nvPr>
        </p:nvSpPr>
        <p:spPr/>
        <p:txBody>
          <a:bodyPr/>
          <a:lstStyle/>
          <a:p>
            <a:endParaRPr lang="en-US" dirty="0"/>
          </a:p>
        </p:txBody>
      </p:sp>
      <p:pic>
        <p:nvPicPr>
          <p:cNvPr id="4" name="Picture 3" descr="Table 02">
            <a:extLst>
              <a:ext uri="{FF2B5EF4-FFF2-40B4-BE49-F238E27FC236}">
                <a16:creationId xmlns:a16="http://schemas.microsoft.com/office/drawing/2014/main" xmlns="" id="{898FD889-3BC1-4D96-B68E-11B0D99CB011}"/>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2400" y="1600200"/>
            <a:ext cx="8839200" cy="5029200"/>
          </a:xfrm>
          <a:prstGeom prst="rect">
            <a:avLst/>
          </a:prstGeom>
          <a:noFill/>
          <a:ln w="9525">
            <a:solidFill>
              <a:srgbClr val="00FF99"/>
            </a:solidFill>
            <a:prstDash val="lgDashDotDot"/>
            <a:miter lim="800000"/>
            <a:headEnd/>
            <a:tailEnd/>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0821706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6BBEF0-CD7D-41C2-A1D8-DF4364029C9E}"/>
              </a:ext>
            </a:extLst>
          </p:cNvPr>
          <p:cNvSpPr>
            <a:spLocks noGrp="1"/>
          </p:cNvSpPr>
          <p:nvPr>
            <p:ph type="title"/>
          </p:nvPr>
        </p:nvSpPr>
        <p:spPr/>
        <p:txBody>
          <a:bodyPr/>
          <a:lstStyle/>
          <a:p>
            <a:r>
              <a:rPr lang="en-US" dirty="0">
                <a:solidFill>
                  <a:srgbClr val="FFC000"/>
                </a:solidFill>
              </a:rPr>
              <a:t>Key Players: Media</a:t>
            </a:r>
          </a:p>
        </p:txBody>
      </p:sp>
      <p:sp>
        <p:nvSpPr>
          <p:cNvPr id="3" name="Content Placeholder 2">
            <a:extLst>
              <a:ext uri="{FF2B5EF4-FFF2-40B4-BE49-F238E27FC236}">
                <a16:creationId xmlns:a16="http://schemas.microsoft.com/office/drawing/2014/main" xmlns="" id="{88A73CCD-2126-487E-8D2C-8341117F5708}"/>
              </a:ext>
            </a:extLst>
          </p:cNvPr>
          <p:cNvSpPr>
            <a:spLocks noGrp="1"/>
          </p:cNvSpPr>
          <p:nvPr>
            <p:ph idx="1"/>
          </p:nvPr>
        </p:nvSpPr>
        <p:spPr/>
        <p:txBody>
          <a:bodyPr/>
          <a:lstStyle/>
          <a:p>
            <a:r>
              <a:rPr lang="en-US" dirty="0"/>
              <a:t>Channels of communication - carry message from advertiser to audience</a:t>
            </a:r>
          </a:p>
          <a:p>
            <a:r>
              <a:rPr lang="en-US" dirty="0"/>
              <a:t>Internet - from audience back to advertiser : interactive media.</a:t>
            </a:r>
          </a:p>
          <a:p>
            <a:r>
              <a:rPr lang="en-US" dirty="0"/>
              <a:t>Mass media – traditional mass media are Print and broadcast that reach mass audience</a:t>
            </a:r>
          </a:p>
          <a:p>
            <a:r>
              <a:rPr lang="en-US" dirty="0"/>
              <a:t>Media - channels of communication or media vehicles -  companies</a:t>
            </a:r>
          </a:p>
          <a:p>
            <a:endParaRPr lang="en-US" dirty="0"/>
          </a:p>
        </p:txBody>
      </p:sp>
    </p:spTree>
    <p:extLst>
      <p:ext uri="{BB962C8B-B14F-4D97-AF65-F5344CB8AC3E}">
        <p14:creationId xmlns:p14="http://schemas.microsoft.com/office/powerpoint/2010/main" xmlns="" val="26682606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37853C7-1CD7-4EF7-844F-2C62C3144F27}"/>
              </a:ext>
            </a:extLst>
          </p:cNvPr>
          <p:cNvSpPr>
            <a:spLocks noGrp="1"/>
          </p:cNvSpPr>
          <p:nvPr>
            <p:ph type="title"/>
          </p:nvPr>
        </p:nvSpPr>
        <p:spPr/>
        <p:txBody>
          <a:bodyPr>
            <a:normAutofit fontScale="90000"/>
          </a:bodyPr>
          <a:lstStyle/>
          <a:p>
            <a:r>
              <a:rPr lang="en-US" dirty="0">
                <a:solidFill>
                  <a:srgbClr val="FFC000"/>
                </a:solidFill>
              </a:rPr>
              <a:t>Key Players: Suppliers or Vendors</a:t>
            </a:r>
          </a:p>
        </p:txBody>
      </p:sp>
      <p:sp>
        <p:nvSpPr>
          <p:cNvPr id="3" name="Content Placeholder 2">
            <a:extLst>
              <a:ext uri="{FF2B5EF4-FFF2-40B4-BE49-F238E27FC236}">
                <a16:creationId xmlns:a16="http://schemas.microsoft.com/office/drawing/2014/main" xmlns="" id="{FF6B52C1-93C1-414D-9E30-EB4168712AA5}"/>
              </a:ext>
            </a:extLst>
          </p:cNvPr>
          <p:cNvSpPr>
            <a:spLocks noGrp="1"/>
          </p:cNvSpPr>
          <p:nvPr>
            <p:ph idx="1"/>
          </p:nvPr>
        </p:nvSpPr>
        <p:spPr/>
        <p:txBody>
          <a:bodyPr/>
          <a:lstStyle/>
          <a:p>
            <a:pPr marL="877888" lvl="1" indent="-533400" eaLnBrk="1" hangingPunct="1">
              <a:lnSpc>
                <a:spcPct val="90000"/>
              </a:lnSpc>
            </a:pPr>
            <a:r>
              <a:rPr lang="en-US" altLang="en-US" dirty="0"/>
              <a:t>Group of service organizations that assist advertisers, ad agencies &amp; media to create &amp; place ads</a:t>
            </a:r>
          </a:p>
          <a:p>
            <a:pPr marL="877888" lvl="1" indent="-533400" eaLnBrk="1" hangingPunct="1">
              <a:lnSpc>
                <a:spcPct val="90000"/>
              </a:lnSpc>
            </a:pPr>
            <a:r>
              <a:rPr lang="en-US" altLang="en-US" dirty="0"/>
              <a:t>Array of suppliers mirrors - variety of tasks - put together ad</a:t>
            </a:r>
          </a:p>
          <a:p>
            <a:pPr marL="877888" lvl="1" indent="-533400" eaLnBrk="1" hangingPunct="1">
              <a:lnSpc>
                <a:spcPct val="90000"/>
              </a:lnSpc>
            </a:pPr>
            <a:r>
              <a:rPr lang="en-US" altLang="en-US" dirty="0"/>
              <a:t>These are </a:t>
            </a:r>
            <a:r>
              <a:rPr lang="en-US" altLang="zh-TW" sz="2400" dirty="0">
                <a:ea typeface="新細明體" panose="020B0604030504040204" pitchFamily="18" charset="-120"/>
              </a:rPr>
              <a:t>Artists, writers, photographers, directors, producers, printers, freelancers, and consultants</a:t>
            </a:r>
            <a:endParaRPr lang="en-US" altLang="en-US" dirty="0"/>
          </a:p>
          <a:p>
            <a:pPr marL="877888" lvl="1" indent="-533400" eaLnBrk="1" hangingPunct="1">
              <a:lnSpc>
                <a:spcPct val="90000"/>
              </a:lnSpc>
            </a:pPr>
            <a:r>
              <a:rPr lang="en-US" altLang="en-US" dirty="0"/>
              <a:t>Why hire a vendor?</a:t>
            </a:r>
          </a:p>
          <a:p>
            <a:pPr marL="1150938" lvl="2" indent="-457200" eaLnBrk="1" hangingPunct="1">
              <a:lnSpc>
                <a:spcPct val="90000"/>
              </a:lnSpc>
              <a:buFont typeface="Wingdings" panose="05000000000000000000" pitchFamily="2" charset="2"/>
              <a:buAutoNum type="arabicPeriod"/>
            </a:pPr>
            <a:r>
              <a:rPr lang="en-US" altLang="en-US" dirty="0"/>
              <a:t>Advertisers - no expertise in area</a:t>
            </a:r>
          </a:p>
          <a:p>
            <a:pPr marL="1150938" lvl="2" indent="-457200" eaLnBrk="1" hangingPunct="1">
              <a:lnSpc>
                <a:spcPct val="90000"/>
              </a:lnSpc>
              <a:buFont typeface="Wingdings" panose="05000000000000000000" pitchFamily="2" charset="2"/>
              <a:buAutoNum type="arabicPeriod"/>
            </a:pPr>
            <a:r>
              <a:rPr lang="en-US" altLang="en-US" dirty="0"/>
              <a:t>May be overloaded</a:t>
            </a:r>
          </a:p>
          <a:p>
            <a:pPr marL="1150938" lvl="2" indent="-457200" eaLnBrk="1" hangingPunct="1">
              <a:lnSpc>
                <a:spcPct val="90000"/>
              </a:lnSpc>
              <a:buFont typeface="Wingdings" panose="05000000000000000000" pitchFamily="2" charset="2"/>
              <a:buAutoNum type="arabicPeriod"/>
            </a:pPr>
            <a:r>
              <a:rPr lang="en-US" altLang="en-US" dirty="0"/>
              <a:t>Want fresh perspective</a:t>
            </a:r>
          </a:p>
          <a:p>
            <a:pPr marL="1150938" lvl="2" indent="-457200" eaLnBrk="1" hangingPunct="1">
              <a:lnSpc>
                <a:spcPct val="90000"/>
              </a:lnSpc>
              <a:buFont typeface="Wingdings" panose="05000000000000000000" pitchFamily="2" charset="2"/>
              <a:buAutoNum type="arabicPeriod"/>
            </a:pPr>
            <a:r>
              <a:rPr lang="en-US" altLang="en-US" dirty="0"/>
              <a:t>Cheaper than services of someone in-house</a:t>
            </a:r>
          </a:p>
          <a:p>
            <a:endParaRPr lang="en-US" dirty="0"/>
          </a:p>
        </p:txBody>
      </p:sp>
    </p:spTree>
    <p:extLst>
      <p:ext uri="{BB962C8B-B14F-4D97-AF65-F5344CB8AC3E}">
        <p14:creationId xmlns:p14="http://schemas.microsoft.com/office/powerpoint/2010/main" xmlns="" val="6914338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9B94FE-60F2-4A1A-BEF6-D5E1F3CF046A}"/>
              </a:ext>
            </a:extLst>
          </p:cNvPr>
          <p:cNvSpPr>
            <a:spLocks noGrp="1"/>
          </p:cNvSpPr>
          <p:nvPr>
            <p:ph type="title"/>
          </p:nvPr>
        </p:nvSpPr>
        <p:spPr/>
        <p:txBody>
          <a:bodyPr/>
          <a:lstStyle/>
          <a:p>
            <a:r>
              <a:rPr lang="en-US" dirty="0">
                <a:solidFill>
                  <a:srgbClr val="FFC000"/>
                </a:solidFill>
              </a:rPr>
              <a:t>Key Players: Target Audiences</a:t>
            </a:r>
          </a:p>
        </p:txBody>
      </p:sp>
      <p:sp>
        <p:nvSpPr>
          <p:cNvPr id="3" name="Content Placeholder 2">
            <a:extLst>
              <a:ext uri="{FF2B5EF4-FFF2-40B4-BE49-F238E27FC236}">
                <a16:creationId xmlns:a16="http://schemas.microsoft.com/office/drawing/2014/main" xmlns="" id="{47359C89-42D2-471F-B000-B9759E8F44C2}"/>
              </a:ext>
            </a:extLst>
          </p:cNvPr>
          <p:cNvSpPr>
            <a:spLocks noGrp="1"/>
          </p:cNvSpPr>
          <p:nvPr>
            <p:ph idx="1"/>
          </p:nvPr>
        </p:nvSpPr>
        <p:spPr>
          <a:xfrm>
            <a:off x="457200" y="1408176"/>
            <a:ext cx="8229600" cy="4625975"/>
          </a:xfrm>
        </p:spPr>
        <p:txBody>
          <a:bodyPr/>
          <a:lstStyle/>
          <a:p>
            <a:pPr>
              <a:lnSpc>
                <a:spcPct val="90000"/>
              </a:lnSpc>
            </a:pPr>
            <a:r>
              <a:rPr lang="en-US" altLang="en-US" sz="2400" dirty="0">
                <a:solidFill>
                  <a:srgbClr val="FF0000"/>
                </a:solidFill>
              </a:rPr>
              <a:t>Customer or prospective ones : </a:t>
            </a:r>
            <a:r>
              <a:rPr lang="en-US" altLang="zh-TW" sz="2400" dirty="0">
                <a:ea typeface="新細明體" panose="020B0604030504040204" pitchFamily="18" charset="-120"/>
              </a:rPr>
              <a:t>People to whom an ad is directed—their responses determine if advertising is effective.</a:t>
            </a:r>
          </a:p>
          <a:p>
            <a:pPr>
              <a:lnSpc>
                <a:spcPct val="90000"/>
              </a:lnSpc>
            </a:pPr>
            <a:r>
              <a:rPr lang="en-US" altLang="zh-TW" sz="2400" b="1" i="1" dirty="0">
                <a:ea typeface="新細明體" panose="020B0604030504040204" pitchFamily="18" charset="-120"/>
              </a:rPr>
              <a:t>Targeting</a:t>
            </a:r>
            <a:r>
              <a:rPr lang="en-US" altLang="zh-TW" sz="2400" dirty="0">
                <a:ea typeface="新細明體" panose="020B0604030504040204" pitchFamily="18" charset="-120"/>
              </a:rPr>
              <a:t> is the process of identifying the people in the desired audience.</a:t>
            </a:r>
          </a:p>
          <a:p>
            <a:pPr>
              <a:lnSpc>
                <a:spcPct val="90000"/>
              </a:lnSpc>
            </a:pPr>
            <a:r>
              <a:rPr lang="en-US" altLang="zh-TW" sz="2400" dirty="0">
                <a:ea typeface="新細明體" panose="020B0604030504040204" pitchFamily="18" charset="-120"/>
              </a:rPr>
              <a:t>Interactive technology allows ads to be  customized to the target audience’s individual needs-</a:t>
            </a:r>
            <a:r>
              <a:rPr lang="en-US" altLang="en-US" sz="2400" dirty="0"/>
              <a:t>important to know target audience &amp; create ads that speak to individual needs</a:t>
            </a:r>
          </a:p>
          <a:p>
            <a:pPr marL="119062" indent="0">
              <a:lnSpc>
                <a:spcPct val="90000"/>
              </a:lnSpc>
              <a:buNone/>
            </a:pPr>
            <a:endParaRPr lang="en-US" altLang="en-US" sz="500" dirty="0"/>
          </a:p>
          <a:p>
            <a:pPr marL="801688" lvl="1" indent="-457200" eaLnBrk="1" hangingPunct="1"/>
            <a:r>
              <a:rPr lang="en-US" altLang="en-US" sz="2400" dirty="0"/>
              <a:t>Character of </a:t>
            </a:r>
            <a:r>
              <a:rPr lang="en-US" altLang="en-US" sz="2400" b="1" dirty="0"/>
              <a:t>target audience </a:t>
            </a:r>
            <a:r>
              <a:rPr lang="en-US" altLang="en-US" sz="2400" dirty="0"/>
              <a:t>- direct bearing on overall advertising strategy</a:t>
            </a:r>
            <a:endParaRPr lang="en-US" altLang="en-US" sz="600" dirty="0"/>
          </a:p>
          <a:p>
            <a:pPr marL="801688" lvl="1" indent="-457200" eaLnBrk="1" hangingPunct="1"/>
            <a:r>
              <a:rPr lang="en-US" altLang="en-US" sz="2400" b="1" dirty="0"/>
              <a:t>Purchasers</a:t>
            </a:r>
            <a:r>
              <a:rPr lang="en-US" altLang="en-US" sz="2400" dirty="0"/>
              <a:t> - </a:t>
            </a:r>
            <a:r>
              <a:rPr lang="en-US" altLang="en-US" sz="2400" b="1" dirty="0"/>
              <a:t>not</a:t>
            </a:r>
            <a:r>
              <a:rPr lang="en-US" altLang="en-US" sz="2400" dirty="0"/>
              <a:t> always product </a:t>
            </a:r>
            <a:r>
              <a:rPr lang="en-US" altLang="en-US" sz="2400" b="1" dirty="0"/>
              <a:t>users</a:t>
            </a:r>
          </a:p>
          <a:p>
            <a:pPr marL="801688" lvl="1" indent="-457200" eaLnBrk="1" hangingPunct="1"/>
            <a:r>
              <a:rPr lang="en-US" altLang="en-US" sz="2400" dirty="0"/>
              <a:t>Critical - recognize &amp; know well - target audiences</a:t>
            </a:r>
          </a:p>
          <a:p>
            <a:pPr marL="801688" lvl="1" indent="-457200" eaLnBrk="1" hangingPunct="1"/>
            <a:r>
              <a:rPr lang="en-US" altLang="en-US" sz="2400" dirty="0"/>
              <a:t>Interactive technology - ads customized to individuals</a:t>
            </a:r>
          </a:p>
          <a:p>
            <a:pPr marL="801688" lvl="1" indent="-457200" eaLnBrk="1" hangingPunct="1">
              <a:buFont typeface="Wingdings" panose="05000000000000000000" pitchFamily="2" charset="2"/>
              <a:buNone/>
            </a:pPr>
            <a:endParaRPr lang="en-US" altLang="en-US" sz="800" dirty="0"/>
          </a:p>
          <a:p>
            <a:endParaRPr lang="en-US" dirty="0"/>
          </a:p>
        </p:txBody>
      </p:sp>
    </p:spTree>
    <p:extLst>
      <p:ext uri="{BB962C8B-B14F-4D97-AF65-F5344CB8AC3E}">
        <p14:creationId xmlns:p14="http://schemas.microsoft.com/office/powerpoint/2010/main" xmlns="" val="1462435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dirty="0">
                <a:solidFill>
                  <a:srgbClr val="FFC000"/>
                </a:solidFill>
              </a:rPr>
              <a:t>The Development of Advertising</a:t>
            </a:r>
          </a:p>
        </p:txBody>
      </p:sp>
      <p:pic>
        <p:nvPicPr>
          <p:cNvPr id="35851" name="Picture 11"/>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81000" y="1524000"/>
            <a:ext cx="8458200" cy="5227555"/>
          </a:xfrm>
        </p:spPr>
      </p:pic>
    </p:spTree>
    <p:extLst>
      <p:ext uri="{BB962C8B-B14F-4D97-AF65-F5344CB8AC3E}">
        <p14:creationId xmlns:p14="http://schemas.microsoft.com/office/powerpoint/2010/main" xmlns="" val="41196073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2803" name="Rectangle 3"/>
          <p:cNvSpPr>
            <a:spLocks noGrp="1" noChangeArrowheads="1"/>
          </p:cNvSpPr>
          <p:nvPr>
            <p:ph type="title"/>
          </p:nvPr>
        </p:nvSpPr>
        <p:spPr/>
        <p:txBody>
          <a:bodyPr/>
          <a:lstStyle/>
          <a:p>
            <a:r>
              <a:rPr lang="en-US" dirty="0">
                <a:solidFill>
                  <a:srgbClr val="FFC000"/>
                </a:solidFill>
              </a:rPr>
              <a:t>The Development of Advertising</a:t>
            </a:r>
          </a:p>
        </p:txBody>
      </p:sp>
      <p:pic>
        <p:nvPicPr>
          <p:cNvPr id="332809" name="Picture 9"/>
          <p:cNvPicPr>
            <a:picLocks noGrp="1" noChangeAspect="1" noChangeArrowheads="1"/>
          </p:cNvPicPr>
          <p:nvPr>
            <p:ph idx="1"/>
          </p:nvPr>
        </p:nvPicPr>
        <p:blipFill rotWithShape="1">
          <a:blip r:embed="rId2" cstate="print">
            <a:extLst>
              <a:ext uri="{28A0092B-C50C-407E-A947-70E740481C1C}">
                <a14:useLocalDpi xmlns:a14="http://schemas.microsoft.com/office/drawing/2010/main" xmlns="" val="0"/>
              </a:ext>
            </a:extLst>
          </a:blip>
          <a:srcRect b="5105"/>
          <a:stretch/>
        </p:blipFill>
        <p:spPr>
          <a:xfrm>
            <a:off x="220794" y="1600200"/>
            <a:ext cx="8770806" cy="4876800"/>
          </a:xfrm>
        </p:spPr>
      </p:pic>
    </p:spTree>
    <p:extLst>
      <p:ext uri="{BB962C8B-B14F-4D97-AF65-F5344CB8AC3E}">
        <p14:creationId xmlns:p14="http://schemas.microsoft.com/office/powerpoint/2010/main" xmlns="" val="1945110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33832" name="Picture 8"/>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2016" y="1585912"/>
            <a:ext cx="8438584" cy="4967287"/>
          </a:xfrm>
          <a:prstGeom prst="rect">
            <a:avLst/>
          </a:prstGeom>
          <a:noFill/>
          <a:extLst>
            <a:ext uri="{909E8E84-426E-40DD-AFC4-6F175D3DCCD1}">
              <a14:hiddenFill xmlns:a14="http://schemas.microsoft.com/office/drawing/2010/main" xmlns="">
                <a:solidFill>
                  <a:srgbClr val="FFFFFF"/>
                </a:solidFill>
              </a14:hiddenFill>
            </a:ext>
          </a:extLst>
        </p:spPr>
      </p:pic>
      <p:sp>
        <p:nvSpPr>
          <p:cNvPr id="333827" name="Rectangle 3"/>
          <p:cNvSpPr>
            <a:spLocks noGrp="1" noChangeArrowheads="1"/>
          </p:cNvSpPr>
          <p:nvPr>
            <p:ph type="title"/>
          </p:nvPr>
        </p:nvSpPr>
        <p:spPr/>
        <p:txBody>
          <a:bodyPr/>
          <a:lstStyle/>
          <a:p>
            <a:r>
              <a:rPr lang="en-US" dirty="0">
                <a:solidFill>
                  <a:srgbClr val="FFC000"/>
                </a:solidFill>
              </a:rPr>
              <a:t>The Development of Advertising</a:t>
            </a:r>
          </a:p>
        </p:txBody>
      </p:sp>
    </p:spTree>
    <p:extLst>
      <p:ext uri="{BB962C8B-B14F-4D97-AF65-F5344CB8AC3E}">
        <p14:creationId xmlns:p14="http://schemas.microsoft.com/office/powerpoint/2010/main" xmlns="" val="29864019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p:txBody>
          <a:bodyPr/>
          <a:lstStyle/>
          <a:p>
            <a:r>
              <a:rPr lang="en-US" dirty="0">
                <a:solidFill>
                  <a:srgbClr val="FFC000"/>
                </a:solidFill>
              </a:rPr>
              <a:t>Current Developments</a:t>
            </a:r>
          </a:p>
        </p:txBody>
      </p:sp>
      <p:sp>
        <p:nvSpPr>
          <p:cNvPr id="334851" name="Rectangle 3"/>
          <p:cNvSpPr>
            <a:spLocks noGrp="1" noChangeArrowheads="1"/>
          </p:cNvSpPr>
          <p:nvPr>
            <p:ph idx="1"/>
          </p:nvPr>
        </p:nvSpPr>
        <p:spPr/>
        <p:txBody>
          <a:bodyPr/>
          <a:lstStyle/>
          <a:p>
            <a:r>
              <a:rPr lang="en-US" dirty="0"/>
              <a:t>The New Advertising</a:t>
            </a:r>
          </a:p>
          <a:p>
            <a:r>
              <a:rPr lang="en-US" dirty="0"/>
              <a:t>Electronic media are making advertising more intimate, interactive, and personalized.</a:t>
            </a:r>
          </a:p>
          <a:p>
            <a:r>
              <a:rPr lang="en-US" dirty="0"/>
              <a:t>Advertising must evolve to keep up with technology.</a:t>
            </a:r>
          </a:p>
          <a:p>
            <a:r>
              <a:rPr lang="en-US" dirty="0"/>
              <a:t>Creativity involves more than just the ad’s big idea, but finding new ways to engage consumers beyond traditional mass media.</a:t>
            </a:r>
          </a:p>
        </p:txBody>
      </p:sp>
    </p:spTree>
    <p:extLst>
      <p:ext uri="{BB962C8B-B14F-4D97-AF65-F5344CB8AC3E}">
        <p14:creationId xmlns:p14="http://schemas.microsoft.com/office/powerpoint/2010/main" xmlns="" val="9724279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5874" name="Rectangle 2"/>
          <p:cNvSpPr>
            <a:spLocks noGrp="1" noChangeArrowheads="1"/>
          </p:cNvSpPr>
          <p:nvPr>
            <p:ph type="title"/>
          </p:nvPr>
        </p:nvSpPr>
        <p:spPr/>
        <p:txBody>
          <a:bodyPr/>
          <a:lstStyle/>
          <a:p>
            <a:r>
              <a:rPr lang="en-US" dirty="0">
                <a:solidFill>
                  <a:srgbClr val="FFC000"/>
                </a:solidFill>
              </a:rPr>
              <a:t>Current Developments</a:t>
            </a:r>
          </a:p>
        </p:txBody>
      </p:sp>
      <p:sp>
        <p:nvSpPr>
          <p:cNvPr id="335875" name="Rectangle 3"/>
          <p:cNvSpPr>
            <a:spLocks noGrp="1" noChangeArrowheads="1"/>
          </p:cNvSpPr>
          <p:nvPr>
            <p:ph idx="1"/>
          </p:nvPr>
        </p:nvSpPr>
        <p:spPr/>
        <p:txBody>
          <a:bodyPr/>
          <a:lstStyle/>
          <a:p>
            <a:r>
              <a:rPr lang="en-US"/>
              <a:t>Interactivity</a:t>
            </a:r>
          </a:p>
          <a:p>
            <a:r>
              <a:rPr lang="en-US"/>
              <a:t>Buzz is getting people to talk about the event, idea or brand.</a:t>
            </a:r>
          </a:p>
          <a:p>
            <a:r>
              <a:rPr lang="en-US"/>
              <a:t>People contact companies by phone, the Internet, and through friends.</a:t>
            </a:r>
          </a:p>
          <a:p>
            <a:r>
              <a:rPr lang="en-US"/>
              <a:t>Advertising must change to also become more interactive.</a:t>
            </a:r>
          </a:p>
        </p:txBody>
      </p:sp>
    </p:spTree>
    <p:extLst>
      <p:ext uri="{BB962C8B-B14F-4D97-AF65-F5344CB8AC3E}">
        <p14:creationId xmlns:p14="http://schemas.microsoft.com/office/powerpoint/2010/main" xmlns="" val="20759532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6898" name="Rectangle 2"/>
          <p:cNvSpPr>
            <a:spLocks noGrp="1" noChangeArrowheads="1"/>
          </p:cNvSpPr>
          <p:nvPr>
            <p:ph type="title"/>
          </p:nvPr>
        </p:nvSpPr>
        <p:spPr/>
        <p:txBody>
          <a:bodyPr/>
          <a:lstStyle/>
          <a:p>
            <a:r>
              <a:rPr lang="en-US" dirty="0">
                <a:solidFill>
                  <a:srgbClr val="FFC000"/>
                </a:solidFill>
              </a:rPr>
              <a:t>Current Developments</a:t>
            </a:r>
          </a:p>
        </p:txBody>
      </p:sp>
      <p:sp>
        <p:nvSpPr>
          <p:cNvPr id="336899" name="Rectangle 3"/>
          <p:cNvSpPr>
            <a:spLocks noGrp="1" noChangeArrowheads="1"/>
          </p:cNvSpPr>
          <p:nvPr>
            <p:ph idx="1"/>
          </p:nvPr>
        </p:nvSpPr>
        <p:spPr/>
        <p:txBody>
          <a:bodyPr/>
          <a:lstStyle/>
          <a:p>
            <a:r>
              <a:rPr lang="en-US"/>
              <a:t>Integrated Marketing Communication (IMC)</a:t>
            </a:r>
          </a:p>
          <a:p>
            <a:r>
              <a:rPr lang="en-US"/>
              <a:t>IMC means unifying all marketing communication messages and tools to send a consistent, persuasive message promoting the brand’s goals.</a:t>
            </a:r>
          </a:p>
          <a:p>
            <a:r>
              <a:rPr lang="en-US"/>
              <a:t>Stakeholders are also important in IMC.</a:t>
            </a:r>
          </a:p>
          <a:p>
            <a:r>
              <a:rPr lang="en-US"/>
              <a:t>Synergy means messages have more impact working jointly than on their own.</a:t>
            </a:r>
          </a:p>
        </p:txBody>
      </p:sp>
    </p:spTree>
    <p:extLst>
      <p:ext uri="{BB962C8B-B14F-4D97-AF65-F5344CB8AC3E}">
        <p14:creationId xmlns:p14="http://schemas.microsoft.com/office/powerpoint/2010/main" xmlns="" val="10389679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22" name="Rectangle 2"/>
          <p:cNvSpPr>
            <a:spLocks noGrp="1" noChangeArrowheads="1"/>
          </p:cNvSpPr>
          <p:nvPr>
            <p:ph type="title"/>
          </p:nvPr>
        </p:nvSpPr>
        <p:spPr/>
        <p:txBody>
          <a:bodyPr/>
          <a:lstStyle/>
          <a:p>
            <a:r>
              <a:rPr lang="en-US" dirty="0">
                <a:solidFill>
                  <a:srgbClr val="FFC000"/>
                </a:solidFill>
              </a:rPr>
              <a:t>Current Developments</a:t>
            </a:r>
          </a:p>
        </p:txBody>
      </p:sp>
      <p:sp>
        <p:nvSpPr>
          <p:cNvPr id="337923" name="Rectangle 3"/>
          <p:cNvSpPr>
            <a:spLocks noGrp="1" noChangeArrowheads="1"/>
          </p:cNvSpPr>
          <p:nvPr>
            <p:ph idx="1"/>
          </p:nvPr>
        </p:nvSpPr>
        <p:spPr>
          <a:xfrm>
            <a:off x="457200" y="1774825"/>
            <a:ext cx="8229600" cy="3286125"/>
          </a:xfrm>
        </p:spPr>
        <p:txBody>
          <a:bodyPr/>
          <a:lstStyle/>
          <a:p>
            <a:r>
              <a:rPr lang="en-US"/>
              <a:t>Globalization</a:t>
            </a:r>
          </a:p>
          <a:p>
            <a:r>
              <a:rPr lang="en-US"/>
              <a:t>The elimination of trade barriers in the 1990s opened huge international markets.</a:t>
            </a:r>
          </a:p>
          <a:p>
            <a:r>
              <a:rPr lang="en-US"/>
              <a:t>Agencies are forming multinational operations to to address these markets. </a:t>
            </a:r>
          </a:p>
          <a:p>
            <a:r>
              <a:rPr lang="en-US"/>
              <a:t>Should advertisers practice local or global advertising?</a:t>
            </a:r>
          </a:p>
        </p:txBody>
      </p:sp>
      <p:grpSp>
        <p:nvGrpSpPr>
          <p:cNvPr id="337925" name="Group 5"/>
          <p:cNvGrpSpPr>
            <a:grpSpLocks/>
          </p:cNvGrpSpPr>
          <p:nvPr/>
        </p:nvGrpSpPr>
        <p:grpSpPr bwMode="auto">
          <a:xfrm>
            <a:off x="6324600" y="4572000"/>
            <a:ext cx="2286000" cy="2095500"/>
            <a:chOff x="4224" y="1986"/>
            <a:chExt cx="1440" cy="1320"/>
          </a:xfrm>
        </p:grpSpPr>
        <p:sp>
          <p:nvSpPr>
            <p:cNvPr id="337926" name="Text Box 6"/>
            <p:cNvSpPr txBox="1">
              <a:spLocks noChangeArrowheads="1"/>
            </p:cNvSpPr>
            <p:nvPr/>
          </p:nvSpPr>
          <p:spPr bwMode="auto">
            <a:xfrm>
              <a:off x="4224" y="2688"/>
              <a:ext cx="1440" cy="6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eaLnBrk="0" hangingPunct="0"/>
              <a:r>
                <a:rPr lang="en-US" sz="1400">
                  <a:solidFill>
                    <a:schemeClr val="bg2"/>
                  </a:solidFill>
                  <a:latin typeface="Arial Black" pitchFamily="34" charset="0"/>
                </a:rPr>
                <a:t>Video Snippet</a:t>
              </a:r>
            </a:p>
            <a:p>
              <a:pPr algn="ctr" eaLnBrk="0" hangingPunct="0"/>
              <a:r>
                <a:rPr lang="en-US" sz="1400">
                  <a:solidFill>
                    <a:srgbClr val="000000"/>
                  </a:solidFill>
                </a:rPr>
                <a:t>Harley-Davidson talks about the foundation of a global marketing strategy.</a:t>
              </a:r>
            </a:p>
          </p:txBody>
        </p:sp>
        <p:grpSp>
          <p:nvGrpSpPr>
            <p:cNvPr id="337927" name="Group 7"/>
            <p:cNvGrpSpPr>
              <a:grpSpLocks noChangeAspect="1"/>
            </p:cNvGrpSpPr>
            <p:nvPr/>
          </p:nvGrpSpPr>
          <p:grpSpPr bwMode="auto">
            <a:xfrm>
              <a:off x="4324" y="1986"/>
              <a:ext cx="1148" cy="708"/>
              <a:chOff x="4324" y="1986"/>
              <a:chExt cx="1148" cy="708"/>
            </a:xfrm>
          </p:grpSpPr>
          <p:sp>
            <p:nvSpPr>
              <p:cNvPr id="337928" name="AutoShape 8"/>
              <p:cNvSpPr>
                <a:spLocks noChangeAspect="1" noChangeArrowheads="1" noTextEdit="1"/>
              </p:cNvSpPr>
              <p:nvPr/>
            </p:nvSpPr>
            <p:spPr bwMode="auto">
              <a:xfrm>
                <a:off x="4324" y="1986"/>
                <a:ext cx="1148" cy="7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p>
            </p:txBody>
          </p:sp>
          <p:sp>
            <p:nvSpPr>
              <p:cNvPr id="337929" name="Freeform 9"/>
              <p:cNvSpPr>
                <a:spLocks/>
              </p:cNvSpPr>
              <p:nvPr/>
            </p:nvSpPr>
            <p:spPr bwMode="auto">
              <a:xfrm>
                <a:off x="4324" y="2464"/>
                <a:ext cx="903" cy="195"/>
              </a:xfrm>
              <a:custGeom>
                <a:avLst/>
                <a:gdLst>
                  <a:gd name="T0" fmla="*/ 1802 w 1806"/>
                  <a:gd name="T1" fmla="*/ 216 h 392"/>
                  <a:gd name="T2" fmla="*/ 1778 w 1806"/>
                  <a:gd name="T3" fmla="*/ 246 h 392"/>
                  <a:gd name="T4" fmla="*/ 1735 w 1806"/>
                  <a:gd name="T5" fmla="*/ 272 h 392"/>
                  <a:gd name="T6" fmla="*/ 1676 w 1806"/>
                  <a:gd name="T7" fmla="*/ 297 h 392"/>
                  <a:gd name="T8" fmla="*/ 1600 w 1806"/>
                  <a:gd name="T9" fmla="*/ 320 h 392"/>
                  <a:gd name="T10" fmla="*/ 1510 w 1806"/>
                  <a:gd name="T11" fmla="*/ 341 h 392"/>
                  <a:gd name="T12" fmla="*/ 1409 w 1806"/>
                  <a:gd name="T13" fmla="*/ 358 h 392"/>
                  <a:gd name="T14" fmla="*/ 1295 w 1806"/>
                  <a:gd name="T15" fmla="*/ 372 h 392"/>
                  <a:gd name="T16" fmla="*/ 1173 w 1806"/>
                  <a:gd name="T17" fmla="*/ 383 h 392"/>
                  <a:gd name="T18" fmla="*/ 1041 w 1806"/>
                  <a:gd name="T19" fmla="*/ 390 h 392"/>
                  <a:gd name="T20" fmla="*/ 904 w 1806"/>
                  <a:gd name="T21" fmla="*/ 392 h 392"/>
                  <a:gd name="T22" fmla="*/ 767 w 1806"/>
                  <a:gd name="T23" fmla="*/ 390 h 392"/>
                  <a:gd name="T24" fmla="*/ 636 w 1806"/>
                  <a:gd name="T25" fmla="*/ 383 h 392"/>
                  <a:gd name="T26" fmla="*/ 513 w 1806"/>
                  <a:gd name="T27" fmla="*/ 372 h 392"/>
                  <a:gd name="T28" fmla="*/ 399 w 1806"/>
                  <a:gd name="T29" fmla="*/ 358 h 392"/>
                  <a:gd name="T30" fmla="*/ 296 w 1806"/>
                  <a:gd name="T31" fmla="*/ 341 h 392"/>
                  <a:gd name="T32" fmla="*/ 206 w 1806"/>
                  <a:gd name="T33" fmla="*/ 320 h 392"/>
                  <a:gd name="T34" fmla="*/ 131 w 1806"/>
                  <a:gd name="T35" fmla="*/ 297 h 392"/>
                  <a:gd name="T36" fmla="*/ 71 w 1806"/>
                  <a:gd name="T37" fmla="*/ 272 h 392"/>
                  <a:gd name="T38" fmla="*/ 29 w 1806"/>
                  <a:gd name="T39" fmla="*/ 246 h 392"/>
                  <a:gd name="T40" fmla="*/ 5 w 1806"/>
                  <a:gd name="T41" fmla="*/ 216 h 392"/>
                  <a:gd name="T42" fmla="*/ 1 w 1806"/>
                  <a:gd name="T43" fmla="*/ 186 h 392"/>
                  <a:gd name="T44" fmla="*/ 18 w 1806"/>
                  <a:gd name="T45" fmla="*/ 157 h 392"/>
                  <a:gd name="T46" fmla="*/ 55 w 1806"/>
                  <a:gd name="T47" fmla="*/ 129 h 392"/>
                  <a:gd name="T48" fmla="*/ 109 w 1806"/>
                  <a:gd name="T49" fmla="*/ 103 h 392"/>
                  <a:gd name="T50" fmla="*/ 180 w 1806"/>
                  <a:gd name="T51" fmla="*/ 78 h 392"/>
                  <a:gd name="T52" fmla="*/ 265 w 1806"/>
                  <a:gd name="T53" fmla="*/ 58 h 392"/>
                  <a:gd name="T54" fmla="*/ 364 w 1806"/>
                  <a:gd name="T55" fmla="*/ 39 h 392"/>
                  <a:gd name="T56" fmla="*/ 473 w 1806"/>
                  <a:gd name="T57" fmla="*/ 23 h 392"/>
                  <a:gd name="T58" fmla="*/ 593 w 1806"/>
                  <a:gd name="T59" fmla="*/ 12 h 392"/>
                  <a:gd name="T60" fmla="*/ 722 w 1806"/>
                  <a:gd name="T61" fmla="*/ 4 h 392"/>
                  <a:gd name="T62" fmla="*/ 858 w 1806"/>
                  <a:gd name="T63" fmla="*/ 0 h 392"/>
                  <a:gd name="T64" fmla="*/ 997 w 1806"/>
                  <a:gd name="T65" fmla="*/ 1 h 392"/>
                  <a:gd name="T66" fmla="*/ 1130 w 1806"/>
                  <a:gd name="T67" fmla="*/ 6 h 392"/>
                  <a:gd name="T68" fmla="*/ 1256 w 1806"/>
                  <a:gd name="T69" fmla="*/ 15 h 392"/>
                  <a:gd name="T70" fmla="*/ 1372 w 1806"/>
                  <a:gd name="T71" fmla="*/ 29 h 392"/>
                  <a:gd name="T72" fmla="*/ 1478 w 1806"/>
                  <a:gd name="T73" fmla="*/ 45 h 392"/>
                  <a:gd name="T74" fmla="*/ 1571 w 1806"/>
                  <a:gd name="T75" fmla="*/ 65 h 392"/>
                  <a:gd name="T76" fmla="*/ 1652 w 1806"/>
                  <a:gd name="T77" fmla="*/ 87 h 392"/>
                  <a:gd name="T78" fmla="*/ 1718 w 1806"/>
                  <a:gd name="T79" fmla="*/ 111 h 392"/>
                  <a:gd name="T80" fmla="*/ 1766 w 1806"/>
                  <a:gd name="T81" fmla="*/ 137 h 392"/>
                  <a:gd name="T82" fmla="*/ 1796 w 1806"/>
                  <a:gd name="T83" fmla="*/ 166 h 392"/>
                  <a:gd name="T84" fmla="*/ 1806 w 1806"/>
                  <a:gd name="T85" fmla="*/ 19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06" h="392">
                    <a:moveTo>
                      <a:pt x="1806" y="196"/>
                    </a:moveTo>
                    <a:lnTo>
                      <a:pt x="1805" y="206"/>
                    </a:lnTo>
                    <a:lnTo>
                      <a:pt x="1802" y="216"/>
                    </a:lnTo>
                    <a:lnTo>
                      <a:pt x="1796" y="226"/>
                    </a:lnTo>
                    <a:lnTo>
                      <a:pt x="1788" y="235"/>
                    </a:lnTo>
                    <a:lnTo>
                      <a:pt x="1778" y="246"/>
                    </a:lnTo>
                    <a:lnTo>
                      <a:pt x="1766" y="255"/>
                    </a:lnTo>
                    <a:lnTo>
                      <a:pt x="1751" y="263"/>
                    </a:lnTo>
                    <a:lnTo>
                      <a:pt x="1735" y="272"/>
                    </a:lnTo>
                    <a:lnTo>
                      <a:pt x="1718" y="281"/>
                    </a:lnTo>
                    <a:lnTo>
                      <a:pt x="1697" y="289"/>
                    </a:lnTo>
                    <a:lnTo>
                      <a:pt x="1676" y="297"/>
                    </a:lnTo>
                    <a:lnTo>
                      <a:pt x="1652" y="305"/>
                    </a:lnTo>
                    <a:lnTo>
                      <a:pt x="1627" y="314"/>
                    </a:lnTo>
                    <a:lnTo>
                      <a:pt x="1600" y="320"/>
                    </a:lnTo>
                    <a:lnTo>
                      <a:pt x="1571" y="327"/>
                    </a:lnTo>
                    <a:lnTo>
                      <a:pt x="1543" y="334"/>
                    </a:lnTo>
                    <a:lnTo>
                      <a:pt x="1510" y="341"/>
                    </a:lnTo>
                    <a:lnTo>
                      <a:pt x="1478" y="347"/>
                    </a:lnTo>
                    <a:lnTo>
                      <a:pt x="1443" y="353"/>
                    </a:lnTo>
                    <a:lnTo>
                      <a:pt x="1409" y="358"/>
                    </a:lnTo>
                    <a:lnTo>
                      <a:pt x="1372" y="363"/>
                    </a:lnTo>
                    <a:lnTo>
                      <a:pt x="1334" y="369"/>
                    </a:lnTo>
                    <a:lnTo>
                      <a:pt x="1295" y="372"/>
                    </a:lnTo>
                    <a:lnTo>
                      <a:pt x="1256" y="377"/>
                    </a:lnTo>
                    <a:lnTo>
                      <a:pt x="1214" y="380"/>
                    </a:lnTo>
                    <a:lnTo>
                      <a:pt x="1173" y="383"/>
                    </a:lnTo>
                    <a:lnTo>
                      <a:pt x="1130" y="386"/>
                    </a:lnTo>
                    <a:lnTo>
                      <a:pt x="1086" y="388"/>
                    </a:lnTo>
                    <a:lnTo>
                      <a:pt x="1041" y="390"/>
                    </a:lnTo>
                    <a:lnTo>
                      <a:pt x="997" y="391"/>
                    </a:lnTo>
                    <a:lnTo>
                      <a:pt x="950" y="392"/>
                    </a:lnTo>
                    <a:lnTo>
                      <a:pt x="904" y="392"/>
                    </a:lnTo>
                    <a:lnTo>
                      <a:pt x="858" y="392"/>
                    </a:lnTo>
                    <a:lnTo>
                      <a:pt x="812" y="391"/>
                    </a:lnTo>
                    <a:lnTo>
                      <a:pt x="767" y="390"/>
                    </a:lnTo>
                    <a:lnTo>
                      <a:pt x="722" y="388"/>
                    </a:lnTo>
                    <a:lnTo>
                      <a:pt x="679" y="386"/>
                    </a:lnTo>
                    <a:lnTo>
                      <a:pt x="636" y="383"/>
                    </a:lnTo>
                    <a:lnTo>
                      <a:pt x="593" y="380"/>
                    </a:lnTo>
                    <a:lnTo>
                      <a:pt x="553" y="377"/>
                    </a:lnTo>
                    <a:lnTo>
                      <a:pt x="513" y="372"/>
                    </a:lnTo>
                    <a:lnTo>
                      <a:pt x="473" y="369"/>
                    </a:lnTo>
                    <a:lnTo>
                      <a:pt x="435" y="363"/>
                    </a:lnTo>
                    <a:lnTo>
                      <a:pt x="399" y="358"/>
                    </a:lnTo>
                    <a:lnTo>
                      <a:pt x="364" y="353"/>
                    </a:lnTo>
                    <a:lnTo>
                      <a:pt x="329" y="347"/>
                    </a:lnTo>
                    <a:lnTo>
                      <a:pt x="296" y="341"/>
                    </a:lnTo>
                    <a:lnTo>
                      <a:pt x="265" y="334"/>
                    </a:lnTo>
                    <a:lnTo>
                      <a:pt x="235" y="327"/>
                    </a:lnTo>
                    <a:lnTo>
                      <a:pt x="206" y="320"/>
                    </a:lnTo>
                    <a:lnTo>
                      <a:pt x="180" y="314"/>
                    </a:lnTo>
                    <a:lnTo>
                      <a:pt x="154" y="305"/>
                    </a:lnTo>
                    <a:lnTo>
                      <a:pt x="131" y="297"/>
                    </a:lnTo>
                    <a:lnTo>
                      <a:pt x="109" y="289"/>
                    </a:lnTo>
                    <a:lnTo>
                      <a:pt x="90" y="281"/>
                    </a:lnTo>
                    <a:lnTo>
                      <a:pt x="71" y="272"/>
                    </a:lnTo>
                    <a:lnTo>
                      <a:pt x="55" y="263"/>
                    </a:lnTo>
                    <a:lnTo>
                      <a:pt x="40" y="255"/>
                    </a:lnTo>
                    <a:lnTo>
                      <a:pt x="29" y="246"/>
                    </a:lnTo>
                    <a:lnTo>
                      <a:pt x="18" y="235"/>
                    </a:lnTo>
                    <a:lnTo>
                      <a:pt x="10" y="226"/>
                    </a:lnTo>
                    <a:lnTo>
                      <a:pt x="5" y="216"/>
                    </a:lnTo>
                    <a:lnTo>
                      <a:pt x="1" y="206"/>
                    </a:lnTo>
                    <a:lnTo>
                      <a:pt x="0" y="196"/>
                    </a:lnTo>
                    <a:lnTo>
                      <a:pt x="1" y="186"/>
                    </a:lnTo>
                    <a:lnTo>
                      <a:pt x="5" y="176"/>
                    </a:lnTo>
                    <a:lnTo>
                      <a:pt x="10" y="166"/>
                    </a:lnTo>
                    <a:lnTo>
                      <a:pt x="18" y="157"/>
                    </a:lnTo>
                    <a:lnTo>
                      <a:pt x="29" y="146"/>
                    </a:lnTo>
                    <a:lnTo>
                      <a:pt x="40" y="137"/>
                    </a:lnTo>
                    <a:lnTo>
                      <a:pt x="55" y="129"/>
                    </a:lnTo>
                    <a:lnTo>
                      <a:pt x="71" y="120"/>
                    </a:lnTo>
                    <a:lnTo>
                      <a:pt x="90" y="111"/>
                    </a:lnTo>
                    <a:lnTo>
                      <a:pt x="109" y="103"/>
                    </a:lnTo>
                    <a:lnTo>
                      <a:pt x="131" y="95"/>
                    </a:lnTo>
                    <a:lnTo>
                      <a:pt x="154" y="87"/>
                    </a:lnTo>
                    <a:lnTo>
                      <a:pt x="180" y="78"/>
                    </a:lnTo>
                    <a:lnTo>
                      <a:pt x="206" y="72"/>
                    </a:lnTo>
                    <a:lnTo>
                      <a:pt x="235" y="65"/>
                    </a:lnTo>
                    <a:lnTo>
                      <a:pt x="265" y="58"/>
                    </a:lnTo>
                    <a:lnTo>
                      <a:pt x="296" y="51"/>
                    </a:lnTo>
                    <a:lnTo>
                      <a:pt x="329" y="45"/>
                    </a:lnTo>
                    <a:lnTo>
                      <a:pt x="364" y="39"/>
                    </a:lnTo>
                    <a:lnTo>
                      <a:pt x="399" y="34"/>
                    </a:lnTo>
                    <a:lnTo>
                      <a:pt x="435" y="29"/>
                    </a:lnTo>
                    <a:lnTo>
                      <a:pt x="473" y="23"/>
                    </a:lnTo>
                    <a:lnTo>
                      <a:pt x="513" y="20"/>
                    </a:lnTo>
                    <a:lnTo>
                      <a:pt x="553" y="15"/>
                    </a:lnTo>
                    <a:lnTo>
                      <a:pt x="593" y="12"/>
                    </a:lnTo>
                    <a:lnTo>
                      <a:pt x="636" y="9"/>
                    </a:lnTo>
                    <a:lnTo>
                      <a:pt x="679" y="6"/>
                    </a:lnTo>
                    <a:lnTo>
                      <a:pt x="722" y="4"/>
                    </a:lnTo>
                    <a:lnTo>
                      <a:pt x="767" y="2"/>
                    </a:lnTo>
                    <a:lnTo>
                      <a:pt x="812" y="1"/>
                    </a:lnTo>
                    <a:lnTo>
                      <a:pt x="858" y="0"/>
                    </a:lnTo>
                    <a:lnTo>
                      <a:pt x="904" y="0"/>
                    </a:lnTo>
                    <a:lnTo>
                      <a:pt x="950" y="0"/>
                    </a:lnTo>
                    <a:lnTo>
                      <a:pt x="997" y="1"/>
                    </a:lnTo>
                    <a:lnTo>
                      <a:pt x="1041" y="2"/>
                    </a:lnTo>
                    <a:lnTo>
                      <a:pt x="1086" y="4"/>
                    </a:lnTo>
                    <a:lnTo>
                      <a:pt x="1130" y="6"/>
                    </a:lnTo>
                    <a:lnTo>
                      <a:pt x="1173" y="9"/>
                    </a:lnTo>
                    <a:lnTo>
                      <a:pt x="1214" y="12"/>
                    </a:lnTo>
                    <a:lnTo>
                      <a:pt x="1256" y="15"/>
                    </a:lnTo>
                    <a:lnTo>
                      <a:pt x="1295" y="20"/>
                    </a:lnTo>
                    <a:lnTo>
                      <a:pt x="1334" y="23"/>
                    </a:lnTo>
                    <a:lnTo>
                      <a:pt x="1372" y="29"/>
                    </a:lnTo>
                    <a:lnTo>
                      <a:pt x="1409" y="34"/>
                    </a:lnTo>
                    <a:lnTo>
                      <a:pt x="1443" y="39"/>
                    </a:lnTo>
                    <a:lnTo>
                      <a:pt x="1478" y="45"/>
                    </a:lnTo>
                    <a:lnTo>
                      <a:pt x="1510" y="51"/>
                    </a:lnTo>
                    <a:lnTo>
                      <a:pt x="1543" y="58"/>
                    </a:lnTo>
                    <a:lnTo>
                      <a:pt x="1571" y="65"/>
                    </a:lnTo>
                    <a:lnTo>
                      <a:pt x="1600" y="72"/>
                    </a:lnTo>
                    <a:lnTo>
                      <a:pt x="1627" y="78"/>
                    </a:lnTo>
                    <a:lnTo>
                      <a:pt x="1652" y="87"/>
                    </a:lnTo>
                    <a:lnTo>
                      <a:pt x="1676" y="95"/>
                    </a:lnTo>
                    <a:lnTo>
                      <a:pt x="1697" y="103"/>
                    </a:lnTo>
                    <a:lnTo>
                      <a:pt x="1718" y="111"/>
                    </a:lnTo>
                    <a:lnTo>
                      <a:pt x="1735" y="120"/>
                    </a:lnTo>
                    <a:lnTo>
                      <a:pt x="1751" y="129"/>
                    </a:lnTo>
                    <a:lnTo>
                      <a:pt x="1766" y="137"/>
                    </a:lnTo>
                    <a:lnTo>
                      <a:pt x="1778" y="146"/>
                    </a:lnTo>
                    <a:lnTo>
                      <a:pt x="1788" y="157"/>
                    </a:lnTo>
                    <a:lnTo>
                      <a:pt x="1796" y="166"/>
                    </a:lnTo>
                    <a:lnTo>
                      <a:pt x="1802" y="176"/>
                    </a:lnTo>
                    <a:lnTo>
                      <a:pt x="1805" y="186"/>
                    </a:lnTo>
                    <a:lnTo>
                      <a:pt x="1806" y="196"/>
                    </a:lnTo>
                    <a:close/>
                  </a:path>
                </a:pathLst>
              </a:custGeom>
              <a:solidFill>
                <a:srgbClr val="E8EAF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30" name="Freeform 10"/>
              <p:cNvSpPr>
                <a:spLocks/>
              </p:cNvSpPr>
              <p:nvPr/>
            </p:nvSpPr>
            <p:spPr bwMode="auto">
              <a:xfrm>
                <a:off x="4348" y="2469"/>
                <a:ext cx="869" cy="180"/>
              </a:xfrm>
              <a:custGeom>
                <a:avLst/>
                <a:gdLst>
                  <a:gd name="T0" fmla="*/ 1734 w 1739"/>
                  <a:gd name="T1" fmla="*/ 198 h 359"/>
                  <a:gd name="T2" fmla="*/ 1711 w 1739"/>
                  <a:gd name="T3" fmla="*/ 224 h 359"/>
                  <a:gd name="T4" fmla="*/ 1671 w 1739"/>
                  <a:gd name="T5" fmla="*/ 250 h 359"/>
                  <a:gd name="T6" fmla="*/ 1613 w 1739"/>
                  <a:gd name="T7" fmla="*/ 273 h 359"/>
                  <a:gd name="T8" fmla="*/ 1541 w 1739"/>
                  <a:gd name="T9" fmla="*/ 293 h 359"/>
                  <a:gd name="T10" fmla="*/ 1454 w 1739"/>
                  <a:gd name="T11" fmla="*/ 312 h 359"/>
                  <a:gd name="T12" fmla="*/ 1355 w 1739"/>
                  <a:gd name="T13" fmla="*/ 328 h 359"/>
                  <a:gd name="T14" fmla="*/ 1247 w 1739"/>
                  <a:gd name="T15" fmla="*/ 342 h 359"/>
                  <a:gd name="T16" fmla="*/ 1128 w 1739"/>
                  <a:gd name="T17" fmla="*/ 351 h 359"/>
                  <a:gd name="T18" fmla="*/ 1003 w 1739"/>
                  <a:gd name="T19" fmla="*/ 357 h 359"/>
                  <a:gd name="T20" fmla="*/ 870 w 1739"/>
                  <a:gd name="T21" fmla="*/ 359 h 359"/>
                  <a:gd name="T22" fmla="*/ 738 w 1739"/>
                  <a:gd name="T23" fmla="*/ 357 h 359"/>
                  <a:gd name="T24" fmla="*/ 611 w 1739"/>
                  <a:gd name="T25" fmla="*/ 351 h 359"/>
                  <a:gd name="T26" fmla="*/ 493 w 1739"/>
                  <a:gd name="T27" fmla="*/ 342 h 359"/>
                  <a:gd name="T28" fmla="*/ 384 w 1739"/>
                  <a:gd name="T29" fmla="*/ 328 h 359"/>
                  <a:gd name="T30" fmla="*/ 285 w 1739"/>
                  <a:gd name="T31" fmla="*/ 312 h 359"/>
                  <a:gd name="T32" fmla="*/ 198 w 1739"/>
                  <a:gd name="T33" fmla="*/ 293 h 359"/>
                  <a:gd name="T34" fmla="*/ 126 w 1739"/>
                  <a:gd name="T35" fmla="*/ 273 h 359"/>
                  <a:gd name="T36" fmla="*/ 68 w 1739"/>
                  <a:gd name="T37" fmla="*/ 250 h 359"/>
                  <a:gd name="T38" fmla="*/ 28 w 1739"/>
                  <a:gd name="T39" fmla="*/ 224 h 359"/>
                  <a:gd name="T40" fmla="*/ 5 w 1739"/>
                  <a:gd name="T41" fmla="*/ 198 h 359"/>
                  <a:gd name="T42" fmla="*/ 1 w 1739"/>
                  <a:gd name="T43" fmla="*/ 170 h 359"/>
                  <a:gd name="T44" fmla="*/ 18 w 1739"/>
                  <a:gd name="T45" fmla="*/ 144 h 359"/>
                  <a:gd name="T46" fmla="*/ 53 w 1739"/>
                  <a:gd name="T47" fmla="*/ 117 h 359"/>
                  <a:gd name="T48" fmla="*/ 105 w 1739"/>
                  <a:gd name="T49" fmla="*/ 94 h 359"/>
                  <a:gd name="T50" fmla="*/ 173 w 1739"/>
                  <a:gd name="T51" fmla="*/ 72 h 359"/>
                  <a:gd name="T52" fmla="*/ 255 w 1739"/>
                  <a:gd name="T53" fmla="*/ 53 h 359"/>
                  <a:gd name="T54" fmla="*/ 349 w 1739"/>
                  <a:gd name="T55" fmla="*/ 35 h 359"/>
                  <a:gd name="T56" fmla="*/ 455 w 1739"/>
                  <a:gd name="T57" fmla="*/ 22 h 359"/>
                  <a:gd name="T58" fmla="*/ 570 w 1739"/>
                  <a:gd name="T59" fmla="*/ 10 h 359"/>
                  <a:gd name="T60" fmla="*/ 695 w 1739"/>
                  <a:gd name="T61" fmla="*/ 3 h 359"/>
                  <a:gd name="T62" fmla="*/ 825 w 1739"/>
                  <a:gd name="T63" fmla="*/ 0 h 359"/>
                  <a:gd name="T64" fmla="*/ 959 w 1739"/>
                  <a:gd name="T65" fmla="*/ 1 h 359"/>
                  <a:gd name="T66" fmla="*/ 1087 w 1739"/>
                  <a:gd name="T67" fmla="*/ 5 h 359"/>
                  <a:gd name="T68" fmla="*/ 1208 w 1739"/>
                  <a:gd name="T69" fmla="*/ 13 h 359"/>
                  <a:gd name="T70" fmla="*/ 1320 w 1739"/>
                  <a:gd name="T71" fmla="*/ 26 h 359"/>
                  <a:gd name="T72" fmla="*/ 1422 w 1739"/>
                  <a:gd name="T73" fmla="*/ 41 h 359"/>
                  <a:gd name="T74" fmla="*/ 1513 w 1739"/>
                  <a:gd name="T75" fmla="*/ 58 h 359"/>
                  <a:gd name="T76" fmla="*/ 1590 w 1739"/>
                  <a:gd name="T77" fmla="*/ 79 h 359"/>
                  <a:gd name="T78" fmla="*/ 1653 w 1739"/>
                  <a:gd name="T79" fmla="*/ 101 h 359"/>
                  <a:gd name="T80" fmla="*/ 1699 w 1739"/>
                  <a:gd name="T81" fmla="*/ 126 h 359"/>
                  <a:gd name="T82" fmla="*/ 1728 w 1739"/>
                  <a:gd name="T83" fmla="*/ 152 h 359"/>
                  <a:gd name="T84" fmla="*/ 1739 w 1739"/>
                  <a:gd name="T85" fmla="*/ 179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39" h="359">
                    <a:moveTo>
                      <a:pt x="1739" y="179"/>
                    </a:moveTo>
                    <a:lnTo>
                      <a:pt x="1737" y="189"/>
                    </a:lnTo>
                    <a:lnTo>
                      <a:pt x="1734" y="198"/>
                    </a:lnTo>
                    <a:lnTo>
                      <a:pt x="1728" y="207"/>
                    </a:lnTo>
                    <a:lnTo>
                      <a:pt x="1721" y="215"/>
                    </a:lnTo>
                    <a:lnTo>
                      <a:pt x="1711" y="224"/>
                    </a:lnTo>
                    <a:lnTo>
                      <a:pt x="1699" y="232"/>
                    </a:lnTo>
                    <a:lnTo>
                      <a:pt x="1686" y="242"/>
                    </a:lnTo>
                    <a:lnTo>
                      <a:pt x="1671" y="250"/>
                    </a:lnTo>
                    <a:lnTo>
                      <a:pt x="1653" y="258"/>
                    </a:lnTo>
                    <a:lnTo>
                      <a:pt x="1634" y="265"/>
                    </a:lnTo>
                    <a:lnTo>
                      <a:pt x="1613" y="273"/>
                    </a:lnTo>
                    <a:lnTo>
                      <a:pt x="1590" y="280"/>
                    </a:lnTo>
                    <a:lnTo>
                      <a:pt x="1566" y="287"/>
                    </a:lnTo>
                    <a:lnTo>
                      <a:pt x="1541" y="293"/>
                    </a:lnTo>
                    <a:lnTo>
                      <a:pt x="1513" y="300"/>
                    </a:lnTo>
                    <a:lnTo>
                      <a:pt x="1484" y="306"/>
                    </a:lnTo>
                    <a:lnTo>
                      <a:pt x="1454" y="312"/>
                    </a:lnTo>
                    <a:lnTo>
                      <a:pt x="1422" y="318"/>
                    </a:lnTo>
                    <a:lnTo>
                      <a:pt x="1390" y="323"/>
                    </a:lnTo>
                    <a:lnTo>
                      <a:pt x="1355" y="328"/>
                    </a:lnTo>
                    <a:lnTo>
                      <a:pt x="1320" y="333"/>
                    </a:lnTo>
                    <a:lnTo>
                      <a:pt x="1284" y="337"/>
                    </a:lnTo>
                    <a:lnTo>
                      <a:pt x="1247" y="342"/>
                    </a:lnTo>
                    <a:lnTo>
                      <a:pt x="1208" y="345"/>
                    </a:lnTo>
                    <a:lnTo>
                      <a:pt x="1168" y="349"/>
                    </a:lnTo>
                    <a:lnTo>
                      <a:pt x="1128" y="351"/>
                    </a:lnTo>
                    <a:lnTo>
                      <a:pt x="1087" y="353"/>
                    </a:lnTo>
                    <a:lnTo>
                      <a:pt x="1045" y="356"/>
                    </a:lnTo>
                    <a:lnTo>
                      <a:pt x="1003" y="357"/>
                    </a:lnTo>
                    <a:lnTo>
                      <a:pt x="959" y="358"/>
                    </a:lnTo>
                    <a:lnTo>
                      <a:pt x="915" y="359"/>
                    </a:lnTo>
                    <a:lnTo>
                      <a:pt x="870" y="359"/>
                    </a:lnTo>
                    <a:lnTo>
                      <a:pt x="825" y="359"/>
                    </a:lnTo>
                    <a:lnTo>
                      <a:pt x="781" y="358"/>
                    </a:lnTo>
                    <a:lnTo>
                      <a:pt x="738" y="357"/>
                    </a:lnTo>
                    <a:lnTo>
                      <a:pt x="695" y="356"/>
                    </a:lnTo>
                    <a:lnTo>
                      <a:pt x="652" y="353"/>
                    </a:lnTo>
                    <a:lnTo>
                      <a:pt x="611" y="351"/>
                    </a:lnTo>
                    <a:lnTo>
                      <a:pt x="570" y="349"/>
                    </a:lnTo>
                    <a:lnTo>
                      <a:pt x="531" y="345"/>
                    </a:lnTo>
                    <a:lnTo>
                      <a:pt x="493" y="342"/>
                    </a:lnTo>
                    <a:lnTo>
                      <a:pt x="455" y="337"/>
                    </a:lnTo>
                    <a:lnTo>
                      <a:pt x="418" y="333"/>
                    </a:lnTo>
                    <a:lnTo>
                      <a:pt x="384" y="328"/>
                    </a:lnTo>
                    <a:lnTo>
                      <a:pt x="349" y="323"/>
                    </a:lnTo>
                    <a:lnTo>
                      <a:pt x="317" y="318"/>
                    </a:lnTo>
                    <a:lnTo>
                      <a:pt x="285" y="312"/>
                    </a:lnTo>
                    <a:lnTo>
                      <a:pt x="255" y="306"/>
                    </a:lnTo>
                    <a:lnTo>
                      <a:pt x="226" y="300"/>
                    </a:lnTo>
                    <a:lnTo>
                      <a:pt x="198" y="293"/>
                    </a:lnTo>
                    <a:lnTo>
                      <a:pt x="173" y="287"/>
                    </a:lnTo>
                    <a:lnTo>
                      <a:pt x="149" y="280"/>
                    </a:lnTo>
                    <a:lnTo>
                      <a:pt x="126" y="273"/>
                    </a:lnTo>
                    <a:lnTo>
                      <a:pt x="105" y="265"/>
                    </a:lnTo>
                    <a:lnTo>
                      <a:pt x="85" y="258"/>
                    </a:lnTo>
                    <a:lnTo>
                      <a:pt x="68" y="250"/>
                    </a:lnTo>
                    <a:lnTo>
                      <a:pt x="53" y="242"/>
                    </a:lnTo>
                    <a:lnTo>
                      <a:pt x="39" y="232"/>
                    </a:lnTo>
                    <a:lnTo>
                      <a:pt x="28" y="224"/>
                    </a:lnTo>
                    <a:lnTo>
                      <a:pt x="18" y="215"/>
                    </a:lnTo>
                    <a:lnTo>
                      <a:pt x="11" y="207"/>
                    </a:lnTo>
                    <a:lnTo>
                      <a:pt x="5" y="198"/>
                    </a:lnTo>
                    <a:lnTo>
                      <a:pt x="1" y="189"/>
                    </a:lnTo>
                    <a:lnTo>
                      <a:pt x="0" y="179"/>
                    </a:lnTo>
                    <a:lnTo>
                      <a:pt x="1" y="170"/>
                    </a:lnTo>
                    <a:lnTo>
                      <a:pt x="5" y="161"/>
                    </a:lnTo>
                    <a:lnTo>
                      <a:pt x="11" y="152"/>
                    </a:lnTo>
                    <a:lnTo>
                      <a:pt x="18" y="144"/>
                    </a:lnTo>
                    <a:lnTo>
                      <a:pt x="28" y="134"/>
                    </a:lnTo>
                    <a:lnTo>
                      <a:pt x="39" y="126"/>
                    </a:lnTo>
                    <a:lnTo>
                      <a:pt x="53" y="117"/>
                    </a:lnTo>
                    <a:lnTo>
                      <a:pt x="68" y="109"/>
                    </a:lnTo>
                    <a:lnTo>
                      <a:pt x="85" y="101"/>
                    </a:lnTo>
                    <a:lnTo>
                      <a:pt x="105" y="94"/>
                    </a:lnTo>
                    <a:lnTo>
                      <a:pt x="126" y="86"/>
                    </a:lnTo>
                    <a:lnTo>
                      <a:pt x="149" y="79"/>
                    </a:lnTo>
                    <a:lnTo>
                      <a:pt x="173" y="72"/>
                    </a:lnTo>
                    <a:lnTo>
                      <a:pt x="198" y="65"/>
                    </a:lnTo>
                    <a:lnTo>
                      <a:pt x="226" y="58"/>
                    </a:lnTo>
                    <a:lnTo>
                      <a:pt x="255" y="53"/>
                    </a:lnTo>
                    <a:lnTo>
                      <a:pt x="285" y="47"/>
                    </a:lnTo>
                    <a:lnTo>
                      <a:pt x="317" y="41"/>
                    </a:lnTo>
                    <a:lnTo>
                      <a:pt x="349" y="35"/>
                    </a:lnTo>
                    <a:lnTo>
                      <a:pt x="384" y="31"/>
                    </a:lnTo>
                    <a:lnTo>
                      <a:pt x="418" y="26"/>
                    </a:lnTo>
                    <a:lnTo>
                      <a:pt x="455" y="22"/>
                    </a:lnTo>
                    <a:lnTo>
                      <a:pt x="493" y="17"/>
                    </a:lnTo>
                    <a:lnTo>
                      <a:pt x="531" y="13"/>
                    </a:lnTo>
                    <a:lnTo>
                      <a:pt x="570" y="10"/>
                    </a:lnTo>
                    <a:lnTo>
                      <a:pt x="611" y="8"/>
                    </a:lnTo>
                    <a:lnTo>
                      <a:pt x="652" y="5"/>
                    </a:lnTo>
                    <a:lnTo>
                      <a:pt x="695" y="3"/>
                    </a:lnTo>
                    <a:lnTo>
                      <a:pt x="738" y="2"/>
                    </a:lnTo>
                    <a:lnTo>
                      <a:pt x="781" y="1"/>
                    </a:lnTo>
                    <a:lnTo>
                      <a:pt x="825" y="0"/>
                    </a:lnTo>
                    <a:lnTo>
                      <a:pt x="870" y="0"/>
                    </a:lnTo>
                    <a:lnTo>
                      <a:pt x="915" y="0"/>
                    </a:lnTo>
                    <a:lnTo>
                      <a:pt x="959" y="1"/>
                    </a:lnTo>
                    <a:lnTo>
                      <a:pt x="1003" y="2"/>
                    </a:lnTo>
                    <a:lnTo>
                      <a:pt x="1045" y="3"/>
                    </a:lnTo>
                    <a:lnTo>
                      <a:pt x="1087" y="5"/>
                    </a:lnTo>
                    <a:lnTo>
                      <a:pt x="1128" y="8"/>
                    </a:lnTo>
                    <a:lnTo>
                      <a:pt x="1168" y="10"/>
                    </a:lnTo>
                    <a:lnTo>
                      <a:pt x="1208" y="13"/>
                    </a:lnTo>
                    <a:lnTo>
                      <a:pt x="1247" y="17"/>
                    </a:lnTo>
                    <a:lnTo>
                      <a:pt x="1284" y="22"/>
                    </a:lnTo>
                    <a:lnTo>
                      <a:pt x="1320" y="26"/>
                    </a:lnTo>
                    <a:lnTo>
                      <a:pt x="1355" y="31"/>
                    </a:lnTo>
                    <a:lnTo>
                      <a:pt x="1390" y="35"/>
                    </a:lnTo>
                    <a:lnTo>
                      <a:pt x="1422" y="41"/>
                    </a:lnTo>
                    <a:lnTo>
                      <a:pt x="1454" y="47"/>
                    </a:lnTo>
                    <a:lnTo>
                      <a:pt x="1484" y="53"/>
                    </a:lnTo>
                    <a:lnTo>
                      <a:pt x="1513" y="58"/>
                    </a:lnTo>
                    <a:lnTo>
                      <a:pt x="1541" y="65"/>
                    </a:lnTo>
                    <a:lnTo>
                      <a:pt x="1566" y="72"/>
                    </a:lnTo>
                    <a:lnTo>
                      <a:pt x="1590" y="79"/>
                    </a:lnTo>
                    <a:lnTo>
                      <a:pt x="1613" y="86"/>
                    </a:lnTo>
                    <a:lnTo>
                      <a:pt x="1634" y="94"/>
                    </a:lnTo>
                    <a:lnTo>
                      <a:pt x="1653" y="101"/>
                    </a:lnTo>
                    <a:lnTo>
                      <a:pt x="1671" y="109"/>
                    </a:lnTo>
                    <a:lnTo>
                      <a:pt x="1686" y="117"/>
                    </a:lnTo>
                    <a:lnTo>
                      <a:pt x="1699" y="126"/>
                    </a:lnTo>
                    <a:lnTo>
                      <a:pt x="1711" y="134"/>
                    </a:lnTo>
                    <a:lnTo>
                      <a:pt x="1721" y="144"/>
                    </a:lnTo>
                    <a:lnTo>
                      <a:pt x="1728" y="152"/>
                    </a:lnTo>
                    <a:lnTo>
                      <a:pt x="1734" y="161"/>
                    </a:lnTo>
                    <a:lnTo>
                      <a:pt x="1737" y="170"/>
                    </a:lnTo>
                    <a:lnTo>
                      <a:pt x="1739" y="179"/>
                    </a:lnTo>
                    <a:close/>
                  </a:path>
                </a:pathLst>
              </a:custGeom>
              <a:solidFill>
                <a:srgbClr val="D1D3E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31" name="Freeform 11"/>
              <p:cNvSpPr>
                <a:spLocks/>
              </p:cNvSpPr>
              <p:nvPr/>
            </p:nvSpPr>
            <p:spPr bwMode="auto">
              <a:xfrm>
                <a:off x="4371" y="2475"/>
                <a:ext cx="835" cy="164"/>
              </a:xfrm>
              <a:custGeom>
                <a:avLst/>
                <a:gdLst>
                  <a:gd name="T0" fmla="*/ 1667 w 1672"/>
                  <a:gd name="T1" fmla="*/ 181 h 327"/>
                  <a:gd name="T2" fmla="*/ 1645 w 1672"/>
                  <a:gd name="T3" fmla="*/ 205 h 327"/>
                  <a:gd name="T4" fmla="*/ 1606 w 1672"/>
                  <a:gd name="T5" fmla="*/ 228 h 327"/>
                  <a:gd name="T6" fmla="*/ 1551 w 1672"/>
                  <a:gd name="T7" fmla="*/ 249 h 327"/>
                  <a:gd name="T8" fmla="*/ 1481 w 1672"/>
                  <a:gd name="T9" fmla="*/ 269 h 327"/>
                  <a:gd name="T10" fmla="*/ 1398 w 1672"/>
                  <a:gd name="T11" fmla="*/ 285 h 327"/>
                  <a:gd name="T12" fmla="*/ 1303 w 1672"/>
                  <a:gd name="T13" fmla="*/ 300 h 327"/>
                  <a:gd name="T14" fmla="*/ 1198 w 1672"/>
                  <a:gd name="T15" fmla="*/ 311 h 327"/>
                  <a:gd name="T16" fmla="*/ 1084 w 1672"/>
                  <a:gd name="T17" fmla="*/ 320 h 327"/>
                  <a:gd name="T18" fmla="*/ 963 w 1672"/>
                  <a:gd name="T19" fmla="*/ 325 h 327"/>
                  <a:gd name="T20" fmla="*/ 837 w 1672"/>
                  <a:gd name="T21" fmla="*/ 327 h 327"/>
                  <a:gd name="T22" fmla="*/ 709 w 1672"/>
                  <a:gd name="T23" fmla="*/ 325 h 327"/>
                  <a:gd name="T24" fmla="*/ 588 w 1672"/>
                  <a:gd name="T25" fmla="*/ 320 h 327"/>
                  <a:gd name="T26" fmla="*/ 474 w 1672"/>
                  <a:gd name="T27" fmla="*/ 311 h 327"/>
                  <a:gd name="T28" fmla="*/ 369 w 1672"/>
                  <a:gd name="T29" fmla="*/ 300 h 327"/>
                  <a:gd name="T30" fmla="*/ 274 w 1672"/>
                  <a:gd name="T31" fmla="*/ 285 h 327"/>
                  <a:gd name="T32" fmla="*/ 192 w 1672"/>
                  <a:gd name="T33" fmla="*/ 269 h 327"/>
                  <a:gd name="T34" fmla="*/ 121 w 1672"/>
                  <a:gd name="T35" fmla="*/ 249 h 327"/>
                  <a:gd name="T36" fmla="*/ 66 w 1672"/>
                  <a:gd name="T37" fmla="*/ 228 h 327"/>
                  <a:gd name="T38" fmla="*/ 27 w 1672"/>
                  <a:gd name="T39" fmla="*/ 205 h 327"/>
                  <a:gd name="T40" fmla="*/ 5 w 1672"/>
                  <a:gd name="T41" fmla="*/ 181 h 327"/>
                  <a:gd name="T42" fmla="*/ 1 w 1672"/>
                  <a:gd name="T43" fmla="*/ 156 h 327"/>
                  <a:gd name="T44" fmla="*/ 18 w 1672"/>
                  <a:gd name="T45" fmla="*/ 132 h 327"/>
                  <a:gd name="T46" fmla="*/ 51 w 1672"/>
                  <a:gd name="T47" fmla="*/ 107 h 327"/>
                  <a:gd name="T48" fmla="*/ 102 w 1672"/>
                  <a:gd name="T49" fmla="*/ 87 h 327"/>
                  <a:gd name="T50" fmla="*/ 166 w 1672"/>
                  <a:gd name="T51" fmla="*/ 66 h 327"/>
                  <a:gd name="T52" fmla="*/ 246 w 1672"/>
                  <a:gd name="T53" fmla="*/ 49 h 327"/>
                  <a:gd name="T54" fmla="*/ 337 w 1672"/>
                  <a:gd name="T55" fmla="*/ 32 h 327"/>
                  <a:gd name="T56" fmla="*/ 438 w 1672"/>
                  <a:gd name="T57" fmla="*/ 20 h 327"/>
                  <a:gd name="T58" fmla="*/ 549 w 1672"/>
                  <a:gd name="T59" fmla="*/ 11 h 327"/>
                  <a:gd name="T60" fmla="*/ 668 w 1672"/>
                  <a:gd name="T61" fmla="*/ 4 h 327"/>
                  <a:gd name="T62" fmla="*/ 794 w 1672"/>
                  <a:gd name="T63" fmla="*/ 0 h 327"/>
                  <a:gd name="T64" fmla="*/ 922 w 1672"/>
                  <a:gd name="T65" fmla="*/ 1 h 327"/>
                  <a:gd name="T66" fmla="*/ 1045 w 1672"/>
                  <a:gd name="T67" fmla="*/ 5 h 327"/>
                  <a:gd name="T68" fmla="*/ 1162 w 1672"/>
                  <a:gd name="T69" fmla="*/ 13 h 327"/>
                  <a:gd name="T70" fmla="*/ 1270 w 1672"/>
                  <a:gd name="T71" fmla="*/ 24 h 327"/>
                  <a:gd name="T72" fmla="*/ 1368 w 1672"/>
                  <a:gd name="T73" fmla="*/ 38 h 327"/>
                  <a:gd name="T74" fmla="*/ 1455 w 1672"/>
                  <a:gd name="T75" fmla="*/ 54 h 327"/>
                  <a:gd name="T76" fmla="*/ 1529 w 1672"/>
                  <a:gd name="T77" fmla="*/ 73 h 327"/>
                  <a:gd name="T78" fmla="*/ 1589 w 1672"/>
                  <a:gd name="T79" fmla="*/ 94 h 327"/>
                  <a:gd name="T80" fmla="*/ 1634 w 1672"/>
                  <a:gd name="T81" fmla="*/ 115 h 327"/>
                  <a:gd name="T82" fmla="*/ 1663 w 1672"/>
                  <a:gd name="T83" fmla="*/ 138 h 327"/>
                  <a:gd name="T84" fmla="*/ 1672 w 1672"/>
                  <a:gd name="T85" fmla="*/ 164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72" h="327">
                    <a:moveTo>
                      <a:pt x="1672" y="164"/>
                    </a:moveTo>
                    <a:lnTo>
                      <a:pt x="1671" y="172"/>
                    </a:lnTo>
                    <a:lnTo>
                      <a:pt x="1667" y="181"/>
                    </a:lnTo>
                    <a:lnTo>
                      <a:pt x="1663" y="189"/>
                    </a:lnTo>
                    <a:lnTo>
                      <a:pt x="1655" y="197"/>
                    </a:lnTo>
                    <a:lnTo>
                      <a:pt x="1645" y="205"/>
                    </a:lnTo>
                    <a:lnTo>
                      <a:pt x="1634" y="212"/>
                    </a:lnTo>
                    <a:lnTo>
                      <a:pt x="1621" y="220"/>
                    </a:lnTo>
                    <a:lnTo>
                      <a:pt x="1606" y="228"/>
                    </a:lnTo>
                    <a:lnTo>
                      <a:pt x="1589" y="235"/>
                    </a:lnTo>
                    <a:lnTo>
                      <a:pt x="1571" y="242"/>
                    </a:lnTo>
                    <a:lnTo>
                      <a:pt x="1551" y="249"/>
                    </a:lnTo>
                    <a:lnTo>
                      <a:pt x="1529" y="256"/>
                    </a:lnTo>
                    <a:lnTo>
                      <a:pt x="1506" y="262"/>
                    </a:lnTo>
                    <a:lnTo>
                      <a:pt x="1481" y="269"/>
                    </a:lnTo>
                    <a:lnTo>
                      <a:pt x="1455" y="274"/>
                    </a:lnTo>
                    <a:lnTo>
                      <a:pt x="1428" y="280"/>
                    </a:lnTo>
                    <a:lnTo>
                      <a:pt x="1398" y="285"/>
                    </a:lnTo>
                    <a:lnTo>
                      <a:pt x="1368" y="291"/>
                    </a:lnTo>
                    <a:lnTo>
                      <a:pt x="1337" y="295"/>
                    </a:lnTo>
                    <a:lnTo>
                      <a:pt x="1303" y="300"/>
                    </a:lnTo>
                    <a:lnTo>
                      <a:pt x="1270" y="304"/>
                    </a:lnTo>
                    <a:lnTo>
                      <a:pt x="1234" y="308"/>
                    </a:lnTo>
                    <a:lnTo>
                      <a:pt x="1198" y="311"/>
                    </a:lnTo>
                    <a:lnTo>
                      <a:pt x="1162" y="315"/>
                    </a:lnTo>
                    <a:lnTo>
                      <a:pt x="1124" y="317"/>
                    </a:lnTo>
                    <a:lnTo>
                      <a:pt x="1084" y="320"/>
                    </a:lnTo>
                    <a:lnTo>
                      <a:pt x="1045" y="323"/>
                    </a:lnTo>
                    <a:lnTo>
                      <a:pt x="1005" y="324"/>
                    </a:lnTo>
                    <a:lnTo>
                      <a:pt x="963" y="325"/>
                    </a:lnTo>
                    <a:lnTo>
                      <a:pt x="922" y="326"/>
                    </a:lnTo>
                    <a:lnTo>
                      <a:pt x="879" y="327"/>
                    </a:lnTo>
                    <a:lnTo>
                      <a:pt x="837" y="327"/>
                    </a:lnTo>
                    <a:lnTo>
                      <a:pt x="794" y="327"/>
                    </a:lnTo>
                    <a:lnTo>
                      <a:pt x="751" y="326"/>
                    </a:lnTo>
                    <a:lnTo>
                      <a:pt x="709" y="325"/>
                    </a:lnTo>
                    <a:lnTo>
                      <a:pt x="668" y="324"/>
                    </a:lnTo>
                    <a:lnTo>
                      <a:pt x="628" y="323"/>
                    </a:lnTo>
                    <a:lnTo>
                      <a:pt x="588" y="320"/>
                    </a:lnTo>
                    <a:lnTo>
                      <a:pt x="549" y="317"/>
                    </a:lnTo>
                    <a:lnTo>
                      <a:pt x="511" y="315"/>
                    </a:lnTo>
                    <a:lnTo>
                      <a:pt x="474" y="311"/>
                    </a:lnTo>
                    <a:lnTo>
                      <a:pt x="438" y="308"/>
                    </a:lnTo>
                    <a:lnTo>
                      <a:pt x="404" y="304"/>
                    </a:lnTo>
                    <a:lnTo>
                      <a:pt x="369" y="300"/>
                    </a:lnTo>
                    <a:lnTo>
                      <a:pt x="337" y="295"/>
                    </a:lnTo>
                    <a:lnTo>
                      <a:pt x="304" y="291"/>
                    </a:lnTo>
                    <a:lnTo>
                      <a:pt x="274" y="285"/>
                    </a:lnTo>
                    <a:lnTo>
                      <a:pt x="246" y="280"/>
                    </a:lnTo>
                    <a:lnTo>
                      <a:pt x="218" y="274"/>
                    </a:lnTo>
                    <a:lnTo>
                      <a:pt x="192" y="269"/>
                    </a:lnTo>
                    <a:lnTo>
                      <a:pt x="166" y="262"/>
                    </a:lnTo>
                    <a:lnTo>
                      <a:pt x="143" y="256"/>
                    </a:lnTo>
                    <a:lnTo>
                      <a:pt x="121" y="249"/>
                    </a:lnTo>
                    <a:lnTo>
                      <a:pt x="102" y="242"/>
                    </a:lnTo>
                    <a:lnTo>
                      <a:pt x="83" y="235"/>
                    </a:lnTo>
                    <a:lnTo>
                      <a:pt x="66" y="228"/>
                    </a:lnTo>
                    <a:lnTo>
                      <a:pt x="51" y="220"/>
                    </a:lnTo>
                    <a:lnTo>
                      <a:pt x="38" y="212"/>
                    </a:lnTo>
                    <a:lnTo>
                      <a:pt x="27" y="205"/>
                    </a:lnTo>
                    <a:lnTo>
                      <a:pt x="18" y="197"/>
                    </a:lnTo>
                    <a:lnTo>
                      <a:pt x="10" y="189"/>
                    </a:lnTo>
                    <a:lnTo>
                      <a:pt x="5" y="181"/>
                    </a:lnTo>
                    <a:lnTo>
                      <a:pt x="1" y="172"/>
                    </a:lnTo>
                    <a:lnTo>
                      <a:pt x="0" y="164"/>
                    </a:lnTo>
                    <a:lnTo>
                      <a:pt x="1" y="156"/>
                    </a:lnTo>
                    <a:lnTo>
                      <a:pt x="5" y="148"/>
                    </a:lnTo>
                    <a:lnTo>
                      <a:pt x="10" y="138"/>
                    </a:lnTo>
                    <a:lnTo>
                      <a:pt x="18" y="132"/>
                    </a:lnTo>
                    <a:lnTo>
                      <a:pt x="27" y="123"/>
                    </a:lnTo>
                    <a:lnTo>
                      <a:pt x="38" y="115"/>
                    </a:lnTo>
                    <a:lnTo>
                      <a:pt x="51" y="107"/>
                    </a:lnTo>
                    <a:lnTo>
                      <a:pt x="66" y="100"/>
                    </a:lnTo>
                    <a:lnTo>
                      <a:pt x="83" y="94"/>
                    </a:lnTo>
                    <a:lnTo>
                      <a:pt x="102" y="87"/>
                    </a:lnTo>
                    <a:lnTo>
                      <a:pt x="121" y="80"/>
                    </a:lnTo>
                    <a:lnTo>
                      <a:pt x="143" y="73"/>
                    </a:lnTo>
                    <a:lnTo>
                      <a:pt x="166" y="66"/>
                    </a:lnTo>
                    <a:lnTo>
                      <a:pt x="192" y="60"/>
                    </a:lnTo>
                    <a:lnTo>
                      <a:pt x="218" y="54"/>
                    </a:lnTo>
                    <a:lnTo>
                      <a:pt x="246" y="49"/>
                    </a:lnTo>
                    <a:lnTo>
                      <a:pt x="274" y="43"/>
                    </a:lnTo>
                    <a:lnTo>
                      <a:pt x="304" y="38"/>
                    </a:lnTo>
                    <a:lnTo>
                      <a:pt x="337" y="32"/>
                    </a:lnTo>
                    <a:lnTo>
                      <a:pt x="369" y="28"/>
                    </a:lnTo>
                    <a:lnTo>
                      <a:pt x="404" y="24"/>
                    </a:lnTo>
                    <a:lnTo>
                      <a:pt x="438" y="20"/>
                    </a:lnTo>
                    <a:lnTo>
                      <a:pt x="474" y="16"/>
                    </a:lnTo>
                    <a:lnTo>
                      <a:pt x="511" y="13"/>
                    </a:lnTo>
                    <a:lnTo>
                      <a:pt x="549" y="11"/>
                    </a:lnTo>
                    <a:lnTo>
                      <a:pt x="588" y="7"/>
                    </a:lnTo>
                    <a:lnTo>
                      <a:pt x="628" y="5"/>
                    </a:lnTo>
                    <a:lnTo>
                      <a:pt x="668" y="4"/>
                    </a:lnTo>
                    <a:lnTo>
                      <a:pt x="709" y="2"/>
                    </a:lnTo>
                    <a:lnTo>
                      <a:pt x="751" y="1"/>
                    </a:lnTo>
                    <a:lnTo>
                      <a:pt x="794" y="0"/>
                    </a:lnTo>
                    <a:lnTo>
                      <a:pt x="837" y="0"/>
                    </a:lnTo>
                    <a:lnTo>
                      <a:pt x="879" y="0"/>
                    </a:lnTo>
                    <a:lnTo>
                      <a:pt x="922" y="1"/>
                    </a:lnTo>
                    <a:lnTo>
                      <a:pt x="963" y="2"/>
                    </a:lnTo>
                    <a:lnTo>
                      <a:pt x="1005" y="4"/>
                    </a:lnTo>
                    <a:lnTo>
                      <a:pt x="1045" y="5"/>
                    </a:lnTo>
                    <a:lnTo>
                      <a:pt x="1084" y="7"/>
                    </a:lnTo>
                    <a:lnTo>
                      <a:pt x="1124" y="11"/>
                    </a:lnTo>
                    <a:lnTo>
                      <a:pt x="1162" y="13"/>
                    </a:lnTo>
                    <a:lnTo>
                      <a:pt x="1198" y="16"/>
                    </a:lnTo>
                    <a:lnTo>
                      <a:pt x="1234" y="20"/>
                    </a:lnTo>
                    <a:lnTo>
                      <a:pt x="1270" y="24"/>
                    </a:lnTo>
                    <a:lnTo>
                      <a:pt x="1303" y="28"/>
                    </a:lnTo>
                    <a:lnTo>
                      <a:pt x="1337" y="32"/>
                    </a:lnTo>
                    <a:lnTo>
                      <a:pt x="1368" y="38"/>
                    </a:lnTo>
                    <a:lnTo>
                      <a:pt x="1398" y="43"/>
                    </a:lnTo>
                    <a:lnTo>
                      <a:pt x="1428" y="49"/>
                    </a:lnTo>
                    <a:lnTo>
                      <a:pt x="1455" y="54"/>
                    </a:lnTo>
                    <a:lnTo>
                      <a:pt x="1481" y="60"/>
                    </a:lnTo>
                    <a:lnTo>
                      <a:pt x="1506" y="66"/>
                    </a:lnTo>
                    <a:lnTo>
                      <a:pt x="1529" y="73"/>
                    </a:lnTo>
                    <a:lnTo>
                      <a:pt x="1551" y="80"/>
                    </a:lnTo>
                    <a:lnTo>
                      <a:pt x="1571" y="87"/>
                    </a:lnTo>
                    <a:lnTo>
                      <a:pt x="1589" y="94"/>
                    </a:lnTo>
                    <a:lnTo>
                      <a:pt x="1606" y="100"/>
                    </a:lnTo>
                    <a:lnTo>
                      <a:pt x="1621" y="107"/>
                    </a:lnTo>
                    <a:lnTo>
                      <a:pt x="1634" y="115"/>
                    </a:lnTo>
                    <a:lnTo>
                      <a:pt x="1645" y="123"/>
                    </a:lnTo>
                    <a:lnTo>
                      <a:pt x="1655" y="132"/>
                    </a:lnTo>
                    <a:lnTo>
                      <a:pt x="1663" y="138"/>
                    </a:lnTo>
                    <a:lnTo>
                      <a:pt x="1667" y="148"/>
                    </a:lnTo>
                    <a:lnTo>
                      <a:pt x="1671" y="156"/>
                    </a:lnTo>
                    <a:lnTo>
                      <a:pt x="1672" y="164"/>
                    </a:lnTo>
                    <a:close/>
                  </a:path>
                </a:pathLst>
              </a:custGeom>
              <a:solidFill>
                <a:srgbClr val="BABFD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32" name="Freeform 12"/>
              <p:cNvSpPr>
                <a:spLocks/>
              </p:cNvSpPr>
              <p:nvPr/>
            </p:nvSpPr>
            <p:spPr bwMode="auto">
              <a:xfrm>
                <a:off x="4394" y="2481"/>
                <a:ext cx="802" cy="148"/>
              </a:xfrm>
              <a:custGeom>
                <a:avLst/>
                <a:gdLst>
                  <a:gd name="T0" fmla="*/ 1601 w 1605"/>
                  <a:gd name="T1" fmla="*/ 163 h 296"/>
                  <a:gd name="T2" fmla="*/ 1580 w 1605"/>
                  <a:gd name="T3" fmla="*/ 185 h 296"/>
                  <a:gd name="T4" fmla="*/ 1542 w 1605"/>
                  <a:gd name="T5" fmla="*/ 206 h 296"/>
                  <a:gd name="T6" fmla="*/ 1489 w 1605"/>
                  <a:gd name="T7" fmla="*/ 224 h 296"/>
                  <a:gd name="T8" fmla="*/ 1422 w 1605"/>
                  <a:gd name="T9" fmla="*/ 242 h 296"/>
                  <a:gd name="T10" fmla="*/ 1343 w 1605"/>
                  <a:gd name="T11" fmla="*/ 258 h 296"/>
                  <a:gd name="T12" fmla="*/ 1252 w 1605"/>
                  <a:gd name="T13" fmla="*/ 270 h 296"/>
                  <a:gd name="T14" fmla="*/ 1151 w 1605"/>
                  <a:gd name="T15" fmla="*/ 281 h 296"/>
                  <a:gd name="T16" fmla="*/ 1042 w 1605"/>
                  <a:gd name="T17" fmla="*/ 289 h 296"/>
                  <a:gd name="T18" fmla="*/ 925 w 1605"/>
                  <a:gd name="T19" fmla="*/ 295 h 296"/>
                  <a:gd name="T20" fmla="*/ 803 w 1605"/>
                  <a:gd name="T21" fmla="*/ 296 h 296"/>
                  <a:gd name="T22" fmla="*/ 681 w 1605"/>
                  <a:gd name="T23" fmla="*/ 295 h 296"/>
                  <a:gd name="T24" fmla="*/ 565 w 1605"/>
                  <a:gd name="T25" fmla="*/ 289 h 296"/>
                  <a:gd name="T26" fmla="*/ 455 w 1605"/>
                  <a:gd name="T27" fmla="*/ 281 h 296"/>
                  <a:gd name="T28" fmla="*/ 354 w 1605"/>
                  <a:gd name="T29" fmla="*/ 270 h 296"/>
                  <a:gd name="T30" fmla="*/ 263 w 1605"/>
                  <a:gd name="T31" fmla="*/ 258 h 296"/>
                  <a:gd name="T32" fmla="*/ 184 w 1605"/>
                  <a:gd name="T33" fmla="*/ 242 h 296"/>
                  <a:gd name="T34" fmla="*/ 117 w 1605"/>
                  <a:gd name="T35" fmla="*/ 224 h 296"/>
                  <a:gd name="T36" fmla="*/ 64 w 1605"/>
                  <a:gd name="T37" fmla="*/ 206 h 296"/>
                  <a:gd name="T38" fmla="*/ 26 w 1605"/>
                  <a:gd name="T39" fmla="*/ 185 h 296"/>
                  <a:gd name="T40" fmla="*/ 5 w 1605"/>
                  <a:gd name="T41" fmla="*/ 163 h 296"/>
                  <a:gd name="T42" fmla="*/ 2 w 1605"/>
                  <a:gd name="T43" fmla="*/ 140 h 296"/>
                  <a:gd name="T44" fmla="*/ 17 w 1605"/>
                  <a:gd name="T45" fmla="*/ 118 h 296"/>
                  <a:gd name="T46" fmla="*/ 49 w 1605"/>
                  <a:gd name="T47" fmla="*/ 98 h 296"/>
                  <a:gd name="T48" fmla="*/ 97 w 1605"/>
                  <a:gd name="T49" fmla="*/ 78 h 296"/>
                  <a:gd name="T50" fmla="*/ 159 w 1605"/>
                  <a:gd name="T51" fmla="*/ 60 h 296"/>
                  <a:gd name="T52" fmla="*/ 235 w 1605"/>
                  <a:gd name="T53" fmla="*/ 43 h 296"/>
                  <a:gd name="T54" fmla="*/ 323 w 1605"/>
                  <a:gd name="T55" fmla="*/ 30 h 296"/>
                  <a:gd name="T56" fmla="*/ 421 w 1605"/>
                  <a:gd name="T57" fmla="*/ 18 h 296"/>
                  <a:gd name="T58" fmla="*/ 527 w 1605"/>
                  <a:gd name="T59" fmla="*/ 9 h 296"/>
                  <a:gd name="T60" fmla="*/ 642 w 1605"/>
                  <a:gd name="T61" fmla="*/ 3 h 296"/>
                  <a:gd name="T62" fmla="*/ 762 w 1605"/>
                  <a:gd name="T63" fmla="*/ 0 h 296"/>
                  <a:gd name="T64" fmla="*/ 885 w 1605"/>
                  <a:gd name="T65" fmla="*/ 1 h 296"/>
                  <a:gd name="T66" fmla="*/ 1004 w 1605"/>
                  <a:gd name="T67" fmla="*/ 4 h 296"/>
                  <a:gd name="T68" fmla="*/ 1116 w 1605"/>
                  <a:gd name="T69" fmla="*/ 11 h 296"/>
                  <a:gd name="T70" fmla="*/ 1219 w 1605"/>
                  <a:gd name="T71" fmla="*/ 22 h 296"/>
                  <a:gd name="T72" fmla="*/ 1314 w 1605"/>
                  <a:gd name="T73" fmla="*/ 34 h 296"/>
                  <a:gd name="T74" fmla="*/ 1397 w 1605"/>
                  <a:gd name="T75" fmla="*/ 48 h 296"/>
                  <a:gd name="T76" fmla="*/ 1468 w 1605"/>
                  <a:gd name="T77" fmla="*/ 65 h 296"/>
                  <a:gd name="T78" fmla="*/ 1526 w 1605"/>
                  <a:gd name="T79" fmla="*/ 84 h 296"/>
                  <a:gd name="T80" fmla="*/ 1569 w 1605"/>
                  <a:gd name="T81" fmla="*/ 105 h 296"/>
                  <a:gd name="T82" fmla="*/ 1596 w 1605"/>
                  <a:gd name="T83" fmla="*/ 125 h 296"/>
                  <a:gd name="T84" fmla="*/ 1605 w 1605"/>
                  <a:gd name="T85" fmla="*/ 14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05" h="296">
                    <a:moveTo>
                      <a:pt x="1605" y="148"/>
                    </a:moveTo>
                    <a:lnTo>
                      <a:pt x="1604" y="156"/>
                    </a:lnTo>
                    <a:lnTo>
                      <a:pt x="1601" y="163"/>
                    </a:lnTo>
                    <a:lnTo>
                      <a:pt x="1596" y="170"/>
                    </a:lnTo>
                    <a:lnTo>
                      <a:pt x="1589" y="178"/>
                    </a:lnTo>
                    <a:lnTo>
                      <a:pt x="1580" y="185"/>
                    </a:lnTo>
                    <a:lnTo>
                      <a:pt x="1569" y="192"/>
                    </a:lnTo>
                    <a:lnTo>
                      <a:pt x="1557" y="199"/>
                    </a:lnTo>
                    <a:lnTo>
                      <a:pt x="1542" y="206"/>
                    </a:lnTo>
                    <a:lnTo>
                      <a:pt x="1526" y="212"/>
                    </a:lnTo>
                    <a:lnTo>
                      <a:pt x="1508" y="219"/>
                    </a:lnTo>
                    <a:lnTo>
                      <a:pt x="1489" y="224"/>
                    </a:lnTo>
                    <a:lnTo>
                      <a:pt x="1468" y="230"/>
                    </a:lnTo>
                    <a:lnTo>
                      <a:pt x="1446" y="236"/>
                    </a:lnTo>
                    <a:lnTo>
                      <a:pt x="1422" y="242"/>
                    </a:lnTo>
                    <a:lnTo>
                      <a:pt x="1397" y="247"/>
                    </a:lnTo>
                    <a:lnTo>
                      <a:pt x="1370" y="252"/>
                    </a:lnTo>
                    <a:lnTo>
                      <a:pt x="1343" y="258"/>
                    </a:lnTo>
                    <a:lnTo>
                      <a:pt x="1314" y="262"/>
                    </a:lnTo>
                    <a:lnTo>
                      <a:pt x="1283" y="266"/>
                    </a:lnTo>
                    <a:lnTo>
                      <a:pt x="1252" y="270"/>
                    </a:lnTo>
                    <a:lnTo>
                      <a:pt x="1219" y="274"/>
                    </a:lnTo>
                    <a:lnTo>
                      <a:pt x="1186" y="277"/>
                    </a:lnTo>
                    <a:lnTo>
                      <a:pt x="1151" y="281"/>
                    </a:lnTo>
                    <a:lnTo>
                      <a:pt x="1116" y="284"/>
                    </a:lnTo>
                    <a:lnTo>
                      <a:pt x="1079" y="287"/>
                    </a:lnTo>
                    <a:lnTo>
                      <a:pt x="1042" y="289"/>
                    </a:lnTo>
                    <a:lnTo>
                      <a:pt x="1004" y="291"/>
                    </a:lnTo>
                    <a:lnTo>
                      <a:pt x="965" y="292"/>
                    </a:lnTo>
                    <a:lnTo>
                      <a:pt x="925" y="295"/>
                    </a:lnTo>
                    <a:lnTo>
                      <a:pt x="885" y="295"/>
                    </a:lnTo>
                    <a:lnTo>
                      <a:pt x="845" y="296"/>
                    </a:lnTo>
                    <a:lnTo>
                      <a:pt x="803" y="296"/>
                    </a:lnTo>
                    <a:lnTo>
                      <a:pt x="762" y="296"/>
                    </a:lnTo>
                    <a:lnTo>
                      <a:pt x="722" y="295"/>
                    </a:lnTo>
                    <a:lnTo>
                      <a:pt x="681" y="295"/>
                    </a:lnTo>
                    <a:lnTo>
                      <a:pt x="642" y="292"/>
                    </a:lnTo>
                    <a:lnTo>
                      <a:pt x="603" y="291"/>
                    </a:lnTo>
                    <a:lnTo>
                      <a:pt x="565" y="289"/>
                    </a:lnTo>
                    <a:lnTo>
                      <a:pt x="527" y="287"/>
                    </a:lnTo>
                    <a:lnTo>
                      <a:pt x="491" y="284"/>
                    </a:lnTo>
                    <a:lnTo>
                      <a:pt x="455" y="281"/>
                    </a:lnTo>
                    <a:lnTo>
                      <a:pt x="421" y="277"/>
                    </a:lnTo>
                    <a:lnTo>
                      <a:pt x="387" y="274"/>
                    </a:lnTo>
                    <a:lnTo>
                      <a:pt x="354" y="270"/>
                    </a:lnTo>
                    <a:lnTo>
                      <a:pt x="323" y="266"/>
                    </a:lnTo>
                    <a:lnTo>
                      <a:pt x="293" y="262"/>
                    </a:lnTo>
                    <a:lnTo>
                      <a:pt x="263" y="258"/>
                    </a:lnTo>
                    <a:lnTo>
                      <a:pt x="235" y="252"/>
                    </a:lnTo>
                    <a:lnTo>
                      <a:pt x="209" y="247"/>
                    </a:lnTo>
                    <a:lnTo>
                      <a:pt x="184" y="242"/>
                    </a:lnTo>
                    <a:lnTo>
                      <a:pt x="159" y="236"/>
                    </a:lnTo>
                    <a:lnTo>
                      <a:pt x="137" y="230"/>
                    </a:lnTo>
                    <a:lnTo>
                      <a:pt x="117" y="224"/>
                    </a:lnTo>
                    <a:lnTo>
                      <a:pt x="97" y="219"/>
                    </a:lnTo>
                    <a:lnTo>
                      <a:pt x="80" y="212"/>
                    </a:lnTo>
                    <a:lnTo>
                      <a:pt x="64" y="206"/>
                    </a:lnTo>
                    <a:lnTo>
                      <a:pt x="49" y="199"/>
                    </a:lnTo>
                    <a:lnTo>
                      <a:pt x="36" y="192"/>
                    </a:lnTo>
                    <a:lnTo>
                      <a:pt x="26" y="185"/>
                    </a:lnTo>
                    <a:lnTo>
                      <a:pt x="17" y="178"/>
                    </a:lnTo>
                    <a:lnTo>
                      <a:pt x="10" y="170"/>
                    </a:lnTo>
                    <a:lnTo>
                      <a:pt x="5" y="163"/>
                    </a:lnTo>
                    <a:lnTo>
                      <a:pt x="2" y="156"/>
                    </a:lnTo>
                    <a:lnTo>
                      <a:pt x="0" y="148"/>
                    </a:lnTo>
                    <a:lnTo>
                      <a:pt x="2" y="140"/>
                    </a:lnTo>
                    <a:lnTo>
                      <a:pt x="5" y="133"/>
                    </a:lnTo>
                    <a:lnTo>
                      <a:pt x="10" y="125"/>
                    </a:lnTo>
                    <a:lnTo>
                      <a:pt x="17" y="118"/>
                    </a:lnTo>
                    <a:lnTo>
                      <a:pt x="26" y="111"/>
                    </a:lnTo>
                    <a:lnTo>
                      <a:pt x="36" y="105"/>
                    </a:lnTo>
                    <a:lnTo>
                      <a:pt x="49" y="98"/>
                    </a:lnTo>
                    <a:lnTo>
                      <a:pt x="64" y="91"/>
                    </a:lnTo>
                    <a:lnTo>
                      <a:pt x="80" y="84"/>
                    </a:lnTo>
                    <a:lnTo>
                      <a:pt x="97" y="78"/>
                    </a:lnTo>
                    <a:lnTo>
                      <a:pt x="117" y="71"/>
                    </a:lnTo>
                    <a:lnTo>
                      <a:pt x="137" y="65"/>
                    </a:lnTo>
                    <a:lnTo>
                      <a:pt x="159" y="60"/>
                    </a:lnTo>
                    <a:lnTo>
                      <a:pt x="184" y="54"/>
                    </a:lnTo>
                    <a:lnTo>
                      <a:pt x="209" y="48"/>
                    </a:lnTo>
                    <a:lnTo>
                      <a:pt x="235" y="43"/>
                    </a:lnTo>
                    <a:lnTo>
                      <a:pt x="263" y="39"/>
                    </a:lnTo>
                    <a:lnTo>
                      <a:pt x="293" y="34"/>
                    </a:lnTo>
                    <a:lnTo>
                      <a:pt x="323" y="30"/>
                    </a:lnTo>
                    <a:lnTo>
                      <a:pt x="354" y="25"/>
                    </a:lnTo>
                    <a:lnTo>
                      <a:pt x="387" y="22"/>
                    </a:lnTo>
                    <a:lnTo>
                      <a:pt x="421" y="18"/>
                    </a:lnTo>
                    <a:lnTo>
                      <a:pt x="455" y="15"/>
                    </a:lnTo>
                    <a:lnTo>
                      <a:pt x="491" y="11"/>
                    </a:lnTo>
                    <a:lnTo>
                      <a:pt x="527" y="9"/>
                    </a:lnTo>
                    <a:lnTo>
                      <a:pt x="565" y="7"/>
                    </a:lnTo>
                    <a:lnTo>
                      <a:pt x="603" y="4"/>
                    </a:lnTo>
                    <a:lnTo>
                      <a:pt x="642" y="3"/>
                    </a:lnTo>
                    <a:lnTo>
                      <a:pt x="681" y="1"/>
                    </a:lnTo>
                    <a:lnTo>
                      <a:pt x="722" y="1"/>
                    </a:lnTo>
                    <a:lnTo>
                      <a:pt x="762" y="0"/>
                    </a:lnTo>
                    <a:lnTo>
                      <a:pt x="803" y="0"/>
                    </a:lnTo>
                    <a:lnTo>
                      <a:pt x="845" y="0"/>
                    </a:lnTo>
                    <a:lnTo>
                      <a:pt x="885" y="1"/>
                    </a:lnTo>
                    <a:lnTo>
                      <a:pt x="925" y="1"/>
                    </a:lnTo>
                    <a:lnTo>
                      <a:pt x="965" y="3"/>
                    </a:lnTo>
                    <a:lnTo>
                      <a:pt x="1004" y="4"/>
                    </a:lnTo>
                    <a:lnTo>
                      <a:pt x="1042" y="7"/>
                    </a:lnTo>
                    <a:lnTo>
                      <a:pt x="1079" y="9"/>
                    </a:lnTo>
                    <a:lnTo>
                      <a:pt x="1116" y="11"/>
                    </a:lnTo>
                    <a:lnTo>
                      <a:pt x="1151" y="15"/>
                    </a:lnTo>
                    <a:lnTo>
                      <a:pt x="1186" y="18"/>
                    </a:lnTo>
                    <a:lnTo>
                      <a:pt x="1219" y="22"/>
                    </a:lnTo>
                    <a:lnTo>
                      <a:pt x="1252" y="25"/>
                    </a:lnTo>
                    <a:lnTo>
                      <a:pt x="1283" y="30"/>
                    </a:lnTo>
                    <a:lnTo>
                      <a:pt x="1314" y="34"/>
                    </a:lnTo>
                    <a:lnTo>
                      <a:pt x="1343" y="39"/>
                    </a:lnTo>
                    <a:lnTo>
                      <a:pt x="1370" y="43"/>
                    </a:lnTo>
                    <a:lnTo>
                      <a:pt x="1397" y="48"/>
                    </a:lnTo>
                    <a:lnTo>
                      <a:pt x="1422" y="54"/>
                    </a:lnTo>
                    <a:lnTo>
                      <a:pt x="1446" y="60"/>
                    </a:lnTo>
                    <a:lnTo>
                      <a:pt x="1468" y="65"/>
                    </a:lnTo>
                    <a:lnTo>
                      <a:pt x="1489" y="71"/>
                    </a:lnTo>
                    <a:lnTo>
                      <a:pt x="1508" y="78"/>
                    </a:lnTo>
                    <a:lnTo>
                      <a:pt x="1526" y="84"/>
                    </a:lnTo>
                    <a:lnTo>
                      <a:pt x="1542" y="91"/>
                    </a:lnTo>
                    <a:lnTo>
                      <a:pt x="1557" y="98"/>
                    </a:lnTo>
                    <a:lnTo>
                      <a:pt x="1569" y="105"/>
                    </a:lnTo>
                    <a:lnTo>
                      <a:pt x="1580" y="111"/>
                    </a:lnTo>
                    <a:lnTo>
                      <a:pt x="1589" y="118"/>
                    </a:lnTo>
                    <a:lnTo>
                      <a:pt x="1596" y="125"/>
                    </a:lnTo>
                    <a:lnTo>
                      <a:pt x="1601" y="133"/>
                    </a:lnTo>
                    <a:lnTo>
                      <a:pt x="1604" y="140"/>
                    </a:lnTo>
                    <a:lnTo>
                      <a:pt x="1605" y="148"/>
                    </a:lnTo>
                    <a:close/>
                  </a:path>
                </a:pathLst>
              </a:custGeom>
              <a:solidFill>
                <a:srgbClr val="A3A8C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33" name="Freeform 13"/>
              <p:cNvSpPr>
                <a:spLocks/>
              </p:cNvSpPr>
              <p:nvPr/>
            </p:nvSpPr>
            <p:spPr bwMode="auto">
              <a:xfrm>
                <a:off x="4417" y="2487"/>
                <a:ext cx="769" cy="132"/>
              </a:xfrm>
              <a:custGeom>
                <a:avLst/>
                <a:gdLst>
                  <a:gd name="T0" fmla="*/ 1535 w 1538"/>
                  <a:gd name="T1" fmla="*/ 147 h 264"/>
                  <a:gd name="T2" fmla="*/ 1514 w 1538"/>
                  <a:gd name="T3" fmla="*/ 166 h 264"/>
                  <a:gd name="T4" fmla="*/ 1479 w 1538"/>
                  <a:gd name="T5" fmla="*/ 183 h 264"/>
                  <a:gd name="T6" fmla="*/ 1427 w 1538"/>
                  <a:gd name="T7" fmla="*/ 201 h 264"/>
                  <a:gd name="T8" fmla="*/ 1363 w 1538"/>
                  <a:gd name="T9" fmla="*/ 217 h 264"/>
                  <a:gd name="T10" fmla="*/ 1286 w 1538"/>
                  <a:gd name="T11" fmla="*/ 230 h 264"/>
                  <a:gd name="T12" fmla="*/ 1200 w 1538"/>
                  <a:gd name="T13" fmla="*/ 242 h 264"/>
                  <a:gd name="T14" fmla="*/ 1103 w 1538"/>
                  <a:gd name="T15" fmla="*/ 251 h 264"/>
                  <a:gd name="T16" fmla="*/ 998 w 1538"/>
                  <a:gd name="T17" fmla="*/ 258 h 264"/>
                  <a:gd name="T18" fmla="*/ 886 w 1538"/>
                  <a:gd name="T19" fmla="*/ 263 h 264"/>
                  <a:gd name="T20" fmla="*/ 770 w 1538"/>
                  <a:gd name="T21" fmla="*/ 264 h 264"/>
                  <a:gd name="T22" fmla="*/ 653 w 1538"/>
                  <a:gd name="T23" fmla="*/ 263 h 264"/>
                  <a:gd name="T24" fmla="*/ 541 w 1538"/>
                  <a:gd name="T25" fmla="*/ 258 h 264"/>
                  <a:gd name="T26" fmla="*/ 436 w 1538"/>
                  <a:gd name="T27" fmla="*/ 251 h 264"/>
                  <a:gd name="T28" fmla="*/ 339 w 1538"/>
                  <a:gd name="T29" fmla="*/ 242 h 264"/>
                  <a:gd name="T30" fmla="*/ 253 w 1538"/>
                  <a:gd name="T31" fmla="*/ 230 h 264"/>
                  <a:gd name="T32" fmla="*/ 177 w 1538"/>
                  <a:gd name="T33" fmla="*/ 217 h 264"/>
                  <a:gd name="T34" fmla="*/ 112 w 1538"/>
                  <a:gd name="T35" fmla="*/ 201 h 264"/>
                  <a:gd name="T36" fmla="*/ 60 w 1538"/>
                  <a:gd name="T37" fmla="*/ 183 h 264"/>
                  <a:gd name="T38" fmla="*/ 25 w 1538"/>
                  <a:gd name="T39" fmla="*/ 166 h 264"/>
                  <a:gd name="T40" fmla="*/ 4 w 1538"/>
                  <a:gd name="T41" fmla="*/ 147 h 264"/>
                  <a:gd name="T42" fmla="*/ 2 w 1538"/>
                  <a:gd name="T43" fmla="*/ 126 h 264"/>
                  <a:gd name="T44" fmla="*/ 17 w 1538"/>
                  <a:gd name="T45" fmla="*/ 106 h 264"/>
                  <a:gd name="T46" fmla="*/ 48 w 1538"/>
                  <a:gd name="T47" fmla="*/ 88 h 264"/>
                  <a:gd name="T48" fmla="*/ 94 w 1538"/>
                  <a:gd name="T49" fmla="*/ 69 h 264"/>
                  <a:gd name="T50" fmla="*/ 154 w 1538"/>
                  <a:gd name="T51" fmla="*/ 53 h 264"/>
                  <a:gd name="T52" fmla="*/ 226 w 1538"/>
                  <a:gd name="T53" fmla="*/ 39 h 264"/>
                  <a:gd name="T54" fmla="*/ 309 w 1538"/>
                  <a:gd name="T55" fmla="*/ 27 h 264"/>
                  <a:gd name="T56" fmla="*/ 404 w 1538"/>
                  <a:gd name="T57" fmla="*/ 16 h 264"/>
                  <a:gd name="T58" fmla="*/ 505 w 1538"/>
                  <a:gd name="T59" fmla="*/ 8 h 264"/>
                  <a:gd name="T60" fmla="*/ 615 w 1538"/>
                  <a:gd name="T61" fmla="*/ 3 h 264"/>
                  <a:gd name="T62" fmla="*/ 731 w 1538"/>
                  <a:gd name="T63" fmla="*/ 0 h 264"/>
                  <a:gd name="T64" fmla="*/ 848 w 1538"/>
                  <a:gd name="T65" fmla="*/ 1 h 264"/>
                  <a:gd name="T66" fmla="*/ 962 w 1538"/>
                  <a:gd name="T67" fmla="*/ 5 h 264"/>
                  <a:gd name="T68" fmla="*/ 1068 w 1538"/>
                  <a:gd name="T69" fmla="*/ 11 h 264"/>
                  <a:gd name="T70" fmla="*/ 1169 w 1538"/>
                  <a:gd name="T71" fmla="*/ 20 h 264"/>
                  <a:gd name="T72" fmla="*/ 1258 w 1538"/>
                  <a:gd name="T73" fmla="*/ 30 h 264"/>
                  <a:gd name="T74" fmla="*/ 1339 w 1538"/>
                  <a:gd name="T75" fmla="*/ 44 h 264"/>
                  <a:gd name="T76" fmla="*/ 1407 w 1538"/>
                  <a:gd name="T77" fmla="*/ 59 h 264"/>
                  <a:gd name="T78" fmla="*/ 1462 w 1538"/>
                  <a:gd name="T79" fmla="*/ 75 h 264"/>
                  <a:gd name="T80" fmla="*/ 1504 w 1538"/>
                  <a:gd name="T81" fmla="*/ 94 h 264"/>
                  <a:gd name="T82" fmla="*/ 1529 w 1538"/>
                  <a:gd name="T83" fmla="*/ 113 h 264"/>
                  <a:gd name="T84" fmla="*/ 1538 w 1538"/>
                  <a:gd name="T85" fmla="*/ 133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38" h="264">
                    <a:moveTo>
                      <a:pt x="1538" y="133"/>
                    </a:moveTo>
                    <a:lnTo>
                      <a:pt x="1537" y="140"/>
                    </a:lnTo>
                    <a:lnTo>
                      <a:pt x="1535" y="147"/>
                    </a:lnTo>
                    <a:lnTo>
                      <a:pt x="1529" y="152"/>
                    </a:lnTo>
                    <a:lnTo>
                      <a:pt x="1522" y="159"/>
                    </a:lnTo>
                    <a:lnTo>
                      <a:pt x="1514" y="166"/>
                    </a:lnTo>
                    <a:lnTo>
                      <a:pt x="1504" y="172"/>
                    </a:lnTo>
                    <a:lnTo>
                      <a:pt x="1491" y="178"/>
                    </a:lnTo>
                    <a:lnTo>
                      <a:pt x="1479" y="183"/>
                    </a:lnTo>
                    <a:lnTo>
                      <a:pt x="1462" y="189"/>
                    </a:lnTo>
                    <a:lnTo>
                      <a:pt x="1445" y="195"/>
                    </a:lnTo>
                    <a:lnTo>
                      <a:pt x="1427" y="201"/>
                    </a:lnTo>
                    <a:lnTo>
                      <a:pt x="1407" y="206"/>
                    </a:lnTo>
                    <a:lnTo>
                      <a:pt x="1385" y="211"/>
                    </a:lnTo>
                    <a:lnTo>
                      <a:pt x="1363" y="217"/>
                    </a:lnTo>
                    <a:lnTo>
                      <a:pt x="1339" y="221"/>
                    </a:lnTo>
                    <a:lnTo>
                      <a:pt x="1314" y="226"/>
                    </a:lnTo>
                    <a:lnTo>
                      <a:pt x="1286" y="230"/>
                    </a:lnTo>
                    <a:lnTo>
                      <a:pt x="1258" y="234"/>
                    </a:lnTo>
                    <a:lnTo>
                      <a:pt x="1230" y="238"/>
                    </a:lnTo>
                    <a:lnTo>
                      <a:pt x="1200" y="242"/>
                    </a:lnTo>
                    <a:lnTo>
                      <a:pt x="1169" y="246"/>
                    </a:lnTo>
                    <a:lnTo>
                      <a:pt x="1136" y="248"/>
                    </a:lnTo>
                    <a:lnTo>
                      <a:pt x="1103" y="251"/>
                    </a:lnTo>
                    <a:lnTo>
                      <a:pt x="1068" y="254"/>
                    </a:lnTo>
                    <a:lnTo>
                      <a:pt x="1034" y="256"/>
                    </a:lnTo>
                    <a:lnTo>
                      <a:pt x="998" y="258"/>
                    </a:lnTo>
                    <a:lnTo>
                      <a:pt x="962" y="259"/>
                    </a:lnTo>
                    <a:lnTo>
                      <a:pt x="924" y="262"/>
                    </a:lnTo>
                    <a:lnTo>
                      <a:pt x="886" y="263"/>
                    </a:lnTo>
                    <a:lnTo>
                      <a:pt x="848" y="263"/>
                    </a:lnTo>
                    <a:lnTo>
                      <a:pt x="809" y="264"/>
                    </a:lnTo>
                    <a:lnTo>
                      <a:pt x="770" y="264"/>
                    </a:lnTo>
                    <a:lnTo>
                      <a:pt x="731" y="264"/>
                    </a:lnTo>
                    <a:lnTo>
                      <a:pt x="692" y="263"/>
                    </a:lnTo>
                    <a:lnTo>
                      <a:pt x="653" y="263"/>
                    </a:lnTo>
                    <a:lnTo>
                      <a:pt x="615" y="262"/>
                    </a:lnTo>
                    <a:lnTo>
                      <a:pt x="578" y="259"/>
                    </a:lnTo>
                    <a:lnTo>
                      <a:pt x="541" y="258"/>
                    </a:lnTo>
                    <a:lnTo>
                      <a:pt x="505" y="256"/>
                    </a:lnTo>
                    <a:lnTo>
                      <a:pt x="471" y="254"/>
                    </a:lnTo>
                    <a:lnTo>
                      <a:pt x="436" y="251"/>
                    </a:lnTo>
                    <a:lnTo>
                      <a:pt x="404" y="248"/>
                    </a:lnTo>
                    <a:lnTo>
                      <a:pt x="371" y="246"/>
                    </a:lnTo>
                    <a:lnTo>
                      <a:pt x="339" y="242"/>
                    </a:lnTo>
                    <a:lnTo>
                      <a:pt x="309" y="238"/>
                    </a:lnTo>
                    <a:lnTo>
                      <a:pt x="280" y="234"/>
                    </a:lnTo>
                    <a:lnTo>
                      <a:pt x="253" y="230"/>
                    </a:lnTo>
                    <a:lnTo>
                      <a:pt x="226" y="226"/>
                    </a:lnTo>
                    <a:lnTo>
                      <a:pt x="201" y="221"/>
                    </a:lnTo>
                    <a:lnTo>
                      <a:pt x="177" y="217"/>
                    </a:lnTo>
                    <a:lnTo>
                      <a:pt x="154" y="211"/>
                    </a:lnTo>
                    <a:lnTo>
                      <a:pt x="132" y="206"/>
                    </a:lnTo>
                    <a:lnTo>
                      <a:pt x="112" y="201"/>
                    </a:lnTo>
                    <a:lnTo>
                      <a:pt x="94" y="195"/>
                    </a:lnTo>
                    <a:lnTo>
                      <a:pt x="77" y="189"/>
                    </a:lnTo>
                    <a:lnTo>
                      <a:pt x="60" y="183"/>
                    </a:lnTo>
                    <a:lnTo>
                      <a:pt x="48" y="178"/>
                    </a:lnTo>
                    <a:lnTo>
                      <a:pt x="35" y="172"/>
                    </a:lnTo>
                    <a:lnTo>
                      <a:pt x="25" y="166"/>
                    </a:lnTo>
                    <a:lnTo>
                      <a:pt x="17" y="159"/>
                    </a:lnTo>
                    <a:lnTo>
                      <a:pt x="10" y="152"/>
                    </a:lnTo>
                    <a:lnTo>
                      <a:pt x="4" y="147"/>
                    </a:lnTo>
                    <a:lnTo>
                      <a:pt x="2" y="140"/>
                    </a:lnTo>
                    <a:lnTo>
                      <a:pt x="0" y="133"/>
                    </a:lnTo>
                    <a:lnTo>
                      <a:pt x="2" y="126"/>
                    </a:lnTo>
                    <a:lnTo>
                      <a:pt x="4" y="119"/>
                    </a:lnTo>
                    <a:lnTo>
                      <a:pt x="10" y="113"/>
                    </a:lnTo>
                    <a:lnTo>
                      <a:pt x="17" y="106"/>
                    </a:lnTo>
                    <a:lnTo>
                      <a:pt x="25" y="99"/>
                    </a:lnTo>
                    <a:lnTo>
                      <a:pt x="35" y="94"/>
                    </a:lnTo>
                    <a:lnTo>
                      <a:pt x="48" y="88"/>
                    </a:lnTo>
                    <a:lnTo>
                      <a:pt x="60" y="81"/>
                    </a:lnTo>
                    <a:lnTo>
                      <a:pt x="77" y="75"/>
                    </a:lnTo>
                    <a:lnTo>
                      <a:pt x="94" y="69"/>
                    </a:lnTo>
                    <a:lnTo>
                      <a:pt x="112" y="65"/>
                    </a:lnTo>
                    <a:lnTo>
                      <a:pt x="132" y="59"/>
                    </a:lnTo>
                    <a:lnTo>
                      <a:pt x="154" y="53"/>
                    </a:lnTo>
                    <a:lnTo>
                      <a:pt x="177" y="49"/>
                    </a:lnTo>
                    <a:lnTo>
                      <a:pt x="201" y="44"/>
                    </a:lnTo>
                    <a:lnTo>
                      <a:pt x="226" y="39"/>
                    </a:lnTo>
                    <a:lnTo>
                      <a:pt x="253" y="35"/>
                    </a:lnTo>
                    <a:lnTo>
                      <a:pt x="280" y="30"/>
                    </a:lnTo>
                    <a:lnTo>
                      <a:pt x="309" y="27"/>
                    </a:lnTo>
                    <a:lnTo>
                      <a:pt x="339" y="23"/>
                    </a:lnTo>
                    <a:lnTo>
                      <a:pt x="371" y="20"/>
                    </a:lnTo>
                    <a:lnTo>
                      <a:pt x="404" y="16"/>
                    </a:lnTo>
                    <a:lnTo>
                      <a:pt x="436" y="13"/>
                    </a:lnTo>
                    <a:lnTo>
                      <a:pt x="471" y="11"/>
                    </a:lnTo>
                    <a:lnTo>
                      <a:pt x="505" y="8"/>
                    </a:lnTo>
                    <a:lnTo>
                      <a:pt x="541" y="6"/>
                    </a:lnTo>
                    <a:lnTo>
                      <a:pt x="578" y="5"/>
                    </a:lnTo>
                    <a:lnTo>
                      <a:pt x="615" y="3"/>
                    </a:lnTo>
                    <a:lnTo>
                      <a:pt x="653" y="1"/>
                    </a:lnTo>
                    <a:lnTo>
                      <a:pt x="692" y="1"/>
                    </a:lnTo>
                    <a:lnTo>
                      <a:pt x="731" y="0"/>
                    </a:lnTo>
                    <a:lnTo>
                      <a:pt x="770" y="0"/>
                    </a:lnTo>
                    <a:lnTo>
                      <a:pt x="809" y="0"/>
                    </a:lnTo>
                    <a:lnTo>
                      <a:pt x="848" y="1"/>
                    </a:lnTo>
                    <a:lnTo>
                      <a:pt x="886" y="1"/>
                    </a:lnTo>
                    <a:lnTo>
                      <a:pt x="924" y="3"/>
                    </a:lnTo>
                    <a:lnTo>
                      <a:pt x="962" y="5"/>
                    </a:lnTo>
                    <a:lnTo>
                      <a:pt x="998" y="6"/>
                    </a:lnTo>
                    <a:lnTo>
                      <a:pt x="1034" y="8"/>
                    </a:lnTo>
                    <a:lnTo>
                      <a:pt x="1068" y="11"/>
                    </a:lnTo>
                    <a:lnTo>
                      <a:pt x="1103" y="13"/>
                    </a:lnTo>
                    <a:lnTo>
                      <a:pt x="1136" y="16"/>
                    </a:lnTo>
                    <a:lnTo>
                      <a:pt x="1169" y="20"/>
                    </a:lnTo>
                    <a:lnTo>
                      <a:pt x="1200" y="23"/>
                    </a:lnTo>
                    <a:lnTo>
                      <a:pt x="1230" y="27"/>
                    </a:lnTo>
                    <a:lnTo>
                      <a:pt x="1258" y="30"/>
                    </a:lnTo>
                    <a:lnTo>
                      <a:pt x="1286" y="35"/>
                    </a:lnTo>
                    <a:lnTo>
                      <a:pt x="1314" y="39"/>
                    </a:lnTo>
                    <a:lnTo>
                      <a:pt x="1339" y="44"/>
                    </a:lnTo>
                    <a:lnTo>
                      <a:pt x="1363" y="49"/>
                    </a:lnTo>
                    <a:lnTo>
                      <a:pt x="1385" y="53"/>
                    </a:lnTo>
                    <a:lnTo>
                      <a:pt x="1407" y="59"/>
                    </a:lnTo>
                    <a:lnTo>
                      <a:pt x="1427" y="65"/>
                    </a:lnTo>
                    <a:lnTo>
                      <a:pt x="1445" y="69"/>
                    </a:lnTo>
                    <a:lnTo>
                      <a:pt x="1462" y="75"/>
                    </a:lnTo>
                    <a:lnTo>
                      <a:pt x="1479" y="81"/>
                    </a:lnTo>
                    <a:lnTo>
                      <a:pt x="1491" y="88"/>
                    </a:lnTo>
                    <a:lnTo>
                      <a:pt x="1504" y="94"/>
                    </a:lnTo>
                    <a:lnTo>
                      <a:pt x="1514" y="99"/>
                    </a:lnTo>
                    <a:lnTo>
                      <a:pt x="1522" y="106"/>
                    </a:lnTo>
                    <a:lnTo>
                      <a:pt x="1529" y="113"/>
                    </a:lnTo>
                    <a:lnTo>
                      <a:pt x="1535" y="119"/>
                    </a:lnTo>
                    <a:lnTo>
                      <a:pt x="1537" y="126"/>
                    </a:lnTo>
                    <a:lnTo>
                      <a:pt x="1538" y="133"/>
                    </a:lnTo>
                    <a:close/>
                  </a:path>
                </a:pathLst>
              </a:custGeom>
              <a:solidFill>
                <a:srgbClr val="8C93C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34" name="Freeform 14"/>
              <p:cNvSpPr>
                <a:spLocks/>
              </p:cNvSpPr>
              <p:nvPr/>
            </p:nvSpPr>
            <p:spPr bwMode="auto">
              <a:xfrm>
                <a:off x="4440" y="2492"/>
                <a:ext cx="735" cy="117"/>
              </a:xfrm>
              <a:custGeom>
                <a:avLst/>
                <a:gdLst>
                  <a:gd name="T0" fmla="*/ 1467 w 1471"/>
                  <a:gd name="T1" fmla="*/ 128 h 232"/>
                  <a:gd name="T2" fmla="*/ 1437 w 1471"/>
                  <a:gd name="T3" fmla="*/ 151 h 232"/>
                  <a:gd name="T4" fmla="*/ 1382 w 1471"/>
                  <a:gd name="T5" fmla="*/ 171 h 232"/>
                  <a:gd name="T6" fmla="*/ 1303 w 1471"/>
                  <a:gd name="T7" fmla="*/ 190 h 232"/>
                  <a:gd name="T8" fmla="*/ 1203 w 1471"/>
                  <a:gd name="T9" fmla="*/ 206 h 232"/>
                  <a:gd name="T10" fmla="*/ 1086 w 1471"/>
                  <a:gd name="T11" fmla="*/ 219 h 232"/>
                  <a:gd name="T12" fmla="*/ 955 w 1471"/>
                  <a:gd name="T13" fmla="*/ 227 h 232"/>
                  <a:gd name="T14" fmla="*/ 811 w 1471"/>
                  <a:gd name="T15" fmla="*/ 231 h 232"/>
                  <a:gd name="T16" fmla="*/ 661 w 1471"/>
                  <a:gd name="T17" fmla="*/ 231 h 232"/>
                  <a:gd name="T18" fmla="*/ 517 w 1471"/>
                  <a:gd name="T19" fmla="*/ 227 h 232"/>
                  <a:gd name="T20" fmla="*/ 384 w 1471"/>
                  <a:gd name="T21" fmla="*/ 219 h 232"/>
                  <a:gd name="T22" fmla="*/ 267 w 1471"/>
                  <a:gd name="T23" fmla="*/ 206 h 232"/>
                  <a:gd name="T24" fmla="*/ 168 w 1471"/>
                  <a:gd name="T25" fmla="*/ 190 h 232"/>
                  <a:gd name="T26" fmla="*/ 88 w 1471"/>
                  <a:gd name="T27" fmla="*/ 171 h 232"/>
                  <a:gd name="T28" fmla="*/ 33 w 1471"/>
                  <a:gd name="T29" fmla="*/ 151 h 232"/>
                  <a:gd name="T30" fmla="*/ 3 w 1471"/>
                  <a:gd name="T31" fmla="*/ 128 h 232"/>
                  <a:gd name="T32" fmla="*/ 3 w 1471"/>
                  <a:gd name="T33" fmla="*/ 105 h 232"/>
                  <a:gd name="T34" fmla="*/ 33 w 1471"/>
                  <a:gd name="T35" fmla="*/ 82 h 232"/>
                  <a:gd name="T36" fmla="*/ 88 w 1471"/>
                  <a:gd name="T37" fmla="*/ 61 h 232"/>
                  <a:gd name="T38" fmla="*/ 168 w 1471"/>
                  <a:gd name="T39" fmla="*/ 42 h 232"/>
                  <a:gd name="T40" fmla="*/ 267 w 1471"/>
                  <a:gd name="T41" fmla="*/ 26 h 232"/>
                  <a:gd name="T42" fmla="*/ 384 w 1471"/>
                  <a:gd name="T43" fmla="*/ 14 h 232"/>
                  <a:gd name="T44" fmla="*/ 517 w 1471"/>
                  <a:gd name="T45" fmla="*/ 6 h 232"/>
                  <a:gd name="T46" fmla="*/ 661 w 1471"/>
                  <a:gd name="T47" fmla="*/ 1 h 232"/>
                  <a:gd name="T48" fmla="*/ 811 w 1471"/>
                  <a:gd name="T49" fmla="*/ 1 h 232"/>
                  <a:gd name="T50" fmla="*/ 955 w 1471"/>
                  <a:gd name="T51" fmla="*/ 6 h 232"/>
                  <a:gd name="T52" fmla="*/ 1086 w 1471"/>
                  <a:gd name="T53" fmla="*/ 14 h 232"/>
                  <a:gd name="T54" fmla="*/ 1203 w 1471"/>
                  <a:gd name="T55" fmla="*/ 26 h 232"/>
                  <a:gd name="T56" fmla="*/ 1303 w 1471"/>
                  <a:gd name="T57" fmla="*/ 42 h 232"/>
                  <a:gd name="T58" fmla="*/ 1382 w 1471"/>
                  <a:gd name="T59" fmla="*/ 61 h 232"/>
                  <a:gd name="T60" fmla="*/ 1437 w 1471"/>
                  <a:gd name="T61" fmla="*/ 82 h 232"/>
                  <a:gd name="T62" fmla="*/ 1467 w 1471"/>
                  <a:gd name="T63" fmla="*/ 105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71" h="232">
                    <a:moveTo>
                      <a:pt x="1471" y="116"/>
                    </a:moveTo>
                    <a:lnTo>
                      <a:pt x="1467" y="128"/>
                    </a:lnTo>
                    <a:lnTo>
                      <a:pt x="1456" y="139"/>
                    </a:lnTo>
                    <a:lnTo>
                      <a:pt x="1437" y="151"/>
                    </a:lnTo>
                    <a:lnTo>
                      <a:pt x="1413" y="161"/>
                    </a:lnTo>
                    <a:lnTo>
                      <a:pt x="1382" y="171"/>
                    </a:lnTo>
                    <a:lnTo>
                      <a:pt x="1345" y="182"/>
                    </a:lnTo>
                    <a:lnTo>
                      <a:pt x="1303" y="190"/>
                    </a:lnTo>
                    <a:lnTo>
                      <a:pt x="1255" y="198"/>
                    </a:lnTo>
                    <a:lnTo>
                      <a:pt x="1203" y="206"/>
                    </a:lnTo>
                    <a:lnTo>
                      <a:pt x="1147" y="213"/>
                    </a:lnTo>
                    <a:lnTo>
                      <a:pt x="1086" y="219"/>
                    </a:lnTo>
                    <a:lnTo>
                      <a:pt x="1021" y="223"/>
                    </a:lnTo>
                    <a:lnTo>
                      <a:pt x="955" y="227"/>
                    </a:lnTo>
                    <a:lnTo>
                      <a:pt x="883" y="230"/>
                    </a:lnTo>
                    <a:lnTo>
                      <a:pt x="811" y="231"/>
                    </a:lnTo>
                    <a:lnTo>
                      <a:pt x="736" y="232"/>
                    </a:lnTo>
                    <a:lnTo>
                      <a:pt x="661" y="231"/>
                    </a:lnTo>
                    <a:lnTo>
                      <a:pt x="587" y="230"/>
                    </a:lnTo>
                    <a:lnTo>
                      <a:pt x="517" y="227"/>
                    </a:lnTo>
                    <a:lnTo>
                      <a:pt x="449" y="223"/>
                    </a:lnTo>
                    <a:lnTo>
                      <a:pt x="384" y="219"/>
                    </a:lnTo>
                    <a:lnTo>
                      <a:pt x="324" y="213"/>
                    </a:lnTo>
                    <a:lnTo>
                      <a:pt x="267" y="206"/>
                    </a:lnTo>
                    <a:lnTo>
                      <a:pt x="215" y="198"/>
                    </a:lnTo>
                    <a:lnTo>
                      <a:pt x="168" y="190"/>
                    </a:lnTo>
                    <a:lnTo>
                      <a:pt x="125" y="182"/>
                    </a:lnTo>
                    <a:lnTo>
                      <a:pt x="88" y="171"/>
                    </a:lnTo>
                    <a:lnTo>
                      <a:pt x="57" y="161"/>
                    </a:lnTo>
                    <a:lnTo>
                      <a:pt x="33" y="151"/>
                    </a:lnTo>
                    <a:lnTo>
                      <a:pt x="15" y="139"/>
                    </a:lnTo>
                    <a:lnTo>
                      <a:pt x="3" y="128"/>
                    </a:lnTo>
                    <a:lnTo>
                      <a:pt x="0" y="116"/>
                    </a:lnTo>
                    <a:lnTo>
                      <a:pt x="3" y="105"/>
                    </a:lnTo>
                    <a:lnTo>
                      <a:pt x="15" y="93"/>
                    </a:lnTo>
                    <a:lnTo>
                      <a:pt x="33" y="82"/>
                    </a:lnTo>
                    <a:lnTo>
                      <a:pt x="57" y="71"/>
                    </a:lnTo>
                    <a:lnTo>
                      <a:pt x="88" y="61"/>
                    </a:lnTo>
                    <a:lnTo>
                      <a:pt x="125" y="52"/>
                    </a:lnTo>
                    <a:lnTo>
                      <a:pt x="168" y="42"/>
                    </a:lnTo>
                    <a:lnTo>
                      <a:pt x="215" y="34"/>
                    </a:lnTo>
                    <a:lnTo>
                      <a:pt x="267" y="26"/>
                    </a:lnTo>
                    <a:lnTo>
                      <a:pt x="324" y="19"/>
                    </a:lnTo>
                    <a:lnTo>
                      <a:pt x="384" y="14"/>
                    </a:lnTo>
                    <a:lnTo>
                      <a:pt x="449" y="9"/>
                    </a:lnTo>
                    <a:lnTo>
                      <a:pt x="517" y="6"/>
                    </a:lnTo>
                    <a:lnTo>
                      <a:pt x="587" y="2"/>
                    </a:lnTo>
                    <a:lnTo>
                      <a:pt x="661" y="1"/>
                    </a:lnTo>
                    <a:lnTo>
                      <a:pt x="736" y="0"/>
                    </a:lnTo>
                    <a:lnTo>
                      <a:pt x="811" y="1"/>
                    </a:lnTo>
                    <a:lnTo>
                      <a:pt x="883" y="2"/>
                    </a:lnTo>
                    <a:lnTo>
                      <a:pt x="955" y="6"/>
                    </a:lnTo>
                    <a:lnTo>
                      <a:pt x="1021" y="9"/>
                    </a:lnTo>
                    <a:lnTo>
                      <a:pt x="1086" y="14"/>
                    </a:lnTo>
                    <a:lnTo>
                      <a:pt x="1147" y="19"/>
                    </a:lnTo>
                    <a:lnTo>
                      <a:pt x="1203" y="26"/>
                    </a:lnTo>
                    <a:lnTo>
                      <a:pt x="1255" y="34"/>
                    </a:lnTo>
                    <a:lnTo>
                      <a:pt x="1303" y="42"/>
                    </a:lnTo>
                    <a:lnTo>
                      <a:pt x="1345" y="52"/>
                    </a:lnTo>
                    <a:lnTo>
                      <a:pt x="1382" y="61"/>
                    </a:lnTo>
                    <a:lnTo>
                      <a:pt x="1413" y="71"/>
                    </a:lnTo>
                    <a:lnTo>
                      <a:pt x="1437" y="82"/>
                    </a:lnTo>
                    <a:lnTo>
                      <a:pt x="1456" y="93"/>
                    </a:lnTo>
                    <a:lnTo>
                      <a:pt x="1467" y="105"/>
                    </a:lnTo>
                    <a:lnTo>
                      <a:pt x="1471" y="116"/>
                    </a:lnTo>
                    <a:close/>
                  </a:path>
                </a:pathLst>
              </a:custGeom>
              <a:solidFill>
                <a:srgbClr val="777FB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35" name="Freeform 15"/>
              <p:cNvSpPr>
                <a:spLocks/>
              </p:cNvSpPr>
              <p:nvPr/>
            </p:nvSpPr>
            <p:spPr bwMode="auto">
              <a:xfrm>
                <a:off x="4463" y="2499"/>
                <a:ext cx="703" cy="99"/>
              </a:xfrm>
              <a:custGeom>
                <a:avLst/>
                <a:gdLst>
                  <a:gd name="T0" fmla="*/ 1402 w 1405"/>
                  <a:gd name="T1" fmla="*/ 110 h 200"/>
                  <a:gd name="T2" fmla="*/ 1373 w 1405"/>
                  <a:gd name="T3" fmla="*/ 129 h 200"/>
                  <a:gd name="T4" fmla="*/ 1320 w 1405"/>
                  <a:gd name="T5" fmla="*/ 147 h 200"/>
                  <a:gd name="T6" fmla="*/ 1244 w 1405"/>
                  <a:gd name="T7" fmla="*/ 163 h 200"/>
                  <a:gd name="T8" fmla="*/ 1149 w 1405"/>
                  <a:gd name="T9" fmla="*/ 177 h 200"/>
                  <a:gd name="T10" fmla="*/ 1036 w 1405"/>
                  <a:gd name="T11" fmla="*/ 187 h 200"/>
                  <a:gd name="T12" fmla="*/ 911 w 1405"/>
                  <a:gd name="T13" fmla="*/ 195 h 200"/>
                  <a:gd name="T14" fmla="*/ 774 w 1405"/>
                  <a:gd name="T15" fmla="*/ 200 h 200"/>
                  <a:gd name="T16" fmla="*/ 631 w 1405"/>
                  <a:gd name="T17" fmla="*/ 200 h 200"/>
                  <a:gd name="T18" fmla="*/ 494 w 1405"/>
                  <a:gd name="T19" fmla="*/ 195 h 200"/>
                  <a:gd name="T20" fmla="*/ 367 w 1405"/>
                  <a:gd name="T21" fmla="*/ 187 h 200"/>
                  <a:gd name="T22" fmla="*/ 255 w 1405"/>
                  <a:gd name="T23" fmla="*/ 177 h 200"/>
                  <a:gd name="T24" fmla="*/ 160 w 1405"/>
                  <a:gd name="T25" fmla="*/ 163 h 200"/>
                  <a:gd name="T26" fmla="*/ 85 w 1405"/>
                  <a:gd name="T27" fmla="*/ 147 h 200"/>
                  <a:gd name="T28" fmla="*/ 31 w 1405"/>
                  <a:gd name="T29" fmla="*/ 129 h 200"/>
                  <a:gd name="T30" fmla="*/ 3 w 1405"/>
                  <a:gd name="T31" fmla="*/ 110 h 200"/>
                  <a:gd name="T32" fmla="*/ 3 w 1405"/>
                  <a:gd name="T33" fmla="*/ 89 h 200"/>
                  <a:gd name="T34" fmla="*/ 31 w 1405"/>
                  <a:gd name="T35" fmla="*/ 70 h 200"/>
                  <a:gd name="T36" fmla="*/ 85 w 1405"/>
                  <a:gd name="T37" fmla="*/ 52 h 200"/>
                  <a:gd name="T38" fmla="*/ 160 w 1405"/>
                  <a:gd name="T39" fmla="*/ 36 h 200"/>
                  <a:gd name="T40" fmla="*/ 255 w 1405"/>
                  <a:gd name="T41" fmla="*/ 22 h 200"/>
                  <a:gd name="T42" fmla="*/ 367 w 1405"/>
                  <a:gd name="T43" fmla="*/ 12 h 200"/>
                  <a:gd name="T44" fmla="*/ 494 w 1405"/>
                  <a:gd name="T45" fmla="*/ 5 h 200"/>
                  <a:gd name="T46" fmla="*/ 631 w 1405"/>
                  <a:gd name="T47" fmla="*/ 0 h 200"/>
                  <a:gd name="T48" fmla="*/ 774 w 1405"/>
                  <a:gd name="T49" fmla="*/ 0 h 200"/>
                  <a:gd name="T50" fmla="*/ 911 w 1405"/>
                  <a:gd name="T51" fmla="*/ 5 h 200"/>
                  <a:gd name="T52" fmla="*/ 1036 w 1405"/>
                  <a:gd name="T53" fmla="*/ 12 h 200"/>
                  <a:gd name="T54" fmla="*/ 1149 w 1405"/>
                  <a:gd name="T55" fmla="*/ 22 h 200"/>
                  <a:gd name="T56" fmla="*/ 1244 w 1405"/>
                  <a:gd name="T57" fmla="*/ 36 h 200"/>
                  <a:gd name="T58" fmla="*/ 1320 w 1405"/>
                  <a:gd name="T59" fmla="*/ 52 h 200"/>
                  <a:gd name="T60" fmla="*/ 1373 w 1405"/>
                  <a:gd name="T61" fmla="*/ 70 h 200"/>
                  <a:gd name="T62" fmla="*/ 1402 w 1405"/>
                  <a:gd name="T63" fmla="*/ 89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5" h="200">
                    <a:moveTo>
                      <a:pt x="1405" y="100"/>
                    </a:moveTo>
                    <a:lnTo>
                      <a:pt x="1402" y="110"/>
                    </a:lnTo>
                    <a:lnTo>
                      <a:pt x="1391" y="120"/>
                    </a:lnTo>
                    <a:lnTo>
                      <a:pt x="1373" y="129"/>
                    </a:lnTo>
                    <a:lnTo>
                      <a:pt x="1350" y="139"/>
                    </a:lnTo>
                    <a:lnTo>
                      <a:pt x="1320" y="147"/>
                    </a:lnTo>
                    <a:lnTo>
                      <a:pt x="1285" y="156"/>
                    </a:lnTo>
                    <a:lnTo>
                      <a:pt x="1244" y="163"/>
                    </a:lnTo>
                    <a:lnTo>
                      <a:pt x="1199" y="170"/>
                    </a:lnTo>
                    <a:lnTo>
                      <a:pt x="1149" y="177"/>
                    </a:lnTo>
                    <a:lnTo>
                      <a:pt x="1095" y="182"/>
                    </a:lnTo>
                    <a:lnTo>
                      <a:pt x="1036" y="187"/>
                    </a:lnTo>
                    <a:lnTo>
                      <a:pt x="975" y="192"/>
                    </a:lnTo>
                    <a:lnTo>
                      <a:pt x="911" y="195"/>
                    </a:lnTo>
                    <a:lnTo>
                      <a:pt x="844" y="197"/>
                    </a:lnTo>
                    <a:lnTo>
                      <a:pt x="774" y="200"/>
                    </a:lnTo>
                    <a:lnTo>
                      <a:pt x="702" y="200"/>
                    </a:lnTo>
                    <a:lnTo>
                      <a:pt x="631" y="200"/>
                    </a:lnTo>
                    <a:lnTo>
                      <a:pt x="561" y="197"/>
                    </a:lnTo>
                    <a:lnTo>
                      <a:pt x="494" y="195"/>
                    </a:lnTo>
                    <a:lnTo>
                      <a:pt x="429" y="192"/>
                    </a:lnTo>
                    <a:lnTo>
                      <a:pt x="367" y="187"/>
                    </a:lnTo>
                    <a:lnTo>
                      <a:pt x="310" y="182"/>
                    </a:lnTo>
                    <a:lnTo>
                      <a:pt x="255" y="177"/>
                    </a:lnTo>
                    <a:lnTo>
                      <a:pt x="206" y="170"/>
                    </a:lnTo>
                    <a:lnTo>
                      <a:pt x="160" y="163"/>
                    </a:lnTo>
                    <a:lnTo>
                      <a:pt x="119" y="156"/>
                    </a:lnTo>
                    <a:lnTo>
                      <a:pt x="85" y="147"/>
                    </a:lnTo>
                    <a:lnTo>
                      <a:pt x="55" y="139"/>
                    </a:lnTo>
                    <a:lnTo>
                      <a:pt x="31" y="129"/>
                    </a:lnTo>
                    <a:lnTo>
                      <a:pt x="13" y="120"/>
                    </a:lnTo>
                    <a:lnTo>
                      <a:pt x="3" y="110"/>
                    </a:lnTo>
                    <a:lnTo>
                      <a:pt x="0" y="100"/>
                    </a:lnTo>
                    <a:lnTo>
                      <a:pt x="3" y="89"/>
                    </a:lnTo>
                    <a:lnTo>
                      <a:pt x="13" y="80"/>
                    </a:lnTo>
                    <a:lnTo>
                      <a:pt x="31" y="70"/>
                    </a:lnTo>
                    <a:lnTo>
                      <a:pt x="55" y="60"/>
                    </a:lnTo>
                    <a:lnTo>
                      <a:pt x="85" y="52"/>
                    </a:lnTo>
                    <a:lnTo>
                      <a:pt x="119" y="44"/>
                    </a:lnTo>
                    <a:lnTo>
                      <a:pt x="160" y="36"/>
                    </a:lnTo>
                    <a:lnTo>
                      <a:pt x="206" y="29"/>
                    </a:lnTo>
                    <a:lnTo>
                      <a:pt x="255" y="22"/>
                    </a:lnTo>
                    <a:lnTo>
                      <a:pt x="310" y="18"/>
                    </a:lnTo>
                    <a:lnTo>
                      <a:pt x="367" y="12"/>
                    </a:lnTo>
                    <a:lnTo>
                      <a:pt x="429" y="8"/>
                    </a:lnTo>
                    <a:lnTo>
                      <a:pt x="494" y="5"/>
                    </a:lnTo>
                    <a:lnTo>
                      <a:pt x="561" y="3"/>
                    </a:lnTo>
                    <a:lnTo>
                      <a:pt x="631" y="0"/>
                    </a:lnTo>
                    <a:lnTo>
                      <a:pt x="702" y="0"/>
                    </a:lnTo>
                    <a:lnTo>
                      <a:pt x="774" y="0"/>
                    </a:lnTo>
                    <a:lnTo>
                      <a:pt x="844" y="3"/>
                    </a:lnTo>
                    <a:lnTo>
                      <a:pt x="911" y="5"/>
                    </a:lnTo>
                    <a:lnTo>
                      <a:pt x="975" y="8"/>
                    </a:lnTo>
                    <a:lnTo>
                      <a:pt x="1036" y="12"/>
                    </a:lnTo>
                    <a:lnTo>
                      <a:pt x="1095" y="18"/>
                    </a:lnTo>
                    <a:lnTo>
                      <a:pt x="1149" y="22"/>
                    </a:lnTo>
                    <a:lnTo>
                      <a:pt x="1199" y="29"/>
                    </a:lnTo>
                    <a:lnTo>
                      <a:pt x="1244" y="36"/>
                    </a:lnTo>
                    <a:lnTo>
                      <a:pt x="1285" y="44"/>
                    </a:lnTo>
                    <a:lnTo>
                      <a:pt x="1320" y="52"/>
                    </a:lnTo>
                    <a:lnTo>
                      <a:pt x="1350" y="60"/>
                    </a:lnTo>
                    <a:lnTo>
                      <a:pt x="1373" y="70"/>
                    </a:lnTo>
                    <a:lnTo>
                      <a:pt x="1391" y="80"/>
                    </a:lnTo>
                    <a:lnTo>
                      <a:pt x="1402" y="89"/>
                    </a:lnTo>
                    <a:lnTo>
                      <a:pt x="1405" y="100"/>
                    </a:lnTo>
                    <a:close/>
                  </a:path>
                </a:pathLst>
              </a:custGeom>
              <a:solidFill>
                <a:srgbClr val="606BA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36" name="Freeform 16">
                <a:hlinkClick r:id="rId2" action="ppaction://hlinkfile"/>
              </p:cNvPr>
              <p:cNvSpPr>
                <a:spLocks/>
              </p:cNvSpPr>
              <p:nvPr/>
            </p:nvSpPr>
            <p:spPr bwMode="auto">
              <a:xfrm>
                <a:off x="4364" y="1994"/>
                <a:ext cx="1107" cy="690"/>
              </a:xfrm>
              <a:custGeom>
                <a:avLst/>
                <a:gdLst>
                  <a:gd name="T0" fmla="*/ 489 w 2216"/>
                  <a:gd name="T1" fmla="*/ 2 h 1379"/>
                  <a:gd name="T2" fmla="*/ 403 w 2216"/>
                  <a:gd name="T3" fmla="*/ 13 h 1379"/>
                  <a:gd name="T4" fmla="*/ 330 w 2216"/>
                  <a:gd name="T5" fmla="*/ 29 h 1379"/>
                  <a:gd name="T6" fmla="*/ 269 w 2216"/>
                  <a:gd name="T7" fmla="*/ 49 h 1379"/>
                  <a:gd name="T8" fmla="*/ 219 w 2216"/>
                  <a:gd name="T9" fmla="*/ 70 h 1379"/>
                  <a:gd name="T10" fmla="*/ 186 w 2216"/>
                  <a:gd name="T11" fmla="*/ 89 h 1379"/>
                  <a:gd name="T12" fmla="*/ 119 w 2216"/>
                  <a:gd name="T13" fmla="*/ 133 h 1379"/>
                  <a:gd name="T14" fmla="*/ 35 w 2216"/>
                  <a:gd name="T15" fmla="*/ 224 h 1379"/>
                  <a:gd name="T16" fmla="*/ 3 w 2216"/>
                  <a:gd name="T17" fmla="*/ 309 h 1379"/>
                  <a:gd name="T18" fmla="*/ 3 w 2216"/>
                  <a:gd name="T19" fmla="*/ 400 h 1379"/>
                  <a:gd name="T20" fmla="*/ 27 w 2216"/>
                  <a:gd name="T21" fmla="*/ 519 h 1379"/>
                  <a:gd name="T22" fmla="*/ 62 w 2216"/>
                  <a:gd name="T23" fmla="*/ 604 h 1379"/>
                  <a:gd name="T24" fmla="*/ 105 w 2216"/>
                  <a:gd name="T25" fmla="*/ 642 h 1379"/>
                  <a:gd name="T26" fmla="*/ 211 w 2216"/>
                  <a:gd name="T27" fmla="*/ 688 h 1379"/>
                  <a:gd name="T28" fmla="*/ 358 w 2216"/>
                  <a:gd name="T29" fmla="*/ 743 h 1379"/>
                  <a:gd name="T30" fmla="*/ 517 w 2216"/>
                  <a:gd name="T31" fmla="*/ 799 h 1379"/>
                  <a:gd name="T32" fmla="*/ 656 w 2216"/>
                  <a:gd name="T33" fmla="*/ 845 h 1379"/>
                  <a:gd name="T34" fmla="*/ 755 w 2216"/>
                  <a:gd name="T35" fmla="*/ 877 h 1379"/>
                  <a:gd name="T36" fmla="*/ 879 w 2216"/>
                  <a:gd name="T37" fmla="*/ 933 h 1379"/>
                  <a:gd name="T38" fmla="*/ 1035 w 2216"/>
                  <a:gd name="T39" fmla="*/ 1016 h 1379"/>
                  <a:gd name="T40" fmla="*/ 1194 w 2216"/>
                  <a:gd name="T41" fmla="*/ 1110 h 1379"/>
                  <a:gd name="T42" fmla="*/ 1331 w 2216"/>
                  <a:gd name="T43" fmla="*/ 1198 h 1379"/>
                  <a:gd name="T44" fmla="*/ 1419 w 2216"/>
                  <a:gd name="T45" fmla="*/ 1269 h 1379"/>
                  <a:gd name="T46" fmla="*/ 1461 w 2216"/>
                  <a:gd name="T47" fmla="*/ 1302 h 1379"/>
                  <a:gd name="T48" fmla="*/ 1515 w 2216"/>
                  <a:gd name="T49" fmla="*/ 1331 h 1379"/>
                  <a:gd name="T50" fmla="*/ 1579 w 2216"/>
                  <a:gd name="T51" fmla="*/ 1354 h 1379"/>
                  <a:gd name="T52" fmla="*/ 1647 w 2216"/>
                  <a:gd name="T53" fmla="*/ 1370 h 1379"/>
                  <a:gd name="T54" fmla="*/ 1717 w 2216"/>
                  <a:gd name="T55" fmla="*/ 1378 h 1379"/>
                  <a:gd name="T56" fmla="*/ 1787 w 2216"/>
                  <a:gd name="T57" fmla="*/ 1378 h 1379"/>
                  <a:gd name="T58" fmla="*/ 1853 w 2216"/>
                  <a:gd name="T59" fmla="*/ 1369 h 1379"/>
                  <a:gd name="T60" fmla="*/ 1911 w 2216"/>
                  <a:gd name="T61" fmla="*/ 1348 h 1379"/>
                  <a:gd name="T62" fmla="*/ 1981 w 2216"/>
                  <a:gd name="T63" fmla="*/ 1306 h 1379"/>
                  <a:gd name="T64" fmla="*/ 2057 w 2216"/>
                  <a:gd name="T65" fmla="*/ 1247 h 1379"/>
                  <a:gd name="T66" fmla="*/ 2127 w 2216"/>
                  <a:gd name="T67" fmla="*/ 1172 h 1379"/>
                  <a:gd name="T68" fmla="*/ 2182 w 2216"/>
                  <a:gd name="T69" fmla="*/ 1084 h 1379"/>
                  <a:gd name="T70" fmla="*/ 2214 w 2216"/>
                  <a:gd name="T71" fmla="*/ 988 h 1379"/>
                  <a:gd name="T72" fmla="*/ 2212 w 2216"/>
                  <a:gd name="T73" fmla="*/ 905 h 1379"/>
                  <a:gd name="T74" fmla="*/ 2185 w 2216"/>
                  <a:gd name="T75" fmla="*/ 816 h 1379"/>
                  <a:gd name="T76" fmla="*/ 2138 w 2216"/>
                  <a:gd name="T77" fmla="*/ 733 h 1379"/>
                  <a:gd name="T78" fmla="*/ 2073 w 2216"/>
                  <a:gd name="T79" fmla="*/ 681 h 1379"/>
                  <a:gd name="T80" fmla="*/ 1975 w 2216"/>
                  <a:gd name="T81" fmla="*/ 635 h 1379"/>
                  <a:gd name="T82" fmla="*/ 1828 w 2216"/>
                  <a:gd name="T83" fmla="*/ 569 h 1379"/>
                  <a:gd name="T84" fmla="*/ 1613 w 2216"/>
                  <a:gd name="T85" fmla="*/ 455 h 1379"/>
                  <a:gd name="T86" fmla="*/ 1491 w 2216"/>
                  <a:gd name="T87" fmla="*/ 384 h 1379"/>
                  <a:gd name="T88" fmla="*/ 1376 w 2216"/>
                  <a:gd name="T89" fmla="*/ 317 h 1379"/>
                  <a:gd name="T90" fmla="*/ 1268 w 2216"/>
                  <a:gd name="T91" fmla="*/ 256 h 1379"/>
                  <a:gd name="T92" fmla="*/ 1166 w 2216"/>
                  <a:gd name="T93" fmla="*/ 201 h 1379"/>
                  <a:gd name="T94" fmla="*/ 1072 w 2216"/>
                  <a:gd name="T95" fmla="*/ 151 h 1379"/>
                  <a:gd name="T96" fmla="*/ 982 w 2216"/>
                  <a:gd name="T97" fmla="*/ 108 h 1379"/>
                  <a:gd name="T98" fmla="*/ 899 w 2216"/>
                  <a:gd name="T99" fmla="*/ 72 h 1379"/>
                  <a:gd name="T100" fmla="*/ 821 w 2216"/>
                  <a:gd name="T101" fmla="*/ 43 h 1379"/>
                  <a:gd name="T102" fmla="*/ 747 w 2216"/>
                  <a:gd name="T103" fmla="*/ 21 h 1379"/>
                  <a:gd name="T104" fmla="*/ 678 w 2216"/>
                  <a:gd name="T105" fmla="*/ 7 h 1379"/>
                  <a:gd name="T106" fmla="*/ 624 w 2216"/>
                  <a:gd name="T107" fmla="*/ 1 h 1379"/>
                  <a:gd name="T108" fmla="*/ 593 w 2216"/>
                  <a:gd name="T109" fmla="*/ 0 h 1379"/>
                  <a:gd name="T110" fmla="*/ 563 w 2216"/>
                  <a:gd name="T111" fmla="*/ 0 h 1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216" h="1379">
                    <a:moveTo>
                      <a:pt x="553" y="0"/>
                    </a:moveTo>
                    <a:lnTo>
                      <a:pt x="520" y="1"/>
                    </a:lnTo>
                    <a:lnTo>
                      <a:pt x="489" y="2"/>
                    </a:lnTo>
                    <a:lnTo>
                      <a:pt x="459" y="5"/>
                    </a:lnTo>
                    <a:lnTo>
                      <a:pt x="430" y="8"/>
                    </a:lnTo>
                    <a:lnTo>
                      <a:pt x="403" y="13"/>
                    </a:lnTo>
                    <a:lnTo>
                      <a:pt x="377" y="17"/>
                    </a:lnTo>
                    <a:lnTo>
                      <a:pt x="353" y="23"/>
                    </a:lnTo>
                    <a:lnTo>
                      <a:pt x="330" y="29"/>
                    </a:lnTo>
                    <a:lnTo>
                      <a:pt x="308" y="36"/>
                    </a:lnTo>
                    <a:lnTo>
                      <a:pt x="287" y="42"/>
                    </a:lnTo>
                    <a:lnTo>
                      <a:pt x="269" y="49"/>
                    </a:lnTo>
                    <a:lnTo>
                      <a:pt x="250" y="57"/>
                    </a:lnTo>
                    <a:lnTo>
                      <a:pt x="234" y="63"/>
                    </a:lnTo>
                    <a:lnTo>
                      <a:pt x="219" y="70"/>
                    </a:lnTo>
                    <a:lnTo>
                      <a:pt x="204" y="78"/>
                    </a:lnTo>
                    <a:lnTo>
                      <a:pt x="192" y="85"/>
                    </a:lnTo>
                    <a:lnTo>
                      <a:pt x="186" y="89"/>
                    </a:lnTo>
                    <a:lnTo>
                      <a:pt x="170" y="97"/>
                    </a:lnTo>
                    <a:lnTo>
                      <a:pt x="147" y="112"/>
                    </a:lnTo>
                    <a:lnTo>
                      <a:pt x="119" y="133"/>
                    </a:lnTo>
                    <a:lnTo>
                      <a:pt x="89" y="158"/>
                    </a:lnTo>
                    <a:lnTo>
                      <a:pt x="60" y="188"/>
                    </a:lnTo>
                    <a:lnTo>
                      <a:pt x="35" y="224"/>
                    </a:lnTo>
                    <a:lnTo>
                      <a:pt x="14" y="263"/>
                    </a:lnTo>
                    <a:lnTo>
                      <a:pt x="7" y="285"/>
                    </a:lnTo>
                    <a:lnTo>
                      <a:pt x="3" y="309"/>
                    </a:lnTo>
                    <a:lnTo>
                      <a:pt x="0" y="334"/>
                    </a:lnTo>
                    <a:lnTo>
                      <a:pt x="0" y="360"/>
                    </a:lnTo>
                    <a:lnTo>
                      <a:pt x="3" y="400"/>
                    </a:lnTo>
                    <a:lnTo>
                      <a:pt x="9" y="441"/>
                    </a:lnTo>
                    <a:lnTo>
                      <a:pt x="17" y="481"/>
                    </a:lnTo>
                    <a:lnTo>
                      <a:pt x="27" y="519"/>
                    </a:lnTo>
                    <a:lnTo>
                      <a:pt x="39" y="552"/>
                    </a:lnTo>
                    <a:lnTo>
                      <a:pt x="50" y="581"/>
                    </a:lnTo>
                    <a:lnTo>
                      <a:pt x="62" y="604"/>
                    </a:lnTo>
                    <a:lnTo>
                      <a:pt x="73" y="620"/>
                    </a:lnTo>
                    <a:lnTo>
                      <a:pt x="85" y="629"/>
                    </a:lnTo>
                    <a:lnTo>
                      <a:pt x="105" y="642"/>
                    </a:lnTo>
                    <a:lnTo>
                      <a:pt x="134" y="656"/>
                    </a:lnTo>
                    <a:lnTo>
                      <a:pt x="170" y="671"/>
                    </a:lnTo>
                    <a:lnTo>
                      <a:pt x="211" y="688"/>
                    </a:lnTo>
                    <a:lnTo>
                      <a:pt x="256" y="705"/>
                    </a:lnTo>
                    <a:lnTo>
                      <a:pt x="306" y="725"/>
                    </a:lnTo>
                    <a:lnTo>
                      <a:pt x="358" y="743"/>
                    </a:lnTo>
                    <a:lnTo>
                      <a:pt x="411" y="762"/>
                    </a:lnTo>
                    <a:lnTo>
                      <a:pt x="464" y="781"/>
                    </a:lnTo>
                    <a:lnTo>
                      <a:pt x="517" y="799"/>
                    </a:lnTo>
                    <a:lnTo>
                      <a:pt x="566" y="816"/>
                    </a:lnTo>
                    <a:lnTo>
                      <a:pt x="613" y="831"/>
                    </a:lnTo>
                    <a:lnTo>
                      <a:pt x="656" y="845"/>
                    </a:lnTo>
                    <a:lnTo>
                      <a:pt x="693" y="857"/>
                    </a:lnTo>
                    <a:lnTo>
                      <a:pt x="724" y="867"/>
                    </a:lnTo>
                    <a:lnTo>
                      <a:pt x="755" y="877"/>
                    </a:lnTo>
                    <a:lnTo>
                      <a:pt x="792" y="892"/>
                    </a:lnTo>
                    <a:lnTo>
                      <a:pt x="833" y="911"/>
                    </a:lnTo>
                    <a:lnTo>
                      <a:pt x="879" y="933"/>
                    </a:lnTo>
                    <a:lnTo>
                      <a:pt x="930" y="959"/>
                    </a:lnTo>
                    <a:lnTo>
                      <a:pt x="982" y="986"/>
                    </a:lnTo>
                    <a:lnTo>
                      <a:pt x="1035" y="1016"/>
                    </a:lnTo>
                    <a:lnTo>
                      <a:pt x="1089" y="1046"/>
                    </a:lnTo>
                    <a:lnTo>
                      <a:pt x="1142" y="1079"/>
                    </a:lnTo>
                    <a:lnTo>
                      <a:pt x="1194" y="1110"/>
                    </a:lnTo>
                    <a:lnTo>
                      <a:pt x="1244" y="1141"/>
                    </a:lnTo>
                    <a:lnTo>
                      <a:pt x="1290" y="1171"/>
                    </a:lnTo>
                    <a:lnTo>
                      <a:pt x="1331" y="1198"/>
                    </a:lnTo>
                    <a:lnTo>
                      <a:pt x="1367" y="1225"/>
                    </a:lnTo>
                    <a:lnTo>
                      <a:pt x="1397" y="1248"/>
                    </a:lnTo>
                    <a:lnTo>
                      <a:pt x="1419" y="1269"/>
                    </a:lnTo>
                    <a:lnTo>
                      <a:pt x="1431" y="1280"/>
                    </a:lnTo>
                    <a:lnTo>
                      <a:pt x="1445" y="1292"/>
                    </a:lnTo>
                    <a:lnTo>
                      <a:pt x="1461" y="1302"/>
                    </a:lnTo>
                    <a:lnTo>
                      <a:pt x="1479" y="1312"/>
                    </a:lnTo>
                    <a:lnTo>
                      <a:pt x="1497" y="1322"/>
                    </a:lnTo>
                    <a:lnTo>
                      <a:pt x="1515" y="1331"/>
                    </a:lnTo>
                    <a:lnTo>
                      <a:pt x="1536" y="1339"/>
                    </a:lnTo>
                    <a:lnTo>
                      <a:pt x="1557" y="1347"/>
                    </a:lnTo>
                    <a:lnTo>
                      <a:pt x="1579" y="1354"/>
                    </a:lnTo>
                    <a:lnTo>
                      <a:pt x="1602" y="1360"/>
                    </a:lnTo>
                    <a:lnTo>
                      <a:pt x="1624" y="1365"/>
                    </a:lnTo>
                    <a:lnTo>
                      <a:pt x="1647" y="1370"/>
                    </a:lnTo>
                    <a:lnTo>
                      <a:pt x="1671" y="1374"/>
                    </a:lnTo>
                    <a:lnTo>
                      <a:pt x="1694" y="1377"/>
                    </a:lnTo>
                    <a:lnTo>
                      <a:pt x="1717" y="1378"/>
                    </a:lnTo>
                    <a:lnTo>
                      <a:pt x="1740" y="1379"/>
                    </a:lnTo>
                    <a:lnTo>
                      <a:pt x="1764" y="1379"/>
                    </a:lnTo>
                    <a:lnTo>
                      <a:pt x="1787" y="1378"/>
                    </a:lnTo>
                    <a:lnTo>
                      <a:pt x="1810" y="1376"/>
                    </a:lnTo>
                    <a:lnTo>
                      <a:pt x="1832" y="1372"/>
                    </a:lnTo>
                    <a:lnTo>
                      <a:pt x="1853" y="1369"/>
                    </a:lnTo>
                    <a:lnTo>
                      <a:pt x="1874" y="1363"/>
                    </a:lnTo>
                    <a:lnTo>
                      <a:pt x="1892" y="1356"/>
                    </a:lnTo>
                    <a:lnTo>
                      <a:pt x="1911" y="1348"/>
                    </a:lnTo>
                    <a:lnTo>
                      <a:pt x="1932" y="1337"/>
                    </a:lnTo>
                    <a:lnTo>
                      <a:pt x="1957" y="1322"/>
                    </a:lnTo>
                    <a:lnTo>
                      <a:pt x="1981" y="1306"/>
                    </a:lnTo>
                    <a:lnTo>
                      <a:pt x="2006" y="1288"/>
                    </a:lnTo>
                    <a:lnTo>
                      <a:pt x="2032" y="1268"/>
                    </a:lnTo>
                    <a:lnTo>
                      <a:pt x="2057" y="1247"/>
                    </a:lnTo>
                    <a:lnTo>
                      <a:pt x="2081" y="1223"/>
                    </a:lnTo>
                    <a:lnTo>
                      <a:pt x="2105" y="1198"/>
                    </a:lnTo>
                    <a:lnTo>
                      <a:pt x="2127" y="1172"/>
                    </a:lnTo>
                    <a:lnTo>
                      <a:pt x="2148" y="1144"/>
                    </a:lnTo>
                    <a:lnTo>
                      <a:pt x="2166" y="1115"/>
                    </a:lnTo>
                    <a:lnTo>
                      <a:pt x="2182" y="1084"/>
                    </a:lnTo>
                    <a:lnTo>
                      <a:pt x="2196" y="1053"/>
                    </a:lnTo>
                    <a:lnTo>
                      <a:pt x="2207" y="1021"/>
                    </a:lnTo>
                    <a:lnTo>
                      <a:pt x="2214" y="988"/>
                    </a:lnTo>
                    <a:lnTo>
                      <a:pt x="2216" y="953"/>
                    </a:lnTo>
                    <a:lnTo>
                      <a:pt x="2216" y="929"/>
                    </a:lnTo>
                    <a:lnTo>
                      <a:pt x="2212" y="905"/>
                    </a:lnTo>
                    <a:lnTo>
                      <a:pt x="2208" y="880"/>
                    </a:lnTo>
                    <a:lnTo>
                      <a:pt x="2200" y="855"/>
                    </a:lnTo>
                    <a:lnTo>
                      <a:pt x="2185" y="816"/>
                    </a:lnTo>
                    <a:lnTo>
                      <a:pt x="2170" y="782"/>
                    </a:lnTo>
                    <a:lnTo>
                      <a:pt x="2155" y="756"/>
                    </a:lnTo>
                    <a:lnTo>
                      <a:pt x="2138" y="733"/>
                    </a:lnTo>
                    <a:lnTo>
                      <a:pt x="2119" y="713"/>
                    </a:lnTo>
                    <a:lnTo>
                      <a:pt x="2097" y="697"/>
                    </a:lnTo>
                    <a:lnTo>
                      <a:pt x="2073" y="681"/>
                    </a:lnTo>
                    <a:lnTo>
                      <a:pt x="2045" y="667"/>
                    </a:lnTo>
                    <a:lnTo>
                      <a:pt x="2013" y="652"/>
                    </a:lnTo>
                    <a:lnTo>
                      <a:pt x="1975" y="635"/>
                    </a:lnTo>
                    <a:lnTo>
                      <a:pt x="1932" y="617"/>
                    </a:lnTo>
                    <a:lnTo>
                      <a:pt x="1883" y="595"/>
                    </a:lnTo>
                    <a:lnTo>
                      <a:pt x="1828" y="569"/>
                    </a:lnTo>
                    <a:lnTo>
                      <a:pt x="1764" y="537"/>
                    </a:lnTo>
                    <a:lnTo>
                      <a:pt x="1693" y="500"/>
                    </a:lnTo>
                    <a:lnTo>
                      <a:pt x="1613" y="455"/>
                    </a:lnTo>
                    <a:lnTo>
                      <a:pt x="1572" y="431"/>
                    </a:lnTo>
                    <a:lnTo>
                      <a:pt x="1532" y="407"/>
                    </a:lnTo>
                    <a:lnTo>
                      <a:pt x="1491" y="384"/>
                    </a:lnTo>
                    <a:lnTo>
                      <a:pt x="1452" y="361"/>
                    </a:lnTo>
                    <a:lnTo>
                      <a:pt x="1414" y="339"/>
                    </a:lnTo>
                    <a:lnTo>
                      <a:pt x="1376" y="317"/>
                    </a:lnTo>
                    <a:lnTo>
                      <a:pt x="1339" y="296"/>
                    </a:lnTo>
                    <a:lnTo>
                      <a:pt x="1303" y="277"/>
                    </a:lnTo>
                    <a:lnTo>
                      <a:pt x="1268" y="256"/>
                    </a:lnTo>
                    <a:lnTo>
                      <a:pt x="1233" y="237"/>
                    </a:lnTo>
                    <a:lnTo>
                      <a:pt x="1200" y="219"/>
                    </a:lnTo>
                    <a:lnTo>
                      <a:pt x="1166" y="201"/>
                    </a:lnTo>
                    <a:lnTo>
                      <a:pt x="1134" y="183"/>
                    </a:lnTo>
                    <a:lnTo>
                      <a:pt x="1103" y="167"/>
                    </a:lnTo>
                    <a:lnTo>
                      <a:pt x="1072" y="151"/>
                    </a:lnTo>
                    <a:lnTo>
                      <a:pt x="1041" y="136"/>
                    </a:lnTo>
                    <a:lnTo>
                      <a:pt x="1012" y="121"/>
                    </a:lnTo>
                    <a:lnTo>
                      <a:pt x="982" y="108"/>
                    </a:lnTo>
                    <a:lnTo>
                      <a:pt x="954" y="95"/>
                    </a:lnTo>
                    <a:lnTo>
                      <a:pt x="926" y="83"/>
                    </a:lnTo>
                    <a:lnTo>
                      <a:pt x="899" y="72"/>
                    </a:lnTo>
                    <a:lnTo>
                      <a:pt x="873" y="61"/>
                    </a:lnTo>
                    <a:lnTo>
                      <a:pt x="846" y="51"/>
                    </a:lnTo>
                    <a:lnTo>
                      <a:pt x="821" y="43"/>
                    </a:lnTo>
                    <a:lnTo>
                      <a:pt x="795" y="35"/>
                    </a:lnTo>
                    <a:lnTo>
                      <a:pt x="771" y="27"/>
                    </a:lnTo>
                    <a:lnTo>
                      <a:pt x="747" y="21"/>
                    </a:lnTo>
                    <a:lnTo>
                      <a:pt x="723" y="15"/>
                    </a:lnTo>
                    <a:lnTo>
                      <a:pt x="700" y="10"/>
                    </a:lnTo>
                    <a:lnTo>
                      <a:pt x="678" y="7"/>
                    </a:lnTo>
                    <a:lnTo>
                      <a:pt x="656" y="5"/>
                    </a:lnTo>
                    <a:lnTo>
                      <a:pt x="634" y="2"/>
                    </a:lnTo>
                    <a:lnTo>
                      <a:pt x="624" y="1"/>
                    </a:lnTo>
                    <a:lnTo>
                      <a:pt x="613" y="1"/>
                    </a:lnTo>
                    <a:lnTo>
                      <a:pt x="603" y="0"/>
                    </a:lnTo>
                    <a:lnTo>
                      <a:pt x="593" y="0"/>
                    </a:lnTo>
                    <a:lnTo>
                      <a:pt x="582" y="0"/>
                    </a:lnTo>
                    <a:lnTo>
                      <a:pt x="573" y="0"/>
                    </a:lnTo>
                    <a:lnTo>
                      <a:pt x="563" y="0"/>
                    </a:lnTo>
                    <a:lnTo>
                      <a:pt x="553"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37" name="Freeform 17"/>
              <p:cNvSpPr>
                <a:spLocks/>
              </p:cNvSpPr>
              <p:nvPr/>
            </p:nvSpPr>
            <p:spPr bwMode="auto">
              <a:xfrm>
                <a:off x="4391" y="2004"/>
                <a:ext cx="1050" cy="662"/>
              </a:xfrm>
              <a:custGeom>
                <a:avLst/>
                <a:gdLst>
                  <a:gd name="T0" fmla="*/ 435 w 2101"/>
                  <a:gd name="T1" fmla="*/ 4 h 1325"/>
                  <a:gd name="T2" fmla="*/ 335 w 2101"/>
                  <a:gd name="T3" fmla="*/ 22 h 1325"/>
                  <a:gd name="T4" fmla="*/ 254 w 2101"/>
                  <a:gd name="T5" fmla="*/ 47 h 1325"/>
                  <a:gd name="T6" fmla="*/ 194 w 2101"/>
                  <a:gd name="T7" fmla="*/ 75 h 1325"/>
                  <a:gd name="T8" fmla="*/ 139 w 2101"/>
                  <a:gd name="T9" fmla="*/ 107 h 1325"/>
                  <a:gd name="T10" fmla="*/ 33 w 2101"/>
                  <a:gd name="T11" fmla="*/ 212 h 1325"/>
                  <a:gd name="T12" fmla="*/ 1 w 2101"/>
                  <a:gd name="T13" fmla="*/ 317 h 1325"/>
                  <a:gd name="T14" fmla="*/ 15 w 2101"/>
                  <a:gd name="T15" fmla="*/ 457 h 1325"/>
                  <a:gd name="T16" fmla="*/ 58 w 2101"/>
                  <a:gd name="T17" fmla="*/ 575 h 1325"/>
                  <a:gd name="T18" fmla="*/ 128 w 2101"/>
                  <a:gd name="T19" fmla="*/ 623 h 1325"/>
                  <a:gd name="T20" fmla="*/ 292 w 2101"/>
                  <a:gd name="T21" fmla="*/ 690 h 1325"/>
                  <a:gd name="T22" fmla="*/ 495 w 2101"/>
                  <a:gd name="T23" fmla="*/ 762 h 1325"/>
                  <a:gd name="T24" fmla="*/ 667 w 2101"/>
                  <a:gd name="T25" fmla="*/ 820 h 1325"/>
                  <a:gd name="T26" fmla="*/ 713 w 2101"/>
                  <a:gd name="T27" fmla="*/ 834 h 1325"/>
                  <a:gd name="T28" fmla="*/ 827 w 2101"/>
                  <a:gd name="T29" fmla="*/ 885 h 1325"/>
                  <a:gd name="T30" fmla="*/ 1016 w 2101"/>
                  <a:gd name="T31" fmla="*/ 985 h 1325"/>
                  <a:gd name="T32" fmla="*/ 1207 w 2101"/>
                  <a:gd name="T33" fmla="*/ 1099 h 1325"/>
                  <a:gd name="T34" fmla="*/ 1348 w 2101"/>
                  <a:gd name="T35" fmla="*/ 1198 h 1325"/>
                  <a:gd name="T36" fmla="*/ 1384 w 2101"/>
                  <a:gd name="T37" fmla="*/ 1230 h 1325"/>
                  <a:gd name="T38" fmla="*/ 1409 w 2101"/>
                  <a:gd name="T39" fmla="*/ 1249 h 1325"/>
                  <a:gd name="T40" fmla="*/ 1456 w 2101"/>
                  <a:gd name="T41" fmla="*/ 1275 h 1325"/>
                  <a:gd name="T42" fmla="*/ 1519 w 2101"/>
                  <a:gd name="T43" fmla="*/ 1299 h 1325"/>
                  <a:gd name="T44" fmla="*/ 1587 w 2101"/>
                  <a:gd name="T45" fmla="*/ 1315 h 1325"/>
                  <a:gd name="T46" fmla="*/ 1659 w 2101"/>
                  <a:gd name="T47" fmla="*/ 1324 h 1325"/>
                  <a:gd name="T48" fmla="*/ 1692 w 2101"/>
                  <a:gd name="T49" fmla="*/ 1325 h 1325"/>
                  <a:gd name="T50" fmla="*/ 1754 w 2101"/>
                  <a:gd name="T51" fmla="*/ 1320 h 1325"/>
                  <a:gd name="T52" fmla="*/ 1823 w 2101"/>
                  <a:gd name="T53" fmla="*/ 1302 h 1325"/>
                  <a:gd name="T54" fmla="*/ 1896 w 2101"/>
                  <a:gd name="T55" fmla="*/ 1260 h 1325"/>
                  <a:gd name="T56" fmla="*/ 1977 w 2101"/>
                  <a:gd name="T57" fmla="*/ 1193 h 1325"/>
                  <a:gd name="T58" fmla="*/ 2011 w 2101"/>
                  <a:gd name="T59" fmla="*/ 1153 h 1325"/>
                  <a:gd name="T60" fmla="*/ 2071 w 2101"/>
                  <a:gd name="T61" fmla="*/ 1060 h 1325"/>
                  <a:gd name="T62" fmla="*/ 2101 w 2101"/>
                  <a:gd name="T63" fmla="*/ 931 h 1325"/>
                  <a:gd name="T64" fmla="*/ 2080 w 2101"/>
                  <a:gd name="T65" fmla="*/ 824 h 1325"/>
                  <a:gd name="T66" fmla="*/ 2024 w 2101"/>
                  <a:gd name="T67" fmla="*/ 708 h 1325"/>
                  <a:gd name="T68" fmla="*/ 1944 w 2101"/>
                  <a:gd name="T69" fmla="*/ 638 h 1325"/>
                  <a:gd name="T70" fmla="*/ 1813 w 2101"/>
                  <a:gd name="T71" fmla="*/ 576 h 1325"/>
                  <a:gd name="T72" fmla="*/ 1593 w 2101"/>
                  <a:gd name="T73" fmla="*/ 466 h 1325"/>
                  <a:gd name="T74" fmla="*/ 1409 w 2101"/>
                  <a:gd name="T75" fmla="*/ 360 h 1325"/>
                  <a:gd name="T76" fmla="*/ 1270 w 2101"/>
                  <a:gd name="T77" fmla="*/ 282 h 1325"/>
                  <a:gd name="T78" fmla="*/ 1142 w 2101"/>
                  <a:gd name="T79" fmla="*/ 211 h 1325"/>
                  <a:gd name="T80" fmla="*/ 1025 w 2101"/>
                  <a:gd name="T81" fmla="*/ 148 h 1325"/>
                  <a:gd name="T82" fmla="*/ 917 w 2101"/>
                  <a:gd name="T83" fmla="*/ 96 h 1325"/>
                  <a:gd name="T84" fmla="*/ 818 w 2101"/>
                  <a:gd name="T85" fmla="*/ 55 h 1325"/>
                  <a:gd name="T86" fmla="*/ 725 w 2101"/>
                  <a:gd name="T87" fmla="*/ 25 h 1325"/>
                  <a:gd name="T88" fmla="*/ 641 w 2101"/>
                  <a:gd name="T89" fmla="*/ 7 h 1325"/>
                  <a:gd name="T90" fmla="*/ 606 w 2101"/>
                  <a:gd name="T91" fmla="*/ 3 h 1325"/>
                  <a:gd name="T92" fmla="*/ 571 w 2101"/>
                  <a:gd name="T93" fmla="*/ 1 h 1325"/>
                  <a:gd name="T94" fmla="*/ 534 w 2101"/>
                  <a:gd name="T95" fmla="*/ 0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01" h="1325">
                    <a:moveTo>
                      <a:pt x="525" y="0"/>
                    </a:moveTo>
                    <a:lnTo>
                      <a:pt x="494" y="1"/>
                    </a:lnTo>
                    <a:lnTo>
                      <a:pt x="464" y="2"/>
                    </a:lnTo>
                    <a:lnTo>
                      <a:pt x="435" y="4"/>
                    </a:lnTo>
                    <a:lnTo>
                      <a:pt x="407" y="8"/>
                    </a:lnTo>
                    <a:lnTo>
                      <a:pt x="382" y="11"/>
                    </a:lnTo>
                    <a:lnTo>
                      <a:pt x="358" y="16"/>
                    </a:lnTo>
                    <a:lnTo>
                      <a:pt x="335" y="22"/>
                    </a:lnTo>
                    <a:lnTo>
                      <a:pt x="313" y="27"/>
                    </a:lnTo>
                    <a:lnTo>
                      <a:pt x="292" y="33"/>
                    </a:lnTo>
                    <a:lnTo>
                      <a:pt x="273" y="40"/>
                    </a:lnTo>
                    <a:lnTo>
                      <a:pt x="254" y="47"/>
                    </a:lnTo>
                    <a:lnTo>
                      <a:pt x="238" y="54"/>
                    </a:lnTo>
                    <a:lnTo>
                      <a:pt x="222" y="61"/>
                    </a:lnTo>
                    <a:lnTo>
                      <a:pt x="207" y="68"/>
                    </a:lnTo>
                    <a:lnTo>
                      <a:pt x="194" y="75"/>
                    </a:lnTo>
                    <a:lnTo>
                      <a:pt x="182" y="82"/>
                    </a:lnTo>
                    <a:lnTo>
                      <a:pt x="176" y="84"/>
                    </a:lnTo>
                    <a:lnTo>
                      <a:pt x="161" y="93"/>
                    </a:lnTo>
                    <a:lnTo>
                      <a:pt x="139" y="107"/>
                    </a:lnTo>
                    <a:lnTo>
                      <a:pt x="114" y="125"/>
                    </a:lnTo>
                    <a:lnTo>
                      <a:pt x="85" y="149"/>
                    </a:lnTo>
                    <a:lnTo>
                      <a:pt x="57" y="178"/>
                    </a:lnTo>
                    <a:lnTo>
                      <a:pt x="33" y="212"/>
                    </a:lnTo>
                    <a:lnTo>
                      <a:pt x="13" y="250"/>
                    </a:lnTo>
                    <a:lnTo>
                      <a:pt x="7" y="270"/>
                    </a:lnTo>
                    <a:lnTo>
                      <a:pt x="3" y="294"/>
                    </a:lnTo>
                    <a:lnTo>
                      <a:pt x="1" y="317"/>
                    </a:lnTo>
                    <a:lnTo>
                      <a:pt x="0" y="342"/>
                    </a:lnTo>
                    <a:lnTo>
                      <a:pt x="2" y="380"/>
                    </a:lnTo>
                    <a:lnTo>
                      <a:pt x="8" y="419"/>
                    </a:lnTo>
                    <a:lnTo>
                      <a:pt x="15" y="457"/>
                    </a:lnTo>
                    <a:lnTo>
                      <a:pt x="25" y="493"/>
                    </a:lnTo>
                    <a:lnTo>
                      <a:pt x="35" y="525"/>
                    </a:lnTo>
                    <a:lnTo>
                      <a:pt x="47" y="553"/>
                    </a:lnTo>
                    <a:lnTo>
                      <a:pt x="58" y="575"/>
                    </a:lnTo>
                    <a:lnTo>
                      <a:pt x="69" y="590"/>
                    </a:lnTo>
                    <a:lnTo>
                      <a:pt x="80" y="599"/>
                    </a:lnTo>
                    <a:lnTo>
                      <a:pt x="100" y="609"/>
                    </a:lnTo>
                    <a:lnTo>
                      <a:pt x="128" y="623"/>
                    </a:lnTo>
                    <a:lnTo>
                      <a:pt x="161" y="638"/>
                    </a:lnTo>
                    <a:lnTo>
                      <a:pt x="201" y="654"/>
                    </a:lnTo>
                    <a:lnTo>
                      <a:pt x="245" y="671"/>
                    </a:lnTo>
                    <a:lnTo>
                      <a:pt x="292" y="690"/>
                    </a:lnTo>
                    <a:lnTo>
                      <a:pt x="343" y="708"/>
                    </a:lnTo>
                    <a:lnTo>
                      <a:pt x="394" y="727"/>
                    </a:lnTo>
                    <a:lnTo>
                      <a:pt x="445" y="745"/>
                    </a:lnTo>
                    <a:lnTo>
                      <a:pt x="495" y="762"/>
                    </a:lnTo>
                    <a:lnTo>
                      <a:pt x="543" y="780"/>
                    </a:lnTo>
                    <a:lnTo>
                      <a:pt x="589" y="795"/>
                    </a:lnTo>
                    <a:lnTo>
                      <a:pt x="631" y="809"/>
                    </a:lnTo>
                    <a:lnTo>
                      <a:pt x="667" y="820"/>
                    </a:lnTo>
                    <a:lnTo>
                      <a:pt x="697" y="829"/>
                    </a:lnTo>
                    <a:lnTo>
                      <a:pt x="702" y="830"/>
                    </a:lnTo>
                    <a:lnTo>
                      <a:pt x="707" y="833"/>
                    </a:lnTo>
                    <a:lnTo>
                      <a:pt x="713" y="834"/>
                    </a:lnTo>
                    <a:lnTo>
                      <a:pt x="719" y="836"/>
                    </a:lnTo>
                    <a:lnTo>
                      <a:pt x="750" y="849"/>
                    </a:lnTo>
                    <a:lnTo>
                      <a:pt x="786" y="865"/>
                    </a:lnTo>
                    <a:lnTo>
                      <a:pt x="827" y="885"/>
                    </a:lnTo>
                    <a:lnTo>
                      <a:pt x="872" y="906"/>
                    </a:lnTo>
                    <a:lnTo>
                      <a:pt x="918" y="931"/>
                    </a:lnTo>
                    <a:lnTo>
                      <a:pt x="966" y="957"/>
                    </a:lnTo>
                    <a:lnTo>
                      <a:pt x="1016" y="985"/>
                    </a:lnTo>
                    <a:lnTo>
                      <a:pt x="1065" y="1012"/>
                    </a:lnTo>
                    <a:lnTo>
                      <a:pt x="1115" y="1041"/>
                    </a:lnTo>
                    <a:lnTo>
                      <a:pt x="1162" y="1071"/>
                    </a:lnTo>
                    <a:lnTo>
                      <a:pt x="1207" y="1099"/>
                    </a:lnTo>
                    <a:lnTo>
                      <a:pt x="1248" y="1127"/>
                    </a:lnTo>
                    <a:lnTo>
                      <a:pt x="1286" y="1152"/>
                    </a:lnTo>
                    <a:lnTo>
                      <a:pt x="1320" y="1176"/>
                    </a:lnTo>
                    <a:lnTo>
                      <a:pt x="1348" y="1198"/>
                    </a:lnTo>
                    <a:lnTo>
                      <a:pt x="1368" y="1216"/>
                    </a:lnTo>
                    <a:lnTo>
                      <a:pt x="1373" y="1221"/>
                    </a:lnTo>
                    <a:lnTo>
                      <a:pt x="1379" y="1226"/>
                    </a:lnTo>
                    <a:lnTo>
                      <a:pt x="1384" y="1230"/>
                    </a:lnTo>
                    <a:lnTo>
                      <a:pt x="1390" y="1235"/>
                    </a:lnTo>
                    <a:lnTo>
                      <a:pt x="1396" y="1239"/>
                    </a:lnTo>
                    <a:lnTo>
                      <a:pt x="1402" y="1244"/>
                    </a:lnTo>
                    <a:lnTo>
                      <a:pt x="1409" y="1249"/>
                    </a:lnTo>
                    <a:lnTo>
                      <a:pt x="1415" y="1253"/>
                    </a:lnTo>
                    <a:lnTo>
                      <a:pt x="1428" y="1261"/>
                    </a:lnTo>
                    <a:lnTo>
                      <a:pt x="1442" y="1268"/>
                    </a:lnTo>
                    <a:lnTo>
                      <a:pt x="1456" y="1275"/>
                    </a:lnTo>
                    <a:lnTo>
                      <a:pt x="1471" y="1282"/>
                    </a:lnTo>
                    <a:lnTo>
                      <a:pt x="1487" y="1288"/>
                    </a:lnTo>
                    <a:lnTo>
                      <a:pt x="1503" y="1294"/>
                    </a:lnTo>
                    <a:lnTo>
                      <a:pt x="1519" y="1299"/>
                    </a:lnTo>
                    <a:lnTo>
                      <a:pt x="1535" y="1304"/>
                    </a:lnTo>
                    <a:lnTo>
                      <a:pt x="1553" y="1309"/>
                    </a:lnTo>
                    <a:lnTo>
                      <a:pt x="1570" y="1312"/>
                    </a:lnTo>
                    <a:lnTo>
                      <a:pt x="1587" y="1315"/>
                    </a:lnTo>
                    <a:lnTo>
                      <a:pt x="1606" y="1319"/>
                    </a:lnTo>
                    <a:lnTo>
                      <a:pt x="1623" y="1321"/>
                    </a:lnTo>
                    <a:lnTo>
                      <a:pt x="1640" y="1322"/>
                    </a:lnTo>
                    <a:lnTo>
                      <a:pt x="1659" y="1324"/>
                    </a:lnTo>
                    <a:lnTo>
                      <a:pt x="1676" y="1325"/>
                    </a:lnTo>
                    <a:lnTo>
                      <a:pt x="1682" y="1325"/>
                    </a:lnTo>
                    <a:lnTo>
                      <a:pt x="1686" y="1325"/>
                    </a:lnTo>
                    <a:lnTo>
                      <a:pt x="1692" y="1325"/>
                    </a:lnTo>
                    <a:lnTo>
                      <a:pt x="1697" y="1325"/>
                    </a:lnTo>
                    <a:lnTo>
                      <a:pt x="1716" y="1324"/>
                    </a:lnTo>
                    <a:lnTo>
                      <a:pt x="1736" y="1322"/>
                    </a:lnTo>
                    <a:lnTo>
                      <a:pt x="1754" y="1320"/>
                    </a:lnTo>
                    <a:lnTo>
                      <a:pt x="1773" y="1317"/>
                    </a:lnTo>
                    <a:lnTo>
                      <a:pt x="1790" y="1312"/>
                    </a:lnTo>
                    <a:lnTo>
                      <a:pt x="1807" y="1307"/>
                    </a:lnTo>
                    <a:lnTo>
                      <a:pt x="1823" y="1302"/>
                    </a:lnTo>
                    <a:lnTo>
                      <a:pt x="1838" y="1295"/>
                    </a:lnTo>
                    <a:lnTo>
                      <a:pt x="1857" y="1284"/>
                    </a:lnTo>
                    <a:lnTo>
                      <a:pt x="1876" y="1273"/>
                    </a:lnTo>
                    <a:lnTo>
                      <a:pt x="1896" y="1260"/>
                    </a:lnTo>
                    <a:lnTo>
                      <a:pt x="1917" y="1245"/>
                    </a:lnTo>
                    <a:lnTo>
                      <a:pt x="1936" y="1229"/>
                    </a:lnTo>
                    <a:lnTo>
                      <a:pt x="1957" y="1212"/>
                    </a:lnTo>
                    <a:lnTo>
                      <a:pt x="1977" y="1193"/>
                    </a:lnTo>
                    <a:lnTo>
                      <a:pt x="1995" y="1174"/>
                    </a:lnTo>
                    <a:lnTo>
                      <a:pt x="2001" y="1167"/>
                    </a:lnTo>
                    <a:lnTo>
                      <a:pt x="2006" y="1160"/>
                    </a:lnTo>
                    <a:lnTo>
                      <a:pt x="2011" y="1153"/>
                    </a:lnTo>
                    <a:lnTo>
                      <a:pt x="2017" y="1146"/>
                    </a:lnTo>
                    <a:lnTo>
                      <a:pt x="2038" y="1118"/>
                    </a:lnTo>
                    <a:lnTo>
                      <a:pt x="2055" y="1090"/>
                    </a:lnTo>
                    <a:lnTo>
                      <a:pt x="2071" y="1060"/>
                    </a:lnTo>
                    <a:lnTo>
                      <a:pt x="2084" y="1029"/>
                    </a:lnTo>
                    <a:lnTo>
                      <a:pt x="2093" y="997"/>
                    </a:lnTo>
                    <a:lnTo>
                      <a:pt x="2099" y="964"/>
                    </a:lnTo>
                    <a:lnTo>
                      <a:pt x="2101" y="931"/>
                    </a:lnTo>
                    <a:lnTo>
                      <a:pt x="2099" y="895"/>
                    </a:lnTo>
                    <a:lnTo>
                      <a:pt x="2094" y="872"/>
                    </a:lnTo>
                    <a:lnTo>
                      <a:pt x="2088" y="848"/>
                    </a:lnTo>
                    <a:lnTo>
                      <a:pt x="2080" y="824"/>
                    </a:lnTo>
                    <a:lnTo>
                      <a:pt x="2071" y="799"/>
                    </a:lnTo>
                    <a:lnTo>
                      <a:pt x="2055" y="764"/>
                    </a:lnTo>
                    <a:lnTo>
                      <a:pt x="2040" y="734"/>
                    </a:lnTo>
                    <a:lnTo>
                      <a:pt x="2024" y="708"/>
                    </a:lnTo>
                    <a:lnTo>
                      <a:pt x="2006" y="688"/>
                    </a:lnTo>
                    <a:lnTo>
                      <a:pt x="1988" y="669"/>
                    </a:lnTo>
                    <a:lnTo>
                      <a:pt x="1967" y="653"/>
                    </a:lnTo>
                    <a:lnTo>
                      <a:pt x="1944" y="638"/>
                    </a:lnTo>
                    <a:lnTo>
                      <a:pt x="1918" y="624"/>
                    </a:lnTo>
                    <a:lnTo>
                      <a:pt x="1887" y="609"/>
                    </a:lnTo>
                    <a:lnTo>
                      <a:pt x="1852" y="594"/>
                    </a:lnTo>
                    <a:lnTo>
                      <a:pt x="1813" y="576"/>
                    </a:lnTo>
                    <a:lnTo>
                      <a:pt x="1767" y="555"/>
                    </a:lnTo>
                    <a:lnTo>
                      <a:pt x="1716" y="531"/>
                    </a:lnTo>
                    <a:lnTo>
                      <a:pt x="1657" y="501"/>
                    </a:lnTo>
                    <a:lnTo>
                      <a:pt x="1593" y="466"/>
                    </a:lnTo>
                    <a:lnTo>
                      <a:pt x="1519" y="425"/>
                    </a:lnTo>
                    <a:lnTo>
                      <a:pt x="1481" y="403"/>
                    </a:lnTo>
                    <a:lnTo>
                      <a:pt x="1444" y="381"/>
                    </a:lnTo>
                    <a:lnTo>
                      <a:pt x="1409" y="360"/>
                    </a:lnTo>
                    <a:lnTo>
                      <a:pt x="1373" y="341"/>
                    </a:lnTo>
                    <a:lnTo>
                      <a:pt x="1338" y="320"/>
                    </a:lnTo>
                    <a:lnTo>
                      <a:pt x="1304" y="300"/>
                    </a:lnTo>
                    <a:lnTo>
                      <a:pt x="1270" y="282"/>
                    </a:lnTo>
                    <a:lnTo>
                      <a:pt x="1238" y="264"/>
                    </a:lnTo>
                    <a:lnTo>
                      <a:pt x="1206" y="245"/>
                    </a:lnTo>
                    <a:lnTo>
                      <a:pt x="1174" y="228"/>
                    </a:lnTo>
                    <a:lnTo>
                      <a:pt x="1142" y="211"/>
                    </a:lnTo>
                    <a:lnTo>
                      <a:pt x="1112" y="194"/>
                    </a:lnTo>
                    <a:lnTo>
                      <a:pt x="1083" y="178"/>
                    </a:lnTo>
                    <a:lnTo>
                      <a:pt x="1054" y="163"/>
                    </a:lnTo>
                    <a:lnTo>
                      <a:pt x="1025" y="148"/>
                    </a:lnTo>
                    <a:lnTo>
                      <a:pt x="997" y="135"/>
                    </a:lnTo>
                    <a:lnTo>
                      <a:pt x="970" y="122"/>
                    </a:lnTo>
                    <a:lnTo>
                      <a:pt x="943" y="108"/>
                    </a:lnTo>
                    <a:lnTo>
                      <a:pt x="917" y="96"/>
                    </a:lnTo>
                    <a:lnTo>
                      <a:pt x="891" y="85"/>
                    </a:lnTo>
                    <a:lnTo>
                      <a:pt x="866" y="75"/>
                    </a:lnTo>
                    <a:lnTo>
                      <a:pt x="842" y="64"/>
                    </a:lnTo>
                    <a:lnTo>
                      <a:pt x="818" y="55"/>
                    </a:lnTo>
                    <a:lnTo>
                      <a:pt x="793" y="46"/>
                    </a:lnTo>
                    <a:lnTo>
                      <a:pt x="770" y="38"/>
                    </a:lnTo>
                    <a:lnTo>
                      <a:pt x="748" y="31"/>
                    </a:lnTo>
                    <a:lnTo>
                      <a:pt x="725" y="25"/>
                    </a:lnTo>
                    <a:lnTo>
                      <a:pt x="705" y="19"/>
                    </a:lnTo>
                    <a:lnTo>
                      <a:pt x="683" y="15"/>
                    </a:lnTo>
                    <a:lnTo>
                      <a:pt x="662" y="10"/>
                    </a:lnTo>
                    <a:lnTo>
                      <a:pt x="641" y="7"/>
                    </a:lnTo>
                    <a:lnTo>
                      <a:pt x="622" y="4"/>
                    </a:lnTo>
                    <a:lnTo>
                      <a:pt x="616" y="3"/>
                    </a:lnTo>
                    <a:lnTo>
                      <a:pt x="611" y="3"/>
                    </a:lnTo>
                    <a:lnTo>
                      <a:pt x="606" y="3"/>
                    </a:lnTo>
                    <a:lnTo>
                      <a:pt x="600" y="2"/>
                    </a:lnTo>
                    <a:lnTo>
                      <a:pt x="589" y="2"/>
                    </a:lnTo>
                    <a:lnTo>
                      <a:pt x="580" y="1"/>
                    </a:lnTo>
                    <a:lnTo>
                      <a:pt x="571" y="1"/>
                    </a:lnTo>
                    <a:lnTo>
                      <a:pt x="562" y="1"/>
                    </a:lnTo>
                    <a:lnTo>
                      <a:pt x="553" y="0"/>
                    </a:lnTo>
                    <a:lnTo>
                      <a:pt x="543" y="0"/>
                    </a:lnTo>
                    <a:lnTo>
                      <a:pt x="534" y="0"/>
                    </a:lnTo>
                    <a:lnTo>
                      <a:pt x="525" y="0"/>
                    </a:lnTo>
                    <a:close/>
                  </a:path>
                </a:pathLst>
              </a:custGeom>
              <a:solidFill>
                <a:srgbClr val="E8EAF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38" name="Freeform 18">
                <a:hlinkClick r:id="rId2" action="ppaction://hlinkfile"/>
              </p:cNvPr>
              <p:cNvSpPr>
                <a:spLocks/>
              </p:cNvSpPr>
              <p:nvPr/>
            </p:nvSpPr>
            <p:spPr bwMode="auto">
              <a:xfrm>
                <a:off x="4416" y="2014"/>
                <a:ext cx="997" cy="634"/>
              </a:xfrm>
              <a:custGeom>
                <a:avLst/>
                <a:gdLst>
                  <a:gd name="T0" fmla="*/ 413 w 1993"/>
                  <a:gd name="T1" fmla="*/ 5 h 1269"/>
                  <a:gd name="T2" fmla="*/ 318 w 1993"/>
                  <a:gd name="T3" fmla="*/ 21 h 1269"/>
                  <a:gd name="T4" fmla="*/ 242 w 1993"/>
                  <a:gd name="T5" fmla="*/ 44 h 1269"/>
                  <a:gd name="T6" fmla="*/ 185 w 1993"/>
                  <a:gd name="T7" fmla="*/ 71 h 1269"/>
                  <a:gd name="T8" fmla="*/ 133 w 1993"/>
                  <a:gd name="T9" fmla="*/ 102 h 1269"/>
                  <a:gd name="T10" fmla="*/ 31 w 1993"/>
                  <a:gd name="T11" fmla="*/ 201 h 1269"/>
                  <a:gd name="T12" fmla="*/ 1 w 1993"/>
                  <a:gd name="T13" fmla="*/ 300 h 1269"/>
                  <a:gd name="T14" fmla="*/ 15 w 1993"/>
                  <a:gd name="T15" fmla="*/ 433 h 1269"/>
                  <a:gd name="T16" fmla="*/ 56 w 1993"/>
                  <a:gd name="T17" fmla="*/ 544 h 1269"/>
                  <a:gd name="T18" fmla="*/ 121 w 1993"/>
                  <a:gd name="T19" fmla="*/ 590 h 1269"/>
                  <a:gd name="T20" fmla="*/ 280 w 1993"/>
                  <a:gd name="T21" fmla="*/ 655 h 1269"/>
                  <a:gd name="T22" fmla="*/ 476 w 1993"/>
                  <a:gd name="T23" fmla="*/ 726 h 1269"/>
                  <a:gd name="T24" fmla="*/ 642 w 1993"/>
                  <a:gd name="T25" fmla="*/ 783 h 1269"/>
                  <a:gd name="T26" fmla="*/ 687 w 1993"/>
                  <a:gd name="T27" fmla="*/ 797 h 1269"/>
                  <a:gd name="T28" fmla="*/ 795 w 1993"/>
                  <a:gd name="T29" fmla="*/ 844 h 1269"/>
                  <a:gd name="T30" fmla="*/ 976 w 1993"/>
                  <a:gd name="T31" fmla="*/ 941 h 1269"/>
                  <a:gd name="T32" fmla="*/ 1160 w 1993"/>
                  <a:gd name="T33" fmla="*/ 1050 h 1269"/>
                  <a:gd name="T34" fmla="*/ 1299 w 1993"/>
                  <a:gd name="T35" fmla="*/ 1146 h 1269"/>
                  <a:gd name="T36" fmla="*/ 1336 w 1993"/>
                  <a:gd name="T37" fmla="*/ 1179 h 1269"/>
                  <a:gd name="T38" fmla="*/ 1359 w 1993"/>
                  <a:gd name="T39" fmla="*/ 1196 h 1269"/>
                  <a:gd name="T40" fmla="*/ 1404 w 1993"/>
                  <a:gd name="T41" fmla="*/ 1221 h 1269"/>
                  <a:gd name="T42" fmla="*/ 1462 w 1993"/>
                  <a:gd name="T43" fmla="*/ 1244 h 1269"/>
                  <a:gd name="T44" fmla="*/ 1528 w 1993"/>
                  <a:gd name="T45" fmla="*/ 1260 h 1269"/>
                  <a:gd name="T46" fmla="*/ 1596 w 1993"/>
                  <a:gd name="T47" fmla="*/ 1268 h 1269"/>
                  <a:gd name="T48" fmla="*/ 1628 w 1993"/>
                  <a:gd name="T49" fmla="*/ 1269 h 1269"/>
                  <a:gd name="T50" fmla="*/ 1688 w 1993"/>
                  <a:gd name="T51" fmla="*/ 1266 h 1269"/>
                  <a:gd name="T52" fmla="*/ 1754 w 1993"/>
                  <a:gd name="T53" fmla="*/ 1248 h 1269"/>
                  <a:gd name="T54" fmla="*/ 1826 w 1993"/>
                  <a:gd name="T55" fmla="*/ 1204 h 1269"/>
                  <a:gd name="T56" fmla="*/ 1906 w 1993"/>
                  <a:gd name="T57" fmla="*/ 1134 h 1269"/>
                  <a:gd name="T58" fmla="*/ 1938 w 1993"/>
                  <a:gd name="T59" fmla="*/ 1090 h 1269"/>
                  <a:gd name="T60" fmla="*/ 1982 w 1993"/>
                  <a:gd name="T61" fmla="*/ 996 h 1269"/>
                  <a:gd name="T62" fmla="*/ 1990 w 1993"/>
                  <a:gd name="T63" fmla="*/ 870 h 1269"/>
                  <a:gd name="T64" fmla="*/ 1970 w 1993"/>
                  <a:gd name="T65" fmla="*/ 802 h 1269"/>
                  <a:gd name="T66" fmla="*/ 1950 w 1993"/>
                  <a:gd name="T67" fmla="*/ 756 h 1269"/>
                  <a:gd name="T68" fmla="*/ 1894 w 1993"/>
                  <a:gd name="T69" fmla="*/ 662 h 1269"/>
                  <a:gd name="T70" fmla="*/ 1816 w 1993"/>
                  <a:gd name="T71" fmla="*/ 595 h 1269"/>
                  <a:gd name="T72" fmla="*/ 1694 w 1993"/>
                  <a:gd name="T73" fmla="*/ 535 h 1269"/>
                  <a:gd name="T74" fmla="*/ 1492 w 1993"/>
                  <a:gd name="T75" fmla="*/ 434 h 1269"/>
                  <a:gd name="T76" fmla="*/ 1323 w 1993"/>
                  <a:gd name="T77" fmla="*/ 336 h 1269"/>
                  <a:gd name="T78" fmla="*/ 1194 w 1993"/>
                  <a:gd name="T79" fmla="*/ 263 h 1269"/>
                  <a:gd name="T80" fmla="*/ 1075 w 1993"/>
                  <a:gd name="T81" fmla="*/ 196 h 1269"/>
                  <a:gd name="T82" fmla="*/ 965 w 1993"/>
                  <a:gd name="T83" fmla="*/ 139 h 1269"/>
                  <a:gd name="T84" fmla="*/ 863 w 1993"/>
                  <a:gd name="T85" fmla="*/ 90 h 1269"/>
                  <a:gd name="T86" fmla="*/ 770 w 1993"/>
                  <a:gd name="T87" fmla="*/ 51 h 1269"/>
                  <a:gd name="T88" fmla="*/ 685 w 1993"/>
                  <a:gd name="T89" fmla="*/ 23 h 1269"/>
                  <a:gd name="T90" fmla="*/ 606 w 1993"/>
                  <a:gd name="T91" fmla="*/ 6 h 1269"/>
                  <a:gd name="T92" fmla="*/ 573 w 1993"/>
                  <a:gd name="T93" fmla="*/ 3 h 1269"/>
                  <a:gd name="T94" fmla="*/ 541 w 1993"/>
                  <a:gd name="T95" fmla="*/ 2 h 1269"/>
                  <a:gd name="T96" fmla="*/ 506 w 1993"/>
                  <a:gd name="T97" fmla="*/ 0 h 1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93" h="1269">
                    <a:moveTo>
                      <a:pt x="498" y="0"/>
                    </a:moveTo>
                    <a:lnTo>
                      <a:pt x="468" y="2"/>
                    </a:lnTo>
                    <a:lnTo>
                      <a:pt x="440" y="3"/>
                    </a:lnTo>
                    <a:lnTo>
                      <a:pt x="413" y="5"/>
                    </a:lnTo>
                    <a:lnTo>
                      <a:pt x="387" y="9"/>
                    </a:lnTo>
                    <a:lnTo>
                      <a:pt x="363" y="12"/>
                    </a:lnTo>
                    <a:lnTo>
                      <a:pt x="340" y="17"/>
                    </a:lnTo>
                    <a:lnTo>
                      <a:pt x="318" y="21"/>
                    </a:lnTo>
                    <a:lnTo>
                      <a:pt x="298" y="27"/>
                    </a:lnTo>
                    <a:lnTo>
                      <a:pt x="278" y="33"/>
                    </a:lnTo>
                    <a:lnTo>
                      <a:pt x="260" y="38"/>
                    </a:lnTo>
                    <a:lnTo>
                      <a:pt x="242" y="44"/>
                    </a:lnTo>
                    <a:lnTo>
                      <a:pt x="226" y="51"/>
                    </a:lnTo>
                    <a:lnTo>
                      <a:pt x="211" y="58"/>
                    </a:lnTo>
                    <a:lnTo>
                      <a:pt x="197" y="65"/>
                    </a:lnTo>
                    <a:lnTo>
                      <a:pt x="185" y="71"/>
                    </a:lnTo>
                    <a:lnTo>
                      <a:pt x="173" y="78"/>
                    </a:lnTo>
                    <a:lnTo>
                      <a:pt x="167" y="80"/>
                    </a:lnTo>
                    <a:lnTo>
                      <a:pt x="154" y="88"/>
                    </a:lnTo>
                    <a:lnTo>
                      <a:pt x="133" y="102"/>
                    </a:lnTo>
                    <a:lnTo>
                      <a:pt x="107" y="119"/>
                    </a:lnTo>
                    <a:lnTo>
                      <a:pt x="81" y="142"/>
                    </a:lnTo>
                    <a:lnTo>
                      <a:pt x="54" y="170"/>
                    </a:lnTo>
                    <a:lnTo>
                      <a:pt x="31" y="201"/>
                    </a:lnTo>
                    <a:lnTo>
                      <a:pt x="13" y="237"/>
                    </a:lnTo>
                    <a:lnTo>
                      <a:pt x="7" y="256"/>
                    </a:lnTo>
                    <a:lnTo>
                      <a:pt x="4" y="278"/>
                    </a:lnTo>
                    <a:lnTo>
                      <a:pt x="1" y="300"/>
                    </a:lnTo>
                    <a:lnTo>
                      <a:pt x="0" y="324"/>
                    </a:lnTo>
                    <a:lnTo>
                      <a:pt x="3" y="361"/>
                    </a:lnTo>
                    <a:lnTo>
                      <a:pt x="7" y="397"/>
                    </a:lnTo>
                    <a:lnTo>
                      <a:pt x="15" y="433"/>
                    </a:lnTo>
                    <a:lnTo>
                      <a:pt x="25" y="466"/>
                    </a:lnTo>
                    <a:lnTo>
                      <a:pt x="34" y="497"/>
                    </a:lnTo>
                    <a:lnTo>
                      <a:pt x="45" y="524"/>
                    </a:lnTo>
                    <a:lnTo>
                      <a:pt x="56" y="544"/>
                    </a:lnTo>
                    <a:lnTo>
                      <a:pt x="65" y="559"/>
                    </a:lnTo>
                    <a:lnTo>
                      <a:pt x="75" y="567"/>
                    </a:lnTo>
                    <a:lnTo>
                      <a:pt x="95" y="578"/>
                    </a:lnTo>
                    <a:lnTo>
                      <a:pt x="121" y="590"/>
                    </a:lnTo>
                    <a:lnTo>
                      <a:pt x="154" y="605"/>
                    </a:lnTo>
                    <a:lnTo>
                      <a:pt x="193" y="621"/>
                    </a:lnTo>
                    <a:lnTo>
                      <a:pt x="235" y="638"/>
                    </a:lnTo>
                    <a:lnTo>
                      <a:pt x="280" y="655"/>
                    </a:lnTo>
                    <a:lnTo>
                      <a:pt x="329" y="673"/>
                    </a:lnTo>
                    <a:lnTo>
                      <a:pt x="378" y="692"/>
                    </a:lnTo>
                    <a:lnTo>
                      <a:pt x="428" y="709"/>
                    </a:lnTo>
                    <a:lnTo>
                      <a:pt x="476" y="726"/>
                    </a:lnTo>
                    <a:lnTo>
                      <a:pt x="523" y="742"/>
                    </a:lnTo>
                    <a:lnTo>
                      <a:pt x="567" y="757"/>
                    </a:lnTo>
                    <a:lnTo>
                      <a:pt x="607" y="771"/>
                    </a:lnTo>
                    <a:lnTo>
                      <a:pt x="642" y="783"/>
                    </a:lnTo>
                    <a:lnTo>
                      <a:pt x="671" y="792"/>
                    </a:lnTo>
                    <a:lnTo>
                      <a:pt x="677" y="793"/>
                    </a:lnTo>
                    <a:lnTo>
                      <a:pt x="681" y="795"/>
                    </a:lnTo>
                    <a:lnTo>
                      <a:pt x="687" y="797"/>
                    </a:lnTo>
                    <a:lnTo>
                      <a:pt x="693" y="799"/>
                    </a:lnTo>
                    <a:lnTo>
                      <a:pt x="723" y="810"/>
                    </a:lnTo>
                    <a:lnTo>
                      <a:pt x="757" y="825"/>
                    </a:lnTo>
                    <a:lnTo>
                      <a:pt x="795" y="844"/>
                    </a:lnTo>
                    <a:lnTo>
                      <a:pt x="838" y="866"/>
                    </a:lnTo>
                    <a:lnTo>
                      <a:pt x="883" y="889"/>
                    </a:lnTo>
                    <a:lnTo>
                      <a:pt x="929" y="914"/>
                    </a:lnTo>
                    <a:lnTo>
                      <a:pt x="976" y="941"/>
                    </a:lnTo>
                    <a:lnTo>
                      <a:pt x="1024" y="967"/>
                    </a:lnTo>
                    <a:lnTo>
                      <a:pt x="1072" y="996"/>
                    </a:lnTo>
                    <a:lnTo>
                      <a:pt x="1118" y="1024"/>
                    </a:lnTo>
                    <a:lnTo>
                      <a:pt x="1160" y="1050"/>
                    </a:lnTo>
                    <a:lnTo>
                      <a:pt x="1202" y="1077"/>
                    </a:lnTo>
                    <a:lnTo>
                      <a:pt x="1239" y="1102"/>
                    </a:lnTo>
                    <a:lnTo>
                      <a:pt x="1271" y="1125"/>
                    </a:lnTo>
                    <a:lnTo>
                      <a:pt x="1299" y="1146"/>
                    </a:lnTo>
                    <a:lnTo>
                      <a:pt x="1319" y="1164"/>
                    </a:lnTo>
                    <a:lnTo>
                      <a:pt x="1325" y="1169"/>
                    </a:lnTo>
                    <a:lnTo>
                      <a:pt x="1330" y="1175"/>
                    </a:lnTo>
                    <a:lnTo>
                      <a:pt x="1336" y="1179"/>
                    </a:lnTo>
                    <a:lnTo>
                      <a:pt x="1341" y="1184"/>
                    </a:lnTo>
                    <a:lnTo>
                      <a:pt x="1347" y="1187"/>
                    </a:lnTo>
                    <a:lnTo>
                      <a:pt x="1353" y="1192"/>
                    </a:lnTo>
                    <a:lnTo>
                      <a:pt x="1359" y="1196"/>
                    </a:lnTo>
                    <a:lnTo>
                      <a:pt x="1364" y="1200"/>
                    </a:lnTo>
                    <a:lnTo>
                      <a:pt x="1377" y="1207"/>
                    </a:lnTo>
                    <a:lnTo>
                      <a:pt x="1390" y="1215"/>
                    </a:lnTo>
                    <a:lnTo>
                      <a:pt x="1404" y="1221"/>
                    </a:lnTo>
                    <a:lnTo>
                      <a:pt x="1417" y="1228"/>
                    </a:lnTo>
                    <a:lnTo>
                      <a:pt x="1432" y="1233"/>
                    </a:lnTo>
                    <a:lnTo>
                      <a:pt x="1447" y="1239"/>
                    </a:lnTo>
                    <a:lnTo>
                      <a:pt x="1462" y="1244"/>
                    </a:lnTo>
                    <a:lnTo>
                      <a:pt x="1478" y="1248"/>
                    </a:lnTo>
                    <a:lnTo>
                      <a:pt x="1495" y="1253"/>
                    </a:lnTo>
                    <a:lnTo>
                      <a:pt x="1512" y="1256"/>
                    </a:lnTo>
                    <a:lnTo>
                      <a:pt x="1528" y="1260"/>
                    </a:lnTo>
                    <a:lnTo>
                      <a:pt x="1545" y="1263"/>
                    </a:lnTo>
                    <a:lnTo>
                      <a:pt x="1561" y="1266"/>
                    </a:lnTo>
                    <a:lnTo>
                      <a:pt x="1579" y="1267"/>
                    </a:lnTo>
                    <a:lnTo>
                      <a:pt x="1596" y="1268"/>
                    </a:lnTo>
                    <a:lnTo>
                      <a:pt x="1612" y="1269"/>
                    </a:lnTo>
                    <a:lnTo>
                      <a:pt x="1618" y="1269"/>
                    </a:lnTo>
                    <a:lnTo>
                      <a:pt x="1622" y="1269"/>
                    </a:lnTo>
                    <a:lnTo>
                      <a:pt x="1628" y="1269"/>
                    </a:lnTo>
                    <a:lnTo>
                      <a:pt x="1633" y="1269"/>
                    </a:lnTo>
                    <a:lnTo>
                      <a:pt x="1651" y="1269"/>
                    </a:lnTo>
                    <a:lnTo>
                      <a:pt x="1670" y="1267"/>
                    </a:lnTo>
                    <a:lnTo>
                      <a:pt x="1688" y="1266"/>
                    </a:lnTo>
                    <a:lnTo>
                      <a:pt x="1705" y="1262"/>
                    </a:lnTo>
                    <a:lnTo>
                      <a:pt x="1723" y="1259"/>
                    </a:lnTo>
                    <a:lnTo>
                      <a:pt x="1738" y="1253"/>
                    </a:lnTo>
                    <a:lnTo>
                      <a:pt x="1754" y="1248"/>
                    </a:lnTo>
                    <a:lnTo>
                      <a:pt x="1768" y="1241"/>
                    </a:lnTo>
                    <a:lnTo>
                      <a:pt x="1786" y="1231"/>
                    </a:lnTo>
                    <a:lnTo>
                      <a:pt x="1807" y="1218"/>
                    </a:lnTo>
                    <a:lnTo>
                      <a:pt x="1826" y="1204"/>
                    </a:lnTo>
                    <a:lnTo>
                      <a:pt x="1847" y="1189"/>
                    </a:lnTo>
                    <a:lnTo>
                      <a:pt x="1868" y="1172"/>
                    </a:lnTo>
                    <a:lnTo>
                      <a:pt x="1887" y="1154"/>
                    </a:lnTo>
                    <a:lnTo>
                      <a:pt x="1906" y="1134"/>
                    </a:lnTo>
                    <a:lnTo>
                      <a:pt x="1923" y="1112"/>
                    </a:lnTo>
                    <a:lnTo>
                      <a:pt x="1928" y="1105"/>
                    </a:lnTo>
                    <a:lnTo>
                      <a:pt x="1933" y="1097"/>
                    </a:lnTo>
                    <a:lnTo>
                      <a:pt x="1938" y="1090"/>
                    </a:lnTo>
                    <a:lnTo>
                      <a:pt x="1943" y="1082"/>
                    </a:lnTo>
                    <a:lnTo>
                      <a:pt x="1959" y="1054"/>
                    </a:lnTo>
                    <a:lnTo>
                      <a:pt x="1971" y="1025"/>
                    </a:lnTo>
                    <a:lnTo>
                      <a:pt x="1982" y="996"/>
                    </a:lnTo>
                    <a:lnTo>
                      <a:pt x="1990" y="966"/>
                    </a:lnTo>
                    <a:lnTo>
                      <a:pt x="1993" y="935"/>
                    </a:lnTo>
                    <a:lnTo>
                      <a:pt x="1993" y="904"/>
                    </a:lnTo>
                    <a:lnTo>
                      <a:pt x="1990" y="870"/>
                    </a:lnTo>
                    <a:lnTo>
                      <a:pt x="1982" y="836"/>
                    </a:lnTo>
                    <a:lnTo>
                      <a:pt x="1978" y="825"/>
                    </a:lnTo>
                    <a:lnTo>
                      <a:pt x="1975" y="814"/>
                    </a:lnTo>
                    <a:lnTo>
                      <a:pt x="1970" y="802"/>
                    </a:lnTo>
                    <a:lnTo>
                      <a:pt x="1966" y="791"/>
                    </a:lnTo>
                    <a:lnTo>
                      <a:pt x="1961" y="779"/>
                    </a:lnTo>
                    <a:lnTo>
                      <a:pt x="1955" y="768"/>
                    </a:lnTo>
                    <a:lnTo>
                      <a:pt x="1950" y="756"/>
                    </a:lnTo>
                    <a:lnTo>
                      <a:pt x="1944" y="744"/>
                    </a:lnTo>
                    <a:lnTo>
                      <a:pt x="1927" y="711"/>
                    </a:lnTo>
                    <a:lnTo>
                      <a:pt x="1910" y="685"/>
                    </a:lnTo>
                    <a:lnTo>
                      <a:pt x="1894" y="662"/>
                    </a:lnTo>
                    <a:lnTo>
                      <a:pt x="1877" y="642"/>
                    </a:lnTo>
                    <a:lnTo>
                      <a:pt x="1859" y="625"/>
                    </a:lnTo>
                    <a:lnTo>
                      <a:pt x="1838" y="610"/>
                    </a:lnTo>
                    <a:lnTo>
                      <a:pt x="1816" y="595"/>
                    </a:lnTo>
                    <a:lnTo>
                      <a:pt x="1791" y="581"/>
                    </a:lnTo>
                    <a:lnTo>
                      <a:pt x="1763" y="567"/>
                    </a:lnTo>
                    <a:lnTo>
                      <a:pt x="1731" y="552"/>
                    </a:lnTo>
                    <a:lnTo>
                      <a:pt x="1694" y="535"/>
                    </a:lnTo>
                    <a:lnTo>
                      <a:pt x="1652" y="515"/>
                    </a:lnTo>
                    <a:lnTo>
                      <a:pt x="1605" y="492"/>
                    </a:lnTo>
                    <a:lnTo>
                      <a:pt x="1552" y="465"/>
                    </a:lnTo>
                    <a:lnTo>
                      <a:pt x="1492" y="434"/>
                    </a:lnTo>
                    <a:lnTo>
                      <a:pt x="1425" y="396"/>
                    </a:lnTo>
                    <a:lnTo>
                      <a:pt x="1391" y="375"/>
                    </a:lnTo>
                    <a:lnTo>
                      <a:pt x="1356" y="355"/>
                    </a:lnTo>
                    <a:lnTo>
                      <a:pt x="1323" y="336"/>
                    </a:lnTo>
                    <a:lnTo>
                      <a:pt x="1289" y="317"/>
                    </a:lnTo>
                    <a:lnTo>
                      <a:pt x="1257" y="299"/>
                    </a:lnTo>
                    <a:lnTo>
                      <a:pt x="1225" y="280"/>
                    </a:lnTo>
                    <a:lnTo>
                      <a:pt x="1194" y="263"/>
                    </a:lnTo>
                    <a:lnTo>
                      <a:pt x="1163" y="246"/>
                    </a:lnTo>
                    <a:lnTo>
                      <a:pt x="1133" y="229"/>
                    </a:lnTo>
                    <a:lnTo>
                      <a:pt x="1104" y="212"/>
                    </a:lnTo>
                    <a:lnTo>
                      <a:pt x="1075" y="196"/>
                    </a:lnTo>
                    <a:lnTo>
                      <a:pt x="1046" y="181"/>
                    </a:lnTo>
                    <a:lnTo>
                      <a:pt x="1019" y="166"/>
                    </a:lnTo>
                    <a:lnTo>
                      <a:pt x="991" y="153"/>
                    </a:lnTo>
                    <a:lnTo>
                      <a:pt x="965" y="139"/>
                    </a:lnTo>
                    <a:lnTo>
                      <a:pt x="939" y="126"/>
                    </a:lnTo>
                    <a:lnTo>
                      <a:pt x="913" y="113"/>
                    </a:lnTo>
                    <a:lnTo>
                      <a:pt x="889" y="102"/>
                    </a:lnTo>
                    <a:lnTo>
                      <a:pt x="863" y="90"/>
                    </a:lnTo>
                    <a:lnTo>
                      <a:pt x="840" y="80"/>
                    </a:lnTo>
                    <a:lnTo>
                      <a:pt x="816" y="70"/>
                    </a:lnTo>
                    <a:lnTo>
                      <a:pt x="793" y="60"/>
                    </a:lnTo>
                    <a:lnTo>
                      <a:pt x="770" y="51"/>
                    </a:lnTo>
                    <a:lnTo>
                      <a:pt x="748" y="43"/>
                    </a:lnTo>
                    <a:lnTo>
                      <a:pt x="727" y="36"/>
                    </a:lnTo>
                    <a:lnTo>
                      <a:pt x="705" y="29"/>
                    </a:lnTo>
                    <a:lnTo>
                      <a:pt x="685" y="23"/>
                    </a:lnTo>
                    <a:lnTo>
                      <a:pt x="665" y="18"/>
                    </a:lnTo>
                    <a:lnTo>
                      <a:pt x="644" y="13"/>
                    </a:lnTo>
                    <a:lnTo>
                      <a:pt x="626" y="10"/>
                    </a:lnTo>
                    <a:lnTo>
                      <a:pt x="606" y="6"/>
                    </a:lnTo>
                    <a:lnTo>
                      <a:pt x="588" y="4"/>
                    </a:lnTo>
                    <a:lnTo>
                      <a:pt x="583" y="4"/>
                    </a:lnTo>
                    <a:lnTo>
                      <a:pt x="577" y="3"/>
                    </a:lnTo>
                    <a:lnTo>
                      <a:pt x="573" y="3"/>
                    </a:lnTo>
                    <a:lnTo>
                      <a:pt x="568" y="3"/>
                    </a:lnTo>
                    <a:lnTo>
                      <a:pt x="559" y="3"/>
                    </a:lnTo>
                    <a:lnTo>
                      <a:pt x="550" y="2"/>
                    </a:lnTo>
                    <a:lnTo>
                      <a:pt x="541" y="2"/>
                    </a:lnTo>
                    <a:lnTo>
                      <a:pt x="531" y="2"/>
                    </a:lnTo>
                    <a:lnTo>
                      <a:pt x="523" y="0"/>
                    </a:lnTo>
                    <a:lnTo>
                      <a:pt x="514" y="0"/>
                    </a:lnTo>
                    <a:lnTo>
                      <a:pt x="506" y="0"/>
                    </a:lnTo>
                    <a:lnTo>
                      <a:pt x="498" y="0"/>
                    </a:lnTo>
                    <a:close/>
                  </a:path>
                </a:pathLst>
              </a:custGeom>
              <a:solidFill>
                <a:srgbClr val="D1D3E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39" name="Freeform 19"/>
              <p:cNvSpPr>
                <a:spLocks/>
              </p:cNvSpPr>
              <p:nvPr/>
            </p:nvSpPr>
            <p:spPr bwMode="auto">
              <a:xfrm>
                <a:off x="4437" y="2025"/>
                <a:ext cx="948" cy="606"/>
              </a:xfrm>
              <a:custGeom>
                <a:avLst/>
                <a:gdLst>
                  <a:gd name="T0" fmla="*/ 389 w 1895"/>
                  <a:gd name="T1" fmla="*/ 5 h 1213"/>
                  <a:gd name="T2" fmla="*/ 299 w 1895"/>
                  <a:gd name="T3" fmla="*/ 20 h 1213"/>
                  <a:gd name="T4" fmla="*/ 229 w 1895"/>
                  <a:gd name="T5" fmla="*/ 42 h 1213"/>
                  <a:gd name="T6" fmla="*/ 175 w 1895"/>
                  <a:gd name="T7" fmla="*/ 67 h 1213"/>
                  <a:gd name="T8" fmla="*/ 126 w 1895"/>
                  <a:gd name="T9" fmla="*/ 96 h 1213"/>
                  <a:gd name="T10" fmla="*/ 30 w 1895"/>
                  <a:gd name="T11" fmla="*/ 189 h 1213"/>
                  <a:gd name="T12" fmla="*/ 1 w 1895"/>
                  <a:gd name="T13" fmla="*/ 284 h 1213"/>
                  <a:gd name="T14" fmla="*/ 15 w 1895"/>
                  <a:gd name="T15" fmla="*/ 408 h 1213"/>
                  <a:gd name="T16" fmla="*/ 53 w 1895"/>
                  <a:gd name="T17" fmla="*/ 513 h 1213"/>
                  <a:gd name="T18" fmla="*/ 115 w 1895"/>
                  <a:gd name="T19" fmla="*/ 558 h 1213"/>
                  <a:gd name="T20" fmla="*/ 268 w 1895"/>
                  <a:gd name="T21" fmla="*/ 620 h 1213"/>
                  <a:gd name="T22" fmla="*/ 456 w 1895"/>
                  <a:gd name="T23" fmla="*/ 689 h 1213"/>
                  <a:gd name="T24" fmla="*/ 616 w 1895"/>
                  <a:gd name="T25" fmla="*/ 744 h 1213"/>
                  <a:gd name="T26" fmla="*/ 660 w 1895"/>
                  <a:gd name="T27" fmla="*/ 758 h 1213"/>
                  <a:gd name="T28" fmla="*/ 763 w 1895"/>
                  <a:gd name="T29" fmla="*/ 803 h 1213"/>
                  <a:gd name="T30" fmla="*/ 937 w 1895"/>
                  <a:gd name="T31" fmla="*/ 895 h 1213"/>
                  <a:gd name="T32" fmla="*/ 1114 w 1895"/>
                  <a:gd name="T33" fmla="*/ 1001 h 1213"/>
                  <a:gd name="T34" fmla="*/ 1249 w 1895"/>
                  <a:gd name="T35" fmla="*/ 1095 h 1213"/>
                  <a:gd name="T36" fmla="*/ 1286 w 1895"/>
                  <a:gd name="T37" fmla="*/ 1126 h 1213"/>
                  <a:gd name="T38" fmla="*/ 1308 w 1895"/>
                  <a:gd name="T39" fmla="*/ 1142 h 1213"/>
                  <a:gd name="T40" fmla="*/ 1349 w 1895"/>
                  <a:gd name="T41" fmla="*/ 1166 h 1213"/>
                  <a:gd name="T42" fmla="*/ 1405 w 1895"/>
                  <a:gd name="T43" fmla="*/ 1188 h 1213"/>
                  <a:gd name="T44" fmla="*/ 1468 w 1895"/>
                  <a:gd name="T45" fmla="*/ 1204 h 1213"/>
                  <a:gd name="T46" fmla="*/ 1532 w 1895"/>
                  <a:gd name="T47" fmla="*/ 1212 h 1213"/>
                  <a:gd name="T48" fmla="*/ 1563 w 1895"/>
                  <a:gd name="T49" fmla="*/ 1213 h 1213"/>
                  <a:gd name="T50" fmla="*/ 1621 w 1895"/>
                  <a:gd name="T51" fmla="*/ 1210 h 1213"/>
                  <a:gd name="T52" fmla="*/ 1683 w 1895"/>
                  <a:gd name="T53" fmla="*/ 1193 h 1213"/>
                  <a:gd name="T54" fmla="*/ 1757 w 1895"/>
                  <a:gd name="T55" fmla="*/ 1149 h 1213"/>
                  <a:gd name="T56" fmla="*/ 1836 w 1895"/>
                  <a:gd name="T57" fmla="*/ 1073 h 1213"/>
                  <a:gd name="T58" fmla="*/ 1864 w 1895"/>
                  <a:gd name="T59" fmla="*/ 1026 h 1213"/>
                  <a:gd name="T60" fmla="*/ 1893 w 1895"/>
                  <a:gd name="T61" fmla="*/ 931 h 1213"/>
                  <a:gd name="T62" fmla="*/ 1879 w 1895"/>
                  <a:gd name="T63" fmla="*/ 809 h 1213"/>
                  <a:gd name="T64" fmla="*/ 1849 w 1895"/>
                  <a:gd name="T65" fmla="*/ 744 h 1213"/>
                  <a:gd name="T66" fmla="*/ 1822 w 1895"/>
                  <a:gd name="T67" fmla="*/ 700 h 1213"/>
                  <a:gd name="T68" fmla="*/ 1765 w 1895"/>
                  <a:gd name="T69" fmla="*/ 613 h 1213"/>
                  <a:gd name="T70" fmla="*/ 1689 w 1895"/>
                  <a:gd name="T71" fmla="*/ 551 h 1213"/>
                  <a:gd name="T72" fmla="*/ 1575 w 1895"/>
                  <a:gd name="T73" fmla="*/ 493 h 1213"/>
                  <a:gd name="T74" fmla="*/ 1392 w 1895"/>
                  <a:gd name="T75" fmla="*/ 399 h 1213"/>
                  <a:gd name="T76" fmla="*/ 1236 w 1895"/>
                  <a:gd name="T77" fmla="*/ 310 h 1213"/>
                  <a:gd name="T78" fmla="*/ 1117 w 1895"/>
                  <a:gd name="T79" fmla="*/ 242 h 1213"/>
                  <a:gd name="T80" fmla="*/ 1007 w 1895"/>
                  <a:gd name="T81" fmla="*/ 181 h 1213"/>
                  <a:gd name="T82" fmla="*/ 904 w 1895"/>
                  <a:gd name="T83" fmla="*/ 128 h 1213"/>
                  <a:gd name="T84" fmla="*/ 810 w 1895"/>
                  <a:gd name="T85" fmla="*/ 83 h 1213"/>
                  <a:gd name="T86" fmla="*/ 723 w 1895"/>
                  <a:gd name="T87" fmla="*/ 47 h 1213"/>
                  <a:gd name="T88" fmla="*/ 644 w 1895"/>
                  <a:gd name="T89" fmla="*/ 21 h 1213"/>
                  <a:gd name="T90" fmla="*/ 571 w 1895"/>
                  <a:gd name="T91" fmla="*/ 6 h 1213"/>
                  <a:gd name="T92" fmla="*/ 539 w 1895"/>
                  <a:gd name="T93" fmla="*/ 2 h 1213"/>
                  <a:gd name="T94" fmla="*/ 510 w 1895"/>
                  <a:gd name="T95" fmla="*/ 0 h 1213"/>
                  <a:gd name="T96" fmla="*/ 478 w 1895"/>
                  <a:gd name="T97" fmla="*/ 0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895" h="1213">
                    <a:moveTo>
                      <a:pt x="470" y="0"/>
                    </a:moveTo>
                    <a:lnTo>
                      <a:pt x="442" y="1"/>
                    </a:lnTo>
                    <a:lnTo>
                      <a:pt x="415" y="2"/>
                    </a:lnTo>
                    <a:lnTo>
                      <a:pt x="389" y="5"/>
                    </a:lnTo>
                    <a:lnTo>
                      <a:pt x="365" y="7"/>
                    </a:lnTo>
                    <a:lnTo>
                      <a:pt x="342" y="11"/>
                    </a:lnTo>
                    <a:lnTo>
                      <a:pt x="320" y="15"/>
                    </a:lnTo>
                    <a:lnTo>
                      <a:pt x="299" y="20"/>
                    </a:lnTo>
                    <a:lnTo>
                      <a:pt x="281" y="24"/>
                    </a:lnTo>
                    <a:lnTo>
                      <a:pt x="263" y="30"/>
                    </a:lnTo>
                    <a:lnTo>
                      <a:pt x="245" y="36"/>
                    </a:lnTo>
                    <a:lnTo>
                      <a:pt x="229" y="42"/>
                    </a:lnTo>
                    <a:lnTo>
                      <a:pt x="214" y="47"/>
                    </a:lnTo>
                    <a:lnTo>
                      <a:pt x="199" y="54"/>
                    </a:lnTo>
                    <a:lnTo>
                      <a:pt x="187" y="60"/>
                    </a:lnTo>
                    <a:lnTo>
                      <a:pt x="175" y="67"/>
                    </a:lnTo>
                    <a:lnTo>
                      <a:pt x="164" y="73"/>
                    </a:lnTo>
                    <a:lnTo>
                      <a:pt x="159" y="75"/>
                    </a:lnTo>
                    <a:lnTo>
                      <a:pt x="145" y="83"/>
                    </a:lnTo>
                    <a:lnTo>
                      <a:pt x="126" y="96"/>
                    </a:lnTo>
                    <a:lnTo>
                      <a:pt x="102" y="112"/>
                    </a:lnTo>
                    <a:lnTo>
                      <a:pt x="77" y="134"/>
                    </a:lnTo>
                    <a:lnTo>
                      <a:pt x="52" y="159"/>
                    </a:lnTo>
                    <a:lnTo>
                      <a:pt x="30" y="189"/>
                    </a:lnTo>
                    <a:lnTo>
                      <a:pt x="13" y="223"/>
                    </a:lnTo>
                    <a:lnTo>
                      <a:pt x="7" y="241"/>
                    </a:lnTo>
                    <a:lnTo>
                      <a:pt x="3" y="262"/>
                    </a:lnTo>
                    <a:lnTo>
                      <a:pt x="1" y="284"/>
                    </a:lnTo>
                    <a:lnTo>
                      <a:pt x="0" y="306"/>
                    </a:lnTo>
                    <a:lnTo>
                      <a:pt x="2" y="340"/>
                    </a:lnTo>
                    <a:lnTo>
                      <a:pt x="7" y="375"/>
                    </a:lnTo>
                    <a:lnTo>
                      <a:pt x="15" y="408"/>
                    </a:lnTo>
                    <a:lnTo>
                      <a:pt x="23" y="439"/>
                    </a:lnTo>
                    <a:lnTo>
                      <a:pt x="33" y="468"/>
                    </a:lnTo>
                    <a:lnTo>
                      <a:pt x="43" y="493"/>
                    </a:lnTo>
                    <a:lnTo>
                      <a:pt x="53" y="513"/>
                    </a:lnTo>
                    <a:lnTo>
                      <a:pt x="62" y="527"/>
                    </a:lnTo>
                    <a:lnTo>
                      <a:pt x="73" y="535"/>
                    </a:lnTo>
                    <a:lnTo>
                      <a:pt x="90" y="545"/>
                    </a:lnTo>
                    <a:lnTo>
                      <a:pt x="115" y="558"/>
                    </a:lnTo>
                    <a:lnTo>
                      <a:pt x="147" y="572"/>
                    </a:lnTo>
                    <a:lnTo>
                      <a:pt x="183" y="587"/>
                    </a:lnTo>
                    <a:lnTo>
                      <a:pt x="225" y="603"/>
                    </a:lnTo>
                    <a:lnTo>
                      <a:pt x="268" y="620"/>
                    </a:lnTo>
                    <a:lnTo>
                      <a:pt x="314" y="637"/>
                    </a:lnTo>
                    <a:lnTo>
                      <a:pt x="362" y="656"/>
                    </a:lnTo>
                    <a:lnTo>
                      <a:pt x="410" y="673"/>
                    </a:lnTo>
                    <a:lnTo>
                      <a:pt x="456" y="689"/>
                    </a:lnTo>
                    <a:lnTo>
                      <a:pt x="501" y="705"/>
                    </a:lnTo>
                    <a:lnTo>
                      <a:pt x="544" y="720"/>
                    </a:lnTo>
                    <a:lnTo>
                      <a:pt x="582" y="733"/>
                    </a:lnTo>
                    <a:lnTo>
                      <a:pt x="616" y="744"/>
                    </a:lnTo>
                    <a:lnTo>
                      <a:pt x="644" y="754"/>
                    </a:lnTo>
                    <a:lnTo>
                      <a:pt x="650" y="755"/>
                    </a:lnTo>
                    <a:lnTo>
                      <a:pt x="655" y="757"/>
                    </a:lnTo>
                    <a:lnTo>
                      <a:pt x="660" y="758"/>
                    </a:lnTo>
                    <a:lnTo>
                      <a:pt x="666" y="761"/>
                    </a:lnTo>
                    <a:lnTo>
                      <a:pt x="693" y="771"/>
                    </a:lnTo>
                    <a:lnTo>
                      <a:pt x="726" y="786"/>
                    </a:lnTo>
                    <a:lnTo>
                      <a:pt x="763" y="803"/>
                    </a:lnTo>
                    <a:lnTo>
                      <a:pt x="803" y="823"/>
                    </a:lnTo>
                    <a:lnTo>
                      <a:pt x="846" y="846"/>
                    </a:lnTo>
                    <a:lnTo>
                      <a:pt x="890" y="870"/>
                    </a:lnTo>
                    <a:lnTo>
                      <a:pt x="937" y="895"/>
                    </a:lnTo>
                    <a:lnTo>
                      <a:pt x="983" y="922"/>
                    </a:lnTo>
                    <a:lnTo>
                      <a:pt x="1028" y="948"/>
                    </a:lnTo>
                    <a:lnTo>
                      <a:pt x="1072" y="975"/>
                    </a:lnTo>
                    <a:lnTo>
                      <a:pt x="1114" y="1001"/>
                    </a:lnTo>
                    <a:lnTo>
                      <a:pt x="1154" y="1027"/>
                    </a:lnTo>
                    <a:lnTo>
                      <a:pt x="1190" y="1052"/>
                    </a:lnTo>
                    <a:lnTo>
                      <a:pt x="1222" y="1074"/>
                    </a:lnTo>
                    <a:lnTo>
                      <a:pt x="1249" y="1095"/>
                    </a:lnTo>
                    <a:lnTo>
                      <a:pt x="1269" y="1112"/>
                    </a:lnTo>
                    <a:lnTo>
                      <a:pt x="1275" y="1117"/>
                    </a:lnTo>
                    <a:lnTo>
                      <a:pt x="1280" y="1121"/>
                    </a:lnTo>
                    <a:lnTo>
                      <a:pt x="1286" y="1126"/>
                    </a:lnTo>
                    <a:lnTo>
                      <a:pt x="1291" y="1129"/>
                    </a:lnTo>
                    <a:lnTo>
                      <a:pt x="1296" y="1134"/>
                    </a:lnTo>
                    <a:lnTo>
                      <a:pt x="1302" y="1137"/>
                    </a:lnTo>
                    <a:lnTo>
                      <a:pt x="1308" y="1142"/>
                    </a:lnTo>
                    <a:lnTo>
                      <a:pt x="1313" y="1145"/>
                    </a:lnTo>
                    <a:lnTo>
                      <a:pt x="1325" y="1152"/>
                    </a:lnTo>
                    <a:lnTo>
                      <a:pt x="1336" y="1159"/>
                    </a:lnTo>
                    <a:lnTo>
                      <a:pt x="1349" y="1166"/>
                    </a:lnTo>
                    <a:lnTo>
                      <a:pt x="1363" y="1172"/>
                    </a:lnTo>
                    <a:lnTo>
                      <a:pt x="1377" y="1178"/>
                    </a:lnTo>
                    <a:lnTo>
                      <a:pt x="1390" y="1183"/>
                    </a:lnTo>
                    <a:lnTo>
                      <a:pt x="1405" y="1188"/>
                    </a:lnTo>
                    <a:lnTo>
                      <a:pt x="1420" y="1193"/>
                    </a:lnTo>
                    <a:lnTo>
                      <a:pt x="1437" y="1197"/>
                    </a:lnTo>
                    <a:lnTo>
                      <a:pt x="1452" y="1201"/>
                    </a:lnTo>
                    <a:lnTo>
                      <a:pt x="1468" y="1204"/>
                    </a:lnTo>
                    <a:lnTo>
                      <a:pt x="1484" y="1207"/>
                    </a:lnTo>
                    <a:lnTo>
                      <a:pt x="1500" y="1209"/>
                    </a:lnTo>
                    <a:lnTo>
                      <a:pt x="1516" y="1211"/>
                    </a:lnTo>
                    <a:lnTo>
                      <a:pt x="1532" y="1212"/>
                    </a:lnTo>
                    <a:lnTo>
                      <a:pt x="1548" y="1213"/>
                    </a:lnTo>
                    <a:lnTo>
                      <a:pt x="1553" y="1213"/>
                    </a:lnTo>
                    <a:lnTo>
                      <a:pt x="1559" y="1213"/>
                    </a:lnTo>
                    <a:lnTo>
                      <a:pt x="1563" y="1213"/>
                    </a:lnTo>
                    <a:lnTo>
                      <a:pt x="1568" y="1213"/>
                    </a:lnTo>
                    <a:lnTo>
                      <a:pt x="1586" y="1213"/>
                    </a:lnTo>
                    <a:lnTo>
                      <a:pt x="1604" y="1212"/>
                    </a:lnTo>
                    <a:lnTo>
                      <a:pt x="1621" y="1210"/>
                    </a:lnTo>
                    <a:lnTo>
                      <a:pt x="1637" y="1207"/>
                    </a:lnTo>
                    <a:lnTo>
                      <a:pt x="1653" y="1203"/>
                    </a:lnTo>
                    <a:lnTo>
                      <a:pt x="1668" y="1198"/>
                    </a:lnTo>
                    <a:lnTo>
                      <a:pt x="1683" y="1193"/>
                    </a:lnTo>
                    <a:lnTo>
                      <a:pt x="1697" y="1187"/>
                    </a:lnTo>
                    <a:lnTo>
                      <a:pt x="1716" y="1177"/>
                    </a:lnTo>
                    <a:lnTo>
                      <a:pt x="1736" y="1164"/>
                    </a:lnTo>
                    <a:lnTo>
                      <a:pt x="1757" y="1149"/>
                    </a:lnTo>
                    <a:lnTo>
                      <a:pt x="1779" y="1132"/>
                    </a:lnTo>
                    <a:lnTo>
                      <a:pt x="1799" y="1114"/>
                    </a:lnTo>
                    <a:lnTo>
                      <a:pt x="1818" y="1094"/>
                    </a:lnTo>
                    <a:lnTo>
                      <a:pt x="1836" y="1073"/>
                    </a:lnTo>
                    <a:lnTo>
                      <a:pt x="1851" y="1050"/>
                    </a:lnTo>
                    <a:lnTo>
                      <a:pt x="1856" y="1042"/>
                    </a:lnTo>
                    <a:lnTo>
                      <a:pt x="1860" y="1034"/>
                    </a:lnTo>
                    <a:lnTo>
                      <a:pt x="1864" y="1026"/>
                    </a:lnTo>
                    <a:lnTo>
                      <a:pt x="1867" y="1018"/>
                    </a:lnTo>
                    <a:lnTo>
                      <a:pt x="1879" y="989"/>
                    </a:lnTo>
                    <a:lnTo>
                      <a:pt x="1888" y="960"/>
                    </a:lnTo>
                    <a:lnTo>
                      <a:pt x="1893" y="931"/>
                    </a:lnTo>
                    <a:lnTo>
                      <a:pt x="1895" y="902"/>
                    </a:lnTo>
                    <a:lnTo>
                      <a:pt x="1894" y="872"/>
                    </a:lnTo>
                    <a:lnTo>
                      <a:pt x="1888" y="841"/>
                    </a:lnTo>
                    <a:lnTo>
                      <a:pt x="1879" y="809"/>
                    </a:lnTo>
                    <a:lnTo>
                      <a:pt x="1865" y="776"/>
                    </a:lnTo>
                    <a:lnTo>
                      <a:pt x="1860" y="765"/>
                    </a:lnTo>
                    <a:lnTo>
                      <a:pt x="1855" y="755"/>
                    </a:lnTo>
                    <a:lnTo>
                      <a:pt x="1849" y="744"/>
                    </a:lnTo>
                    <a:lnTo>
                      <a:pt x="1842" y="733"/>
                    </a:lnTo>
                    <a:lnTo>
                      <a:pt x="1836" y="723"/>
                    </a:lnTo>
                    <a:lnTo>
                      <a:pt x="1829" y="711"/>
                    </a:lnTo>
                    <a:lnTo>
                      <a:pt x="1822" y="700"/>
                    </a:lnTo>
                    <a:lnTo>
                      <a:pt x="1816" y="687"/>
                    </a:lnTo>
                    <a:lnTo>
                      <a:pt x="1798" y="658"/>
                    </a:lnTo>
                    <a:lnTo>
                      <a:pt x="1781" y="634"/>
                    </a:lnTo>
                    <a:lnTo>
                      <a:pt x="1765" y="613"/>
                    </a:lnTo>
                    <a:lnTo>
                      <a:pt x="1748" y="595"/>
                    </a:lnTo>
                    <a:lnTo>
                      <a:pt x="1729" y="579"/>
                    </a:lnTo>
                    <a:lnTo>
                      <a:pt x="1711" y="564"/>
                    </a:lnTo>
                    <a:lnTo>
                      <a:pt x="1689" y="551"/>
                    </a:lnTo>
                    <a:lnTo>
                      <a:pt x="1666" y="537"/>
                    </a:lnTo>
                    <a:lnTo>
                      <a:pt x="1638" y="523"/>
                    </a:lnTo>
                    <a:lnTo>
                      <a:pt x="1608" y="509"/>
                    </a:lnTo>
                    <a:lnTo>
                      <a:pt x="1575" y="493"/>
                    </a:lnTo>
                    <a:lnTo>
                      <a:pt x="1537" y="475"/>
                    </a:lnTo>
                    <a:lnTo>
                      <a:pt x="1494" y="453"/>
                    </a:lnTo>
                    <a:lnTo>
                      <a:pt x="1446" y="429"/>
                    </a:lnTo>
                    <a:lnTo>
                      <a:pt x="1392" y="399"/>
                    </a:lnTo>
                    <a:lnTo>
                      <a:pt x="1332" y="365"/>
                    </a:lnTo>
                    <a:lnTo>
                      <a:pt x="1299" y="347"/>
                    </a:lnTo>
                    <a:lnTo>
                      <a:pt x="1267" y="329"/>
                    </a:lnTo>
                    <a:lnTo>
                      <a:pt x="1236" y="310"/>
                    </a:lnTo>
                    <a:lnTo>
                      <a:pt x="1206" y="293"/>
                    </a:lnTo>
                    <a:lnTo>
                      <a:pt x="1176" y="276"/>
                    </a:lnTo>
                    <a:lnTo>
                      <a:pt x="1146" y="258"/>
                    </a:lnTo>
                    <a:lnTo>
                      <a:pt x="1117" y="242"/>
                    </a:lnTo>
                    <a:lnTo>
                      <a:pt x="1089" y="226"/>
                    </a:lnTo>
                    <a:lnTo>
                      <a:pt x="1061" y="211"/>
                    </a:lnTo>
                    <a:lnTo>
                      <a:pt x="1033" y="196"/>
                    </a:lnTo>
                    <a:lnTo>
                      <a:pt x="1007" y="181"/>
                    </a:lnTo>
                    <a:lnTo>
                      <a:pt x="980" y="167"/>
                    </a:lnTo>
                    <a:lnTo>
                      <a:pt x="954" y="153"/>
                    </a:lnTo>
                    <a:lnTo>
                      <a:pt x="928" y="141"/>
                    </a:lnTo>
                    <a:lnTo>
                      <a:pt x="904" y="128"/>
                    </a:lnTo>
                    <a:lnTo>
                      <a:pt x="880" y="115"/>
                    </a:lnTo>
                    <a:lnTo>
                      <a:pt x="856" y="104"/>
                    </a:lnTo>
                    <a:lnTo>
                      <a:pt x="833" y="94"/>
                    </a:lnTo>
                    <a:lnTo>
                      <a:pt x="810" y="83"/>
                    </a:lnTo>
                    <a:lnTo>
                      <a:pt x="788" y="73"/>
                    </a:lnTo>
                    <a:lnTo>
                      <a:pt x="765" y="64"/>
                    </a:lnTo>
                    <a:lnTo>
                      <a:pt x="744" y="55"/>
                    </a:lnTo>
                    <a:lnTo>
                      <a:pt x="723" y="47"/>
                    </a:lnTo>
                    <a:lnTo>
                      <a:pt x="703" y="39"/>
                    </a:lnTo>
                    <a:lnTo>
                      <a:pt x="682" y="32"/>
                    </a:lnTo>
                    <a:lnTo>
                      <a:pt x="662" y="27"/>
                    </a:lnTo>
                    <a:lnTo>
                      <a:pt x="644" y="21"/>
                    </a:lnTo>
                    <a:lnTo>
                      <a:pt x="624" y="16"/>
                    </a:lnTo>
                    <a:lnTo>
                      <a:pt x="607" y="12"/>
                    </a:lnTo>
                    <a:lnTo>
                      <a:pt x="589" y="8"/>
                    </a:lnTo>
                    <a:lnTo>
                      <a:pt x="571" y="6"/>
                    </a:lnTo>
                    <a:lnTo>
                      <a:pt x="554" y="4"/>
                    </a:lnTo>
                    <a:lnTo>
                      <a:pt x="549" y="2"/>
                    </a:lnTo>
                    <a:lnTo>
                      <a:pt x="545" y="2"/>
                    </a:lnTo>
                    <a:lnTo>
                      <a:pt x="539" y="2"/>
                    </a:lnTo>
                    <a:lnTo>
                      <a:pt x="534" y="1"/>
                    </a:lnTo>
                    <a:lnTo>
                      <a:pt x="526" y="1"/>
                    </a:lnTo>
                    <a:lnTo>
                      <a:pt x="518" y="0"/>
                    </a:lnTo>
                    <a:lnTo>
                      <a:pt x="510" y="0"/>
                    </a:lnTo>
                    <a:lnTo>
                      <a:pt x="502" y="0"/>
                    </a:lnTo>
                    <a:lnTo>
                      <a:pt x="494" y="0"/>
                    </a:lnTo>
                    <a:lnTo>
                      <a:pt x="486" y="0"/>
                    </a:lnTo>
                    <a:lnTo>
                      <a:pt x="478" y="0"/>
                    </a:lnTo>
                    <a:lnTo>
                      <a:pt x="470" y="0"/>
                    </a:lnTo>
                    <a:close/>
                  </a:path>
                </a:pathLst>
              </a:custGeom>
              <a:solidFill>
                <a:srgbClr val="BABFD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40" name="Freeform 20"/>
              <p:cNvSpPr>
                <a:spLocks/>
              </p:cNvSpPr>
              <p:nvPr/>
            </p:nvSpPr>
            <p:spPr bwMode="auto">
              <a:xfrm>
                <a:off x="4459" y="2034"/>
                <a:ext cx="902" cy="580"/>
              </a:xfrm>
              <a:custGeom>
                <a:avLst/>
                <a:gdLst>
                  <a:gd name="T0" fmla="*/ 389 w 1803"/>
                  <a:gd name="T1" fmla="*/ 2 h 1159"/>
                  <a:gd name="T2" fmla="*/ 321 w 1803"/>
                  <a:gd name="T3" fmla="*/ 10 h 1159"/>
                  <a:gd name="T4" fmla="*/ 262 w 1803"/>
                  <a:gd name="T5" fmla="*/ 23 h 1159"/>
                  <a:gd name="T6" fmla="*/ 214 w 1803"/>
                  <a:gd name="T7" fmla="*/ 39 h 1159"/>
                  <a:gd name="T8" fmla="*/ 175 w 1803"/>
                  <a:gd name="T9" fmla="*/ 57 h 1159"/>
                  <a:gd name="T10" fmla="*/ 148 w 1803"/>
                  <a:gd name="T11" fmla="*/ 71 h 1159"/>
                  <a:gd name="T12" fmla="*/ 95 w 1803"/>
                  <a:gd name="T13" fmla="*/ 106 h 1159"/>
                  <a:gd name="T14" fmla="*/ 27 w 1803"/>
                  <a:gd name="T15" fmla="*/ 178 h 1159"/>
                  <a:gd name="T16" fmla="*/ 2 w 1803"/>
                  <a:gd name="T17" fmla="*/ 246 h 1159"/>
                  <a:gd name="T18" fmla="*/ 2 w 1803"/>
                  <a:gd name="T19" fmla="*/ 320 h 1159"/>
                  <a:gd name="T20" fmla="*/ 20 w 1803"/>
                  <a:gd name="T21" fmla="*/ 415 h 1159"/>
                  <a:gd name="T22" fmla="*/ 48 w 1803"/>
                  <a:gd name="T23" fmla="*/ 484 h 1159"/>
                  <a:gd name="T24" fmla="*/ 84 w 1803"/>
                  <a:gd name="T25" fmla="*/ 514 h 1159"/>
                  <a:gd name="T26" fmla="*/ 174 w 1803"/>
                  <a:gd name="T27" fmla="*/ 554 h 1159"/>
                  <a:gd name="T28" fmla="*/ 299 w 1803"/>
                  <a:gd name="T29" fmla="*/ 604 h 1159"/>
                  <a:gd name="T30" fmla="*/ 435 w 1803"/>
                  <a:gd name="T31" fmla="*/ 654 h 1159"/>
                  <a:gd name="T32" fmla="*/ 556 w 1803"/>
                  <a:gd name="T33" fmla="*/ 697 h 1159"/>
                  <a:gd name="T34" fmla="*/ 622 w 1803"/>
                  <a:gd name="T35" fmla="*/ 718 h 1159"/>
                  <a:gd name="T36" fmla="*/ 638 w 1803"/>
                  <a:gd name="T37" fmla="*/ 723 h 1159"/>
                  <a:gd name="T38" fmla="*/ 729 w 1803"/>
                  <a:gd name="T39" fmla="*/ 763 h 1159"/>
                  <a:gd name="T40" fmla="*/ 851 w 1803"/>
                  <a:gd name="T41" fmla="*/ 826 h 1159"/>
                  <a:gd name="T42" fmla="*/ 982 w 1803"/>
                  <a:gd name="T43" fmla="*/ 902 h 1159"/>
                  <a:gd name="T44" fmla="*/ 1106 w 1803"/>
                  <a:gd name="T45" fmla="*/ 978 h 1159"/>
                  <a:gd name="T46" fmla="*/ 1199 w 1803"/>
                  <a:gd name="T47" fmla="*/ 1042 h 1159"/>
                  <a:gd name="T48" fmla="*/ 1230 w 1803"/>
                  <a:gd name="T49" fmla="*/ 1069 h 1159"/>
                  <a:gd name="T50" fmla="*/ 1246 w 1803"/>
                  <a:gd name="T51" fmla="*/ 1082 h 1159"/>
                  <a:gd name="T52" fmla="*/ 1261 w 1803"/>
                  <a:gd name="T53" fmla="*/ 1092 h 1159"/>
                  <a:gd name="T54" fmla="*/ 1295 w 1803"/>
                  <a:gd name="T55" fmla="*/ 1112 h 1159"/>
                  <a:gd name="T56" fmla="*/ 1334 w 1803"/>
                  <a:gd name="T57" fmla="*/ 1129 h 1159"/>
                  <a:gd name="T58" fmla="*/ 1378 w 1803"/>
                  <a:gd name="T59" fmla="*/ 1143 h 1159"/>
                  <a:gd name="T60" fmla="*/ 1422 w 1803"/>
                  <a:gd name="T61" fmla="*/ 1152 h 1159"/>
                  <a:gd name="T62" fmla="*/ 1469 w 1803"/>
                  <a:gd name="T63" fmla="*/ 1157 h 1159"/>
                  <a:gd name="T64" fmla="*/ 1493 w 1803"/>
                  <a:gd name="T65" fmla="*/ 1159 h 1159"/>
                  <a:gd name="T66" fmla="*/ 1519 w 1803"/>
                  <a:gd name="T67" fmla="*/ 1158 h 1159"/>
                  <a:gd name="T68" fmla="*/ 1568 w 1803"/>
                  <a:gd name="T69" fmla="*/ 1152 h 1159"/>
                  <a:gd name="T70" fmla="*/ 1611 w 1803"/>
                  <a:gd name="T71" fmla="*/ 1139 h 1159"/>
                  <a:gd name="T72" fmla="*/ 1664 w 1803"/>
                  <a:gd name="T73" fmla="*/ 1109 h 1159"/>
                  <a:gd name="T74" fmla="*/ 1729 w 1803"/>
                  <a:gd name="T75" fmla="*/ 1056 h 1159"/>
                  <a:gd name="T76" fmla="*/ 1778 w 1803"/>
                  <a:gd name="T77" fmla="*/ 988 h 1159"/>
                  <a:gd name="T78" fmla="*/ 1789 w 1803"/>
                  <a:gd name="T79" fmla="*/ 962 h 1159"/>
                  <a:gd name="T80" fmla="*/ 1803 w 1803"/>
                  <a:gd name="T81" fmla="*/ 896 h 1159"/>
                  <a:gd name="T82" fmla="*/ 1792 w 1803"/>
                  <a:gd name="T83" fmla="*/ 811 h 1159"/>
                  <a:gd name="T84" fmla="*/ 1747 w 1803"/>
                  <a:gd name="T85" fmla="*/ 718 h 1159"/>
                  <a:gd name="T86" fmla="*/ 1727 w 1803"/>
                  <a:gd name="T87" fmla="*/ 688 h 1159"/>
                  <a:gd name="T88" fmla="*/ 1702 w 1803"/>
                  <a:gd name="T89" fmla="*/ 655 h 1159"/>
                  <a:gd name="T90" fmla="*/ 1669 w 1803"/>
                  <a:gd name="T91" fmla="*/ 606 h 1159"/>
                  <a:gd name="T92" fmla="*/ 1618 w 1803"/>
                  <a:gd name="T93" fmla="*/ 548 h 1159"/>
                  <a:gd name="T94" fmla="*/ 1562 w 1803"/>
                  <a:gd name="T95" fmla="*/ 508 h 1159"/>
                  <a:gd name="T96" fmla="*/ 1487 w 1803"/>
                  <a:gd name="T97" fmla="*/ 468 h 1159"/>
                  <a:gd name="T98" fmla="*/ 1382 w 1803"/>
                  <a:gd name="T99" fmla="*/ 416 h 1159"/>
                  <a:gd name="T100" fmla="*/ 1237 w 1803"/>
                  <a:gd name="T101" fmla="*/ 336 h 1159"/>
                  <a:gd name="T102" fmla="*/ 1065 w 1803"/>
                  <a:gd name="T103" fmla="*/ 238 h 1159"/>
                  <a:gd name="T104" fmla="*/ 912 w 1803"/>
                  <a:gd name="T105" fmla="*/ 154 h 1159"/>
                  <a:gd name="T106" fmla="*/ 775 w 1803"/>
                  <a:gd name="T107" fmla="*/ 86 h 1159"/>
                  <a:gd name="T108" fmla="*/ 655 w 1803"/>
                  <a:gd name="T109" fmla="*/ 37 h 1159"/>
                  <a:gd name="T110" fmla="*/ 550 w 1803"/>
                  <a:gd name="T111" fmla="*/ 8 h 1159"/>
                  <a:gd name="T112" fmla="*/ 510 w 1803"/>
                  <a:gd name="T113" fmla="*/ 2 h 1159"/>
                  <a:gd name="T114" fmla="*/ 493 w 1803"/>
                  <a:gd name="T115" fmla="*/ 2 h 1159"/>
                  <a:gd name="T116" fmla="*/ 471 w 1803"/>
                  <a:gd name="T117" fmla="*/ 1 h 1159"/>
                  <a:gd name="T118" fmla="*/ 448 w 1803"/>
                  <a:gd name="T119" fmla="*/ 0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03" h="1159">
                    <a:moveTo>
                      <a:pt x="441" y="0"/>
                    </a:moveTo>
                    <a:lnTo>
                      <a:pt x="414" y="1"/>
                    </a:lnTo>
                    <a:lnTo>
                      <a:pt x="389" y="2"/>
                    </a:lnTo>
                    <a:lnTo>
                      <a:pt x="365" y="4"/>
                    </a:lnTo>
                    <a:lnTo>
                      <a:pt x="343" y="7"/>
                    </a:lnTo>
                    <a:lnTo>
                      <a:pt x="321" y="10"/>
                    </a:lnTo>
                    <a:lnTo>
                      <a:pt x="300" y="14"/>
                    </a:lnTo>
                    <a:lnTo>
                      <a:pt x="281" y="18"/>
                    </a:lnTo>
                    <a:lnTo>
                      <a:pt x="262" y="23"/>
                    </a:lnTo>
                    <a:lnTo>
                      <a:pt x="245" y="29"/>
                    </a:lnTo>
                    <a:lnTo>
                      <a:pt x="229" y="33"/>
                    </a:lnTo>
                    <a:lnTo>
                      <a:pt x="214" y="39"/>
                    </a:lnTo>
                    <a:lnTo>
                      <a:pt x="200" y="45"/>
                    </a:lnTo>
                    <a:lnTo>
                      <a:pt x="186" y="52"/>
                    </a:lnTo>
                    <a:lnTo>
                      <a:pt x="175" y="57"/>
                    </a:lnTo>
                    <a:lnTo>
                      <a:pt x="163" y="63"/>
                    </a:lnTo>
                    <a:lnTo>
                      <a:pt x="153" y="69"/>
                    </a:lnTo>
                    <a:lnTo>
                      <a:pt x="148" y="71"/>
                    </a:lnTo>
                    <a:lnTo>
                      <a:pt x="136" y="78"/>
                    </a:lnTo>
                    <a:lnTo>
                      <a:pt x="117" y="90"/>
                    </a:lnTo>
                    <a:lnTo>
                      <a:pt x="95" y="106"/>
                    </a:lnTo>
                    <a:lnTo>
                      <a:pt x="71" y="127"/>
                    </a:lnTo>
                    <a:lnTo>
                      <a:pt x="48" y="151"/>
                    </a:lnTo>
                    <a:lnTo>
                      <a:pt x="27" y="178"/>
                    </a:lnTo>
                    <a:lnTo>
                      <a:pt x="11" y="211"/>
                    </a:lnTo>
                    <a:lnTo>
                      <a:pt x="5" y="228"/>
                    </a:lnTo>
                    <a:lnTo>
                      <a:pt x="2" y="246"/>
                    </a:lnTo>
                    <a:lnTo>
                      <a:pt x="0" y="267"/>
                    </a:lnTo>
                    <a:lnTo>
                      <a:pt x="0" y="288"/>
                    </a:lnTo>
                    <a:lnTo>
                      <a:pt x="2" y="320"/>
                    </a:lnTo>
                    <a:lnTo>
                      <a:pt x="7" y="352"/>
                    </a:lnTo>
                    <a:lnTo>
                      <a:pt x="12" y="385"/>
                    </a:lnTo>
                    <a:lnTo>
                      <a:pt x="20" y="415"/>
                    </a:lnTo>
                    <a:lnTo>
                      <a:pt x="30" y="441"/>
                    </a:lnTo>
                    <a:lnTo>
                      <a:pt x="39" y="464"/>
                    </a:lnTo>
                    <a:lnTo>
                      <a:pt x="48" y="484"/>
                    </a:lnTo>
                    <a:lnTo>
                      <a:pt x="57" y="496"/>
                    </a:lnTo>
                    <a:lnTo>
                      <a:pt x="67" y="504"/>
                    </a:lnTo>
                    <a:lnTo>
                      <a:pt x="84" y="514"/>
                    </a:lnTo>
                    <a:lnTo>
                      <a:pt x="108" y="525"/>
                    </a:lnTo>
                    <a:lnTo>
                      <a:pt x="138" y="539"/>
                    </a:lnTo>
                    <a:lnTo>
                      <a:pt x="174" y="554"/>
                    </a:lnTo>
                    <a:lnTo>
                      <a:pt x="213" y="570"/>
                    </a:lnTo>
                    <a:lnTo>
                      <a:pt x="254" y="586"/>
                    </a:lnTo>
                    <a:lnTo>
                      <a:pt x="299" y="604"/>
                    </a:lnTo>
                    <a:lnTo>
                      <a:pt x="344" y="621"/>
                    </a:lnTo>
                    <a:lnTo>
                      <a:pt x="390" y="637"/>
                    </a:lnTo>
                    <a:lnTo>
                      <a:pt x="435" y="654"/>
                    </a:lnTo>
                    <a:lnTo>
                      <a:pt x="479" y="669"/>
                    </a:lnTo>
                    <a:lnTo>
                      <a:pt x="519" y="683"/>
                    </a:lnTo>
                    <a:lnTo>
                      <a:pt x="556" y="697"/>
                    </a:lnTo>
                    <a:lnTo>
                      <a:pt x="590" y="707"/>
                    </a:lnTo>
                    <a:lnTo>
                      <a:pt x="616" y="716"/>
                    </a:lnTo>
                    <a:lnTo>
                      <a:pt x="622" y="718"/>
                    </a:lnTo>
                    <a:lnTo>
                      <a:pt x="628" y="720"/>
                    </a:lnTo>
                    <a:lnTo>
                      <a:pt x="632" y="721"/>
                    </a:lnTo>
                    <a:lnTo>
                      <a:pt x="638" y="723"/>
                    </a:lnTo>
                    <a:lnTo>
                      <a:pt x="663" y="734"/>
                    </a:lnTo>
                    <a:lnTo>
                      <a:pt x="694" y="746"/>
                    </a:lnTo>
                    <a:lnTo>
                      <a:pt x="729" y="763"/>
                    </a:lnTo>
                    <a:lnTo>
                      <a:pt x="767" y="782"/>
                    </a:lnTo>
                    <a:lnTo>
                      <a:pt x="808" y="803"/>
                    </a:lnTo>
                    <a:lnTo>
                      <a:pt x="851" y="826"/>
                    </a:lnTo>
                    <a:lnTo>
                      <a:pt x="895" y="851"/>
                    </a:lnTo>
                    <a:lnTo>
                      <a:pt x="939" y="875"/>
                    </a:lnTo>
                    <a:lnTo>
                      <a:pt x="982" y="902"/>
                    </a:lnTo>
                    <a:lnTo>
                      <a:pt x="1026" y="927"/>
                    </a:lnTo>
                    <a:lnTo>
                      <a:pt x="1067" y="953"/>
                    </a:lnTo>
                    <a:lnTo>
                      <a:pt x="1106" y="978"/>
                    </a:lnTo>
                    <a:lnTo>
                      <a:pt x="1140" y="1001"/>
                    </a:lnTo>
                    <a:lnTo>
                      <a:pt x="1172" y="1023"/>
                    </a:lnTo>
                    <a:lnTo>
                      <a:pt x="1199" y="1042"/>
                    </a:lnTo>
                    <a:lnTo>
                      <a:pt x="1220" y="1060"/>
                    </a:lnTo>
                    <a:lnTo>
                      <a:pt x="1225" y="1064"/>
                    </a:lnTo>
                    <a:lnTo>
                      <a:pt x="1230" y="1069"/>
                    </a:lnTo>
                    <a:lnTo>
                      <a:pt x="1236" y="1074"/>
                    </a:lnTo>
                    <a:lnTo>
                      <a:pt x="1240" y="1077"/>
                    </a:lnTo>
                    <a:lnTo>
                      <a:pt x="1246" y="1082"/>
                    </a:lnTo>
                    <a:lnTo>
                      <a:pt x="1251" y="1085"/>
                    </a:lnTo>
                    <a:lnTo>
                      <a:pt x="1257" y="1089"/>
                    </a:lnTo>
                    <a:lnTo>
                      <a:pt x="1261" y="1092"/>
                    </a:lnTo>
                    <a:lnTo>
                      <a:pt x="1272" y="1099"/>
                    </a:lnTo>
                    <a:lnTo>
                      <a:pt x="1283" y="1106"/>
                    </a:lnTo>
                    <a:lnTo>
                      <a:pt x="1295" y="1112"/>
                    </a:lnTo>
                    <a:lnTo>
                      <a:pt x="1307" y="1119"/>
                    </a:lnTo>
                    <a:lnTo>
                      <a:pt x="1320" y="1123"/>
                    </a:lnTo>
                    <a:lnTo>
                      <a:pt x="1334" y="1129"/>
                    </a:lnTo>
                    <a:lnTo>
                      <a:pt x="1348" y="1134"/>
                    </a:lnTo>
                    <a:lnTo>
                      <a:pt x="1363" y="1138"/>
                    </a:lnTo>
                    <a:lnTo>
                      <a:pt x="1378" y="1143"/>
                    </a:lnTo>
                    <a:lnTo>
                      <a:pt x="1393" y="1146"/>
                    </a:lnTo>
                    <a:lnTo>
                      <a:pt x="1408" y="1150"/>
                    </a:lnTo>
                    <a:lnTo>
                      <a:pt x="1422" y="1152"/>
                    </a:lnTo>
                    <a:lnTo>
                      <a:pt x="1437" y="1154"/>
                    </a:lnTo>
                    <a:lnTo>
                      <a:pt x="1454" y="1155"/>
                    </a:lnTo>
                    <a:lnTo>
                      <a:pt x="1469" y="1157"/>
                    </a:lnTo>
                    <a:lnTo>
                      <a:pt x="1484" y="1158"/>
                    </a:lnTo>
                    <a:lnTo>
                      <a:pt x="1488" y="1159"/>
                    </a:lnTo>
                    <a:lnTo>
                      <a:pt x="1493" y="1159"/>
                    </a:lnTo>
                    <a:lnTo>
                      <a:pt x="1497" y="1159"/>
                    </a:lnTo>
                    <a:lnTo>
                      <a:pt x="1502" y="1159"/>
                    </a:lnTo>
                    <a:lnTo>
                      <a:pt x="1519" y="1158"/>
                    </a:lnTo>
                    <a:lnTo>
                      <a:pt x="1535" y="1157"/>
                    </a:lnTo>
                    <a:lnTo>
                      <a:pt x="1552" y="1155"/>
                    </a:lnTo>
                    <a:lnTo>
                      <a:pt x="1568" y="1152"/>
                    </a:lnTo>
                    <a:lnTo>
                      <a:pt x="1583" y="1148"/>
                    </a:lnTo>
                    <a:lnTo>
                      <a:pt x="1598" y="1145"/>
                    </a:lnTo>
                    <a:lnTo>
                      <a:pt x="1611" y="1139"/>
                    </a:lnTo>
                    <a:lnTo>
                      <a:pt x="1624" y="1134"/>
                    </a:lnTo>
                    <a:lnTo>
                      <a:pt x="1644" y="1122"/>
                    </a:lnTo>
                    <a:lnTo>
                      <a:pt x="1664" y="1109"/>
                    </a:lnTo>
                    <a:lnTo>
                      <a:pt x="1686" y="1093"/>
                    </a:lnTo>
                    <a:lnTo>
                      <a:pt x="1708" y="1076"/>
                    </a:lnTo>
                    <a:lnTo>
                      <a:pt x="1729" y="1056"/>
                    </a:lnTo>
                    <a:lnTo>
                      <a:pt x="1747" y="1034"/>
                    </a:lnTo>
                    <a:lnTo>
                      <a:pt x="1765" y="1013"/>
                    </a:lnTo>
                    <a:lnTo>
                      <a:pt x="1778" y="988"/>
                    </a:lnTo>
                    <a:lnTo>
                      <a:pt x="1782" y="979"/>
                    </a:lnTo>
                    <a:lnTo>
                      <a:pt x="1785" y="971"/>
                    </a:lnTo>
                    <a:lnTo>
                      <a:pt x="1789" y="962"/>
                    </a:lnTo>
                    <a:lnTo>
                      <a:pt x="1791" y="954"/>
                    </a:lnTo>
                    <a:lnTo>
                      <a:pt x="1798" y="925"/>
                    </a:lnTo>
                    <a:lnTo>
                      <a:pt x="1803" y="896"/>
                    </a:lnTo>
                    <a:lnTo>
                      <a:pt x="1803" y="869"/>
                    </a:lnTo>
                    <a:lnTo>
                      <a:pt x="1799" y="840"/>
                    </a:lnTo>
                    <a:lnTo>
                      <a:pt x="1792" y="811"/>
                    </a:lnTo>
                    <a:lnTo>
                      <a:pt x="1782" y="782"/>
                    </a:lnTo>
                    <a:lnTo>
                      <a:pt x="1767" y="751"/>
                    </a:lnTo>
                    <a:lnTo>
                      <a:pt x="1747" y="718"/>
                    </a:lnTo>
                    <a:lnTo>
                      <a:pt x="1740" y="707"/>
                    </a:lnTo>
                    <a:lnTo>
                      <a:pt x="1734" y="698"/>
                    </a:lnTo>
                    <a:lnTo>
                      <a:pt x="1727" y="688"/>
                    </a:lnTo>
                    <a:lnTo>
                      <a:pt x="1719" y="677"/>
                    </a:lnTo>
                    <a:lnTo>
                      <a:pt x="1710" y="666"/>
                    </a:lnTo>
                    <a:lnTo>
                      <a:pt x="1702" y="655"/>
                    </a:lnTo>
                    <a:lnTo>
                      <a:pt x="1694" y="644"/>
                    </a:lnTo>
                    <a:lnTo>
                      <a:pt x="1686" y="631"/>
                    </a:lnTo>
                    <a:lnTo>
                      <a:pt x="1669" y="606"/>
                    </a:lnTo>
                    <a:lnTo>
                      <a:pt x="1652" y="584"/>
                    </a:lnTo>
                    <a:lnTo>
                      <a:pt x="1636" y="565"/>
                    </a:lnTo>
                    <a:lnTo>
                      <a:pt x="1618" y="548"/>
                    </a:lnTo>
                    <a:lnTo>
                      <a:pt x="1601" y="534"/>
                    </a:lnTo>
                    <a:lnTo>
                      <a:pt x="1581" y="521"/>
                    </a:lnTo>
                    <a:lnTo>
                      <a:pt x="1562" y="508"/>
                    </a:lnTo>
                    <a:lnTo>
                      <a:pt x="1539" y="495"/>
                    </a:lnTo>
                    <a:lnTo>
                      <a:pt x="1515" y="481"/>
                    </a:lnTo>
                    <a:lnTo>
                      <a:pt x="1487" y="468"/>
                    </a:lnTo>
                    <a:lnTo>
                      <a:pt x="1456" y="453"/>
                    </a:lnTo>
                    <a:lnTo>
                      <a:pt x="1421" y="435"/>
                    </a:lnTo>
                    <a:lnTo>
                      <a:pt x="1382" y="416"/>
                    </a:lnTo>
                    <a:lnTo>
                      <a:pt x="1340" y="393"/>
                    </a:lnTo>
                    <a:lnTo>
                      <a:pt x="1291" y="366"/>
                    </a:lnTo>
                    <a:lnTo>
                      <a:pt x="1237" y="336"/>
                    </a:lnTo>
                    <a:lnTo>
                      <a:pt x="1178" y="303"/>
                    </a:lnTo>
                    <a:lnTo>
                      <a:pt x="1121" y="269"/>
                    </a:lnTo>
                    <a:lnTo>
                      <a:pt x="1065" y="238"/>
                    </a:lnTo>
                    <a:lnTo>
                      <a:pt x="1012" y="208"/>
                    </a:lnTo>
                    <a:lnTo>
                      <a:pt x="962" y="181"/>
                    </a:lnTo>
                    <a:lnTo>
                      <a:pt x="912" y="154"/>
                    </a:lnTo>
                    <a:lnTo>
                      <a:pt x="865" y="130"/>
                    </a:lnTo>
                    <a:lnTo>
                      <a:pt x="819" y="107"/>
                    </a:lnTo>
                    <a:lnTo>
                      <a:pt x="775" y="86"/>
                    </a:lnTo>
                    <a:lnTo>
                      <a:pt x="734" y="68"/>
                    </a:lnTo>
                    <a:lnTo>
                      <a:pt x="693" y="50"/>
                    </a:lnTo>
                    <a:lnTo>
                      <a:pt x="655" y="37"/>
                    </a:lnTo>
                    <a:lnTo>
                      <a:pt x="618" y="25"/>
                    </a:lnTo>
                    <a:lnTo>
                      <a:pt x="583" y="15"/>
                    </a:lnTo>
                    <a:lnTo>
                      <a:pt x="550" y="8"/>
                    </a:lnTo>
                    <a:lnTo>
                      <a:pt x="518" y="3"/>
                    </a:lnTo>
                    <a:lnTo>
                      <a:pt x="514" y="3"/>
                    </a:lnTo>
                    <a:lnTo>
                      <a:pt x="510" y="2"/>
                    </a:lnTo>
                    <a:lnTo>
                      <a:pt x="505" y="2"/>
                    </a:lnTo>
                    <a:lnTo>
                      <a:pt x="501" y="2"/>
                    </a:lnTo>
                    <a:lnTo>
                      <a:pt x="493" y="2"/>
                    </a:lnTo>
                    <a:lnTo>
                      <a:pt x="486" y="1"/>
                    </a:lnTo>
                    <a:lnTo>
                      <a:pt x="478" y="1"/>
                    </a:lnTo>
                    <a:lnTo>
                      <a:pt x="471" y="1"/>
                    </a:lnTo>
                    <a:lnTo>
                      <a:pt x="463" y="0"/>
                    </a:lnTo>
                    <a:lnTo>
                      <a:pt x="456" y="0"/>
                    </a:lnTo>
                    <a:lnTo>
                      <a:pt x="448" y="0"/>
                    </a:lnTo>
                    <a:lnTo>
                      <a:pt x="441" y="0"/>
                    </a:lnTo>
                    <a:close/>
                  </a:path>
                </a:pathLst>
              </a:custGeom>
              <a:solidFill>
                <a:srgbClr val="A3A8C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41" name="Freeform 21"/>
              <p:cNvSpPr>
                <a:spLocks/>
              </p:cNvSpPr>
              <p:nvPr/>
            </p:nvSpPr>
            <p:spPr bwMode="auto">
              <a:xfrm>
                <a:off x="4478" y="2045"/>
                <a:ext cx="860" cy="551"/>
              </a:xfrm>
              <a:custGeom>
                <a:avLst/>
                <a:gdLst>
                  <a:gd name="T0" fmla="*/ 365 w 1719"/>
                  <a:gd name="T1" fmla="*/ 2 h 1102"/>
                  <a:gd name="T2" fmla="*/ 300 w 1719"/>
                  <a:gd name="T3" fmla="*/ 9 h 1102"/>
                  <a:gd name="T4" fmla="*/ 245 w 1719"/>
                  <a:gd name="T5" fmla="*/ 21 h 1102"/>
                  <a:gd name="T6" fmla="*/ 200 w 1719"/>
                  <a:gd name="T7" fmla="*/ 36 h 1102"/>
                  <a:gd name="T8" fmla="*/ 163 w 1719"/>
                  <a:gd name="T9" fmla="*/ 53 h 1102"/>
                  <a:gd name="T10" fmla="*/ 138 w 1719"/>
                  <a:gd name="T11" fmla="*/ 66 h 1102"/>
                  <a:gd name="T12" fmla="*/ 88 w 1719"/>
                  <a:gd name="T13" fmla="*/ 99 h 1102"/>
                  <a:gd name="T14" fmla="*/ 25 w 1719"/>
                  <a:gd name="T15" fmla="*/ 167 h 1102"/>
                  <a:gd name="T16" fmla="*/ 2 w 1719"/>
                  <a:gd name="T17" fmla="*/ 231 h 1102"/>
                  <a:gd name="T18" fmla="*/ 2 w 1719"/>
                  <a:gd name="T19" fmla="*/ 299 h 1102"/>
                  <a:gd name="T20" fmla="*/ 19 w 1719"/>
                  <a:gd name="T21" fmla="*/ 387 h 1102"/>
                  <a:gd name="T22" fmla="*/ 46 w 1719"/>
                  <a:gd name="T23" fmla="*/ 452 h 1102"/>
                  <a:gd name="T24" fmla="*/ 79 w 1719"/>
                  <a:gd name="T25" fmla="*/ 480 h 1102"/>
                  <a:gd name="T26" fmla="*/ 164 w 1719"/>
                  <a:gd name="T27" fmla="*/ 519 h 1102"/>
                  <a:gd name="T28" fmla="*/ 284 w 1719"/>
                  <a:gd name="T29" fmla="*/ 568 h 1102"/>
                  <a:gd name="T30" fmla="*/ 416 w 1719"/>
                  <a:gd name="T31" fmla="*/ 616 h 1102"/>
                  <a:gd name="T32" fmla="*/ 532 w 1719"/>
                  <a:gd name="T33" fmla="*/ 659 h 1102"/>
                  <a:gd name="T34" fmla="*/ 595 w 1719"/>
                  <a:gd name="T35" fmla="*/ 679 h 1102"/>
                  <a:gd name="T36" fmla="*/ 611 w 1719"/>
                  <a:gd name="T37" fmla="*/ 685 h 1102"/>
                  <a:gd name="T38" fmla="*/ 697 w 1719"/>
                  <a:gd name="T39" fmla="*/ 722 h 1102"/>
                  <a:gd name="T40" fmla="*/ 812 w 1719"/>
                  <a:gd name="T41" fmla="*/ 783 h 1102"/>
                  <a:gd name="T42" fmla="*/ 940 w 1719"/>
                  <a:gd name="T43" fmla="*/ 856 h 1102"/>
                  <a:gd name="T44" fmla="*/ 1058 w 1719"/>
                  <a:gd name="T45" fmla="*/ 928 h 1102"/>
                  <a:gd name="T46" fmla="*/ 1149 w 1719"/>
                  <a:gd name="T47" fmla="*/ 992 h 1102"/>
                  <a:gd name="T48" fmla="*/ 1181 w 1719"/>
                  <a:gd name="T49" fmla="*/ 1016 h 1102"/>
                  <a:gd name="T50" fmla="*/ 1196 w 1719"/>
                  <a:gd name="T51" fmla="*/ 1028 h 1102"/>
                  <a:gd name="T52" fmla="*/ 1209 w 1719"/>
                  <a:gd name="T53" fmla="*/ 1039 h 1102"/>
                  <a:gd name="T54" fmla="*/ 1240 w 1719"/>
                  <a:gd name="T55" fmla="*/ 1057 h 1102"/>
                  <a:gd name="T56" fmla="*/ 1277 w 1719"/>
                  <a:gd name="T57" fmla="*/ 1073 h 1102"/>
                  <a:gd name="T58" fmla="*/ 1318 w 1719"/>
                  <a:gd name="T59" fmla="*/ 1086 h 1102"/>
                  <a:gd name="T60" fmla="*/ 1360 w 1719"/>
                  <a:gd name="T61" fmla="*/ 1095 h 1102"/>
                  <a:gd name="T62" fmla="*/ 1404 w 1719"/>
                  <a:gd name="T63" fmla="*/ 1101 h 1102"/>
                  <a:gd name="T64" fmla="*/ 1428 w 1719"/>
                  <a:gd name="T65" fmla="*/ 1102 h 1102"/>
                  <a:gd name="T66" fmla="*/ 1452 w 1719"/>
                  <a:gd name="T67" fmla="*/ 1102 h 1102"/>
                  <a:gd name="T68" fmla="*/ 1499 w 1719"/>
                  <a:gd name="T69" fmla="*/ 1096 h 1102"/>
                  <a:gd name="T70" fmla="*/ 1540 w 1719"/>
                  <a:gd name="T71" fmla="*/ 1085 h 1102"/>
                  <a:gd name="T72" fmla="*/ 1594 w 1719"/>
                  <a:gd name="T73" fmla="*/ 1054 h 1102"/>
                  <a:gd name="T74" fmla="*/ 1659 w 1719"/>
                  <a:gd name="T75" fmla="*/ 998 h 1102"/>
                  <a:gd name="T76" fmla="*/ 1706 w 1719"/>
                  <a:gd name="T77" fmla="*/ 926 h 1102"/>
                  <a:gd name="T78" fmla="*/ 1714 w 1719"/>
                  <a:gd name="T79" fmla="*/ 898 h 1102"/>
                  <a:gd name="T80" fmla="*/ 1719 w 1719"/>
                  <a:gd name="T81" fmla="*/ 831 h 1102"/>
                  <a:gd name="T82" fmla="*/ 1693 w 1719"/>
                  <a:gd name="T83" fmla="*/ 748 h 1102"/>
                  <a:gd name="T84" fmla="*/ 1631 w 1719"/>
                  <a:gd name="T85" fmla="*/ 657 h 1102"/>
                  <a:gd name="T86" fmla="*/ 1606 w 1719"/>
                  <a:gd name="T87" fmla="*/ 629 h 1102"/>
                  <a:gd name="T88" fmla="*/ 1577 w 1719"/>
                  <a:gd name="T89" fmla="*/ 597 h 1102"/>
                  <a:gd name="T90" fmla="*/ 1540 w 1719"/>
                  <a:gd name="T91" fmla="*/ 553 h 1102"/>
                  <a:gd name="T92" fmla="*/ 1490 w 1719"/>
                  <a:gd name="T93" fmla="*/ 501 h 1102"/>
                  <a:gd name="T94" fmla="*/ 1435 w 1719"/>
                  <a:gd name="T95" fmla="*/ 463 h 1102"/>
                  <a:gd name="T96" fmla="*/ 1366 w 1719"/>
                  <a:gd name="T97" fmla="*/ 425 h 1102"/>
                  <a:gd name="T98" fmla="*/ 1273 w 1719"/>
                  <a:gd name="T99" fmla="*/ 376 h 1102"/>
                  <a:gd name="T100" fmla="*/ 1144 w 1719"/>
                  <a:gd name="T101" fmla="*/ 305 h 1102"/>
                  <a:gd name="T102" fmla="*/ 987 w 1719"/>
                  <a:gd name="T103" fmla="*/ 216 h 1102"/>
                  <a:gd name="T104" fmla="*/ 845 w 1719"/>
                  <a:gd name="T105" fmla="*/ 140 h 1102"/>
                  <a:gd name="T106" fmla="*/ 720 w 1719"/>
                  <a:gd name="T107" fmla="*/ 78 h 1102"/>
                  <a:gd name="T108" fmla="*/ 609 w 1719"/>
                  <a:gd name="T109" fmla="*/ 33 h 1102"/>
                  <a:gd name="T110" fmla="*/ 512 w 1719"/>
                  <a:gd name="T111" fmla="*/ 6 h 1102"/>
                  <a:gd name="T112" fmla="*/ 476 w 1719"/>
                  <a:gd name="T113" fmla="*/ 2 h 1102"/>
                  <a:gd name="T114" fmla="*/ 461 w 1719"/>
                  <a:gd name="T115" fmla="*/ 1 h 1102"/>
                  <a:gd name="T116" fmla="*/ 440 w 1719"/>
                  <a:gd name="T117" fmla="*/ 0 h 1102"/>
                  <a:gd name="T118" fmla="*/ 420 w 1719"/>
                  <a:gd name="T119" fmla="*/ 0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19" h="1102">
                    <a:moveTo>
                      <a:pt x="413" y="0"/>
                    </a:moveTo>
                    <a:lnTo>
                      <a:pt x="388" y="1"/>
                    </a:lnTo>
                    <a:lnTo>
                      <a:pt x="365" y="2"/>
                    </a:lnTo>
                    <a:lnTo>
                      <a:pt x="342" y="3"/>
                    </a:lnTo>
                    <a:lnTo>
                      <a:pt x="321" y="6"/>
                    </a:lnTo>
                    <a:lnTo>
                      <a:pt x="300" y="9"/>
                    </a:lnTo>
                    <a:lnTo>
                      <a:pt x="281" y="13"/>
                    </a:lnTo>
                    <a:lnTo>
                      <a:pt x="262" y="17"/>
                    </a:lnTo>
                    <a:lnTo>
                      <a:pt x="245" y="21"/>
                    </a:lnTo>
                    <a:lnTo>
                      <a:pt x="229" y="26"/>
                    </a:lnTo>
                    <a:lnTo>
                      <a:pt x="214" y="32"/>
                    </a:lnTo>
                    <a:lnTo>
                      <a:pt x="200" y="36"/>
                    </a:lnTo>
                    <a:lnTo>
                      <a:pt x="186" y="42"/>
                    </a:lnTo>
                    <a:lnTo>
                      <a:pt x="175" y="48"/>
                    </a:lnTo>
                    <a:lnTo>
                      <a:pt x="163" y="53"/>
                    </a:lnTo>
                    <a:lnTo>
                      <a:pt x="152" y="58"/>
                    </a:lnTo>
                    <a:lnTo>
                      <a:pt x="143" y="64"/>
                    </a:lnTo>
                    <a:lnTo>
                      <a:pt x="138" y="66"/>
                    </a:lnTo>
                    <a:lnTo>
                      <a:pt x="126" y="73"/>
                    </a:lnTo>
                    <a:lnTo>
                      <a:pt x="109" y="84"/>
                    </a:lnTo>
                    <a:lnTo>
                      <a:pt x="88" y="99"/>
                    </a:lnTo>
                    <a:lnTo>
                      <a:pt x="67" y="118"/>
                    </a:lnTo>
                    <a:lnTo>
                      <a:pt x="45" y="140"/>
                    </a:lnTo>
                    <a:lnTo>
                      <a:pt x="25" y="167"/>
                    </a:lnTo>
                    <a:lnTo>
                      <a:pt x="10" y="197"/>
                    </a:lnTo>
                    <a:lnTo>
                      <a:pt x="6" y="213"/>
                    </a:lnTo>
                    <a:lnTo>
                      <a:pt x="2" y="231"/>
                    </a:lnTo>
                    <a:lnTo>
                      <a:pt x="0" y="250"/>
                    </a:lnTo>
                    <a:lnTo>
                      <a:pt x="0" y="269"/>
                    </a:lnTo>
                    <a:lnTo>
                      <a:pt x="2" y="299"/>
                    </a:lnTo>
                    <a:lnTo>
                      <a:pt x="6" y="330"/>
                    </a:lnTo>
                    <a:lnTo>
                      <a:pt x="12" y="359"/>
                    </a:lnTo>
                    <a:lnTo>
                      <a:pt x="19" y="387"/>
                    </a:lnTo>
                    <a:lnTo>
                      <a:pt x="27" y="412"/>
                    </a:lnTo>
                    <a:lnTo>
                      <a:pt x="37" y="434"/>
                    </a:lnTo>
                    <a:lnTo>
                      <a:pt x="46" y="452"/>
                    </a:lnTo>
                    <a:lnTo>
                      <a:pt x="54" y="464"/>
                    </a:lnTo>
                    <a:lnTo>
                      <a:pt x="63" y="471"/>
                    </a:lnTo>
                    <a:lnTo>
                      <a:pt x="79" y="480"/>
                    </a:lnTo>
                    <a:lnTo>
                      <a:pt x="102" y="491"/>
                    </a:lnTo>
                    <a:lnTo>
                      <a:pt x="131" y="504"/>
                    </a:lnTo>
                    <a:lnTo>
                      <a:pt x="164" y="519"/>
                    </a:lnTo>
                    <a:lnTo>
                      <a:pt x="201" y="534"/>
                    </a:lnTo>
                    <a:lnTo>
                      <a:pt x="242" y="550"/>
                    </a:lnTo>
                    <a:lnTo>
                      <a:pt x="284" y="568"/>
                    </a:lnTo>
                    <a:lnTo>
                      <a:pt x="328" y="584"/>
                    </a:lnTo>
                    <a:lnTo>
                      <a:pt x="372" y="600"/>
                    </a:lnTo>
                    <a:lnTo>
                      <a:pt x="416" y="616"/>
                    </a:lnTo>
                    <a:lnTo>
                      <a:pt x="457" y="632"/>
                    </a:lnTo>
                    <a:lnTo>
                      <a:pt x="496" y="646"/>
                    </a:lnTo>
                    <a:lnTo>
                      <a:pt x="532" y="659"/>
                    </a:lnTo>
                    <a:lnTo>
                      <a:pt x="563" y="669"/>
                    </a:lnTo>
                    <a:lnTo>
                      <a:pt x="590" y="678"/>
                    </a:lnTo>
                    <a:lnTo>
                      <a:pt x="595" y="679"/>
                    </a:lnTo>
                    <a:lnTo>
                      <a:pt x="601" y="682"/>
                    </a:lnTo>
                    <a:lnTo>
                      <a:pt x="606" y="683"/>
                    </a:lnTo>
                    <a:lnTo>
                      <a:pt x="611" y="685"/>
                    </a:lnTo>
                    <a:lnTo>
                      <a:pt x="636" y="694"/>
                    </a:lnTo>
                    <a:lnTo>
                      <a:pt x="664" y="707"/>
                    </a:lnTo>
                    <a:lnTo>
                      <a:pt x="697" y="722"/>
                    </a:lnTo>
                    <a:lnTo>
                      <a:pt x="732" y="740"/>
                    </a:lnTo>
                    <a:lnTo>
                      <a:pt x="772" y="761"/>
                    </a:lnTo>
                    <a:lnTo>
                      <a:pt x="812" y="783"/>
                    </a:lnTo>
                    <a:lnTo>
                      <a:pt x="855" y="806"/>
                    </a:lnTo>
                    <a:lnTo>
                      <a:pt x="897" y="830"/>
                    </a:lnTo>
                    <a:lnTo>
                      <a:pt x="940" y="856"/>
                    </a:lnTo>
                    <a:lnTo>
                      <a:pt x="980" y="880"/>
                    </a:lnTo>
                    <a:lnTo>
                      <a:pt x="1020" y="904"/>
                    </a:lnTo>
                    <a:lnTo>
                      <a:pt x="1058" y="928"/>
                    </a:lnTo>
                    <a:lnTo>
                      <a:pt x="1092" y="951"/>
                    </a:lnTo>
                    <a:lnTo>
                      <a:pt x="1123" y="972"/>
                    </a:lnTo>
                    <a:lnTo>
                      <a:pt x="1149" y="992"/>
                    </a:lnTo>
                    <a:lnTo>
                      <a:pt x="1170" y="1008"/>
                    </a:lnTo>
                    <a:lnTo>
                      <a:pt x="1175" y="1012"/>
                    </a:lnTo>
                    <a:lnTo>
                      <a:pt x="1181" y="1016"/>
                    </a:lnTo>
                    <a:lnTo>
                      <a:pt x="1185" y="1020"/>
                    </a:lnTo>
                    <a:lnTo>
                      <a:pt x="1190" y="1024"/>
                    </a:lnTo>
                    <a:lnTo>
                      <a:pt x="1196" y="1028"/>
                    </a:lnTo>
                    <a:lnTo>
                      <a:pt x="1200" y="1032"/>
                    </a:lnTo>
                    <a:lnTo>
                      <a:pt x="1205" y="1035"/>
                    </a:lnTo>
                    <a:lnTo>
                      <a:pt x="1209" y="1039"/>
                    </a:lnTo>
                    <a:lnTo>
                      <a:pt x="1220" y="1046"/>
                    </a:lnTo>
                    <a:lnTo>
                      <a:pt x="1230" y="1051"/>
                    </a:lnTo>
                    <a:lnTo>
                      <a:pt x="1240" y="1057"/>
                    </a:lnTo>
                    <a:lnTo>
                      <a:pt x="1253" y="1063"/>
                    </a:lnTo>
                    <a:lnTo>
                      <a:pt x="1265" y="1069"/>
                    </a:lnTo>
                    <a:lnTo>
                      <a:pt x="1277" y="1073"/>
                    </a:lnTo>
                    <a:lnTo>
                      <a:pt x="1291" y="1078"/>
                    </a:lnTo>
                    <a:lnTo>
                      <a:pt x="1304" y="1083"/>
                    </a:lnTo>
                    <a:lnTo>
                      <a:pt x="1318" y="1086"/>
                    </a:lnTo>
                    <a:lnTo>
                      <a:pt x="1333" y="1089"/>
                    </a:lnTo>
                    <a:lnTo>
                      <a:pt x="1346" y="1093"/>
                    </a:lnTo>
                    <a:lnTo>
                      <a:pt x="1360" y="1095"/>
                    </a:lnTo>
                    <a:lnTo>
                      <a:pt x="1375" y="1098"/>
                    </a:lnTo>
                    <a:lnTo>
                      <a:pt x="1390" y="1100"/>
                    </a:lnTo>
                    <a:lnTo>
                      <a:pt x="1404" y="1101"/>
                    </a:lnTo>
                    <a:lnTo>
                      <a:pt x="1419" y="1102"/>
                    </a:lnTo>
                    <a:lnTo>
                      <a:pt x="1424" y="1102"/>
                    </a:lnTo>
                    <a:lnTo>
                      <a:pt x="1428" y="1102"/>
                    </a:lnTo>
                    <a:lnTo>
                      <a:pt x="1432" y="1102"/>
                    </a:lnTo>
                    <a:lnTo>
                      <a:pt x="1436" y="1102"/>
                    </a:lnTo>
                    <a:lnTo>
                      <a:pt x="1452" y="1102"/>
                    </a:lnTo>
                    <a:lnTo>
                      <a:pt x="1469" y="1101"/>
                    </a:lnTo>
                    <a:lnTo>
                      <a:pt x="1484" y="1099"/>
                    </a:lnTo>
                    <a:lnTo>
                      <a:pt x="1499" y="1096"/>
                    </a:lnTo>
                    <a:lnTo>
                      <a:pt x="1514" y="1093"/>
                    </a:lnTo>
                    <a:lnTo>
                      <a:pt x="1527" y="1089"/>
                    </a:lnTo>
                    <a:lnTo>
                      <a:pt x="1540" y="1085"/>
                    </a:lnTo>
                    <a:lnTo>
                      <a:pt x="1553" y="1079"/>
                    </a:lnTo>
                    <a:lnTo>
                      <a:pt x="1572" y="1068"/>
                    </a:lnTo>
                    <a:lnTo>
                      <a:pt x="1594" y="1054"/>
                    </a:lnTo>
                    <a:lnTo>
                      <a:pt x="1616" y="1038"/>
                    </a:lnTo>
                    <a:lnTo>
                      <a:pt x="1638" y="1019"/>
                    </a:lnTo>
                    <a:lnTo>
                      <a:pt x="1659" y="998"/>
                    </a:lnTo>
                    <a:lnTo>
                      <a:pt x="1678" y="975"/>
                    </a:lnTo>
                    <a:lnTo>
                      <a:pt x="1693" y="951"/>
                    </a:lnTo>
                    <a:lnTo>
                      <a:pt x="1706" y="926"/>
                    </a:lnTo>
                    <a:lnTo>
                      <a:pt x="1709" y="917"/>
                    </a:lnTo>
                    <a:lnTo>
                      <a:pt x="1712" y="907"/>
                    </a:lnTo>
                    <a:lnTo>
                      <a:pt x="1714" y="898"/>
                    </a:lnTo>
                    <a:lnTo>
                      <a:pt x="1715" y="889"/>
                    </a:lnTo>
                    <a:lnTo>
                      <a:pt x="1719" y="859"/>
                    </a:lnTo>
                    <a:lnTo>
                      <a:pt x="1719" y="831"/>
                    </a:lnTo>
                    <a:lnTo>
                      <a:pt x="1714" y="804"/>
                    </a:lnTo>
                    <a:lnTo>
                      <a:pt x="1706" y="776"/>
                    </a:lnTo>
                    <a:lnTo>
                      <a:pt x="1693" y="748"/>
                    </a:lnTo>
                    <a:lnTo>
                      <a:pt x="1677" y="720"/>
                    </a:lnTo>
                    <a:lnTo>
                      <a:pt x="1656" y="690"/>
                    </a:lnTo>
                    <a:lnTo>
                      <a:pt x="1631" y="657"/>
                    </a:lnTo>
                    <a:lnTo>
                      <a:pt x="1623" y="648"/>
                    </a:lnTo>
                    <a:lnTo>
                      <a:pt x="1615" y="639"/>
                    </a:lnTo>
                    <a:lnTo>
                      <a:pt x="1606" y="629"/>
                    </a:lnTo>
                    <a:lnTo>
                      <a:pt x="1596" y="619"/>
                    </a:lnTo>
                    <a:lnTo>
                      <a:pt x="1586" y="609"/>
                    </a:lnTo>
                    <a:lnTo>
                      <a:pt x="1577" y="597"/>
                    </a:lnTo>
                    <a:lnTo>
                      <a:pt x="1567" y="587"/>
                    </a:lnTo>
                    <a:lnTo>
                      <a:pt x="1557" y="574"/>
                    </a:lnTo>
                    <a:lnTo>
                      <a:pt x="1540" y="553"/>
                    </a:lnTo>
                    <a:lnTo>
                      <a:pt x="1523" y="533"/>
                    </a:lnTo>
                    <a:lnTo>
                      <a:pt x="1507" y="516"/>
                    </a:lnTo>
                    <a:lnTo>
                      <a:pt x="1490" y="501"/>
                    </a:lnTo>
                    <a:lnTo>
                      <a:pt x="1473" y="487"/>
                    </a:lnTo>
                    <a:lnTo>
                      <a:pt x="1455" y="474"/>
                    </a:lnTo>
                    <a:lnTo>
                      <a:pt x="1435" y="463"/>
                    </a:lnTo>
                    <a:lnTo>
                      <a:pt x="1414" y="450"/>
                    </a:lnTo>
                    <a:lnTo>
                      <a:pt x="1391" y="437"/>
                    </a:lnTo>
                    <a:lnTo>
                      <a:pt x="1366" y="425"/>
                    </a:lnTo>
                    <a:lnTo>
                      <a:pt x="1338" y="410"/>
                    </a:lnTo>
                    <a:lnTo>
                      <a:pt x="1307" y="394"/>
                    </a:lnTo>
                    <a:lnTo>
                      <a:pt x="1273" y="376"/>
                    </a:lnTo>
                    <a:lnTo>
                      <a:pt x="1234" y="356"/>
                    </a:lnTo>
                    <a:lnTo>
                      <a:pt x="1191" y="331"/>
                    </a:lnTo>
                    <a:lnTo>
                      <a:pt x="1144" y="305"/>
                    </a:lnTo>
                    <a:lnTo>
                      <a:pt x="1090" y="274"/>
                    </a:lnTo>
                    <a:lnTo>
                      <a:pt x="1038" y="245"/>
                    </a:lnTo>
                    <a:lnTo>
                      <a:pt x="987" y="216"/>
                    </a:lnTo>
                    <a:lnTo>
                      <a:pt x="939" y="190"/>
                    </a:lnTo>
                    <a:lnTo>
                      <a:pt x="891" y="163"/>
                    </a:lnTo>
                    <a:lnTo>
                      <a:pt x="845" y="140"/>
                    </a:lnTo>
                    <a:lnTo>
                      <a:pt x="802" y="117"/>
                    </a:lnTo>
                    <a:lnTo>
                      <a:pt x="760" y="96"/>
                    </a:lnTo>
                    <a:lnTo>
                      <a:pt x="720" y="78"/>
                    </a:lnTo>
                    <a:lnTo>
                      <a:pt x="681" y="61"/>
                    </a:lnTo>
                    <a:lnTo>
                      <a:pt x="644" y="46"/>
                    </a:lnTo>
                    <a:lnTo>
                      <a:pt x="609" y="33"/>
                    </a:lnTo>
                    <a:lnTo>
                      <a:pt x="575" y="21"/>
                    </a:lnTo>
                    <a:lnTo>
                      <a:pt x="544" y="13"/>
                    </a:lnTo>
                    <a:lnTo>
                      <a:pt x="512" y="6"/>
                    </a:lnTo>
                    <a:lnTo>
                      <a:pt x="484" y="3"/>
                    </a:lnTo>
                    <a:lnTo>
                      <a:pt x="480" y="2"/>
                    </a:lnTo>
                    <a:lnTo>
                      <a:pt x="476" y="2"/>
                    </a:lnTo>
                    <a:lnTo>
                      <a:pt x="472" y="2"/>
                    </a:lnTo>
                    <a:lnTo>
                      <a:pt x="467" y="1"/>
                    </a:lnTo>
                    <a:lnTo>
                      <a:pt x="461" y="1"/>
                    </a:lnTo>
                    <a:lnTo>
                      <a:pt x="454" y="1"/>
                    </a:lnTo>
                    <a:lnTo>
                      <a:pt x="447" y="1"/>
                    </a:lnTo>
                    <a:lnTo>
                      <a:pt x="440" y="0"/>
                    </a:lnTo>
                    <a:lnTo>
                      <a:pt x="433" y="0"/>
                    </a:lnTo>
                    <a:lnTo>
                      <a:pt x="426" y="0"/>
                    </a:lnTo>
                    <a:lnTo>
                      <a:pt x="420" y="0"/>
                    </a:lnTo>
                    <a:lnTo>
                      <a:pt x="413" y="0"/>
                    </a:lnTo>
                    <a:close/>
                  </a:path>
                </a:pathLst>
              </a:custGeom>
              <a:solidFill>
                <a:srgbClr val="8C93C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42" name="Freeform 22"/>
              <p:cNvSpPr>
                <a:spLocks/>
              </p:cNvSpPr>
              <p:nvPr/>
            </p:nvSpPr>
            <p:spPr bwMode="auto">
              <a:xfrm>
                <a:off x="4495" y="2055"/>
                <a:ext cx="820" cy="524"/>
              </a:xfrm>
              <a:custGeom>
                <a:avLst/>
                <a:gdLst>
                  <a:gd name="T0" fmla="*/ 341 w 1641"/>
                  <a:gd name="T1" fmla="*/ 1 h 1048"/>
                  <a:gd name="T2" fmla="*/ 281 w 1641"/>
                  <a:gd name="T3" fmla="*/ 8 h 1048"/>
                  <a:gd name="T4" fmla="*/ 229 w 1641"/>
                  <a:gd name="T5" fmla="*/ 20 h 1048"/>
                  <a:gd name="T6" fmla="*/ 187 w 1641"/>
                  <a:gd name="T7" fmla="*/ 35 h 1048"/>
                  <a:gd name="T8" fmla="*/ 152 w 1641"/>
                  <a:gd name="T9" fmla="*/ 50 h 1048"/>
                  <a:gd name="T10" fmla="*/ 129 w 1641"/>
                  <a:gd name="T11" fmla="*/ 62 h 1048"/>
                  <a:gd name="T12" fmla="*/ 83 w 1641"/>
                  <a:gd name="T13" fmla="*/ 92 h 1048"/>
                  <a:gd name="T14" fmla="*/ 24 w 1641"/>
                  <a:gd name="T15" fmla="*/ 156 h 1048"/>
                  <a:gd name="T16" fmla="*/ 2 w 1641"/>
                  <a:gd name="T17" fmla="*/ 216 h 1048"/>
                  <a:gd name="T18" fmla="*/ 1 w 1641"/>
                  <a:gd name="T19" fmla="*/ 279 h 1048"/>
                  <a:gd name="T20" fmla="*/ 19 w 1641"/>
                  <a:gd name="T21" fmla="*/ 361 h 1048"/>
                  <a:gd name="T22" fmla="*/ 43 w 1641"/>
                  <a:gd name="T23" fmla="*/ 421 h 1048"/>
                  <a:gd name="T24" fmla="*/ 75 w 1641"/>
                  <a:gd name="T25" fmla="*/ 448 h 1048"/>
                  <a:gd name="T26" fmla="*/ 157 w 1641"/>
                  <a:gd name="T27" fmla="*/ 485 h 1048"/>
                  <a:gd name="T28" fmla="*/ 271 w 1641"/>
                  <a:gd name="T29" fmla="*/ 533 h 1048"/>
                  <a:gd name="T30" fmla="*/ 396 w 1641"/>
                  <a:gd name="T31" fmla="*/ 581 h 1048"/>
                  <a:gd name="T32" fmla="*/ 508 w 1641"/>
                  <a:gd name="T33" fmla="*/ 621 h 1048"/>
                  <a:gd name="T34" fmla="*/ 569 w 1641"/>
                  <a:gd name="T35" fmla="*/ 642 h 1048"/>
                  <a:gd name="T36" fmla="*/ 585 w 1641"/>
                  <a:gd name="T37" fmla="*/ 648 h 1048"/>
                  <a:gd name="T38" fmla="*/ 665 w 1641"/>
                  <a:gd name="T39" fmla="*/ 682 h 1048"/>
                  <a:gd name="T40" fmla="*/ 774 w 1641"/>
                  <a:gd name="T41" fmla="*/ 739 h 1048"/>
                  <a:gd name="T42" fmla="*/ 896 w 1641"/>
                  <a:gd name="T43" fmla="*/ 808 h 1048"/>
                  <a:gd name="T44" fmla="*/ 1010 w 1641"/>
                  <a:gd name="T45" fmla="*/ 878 h 1048"/>
                  <a:gd name="T46" fmla="*/ 1100 w 1641"/>
                  <a:gd name="T47" fmla="*/ 939 h 1048"/>
                  <a:gd name="T48" fmla="*/ 1131 w 1641"/>
                  <a:gd name="T49" fmla="*/ 963 h 1048"/>
                  <a:gd name="T50" fmla="*/ 1145 w 1641"/>
                  <a:gd name="T51" fmla="*/ 975 h 1048"/>
                  <a:gd name="T52" fmla="*/ 1159 w 1641"/>
                  <a:gd name="T53" fmla="*/ 985 h 1048"/>
                  <a:gd name="T54" fmla="*/ 1188 w 1641"/>
                  <a:gd name="T55" fmla="*/ 1004 h 1048"/>
                  <a:gd name="T56" fmla="*/ 1222 w 1641"/>
                  <a:gd name="T57" fmla="*/ 1019 h 1048"/>
                  <a:gd name="T58" fmla="*/ 1260 w 1641"/>
                  <a:gd name="T59" fmla="*/ 1031 h 1048"/>
                  <a:gd name="T60" fmla="*/ 1301 w 1641"/>
                  <a:gd name="T61" fmla="*/ 1042 h 1048"/>
                  <a:gd name="T62" fmla="*/ 1342 w 1641"/>
                  <a:gd name="T63" fmla="*/ 1046 h 1048"/>
                  <a:gd name="T64" fmla="*/ 1364 w 1641"/>
                  <a:gd name="T65" fmla="*/ 1048 h 1048"/>
                  <a:gd name="T66" fmla="*/ 1387 w 1641"/>
                  <a:gd name="T67" fmla="*/ 1048 h 1048"/>
                  <a:gd name="T68" fmla="*/ 1431 w 1641"/>
                  <a:gd name="T69" fmla="*/ 1042 h 1048"/>
                  <a:gd name="T70" fmla="*/ 1470 w 1641"/>
                  <a:gd name="T71" fmla="*/ 1031 h 1048"/>
                  <a:gd name="T72" fmla="*/ 1524 w 1641"/>
                  <a:gd name="T73" fmla="*/ 999 h 1048"/>
                  <a:gd name="T74" fmla="*/ 1590 w 1641"/>
                  <a:gd name="T75" fmla="*/ 940 h 1048"/>
                  <a:gd name="T76" fmla="*/ 1635 w 1641"/>
                  <a:gd name="T77" fmla="*/ 864 h 1048"/>
                  <a:gd name="T78" fmla="*/ 1639 w 1641"/>
                  <a:gd name="T79" fmla="*/ 834 h 1048"/>
                  <a:gd name="T80" fmla="*/ 1635 w 1641"/>
                  <a:gd name="T81" fmla="*/ 766 h 1048"/>
                  <a:gd name="T82" fmla="*/ 1595 w 1641"/>
                  <a:gd name="T83" fmla="*/ 687 h 1048"/>
                  <a:gd name="T84" fmla="*/ 1514 w 1641"/>
                  <a:gd name="T85" fmla="*/ 599 h 1048"/>
                  <a:gd name="T86" fmla="*/ 1484 w 1641"/>
                  <a:gd name="T87" fmla="*/ 572 h 1048"/>
                  <a:gd name="T88" fmla="*/ 1452 w 1641"/>
                  <a:gd name="T89" fmla="*/ 541 h 1048"/>
                  <a:gd name="T90" fmla="*/ 1413 w 1641"/>
                  <a:gd name="T91" fmla="*/ 499 h 1048"/>
                  <a:gd name="T92" fmla="*/ 1364 w 1641"/>
                  <a:gd name="T93" fmla="*/ 453 h 1048"/>
                  <a:gd name="T94" fmla="*/ 1311 w 1641"/>
                  <a:gd name="T95" fmla="*/ 417 h 1048"/>
                  <a:gd name="T96" fmla="*/ 1247 w 1641"/>
                  <a:gd name="T97" fmla="*/ 382 h 1048"/>
                  <a:gd name="T98" fmla="*/ 1163 w 1641"/>
                  <a:gd name="T99" fmla="*/ 338 h 1048"/>
                  <a:gd name="T100" fmla="*/ 1051 w 1641"/>
                  <a:gd name="T101" fmla="*/ 276 h 1048"/>
                  <a:gd name="T102" fmla="*/ 909 w 1641"/>
                  <a:gd name="T103" fmla="*/ 196 h 1048"/>
                  <a:gd name="T104" fmla="*/ 780 w 1641"/>
                  <a:gd name="T105" fmla="*/ 127 h 1048"/>
                  <a:gd name="T106" fmla="*/ 665 w 1641"/>
                  <a:gd name="T107" fmla="*/ 71 h 1048"/>
                  <a:gd name="T108" fmla="*/ 563 w 1641"/>
                  <a:gd name="T109" fmla="*/ 29 h 1048"/>
                  <a:gd name="T110" fmla="*/ 476 w 1641"/>
                  <a:gd name="T111" fmla="*/ 6 h 1048"/>
                  <a:gd name="T112" fmla="*/ 443 w 1641"/>
                  <a:gd name="T113" fmla="*/ 1 h 1048"/>
                  <a:gd name="T114" fmla="*/ 429 w 1641"/>
                  <a:gd name="T115" fmla="*/ 1 h 1048"/>
                  <a:gd name="T116" fmla="*/ 410 w 1641"/>
                  <a:gd name="T117" fmla="*/ 0 h 1048"/>
                  <a:gd name="T118" fmla="*/ 392 w 1641"/>
                  <a:gd name="T119" fmla="*/ 0 h 1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41" h="1048">
                    <a:moveTo>
                      <a:pt x="386" y="0"/>
                    </a:moveTo>
                    <a:lnTo>
                      <a:pt x="363" y="0"/>
                    </a:lnTo>
                    <a:lnTo>
                      <a:pt x="341" y="1"/>
                    </a:lnTo>
                    <a:lnTo>
                      <a:pt x="319" y="4"/>
                    </a:lnTo>
                    <a:lnTo>
                      <a:pt x="300" y="6"/>
                    </a:lnTo>
                    <a:lnTo>
                      <a:pt x="281" y="8"/>
                    </a:lnTo>
                    <a:lnTo>
                      <a:pt x="263" y="12"/>
                    </a:lnTo>
                    <a:lnTo>
                      <a:pt x="246" y="16"/>
                    </a:lnTo>
                    <a:lnTo>
                      <a:pt x="229" y="20"/>
                    </a:lnTo>
                    <a:lnTo>
                      <a:pt x="214" y="24"/>
                    </a:lnTo>
                    <a:lnTo>
                      <a:pt x="201" y="29"/>
                    </a:lnTo>
                    <a:lnTo>
                      <a:pt x="187" y="35"/>
                    </a:lnTo>
                    <a:lnTo>
                      <a:pt x="175" y="39"/>
                    </a:lnTo>
                    <a:lnTo>
                      <a:pt x="164" y="45"/>
                    </a:lnTo>
                    <a:lnTo>
                      <a:pt x="152" y="50"/>
                    </a:lnTo>
                    <a:lnTo>
                      <a:pt x="143" y="56"/>
                    </a:lnTo>
                    <a:lnTo>
                      <a:pt x="134" y="60"/>
                    </a:lnTo>
                    <a:lnTo>
                      <a:pt x="129" y="62"/>
                    </a:lnTo>
                    <a:lnTo>
                      <a:pt x="119" y="68"/>
                    </a:lnTo>
                    <a:lnTo>
                      <a:pt x="103" y="79"/>
                    </a:lnTo>
                    <a:lnTo>
                      <a:pt x="83" y="92"/>
                    </a:lnTo>
                    <a:lnTo>
                      <a:pt x="62" y="110"/>
                    </a:lnTo>
                    <a:lnTo>
                      <a:pt x="43" y="132"/>
                    </a:lnTo>
                    <a:lnTo>
                      <a:pt x="24" y="156"/>
                    </a:lnTo>
                    <a:lnTo>
                      <a:pt x="11" y="183"/>
                    </a:lnTo>
                    <a:lnTo>
                      <a:pt x="6" y="198"/>
                    </a:lnTo>
                    <a:lnTo>
                      <a:pt x="2" y="216"/>
                    </a:lnTo>
                    <a:lnTo>
                      <a:pt x="0" y="233"/>
                    </a:lnTo>
                    <a:lnTo>
                      <a:pt x="0" y="251"/>
                    </a:lnTo>
                    <a:lnTo>
                      <a:pt x="1" y="279"/>
                    </a:lnTo>
                    <a:lnTo>
                      <a:pt x="6" y="308"/>
                    </a:lnTo>
                    <a:lnTo>
                      <a:pt x="12" y="336"/>
                    </a:lnTo>
                    <a:lnTo>
                      <a:pt x="19" y="361"/>
                    </a:lnTo>
                    <a:lnTo>
                      <a:pt x="27" y="385"/>
                    </a:lnTo>
                    <a:lnTo>
                      <a:pt x="35" y="405"/>
                    </a:lnTo>
                    <a:lnTo>
                      <a:pt x="43" y="421"/>
                    </a:lnTo>
                    <a:lnTo>
                      <a:pt x="51" y="432"/>
                    </a:lnTo>
                    <a:lnTo>
                      <a:pt x="59" y="439"/>
                    </a:lnTo>
                    <a:lnTo>
                      <a:pt x="75" y="448"/>
                    </a:lnTo>
                    <a:lnTo>
                      <a:pt x="97" y="459"/>
                    </a:lnTo>
                    <a:lnTo>
                      <a:pt x="125" y="471"/>
                    </a:lnTo>
                    <a:lnTo>
                      <a:pt x="157" y="485"/>
                    </a:lnTo>
                    <a:lnTo>
                      <a:pt x="193" y="500"/>
                    </a:lnTo>
                    <a:lnTo>
                      <a:pt x="231" y="516"/>
                    </a:lnTo>
                    <a:lnTo>
                      <a:pt x="271" y="533"/>
                    </a:lnTo>
                    <a:lnTo>
                      <a:pt x="314" y="549"/>
                    </a:lnTo>
                    <a:lnTo>
                      <a:pt x="355" y="565"/>
                    </a:lnTo>
                    <a:lnTo>
                      <a:pt x="396" y="581"/>
                    </a:lnTo>
                    <a:lnTo>
                      <a:pt x="437" y="596"/>
                    </a:lnTo>
                    <a:lnTo>
                      <a:pt x="474" y="610"/>
                    </a:lnTo>
                    <a:lnTo>
                      <a:pt x="508" y="621"/>
                    </a:lnTo>
                    <a:lnTo>
                      <a:pt x="538" y="632"/>
                    </a:lnTo>
                    <a:lnTo>
                      <a:pt x="563" y="641"/>
                    </a:lnTo>
                    <a:lnTo>
                      <a:pt x="569" y="642"/>
                    </a:lnTo>
                    <a:lnTo>
                      <a:pt x="575" y="644"/>
                    </a:lnTo>
                    <a:lnTo>
                      <a:pt x="580" y="645"/>
                    </a:lnTo>
                    <a:lnTo>
                      <a:pt x="585" y="648"/>
                    </a:lnTo>
                    <a:lnTo>
                      <a:pt x="607" y="656"/>
                    </a:lnTo>
                    <a:lnTo>
                      <a:pt x="634" y="667"/>
                    </a:lnTo>
                    <a:lnTo>
                      <a:pt x="665" y="682"/>
                    </a:lnTo>
                    <a:lnTo>
                      <a:pt x="699" y="700"/>
                    </a:lnTo>
                    <a:lnTo>
                      <a:pt x="736" y="718"/>
                    </a:lnTo>
                    <a:lnTo>
                      <a:pt x="774" y="739"/>
                    </a:lnTo>
                    <a:lnTo>
                      <a:pt x="815" y="762"/>
                    </a:lnTo>
                    <a:lnTo>
                      <a:pt x="855" y="785"/>
                    </a:lnTo>
                    <a:lnTo>
                      <a:pt x="896" y="808"/>
                    </a:lnTo>
                    <a:lnTo>
                      <a:pt x="936" y="832"/>
                    </a:lnTo>
                    <a:lnTo>
                      <a:pt x="975" y="856"/>
                    </a:lnTo>
                    <a:lnTo>
                      <a:pt x="1010" y="878"/>
                    </a:lnTo>
                    <a:lnTo>
                      <a:pt x="1044" y="900"/>
                    </a:lnTo>
                    <a:lnTo>
                      <a:pt x="1074" y="921"/>
                    </a:lnTo>
                    <a:lnTo>
                      <a:pt x="1100" y="939"/>
                    </a:lnTo>
                    <a:lnTo>
                      <a:pt x="1121" y="955"/>
                    </a:lnTo>
                    <a:lnTo>
                      <a:pt x="1126" y="960"/>
                    </a:lnTo>
                    <a:lnTo>
                      <a:pt x="1131" y="963"/>
                    </a:lnTo>
                    <a:lnTo>
                      <a:pt x="1136" y="968"/>
                    </a:lnTo>
                    <a:lnTo>
                      <a:pt x="1141" y="972"/>
                    </a:lnTo>
                    <a:lnTo>
                      <a:pt x="1145" y="975"/>
                    </a:lnTo>
                    <a:lnTo>
                      <a:pt x="1150" y="978"/>
                    </a:lnTo>
                    <a:lnTo>
                      <a:pt x="1154" y="982"/>
                    </a:lnTo>
                    <a:lnTo>
                      <a:pt x="1159" y="985"/>
                    </a:lnTo>
                    <a:lnTo>
                      <a:pt x="1168" y="992"/>
                    </a:lnTo>
                    <a:lnTo>
                      <a:pt x="1178" y="998"/>
                    </a:lnTo>
                    <a:lnTo>
                      <a:pt x="1188" y="1004"/>
                    </a:lnTo>
                    <a:lnTo>
                      <a:pt x="1199" y="1010"/>
                    </a:lnTo>
                    <a:lnTo>
                      <a:pt x="1210" y="1014"/>
                    </a:lnTo>
                    <a:lnTo>
                      <a:pt x="1222" y="1019"/>
                    </a:lnTo>
                    <a:lnTo>
                      <a:pt x="1234" y="1023"/>
                    </a:lnTo>
                    <a:lnTo>
                      <a:pt x="1248" y="1028"/>
                    </a:lnTo>
                    <a:lnTo>
                      <a:pt x="1260" y="1031"/>
                    </a:lnTo>
                    <a:lnTo>
                      <a:pt x="1273" y="1036"/>
                    </a:lnTo>
                    <a:lnTo>
                      <a:pt x="1287" y="1038"/>
                    </a:lnTo>
                    <a:lnTo>
                      <a:pt x="1301" y="1042"/>
                    </a:lnTo>
                    <a:lnTo>
                      <a:pt x="1315" y="1043"/>
                    </a:lnTo>
                    <a:lnTo>
                      <a:pt x="1328" y="1045"/>
                    </a:lnTo>
                    <a:lnTo>
                      <a:pt x="1342" y="1046"/>
                    </a:lnTo>
                    <a:lnTo>
                      <a:pt x="1356" y="1048"/>
                    </a:lnTo>
                    <a:lnTo>
                      <a:pt x="1361" y="1048"/>
                    </a:lnTo>
                    <a:lnTo>
                      <a:pt x="1364" y="1048"/>
                    </a:lnTo>
                    <a:lnTo>
                      <a:pt x="1368" y="1048"/>
                    </a:lnTo>
                    <a:lnTo>
                      <a:pt x="1372" y="1048"/>
                    </a:lnTo>
                    <a:lnTo>
                      <a:pt x="1387" y="1048"/>
                    </a:lnTo>
                    <a:lnTo>
                      <a:pt x="1402" y="1046"/>
                    </a:lnTo>
                    <a:lnTo>
                      <a:pt x="1417" y="1044"/>
                    </a:lnTo>
                    <a:lnTo>
                      <a:pt x="1431" y="1042"/>
                    </a:lnTo>
                    <a:lnTo>
                      <a:pt x="1445" y="1040"/>
                    </a:lnTo>
                    <a:lnTo>
                      <a:pt x="1457" y="1035"/>
                    </a:lnTo>
                    <a:lnTo>
                      <a:pt x="1470" y="1031"/>
                    </a:lnTo>
                    <a:lnTo>
                      <a:pt x="1482" y="1026"/>
                    </a:lnTo>
                    <a:lnTo>
                      <a:pt x="1502" y="1014"/>
                    </a:lnTo>
                    <a:lnTo>
                      <a:pt x="1524" y="999"/>
                    </a:lnTo>
                    <a:lnTo>
                      <a:pt x="1547" y="982"/>
                    </a:lnTo>
                    <a:lnTo>
                      <a:pt x="1569" y="962"/>
                    </a:lnTo>
                    <a:lnTo>
                      <a:pt x="1590" y="940"/>
                    </a:lnTo>
                    <a:lnTo>
                      <a:pt x="1610" y="917"/>
                    </a:lnTo>
                    <a:lnTo>
                      <a:pt x="1625" y="891"/>
                    </a:lnTo>
                    <a:lnTo>
                      <a:pt x="1635" y="864"/>
                    </a:lnTo>
                    <a:lnTo>
                      <a:pt x="1637" y="855"/>
                    </a:lnTo>
                    <a:lnTo>
                      <a:pt x="1638" y="845"/>
                    </a:lnTo>
                    <a:lnTo>
                      <a:pt x="1639" y="834"/>
                    </a:lnTo>
                    <a:lnTo>
                      <a:pt x="1641" y="824"/>
                    </a:lnTo>
                    <a:lnTo>
                      <a:pt x="1641" y="794"/>
                    </a:lnTo>
                    <a:lnTo>
                      <a:pt x="1635" y="766"/>
                    </a:lnTo>
                    <a:lnTo>
                      <a:pt x="1627" y="740"/>
                    </a:lnTo>
                    <a:lnTo>
                      <a:pt x="1613" y="713"/>
                    </a:lnTo>
                    <a:lnTo>
                      <a:pt x="1595" y="687"/>
                    </a:lnTo>
                    <a:lnTo>
                      <a:pt x="1573" y="659"/>
                    </a:lnTo>
                    <a:lnTo>
                      <a:pt x="1545" y="630"/>
                    </a:lnTo>
                    <a:lnTo>
                      <a:pt x="1514" y="599"/>
                    </a:lnTo>
                    <a:lnTo>
                      <a:pt x="1505" y="590"/>
                    </a:lnTo>
                    <a:lnTo>
                      <a:pt x="1494" y="581"/>
                    </a:lnTo>
                    <a:lnTo>
                      <a:pt x="1484" y="572"/>
                    </a:lnTo>
                    <a:lnTo>
                      <a:pt x="1474" y="561"/>
                    </a:lnTo>
                    <a:lnTo>
                      <a:pt x="1463" y="552"/>
                    </a:lnTo>
                    <a:lnTo>
                      <a:pt x="1452" y="541"/>
                    </a:lnTo>
                    <a:lnTo>
                      <a:pt x="1440" y="530"/>
                    </a:lnTo>
                    <a:lnTo>
                      <a:pt x="1430" y="518"/>
                    </a:lnTo>
                    <a:lnTo>
                      <a:pt x="1413" y="499"/>
                    </a:lnTo>
                    <a:lnTo>
                      <a:pt x="1396" y="482"/>
                    </a:lnTo>
                    <a:lnTo>
                      <a:pt x="1380" y="467"/>
                    </a:lnTo>
                    <a:lnTo>
                      <a:pt x="1364" y="453"/>
                    </a:lnTo>
                    <a:lnTo>
                      <a:pt x="1347" y="440"/>
                    </a:lnTo>
                    <a:lnTo>
                      <a:pt x="1330" y="429"/>
                    </a:lnTo>
                    <a:lnTo>
                      <a:pt x="1311" y="417"/>
                    </a:lnTo>
                    <a:lnTo>
                      <a:pt x="1290" y="406"/>
                    </a:lnTo>
                    <a:lnTo>
                      <a:pt x="1270" y="394"/>
                    </a:lnTo>
                    <a:lnTo>
                      <a:pt x="1247" y="382"/>
                    </a:lnTo>
                    <a:lnTo>
                      <a:pt x="1220" y="369"/>
                    </a:lnTo>
                    <a:lnTo>
                      <a:pt x="1193" y="354"/>
                    </a:lnTo>
                    <a:lnTo>
                      <a:pt x="1163" y="338"/>
                    </a:lnTo>
                    <a:lnTo>
                      <a:pt x="1128" y="319"/>
                    </a:lnTo>
                    <a:lnTo>
                      <a:pt x="1091" y="299"/>
                    </a:lnTo>
                    <a:lnTo>
                      <a:pt x="1051" y="276"/>
                    </a:lnTo>
                    <a:lnTo>
                      <a:pt x="1002" y="248"/>
                    </a:lnTo>
                    <a:lnTo>
                      <a:pt x="955" y="221"/>
                    </a:lnTo>
                    <a:lnTo>
                      <a:pt x="909" y="196"/>
                    </a:lnTo>
                    <a:lnTo>
                      <a:pt x="864" y="172"/>
                    </a:lnTo>
                    <a:lnTo>
                      <a:pt x="822" y="149"/>
                    </a:lnTo>
                    <a:lnTo>
                      <a:pt x="780" y="127"/>
                    </a:lnTo>
                    <a:lnTo>
                      <a:pt x="740" y="106"/>
                    </a:lnTo>
                    <a:lnTo>
                      <a:pt x="702" y="88"/>
                    </a:lnTo>
                    <a:lnTo>
                      <a:pt x="665" y="71"/>
                    </a:lnTo>
                    <a:lnTo>
                      <a:pt x="629" y="56"/>
                    </a:lnTo>
                    <a:lnTo>
                      <a:pt x="596" y="42"/>
                    </a:lnTo>
                    <a:lnTo>
                      <a:pt x="563" y="29"/>
                    </a:lnTo>
                    <a:lnTo>
                      <a:pt x="534" y="20"/>
                    </a:lnTo>
                    <a:lnTo>
                      <a:pt x="504" y="12"/>
                    </a:lnTo>
                    <a:lnTo>
                      <a:pt x="476" y="6"/>
                    </a:lnTo>
                    <a:lnTo>
                      <a:pt x="451" y="3"/>
                    </a:lnTo>
                    <a:lnTo>
                      <a:pt x="446" y="3"/>
                    </a:lnTo>
                    <a:lnTo>
                      <a:pt x="443" y="1"/>
                    </a:lnTo>
                    <a:lnTo>
                      <a:pt x="439" y="1"/>
                    </a:lnTo>
                    <a:lnTo>
                      <a:pt x="436" y="1"/>
                    </a:lnTo>
                    <a:lnTo>
                      <a:pt x="429" y="1"/>
                    </a:lnTo>
                    <a:lnTo>
                      <a:pt x="423" y="0"/>
                    </a:lnTo>
                    <a:lnTo>
                      <a:pt x="416" y="0"/>
                    </a:lnTo>
                    <a:lnTo>
                      <a:pt x="410" y="0"/>
                    </a:lnTo>
                    <a:lnTo>
                      <a:pt x="403" y="0"/>
                    </a:lnTo>
                    <a:lnTo>
                      <a:pt x="398" y="0"/>
                    </a:lnTo>
                    <a:lnTo>
                      <a:pt x="392" y="0"/>
                    </a:lnTo>
                    <a:lnTo>
                      <a:pt x="386" y="0"/>
                    </a:lnTo>
                    <a:close/>
                  </a:path>
                </a:pathLst>
              </a:custGeom>
              <a:solidFill>
                <a:srgbClr val="777FB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43" name="Freeform 23"/>
              <p:cNvSpPr>
                <a:spLocks/>
              </p:cNvSpPr>
              <p:nvPr/>
            </p:nvSpPr>
            <p:spPr bwMode="auto">
              <a:xfrm>
                <a:off x="4512" y="2065"/>
                <a:ext cx="783" cy="497"/>
              </a:xfrm>
              <a:custGeom>
                <a:avLst/>
                <a:gdLst>
                  <a:gd name="T0" fmla="*/ 315 w 1565"/>
                  <a:gd name="T1" fmla="*/ 1 h 992"/>
                  <a:gd name="T2" fmla="*/ 260 w 1565"/>
                  <a:gd name="T3" fmla="*/ 8 h 992"/>
                  <a:gd name="T4" fmla="*/ 213 w 1565"/>
                  <a:gd name="T5" fmla="*/ 18 h 992"/>
                  <a:gd name="T6" fmla="*/ 174 w 1565"/>
                  <a:gd name="T7" fmla="*/ 31 h 992"/>
                  <a:gd name="T8" fmla="*/ 140 w 1565"/>
                  <a:gd name="T9" fmla="*/ 46 h 992"/>
                  <a:gd name="T10" fmla="*/ 119 w 1565"/>
                  <a:gd name="T11" fmla="*/ 58 h 992"/>
                  <a:gd name="T12" fmla="*/ 77 w 1565"/>
                  <a:gd name="T13" fmla="*/ 85 h 992"/>
                  <a:gd name="T14" fmla="*/ 21 w 1565"/>
                  <a:gd name="T15" fmla="*/ 144 h 992"/>
                  <a:gd name="T16" fmla="*/ 2 w 1565"/>
                  <a:gd name="T17" fmla="*/ 199 h 992"/>
                  <a:gd name="T18" fmla="*/ 1 w 1565"/>
                  <a:gd name="T19" fmla="*/ 258 h 992"/>
                  <a:gd name="T20" fmla="*/ 17 w 1565"/>
                  <a:gd name="T21" fmla="*/ 334 h 992"/>
                  <a:gd name="T22" fmla="*/ 40 w 1565"/>
                  <a:gd name="T23" fmla="*/ 391 h 992"/>
                  <a:gd name="T24" fmla="*/ 70 w 1565"/>
                  <a:gd name="T25" fmla="*/ 416 h 992"/>
                  <a:gd name="T26" fmla="*/ 147 w 1565"/>
                  <a:gd name="T27" fmla="*/ 452 h 992"/>
                  <a:gd name="T28" fmla="*/ 256 w 1565"/>
                  <a:gd name="T29" fmla="*/ 497 h 992"/>
                  <a:gd name="T30" fmla="*/ 376 w 1565"/>
                  <a:gd name="T31" fmla="*/ 544 h 992"/>
                  <a:gd name="T32" fmla="*/ 483 w 1565"/>
                  <a:gd name="T33" fmla="*/ 584 h 992"/>
                  <a:gd name="T34" fmla="*/ 542 w 1565"/>
                  <a:gd name="T35" fmla="*/ 604 h 992"/>
                  <a:gd name="T36" fmla="*/ 558 w 1565"/>
                  <a:gd name="T37" fmla="*/ 609 h 992"/>
                  <a:gd name="T38" fmla="*/ 632 w 1565"/>
                  <a:gd name="T39" fmla="*/ 642 h 992"/>
                  <a:gd name="T40" fmla="*/ 736 w 1565"/>
                  <a:gd name="T41" fmla="*/ 696 h 992"/>
                  <a:gd name="T42" fmla="*/ 852 w 1565"/>
                  <a:gd name="T43" fmla="*/ 762 h 992"/>
                  <a:gd name="T44" fmla="*/ 963 w 1565"/>
                  <a:gd name="T45" fmla="*/ 828 h 992"/>
                  <a:gd name="T46" fmla="*/ 1050 w 1565"/>
                  <a:gd name="T47" fmla="*/ 887 h 992"/>
                  <a:gd name="T48" fmla="*/ 1081 w 1565"/>
                  <a:gd name="T49" fmla="*/ 911 h 992"/>
                  <a:gd name="T50" fmla="*/ 1095 w 1565"/>
                  <a:gd name="T51" fmla="*/ 922 h 992"/>
                  <a:gd name="T52" fmla="*/ 1107 w 1565"/>
                  <a:gd name="T53" fmla="*/ 931 h 992"/>
                  <a:gd name="T54" fmla="*/ 1133 w 1565"/>
                  <a:gd name="T55" fmla="*/ 948 h 992"/>
                  <a:gd name="T56" fmla="*/ 1165 w 1565"/>
                  <a:gd name="T57" fmla="*/ 963 h 992"/>
                  <a:gd name="T58" fmla="*/ 1202 w 1565"/>
                  <a:gd name="T59" fmla="*/ 976 h 992"/>
                  <a:gd name="T60" fmla="*/ 1240 w 1565"/>
                  <a:gd name="T61" fmla="*/ 985 h 992"/>
                  <a:gd name="T62" fmla="*/ 1279 w 1565"/>
                  <a:gd name="T63" fmla="*/ 990 h 992"/>
                  <a:gd name="T64" fmla="*/ 1299 w 1565"/>
                  <a:gd name="T65" fmla="*/ 991 h 992"/>
                  <a:gd name="T66" fmla="*/ 1321 w 1565"/>
                  <a:gd name="T67" fmla="*/ 992 h 992"/>
                  <a:gd name="T68" fmla="*/ 1362 w 1565"/>
                  <a:gd name="T69" fmla="*/ 986 h 992"/>
                  <a:gd name="T70" fmla="*/ 1399 w 1565"/>
                  <a:gd name="T71" fmla="*/ 976 h 992"/>
                  <a:gd name="T72" fmla="*/ 1453 w 1565"/>
                  <a:gd name="T73" fmla="*/ 944 h 992"/>
                  <a:gd name="T74" fmla="*/ 1520 w 1565"/>
                  <a:gd name="T75" fmla="*/ 883 h 992"/>
                  <a:gd name="T76" fmla="*/ 1563 w 1565"/>
                  <a:gd name="T77" fmla="*/ 801 h 992"/>
                  <a:gd name="T78" fmla="*/ 1565 w 1565"/>
                  <a:gd name="T79" fmla="*/ 771 h 992"/>
                  <a:gd name="T80" fmla="*/ 1551 w 1565"/>
                  <a:gd name="T81" fmla="*/ 702 h 992"/>
                  <a:gd name="T82" fmla="*/ 1495 w 1565"/>
                  <a:gd name="T83" fmla="*/ 624 h 992"/>
                  <a:gd name="T84" fmla="*/ 1397 w 1565"/>
                  <a:gd name="T85" fmla="*/ 539 h 992"/>
                  <a:gd name="T86" fmla="*/ 1362 w 1565"/>
                  <a:gd name="T87" fmla="*/ 513 h 992"/>
                  <a:gd name="T88" fmla="*/ 1326 w 1565"/>
                  <a:gd name="T89" fmla="*/ 484 h 992"/>
                  <a:gd name="T90" fmla="*/ 1285 w 1565"/>
                  <a:gd name="T91" fmla="*/ 446 h 992"/>
                  <a:gd name="T92" fmla="*/ 1237 w 1565"/>
                  <a:gd name="T93" fmla="*/ 406 h 992"/>
                  <a:gd name="T94" fmla="*/ 1186 w 1565"/>
                  <a:gd name="T95" fmla="*/ 372 h 992"/>
                  <a:gd name="T96" fmla="*/ 1126 w 1565"/>
                  <a:gd name="T97" fmla="*/ 339 h 992"/>
                  <a:gd name="T98" fmla="*/ 1051 w 1565"/>
                  <a:gd name="T99" fmla="*/ 298 h 992"/>
                  <a:gd name="T100" fmla="*/ 956 w 1565"/>
                  <a:gd name="T101" fmla="*/ 245 h 992"/>
                  <a:gd name="T102" fmla="*/ 829 w 1565"/>
                  <a:gd name="T103" fmla="*/ 174 h 992"/>
                  <a:gd name="T104" fmla="*/ 713 w 1565"/>
                  <a:gd name="T105" fmla="*/ 113 h 992"/>
                  <a:gd name="T106" fmla="*/ 609 w 1565"/>
                  <a:gd name="T107" fmla="*/ 62 h 992"/>
                  <a:gd name="T108" fmla="*/ 517 w 1565"/>
                  <a:gd name="T109" fmla="*/ 25 h 992"/>
                  <a:gd name="T110" fmla="*/ 438 w 1565"/>
                  <a:gd name="T111" fmla="*/ 5 h 992"/>
                  <a:gd name="T112" fmla="*/ 409 w 1565"/>
                  <a:gd name="T113" fmla="*/ 1 h 992"/>
                  <a:gd name="T114" fmla="*/ 396 w 1565"/>
                  <a:gd name="T115" fmla="*/ 1 h 992"/>
                  <a:gd name="T116" fmla="*/ 380 w 1565"/>
                  <a:gd name="T117" fmla="*/ 0 h 992"/>
                  <a:gd name="T118" fmla="*/ 362 w 1565"/>
                  <a:gd name="T119" fmla="*/ 0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565" h="992">
                    <a:moveTo>
                      <a:pt x="357" y="0"/>
                    </a:moveTo>
                    <a:lnTo>
                      <a:pt x="335" y="0"/>
                    </a:lnTo>
                    <a:lnTo>
                      <a:pt x="315" y="1"/>
                    </a:lnTo>
                    <a:lnTo>
                      <a:pt x="296" y="3"/>
                    </a:lnTo>
                    <a:lnTo>
                      <a:pt x="277" y="5"/>
                    </a:lnTo>
                    <a:lnTo>
                      <a:pt x="260" y="8"/>
                    </a:lnTo>
                    <a:lnTo>
                      <a:pt x="243" y="10"/>
                    </a:lnTo>
                    <a:lnTo>
                      <a:pt x="228" y="14"/>
                    </a:lnTo>
                    <a:lnTo>
                      <a:pt x="213" y="18"/>
                    </a:lnTo>
                    <a:lnTo>
                      <a:pt x="199" y="22"/>
                    </a:lnTo>
                    <a:lnTo>
                      <a:pt x="185" y="26"/>
                    </a:lnTo>
                    <a:lnTo>
                      <a:pt x="174" y="31"/>
                    </a:lnTo>
                    <a:lnTo>
                      <a:pt x="162" y="36"/>
                    </a:lnTo>
                    <a:lnTo>
                      <a:pt x="150" y="40"/>
                    </a:lnTo>
                    <a:lnTo>
                      <a:pt x="140" y="46"/>
                    </a:lnTo>
                    <a:lnTo>
                      <a:pt x="131" y="51"/>
                    </a:lnTo>
                    <a:lnTo>
                      <a:pt x="123" y="55"/>
                    </a:lnTo>
                    <a:lnTo>
                      <a:pt x="119" y="58"/>
                    </a:lnTo>
                    <a:lnTo>
                      <a:pt x="109" y="63"/>
                    </a:lnTo>
                    <a:lnTo>
                      <a:pt x="94" y="73"/>
                    </a:lnTo>
                    <a:lnTo>
                      <a:pt x="77" y="85"/>
                    </a:lnTo>
                    <a:lnTo>
                      <a:pt x="57" y="101"/>
                    </a:lnTo>
                    <a:lnTo>
                      <a:pt x="39" y="121"/>
                    </a:lnTo>
                    <a:lnTo>
                      <a:pt x="21" y="144"/>
                    </a:lnTo>
                    <a:lnTo>
                      <a:pt x="9" y="169"/>
                    </a:lnTo>
                    <a:lnTo>
                      <a:pt x="4" y="184"/>
                    </a:lnTo>
                    <a:lnTo>
                      <a:pt x="2" y="199"/>
                    </a:lnTo>
                    <a:lnTo>
                      <a:pt x="0" y="215"/>
                    </a:lnTo>
                    <a:lnTo>
                      <a:pt x="0" y="232"/>
                    </a:lnTo>
                    <a:lnTo>
                      <a:pt x="1" y="258"/>
                    </a:lnTo>
                    <a:lnTo>
                      <a:pt x="5" y="285"/>
                    </a:lnTo>
                    <a:lnTo>
                      <a:pt x="10" y="310"/>
                    </a:lnTo>
                    <a:lnTo>
                      <a:pt x="17" y="334"/>
                    </a:lnTo>
                    <a:lnTo>
                      <a:pt x="24" y="356"/>
                    </a:lnTo>
                    <a:lnTo>
                      <a:pt x="32" y="376"/>
                    </a:lnTo>
                    <a:lnTo>
                      <a:pt x="40" y="391"/>
                    </a:lnTo>
                    <a:lnTo>
                      <a:pt x="47" y="401"/>
                    </a:lnTo>
                    <a:lnTo>
                      <a:pt x="55" y="407"/>
                    </a:lnTo>
                    <a:lnTo>
                      <a:pt x="70" y="416"/>
                    </a:lnTo>
                    <a:lnTo>
                      <a:pt x="91" y="426"/>
                    </a:lnTo>
                    <a:lnTo>
                      <a:pt x="116" y="438"/>
                    </a:lnTo>
                    <a:lnTo>
                      <a:pt x="147" y="452"/>
                    </a:lnTo>
                    <a:lnTo>
                      <a:pt x="180" y="467"/>
                    </a:lnTo>
                    <a:lnTo>
                      <a:pt x="217" y="482"/>
                    </a:lnTo>
                    <a:lnTo>
                      <a:pt x="256" y="497"/>
                    </a:lnTo>
                    <a:lnTo>
                      <a:pt x="297" y="513"/>
                    </a:lnTo>
                    <a:lnTo>
                      <a:pt x="337" y="529"/>
                    </a:lnTo>
                    <a:lnTo>
                      <a:pt x="376" y="544"/>
                    </a:lnTo>
                    <a:lnTo>
                      <a:pt x="414" y="559"/>
                    </a:lnTo>
                    <a:lnTo>
                      <a:pt x="450" y="571"/>
                    </a:lnTo>
                    <a:lnTo>
                      <a:pt x="483" y="584"/>
                    </a:lnTo>
                    <a:lnTo>
                      <a:pt x="512" y="595"/>
                    </a:lnTo>
                    <a:lnTo>
                      <a:pt x="536" y="603"/>
                    </a:lnTo>
                    <a:lnTo>
                      <a:pt x="542" y="604"/>
                    </a:lnTo>
                    <a:lnTo>
                      <a:pt x="548" y="606"/>
                    </a:lnTo>
                    <a:lnTo>
                      <a:pt x="553" y="607"/>
                    </a:lnTo>
                    <a:lnTo>
                      <a:pt x="558" y="609"/>
                    </a:lnTo>
                    <a:lnTo>
                      <a:pt x="578" y="618"/>
                    </a:lnTo>
                    <a:lnTo>
                      <a:pt x="603" y="628"/>
                    </a:lnTo>
                    <a:lnTo>
                      <a:pt x="632" y="642"/>
                    </a:lnTo>
                    <a:lnTo>
                      <a:pt x="664" y="658"/>
                    </a:lnTo>
                    <a:lnTo>
                      <a:pt x="699" y="675"/>
                    </a:lnTo>
                    <a:lnTo>
                      <a:pt x="736" y="696"/>
                    </a:lnTo>
                    <a:lnTo>
                      <a:pt x="774" y="717"/>
                    </a:lnTo>
                    <a:lnTo>
                      <a:pt x="813" y="739"/>
                    </a:lnTo>
                    <a:lnTo>
                      <a:pt x="852" y="762"/>
                    </a:lnTo>
                    <a:lnTo>
                      <a:pt x="890" y="785"/>
                    </a:lnTo>
                    <a:lnTo>
                      <a:pt x="927" y="807"/>
                    </a:lnTo>
                    <a:lnTo>
                      <a:pt x="963" y="828"/>
                    </a:lnTo>
                    <a:lnTo>
                      <a:pt x="995" y="850"/>
                    </a:lnTo>
                    <a:lnTo>
                      <a:pt x="1025" y="870"/>
                    </a:lnTo>
                    <a:lnTo>
                      <a:pt x="1050" y="887"/>
                    </a:lnTo>
                    <a:lnTo>
                      <a:pt x="1071" y="903"/>
                    </a:lnTo>
                    <a:lnTo>
                      <a:pt x="1076" y="907"/>
                    </a:lnTo>
                    <a:lnTo>
                      <a:pt x="1081" y="911"/>
                    </a:lnTo>
                    <a:lnTo>
                      <a:pt x="1086" y="915"/>
                    </a:lnTo>
                    <a:lnTo>
                      <a:pt x="1091" y="918"/>
                    </a:lnTo>
                    <a:lnTo>
                      <a:pt x="1095" y="922"/>
                    </a:lnTo>
                    <a:lnTo>
                      <a:pt x="1099" y="925"/>
                    </a:lnTo>
                    <a:lnTo>
                      <a:pt x="1103" y="927"/>
                    </a:lnTo>
                    <a:lnTo>
                      <a:pt x="1107" y="931"/>
                    </a:lnTo>
                    <a:lnTo>
                      <a:pt x="1115" y="937"/>
                    </a:lnTo>
                    <a:lnTo>
                      <a:pt x="1124" y="942"/>
                    </a:lnTo>
                    <a:lnTo>
                      <a:pt x="1133" y="948"/>
                    </a:lnTo>
                    <a:lnTo>
                      <a:pt x="1144" y="954"/>
                    </a:lnTo>
                    <a:lnTo>
                      <a:pt x="1155" y="959"/>
                    </a:lnTo>
                    <a:lnTo>
                      <a:pt x="1165" y="963"/>
                    </a:lnTo>
                    <a:lnTo>
                      <a:pt x="1177" y="968"/>
                    </a:lnTo>
                    <a:lnTo>
                      <a:pt x="1190" y="972"/>
                    </a:lnTo>
                    <a:lnTo>
                      <a:pt x="1202" y="976"/>
                    </a:lnTo>
                    <a:lnTo>
                      <a:pt x="1214" y="979"/>
                    </a:lnTo>
                    <a:lnTo>
                      <a:pt x="1228" y="982"/>
                    </a:lnTo>
                    <a:lnTo>
                      <a:pt x="1240" y="985"/>
                    </a:lnTo>
                    <a:lnTo>
                      <a:pt x="1253" y="987"/>
                    </a:lnTo>
                    <a:lnTo>
                      <a:pt x="1266" y="989"/>
                    </a:lnTo>
                    <a:lnTo>
                      <a:pt x="1279" y="990"/>
                    </a:lnTo>
                    <a:lnTo>
                      <a:pt x="1292" y="991"/>
                    </a:lnTo>
                    <a:lnTo>
                      <a:pt x="1296" y="991"/>
                    </a:lnTo>
                    <a:lnTo>
                      <a:pt x="1299" y="991"/>
                    </a:lnTo>
                    <a:lnTo>
                      <a:pt x="1303" y="992"/>
                    </a:lnTo>
                    <a:lnTo>
                      <a:pt x="1306" y="992"/>
                    </a:lnTo>
                    <a:lnTo>
                      <a:pt x="1321" y="992"/>
                    </a:lnTo>
                    <a:lnTo>
                      <a:pt x="1335" y="991"/>
                    </a:lnTo>
                    <a:lnTo>
                      <a:pt x="1349" y="989"/>
                    </a:lnTo>
                    <a:lnTo>
                      <a:pt x="1362" y="986"/>
                    </a:lnTo>
                    <a:lnTo>
                      <a:pt x="1375" y="984"/>
                    </a:lnTo>
                    <a:lnTo>
                      <a:pt x="1388" y="980"/>
                    </a:lnTo>
                    <a:lnTo>
                      <a:pt x="1399" y="976"/>
                    </a:lnTo>
                    <a:lnTo>
                      <a:pt x="1410" y="971"/>
                    </a:lnTo>
                    <a:lnTo>
                      <a:pt x="1430" y="960"/>
                    </a:lnTo>
                    <a:lnTo>
                      <a:pt x="1453" y="944"/>
                    </a:lnTo>
                    <a:lnTo>
                      <a:pt x="1476" y="926"/>
                    </a:lnTo>
                    <a:lnTo>
                      <a:pt x="1500" y="906"/>
                    </a:lnTo>
                    <a:lnTo>
                      <a:pt x="1520" y="883"/>
                    </a:lnTo>
                    <a:lnTo>
                      <a:pt x="1539" y="857"/>
                    </a:lnTo>
                    <a:lnTo>
                      <a:pt x="1554" y="830"/>
                    </a:lnTo>
                    <a:lnTo>
                      <a:pt x="1563" y="801"/>
                    </a:lnTo>
                    <a:lnTo>
                      <a:pt x="1564" y="792"/>
                    </a:lnTo>
                    <a:lnTo>
                      <a:pt x="1565" y="781"/>
                    </a:lnTo>
                    <a:lnTo>
                      <a:pt x="1565" y="771"/>
                    </a:lnTo>
                    <a:lnTo>
                      <a:pt x="1565" y="759"/>
                    </a:lnTo>
                    <a:lnTo>
                      <a:pt x="1561" y="729"/>
                    </a:lnTo>
                    <a:lnTo>
                      <a:pt x="1551" y="702"/>
                    </a:lnTo>
                    <a:lnTo>
                      <a:pt x="1538" y="675"/>
                    </a:lnTo>
                    <a:lnTo>
                      <a:pt x="1518" y="650"/>
                    </a:lnTo>
                    <a:lnTo>
                      <a:pt x="1495" y="624"/>
                    </a:lnTo>
                    <a:lnTo>
                      <a:pt x="1467" y="598"/>
                    </a:lnTo>
                    <a:lnTo>
                      <a:pt x="1434" y="569"/>
                    </a:lnTo>
                    <a:lnTo>
                      <a:pt x="1397" y="539"/>
                    </a:lnTo>
                    <a:lnTo>
                      <a:pt x="1385" y="531"/>
                    </a:lnTo>
                    <a:lnTo>
                      <a:pt x="1374" y="522"/>
                    </a:lnTo>
                    <a:lnTo>
                      <a:pt x="1362" y="513"/>
                    </a:lnTo>
                    <a:lnTo>
                      <a:pt x="1351" y="503"/>
                    </a:lnTo>
                    <a:lnTo>
                      <a:pt x="1338" y="494"/>
                    </a:lnTo>
                    <a:lnTo>
                      <a:pt x="1326" y="484"/>
                    </a:lnTo>
                    <a:lnTo>
                      <a:pt x="1314" y="474"/>
                    </a:lnTo>
                    <a:lnTo>
                      <a:pt x="1301" y="462"/>
                    </a:lnTo>
                    <a:lnTo>
                      <a:pt x="1285" y="446"/>
                    </a:lnTo>
                    <a:lnTo>
                      <a:pt x="1269" y="431"/>
                    </a:lnTo>
                    <a:lnTo>
                      <a:pt x="1253" y="418"/>
                    </a:lnTo>
                    <a:lnTo>
                      <a:pt x="1237" y="406"/>
                    </a:lnTo>
                    <a:lnTo>
                      <a:pt x="1221" y="394"/>
                    </a:lnTo>
                    <a:lnTo>
                      <a:pt x="1203" y="383"/>
                    </a:lnTo>
                    <a:lnTo>
                      <a:pt x="1186" y="372"/>
                    </a:lnTo>
                    <a:lnTo>
                      <a:pt x="1167" y="361"/>
                    </a:lnTo>
                    <a:lnTo>
                      <a:pt x="1147" y="350"/>
                    </a:lnTo>
                    <a:lnTo>
                      <a:pt x="1126" y="339"/>
                    </a:lnTo>
                    <a:lnTo>
                      <a:pt x="1103" y="326"/>
                    </a:lnTo>
                    <a:lnTo>
                      <a:pt x="1078" y="312"/>
                    </a:lnTo>
                    <a:lnTo>
                      <a:pt x="1051" y="298"/>
                    </a:lnTo>
                    <a:lnTo>
                      <a:pt x="1021" y="282"/>
                    </a:lnTo>
                    <a:lnTo>
                      <a:pt x="990" y="265"/>
                    </a:lnTo>
                    <a:lnTo>
                      <a:pt x="956" y="245"/>
                    </a:lnTo>
                    <a:lnTo>
                      <a:pt x="912" y="221"/>
                    </a:lnTo>
                    <a:lnTo>
                      <a:pt x="870" y="197"/>
                    </a:lnTo>
                    <a:lnTo>
                      <a:pt x="829" y="174"/>
                    </a:lnTo>
                    <a:lnTo>
                      <a:pt x="789" y="152"/>
                    </a:lnTo>
                    <a:lnTo>
                      <a:pt x="751" y="131"/>
                    </a:lnTo>
                    <a:lnTo>
                      <a:pt x="713" y="113"/>
                    </a:lnTo>
                    <a:lnTo>
                      <a:pt x="677" y="94"/>
                    </a:lnTo>
                    <a:lnTo>
                      <a:pt x="642" y="77"/>
                    </a:lnTo>
                    <a:lnTo>
                      <a:pt x="609" y="62"/>
                    </a:lnTo>
                    <a:lnTo>
                      <a:pt x="577" y="48"/>
                    </a:lnTo>
                    <a:lnTo>
                      <a:pt x="546" y="36"/>
                    </a:lnTo>
                    <a:lnTo>
                      <a:pt x="517" y="25"/>
                    </a:lnTo>
                    <a:lnTo>
                      <a:pt x="489" y="16"/>
                    </a:lnTo>
                    <a:lnTo>
                      <a:pt x="463" y="9"/>
                    </a:lnTo>
                    <a:lnTo>
                      <a:pt x="438" y="5"/>
                    </a:lnTo>
                    <a:lnTo>
                      <a:pt x="415" y="1"/>
                    </a:lnTo>
                    <a:lnTo>
                      <a:pt x="412" y="1"/>
                    </a:lnTo>
                    <a:lnTo>
                      <a:pt x="409" y="1"/>
                    </a:lnTo>
                    <a:lnTo>
                      <a:pt x="405" y="1"/>
                    </a:lnTo>
                    <a:lnTo>
                      <a:pt x="402" y="1"/>
                    </a:lnTo>
                    <a:lnTo>
                      <a:pt x="396" y="1"/>
                    </a:lnTo>
                    <a:lnTo>
                      <a:pt x="390" y="0"/>
                    </a:lnTo>
                    <a:lnTo>
                      <a:pt x="384" y="0"/>
                    </a:lnTo>
                    <a:lnTo>
                      <a:pt x="380" y="0"/>
                    </a:lnTo>
                    <a:lnTo>
                      <a:pt x="374" y="0"/>
                    </a:lnTo>
                    <a:lnTo>
                      <a:pt x="368" y="0"/>
                    </a:lnTo>
                    <a:lnTo>
                      <a:pt x="362" y="0"/>
                    </a:lnTo>
                    <a:lnTo>
                      <a:pt x="357" y="0"/>
                    </a:lnTo>
                    <a:close/>
                  </a:path>
                </a:pathLst>
              </a:custGeom>
              <a:solidFill>
                <a:srgbClr val="606BA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44" name="Freeform 24"/>
              <p:cNvSpPr>
                <a:spLocks/>
              </p:cNvSpPr>
              <p:nvPr/>
            </p:nvSpPr>
            <p:spPr bwMode="auto">
              <a:xfrm>
                <a:off x="4528" y="2075"/>
                <a:ext cx="746" cy="469"/>
              </a:xfrm>
              <a:custGeom>
                <a:avLst/>
                <a:gdLst>
                  <a:gd name="T0" fmla="*/ 290 w 1492"/>
                  <a:gd name="T1" fmla="*/ 1 h 936"/>
                  <a:gd name="T2" fmla="*/ 240 w 1492"/>
                  <a:gd name="T3" fmla="*/ 8 h 936"/>
                  <a:gd name="T4" fmla="*/ 196 w 1492"/>
                  <a:gd name="T5" fmla="*/ 17 h 936"/>
                  <a:gd name="T6" fmla="*/ 160 w 1492"/>
                  <a:gd name="T7" fmla="*/ 30 h 936"/>
                  <a:gd name="T8" fmla="*/ 130 w 1492"/>
                  <a:gd name="T9" fmla="*/ 42 h 936"/>
                  <a:gd name="T10" fmla="*/ 111 w 1492"/>
                  <a:gd name="T11" fmla="*/ 54 h 936"/>
                  <a:gd name="T12" fmla="*/ 71 w 1492"/>
                  <a:gd name="T13" fmla="*/ 79 h 936"/>
                  <a:gd name="T14" fmla="*/ 21 w 1492"/>
                  <a:gd name="T15" fmla="*/ 132 h 936"/>
                  <a:gd name="T16" fmla="*/ 1 w 1492"/>
                  <a:gd name="T17" fmla="*/ 184 h 936"/>
                  <a:gd name="T18" fmla="*/ 1 w 1492"/>
                  <a:gd name="T19" fmla="*/ 238 h 936"/>
                  <a:gd name="T20" fmla="*/ 16 w 1492"/>
                  <a:gd name="T21" fmla="*/ 308 h 936"/>
                  <a:gd name="T22" fmla="*/ 36 w 1492"/>
                  <a:gd name="T23" fmla="*/ 360 h 936"/>
                  <a:gd name="T24" fmla="*/ 64 w 1492"/>
                  <a:gd name="T25" fmla="*/ 383 h 936"/>
                  <a:gd name="T26" fmla="*/ 138 w 1492"/>
                  <a:gd name="T27" fmla="*/ 418 h 936"/>
                  <a:gd name="T28" fmla="*/ 242 w 1492"/>
                  <a:gd name="T29" fmla="*/ 462 h 936"/>
                  <a:gd name="T30" fmla="*/ 356 w 1492"/>
                  <a:gd name="T31" fmla="*/ 508 h 936"/>
                  <a:gd name="T32" fmla="*/ 458 w 1492"/>
                  <a:gd name="T33" fmla="*/ 547 h 936"/>
                  <a:gd name="T34" fmla="*/ 516 w 1492"/>
                  <a:gd name="T35" fmla="*/ 566 h 936"/>
                  <a:gd name="T36" fmla="*/ 531 w 1492"/>
                  <a:gd name="T37" fmla="*/ 572 h 936"/>
                  <a:gd name="T38" fmla="*/ 599 w 1492"/>
                  <a:gd name="T39" fmla="*/ 601 h 936"/>
                  <a:gd name="T40" fmla="*/ 697 w 1492"/>
                  <a:gd name="T41" fmla="*/ 653 h 936"/>
                  <a:gd name="T42" fmla="*/ 809 w 1492"/>
                  <a:gd name="T43" fmla="*/ 715 h 936"/>
                  <a:gd name="T44" fmla="*/ 915 w 1492"/>
                  <a:gd name="T45" fmla="*/ 780 h 936"/>
                  <a:gd name="T46" fmla="*/ 1001 w 1492"/>
                  <a:gd name="T47" fmla="*/ 836 h 936"/>
                  <a:gd name="T48" fmla="*/ 1040 w 1492"/>
                  <a:gd name="T49" fmla="*/ 866 h 936"/>
                  <a:gd name="T50" fmla="*/ 1071 w 1492"/>
                  <a:gd name="T51" fmla="*/ 889 h 936"/>
                  <a:gd name="T52" fmla="*/ 1131 w 1492"/>
                  <a:gd name="T53" fmla="*/ 918 h 936"/>
                  <a:gd name="T54" fmla="*/ 1204 w 1492"/>
                  <a:gd name="T55" fmla="*/ 934 h 936"/>
                  <a:gd name="T56" fmla="*/ 1235 w 1492"/>
                  <a:gd name="T57" fmla="*/ 936 h 936"/>
                  <a:gd name="T58" fmla="*/ 1256 w 1492"/>
                  <a:gd name="T59" fmla="*/ 936 h 936"/>
                  <a:gd name="T60" fmla="*/ 1294 w 1492"/>
                  <a:gd name="T61" fmla="*/ 933 h 936"/>
                  <a:gd name="T62" fmla="*/ 1328 w 1492"/>
                  <a:gd name="T63" fmla="*/ 922 h 936"/>
                  <a:gd name="T64" fmla="*/ 1384 w 1492"/>
                  <a:gd name="T65" fmla="*/ 890 h 936"/>
                  <a:gd name="T66" fmla="*/ 1452 w 1492"/>
                  <a:gd name="T67" fmla="*/ 825 h 936"/>
                  <a:gd name="T68" fmla="*/ 1491 w 1492"/>
                  <a:gd name="T69" fmla="*/ 739 h 936"/>
                  <a:gd name="T70" fmla="*/ 1491 w 1492"/>
                  <a:gd name="T71" fmla="*/ 707 h 936"/>
                  <a:gd name="T72" fmla="*/ 1481 w 1492"/>
                  <a:gd name="T73" fmla="*/ 666 h 936"/>
                  <a:gd name="T74" fmla="*/ 1460 w 1492"/>
                  <a:gd name="T75" fmla="*/ 624 h 936"/>
                  <a:gd name="T76" fmla="*/ 1425 w 1492"/>
                  <a:gd name="T77" fmla="*/ 587 h 936"/>
                  <a:gd name="T78" fmla="*/ 1380 w 1492"/>
                  <a:gd name="T79" fmla="*/ 549 h 936"/>
                  <a:gd name="T80" fmla="*/ 1324 w 1492"/>
                  <a:gd name="T81" fmla="*/ 510 h 936"/>
                  <a:gd name="T82" fmla="*/ 1267 w 1492"/>
                  <a:gd name="T83" fmla="*/ 472 h 936"/>
                  <a:gd name="T84" fmla="*/ 1228 w 1492"/>
                  <a:gd name="T85" fmla="*/ 447 h 936"/>
                  <a:gd name="T86" fmla="*/ 1187 w 1492"/>
                  <a:gd name="T87" fmla="*/ 418 h 936"/>
                  <a:gd name="T88" fmla="*/ 1142 w 1492"/>
                  <a:gd name="T89" fmla="*/ 381 h 936"/>
                  <a:gd name="T90" fmla="*/ 1094 w 1492"/>
                  <a:gd name="T91" fmla="*/ 348 h 936"/>
                  <a:gd name="T92" fmla="*/ 1044 w 1492"/>
                  <a:gd name="T93" fmla="*/ 316 h 936"/>
                  <a:gd name="T94" fmla="*/ 986 w 1492"/>
                  <a:gd name="T95" fmla="*/ 284 h 936"/>
                  <a:gd name="T96" fmla="*/ 916 w 1492"/>
                  <a:gd name="T97" fmla="*/ 246 h 936"/>
                  <a:gd name="T98" fmla="*/ 824 w 1492"/>
                  <a:gd name="T99" fmla="*/ 194 h 936"/>
                  <a:gd name="T100" fmla="*/ 714 w 1492"/>
                  <a:gd name="T101" fmla="*/ 134 h 936"/>
                  <a:gd name="T102" fmla="*/ 614 w 1492"/>
                  <a:gd name="T103" fmla="*/ 84 h 936"/>
                  <a:gd name="T104" fmla="*/ 524 w 1492"/>
                  <a:gd name="T105" fmla="*/ 42 h 936"/>
                  <a:gd name="T106" fmla="*/ 447 w 1492"/>
                  <a:gd name="T107" fmla="*/ 15 h 936"/>
                  <a:gd name="T108" fmla="*/ 381 w 1492"/>
                  <a:gd name="T109" fmla="*/ 2 h 936"/>
                  <a:gd name="T110" fmla="*/ 372 w 1492"/>
                  <a:gd name="T111" fmla="*/ 1 h 936"/>
                  <a:gd name="T112" fmla="*/ 358 w 1492"/>
                  <a:gd name="T113" fmla="*/ 1 h 936"/>
                  <a:gd name="T114" fmla="*/ 343 w 1492"/>
                  <a:gd name="T115" fmla="*/ 0 h 936"/>
                  <a:gd name="T116" fmla="*/ 329 w 1492"/>
                  <a:gd name="T117" fmla="*/ 0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2" h="936">
                    <a:moveTo>
                      <a:pt x="329" y="0"/>
                    </a:moveTo>
                    <a:lnTo>
                      <a:pt x="310" y="0"/>
                    </a:lnTo>
                    <a:lnTo>
                      <a:pt x="290" y="1"/>
                    </a:lnTo>
                    <a:lnTo>
                      <a:pt x="273" y="3"/>
                    </a:lnTo>
                    <a:lnTo>
                      <a:pt x="256" y="5"/>
                    </a:lnTo>
                    <a:lnTo>
                      <a:pt x="240" y="8"/>
                    </a:lnTo>
                    <a:lnTo>
                      <a:pt x="223" y="10"/>
                    </a:lnTo>
                    <a:lnTo>
                      <a:pt x="210" y="13"/>
                    </a:lnTo>
                    <a:lnTo>
                      <a:pt x="196" y="17"/>
                    </a:lnTo>
                    <a:lnTo>
                      <a:pt x="183" y="21"/>
                    </a:lnTo>
                    <a:lnTo>
                      <a:pt x="170" y="25"/>
                    </a:lnTo>
                    <a:lnTo>
                      <a:pt x="160" y="30"/>
                    </a:lnTo>
                    <a:lnTo>
                      <a:pt x="149" y="34"/>
                    </a:lnTo>
                    <a:lnTo>
                      <a:pt x="139" y="39"/>
                    </a:lnTo>
                    <a:lnTo>
                      <a:pt x="130" y="42"/>
                    </a:lnTo>
                    <a:lnTo>
                      <a:pt x="122" y="47"/>
                    </a:lnTo>
                    <a:lnTo>
                      <a:pt x="114" y="51"/>
                    </a:lnTo>
                    <a:lnTo>
                      <a:pt x="111" y="54"/>
                    </a:lnTo>
                    <a:lnTo>
                      <a:pt x="101" y="58"/>
                    </a:lnTo>
                    <a:lnTo>
                      <a:pt x="88" y="66"/>
                    </a:lnTo>
                    <a:lnTo>
                      <a:pt x="71" y="79"/>
                    </a:lnTo>
                    <a:lnTo>
                      <a:pt x="53" y="94"/>
                    </a:lnTo>
                    <a:lnTo>
                      <a:pt x="36" y="111"/>
                    </a:lnTo>
                    <a:lnTo>
                      <a:pt x="21" y="132"/>
                    </a:lnTo>
                    <a:lnTo>
                      <a:pt x="8" y="156"/>
                    </a:lnTo>
                    <a:lnTo>
                      <a:pt x="3" y="170"/>
                    </a:lnTo>
                    <a:lnTo>
                      <a:pt x="1" y="184"/>
                    </a:lnTo>
                    <a:lnTo>
                      <a:pt x="0" y="199"/>
                    </a:lnTo>
                    <a:lnTo>
                      <a:pt x="0" y="214"/>
                    </a:lnTo>
                    <a:lnTo>
                      <a:pt x="1" y="238"/>
                    </a:lnTo>
                    <a:lnTo>
                      <a:pt x="5" y="262"/>
                    </a:lnTo>
                    <a:lnTo>
                      <a:pt x="9" y="285"/>
                    </a:lnTo>
                    <a:lnTo>
                      <a:pt x="16" y="308"/>
                    </a:lnTo>
                    <a:lnTo>
                      <a:pt x="22" y="328"/>
                    </a:lnTo>
                    <a:lnTo>
                      <a:pt x="29" y="345"/>
                    </a:lnTo>
                    <a:lnTo>
                      <a:pt x="36" y="360"/>
                    </a:lnTo>
                    <a:lnTo>
                      <a:pt x="43" y="369"/>
                    </a:lnTo>
                    <a:lnTo>
                      <a:pt x="50" y="375"/>
                    </a:lnTo>
                    <a:lnTo>
                      <a:pt x="64" y="383"/>
                    </a:lnTo>
                    <a:lnTo>
                      <a:pt x="84" y="394"/>
                    </a:lnTo>
                    <a:lnTo>
                      <a:pt x="108" y="405"/>
                    </a:lnTo>
                    <a:lnTo>
                      <a:pt x="138" y="418"/>
                    </a:lnTo>
                    <a:lnTo>
                      <a:pt x="170" y="432"/>
                    </a:lnTo>
                    <a:lnTo>
                      <a:pt x="205" y="447"/>
                    </a:lnTo>
                    <a:lnTo>
                      <a:pt x="242" y="462"/>
                    </a:lnTo>
                    <a:lnTo>
                      <a:pt x="280" y="478"/>
                    </a:lnTo>
                    <a:lnTo>
                      <a:pt x="318" y="493"/>
                    </a:lnTo>
                    <a:lnTo>
                      <a:pt x="356" y="508"/>
                    </a:lnTo>
                    <a:lnTo>
                      <a:pt x="393" y="522"/>
                    </a:lnTo>
                    <a:lnTo>
                      <a:pt x="427" y="535"/>
                    </a:lnTo>
                    <a:lnTo>
                      <a:pt x="458" y="547"/>
                    </a:lnTo>
                    <a:lnTo>
                      <a:pt x="486" y="557"/>
                    </a:lnTo>
                    <a:lnTo>
                      <a:pt x="509" y="565"/>
                    </a:lnTo>
                    <a:lnTo>
                      <a:pt x="516" y="566"/>
                    </a:lnTo>
                    <a:lnTo>
                      <a:pt x="522" y="569"/>
                    </a:lnTo>
                    <a:lnTo>
                      <a:pt x="526" y="570"/>
                    </a:lnTo>
                    <a:lnTo>
                      <a:pt x="531" y="572"/>
                    </a:lnTo>
                    <a:lnTo>
                      <a:pt x="549" y="579"/>
                    </a:lnTo>
                    <a:lnTo>
                      <a:pt x="573" y="588"/>
                    </a:lnTo>
                    <a:lnTo>
                      <a:pt x="599" y="601"/>
                    </a:lnTo>
                    <a:lnTo>
                      <a:pt x="629" y="616"/>
                    </a:lnTo>
                    <a:lnTo>
                      <a:pt x="662" y="633"/>
                    </a:lnTo>
                    <a:lnTo>
                      <a:pt x="697" y="653"/>
                    </a:lnTo>
                    <a:lnTo>
                      <a:pt x="734" y="672"/>
                    </a:lnTo>
                    <a:lnTo>
                      <a:pt x="771" y="693"/>
                    </a:lnTo>
                    <a:lnTo>
                      <a:pt x="809" y="715"/>
                    </a:lnTo>
                    <a:lnTo>
                      <a:pt x="846" y="737"/>
                    </a:lnTo>
                    <a:lnTo>
                      <a:pt x="881" y="759"/>
                    </a:lnTo>
                    <a:lnTo>
                      <a:pt x="915" y="780"/>
                    </a:lnTo>
                    <a:lnTo>
                      <a:pt x="947" y="800"/>
                    </a:lnTo>
                    <a:lnTo>
                      <a:pt x="976" y="819"/>
                    </a:lnTo>
                    <a:lnTo>
                      <a:pt x="1001" y="836"/>
                    </a:lnTo>
                    <a:lnTo>
                      <a:pt x="1022" y="851"/>
                    </a:lnTo>
                    <a:lnTo>
                      <a:pt x="1032" y="859"/>
                    </a:lnTo>
                    <a:lnTo>
                      <a:pt x="1040" y="866"/>
                    </a:lnTo>
                    <a:lnTo>
                      <a:pt x="1048" y="872"/>
                    </a:lnTo>
                    <a:lnTo>
                      <a:pt x="1055" y="878"/>
                    </a:lnTo>
                    <a:lnTo>
                      <a:pt x="1071" y="889"/>
                    </a:lnTo>
                    <a:lnTo>
                      <a:pt x="1089" y="899"/>
                    </a:lnTo>
                    <a:lnTo>
                      <a:pt x="1109" y="910"/>
                    </a:lnTo>
                    <a:lnTo>
                      <a:pt x="1131" y="918"/>
                    </a:lnTo>
                    <a:lnTo>
                      <a:pt x="1154" y="925"/>
                    </a:lnTo>
                    <a:lnTo>
                      <a:pt x="1179" y="931"/>
                    </a:lnTo>
                    <a:lnTo>
                      <a:pt x="1204" y="934"/>
                    </a:lnTo>
                    <a:lnTo>
                      <a:pt x="1228" y="936"/>
                    </a:lnTo>
                    <a:lnTo>
                      <a:pt x="1231" y="936"/>
                    </a:lnTo>
                    <a:lnTo>
                      <a:pt x="1235" y="936"/>
                    </a:lnTo>
                    <a:lnTo>
                      <a:pt x="1238" y="936"/>
                    </a:lnTo>
                    <a:lnTo>
                      <a:pt x="1242" y="936"/>
                    </a:lnTo>
                    <a:lnTo>
                      <a:pt x="1256" y="936"/>
                    </a:lnTo>
                    <a:lnTo>
                      <a:pt x="1268" y="936"/>
                    </a:lnTo>
                    <a:lnTo>
                      <a:pt x="1281" y="935"/>
                    </a:lnTo>
                    <a:lnTo>
                      <a:pt x="1294" y="933"/>
                    </a:lnTo>
                    <a:lnTo>
                      <a:pt x="1305" y="931"/>
                    </a:lnTo>
                    <a:lnTo>
                      <a:pt x="1318" y="927"/>
                    </a:lnTo>
                    <a:lnTo>
                      <a:pt x="1328" y="922"/>
                    </a:lnTo>
                    <a:lnTo>
                      <a:pt x="1339" y="918"/>
                    </a:lnTo>
                    <a:lnTo>
                      <a:pt x="1361" y="905"/>
                    </a:lnTo>
                    <a:lnTo>
                      <a:pt x="1384" y="890"/>
                    </a:lnTo>
                    <a:lnTo>
                      <a:pt x="1408" y="871"/>
                    </a:lnTo>
                    <a:lnTo>
                      <a:pt x="1431" y="849"/>
                    </a:lnTo>
                    <a:lnTo>
                      <a:pt x="1452" y="825"/>
                    </a:lnTo>
                    <a:lnTo>
                      <a:pt x="1470" y="798"/>
                    </a:lnTo>
                    <a:lnTo>
                      <a:pt x="1483" y="769"/>
                    </a:lnTo>
                    <a:lnTo>
                      <a:pt x="1491" y="739"/>
                    </a:lnTo>
                    <a:lnTo>
                      <a:pt x="1492" y="729"/>
                    </a:lnTo>
                    <a:lnTo>
                      <a:pt x="1492" y="717"/>
                    </a:lnTo>
                    <a:lnTo>
                      <a:pt x="1491" y="707"/>
                    </a:lnTo>
                    <a:lnTo>
                      <a:pt x="1490" y="695"/>
                    </a:lnTo>
                    <a:lnTo>
                      <a:pt x="1486" y="679"/>
                    </a:lnTo>
                    <a:lnTo>
                      <a:pt x="1481" y="666"/>
                    </a:lnTo>
                    <a:lnTo>
                      <a:pt x="1476" y="651"/>
                    </a:lnTo>
                    <a:lnTo>
                      <a:pt x="1468" y="638"/>
                    </a:lnTo>
                    <a:lnTo>
                      <a:pt x="1460" y="624"/>
                    </a:lnTo>
                    <a:lnTo>
                      <a:pt x="1449" y="611"/>
                    </a:lnTo>
                    <a:lnTo>
                      <a:pt x="1438" y="599"/>
                    </a:lnTo>
                    <a:lnTo>
                      <a:pt x="1425" y="587"/>
                    </a:lnTo>
                    <a:lnTo>
                      <a:pt x="1411" y="575"/>
                    </a:lnTo>
                    <a:lnTo>
                      <a:pt x="1396" y="562"/>
                    </a:lnTo>
                    <a:lnTo>
                      <a:pt x="1380" y="549"/>
                    </a:lnTo>
                    <a:lnTo>
                      <a:pt x="1362" y="536"/>
                    </a:lnTo>
                    <a:lnTo>
                      <a:pt x="1343" y="524"/>
                    </a:lnTo>
                    <a:lnTo>
                      <a:pt x="1324" y="510"/>
                    </a:lnTo>
                    <a:lnTo>
                      <a:pt x="1302" y="495"/>
                    </a:lnTo>
                    <a:lnTo>
                      <a:pt x="1280" y="480"/>
                    </a:lnTo>
                    <a:lnTo>
                      <a:pt x="1267" y="472"/>
                    </a:lnTo>
                    <a:lnTo>
                      <a:pt x="1255" y="464"/>
                    </a:lnTo>
                    <a:lnTo>
                      <a:pt x="1242" y="456"/>
                    </a:lnTo>
                    <a:lnTo>
                      <a:pt x="1228" y="447"/>
                    </a:lnTo>
                    <a:lnTo>
                      <a:pt x="1214" y="439"/>
                    </a:lnTo>
                    <a:lnTo>
                      <a:pt x="1200" y="428"/>
                    </a:lnTo>
                    <a:lnTo>
                      <a:pt x="1187" y="418"/>
                    </a:lnTo>
                    <a:lnTo>
                      <a:pt x="1173" y="406"/>
                    </a:lnTo>
                    <a:lnTo>
                      <a:pt x="1157" y="392"/>
                    </a:lnTo>
                    <a:lnTo>
                      <a:pt x="1142" y="381"/>
                    </a:lnTo>
                    <a:lnTo>
                      <a:pt x="1126" y="369"/>
                    </a:lnTo>
                    <a:lnTo>
                      <a:pt x="1111" y="358"/>
                    </a:lnTo>
                    <a:lnTo>
                      <a:pt x="1094" y="348"/>
                    </a:lnTo>
                    <a:lnTo>
                      <a:pt x="1078" y="337"/>
                    </a:lnTo>
                    <a:lnTo>
                      <a:pt x="1061" y="327"/>
                    </a:lnTo>
                    <a:lnTo>
                      <a:pt x="1044" y="316"/>
                    </a:lnTo>
                    <a:lnTo>
                      <a:pt x="1025" y="306"/>
                    </a:lnTo>
                    <a:lnTo>
                      <a:pt x="1006" y="296"/>
                    </a:lnTo>
                    <a:lnTo>
                      <a:pt x="986" y="284"/>
                    </a:lnTo>
                    <a:lnTo>
                      <a:pt x="964" y="273"/>
                    </a:lnTo>
                    <a:lnTo>
                      <a:pt x="941" y="260"/>
                    </a:lnTo>
                    <a:lnTo>
                      <a:pt x="916" y="246"/>
                    </a:lnTo>
                    <a:lnTo>
                      <a:pt x="889" y="232"/>
                    </a:lnTo>
                    <a:lnTo>
                      <a:pt x="862" y="216"/>
                    </a:lnTo>
                    <a:lnTo>
                      <a:pt x="824" y="194"/>
                    </a:lnTo>
                    <a:lnTo>
                      <a:pt x="786" y="174"/>
                    </a:lnTo>
                    <a:lnTo>
                      <a:pt x="750" y="154"/>
                    </a:lnTo>
                    <a:lnTo>
                      <a:pt x="714" y="134"/>
                    </a:lnTo>
                    <a:lnTo>
                      <a:pt x="680" y="117"/>
                    </a:lnTo>
                    <a:lnTo>
                      <a:pt x="646" y="100"/>
                    </a:lnTo>
                    <a:lnTo>
                      <a:pt x="614" y="84"/>
                    </a:lnTo>
                    <a:lnTo>
                      <a:pt x="583" y="69"/>
                    </a:lnTo>
                    <a:lnTo>
                      <a:pt x="553" y="55"/>
                    </a:lnTo>
                    <a:lnTo>
                      <a:pt x="524" y="42"/>
                    </a:lnTo>
                    <a:lnTo>
                      <a:pt x="498" y="32"/>
                    </a:lnTo>
                    <a:lnTo>
                      <a:pt x="471" y="23"/>
                    </a:lnTo>
                    <a:lnTo>
                      <a:pt x="447" y="15"/>
                    </a:lnTo>
                    <a:lnTo>
                      <a:pt x="423" y="9"/>
                    </a:lnTo>
                    <a:lnTo>
                      <a:pt x="402" y="4"/>
                    </a:lnTo>
                    <a:lnTo>
                      <a:pt x="381" y="2"/>
                    </a:lnTo>
                    <a:lnTo>
                      <a:pt x="378" y="2"/>
                    </a:lnTo>
                    <a:lnTo>
                      <a:pt x="376" y="1"/>
                    </a:lnTo>
                    <a:lnTo>
                      <a:pt x="372" y="1"/>
                    </a:lnTo>
                    <a:lnTo>
                      <a:pt x="369" y="1"/>
                    </a:lnTo>
                    <a:lnTo>
                      <a:pt x="364" y="1"/>
                    </a:lnTo>
                    <a:lnTo>
                      <a:pt x="358" y="1"/>
                    </a:lnTo>
                    <a:lnTo>
                      <a:pt x="354" y="1"/>
                    </a:lnTo>
                    <a:lnTo>
                      <a:pt x="349" y="0"/>
                    </a:lnTo>
                    <a:lnTo>
                      <a:pt x="343" y="0"/>
                    </a:lnTo>
                    <a:lnTo>
                      <a:pt x="339" y="0"/>
                    </a:lnTo>
                    <a:lnTo>
                      <a:pt x="334" y="0"/>
                    </a:lnTo>
                    <a:lnTo>
                      <a:pt x="329" y="0"/>
                    </a:lnTo>
                    <a:close/>
                  </a:path>
                </a:pathLst>
              </a:custGeom>
              <a:solidFill>
                <a:srgbClr val="49549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45" name="Freeform 25">
                <a:hlinkClick r:id="rId2" action="ppaction://hlinkfile"/>
              </p:cNvPr>
              <p:cNvSpPr>
                <a:spLocks/>
              </p:cNvSpPr>
              <p:nvPr/>
            </p:nvSpPr>
            <p:spPr bwMode="auto">
              <a:xfrm>
                <a:off x="4544" y="2086"/>
                <a:ext cx="710" cy="440"/>
              </a:xfrm>
              <a:custGeom>
                <a:avLst/>
                <a:gdLst>
                  <a:gd name="T0" fmla="*/ 266 w 1419"/>
                  <a:gd name="T1" fmla="*/ 1 h 882"/>
                  <a:gd name="T2" fmla="*/ 219 w 1419"/>
                  <a:gd name="T3" fmla="*/ 7 h 882"/>
                  <a:gd name="T4" fmla="*/ 180 w 1419"/>
                  <a:gd name="T5" fmla="*/ 15 h 882"/>
                  <a:gd name="T6" fmla="*/ 146 w 1419"/>
                  <a:gd name="T7" fmla="*/ 27 h 882"/>
                  <a:gd name="T8" fmla="*/ 120 w 1419"/>
                  <a:gd name="T9" fmla="*/ 38 h 882"/>
                  <a:gd name="T10" fmla="*/ 101 w 1419"/>
                  <a:gd name="T11" fmla="*/ 48 h 882"/>
                  <a:gd name="T12" fmla="*/ 66 w 1419"/>
                  <a:gd name="T13" fmla="*/ 72 h 882"/>
                  <a:gd name="T14" fmla="*/ 20 w 1419"/>
                  <a:gd name="T15" fmla="*/ 121 h 882"/>
                  <a:gd name="T16" fmla="*/ 2 w 1419"/>
                  <a:gd name="T17" fmla="*/ 169 h 882"/>
                  <a:gd name="T18" fmla="*/ 1 w 1419"/>
                  <a:gd name="T19" fmla="*/ 218 h 882"/>
                  <a:gd name="T20" fmla="*/ 15 w 1419"/>
                  <a:gd name="T21" fmla="*/ 283 h 882"/>
                  <a:gd name="T22" fmla="*/ 33 w 1419"/>
                  <a:gd name="T23" fmla="*/ 330 h 882"/>
                  <a:gd name="T24" fmla="*/ 59 w 1419"/>
                  <a:gd name="T25" fmla="*/ 352 h 882"/>
                  <a:gd name="T26" fmla="*/ 129 w 1419"/>
                  <a:gd name="T27" fmla="*/ 385 h 882"/>
                  <a:gd name="T28" fmla="*/ 228 w 1419"/>
                  <a:gd name="T29" fmla="*/ 428 h 882"/>
                  <a:gd name="T30" fmla="*/ 336 w 1419"/>
                  <a:gd name="T31" fmla="*/ 472 h 882"/>
                  <a:gd name="T32" fmla="*/ 434 w 1419"/>
                  <a:gd name="T33" fmla="*/ 510 h 882"/>
                  <a:gd name="T34" fmla="*/ 490 w 1419"/>
                  <a:gd name="T35" fmla="*/ 529 h 882"/>
                  <a:gd name="T36" fmla="*/ 506 w 1419"/>
                  <a:gd name="T37" fmla="*/ 535 h 882"/>
                  <a:gd name="T38" fmla="*/ 567 w 1419"/>
                  <a:gd name="T39" fmla="*/ 561 h 882"/>
                  <a:gd name="T40" fmla="*/ 659 w 1419"/>
                  <a:gd name="T41" fmla="*/ 610 h 882"/>
                  <a:gd name="T42" fmla="*/ 765 w 1419"/>
                  <a:gd name="T43" fmla="*/ 669 h 882"/>
                  <a:gd name="T44" fmla="*/ 869 w 1419"/>
                  <a:gd name="T45" fmla="*/ 731 h 882"/>
                  <a:gd name="T46" fmla="*/ 953 w 1419"/>
                  <a:gd name="T47" fmla="*/ 785 h 882"/>
                  <a:gd name="T48" fmla="*/ 991 w 1419"/>
                  <a:gd name="T49" fmla="*/ 814 h 882"/>
                  <a:gd name="T50" fmla="*/ 1018 w 1419"/>
                  <a:gd name="T51" fmla="*/ 836 h 882"/>
                  <a:gd name="T52" fmla="*/ 1075 w 1419"/>
                  <a:gd name="T53" fmla="*/ 863 h 882"/>
                  <a:gd name="T54" fmla="*/ 1142 w 1419"/>
                  <a:gd name="T55" fmla="*/ 878 h 882"/>
                  <a:gd name="T56" fmla="*/ 1172 w 1419"/>
                  <a:gd name="T57" fmla="*/ 882 h 882"/>
                  <a:gd name="T58" fmla="*/ 1190 w 1419"/>
                  <a:gd name="T59" fmla="*/ 882 h 882"/>
                  <a:gd name="T60" fmla="*/ 1226 w 1419"/>
                  <a:gd name="T61" fmla="*/ 878 h 882"/>
                  <a:gd name="T62" fmla="*/ 1258 w 1419"/>
                  <a:gd name="T63" fmla="*/ 869 h 882"/>
                  <a:gd name="T64" fmla="*/ 1313 w 1419"/>
                  <a:gd name="T65" fmla="*/ 836 h 882"/>
                  <a:gd name="T66" fmla="*/ 1384 w 1419"/>
                  <a:gd name="T67" fmla="*/ 768 h 882"/>
                  <a:gd name="T68" fmla="*/ 1419 w 1419"/>
                  <a:gd name="T69" fmla="*/ 678 h 882"/>
                  <a:gd name="T70" fmla="*/ 1417 w 1419"/>
                  <a:gd name="T71" fmla="*/ 643 h 882"/>
                  <a:gd name="T72" fmla="*/ 1403 w 1419"/>
                  <a:gd name="T73" fmla="*/ 601 h 882"/>
                  <a:gd name="T74" fmla="*/ 1374 w 1419"/>
                  <a:gd name="T75" fmla="*/ 560 h 882"/>
                  <a:gd name="T76" fmla="*/ 1333 w 1419"/>
                  <a:gd name="T77" fmla="*/ 525 h 882"/>
                  <a:gd name="T78" fmla="*/ 1279 w 1419"/>
                  <a:gd name="T79" fmla="*/ 489 h 882"/>
                  <a:gd name="T80" fmla="*/ 1213 w 1419"/>
                  <a:gd name="T81" fmla="*/ 451 h 882"/>
                  <a:gd name="T82" fmla="*/ 1150 w 1419"/>
                  <a:gd name="T83" fmla="*/ 415 h 882"/>
                  <a:gd name="T84" fmla="*/ 1107 w 1419"/>
                  <a:gd name="T85" fmla="*/ 390 h 882"/>
                  <a:gd name="T86" fmla="*/ 1061 w 1419"/>
                  <a:gd name="T87" fmla="*/ 361 h 882"/>
                  <a:gd name="T88" fmla="*/ 1015 w 1419"/>
                  <a:gd name="T89" fmla="*/ 330 h 882"/>
                  <a:gd name="T90" fmla="*/ 969 w 1419"/>
                  <a:gd name="T91" fmla="*/ 300 h 882"/>
                  <a:gd name="T92" fmla="*/ 922 w 1419"/>
                  <a:gd name="T93" fmla="*/ 271 h 882"/>
                  <a:gd name="T94" fmla="*/ 870 w 1419"/>
                  <a:gd name="T95" fmla="*/ 242 h 882"/>
                  <a:gd name="T96" fmla="*/ 812 w 1419"/>
                  <a:gd name="T97" fmla="*/ 210 h 882"/>
                  <a:gd name="T98" fmla="*/ 736 w 1419"/>
                  <a:gd name="T99" fmla="*/ 167 h 882"/>
                  <a:gd name="T100" fmla="*/ 642 w 1419"/>
                  <a:gd name="T101" fmla="*/ 117 h 882"/>
                  <a:gd name="T102" fmla="*/ 553 w 1419"/>
                  <a:gd name="T103" fmla="*/ 72 h 882"/>
                  <a:gd name="T104" fmla="*/ 474 w 1419"/>
                  <a:gd name="T105" fmla="*/ 37 h 882"/>
                  <a:gd name="T106" fmla="*/ 404 w 1419"/>
                  <a:gd name="T107" fmla="*/ 13 h 882"/>
                  <a:gd name="T108" fmla="*/ 348 w 1419"/>
                  <a:gd name="T109" fmla="*/ 1 h 882"/>
                  <a:gd name="T110" fmla="*/ 339 w 1419"/>
                  <a:gd name="T111" fmla="*/ 1 h 882"/>
                  <a:gd name="T112" fmla="*/ 328 w 1419"/>
                  <a:gd name="T113" fmla="*/ 0 h 882"/>
                  <a:gd name="T114" fmla="*/ 315 w 1419"/>
                  <a:gd name="T115" fmla="*/ 0 h 882"/>
                  <a:gd name="T116" fmla="*/ 302 w 1419"/>
                  <a:gd name="T117" fmla="*/ 0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19" h="882">
                    <a:moveTo>
                      <a:pt x="302" y="0"/>
                    </a:moveTo>
                    <a:lnTo>
                      <a:pt x="283" y="0"/>
                    </a:lnTo>
                    <a:lnTo>
                      <a:pt x="266" y="1"/>
                    </a:lnTo>
                    <a:lnTo>
                      <a:pt x="250" y="3"/>
                    </a:lnTo>
                    <a:lnTo>
                      <a:pt x="234" y="5"/>
                    </a:lnTo>
                    <a:lnTo>
                      <a:pt x="219" y="7"/>
                    </a:lnTo>
                    <a:lnTo>
                      <a:pt x="205" y="10"/>
                    </a:lnTo>
                    <a:lnTo>
                      <a:pt x="192" y="12"/>
                    </a:lnTo>
                    <a:lnTo>
                      <a:pt x="180" y="15"/>
                    </a:lnTo>
                    <a:lnTo>
                      <a:pt x="168" y="19"/>
                    </a:lnTo>
                    <a:lnTo>
                      <a:pt x="157" y="22"/>
                    </a:lnTo>
                    <a:lnTo>
                      <a:pt x="146" y="27"/>
                    </a:lnTo>
                    <a:lnTo>
                      <a:pt x="137" y="30"/>
                    </a:lnTo>
                    <a:lnTo>
                      <a:pt x="128" y="35"/>
                    </a:lnTo>
                    <a:lnTo>
                      <a:pt x="120" y="38"/>
                    </a:lnTo>
                    <a:lnTo>
                      <a:pt x="112" y="43"/>
                    </a:lnTo>
                    <a:lnTo>
                      <a:pt x="105" y="46"/>
                    </a:lnTo>
                    <a:lnTo>
                      <a:pt x="101" y="48"/>
                    </a:lnTo>
                    <a:lnTo>
                      <a:pt x="93" y="53"/>
                    </a:lnTo>
                    <a:lnTo>
                      <a:pt x="81" y="61"/>
                    </a:lnTo>
                    <a:lnTo>
                      <a:pt x="66" y="72"/>
                    </a:lnTo>
                    <a:lnTo>
                      <a:pt x="50" y="86"/>
                    </a:lnTo>
                    <a:lnTo>
                      <a:pt x="33" y="103"/>
                    </a:lnTo>
                    <a:lnTo>
                      <a:pt x="20" y="121"/>
                    </a:lnTo>
                    <a:lnTo>
                      <a:pt x="8" y="143"/>
                    </a:lnTo>
                    <a:lnTo>
                      <a:pt x="5" y="156"/>
                    </a:lnTo>
                    <a:lnTo>
                      <a:pt x="2" y="169"/>
                    </a:lnTo>
                    <a:lnTo>
                      <a:pt x="0" y="182"/>
                    </a:lnTo>
                    <a:lnTo>
                      <a:pt x="0" y="196"/>
                    </a:lnTo>
                    <a:lnTo>
                      <a:pt x="1" y="218"/>
                    </a:lnTo>
                    <a:lnTo>
                      <a:pt x="5" y="241"/>
                    </a:lnTo>
                    <a:lnTo>
                      <a:pt x="9" y="262"/>
                    </a:lnTo>
                    <a:lnTo>
                      <a:pt x="15" y="283"/>
                    </a:lnTo>
                    <a:lnTo>
                      <a:pt x="21" y="301"/>
                    </a:lnTo>
                    <a:lnTo>
                      <a:pt x="28" y="317"/>
                    </a:lnTo>
                    <a:lnTo>
                      <a:pt x="33" y="330"/>
                    </a:lnTo>
                    <a:lnTo>
                      <a:pt x="39" y="339"/>
                    </a:lnTo>
                    <a:lnTo>
                      <a:pt x="46" y="345"/>
                    </a:lnTo>
                    <a:lnTo>
                      <a:pt x="59" y="352"/>
                    </a:lnTo>
                    <a:lnTo>
                      <a:pt x="78" y="361"/>
                    </a:lnTo>
                    <a:lnTo>
                      <a:pt x="101" y="372"/>
                    </a:lnTo>
                    <a:lnTo>
                      <a:pt x="129" y="385"/>
                    </a:lnTo>
                    <a:lnTo>
                      <a:pt x="160" y="399"/>
                    </a:lnTo>
                    <a:lnTo>
                      <a:pt x="194" y="413"/>
                    </a:lnTo>
                    <a:lnTo>
                      <a:pt x="228" y="428"/>
                    </a:lnTo>
                    <a:lnTo>
                      <a:pt x="265" y="443"/>
                    </a:lnTo>
                    <a:lnTo>
                      <a:pt x="301" y="458"/>
                    </a:lnTo>
                    <a:lnTo>
                      <a:pt x="336" y="472"/>
                    </a:lnTo>
                    <a:lnTo>
                      <a:pt x="372" y="485"/>
                    </a:lnTo>
                    <a:lnTo>
                      <a:pt x="404" y="498"/>
                    </a:lnTo>
                    <a:lnTo>
                      <a:pt x="434" y="510"/>
                    </a:lnTo>
                    <a:lnTo>
                      <a:pt x="462" y="520"/>
                    </a:lnTo>
                    <a:lnTo>
                      <a:pt x="484" y="528"/>
                    </a:lnTo>
                    <a:lnTo>
                      <a:pt x="490" y="529"/>
                    </a:lnTo>
                    <a:lnTo>
                      <a:pt x="495" y="531"/>
                    </a:lnTo>
                    <a:lnTo>
                      <a:pt x="501" y="533"/>
                    </a:lnTo>
                    <a:lnTo>
                      <a:pt x="506" y="535"/>
                    </a:lnTo>
                    <a:lnTo>
                      <a:pt x="522" y="541"/>
                    </a:lnTo>
                    <a:lnTo>
                      <a:pt x="543" y="550"/>
                    </a:lnTo>
                    <a:lnTo>
                      <a:pt x="567" y="561"/>
                    </a:lnTo>
                    <a:lnTo>
                      <a:pt x="596" y="575"/>
                    </a:lnTo>
                    <a:lnTo>
                      <a:pt x="627" y="591"/>
                    </a:lnTo>
                    <a:lnTo>
                      <a:pt x="659" y="610"/>
                    </a:lnTo>
                    <a:lnTo>
                      <a:pt x="694" y="628"/>
                    </a:lnTo>
                    <a:lnTo>
                      <a:pt x="729" y="648"/>
                    </a:lnTo>
                    <a:lnTo>
                      <a:pt x="765" y="669"/>
                    </a:lnTo>
                    <a:lnTo>
                      <a:pt x="801" y="689"/>
                    </a:lnTo>
                    <a:lnTo>
                      <a:pt x="835" y="710"/>
                    </a:lnTo>
                    <a:lnTo>
                      <a:pt x="869" y="731"/>
                    </a:lnTo>
                    <a:lnTo>
                      <a:pt x="900" y="750"/>
                    </a:lnTo>
                    <a:lnTo>
                      <a:pt x="927" y="769"/>
                    </a:lnTo>
                    <a:lnTo>
                      <a:pt x="953" y="785"/>
                    </a:lnTo>
                    <a:lnTo>
                      <a:pt x="974" y="800"/>
                    </a:lnTo>
                    <a:lnTo>
                      <a:pt x="983" y="807"/>
                    </a:lnTo>
                    <a:lnTo>
                      <a:pt x="991" y="814"/>
                    </a:lnTo>
                    <a:lnTo>
                      <a:pt x="999" y="820"/>
                    </a:lnTo>
                    <a:lnTo>
                      <a:pt x="1005" y="825"/>
                    </a:lnTo>
                    <a:lnTo>
                      <a:pt x="1018" y="836"/>
                    </a:lnTo>
                    <a:lnTo>
                      <a:pt x="1036" y="846"/>
                    </a:lnTo>
                    <a:lnTo>
                      <a:pt x="1054" y="855"/>
                    </a:lnTo>
                    <a:lnTo>
                      <a:pt x="1075" y="863"/>
                    </a:lnTo>
                    <a:lnTo>
                      <a:pt x="1097" y="869"/>
                    </a:lnTo>
                    <a:lnTo>
                      <a:pt x="1119" y="875"/>
                    </a:lnTo>
                    <a:lnTo>
                      <a:pt x="1142" y="878"/>
                    </a:lnTo>
                    <a:lnTo>
                      <a:pt x="1165" y="881"/>
                    </a:lnTo>
                    <a:lnTo>
                      <a:pt x="1168" y="882"/>
                    </a:lnTo>
                    <a:lnTo>
                      <a:pt x="1172" y="882"/>
                    </a:lnTo>
                    <a:lnTo>
                      <a:pt x="1174" y="882"/>
                    </a:lnTo>
                    <a:lnTo>
                      <a:pt x="1177" y="882"/>
                    </a:lnTo>
                    <a:lnTo>
                      <a:pt x="1190" y="882"/>
                    </a:lnTo>
                    <a:lnTo>
                      <a:pt x="1202" y="881"/>
                    </a:lnTo>
                    <a:lnTo>
                      <a:pt x="1214" y="879"/>
                    </a:lnTo>
                    <a:lnTo>
                      <a:pt x="1226" y="878"/>
                    </a:lnTo>
                    <a:lnTo>
                      <a:pt x="1237" y="876"/>
                    </a:lnTo>
                    <a:lnTo>
                      <a:pt x="1248" y="873"/>
                    </a:lnTo>
                    <a:lnTo>
                      <a:pt x="1258" y="869"/>
                    </a:lnTo>
                    <a:lnTo>
                      <a:pt x="1267" y="864"/>
                    </a:lnTo>
                    <a:lnTo>
                      <a:pt x="1289" y="852"/>
                    </a:lnTo>
                    <a:lnTo>
                      <a:pt x="1313" y="836"/>
                    </a:lnTo>
                    <a:lnTo>
                      <a:pt x="1339" y="816"/>
                    </a:lnTo>
                    <a:lnTo>
                      <a:pt x="1362" y="793"/>
                    </a:lnTo>
                    <a:lnTo>
                      <a:pt x="1384" y="768"/>
                    </a:lnTo>
                    <a:lnTo>
                      <a:pt x="1401" y="740"/>
                    </a:lnTo>
                    <a:lnTo>
                      <a:pt x="1414" y="710"/>
                    </a:lnTo>
                    <a:lnTo>
                      <a:pt x="1419" y="678"/>
                    </a:lnTo>
                    <a:lnTo>
                      <a:pt x="1419" y="666"/>
                    </a:lnTo>
                    <a:lnTo>
                      <a:pt x="1419" y="655"/>
                    </a:lnTo>
                    <a:lnTo>
                      <a:pt x="1417" y="643"/>
                    </a:lnTo>
                    <a:lnTo>
                      <a:pt x="1415" y="632"/>
                    </a:lnTo>
                    <a:lnTo>
                      <a:pt x="1410" y="616"/>
                    </a:lnTo>
                    <a:lnTo>
                      <a:pt x="1403" y="601"/>
                    </a:lnTo>
                    <a:lnTo>
                      <a:pt x="1395" y="587"/>
                    </a:lnTo>
                    <a:lnTo>
                      <a:pt x="1386" y="574"/>
                    </a:lnTo>
                    <a:lnTo>
                      <a:pt x="1374" y="560"/>
                    </a:lnTo>
                    <a:lnTo>
                      <a:pt x="1362" y="549"/>
                    </a:lnTo>
                    <a:lnTo>
                      <a:pt x="1348" y="536"/>
                    </a:lnTo>
                    <a:lnTo>
                      <a:pt x="1333" y="525"/>
                    </a:lnTo>
                    <a:lnTo>
                      <a:pt x="1316" y="513"/>
                    </a:lnTo>
                    <a:lnTo>
                      <a:pt x="1298" y="500"/>
                    </a:lnTo>
                    <a:lnTo>
                      <a:pt x="1279" y="489"/>
                    </a:lnTo>
                    <a:lnTo>
                      <a:pt x="1258" y="476"/>
                    </a:lnTo>
                    <a:lnTo>
                      <a:pt x="1236" y="465"/>
                    </a:lnTo>
                    <a:lnTo>
                      <a:pt x="1213" y="451"/>
                    </a:lnTo>
                    <a:lnTo>
                      <a:pt x="1189" y="437"/>
                    </a:lnTo>
                    <a:lnTo>
                      <a:pt x="1164" y="423"/>
                    </a:lnTo>
                    <a:lnTo>
                      <a:pt x="1150" y="415"/>
                    </a:lnTo>
                    <a:lnTo>
                      <a:pt x="1136" y="407"/>
                    </a:lnTo>
                    <a:lnTo>
                      <a:pt x="1121" y="399"/>
                    </a:lnTo>
                    <a:lnTo>
                      <a:pt x="1107" y="390"/>
                    </a:lnTo>
                    <a:lnTo>
                      <a:pt x="1091" y="382"/>
                    </a:lnTo>
                    <a:lnTo>
                      <a:pt x="1076" y="371"/>
                    </a:lnTo>
                    <a:lnTo>
                      <a:pt x="1061" y="361"/>
                    </a:lnTo>
                    <a:lnTo>
                      <a:pt x="1046" y="351"/>
                    </a:lnTo>
                    <a:lnTo>
                      <a:pt x="1031" y="340"/>
                    </a:lnTo>
                    <a:lnTo>
                      <a:pt x="1015" y="330"/>
                    </a:lnTo>
                    <a:lnTo>
                      <a:pt x="1000" y="319"/>
                    </a:lnTo>
                    <a:lnTo>
                      <a:pt x="985" y="309"/>
                    </a:lnTo>
                    <a:lnTo>
                      <a:pt x="969" y="300"/>
                    </a:lnTo>
                    <a:lnTo>
                      <a:pt x="954" y="291"/>
                    </a:lnTo>
                    <a:lnTo>
                      <a:pt x="938" y="280"/>
                    </a:lnTo>
                    <a:lnTo>
                      <a:pt x="922" y="271"/>
                    </a:lnTo>
                    <a:lnTo>
                      <a:pt x="904" y="262"/>
                    </a:lnTo>
                    <a:lnTo>
                      <a:pt x="887" y="251"/>
                    </a:lnTo>
                    <a:lnTo>
                      <a:pt x="870" y="242"/>
                    </a:lnTo>
                    <a:lnTo>
                      <a:pt x="851" y="232"/>
                    </a:lnTo>
                    <a:lnTo>
                      <a:pt x="832" y="220"/>
                    </a:lnTo>
                    <a:lnTo>
                      <a:pt x="812" y="210"/>
                    </a:lnTo>
                    <a:lnTo>
                      <a:pt x="792" y="198"/>
                    </a:lnTo>
                    <a:lnTo>
                      <a:pt x="770" y="186"/>
                    </a:lnTo>
                    <a:lnTo>
                      <a:pt x="736" y="167"/>
                    </a:lnTo>
                    <a:lnTo>
                      <a:pt x="704" y="150"/>
                    </a:lnTo>
                    <a:lnTo>
                      <a:pt x="673" y="133"/>
                    </a:lnTo>
                    <a:lnTo>
                      <a:pt x="642" y="117"/>
                    </a:lnTo>
                    <a:lnTo>
                      <a:pt x="611" y="101"/>
                    </a:lnTo>
                    <a:lnTo>
                      <a:pt x="582" y="86"/>
                    </a:lnTo>
                    <a:lnTo>
                      <a:pt x="553" y="72"/>
                    </a:lnTo>
                    <a:lnTo>
                      <a:pt x="525" y="59"/>
                    </a:lnTo>
                    <a:lnTo>
                      <a:pt x="499" y="48"/>
                    </a:lnTo>
                    <a:lnTo>
                      <a:pt x="474" y="37"/>
                    </a:lnTo>
                    <a:lnTo>
                      <a:pt x="449" y="27"/>
                    </a:lnTo>
                    <a:lnTo>
                      <a:pt x="426" y="19"/>
                    </a:lnTo>
                    <a:lnTo>
                      <a:pt x="404" y="13"/>
                    </a:lnTo>
                    <a:lnTo>
                      <a:pt x="384" y="7"/>
                    </a:lnTo>
                    <a:lnTo>
                      <a:pt x="365" y="4"/>
                    </a:lnTo>
                    <a:lnTo>
                      <a:pt x="348" y="1"/>
                    </a:lnTo>
                    <a:lnTo>
                      <a:pt x="346" y="1"/>
                    </a:lnTo>
                    <a:lnTo>
                      <a:pt x="342" y="1"/>
                    </a:lnTo>
                    <a:lnTo>
                      <a:pt x="339" y="1"/>
                    </a:lnTo>
                    <a:lnTo>
                      <a:pt x="336" y="1"/>
                    </a:lnTo>
                    <a:lnTo>
                      <a:pt x="332" y="1"/>
                    </a:lnTo>
                    <a:lnTo>
                      <a:pt x="328" y="0"/>
                    </a:lnTo>
                    <a:lnTo>
                      <a:pt x="324" y="0"/>
                    </a:lnTo>
                    <a:lnTo>
                      <a:pt x="319" y="0"/>
                    </a:lnTo>
                    <a:lnTo>
                      <a:pt x="315" y="0"/>
                    </a:lnTo>
                    <a:lnTo>
                      <a:pt x="311" y="0"/>
                    </a:lnTo>
                    <a:lnTo>
                      <a:pt x="307" y="0"/>
                    </a:lnTo>
                    <a:lnTo>
                      <a:pt x="302" y="0"/>
                    </a:lnTo>
                    <a:close/>
                  </a:path>
                </a:pathLst>
              </a:custGeom>
              <a:solidFill>
                <a:srgbClr val="303F9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46" name="Freeform 26">
                <a:hlinkClick r:id="rId2" action="ppaction://hlinkfile"/>
              </p:cNvPr>
              <p:cNvSpPr>
                <a:spLocks/>
              </p:cNvSpPr>
              <p:nvPr/>
            </p:nvSpPr>
            <p:spPr bwMode="auto">
              <a:xfrm>
                <a:off x="4560" y="2096"/>
                <a:ext cx="674" cy="413"/>
              </a:xfrm>
              <a:custGeom>
                <a:avLst/>
                <a:gdLst>
                  <a:gd name="T0" fmla="*/ 212 w 1347"/>
                  <a:gd name="T1" fmla="*/ 4 h 826"/>
                  <a:gd name="T2" fmla="*/ 142 w 1347"/>
                  <a:gd name="T3" fmla="*/ 21 h 826"/>
                  <a:gd name="T4" fmla="*/ 95 w 1347"/>
                  <a:gd name="T5" fmla="*/ 42 h 826"/>
                  <a:gd name="T6" fmla="*/ 73 w 1347"/>
                  <a:gd name="T7" fmla="*/ 54 h 826"/>
                  <a:gd name="T8" fmla="*/ 30 w 1347"/>
                  <a:gd name="T9" fmla="*/ 92 h 826"/>
                  <a:gd name="T10" fmla="*/ 4 w 1347"/>
                  <a:gd name="T11" fmla="*/ 141 h 826"/>
                  <a:gd name="T12" fmla="*/ 0 w 1347"/>
                  <a:gd name="T13" fmla="*/ 177 h 826"/>
                  <a:gd name="T14" fmla="*/ 8 w 1347"/>
                  <a:gd name="T15" fmla="*/ 237 h 826"/>
                  <a:gd name="T16" fmla="*/ 25 w 1347"/>
                  <a:gd name="T17" fmla="*/ 287 h 826"/>
                  <a:gd name="T18" fmla="*/ 43 w 1347"/>
                  <a:gd name="T19" fmla="*/ 312 h 826"/>
                  <a:gd name="T20" fmla="*/ 103 w 1347"/>
                  <a:gd name="T21" fmla="*/ 342 h 826"/>
                  <a:gd name="T22" fmla="*/ 200 w 1347"/>
                  <a:gd name="T23" fmla="*/ 386 h 826"/>
                  <a:gd name="T24" fmla="*/ 311 w 1347"/>
                  <a:gd name="T25" fmla="*/ 432 h 826"/>
                  <a:gd name="T26" fmla="*/ 413 w 1347"/>
                  <a:gd name="T27" fmla="*/ 472 h 826"/>
                  <a:gd name="T28" fmla="*/ 478 w 1347"/>
                  <a:gd name="T29" fmla="*/ 497 h 826"/>
                  <a:gd name="T30" fmla="*/ 544 w 1347"/>
                  <a:gd name="T31" fmla="*/ 525 h 826"/>
                  <a:gd name="T32" fmla="*/ 648 w 1347"/>
                  <a:gd name="T33" fmla="*/ 580 h 826"/>
                  <a:gd name="T34" fmla="*/ 763 w 1347"/>
                  <a:gd name="T35" fmla="*/ 646 h 826"/>
                  <a:gd name="T36" fmla="*/ 869 w 1347"/>
                  <a:gd name="T37" fmla="*/ 711 h 826"/>
                  <a:gd name="T38" fmla="*/ 940 w 1347"/>
                  <a:gd name="T39" fmla="*/ 760 h 826"/>
                  <a:gd name="T40" fmla="*/ 983 w 1347"/>
                  <a:gd name="T41" fmla="*/ 793 h 826"/>
                  <a:gd name="T42" fmla="*/ 1044 w 1347"/>
                  <a:gd name="T43" fmla="*/ 816 h 826"/>
                  <a:gd name="T44" fmla="*/ 1112 w 1347"/>
                  <a:gd name="T45" fmla="*/ 826 h 826"/>
                  <a:gd name="T46" fmla="*/ 1147 w 1347"/>
                  <a:gd name="T47" fmla="*/ 824 h 826"/>
                  <a:gd name="T48" fmla="*/ 1179 w 1347"/>
                  <a:gd name="T49" fmla="*/ 817 h 826"/>
                  <a:gd name="T50" fmla="*/ 1219 w 1347"/>
                  <a:gd name="T51" fmla="*/ 797 h 826"/>
                  <a:gd name="T52" fmla="*/ 1293 w 1347"/>
                  <a:gd name="T53" fmla="*/ 736 h 826"/>
                  <a:gd name="T54" fmla="*/ 1342 w 1347"/>
                  <a:gd name="T55" fmla="*/ 649 h 826"/>
                  <a:gd name="T56" fmla="*/ 1345 w 1347"/>
                  <a:gd name="T57" fmla="*/ 591 h 826"/>
                  <a:gd name="T58" fmla="*/ 1330 w 1347"/>
                  <a:gd name="T59" fmla="*/ 546 h 826"/>
                  <a:gd name="T60" fmla="*/ 1287 w 1347"/>
                  <a:gd name="T61" fmla="*/ 494 h 826"/>
                  <a:gd name="T62" fmla="*/ 1223 w 1347"/>
                  <a:gd name="T63" fmla="*/ 451 h 826"/>
                  <a:gd name="T64" fmla="*/ 1137 w 1347"/>
                  <a:gd name="T65" fmla="*/ 407 h 826"/>
                  <a:gd name="T66" fmla="*/ 1035 w 1347"/>
                  <a:gd name="T67" fmla="*/ 357 h 826"/>
                  <a:gd name="T68" fmla="*/ 917 w 1347"/>
                  <a:gd name="T69" fmla="*/ 294 h 826"/>
                  <a:gd name="T70" fmla="*/ 789 w 1347"/>
                  <a:gd name="T71" fmla="*/ 219 h 826"/>
                  <a:gd name="T72" fmla="*/ 658 w 1347"/>
                  <a:gd name="T73" fmla="*/ 146 h 826"/>
                  <a:gd name="T74" fmla="*/ 534 w 1347"/>
                  <a:gd name="T75" fmla="*/ 82 h 826"/>
                  <a:gd name="T76" fmla="*/ 423 w 1347"/>
                  <a:gd name="T77" fmla="*/ 31 h 826"/>
                  <a:gd name="T78" fmla="*/ 336 w 1347"/>
                  <a:gd name="T79" fmla="*/ 5 h 826"/>
                  <a:gd name="T80" fmla="*/ 303 w 1347"/>
                  <a:gd name="T81" fmla="*/ 0 h 826"/>
                  <a:gd name="T82" fmla="*/ 288 w 1347"/>
                  <a:gd name="T83" fmla="*/ 0 h 826"/>
                  <a:gd name="T84" fmla="*/ 273 w 1347"/>
                  <a:gd name="T85" fmla="*/ 0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7" h="826">
                    <a:moveTo>
                      <a:pt x="273" y="0"/>
                    </a:moveTo>
                    <a:lnTo>
                      <a:pt x="241" y="1"/>
                    </a:lnTo>
                    <a:lnTo>
                      <a:pt x="212" y="4"/>
                    </a:lnTo>
                    <a:lnTo>
                      <a:pt x="187" y="8"/>
                    </a:lnTo>
                    <a:lnTo>
                      <a:pt x="164" y="14"/>
                    </a:lnTo>
                    <a:lnTo>
                      <a:pt x="142" y="21"/>
                    </a:lnTo>
                    <a:lnTo>
                      <a:pt x="125" y="28"/>
                    </a:lnTo>
                    <a:lnTo>
                      <a:pt x="109" y="35"/>
                    </a:lnTo>
                    <a:lnTo>
                      <a:pt x="95" y="42"/>
                    </a:lnTo>
                    <a:lnTo>
                      <a:pt x="92" y="43"/>
                    </a:lnTo>
                    <a:lnTo>
                      <a:pt x="84" y="47"/>
                    </a:lnTo>
                    <a:lnTo>
                      <a:pt x="73" y="54"/>
                    </a:lnTo>
                    <a:lnTo>
                      <a:pt x="59" y="65"/>
                    </a:lnTo>
                    <a:lnTo>
                      <a:pt x="44" y="77"/>
                    </a:lnTo>
                    <a:lnTo>
                      <a:pt x="30" y="92"/>
                    </a:lnTo>
                    <a:lnTo>
                      <a:pt x="18" y="110"/>
                    </a:lnTo>
                    <a:lnTo>
                      <a:pt x="7" y="129"/>
                    </a:lnTo>
                    <a:lnTo>
                      <a:pt x="4" y="141"/>
                    </a:lnTo>
                    <a:lnTo>
                      <a:pt x="1" y="152"/>
                    </a:lnTo>
                    <a:lnTo>
                      <a:pt x="0" y="165"/>
                    </a:lnTo>
                    <a:lnTo>
                      <a:pt x="0" y="177"/>
                    </a:lnTo>
                    <a:lnTo>
                      <a:pt x="1" y="197"/>
                    </a:lnTo>
                    <a:lnTo>
                      <a:pt x="5" y="218"/>
                    </a:lnTo>
                    <a:lnTo>
                      <a:pt x="8" y="237"/>
                    </a:lnTo>
                    <a:lnTo>
                      <a:pt x="13" y="256"/>
                    </a:lnTo>
                    <a:lnTo>
                      <a:pt x="19" y="273"/>
                    </a:lnTo>
                    <a:lnTo>
                      <a:pt x="25" y="287"/>
                    </a:lnTo>
                    <a:lnTo>
                      <a:pt x="30" y="298"/>
                    </a:lnTo>
                    <a:lnTo>
                      <a:pt x="36" y="307"/>
                    </a:lnTo>
                    <a:lnTo>
                      <a:pt x="43" y="312"/>
                    </a:lnTo>
                    <a:lnTo>
                      <a:pt x="57" y="320"/>
                    </a:lnTo>
                    <a:lnTo>
                      <a:pt x="78" y="331"/>
                    </a:lnTo>
                    <a:lnTo>
                      <a:pt x="103" y="342"/>
                    </a:lnTo>
                    <a:lnTo>
                      <a:pt x="132" y="356"/>
                    </a:lnTo>
                    <a:lnTo>
                      <a:pt x="165" y="371"/>
                    </a:lnTo>
                    <a:lnTo>
                      <a:pt x="200" y="386"/>
                    </a:lnTo>
                    <a:lnTo>
                      <a:pt x="236" y="401"/>
                    </a:lnTo>
                    <a:lnTo>
                      <a:pt x="275" y="417"/>
                    </a:lnTo>
                    <a:lnTo>
                      <a:pt x="311" y="432"/>
                    </a:lnTo>
                    <a:lnTo>
                      <a:pt x="347" y="447"/>
                    </a:lnTo>
                    <a:lnTo>
                      <a:pt x="382" y="461"/>
                    </a:lnTo>
                    <a:lnTo>
                      <a:pt x="413" y="472"/>
                    </a:lnTo>
                    <a:lnTo>
                      <a:pt x="439" y="483"/>
                    </a:lnTo>
                    <a:lnTo>
                      <a:pt x="462" y="491"/>
                    </a:lnTo>
                    <a:lnTo>
                      <a:pt x="478" y="497"/>
                    </a:lnTo>
                    <a:lnTo>
                      <a:pt x="495" y="502"/>
                    </a:lnTo>
                    <a:lnTo>
                      <a:pt x="518" y="513"/>
                    </a:lnTo>
                    <a:lnTo>
                      <a:pt x="544" y="525"/>
                    </a:lnTo>
                    <a:lnTo>
                      <a:pt x="576" y="542"/>
                    </a:lnTo>
                    <a:lnTo>
                      <a:pt x="611" y="560"/>
                    </a:lnTo>
                    <a:lnTo>
                      <a:pt x="648" y="580"/>
                    </a:lnTo>
                    <a:lnTo>
                      <a:pt x="686" y="601"/>
                    </a:lnTo>
                    <a:lnTo>
                      <a:pt x="725" y="623"/>
                    </a:lnTo>
                    <a:lnTo>
                      <a:pt x="763" y="646"/>
                    </a:lnTo>
                    <a:lnTo>
                      <a:pt x="801" y="668"/>
                    </a:lnTo>
                    <a:lnTo>
                      <a:pt x="836" y="690"/>
                    </a:lnTo>
                    <a:lnTo>
                      <a:pt x="869" y="711"/>
                    </a:lnTo>
                    <a:lnTo>
                      <a:pt x="898" y="729"/>
                    </a:lnTo>
                    <a:lnTo>
                      <a:pt x="922" y="746"/>
                    </a:lnTo>
                    <a:lnTo>
                      <a:pt x="940" y="760"/>
                    </a:lnTo>
                    <a:lnTo>
                      <a:pt x="953" y="771"/>
                    </a:lnTo>
                    <a:lnTo>
                      <a:pt x="967" y="782"/>
                    </a:lnTo>
                    <a:lnTo>
                      <a:pt x="983" y="793"/>
                    </a:lnTo>
                    <a:lnTo>
                      <a:pt x="1001" y="802"/>
                    </a:lnTo>
                    <a:lnTo>
                      <a:pt x="1022" y="809"/>
                    </a:lnTo>
                    <a:lnTo>
                      <a:pt x="1044" y="816"/>
                    </a:lnTo>
                    <a:lnTo>
                      <a:pt x="1066" y="820"/>
                    </a:lnTo>
                    <a:lnTo>
                      <a:pt x="1089" y="824"/>
                    </a:lnTo>
                    <a:lnTo>
                      <a:pt x="1112" y="826"/>
                    </a:lnTo>
                    <a:lnTo>
                      <a:pt x="1124" y="826"/>
                    </a:lnTo>
                    <a:lnTo>
                      <a:pt x="1136" y="825"/>
                    </a:lnTo>
                    <a:lnTo>
                      <a:pt x="1147" y="824"/>
                    </a:lnTo>
                    <a:lnTo>
                      <a:pt x="1158" y="823"/>
                    </a:lnTo>
                    <a:lnTo>
                      <a:pt x="1168" y="820"/>
                    </a:lnTo>
                    <a:lnTo>
                      <a:pt x="1179" y="817"/>
                    </a:lnTo>
                    <a:lnTo>
                      <a:pt x="1188" y="813"/>
                    </a:lnTo>
                    <a:lnTo>
                      <a:pt x="1196" y="810"/>
                    </a:lnTo>
                    <a:lnTo>
                      <a:pt x="1219" y="797"/>
                    </a:lnTo>
                    <a:lnTo>
                      <a:pt x="1243" y="780"/>
                    </a:lnTo>
                    <a:lnTo>
                      <a:pt x="1269" y="759"/>
                    </a:lnTo>
                    <a:lnTo>
                      <a:pt x="1293" y="736"/>
                    </a:lnTo>
                    <a:lnTo>
                      <a:pt x="1314" y="710"/>
                    </a:lnTo>
                    <a:lnTo>
                      <a:pt x="1331" y="680"/>
                    </a:lnTo>
                    <a:lnTo>
                      <a:pt x="1342" y="649"/>
                    </a:lnTo>
                    <a:lnTo>
                      <a:pt x="1347" y="615"/>
                    </a:lnTo>
                    <a:lnTo>
                      <a:pt x="1347" y="603"/>
                    </a:lnTo>
                    <a:lnTo>
                      <a:pt x="1345" y="591"/>
                    </a:lnTo>
                    <a:lnTo>
                      <a:pt x="1342" y="578"/>
                    </a:lnTo>
                    <a:lnTo>
                      <a:pt x="1339" y="567"/>
                    </a:lnTo>
                    <a:lnTo>
                      <a:pt x="1330" y="546"/>
                    </a:lnTo>
                    <a:lnTo>
                      <a:pt x="1318" y="528"/>
                    </a:lnTo>
                    <a:lnTo>
                      <a:pt x="1304" y="510"/>
                    </a:lnTo>
                    <a:lnTo>
                      <a:pt x="1287" y="494"/>
                    </a:lnTo>
                    <a:lnTo>
                      <a:pt x="1269" y="479"/>
                    </a:lnTo>
                    <a:lnTo>
                      <a:pt x="1247" y="464"/>
                    </a:lnTo>
                    <a:lnTo>
                      <a:pt x="1223" y="451"/>
                    </a:lnTo>
                    <a:lnTo>
                      <a:pt x="1196" y="436"/>
                    </a:lnTo>
                    <a:lnTo>
                      <a:pt x="1168" y="422"/>
                    </a:lnTo>
                    <a:lnTo>
                      <a:pt x="1137" y="407"/>
                    </a:lnTo>
                    <a:lnTo>
                      <a:pt x="1105" y="391"/>
                    </a:lnTo>
                    <a:lnTo>
                      <a:pt x="1071" y="375"/>
                    </a:lnTo>
                    <a:lnTo>
                      <a:pt x="1035" y="357"/>
                    </a:lnTo>
                    <a:lnTo>
                      <a:pt x="997" y="338"/>
                    </a:lnTo>
                    <a:lnTo>
                      <a:pt x="958" y="317"/>
                    </a:lnTo>
                    <a:lnTo>
                      <a:pt x="917" y="294"/>
                    </a:lnTo>
                    <a:lnTo>
                      <a:pt x="876" y="270"/>
                    </a:lnTo>
                    <a:lnTo>
                      <a:pt x="832" y="244"/>
                    </a:lnTo>
                    <a:lnTo>
                      <a:pt x="789" y="219"/>
                    </a:lnTo>
                    <a:lnTo>
                      <a:pt x="746" y="195"/>
                    </a:lnTo>
                    <a:lnTo>
                      <a:pt x="702" y="171"/>
                    </a:lnTo>
                    <a:lnTo>
                      <a:pt x="658" y="146"/>
                    </a:lnTo>
                    <a:lnTo>
                      <a:pt x="616" y="123"/>
                    </a:lnTo>
                    <a:lnTo>
                      <a:pt x="574" y="101"/>
                    </a:lnTo>
                    <a:lnTo>
                      <a:pt x="534" y="82"/>
                    </a:lnTo>
                    <a:lnTo>
                      <a:pt x="496" y="62"/>
                    </a:lnTo>
                    <a:lnTo>
                      <a:pt x="459" y="46"/>
                    </a:lnTo>
                    <a:lnTo>
                      <a:pt x="423" y="31"/>
                    </a:lnTo>
                    <a:lnTo>
                      <a:pt x="391" y="20"/>
                    </a:lnTo>
                    <a:lnTo>
                      <a:pt x="362" y="10"/>
                    </a:lnTo>
                    <a:lnTo>
                      <a:pt x="336" y="5"/>
                    </a:lnTo>
                    <a:lnTo>
                      <a:pt x="313" y="1"/>
                    </a:lnTo>
                    <a:lnTo>
                      <a:pt x="308" y="1"/>
                    </a:lnTo>
                    <a:lnTo>
                      <a:pt x="303" y="0"/>
                    </a:lnTo>
                    <a:lnTo>
                      <a:pt x="298" y="0"/>
                    </a:lnTo>
                    <a:lnTo>
                      <a:pt x="293" y="0"/>
                    </a:lnTo>
                    <a:lnTo>
                      <a:pt x="288" y="0"/>
                    </a:lnTo>
                    <a:lnTo>
                      <a:pt x="283" y="0"/>
                    </a:lnTo>
                    <a:lnTo>
                      <a:pt x="278" y="0"/>
                    </a:lnTo>
                    <a:lnTo>
                      <a:pt x="273" y="0"/>
                    </a:lnTo>
                    <a:close/>
                  </a:path>
                </a:pathLst>
              </a:custGeom>
              <a:solidFill>
                <a:srgbClr val="1C288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47" name="Freeform 27"/>
              <p:cNvSpPr>
                <a:spLocks/>
              </p:cNvSpPr>
              <p:nvPr/>
            </p:nvSpPr>
            <p:spPr bwMode="auto">
              <a:xfrm>
                <a:off x="4401" y="2019"/>
                <a:ext cx="69" cy="46"/>
              </a:xfrm>
              <a:custGeom>
                <a:avLst/>
                <a:gdLst>
                  <a:gd name="T0" fmla="*/ 140 w 140"/>
                  <a:gd name="T1" fmla="*/ 9 h 92"/>
                  <a:gd name="T2" fmla="*/ 137 w 140"/>
                  <a:gd name="T3" fmla="*/ 9 h 92"/>
                  <a:gd name="T4" fmla="*/ 133 w 140"/>
                  <a:gd name="T5" fmla="*/ 8 h 92"/>
                  <a:gd name="T6" fmla="*/ 125 w 140"/>
                  <a:gd name="T7" fmla="*/ 6 h 92"/>
                  <a:gd name="T8" fmla="*/ 114 w 140"/>
                  <a:gd name="T9" fmla="*/ 4 h 92"/>
                  <a:gd name="T10" fmla="*/ 102 w 140"/>
                  <a:gd name="T11" fmla="*/ 2 h 92"/>
                  <a:gd name="T12" fmla="*/ 89 w 140"/>
                  <a:gd name="T13" fmla="*/ 1 h 92"/>
                  <a:gd name="T14" fmla="*/ 74 w 140"/>
                  <a:gd name="T15" fmla="*/ 0 h 92"/>
                  <a:gd name="T16" fmla="*/ 60 w 140"/>
                  <a:gd name="T17" fmla="*/ 0 h 92"/>
                  <a:gd name="T18" fmla="*/ 50 w 140"/>
                  <a:gd name="T19" fmla="*/ 1 h 92"/>
                  <a:gd name="T20" fmla="*/ 39 w 140"/>
                  <a:gd name="T21" fmla="*/ 2 h 92"/>
                  <a:gd name="T22" fmla="*/ 30 w 140"/>
                  <a:gd name="T23" fmla="*/ 4 h 92"/>
                  <a:gd name="T24" fmla="*/ 22 w 140"/>
                  <a:gd name="T25" fmla="*/ 7 h 92"/>
                  <a:gd name="T26" fmla="*/ 14 w 140"/>
                  <a:gd name="T27" fmla="*/ 11 h 92"/>
                  <a:gd name="T28" fmla="*/ 8 w 140"/>
                  <a:gd name="T29" fmla="*/ 16 h 92"/>
                  <a:gd name="T30" fmla="*/ 4 w 140"/>
                  <a:gd name="T31" fmla="*/ 23 h 92"/>
                  <a:gd name="T32" fmla="*/ 1 w 140"/>
                  <a:gd name="T33" fmla="*/ 31 h 92"/>
                  <a:gd name="T34" fmla="*/ 0 w 140"/>
                  <a:gd name="T35" fmla="*/ 42 h 92"/>
                  <a:gd name="T36" fmla="*/ 4 w 140"/>
                  <a:gd name="T37" fmla="*/ 56 h 92"/>
                  <a:gd name="T38" fmla="*/ 9 w 140"/>
                  <a:gd name="T39" fmla="*/ 72 h 92"/>
                  <a:gd name="T40" fmla="*/ 20 w 140"/>
                  <a:gd name="T41" fmla="*/ 92 h 92"/>
                  <a:gd name="T42" fmla="*/ 23 w 140"/>
                  <a:gd name="T43" fmla="*/ 89 h 92"/>
                  <a:gd name="T44" fmla="*/ 32 w 140"/>
                  <a:gd name="T45" fmla="*/ 82 h 92"/>
                  <a:gd name="T46" fmla="*/ 46 w 140"/>
                  <a:gd name="T47" fmla="*/ 70 h 92"/>
                  <a:gd name="T48" fmla="*/ 64 w 140"/>
                  <a:gd name="T49" fmla="*/ 56 h 92"/>
                  <a:gd name="T50" fmla="*/ 82 w 140"/>
                  <a:gd name="T51" fmla="*/ 41 h 92"/>
                  <a:gd name="T52" fmla="*/ 103 w 140"/>
                  <a:gd name="T53" fmla="*/ 29 h 92"/>
                  <a:gd name="T54" fmla="*/ 122 w 140"/>
                  <a:gd name="T55" fmla="*/ 17 h 92"/>
                  <a:gd name="T56" fmla="*/ 140 w 140"/>
                  <a:gd name="T57" fmla="*/ 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0" h="92">
                    <a:moveTo>
                      <a:pt x="140" y="9"/>
                    </a:moveTo>
                    <a:lnTo>
                      <a:pt x="137" y="9"/>
                    </a:lnTo>
                    <a:lnTo>
                      <a:pt x="133" y="8"/>
                    </a:lnTo>
                    <a:lnTo>
                      <a:pt x="125" y="6"/>
                    </a:lnTo>
                    <a:lnTo>
                      <a:pt x="114" y="4"/>
                    </a:lnTo>
                    <a:lnTo>
                      <a:pt x="102" y="2"/>
                    </a:lnTo>
                    <a:lnTo>
                      <a:pt x="89" y="1"/>
                    </a:lnTo>
                    <a:lnTo>
                      <a:pt x="74" y="0"/>
                    </a:lnTo>
                    <a:lnTo>
                      <a:pt x="60" y="0"/>
                    </a:lnTo>
                    <a:lnTo>
                      <a:pt x="50" y="1"/>
                    </a:lnTo>
                    <a:lnTo>
                      <a:pt x="39" y="2"/>
                    </a:lnTo>
                    <a:lnTo>
                      <a:pt x="30" y="4"/>
                    </a:lnTo>
                    <a:lnTo>
                      <a:pt x="22" y="7"/>
                    </a:lnTo>
                    <a:lnTo>
                      <a:pt x="14" y="11"/>
                    </a:lnTo>
                    <a:lnTo>
                      <a:pt x="8" y="16"/>
                    </a:lnTo>
                    <a:lnTo>
                      <a:pt x="4" y="23"/>
                    </a:lnTo>
                    <a:lnTo>
                      <a:pt x="1" y="31"/>
                    </a:lnTo>
                    <a:lnTo>
                      <a:pt x="0" y="42"/>
                    </a:lnTo>
                    <a:lnTo>
                      <a:pt x="4" y="56"/>
                    </a:lnTo>
                    <a:lnTo>
                      <a:pt x="9" y="72"/>
                    </a:lnTo>
                    <a:lnTo>
                      <a:pt x="20" y="92"/>
                    </a:lnTo>
                    <a:lnTo>
                      <a:pt x="23" y="89"/>
                    </a:lnTo>
                    <a:lnTo>
                      <a:pt x="32" y="82"/>
                    </a:lnTo>
                    <a:lnTo>
                      <a:pt x="46" y="70"/>
                    </a:lnTo>
                    <a:lnTo>
                      <a:pt x="64" y="56"/>
                    </a:lnTo>
                    <a:lnTo>
                      <a:pt x="82" y="41"/>
                    </a:lnTo>
                    <a:lnTo>
                      <a:pt x="103" y="29"/>
                    </a:lnTo>
                    <a:lnTo>
                      <a:pt x="122" y="17"/>
                    </a:lnTo>
                    <a:lnTo>
                      <a:pt x="140" y="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48" name="Freeform 28"/>
              <p:cNvSpPr>
                <a:spLocks/>
              </p:cNvSpPr>
              <p:nvPr/>
            </p:nvSpPr>
            <p:spPr bwMode="auto">
              <a:xfrm>
                <a:off x="4666" y="2041"/>
                <a:ext cx="91" cy="47"/>
              </a:xfrm>
              <a:custGeom>
                <a:avLst/>
                <a:gdLst>
                  <a:gd name="T0" fmla="*/ 181 w 182"/>
                  <a:gd name="T1" fmla="*/ 70 h 93"/>
                  <a:gd name="T2" fmla="*/ 176 w 182"/>
                  <a:gd name="T3" fmla="*/ 78 h 93"/>
                  <a:gd name="T4" fmla="*/ 170 w 182"/>
                  <a:gd name="T5" fmla="*/ 84 h 93"/>
                  <a:gd name="T6" fmla="*/ 158 w 182"/>
                  <a:gd name="T7" fmla="*/ 88 h 93"/>
                  <a:gd name="T8" fmla="*/ 145 w 182"/>
                  <a:gd name="T9" fmla="*/ 92 h 93"/>
                  <a:gd name="T10" fmla="*/ 130 w 182"/>
                  <a:gd name="T11" fmla="*/ 93 h 93"/>
                  <a:gd name="T12" fmla="*/ 114 w 182"/>
                  <a:gd name="T13" fmla="*/ 93 h 93"/>
                  <a:gd name="T14" fmla="*/ 96 w 182"/>
                  <a:gd name="T15" fmla="*/ 91 h 93"/>
                  <a:gd name="T16" fmla="*/ 77 w 182"/>
                  <a:gd name="T17" fmla="*/ 86 h 93"/>
                  <a:gd name="T18" fmla="*/ 60 w 182"/>
                  <a:gd name="T19" fmla="*/ 80 h 93"/>
                  <a:gd name="T20" fmla="*/ 44 w 182"/>
                  <a:gd name="T21" fmla="*/ 73 h 93"/>
                  <a:gd name="T22" fmla="*/ 29 w 182"/>
                  <a:gd name="T23" fmla="*/ 66 h 93"/>
                  <a:gd name="T24" fmla="*/ 17 w 182"/>
                  <a:gd name="T25" fmla="*/ 57 h 93"/>
                  <a:gd name="T26" fmla="*/ 8 w 182"/>
                  <a:gd name="T27" fmla="*/ 49 h 93"/>
                  <a:gd name="T28" fmla="*/ 2 w 182"/>
                  <a:gd name="T29" fmla="*/ 40 h 93"/>
                  <a:gd name="T30" fmla="*/ 0 w 182"/>
                  <a:gd name="T31" fmla="*/ 31 h 93"/>
                  <a:gd name="T32" fmla="*/ 1 w 182"/>
                  <a:gd name="T33" fmla="*/ 23 h 93"/>
                  <a:gd name="T34" fmla="*/ 6 w 182"/>
                  <a:gd name="T35" fmla="*/ 15 h 93"/>
                  <a:gd name="T36" fmla="*/ 13 w 182"/>
                  <a:gd name="T37" fmla="*/ 9 h 93"/>
                  <a:gd name="T38" fmla="*/ 23 w 182"/>
                  <a:gd name="T39" fmla="*/ 4 h 93"/>
                  <a:gd name="T40" fmla="*/ 37 w 182"/>
                  <a:gd name="T41" fmla="*/ 1 h 93"/>
                  <a:gd name="T42" fmla="*/ 52 w 182"/>
                  <a:gd name="T43" fmla="*/ 0 h 93"/>
                  <a:gd name="T44" fmla="*/ 68 w 182"/>
                  <a:gd name="T45" fmla="*/ 0 h 93"/>
                  <a:gd name="T46" fmla="*/ 85 w 182"/>
                  <a:gd name="T47" fmla="*/ 2 h 93"/>
                  <a:gd name="T48" fmla="*/ 104 w 182"/>
                  <a:gd name="T49" fmla="*/ 5 h 93"/>
                  <a:gd name="T50" fmla="*/ 122 w 182"/>
                  <a:gd name="T51" fmla="*/ 11 h 93"/>
                  <a:gd name="T52" fmla="*/ 138 w 182"/>
                  <a:gd name="T53" fmla="*/ 18 h 93"/>
                  <a:gd name="T54" fmla="*/ 152 w 182"/>
                  <a:gd name="T55" fmla="*/ 26 h 93"/>
                  <a:gd name="T56" fmla="*/ 164 w 182"/>
                  <a:gd name="T57" fmla="*/ 34 h 93"/>
                  <a:gd name="T58" fmla="*/ 173 w 182"/>
                  <a:gd name="T59" fmla="*/ 43 h 93"/>
                  <a:gd name="T60" fmla="*/ 179 w 182"/>
                  <a:gd name="T61" fmla="*/ 53 h 93"/>
                  <a:gd name="T62" fmla="*/ 182 w 182"/>
                  <a:gd name="T63" fmla="*/ 62 h 93"/>
                  <a:gd name="T64" fmla="*/ 181 w 182"/>
                  <a:gd name="T65" fmla="*/ 7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2" h="93">
                    <a:moveTo>
                      <a:pt x="181" y="70"/>
                    </a:moveTo>
                    <a:lnTo>
                      <a:pt x="176" y="78"/>
                    </a:lnTo>
                    <a:lnTo>
                      <a:pt x="170" y="84"/>
                    </a:lnTo>
                    <a:lnTo>
                      <a:pt x="158" y="88"/>
                    </a:lnTo>
                    <a:lnTo>
                      <a:pt x="145" y="92"/>
                    </a:lnTo>
                    <a:lnTo>
                      <a:pt x="130" y="93"/>
                    </a:lnTo>
                    <a:lnTo>
                      <a:pt x="114" y="93"/>
                    </a:lnTo>
                    <a:lnTo>
                      <a:pt x="96" y="91"/>
                    </a:lnTo>
                    <a:lnTo>
                      <a:pt x="77" y="86"/>
                    </a:lnTo>
                    <a:lnTo>
                      <a:pt x="60" y="80"/>
                    </a:lnTo>
                    <a:lnTo>
                      <a:pt x="44" y="73"/>
                    </a:lnTo>
                    <a:lnTo>
                      <a:pt x="29" y="66"/>
                    </a:lnTo>
                    <a:lnTo>
                      <a:pt x="17" y="57"/>
                    </a:lnTo>
                    <a:lnTo>
                      <a:pt x="8" y="49"/>
                    </a:lnTo>
                    <a:lnTo>
                      <a:pt x="2" y="40"/>
                    </a:lnTo>
                    <a:lnTo>
                      <a:pt x="0" y="31"/>
                    </a:lnTo>
                    <a:lnTo>
                      <a:pt x="1" y="23"/>
                    </a:lnTo>
                    <a:lnTo>
                      <a:pt x="6" y="15"/>
                    </a:lnTo>
                    <a:lnTo>
                      <a:pt x="13" y="9"/>
                    </a:lnTo>
                    <a:lnTo>
                      <a:pt x="23" y="4"/>
                    </a:lnTo>
                    <a:lnTo>
                      <a:pt x="37" y="1"/>
                    </a:lnTo>
                    <a:lnTo>
                      <a:pt x="52" y="0"/>
                    </a:lnTo>
                    <a:lnTo>
                      <a:pt x="68" y="0"/>
                    </a:lnTo>
                    <a:lnTo>
                      <a:pt x="85" y="2"/>
                    </a:lnTo>
                    <a:lnTo>
                      <a:pt x="104" y="5"/>
                    </a:lnTo>
                    <a:lnTo>
                      <a:pt x="122" y="11"/>
                    </a:lnTo>
                    <a:lnTo>
                      <a:pt x="138" y="18"/>
                    </a:lnTo>
                    <a:lnTo>
                      <a:pt x="152" y="26"/>
                    </a:lnTo>
                    <a:lnTo>
                      <a:pt x="164" y="34"/>
                    </a:lnTo>
                    <a:lnTo>
                      <a:pt x="173" y="43"/>
                    </a:lnTo>
                    <a:lnTo>
                      <a:pt x="179" y="53"/>
                    </a:lnTo>
                    <a:lnTo>
                      <a:pt x="182" y="62"/>
                    </a:lnTo>
                    <a:lnTo>
                      <a:pt x="181" y="7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49" name="Freeform 29"/>
              <p:cNvSpPr>
                <a:spLocks/>
              </p:cNvSpPr>
              <p:nvPr/>
            </p:nvSpPr>
            <p:spPr bwMode="auto">
              <a:xfrm>
                <a:off x="4613" y="2203"/>
                <a:ext cx="57" cy="31"/>
              </a:xfrm>
              <a:custGeom>
                <a:avLst/>
                <a:gdLst>
                  <a:gd name="T0" fmla="*/ 92 w 115"/>
                  <a:gd name="T1" fmla="*/ 0 h 63"/>
                  <a:gd name="T2" fmla="*/ 89 w 115"/>
                  <a:gd name="T3" fmla="*/ 2 h 63"/>
                  <a:gd name="T4" fmla="*/ 80 w 115"/>
                  <a:gd name="T5" fmla="*/ 5 h 63"/>
                  <a:gd name="T6" fmla="*/ 66 w 115"/>
                  <a:gd name="T7" fmla="*/ 10 h 63"/>
                  <a:gd name="T8" fmla="*/ 50 w 115"/>
                  <a:gd name="T9" fmla="*/ 15 h 63"/>
                  <a:gd name="T10" fmla="*/ 34 w 115"/>
                  <a:gd name="T11" fmla="*/ 22 h 63"/>
                  <a:gd name="T12" fmla="*/ 19 w 115"/>
                  <a:gd name="T13" fmla="*/ 28 h 63"/>
                  <a:gd name="T14" fmla="*/ 7 w 115"/>
                  <a:gd name="T15" fmla="*/ 35 h 63"/>
                  <a:gd name="T16" fmla="*/ 1 w 115"/>
                  <a:gd name="T17" fmla="*/ 41 h 63"/>
                  <a:gd name="T18" fmla="*/ 0 w 115"/>
                  <a:gd name="T19" fmla="*/ 45 h 63"/>
                  <a:gd name="T20" fmla="*/ 0 w 115"/>
                  <a:gd name="T21" fmla="*/ 50 h 63"/>
                  <a:gd name="T22" fmla="*/ 4 w 115"/>
                  <a:gd name="T23" fmla="*/ 55 h 63"/>
                  <a:gd name="T24" fmla="*/ 8 w 115"/>
                  <a:gd name="T25" fmla="*/ 58 h 63"/>
                  <a:gd name="T26" fmla="*/ 15 w 115"/>
                  <a:gd name="T27" fmla="*/ 60 h 63"/>
                  <a:gd name="T28" fmla="*/ 22 w 115"/>
                  <a:gd name="T29" fmla="*/ 63 h 63"/>
                  <a:gd name="T30" fmla="*/ 30 w 115"/>
                  <a:gd name="T31" fmla="*/ 63 h 63"/>
                  <a:gd name="T32" fmla="*/ 38 w 115"/>
                  <a:gd name="T33" fmla="*/ 61 h 63"/>
                  <a:gd name="T34" fmla="*/ 47 w 115"/>
                  <a:gd name="T35" fmla="*/ 59 h 63"/>
                  <a:gd name="T36" fmla="*/ 59 w 115"/>
                  <a:gd name="T37" fmla="*/ 53 h 63"/>
                  <a:gd name="T38" fmla="*/ 72 w 115"/>
                  <a:gd name="T39" fmla="*/ 48 h 63"/>
                  <a:gd name="T40" fmla="*/ 84 w 115"/>
                  <a:gd name="T41" fmla="*/ 42 h 63"/>
                  <a:gd name="T42" fmla="*/ 95 w 115"/>
                  <a:gd name="T43" fmla="*/ 36 h 63"/>
                  <a:gd name="T44" fmla="*/ 105 w 115"/>
                  <a:gd name="T45" fmla="*/ 30 h 63"/>
                  <a:gd name="T46" fmla="*/ 111 w 115"/>
                  <a:gd name="T47" fmla="*/ 27 h 63"/>
                  <a:gd name="T48" fmla="*/ 113 w 115"/>
                  <a:gd name="T49" fmla="*/ 26 h 63"/>
                  <a:gd name="T50" fmla="*/ 114 w 115"/>
                  <a:gd name="T51" fmla="*/ 22 h 63"/>
                  <a:gd name="T52" fmla="*/ 115 w 115"/>
                  <a:gd name="T53" fmla="*/ 13 h 63"/>
                  <a:gd name="T54" fmla="*/ 110 w 115"/>
                  <a:gd name="T55" fmla="*/ 4 h 63"/>
                  <a:gd name="T56" fmla="*/ 92 w 115"/>
                  <a:gd name="T5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5" h="63">
                    <a:moveTo>
                      <a:pt x="92" y="0"/>
                    </a:moveTo>
                    <a:lnTo>
                      <a:pt x="89" y="2"/>
                    </a:lnTo>
                    <a:lnTo>
                      <a:pt x="80" y="5"/>
                    </a:lnTo>
                    <a:lnTo>
                      <a:pt x="66" y="10"/>
                    </a:lnTo>
                    <a:lnTo>
                      <a:pt x="50" y="15"/>
                    </a:lnTo>
                    <a:lnTo>
                      <a:pt x="34" y="22"/>
                    </a:lnTo>
                    <a:lnTo>
                      <a:pt x="19" y="28"/>
                    </a:lnTo>
                    <a:lnTo>
                      <a:pt x="7" y="35"/>
                    </a:lnTo>
                    <a:lnTo>
                      <a:pt x="1" y="41"/>
                    </a:lnTo>
                    <a:lnTo>
                      <a:pt x="0" y="45"/>
                    </a:lnTo>
                    <a:lnTo>
                      <a:pt x="0" y="50"/>
                    </a:lnTo>
                    <a:lnTo>
                      <a:pt x="4" y="55"/>
                    </a:lnTo>
                    <a:lnTo>
                      <a:pt x="8" y="58"/>
                    </a:lnTo>
                    <a:lnTo>
                      <a:pt x="15" y="60"/>
                    </a:lnTo>
                    <a:lnTo>
                      <a:pt x="22" y="63"/>
                    </a:lnTo>
                    <a:lnTo>
                      <a:pt x="30" y="63"/>
                    </a:lnTo>
                    <a:lnTo>
                      <a:pt x="38" y="61"/>
                    </a:lnTo>
                    <a:lnTo>
                      <a:pt x="47" y="59"/>
                    </a:lnTo>
                    <a:lnTo>
                      <a:pt x="59" y="53"/>
                    </a:lnTo>
                    <a:lnTo>
                      <a:pt x="72" y="48"/>
                    </a:lnTo>
                    <a:lnTo>
                      <a:pt x="84" y="42"/>
                    </a:lnTo>
                    <a:lnTo>
                      <a:pt x="95" y="36"/>
                    </a:lnTo>
                    <a:lnTo>
                      <a:pt x="105" y="30"/>
                    </a:lnTo>
                    <a:lnTo>
                      <a:pt x="111" y="27"/>
                    </a:lnTo>
                    <a:lnTo>
                      <a:pt x="113" y="26"/>
                    </a:lnTo>
                    <a:lnTo>
                      <a:pt x="114" y="22"/>
                    </a:lnTo>
                    <a:lnTo>
                      <a:pt x="115" y="13"/>
                    </a:lnTo>
                    <a:lnTo>
                      <a:pt x="110" y="4"/>
                    </a:lnTo>
                    <a:lnTo>
                      <a:pt x="92"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50" name="Freeform 30"/>
              <p:cNvSpPr>
                <a:spLocks/>
              </p:cNvSpPr>
              <p:nvPr/>
            </p:nvSpPr>
            <p:spPr bwMode="auto">
              <a:xfrm>
                <a:off x="4615" y="2224"/>
                <a:ext cx="55" cy="24"/>
              </a:xfrm>
              <a:custGeom>
                <a:avLst/>
                <a:gdLst>
                  <a:gd name="T0" fmla="*/ 0 w 109"/>
                  <a:gd name="T1" fmla="*/ 30 h 47"/>
                  <a:gd name="T2" fmla="*/ 1 w 109"/>
                  <a:gd name="T3" fmla="*/ 31 h 47"/>
                  <a:gd name="T4" fmla="*/ 4 w 109"/>
                  <a:gd name="T5" fmla="*/ 33 h 47"/>
                  <a:gd name="T6" fmla="*/ 11 w 109"/>
                  <a:gd name="T7" fmla="*/ 34 h 47"/>
                  <a:gd name="T8" fmla="*/ 22 w 109"/>
                  <a:gd name="T9" fmla="*/ 36 h 47"/>
                  <a:gd name="T10" fmla="*/ 35 w 109"/>
                  <a:gd name="T11" fmla="*/ 33 h 47"/>
                  <a:gd name="T12" fmla="*/ 55 w 109"/>
                  <a:gd name="T13" fmla="*/ 27 h 47"/>
                  <a:gd name="T14" fmla="*/ 79 w 109"/>
                  <a:gd name="T15" fmla="*/ 17 h 47"/>
                  <a:gd name="T16" fmla="*/ 109 w 109"/>
                  <a:gd name="T17" fmla="*/ 0 h 47"/>
                  <a:gd name="T18" fmla="*/ 105 w 109"/>
                  <a:gd name="T19" fmla="*/ 3 h 47"/>
                  <a:gd name="T20" fmla="*/ 94 w 109"/>
                  <a:gd name="T21" fmla="*/ 11 h 47"/>
                  <a:gd name="T22" fmla="*/ 78 w 109"/>
                  <a:gd name="T23" fmla="*/ 23 h 47"/>
                  <a:gd name="T24" fmla="*/ 59 w 109"/>
                  <a:gd name="T25" fmla="*/ 34 h 47"/>
                  <a:gd name="T26" fmla="*/ 39 w 109"/>
                  <a:gd name="T27" fmla="*/ 44 h 47"/>
                  <a:gd name="T28" fmla="*/ 22 w 109"/>
                  <a:gd name="T29" fmla="*/ 47 h 47"/>
                  <a:gd name="T30" fmla="*/ 8 w 109"/>
                  <a:gd name="T31" fmla="*/ 44 h 47"/>
                  <a:gd name="T32" fmla="*/ 0 w 109"/>
                  <a:gd name="T33" fmla="*/ 3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9" h="47">
                    <a:moveTo>
                      <a:pt x="0" y="30"/>
                    </a:moveTo>
                    <a:lnTo>
                      <a:pt x="1" y="31"/>
                    </a:lnTo>
                    <a:lnTo>
                      <a:pt x="4" y="33"/>
                    </a:lnTo>
                    <a:lnTo>
                      <a:pt x="11" y="34"/>
                    </a:lnTo>
                    <a:lnTo>
                      <a:pt x="22" y="36"/>
                    </a:lnTo>
                    <a:lnTo>
                      <a:pt x="35" y="33"/>
                    </a:lnTo>
                    <a:lnTo>
                      <a:pt x="55" y="27"/>
                    </a:lnTo>
                    <a:lnTo>
                      <a:pt x="79" y="17"/>
                    </a:lnTo>
                    <a:lnTo>
                      <a:pt x="109" y="0"/>
                    </a:lnTo>
                    <a:lnTo>
                      <a:pt x="105" y="3"/>
                    </a:lnTo>
                    <a:lnTo>
                      <a:pt x="94" y="11"/>
                    </a:lnTo>
                    <a:lnTo>
                      <a:pt x="78" y="23"/>
                    </a:lnTo>
                    <a:lnTo>
                      <a:pt x="59" y="34"/>
                    </a:lnTo>
                    <a:lnTo>
                      <a:pt x="39" y="44"/>
                    </a:lnTo>
                    <a:lnTo>
                      <a:pt x="22" y="47"/>
                    </a:lnTo>
                    <a:lnTo>
                      <a:pt x="8" y="44"/>
                    </a:lnTo>
                    <a:lnTo>
                      <a:pt x="0" y="3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51" name="Freeform 31"/>
              <p:cNvSpPr>
                <a:spLocks/>
              </p:cNvSpPr>
              <p:nvPr/>
            </p:nvSpPr>
            <p:spPr bwMode="auto">
              <a:xfrm>
                <a:off x="4687" y="2166"/>
                <a:ext cx="57" cy="31"/>
              </a:xfrm>
              <a:custGeom>
                <a:avLst/>
                <a:gdLst>
                  <a:gd name="T0" fmla="*/ 92 w 115"/>
                  <a:gd name="T1" fmla="*/ 0 h 63"/>
                  <a:gd name="T2" fmla="*/ 88 w 115"/>
                  <a:gd name="T3" fmla="*/ 2 h 63"/>
                  <a:gd name="T4" fmla="*/ 79 w 115"/>
                  <a:gd name="T5" fmla="*/ 5 h 63"/>
                  <a:gd name="T6" fmla="*/ 65 w 115"/>
                  <a:gd name="T7" fmla="*/ 10 h 63"/>
                  <a:gd name="T8" fmla="*/ 49 w 115"/>
                  <a:gd name="T9" fmla="*/ 15 h 63"/>
                  <a:gd name="T10" fmla="*/ 33 w 115"/>
                  <a:gd name="T11" fmla="*/ 22 h 63"/>
                  <a:gd name="T12" fmla="*/ 18 w 115"/>
                  <a:gd name="T13" fmla="*/ 28 h 63"/>
                  <a:gd name="T14" fmla="*/ 7 w 115"/>
                  <a:gd name="T15" fmla="*/ 35 h 63"/>
                  <a:gd name="T16" fmla="*/ 1 w 115"/>
                  <a:gd name="T17" fmla="*/ 41 h 63"/>
                  <a:gd name="T18" fmla="*/ 0 w 115"/>
                  <a:gd name="T19" fmla="*/ 45 h 63"/>
                  <a:gd name="T20" fmla="*/ 0 w 115"/>
                  <a:gd name="T21" fmla="*/ 50 h 63"/>
                  <a:gd name="T22" fmla="*/ 3 w 115"/>
                  <a:gd name="T23" fmla="*/ 55 h 63"/>
                  <a:gd name="T24" fmla="*/ 8 w 115"/>
                  <a:gd name="T25" fmla="*/ 58 h 63"/>
                  <a:gd name="T26" fmla="*/ 15 w 115"/>
                  <a:gd name="T27" fmla="*/ 60 h 63"/>
                  <a:gd name="T28" fmla="*/ 22 w 115"/>
                  <a:gd name="T29" fmla="*/ 63 h 63"/>
                  <a:gd name="T30" fmla="*/ 30 w 115"/>
                  <a:gd name="T31" fmla="*/ 63 h 63"/>
                  <a:gd name="T32" fmla="*/ 38 w 115"/>
                  <a:gd name="T33" fmla="*/ 62 h 63"/>
                  <a:gd name="T34" fmla="*/ 47 w 115"/>
                  <a:gd name="T35" fmla="*/ 59 h 63"/>
                  <a:gd name="T36" fmla="*/ 59 w 115"/>
                  <a:gd name="T37" fmla="*/ 55 h 63"/>
                  <a:gd name="T38" fmla="*/ 71 w 115"/>
                  <a:gd name="T39" fmla="*/ 49 h 63"/>
                  <a:gd name="T40" fmla="*/ 84 w 115"/>
                  <a:gd name="T41" fmla="*/ 42 h 63"/>
                  <a:gd name="T42" fmla="*/ 94 w 115"/>
                  <a:gd name="T43" fmla="*/ 36 h 63"/>
                  <a:gd name="T44" fmla="*/ 105 w 115"/>
                  <a:gd name="T45" fmla="*/ 32 h 63"/>
                  <a:gd name="T46" fmla="*/ 110 w 115"/>
                  <a:gd name="T47" fmla="*/ 28 h 63"/>
                  <a:gd name="T48" fmla="*/ 113 w 115"/>
                  <a:gd name="T49" fmla="*/ 27 h 63"/>
                  <a:gd name="T50" fmla="*/ 113 w 115"/>
                  <a:gd name="T51" fmla="*/ 26 h 63"/>
                  <a:gd name="T52" fmla="*/ 114 w 115"/>
                  <a:gd name="T53" fmla="*/ 22 h 63"/>
                  <a:gd name="T54" fmla="*/ 115 w 115"/>
                  <a:gd name="T55" fmla="*/ 19 h 63"/>
                  <a:gd name="T56" fmla="*/ 115 w 115"/>
                  <a:gd name="T57" fmla="*/ 13 h 63"/>
                  <a:gd name="T58" fmla="*/ 114 w 115"/>
                  <a:gd name="T59" fmla="*/ 9 h 63"/>
                  <a:gd name="T60" fmla="*/ 109 w 115"/>
                  <a:gd name="T61" fmla="*/ 5 h 63"/>
                  <a:gd name="T62" fmla="*/ 102 w 115"/>
                  <a:gd name="T63" fmla="*/ 2 h 63"/>
                  <a:gd name="T64" fmla="*/ 92 w 115"/>
                  <a:gd name="T6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5" h="63">
                    <a:moveTo>
                      <a:pt x="92" y="0"/>
                    </a:moveTo>
                    <a:lnTo>
                      <a:pt x="88" y="2"/>
                    </a:lnTo>
                    <a:lnTo>
                      <a:pt x="79" y="5"/>
                    </a:lnTo>
                    <a:lnTo>
                      <a:pt x="65" y="10"/>
                    </a:lnTo>
                    <a:lnTo>
                      <a:pt x="49" y="15"/>
                    </a:lnTo>
                    <a:lnTo>
                      <a:pt x="33" y="22"/>
                    </a:lnTo>
                    <a:lnTo>
                      <a:pt x="18" y="28"/>
                    </a:lnTo>
                    <a:lnTo>
                      <a:pt x="7" y="35"/>
                    </a:lnTo>
                    <a:lnTo>
                      <a:pt x="1" y="41"/>
                    </a:lnTo>
                    <a:lnTo>
                      <a:pt x="0" y="45"/>
                    </a:lnTo>
                    <a:lnTo>
                      <a:pt x="0" y="50"/>
                    </a:lnTo>
                    <a:lnTo>
                      <a:pt x="3" y="55"/>
                    </a:lnTo>
                    <a:lnTo>
                      <a:pt x="8" y="58"/>
                    </a:lnTo>
                    <a:lnTo>
                      <a:pt x="15" y="60"/>
                    </a:lnTo>
                    <a:lnTo>
                      <a:pt x="22" y="63"/>
                    </a:lnTo>
                    <a:lnTo>
                      <a:pt x="30" y="63"/>
                    </a:lnTo>
                    <a:lnTo>
                      <a:pt x="38" y="62"/>
                    </a:lnTo>
                    <a:lnTo>
                      <a:pt x="47" y="59"/>
                    </a:lnTo>
                    <a:lnTo>
                      <a:pt x="59" y="55"/>
                    </a:lnTo>
                    <a:lnTo>
                      <a:pt x="71" y="49"/>
                    </a:lnTo>
                    <a:lnTo>
                      <a:pt x="84" y="42"/>
                    </a:lnTo>
                    <a:lnTo>
                      <a:pt x="94" y="36"/>
                    </a:lnTo>
                    <a:lnTo>
                      <a:pt x="105" y="32"/>
                    </a:lnTo>
                    <a:lnTo>
                      <a:pt x="110" y="28"/>
                    </a:lnTo>
                    <a:lnTo>
                      <a:pt x="113" y="27"/>
                    </a:lnTo>
                    <a:lnTo>
                      <a:pt x="113" y="26"/>
                    </a:lnTo>
                    <a:lnTo>
                      <a:pt x="114" y="22"/>
                    </a:lnTo>
                    <a:lnTo>
                      <a:pt x="115" y="19"/>
                    </a:lnTo>
                    <a:lnTo>
                      <a:pt x="115" y="13"/>
                    </a:lnTo>
                    <a:lnTo>
                      <a:pt x="114" y="9"/>
                    </a:lnTo>
                    <a:lnTo>
                      <a:pt x="109" y="5"/>
                    </a:lnTo>
                    <a:lnTo>
                      <a:pt x="102" y="2"/>
                    </a:lnTo>
                    <a:lnTo>
                      <a:pt x="92"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52" name="Freeform 32"/>
              <p:cNvSpPr>
                <a:spLocks/>
              </p:cNvSpPr>
              <p:nvPr/>
            </p:nvSpPr>
            <p:spPr bwMode="auto">
              <a:xfrm>
                <a:off x="4689" y="2186"/>
                <a:ext cx="55" cy="24"/>
              </a:xfrm>
              <a:custGeom>
                <a:avLst/>
                <a:gdLst>
                  <a:gd name="T0" fmla="*/ 0 w 111"/>
                  <a:gd name="T1" fmla="*/ 30 h 47"/>
                  <a:gd name="T2" fmla="*/ 2 w 111"/>
                  <a:gd name="T3" fmla="*/ 31 h 47"/>
                  <a:gd name="T4" fmla="*/ 5 w 111"/>
                  <a:gd name="T5" fmla="*/ 33 h 47"/>
                  <a:gd name="T6" fmla="*/ 12 w 111"/>
                  <a:gd name="T7" fmla="*/ 35 h 47"/>
                  <a:gd name="T8" fmla="*/ 22 w 111"/>
                  <a:gd name="T9" fmla="*/ 36 h 47"/>
                  <a:gd name="T10" fmla="*/ 36 w 111"/>
                  <a:gd name="T11" fmla="*/ 33 h 47"/>
                  <a:gd name="T12" fmla="*/ 56 w 111"/>
                  <a:gd name="T13" fmla="*/ 28 h 47"/>
                  <a:gd name="T14" fmla="*/ 80 w 111"/>
                  <a:gd name="T15" fmla="*/ 17 h 47"/>
                  <a:gd name="T16" fmla="*/ 111 w 111"/>
                  <a:gd name="T17" fmla="*/ 0 h 47"/>
                  <a:gd name="T18" fmla="*/ 106 w 111"/>
                  <a:gd name="T19" fmla="*/ 3 h 47"/>
                  <a:gd name="T20" fmla="*/ 95 w 111"/>
                  <a:gd name="T21" fmla="*/ 11 h 47"/>
                  <a:gd name="T22" fmla="*/ 79 w 111"/>
                  <a:gd name="T23" fmla="*/ 23 h 47"/>
                  <a:gd name="T24" fmla="*/ 60 w 111"/>
                  <a:gd name="T25" fmla="*/ 35 h 47"/>
                  <a:gd name="T26" fmla="*/ 41 w 111"/>
                  <a:gd name="T27" fmla="*/ 44 h 47"/>
                  <a:gd name="T28" fmla="*/ 22 w 111"/>
                  <a:gd name="T29" fmla="*/ 47 h 47"/>
                  <a:gd name="T30" fmla="*/ 8 w 111"/>
                  <a:gd name="T31" fmla="*/ 44 h 47"/>
                  <a:gd name="T32" fmla="*/ 0 w 111"/>
                  <a:gd name="T33" fmla="*/ 3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1" h="47">
                    <a:moveTo>
                      <a:pt x="0" y="30"/>
                    </a:moveTo>
                    <a:lnTo>
                      <a:pt x="2" y="31"/>
                    </a:lnTo>
                    <a:lnTo>
                      <a:pt x="5" y="33"/>
                    </a:lnTo>
                    <a:lnTo>
                      <a:pt x="12" y="35"/>
                    </a:lnTo>
                    <a:lnTo>
                      <a:pt x="22" y="36"/>
                    </a:lnTo>
                    <a:lnTo>
                      <a:pt x="36" y="33"/>
                    </a:lnTo>
                    <a:lnTo>
                      <a:pt x="56" y="28"/>
                    </a:lnTo>
                    <a:lnTo>
                      <a:pt x="80" y="17"/>
                    </a:lnTo>
                    <a:lnTo>
                      <a:pt x="111" y="0"/>
                    </a:lnTo>
                    <a:lnTo>
                      <a:pt x="106" y="3"/>
                    </a:lnTo>
                    <a:lnTo>
                      <a:pt x="95" y="11"/>
                    </a:lnTo>
                    <a:lnTo>
                      <a:pt x="79" y="23"/>
                    </a:lnTo>
                    <a:lnTo>
                      <a:pt x="60" y="35"/>
                    </a:lnTo>
                    <a:lnTo>
                      <a:pt x="41" y="44"/>
                    </a:lnTo>
                    <a:lnTo>
                      <a:pt x="22" y="47"/>
                    </a:lnTo>
                    <a:lnTo>
                      <a:pt x="8" y="44"/>
                    </a:lnTo>
                    <a:lnTo>
                      <a:pt x="0" y="3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53" name="Freeform 33"/>
              <p:cNvSpPr>
                <a:spLocks/>
              </p:cNvSpPr>
              <p:nvPr/>
            </p:nvSpPr>
            <p:spPr bwMode="auto">
              <a:xfrm>
                <a:off x="4761" y="2128"/>
                <a:ext cx="58" cy="31"/>
              </a:xfrm>
              <a:custGeom>
                <a:avLst/>
                <a:gdLst>
                  <a:gd name="T0" fmla="*/ 93 w 116"/>
                  <a:gd name="T1" fmla="*/ 0 h 62"/>
                  <a:gd name="T2" fmla="*/ 89 w 116"/>
                  <a:gd name="T3" fmla="*/ 1 h 62"/>
                  <a:gd name="T4" fmla="*/ 80 w 116"/>
                  <a:gd name="T5" fmla="*/ 4 h 62"/>
                  <a:gd name="T6" fmla="*/ 66 w 116"/>
                  <a:gd name="T7" fmla="*/ 9 h 62"/>
                  <a:gd name="T8" fmla="*/ 50 w 116"/>
                  <a:gd name="T9" fmla="*/ 15 h 62"/>
                  <a:gd name="T10" fmla="*/ 34 w 116"/>
                  <a:gd name="T11" fmla="*/ 21 h 62"/>
                  <a:gd name="T12" fmla="*/ 19 w 116"/>
                  <a:gd name="T13" fmla="*/ 27 h 62"/>
                  <a:gd name="T14" fmla="*/ 7 w 116"/>
                  <a:gd name="T15" fmla="*/ 34 h 62"/>
                  <a:gd name="T16" fmla="*/ 2 w 116"/>
                  <a:gd name="T17" fmla="*/ 40 h 62"/>
                  <a:gd name="T18" fmla="*/ 0 w 116"/>
                  <a:gd name="T19" fmla="*/ 45 h 62"/>
                  <a:gd name="T20" fmla="*/ 0 w 116"/>
                  <a:gd name="T21" fmla="*/ 49 h 62"/>
                  <a:gd name="T22" fmla="*/ 4 w 116"/>
                  <a:gd name="T23" fmla="*/ 54 h 62"/>
                  <a:gd name="T24" fmla="*/ 8 w 116"/>
                  <a:gd name="T25" fmla="*/ 57 h 62"/>
                  <a:gd name="T26" fmla="*/ 15 w 116"/>
                  <a:gd name="T27" fmla="*/ 59 h 62"/>
                  <a:gd name="T28" fmla="*/ 22 w 116"/>
                  <a:gd name="T29" fmla="*/ 62 h 62"/>
                  <a:gd name="T30" fmla="*/ 30 w 116"/>
                  <a:gd name="T31" fmla="*/ 62 h 62"/>
                  <a:gd name="T32" fmla="*/ 38 w 116"/>
                  <a:gd name="T33" fmla="*/ 61 h 62"/>
                  <a:gd name="T34" fmla="*/ 48 w 116"/>
                  <a:gd name="T35" fmla="*/ 58 h 62"/>
                  <a:gd name="T36" fmla="*/ 59 w 116"/>
                  <a:gd name="T37" fmla="*/ 54 h 62"/>
                  <a:gd name="T38" fmla="*/ 72 w 116"/>
                  <a:gd name="T39" fmla="*/ 48 h 62"/>
                  <a:gd name="T40" fmla="*/ 84 w 116"/>
                  <a:gd name="T41" fmla="*/ 41 h 62"/>
                  <a:gd name="T42" fmla="*/ 95 w 116"/>
                  <a:gd name="T43" fmla="*/ 35 h 62"/>
                  <a:gd name="T44" fmla="*/ 105 w 116"/>
                  <a:gd name="T45" fmla="*/ 31 h 62"/>
                  <a:gd name="T46" fmla="*/ 111 w 116"/>
                  <a:gd name="T47" fmla="*/ 27 h 62"/>
                  <a:gd name="T48" fmla="*/ 113 w 116"/>
                  <a:gd name="T49" fmla="*/ 26 h 62"/>
                  <a:gd name="T50" fmla="*/ 113 w 116"/>
                  <a:gd name="T51" fmla="*/ 25 h 62"/>
                  <a:gd name="T52" fmla="*/ 114 w 116"/>
                  <a:gd name="T53" fmla="*/ 21 h 62"/>
                  <a:gd name="T54" fmla="*/ 116 w 116"/>
                  <a:gd name="T55" fmla="*/ 18 h 62"/>
                  <a:gd name="T56" fmla="*/ 116 w 116"/>
                  <a:gd name="T57" fmla="*/ 12 h 62"/>
                  <a:gd name="T58" fmla="*/ 114 w 116"/>
                  <a:gd name="T59" fmla="*/ 8 h 62"/>
                  <a:gd name="T60" fmla="*/ 110 w 116"/>
                  <a:gd name="T61" fmla="*/ 4 h 62"/>
                  <a:gd name="T62" fmla="*/ 103 w 116"/>
                  <a:gd name="T63" fmla="*/ 1 h 62"/>
                  <a:gd name="T64" fmla="*/ 93 w 116"/>
                  <a:gd name="T65"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62">
                    <a:moveTo>
                      <a:pt x="93" y="0"/>
                    </a:moveTo>
                    <a:lnTo>
                      <a:pt x="89" y="1"/>
                    </a:lnTo>
                    <a:lnTo>
                      <a:pt x="80" y="4"/>
                    </a:lnTo>
                    <a:lnTo>
                      <a:pt x="66" y="9"/>
                    </a:lnTo>
                    <a:lnTo>
                      <a:pt x="50" y="15"/>
                    </a:lnTo>
                    <a:lnTo>
                      <a:pt x="34" y="21"/>
                    </a:lnTo>
                    <a:lnTo>
                      <a:pt x="19" y="27"/>
                    </a:lnTo>
                    <a:lnTo>
                      <a:pt x="7" y="34"/>
                    </a:lnTo>
                    <a:lnTo>
                      <a:pt x="2" y="40"/>
                    </a:lnTo>
                    <a:lnTo>
                      <a:pt x="0" y="45"/>
                    </a:lnTo>
                    <a:lnTo>
                      <a:pt x="0" y="49"/>
                    </a:lnTo>
                    <a:lnTo>
                      <a:pt x="4" y="54"/>
                    </a:lnTo>
                    <a:lnTo>
                      <a:pt x="8" y="57"/>
                    </a:lnTo>
                    <a:lnTo>
                      <a:pt x="15" y="59"/>
                    </a:lnTo>
                    <a:lnTo>
                      <a:pt x="22" y="62"/>
                    </a:lnTo>
                    <a:lnTo>
                      <a:pt x="30" y="62"/>
                    </a:lnTo>
                    <a:lnTo>
                      <a:pt x="38" y="61"/>
                    </a:lnTo>
                    <a:lnTo>
                      <a:pt x="48" y="58"/>
                    </a:lnTo>
                    <a:lnTo>
                      <a:pt x="59" y="54"/>
                    </a:lnTo>
                    <a:lnTo>
                      <a:pt x="72" y="48"/>
                    </a:lnTo>
                    <a:lnTo>
                      <a:pt x="84" y="41"/>
                    </a:lnTo>
                    <a:lnTo>
                      <a:pt x="95" y="35"/>
                    </a:lnTo>
                    <a:lnTo>
                      <a:pt x="105" y="31"/>
                    </a:lnTo>
                    <a:lnTo>
                      <a:pt x="111" y="27"/>
                    </a:lnTo>
                    <a:lnTo>
                      <a:pt x="113" y="26"/>
                    </a:lnTo>
                    <a:lnTo>
                      <a:pt x="113" y="25"/>
                    </a:lnTo>
                    <a:lnTo>
                      <a:pt x="114" y="21"/>
                    </a:lnTo>
                    <a:lnTo>
                      <a:pt x="116" y="18"/>
                    </a:lnTo>
                    <a:lnTo>
                      <a:pt x="116" y="12"/>
                    </a:lnTo>
                    <a:lnTo>
                      <a:pt x="114" y="8"/>
                    </a:lnTo>
                    <a:lnTo>
                      <a:pt x="110" y="4"/>
                    </a:lnTo>
                    <a:lnTo>
                      <a:pt x="103" y="1"/>
                    </a:lnTo>
                    <a:lnTo>
                      <a:pt x="93"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54" name="Freeform 34"/>
              <p:cNvSpPr>
                <a:spLocks/>
              </p:cNvSpPr>
              <p:nvPr/>
            </p:nvSpPr>
            <p:spPr bwMode="auto">
              <a:xfrm>
                <a:off x="4764" y="2149"/>
                <a:ext cx="55" cy="24"/>
              </a:xfrm>
              <a:custGeom>
                <a:avLst/>
                <a:gdLst>
                  <a:gd name="T0" fmla="*/ 0 w 111"/>
                  <a:gd name="T1" fmla="*/ 30 h 47"/>
                  <a:gd name="T2" fmla="*/ 1 w 111"/>
                  <a:gd name="T3" fmla="*/ 31 h 47"/>
                  <a:gd name="T4" fmla="*/ 5 w 111"/>
                  <a:gd name="T5" fmla="*/ 33 h 47"/>
                  <a:gd name="T6" fmla="*/ 12 w 111"/>
                  <a:gd name="T7" fmla="*/ 35 h 47"/>
                  <a:gd name="T8" fmla="*/ 22 w 111"/>
                  <a:gd name="T9" fmla="*/ 36 h 47"/>
                  <a:gd name="T10" fmla="*/ 36 w 111"/>
                  <a:gd name="T11" fmla="*/ 33 h 47"/>
                  <a:gd name="T12" fmla="*/ 55 w 111"/>
                  <a:gd name="T13" fmla="*/ 28 h 47"/>
                  <a:gd name="T14" fmla="*/ 79 w 111"/>
                  <a:gd name="T15" fmla="*/ 17 h 47"/>
                  <a:gd name="T16" fmla="*/ 111 w 111"/>
                  <a:gd name="T17" fmla="*/ 0 h 47"/>
                  <a:gd name="T18" fmla="*/ 106 w 111"/>
                  <a:gd name="T19" fmla="*/ 4 h 47"/>
                  <a:gd name="T20" fmla="*/ 94 w 111"/>
                  <a:gd name="T21" fmla="*/ 12 h 47"/>
                  <a:gd name="T22" fmla="*/ 78 w 111"/>
                  <a:gd name="T23" fmla="*/ 23 h 47"/>
                  <a:gd name="T24" fmla="*/ 60 w 111"/>
                  <a:gd name="T25" fmla="*/ 35 h 47"/>
                  <a:gd name="T26" fmla="*/ 40 w 111"/>
                  <a:gd name="T27" fmla="*/ 44 h 47"/>
                  <a:gd name="T28" fmla="*/ 22 w 111"/>
                  <a:gd name="T29" fmla="*/ 47 h 47"/>
                  <a:gd name="T30" fmla="*/ 8 w 111"/>
                  <a:gd name="T31" fmla="*/ 44 h 47"/>
                  <a:gd name="T32" fmla="*/ 0 w 111"/>
                  <a:gd name="T33" fmla="*/ 3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1" h="47">
                    <a:moveTo>
                      <a:pt x="0" y="30"/>
                    </a:moveTo>
                    <a:lnTo>
                      <a:pt x="1" y="31"/>
                    </a:lnTo>
                    <a:lnTo>
                      <a:pt x="5" y="33"/>
                    </a:lnTo>
                    <a:lnTo>
                      <a:pt x="12" y="35"/>
                    </a:lnTo>
                    <a:lnTo>
                      <a:pt x="22" y="36"/>
                    </a:lnTo>
                    <a:lnTo>
                      <a:pt x="36" y="33"/>
                    </a:lnTo>
                    <a:lnTo>
                      <a:pt x="55" y="28"/>
                    </a:lnTo>
                    <a:lnTo>
                      <a:pt x="79" y="17"/>
                    </a:lnTo>
                    <a:lnTo>
                      <a:pt x="111" y="0"/>
                    </a:lnTo>
                    <a:lnTo>
                      <a:pt x="106" y="4"/>
                    </a:lnTo>
                    <a:lnTo>
                      <a:pt x="94" y="12"/>
                    </a:lnTo>
                    <a:lnTo>
                      <a:pt x="78" y="23"/>
                    </a:lnTo>
                    <a:lnTo>
                      <a:pt x="60" y="35"/>
                    </a:lnTo>
                    <a:lnTo>
                      <a:pt x="40" y="44"/>
                    </a:lnTo>
                    <a:lnTo>
                      <a:pt x="22" y="47"/>
                    </a:lnTo>
                    <a:lnTo>
                      <a:pt x="8" y="44"/>
                    </a:lnTo>
                    <a:lnTo>
                      <a:pt x="0" y="3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55" name="Freeform 35"/>
              <p:cNvSpPr>
                <a:spLocks/>
              </p:cNvSpPr>
              <p:nvPr/>
            </p:nvSpPr>
            <p:spPr bwMode="auto">
              <a:xfrm>
                <a:off x="4467" y="2164"/>
                <a:ext cx="48" cy="25"/>
              </a:xfrm>
              <a:custGeom>
                <a:avLst/>
                <a:gdLst>
                  <a:gd name="T0" fmla="*/ 78 w 96"/>
                  <a:gd name="T1" fmla="*/ 0 h 50"/>
                  <a:gd name="T2" fmla="*/ 75 w 96"/>
                  <a:gd name="T3" fmla="*/ 1 h 50"/>
                  <a:gd name="T4" fmla="*/ 68 w 96"/>
                  <a:gd name="T5" fmla="*/ 3 h 50"/>
                  <a:gd name="T6" fmla="*/ 56 w 96"/>
                  <a:gd name="T7" fmla="*/ 7 h 50"/>
                  <a:gd name="T8" fmla="*/ 42 w 96"/>
                  <a:gd name="T9" fmla="*/ 12 h 50"/>
                  <a:gd name="T10" fmla="*/ 30 w 96"/>
                  <a:gd name="T11" fmla="*/ 16 h 50"/>
                  <a:gd name="T12" fmla="*/ 17 w 96"/>
                  <a:gd name="T13" fmla="*/ 21 h 50"/>
                  <a:gd name="T14" fmla="*/ 8 w 96"/>
                  <a:gd name="T15" fmla="*/ 25 h 50"/>
                  <a:gd name="T16" fmla="*/ 2 w 96"/>
                  <a:gd name="T17" fmla="*/ 30 h 50"/>
                  <a:gd name="T18" fmla="*/ 0 w 96"/>
                  <a:gd name="T19" fmla="*/ 33 h 50"/>
                  <a:gd name="T20" fmla="*/ 1 w 96"/>
                  <a:gd name="T21" fmla="*/ 38 h 50"/>
                  <a:gd name="T22" fmla="*/ 3 w 96"/>
                  <a:gd name="T23" fmla="*/ 41 h 50"/>
                  <a:gd name="T24" fmla="*/ 7 w 96"/>
                  <a:gd name="T25" fmla="*/ 45 h 50"/>
                  <a:gd name="T26" fmla="*/ 11 w 96"/>
                  <a:gd name="T27" fmla="*/ 47 h 50"/>
                  <a:gd name="T28" fmla="*/ 17 w 96"/>
                  <a:gd name="T29" fmla="*/ 50 h 50"/>
                  <a:gd name="T30" fmla="*/ 23 w 96"/>
                  <a:gd name="T31" fmla="*/ 50 h 50"/>
                  <a:gd name="T32" fmla="*/ 30 w 96"/>
                  <a:gd name="T33" fmla="*/ 50 h 50"/>
                  <a:gd name="T34" fmla="*/ 38 w 96"/>
                  <a:gd name="T35" fmla="*/ 47 h 50"/>
                  <a:gd name="T36" fmla="*/ 47 w 96"/>
                  <a:gd name="T37" fmla="*/ 44 h 50"/>
                  <a:gd name="T38" fmla="*/ 57 w 96"/>
                  <a:gd name="T39" fmla="*/ 39 h 50"/>
                  <a:gd name="T40" fmla="*/ 69 w 96"/>
                  <a:gd name="T41" fmla="*/ 35 h 50"/>
                  <a:gd name="T42" fmla="*/ 78 w 96"/>
                  <a:gd name="T43" fmla="*/ 30 h 50"/>
                  <a:gd name="T44" fmla="*/ 86 w 96"/>
                  <a:gd name="T45" fmla="*/ 27 h 50"/>
                  <a:gd name="T46" fmla="*/ 91 w 96"/>
                  <a:gd name="T47" fmla="*/ 24 h 50"/>
                  <a:gd name="T48" fmla="*/ 93 w 96"/>
                  <a:gd name="T49" fmla="*/ 23 h 50"/>
                  <a:gd name="T50" fmla="*/ 94 w 96"/>
                  <a:gd name="T51" fmla="*/ 20 h 50"/>
                  <a:gd name="T52" fmla="*/ 96 w 96"/>
                  <a:gd name="T53" fmla="*/ 12 h 50"/>
                  <a:gd name="T54" fmla="*/ 92 w 96"/>
                  <a:gd name="T55" fmla="*/ 5 h 50"/>
                  <a:gd name="T56" fmla="*/ 78 w 96"/>
                  <a:gd name="T5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6" h="50">
                    <a:moveTo>
                      <a:pt x="78" y="0"/>
                    </a:moveTo>
                    <a:lnTo>
                      <a:pt x="75" y="1"/>
                    </a:lnTo>
                    <a:lnTo>
                      <a:pt x="68" y="3"/>
                    </a:lnTo>
                    <a:lnTo>
                      <a:pt x="56" y="7"/>
                    </a:lnTo>
                    <a:lnTo>
                      <a:pt x="42" y="12"/>
                    </a:lnTo>
                    <a:lnTo>
                      <a:pt x="30" y="16"/>
                    </a:lnTo>
                    <a:lnTo>
                      <a:pt x="17" y="21"/>
                    </a:lnTo>
                    <a:lnTo>
                      <a:pt x="8" y="25"/>
                    </a:lnTo>
                    <a:lnTo>
                      <a:pt x="2" y="30"/>
                    </a:lnTo>
                    <a:lnTo>
                      <a:pt x="0" y="33"/>
                    </a:lnTo>
                    <a:lnTo>
                      <a:pt x="1" y="38"/>
                    </a:lnTo>
                    <a:lnTo>
                      <a:pt x="3" y="41"/>
                    </a:lnTo>
                    <a:lnTo>
                      <a:pt x="7" y="45"/>
                    </a:lnTo>
                    <a:lnTo>
                      <a:pt x="11" y="47"/>
                    </a:lnTo>
                    <a:lnTo>
                      <a:pt x="17" y="50"/>
                    </a:lnTo>
                    <a:lnTo>
                      <a:pt x="23" y="50"/>
                    </a:lnTo>
                    <a:lnTo>
                      <a:pt x="30" y="50"/>
                    </a:lnTo>
                    <a:lnTo>
                      <a:pt x="38" y="47"/>
                    </a:lnTo>
                    <a:lnTo>
                      <a:pt x="47" y="44"/>
                    </a:lnTo>
                    <a:lnTo>
                      <a:pt x="57" y="39"/>
                    </a:lnTo>
                    <a:lnTo>
                      <a:pt x="69" y="35"/>
                    </a:lnTo>
                    <a:lnTo>
                      <a:pt x="78" y="30"/>
                    </a:lnTo>
                    <a:lnTo>
                      <a:pt x="86" y="27"/>
                    </a:lnTo>
                    <a:lnTo>
                      <a:pt x="91" y="24"/>
                    </a:lnTo>
                    <a:lnTo>
                      <a:pt x="93" y="23"/>
                    </a:lnTo>
                    <a:lnTo>
                      <a:pt x="94" y="20"/>
                    </a:lnTo>
                    <a:lnTo>
                      <a:pt x="96" y="12"/>
                    </a:lnTo>
                    <a:lnTo>
                      <a:pt x="92" y="5"/>
                    </a:lnTo>
                    <a:lnTo>
                      <a:pt x="78"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56" name="Freeform 36"/>
              <p:cNvSpPr>
                <a:spLocks/>
              </p:cNvSpPr>
              <p:nvPr/>
            </p:nvSpPr>
            <p:spPr bwMode="auto">
              <a:xfrm>
                <a:off x="4468" y="2182"/>
                <a:ext cx="46" cy="17"/>
              </a:xfrm>
              <a:custGeom>
                <a:avLst/>
                <a:gdLst>
                  <a:gd name="T0" fmla="*/ 0 w 91"/>
                  <a:gd name="T1" fmla="*/ 19 h 34"/>
                  <a:gd name="T2" fmla="*/ 1 w 91"/>
                  <a:gd name="T3" fmla="*/ 20 h 34"/>
                  <a:gd name="T4" fmla="*/ 3 w 91"/>
                  <a:gd name="T5" fmla="*/ 22 h 34"/>
                  <a:gd name="T6" fmla="*/ 9 w 91"/>
                  <a:gd name="T7" fmla="*/ 24 h 34"/>
                  <a:gd name="T8" fmla="*/ 17 w 91"/>
                  <a:gd name="T9" fmla="*/ 25 h 34"/>
                  <a:gd name="T10" fmla="*/ 29 w 91"/>
                  <a:gd name="T11" fmla="*/ 24 h 34"/>
                  <a:gd name="T12" fmla="*/ 45 w 91"/>
                  <a:gd name="T13" fmla="*/ 20 h 34"/>
                  <a:gd name="T14" fmla="*/ 66 w 91"/>
                  <a:gd name="T15" fmla="*/ 12 h 34"/>
                  <a:gd name="T16" fmla="*/ 91 w 91"/>
                  <a:gd name="T17" fmla="*/ 0 h 34"/>
                  <a:gd name="T18" fmla="*/ 88 w 91"/>
                  <a:gd name="T19" fmla="*/ 2 h 34"/>
                  <a:gd name="T20" fmla="*/ 77 w 91"/>
                  <a:gd name="T21" fmla="*/ 9 h 34"/>
                  <a:gd name="T22" fmla="*/ 63 w 91"/>
                  <a:gd name="T23" fmla="*/ 17 h 34"/>
                  <a:gd name="T24" fmla="*/ 47 w 91"/>
                  <a:gd name="T25" fmla="*/ 26 h 34"/>
                  <a:gd name="T26" fmla="*/ 31 w 91"/>
                  <a:gd name="T27" fmla="*/ 32 h 34"/>
                  <a:gd name="T28" fmla="*/ 16 w 91"/>
                  <a:gd name="T29" fmla="*/ 34 h 34"/>
                  <a:gd name="T30" fmla="*/ 6 w 91"/>
                  <a:gd name="T31" fmla="*/ 31 h 34"/>
                  <a:gd name="T32" fmla="*/ 0 w 91"/>
                  <a:gd name="T33"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 h="34">
                    <a:moveTo>
                      <a:pt x="0" y="19"/>
                    </a:moveTo>
                    <a:lnTo>
                      <a:pt x="1" y="20"/>
                    </a:lnTo>
                    <a:lnTo>
                      <a:pt x="3" y="22"/>
                    </a:lnTo>
                    <a:lnTo>
                      <a:pt x="9" y="24"/>
                    </a:lnTo>
                    <a:lnTo>
                      <a:pt x="17" y="25"/>
                    </a:lnTo>
                    <a:lnTo>
                      <a:pt x="29" y="24"/>
                    </a:lnTo>
                    <a:lnTo>
                      <a:pt x="45" y="20"/>
                    </a:lnTo>
                    <a:lnTo>
                      <a:pt x="66" y="12"/>
                    </a:lnTo>
                    <a:lnTo>
                      <a:pt x="91" y="0"/>
                    </a:lnTo>
                    <a:lnTo>
                      <a:pt x="88" y="2"/>
                    </a:lnTo>
                    <a:lnTo>
                      <a:pt x="77" y="9"/>
                    </a:lnTo>
                    <a:lnTo>
                      <a:pt x="63" y="17"/>
                    </a:lnTo>
                    <a:lnTo>
                      <a:pt x="47" y="26"/>
                    </a:lnTo>
                    <a:lnTo>
                      <a:pt x="31" y="32"/>
                    </a:lnTo>
                    <a:lnTo>
                      <a:pt x="16" y="34"/>
                    </a:lnTo>
                    <a:lnTo>
                      <a:pt x="6" y="31"/>
                    </a:lnTo>
                    <a:lnTo>
                      <a:pt x="0" y="19"/>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57" name="Freeform 37"/>
              <p:cNvSpPr>
                <a:spLocks/>
              </p:cNvSpPr>
              <p:nvPr/>
            </p:nvSpPr>
            <p:spPr bwMode="auto">
              <a:xfrm>
                <a:off x="4530" y="2136"/>
                <a:ext cx="47" cy="25"/>
              </a:xfrm>
              <a:custGeom>
                <a:avLst/>
                <a:gdLst>
                  <a:gd name="T0" fmla="*/ 77 w 96"/>
                  <a:gd name="T1" fmla="*/ 0 h 49"/>
                  <a:gd name="T2" fmla="*/ 74 w 96"/>
                  <a:gd name="T3" fmla="*/ 1 h 49"/>
                  <a:gd name="T4" fmla="*/ 67 w 96"/>
                  <a:gd name="T5" fmla="*/ 3 h 49"/>
                  <a:gd name="T6" fmla="*/ 56 w 96"/>
                  <a:gd name="T7" fmla="*/ 7 h 49"/>
                  <a:gd name="T8" fmla="*/ 43 w 96"/>
                  <a:gd name="T9" fmla="*/ 10 h 49"/>
                  <a:gd name="T10" fmla="*/ 29 w 96"/>
                  <a:gd name="T11" fmla="*/ 15 h 49"/>
                  <a:gd name="T12" fmla="*/ 18 w 96"/>
                  <a:gd name="T13" fmla="*/ 20 h 49"/>
                  <a:gd name="T14" fmla="*/ 8 w 96"/>
                  <a:gd name="T15" fmla="*/ 25 h 49"/>
                  <a:gd name="T16" fmla="*/ 3 w 96"/>
                  <a:gd name="T17" fmla="*/ 30 h 49"/>
                  <a:gd name="T18" fmla="*/ 0 w 96"/>
                  <a:gd name="T19" fmla="*/ 33 h 49"/>
                  <a:gd name="T20" fmla="*/ 1 w 96"/>
                  <a:gd name="T21" fmla="*/ 38 h 49"/>
                  <a:gd name="T22" fmla="*/ 4 w 96"/>
                  <a:gd name="T23" fmla="*/ 41 h 49"/>
                  <a:gd name="T24" fmla="*/ 7 w 96"/>
                  <a:gd name="T25" fmla="*/ 45 h 49"/>
                  <a:gd name="T26" fmla="*/ 12 w 96"/>
                  <a:gd name="T27" fmla="*/ 47 h 49"/>
                  <a:gd name="T28" fmla="*/ 18 w 96"/>
                  <a:gd name="T29" fmla="*/ 48 h 49"/>
                  <a:gd name="T30" fmla="*/ 23 w 96"/>
                  <a:gd name="T31" fmla="*/ 49 h 49"/>
                  <a:gd name="T32" fmla="*/ 30 w 96"/>
                  <a:gd name="T33" fmla="*/ 49 h 49"/>
                  <a:gd name="T34" fmla="*/ 38 w 96"/>
                  <a:gd name="T35" fmla="*/ 47 h 49"/>
                  <a:gd name="T36" fmla="*/ 48 w 96"/>
                  <a:gd name="T37" fmla="*/ 43 h 49"/>
                  <a:gd name="T38" fmla="*/ 58 w 96"/>
                  <a:gd name="T39" fmla="*/ 39 h 49"/>
                  <a:gd name="T40" fmla="*/ 68 w 96"/>
                  <a:gd name="T41" fmla="*/ 34 h 49"/>
                  <a:gd name="T42" fmla="*/ 79 w 96"/>
                  <a:gd name="T43" fmla="*/ 30 h 49"/>
                  <a:gd name="T44" fmla="*/ 87 w 96"/>
                  <a:gd name="T45" fmla="*/ 26 h 49"/>
                  <a:gd name="T46" fmla="*/ 91 w 96"/>
                  <a:gd name="T47" fmla="*/ 24 h 49"/>
                  <a:gd name="T48" fmla="*/ 94 w 96"/>
                  <a:gd name="T49" fmla="*/ 23 h 49"/>
                  <a:gd name="T50" fmla="*/ 95 w 96"/>
                  <a:gd name="T51" fmla="*/ 19 h 49"/>
                  <a:gd name="T52" fmla="*/ 96 w 96"/>
                  <a:gd name="T53" fmla="*/ 11 h 49"/>
                  <a:gd name="T54" fmla="*/ 92 w 96"/>
                  <a:gd name="T55" fmla="*/ 4 h 49"/>
                  <a:gd name="T56" fmla="*/ 77 w 96"/>
                  <a:gd name="T5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6" h="49">
                    <a:moveTo>
                      <a:pt x="77" y="0"/>
                    </a:moveTo>
                    <a:lnTo>
                      <a:pt x="74" y="1"/>
                    </a:lnTo>
                    <a:lnTo>
                      <a:pt x="67" y="3"/>
                    </a:lnTo>
                    <a:lnTo>
                      <a:pt x="56" y="7"/>
                    </a:lnTo>
                    <a:lnTo>
                      <a:pt x="43" y="10"/>
                    </a:lnTo>
                    <a:lnTo>
                      <a:pt x="29" y="15"/>
                    </a:lnTo>
                    <a:lnTo>
                      <a:pt x="18" y="20"/>
                    </a:lnTo>
                    <a:lnTo>
                      <a:pt x="8" y="25"/>
                    </a:lnTo>
                    <a:lnTo>
                      <a:pt x="3" y="30"/>
                    </a:lnTo>
                    <a:lnTo>
                      <a:pt x="0" y="33"/>
                    </a:lnTo>
                    <a:lnTo>
                      <a:pt x="1" y="38"/>
                    </a:lnTo>
                    <a:lnTo>
                      <a:pt x="4" y="41"/>
                    </a:lnTo>
                    <a:lnTo>
                      <a:pt x="7" y="45"/>
                    </a:lnTo>
                    <a:lnTo>
                      <a:pt x="12" y="47"/>
                    </a:lnTo>
                    <a:lnTo>
                      <a:pt x="18" y="48"/>
                    </a:lnTo>
                    <a:lnTo>
                      <a:pt x="23" y="49"/>
                    </a:lnTo>
                    <a:lnTo>
                      <a:pt x="30" y="49"/>
                    </a:lnTo>
                    <a:lnTo>
                      <a:pt x="38" y="47"/>
                    </a:lnTo>
                    <a:lnTo>
                      <a:pt x="48" y="43"/>
                    </a:lnTo>
                    <a:lnTo>
                      <a:pt x="58" y="39"/>
                    </a:lnTo>
                    <a:lnTo>
                      <a:pt x="68" y="34"/>
                    </a:lnTo>
                    <a:lnTo>
                      <a:pt x="79" y="30"/>
                    </a:lnTo>
                    <a:lnTo>
                      <a:pt x="87" y="26"/>
                    </a:lnTo>
                    <a:lnTo>
                      <a:pt x="91" y="24"/>
                    </a:lnTo>
                    <a:lnTo>
                      <a:pt x="94" y="23"/>
                    </a:lnTo>
                    <a:lnTo>
                      <a:pt x="95" y="19"/>
                    </a:lnTo>
                    <a:lnTo>
                      <a:pt x="96" y="11"/>
                    </a:lnTo>
                    <a:lnTo>
                      <a:pt x="92" y="4"/>
                    </a:lnTo>
                    <a:lnTo>
                      <a:pt x="77"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58" name="Freeform 38"/>
              <p:cNvSpPr>
                <a:spLocks/>
              </p:cNvSpPr>
              <p:nvPr/>
            </p:nvSpPr>
            <p:spPr bwMode="auto">
              <a:xfrm>
                <a:off x="4531" y="2154"/>
                <a:ext cx="45" cy="17"/>
              </a:xfrm>
              <a:custGeom>
                <a:avLst/>
                <a:gdLst>
                  <a:gd name="T0" fmla="*/ 0 w 91"/>
                  <a:gd name="T1" fmla="*/ 20 h 35"/>
                  <a:gd name="T2" fmla="*/ 1 w 91"/>
                  <a:gd name="T3" fmla="*/ 21 h 35"/>
                  <a:gd name="T4" fmla="*/ 3 w 91"/>
                  <a:gd name="T5" fmla="*/ 22 h 35"/>
                  <a:gd name="T6" fmla="*/ 9 w 91"/>
                  <a:gd name="T7" fmla="*/ 25 h 35"/>
                  <a:gd name="T8" fmla="*/ 17 w 91"/>
                  <a:gd name="T9" fmla="*/ 26 h 35"/>
                  <a:gd name="T10" fmla="*/ 28 w 91"/>
                  <a:gd name="T11" fmla="*/ 25 h 35"/>
                  <a:gd name="T12" fmla="*/ 45 w 91"/>
                  <a:gd name="T13" fmla="*/ 21 h 35"/>
                  <a:gd name="T14" fmla="*/ 65 w 91"/>
                  <a:gd name="T15" fmla="*/ 13 h 35"/>
                  <a:gd name="T16" fmla="*/ 91 w 91"/>
                  <a:gd name="T17" fmla="*/ 0 h 35"/>
                  <a:gd name="T18" fmla="*/ 87 w 91"/>
                  <a:gd name="T19" fmla="*/ 3 h 35"/>
                  <a:gd name="T20" fmla="*/ 77 w 91"/>
                  <a:gd name="T21" fmla="*/ 10 h 35"/>
                  <a:gd name="T22" fmla="*/ 63 w 91"/>
                  <a:gd name="T23" fmla="*/ 18 h 35"/>
                  <a:gd name="T24" fmla="*/ 47 w 91"/>
                  <a:gd name="T25" fmla="*/ 27 h 35"/>
                  <a:gd name="T26" fmla="*/ 31 w 91"/>
                  <a:gd name="T27" fmla="*/ 33 h 35"/>
                  <a:gd name="T28" fmla="*/ 16 w 91"/>
                  <a:gd name="T29" fmla="*/ 35 h 35"/>
                  <a:gd name="T30" fmla="*/ 5 w 91"/>
                  <a:gd name="T31" fmla="*/ 32 h 35"/>
                  <a:gd name="T32" fmla="*/ 0 w 91"/>
                  <a:gd name="T33" fmla="*/ 2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 h="35">
                    <a:moveTo>
                      <a:pt x="0" y="20"/>
                    </a:moveTo>
                    <a:lnTo>
                      <a:pt x="1" y="21"/>
                    </a:lnTo>
                    <a:lnTo>
                      <a:pt x="3" y="22"/>
                    </a:lnTo>
                    <a:lnTo>
                      <a:pt x="9" y="25"/>
                    </a:lnTo>
                    <a:lnTo>
                      <a:pt x="17" y="26"/>
                    </a:lnTo>
                    <a:lnTo>
                      <a:pt x="28" y="25"/>
                    </a:lnTo>
                    <a:lnTo>
                      <a:pt x="45" y="21"/>
                    </a:lnTo>
                    <a:lnTo>
                      <a:pt x="65" y="13"/>
                    </a:lnTo>
                    <a:lnTo>
                      <a:pt x="91" y="0"/>
                    </a:lnTo>
                    <a:lnTo>
                      <a:pt x="87" y="3"/>
                    </a:lnTo>
                    <a:lnTo>
                      <a:pt x="77" y="10"/>
                    </a:lnTo>
                    <a:lnTo>
                      <a:pt x="63" y="18"/>
                    </a:lnTo>
                    <a:lnTo>
                      <a:pt x="47" y="27"/>
                    </a:lnTo>
                    <a:lnTo>
                      <a:pt x="31" y="33"/>
                    </a:lnTo>
                    <a:lnTo>
                      <a:pt x="16" y="35"/>
                    </a:lnTo>
                    <a:lnTo>
                      <a:pt x="5" y="32"/>
                    </a:lnTo>
                    <a:lnTo>
                      <a:pt x="0" y="2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59" name="Freeform 39"/>
              <p:cNvSpPr>
                <a:spLocks/>
              </p:cNvSpPr>
              <p:nvPr/>
            </p:nvSpPr>
            <p:spPr bwMode="auto">
              <a:xfrm>
                <a:off x="4592" y="2109"/>
                <a:ext cx="48" cy="24"/>
              </a:xfrm>
              <a:custGeom>
                <a:avLst/>
                <a:gdLst>
                  <a:gd name="T0" fmla="*/ 77 w 95"/>
                  <a:gd name="T1" fmla="*/ 0 h 50"/>
                  <a:gd name="T2" fmla="*/ 74 w 95"/>
                  <a:gd name="T3" fmla="*/ 2 h 50"/>
                  <a:gd name="T4" fmla="*/ 67 w 95"/>
                  <a:gd name="T5" fmla="*/ 4 h 50"/>
                  <a:gd name="T6" fmla="*/ 55 w 95"/>
                  <a:gd name="T7" fmla="*/ 7 h 50"/>
                  <a:gd name="T8" fmla="*/ 42 w 95"/>
                  <a:gd name="T9" fmla="*/ 11 h 50"/>
                  <a:gd name="T10" fmla="*/ 29 w 95"/>
                  <a:gd name="T11" fmla="*/ 15 h 50"/>
                  <a:gd name="T12" fmla="*/ 16 w 95"/>
                  <a:gd name="T13" fmla="*/ 21 h 50"/>
                  <a:gd name="T14" fmla="*/ 7 w 95"/>
                  <a:gd name="T15" fmla="*/ 26 h 50"/>
                  <a:gd name="T16" fmla="*/ 1 w 95"/>
                  <a:gd name="T17" fmla="*/ 30 h 50"/>
                  <a:gd name="T18" fmla="*/ 0 w 95"/>
                  <a:gd name="T19" fmla="*/ 34 h 50"/>
                  <a:gd name="T20" fmla="*/ 0 w 95"/>
                  <a:gd name="T21" fmla="*/ 38 h 50"/>
                  <a:gd name="T22" fmla="*/ 2 w 95"/>
                  <a:gd name="T23" fmla="*/ 42 h 50"/>
                  <a:gd name="T24" fmla="*/ 6 w 95"/>
                  <a:gd name="T25" fmla="*/ 44 h 50"/>
                  <a:gd name="T26" fmla="*/ 10 w 95"/>
                  <a:gd name="T27" fmla="*/ 48 h 50"/>
                  <a:gd name="T28" fmla="*/ 17 w 95"/>
                  <a:gd name="T29" fmla="*/ 49 h 50"/>
                  <a:gd name="T30" fmla="*/ 23 w 95"/>
                  <a:gd name="T31" fmla="*/ 50 h 50"/>
                  <a:gd name="T32" fmla="*/ 30 w 95"/>
                  <a:gd name="T33" fmla="*/ 49 h 50"/>
                  <a:gd name="T34" fmla="*/ 38 w 95"/>
                  <a:gd name="T35" fmla="*/ 46 h 50"/>
                  <a:gd name="T36" fmla="*/ 47 w 95"/>
                  <a:gd name="T37" fmla="*/ 43 h 50"/>
                  <a:gd name="T38" fmla="*/ 57 w 95"/>
                  <a:gd name="T39" fmla="*/ 40 h 50"/>
                  <a:gd name="T40" fmla="*/ 68 w 95"/>
                  <a:gd name="T41" fmla="*/ 35 h 50"/>
                  <a:gd name="T42" fmla="*/ 77 w 95"/>
                  <a:gd name="T43" fmla="*/ 30 h 50"/>
                  <a:gd name="T44" fmla="*/ 85 w 95"/>
                  <a:gd name="T45" fmla="*/ 27 h 50"/>
                  <a:gd name="T46" fmla="*/ 90 w 95"/>
                  <a:gd name="T47" fmla="*/ 25 h 50"/>
                  <a:gd name="T48" fmla="*/ 92 w 95"/>
                  <a:gd name="T49" fmla="*/ 23 h 50"/>
                  <a:gd name="T50" fmla="*/ 93 w 95"/>
                  <a:gd name="T51" fmla="*/ 20 h 50"/>
                  <a:gd name="T52" fmla="*/ 95 w 95"/>
                  <a:gd name="T53" fmla="*/ 12 h 50"/>
                  <a:gd name="T54" fmla="*/ 91 w 95"/>
                  <a:gd name="T55" fmla="*/ 5 h 50"/>
                  <a:gd name="T56" fmla="*/ 77 w 95"/>
                  <a:gd name="T5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5" h="50">
                    <a:moveTo>
                      <a:pt x="77" y="0"/>
                    </a:moveTo>
                    <a:lnTo>
                      <a:pt x="74" y="2"/>
                    </a:lnTo>
                    <a:lnTo>
                      <a:pt x="67" y="4"/>
                    </a:lnTo>
                    <a:lnTo>
                      <a:pt x="55" y="7"/>
                    </a:lnTo>
                    <a:lnTo>
                      <a:pt x="42" y="11"/>
                    </a:lnTo>
                    <a:lnTo>
                      <a:pt x="29" y="15"/>
                    </a:lnTo>
                    <a:lnTo>
                      <a:pt x="16" y="21"/>
                    </a:lnTo>
                    <a:lnTo>
                      <a:pt x="7" y="26"/>
                    </a:lnTo>
                    <a:lnTo>
                      <a:pt x="1" y="30"/>
                    </a:lnTo>
                    <a:lnTo>
                      <a:pt x="0" y="34"/>
                    </a:lnTo>
                    <a:lnTo>
                      <a:pt x="0" y="38"/>
                    </a:lnTo>
                    <a:lnTo>
                      <a:pt x="2" y="42"/>
                    </a:lnTo>
                    <a:lnTo>
                      <a:pt x="6" y="44"/>
                    </a:lnTo>
                    <a:lnTo>
                      <a:pt x="10" y="48"/>
                    </a:lnTo>
                    <a:lnTo>
                      <a:pt x="17" y="49"/>
                    </a:lnTo>
                    <a:lnTo>
                      <a:pt x="23" y="50"/>
                    </a:lnTo>
                    <a:lnTo>
                      <a:pt x="30" y="49"/>
                    </a:lnTo>
                    <a:lnTo>
                      <a:pt x="38" y="46"/>
                    </a:lnTo>
                    <a:lnTo>
                      <a:pt x="47" y="43"/>
                    </a:lnTo>
                    <a:lnTo>
                      <a:pt x="57" y="40"/>
                    </a:lnTo>
                    <a:lnTo>
                      <a:pt x="68" y="35"/>
                    </a:lnTo>
                    <a:lnTo>
                      <a:pt x="77" y="30"/>
                    </a:lnTo>
                    <a:lnTo>
                      <a:pt x="85" y="27"/>
                    </a:lnTo>
                    <a:lnTo>
                      <a:pt x="90" y="25"/>
                    </a:lnTo>
                    <a:lnTo>
                      <a:pt x="92" y="23"/>
                    </a:lnTo>
                    <a:lnTo>
                      <a:pt x="93" y="20"/>
                    </a:lnTo>
                    <a:lnTo>
                      <a:pt x="95" y="12"/>
                    </a:lnTo>
                    <a:lnTo>
                      <a:pt x="91" y="5"/>
                    </a:lnTo>
                    <a:lnTo>
                      <a:pt x="77"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60" name="Freeform 40"/>
              <p:cNvSpPr>
                <a:spLocks/>
              </p:cNvSpPr>
              <p:nvPr/>
            </p:nvSpPr>
            <p:spPr bwMode="auto">
              <a:xfrm>
                <a:off x="4594" y="2127"/>
                <a:ext cx="45" cy="17"/>
              </a:xfrm>
              <a:custGeom>
                <a:avLst/>
                <a:gdLst>
                  <a:gd name="T0" fmla="*/ 0 w 91"/>
                  <a:gd name="T1" fmla="*/ 20 h 35"/>
                  <a:gd name="T2" fmla="*/ 1 w 91"/>
                  <a:gd name="T3" fmla="*/ 21 h 35"/>
                  <a:gd name="T4" fmla="*/ 4 w 91"/>
                  <a:gd name="T5" fmla="*/ 22 h 35"/>
                  <a:gd name="T6" fmla="*/ 8 w 91"/>
                  <a:gd name="T7" fmla="*/ 24 h 35"/>
                  <a:gd name="T8" fmla="*/ 16 w 91"/>
                  <a:gd name="T9" fmla="*/ 25 h 35"/>
                  <a:gd name="T10" fmla="*/ 29 w 91"/>
                  <a:gd name="T11" fmla="*/ 24 h 35"/>
                  <a:gd name="T12" fmla="*/ 44 w 91"/>
                  <a:gd name="T13" fmla="*/ 20 h 35"/>
                  <a:gd name="T14" fmla="*/ 65 w 91"/>
                  <a:gd name="T15" fmla="*/ 13 h 35"/>
                  <a:gd name="T16" fmla="*/ 91 w 91"/>
                  <a:gd name="T17" fmla="*/ 0 h 35"/>
                  <a:gd name="T18" fmla="*/ 88 w 91"/>
                  <a:gd name="T19" fmla="*/ 2 h 35"/>
                  <a:gd name="T20" fmla="*/ 77 w 91"/>
                  <a:gd name="T21" fmla="*/ 9 h 35"/>
                  <a:gd name="T22" fmla="*/ 64 w 91"/>
                  <a:gd name="T23" fmla="*/ 17 h 35"/>
                  <a:gd name="T24" fmla="*/ 47 w 91"/>
                  <a:gd name="T25" fmla="*/ 27 h 35"/>
                  <a:gd name="T26" fmla="*/ 31 w 91"/>
                  <a:gd name="T27" fmla="*/ 32 h 35"/>
                  <a:gd name="T28" fmla="*/ 16 w 91"/>
                  <a:gd name="T29" fmla="*/ 35 h 35"/>
                  <a:gd name="T30" fmla="*/ 6 w 91"/>
                  <a:gd name="T31" fmla="*/ 31 h 35"/>
                  <a:gd name="T32" fmla="*/ 0 w 91"/>
                  <a:gd name="T33" fmla="*/ 2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 h="35">
                    <a:moveTo>
                      <a:pt x="0" y="20"/>
                    </a:moveTo>
                    <a:lnTo>
                      <a:pt x="1" y="21"/>
                    </a:lnTo>
                    <a:lnTo>
                      <a:pt x="4" y="22"/>
                    </a:lnTo>
                    <a:lnTo>
                      <a:pt x="8" y="24"/>
                    </a:lnTo>
                    <a:lnTo>
                      <a:pt x="16" y="25"/>
                    </a:lnTo>
                    <a:lnTo>
                      <a:pt x="29" y="24"/>
                    </a:lnTo>
                    <a:lnTo>
                      <a:pt x="44" y="20"/>
                    </a:lnTo>
                    <a:lnTo>
                      <a:pt x="65" y="13"/>
                    </a:lnTo>
                    <a:lnTo>
                      <a:pt x="91" y="0"/>
                    </a:lnTo>
                    <a:lnTo>
                      <a:pt x="88" y="2"/>
                    </a:lnTo>
                    <a:lnTo>
                      <a:pt x="77" y="9"/>
                    </a:lnTo>
                    <a:lnTo>
                      <a:pt x="64" y="17"/>
                    </a:lnTo>
                    <a:lnTo>
                      <a:pt x="47" y="27"/>
                    </a:lnTo>
                    <a:lnTo>
                      <a:pt x="31" y="32"/>
                    </a:lnTo>
                    <a:lnTo>
                      <a:pt x="16" y="35"/>
                    </a:lnTo>
                    <a:lnTo>
                      <a:pt x="6" y="31"/>
                    </a:lnTo>
                    <a:lnTo>
                      <a:pt x="0" y="2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61" name="Freeform 41"/>
              <p:cNvSpPr>
                <a:spLocks/>
              </p:cNvSpPr>
              <p:nvPr/>
            </p:nvSpPr>
            <p:spPr bwMode="auto">
              <a:xfrm>
                <a:off x="4679" y="2234"/>
                <a:ext cx="58" cy="31"/>
              </a:xfrm>
              <a:custGeom>
                <a:avLst/>
                <a:gdLst>
                  <a:gd name="T0" fmla="*/ 92 w 115"/>
                  <a:gd name="T1" fmla="*/ 0 h 64"/>
                  <a:gd name="T2" fmla="*/ 89 w 115"/>
                  <a:gd name="T3" fmla="*/ 2 h 64"/>
                  <a:gd name="T4" fmla="*/ 79 w 115"/>
                  <a:gd name="T5" fmla="*/ 5 h 64"/>
                  <a:gd name="T6" fmla="*/ 65 w 115"/>
                  <a:gd name="T7" fmla="*/ 10 h 64"/>
                  <a:gd name="T8" fmla="*/ 49 w 115"/>
                  <a:gd name="T9" fmla="*/ 15 h 64"/>
                  <a:gd name="T10" fmla="*/ 33 w 115"/>
                  <a:gd name="T11" fmla="*/ 22 h 64"/>
                  <a:gd name="T12" fmla="*/ 18 w 115"/>
                  <a:gd name="T13" fmla="*/ 28 h 64"/>
                  <a:gd name="T14" fmla="*/ 7 w 115"/>
                  <a:gd name="T15" fmla="*/ 35 h 64"/>
                  <a:gd name="T16" fmla="*/ 1 w 115"/>
                  <a:gd name="T17" fmla="*/ 41 h 64"/>
                  <a:gd name="T18" fmla="*/ 0 w 115"/>
                  <a:gd name="T19" fmla="*/ 45 h 64"/>
                  <a:gd name="T20" fmla="*/ 0 w 115"/>
                  <a:gd name="T21" fmla="*/ 51 h 64"/>
                  <a:gd name="T22" fmla="*/ 3 w 115"/>
                  <a:gd name="T23" fmla="*/ 55 h 64"/>
                  <a:gd name="T24" fmla="*/ 8 w 115"/>
                  <a:gd name="T25" fmla="*/ 58 h 64"/>
                  <a:gd name="T26" fmla="*/ 15 w 115"/>
                  <a:gd name="T27" fmla="*/ 61 h 64"/>
                  <a:gd name="T28" fmla="*/ 22 w 115"/>
                  <a:gd name="T29" fmla="*/ 63 h 64"/>
                  <a:gd name="T30" fmla="*/ 30 w 115"/>
                  <a:gd name="T31" fmla="*/ 64 h 64"/>
                  <a:gd name="T32" fmla="*/ 38 w 115"/>
                  <a:gd name="T33" fmla="*/ 63 h 64"/>
                  <a:gd name="T34" fmla="*/ 47 w 115"/>
                  <a:gd name="T35" fmla="*/ 59 h 64"/>
                  <a:gd name="T36" fmla="*/ 59 w 115"/>
                  <a:gd name="T37" fmla="*/ 55 h 64"/>
                  <a:gd name="T38" fmla="*/ 71 w 115"/>
                  <a:gd name="T39" fmla="*/ 49 h 64"/>
                  <a:gd name="T40" fmla="*/ 84 w 115"/>
                  <a:gd name="T41" fmla="*/ 43 h 64"/>
                  <a:gd name="T42" fmla="*/ 94 w 115"/>
                  <a:gd name="T43" fmla="*/ 36 h 64"/>
                  <a:gd name="T44" fmla="*/ 105 w 115"/>
                  <a:gd name="T45" fmla="*/ 32 h 64"/>
                  <a:gd name="T46" fmla="*/ 110 w 115"/>
                  <a:gd name="T47" fmla="*/ 28 h 64"/>
                  <a:gd name="T48" fmla="*/ 113 w 115"/>
                  <a:gd name="T49" fmla="*/ 27 h 64"/>
                  <a:gd name="T50" fmla="*/ 113 w 115"/>
                  <a:gd name="T51" fmla="*/ 26 h 64"/>
                  <a:gd name="T52" fmla="*/ 114 w 115"/>
                  <a:gd name="T53" fmla="*/ 22 h 64"/>
                  <a:gd name="T54" fmla="*/ 115 w 115"/>
                  <a:gd name="T55" fmla="*/ 19 h 64"/>
                  <a:gd name="T56" fmla="*/ 115 w 115"/>
                  <a:gd name="T57" fmla="*/ 13 h 64"/>
                  <a:gd name="T58" fmla="*/ 114 w 115"/>
                  <a:gd name="T59" fmla="*/ 8 h 64"/>
                  <a:gd name="T60" fmla="*/ 109 w 115"/>
                  <a:gd name="T61" fmla="*/ 5 h 64"/>
                  <a:gd name="T62" fmla="*/ 102 w 115"/>
                  <a:gd name="T63" fmla="*/ 2 h 64"/>
                  <a:gd name="T64" fmla="*/ 92 w 115"/>
                  <a:gd name="T6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5" h="64">
                    <a:moveTo>
                      <a:pt x="92" y="0"/>
                    </a:moveTo>
                    <a:lnTo>
                      <a:pt x="89" y="2"/>
                    </a:lnTo>
                    <a:lnTo>
                      <a:pt x="79" y="5"/>
                    </a:lnTo>
                    <a:lnTo>
                      <a:pt x="65" y="10"/>
                    </a:lnTo>
                    <a:lnTo>
                      <a:pt x="49" y="15"/>
                    </a:lnTo>
                    <a:lnTo>
                      <a:pt x="33" y="22"/>
                    </a:lnTo>
                    <a:lnTo>
                      <a:pt x="18" y="28"/>
                    </a:lnTo>
                    <a:lnTo>
                      <a:pt x="7" y="35"/>
                    </a:lnTo>
                    <a:lnTo>
                      <a:pt x="1" y="41"/>
                    </a:lnTo>
                    <a:lnTo>
                      <a:pt x="0" y="45"/>
                    </a:lnTo>
                    <a:lnTo>
                      <a:pt x="0" y="51"/>
                    </a:lnTo>
                    <a:lnTo>
                      <a:pt x="3" y="55"/>
                    </a:lnTo>
                    <a:lnTo>
                      <a:pt x="8" y="58"/>
                    </a:lnTo>
                    <a:lnTo>
                      <a:pt x="15" y="61"/>
                    </a:lnTo>
                    <a:lnTo>
                      <a:pt x="22" y="63"/>
                    </a:lnTo>
                    <a:lnTo>
                      <a:pt x="30" y="64"/>
                    </a:lnTo>
                    <a:lnTo>
                      <a:pt x="38" y="63"/>
                    </a:lnTo>
                    <a:lnTo>
                      <a:pt x="47" y="59"/>
                    </a:lnTo>
                    <a:lnTo>
                      <a:pt x="59" y="55"/>
                    </a:lnTo>
                    <a:lnTo>
                      <a:pt x="71" y="49"/>
                    </a:lnTo>
                    <a:lnTo>
                      <a:pt x="84" y="43"/>
                    </a:lnTo>
                    <a:lnTo>
                      <a:pt x="94" y="36"/>
                    </a:lnTo>
                    <a:lnTo>
                      <a:pt x="105" y="32"/>
                    </a:lnTo>
                    <a:lnTo>
                      <a:pt x="110" y="28"/>
                    </a:lnTo>
                    <a:lnTo>
                      <a:pt x="113" y="27"/>
                    </a:lnTo>
                    <a:lnTo>
                      <a:pt x="113" y="26"/>
                    </a:lnTo>
                    <a:lnTo>
                      <a:pt x="114" y="22"/>
                    </a:lnTo>
                    <a:lnTo>
                      <a:pt x="115" y="19"/>
                    </a:lnTo>
                    <a:lnTo>
                      <a:pt x="115" y="13"/>
                    </a:lnTo>
                    <a:lnTo>
                      <a:pt x="114" y="8"/>
                    </a:lnTo>
                    <a:lnTo>
                      <a:pt x="109" y="5"/>
                    </a:lnTo>
                    <a:lnTo>
                      <a:pt x="102" y="2"/>
                    </a:lnTo>
                    <a:lnTo>
                      <a:pt x="92"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62" name="Freeform 42"/>
              <p:cNvSpPr>
                <a:spLocks/>
              </p:cNvSpPr>
              <p:nvPr/>
            </p:nvSpPr>
            <p:spPr bwMode="auto">
              <a:xfrm>
                <a:off x="4682" y="2254"/>
                <a:ext cx="54" cy="24"/>
              </a:xfrm>
              <a:custGeom>
                <a:avLst/>
                <a:gdLst>
                  <a:gd name="T0" fmla="*/ 0 w 110"/>
                  <a:gd name="T1" fmla="*/ 30 h 47"/>
                  <a:gd name="T2" fmla="*/ 2 w 110"/>
                  <a:gd name="T3" fmla="*/ 31 h 47"/>
                  <a:gd name="T4" fmla="*/ 5 w 110"/>
                  <a:gd name="T5" fmla="*/ 33 h 47"/>
                  <a:gd name="T6" fmla="*/ 12 w 110"/>
                  <a:gd name="T7" fmla="*/ 34 h 47"/>
                  <a:gd name="T8" fmla="*/ 22 w 110"/>
                  <a:gd name="T9" fmla="*/ 36 h 47"/>
                  <a:gd name="T10" fmla="*/ 36 w 110"/>
                  <a:gd name="T11" fmla="*/ 33 h 47"/>
                  <a:gd name="T12" fmla="*/ 56 w 110"/>
                  <a:gd name="T13" fmla="*/ 28 h 47"/>
                  <a:gd name="T14" fmla="*/ 80 w 110"/>
                  <a:gd name="T15" fmla="*/ 17 h 47"/>
                  <a:gd name="T16" fmla="*/ 110 w 110"/>
                  <a:gd name="T17" fmla="*/ 0 h 47"/>
                  <a:gd name="T18" fmla="*/ 105 w 110"/>
                  <a:gd name="T19" fmla="*/ 3 h 47"/>
                  <a:gd name="T20" fmla="*/ 95 w 110"/>
                  <a:gd name="T21" fmla="*/ 11 h 47"/>
                  <a:gd name="T22" fmla="*/ 79 w 110"/>
                  <a:gd name="T23" fmla="*/ 23 h 47"/>
                  <a:gd name="T24" fmla="*/ 59 w 110"/>
                  <a:gd name="T25" fmla="*/ 34 h 47"/>
                  <a:gd name="T26" fmla="*/ 40 w 110"/>
                  <a:gd name="T27" fmla="*/ 44 h 47"/>
                  <a:gd name="T28" fmla="*/ 22 w 110"/>
                  <a:gd name="T29" fmla="*/ 47 h 47"/>
                  <a:gd name="T30" fmla="*/ 8 w 110"/>
                  <a:gd name="T31" fmla="*/ 44 h 47"/>
                  <a:gd name="T32" fmla="*/ 0 w 110"/>
                  <a:gd name="T33" fmla="*/ 3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47">
                    <a:moveTo>
                      <a:pt x="0" y="30"/>
                    </a:moveTo>
                    <a:lnTo>
                      <a:pt x="2" y="31"/>
                    </a:lnTo>
                    <a:lnTo>
                      <a:pt x="5" y="33"/>
                    </a:lnTo>
                    <a:lnTo>
                      <a:pt x="12" y="34"/>
                    </a:lnTo>
                    <a:lnTo>
                      <a:pt x="22" y="36"/>
                    </a:lnTo>
                    <a:lnTo>
                      <a:pt x="36" y="33"/>
                    </a:lnTo>
                    <a:lnTo>
                      <a:pt x="56" y="28"/>
                    </a:lnTo>
                    <a:lnTo>
                      <a:pt x="80" y="17"/>
                    </a:lnTo>
                    <a:lnTo>
                      <a:pt x="110" y="0"/>
                    </a:lnTo>
                    <a:lnTo>
                      <a:pt x="105" y="3"/>
                    </a:lnTo>
                    <a:lnTo>
                      <a:pt x="95" y="11"/>
                    </a:lnTo>
                    <a:lnTo>
                      <a:pt x="79" y="23"/>
                    </a:lnTo>
                    <a:lnTo>
                      <a:pt x="59" y="34"/>
                    </a:lnTo>
                    <a:lnTo>
                      <a:pt x="40" y="44"/>
                    </a:lnTo>
                    <a:lnTo>
                      <a:pt x="22" y="47"/>
                    </a:lnTo>
                    <a:lnTo>
                      <a:pt x="8" y="44"/>
                    </a:lnTo>
                    <a:lnTo>
                      <a:pt x="0" y="3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63" name="Freeform 43"/>
              <p:cNvSpPr>
                <a:spLocks/>
              </p:cNvSpPr>
              <p:nvPr/>
            </p:nvSpPr>
            <p:spPr bwMode="auto">
              <a:xfrm>
                <a:off x="4754" y="2196"/>
                <a:ext cx="57" cy="32"/>
              </a:xfrm>
              <a:custGeom>
                <a:avLst/>
                <a:gdLst>
                  <a:gd name="T0" fmla="*/ 93 w 116"/>
                  <a:gd name="T1" fmla="*/ 0 h 63"/>
                  <a:gd name="T2" fmla="*/ 89 w 116"/>
                  <a:gd name="T3" fmla="*/ 1 h 63"/>
                  <a:gd name="T4" fmla="*/ 80 w 116"/>
                  <a:gd name="T5" fmla="*/ 4 h 63"/>
                  <a:gd name="T6" fmla="*/ 66 w 116"/>
                  <a:gd name="T7" fmla="*/ 9 h 63"/>
                  <a:gd name="T8" fmla="*/ 50 w 116"/>
                  <a:gd name="T9" fmla="*/ 15 h 63"/>
                  <a:gd name="T10" fmla="*/ 34 w 116"/>
                  <a:gd name="T11" fmla="*/ 21 h 63"/>
                  <a:gd name="T12" fmla="*/ 19 w 116"/>
                  <a:gd name="T13" fmla="*/ 27 h 63"/>
                  <a:gd name="T14" fmla="*/ 7 w 116"/>
                  <a:gd name="T15" fmla="*/ 34 h 63"/>
                  <a:gd name="T16" fmla="*/ 2 w 116"/>
                  <a:gd name="T17" fmla="*/ 40 h 63"/>
                  <a:gd name="T18" fmla="*/ 0 w 116"/>
                  <a:gd name="T19" fmla="*/ 44 h 63"/>
                  <a:gd name="T20" fmla="*/ 0 w 116"/>
                  <a:gd name="T21" fmla="*/ 50 h 63"/>
                  <a:gd name="T22" fmla="*/ 4 w 116"/>
                  <a:gd name="T23" fmla="*/ 54 h 63"/>
                  <a:gd name="T24" fmla="*/ 8 w 116"/>
                  <a:gd name="T25" fmla="*/ 57 h 63"/>
                  <a:gd name="T26" fmla="*/ 15 w 116"/>
                  <a:gd name="T27" fmla="*/ 61 h 63"/>
                  <a:gd name="T28" fmla="*/ 22 w 116"/>
                  <a:gd name="T29" fmla="*/ 62 h 63"/>
                  <a:gd name="T30" fmla="*/ 30 w 116"/>
                  <a:gd name="T31" fmla="*/ 63 h 63"/>
                  <a:gd name="T32" fmla="*/ 38 w 116"/>
                  <a:gd name="T33" fmla="*/ 62 h 63"/>
                  <a:gd name="T34" fmla="*/ 48 w 116"/>
                  <a:gd name="T35" fmla="*/ 58 h 63"/>
                  <a:gd name="T36" fmla="*/ 59 w 116"/>
                  <a:gd name="T37" fmla="*/ 54 h 63"/>
                  <a:gd name="T38" fmla="*/ 72 w 116"/>
                  <a:gd name="T39" fmla="*/ 48 h 63"/>
                  <a:gd name="T40" fmla="*/ 85 w 116"/>
                  <a:gd name="T41" fmla="*/ 42 h 63"/>
                  <a:gd name="T42" fmla="*/ 95 w 116"/>
                  <a:gd name="T43" fmla="*/ 35 h 63"/>
                  <a:gd name="T44" fmla="*/ 105 w 116"/>
                  <a:gd name="T45" fmla="*/ 31 h 63"/>
                  <a:gd name="T46" fmla="*/ 111 w 116"/>
                  <a:gd name="T47" fmla="*/ 27 h 63"/>
                  <a:gd name="T48" fmla="*/ 113 w 116"/>
                  <a:gd name="T49" fmla="*/ 26 h 63"/>
                  <a:gd name="T50" fmla="*/ 113 w 116"/>
                  <a:gd name="T51" fmla="*/ 25 h 63"/>
                  <a:gd name="T52" fmla="*/ 114 w 116"/>
                  <a:gd name="T53" fmla="*/ 21 h 63"/>
                  <a:gd name="T54" fmla="*/ 116 w 116"/>
                  <a:gd name="T55" fmla="*/ 18 h 63"/>
                  <a:gd name="T56" fmla="*/ 116 w 116"/>
                  <a:gd name="T57" fmla="*/ 12 h 63"/>
                  <a:gd name="T58" fmla="*/ 114 w 116"/>
                  <a:gd name="T59" fmla="*/ 8 h 63"/>
                  <a:gd name="T60" fmla="*/ 110 w 116"/>
                  <a:gd name="T61" fmla="*/ 4 h 63"/>
                  <a:gd name="T62" fmla="*/ 103 w 116"/>
                  <a:gd name="T63" fmla="*/ 1 h 63"/>
                  <a:gd name="T64" fmla="*/ 93 w 116"/>
                  <a:gd name="T6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63">
                    <a:moveTo>
                      <a:pt x="93" y="0"/>
                    </a:moveTo>
                    <a:lnTo>
                      <a:pt x="89" y="1"/>
                    </a:lnTo>
                    <a:lnTo>
                      <a:pt x="80" y="4"/>
                    </a:lnTo>
                    <a:lnTo>
                      <a:pt x="66" y="9"/>
                    </a:lnTo>
                    <a:lnTo>
                      <a:pt x="50" y="15"/>
                    </a:lnTo>
                    <a:lnTo>
                      <a:pt x="34" y="21"/>
                    </a:lnTo>
                    <a:lnTo>
                      <a:pt x="19" y="27"/>
                    </a:lnTo>
                    <a:lnTo>
                      <a:pt x="7" y="34"/>
                    </a:lnTo>
                    <a:lnTo>
                      <a:pt x="2" y="40"/>
                    </a:lnTo>
                    <a:lnTo>
                      <a:pt x="0" y="44"/>
                    </a:lnTo>
                    <a:lnTo>
                      <a:pt x="0" y="50"/>
                    </a:lnTo>
                    <a:lnTo>
                      <a:pt x="4" y="54"/>
                    </a:lnTo>
                    <a:lnTo>
                      <a:pt x="8" y="57"/>
                    </a:lnTo>
                    <a:lnTo>
                      <a:pt x="15" y="61"/>
                    </a:lnTo>
                    <a:lnTo>
                      <a:pt x="22" y="62"/>
                    </a:lnTo>
                    <a:lnTo>
                      <a:pt x="30" y="63"/>
                    </a:lnTo>
                    <a:lnTo>
                      <a:pt x="38" y="62"/>
                    </a:lnTo>
                    <a:lnTo>
                      <a:pt x="48" y="58"/>
                    </a:lnTo>
                    <a:lnTo>
                      <a:pt x="59" y="54"/>
                    </a:lnTo>
                    <a:lnTo>
                      <a:pt x="72" y="48"/>
                    </a:lnTo>
                    <a:lnTo>
                      <a:pt x="85" y="42"/>
                    </a:lnTo>
                    <a:lnTo>
                      <a:pt x="95" y="35"/>
                    </a:lnTo>
                    <a:lnTo>
                      <a:pt x="105" y="31"/>
                    </a:lnTo>
                    <a:lnTo>
                      <a:pt x="111" y="27"/>
                    </a:lnTo>
                    <a:lnTo>
                      <a:pt x="113" y="26"/>
                    </a:lnTo>
                    <a:lnTo>
                      <a:pt x="113" y="25"/>
                    </a:lnTo>
                    <a:lnTo>
                      <a:pt x="114" y="21"/>
                    </a:lnTo>
                    <a:lnTo>
                      <a:pt x="116" y="18"/>
                    </a:lnTo>
                    <a:lnTo>
                      <a:pt x="116" y="12"/>
                    </a:lnTo>
                    <a:lnTo>
                      <a:pt x="114" y="8"/>
                    </a:lnTo>
                    <a:lnTo>
                      <a:pt x="110" y="4"/>
                    </a:lnTo>
                    <a:lnTo>
                      <a:pt x="103" y="1"/>
                    </a:lnTo>
                    <a:lnTo>
                      <a:pt x="93"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64" name="Freeform 44"/>
              <p:cNvSpPr>
                <a:spLocks/>
              </p:cNvSpPr>
              <p:nvPr/>
            </p:nvSpPr>
            <p:spPr bwMode="auto">
              <a:xfrm>
                <a:off x="4756" y="2217"/>
                <a:ext cx="55" cy="24"/>
              </a:xfrm>
              <a:custGeom>
                <a:avLst/>
                <a:gdLst>
                  <a:gd name="T0" fmla="*/ 0 w 111"/>
                  <a:gd name="T1" fmla="*/ 30 h 47"/>
                  <a:gd name="T2" fmla="*/ 1 w 111"/>
                  <a:gd name="T3" fmla="*/ 31 h 47"/>
                  <a:gd name="T4" fmla="*/ 5 w 111"/>
                  <a:gd name="T5" fmla="*/ 33 h 47"/>
                  <a:gd name="T6" fmla="*/ 12 w 111"/>
                  <a:gd name="T7" fmla="*/ 35 h 47"/>
                  <a:gd name="T8" fmla="*/ 22 w 111"/>
                  <a:gd name="T9" fmla="*/ 36 h 47"/>
                  <a:gd name="T10" fmla="*/ 36 w 111"/>
                  <a:gd name="T11" fmla="*/ 33 h 47"/>
                  <a:gd name="T12" fmla="*/ 55 w 111"/>
                  <a:gd name="T13" fmla="*/ 28 h 47"/>
                  <a:gd name="T14" fmla="*/ 80 w 111"/>
                  <a:gd name="T15" fmla="*/ 17 h 47"/>
                  <a:gd name="T16" fmla="*/ 111 w 111"/>
                  <a:gd name="T17" fmla="*/ 0 h 47"/>
                  <a:gd name="T18" fmla="*/ 106 w 111"/>
                  <a:gd name="T19" fmla="*/ 3 h 47"/>
                  <a:gd name="T20" fmla="*/ 94 w 111"/>
                  <a:gd name="T21" fmla="*/ 12 h 47"/>
                  <a:gd name="T22" fmla="*/ 78 w 111"/>
                  <a:gd name="T23" fmla="*/ 23 h 47"/>
                  <a:gd name="T24" fmla="*/ 60 w 111"/>
                  <a:gd name="T25" fmla="*/ 35 h 47"/>
                  <a:gd name="T26" fmla="*/ 40 w 111"/>
                  <a:gd name="T27" fmla="*/ 44 h 47"/>
                  <a:gd name="T28" fmla="*/ 22 w 111"/>
                  <a:gd name="T29" fmla="*/ 47 h 47"/>
                  <a:gd name="T30" fmla="*/ 8 w 111"/>
                  <a:gd name="T31" fmla="*/ 44 h 47"/>
                  <a:gd name="T32" fmla="*/ 0 w 111"/>
                  <a:gd name="T33" fmla="*/ 3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1" h="47">
                    <a:moveTo>
                      <a:pt x="0" y="30"/>
                    </a:moveTo>
                    <a:lnTo>
                      <a:pt x="1" y="31"/>
                    </a:lnTo>
                    <a:lnTo>
                      <a:pt x="5" y="33"/>
                    </a:lnTo>
                    <a:lnTo>
                      <a:pt x="12" y="35"/>
                    </a:lnTo>
                    <a:lnTo>
                      <a:pt x="22" y="36"/>
                    </a:lnTo>
                    <a:lnTo>
                      <a:pt x="36" y="33"/>
                    </a:lnTo>
                    <a:lnTo>
                      <a:pt x="55" y="28"/>
                    </a:lnTo>
                    <a:lnTo>
                      <a:pt x="80" y="17"/>
                    </a:lnTo>
                    <a:lnTo>
                      <a:pt x="111" y="0"/>
                    </a:lnTo>
                    <a:lnTo>
                      <a:pt x="106" y="3"/>
                    </a:lnTo>
                    <a:lnTo>
                      <a:pt x="94" y="12"/>
                    </a:lnTo>
                    <a:lnTo>
                      <a:pt x="78" y="23"/>
                    </a:lnTo>
                    <a:lnTo>
                      <a:pt x="60" y="35"/>
                    </a:lnTo>
                    <a:lnTo>
                      <a:pt x="40" y="44"/>
                    </a:lnTo>
                    <a:lnTo>
                      <a:pt x="22" y="47"/>
                    </a:lnTo>
                    <a:lnTo>
                      <a:pt x="8" y="44"/>
                    </a:lnTo>
                    <a:lnTo>
                      <a:pt x="0" y="3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65" name="Freeform 45"/>
              <p:cNvSpPr>
                <a:spLocks/>
              </p:cNvSpPr>
              <p:nvPr/>
            </p:nvSpPr>
            <p:spPr bwMode="auto">
              <a:xfrm>
                <a:off x="4828" y="2159"/>
                <a:ext cx="57" cy="32"/>
              </a:xfrm>
              <a:custGeom>
                <a:avLst/>
                <a:gdLst>
                  <a:gd name="T0" fmla="*/ 91 w 114"/>
                  <a:gd name="T1" fmla="*/ 0 h 63"/>
                  <a:gd name="T2" fmla="*/ 88 w 114"/>
                  <a:gd name="T3" fmla="*/ 1 h 63"/>
                  <a:gd name="T4" fmla="*/ 78 w 114"/>
                  <a:gd name="T5" fmla="*/ 4 h 63"/>
                  <a:gd name="T6" fmla="*/ 65 w 114"/>
                  <a:gd name="T7" fmla="*/ 9 h 63"/>
                  <a:gd name="T8" fmla="*/ 50 w 114"/>
                  <a:gd name="T9" fmla="*/ 15 h 63"/>
                  <a:gd name="T10" fmla="*/ 33 w 114"/>
                  <a:gd name="T11" fmla="*/ 22 h 63"/>
                  <a:gd name="T12" fmla="*/ 18 w 114"/>
                  <a:gd name="T13" fmla="*/ 27 h 63"/>
                  <a:gd name="T14" fmla="*/ 7 w 114"/>
                  <a:gd name="T15" fmla="*/ 34 h 63"/>
                  <a:gd name="T16" fmla="*/ 1 w 114"/>
                  <a:gd name="T17" fmla="*/ 40 h 63"/>
                  <a:gd name="T18" fmla="*/ 0 w 114"/>
                  <a:gd name="T19" fmla="*/ 45 h 63"/>
                  <a:gd name="T20" fmla="*/ 0 w 114"/>
                  <a:gd name="T21" fmla="*/ 50 h 63"/>
                  <a:gd name="T22" fmla="*/ 3 w 114"/>
                  <a:gd name="T23" fmla="*/ 54 h 63"/>
                  <a:gd name="T24" fmla="*/ 8 w 114"/>
                  <a:gd name="T25" fmla="*/ 57 h 63"/>
                  <a:gd name="T26" fmla="*/ 15 w 114"/>
                  <a:gd name="T27" fmla="*/ 61 h 63"/>
                  <a:gd name="T28" fmla="*/ 22 w 114"/>
                  <a:gd name="T29" fmla="*/ 62 h 63"/>
                  <a:gd name="T30" fmla="*/ 30 w 114"/>
                  <a:gd name="T31" fmla="*/ 63 h 63"/>
                  <a:gd name="T32" fmla="*/ 38 w 114"/>
                  <a:gd name="T33" fmla="*/ 62 h 63"/>
                  <a:gd name="T34" fmla="*/ 47 w 114"/>
                  <a:gd name="T35" fmla="*/ 58 h 63"/>
                  <a:gd name="T36" fmla="*/ 59 w 114"/>
                  <a:gd name="T37" fmla="*/ 54 h 63"/>
                  <a:gd name="T38" fmla="*/ 70 w 114"/>
                  <a:gd name="T39" fmla="*/ 48 h 63"/>
                  <a:gd name="T40" fmla="*/ 83 w 114"/>
                  <a:gd name="T41" fmla="*/ 42 h 63"/>
                  <a:gd name="T42" fmla="*/ 93 w 114"/>
                  <a:gd name="T43" fmla="*/ 35 h 63"/>
                  <a:gd name="T44" fmla="*/ 104 w 114"/>
                  <a:gd name="T45" fmla="*/ 31 h 63"/>
                  <a:gd name="T46" fmla="*/ 109 w 114"/>
                  <a:gd name="T47" fmla="*/ 27 h 63"/>
                  <a:gd name="T48" fmla="*/ 112 w 114"/>
                  <a:gd name="T49" fmla="*/ 26 h 63"/>
                  <a:gd name="T50" fmla="*/ 112 w 114"/>
                  <a:gd name="T51" fmla="*/ 25 h 63"/>
                  <a:gd name="T52" fmla="*/ 113 w 114"/>
                  <a:gd name="T53" fmla="*/ 22 h 63"/>
                  <a:gd name="T54" fmla="*/ 114 w 114"/>
                  <a:gd name="T55" fmla="*/ 18 h 63"/>
                  <a:gd name="T56" fmla="*/ 114 w 114"/>
                  <a:gd name="T57" fmla="*/ 12 h 63"/>
                  <a:gd name="T58" fmla="*/ 113 w 114"/>
                  <a:gd name="T59" fmla="*/ 8 h 63"/>
                  <a:gd name="T60" fmla="*/ 108 w 114"/>
                  <a:gd name="T61" fmla="*/ 4 h 63"/>
                  <a:gd name="T62" fmla="*/ 101 w 114"/>
                  <a:gd name="T63" fmla="*/ 1 h 63"/>
                  <a:gd name="T64" fmla="*/ 91 w 114"/>
                  <a:gd name="T6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 h="63">
                    <a:moveTo>
                      <a:pt x="91" y="0"/>
                    </a:moveTo>
                    <a:lnTo>
                      <a:pt x="88" y="1"/>
                    </a:lnTo>
                    <a:lnTo>
                      <a:pt x="78" y="4"/>
                    </a:lnTo>
                    <a:lnTo>
                      <a:pt x="65" y="9"/>
                    </a:lnTo>
                    <a:lnTo>
                      <a:pt x="50" y="15"/>
                    </a:lnTo>
                    <a:lnTo>
                      <a:pt x="33" y="22"/>
                    </a:lnTo>
                    <a:lnTo>
                      <a:pt x="18" y="27"/>
                    </a:lnTo>
                    <a:lnTo>
                      <a:pt x="7" y="34"/>
                    </a:lnTo>
                    <a:lnTo>
                      <a:pt x="1" y="40"/>
                    </a:lnTo>
                    <a:lnTo>
                      <a:pt x="0" y="45"/>
                    </a:lnTo>
                    <a:lnTo>
                      <a:pt x="0" y="50"/>
                    </a:lnTo>
                    <a:lnTo>
                      <a:pt x="3" y="54"/>
                    </a:lnTo>
                    <a:lnTo>
                      <a:pt x="8" y="57"/>
                    </a:lnTo>
                    <a:lnTo>
                      <a:pt x="15" y="61"/>
                    </a:lnTo>
                    <a:lnTo>
                      <a:pt x="22" y="62"/>
                    </a:lnTo>
                    <a:lnTo>
                      <a:pt x="30" y="63"/>
                    </a:lnTo>
                    <a:lnTo>
                      <a:pt x="38" y="62"/>
                    </a:lnTo>
                    <a:lnTo>
                      <a:pt x="47" y="58"/>
                    </a:lnTo>
                    <a:lnTo>
                      <a:pt x="59" y="54"/>
                    </a:lnTo>
                    <a:lnTo>
                      <a:pt x="70" y="48"/>
                    </a:lnTo>
                    <a:lnTo>
                      <a:pt x="83" y="42"/>
                    </a:lnTo>
                    <a:lnTo>
                      <a:pt x="93" y="35"/>
                    </a:lnTo>
                    <a:lnTo>
                      <a:pt x="104" y="31"/>
                    </a:lnTo>
                    <a:lnTo>
                      <a:pt x="109" y="27"/>
                    </a:lnTo>
                    <a:lnTo>
                      <a:pt x="112" y="26"/>
                    </a:lnTo>
                    <a:lnTo>
                      <a:pt x="112" y="25"/>
                    </a:lnTo>
                    <a:lnTo>
                      <a:pt x="113" y="22"/>
                    </a:lnTo>
                    <a:lnTo>
                      <a:pt x="114" y="18"/>
                    </a:lnTo>
                    <a:lnTo>
                      <a:pt x="114" y="12"/>
                    </a:lnTo>
                    <a:lnTo>
                      <a:pt x="113" y="8"/>
                    </a:lnTo>
                    <a:lnTo>
                      <a:pt x="108" y="4"/>
                    </a:lnTo>
                    <a:lnTo>
                      <a:pt x="101" y="1"/>
                    </a:lnTo>
                    <a:lnTo>
                      <a:pt x="91"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66" name="Freeform 46"/>
              <p:cNvSpPr>
                <a:spLocks/>
              </p:cNvSpPr>
              <p:nvPr/>
            </p:nvSpPr>
            <p:spPr bwMode="auto">
              <a:xfrm>
                <a:off x="4830" y="2180"/>
                <a:ext cx="55" cy="23"/>
              </a:xfrm>
              <a:custGeom>
                <a:avLst/>
                <a:gdLst>
                  <a:gd name="T0" fmla="*/ 0 w 109"/>
                  <a:gd name="T1" fmla="*/ 30 h 47"/>
                  <a:gd name="T2" fmla="*/ 1 w 109"/>
                  <a:gd name="T3" fmla="*/ 31 h 47"/>
                  <a:gd name="T4" fmla="*/ 4 w 109"/>
                  <a:gd name="T5" fmla="*/ 34 h 47"/>
                  <a:gd name="T6" fmla="*/ 11 w 109"/>
                  <a:gd name="T7" fmla="*/ 35 h 47"/>
                  <a:gd name="T8" fmla="*/ 22 w 109"/>
                  <a:gd name="T9" fmla="*/ 36 h 47"/>
                  <a:gd name="T10" fmla="*/ 35 w 109"/>
                  <a:gd name="T11" fmla="*/ 34 h 47"/>
                  <a:gd name="T12" fmla="*/ 55 w 109"/>
                  <a:gd name="T13" fmla="*/ 28 h 47"/>
                  <a:gd name="T14" fmla="*/ 79 w 109"/>
                  <a:gd name="T15" fmla="*/ 17 h 47"/>
                  <a:gd name="T16" fmla="*/ 109 w 109"/>
                  <a:gd name="T17" fmla="*/ 0 h 47"/>
                  <a:gd name="T18" fmla="*/ 104 w 109"/>
                  <a:gd name="T19" fmla="*/ 4 h 47"/>
                  <a:gd name="T20" fmla="*/ 94 w 109"/>
                  <a:gd name="T21" fmla="*/ 12 h 47"/>
                  <a:gd name="T22" fmla="*/ 78 w 109"/>
                  <a:gd name="T23" fmla="*/ 23 h 47"/>
                  <a:gd name="T24" fmla="*/ 58 w 109"/>
                  <a:gd name="T25" fmla="*/ 35 h 47"/>
                  <a:gd name="T26" fmla="*/ 39 w 109"/>
                  <a:gd name="T27" fmla="*/ 44 h 47"/>
                  <a:gd name="T28" fmla="*/ 22 w 109"/>
                  <a:gd name="T29" fmla="*/ 47 h 47"/>
                  <a:gd name="T30" fmla="*/ 8 w 109"/>
                  <a:gd name="T31" fmla="*/ 44 h 47"/>
                  <a:gd name="T32" fmla="*/ 0 w 109"/>
                  <a:gd name="T33" fmla="*/ 3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9" h="47">
                    <a:moveTo>
                      <a:pt x="0" y="30"/>
                    </a:moveTo>
                    <a:lnTo>
                      <a:pt x="1" y="31"/>
                    </a:lnTo>
                    <a:lnTo>
                      <a:pt x="4" y="34"/>
                    </a:lnTo>
                    <a:lnTo>
                      <a:pt x="11" y="35"/>
                    </a:lnTo>
                    <a:lnTo>
                      <a:pt x="22" y="36"/>
                    </a:lnTo>
                    <a:lnTo>
                      <a:pt x="35" y="34"/>
                    </a:lnTo>
                    <a:lnTo>
                      <a:pt x="55" y="28"/>
                    </a:lnTo>
                    <a:lnTo>
                      <a:pt x="79" y="17"/>
                    </a:lnTo>
                    <a:lnTo>
                      <a:pt x="109" y="0"/>
                    </a:lnTo>
                    <a:lnTo>
                      <a:pt x="104" y="4"/>
                    </a:lnTo>
                    <a:lnTo>
                      <a:pt x="94" y="12"/>
                    </a:lnTo>
                    <a:lnTo>
                      <a:pt x="78" y="23"/>
                    </a:lnTo>
                    <a:lnTo>
                      <a:pt x="58" y="35"/>
                    </a:lnTo>
                    <a:lnTo>
                      <a:pt x="39" y="44"/>
                    </a:lnTo>
                    <a:lnTo>
                      <a:pt x="22" y="47"/>
                    </a:lnTo>
                    <a:lnTo>
                      <a:pt x="8" y="44"/>
                    </a:lnTo>
                    <a:lnTo>
                      <a:pt x="0" y="3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67" name="Freeform 47"/>
              <p:cNvSpPr>
                <a:spLocks/>
              </p:cNvSpPr>
              <p:nvPr/>
            </p:nvSpPr>
            <p:spPr bwMode="auto">
              <a:xfrm>
                <a:off x="4746" y="2264"/>
                <a:ext cx="58" cy="32"/>
              </a:xfrm>
              <a:custGeom>
                <a:avLst/>
                <a:gdLst>
                  <a:gd name="T0" fmla="*/ 93 w 116"/>
                  <a:gd name="T1" fmla="*/ 0 h 64"/>
                  <a:gd name="T2" fmla="*/ 89 w 116"/>
                  <a:gd name="T3" fmla="*/ 2 h 64"/>
                  <a:gd name="T4" fmla="*/ 80 w 116"/>
                  <a:gd name="T5" fmla="*/ 5 h 64"/>
                  <a:gd name="T6" fmla="*/ 66 w 116"/>
                  <a:gd name="T7" fmla="*/ 10 h 64"/>
                  <a:gd name="T8" fmla="*/ 50 w 116"/>
                  <a:gd name="T9" fmla="*/ 15 h 64"/>
                  <a:gd name="T10" fmla="*/ 34 w 116"/>
                  <a:gd name="T11" fmla="*/ 22 h 64"/>
                  <a:gd name="T12" fmla="*/ 19 w 116"/>
                  <a:gd name="T13" fmla="*/ 29 h 64"/>
                  <a:gd name="T14" fmla="*/ 7 w 116"/>
                  <a:gd name="T15" fmla="*/ 35 h 64"/>
                  <a:gd name="T16" fmla="*/ 2 w 116"/>
                  <a:gd name="T17" fmla="*/ 41 h 64"/>
                  <a:gd name="T18" fmla="*/ 0 w 116"/>
                  <a:gd name="T19" fmla="*/ 45 h 64"/>
                  <a:gd name="T20" fmla="*/ 0 w 116"/>
                  <a:gd name="T21" fmla="*/ 51 h 64"/>
                  <a:gd name="T22" fmla="*/ 4 w 116"/>
                  <a:gd name="T23" fmla="*/ 55 h 64"/>
                  <a:gd name="T24" fmla="*/ 9 w 116"/>
                  <a:gd name="T25" fmla="*/ 58 h 64"/>
                  <a:gd name="T26" fmla="*/ 15 w 116"/>
                  <a:gd name="T27" fmla="*/ 62 h 64"/>
                  <a:gd name="T28" fmla="*/ 22 w 116"/>
                  <a:gd name="T29" fmla="*/ 63 h 64"/>
                  <a:gd name="T30" fmla="*/ 30 w 116"/>
                  <a:gd name="T31" fmla="*/ 64 h 64"/>
                  <a:gd name="T32" fmla="*/ 38 w 116"/>
                  <a:gd name="T33" fmla="*/ 63 h 64"/>
                  <a:gd name="T34" fmla="*/ 48 w 116"/>
                  <a:gd name="T35" fmla="*/ 59 h 64"/>
                  <a:gd name="T36" fmla="*/ 59 w 116"/>
                  <a:gd name="T37" fmla="*/ 55 h 64"/>
                  <a:gd name="T38" fmla="*/ 72 w 116"/>
                  <a:gd name="T39" fmla="*/ 49 h 64"/>
                  <a:gd name="T40" fmla="*/ 85 w 116"/>
                  <a:gd name="T41" fmla="*/ 43 h 64"/>
                  <a:gd name="T42" fmla="*/ 95 w 116"/>
                  <a:gd name="T43" fmla="*/ 36 h 64"/>
                  <a:gd name="T44" fmla="*/ 105 w 116"/>
                  <a:gd name="T45" fmla="*/ 32 h 64"/>
                  <a:gd name="T46" fmla="*/ 111 w 116"/>
                  <a:gd name="T47" fmla="*/ 28 h 64"/>
                  <a:gd name="T48" fmla="*/ 113 w 116"/>
                  <a:gd name="T49" fmla="*/ 27 h 64"/>
                  <a:gd name="T50" fmla="*/ 113 w 116"/>
                  <a:gd name="T51" fmla="*/ 26 h 64"/>
                  <a:gd name="T52" fmla="*/ 114 w 116"/>
                  <a:gd name="T53" fmla="*/ 22 h 64"/>
                  <a:gd name="T54" fmla="*/ 116 w 116"/>
                  <a:gd name="T55" fmla="*/ 19 h 64"/>
                  <a:gd name="T56" fmla="*/ 116 w 116"/>
                  <a:gd name="T57" fmla="*/ 13 h 64"/>
                  <a:gd name="T58" fmla="*/ 114 w 116"/>
                  <a:gd name="T59" fmla="*/ 9 h 64"/>
                  <a:gd name="T60" fmla="*/ 110 w 116"/>
                  <a:gd name="T61" fmla="*/ 5 h 64"/>
                  <a:gd name="T62" fmla="*/ 103 w 116"/>
                  <a:gd name="T63" fmla="*/ 2 h 64"/>
                  <a:gd name="T64" fmla="*/ 93 w 116"/>
                  <a:gd name="T6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64">
                    <a:moveTo>
                      <a:pt x="93" y="0"/>
                    </a:moveTo>
                    <a:lnTo>
                      <a:pt x="89" y="2"/>
                    </a:lnTo>
                    <a:lnTo>
                      <a:pt x="80" y="5"/>
                    </a:lnTo>
                    <a:lnTo>
                      <a:pt x="66" y="10"/>
                    </a:lnTo>
                    <a:lnTo>
                      <a:pt x="50" y="15"/>
                    </a:lnTo>
                    <a:lnTo>
                      <a:pt x="34" y="22"/>
                    </a:lnTo>
                    <a:lnTo>
                      <a:pt x="19" y="29"/>
                    </a:lnTo>
                    <a:lnTo>
                      <a:pt x="7" y="35"/>
                    </a:lnTo>
                    <a:lnTo>
                      <a:pt x="2" y="41"/>
                    </a:lnTo>
                    <a:lnTo>
                      <a:pt x="0" y="45"/>
                    </a:lnTo>
                    <a:lnTo>
                      <a:pt x="0" y="51"/>
                    </a:lnTo>
                    <a:lnTo>
                      <a:pt x="4" y="55"/>
                    </a:lnTo>
                    <a:lnTo>
                      <a:pt x="9" y="58"/>
                    </a:lnTo>
                    <a:lnTo>
                      <a:pt x="15" y="62"/>
                    </a:lnTo>
                    <a:lnTo>
                      <a:pt x="22" y="63"/>
                    </a:lnTo>
                    <a:lnTo>
                      <a:pt x="30" y="64"/>
                    </a:lnTo>
                    <a:lnTo>
                      <a:pt x="38" y="63"/>
                    </a:lnTo>
                    <a:lnTo>
                      <a:pt x="48" y="59"/>
                    </a:lnTo>
                    <a:lnTo>
                      <a:pt x="59" y="55"/>
                    </a:lnTo>
                    <a:lnTo>
                      <a:pt x="72" y="49"/>
                    </a:lnTo>
                    <a:lnTo>
                      <a:pt x="85" y="43"/>
                    </a:lnTo>
                    <a:lnTo>
                      <a:pt x="95" y="36"/>
                    </a:lnTo>
                    <a:lnTo>
                      <a:pt x="105" y="32"/>
                    </a:lnTo>
                    <a:lnTo>
                      <a:pt x="111" y="28"/>
                    </a:lnTo>
                    <a:lnTo>
                      <a:pt x="113" y="27"/>
                    </a:lnTo>
                    <a:lnTo>
                      <a:pt x="113" y="26"/>
                    </a:lnTo>
                    <a:lnTo>
                      <a:pt x="114" y="22"/>
                    </a:lnTo>
                    <a:lnTo>
                      <a:pt x="116" y="19"/>
                    </a:lnTo>
                    <a:lnTo>
                      <a:pt x="116" y="13"/>
                    </a:lnTo>
                    <a:lnTo>
                      <a:pt x="114" y="9"/>
                    </a:lnTo>
                    <a:lnTo>
                      <a:pt x="110" y="5"/>
                    </a:lnTo>
                    <a:lnTo>
                      <a:pt x="103" y="2"/>
                    </a:lnTo>
                    <a:lnTo>
                      <a:pt x="93"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68" name="Freeform 48"/>
              <p:cNvSpPr>
                <a:spLocks/>
              </p:cNvSpPr>
              <p:nvPr/>
            </p:nvSpPr>
            <p:spPr bwMode="auto">
              <a:xfrm>
                <a:off x="4749" y="2285"/>
                <a:ext cx="54" cy="24"/>
              </a:xfrm>
              <a:custGeom>
                <a:avLst/>
                <a:gdLst>
                  <a:gd name="T0" fmla="*/ 0 w 109"/>
                  <a:gd name="T1" fmla="*/ 30 h 47"/>
                  <a:gd name="T2" fmla="*/ 1 w 109"/>
                  <a:gd name="T3" fmla="*/ 31 h 47"/>
                  <a:gd name="T4" fmla="*/ 5 w 109"/>
                  <a:gd name="T5" fmla="*/ 33 h 47"/>
                  <a:gd name="T6" fmla="*/ 12 w 109"/>
                  <a:gd name="T7" fmla="*/ 35 h 47"/>
                  <a:gd name="T8" fmla="*/ 22 w 109"/>
                  <a:gd name="T9" fmla="*/ 36 h 47"/>
                  <a:gd name="T10" fmla="*/ 36 w 109"/>
                  <a:gd name="T11" fmla="*/ 33 h 47"/>
                  <a:gd name="T12" fmla="*/ 55 w 109"/>
                  <a:gd name="T13" fmla="*/ 28 h 47"/>
                  <a:gd name="T14" fmla="*/ 80 w 109"/>
                  <a:gd name="T15" fmla="*/ 17 h 47"/>
                  <a:gd name="T16" fmla="*/ 109 w 109"/>
                  <a:gd name="T17" fmla="*/ 0 h 47"/>
                  <a:gd name="T18" fmla="*/ 105 w 109"/>
                  <a:gd name="T19" fmla="*/ 3 h 47"/>
                  <a:gd name="T20" fmla="*/ 95 w 109"/>
                  <a:gd name="T21" fmla="*/ 11 h 47"/>
                  <a:gd name="T22" fmla="*/ 78 w 109"/>
                  <a:gd name="T23" fmla="*/ 23 h 47"/>
                  <a:gd name="T24" fmla="*/ 59 w 109"/>
                  <a:gd name="T25" fmla="*/ 35 h 47"/>
                  <a:gd name="T26" fmla="*/ 39 w 109"/>
                  <a:gd name="T27" fmla="*/ 44 h 47"/>
                  <a:gd name="T28" fmla="*/ 22 w 109"/>
                  <a:gd name="T29" fmla="*/ 47 h 47"/>
                  <a:gd name="T30" fmla="*/ 8 w 109"/>
                  <a:gd name="T31" fmla="*/ 44 h 47"/>
                  <a:gd name="T32" fmla="*/ 0 w 109"/>
                  <a:gd name="T33" fmla="*/ 3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9" h="47">
                    <a:moveTo>
                      <a:pt x="0" y="30"/>
                    </a:moveTo>
                    <a:lnTo>
                      <a:pt x="1" y="31"/>
                    </a:lnTo>
                    <a:lnTo>
                      <a:pt x="5" y="33"/>
                    </a:lnTo>
                    <a:lnTo>
                      <a:pt x="12" y="35"/>
                    </a:lnTo>
                    <a:lnTo>
                      <a:pt x="22" y="36"/>
                    </a:lnTo>
                    <a:lnTo>
                      <a:pt x="36" y="33"/>
                    </a:lnTo>
                    <a:lnTo>
                      <a:pt x="55" y="28"/>
                    </a:lnTo>
                    <a:lnTo>
                      <a:pt x="80" y="17"/>
                    </a:lnTo>
                    <a:lnTo>
                      <a:pt x="109" y="0"/>
                    </a:lnTo>
                    <a:lnTo>
                      <a:pt x="105" y="3"/>
                    </a:lnTo>
                    <a:lnTo>
                      <a:pt x="95" y="11"/>
                    </a:lnTo>
                    <a:lnTo>
                      <a:pt x="78" y="23"/>
                    </a:lnTo>
                    <a:lnTo>
                      <a:pt x="59" y="35"/>
                    </a:lnTo>
                    <a:lnTo>
                      <a:pt x="39" y="44"/>
                    </a:lnTo>
                    <a:lnTo>
                      <a:pt x="22" y="47"/>
                    </a:lnTo>
                    <a:lnTo>
                      <a:pt x="8" y="44"/>
                    </a:lnTo>
                    <a:lnTo>
                      <a:pt x="0" y="3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69" name="Freeform 49"/>
              <p:cNvSpPr>
                <a:spLocks/>
              </p:cNvSpPr>
              <p:nvPr/>
            </p:nvSpPr>
            <p:spPr bwMode="auto">
              <a:xfrm>
                <a:off x="4821" y="2227"/>
                <a:ext cx="57" cy="31"/>
              </a:xfrm>
              <a:custGeom>
                <a:avLst/>
                <a:gdLst>
                  <a:gd name="T0" fmla="*/ 91 w 114"/>
                  <a:gd name="T1" fmla="*/ 0 h 63"/>
                  <a:gd name="T2" fmla="*/ 88 w 114"/>
                  <a:gd name="T3" fmla="*/ 1 h 63"/>
                  <a:gd name="T4" fmla="*/ 78 w 114"/>
                  <a:gd name="T5" fmla="*/ 4 h 63"/>
                  <a:gd name="T6" fmla="*/ 65 w 114"/>
                  <a:gd name="T7" fmla="*/ 9 h 63"/>
                  <a:gd name="T8" fmla="*/ 50 w 114"/>
                  <a:gd name="T9" fmla="*/ 15 h 63"/>
                  <a:gd name="T10" fmla="*/ 33 w 114"/>
                  <a:gd name="T11" fmla="*/ 21 h 63"/>
                  <a:gd name="T12" fmla="*/ 18 w 114"/>
                  <a:gd name="T13" fmla="*/ 28 h 63"/>
                  <a:gd name="T14" fmla="*/ 7 w 114"/>
                  <a:gd name="T15" fmla="*/ 34 h 63"/>
                  <a:gd name="T16" fmla="*/ 1 w 114"/>
                  <a:gd name="T17" fmla="*/ 40 h 63"/>
                  <a:gd name="T18" fmla="*/ 0 w 114"/>
                  <a:gd name="T19" fmla="*/ 45 h 63"/>
                  <a:gd name="T20" fmla="*/ 0 w 114"/>
                  <a:gd name="T21" fmla="*/ 50 h 63"/>
                  <a:gd name="T22" fmla="*/ 4 w 114"/>
                  <a:gd name="T23" fmla="*/ 54 h 63"/>
                  <a:gd name="T24" fmla="*/ 8 w 114"/>
                  <a:gd name="T25" fmla="*/ 57 h 63"/>
                  <a:gd name="T26" fmla="*/ 15 w 114"/>
                  <a:gd name="T27" fmla="*/ 61 h 63"/>
                  <a:gd name="T28" fmla="*/ 22 w 114"/>
                  <a:gd name="T29" fmla="*/ 62 h 63"/>
                  <a:gd name="T30" fmla="*/ 30 w 114"/>
                  <a:gd name="T31" fmla="*/ 63 h 63"/>
                  <a:gd name="T32" fmla="*/ 38 w 114"/>
                  <a:gd name="T33" fmla="*/ 62 h 63"/>
                  <a:gd name="T34" fmla="*/ 47 w 114"/>
                  <a:gd name="T35" fmla="*/ 58 h 63"/>
                  <a:gd name="T36" fmla="*/ 59 w 114"/>
                  <a:gd name="T37" fmla="*/ 54 h 63"/>
                  <a:gd name="T38" fmla="*/ 71 w 114"/>
                  <a:gd name="T39" fmla="*/ 48 h 63"/>
                  <a:gd name="T40" fmla="*/ 83 w 114"/>
                  <a:gd name="T41" fmla="*/ 42 h 63"/>
                  <a:gd name="T42" fmla="*/ 95 w 114"/>
                  <a:gd name="T43" fmla="*/ 35 h 63"/>
                  <a:gd name="T44" fmla="*/ 104 w 114"/>
                  <a:gd name="T45" fmla="*/ 31 h 63"/>
                  <a:gd name="T46" fmla="*/ 109 w 114"/>
                  <a:gd name="T47" fmla="*/ 27 h 63"/>
                  <a:gd name="T48" fmla="*/ 112 w 114"/>
                  <a:gd name="T49" fmla="*/ 26 h 63"/>
                  <a:gd name="T50" fmla="*/ 112 w 114"/>
                  <a:gd name="T51" fmla="*/ 25 h 63"/>
                  <a:gd name="T52" fmla="*/ 113 w 114"/>
                  <a:gd name="T53" fmla="*/ 21 h 63"/>
                  <a:gd name="T54" fmla="*/ 114 w 114"/>
                  <a:gd name="T55" fmla="*/ 18 h 63"/>
                  <a:gd name="T56" fmla="*/ 114 w 114"/>
                  <a:gd name="T57" fmla="*/ 12 h 63"/>
                  <a:gd name="T58" fmla="*/ 113 w 114"/>
                  <a:gd name="T59" fmla="*/ 8 h 63"/>
                  <a:gd name="T60" fmla="*/ 108 w 114"/>
                  <a:gd name="T61" fmla="*/ 4 h 63"/>
                  <a:gd name="T62" fmla="*/ 101 w 114"/>
                  <a:gd name="T63" fmla="*/ 1 h 63"/>
                  <a:gd name="T64" fmla="*/ 91 w 114"/>
                  <a:gd name="T6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 h="63">
                    <a:moveTo>
                      <a:pt x="91" y="0"/>
                    </a:moveTo>
                    <a:lnTo>
                      <a:pt x="88" y="1"/>
                    </a:lnTo>
                    <a:lnTo>
                      <a:pt x="78" y="4"/>
                    </a:lnTo>
                    <a:lnTo>
                      <a:pt x="65" y="9"/>
                    </a:lnTo>
                    <a:lnTo>
                      <a:pt x="50" y="15"/>
                    </a:lnTo>
                    <a:lnTo>
                      <a:pt x="33" y="21"/>
                    </a:lnTo>
                    <a:lnTo>
                      <a:pt x="18" y="28"/>
                    </a:lnTo>
                    <a:lnTo>
                      <a:pt x="7" y="34"/>
                    </a:lnTo>
                    <a:lnTo>
                      <a:pt x="1" y="40"/>
                    </a:lnTo>
                    <a:lnTo>
                      <a:pt x="0" y="45"/>
                    </a:lnTo>
                    <a:lnTo>
                      <a:pt x="0" y="50"/>
                    </a:lnTo>
                    <a:lnTo>
                      <a:pt x="4" y="54"/>
                    </a:lnTo>
                    <a:lnTo>
                      <a:pt x="8" y="57"/>
                    </a:lnTo>
                    <a:lnTo>
                      <a:pt x="15" y="61"/>
                    </a:lnTo>
                    <a:lnTo>
                      <a:pt x="22" y="62"/>
                    </a:lnTo>
                    <a:lnTo>
                      <a:pt x="30" y="63"/>
                    </a:lnTo>
                    <a:lnTo>
                      <a:pt x="38" y="62"/>
                    </a:lnTo>
                    <a:lnTo>
                      <a:pt x="47" y="58"/>
                    </a:lnTo>
                    <a:lnTo>
                      <a:pt x="59" y="54"/>
                    </a:lnTo>
                    <a:lnTo>
                      <a:pt x="71" y="48"/>
                    </a:lnTo>
                    <a:lnTo>
                      <a:pt x="83" y="42"/>
                    </a:lnTo>
                    <a:lnTo>
                      <a:pt x="95" y="35"/>
                    </a:lnTo>
                    <a:lnTo>
                      <a:pt x="104" y="31"/>
                    </a:lnTo>
                    <a:lnTo>
                      <a:pt x="109" y="27"/>
                    </a:lnTo>
                    <a:lnTo>
                      <a:pt x="112" y="26"/>
                    </a:lnTo>
                    <a:lnTo>
                      <a:pt x="112" y="25"/>
                    </a:lnTo>
                    <a:lnTo>
                      <a:pt x="113" y="21"/>
                    </a:lnTo>
                    <a:lnTo>
                      <a:pt x="114" y="18"/>
                    </a:lnTo>
                    <a:lnTo>
                      <a:pt x="114" y="12"/>
                    </a:lnTo>
                    <a:lnTo>
                      <a:pt x="113" y="8"/>
                    </a:lnTo>
                    <a:lnTo>
                      <a:pt x="108" y="4"/>
                    </a:lnTo>
                    <a:lnTo>
                      <a:pt x="101" y="1"/>
                    </a:lnTo>
                    <a:lnTo>
                      <a:pt x="91"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70" name="Freeform 50"/>
              <p:cNvSpPr>
                <a:spLocks/>
              </p:cNvSpPr>
              <p:nvPr/>
            </p:nvSpPr>
            <p:spPr bwMode="auto">
              <a:xfrm>
                <a:off x="4823" y="2248"/>
                <a:ext cx="55" cy="23"/>
              </a:xfrm>
              <a:custGeom>
                <a:avLst/>
                <a:gdLst>
                  <a:gd name="T0" fmla="*/ 0 w 109"/>
                  <a:gd name="T1" fmla="*/ 29 h 46"/>
                  <a:gd name="T2" fmla="*/ 1 w 109"/>
                  <a:gd name="T3" fmla="*/ 30 h 46"/>
                  <a:gd name="T4" fmla="*/ 4 w 109"/>
                  <a:gd name="T5" fmla="*/ 32 h 46"/>
                  <a:gd name="T6" fmla="*/ 11 w 109"/>
                  <a:gd name="T7" fmla="*/ 34 h 46"/>
                  <a:gd name="T8" fmla="*/ 22 w 109"/>
                  <a:gd name="T9" fmla="*/ 35 h 46"/>
                  <a:gd name="T10" fmla="*/ 35 w 109"/>
                  <a:gd name="T11" fmla="*/ 34 h 46"/>
                  <a:gd name="T12" fmla="*/ 55 w 109"/>
                  <a:gd name="T13" fmla="*/ 28 h 46"/>
                  <a:gd name="T14" fmla="*/ 79 w 109"/>
                  <a:gd name="T15" fmla="*/ 18 h 46"/>
                  <a:gd name="T16" fmla="*/ 109 w 109"/>
                  <a:gd name="T17" fmla="*/ 0 h 46"/>
                  <a:gd name="T18" fmla="*/ 104 w 109"/>
                  <a:gd name="T19" fmla="*/ 4 h 46"/>
                  <a:gd name="T20" fmla="*/ 94 w 109"/>
                  <a:gd name="T21" fmla="*/ 12 h 46"/>
                  <a:gd name="T22" fmla="*/ 78 w 109"/>
                  <a:gd name="T23" fmla="*/ 23 h 46"/>
                  <a:gd name="T24" fmla="*/ 58 w 109"/>
                  <a:gd name="T25" fmla="*/ 35 h 46"/>
                  <a:gd name="T26" fmla="*/ 39 w 109"/>
                  <a:gd name="T27" fmla="*/ 43 h 46"/>
                  <a:gd name="T28" fmla="*/ 22 w 109"/>
                  <a:gd name="T29" fmla="*/ 46 h 46"/>
                  <a:gd name="T30" fmla="*/ 8 w 109"/>
                  <a:gd name="T31" fmla="*/ 43 h 46"/>
                  <a:gd name="T32" fmla="*/ 0 w 109"/>
                  <a:gd name="T33" fmla="*/ 2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9" h="46">
                    <a:moveTo>
                      <a:pt x="0" y="29"/>
                    </a:moveTo>
                    <a:lnTo>
                      <a:pt x="1" y="30"/>
                    </a:lnTo>
                    <a:lnTo>
                      <a:pt x="4" y="32"/>
                    </a:lnTo>
                    <a:lnTo>
                      <a:pt x="11" y="34"/>
                    </a:lnTo>
                    <a:lnTo>
                      <a:pt x="22" y="35"/>
                    </a:lnTo>
                    <a:lnTo>
                      <a:pt x="35" y="34"/>
                    </a:lnTo>
                    <a:lnTo>
                      <a:pt x="55" y="28"/>
                    </a:lnTo>
                    <a:lnTo>
                      <a:pt x="79" y="18"/>
                    </a:lnTo>
                    <a:lnTo>
                      <a:pt x="109" y="0"/>
                    </a:lnTo>
                    <a:lnTo>
                      <a:pt x="104" y="4"/>
                    </a:lnTo>
                    <a:lnTo>
                      <a:pt x="94" y="12"/>
                    </a:lnTo>
                    <a:lnTo>
                      <a:pt x="78" y="23"/>
                    </a:lnTo>
                    <a:lnTo>
                      <a:pt x="58" y="35"/>
                    </a:lnTo>
                    <a:lnTo>
                      <a:pt x="39" y="43"/>
                    </a:lnTo>
                    <a:lnTo>
                      <a:pt x="22" y="46"/>
                    </a:lnTo>
                    <a:lnTo>
                      <a:pt x="8" y="43"/>
                    </a:lnTo>
                    <a:lnTo>
                      <a:pt x="0" y="29"/>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71" name="Freeform 51"/>
              <p:cNvSpPr>
                <a:spLocks/>
              </p:cNvSpPr>
              <p:nvPr/>
            </p:nvSpPr>
            <p:spPr bwMode="auto">
              <a:xfrm>
                <a:off x="4894" y="2189"/>
                <a:ext cx="58" cy="32"/>
              </a:xfrm>
              <a:custGeom>
                <a:avLst/>
                <a:gdLst>
                  <a:gd name="T0" fmla="*/ 92 w 115"/>
                  <a:gd name="T1" fmla="*/ 0 h 63"/>
                  <a:gd name="T2" fmla="*/ 88 w 115"/>
                  <a:gd name="T3" fmla="*/ 1 h 63"/>
                  <a:gd name="T4" fmla="*/ 79 w 115"/>
                  <a:gd name="T5" fmla="*/ 4 h 63"/>
                  <a:gd name="T6" fmla="*/ 65 w 115"/>
                  <a:gd name="T7" fmla="*/ 9 h 63"/>
                  <a:gd name="T8" fmla="*/ 49 w 115"/>
                  <a:gd name="T9" fmla="*/ 15 h 63"/>
                  <a:gd name="T10" fmla="*/ 33 w 115"/>
                  <a:gd name="T11" fmla="*/ 22 h 63"/>
                  <a:gd name="T12" fmla="*/ 18 w 115"/>
                  <a:gd name="T13" fmla="*/ 29 h 63"/>
                  <a:gd name="T14" fmla="*/ 6 w 115"/>
                  <a:gd name="T15" fmla="*/ 34 h 63"/>
                  <a:gd name="T16" fmla="*/ 1 w 115"/>
                  <a:gd name="T17" fmla="*/ 40 h 63"/>
                  <a:gd name="T18" fmla="*/ 0 w 115"/>
                  <a:gd name="T19" fmla="*/ 45 h 63"/>
                  <a:gd name="T20" fmla="*/ 0 w 115"/>
                  <a:gd name="T21" fmla="*/ 50 h 63"/>
                  <a:gd name="T22" fmla="*/ 3 w 115"/>
                  <a:gd name="T23" fmla="*/ 55 h 63"/>
                  <a:gd name="T24" fmla="*/ 8 w 115"/>
                  <a:gd name="T25" fmla="*/ 58 h 63"/>
                  <a:gd name="T26" fmla="*/ 14 w 115"/>
                  <a:gd name="T27" fmla="*/ 61 h 63"/>
                  <a:gd name="T28" fmla="*/ 21 w 115"/>
                  <a:gd name="T29" fmla="*/ 63 h 63"/>
                  <a:gd name="T30" fmla="*/ 29 w 115"/>
                  <a:gd name="T31" fmla="*/ 63 h 63"/>
                  <a:gd name="T32" fmla="*/ 38 w 115"/>
                  <a:gd name="T33" fmla="*/ 62 h 63"/>
                  <a:gd name="T34" fmla="*/ 47 w 115"/>
                  <a:gd name="T35" fmla="*/ 58 h 63"/>
                  <a:gd name="T36" fmla="*/ 58 w 115"/>
                  <a:gd name="T37" fmla="*/ 54 h 63"/>
                  <a:gd name="T38" fmla="*/ 71 w 115"/>
                  <a:gd name="T39" fmla="*/ 48 h 63"/>
                  <a:gd name="T40" fmla="*/ 84 w 115"/>
                  <a:gd name="T41" fmla="*/ 42 h 63"/>
                  <a:gd name="T42" fmla="*/ 94 w 115"/>
                  <a:gd name="T43" fmla="*/ 35 h 63"/>
                  <a:gd name="T44" fmla="*/ 104 w 115"/>
                  <a:gd name="T45" fmla="*/ 31 h 63"/>
                  <a:gd name="T46" fmla="*/ 110 w 115"/>
                  <a:gd name="T47" fmla="*/ 27 h 63"/>
                  <a:gd name="T48" fmla="*/ 112 w 115"/>
                  <a:gd name="T49" fmla="*/ 26 h 63"/>
                  <a:gd name="T50" fmla="*/ 112 w 115"/>
                  <a:gd name="T51" fmla="*/ 25 h 63"/>
                  <a:gd name="T52" fmla="*/ 114 w 115"/>
                  <a:gd name="T53" fmla="*/ 22 h 63"/>
                  <a:gd name="T54" fmla="*/ 115 w 115"/>
                  <a:gd name="T55" fmla="*/ 18 h 63"/>
                  <a:gd name="T56" fmla="*/ 115 w 115"/>
                  <a:gd name="T57" fmla="*/ 12 h 63"/>
                  <a:gd name="T58" fmla="*/ 114 w 115"/>
                  <a:gd name="T59" fmla="*/ 8 h 63"/>
                  <a:gd name="T60" fmla="*/ 109 w 115"/>
                  <a:gd name="T61" fmla="*/ 4 h 63"/>
                  <a:gd name="T62" fmla="*/ 102 w 115"/>
                  <a:gd name="T63" fmla="*/ 1 h 63"/>
                  <a:gd name="T64" fmla="*/ 92 w 115"/>
                  <a:gd name="T6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5" h="63">
                    <a:moveTo>
                      <a:pt x="92" y="0"/>
                    </a:moveTo>
                    <a:lnTo>
                      <a:pt x="88" y="1"/>
                    </a:lnTo>
                    <a:lnTo>
                      <a:pt x="79" y="4"/>
                    </a:lnTo>
                    <a:lnTo>
                      <a:pt x="65" y="9"/>
                    </a:lnTo>
                    <a:lnTo>
                      <a:pt x="49" y="15"/>
                    </a:lnTo>
                    <a:lnTo>
                      <a:pt x="33" y="22"/>
                    </a:lnTo>
                    <a:lnTo>
                      <a:pt x="18" y="29"/>
                    </a:lnTo>
                    <a:lnTo>
                      <a:pt x="6" y="34"/>
                    </a:lnTo>
                    <a:lnTo>
                      <a:pt x="1" y="40"/>
                    </a:lnTo>
                    <a:lnTo>
                      <a:pt x="0" y="45"/>
                    </a:lnTo>
                    <a:lnTo>
                      <a:pt x="0" y="50"/>
                    </a:lnTo>
                    <a:lnTo>
                      <a:pt x="3" y="55"/>
                    </a:lnTo>
                    <a:lnTo>
                      <a:pt x="8" y="58"/>
                    </a:lnTo>
                    <a:lnTo>
                      <a:pt x="14" y="61"/>
                    </a:lnTo>
                    <a:lnTo>
                      <a:pt x="21" y="63"/>
                    </a:lnTo>
                    <a:lnTo>
                      <a:pt x="29" y="63"/>
                    </a:lnTo>
                    <a:lnTo>
                      <a:pt x="38" y="62"/>
                    </a:lnTo>
                    <a:lnTo>
                      <a:pt x="47" y="58"/>
                    </a:lnTo>
                    <a:lnTo>
                      <a:pt x="58" y="54"/>
                    </a:lnTo>
                    <a:lnTo>
                      <a:pt x="71" y="48"/>
                    </a:lnTo>
                    <a:lnTo>
                      <a:pt x="84" y="42"/>
                    </a:lnTo>
                    <a:lnTo>
                      <a:pt x="94" y="35"/>
                    </a:lnTo>
                    <a:lnTo>
                      <a:pt x="104" y="31"/>
                    </a:lnTo>
                    <a:lnTo>
                      <a:pt x="110" y="27"/>
                    </a:lnTo>
                    <a:lnTo>
                      <a:pt x="112" y="26"/>
                    </a:lnTo>
                    <a:lnTo>
                      <a:pt x="112" y="25"/>
                    </a:lnTo>
                    <a:lnTo>
                      <a:pt x="114" y="22"/>
                    </a:lnTo>
                    <a:lnTo>
                      <a:pt x="115" y="18"/>
                    </a:lnTo>
                    <a:lnTo>
                      <a:pt x="115" y="12"/>
                    </a:lnTo>
                    <a:lnTo>
                      <a:pt x="114" y="8"/>
                    </a:lnTo>
                    <a:lnTo>
                      <a:pt x="109" y="4"/>
                    </a:lnTo>
                    <a:lnTo>
                      <a:pt x="102" y="1"/>
                    </a:lnTo>
                    <a:lnTo>
                      <a:pt x="92"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72" name="Freeform 52"/>
              <p:cNvSpPr>
                <a:spLocks/>
              </p:cNvSpPr>
              <p:nvPr/>
            </p:nvSpPr>
            <p:spPr bwMode="auto">
              <a:xfrm>
                <a:off x="4897" y="2211"/>
                <a:ext cx="55" cy="23"/>
              </a:xfrm>
              <a:custGeom>
                <a:avLst/>
                <a:gdLst>
                  <a:gd name="T0" fmla="*/ 0 w 111"/>
                  <a:gd name="T1" fmla="*/ 29 h 46"/>
                  <a:gd name="T2" fmla="*/ 1 w 111"/>
                  <a:gd name="T3" fmla="*/ 30 h 46"/>
                  <a:gd name="T4" fmla="*/ 5 w 111"/>
                  <a:gd name="T5" fmla="*/ 33 h 46"/>
                  <a:gd name="T6" fmla="*/ 12 w 111"/>
                  <a:gd name="T7" fmla="*/ 34 h 46"/>
                  <a:gd name="T8" fmla="*/ 22 w 111"/>
                  <a:gd name="T9" fmla="*/ 35 h 46"/>
                  <a:gd name="T10" fmla="*/ 36 w 111"/>
                  <a:gd name="T11" fmla="*/ 34 h 46"/>
                  <a:gd name="T12" fmla="*/ 55 w 111"/>
                  <a:gd name="T13" fmla="*/ 28 h 46"/>
                  <a:gd name="T14" fmla="*/ 80 w 111"/>
                  <a:gd name="T15" fmla="*/ 18 h 46"/>
                  <a:gd name="T16" fmla="*/ 111 w 111"/>
                  <a:gd name="T17" fmla="*/ 0 h 46"/>
                  <a:gd name="T18" fmla="*/ 106 w 111"/>
                  <a:gd name="T19" fmla="*/ 4 h 46"/>
                  <a:gd name="T20" fmla="*/ 95 w 111"/>
                  <a:gd name="T21" fmla="*/ 12 h 46"/>
                  <a:gd name="T22" fmla="*/ 78 w 111"/>
                  <a:gd name="T23" fmla="*/ 23 h 46"/>
                  <a:gd name="T24" fmla="*/ 60 w 111"/>
                  <a:gd name="T25" fmla="*/ 35 h 46"/>
                  <a:gd name="T26" fmla="*/ 40 w 111"/>
                  <a:gd name="T27" fmla="*/ 43 h 46"/>
                  <a:gd name="T28" fmla="*/ 22 w 111"/>
                  <a:gd name="T29" fmla="*/ 46 h 46"/>
                  <a:gd name="T30" fmla="*/ 8 w 111"/>
                  <a:gd name="T31" fmla="*/ 43 h 46"/>
                  <a:gd name="T32" fmla="*/ 0 w 111"/>
                  <a:gd name="T33" fmla="*/ 2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1" h="46">
                    <a:moveTo>
                      <a:pt x="0" y="29"/>
                    </a:moveTo>
                    <a:lnTo>
                      <a:pt x="1" y="30"/>
                    </a:lnTo>
                    <a:lnTo>
                      <a:pt x="5" y="33"/>
                    </a:lnTo>
                    <a:lnTo>
                      <a:pt x="12" y="34"/>
                    </a:lnTo>
                    <a:lnTo>
                      <a:pt x="22" y="35"/>
                    </a:lnTo>
                    <a:lnTo>
                      <a:pt x="36" y="34"/>
                    </a:lnTo>
                    <a:lnTo>
                      <a:pt x="55" y="28"/>
                    </a:lnTo>
                    <a:lnTo>
                      <a:pt x="80" y="18"/>
                    </a:lnTo>
                    <a:lnTo>
                      <a:pt x="111" y="0"/>
                    </a:lnTo>
                    <a:lnTo>
                      <a:pt x="106" y="4"/>
                    </a:lnTo>
                    <a:lnTo>
                      <a:pt x="95" y="12"/>
                    </a:lnTo>
                    <a:lnTo>
                      <a:pt x="78" y="23"/>
                    </a:lnTo>
                    <a:lnTo>
                      <a:pt x="60" y="35"/>
                    </a:lnTo>
                    <a:lnTo>
                      <a:pt x="40" y="43"/>
                    </a:lnTo>
                    <a:lnTo>
                      <a:pt x="22" y="46"/>
                    </a:lnTo>
                    <a:lnTo>
                      <a:pt x="8" y="43"/>
                    </a:lnTo>
                    <a:lnTo>
                      <a:pt x="0" y="29"/>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73" name="Freeform 53"/>
              <p:cNvSpPr>
                <a:spLocks/>
              </p:cNvSpPr>
              <p:nvPr/>
            </p:nvSpPr>
            <p:spPr bwMode="auto">
              <a:xfrm>
                <a:off x="4813" y="2295"/>
                <a:ext cx="57" cy="31"/>
              </a:xfrm>
              <a:custGeom>
                <a:avLst/>
                <a:gdLst>
                  <a:gd name="T0" fmla="*/ 91 w 114"/>
                  <a:gd name="T1" fmla="*/ 0 h 61"/>
                  <a:gd name="T2" fmla="*/ 88 w 114"/>
                  <a:gd name="T3" fmla="*/ 1 h 61"/>
                  <a:gd name="T4" fmla="*/ 78 w 114"/>
                  <a:gd name="T5" fmla="*/ 4 h 61"/>
                  <a:gd name="T6" fmla="*/ 65 w 114"/>
                  <a:gd name="T7" fmla="*/ 9 h 61"/>
                  <a:gd name="T8" fmla="*/ 50 w 114"/>
                  <a:gd name="T9" fmla="*/ 14 h 61"/>
                  <a:gd name="T10" fmla="*/ 33 w 114"/>
                  <a:gd name="T11" fmla="*/ 20 h 61"/>
                  <a:gd name="T12" fmla="*/ 19 w 114"/>
                  <a:gd name="T13" fmla="*/ 26 h 61"/>
                  <a:gd name="T14" fmla="*/ 7 w 114"/>
                  <a:gd name="T15" fmla="*/ 32 h 61"/>
                  <a:gd name="T16" fmla="*/ 1 w 114"/>
                  <a:gd name="T17" fmla="*/ 38 h 61"/>
                  <a:gd name="T18" fmla="*/ 0 w 114"/>
                  <a:gd name="T19" fmla="*/ 42 h 61"/>
                  <a:gd name="T20" fmla="*/ 0 w 114"/>
                  <a:gd name="T21" fmla="*/ 48 h 61"/>
                  <a:gd name="T22" fmla="*/ 4 w 114"/>
                  <a:gd name="T23" fmla="*/ 53 h 61"/>
                  <a:gd name="T24" fmla="*/ 8 w 114"/>
                  <a:gd name="T25" fmla="*/ 56 h 61"/>
                  <a:gd name="T26" fmla="*/ 15 w 114"/>
                  <a:gd name="T27" fmla="*/ 58 h 61"/>
                  <a:gd name="T28" fmla="*/ 22 w 114"/>
                  <a:gd name="T29" fmla="*/ 61 h 61"/>
                  <a:gd name="T30" fmla="*/ 30 w 114"/>
                  <a:gd name="T31" fmla="*/ 61 h 61"/>
                  <a:gd name="T32" fmla="*/ 38 w 114"/>
                  <a:gd name="T33" fmla="*/ 60 h 61"/>
                  <a:gd name="T34" fmla="*/ 47 w 114"/>
                  <a:gd name="T35" fmla="*/ 57 h 61"/>
                  <a:gd name="T36" fmla="*/ 59 w 114"/>
                  <a:gd name="T37" fmla="*/ 52 h 61"/>
                  <a:gd name="T38" fmla="*/ 72 w 114"/>
                  <a:gd name="T39" fmla="*/ 46 h 61"/>
                  <a:gd name="T40" fmla="*/ 83 w 114"/>
                  <a:gd name="T41" fmla="*/ 40 h 61"/>
                  <a:gd name="T42" fmla="*/ 95 w 114"/>
                  <a:gd name="T43" fmla="*/ 34 h 61"/>
                  <a:gd name="T44" fmla="*/ 104 w 114"/>
                  <a:gd name="T45" fmla="*/ 29 h 61"/>
                  <a:gd name="T46" fmla="*/ 110 w 114"/>
                  <a:gd name="T47" fmla="*/ 25 h 61"/>
                  <a:gd name="T48" fmla="*/ 112 w 114"/>
                  <a:gd name="T49" fmla="*/ 24 h 61"/>
                  <a:gd name="T50" fmla="*/ 112 w 114"/>
                  <a:gd name="T51" fmla="*/ 23 h 61"/>
                  <a:gd name="T52" fmla="*/ 113 w 114"/>
                  <a:gd name="T53" fmla="*/ 20 h 61"/>
                  <a:gd name="T54" fmla="*/ 114 w 114"/>
                  <a:gd name="T55" fmla="*/ 16 h 61"/>
                  <a:gd name="T56" fmla="*/ 114 w 114"/>
                  <a:gd name="T57" fmla="*/ 11 h 61"/>
                  <a:gd name="T58" fmla="*/ 113 w 114"/>
                  <a:gd name="T59" fmla="*/ 7 h 61"/>
                  <a:gd name="T60" fmla="*/ 108 w 114"/>
                  <a:gd name="T61" fmla="*/ 3 h 61"/>
                  <a:gd name="T62" fmla="*/ 101 w 114"/>
                  <a:gd name="T63" fmla="*/ 1 h 61"/>
                  <a:gd name="T64" fmla="*/ 91 w 114"/>
                  <a:gd name="T65"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 h="61">
                    <a:moveTo>
                      <a:pt x="91" y="0"/>
                    </a:moveTo>
                    <a:lnTo>
                      <a:pt x="88" y="1"/>
                    </a:lnTo>
                    <a:lnTo>
                      <a:pt x="78" y="4"/>
                    </a:lnTo>
                    <a:lnTo>
                      <a:pt x="65" y="9"/>
                    </a:lnTo>
                    <a:lnTo>
                      <a:pt x="50" y="14"/>
                    </a:lnTo>
                    <a:lnTo>
                      <a:pt x="33" y="20"/>
                    </a:lnTo>
                    <a:lnTo>
                      <a:pt x="19" y="26"/>
                    </a:lnTo>
                    <a:lnTo>
                      <a:pt x="7" y="32"/>
                    </a:lnTo>
                    <a:lnTo>
                      <a:pt x="1" y="38"/>
                    </a:lnTo>
                    <a:lnTo>
                      <a:pt x="0" y="42"/>
                    </a:lnTo>
                    <a:lnTo>
                      <a:pt x="0" y="48"/>
                    </a:lnTo>
                    <a:lnTo>
                      <a:pt x="4" y="53"/>
                    </a:lnTo>
                    <a:lnTo>
                      <a:pt x="8" y="56"/>
                    </a:lnTo>
                    <a:lnTo>
                      <a:pt x="15" y="58"/>
                    </a:lnTo>
                    <a:lnTo>
                      <a:pt x="22" y="61"/>
                    </a:lnTo>
                    <a:lnTo>
                      <a:pt x="30" y="61"/>
                    </a:lnTo>
                    <a:lnTo>
                      <a:pt x="38" y="60"/>
                    </a:lnTo>
                    <a:lnTo>
                      <a:pt x="47" y="57"/>
                    </a:lnTo>
                    <a:lnTo>
                      <a:pt x="59" y="52"/>
                    </a:lnTo>
                    <a:lnTo>
                      <a:pt x="72" y="46"/>
                    </a:lnTo>
                    <a:lnTo>
                      <a:pt x="83" y="40"/>
                    </a:lnTo>
                    <a:lnTo>
                      <a:pt x="95" y="34"/>
                    </a:lnTo>
                    <a:lnTo>
                      <a:pt x="104" y="29"/>
                    </a:lnTo>
                    <a:lnTo>
                      <a:pt x="110" y="25"/>
                    </a:lnTo>
                    <a:lnTo>
                      <a:pt x="112" y="24"/>
                    </a:lnTo>
                    <a:lnTo>
                      <a:pt x="112" y="23"/>
                    </a:lnTo>
                    <a:lnTo>
                      <a:pt x="113" y="20"/>
                    </a:lnTo>
                    <a:lnTo>
                      <a:pt x="114" y="16"/>
                    </a:lnTo>
                    <a:lnTo>
                      <a:pt x="114" y="11"/>
                    </a:lnTo>
                    <a:lnTo>
                      <a:pt x="113" y="7"/>
                    </a:lnTo>
                    <a:lnTo>
                      <a:pt x="108" y="3"/>
                    </a:lnTo>
                    <a:lnTo>
                      <a:pt x="101" y="1"/>
                    </a:lnTo>
                    <a:lnTo>
                      <a:pt x="91"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74" name="Freeform 54"/>
              <p:cNvSpPr>
                <a:spLocks/>
              </p:cNvSpPr>
              <p:nvPr/>
            </p:nvSpPr>
            <p:spPr bwMode="auto">
              <a:xfrm>
                <a:off x="4815" y="2316"/>
                <a:ext cx="55" cy="23"/>
              </a:xfrm>
              <a:custGeom>
                <a:avLst/>
                <a:gdLst>
                  <a:gd name="T0" fmla="*/ 0 w 109"/>
                  <a:gd name="T1" fmla="*/ 29 h 46"/>
                  <a:gd name="T2" fmla="*/ 1 w 109"/>
                  <a:gd name="T3" fmla="*/ 30 h 46"/>
                  <a:gd name="T4" fmla="*/ 4 w 109"/>
                  <a:gd name="T5" fmla="*/ 32 h 46"/>
                  <a:gd name="T6" fmla="*/ 11 w 109"/>
                  <a:gd name="T7" fmla="*/ 33 h 46"/>
                  <a:gd name="T8" fmla="*/ 22 w 109"/>
                  <a:gd name="T9" fmla="*/ 35 h 46"/>
                  <a:gd name="T10" fmla="*/ 35 w 109"/>
                  <a:gd name="T11" fmla="*/ 33 h 46"/>
                  <a:gd name="T12" fmla="*/ 55 w 109"/>
                  <a:gd name="T13" fmla="*/ 28 h 46"/>
                  <a:gd name="T14" fmla="*/ 79 w 109"/>
                  <a:gd name="T15" fmla="*/ 17 h 46"/>
                  <a:gd name="T16" fmla="*/ 109 w 109"/>
                  <a:gd name="T17" fmla="*/ 0 h 46"/>
                  <a:gd name="T18" fmla="*/ 105 w 109"/>
                  <a:gd name="T19" fmla="*/ 3 h 46"/>
                  <a:gd name="T20" fmla="*/ 94 w 109"/>
                  <a:gd name="T21" fmla="*/ 12 h 46"/>
                  <a:gd name="T22" fmla="*/ 78 w 109"/>
                  <a:gd name="T23" fmla="*/ 23 h 46"/>
                  <a:gd name="T24" fmla="*/ 58 w 109"/>
                  <a:gd name="T25" fmla="*/ 35 h 46"/>
                  <a:gd name="T26" fmla="*/ 39 w 109"/>
                  <a:gd name="T27" fmla="*/ 43 h 46"/>
                  <a:gd name="T28" fmla="*/ 22 w 109"/>
                  <a:gd name="T29" fmla="*/ 46 h 46"/>
                  <a:gd name="T30" fmla="*/ 8 w 109"/>
                  <a:gd name="T31" fmla="*/ 43 h 46"/>
                  <a:gd name="T32" fmla="*/ 0 w 109"/>
                  <a:gd name="T33" fmla="*/ 2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9" h="46">
                    <a:moveTo>
                      <a:pt x="0" y="29"/>
                    </a:moveTo>
                    <a:lnTo>
                      <a:pt x="1" y="30"/>
                    </a:lnTo>
                    <a:lnTo>
                      <a:pt x="4" y="32"/>
                    </a:lnTo>
                    <a:lnTo>
                      <a:pt x="11" y="33"/>
                    </a:lnTo>
                    <a:lnTo>
                      <a:pt x="22" y="35"/>
                    </a:lnTo>
                    <a:lnTo>
                      <a:pt x="35" y="33"/>
                    </a:lnTo>
                    <a:lnTo>
                      <a:pt x="55" y="28"/>
                    </a:lnTo>
                    <a:lnTo>
                      <a:pt x="79" y="17"/>
                    </a:lnTo>
                    <a:lnTo>
                      <a:pt x="109" y="0"/>
                    </a:lnTo>
                    <a:lnTo>
                      <a:pt x="105" y="3"/>
                    </a:lnTo>
                    <a:lnTo>
                      <a:pt x="94" y="12"/>
                    </a:lnTo>
                    <a:lnTo>
                      <a:pt x="78" y="23"/>
                    </a:lnTo>
                    <a:lnTo>
                      <a:pt x="58" y="35"/>
                    </a:lnTo>
                    <a:lnTo>
                      <a:pt x="39" y="43"/>
                    </a:lnTo>
                    <a:lnTo>
                      <a:pt x="22" y="46"/>
                    </a:lnTo>
                    <a:lnTo>
                      <a:pt x="8" y="43"/>
                    </a:lnTo>
                    <a:lnTo>
                      <a:pt x="0" y="29"/>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75" name="Freeform 55"/>
              <p:cNvSpPr>
                <a:spLocks/>
              </p:cNvSpPr>
              <p:nvPr/>
            </p:nvSpPr>
            <p:spPr bwMode="auto">
              <a:xfrm>
                <a:off x="4887" y="2258"/>
                <a:ext cx="57" cy="31"/>
              </a:xfrm>
              <a:custGeom>
                <a:avLst/>
                <a:gdLst>
                  <a:gd name="T0" fmla="*/ 92 w 115"/>
                  <a:gd name="T1" fmla="*/ 0 h 62"/>
                  <a:gd name="T2" fmla="*/ 88 w 115"/>
                  <a:gd name="T3" fmla="*/ 1 h 62"/>
                  <a:gd name="T4" fmla="*/ 79 w 115"/>
                  <a:gd name="T5" fmla="*/ 4 h 62"/>
                  <a:gd name="T6" fmla="*/ 65 w 115"/>
                  <a:gd name="T7" fmla="*/ 9 h 62"/>
                  <a:gd name="T8" fmla="*/ 49 w 115"/>
                  <a:gd name="T9" fmla="*/ 15 h 62"/>
                  <a:gd name="T10" fmla="*/ 33 w 115"/>
                  <a:gd name="T11" fmla="*/ 22 h 62"/>
                  <a:gd name="T12" fmla="*/ 18 w 115"/>
                  <a:gd name="T13" fmla="*/ 27 h 62"/>
                  <a:gd name="T14" fmla="*/ 6 w 115"/>
                  <a:gd name="T15" fmla="*/ 34 h 62"/>
                  <a:gd name="T16" fmla="*/ 1 w 115"/>
                  <a:gd name="T17" fmla="*/ 40 h 62"/>
                  <a:gd name="T18" fmla="*/ 0 w 115"/>
                  <a:gd name="T19" fmla="*/ 45 h 62"/>
                  <a:gd name="T20" fmla="*/ 0 w 115"/>
                  <a:gd name="T21" fmla="*/ 49 h 62"/>
                  <a:gd name="T22" fmla="*/ 3 w 115"/>
                  <a:gd name="T23" fmla="*/ 54 h 62"/>
                  <a:gd name="T24" fmla="*/ 8 w 115"/>
                  <a:gd name="T25" fmla="*/ 57 h 62"/>
                  <a:gd name="T26" fmla="*/ 15 w 115"/>
                  <a:gd name="T27" fmla="*/ 60 h 62"/>
                  <a:gd name="T28" fmla="*/ 21 w 115"/>
                  <a:gd name="T29" fmla="*/ 62 h 62"/>
                  <a:gd name="T30" fmla="*/ 29 w 115"/>
                  <a:gd name="T31" fmla="*/ 62 h 62"/>
                  <a:gd name="T32" fmla="*/ 38 w 115"/>
                  <a:gd name="T33" fmla="*/ 61 h 62"/>
                  <a:gd name="T34" fmla="*/ 47 w 115"/>
                  <a:gd name="T35" fmla="*/ 59 h 62"/>
                  <a:gd name="T36" fmla="*/ 58 w 115"/>
                  <a:gd name="T37" fmla="*/ 53 h 62"/>
                  <a:gd name="T38" fmla="*/ 71 w 115"/>
                  <a:gd name="T39" fmla="*/ 47 h 62"/>
                  <a:gd name="T40" fmla="*/ 84 w 115"/>
                  <a:gd name="T41" fmla="*/ 41 h 62"/>
                  <a:gd name="T42" fmla="*/ 94 w 115"/>
                  <a:gd name="T43" fmla="*/ 36 h 62"/>
                  <a:gd name="T44" fmla="*/ 104 w 115"/>
                  <a:gd name="T45" fmla="*/ 30 h 62"/>
                  <a:gd name="T46" fmla="*/ 110 w 115"/>
                  <a:gd name="T47" fmla="*/ 26 h 62"/>
                  <a:gd name="T48" fmla="*/ 112 w 115"/>
                  <a:gd name="T49" fmla="*/ 25 h 62"/>
                  <a:gd name="T50" fmla="*/ 112 w 115"/>
                  <a:gd name="T51" fmla="*/ 24 h 62"/>
                  <a:gd name="T52" fmla="*/ 114 w 115"/>
                  <a:gd name="T53" fmla="*/ 21 h 62"/>
                  <a:gd name="T54" fmla="*/ 115 w 115"/>
                  <a:gd name="T55" fmla="*/ 17 h 62"/>
                  <a:gd name="T56" fmla="*/ 115 w 115"/>
                  <a:gd name="T57" fmla="*/ 12 h 62"/>
                  <a:gd name="T58" fmla="*/ 114 w 115"/>
                  <a:gd name="T59" fmla="*/ 8 h 62"/>
                  <a:gd name="T60" fmla="*/ 109 w 115"/>
                  <a:gd name="T61" fmla="*/ 3 h 62"/>
                  <a:gd name="T62" fmla="*/ 102 w 115"/>
                  <a:gd name="T63" fmla="*/ 1 h 62"/>
                  <a:gd name="T64" fmla="*/ 92 w 115"/>
                  <a:gd name="T65"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5" h="62">
                    <a:moveTo>
                      <a:pt x="92" y="0"/>
                    </a:moveTo>
                    <a:lnTo>
                      <a:pt x="88" y="1"/>
                    </a:lnTo>
                    <a:lnTo>
                      <a:pt x="79" y="4"/>
                    </a:lnTo>
                    <a:lnTo>
                      <a:pt x="65" y="9"/>
                    </a:lnTo>
                    <a:lnTo>
                      <a:pt x="49" y="15"/>
                    </a:lnTo>
                    <a:lnTo>
                      <a:pt x="33" y="22"/>
                    </a:lnTo>
                    <a:lnTo>
                      <a:pt x="18" y="27"/>
                    </a:lnTo>
                    <a:lnTo>
                      <a:pt x="6" y="34"/>
                    </a:lnTo>
                    <a:lnTo>
                      <a:pt x="1" y="40"/>
                    </a:lnTo>
                    <a:lnTo>
                      <a:pt x="0" y="45"/>
                    </a:lnTo>
                    <a:lnTo>
                      <a:pt x="0" y="49"/>
                    </a:lnTo>
                    <a:lnTo>
                      <a:pt x="3" y="54"/>
                    </a:lnTo>
                    <a:lnTo>
                      <a:pt x="8" y="57"/>
                    </a:lnTo>
                    <a:lnTo>
                      <a:pt x="15" y="60"/>
                    </a:lnTo>
                    <a:lnTo>
                      <a:pt x="21" y="62"/>
                    </a:lnTo>
                    <a:lnTo>
                      <a:pt x="29" y="62"/>
                    </a:lnTo>
                    <a:lnTo>
                      <a:pt x="38" y="61"/>
                    </a:lnTo>
                    <a:lnTo>
                      <a:pt x="47" y="59"/>
                    </a:lnTo>
                    <a:lnTo>
                      <a:pt x="58" y="53"/>
                    </a:lnTo>
                    <a:lnTo>
                      <a:pt x="71" y="47"/>
                    </a:lnTo>
                    <a:lnTo>
                      <a:pt x="84" y="41"/>
                    </a:lnTo>
                    <a:lnTo>
                      <a:pt x="94" y="36"/>
                    </a:lnTo>
                    <a:lnTo>
                      <a:pt x="104" y="30"/>
                    </a:lnTo>
                    <a:lnTo>
                      <a:pt x="110" y="26"/>
                    </a:lnTo>
                    <a:lnTo>
                      <a:pt x="112" y="25"/>
                    </a:lnTo>
                    <a:lnTo>
                      <a:pt x="112" y="24"/>
                    </a:lnTo>
                    <a:lnTo>
                      <a:pt x="114" y="21"/>
                    </a:lnTo>
                    <a:lnTo>
                      <a:pt x="115" y="17"/>
                    </a:lnTo>
                    <a:lnTo>
                      <a:pt x="115" y="12"/>
                    </a:lnTo>
                    <a:lnTo>
                      <a:pt x="114" y="8"/>
                    </a:lnTo>
                    <a:lnTo>
                      <a:pt x="109" y="3"/>
                    </a:lnTo>
                    <a:lnTo>
                      <a:pt x="102" y="1"/>
                    </a:lnTo>
                    <a:lnTo>
                      <a:pt x="92"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76" name="Freeform 56"/>
              <p:cNvSpPr>
                <a:spLocks/>
              </p:cNvSpPr>
              <p:nvPr/>
            </p:nvSpPr>
            <p:spPr bwMode="auto">
              <a:xfrm>
                <a:off x="4889" y="2279"/>
                <a:ext cx="55" cy="23"/>
              </a:xfrm>
              <a:custGeom>
                <a:avLst/>
                <a:gdLst>
                  <a:gd name="T0" fmla="*/ 0 w 110"/>
                  <a:gd name="T1" fmla="*/ 29 h 46"/>
                  <a:gd name="T2" fmla="*/ 1 w 110"/>
                  <a:gd name="T3" fmla="*/ 30 h 46"/>
                  <a:gd name="T4" fmla="*/ 5 w 110"/>
                  <a:gd name="T5" fmla="*/ 33 h 46"/>
                  <a:gd name="T6" fmla="*/ 12 w 110"/>
                  <a:gd name="T7" fmla="*/ 34 h 46"/>
                  <a:gd name="T8" fmla="*/ 22 w 110"/>
                  <a:gd name="T9" fmla="*/ 35 h 46"/>
                  <a:gd name="T10" fmla="*/ 36 w 110"/>
                  <a:gd name="T11" fmla="*/ 33 h 46"/>
                  <a:gd name="T12" fmla="*/ 55 w 110"/>
                  <a:gd name="T13" fmla="*/ 27 h 46"/>
                  <a:gd name="T14" fmla="*/ 80 w 110"/>
                  <a:gd name="T15" fmla="*/ 16 h 46"/>
                  <a:gd name="T16" fmla="*/ 110 w 110"/>
                  <a:gd name="T17" fmla="*/ 0 h 46"/>
                  <a:gd name="T18" fmla="*/ 105 w 110"/>
                  <a:gd name="T19" fmla="*/ 4 h 46"/>
                  <a:gd name="T20" fmla="*/ 95 w 110"/>
                  <a:gd name="T21" fmla="*/ 12 h 46"/>
                  <a:gd name="T22" fmla="*/ 78 w 110"/>
                  <a:gd name="T23" fmla="*/ 23 h 46"/>
                  <a:gd name="T24" fmla="*/ 59 w 110"/>
                  <a:gd name="T25" fmla="*/ 34 h 46"/>
                  <a:gd name="T26" fmla="*/ 39 w 110"/>
                  <a:gd name="T27" fmla="*/ 43 h 46"/>
                  <a:gd name="T28" fmla="*/ 22 w 110"/>
                  <a:gd name="T29" fmla="*/ 46 h 46"/>
                  <a:gd name="T30" fmla="*/ 8 w 110"/>
                  <a:gd name="T31" fmla="*/ 43 h 46"/>
                  <a:gd name="T32" fmla="*/ 0 w 110"/>
                  <a:gd name="T33" fmla="*/ 2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46">
                    <a:moveTo>
                      <a:pt x="0" y="29"/>
                    </a:moveTo>
                    <a:lnTo>
                      <a:pt x="1" y="30"/>
                    </a:lnTo>
                    <a:lnTo>
                      <a:pt x="5" y="33"/>
                    </a:lnTo>
                    <a:lnTo>
                      <a:pt x="12" y="34"/>
                    </a:lnTo>
                    <a:lnTo>
                      <a:pt x="22" y="35"/>
                    </a:lnTo>
                    <a:lnTo>
                      <a:pt x="36" y="33"/>
                    </a:lnTo>
                    <a:lnTo>
                      <a:pt x="55" y="27"/>
                    </a:lnTo>
                    <a:lnTo>
                      <a:pt x="80" y="16"/>
                    </a:lnTo>
                    <a:lnTo>
                      <a:pt x="110" y="0"/>
                    </a:lnTo>
                    <a:lnTo>
                      <a:pt x="105" y="4"/>
                    </a:lnTo>
                    <a:lnTo>
                      <a:pt x="95" y="12"/>
                    </a:lnTo>
                    <a:lnTo>
                      <a:pt x="78" y="23"/>
                    </a:lnTo>
                    <a:lnTo>
                      <a:pt x="59" y="34"/>
                    </a:lnTo>
                    <a:lnTo>
                      <a:pt x="39" y="43"/>
                    </a:lnTo>
                    <a:lnTo>
                      <a:pt x="22" y="46"/>
                    </a:lnTo>
                    <a:lnTo>
                      <a:pt x="8" y="43"/>
                    </a:lnTo>
                    <a:lnTo>
                      <a:pt x="0" y="29"/>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77" name="Freeform 57"/>
              <p:cNvSpPr>
                <a:spLocks/>
              </p:cNvSpPr>
              <p:nvPr/>
            </p:nvSpPr>
            <p:spPr bwMode="auto">
              <a:xfrm>
                <a:off x="4961" y="2220"/>
                <a:ext cx="58" cy="32"/>
              </a:xfrm>
              <a:custGeom>
                <a:avLst/>
                <a:gdLst>
                  <a:gd name="T0" fmla="*/ 92 w 115"/>
                  <a:gd name="T1" fmla="*/ 0 h 62"/>
                  <a:gd name="T2" fmla="*/ 89 w 115"/>
                  <a:gd name="T3" fmla="*/ 1 h 62"/>
                  <a:gd name="T4" fmla="*/ 80 w 115"/>
                  <a:gd name="T5" fmla="*/ 5 h 62"/>
                  <a:gd name="T6" fmla="*/ 66 w 115"/>
                  <a:gd name="T7" fmla="*/ 9 h 62"/>
                  <a:gd name="T8" fmla="*/ 50 w 115"/>
                  <a:gd name="T9" fmla="*/ 15 h 62"/>
                  <a:gd name="T10" fmla="*/ 34 w 115"/>
                  <a:gd name="T11" fmla="*/ 22 h 62"/>
                  <a:gd name="T12" fmla="*/ 19 w 115"/>
                  <a:gd name="T13" fmla="*/ 28 h 62"/>
                  <a:gd name="T14" fmla="*/ 7 w 115"/>
                  <a:gd name="T15" fmla="*/ 34 h 62"/>
                  <a:gd name="T16" fmla="*/ 1 w 115"/>
                  <a:gd name="T17" fmla="*/ 40 h 62"/>
                  <a:gd name="T18" fmla="*/ 0 w 115"/>
                  <a:gd name="T19" fmla="*/ 45 h 62"/>
                  <a:gd name="T20" fmla="*/ 0 w 115"/>
                  <a:gd name="T21" fmla="*/ 49 h 62"/>
                  <a:gd name="T22" fmla="*/ 4 w 115"/>
                  <a:gd name="T23" fmla="*/ 54 h 62"/>
                  <a:gd name="T24" fmla="*/ 8 w 115"/>
                  <a:gd name="T25" fmla="*/ 58 h 62"/>
                  <a:gd name="T26" fmla="*/ 15 w 115"/>
                  <a:gd name="T27" fmla="*/ 60 h 62"/>
                  <a:gd name="T28" fmla="*/ 22 w 115"/>
                  <a:gd name="T29" fmla="*/ 62 h 62"/>
                  <a:gd name="T30" fmla="*/ 30 w 115"/>
                  <a:gd name="T31" fmla="*/ 62 h 62"/>
                  <a:gd name="T32" fmla="*/ 38 w 115"/>
                  <a:gd name="T33" fmla="*/ 61 h 62"/>
                  <a:gd name="T34" fmla="*/ 47 w 115"/>
                  <a:gd name="T35" fmla="*/ 59 h 62"/>
                  <a:gd name="T36" fmla="*/ 59 w 115"/>
                  <a:gd name="T37" fmla="*/ 53 h 62"/>
                  <a:gd name="T38" fmla="*/ 72 w 115"/>
                  <a:gd name="T39" fmla="*/ 47 h 62"/>
                  <a:gd name="T40" fmla="*/ 84 w 115"/>
                  <a:gd name="T41" fmla="*/ 41 h 62"/>
                  <a:gd name="T42" fmla="*/ 95 w 115"/>
                  <a:gd name="T43" fmla="*/ 36 h 62"/>
                  <a:gd name="T44" fmla="*/ 105 w 115"/>
                  <a:gd name="T45" fmla="*/ 30 h 62"/>
                  <a:gd name="T46" fmla="*/ 111 w 115"/>
                  <a:gd name="T47" fmla="*/ 26 h 62"/>
                  <a:gd name="T48" fmla="*/ 113 w 115"/>
                  <a:gd name="T49" fmla="*/ 25 h 62"/>
                  <a:gd name="T50" fmla="*/ 113 w 115"/>
                  <a:gd name="T51" fmla="*/ 24 h 62"/>
                  <a:gd name="T52" fmla="*/ 114 w 115"/>
                  <a:gd name="T53" fmla="*/ 21 h 62"/>
                  <a:gd name="T54" fmla="*/ 115 w 115"/>
                  <a:gd name="T55" fmla="*/ 17 h 62"/>
                  <a:gd name="T56" fmla="*/ 115 w 115"/>
                  <a:gd name="T57" fmla="*/ 13 h 62"/>
                  <a:gd name="T58" fmla="*/ 114 w 115"/>
                  <a:gd name="T59" fmla="*/ 8 h 62"/>
                  <a:gd name="T60" fmla="*/ 110 w 115"/>
                  <a:gd name="T61" fmla="*/ 3 h 62"/>
                  <a:gd name="T62" fmla="*/ 103 w 115"/>
                  <a:gd name="T63" fmla="*/ 1 h 62"/>
                  <a:gd name="T64" fmla="*/ 92 w 115"/>
                  <a:gd name="T65"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5" h="62">
                    <a:moveTo>
                      <a:pt x="92" y="0"/>
                    </a:moveTo>
                    <a:lnTo>
                      <a:pt x="89" y="1"/>
                    </a:lnTo>
                    <a:lnTo>
                      <a:pt x="80" y="5"/>
                    </a:lnTo>
                    <a:lnTo>
                      <a:pt x="66" y="9"/>
                    </a:lnTo>
                    <a:lnTo>
                      <a:pt x="50" y="15"/>
                    </a:lnTo>
                    <a:lnTo>
                      <a:pt x="34" y="22"/>
                    </a:lnTo>
                    <a:lnTo>
                      <a:pt x="19" y="28"/>
                    </a:lnTo>
                    <a:lnTo>
                      <a:pt x="7" y="34"/>
                    </a:lnTo>
                    <a:lnTo>
                      <a:pt x="1" y="40"/>
                    </a:lnTo>
                    <a:lnTo>
                      <a:pt x="0" y="45"/>
                    </a:lnTo>
                    <a:lnTo>
                      <a:pt x="0" y="49"/>
                    </a:lnTo>
                    <a:lnTo>
                      <a:pt x="4" y="54"/>
                    </a:lnTo>
                    <a:lnTo>
                      <a:pt x="8" y="58"/>
                    </a:lnTo>
                    <a:lnTo>
                      <a:pt x="15" y="60"/>
                    </a:lnTo>
                    <a:lnTo>
                      <a:pt x="22" y="62"/>
                    </a:lnTo>
                    <a:lnTo>
                      <a:pt x="30" y="62"/>
                    </a:lnTo>
                    <a:lnTo>
                      <a:pt x="38" y="61"/>
                    </a:lnTo>
                    <a:lnTo>
                      <a:pt x="47" y="59"/>
                    </a:lnTo>
                    <a:lnTo>
                      <a:pt x="59" y="53"/>
                    </a:lnTo>
                    <a:lnTo>
                      <a:pt x="72" y="47"/>
                    </a:lnTo>
                    <a:lnTo>
                      <a:pt x="84" y="41"/>
                    </a:lnTo>
                    <a:lnTo>
                      <a:pt x="95" y="36"/>
                    </a:lnTo>
                    <a:lnTo>
                      <a:pt x="105" y="30"/>
                    </a:lnTo>
                    <a:lnTo>
                      <a:pt x="111" y="26"/>
                    </a:lnTo>
                    <a:lnTo>
                      <a:pt x="113" y="25"/>
                    </a:lnTo>
                    <a:lnTo>
                      <a:pt x="113" y="24"/>
                    </a:lnTo>
                    <a:lnTo>
                      <a:pt x="114" y="21"/>
                    </a:lnTo>
                    <a:lnTo>
                      <a:pt x="115" y="17"/>
                    </a:lnTo>
                    <a:lnTo>
                      <a:pt x="115" y="13"/>
                    </a:lnTo>
                    <a:lnTo>
                      <a:pt x="114" y="8"/>
                    </a:lnTo>
                    <a:lnTo>
                      <a:pt x="110" y="3"/>
                    </a:lnTo>
                    <a:lnTo>
                      <a:pt x="103" y="1"/>
                    </a:lnTo>
                    <a:lnTo>
                      <a:pt x="92"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78" name="Freeform 58"/>
              <p:cNvSpPr>
                <a:spLocks/>
              </p:cNvSpPr>
              <p:nvPr/>
            </p:nvSpPr>
            <p:spPr bwMode="auto">
              <a:xfrm>
                <a:off x="4963" y="2241"/>
                <a:ext cx="56" cy="24"/>
              </a:xfrm>
              <a:custGeom>
                <a:avLst/>
                <a:gdLst>
                  <a:gd name="T0" fmla="*/ 0 w 110"/>
                  <a:gd name="T1" fmla="*/ 30 h 48"/>
                  <a:gd name="T2" fmla="*/ 1 w 110"/>
                  <a:gd name="T3" fmla="*/ 32 h 48"/>
                  <a:gd name="T4" fmla="*/ 4 w 110"/>
                  <a:gd name="T5" fmla="*/ 34 h 48"/>
                  <a:gd name="T6" fmla="*/ 11 w 110"/>
                  <a:gd name="T7" fmla="*/ 35 h 48"/>
                  <a:gd name="T8" fmla="*/ 22 w 110"/>
                  <a:gd name="T9" fmla="*/ 36 h 48"/>
                  <a:gd name="T10" fmla="*/ 35 w 110"/>
                  <a:gd name="T11" fmla="*/ 34 h 48"/>
                  <a:gd name="T12" fmla="*/ 55 w 110"/>
                  <a:gd name="T13" fmla="*/ 28 h 48"/>
                  <a:gd name="T14" fmla="*/ 79 w 110"/>
                  <a:gd name="T15" fmla="*/ 18 h 48"/>
                  <a:gd name="T16" fmla="*/ 110 w 110"/>
                  <a:gd name="T17" fmla="*/ 0 h 48"/>
                  <a:gd name="T18" fmla="*/ 106 w 110"/>
                  <a:gd name="T19" fmla="*/ 4 h 48"/>
                  <a:gd name="T20" fmla="*/ 94 w 110"/>
                  <a:gd name="T21" fmla="*/ 12 h 48"/>
                  <a:gd name="T22" fmla="*/ 78 w 110"/>
                  <a:gd name="T23" fmla="*/ 23 h 48"/>
                  <a:gd name="T24" fmla="*/ 60 w 110"/>
                  <a:gd name="T25" fmla="*/ 35 h 48"/>
                  <a:gd name="T26" fmla="*/ 40 w 110"/>
                  <a:gd name="T27" fmla="*/ 44 h 48"/>
                  <a:gd name="T28" fmla="*/ 22 w 110"/>
                  <a:gd name="T29" fmla="*/ 48 h 48"/>
                  <a:gd name="T30" fmla="*/ 8 w 110"/>
                  <a:gd name="T31" fmla="*/ 44 h 48"/>
                  <a:gd name="T32" fmla="*/ 0 w 110"/>
                  <a:gd name="T33"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48">
                    <a:moveTo>
                      <a:pt x="0" y="30"/>
                    </a:moveTo>
                    <a:lnTo>
                      <a:pt x="1" y="32"/>
                    </a:lnTo>
                    <a:lnTo>
                      <a:pt x="4" y="34"/>
                    </a:lnTo>
                    <a:lnTo>
                      <a:pt x="11" y="35"/>
                    </a:lnTo>
                    <a:lnTo>
                      <a:pt x="22" y="36"/>
                    </a:lnTo>
                    <a:lnTo>
                      <a:pt x="35" y="34"/>
                    </a:lnTo>
                    <a:lnTo>
                      <a:pt x="55" y="28"/>
                    </a:lnTo>
                    <a:lnTo>
                      <a:pt x="79" y="18"/>
                    </a:lnTo>
                    <a:lnTo>
                      <a:pt x="110" y="0"/>
                    </a:lnTo>
                    <a:lnTo>
                      <a:pt x="106" y="4"/>
                    </a:lnTo>
                    <a:lnTo>
                      <a:pt x="94" y="12"/>
                    </a:lnTo>
                    <a:lnTo>
                      <a:pt x="78" y="23"/>
                    </a:lnTo>
                    <a:lnTo>
                      <a:pt x="60" y="35"/>
                    </a:lnTo>
                    <a:lnTo>
                      <a:pt x="40" y="44"/>
                    </a:lnTo>
                    <a:lnTo>
                      <a:pt x="22" y="48"/>
                    </a:lnTo>
                    <a:lnTo>
                      <a:pt x="8" y="44"/>
                    </a:lnTo>
                    <a:lnTo>
                      <a:pt x="0" y="3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79" name="Freeform 59"/>
              <p:cNvSpPr>
                <a:spLocks/>
              </p:cNvSpPr>
              <p:nvPr/>
            </p:nvSpPr>
            <p:spPr bwMode="auto">
              <a:xfrm>
                <a:off x="4953" y="2342"/>
                <a:ext cx="52" cy="33"/>
              </a:xfrm>
              <a:custGeom>
                <a:avLst/>
                <a:gdLst>
                  <a:gd name="T0" fmla="*/ 74 w 104"/>
                  <a:gd name="T1" fmla="*/ 0 h 66"/>
                  <a:gd name="T2" fmla="*/ 70 w 104"/>
                  <a:gd name="T3" fmla="*/ 1 h 66"/>
                  <a:gd name="T4" fmla="*/ 62 w 104"/>
                  <a:gd name="T5" fmla="*/ 5 h 66"/>
                  <a:gd name="T6" fmla="*/ 52 w 104"/>
                  <a:gd name="T7" fmla="*/ 10 h 66"/>
                  <a:gd name="T8" fmla="*/ 38 w 104"/>
                  <a:gd name="T9" fmla="*/ 16 h 66"/>
                  <a:gd name="T10" fmla="*/ 25 w 104"/>
                  <a:gd name="T11" fmla="*/ 23 h 66"/>
                  <a:gd name="T12" fmla="*/ 13 w 104"/>
                  <a:gd name="T13" fmla="*/ 30 h 66"/>
                  <a:gd name="T14" fmla="*/ 5 w 104"/>
                  <a:gd name="T15" fmla="*/ 37 h 66"/>
                  <a:gd name="T16" fmla="*/ 0 w 104"/>
                  <a:gd name="T17" fmla="*/ 43 h 66"/>
                  <a:gd name="T18" fmla="*/ 0 w 104"/>
                  <a:gd name="T19" fmla="*/ 47 h 66"/>
                  <a:gd name="T20" fmla="*/ 2 w 104"/>
                  <a:gd name="T21" fmla="*/ 53 h 66"/>
                  <a:gd name="T22" fmla="*/ 7 w 104"/>
                  <a:gd name="T23" fmla="*/ 58 h 66"/>
                  <a:gd name="T24" fmla="*/ 13 w 104"/>
                  <a:gd name="T25" fmla="*/ 61 h 66"/>
                  <a:gd name="T26" fmla="*/ 20 w 104"/>
                  <a:gd name="T27" fmla="*/ 63 h 66"/>
                  <a:gd name="T28" fmla="*/ 28 w 104"/>
                  <a:gd name="T29" fmla="*/ 66 h 66"/>
                  <a:gd name="T30" fmla="*/ 35 w 104"/>
                  <a:gd name="T31" fmla="*/ 66 h 66"/>
                  <a:gd name="T32" fmla="*/ 43 w 104"/>
                  <a:gd name="T33" fmla="*/ 65 h 66"/>
                  <a:gd name="T34" fmla="*/ 51 w 104"/>
                  <a:gd name="T35" fmla="*/ 61 h 66"/>
                  <a:gd name="T36" fmla="*/ 60 w 104"/>
                  <a:gd name="T37" fmla="*/ 56 h 66"/>
                  <a:gd name="T38" fmla="*/ 70 w 104"/>
                  <a:gd name="T39" fmla="*/ 50 h 66"/>
                  <a:gd name="T40" fmla="*/ 81 w 104"/>
                  <a:gd name="T41" fmla="*/ 44 h 66"/>
                  <a:gd name="T42" fmla="*/ 89 w 104"/>
                  <a:gd name="T43" fmla="*/ 37 h 66"/>
                  <a:gd name="T44" fmla="*/ 97 w 104"/>
                  <a:gd name="T45" fmla="*/ 31 h 66"/>
                  <a:gd name="T46" fmla="*/ 101 w 104"/>
                  <a:gd name="T47" fmla="*/ 28 h 66"/>
                  <a:gd name="T48" fmla="*/ 104 w 104"/>
                  <a:gd name="T49" fmla="*/ 27 h 66"/>
                  <a:gd name="T50" fmla="*/ 104 w 104"/>
                  <a:gd name="T51" fmla="*/ 22 h 66"/>
                  <a:gd name="T52" fmla="*/ 101 w 104"/>
                  <a:gd name="T53" fmla="*/ 13 h 66"/>
                  <a:gd name="T54" fmla="*/ 92 w 104"/>
                  <a:gd name="T55" fmla="*/ 3 h 66"/>
                  <a:gd name="T56" fmla="*/ 74 w 104"/>
                  <a:gd name="T5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4" h="66">
                    <a:moveTo>
                      <a:pt x="74" y="0"/>
                    </a:moveTo>
                    <a:lnTo>
                      <a:pt x="70" y="1"/>
                    </a:lnTo>
                    <a:lnTo>
                      <a:pt x="62" y="5"/>
                    </a:lnTo>
                    <a:lnTo>
                      <a:pt x="52" y="10"/>
                    </a:lnTo>
                    <a:lnTo>
                      <a:pt x="38" y="16"/>
                    </a:lnTo>
                    <a:lnTo>
                      <a:pt x="25" y="23"/>
                    </a:lnTo>
                    <a:lnTo>
                      <a:pt x="13" y="30"/>
                    </a:lnTo>
                    <a:lnTo>
                      <a:pt x="5" y="37"/>
                    </a:lnTo>
                    <a:lnTo>
                      <a:pt x="0" y="43"/>
                    </a:lnTo>
                    <a:lnTo>
                      <a:pt x="0" y="47"/>
                    </a:lnTo>
                    <a:lnTo>
                      <a:pt x="2" y="53"/>
                    </a:lnTo>
                    <a:lnTo>
                      <a:pt x="7" y="58"/>
                    </a:lnTo>
                    <a:lnTo>
                      <a:pt x="13" y="61"/>
                    </a:lnTo>
                    <a:lnTo>
                      <a:pt x="20" y="63"/>
                    </a:lnTo>
                    <a:lnTo>
                      <a:pt x="28" y="66"/>
                    </a:lnTo>
                    <a:lnTo>
                      <a:pt x="35" y="66"/>
                    </a:lnTo>
                    <a:lnTo>
                      <a:pt x="43" y="65"/>
                    </a:lnTo>
                    <a:lnTo>
                      <a:pt x="51" y="61"/>
                    </a:lnTo>
                    <a:lnTo>
                      <a:pt x="60" y="56"/>
                    </a:lnTo>
                    <a:lnTo>
                      <a:pt x="70" y="50"/>
                    </a:lnTo>
                    <a:lnTo>
                      <a:pt x="81" y="44"/>
                    </a:lnTo>
                    <a:lnTo>
                      <a:pt x="89" y="37"/>
                    </a:lnTo>
                    <a:lnTo>
                      <a:pt x="97" y="31"/>
                    </a:lnTo>
                    <a:lnTo>
                      <a:pt x="101" y="28"/>
                    </a:lnTo>
                    <a:lnTo>
                      <a:pt x="104" y="27"/>
                    </a:lnTo>
                    <a:lnTo>
                      <a:pt x="104" y="22"/>
                    </a:lnTo>
                    <a:lnTo>
                      <a:pt x="101" y="13"/>
                    </a:lnTo>
                    <a:lnTo>
                      <a:pt x="92" y="3"/>
                    </a:lnTo>
                    <a:lnTo>
                      <a:pt x="74"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80" name="Freeform 60"/>
              <p:cNvSpPr>
                <a:spLocks/>
              </p:cNvSpPr>
              <p:nvPr/>
            </p:nvSpPr>
            <p:spPr bwMode="auto">
              <a:xfrm>
                <a:off x="4960" y="2363"/>
                <a:ext cx="48" cy="25"/>
              </a:xfrm>
              <a:custGeom>
                <a:avLst/>
                <a:gdLst>
                  <a:gd name="T0" fmla="*/ 0 w 95"/>
                  <a:gd name="T1" fmla="*/ 32 h 49"/>
                  <a:gd name="T2" fmla="*/ 1 w 95"/>
                  <a:gd name="T3" fmla="*/ 33 h 49"/>
                  <a:gd name="T4" fmla="*/ 6 w 95"/>
                  <a:gd name="T5" fmla="*/ 35 h 49"/>
                  <a:gd name="T6" fmla="*/ 13 w 95"/>
                  <a:gd name="T7" fmla="*/ 37 h 49"/>
                  <a:gd name="T8" fmla="*/ 22 w 95"/>
                  <a:gd name="T9" fmla="*/ 37 h 49"/>
                  <a:gd name="T10" fmla="*/ 36 w 95"/>
                  <a:gd name="T11" fmla="*/ 34 h 49"/>
                  <a:gd name="T12" fmla="*/ 52 w 95"/>
                  <a:gd name="T13" fmla="*/ 28 h 49"/>
                  <a:gd name="T14" fmla="*/ 71 w 95"/>
                  <a:gd name="T15" fmla="*/ 17 h 49"/>
                  <a:gd name="T16" fmla="*/ 95 w 95"/>
                  <a:gd name="T17" fmla="*/ 0 h 49"/>
                  <a:gd name="T18" fmla="*/ 92 w 95"/>
                  <a:gd name="T19" fmla="*/ 3 h 49"/>
                  <a:gd name="T20" fmla="*/ 84 w 95"/>
                  <a:gd name="T21" fmla="*/ 12 h 49"/>
                  <a:gd name="T22" fmla="*/ 72 w 95"/>
                  <a:gd name="T23" fmla="*/ 24 h 49"/>
                  <a:gd name="T24" fmla="*/ 59 w 95"/>
                  <a:gd name="T25" fmla="*/ 35 h 49"/>
                  <a:gd name="T26" fmla="*/ 42 w 95"/>
                  <a:gd name="T27" fmla="*/ 45 h 49"/>
                  <a:gd name="T28" fmla="*/ 26 w 95"/>
                  <a:gd name="T29" fmla="*/ 49 h 49"/>
                  <a:gd name="T30" fmla="*/ 11 w 95"/>
                  <a:gd name="T31" fmla="*/ 46 h 49"/>
                  <a:gd name="T32" fmla="*/ 0 w 95"/>
                  <a:gd name="T33" fmla="*/ 3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49">
                    <a:moveTo>
                      <a:pt x="0" y="32"/>
                    </a:moveTo>
                    <a:lnTo>
                      <a:pt x="1" y="33"/>
                    </a:lnTo>
                    <a:lnTo>
                      <a:pt x="6" y="35"/>
                    </a:lnTo>
                    <a:lnTo>
                      <a:pt x="13" y="37"/>
                    </a:lnTo>
                    <a:lnTo>
                      <a:pt x="22" y="37"/>
                    </a:lnTo>
                    <a:lnTo>
                      <a:pt x="36" y="34"/>
                    </a:lnTo>
                    <a:lnTo>
                      <a:pt x="52" y="28"/>
                    </a:lnTo>
                    <a:lnTo>
                      <a:pt x="71" y="17"/>
                    </a:lnTo>
                    <a:lnTo>
                      <a:pt x="95" y="0"/>
                    </a:lnTo>
                    <a:lnTo>
                      <a:pt x="92" y="3"/>
                    </a:lnTo>
                    <a:lnTo>
                      <a:pt x="84" y="12"/>
                    </a:lnTo>
                    <a:lnTo>
                      <a:pt x="72" y="24"/>
                    </a:lnTo>
                    <a:lnTo>
                      <a:pt x="59" y="35"/>
                    </a:lnTo>
                    <a:lnTo>
                      <a:pt x="42" y="45"/>
                    </a:lnTo>
                    <a:lnTo>
                      <a:pt x="26" y="49"/>
                    </a:lnTo>
                    <a:lnTo>
                      <a:pt x="11" y="46"/>
                    </a:lnTo>
                    <a:lnTo>
                      <a:pt x="0" y="32"/>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81" name="Freeform 61"/>
              <p:cNvSpPr>
                <a:spLocks/>
              </p:cNvSpPr>
              <p:nvPr/>
            </p:nvSpPr>
            <p:spPr bwMode="auto">
              <a:xfrm>
                <a:off x="5012" y="2302"/>
                <a:ext cx="52" cy="33"/>
              </a:xfrm>
              <a:custGeom>
                <a:avLst/>
                <a:gdLst>
                  <a:gd name="T0" fmla="*/ 73 w 103"/>
                  <a:gd name="T1" fmla="*/ 0 h 65"/>
                  <a:gd name="T2" fmla="*/ 70 w 103"/>
                  <a:gd name="T3" fmla="*/ 1 h 65"/>
                  <a:gd name="T4" fmla="*/ 62 w 103"/>
                  <a:gd name="T5" fmla="*/ 4 h 65"/>
                  <a:gd name="T6" fmla="*/ 52 w 103"/>
                  <a:gd name="T7" fmla="*/ 10 h 65"/>
                  <a:gd name="T8" fmla="*/ 38 w 103"/>
                  <a:gd name="T9" fmla="*/ 16 h 65"/>
                  <a:gd name="T10" fmla="*/ 25 w 103"/>
                  <a:gd name="T11" fmla="*/ 23 h 65"/>
                  <a:gd name="T12" fmla="*/ 12 w 103"/>
                  <a:gd name="T13" fmla="*/ 29 h 65"/>
                  <a:gd name="T14" fmla="*/ 4 w 103"/>
                  <a:gd name="T15" fmla="*/ 36 h 65"/>
                  <a:gd name="T16" fmla="*/ 0 w 103"/>
                  <a:gd name="T17" fmla="*/ 42 h 65"/>
                  <a:gd name="T18" fmla="*/ 0 w 103"/>
                  <a:gd name="T19" fmla="*/ 47 h 65"/>
                  <a:gd name="T20" fmla="*/ 2 w 103"/>
                  <a:gd name="T21" fmla="*/ 53 h 65"/>
                  <a:gd name="T22" fmla="*/ 7 w 103"/>
                  <a:gd name="T23" fmla="*/ 57 h 65"/>
                  <a:gd name="T24" fmla="*/ 12 w 103"/>
                  <a:gd name="T25" fmla="*/ 61 h 65"/>
                  <a:gd name="T26" fmla="*/ 19 w 103"/>
                  <a:gd name="T27" fmla="*/ 63 h 65"/>
                  <a:gd name="T28" fmla="*/ 27 w 103"/>
                  <a:gd name="T29" fmla="*/ 65 h 65"/>
                  <a:gd name="T30" fmla="*/ 35 w 103"/>
                  <a:gd name="T31" fmla="*/ 65 h 65"/>
                  <a:gd name="T32" fmla="*/ 42 w 103"/>
                  <a:gd name="T33" fmla="*/ 64 h 65"/>
                  <a:gd name="T34" fmla="*/ 50 w 103"/>
                  <a:gd name="T35" fmla="*/ 61 h 65"/>
                  <a:gd name="T36" fmla="*/ 60 w 103"/>
                  <a:gd name="T37" fmla="*/ 56 h 65"/>
                  <a:gd name="T38" fmla="*/ 70 w 103"/>
                  <a:gd name="T39" fmla="*/ 49 h 65"/>
                  <a:gd name="T40" fmla="*/ 80 w 103"/>
                  <a:gd name="T41" fmla="*/ 43 h 65"/>
                  <a:gd name="T42" fmla="*/ 90 w 103"/>
                  <a:gd name="T43" fmla="*/ 36 h 65"/>
                  <a:gd name="T44" fmla="*/ 96 w 103"/>
                  <a:gd name="T45" fmla="*/ 31 h 65"/>
                  <a:gd name="T46" fmla="*/ 101 w 103"/>
                  <a:gd name="T47" fmla="*/ 27 h 65"/>
                  <a:gd name="T48" fmla="*/ 103 w 103"/>
                  <a:gd name="T49" fmla="*/ 26 h 65"/>
                  <a:gd name="T50" fmla="*/ 103 w 103"/>
                  <a:gd name="T51" fmla="*/ 21 h 65"/>
                  <a:gd name="T52" fmla="*/ 101 w 103"/>
                  <a:gd name="T53" fmla="*/ 12 h 65"/>
                  <a:gd name="T54" fmla="*/ 92 w 103"/>
                  <a:gd name="T55" fmla="*/ 3 h 65"/>
                  <a:gd name="T56" fmla="*/ 73 w 103"/>
                  <a:gd name="T57"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3" h="65">
                    <a:moveTo>
                      <a:pt x="73" y="0"/>
                    </a:moveTo>
                    <a:lnTo>
                      <a:pt x="70" y="1"/>
                    </a:lnTo>
                    <a:lnTo>
                      <a:pt x="62" y="4"/>
                    </a:lnTo>
                    <a:lnTo>
                      <a:pt x="52" y="10"/>
                    </a:lnTo>
                    <a:lnTo>
                      <a:pt x="38" y="16"/>
                    </a:lnTo>
                    <a:lnTo>
                      <a:pt x="25" y="23"/>
                    </a:lnTo>
                    <a:lnTo>
                      <a:pt x="12" y="29"/>
                    </a:lnTo>
                    <a:lnTo>
                      <a:pt x="4" y="36"/>
                    </a:lnTo>
                    <a:lnTo>
                      <a:pt x="0" y="42"/>
                    </a:lnTo>
                    <a:lnTo>
                      <a:pt x="0" y="47"/>
                    </a:lnTo>
                    <a:lnTo>
                      <a:pt x="2" y="53"/>
                    </a:lnTo>
                    <a:lnTo>
                      <a:pt x="7" y="57"/>
                    </a:lnTo>
                    <a:lnTo>
                      <a:pt x="12" y="61"/>
                    </a:lnTo>
                    <a:lnTo>
                      <a:pt x="19" y="63"/>
                    </a:lnTo>
                    <a:lnTo>
                      <a:pt x="27" y="65"/>
                    </a:lnTo>
                    <a:lnTo>
                      <a:pt x="35" y="65"/>
                    </a:lnTo>
                    <a:lnTo>
                      <a:pt x="42" y="64"/>
                    </a:lnTo>
                    <a:lnTo>
                      <a:pt x="50" y="61"/>
                    </a:lnTo>
                    <a:lnTo>
                      <a:pt x="60" y="56"/>
                    </a:lnTo>
                    <a:lnTo>
                      <a:pt x="70" y="49"/>
                    </a:lnTo>
                    <a:lnTo>
                      <a:pt x="80" y="43"/>
                    </a:lnTo>
                    <a:lnTo>
                      <a:pt x="90" y="36"/>
                    </a:lnTo>
                    <a:lnTo>
                      <a:pt x="96" y="31"/>
                    </a:lnTo>
                    <a:lnTo>
                      <a:pt x="101" y="27"/>
                    </a:lnTo>
                    <a:lnTo>
                      <a:pt x="103" y="26"/>
                    </a:lnTo>
                    <a:lnTo>
                      <a:pt x="103" y="21"/>
                    </a:lnTo>
                    <a:lnTo>
                      <a:pt x="101" y="12"/>
                    </a:lnTo>
                    <a:lnTo>
                      <a:pt x="92" y="3"/>
                    </a:lnTo>
                    <a:lnTo>
                      <a:pt x="73"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82" name="Freeform 62"/>
              <p:cNvSpPr>
                <a:spLocks/>
              </p:cNvSpPr>
              <p:nvPr/>
            </p:nvSpPr>
            <p:spPr bwMode="auto">
              <a:xfrm>
                <a:off x="5019" y="2324"/>
                <a:ext cx="49" cy="24"/>
              </a:xfrm>
              <a:custGeom>
                <a:avLst/>
                <a:gdLst>
                  <a:gd name="T0" fmla="*/ 0 w 96"/>
                  <a:gd name="T1" fmla="*/ 32 h 50"/>
                  <a:gd name="T2" fmla="*/ 1 w 96"/>
                  <a:gd name="T3" fmla="*/ 34 h 50"/>
                  <a:gd name="T4" fmla="*/ 5 w 96"/>
                  <a:gd name="T5" fmla="*/ 36 h 50"/>
                  <a:gd name="T6" fmla="*/ 12 w 96"/>
                  <a:gd name="T7" fmla="*/ 37 h 50"/>
                  <a:gd name="T8" fmla="*/ 23 w 96"/>
                  <a:gd name="T9" fmla="*/ 37 h 50"/>
                  <a:gd name="T10" fmla="*/ 35 w 96"/>
                  <a:gd name="T11" fmla="*/ 35 h 50"/>
                  <a:gd name="T12" fmla="*/ 52 w 96"/>
                  <a:gd name="T13" fmla="*/ 29 h 50"/>
                  <a:gd name="T14" fmla="*/ 72 w 96"/>
                  <a:gd name="T15" fmla="*/ 17 h 50"/>
                  <a:gd name="T16" fmla="*/ 96 w 96"/>
                  <a:gd name="T17" fmla="*/ 0 h 50"/>
                  <a:gd name="T18" fmla="*/ 93 w 96"/>
                  <a:gd name="T19" fmla="*/ 4 h 50"/>
                  <a:gd name="T20" fmla="*/ 85 w 96"/>
                  <a:gd name="T21" fmla="*/ 13 h 50"/>
                  <a:gd name="T22" fmla="*/ 73 w 96"/>
                  <a:gd name="T23" fmla="*/ 24 h 50"/>
                  <a:gd name="T24" fmla="*/ 58 w 96"/>
                  <a:gd name="T25" fmla="*/ 36 h 50"/>
                  <a:gd name="T26" fmla="*/ 42 w 96"/>
                  <a:gd name="T27" fmla="*/ 45 h 50"/>
                  <a:gd name="T28" fmla="*/ 26 w 96"/>
                  <a:gd name="T29" fmla="*/ 50 h 50"/>
                  <a:gd name="T30" fmla="*/ 12 w 96"/>
                  <a:gd name="T31" fmla="*/ 46 h 50"/>
                  <a:gd name="T32" fmla="*/ 0 w 96"/>
                  <a:gd name="T33" fmla="*/ 3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50">
                    <a:moveTo>
                      <a:pt x="0" y="32"/>
                    </a:moveTo>
                    <a:lnTo>
                      <a:pt x="1" y="34"/>
                    </a:lnTo>
                    <a:lnTo>
                      <a:pt x="5" y="36"/>
                    </a:lnTo>
                    <a:lnTo>
                      <a:pt x="12" y="37"/>
                    </a:lnTo>
                    <a:lnTo>
                      <a:pt x="23" y="37"/>
                    </a:lnTo>
                    <a:lnTo>
                      <a:pt x="35" y="35"/>
                    </a:lnTo>
                    <a:lnTo>
                      <a:pt x="52" y="29"/>
                    </a:lnTo>
                    <a:lnTo>
                      <a:pt x="72" y="17"/>
                    </a:lnTo>
                    <a:lnTo>
                      <a:pt x="96" y="0"/>
                    </a:lnTo>
                    <a:lnTo>
                      <a:pt x="93" y="4"/>
                    </a:lnTo>
                    <a:lnTo>
                      <a:pt x="85" y="13"/>
                    </a:lnTo>
                    <a:lnTo>
                      <a:pt x="73" y="24"/>
                    </a:lnTo>
                    <a:lnTo>
                      <a:pt x="58" y="36"/>
                    </a:lnTo>
                    <a:lnTo>
                      <a:pt x="42" y="45"/>
                    </a:lnTo>
                    <a:lnTo>
                      <a:pt x="26" y="50"/>
                    </a:lnTo>
                    <a:lnTo>
                      <a:pt x="12" y="46"/>
                    </a:lnTo>
                    <a:lnTo>
                      <a:pt x="0" y="32"/>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83" name="Freeform 63"/>
              <p:cNvSpPr>
                <a:spLocks/>
              </p:cNvSpPr>
              <p:nvPr/>
            </p:nvSpPr>
            <p:spPr bwMode="auto">
              <a:xfrm>
                <a:off x="5072" y="2263"/>
                <a:ext cx="52" cy="33"/>
              </a:xfrm>
              <a:custGeom>
                <a:avLst/>
                <a:gdLst>
                  <a:gd name="T0" fmla="*/ 74 w 104"/>
                  <a:gd name="T1" fmla="*/ 0 h 66"/>
                  <a:gd name="T2" fmla="*/ 71 w 104"/>
                  <a:gd name="T3" fmla="*/ 1 h 66"/>
                  <a:gd name="T4" fmla="*/ 63 w 104"/>
                  <a:gd name="T5" fmla="*/ 5 h 66"/>
                  <a:gd name="T6" fmla="*/ 52 w 104"/>
                  <a:gd name="T7" fmla="*/ 11 h 66"/>
                  <a:gd name="T8" fmla="*/ 38 w 104"/>
                  <a:gd name="T9" fmla="*/ 16 h 66"/>
                  <a:gd name="T10" fmla="*/ 26 w 104"/>
                  <a:gd name="T11" fmla="*/ 23 h 66"/>
                  <a:gd name="T12" fmla="*/ 13 w 104"/>
                  <a:gd name="T13" fmla="*/ 30 h 66"/>
                  <a:gd name="T14" fmla="*/ 5 w 104"/>
                  <a:gd name="T15" fmla="*/ 37 h 66"/>
                  <a:gd name="T16" fmla="*/ 0 w 104"/>
                  <a:gd name="T17" fmla="*/ 43 h 66"/>
                  <a:gd name="T18" fmla="*/ 0 w 104"/>
                  <a:gd name="T19" fmla="*/ 47 h 66"/>
                  <a:gd name="T20" fmla="*/ 3 w 104"/>
                  <a:gd name="T21" fmla="*/ 53 h 66"/>
                  <a:gd name="T22" fmla="*/ 7 w 104"/>
                  <a:gd name="T23" fmla="*/ 58 h 66"/>
                  <a:gd name="T24" fmla="*/ 13 w 104"/>
                  <a:gd name="T25" fmla="*/ 61 h 66"/>
                  <a:gd name="T26" fmla="*/ 20 w 104"/>
                  <a:gd name="T27" fmla="*/ 64 h 66"/>
                  <a:gd name="T28" fmla="*/ 28 w 104"/>
                  <a:gd name="T29" fmla="*/ 66 h 66"/>
                  <a:gd name="T30" fmla="*/ 36 w 104"/>
                  <a:gd name="T31" fmla="*/ 66 h 66"/>
                  <a:gd name="T32" fmla="*/ 43 w 104"/>
                  <a:gd name="T33" fmla="*/ 65 h 66"/>
                  <a:gd name="T34" fmla="*/ 51 w 104"/>
                  <a:gd name="T35" fmla="*/ 61 h 66"/>
                  <a:gd name="T36" fmla="*/ 60 w 104"/>
                  <a:gd name="T37" fmla="*/ 57 h 66"/>
                  <a:gd name="T38" fmla="*/ 71 w 104"/>
                  <a:gd name="T39" fmla="*/ 50 h 66"/>
                  <a:gd name="T40" fmla="*/ 81 w 104"/>
                  <a:gd name="T41" fmla="*/ 44 h 66"/>
                  <a:gd name="T42" fmla="*/ 90 w 104"/>
                  <a:gd name="T43" fmla="*/ 37 h 66"/>
                  <a:gd name="T44" fmla="*/ 97 w 104"/>
                  <a:gd name="T45" fmla="*/ 31 h 66"/>
                  <a:gd name="T46" fmla="*/ 102 w 104"/>
                  <a:gd name="T47" fmla="*/ 28 h 66"/>
                  <a:gd name="T48" fmla="*/ 104 w 104"/>
                  <a:gd name="T49" fmla="*/ 27 h 66"/>
                  <a:gd name="T50" fmla="*/ 104 w 104"/>
                  <a:gd name="T51" fmla="*/ 22 h 66"/>
                  <a:gd name="T52" fmla="*/ 102 w 104"/>
                  <a:gd name="T53" fmla="*/ 13 h 66"/>
                  <a:gd name="T54" fmla="*/ 93 w 104"/>
                  <a:gd name="T55" fmla="*/ 4 h 66"/>
                  <a:gd name="T56" fmla="*/ 74 w 104"/>
                  <a:gd name="T5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4" h="66">
                    <a:moveTo>
                      <a:pt x="74" y="0"/>
                    </a:moveTo>
                    <a:lnTo>
                      <a:pt x="71" y="1"/>
                    </a:lnTo>
                    <a:lnTo>
                      <a:pt x="63" y="5"/>
                    </a:lnTo>
                    <a:lnTo>
                      <a:pt x="52" y="11"/>
                    </a:lnTo>
                    <a:lnTo>
                      <a:pt x="38" y="16"/>
                    </a:lnTo>
                    <a:lnTo>
                      <a:pt x="26" y="23"/>
                    </a:lnTo>
                    <a:lnTo>
                      <a:pt x="13" y="30"/>
                    </a:lnTo>
                    <a:lnTo>
                      <a:pt x="5" y="37"/>
                    </a:lnTo>
                    <a:lnTo>
                      <a:pt x="0" y="43"/>
                    </a:lnTo>
                    <a:lnTo>
                      <a:pt x="0" y="47"/>
                    </a:lnTo>
                    <a:lnTo>
                      <a:pt x="3" y="53"/>
                    </a:lnTo>
                    <a:lnTo>
                      <a:pt x="7" y="58"/>
                    </a:lnTo>
                    <a:lnTo>
                      <a:pt x="13" y="61"/>
                    </a:lnTo>
                    <a:lnTo>
                      <a:pt x="20" y="64"/>
                    </a:lnTo>
                    <a:lnTo>
                      <a:pt x="28" y="66"/>
                    </a:lnTo>
                    <a:lnTo>
                      <a:pt x="36" y="66"/>
                    </a:lnTo>
                    <a:lnTo>
                      <a:pt x="43" y="65"/>
                    </a:lnTo>
                    <a:lnTo>
                      <a:pt x="51" y="61"/>
                    </a:lnTo>
                    <a:lnTo>
                      <a:pt x="60" y="57"/>
                    </a:lnTo>
                    <a:lnTo>
                      <a:pt x="71" y="50"/>
                    </a:lnTo>
                    <a:lnTo>
                      <a:pt x="81" y="44"/>
                    </a:lnTo>
                    <a:lnTo>
                      <a:pt x="90" y="37"/>
                    </a:lnTo>
                    <a:lnTo>
                      <a:pt x="97" y="31"/>
                    </a:lnTo>
                    <a:lnTo>
                      <a:pt x="102" y="28"/>
                    </a:lnTo>
                    <a:lnTo>
                      <a:pt x="104" y="27"/>
                    </a:lnTo>
                    <a:lnTo>
                      <a:pt x="104" y="22"/>
                    </a:lnTo>
                    <a:lnTo>
                      <a:pt x="102" y="13"/>
                    </a:lnTo>
                    <a:lnTo>
                      <a:pt x="93" y="4"/>
                    </a:lnTo>
                    <a:lnTo>
                      <a:pt x="74"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84" name="Freeform 64"/>
              <p:cNvSpPr>
                <a:spLocks/>
              </p:cNvSpPr>
              <p:nvPr/>
            </p:nvSpPr>
            <p:spPr bwMode="auto">
              <a:xfrm>
                <a:off x="5079" y="2284"/>
                <a:ext cx="48" cy="25"/>
              </a:xfrm>
              <a:custGeom>
                <a:avLst/>
                <a:gdLst>
                  <a:gd name="T0" fmla="*/ 0 w 97"/>
                  <a:gd name="T1" fmla="*/ 32 h 49"/>
                  <a:gd name="T2" fmla="*/ 1 w 97"/>
                  <a:gd name="T3" fmla="*/ 33 h 49"/>
                  <a:gd name="T4" fmla="*/ 6 w 97"/>
                  <a:gd name="T5" fmla="*/ 36 h 49"/>
                  <a:gd name="T6" fmla="*/ 13 w 97"/>
                  <a:gd name="T7" fmla="*/ 37 h 49"/>
                  <a:gd name="T8" fmla="*/ 23 w 97"/>
                  <a:gd name="T9" fmla="*/ 37 h 49"/>
                  <a:gd name="T10" fmla="*/ 36 w 97"/>
                  <a:gd name="T11" fmla="*/ 34 h 49"/>
                  <a:gd name="T12" fmla="*/ 53 w 97"/>
                  <a:gd name="T13" fmla="*/ 29 h 49"/>
                  <a:gd name="T14" fmla="*/ 73 w 97"/>
                  <a:gd name="T15" fmla="*/ 17 h 49"/>
                  <a:gd name="T16" fmla="*/ 97 w 97"/>
                  <a:gd name="T17" fmla="*/ 0 h 49"/>
                  <a:gd name="T18" fmla="*/ 93 w 97"/>
                  <a:gd name="T19" fmla="*/ 3 h 49"/>
                  <a:gd name="T20" fmla="*/ 85 w 97"/>
                  <a:gd name="T21" fmla="*/ 12 h 49"/>
                  <a:gd name="T22" fmla="*/ 74 w 97"/>
                  <a:gd name="T23" fmla="*/ 24 h 49"/>
                  <a:gd name="T24" fmla="*/ 59 w 97"/>
                  <a:gd name="T25" fmla="*/ 36 h 49"/>
                  <a:gd name="T26" fmla="*/ 43 w 97"/>
                  <a:gd name="T27" fmla="*/ 45 h 49"/>
                  <a:gd name="T28" fmla="*/ 27 w 97"/>
                  <a:gd name="T29" fmla="*/ 49 h 49"/>
                  <a:gd name="T30" fmla="*/ 13 w 97"/>
                  <a:gd name="T31" fmla="*/ 46 h 49"/>
                  <a:gd name="T32" fmla="*/ 0 w 97"/>
                  <a:gd name="T33" fmla="*/ 3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7" h="49">
                    <a:moveTo>
                      <a:pt x="0" y="32"/>
                    </a:moveTo>
                    <a:lnTo>
                      <a:pt x="1" y="33"/>
                    </a:lnTo>
                    <a:lnTo>
                      <a:pt x="6" y="36"/>
                    </a:lnTo>
                    <a:lnTo>
                      <a:pt x="13" y="37"/>
                    </a:lnTo>
                    <a:lnTo>
                      <a:pt x="23" y="37"/>
                    </a:lnTo>
                    <a:lnTo>
                      <a:pt x="36" y="34"/>
                    </a:lnTo>
                    <a:lnTo>
                      <a:pt x="53" y="29"/>
                    </a:lnTo>
                    <a:lnTo>
                      <a:pt x="73" y="17"/>
                    </a:lnTo>
                    <a:lnTo>
                      <a:pt x="97" y="0"/>
                    </a:lnTo>
                    <a:lnTo>
                      <a:pt x="93" y="3"/>
                    </a:lnTo>
                    <a:lnTo>
                      <a:pt x="85" y="12"/>
                    </a:lnTo>
                    <a:lnTo>
                      <a:pt x="74" y="24"/>
                    </a:lnTo>
                    <a:lnTo>
                      <a:pt x="59" y="36"/>
                    </a:lnTo>
                    <a:lnTo>
                      <a:pt x="43" y="45"/>
                    </a:lnTo>
                    <a:lnTo>
                      <a:pt x="27" y="49"/>
                    </a:lnTo>
                    <a:lnTo>
                      <a:pt x="13" y="46"/>
                    </a:lnTo>
                    <a:lnTo>
                      <a:pt x="0" y="32"/>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85" name="Freeform 65"/>
              <p:cNvSpPr>
                <a:spLocks/>
              </p:cNvSpPr>
              <p:nvPr/>
            </p:nvSpPr>
            <p:spPr bwMode="auto">
              <a:xfrm>
                <a:off x="5028" y="2373"/>
                <a:ext cx="51" cy="32"/>
              </a:xfrm>
              <a:custGeom>
                <a:avLst/>
                <a:gdLst>
                  <a:gd name="T0" fmla="*/ 74 w 102"/>
                  <a:gd name="T1" fmla="*/ 0 h 66"/>
                  <a:gd name="T2" fmla="*/ 70 w 102"/>
                  <a:gd name="T3" fmla="*/ 1 h 66"/>
                  <a:gd name="T4" fmla="*/ 62 w 102"/>
                  <a:gd name="T5" fmla="*/ 5 h 66"/>
                  <a:gd name="T6" fmla="*/ 52 w 102"/>
                  <a:gd name="T7" fmla="*/ 10 h 66"/>
                  <a:gd name="T8" fmla="*/ 38 w 102"/>
                  <a:gd name="T9" fmla="*/ 16 h 66"/>
                  <a:gd name="T10" fmla="*/ 25 w 102"/>
                  <a:gd name="T11" fmla="*/ 23 h 66"/>
                  <a:gd name="T12" fmla="*/ 12 w 102"/>
                  <a:gd name="T13" fmla="*/ 30 h 66"/>
                  <a:gd name="T14" fmla="*/ 4 w 102"/>
                  <a:gd name="T15" fmla="*/ 37 h 66"/>
                  <a:gd name="T16" fmla="*/ 0 w 102"/>
                  <a:gd name="T17" fmla="*/ 43 h 66"/>
                  <a:gd name="T18" fmla="*/ 0 w 102"/>
                  <a:gd name="T19" fmla="*/ 47 h 66"/>
                  <a:gd name="T20" fmla="*/ 2 w 102"/>
                  <a:gd name="T21" fmla="*/ 53 h 66"/>
                  <a:gd name="T22" fmla="*/ 7 w 102"/>
                  <a:gd name="T23" fmla="*/ 58 h 66"/>
                  <a:gd name="T24" fmla="*/ 12 w 102"/>
                  <a:gd name="T25" fmla="*/ 61 h 66"/>
                  <a:gd name="T26" fmla="*/ 19 w 102"/>
                  <a:gd name="T27" fmla="*/ 63 h 66"/>
                  <a:gd name="T28" fmla="*/ 27 w 102"/>
                  <a:gd name="T29" fmla="*/ 66 h 66"/>
                  <a:gd name="T30" fmla="*/ 34 w 102"/>
                  <a:gd name="T31" fmla="*/ 66 h 66"/>
                  <a:gd name="T32" fmla="*/ 42 w 102"/>
                  <a:gd name="T33" fmla="*/ 65 h 66"/>
                  <a:gd name="T34" fmla="*/ 50 w 102"/>
                  <a:gd name="T35" fmla="*/ 61 h 66"/>
                  <a:gd name="T36" fmla="*/ 60 w 102"/>
                  <a:gd name="T37" fmla="*/ 57 h 66"/>
                  <a:gd name="T38" fmla="*/ 69 w 102"/>
                  <a:gd name="T39" fmla="*/ 50 h 66"/>
                  <a:gd name="T40" fmla="*/ 79 w 102"/>
                  <a:gd name="T41" fmla="*/ 44 h 66"/>
                  <a:gd name="T42" fmla="*/ 88 w 102"/>
                  <a:gd name="T43" fmla="*/ 37 h 66"/>
                  <a:gd name="T44" fmla="*/ 95 w 102"/>
                  <a:gd name="T45" fmla="*/ 31 h 66"/>
                  <a:gd name="T46" fmla="*/ 100 w 102"/>
                  <a:gd name="T47" fmla="*/ 28 h 66"/>
                  <a:gd name="T48" fmla="*/ 102 w 102"/>
                  <a:gd name="T49" fmla="*/ 27 h 66"/>
                  <a:gd name="T50" fmla="*/ 102 w 102"/>
                  <a:gd name="T51" fmla="*/ 22 h 66"/>
                  <a:gd name="T52" fmla="*/ 100 w 102"/>
                  <a:gd name="T53" fmla="*/ 13 h 66"/>
                  <a:gd name="T54" fmla="*/ 92 w 102"/>
                  <a:gd name="T55" fmla="*/ 4 h 66"/>
                  <a:gd name="T56" fmla="*/ 74 w 102"/>
                  <a:gd name="T5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2" h="66">
                    <a:moveTo>
                      <a:pt x="74" y="0"/>
                    </a:moveTo>
                    <a:lnTo>
                      <a:pt x="70" y="1"/>
                    </a:lnTo>
                    <a:lnTo>
                      <a:pt x="62" y="5"/>
                    </a:lnTo>
                    <a:lnTo>
                      <a:pt x="52" y="10"/>
                    </a:lnTo>
                    <a:lnTo>
                      <a:pt x="38" y="16"/>
                    </a:lnTo>
                    <a:lnTo>
                      <a:pt x="25" y="23"/>
                    </a:lnTo>
                    <a:lnTo>
                      <a:pt x="12" y="30"/>
                    </a:lnTo>
                    <a:lnTo>
                      <a:pt x="4" y="37"/>
                    </a:lnTo>
                    <a:lnTo>
                      <a:pt x="0" y="43"/>
                    </a:lnTo>
                    <a:lnTo>
                      <a:pt x="0" y="47"/>
                    </a:lnTo>
                    <a:lnTo>
                      <a:pt x="2" y="53"/>
                    </a:lnTo>
                    <a:lnTo>
                      <a:pt x="7" y="58"/>
                    </a:lnTo>
                    <a:lnTo>
                      <a:pt x="12" y="61"/>
                    </a:lnTo>
                    <a:lnTo>
                      <a:pt x="19" y="63"/>
                    </a:lnTo>
                    <a:lnTo>
                      <a:pt x="27" y="66"/>
                    </a:lnTo>
                    <a:lnTo>
                      <a:pt x="34" y="66"/>
                    </a:lnTo>
                    <a:lnTo>
                      <a:pt x="42" y="65"/>
                    </a:lnTo>
                    <a:lnTo>
                      <a:pt x="50" y="61"/>
                    </a:lnTo>
                    <a:lnTo>
                      <a:pt x="60" y="57"/>
                    </a:lnTo>
                    <a:lnTo>
                      <a:pt x="69" y="50"/>
                    </a:lnTo>
                    <a:lnTo>
                      <a:pt x="79" y="44"/>
                    </a:lnTo>
                    <a:lnTo>
                      <a:pt x="88" y="37"/>
                    </a:lnTo>
                    <a:lnTo>
                      <a:pt x="95" y="31"/>
                    </a:lnTo>
                    <a:lnTo>
                      <a:pt x="100" y="28"/>
                    </a:lnTo>
                    <a:lnTo>
                      <a:pt x="102" y="27"/>
                    </a:lnTo>
                    <a:lnTo>
                      <a:pt x="102" y="22"/>
                    </a:lnTo>
                    <a:lnTo>
                      <a:pt x="100" y="13"/>
                    </a:lnTo>
                    <a:lnTo>
                      <a:pt x="92" y="4"/>
                    </a:lnTo>
                    <a:lnTo>
                      <a:pt x="74"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86" name="Freeform 66"/>
              <p:cNvSpPr>
                <a:spLocks/>
              </p:cNvSpPr>
              <p:nvPr/>
            </p:nvSpPr>
            <p:spPr bwMode="auto">
              <a:xfrm>
                <a:off x="5034" y="2394"/>
                <a:ext cx="49" cy="25"/>
              </a:xfrm>
              <a:custGeom>
                <a:avLst/>
                <a:gdLst>
                  <a:gd name="T0" fmla="*/ 0 w 97"/>
                  <a:gd name="T1" fmla="*/ 32 h 49"/>
                  <a:gd name="T2" fmla="*/ 2 w 97"/>
                  <a:gd name="T3" fmla="*/ 33 h 49"/>
                  <a:gd name="T4" fmla="*/ 6 w 97"/>
                  <a:gd name="T5" fmla="*/ 35 h 49"/>
                  <a:gd name="T6" fmla="*/ 13 w 97"/>
                  <a:gd name="T7" fmla="*/ 37 h 49"/>
                  <a:gd name="T8" fmla="*/ 23 w 97"/>
                  <a:gd name="T9" fmla="*/ 37 h 49"/>
                  <a:gd name="T10" fmla="*/ 36 w 97"/>
                  <a:gd name="T11" fmla="*/ 34 h 49"/>
                  <a:gd name="T12" fmla="*/ 53 w 97"/>
                  <a:gd name="T13" fmla="*/ 29 h 49"/>
                  <a:gd name="T14" fmla="*/ 73 w 97"/>
                  <a:gd name="T15" fmla="*/ 17 h 49"/>
                  <a:gd name="T16" fmla="*/ 97 w 97"/>
                  <a:gd name="T17" fmla="*/ 0 h 49"/>
                  <a:gd name="T18" fmla="*/ 94 w 97"/>
                  <a:gd name="T19" fmla="*/ 3 h 49"/>
                  <a:gd name="T20" fmla="*/ 86 w 97"/>
                  <a:gd name="T21" fmla="*/ 12 h 49"/>
                  <a:gd name="T22" fmla="*/ 74 w 97"/>
                  <a:gd name="T23" fmla="*/ 24 h 49"/>
                  <a:gd name="T24" fmla="*/ 59 w 97"/>
                  <a:gd name="T25" fmla="*/ 35 h 49"/>
                  <a:gd name="T26" fmla="*/ 44 w 97"/>
                  <a:gd name="T27" fmla="*/ 45 h 49"/>
                  <a:gd name="T28" fmla="*/ 28 w 97"/>
                  <a:gd name="T29" fmla="*/ 49 h 49"/>
                  <a:gd name="T30" fmla="*/ 13 w 97"/>
                  <a:gd name="T31" fmla="*/ 46 h 49"/>
                  <a:gd name="T32" fmla="*/ 0 w 97"/>
                  <a:gd name="T33" fmla="*/ 3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7" h="49">
                    <a:moveTo>
                      <a:pt x="0" y="32"/>
                    </a:moveTo>
                    <a:lnTo>
                      <a:pt x="2" y="33"/>
                    </a:lnTo>
                    <a:lnTo>
                      <a:pt x="6" y="35"/>
                    </a:lnTo>
                    <a:lnTo>
                      <a:pt x="13" y="37"/>
                    </a:lnTo>
                    <a:lnTo>
                      <a:pt x="23" y="37"/>
                    </a:lnTo>
                    <a:lnTo>
                      <a:pt x="36" y="34"/>
                    </a:lnTo>
                    <a:lnTo>
                      <a:pt x="53" y="29"/>
                    </a:lnTo>
                    <a:lnTo>
                      <a:pt x="73" y="17"/>
                    </a:lnTo>
                    <a:lnTo>
                      <a:pt x="97" y="0"/>
                    </a:lnTo>
                    <a:lnTo>
                      <a:pt x="94" y="3"/>
                    </a:lnTo>
                    <a:lnTo>
                      <a:pt x="86" y="12"/>
                    </a:lnTo>
                    <a:lnTo>
                      <a:pt x="74" y="24"/>
                    </a:lnTo>
                    <a:lnTo>
                      <a:pt x="59" y="35"/>
                    </a:lnTo>
                    <a:lnTo>
                      <a:pt x="44" y="45"/>
                    </a:lnTo>
                    <a:lnTo>
                      <a:pt x="28" y="49"/>
                    </a:lnTo>
                    <a:lnTo>
                      <a:pt x="13" y="46"/>
                    </a:lnTo>
                    <a:lnTo>
                      <a:pt x="0" y="32"/>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87" name="Freeform 67"/>
              <p:cNvSpPr>
                <a:spLocks/>
              </p:cNvSpPr>
              <p:nvPr/>
            </p:nvSpPr>
            <p:spPr bwMode="auto">
              <a:xfrm>
                <a:off x="5087" y="2333"/>
                <a:ext cx="51" cy="33"/>
              </a:xfrm>
              <a:custGeom>
                <a:avLst/>
                <a:gdLst>
                  <a:gd name="T0" fmla="*/ 74 w 103"/>
                  <a:gd name="T1" fmla="*/ 0 h 65"/>
                  <a:gd name="T2" fmla="*/ 71 w 103"/>
                  <a:gd name="T3" fmla="*/ 1 h 65"/>
                  <a:gd name="T4" fmla="*/ 63 w 103"/>
                  <a:gd name="T5" fmla="*/ 4 h 65"/>
                  <a:gd name="T6" fmla="*/ 52 w 103"/>
                  <a:gd name="T7" fmla="*/ 10 h 65"/>
                  <a:gd name="T8" fmla="*/ 38 w 103"/>
                  <a:gd name="T9" fmla="*/ 16 h 65"/>
                  <a:gd name="T10" fmla="*/ 26 w 103"/>
                  <a:gd name="T11" fmla="*/ 23 h 65"/>
                  <a:gd name="T12" fmla="*/ 13 w 103"/>
                  <a:gd name="T13" fmla="*/ 30 h 65"/>
                  <a:gd name="T14" fmla="*/ 5 w 103"/>
                  <a:gd name="T15" fmla="*/ 36 h 65"/>
                  <a:gd name="T16" fmla="*/ 0 w 103"/>
                  <a:gd name="T17" fmla="*/ 42 h 65"/>
                  <a:gd name="T18" fmla="*/ 0 w 103"/>
                  <a:gd name="T19" fmla="*/ 47 h 65"/>
                  <a:gd name="T20" fmla="*/ 3 w 103"/>
                  <a:gd name="T21" fmla="*/ 53 h 65"/>
                  <a:gd name="T22" fmla="*/ 7 w 103"/>
                  <a:gd name="T23" fmla="*/ 57 h 65"/>
                  <a:gd name="T24" fmla="*/ 13 w 103"/>
                  <a:gd name="T25" fmla="*/ 61 h 65"/>
                  <a:gd name="T26" fmla="*/ 20 w 103"/>
                  <a:gd name="T27" fmla="*/ 63 h 65"/>
                  <a:gd name="T28" fmla="*/ 28 w 103"/>
                  <a:gd name="T29" fmla="*/ 65 h 65"/>
                  <a:gd name="T30" fmla="*/ 35 w 103"/>
                  <a:gd name="T31" fmla="*/ 65 h 65"/>
                  <a:gd name="T32" fmla="*/ 43 w 103"/>
                  <a:gd name="T33" fmla="*/ 64 h 65"/>
                  <a:gd name="T34" fmla="*/ 51 w 103"/>
                  <a:gd name="T35" fmla="*/ 61 h 65"/>
                  <a:gd name="T36" fmla="*/ 60 w 103"/>
                  <a:gd name="T37" fmla="*/ 56 h 65"/>
                  <a:gd name="T38" fmla="*/ 70 w 103"/>
                  <a:gd name="T39" fmla="*/ 49 h 65"/>
                  <a:gd name="T40" fmla="*/ 80 w 103"/>
                  <a:gd name="T41" fmla="*/ 43 h 65"/>
                  <a:gd name="T42" fmla="*/ 89 w 103"/>
                  <a:gd name="T43" fmla="*/ 36 h 65"/>
                  <a:gd name="T44" fmla="*/ 96 w 103"/>
                  <a:gd name="T45" fmla="*/ 31 h 65"/>
                  <a:gd name="T46" fmla="*/ 101 w 103"/>
                  <a:gd name="T47" fmla="*/ 27 h 65"/>
                  <a:gd name="T48" fmla="*/ 103 w 103"/>
                  <a:gd name="T49" fmla="*/ 26 h 65"/>
                  <a:gd name="T50" fmla="*/ 103 w 103"/>
                  <a:gd name="T51" fmla="*/ 21 h 65"/>
                  <a:gd name="T52" fmla="*/ 101 w 103"/>
                  <a:gd name="T53" fmla="*/ 12 h 65"/>
                  <a:gd name="T54" fmla="*/ 93 w 103"/>
                  <a:gd name="T55" fmla="*/ 3 h 65"/>
                  <a:gd name="T56" fmla="*/ 74 w 103"/>
                  <a:gd name="T57"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3" h="65">
                    <a:moveTo>
                      <a:pt x="74" y="0"/>
                    </a:moveTo>
                    <a:lnTo>
                      <a:pt x="71" y="1"/>
                    </a:lnTo>
                    <a:lnTo>
                      <a:pt x="63" y="4"/>
                    </a:lnTo>
                    <a:lnTo>
                      <a:pt x="52" y="10"/>
                    </a:lnTo>
                    <a:lnTo>
                      <a:pt x="38" y="16"/>
                    </a:lnTo>
                    <a:lnTo>
                      <a:pt x="26" y="23"/>
                    </a:lnTo>
                    <a:lnTo>
                      <a:pt x="13" y="30"/>
                    </a:lnTo>
                    <a:lnTo>
                      <a:pt x="5" y="36"/>
                    </a:lnTo>
                    <a:lnTo>
                      <a:pt x="0" y="42"/>
                    </a:lnTo>
                    <a:lnTo>
                      <a:pt x="0" y="47"/>
                    </a:lnTo>
                    <a:lnTo>
                      <a:pt x="3" y="53"/>
                    </a:lnTo>
                    <a:lnTo>
                      <a:pt x="7" y="57"/>
                    </a:lnTo>
                    <a:lnTo>
                      <a:pt x="13" y="61"/>
                    </a:lnTo>
                    <a:lnTo>
                      <a:pt x="20" y="63"/>
                    </a:lnTo>
                    <a:lnTo>
                      <a:pt x="28" y="65"/>
                    </a:lnTo>
                    <a:lnTo>
                      <a:pt x="35" y="65"/>
                    </a:lnTo>
                    <a:lnTo>
                      <a:pt x="43" y="64"/>
                    </a:lnTo>
                    <a:lnTo>
                      <a:pt x="51" y="61"/>
                    </a:lnTo>
                    <a:lnTo>
                      <a:pt x="60" y="56"/>
                    </a:lnTo>
                    <a:lnTo>
                      <a:pt x="70" y="49"/>
                    </a:lnTo>
                    <a:lnTo>
                      <a:pt x="80" y="43"/>
                    </a:lnTo>
                    <a:lnTo>
                      <a:pt x="89" y="36"/>
                    </a:lnTo>
                    <a:lnTo>
                      <a:pt x="96" y="31"/>
                    </a:lnTo>
                    <a:lnTo>
                      <a:pt x="101" y="27"/>
                    </a:lnTo>
                    <a:lnTo>
                      <a:pt x="103" y="26"/>
                    </a:lnTo>
                    <a:lnTo>
                      <a:pt x="103" y="21"/>
                    </a:lnTo>
                    <a:lnTo>
                      <a:pt x="101" y="12"/>
                    </a:lnTo>
                    <a:lnTo>
                      <a:pt x="93" y="3"/>
                    </a:lnTo>
                    <a:lnTo>
                      <a:pt x="74"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88" name="Freeform 68"/>
              <p:cNvSpPr>
                <a:spLocks/>
              </p:cNvSpPr>
              <p:nvPr/>
            </p:nvSpPr>
            <p:spPr bwMode="auto">
              <a:xfrm>
                <a:off x="5094" y="2354"/>
                <a:ext cx="48" cy="25"/>
              </a:xfrm>
              <a:custGeom>
                <a:avLst/>
                <a:gdLst>
                  <a:gd name="T0" fmla="*/ 0 w 97"/>
                  <a:gd name="T1" fmla="*/ 32 h 50"/>
                  <a:gd name="T2" fmla="*/ 1 w 97"/>
                  <a:gd name="T3" fmla="*/ 34 h 50"/>
                  <a:gd name="T4" fmla="*/ 6 w 97"/>
                  <a:gd name="T5" fmla="*/ 36 h 50"/>
                  <a:gd name="T6" fmla="*/ 13 w 97"/>
                  <a:gd name="T7" fmla="*/ 37 h 50"/>
                  <a:gd name="T8" fmla="*/ 23 w 97"/>
                  <a:gd name="T9" fmla="*/ 37 h 50"/>
                  <a:gd name="T10" fmla="*/ 36 w 97"/>
                  <a:gd name="T11" fmla="*/ 35 h 50"/>
                  <a:gd name="T12" fmla="*/ 53 w 97"/>
                  <a:gd name="T13" fmla="*/ 29 h 50"/>
                  <a:gd name="T14" fmla="*/ 73 w 97"/>
                  <a:gd name="T15" fmla="*/ 18 h 50"/>
                  <a:gd name="T16" fmla="*/ 97 w 97"/>
                  <a:gd name="T17" fmla="*/ 0 h 50"/>
                  <a:gd name="T18" fmla="*/ 93 w 97"/>
                  <a:gd name="T19" fmla="*/ 4 h 50"/>
                  <a:gd name="T20" fmla="*/ 85 w 97"/>
                  <a:gd name="T21" fmla="*/ 13 h 50"/>
                  <a:gd name="T22" fmla="*/ 74 w 97"/>
                  <a:gd name="T23" fmla="*/ 24 h 50"/>
                  <a:gd name="T24" fmla="*/ 59 w 97"/>
                  <a:gd name="T25" fmla="*/ 36 h 50"/>
                  <a:gd name="T26" fmla="*/ 44 w 97"/>
                  <a:gd name="T27" fmla="*/ 45 h 50"/>
                  <a:gd name="T28" fmla="*/ 28 w 97"/>
                  <a:gd name="T29" fmla="*/ 50 h 50"/>
                  <a:gd name="T30" fmla="*/ 13 w 97"/>
                  <a:gd name="T31" fmla="*/ 46 h 50"/>
                  <a:gd name="T32" fmla="*/ 0 w 97"/>
                  <a:gd name="T33" fmla="*/ 3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7" h="50">
                    <a:moveTo>
                      <a:pt x="0" y="32"/>
                    </a:moveTo>
                    <a:lnTo>
                      <a:pt x="1" y="34"/>
                    </a:lnTo>
                    <a:lnTo>
                      <a:pt x="6" y="36"/>
                    </a:lnTo>
                    <a:lnTo>
                      <a:pt x="13" y="37"/>
                    </a:lnTo>
                    <a:lnTo>
                      <a:pt x="23" y="37"/>
                    </a:lnTo>
                    <a:lnTo>
                      <a:pt x="36" y="35"/>
                    </a:lnTo>
                    <a:lnTo>
                      <a:pt x="53" y="29"/>
                    </a:lnTo>
                    <a:lnTo>
                      <a:pt x="73" y="18"/>
                    </a:lnTo>
                    <a:lnTo>
                      <a:pt x="97" y="0"/>
                    </a:lnTo>
                    <a:lnTo>
                      <a:pt x="93" y="4"/>
                    </a:lnTo>
                    <a:lnTo>
                      <a:pt x="85" y="13"/>
                    </a:lnTo>
                    <a:lnTo>
                      <a:pt x="74" y="24"/>
                    </a:lnTo>
                    <a:lnTo>
                      <a:pt x="59" y="36"/>
                    </a:lnTo>
                    <a:lnTo>
                      <a:pt x="44" y="45"/>
                    </a:lnTo>
                    <a:lnTo>
                      <a:pt x="28" y="50"/>
                    </a:lnTo>
                    <a:lnTo>
                      <a:pt x="13" y="46"/>
                    </a:lnTo>
                    <a:lnTo>
                      <a:pt x="0" y="32"/>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89" name="Freeform 69"/>
              <p:cNvSpPr>
                <a:spLocks/>
              </p:cNvSpPr>
              <p:nvPr/>
            </p:nvSpPr>
            <p:spPr bwMode="auto">
              <a:xfrm>
                <a:off x="5147" y="2294"/>
                <a:ext cx="51" cy="32"/>
              </a:xfrm>
              <a:custGeom>
                <a:avLst/>
                <a:gdLst>
                  <a:gd name="T0" fmla="*/ 74 w 104"/>
                  <a:gd name="T1" fmla="*/ 0 h 65"/>
                  <a:gd name="T2" fmla="*/ 70 w 104"/>
                  <a:gd name="T3" fmla="*/ 1 h 65"/>
                  <a:gd name="T4" fmla="*/ 62 w 104"/>
                  <a:gd name="T5" fmla="*/ 5 h 65"/>
                  <a:gd name="T6" fmla="*/ 52 w 104"/>
                  <a:gd name="T7" fmla="*/ 9 h 65"/>
                  <a:gd name="T8" fmla="*/ 38 w 104"/>
                  <a:gd name="T9" fmla="*/ 15 h 65"/>
                  <a:gd name="T10" fmla="*/ 25 w 104"/>
                  <a:gd name="T11" fmla="*/ 22 h 65"/>
                  <a:gd name="T12" fmla="*/ 13 w 104"/>
                  <a:gd name="T13" fmla="*/ 29 h 65"/>
                  <a:gd name="T14" fmla="*/ 5 w 104"/>
                  <a:gd name="T15" fmla="*/ 36 h 65"/>
                  <a:gd name="T16" fmla="*/ 0 w 104"/>
                  <a:gd name="T17" fmla="*/ 42 h 65"/>
                  <a:gd name="T18" fmla="*/ 0 w 104"/>
                  <a:gd name="T19" fmla="*/ 46 h 65"/>
                  <a:gd name="T20" fmla="*/ 2 w 104"/>
                  <a:gd name="T21" fmla="*/ 52 h 65"/>
                  <a:gd name="T22" fmla="*/ 7 w 104"/>
                  <a:gd name="T23" fmla="*/ 57 h 65"/>
                  <a:gd name="T24" fmla="*/ 13 w 104"/>
                  <a:gd name="T25" fmla="*/ 60 h 65"/>
                  <a:gd name="T26" fmla="*/ 20 w 104"/>
                  <a:gd name="T27" fmla="*/ 62 h 65"/>
                  <a:gd name="T28" fmla="*/ 28 w 104"/>
                  <a:gd name="T29" fmla="*/ 65 h 65"/>
                  <a:gd name="T30" fmla="*/ 35 w 104"/>
                  <a:gd name="T31" fmla="*/ 65 h 65"/>
                  <a:gd name="T32" fmla="*/ 43 w 104"/>
                  <a:gd name="T33" fmla="*/ 64 h 65"/>
                  <a:gd name="T34" fmla="*/ 51 w 104"/>
                  <a:gd name="T35" fmla="*/ 60 h 65"/>
                  <a:gd name="T36" fmla="*/ 60 w 104"/>
                  <a:gd name="T37" fmla="*/ 56 h 65"/>
                  <a:gd name="T38" fmla="*/ 70 w 104"/>
                  <a:gd name="T39" fmla="*/ 49 h 65"/>
                  <a:gd name="T40" fmla="*/ 81 w 104"/>
                  <a:gd name="T41" fmla="*/ 43 h 65"/>
                  <a:gd name="T42" fmla="*/ 89 w 104"/>
                  <a:gd name="T43" fmla="*/ 36 h 65"/>
                  <a:gd name="T44" fmla="*/ 97 w 104"/>
                  <a:gd name="T45" fmla="*/ 30 h 65"/>
                  <a:gd name="T46" fmla="*/ 101 w 104"/>
                  <a:gd name="T47" fmla="*/ 27 h 65"/>
                  <a:gd name="T48" fmla="*/ 104 w 104"/>
                  <a:gd name="T49" fmla="*/ 26 h 65"/>
                  <a:gd name="T50" fmla="*/ 104 w 104"/>
                  <a:gd name="T51" fmla="*/ 21 h 65"/>
                  <a:gd name="T52" fmla="*/ 101 w 104"/>
                  <a:gd name="T53" fmla="*/ 13 h 65"/>
                  <a:gd name="T54" fmla="*/ 92 w 104"/>
                  <a:gd name="T55" fmla="*/ 4 h 65"/>
                  <a:gd name="T56" fmla="*/ 74 w 104"/>
                  <a:gd name="T57"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4" h="65">
                    <a:moveTo>
                      <a:pt x="74" y="0"/>
                    </a:moveTo>
                    <a:lnTo>
                      <a:pt x="70" y="1"/>
                    </a:lnTo>
                    <a:lnTo>
                      <a:pt x="62" y="5"/>
                    </a:lnTo>
                    <a:lnTo>
                      <a:pt x="52" y="9"/>
                    </a:lnTo>
                    <a:lnTo>
                      <a:pt x="38" y="15"/>
                    </a:lnTo>
                    <a:lnTo>
                      <a:pt x="25" y="22"/>
                    </a:lnTo>
                    <a:lnTo>
                      <a:pt x="13" y="29"/>
                    </a:lnTo>
                    <a:lnTo>
                      <a:pt x="5" y="36"/>
                    </a:lnTo>
                    <a:lnTo>
                      <a:pt x="0" y="42"/>
                    </a:lnTo>
                    <a:lnTo>
                      <a:pt x="0" y="46"/>
                    </a:lnTo>
                    <a:lnTo>
                      <a:pt x="2" y="52"/>
                    </a:lnTo>
                    <a:lnTo>
                      <a:pt x="7" y="57"/>
                    </a:lnTo>
                    <a:lnTo>
                      <a:pt x="13" y="60"/>
                    </a:lnTo>
                    <a:lnTo>
                      <a:pt x="20" y="62"/>
                    </a:lnTo>
                    <a:lnTo>
                      <a:pt x="28" y="65"/>
                    </a:lnTo>
                    <a:lnTo>
                      <a:pt x="35" y="65"/>
                    </a:lnTo>
                    <a:lnTo>
                      <a:pt x="43" y="64"/>
                    </a:lnTo>
                    <a:lnTo>
                      <a:pt x="51" y="60"/>
                    </a:lnTo>
                    <a:lnTo>
                      <a:pt x="60" y="56"/>
                    </a:lnTo>
                    <a:lnTo>
                      <a:pt x="70" y="49"/>
                    </a:lnTo>
                    <a:lnTo>
                      <a:pt x="81" y="43"/>
                    </a:lnTo>
                    <a:lnTo>
                      <a:pt x="89" y="36"/>
                    </a:lnTo>
                    <a:lnTo>
                      <a:pt x="97" y="30"/>
                    </a:lnTo>
                    <a:lnTo>
                      <a:pt x="101" y="27"/>
                    </a:lnTo>
                    <a:lnTo>
                      <a:pt x="104" y="26"/>
                    </a:lnTo>
                    <a:lnTo>
                      <a:pt x="104" y="21"/>
                    </a:lnTo>
                    <a:lnTo>
                      <a:pt x="101" y="13"/>
                    </a:lnTo>
                    <a:lnTo>
                      <a:pt x="92" y="4"/>
                    </a:lnTo>
                    <a:lnTo>
                      <a:pt x="74"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90" name="Freeform 70"/>
              <p:cNvSpPr>
                <a:spLocks/>
              </p:cNvSpPr>
              <p:nvPr/>
            </p:nvSpPr>
            <p:spPr bwMode="auto">
              <a:xfrm>
                <a:off x="5153" y="2314"/>
                <a:ext cx="48" cy="25"/>
              </a:xfrm>
              <a:custGeom>
                <a:avLst/>
                <a:gdLst>
                  <a:gd name="T0" fmla="*/ 0 w 96"/>
                  <a:gd name="T1" fmla="*/ 32 h 49"/>
                  <a:gd name="T2" fmla="*/ 1 w 96"/>
                  <a:gd name="T3" fmla="*/ 33 h 49"/>
                  <a:gd name="T4" fmla="*/ 6 w 96"/>
                  <a:gd name="T5" fmla="*/ 35 h 49"/>
                  <a:gd name="T6" fmla="*/ 13 w 96"/>
                  <a:gd name="T7" fmla="*/ 37 h 49"/>
                  <a:gd name="T8" fmla="*/ 22 w 96"/>
                  <a:gd name="T9" fmla="*/ 38 h 49"/>
                  <a:gd name="T10" fmla="*/ 36 w 96"/>
                  <a:gd name="T11" fmla="*/ 35 h 49"/>
                  <a:gd name="T12" fmla="*/ 52 w 96"/>
                  <a:gd name="T13" fmla="*/ 29 h 49"/>
                  <a:gd name="T14" fmla="*/ 71 w 96"/>
                  <a:gd name="T15" fmla="*/ 18 h 49"/>
                  <a:gd name="T16" fmla="*/ 96 w 96"/>
                  <a:gd name="T17" fmla="*/ 0 h 49"/>
                  <a:gd name="T18" fmla="*/ 92 w 96"/>
                  <a:gd name="T19" fmla="*/ 3 h 49"/>
                  <a:gd name="T20" fmla="*/ 84 w 96"/>
                  <a:gd name="T21" fmla="*/ 12 h 49"/>
                  <a:gd name="T22" fmla="*/ 73 w 96"/>
                  <a:gd name="T23" fmla="*/ 24 h 49"/>
                  <a:gd name="T24" fmla="*/ 59 w 96"/>
                  <a:gd name="T25" fmla="*/ 35 h 49"/>
                  <a:gd name="T26" fmla="*/ 43 w 96"/>
                  <a:gd name="T27" fmla="*/ 45 h 49"/>
                  <a:gd name="T28" fmla="*/ 26 w 96"/>
                  <a:gd name="T29" fmla="*/ 49 h 49"/>
                  <a:gd name="T30" fmla="*/ 11 w 96"/>
                  <a:gd name="T31" fmla="*/ 46 h 49"/>
                  <a:gd name="T32" fmla="*/ 0 w 96"/>
                  <a:gd name="T33" fmla="*/ 3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49">
                    <a:moveTo>
                      <a:pt x="0" y="32"/>
                    </a:moveTo>
                    <a:lnTo>
                      <a:pt x="1" y="33"/>
                    </a:lnTo>
                    <a:lnTo>
                      <a:pt x="6" y="35"/>
                    </a:lnTo>
                    <a:lnTo>
                      <a:pt x="13" y="37"/>
                    </a:lnTo>
                    <a:lnTo>
                      <a:pt x="22" y="38"/>
                    </a:lnTo>
                    <a:lnTo>
                      <a:pt x="36" y="35"/>
                    </a:lnTo>
                    <a:lnTo>
                      <a:pt x="52" y="29"/>
                    </a:lnTo>
                    <a:lnTo>
                      <a:pt x="71" y="18"/>
                    </a:lnTo>
                    <a:lnTo>
                      <a:pt x="96" y="0"/>
                    </a:lnTo>
                    <a:lnTo>
                      <a:pt x="92" y="3"/>
                    </a:lnTo>
                    <a:lnTo>
                      <a:pt x="84" y="12"/>
                    </a:lnTo>
                    <a:lnTo>
                      <a:pt x="73" y="24"/>
                    </a:lnTo>
                    <a:lnTo>
                      <a:pt x="59" y="35"/>
                    </a:lnTo>
                    <a:lnTo>
                      <a:pt x="43" y="45"/>
                    </a:lnTo>
                    <a:lnTo>
                      <a:pt x="26" y="49"/>
                    </a:lnTo>
                    <a:lnTo>
                      <a:pt x="11" y="46"/>
                    </a:lnTo>
                    <a:lnTo>
                      <a:pt x="0" y="32"/>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91" name="Freeform 71"/>
              <p:cNvSpPr>
                <a:spLocks/>
              </p:cNvSpPr>
              <p:nvPr/>
            </p:nvSpPr>
            <p:spPr bwMode="auto">
              <a:xfrm>
                <a:off x="4856" y="2113"/>
                <a:ext cx="45" cy="21"/>
              </a:xfrm>
              <a:custGeom>
                <a:avLst/>
                <a:gdLst>
                  <a:gd name="T0" fmla="*/ 90 w 90"/>
                  <a:gd name="T1" fmla="*/ 6 h 43"/>
                  <a:gd name="T2" fmla="*/ 29 w 90"/>
                  <a:gd name="T3" fmla="*/ 43 h 43"/>
                  <a:gd name="T4" fmla="*/ 0 w 90"/>
                  <a:gd name="T5" fmla="*/ 0 h 43"/>
                  <a:gd name="T6" fmla="*/ 90 w 90"/>
                  <a:gd name="T7" fmla="*/ 6 h 43"/>
                </a:gdLst>
                <a:ahLst/>
                <a:cxnLst>
                  <a:cxn ang="0">
                    <a:pos x="T0" y="T1"/>
                  </a:cxn>
                  <a:cxn ang="0">
                    <a:pos x="T2" y="T3"/>
                  </a:cxn>
                  <a:cxn ang="0">
                    <a:pos x="T4" y="T5"/>
                  </a:cxn>
                  <a:cxn ang="0">
                    <a:pos x="T6" y="T7"/>
                  </a:cxn>
                </a:cxnLst>
                <a:rect l="0" t="0" r="r" b="b"/>
                <a:pathLst>
                  <a:path w="90" h="43">
                    <a:moveTo>
                      <a:pt x="90" y="6"/>
                    </a:moveTo>
                    <a:lnTo>
                      <a:pt x="29" y="43"/>
                    </a:lnTo>
                    <a:lnTo>
                      <a:pt x="0" y="0"/>
                    </a:lnTo>
                    <a:lnTo>
                      <a:pt x="90" y="6"/>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92" name="Freeform 72"/>
              <p:cNvSpPr>
                <a:spLocks/>
              </p:cNvSpPr>
              <p:nvPr/>
            </p:nvSpPr>
            <p:spPr bwMode="auto">
              <a:xfrm>
                <a:off x="4910" y="2133"/>
                <a:ext cx="45" cy="25"/>
              </a:xfrm>
              <a:custGeom>
                <a:avLst/>
                <a:gdLst>
                  <a:gd name="T0" fmla="*/ 89 w 89"/>
                  <a:gd name="T1" fmla="*/ 50 h 50"/>
                  <a:gd name="T2" fmla="*/ 54 w 89"/>
                  <a:gd name="T3" fmla="*/ 0 h 50"/>
                  <a:gd name="T4" fmla="*/ 0 w 89"/>
                  <a:gd name="T5" fmla="*/ 38 h 50"/>
                  <a:gd name="T6" fmla="*/ 89 w 89"/>
                  <a:gd name="T7" fmla="*/ 50 h 50"/>
                </a:gdLst>
                <a:ahLst/>
                <a:cxnLst>
                  <a:cxn ang="0">
                    <a:pos x="T0" y="T1"/>
                  </a:cxn>
                  <a:cxn ang="0">
                    <a:pos x="T2" y="T3"/>
                  </a:cxn>
                  <a:cxn ang="0">
                    <a:pos x="T4" y="T5"/>
                  </a:cxn>
                  <a:cxn ang="0">
                    <a:pos x="T6" y="T7"/>
                  </a:cxn>
                </a:cxnLst>
                <a:rect l="0" t="0" r="r" b="b"/>
                <a:pathLst>
                  <a:path w="89" h="50">
                    <a:moveTo>
                      <a:pt x="89" y="50"/>
                    </a:moveTo>
                    <a:lnTo>
                      <a:pt x="54" y="0"/>
                    </a:lnTo>
                    <a:lnTo>
                      <a:pt x="0" y="38"/>
                    </a:lnTo>
                    <a:lnTo>
                      <a:pt x="89" y="5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93" name="Freeform 73"/>
              <p:cNvSpPr>
                <a:spLocks/>
              </p:cNvSpPr>
              <p:nvPr/>
            </p:nvSpPr>
            <p:spPr bwMode="auto">
              <a:xfrm>
                <a:off x="4873" y="2127"/>
                <a:ext cx="22" cy="17"/>
              </a:xfrm>
              <a:custGeom>
                <a:avLst/>
                <a:gdLst>
                  <a:gd name="T0" fmla="*/ 44 w 44"/>
                  <a:gd name="T1" fmla="*/ 0 h 36"/>
                  <a:gd name="T2" fmla="*/ 0 w 44"/>
                  <a:gd name="T3" fmla="*/ 25 h 36"/>
                  <a:gd name="T4" fmla="*/ 8 w 44"/>
                  <a:gd name="T5" fmla="*/ 36 h 36"/>
                  <a:gd name="T6" fmla="*/ 44 w 44"/>
                  <a:gd name="T7" fmla="*/ 0 h 36"/>
                </a:gdLst>
                <a:ahLst/>
                <a:cxnLst>
                  <a:cxn ang="0">
                    <a:pos x="T0" y="T1"/>
                  </a:cxn>
                  <a:cxn ang="0">
                    <a:pos x="T2" y="T3"/>
                  </a:cxn>
                  <a:cxn ang="0">
                    <a:pos x="T4" y="T5"/>
                  </a:cxn>
                  <a:cxn ang="0">
                    <a:pos x="T6" y="T7"/>
                  </a:cxn>
                </a:cxnLst>
                <a:rect l="0" t="0" r="r" b="b"/>
                <a:pathLst>
                  <a:path w="44" h="36">
                    <a:moveTo>
                      <a:pt x="44" y="0"/>
                    </a:moveTo>
                    <a:lnTo>
                      <a:pt x="0" y="25"/>
                    </a:lnTo>
                    <a:lnTo>
                      <a:pt x="8" y="36"/>
                    </a:lnTo>
                    <a:lnTo>
                      <a:pt x="44"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94" name="Freeform 74"/>
              <p:cNvSpPr>
                <a:spLocks/>
              </p:cNvSpPr>
              <p:nvPr/>
            </p:nvSpPr>
            <p:spPr bwMode="auto">
              <a:xfrm>
                <a:off x="4913" y="2161"/>
                <a:ext cx="37" cy="6"/>
              </a:xfrm>
              <a:custGeom>
                <a:avLst/>
                <a:gdLst>
                  <a:gd name="T0" fmla="*/ 0 w 75"/>
                  <a:gd name="T1" fmla="*/ 0 h 13"/>
                  <a:gd name="T2" fmla="*/ 75 w 75"/>
                  <a:gd name="T3" fmla="*/ 7 h 13"/>
                  <a:gd name="T4" fmla="*/ 12 w 75"/>
                  <a:gd name="T5" fmla="*/ 13 h 13"/>
                  <a:gd name="T6" fmla="*/ 0 w 75"/>
                  <a:gd name="T7" fmla="*/ 0 h 13"/>
                </a:gdLst>
                <a:ahLst/>
                <a:cxnLst>
                  <a:cxn ang="0">
                    <a:pos x="T0" y="T1"/>
                  </a:cxn>
                  <a:cxn ang="0">
                    <a:pos x="T2" y="T3"/>
                  </a:cxn>
                  <a:cxn ang="0">
                    <a:pos x="T4" y="T5"/>
                  </a:cxn>
                  <a:cxn ang="0">
                    <a:pos x="T6" y="T7"/>
                  </a:cxn>
                </a:cxnLst>
                <a:rect l="0" t="0" r="r" b="b"/>
                <a:pathLst>
                  <a:path w="75" h="13">
                    <a:moveTo>
                      <a:pt x="0" y="0"/>
                    </a:moveTo>
                    <a:lnTo>
                      <a:pt x="75" y="7"/>
                    </a:lnTo>
                    <a:lnTo>
                      <a:pt x="12" y="13"/>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95" name="Freeform 75">
                <a:hlinkClick r:id="rId3" action="ppaction://hlinkfile"/>
              </p:cNvPr>
              <p:cNvSpPr>
                <a:spLocks/>
              </p:cNvSpPr>
              <p:nvPr/>
            </p:nvSpPr>
            <p:spPr bwMode="auto">
              <a:xfrm>
                <a:off x="4361" y="1986"/>
                <a:ext cx="724" cy="585"/>
              </a:xfrm>
              <a:custGeom>
                <a:avLst/>
                <a:gdLst>
                  <a:gd name="T0" fmla="*/ 1152 w 1448"/>
                  <a:gd name="T1" fmla="*/ 191 h 1169"/>
                  <a:gd name="T2" fmla="*/ 1092 w 1448"/>
                  <a:gd name="T3" fmla="*/ 154 h 1169"/>
                  <a:gd name="T4" fmla="*/ 989 w 1448"/>
                  <a:gd name="T5" fmla="*/ 103 h 1169"/>
                  <a:gd name="T6" fmla="*/ 854 w 1448"/>
                  <a:gd name="T7" fmla="*/ 51 h 1169"/>
                  <a:gd name="T8" fmla="*/ 695 w 1448"/>
                  <a:gd name="T9" fmla="*/ 12 h 1169"/>
                  <a:gd name="T10" fmla="*/ 571 w 1448"/>
                  <a:gd name="T11" fmla="*/ 0 h 1169"/>
                  <a:gd name="T12" fmla="*/ 547 w 1448"/>
                  <a:gd name="T13" fmla="*/ 0 h 1169"/>
                  <a:gd name="T14" fmla="*/ 424 w 1448"/>
                  <a:gd name="T15" fmla="*/ 13 h 1169"/>
                  <a:gd name="T16" fmla="*/ 291 w 1448"/>
                  <a:gd name="T17" fmla="*/ 46 h 1169"/>
                  <a:gd name="T18" fmla="*/ 166 w 1448"/>
                  <a:gd name="T19" fmla="*/ 99 h 1169"/>
                  <a:gd name="T20" fmla="*/ 66 w 1448"/>
                  <a:gd name="T21" fmla="*/ 171 h 1169"/>
                  <a:gd name="T22" fmla="*/ 8 w 1448"/>
                  <a:gd name="T23" fmla="*/ 260 h 1169"/>
                  <a:gd name="T24" fmla="*/ 0 w 1448"/>
                  <a:gd name="T25" fmla="*/ 302 h 1169"/>
                  <a:gd name="T26" fmla="*/ 1 w 1448"/>
                  <a:gd name="T27" fmla="*/ 331 h 1169"/>
                  <a:gd name="T28" fmla="*/ 19 w 1448"/>
                  <a:gd name="T29" fmla="*/ 391 h 1169"/>
                  <a:gd name="T30" fmla="*/ 61 w 1448"/>
                  <a:gd name="T31" fmla="*/ 455 h 1169"/>
                  <a:gd name="T32" fmla="*/ 136 w 1448"/>
                  <a:gd name="T33" fmla="*/ 530 h 1169"/>
                  <a:gd name="T34" fmla="*/ 238 w 1448"/>
                  <a:gd name="T35" fmla="*/ 600 h 1169"/>
                  <a:gd name="T36" fmla="*/ 358 w 1448"/>
                  <a:gd name="T37" fmla="*/ 664 h 1169"/>
                  <a:gd name="T38" fmla="*/ 493 w 1448"/>
                  <a:gd name="T39" fmla="*/ 721 h 1169"/>
                  <a:gd name="T40" fmla="*/ 636 w 1448"/>
                  <a:gd name="T41" fmla="*/ 775 h 1169"/>
                  <a:gd name="T42" fmla="*/ 784 w 1448"/>
                  <a:gd name="T43" fmla="*/ 830 h 1169"/>
                  <a:gd name="T44" fmla="*/ 933 w 1448"/>
                  <a:gd name="T45" fmla="*/ 885 h 1169"/>
                  <a:gd name="T46" fmla="*/ 1078 w 1448"/>
                  <a:gd name="T47" fmla="*/ 945 h 1169"/>
                  <a:gd name="T48" fmla="*/ 1215 w 1448"/>
                  <a:gd name="T49" fmla="*/ 1010 h 1169"/>
                  <a:gd name="T50" fmla="*/ 1340 w 1448"/>
                  <a:gd name="T51" fmla="*/ 1084 h 1169"/>
                  <a:gd name="T52" fmla="*/ 1448 w 1448"/>
                  <a:gd name="T53" fmla="*/ 1169 h 1169"/>
                  <a:gd name="T54" fmla="*/ 1446 w 1448"/>
                  <a:gd name="T55" fmla="*/ 1165 h 1169"/>
                  <a:gd name="T56" fmla="*/ 1435 w 1448"/>
                  <a:gd name="T57" fmla="*/ 1151 h 1169"/>
                  <a:gd name="T58" fmla="*/ 1415 w 1448"/>
                  <a:gd name="T59" fmla="*/ 1129 h 1169"/>
                  <a:gd name="T60" fmla="*/ 1382 w 1448"/>
                  <a:gd name="T61" fmla="*/ 1098 h 1169"/>
                  <a:gd name="T62" fmla="*/ 1334 w 1448"/>
                  <a:gd name="T63" fmla="*/ 1061 h 1169"/>
                  <a:gd name="T64" fmla="*/ 1268 w 1448"/>
                  <a:gd name="T65" fmla="*/ 1016 h 1169"/>
                  <a:gd name="T66" fmla="*/ 1181 w 1448"/>
                  <a:gd name="T67" fmla="*/ 966 h 1169"/>
                  <a:gd name="T68" fmla="*/ 1070 w 1448"/>
                  <a:gd name="T69" fmla="*/ 908 h 1169"/>
                  <a:gd name="T70" fmla="*/ 934 w 1448"/>
                  <a:gd name="T71" fmla="*/ 847 h 1169"/>
                  <a:gd name="T72" fmla="*/ 768 w 1448"/>
                  <a:gd name="T73" fmla="*/ 780 h 1169"/>
                  <a:gd name="T74" fmla="*/ 564 w 1448"/>
                  <a:gd name="T75" fmla="*/ 705 h 1169"/>
                  <a:gd name="T76" fmla="*/ 370 w 1448"/>
                  <a:gd name="T77" fmla="*/ 621 h 1169"/>
                  <a:gd name="T78" fmla="*/ 226 w 1448"/>
                  <a:gd name="T79" fmla="*/ 538 h 1169"/>
                  <a:gd name="T80" fmla="*/ 128 w 1448"/>
                  <a:gd name="T81" fmla="*/ 456 h 1169"/>
                  <a:gd name="T82" fmla="*/ 71 w 1448"/>
                  <a:gd name="T83" fmla="*/ 378 h 1169"/>
                  <a:gd name="T84" fmla="*/ 53 w 1448"/>
                  <a:gd name="T85" fmla="*/ 304 h 1169"/>
                  <a:gd name="T86" fmla="*/ 67 w 1448"/>
                  <a:gd name="T87" fmla="*/ 241 h 1169"/>
                  <a:gd name="T88" fmla="*/ 108 w 1448"/>
                  <a:gd name="T89" fmla="*/ 183 h 1169"/>
                  <a:gd name="T90" fmla="*/ 167 w 1448"/>
                  <a:gd name="T91" fmla="*/ 136 h 1169"/>
                  <a:gd name="T92" fmla="*/ 229 w 1448"/>
                  <a:gd name="T93" fmla="*/ 100 h 1169"/>
                  <a:gd name="T94" fmla="*/ 298 w 1448"/>
                  <a:gd name="T95" fmla="*/ 70 h 1169"/>
                  <a:gd name="T96" fmla="*/ 373 w 1448"/>
                  <a:gd name="T97" fmla="*/ 48 h 1169"/>
                  <a:gd name="T98" fmla="*/ 454 w 1448"/>
                  <a:gd name="T99" fmla="*/ 35 h 1169"/>
                  <a:gd name="T100" fmla="*/ 540 w 1448"/>
                  <a:gd name="T101" fmla="*/ 30 h 1169"/>
                  <a:gd name="T102" fmla="*/ 632 w 1448"/>
                  <a:gd name="T103" fmla="*/ 36 h 1169"/>
                  <a:gd name="T104" fmla="*/ 730 w 1448"/>
                  <a:gd name="T105" fmla="*/ 53 h 1169"/>
                  <a:gd name="T106" fmla="*/ 832 w 1448"/>
                  <a:gd name="T107" fmla="*/ 83 h 1169"/>
                  <a:gd name="T108" fmla="*/ 936 w 1448"/>
                  <a:gd name="T109" fmla="*/ 126 h 1169"/>
                  <a:gd name="T110" fmla="*/ 1045 w 1448"/>
                  <a:gd name="T111" fmla="*/ 183 h 1169"/>
                  <a:gd name="T112" fmla="*/ 1086 w 1448"/>
                  <a:gd name="T113" fmla="*/ 203 h 1169"/>
                  <a:gd name="T114" fmla="*/ 1112 w 1448"/>
                  <a:gd name="T115" fmla="*/ 194 h 1169"/>
                  <a:gd name="T116" fmla="*/ 1165 w 1448"/>
                  <a:gd name="T117" fmla="*/ 199 h 1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48" h="1169">
                    <a:moveTo>
                      <a:pt x="1165" y="199"/>
                    </a:moveTo>
                    <a:lnTo>
                      <a:pt x="1161" y="197"/>
                    </a:lnTo>
                    <a:lnTo>
                      <a:pt x="1152" y="191"/>
                    </a:lnTo>
                    <a:lnTo>
                      <a:pt x="1137" y="182"/>
                    </a:lnTo>
                    <a:lnTo>
                      <a:pt x="1117" y="169"/>
                    </a:lnTo>
                    <a:lnTo>
                      <a:pt x="1092" y="154"/>
                    </a:lnTo>
                    <a:lnTo>
                      <a:pt x="1062" y="138"/>
                    </a:lnTo>
                    <a:lnTo>
                      <a:pt x="1027" y="121"/>
                    </a:lnTo>
                    <a:lnTo>
                      <a:pt x="989" y="103"/>
                    </a:lnTo>
                    <a:lnTo>
                      <a:pt x="948" y="85"/>
                    </a:lnTo>
                    <a:lnTo>
                      <a:pt x="902" y="67"/>
                    </a:lnTo>
                    <a:lnTo>
                      <a:pt x="854" y="51"/>
                    </a:lnTo>
                    <a:lnTo>
                      <a:pt x="803" y="35"/>
                    </a:lnTo>
                    <a:lnTo>
                      <a:pt x="750" y="22"/>
                    </a:lnTo>
                    <a:lnTo>
                      <a:pt x="695" y="12"/>
                    </a:lnTo>
                    <a:lnTo>
                      <a:pt x="638" y="3"/>
                    </a:lnTo>
                    <a:lnTo>
                      <a:pt x="579" y="0"/>
                    </a:lnTo>
                    <a:lnTo>
                      <a:pt x="571" y="0"/>
                    </a:lnTo>
                    <a:lnTo>
                      <a:pt x="563" y="0"/>
                    </a:lnTo>
                    <a:lnTo>
                      <a:pt x="555" y="0"/>
                    </a:lnTo>
                    <a:lnTo>
                      <a:pt x="547" y="0"/>
                    </a:lnTo>
                    <a:lnTo>
                      <a:pt x="508" y="1"/>
                    </a:lnTo>
                    <a:lnTo>
                      <a:pt x="466" y="6"/>
                    </a:lnTo>
                    <a:lnTo>
                      <a:pt x="424" y="13"/>
                    </a:lnTo>
                    <a:lnTo>
                      <a:pt x="380" y="21"/>
                    </a:lnTo>
                    <a:lnTo>
                      <a:pt x="335" y="32"/>
                    </a:lnTo>
                    <a:lnTo>
                      <a:pt x="291" y="46"/>
                    </a:lnTo>
                    <a:lnTo>
                      <a:pt x="248" y="61"/>
                    </a:lnTo>
                    <a:lnTo>
                      <a:pt x="206" y="79"/>
                    </a:lnTo>
                    <a:lnTo>
                      <a:pt x="166" y="99"/>
                    </a:lnTo>
                    <a:lnTo>
                      <a:pt x="129" y="121"/>
                    </a:lnTo>
                    <a:lnTo>
                      <a:pt x="96" y="145"/>
                    </a:lnTo>
                    <a:lnTo>
                      <a:pt x="66" y="171"/>
                    </a:lnTo>
                    <a:lnTo>
                      <a:pt x="41" y="199"/>
                    </a:lnTo>
                    <a:lnTo>
                      <a:pt x="22" y="228"/>
                    </a:lnTo>
                    <a:lnTo>
                      <a:pt x="8" y="260"/>
                    </a:lnTo>
                    <a:lnTo>
                      <a:pt x="1" y="294"/>
                    </a:lnTo>
                    <a:lnTo>
                      <a:pt x="0" y="298"/>
                    </a:lnTo>
                    <a:lnTo>
                      <a:pt x="0" y="302"/>
                    </a:lnTo>
                    <a:lnTo>
                      <a:pt x="0" y="306"/>
                    </a:lnTo>
                    <a:lnTo>
                      <a:pt x="0" y="311"/>
                    </a:lnTo>
                    <a:lnTo>
                      <a:pt x="1" y="331"/>
                    </a:lnTo>
                    <a:lnTo>
                      <a:pt x="4" y="350"/>
                    </a:lnTo>
                    <a:lnTo>
                      <a:pt x="11" y="370"/>
                    </a:lnTo>
                    <a:lnTo>
                      <a:pt x="19" y="391"/>
                    </a:lnTo>
                    <a:lnTo>
                      <a:pt x="31" y="411"/>
                    </a:lnTo>
                    <a:lnTo>
                      <a:pt x="45" y="433"/>
                    </a:lnTo>
                    <a:lnTo>
                      <a:pt x="61" y="455"/>
                    </a:lnTo>
                    <a:lnTo>
                      <a:pt x="81" y="478"/>
                    </a:lnTo>
                    <a:lnTo>
                      <a:pt x="107" y="505"/>
                    </a:lnTo>
                    <a:lnTo>
                      <a:pt x="136" y="530"/>
                    </a:lnTo>
                    <a:lnTo>
                      <a:pt x="168" y="554"/>
                    </a:lnTo>
                    <a:lnTo>
                      <a:pt x="203" y="578"/>
                    </a:lnTo>
                    <a:lnTo>
                      <a:pt x="238" y="600"/>
                    </a:lnTo>
                    <a:lnTo>
                      <a:pt x="276" y="622"/>
                    </a:lnTo>
                    <a:lnTo>
                      <a:pt x="317" y="643"/>
                    </a:lnTo>
                    <a:lnTo>
                      <a:pt x="358" y="664"/>
                    </a:lnTo>
                    <a:lnTo>
                      <a:pt x="402" y="683"/>
                    </a:lnTo>
                    <a:lnTo>
                      <a:pt x="447" y="702"/>
                    </a:lnTo>
                    <a:lnTo>
                      <a:pt x="493" y="721"/>
                    </a:lnTo>
                    <a:lnTo>
                      <a:pt x="539" y="739"/>
                    </a:lnTo>
                    <a:lnTo>
                      <a:pt x="587" y="757"/>
                    </a:lnTo>
                    <a:lnTo>
                      <a:pt x="636" y="775"/>
                    </a:lnTo>
                    <a:lnTo>
                      <a:pt x="685" y="794"/>
                    </a:lnTo>
                    <a:lnTo>
                      <a:pt x="735" y="811"/>
                    </a:lnTo>
                    <a:lnTo>
                      <a:pt x="784" y="830"/>
                    </a:lnTo>
                    <a:lnTo>
                      <a:pt x="834" y="848"/>
                    </a:lnTo>
                    <a:lnTo>
                      <a:pt x="883" y="866"/>
                    </a:lnTo>
                    <a:lnTo>
                      <a:pt x="933" y="885"/>
                    </a:lnTo>
                    <a:lnTo>
                      <a:pt x="983" y="904"/>
                    </a:lnTo>
                    <a:lnTo>
                      <a:pt x="1031" y="924"/>
                    </a:lnTo>
                    <a:lnTo>
                      <a:pt x="1078" y="945"/>
                    </a:lnTo>
                    <a:lnTo>
                      <a:pt x="1125" y="966"/>
                    </a:lnTo>
                    <a:lnTo>
                      <a:pt x="1171" y="987"/>
                    </a:lnTo>
                    <a:lnTo>
                      <a:pt x="1215" y="1010"/>
                    </a:lnTo>
                    <a:lnTo>
                      <a:pt x="1259" y="1033"/>
                    </a:lnTo>
                    <a:lnTo>
                      <a:pt x="1301" y="1059"/>
                    </a:lnTo>
                    <a:lnTo>
                      <a:pt x="1340" y="1084"/>
                    </a:lnTo>
                    <a:lnTo>
                      <a:pt x="1378" y="1112"/>
                    </a:lnTo>
                    <a:lnTo>
                      <a:pt x="1415" y="1139"/>
                    </a:lnTo>
                    <a:lnTo>
                      <a:pt x="1448" y="1169"/>
                    </a:lnTo>
                    <a:lnTo>
                      <a:pt x="1448" y="1169"/>
                    </a:lnTo>
                    <a:lnTo>
                      <a:pt x="1447" y="1167"/>
                    </a:lnTo>
                    <a:lnTo>
                      <a:pt x="1446" y="1165"/>
                    </a:lnTo>
                    <a:lnTo>
                      <a:pt x="1443" y="1161"/>
                    </a:lnTo>
                    <a:lnTo>
                      <a:pt x="1440" y="1157"/>
                    </a:lnTo>
                    <a:lnTo>
                      <a:pt x="1435" y="1151"/>
                    </a:lnTo>
                    <a:lnTo>
                      <a:pt x="1430" y="1144"/>
                    </a:lnTo>
                    <a:lnTo>
                      <a:pt x="1423" y="1137"/>
                    </a:lnTo>
                    <a:lnTo>
                      <a:pt x="1415" y="1129"/>
                    </a:lnTo>
                    <a:lnTo>
                      <a:pt x="1405" y="1120"/>
                    </a:lnTo>
                    <a:lnTo>
                      <a:pt x="1395" y="1110"/>
                    </a:lnTo>
                    <a:lnTo>
                      <a:pt x="1382" y="1098"/>
                    </a:lnTo>
                    <a:lnTo>
                      <a:pt x="1368" y="1086"/>
                    </a:lnTo>
                    <a:lnTo>
                      <a:pt x="1352" y="1074"/>
                    </a:lnTo>
                    <a:lnTo>
                      <a:pt x="1334" y="1061"/>
                    </a:lnTo>
                    <a:lnTo>
                      <a:pt x="1314" y="1046"/>
                    </a:lnTo>
                    <a:lnTo>
                      <a:pt x="1292" y="1031"/>
                    </a:lnTo>
                    <a:lnTo>
                      <a:pt x="1268" y="1016"/>
                    </a:lnTo>
                    <a:lnTo>
                      <a:pt x="1242" y="1000"/>
                    </a:lnTo>
                    <a:lnTo>
                      <a:pt x="1212" y="983"/>
                    </a:lnTo>
                    <a:lnTo>
                      <a:pt x="1181" y="966"/>
                    </a:lnTo>
                    <a:lnTo>
                      <a:pt x="1147" y="947"/>
                    </a:lnTo>
                    <a:lnTo>
                      <a:pt x="1110" y="927"/>
                    </a:lnTo>
                    <a:lnTo>
                      <a:pt x="1070" y="908"/>
                    </a:lnTo>
                    <a:lnTo>
                      <a:pt x="1027" y="888"/>
                    </a:lnTo>
                    <a:lnTo>
                      <a:pt x="983" y="868"/>
                    </a:lnTo>
                    <a:lnTo>
                      <a:pt x="934" y="847"/>
                    </a:lnTo>
                    <a:lnTo>
                      <a:pt x="882" y="825"/>
                    </a:lnTo>
                    <a:lnTo>
                      <a:pt x="827" y="802"/>
                    </a:lnTo>
                    <a:lnTo>
                      <a:pt x="768" y="780"/>
                    </a:lnTo>
                    <a:lnTo>
                      <a:pt x="706" y="757"/>
                    </a:lnTo>
                    <a:lnTo>
                      <a:pt x="640" y="733"/>
                    </a:lnTo>
                    <a:lnTo>
                      <a:pt x="564" y="705"/>
                    </a:lnTo>
                    <a:lnTo>
                      <a:pt x="494" y="676"/>
                    </a:lnTo>
                    <a:lnTo>
                      <a:pt x="430" y="649"/>
                    </a:lnTo>
                    <a:lnTo>
                      <a:pt x="370" y="621"/>
                    </a:lnTo>
                    <a:lnTo>
                      <a:pt x="317" y="593"/>
                    </a:lnTo>
                    <a:lnTo>
                      <a:pt x="268" y="566"/>
                    </a:lnTo>
                    <a:lnTo>
                      <a:pt x="226" y="538"/>
                    </a:lnTo>
                    <a:lnTo>
                      <a:pt x="188" y="510"/>
                    </a:lnTo>
                    <a:lnTo>
                      <a:pt x="155" y="483"/>
                    </a:lnTo>
                    <a:lnTo>
                      <a:pt x="128" y="456"/>
                    </a:lnTo>
                    <a:lnTo>
                      <a:pt x="104" y="430"/>
                    </a:lnTo>
                    <a:lnTo>
                      <a:pt x="85" y="403"/>
                    </a:lnTo>
                    <a:lnTo>
                      <a:pt x="71" y="378"/>
                    </a:lnTo>
                    <a:lnTo>
                      <a:pt x="61" y="353"/>
                    </a:lnTo>
                    <a:lnTo>
                      <a:pt x="55" y="328"/>
                    </a:lnTo>
                    <a:lnTo>
                      <a:pt x="53" y="304"/>
                    </a:lnTo>
                    <a:lnTo>
                      <a:pt x="54" y="282"/>
                    </a:lnTo>
                    <a:lnTo>
                      <a:pt x="60" y="262"/>
                    </a:lnTo>
                    <a:lnTo>
                      <a:pt x="67" y="241"/>
                    </a:lnTo>
                    <a:lnTo>
                      <a:pt x="78" y="221"/>
                    </a:lnTo>
                    <a:lnTo>
                      <a:pt x="91" y="202"/>
                    </a:lnTo>
                    <a:lnTo>
                      <a:pt x="108" y="183"/>
                    </a:lnTo>
                    <a:lnTo>
                      <a:pt x="127" y="166"/>
                    </a:lnTo>
                    <a:lnTo>
                      <a:pt x="148" y="149"/>
                    </a:lnTo>
                    <a:lnTo>
                      <a:pt x="167" y="136"/>
                    </a:lnTo>
                    <a:lnTo>
                      <a:pt x="188" y="123"/>
                    </a:lnTo>
                    <a:lnTo>
                      <a:pt x="208" y="111"/>
                    </a:lnTo>
                    <a:lnTo>
                      <a:pt x="229" y="100"/>
                    </a:lnTo>
                    <a:lnTo>
                      <a:pt x="251" y="90"/>
                    </a:lnTo>
                    <a:lnTo>
                      <a:pt x="274" y="79"/>
                    </a:lnTo>
                    <a:lnTo>
                      <a:pt x="298" y="70"/>
                    </a:lnTo>
                    <a:lnTo>
                      <a:pt x="322" y="62"/>
                    </a:lnTo>
                    <a:lnTo>
                      <a:pt x="348" y="55"/>
                    </a:lnTo>
                    <a:lnTo>
                      <a:pt x="373" y="48"/>
                    </a:lnTo>
                    <a:lnTo>
                      <a:pt x="400" y="43"/>
                    </a:lnTo>
                    <a:lnTo>
                      <a:pt x="426" y="38"/>
                    </a:lnTo>
                    <a:lnTo>
                      <a:pt x="454" y="35"/>
                    </a:lnTo>
                    <a:lnTo>
                      <a:pt x="483" y="32"/>
                    </a:lnTo>
                    <a:lnTo>
                      <a:pt x="511" y="30"/>
                    </a:lnTo>
                    <a:lnTo>
                      <a:pt x="540" y="30"/>
                    </a:lnTo>
                    <a:lnTo>
                      <a:pt x="570" y="31"/>
                    </a:lnTo>
                    <a:lnTo>
                      <a:pt x="601" y="32"/>
                    </a:lnTo>
                    <a:lnTo>
                      <a:pt x="632" y="36"/>
                    </a:lnTo>
                    <a:lnTo>
                      <a:pt x="665" y="40"/>
                    </a:lnTo>
                    <a:lnTo>
                      <a:pt x="697" y="46"/>
                    </a:lnTo>
                    <a:lnTo>
                      <a:pt x="730" y="53"/>
                    </a:lnTo>
                    <a:lnTo>
                      <a:pt x="764" y="61"/>
                    </a:lnTo>
                    <a:lnTo>
                      <a:pt x="797" y="71"/>
                    </a:lnTo>
                    <a:lnTo>
                      <a:pt x="832" y="83"/>
                    </a:lnTo>
                    <a:lnTo>
                      <a:pt x="866" y="96"/>
                    </a:lnTo>
                    <a:lnTo>
                      <a:pt x="901" y="109"/>
                    </a:lnTo>
                    <a:lnTo>
                      <a:pt x="936" y="126"/>
                    </a:lnTo>
                    <a:lnTo>
                      <a:pt x="972" y="143"/>
                    </a:lnTo>
                    <a:lnTo>
                      <a:pt x="1008" y="162"/>
                    </a:lnTo>
                    <a:lnTo>
                      <a:pt x="1045" y="183"/>
                    </a:lnTo>
                    <a:lnTo>
                      <a:pt x="1082" y="206"/>
                    </a:lnTo>
                    <a:lnTo>
                      <a:pt x="1083" y="205"/>
                    </a:lnTo>
                    <a:lnTo>
                      <a:pt x="1086" y="203"/>
                    </a:lnTo>
                    <a:lnTo>
                      <a:pt x="1092" y="199"/>
                    </a:lnTo>
                    <a:lnTo>
                      <a:pt x="1100" y="196"/>
                    </a:lnTo>
                    <a:lnTo>
                      <a:pt x="1112" y="194"/>
                    </a:lnTo>
                    <a:lnTo>
                      <a:pt x="1125" y="192"/>
                    </a:lnTo>
                    <a:lnTo>
                      <a:pt x="1144" y="195"/>
                    </a:lnTo>
                    <a:lnTo>
                      <a:pt x="1165" y="199"/>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96" name="Freeform 76"/>
              <p:cNvSpPr>
                <a:spLocks/>
              </p:cNvSpPr>
              <p:nvPr/>
            </p:nvSpPr>
            <p:spPr bwMode="auto">
              <a:xfrm>
                <a:off x="4395" y="2007"/>
                <a:ext cx="76" cy="46"/>
              </a:xfrm>
              <a:custGeom>
                <a:avLst/>
                <a:gdLst>
                  <a:gd name="T0" fmla="*/ 152 w 152"/>
                  <a:gd name="T1" fmla="*/ 9 h 93"/>
                  <a:gd name="T2" fmla="*/ 150 w 152"/>
                  <a:gd name="T3" fmla="*/ 9 h 93"/>
                  <a:gd name="T4" fmla="*/ 145 w 152"/>
                  <a:gd name="T5" fmla="*/ 7 h 93"/>
                  <a:gd name="T6" fmla="*/ 136 w 152"/>
                  <a:gd name="T7" fmla="*/ 5 h 93"/>
                  <a:gd name="T8" fmla="*/ 125 w 152"/>
                  <a:gd name="T9" fmla="*/ 4 h 93"/>
                  <a:gd name="T10" fmla="*/ 112 w 152"/>
                  <a:gd name="T11" fmla="*/ 2 h 93"/>
                  <a:gd name="T12" fmla="*/ 98 w 152"/>
                  <a:gd name="T13" fmla="*/ 0 h 93"/>
                  <a:gd name="T14" fmla="*/ 83 w 152"/>
                  <a:gd name="T15" fmla="*/ 0 h 93"/>
                  <a:gd name="T16" fmla="*/ 67 w 152"/>
                  <a:gd name="T17" fmla="*/ 0 h 93"/>
                  <a:gd name="T18" fmla="*/ 54 w 152"/>
                  <a:gd name="T19" fmla="*/ 2 h 93"/>
                  <a:gd name="T20" fmla="*/ 41 w 152"/>
                  <a:gd name="T21" fmla="*/ 4 h 93"/>
                  <a:gd name="T22" fmla="*/ 30 w 152"/>
                  <a:gd name="T23" fmla="*/ 7 h 93"/>
                  <a:gd name="T24" fmla="*/ 21 w 152"/>
                  <a:gd name="T25" fmla="*/ 12 h 93"/>
                  <a:gd name="T26" fmla="*/ 11 w 152"/>
                  <a:gd name="T27" fmla="*/ 18 h 93"/>
                  <a:gd name="T28" fmla="*/ 6 w 152"/>
                  <a:gd name="T29" fmla="*/ 26 h 93"/>
                  <a:gd name="T30" fmla="*/ 1 w 152"/>
                  <a:gd name="T31" fmla="*/ 35 h 93"/>
                  <a:gd name="T32" fmla="*/ 0 w 152"/>
                  <a:gd name="T33" fmla="*/ 47 h 93"/>
                  <a:gd name="T34" fmla="*/ 1 w 152"/>
                  <a:gd name="T35" fmla="*/ 56 h 93"/>
                  <a:gd name="T36" fmla="*/ 3 w 152"/>
                  <a:gd name="T37" fmla="*/ 66 h 93"/>
                  <a:gd name="T38" fmla="*/ 7 w 152"/>
                  <a:gd name="T39" fmla="*/ 79 h 93"/>
                  <a:gd name="T40" fmla="*/ 14 w 152"/>
                  <a:gd name="T41" fmla="*/ 93 h 93"/>
                  <a:gd name="T42" fmla="*/ 14 w 152"/>
                  <a:gd name="T43" fmla="*/ 90 h 93"/>
                  <a:gd name="T44" fmla="*/ 13 w 152"/>
                  <a:gd name="T45" fmla="*/ 83 h 93"/>
                  <a:gd name="T46" fmla="*/ 14 w 152"/>
                  <a:gd name="T47" fmla="*/ 75 h 93"/>
                  <a:gd name="T48" fmla="*/ 16 w 152"/>
                  <a:gd name="T49" fmla="*/ 65 h 93"/>
                  <a:gd name="T50" fmla="*/ 19 w 152"/>
                  <a:gd name="T51" fmla="*/ 55 h 93"/>
                  <a:gd name="T52" fmla="*/ 28 w 152"/>
                  <a:gd name="T53" fmla="*/ 45 h 93"/>
                  <a:gd name="T54" fmla="*/ 39 w 152"/>
                  <a:gd name="T55" fmla="*/ 40 h 93"/>
                  <a:gd name="T56" fmla="*/ 55 w 152"/>
                  <a:gd name="T57" fmla="*/ 38 h 93"/>
                  <a:gd name="T58" fmla="*/ 59 w 152"/>
                  <a:gd name="T59" fmla="*/ 38 h 93"/>
                  <a:gd name="T60" fmla="*/ 63 w 152"/>
                  <a:gd name="T61" fmla="*/ 38 h 93"/>
                  <a:gd name="T62" fmla="*/ 68 w 152"/>
                  <a:gd name="T63" fmla="*/ 40 h 93"/>
                  <a:gd name="T64" fmla="*/ 71 w 152"/>
                  <a:gd name="T65" fmla="*/ 41 h 93"/>
                  <a:gd name="T66" fmla="*/ 76 w 152"/>
                  <a:gd name="T67" fmla="*/ 42 h 93"/>
                  <a:gd name="T68" fmla="*/ 80 w 152"/>
                  <a:gd name="T69" fmla="*/ 43 h 93"/>
                  <a:gd name="T70" fmla="*/ 86 w 152"/>
                  <a:gd name="T71" fmla="*/ 44 h 93"/>
                  <a:gd name="T72" fmla="*/ 91 w 152"/>
                  <a:gd name="T73" fmla="*/ 47 h 93"/>
                  <a:gd name="T74" fmla="*/ 152 w 152"/>
                  <a:gd name="T75" fmla="*/ 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93">
                    <a:moveTo>
                      <a:pt x="152" y="9"/>
                    </a:moveTo>
                    <a:lnTo>
                      <a:pt x="150" y="9"/>
                    </a:lnTo>
                    <a:lnTo>
                      <a:pt x="145" y="7"/>
                    </a:lnTo>
                    <a:lnTo>
                      <a:pt x="136" y="5"/>
                    </a:lnTo>
                    <a:lnTo>
                      <a:pt x="125" y="4"/>
                    </a:lnTo>
                    <a:lnTo>
                      <a:pt x="112" y="2"/>
                    </a:lnTo>
                    <a:lnTo>
                      <a:pt x="98" y="0"/>
                    </a:lnTo>
                    <a:lnTo>
                      <a:pt x="83" y="0"/>
                    </a:lnTo>
                    <a:lnTo>
                      <a:pt x="67" y="0"/>
                    </a:lnTo>
                    <a:lnTo>
                      <a:pt x="54" y="2"/>
                    </a:lnTo>
                    <a:lnTo>
                      <a:pt x="41" y="4"/>
                    </a:lnTo>
                    <a:lnTo>
                      <a:pt x="30" y="7"/>
                    </a:lnTo>
                    <a:lnTo>
                      <a:pt x="21" y="12"/>
                    </a:lnTo>
                    <a:lnTo>
                      <a:pt x="11" y="18"/>
                    </a:lnTo>
                    <a:lnTo>
                      <a:pt x="6" y="26"/>
                    </a:lnTo>
                    <a:lnTo>
                      <a:pt x="1" y="35"/>
                    </a:lnTo>
                    <a:lnTo>
                      <a:pt x="0" y="47"/>
                    </a:lnTo>
                    <a:lnTo>
                      <a:pt x="1" y="56"/>
                    </a:lnTo>
                    <a:lnTo>
                      <a:pt x="3" y="66"/>
                    </a:lnTo>
                    <a:lnTo>
                      <a:pt x="7" y="79"/>
                    </a:lnTo>
                    <a:lnTo>
                      <a:pt x="14" y="93"/>
                    </a:lnTo>
                    <a:lnTo>
                      <a:pt x="14" y="90"/>
                    </a:lnTo>
                    <a:lnTo>
                      <a:pt x="13" y="83"/>
                    </a:lnTo>
                    <a:lnTo>
                      <a:pt x="14" y="75"/>
                    </a:lnTo>
                    <a:lnTo>
                      <a:pt x="16" y="65"/>
                    </a:lnTo>
                    <a:lnTo>
                      <a:pt x="19" y="55"/>
                    </a:lnTo>
                    <a:lnTo>
                      <a:pt x="28" y="45"/>
                    </a:lnTo>
                    <a:lnTo>
                      <a:pt x="39" y="40"/>
                    </a:lnTo>
                    <a:lnTo>
                      <a:pt x="55" y="38"/>
                    </a:lnTo>
                    <a:lnTo>
                      <a:pt x="59" y="38"/>
                    </a:lnTo>
                    <a:lnTo>
                      <a:pt x="63" y="38"/>
                    </a:lnTo>
                    <a:lnTo>
                      <a:pt x="68" y="40"/>
                    </a:lnTo>
                    <a:lnTo>
                      <a:pt x="71" y="41"/>
                    </a:lnTo>
                    <a:lnTo>
                      <a:pt x="76" y="42"/>
                    </a:lnTo>
                    <a:lnTo>
                      <a:pt x="80" y="43"/>
                    </a:lnTo>
                    <a:lnTo>
                      <a:pt x="86" y="44"/>
                    </a:lnTo>
                    <a:lnTo>
                      <a:pt x="91" y="47"/>
                    </a:lnTo>
                    <a:lnTo>
                      <a:pt x="152" y="9"/>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97" name="Freeform 77"/>
              <p:cNvSpPr>
                <a:spLocks/>
              </p:cNvSpPr>
              <p:nvPr/>
            </p:nvSpPr>
            <p:spPr bwMode="auto">
              <a:xfrm>
                <a:off x="4954" y="2101"/>
                <a:ext cx="516" cy="520"/>
              </a:xfrm>
              <a:custGeom>
                <a:avLst/>
                <a:gdLst>
                  <a:gd name="T0" fmla="*/ 4 w 1031"/>
                  <a:gd name="T1" fmla="*/ 3 h 1041"/>
                  <a:gd name="T2" fmla="*/ 23 w 1031"/>
                  <a:gd name="T3" fmla="*/ 13 h 1041"/>
                  <a:gd name="T4" fmla="*/ 58 w 1031"/>
                  <a:gd name="T5" fmla="*/ 31 h 1041"/>
                  <a:gd name="T6" fmla="*/ 110 w 1031"/>
                  <a:gd name="T7" fmla="*/ 58 h 1041"/>
                  <a:gd name="T8" fmla="*/ 177 w 1031"/>
                  <a:gd name="T9" fmla="*/ 92 h 1041"/>
                  <a:gd name="T10" fmla="*/ 260 w 1031"/>
                  <a:gd name="T11" fmla="*/ 135 h 1041"/>
                  <a:gd name="T12" fmla="*/ 357 w 1031"/>
                  <a:gd name="T13" fmla="*/ 186 h 1041"/>
                  <a:gd name="T14" fmla="*/ 472 w 1031"/>
                  <a:gd name="T15" fmla="*/ 243 h 1041"/>
                  <a:gd name="T16" fmla="*/ 599 w 1031"/>
                  <a:gd name="T17" fmla="*/ 308 h 1041"/>
                  <a:gd name="T18" fmla="*/ 742 w 1031"/>
                  <a:gd name="T19" fmla="*/ 379 h 1041"/>
                  <a:gd name="T20" fmla="*/ 900 w 1031"/>
                  <a:gd name="T21" fmla="*/ 458 h 1041"/>
                  <a:gd name="T22" fmla="*/ 982 w 1031"/>
                  <a:gd name="T23" fmla="*/ 521 h 1041"/>
                  <a:gd name="T24" fmla="*/ 1023 w 1031"/>
                  <a:gd name="T25" fmla="*/ 603 h 1041"/>
                  <a:gd name="T26" fmla="*/ 1031 w 1031"/>
                  <a:gd name="T27" fmla="*/ 670 h 1041"/>
                  <a:gd name="T28" fmla="*/ 1030 w 1031"/>
                  <a:gd name="T29" fmla="*/ 686 h 1041"/>
                  <a:gd name="T30" fmla="*/ 992 w 1031"/>
                  <a:gd name="T31" fmla="*/ 814 h 1041"/>
                  <a:gd name="T32" fmla="*/ 902 w 1031"/>
                  <a:gd name="T33" fmla="*/ 929 h 1041"/>
                  <a:gd name="T34" fmla="*/ 771 w 1031"/>
                  <a:gd name="T35" fmla="*/ 1012 h 1041"/>
                  <a:gd name="T36" fmla="*/ 604 w 1031"/>
                  <a:gd name="T37" fmla="*/ 1041 h 1041"/>
                  <a:gd name="T38" fmla="*/ 412 w 1031"/>
                  <a:gd name="T39" fmla="*/ 998 h 1041"/>
                  <a:gd name="T40" fmla="*/ 354 w 1031"/>
                  <a:gd name="T41" fmla="*/ 965 h 1041"/>
                  <a:gd name="T42" fmla="*/ 391 w 1031"/>
                  <a:gd name="T43" fmla="*/ 954 h 1041"/>
                  <a:gd name="T44" fmla="*/ 410 w 1031"/>
                  <a:gd name="T45" fmla="*/ 904 h 1041"/>
                  <a:gd name="T46" fmla="*/ 437 w 1031"/>
                  <a:gd name="T47" fmla="*/ 916 h 1041"/>
                  <a:gd name="T48" fmla="*/ 507 w 1031"/>
                  <a:gd name="T49" fmla="*/ 942 h 1041"/>
                  <a:gd name="T50" fmla="*/ 607 w 1031"/>
                  <a:gd name="T51" fmla="*/ 962 h 1041"/>
                  <a:gd name="T52" fmla="*/ 721 w 1031"/>
                  <a:gd name="T53" fmla="*/ 960 h 1041"/>
                  <a:gd name="T54" fmla="*/ 834 w 1031"/>
                  <a:gd name="T55" fmla="*/ 916 h 1041"/>
                  <a:gd name="T56" fmla="*/ 923 w 1031"/>
                  <a:gd name="T57" fmla="*/ 834 h 1041"/>
                  <a:gd name="T58" fmla="*/ 973 w 1031"/>
                  <a:gd name="T59" fmla="*/ 755 h 1041"/>
                  <a:gd name="T60" fmla="*/ 990 w 1031"/>
                  <a:gd name="T61" fmla="*/ 679 h 1041"/>
                  <a:gd name="T62" fmla="*/ 983 w 1031"/>
                  <a:gd name="T63" fmla="*/ 628 h 1041"/>
                  <a:gd name="T64" fmla="*/ 961 w 1031"/>
                  <a:gd name="T65" fmla="*/ 580 h 1041"/>
                  <a:gd name="T66" fmla="*/ 928 w 1031"/>
                  <a:gd name="T67" fmla="*/ 535 h 1041"/>
                  <a:gd name="T68" fmla="*/ 882 w 1031"/>
                  <a:gd name="T69" fmla="*/ 495 h 1041"/>
                  <a:gd name="T70" fmla="*/ 824 w 1031"/>
                  <a:gd name="T71" fmla="*/ 458 h 1041"/>
                  <a:gd name="T72" fmla="*/ 743 w 1031"/>
                  <a:gd name="T73" fmla="*/ 419 h 1041"/>
                  <a:gd name="T74" fmla="*/ 652 w 1031"/>
                  <a:gd name="T75" fmla="*/ 374 h 1041"/>
                  <a:gd name="T76" fmla="*/ 558 w 1031"/>
                  <a:gd name="T77" fmla="*/ 326 h 1041"/>
                  <a:gd name="T78" fmla="*/ 463 w 1031"/>
                  <a:gd name="T79" fmla="*/ 278 h 1041"/>
                  <a:gd name="T80" fmla="*/ 371 w 1031"/>
                  <a:gd name="T81" fmla="*/ 230 h 1041"/>
                  <a:gd name="T82" fmla="*/ 284 w 1031"/>
                  <a:gd name="T83" fmla="*/ 182 h 1041"/>
                  <a:gd name="T84" fmla="*/ 204 w 1031"/>
                  <a:gd name="T85" fmla="*/ 137 h 1041"/>
                  <a:gd name="T86" fmla="*/ 133 w 1031"/>
                  <a:gd name="T87" fmla="*/ 95 h 1041"/>
                  <a:gd name="T88" fmla="*/ 74 w 1031"/>
                  <a:gd name="T89" fmla="*/ 58 h 1041"/>
                  <a:gd name="T90" fmla="*/ 29 w 1031"/>
                  <a:gd name="T91" fmla="*/ 26 h 1041"/>
                  <a:gd name="T92" fmla="*/ 0 w 1031"/>
                  <a:gd name="T93" fmla="*/ 0 h 1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31" h="1041">
                    <a:moveTo>
                      <a:pt x="0" y="0"/>
                    </a:moveTo>
                    <a:lnTo>
                      <a:pt x="1" y="0"/>
                    </a:lnTo>
                    <a:lnTo>
                      <a:pt x="4" y="3"/>
                    </a:lnTo>
                    <a:lnTo>
                      <a:pt x="8" y="5"/>
                    </a:lnTo>
                    <a:lnTo>
                      <a:pt x="15" y="8"/>
                    </a:lnTo>
                    <a:lnTo>
                      <a:pt x="23" y="13"/>
                    </a:lnTo>
                    <a:lnTo>
                      <a:pt x="33" y="18"/>
                    </a:lnTo>
                    <a:lnTo>
                      <a:pt x="45" y="24"/>
                    </a:lnTo>
                    <a:lnTo>
                      <a:pt x="58" y="31"/>
                    </a:lnTo>
                    <a:lnTo>
                      <a:pt x="74" y="39"/>
                    </a:lnTo>
                    <a:lnTo>
                      <a:pt x="91" y="49"/>
                    </a:lnTo>
                    <a:lnTo>
                      <a:pt x="110" y="58"/>
                    </a:lnTo>
                    <a:lnTo>
                      <a:pt x="131" y="68"/>
                    </a:lnTo>
                    <a:lnTo>
                      <a:pt x="152" y="81"/>
                    </a:lnTo>
                    <a:lnTo>
                      <a:pt x="177" y="92"/>
                    </a:lnTo>
                    <a:lnTo>
                      <a:pt x="203" y="106"/>
                    </a:lnTo>
                    <a:lnTo>
                      <a:pt x="231" y="120"/>
                    </a:lnTo>
                    <a:lnTo>
                      <a:pt x="260" y="135"/>
                    </a:lnTo>
                    <a:lnTo>
                      <a:pt x="291" y="151"/>
                    </a:lnTo>
                    <a:lnTo>
                      <a:pt x="323" y="168"/>
                    </a:lnTo>
                    <a:lnTo>
                      <a:pt x="357" y="186"/>
                    </a:lnTo>
                    <a:lnTo>
                      <a:pt x="394" y="204"/>
                    </a:lnTo>
                    <a:lnTo>
                      <a:pt x="431" y="224"/>
                    </a:lnTo>
                    <a:lnTo>
                      <a:pt x="472" y="243"/>
                    </a:lnTo>
                    <a:lnTo>
                      <a:pt x="512" y="264"/>
                    </a:lnTo>
                    <a:lnTo>
                      <a:pt x="554" y="286"/>
                    </a:lnTo>
                    <a:lnTo>
                      <a:pt x="599" y="308"/>
                    </a:lnTo>
                    <a:lnTo>
                      <a:pt x="645" y="331"/>
                    </a:lnTo>
                    <a:lnTo>
                      <a:pt x="693" y="355"/>
                    </a:lnTo>
                    <a:lnTo>
                      <a:pt x="742" y="379"/>
                    </a:lnTo>
                    <a:lnTo>
                      <a:pt x="793" y="405"/>
                    </a:lnTo>
                    <a:lnTo>
                      <a:pt x="846" y="431"/>
                    </a:lnTo>
                    <a:lnTo>
                      <a:pt x="900" y="458"/>
                    </a:lnTo>
                    <a:lnTo>
                      <a:pt x="932" y="476"/>
                    </a:lnTo>
                    <a:lnTo>
                      <a:pt x="959" y="497"/>
                    </a:lnTo>
                    <a:lnTo>
                      <a:pt x="982" y="521"/>
                    </a:lnTo>
                    <a:lnTo>
                      <a:pt x="1000" y="546"/>
                    </a:lnTo>
                    <a:lnTo>
                      <a:pt x="1014" y="574"/>
                    </a:lnTo>
                    <a:lnTo>
                      <a:pt x="1023" y="603"/>
                    </a:lnTo>
                    <a:lnTo>
                      <a:pt x="1029" y="633"/>
                    </a:lnTo>
                    <a:lnTo>
                      <a:pt x="1031" y="664"/>
                    </a:lnTo>
                    <a:lnTo>
                      <a:pt x="1031" y="670"/>
                    </a:lnTo>
                    <a:lnTo>
                      <a:pt x="1031" y="674"/>
                    </a:lnTo>
                    <a:lnTo>
                      <a:pt x="1031" y="680"/>
                    </a:lnTo>
                    <a:lnTo>
                      <a:pt x="1030" y="686"/>
                    </a:lnTo>
                    <a:lnTo>
                      <a:pt x="1023" y="728"/>
                    </a:lnTo>
                    <a:lnTo>
                      <a:pt x="1011" y="772"/>
                    </a:lnTo>
                    <a:lnTo>
                      <a:pt x="992" y="814"/>
                    </a:lnTo>
                    <a:lnTo>
                      <a:pt x="968" y="855"/>
                    </a:lnTo>
                    <a:lnTo>
                      <a:pt x="938" y="893"/>
                    </a:lnTo>
                    <a:lnTo>
                      <a:pt x="902" y="929"/>
                    </a:lnTo>
                    <a:lnTo>
                      <a:pt x="863" y="961"/>
                    </a:lnTo>
                    <a:lnTo>
                      <a:pt x="819" y="989"/>
                    </a:lnTo>
                    <a:lnTo>
                      <a:pt x="771" y="1012"/>
                    </a:lnTo>
                    <a:lnTo>
                      <a:pt x="718" y="1028"/>
                    </a:lnTo>
                    <a:lnTo>
                      <a:pt x="663" y="1038"/>
                    </a:lnTo>
                    <a:lnTo>
                      <a:pt x="604" y="1041"/>
                    </a:lnTo>
                    <a:lnTo>
                      <a:pt x="542" y="1036"/>
                    </a:lnTo>
                    <a:lnTo>
                      <a:pt x="477" y="1022"/>
                    </a:lnTo>
                    <a:lnTo>
                      <a:pt x="412" y="998"/>
                    </a:lnTo>
                    <a:lnTo>
                      <a:pt x="342" y="965"/>
                    </a:lnTo>
                    <a:lnTo>
                      <a:pt x="346" y="965"/>
                    </a:lnTo>
                    <a:lnTo>
                      <a:pt x="354" y="965"/>
                    </a:lnTo>
                    <a:lnTo>
                      <a:pt x="364" y="963"/>
                    </a:lnTo>
                    <a:lnTo>
                      <a:pt x="378" y="960"/>
                    </a:lnTo>
                    <a:lnTo>
                      <a:pt x="391" y="954"/>
                    </a:lnTo>
                    <a:lnTo>
                      <a:pt x="401" y="943"/>
                    </a:lnTo>
                    <a:lnTo>
                      <a:pt x="408" y="927"/>
                    </a:lnTo>
                    <a:lnTo>
                      <a:pt x="410" y="904"/>
                    </a:lnTo>
                    <a:lnTo>
                      <a:pt x="414" y="905"/>
                    </a:lnTo>
                    <a:lnTo>
                      <a:pt x="423" y="909"/>
                    </a:lnTo>
                    <a:lnTo>
                      <a:pt x="437" y="916"/>
                    </a:lnTo>
                    <a:lnTo>
                      <a:pt x="457" y="924"/>
                    </a:lnTo>
                    <a:lnTo>
                      <a:pt x="481" y="934"/>
                    </a:lnTo>
                    <a:lnTo>
                      <a:pt x="507" y="942"/>
                    </a:lnTo>
                    <a:lnTo>
                      <a:pt x="538" y="951"/>
                    </a:lnTo>
                    <a:lnTo>
                      <a:pt x="572" y="958"/>
                    </a:lnTo>
                    <a:lnTo>
                      <a:pt x="607" y="962"/>
                    </a:lnTo>
                    <a:lnTo>
                      <a:pt x="644" y="966"/>
                    </a:lnTo>
                    <a:lnTo>
                      <a:pt x="682" y="965"/>
                    </a:lnTo>
                    <a:lnTo>
                      <a:pt x="721" y="960"/>
                    </a:lnTo>
                    <a:lnTo>
                      <a:pt x="760" y="951"/>
                    </a:lnTo>
                    <a:lnTo>
                      <a:pt x="798" y="936"/>
                    </a:lnTo>
                    <a:lnTo>
                      <a:pt x="834" y="916"/>
                    </a:lnTo>
                    <a:lnTo>
                      <a:pt x="870" y="889"/>
                    </a:lnTo>
                    <a:lnTo>
                      <a:pt x="899" y="861"/>
                    </a:lnTo>
                    <a:lnTo>
                      <a:pt x="923" y="834"/>
                    </a:lnTo>
                    <a:lnTo>
                      <a:pt x="944" y="808"/>
                    </a:lnTo>
                    <a:lnTo>
                      <a:pt x="960" y="781"/>
                    </a:lnTo>
                    <a:lnTo>
                      <a:pt x="973" y="755"/>
                    </a:lnTo>
                    <a:lnTo>
                      <a:pt x="982" y="730"/>
                    </a:lnTo>
                    <a:lnTo>
                      <a:pt x="988" y="704"/>
                    </a:lnTo>
                    <a:lnTo>
                      <a:pt x="990" y="679"/>
                    </a:lnTo>
                    <a:lnTo>
                      <a:pt x="989" y="662"/>
                    </a:lnTo>
                    <a:lnTo>
                      <a:pt x="986" y="644"/>
                    </a:lnTo>
                    <a:lnTo>
                      <a:pt x="983" y="628"/>
                    </a:lnTo>
                    <a:lnTo>
                      <a:pt x="977" y="611"/>
                    </a:lnTo>
                    <a:lnTo>
                      <a:pt x="970" y="595"/>
                    </a:lnTo>
                    <a:lnTo>
                      <a:pt x="961" y="580"/>
                    </a:lnTo>
                    <a:lnTo>
                      <a:pt x="952" y="564"/>
                    </a:lnTo>
                    <a:lnTo>
                      <a:pt x="940" y="549"/>
                    </a:lnTo>
                    <a:lnTo>
                      <a:pt x="928" y="535"/>
                    </a:lnTo>
                    <a:lnTo>
                      <a:pt x="913" y="521"/>
                    </a:lnTo>
                    <a:lnTo>
                      <a:pt x="898" y="507"/>
                    </a:lnTo>
                    <a:lnTo>
                      <a:pt x="882" y="495"/>
                    </a:lnTo>
                    <a:lnTo>
                      <a:pt x="863" y="482"/>
                    </a:lnTo>
                    <a:lnTo>
                      <a:pt x="844" y="469"/>
                    </a:lnTo>
                    <a:lnTo>
                      <a:pt x="824" y="458"/>
                    </a:lnTo>
                    <a:lnTo>
                      <a:pt x="802" y="447"/>
                    </a:lnTo>
                    <a:lnTo>
                      <a:pt x="773" y="433"/>
                    </a:lnTo>
                    <a:lnTo>
                      <a:pt x="743" y="419"/>
                    </a:lnTo>
                    <a:lnTo>
                      <a:pt x="713" y="405"/>
                    </a:lnTo>
                    <a:lnTo>
                      <a:pt x="682" y="390"/>
                    </a:lnTo>
                    <a:lnTo>
                      <a:pt x="652" y="374"/>
                    </a:lnTo>
                    <a:lnTo>
                      <a:pt x="621" y="359"/>
                    </a:lnTo>
                    <a:lnTo>
                      <a:pt x="589" y="342"/>
                    </a:lnTo>
                    <a:lnTo>
                      <a:pt x="558" y="326"/>
                    </a:lnTo>
                    <a:lnTo>
                      <a:pt x="527" y="310"/>
                    </a:lnTo>
                    <a:lnTo>
                      <a:pt x="495" y="294"/>
                    </a:lnTo>
                    <a:lnTo>
                      <a:pt x="463" y="278"/>
                    </a:lnTo>
                    <a:lnTo>
                      <a:pt x="432" y="262"/>
                    </a:lnTo>
                    <a:lnTo>
                      <a:pt x="402" y="246"/>
                    </a:lnTo>
                    <a:lnTo>
                      <a:pt x="371" y="230"/>
                    </a:lnTo>
                    <a:lnTo>
                      <a:pt x="341" y="213"/>
                    </a:lnTo>
                    <a:lnTo>
                      <a:pt x="313" y="197"/>
                    </a:lnTo>
                    <a:lnTo>
                      <a:pt x="284" y="182"/>
                    </a:lnTo>
                    <a:lnTo>
                      <a:pt x="256" y="167"/>
                    </a:lnTo>
                    <a:lnTo>
                      <a:pt x="230" y="152"/>
                    </a:lnTo>
                    <a:lnTo>
                      <a:pt x="204" y="137"/>
                    </a:lnTo>
                    <a:lnTo>
                      <a:pt x="179" y="122"/>
                    </a:lnTo>
                    <a:lnTo>
                      <a:pt x="156" y="109"/>
                    </a:lnTo>
                    <a:lnTo>
                      <a:pt x="133" y="95"/>
                    </a:lnTo>
                    <a:lnTo>
                      <a:pt x="112" y="82"/>
                    </a:lnTo>
                    <a:lnTo>
                      <a:pt x="92" y="69"/>
                    </a:lnTo>
                    <a:lnTo>
                      <a:pt x="74" y="58"/>
                    </a:lnTo>
                    <a:lnTo>
                      <a:pt x="57" y="46"/>
                    </a:lnTo>
                    <a:lnTo>
                      <a:pt x="42" y="36"/>
                    </a:lnTo>
                    <a:lnTo>
                      <a:pt x="29" y="26"/>
                    </a:lnTo>
                    <a:lnTo>
                      <a:pt x="18" y="16"/>
                    </a:lnTo>
                    <a:lnTo>
                      <a:pt x="8" y="8"/>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98" name="Freeform 78"/>
              <p:cNvSpPr>
                <a:spLocks/>
              </p:cNvSpPr>
              <p:nvPr/>
            </p:nvSpPr>
            <p:spPr bwMode="auto">
              <a:xfrm>
                <a:off x="4361" y="2192"/>
                <a:ext cx="39" cy="112"/>
              </a:xfrm>
              <a:custGeom>
                <a:avLst/>
                <a:gdLst>
                  <a:gd name="T0" fmla="*/ 2 w 78"/>
                  <a:gd name="T1" fmla="*/ 0 h 224"/>
                  <a:gd name="T2" fmla="*/ 2 w 78"/>
                  <a:gd name="T3" fmla="*/ 4 h 224"/>
                  <a:gd name="T4" fmla="*/ 1 w 78"/>
                  <a:gd name="T5" fmla="*/ 13 h 224"/>
                  <a:gd name="T6" fmla="*/ 0 w 78"/>
                  <a:gd name="T7" fmla="*/ 28 h 224"/>
                  <a:gd name="T8" fmla="*/ 1 w 78"/>
                  <a:gd name="T9" fmla="*/ 48 h 224"/>
                  <a:gd name="T10" fmla="*/ 3 w 78"/>
                  <a:gd name="T11" fmla="*/ 65 h 224"/>
                  <a:gd name="T12" fmla="*/ 7 w 78"/>
                  <a:gd name="T13" fmla="*/ 85 h 224"/>
                  <a:gd name="T14" fmla="*/ 11 w 78"/>
                  <a:gd name="T15" fmla="*/ 105 h 224"/>
                  <a:gd name="T16" fmla="*/ 19 w 78"/>
                  <a:gd name="T17" fmla="*/ 128 h 224"/>
                  <a:gd name="T18" fmla="*/ 30 w 78"/>
                  <a:gd name="T19" fmla="*/ 151 h 224"/>
                  <a:gd name="T20" fmla="*/ 42 w 78"/>
                  <a:gd name="T21" fmla="*/ 176 h 224"/>
                  <a:gd name="T22" fmla="*/ 58 w 78"/>
                  <a:gd name="T23" fmla="*/ 200 h 224"/>
                  <a:gd name="T24" fmla="*/ 78 w 78"/>
                  <a:gd name="T25" fmla="*/ 224 h 224"/>
                  <a:gd name="T26" fmla="*/ 77 w 78"/>
                  <a:gd name="T27" fmla="*/ 221 h 224"/>
                  <a:gd name="T28" fmla="*/ 73 w 78"/>
                  <a:gd name="T29" fmla="*/ 211 h 224"/>
                  <a:gd name="T30" fmla="*/ 68 w 78"/>
                  <a:gd name="T31" fmla="*/ 197 h 224"/>
                  <a:gd name="T32" fmla="*/ 62 w 78"/>
                  <a:gd name="T33" fmla="*/ 180 h 224"/>
                  <a:gd name="T34" fmla="*/ 55 w 78"/>
                  <a:gd name="T35" fmla="*/ 158 h 224"/>
                  <a:gd name="T36" fmla="*/ 49 w 78"/>
                  <a:gd name="T37" fmla="*/ 135 h 224"/>
                  <a:gd name="T38" fmla="*/ 45 w 78"/>
                  <a:gd name="T39" fmla="*/ 110 h 224"/>
                  <a:gd name="T40" fmla="*/ 41 w 78"/>
                  <a:gd name="T41" fmla="*/ 85 h 224"/>
                  <a:gd name="T42" fmla="*/ 40 w 78"/>
                  <a:gd name="T43" fmla="*/ 75 h 224"/>
                  <a:gd name="T44" fmla="*/ 40 w 78"/>
                  <a:gd name="T45" fmla="*/ 66 h 224"/>
                  <a:gd name="T46" fmla="*/ 40 w 78"/>
                  <a:gd name="T47" fmla="*/ 57 h 224"/>
                  <a:gd name="T48" fmla="*/ 41 w 78"/>
                  <a:gd name="T49" fmla="*/ 48 h 224"/>
                  <a:gd name="T50" fmla="*/ 40 w 78"/>
                  <a:gd name="T51" fmla="*/ 47 h 224"/>
                  <a:gd name="T52" fmla="*/ 35 w 78"/>
                  <a:gd name="T53" fmla="*/ 44 h 224"/>
                  <a:gd name="T54" fmla="*/ 30 w 78"/>
                  <a:gd name="T55" fmla="*/ 41 h 224"/>
                  <a:gd name="T56" fmla="*/ 23 w 78"/>
                  <a:gd name="T57" fmla="*/ 35 h 224"/>
                  <a:gd name="T58" fmla="*/ 16 w 78"/>
                  <a:gd name="T59" fmla="*/ 28 h 224"/>
                  <a:gd name="T60" fmla="*/ 10 w 78"/>
                  <a:gd name="T61" fmla="*/ 20 h 224"/>
                  <a:gd name="T62" fmla="*/ 4 w 78"/>
                  <a:gd name="T63" fmla="*/ 11 h 224"/>
                  <a:gd name="T64" fmla="*/ 2 w 78"/>
                  <a:gd name="T65"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224">
                    <a:moveTo>
                      <a:pt x="2" y="0"/>
                    </a:moveTo>
                    <a:lnTo>
                      <a:pt x="2" y="4"/>
                    </a:lnTo>
                    <a:lnTo>
                      <a:pt x="1" y="13"/>
                    </a:lnTo>
                    <a:lnTo>
                      <a:pt x="0" y="28"/>
                    </a:lnTo>
                    <a:lnTo>
                      <a:pt x="1" y="48"/>
                    </a:lnTo>
                    <a:lnTo>
                      <a:pt x="3" y="65"/>
                    </a:lnTo>
                    <a:lnTo>
                      <a:pt x="7" y="85"/>
                    </a:lnTo>
                    <a:lnTo>
                      <a:pt x="11" y="105"/>
                    </a:lnTo>
                    <a:lnTo>
                      <a:pt x="19" y="128"/>
                    </a:lnTo>
                    <a:lnTo>
                      <a:pt x="30" y="151"/>
                    </a:lnTo>
                    <a:lnTo>
                      <a:pt x="42" y="176"/>
                    </a:lnTo>
                    <a:lnTo>
                      <a:pt x="58" y="200"/>
                    </a:lnTo>
                    <a:lnTo>
                      <a:pt x="78" y="224"/>
                    </a:lnTo>
                    <a:lnTo>
                      <a:pt x="77" y="221"/>
                    </a:lnTo>
                    <a:lnTo>
                      <a:pt x="73" y="211"/>
                    </a:lnTo>
                    <a:lnTo>
                      <a:pt x="68" y="197"/>
                    </a:lnTo>
                    <a:lnTo>
                      <a:pt x="62" y="180"/>
                    </a:lnTo>
                    <a:lnTo>
                      <a:pt x="55" y="158"/>
                    </a:lnTo>
                    <a:lnTo>
                      <a:pt x="49" y="135"/>
                    </a:lnTo>
                    <a:lnTo>
                      <a:pt x="45" y="110"/>
                    </a:lnTo>
                    <a:lnTo>
                      <a:pt x="41" y="85"/>
                    </a:lnTo>
                    <a:lnTo>
                      <a:pt x="40" y="75"/>
                    </a:lnTo>
                    <a:lnTo>
                      <a:pt x="40" y="66"/>
                    </a:lnTo>
                    <a:lnTo>
                      <a:pt x="40" y="57"/>
                    </a:lnTo>
                    <a:lnTo>
                      <a:pt x="41" y="48"/>
                    </a:lnTo>
                    <a:lnTo>
                      <a:pt x="40" y="47"/>
                    </a:lnTo>
                    <a:lnTo>
                      <a:pt x="35" y="44"/>
                    </a:lnTo>
                    <a:lnTo>
                      <a:pt x="30" y="41"/>
                    </a:lnTo>
                    <a:lnTo>
                      <a:pt x="23" y="35"/>
                    </a:lnTo>
                    <a:lnTo>
                      <a:pt x="16" y="28"/>
                    </a:lnTo>
                    <a:lnTo>
                      <a:pt x="10" y="20"/>
                    </a:lnTo>
                    <a:lnTo>
                      <a:pt x="4" y="11"/>
                    </a:lnTo>
                    <a:lnTo>
                      <a:pt x="2"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7999" name="Freeform 79"/>
              <p:cNvSpPr>
                <a:spLocks/>
              </p:cNvSpPr>
              <p:nvPr/>
            </p:nvSpPr>
            <p:spPr bwMode="auto">
              <a:xfrm>
                <a:off x="4429" y="2320"/>
                <a:ext cx="879" cy="374"/>
              </a:xfrm>
              <a:custGeom>
                <a:avLst/>
                <a:gdLst>
                  <a:gd name="T0" fmla="*/ 2 w 1758"/>
                  <a:gd name="T1" fmla="*/ 3 h 748"/>
                  <a:gd name="T2" fmla="*/ 20 w 1758"/>
                  <a:gd name="T3" fmla="*/ 15 h 748"/>
                  <a:gd name="T4" fmla="*/ 64 w 1758"/>
                  <a:gd name="T5" fmla="*/ 37 h 748"/>
                  <a:gd name="T6" fmla="*/ 140 w 1758"/>
                  <a:gd name="T7" fmla="*/ 71 h 748"/>
                  <a:gd name="T8" fmla="*/ 257 w 1758"/>
                  <a:gd name="T9" fmla="*/ 114 h 748"/>
                  <a:gd name="T10" fmla="*/ 403 w 1758"/>
                  <a:gd name="T11" fmla="*/ 163 h 748"/>
                  <a:gd name="T12" fmla="*/ 519 w 1758"/>
                  <a:gd name="T13" fmla="*/ 203 h 748"/>
                  <a:gd name="T14" fmla="*/ 625 w 1758"/>
                  <a:gd name="T15" fmla="*/ 246 h 748"/>
                  <a:gd name="T16" fmla="*/ 724 w 1758"/>
                  <a:gd name="T17" fmla="*/ 289 h 748"/>
                  <a:gd name="T18" fmla="*/ 815 w 1758"/>
                  <a:gd name="T19" fmla="*/ 336 h 748"/>
                  <a:gd name="T20" fmla="*/ 899 w 1758"/>
                  <a:gd name="T21" fmla="*/ 382 h 748"/>
                  <a:gd name="T22" fmla="*/ 980 w 1758"/>
                  <a:gd name="T23" fmla="*/ 430 h 748"/>
                  <a:gd name="T24" fmla="*/ 1056 w 1758"/>
                  <a:gd name="T25" fmla="*/ 480 h 748"/>
                  <a:gd name="T26" fmla="*/ 1131 w 1758"/>
                  <a:gd name="T27" fmla="*/ 531 h 748"/>
                  <a:gd name="T28" fmla="*/ 1204 w 1758"/>
                  <a:gd name="T29" fmla="*/ 583 h 748"/>
                  <a:gd name="T30" fmla="*/ 1277 w 1758"/>
                  <a:gd name="T31" fmla="*/ 637 h 748"/>
                  <a:gd name="T32" fmla="*/ 1335 w 1758"/>
                  <a:gd name="T33" fmla="*/ 679 h 748"/>
                  <a:gd name="T34" fmla="*/ 1384 w 1758"/>
                  <a:gd name="T35" fmla="*/ 708 h 748"/>
                  <a:gd name="T36" fmla="*/ 1430 w 1758"/>
                  <a:gd name="T37" fmla="*/ 727 h 748"/>
                  <a:gd name="T38" fmla="*/ 1475 w 1758"/>
                  <a:gd name="T39" fmla="*/ 740 h 748"/>
                  <a:gd name="T40" fmla="*/ 1517 w 1758"/>
                  <a:gd name="T41" fmla="*/ 747 h 748"/>
                  <a:gd name="T42" fmla="*/ 1564 w 1758"/>
                  <a:gd name="T43" fmla="*/ 747 h 748"/>
                  <a:gd name="T44" fmla="*/ 1622 w 1758"/>
                  <a:gd name="T45" fmla="*/ 738 h 748"/>
                  <a:gd name="T46" fmla="*/ 1670 w 1758"/>
                  <a:gd name="T47" fmla="*/ 718 h 748"/>
                  <a:gd name="T48" fmla="*/ 1709 w 1758"/>
                  <a:gd name="T49" fmla="*/ 693 h 748"/>
                  <a:gd name="T50" fmla="*/ 1739 w 1758"/>
                  <a:gd name="T51" fmla="*/ 666 h 748"/>
                  <a:gd name="T52" fmla="*/ 1758 w 1758"/>
                  <a:gd name="T53" fmla="*/ 642 h 748"/>
                  <a:gd name="T54" fmla="*/ 1740 w 1758"/>
                  <a:gd name="T55" fmla="*/ 647 h 748"/>
                  <a:gd name="T56" fmla="*/ 1690 w 1758"/>
                  <a:gd name="T57" fmla="*/ 654 h 748"/>
                  <a:gd name="T58" fmla="*/ 1637 w 1758"/>
                  <a:gd name="T59" fmla="*/ 654 h 748"/>
                  <a:gd name="T60" fmla="*/ 1610 w 1758"/>
                  <a:gd name="T61" fmla="*/ 671 h 748"/>
                  <a:gd name="T62" fmla="*/ 1555 w 1758"/>
                  <a:gd name="T63" fmla="*/ 688 h 748"/>
                  <a:gd name="T64" fmla="*/ 1494 w 1758"/>
                  <a:gd name="T65" fmla="*/ 686 h 748"/>
                  <a:gd name="T66" fmla="*/ 1430 w 1758"/>
                  <a:gd name="T67" fmla="*/ 666 h 748"/>
                  <a:gd name="T68" fmla="*/ 1356 w 1758"/>
                  <a:gd name="T69" fmla="*/ 624 h 748"/>
                  <a:gd name="T70" fmla="*/ 1275 w 1758"/>
                  <a:gd name="T71" fmla="*/ 566 h 748"/>
                  <a:gd name="T72" fmla="*/ 1201 w 1758"/>
                  <a:gd name="T73" fmla="*/ 514 h 748"/>
                  <a:gd name="T74" fmla="*/ 1132 w 1758"/>
                  <a:gd name="T75" fmla="*/ 466 h 748"/>
                  <a:gd name="T76" fmla="*/ 1065 w 1758"/>
                  <a:gd name="T77" fmla="*/ 422 h 748"/>
                  <a:gd name="T78" fmla="*/ 998 w 1758"/>
                  <a:gd name="T79" fmla="*/ 380 h 748"/>
                  <a:gd name="T80" fmla="*/ 928 w 1758"/>
                  <a:gd name="T81" fmla="*/ 341 h 748"/>
                  <a:gd name="T82" fmla="*/ 852 w 1758"/>
                  <a:gd name="T83" fmla="*/ 303 h 748"/>
                  <a:gd name="T84" fmla="*/ 768 w 1758"/>
                  <a:gd name="T85" fmla="*/ 265 h 748"/>
                  <a:gd name="T86" fmla="*/ 674 w 1758"/>
                  <a:gd name="T87" fmla="*/ 228 h 748"/>
                  <a:gd name="T88" fmla="*/ 565 w 1758"/>
                  <a:gd name="T89" fmla="*/ 190 h 748"/>
                  <a:gd name="T90" fmla="*/ 444 w 1758"/>
                  <a:gd name="T91" fmla="*/ 151 h 748"/>
                  <a:gd name="T92" fmla="*/ 330 w 1758"/>
                  <a:gd name="T93" fmla="*/ 115 h 748"/>
                  <a:gd name="T94" fmla="*/ 229 w 1758"/>
                  <a:gd name="T95" fmla="*/ 84 h 748"/>
                  <a:gd name="T96" fmla="*/ 139 w 1758"/>
                  <a:gd name="T97" fmla="*/ 54 h 748"/>
                  <a:gd name="T98" fmla="*/ 62 w 1758"/>
                  <a:gd name="T99" fmla="*/ 27 h 748"/>
                  <a:gd name="T100" fmla="*/ 0 w 1758"/>
                  <a:gd name="T101" fmla="*/ 0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58" h="748">
                    <a:moveTo>
                      <a:pt x="0" y="0"/>
                    </a:moveTo>
                    <a:lnTo>
                      <a:pt x="1" y="1"/>
                    </a:lnTo>
                    <a:lnTo>
                      <a:pt x="2" y="3"/>
                    </a:lnTo>
                    <a:lnTo>
                      <a:pt x="7" y="6"/>
                    </a:lnTo>
                    <a:lnTo>
                      <a:pt x="12" y="9"/>
                    </a:lnTo>
                    <a:lnTo>
                      <a:pt x="20" y="15"/>
                    </a:lnTo>
                    <a:lnTo>
                      <a:pt x="32" y="21"/>
                    </a:lnTo>
                    <a:lnTo>
                      <a:pt x="47" y="29"/>
                    </a:lnTo>
                    <a:lnTo>
                      <a:pt x="64" y="37"/>
                    </a:lnTo>
                    <a:lnTo>
                      <a:pt x="85" y="47"/>
                    </a:lnTo>
                    <a:lnTo>
                      <a:pt x="110" y="58"/>
                    </a:lnTo>
                    <a:lnTo>
                      <a:pt x="140" y="71"/>
                    </a:lnTo>
                    <a:lnTo>
                      <a:pt x="174" y="84"/>
                    </a:lnTo>
                    <a:lnTo>
                      <a:pt x="213" y="98"/>
                    </a:lnTo>
                    <a:lnTo>
                      <a:pt x="257" y="114"/>
                    </a:lnTo>
                    <a:lnTo>
                      <a:pt x="306" y="130"/>
                    </a:lnTo>
                    <a:lnTo>
                      <a:pt x="361" y="149"/>
                    </a:lnTo>
                    <a:lnTo>
                      <a:pt x="403" y="163"/>
                    </a:lnTo>
                    <a:lnTo>
                      <a:pt x="442" y="175"/>
                    </a:lnTo>
                    <a:lnTo>
                      <a:pt x="481" y="189"/>
                    </a:lnTo>
                    <a:lnTo>
                      <a:pt x="519" y="203"/>
                    </a:lnTo>
                    <a:lnTo>
                      <a:pt x="556" y="217"/>
                    </a:lnTo>
                    <a:lnTo>
                      <a:pt x="591" y="232"/>
                    </a:lnTo>
                    <a:lnTo>
                      <a:pt x="625" y="246"/>
                    </a:lnTo>
                    <a:lnTo>
                      <a:pt x="660" y="261"/>
                    </a:lnTo>
                    <a:lnTo>
                      <a:pt x="692" y="274"/>
                    </a:lnTo>
                    <a:lnTo>
                      <a:pt x="724" y="289"/>
                    </a:lnTo>
                    <a:lnTo>
                      <a:pt x="755" y="304"/>
                    </a:lnTo>
                    <a:lnTo>
                      <a:pt x="785" y="319"/>
                    </a:lnTo>
                    <a:lnTo>
                      <a:pt x="815" y="336"/>
                    </a:lnTo>
                    <a:lnTo>
                      <a:pt x="844" y="351"/>
                    </a:lnTo>
                    <a:lnTo>
                      <a:pt x="872" y="367"/>
                    </a:lnTo>
                    <a:lnTo>
                      <a:pt x="899" y="382"/>
                    </a:lnTo>
                    <a:lnTo>
                      <a:pt x="927" y="398"/>
                    </a:lnTo>
                    <a:lnTo>
                      <a:pt x="954" y="414"/>
                    </a:lnTo>
                    <a:lnTo>
                      <a:pt x="980" y="430"/>
                    </a:lnTo>
                    <a:lnTo>
                      <a:pt x="1005" y="447"/>
                    </a:lnTo>
                    <a:lnTo>
                      <a:pt x="1031" y="463"/>
                    </a:lnTo>
                    <a:lnTo>
                      <a:pt x="1056" y="480"/>
                    </a:lnTo>
                    <a:lnTo>
                      <a:pt x="1081" y="497"/>
                    </a:lnTo>
                    <a:lnTo>
                      <a:pt x="1106" y="514"/>
                    </a:lnTo>
                    <a:lnTo>
                      <a:pt x="1131" y="531"/>
                    </a:lnTo>
                    <a:lnTo>
                      <a:pt x="1155" y="549"/>
                    </a:lnTo>
                    <a:lnTo>
                      <a:pt x="1179" y="566"/>
                    </a:lnTo>
                    <a:lnTo>
                      <a:pt x="1204" y="583"/>
                    </a:lnTo>
                    <a:lnTo>
                      <a:pt x="1228" y="602"/>
                    </a:lnTo>
                    <a:lnTo>
                      <a:pt x="1252" y="619"/>
                    </a:lnTo>
                    <a:lnTo>
                      <a:pt x="1277" y="637"/>
                    </a:lnTo>
                    <a:lnTo>
                      <a:pt x="1301" y="656"/>
                    </a:lnTo>
                    <a:lnTo>
                      <a:pt x="1319" y="669"/>
                    </a:lnTo>
                    <a:lnTo>
                      <a:pt x="1335" y="679"/>
                    </a:lnTo>
                    <a:lnTo>
                      <a:pt x="1352" y="689"/>
                    </a:lnTo>
                    <a:lnTo>
                      <a:pt x="1368" y="698"/>
                    </a:lnTo>
                    <a:lnTo>
                      <a:pt x="1384" y="708"/>
                    </a:lnTo>
                    <a:lnTo>
                      <a:pt x="1399" y="715"/>
                    </a:lnTo>
                    <a:lnTo>
                      <a:pt x="1416" y="722"/>
                    </a:lnTo>
                    <a:lnTo>
                      <a:pt x="1430" y="727"/>
                    </a:lnTo>
                    <a:lnTo>
                      <a:pt x="1445" y="733"/>
                    </a:lnTo>
                    <a:lnTo>
                      <a:pt x="1460" y="736"/>
                    </a:lnTo>
                    <a:lnTo>
                      <a:pt x="1475" y="740"/>
                    </a:lnTo>
                    <a:lnTo>
                      <a:pt x="1489" y="743"/>
                    </a:lnTo>
                    <a:lnTo>
                      <a:pt x="1503" y="746"/>
                    </a:lnTo>
                    <a:lnTo>
                      <a:pt x="1517" y="747"/>
                    </a:lnTo>
                    <a:lnTo>
                      <a:pt x="1531" y="748"/>
                    </a:lnTo>
                    <a:lnTo>
                      <a:pt x="1543" y="748"/>
                    </a:lnTo>
                    <a:lnTo>
                      <a:pt x="1564" y="747"/>
                    </a:lnTo>
                    <a:lnTo>
                      <a:pt x="1585" y="745"/>
                    </a:lnTo>
                    <a:lnTo>
                      <a:pt x="1603" y="742"/>
                    </a:lnTo>
                    <a:lnTo>
                      <a:pt x="1622" y="738"/>
                    </a:lnTo>
                    <a:lnTo>
                      <a:pt x="1639" y="732"/>
                    </a:lnTo>
                    <a:lnTo>
                      <a:pt x="1655" y="725"/>
                    </a:lnTo>
                    <a:lnTo>
                      <a:pt x="1670" y="718"/>
                    </a:lnTo>
                    <a:lnTo>
                      <a:pt x="1685" y="710"/>
                    </a:lnTo>
                    <a:lnTo>
                      <a:pt x="1698" y="702"/>
                    </a:lnTo>
                    <a:lnTo>
                      <a:pt x="1709" y="693"/>
                    </a:lnTo>
                    <a:lnTo>
                      <a:pt x="1721" y="685"/>
                    </a:lnTo>
                    <a:lnTo>
                      <a:pt x="1730" y="675"/>
                    </a:lnTo>
                    <a:lnTo>
                      <a:pt x="1739" y="666"/>
                    </a:lnTo>
                    <a:lnTo>
                      <a:pt x="1746" y="658"/>
                    </a:lnTo>
                    <a:lnTo>
                      <a:pt x="1753" y="650"/>
                    </a:lnTo>
                    <a:lnTo>
                      <a:pt x="1758" y="642"/>
                    </a:lnTo>
                    <a:lnTo>
                      <a:pt x="1755" y="643"/>
                    </a:lnTo>
                    <a:lnTo>
                      <a:pt x="1750" y="644"/>
                    </a:lnTo>
                    <a:lnTo>
                      <a:pt x="1740" y="647"/>
                    </a:lnTo>
                    <a:lnTo>
                      <a:pt x="1728" y="650"/>
                    </a:lnTo>
                    <a:lnTo>
                      <a:pt x="1710" y="652"/>
                    </a:lnTo>
                    <a:lnTo>
                      <a:pt x="1690" y="654"/>
                    </a:lnTo>
                    <a:lnTo>
                      <a:pt x="1666" y="654"/>
                    </a:lnTo>
                    <a:lnTo>
                      <a:pt x="1638" y="652"/>
                    </a:lnTo>
                    <a:lnTo>
                      <a:pt x="1637" y="654"/>
                    </a:lnTo>
                    <a:lnTo>
                      <a:pt x="1631" y="658"/>
                    </a:lnTo>
                    <a:lnTo>
                      <a:pt x="1623" y="664"/>
                    </a:lnTo>
                    <a:lnTo>
                      <a:pt x="1610" y="671"/>
                    </a:lnTo>
                    <a:lnTo>
                      <a:pt x="1595" y="678"/>
                    </a:lnTo>
                    <a:lnTo>
                      <a:pt x="1577" y="683"/>
                    </a:lnTo>
                    <a:lnTo>
                      <a:pt x="1555" y="688"/>
                    </a:lnTo>
                    <a:lnTo>
                      <a:pt x="1530" y="689"/>
                    </a:lnTo>
                    <a:lnTo>
                      <a:pt x="1512" y="688"/>
                    </a:lnTo>
                    <a:lnTo>
                      <a:pt x="1494" y="686"/>
                    </a:lnTo>
                    <a:lnTo>
                      <a:pt x="1473" y="681"/>
                    </a:lnTo>
                    <a:lnTo>
                      <a:pt x="1452" y="675"/>
                    </a:lnTo>
                    <a:lnTo>
                      <a:pt x="1430" y="666"/>
                    </a:lnTo>
                    <a:lnTo>
                      <a:pt x="1406" y="655"/>
                    </a:lnTo>
                    <a:lnTo>
                      <a:pt x="1382" y="641"/>
                    </a:lnTo>
                    <a:lnTo>
                      <a:pt x="1356" y="624"/>
                    </a:lnTo>
                    <a:lnTo>
                      <a:pt x="1328" y="604"/>
                    </a:lnTo>
                    <a:lnTo>
                      <a:pt x="1300" y="584"/>
                    </a:lnTo>
                    <a:lnTo>
                      <a:pt x="1275" y="566"/>
                    </a:lnTo>
                    <a:lnTo>
                      <a:pt x="1250" y="549"/>
                    </a:lnTo>
                    <a:lnTo>
                      <a:pt x="1224" y="530"/>
                    </a:lnTo>
                    <a:lnTo>
                      <a:pt x="1201" y="514"/>
                    </a:lnTo>
                    <a:lnTo>
                      <a:pt x="1177" y="497"/>
                    </a:lnTo>
                    <a:lnTo>
                      <a:pt x="1154" y="482"/>
                    </a:lnTo>
                    <a:lnTo>
                      <a:pt x="1132" y="466"/>
                    </a:lnTo>
                    <a:lnTo>
                      <a:pt x="1109" y="451"/>
                    </a:lnTo>
                    <a:lnTo>
                      <a:pt x="1087" y="436"/>
                    </a:lnTo>
                    <a:lnTo>
                      <a:pt x="1065" y="422"/>
                    </a:lnTo>
                    <a:lnTo>
                      <a:pt x="1043" y="407"/>
                    </a:lnTo>
                    <a:lnTo>
                      <a:pt x="1020" y="394"/>
                    </a:lnTo>
                    <a:lnTo>
                      <a:pt x="998" y="380"/>
                    </a:lnTo>
                    <a:lnTo>
                      <a:pt x="975" y="367"/>
                    </a:lnTo>
                    <a:lnTo>
                      <a:pt x="951" y="354"/>
                    </a:lnTo>
                    <a:lnTo>
                      <a:pt x="928" y="341"/>
                    </a:lnTo>
                    <a:lnTo>
                      <a:pt x="903" y="329"/>
                    </a:lnTo>
                    <a:lnTo>
                      <a:pt x="878" y="316"/>
                    </a:lnTo>
                    <a:lnTo>
                      <a:pt x="852" y="303"/>
                    </a:lnTo>
                    <a:lnTo>
                      <a:pt x="825" y="291"/>
                    </a:lnTo>
                    <a:lnTo>
                      <a:pt x="797" y="278"/>
                    </a:lnTo>
                    <a:lnTo>
                      <a:pt x="768" y="265"/>
                    </a:lnTo>
                    <a:lnTo>
                      <a:pt x="738" y="254"/>
                    </a:lnTo>
                    <a:lnTo>
                      <a:pt x="706" y="241"/>
                    </a:lnTo>
                    <a:lnTo>
                      <a:pt x="674" y="228"/>
                    </a:lnTo>
                    <a:lnTo>
                      <a:pt x="639" y="216"/>
                    </a:lnTo>
                    <a:lnTo>
                      <a:pt x="603" y="203"/>
                    </a:lnTo>
                    <a:lnTo>
                      <a:pt x="565" y="190"/>
                    </a:lnTo>
                    <a:lnTo>
                      <a:pt x="526" y="178"/>
                    </a:lnTo>
                    <a:lnTo>
                      <a:pt x="485" y="164"/>
                    </a:lnTo>
                    <a:lnTo>
                      <a:pt x="444" y="151"/>
                    </a:lnTo>
                    <a:lnTo>
                      <a:pt x="405" y="139"/>
                    </a:lnTo>
                    <a:lnTo>
                      <a:pt x="367" y="127"/>
                    </a:lnTo>
                    <a:lnTo>
                      <a:pt x="330" y="115"/>
                    </a:lnTo>
                    <a:lnTo>
                      <a:pt x="296" y="105"/>
                    </a:lnTo>
                    <a:lnTo>
                      <a:pt x="261" y="95"/>
                    </a:lnTo>
                    <a:lnTo>
                      <a:pt x="229" y="84"/>
                    </a:lnTo>
                    <a:lnTo>
                      <a:pt x="198" y="74"/>
                    </a:lnTo>
                    <a:lnTo>
                      <a:pt x="167" y="64"/>
                    </a:lnTo>
                    <a:lnTo>
                      <a:pt x="139" y="54"/>
                    </a:lnTo>
                    <a:lnTo>
                      <a:pt x="111" y="45"/>
                    </a:lnTo>
                    <a:lnTo>
                      <a:pt x="86" y="36"/>
                    </a:lnTo>
                    <a:lnTo>
                      <a:pt x="62" y="27"/>
                    </a:lnTo>
                    <a:lnTo>
                      <a:pt x="40" y="18"/>
                    </a:lnTo>
                    <a:lnTo>
                      <a:pt x="19" y="9"/>
                    </a:lnTo>
                    <a:lnTo>
                      <a:pt x="0"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8000" name="Freeform 80"/>
              <p:cNvSpPr>
                <a:spLocks/>
              </p:cNvSpPr>
              <p:nvPr/>
            </p:nvSpPr>
            <p:spPr bwMode="auto">
              <a:xfrm>
                <a:off x="5300" y="2519"/>
                <a:ext cx="165" cy="160"/>
              </a:xfrm>
              <a:custGeom>
                <a:avLst/>
                <a:gdLst>
                  <a:gd name="T0" fmla="*/ 329 w 329"/>
                  <a:gd name="T1" fmla="*/ 0 h 319"/>
                  <a:gd name="T2" fmla="*/ 328 w 329"/>
                  <a:gd name="T3" fmla="*/ 3 h 319"/>
                  <a:gd name="T4" fmla="*/ 323 w 329"/>
                  <a:gd name="T5" fmla="*/ 11 h 319"/>
                  <a:gd name="T6" fmla="*/ 318 w 329"/>
                  <a:gd name="T7" fmla="*/ 25 h 319"/>
                  <a:gd name="T8" fmla="*/ 307 w 329"/>
                  <a:gd name="T9" fmla="*/ 44 h 319"/>
                  <a:gd name="T10" fmla="*/ 296 w 329"/>
                  <a:gd name="T11" fmla="*/ 64 h 319"/>
                  <a:gd name="T12" fmla="*/ 282 w 329"/>
                  <a:gd name="T13" fmla="*/ 89 h 319"/>
                  <a:gd name="T14" fmla="*/ 265 w 329"/>
                  <a:gd name="T15" fmla="*/ 114 h 319"/>
                  <a:gd name="T16" fmla="*/ 245 w 329"/>
                  <a:gd name="T17" fmla="*/ 142 h 319"/>
                  <a:gd name="T18" fmla="*/ 223 w 329"/>
                  <a:gd name="T19" fmla="*/ 169 h 319"/>
                  <a:gd name="T20" fmla="*/ 198 w 329"/>
                  <a:gd name="T21" fmla="*/ 197 h 319"/>
                  <a:gd name="T22" fmla="*/ 171 w 329"/>
                  <a:gd name="T23" fmla="*/ 225 h 319"/>
                  <a:gd name="T24" fmla="*/ 141 w 329"/>
                  <a:gd name="T25" fmla="*/ 249 h 319"/>
                  <a:gd name="T26" fmla="*/ 109 w 329"/>
                  <a:gd name="T27" fmla="*/ 272 h 319"/>
                  <a:gd name="T28" fmla="*/ 76 w 329"/>
                  <a:gd name="T29" fmla="*/ 291 h 319"/>
                  <a:gd name="T30" fmla="*/ 39 w 329"/>
                  <a:gd name="T31" fmla="*/ 308 h 319"/>
                  <a:gd name="T32" fmla="*/ 0 w 329"/>
                  <a:gd name="T33" fmla="*/ 319 h 319"/>
                  <a:gd name="T34" fmla="*/ 2 w 329"/>
                  <a:gd name="T35" fmla="*/ 318 h 319"/>
                  <a:gd name="T36" fmla="*/ 7 w 329"/>
                  <a:gd name="T37" fmla="*/ 313 h 319"/>
                  <a:gd name="T38" fmla="*/ 12 w 329"/>
                  <a:gd name="T39" fmla="*/ 305 h 319"/>
                  <a:gd name="T40" fmla="*/ 20 w 329"/>
                  <a:gd name="T41" fmla="*/ 296 h 319"/>
                  <a:gd name="T42" fmla="*/ 28 w 329"/>
                  <a:gd name="T43" fmla="*/ 286 h 319"/>
                  <a:gd name="T44" fmla="*/ 35 w 329"/>
                  <a:gd name="T45" fmla="*/ 274 h 319"/>
                  <a:gd name="T46" fmla="*/ 41 w 329"/>
                  <a:gd name="T47" fmla="*/ 263 h 319"/>
                  <a:gd name="T48" fmla="*/ 43 w 329"/>
                  <a:gd name="T49" fmla="*/ 250 h 319"/>
                  <a:gd name="T50" fmla="*/ 46 w 329"/>
                  <a:gd name="T51" fmla="*/ 249 h 319"/>
                  <a:gd name="T52" fmla="*/ 50 w 329"/>
                  <a:gd name="T53" fmla="*/ 248 h 319"/>
                  <a:gd name="T54" fmla="*/ 58 w 329"/>
                  <a:gd name="T55" fmla="*/ 244 h 319"/>
                  <a:gd name="T56" fmla="*/ 70 w 329"/>
                  <a:gd name="T57" fmla="*/ 238 h 319"/>
                  <a:gd name="T58" fmla="*/ 84 w 329"/>
                  <a:gd name="T59" fmla="*/ 233 h 319"/>
                  <a:gd name="T60" fmla="*/ 100 w 329"/>
                  <a:gd name="T61" fmla="*/ 223 h 319"/>
                  <a:gd name="T62" fmla="*/ 118 w 329"/>
                  <a:gd name="T63" fmla="*/ 213 h 319"/>
                  <a:gd name="T64" fmla="*/ 139 w 329"/>
                  <a:gd name="T65" fmla="*/ 199 h 319"/>
                  <a:gd name="T66" fmla="*/ 160 w 329"/>
                  <a:gd name="T67" fmla="*/ 184 h 319"/>
                  <a:gd name="T68" fmla="*/ 183 w 329"/>
                  <a:gd name="T69" fmla="*/ 167 h 319"/>
                  <a:gd name="T70" fmla="*/ 207 w 329"/>
                  <a:gd name="T71" fmla="*/ 146 h 319"/>
                  <a:gd name="T72" fmla="*/ 231 w 329"/>
                  <a:gd name="T73" fmla="*/ 123 h 319"/>
                  <a:gd name="T74" fmla="*/ 255 w 329"/>
                  <a:gd name="T75" fmla="*/ 97 h 319"/>
                  <a:gd name="T76" fmla="*/ 281 w 329"/>
                  <a:gd name="T77" fmla="*/ 68 h 319"/>
                  <a:gd name="T78" fmla="*/ 305 w 329"/>
                  <a:gd name="T79" fmla="*/ 36 h 319"/>
                  <a:gd name="T80" fmla="*/ 329 w 329"/>
                  <a:gd name="T81" fmla="*/ 0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9" h="319">
                    <a:moveTo>
                      <a:pt x="329" y="0"/>
                    </a:moveTo>
                    <a:lnTo>
                      <a:pt x="328" y="3"/>
                    </a:lnTo>
                    <a:lnTo>
                      <a:pt x="323" y="11"/>
                    </a:lnTo>
                    <a:lnTo>
                      <a:pt x="318" y="25"/>
                    </a:lnTo>
                    <a:lnTo>
                      <a:pt x="307" y="44"/>
                    </a:lnTo>
                    <a:lnTo>
                      <a:pt x="296" y="64"/>
                    </a:lnTo>
                    <a:lnTo>
                      <a:pt x="282" y="89"/>
                    </a:lnTo>
                    <a:lnTo>
                      <a:pt x="265" y="114"/>
                    </a:lnTo>
                    <a:lnTo>
                      <a:pt x="245" y="142"/>
                    </a:lnTo>
                    <a:lnTo>
                      <a:pt x="223" y="169"/>
                    </a:lnTo>
                    <a:lnTo>
                      <a:pt x="198" y="197"/>
                    </a:lnTo>
                    <a:lnTo>
                      <a:pt x="171" y="225"/>
                    </a:lnTo>
                    <a:lnTo>
                      <a:pt x="141" y="249"/>
                    </a:lnTo>
                    <a:lnTo>
                      <a:pt x="109" y="272"/>
                    </a:lnTo>
                    <a:lnTo>
                      <a:pt x="76" y="291"/>
                    </a:lnTo>
                    <a:lnTo>
                      <a:pt x="39" y="308"/>
                    </a:lnTo>
                    <a:lnTo>
                      <a:pt x="0" y="319"/>
                    </a:lnTo>
                    <a:lnTo>
                      <a:pt x="2" y="318"/>
                    </a:lnTo>
                    <a:lnTo>
                      <a:pt x="7" y="313"/>
                    </a:lnTo>
                    <a:lnTo>
                      <a:pt x="12" y="305"/>
                    </a:lnTo>
                    <a:lnTo>
                      <a:pt x="20" y="296"/>
                    </a:lnTo>
                    <a:lnTo>
                      <a:pt x="28" y="286"/>
                    </a:lnTo>
                    <a:lnTo>
                      <a:pt x="35" y="274"/>
                    </a:lnTo>
                    <a:lnTo>
                      <a:pt x="41" y="263"/>
                    </a:lnTo>
                    <a:lnTo>
                      <a:pt x="43" y="250"/>
                    </a:lnTo>
                    <a:lnTo>
                      <a:pt x="46" y="249"/>
                    </a:lnTo>
                    <a:lnTo>
                      <a:pt x="50" y="248"/>
                    </a:lnTo>
                    <a:lnTo>
                      <a:pt x="58" y="244"/>
                    </a:lnTo>
                    <a:lnTo>
                      <a:pt x="70" y="238"/>
                    </a:lnTo>
                    <a:lnTo>
                      <a:pt x="84" y="233"/>
                    </a:lnTo>
                    <a:lnTo>
                      <a:pt x="100" y="223"/>
                    </a:lnTo>
                    <a:lnTo>
                      <a:pt x="118" y="213"/>
                    </a:lnTo>
                    <a:lnTo>
                      <a:pt x="139" y="199"/>
                    </a:lnTo>
                    <a:lnTo>
                      <a:pt x="160" y="184"/>
                    </a:lnTo>
                    <a:lnTo>
                      <a:pt x="183" y="167"/>
                    </a:lnTo>
                    <a:lnTo>
                      <a:pt x="207" y="146"/>
                    </a:lnTo>
                    <a:lnTo>
                      <a:pt x="231" y="123"/>
                    </a:lnTo>
                    <a:lnTo>
                      <a:pt x="255" y="97"/>
                    </a:lnTo>
                    <a:lnTo>
                      <a:pt x="281" y="68"/>
                    </a:lnTo>
                    <a:lnTo>
                      <a:pt x="305" y="36"/>
                    </a:lnTo>
                    <a:lnTo>
                      <a:pt x="329"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338001" name="Freeform 81"/>
              <p:cNvSpPr>
                <a:spLocks/>
              </p:cNvSpPr>
              <p:nvPr/>
            </p:nvSpPr>
            <p:spPr bwMode="auto">
              <a:xfrm>
                <a:off x="4660" y="2068"/>
                <a:ext cx="85" cy="35"/>
              </a:xfrm>
              <a:custGeom>
                <a:avLst/>
                <a:gdLst>
                  <a:gd name="T0" fmla="*/ 5 w 170"/>
                  <a:gd name="T1" fmla="*/ 0 h 69"/>
                  <a:gd name="T2" fmla="*/ 0 w 170"/>
                  <a:gd name="T3" fmla="*/ 18 h 69"/>
                  <a:gd name="T4" fmla="*/ 3 w 170"/>
                  <a:gd name="T5" fmla="*/ 22 h 69"/>
                  <a:gd name="T6" fmla="*/ 11 w 170"/>
                  <a:gd name="T7" fmla="*/ 30 h 69"/>
                  <a:gd name="T8" fmla="*/ 25 w 170"/>
                  <a:gd name="T9" fmla="*/ 40 h 69"/>
                  <a:gd name="T10" fmla="*/ 45 w 170"/>
                  <a:gd name="T11" fmla="*/ 52 h 69"/>
                  <a:gd name="T12" fmla="*/ 69 w 170"/>
                  <a:gd name="T13" fmla="*/ 61 h 69"/>
                  <a:gd name="T14" fmla="*/ 98 w 170"/>
                  <a:gd name="T15" fmla="*/ 68 h 69"/>
                  <a:gd name="T16" fmla="*/ 132 w 170"/>
                  <a:gd name="T17" fmla="*/ 69 h 69"/>
                  <a:gd name="T18" fmla="*/ 170 w 170"/>
                  <a:gd name="T19" fmla="*/ 62 h 69"/>
                  <a:gd name="T20" fmla="*/ 166 w 170"/>
                  <a:gd name="T21" fmla="*/ 62 h 69"/>
                  <a:gd name="T22" fmla="*/ 152 w 170"/>
                  <a:gd name="T23" fmla="*/ 62 h 69"/>
                  <a:gd name="T24" fmla="*/ 132 w 170"/>
                  <a:gd name="T25" fmla="*/ 61 h 69"/>
                  <a:gd name="T26" fmla="*/ 109 w 170"/>
                  <a:gd name="T27" fmla="*/ 56 h 69"/>
                  <a:gd name="T28" fmla="*/ 81 w 170"/>
                  <a:gd name="T29" fmla="*/ 49 h 69"/>
                  <a:gd name="T30" fmla="*/ 55 w 170"/>
                  <a:gd name="T31" fmla="*/ 39 h 69"/>
                  <a:gd name="T32" fmla="*/ 28 w 170"/>
                  <a:gd name="T33" fmla="*/ 23 h 69"/>
                  <a:gd name="T34" fmla="*/ 5 w 170"/>
                  <a:gd name="T35"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0" h="69">
                    <a:moveTo>
                      <a:pt x="5" y="0"/>
                    </a:moveTo>
                    <a:lnTo>
                      <a:pt x="0" y="18"/>
                    </a:lnTo>
                    <a:lnTo>
                      <a:pt x="3" y="22"/>
                    </a:lnTo>
                    <a:lnTo>
                      <a:pt x="11" y="30"/>
                    </a:lnTo>
                    <a:lnTo>
                      <a:pt x="25" y="40"/>
                    </a:lnTo>
                    <a:lnTo>
                      <a:pt x="45" y="52"/>
                    </a:lnTo>
                    <a:lnTo>
                      <a:pt x="69" y="61"/>
                    </a:lnTo>
                    <a:lnTo>
                      <a:pt x="98" y="68"/>
                    </a:lnTo>
                    <a:lnTo>
                      <a:pt x="132" y="69"/>
                    </a:lnTo>
                    <a:lnTo>
                      <a:pt x="170" y="62"/>
                    </a:lnTo>
                    <a:lnTo>
                      <a:pt x="166" y="62"/>
                    </a:lnTo>
                    <a:lnTo>
                      <a:pt x="152" y="62"/>
                    </a:lnTo>
                    <a:lnTo>
                      <a:pt x="132" y="61"/>
                    </a:lnTo>
                    <a:lnTo>
                      <a:pt x="109" y="56"/>
                    </a:lnTo>
                    <a:lnTo>
                      <a:pt x="81" y="49"/>
                    </a:lnTo>
                    <a:lnTo>
                      <a:pt x="55" y="39"/>
                    </a:lnTo>
                    <a:lnTo>
                      <a:pt x="28" y="23"/>
                    </a:lnTo>
                    <a:lnTo>
                      <a:pt x="5" y="0"/>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grpSp>
      </p:grpSp>
    </p:spTree>
    <p:extLst>
      <p:ext uri="{BB962C8B-B14F-4D97-AF65-F5344CB8AC3E}">
        <p14:creationId xmlns:p14="http://schemas.microsoft.com/office/powerpoint/2010/main" xmlns="" val="21967944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normAutofit/>
          </a:bodyPr>
          <a:lstStyle/>
          <a:p>
            <a:r>
              <a:rPr lang="en-US" dirty="0"/>
              <a:t>SUMMARY</a:t>
            </a:r>
          </a:p>
        </p:txBody>
      </p:sp>
      <p:sp>
        <p:nvSpPr>
          <p:cNvPr id="184339" name="Rectangle 19"/>
          <p:cNvSpPr>
            <a:spLocks noChangeArrowheads="1"/>
          </p:cNvSpPr>
          <p:nvPr/>
        </p:nvSpPr>
        <p:spPr bwMode="auto">
          <a:xfrm>
            <a:off x="1922463" y="2973388"/>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
        <p:nvSpPr>
          <p:cNvPr id="184340" name="Rectangle 20"/>
          <p:cNvSpPr>
            <a:spLocks noChangeArrowheads="1"/>
          </p:cNvSpPr>
          <p:nvPr/>
        </p:nvSpPr>
        <p:spPr bwMode="auto">
          <a:xfrm>
            <a:off x="571472" y="1500174"/>
            <a:ext cx="7962928" cy="61493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en-US" dirty="0" smtClean="0">
                <a:latin typeface="+mn-lt"/>
              </a:rPr>
              <a:t>We have </a:t>
            </a:r>
            <a:r>
              <a:rPr lang="en-US" dirty="0" smtClean="0">
                <a:latin typeface="+mn-lt"/>
              </a:rPr>
              <a:t>seen:</a:t>
            </a:r>
            <a:endParaRPr lang="en-US" dirty="0" smtClean="0">
              <a:latin typeface="+mn-lt"/>
            </a:endParaRPr>
          </a:p>
          <a:p>
            <a:r>
              <a:rPr lang="en-US" dirty="0" smtClean="0">
                <a:latin typeface="+mn-lt"/>
              </a:rPr>
              <a:t>● classifications of advertising, development or evolution of advertising and the five main key players in the advertising industry</a:t>
            </a:r>
            <a:r>
              <a:rPr lang="en-US" dirty="0" smtClean="0">
                <a:latin typeface="+mn-lt"/>
              </a:rPr>
              <a:t>.</a:t>
            </a:r>
          </a:p>
          <a:p>
            <a:r>
              <a:rPr lang="en-US" dirty="0" smtClean="0">
                <a:latin typeface="+mn-lt"/>
              </a:rPr>
              <a:t>● that looking </a:t>
            </a:r>
            <a:r>
              <a:rPr lang="en-US" dirty="0" smtClean="0">
                <a:latin typeface="+mn-lt"/>
              </a:rPr>
              <a:t>closely at internal structures and selecting the right agency are important stages in a successful transition to integrated marketing</a:t>
            </a:r>
            <a:r>
              <a:rPr lang="en-US" dirty="0" smtClean="0">
                <a:latin typeface="+mn-lt"/>
              </a:rPr>
              <a:t>.</a:t>
            </a:r>
          </a:p>
          <a:p>
            <a:pPr>
              <a:buFont typeface="Arial" pitchFamily="34" charset="0"/>
              <a:buChar char="•"/>
            </a:pPr>
            <a:r>
              <a:rPr lang="en-US" dirty="0" smtClean="0">
                <a:latin typeface="+mn-lt"/>
              </a:rPr>
              <a:t>How </a:t>
            </a:r>
            <a:r>
              <a:rPr lang="en-US" dirty="0" smtClean="0">
                <a:latin typeface="+mn-lt"/>
              </a:rPr>
              <a:t>integrated marketing provides many important business benefits, including creative integrity, consistency of messages, unbiased marketing recommendations, better use of communications media, greater marketing precision, improved operational efficiency and cost savings.</a:t>
            </a:r>
            <a:endParaRPr lang="en-US" dirty="0" smtClean="0">
              <a:latin typeface="+mn-lt"/>
            </a:endParaRPr>
          </a:p>
          <a:p>
            <a:pPr>
              <a:buFont typeface="Arial" pitchFamily="34" charset="0"/>
              <a:buChar char="•"/>
            </a:pPr>
            <a:r>
              <a:rPr lang="en-US" dirty="0" smtClean="0">
                <a:latin typeface="+mn-lt"/>
              </a:rPr>
              <a:t>The New Advertising: Electronic media are making advertising more intimate, interactive, and personalized.</a:t>
            </a:r>
          </a:p>
          <a:p>
            <a:endParaRPr lang="en-US" dirty="0" smtClean="0">
              <a:latin typeface="+mn-lt"/>
            </a:endParaRPr>
          </a:p>
          <a:p>
            <a:pPr marL="334963" indent="-334963">
              <a:spcBef>
                <a:spcPct val="20000"/>
              </a:spcBef>
              <a:buClr>
                <a:srgbClr val="336633"/>
              </a:buClr>
              <a:buFont typeface="Times" charset="0"/>
              <a:buChar char="•"/>
            </a:pPr>
            <a:endParaRPr lang="en-US" sz="2800" dirty="0">
              <a:solidFill>
                <a:srgbClr val="000000"/>
              </a:solidFill>
              <a:latin typeface="Times New Roman" charset="0"/>
              <a:cs typeface="Times New Roman" charset="0"/>
            </a:endParaRPr>
          </a:p>
        </p:txBody>
      </p:sp>
    </p:spTree>
    <p:extLst>
      <p:ext uri="{BB962C8B-B14F-4D97-AF65-F5344CB8AC3E}">
        <p14:creationId xmlns:p14="http://schemas.microsoft.com/office/powerpoint/2010/main" xmlns="" val="3876173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C902C1-9B50-4EBF-B8E8-38DEF0700FE2}"/>
              </a:ext>
            </a:extLst>
          </p:cNvPr>
          <p:cNvSpPr>
            <a:spLocks noGrp="1"/>
          </p:cNvSpPr>
          <p:nvPr>
            <p:ph type="title"/>
          </p:nvPr>
        </p:nvSpPr>
        <p:spPr/>
        <p:txBody>
          <a:bodyPr>
            <a:normAutofit fontScale="90000"/>
          </a:bodyPr>
          <a:lstStyle/>
          <a:p>
            <a:pPr algn="ctr"/>
            <a:r>
              <a:rPr lang="en-US" dirty="0"/>
              <a:t/>
            </a:r>
            <a:br>
              <a:rPr lang="en-US" dirty="0"/>
            </a:br>
            <a:r>
              <a:rPr lang="en-US" dirty="0"/>
              <a:t>THANK YOU</a:t>
            </a:r>
            <a:br>
              <a:rPr lang="en-US" dirty="0"/>
            </a:br>
            <a:endParaRPr lang="en-US" dirty="0"/>
          </a:p>
        </p:txBody>
      </p:sp>
      <p:sp>
        <p:nvSpPr>
          <p:cNvPr id="3" name="Content Placeholder 2">
            <a:extLst>
              <a:ext uri="{FF2B5EF4-FFF2-40B4-BE49-F238E27FC236}">
                <a16:creationId xmlns:a16="http://schemas.microsoft.com/office/drawing/2014/main" xmlns="" id="{F4E00C4A-7240-40A0-9605-CCC7B4D304AD}"/>
              </a:ext>
            </a:extLst>
          </p:cNvPr>
          <p:cNvSpPr>
            <a:spLocks noGrp="1"/>
          </p:cNvSpPr>
          <p:nvPr>
            <p:ph idx="1"/>
          </p:nvPr>
        </p:nvSpPr>
        <p:spPr>
          <a:xfrm>
            <a:off x="457200" y="1571612"/>
            <a:ext cx="8229600" cy="5072098"/>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1" i="0" u="none" strike="noStrike" kern="1200" cap="none" spc="0" normalizeH="0" baseline="0" noProof="0" dirty="0">
                <a:ln>
                  <a:noFill/>
                </a:ln>
                <a:effectLst/>
                <a:uLnTx/>
                <a:uFillTx/>
                <a:latin typeface="Calibri"/>
                <a:ea typeface="+mn-ea"/>
                <a:cs typeface="+mn-cs"/>
              </a:rPr>
              <a:t>LECTURE </a:t>
            </a:r>
            <a:r>
              <a:rPr kumimoji="0" lang="en-US" sz="4400" b="1" i="0" u="none" strike="noStrike" kern="1200" cap="none" spc="0" normalizeH="0" baseline="0" noProof="0" dirty="0" smtClean="0">
                <a:ln>
                  <a:noFill/>
                </a:ln>
                <a:effectLst/>
                <a:uLnTx/>
                <a:uFillTx/>
                <a:latin typeface="Calibri"/>
                <a:ea typeface="+mn-ea"/>
                <a:cs typeface="+mn-cs"/>
              </a:rPr>
              <a:t>2 </a:t>
            </a:r>
            <a:r>
              <a:rPr kumimoji="0" lang="en-US" sz="3200" b="1" i="0" u="none" strike="noStrike" kern="1200" cap="none" spc="0" normalizeH="0" baseline="0" noProof="0" dirty="0">
                <a:ln>
                  <a:noFill/>
                </a:ln>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3200" b="1" dirty="0">
                <a:latin typeface="Calibri"/>
              </a:rPr>
              <a:t>Mass Communication Department,</a:t>
            </a:r>
            <a:r>
              <a:rPr kumimoji="0" lang="en-US" sz="3200" b="1" i="0" u="none" strike="noStrike" kern="1200" cap="none" spc="0" normalizeH="0" baseline="0" noProof="0" dirty="0">
                <a:ln>
                  <a:noFill/>
                </a:ln>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effectLst/>
                <a:uLnTx/>
                <a:uFillTx/>
                <a:latin typeface="Calibri"/>
                <a:ea typeface="+mn-ea"/>
                <a:cs typeface="+mn-cs"/>
              </a:rPr>
              <a:t>AFRICA NAZARENE UNIVERSITY</a:t>
            </a:r>
            <a:r>
              <a:rPr kumimoji="0" lang="en-US" sz="3200" b="1" i="0" u="none" strike="noStrike" kern="1200" cap="none" spc="0" normalizeH="0" baseline="0" noProof="0" dirty="0">
                <a:ln>
                  <a:noFill/>
                </a:ln>
                <a:solidFill>
                  <a:prstClr val="white"/>
                </a:solidFill>
                <a:effectLst/>
                <a:uLnTx/>
                <a:uFillTx/>
                <a:latin typeface="Calibri"/>
                <a:ea typeface="+mn-ea"/>
                <a:cs typeface="+mn-cs"/>
              </a:rPr>
              <a:t>.</a:t>
            </a:r>
          </a:p>
          <a:p>
            <a:pPr marL="0" lvl="0" indent="0" algn="ctr" eaLnBrk="1" fontAlgn="auto" hangingPunct="1">
              <a:spcBef>
                <a:spcPct val="20000"/>
              </a:spcBef>
              <a:spcAft>
                <a:spcPts val="0"/>
              </a:spcAft>
              <a:buClrTx/>
              <a:buSzTx/>
              <a:buNone/>
              <a:defRPr/>
            </a:pPr>
            <a:r>
              <a:rPr lang="en-US" sz="2400" b="1" dirty="0" smtClean="0">
                <a:solidFill>
                  <a:schemeClr val="accent1"/>
                </a:solidFill>
                <a:latin typeface="Calibri"/>
              </a:rPr>
              <a:t>THE MAIN SOURCE OF REFERENCE: </a:t>
            </a:r>
            <a:r>
              <a:rPr lang="en-US" sz="2400" b="1" i="1" dirty="0" smtClean="0">
                <a:solidFill>
                  <a:schemeClr val="accent1"/>
                </a:solidFill>
                <a:latin typeface="Calibri"/>
              </a:rPr>
              <a:t>Advertising &amp; IMC: Principles and Practice., </a:t>
            </a:r>
            <a:r>
              <a:rPr lang="en-US" sz="2400" b="1" dirty="0" smtClean="0">
                <a:solidFill>
                  <a:schemeClr val="accent1"/>
                </a:solidFill>
                <a:latin typeface="Calibri"/>
              </a:rPr>
              <a:t>Moriarty, Sandra  Mitchell, Nancy D  and Wells, William D.  14th edition. Pearson Prentice Hall Inc., 2009.</a:t>
            </a:r>
          </a:p>
          <a:p>
            <a:pPr lvl="0" algn="ctr" eaLnBrk="1" fontAlgn="auto" hangingPunct="1">
              <a:spcBef>
                <a:spcPct val="20000"/>
              </a:spcBef>
              <a:spcAft>
                <a:spcPts val="0"/>
              </a:spcAft>
              <a:buClrTx/>
              <a:buSzTx/>
              <a:defRPr/>
            </a:pPr>
            <a:r>
              <a:rPr lang="en-US" sz="2400" b="1" i="1" dirty="0" smtClean="0">
                <a:solidFill>
                  <a:schemeClr val="accent1"/>
                </a:solidFill>
              </a:rPr>
              <a:t>Contemporary Advertising and integrated marketing communications. </a:t>
            </a:r>
            <a:r>
              <a:rPr lang="en-US" sz="2400" b="1" dirty="0" err="1" smtClean="0">
                <a:solidFill>
                  <a:schemeClr val="accent1"/>
                </a:solidFill>
              </a:rPr>
              <a:t>Arens</a:t>
            </a:r>
            <a:r>
              <a:rPr lang="en-US" sz="2400" b="1" dirty="0" smtClean="0">
                <a:solidFill>
                  <a:schemeClr val="accent1"/>
                </a:solidFill>
              </a:rPr>
              <a:t>, William. F., </a:t>
            </a:r>
            <a:r>
              <a:rPr lang="en-US" sz="2400" b="1" dirty="0" err="1" smtClean="0">
                <a:solidFill>
                  <a:schemeClr val="accent1"/>
                </a:solidFill>
              </a:rPr>
              <a:t>Weigold</a:t>
            </a:r>
            <a:r>
              <a:rPr lang="en-US" sz="2400" b="1" dirty="0" smtClean="0">
                <a:solidFill>
                  <a:schemeClr val="accent1"/>
                </a:solidFill>
              </a:rPr>
              <a:t>, Michael. F., and </a:t>
            </a:r>
            <a:r>
              <a:rPr lang="en-US" sz="2400" b="1" dirty="0" err="1" smtClean="0">
                <a:solidFill>
                  <a:schemeClr val="accent1"/>
                </a:solidFill>
              </a:rPr>
              <a:t>Arens</a:t>
            </a:r>
            <a:r>
              <a:rPr lang="en-US" sz="2400" b="1" dirty="0" smtClean="0">
                <a:solidFill>
                  <a:schemeClr val="accent1"/>
                </a:solidFill>
              </a:rPr>
              <a:t>, Christian.. 13</a:t>
            </a:r>
            <a:r>
              <a:rPr lang="en-US" sz="2400" b="1" baseline="30000" dirty="0" smtClean="0">
                <a:solidFill>
                  <a:schemeClr val="accent1"/>
                </a:solidFill>
              </a:rPr>
              <a:t>th</a:t>
            </a:r>
            <a:r>
              <a:rPr lang="en-US" sz="2400" b="1" dirty="0" smtClean="0">
                <a:solidFill>
                  <a:schemeClr val="accent1"/>
                </a:solidFill>
              </a:rPr>
              <a:t> Ed. McGraw Hill Higher Education. 2011</a:t>
            </a:r>
            <a:endParaRPr lang="en-US" sz="2400" b="1" dirty="0" smtClean="0">
              <a:solidFill>
                <a:schemeClr val="accent1"/>
              </a:solidFill>
              <a:latin typeface="Calibri"/>
            </a:endParaRPr>
          </a:p>
        </p:txBody>
      </p:sp>
    </p:spTree>
    <p:extLst>
      <p:ext uri="{BB962C8B-B14F-4D97-AF65-F5344CB8AC3E}">
        <p14:creationId xmlns:p14="http://schemas.microsoft.com/office/powerpoint/2010/main" xmlns="" val="42773198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app.xml><?xml version="1.0" encoding="utf-8"?>
<Properties xmlns="http://schemas.openxmlformats.org/officeDocument/2006/extended-properties" xmlns:vt="http://schemas.openxmlformats.org/officeDocument/2006/docPropsVTypes">
  <Template>Module</Template>
  <TotalTime>1906</TotalTime>
  <Words>2227</Words>
  <Application>Microsoft Office PowerPoint</Application>
  <PresentationFormat>On-screen Show (4:3)</PresentationFormat>
  <Paragraphs>210</Paragraphs>
  <Slides>34</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34</vt:i4>
      </vt:variant>
    </vt:vector>
  </HeadingPairs>
  <TitlesOfParts>
    <vt:vector size="46" baseType="lpstr">
      <vt:lpstr>Arial</vt:lpstr>
      <vt:lpstr>Corbel</vt:lpstr>
      <vt:lpstr>Calibri</vt:lpstr>
      <vt:lpstr>Wingdings 2</vt:lpstr>
      <vt:lpstr>Times New Roman</vt:lpstr>
      <vt:lpstr>新細明體</vt:lpstr>
      <vt:lpstr>ＭＳ Ｐゴシック</vt:lpstr>
      <vt:lpstr>Times</vt:lpstr>
      <vt:lpstr>Wingdings</vt:lpstr>
      <vt:lpstr>Arial Black</vt:lpstr>
      <vt:lpstr>Wingdings 3</vt:lpstr>
      <vt:lpstr>Module</vt:lpstr>
      <vt:lpstr>Principles of Advertising The players, structure, and evolution of advertising</vt:lpstr>
      <vt:lpstr>Course Goals and Objectives</vt:lpstr>
      <vt:lpstr>Classification of advertising </vt:lpstr>
      <vt:lpstr>Classification of advertising  By Target Audience</vt:lpstr>
      <vt:lpstr>Classification of advertising  By Target Audience</vt:lpstr>
      <vt:lpstr>Classification of advertising  By Geographic Area</vt:lpstr>
      <vt:lpstr>Classification of advertising  By Medium</vt:lpstr>
      <vt:lpstr>Classification of advertising  By Purpose</vt:lpstr>
      <vt:lpstr>Classification of advertising  By Purpose</vt:lpstr>
      <vt:lpstr>Classification of advertising PERSPECTIVE II</vt:lpstr>
      <vt:lpstr>Print Advertising</vt:lpstr>
      <vt:lpstr>Broadcast advertising</vt:lpstr>
      <vt:lpstr>Outdoor Advertising</vt:lpstr>
      <vt:lpstr>Covert and Public Service Advertising </vt:lpstr>
      <vt:lpstr>Public Service Advertising</vt:lpstr>
      <vt:lpstr>Integrating Marketing Communications</vt:lpstr>
      <vt:lpstr>Integrating Marketing Communications</vt:lpstr>
      <vt:lpstr>The Key Players</vt:lpstr>
      <vt:lpstr>The Key Players: the Advertiser</vt:lpstr>
      <vt:lpstr>The Key Players: the Advertiser</vt:lpstr>
      <vt:lpstr>Key Players: Agency</vt:lpstr>
      <vt:lpstr>Key Players: Agency</vt:lpstr>
      <vt:lpstr>Key Players: Media</vt:lpstr>
      <vt:lpstr>Key Players: Suppliers or Vendors</vt:lpstr>
      <vt:lpstr>Key Players: Target Audiences</vt:lpstr>
      <vt:lpstr>The Development of Advertising</vt:lpstr>
      <vt:lpstr>The Development of Advertising</vt:lpstr>
      <vt:lpstr>The Development of Advertising</vt:lpstr>
      <vt:lpstr>Current Developments</vt:lpstr>
      <vt:lpstr>Current Developments</vt:lpstr>
      <vt:lpstr>Current Developments</vt:lpstr>
      <vt:lpstr>Current Developments</vt:lpstr>
      <vt:lpstr>SUMMARY</vt:lpstr>
      <vt:lpstr> THANK YOU </vt:lpstr>
    </vt:vector>
  </TitlesOfParts>
  <Company>Dell Computer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LDR/520 Organizational Ethics</dc:title>
  <dc:creator>Robert Key</dc:creator>
  <cp:lastModifiedBy>user</cp:lastModifiedBy>
  <cp:revision>198</cp:revision>
  <dcterms:created xsi:type="dcterms:W3CDTF">2001-06-18T21:30:27Z</dcterms:created>
  <dcterms:modified xsi:type="dcterms:W3CDTF">2022-04-09T08:00:45Z</dcterms:modified>
</cp:coreProperties>
</file>