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710" r:id="rId1"/>
  </p:sldMasterIdLst>
  <p:notesMasterIdLst>
    <p:notesMasterId r:id="rId36"/>
  </p:notesMasterIdLst>
  <p:handoutMasterIdLst>
    <p:handoutMasterId r:id="rId37"/>
  </p:handoutMasterIdLst>
  <p:sldIdLst>
    <p:sldId id="314" r:id="rId2"/>
    <p:sldId id="751" r:id="rId3"/>
    <p:sldId id="708" r:id="rId4"/>
    <p:sldId id="762" r:id="rId5"/>
    <p:sldId id="711" r:id="rId6"/>
    <p:sldId id="748" r:id="rId7"/>
    <p:sldId id="712" r:id="rId8"/>
    <p:sldId id="713" r:id="rId9"/>
    <p:sldId id="752" r:id="rId10"/>
    <p:sldId id="714" r:id="rId11"/>
    <p:sldId id="715" r:id="rId12"/>
    <p:sldId id="716" r:id="rId13"/>
    <p:sldId id="717" r:id="rId14"/>
    <p:sldId id="718" r:id="rId15"/>
    <p:sldId id="719" r:id="rId16"/>
    <p:sldId id="749" r:id="rId17"/>
    <p:sldId id="721" r:id="rId18"/>
    <p:sldId id="725" r:id="rId19"/>
    <p:sldId id="726" r:id="rId20"/>
    <p:sldId id="760" r:id="rId21"/>
    <p:sldId id="727" r:id="rId22"/>
    <p:sldId id="755" r:id="rId23"/>
    <p:sldId id="759" r:id="rId24"/>
    <p:sldId id="753" r:id="rId25"/>
    <p:sldId id="758" r:id="rId26"/>
    <p:sldId id="754" r:id="rId27"/>
    <p:sldId id="756" r:id="rId28"/>
    <p:sldId id="757" r:id="rId29"/>
    <p:sldId id="734" r:id="rId30"/>
    <p:sldId id="735" r:id="rId31"/>
    <p:sldId id="736" r:id="rId32"/>
    <p:sldId id="737" r:id="rId33"/>
    <p:sldId id="738" r:id="rId34"/>
    <p:sldId id="761" r:id="rId35"/>
  </p:sldIdLst>
  <p:sldSz cx="9144000" cy="6858000" type="screen4x3"/>
  <p:notesSz cx="6858000" cy="9144000"/>
  <p:embeddedFontLst>
    <p:embeddedFont>
      <p:font typeface="Corbel" pitchFamily="34" charset="0"/>
      <p:regular r:id="rId38"/>
      <p:bold r:id="rId39"/>
      <p:italic r:id="rId40"/>
      <p:boldItalic r:id="rId41"/>
    </p:embeddedFont>
    <p:embeddedFont>
      <p:font typeface="Calibri" pitchFamily="34" charset="0"/>
      <p:regular r:id="rId42"/>
      <p:bold r:id="rId43"/>
      <p:italic r:id="rId44"/>
      <p:boldItalic r:id="rId45"/>
    </p:embeddedFont>
    <p:embeddedFont>
      <p:font typeface="Wingdings 2" pitchFamily="18" charset="2"/>
      <p:regular r:id="rId46"/>
    </p:embeddedFont>
    <p:embeddedFont>
      <p:font typeface="Times" charset="0"/>
      <p:regular r:id="rId47"/>
      <p:bold r:id="rId48"/>
      <p:italic r:id="rId49"/>
      <p:boldItalic r:id="rId50"/>
    </p:embeddedFont>
    <p:embeddedFont>
      <p:font typeface="ＭＳ Ｐゴシック" pitchFamily="34" charset="-128"/>
      <p:regular r:id="rId51"/>
    </p:embeddedFont>
    <p:embeddedFont>
      <p:font typeface="Wingdings 3" pitchFamily="18" charset="2"/>
      <p:regular r:id="rId52"/>
    </p:embeddedFont>
  </p:embeddedFontLst>
  <p:defaultTextStyle>
    <a:defPPr>
      <a:defRPr lang="en-US"/>
    </a:defPPr>
    <a:lvl1pPr algn="l" rtl="0" eaLnBrk="0" fontAlgn="base" hangingPunct="0">
      <a:spcBef>
        <a:spcPct val="0"/>
      </a:spcBef>
      <a:spcAft>
        <a:spcPct val="0"/>
      </a:spcAft>
      <a:defRPr sz="2400" kern="1200">
        <a:solidFill>
          <a:schemeClr val="tx1"/>
        </a:solidFill>
        <a:latin typeface="Times New Roman"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F7FC38"/>
    <a:srgbClr val="70D22E"/>
    <a:srgbClr val="B81A1A"/>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0882" autoAdjust="0"/>
    <p:restoredTop sz="94343" autoAdjust="0"/>
  </p:normalViewPr>
  <p:slideViewPr>
    <p:cSldViewPr>
      <p:cViewPr varScale="1">
        <p:scale>
          <a:sx n="69" d="100"/>
          <a:sy n="69" d="100"/>
        </p:scale>
        <p:origin x="-1182" y="-96"/>
      </p:cViewPr>
      <p:guideLst>
        <p:guide orient="horz" pos="2160"/>
        <p:guide pos="2880"/>
      </p:guideLst>
    </p:cSldViewPr>
  </p:slideViewPr>
  <p:outlineViewPr>
    <p:cViewPr>
      <p:scale>
        <a:sx n="33" d="100"/>
        <a:sy n="33" d="100"/>
      </p:scale>
      <p:origin x="0" y="21888"/>
    </p:cViewPr>
  </p:outlineViewPr>
  <p:notesTextViewPr>
    <p:cViewPr>
      <p:scale>
        <a:sx n="100" d="100"/>
        <a:sy n="100" d="100"/>
      </p:scale>
      <p:origin x="0" y="0"/>
    </p:cViewPr>
  </p:notesTextViewPr>
  <p:sorterViewPr>
    <p:cViewPr>
      <p:scale>
        <a:sx n="100" d="100"/>
        <a:sy n="100" d="100"/>
      </p:scale>
      <p:origin x="0" y="30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font" Target="fonts/font10.fntdata"/><Relationship Id="rId50" Type="http://schemas.openxmlformats.org/officeDocument/2006/relationships/font" Target="fonts/font13.fntdata"/><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4.fntdata"/><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font" Target="fonts/font3.fntdata"/><Relationship Id="rId45" Type="http://schemas.openxmlformats.org/officeDocument/2006/relationships/font" Target="fonts/font8.fntdata"/><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7.fntdata"/><Relationship Id="rId52"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48" Type="http://schemas.openxmlformats.org/officeDocument/2006/relationships/font" Target="fonts/font11.fntdata"/><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14.fntdata"/><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19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119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119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119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6ABD327-B069-4CDF-85BC-B625A3FDCB98}" type="slidenum">
              <a:rPr lang="en-US"/>
              <a:pPr>
                <a:defRPr/>
              </a:pPr>
              <a:t>‹#›</a:t>
            </a:fld>
            <a:endParaRPr lang="en-US"/>
          </a:p>
        </p:txBody>
      </p:sp>
    </p:spTree>
    <p:extLst>
      <p:ext uri="{BB962C8B-B14F-4D97-AF65-F5344CB8AC3E}">
        <p14:creationId xmlns="" xmlns:p14="http://schemas.microsoft.com/office/powerpoint/2010/main" val="8630066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AB7DC813-7D2B-4EC3-981C-56D2D61EE559}" type="datetimeFigureOut">
              <a:rPr lang="en-US"/>
              <a:pPr>
                <a:defRPr/>
              </a:pPr>
              <a:t>4/12/2022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68F12667-1A2D-408F-81AC-1BEBEDE9B155}" type="slidenum">
              <a:rPr lang="en-US"/>
              <a:pPr>
                <a:defRPr/>
              </a:pPr>
              <a:t>‹#›</a:t>
            </a:fld>
            <a:endParaRPr lang="en-US"/>
          </a:p>
        </p:txBody>
      </p:sp>
    </p:spTree>
    <p:extLst>
      <p:ext uri="{BB962C8B-B14F-4D97-AF65-F5344CB8AC3E}">
        <p14:creationId xmlns="" xmlns:p14="http://schemas.microsoft.com/office/powerpoint/2010/main" val="2318046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p>
        </p:txBody>
      </p:sp>
      <p:sp>
        <p:nvSpPr>
          <p:cNvPr id="43012"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New Roman" charset="0"/>
              </a:defRPr>
            </a:lvl1pPr>
            <a:lvl2pPr marL="742950" indent="-285750">
              <a:defRPr sz="2400">
                <a:solidFill>
                  <a:schemeClr val="tx1"/>
                </a:solidFill>
                <a:latin typeface="Times New Roman" charset="0"/>
              </a:defRPr>
            </a:lvl2pPr>
            <a:lvl3pPr marL="1143000" indent="-228600">
              <a:defRPr sz="2400">
                <a:solidFill>
                  <a:schemeClr val="tx1"/>
                </a:solidFill>
                <a:latin typeface="Times New Roman" charset="0"/>
              </a:defRPr>
            </a:lvl3pPr>
            <a:lvl4pPr marL="1600200" indent="-228600">
              <a:defRPr sz="2400">
                <a:solidFill>
                  <a:schemeClr val="tx1"/>
                </a:solidFill>
                <a:latin typeface="Times New Roman" charset="0"/>
              </a:defRPr>
            </a:lvl4pPr>
            <a:lvl5pPr marL="2057400" indent="-22860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fld id="{92B1CE40-7DE0-4EEE-B867-5404EB824930}" type="slidenum">
              <a:rPr lang="en-US" sz="1200" smtClean="0"/>
              <a:pPr/>
              <a:t>1</a:t>
            </a:fld>
            <a:endParaRPr lang="en-US" sz="120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ctrTitle"/>
          </p:nvPr>
        </p:nvSpPr>
        <p:spPr>
          <a:xfrm>
            <a:off x="685800" y="3355848"/>
            <a:ext cx="8077200" cy="1673352"/>
          </a:xfrm>
        </p:spPr>
        <p:txBody>
          <a:bodyPr tIns="0" bIns="0" anchor="t"/>
          <a:lstStyle>
            <a:lvl1pPr algn="l">
              <a:defRPr sz="4700" b="1"/>
            </a:lvl1pPr>
            <a:extLst/>
          </a:lstStyle>
          <a:p>
            <a:r>
              <a:rPr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a:t>Click to edit Master subtitle style</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B52C9AB4-64DA-4069-A93D-7850E3A7524C}" type="slidenum">
              <a:rPr lang="en-US"/>
              <a:pPr>
                <a:defRPr/>
              </a:pPr>
              <a:t>‹#›</a:t>
            </a:fld>
            <a:endParaRPr lang="en-US"/>
          </a:p>
        </p:txBody>
      </p:sp>
    </p:spTree>
    <p:extLst>
      <p:ext uri="{BB962C8B-B14F-4D97-AF65-F5344CB8AC3E}">
        <p14:creationId xmlns="" xmlns:p14="http://schemas.microsoft.com/office/powerpoint/2010/main" val="35127412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0023196-BBDE-4D53-AE2B-35E442784233}" type="slidenum">
              <a:rPr lang="en-US"/>
              <a:pPr>
                <a:defRPr/>
              </a:pPr>
              <a:t>‹#›</a:t>
            </a:fld>
            <a:endParaRPr lang="en-US"/>
          </a:p>
        </p:txBody>
      </p:sp>
    </p:spTree>
    <p:extLst>
      <p:ext uri="{BB962C8B-B14F-4D97-AF65-F5344CB8AC3E}">
        <p14:creationId xmlns="" xmlns:p14="http://schemas.microsoft.com/office/powerpoint/2010/main" val="142456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a:t>Click to edit Master text styles</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56CE7AAF-928D-4A62-9FB2-23DE1222A68C}" type="slidenum">
              <a:rPr lang="en-US"/>
              <a:pPr>
                <a:defRPr/>
              </a:pPr>
              <a:t>‹#›</a:t>
            </a:fld>
            <a:endParaRPr lang="en-US"/>
          </a:p>
        </p:txBody>
      </p:sp>
    </p:spTree>
    <p:extLst>
      <p:ext uri="{BB962C8B-B14F-4D97-AF65-F5344CB8AC3E}">
        <p14:creationId xmlns="" xmlns:p14="http://schemas.microsoft.com/office/powerpoint/2010/main" val="140457515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D80BBC6-2642-437F-AC21-60489F4A1FD5}" type="slidenum">
              <a:rPr lang="en-US"/>
              <a:pPr>
                <a:defRPr/>
              </a:pPr>
              <a:t>‹#›</a:t>
            </a:fld>
            <a:endParaRPr lang="en-US"/>
          </a:p>
        </p:txBody>
      </p:sp>
    </p:spTree>
    <p:extLst>
      <p:ext uri="{BB962C8B-B14F-4D97-AF65-F5344CB8AC3E}">
        <p14:creationId xmlns="" xmlns:p14="http://schemas.microsoft.com/office/powerpoint/2010/main" val="799193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F9B1AB5-7BDC-410B-9251-9F7CF6B51157}" type="slidenum">
              <a:rPr lang="en-US"/>
              <a:pPr>
                <a:defRPr/>
              </a:pPr>
              <a:t>‹#›</a:t>
            </a:fld>
            <a:endParaRPr lang="en-US"/>
          </a:p>
        </p:txBody>
      </p:sp>
    </p:spTree>
    <p:extLst>
      <p:ext uri="{BB962C8B-B14F-4D97-AF65-F5344CB8AC3E}">
        <p14:creationId xmlns="" xmlns:p14="http://schemas.microsoft.com/office/powerpoint/2010/main" val="1444554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F945DDC-52AC-4817-AE2E-FA34978EA955}" type="slidenum">
              <a:rPr lang="en-US"/>
              <a:pPr>
                <a:defRPr/>
              </a:pPr>
              <a:t>‹#›</a:t>
            </a:fld>
            <a:endParaRPr lang="en-US"/>
          </a:p>
        </p:txBody>
      </p:sp>
    </p:spTree>
    <p:extLst>
      <p:ext uri="{BB962C8B-B14F-4D97-AF65-F5344CB8AC3E}">
        <p14:creationId xmlns="" xmlns:p14="http://schemas.microsoft.com/office/powerpoint/2010/main" val="121722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CF6A0394-655C-4072-BB3D-5C3335133686}" type="slidenum">
              <a:rPr lang="en-US"/>
              <a:pPr>
                <a:defRPr/>
              </a:pPr>
              <a:t>‹#›</a:t>
            </a:fld>
            <a:endParaRPr lang="en-US"/>
          </a:p>
        </p:txBody>
      </p:sp>
    </p:spTree>
    <p:extLst>
      <p:ext uri="{BB962C8B-B14F-4D97-AF65-F5344CB8AC3E}">
        <p14:creationId xmlns="" xmlns:p14="http://schemas.microsoft.com/office/powerpoint/2010/main" val="221411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p:txBody>
          <a:bodyPr/>
          <a:lstStyle>
            <a:lvl1pPr>
              <a:defRPr/>
            </a:lvl1pPr>
          </a:lstStyle>
          <a:p>
            <a:pPr>
              <a:defRPr/>
            </a:pPr>
            <a:endParaRPr lang="en-US"/>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57370A75-BB91-413B-8C6D-DDBCA95013AA}" type="slidenum">
              <a:rPr lang="en-US"/>
              <a:pPr>
                <a:defRPr/>
              </a:pPr>
              <a:t>‹#›</a:t>
            </a:fld>
            <a:endParaRPr lang="en-US"/>
          </a:p>
        </p:txBody>
      </p:sp>
    </p:spTree>
    <p:extLst>
      <p:ext uri="{BB962C8B-B14F-4D97-AF65-F5344CB8AC3E}">
        <p14:creationId xmlns="" xmlns:p14="http://schemas.microsoft.com/office/powerpoint/2010/main" val="3529100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a:xfrm>
            <a:off x="165100" y="1169988"/>
            <a:ext cx="2522538" cy="201612"/>
          </a:xfrm>
        </p:spPr>
        <p:txBody>
          <a:bodyPr/>
          <a:lstStyle>
            <a:lvl1pPr>
              <a:defRPr/>
            </a:lvl1pPr>
          </a:lstStyle>
          <a:p>
            <a:pPr>
              <a:defRPr/>
            </a:pPr>
            <a:endParaRPr lang="en-US"/>
          </a:p>
        </p:txBody>
      </p:sp>
      <p:sp>
        <p:nvSpPr>
          <p:cNvPr id="8" name="Footer Placeholder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endParaRPr lang="en-US"/>
          </a:p>
        </p:txBody>
      </p:sp>
      <p:sp>
        <p:nvSpPr>
          <p:cNvPr id="9" name="Slide Number Placeholder 6"/>
          <p:cNvSpPr>
            <a:spLocks noGrp="1"/>
          </p:cNvSpPr>
          <p:nvPr>
            <p:ph type="sldNum" sz="quarter" idx="12"/>
          </p:nvPr>
        </p:nvSpPr>
        <p:spPr>
          <a:xfrm>
            <a:off x="8339138" y="1169988"/>
            <a:ext cx="733425" cy="201612"/>
          </a:xfrm>
        </p:spPr>
        <p:txBody>
          <a:bodyPr/>
          <a:lstStyle>
            <a:lvl1pPr>
              <a:defRPr/>
            </a:lvl1pPr>
          </a:lstStyle>
          <a:p>
            <a:pPr>
              <a:defRPr/>
            </a:pPr>
            <a:fld id="{BE768E9E-8F94-4295-83EE-BD07BC5B0B23}" type="slidenum">
              <a:rPr lang="en-US"/>
              <a:pPr>
                <a:defRPr/>
              </a:pPr>
              <a:t>‹#›</a:t>
            </a:fld>
            <a:endParaRPr lang="en-US"/>
          </a:p>
        </p:txBody>
      </p:sp>
    </p:spTree>
    <p:extLst>
      <p:ext uri="{BB962C8B-B14F-4D97-AF65-F5344CB8AC3E}">
        <p14:creationId xmlns="" xmlns:p14="http://schemas.microsoft.com/office/powerpoint/2010/main" val="620580038"/>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FFBE74-2A91-4946-BFC7-448B80520E4D}" type="slidenum">
              <a:rPr lang="en-US"/>
              <a:pPr>
                <a:defRPr/>
              </a:pPr>
              <a:t>‹#›</a:t>
            </a:fld>
            <a:endParaRPr lang="en-US"/>
          </a:p>
        </p:txBody>
      </p:sp>
    </p:spTree>
    <p:extLst>
      <p:ext uri="{BB962C8B-B14F-4D97-AF65-F5344CB8AC3E}">
        <p14:creationId xmlns="" xmlns:p14="http://schemas.microsoft.com/office/powerpoint/2010/main" val="2179489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Vertical Title 1"/>
          <p:cNvSpPr>
            <a:spLocks noGrp="1"/>
          </p:cNvSpPr>
          <p:nvPr>
            <p:ph type="title" orient="vert"/>
          </p:nvPr>
        </p:nvSpPr>
        <p:spPr>
          <a:xfrm>
            <a:off x="6781800" y="274640"/>
            <a:ext cx="19050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a:xfrm>
            <a:off x="2640013" y="6376988"/>
            <a:ext cx="3836987" cy="365125"/>
          </a:xfrm>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989F6F89-6B93-4332-B354-9CDC2DC21265}" type="slidenum">
              <a:rPr lang="en-US"/>
              <a:pPr>
                <a:defRPr/>
              </a:pPr>
              <a:t>‹#›</a:t>
            </a:fld>
            <a:endParaRPr lang="en-US"/>
          </a:p>
        </p:txBody>
      </p:sp>
    </p:spTree>
    <p:extLst>
      <p:ext uri="{BB962C8B-B14F-4D97-AF65-F5344CB8AC3E}">
        <p14:creationId xmlns="" xmlns:p14="http://schemas.microsoft.com/office/powerpoint/2010/main" val="27898087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58200" cy="1143000"/>
          </a:xfrm>
        </p:spPr>
        <p:txBody>
          <a:bodyPr/>
          <a:lstStyle/>
          <a:p>
            <a:r>
              <a:rPr lang="en-US"/>
              <a:t>Click to edit Master title style</a:t>
            </a:r>
          </a:p>
        </p:txBody>
      </p:sp>
      <p:sp>
        <p:nvSpPr>
          <p:cNvPr id="3" name="Content Placeholder 2"/>
          <p:cNvSpPr>
            <a:spLocks noGrp="1"/>
          </p:cNvSpPr>
          <p:nvPr>
            <p:ph sz="half" idx="1"/>
          </p:nvPr>
        </p:nvSpPr>
        <p:spPr>
          <a:xfrm>
            <a:off x="533400" y="1600200"/>
            <a:ext cx="4152900" cy="464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838700" y="1600200"/>
            <a:ext cx="41529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533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781800" y="6400800"/>
            <a:ext cx="2209800" cy="320675"/>
          </a:xfrm>
        </p:spPr>
        <p:txBody>
          <a:bodyPr/>
          <a:lstStyle>
            <a:lvl1pPr>
              <a:defRPr/>
            </a:lvl1pPr>
          </a:lstStyle>
          <a:p>
            <a:r>
              <a:rPr lang="en-US"/>
              <a:t>1-</a:t>
            </a:r>
            <a:fld id="{333492FF-1571-45EB-BBF8-B76944BF2B16}" type="slidenum">
              <a:rPr lang="en-US"/>
              <a:pPr/>
              <a:t>‹#›</a:t>
            </a:fld>
            <a:endParaRPr lang="en-US"/>
          </a:p>
        </p:txBody>
      </p:sp>
    </p:spTree>
    <p:extLst>
      <p:ext uri="{BB962C8B-B14F-4D97-AF65-F5344CB8AC3E}">
        <p14:creationId xmlns="" xmlns:p14="http://schemas.microsoft.com/office/powerpoint/2010/main" val="1981212556"/>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3633788"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386388" y="1752600"/>
            <a:ext cx="3633787"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1D8C5D5C-4B8C-4EF9-9FAC-EB261289DFD0}" type="slidenum">
              <a:rPr lang="en-US"/>
              <a:pPr/>
              <a:t>‹#›</a:t>
            </a:fld>
            <a:endParaRPr lang="en-US"/>
          </a:p>
        </p:txBody>
      </p:sp>
    </p:spTree>
    <p:extLst>
      <p:ext uri="{BB962C8B-B14F-4D97-AF65-F5344CB8AC3E}">
        <p14:creationId xmlns="" xmlns:p14="http://schemas.microsoft.com/office/powerpoint/2010/main" val="4105828281"/>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00200" y="40767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5EA74256-0A22-4FE3-ACCE-9406ED5A4085}" type="slidenum">
              <a:rPr lang="en-US"/>
              <a:pPr/>
              <a:t>‹#›</a:t>
            </a:fld>
            <a:endParaRPr lang="en-US"/>
          </a:p>
        </p:txBody>
      </p:sp>
    </p:spTree>
    <p:extLst>
      <p:ext uri="{BB962C8B-B14F-4D97-AF65-F5344CB8AC3E}">
        <p14:creationId xmlns="" xmlns:p14="http://schemas.microsoft.com/office/powerpoint/2010/main" val="1952358639"/>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Rectangle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Placeholder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lang="en-US"/>
              <a:t>Click to edit Master title style</a:t>
            </a:r>
          </a:p>
        </p:txBody>
      </p:sp>
      <p:sp>
        <p:nvSpPr>
          <p:cNvPr id="1029" name="Text Placeholder 2"/>
          <p:cNvSpPr>
            <a:spLocks noGrp="1"/>
          </p:cNvSpPr>
          <p:nvPr>
            <p:ph type="body" idx="1"/>
          </p:nvPr>
        </p:nvSpPr>
        <p:spPr bwMode="auto">
          <a:xfrm>
            <a:off x="457200" y="1774825"/>
            <a:ext cx="8229600" cy="46259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5" name="Footer Placeholder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6" name="Slide Number Placeholder 5"/>
          <p:cNvSpPr>
            <a:spLocks noGrp="1"/>
          </p:cNvSpPr>
          <p:nvPr>
            <p:ph type="sldNum" sz="quarter" idx="4"/>
          </p:nvPr>
        </p:nvSpPr>
        <p:spPr>
          <a:xfrm>
            <a:off x="8204200" y="6477000"/>
            <a:ext cx="733425" cy="274638"/>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pPr>
              <a:defRPr/>
            </a:pPr>
            <a:fld id="{7CAD84A6-564B-4CA5-A46C-3E2FC5B7437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9" r:id="rId1"/>
    <p:sldLayoutId id="2147483764" r:id="rId2"/>
    <p:sldLayoutId id="2147483770" r:id="rId3"/>
    <p:sldLayoutId id="2147483765" r:id="rId4"/>
    <p:sldLayoutId id="2147483766" r:id="rId5"/>
    <p:sldLayoutId id="2147483767" r:id="rId6"/>
    <p:sldLayoutId id="2147483771" r:id="rId7"/>
    <p:sldLayoutId id="2147483772" r:id="rId8"/>
    <p:sldLayoutId id="2147483773" r:id="rId9"/>
    <p:sldLayoutId id="2147483768" r:id="rId10"/>
    <p:sldLayoutId id="2147483774" r:id="rId11"/>
    <p:sldLayoutId id="2147483775" r:id="rId12"/>
    <p:sldLayoutId id="2147483776" r:id="rId13"/>
    <p:sldLayoutId id="2147483777" r:id="rId14"/>
  </p:sldLayoutIdLst>
  <p:txStyles>
    <p:title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4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marketingmix.co.uk/marketing-mix-7ps/"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emsysmarketing.wordpress.com/2017/03/23/beyonce-the-7ps/"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emsysmarketing.wordpress.com/2017/03/23/beyonce-the-7ps/"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youtube.com/watch?v=okGJ-Fto36Q"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emsysmarketing.wordpress.com/2017/03/23/beyonce-the-7ps/"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emsysmarketing.wordpress.com/2017/03/23/beyonce-the-7ps/"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emsysmarketing.wordpress.com/2017/03/23/beyonce-the-7ps/"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6972" y="457200"/>
            <a:ext cx="8077200" cy="1673352"/>
          </a:xfrm>
        </p:spPr>
        <p:txBody>
          <a:bodyPr>
            <a:normAutofit/>
          </a:bodyPr>
          <a:lstStyle/>
          <a:p>
            <a:pPr algn="ctr"/>
            <a:r>
              <a:rPr lang="en-US" dirty="0"/>
              <a:t>Principles of Advertising</a:t>
            </a:r>
            <a:br>
              <a:rPr lang="en-US" dirty="0"/>
            </a:br>
            <a:r>
              <a:rPr lang="en-US" sz="2800" dirty="0" smtClean="0">
                <a:solidFill>
                  <a:srgbClr val="FFC000"/>
                </a:solidFill>
              </a:rPr>
              <a:t>Advertising ‘s Role in Marketing: Part I</a:t>
            </a:r>
            <a:endParaRPr lang="en-US" dirty="0">
              <a:solidFill>
                <a:srgbClr val="FFC000"/>
              </a:solidFill>
            </a:endParaRPr>
          </a:p>
        </p:txBody>
      </p:sp>
      <p:sp>
        <p:nvSpPr>
          <p:cNvPr id="8195" name="Rectangle 3"/>
          <p:cNvSpPr>
            <a:spLocks noGrp="1" noChangeArrowheads="1"/>
          </p:cNvSpPr>
          <p:nvPr>
            <p:ph type="subTitle" idx="1"/>
          </p:nvPr>
        </p:nvSpPr>
        <p:spPr>
          <a:xfrm>
            <a:off x="685800" y="1828800"/>
            <a:ext cx="8077200" cy="2814646"/>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1" i="0" u="none" strike="noStrike" kern="1200" cap="none" spc="0" normalizeH="0" baseline="0" noProof="0" dirty="0">
                <a:ln>
                  <a:noFill/>
                </a:ln>
                <a:solidFill>
                  <a:prstClr val="white"/>
                </a:solidFill>
                <a:effectLst/>
                <a:uLnTx/>
                <a:uFillTx/>
                <a:latin typeface="Calibri"/>
                <a:ea typeface="+mn-ea"/>
                <a:cs typeface="+mn-cs"/>
              </a:rPr>
              <a:t>LECTURE </a:t>
            </a:r>
            <a:r>
              <a:rPr kumimoji="0" lang="en-US" sz="2800" b="1" i="0" u="none" strike="noStrike" kern="1200" cap="none" spc="0" normalizeH="0" baseline="0" noProof="0" dirty="0" smtClean="0">
                <a:ln>
                  <a:noFill/>
                </a:ln>
                <a:solidFill>
                  <a:prstClr val="white"/>
                </a:solidFill>
                <a:effectLst/>
                <a:uLnTx/>
                <a:uFillTx/>
                <a:latin typeface="Calibri"/>
                <a:ea typeface="+mn-ea"/>
                <a:cs typeface="+mn-cs"/>
              </a:rPr>
              <a:t>3 </a:t>
            </a:r>
            <a:r>
              <a:rPr kumimoji="0" lang="en-US" sz="1800" b="1" i="0" u="none" strike="noStrike" kern="1200" cap="none" spc="0" normalizeH="0" baseline="0" noProof="0" dirty="0">
                <a:ln>
                  <a:noFill/>
                </a:ln>
                <a:solidFill>
                  <a:prstClr val="white"/>
                </a:solidFill>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1800" b="1" dirty="0">
                <a:solidFill>
                  <a:prstClr val="white"/>
                </a:solidFill>
                <a:latin typeface="Calibri"/>
              </a:rPr>
              <a:t>Mass Communication Department,</a:t>
            </a:r>
            <a:r>
              <a:rPr kumimoji="0" lang="en-US" sz="1800" b="1" i="0" u="none" strike="noStrike" kern="1200" cap="none" spc="0" normalizeH="0" baseline="0" noProof="0" dirty="0">
                <a:ln>
                  <a:noFill/>
                </a:ln>
                <a:solidFill>
                  <a:prstClr val="white"/>
                </a:solidFill>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Calibri"/>
                <a:ea typeface="+mn-ea"/>
                <a:cs typeface="+mn-cs"/>
              </a:rPr>
              <a:t>AFRICA NAZARENE UNIVERSITY</a:t>
            </a:r>
            <a:r>
              <a:rPr kumimoji="0" lang="en-US" sz="1800" b="1" i="0" u="none" strike="noStrike" kern="1200" cap="none" spc="0" normalizeH="0" baseline="0" noProof="0" dirty="0" smtClean="0">
                <a:ln>
                  <a:noFill/>
                </a:ln>
                <a:solidFill>
                  <a:prstClr val="white"/>
                </a:solidFill>
                <a:effectLst/>
                <a:uLnTx/>
                <a:uFillTx/>
                <a:latin typeface="Calibri"/>
                <a:ea typeface="+mn-ea"/>
                <a:cs typeface="+mn-cs"/>
              </a:rPr>
              <a:t>.</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1800" b="1" i="0" u="none" strike="noStrike" kern="1200" cap="none" spc="0" normalizeH="0" baseline="0" noProof="0" dirty="0">
              <a:ln>
                <a:noFill/>
              </a:ln>
              <a:solidFill>
                <a:prstClr val="white"/>
              </a:solidFill>
              <a:effectLst/>
              <a:uLnTx/>
              <a:uFillTx/>
              <a:latin typeface="Calibri"/>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1" i="0" u="none" strike="noStrike" kern="1200" cap="none" spc="0" normalizeH="0" baseline="0" noProof="0" dirty="0">
                <a:ln>
                  <a:noFill/>
                </a:ln>
                <a:solidFill>
                  <a:srgbClr val="FFC000"/>
                </a:solidFill>
                <a:effectLst/>
                <a:uLnTx/>
                <a:uFillTx/>
                <a:latin typeface="Calibri"/>
                <a:ea typeface="+mn-ea"/>
                <a:cs typeface="+mn-cs"/>
              </a:rPr>
              <a:t>THE MAIN SOURCE OF REFERENCE: </a:t>
            </a:r>
            <a:r>
              <a:rPr kumimoji="0" lang="en-US" sz="1600" b="1" i="1" u="none" strike="noStrike" kern="1200" cap="none" spc="0" normalizeH="0" baseline="0" noProof="0" dirty="0">
                <a:ln>
                  <a:noFill/>
                </a:ln>
                <a:solidFill>
                  <a:srgbClr val="FFC000"/>
                </a:solidFill>
                <a:effectLst/>
                <a:uLnTx/>
                <a:uFillTx/>
                <a:latin typeface="Calibri"/>
                <a:ea typeface="+mn-ea"/>
                <a:cs typeface="+mn-cs"/>
              </a:rPr>
              <a:t>Advertising &amp; IMC: Principles and Practice., </a:t>
            </a:r>
            <a:r>
              <a:rPr kumimoji="0" lang="en-US" sz="1600" b="1" u="none" strike="noStrike" kern="1200" cap="none" spc="0" normalizeH="0" baseline="0" noProof="0" dirty="0">
                <a:ln>
                  <a:noFill/>
                </a:ln>
                <a:solidFill>
                  <a:srgbClr val="FFC000"/>
                </a:solidFill>
                <a:effectLst/>
                <a:uLnTx/>
                <a:uFillTx/>
                <a:latin typeface="Calibri"/>
                <a:ea typeface="+mn-ea"/>
                <a:cs typeface="+mn-cs"/>
              </a:rPr>
              <a:t>Moriarty, Sandra  Mitchell, Nancy D  and Wells, William D.  </a:t>
            </a:r>
            <a:r>
              <a:rPr kumimoji="0" lang="en-US" sz="1600" b="1" i="0" u="none" strike="noStrike" kern="1200" cap="none" spc="0" normalizeH="0" baseline="0" noProof="0" dirty="0">
                <a:ln>
                  <a:noFill/>
                </a:ln>
                <a:solidFill>
                  <a:srgbClr val="FFC000"/>
                </a:solidFill>
                <a:effectLst/>
                <a:uLnTx/>
                <a:uFillTx/>
                <a:latin typeface="Calibri"/>
                <a:ea typeface="+mn-ea"/>
                <a:cs typeface="+mn-cs"/>
              </a:rPr>
              <a:t>14th edition. Pearson Prentice Hall Inc., 2009.</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AE345FC-99BC-4AB2-8886-43C1DDA44B9A}"/>
              </a:ext>
            </a:extLst>
          </p:cNvPr>
          <p:cNvSpPr>
            <a:spLocks noGrp="1"/>
          </p:cNvSpPr>
          <p:nvPr>
            <p:ph type="title"/>
          </p:nvPr>
        </p:nvSpPr>
        <p:spPr/>
        <p:txBody>
          <a:bodyPr/>
          <a:lstStyle/>
          <a:p>
            <a:r>
              <a:rPr lang="en-US" dirty="0">
                <a:solidFill>
                  <a:srgbClr val="FFC000"/>
                </a:solidFill>
              </a:rPr>
              <a:t>Course Goals and Objectives</a:t>
            </a:r>
          </a:p>
        </p:txBody>
      </p:sp>
      <p:sp>
        <p:nvSpPr>
          <p:cNvPr id="3" name="Content Placeholder 2">
            <a:extLst>
              <a:ext uri="{FF2B5EF4-FFF2-40B4-BE49-F238E27FC236}">
                <a16:creationId xmlns="" xmlns:a16="http://schemas.microsoft.com/office/drawing/2014/main" id="{224C4301-E0FE-4616-AA0E-68091C804EB6}"/>
              </a:ext>
            </a:extLst>
          </p:cNvPr>
          <p:cNvSpPr>
            <a:spLocks noGrp="1"/>
          </p:cNvSpPr>
          <p:nvPr>
            <p:ph idx="1"/>
          </p:nvPr>
        </p:nvSpPr>
        <p:spPr>
          <a:xfrm>
            <a:off x="457200" y="1447800"/>
            <a:ext cx="8229600" cy="4876800"/>
          </a:xfrm>
        </p:spPr>
        <p:txBody>
          <a:bodyPr/>
          <a:lstStyle/>
          <a:p>
            <a:r>
              <a:rPr lang="en-US" dirty="0" smtClean="0"/>
              <a:t>At the end of this class the student should be able to explain and discuss:</a:t>
            </a:r>
          </a:p>
          <a:p>
            <a:pPr>
              <a:buNone/>
            </a:pPr>
            <a:endParaRPr lang="en-US" dirty="0" smtClean="0"/>
          </a:p>
          <a:p>
            <a:pPr lvl="0"/>
            <a:r>
              <a:rPr lang="en-US" dirty="0" smtClean="0"/>
              <a:t>Define the role of advertising in marketing</a:t>
            </a:r>
          </a:p>
          <a:p>
            <a:pPr lvl="0"/>
            <a:r>
              <a:rPr lang="en-US" dirty="0" smtClean="0"/>
              <a:t>Explain how the four key concepts in marketing relate to advertising</a:t>
            </a:r>
          </a:p>
          <a:p>
            <a:pPr lvl="0"/>
            <a:r>
              <a:rPr lang="en-US" dirty="0" smtClean="0"/>
              <a:t>Identify the key players in marketing and how the organization of the industry affects advertising</a:t>
            </a:r>
          </a:p>
          <a:p>
            <a:pPr lvl="0"/>
            <a:r>
              <a:rPr lang="en-US" dirty="0" smtClean="0"/>
              <a:t>Discuss the old and new marketing mix and how advertising fits in.</a:t>
            </a:r>
          </a:p>
          <a:p>
            <a:endParaRPr lang="en-US" dirty="0"/>
          </a:p>
        </p:txBody>
      </p:sp>
    </p:spTree>
    <p:extLst>
      <p:ext uri="{BB962C8B-B14F-4D97-AF65-F5344CB8AC3E}">
        <p14:creationId xmlns="" xmlns:p14="http://schemas.microsoft.com/office/powerpoint/2010/main" val="2826812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52" name="Rectangle 8"/>
          <p:cNvSpPr>
            <a:spLocks noGrp="1" noChangeArrowheads="1"/>
          </p:cNvSpPr>
          <p:nvPr>
            <p:ph type="title"/>
          </p:nvPr>
        </p:nvSpPr>
        <p:spPr>
          <a:xfrm>
            <a:off x="533400" y="152400"/>
            <a:ext cx="8458200" cy="1143000"/>
          </a:xfrm>
        </p:spPr>
        <p:txBody>
          <a:bodyPr>
            <a:normAutofit/>
          </a:bodyPr>
          <a:lstStyle/>
          <a:p>
            <a:r>
              <a:rPr lang="en-US" dirty="0" smtClean="0">
                <a:solidFill>
                  <a:srgbClr val="FFC000"/>
                </a:solidFill>
              </a:rPr>
              <a:t>What is marketing?</a:t>
            </a:r>
            <a:endParaRPr lang="en-US" dirty="0">
              <a:solidFill>
                <a:srgbClr val="FFC000"/>
              </a:solidFill>
            </a:endParaRPr>
          </a:p>
        </p:txBody>
      </p:sp>
      <p:sp>
        <p:nvSpPr>
          <p:cNvPr id="287754" name="Rectangle 10"/>
          <p:cNvSpPr>
            <a:spLocks noGrp="1" noChangeArrowheads="1"/>
          </p:cNvSpPr>
          <p:nvPr>
            <p:ph type="body" sz="half" idx="2"/>
          </p:nvPr>
        </p:nvSpPr>
        <p:spPr>
          <a:xfrm>
            <a:off x="3733800" y="1600200"/>
            <a:ext cx="5257800" cy="4648200"/>
          </a:xfrm>
        </p:spPr>
        <p:txBody>
          <a:bodyPr/>
          <a:lstStyle/>
          <a:p>
            <a:r>
              <a:rPr lang="en-US" sz="2400" dirty="0" smtClean="0"/>
              <a:t>What is Marketing? </a:t>
            </a:r>
          </a:p>
          <a:p>
            <a:r>
              <a:rPr lang="en-US" sz="2400" dirty="0" smtClean="0"/>
              <a:t>The way a product is designed, tested, produced, branded, packaged, priced, distributed, and promoted. </a:t>
            </a:r>
          </a:p>
          <a:p>
            <a:r>
              <a:rPr lang="en-US" sz="2400" dirty="0" smtClean="0"/>
              <a:t>“An organizational function and a set of processes for creating, communicating, and delivering value to customers and for managing customer relationships in ways that benefit the organization and its stakeholders.”—American Marketing Association</a:t>
            </a:r>
          </a:p>
          <a:p>
            <a:r>
              <a:rPr lang="en-US" sz="1400" dirty="0" smtClean="0"/>
              <a:t>(Moriarty, Mitchell and Wells, 2009)</a:t>
            </a:r>
          </a:p>
          <a:p>
            <a:pPr>
              <a:buNone/>
            </a:pPr>
            <a:r>
              <a:rPr lang="en-US" sz="2400" dirty="0"/>
              <a:t>	</a:t>
            </a:r>
          </a:p>
        </p:txBody>
      </p:sp>
      <p:sp>
        <p:nvSpPr>
          <p:cNvPr id="287756" name="Rectangle 12"/>
          <p:cNvSpPr>
            <a:spLocks noChangeArrowheads="1"/>
          </p:cNvSpPr>
          <p:nvPr/>
        </p:nvSpPr>
        <p:spPr bwMode="auto">
          <a:xfrm>
            <a:off x="8696325" y="6246813"/>
            <a:ext cx="1841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pic>
        <p:nvPicPr>
          <p:cNvPr id="35842" name="Picture 2" descr="See the source image"/>
          <p:cNvPicPr>
            <a:picLocks noChangeAspect="1" noChangeArrowheads="1"/>
          </p:cNvPicPr>
          <p:nvPr/>
        </p:nvPicPr>
        <p:blipFill>
          <a:blip r:embed="rId2"/>
          <a:srcRect/>
          <a:stretch>
            <a:fillRect/>
          </a:stretch>
        </p:blipFill>
        <p:spPr bwMode="auto">
          <a:xfrm>
            <a:off x="428596" y="2714620"/>
            <a:ext cx="2857500" cy="2857500"/>
          </a:xfrm>
          <a:prstGeom prst="rect">
            <a:avLst/>
          </a:prstGeom>
          <a:noFill/>
        </p:spPr>
      </p:pic>
    </p:spTree>
    <p:extLst>
      <p:ext uri="{BB962C8B-B14F-4D97-AF65-F5344CB8AC3E}">
        <p14:creationId xmlns="" xmlns:p14="http://schemas.microsoft.com/office/powerpoint/2010/main" val="415878210"/>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solidFill>
                  <a:srgbClr val="FFC000"/>
                </a:solidFill>
              </a:rPr>
              <a:t>Key Concepts in Marketing</a:t>
            </a:r>
            <a:endParaRPr lang="en-US" dirty="0">
              <a:solidFill>
                <a:srgbClr val="FFC000"/>
              </a:solidFill>
            </a:endParaRPr>
          </a:p>
        </p:txBody>
      </p:sp>
      <p:sp>
        <p:nvSpPr>
          <p:cNvPr id="4" name="Text Placeholder 3"/>
          <p:cNvSpPr>
            <a:spLocks noGrp="1"/>
          </p:cNvSpPr>
          <p:nvPr>
            <p:ph type="body" sz="half" idx="2"/>
          </p:nvPr>
        </p:nvSpPr>
        <p:spPr>
          <a:xfrm>
            <a:off x="285720" y="1600200"/>
            <a:ext cx="8705880" cy="4648200"/>
          </a:xfrm>
        </p:spPr>
        <p:txBody>
          <a:bodyPr/>
          <a:lstStyle/>
          <a:p>
            <a:r>
              <a:rPr lang="en-US" dirty="0" smtClean="0"/>
              <a:t>The Key concepts in Marketing include the following:</a:t>
            </a:r>
          </a:p>
          <a:p>
            <a:endParaRPr lang="en-US" dirty="0" smtClean="0"/>
          </a:p>
          <a:p>
            <a:pPr marL="239713" lvl="0" indent="-239713">
              <a:lnSpc>
                <a:spcPct val="90000"/>
              </a:lnSpc>
              <a:spcBef>
                <a:spcPct val="20000"/>
              </a:spcBef>
              <a:buClr>
                <a:srgbClr val="336633"/>
              </a:buClr>
              <a:buFont typeface="Times" charset="0"/>
              <a:buChar char="•"/>
            </a:pPr>
            <a:r>
              <a:rPr lang="en-US" dirty="0" smtClean="0">
                <a:solidFill>
                  <a:srgbClr val="000000"/>
                </a:solidFill>
                <a:cs typeface="Times New Roman" pitchFamily="18" charset="0"/>
              </a:rPr>
              <a:t>The Marketing Concept: </a:t>
            </a:r>
            <a:r>
              <a:rPr lang="en-US" b="1" dirty="0" smtClean="0"/>
              <a:t>Focus on consumers</a:t>
            </a:r>
            <a:endParaRPr lang="en-US" dirty="0" smtClean="0">
              <a:solidFill>
                <a:srgbClr val="000000"/>
              </a:solidFill>
              <a:cs typeface="Times New Roman" pitchFamily="18" charset="0"/>
            </a:endParaRPr>
          </a:p>
          <a:p>
            <a:pPr marL="239713" indent="-239713">
              <a:lnSpc>
                <a:spcPct val="90000"/>
              </a:lnSpc>
              <a:spcBef>
                <a:spcPct val="20000"/>
              </a:spcBef>
              <a:buClr>
                <a:srgbClr val="336633"/>
              </a:buClr>
              <a:buFont typeface="Times" charset="0"/>
              <a:buChar char="•"/>
            </a:pPr>
            <a:r>
              <a:rPr lang="en-US" dirty="0" smtClean="0">
                <a:cs typeface="Times New Roman" pitchFamily="18" charset="0"/>
              </a:rPr>
              <a:t>Exchange</a:t>
            </a:r>
          </a:p>
          <a:p>
            <a:pPr marL="239713" indent="-239713">
              <a:lnSpc>
                <a:spcPct val="90000"/>
              </a:lnSpc>
              <a:spcBef>
                <a:spcPct val="20000"/>
              </a:spcBef>
              <a:buClr>
                <a:srgbClr val="336633"/>
              </a:buClr>
              <a:buFont typeface="Times" charset="0"/>
              <a:buChar char="•"/>
            </a:pPr>
            <a:r>
              <a:rPr lang="en-US" dirty="0" smtClean="0">
                <a:cs typeface="Times New Roman" pitchFamily="18" charset="0"/>
              </a:rPr>
              <a:t>Differentiation &amp; Competitive Advantage</a:t>
            </a:r>
          </a:p>
          <a:p>
            <a:pPr marL="239713" indent="-239713">
              <a:lnSpc>
                <a:spcPct val="90000"/>
              </a:lnSpc>
              <a:spcBef>
                <a:spcPct val="20000"/>
              </a:spcBef>
              <a:buClr>
                <a:srgbClr val="336633"/>
              </a:buClr>
              <a:buFont typeface="Times" charset="0"/>
              <a:buChar char="•"/>
            </a:pPr>
            <a:r>
              <a:rPr lang="en-US" dirty="0" smtClean="0">
                <a:cs typeface="Times New Roman" pitchFamily="18" charset="0"/>
              </a:rPr>
              <a:t>Added Value</a:t>
            </a:r>
          </a:p>
          <a:p>
            <a:pPr marL="239713" indent="-239713">
              <a:lnSpc>
                <a:spcPct val="90000"/>
              </a:lnSpc>
              <a:spcBef>
                <a:spcPct val="20000"/>
              </a:spcBef>
              <a:buClr>
                <a:srgbClr val="336633"/>
              </a:buClr>
              <a:buFont typeface="Times" charset="0"/>
              <a:buChar char="•"/>
            </a:pPr>
            <a:r>
              <a:rPr lang="en-US" dirty="0" smtClean="0">
                <a:cs typeface="Times New Roman" pitchFamily="18" charset="0"/>
              </a:rPr>
              <a:t>Branding</a:t>
            </a:r>
          </a:p>
          <a:p>
            <a:endParaRPr lang="en-US" dirty="0"/>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normAutofit fontScale="90000"/>
          </a:bodyPr>
          <a:lstStyle/>
          <a:p>
            <a:pPr algn="ctr"/>
            <a:r>
              <a:rPr lang="en-US" altLang="zh-TW" dirty="0" smtClean="0">
                <a:ea typeface="新細明體" pitchFamily="18" charset="-120"/>
              </a:rPr>
              <a:t>Key Concepts:</a:t>
            </a:r>
            <a:br>
              <a:rPr lang="en-US" altLang="zh-TW" dirty="0" smtClean="0">
                <a:ea typeface="新細明體" pitchFamily="18" charset="-120"/>
              </a:rPr>
            </a:br>
            <a:r>
              <a:rPr lang="en-US" altLang="zh-TW" dirty="0" smtClean="0">
                <a:solidFill>
                  <a:srgbClr val="FFC000"/>
                </a:solidFill>
                <a:ea typeface="新細明體" pitchFamily="18" charset="-120"/>
              </a:rPr>
              <a:t>The Marketing Concept</a:t>
            </a:r>
            <a:endParaRPr lang="en-US" dirty="0">
              <a:solidFill>
                <a:srgbClr val="FFC000"/>
              </a:solidFill>
            </a:endParaRP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533400" y="1528762"/>
            <a:ext cx="8001000" cy="5114948"/>
          </a:xfrm>
        </p:spPr>
        <p:txBody>
          <a:bodyPr/>
          <a:lstStyle/>
          <a:p>
            <a:pPr marL="342900" indent="-342900" algn="just">
              <a:lnSpc>
                <a:spcPct val="90000"/>
              </a:lnSpc>
              <a:spcBef>
                <a:spcPct val="20000"/>
              </a:spcBef>
              <a:buClr>
                <a:srgbClr val="336633"/>
              </a:buClr>
              <a:buFont typeface="Times" charset="0"/>
              <a:buChar char="•"/>
            </a:pPr>
            <a:r>
              <a:rPr lang="en-US" dirty="0" smtClean="0">
                <a:solidFill>
                  <a:srgbClr val="000000"/>
                </a:solidFill>
                <a:cs typeface="Times New Roman" pitchFamily="18" charset="0"/>
              </a:rPr>
              <a:t>Marketing should focus first on identifying the needs and wants of the consumer, rather than building products the consumer may not want.</a:t>
            </a:r>
          </a:p>
          <a:p>
            <a:pPr marL="342900" lvl="0" indent="-342900" algn="just">
              <a:lnSpc>
                <a:spcPct val="90000"/>
              </a:lnSpc>
              <a:spcBef>
                <a:spcPct val="20000"/>
              </a:spcBef>
              <a:buClr>
                <a:srgbClr val="336633"/>
              </a:buClr>
              <a:buFont typeface="Times" charset="0"/>
              <a:buChar char="•"/>
            </a:pPr>
            <a:r>
              <a:rPr lang="en-US" dirty="0" smtClean="0"/>
              <a:t>To compete effectively, marketers must focus on the customers’ problems and try to develop products to solve them</a:t>
            </a:r>
            <a:endParaRPr lang="en-US" dirty="0" smtClean="0">
              <a:solidFill>
                <a:srgbClr val="000000"/>
              </a:solidFill>
              <a:cs typeface="Times New Roman" pitchFamily="18" charset="0"/>
            </a:endParaRPr>
          </a:p>
          <a:p>
            <a:pPr marL="342900" indent="-342900" algn="just">
              <a:lnSpc>
                <a:spcPct val="90000"/>
              </a:lnSpc>
              <a:spcBef>
                <a:spcPct val="20000"/>
              </a:spcBef>
              <a:buClr>
                <a:srgbClr val="336633"/>
              </a:buClr>
              <a:buFont typeface="Times" charset="0"/>
              <a:buChar char="•"/>
            </a:pPr>
            <a:r>
              <a:rPr lang="en-US" dirty="0" smtClean="0">
                <a:solidFill>
                  <a:srgbClr val="000000"/>
                </a:solidFill>
                <a:cs typeface="Times New Roman" pitchFamily="18" charset="0"/>
              </a:rPr>
              <a:t>Two steps of the marketing concept:</a:t>
            </a:r>
          </a:p>
          <a:p>
            <a:pPr marL="742950" lvl="1" indent="-285750" algn="just">
              <a:lnSpc>
                <a:spcPct val="90000"/>
              </a:lnSpc>
              <a:buClr>
                <a:srgbClr val="336633"/>
              </a:buClr>
              <a:buFontTx/>
              <a:buChar char="–"/>
            </a:pPr>
            <a:r>
              <a:rPr lang="en-US" sz="2800" dirty="0" smtClean="0">
                <a:solidFill>
                  <a:srgbClr val="336699"/>
                </a:solidFill>
                <a:cs typeface="Times New Roman" pitchFamily="18" charset="0"/>
              </a:rPr>
              <a:t>Determine customer needs and wants through research.</a:t>
            </a:r>
          </a:p>
          <a:p>
            <a:pPr marL="742950" lvl="1" indent="-285750" algn="just">
              <a:lnSpc>
                <a:spcPct val="90000"/>
              </a:lnSpc>
              <a:buClr>
                <a:srgbClr val="336633"/>
              </a:buClr>
              <a:buFontTx/>
              <a:buChar char="–"/>
            </a:pPr>
            <a:r>
              <a:rPr lang="en-US" sz="2800" dirty="0" smtClean="0">
                <a:solidFill>
                  <a:srgbClr val="336699"/>
                </a:solidFill>
                <a:cs typeface="Times New Roman" pitchFamily="18" charset="0"/>
              </a:rPr>
              <a:t>Develop, manufacture, market, and service goods that fill those needs and wants—solve customers’ problems.</a:t>
            </a:r>
            <a:endParaRPr lang="en-US" sz="2800" dirty="0">
              <a:solidFill>
                <a:srgbClr val="336699"/>
              </a:solidFill>
              <a:cs typeface="Times New Roman" pitchFamily="18" charset="0"/>
            </a:endParaRPr>
          </a:p>
        </p:txBody>
      </p:sp>
      <p:sp>
        <p:nvSpPr>
          <p:cNvPr id="269328" name="Rectangle 16"/>
          <p:cNvSpPr>
            <a:spLocks noChangeArrowheads="1"/>
          </p:cNvSpPr>
          <p:nvPr/>
        </p:nvSpPr>
        <p:spPr bwMode="auto">
          <a:xfrm>
            <a:off x="862013" y="-12700"/>
            <a:ext cx="7419975" cy="609600"/>
          </a:xfrm>
          <a:prstGeom prst="rect">
            <a:avLst/>
          </a:prstGeom>
          <a:noFill/>
          <a:ln>
            <a:noFill/>
          </a:ln>
          <a:effectLst/>
          <a:extLst>
            <a:ext uri="{909E8E84-426E-40DD-AFC4-6F175D3DCCD1}">
              <a14:hiddenFill xmlns="" xmlns:a14="http://schemas.microsoft.com/office/drawing/2010/main">
                <a:solidFill>
                  <a:schemeClr val="tx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nchor="ctr"/>
          <a:lstStyle/>
          <a:p>
            <a:pPr algn="ctr"/>
            <a:endParaRPr lang="en-US" sz="4000" dirty="0">
              <a:solidFill>
                <a:srgbClr val="336699"/>
              </a:solidFill>
              <a:effectLst>
                <a:outerShdw blurRad="38100" dist="38100" dir="2700000" algn="tl">
                  <a:srgbClr val="C0C0C0"/>
                </a:outerShdw>
              </a:effectLst>
              <a:latin typeface="Times New Roman" charset="0"/>
              <a:cs typeface="Times New Roman" charset="0"/>
            </a:endParaRPr>
          </a:p>
        </p:txBody>
      </p:sp>
    </p:spTree>
    <p:extLst>
      <p:ext uri="{BB962C8B-B14F-4D97-AF65-F5344CB8AC3E}">
        <p14:creationId xmlns="" xmlns:p14="http://schemas.microsoft.com/office/powerpoint/2010/main" val="1614360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normAutofit fontScale="90000"/>
          </a:bodyPr>
          <a:lstStyle/>
          <a:p>
            <a:pPr algn="ctr"/>
            <a:r>
              <a:rPr lang="en-US" dirty="0" smtClean="0">
                <a:solidFill>
                  <a:srgbClr val="FFC000"/>
                </a:solidFill>
              </a:rPr>
              <a:t/>
            </a:r>
            <a:br>
              <a:rPr lang="en-US" dirty="0" smtClean="0">
                <a:solidFill>
                  <a:srgbClr val="FFC000"/>
                </a:solidFill>
              </a:rPr>
            </a:br>
            <a:r>
              <a:rPr lang="en-US" dirty="0" smtClean="0">
                <a:solidFill>
                  <a:srgbClr val="FFC000"/>
                </a:solidFill>
              </a:rPr>
              <a:t>Example of Consumer-First Approach</a:t>
            </a:r>
            <a:r>
              <a:rPr lang="en-US" sz="4800" dirty="0" smtClean="0">
                <a:solidFill>
                  <a:srgbClr val="336699"/>
                </a:solidFill>
                <a:effectLst>
                  <a:outerShdw blurRad="38100" dist="38100" dir="2700000" algn="tl">
                    <a:srgbClr val="C0C0C0"/>
                  </a:outerShdw>
                </a:effectLst>
                <a:latin typeface="Times New Roman" pitchFamily="18" charset="0"/>
              </a:rPr>
              <a:t/>
            </a:r>
            <a:br>
              <a:rPr lang="en-US" sz="4800" dirty="0" smtClean="0">
                <a:solidFill>
                  <a:srgbClr val="336699"/>
                </a:solidFill>
                <a:effectLst>
                  <a:outerShdw blurRad="38100" dist="38100" dir="2700000" algn="tl">
                    <a:srgbClr val="C0C0C0"/>
                  </a:outerShdw>
                </a:effectLst>
                <a:latin typeface="Times New Roman" pitchFamily="18" charset="0"/>
              </a:rPr>
            </a:br>
            <a:endParaRPr lang="en-US" dirty="0">
              <a:solidFill>
                <a:srgbClr val="FFC000"/>
              </a:solidFill>
            </a:endParaRPr>
          </a:p>
        </p:txBody>
      </p:sp>
      <p:sp>
        <p:nvSpPr>
          <p:cNvPr id="269322" name="Rectangle 10"/>
          <p:cNvSpPr>
            <a:spLocks noGrp="1" noChangeArrowheads="1"/>
          </p:cNvSpPr>
          <p:nvPr>
            <p:ph idx="1"/>
          </p:nvPr>
        </p:nvSpPr>
        <p:spPr>
          <a:xfrm>
            <a:off x="457200" y="1774825"/>
            <a:ext cx="8229600" cy="4868885"/>
          </a:xfrm>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533400" y="1524000"/>
            <a:ext cx="8001000" cy="4495800"/>
          </a:xfrm>
        </p:spPr>
        <p:txBody>
          <a:bodyPr/>
          <a:lstStyle/>
          <a:p>
            <a:endPar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endParaRPr>
          </a:p>
          <a:p>
            <a:r>
              <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rPr>
              <a:t>(</a:t>
            </a:r>
            <a:r>
              <a:rPr kumimoji="0" lang="en-US" altLang="zh-TW" sz="1400" b="0" i="0" u="none" strike="noStrike" kern="1200" cap="none" spc="0" normalizeH="0" baseline="0" noProof="0" dirty="0">
                <a:ln>
                  <a:noFill/>
                </a:ln>
                <a:effectLst/>
                <a:uLnTx/>
                <a:uFillTx/>
                <a:latin typeface="Times New Roman"/>
                <a:ea typeface="新細明體" panose="020B0604030504040204" pitchFamily="18" charset="-120"/>
                <a:cs typeface="Times New Roman"/>
              </a:rPr>
              <a:t>Moriarty, Mitchell and Wells, 2009). </a:t>
            </a:r>
          </a:p>
          <a:p>
            <a:endParaRPr lang="en-US" dirty="0"/>
          </a:p>
        </p:txBody>
      </p:sp>
      <p:grpSp>
        <p:nvGrpSpPr>
          <p:cNvPr id="6" name="Group 5"/>
          <p:cNvGrpSpPr/>
          <p:nvPr/>
        </p:nvGrpSpPr>
        <p:grpSpPr>
          <a:xfrm>
            <a:off x="571500" y="1428737"/>
            <a:ext cx="8001000" cy="5622636"/>
            <a:chOff x="571500" y="1452046"/>
            <a:chExt cx="8001000" cy="4858270"/>
          </a:xfrm>
        </p:grpSpPr>
        <p:pic>
          <p:nvPicPr>
            <p:cNvPr id="7" name="Picture 14"/>
            <p:cNvPicPr>
              <a:picLocks noChangeAspect="1" noChangeArrowheads="1"/>
            </p:cNvPicPr>
            <p:nvPr/>
          </p:nvPicPr>
          <p:blipFill>
            <a:blip r:embed="rId2"/>
            <a:srcRect/>
            <a:stretch>
              <a:fillRect/>
            </a:stretch>
          </p:blipFill>
          <p:spPr bwMode="auto">
            <a:xfrm>
              <a:off x="609600" y="1752600"/>
              <a:ext cx="3962400" cy="2635250"/>
            </a:xfrm>
            <a:prstGeom prst="rect">
              <a:avLst/>
            </a:prstGeom>
            <a:noFill/>
            <a:ln w="9525">
              <a:noFill/>
              <a:miter lim="800000"/>
              <a:headEnd/>
              <a:tailEnd/>
            </a:ln>
          </p:spPr>
        </p:pic>
        <p:sp>
          <p:nvSpPr>
            <p:cNvPr id="8" name="Rectangle 5"/>
            <p:cNvSpPr>
              <a:spLocks noChangeArrowheads="1"/>
            </p:cNvSpPr>
            <p:nvPr/>
          </p:nvSpPr>
          <p:spPr bwMode="auto">
            <a:xfrm>
              <a:off x="4724400" y="1452046"/>
              <a:ext cx="3810000" cy="4260296"/>
            </a:xfrm>
            <a:prstGeom prst="rect">
              <a:avLst/>
            </a:prstGeom>
            <a:noFill/>
            <a:ln w="9525">
              <a:noFill/>
              <a:miter lim="800000"/>
              <a:headEnd/>
              <a:tailEnd/>
            </a:ln>
            <a:effectLst/>
          </p:spPr>
          <p:txBody>
            <a:bodyPr>
              <a:spAutoFit/>
            </a:bodyPr>
            <a:lstStyle/>
            <a:p>
              <a:pPr marL="334963" indent="-334963">
                <a:spcBef>
                  <a:spcPct val="20000"/>
                </a:spcBef>
                <a:buClr>
                  <a:srgbClr val="336633"/>
                </a:buClr>
                <a:buFont typeface="Times" charset="0"/>
                <a:buChar char="•"/>
              </a:pPr>
              <a:r>
                <a:rPr lang="en-US" sz="2000" dirty="0">
                  <a:solidFill>
                    <a:srgbClr val="000000"/>
                  </a:solidFill>
                  <a:latin typeface="+mn-lt"/>
                </a:rPr>
                <a:t>Do you think this is a believable ad?</a:t>
              </a:r>
            </a:p>
            <a:p>
              <a:pPr marL="334963" indent="-334963">
                <a:spcBef>
                  <a:spcPct val="20000"/>
                </a:spcBef>
                <a:buClr>
                  <a:srgbClr val="336633"/>
                </a:buClr>
                <a:buFont typeface="Times" charset="0"/>
                <a:buChar char="•"/>
              </a:pPr>
              <a:r>
                <a:rPr lang="en-US" sz="2000" dirty="0">
                  <a:solidFill>
                    <a:srgbClr val="000000"/>
                  </a:solidFill>
                  <a:latin typeface="+mn-lt"/>
                </a:rPr>
                <a:t>Does it ring true to you?</a:t>
              </a:r>
            </a:p>
            <a:p>
              <a:pPr marL="334963" indent="-334963">
                <a:spcBef>
                  <a:spcPct val="20000"/>
                </a:spcBef>
                <a:buClr>
                  <a:srgbClr val="336633"/>
                </a:buClr>
                <a:buFont typeface="Times" charset="0"/>
                <a:buChar char="•"/>
              </a:pPr>
              <a:r>
                <a:rPr lang="en-US" sz="2000" dirty="0">
                  <a:solidFill>
                    <a:srgbClr val="000000"/>
                  </a:solidFill>
                  <a:latin typeface="+mn-lt"/>
                </a:rPr>
                <a:t>Do you think it works to attract new customers to the Discover card</a:t>
              </a:r>
              <a:r>
                <a:rPr lang="en-US" sz="2000" dirty="0" smtClean="0">
                  <a:solidFill>
                    <a:srgbClr val="000000"/>
                  </a:solidFill>
                  <a:latin typeface="+mn-lt"/>
                </a:rPr>
                <a:t>?</a:t>
              </a:r>
            </a:p>
            <a:p>
              <a:pPr marL="334963" lvl="0" indent="-334963">
                <a:spcBef>
                  <a:spcPct val="20000"/>
                </a:spcBef>
                <a:buClr>
                  <a:srgbClr val="336633"/>
                </a:buClr>
                <a:buFont typeface="Times" charset="0"/>
                <a:buChar char="•"/>
              </a:pPr>
              <a:r>
                <a:rPr lang="en-US" sz="2000" dirty="0" smtClean="0">
                  <a:latin typeface="+mn-lt"/>
                </a:rPr>
                <a:t>focus first on identifying the needs and wants of the customer rather than on finding ways to build and sell products those consumers may or may not want.</a:t>
              </a:r>
            </a:p>
            <a:p>
              <a:pPr marL="334963" indent="-334963">
                <a:spcBef>
                  <a:spcPct val="20000"/>
                </a:spcBef>
                <a:buClr>
                  <a:srgbClr val="336633"/>
                </a:buClr>
                <a:buFont typeface="Times" charset="0"/>
                <a:buChar char="•"/>
              </a:pPr>
              <a:endParaRPr lang="en-US" sz="2600" dirty="0" smtClean="0">
                <a:solidFill>
                  <a:srgbClr val="000000"/>
                </a:solidFill>
                <a:latin typeface="Times New Roman" pitchFamily="18" charset="0"/>
              </a:endParaRPr>
            </a:p>
            <a:p>
              <a:pPr marL="334963" indent="-334963">
                <a:spcBef>
                  <a:spcPct val="20000"/>
                </a:spcBef>
                <a:buClr>
                  <a:srgbClr val="336633"/>
                </a:buClr>
                <a:buFont typeface="Times" charset="0"/>
                <a:buChar char="•"/>
              </a:pPr>
              <a:endParaRPr lang="en-US" sz="2600" dirty="0">
                <a:solidFill>
                  <a:srgbClr val="000000"/>
                </a:solidFill>
                <a:latin typeface="Times New Roman" pitchFamily="18" charset="0"/>
              </a:endParaRPr>
            </a:p>
          </p:txBody>
        </p:sp>
        <p:grpSp>
          <p:nvGrpSpPr>
            <p:cNvPr id="9" name="Group 15"/>
            <p:cNvGrpSpPr>
              <a:grpSpLocks/>
            </p:cNvGrpSpPr>
            <p:nvPr/>
          </p:nvGrpSpPr>
          <p:grpSpPr bwMode="auto">
            <a:xfrm>
              <a:off x="571500" y="4722815"/>
              <a:ext cx="8001000" cy="1587501"/>
              <a:chOff x="360" y="3167"/>
              <a:chExt cx="5040" cy="1000"/>
            </a:xfrm>
          </p:grpSpPr>
          <p:sp>
            <p:nvSpPr>
              <p:cNvPr id="10" name="Rectangle 6"/>
              <p:cNvSpPr>
                <a:spLocks noChangeArrowheads="1"/>
              </p:cNvSpPr>
              <p:nvPr/>
            </p:nvSpPr>
            <p:spPr bwMode="auto">
              <a:xfrm>
                <a:off x="360" y="3264"/>
                <a:ext cx="5040" cy="720"/>
              </a:xfrm>
              <a:prstGeom prst="rect">
                <a:avLst/>
              </a:prstGeom>
              <a:solidFill>
                <a:srgbClr val="336699">
                  <a:alpha val="25098"/>
                </a:srgbClr>
              </a:solidFill>
              <a:ln w="28575">
                <a:solidFill>
                  <a:srgbClr val="336699"/>
                </a:solidFill>
                <a:miter lim="800000"/>
                <a:headEnd/>
                <a:tailEnd/>
              </a:ln>
              <a:effectLst/>
            </p:spPr>
            <p:txBody>
              <a:bodyPr/>
              <a:lstStyle/>
              <a:p>
                <a:pPr marL="342900" indent="-342900">
                  <a:spcBef>
                    <a:spcPct val="20000"/>
                  </a:spcBef>
                  <a:buClr>
                    <a:srgbClr val="669966"/>
                  </a:buClr>
                  <a:buFont typeface="Times" charset="0"/>
                  <a:buNone/>
                </a:pPr>
                <a:endParaRPr lang="en-US" sz="3200">
                  <a:solidFill>
                    <a:srgbClr val="000000"/>
                  </a:solidFill>
                  <a:latin typeface="Times New Roman" pitchFamily="18" charset="0"/>
                </a:endParaRPr>
              </a:p>
            </p:txBody>
          </p:sp>
          <p:sp>
            <p:nvSpPr>
              <p:cNvPr id="11" name="Rectangle 7"/>
              <p:cNvSpPr>
                <a:spLocks noChangeArrowheads="1"/>
              </p:cNvSpPr>
              <p:nvPr/>
            </p:nvSpPr>
            <p:spPr bwMode="auto">
              <a:xfrm>
                <a:off x="432" y="3167"/>
                <a:ext cx="4944" cy="1000"/>
              </a:xfrm>
              <a:prstGeom prst="rect">
                <a:avLst/>
              </a:prstGeom>
              <a:noFill/>
              <a:ln w="9525">
                <a:noFill/>
                <a:miter lim="800000"/>
                <a:headEnd/>
                <a:tailEnd/>
              </a:ln>
              <a:effectLst/>
            </p:spPr>
            <p:txBody>
              <a:bodyPr wrap="square">
                <a:spAutoFit/>
              </a:bodyPr>
              <a:lstStyle/>
              <a:p>
                <a:pPr algn="ctr">
                  <a:lnSpc>
                    <a:spcPct val="90000"/>
                  </a:lnSpc>
                </a:pPr>
                <a:endParaRPr lang="en-US" sz="2200" b="1" dirty="0" smtClean="0">
                  <a:solidFill>
                    <a:srgbClr val="000000"/>
                  </a:solidFill>
                  <a:latin typeface="Times New Roman" pitchFamily="18" charset="0"/>
                  <a:cs typeface="Arial" pitchFamily="34" charset="0"/>
                </a:endParaRPr>
              </a:p>
              <a:p>
                <a:pPr algn="ctr">
                  <a:lnSpc>
                    <a:spcPct val="90000"/>
                  </a:lnSpc>
                </a:pPr>
                <a:r>
                  <a:rPr lang="en-US" sz="2200" b="1" dirty="0" smtClean="0">
                    <a:solidFill>
                      <a:srgbClr val="000000"/>
                    </a:solidFill>
                    <a:latin typeface="Times New Roman" pitchFamily="18" charset="0"/>
                    <a:cs typeface="Arial" pitchFamily="34" charset="0"/>
                  </a:rPr>
                  <a:t>Principle</a:t>
                </a:r>
                <a:r>
                  <a:rPr lang="en-US" sz="2200" b="1" dirty="0">
                    <a:solidFill>
                      <a:srgbClr val="000000"/>
                    </a:solidFill>
                    <a:latin typeface="Times New Roman" pitchFamily="18" charset="0"/>
                    <a:cs typeface="Arial" pitchFamily="34" charset="0"/>
                  </a:rPr>
                  <a:t>:</a:t>
                </a:r>
                <a:r>
                  <a:rPr lang="en-US" sz="2200" dirty="0">
                    <a:solidFill>
                      <a:srgbClr val="000000"/>
                    </a:solidFill>
                    <a:latin typeface="Times New Roman" pitchFamily="18" charset="0"/>
                    <a:cs typeface="Arial" pitchFamily="34" charset="0"/>
                  </a:rPr>
                  <a:t> </a:t>
                </a:r>
              </a:p>
              <a:p>
                <a:pPr algn="ctr">
                  <a:lnSpc>
                    <a:spcPct val="90000"/>
                  </a:lnSpc>
                </a:pPr>
                <a:r>
                  <a:rPr lang="en-US" sz="2200" dirty="0">
                    <a:solidFill>
                      <a:srgbClr val="000000"/>
                    </a:solidFill>
                    <a:latin typeface="Times New Roman" pitchFamily="18" charset="0"/>
                    <a:cs typeface="Arial" pitchFamily="34" charset="0"/>
                  </a:rPr>
                  <a:t>An company that operates with a </a:t>
                </a:r>
                <a:r>
                  <a:rPr lang="en-US" sz="2200" i="1" dirty="0">
                    <a:solidFill>
                      <a:srgbClr val="000000"/>
                    </a:solidFill>
                    <a:latin typeface="Times New Roman" pitchFamily="18" charset="0"/>
                    <a:cs typeface="Arial" pitchFamily="34" charset="0"/>
                  </a:rPr>
                  <a:t>marketing concept</a:t>
                </a:r>
                <a:r>
                  <a:rPr lang="en-US" sz="2200" dirty="0">
                    <a:solidFill>
                      <a:srgbClr val="000000"/>
                    </a:solidFill>
                    <a:latin typeface="Times New Roman" pitchFamily="18" charset="0"/>
                    <a:cs typeface="Arial" pitchFamily="34" charset="0"/>
                  </a:rPr>
                  <a:t> philosophy focuses on satisfying its customers’ needs and wants</a:t>
                </a:r>
                <a:r>
                  <a:rPr lang="en-US" sz="2200" dirty="0" smtClean="0">
                    <a:solidFill>
                      <a:srgbClr val="000000"/>
                    </a:solidFill>
                    <a:latin typeface="Times New Roman" pitchFamily="18" charset="0"/>
                    <a:cs typeface="Arial" pitchFamily="34" charset="0"/>
                  </a:rPr>
                  <a:t>.</a:t>
                </a:r>
              </a:p>
              <a:p>
                <a:pPr algn="ctr">
                  <a:lnSpc>
                    <a:spcPct val="90000"/>
                  </a:lnSpc>
                </a:pPr>
                <a:r>
                  <a:rPr lang="en-US" sz="1400" dirty="0" smtClean="0"/>
                  <a:t>(Moriarty, Mitchell and Wells, 2009)</a:t>
                </a:r>
              </a:p>
              <a:p>
                <a:pPr algn="ctr">
                  <a:lnSpc>
                    <a:spcPct val="90000"/>
                  </a:lnSpc>
                </a:pPr>
                <a:endParaRPr lang="en-US" dirty="0">
                  <a:solidFill>
                    <a:srgbClr val="000000"/>
                  </a:solidFill>
                  <a:latin typeface="Times New Roman" pitchFamily="18" charset="0"/>
                  <a:cs typeface="Arial" pitchFamily="34" charset="0"/>
                </a:endParaRPr>
              </a:p>
            </p:txBody>
          </p:sp>
        </p:grpSp>
      </p:grpSp>
    </p:spTree>
    <p:extLst>
      <p:ext uri="{BB962C8B-B14F-4D97-AF65-F5344CB8AC3E}">
        <p14:creationId xmlns="" xmlns:p14="http://schemas.microsoft.com/office/powerpoint/2010/main" val="14972221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5154" name="Rectangle 2"/>
          <p:cNvSpPr>
            <a:spLocks noGrp="1" noChangeArrowheads="1"/>
          </p:cNvSpPr>
          <p:nvPr>
            <p:ph type="title"/>
          </p:nvPr>
        </p:nvSpPr>
        <p:spPr/>
        <p:txBody>
          <a:bodyPr/>
          <a:lstStyle/>
          <a:p>
            <a:pPr marL="239713" indent="-239713">
              <a:lnSpc>
                <a:spcPct val="90000"/>
              </a:lnSpc>
              <a:spcBef>
                <a:spcPct val="20000"/>
              </a:spcBef>
            </a:pPr>
            <a:r>
              <a:rPr lang="en-US" sz="4800" dirty="0" smtClean="0">
                <a:solidFill>
                  <a:srgbClr val="FFC000"/>
                </a:solidFill>
                <a:latin typeface="+mn-lt"/>
                <a:cs typeface="Times New Roman" pitchFamily="18" charset="0"/>
              </a:rPr>
              <a:t>Exchange</a:t>
            </a:r>
            <a:endParaRPr lang="en-US" sz="4800" dirty="0">
              <a:solidFill>
                <a:srgbClr val="FFC000"/>
              </a:solidFill>
              <a:latin typeface="+mn-lt"/>
              <a:cs typeface="Times New Roman" pitchFamily="18" charset="0"/>
            </a:endParaRPr>
          </a:p>
        </p:txBody>
      </p:sp>
      <p:sp>
        <p:nvSpPr>
          <p:cNvPr id="305155" name="Rectangle 3"/>
          <p:cNvSpPr>
            <a:spLocks noGrp="1" noChangeArrowheads="1"/>
          </p:cNvSpPr>
          <p:nvPr>
            <p:ph type="body" sz="half" idx="4294967295"/>
          </p:nvPr>
        </p:nvSpPr>
        <p:spPr>
          <a:xfrm>
            <a:off x="228600" y="1500174"/>
            <a:ext cx="8229600" cy="4748226"/>
          </a:xfrm>
        </p:spPr>
        <p:txBody>
          <a:bodyPr/>
          <a:lstStyle/>
          <a:p>
            <a:pPr marL="609600" indent="-609600" algn="ctr" eaLnBrk="1" hangingPunct="1">
              <a:buFont typeface="Wingdings" pitchFamily="-60" charset="2"/>
              <a:buChar char="l"/>
              <a:defRPr/>
            </a:pPr>
            <a:r>
              <a:rPr lang="en-US" dirty="0" smtClean="0">
                <a:ea typeface="ＭＳ Ｐゴシック" pitchFamily="-60" charset="-128"/>
              </a:rPr>
              <a:t>Exchange</a:t>
            </a:r>
            <a:endParaRPr lang="en-US" dirty="0">
              <a:ea typeface="ＭＳ Ｐゴシック" pitchFamily="-60" charset="-128"/>
            </a:endParaRPr>
          </a:p>
        </p:txBody>
      </p:sp>
      <p:sp>
        <p:nvSpPr>
          <p:cNvPr id="12" name="Rectangle 1027"/>
          <p:cNvSpPr txBox="1">
            <a:spLocks noChangeArrowheads="1"/>
          </p:cNvSpPr>
          <p:nvPr/>
        </p:nvSpPr>
        <p:spPr bwMode="auto">
          <a:xfrm>
            <a:off x="285720" y="1600200"/>
            <a:ext cx="8629680" cy="2133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p>
            <a:pPr marL="438150" marR="0" lvl="0" indent="-319088" algn="l" defTabSz="914400" rtl="0" eaLnBrk="1" fontAlgn="base" latinLnBrk="0" hangingPunct="1">
              <a:lnSpc>
                <a:spcPct val="100000"/>
              </a:lnSpc>
              <a:spcBef>
                <a:spcPct val="0"/>
              </a:spcBef>
              <a:spcAft>
                <a:spcPct val="0"/>
              </a:spcAft>
              <a:buClr>
                <a:schemeClr val="accent1"/>
              </a:buClr>
              <a:buSzPct val="80000"/>
              <a:buFont typeface="Wingdings 2" pitchFamily="18" charset="2"/>
              <a:buChar char=""/>
              <a:tabLst/>
              <a:defRPr/>
            </a:pPr>
            <a:endParaRPr kumimoji="0" lang="en-US" altLang="zh-TW" sz="2400" b="1" i="1" u="none" strike="noStrike" kern="1200" cap="none" spc="0" normalizeH="0" baseline="0" noProof="0" dirty="0" smtClean="0">
              <a:ln>
                <a:noFill/>
              </a:ln>
              <a:solidFill>
                <a:schemeClr val="tx1"/>
              </a:solidFill>
              <a:effectLst/>
              <a:uLnTx/>
              <a:uFillTx/>
              <a:latin typeface="+mn-lt"/>
              <a:ea typeface="新細明體"/>
              <a:cs typeface="新細明體"/>
            </a:endParaRPr>
          </a:p>
          <a:p>
            <a:pPr marL="438150" indent="-319088" eaLnBrk="1" hangingPunct="1">
              <a:buClr>
                <a:schemeClr val="accent1"/>
              </a:buClr>
              <a:buSzPct val="80000"/>
              <a:buFont typeface="Wingdings 2" pitchFamily="18" charset="2"/>
              <a:buChar char=""/>
            </a:pPr>
            <a:r>
              <a:rPr kumimoji="0" lang="en-US" altLang="zh-TW" sz="2400" b="1" i="1" u="none" strike="noStrike" kern="1200" cap="none" spc="0" normalizeH="0" baseline="0" noProof="0" dirty="0" smtClean="0">
                <a:ln>
                  <a:noFill/>
                </a:ln>
                <a:solidFill>
                  <a:schemeClr val="tx1"/>
                </a:solidFill>
                <a:effectLst/>
                <a:uLnTx/>
                <a:uFillTx/>
                <a:latin typeface="+mn-lt"/>
                <a:ea typeface="新細明體"/>
                <a:cs typeface="新細明體"/>
              </a:rPr>
              <a:t>Exchange</a:t>
            </a:r>
            <a:r>
              <a:rPr kumimoji="0" lang="en-US" altLang="zh-TW" sz="2400" b="0" i="0" u="none" strike="noStrike" kern="1200" cap="none" spc="0" normalizeH="0" baseline="0" noProof="0" dirty="0" smtClean="0">
                <a:ln>
                  <a:noFill/>
                </a:ln>
                <a:solidFill>
                  <a:schemeClr val="tx1"/>
                </a:solidFill>
                <a:effectLst/>
                <a:uLnTx/>
                <a:uFillTx/>
                <a:latin typeface="+mn-lt"/>
                <a:ea typeface="新細明體"/>
                <a:cs typeface="新細明體"/>
              </a:rPr>
              <a:t> is the act of trading a product or service for something of value (money) </a:t>
            </a:r>
            <a:r>
              <a:rPr lang="en-US" dirty="0" smtClean="0">
                <a:latin typeface="+mn-lt"/>
              </a:rPr>
              <a:t>Money is exchanged for goods or services. Demand, however, drives the exchange.</a:t>
            </a:r>
            <a:endParaRPr kumimoji="0" lang="en-US" altLang="zh-TW" sz="1200" b="0" i="0" u="none" strike="noStrike" kern="1200" cap="none" spc="0" normalizeH="0" baseline="0" noProof="0" dirty="0" smtClean="0">
              <a:ln>
                <a:noFill/>
              </a:ln>
              <a:solidFill>
                <a:schemeClr val="tx1"/>
              </a:solidFill>
              <a:effectLst/>
              <a:uLnTx/>
              <a:uFillTx/>
              <a:latin typeface="+mn-lt"/>
              <a:ea typeface="新細明體"/>
              <a:cs typeface="新細明體"/>
            </a:endParaRPr>
          </a:p>
          <a:p>
            <a:pPr marL="438150" lvl="0" indent="-319088" eaLnBrk="1" hangingPunct="1">
              <a:buClr>
                <a:schemeClr val="accent1"/>
              </a:buClr>
              <a:buSzPct val="80000"/>
              <a:buFont typeface="Wingdings 2" pitchFamily="18" charset="2"/>
              <a:buChar char=""/>
            </a:pPr>
            <a:r>
              <a:rPr kumimoji="0" lang="en-US" altLang="zh-TW" sz="2400" b="0" i="0" u="none" strike="noStrike" kern="1200" cap="none" spc="0" normalizeH="0" baseline="0" noProof="0" dirty="0" smtClean="0">
                <a:ln>
                  <a:noFill/>
                </a:ln>
                <a:solidFill>
                  <a:schemeClr val="tx1"/>
                </a:solidFill>
                <a:effectLst/>
                <a:uLnTx/>
                <a:uFillTx/>
                <a:latin typeface="+mn-lt"/>
                <a:ea typeface="新細明體"/>
                <a:cs typeface="新細明體"/>
              </a:rPr>
              <a:t>Two types of exchange: economic and communication;</a:t>
            </a:r>
            <a:r>
              <a:rPr lang="en-US" dirty="0" smtClean="0"/>
              <a:t> </a:t>
            </a:r>
            <a:r>
              <a:rPr lang="en-US" dirty="0" smtClean="0">
                <a:latin typeface="+mn-lt"/>
              </a:rPr>
              <a:t>information (facts, ideas, and brand image cues) and the opportunity for customer-company interaction. </a:t>
            </a:r>
            <a:endParaRPr kumimoji="0" lang="en-US" altLang="zh-TW" sz="2400" b="0" i="0" u="none" strike="noStrike" kern="1200" cap="none" spc="0" normalizeH="0" baseline="0" noProof="0" dirty="0" smtClean="0">
              <a:ln>
                <a:noFill/>
              </a:ln>
              <a:solidFill>
                <a:schemeClr val="tx1"/>
              </a:solidFill>
              <a:effectLst/>
              <a:uLnTx/>
              <a:uFillTx/>
              <a:latin typeface="+mn-lt"/>
              <a:ea typeface="新細明體"/>
              <a:cs typeface="新細明體"/>
            </a:endParaRPr>
          </a:p>
        </p:txBody>
      </p:sp>
      <p:grpSp>
        <p:nvGrpSpPr>
          <p:cNvPr id="13" name="Group 1043"/>
          <p:cNvGrpSpPr>
            <a:grpSpLocks/>
          </p:cNvGrpSpPr>
          <p:nvPr/>
        </p:nvGrpSpPr>
        <p:grpSpPr bwMode="auto">
          <a:xfrm>
            <a:off x="2286001" y="4319615"/>
            <a:ext cx="4786330" cy="2395533"/>
            <a:chOff x="1440" y="1776"/>
            <a:chExt cx="3594" cy="2343"/>
          </a:xfrm>
        </p:grpSpPr>
        <p:sp>
          <p:nvSpPr>
            <p:cNvPr id="14" name="AutoShape 1034"/>
            <p:cNvSpPr>
              <a:spLocks noChangeArrowheads="1"/>
            </p:cNvSpPr>
            <p:nvPr/>
          </p:nvSpPr>
          <p:spPr bwMode="auto">
            <a:xfrm>
              <a:off x="1440" y="1935"/>
              <a:ext cx="1754" cy="2184"/>
            </a:xfrm>
            <a:prstGeom prst="curvedRightArrow">
              <a:avLst>
                <a:gd name="adj1" fmla="val 24903"/>
                <a:gd name="adj2" fmla="val 49806"/>
                <a:gd name="adj3" fmla="val 33333"/>
              </a:avLst>
            </a:prstGeom>
            <a:solidFill>
              <a:schemeClr val="accent1"/>
            </a:solidFill>
            <a:ln w="9525">
              <a:solidFill>
                <a:schemeClr val="tx1"/>
              </a:solidFill>
              <a:miter lim="800000"/>
              <a:headEnd/>
              <a:tailEnd/>
            </a:ln>
            <a:effectLst/>
          </p:spPr>
          <p:txBody>
            <a:bodyPr wrap="none" anchor="ctr"/>
            <a:lstStyle/>
            <a:p>
              <a:pPr algn="ctr"/>
              <a:endParaRPr lang="en-US">
                <a:solidFill>
                  <a:srgbClr val="336699"/>
                </a:solidFill>
              </a:endParaRPr>
            </a:p>
          </p:txBody>
        </p:sp>
        <p:sp>
          <p:nvSpPr>
            <p:cNvPr id="15" name="Text Box 1035"/>
            <p:cNvSpPr txBox="1">
              <a:spLocks noChangeArrowheads="1"/>
            </p:cNvSpPr>
            <p:nvPr/>
          </p:nvSpPr>
          <p:spPr bwMode="auto">
            <a:xfrm rot="-1395791">
              <a:off x="1710" y="2016"/>
              <a:ext cx="1496" cy="365"/>
            </a:xfrm>
            <a:prstGeom prst="rect">
              <a:avLst/>
            </a:prstGeom>
            <a:noFill/>
            <a:ln w="9525">
              <a:noFill/>
              <a:miter lim="800000"/>
              <a:headEnd/>
              <a:tailEnd/>
            </a:ln>
            <a:effectLst/>
          </p:spPr>
          <p:txBody>
            <a:bodyPr>
              <a:spAutoFit/>
            </a:bodyPr>
            <a:lstStyle/>
            <a:p>
              <a:pPr>
                <a:spcBef>
                  <a:spcPct val="50000"/>
                </a:spcBef>
              </a:pPr>
              <a:r>
                <a:rPr lang="en-US" sz="3200">
                  <a:cs typeface="Arial" pitchFamily="34" charset="0"/>
                </a:rPr>
                <a:t>Money</a:t>
              </a:r>
            </a:p>
          </p:txBody>
        </p:sp>
        <p:sp>
          <p:nvSpPr>
            <p:cNvPr id="16" name="Rectangle 1036"/>
            <p:cNvSpPr>
              <a:spLocks noChangeArrowheads="1"/>
            </p:cNvSpPr>
            <p:nvPr/>
          </p:nvSpPr>
          <p:spPr bwMode="auto">
            <a:xfrm rot="1088285">
              <a:off x="1729" y="3421"/>
              <a:ext cx="1284" cy="365"/>
            </a:xfrm>
            <a:prstGeom prst="rect">
              <a:avLst/>
            </a:prstGeom>
            <a:noFill/>
            <a:ln w="9525">
              <a:noFill/>
              <a:miter lim="800000"/>
              <a:headEnd/>
              <a:tailEnd/>
            </a:ln>
            <a:effectLst/>
          </p:spPr>
          <p:txBody>
            <a:bodyPr>
              <a:spAutoFit/>
            </a:bodyPr>
            <a:lstStyle/>
            <a:p>
              <a:r>
                <a:rPr lang="en-US" sz="3200">
                  <a:cs typeface="Arial" pitchFamily="34" charset="0"/>
                </a:rPr>
                <a:t>Money</a:t>
              </a:r>
            </a:p>
          </p:txBody>
        </p:sp>
        <p:sp>
          <p:nvSpPr>
            <p:cNvPr id="17" name="AutoShape 1039"/>
            <p:cNvSpPr>
              <a:spLocks noChangeArrowheads="1"/>
            </p:cNvSpPr>
            <p:nvPr/>
          </p:nvSpPr>
          <p:spPr bwMode="auto">
            <a:xfrm flipV="1">
              <a:off x="3236" y="1776"/>
              <a:ext cx="1753" cy="2186"/>
            </a:xfrm>
            <a:prstGeom prst="curvedLeftArrow">
              <a:avLst>
                <a:gd name="adj1" fmla="val 24940"/>
                <a:gd name="adj2" fmla="val 49880"/>
                <a:gd name="adj3" fmla="val 33333"/>
              </a:avLst>
            </a:prstGeom>
            <a:solidFill>
              <a:schemeClr val="accent2"/>
            </a:solidFill>
            <a:ln w="9525">
              <a:solidFill>
                <a:schemeClr val="tx1"/>
              </a:solidFill>
              <a:miter lim="800000"/>
              <a:headEnd/>
              <a:tailEnd/>
            </a:ln>
            <a:effectLst/>
          </p:spPr>
          <p:txBody>
            <a:bodyPr rot="10800000" wrap="none" anchor="ctr"/>
            <a:lstStyle/>
            <a:p>
              <a:pPr algn="ctr"/>
              <a:endParaRPr lang="en-US">
                <a:solidFill>
                  <a:srgbClr val="669966"/>
                </a:solidFill>
              </a:endParaRPr>
            </a:p>
          </p:txBody>
        </p:sp>
        <p:sp>
          <p:nvSpPr>
            <p:cNvPr id="18" name="Text Box 1040"/>
            <p:cNvSpPr txBox="1">
              <a:spLocks noChangeArrowheads="1"/>
            </p:cNvSpPr>
            <p:nvPr/>
          </p:nvSpPr>
          <p:spPr bwMode="auto">
            <a:xfrm rot="10099525" flipV="1">
              <a:off x="3539" y="3444"/>
              <a:ext cx="1495" cy="365"/>
            </a:xfrm>
            <a:prstGeom prst="rect">
              <a:avLst/>
            </a:prstGeom>
            <a:noFill/>
            <a:ln w="9525">
              <a:noFill/>
              <a:miter lim="800000"/>
              <a:headEnd/>
              <a:tailEnd/>
            </a:ln>
            <a:effectLst/>
          </p:spPr>
          <p:txBody>
            <a:bodyPr>
              <a:spAutoFit/>
            </a:bodyPr>
            <a:lstStyle/>
            <a:p>
              <a:pPr>
                <a:spcBef>
                  <a:spcPct val="50000"/>
                </a:spcBef>
              </a:pPr>
              <a:r>
                <a:rPr lang="en-US" sz="3200">
                  <a:cs typeface="Arial" pitchFamily="34" charset="0"/>
                </a:rPr>
                <a:t>Goods</a:t>
              </a:r>
            </a:p>
          </p:txBody>
        </p:sp>
        <p:sp>
          <p:nvSpPr>
            <p:cNvPr id="19" name="Rectangle 1041"/>
            <p:cNvSpPr>
              <a:spLocks noChangeArrowheads="1"/>
            </p:cNvSpPr>
            <p:nvPr/>
          </p:nvSpPr>
          <p:spPr bwMode="auto">
            <a:xfrm rot="11809901" flipV="1">
              <a:off x="3775" y="2186"/>
              <a:ext cx="869" cy="365"/>
            </a:xfrm>
            <a:prstGeom prst="rect">
              <a:avLst/>
            </a:prstGeom>
            <a:noFill/>
            <a:ln w="9525">
              <a:noFill/>
              <a:miter lim="800000"/>
              <a:headEnd/>
              <a:tailEnd/>
            </a:ln>
            <a:effectLst/>
          </p:spPr>
          <p:txBody>
            <a:bodyPr wrap="none">
              <a:spAutoFit/>
            </a:bodyPr>
            <a:lstStyle/>
            <a:p>
              <a:pPr>
                <a:spcBef>
                  <a:spcPct val="50000"/>
                </a:spcBef>
              </a:pPr>
              <a:r>
                <a:rPr lang="en-US" sz="3200">
                  <a:cs typeface="Arial" pitchFamily="34" charset="0"/>
                </a:rPr>
                <a:t>Goods</a:t>
              </a:r>
            </a:p>
          </p:txBody>
        </p:sp>
      </p:grpSp>
    </p:spTree>
    <p:extLst>
      <p:ext uri="{BB962C8B-B14F-4D97-AF65-F5344CB8AC3E}">
        <p14:creationId xmlns="" xmlns:p14="http://schemas.microsoft.com/office/powerpoint/2010/main" val="5590932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1026"/>
          <p:cNvSpPr>
            <a:spLocks noGrp="1" noChangeArrowheads="1"/>
          </p:cNvSpPr>
          <p:nvPr>
            <p:ph type="title"/>
          </p:nvPr>
        </p:nvSpPr>
        <p:spPr>
          <a:xfrm>
            <a:off x="457200" y="512638"/>
            <a:ext cx="8229600" cy="1058974"/>
          </a:xfrm>
        </p:spPr>
        <p:txBody>
          <a:bodyPr>
            <a:noAutofit/>
          </a:bodyPr>
          <a:lstStyle/>
          <a:p>
            <a:r>
              <a:rPr lang="en-US" sz="4000" dirty="0" smtClean="0">
                <a:solidFill>
                  <a:srgbClr val="FFC000"/>
                </a:solidFill>
                <a:latin typeface="+mn-lt"/>
                <a:cs typeface="Times New Roman" pitchFamily="18" charset="0"/>
              </a:rPr>
              <a:t>Differentiation &amp; Competitive Advantage</a:t>
            </a:r>
            <a:br>
              <a:rPr lang="en-US" sz="4000" dirty="0" smtClean="0">
                <a:solidFill>
                  <a:srgbClr val="FFC000"/>
                </a:solidFill>
                <a:latin typeface="+mn-lt"/>
                <a:cs typeface="Times New Roman" pitchFamily="18" charset="0"/>
              </a:rPr>
            </a:br>
            <a:endParaRPr lang="en-US" sz="4000" dirty="0">
              <a:solidFill>
                <a:srgbClr val="FFC000"/>
              </a:solidFill>
              <a:latin typeface="+mn-lt"/>
            </a:endParaRPr>
          </a:p>
        </p:txBody>
      </p:sp>
      <p:sp>
        <p:nvSpPr>
          <p:cNvPr id="14" name="Content Placeholder 13"/>
          <p:cNvSpPr>
            <a:spLocks noGrp="1"/>
          </p:cNvSpPr>
          <p:nvPr>
            <p:ph idx="1"/>
          </p:nvPr>
        </p:nvSpPr>
        <p:spPr>
          <a:xfrm>
            <a:off x="457200" y="1371600"/>
            <a:ext cx="8229600" cy="4629168"/>
          </a:xfrm>
        </p:spPr>
        <p:txBody>
          <a:bodyPr/>
          <a:lstStyle/>
          <a:p>
            <a:pPr marL="342900" indent="-342900">
              <a:spcBef>
                <a:spcPct val="20000"/>
              </a:spcBef>
              <a:buClr>
                <a:srgbClr val="336633"/>
              </a:buClr>
              <a:buFont typeface="Times" charset="0"/>
              <a:buChar char="•"/>
            </a:pPr>
            <a:r>
              <a:rPr lang="en-US" dirty="0" smtClean="0">
                <a:solidFill>
                  <a:srgbClr val="000000"/>
                </a:solidFill>
                <a:cs typeface="Times New Roman" pitchFamily="18" charset="0"/>
              </a:rPr>
              <a:t>A brand’s </a:t>
            </a:r>
            <a:r>
              <a:rPr lang="en-US" b="1" i="1" dirty="0" smtClean="0">
                <a:solidFill>
                  <a:srgbClr val="000000"/>
                </a:solidFill>
                <a:cs typeface="Times New Roman" pitchFamily="18" charset="0"/>
              </a:rPr>
              <a:t>competitive advantage</a:t>
            </a:r>
            <a:r>
              <a:rPr lang="en-US" dirty="0" smtClean="0">
                <a:solidFill>
                  <a:srgbClr val="000000"/>
                </a:solidFill>
                <a:cs typeface="Times New Roman" pitchFamily="18" charset="0"/>
              </a:rPr>
              <a:t> is where it’s different from its competitors and superior in some way. </a:t>
            </a:r>
          </a:p>
          <a:p>
            <a:pPr marL="342900" indent="-342900">
              <a:spcBef>
                <a:spcPct val="20000"/>
              </a:spcBef>
              <a:buClr>
                <a:srgbClr val="336633"/>
              </a:buClr>
              <a:buFont typeface="Times" charset="0"/>
              <a:buChar char="•"/>
            </a:pPr>
            <a:r>
              <a:rPr lang="en-US" dirty="0" smtClean="0">
                <a:solidFill>
                  <a:srgbClr val="000000"/>
                </a:solidFill>
                <a:cs typeface="Times New Roman" pitchFamily="18" charset="0"/>
              </a:rPr>
              <a:t>In marketing, this concept is called </a:t>
            </a:r>
            <a:r>
              <a:rPr lang="en-US" b="1" i="1" dirty="0" smtClean="0">
                <a:solidFill>
                  <a:srgbClr val="000000"/>
                </a:solidFill>
                <a:cs typeface="Times New Roman" pitchFamily="18" charset="0"/>
              </a:rPr>
              <a:t>differentiation</a:t>
            </a:r>
            <a:r>
              <a:rPr lang="en-US" dirty="0" smtClean="0">
                <a:solidFill>
                  <a:srgbClr val="000000"/>
                </a:solidFill>
                <a:cs typeface="Times New Roman" pitchFamily="18" charset="0"/>
              </a:rPr>
              <a:t>.</a:t>
            </a:r>
          </a:p>
          <a:p>
            <a:pPr marL="742950" lvl="1" indent="-285750">
              <a:lnSpc>
                <a:spcPct val="80000"/>
              </a:lnSpc>
              <a:buClr>
                <a:srgbClr val="336633"/>
              </a:buClr>
              <a:buFontTx/>
              <a:buChar char="–"/>
            </a:pPr>
            <a:r>
              <a:rPr lang="en-US" sz="2800" dirty="0" smtClean="0">
                <a:solidFill>
                  <a:srgbClr val="336699"/>
                </a:solidFill>
                <a:cs typeface="Times New Roman" pitchFamily="18" charset="0"/>
              </a:rPr>
              <a:t>Price</a:t>
            </a:r>
          </a:p>
          <a:p>
            <a:pPr marL="742950" lvl="1" indent="-285750">
              <a:lnSpc>
                <a:spcPct val="80000"/>
              </a:lnSpc>
              <a:buClr>
                <a:srgbClr val="336633"/>
              </a:buClr>
              <a:buFontTx/>
              <a:buChar char="–"/>
            </a:pPr>
            <a:r>
              <a:rPr lang="en-US" sz="2800" dirty="0" smtClean="0">
                <a:solidFill>
                  <a:srgbClr val="336699"/>
                </a:solidFill>
                <a:cs typeface="Times New Roman" pitchFamily="18" charset="0"/>
              </a:rPr>
              <a:t>Design</a:t>
            </a:r>
          </a:p>
          <a:p>
            <a:pPr marL="742950" lvl="1" indent="-285750">
              <a:lnSpc>
                <a:spcPct val="80000"/>
              </a:lnSpc>
              <a:buClr>
                <a:srgbClr val="336633"/>
              </a:buClr>
              <a:buFontTx/>
              <a:buChar char="–"/>
            </a:pPr>
            <a:r>
              <a:rPr lang="en-US" sz="2800" dirty="0" smtClean="0">
                <a:solidFill>
                  <a:srgbClr val="336699"/>
                </a:solidFill>
                <a:cs typeface="Times New Roman" pitchFamily="18" charset="0"/>
              </a:rPr>
              <a:t>Performance</a:t>
            </a:r>
          </a:p>
          <a:p>
            <a:pPr marL="742950" lvl="1" indent="-285750">
              <a:lnSpc>
                <a:spcPct val="80000"/>
              </a:lnSpc>
              <a:buClr>
                <a:srgbClr val="336633"/>
              </a:buClr>
              <a:buFontTx/>
              <a:buChar char="–"/>
            </a:pPr>
            <a:r>
              <a:rPr lang="en-US" sz="2800" dirty="0" smtClean="0">
                <a:solidFill>
                  <a:srgbClr val="336699"/>
                </a:solidFill>
                <a:cs typeface="Times New Roman" pitchFamily="18" charset="0"/>
              </a:rPr>
              <a:t>distribution</a:t>
            </a:r>
          </a:p>
          <a:p>
            <a:pPr marL="742950" lvl="1" indent="-285750">
              <a:lnSpc>
                <a:spcPct val="80000"/>
              </a:lnSpc>
              <a:buClr>
                <a:srgbClr val="336633"/>
              </a:buClr>
              <a:buFontTx/>
              <a:buChar char="–"/>
            </a:pPr>
            <a:r>
              <a:rPr lang="en-US" sz="2800" dirty="0" smtClean="0">
                <a:solidFill>
                  <a:srgbClr val="336699"/>
                </a:solidFill>
                <a:cs typeface="Times New Roman" pitchFamily="18" charset="0"/>
              </a:rPr>
              <a:t>Brand image</a:t>
            </a:r>
          </a:p>
          <a:p>
            <a:pPr marL="742950" lvl="1" indent="-285750">
              <a:lnSpc>
                <a:spcPct val="80000"/>
              </a:lnSpc>
              <a:buClr>
                <a:srgbClr val="336633"/>
              </a:buClr>
              <a:buFontTx/>
              <a:buChar char="–"/>
            </a:pPr>
            <a:r>
              <a:rPr lang="en-US" sz="2800" dirty="0" smtClean="0">
                <a:solidFill>
                  <a:srgbClr val="336699"/>
                </a:solidFill>
                <a:cs typeface="Times New Roman" pitchFamily="18" charset="0"/>
              </a:rPr>
              <a:t>Reliability</a:t>
            </a:r>
          </a:p>
          <a:p>
            <a:pPr marL="342900" indent="-342900">
              <a:spcBef>
                <a:spcPct val="20000"/>
              </a:spcBef>
              <a:buClr>
                <a:srgbClr val="FF9900"/>
              </a:buClr>
            </a:pPr>
            <a:endParaRPr lang="en-US" sz="1400" dirty="0" smtClean="0">
              <a:solidFill>
                <a:srgbClr val="000000"/>
              </a:solidFill>
              <a:latin typeface="Times New Roman" charset="0"/>
              <a:cs typeface="Times New Roman" charset="0"/>
            </a:endParaRPr>
          </a:p>
          <a:p>
            <a:pPr marL="342900" indent="-342900">
              <a:spcBef>
                <a:spcPct val="20000"/>
              </a:spcBef>
              <a:buClr>
                <a:srgbClr val="FF9900"/>
              </a:buClr>
            </a:pPr>
            <a:r>
              <a:rPr lang="en-US" sz="1400" dirty="0" smtClean="0">
                <a:solidFill>
                  <a:srgbClr val="000000"/>
                </a:solidFill>
                <a:latin typeface="Times New Roman" charset="0"/>
                <a:cs typeface="Times New Roman" charset="0"/>
              </a:rPr>
              <a:t>(</a:t>
            </a:r>
            <a:r>
              <a:rPr lang="en-US" sz="1400" dirty="0">
                <a:solidFill>
                  <a:srgbClr val="000000"/>
                </a:solidFill>
                <a:latin typeface="Times New Roman" charset="0"/>
                <a:cs typeface="Times New Roman" charset="0"/>
              </a:rPr>
              <a:t>Moriarty, Mitchell and Wells, 2009). </a:t>
            </a:r>
          </a:p>
        </p:txBody>
      </p:sp>
    </p:spTree>
    <p:extLst>
      <p:ext uri="{BB962C8B-B14F-4D97-AF65-F5344CB8AC3E}">
        <p14:creationId xmlns="" xmlns:p14="http://schemas.microsoft.com/office/powerpoint/2010/main" val="6619255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90185F6-DF2F-4B8C-91CB-104997E5AA0F}"/>
              </a:ext>
            </a:extLst>
          </p:cNvPr>
          <p:cNvSpPr>
            <a:spLocks noGrp="1"/>
          </p:cNvSpPr>
          <p:nvPr>
            <p:ph type="title"/>
          </p:nvPr>
        </p:nvSpPr>
        <p:spPr/>
        <p:txBody>
          <a:bodyPr>
            <a:normAutofit fontScale="90000"/>
          </a:bodyPr>
          <a:lstStyle/>
          <a:p>
            <a:r>
              <a:rPr lang="en-US" sz="4800" dirty="0" smtClean="0">
                <a:solidFill>
                  <a:srgbClr val="FFC000"/>
                </a:solidFill>
                <a:latin typeface="Times New Roman" pitchFamily="18" charset="0"/>
                <a:cs typeface="Times New Roman" pitchFamily="18" charset="0"/>
              </a:rPr>
              <a:t/>
            </a:r>
            <a:br>
              <a:rPr lang="en-US" sz="4800" dirty="0" smtClean="0">
                <a:solidFill>
                  <a:srgbClr val="FFC000"/>
                </a:solidFill>
                <a:latin typeface="Times New Roman" pitchFamily="18" charset="0"/>
                <a:cs typeface="Times New Roman" pitchFamily="18" charset="0"/>
              </a:rPr>
            </a:br>
            <a:r>
              <a:rPr lang="en-US" sz="4800" dirty="0" smtClean="0">
                <a:solidFill>
                  <a:srgbClr val="FFC000"/>
                </a:solidFill>
                <a:latin typeface="Times New Roman" pitchFamily="18" charset="0"/>
                <a:cs typeface="Times New Roman" pitchFamily="18" charset="0"/>
              </a:rPr>
              <a:t/>
            </a:r>
            <a:br>
              <a:rPr lang="en-US" sz="4800" dirty="0" smtClean="0">
                <a:solidFill>
                  <a:srgbClr val="FFC000"/>
                </a:solidFill>
                <a:latin typeface="Times New Roman" pitchFamily="18" charset="0"/>
                <a:cs typeface="Times New Roman" pitchFamily="18" charset="0"/>
              </a:rPr>
            </a:br>
            <a:r>
              <a:rPr lang="en-US" sz="4800" dirty="0" smtClean="0">
                <a:solidFill>
                  <a:srgbClr val="FFC000"/>
                </a:solidFill>
                <a:latin typeface="+mn-lt"/>
                <a:cs typeface="Times New Roman" pitchFamily="18" charset="0"/>
              </a:rPr>
              <a:t>Added Value</a:t>
            </a:r>
            <a:r>
              <a:rPr lang="en-US" sz="4800" dirty="0" smtClean="0">
                <a:solidFill>
                  <a:srgbClr val="FFC000"/>
                </a:solidFill>
                <a:latin typeface="Times New Roman" pitchFamily="18" charset="0"/>
                <a:cs typeface="Times New Roman" pitchFamily="18" charset="0"/>
              </a:rPr>
              <a:t/>
            </a:r>
            <a:br>
              <a:rPr lang="en-US" sz="4800" dirty="0" smtClean="0">
                <a:solidFill>
                  <a:srgbClr val="FFC000"/>
                </a:solidFill>
                <a:latin typeface="Times New Roman" pitchFamily="18" charset="0"/>
                <a:cs typeface="Times New Roman" pitchFamily="18" charset="0"/>
              </a:rPr>
            </a:br>
            <a:r>
              <a:rPr lang="en-US" dirty="0"/>
              <a:t/>
            </a:r>
            <a:br>
              <a:rPr lang="en-US" dirty="0"/>
            </a:br>
            <a:endParaRPr lang="en-US" dirty="0"/>
          </a:p>
        </p:txBody>
      </p:sp>
      <p:sp>
        <p:nvSpPr>
          <p:cNvPr id="3" name="Content Placeholder 2">
            <a:extLst>
              <a:ext uri="{FF2B5EF4-FFF2-40B4-BE49-F238E27FC236}">
                <a16:creationId xmlns="" xmlns:a16="http://schemas.microsoft.com/office/drawing/2014/main" id="{25BB4BEB-D5C3-4676-AC1E-34A74DDD98A1}"/>
              </a:ext>
            </a:extLst>
          </p:cNvPr>
          <p:cNvSpPr>
            <a:spLocks noGrp="1"/>
          </p:cNvSpPr>
          <p:nvPr>
            <p:ph idx="1"/>
          </p:nvPr>
        </p:nvSpPr>
        <p:spPr>
          <a:xfrm>
            <a:off x="457200" y="1524000"/>
            <a:ext cx="8229600" cy="4625975"/>
          </a:xfrm>
        </p:spPr>
        <p:txBody>
          <a:bodyPr/>
          <a:lstStyle/>
          <a:p>
            <a:pPr marL="342900" indent="-342900">
              <a:lnSpc>
                <a:spcPct val="90000"/>
              </a:lnSpc>
              <a:spcBef>
                <a:spcPct val="20000"/>
              </a:spcBef>
              <a:buClr>
                <a:srgbClr val="336633"/>
              </a:buClr>
              <a:buFont typeface="Times" charset="0"/>
              <a:buChar char="•"/>
            </a:pPr>
            <a:endParaRPr lang="en-US" sz="2400" b="1" i="1" dirty="0" smtClean="0">
              <a:solidFill>
                <a:srgbClr val="000000"/>
              </a:solidFill>
              <a:latin typeface="Times New Roman" pitchFamily="18" charset="0"/>
              <a:cs typeface="Times New Roman" pitchFamily="18" charset="0"/>
            </a:endParaRPr>
          </a:p>
          <a:p>
            <a:pPr marL="342900" indent="-342900">
              <a:lnSpc>
                <a:spcPct val="90000"/>
              </a:lnSpc>
              <a:spcBef>
                <a:spcPct val="20000"/>
              </a:spcBef>
              <a:buClr>
                <a:srgbClr val="336633"/>
              </a:buClr>
              <a:buFont typeface="Times" charset="0"/>
              <a:buChar char="•"/>
            </a:pPr>
            <a:r>
              <a:rPr lang="en-US" b="1" i="1" dirty="0" smtClean="0">
                <a:solidFill>
                  <a:srgbClr val="000000"/>
                </a:solidFill>
                <a:cs typeface="Times New Roman" pitchFamily="18" charset="0"/>
              </a:rPr>
              <a:t>Added value</a:t>
            </a:r>
            <a:r>
              <a:rPr lang="en-US" dirty="0" smtClean="0">
                <a:solidFill>
                  <a:srgbClr val="000000"/>
                </a:solidFill>
                <a:cs typeface="Times New Roman" pitchFamily="18" charset="0"/>
              </a:rPr>
              <a:t> is a marketing or advertising activity that makes the product more valuable, useful or appealing to consumers.</a:t>
            </a:r>
          </a:p>
          <a:p>
            <a:pPr marL="342900" indent="-342900">
              <a:lnSpc>
                <a:spcPct val="90000"/>
              </a:lnSpc>
              <a:spcBef>
                <a:spcPct val="20000"/>
              </a:spcBef>
              <a:buClr>
                <a:srgbClr val="336633"/>
              </a:buClr>
              <a:buFont typeface="Times" charset="0"/>
              <a:buChar char="•"/>
            </a:pPr>
            <a:r>
              <a:rPr lang="en-US" dirty="0" smtClean="0">
                <a:solidFill>
                  <a:srgbClr val="000000"/>
                </a:solidFill>
                <a:cs typeface="Times New Roman" pitchFamily="18" charset="0"/>
              </a:rPr>
              <a:t>Other ways to add value:</a:t>
            </a:r>
          </a:p>
          <a:p>
            <a:pPr marL="742950" lvl="1" indent="-285750">
              <a:lnSpc>
                <a:spcPct val="70000"/>
              </a:lnSpc>
              <a:buClr>
                <a:srgbClr val="336633"/>
              </a:buClr>
              <a:buFontTx/>
              <a:buChar char="–"/>
            </a:pPr>
            <a:r>
              <a:rPr lang="en-US" sz="2800" dirty="0" smtClean="0">
                <a:solidFill>
                  <a:srgbClr val="336699"/>
                </a:solidFill>
                <a:cs typeface="Times New Roman" pitchFamily="18" charset="0"/>
              </a:rPr>
              <a:t>More convenient to buy</a:t>
            </a:r>
          </a:p>
          <a:p>
            <a:pPr marL="742950" lvl="1" indent="-285750">
              <a:lnSpc>
                <a:spcPct val="70000"/>
              </a:lnSpc>
              <a:buClr>
                <a:srgbClr val="336633"/>
              </a:buClr>
              <a:buFontTx/>
              <a:buChar char="–"/>
            </a:pPr>
            <a:r>
              <a:rPr lang="en-US" sz="2800" dirty="0" smtClean="0">
                <a:solidFill>
                  <a:srgbClr val="336699"/>
                </a:solidFill>
                <a:cs typeface="Times New Roman" pitchFamily="18" charset="0"/>
              </a:rPr>
              <a:t>Lower price</a:t>
            </a:r>
          </a:p>
          <a:p>
            <a:pPr marL="742950" lvl="1" indent="-285750">
              <a:lnSpc>
                <a:spcPct val="70000"/>
              </a:lnSpc>
              <a:buClr>
                <a:srgbClr val="336633"/>
              </a:buClr>
              <a:buFontTx/>
              <a:buChar char="–"/>
            </a:pPr>
            <a:r>
              <a:rPr lang="en-US" sz="2800" dirty="0" smtClean="0">
                <a:solidFill>
                  <a:srgbClr val="336699"/>
                </a:solidFill>
                <a:cs typeface="Times New Roman" pitchFamily="18" charset="0"/>
              </a:rPr>
              <a:t>More useful features</a:t>
            </a:r>
          </a:p>
          <a:p>
            <a:pPr marL="742950" lvl="1" indent="-285750">
              <a:lnSpc>
                <a:spcPct val="70000"/>
              </a:lnSpc>
              <a:buClr>
                <a:srgbClr val="336633"/>
              </a:buClr>
              <a:buFontTx/>
              <a:buChar char="–"/>
            </a:pPr>
            <a:r>
              <a:rPr lang="en-US" sz="2800" dirty="0" smtClean="0">
                <a:solidFill>
                  <a:srgbClr val="336699"/>
                </a:solidFill>
                <a:cs typeface="Times New Roman" pitchFamily="18" charset="0"/>
              </a:rPr>
              <a:t>Higher quality</a:t>
            </a:r>
          </a:p>
          <a:p>
            <a:pPr marL="742950" lvl="1" indent="-285750">
              <a:lnSpc>
                <a:spcPct val="70000"/>
              </a:lnSpc>
              <a:buClr>
                <a:srgbClr val="336633"/>
              </a:buClr>
              <a:buFontTx/>
              <a:buChar char="–"/>
            </a:pPr>
            <a:r>
              <a:rPr lang="en-US" sz="2800" dirty="0" smtClean="0">
                <a:solidFill>
                  <a:srgbClr val="336699"/>
                </a:solidFill>
                <a:cs typeface="Times New Roman" pitchFamily="18" charset="0"/>
              </a:rPr>
              <a:t>Status symbol</a:t>
            </a:r>
          </a:p>
          <a:p>
            <a:pPr marL="742950" lvl="1" indent="-285750">
              <a:lnSpc>
                <a:spcPct val="70000"/>
              </a:lnSpc>
              <a:buClr>
                <a:srgbClr val="336633"/>
              </a:buClr>
              <a:buFontTx/>
              <a:buChar char="–"/>
            </a:pPr>
            <a:r>
              <a:rPr lang="en-US" sz="2800" dirty="0" smtClean="0">
                <a:solidFill>
                  <a:srgbClr val="336699"/>
                </a:solidFill>
                <a:cs typeface="Times New Roman" pitchFamily="18" charset="0"/>
              </a:rPr>
              <a:t>More knowledgeable employees</a:t>
            </a:r>
            <a:endParaRPr lang="en-US" sz="2800" dirty="0">
              <a:solidFill>
                <a:srgbClr val="336699"/>
              </a:solidFill>
              <a:cs typeface="Times New Roman" pitchFamily="18" charset="0"/>
            </a:endParaRPr>
          </a:p>
        </p:txBody>
      </p:sp>
    </p:spTree>
    <p:extLst>
      <p:ext uri="{BB962C8B-B14F-4D97-AF65-F5344CB8AC3E}">
        <p14:creationId xmlns="" xmlns:p14="http://schemas.microsoft.com/office/powerpoint/2010/main" val="2397914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48" name="Rectangle 36"/>
          <p:cNvSpPr>
            <a:spLocks noGrp="1" noChangeArrowheads="1"/>
          </p:cNvSpPr>
          <p:nvPr>
            <p:ph type="title"/>
          </p:nvPr>
        </p:nvSpPr>
        <p:spPr/>
        <p:txBody>
          <a:bodyPr>
            <a:normAutofit/>
          </a:bodyPr>
          <a:lstStyle/>
          <a:p>
            <a:pPr marL="239713" indent="-239713">
              <a:lnSpc>
                <a:spcPct val="90000"/>
              </a:lnSpc>
              <a:spcBef>
                <a:spcPct val="20000"/>
              </a:spcBef>
            </a:pPr>
            <a:r>
              <a:rPr lang="en-US" sz="4000" dirty="0" smtClean="0">
                <a:solidFill>
                  <a:srgbClr val="FFC000"/>
                </a:solidFill>
                <a:latin typeface="+mn-lt"/>
                <a:cs typeface="Times New Roman" pitchFamily="18" charset="0"/>
              </a:rPr>
              <a:t>Branding</a:t>
            </a:r>
            <a:endParaRPr lang="en-US" sz="4000" dirty="0">
              <a:solidFill>
                <a:srgbClr val="FFC000"/>
              </a:solidFill>
              <a:latin typeface="+mn-lt"/>
              <a:cs typeface="Times New Roman" pitchFamily="18" charset="0"/>
            </a:endParaRPr>
          </a:p>
        </p:txBody>
      </p:sp>
      <p:sp>
        <p:nvSpPr>
          <p:cNvPr id="166956" name="Rectangle 44"/>
          <p:cNvSpPr>
            <a:spLocks noChangeArrowheads="1"/>
          </p:cNvSpPr>
          <p:nvPr/>
        </p:nvSpPr>
        <p:spPr bwMode="auto">
          <a:xfrm>
            <a:off x="8683625" y="6259513"/>
            <a:ext cx="1841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
        <p:nvSpPr>
          <p:cNvPr id="6" name="TextBox 5">
            <a:extLst>
              <a:ext uri="{FF2B5EF4-FFF2-40B4-BE49-F238E27FC236}">
                <a16:creationId xmlns="" xmlns:a16="http://schemas.microsoft.com/office/drawing/2014/main" id="{6670060F-93D8-46B2-949D-5DEC0D2EB55E}"/>
              </a:ext>
            </a:extLst>
          </p:cNvPr>
          <p:cNvSpPr txBox="1"/>
          <p:nvPr/>
        </p:nvSpPr>
        <p:spPr>
          <a:xfrm>
            <a:off x="2264899" y="6335933"/>
            <a:ext cx="4614202" cy="307777"/>
          </a:xfrm>
          <a:prstGeom prst="rect">
            <a:avLst/>
          </a:prstGeom>
          <a:noFill/>
        </p:spPr>
        <p:txBody>
          <a:bodyPr wrap="square">
            <a:spAutoFit/>
          </a:bodyPr>
          <a:lstStyle/>
          <a:p>
            <a:pPr algn="ctr"/>
            <a:r>
              <a:rPr lang="en-US" sz="1400" dirty="0"/>
              <a:t>Source: Moriarty, Mitchell and Wells, (2009)</a:t>
            </a:r>
          </a:p>
        </p:txBody>
      </p:sp>
      <p:sp>
        <p:nvSpPr>
          <p:cNvPr id="7" name="Content Placeholder 6"/>
          <p:cNvSpPr>
            <a:spLocks noGrp="1"/>
          </p:cNvSpPr>
          <p:nvPr>
            <p:ph idx="1"/>
          </p:nvPr>
        </p:nvSpPr>
        <p:spPr>
          <a:xfrm>
            <a:off x="457200" y="1500174"/>
            <a:ext cx="8229600" cy="2940059"/>
          </a:xfrm>
        </p:spPr>
        <p:txBody>
          <a:bodyPr/>
          <a:lstStyle/>
          <a:p>
            <a:pPr eaLnBrk="1" hangingPunct="1">
              <a:lnSpc>
                <a:spcPct val="90000"/>
              </a:lnSpc>
            </a:pPr>
            <a:r>
              <a:rPr lang="en-US" altLang="zh-TW" sz="2400" b="1" i="1" dirty="0" smtClean="0">
                <a:cs typeface="新細明體"/>
              </a:rPr>
              <a:t>Branding</a:t>
            </a:r>
            <a:r>
              <a:rPr lang="en-US" altLang="zh-TW" sz="2400" dirty="0" smtClean="0">
                <a:cs typeface="新細明體"/>
              </a:rPr>
              <a:t> is the way marketers create a special meaning for a product.</a:t>
            </a:r>
          </a:p>
          <a:p>
            <a:pPr eaLnBrk="1" hangingPunct="1">
              <a:lnSpc>
                <a:spcPct val="90000"/>
              </a:lnSpc>
            </a:pPr>
            <a:r>
              <a:rPr lang="en-US" sz="2400" dirty="0" smtClean="0"/>
              <a:t>Branding transforms by creating an emotional connection between consumers and their favorite brands such as Mercedes-Benz, Coke or Pepsi, </a:t>
            </a:r>
            <a:r>
              <a:rPr lang="en-US" sz="2400" dirty="0" err="1" smtClean="0"/>
              <a:t>Safaricom</a:t>
            </a:r>
            <a:r>
              <a:rPr lang="en-US" sz="2400" dirty="0" smtClean="0"/>
              <a:t>, etc.</a:t>
            </a:r>
            <a:endParaRPr lang="en-US" altLang="zh-TW" sz="2400" dirty="0" smtClean="0">
              <a:cs typeface="新細明體"/>
            </a:endParaRPr>
          </a:p>
          <a:p>
            <a:pPr eaLnBrk="1" hangingPunct="1">
              <a:lnSpc>
                <a:spcPct val="90000"/>
              </a:lnSpc>
            </a:pPr>
            <a:r>
              <a:rPr lang="en-US" altLang="zh-TW" sz="2400" b="1" i="1" dirty="0" smtClean="0">
                <a:cs typeface="新細明體"/>
              </a:rPr>
              <a:t>Brand image</a:t>
            </a:r>
            <a:r>
              <a:rPr lang="en-US" altLang="zh-TW" sz="2400" dirty="0" smtClean="0">
                <a:cs typeface="新細明體"/>
              </a:rPr>
              <a:t> is based on communication and on the consumer’s personal experiences with the product. </a:t>
            </a:r>
          </a:p>
          <a:p>
            <a:pPr eaLnBrk="1" hangingPunct="1">
              <a:lnSpc>
                <a:spcPct val="90000"/>
              </a:lnSpc>
            </a:pPr>
            <a:r>
              <a:rPr lang="en-US" altLang="zh-TW" sz="2400" b="1" i="1" dirty="0" smtClean="0">
                <a:cs typeface="新細明體"/>
              </a:rPr>
              <a:t>Brand Equity</a:t>
            </a:r>
            <a:r>
              <a:rPr lang="en-US" altLang="zh-TW" sz="2400" dirty="0" smtClean="0">
                <a:cs typeface="新細明體"/>
              </a:rPr>
              <a:t> refers to the financial value based on the reputation and meaning the brand name has acquired over t</a:t>
            </a:r>
            <a:r>
              <a:rPr lang="en-US" altLang="zh-TW" dirty="0" smtClean="0">
                <a:cs typeface="新細明體"/>
              </a:rPr>
              <a:t>ime.</a:t>
            </a:r>
          </a:p>
          <a:p>
            <a:pPr eaLnBrk="1" hangingPunct="1">
              <a:lnSpc>
                <a:spcPct val="90000"/>
              </a:lnSpc>
            </a:pPr>
            <a:endParaRPr lang="en-US" altLang="zh-TW" sz="3200" dirty="0" smtClean="0">
              <a:cs typeface="新細明體"/>
            </a:endParaRPr>
          </a:p>
          <a:p>
            <a:endParaRPr lang="en-US" dirty="0"/>
          </a:p>
        </p:txBody>
      </p:sp>
      <p:sp>
        <p:nvSpPr>
          <p:cNvPr id="9" name="Rectangle 1029"/>
          <p:cNvSpPr>
            <a:spLocks noChangeArrowheads="1"/>
          </p:cNvSpPr>
          <p:nvPr/>
        </p:nvSpPr>
        <p:spPr bwMode="auto">
          <a:xfrm>
            <a:off x="1981200" y="5218132"/>
            <a:ext cx="6400800" cy="1006429"/>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algn="ctr">
              <a:lnSpc>
                <a:spcPct val="90000"/>
              </a:lnSpc>
            </a:pPr>
            <a:r>
              <a:rPr lang="en-US" sz="2200" dirty="0">
                <a:solidFill>
                  <a:srgbClr val="000000"/>
                </a:solidFill>
                <a:latin typeface="Times New Roman" pitchFamily="18" charset="0"/>
                <a:cs typeface="Arial" pitchFamily="34" charset="0"/>
              </a:rPr>
              <a:t>Principle: </a:t>
            </a:r>
          </a:p>
          <a:p>
            <a:pPr algn="ctr">
              <a:lnSpc>
                <a:spcPct val="90000"/>
              </a:lnSpc>
            </a:pPr>
            <a:r>
              <a:rPr lang="en-US" sz="2200" dirty="0" smtClean="0">
                <a:solidFill>
                  <a:srgbClr val="000000"/>
                </a:solidFill>
                <a:latin typeface="Times New Roman" pitchFamily="18" charset="0"/>
                <a:cs typeface="Arial" pitchFamily="34" charset="0"/>
              </a:rPr>
              <a:t>Effective branding transforms a product by creating a special meaning based on an emotional connection.</a:t>
            </a:r>
            <a:endParaRPr lang="en-US" dirty="0">
              <a:solidFill>
                <a:srgbClr val="000000"/>
              </a:solidFill>
              <a:latin typeface="Times New Roman" pitchFamily="18" charset="0"/>
              <a:cs typeface="Arial" pitchFamily="34" charset="0"/>
            </a:endParaRPr>
          </a:p>
        </p:txBody>
      </p:sp>
    </p:spTree>
    <p:extLst>
      <p:ext uri="{BB962C8B-B14F-4D97-AF65-F5344CB8AC3E}">
        <p14:creationId xmlns="" xmlns:p14="http://schemas.microsoft.com/office/powerpoint/2010/main" val="15767987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Grp="1" noChangeArrowheads="1"/>
          </p:cNvSpPr>
          <p:nvPr>
            <p:ph type="title"/>
          </p:nvPr>
        </p:nvSpPr>
        <p:spPr/>
        <p:txBody>
          <a:bodyPr>
            <a:normAutofit/>
          </a:bodyPr>
          <a:lstStyle/>
          <a:p>
            <a:r>
              <a:rPr lang="en-US" dirty="0" smtClean="0">
                <a:solidFill>
                  <a:srgbClr val="FFC000"/>
                </a:solidFill>
              </a:rPr>
              <a:t>Types of Markets</a:t>
            </a:r>
            <a:endParaRPr lang="en-US" dirty="0">
              <a:solidFill>
                <a:srgbClr val="FFC000"/>
              </a:solidFill>
            </a:endParaRPr>
          </a:p>
        </p:txBody>
      </p:sp>
      <p:sp>
        <p:nvSpPr>
          <p:cNvPr id="313347" name="Rectangle 3"/>
          <p:cNvSpPr>
            <a:spLocks noGrp="1" noChangeArrowheads="1"/>
          </p:cNvSpPr>
          <p:nvPr>
            <p:ph idx="1"/>
          </p:nvPr>
        </p:nvSpPr>
        <p:spPr>
          <a:xfrm>
            <a:off x="457200" y="1447800"/>
            <a:ext cx="8229600" cy="3910026"/>
          </a:xfrm>
        </p:spPr>
        <p:txBody>
          <a:bodyPr/>
          <a:lstStyle/>
          <a:p>
            <a:pPr lvl="0"/>
            <a:r>
              <a:rPr lang="en-US" dirty="0" smtClean="0"/>
              <a:t>The market originally meant the place where the exchange between buyer and seller takes place. </a:t>
            </a:r>
            <a:endParaRPr lang="en-US" dirty="0" smtClean="0"/>
          </a:p>
          <a:p>
            <a:pPr lvl="0">
              <a:buNone/>
            </a:pPr>
            <a:endParaRPr lang="en-US" dirty="0" smtClean="0"/>
          </a:p>
          <a:p>
            <a:pPr lvl="0"/>
            <a:r>
              <a:rPr lang="en-US" dirty="0" smtClean="0"/>
              <a:t>Today </a:t>
            </a:r>
            <a:r>
              <a:rPr lang="en-US" dirty="0" smtClean="0"/>
              <a:t>we speak of a market not only as a place, but also as a particular type of buyer- for example, the youth market or the motorcycle market etc. </a:t>
            </a:r>
            <a:endParaRPr lang="en-US" dirty="0" smtClean="0"/>
          </a:p>
          <a:p>
            <a:pPr lvl="0">
              <a:buNone/>
            </a:pPr>
            <a:endParaRPr lang="en-US" dirty="0" smtClean="0"/>
          </a:p>
          <a:p>
            <a:pPr lvl="0"/>
            <a:r>
              <a:rPr lang="en-US" i="1" dirty="0" smtClean="0"/>
              <a:t>Market share</a:t>
            </a:r>
            <a:r>
              <a:rPr lang="en-US" dirty="0" smtClean="0"/>
              <a:t> is the percentage of the total market in a product category that buys a particular brand</a:t>
            </a:r>
            <a:endParaRPr lang="en-US" dirty="0"/>
          </a:p>
        </p:txBody>
      </p:sp>
      <p:sp>
        <p:nvSpPr>
          <p:cNvPr id="17" name="Rectangle 3"/>
          <p:cNvSpPr txBox="1">
            <a:spLocks noChangeArrowheads="1"/>
          </p:cNvSpPr>
          <p:nvPr/>
        </p:nvSpPr>
        <p:spPr bwMode="auto">
          <a:xfrm>
            <a:off x="457200" y="6072206"/>
            <a:ext cx="5486400" cy="3804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rPr>
              <a:t>Source</a:t>
            </a: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 Moriarty, Mitchell and Wells, (2009)</a:t>
            </a:r>
          </a:p>
          <a:p>
            <a:endParaRPr lang="en-US" sz="2800" dirty="0"/>
          </a:p>
          <a:p>
            <a:endParaRPr lang="en-US" sz="2800" dirty="0"/>
          </a:p>
        </p:txBody>
      </p:sp>
    </p:spTree>
    <p:extLst>
      <p:ext uri="{BB962C8B-B14F-4D97-AF65-F5344CB8AC3E}">
        <p14:creationId xmlns="" xmlns:p14="http://schemas.microsoft.com/office/powerpoint/2010/main" val="3620085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p:txBody>
          <a:bodyPr>
            <a:normAutofit/>
          </a:bodyPr>
          <a:lstStyle/>
          <a:p>
            <a:r>
              <a:rPr lang="en-US" dirty="0" smtClean="0">
                <a:solidFill>
                  <a:srgbClr val="FFC000"/>
                </a:solidFill>
              </a:rPr>
              <a:t>Types of Markets</a:t>
            </a:r>
            <a:endParaRPr lang="en-US" dirty="0">
              <a:solidFill>
                <a:srgbClr val="FFC000"/>
              </a:solidFill>
            </a:endParaRPr>
          </a:p>
        </p:txBody>
      </p:sp>
      <p:sp>
        <p:nvSpPr>
          <p:cNvPr id="301060" name="Rectangle 4"/>
          <p:cNvSpPr>
            <a:spLocks noGrp="1" noChangeArrowheads="1"/>
          </p:cNvSpPr>
          <p:nvPr>
            <p:ph idx="1"/>
          </p:nvPr>
        </p:nvSpPr>
        <p:spPr>
          <a:xfrm>
            <a:off x="457200" y="1774825"/>
            <a:ext cx="7829576" cy="4625975"/>
          </a:xfrm>
        </p:spPr>
        <p:txBody>
          <a:bodyPr/>
          <a:lstStyle/>
          <a:p>
            <a:pPr marL="342900" indent="-342900">
              <a:lnSpc>
                <a:spcPct val="90000"/>
              </a:lnSpc>
              <a:spcBef>
                <a:spcPct val="20000"/>
              </a:spcBef>
              <a:buClr>
                <a:srgbClr val="336633"/>
              </a:buClr>
              <a:buFont typeface="Times" charset="0"/>
              <a:buChar char="•"/>
            </a:pPr>
            <a:r>
              <a:rPr lang="en-US" sz="2600" dirty="0" smtClean="0">
                <a:solidFill>
                  <a:srgbClr val="000000"/>
                </a:solidFill>
                <a:latin typeface="Times New Roman" pitchFamily="18" charset="0"/>
                <a:cs typeface="Times New Roman" pitchFamily="18" charset="0"/>
              </a:rPr>
              <a:t>Consumer Markets</a:t>
            </a:r>
            <a:endParaRPr lang="en-US" sz="2400" dirty="0" smtClean="0">
              <a:solidFill>
                <a:srgbClr val="000000"/>
              </a:solidFill>
              <a:latin typeface="Times New Roman" pitchFamily="18" charset="0"/>
              <a:cs typeface="Times New Roman" pitchFamily="18" charset="0"/>
            </a:endParaRPr>
          </a:p>
          <a:p>
            <a:pPr marL="742950" lvl="1" indent="-285750">
              <a:lnSpc>
                <a:spcPct val="90000"/>
              </a:lnSpc>
              <a:buClr>
                <a:srgbClr val="336633"/>
              </a:buClr>
              <a:buFontTx/>
              <a:buChar char="–"/>
            </a:pPr>
            <a:r>
              <a:rPr lang="en-US" sz="2200" dirty="0" smtClean="0">
                <a:solidFill>
                  <a:srgbClr val="336699"/>
                </a:solidFill>
                <a:latin typeface="Times New Roman" pitchFamily="18" charset="0"/>
                <a:cs typeface="Times New Roman" pitchFamily="18" charset="0"/>
              </a:rPr>
              <a:t>Those who buy products or services for personal use.</a:t>
            </a:r>
          </a:p>
          <a:p>
            <a:pPr marL="342900" indent="-342900">
              <a:lnSpc>
                <a:spcPct val="90000"/>
              </a:lnSpc>
              <a:spcBef>
                <a:spcPct val="20000"/>
              </a:spcBef>
              <a:buClr>
                <a:srgbClr val="336633"/>
              </a:buClr>
              <a:buFont typeface="Times" charset="0"/>
              <a:buChar char="•"/>
            </a:pPr>
            <a:r>
              <a:rPr lang="en-US" sz="2600" dirty="0" smtClean="0">
                <a:solidFill>
                  <a:srgbClr val="000000"/>
                </a:solidFill>
                <a:latin typeface="Times New Roman" pitchFamily="18" charset="0"/>
                <a:cs typeface="Times New Roman" pitchFamily="18" charset="0"/>
              </a:rPr>
              <a:t>Business-to-Business Markets</a:t>
            </a:r>
            <a:endParaRPr lang="en-US" sz="2400" dirty="0" smtClean="0">
              <a:solidFill>
                <a:srgbClr val="000000"/>
              </a:solidFill>
              <a:latin typeface="Times New Roman" pitchFamily="18" charset="0"/>
              <a:cs typeface="Times New Roman" pitchFamily="18" charset="0"/>
            </a:endParaRPr>
          </a:p>
          <a:p>
            <a:pPr marL="742950" lvl="1" indent="-285750">
              <a:lnSpc>
                <a:spcPct val="90000"/>
              </a:lnSpc>
              <a:buClr>
                <a:srgbClr val="336633"/>
              </a:buClr>
              <a:buFontTx/>
              <a:buChar char="–"/>
            </a:pPr>
            <a:r>
              <a:rPr lang="en-US" sz="2200" dirty="0" smtClean="0">
                <a:solidFill>
                  <a:srgbClr val="336699"/>
                </a:solidFill>
                <a:latin typeface="Times New Roman" pitchFamily="18" charset="0"/>
                <a:cs typeface="Times New Roman" pitchFamily="18" charset="0"/>
              </a:rPr>
              <a:t>Companies that buy products or services to use in their own business or to make products.</a:t>
            </a:r>
            <a:endParaRPr lang="en-US" sz="2000" dirty="0" smtClean="0">
              <a:solidFill>
                <a:srgbClr val="336699"/>
              </a:solidFill>
              <a:latin typeface="Times New Roman" pitchFamily="18" charset="0"/>
              <a:cs typeface="Times New Roman" pitchFamily="18" charset="0"/>
            </a:endParaRPr>
          </a:p>
          <a:p>
            <a:pPr marL="342900" indent="-342900">
              <a:lnSpc>
                <a:spcPct val="90000"/>
              </a:lnSpc>
              <a:spcBef>
                <a:spcPct val="20000"/>
              </a:spcBef>
              <a:buClr>
                <a:srgbClr val="336633"/>
              </a:buClr>
              <a:buFont typeface="Times" charset="0"/>
              <a:buChar char="•"/>
            </a:pPr>
            <a:r>
              <a:rPr lang="en-US" sz="2600" dirty="0" smtClean="0">
                <a:solidFill>
                  <a:srgbClr val="000000"/>
                </a:solidFill>
                <a:latin typeface="Times New Roman" pitchFamily="18" charset="0"/>
                <a:cs typeface="Times New Roman" pitchFamily="18" charset="0"/>
              </a:rPr>
              <a:t>Institutional Markets</a:t>
            </a:r>
            <a:endParaRPr lang="en-US" sz="3200" dirty="0" smtClean="0">
              <a:solidFill>
                <a:srgbClr val="000000"/>
              </a:solidFill>
              <a:latin typeface="Times New Roman" pitchFamily="18" charset="0"/>
              <a:cs typeface="Times New Roman" pitchFamily="18" charset="0"/>
            </a:endParaRPr>
          </a:p>
          <a:p>
            <a:pPr marL="742950" lvl="1" indent="-285750">
              <a:lnSpc>
                <a:spcPct val="90000"/>
              </a:lnSpc>
              <a:buClr>
                <a:srgbClr val="336633"/>
              </a:buClr>
              <a:buFontTx/>
              <a:buChar char="–"/>
            </a:pPr>
            <a:r>
              <a:rPr lang="en-US" sz="2200" dirty="0" smtClean="0">
                <a:solidFill>
                  <a:srgbClr val="336699"/>
                </a:solidFill>
                <a:latin typeface="Times New Roman" pitchFamily="18" charset="0"/>
                <a:cs typeface="Times New Roman" pitchFamily="18" charset="0"/>
              </a:rPr>
              <a:t>Nonprofits such as hospitals, governments, schools that provide goods and services for the benefit of society. </a:t>
            </a:r>
          </a:p>
          <a:p>
            <a:pPr marL="342900" indent="-342900">
              <a:lnSpc>
                <a:spcPct val="90000"/>
              </a:lnSpc>
              <a:spcBef>
                <a:spcPct val="20000"/>
              </a:spcBef>
              <a:buClr>
                <a:srgbClr val="336633"/>
              </a:buClr>
              <a:buFont typeface="Times" charset="0"/>
              <a:buChar char="•"/>
            </a:pPr>
            <a:r>
              <a:rPr lang="en-US" sz="2600" dirty="0" smtClean="0">
                <a:solidFill>
                  <a:srgbClr val="000000"/>
                </a:solidFill>
                <a:latin typeface="Times New Roman" pitchFamily="18" charset="0"/>
                <a:cs typeface="Times New Roman" pitchFamily="18" charset="0"/>
              </a:rPr>
              <a:t>Channel Markets</a:t>
            </a:r>
            <a:endParaRPr lang="en-US" sz="2400" dirty="0" smtClean="0">
              <a:solidFill>
                <a:srgbClr val="000000"/>
              </a:solidFill>
              <a:latin typeface="Times New Roman" pitchFamily="18" charset="0"/>
              <a:cs typeface="Times New Roman" pitchFamily="18" charset="0"/>
            </a:endParaRPr>
          </a:p>
          <a:p>
            <a:pPr marL="742950" lvl="1" indent="-285750">
              <a:lnSpc>
                <a:spcPct val="90000"/>
              </a:lnSpc>
              <a:buClr>
                <a:srgbClr val="336633"/>
              </a:buClr>
              <a:buFontTx/>
              <a:buChar char="–"/>
            </a:pPr>
            <a:r>
              <a:rPr lang="en-US" sz="2200" dirty="0" smtClean="0">
                <a:solidFill>
                  <a:srgbClr val="336699"/>
                </a:solidFill>
                <a:latin typeface="Times New Roman" pitchFamily="18" charset="0"/>
                <a:cs typeface="Times New Roman" pitchFamily="18" charset="0"/>
              </a:rPr>
              <a:t>Resellers and intermediaries who buy finished or semi-finished products and resell them for a profit.</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a:p>
            <a:endParaRPr lang="en-US" dirty="0"/>
          </a:p>
        </p:txBody>
      </p:sp>
    </p:spTree>
    <p:extLst>
      <p:ext uri="{BB962C8B-B14F-4D97-AF65-F5344CB8AC3E}">
        <p14:creationId xmlns="" xmlns:p14="http://schemas.microsoft.com/office/powerpoint/2010/main" val="21458957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Grp="1" noChangeArrowheads="1"/>
          </p:cNvSpPr>
          <p:nvPr>
            <p:ph type="title"/>
          </p:nvPr>
        </p:nvSpPr>
        <p:spPr/>
        <p:txBody>
          <a:bodyPr>
            <a:normAutofit/>
          </a:bodyPr>
          <a:lstStyle/>
          <a:p>
            <a:r>
              <a:rPr lang="en-US" dirty="0" smtClean="0">
                <a:solidFill>
                  <a:srgbClr val="FFC000"/>
                </a:solidFill>
              </a:rPr>
              <a:t>The Marketing Plan</a:t>
            </a:r>
            <a:endParaRPr lang="en-US" dirty="0">
              <a:solidFill>
                <a:srgbClr val="FFC000"/>
              </a:solidFill>
            </a:endParaRPr>
          </a:p>
        </p:txBody>
      </p:sp>
      <p:sp>
        <p:nvSpPr>
          <p:cNvPr id="6" name="TextBox 5">
            <a:extLst>
              <a:ext uri="{FF2B5EF4-FFF2-40B4-BE49-F238E27FC236}">
                <a16:creationId xmlns="" xmlns:a16="http://schemas.microsoft.com/office/drawing/2014/main" id="{E09A532F-2A66-4E7A-8EA4-647AFB93E9ED}"/>
              </a:ext>
            </a:extLst>
          </p:cNvPr>
          <p:cNvSpPr txBox="1"/>
          <p:nvPr/>
        </p:nvSpPr>
        <p:spPr>
          <a:xfrm>
            <a:off x="3071802" y="6000768"/>
            <a:ext cx="4614202"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p:txBody>
      </p:sp>
      <p:sp>
        <p:nvSpPr>
          <p:cNvPr id="7" name="Rectangle 6"/>
          <p:cNvSpPr/>
          <p:nvPr/>
        </p:nvSpPr>
        <p:spPr>
          <a:xfrm>
            <a:off x="428596" y="1471596"/>
            <a:ext cx="8286808" cy="3908762"/>
          </a:xfrm>
          <a:prstGeom prst="rect">
            <a:avLst/>
          </a:prstGeom>
        </p:spPr>
        <p:txBody>
          <a:bodyPr wrap="square">
            <a:spAutoFit/>
          </a:bodyPr>
          <a:lstStyle/>
          <a:p>
            <a:pPr marL="533400" indent="-533400">
              <a:spcBef>
                <a:spcPct val="20000"/>
              </a:spcBef>
              <a:buClr>
                <a:srgbClr val="336633"/>
              </a:buClr>
              <a:buFont typeface="Times" charset="0"/>
              <a:buNone/>
            </a:pPr>
            <a:r>
              <a:rPr lang="en-US" sz="2000" b="1" dirty="0" smtClean="0">
                <a:solidFill>
                  <a:srgbClr val="000000"/>
                </a:solidFill>
                <a:latin typeface="Times New Roman" pitchFamily="18" charset="0"/>
                <a:cs typeface="Times New Roman" pitchFamily="18" charset="0"/>
              </a:rPr>
              <a:t>Steps in the Marketing </a:t>
            </a:r>
            <a:r>
              <a:rPr lang="en-US" sz="2000" b="1" dirty="0" smtClean="0">
                <a:solidFill>
                  <a:srgbClr val="000000"/>
                </a:solidFill>
                <a:latin typeface="Times New Roman" pitchFamily="18" charset="0"/>
                <a:cs typeface="Times New Roman" pitchFamily="18" charset="0"/>
              </a:rPr>
              <a:t>Process</a:t>
            </a:r>
          </a:p>
          <a:p>
            <a:pPr marL="533400" indent="-533400">
              <a:spcBef>
                <a:spcPct val="20000"/>
              </a:spcBef>
              <a:buClr>
                <a:srgbClr val="336633"/>
              </a:buClr>
              <a:buFont typeface="Times" charset="0"/>
              <a:buNone/>
            </a:pPr>
            <a:r>
              <a:rPr lang="en-US" sz="2000" dirty="0" smtClean="0"/>
              <a:t>The research process helps marketers make a set of key strategic and tactical decisions that guide the deployment of the marketing mix.</a:t>
            </a:r>
            <a:endParaRPr lang="en-US" sz="2000" b="1" dirty="0" smtClean="0">
              <a:solidFill>
                <a:srgbClr val="000000"/>
              </a:solidFill>
              <a:latin typeface="Times New Roman" pitchFamily="18" charset="0"/>
              <a:cs typeface="Times New Roman" pitchFamily="18" charset="0"/>
            </a:endParaRPr>
          </a:p>
          <a:p>
            <a:pPr marL="533400" indent="-533400">
              <a:spcBef>
                <a:spcPct val="20000"/>
              </a:spcBef>
              <a:buClr>
                <a:srgbClr val="336633"/>
              </a:buClr>
              <a:buFont typeface="Times" charset="0"/>
              <a:buAutoNum type="arabicPeriod"/>
            </a:pPr>
            <a:r>
              <a:rPr lang="en-US" sz="2000" dirty="0" smtClean="0">
                <a:solidFill>
                  <a:srgbClr val="000000"/>
                </a:solidFill>
                <a:latin typeface="Times New Roman" pitchFamily="18" charset="0"/>
                <a:cs typeface="Times New Roman" pitchFamily="18" charset="0"/>
              </a:rPr>
              <a:t>Research the consumer marketplace and competitive marketplace and develop a situation analysis or SWOT analysis. </a:t>
            </a:r>
          </a:p>
          <a:p>
            <a:pPr marL="533400" indent="-533400">
              <a:spcBef>
                <a:spcPct val="20000"/>
              </a:spcBef>
              <a:buClr>
                <a:srgbClr val="336633"/>
              </a:buClr>
              <a:buFont typeface="Times" charset="0"/>
              <a:buAutoNum type="arabicPeriod"/>
            </a:pPr>
            <a:r>
              <a:rPr lang="en-US" sz="2000" dirty="0" smtClean="0">
                <a:solidFill>
                  <a:srgbClr val="000000"/>
                </a:solidFill>
                <a:latin typeface="Times New Roman" pitchFamily="18" charset="0"/>
                <a:cs typeface="Times New Roman" pitchFamily="18" charset="0"/>
              </a:rPr>
              <a:t>Set objectives for the marketing effort.</a:t>
            </a:r>
          </a:p>
          <a:p>
            <a:pPr marL="533400" indent="-533400">
              <a:spcBef>
                <a:spcPct val="20000"/>
              </a:spcBef>
              <a:buClr>
                <a:srgbClr val="336633"/>
              </a:buClr>
              <a:buFont typeface="Times" charset="0"/>
              <a:buAutoNum type="arabicPeriod"/>
            </a:pPr>
            <a:r>
              <a:rPr lang="en-US" sz="2000" dirty="0" smtClean="0">
                <a:solidFill>
                  <a:srgbClr val="000000"/>
                </a:solidFill>
                <a:latin typeface="Times New Roman" pitchFamily="18" charset="0"/>
                <a:cs typeface="Times New Roman" pitchFamily="18" charset="0"/>
              </a:rPr>
              <a:t>Assess consumer needs and wants, segment the market into groups, target specific markets.</a:t>
            </a:r>
          </a:p>
          <a:p>
            <a:pPr marL="533400" indent="-533400">
              <a:spcBef>
                <a:spcPct val="20000"/>
              </a:spcBef>
              <a:buClr>
                <a:srgbClr val="336633"/>
              </a:buClr>
              <a:buFont typeface="Times" charset="0"/>
              <a:buAutoNum type="arabicPeriod"/>
            </a:pPr>
            <a:r>
              <a:rPr lang="en-US" sz="2000" dirty="0" smtClean="0">
                <a:solidFill>
                  <a:srgbClr val="000000"/>
                </a:solidFill>
                <a:latin typeface="Times New Roman" pitchFamily="18" charset="0"/>
                <a:cs typeface="Times New Roman" pitchFamily="18" charset="0"/>
              </a:rPr>
              <a:t>Differentiate and position the product relative to the competition.</a:t>
            </a:r>
          </a:p>
          <a:p>
            <a:pPr marL="533400" indent="-533400">
              <a:spcBef>
                <a:spcPct val="20000"/>
              </a:spcBef>
              <a:buClr>
                <a:srgbClr val="336633"/>
              </a:buClr>
              <a:buFont typeface="Times" charset="0"/>
              <a:buAutoNum type="arabicPeriod"/>
            </a:pPr>
            <a:r>
              <a:rPr lang="en-US" sz="2000" dirty="0" smtClean="0">
                <a:solidFill>
                  <a:srgbClr val="000000"/>
                </a:solidFill>
                <a:latin typeface="Times New Roman" pitchFamily="18" charset="0"/>
                <a:cs typeface="Times New Roman" pitchFamily="18" charset="0"/>
              </a:rPr>
              <a:t>Develop the marketing mix strategy.</a:t>
            </a:r>
          </a:p>
          <a:p>
            <a:pPr marL="533400" indent="-533400">
              <a:spcBef>
                <a:spcPct val="20000"/>
              </a:spcBef>
              <a:buClr>
                <a:srgbClr val="336633"/>
              </a:buClr>
              <a:buFont typeface="Times" charset="0"/>
              <a:buAutoNum type="arabicPeriod"/>
            </a:pPr>
            <a:r>
              <a:rPr lang="en-US" sz="2000" dirty="0" smtClean="0">
                <a:solidFill>
                  <a:srgbClr val="000000"/>
                </a:solidFill>
                <a:latin typeface="Times New Roman" pitchFamily="18" charset="0"/>
                <a:cs typeface="Times New Roman" pitchFamily="18" charset="0"/>
              </a:rPr>
              <a:t>Evaluate the effectiveness of the strategy. </a:t>
            </a:r>
            <a:endParaRPr lang="en-US" sz="2000" dirty="0">
              <a:solidFill>
                <a:srgbClr val="000000"/>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3345488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2"/>
          <p:cNvSpPr>
            <a:spLocks noGrp="1" noChangeArrowheads="1"/>
          </p:cNvSpPr>
          <p:nvPr>
            <p:ph type="title"/>
          </p:nvPr>
        </p:nvSpPr>
        <p:spPr/>
        <p:txBody>
          <a:bodyPr>
            <a:normAutofit/>
          </a:bodyPr>
          <a:lstStyle/>
          <a:p>
            <a:r>
              <a:rPr lang="en-US" dirty="0" smtClean="0">
                <a:solidFill>
                  <a:srgbClr val="FFC000"/>
                </a:solidFill>
              </a:rPr>
              <a:t>Marketing Research</a:t>
            </a:r>
            <a:endParaRPr lang="en-US" dirty="0">
              <a:solidFill>
                <a:srgbClr val="FFC000"/>
              </a:solidFill>
            </a:endParaRPr>
          </a:p>
        </p:txBody>
      </p:sp>
      <p:sp>
        <p:nvSpPr>
          <p:cNvPr id="304131" name="Rectangle 3"/>
          <p:cNvSpPr>
            <a:spLocks noGrp="1" noChangeArrowheads="1"/>
          </p:cNvSpPr>
          <p:nvPr>
            <p:ph idx="1"/>
          </p:nvPr>
        </p:nvSpPr>
        <p:spPr>
          <a:xfrm>
            <a:off x="430369" y="1752600"/>
            <a:ext cx="7999283" cy="2890845"/>
          </a:xfrm>
        </p:spPr>
        <p:txBody>
          <a:bodyPr/>
          <a:lstStyle/>
          <a:p>
            <a:pPr marL="457200" indent="-457200">
              <a:lnSpc>
                <a:spcPct val="90000"/>
              </a:lnSpc>
              <a:buFont typeface="Times" charset="0"/>
              <a:buNone/>
            </a:pPr>
            <a:r>
              <a:rPr lang="en-US" b="1" dirty="0" smtClean="0"/>
              <a:t>Marketing Research</a:t>
            </a:r>
          </a:p>
          <a:p>
            <a:pPr marL="457200" indent="-457200">
              <a:lnSpc>
                <a:spcPct val="90000"/>
              </a:lnSpc>
            </a:pPr>
            <a:r>
              <a:rPr lang="en-US" dirty="0" smtClean="0"/>
              <a:t>Research markets, product categories, consumers, and the competitive situation. </a:t>
            </a:r>
          </a:p>
          <a:p>
            <a:pPr marL="457200" indent="-457200">
              <a:lnSpc>
                <a:spcPct val="90000"/>
              </a:lnSpc>
            </a:pPr>
            <a:r>
              <a:rPr lang="en-US" dirty="0" smtClean="0"/>
              <a:t>Planners need to know as much as they can about the marketplace so they can make informed, insightful strategic decisions. </a:t>
            </a:r>
          </a:p>
          <a:p>
            <a:pPr marL="457200" indent="-457200">
              <a:lnSpc>
                <a:spcPct val="90000"/>
              </a:lnSpc>
            </a:pPr>
            <a:r>
              <a:rPr lang="en-US" dirty="0" smtClean="0"/>
              <a:t>SWOT (Strengths, Weaknesses, Opportunities, Threats) helps managers turn data into insights. </a:t>
            </a:r>
            <a:endParaRPr lang="en-US" dirty="0"/>
          </a:p>
        </p:txBody>
      </p:sp>
      <p:sp>
        <p:nvSpPr>
          <p:cNvPr id="8" name="TextBox 7">
            <a:extLst>
              <a:ext uri="{FF2B5EF4-FFF2-40B4-BE49-F238E27FC236}">
                <a16:creationId xmlns="" xmlns:a16="http://schemas.microsoft.com/office/drawing/2014/main" id="{0F82A98D-9A1B-4937-B60B-7A35EE60F765}"/>
              </a:ext>
            </a:extLst>
          </p:cNvPr>
          <p:cNvSpPr txBox="1"/>
          <p:nvPr/>
        </p:nvSpPr>
        <p:spPr>
          <a:xfrm>
            <a:off x="2514600" y="6429375"/>
            <a:ext cx="4614202"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p:txBody>
      </p:sp>
      <p:sp>
        <p:nvSpPr>
          <p:cNvPr id="9" name="Rectangle 4"/>
          <p:cNvSpPr>
            <a:spLocks noChangeArrowheads="1"/>
          </p:cNvSpPr>
          <p:nvPr/>
        </p:nvSpPr>
        <p:spPr bwMode="auto">
          <a:xfrm>
            <a:off x="1828800" y="4981596"/>
            <a:ext cx="6629400" cy="1447800"/>
          </a:xfrm>
          <a:prstGeom prst="rect">
            <a:avLst/>
          </a:prstGeom>
          <a:solidFill>
            <a:srgbClr val="336699">
              <a:alpha val="25000"/>
            </a:srgbClr>
          </a:solidFill>
          <a:ln w="28575">
            <a:solidFill>
              <a:srgbClr val="336699"/>
            </a:solidFill>
            <a:miter lim="800000"/>
            <a:headEnd/>
            <a:tailEnd/>
          </a:ln>
          <a:effectLst/>
        </p:spPr>
        <p:txBody>
          <a:bodyPr/>
          <a:lstStyle/>
          <a:p>
            <a:pPr algn="ctr">
              <a:lnSpc>
                <a:spcPct val="90000"/>
              </a:lnSpc>
            </a:pPr>
            <a:r>
              <a:rPr lang="en-US" sz="2000" b="1" dirty="0" smtClean="0">
                <a:solidFill>
                  <a:srgbClr val="000000"/>
                </a:solidFill>
                <a:latin typeface="Times New Roman" pitchFamily="18" charset="0"/>
                <a:cs typeface="Arial" charset="0"/>
              </a:rPr>
              <a:t>Principle:</a:t>
            </a:r>
            <a:r>
              <a:rPr lang="en-US" sz="2000" dirty="0" smtClean="0">
                <a:solidFill>
                  <a:srgbClr val="000000"/>
                </a:solidFill>
                <a:latin typeface="Times New Roman" pitchFamily="18" charset="0"/>
                <a:cs typeface="Arial" charset="0"/>
              </a:rPr>
              <a:t> </a:t>
            </a:r>
          </a:p>
          <a:p>
            <a:pPr algn="ctr">
              <a:lnSpc>
                <a:spcPct val="90000"/>
              </a:lnSpc>
            </a:pPr>
            <a:r>
              <a:rPr lang="en-US" sz="2000" dirty="0" smtClean="0">
                <a:solidFill>
                  <a:srgbClr val="000000"/>
                </a:solidFill>
                <a:latin typeface="Times New Roman" pitchFamily="18" charset="0"/>
                <a:cs typeface="Arial" charset="0"/>
              </a:rPr>
              <a:t>Marketing research is about more than just the compilation of information; it also produces insights into marketing situations and consumer behavior.</a:t>
            </a:r>
            <a:endParaRPr lang="en-US" sz="2000" dirty="0">
              <a:solidFill>
                <a:srgbClr val="000000"/>
              </a:solidFill>
              <a:latin typeface="Times New Roman" pitchFamily="18" charset="0"/>
              <a:cs typeface="Arial" charset="0"/>
            </a:endParaRPr>
          </a:p>
        </p:txBody>
      </p:sp>
    </p:spTree>
    <p:extLst>
      <p:ext uri="{BB962C8B-B14F-4D97-AF65-F5344CB8AC3E}">
        <p14:creationId xmlns="" xmlns:p14="http://schemas.microsoft.com/office/powerpoint/2010/main" val="383320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9">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rmAutofit/>
          </a:bodyPr>
          <a:lstStyle/>
          <a:p>
            <a:r>
              <a:rPr lang="en-US" dirty="0" smtClean="0">
                <a:solidFill>
                  <a:srgbClr val="FFC000"/>
                </a:solidFill>
              </a:rPr>
              <a:t>Marketing Research</a:t>
            </a:r>
            <a:endParaRPr lang="en-US" dirty="0">
              <a:solidFill>
                <a:srgbClr val="FFC000"/>
              </a:solidFill>
            </a:endParaRPr>
          </a:p>
        </p:txBody>
      </p:sp>
      <p:sp>
        <p:nvSpPr>
          <p:cNvPr id="14" name="Content Placeholder 13"/>
          <p:cNvSpPr>
            <a:spLocks noGrp="1"/>
          </p:cNvSpPr>
          <p:nvPr>
            <p:ph idx="1"/>
          </p:nvPr>
        </p:nvSpPr>
        <p:spPr>
          <a:xfrm>
            <a:off x="228600" y="1500174"/>
            <a:ext cx="8458200" cy="4800600"/>
          </a:xfrm>
        </p:spPr>
        <p:txBody>
          <a:bodyPr/>
          <a:lstStyle/>
          <a:p>
            <a:pPr marL="533400" indent="-533400">
              <a:spcBef>
                <a:spcPct val="20000"/>
              </a:spcBef>
              <a:buClr>
                <a:srgbClr val="336633"/>
              </a:buClr>
              <a:buFont typeface="Times" charset="0"/>
              <a:buNone/>
            </a:pPr>
            <a:r>
              <a:rPr lang="en-US" sz="2400" b="1" dirty="0" smtClean="0">
                <a:solidFill>
                  <a:srgbClr val="000000"/>
                </a:solidFill>
                <a:cs typeface="Times New Roman" pitchFamily="18" charset="0"/>
              </a:rPr>
              <a:t>Key Strategic Decisions</a:t>
            </a:r>
          </a:p>
          <a:p>
            <a:pPr marL="533400" indent="-533400">
              <a:spcBef>
                <a:spcPct val="20000"/>
              </a:spcBef>
              <a:buClr>
                <a:srgbClr val="336633"/>
              </a:buClr>
              <a:buFont typeface="Times" charset="0"/>
              <a:buChar char="•"/>
            </a:pPr>
            <a:r>
              <a:rPr lang="en-US" sz="2400" dirty="0" smtClean="0">
                <a:solidFill>
                  <a:srgbClr val="000000"/>
                </a:solidFill>
                <a:cs typeface="Times New Roman" pitchFamily="18" charset="0"/>
              </a:rPr>
              <a:t>Objectives—increase sales, share of market, or broader distribution </a:t>
            </a:r>
          </a:p>
          <a:p>
            <a:pPr marL="533400" indent="-533400">
              <a:spcBef>
                <a:spcPct val="20000"/>
              </a:spcBef>
              <a:buClr>
                <a:srgbClr val="336633"/>
              </a:buClr>
              <a:buFont typeface="Times" charset="0"/>
              <a:buChar char="•"/>
            </a:pPr>
            <a:r>
              <a:rPr lang="en-US" sz="2400" dirty="0" smtClean="0">
                <a:solidFill>
                  <a:srgbClr val="000000"/>
                </a:solidFill>
                <a:cs typeface="Times New Roman" pitchFamily="18" charset="0"/>
              </a:rPr>
              <a:t>Segmenting and targeting </a:t>
            </a:r>
          </a:p>
          <a:p>
            <a:pPr marL="914400" lvl="1" indent="-457200">
              <a:buClr>
                <a:srgbClr val="336633"/>
              </a:buClr>
              <a:buFontTx/>
              <a:buChar char="–"/>
            </a:pPr>
            <a:r>
              <a:rPr lang="en-US" dirty="0" smtClean="0">
                <a:solidFill>
                  <a:srgbClr val="336699"/>
                </a:solidFill>
                <a:cs typeface="Times New Roman" pitchFamily="18" charset="0"/>
              </a:rPr>
              <a:t>Target market</a:t>
            </a:r>
          </a:p>
          <a:p>
            <a:pPr marL="914400" lvl="1" indent="-457200">
              <a:buClr>
                <a:srgbClr val="336633"/>
              </a:buClr>
              <a:buFontTx/>
              <a:buChar char="–"/>
            </a:pPr>
            <a:r>
              <a:rPr lang="en-US" dirty="0" smtClean="0">
                <a:solidFill>
                  <a:srgbClr val="336699"/>
                </a:solidFill>
                <a:cs typeface="Times New Roman" pitchFamily="18" charset="0"/>
              </a:rPr>
              <a:t>Segmenting</a:t>
            </a:r>
          </a:p>
          <a:p>
            <a:pPr marL="914400" lvl="1" indent="-457200">
              <a:buClr>
                <a:srgbClr val="336633"/>
              </a:buClr>
              <a:buFontTx/>
              <a:buChar char="–"/>
            </a:pPr>
            <a:r>
              <a:rPr lang="en-US" dirty="0" smtClean="0">
                <a:solidFill>
                  <a:srgbClr val="336699"/>
                </a:solidFill>
                <a:cs typeface="Times New Roman" pitchFamily="18" charset="0"/>
              </a:rPr>
              <a:t>Target audience </a:t>
            </a:r>
          </a:p>
          <a:p>
            <a:pPr marL="533400" indent="-533400">
              <a:spcBef>
                <a:spcPct val="20000"/>
              </a:spcBef>
              <a:buClr>
                <a:srgbClr val="336633"/>
              </a:buClr>
              <a:buFont typeface="Times" charset="0"/>
              <a:buChar char="•"/>
            </a:pPr>
            <a:r>
              <a:rPr lang="en-US" sz="2400" dirty="0" smtClean="0">
                <a:solidFill>
                  <a:srgbClr val="000000"/>
                </a:solidFill>
                <a:cs typeface="Times New Roman" pitchFamily="18" charset="0"/>
              </a:rPr>
              <a:t>Differentiating and positioning.</a:t>
            </a:r>
          </a:p>
          <a:p>
            <a:pPr marL="914400" lvl="1" indent="-457200">
              <a:buClr>
                <a:srgbClr val="336633"/>
              </a:buClr>
              <a:buFontTx/>
              <a:buChar char="–"/>
            </a:pPr>
            <a:r>
              <a:rPr lang="en-US" dirty="0" smtClean="0">
                <a:solidFill>
                  <a:srgbClr val="336699"/>
                </a:solidFill>
                <a:cs typeface="Times New Roman" pitchFamily="18" charset="0"/>
              </a:rPr>
              <a:t>The point of </a:t>
            </a:r>
            <a:r>
              <a:rPr lang="en-US" b="1" i="1" dirty="0" smtClean="0">
                <a:solidFill>
                  <a:srgbClr val="336699"/>
                </a:solidFill>
                <a:cs typeface="Times New Roman" pitchFamily="18" charset="0"/>
              </a:rPr>
              <a:t>differentiation</a:t>
            </a:r>
            <a:r>
              <a:rPr lang="en-US" dirty="0" smtClean="0">
                <a:solidFill>
                  <a:srgbClr val="336699"/>
                </a:solidFill>
                <a:cs typeface="Times New Roman" pitchFamily="18" charset="0"/>
              </a:rPr>
              <a:t> positions the product within the competitive environment, relative to consumer needs.</a:t>
            </a:r>
          </a:p>
          <a:p>
            <a:pPr marL="914400" lvl="1" indent="-457200">
              <a:buClr>
                <a:srgbClr val="336633"/>
              </a:buClr>
              <a:buFontTx/>
              <a:buChar char="–"/>
            </a:pPr>
            <a:r>
              <a:rPr lang="en-US" b="1" dirty="0" smtClean="0">
                <a:solidFill>
                  <a:srgbClr val="336699"/>
                </a:solidFill>
                <a:cs typeface="Times New Roman" pitchFamily="18" charset="0"/>
              </a:rPr>
              <a:t>Positionin</a:t>
            </a:r>
            <a:r>
              <a:rPr lang="en-US" dirty="0" smtClean="0">
                <a:solidFill>
                  <a:srgbClr val="336699"/>
                </a:solidFill>
                <a:cs typeface="Times New Roman" pitchFamily="18" charset="0"/>
              </a:rPr>
              <a:t>g is how consumers view the brand relative to others in the category.</a:t>
            </a:r>
          </a:p>
          <a:p>
            <a:pPr marL="0" indent="0">
              <a:lnSpc>
                <a:spcPct val="90000"/>
              </a:lnSpc>
              <a:spcBef>
                <a:spcPct val="20000"/>
              </a:spcBef>
              <a:buClr>
                <a:srgbClr val="669966"/>
              </a:buClr>
              <a:buNone/>
            </a:pPr>
            <a:endParaRPr lang="en-US" sz="2000" dirty="0">
              <a:solidFill>
                <a:srgbClr val="000000"/>
              </a:solidFill>
              <a:latin typeface="Times New Roman" charset="0"/>
              <a:cs typeface="Times New Roman" charset="0"/>
            </a:endParaRPr>
          </a:p>
          <a:p>
            <a:pPr marL="119062" indent="0">
              <a:buNone/>
            </a:pPr>
            <a:endParaRPr lang="en-US" sz="2000" dirty="0"/>
          </a:p>
        </p:txBody>
      </p:sp>
    </p:spTree>
    <p:extLst>
      <p:ext uri="{BB962C8B-B14F-4D97-AF65-F5344CB8AC3E}">
        <p14:creationId xmlns="" xmlns:p14="http://schemas.microsoft.com/office/powerpoint/2010/main" val="31337260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rmAutofit/>
          </a:bodyPr>
          <a:lstStyle/>
          <a:p>
            <a:r>
              <a:rPr lang="en-US" dirty="0" smtClean="0">
                <a:solidFill>
                  <a:srgbClr val="FFC000"/>
                </a:solidFill>
              </a:rPr>
              <a:t>Marketing Mix Strategies</a:t>
            </a:r>
            <a:endParaRPr lang="en-US" dirty="0">
              <a:solidFill>
                <a:srgbClr val="FFC000"/>
              </a:solidFill>
            </a:endParaRPr>
          </a:p>
        </p:txBody>
      </p:sp>
      <p:sp>
        <p:nvSpPr>
          <p:cNvPr id="14" name="Content Placeholder 13"/>
          <p:cNvSpPr>
            <a:spLocks noGrp="1"/>
          </p:cNvSpPr>
          <p:nvPr>
            <p:ph idx="1"/>
          </p:nvPr>
        </p:nvSpPr>
        <p:spPr>
          <a:xfrm>
            <a:off x="457200" y="1447800"/>
            <a:ext cx="8229600" cy="3101975"/>
          </a:xfrm>
        </p:spPr>
        <p:txBody>
          <a:bodyPr/>
          <a:lstStyle/>
          <a:p>
            <a:pPr marL="342900" indent="-342900">
              <a:lnSpc>
                <a:spcPct val="90000"/>
              </a:lnSpc>
              <a:spcBef>
                <a:spcPct val="20000"/>
              </a:spcBef>
              <a:buClr>
                <a:srgbClr val="669966"/>
              </a:buClr>
              <a:buFont typeface="Times" charset="0"/>
              <a:buChar char="•"/>
            </a:pPr>
            <a:r>
              <a:rPr lang="en-US" sz="2400" dirty="0" smtClean="0"/>
              <a:t>The </a:t>
            </a:r>
            <a:r>
              <a:rPr lang="en-US" sz="2400" dirty="0" smtClean="0"/>
              <a:t>traditional marketing mix includes four primary elements, sometimes referred to as the “four Ps”: the product, its price and place of distribution, and its promotion (marketing communication). </a:t>
            </a:r>
            <a:endParaRPr lang="en-US" sz="2400" dirty="0" smtClean="0"/>
          </a:p>
          <a:p>
            <a:pPr marL="342900" indent="-342900">
              <a:lnSpc>
                <a:spcPct val="90000"/>
              </a:lnSpc>
              <a:spcBef>
                <a:spcPct val="20000"/>
              </a:spcBef>
              <a:buClr>
                <a:srgbClr val="669966"/>
              </a:buClr>
              <a:buFont typeface="Times" charset="0"/>
              <a:buChar char="•"/>
            </a:pPr>
            <a:r>
              <a:rPr lang="en-US" sz="2400" dirty="0" smtClean="0"/>
              <a:t>A </a:t>
            </a:r>
            <a:r>
              <a:rPr lang="en-US" sz="2400" dirty="0" smtClean="0"/>
              <a:t>marketing </a:t>
            </a:r>
            <a:r>
              <a:rPr lang="en-US" sz="2400" dirty="0" smtClean="0"/>
              <a:t>mix (</a:t>
            </a:r>
            <a:r>
              <a:rPr lang="en-US" sz="2400" dirty="0" smtClean="0"/>
              <a:t>a mix of many tactical marketing </a:t>
            </a:r>
            <a:r>
              <a:rPr lang="en-US" sz="2400" dirty="0" smtClean="0"/>
              <a:t>tools) </a:t>
            </a:r>
            <a:r>
              <a:rPr lang="en-US" sz="2400" dirty="0" smtClean="0"/>
              <a:t>is the set of those factors which a company can leverage to make the consumer purchase its products. </a:t>
            </a:r>
            <a:endParaRPr lang="en-US" sz="2400" dirty="0" smtClean="0"/>
          </a:p>
          <a:p>
            <a:pPr marL="342900" indent="-342900">
              <a:lnSpc>
                <a:spcPct val="90000"/>
              </a:lnSpc>
              <a:spcBef>
                <a:spcPct val="20000"/>
              </a:spcBef>
              <a:buClr>
                <a:srgbClr val="669966"/>
              </a:buClr>
              <a:buFont typeface="Times" charset="0"/>
              <a:buChar char="•"/>
            </a:pPr>
            <a:r>
              <a:rPr lang="en-US" sz="2400" dirty="0" smtClean="0"/>
              <a:t>In </a:t>
            </a:r>
            <a:r>
              <a:rPr lang="en-US" sz="2400" dirty="0" smtClean="0"/>
              <a:t>the 1950s Neil Borden </a:t>
            </a:r>
            <a:r>
              <a:rPr lang="en-US" sz="2400" dirty="0" smtClean="0"/>
              <a:t>popularized </a:t>
            </a:r>
            <a:r>
              <a:rPr lang="en-US" sz="2400" dirty="0" smtClean="0"/>
              <a:t>the term marketing mix which contained more than ten elements of marketing. </a:t>
            </a:r>
            <a:r>
              <a:rPr lang="en-US" sz="2400" b="1" dirty="0" smtClean="0"/>
              <a:t>The fundamental among them was the 4 Ps of marketing</a:t>
            </a:r>
            <a:r>
              <a:rPr lang="en-US" sz="2400" dirty="0" smtClean="0"/>
              <a:t>. Later in the 1960s, Jerome McCarthy devised the </a:t>
            </a:r>
            <a:r>
              <a:rPr lang="en-US" sz="2400" b="1" dirty="0" smtClean="0"/>
              <a:t>7 Ps model</a:t>
            </a:r>
            <a:r>
              <a:rPr lang="en-US" sz="2400" dirty="0" smtClean="0"/>
              <a:t>, refining the essentials from the marketing mix. Over time many Ps have been crystallized like </a:t>
            </a:r>
            <a:r>
              <a:rPr lang="en-US" sz="2400" b="1" dirty="0" smtClean="0"/>
              <a:t>5Ps</a:t>
            </a:r>
            <a:r>
              <a:rPr lang="en-US" sz="2400" dirty="0" smtClean="0"/>
              <a:t>, </a:t>
            </a:r>
            <a:r>
              <a:rPr lang="en-US" sz="2400" b="1" dirty="0" smtClean="0"/>
              <a:t>8Ps</a:t>
            </a:r>
            <a:r>
              <a:rPr lang="en-US" sz="2400" dirty="0" smtClean="0"/>
              <a:t>, etc. But the </a:t>
            </a:r>
            <a:r>
              <a:rPr lang="en-US" sz="2400" b="1" dirty="0" smtClean="0"/>
              <a:t>4Ps of marketing</a:t>
            </a:r>
            <a:r>
              <a:rPr lang="en-US" sz="2400" dirty="0" smtClean="0"/>
              <a:t> is like the purest crystal which cannot be refined further. </a:t>
            </a:r>
            <a:endParaRPr lang="en-US" sz="2400" dirty="0">
              <a:solidFill>
                <a:srgbClr val="000000"/>
              </a:solidFill>
              <a:latin typeface="Times New Roman" charset="0"/>
              <a:cs typeface="Times New Roman" charset="0"/>
            </a:endParaRPr>
          </a:p>
        </p:txBody>
      </p:sp>
    </p:spTree>
    <p:extLst>
      <p:ext uri="{BB962C8B-B14F-4D97-AF65-F5344CB8AC3E}">
        <p14:creationId xmlns="" xmlns:p14="http://schemas.microsoft.com/office/powerpoint/2010/main" val="22973659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dirty="0"/>
              <a:t> </a:t>
            </a:r>
          </a:p>
        </p:txBody>
      </p:sp>
      <p:sp>
        <p:nvSpPr>
          <p:cNvPr id="21679" name="Line 175"/>
          <p:cNvSpPr>
            <a:spLocks noChangeShapeType="1"/>
          </p:cNvSpPr>
          <p:nvPr/>
        </p:nvSpPr>
        <p:spPr bwMode="auto">
          <a:xfrm>
            <a:off x="1524000" y="1295400"/>
            <a:ext cx="7315200" cy="0"/>
          </a:xfrm>
          <a:prstGeom prst="line">
            <a:avLst/>
          </a:prstGeom>
          <a:noFill/>
          <a:ln w="9525">
            <a:solidFill>
              <a:srgbClr val="336699"/>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 name="Rectangle 6"/>
          <p:cNvSpPr txBox="1">
            <a:spLocks noChangeArrowheads="1"/>
          </p:cNvSpPr>
          <p:nvPr/>
        </p:nvSpPr>
        <p:spPr>
          <a:xfrm>
            <a:off x="609600" y="307848"/>
            <a:ext cx="8229600" cy="1252728"/>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a:lstStyle>
          <a:p>
            <a:r>
              <a:rPr lang="en-US" dirty="0" smtClean="0">
                <a:solidFill>
                  <a:srgbClr val="FFC000"/>
                </a:solidFill>
              </a:rPr>
              <a:t>The Marketing Mix</a:t>
            </a:r>
            <a:endParaRPr lang="en-US" dirty="0">
              <a:solidFill>
                <a:srgbClr val="FFC000"/>
              </a:solidFill>
            </a:endParaRPr>
          </a:p>
        </p:txBody>
      </p:sp>
      <p:pic>
        <p:nvPicPr>
          <p:cNvPr id="7" name="Picture 14"/>
          <p:cNvPicPr>
            <a:picLocks noChangeAspect="1" noChangeArrowheads="1"/>
          </p:cNvPicPr>
          <p:nvPr/>
        </p:nvPicPr>
        <p:blipFill>
          <a:blip r:embed="rId2"/>
          <a:srcRect/>
          <a:stretch>
            <a:fillRect/>
          </a:stretch>
        </p:blipFill>
        <p:spPr bwMode="auto">
          <a:xfrm>
            <a:off x="1828800" y="1752600"/>
            <a:ext cx="6629400" cy="4395788"/>
          </a:xfrm>
          <a:prstGeom prst="rect">
            <a:avLst/>
          </a:prstGeom>
          <a:noFill/>
        </p:spPr>
      </p:pic>
    </p:spTree>
    <p:extLst>
      <p:ext uri="{BB962C8B-B14F-4D97-AF65-F5344CB8AC3E}">
        <p14:creationId xmlns="" xmlns:p14="http://schemas.microsoft.com/office/powerpoint/2010/main" val="20192417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68" name="Rectangle 16"/>
          <p:cNvSpPr>
            <a:spLocks noGrp="1" noChangeArrowheads="1"/>
          </p:cNvSpPr>
          <p:nvPr>
            <p:ph type="title"/>
          </p:nvPr>
        </p:nvSpPr>
        <p:spPr/>
        <p:txBody>
          <a:bodyPr/>
          <a:lstStyle/>
          <a:p>
            <a:r>
              <a:rPr lang="en-US" dirty="0" smtClean="0">
                <a:solidFill>
                  <a:srgbClr val="FFC000"/>
                </a:solidFill>
              </a:rPr>
              <a:t>The Marketing Mix</a:t>
            </a:r>
            <a:endParaRPr lang="en-US" dirty="0">
              <a:solidFill>
                <a:srgbClr val="FFC000"/>
              </a:solidFill>
            </a:endParaRPr>
          </a:p>
        </p:txBody>
      </p:sp>
      <p:sp>
        <p:nvSpPr>
          <p:cNvPr id="14" name="Content Placeholder 13"/>
          <p:cNvSpPr>
            <a:spLocks noGrp="1"/>
          </p:cNvSpPr>
          <p:nvPr>
            <p:ph idx="1"/>
          </p:nvPr>
        </p:nvSpPr>
        <p:spPr>
          <a:xfrm>
            <a:off x="457200" y="1357298"/>
            <a:ext cx="8186766" cy="4511694"/>
          </a:xfrm>
        </p:spPr>
        <p:txBody>
          <a:bodyPr/>
          <a:lstStyle/>
          <a:p>
            <a:pPr marL="342900" indent="-342900">
              <a:spcBef>
                <a:spcPct val="20000"/>
              </a:spcBef>
              <a:buClr>
                <a:srgbClr val="336633"/>
              </a:buClr>
              <a:buFont typeface="Arial" pitchFamily="34" charset="0"/>
              <a:buChar char="•"/>
            </a:pPr>
            <a:r>
              <a:rPr lang="en-US" sz="2400" b="1" dirty="0" smtClean="0">
                <a:solidFill>
                  <a:srgbClr val="000000"/>
                </a:solidFill>
                <a:cs typeface="Times New Roman" pitchFamily="18" charset="0"/>
              </a:rPr>
              <a:t>Product</a:t>
            </a:r>
          </a:p>
          <a:p>
            <a:pPr marL="342900" indent="-342900">
              <a:spcBef>
                <a:spcPct val="20000"/>
              </a:spcBef>
              <a:buClr>
                <a:srgbClr val="336633"/>
              </a:buClr>
              <a:buFont typeface="Times" charset="0"/>
              <a:buChar char="•"/>
            </a:pPr>
            <a:r>
              <a:rPr lang="en-US" sz="2000" dirty="0" smtClean="0">
                <a:solidFill>
                  <a:srgbClr val="000000"/>
                </a:solidFill>
                <a:cs typeface="Times New Roman" pitchFamily="18" charset="0"/>
              </a:rPr>
              <a:t>Includes </a:t>
            </a:r>
            <a:r>
              <a:rPr lang="en-US" sz="2000" dirty="0" smtClean="0">
                <a:solidFill>
                  <a:srgbClr val="000000"/>
                </a:solidFill>
                <a:cs typeface="Times New Roman" pitchFamily="18" charset="0"/>
              </a:rPr>
              <a:t>product design and development, product operation and performance, branding, and physical packaging.</a:t>
            </a:r>
          </a:p>
          <a:p>
            <a:pPr marL="342900" indent="-342900">
              <a:spcBef>
                <a:spcPct val="20000"/>
              </a:spcBef>
              <a:buClr>
                <a:srgbClr val="336633"/>
              </a:buClr>
              <a:buFont typeface="Wingdings" pitchFamily="2" charset="2"/>
              <a:buChar char="§"/>
            </a:pPr>
            <a:r>
              <a:rPr lang="en-US" sz="2000" dirty="0" smtClean="0">
                <a:solidFill>
                  <a:srgbClr val="000000"/>
                </a:solidFill>
                <a:cs typeface="Times New Roman" pitchFamily="18" charset="0"/>
              </a:rPr>
              <a:t>Product design, performance, and quality are key to a product’s success</a:t>
            </a:r>
            <a:r>
              <a:rPr lang="en-US" sz="2000" dirty="0" smtClean="0">
                <a:solidFill>
                  <a:srgbClr val="000000"/>
                </a:solidFill>
                <a:cs typeface="Times New Roman" pitchFamily="18" charset="0"/>
              </a:rPr>
              <a:t>.</a:t>
            </a:r>
            <a:r>
              <a:rPr lang="en-US" sz="2400" b="1" dirty="0" smtClean="0">
                <a:solidFill>
                  <a:srgbClr val="000000"/>
                </a:solidFill>
                <a:cs typeface="Times New Roman" pitchFamily="18" charset="0"/>
              </a:rPr>
              <a:t>  Distribution (Place)</a:t>
            </a:r>
          </a:p>
          <a:p>
            <a:pPr marL="342900" indent="-342900">
              <a:spcBef>
                <a:spcPct val="20000"/>
              </a:spcBef>
              <a:buClr>
                <a:srgbClr val="336633"/>
              </a:buClr>
              <a:buFont typeface="Times" charset="0"/>
              <a:buChar char="•"/>
            </a:pPr>
            <a:r>
              <a:rPr lang="en-US" sz="2400" dirty="0" smtClean="0">
                <a:cs typeface="Times New Roman" pitchFamily="18" charset="0"/>
              </a:rPr>
              <a:t>The channels used to move a product from manufacturer to buyer. </a:t>
            </a:r>
          </a:p>
          <a:p>
            <a:pPr marL="342900" indent="-342900">
              <a:spcBef>
                <a:spcPct val="20000"/>
              </a:spcBef>
              <a:buClr>
                <a:srgbClr val="336633"/>
              </a:buClr>
              <a:buFont typeface="Times" charset="0"/>
              <a:buChar char="•"/>
            </a:pPr>
            <a:r>
              <a:rPr lang="en-US" sz="2400" dirty="0" smtClean="0">
                <a:cs typeface="Times New Roman" pitchFamily="18" charset="0"/>
              </a:rPr>
              <a:t>Types of distribution:</a:t>
            </a:r>
          </a:p>
          <a:p>
            <a:pPr marL="742950" lvl="1" indent="-285750">
              <a:buClr>
                <a:srgbClr val="336633"/>
              </a:buClr>
              <a:buFontTx/>
              <a:buChar char="–"/>
            </a:pPr>
            <a:r>
              <a:rPr lang="en-US" sz="2000" dirty="0" smtClean="0">
                <a:cs typeface="Times New Roman" pitchFamily="18" charset="0"/>
              </a:rPr>
              <a:t>Direct marketing to consumer</a:t>
            </a:r>
          </a:p>
          <a:p>
            <a:pPr marL="742950" lvl="1" indent="-285750">
              <a:buClr>
                <a:srgbClr val="336633"/>
              </a:buClr>
              <a:buFontTx/>
              <a:buChar char="–"/>
            </a:pPr>
            <a:r>
              <a:rPr lang="en-US" sz="2000" dirty="0" smtClean="0">
                <a:cs typeface="Times New Roman" pitchFamily="18" charset="0"/>
              </a:rPr>
              <a:t>Channel marketing through resellers and retailers</a:t>
            </a:r>
          </a:p>
          <a:p>
            <a:pPr marL="342900" indent="-342900">
              <a:spcBef>
                <a:spcPct val="20000"/>
              </a:spcBef>
              <a:buClr>
                <a:srgbClr val="336633"/>
              </a:buClr>
              <a:buFont typeface="Times" charset="0"/>
              <a:buChar char="•"/>
            </a:pPr>
            <a:r>
              <a:rPr lang="en-US" sz="2400" dirty="0" smtClean="0">
                <a:cs typeface="Times New Roman" pitchFamily="18" charset="0"/>
              </a:rPr>
              <a:t>Strategic distribution decisions:</a:t>
            </a:r>
          </a:p>
          <a:p>
            <a:pPr marL="742950" lvl="1" indent="-285750">
              <a:buClr>
                <a:srgbClr val="336633"/>
              </a:buClr>
              <a:buFontTx/>
              <a:buChar char="–"/>
            </a:pPr>
            <a:r>
              <a:rPr lang="en-US" sz="2000" dirty="0" smtClean="0">
                <a:cs typeface="Times New Roman" pitchFamily="18" charset="0"/>
              </a:rPr>
              <a:t>Market coverage strategy</a:t>
            </a:r>
          </a:p>
          <a:p>
            <a:pPr marL="742950" lvl="1" indent="-285750">
              <a:buClr>
                <a:srgbClr val="336633"/>
              </a:buClr>
              <a:buFontTx/>
              <a:buChar char="–"/>
            </a:pPr>
            <a:r>
              <a:rPr lang="en-US" sz="2000" dirty="0" smtClean="0">
                <a:cs typeface="Times New Roman" pitchFamily="18" charset="0"/>
              </a:rPr>
              <a:t>Push strategies </a:t>
            </a:r>
          </a:p>
          <a:p>
            <a:pPr marL="742950" lvl="1" indent="-285750">
              <a:buClr>
                <a:srgbClr val="336633"/>
              </a:buClr>
              <a:buFontTx/>
              <a:buChar char="–"/>
            </a:pPr>
            <a:r>
              <a:rPr lang="en-US" sz="2000" dirty="0" smtClean="0">
                <a:cs typeface="Times New Roman" pitchFamily="18" charset="0"/>
              </a:rPr>
              <a:t>Pull strategies</a:t>
            </a:r>
          </a:p>
          <a:p>
            <a:pPr marL="119062" indent="0">
              <a:buNone/>
            </a:pPr>
            <a:endParaRPr lang="en-US" sz="2400" b="1" dirty="0" smtClean="0">
              <a:solidFill>
                <a:srgbClr val="C0C0C0"/>
              </a:solidFill>
              <a:cs typeface="Times New Roman" pitchFamily="18" charset="0"/>
            </a:endParaRPr>
          </a:p>
          <a:p>
            <a:pPr marL="119062" indent="0">
              <a:buNone/>
            </a:pPr>
            <a:endParaRPr lang="en-US" sz="2400" dirty="0"/>
          </a:p>
        </p:txBody>
      </p:sp>
      <p:sp>
        <p:nvSpPr>
          <p:cNvPr id="23590" name="Rectangle 38"/>
          <p:cNvSpPr>
            <a:spLocks noChangeArrowheads="1"/>
          </p:cNvSpPr>
          <p:nvPr/>
        </p:nvSpPr>
        <p:spPr bwMode="auto">
          <a:xfrm>
            <a:off x="9191625" y="5370513"/>
            <a:ext cx="184150" cy="366712"/>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endParaRPr lang="en-US"/>
          </a:p>
        </p:txBody>
      </p:sp>
    </p:spTree>
    <p:extLst>
      <p:ext uri="{BB962C8B-B14F-4D97-AF65-F5344CB8AC3E}">
        <p14:creationId xmlns="" xmlns:p14="http://schemas.microsoft.com/office/powerpoint/2010/main" val="26205663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p:txBody>
          <a:bodyPr/>
          <a:lstStyle/>
          <a:p>
            <a:r>
              <a:rPr lang="en-US" dirty="0" smtClean="0">
                <a:solidFill>
                  <a:srgbClr val="FFC000"/>
                </a:solidFill>
              </a:rPr>
              <a:t>The Marketing Mix</a:t>
            </a:r>
            <a:endParaRPr lang="en-US" dirty="0">
              <a:solidFill>
                <a:srgbClr val="FFC000"/>
              </a:solidFill>
            </a:endParaRPr>
          </a:p>
        </p:txBody>
      </p:sp>
      <p:sp>
        <p:nvSpPr>
          <p:cNvPr id="14" name="Content Placeholder 13"/>
          <p:cNvSpPr>
            <a:spLocks noGrp="1"/>
          </p:cNvSpPr>
          <p:nvPr>
            <p:ph idx="1"/>
          </p:nvPr>
        </p:nvSpPr>
        <p:spPr>
          <a:xfrm>
            <a:off x="457200" y="1774825"/>
            <a:ext cx="6900882" cy="4625975"/>
          </a:xfrm>
        </p:spPr>
        <p:txBody>
          <a:bodyPr/>
          <a:lstStyle/>
          <a:p>
            <a:pPr marL="119062" indent="0">
              <a:buNone/>
            </a:pPr>
            <a:r>
              <a:rPr lang="en-US" sz="2400" b="1" dirty="0" smtClean="0">
                <a:solidFill>
                  <a:srgbClr val="000000"/>
                </a:solidFill>
                <a:cs typeface="Times New Roman" pitchFamily="18" charset="0"/>
              </a:rPr>
              <a:t>Pricing</a:t>
            </a:r>
          </a:p>
          <a:p>
            <a:pPr marL="342900" indent="-342900">
              <a:spcBef>
                <a:spcPct val="20000"/>
              </a:spcBef>
              <a:buClr>
                <a:srgbClr val="336633"/>
              </a:buClr>
              <a:buFont typeface="Times" charset="0"/>
              <a:buChar char="•"/>
            </a:pPr>
            <a:r>
              <a:rPr lang="en-US" sz="2400" dirty="0" smtClean="0">
                <a:solidFill>
                  <a:srgbClr val="000000"/>
                </a:solidFill>
                <a:cs typeface="Times New Roman" pitchFamily="18" charset="0"/>
              </a:rPr>
              <a:t>Price is based on:</a:t>
            </a:r>
          </a:p>
          <a:p>
            <a:pPr marL="742950" lvl="1" indent="-285750">
              <a:buClr>
                <a:srgbClr val="336633"/>
              </a:buClr>
              <a:buFontTx/>
              <a:buChar char="–"/>
            </a:pPr>
            <a:r>
              <a:rPr lang="en-US" dirty="0" smtClean="0">
                <a:solidFill>
                  <a:srgbClr val="336699"/>
                </a:solidFill>
                <a:cs typeface="Times New Roman" pitchFamily="18" charset="0"/>
              </a:rPr>
              <a:t>Cost of making and marketing the product and seller’s expected profit level.</a:t>
            </a:r>
          </a:p>
          <a:p>
            <a:pPr marL="742950" lvl="1" indent="-285750">
              <a:buClr>
                <a:srgbClr val="336633"/>
              </a:buClr>
              <a:buFontTx/>
              <a:buChar char="–"/>
            </a:pPr>
            <a:r>
              <a:rPr lang="en-US" dirty="0" smtClean="0">
                <a:solidFill>
                  <a:srgbClr val="336699"/>
                </a:solidFill>
                <a:cs typeface="Times New Roman" pitchFamily="18" charset="0"/>
              </a:rPr>
              <a:t>Also, based on what the market will bear, competition, economic well-being of customer, value of product, and the consumer’s ability to gauge the value.</a:t>
            </a:r>
          </a:p>
          <a:p>
            <a:pPr marL="342900" indent="-342900">
              <a:spcBef>
                <a:spcPct val="20000"/>
              </a:spcBef>
              <a:buClr>
                <a:srgbClr val="336633"/>
              </a:buClr>
              <a:buFont typeface="Times" charset="0"/>
              <a:buChar char="•"/>
            </a:pPr>
            <a:r>
              <a:rPr lang="en-US" sz="2400" dirty="0" smtClean="0">
                <a:solidFill>
                  <a:srgbClr val="000000"/>
                </a:solidFill>
                <a:cs typeface="Times New Roman" pitchFamily="18" charset="0"/>
              </a:rPr>
              <a:t>Pricing strategies:</a:t>
            </a:r>
          </a:p>
          <a:p>
            <a:pPr marL="742950" lvl="1" indent="-285750">
              <a:lnSpc>
                <a:spcPct val="90000"/>
              </a:lnSpc>
              <a:buClr>
                <a:srgbClr val="336633"/>
              </a:buClr>
              <a:buFontTx/>
              <a:buChar char="–"/>
            </a:pPr>
            <a:r>
              <a:rPr lang="en-US" dirty="0" smtClean="0">
                <a:solidFill>
                  <a:srgbClr val="336699"/>
                </a:solidFill>
                <a:cs typeface="Times New Roman" pitchFamily="18" charset="0"/>
              </a:rPr>
              <a:t>Customary pricing—movies</a:t>
            </a:r>
          </a:p>
          <a:p>
            <a:pPr marL="742950" lvl="1" indent="-285750">
              <a:lnSpc>
                <a:spcPct val="90000"/>
              </a:lnSpc>
              <a:buClr>
                <a:srgbClr val="336633"/>
              </a:buClr>
              <a:buFontTx/>
              <a:buChar char="–"/>
            </a:pPr>
            <a:r>
              <a:rPr lang="en-US" dirty="0" smtClean="0">
                <a:solidFill>
                  <a:srgbClr val="336699"/>
                </a:solidFill>
                <a:cs typeface="Times New Roman" pitchFamily="18" charset="0"/>
              </a:rPr>
              <a:t>Psychological pricing for affluent customers</a:t>
            </a:r>
          </a:p>
          <a:p>
            <a:pPr marL="119062" indent="0">
              <a:buNone/>
            </a:pPr>
            <a:endParaRPr lang="en-US" sz="2400" b="1" dirty="0" smtClean="0">
              <a:solidFill>
                <a:srgbClr val="000000"/>
              </a:solidFill>
              <a:latin typeface="Times New Roman" pitchFamily="18" charset="0"/>
              <a:cs typeface="Times New Roman" pitchFamily="18" charset="0"/>
            </a:endParaRPr>
          </a:p>
          <a:p>
            <a:pPr marL="119062" indent="0">
              <a:buNone/>
            </a:pPr>
            <a:endParaRPr lang="en-US" sz="2400" dirty="0" smtClean="0">
              <a:solidFill>
                <a:srgbClr val="C0C0C0"/>
              </a:solidFill>
              <a:latin typeface="Times New Roman" pitchFamily="18" charset="0"/>
              <a:cs typeface="Times New Roman" pitchFamily="18" charset="0"/>
            </a:endParaRPr>
          </a:p>
          <a:p>
            <a:pPr marL="119062" indent="0">
              <a:buNone/>
            </a:pPr>
            <a:endParaRPr lang="en-US" sz="2400" dirty="0"/>
          </a:p>
        </p:txBody>
      </p:sp>
    </p:spTree>
    <p:extLst>
      <p:ext uri="{BB962C8B-B14F-4D97-AF65-F5344CB8AC3E}">
        <p14:creationId xmlns="" xmlns:p14="http://schemas.microsoft.com/office/powerpoint/2010/main" val="7995232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254693B-606D-40D8-8038-E9A520894FA0}"/>
              </a:ext>
            </a:extLst>
          </p:cNvPr>
          <p:cNvSpPr>
            <a:spLocks noGrp="1"/>
          </p:cNvSpPr>
          <p:nvPr>
            <p:ph type="title"/>
          </p:nvPr>
        </p:nvSpPr>
        <p:spPr/>
        <p:txBody>
          <a:bodyPr/>
          <a:lstStyle/>
          <a:p>
            <a:r>
              <a:rPr lang="en-US" dirty="0" smtClean="0">
                <a:solidFill>
                  <a:srgbClr val="FFC000"/>
                </a:solidFill>
              </a:rPr>
              <a:t>The Marketing Mix</a:t>
            </a:r>
            <a:endParaRPr lang="en-US" dirty="0">
              <a:solidFill>
                <a:srgbClr val="FFC000"/>
              </a:solidFill>
            </a:endParaRPr>
          </a:p>
        </p:txBody>
      </p:sp>
      <p:sp>
        <p:nvSpPr>
          <p:cNvPr id="3" name="Content Placeholder 2">
            <a:extLst>
              <a:ext uri="{FF2B5EF4-FFF2-40B4-BE49-F238E27FC236}">
                <a16:creationId xmlns="" xmlns:a16="http://schemas.microsoft.com/office/drawing/2014/main" id="{ADB85776-E2C7-42A4-9A92-49B61D7644CA}"/>
              </a:ext>
            </a:extLst>
          </p:cNvPr>
          <p:cNvSpPr>
            <a:spLocks noGrp="1"/>
          </p:cNvSpPr>
          <p:nvPr>
            <p:ph idx="1"/>
          </p:nvPr>
        </p:nvSpPr>
        <p:spPr>
          <a:xfrm>
            <a:off x="457200" y="1524000"/>
            <a:ext cx="8229600" cy="4625975"/>
          </a:xfrm>
        </p:spPr>
        <p:txBody>
          <a:bodyPr/>
          <a:lstStyle/>
          <a:p>
            <a:pPr marL="239713" indent="-239713">
              <a:lnSpc>
                <a:spcPct val="90000"/>
              </a:lnSpc>
              <a:spcBef>
                <a:spcPct val="20000"/>
              </a:spcBef>
              <a:buClr>
                <a:srgbClr val="336633"/>
              </a:buClr>
              <a:buFont typeface="Times" charset="0"/>
              <a:buChar char="•"/>
            </a:pPr>
            <a:r>
              <a:rPr lang="en-US" b="1" dirty="0" smtClean="0">
                <a:solidFill>
                  <a:srgbClr val="000000"/>
                </a:solidFill>
                <a:cs typeface="Times New Roman" pitchFamily="18" charset="0"/>
              </a:rPr>
              <a:t>Marketing </a:t>
            </a:r>
            <a:r>
              <a:rPr lang="en-US" b="1" dirty="0" smtClean="0">
                <a:solidFill>
                  <a:srgbClr val="000000"/>
                </a:solidFill>
                <a:cs typeface="Times New Roman" pitchFamily="18" charset="0"/>
              </a:rPr>
              <a:t>Communication (Promotion)</a:t>
            </a:r>
          </a:p>
          <a:p>
            <a:pPr marL="239713" indent="-239713">
              <a:lnSpc>
                <a:spcPct val="90000"/>
              </a:lnSpc>
              <a:spcBef>
                <a:spcPct val="20000"/>
              </a:spcBef>
              <a:buClr>
                <a:srgbClr val="336633"/>
              </a:buClr>
              <a:buFont typeface="Times" charset="0"/>
              <a:buChar char="•"/>
            </a:pPr>
            <a:endParaRPr lang="en-US" b="1" dirty="0" smtClean="0">
              <a:solidFill>
                <a:srgbClr val="C0C0C0"/>
              </a:solidFill>
              <a:cs typeface="Times New Roman" pitchFamily="18" charset="0"/>
            </a:endParaRPr>
          </a:p>
          <a:p>
            <a:pPr marL="342900" indent="-342900">
              <a:spcBef>
                <a:spcPct val="20000"/>
              </a:spcBef>
              <a:buClr>
                <a:srgbClr val="336633"/>
              </a:buClr>
              <a:buFont typeface="Times" charset="0"/>
              <a:buChar char="•"/>
            </a:pPr>
            <a:r>
              <a:rPr lang="en-US" dirty="0" smtClean="0">
                <a:solidFill>
                  <a:srgbClr val="000000"/>
                </a:solidFill>
                <a:cs typeface="Times New Roman" pitchFamily="18" charset="0"/>
              </a:rPr>
              <a:t>Includes personal selling, advertising, public relations, sales promotion, direct marketing, events and sponsorships, point of sale, packaging.</a:t>
            </a:r>
          </a:p>
          <a:p>
            <a:pPr marL="342900" indent="-342900">
              <a:spcBef>
                <a:spcPct val="20000"/>
              </a:spcBef>
              <a:buClr>
                <a:srgbClr val="336633"/>
              </a:buClr>
              <a:buFont typeface="Times" charset="0"/>
              <a:buChar char="•"/>
            </a:pPr>
            <a:r>
              <a:rPr lang="en-US" dirty="0" smtClean="0">
                <a:solidFill>
                  <a:srgbClr val="000000"/>
                </a:solidFill>
                <a:cs typeface="Times New Roman" pitchFamily="18" charset="0"/>
              </a:rPr>
              <a:t>Personal sales uses face-to-face contact with customers to create immediate sales.</a:t>
            </a:r>
          </a:p>
          <a:p>
            <a:pPr marL="342900" indent="-342900">
              <a:spcBef>
                <a:spcPct val="20000"/>
              </a:spcBef>
              <a:buClr>
                <a:srgbClr val="336633"/>
              </a:buClr>
              <a:buFont typeface="Times" charset="0"/>
              <a:buChar char="•"/>
            </a:pPr>
            <a:r>
              <a:rPr lang="en-US" dirty="0" smtClean="0">
                <a:solidFill>
                  <a:srgbClr val="000000"/>
                </a:solidFill>
                <a:cs typeface="Times New Roman" pitchFamily="18" charset="0"/>
              </a:rPr>
              <a:t>Marketing communication is about “Big Ideas.”</a:t>
            </a:r>
          </a:p>
          <a:p>
            <a:pPr marL="119062" indent="0">
              <a:buNone/>
            </a:pPr>
            <a:endParaRPr lang="en-US" sz="1400" kern="1200" dirty="0" smtClean="0">
              <a:effectLst/>
              <a:ea typeface="Times New Roman" panose="02020603050405020304" pitchFamily="18" charset="0"/>
            </a:endParaRPr>
          </a:p>
          <a:p>
            <a:pPr marL="119062" indent="0">
              <a:buNone/>
            </a:pPr>
            <a:endParaRPr lang="en-US" sz="1400" dirty="0" smtClean="0">
              <a:ea typeface="Times New Roman" panose="02020603050405020304" pitchFamily="18" charset="0"/>
            </a:endParaRPr>
          </a:p>
          <a:p>
            <a:pPr marL="119062" indent="0">
              <a:buNone/>
            </a:pPr>
            <a:r>
              <a:rPr lang="en-US" sz="1400" kern="1200" dirty="0" smtClean="0">
                <a:effectLst/>
                <a:ea typeface="Times New Roman" panose="02020603050405020304" pitchFamily="18" charset="0"/>
              </a:rPr>
              <a:t>Moriarty</a:t>
            </a:r>
            <a:r>
              <a:rPr lang="en-US" sz="1400" kern="1200" dirty="0">
                <a:effectLst/>
                <a:ea typeface="Times New Roman" panose="02020603050405020304" pitchFamily="18" charset="0"/>
              </a:rPr>
              <a:t>, Mitchell and Wells, (2009)</a:t>
            </a:r>
            <a:endParaRPr lang="en-US" sz="1400" dirty="0"/>
          </a:p>
        </p:txBody>
      </p:sp>
    </p:spTree>
    <p:extLst>
      <p:ext uri="{BB962C8B-B14F-4D97-AF65-F5344CB8AC3E}">
        <p14:creationId xmlns="" xmlns:p14="http://schemas.microsoft.com/office/powerpoint/2010/main" val="35935313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dirty="0" smtClean="0">
                <a:solidFill>
                  <a:srgbClr val="FFC000"/>
                </a:solidFill>
              </a:rPr>
              <a:t>7Ps Marketing Mix</a:t>
            </a:r>
            <a:endParaRPr lang="en-US" dirty="0">
              <a:solidFill>
                <a:srgbClr val="FFC000"/>
              </a:solidFill>
            </a:endParaRPr>
          </a:p>
        </p:txBody>
      </p:sp>
      <p:pic>
        <p:nvPicPr>
          <p:cNvPr id="5" name="Content Placeholder 4" descr="Marketing Mix Definition - 4Ps &amp; 7Ps of the Marketing Mix"/>
          <p:cNvPicPr>
            <a:picLocks noGrp="1"/>
          </p:cNvPicPr>
          <p:nvPr>
            <p:ph idx="1"/>
          </p:nvPr>
        </p:nvPicPr>
        <p:blipFill>
          <a:blip r:embed="rId2">
            <a:extLst>
              <a:ext uri="{28A0092B-C50C-407E-A947-70E740481C1C}">
                <a14:useLocalDpi xmlns:ve="http://schemas.openxmlformats.org/markup-compatibility/2006" xmlns:m="http://schemas.openxmlformats.org/officeDocument/2006/math" xmlns:wp="http://schemas.openxmlformats.org/drawingml/2006/wordprocessingDrawing" xmlns:wne="http://schemas.microsoft.com/office/word/2006/wordml"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15="http://schemas.microsoft.com/office/word/2012/wordml" xmlns:wpg="http://schemas.microsoft.com/office/word/2010/wordprocessingGroup" xmlns:wpi="http://schemas.microsoft.com/office/word/2010/wordprocessingInk"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1571604" y="1500174"/>
            <a:ext cx="5929354" cy="5214973"/>
          </a:xfrm>
          <a:prstGeom prst="rect">
            <a:avLst/>
          </a:prstGeom>
          <a:ln>
            <a:noFill/>
          </a:ln>
          <a:effectLst>
            <a:outerShdw blurRad="292100" dist="139700" dir="2700000" algn="tl" rotWithShape="0">
              <a:srgbClr val="333333">
                <a:alpha val="65000"/>
              </a:srgbClr>
            </a:outerShdw>
          </a:effectLst>
        </p:spPr>
      </p:pic>
      <p:sp>
        <p:nvSpPr>
          <p:cNvPr id="18433" name="Rectangle 1"/>
          <p:cNvSpPr>
            <a:spLocks noChangeArrowheads="1"/>
          </p:cNvSpPr>
          <p:nvPr/>
        </p:nvSpPr>
        <p:spPr bwMode="auto">
          <a:xfrm>
            <a:off x="0" y="64008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hlinkClick r:id="rId3"/>
              </a:rPr>
              <a:t>https://marketingmix.co.uk/marketing-mix-7ps/</a:t>
            </a: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 xmlns:p14="http://schemas.microsoft.com/office/powerpoint/2010/main" val="10660752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CB798D-9EAC-4AED-AEC0-B99126E0139C}"/>
              </a:ext>
            </a:extLst>
          </p:cNvPr>
          <p:cNvSpPr>
            <a:spLocks noGrp="1"/>
          </p:cNvSpPr>
          <p:nvPr>
            <p:ph type="title"/>
          </p:nvPr>
        </p:nvSpPr>
        <p:spPr/>
        <p:txBody>
          <a:bodyPr>
            <a:noAutofit/>
          </a:bodyPr>
          <a:lstStyle/>
          <a:p>
            <a:r>
              <a:rPr lang="en-US" sz="4000" dirty="0" smtClean="0">
                <a:solidFill>
                  <a:srgbClr val="FFC000"/>
                </a:solidFill>
              </a:rPr>
              <a:t>7Ps:The </a:t>
            </a:r>
            <a:r>
              <a:rPr lang="en-US" sz="4000" dirty="0" smtClean="0">
                <a:solidFill>
                  <a:srgbClr val="FFC000"/>
                </a:solidFill>
              </a:rPr>
              <a:t>case of </a:t>
            </a:r>
            <a:r>
              <a:rPr lang="en-US" sz="4000" dirty="0" err="1" smtClean="0">
                <a:solidFill>
                  <a:srgbClr val="FFC000"/>
                </a:solidFill>
              </a:rPr>
              <a:t>Beyoncé’s</a:t>
            </a:r>
            <a:r>
              <a:rPr lang="en-US" sz="4000" dirty="0" smtClean="0">
                <a:solidFill>
                  <a:srgbClr val="FFC000"/>
                </a:solidFill>
              </a:rPr>
              <a:t> marketing strategy of her album </a:t>
            </a:r>
            <a:r>
              <a:rPr lang="en-US" sz="4000" i="1" dirty="0" smtClean="0">
                <a:solidFill>
                  <a:srgbClr val="FFC000"/>
                </a:solidFill>
              </a:rPr>
              <a:t>Lemonade</a:t>
            </a:r>
            <a:endParaRPr lang="en-US" sz="4000" dirty="0">
              <a:solidFill>
                <a:srgbClr val="FFC000"/>
              </a:solidFill>
            </a:endParaRPr>
          </a:p>
        </p:txBody>
      </p:sp>
      <p:sp>
        <p:nvSpPr>
          <p:cNvPr id="3" name="Content Placeholder 2">
            <a:extLst>
              <a:ext uri="{FF2B5EF4-FFF2-40B4-BE49-F238E27FC236}">
                <a16:creationId xmlns="" xmlns:a16="http://schemas.microsoft.com/office/drawing/2014/main" id="{556D4047-AF51-4CF8-9E32-4C521C653166}"/>
              </a:ext>
            </a:extLst>
          </p:cNvPr>
          <p:cNvSpPr>
            <a:spLocks noGrp="1"/>
          </p:cNvSpPr>
          <p:nvPr>
            <p:ph idx="1"/>
          </p:nvPr>
        </p:nvSpPr>
        <p:spPr/>
        <p:txBody>
          <a:bodyPr/>
          <a:lstStyle/>
          <a:p>
            <a:r>
              <a:rPr lang="en-US" b="1" dirty="0" smtClean="0"/>
              <a:t>·       Place</a:t>
            </a:r>
            <a:endParaRPr lang="en-US" dirty="0" smtClean="0"/>
          </a:p>
          <a:p>
            <a:r>
              <a:rPr lang="en-US" dirty="0" smtClean="0"/>
              <a:t>Place </a:t>
            </a:r>
            <a:r>
              <a:rPr lang="en-US" dirty="0" smtClean="0"/>
              <a:t>is applicable to </a:t>
            </a:r>
            <a:r>
              <a:rPr lang="en-US" dirty="0" err="1" smtClean="0"/>
              <a:t>Beyoncé’s</a:t>
            </a:r>
            <a:r>
              <a:rPr lang="en-US" dirty="0" smtClean="0"/>
              <a:t> marketing strategy as the sales of her album Lemonade are involved with retail, wholesale, mail order, the internet, direct sales and multi-channel services. </a:t>
            </a:r>
            <a:endParaRPr lang="en-US" dirty="0" smtClean="0"/>
          </a:p>
          <a:p>
            <a:r>
              <a:rPr lang="en-US" dirty="0" smtClean="0"/>
              <a:t>Her </a:t>
            </a:r>
            <a:r>
              <a:rPr lang="en-US" dirty="0" smtClean="0"/>
              <a:t>album may have started out exclusively on Tidal which was internet only but since then the album can be picked up physically within stores or ordered online</a:t>
            </a:r>
            <a:r>
              <a:rPr lang="en-US" dirty="0" smtClean="0"/>
              <a:t>.</a:t>
            </a:r>
          </a:p>
          <a:p>
            <a:r>
              <a:rPr lang="en-US" sz="1600" b="1" u="sng" dirty="0" smtClean="0">
                <a:hlinkClick r:id="rId2"/>
              </a:rPr>
              <a:t>https://emsysmarketing.wordpress.com/2017/03/23/beyonce-the-7ps/</a:t>
            </a:r>
            <a:endParaRPr lang="en-US" sz="1600" b="1" dirty="0" smtClean="0"/>
          </a:p>
          <a:p>
            <a:endParaRPr lang="en-US" dirty="0" smtClean="0"/>
          </a:p>
          <a:p>
            <a:endParaRPr lang="en-US" dirty="0"/>
          </a:p>
        </p:txBody>
      </p:sp>
    </p:spTree>
    <p:extLst>
      <p:ext uri="{BB962C8B-B14F-4D97-AF65-F5344CB8AC3E}">
        <p14:creationId xmlns="" xmlns:p14="http://schemas.microsoft.com/office/powerpoint/2010/main" val="21622904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B8C4059-FBE6-45D2-8AC3-AE9719F5023E}"/>
              </a:ext>
            </a:extLst>
          </p:cNvPr>
          <p:cNvSpPr>
            <a:spLocks noGrp="1"/>
          </p:cNvSpPr>
          <p:nvPr>
            <p:ph type="title"/>
          </p:nvPr>
        </p:nvSpPr>
        <p:spPr/>
        <p:txBody>
          <a:bodyPr>
            <a:noAutofit/>
          </a:bodyPr>
          <a:lstStyle/>
          <a:p>
            <a:r>
              <a:rPr lang="en-US" sz="4000" dirty="0" smtClean="0">
                <a:solidFill>
                  <a:srgbClr val="FFC000"/>
                </a:solidFill>
              </a:rPr>
              <a:t>7Ps:The case of </a:t>
            </a:r>
            <a:r>
              <a:rPr lang="en-US" sz="4000" dirty="0" err="1" smtClean="0">
                <a:solidFill>
                  <a:srgbClr val="FFC000"/>
                </a:solidFill>
              </a:rPr>
              <a:t>Beyoncé’s</a:t>
            </a:r>
            <a:r>
              <a:rPr lang="en-US" sz="4000" dirty="0" smtClean="0">
                <a:solidFill>
                  <a:srgbClr val="FFC000"/>
                </a:solidFill>
              </a:rPr>
              <a:t> marketing strategy of her album </a:t>
            </a:r>
            <a:r>
              <a:rPr lang="en-US" sz="4000" i="1" dirty="0" smtClean="0">
                <a:solidFill>
                  <a:srgbClr val="FFC000"/>
                </a:solidFill>
              </a:rPr>
              <a:t>Lemonade</a:t>
            </a:r>
            <a:endParaRPr lang="en-US" sz="4000" dirty="0"/>
          </a:p>
        </p:txBody>
      </p:sp>
      <p:sp>
        <p:nvSpPr>
          <p:cNvPr id="3" name="Content Placeholder 2">
            <a:extLst>
              <a:ext uri="{FF2B5EF4-FFF2-40B4-BE49-F238E27FC236}">
                <a16:creationId xmlns="" xmlns:a16="http://schemas.microsoft.com/office/drawing/2014/main" id="{0BEB69BF-BD08-4CAA-826C-EA6F1FAACCED}"/>
              </a:ext>
            </a:extLst>
          </p:cNvPr>
          <p:cNvSpPr>
            <a:spLocks noGrp="1"/>
          </p:cNvSpPr>
          <p:nvPr>
            <p:ph idx="1"/>
          </p:nvPr>
        </p:nvSpPr>
        <p:spPr>
          <a:xfrm>
            <a:off x="457200" y="1500174"/>
            <a:ext cx="8229600" cy="4625975"/>
          </a:xfrm>
        </p:spPr>
        <p:txBody>
          <a:bodyPr/>
          <a:lstStyle/>
          <a:p>
            <a:r>
              <a:rPr lang="en-US" b="1" dirty="0" smtClean="0"/>
              <a:t>Price</a:t>
            </a:r>
            <a:endParaRPr lang="en-US" dirty="0" smtClean="0"/>
          </a:p>
          <a:p>
            <a:r>
              <a:rPr lang="en-US" sz="2400" dirty="0" smtClean="0"/>
              <a:t>Strategy </a:t>
            </a:r>
            <a:r>
              <a:rPr lang="en-US" sz="2400" dirty="0" smtClean="0"/>
              <a:t>was involved when the decision was made to exclusively release Lemonade on Tidal as to access it people had to pay a certain subscription fee. </a:t>
            </a:r>
            <a:endParaRPr lang="en-US" sz="2400" dirty="0" smtClean="0"/>
          </a:p>
          <a:p>
            <a:r>
              <a:rPr lang="en-US" sz="2400" dirty="0" smtClean="0"/>
              <a:t>This </a:t>
            </a:r>
            <a:r>
              <a:rPr lang="en-US" sz="2400" dirty="0" smtClean="0"/>
              <a:t>gained Tidal more subscribers creating more profit. The album is also slightly more expensive than the average album, costing around £12-£13. </a:t>
            </a:r>
            <a:endParaRPr lang="en-US" sz="2400" dirty="0" smtClean="0"/>
          </a:p>
          <a:p>
            <a:r>
              <a:rPr lang="en-US" sz="2400" dirty="0" smtClean="0"/>
              <a:t>However</a:t>
            </a:r>
            <a:r>
              <a:rPr lang="en-US" sz="2400" dirty="0" smtClean="0"/>
              <a:t>, it is still affordable and appeals to consumers as the CD comes with a DVD too. Therefore, the price is relatively low for what you are getting</a:t>
            </a:r>
            <a:r>
              <a:rPr lang="en-US" sz="2400" dirty="0" smtClean="0"/>
              <a:t>.</a:t>
            </a:r>
          </a:p>
          <a:p>
            <a:r>
              <a:rPr lang="en-US" sz="1600" b="1" u="sng" dirty="0" smtClean="0">
                <a:hlinkClick r:id="rId2"/>
              </a:rPr>
              <a:t>https://emsysmarketing.wordpress.com/2017/03/23/beyonce-the-7ps/</a:t>
            </a:r>
            <a:endParaRPr lang="en-US" sz="1600" b="1" dirty="0" smtClean="0"/>
          </a:p>
          <a:p>
            <a:endParaRPr lang="en-US" sz="2400" dirty="0"/>
          </a:p>
        </p:txBody>
      </p:sp>
    </p:spTree>
    <p:extLst>
      <p:ext uri="{BB962C8B-B14F-4D97-AF65-F5344CB8AC3E}">
        <p14:creationId xmlns="" xmlns:p14="http://schemas.microsoft.com/office/powerpoint/2010/main" val="9023169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DC16B3B-B63A-4786-BFB1-61B33965A04D}"/>
              </a:ext>
            </a:extLst>
          </p:cNvPr>
          <p:cNvSpPr>
            <a:spLocks noGrp="1"/>
          </p:cNvSpPr>
          <p:nvPr>
            <p:ph type="title"/>
          </p:nvPr>
        </p:nvSpPr>
        <p:spPr/>
        <p:txBody>
          <a:bodyPr>
            <a:noAutofit/>
          </a:bodyPr>
          <a:lstStyle/>
          <a:p>
            <a:r>
              <a:rPr lang="en-US" sz="4000" dirty="0" smtClean="0">
                <a:solidFill>
                  <a:srgbClr val="FFC000"/>
                </a:solidFill>
              </a:rPr>
              <a:t>7Ps:The case of </a:t>
            </a:r>
            <a:r>
              <a:rPr lang="en-US" sz="4000" dirty="0" err="1" smtClean="0">
                <a:solidFill>
                  <a:srgbClr val="FFC000"/>
                </a:solidFill>
              </a:rPr>
              <a:t>Beyoncé’s</a:t>
            </a:r>
            <a:r>
              <a:rPr lang="en-US" sz="4000" dirty="0" smtClean="0">
                <a:solidFill>
                  <a:srgbClr val="FFC000"/>
                </a:solidFill>
              </a:rPr>
              <a:t> marketing strategy of her album </a:t>
            </a:r>
            <a:r>
              <a:rPr lang="en-US" sz="4000" i="1" dirty="0" smtClean="0">
                <a:solidFill>
                  <a:srgbClr val="FFC000"/>
                </a:solidFill>
              </a:rPr>
              <a:t>Lemonade</a:t>
            </a:r>
            <a:endParaRPr lang="en-US" sz="4000" dirty="0">
              <a:solidFill>
                <a:srgbClr val="FFC000"/>
              </a:solidFill>
            </a:endParaRPr>
          </a:p>
        </p:txBody>
      </p:sp>
      <p:sp>
        <p:nvSpPr>
          <p:cNvPr id="5" name="Content Placeholder 4"/>
          <p:cNvSpPr>
            <a:spLocks noGrp="1"/>
          </p:cNvSpPr>
          <p:nvPr>
            <p:ph idx="1"/>
          </p:nvPr>
        </p:nvSpPr>
        <p:spPr>
          <a:xfrm>
            <a:off x="457200" y="1374793"/>
            <a:ext cx="8472518" cy="4625975"/>
          </a:xfrm>
        </p:spPr>
        <p:txBody>
          <a:bodyPr/>
          <a:lstStyle/>
          <a:p>
            <a:r>
              <a:rPr lang="en-US" sz="2400" b="1" dirty="0" smtClean="0"/>
              <a:t>Promotion</a:t>
            </a:r>
            <a:endParaRPr lang="en-US" sz="2400" dirty="0" smtClean="0"/>
          </a:p>
          <a:p>
            <a:r>
              <a:rPr lang="en-US" sz="2400" dirty="0" smtClean="0"/>
              <a:t>o</a:t>
            </a:r>
            <a:r>
              <a:rPr lang="en-US" sz="2400" dirty="0" smtClean="0"/>
              <a:t>   </a:t>
            </a:r>
            <a:r>
              <a:rPr lang="en-US" sz="2400" dirty="0" err="1" smtClean="0"/>
              <a:t>Beyoncé</a:t>
            </a:r>
            <a:r>
              <a:rPr lang="en-US" sz="2400" dirty="0" smtClean="0"/>
              <a:t> released a </a:t>
            </a:r>
            <a:r>
              <a:rPr lang="en-US" sz="2400" b="1" u="sng" dirty="0" smtClean="0">
                <a:hlinkClick r:id="rId2"/>
              </a:rPr>
              <a:t>teaser video</a:t>
            </a:r>
            <a:r>
              <a:rPr lang="en-US" sz="2400" dirty="0" smtClean="0"/>
              <a:t> on HBO for a “world premiere event” that would air the following Saturday night. As fans watched HBO, it became apparent that </a:t>
            </a:r>
            <a:r>
              <a:rPr lang="en-US" sz="2400" dirty="0" err="1" smtClean="0"/>
              <a:t>Beyoncé</a:t>
            </a:r>
            <a:r>
              <a:rPr lang="en-US" sz="2400" dirty="0" smtClean="0"/>
              <a:t> had created a full visual concept album</a:t>
            </a:r>
            <a:r>
              <a:rPr lang="en-US" sz="2400" dirty="0" smtClean="0"/>
              <a:t>.</a:t>
            </a:r>
          </a:p>
          <a:p>
            <a:r>
              <a:rPr lang="en-US" sz="2400" dirty="0" smtClean="0"/>
              <a:t>Her Super Bowl performance caused an uproar as her backing dancers were dressed as black panthers- this created further publicity for her as people protested against her. </a:t>
            </a:r>
            <a:endParaRPr lang="en-US" sz="2400" dirty="0" smtClean="0"/>
          </a:p>
          <a:p>
            <a:r>
              <a:rPr lang="en-US" sz="2400" dirty="0" smtClean="0"/>
              <a:t>Social media played a huge part in promotion. For example, </a:t>
            </a:r>
            <a:r>
              <a:rPr lang="en-US" sz="2400" dirty="0" err="1" smtClean="0"/>
              <a:t>Beyoncé</a:t>
            </a:r>
            <a:r>
              <a:rPr lang="en-US" sz="2400" dirty="0" smtClean="0"/>
              <a:t> used </a:t>
            </a:r>
            <a:r>
              <a:rPr lang="en-US" sz="2400" dirty="0" err="1" smtClean="0"/>
              <a:t>Instagram</a:t>
            </a:r>
            <a:r>
              <a:rPr lang="en-US" sz="2400" dirty="0" smtClean="0"/>
              <a:t> to announce the release of her album on Tidal – a complete surprise to fans everywhere. </a:t>
            </a:r>
            <a:r>
              <a:rPr lang="en-US" sz="2400" dirty="0" smtClean="0"/>
              <a:t> </a:t>
            </a:r>
          </a:p>
          <a:p>
            <a:r>
              <a:rPr lang="en-US" sz="2400" dirty="0" smtClean="0"/>
              <a:t>Her marketing strategy relies heavily on surprise marketing which is when a marketer is able to build value in a product or service through genuine excitement, anticipation and surprise. </a:t>
            </a:r>
            <a:endParaRPr lang="en-US" sz="2400" dirty="0"/>
          </a:p>
        </p:txBody>
      </p:sp>
    </p:spTree>
    <p:extLst>
      <p:ext uri="{BB962C8B-B14F-4D97-AF65-F5344CB8AC3E}">
        <p14:creationId xmlns="" xmlns:p14="http://schemas.microsoft.com/office/powerpoint/2010/main" val="26598170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C96D249-9609-42D0-9D42-C84D58B67272}"/>
              </a:ext>
            </a:extLst>
          </p:cNvPr>
          <p:cNvSpPr>
            <a:spLocks noGrp="1"/>
          </p:cNvSpPr>
          <p:nvPr>
            <p:ph type="title"/>
          </p:nvPr>
        </p:nvSpPr>
        <p:spPr/>
        <p:txBody>
          <a:bodyPr>
            <a:noAutofit/>
          </a:bodyPr>
          <a:lstStyle/>
          <a:p>
            <a:r>
              <a:rPr lang="en-US" sz="4000" dirty="0" smtClean="0">
                <a:solidFill>
                  <a:srgbClr val="FFC000"/>
                </a:solidFill>
              </a:rPr>
              <a:t>7Ps:The case of </a:t>
            </a:r>
            <a:r>
              <a:rPr lang="en-US" sz="4000" dirty="0" err="1" smtClean="0">
                <a:solidFill>
                  <a:srgbClr val="FFC000"/>
                </a:solidFill>
              </a:rPr>
              <a:t>Beyoncé’s</a:t>
            </a:r>
            <a:r>
              <a:rPr lang="en-US" sz="4000" dirty="0" smtClean="0">
                <a:solidFill>
                  <a:srgbClr val="FFC000"/>
                </a:solidFill>
              </a:rPr>
              <a:t> marketing strategy of her album </a:t>
            </a:r>
            <a:r>
              <a:rPr lang="en-US" sz="4000" i="1" dirty="0" smtClean="0">
                <a:solidFill>
                  <a:srgbClr val="FFC000"/>
                </a:solidFill>
              </a:rPr>
              <a:t>Lemonade</a:t>
            </a:r>
            <a:endParaRPr lang="en-US" sz="4000" dirty="0">
              <a:solidFill>
                <a:srgbClr val="FFC000"/>
              </a:solidFill>
            </a:endParaRPr>
          </a:p>
        </p:txBody>
      </p:sp>
      <p:sp>
        <p:nvSpPr>
          <p:cNvPr id="3" name="Content Placeholder 2">
            <a:extLst>
              <a:ext uri="{FF2B5EF4-FFF2-40B4-BE49-F238E27FC236}">
                <a16:creationId xmlns="" xmlns:a16="http://schemas.microsoft.com/office/drawing/2014/main" id="{8F83F31E-F451-4ACC-87C1-CBB8BACA0029}"/>
              </a:ext>
            </a:extLst>
          </p:cNvPr>
          <p:cNvSpPr>
            <a:spLocks noGrp="1"/>
          </p:cNvSpPr>
          <p:nvPr>
            <p:ph idx="1"/>
          </p:nvPr>
        </p:nvSpPr>
        <p:spPr>
          <a:xfrm>
            <a:off x="457200" y="1428760"/>
            <a:ext cx="8229600" cy="5429264"/>
          </a:xfrm>
        </p:spPr>
        <p:txBody>
          <a:bodyPr/>
          <a:lstStyle/>
          <a:p>
            <a:r>
              <a:rPr lang="en-US" b="1" dirty="0" smtClean="0"/>
              <a:t>Product</a:t>
            </a:r>
            <a:endParaRPr lang="en-US" dirty="0" smtClean="0"/>
          </a:p>
          <a:p>
            <a:r>
              <a:rPr lang="en-US" sz="2400" dirty="0" smtClean="0"/>
              <a:t>Product </a:t>
            </a:r>
            <a:r>
              <a:rPr lang="en-US" sz="2400" dirty="0" smtClean="0"/>
              <a:t>is mostly applicable although maybe some aspects don’t apply in the case of Lemonade.</a:t>
            </a:r>
          </a:p>
          <a:p>
            <a:r>
              <a:rPr lang="en-US" sz="2400" dirty="0" smtClean="0"/>
              <a:t>The </a:t>
            </a:r>
            <a:r>
              <a:rPr lang="en-US" sz="2400" dirty="0" smtClean="0"/>
              <a:t>album itself is a great product in terms of marketing. The album art is beautiful and would appeal to </a:t>
            </a:r>
            <a:r>
              <a:rPr lang="en-US" sz="2400" dirty="0" err="1" smtClean="0"/>
              <a:t>Beyoncé</a:t>
            </a:r>
            <a:r>
              <a:rPr lang="en-US" sz="2400" dirty="0" smtClean="0"/>
              <a:t> fans. Design is very applicable in this case.</a:t>
            </a:r>
          </a:p>
          <a:p>
            <a:r>
              <a:rPr lang="en-US" sz="2400" dirty="0" smtClean="0"/>
              <a:t> The album features famous guests including Kendrick Lamar on a track, Serena Williams in one of the videos and </a:t>
            </a:r>
            <a:r>
              <a:rPr lang="en-US" sz="2400" dirty="0" err="1" smtClean="0"/>
              <a:t>Trayvon</a:t>
            </a:r>
            <a:r>
              <a:rPr lang="en-US" sz="2400" dirty="0" smtClean="0"/>
              <a:t> Martin and Eric Garner all make cameos – This helps to attract </a:t>
            </a:r>
            <a:r>
              <a:rPr lang="en-US" sz="2400" dirty="0" smtClean="0"/>
              <a:t> fans </a:t>
            </a:r>
            <a:r>
              <a:rPr lang="en-US" sz="2400" dirty="0" smtClean="0"/>
              <a:t>of the celebrities featured on Lemonade, making it an attractive product</a:t>
            </a:r>
            <a:r>
              <a:rPr lang="en-US" sz="2400" dirty="0" smtClean="0"/>
              <a:t>.</a:t>
            </a:r>
          </a:p>
          <a:p>
            <a:r>
              <a:rPr lang="en-US" sz="2400" dirty="0" smtClean="0"/>
              <a:t>The album seeks to help the public delineate feminism, especially black feminism, misogyny, and society’s racial tensions. </a:t>
            </a:r>
          </a:p>
          <a:p>
            <a:endParaRPr lang="en-US" dirty="0"/>
          </a:p>
        </p:txBody>
      </p:sp>
    </p:spTree>
    <p:extLst>
      <p:ext uri="{BB962C8B-B14F-4D97-AF65-F5344CB8AC3E}">
        <p14:creationId xmlns="" xmlns:p14="http://schemas.microsoft.com/office/powerpoint/2010/main" val="10821706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46BBEF0-CD7D-41C2-A1D8-DF4364029C9E}"/>
              </a:ext>
            </a:extLst>
          </p:cNvPr>
          <p:cNvSpPr>
            <a:spLocks noGrp="1"/>
          </p:cNvSpPr>
          <p:nvPr>
            <p:ph type="title"/>
          </p:nvPr>
        </p:nvSpPr>
        <p:spPr/>
        <p:txBody>
          <a:bodyPr>
            <a:noAutofit/>
          </a:bodyPr>
          <a:lstStyle/>
          <a:p>
            <a:r>
              <a:rPr lang="en-US" sz="4000" dirty="0" smtClean="0">
                <a:solidFill>
                  <a:srgbClr val="FFC000"/>
                </a:solidFill>
              </a:rPr>
              <a:t>7Ps:The case of </a:t>
            </a:r>
            <a:r>
              <a:rPr lang="en-US" sz="4000" dirty="0" err="1" smtClean="0">
                <a:solidFill>
                  <a:srgbClr val="FFC000"/>
                </a:solidFill>
              </a:rPr>
              <a:t>Beyoncé’s</a:t>
            </a:r>
            <a:r>
              <a:rPr lang="en-US" sz="4000" dirty="0" smtClean="0">
                <a:solidFill>
                  <a:srgbClr val="FFC000"/>
                </a:solidFill>
              </a:rPr>
              <a:t> marketing strategy of her album </a:t>
            </a:r>
            <a:r>
              <a:rPr lang="en-US" sz="4000" i="1" dirty="0" smtClean="0">
                <a:solidFill>
                  <a:srgbClr val="FFC000"/>
                </a:solidFill>
              </a:rPr>
              <a:t>Lemonade</a:t>
            </a:r>
            <a:endParaRPr lang="en-US" sz="4000" dirty="0">
              <a:solidFill>
                <a:srgbClr val="FFC000"/>
              </a:solidFill>
            </a:endParaRPr>
          </a:p>
        </p:txBody>
      </p:sp>
      <p:sp>
        <p:nvSpPr>
          <p:cNvPr id="3" name="Content Placeholder 2">
            <a:extLst>
              <a:ext uri="{FF2B5EF4-FFF2-40B4-BE49-F238E27FC236}">
                <a16:creationId xmlns="" xmlns:a16="http://schemas.microsoft.com/office/drawing/2014/main" id="{88A73CCD-2126-487E-8D2C-8341117F5708}"/>
              </a:ext>
            </a:extLst>
          </p:cNvPr>
          <p:cNvSpPr>
            <a:spLocks noGrp="1"/>
          </p:cNvSpPr>
          <p:nvPr>
            <p:ph idx="1"/>
          </p:nvPr>
        </p:nvSpPr>
        <p:spPr/>
        <p:txBody>
          <a:bodyPr/>
          <a:lstStyle/>
          <a:p>
            <a:r>
              <a:rPr lang="en-US" b="1" dirty="0" smtClean="0"/>
              <a:t>People</a:t>
            </a:r>
            <a:endParaRPr lang="en-US" dirty="0" smtClean="0"/>
          </a:p>
          <a:p>
            <a:r>
              <a:rPr lang="en-US" dirty="0" smtClean="0"/>
              <a:t>This </a:t>
            </a:r>
            <a:r>
              <a:rPr lang="en-US" dirty="0" smtClean="0"/>
              <a:t>would be very applicable to this product as a lot of management has gone into the product itself as well as into all the promotional tools used</a:t>
            </a:r>
            <a:r>
              <a:rPr lang="en-US" dirty="0" smtClean="0"/>
              <a:t>.</a:t>
            </a:r>
          </a:p>
          <a:p>
            <a:pPr>
              <a:buNone/>
            </a:pPr>
            <a:endParaRPr lang="en-US" dirty="0" smtClean="0"/>
          </a:p>
          <a:p>
            <a:r>
              <a:rPr lang="en-US" dirty="0" smtClean="0"/>
              <a:t> There are many people involved from different business sectors including from the music industry, law sector, manufacturing firms etc. people both create the product and provide a service to help it become a successful product</a:t>
            </a:r>
            <a:r>
              <a:rPr lang="en-US" dirty="0" smtClean="0"/>
              <a:t>.</a:t>
            </a:r>
          </a:p>
          <a:p>
            <a:r>
              <a:rPr lang="en-US" sz="1600" b="1" u="sng" dirty="0" smtClean="0">
                <a:hlinkClick r:id="rId2"/>
              </a:rPr>
              <a:t>https://emsysmarketing.wordpress.com/2017/03/23/beyonce-the-7ps/</a:t>
            </a:r>
            <a:endParaRPr lang="en-US" sz="1600" b="1" dirty="0" smtClean="0"/>
          </a:p>
          <a:p>
            <a:endParaRPr lang="en-US" dirty="0" smtClean="0"/>
          </a:p>
          <a:p>
            <a:endParaRPr lang="en-US" dirty="0"/>
          </a:p>
        </p:txBody>
      </p:sp>
    </p:spTree>
    <p:extLst>
      <p:ext uri="{BB962C8B-B14F-4D97-AF65-F5344CB8AC3E}">
        <p14:creationId xmlns="" xmlns:p14="http://schemas.microsoft.com/office/powerpoint/2010/main" val="26682606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37853C7-1CD7-4EF7-844F-2C62C3144F27}"/>
              </a:ext>
            </a:extLst>
          </p:cNvPr>
          <p:cNvSpPr>
            <a:spLocks noGrp="1"/>
          </p:cNvSpPr>
          <p:nvPr>
            <p:ph type="title"/>
          </p:nvPr>
        </p:nvSpPr>
        <p:spPr/>
        <p:txBody>
          <a:bodyPr>
            <a:noAutofit/>
          </a:bodyPr>
          <a:lstStyle/>
          <a:p>
            <a:r>
              <a:rPr lang="en-US" sz="4000" dirty="0" smtClean="0">
                <a:solidFill>
                  <a:srgbClr val="FFC000"/>
                </a:solidFill>
              </a:rPr>
              <a:t>7Ps:The case of </a:t>
            </a:r>
            <a:r>
              <a:rPr lang="en-US" sz="4000" dirty="0" err="1" smtClean="0">
                <a:solidFill>
                  <a:srgbClr val="FFC000"/>
                </a:solidFill>
              </a:rPr>
              <a:t>Beyoncé’s</a:t>
            </a:r>
            <a:r>
              <a:rPr lang="en-US" sz="4000" dirty="0" smtClean="0">
                <a:solidFill>
                  <a:srgbClr val="FFC000"/>
                </a:solidFill>
              </a:rPr>
              <a:t> marketing strategy of her album </a:t>
            </a:r>
            <a:r>
              <a:rPr lang="en-US" sz="4000" i="1" dirty="0" smtClean="0">
                <a:solidFill>
                  <a:srgbClr val="FFC000"/>
                </a:solidFill>
              </a:rPr>
              <a:t>Lemonade</a:t>
            </a:r>
            <a:endParaRPr lang="en-US" sz="4000" dirty="0">
              <a:solidFill>
                <a:srgbClr val="FFC000"/>
              </a:solidFill>
            </a:endParaRPr>
          </a:p>
        </p:txBody>
      </p:sp>
      <p:sp>
        <p:nvSpPr>
          <p:cNvPr id="3" name="Content Placeholder 2">
            <a:extLst>
              <a:ext uri="{FF2B5EF4-FFF2-40B4-BE49-F238E27FC236}">
                <a16:creationId xmlns="" xmlns:a16="http://schemas.microsoft.com/office/drawing/2014/main" id="{FF6B52C1-93C1-414D-9E30-EB4168712AA5}"/>
              </a:ext>
            </a:extLst>
          </p:cNvPr>
          <p:cNvSpPr>
            <a:spLocks noGrp="1"/>
          </p:cNvSpPr>
          <p:nvPr>
            <p:ph idx="1"/>
          </p:nvPr>
        </p:nvSpPr>
        <p:spPr/>
        <p:txBody>
          <a:bodyPr/>
          <a:lstStyle/>
          <a:p>
            <a:r>
              <a:rPr lang="en-US" b="1" dirty="0" smtClean="0"/>
              <a:t>Process</a:t>
            </a:r>
            <a:endParaRPr lang="en-US" sz="2400" dirty="0" smtClean="0"/>
          </a:p>
          <a:p>
            <a:r>
              <a:rPr lang="en-US" dirty="0" smtClean="0"/>
              <a:t>This </a:t>
            </a:r>
            <a:r>
              <a:rPr lang="en-US" dirty="0" smtClean="0"/>
              <a:t>P also applies as it takes into consideration the whole process of how the album came about. There would have been a planning process (blue printing), writing process, recording process and then marketing and manufacturing process. </a:t>
            </a:r>
            <a:endParaRPr lang="en-US" dirty="0" smtClean="0"/>
          </a:p>
          <a:p>
            <a:r>
              <a:rPr lang="en-US" dirty="0" smtClean="0"/>
              <a:t>The </a:t>
            </a:r>
            <a:r>
              <a:rPr lang="en-US" dirty="0" smtClean="0"/>
              <a:t>process continues as the people involved with the product will be monitoring the success and sales of Lemonade and may use these stats to plan a future release.</a:t>
            </a:r>
            <a:endParaRPr lang="en-US" sz="2400" dirty="0" smtClean="0"/>
          </a:p>
          <a:p>
            <a:r>
              <a:rPr lang="en-US" sz="1800" b="1" u="sng" dirty="0" smtClean="0">
                <a:hlinkClick r:id="rId2"/>
              </a:rPr>
              <a:t>https://emsysmarketing.wordpress.com/2017/03/23/beyonce-the-7ps/</a:t>
            </a:r>
            <a:endParaRPr lang="en-US" sz="1800" b="1" dirty="0" smtClean="0"/>
          </a:p>
          <a:p>
            <a:endParaRPr lang="en-US" dirty="0"/>
          </a:p>
        </p:txBody>
      </p:sp>
    </p:spTree>
    <p:extLst>
      <p:ext uri="{BB962C8B-B14F-4D97-AF65-F5344CB8AC3E}">
        <p14:creationId xmlns="" xmlns:p14="http://schemas.microsoft.com/office/powerpoint/2010/main" val="69143382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99B94FE-60F2-4A1A-BEF6-D5E1F3CF046A}"/>
              </a:ext>
            </a:extLst>
          </p:cNvPr>
          <p:cNvSpPr>
            <a:spLocks noGrp="1"/>
          </p:cNvSpPr>
          <p:nvPr>
            <p:ph type="title"/>
          </p:nvPr>
        </p:nvSpPr>
        <p:spPr/>
        <p:txBody>
          <a:bodyPr>
            <a:noAutofit/>
          </a:bodyPr>
          <a:lstStyle/>
          <a:p>
            <a:r>
              <a:rPr lang="en-US" sz="4000" dirty="0" smtClean="0">
                <a:solidFill>
                  <a:srgbClr val="FFC000"/>
                </a:solidFill>
              </a:rPr>
              <a:t>7Ps:The case of </a:t>
            </a:r>
            <a:r>
              <a:rPr lang="en-US" sz="4000" dirty="0" err="1" smtClean="0">
                <a:solidFill>
                  <a:srgbClr val="FFC000"/>
                </a:solidFill>
              </a:rPr>
              <a:t>Beyoncé’s</a:t>
            </a:r>
            <a:r>
              <a:rPr lang="en-US" sz="4000" dirty="0" smtClean="0">
                <a:solidFill>
                  <a:srgbClr val="FFC000"/>
                </a:solidFill>
              </a:rPr>
              <a:t> marketing strategy of her album </a:t>
            </a:r>
            <a:r>
              <a:rPr lang="en-US" sz="4000" i="1" dirty="0" smtClean="0">
                <a:solidFill>
                  <a:srgbClr val="FFC000"/>
                </a:solidFill>
              </a:rPr>
              <a:t>Lemonade</a:t>
            </a:r>
            <a:endParaRPr lang="en-US" sz="4000" dirty="0">
              <a:solidFill>
                <a:srgbClr val="FFC000"/>
              </a:solidFill>
            </a:endParaRPr>
          </a:p>
        </p:txBody>
      </p:sp>
      <p:sp>
        <p:nvSpPr>
          <p:cNvPr id="3" name="Content Placeholder 2">
            <a:extLst>
              <a:ext uri="{FF2B5EF4-FFF2-40B4-BE49-F238E27FC236}">
                <a16:creationId xmlns="" xmlns:a16="http://schemas.microsoft.com/office/drawing/2014/main" id="{47359C89-42D2-471F-B000-B9759E8F44C2}"/>
              </a:ext>
            </a:extLst>
          </p:cNvPr>
          <p:cNvSpPr>
            <a:spLocks noGrp="1"/>
          </p:cNvSpPr>
          <p:nvPr>
            <p:ph idx="1"/>
          </p:nvPr>
        </p:nvSpPr>
        <p:spPr>
          <a:xfrm>
            <a:off x="457200" y="1446231"/>
            <a:ext cx="8229600" cy="4625975"/>
          </a:xfrm>
        </p:spPr>
        <p:txBody>
          <a:bodyPr/>
          <a:lstStyle/>
          <a:p>
            <a:r>
              <a:rPr lang="en-US" sz="2400" b="1" dirty="0" smtClean="0"/>
              <a:t>Physical Environment</a:t>
            </a:r>
            <a:endParaRPr lang="en-US" sz="2400" dirty="0" smtClean="0"/>
          </a:p>
          <a:p>
            <a:r>
              <a:rPr lang="en-US" sz="2400" dirty="0" smtClean="0"/>
              <a:t>This </a:t>
            </a:r>
            <a:r>
              <a:rPr lang="en-US" sz="2400" dirty="0" smtClean="0"/>
              <a:t>one seems less applicable as selling the album isn’t really a service as such. However, stores where it is sold can be taken into consideration.</a:t>
            </a:r>
          </a:p>
          <a:p>
            <a:r>
              <a:rPr lang="en-US" sz="2400" dirty="0" smtClean="0"/>
              <a:t>It </a:t>
            </a:r>
            <a:r>
              <a:rPr lang="en-US" sz="2400" dirty="0" smtClean="0"/>
              <a:t>can also be argued that rather than the album itself fitting into this category, then the actual live performances would fit better with this category as that is more a service to the public.</a:t>
            </a:r>
          </a:p>
          <a:p>
            <a:r>
              <a:rPr lang="en-US" sz="2400" dirty="0" smtClean="0"/>
              <a:t>Overall it could be considered whether live music as opposed to the album itself would fit better with many of the 7P’s as it is more hands on and direct and links more directly to consumers too who will be experiencing the product in ‘real’ time with </a:t>
            </a:r>
            <a:r>
              <a:rPr lang="en-US" sz="2400" dirty="0" err="1" smtClean="0"/>
              <a:t>Beyoncé</a:t>
            </a:r>
            <a:r>
              <a:rPr lang="en-US" sz="2400" dirty="0" smtClean="0"/>
              <a:t> actually there.</a:t>
            </a:r>
          </a:p>
          <a:p>
            <a:r>
              <a:rPr lang="en-US" sz="1600" b="1" u="sng" dirty="0" smtClean="0">
                <a:hlinkClick r:id="rId2"/>
              </a:rPr>
              <a:t>https://emsysmarketing.wordpress.com/2017/03/23/beyonce-the-7ps/</a:t>
            </a:r>
            <a:endParaRPr lang="en-US" sz="1600" b="1" dirty="0" smtClean="0"/>
          </a:p>
          <a:p>
            <a:pPr marL="801688" lvl="1" indent="-457200" eaLnBrk="1" hangingPunct="1"/>
            <a:endParaRPr lang="en-US" altLang="en-US" sz="2400" dirty="0"/>
          </a:p>
          <a:p>
            <a:pPr marL="801688" lvl="1" indent="-457200" eaLnBrk="1" hangingPunct="1">
              <a:buFont typeface="Wingdings" panose="05000000000000000000" pitchFamily="2" charset="2"/>
              <a:buNone/>
            </a:pPr>
            <a:endParaRPr lang="en-US" altLang="en-US" sz="800" dirty="0"/>
          </a:p>
          <a:p>
            <a:endParaRPr lang="en-US" dirty="0"/>
          </a:p>
        </p:txBody>
      </p:sp>
    </p:spTree>
    <p:extLst>
      <p:ext uri="{BB962C8B-B14F-4D97-AF65-F5344CB8AC3E}">
        <p14:creationId xmlns="" xmlns:p14="http://schemas.microsoft.com/office/powerpoint/2010/main" val="1462435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dirty="0">
                <a:solidFill>
                  <a:srgbClr val="FFC000"/>
                </a:solidFill>
              </a:rPr>
              <a:t>The Development of Advertising</a:t>
            </a:r>
          </a:p>
        </p:txBody>
      </p:sp>
      <p:pic>
        <p:nvPicPr>
          <p:cNvPr id="5" name="Content Placeholder 4" descr="Lemonade ad.jpg"/>
          <p:cNvPicPr>
            <a:picLocks noGrp="1" noChangeAspect="1"/>
          </p:cNvPicPr>
          <p:nvPr>
            <p:ph idx="1"/>
          </p:nvPr>
        </p:nvPicPr>
        <p:blipFill>
          <a:blip r:embed="rId2"/>
          <a:stretch>
            <a:fillRect/>
          </a:stretch>
        </p:blipFill>
        <p:spPr>
          <a:xfrm>
            <a:off x="1247775" y="2000240"/>
            <a:ext cx="6967038" cy="3992572"/>
          </a:xfrm>
        </p:spPr>
      </p:pic>
    </p:spTree>
    <p:extLst>
      <p:ext uri="{BB962C8B-B14F-4D97-AF65-F5344CB8AC3E}">
        <p14:creationId xmlns="" xmlns:p14="http://schemas.microsoft.com/office/powerpoint/2010/main" val="41196073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2803" name="Rectangle 3"/>
          <p:cNvSpPr>
            <a:spLocks noGrp="1" noChangeArrowheads="1"/>
          </p:cNvSpPr>
          <p:nvPr>
            <p:ph type="title"/>
          </p:nvPr>
        </p:nvSpPr>
        <p:spPr/>
        <p:txBody>
          <a:bodyPr/>
          <a:lstStyle/>
          <a:p>
            <a:r>
              <a:rPr lang="en-US" dirty="0" smtClean="0">
                <a:solidFill>
                  <a:srgbClr val="FFC000"/>
                </a:solidFill>
              </a:rPr>
              <a:t>Summary</a:t>
            </a:r>
            <a:endParaRPr lang="en-US" dirty="0">
              <a:solidFill>
                <a:srgbClr val="FFC000"/>
              </a:solidFill>
            </a:endParaRPr>
          </a:p>
        </p:txBody>
      </p:sp>
      <p:sp>
        <p:nvSpPr>
          <p:cNvPr id="4" name="Rectangle 3"/>
          <p:cNvSpPr/>
          <p:nvPr/>
        </p:nvSpPr>
        <p:spPr>
          <a:xfrm>
            <a:off x="500034" y="1535749"/>
            <a:ext cx="8072494" cy="5262979"/>
          </a:xfrm>
          <a:prstGeom prst="rect">
            <a:avLst/>
          </a:prstGeom>
        </p:spPr>
        <p:txBody>
          <a:bodyPr wrap="square">
            <a:spAutoFit/>
          </a:bodyPr>
          <a:lstStyle/>
          <a:p>
            <a:r>
              <a:rPr lang="en-US" b="1" dirty="0" smtClean="0">
                <a:latin typeface="+mn-lt"/>
              </a:rPr>
              <a:t>1. How is marketing defined, what is the marketing process, and what are marketing’s key concepts?</a:t>
            </a:r>
            <a:r>
              <a:rPr lang="en-US" dirty="0" smtClean="0">
                <a:latin typeface="+mn-lt"/>
              </a:rPr>
              <a:t> Marketing is the way a product is designed, branded, distributed, and promoted, as well as a set of processes for creating customer relationships that benefit the organization and its stakeholders. Key concepts that affect the planning of marketing communication include the marketing concept, which refers to a focus on customers; the exchange, which refers to communication and interaction, as well as money traded for goods or services; competitive advantage, which means that the product is differentiated and superior in some way to its competitors, and added value, which refers to the way that a product takes on features that are valued by consumers at each step of the marketing process. </a:t>
            </a:r>
            <a:endParaRPr lang="en-US" dirty="0">
              <a:latin typeface="+mn-lt"/>
            </a:endParaRPr>
          </a:p>
        </p:txBody>
      </p:sp>
    </p:spTree>
    <p:extLst>
      <p:ext uri="{BB962C8B-B14F-4D97-AF65-F5344CB8AC3E}">
        <p14:creationId xmlns="" xmlns:p14="http://schemas.microsoft.com/office/powerpoint/2010/main" val="1945110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3827" name="Rectangle 3"/>
          <p:cNvSpPr>
            <a:spLocks noGrp="1" noChangeArrowheads="1"/>
          </p:cNvSpPr>
          <p:nvPr>
            <p:ph type="title"/>
          </p:nvPr>
        </p:nvSpPr>
        <p:spPr/>
        <p:txBody>
          <a:bodyPr/>
          <a:lstStyle/>
          <a:p>
            <a:r>
              <a:rPr lang="en-US" dirty="0" smtClean="0">
                <a:solidFill>
                  <a:srgbClr val="FFC000"/>
                </a:solidFill>
              </a:rPr>
              <a:t>Summary</a:t>
            </a:r>
            <a:endParaRPr lang="en-US" dirty="0">
              <a:solidFill>
                <a:srgbClr val="FFC000"/>
              </a:solidFill>
            </a:endParaRPr>
          </a:p>
        </p:txBody>
      </p:sp>
      <p:sp>
        <p:nvSpPr>
          <p:cNvPr id="4" name="Rectangle 3"/>
          <p:cNvSpPr/>
          <p:nvPr/>
        </p:nvSpPr>
        <p:spPr>
          <a:xfrm>
            <a:off x="571472" y="1547891"/>
            <a:ext cx="8001056" cy="4893647"/>
          </a:xfrm>
          <a:prstGeom prst="rect">
            <a:avLst/>
          </a:prstGeom>
        </p:spPr>
        <p:txBody>
          <a:bodyPr wrap="square">
            <a:spAutoFit/>
          </a:bodyPr>
          <a:lstStyle/>
          <a:p>
            <a:r>
              <a:rPr lang="en-US" b="1" dirty="0" smtClean="0">
                <a:latin typeface="+mn-lt"/>
              </a:rPr>
              <a:t>How does marketing communication contribute to the development of a brand?</a:t>
            </a:r>
            <a:r>
              <a:rPr lang="en-US" dirty="0" smtClean="0">
                <a:latin typeface="+mn-lt"/>
              </a:rPr>
              <a:t> A brand is a perception created from information as well as experiences with the company and its line of products. It’s intangible but it generates value in the form of brand equity. </a:t>
            </a:r>
            <a:endParaRPr lang="en-US" dirty="0" smtClean="0">
              <a:latin typeface="+mn-lt"/>
            </a:endParaRPr>
          </a:p>
          <a:p>
            <a:r>
              <a:rPr lang="en-US" dirty="0" smtClean="0">
                <a:latin typeface="+mn-lt"/>
              </a:rPr>
              <a:t>A </a:t>
            </a:r>
            <a:r>
              <a:rPr lang="en-US" dirty="0" smtClean="0">
                <a:latin typeface="+mn-lt"/>
              </a:rPr>
              <a:t>brand perception takes on meaning by transforming the product into something unique and distinctive and by making a promise that sets customers’ expectations. </a:t>
            </a:r>
            <a:endParaRPr lang="en-US" dirty="0" smtClean="0">
              <a:latin typeface="+mn-lt"/>
            </a:endParaRPr>
          </a:p>
          <a:p>
            <a:r>
              <a:rPr lang="en-US" dirty="0" smtClean="0">
                <a:latin typeface="+mn-lt"/>
              </a:rPr>
              <a:t>The </a:t>
            </a:r>
            <a:r>
              <a:rPr lang="en-US" dirty="0" smtClean="0">
                <a:latin typeface="+mn-lt"/>
              </a:rPr>
              <a:t>branding process includes establishing a brand identity through both name and symbols, defining the brand image and personality, and developing brand relationships with loyal customers that contribute to the financial value of the brand, called brand equity.</a:t>
            </a:r>
            <a:endParaRPr lang="en-US" dirty="0">
              <a:latin typeface="+mn-lt"/>
            </a:endParaRPr>
          </a:p>
        </p:txBody>
      </p:sp>
    </p:spTree>
    <p:extLst>
      <p:ext uri="{BB962C8B-B14F-4D97-AF65-F5344CB8AC3E}">
        <p14:creationId xmlns="" xmlns:p14="http://schemas.microsoft.com/office/powerpoint/2010/main" val="298640191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4850" name="Rectangle 2"/>
          <p:cNvSpPr>
            <a:spLocks noGrp="1" noChangeArrowheads="1"/>
          </p:cNvSpPr>
          <p:nvPr>
            <p:ph type="title"/>
          </p:nvPr>
        </p:nvSpPr>
        <p:spPr/>
        <p:txBody>
          <a:bodyPr/>
          <a:lstStyle/>
          <a:p>
            <a:r>
              <a:rPr lang="en-US" dirty="0" smtClean="0">
                <a:solidFill>
                  <a:srgbClr val="FFC000"/>
                </a:solidFill>
              </a:rPr>
              <a:t>Summary</a:t>
            </a:r>
            <a:endParaRPr lang="en-US" dirty="0">
              <a:solidFill>
                <a:srgbClr val="FFC000"/>
              </a:solidFill>
            </a:endParaRPr>
          </a:p>
        </p:txBody>
      </p:sp>
      <p:sp>
        <p:nvSpPr>
          <p:cNvPr id="334851" name="Rectangle 3"/>
          <p:cNvSpPr>
            <a:spLocks noGrp="1" noChangeArrowheads="1"/>
          </p:cNvSpPr>
          <p:nvPr>
            <p:ph idx="1"/>
          </p:nvPr>
        </p:nvSpPr>
        <p:spPr/>
        <p:txBody>
          <a:bodyPr/>
          <a:lstStyle/>
          <a:p>
            <a:r>
              <a:rPr lang="en-US" b="1" dirty="0" smtClean="0"/>
              <a:t>What is integrated marketing communication and what are its key concepts? </a:t>
            </a:r>
            <a:r>
              <a:rPr lang="en-US" dirty="0" smtClean="0"/>
              <a:t>IMC can be described as total communication, which means that everything that sends a message is monitored for its impact on the brand image. Central to IMC is the practice of unifying all marketing communication messages and tools to send a consistent brand message. Not only does this maximize consistency, it also creates synergy, such that a group of coordinated messages has more impact than marketing communications that are independent of each other. </a:t>
            </a:r>
            <a:endParaRPr lang="en-US" dirty="0"/>
          </a:p>
        </p:txBody>
      </p:sp>
    </p:spTree>
    <p:extLst>
      <p:ext uri="{BB962C8B-B14F-4D97-AF65-F5344CB8AC3E}">
        <p14:creationId xmlns="" xmlns:p14="http://schemas.microsoft.com/office/powerpoint/2010/main" val="9724279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5874" name="Rectangle 2"/>
          <p:cNvSpPr>
            <a:spLocks noGrp="1" noChangeArrowheads="1"/>
          </p:cNvSpPr>
          <p:nvPr>
            <p:ph type="title"/>
          </p:nvPr>
        </p:nvSpPr>
        <p:spPr/>
        <p:txBody>
          <a:bodyPr/>
          <a:lstStyle/>
          <a:p>
            <a:r>
              <a:rPr lang="en-US" dirty="0" smtClean="0">
                <a:solidFill>
                  <a:srgbClr val="FFC000"/>
                </a:solidFill>
              </a:rPr>
              <a:t>Summary</a:t>
            </a:r>
            <a:endParaRPr lang="en-US" dirty="0">
              <a:solidFill>
                <a:srgbClr val="FFC000"/>
              </a:solidFill>
            </a:endParaRPr>
          </a:p>
        </p:txBody>
      </p:sp>
      <p:sp>
        <p:nvSpPr>
          <p:cNvPr id="335875" name="Rectangle 3"/>
          <p:cNvSpPr>
            <a:spLocks noGrp="1" noChangeArrowheads="1"/>
          </p:cNvSpPr>
          <p:nvPr>
            <p:ph idx="1"/>
          </p:nvPr>
        </p:nvSpPr>
        <p:spPr/>
        <p:txBody>
          <a:bodyPr/>
          <a:lstStyle/>
          <a:p>
            <a:r>
              <a:rPr lang="en-US" b="1" dirty="0" smtClean="0"/>
              <a:t>How is brand communication evolving during a time of change? </a:t>
            </a:r>
            <a:r>
              <a:rPr lang="en-US" dirty="0" smtClean="0"/>
              <a:t>Accountability and global marketing are two key emergent themes. Tough economic times have led to increased calls for accountability. Investments in marketing communication must show that they are money well spent. This focus highlights the need for developing tools to measure the effectiveness of the investments. Growth in global marketing demonstrates a strategic opportunity to build business internationally.</a:t>
            </a:r>
            <a:endParaRPr lang="en-US" dirty="0"/>
          </a:p>
        </p:txBody>
      </p:sp>
    </p:spTree>
    <p:extLst>
      <p:ext uri="{BB962C8B-B14F-4D97-AF65-F5344CB8AC3E}">
        <p14:creationId xmlns="" xmlns:p14="http://schemas.microsoft.com/office/powerpoint/2010/main" val="20759532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EC902C1-9B50-4EBF-B8E8-38DEF0700FE2}"/>
              </a:ext>
            </a:extLst>
          </p:cNvPr>
          <p:cNvSpPr>
            <a:spLocks noGrp="1"/>
          </p:cNvSpPr>
          <p:nvPr>
            <p:ph type="title"/>
          </p:nvPr>
        </p:nvSpPr>
        <p:spPr/>
        <p:txBody>
          <a:bodyPr>
            <a:normAutofit fontScale="90000"/>
          </a:bodyPr>
          <a:lstStyle/>
          <a:p>
            <a:pPr algn="ctr"/>
            <a:r>
              <a:rPr lang="en-US" dirty="0"/>
              <a:t/>
            </a:r>
            <a:br>
              <a:rPr lang="en-US" dirty="0"/>
            </a:br>
            <a:r>
              <a:rPr lang="en-US" dirty="0"/>
              <a:t>THANK YOU</a:t>
            </a:r>
            <a:br>
              <a:rPr lang="en-US" dirty="0"/>
            </a:br>
            <a:endParaRPr lang="en-US" dirty="0"/>
          </a:p>
        </p:txBody>
      </p:sp>
      <p:sp>
        <p:nvSpPr>
          <p:cNvPr id="3" name="Content Placeholder 2">
            <a:extLst>
              <a:ext uri="{FF2B5EF4-FFF2-40B4-BE49-F238E27FC236}">
                <a16:creationId xmlns="" xmlns:a16="http://schemas.microsoft.com/office/drawing/2014/main" id="{F4E00C4A-7240-40A0-9605-CCC7B4D304AD}"/>
              </a:ext>
            </a:extLst>
          </p:cNvPr>
          <p:cNvSpPr>
            <a:spLocks noGrp="1"/>
          </p:cNvSpPr>
          <p:nvPr>
            <p:ph idx="1"/>
          </p:nvPr>
        </p:nvSpPr>
        <p:spPr>
          <a:xfrm>
            <a:off x="457200" y="1500174"/>
            <a:ext cx="8229600" cy="4625975"/>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1" i="0" u="none" strike="noStrike" kern="1200" cap="none" spc="0" normalizeH="0" baseline="0" noProof="0" dirty="0">
                <a:ln>
                  <a:noFill/>
                </a:ln>
                <a:effectLst/>
                <a:uLnTx/>
                <a:uFillTx/>
                <a:latin typeface="Calibri" pitchFamily="34" charset="0"/>
                <a:cs typeface="Calibri" pitchFamily="34" charset="0"/>
              </a:rPr>
              <a:t>LECTURE 1 </a:t>
            </a:r>
            <a:r>
              <a:rPr kumimoji="0" lang="en-US" sz="3200" b="1" i="0" u="none" strike="noStrike" kern="1200" cap="none" spc="0" normalizeH="0" baseline="0" noProof="0" dirty="0">
                <a:ln>
                  <a:noFill/>
                </a:ln>
                <a:effectLst/>
                <a:uLnTx/>
                <a:uFillTx/>
                <a:latin typeface="Calibri" pitchFamily="34" charset="0"/>
                <a:cs typeface="Calibri" pitchFamily="34" charset="0"/>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3200" b="1" dirty="0">
                <a:latin typeface="Calibri" pitchFamily="34" charset="0"/>
                <a:cs typeface="Calibri" pitchFamily="34" charset="0"/>
              </a:rPr>
              <a:t>Mass Communication Department,</a:t>
            </a:r>
            <a:r>
              <a:rPr kumimoji="0" lang="en-US" sz="3200" b="1" i="0" u="none" strike="noStrike" kern="1200" cap="none" spc="0" normalizeH="0" baseline="0" noProof="0" dirty="0">
                <a:ln>
                  <a:noFill/>
                </a:ln>
                <a:effectLst/>
                <a:uLnTx/>
                <a:uFillTx/>
                <a:latin typeface="Calibri" pitchFamily="34" charset="0"/>
                <a:cs typeface="Calibri" pitchFamily="34" charset="0"/>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1" i="0" u="none" strike="noStrike" kern="1200" cap="none" spc="0" normalizeH="0" baseline="0" noProof="0" dirty="0">
                <a:ln>
                  <a:noFill/>
                </a:ln>
                <a:effectLst/>
                <a:uLnTx/>
                <a:uFillTx/>
                <a:latin typeface="Calibri" pitchFamily="34" charset="0"/>
                <a:cs typeface="Calibri" pitchFamily="34" charset="0"/>
              </a:rPr>
              <a:t>AFRICA NAZARENE UNIVERSITY</a:t>
            </a:r>
            <a:r>
              <a:rPr kumimoji="0" lang="en-US" sz="3200" b="1" i="0" u="none" strike="noStrike" kern="1200" cap="none" spc="0" normalizeH="0" baseline="0" noProof="0" dirty="0">
                <a:ln>
                  <a:noFill/>
                </a:ln>
                <a:solidFill>
                  <a:prstClr val="white"/>
                </a:solidFill>
                <a:effectLst/>
                <a:uLnTx/>
                <a:uFillTx/>
                <a:latin typeface="Calibri" pitchFamily="34" charset="0"/>
                <a:cs typeface="Calibri" pitchFamily="34" charset="0"/>
              </a:rPr>
              <a:t>.</a:t>
            </a:r>
          </a:p>
          <a:p>
            <a:pPr marL="0" marR="0" lvl="0" indent="0"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2800" b="1" i="0" u="none" strike="noStrike" kern="1200" cap="none" spc="0" normalizeH="0" baseline="0" noProof="0" dirty="0">
                <a:ln>
                  <a:noFill/>
                </a:ln>
                <a:solidFill>
                  <a:schemeClr val="accent1"/>
                </a:solidFill>
                <a:effectLst/>
                <a:uLnTx/>
                <a:uFillTx/>
                <a:latin typeface="Calibri" pitchFamily="34" charset="0"/>
                <a:cs typeface="Calibri" pitchFamily="34" charset="0"/>
              </a:rPr>
              <a:t>THE MAIN SOURCE OF REFERENCE: </a:t>
            </a:r>
            <a:r>
              <a:rPr kumimoji="0" lang="en-US" sz="2800" b="1" i="1" u="none" strike="noStrike" kern="1200" cap="none" spc="0" normalizeH="0" baseline="0" noProof="0" dirty="0">
                <a:ln>
                  <a:noFill/>
                </a:ln>
                <a:solidFill>
                  <a:schemeClr val="accent1"/>
                </a:solidFill>
                <a:effectLst/>
                <a:uLnTx/>
                <a:uFillTx/>
                <a:latin typeface="Calibri" pitchFamily="34" charset="0"/>
                <a:cs typeface="Calibri" pitchFamily="34" charset="0"/>
              </a:rPr>
              <a:t>Advertising &amp; IMC: Principles and Practice., </a:t>
            </a:r>
            <a:r>
              <a:rPr kumimoji="0" lang="en-US" sz="2800" b="1" u="none" strike="noStrike" kern="1200" cap="none" spc="0" normalizeH="0" baseline="0" noProof="0" dirty="0">
                <a:ln>
                  <a:noFill/>
                </a:ln>
                <a:solidFill>
                  <a:schemeClr val="accent1"/>
                </a:solidFill>
                <a:effectLst/>
                <a:uLnTx/>
                <a:uFillTx/>
                <a:latin typeface="Calibri" pitchFamily="34" charset="0"/>
                <a:cs typeface="Calibri" pitchFamily="34" charset="0"/>
              </a:rPr>
              <a:t>Moriarty, Sandra  Mitchell, Nancy D  and Wells, William D.  </a:t>
            </a:r>
            <a:r>
              <a:rPr kumimoji="0" lang="en-US" sz="2800" b="1" i="0" u="none" strike="noStrike" kern="1200" cap="none" spc="0" normalizeH="0" baseline="0" noProof="0" dirty="0">
                <a:ln>
                  <a:noFill/>
                </a:ln>
                <a:solidFill>
                  <a:schemeClr val="accent1"/>
                </a:solidFill>
                <a:effectLst/>
                <a:uLnTx/>
                <a:uFillTx/>
                <a:latin typeface="Calibri" pitchFamily="34" charset="0"/>
                <a:cs typeface="Calibri" pitchFamily="34" charset="0"/>
              </a:rPr>
              <a:t>14th edition. Pearson Prentice Hall Inc., 2009</a:t>
            </a:r>
            <a:r>
              <a:rPr kumimoji="0" lang="en-US" sz="2800" b="1" i="0" u="none" strike="noStrike" kern="1200" cap="none" spc="0" normalizeH="0" baseline="0" noProof="0" dirty="0" smtClean="0">
                <a:ln>
                  <a:noFill/>
                </a:ln>
                <a:solidFill>
                  <a:schemeClr val="accent1"/>
                </a:solidFill>
                <a:effectLst/>
                <a:uLnTx/>
                <a:uFillTx/>
                <a:latin typeface="Calibri" pitchFamily="34" charset="0"/>
                <a:cs typeface="Calibri" pitchFamily="34" charset="0"/>
              </a:rPr>
              <a:t>.</a:t>
            </a:r>
          </a:p>
          <a:p>
            <a:pPr marL="0" indent="0" eaLnBrk="1" fontAlgn="auto" hangingPunct="1">
              <a:spcBef>
                <a:spcPct val="20000"/>
              </a:spcBef>
              <a:spcAft>
                <a:spcPts val="0"/>
              </a:spcAft>
              <a:buClrTx/>
              <a:buSzTx/>
              <a:buFont typeface="Arial" pitchFamily="34" charset="0"/>
              <a:buChar char="•"/>
              <a:defRPr/>
            </a:pPr>
            <a:r>
              <a:rPr lang="en-US" b="1" cap="all" dirty="0" smtClean="0">
                <a:solidFill>
                  <a:schemeClr val="accent1"/>
                </a:solidFill>
                <a:latin typeface="Calibri" pitchFamily="34" charset="0"/>
                <a:cs typeface="Calibri" pitchFamily="34" charset="0"/>
              </a:rPr>
              <a:t>BEYONCÉ – THE 7PS </a:t>
            </a:r>
            <a:r>
              <a:rPr lang="en-US" b="1" dirty="0" smtClean="0">
                <a:solidFill>
                  <a:schemeClr val="accent1"/>
                </a:solidFill>
                <a:latin typeface="Calibri" pitchFamily="34" charset="0"/>
                <a:cs typeface="Calibri" pitchFamily="34" charset="0"/>
              </a:rPr>
              <a:t>https://emsysmarketing.wordpress.com/2017/03/23/beyonce-the-7ps/ Retrieved on 31</a:t>
            </a:r>
            <a:r>
              <a:rPr lang="en-US" b="1" baseline="30000" dirty="0" smtClean="0">
                <a:solidFill>
                  <a:schemeClr val="accent1"/>
                </a:solidFill>
                <a:latin typeface="Calibri" pitchFamily="34" charset="0"/>
                <a:cs typeface="Calibri" pitchFamily="34" charset="0"/>
              </a:rPr>
              <a:t>st</a:t>
            </a:r>
            <a:r>
              <a:rPr lang="en-US" b="1" dirty="0" smtClean="0">
                <a:solidFill>
                  <a:schemeClr val="accent1"/>
                </a:solidFill>
                <a:latin typeface="Calibri" pitchFamily="34" charset="0"/>
                <a:cs typeface="Calibri" pitchFamily="34" charset="0"/>
              </a:rPr>
              <a:t> March 2022.</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800" b="1" i="0" u="none" strike="noStrike" kern="1200" cap="none" spc="0" normalizeH="0" baseline="0" noProof="0" dirty="0">
              <a:ln>
                <a:noFill/>
              </a:ln>
              <a:solidFill>
                <a:schemeClr val="accent1"/>
              </a:solidFill>
              <a:effectLst/>
              <a:uLnTx/>
              <a:uFillTx/>
              <a:latin typeface="Calibri"/>
              <a:ea typeface="+mn-ea"/>
              <a:cs typeface="+mn-cs"/>
            </a:endParaRPr>
          </a:p>
          <a:p>
            <a:endParaRPr lang="en-US" dirty="0"/>
          </a:p>
        </p:txBody>
      </p:sp>
    </p:spTree>
    <p:extLst>
      <p:ext uri="{BB962C8B-B14F-4D97-AF65-F5344CB8AC3E}">
        <p14:creationId xmlns="" xmlns:p14="http://schemas.microsoft.com/office/powerpoint/2010/main" val="42773198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ppt/theme/themeOverride2.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docProps/app.xml><?xml version="1.0" encoding="utf-8"?>
<Properties xmlns="http://schemas.openxmlformats.org/officeDocument/2006/extended-properties" xmlns:vt="http://schemas.openxmlformats.org/officeDocument/2006/docPropsVTypes">
  <Template>Module</Template>
  <TotalTime>1991</TotalTime>
  <Words>2327</Words>
  <Application>Microsoft Office PowerPoint</Application>
  <PresentationFormat>On-screen Show (4:3)</PresentationFormat>
  <Paragraphs>227</Paragraphs>
  <Slides>34</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34</vt:i4>
      </vt:variant>
    </vt:vector>
  </HeadingPairs>
  <TitlesOfParts>
    <vt:vector size="45" baseType="lpstr">
      <vt:lpstr>Arial</vt:lpstr>
      <vt:lpstr>Corbel</vt:lpstr>
      <vt:lpstr>Calibri</vt:lpstr>
      <vt:lpstr>Wingdings 2</vt:lpstr>
      <vt:lpstr>Times New Roman</vt:lpstr>
      <vt:lpstr>Times</vt:lpstr>
      <vt:lpstr>新細明體</vt:lpstr>
      <vt:lpstr>ＭＳ Ｐゴシック</vt:lpstr>
      <vt:lpstr>Wingdings</vt:lpstr>
      <vt:lpstr>Wingdings 3</vt:lpstr>
      <vt:lpstr>Module</vt:lpstr>
      <vt:lpstr>Principles of Advertising Advertising ‘s Role in Marketing: Part I</vt:lpstr>
      <vt:lpstr>Course Goals and Objectives</vt:lpstr>
      <vt:lpstr>What is marketing?</vt:lpstr>
      <vt:lpstr>Key Concepts in Marketing</vt:lpstr>
      <vt:lpstr>Key Concepts: The Marketing Concept</vt:lpstr>
      <vt:lpstr> Example of Consumer-First Approach </vt:lpstr>
      <vt:lpstr>Exchange</vt:lpstr>
      <vt:lpstr>Differentiation &amp; Competitive Advantage </vt:lpstr>
      <vt:lpstr>  Added Value  </vt:lpstr>
      <vt:lpstr>Branding</vt:lpstr>
      <vt:lpstr>Types of Markets</vt:lpstr>
      <vt:lpstr>Types of Markets</vt:lpstr>
      <vt:lpstr>The Marketing Plan</vt:lpstr>
      <vt:lpstr>Marketing Research</vt:lpstr>
      <vt:lpstr>Marketing Research</vt:lpstr>
      <vt:lpstr>Marketing Mix Strategies</vt:lpstr>
      <vt:lpstr> </vt:lpstr>
      <vt:lpstr>The Marketing Mix</vt:lpstr>
      <vt:lpstr>The Marketing Mix</vt:lpstr>
      <vt:lpstr>The Marketing Mix</vt:lpstr>
      <vt:lpstr>7Ps Marketing Mix</vt:lpstr>
      <vt:lpstr>7Ps:The case of Beyoncé’s marketing strategy of her album Lemonade</vt:lpstr>
      <vt:lpstr>7Ps:The case of Beyoncé’s marketing strategy of her album Lemonade</vt:lpstr>
      <vt:lpstr>7Ps:The case of Beyoncé’s marketing strategy of her album Lemonade</vt:lpstr>
      <vt:lpstr>7Ps:The case of Beyoncé’s marketing strategy of her album Lemonade</vt:lpstr>
      <vt:lpstr>7Ps:The case of Beyoncé’s marketing strategy of her album Lemonade</vt:lpstr>
      <vt:lpstr>7Ps:The case of Beyoncé’s marketing strategy of her album Lemonade</vt:lpstr>
      <vt:lpstr>7Ps:The case of Beyoncé’s marketing strategy of her album Lemonade</vt:lpstr>
      <vt:lpstr>The Development of Advertising</vt:lpstr>
      <vt:lpstr>Summary</vt:lpstr>
      <vt:lpstr>Summary</vt:lpstr>
      <vt:lpstr>Summary</vt:lpstr>
      <vt:lpstr>Summary</vt:lpstr>
      <vt:lpstr> THANK YOU </vt:lpstr>
    </vt:vector>
  </TitlesOfParts>
  <Company>Dell Computer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LDR/520 Organizational Ethics</dc:title>
  <dc:creator>Robert Key</dc:creator>
  <cp:lastModifiedBy>user</cp:lastModifiedBy>
  <cp:revision>209</cp:revision>
  <dcterms:created xsi:type="dcterms:W3CDTF">2001-06-18T21:30:27Z</dcterms:created>
  <dcterms:modified xsi:type="dcterms:W3CDTF">2022-04-12T07:26:12Z</dcterms:modified>
</cp:coreProperties>
</file>