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9"/>
  </p:notesMasterIdLst>
  <p:handoutMasterIdLst>
    <p:handoutMasterId r:id="rId40"/>
  </p:handoutMasterIdLst>
  <p:sldIdLst>
    <p:sldId id="314" r:id="rId2"/>
    <p:sldId id="751" r:id="rId3"/>
    <p:sldId id="708" r:id="rId4"/>
    <p:sldId id="711" r:id="rId5"/>
    <p:sldId id="748" r:id="rId6"/>
    <p:sldId id="712" r:id="rId7"/>
    <p:sldId id="713" r:id="rId8"/>
    <p:sldId id="752" r:id="rId9"/>
    <p:sldId id="762" r:id="rId10"/>
    <p:sldId id="763" r:id="rId11"/>
    <p:sldId id="764" r:id="rId12"/>
    <p:sldId id="765" r:id="rId13"/>
    <p:sldId id="714" r:id="rId14"/>
    <p:sldId id="715" r:id="rId15"/>
    <p:sldId id="767" r:id="rId16"/>
    <p:sldId id="716" r:id="rId17"/>
    <p:sldId id="766" r:id="rId18"/>
    <p:sldId id="717" r:id="rId19"/>
    <p:sldId id="718" r:id="rId20"/>
    <p:sldId id="719" r:id="rId21"/>
    <p:sldId id="749" r:id="rId22"/>
    <p:sldId id="721" r:id="rId23"/>
    <p:sldId id="725" r:id="rId24"/>
    <p:sldId id="726" r:id="rId25"/>
    <p:sldId id="760" r:id="rId26"/>
    <p:sldId id="727" r:id="rId27"/>
    <p:sldId id="755" r:id="rId28"/>
    <p:sldId id="759" r:id="rId29"/>
    <p:sldId id="753" r:id="rId30"/>
    <p:sldId id="758" r:id="rId31"/>
    <p:sldId id="754" r:id="rId32"/>
    <p:sldId id="756" r:id="rId33"/>
    <p:sldId id="757" r:id="rId34"/>
    <p:sldId id="737" r:id="rId35"/>
    <p:sldId id="743" r:id="rId36"/>
    <p:sldId id="768" r:id="rId37"/>
    <p:sldId id="761" r:id="rId38"/>
  </p:sldIdLst>
  <p:sldSz cx="9144000" cy="6858000" type="screen4x3"/>
  <p:notesSz cx="6858000" cy="9144000"/>
  <p:embeddedFontLst>
    <p:embeddedFont>
      <p:font typeface="Corbel" pitchFamily="34" charset="0"/>
      <p:regular r:id="rId41"/>
      <p:bold r:id="rId42"/>
      <p:italic r:id="rId43"/>
      <p:boldItalic r:id="rId44"/>
    </p:embeddedFont>
    <p:embeddedFont>
      <p:font typeface="Calibri" pitchFamily="34" charset="0"/>
      <p:regular r:id="rId45"/>
      <p:bold r:id="rId46"/>
      <p:italic r:id="rId47"/>
      <p:boldItalic r:id="rId48"/>
    </p:embeddedFont>
    <p:embeddedFont>
      <p:font typeface="Wingdings 2" pitchFamily="18" charset="2"/>
      <p:regular r:id="rId49"/>
    </p:embeddedFont>
    <p:embeddedFont>
      <p:font typeface="Times" charset="0"/>
      <p:regular r:id="rId50"/>
      <p:bold r:id="rId51"/>
      <p:italic r:id="rId52"/>
      <p:boldItalic r:id="rId53"/>
    </p:embeddedFont>
    <p:embeddedFont>
      <p:font typeface="ＭＳ Ｐゴシック" pitchFamily="34" charset="-128"/>
      <p:regular r:id="rId54"/>
    </p:embeddedFont>
    <p:embeddedFont>
      <p:font typeface="Wingdings 3" pitchFamily="18" charset="2"/>
      <p:regular r:id="rId55"/>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7FC38"/>
    <a:srgbClr val="70D22E"/>
    <a:srgbClr val="B81A1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30882" autoAdjust="0"/>
    <p:restoredTop sz="94265"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 xmlns:p14="http://schemas.microsoft.com/office/powerpoint/2010/main"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4/12/2022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 xmlns:p14="http://schemas.microsoft.com/office/powerpoint/2010/main"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35</a:t>
            </a:fld>
            <a:endParaRPr lang="en-US"/>
          </a:p>
        </p:txBody>
      </p:sp>
    </p:spTree>
    <p:extLst>
      <p:ext uri="{BB962C8B-B14F-4D97-AF65-F5344CB8AC3E}">
        <p14:creationId xmlns="" xmlns:p14="http://schemas.microsoft.com/office/powerpoint/2010/main"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 xmlns:p14="http://schemas.microsoft.com/office/powerpoint/2010/main"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 xmlns:p14="http://schemas.microsoft.com/office/powerpoint/2010/main"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 xmlns:p14="http://schemas.microsoft.com/office/powerpoint/2010/main"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 xmlns:p14="http://schemas.microsoft.com/office/powerpoint/2010/main"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 xmlns:p14="http://schemas.microsoft.com/office/powerpoint/2010/main"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 xmlns:p14="http://schemas.microsoft.com/office/powerpoint/2010/main"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 xmlns:p14="http://schemas.microsoft.com/office/powerpoint/2010/main"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 xmlns:p14="http://schemas.microsoft.com/office/powerpoint/2010/main"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 xmlns:p14="http://schemas.microsoft.com/office/powerpoint/2010/main"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 xmlns:p14="http://schemas.microsoft.com/office/powerpoint/2010/main"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 xmlns:p14="http://schemas.microsoft.com/office/powerpoint/2010/main"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 xmlns:p14="http://schemas.microsoft.com/office/powerpoint/2010/main"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 xmlns:p14="http://schemas.microsoft.com/office/powerpoint/2010/main"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 xmlns:p14="http://schemas.microsoft.com/office/powerpoint/2010/main"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bbdoworldwide.com/" TargetMode="External"/><Relationship Id="rId2" Type="http://schemas.openxmlformats.org/officeDocument/2006/relationships/hyperlink" Target="file:///C:\Users\user\Downloads\www.ddb.com" TargetMode="External"/><Relationship Id="rId1" Type="http://schemas.openxmlformats.org/officeDocument/2006/relationships/slideLayout" Target="../slideLayouts/slideLayout2.xml"/><Relationship Id="rId4" Type="http://schemas.openxmlformats.org/officeDocument/2006/relationships/hyperlink" Target="file:///C:\Users\user\Downloads\www.wpp.com"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a:bodyPr>
          <a:lstStyle/>
          <a:p>
            <a:pPr algn="ctr"/>
            <a:r>
              <a:rPr lang="en-US" dirty="0"/>
              <a:t>Principles of Advertising</a:t>
            </a:r>
            <a:br>
              <a:rPr lang="en-US" dirty="0"/>
            </a:br>
            <a:r>
              <a:rPr lang="en-US" sz="2800" dirty="0" smtClean="0">
                <a:solidFill>
                  <a:srgbClr val="FFC000"/>
                </a:solidFill>
              </a:rPr>
              <a:t>Advertising’s Role in Marketing.</a:t>
            </a:r>
            <a:br>
              <a:rPr lang="en-US" sz="2800" dirty="0" smtClean="0">
                <a:solidFill>
                  <a:srgbClr val="FFC000"/>
                </a:solidFill>
              </a:rPr>
            </a:br>
            <a:r>
              <a:rPr lang="en-US" sz="2800" smtClean="0">
                <a:solidFill>
                  <a:srgbClr val="FFC000"/>
                </a:solidFill>
              </a:rPr>
              <a:t>Part Two</a:t>
            </a:r>
            <a:endParaRPr lang="en-US" dirty="0">
              <a:solidFill>
                <a:srgbClr val="FFC000"/>
              </a:solidFill>
            </a:endParaRPr>
          </a:p>
        </p:txBody>
      </p:sp>
      <p:sp>
        <p:nvSpPr>
          <p:cNvPr id="8195" name="Rectangle 3"/>
          <p:cNvSpPr>
            <a:spLocks noGrp="1" noChangeArrowheads="1"/>
          </p:cNvSpPr>
          <p:nvPr>
            <p:ph type="subTitle" idx="1"/>
          </p:nvPr>
        </p:nvSpPr>
        <p:spPr>
          <a:xfrm>
            <a:off x="685800" y="1828800"/>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lang="en-US" sz="2800" b="1" dirty="0" smtClean="0">
                <a:solidFill>
                  <a:prstClr val="white"/>
                </a:solidFill>
                <a:latin typeface="Calibri"/>
              </a:rPr>
              <a:t>4</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 xmlns:a16="http://schemas.microsoft.com/office/drawing/2014/main" id="{224C4301-E0FE-4616-AA0E-68091C804EB6}"/>
              </a:ext>
            </a:extLst>
          </p:cNvPr>
          <p:cNvSpPr>
            <a:spLocks noGrp="1"/>
          </p:cNvSpPr>
          <p:nvPr>
            <p:ph idx="1"/>
          </p:nvPr>
        </p:nvSpPr>
        <p:spPr>
          <a:xfrm>
            <a:off x="457200" y="1447800"/>
            <a:ext cx="8229600" cy="4876800"/>
          </a:xfrm>
        </p:spPr>
        <p:txBody>
          <a:bodyPr/>
          <a:lstStyle/>
          <a:p>
            <a:r>
              <a:rPr lang="en-US" sz="3200" dirty="0" smtClean="0"/>
              <a:t>At the end of this lesson you should be able to:</a:t>
            </a:r>
          </a:p>
          <a:p>
            <a:pPr lvl="0"/>
            <a:r>
              <a:rPr lang="en-US" sz="3200" dirty="0" smtClean="0"/>
              <a:t>Explain Key advertising players and markets</a:t>
            </a:r>
          </a:p>
          <a:p>
            <a:pPr lvl="0"/>
            <a:r>
              <a:rPr lang="en-US" sz="3200" dirty="0" smtClean="0"/>
              <a:t>Give an account of the types of agencies, how they organize themselves, and aspects of the client-agency relationship.</a:t>
            </a:r>
          </a:p>
          <a:p>
            <a:r>
              <a:rPr lang="en-US" sz="3200" dirty="0" smtClean="0"/>
              <a:t>Analyze the changes in the marketing world and what they portend for advertising </a:t>
            </a:r>
            <a:endParaRPr lang="en-US" sz="3200" dirty="0"/>
          </a:p>
        </p:txBody>
      </p:sp>
    </p:spTree>
    <p:extLst>
      <p:ext uri="{BB962C8B-B14F-4D97-AF65-F5344CB8AC3E}">
        <p14:creationId xmlns="" xmlns:p14="http://schemas.microsoft.com/office/powerpoint/2010/main"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a:bodyPr>
          <a:lstStyle/>
          <a:p>
            <a:pPr lvl="0"/>
            <a:r>
              <a:rPr lang="en-US" dirty="0" smtClean="0">
                <a:solidFill>
                  <a:srgbClr val="FFC000"/>
                </a:solidFill>
              </a:rPr>
              <a:t>The Key Players and Markets</a:t>
            </a:r>
            <a:endParaRPr lang="en-US" dirty="0">
              <a:solidFill>
                <a:srgbClr val="FFC000"/>
              </a:solidFill>
            </a:endParaRPr>
          </a:p>
        </p:txBody>
      </p:sp>
      <p:sp>
        <p:nvSpPr>
          <p:cNvPr id="287754" name="Rectangle 10"/>
          <p:cNvSpPr>
            <a:spLocks noGrp="1" noChangeArrowheads="1"/>
          </p:cNvSpPr>
          <p:nvPr>
            <p:ph type="body" sz="half" idx="2"/>
          </p:nvPr>
        </p:nvSpPr>
        <p:spPr>
          <a:xfrm>
            <a:off x="714348" y="1600200"/>
            <a:ext cx="8277252" cy="4648200"/>
          </a:xfrm>
        </p:spPr>
        <p:txBody>
          <a:bodyPr/>
          <a:lstStyle/>
          <a:p>
            <a:pPr lvl="0"/>
            <a:r>
              <a:rPr lang="en-US" b="1" dirty="0" smtClean="0"/>
              <a:t>The Key Players and </a:t>
            </a:r>
            <a:r>
              <a:rPr lang="en-US" b="1" dirty="0" smtClean="0"/>
              <a:t>Markets</a:t>
            </a:r>
            <a:endParaRPr lang="en-US" dirty="0" smtClean="0"/>
          </a:p>
          <a:p>
            <a:r>
              <a:rPr lang="en-US" dirty="0" smtClean="0"/>
              <a:t>According to Moriarty, Mitchell, and Wells (2012), the marketing industry is a complex network of professionals, all of whom are involved in creating, producing, delivering, and selling something to customers. The four categories of key players include </a:t>
            </a:r>
            <a:endParaRPr lang="en-US" dirty="0" smtClean="0"/>
          </a:p>
          <a:p>
            <a:pPr lvl="1"/>
            <a:r>
              <a:rPr lang="en-US" dirty="0" smtClean="0"/>
              <a:t>(</a:t>
            </a:r>
            <a:r>
              <a:rPr lang="en-US" dirty="0" smtClean="0"/>
              <a:t>1) marketers</a:t>
            </a:r>
            <a:r>
              <a:rPr lang="en-US" dirty="0" smtClean="0"/>
              <a:t>,</a:t>
            </a:r>
          </a:p>
          <a:p>
            <a:pPr lvl="1"/>
            <a:r>
              <a:rPr lang="en-US" dirty="0" smtClean="0"/>
              <a:t> </a:t>
            </a:r>
            <a:r>
              <a:rPr lang="en-US" dirty="0" smtClean="0"/>
              <a:t>(2) suppliers and vendors, </a:t>
            </a:r>
            <a:endParaRPr lang="en-US" dirty="0" smtClean="0"/>
          </a:p>
          <a:p>
            <a:pPr lvl="1"/>
            <a:r>
              <a:rPr lang="en-US" dirty="0" smtClean="0"/>
              <a:t>(</a:t>
            </a:r>
            <a:r>
              <a:rPr lang="en-US" dirty="0" smtClean="0"/>
              <a:t>3) distributors and retailers, </a:t>
            </a:r>
            <a:r>
              <a:rPr lang="en-US" dirty="0" smtClean="0"/>
              <a:t>and </a:t>
            </a:r>
          </a:p>
          <a:p>
            <a:pPr lvl="1"/>
            <a:r>
              <a:rPr lang="en-US" dirty="0" smtClean="0"/>
              <a:t>4</a:t>
            </a:r>
            <a:r>
              <a:rPr lang="en-US" dirty="0" smtClean="0"/>
              <a:t>) marketing partners, such as agencies. </a:t>
            </a:r>
            <a:endParaRPr lang="en-US" dirty="0"/>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 xmlns:p14="http://schemas.microsoft.com/office/powerpoint/2010/main"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a:bodyPr>
          <a:lstStyle/>
          <a:p>
            <a:pPr algn="ctr"/>
            <a:r>
              <a:rPr lang="en-US" dirty="0" smtClean="0">
                <a:solidFill>
                  <a:srgbClr val="FFC000"/>
                </a:solidFill>
              </a:rPr>
              <a:t>Key </a:t>
            </a:r>
            <a:r>
              <a:rPr lang="en-US" dirty="0" smtClean="0">
                <a:solidFill>
                  <a:srgbClr val="FFC000"/>
                </a:solidFill>
              </a:rPr>
              <a:t>Players</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600200"/>
            <a:ext cx="8001000" cy="4495800"/>
          </a:xfrm>
        </p:spPr>
        <p:txBody>
          <a:bodyPr/>
          <a:lstStyle/>
          <a:p>
            <a:pPr>
              <a:lnSpc>
                <a:spcPct val="80000"/>
              </a:lnSpc>
              <a:tabLst>
                <a:tab pos="635000" algn="l"/>
              </a:tabLst>
            </a:pPr>
            <a:r>
              <a:rPr lang="en-US" dirty="0" smtClean="0"/>
              <a:t>Marketer</a:t>
            </a:r>
            <a:endParaRPr lang="en-US" sz="2400" dirty="0" smtClean="0"/>
          </a:p>
          <a:p>
            <a:pPr lvl="1">
              <a:lnSpc>
                <a:spcPct val="80000"/>
              </a:lnSpc>
              <a:tabLst>
                <a:tab pos="635000" algn="l"/>
              </a:tabLst>
            </a:pPr>
            <a:r>
              <a:rPr lang="en-US" sz="2000" dirty="0" smtClean="0"/>
              <a:t>The advertiser or client that is the company or organization who produces and sells the brand.</a:t>
            </a:r>
          </a:p>
          <a:p>
            <a:pPr>
              <a:lnSpc>
                <a:spcPct val="80000"/>
              </a:lnSpc>
              <a:tabLst>
                <a:tab pos="635000" algn="l"/>
              </a:tabLst>
            </a:pPr>
            <a:r>
              <a:rPr lang="en-US" dirty="0" smtClean="0"/>
              <a:t>Suppliers and Vendors</a:t>
            </a:r>
            <a:endParaRPr lang="en-US" sz="2400" dirty="0" smtClean="0"/>
          </a:p>
          <a:p>
            <a:pPr lvl="1">
              <a:lnSpc>
                <a:spcPct val="80000"/>
              </a:lnSpc>
              <a:tabLst>
                <a:tab pos="635000" algn="l"/>
              </a:tabLst>
            </a:pPr>
            <a:r>
              <a:rPr lang="en-US" sz="2000" dirty="0" smtClean="0"/>
              <a:t>They provide or produce the materials and ingredients that are sold to manufacturers to make products.</a:t>
            </a:r>
          </a:p>
          <a:p>
            <a:pPr>
              <a:lnSpc>
                <a:spcPct val="80000"/>
              </a:lnSpc>
              <a:tabLst>
                <a:tab pos="635000" algn="l"/>
              </a:tabLst>
            </a:pPr>
            <a:r>
              <a:rPr lang="en-US" dirty="0" smtClean="0"/>
              <a:t>Distributors and Retailers</a:t>
            </a:r>
          </a:p>
          <a:p>
            <a:pPr lvl="1">
              <a:lnSpc>
                <a:spcPct val="80000"/>
              </a:lnSpc>
              <a:tabLst>
                <a:tab pos="635000" algn="l"/>
              </a:tabLst>
            </a:pPr>
            <a:r>
              <a:rPr lang="en-US" sz="2000" dirty="0" smtClean="0"/>
              <a:t>The </a:t>
            </a:r>
            <a:r>
              <a:rPr lang="en-US" sz="2000" b="1" i="1" dirty="0" smtClean="0"/>
              <a:t>distribution chain</a:t>
            </a:r>
            <a:r>
              <a:rPr lang="en-US" sz="2000" dirty="0" smtClean="0"/>
              <a:t> or </a:t>
            </a:r>
            <a:r>
              <a:rPr lang="en-US" sz="2000" b="1" i="1" dirty="0" smtClean="0"/>
              <a:t>channel of distribution</a:t>
            </a:r>
            <a:r>
              <a:rPr lang="en-US" sz="2000" dirty="0" smtClean="0"/>
              <a:t> refers to all the companies who help move a product from manufacturer to buyer.</a:t>
            </a:r>
          </a:p>
          <a:p>
            <a:pPr>
              <a:lnSpc>
                <a:spcPct val="80000"/>
              </a:lnSpc>
              <a:tabLst>
                <a:tab pos="635000" algn="l"/>
              </a:tabLst>
            </a:pPr>
            <a:r>
              <a:rPr lang="en-US" dirty="0" smtClean="0"/>
              <a:t>Marketing Partners</a:t>
            </a:r>
          </a:p>
          <a:p>
            <a:pPr lvl="1">
              <a:lnSpc>
                <a:spcPct val="80000"/>
              </a:lnSpc>
              <a:tabLst>
                <a:tab pos="635000" algn="l"/>
              </a:tabLst>
            </a:pPr>
            <a:r>
              <a:rPr lang="en-US" sz="2000" dirty="0" smtClean="0"/>
              <a:t>Suppliers, distributors, and marketing communication agencies are partners in supporting the brand and maintaining good customer relationships.</a:t>
            </a:r>
          </a:p>
          <a:p>
            <a:endParaRPr lang="en-US" dirty="0"/>
          </a:p>
        </p:txBody>
      </p:sp>
    </p:spTree>
    <p:extLst>
      <p:ext uri="{BB962C8B-B14F-4D97-AF65-F5344CB8AC3E}">
        <p14:creationId xmlns="" xmlns:p14="http://schemas.microsoft.com/office/powerpoint/2010/main" val="161436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lstStyle/>
          <a:p>
            <a:r>
              <a:rPr lang="en-US" dirty="0" smtClean="0">
                <a:solidFill>
                  <a:srgbClr val="FFC000"/>
                </a:solidFill>
              </a:rPr>
              <a:t>Key Players</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r>
              <a:rPr lang="en-US" b="1" dirty="0" smtClean="0"/>
              <a:t>MARKETERS</a:t>
            </a:r>
            <a:endParaRPr lang="en-US" b="1" dirty="0"/>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The advertiser or client that is the company or organization who produces and sells the brand.</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The marketing function is usually handled by a marketing department headed by a VP or director of marketing.</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Some companies have a product or brand manager who handles marketing and makes all strategic decisions about design, manufacture, and the marketing mix</a:t>
            </a:r>
            <a:r>
              <a:rPr lang="en-US" dirty="0" smtClean="0">
                <a:solidFill>
                  <a:srgbClr val="000000"/>
                </a:solidFill>
                <a:cs typeface="Times New Roman" pitchFamily="18" charset="0"/>
              </a:rPr>
              <a:t>.</a:t>
            </a:r>
            <a:endParaRPr lang="en-US" altLang="zh-TW" sz="1400" dirty="0" smtClean="0">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Moriarty, Mitchell and Wells, 2009). </a:t>
            </a:r>
          </a:p>
          <a:p>
            <a:endParaRPr lang="en-US" dirty="0" smtClean="0"/>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 xmlns:a14="http://schemas.microsoft.com/office/drawing/2010/main">
                <a:solidFill>
                  <a:schemeClr val="tx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 xmlns:p14="http://schemas.microsoft.com/office/powerpoint/2010/main" val="149722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dirty="0" smtClean="0">
                <a:solidFill>
                  <a:srgbClr val="FFC000"/>
                </a:solidFill>
              </a:rPr>
              <a:t>Key Players</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752600"/>
            <a:ext cx="8229600" cy="4495800"/>
          </a:xfrm>
        </p:spPr>
        <p:txBody>
          <a:bodyPr/>
          <a:lstStyle/>
          <a:p>
            <a:pPr marL="609600" indent="-609600" algn="ctr" eaLnBrk="1" hangingPunct="1">
              <a:buFont typeface="Wingdings" pitchFamily="-60" charset="2"/>
              <a:buChar char="l"/>
              <a:defRPr/>
            </a:pPr>
            <a:r>
              <a:rPr lang="en-US" b="1" dirty="0" smtClean="0"/>
              <a:t>Suppliers and </a:t>
            </a:r>
            <a:r>
              <a:rPr lang="en-US" b="1" dirty="0" smtClean="0"/>
              <a:t>Vendors</a:t>
            </a:r>
            <a:r>
              <a:rPr lang="en-US" sz="2400" dirty="0">
                <a:ea typeface="ＭＳ Ｐゴシック" pitchFamily="-60" charset="-128"/>
              </a:rPr>
              <a:t>	</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They </a:t>
            </a:r>
            <a:r>
              <a:rPr lang="en-US" dirty="0" smtClean="0">
                <a:solidFill>
                  <a:srgbClr val="000000"/>
                </a:solidFill>
                <a:cs typeface="Times New Roman" pitchFamily="18" charset="0"/>
              </a:rPr>
              <a:t>provide or produce the materials and ingredients that are sold to manufacturers to make products.</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In theory, every member of the supply chain adds value.</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In practice, every member of the supply chain is a partner in creating the product and marketing the brand.</a:t>
            </a:r>
            <a:endParaRPr lang="en-US" sz="3200" dirty="0" smtClean="0">
              <a:solidFill>
                <a:srgbClr val="000000"/>
              </a:solidFill>
              <a:cs typeface="Times New Roman" pitchFamily="18" charset="0"/>
            </a:endParaRPr>
          </a:p>
          <a:p>
            <a:pPr marL="609600" indent="-609600" algn="just" eaLnBrk="1" hangingPunct="1">
              <a:buFont typeface="Wingdings" pitchFamily="-60" charset="2"/>
              <a:buNone/>
              <a:defRPr/>
            </a:pPr>
            <a:r>
              <a:rPr lang="en-US" sz="1400" dirty="0" smtClean="0">
                <a:ea typeface="ＭＳ Ｐゴシック" pitchFamily="-60" charset="-128"/>
              </a:rPr>
              <a:t>(</a:t>
            </a:r>
            <a:r>
              <a:rPr lang="en-US" sz="1400" dirty="0">
                <a:ea typeface="ＭＳ Ｐゴシック" pitchFamily="-60" charset="-128"/>
              </a:rPr>
              <a:t>Moriarty, Mitchell and Wells, 2009. P55).</a:t>
            </a:r>
          </a:p>
        </p:txBody>
      </p:sp>
    </p:spTree>
    <p:extLst>
      <p:ext uri="{BB962C8B-B14F-4D97-AF65-F5344CB8AC3E}">
        <p14:creationId xmlns="" xmlns:p14="http://schemas.microsoft.com/office/powerpoint/2010/main" val="55909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lstStyle/>
          <a:p>
            <a:r>
              <a:rPr lang="en-US" dirty="0" smtClean="0">
                <a:solidFill>
                  <a:srgbClr val="FFC000"/>
                </a:solidFill>
              </a:rPr>
              <a:t>Key Players</a:t>
            </a:r>
            <a:endParaRPr lang="en-US" dirty="0">
              <a:solidFill>
                <a:srgbClr val="FFC000"/>
              </a:solidFill>
            </a:endParaRPr>
          </a:p>
        </p:txBody>
      </p:sp>
      <p:sp>
        <p:nvSpPr>
          <p:cNvPr id="14" name="Content Placeholder 13"/>
          <p:cNvSpPr>
            <a:spLocks noGrp="1"/>
          </p:cNvSpPr>
          <p:nvPr>
            <p:ph idx="1"/>
          </p:nvPr>
        </p:nvSpPr>
        <p:spPr>
          <a:xfrm>
            <a:off x="457200" y="1500174"/>
            <a:ext cx="8229600" cy="3711575"/>
          </a:xfrm>
        </p:spPr>
        <p:txBody>
          <a:bodyPr/>
          <a:lstStyle/>
          <a:p>
            <a:pPr marL="342900" indent="-342900">
              <a:spcBef>
                <a:spcPct val="20000"/>
              </a:spcBef>
              <a:buClr>
                <a:srgbClr val="FF9900"/>
              </a:buClr>
            </a:pPr>
            <a:r>
              <a:rPr lang="en-US" b="1" dirty="0" smtClean="0"/>
              <a:t>Distributors and </a:t>
            </a:r>
            <a:r>
              <a:rPr lang="en-US" b="1" dirty="0" smtClean="0"/>
              <a:t>Retailers</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The </a:t>
            </a:r>
            <a:r>
              <a:rPr lang="en-US" b="1" i="1" dirty="0" smtClean="0">
                <a:solidFill>
                  <a:srgbClr val="000000"/>
                </a:solidFill>
                <a:cs typeface="Times New Roman" pitchFamily="18" charset="0"/>
              </a:rPr>
              <a:t>distribution chain</a:t>
            </a:r>
            <a:r>
              <a:rPr lang="en-US" dirty="0" smtClean="0">
                <a:solidFill>
                  <a:srgbClr val="000000"/>
                </a:solidFill>
                <a:cs typeface="Times New Roman" pitchFamily="18" charset="0"/>
              </a:rPr>
              <a:t> or </a:t>
            </a:r>
            <a:r>
              <a:rPr lang="en-US" b="1" i="1" dirty="0" smtClean="0">
                <a:solidFill>
                  <a:srgbClr val="000000"/>
                </a:solidFill>
                <a:cs typeface="Times New Roman" pitchFamily="18" charset="0"/>
              </a:rPr>
              <a:t>channel of distribution</a:t>
            </a:r>
            <a:r>
              <a:rPr lang="en-US" dirty="0" smtClean="0">
                <a:solidFill>
                  <a:srgbClr val="000000"/>
                </a:solidFill>
                <a:cs typeface="Times New Roman" pitchFamily="18" charset="0"/>
              </a:rPr>
              <a:t> refers to all the companies who help move a product from manufacturer to buyer.</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The </a:t>
            </a:r>
            <a:r>
              <a:rPr lang="en-US" b="1" i="1" dirty="0" smtClean="0">
                <a:solidFill>
                  <a:srgbClr val="000000"/>
                </a:solidFill>
                <a:cs typeface="Times New Roman" pitchFamily="18" charset="0"/>
              </a:rPr>
              <a:t>trade </a:t>
            </a:r>
            <a:r>
              <a:rPr lang="en-US" dirty="0" smtClean="0">
                <a:solidFill>
                  <a:srgbClr val="000000"/>
                </a:solidFill>
                <a:cs typeface="Times New Roman" pitchFamily="18" charset="0"/>
              </a:rPr>
              <a:t>refers to </a:t>
            </a:r>
            <a:r>
              <a:rPr lang="en-US" i="1" dirty="0" smtClean="0">
                <a:solidFill>
                  <a:srgbClr val="000000"/>
                </a:solidFill>
                <a:cs typeface="Times New Roman" pitchFamily="18" charset="0"/>
              </a:rPr>
              <a:t>upstream</a:t>
            </a:r>
            <a:r>
              <a:rPr lang="en-US" dirty="0" smtClean="0">
                <a:solidFill>
                  <a:srgbClr val="000000"/>
                </a:solidFill>
                <a:cs typeface="Times New Roman" pitchFamily="18" charset="0"/>
              </a:rPr>
              <a:t> players (suppliers and vendors in the supply chain) and </a:t>
            </a:r>
            <a:r>
              <a:rPr lang="en-US" i="1" dirty="0" smtClean="0">
                <a:solidFill>
                  <a:srgbClr val="000000"/>
                </a:solidFill>
                <a:cs typeface="Times New Roman" pitchFamily="18" charset="0"/>
              </a:rPr>
              <a:t>downstream</a:t>
            </a:r>
            <a:r>
              <a:rPr lang="en-US" dirty="0" smtClean="0">
                <a:solidFill>
                  <a:srgbClr val="000000"/>
                </a:solidFill>
                <a:cs typeface="Times New Roman" pitchFamily="18" charset="0"/>
              </a:rPr>
              <a:t> players (companies in distribution chain)</a:t>
            </a:r>
          </a:p>
          <a:p>
            <a:pPr marL="342900" indent="-342900">
              <a:spcBef>
                <a:spcPct val="20000"/>
              </a:spcBef>
              <a:buClr>
                <a:srgbClr val="336699"/>
              </a:buClr>
              <a:buNone/>
            </a:pPr>
            <a:r>
              <a:rPr lang="en-US" sz="1400" dirty="0" smtClean="0">
                <a:solidFill>
                  <a:srgbClr val="000000"/>
                </a:solidFill>
                <a:latin typeface="Times New Roman" charset="0"/>
                <a:cs typeface="Times New Roman" charset="0"/>
              </a:rPr>
              <a:t>(</a:t>
            </a:r>
            <a:r>
              <a:rPr lang="en-US" sz="1400" dirty="0">
                <a:solidFill>
                  <a:srgbClr val="000000"/>
                </a:solidFill>
                <a:latin typeface="Times New Roman" charset="0"/>
                <a:cs typeface="Times New Roman" charset="0"/>
              </a:rPr>
              <a:t>Moriarty, Mitchell and Wells, 2009). </a:t>
            </a:r>
          </a:p>
        </p:txBody>
      </p:sp>
      <p:sp>
        <p:nvSpPr>
          <p:cNvPr id="306183" name="Rectangle 1031"/>
          <p:cNvSpPr>
            <a:spLocks noChangeArrowheads="1"/>
          </p:cNvSpPr>
          <p:nvPr/>
        </p:nvSpPr>
        <p:spPr bwMode="auto">
          <a:xfrm>
            <a:off x="1905000" y="5410200"/>
            <a:ext cx="6019800" cy="1317625"/>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solidFill>
                <a:srgbClr val="000000"/>
              </a:solidFill>
              <a:latin typeface="Times New Roman" charset="0"/>
              <a:cs typeface="Times New Roman" charset="0"/>
            </a:endParaRPr>
          </a:p>
        </p:txBody>
      </p:sp>
      <p:sp>
        <p:nvSpPr>
          <p:cNvPr id="306184" name="Rectangle 1032"/>
          <p:cNvSpPr>
            <a:spLocks noChangeArrowheads="1"/>
          </p:cNvSpPr>
          <p:nvPr/>
        </p:nvSpPr>
        <p:spPr bwMode="auto">
          <a:xfrm>
            <a:off x="2171700" y="5556609"/>
            <a:ext cx="5486400" cy="10156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dirty="0" smtClean="0">
                <a:solidFill>
                  <a:srgbClr val="000000"/>
                </a:solidFill>
                <a:latin typeface="Times New Roman" charset="0"/>
                <a:cs typeface="Arial" charset="0"/>
              </a:rPr>
              <a:t>NOTE:</a:t>
            </a:r>
            <a:r>
              <a:rPr lang="en-US" sz="2000" dirty="0" smtClean="0">
                <a:solidFill>
                  <a:srgbClr val="000000"/>
                </a:solidFill>
                <a:latin typeface="Times New Roman" charset="0"/>
                <a:cs typeface="Arial" charset="0"/>
              </a:rPr>
              <a:t> </a:t>
            </a:r>
            <a:endParaRPr lang="en-US" sz="2000" dirty="0">
              <a:solidFill>
                <a:srgbClr val="000000"/>
              </a:solidFill>
              <a:latin typeface="Times New Roman" charset="0"/>
              <a:cs typeface="Arial" charset="0"/>
            </a:endParaRPr>
          </a:p>
          <a:p>
            <a:pPr algn="ctr"/>
            <a:r>
              <a:rPr lang="en-US" sz="2000" dirty="0" smtClean="0">
                <a:solidFill>
                  <a:srgbClr val="000000"/>
                </a:solidFill>
                <a:latin typeface="Times New Roman" charset="0"/>
                <a:cs typeface="Arial" charset="0"/>
              </a:rPr>
              <a:t>There is a slight difference between Key players in advertising and key players in marketing.</a:t>
            </a:r>
            <a:endParaRPr lang="en-US" sz="2000" dirty="0">
              <a:solidFill>
                <a:srgbClr val="000000"/>
              </a:solidFill>
              <a:latin typeface="Times New Roman" charset="0"/>
              <a:cs typeface="Arial" charset="0"/>
            </a:endParaRPr>
          </a:p>
        </p:txBody>
      </p:sp>
    </p:spTree>
    <p:extLst>
      <p:ext uri="{BB962C8B-B14F-4D97-AF65-F5344CB8AC3E}">
        <p14:creationId xmlns="" xmlns:p14="http://schemas.microsoft.com/office/powerpoint/2010/main" val="661925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61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8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0185F6-DF2F-4B8C-91CB-104997E5AA0F}"/>
              </a:ext>
            </a:extLst>
          </p:cNvPr>
          <p:cNvSpPr>
            <a:spLocks noGrp="1"/>
          </p:cNvSpPr>
          <p:nvPr>
            <p:ph type="title"/>
          </p:nvPr>
        </p:nvSpPr>
        <p:spPr/>
        <p:txBody>
          <a:bodyPr>
            <a:normAutofit fontScale="90000"/>
          </a:bodyPr>
          <a:lstStyle/>
          <a:p>
            <a:r>
              <a:rPr lang="en-US" dirty="0" smtClean="0">
                <a:solidFill>
                  <a:srgbClr val="FFC000"/>
                </a:solidFill>
              </a:rPr>
              <a:t>Key Players</a:t>
            </a:r>
            <a:r>
              <a:rPr lang="en-US" dirty="0"/>
              <a:t/>
            </a:r>
            <a:br>
              <a:rPr lang="en-US" dirty="0"/>
            </a:br>
            <a:endParaRPr lang="en-US" dirty="0"/>
          </a:p>
        </p:txBody>
      </p:sp>
      <p:sp>
        <p:nvSpPr>
          <p:cNvPr id="3" name="Content Placeholder 2">
            <a:extLst>
              <a:ext uri="{FF2B5EF4-FFF2-40B4-BE49-F238E27FC236}">
                <a16:creationId xmlns="" xmlns:a16="http://schemas.microsoft.com/office/drawing/2014/main" id="{25BB4BEB-D5C3-4676-AC1E-34A74DDD98A1}"/>
              </a:ext>
            </a:extLst>
          </p:cNvPr>
          <p:cNvSpPr>
            <a:spLocks noGrp="1"/>
          </p:cNvSpPr>
          <p:nvPr>
            <p:ph idx="1"/>
          </p:nvPr>
        </p:nvSpPr>
        <p:spPr>
          <a:xfrm>
            <a:off x="457200" y="1524000"/>
            <a:ext cx="8229600" cy="4625975"/>
          </a:xfrm>
        </p:spPr>
        <p:txBody>
          <a:bodyPr/>
          <a:lstStyle/>
          <a:p>
            <a:r>
              <a:rPr lang="en-US" b="1" dirty="0" smtClean="0"/>
              <a:t>Marketing Partners</a:t>
            </a:r>
            <a:r>
              <a:rPr lang="en-US" b="1" dirty="0" smtClean="0"/>
              <a:t>:</a:t>
            </a:r>
          </a:p>
          <a:p>
            <a:r>
              <a:rPr lang="en-US" sz="2600" dirty="0" smtClean="0">
                <a:solidFill>
                  <a:srgbClr val="000000"/>
                </a:solidFill>
                <a:cs typeface="Times New Roman" pitchFamily="18" charset="0"/>
              </a:rPr>
              <a:t>Suppliers</a:t>
            </a:r>
            <a:r>
              <a:rPr lang="en-US" sz="2600" dirty="0" smtClean="0">
                <a:solidFill>
                  <a:srgbClr val="000000"/>
                </a:solidFill>
                <a:cs typeface="Times New Roman" pitchFamily="18" charset="0"/>
              </a:rPr>
              <a:t>, distributors, and marketing communication agencies are partners in supporting the brand and maintaining good customer relationships</a:t>
            </a:r>
            <a:r>
              <a:rPr lang="en-US" sz="2600" dirty="0" smtClean="0">
                <a:solidFill>
                  <a:srgbClr val="000000"/>
                </a:solidFill>
                <a:cs typeface="Times New Roman" pitchFamily="18" charset="0"/>
              </a:rPr>
              <a:t>.</a:t>
            </a:r>
          </a:p>
          <a:p>
            <a:r>
              <a:rPr lang="en-US" sz="2600" dirty="0" smtClean="0">
                <a:solidFill>
                  <a:srgbClr val="000000"/>
                </a:solidFill>
                <a:cs typeface="Times New Roman" pitchFamily="18" charset="0"/>
              </a:rPr>
              <a:t>Affiliate </a:t>
            </a:r>
            <a:r>
              <a:rPr lang="en-US" sz="2600" dirty="0" smtClean="0">
                <a:solidFill>
                  <a:srgbClr val="000000"/>
                </a:solidFill>
                <a:cs typeface="Times New Roman" pitchFamily="18" charset="0"/>
              </a:rPr>
              <a:t>marketing is a partnership in which one company drives customers to another company and may get a commission for doing so</a:t>
            </a:r>
            <a:r>
              <a:rPr lang="en-US" sz="2600" dirty="0" smtClean="0">
                <a:solidFill>
                  <a:srgbClr val="000000"/>
                </a:solidFill>
                <a:cs typeface="Times New Roman" pitchFamily="18" charset="0"/>
              </a:rPr>
              <a:t>.</a:t>
            </a:r>
          </a:p>
          <a:p>
            <a:r>
              <a:rPr lang="en-US" sz="2600" dirty="0" smtClean="0">
                <a:solidFill>
                  <a:srgbClr val="000000"/>
                </a:solidFill>
                <a:cs typeface="Times New Roman" pitchFamily="18" charset="0"/>
              </a:rPr>
              <a:t>M</a:t>
            </a:r>
            <a:r>
              <a:rPr lang="en-US" dirty="0" smtClean="0"/>
              <a:t>ost </a:t>
            </a:r>
            <a:r>
              <a:rPr lang="en-US" dirty="0" smtClean="0"/>
              <a:t>major online retailers, such as Amazon.com, eBay, and Barnes @ noble, use affiliate marketing in which the Web site generating the business may receive a 5 to 10 percent commission for each paying customer. </a:t>
            </a:r>
          </a:p>
          <a:p>
            <a:r>
              <a:rPr lang="en-US" sz="1600" dirty="0" smtClean="0"/>
              <a:t>(Moriarty, Mitchell, and Wells, 2012)</a:t>
            </a:r>
          </a:p>
          <a:p>
            <a:pPr marL="342900" indent="-342900">
              <a:spcBef>
                <a:spcPct val="20000"/>
              </a:spcBef>
              <a:buClr>
                <a:srgbClr val="336633"/>
              </a:buClr>
              <a:buFont typeface="Times" charset="0"/>
              <a:buChar char="•"/>
            </a:pPr>
            <a:endParaRPr lang="en-US" dirty="0">
              <a:solidFill>
                <a:srgbClr val="00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397914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Defining Advertising agency</a:t>
            </a:r>
            <a:endParaRPr lang="en-US" dirty="0">
              <a:solidFill>
                <a:srgbClr val="FFC000"/>
              </a:solidFill>
            </a:endParaRPr>
          </a:p>
        </p:txBody>
      </p:sp>
      <p:sp>
        <p:nvSpPr>
          <p:cNvPr id="3" name="Content Placeholder 2"/>
          <p:cNvSpPr>
            <a:spLocks noGrp="1"/>
          </p:cNvSpPr>
          <p:nvPr>
            <p:ph idx="1"/>
          </p:nvPr>
        </p:nvSpPr>
        <p:spPr>
          <a:xfrm>
            <a:off x="457200" y="1774825"/>
            <a:ext cx="8229600" cy="4868885"/>
          </a:xfrm>
        </p:spPr>
        <p:txBody>
          <a:bodyPr/>
          <a:lstStyle/>
          <a:p>
            <a:r>
              <a:rPr lang="en-US" dirty="0" smtClean="0"/>
              <a:t>The American Association of Advertising Agencies (AAAA) defines an advertising agency as </a:t>
            </a:r>
            <a:r>
              <a:rPr lang="en-US" i="1" dirty="0" smtClean="0"/>
              <a:t>an independent organization of creative people and business-people who specialize in developing and preparing marketing and advertising plans, advertisements, and other promotional tools. </a:t>
            </a:r>
            <a:endParaRPr lang="en-US" i="1" dirty="0" smtClean="0"/>
          </a:p>
          <a:p>
            <a:r>
              <a:rPr lang="en-US" dirty="0" smtClean="0"/>
              <a:t>The </a:t>
            </a:r>
            <a:r>
              <a:rPr lang="en-US" dirty="0" smtClean="0"/>
              <a:t>agency also purchases advertising space and time in various media on behalf of different advertisers, or sellers (its clients), to find customers for their goods and services</a:t>
            </a:r>
            <a:r>
              <a:rPr lang="en-US" dirty="0" smtClean="0"/>
              <a:t>.</a:t>
            </a:r>
          </a:p>
          <a:p>
            <a:r>
              <a:rPr lang="en-US" sz="1600" dirty="0" smtClean="0"/>
              <a:t>Source: </a:t>
            </a:r>
            <a:r>
              <a:rPr lang="en-US" sz="1600" dirty="0" err="1" smtClean="0"/>
              <a:t>Arens</a:t>
            </a:r>
            <a:r>
              <a:rPr lang="en-US" sz="1600" dirty="0" smtClean="0"/>
              <a:t>, William, and </a:t>
            </a:r>
            <a:r>
              <a:rPr lang="en-US" sz="1600" dirty="0" err="1" smtClean="0"/>
              <a:t>Arens</a:t>
            </a:r>
            <a:r>
              <a:rPr lang="en-US" sz="1600" dirty="0" smtClean="0"/>
              <a:t> (2011</a:t>
            </a:r>
            <a:r>
              <a:rPr lang="en-US" sz="1600" dirty="0" smtClean="0"/>
              <a:t>).</a:t>
            </a:r>
            <a:endParaRPr lang="en-US"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Defining Advertising agency</a:t>
            </a:r>
            <a:endParaRPr lang="en-US" dirty="0">
              <a:solidFill>
                <a:srgbClr val="FFC000"/>
              </a:solidFill>
            </a:endParaRPr>
          </a:p>
        </p:txBody>
      </p:sp>
      <p:sp>
        <p:nvSpPr>
          <p:cNvPr id="3" name="Content Placeholder 2"/>
          <p:cNvSpPr>
            <a:spLocks noGrp="1"/>
          </p:cNvSpPr>
          <p:nvPr>
            <p:ph idx="1"/>
          </p:nvPr>
        </p:nvSpPr>
        <p:spPr>
          <a:xfrm>
            <a:off x="285720" y="1357298"/>
            <a:ext cx="8429684" cy="4625975"/>
          </a:xfrm>
        </p:spPr>
        <p:txBody>
          <a:bodyPr/>
          <a:lstStyle/>
          <a:p>
            <a:pPr lvl="0"/>
            <a:r>
              <a:rPr lang="en-US" sz="2400" b="1" dirty="0" smtClean="0"/>
              <a:t>This definition offers clues to why so many advertisers hire ad agencies</a:t>
            </a:r>
            <a:r>
              <a:rPr lang="en-US" sz="2400" dirty="0" smtClean="0"/>
              <a:t>:</a:t>
            </a:r>
          </a:p>
          <a:p>
            <a:pPr lvl="1"/>
            <a:r>
              <a:rPr lang="en-US" dirty="0" smtClean="0"/>
              <a:t> First, an agency like Leo Burnett is independent. The agency isn’t owned by the advertiser, the media, or the suppliers, so it can bring an outside, objective viewpoint to the advertiser’s business—a state the advertiser can never attain.</a:t>
            </a:r>
            <a:endParaRPr lang="en-US" sz="2000" dirty="0" smtClean="0"/>
          </a:p>
          <a:p>
            <a:pPr lvl="1"/>
            <a:r>
              <a:rPr lang="en-US" dirty="0" smtClean="0"/>
              <a:t>Second, like all agencies, Leo Burnett employs a combination of business-people and creative people, including administrators, accountants, marketing executives, researchers, market and media analysts, writers, and artists. They </a:t>
            </a:r>
            <a:r>
              <a:rPr lang="en-US" dirty="0" smtClean="0"/>
              <a:t>daily contact </a:t>
            </a:r>
            <a:r>
              <a:rPr lang="en-US" dirty="0" smtClean="0"/>
              <a:t>with outside professional suppliers </a:t>
            </a:r>
            <a:r>
              <a:rPr lang="en-US" dirty="0" smtClean="0"/>
              <a:t>such as illustrators</a:t>
            </a:r>
            <a:r>
              <a:rPr lang="en-US" dirty="0" smtClean="0"/>
              <a:t>, </a:t>
            </a:r>
            <a:r>
              <a:rPr lang="en-US" dirty="0" smtClean="0"/>
              <a:t>photographers, art editors, audio-visual teams, </a:t>
            </a:r>
            <a:r>
              <a:rPr lang="en-US" dirty="0" smtClean="0"/>
              <a:t>and </a:t>
            </a:r>
            <a:r>
              <a:rPr lang="en-US" dirty="0" smtClean="0"/>
              <a:t>printers.</a:t>
            </a:r>
            <a:endParaRPr lang="en-US" sz="2000" dirty="0" smtClean="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Defining Advertising agency</a:t>
            </a:r>
            <a:endParaRPr lang="en-US" dirty="0"/>
          </a:p>
        </p:txBody>
      </p:sp>
      <p:sp>
        <p:nvSpPr>
          <p:cNvPr id="3" name="Content Placeholder 2"/>
          <p:cNvSpPr>
            <a:spLocks noGrp="1"/>
          </p:cNvSpPr>
          <p:nvPr>
            <p:ph idx="1"/>
          </p:nvPr>
        </p:nvSpPr>
        <p:spPr>
          <a:xfrm>
            <a:off x="457200" y="1500174"/>
            <a:ext cx="8229600" cy="4625975"/>
          </a:xfrm>
        </p:spPr>
        <p:txBody>
          <a:bodyPr/>
          <a:lstStyle/>
          <a:p>
            <a:pPr lvl="1"/>
            <a:r>
              <a:rPr lang="en-US" dirty="0" smtClean="0"/>
              <a:t>Third, the agency provides yet another service by researching, negotiating, arranging, and contracting for commercial space and time with the various print, electronic, and digital media. Because of its media expertise, Leo Burnett saves its clients time and money.</a:t>
            </a:r>
            <a:endParaRPr lang="en-US" sz="2000" dirty="0" smtClean="0"/>
          </a:p>
          <a:p>
            <a:pPr lvl="1"/>
            <a:r>
              <a:rPr lang="en-US" dirty="0" smtClean="0"/>
              <a:t>Fourth, agencies don’t work for the media or the suppliers. Their moral, ethical, financial, and legal obligation is to their clients. </a:t>
            </a:r>
          </a:p>
          <a:p>
            <a:pPr lvl="1"/>
            <a:r>
              <a:rPr lang="en-US" dirty="0" smtClean="0"/>
              <a:t>Advertisers use agencies out of self-interest because the agencies can create more effective advertising and select more effective media than the advertisers can themselves. </a:t>
            </a:r>
            <a:endParaRPr lang="en-US" sz="2000" dirty="0" smtClean="0"/>
          </a:p>
          <a:p>
            <a:r>
              <a:rPr lang="en-US" sz="1600" dirty="0" smtClean="0"/>
              <a:t>Source: </a:t>
            </a:r>
            <a:r>
              <a:rPr lang="en-US" sz="1600" dirty="0" err="1" smtClean="0"/>
              <a:t>Arens</a:t>
            </a:r>
            <a:r>
              <a:rPr lang="en-US" sz="1600" dirty="0" smtClean="0"/>
              <a:t>, William, and </a:t>
            </a:r>
            <a:r>
              <a:rPr lang="en-US" sz="1600" dirty="0" err="1" smtClean="0"/>
              <a:t>Arens</a:t>
            </a:r>
            <a:r>
              <a:rPr lang="en-US" sz="1600" dirty="0" smtClean="0"/>
              <a:t> (2011).</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Defining Advertising agency</a:t>
            </a:r>
            <a:endParaRPr lang="en-US" dirty="0"/>
          </a:p>
        </p:txBody>
      </p:sp>
      <p:sp>
        <p:nvSpPr>
          <p:cNvPr id="3" name="Content Placeholder 2"/>
          <p:cNvSpPr>
            <a:spLocks noGrp="1"/>
          </p:cNvSpPr>
          <p:nvPr>
            <p:ph idx="1"/>
          </p:nvPr>
        </p:nvSpPr>
        <p:spPr>
          <a:xfrm>
            <a:off x="457200" y="1428736"/>
            <a:ext cx="8229600" cy="5214974"/>
          </a:xfrm>
        </p:spPr>
        <p:txBody>
          <a:bodyPr/>
          <a:lstStyle/>
          <a:p>
            <a:r>
              <a:rPr lang="en-US" dirty="0" smtClean="0"/>
              <a:t>Fourth…</a:t>
            </a:r>
            <a:r>
              <a:rPr lang="en-US" dirty="0" smtClean="0"/>
              <a:t> Today, almost all sizable advertisers rely on an ad agency for expert, objective counsel and unique creative skills—to be the “guardian of their brands.” </a:t>
            </a:r>
            <a:endParaRPr lang="en-US" dirty="0" smtClean="0"/>
          </a:p>
          <a:p>
            <a:r>
              <a:rPr lang="en-US" dirty="0" smtClean="0"/>
              <a:t>Finally, a good agency serves its clients’ needs because of its daily exposure to a broad spectrum of marketing situations and problems both </a:t>
            </a:r>
            <a:r>
              <a:rPr lang="en-US" dirty="0" smtClean="0"/>
              <a:t>locally </a:t>
            </a:r>
            <a:r>
              <a:rPr lang="en-US" dirty="0" smtClean="0"/>
              <a:t>and abroad. </a:t>
            </a:r>
            <a:endParaRPr lang="en-US" dirty="0" smtClean="0"/>
          </a:p>
          <a:p>
            <a:r>
              <a:rPr lang="en-US" dirty="0" smtClean="0"/>
              <a:t>As </a:t>
            </a:r>
            <a:r>
              <a:rPr lang="en-US" dirty="0" smtClean="0"/>
              <a:t>technology has enabled companies to work across borders with relative ease, the advertising business has boomed worldwide</a:t>
            </a:r>
            <a:r>
              <a:rPr lang="en-US" dirty="0" smtClean="0"/>
              <a:t>. </a:t>
            </a:r>
          </a:p>
          <a:p>
            <a:r>
              <a:rPr lang="en-US" sz="1600" dirty="0" smtClean="0"/>
              <a:t>Source: </a:t>
            </a:r>
            <a:r>
              <a:rPr lang="en-US" sz="1600" dirty="0" err="1" smtClean="0"/>
              <a:t>Arens</a:t>
            </a:r>
            <a:r>
              <a:rPr lang="en-US" sz="1600" dirty="0" smtClean="0"/>
              <a:t>, William, and </a:t>
            </a:r>
            <a:r>
              <a:rPr lang="en-US" sz="1600" dirty="0" err="1" smtClean="0"/>
              <a:t>Arens</a:t>
            </a:r>
            <a:r>
              <a:rPr lang="en-US" sz="1600" dirty="0" smtClean="0"/>
              <a:t> (2011).</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r>
              <a:rPr lang="en-US" sz="3600" dirty="0" smtClean="0">
                <a:solidFill>
                  <a:srgbClr val="FFC000"/>
                </a:solidFill>
                <a:cs typeface="Times New Roman" pitchFamily="18" charset="0"/>
              </a:rPr>
              <a:t>HOW AGENCIES WORK WITH THEIR CLIENTS</a:t>
            </a:r>
            <a:endParaRPr lang="en-US" sz="5400" dirty="0">
              <a:solidFill>
                <a:srgbClr val="FFC000"/>
              </a:solidFill>
              <a:effectLst>
                <a:outerShdw blurRad="38100" dist="38100" dir="2700000" algn="tl">
                  <a:srgbClr val="C0C0C0"/>
                </a:outerShdw>
              </a:effectLst>
              <a:latin typeface="Times New Roman" pitchFamily="18" charset="0"/>
              <a:cs typeface="Times New Roman" pitchFamily="18" charset="0"/>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 xmlns:a16="http://schemas.microsoft.com/office/drawing/2014/main" id="{6670060F-93D8-46B2-949D-5DEC0D2EB55E}"/>
              </a:ext>
            </a:extLst>
          </p:cNvPr>
          <p:cNvSpPr txBox="1"/>
          <p:nvPr/>
        </p:nvSpPr>
        <p:spPr>
          <a:xfrm>
            <a:off x="2264899" y="6550247"/>
            <a:ext cx="4614202" cy="307777"/>
          </a:xfrm>
          <a:prstGeom prst="rect">
            <a:avLst/>
          </a:prstGeom>
          <a:noFill/>
        </p:spPr>
        <p:txBody>
          <a:bodyPr wrap="square">
            <a:spAutoFit/>
          </a:bodyPr>
          <a:lstStyle/>
          <a:p>
            <a:r>
              <a:rPr lang="en-US" sz="1400" dirty="0"/>
              <a:t>Source: Moriarty, Mitchell and Wells, (2009)</a:t>
            </a:r>
          </a:p>
        </p:txBody>
      </p:sp>
      <p:sp>
        <p:nvSpPr>
          <p:cNvPr id="7" name="Content Placeholder 6"/>
          <p:cNvSpPr>
            <a:spLocks noGrp="1"/>
          </p:cNvSpPr>
          <p:nvPr>
            <p:ph idx="1"/>
          </p:nvPr>
        </p:nvSpPr>
        <p:spPr>
          <a:xfrm>
            <a:off x="457200" y="1500175"/>
            <a:ext cx="8229600" cy="4357717"/>
          </a:xfrm>
        </p:spPr>
        <p:txBody>
          <a:bodyPr/>
          <a:lstStyle/>
          <a:p>
            <a:pPr marL="438150" lvl="1" indent="-319088">
              <a:spcBef>
                <a:spcPct val="0"/>
              </a:spcBef>
              <a:buClr>
                <a:schemeClr val="accent1"/>
              </a:buClr>
              <a:buSzPct val="80000"/>
              <a:buFont typeface="Wingdings 2" pitchFamily="18" charset="2"/>
              <a:buChar char=""/>
            </a:pPr>
            <a:r>
              <a:rPr lang="en-US" dirty="0" smtClean="0"/>
              <a:t>Advertising is a function of marketing, and pushes the product in the market for bigger sales. </a:t>
            </a:r>
            <a:endParaRPr lang="en-US" dirty="0" smtClean="0"/>
          </a:p>
          <a:p>
            <a:pPr marL="438150" lvl="1" indent="-319088">
              <a:spcBef>
                <a:spcPct val="0"/>
              </a:spcBef>
              <a:buClr>
                <a:schemeClr val="accent1"/>
              </a:buClr>
              <a:buSzPct val="80000"/>
              <a:buFont typeface="Wingdings 2" pitchFamily="18" charset="2"/>
              <a:buChar char=""/>
            </a:pPr>
            <a:r>
              <a:rPr lang="en-US" dirty="0" smtClean="0"/>
              <a:t>The </a:t>
            </a:r>
            <a:r>
              <a:rPr lang="en-US" dirty="0" smtClean="0"/>
              <a:t>advertising department usually relies on outside experts, often the advertising agency which prepares the advertising messages, selects appropriate media and arranges to release them</a:t>
            </a:r>
            <a:r>
              <a:rPr lang="en-US" dirty="0" smtClean="0"/>
              <a:t>.</a:t>
            </a:r>
          </a:p>
          <a:p>
            <a:pPr marL="438150" lvl="1" indent="-319088">
              <a:spcBef>
                <a:spcPct val="0"/>
              </a:spcBef>
              <a:buClr>
                <a:schemeClr val="accent1"/>
              </a:buClr>
              <a:buSzPct val="80000"/>
              <a:buFont typeface="Wingdings 2" pitchFamily="18" charset="2"/>
              <a:buChar char=""/>
            </a:pPr>
            <a:r>
              <a:rPr lang="en-US" dirty="0" smtClean="0"/>
              <a:t>In </a:t>
            </a:r>
            <a:r>
              <a:rPr lang="en-US" dirty="0" smtClean="0"/>
              <a:t>small firms, there may not be a separate department in the name of advertising, but the functions are either looked after by the marketing manager or the Chief Executive. </a:t>
            </a:r>
          </a:p>
          <a:p>
            <a:r>
              <a:rPr lang="en-US" sz="2400" dirty="0" smtClean="0"/>
              <a:t>In a large corporation, the advertising staffs are employed for different product/brand live. Product or brand manager develop the advertising and promotion needs of their products or brands. </a:t>
            </a:r>
          </a:p>
          <a:p>
            <a:endParaRPr lang="en-US" dirty="0"/>
          </a:p>
        </p:txBody>
      </p:sp>
    </p:spTree>
    <p:extLst>
      <p:ext uri="{BB962C8B-B14F-4D97-AF65-F5344CB8AC3E}">
        <p14:creationId xmlns="" xmlns:p14="http://schemas.microsoft.com/office/powerpoint/2010/main" val="1576798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dirty="0" smtClean="0">
                <a:solidFill>
                  <a:srgbClr val="FFC000"/>
                </a:solidFill>
              </a:rPr>
              <a:t>The Agency-Client Relationship</a:t>
            </a:r>
            <a:endParaRPr lang="en-US" dirty="0">
              <a:solidFill>
                <a:srgbClr val="FFC000"/>
              </a:solidFill>
            </a:endParaRPr>
          </a:p>
        </p:txBody>
      </p:sp>
      <p:sp>
        <p:nvSpPr>
          <p:cNvPr id="313347" name="Rectangle 3"/>
          <p:cNvSpPr>
            <a:spLocks noGrp="1" noChangeArrowheads="1"/>
          </p:cNvSpPr>
          <p:nvPr>
            <p:ph idx="1"/>
          </p:nvPr>
        </p:nvSpPr>
        <p:spPr>
          <a:xfrm>
            <a:off x="457200" y="1447800"/>
            <a:ext cx="8229600" cy="4338654"/>
          </a:xfrm>
        </p:spPr>
        <p:txBody>
          <a:bodyPr/>
          <a:lstStyle/>
          <a:p>
            <a:pPr marL="342900" indent="-342900">
              <a:lnSpc>
                <a:spcPct val="90000"/>
              </a:lnSpc>
              <a:spcBef>
                <a:spcPct val="20000"/>
              </a:spcBef>
              <a:buClr>
                <a:srgbClr val="336633"/>
              </a:buClr>
              <a:buFont typeface="Times" charset="0"/>
              <a:buChar char="•"/>
            </a:pPr>
            <a:r>
              <a:rPr lang="en-US" sz="2400" dirty="0" smtClean="0">
                <a:solidFill>
                  <a:srgbClr val="000000"/>
                </a:solidFill>
                <a:cs typeface="Times New Roman" pitchFamily="18" charset="0"/>
              </a:rPr>
              <a:t>Agencies and agency networks (holding companies)</a:t>
            </a:r>
          </a:p>
          <a:p>
            <a:pPr marL="342900" indent="-342900">
              <a:lnSpc>
                <a:spcPct val="90000"/>
              </a:lnSpc>
              <a:spcBef>
                <a:spcPct val="20000"/>
              </a:spcBef>
              <a:buClr>
                <a:srgbClr val="336633"/>
              </a:buClr>
              <a:buFont typeface="Times" charset="0"/>
              <a:buChar char="•"/>
            </a:pPr>
            <a:r>
              <a:rPr lang="en-US" sz="2400" dirty="0" smtClean="0">
                <a:solidFill>
                  <a:srgbClr val="000000"/>
                </a:solidFill>
                <a:cs typeface="Times New Roman" pitchFamily="18" charset="0"/>
              </a:rPr>
              <a:t>Companies have internal </a:t>
            </a:r>
            <a:r>
              <a:rPr lang="en-US" sz="2400" b="1" i="1" dirty="0" smtClean="0">
                <a:solidFill>
                  <a:srgbClr val="000000"/>
                </a:solidFill>
                <a:cs typeface="Times New Roman" pitchFamily="18" charset="0"/>
              </a:rPr>
              <a:t>advertising departments</a:t>
            </a:r>
            <a:r>
              <a:rPr lang="en-US" sz="2400" dirty="0" smtClean="0">
                <a:solidFill>
                  <a:srgbClr val="000000"/>
                </a:solidFill>
                <a:cs typeface="Times New Roman" pitchFamily="18" charset="0"/>
              </a:rPr>
              <a:t> who act as a liaison between the marketing department and advertising agency(</a:t>
            </a:r>
            <a:r>
              <a:rPr lang="en-US" sz="2400" dirty="0" err="1" smtClean="0">
                <a:solidFill>
                  <a:srgbClr val="000000"/>
                </a:solidFill>
                <a:cs typeface="Times New Roman" pitchFamily="18" charset="0"/>
              </a:rPr>
              <a:t>ies</a:t>
            </a:r>
            <a:r>
              <a:rPr lang="en-US" sz="2400" dirty="0" smtClean="0">
                <a:solidFill>
                  <a:srgbClr val="000000"/>
                </a:solidFill>
                <a:cs typeface="Times New Roman" pitchFamily="18" charset="0"/>
              </a:rPr>
              <a:t>).</a:t>
            </a:r>
            <a:endParaRPr lang="en-US" sz="2400" b="1" i="1" dirty="0" smtClean="0">
              <a:solidFill>
                <a:srgbClr val="000000"/>
              </a:solidFill>
              <a:cs typeface="Times New Roman" pitchFamily="18" charset="0"/>
            </a:endParaRPr>
          </a:p>
          <a:p>
            <a:pPr marL="342900" indent="-342900">
              <a:lnSpc>
                <a:spcPct val="90000"/>
              </a:lnSpc>
              <a:spcBef>
                <a:spcPct val="20000"/>
              </a:spcBef>
              <a:buClr>
                <a:srgbClr val="336633"/>
              </a:buClr>
              <a:buFont typeface="Times" charset="0"/>
              <a:buChar char="•"/>
            </a:pPr>
            <a:r>
              <a:rPr lang="en-US" sz="2400" dirty="0" smtClean="0">
                <a:solidFill>
                  <a:srgbClr val="000000"/>
                </a:solidFill>
                <a:cs typeface="Times New Roman" pitchFamily="18" charset="0"/>
              </a:rPr>
              <a:t>Advertisers may have one</a:t>
            </a:r>
            <a:r>
              <a:rPr lang="en-US" sz="2400" b="1" i="1" dirty="0" smtClean="0">
                <a:solidFill>
                  <a:srgbClr val="000000"/>
                </a:solidFill>
                <a:cs typeface="Times New Roman" pitchFamily="18" charset="0"/>
              </a:rPr>
              <a:t> agency of record (AOR) </a:t>
            </a:r>
            <a:r>
              <a:rPr lang="en-US" sz="2400" dirty="0" smtClean="0">
                <a:solidFill>
                  <a:srgbClr val="000000"/>
                </a:solidFill>
                <a:cs typeface="Times New Roman" pitchFamily="18" charset="0"/>
              </a:rPr>
              <a:t>or several agencies.</a:t>
            </a:r>
          </a:p>
          <a:p>
            <a:pPr marL="342900" indent="-342900">
              <a:lnSpc>
                <a:spcPct val="90000"/>
              </a:lnSpc>
              <a:spcBef>
                <a:spcPct val="20000"/>
              </a:spcBef>
              <a:buClr>
                <a:srgbClr val="336633"/>
              </a:buClr>
              <a:buFont typeface="Times" charset="0"/>
              <a:buChar char="•"/>
            </a:pPr>
            <a:r>
              <a:rPr lang="en-US" sz="2400" dirty="0" smtClean="0">
                <a:solidFill>
                  <a:srgbClr val="000000"/>
                </a:solidFill>
                <a:cs typeface="Times New Roman" pitchFamily="18" charset="0"/>
              </a:rPr>
              <a:t>Agencies offer clients: </a:t>
            </a:r>
          </a:p>
          <a:p>
            <a:pPr marL="742950" lvl="1" indent="-285750">
              <a:lnSpc>
                <a:spcPct val="90000"/>
              </a:lnSpc>
              <a:buClr>
                <a:srgbClr val="336633"/>
              </a:buClr>
              <a:buFontTx/>
              <a:buChar char="–"/>
            </a:pPr>
            <a:r>
              <a:rPr lang="en-US" dirty="0" smtClean="0">
                <a:solidFill>
                  <a:srgbClr val="336699"/>
                </a:solidFill>
                <a:cs typeface="Times New Roman" pitchFamily="18" charset="0"/>
              </a:rPr>
              <a:t>Specialized services</a:t>
            </a:r>
          </a:p>
          <a:p>
            <a:pPr marL="742950" lvl="1" indent="-285750">
              <a:lnSpc>
                <a:spcPct val="90000"/>
              </a:lnSpc>
              <a:buClr>
                <a:srgbClr val="336633"/>
              </a:buClr>
              <a:buFontTx/>
              <a:buChar char="–"/>
            </a:pPr>
            <a:r>
              <a:rPr lang="en-US" dirty="0" smtClean="0">
                <a:solidFill>
                  <a:srgbClr val="336699"/>
                </a:solidFill>
                <a:cs typeface="Times New Roman" pitchFamily="18" charset="0"/>
              </a:rPr>
              <a:t>Objective advice</a:t>
            </a:r>
          </a:p>
          <a:p>
            <a:pPr marL="742950" lvl="1" indent="-285750">
              <a:lnSpc>
                <a:spcPct val="90000"/>
              </a:lnSpc>
              <a:buClr>
                <a:srgbClr val="336633"/>
              </a:buClr>
              <a:buFontTx/>
              <a:buChar char="–"/>
            </a:pPr>
            <a:r>
              <a:rPr lang="en-US" dirty="0" smtClean="0">
                <a:solidFill>
                  <a:srgbClr val="336699"/>
                </a:solidFill>
                <a:cs typeface="Times New Roman" pitchFamily="18" charset="0"/>
              </a:rPr>
              <a:t>Experienced staffing</a:t>
            </a:r>
          </a:p>
          <a:p>
            <a:pPr marL="742950" lvl="1" indent="-285750">
              <a:lnSpc>
                <a:spcPct val="90000"/>
              </a:lnSpc>
              <a:buClr>
                <a:srgbClr val="336633"/>
              </a:buClr>
              <a:buFontTx/>
              <a:buChar char="–"/>
            </a:pPr>
            <a:r>
              <a:rPr lang="en-US" dirty="0" smtClean="0">
                <a:solidFill>
                  <a:srgbClr val="336699"/>
                </a:solidFill>
                <a:cs typeface="Times New Roman" pitchFamily="18" charset="0"/>
              </a:rPr>
              <a:t>Management of all advertising activities and personnel</a:t>
            </a:r>
            <a:endParaRPr lang="en-US" b="1" i="1" dirty="0">
              <a:solidFill>
                <a:srgbClr val="336699"/>
              </a:solidFill>
              <a:cs typeface="Times New Roman" pitchFamily="18" charset="0"/>
            </a:endParaRPr>
          </a:p>
        </p:txBody>
      </p:sp>
      <p:sp>
        <p:nvSpPr>
          <p:cNvPr id="17" name="Rectangle 3"/>
          <p:cNvSpPr txBox="1">
            <a:spLocks noChangeArrowheads="1"/>
          </p:cNvSpPr>
          <p:nvPr/>
        </p:nvSpPr>
        <p:spPr bwMode="auto">
          <a:xfrm>
            <a:off x="457200" y="5857892"/>
            <a:ext cx="5486400" cy="5947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sz="2800" dirty="0"/>
          </a:p>
          <a:p>
            <a:endParaRPr lang="en-US" sz="2800" dirty="0"/>
          </a:p>
        </p:txBody>
      </p:sp>
    </p:spTree>
    <p:extLst>
      <p:ext uri="{BB962C8B-B14F-4D97-AF65-F5344CB8AC3E}">
        <p14:creationId xmlns="" xmlns:p14="http://schemas.microsoft.com/office/powerpoint/2010/main" val="362008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329642" cy="1408176"/>
          </a:xfrm>
        </p:spPr>
        <p:txBody>
          <a:bodyPr>
            <a:normAutofit fontScale="90000"/>
          </a:bodyPr>
          <a:lstStyle/>
          <a:p>
            <a:r>
              <a:rPr lang="en-US" sz="4400" dirty="0" smtClean="0">
                <a:solidFill>
                  <a:srgbClr val="FFC000"/>
                </a:solidFill>
              </a:rPr>
              <a:t/>
            </a:r>
            <a:br>
              <a:rPr lang="en-US" sz="4400" dirty="0" smtClean="0">
                <a:solidFill>
                  <a:srgbClr val="FFC000"/>
                </a:solidFill>
              </a:rPr>
            </a:br>
            <a:r>
              <a:rPr lang="en-US" sz="4400" dirty="0" smtClean="0">
                <a:solidFill>
                  <a:srgbClr val="FFC000"/>
                </a:solidFill>
              </a:rPr>
              <a:t>Agency </a:t>
            </a:r>
            <a:r>
              <a:rPr lang="en-US" sz="4400" dirty="0" smtClean="0">
                <a:solidFill>
                  <a:srgbClr val="FFC000"/>
                </a:solidFill>
              </a:rPr>
              <a:t>Networks and Holding Companies</a:t>
            </a:r>
            <a:r>
              <a:rPr lang="en-US" dirty="0" smtClean="0"/>
              <a:t/>
            </a:r>
            <a:br>
              <a:rPr lang="en-US" dirty="0" smtClean="0"/>
            </a:br>
            <a:endParaRPr lang="en-US" dirty="0"/>
          </a:p>
        </p:txBody>
      </p:sp>
      <p:sp>
        <p:nvSpPr>
          <p:cNvPr id="3" name="Content Placeholder 2"/>
          <p:cNvSpPr>
            <a:spLocks noGrp="1"/>
          </p:cNvSpPr>
          <p:nvPr>
            <p:ph idx="1"/>
          </p:nvPr>
        </p:nvSpPr>
        <p:spPr>
          <a:xfrm>
            <a:off x="457200" y="1500174"/>
            <a:ext cx="8229600" cy="5357826"/>
          </a:xfrm>
        </p:spPr>
        <p:txBody>
          <a:bodyPr/>
          <a:lstStyle/>
          <a:p>
            <a:r>
              <a:rPr lang="en-US" sz="2400" b="1" dirty="0" smtClean="0"/>
              <a:t>Agency </a:t>
            </a:r>
            <a:r>
              <a:rPr lang="en-US" sz="2400" b="1" dirty="0" smtClean="0"/>
              <a:t>Networks </a:t>
            </a:r>
            <a:r>
              <a:rPr lang="en-US" sz="2400" dirty="0" smtClean="0"/>
              <a:t>are large conglomerations of agencies under a central ownership. Agency networks are all of the offices that operate under one agency name, such as DDB Worldwide (200 offices in 90 countries) or BBDO Worldwide (287 offices in 79 countries). You can read more about these agencies and their networks at </a:t>
            </a:r>
            <a:r>
              <a:rPr lang="en-US" sz="2400" i="1" dirty="0" smtClean="0">
                <a:hlinkClick r:id="rId2" action="ppaction://hlinkfile"/>
              </a:rPr>
              <a:t>www.ddb.com</a:t>
            </a:r>
            <a:r>
              <a:rPr lang="en-US" sz="2400" dirty="0" smtClean="0">
                <a:hlinkClick r:id="rId2" action="ppaction://hlinkfile"/>
              </a:rPr>
              <a:t> </a:t>
            </a:r>
            <a:r>
              <a:rPr lang="en-US" sz="2400" dirty="0" smtClean="0"/>
              <a:t>and </a:t>
            </a:r>
            <a:r>
              <a:rPr lang="en-US" sz="2400" i="1" dirty="0" smtClean="0">
                <a:hlinkClick r:id="rId3"/>
              </a:rPr>
              <a:t>www.bbdoworldwide.com</a:t>
            </a:r>
            <a:r>
              <a:rPr lang="en-US" sz="2400" dirty="0" smtClean="0"/>
              <a:t>.</a:t>
            </a:r>
          </a:p>
          <a:p>
            <a:r>
              <a:rPr lang="en-US" sz="2400" b="1" dirty="0" smtClean="0"/>
              <a:t>Holding companies</a:t>
            </a:r>
            <a:r>
              <a:rPr lang="en-US" sz="2400" dirty="0" smtClean="0"/>
              <a:t> </a:t>
            </a:r>
          </a:p>
          <a:p>
            <a:pPr lvl="0"/>
            <a:r>
              <a:rPr lang="en-US" sz="2400" dirty="0" smtClean="0"/>
              <a:t>Include one or more advertising agency networks, as well as other types of marketing communication agencies and marketing services consulting firms. </a:t>
            </a:r>
          </a:p>
          <a:p>
            <a:r>
              <a:rPr lang="en-US" sz="2400" dirty="0" smtClean="0"/>
              <a:t>The four largest are WPP Group, Interpublic, Omnicom, and </a:t>
            </a:r>
            <a:r>
              <a:rPr lang="en-US" sz="2400" dirty="0" err="1" smtClean="0"/>
              <a:t>Publicis</a:t>
            </a:r>
            <a:r>
              <a:rPr lang="en-US" sz="2400" dirty="0" smtClean="0"/>
              <a:t>. </a:t>
            </a:r>
            <a:r>
              <a:rPr lang="en-US" sz="2400" dirty="0" smtClean="0"/>
              <a:t>For an inside look at a big holding company, check out WPP at </a:t>
            </a:r>
            <a:r>
              <a:rPr lang="en-US" sz="2400" i="1" dirty="0" smtClean="0">
                <a:hlinkClick r:id="rId4" action="ppaction://hlinkfile"/>
              </a:rPr>
              <a:t>www.wpp.com</a:t>
            </a:r>
            <a:r>
              <a:rPr lang="en-US" sz="2400" dirty="0" smtClean="0"/>
              <a:t>.</a:t>
            </a:r>
          </a:p>
          <a:p>
            <a:pPr lvl="0"/>
            <a:endParaRPr lang="en-US" sz="2400" dirty="0" smtClean="0"/>
          </a:p>
          <a:p>
            <a:endParaRPr lang="en-US"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dirty="0" smtClean="0">
                <a:solidFill>
                  <a:srgbClr val="FFC000"/>
                </a:solidFill>
              </a:rPr>
              <a:t>The Agency-Client Relationship</a:t>
            </a:r>
            <a:endParaRPr lang="en-US" dirty="0">
              <a:solidFill>
                <a:srgbClr val="FFC000"/>
              </a:solidFill>
            </a:endParaRPr>
          </a:p>
        </p:txBody>
      </p:sp>
      <p:sp>
        <p:nvSpPr>
          <p:cNvPr id="301060" name="Rectangle 4"/>
          <p:cNvSpPr>
            <a:spLocks noGrp="1" noChangeArrowheads="1"/>
          </p:cNvSpPr>
          <p:nvPr>
            <p:ph idx="1"/>
          </p:nvPr>
        </p:nvSpPr>
        <p:spPr>
          <a:xfrm>
            <a:off x="457200" y="6072206"/>
            <a:ext cx="6019800" cy="328594"/>
          </a:xfrm>
        </p:spPr>
        <p:txBody>
          <a:bodyPr/>
          <a:lstStyle/>
          <a:p>
            <a:endParaRPr lang="en-US" dirty="0"/>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Textbook</a:t>
            </a:r>
            <a:r>
              <a:rPr kumimoji="0" lang="en-US" sz="1400" b="0" i="0" u="none" strike="noStrike" kern="1200" cap="none" spc="0" normalizeH="0" noProof="0" dirty="0" smtClean="0">
                <a:ln>
                  <a:noFill/>
                </a:ln>
                <a:solidFill>
                  <a:prstClr val="black"/>
                </a:solidFill>
                <a:effectLst/>
                <a:uLnTx/>
                <a:uFillTx/>
                <a:latin typeface="Times New Roman" charset="0"/>
                <a:ea typeface="+mn-ea"/>
                <a:cs typeface="+mn-cs"/>
              </a:rPr>
              <a:t> </a:t>
            </a: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dirty="0"/>
          </a:p>
        </p:txBody>
      </p:sp>
      <p:sp>
        <p:nvSpPr>
          <p:cNvPr id="5" name="Rectangle 4"/>
          <p:cNvSpPr/>
          <p:nvPr/>
        </p:nvSpPr>
        <p:spPr>
          <a:xfrm>
            <a:off x="0" y="1357298"/>
            <a:ext cx="8929718" cy="424732"/>
          </a:xfrm>
          <a:prstGeom prst="rect">
            <a:avLst/>
          </a:prstGeom>
        </p:spPr>
        <p:txBody>
          <a:bodyPr wrap="square">
            <a:spAutoFit/>
          </a:bodyPr>
          <a:lstStyle/>
          <a:p>
            <a:pPr>
              <a:lnSpc>
                <a:spcPct val="90000"/>
              </a:lnSpc>
            </a:pPr>
            <a:r>
              <a:rPr lang="en-US" sz="1800" b="1" dirty="0" smtClean="0">
                <a:solidFill>
                  <a:srgbClr val="000000"/>
                </a:solidFill>
              </a:rPr>
              <a:t>Table </a:t>
            </a:r>
            <a:r>
              <a:rPr lang="en-US" sz="1800" b="1" dirty="0" smtClean="0">
                <a:solidFill>
                  <a:srgbClr val="000000"/>
                </a:solidFill>
              </a:rPr>
              <a:t>4.1</a:t>
            </a:r>
            <a:r>
              <a:rPr lang="en-US" b="1" dirty="0" smtClean="0">
                <a:solidFill>
                  <a:srgbClr val="000000"/>
                </a:solidFill>
              </a:rPr>
              <a:t>     </a:t>
            </a:r>
            <a:r>
              <a:rPr lang="en-US" sz="1800" b="1" dirty="0" smtClean="0">
                <a:solidFill>
                  <a:srgbClr val="000000"/>
                </a:solidFill>
              </a:rPr>
              <a:t>Top 10 Agency Networks</a:t>
            </a:r>
            <a:endParaRPr lang="en-US" sz="1800" dirty="0">
              <a:solidFill>
                <a:srgbClr val="000000"/>
              </a:solidFill>
            </a:endParaRPr>
          </a:p>
        </p:txBody>
      </p:sp>
      <p:sp>
        <p:nvSpPr>
          <p:cNvPr id="6" name="Rectangle 5"/>
          <p:cNvSpPr/>
          <p:nvPr/>
        </p:nvSpPr>
        <p:spPr>
          <a:xfrm>
            <a:off x="214314" y="1857364"/>
            <a:ext cx="4286248" cy="4426083"/>
          </a:xfrm>
          <a:prstGeom prst="rect">
            <a:avLst/>
          </a:prstGeom>
        </p:spPr>
        <p:txBody>
          <a:bodyPr wrap="square">
            <a:spAutoFit/>
          </a:bodyPr>
          <a:lstStyle/>
          <a:p>
            <a:pPr marL="342900" indent="-342900">
              <a:lnSpc>
                <a:spcPct val="90000"/>
              </a:lnSpc>
            </a:pPr>
            <a:r>
              <a:rPr lang="en-US" sz="1800" b="1" i="1" dirty="0" smtClean="0">
                <a:solidFill>
                  <a:srgbClr val="000000"/>
                </a:solidFill>
              </a:rPr>
              <a:t>Marketing Organization</a:t>
            </a:r>
            <a:endParaRPr lang="en-US" sz="1800" dirty="0" smtClean="0">
              <a:solidFill>
                <a:srgbClr val="000000"/>
              </a:solidFill>
            </a:endParaRPr>
          </a:p>
          <a:p>
            <a:pPr marL="342900" indent="-342900">
              <a:lnSpc>
                <a:spcPct val="90000"/>
              </a:lnSpc>
            </a:pPr>
            <a:endParaRPr lang="en-US" sz="1800" dirty="0" smtClean="0">
              <a:solidFill>
                <a:srgbClr val="000000"/>
              </a:solidFill>
            </a:endParaRPr>
          </a:p>
          <a:p>
            <a:pPr marL="342900" indent="-342900">
              <a:lnSpc>
                <a:spcPct val="140000"/>
              </a:lnSpc>
              <a:buFont typeface="Times" charset="0"/>
              <a:buAutoNum type="arabicPeriod"/>
            </a:pPr>
            <a:r>
              <a:rPr lang="en-US" sz="1800" dirty="0" smtClean="0">
                <a:solidFill>
                  <a:srgbClr val="000000"/>
                </a:solidFill>
              </a:rPr>
              <a:t>Omnicom Group</a:t>
            </a:r>
          </a:p>
          <a:p>
            <a:pPr marL="342900" indent="-342900">
              <a:lnSpc>
                <a:spcPct val="140000"/>
              </a:lnSpc>
              <a:buFont typeface="Times" charset="0"/>
              <a:buAutoNum type="arabicPeriod"/>
            </a:pPr>
            <a:r>
              <a:rPr lang="en-US" sz="1800" dirty="0" smtClean="0">
                <a:solidFill>
                  <a:srgbClr val="000000"/>
                </a:solidFill>
              </a:rPr>
              <a:t>WPP Group</a:t>
            </a:r>
          </a:p>
          <a:p>
            <a:pPr marL="342900" indent="-342900">
              <a:lnSpc>
                <a:spcPct val="140000"/>
              </a:lnSpc>
              <a:buFont typeface="Times" charset="0"/>
              <a:buAutoNum type="arabicPeriod"/>
            </a:pPr>
            <a:r>
              <a:rPr lang="en-US" sz="1800" dirty="0" smtClean="0">
                <a:solidFill>
                  <a:srgbClr val="000000"/>
                </a:solidFill>
              </a:rPr>
              <a:t>Interpublic Group</a:t>
            </a:r>
          </a:p>
          <a:p>
            <a:pPr marL="342900" indent="-342900">
              <a:lnSpc>
                <a:spcPct val="140000"/>
              </a:lnSpc>
              <a:buFont typeface="Times" charset="0"/>
              <a:buAutoNum type="arabicPeriod"/>
            </a:pPr>
            <a:r>
              <a:rPr lang="en-US" sz="1800" dirty="0" err="1" smtClean="0">
                <a:solidFill>
                  <a:srgbClr val="000000"/>
                </a:solidFill>
              </a:rPr>
              <a:t>Publicis</a:t>
            </a:r>
            <a:r>
              <a:rPr lang="en-US" sz="1800" dirty="0" smtClean="0">
                <a:solidFill>
                  <a:srgbClr val="000000"/>
                </a:solidFill>
              </a:rPr>
              <a:t> </a:t>
            </a:r>
            <a:r>
              <a:rPr lang="en-US" sz="1800" dirty="0" err="1" smtClean="0">
                <a:solidFill>
                  <a:srgbClr val="000000"/>
                </a:solidFill>
              </a:rPr>
              <a:t>Groupe</a:t>
            </a:r>
            <a:endParaRPr lang="en-US" sz="1800" dirty="0" smtClean="0">
              <a:solidFill>
                <a:srgbClr val="000000"/>
              </a:solidFill>
            </a:endParaRPr>
          </a:p>
          <a:p>
            <a:pPr marL="342900" indent="-342900">
              <a:lnSpc>
                <a:spcPct val="140000"/>
              </a:lnSpc>
              <a:buFont typeface="Times" charset="0"/>
              <a:buAutoNum type="arabicPeriod"/>
            </a:pPr>
            <a:r>
              <a:rPr lang="en-US" sz="1800" dirty="0" err="1" smtClean="0">
                <a:solidFill>
                  <a:srgbClr val="000000"/>
                </a:solidFill>
              </a:rPr>
              <a:t>Dentsu</a:t>
            </a:r>
            <a:endParaRPr lang="en-US" sz="1800" dirty="0" smtClean="0">
              <a:solidFill>
                <a:srgbClr val="000000"/>
              </a:solidFill>
            </a:endParaRPr>
          </a:p>
          <a:p>
            <a:pPr marL="342900" indent="-342900">
              <a:lnSpc>
                <a:spcPct val="140000"/>
              </a:lnSpc>
              <a:buFont typeface="Times" charset="0"/>
              <a:buAutoNum type="arabicPeriod"/>
            </a:pPr>
            <a:r>
              <a:rPr lang="en-US" sz="1800" dirty="0" err="1" smtClean="0">
                <a:solidFill>
                  <a:srgbClr val="000000"/>
                </a:solidFill>
              </a:rPr>
              <a:t>Havas</a:t>
            </a:r>
            <a:endParaRPr lang="en-US" sz="1800" dirty="0" smtClean="0">
              <a:solidFill>
                <a:srgbClr val="000000"/>
              </a:solidFill>
            </a:endParaRPr>
          </a:p>
          <a:p>
            <a:pPr marL="342900" indent="-342900">
              <a:lnSpc>
                <a:spcPct val="140000"/>
              </a:lnSpc>
              <a:buFont typeface="Times" charset="0"/>
              <a:buAutoNum type="arabicPeriod"/>
            </a:pPr>
            <a:r>
              <a:rPr lang="en-US" sz="1800" dirty="0" smtClean="0">
                <a:solidFill>
                  <a:srgbClr val="000000"/>
                </a:solidFill>
              </a:rPr>
              <a:t>Aegis Group</a:t>
            </a:r>
          </a:p>
          <a:p>
            <a:pPr marL="342900" indent="-342900">
              <a:lnSpc>
                <a:spcPct val="140000"/>
              </a:lnSpc>
              <a:buFont typeface="Times" charset="0"/>
              <a:buAutoNum type="arabicPeriod"/>
            </a:pPr>
            <a:r>
              <a:rPr lang="en-US" sz="1800" dirty="0" err="1" smtClean="0">
                <a:solidFill>
                  <a:srgbClr val="000000"/>
                </a:solidFill>
              </a:rPr>
              <a:t>Hakuhodo</a:t>
            </a:r>
            <a:r>
              <a:rPr lang="en-US" sz="1800" dirty="0" smtClean="0">
                <a:solidFill>
                  <a:srgbClr val="000000"/>
                </a:solidFill>
              </a:rPr>
              <a:t> DY Holdings</a:t>
            </a:r>
          </a:p>
          <a:p>
            <a:pPr marL="342900" indent="-342900">
              <a:lnSpc>
                <a:spcPct val="140000"/>
              </a:lnSpc>
              <a:buFont typeface="Times" charset="0"/>
              <a:buAutoNum type="arabicPeriod"/>
            </a:pPr>
            <a:r>
              <a:rPr lang="en-US" sz="1800" dirty="0" err="1" smtClean="0">
                <a:solidFill>
                  <a:srgbClr val="000000"/>
                </a:solidFill>
              </a:rPr>
              <a:t>aQuantive</a:t>
            </a:r>
            <a:endParaRPr lang="en-US" sz="1800" dirty="0" smtClean="0">
              <a:solidFill>
                <a:srgbClr val="000000"/>
              </a:solidFill>
            </a:endParaRPr>
          </a:p>
          <a:p>
            <a:pPr marL="342900" indent="-342900">
              <a:lnSpc>
                <a:spcPct val="140000"/>
              </a:lnSpc>
              <a:buFont typeface="Times" charset="0"/>
              <a:buAutoNum type="arabicPeriod"/>
            </a:pPr>
            <a:r>
              <a:rPr lang="en-US" sz="1800" dirty="0" smtClean="0">
                <a:solidFill>
                  <a:srgbClr val="000000"/>
                </a:solidFill>
              </a:rPr>
              <a:t>Asatsu-DK</a:t>
            </a:r>
            <a:endParaRPr lang="en-US" sz="1800" dirty="0"/>
          </a:p>
        </p:txBody>
      </p:sp>
      <p:sp>
        <p:nvSpPr>
          <p:cNvPr id="7" name="Rectangle 6"/>
          <p:cNvSpPr/>
          <p:nvPr/>
        </p:nvSpPr>
        <p:spPr>
          <a:xfrm>
            <a:off x="3929058" y="1714488"/>
            <a:ext cx="3857652" cy="4598182"/>
          </a:xfrm>
          <a:prstGeom prst="rect">
            <a:avLst/>
          </a:prstGeom>
        </p:spPr>
        <p:txBody>
          <a:bodyPr wrap="square">
            <a:spAutoFit/>
          </a:bodyPr>
          <a:lstStyle/>
          <a:p>
            <a:pPr>
              <a:lnSpc>
                <a:spcPct val="90000"/>
              </a:lnSpc>
            </a:pPr>
            <a:r>
              <a:rPr lang="en-US" sz="1800" b="1" i="1" dirty="0" smtClean="0">
                <a:solidFill>
                  <a:srgbClr val="000000"/>
                </a:solidFill>
              </a:rPr>
              <a:t>Worldwide Revenues ($ millions)</a:t>
            </a:r>
            <a:endParaRPr lang="en-US" sz="1800" dirty="0" smtClean="0">
              <a:solidFill>
                <a:srgbClr val="000000"/>
              </a:solidFill>
            </a:endParaRPr>
          </a:p>
          <a:p>
            <a:pPr>
              <a:lnSpc>
                <a:spcPct val="90000"/>
              </a:lnSpc>
            </a:pPr>
            <a:endParaRPr lang="en-US" sz="1800" dirty="0" smtClean="0">
              <a:solidFill>
                <a:srgbClr val="000000"/>
              </a:solidFill>
            </a:endParaRPr>
          </a:p>
          <a:p>
            <a:pPr>
              <a:lnSpc>
                <a:spcPct val="140000"/>
              </a:lnSpc>
            </a:pPr>
            <a:r>
              <a:rPr lang="en-US" sz="1800" dirty="0" smtClean="0">
                <a:solidFill>
                  <a:srgbClr val="000000"/>
                </a:solidFill>
              </a:rPr>
              <a:t>	$11,376.9</a:t>
            </a:r>
          </a:p>
          <a:p>
            <a:pPr>
              <a:lnSpc>
                <a:spcPct val="140000"/>
              </a:lnSpc>
            </a:pPr>
            <a:r>
              <a:rPr lang="en-US" sz="1800" dirty="0" smtClean="0">
                <a:solidFill>
                  <a:srgbClr val="000000"/>
                </a:solidFill>
              </a:rPr>
              <a:t>	$10,819.6</a:t>
            </a:r>
          </a:p>
          <a:p>
            <a:pPr>
              <a:lnSpc>
                <a:spcPct val="140000"/>
              </a:lnSpc>
            </a:pPr>
            <a:r>
              <a:rPr lang="en-US" sz="1800" dirty="0" smtClean="0">
                <a:solidFill>
                  <a:srgbClr val="000000"/>
                </a:solidFill>
              </a:rPr>
              <a:t>	  $6,190.9</a:t>
            </a:r>
          </a:p>
          <a:p>
            <a:pPr>
              <a:lnSpc>
                <a:spcPct val="140000"/>
              </a:lnSpc>
            </a:pPr>
            <a:r>
              <a:rPr lang="en-US" sz="1800" dirty="0" smtClean="0">
                <a:solidFill>
                  <a:srgbClr val="000000"/>
                </a:solidFill>
              </a:rPr>
              <a:t>	  $5,872.0</a:t>
            </a:r>
          </a:p>
          <a:p>
            <a:pPr>
              <a:lnSpc>
                <a:spcPct val="140000"/>
              </a:lnSpc>
            </a:pPr>
            <a:r>
              <a:rPr lang="en-US" sz="1800" dirty="0" smtClean="0">
                <a:solidFill>
                  <a:srgbClr val="000000"/>
                </a:solidFill>
              </a:rPr>
              <a:t>	  $2,950.7</a:t>
            </a:r>
          </a:p>
          <a:p>
            <a:pPr>
              <a:lnSpc>
                <a:spcPct val="140000"/>
              </a:lnSpc>
            </a:pPr>
            <a:r>
              <a:rPr lang="en-US" sz="1800" dirty="0" smtClean="0">
                <a:solidFill>
                  <a:srgbClr val="000000"/>
                </a:solidFill>
              </a:rPr>
              <a:t>	  $1,841.0</a:t>
            </a:r>
          </a:p>
          <a:p>
            <a:pPr>
              <a:lnSpc>
                <a:spcPct val="140000"/>
              </a:lnSpc>
            </a:pPr>
            <a:r>
              <a:rPr lang="en-US" sz="1800" dirty="0" smtClean="0">
                <a:solidFill>
                  <a:srgbClr val="000000"/>
                </a:solidFill>
              </a:rPr>
              <a:t>	  $1,825.8</a:t>
            </a:r>
          </a:p>
          <a:p>
            <a:pPr>
              <a:lnSpc>
                <a:spcPct val="140000"/>
              </a:lnSpc>
            </a:pPr>
            <a:r>
              <a:rPr lang="en-US" sz="1800" dirty="0" smtClean="0">
                <a:solidFill>
                  <a:srgbClr val="000000"/>
                </a:solidFill>
              </a:rPr>
              <a:t>	  $1,337.0</a:t>
            </a:r>
          </a:p>
          <a:p>
            <a:pPr>
              <a:lnSpc>
                <a:spcPct val="140000"/>
              </a:lnSpc>
            </a:pPr>
            <a:r>
              <a:rPr lang="en-US" sz="1800" dirty="0" smtClean="0">
                <a:solidFill>
                  <a:srgbClr val="000000"/>
                </a:solidFill>
              </a:rPr>
              <a:t>	     $</a:t>
            </a:r>
            <a:r>
              <a:rPr lang="en-US" sz="1800" dirty="0" smtClean="0">
                <a:solidFill>
                  <a:srgbClr val="000000"/>
                </a:solidFill>
              </a:rPr>
              <a:t>442.2</a:t>
            </a:r>
          </a:p>
          <a:p>
            <a:pPr>
              <a:lnSpc>
                <a:spcPct val="140000"/>
              </a:lnSpc>
            </a:pPr>
            <a:r>
              <a:rPr lang="en-US" sz="1800" dirty="0" smtClean="0">
                <a:solidFill>
                  <a:srgbClr val="000000"/>
                </a:solidFill>
              </a:rPr>
              <a:t>	</a:t>
            </a:r>
            <a:r>
              <a:rPr lang="en-US" sz="1800" dirty="0" smtClean="0">
                <a:solidFill>
                  <a:srgbClr val="000000"/>
                </a:solidFill>
              </a:rPr>
              <a:t>     $430.0</a:t>
            </a:r>
            <a:r>
              <a:rPr lang="en-US" dirty="0" smtClean="0">
                <a:solidFill>
                  <a:srgbClr val="000000"/>
                </a:solidFill>
              </a:rPr>
              <a:t>	</a:t>
            </a:r>
            <a:endParaRPr lang="en-US" sz="2000" dirty="0">
              <a:solidFill>
                <a:srgbClr val="000000"/>
              </a:solidFill>
            </a:endParaRPr>
          </a:p>
        </p:txBody>
      </p:sp>
      <p:sp>
        <p:nvSpPr>
          <p:cNvPr id="8" name="Rectangle 7"/>
          <p:cNvSpPr/>
          <p:nvPr/>
        </p:nvSpPr>
        <p:spPr>
          <a:xfrm>
            <a:off x="214282" y="6182045"/>
            <a:ext cx="8215354" cy="461665"/>
          </a:xfrm>
          <a:prstGeom prst="rect">
            <a:avLst/>
          </a:prstGeom>
        </p:spPr>
        <p:txBody>
          <a:bodyPr wrap="square">
            <a:spAutoFit/>
          </a:bodyPr>
          <a:lstStyle/>
          <a:p>
            <a:r>
              <a:rPr lang="en-US" sz="1400" i="1" dirty="0" smtClean="0">
                <a:solidFill>
                  <a:srgbClr val="000000"/>
                </a:solidFill>
              </a:rPr>
              <a:t>Source</a:t>
            </a:r>
            <a:r>
              <a:rPr lang="en-US" sz="1400" dirty="0" smtClean="0">
                <a:solidFill>
                  <a:srgbClr val="000000"/>
                </a:solidFill>
              </a:rPr>
              <a:t>: Agency Report: World’s Top 25 Marketing Organizations,” </a:t>
            </a:r>
            <a:r>
              <a:rPr lang="en-US" sz="1400" i="1" dirty="0" smtClean="0">
                <a:solidFill>
                  <a:srgbClr val="000000"/>
                </a:solidFill>
              </a:rPr>
              <a:t>Advertising Age, </a:t>
            </a:r>
            <a:r>
              <a:rPr lang="en-US" sz="1400" dirty="0" smtClean="0">
                <a:solidFill>
                  <a:srgbClr val="000000"/>
                </a:solidFill>
              </a:rPr>
              <a:t>April 30, 2007: S-2</a:t>
            </a:r>
            <a:r>
              <a:rPr lang="en-US" dirty="0" smtClean="0">
                <a:solidFill>
                  <a:srgbClr val="000000"/>
                </a:solidFill>
              </a:rPr>
              <a:t>.</a:t>
            </a:r>
            <a:endParaRPr lang="en-US" dirty="0">
              <a:solidFill>
                <a:srgbClr val="000000"/>
              </a:solidFill>
            </a:endParaRPr>
          </a:p>
        </p:txBody>
      </p:sp>
    </p:spTree>
    <p:extLst>
      <p:ext uri="{BB962C8B-B14F-4D97-AF65-F5344CB8AC3E}">
        <p14:creationId xmlns="" xmlns:p14="http://schemas.microsoft.com/office/powerpoint/2010/main" val="2145895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The Agency-Client Relationship</a:t>
            </a:r>
            <a:endParaRPr lang="en-US" dirty="0"/>
          </a:p>
        </p:txBody>
      </p:sp>
      <p:sp>
        <p:nvSpPr>
          <p:cNvPr id="3" name="Content Placeholder 2"/>
          <p:cNvSpPr>
            <a:spLocks noGrp="1"/>
          </p:cNvSpPr>
          <p:nvPr>
            <p:ph idx="1"/>
          </p:nvPr>
        </p:nvSpPr>
        <p:spPr>
          <a:xfrm>
            <a:off x="457200" y="1428737"/>
            <a:ext cx="8229600" cy="428627"/>
          </a:xfrm>
        </p:spPr>
        <p:txBody>
          <a:bodyPr/>
          <a:lstStyle/>
          <a:p>
            <a:pPr>
              <a:buNone/>
            </a:pPr>
            <a:r>
              <a:rPr lang="en-US" sz="1800" b="1" dirty="0" smtClean="0">
                <a:solidFill>
                  <a:srgbClr val="000000"/>
                </a:solidFill>
              </a:rPr>
              <a:t>Table 2.3	     Top 10 Consolidated Agency Networks</a:t>
            </a:r>
            <a:endParaRPr lang="en-US" sz="1800" dirty="0" smtClean="0">
              <a:solidFill>
                <a:srgbClr val="000000"/>
              </a:solidFill>
            </a:endParaRPr>
          </a:p>
          <a:p>
            <a:endParaRPr lang="en-US" dirty="0"/>
          </a:p>
        </p:txBody>
      </p:sp>
      <p:sp>
        <p:nvSpPr>
          <p:cNvPr id="4" name="Rectangle 3"/>
          <p:cNvSpPr/>
          <p:nvPr/>
        </p:nvSpPr>
        <p:spPr>
          <a:xfrm>
            <a:off x="357190" y="1857364"/>
            <a:ext cx="4572000" cy="3944541"/>
          </a:xfrm>
          <a:prstGeom prst="rect">
            <a:avLst/>
          </a:prstGeom>
        </p:spPr>
        <p:txBody>
          <a:bodyPr>
            <a:spAutoFit/>
          </a:bodyPr>
          <a:lstStyle/>
          <a:p>
            <a:pPr marL="342900" indent="-342900">
              <a:lnSpc>
                <a:spcPct val="90000"/>
              </a:lnSpc>
            </a:pPr>
            <a:r>
              <a:rPr lang="en-US" sz="1600" b="1" i="1" dirty="0" smtClean="0">
                <a:solidFill>
                  <a:srgbClr val="000000"/>
                </a:solidFill>
              </a:rPr>
              <a:t>Agency</a:t>
            </a:r>
            <a:endParaRPr lang="en-US" sz="1600" dirty="0" smtClean="0">
              <a:solidFill>
                <a:srgbClr val="000000"/>
              </a:solidFill>
            </a:endParaRPr>
          </a:p>
          <a:p>
            <a:pPr marL="342900" indent="-342900">
              <a:lnSpc>
                <a:spcPct val="90000"/>
              </a:lnSpc>
            </a:pPr>
            <a:endParaRPr lang="en-US" sz="1600" dirty="0" smtClean="0">
              <a:solidFill>
                <a:srgbClr val="000000"/>
              </a:solidFill>
            </a:endParaRPr>
          </a:p>
          <a:p>
            <a:pPr marL="342900" indent="-342900">
              <a:lnSpc>
                <a:spcPct val="140000"/>
              </a:lnSpc>
              <a:buFont typeface="Times" charset="0"/>
              <a:buAutoNum type="arabicPeriod"/>
            </a:pPr>
            <a:r>
              <a:rPr lang="en-US" sz="1600" dirty="0" err="1" smtClean="0">
                <a:solidFill>
                  <a:srgbClr val="000000"/>
                </a:solidFill>
              </a:rPr>
              <a:t>Dentsu</a:t>
            </a:r>
            <a:r>
              <a:rPr lang="en-US" sz="1600" dirty="0" smtClean="0">
                <a:solidFill>
                  <a:srgbClr val="000000"/>
                </a:solidFill>
              </a:rPr>
              <a:t> [</a:t>
            </a:r>
            <a:r>
              <a:rPr lang="en-US" sz="1600" dirty="0" err="1" smtClean="0">
                <a:solidFill>
                  <a:srgbClr val="000000"/>
                </a:solidFill>
              </a:rPr>
              <a:t>Dentsu</a:t>
            </a:r>
            <a:r>
              <a:rPr lang="en-US" sz="1600" dirty="0" smtClean="0">
                <a:solidFill>
                  <a:srgbClr val="000000"/>
                </a:solidFill>
              </a:rPr>
              <a:t>]</a:t>
            </a:r>
          </a:p>
          <a:p>
            <a:pPr marL="342900" indent="-342900">
              <a:lnSpc>
                <a:spcPct val="140000"/>
              </a:lnSpc>
              <a:buFont typeface="Times" charset="0"/>
              <a:buAutoNum type="arabicPeriod"/>
            </a:pPr>
            <a:r>
              <a:rPr lang="en-US" sz="1600" dirty="0" smtClean="0">
                <a:solidFill>
                  <a:srgbClr val="000000"/>
                </a:solidFill>
              </a:rPr>
              <a:t>McCann Erickson </a:t>
            </a:r>
            <a:r>
              <a:rPr lang="en-US" sz="1600" dirty="0" err="1" smtClean="0">
                <a:solidFill>
                  <a:srgbClr val="000000"/>
                </a:solidFill>
              </a:rPr>
              <a:t>Worldgroup</a:t>
            </a:r>
            <a:r>
              <a:rPr lang="en-US" sz="1600" dirty="0" smtClean="0">
                <a:solidFill>
                  <a:srgbClr val="000000"/>
                </a:solidFill>
              </a:rPr>
              <a:t> [Interpublic]</a:t>
            </a:r>
          </a:p>
          <a:p>
            <a:pPr marL="342900" indent="-342900">
              <a:lnSpc>
                <a:spcPct val="140000"/>
              </a:lnSpc>
              <a:buFont typeface="Times" charset="0"/>
              <a:buAutoNum type="arabicPeriod"/>
            </a:pPr>
            <a:r>
              <a:rPr lang="en-US" sz="1600" dirty="0" smtClean="0">
                <a:solidFill>
                  <a:srgbClr val="000000"/>
                </a:solidFill>
              </a:rPr>
              <a:t>BBDO Worldwide [Omnicom]</a:t>
            </a:r>
          </a:p>
          <a:p>
            <a:pPr marL="342900" indent="-342900">
              <a:lnSpc>
                <a:spcPct val="140000"/>
              </a:lnSpc>
              <a:buFont typeface="Times" charset="0"/>
              <a:buAutoNum type="arabicPeriod"/>
            </a:pPr>
            <a:r>
              <a:rPr lang="en-US" sz="1600" dirty="0" smtClean="0">
                <a:solidFill>
                  <a:srgbClr val="000000"/>
                </a:solidFill>
              </a:rPr>
              <a:t>DDB Worldwide Communications [Omnicom]</a:t>
            </a:r>
          </a:p>
          <a:p>
            <a:pPr marL="342900" indent="-342900">
              <a:lnSpc>
                <a:spcPct val="140000"/>
              </a:lnSpc>
              <a:buFont typeface="Times" charset="0"/>
              <a:buAutoNum type="arabicPeriod"/>
            </a:pPr>
            <a:r>
              <a:rPr lang="en-US" sz="1600" dirty="0" smtClean="0">
                <a:solidFill>
                  <a:srgbClr val="000000"/>
                </a:solidFill>
              </a:rPr>
              <a:t>Ogilvy &amp; Mather Worldwide [WPP]</a:t>
            </a:r>
          </a:p>
          <a:p>
            <a:pPr marL="342900" indent="-342900">
              <a:lnSpc>
                <a:spcPct val="140000"/>
              </a:lnSpc>
              <a:buFont typeface="Times" charset="0"/>
              <a:buAutoNum type="arabicPeriod"/>
            </a:pPr>
            <a:r>
              <a:rPr lang="en-US" sz="1600" dirty="0" smtClean="0">
                <a:solidFill>
                  <a:srgbClr val="000000"/>
                </a:solidFill>
              </a:rPr>
              <a:t>Young &amp; Rubicam Brands [WPP]</a:t>
            </a:r>
          </a:p>
          <a:p>
            <a:pPr marL="342900" indent="-342900">
              <a:lnSpc>
                <a:spcPct val="140000"/>
              </a:lnSpc>
              <a:buFont typeface="Times" charset="0"/>
              <a:buAutoNum type="arabicPeriod"/>
            </a:pPr>
            <a:r>
              <a:rPr lang="en-US" sz="1600" dirty="0" smtClean="0">
                <a:solidFill>
                  <a:srgbClr val="000000"/>
                </a:solidFill>
              </a:rPr>
              <a:t>TBWA Worldwide [Omnicom]</a:t>
            </a:r>
          </a:p>
          <a:p>
            <a:pPr marL="342900" indent="-342900">
              <a:lnSpc>
                <a:spcPct val="140000"/>
              </a:lnSpc>
              <a:buFont typeface="Times" charset="0"/>
              <a:buAutoNum type="arabicPeriod"/>
            </a:pPr>
            <a:r>
              <a:rPr lang="en-US" sz="1600" dirty="0" smtClean="0">
                <a:solidFill>
                  <a:srgbClr val="000000"/>
                </a:solidFill>
              </a:rPr>
              <a:t>JWT (WPP) [WPP]</a:t>
            </a:r>
          </a:p>
          <a:p>
            <a:pPr marL="342900" indent="-342900">
              <a:lnSpc>
                <a:spcPct val="140000"/>
              </a:lnSpc>
              <a:buFont typeface="Times" charset="0"/>
              <a:buAutoNum type="arabicPeriod"/>
            </a:pPr>
            <a:r>
              <a:rPr lang="en-US" sz="1600" dirty="0" err="1" smtClean="0">
                <a:solidFill>
                  <a:srgbClr val="000000"/>
                </a:solidFill>
              </a:rPr>
              <a:t>Publicis</a:t>
            </a:r>
            <a:r>
              <a:rPr lang="en-US" sz="1600" dirty="0" smtClean="0">
                <a:solidFill>
                  <a:srgbClr val="000000"/>
                </a:solidFill>
              </a:rPr>
              <a:t> Worldwide [</a:t>
            </a:r>
            <a:r>
              <a:rPr lang="en-US" sz="1600" dirty="0" err="1" smtClean="0">
                <a:solidFill>
                  <a:srgbClr val="000000"/>
                </a:solidFill>
              </a:rPr>
              <a:t>Publicis</a:t>
            </a:r>
            <a:r>
              <a:rPr lang="en-US" sz="1600" dirty="0" smtClean="0">
                <a:solidFill>
                  <a:srgbClr val="000000"/>
                </a:solidFill>
              </a:rPr>
              <a:t>]</a:t>
            </a:r>
          </a:p>
          <a:p>
            <a:pPr marL="342900" indent="-342900">
              <a:lnSpc>
                <a:spcPct val="140000"/>
              </a:lnSpc>
              <a:buFont typeface="Times" charset="0"/>
              <a:buAutoNum type="arabicPeriod"/>
            </a:pPr>
            <a:r>
              <a:rPr lang="en-US" sz="1600" dirty="0" smtClean="0">
                <a:solidFill>
                  <a:srgbClr val="000000"/>
                </a:solidFill>
              </a:rPr>
              <a:t>Leo Burnett [</a:t>
            </a:r>
            <a:r>
              <a:rPr lang="en-US" sz="1600" dirty="0" err="1" smtClean="0">
                <a:solidFill>
                  <a:srgbClr val="000000"/>
                </a:solidFill>
              </a:rPr>
              <a:t>Publicis</a:t>
            </a:r>
            <a:r>
              <a:rPr lang="en-US" sz="1600" dirty="0" smtClean="0">
                <a:solidFill>
                  <a:srgbClr val="000000"/>
                </a:solidFill>
              </a:rPr>
              <a:t>]</a:t>
            </a:r>
            <a:endParaRPr lang="en-US" sz="1600" dirty="0">
              <a:solidFill>
                <a:srgbClr val="000000"/>
              </a:solidFill>
            </a:endParaRPr>
          </a:p>
        </p:txBody>
      </p:sp>
      <p:sp>
        <p:nvSpPr>
          <p:cNvPr id="5" name="Rectangle 4"/>
          <p:cNvSpPr/>
          <p:nvPr/>
        </p:nvSpPr>
        <p:spPr>
          <a:xfrm>
            <a:off x="5072066" y="1857364"/>
            <a:ext cx="4071934" cy="4007251"/>
          </a:xfrm>
          <a:prstGeom prst="rect">
            <a:avLst/>
          </a:prstGeom>
        </p:spPr>
        <p:txBody>
          <a:bodyPr wrap="square">
            <a:spAutoFit/>
          </a:bodyPr>
          <a:lstStyle/>
          <a:p>
            <a:pPr>
              <a:lnSpc>
                <a:spcPct val="90000"/>
              </a:lnSpc>
            </a:pPr>
            <a:r>
              <a:rPr lang="en-US" sz="1600" b="1" i="1" dirty="0" smtClean="0">
                <a:solidFill>
                  <a:srgbClr val="000000"/>
                </a:solidFill>
              </a:rPr>
              <a:t>Headquarters 	‘06 Revenue (billions)</a:t>
            </a:r>
            <a:endParaRPr lang="en-US" sz="1600" dirty="0" smtClean="0">
              <a:solidFill>
                <a:srgbClr val="000000"/>
              </a:solidFill>
            </a:endParaRPr>
          </a:p>
          <a:p>
            <a:pPr>
              <a:lnSpc>
                <a:spcPct val="90000"/>
              </a:lnSpc>
            </a:pPr>
            <a:endParaRPr lang="en-US" sz="1600" dirty="0" smtClean="0">
              <a:solidFill>
                <a:srgbClr val="000000"/>
              </a:solidFill>
            </a:endParaRPr>
          </a:p>
          <a:p>
            <a:pPr>
              <a:lnSpc>
                <a:spcPct val="140000"/>
              </a:lnSpc>
            </a:pPr>
            <a:r>
              <a:rPr lang="en-US" sz="1600" dirty="0" smtClean="0">
                <a:solidFill>
                  <a:srgbClr val="000000"/>
                </a:solidFill>
              </a:rPr>
              <a:t>Tokyo		$2.49</a:t>
            </a:r>
          </a:p>
          <a:p>
            <a:pPr>
              <a:lnSpc>
                <a:spcPct val="150000"/>
              </a:lnSpc>
            </a:pPr>
            <a:r>
              <a:rPr lang="en-US" sz="1600" dirty="0" smtClean="0">
                <a:solidFill>
                  <a:srgbClr val="000000"/>
                </a:solidFill>
              </a:rPr>
              <a:t>New York		$2.13                                                                                                          </a:t>
            </a:r>
          </a:p>
          <a:p>
            <a:pPr>
              <a:lnSpc>
                <a:spcPct val="130000"/>
              </a:lnSpc>
            </a:pPr>
            <a:r>
              <a:rPr lang="en-US" sz="1600" dirty="0" smtClean="0">
                <a:solidFill>
                  <a:srgbClr val="000000"/>
                </a:solidFill>
              </a:rPr>
              <a:t>New York		$2.10</a:t>
            </a:r>
          </a:p>
          <a:p>
            <a:pPr>
              <a:lnSpc>
                <a:spcPct val="120000"/>
              </a:lnSpc>
            </a:pPr>
            <a:r>
              <a:rPr lang="en-US" sz="1600" dirty="0" smtClean="0">
                <a:solidFill>
                  <a:srgbClr val="000000"/>
                </a:solidFill>
              </a:rPr>
              <a:t>New York		$</a:t>
            </a:r>
            <a:r>
              <a:rPr lang="en-US" sz="1600" dirty="0" smtClean="0">
                <a:solidFill>
                  <a:srgbClr val="000000"/>
                </a:solidFill>
              </a:rPr>
              <a:t>2.08</a:t>
            </a:r>
            <a:endParaRPr lang="en-US" sz="1600" dirty="0" smtClean="0">
              <a:solidFill>
                <a:srgbClr val="000000"/>
              </a:solidFill>
            </a:endParaRPr>
          </a:p>
          <a:p>
            <a:pPr>
              <a:lnSpc>
                <a:spcPct val="160000"/>
              </a:lnSpc>
            </a:pPr>
            <a:r>
              <a:rPr lang="en-US" sz="1600" dirty="0" smtClean="0">
                <a:solidFill>
                  <a:srgbClr val="000000"/>
                </a:solidFill>
              </a:rPr>
              <a:t>New York		$1.71</a:t>
            </a:r>
          </a:p>
          <a:p>
            <a:pPr>
              <a:lnSpc>
                <a:spcPct val="140000"/>
              </a:lnSpc>
            </a:pPr>
            <a:r>
              <a:rPr lang="en-US" sz="1600" dirty="0" smtClean="0">
                <a:solidFill>
                  <a:srgbClr val="000000"/>
                </a:solidFill>
              </a:rPr>
              <a:t>New York		$1.59</a:t>
            </a:r>
          </a:p>
          <a:p>
            <a:pPr>
              <a:lnSpc>
                <a:spcPct val="150000"/>
              </a:lnSpc>
            </a:pPr>
            <a:r>
              <a:rPr lang="en-US" sz="1600" dirty="0" smtClean="0">
                <a:solidFill>
                  <a:srgbClr val="000000"/>
                </a:solidFill>
              </a:rPr>
              <a:t>New York		$1.52</a:t>
            </a:r>
          </a:p>
          <a:p>
            <a:pPr>
              <a:lnSpc>
                <a:spcPct val="140000"/>
              </a:lnSpc>
            </a:pPr>
            <a:r>
              <a:rPr lang="en-US" sz="1600" dirty="0" smtClean="0">
                <a:solidFill>
                  <a:srgbClr val="000000"/>
                </a:solidFill>
              </a:rPr>
              <a:t>New York		$1.50</a:t>
            </a:r>
          </a:p>
          <a:p>
            <a:pPr>
              <a:lnSpc>
                <a:spcPct val="130000"/>
              </a:lnSpc>
            </a:pPr>
            <a:r>
              <a:rPr lang="en-US" sz="1600" dirty="0" smtClean="0">
                <a:solidFill>
                  <a:srgbClr val="000000"/>
                </a:solidFill>
              </a:rPr>
              <a:t>Paris		$1.24</a:t>
            </a:r>
          </a:p>
          <a:p>
            <a:pPr>
              <a:lnSpc>
                <a:spcPct val="150000"/>
              </a:lnSpc>
            </a:pPr>
            <a:r>
              <a:rPr lang="en-US" sz="1600" dirty="0" smtClean="0">
                <a:solidFill>
                  <a:srgbClr val="000000"/>
                </a:solidFill>
              </a:rPr>
              <a:t>Chicago		$1.19</a:t>
            </a:r>
            <a:endParaRPr lang="en-US" sz="1600" dirty="0">
              <a:solidFill>
                <a:srgbClr val="000000"/>
              </a:solidFill>
            </a:endParaRPr>
          </a:p>
        </p:txBody>
      </p:sp>
      <p:sp>
        <p:nvSpPr>
          <p:cNvPr id="6" name="Rectangle 5"/>
          <p:cNvSpPr/>
          <p:nvPr/>
        </p:nvSpPr>
        <p:spPr>
          <a:xfrm>
            <a:off x="500034" y="5978743"/>
            <a:ext cx="8072494" cy="307777"/>
          </a:xfrm>
          <a:prstGeom prst="rect">
            <a:avLst/>
          </a:prstGeom>
        </p:spPr>
        <p:txBody>
          <a:bodyPr wrap="square">
            <a:spAutoFit/>
          </a:bodyPr>
          <a:lstStyle/>
          <a:p>
            <a:r>
              <a:rPr lang="en-US" sz="1400" i="1" dirty="0" smtClean="0">
                <a:solidFill>
                  <a:srgbClr val="000000"/>
                </a:solidFill>
              </a:rPr>
              <a:t>Source</a:t>
            </a:r>
            <a:r>
              <a:rPr lang="en-US" sz="1400" dirty="0" smtClean="0">
                <a:solidFill>
                  <a:srgbClr val="000000"/>
                </a:solidFill>
              </a:rPr>
              <a:t>: Agency Report: Top Ten Consolidated Agency Networks,” </a:t>
            </a:r>
            <a:r>
              <a:rPr lang="en-US" sz="1400" i="1" dirty="0" smtClean="0">
                <a:solidFill>
                  <a:srgbClr val="000000"/>
                </a:solidFill>
              </a:rPr>
              <a:t>Advertising Age, </a:t>
            </a:r>
            <a:r>
              <a:rPr lang="en-US" sz="1400" dirty="0" smtClean="0">
                <a:solidFill>
                  <a:srgbClr val="000000"/>
                </a:solidFill>
              </a:rPr>
              <a:t>April 30, 2007: S-4.</a:t>
            </a:r>
            <a:endParaRPr lang="en-US" sz="1400" dirty="0">
              <a:solidFill>
                <a:srgbClr val="00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smtClean="0">
                <a:solidFill>
                  <a:srgbClr val="FFC000"/>
                </a:solidFill>
              </a:rPr>
              <a:t>Types of Agencies</a:t>
            </a:r>
            <a:endParaRPr lang="en-US" dirty="0">
              <a:solidFill>
                <a:srgbClr val="FFC000"/>
              </a:solidFill>
            </a:endParaRPr>
          </a:p>
        </p:txBody>
      </p:sp>
      <p:sp>
        <p:nvSpPr>
          <p:cNvPr id="6" name="TextBox 5">
            <a:extLst>
              <a:ext uri="{FF2B5EF4-FFF2-40B4-BE49-F238E27FC236}">
                <a16:creationId xmlns="" xmlns:a16="http://schemas.microsoft.com/office/drawing/2014/main" id="{E09A532F-2A66-4E7A-8EA4-647AFB93E9ED}"/>
              </a:ext>
            </a:extLst>
          </p:cNvPr>
          <p:cNvSpPr txBox="1"/>
          <p:nvPr/>
        </p:nvSpPr>
        <p:spPr>
          <a:xfrm>
            <a:off x="1828800" y="605793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 Moriarty, Mitchell and Wells, (2009)</a:t>
            </a: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p:txBody>
      </p:sp>
      <p:sp>
        <p:nvSpPr>
          <p:cNvPr id="31745" name="Rectangle 1"/>
          <p:cNvSpPr>
            <a:spLocks noChangeArrowheads="1"/>
          </p:cNvSpPr>
          <p:nvPr/>
        </p:nvSpPr>
        <p:spPr bwMode="auto">
          <a:xfrm>
            <a:off x="428596" y="1500174"/>
            <a:ext cx="8001056"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tab pos="914400" algn="l"/>
              </a:tabLst>
            </a:pPr>
            <a:r>
              <a:rPr kumimoji="0" lang="en-US" sz="2800" b="1" i="0" u="none" strike="noStrike" cap="none" normalizeH="0" baseline="0" dirty="0" smtClean="0">
                <a:ln>
                  <a:noFill/>
                </a:ln>
                <a:solidFill>
                  <a:schemeClr val="tx1"/>
                </a:solidFill>
                <a:effectLst/>
                <a:latin typeface="+mn-lt"/>
                <a:ea typeface="Times New Roman" pitchFamily="18" charset="0"/>
                <a:cs typeface="Times New Roman" pitchFamily="18" charset="0"/>
              </a:rPr>
              <a:t>Full-Service Agencies</a:t>
            </a:r>
            <a:endParaRPr kumimoji="0" lang="en-US" sz="2800" b="0" i="0" u="none" strike="noStrike" cap="none" normalizeH="0" baseline="0" dirty="0" smtClean="0">
              <a:ln>
                <a:noFill/>
              </a:ln>
              <a:solidFill>
                <a:schemeClr val="tx1"/>
              </a:solidFill>
              <a:effectLst/>
              <a:latin typeface="+mn-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en-US" sz="2800" b="0" i="0" u="none" strike="noStrike" cap="none" normalizeH="0" baseline="0" dirty="0" smtClean="0">
                <a:ln>
                  <a:noFill/>
                </a:ln>
                <a:solidFill>
                  <a:schemeClr val="tx1"/>
                </a:solidFill>
                <a:effectLst/>
                <a:latin typeface="+mn-lt"/>
                <a:ea typeface="Times New Roman" pitchFamily="18" charset="0"/>
                <a:cs typeface="Times New Roman" pitchFamily="18" charset="0"/>
              </a:rPr>
              <a:t>In advertising, a </a:t>
            </a:r>
            <a:r>
              <a:rPr kumimoji="0" lang="en-US" sz="2800" b="1" i="0" u="none" strike="noStrike" cap="none" normalizeH="0" baseline="0" dirty="0" smtClean="0">
                <a:ln>
                  <a:noFill/>
                </a:ln>
                <a:solidFill>
                  <a:schemeClr val="tx1"/>
                </a:solidFill>
                <a:effectLst/>
                <a:latin typeface="+mn-lt"/>
                <a:ea typeface="Times New Roman" pitchFamily="18" charset="0"/>
                <a:cs typeface="Times New Roman" pitchFamily="18" charset="0"/>
              </a:rPr>
              <a:t>full-service agency</a:t>
            </a:r>
            <a:r>
              <a:rPr kumimoji="0" lang="en-US" sz="2800" b="0" i="0" u="none" strike="noStrike" cap="none" normalizeH="0" baseline="0" dirty="0" smtClean="0">
                <a:ln>
                  <a:noFill/>
                </a:ln>
                <a:solidFill>
                  <a:schemeClr val="tx1"/>
                </a:solidFill>
                <a:effectLst/>
                <a:latin typeface="+mn-lt"/>
                <a:ea typeface="Times New Roman" pitchFamily="18" charset="0"/>
                <a:cs typeface="Times New Roman" pitchFamily="18" charset="0"/>
              </a:rPr>
              <a:t> includes the four major staff functions of account management, creative services, media planning, and account planning, which includes research.</a:t>
            </a:r>
            <a:endParaRPr kumimoji="0" lang="en-US" sz="2800" b="0" i="0" u="none" strike="noStrike" cap="none" normalizeH="0" baseline="0" dirty="0" smtClean="0">
              <a:ln>
                <a:noFill/>
              </a:ln>
              <a:solidFill>
                <a:schemeClr val="tx1"/>
              </a:solidFill>
              <a:effectLst/>
              <a:latin typeface="+mn-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914400" algn="l"/>
              </a:tabLst>
            </a:pPr>
            <a:r>
              <a:rPr kumimoji="0" lang="en-US" sz="2800" b="0" i="0" u="none" strike="noStrike" cap="none" normalizeH="0" baseline="0" dirty="0" smtClean="0">
                <a:ln>
                  <a:noFill/>
                </a:ln>
                <a:solidFill>
                  <a:schemeClr val="tx1"/>
                </a:solidFill>
                <a:effectLst/>
                <a:latin typeface="+mn-lt"/>
                <a:ea typeface="Times New Roman" pitchFamily="18" charset="0"/>
                <a:cs typeface="Arial" pitchFamily="34" charset="0"/>
              </a:rPr>
              <a:t> the four major staff functions are:</a:t>
            </a:r>
            <a:endParaRPr kumimoji="0" lang="en-US" sz="2800" b="0" i="0" u="none" strike="noStrike" cap="none" normalizeH="0" baseline="0" dirty="0" smtClean="0">
              <a:ln>
                <a:noFill/>
              </a:ln>
              <a:solidFill>
                <a:schemeClr val="tx1"/>
              </a:solidFill>
              <a:effectLst/>
              <a:latin typeface="+mn-lt"/>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 typeface="Wingdings" pitchFamily="2" charset="2"/>
              <a:buChar char=""/>
              <a:tabLst>
                <a:tab pos="914400" algn="l"/>
              </a:tabLst>
            </a:pPr>
            <a:r>
              <a:rPr kumimoji="0" lang="en-US" sz="2800" b="0" i="0" u="none" strike="noStrike" cap="none" normalizeH="0" baseline="0" dirty="0" smtClean="0">
                <a:ln>
                  <a:noFill/>
                </a:ln>
                <a:solidFill>
                  <a:schemeClr val="tx1"/>
                </a:solidFill>
                <a:effectLst/>
                <a:latin typeface="+mn-lt"/>
                <a:ea typeface="Times New Roman" pitchFamily="18" charset="0"/>
                <a:cs typeface="Arial" pitchFamily="34" charset="0"/>
              </a:rPr>
              <a:t>Account management</a:t>
            </a:r>
            <a:endParaRPr kumimoji="0" lang="en-US" sz="2800" b="0" i="0" u="none" strike="noStrike" cap="none" normalizeH="0" baseline="0" dirty="0" smtClean="0">
              <a:ln>
                <a:noFill/>
              </a:ln>
              <a:solidFill>
                <a:schemeClr val="tx1"/>
              </a:solidFill>
              <a:effectLst/>
              <a:latin typeface="+mn-lt"/>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tab pos="914400" algn="l"/>
              </a:tabLst>
            </a:pPr>
            <a:r>
              <a:rPr kumimoji="0" lang="en-US" sz="2800" b="0" i="0" u="none" strike="noStrike" cap="none" normalizeH="0" baseline="0" dirty="0" smtClean="0">
                <a:ln>
                  <a:noFill/>
                </a:ln>
                <a:solidFill>
                  <a:schemeClr val="tx1"/>
                </a:solidFill>
                <a:effectLst/>
                <a:latin typeface="+mn-lt"/>
                <a:ea typeface="Times New Roman" pitchFamily="18" charset="0"/>
                <a:cs typeface="Arial" pitchFamily="34" charset="0"/>
              </a:rPr>
              <a:t>Serves as a liaison between the client and agency</a:t>
            </a:r>
            <a:endParaRPr kumimoji="0" lang="en-US" sz="2800" b="0" i="0" u="none" strike="noStrike" cap="none" normalizeH="0" baseline="0" dirty="0" smtClean="0">
              <a:ln>
                <a:noFill/>
              </a:ln>
              <a:solidFill>
                <a:schemeClr val="tx1"/>
              </a:solidFill>
              <a:effectLst/>
              <a:latin typeface="+mn-lt"/>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tab pos="914400" algn="l"/>
              </a:tabLst>
            </a:pPr>
            <a:r>
              <a:rPr kumimoji="0" lang="en-US" sz="2800" b="0" i="0" u="none" strike="noStrike" cap="none" normalizeH="0" baseline="0" dirty="0" smtClean="0">
                <a:ln>
                  <a:noFill/>
                </a:ln>
                <a:solidFill>
                  <a:schemeClr val="tx1"/>
                </a:solidFill>
                <a:effectLst/>
                <a:latin typeface="+mn-lt"/>
                <a:ea typeface="Times New Roman" pitchFamily="18" charset="0"/>
                <a:cs typeface="Arial" pitchFamily="34" charset="0"/>
              </a:rPr>
              <a:t>Three levels: management supervisor, account supervisor, account executive</a:t>
            </a:r>
            <a:endParaRPr kumimoji="0" lang="en-US" sz="2800" b="0" i="0" u="none" strike="noStrike" cap="none" normalizeH="0" baseline="0" dirty="0" smtClean="0">
              <a:ln>
                <a:noFill/>
              </a:ln>
              <a:solidFill>
                <a:schemeClr val="tx1"/>
              </a:solidFill>
              <a:effectLst/>
              <a:latin typeface="+mn-lt"/>
              <a:cs typeface="Arial" pitchFamily="34" charset="0"/>
            </a:endParaRPr>
          </a:p>
        </p:txBody>
      </p:sp>
    </p:spTree>
    <p:extLst>
      <p:ext uri="{BB962C8B-B14F-4D97-AF65-F5344CB8AC3E}">
        <p14:creationId xmlns="" xmlns:p14="http://schemas.microsoft.com/office/powerpoint/2010/main" val="3345488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dirty="0" smtClean="0">
                <a:solidFill>
                  <a:srgbClr val="FFC000"/>
                </a:solidFill>
              </a:rPr>
              <a:t>Types of Agencies</a:t>
            </a:r>
            <a:endParaRPr lang="en-US" dirty="0">
              <a:solidFill>
                <a:srgbClr val="FFC000"/>
              </a:solidFill>
            </a:endParaRPr>
          </a:p>
        </p:txBody>
      </p:sp>
      <p:sp>
        <p:nvSpPr>
          <p:cNvPr id="304131" name="Rectangle 3"/>
          <p:cNvSpPr>
            <a:spLocks noGrp="1" noChangeArrowheads="1"/>
          </p:cNvSpPr>
          <p:nvPr>
            <p:ph idx="1"/>
          </p:nvPr>
        </p:nvSpPr>
        <p:spPr>
          <a:xfrm>
            <a:off x="430369" y="1500174"/>
            <a:ext cx="7856407" cy="5072098"/>
          </a:xfrm>
        </p:spPr>
        <p:txBody>
          <a:bodyPr/>
          <a:lstStyle/>
          <a:p>
            <a:pPr marL="457200" lvl="1" indent="0">
              <a:spcBef>
                <a:spcPct val="0"/>
              </a:spcBef>
              <a:buClrTx/>
              <a:buSzTx/>
              <a:buNone/>
              <a:tabLst>
                <a:tab pos="914400" algn="l"/>
              </a:tabLst>
            </a:pPr>
            <a:r>
              <a:rPr lang="en-US" b="1" dirty="0" smtClean="0">
                <a:ea typeface="Times New Roman" pitchFamily="18" charset="0"/>
                <a:cs typeface="Times New Roman" pitchFamily="18" charset="0"/>
              </a:rPr>
              <a:t>Full-Service Agencies</a:t>
            </a:r>
            <a:endParaRPr lang="en-US" b="1" dirty="0" smtClean="0">
              <a:cs typeface="Arial" pitchFamily="34" charset="0"/>
            </a:endParaRPr>
          </a:p>
          <a:p>
            <a:pPr marL="457200" lvl="1" indent="0">
              <a:spcBef>
                <a:spcPct val="0"/>
              </a:spcBef>
              <a:buClrTx/>
              <a:buSzTx/>
              <a:buFontTx/>
              <a:buChar char="–"/>
              <a:tabLst>
                <a:tab pos="914400" algn="l"/>
              </a:tabLst>
            </a:pPr>
            <a:endParaRPr lang="en-US" dirty="0" smtClean="0">
              <a:cs typeface="Arial" pitchFamily="34" charset="0"/>
            </a:endParaRPr>
          </a:p>
          <a:p>
            <a:pPr marL="457200" lvl="1" indent="0">
              <a:spcBef>
                <a:spcPct val="0"/>
              </a:spcBef>
              <a:buClrTx/>
              <a:buSzTx/>
              <a:buFont typeface="Wingdings" pitchFamily="2" charset="2"/>
              <a:buChar char="§"/>
              <a:tabLst>
                <a:tab pos="914400" algn="l"/>
              </a:tabLst>
            </a:pPr>
            <a:r>
              <a:rPr lang="en-US" dirty="0" smtClean="0">
                <a:ea typeface="Times New Roman" pitchFamily="18" charset="0"/>
                <a:cs typeface="Arial" pitchFamily="34" charset="0"/>
              </a:rPr>
              <a:t>Creative services</a:t>
            </a:r>
            <a:endParaRPr lang="en-US" dirty="0" smtClean="0">
              <a:cs typeface="Arial" pitchFamily="34" charset="0"/>
            </a:endParaRPr>
          </a:p>
          <a:p>
            <a:pPr marL="457200" lvl="1" indent="0">
              <a:spcBef>
                <a:spcPct val="0"/>
              </a:spcBef>
              <a:buClrTx/>
              <a:buSzTx/>
              <a:buFontTx/>
              <a:buChar char="–"/>
              <a:tabLst>
                <a:tab pos="914400" algn="l"/>
              </a:tabLst>
            </a:pPr>
            <a:r>
              <a:rPr lang="en-US" dirty="0" smtClean="0">
                <a:ea typeface="Times New Roman" pitchFamily="18" charset="0"/>
                <a:cs typeface="Arial" pitchFamily="34" charset="0"/>
              </a:rPr>
              <a:t>People who create and people who inspire</a:t>
            </a:r>
            <a:endParaRPr lang="en-US" dirty="0" smtClean="0">
              <a:cs typeface="Arial" pitchFamily="34" charset="0"/>
            </a:endParaRPr>
          </a:p>
          <a:p>
            <a:pPr marL="457200" lvl="1" indent="0">
              <a:spcBef>
                <a:spcPct val="0"/>
              </a:spcBef>
              <a:buClrTx/>
              <a:buSzTx/>
              <a:buFontTx/>
              <a:buChar char="–"/>
              <a:tabLst>
                <a:tab pos="914400" algn="l"/>
              </a:tabLst>
            </a:pPr>
            <a:r>
              <a:rPr lang="en-US" dirty="0" smtClean="0">
                <a:ea typeface="Times New Roman" pitchFamily="18" charset="0"/>
                <a:cs typeface="Arial" pitchFamily="34" charset="0"/>
              </a:rPr>
              <a:t>Creative directors, copywriters, art directors, producers</a:t>
            </a:r>
            <a:endParaRPr lang="en-US" dirty="0" smtClean="0">
              <a:cs typeface="Arial" pitchFamily="34" charset="0"/>
            </a:endParaRPr>
          </a:p>
          <a:p>
            <a:pPr marL="457200" lvl="1" indent="0">
              <a:spcBef>
                <a:spcPct val="0"/>
              </a:spcBef>
              <a:buClrTx/>
              <a:buSzTx/>
              <a:buFont typeface="Wingdings" pitchFamily="2" charset="2"/>
              <a:buChar char="§"/>
              <a:tabLst>
                <a:tab pos="914400" algn="l"/>
              </a:tabLst>
            </a:pPr>
            <a:r>
              <a:rPr lang="en-US" dirty="0" smtClean="0">
                <a:ea typeface="Times New Roman" pitchFamily="18" charset="0"/>
                <a:cs typeface="Arial" pitchFamily="34" charset="0"/>
              </a:rPr>
              <a:t>Media planning and buying</a:t>
            </a:r>
            <a:endParaRPr lang="en-US" dirty="0" smtClean="0">
              <a:cs typeface="Arial" pitchFamily="34" charset="0"/>
            </a:endParaRPr>
          </a:p>
          <a:p>
            <a:pPr marL="457200" lvl="1" indent="0">
              <a:spcBef>
                <a:spcPct val="0"/>
              </a:spcBef>
              <a:buClrTx/>
              <a:buSzTx/>
              <a:buFontTx/>
              <a:buChar char="–"/>
              <a:tabLst>
                <a:tab pos="914400" algn="l"/>
              </a:tabLst>
            </a:pPr>
            <a:r>
              <a:rPr lang="en-US" dirty="0" smtClean="0">
                <a:ea typeface="Times New Roman" pitchFamily="18" charset="0"/>
                <a:cs typeface="Arial" pitchFamily="34" charset="0"/>
              </a:rPr>
              <a:t>Recommend most efficient means of delivering the message</a:t>
            </a:r>
            <a:endParaRPr lang="en-US" dirty="0" smtClean="0">
              <a:cs typeface="Arial" pitchFamily="34" charset="0"/>
            </a:endParaRPr>
          </a:p>
          <a:p>
            <a:pPr marL="457200" lvl="1" indent="0">
              <a:spcBef>
                <a:spcPct val="0"/>
              </a:spcBef>
              <a:buClrTx/>
              <a:buSzTx/>
              <a:buFont typeface="Wingdings" pitchFamily="2" charset="2"/>
              <a:buChar char="§"/>
              <a:tabLst>
                <a:tab pos="914400" algn="l"/>
              </a:tabLst>
            </a:pPr>
            <a:r>
              <a:rPr lang="en-US" dirty="0" smtClean="0">
                <a:ea typeface="Times New Roman" pitchFamily="18" charset="0"/>
                <a:cs typeface="Arial" pitchFamily="34" charset="0"/>
              </a:rPr>
              <a:t>Account planning and research</a:t>
            </a:r>
            <a:endParaRPr lang="en-US" dirty="0" smtClean="0">
              <a:cs typeface="Arial" pitchFamily="34" charset="0"/>
            </a:endParaRPr>
          </a:p>
          <a:p>
            <a:pPr marL="457200" lvl="1" indent="0">
              <a:spcBef>
                <a:spcPct val="0"/>
              </a:spcBef>
              <a:buClrTx/>
              <a:buSzTx/>
              <a:buFontTx/>
              <a:buChar char="–"/>
              <a:tabLst>
                <a:tab pos="914400" algn="l"/>
              </a:tabLst>
            </a:pPr>
            <a:r>
              <a:rPr lang="en-US" dirty="0" smtClean="0">
                <a:ea typeface="Times New Roman" pitchFamily="18" charset="0"/>
                <a:cs typeface="Arial" pitchFamily="34" charset="0"/>
              </a:rPr>
              <a:t>Acts as the voice of the </a:t>
            </a:r>
            <a:r>
              <a:rPr lang="en-US" dirty="0" smtClean="0">
                <a:ea typeface="Times New Roman" pitchFamily="18" charset="0"/>
                <a:cs typeface="Arial" pitchFamily="34" charset="0"/>
              </a:rPr>
              <a:t>consumer</a:t>
            </a:r>
          </a:p>
          <a:p>
            <a:pPr lvl="0">
              <a:buFont typeface="Wingdings" pitchFamily="2" charset="2"/>
              <a:buChar char="§"/>
            </a:pPr>
            <a:r>
              <a:rPr lang="en-US" sz="2400" dirty="0" smtClean="0"/>
              <a:t>Also have accounting, traffic, production, and HR departments</a:t>
            </a:r>
          </a:p>
          <a:p>
            <a:pPr marL="457200" lvl="1" indent="0">
              <a:spcBef>
                <a:spcPct val="0"/>
              </a:spcBef>
              <a:buClrTx/>
              <a:buSzTx/>
              <a:buFontTx/>
              <a:buChar char="–"/>
              <a:tabLst>
                <a:tab pos="914400" algn="l"/>
              </a:tabLst>
            </a:pPr>
            <a:endParaRPr lang="en-US" dirty="0"/>
          </a:p>
        </p:txBody>
      </p:sp>
      <p:sp>
        <p:nvSpPr>
          <p:cNvPr id="8" name="TextBox 7">
            <a:extLst>
              <a:ext uri="{FF2B5EF4-FFF2-40B4-BE49-F238E27FC236}">
                <a16:creationId xmlns=""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 xmlns:p14="http://schemas.microsoft.com/office/powerpoint/2010/main" val="3833202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Types of Agencies</a:t>
            </a:r>
            <a:endParaRPr lang="en-US" dirty="0">
              <a:solidFill>
                <a:srgbClr val="FFC000"/>
              </a:solidFill>
            </a:endParaRPr>
          </a:p>
        </p:txBody>
      </p:sp>
      <p:sp>
        <p:nvSpPr>
          <p:cNvPr id="14" name="Content Placeholder 13"/>
          <p:cNvSpPr>
            <a:spLocks noGrp="1"/>
          </p:cNvSpPr>
          <p:nvPr>
            <p:ph idx="1"/>
          </p:nvPr>
        </p:nvSpPr>
        <p:spPr>
          <a:xfrm>
            <a:off x="228600" y="1428736"/>
            <a:ext cx="8458200" cy="5043509"/>
          </a:xfrm>
        </p:spPr>
        <p:txBody>
          <a:bodyPr/>
          <a:lstStyle/>
          <a:p>
            <a:pPr marL="342900" indent="-342900">
              <a:lnSpc>
                <a:spcPct val="90000"/>
              </a:lnSpc>
              <a:spcBef>
                <a:spcPct val="20000"/>
              </a:spcBef>
              <a:buClr>
                <a:srgbClr val="669966"/>
              </a:buClr>
              <a:buFont typeface="Times" charset="0"/>
              <a:buNone/>
            </a:pPr>
            <a:r>
              <a:rPr lang="en-US" sz="2400" b="1" dirty="0" smtClean="0">
                <a:solidFill>
                  <a:srgbClr val="000000"/>
                </a:solidFill>
                <a:cs typeface="Times New Roman" charset="0"/>
              </a:rPr>
              <a:t>Specialized agencies</a:t>
            </a:r>
            <a:endParaRPr lang="en-US" sz="2400" b="1" dirty="0">
              <a:solidFill>
                <a:srgbClr val="000000"/>
              </a:solidFill>
              <a:cs typeface="Times New Roman" charset="0"/>
            </a:endParaRPr>
          </a:p>
          <a:p>
            <a:pPr marL="342900" indent="-342900">
              <a:lnSpc>
                <a:spcPct val="90000"/>
              </a:lnSpc>
              <a:spcBef>
                <a:spcPct val="20000"/>
              </a:spcBef>
              <a:buClr>
                <a:srgbClr val="669966"/>
              </a:buClr>
              <a:buFont typeface="Times" charset="0"/>
              <a:buChar char="•"/>
            </a:pPr>
            <a:r>
              <a:rPr lang="en-US" sz="2400" dirty="0" smtClean="0"/>
              <a:t>They either specialize in certain functions (writing copy, producing art, or media buying), audiences (minority, youth), industries (health care, computers, agriculture, business-to-business communication), or markets (minority groups such as Asian, African American, or Hispanic). </a:t>
            </a:r>
            <a:r>
              <a:rPr lang="en-US" sz="2400" dirty="0" smtClean="0">
                <a:solidFill>
                  <a:srgbClr val="000000"/>
                </a:solidFill>
                <a:cs typeface="Times New Roman" pitchFamily="18" charset="0"/>
              </a:rPr>
              <a:t>Specialized </a:t>
            </a:r>
            <a:r>
              <a:rPr lang="en-US" sz="2400" dirty="0" smtClean="0">
                <a:solidFill>
                  <a:srgbClr val="000000"/>
                </a:solidFill>
                <a:cs typeface="Times New Roman" pitchFamily="18" charset="0"/>
              </a:rPr>
              <a:t>by:</a:t>
            </a:r>
          </a:p>
          <a:p>
            <a:pPr marL="742950" lvl="1" indent="-285750">
              <a:lnSpc>
                <a:spcPct val="80000"/>
              </a:lnSpc>
              <a:buClr>
                <a:srgbClr val="336633"/>
              </a:buClr>
              <a:buFontTx/>
              <a:buChar char="–"/>
            </a:pPr>
            <a:r>
              <a:rPr lang="en-US" dirty="0" smtClean="0">
                <a:solidFill>
                  <a:srgbClr val="336699"/>
                </a:solidFill>
                <a:cs typeface="Times New Roman" pitchFamily="18" charset="0"/>
              </a:rPr>
              <a:t>Function (copy, art, media)</a:t>
            </a:r>
          </a:p>
          <a:p>
            <a:pPr marL="742950" lvl="1" indent="-285750">
              <a:lnSpc>
                <a:spcPct val="80000"/>
              </a:lnSpc>
              <a:buClr>
                <a:srgbClr val="336633"/>
              </a:buClr>
              <a:buFontTx/>
              <a:buChar char="–"/>
            </a:pPr>
            <a:r>
              <a:rPr lang="en-US" dirty="0" smtClean="0">
                <a:solidFill>
                  <a:srgbClr val="336699"/>
                </a:solidFill>
                <a:cs typeface="Times New Roman" pitchFamily="18" charset="0"/>
              </a:rPr>
              <a:t>Audience (minority, youth)</a:t>
            </a:r>
          </a:p>
          <a:p>
            <a:pPr marL="742950" lvl="1" indent="-285750">
              <a:lnSpc>
                <a:spcPct val="80000"/>
              </a:lnSpc>
              <a:buClr>
                <a:srgbClr val="336633"/>
              </a:buClr>
              <a:buFontTx/>
              <a:buChar char="–"/>
            </a:pPr>
            <a:r>
              <a:rPr lang="en-US" dirty="0" smtClean="0">
                <a:solidFill>
                  <a:srgbClr val="336699"/>
                </a:solidFill>
                <a:cs typeface="Times New Roman" pitchFamily="18" charset="0"/>
              </a:rPr>
              <a:t>Industry (healthcare, computers, agriculture)</a:t>
            </a:r>
          </a:p>
          <a:p>
            <a:pPr marL="742950" lvl="1" indent="-285750">
              <a:lnSpc>
                <a:spcPct val="80000"/>
              </a:lnSpc>
              <a:buClr>
                <a:srgbClr val="336633"/>
              </a:buClr>
              <a:buFontTx/>
              <a:buChar char="–"/>
            </a:pPr>
            <a:r>
              <a:rPr lang="en-US" dirty="0" smtClean="0">
                <a:solidFill>
                  <a:srgbClr val="336699"/>
                </a:solidFill>
                <a:cs typeface="Times New Roman" pitchFamily="18" charset="0"/>
              </a:rPr>
              <a:t>Market (minority groups)</a:t>
            </a:r>
          </a:p>
          <a:p>
            <a:pPr marL="0" indent="0">
              <a:lnSpc>
                <a:spcPct val="90000"/>
              </a:lnSpc>
              <a:spcBef>
                <a:spcPct val="20000"/>
              </a:spcBef>
              <a:buClr>
                <a:srgbClr val="669966"/>
              </a:buClr>
              <a:buFont typeface="Arial" pitchFamily="34" charset="0"/>
              <a:buChar char="•"/>
            </a:pPr>
            <a:r>
              <a:rPr lang="en-US" sz="2400" dirty="0" smtClean="0"/>
              <a:t>     some </a:t>
            </a:r>
            <a:r>
              <a:rPr lang="en-US" sz="2400" dirty="0" smtClean="0"/>
              <a:t>agencies specialize in other marketing communication  </a:t>
            </a:r>
            <a:r>
              <a:rPr lang="en-US" sz="2400" dirty="0" smtClean="0"/>
              <a:t>   	areas</a:t>
            </a:r>
            <a:r>
              <a:rPr lang="en-US" sz="2400" dirty="0" smtClean="0"/>
              <a:t>, such as branding, direct marketing, sales promotion, </a:t>
            </a:r>
            <a:r>
              <a:rPr lang="en-US" sz="2400" dirty="0" smtClean="0"/>
              <a:t>	public </a:t>
            </a:r>
            <a:r>
              <a:rPr lang="en-US" sz="2400" dirty="0" smtClean="0"/>
              <a:t>relations, events and sports marketing, packaging, </a:t>
            </a:r>
            <a:r>
              <a:rPr lang="en-US" sz="2400" dirty="0" smtClean="0"/>
              <a:t>	and </a:t>
            </a:r>
            <a:r>
              <a:rPr lang="en-US" sz="2400" dirty="0" smtClean="0"/>
              <a:t>point-of-sale promotions.</a:t>
            </a:r>
            <a:endParaRPr lang="en-US" sz="2400" dirty="0">
              <a:solidFill>
                <a:srgbClr val="000000"/>
              </a:solidFill>
              <a:cs typeface="Times New Roman" charset="0"/>
            </a:endParaRPr>
          </a:p>
          <a:p>
            <a:pPr marL="119062" indent="0">
              <a:buNone/>
            </a:pPr>
            <a:endParaRPr lang="en-US" sz="2000" dirty="0"/>
          </a:p>
        </p:txBody>
      </p:sp>
    </p:spTree>
    <p:extLst>
      <p:ext uri="{BB962C8B-B14F-4D97-AF65-F5344CB8AC3E}">
        <p14:creationId xmlns="" xmlns:p14="http://schemas.microsoft.com/office/powerpoint/2010/main" val="3133726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Types of Agencies</a:t>
            </a:r>
            <a:endParaRPr lang="en-US" dirty="0">
              <a:solidFill>
                <a:srgbClr val="FFC000"/>
              </a:solidFill>
            </a:endParaRPr>
          </a:p>
        </p:txBody>
      </p:sp>
      <p:sp>
        <p:nvSpPr>
          <p:cNvPr id="14" name="Content Placeholder 13"/>
          <p:cNvSpPr>
            <a:spLocks noGrp="1"/>
          </p:cNvSpPr>
          <p:nvPr>
            <p:ph idx="1"/>
          </p:nvPr>
        </p:nvSpPr>
        <p:spPr>
          <a:xfrm>
            <a:off x="457200" y="1500174"/>
            <a:ext cx="8229600" cy="3101975"/>
          </a:xfrm>
        </p:spPr>
        <p:txBody>
          <a:bodyPr/>
          <a:lstStyle/>
          <a:p>
            <a:pPr marL="342900" indent="-342900">
              <a:lnSpc>
                <a:spcPct val="90000"/>
              </a:lnSpc>
              <a:spcBef>
                <a:spcPct val="20000"/>
              </a:spcBef>
              <a:buClr>
                <a:srgbClr val="669966"/>
              </a:buClr>
              <a:buFont typeface="Times" charset="0"/>
              <a:buNone/>
            </a:pPr>
            <a:r>
              <a:rPr lang="en-US" sz="2400" b="1" dirty="0" smtClean="0">
                <a:solidFill>
                  <a:srgbClr val="000000"/>
                </a:solidFill>
                <a:latin typeface="Times New Roman" charset="0"/>
                <a:cs typeface="Times New Roman" charset="0"/>
              </a:rPr>
              <a:t>Specialized Agencies</a:t>
            </a:r>
            <a:r>
              <a:rPr lang="en-US" sz="2400" b="1" dirty="0">
                <a:solidFill>
                  <a:srgbClr val="000000"/>
                </a:solidFill>
                <a:latin typeface="Times New Roman" charset="0"/>
                <a:cs typeface="Times New Roman" charset="0"/>
              </a:rPr>
              <a:t> </a:t>
            </a:r>
            <a:r>
              <a:rPr lang="en-US" sz="2400" dirty="0" smtClean="0"/>
              <a:t>: </a:t>
            </a:r>
            <a:r>
              <a:rPr lang="en-US" sz="2400" dirty="0" smtClean="0"/>
              <a:t>The two specialized agencies are Creative boutiques and Media buying </a:t>
            </a:r>
            <a:r>
              <a:rPr lang="en-US" sz="2400" dirty="0" smtClean="0"/>
              <a:t>services</a:t>
            </a:r>
          </a:p>
          <a:p>
            <a:r>
              <a:rPr lang="en-US" sz="2400" b="1" dirty="0" smtClean="0"/>
              <a:t>Creative boutique</a:t>
            </a:r>
            <a:endParaRPr lang="en-US" sz="2400" dirty="0" smtClean="0"/>
          </a:p>
          <a:p>
            <a:pPr lvl="0"/>
            <a:r>
              <a:rPr lang="en-US" sz="2400" dirty="0" smtClean="0"/>
              <a:t>Ad agencies, usually small (two or three people to a dozen or more), that concentrate entirely on preparing the creative execution of the idea, or the creative product. </a:t>
            </a:r>
          </a:p>
          <a:p>
            <a:pPr lvl="0"/>
            <a:r>
              <a:rPr lang="en-US" sz="2400" dirty="0" smtClean="0"/>
              <a:t>Have one or more writers or artists on staff, but generally no staff for media, research, or strategic planning. </a:t>
            </a:r>
          </a:p>
          <a:p>
            <a:pPr lvl="0"/>
            <a:r>
              <a:rPr lang="en-US" sz="2400" dirty="0" smtClean="0"/>
              <a:t>Can prepare advertising to run in print and broadcast media, as well as in out-of-home (such as outdoor and transit advertising), Internet, and alternative media. </a:t>
            </a:r>
          </a:p>
          <a:p>
            <a:pPr lvl="0"/>
            <a:r>
              <a:rPr lang="en-US" sz="2400" dirty="0" smtClean="0"/>
              <a:t>Usually serve companies directly, but are sometimes retained by full-service agencies that are overloaded with work.</a:t>
            </a:r>
            <a:endParaRPr lang="en-US" sz="2400" dirty="0"/>
          </a:p>
        </p:txBody>
      </p:sp>
    </p:spTree>
    <p:extLst>
      <p:ext uri="{BB962C8B-B14F-4D97-AF65-F5344CB8AC3E}">
        <p14:creationId xmlns="" xmlns:p14="http://schemas.microsoft.com/office/powerpoint/2010/main" val="2297365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457200" y="1500174"/>
            <a:ext cx="8472518" cy="55322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buFont typeface="Wingdings" pitchFamily="2" charset="2"/>
              <a:buChar char="§"/>
            </a:pPr>
            <a:r>
              <a:rPr lang="en-US" b="1" dirty="0" smtClean="0">
                <a:latin typeface="+mn-lt"/>
              </a:rPr>
              <a:t> Media-buying </a:t>
            </a:r>
            <a:r>
              <a:rPr lang="en-US" b="1" dirty="0" smtClean="0">
                <a:latin typeface="+mn-lt"/>
              </a:rPr>
              <a:t>services</a:t>
            </a:r>
            <a:endParaRPr lang="en-US" dirty="0" smtClean="0">
              <a:latin typeface="+mn-lt"/>
            </a:endParaRPr>
          </a:p>
          <a:p>
            <a:pPr lvl="0"/>
            <a:r>
              <a:rPr lang="en-US" dirty="0" smtClean="0">
                <a:latin typeface="+mn-lt"/>
              </a:rPr>
              <a:t>They specialize in the purchase of media for clients. </a:t>
            </a:r>
          </a:p>
          <a:p>
            <a:pPr lvl="0"/>
            <a:r>
              <a:rPr lang="en-US" dirty="0" smtClean="0">
                <a:latin typeface="+mn-lt"/>
              </a:rPr>
              <a:t>They are in high demand for many reasons, but three reasons stand out:</a:t>
            </a:r>
          </a:p>
          <a:p>
            <a:pPr lvl="1">
              <a:buFont typeface="Arial" pitchFamily="34" charset="0"/>
              <a:buChar char="•"/>
            </a:pPr>
            <a:r>
              <a:rPr lang="en-US" dirty="0" smtClean="0">
                <a:latin typeface="+mn-lt"/>
              </a:rPr>
              <a:t> </a:t>
            </a:r>
            <a:r>
              <a:rPr lang="en-US" dirty="0" smtClean="0">
                <a:latin typeface="+mn-lt"/>
              </a:rPr>
              <a:t> First</a:t>
            </a:r>
            <a:r>
              <a:rPr lang="en-US" dirty="0" smtClean="0">
                <a:latin typeface="+mn-lt"/>
              </a:rPr>
              <a:t>, media has become more complex as the numbers of choices has grown—think of the proliferation of new cable channels, magazines, and radio stations. </a:t>
            </a:r>
          </a:p>
          <a:p>
            <a:pPr lvl="1">
              <a:buFont typeface="Arial" pitchFamily="34" charset="0"/>
              <a:buChar char="•"/>
            </a:pPr>
            <a:r>
              <a:rPr lang="en-US" dirty="0" smtClean="0">
                <a:latin typeface="+mn-lt"/>
              </a:rPr>
              <a:t> Second</a:t>
            </a:r>
            <a:r>
              <a:rPr lang="en-US" dirty="0" smtClean="0">
                <a:latin typeface="+mn-lt"/>
              </a:rPr>
              <a:t>, the cost of maintaining a competent media department has escalated. </a:t>
            </a:r>
          </a:p>
          <a:p>
            <a:pPr lvl="1">
              <a:buFont typeface="Arial" pitchFamily="34" charset="0"/>
              <a:buChar char="•"/>
            </a:pPr>
            <a:r>
              <a:rPr lang="en-US" dirty="0" smtClean="0">
                <a:latin typeface="+mn-lt"/>
              </a:rPr>
              <a:t> Third</a:t>
            </a:r>
            <a:r>
              <a:rPr lang="en-US" dirty="0" smtClean="0">
                <a:latin typeface="+mn-lt"/>
              </a:rPr>
              <a:t>, media-buying services often buy media at a low cost because they can group several clients’ purchases together to get discounts from the media because of the volume of their media buys.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 Moriarty, Mitchell and Wells, (2009)</a:t>
            </a:r>
          </a:p>
          <a:p>
            <a:pPr>
              <a:lnSpc>
                <a:spcPct val="90000"/>
              </a:lnSpc>
            </a:pP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dirty="0" smtClean="0">
                <a:solidFill>
                  <a:srgbClr val="FFC000"/>
                </a:solidFill>
              </a:rPr>
              <a:t>Types of Agencies</a:t>
            </a:r>
            <a:endParaRPr lang="en-US" dirty="0">
              <a:solidFill>
                <a:srgbClr val="FFC000"/>
              </a:solidFill>
            </a:endParaRPr>
          </a:p>
        </p:txBody>
      </p:sp>
    </p:spTree>
    <p:extLst>
      <p:ext uri="{BB962C8B-B14F-4D97-AF65-F5344CB8AC3E}">
        <p14:creationId xmlns="" xmlns:p14="http://schemas.microsoft.com/office/powerpoint/2010/main" val="2019241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lstStyle/>
          <a:p>
            <a:r>
              <a:rPr lang="en-US" dirty="0" smtClean="0">
                <a:solidFill>
                  <a:srgbClr val="FFC000"/>
                </a:solidFill>
              </a:rPr>
              <a:t>How Agency Jobs Are Organized</a:t>
            </a:r>
            <a:endParaRPr lang="en-US" dirty="0">
              <a:solidFill>
                <a:srgbClr val="FFC000"/>
              </a:solidFill>
            </a:endParaRPr>
          </a:p>
        </p:txBody>
      </p:sp>
      <p:sp>
        <p:nvSpPr>
          <p:cNvPr id="14" name="Content Placeholder 13"/>
          <p:cNvSpPr>
            <a:spLocks noGrp="1"/>
          </p:cNvSpPr>
          <p:nvPr>
            <p:ph idx="1"/>
          </p:nvPr>
        </p:nvSpPr>
        <p:spPr>
          <a:xfrm>
            <a:off x="457200" y="1500174"/>
            <a:ext cx="8043890" cy="5357826"/>
          </a:xfrm>
        </p:spPr>
        <p:txBody>
          <a:bodyPr/>
          <a:lstStyle/>
          <a:p>
            <a:pPr marL="342900" indent="-342900">
              <a:lnSpc>
                <a:spcPct val="90000"/>
              </a:lnSpc>
              <a:spcBef>
                <a:spcPct val="20000"/>
              </a:spcBef>
              <a:buClr>
                <a:srgbClr val="336633"/>
              </a:buClr>
              <a:buFont typeface="Times" charset="0"/>
              <a:buChar char="•"/>
            </a:pPr>
            <a:r>
              <a:rPr lang="en-US" sz="2000" b="1" dirty="0" smtClean="0">
                <a:cs typeface="Times New Roman" pitchFamily="18" charset="0"/>
              </a:rPr>
              <a:t>Account Management</a:t>
            </a:r>
          </a:p>
          <a:p>
            <a:pPr marL="742950" lvl="1" indent="-285750">
              <a:lnSpc>
                <a:spcPct val="90000"/>
              </a:lnSpc>
              <a:buClr>
                <a:srgbClr val="336633"/>
              </a:buClr>
              <a:buFontTx/>
              <a:buChar char="–"/>
            </a:pPr>
            <a:r>
              <a:rPr lang="en-US" sz="2000" dirty="0" smtClean="0">
                <a:cs typeface="Times New Roman" pitchFamily="18" charset="0"/>
              </a:rPr>
              <a:t>Serves as a liaison between the client and agency</a:t>
            </a:r>
          </a:p>
          <a:p>
            <a:pPr marL="742950" lvl="1" indent="-285750">
              <a:lnSpc>
                <a:spcPct val="90000"/>
              </a:lnSpc>
              <a:buClr>
                <a:srgbClr val="336633"/>
              </a:buClr>
              <a:buFontTx/>
              <a:buChar char="–"/>
            </a:pPr>
            <a:r>
              <a:rPr lang="en-US" sz="2000" dirty="0" smtClean="0">
                <a:cs typeface="Times New Roman" pitchFamily="18" charset="0"/>
              </a:rPr>
              <a:t>Three levels: management supervisor, account supervisor, account executive</a:t>
            </a:r>
          </a:p>
          <a:p>
            <a:pPr marL="342900" indent="-342900">
              <a:lnSpc>
                <a:spcPct val="90000"/>
              </a:lnSpc>
              <a:spcBef>
                <a:spcPct val="20000"/>
              </a:spcBef>
              <a:buClr>
                <a:srgbClr val="336633"/>
              </a:buClr>
              <a:buFont typeface="Times" charset="0"/>
              <a:buChar char="•"/>
            </a:pPr>
            <a:r>
              <a:rPr lang="en-US" sz="2000" b="1" dirty="0" smtClean="0">
                <a:cs typeface="Times New Roman" pitchFamily="18" charset="0"/>
              </a:rPr>
              <a:t>Account Planning and Research</a:t>
            </a:r>
          </a:p>
          <a:p>
            <a:pPr marL="742950" lvl="1" indent="-285750">
              <a:lnSpc>
                <a:spcPct val="90000"/>
              </a:lnSpc>
              <a:buClr>
                <a:srgbClr val="336633"/>
              </a:buClr>
              <a:buFontTx/>
              <a:buChar char="–"/>
            </a:pPr>
            <a:r>
              <a:rPr lang="en-US" sz="2000" dirty="0" smtClean="0">
                <a:cs typeface="Times New Roman" pitchFamily="18" charset="0"/>
              </a:rPr>
              <a:t>Acts as the voice of the consumer</a:t>
            </a:r>
          </a:p>
          <a:p>
            <a:pPr marL="342900" indent="-342900">
              <a:lnSpc>
                <a:spcPct val="90000"/>
              </a:lnSpc>
              <a:spcBef>
                <a:spcPct val="20000"/>
              </a:spcBef>
              <a:buClr>
                <a:srgbClr val="336633"/>
              </a:buClr>
              <a:buFont typeface="Times" charset="0"/>
              <a:buChar char="•"/>
            </a:pPr>
            <a:r>
              <a:rPr lang="en-US" sz="2000" b="1" dirty="0" smtClean="0">
                <a:cs typeface="Times New Roman" pitchFamily="18" charset="0"/>
              </a:rPr>
              <a:t>Creative Development and Production</a:t>
            </a:r>
          </a:p>
          <a:p>
            <a:pPr marL="742950" lvl="1" indent="-285750">
              <a:lnSpc>
                <a:spcPct val="90000"/>
              </a:lnSpc>
              <a:buClr>
                <a:srgbClr val="336633"/>
              </a:buClr>
              <a:buFontTx/>
              <a:buChar char="–"/>
            </a:pPr>
            <a:r>
              <a:rPr lang="en-US" sz="2000" dirty="0" smtClean="0">
                <a:cs typeface="Times New Roman" pitchFamily="18" charset="0"/>
              </a:rPr>
              <a:t>People who create and people who inspire</a:t>
            </a:r>
          </a:p>
          <a:p>
            <a:pPr marL="742950" lvl="1" indent="-285750">
              <a:lnSpc>
                <a:spcPct val="90000"/>
              </a:lnSpc>
              <a:buClr>
                <a:srgbClr val="336633"/>
              </a:buClr>
              <a:buFontTx/>
              <a:buChar char="–"/>
            </a:pPr>
            <a:r>
              <a:rPr lang="en-US" sz="2000" dirty="0" smtClean="0">
                <a:cs typeface="Times New Roman" pitchFamily="18" charset="0"/>
              </a:rPr>
              <a:t>Creative directors, copywriters, art directors, producers</a:t>
            </a:r>
          </a:p>
          <a:p>
            <a:pPr marL="342900" indent="-342900">
              <a:lnSpc>
                <a:spcPct val="90000"/>
              </a:lnSpc>
              <a:spcBef>
                <a:spcPct val="20000"/>
              </a:spcBef>
              <a:buClr>
                <a:srgbClr val="336633"/>
              </a:buClr>
              <a:buFont typeface="Times" charset="0"/>
              <a:buChar char="•"/>
            </a:pPr>
            <a:r>
              <a:rPr lang="en-US" sz="2000" b="1" dirty="0" smtClean="0">
                <a:cs typeface="Times New Roman" pitchFamily="18" charset="0"/>
              </a:rPr>
              <a:t>Media Planning and Buying</a:t>
            </a:r>
          </a:p>
          <a:p>
            <a:pPr marL="742950" lvl="1" indent="-285750">
              <a:lnSpc>
                <a:spcPct val="90000"/>
              </a:lnSpc>
              <a:buClr>
                <a:srgbClr val="336633"/>
              </a:buClr>
              <a:buFontTx/>
              <a:buChar char="–"/>
            </a:pPr>
            <a:r>
              <a:rPr lang="en-US" sz="2000" dirty="0" smtClean="0">
                <a:cs typeface="Times New Roman" pitchFamily="18" charset="0"/>
              </a:rPr>
              <a:t>Recommend most efficient means of delivering the message</a:t>
            </a:r>
          </a:p>
          <a:p>
            <a:pPr marL="342900" indent="-342900">
              <a:lnSpc>
                <a:spcPct val="90000"/>
              </a:lnSpc>
              <a:spcBef>
                <a:spcPct val="20000"/>
              </a:spcBef>
              <a:buClr>
                <a:srgbClr val="336633"/>
              </a:buClr>
              <a:buFont typeface="Times" charset="0"/>
              <a:buChar char="•"/>
            </a:pPr>
            <a:r>
              <a:rPr lang="en-US" sz="2000" b="1" dirty="0" smtClean="0">
                <a:cs typeface="Times New Roman" pitchFamily="18" charset="0"/>
              </a:rPr>
              <a:t>Internal Agency Services</a:t>
            </a:r>
          </a:p>
          <a:p>
            <a:pPr marL="742950" lvl="1" indent="-285750">
              <a:lnSpc>
                <a:spcPct val="90000"/>
              </a:lnSpc>
              <a:buClr>
                <a:srgbClr val="336633"/>
              </a:buClr>
              <a:buFontTx/>
              <a:buChar char="–"/>
            </a:pPr>
            <a:r>
              <a:rPr lang="en-US" sz="2000" dirty="0" smtClean="0">
                <a:cs typeface="Times New Roman" pitchFamily="18" charset="0"/>
              </a:rPr>
              <a:t>Traffic, print production, financial services, human resources</a:t>
            </a:r>
            <a:endParaRPr lang="en-US" sz="2000" dirty="0">
              <a:cs typeface="Times New Roman" pitchFamily="18" charset="0"/>
            </a:endParaRP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 xmlns:p14="http://schemas.microsoft.com/office/powerpoint/2010/main" val="26205663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dirty="0" smtClean="0">
                <a:solidFill>
                  <a:srgbClr val="FFC000"/>
                </a:solidFill>
              </a:rPr>
              <a:t>How Agency Jobs Are Organized</a:t>
            </a:r>
            <a:endParaRPr lang="en-US" dirty="0">
              <a:solidFill>
                <a:srgbClr val="FFC000"/>
              </a:solidFill>
            </a:endParaRPr>
          </a:p>
        </p:txBody>
      </p:sp>
      <p:sp>
        <p:nvSpPr>
          <p:cNvPr id="14" name="Content Placeholder 13"/>
          <p:cNvSpPr>
            <a:spLocks noGrp="1"/>
          </p:cNvSpPr>
          <p:nvPr>
            <p:ph idx="1"/>
          </p:nvPr>
        </p:nvSpPr>
        <p:spPr>
          <a:xfrm>
            <a:off x="457200" y="1774825"/>
            <a:ext cx="8258204" cy="4625975"/>
          </a:xfrm>
        </p:spPr>
        <p:txBody>
          <a:bodyPr/>
          <a:lstStyle/>
          <a:p>
            <a:r>
              <a:rPr lang="en-US" sz="2400" b="1" dirty="0" smtClean="0"/>
              <a:t>Account Management</a:t>
            </a:r>
            <a:endParaRPr lang="en-US" sz="2400" dirty="0" smtClean="0"/>
          </a:p>
          <a:p>
            <a:pPr lvl="0"/>
            <a:r>
              <a:rPr lang="en-US" sz="2400" dirty="0" smtClean="0"/>
              <a:t>The </a:t>
            </a:r>
            <a:r>
              <a:rPr lang="en-US" sz="2400" b="1" dirty="0" smtClean="0"/>
              <a:t>account management</a:t>
            </a:r>
            <a:r>
              <a:rPr lang="en-US" sz="2400" dirty="0" smtClean="0"/>
              <a:t> (sometimes called </a:t>
            </a:r>
            <a:r>
              <a:rPr lang="en-US" sz="2400" b="1" dirty="0" smtClean="0"/>
              <a:t>account services</a:t>
            </a:r>
            <a:r>
              <a:rPr lang="en-US" sz="2400" dirty="0" smtClean="0"/>
              <a:t>)</a:t>
            </a:r>
          </a:p>
          <a:p>
            <a:pPr lvl="0"/>
            <a:r>
              <a:rPr lang="en-US" sz="2400" dirty="0" smtClean="0"/>
              <a:t>Acts as a liaison between the client and the agency</a:t>
            </a:r>
          </a:p>
          <a:p>
            <a:pPr lvl="0"/>
            <a:r>
              <a:rPr lang="en-US" sz="2400" dirty="0" smtClean="0"/>
              <a:t>Summarizes the client’s communication needs and develops the basic “charge to the agency,” which the account manager presents to the agency’s team.</a:t>
            </a:r>
          </a:p>
          <a:p>
            <a:pPr lvl="0"/>
            <a:r>
              <a:rPr lang="en-US" sz="2400" dirty="0" smtClean="0"/>
              <a:t>Once the client and agency together establish the general guidelines for a campaign, the ac-count management team supervises the day-to-day development.</a:t>
            </a:r>
          </a:p>
          <a:p>
            <a:pPr lvl="0"/>
            <a:r>
              <a:rPr lang="en-US" sz="2400" dirty="0" smtClean="0"/>
              <a:t>The account executive (content manager) is responsible for interpreting the client’s marketing strategy and </a:t>
            </a:r>
            <a:r>
              <a:rPr lang="en-US" sz="2400" dirty="0" smtClean="0"/>
              <a:t>research</a:t>
            </a:r>
            <a:endParaRPr lang="en-US" sz="2400" dirty="0" smtClean="0"/>
          </a:p>
        </p:txBody>
      </p:sp>
    </p:spTree>
    <p:extLst>
      <p:ext uri="{BB962C8B-B14F-4D97-AF65-F5344CB8AC3E}">
        <p14:creationId xmlns="" xmlns:p14="http://schemas.microsoft.com/office/powerpoint/2010/main" val="7995232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54693B-606D-40D8-8038-E9A520894FA0}"/>
              </a:ext>
            </a:extLst>
          </p:cNvPr>
          <p:cNvSpPr>
            <a:spLocks noGrp="1"/>
          </p:cNvSpPr>
          <p:nvPr>
            <p:ph type="title"/>
          </p:nvPr>
        </p:nvSpPr>
        <p:spPr/>
        <p:txBody>
          <a:bodyPr/>
          <a:lstStyle/>
          <a:p>
            <a:r>
              <a:rPr lang="en-US" dirty="0" smtClean="0">
                <a:solidFill>
                  <a:srgbClr val="FFC000"/>
                </a:solidFill>
              </a:rPr>
              <a:t>How Agency Jobs Are Organized</a:t>
            </a:r>
            <a:endParaRPr lang="en-US" dirty="0">
              <a:solidFill>
                <a:srgbClr val="FFC000"/>
              </a:solidFill>
            </a:endParaRPr>
          </a:p>
        </p:txBody>
      </p:sp>
      <p:sp>
        <p:nvSpPr>
          <p:cNvPr id="3" name="Content Placeholder 2">
            <a:extLst>
              <a:ext uri="{FF2B5EF4-FFF2-40B4-BE49-F238E27FC236}">
                <a16:creationId xmlns="" xmlns:a16="http://schemas.microsoft.com/office/drawing/2014/main" id="{ADB85776-E2C7-42A4-9A92-49B61D7644CA}"/>
              </a:ext>
            </a:extLst>
          </p:cNvPr>
          <p:cNvSpPr>
            <a:spLocks noGrp="1"/>
          </p:cNvSpPr>
          <p:nvPr>
            <p:ph idx="1"/>
          </p:nvPr>
        </p:nvSpPr>
        <p:spPr>
          <a:xfrm>
            <a:off x="457200" y="1524000"/>
            <a:ext cx="8229600" cy="4833958"/>
          </a:xfrm>
        </p:spPr>
        <p:txBody>
          <a:bodyPr/>
          <a:lstStyle/>
          <a:p>
            <a:pPr lvl="0"/>
            <a:r>
              <a:rPr lang="en-US" sz="2400" b="1" dirty="0" smtClean="0"/>
              <a:t>Account management </a:t>
            </a:r>
            <a:r>
              <a:rPr lang="en-US" sz="2400" dirty="0" smtClean="0"/>
              <a:t>in a major agency typically has three levels: </a:t>
            </a:r>
          </a:p>
          <a:p>
            <a:pPr lvl="1"/>
            <a:r>
              <a:rPr lang="en-US" dirty="0" smtClean="0"/>
              <a:t>the </a:t>
            </a:r>
            <a:r>
              <a:rPr lang="en-US" i="1" dirty="0" smtClean="0"/>
              <a:t>management supervisor,</a:t>
            </a:r>
            <a:r>
              <a:rPr lang="en-US" dirty="0" smtClean="0"/>
              <a:t> who provides leadership on strategic issues and looks for new business opportunities; </a:t>
            </a:r>
          </a:p>
          <a:p>
            <a:pPr lvl="1"/>
            <a:r>
              <a:rPr lang="en-US" dirty="0" smtClean="0"/>
              <a:t>the </a:t>
            </a:r>
            <a:r>
              <a:rPr lang="en-US" i="1" dirty="0" smtClean="0"/>
              <a:t>account supervisor,</a:t>
            </a:r>
            <a:r>
              <a:rPr lang="en-US" dirty="0" smtClean="0"/>
              <a:t> who is the key executive working on a client’s business and the primary liaison between the client and the agency; </a:t>
            </a:r>
          </a:p>
          <a:p>
            <a:pPr lvl="1"/>
            <a:r>
              <a:rPr lang="en-US" dirty="0" smtClean="0"/>
              <a:t>The </a:t>
            </a:r>
            <a:r>
              <a:rPr lang="en-US" i="1" dirty="0" smtClean="0"/>
              <a:t>account executive</a:t>
            </a:r>
            <a:r>
              <a:rPr lang="en-US" dirty="0" smtClean="0"/>
              <a:t> (as well as </a:t>
            </a:r>
            <a:r>
              <a:rPr lang="en-US" i="1" dirty="0" smtClean="0"/>
              <a:t>assistant account executives</a:t>
            </a:r>
            <a:r>
              <a:rPr lang="en-US" dirty="0" smtClean="0"/>
              <a:t>), who is responsible for day-to-day activities and operates like a project manager. A smaller agency will combine some of these levels.</a:t>
            </a:r>
          </a:p>
          <a:p>
            <a:pPr marL="119062" indent="0" algn="ctr">
              <a:buNone/>
            </a:pPr>
            <a:endParaRPr lang="en-US" sz="1400" kern="1200" dirty="0" smtClean="0">
              <a:effectLst/>
              <a:ea typeface="Times New Roman" panose="02020603050405020304" pitchFamily="18" charset="0"/>
            </a:endParaRPr>
          </a:p>
          <a:p>
            <a:pPr marL="119062" indent="0" algn="ctr">
              <a:buNone/>
            </a:pPr>
            <a:r>
              <a:rPr lang="en-US" sz="1400" kern="1200" dirty="0" smtClean="0">
                <a:effectLst/>
                <a:ea typeface="Times New Roman" panose="02020603050405020304" pitchFamily="18" charset="0"/>
              </a:rPr>
              <a:t>Moriarty</a:t>
            </a:r>
            <a:r>
              <a:rPr lang="en-US" sz="1400" kern="1200" dirty="0">
                <a:effectLst/>
                <a:ea typeface="Times New Roman" panose="02020603050405020304" pitchFamily="18" charset="0"/>
              </a:rPr>
              <a:t>, Mitchell and Wells, (2009)</a:t>
            </a:r>
            <a:endParaRPr lang="en-US" sz="1400" dirty="0"/>
          </a:p>
        </p:txBody>
      </p:sp>
    </p:spTree>
    <p:extLst>
      <p:ext uri="{BB962C8B-B14F-4D97-AF65-F5344CB8AC3E}">
        <p14:creationId xmlns="" xmlns:p14="http://schemas.microsoft.com/office/powerpoint/2010/main" val="3593531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smtClean="0">
                <a:solidFill>
                  <a:srgbClr val="FFC000"/>
                </a:solidFill>
              </a:rPr>
              <a:t>How Agency Jobs Are Organized</a:t>
            </a:r>
            <a:endParaRPr lang="en-US" dirty="0">
              <a:solidFill>
                <a:srgbClr val="FFC000"/>
              </a:solidFill>
            </a:endParaRPr>
          </a:p>
        </p:txBody>
      </p:sp>
      <p:sp>
        <p:nvSpPr>
          <p:cNvPr id="19459" name="Rectangle 3"/>
          <p:cNvSpPr>
            <a:spLocks noGrp="1" noChangeArrowheads="1"/>
          </p:cNvSpPr>
          <p:nvPr>
            <p:ph idx="1"/>
          </p:nvPr>
        </p:nvSpPr>
        <p:spPr>
          <a:xfrm>
            <a:off x="457200" y="1500174"/>
            <a:ext cx="8229600" cy="4625975"/>
          </a:xfrm>
        </p:spPr>
        <p:txBody>
          <a:bodyPr/>
          <a:lstStyle/>
          <a:p>
            <a:r>
              <a:rPr lang="en-US" b="1" dirty="0" smtClean="0"/>
              <a:t>Creative Development and production</a:t>
            </a:r>
            <a:endParaRPr lang="en-US" dirty="0" smtClean="0"/>
          </a:p>
          <a:p>
            <a:pPr lvl="0"/>
            <a:r>
              <a:rPr lang="en-US" dirty="0" smtClean="0"/>
              <a:t>A creative group includes people who write (</a:t>
            </a:r>
            <a:r>
              <a:rPr lang="en-US" i="1" dirty="0" smtClean="0"/>
              <a:t>copywriters</a:t>
            </a:r>
            <a:r>
              <a:rPr lang="en-US" dirty="0" smtClean="0"/>
              <a:t>), people who design ideas for print ads or television commercials (</a:t>
            </a:r>
            <a:r>
              <a:rPr lang="en-US" i="1" dirty="0" smtClean="0"/>
              <a:t>art directors</a:t>
            </a:r>
            <a:r>
              <a:rPr lang="en-US" dirty="0" smtClean="0"/>
              <a:t>), and people who convert these ideas into television or radio commercials (</a:t>
            </a:r>
            <a:r>
              <a:rPr lang="en-US" i="1" dirty="0" smtClean="0"/>
              <a:t>producers</a:t>
            </a:r>
            <a:r>
              <a:rPr lang="en-US" dirty="0" smtClean="0"/>
              <a:t>). </a:t>
            </a:r>
          </a:p>
          <a:p>
            <a:pPr lvl="0"/>
            <a:r>
              <a:rPr lang="en-US" dirty="0" smtClean="0"/>
              <a:t>Many agencies build a support group around a team of an art director and copywriter who work well together. </a:t>
            </a:r>
            <a:endParaRPr lang="en-US" dirty="0" smtClean="0"/>
          </a:p>
          <a:p>
            <a:pPr lvl="0"/>
            <a:r>
              <a:rPr lang="en-US" dirty="0" smtClean="0"/>
              <a:t>The </a:t>
            </a:r>
            <a:r>
              <a:rPr lang="en-US" dirty="0" smtClean="0"/>
              <a:t>broadcast production department and art studio are two other areas where creative personnel can apply their skills.</a:t>
            </a:r>
            <a:endParaRPr lang="en-US" dirty="0"/>
          </a:p>
        </p:txBody>
      </p:sp>
    </p:spTree>
    <p:extLst>
      <p:ext uri="{BB962C8B-B14F-4D97-AF65-F5344CB8AC3E}">
        <p14:creationId xmlns="" xmlns:p14="http://schemas.microsoft.com/office/powerpoint/2010/main" val="1066075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CB798D-9EAC-4AED-AEC0-B99126E0139C}"/>
              </a:ext>
            </a:extLst>
          </p:cNvPr>
          <p:cNvSpPr>
            <a:spLocks noGrp="1"/>
          </p:cNvSpPr>
          <p:nvPr>
            <p:ph type="title"/>
          </p:nvPr>
        </p:nvSpPr>
        <p:spPr/>
        <p:txBody>
          <a:bodyPr/>
          <a:lstStyle/>
          <a:p>
            <a:r>
              <a:rPr lang="en-US" dirty="0" smtClean="0">
                <a:solidFill>
                  <a:srgbClr val="FFC000"/>
                </a:solidFill>
              </a:rPr>
              <a:t>How Agency Jobs Are Organized</a:t>
            </a:r>
            <a:endParaRPr lang="en-US" dirty="0">
              <a:solidFill>
                <a:srgbClr val="FFC000"/>
              </a:solidFill>
            </a:endParaRPr>
          </a:p>
        </p:txBody>
      </p:sp>
      <p:sp>
        <p:nvSpPr>
          <p:cNvPr id="3" name="Content Placeholder 2">
            <a:extLst>
              <a:ext uri="{FF2B5EF4-FFF2-40B4-BE49-F238E27FC236}">
                <a16:creationId xmlns="" xmlns:a16="http://schemas.microsoft.com/office/drawing/2014/main" id="{556D4047-AF51-4CF8-9E32-4C521C653166}"/>
              </a:ext>
            </a:extLst>
          </p:cNvPr>
          <p:cNvSpPr>
            <a:spLocks noGrp="1"/>
          </p:cNvSpPr>
          <p:nvPr>
            <p:ph idx="1"/>
          </p:nvPr>
        </p:nvSpPr>
        <p:spPr>
          <a:xfrm>
            <a:off x="457200" y="1428736"/>
            <a:ext cx="8229600" cy="4625975"/>
          </a:xfrm>
        </p:spPr>
        <p:txBody>
          <a:bodyPr/>
          <a:lstStyle/>
          <a:p>
            <a:r>
              <a:rPr lang="en-US" sz="2400" b="1" dirty="0" smtClean="0"/>
              <a:t>Media Planning and Buying</a:t>
            </a:r>
            <a:endParaRPr lang="en-US" sz="2400" dirty="0" smtClean="0"/>
          </a:p>
          <a:p>
            <a:r>
              <a:rPr lang="en-US" sz="2400" dirty="0" smtClean="0"/>
              <a:t>Agencies that don’t rely on outside media specialists have a media department that recommends to the client the most efficient means of delivering the message to the target audience.</a:t>
            </a:r>
          </a:p>
          <a:p>
            <a:pPr lvl="0"/>
            <a:r>
              <a:rPr lang="en-US" sz="2400" dirty="0" smtClean="0"/>
              <a:t>Recommends to the client the most efficient means of delivering the message</a:t>
            </a:r>
          </a:p>
          <a:p>
            <a:pPr lvl="0"/>
            <a:r>
              <a:rPr lang="en-US" sz="2400" dirty="0" smtClean="0"/>
              <a:t>Responsible for buying, planning, and </a:t>
            </a:r>
            <a:r>
              <a:rPr lang="en-US" sz="2400" dirty="0" smtClean="0"/>
              <a:t>research</a:t>
            </a:r>
            <a:endParaRPr lang="en-US" sz="2400" dirty="0" smtClean="0"/>
          </a:p>
          <a:p>
            <a:r>
              <a:rPr lang="en-US" sz="2400" b="1" dirty="0" smtClean="0"/>
              <a:t>Account Planning and research</a:t>
            </a:r>
            <a:endParaRPr lang="en-US" sz="2400" dirty="0" smtClean="0"/>
          </a:p>
          <a:p>
            <a:pPr lvl="0"/>
            <a:r>
              <a:rPr lang="en-US" sz="2400" dirty="0" smtClean="0"/>
              <a:t>Full-service agencies usually have a separate department specifically devoted to planning and sometimes to research as well.</a:t>
            </a:r>
          </a:p>
          <a:p>
            <a:pPr lvl="0"/>
            <a:r>
              <a:rPr lang="en-US" sz="2400" i="1" dirty="0" smtClean="0"/>
              <a:t>Account planning</a:t>
            </a:r>
            <a:r>
              <a:rPr lang="en-US" sz="2400" dirty="0" smtClean="0"/>
              <a:t> group gathers all information on the market and consumers and acts as the voice of the consumer</a:t>
            </a:r>
          </a:p>
          <a:p>
            <a:endParaRPr lang="en-US" dirty="0"/>
          </a:p>
        </p:txBody>
      </p:sp>
    </p:spTree>
    <p:extLst>
      <p:ext uri="{BB962C8B-B14F-4D97-AF65-F5344CB8AC3E}">
        <p14:creationId xmlns="" xmlns:p14="http://schemas.microsoft.com/office/powerpoint/2010/main" val="2162290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8C4059-FBE6-45D2-8AC3-AE9719F5023E}"/>
              </a:ext>
            </a:extLst>
          </p:cNvPr>
          <p:cNvSpPr>
            <a:spLocks noGrp="1"/>
          </p:cNvSpPr>
          <p:nvPr>
            <p:ph type="title"/>
          </p:nvPr>
        </p:nvSpPr>
        <p:spPr/>
        <p:txBody>
          <a:bodyPr/>
          <a:lstStyle/>
          <a:p>
            <a:r>
              <a:rPr lang="en-US" dirty="0" smtClean="0">
                <a:solidFill>
                  <a:srgbClr val="FFC000"/>
                </a:solidFill>
              </a:rPr>
              <a:t>How Agency Jobs Are Organized</a:t>
            </a:r>
            <a:endParaRPr lang="en-US" dirty="0"/>
          </a:p>
        </p:txBody>
      </p:sp>
      <p:sp>
        <p:nvSpPr>
          <p:cNvPr id="3" name="Content Placeholder 2">
            <a:extLst>
              <a:ext uri="{FF2B5EF4-FFF2-40B4-BE49-F238E27FC236}">
                <a16:creationId xmlns="" xmlns:a16="http://schemas.microsoft.com/office/drawing/2014/main" id="{0BEB69BF-BD08-4CAA-826C-EA6F1FAACCED}"/>
              </a:ext>
            </a:extLst>
          </p:cNvPr>
          <p:cNvSpPr>
            <a:spLocks noGrp="1"/>
          </p:cNvSpPr>
          <p:nvPr>
            <p:ph idx="1"/>
          </p:nvPr>
        </p:nvSpPr>
        <p:spPr/>
        <p:txBody>
          <a:bodyPr/>
          <a:lstStyle/>
          <a:p>
            <a:r>
              <a:rPr lang="en-US" b="1" dirty="0" smtClean="0"/>
              <a:t>Internal Agency Services</a:t>
            </a:r>
            <a:endParaRPr lang="en-US" dirty="0" smtClean="0"/>
          </a:p>
          <a:p>
            <a:pPr lvl="0"/>
            <a:r>
              <a:rPr lang="en-US" dirty="0" smtClean="0"/>
              <a:t>The departments that serve the operations within the agency include the traffic department and print production, as well as the more general financial services and human resources (personnel) departments. </a:t>
            </a:r>
          </a:p>
          <a:p>
            <a:pPr lvl="0"/>
            <a:r>
              <a:rPr lang="en-US" dirty="0" smtClean="0"/>
              <a:t>The traffic department is the lifeblood of the agency, and its personnel keep track of everything that happens.</a:t>
            </a:r>
          </a:p>
          <a:p>
            <a:r>
              <a:rPr lang="en-US" sz="1600" dirty="0" smtClean="0"/>
              <a:t>(Moriarty, Mitchell, and Wells, 2012)</a:t>
            </a:r>
          </a:p>
          <a:p>
            <a:endParaRPr lang="en-US" dirty="0"/>
          </a:p>
        </p:txBody>
      </p:sp>
    </p:spTree>
    <p:extLst>
      <p:ext uri="{BB962C8B-B14F-4D97-AF65-F5344CB8AC3E}">
        <p14:creationId xmlns="" xmlns:p14="http://schemas.microsoft.com/office/powerpoint/2010/main" val="9023169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C16B3B-B63A-4786-BFB1-61B33965A04D}"/>
              </a:ext>
            </a:extLst>
          </p:cNvPr>
          <p:cNvSpPr>
            <a:spLocks noGrp="1"/>
          </p:cNvSpPr>
          <p:nvPr>
            <p:ph type="title"/>
          </p:nvPr>
        </p:nvSpPr>
        <p:spPr/>
        <p:txBody>
          <a:bodyPr>
            <a:normAutofit/>
          </a:bodyPr>
          <a:lstStyle/>
          <a:p>
            <a:r>
              <a:rPr lang="en-US" sz="4000" dirty="0" smtClean="0">
                <a:solidFill>
                  <a:srgbClr val="FFC000"/>
                </a:solidFill>
              </a:rPr>
              <a:t>How Agencies are paid</a:t>
            </a:r>
            <a:endParaRPr lang="en-US" sz="4000" dirty="0">
              <a:solidFill>
                <a:srgbClr val="FFC000"/>
              </a:solidFill>
            </a:endParaRPr>
          </a:p>
        </p:txBody>
      </p:sp>
      <p:sp>
        <p:nvSpPr>
          <p:cNvPr id="5" name="Content Placeholder 4"/>
          <p:cNvSpPr>
            <a:spLocks noGrp="1"/>
          </p:cNvSpPr>
          <p:nvPr>
            <p:ph idx="1"/>
          </p:nvPr>
        </p:nvSpPr>
        <p:spPr>
          <a:xfrm>
            <a:off x="457200" y="1500174"/>
            <a:ext cx="8229600" cy="4625975"/>
          </a:xfrm>
        </p:spPr>
        <p:txBody>
          <a:bodyPr/>
          <a:lstStyle/>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Commissions</a:t>
            </a:r>
          </a:p>
          <a:p>
            <a:pPr marL="742950" lvl="1" indent="-285750">
              <a:lnSpc>
                <a:spcPct val="90000"/>
              </a:lnSpc>
              <a:buClr>
                <a:srgbClr val="336633"/>
              </a:buClr>
              <a:buFontTx/>
              <a:buChar char="–"/>
            </a:pPr>
            <a:r>
              <a:rPr lang="en-US" sz="2000" dirty="0" smtClean="0">
                <a:cs typeface="Times New Roman" pitchFamily="18" charset="0"/>
              </a:rPr>
              <a:t>A percentage of the media cost</a:t>
            </a:r>
          </a:p>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Fees</a:t>
            </a:r>
          </a:p>
          <a:p>
            <a:pPr marL="742950" lvl="1" indent="-285750">
              <a:lnSpc>
                <a:spcPct val="90000"/>
              </a:lnSpc>
              <a:buClr>
                <a:srgbClr val="336633"/>
              </a:buClr>
              <a:buFontTx/>
              <a:buChar char="–"/>
            </a:pPr>
            <a:r>
              <a:rPr lang="en-US" sz="2000" dirty="0" smtClean="0">
                <a:cs typeface="Times New Roman" pitchFamily="18" charset="0"/>
              </a:rPr>
              <a:t>Hourly fee or rate plus expenses and travel</a:t>
            </a:r>
          </a:p>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Retainers</a:t>
            </a:r>
          </a:p>
          <a:p>
            <a:pPr marL="742950" lvl="1" indent="-285750">
              <a:lnSpc>
                <a:spcPct val="90000"/>
              </a:lnSpc>
              <a:buClr>
                <a:srgbClr val="336633"/>
              </a:buClr>
              <a:buFontTx/>
              <a:buChar char="–"/>
            </a:pPr>
            <a:r>
              <a:rPr lang="en-US" sz="2000" dirty="0" smtClean="0">
                <a:cs typeface="Times New Roman" pitchFamily="18" charset="0"/>
              </a:rPr>
              <a:t>Amount billed per month based on projected amount of work and hourly rate charged</a:t>
            </a:r>
          </a:p>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Performance-based</a:t>
            </a:r>
          </a:p>
          <a:p>
            <a:pPr marL="742950" lvl="1" indent="-285750">
              <a:lnSpc>
                <a:spcPct val="90000"/>
              </a:lnSpc>
              <a:buClr>
                <a:srgbClr val="336633"/>
              </a:buClr>
              <a:buFontTx/>
              <a:buChar char="–"/>
            </a:pPr>
            <a:r>
              <a:rPr lang="en-US" sz="2000" dirty="0" smtClean="0">
                <a:cs typeface="Times New Roman" pitchFamily="18" charset="0"/>
              </a:rPr>
              <a:t>Based on percentage of sales or marketing budget</a:t>
            </a:r>
          </a:p>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Profit-based</a:t>
            </a:r>
          </a:p>
          <a:p>
            <a:pPr marL="742950" lvl="1" indent="-285750">
              <a:lnSpc>
                <a:spcPct val="90000"/>
              </a:lnSpc>
              <a:buClr>
                <a:srgbClr val="336633"/>
              </a:buClr>
              <a:buFontTx/>
              <a:buChar char="–"/>
            </a:pPr>
            <a:r>
              <a:rPr lang="en-US" sz="2000" dirty="0" smtClean="0">
                <a:cs typeface="Times New Roman" pitchFamily="18" charset="0"/>
              </a:rPr>
              <a:t>Greater risk if campaign doesn’t have desired impact</a:t>
            </a:r>
          </a:p>
          <a:p>
            <a:pPr marL="342900" indent="-342900">
              <a:lnSpc>
                <a:spcPct val="90000"/>
              </a:lnSpc>
              <a:spcBef>
                <a:spcPct val="20000"/>
              </a:spcBef>
              <a:buClr>
                <a:srgbClr val="336633"/>
              </a:buClr>
              <a:buFont typeface="Times" charset="0"/>
              <a:buChar char="•"/>
            </a:pPr>
            <a:r>
              <a:rPr lang="en-US" sz="2400" i="1" dirty="0" smtClean="0">
                <a:cs typeface="Times New Roman" pitchFamily="18" charset="0"/>
              </a:rPr>
              <a:t>Value Billing</a:t>
            </a:r>
          </a:p>
          <a:p>
            <a:pPr marL="742950" lvl="1" indent="-285750">
              <a:lnSpc>
                <a:spcPct val="90000"/>
              </a:lnSpc>
              <a:buClr>
                <a:srgbClr val="336633"/>
              </a:buClr>
              <a:buFontTx/>
              <a:buChar char="–"/>
            </a:pPr>
            <a:r>
              <a:rPr lang="en-US" sz="2000" dirty="0" smtClean="0">
                <a:cs typeface="Times New Roman" pitchFamily="18" charset="0"/>
              </a:rPr>
              <a:t>Based on value of creative strategy or ideas</a:t>
            </a:r>
          </a:p>
          <a:p>
            <a:r>
              <a:rPr lang="en-US" sz="1600" dirty="0" smtClean="0"/>
              <a:t>(Moriarty, Mitchell, and Wells, 2012)</a:t>
            </a:r>
          </a:p>
          <a:p>
            <a:endParaRPr lang="en-US" dirty="0"/>
          </a:p>
        </p:txBody>
      </p:sp>
    </p:spTree>
    <p:extLst>
      <p:ext uri="{BB962C8B-B14F-4D97-AF65-F5344CB8AC3E}">
        <p14:creationId xmlns="" xmlns:p14="http://schemas.microsoft.com/office/powerpoint/2010/main" val="2659817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96D249-9609-42D0-9D42-C84D58B67272}"/>
              </a:ext>
            </a:extLst>
          </p:cNvPr>
          <p:cNvSpPr>
            <a:spLocks noGrp="1"/>
          </p:cNvSpPr>
          <p:nvPr>
            <p:ph type="title"/>
          </p:nvPr>
        </p:nvSpPr>
        <p:spPr/>
        <p:txBody>
          <a:bodyPr>
            <a:normAutofit fontScale="90000"/>
          </a:bodyPr>
          <a:lstStyle/>
          <a:p>
            <a:r>
              <a:rPr lang="en-US" dirty="0" smtClean="0">
                <a:solidFill>
                  <a:srgbClr val="FFC000"/>
                </a:solidFill>
              </a:rPr>
              <a:t>Current </a:t>
            </a:r>
            <a:r>
              <a:rPr lang="en-US" dirty="0" smtClean="0">
                <a:solidFill>
                  <a:srgbClr val="FFC000"/>
                </a:solidFill>
              </a:rPr>
              <a:t>Developments in Marketing</a:t>
            </a:r>
            <a:endParaRPr lang="en-US" dirty="0">
              <a:solidFill>
                <a:srgbClr val="FFC000"/>
              </a:solidFill>
            </a:endParaRPr>
          </a:p>
        </p:txBody>
      </p:sp>
      <p:sp>
        <p:nvSpPr>
          <p:cNvPr id="3" name="Content Placeholder 2">
            <a:extLst>
              <a:ext uri="{FF2B5EF4-FFF2-40B4-BE49-F238E27FC236}">
                <a16:creationId xmlns="" xmlns:a16="http://schemas.microsoft.com/office/drawing/2014/main" id="{8F83F31E-F451-4ACC-87C1-CBB8BACA0029}"/>
              </a:ext>
            </a:extLst>
          </p:cNvPr>
          <p:cNvSpPr>
            <a:spLocks noGrp="1"/>
          </p:cNvSpPr>
          <p:nvPr>
            <p:ph idx="1"/>
          </p:nvPr>
        </p:nvSpPr>
        <p:spPr/>
        <p:txBody>
          <a:bodyPr/>
          <a:lstStyle/>
          <a:p>
            <a:r>
              <a:rPr lang="en-US" b="1" dirty="0" smtClean="0"/>
              <a:t>Accountability</a:t>
            </a:r>
          </a:p>
          <a:p>
            <a:r>
              <a:rPr lang="en-US" dirty="0" smtClean="0"/>
              <a:t>Senior </a:t>
            </a:r>
            <a:r>
              <a:rPr lang="en-US" dirty="0" smtClean="0"/>
              <a:t>managers want marketing managers to prove that their marketing is effective based on:</a:t>
            </a:r>
          </a:p>
          <a:p>
            <a:pPr lvl="1">
              <a:lnSpc>
                <a:spcPct val="90000"/>
              </a:lnSpc>
            </a:pPr>
            <a:r>
              <a:rPr lang="en-US" dirty="0" smtClean="0"/>
              <a:t>Sales increases</a:t>
            </a:r>
          </a:p>
          <a:p>
            <a:pPr lvl="1">
              <a:lnSpc>
                <a:spcPct val="90000"/>
              </a:lnSpc>
            </a:pPr>
            <a:r>
              <a:rPr lang="en-US" dirty="0" smtClean="0"/>
              <a:t>Percentage share of the market the brand holds</a:t>
            </a:r>
          </a:p>
          <a:p>
            <a:pPr lvl="1">
              <a:lnSpc>
                <a:spcPct val="90000"/>
              </a:lnSpc>
            </a:pPr>
            <a:r>
              <a:rPr lang="en-US" dirty="0" smtClean="0"/>
              <a:t>Return on Investment (ROI)</a:t>
            </a:r>
            <a:endParaRPr lang="en-US" sz="2000" dirty="0" smtClean="0"/>
          </a:p>
          <a:p>
            <a:pPr>
              <a:lnSpc>
                <a:spcPct val="90000"/>
              </a:lnSpc>
            </a:pPr>
            <a:r>
              <a:rPr lang="en-US" dirty="0" smtClean="0"/>
              <a:t>Agencies are creating departments to help marketers evaluate the efficiency and effectiveness of their marketing communication budgets.</a:t>
            </a:r>
          </a:p>
          <a:p>
            <a:endParaRPr lang="en-US" b="1" dirty="0"/>
          </a:p>
        </p:txBody>
      </p:sp>
    </p:spTree>
    <p:extLst>
      <p:ext uri="{BB962C8B-B14F-4D97-AF65-F5344CB8AC3E}">
        <p14:creationId xmlns="" xmlns:p14="http://schemas.microsoft.com/office/powerpoint/2010/main" val="1082170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6BBEF0-CD7D-41C2-A1D8-DF4364029C9E}"/>
              </a:ext>
            </a:extLst>
          </p:cNvPr>
          <p:cNvSpPr>
            <a:spLocks noGrp="1"/>
          </p:cNvSpPr>
          <p:nvPr>
            <p:ph type="title"/>
          </p:nvPr>
        </p:nvSpPr>
        <p:spPr/>
        <p:txBody>
          <a:bodyPr>
            <a:normAutofit fontScale="90000"/>
          </a:bodyPr>
          <a:lstStyle/>
          <a:p>
            <a:r>
              <a:rPr lang="en-US" dirty="0" smtClean="0">
                <a:solidFill>
                  <a:srgbClr val="FFC000"/>
                </a:solidFill>
              </a:rPr>
              <a:t>Current Developments in Marketing</a:t>
            </a:r>
            <a:endParaRPr lang="en-US" dirty="0">
              <a:solidFill>
                <a:srgbClr val="FFC000"/>
              </a:solidFill>
            </a:endParaRPr>
          </a:p>
        </p:txBody>
      </p:sp>
      <p:sp>
        <p:nvSpPr>
          <p:cNvPr id="3" name="Content Placeholder 2">
            <a:extLst>
              <a:ext uri="{FF2B5EF4-FFF2-40B4-BE49-F238E27FC236}">
                <a16:creationId xmlns="" xmlns:a16="http://schemas.microsoft.com/office/drawing/2014/main" id="{88A73CCD-2126-487E-8D2C-8341117F5708}"/>
              </a:ext>
            </a:extLst>
          </p:cNvPr>
          <p:cNvSpPr>
            <a:spLocks noGrp="1"/>
          </p:cNvSpPr>
          <p:nvPr>
            <p:ph idx="1"/>
          </p:nvPr>
        </p:nvSpPr>
        <p:spPr/>
        <p:txBody>
          <a:bodyPr/>
          <a:lstStyle/>
          <a:p>
            <a:r>
              <a:rPr lang="en-US" b="1" dirty="0" smtClean="0"/>
              <a:t>Integrated (Holistic) </a:t>
            </a:r>
            <a:r>
              <a:rPr lang="en-US" b="1" dirty="0" smtClean="0"/>
              <a:t>Marketing</a:t>
            </a:r>
          </a:p>
          <a:p>
            <a:endParaRPr lang="en-US" b="1" dirty="0" smtClean="0"/>
          </a:p>
          <a:p>
            <a:pPr>
              <a:lnSpc>
                <a:spcPct val="90000"/>
              </a:lnSpc>
            </a:pPr>
            <a:r>
              <a:rPr lang="en-US" dirty="0" smtClean="0"/>
              <a:t>Focused on better coordinating all marketing efforts to maximize customer satisfaction.</a:t>
            </a:r>
          </a:p>
          <a:p>
            <a:pPr>
              <a:lnSpc>
                <a:spcPct val="90000"/>
              </a:lnSpc>
            </a:pPr>
            <a:r>
              <a:rPr lang="en-US" dirty="0" smtClean="0"/>
              <a:t>All areas of the marketing mix work together to present the brand in a coherent and consistent way.</a:t>
            </a:r>
          </a:p>
          <a:p>
            <a:pPr>
              <a:lnSpc>
                <a:spcPct val="90000"/>
              </a:lnSpc>
            </a:pPr>
            <a:r>
              <a:rPr lang="en-US" dirty="0" smtClean="0"/>
              <a:t>The goal is to manage all the messages delivered by all aspects of the marketing mix to present a consistent brand strategy</a:t>
            </a:r>
            <a:endParaRPr lang="en-US" dirty="0"/>
          </a:p>
        </p:txBody>
      </p:sp>
    </p:spTree>
    <p:extLst>
      <p:ext uri="{BB962C8B-B14F-4D97-AF65-F5344CB8AC3E}">
        <p14:creationId xmlns="" xmlns:p14="http://schemas.microsoft.com/office/powerpoint/2010/main" val="2668260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7853C7-1CD7-4EF7-844F-2C62C3144F27}"/>
              </a:ext>
            </a:extLst>
          </p:cNvPr>
          <p:cNvSpPr>
            <a:spLocks noGrp="1"/>
          </p:cNvSpPr>
          <p:nvPr>
            <p:ph type="title"/>
          </p:nvPr>
        </p:nvSpPr>
        <p:spPr/>
        <p:txBody>
          <a:bodyPr>
            <a:normAutofit fontScale="90000"/>
          </a:bodyPr>
          <a:lstStyle/>
          <a:p>
            <a:r>
              <a:rPr lang="en-US" dirty="0" smtClean="0">
                <a:solidFill>
                  <a:srgbClr val="FFC000"/>
                </a:solidFill>
              </a:rPr>
              <a:t>Current Developments in Marketing</a:t>
            </a:r>
            <a:endParaRPr lang="en-US" dirty="0">
              <a:solidFill>
                <a:srgbClr val="FFC000"/>
              </a:solidFill>
            </a:endParaRPr>
          </a:p>
        </p:txBody>
      </p:sp>
      <p:sp>
        <p:nvSpPr>
          <p:cNvPr id="3" name="Content Placeholder 2">
            <a:extLst>
              <a:ext uri="{FF2B5EF4-FFF2-40B4-BE49-F238E27FC236}">
                <a16:creationId xmlns="" xmlns:a16="http://schemas.microsoft.com/office/drawing/2014/main" id="{FF6B52C1-93C1-414D-9E30-EB4168712AA5}"/>
              </a:ext>
            </a:extLst>
          </p:cNvPr>
          <p:cNvSpPr>
            <a:spLocks noGrp="1"/>
          </p:cNvSpPr>
          <p:nvPr>
            <p:ph idx="1"/>
          </p:nvPr>
        </p:nvSpPr>
        <p:spPr/>
        <p:txBody>
          <a:bodyPr/>
          <a:lstStyle/>
          <a:p>
            <a:pPr marL="877888" lvl="1" indent="-533400" eaLnBrk="1" hangingPunct="1">
              <a:lnSpc>
                <a:spcPct val="90000"/>
              </a:lnSpc>
              <a:buNone/>
            </a:pPr>
            <a:r>
              <a:rPr lang="en-US" sz="2800" b="1" dirty="0" smtClean="0"/>
              <a:t>Emerging Marketing </a:t>
            </a:r>
            <a:r>
              <a:rPr lang="en-US" sz="2800" b="1" dirty="0" smtClean="0"/>
              <a:t>Strategies</a:t>
            </a:r>
          </a:p>
          <a:p>
            <a:pPr marL="877888" lvl="1" indent="-533400" eaLnBrk="1" hangingPunct="1">
              <a:lnSpc>
                <a:spcPct val="90000"/>
              </a:lnSpc>
              <a:buNone/>
            </a:pPr>
            <a:endParaRPr lang="en-US" sz="2800" b="1" dirty="0" smtClean="0"/>
          </a:p>
          <a:p>
            <a:pPr>
              <a:lnSpc>
                <a:spcPct val="90000"/>
              </a:lnSpc>
            </a:pPr>
            <a:r>
              <a:rPr lang="en-US" dirty="0" smtClean="0"/>
              <a:t>Relationship Marketing</a:t>
            </a:r>
          </a:p>
          <a:p>
            <a:pPr>
              <a:lnSpc>
                <a:spcPct val="90000"/>
              </a:lnSpc>
            </a:pPr>
            <a:r>
              <a:rPr lang="en-US" dirty="0" smtClean="0"/>
              <a:t>Permission Marketing</a:t>
            </a:r>
          </a:p>
          <a:p>
            <a:pPr>
              <a:lnSpc>
                <a:spcPct val="90000"/>
              </a:lnSpc>
            </a:pPr>
            <a:r>
              <a:rPr lang="en-US" dirty="0" smtClean="0"/>
              <a:t>Experience Marketing</a:t>
            </a:r>
          </a:p>
          <a:p>
            <a:pPr>
              <a:lnSpc>
                <a:spcPct val="90000"/>
              </a:lnSpc>
            </a:pPr>
            <a:r>
              <a:rPr lang="en-US" dirty="0" smtClean="0"/>
              <a:t>Guerilla Marketing</a:t>
            </a:r>
          </a:p>
          <a:p>
            <a:pPr>
              <a:lnSpc>
                <a:spcPct val="90000"/>
              </a:lnSpc>
            </a:pPr>
            <a:r>
              <a:rPr lang="en-US" dirty="0" smtClean="0"/>
              <a:t>Digital Marketing</a:t>
            </a:r>
          </a:p>
          <a:p>
            <a:pPr>
              <a:lnSpc>
                <a:spcPct val="90000"/>
              </a:lnSpc>
            </a:pPr>
            <a:r>
              <a:rPr lang="en-US" dirty="0" smtClean="0"/>
              <a:t>Viral Marketing</a:t>
            </a:r>
          </a:p>
          <a:p>
            <a:pPr>
              <a:lnSpc>
                <a:spcPct val="90000"/>
              </a:lnSpc>
            </a:pPr>
            <a:r>
              <a:rPr lang="en-US" dirty="0" smtClean="0"/>
              <a:t>Mobile Marketing</a:t>
            </a:r>
          </a:p>
          <a:p>
            <a:pPr>
              <a:lnSpc>
                <a:spcPct val="90000"/>
              </a:lnSpc>
            </a:pPr>
            <a:r>
              <a:rPr lang="en-US" dirty="0" smtClean="0"/>
              <a:t>Social Network Marketing</a:t>
            </a:r>
          </a:p>
          <a:p>
            <a:pPr marL="877888" lvl="1" indent="-533400" eaLnBrk="1" hangingPunct="1">
              <a:lnSpc>
                <a:spcPct val="90000"/>
              </a:lnSpc>
            </a:pPr>
            <a:endParaRPr lang="en-US" b="1" dirty="0"/>
          </a:p>
        </p:txBody>
      </p:sp>
    </p:spTree>
    <p:extLst>
      <p:ext uri="{BB962C8B-B14F-4D97-AF65-F5344CB8AC3E}">
        <p14:creationId xmlns="" xmlns:p14="http://schemas.microsoft.com/office/powerpoint/2010/main" val="691433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B94FE-60F2-4A1A-BEF6-D5E1F3CF046A}"/>
              </a:ext>
            </a:extLst>
          </p:cNvPr>
          <p:cNvSpPr>
            <a:spLocks noGrp="1"/>
          </p:cNvSpPr>
          <p:nvPr>
            <p:ph type="title"/>
          </p:nvPr>
        </p:nvSpPr>
        <p:spPr/>
        <p:txBody>
          <a:bodyPr>
            <a:normAutofit fontScale="90000"/>
          </a:bodyPr>
          <a:lstStyle/>
          <a:p>
            <a:r>
              <a:rPr lang="en-US" dirty="0" smtClean="0">
                <a:solidFill>
                  <a:srgbClr val="FFC000"/>
                </a:solidFill>
              </a:rPr>
              <a:t>Current Developments in Marketing</a:t>
            </a:r>
            <a:endParaRPr lang="en-US" dirty="0">
              <a:solidFill>
                <a:srgbClr val="FFC000"/>
              </a:solidFill>
            </a:endParaRPr>
          </a:p>
        </p:txBody>
      </p:sp>
      <p:sp>
        <p:nvSpPr>
          <p:cNvPr id="3" name="Content Placeholder 2">
            <a:extLst>
              <a:ext uri="{FF2B5EF4-FFF2-40B4-BE49-F238E27FC236}">
                <a16:creationId xmlns="" xmlns:a16="http://schemas.microsoft.com/office/drawing/2014/main" id="{47359C89-42D2-471F-B000-B9759E8F44C2}"/>
              </a:ext>
            </a:extLst>
          </p:cNvPr>
          <p:cNvSpPr>
            <a:spLocks noGrp="1"/>
          </p:cNvSpPr>
          <p:nvPr>
            <p:ph idx="1"/>
          </p:nvPr>
        </p:nvSpPr>
        <p:spPr>
          <a:xfrm>
            <a:off x="457200" y="1408176"/>
            <a:ext cx="8229600" cy="4625975"/>
          </a:xfrm>
        </p:spPr>
        <p:txBody>
          <a:bodyPr/>
          <a:lstStyle/>
          <a:p>
            <a:r>
              <a:rPr lang="en-US" b="1" dirty="0" smtClean="0"/>
              <a:t>Global marketing</a:t>
            </a:r>
          </a:p>
          <a:p>
            <a:endParaRPr lang="en-US" b="1" dirty="0" smtClean="0"/>
          </a:p>
          <a:p>
            <a:r>
              <a:rPr lang="en-US" sz="2400" dirty="0" smtClean="0"/>
              <a:t>Most </a:t>
            </a:r>
            <a:r>
              <a:rPr lang="en-US" sz="2400" dirty="0" smtClean="0"/>
              <a:t>countries have </a:t>
            </a:r>
            <a:r>
              <a:rPr lang="en-US" sz="2400" b="1" i="1" dirty="0" smtClean="0"/>
              <a:t>local, regional, and international brands </a:t>
            </a:r>
            <a:r>
              <a:rPr lang="en-US" sz="2400" dirty="0" smtClean="0"/>
              <a:t>requiring</a:t>
            </a:r>
            <a:r>
              <a:rPr lang="en-US" sz="2400" b="1" i="1" dirty="0" smtClean="0"/>
              <a:t> international advertising </a:t>
            </a:r>
            <a:r>
              <a:rPr lang="en-US" sz="2400" dirty="0" smtClean="0"/>
              <a:t>to promote the same brand in several countries.</a:t>
            </a:r>
          </a:p>
          <a:p>
            <a:r>
              <a:rPr lang="en-US" sz="2400" dirty="0" smtClean="0"/>
              <a:t>Companies may have several international regional offices and/or a world corporate headquarters.</a:t>
            </a:r>
          </a:p>
          <a:p>
            <a:r>
              <a:rPr lang="en-US" sz="2400" dirty="0" smtClean="0"/>
              <a:t>Agencies must adapt with new tools including one language, one budget, and one strategic plan.</a:t>
            </a:r>
          </a:p>
          <a:p>
            <a:r>
              <a:rPr lang="en-US" sz="2400" dirty="0" smtClean="0"/>
              <a:t>The choice of an agency for international advertising depends on whether the brand message will be standardized or localized.</a:t>
            </a:r>
          </a:p>
          <a:p>
            <a:pPr marL="801688" lvl="1" indent="-457200" eaLnBrk="1" hangingPunct="1"/>
            <a:endParaRPr lang="en-US" altLang="en-US" sz="2400" dirty="0"/>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 xmlns:p14="http://schemas.microsoft.com/office/powerpoint/2010/main" val="1462435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dirty="0">
                <a:solidFill>
                  <a:srgbClr val="FFC000"/>
                </a:solidFill>
              </a:rPr>
              <a:t>Current Developments</a:t>
            </a:r>
          </a:p>
        </p:txBody>
      </p:sp>
      <p:sp>
        <p:nvSpPr>
          <p:cNvPr id="334851" name="Rectangle 3"/>
          <p:cNvSpPr>
            <a:spLocks noGrp="1" noChangeArrowheads="1"/>
          </p:cNvSpPr>
          <p:nvPr>
            <p:ph idx="1"/>
          </p:nvPr>
        </p:nvSpPr>
        <p:spPr/>
        <p:txBody>
          <a:bodyPr/>
          <a:lstStyle/>
          <a:p>
            <a:r>
              <a:rPr lang="en-US"/>
              <a:t>The New Advertising</a:t>
            </a:r>
          </a:p>
          <a:p>
            <a:r>
              <a:rPr lang="en-US"/>
              <a:t>Electronic media are making advertising more intimate, interactive, and personalized.</a:t>
            </a:r>
          </a:p>
          <a:p>
            <a:r>
              <a:rPr lang="en-US"/>
              <a:t>Advertising must evolve to keep up with technology.</a:t>
            </a:r>
          </a:p>
          <a:p>
            <a:r>
              <a:rPr lang="en-US"/>
              <a:t>Creativity involves more than just the ad’s big idea, but finding new ways to engage consumers beyond traditional mass media.</a:t>
            </a:r>
          </a:p>
        </p:txBody>
      </p:sp>
    </p:spTree>
    <p:extLst>
      <p:ext uri="{BB962C8B-B14F-4D97-AF65-F5344CB8AC3E}">
        <p14:creationId xmlns="" xmlns:p14="http://schemas.microsoft.com/office/powerpoint/2010/main" val="9724279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428596" y="1600200"/>
            <a:ext cx="8105804" cy="614937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lvl="0"/>
            <a:r>
              <a:rPr lang="en-US" b="1" dirty="0" smtClean="0">
                <a:latin typeface="+mn-lt"/>
              </a:rPr>
              <a:t>How have the key concepts of marketing communication developed over time?</a:t>
            </a:r>
            <a:r>
              <a:rPr lang="en-US" dirty="0" smtClean="0">
                <a:latin typeface="+mn-lt"/>
              </a:rPr>
              <a:t> </a:t>
            </a:r>
            <a:endParaRPr lang="en-US" dirty="0" smtClean="0">
              <a:latin typeface="+mn-lt"/>
            </a:endParaRPr>
          </a:p>
          <a:p>
            <a:pPr lvl="0"/>
            <a:r>
              <a:rPr lang="en-US" dirty="0" smtClean="0">
                <a:latin typeface="+mn-lt"/>
              </a:rPr>
              <a:t>A </a:t>
            </a:r>
            <a:r>
              <a:rPr lang="en-US" dirty="0" smtClean="0">
                <a:latin typeface="+mn-lt"/>
              </a:rPr>
              <a:t>review of the evolution of advertising practice identifies the source of many of the key concepts currently used in advertising. These concepts can be grouped into the four key components of advertising: strategy (objectives, appeals, branding, positioning and differentiation, and segmenting and targeting), message (creative concept based on re-search and consumer insight, creativity and artistry), media (the evolution of print, broadcast, outdoor, and digital, as well as the practice of matching targets to media audiences and compensation based on the media buy), and evaluation (effectiveness in terms of meeting objectives, testing, standards</a:t>
            </a:r>
            <a:r>
              <a:rPr lang="en-US" dirty="0" smtClean="0">
                <a:latin typeface="+mn-lt"/>
              </a:rPr>
              <a:t>).</a:t>
            </a:r>
          </a:p>
          <a:p>
            <a:r>
              <a:rPr lang="en-US" sz="1600" dirty="0" smtClean="0">
                <a:solidFill>
                  <a:prstClr val="black"/>
                </a:solidFill>
              </a:rPr>
              <a:t>Source: Moriarty, Mitchell and Wells, (2009)</a:t>
            </a:r>
          </a:p>
          <a:p>
            <a:pPr lvl="0"/>
            <a:endParaRPr lang="en-US" dirty="0" smtClean="0">
              <a:latin typeface="+mn-lt"/>
            </a:endParaRPr>
          </a:p>
          <a:p>
            <a:pPr marL="334963" indent="-334963">
              <a:spcBef>
                <a:spcPct val="20000"/>
              </a:spcBef>
              <a:buClr>
                <a:srgbClr val="336633"/>
              </a:buClr>
              <a:buFont typeface="Times" charset="0"/>
              <a:buChar char="•"/>
            </a:pPr>
            <a:endParaRPr lang="en-US" sz="2800" dirty="0">
              <a:solidFill>
                <a:srgbClr val="000000"/>
              </a:solidFill>
              <a:latin typeface="Times New Roman" charset="0"/>
              <a:cs typeface="Times New Roman" charset="0"/>
            </a:endParaRPr>
          </a:p>
        </p:txBody>
      </p:sp>
    </p:spTree>
    <p:extLst>
      <p:ext uri="{BB962C8B-B14F-4D97-AF65-F5344CB8AC3E}">
        <p14:creationId xmlns="" xmlns:p14="http://schemas.microsoft.com/office/powerpoint/2010/main" val="38761738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214282" y="1428737"/>
            <a:ext cx="8715436" cy="4972064"/>
          </a:xfrm>
        </p:spPr>
        <p:txBody>
          <a:bodyPr/>
          <a:lstStyle/>
          <a:p>
            <a:r>
              <a:rPr lang="en-US" sz="2400" b="1" dirty="0" smtClean="0"/>
              <a:t>How is the industry organized—key players, types of agencies, and jobs within agencies?</a:t>
            </a:r>
            <a:r>
              <a:rPr lang="en-US" sz="2400" dirty="0" smtClean="0"/>
              <a:t> The key players begin with the advertiser, the organization or brand behind the advertising effort. Other players include the agency that pre-pares the advertising, the media that run it, and the professional suppliers and consultants who contribute expertise. The three types of agencies are full-service, in-house, and specialized agencies</a:t>
            </a:r>
            <a:r>
              <a:rPr lang="en-US" sz="2400" dirty="0" smtClean="0"/>
              <a:t>.</a:t>
            </a:r>
          </a:p>
          <a:p>
            <a:pPr lvl="0"/>
            <a:r>
              <a:rPr lang="en-US" sz="2400" b="1" dirty="0" smtClean="0"/>
              <a:t>How is the practice of advertising changing?</a:t>
            </a:r>
            <a:r>
              <a:rPr lang="en-US" sz="2400" dirty="0" smtClean="0"/>
              <a:t> A number of changes are creating new forms of advertising, such as consumer-initiated ideas and advertising executions, blurring lines between </a:t>
            </a:r>
            <a:r>
              <a:rPr lang="en-US" sz="2400" dirty="0" smtClean="0"/>
              <a:t>mass-com </a:t>
            </a:r>
            <a:r>
              <a:rPr lang="en-US" sz="2400" dirty="0" smtClean="0"/>
              <a:t>areas and tools, media that are changing shape and merging with other media forms, new forms of client–agency relationships</a:t>
            </a:r>
            <a:r>
              <a:rPr lang="en-US" sz="2400" dirty="0" smtClean="0"/>
              <a:t>, Integrated marketing, </a:t>
            </a:r>
            <a:r>
              <a:rPr lang="en-US" sz="2400" dirty="0" smtClean="0"/>
              <a:t>and value-marketing practices that emerged from the recession.</a:t>
            </a:r>
          </a:p>
          <a:p>
            <a:endParaRPr lang="en-US" sz="2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solidFill>
                  <a:srgbClr val="FFC000"/>
                </a:solidFill>
              </a:rPr>
              <a:t>THANK YOU</a:t>
            </a:r>
            <a:r>
              <a:rPr lang="en-US" dirty="0"/>
              <a:t/>
            </a:r>
            <a:br>
              <a:rPr lang="en-US" dirty="0"/>
            </a:br>
            <a:endParaRPr lang="en-US" dirty="0"/>
          </a:p>
        </p:txBody>
      </p:sp>
      <p:sp>
        <p:nvSpPr>
          <p:cNvPr id="3" name="Content Placeholder 2">
            <a:extLst>
              <a:ext uri="{FF2B5EF4-FFF2-40B4-BE49-F238E27FC236}">
                <a16:creationId xmlns="" xmlns:a16="http://schemas.microsoft.com/office/drawing/2014/main" id="{F4E00C4A-7240-40A0-9605-CCC7B4D304AD}"/>
              </a:ext>
            </a:extLst>
          </p:cNvPr>
          <p:cNvSpPr>
            <a:spLocks noGrp="1"/>
          </p:cNvSpPr>
          <p:nvPr>
            <p:ph idx="1"/>
          </p:nvPr>
        </p:nvSpPr>
        <p:spPr>
          <a:xfrm>
            <a:off x="457200" y="1500175"/>
            <a:ext cx="8229600" cy="4900626"/>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effectLst/>
                <a:uLnTx/>
                <a:uFillTx/>
                <a:latin typeface="Calibri"/>
                <a:ea typeface="+mn-ea"/>
                <a:cs typeface="+mn-cs"/>
              </a:rPr>
              <a:t>LECTURE </a:t>
            </a:r>
            <a:r>
              <a:rPr kumimoji="0" lang="en-US" b="1" i="0" u="none" strike="noStrike" kern="1200" cap="none" spc="0" normalizeH="0" baseline="0" noProof="0" dirty="0" smtClean="0">
                <a:ln>
                  <a:noFill/>
                </a:ln>
                <a:effectLst/>
                <a:uLnTx/>
                <a:uFillTx/>
                <a:latin typeface="Calibri"/>
                <a:ea typeface="+mn-ea"/>
                <a:cs typeface="+mn-cs"/>
              </a:rPr>
              <a:t>4 </a:t>
            </a:r>
            <a:r>
              <a:rPr kumimoji="0" lang="en-US"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b="1" dirty="0">
                <a:latin typeface="Calibri"/>
              </a:rPr>
              <a:t>Mass Communication Department,</a:t>
            </a:r>
            <a:r>
              <a:rPr kumimoji="0" lang="en-US"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effectLst/>
                <a:uLnTx/>
                <a:uFillTx/>
                <a:latin typeface="Calibri"/>
                <a:ea typeface="+mn-ea"/>
                <a:cs typeface="+mn-cs"/>
              </a:rPr>
              <a:t>AFRICA NAZARENE UNIVERSITY</a:t>
            </a:r>
            <a:r>
              <a:rPr kumimoji="0" lang="en-US" b="1" i="0" u="none" strike="noStrike" kern="1200" cap="none" spc="0" normalizeH="0" baseline="0" noProof="0" dirty="0">
                <a:ln>
                  <a:noFill/>
                </a:ln>
                <a:solidFill>
                  <a:prstClr val="white"/>
                </a:solidFill>
                <a:effectLst/>
                <a:uLnTx/>
                <a:uFillTx/>
                <a:latin typeface="Calibri"/>
                <a:ea typeface="+mn-ea"/>
                <a:cs typeface="+mn-cs"/>
              </a:rPr>
              <a:t>.</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accent1"/>
                </a:solidFill>
                <a:effectLst/>
                <a:uLnTx/>
                <a:uFillTx/>
                <a:latin typeface="Calibri"/>
                <a:ea typeface="+mn-ea"/>
                <a:cs typeface="+mn-cs"/>
              </a:rPr>
              <a:t>THE MAIN SOURCE OF REFERENCE: </a:t>
            </a:r>
            <a:endParaRPr kumimoji="0" lang="en-US" sz="2400" b="1" i="0" u="none" strike="noStrike" kern="1200" cap="none" spc="0" normalizeH="0" baseline="0" noProof="0" dirty="0" smtClean="0">
              <a:ln>
                <a:noFill/>
              </a:ln>
              <a:solidFill>
                <a:schemeClr val="accent1"/>
              </a:solidFill>
              <a:effectLst/>
              <a:uLnTx/>
              <a:uFillTx/>
              <a:latin typeface="Calibri"/>
              <a:ea typeface="+mn-ea"/>
              <a:cs typeface="+mn-cs"/>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1" u="none" strike="noStrike" kern="1200" cap="none" spc="0" normalizeH="0" baseline="0" noProof="0" dirty="0" smtClean="0">
                <a:ln>
                  <a:noFill/>
                </a:ln>
                <a:solidFill>
                  <a:schemeClr val="accent1"/>
                </a:solidFill>
                <a:effectLst/>
                <a:uLnTx/>
                <a:uFillTx/>
                <a:latin typeface="Calibri"/>
                <a:ea typeface="+mn-ea"/>
                <a:cs typeface="+mn-cs"/>
              </a:rPr>
              <a:t>Advertising </a:t>
            </a:r>
            <a:r>
              <a:rPr kumimoji="0" lang="en-US" sz="2400" b="1" i="1" u="none" strike="noStrike" kern="1200" cap="none" spc="0" normalizeH="0" baseline="0" noProof="0" dirty="0">
                <a:ln>
                  <a:noFill/>
                </a:ln>
                <a:solidFill>
                  <a:schemeClr val="accent1"/>
                </a:solidFill>
                <a:effectLst/>
                <a:uLnTx/>
                <a:uFillTx/>
                <a:latin typeface="Calibri"/>
                <a:ea typeface="+mn-ea"/>
                <a:cs typeface="+mn-cs"/>
              </a:rPr>
              <a:t>&amp; IMC: Principles and Practice., </a:t>
            </a:r>
            <a:r>
              <a:rPr kumimoji="0" lang="en-US" sz="2400" b="1" u="none" strike="noStrike" kern="1200" cap="none" spc="0" normalizeH="0" baseline="0" noProof="0" dirty="0">
                <a:ln>
                  <a:noFill/>
                </a:ln>
                <a:solidFill>
                  <a:schemeClr val="accent1"/>
                </a:solidFill>
                <a:effectLst/>
                <a:uLnTx/>
                <a:uFillTx/>
                <a:latin typeface="Calibri"/>
                <a:ea typeface="+mn-ea"/>
                <a:cs typeface="+mn-cs"/>
              </a:rPr>
              <a:t>Moriarty, Sandra  Mitchell, Nancy D  and Wells, William D.  </a:t>
            </a:r>
            <a:r>
              <a:rPr kumimoji="0" lang="en-US" sz="2400" b="1" i="0" u="none" strike="noStrike" kern="1200" cap="none" spc="0" normalizeH="0" baseline="0" noProof="0" dirty="0">
                <a:ln>
                  <a:noFill/>
                </a:ln>
                <a:solidFill>
                  <a:schemeClr val="accent1"/>
                </a:solidFill>
                <a:effectLst/>
                <a:uLnTx/>
                <a:uFillTx/>
                <a:latin typeface="Calibri"/>
                <a:ea typeface="+mn-ea"/>
                <a:cs typeface="+mn-cs"/>
              </a:rPr>
              <a:t>14th edition. Pearson Prentice Hall Inc., 2009</a:t>
            </a:r>
            <a:r>
              <a:rPr kumimoji="0" lang="en-US" sz="2400" b="1" i="0" u="none" strike="noStrike" kern="1200" cap="none" spc="0" normalizeH="0" baseline="0" noProof="0" dirty="0" smtClean="0">
                <a:ln>
                  <a:noFill/>
                </a:ln>
                <a:solidFill>
                  <a:schemeClr val="accent1"/>
                </a:solidFill>
                <a:effectLst/>
                <a:uLnTx/>
                <a:uFillTx/>
                <a:latin typeface="Calibri"/>
                <a:ea typeface="+mn-ea"/>
                <a:cs typeface="+mn-cs"/>
              </a:rPr>
              <a:t>.</a:t>
            </a:r>
          </a:p>
          <a:p>
            <a:pPr marL="0" indent="0" eaLnBrk="1" fontAlgn="auto" hangingPunct="1">
              <a:spcBef>
                <a:spcPct val="20000"/>
              </a:spcBef>
              <a:spcAft>
                <a:spcPts val="0"/>
              </a:spcAft>
              <a:buClrTx/>
              <a:buSzTx/>
              <a:buNone/>
              <a:defRPr/>
            </a:pPr>
            <a:r>
              <a:rPr lang="en-US" sz="2400" b="1" i="1" dirty="0" smtClean="0">
                <a:solidFill>
                  <a:schemeClr val="accent1"/>
                </a:solidFill>
              </a:rPr>
              <a:t>Contemporary Advertising and integrated marketing communications. </a:t>
            </a:r>
            <a:r>
              <a:rPr lang="en-US" sz="2400" b="1" dirty="0" err="1" smtClean="0">
                <a:solidFill>
                  <a:schemeClr val="accent1"/>
                </a:solidFill>
              </a:rPr>
              <a:t>Arens</a:t>
            </a:r>
            <a:r>
              <a:rPr lang="en-US" sz="2400" b="1" dirty="0" smtClean="0">
                <a:solidFill>
                  <a:schemeClr val="accent1"/>
                </a:solidFill>
              </a:rPr>
              <a:t>, William. F., </a:t>
            </a:r>
            <a:r>
              <a:rPr lang="en-US" sz="2400" b="1" dirty="0" err="1" smtClean="0">
                <a:solidFill>
                  <a:schemeClr val="accent1"/>
                </a:solidFill>
              </a:rPr>
              <a:t>Weigold</a:t>
            </a:r>
            <a:r>
              <a:rPr lang="en-US" sz="2400" b="1" dirty="0" smtClean="0">
                <a:solidFill>
                  <a:schemeClr val="accent1"/>
                </a:solidFill>
              </a:rPr>
              <a:t>, Michael. F., and </a:t>
            </a:r>
            <a:r>
              <a:rPr lang="en-US" sz="2400" b="1" dirty="0" err="1" smtClean="0">
                <a:solidFill>
                  <a:schemeClr val="accent1"/>
                </a:solidFill>
              </a:rPr>
              <a:t>Arens</a:t>
            </a:r>
            <a:r>
              <a:rPr lang="en-US" sz="2400" b="1" dirty="0" smtClean="0">
                <a:solidFill>
                  <a:schemeClr val="accent1"/>
                </a:solidFill>
              </a:rPr>
              <a:t>, Christian. 13</a:t>
            </a:r>
            <a:r>
              <a:rPr lang="en-US" sz="2400" b="1" baseline="30000" dirty="0" smtClean="0">
                <a:solidFill>
                  <a:schemeClr val="accent1"/>
                </a:solidFill>
              </a:rPr>
              <a:t>th</a:t>
            </a:r>
            <a:r>
              <a:rPr lang="en-US" sz="2400" b="1" dirty="0" smtClean="0">
                <a:solidFill>
                  <a:schemeClr val="accent1"/>
                </a:solidFill>
              </a:rPr>
              <a:t> Ed. McGraw Hill Higher Education. 2011</a:t>
            </a:r>
            <a:r>
              <a:rPr lang="en-US" sz="2400" dirty="0" smtClean="0"/>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1" i="0" u="none" strike="noStrike" kern="1200" cap="none" spc="0" normalizeH="0" baseline="0" noProof="0" dirty="0">
              <a:ln>
                <a:noFill/>
              </a:ln>
              <a:solidFill>
                <a:schemeClr val="accent1"/>
              </a:solidFill>
              <a:effectLst/>
              <a:uLnTx/>
              <a:uFillTx/>
              <a:latin typeface="Calibri"/>
              <a:ea typeface="+mn-ea"/>
              <a:cs typeface="+mn-cs"/>
            </a:endParaRPr>
          </a:p>
          <a:p>
            <a:endParaRPr lang="en-US" dirty="0"/>
          </a:p>
        </p:txBody>
      </p:sp>
    </p:spTree>
    <p:extLst>
      <p:ext uri="{BB962C8B-B14F-4D97-AF65-F5344CB8AC3E}">
        <p14:creationId xmlns="" xmlns:p14="http://schemas.microsoft.com/office/powerpoint/2010/main"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1824</TotalTime>
  <Words>3145</Words>
  <Application>Microsoft Office PowerPoint</Application>
  <PresentationFormat>On-screen Show (4:3)</PresentationFormat>
  <Paragraphs>308</Paragraphs>
  <Slides>37</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Corbel</vt:lpstr>
      <vt:lpstr>Calibri</vt:lpstr>
      <vt:lpstr>Wingdings 2</vt:lpstr>
      <vt:lpstr>Wingdings</vt:lpstr>
      <vt:lpstr>Times New Roman</vt:lpstr>
      <vt:lpstr>新細明體</vt:lpstr>
      <vt:lpstr>Times</vt:lpstr>
      <vt:lpstr>ＭＳ Ｐゴシック</vt:lpstr>
      <vt:lpstr>Wingdings 3</vt:lpstr>
      <vt:lpstr>Module</vt:lpstr>
      <vt:lpstr>Principles of Advertising Advertising’s Role in Marketing. Part Two</vt:lpstr>
      <vt:lpstr>Course Goals and Objectives</vt:lpstr>
      <vt:lpstr>The Key Players and Markets</vt:lpstr>
      <vt:lpstr>Key Players</vt:lpstr>
      <vt:lpstr>Key Players</vt:lpstr>
      <vt:lpstr>Key Players</vt:lpstr>
      <vt:lpstr>Key Players</vt:lpstr>
      <vt:lpstr>Key Players </vt:lpstr>
      <vt:lpstr>Defining Advertising agency</vt:lpstr>
      <vt:lpstr>Defining Advertising agency</vt:lpstr>
      <vt:lpstr>Defining Advertising agency</vt:lpstr>
      <vt:lpstr>Defining Advertising agency</vt:lpstr>
      <vt:lpstr>HOW AGENCIES WORK WITH THEIR CLIENTS</vt:lpstr>
      <vt:lpstr>The Agency-Client Relationship</vt:lpstr>
      <vt:lpstr> Agency Networks and Holding Companies </vt:lpstr>
      <vt:lpstr>The Agency-Client Relationship</vt:lpstr>
      <vt:lpstr>The Agency-Client Relationship</vt:lpstr>
      <vt:lpstr>Types of Agencies</vt:lpstr>
      <vt:lpstr>Types of Agencies</vt:lpstr>
      <vt:lpstr>Types of Agencies</vt:lpstr>
      <vt:lpstr>Types of Agencies</vt:lpstr>
      <vt:lpstr> </vt:lpstr>
      <vt:lpstr>How Agency Jobs Are Organized</vt:lpstr>
      <vt:lpstr>How Agency Jobs Are Organized</vt:lpstr>
      <vt:lpstr>How Agency Jobs Are Organized</vt:lpstr>
      <vt:lpstr>How Agency Jobs Are Organized</vt:lpstr>
      <vt:lpstr>How Agency Jobs Are Organized</vt:lpstr>
      <vt:lpstr>How Agency Jobs Are Organized</vt:lpstr>
      <vt:lpstr>How Agencies are paid</vt:lpstr>
      <vt:lpstr>Current Developments in Marketing</vt:lpstr>
      <vt:lpstr>Current Developments in Marketing</vt:lpstr>
      <vt:lpstr>Current Developments in Marketing</vt:lpstr>
      <vt:lpstr>Current Developments in Marketing</vt:lpstr>
      <vt:lpstr>Current Developments</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199</cp:revision>
  <dcterms:created xsi:type="dcterms:W3CDTF">2001-06-18T21:30:27Z</dcterms:created>
  <dcterms:modified xsi:type="dcterms:W3CDTF">2022-04-12T13:52:52Z</dcterms:modified>
</cp:coreProperties>
</file>