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notesSlides/notesSlide2.xml" ContentType="application/vnd.openxmlformats-officedocument.presentationml.notesSlide+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Default Extension="fntdata" ContentType="application/x-fontdata"/>
  <Override PartName="/ppt/slideLayouts/slideLayout13.xml" ContentType="application/vnd.openxmlformats-officedocument.presentationml.slideLayout+xml"/>
  <Override PartName="/ppt/theme/themeOverride1.xml" ContentType="application/vnd.openxmlformats-officedocument.themeOverr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0.xml" ContentType="application/vnd.openxmlformats-officedocument.presentationml.slideLayout+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handoutMasters/handoutMaster1.xml" ContentType="application/vnd.openxmlformats-officedocument.presentationml.handoutMaster+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Default Extension="jpeg" ContentType="image/jpeg"/>
  <Override PartName="/ppt/slideLayouts/slideLayout3.xml" ContentType="application/vnd.openxmlformats-officedocument.presentationml.slideLayout+xml"/>
  <Override PartName="/ppt/presentation.xml" ContentType="application/vnd.openxmlformats-officedocument.presentationml.presentation.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Layouts/slideLayout1.xml" ContentType="application/vnd.openxmlformats-officedocument.presentationml.slideLayout+xml"/>
  <Override PartName="/ppt/slideLayouts/slideLayout14.xml" ContentType="application/vnd.openxmlformats-officedocument.presentationml.slideLayout+xml"/>
  <Override PartName="/ppt/theme/themeOverride2.xml" ContentType="application/vnd.openxmlformats-officedocument.themeOverride+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p:sldMasterIdLst>
    <p:sldMasterId id="2147483710" r:id="rId1"/>
  </p:sldMasterIdLst>
  <p:notesMasterIdLst>
    <p:notesMasterId r:id="rId38"/>
  </p:notesMasterIdLst>
  <p:handoutMasterIdLst>
    <p:handoutMasterId r:id="rId39"/>
  </p:handoutMasterIdLst>
  <p:sldIdLst>
    <p:sldId id="314" r:id="rId2"/>
    <p:sldId id="751" r:id="rId3"/>
    <p:sldId id="708" r:id="rId4"/>
    <p:sldId id="711" r:id="rId5"/>
    <p:sldId id="748" r:id="rId6"/>
    <p:sldId id="712" r:id="rId7"/>
    <p:sldId id="713" r:id="rId8"/>
    <p:sldId id="752" r:id="rId9"/>
    <p:sldId id="714" r:id="rId10"/>
    <p:sldId id="715" r:id="rId11"/>
    <p:sldId id="716" r:id="rId12"/>
    <p:sldId id="717" r:id="rId13"/>
    <p:sldId id="718" r:id="rId14"/>
    <p:sldId id="719" r:id="rId15"/>
    <p:sldId id="749" r:id="rId16"/>
    <p:sldId id="721" r:id="rId17"/>
    <p:sldId id="725" r:id="rId18"/>
    <p:sldId id="726" r:id="rId19"/>
    <p:sldId id="755" r:id="rId20"/>
    <p:sldId id="759" r:id="rId21"/>
    <p:sldId id="753" r:id="rId22"/>
    <p:sldId id="758" r:id="rId23"/>
    <p:sldId id="754" r:id="rId24"/>
    <p:sldId id="756" r:id="rId25"/>
    <p:sldId id="757" r:id="rId26"/>
    <p:sldId id="734" r:id="rId27"/>
    <p:sldId id="735" r:id="rId28"/>
    <p:sldId id="736" r:id="rId29"/>
    <p:sldId id="737" r:id="rId30"/>
    <p:sldId id="738" r:id="rId31"/>
    <p:sldId id="739" r:id="rId32"/>
    <p:sldId id="740" r:id="rId33"/>
    <p:sldId id="762" r:id="rId34"/>
    <p:sldId id="743" r:id="rId35"/>
    <p:sldId id="763" r:id="rId36"/>
    <p:sldId id="761" r:id="rId37"/>
  </p:sldIdLst>
  <p:sldSz cx="9144000" cy="6858000" type="screen4x3"/>
  <p:notesSz cx="6858000" cy="9144000"/>
  <p:embeddedFontLst>
    <p:embeddedFont>
      <p:font typeface="Corbel" pitchFamily="34" charset="0"/>
      <p:regular r:id="rId40"/>
      <p:bold r:id="rId41"/>
      <p:italic r:id="rId42"/>
      <p:boldItalic r:id="rId43"/>
    </p:embeddedFont>
    <p:embeddedFont>
      <p:font typeface="Calibri" pitchFamily="34" charset="0"/>
      <p:regular r:id="rId44"/>
      <p:bold r:id="rId45"/>
      <p:italic r:id="rId46"/>
      <p:boldItalic r:id="rId47"/>
    </p:embeddedFont>
    <p:embeddedFont>
      <p:font typeface="Wingdings 2" pitchFamily="18" charset="2"/>
      <p:regular r:id="rId48"/>
    </p:embeddedFont>
    <p:embeddedFont>
      <p:font typeface="Times" charset="0"/>
      <p:regular r:id="rId49"/>
      <p:bold r:id="rId50"/>
      <p:italic r:id="rId51"/>
      <p:boldItalic r:id="rId52"/>
    </p:embeddedFont>
    <p:embeddedFont>
      <p:font typeface="ＭＳ Ｐゴシック" pitchFamily="34" charset="-128"/>
      <p:regular r:id="rId53"/>
    </p:embeddedFont>
    <p:embeddedFont>
      <p:font typeface="Wingdings 3" pitchFamily="18" charset="2"/>
      <p:regular r:id="rId54"/>
    </p:embeddedFont>
  </p:embeddedFontLst>
  <p:defaultTextStyle>
    <a:defPPr>
      <a:defRPr lang="en-US"/>
    </a:defPPr>
    <a:lvl1pPr algn="l" rtl="0" eaLnBrk="0" fontAlgn="base" hangingPunct="0">
      <a:spcBef>
        <a:spcPct val="0"/>
      </a:spcBef>
      <a:spcAft>
        <a:spcPct val="0"/>
      </a:spcAft>
      <a:defRPr sz="2400" kern="1200">
        <a:solidFill>
          <a:schemeClr val="tx1"/>
        </a:solidFill>
        <a:latin typeface="Times New Roman" charset="0"/>
        <a:ea typeface="+mn-ea"/>
        <a:cs typeface="+mn-cs"/>
      </a:defRPr>
    </a:lvl1pPr>
    <a:lvl2pPr marL="457200" algn="l" rtl="0" eaLnBrk="0" fontAlgn="base" hangingPunct="0">
      <a:spcBef>
        <a:spcPct val="0"/>
      </a:spcBef>
      <a:spcAft>
        <a:spcPct val="0"/>
      </a:spcAft>
      <a:defRPr sz="2400" kern="1200">
        <a:solidFill>
          <a:schemeClr val="tx1"/>
        </a:solidFill>
        <a:latin typeface="Times New Roman" charset="0"/>
        <a:ea typeface="+mn-ea"/>
        <a:cs typeface="+mn-cs"/>
      </a:defRPr>
    </a:lvl2pPr>
    <a:lvl3pPr marL="914400" algn="l" rtl="0" eaLnBrk="0" fontAlgn="base" hangingPunct="0">
      <a:spcBef>
        <a:spcPct val="0"/>
      </a:spcBef>
      <a:spcAft>
        <a:spcPct val="0"/>
      </a:spcAft>
      <a:defRPr sz="2400" kern="1200">
        <a:solidFill>
          <a:schemeClr val="tx1"/>
        </a:solidFill>
        <a:latin typeface="Times New Roman" charset="0"/>
        <a:ea typeface="+mn-ea"/>
        <a:cs typeface="+mn-cs"/>
      </a:defRPr>
    </a:lvl3pPr>
    <a:lvl4pPr marL="1371600" algn="l" rtl="0" eaLnBrk="0" fontAlgn="base" hangingPunct="0">
      <a:spcBef>
        <a:spcPct val="0"/>
      </a:spcBef>
      <a:spcAft>
        <a:spcPct val="0"/>
      </a:spcAft>
      <a:defRPr sz="2400" kern="1200">
        <a:solidFill>
          <a:schemeClr val="tx1"/>
        </a:solidFill>
        <a:latin typeface="Times New Roman" charset="0"/>
        <a:ea typeface="+mn-ea"/>
        <a:cs typeface="+mn-cs"/>
      </a:defRPr>
    </a:lvl4pPr>
    <a:lvl5pPr marL="1828800" algn="l" rtl="0" eaLnBrk="0" fontAlgn="base" hangingPunct="0">
      <a:spcBef>
        <a:spcPct val="0"/>
      </a:spcBef>
      <a:spcAft>
        <a:spcPct val="0"/>
      </a:spcAft>
      <a:defRPr sz="2400" kern="1200">
        <a:solidFill>
          <a:schemeClr val="tx1"/>
        </a:solidFill>
        <a:latin typeface="Times New Roman" charset="0"/>
        <a:ea typeface="+mn-ea"/>
        <a:cs typeface="+mn-cs"/>
      </a:defRPr>
    </a:lvl5pPr>
    <a:lvl6pPr marL="2286000" algn="l" defTabSz="914400" rtl="0" eaLnBrk="1" latinLnBrk="0" hangingPunct="1">
      <a:defRPr sz="2400" kern="1200">
        <a:solidFill>
          <a:schemeClr val="tx1"/>
        </a:solidFill>
        <a:latin typeface="Times New Roman" charset="0"/>
        <a:ea typeface="+mn-ea"/>
        <a:cs typeface="+mn-cs"/>
      </a:defRPr>
    </a:lvl6pPr>
    <a:lvl7pPr marL="2743200" algn="l" defTabSz="914400" rtl="0" eaLnBrk="1" latinLnBrk="0" hangingPunct="1">
      <a:defRPr sz="2400" kern="1200">
        <a:solidFill>
          <a:schemeClr val="tx1"/>
        </a:solidFill>
        <a:latin typeface="Times New Roman" charset="0"/>
        <a:ea typeface="+mn-ea"/>
        <a:cs typeface="+mn-cs"/>
      </a:defRPr>
    </a:lvl7pPr>
    <a:lvl8pPr marL="3200400" algn="l" defTabSz="914400" rtl="0" eaLnBrk="1" latinLnBrk="0" hangingPunct="1">
      <a:defRPr sz="2400" kern="1200">
        <a:solidFill>
          <a:schemeClr val="tx1"/>
        </a:solidFill>
        <a:latin typeface="Times New Roman" charset="0"/>
        <a:ea typeface="+mn-ea"/>
        <a:cs typeface="+mn-cs"/>
      </a:defRPr>
    </a:lvl8pPr>
    <a:lvl9pPr marL="3657600" algn="l" defTabSz="914400" rtl="0" eaLnBrk="1" latinLnBrk="0" hangingPunct="1">
      <a:defRPr sz="2400" kern="1200">
        <a:solidFill>
          <a:schemeClr val="tx1"/>
        </a:solidFill>
        <a:latin typeface="Times New Roman" charset="0"/>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xmlns="">
          <a:srgbClr val="FF0000"/>
        </p14:laserClr>
      </p:ext>
      <p:ext uri="{2FDB2607-1784-4EEB-B798-7EB5836EED8A}">
        <p14:showMediaCtrls xmlns:p14="http://schemas.microsoft.com/office/powerpoint/2010/main" xmlns="" val="1"/>
      </p:ext>
    </p:extLst>
  </p:showPr>
  <p:clrMru>
    <a:srgbClr val="F7FC38"/>
    <a:srgbClr val="70D22E"/>
    <a:srgbClr val="B81A1A"/>
  </p:clrMru>
  <p:extLst>
    <p:ext uri="{E76CE94A-603C-4142-B9EB-6D1370010A27}">
      <p14:discardImageEditData xmlns:p14="http://schemas.microsoft.com/office/powerpoint/2010/main" xmlns="" val="0"/>
    </p:ext>
    <p:ext uri="{D31A062A-798A-4329-ABDD-BBA856620510}">
      <p14:defaultImageDpi xmlns:p14="http://schemas.microsoft.com/office/powerpoint/2010/main" xmlns=""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howOutlineIcons="0">
    <p:restoredLeft sz="30882" autoAdjust="0"/>
    <p:restoredTop sz="94343" autoAdjust="0"/>
  </p:normalViewPr>
  <p:slideViewPr>
    <p:cSldViewPr>
      <p:cViewPr varScale="1">
        <p:scale>
          <a:sx n="69" d="100"/>
          <a:sy n="69" d="100"/>
        </p:scale>
        <p:origin x="-1182" y="-96"/>
      </p:cViewPr>
      <p:guideLst>
        <p:guide orient="horz" pos="2160"/>
        <p:guide pos="2880"/>
      </p:guideLst>
    </p:cSldViewPr>
  </p:slideViewPr>
  <p:outlineViewPr>
    <p:cViewPr>
      <p:scale>
        <a:sx n="33" d="100"/>
        <a:sy n="33" d="100"/>
      </p:scale>
      <p:origin x="0" y="21888"/>
    </p:cViewPr>
  </p:outlineViewPr>
  <p:notesTextViewPr>
    <p:cViewPr>
      <p:scale>
        <a:sx n="100" d="100"/>
        <a:sy n="100" d="100"/>
      </p:scale>
      <p:origin x="0" y="0"/>
    </p:cViewPr>
  </p:notesTextViewPr>
  <p:sorterViewPr>
    <p:cViewPr>
      <p:scale>
        <a:sx n="100" d="100"/>
        <a:sy n="100" d="100"/>
      </p:scale>
      <p:origin x="0" y="306"/>
    </p:cViewPr>
  </p:sorter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handoutMaster" Target="handoutMasters/handout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3.fntdata"/><Relationship Id="rId47" Type="http://schemas.openxmlformats.org/officeDocument/2006/relationships/font" Target="fonts/font8.fntdata"/><Relationship Id="rId50" Type="http://schemas.openxmlformats.org/officeDocument/2006/relationships/font" Target="fonts/font11.fntdata"/><Relationship Id="rId55"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notesMaster" Target="notesMasters/notesMaster1.xml"/><Relationship Id="rId46" Type="http://schemas.openxmlformats.org/officeDocument/2006/relationships/font" Target="fonts/font7.fntdata"/><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font" Target="fonts/font2.fntdata"/><Relationship Id="rId54" Type="http://schemas.openxmlformats.org/officeDocument/2006/relationships/font" Target="fonts/font15.fntdata"/><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font" Target="fonts/font1.fntdata"/><Relationship Id="rId45" Type="http://schemas.openxmlformats.org/officeDocument/2006/relationships/font" Target="fonts/font6.fntdata"/><Relationship Id="rId53" Type="http://schemas.openxmlformats.org/officeDocument/2006/relationships/font" Target="fonts/font14.fntdata"/><Relationship Id="rId58"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10.fntdata"/><Relationship Id="rId57"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5.fntdata"/><Relationship Id="rId52" Type="http://schemas.openxmlformats.org/officeDocument/2006/relationships/font" Target="fonts/font13.fntdata"/><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4.fntdata"/><Relationship Id="rId48" Type="http://schemas.openxmlformats.org/officeDocument/2006/relationships/font" Target="fonts/font9.fntdata"/><Relationship Id="rId56" Type="http://schemas.openxmlformats.org/officeDocument/2006/relationships/viewProps" Target="viewProps.xml"/><Relationship Id="rId8" Type="http://schemas.openxmlformats.org/officeDocument/2006/relationships/slide" Target="slides/slide7.xml"/><Relationship Id="rId51" Type="http://schemas.openxmlformats.org/officeDocument/2006/relationships/font" Target="fonts/font12.fntdata"/><Relationship Id="rId3" Type="http://schemas.openxmlformats.org/officeDocument/2006/relationships/slide" Target="slides/slide2.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11970"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211971" name="Rectangle 3"/>
          <p:cNvSpPr>
            <a:spLocks noGrp="1" noChangeArrowheads="1"/>
          </p:cNvSpPr>
          <p:nvPr>
            <p:ph type="dt" sz="quarter"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pPr>
              <a:defRPr/>
            </a:pPr>
            <a:endParaRPr lang="en-US"/>
          </a:p>
        </p:txBody>
      </p:sp>
      <p:sp>
        <p:nvSpPr>
          <p:cNvPr id="211972" name="Rectangle 4"/>
          <p:cNvSpPr>
            <a:spLocks noGrp="1" noChangeArrowheads="1"/>
          </p:cNvSpPr>
          <p:nvPr>
            <p:ph type="ftr" sz="quarter" idx="2"/>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211973" name="Rectangle 5"/>
          <p:cNvSpPr>
            <a:spLocks noGrp="1" noChangeArrowheads="1"/>
          </p:cNvSpPr>
          <p:nvPr>
            <p:ph type="sldNum" sz="quarter" idx="3"/>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pPr>
              <a:defRPr/>
            </a:pPr>
            <a:fld id="{16ABD327-B069-4CDF-85BC-B625A3FDCB98}" type="slidenum">
              <a:rPr lang="en-US"/>
              <a:pPr>
                <a:defRPr/>
              </a:pPr>
              <a:t>‹#›</a:t>
            </a:fld>
            <a:endParaRPr lang="en-US"/>
          </a:p>
        </p:txBody>
      </p:sp>
    </p:spTree>
    <p:extLst>
      <p:ext uri="{BB962C8B-B14F-4D97-AF65-F5344CB8AC3E}">
        <p14:creationId xmlns:p14="http://schemas.microsoft.com/office/powerpoint/2010/main" xmlns="" val="863006676"/>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wrap="square" lIns="91440" tIns="45720" rIns="91440" bIns="45720" numCol="1" anchor="t" anchorCtr="0" compatLnSpc="1">
            <a:prstTxWarp prst="textNoShape">
              <a:avLst/>
            </a:prstTxWarp>
          </a:bodyPr>
          <a:lstStyle>
            <a:lvl1pPr>
              <a:defRPr sz="1200"/>
            </a:lvl1pPr>
          </a:lstStyle>
          <a:p>
            <a:pPr>
              <a:defRPr/>
            </a:pPr>
            <a:endParaRPr lang="en-US"/>
          </a:p>
        </p:txBody>
      </p:sp>
      <p:sp>
        <p:nvSpPr>
          <p:cNvPr id="3" name="Date Placeholder 2"/>
          <p:cNvSpPr>
            <a:spLocks noGrp="1"/>
          </p:cNvSpPr>
          <p:nvPr>
            <p:ph type="dt" idx="1"/>
          </p:nvPr>
        </p:nvSpPr>
        <p:spPr>
          <a:xfrm>
            <a:off x="3884613" y="0"/>
            <a:ext cx="2971800" cy="457200"/>
          </a:xfrm>
          <a:prstGeom prst="rect">
            <a:avLst/>
          </a:prstGeom>
        </p:spPr>
        <p:txBody>
          <a:bodyPr vert="horz" wrap="square" lIns="91440" tIns="45720" rIns="91440" bIns="45720" numCol="1" anchor="t" anchorCtr="0" compatLnSpc="1">
            <a:prstTxWarp prst="textNoShape">
              <a:avLst/>
            </a:prstTxWarp>
          </a:bodyPr>
          <a:lstStyle>
            <a:lvl1pPr algn="r">
              <a:defRPr sz="1200"/>
            </a:lvl1pPr>
          </a:lstStyle>
          <a:p>
            <a:pPr>
              <a:defRPr/>
            </a:pPr>
            <a:fld id="{AB7DC813-7D2B-4EC3-981C-56D2D61EE559}" type="datetimeFigureOut">
              <a:rPr lang="en-US"/>
              <a:pPr>
                <a:defRPr/>
              </a:pPr>
              <a:t>4/15/2022</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pPr lvl="0"/>
            <a:endParaRPr lang="en-US" noProof="0"/>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noProof="0"/>
              <a:t>Click to edit Master text styles</a:t>
            </a:r>
          </a:p>
          <a:p>
            <a:pPr lvl="1"/>
            <a:r>
              <a:rPr lang="en-US" noProof="0"/>
              <a:t>Second level</a:t>
            </a:r>
          </a:p>
          <a:p>
            <a:pPr lvl="2"/>
            <a:r>
              <a:rPr lang="en-US" noProof="0"/>
              <a:t>Third level</a:t>
            </a:r>
          </a:p>
          <a:p>
            <a:pPr lvl="3"/>
            <a:r>
              <a:rPr lang="en-US" noProof="0"/>
              <a:t>Fourth level</a:t>
            </a:r>
          </a:p>
          <a:p>
            <a:pPr lvl="4"/>
            <a:r>
              <a:rPr lang="en-US" noProof="0"/>
              <a:t>Fifth level</a:t>
            </a:r>
          </a:p>
        </p:txBody>
      </p:sp>
      <p:sp>
        <p:nvSpPr>
          <p:cNvPr id="6" name="Footer Placeholder 5"/>
          <p:cNvSpPr>
            <a:spLocks noGrp="1"/>
          </p:cNvSpPr>
          <p:nvPr>
            <p:ph type="ftr" sz="quarter" idx="4"/>
          </p:nvPr>
        </p:nvSpPr>
        <p:spPr>
          <a:xfrm>
            <a:off x="0" y="8685213"/>
            <a:ext cx="2971800" cy="457200"/>
          </a:xfrm>
          <a:prstGeom prst="rect">
            <a:avLst/>
          </a:prstGeom>
        </p:spPr>
        <p:txBody>
          <a:bodyPr vert="horz" wrap="square" lIns="91440" tIns="45720" rIns="91440" bIns="45720" numCol="1" anchor="b" anchorCtr="0" compatLnSpc="1">
            <a:prstTxWarp prst="textNoShape">
              <a:avLst/>
            </a:prstTxWarp>
          </a:bodyPr>
          <a:lstStyle>
            <a:lvl1pPr>
              <a:defRPr sz="1200"/>
            </a:lvl1pPr>
          </a:lstStyle>
          <a:p>
            <a:pPr>
              <a:defRPr/>
            </a:pPr>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wrap="square" lIns="91440" tIns="45720" rIns="91440" bIns="45720" numCol="1" anchor="b" anchorCtr="0" compatLnSpc="1">
            <a:prstTxWarp prst="textNoShape">
              <a:avLst/>
            </a:prstTxWarp>
          </a:bodyPr>
          <a:lstStyle>
            <a:lvl1pPr algn="r">
              <a:defRPr sz="1200"/>
            </a:lvl1pPr>
          </a:lstStyle>
          <a:p>
            <a:pPr>
              <a:defRPr/>
            </a:pPr>
            <a:fld id="{68F12667-1A2D-408F-81AC-1BEBEDE9B155}" type="slidenum">
              <a:rPr lang="en-US"/>
              <a:pPr>
                <a:defRPr/>
              </a:pPr>
              <a:t>‹#›</a:t>
            </a:fld>
            <a:endParaRPr lang="en-US"/>
          </a:p>
        </p:txBody>
      </p:sp>
    </p:spTree>
    <p:extLst>
      <p:ext uri="{BB962C8B-B14F-4D97-AF65-F5344CB8AC3E}">
        <p14:creationId xmlns:p14="http://schemas.microsoft.com/office/powerpoint/2010/main" xmlns="" val="231804697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mn-lt"/>
        <a:ea typeface="+mn-ea"/>
        <a:cs typeface="+mn-cs"/>
      </a:defRPr>
    </a:lvl1pPr>
    <a:lvl2pPr marL="457200" algn="l" rtl="0" eaLnBrk="0" fontAlgn="base" hangingPunct="0">
      <a:spcBef>
        <a:spcPct val="30000"/>
      </a:spcBef>
      <a:spcAft>
        <a:spcPct val="0"/>
      </a:spcAft>
      <a:defRPr sz="1200" kern="1200">
        <a:solidFill>
          <a:schemeClr val="tx1"/>
        </a:solidFill>
        <a:latin typeface="+mn-lt"/>
        <a:ea typeface="+mn-ea"/>
        <a:cs typeface="+mn-cs"/>
      </a:defRPr>
    </a:lvl2pPr>
    <a:lvl3pPr marL="914400" algn="l" rtl="0" eaLnBrk="0" fontAlgn="base" hangingPunct="0">
      <a:spcBef>
        <a:spcPct val="30000"/>
      </a:spcBef>
      <a:spcAft>
        <a:spcPct val="0"/>
      </a:spcAft>
      <a:defRPr sz="1200" kern="1200">
        <a:solidFill>
          <a:schemeClr val="tx1"/>
        </a:solidFill>
        <a:latin typeface="+mn-lt"/>
        <a:ea typeface="+mn-ea"/>
        <a:cs typeface="+mn-cs"/>
      </a:defRPr>
    </a:lvl3pPr>
    <a:lvl4pPr marL="1371600" algn="l" rtl="0" eaLnBrk="0" fontAlgn="base" hangingPunct="0">
      <a:spcBef>
        <a:spcPct val="30000"/>
      </a:spcBef>
      <a:spcAft>
        <a:spcPct val="0"/>
      </a:spcAft>
      <a:defRPr sz="1200" kern="1200">
        <a:solidFill>
          <a:schemeClr val="tx1"/>
        </a:solidFill>
        <a:latin typeface="+mn-lt"/>
        <a:ea typeface="+mn-ea"/>
        <a:cs typeface="+mn-cs"/>
      </a:defRPr>
    </a:lvl4pPr>
    <a:lvl5pPr marL="1828800" algn="l" rtl="0" eaLnBrk="0" fontAlgn="base" hangingPunct="0">
      <a:spcBef>
        <a:spcPct val="30000"/>
      </a:spcBef>
      <a:spcAft>
        <a:spcPct val="0"/>
      </a:spcAft>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xmlns="">
                <a:solidFill>
                  <a:srgbClr val="FFFFFF"/>
                </a:solidFill>
              </a14:hiddenFill>
            </a:ext>
          </a:extLst>
        </p:spPr>
      </p:sp>
      <p:sp>
        <p:nvSpPr>
          <p:cNvPr id="43011" name="Notes Placeholder 2"/>
          <p:cNvSpPr>
            <a:spLocks noGrp="1"/>
          </p:cNvSpPr>
          <p:nvPr>
            <p:ph type="body" idx="1"/>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wrap="square" numCol="1" anchor="t" anchorCtr="0" compatLnSpc="1">
            <a:prstTxWarp prst="textNoShape">
              <a:avLst/>
            </a:prstTxWarp>
          </a:bodyPr>
          <a:lstStyle/>
          <a:p>
            <a:pPr eaLnBrk="1" hangingPunct="1">
              <a:spcBef>
                <a:spcPct val="0"/>
              </a:spcBef>
            </a:pPr>
            <a:endParaRPr lang="en-US"/>
          </a:p>
        </p:txBody>
      </p:sp>
      <p:sp>
        <p:nvSpPr>
          <p:cNvPr id="43012" name="Slide Number Placeholder 3"/>
          <p:cNvSpPr>
            <a:spLocks noGrp="1"/>
          </p:cNvSpPr>
          <p:nvPr>
            <p:ph type="sldNum" sz="quarter" idx="5"/>
          </p:nvPr>
        </p:nvSpPr>
        <p:spPr bwMode="auto">
          <a:noFill/>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a:lstStyle>
            <a:lvl1pPr>
              <a:defRPr sz="2400">
                <a:solidFill>
                  <a:schemeClr val="tx1"/>
                </a:solidFill>
                <a:latin typeface="Times New Roman" charset="0"/>
              </a:defRPr>
            </a:lvl1pPr>
            <a:lvl2pPr marL="742950" indent="-285750">
              <a:defRPr sz="2400">
                <a:solidFill>
                  <a:schemeClr val="tx1"/>
                </a:solidFill>
                <a:latin typeface="Times New Roman" charset="0"/>
              </a:defRPr>
            </a:lvl2pPr>
            <a:lvl3pPr marL="1143000" indent="-228600">
              <a:defRPr sz="2400">
                <a:solidFill>
                  <a:schemeClr val="tx1"/>
                </a:solidFill>
                <a:latin typeface="Times New Roman" charset="0"/>
              </a:defRPr>
            </a:lvl3pPr>
            <a:lvl4pPr marL="1600200" indent="-228600">
              <a:defRPr sz="2400">
                <a:solidFill>
                  <a:schemeClr val="tx1"/>
                </a:solidFill>
                <a:latin typeface="Times New Roman" charset="0"/>
              </a:defRPr>
            </a:lvl4pPr>
            <a:lvl5pPr marL="2057400" indent="-228600">
              <a:defRPr sz="2400">
                <a:solidFill>
                  <a:schemeClr val="tx1"/>
                </a:solidFill>
                <a:latin typeface="Times New Roman" charset="0"/>
              </a:defRPr>
            </a:lvl5pPr>
            <a:lvl6pPr marL="2514600" indent="-228600" eaLnBrk="0" fontAlgn="base" hangingPunct="0">
              <a:spcBef>
                <a:spcPct val="0"/>
              </a:spcBef>
              <a:spcAft>
                <a:spcPct val="0"/>
              </a:spcAft>
              <a:defRPr sz="2400">
                <a:solidFill>
                  <a:schemeClr val="tx1"/>
                </a:solidFill>
                <a:latin typeface="Times New Roman" charset="0"/>
              </a:defRPr>
            </a:lvl6pPr>
            <a:lvl7pPr marL="2971800" indent="-228600" eaLnBrk="0" fontAlgn="base" hangingPunct="0">
              <a:spcBef>
                <a:spcPct val="0"/>
              </a:spcBef>
              <a:spcAft>
                <a:spcPct val="0"/>
              </a:spcAft>
              <a:defRPr sz="2400">
                <a:solidFill>
                  <a:schemeClr val="tx1"/>
                </a:solidFill>
                <a:latin typeface="Times New Roman" charset="0"/>
              </a:defRPr>
            </a:lvl7pPr>
            <a:lvl8pPr marL="3429000" indent="-228600" eaLnBrk="0" fontAlgn="base" hangingPunct="0">
              <a:spcBef>
                <a:spcPct val="0"/>
              </a:spcBef>
              <a:spcAft>
                <a:spcPct val="0"/>
              </a:spcAft>
              <a:defRPr sz="2400">
                <a:solidFill>
                  <a:schemeClr val="tx1"/>
                </a:solidFill>
                <a:latin typeface="Times New Roman" charset="0"/>
              </a:defRPr>
            </a:lvl8pPr>
            <a:lvl9pPr marL="3886200" indent="-228600" eaLnBrk="0" fontAlgn="base" hangingPunct="0">
              <a:spcBef>
                <a:spcPct val="0"/>
              </a:spcBef>
              <a:spcAft>
                <a:spcPct val="0"/>
              </a:spcAft>
              <a:defRPr sz="2400">
                <a:solidFill>
                  <a:schemeClr val="tx1"/>
                </a:solidFill>
                <a:latin typeface="Times New Roman" charset="0"/>
              </a:defRPr>
            </a:lvl9pPr>
          </a:lstStyle>
          <a:p>
            <a:fld id="{92B1CE40-7DE0-4EEE-B867-5404EB824930}" type="slidenum">
              <a:rPr lang="en-US" sz="1200" smtClean="0"/>
              <a:pPr/>
              <a:t>1</a:t>
            </a:fld>
            <a:endParaRPr lang="en-US" sz="1200"/>
          </a:p>
        </p:txBody>
      </p:sp>
    </p:spTree>
    <p:extLst>
      <p:ext uri="{BB962C8B-B14F-4D97-AF65-F5344CB8AC3E}">
        <p14:creationId xmlns:p14="http://schemas.microsoft.com/office/powerpoint/2010/main" xmlns="" val="1237809255"/>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a:defRPr/>
            </a:pPr>
            <a:fld id="{68F12667-1A2D-408F-81AC-1BEBEDE9B155}" type="slidenum">
              <a:rPr lang="en-US" smtClean="0"/>
              <a:pPr>
                <a:defRPr/>
              </a:pPr>
              <a:t>34</a:t>
            </a:fld>
            <a:endParaRPr lang="en-US"/>
          </a:p>
        </p:txBody>
      </p:sp>
    </p:spTree>
    <p:extLst>
      <p:ext uri="{BB962C8B-B14F-4D97-AF65-F5344CB8AC3E}">
        <p14:creationId xmlns:p14="http://schemas.microsoft.com/office/powerpoint/2010/main" xmlns="" val="2981572950"/>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slideMaster" Target="../slideMasters/slideMaster1.xml"/><Relationship Id="rId1" Type="http://schemas.openxmlformats.org/officeDocument/2006/relationships/themeOverride" Target="../theme/themeOverride2.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2">
        <a:schemeClr val="bg2"/>
      </p:bgRef>
    </p:bg>
    <p:spTree>
      <p:nvGrpSpPr>
        <p:cNvPr id="1" name=""/>
        <p:cNvGrpSpPr/>
        <p:nvPr/>
      </p:nvGrpSpPr>
      <p:grpSpPr>
        <a:xfrm>
          <a:off x="0" y="0"/>
          <a:ext cx="0" cy="0"/>
          <a:chOff x="0" y="0"/>
          <a:chExt cx="0" cy="0"/>
        </a:xfrm>
      </p:grpSpPr>
      <p:sp>
        <p:nvSpPr>
          <p:cNvPr id="4" name="Rectangle 3"/>
          <p:cNvSpPr/>
          <p:nvPr/>
        </p:nvSpPr>
        <p:spPr bwMode="ltGray">
          <a:xfrm>
            <a:off x="0" y="0"/>
            <a:ext cx="9144000" cy="513556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5" name="Rectangle 4"/>
          <p:cNvSpPr/>
          <p:nvPr/>
        </p:nvSpPr>
        <p:spPr bwMode="invGray">
          <a:xfrm>
            <a:off x="0" y="5127625"/>
            <a:ext cx="9144000" cy="46038"/>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ctrTitle"/>
          </p:nvPr>
        </p:nvSpPr>
        <p:spPr>
          <a:xfrm>
            <a:off x="685800" y="3355848"/>
            <a:ext cx="8077200" cy="1673352"/>
          </a:xfrm>
        </p:spPr>
        <p:txBody>
          <a:bodyPr tIns="0" bIns="0" anchor="t"/>
          <a:lstStyle>
            <a:lvl1pPr algn="l">
              <a:defRPr sz="4700" b="1"/>
            </a:lvl1pPr>
            <a:extLst/>
          </a:lstStyle>
          <a:p>
            <a:r>
              <a:rPr lang="en-US"/>
              <a:t>Click to edit Master title style</a:t>
            </a:r>
          </a:p>
        </p:txBody>
      </p:sp>
      <p:sp>
        <p:nvSpPr>
          <p:cNvPr id="3" name="Subtitle 2"/>
          <p:cNvSpPr>
            <a:spLocks noGrp="1"/>
          </p:cNvSpPr>
          <p:nvPr>
            <p:ph type="subTitle" idx="1"/>
          </p:nvPr>
        </p:nvSpPr>
        <p:spPr>
          <a:xfrm>
            <a:off x="685800" y="1828800"/>
            <a:ext cx="8077200" cy="1499616"/>
          </a:xfrm>
        </p:spPr>
        <p:txBody>
          <a:bodyPr lIns="118872" tIns="0" rIns="45720" bIns="0" anchor="b"/>
          <a:lstStyle>
            <a:lvl1pPr marL="0" indent="0" algn="l">
              <a:buNone/>
              <a:defRPr sz="2000">
                <a:solidFill>
                  <a:srgbClr val="FFFFFF"/>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extLst/>
          </a:lstStyle>
          <a:p>
            <a:r>
              <a:rPr lang="en-US"/>
              <a:t>Click to edit Master subtitle style</a:t>
            </a:r>
          </a:p>
        </p:txBody>
      </p:sp>
      <p:sp>
        <p:nvSpPr>
          <p:cNvPr id="6" name="Date Placeholder 3"/>
          <p:cNvSpPr>
            <a:spLocks noGrp="1"/>
          </p:cNvSpPr>
          <p:nvPr>
            <p:ph type="dt" sz="half" idx="10"/>
          </p:nvPr>
        </p:nvSpPr>
        <p:spPr/>
        <p:txBody>
          <a:bodyPr/>
          <a:lstStyle>
            <a:lvl1pPr>
              <a:defRPr/>
            </a:lvl1pPr>
          </a:lstStyle>
          <a:p>
            <a:pPr>
              <a:defRPr/>
            </a:pPr>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B52C9AB4-64DA-4069-A93D-7850E3A7524C}" type="slidenum">
              <a:rPr lang="en-US"/>
              <a:pPr>
                <a:defRPr/>
              </a:pPr>
              <a:t>‹#›</a:t>
            </a:fld>
            <a:endParaRPr lang="en-US"/>
          </a:p>
        </p:txBody>
      </p:sp>
    </p:spTree>
    <p:extLst>
      <p:ext uri="{BB962C8B-B14F-4D97-AF65-F5344CB8AC3E}">
        <p14:creationId xmlns:p14="http://schemas.microsoft.com/office/powerpoint/2010/main" xmlns="" val="3512741248"/>
      </p:ext>
    </p:extLst>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155448"/>
            <a:ext cx="8229600" cy="1252728"/>
          </a:xfrm>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A0023196-BBDE-4D53-AE2B-35E442784233}" type="slidenum">
              <a:rPr lang="en-US"/>
              <a:pPr>
                <a:defRPr/>
              </a:pPr>
              <a:t>‹#›</a:t>
            </a:fld>
            <a:endParaRPr lang="en-US"/>
          </a:p>
        </p:txBody>
      </p:sp>
    </p:spTree>
    <p:extLst>
      <p:ext uri="{BB962C8B-B14F-4D97-AF65-F5344CB8AC3E}">
        <p14:creationId xmlns:p14="http://schemas.microsoft.com/office/powerpoint/2010/main" xmlns="" val="142456882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2">
        <a:schemeClr val="bg2"/>
      </p:bgRef>
    </p:bg>
    <p:spTree>
      <p:nvGrpSpPr>
        <p:cNvPr id="1" name=""/>
        <p:cNvGrpSpPr/>
        <p:nvPr/>
      </p:nvGrpSpPr>
      <p:grpSpPr>
        <a:xfrm>
          <a:off x="0" y="0"/>
          <a:ext cx="0" cy="0"/>
          <a:chOff x="0" y="0"/>
          <a:chExt cx="0" cy="0"/>
        </a:xfrm>
      </p:grpSpPr>
      <p:sp>
        <p:nvSpPr>
          <p:cNvPr id="4" name="Rectangle 3"/>
          <p:cNvSpPr/>
          <p:nvPr/>
        </p:nvSpPr>
        <p:spPr bwMode="ltGray">
          <a:xfrm>
            <a:off x="0" y="0"/>
            <a:ext cx="9144000" cy="260191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5" name="Rectangle 4"/>
          <p:cNvSpPr/>
          <p:nvPr/>
        </p:nvSpPr>
        <p:spPr bwMode="invGray">
          <a:xfrm>
            <a:off x="0" y="2601913"/>
            <a:ext cx="9144000" cy="46037"/>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title"/>
          </p:nvPr>
        </p:nvSpPr>
        <p:spPr>
          <a:xfrm>
            <a:off x="749808" y="118872"/>
            <a:ext cx="8013192" cy="1636776"/>
          </a:xfrm>
        </p:spPr>
        <p:txBody>
          <a:bodyPr tIns="0" rIns="91440" bIns="0" anchor="b"/>
          <a:lstStyle>
            <a:lvl1pPr algn="l">
              <a:defRPr sz="4700" b="1" cap="none" baseline="0"/>
            </a:lvl1pPr>
            <a:extLst/>
          </a:lstStyle>
          <a:p>
            <a:r>
              <a:rPr lang="en-US"/>
              <a:t>Click to edit Master title style</a:t>
            </a:r>
          </a:p>
        </p:txBody>
      </p:sp>
      <p:sp>
        <p:nvSpPr>
          <p:cNvPr id="3" name="Text Placeholder 2"/>
          <p:cNvSpPr>
            <a:spLocks noGrp="1"/>
          </p:cNvSpPr>
          <p:nvPr>
            <p:ph type="body" idx="1"/>
          </p:nvPr>
        </p:nvSpPr>
        <p:spPr>
          <a:xfrm>
            <a:off x="740664" y="1828800"/>
            <a:ext cx="8022336" cy="685800"/>
          </a:xfrm>
        </p:spPr>
        <p:txBody>
          <a:bodyPr lIns="146304" tIns="0" rIns="45720" bIns="0"/>
          <a:lstStyle>
            <a:lvl1pPr marL="0" indent="0">
              <a:buNone/>
              <a:defRPr sz="2000">
                <a:solidFill>
                  <a:srgbClr val="FFFFFF"/>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extLst/>
          </a:lstStyle>
          <a:p>
            <a:pPr lvl="0"/>
            <a:r>
              <a:rPr lang="en-US"/>
              <a:t>Click to edit Master text styles</a:t>
            </a:r>
          </a:p>
        </p:txBody>
      </p:sp>
      <p:sp>
        <p:nvSpPr>
          <p:cNvPr id="6" name="Date Placeholder 3"/>
          <p:cNvSpPr>
            <a:spLocks noGrp="1"/>
          </p:cNvSpPr>
          <p:nvPr>
            <p:ph type="dt" sz="half" idx="10"/>
          </p:nvPr>
        </p:nvSpPr>
        <p:spPr/>
        <p:txBody>
          <a:bodyPr/>
          <a:lstStyle>
            <a:lvl1pPr>
              <a:defRPr/>
            </a:lvl1pPr>
          </a:lstStyle>
          <a:p>
            <a:pPr>
              <a:defRPr/>
            </a:pPr>
            <a:endParaRPr lang="en-US"/>
          </a:p>
        </p:txBody>
      </p:sp>
      <p:sp>
        <p:nvSpPr>
          <p:cNvPr id="7" name="Footer Placeholder 4"/>
          <p:cNvSpPr>
            <a:spLocks noGrp="1"/>
          </p:cNvSpPr>
          <p:nvPr>
            <p:ph type="ftr" sz="quarter" idx="11"/>
          </p:nvPr>
        </p:nvSpPr>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56CE7AAF-928D-4A62-9FB2-23DE1222A68C}" type="slidenum">
              <a:rPr lang="en-US"/>
              <a:pPr>
                <a:defRPr/>
              </a:pPr>
              <a:t>‹#›</a:t>
            </a:fld>
            <a:endParaRPr lang="en-US"/>
          </a:p>
        </p:txBody>
      </p:sp>
    </p:spTree>
    <p:extLst>
      <p:ext uri="{BB962C8B-B14F-4D97-AF65-F5344CB8AC3E}">
        <p14:creationId xmlns:p14="http://schemas.microsoft.com/office/powerpoint/2010/main" xmlns="" val="1404575158"/>
      </p:ext>
    </p:extLst>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457200" y="1773936"/>
            <a:ext cx="4038600" cy="4623816"/>
          </a:xfrm>
        </p:spPr>
        <p:txBody>
          <a:bodyPr lIns="91440"/>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648200" y="1773936"/>
            <a:ext cx="4038600" cy="4623816"/>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3"/>
          <p:cNvSpPr>
            <a:spLocks noGrp="1"/>
          </p:cNvSpPr>
          <p:nvPr>
            <p:ph type="dt" sz="half" idx="10"/>
          </p:nvPr>
        </p:nvSpPr>
        <p:spPr/>
        <p:txBody>
          <a:bodyPr/>
          <a:lstStyle>
            <a:lvl1pPr>
              <a:defRPr/>
            </a:lvl1pPr>
          </a:lstStyle>
          <a:p>
            <a:pPr>
              <a:defRPr/>
            </a:pPr>
            <a:endParaRPr lang="en-US"/>
          </a:p>
        </p:txBody>
      </p:sp>
      <p:sp>
        <p:nvSpPr>
          <p:cNvPr id="6" name="Footer Placeholder 4"/>
          <p:cNvSpPr>
            <a:spLocks noGrp="1"/>
          </p:cNvSpPr>
          <p:nvPr>
            <p:ph type="ftr" sz="quarter" idx="11"/>
          </p:nvPr>
        </p:nvSpPr>
        <p:spPr/>
        <p:txBody>
          <a:bodyPr/>
          <a:lstStyle>
            <a:lvl1pPr>
              <a:defRPr/>
            </a:lvl1pPr>
          </a:lstStyle>
          <a:p>
            <a:pPr>
              <a:defRPr/>
            </a:pPr>
            <a:endParaRPr lang="en-US"/>
          </a:p>
        </p:txBody>
      </p:sp>
      <p:sp>
        <p:nvSpPr>
          <p:cNvPr id="7" name="Slide Number Placeholder 5"/>
          <p:cNvSpPr>
            <a:spLocks noGrp="1"/>
          </p:cNvSpPr>
          <p:nvPr>
            <p:ph type="sldNum" sz="quarter" idx="12"/>
          </p:nvPr>
        </p:nvSpPr>
        <p:spPr/>
        <p:txBody>
          <a:bodyPr/>
          <a:lstStyle>
            <a:lvl1pPr>
              <a:defRPr/>
            </a:lvl1pPr>
          </a:lstStyle>
          <a:p>
            <a:pPr>
              <a:defRPr/>
            </a:pPr>
            <a:fld id="{FD80BBC6-2642-437F-AC21-60489F4A1FD5}" type="slidenum">
              <a:rPr lang="en-US"/>
              <a:pPr>
                <a:defRPr/>
              </a:pPr>
              <a:t>‹#›</a:t>
            </a:fld>
            <a:endParaRPr lang="en-US"/>
          </a:p>
        </p:txBody>
      </p:sp>
    </p:spTree>
    <p:extLst>
      <p:ext uri="{BB962C8B-B14F-4D97-AF65-F5344CB8AC3E}">
        <p14:creationId xmlns:p14="http://schemas.microsoft.com/office/powerpoint/2010/main" xmlns="" val="79919301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extLst/>
          </a:lstStyle>
          <a:p>
            <a:r>
              <a:rPr lang="en-US"/>
              <a:t>Click to edit Master title style</a:t>
            </a:r>
          </a:p>
        </p:txBody>
      </p:sp>
      <p:sp>
        <p:nvSpPr>
          <p:cNvPr id="3" name="Text Placeholder 2"/>
          <p:cNvSpPr>
            <a:spLocks noGrp="1"/>
          </p:cNvSpPr>
          <p:nvPr>
            <p:ph type="body" idx="1"/>
          </p:nvPr>
        </p:nvSpPr>
        <p:spPr>
          <a:xfrm>
            <a:off x="457200" y="1698987"/>
            <a:ext cx="4040188"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a:r>
              <a:rPr lang="en-US"/>
              <a:t>Click to edit Master text styles</a:t>
            </a:r>
          </a:p>
        </p:txBody>
      </p:sp>
      <p:sp>
        <p:nvSpPr>
          <p:cNvPr id="4" name="Content Placeholder 3"/>
          <p:cNvSpPr>
            <a:spLocks noGrp="1"/>
          </p:cNvSpPr>
          <p:nvPr>
            <p:ph sz="half" idx="2"/>
          </p:nvPr>
        </p:nvSpPr>
        <p:spPr>
          <a:xfrm>
            <a:off x="457200" y="2449512"/>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4645025" y="1698987"/>
            <a:ext cx="4041775" cy="715355"/>
          </a:xfrm>
        </p:spPr>
        <p:txBody>
          <a:bodyPr lIns="146304" anchor="ctr"/>
          <a:lstStyle>
            <a:lvl1pPr marL="0" indent="0">
              <a:buNone/>
              <a:defRPr sz="2300" b="1" cap="all"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extLst/>
          </a:lstStyle>
          <a:p>
            <a:pPr lvl="0"/>
            <a:r>
              <a:rPr lang="en-US"/>
              <a:t>Click to edit Master text styles</a:t>
            </a:r>
          </a:p>
        </p:txBody>
      </p:sp>
      <p:sp>
        <p:nvSpPr>
          <p:cNvPr id="6" name="Content Placeholder 5"/>
          <p:cNvSpPr>
            <a:spLocks noGrp="1"/>
          </p:cNvSpPr>
          <p:nvPr>
            <p:ph sz="quarter" idx="4"/>
          </p:nvPr>
        </p:nvSpPr>
        <p:spPr>
          <a:xfrm>
            <a:off x="4645025" y="2449512"/>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3"/>
          <p:cNvSpPr>
            <a:spLocks noGrp="1"/>
          </p:cNvSpPr>
          <p:nvPr>
            <p:ph type="dt" sz="half" idx="10"/>
          </p:nvPr>
        </p:nvSpPr>
        <p:spPr/>
        <p:txBody>
          <a:bodyPr/>
          <a:lstStyle>
            <a:lvl1pPr>
              <a:defRPr/>
            </a:lvl1pPr>
          </a:lstStyle>
          <a:p>
            <a:pPr>
              <a:defRPr/>
            </a:pPr>
            <a:endParaRPr lang="en-US"/>
          </a:p>
        </p:txBody>
      </p:sp>
      <p:sp>
        <p:nvSpPr>
          <p:cNvPr id="8" name="Footer Placeholder 4"/>
          <p:cNvSpPr>
            <a:spLocks noGrp="1"/>
          </p:cNvSpPr>
          <p:nvPr>
            <p:ph type="ftr" sz="quarter" idx="11"/>
          </p:nvPr>
        </p:nvSpPr>
        <p:spPr/>
        <p:txBody>
          <a:bodyPr/>
          <a:lstStyle>
            <a:lvl1pPr>
              <a:defRPr/>
            </a:lvl1pPr>
          </a:lstStyle>
          <a:p>
            <a:pPr>
              <a:defRPr/>
            </a:pPr>
            <a:endParaRPr lang="en-US"/>
          </a:p>
        </p:txBody>
      </p:sp>
      <p:sp>
        <p:nvSpPr>
          <p:cNvPr id="9" name="Slide Number Placeholder 5"/>
          <p:cNvSpPr>
            <a:spLocks noGrp="1"/>
          </p:cNvSpPr>
          <p:nvPr>
            <p:ph type="sldNum" sz="quarter" idx="12"/>
          </p:nvPr>
        </p:nvSpPr>
        <p:spPr/>
        <p:txBody>
          <a:bodyPr/>
          <a:lstStyle>
            <a:lvl1pPr>
              <a:defRPr/>
            </a:lvl1pPr>
          </a:lstStyle>
          <a:p>
            <a:pPr>
              <a:defRPr/>
            </a:pPr>
            <a:fld id="{3F9B1AB5-7BDC-410B-9251-9F7CF6B51157}" type="slidenum">
              <a:rPr lang="en-US"/>
              <a:pPr>
                <a:defRPr/>
              </a:pPr>
              <a:t>‹#›</a:t>
            </a:fld>
            <a:endParaRPr lang="en-US"/>
          </a:p>
        </p:txBody>
      </p:sp>
    </p:spTree>
    <p:extLst>
      <p:ext uri="{BB962C8B-B14F-4D97-AF65-F5344CB8AC3E}">
        <p14:creationId xmlns:p14="http://schemas.microsoft.com/office/powerpoint/2010/main" xmlns="" val="144455405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3"/>
          <p:cNvSpPr>
            <a:spLocks noGrp="1"/>
          </p:cNvSpPr>
          <p:nvPr>
            <p:ph type="dt" sz="half" idx="10"/>
          </p:nvPr>
        </p:nvSpPr>
        <p:spPr/>
        <p:txBody>
          <a:bodyPr/>
          <a:lstStyle>
            <a:lvl1pPr>
              <a:defRPr/>
            </a:lvl1pPr>
          </a:lstStyle>
          <a:p>
            <a:pPr>
              <a:defRPr/>
            </a:pPr>
            <a:endParaRPr lang="en-US"/>
          </a:p>
        </p:txBody>
      </p:sp>
      <p:sp>
        <p:nvSpPr>
          <p:cNvPr id="4" name="Footer Placeholder 4"/>
          <p:cNvSpPr>
            <a:spLocks noGrp="1"/>
          </p:cNvSpPr>
          <p:nvPr>
            <p:ph type="ftr" sz="quarter" idx="11"/>
          </p:nvPr>
        </p:nvSpPr>
        <p:spPr/>
        <p:txBody>
          <a:bodyPr/>
          <a:lstStyle>
            <a:lvl1pPr>
              <a:defRPr/>
            </a:lvl1pPr>
          </a:lstStyle>
          <a:p>
            <a:pPr>
              <a:defRPr/>
            </a:pPr>
            <a:endParaRPr lang="en-US"/>
          </a:p>
        </p:txBody>
      </p:sp>
      <p:sp>
        <p:nvSpPr>
          <p:cNvPr id="5" name="Slide Number Placeholder 5"/>
          <p:cNvSpPr>
            <a:spLocks noGrp="1"/>
          </p:cNvSpPr>
          <p:nvPr>
            <p:ph type="sldNum" sz="quarter" idx="12"/>
          </p:nvPr>
        </p:nvSpPr>
        <p:spPr/>
        <p:txBody>
          <a:bodyPr/>
          <a:lstStyle>
            <a:lvl1pPr>
              <a:defRPr/>
            </a:lvl1pPr>
          </a:lstStyle>
          <a:p>
            <a:pPr>
              <a:defRPr/>
            </a:pPr>
            <a:fld id="{3F945DDC-52AC-4817-AE2E-FA34978EA955}" type="slidenum">
              <a:rPr lang="en-US"/>
              <a:pPr>
                <a:defRPr/>
              </a:pPr>
              <a:t>‹#›</a:t>
            </a:fld>
            <a:endParaRPr lang="en-US"/>
          </a:p>
        </p:txBody>
      </p:sp>
    </p:spTree>
    <p:extLst>
      <p:ext uri="{BB962C8B-B14F-4D97-AF65-F5344CB8AC3E}">
        <p14:creationId xmlns:p14="http://schemas.microsoft.com/office/powerpoint/2010/main" xmlns="" val="1217224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lvl1pPr>
              <a:defRPr/>
            </a:lvl1pPr>
          </a:lstStyle>
          <a:p>
            <a:pPr>
              <a:defRPr/>
            </a:pPr>
            <a:endParaRPr lang="en-US"/>
          </a:p>
        </p:txBody>
      </p:sp>
      <p:sp>
        <p:nvSpPr>
          <p:cNvPr id="3" name="Footer Placeholder 2"/>
          <p:cNvSpPr>
            <a:spLocks noGrp="1"/>
          </p:cNvSpPr>
          <p:nvPr>
            <p:ph type="ftr" sz="quarter" idx="11"/>
          </p:nvPr>
        </p:nvSpPr>
        <p:spPr/>
        <p:txBody>
          <a:bodyPr/>
          <a:lstStyle>
            <a:lvl1pPr>
              <a:defRPr/>
            </a:lvl1pPr>
          </a:lstStyle>
          <a:p>
            <a:pPr>
              <a:defRPr/>
            </a:pPr>
            <a:endParaRPr lang="en-US"/>
          </a:p>
        </p:txBody>
      </p:sp>
      <p:sp>
        <p:nvSpPr>
          <p:cNvPr id="4" name="Slide Number Placeholder 3"/>
          <p:cNvSpPr>
            <a:spLocks noGrp="1"/>
          </p:cNvSpPr>
          <p:nvPr>
            <p:ph type="sldNum" sz="quarter" idx="12"/>
          </p:nvPr>
        </p:nvSpPr>
        <p:spPr/>
        <p:txBody>
          <a:bodyPr/>
          <a:lstStyle>
            <a:lvl1pPr>
              <a:defRPr/>
            </a:lvl1pPr>
          </a:lstStyle>
          <a:p>
            <a:pPr>
              <a:defRPr/>
            </a:pPr>
            <a:fld id="{CF6A0394-655C-4072-BB3D-5C3335133686}" type="slidenum">
              <a:rPr lang="en-US"/>
              <a:pPr>
                <a:defRPr/>
              </a:pPr>
              <a:t>‹#›</a:t>
            </a:fld>
            <a:endParaRPr lang="en-US"/>
          </a:p>
        </p:txBody>
      </p:sp>
    </p:spTree>
    <p:extLst>
      <p:ext uri="{BB962C8B-B14F-4D97-AF65-F5344CB8AC3E}">
        <p14:creationId xmlns:p14="http://schemas.microsoft.com/office/powerpoint/2010/main" xmlns="" val="221411096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4"/>
          <p:cNvSpPr/>
          <p:nvPr/>
        </p:nvSpPr>
        <p:spPr bwMode="invGray">
          <a:xfrm>
            <a:off x="2855913" y="0"/>
            <a:ext cx="46037" cy="145415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6" name="Rectangle 5"/>
          <p:cNvSpPr/>
          <p:nvPr/>
        </p:nvSpPr>
        <p:spPr bwMode="invGray">
          <a:xfrm>
            <a:off x="2855913" y="0"/>
            <a:ext cx="46037" cy="145415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title"/>
          </p:nvPr>
        </p:nvSpPr>
        <p:spPr>
          <a:xfrm>
            <a:off x="167838" y="152400"/>
            <a:ext cx="2523744" cy="978408"/>
          </a:xfrm>
        </p:spPr>
        <p:txBody>
          <a:bodyPr lIns="73152" bIns="0" anchor="b">
            <a:sp3d prstMaterial="matte"/>
          </a:bodyPr>
          <a:lstStyle>
            <a:lvl1pPr algn="l">
              <a:defRPr sz="2000" b="0"/>
            </a:lvl1pPr>
            <a:extLst/>
          </a:lstStyle>
          <a:p>
            <a:r>
              <a:rPr lang="en-US"/>
              <a:t>Click to edit Master title style</a:t>
            </a:r>
          </a:p>
        </p:txBody>
      </p:sp>
      <p:sp>
        <p:nvSpPr>
          <p:cNvPr id="3" name="Content Placeholder 2"/>
          <p:cNvSpPr>
            <a:spLocks noGrp="1"/>
          </p:cNvSpPr>
          <p:nvPr>
            <p:ph idx="1"/>
          </p:nvPr>
        </p:nvSpPr>
        <p:spPr>
          <a:xfrm>
            <a:off x="3019377" y="1743133"/>
            <a:ext cx="5920641" cy="455888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extLs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167838" y="1730018"/>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a:r>
              <a:rPr lang="en-US"/>
              <a:t>Click to edit Master text styles</a:t>
            </a:r>
          </a:p>
        </p:txBody>
      </p:sp>
      <p:sp>
        <p:nvSpPr>
          <p:cNvPr id="7" name="Date Placeholder 4"/>
          <p:cNvSpPr>
            <a:spLocks noGrp="1"/>
          </p:cNvSpPr>
          <p:nvPr>
            <p:ph type="dt" sz="half" idx="10"/>
          </p:nvPr>
        </p:nvSpPr>
        <p:spPr/>
        <p:txBody>
          <a:bodyPr/>
          <a:lstStyle>
            <a:lvl1pPr>
              <a:defRPr/>
            </a:lvl1pPr>
          </a:lstStyle>
          <a:p>
            <a:pPr>
              <a:defRPr/>
            </a:pPr>
            <a:endParaRPr lang="en-US"/>
          </a:p>
        </p:txBody>
      </p:sp>
      <p:sp>
        <p:nvSpPr>
          <p:cNvPr id="8" name="Footer Placeholder 5"/>
          <p:cNvSpPr>
            <a:spLocks noGrp="1"/>
          </p:cNvSpPr>
          <p:nvPr>
            <p:ph type="ftr" sz="quarter" idx="11"/>
          </p:nvPr>
        </p:nvSpPr>
        <p:spPr/>
        <p:txBody>
          <a:bodyPr/>
          <a:lstStyle>
            <a:lvl1pPr>
              <a:defRPr/>
            </a:lvl1pPr>
          </a:lstStyle>
          <a:p>
            <a:pPr>
              <a:defRPr/>
            </a:pPr>
            <a:endParaRPr lang="en-US"/>
          </a:p>
        </p:txBody>
      </p:sp>
      <p:sp>
        <p:nvSpPr>
          <p:cNvPr id="9" name="Slide Number Placeholder 6"/>
          <p:cNvSpPr>
            <a:spLocks noGrp="1"/>
          </p:cNvSpPr>
          <p:nvPr>
            <p:ph type="sldNum" sz="quarter" idx="12"/>
          </p:nvPr>
        </p:nvSpPr>
        <p:spPr/>
        <p:txBody>
          <a:bodyPr/>
          <a:lstStyle>
            <a:lvl1pPr>
              <a:defRPr/>
            </a:lvl1pPr>
          </a:lstStyle>
          <a:p>
            <a:pPr>
              <a:defRPr/>
            </a:pPr>
            <a:fld id="{57370A75-BB91-413B-8C6D-DDBCA95013AA}" type="slidenum">
              <a:rPr lang="en-US"/>
              <a:pPr>
                <a:defRPr/>
              </a:pPr>
              <a:t>‹#›</a:t>
            </a:fld>
            <a:endParaRPr lang="en-US"/>
          </a:p>
        </p:txBody>
      </p:sp>
    </p:spTree>
    <p:extLst>
      <p:ext uri="{BB962C8B-B14F-4D97-AF65-F5344CB8AC3E}">
        <p14:creationId xmlns:p14="http://schemas.microsoft.com/office/powerpoint/2010/main" xmlns="" val="352910013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bg>
      <p:bgRef idx="1001">
        <a:schemeClr val="bg2"/>
      </p:bgRef>
    </p:bg>
    <p:spTree>
      <p:nvGrpSpPr>
        <p:cNvPr id="1" name=""/>
        <p:cNvGrpSpPr/>
        <p:nvPr/>
      </p:nvGrpSpPr>
      <p:grpSpPr>
        <a:xfrm>
          <a:off x="0" y="0"/>
          <a:ext cx="0" cy="0"/>
          <a:chOff x="0" y="0"/>
          <a:chExt cx="0" cy="0"/>
        </a:xfrm>
      </p:grpSpPr>
      <p:sp>
        <p:nvSpPr>
          <p:cNvPr id="5" name="Rectangle 4"/>
          <p:cNvSpPr/>
          <p:nvPr/>
        </p:nvSpPr>
        <p:spPr>
          <a:xfrm>
            <a:off x="2855913" y="0"/>
            <a:ext cx="46037"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6" name="Rectangle 5"/>
          <p:cNvSpPr/>
          <p:nvPr/>
        </p:nvSpPr>
        <p:spPr bwMode="invGray">
          <a:xfrm>
            <a:off x="2855913" y="0"/>
            <a:ext cx="46037" cy="6858000"/>
          </a:xfrm>
          <a:prstGeom prst="rect">
            <a:avLst/>
          </a:prstGeom>
          <a:solidFill>
            <a:srgbClr val="FFFFFF"/>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1"/>
          <p:cNvSpPr>
            <a:spLocks noGrp="1"/>
          </p:cNvSpPr>
          <p:nvPr>
            <p:ph type="title"/>
          </p:nvPr>
        </p:nvSpPr>
        <p:spPr>
          <a:xfrm>
            <a:off x="164592" y="155448"/>
            <a:ext cx="2525150" cy="978408"/>
          </a:xfrm>
        </p:spPr>
        <p:txBody>
          <a:bodyPr lIns="73152" bIns="0" anchor="b">
            <a:sp3d prstMaterial="matte"/>
          </a:bodyPr>
          <a:lstStyle>
            <a:lvl1pPr algn="l">
              <a:defRPr sz="2000" b="0"/>
            </a:lvl1pPr>
            <a:extLst/>
          </a:lstStyle>
          <a:p>
            <a:r>
              <a:rPr lang="en-US"/>
              <a:t>Click to edit Master title style</a:t>
            </a:r>
          </a:p>
        </p:txBody>
      </p:sp>
      <p:sp>
        <p:nvSpPr>
          <p:cNvPr id="3" name="Picture Placeholder 2"/>
          <p:cNvSpPr>
            <a:spLocks noGrp="1"/>
          </p:cNvSpPr>
          <p:nvPr>
            <p:ph type="pic" idx="1"/>
          </p:nvPr>
        </p:nvSpPr>
        <p:spPr>
          <a:xfrm>
            <a:off x="2903805" y="1484808"/>
            <a:ext cx="6247397" cy="5373192"/>
          </a:xfrm>
          <a:solidFill>
            <a:schemeClr val="bg2">
              <a:shade val="75000"/>
            </a:schemeClr>
          </a:solidFill>
        </p:spPr>
        <p:txBody>
          <a:bodyPr rtlCol="0">
            <a:normAutofit/>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extLst/>
          </a:lstStyle>
          <a:p>
            <a:pPr lvl="0"/>
            <a:r>
              <a:rPr lang="en-US" noProof="0"/>
              <a:t>Click icon to add picture</a:t>
            </a:r>
            <a:endParaRPr lang="en-US" noProof="0" dirty="0"/>
          </a:p>
        </p:txBody>
      </p:sp>
      <p:sp>
        <p:nvSpPr>
          <p:cNvPr id="4" name="Text Placeholder 3"/>
          <p:cNvSpPr>
            <a:spLocks noGrp="1"/>
          </p:cNvSpPr>
          <p:nvPr>
            <p:ph type="body" sz="half" idx="2"/>
          </p:nvPr>
        </p:nvSpPr>
        <p:spPr>
          <a:xfrm>
            <a:off x="164592" y="1728216"/>
            <a:ext cx="2468880" cy="4572000"/>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extLst/>
          </a:lstStyle>
          <a:p>
            <a:pPr lvl="0"/>
            <a:r>
              <a:rPr lang="en-US"/>
              <a:t>Click to edit Master text styles</a:t>
            </a:r>
          </a:p>
        </p:txBody>
      </p:sp>
      <p:sp>
        <p:nvSpPr>
          <p:cNvPr id="7" name="Date Placeholder 4"/>
          <p:cNvSpPr>
            <a:spLocks noGrp="1"/>
          </p:cNvSpPr>
          <p:nvPr>
            <p:ph type="dt" sz="half" idx="10"/>
          </p:nvPr>
        </p:nvSpPr>
        <p:spPr>
          <a:xfrm>
            <a:off x="165100" y="1169988"/>
            <a:ext cx="2522538" cy="201612"/>
          </a:xfrm>
        </p:spPr>
        <p:txBody>
          <a:bodyPr/>
          <a:lstStyle>
            <a:lvl1pPr>
              <a:defRPr/>
            </a:lvl1pPr>
          </a:lstStyle>
          <a:p>
            <a:pPr>
              <a:defRPr/>
            </a:pPr>
            <a:endParaRPr lang="en-US"/>
          </a:p>
        </p:txBody>
      </p:sp>
      <p:sp>
        <p:nvSpPr>
          <p:cNvPr id="8" name="Footer Placeholder 5"/>
          <p:cNvSpPr>
            <a:spLocks noGrp="1"/>
          </p:cNvSpPr>
          <p:nvPr>
            <p:ph type="ftr" sz="quarter" idx="11"/>
          </p:nvPr>
        </p:nvSpPr>
        <p:spPr>
          <a:xfrm>
            <a:off x="3035300" y="1169988"/>
            <a:ext cx="5194300" cy="201612"/>
          </a:xfrm>
        </p:spPr>
        <p:txBody>
          <a:bodyPr/>
          <a:lstStyle>
            <a:lvl1pPr>
              <a:defRPr>
                <a:solidFill>
                  <a:schemeClr val="bg1">
                    <a:shade val="50000"/>
                  </a:schemeClr>
                </a:solidFill>
              </a:defRPr>
            </a:lvl1pPr>
          </a:lstStyle>
          <a:p>
            <a:pPr>
              <a:defRPr/>
            </a:pPr>
            <a:endParaRPr lang="en-US"/>
          </a:p>
        </p:txBody>
      </p:sp>
      <p:sp>
        <p:nvSpPr>
          <p:cNvPr id="9" name="Slide Number Placeholder 6"/>
          <p:cNvSpPr>
            <a:spLocks noGrp="1"/>
          </p:cNvSpPr>
          <p:nvPr>
            <p:ph type="sldNum" sz="quarter" idx="12"/>
          </p:nvPr>
        </p:nvSpPr>
        <p:spPr>
          <a:xfrm>
            <a:off x="8339138" y="1169988"/>
            <a:ext cx="733425" cy="201612"/>
          </a:xfrm>
        </p:spPr>
        <p:txBody>
          <a:bodyPr/>
          <a:lstStyle>
            <a:lvl1pPr>
              <a:defRPr/>
            </a:lvl1pPr>
          </a:lstStyle>
          <a:p>
            <a:pPr>
              <a:defRPr/>
            </a:pPr>
            <a:fld id="{BE768E9E-8F94-4295-83EE-BD07BC5B0B23}" type="slidenum">
              <a:rPr lang="en-US"/>
              <a:pPr>
                <a:defRPr/>
              </a:pPr>
              <a:t>‹#›</a:t>
            </a:fld>
            <a:endParaRPr lang="en-US"/>
          </a:p>
        </p:txBody>
      </p:sp>
    </p:spTree>
    <p:extLst>
      <p:ext uri="{BB962C8B-B14F-4D97-AF65-F5344CB8AC3E}">
        <p14:creationId xmlns:p14="http://schemas.microsoft.com/office/powerpoint/2010/main" xmlns="" val="620580038"/>
      </p:ext>
    </p:extLst>
  </p:cSld>
  <p:clrMapOvr>
    <a:overrideClrMapping bg1="lt1" tx1="dk1" bg2="lt2" tx2="dk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endParaRPr lang="en-US"/>
          </a:p>
        </p:txBody>
      </p:sp>
      <p:sp>
        <p:nvSpPr>
          <p:cNvPr id="5" name="Footer Placeholder 4"/>
          <p:cNvSpPr>
            <a:spLocks noGrp="1"/>
          </p:cNvSpPr>
          <p:nvPr>
            <p:ph type="ftr" sz="quarter" idx="11"/>
          </p:nvPr>
        </p:nvSpPr>
        <p:spPr/>
        <p:txBody>
          <a:bodyPr/>
          <a:lstStyle>
            <a:lvl1pPr>
              <a:defRPr/>
            </a:lvl1pPr>
          </a:lstStyle>
          <a:p>
            <a:pPr>
              <a:defRPr/>
            </a:pPr>
            <a:endParaRPr lang="en-US"/>
          </a:p>
        </p:txBody>
      </p:sp>
      <p:sp>
        <p:nvSpPr>
          <p:cNvPr id="6" name="Slide Number Placeholder 5"/>
          <p:cNvSpPr>
            <a:spLocks noGrp="1"/>
          </p:cNvSpPr>
          <p:nvPr>
            <p:ph type="sldNum" sz="quarter" idx="12"/>
          </p:nvPr>
        </p:nvSpPr>
        <p:spPr/>
        <p:txBody>
          <a:bodyPr/>
          <a:lstStyle>
            <a:lvl1pPr>
              <a:defRPr/>
            </a:lvl1pPr>
          </a:lstStyle>
          <a:p>
            <a:pPr>
              <a:defRPr/>
            </a:pPr>
            <a:fld id="{9AFFBE74-2A91-4946-BFC7-448B80520E4D}" type="slidenum">
              <a:rPr lang="en-US"/>
              <a:pPr>
                <a:defRPr/>
              </a:pPr>
              <a:t>‹#›</a:t>
            </a:fld>
            <a:endParaRPr lang="en-US"/>
          </a:p>
        </p:txBody>
      </p:sp>
    </p:spTree>
    <p:extLst>
      <p:ext uri="{BB962C8B-B14F-4D97-AF65-F5344CB8AC3E}">
        <p14:creationId xmlns:p14="http://schemas.microsoft.com/office/powerpoint/2010/main" xmlns="" val="21794894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4" name="Rectangle 3"/>
          <p:cNvSpPr/>
          <p:nvPr/>
        </p:nvSpPr>
        <p:spPr bwMode="invGray">
          <a:xfrm>
            <a:off x="6599238" y="0"/>
            <a:ext cx="46037" cy="6858000"/>
          </a:xfrm>
          <a:prstGeom prst="rect">
            <a:avLst/>
          </a:prstGeom>
          <a:solidFill>
            <a:srgbClr val="FFFFFF"/>
          </a:solidFill>
          <a:ln w="48000" cap="flat" cmpd="thickThin" algn="ctr">
            <a:noFill/>
            <a:prstDash val="solid"/>
          </a:ln>
          <a:effectLst>
            <a:outerShdw blurRad="31750" dist="10160" dir="108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5" name="Rectangle 4"/>
          <p:cNvSpPr/>
          <p:nvPr/>
        </p:nvSpPr>
        <p:spPr bwMode="ltGray">
          <a:xfrm>
            <a:off x="6648450" y="0"/>
            <a:ext cx="2514600" cy="6858000"/>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Vertical Title 1"/>
          <p:cNvSpPr>
            <a:spLocks noGrp="1"/>
          </p:cNvSpPr>
          <p:nvPr>
            <p:ph type="title" orient="vert"/>
          </p:nvPr>
        </p:nvSpPr>
        <p:spPr>
          <a:xfrm>
            <a:off x="6781800" y="274640"/>
            <a:ext cx="1905000" cy="5851525"/>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457200" y="304800"/>
            <a:ext cx="60198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Date Placeholder 3"/>
          <p:cNvSpPr>
            <a:spLocks noGrp="1"/>
          </p:cNvSpPr>
          <p:nvPr>
            <p:ph type="dt" sz="half" idx="10"/>
          </p:nvPr>
        </p:nvSpPr>
        <p:spPr/>
        <p:txBody>
          <a:bodyPr/>
          <a:lstStyle>
            <a:lvl1pPr>
              <a:defRPr/>
            </a:lvl1pPr>
          </a:lstStyle>
          <a:p>
            <a:pPr>
              <a:defRPr/>
            </a:pPr>
            <a:endParaRPr lang="en-US"/>
          </a:p>
        </p:txBody>
      </p:sp>
      <p:sp>
        <p:nvSpPr>
          <p:cNvPr id="7" name="Footer Placeholder 4"/>
          <p:cNvSpPr>
            <a:spLocks noGrp="1"/>
          </p:cNvSpPr>
          <p:nvPr>
            <p:ph type="ftr" sz="quarter" idx="11"/>
          </p:nvPr>
        </p:nvSpPr>
        <p:spPr>
          <a:xfrm>
            <a:off x="2640013" y="6376988"/>
            <a:ext cx="3836987" cy="365125"/>
          </a:xfrm>
        </p:spPr>
        <p:txBody>
          <a:bodyPr/>
          <a:lstStyle>
            <a:lvl1pPr>
              <a:defRPr/>
            </a:lvl1pPr>
          </a:lstStyle>
          <a:p>
            <a:pPr>
              <a:defRPr/>
            </a:pPr>
            <a:endParaRPr lang="en-US"/>
          </a:p>
        </p:txBody>
      </p:sp>
      <p:sp>
        <p:nvSpPr>
          <p:cNvPr id="8" name="Slide Number Placeholder 5"/>
          <p:cNvSpPr>
            <a:spLocks noGrp="1"/>
          </p:cNvSpPr>
          <p:nvPr>
            <p:ph type="sldNum" sz="quarter" idx="12"/>
          </p:nvPr>
        </p:nvSpPr>
        <p:spPr/>
        <p:txBody>
          <a:bodyPr/>
          <a:lstStyle>
            <a:lvl1pPr>
              <a:defRPr/>
            </a:lvl1pPr>
          </a:lstStyle>
          <a:p>
            <a:pPr>
              <a:defRPr/>
            </a:pPr>
            <a:fld id="{989F6F89-6B93-4332-B354-9CDC2DC21265}" type="slidenum">
              <a:rPr lang="en-US"/>
              <a:pPr>
                <a:defRPr/>
              </a:pPr>
              <a:t>‹#›</a:t>
            </a:fld>
            <a:endParaRPr lang="en-US"/>
          </a:p>
        </p:txBody>
      </p:sp>
    </p:spTree>
    <p:extLst>
      <p:ext uri="{BB962C8B-B14F-4D97-AF65-F5344CB8AC3E}">
        <p14:creationId xmlns:p14="http://schemas.microsoft.com/office/powerpoint/2010/main" xmlns="" val="2789808735"/>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objAndTx">
  <p:cSld name="Title, Content and Text">
    <p:spTree>
      <p:nvGrpSpPr>
        <p:cNvPr id="1" name=""/>
        <p:cNvGrpSpPr/>
        <p:nvPr/>
      </p:nvGrpSpPr>
      <p:grpSpPr>
        <a:xfrm>
          <a:off x="0" y="0"/>
          <a:ext cx="0" cy="0"/>
          <a:chOff x="0" y="0"/>
          <a:chExt cx="0" cy="0"/>
        </a:xfrm>
      </p:grpSpPr>
      <p:sp>
        <p:nvSpPr>
          <p:cNvPr id="2" name="Title 1"/>
          <p:cNvSpPr>
            <a:spLocks noGrp="1"/>
          </p:cNvSpPr>
          <p:nvPr>
            <p:ph type="title"/>
          </p:nvPr>
        </p:nvSpPr>
        <p:spPr>
          <a:xfrm>
            <a:off x="533400" y="274638"/>
            <a:ext cx="8458200" cy="1143000"/>
          </a:xfrm>
        </p:spPr>
        <p:txBody>
          <a:bodyPr/>
          <a:lstStyle/>
          <a:p>
            <a:r>
              <a:rPr lang="en-US"/>
              <a:t>Click to edit Master title style</a:t>
            </a:r>
          </a:p>
        </p:txBody>
      </p:sp>
      <p:sp>
        <p:nvSpPr>
          <p:cNvPr id="3" name="Content Placeholder 2"/>
          <p:cNvSpPr>
            <a:spLocks noGrp="1"/>
          </p:cNvSpPr>
          <p:nvPr>
            <p:ph sz="half" idx="1"/>
          </p:nvPr>
        </p:nvSpPr>
        <p:spPr>
          <a:xfrm>
            <a:off x="533400" y="1600200"/>
            <a:ext cx="4152900" cy="464820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3"/>
          <p:cNvSpPr>
            <a:spLocks noGrp="1"/>
          </p:cNvSpPr>
          <p:nvPr>
            <p:ph type="body" sz="half" idx="2"/>
          </p:nvPr>
        </p:nvSpPr>
        <p:spPr>
          <a:xfrm>
            <a:off x="4838700" y="1600200"/>
            <a:ext cx="4152900" cy="46482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533400" y="6400800"/>
            <a:ext cx="1838325" cy="320675"/>
          </a:xfrm>
        </p:spPr>
        <p:txBody>
          <a:bodyPr/>
          <a:lstStyle>
            <a:lvl1pPr>
              <a:defRPr/>
            </a:lvl1pPr>
          </a:lstStyle>
          <a:p>
            <a:endParaRPr lang="en-US"/>
          </a:p>
        </p:txBody>
      </p:sp>
      <p:sp>
        <p:nvSpPr>
          <p:cNvPr id="6" name="Slide Number Placeholder 5"/>
          <p:cNvSpPr>
            <a:spLocks noGrp="1"/>
          </p:cNvSpPr>
          <p:nvPr>
            <p:ph type="sldNum" sz="quarter" idx="11"/>
          </p:nvPr>
        </p:nvSpPr>
        <p:spPr>
          <a:xfrm>
            <a:off x="6781800" y="6400800"/>
            <a:ext cx="2209800" cy="320675"/>
          </a:xfrm>
        </p:spPr>
        <p:txBody>
          <a:bodyPr/>
          <a:lstStyle>
            <a:lvl1pPr>
              <a:defRPr/>
            </a:lvl1pPr>
          </a:lstStyle>
          <a:p>
            <a:r>
              <a:rPr lang="en-US"/>
              <a:t>1-</a:t>
            </a:r>
            <a:fld id="{333492FF-1571-45EB-BBF8-B76944BF2B16}" type="slidenum">
              <a:rPr lang="en-US"/>
              <a:pPr/>
              <a:t>‹#›</a:t>
            </a:fld>
            <a:endParaRPr lang="en-US"/>
          </a:p>
        </p:txBody>
      </p:sp>
    </p:spTree>
    <p:extLst>
      <p:ext uri="{BB962C8B-B14F-4D97-AF65-F5344CB8AC3E}">
        <p14:creationId xmlns:p14="http://schemas.microsoft.com/office/powerpoint/2010/main" xmlns="" val="1981212556"/>
      </p:ext>
    </p:extLst>
  </p:cSld>
  <p:clrMapOvr>
    <a:masterClrMapping/>
  </p:clrMapOvr>
  <p:transition/>
</p:sldLayout>
</file>

<file path=ppt/slideLayouts/slideLayout13.xml><?xml version="1.0" encoding="utf-8"?>
<p:sldLayout xmlns:a="http://schemas.openxmlformats.org/drawingml/2006/main" xmlns:r="http://schemas.openxmlformats.org/officeDocument/2006/relationships" xmlns:p="http://schemas.openxmlformats.org/presentationml/2006/main" type="txAndObj">
  <p:cSld name="Title, Text,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1600200" y="228600"/>
            <a:ext cx="7419975" cy="1189038"/>
          </a:xfrm>
        </p:spPr>
        <p:txBody>
          <a:bodyPr/>
          <a:lstStyle/>
          <a:p>
            <a:r>
              <a:rPr lang="en-US"/>
              <a:t>Click to edit Master title style</a:t>
            </a:r>
          </a:p>
        </p:txBody>
      </p:sp>
      <p:sp>
        <p:nvSpPr>
          <p:cNvPr id="3" name="Text Placeholder 2"/>
          <p:cNvSpPr>
            <a:spLocks noGrp="1"/>
          </p:cNvSpPr>
          <p:nvPr>
            <p:ph type="body" sz="half" idx="1"/>
          </p:nvPr>
        </p:nvSpPr>
        <p:spPr>
          <a:xfrm>
            <a:off x="1600200" y="1752600"/>
            <a:ext cx="3633788"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5386388" y="1752600"/>
            <a:ext cx="3633787" cy="44958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1676400" y="6400800"/>
            <a:ext cx="1838325" cy="320675"/>
          </a:xfrm>
        </p:spPr>
        <p:txBody>
          <a:bodyPr/>
          <a:lstStyle>
            <a:lvl1pPr>
              <a:defRPr/>
            </a:lvl1pPr>
          </a:lstStyle>
          <a:p>
            <a:endParaRPr lang="en-US"/>
          </a:p>
        </p:txBody>
      </p:sp>
      <p:sp>
        <p:nvSpPr>
          <p:cNvPr id="6" name="Slide Number Placeholder 5"/>
          <p:cNvSpPr>
            <a:spLocks noGrp="1"/>
          </p:cNvSpPr>
          <p:nvPr>
            <p:ph type="sldNum" sz="quarter" idx="11"/>
          </p:nvPr>
        </p:nvSpPr>
        <p:spPr>
          <a:xfrm>
            <a:off x="6538913" y="6400800"/>
            <a:ext cx="2481262" cy="320675"/>
          </a:xfrm>
        </p:spPr>
        <p:txBody>
          <a:bodyPr/>
          <a:lstStyle>
            <a:lvl1pPr>
              <a:defRPr/>
            </a:lvl1pPr>
          </a:lstStyle>
          <a:p>
            <a:r>
              <a:rPr lang="en-US"/>
              <a:t>1-</a:t>
            </a:r>
            <a:fld id="{1D8C5D5C-4B8C-4EF9-9FAC-EB261289DFD0}" type="slidenum">
              <a:rPr lang="en-US"/>
              <a:pPr/>
              <a:t>‹#›</a:t>
            </a:fld>
            <a:endParaRPr lang="en-US"/>
          </a:p>
        </p:txBody>
      </p:sp>
    </p:spTree>
    <p:extLst>
      <p:ext uri="{BB962C8B-B14F-4D97-AF65-F5344CB8AC3E}">
        <p14:creationId xmlns:p14="http://schemas.microsoft.com/office/powerpoint/2010/main" xmlns="" val="4105828281"/>
      </p:ext>
    </p:extLst>
  </p:cSld>
  <p:clrMapOvr>
    <a:masterClrMapping/>
  </p:clrMapOvr>
  <p:transition/>
</p:sldLayout>
</file>

<file path=ppt/slideLayouts/slideLayout14.xml><?xml version="1.0" encoding="utf-8"?>
<p:sldLayout xmlns:a="http://schemas.openxmlformats.org/drawingml/2006/main" xmlns:r="http://schemas.openxmlformats.org/officeDocument/2006/relationships" xmlns:p="http://schemas.openxmlformats.org/presentationml/2006/main" type="txOverObj">
  <p:cSld name="Title and Text over Content">
    <p:spTree>
      <p:nvGrpSpPr>
        <p:cNvPr id="1" name=""/>
        <p:cNvGrpSpPr/>
        <p:nvPr/>
      </p:nvGrpSpPr>
      <p:grpSpPr>
        <a:xfrm>
          <a:off x="0" y="0"/>
          <a:ext cx="0" cy="0"/>
          <a:chOff x="0" y="0"/>
          <a:chExt cx="0" cy="0"/>
        </a:xfrm>
      </p:grpSpPr>
      <p:sp>
        <p:nvSpPr>
          <p:cNvPr id="2" name="Title 1"/>
          <p:cNvSpPr>
            <a:spLocks noGrp="1"/>
          </p:cNvSpPr>
          <p:nvPr>
            <p:ph type="title"/>
          </p:nvPr>
        </p:nvSpPr>
        <p:spPr>
          <a:xfrm>
            <a:off x="1600200" y="228600"/>
            <a:ext cx="7419975" cy="1189038"/>
          </a:xfrm>
        </p:spPr>
        <p:txBody>
          <a:bodyPr/>
          <a:lstStyle/>
          <a:p>
            <a:r>
              <a:rPr lang="en-US"/>
              <a:t>Click to edit Master title style</a:t>
            </a:r>
          </a:p>
        </p:txBody>
      </p:sp>
      <p:sp>
        <p:nvSpPr>
          <p:cNvPr id="3" name="Text Placeholder 2"/>
          <p:cNvSpPr>
            <a:spLocks noGrp="1"/>
          </p:cNvSpPr>
          <p:nvPr>
            <p:ph type="body" sz="half" idx="1"/>
          </p:nvPr>
        </p:nvSpPr>
        <p:spPr>
          <a:xfrm>
            <a:off x="1600200" y="1752600"/>
            <a:ext cx="7419975" cy="21717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1600200" y="4076700"/>
            <a:ext cx="7419975" cy="217170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a:xfrm>
            <a:off x="1676400" y="6400800"/>
            <a:ext cx="1838325" cy="320675"/>
          </a:xfrm>
        </p:spPr>
        <p:txBody>
          <a:bodyPr/>
          <a:lstStyle>
            <a:lvl1pPr>
              <a:defRPr/>
            </a:lvl1pPr>
          </a:lstStyle>
          <a:p>
            <a:endParaRPr lang="en-US"/>
          </a:p>
        </p:txBody>
      </p:sp>
      <p:sp>
        <p:nvSpPr>
          <p:cNvPr id="6" name="Slide Number Placeholder 5"/>
          <p:cNvSpPr>
            <a:spLocks noGrp="1"/>
          </p:cNvSpPr>
          <p:nvPr>
            <p:ph type="sldNum" sz="quarter" idx="11"/>
          </p:nvPr>
        </p:nvSpPr>
        <p:spPr>
          <a:xfrm>
            <a:off x="6538913" y="6400800"/>
            <a:ext cx="2481262" cy="320675"/>
          </a:xfrm>
        </p:spPr>
        <p:txBody>
          <a:bodyPr/>
          <a:lstStyle>
            <a:lvl1pPr>
              <a:defRPr/>
            </a:lvl1pPr>
          </a:lstStyle>
          <a:p>
            <a:r>
              <a:rPr lang="en-US"/>
              <a:t>1-</a:t>
            </a:r>
            <a:fld id="{5EA74256-0A22-4FE3-ACCE-9406ED5A4085}" type="slidenum">
              <a:rPr lang="en-US"/>
              <a:pPr/>
              <a:t>‹#›</a:t>
            </a:fld>
            <a:endParaRPr lang="en-US"/>
          </a:p>
        </p:txBody>
      </p:sp>
    </p:spTree>
    <p:extLst>
      <p:ext uri="{BB962C8B-B14F-4D97-AF65-F5344CB8AC3E}">
        <p14:creationId xmlns:p14="http://schemas.microsoft.com/office/powerpoint/2010/main" xmlns="" val="1952358639"/>
      </p:ext>
    </p:extLst>
  </p:cSld>
  <p:clrMapOvr>
    <a:masterClrMapping/>
  </p:clrMapOvr>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0" name="Rectangle 9"/>
          <p:cNvSpPr/>
          <p:nvPr/>
        </p:nvSpPr>
        <p:spPr bwMode="invGray">
          <a:xfrm>
            <a:off x="0" y="1436688"/>
            <a:ext cx="9144000" cy="44450"/>
          </a:xfrm>
          <a:prstGeom prst="rect">
            <a:avLst/>
          </a:prstGeom>
          <a:solidFill>
            <a:srgbClr val="FFFFFF"/>
          </a:solidFill>
          <a:ln w="48000" cap="flat" cmpd="thickThin" algn="ctr">
            <a:noFill/>
            <a:prstDash val="solid"/>
          </a:ln>
          <a:effectLst>
            <a:outerShdw blurRad="31750" dist="10160" dir="5400000" algn="tl" rotWithShape="0">
              <a:srgbClr val="000000">
                <a:alpha val="60000"/>
              </a:srgbClr>
            </a:outerShdw>
          </a:effectLst>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7" name="Rectangle 6"/>
          <p:cNvSpPr/>
          <p:nvPr/>
        </p:nvSpPr>
        <p:spPr bwMode="ltGray">
          <a:xfrm>
            <a:off x="0" y="0"/>
            <a:ext cx="9144000" cy="1433513"/>
          </a:xfrm>
          <a:prstGeom prst="rect">
            <a:avLst/>
          </a:prstGeom>
          <a:solidFill>
            <a:srgbClr val="000000"/>
          </a:solidFill>
          <a:ln w="48000" cap="flat" cmpd="thickThin"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eaLnBrk="1" hangingPunct="1">
              <a:defRPr/>
            </a:pPr>
            <a:endParaRPr lang="en-US"/>
          </a:p>
        </p:txBody>
      </p:sp>
      <p:sp>
        <p:nvSpPr>
          <p:cNvPr id="2" name="Title Placeholder 1"/>
          <p:cNvSpPr>
            <a:spLocks noGrp="1"/>
          </p:cNvSpPr>
          <p:nvPr>
            <p:ph type="title"/>
          </p:nvPr>
        </p:nvSpPr>
        <p:spPr>
          <a:xfrm>
            <a:off x="457200" y="152400"/>
            <a:ext cx="8229600" cy="1250950"/>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p>
            <a:r>
              <a:rPr lang="en-US"/>
              <a:t>Click to edit Master title style</a:t>
            </a:r>
          </a:p>
        </p:txBody>
      </p:sp>
      <p:sp>
        <p:nvSpPr>
          <p:cNvPr id="1029" name="Text Placeholder 2"/>
          <p:cNvSpPr>
            <a:spLocks noGrp="1"/>
          </p:cNvSpPr>
          <p:nvPr>
            <p:ph type="body" idx="1"/>
          </p:nvPr>
        </p:nvSpPr>
        <p:spPr bwMode="auto">
          <a:xfrm>
            <a:off x="457200" y="1774825"/>
            <a:ext cx="8229600" cy="4625975"/>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54864" tIns="91440" rIns="91440" bIns="45720" numCol="1" anchor="t" anchorCtr="0" compatLnSpc="1">
            <a:prstTxWarp prst="textNoShape">
              <a:avLst/>
            </a:prstTxWarp>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2"/>
          </p:nvPr>
        </p:nvSpPr>
        <p:spPr>
          <a:xfrm>
            <a:off x="457200" y="6477000"/>
            <a:ext cx="2133600" cy="274638"/>
          </a:xfrm>
          <a:prstGeom prst="rect">
            <a:avLst/>
          </a:prstGeom>
        </p:spPr>
        <p:txBody>
          <a:bodyPr vert="horz" lIns="109728" rIns="45720" bIns="0" rtlCol="0" anchor="b"/>
          <a:lstStyle>
            <a:lvl1pPr algn="l" eaLnBrk="1" latinLnBrk="0" hangingPunct="1">
              <a:defRPr kumimoji="0" sz="1200">
                <a:solidFill>
                  <a:schemeClr val="tx1">
                    <a:tint val="95000"/>
                  </a:schemeClr>
                </a:solidFill>
              </a:defRPr>
            </a:lvl1pPr>
            <a:extLst/>
          </a:lstStyle>
          <a:p>
            <a:pPr>
              <a:defRPr/>
            </a:pPr>
            <a:endParaRPr lang="en-US"/>
          </a:p>
        </p:txBody>
      </p:sp>
      <p:sp>
        <p:nvSpPr>
          <p:cNvPr id="5" name="Footer Placeholder 4"/>
          <p:cNvSpPr>
            <a:spLocks noGrp="1"/>
          </p:cNvSpPr>
          <p:nvPr>
            <p:ph type="ftr" sz="quarter" idx="3"/>
          </p:nvPr>
        </p:nvSpPr>
        <p:spPr>
          <a:xfrm>
            <a:off x="2640013" y="6477000"/>
            <a:ext cx="5508625" cy="274638"/>
          </a:xfrm>
          <a:prstGeom prst="rect">
            <a:avLst/>
          </a:prstGeom>
        </p:spPr>
        <p:txBody>
          <a:bodyPr vert="horz" lIns="45720" rIns="45720" bIns="0" rtlCol="0" anchor="b"/>
          <a:lstStyle>
            <a:lvl1pPr algn="l" eaLnBrk="1" latinLnBrk="0" hangingPunct="1">
              <a:defRPr kumimoji="0" sz="1200">
                <a:solidFill>
                  <a:schemeClr val="tx1">
                    <a:tint val="95000"/>
                  </a:schemeClr>
                </a:solidFill>
              </a:defRPr>
            </a:lvl1pPr>
            <a:extLst/>
          </a:lstStyle>
          <a:p>
            <a:pPr>
              <a:defRPr/>
            </a:pPr>
            <a:endParaRPr lang="en-US"/>
          </a:p>
        </p:txBody>
      </p:sp>
      <p:sp>
        <p:nvSpPr>
          <p:cNvPr id="6" name="Slide Number Placeholder 5"/>
          <p:cNvSpPr>
            <a:spLocks noGrp="1"/>
          </p:cNvSpPr>
          <p:nvPr>
            <p:ph type="sldNum" sz="quarter" idx="4"/>
          </p:nvPr>
        </p:nvSpPr>
        <p:spPr>
          <a:xfrm>
            <a:off x="8204200" y="6477000"/>
            <a:ext cx="733425" cy="274638"/>
          </a:xfrm>
          <a:prstGeom prst="rect">
            <a:avLst/>
          </a:prstGeom>
        </p:spPr>
        <p:txBody>
          <a:bodyPr vert="horz" bIns="0" rtlCol="0" anchor="b"/>
          <a:lstStyle>
            <a:lvl1pPr algn="r" eaLnBrk="1" latinLnBrk="0" hangingPunct="1">
              <a:defRPr kumimoji="0" sz="1200">
                <a:solidFill>
                  <a:schemeClr val="tx1">
                    <a:tint val="95000"/>
                  </a:schemeClr>
                </a:solidFill>
              </a:defRPr>
            </a:lvl1pPr>
            <a:extLst/>
          </a:lstStyle>
          <a:p>
            <a:pPr>
              <a:defRPr/>
            </a:pPr>
            <a:fld id="{7CAD84A6-564B-4CA5-A46C-3E2FC5B74371}" type="slidenum">
              <a:rPr lang="en-US"/>
              <a:pPr>
                <a:defRPr/>
              </a:pPr>
              <a:t>‹#›</a:t>
            </a:fld>
            <a:endParaRPr lang="en-US"/>
          </a:p>
        </p:txBody>
      </p:sp>
    </p:spTree>
  </p:cSld>
  <p:clrMap bg1="lt1" tx1="dk1" bg2="lt2" tx2="dk2" accent1="accent1" accent2="accent2" accent3="accent3" accent4="accent4" accent5="accent5" accent6="accent6" hlink="hlink" folHlink="folHlink"/>
  <p:sldLayoutIdLst>
    <p:sldLayoutId id="2147483769" r:id="rId1"/>
    <p:sldLayoutId id="2147483764" r:id="rId2"/>
    <p:sldLayoutId id="2147483770" r:id="rId3"/>
    <p:sldLayoutId id="2147483765" r:id="rId4"/>
    <p:sldLayoutId id="2147483766" r:id="rId5"/>
    <p:sldLayoutId id="2147483767" r:id="rId6"/>
    <p:sldLayoutId id="2147483771" r:id="rId7"/>
    <p:sldLayoutId id="2147483772" r:id="rId8"/>
    <p:sldLayoutId id="2147483773" r:id="rId9"/>
    <p:sldLayoutId id="2147483768" r:id="rId10"/>
    <p:sldLayoutId id="2147483774" r:id="rId11"/>
    <p:sldLayoutId id="2147483775" r:id="rId12"/>
    <p:sldLayoutId id="2147483776" r:id="rId13"/>
    <p:sldLayoutId id="2147483777" r:id="rId14"/>
  </p:sldLayoutIdLst>
  <p:txStyles>
    <p:titleStyle>
      <a:lvl1pPr algn="l" rtl="0" eaLnBrk="0" fontAlgn="base" hangingPunct="0">
        <a:spcBef>
          <a:spcPct val="0"/>
        </a:spcBef>
        <a:spcAft>
          <a:spcPct val="0"/>
        </a:spcAft>
        <a:defRPr sz="4500" b="1" kern="1200">
          <a:solidFill>
            <a:srgbClr val="FF8000"/>
          </a:solidFill>
          <a:latin typeface="+mj-lt"/>
          <a:ea typeface="+mj-ea"/>
          <a:cs typeface="+mj-cs"/>
        </a:defRPr>
      </a:lvl1pPr>
      <a:lvl2pPr algn="l" rtl="0" eaLnBrk="0" fontAlgn="base" hangingPunct="0">
        <a:spcBef>
          <a:spcPct val="0"/>
        </a:spcBef>
        <a:spcAft>
          <a:spcPct val="0"/>
        </a:spcAft>
        <a:defRPr sz="4500" b="1">
          <a:solidFill>
            <a:srgbClr val="FF8000"/>
          </a:solidFill>
          <a:latin typeface="Corbel" pitchFamily="34" charset="0"/>
        </a:defRPr>
      </a:lvl2pPr>
      <a:lvl3pPr algn="l" rtl="0" eaLnBrk="0" fontAlgn="base" hangingPunct="0">
        <a:spcBef>
          <a:spcPct val="0"/>
        </a:spcBef>
        <a:spcAft>
          <a:spcPct val="0"/>
        </a:spcAft>
        <a:defRPr sz="4500" b="1">
          <a:solidFill>
            <a:srgbClr val="FF8000"/>
          </a:solidFill>
          <a:latin typeface="Corbel" pitchFamily="34" charset="0"/>
        </a:defRPr>
      </a:lvl3pPr>
      <a:lvl4pPr algn="l" rtl="0" eaLnBrk="0" fontAlgn="base" hangingPunct="0">
        <a:spcBef>
          <a:spcPct val="0"/>
        </a:spcBef>
        <a:spcAft>
          <a:spcPct val="0"/>
        </a:spcAft>
        <a:defRPr sz="4500" b="1">
          <a:solidFill>
            <a:srgbClr val="FF8000"/>
          </a:solidFill>
          <a:latin typeface="Corbel" pitchFamily="34" charset="0"/>
        </a:defRPr>
      </a:lvl4pPr>
      <a:lvl5pPr algn="l" rtl="0" eaLnBrk="0" fontAlgn="base" hangingPunct="0">
        <a:spcBef>
          <a:spcPct val="0"/>
        </a:spcBef>
        <a:spcAft>
          <a:spcPct val="0"/>
        </a:spcAft>
        <a:defRPr sz="4500" b="1">
          <a:solidFill>
            <a:srgbClr val="FF8000"/>
          </a:solidFill>
          <a:latin typeface="Corbel" pitchFamily="34" charset="0"/>
        </a:defRPr>
      </a:lvl5pPr>
      <a:lvl6pPr marL="457200" algn="l" rtl="0" fontAlgn="base">
        <a:spcBef>
          <a:spcPct val="0"/>
        </a:spcBef>
        <a:spcAft>
          <a:spcPct val="0"/>
        </a:spcAft>
        <a:defRPr sz="4500" b="1">
          <a:solidFill>
            <a:srgbClr val="FF8000"/>
          </a:solidFill>
          <a:latin typeface="Corbel" pitchFamily="34" charset="0"/>
        </a:defRPr>
      </a:lvl6pPr>
      <a:lvl7pPr marL="914400" algn="l" rtl="0" fontAlgn="base">
        <a:spcBef>
          <a:spcPct val="0"/>
        </a:spcBef>
        <a:spcAft>
          <a:spcPct val="0"/>
        </a:spcAft>
        <a:defRPr sz="4500" b="1">
          <a:solidFill>
            <a:srgbClr val="FF8000"/>
          </a:solidFill>
          <a:latin typeface="Corbel" pitchFamily="34" charset="0"/>
        </a:defRPr>
      </a:lvl7pPr>
      <a:lvl8pPr marL="1371600" algn="l" rtl="0" fontAlgn="base">
        <a:spcBef>
          <a:spcPct val="0"/>
        </a:spcBef>
        <a:spcAft>
          <a:spcPct val="0"/>
        </a:spcAft>
        <a:defRPr sz="4500" b="1">
          <a:solidFill>
            <a:srgbClr val="FF8000"/>
          </a:solidFill>
          <a:latin typeface="Corbel" pitchFamily="34" charset="0"/>
        </a:defRPr>
      </a:lvl8pPr>
      <a:lvl9pPr marL="1828800" algn="l" rtl="0" fontAlgn="base">
        <a:spcBef>
          <a:spcPct val="0"/>
        </a:spcBef>
        <a:spcAft>
          <a:spcPct val="0"/>
        </a:spcAft>
        <a:defRPr sz="4500" b="1">
          <a:solidFill>
            <a:srgbClr val="FF8000"/>
          </a:solidFill>
          <a:latin typeface="Corbel" pitchFamily="34" charset="0"/>
        </a:defRPr>
      </a:lvl9pPr>
      <a:extLst/>
    </p:titleStyle>
    <p:bodyStyle>
      <a:lvl1pPr marL="438150" indent="-319088" algn="l" rtl="0" eaLnBrk="0" fontAlgn="base" hangingPunct="0">
        <a:spcBef>
          <a:spcPct val="0"/>
        </a:spcBef>
        <a:spcAft>
          <a:spcPct val="0"/>
        </a:spcAft>
        <a:buClr>
          <a:schemeClr val="accent1"/>
        </a:buClr>
        <a:buSzPct val="80000"/>
        <a:buFont typeface="Wingdings 2" pitchFamily="18" charset="2"/>
        <a:buChar char=""/>
        <a:defRPr sz="2800" kern="1200">
          <a:solidFill>
            <a:schemeClr val="tx1"/>
          </a:solidFill>
          <a:latin typeface="+mn-lt"/>
          <a:ea typeface="+mn-ea"/>
          <a:cs typeface="+mn-cs"/>
        </a:defRPr>
      </a:lvl1pPr>
      <a:lvl2pPr marL="730250" indent="-273050" algn="l" rtl="0" eaLnBrk="0" fontAlgn="base" hangingPunct="0">
        <a:spcBef>
          <a:spcPct val="20000"/>
        </a:spcBef>
        <a:spcAft>
          <a:spcPct val="0"/>
        </a:spcAft>
        <a:buClr>
          <a:schemeClr val="accent2"/>
        </a:buClr>
        <a:buSzPct val="90000"/>
        <a:buFont typeface="Wingdings" pitchFamily="2" charset="2"/>
        <a:buChar char=""/>
        <a:defRPr sz="2400" kern="1200">
          <a:solidFill>
            <a:schemeClr val="tx1"/>
          </a:solidFill>
          <a:latin typeface="+mn-lt"/>
          <a:ea typeface="+mn-ea"/>
          <a:cs typeface="+mn-cs"/>
        </a:defRPr>
      </a:lvl2pPr>
      <a:lvl3pPr marL="995363" indent="-228600" algn="l" rtl="0" eaLnBrk="0" fontAlgn="base" hangingPunct="0">
        <a:spcBef>
          <a:spcPct val="20000"/>
        </a:spcBef>
        <a:spcAft>
          <a:spcPct val="0"/>
        </a:spcAft>
        <a:buClr>
          <a:srgbClr val="1B587C"/>
        </a:buClr>
        <a:buFont typeface="Arial" charset="0"/>
        <a:buChar char="▪"/>
        <a:defRPr sz="2400" kern="1200">
          <a:solidFill>
            <a:schemeClr val="tx1"/>
          </a:solidFill>
          <a:latin typeface="+mn-lt"/>
          <a:ea typeface="+mn-ea"/>
          <a:cs typeface="+mn-cs"/>
        </a:defRPr>
      </a:lvl3pPr>
      <a:lvl4pPr marL="1216025" indent="-182563" algn="l" rtl="0" eaLnBrk="0" fontAlgn="base" hangingPunct="0">
        <a:spcBef>
          <a:spcPct val="20000"/>
        </a:spcBef>
        <a:spcAft>
          <a:spcPct val="0"/>
        </a:spcAft>
        <a:buClr>
          <a:srgbClr val="4E8542"/>
        </a:buClr>
        <a:buFont typeface="Arial" charset="0"/>
        <a:buChar char="▪"/>
        <a:defRPr sz="2000" kern="1200">
          <a:solidFill>
            <a:schemeClr val="tx1"/>
          </a:solidFill>
          <a:latin typeface="+mn-lt"/>
          <a:ea typeface="+mn-ea"/>
          <a:cs typeface="+mn-cs"/>
        </a:defRPr>
      </a:lvl4pPr>
      <a:lvl5pPr marL="1425575" indent="-182563" algn="l" rtl="0" eaLnBrk="0" fontAlgn="base" hangingPunct="0">
        <a:spcBef>
          <a:spcPct val="20000"/>
        </a:spcBef>
        <a:spcAft>
          <a:spcPct val="0"/>
        </a:spcAft>
        <a:buClr>
          <a:srgbClr val="604878"/>
        </a:buClr>
        <a:buFont typeface="Wingdings 3" pitchFamily="18" charset="2"/>
        <a:buChar char=""/>
        <a:defRPr lang="en-US" sz="2000" kern="120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hyperlink" Target="http://www.uspto.gov/" TargetMode="Externa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ctrTitle"/>
          </p:nvPr>
        </p:nvSpPr>
        <p:spPr>
          <a:xfrm>
            <a:off x="686972" y="457200"/>
            <a:ext cx="8077200" cy="1673352"/>
          </a:xfrm>
        </p:spPr>
        <p:txBody>
          <a:bodyPr>
            <a:normAutofit fontScale="90000"/>
          </a:bodyPr>
          <a:lstStyle/>
          <a:p>
            <a:pPr algn="ctr"/>
            <a:r>
              <a:rPr lang="en-US" dirty="0"/>
              <a:t>Principles of Advertising</a:t>
            </a:r>
            <a:br>
              <a:rPr lang="en-US" dirty="0"/>
            </a:br>
            <a:r>
              <a:rPr lang="en-US" sz="4000" dirty="0" smtClean="0">
                <a:solidFill>
                  <a:srgbClr val="FFC000"/>
                </a:solidFill>
              </a:rPr>
              <a:t>Advertising and Society.</a:t>
            </a:r>
            <a:r>
              <a:rPr lang="en-US" sz="2800" dirty="0" smtClean="0">
                <a:solidFill>
                  <a:srgbClr val="FFC000"/>
                </a:solidFill>
              </a:rPr>
              <a:t/>
            </a:r>
            <a:br>
              <a:rPr lang="en-US" sz="2800" dirty="0" smtClean="0">
                <a:solidFill>
                  <a:srgbClr val="FFC000"/>
                </a:solidFill>
              </a:rPr>
            </a:br>
            <a:endParaRPr lang="en-US" dirty="0">
              <a:solidFill>
                <a:srgbClr val="FFC000"/>
              </a:solidFill>
            </a:endParaRPr>
          </a:p>
        </p:txBody>
      </p:sp>
      <p:sp>
        <p:nvSpPr>
          <p:cNvPr id="8195" name="Rectangle 3"/>
          <p:cNvSpPr>
            <a:spLocks noGrp="1" noChangeArrowheads="1"/>
          </p:cNvSpPr>
          <p:nvPr>
            <p:ph type="subTitle" idx="1"/>
          </p:nvPr>
        </p:nvSpPr>
        <p:spPr>
          <a:xfrm>
            <a:off x="685800" y="2143132"/>
            <a:ext cx="8077200" cy="2286000"/>
          </a:xfrm>
        </p:spPr>
        <p:txBody>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800" b="1" i="0" u="none" strike="noStrike" kern="1200" cap="none" spc="0" normalizeH="0" baseline="0" noProof="0" dirty="0">
                <a:ln>
                  <a:noFill/>
                </a:ln>
                <a:solidFill>
                  <a:prstClr val="white"/>
                </a:solidFill>
                <a:effectLst/>
                <a:uLnTx/>
                <a:uFillTx/>
                <a:latin typeface="Calibri"/>
                <a:ea typeface="+mn-ea"/>
                <a:cs typeface="+mn-cs"/>
              </a:rPr>
              <a:t>LECTURE </a:t>
            </a:r>
            <a:r>
              <a:rPr lang="en-US" sz="2800" b="1" dirty="0" smtClean="0">
                <a:solidFill>
                  <a:prstClr val="white"/>
                </a:solidFill>
                <a:latin typeface="Calibri"/>
              </a:rPr>
              <a:t>5</a:t>
            </a:r>
            <a:r>
              <a:rPr kumimoji="0" lang="en-US" sz="2800" b="1" i="0" u="none" strike="noStrike" kern="1200" cap="none" spc="0" normalizeH="0" baseline="0" noProof="0" dirty="0" smtClean="0">
                <a:ln>
                  <a:noFill/>
                </a:ln>
                <a:solidFill>
                  <a:prstClr val="white"/>
                </a:solidFill>
                <a:effectLst/>
                <a:uLnTx/>
                <a:uFillTx/>
                <a:latin typeface="Calibri"/>
                <a:ea typeface="+mn-ea"/>
                <a:cs typeface="+mn-cs"/>
              </a:rPr>
              <a:t> </a:t>
            </a:r>
            <a:r>
              <a:rPr kumimoji="0" lang="en-US" sz="1800" b="1" i="0" u="none" strike="noStrike" kern="1200" cap="none" spc="0" normalizeH="0" baseline="0" noProof="0" dirty="0">
                <a:ln>
                  <a:noFill/>
                </a:ln>
                <a:solidFill>
                  <a:prstClr val="white"/>
                </a:solidFill>
                <a:effectLst/>
                <a:uLnTx/>
                <a:uFillTx/>
                <a:latin typeface="Calibri"/>
                <a:ea typeface="+mn-ea"/>
                <a:cs typeface="+mn-cs"/>
              </a:rPr>
              <a:t>BY DR. RAPHAEL OGUTU,</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lang="en-US" sz="1800" b="1" dirty="0">
                <a:solidFill>
                  <a:prstClr val="white"/>
                </a:solidFill>
                <a:latin typeface="Calibri"/>
              </a:rPr>
              <a:t>Mass Communication Department,</a:t>
            </a:r>
            <a:r>
              <a:rPr kumimoji="0" lang="en-US" sz="1800" b="1" i="0" u="none" strike="noStrike" kern="1200" cap="none" spc="0" normalizeH="0" baseline="0" noProof="0" dirty="0">
                <a:ln>
                  <a:noFill/>
                </a:ln>
                <a:solidFill>
                  <a:prstClr val="white"/>
                </a:solidFill>
                <a:effectLst/>
                <a:uLnTx/>
                <a:uFillTx/>
                <a:latin typeface="Calibri"/>
                <a:ea typeface="+mn-ea"/>
                <a:cs typeface="+mn-cs"/>
              </a:rPr>
              <a:t> </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1800" b="1" i="0" u="none" strike="noStrike" kern="1200" cap="none" spc="0" normalizeH="0" baseline="0" noProof="0" dirty="0">
                <a:ln>
                  <a:noFill/>
                </a:ln>
                <a:solidFill>
                  <a:prstClr val="white"/>
                </a:solidFill>
                <a:effectLst/>
                <a:uLnTx/>
                <a:uFillTx/>
                <a:latin typeface="Calibri"/>
                <a:ea typeface="+mn-ea"/>
                <a:cs typeface="+mn-cs"/>
              </a:rPr>
              <a:t>AFRICA NAZARENE UNIVERSITY.</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1600" b="1" i="0" u="none" strike="noStrike" kern="1200" cap="none" spc="0" normalizeH="0" baseline="0" noProof="0" dirty="0">
                <a:ln>
                  <a:noFill/>
                </a:ln>
                <a:solidFill>
                  <a:srgbClr val="FFC000"/>
                </a:solidFill>
                <a:effectLst/>
                <a:uLnTx/>
                <a:uFillTx/>
                <a:latin typeface="Calibri"/>
                <a:ea typeface="+mn-ea"/>
                <a:cs typeface="+mn-cs"/>
              </a:rPr>
              <a:t>THE MAIN SOURCE OF REFERENCE: </a:t>
            </a:r>
            <a:r>
              <a:rPr kumimoji="0" lang="en-US" sz="1600" b="1" i="1" u="none" strike="noStrike" kern="1200" cap="none" spc="0" normalizeH="0" baseline="0" noProof="0" dirty="0">
                <a:ln>
                  <a:noFill/>
                </a:ln>
                <a:solidFill>
                  <a:srgbClr val="FFC000"/>
                </a:solidFill>
                <a:effectLst/>
                <a:uLnTx/>
                <a:uFillTx/>
                <a:latin typeface="Calibri"/>
                <a:ea typeface="+mn-ea"/>
                <a:cs typeface="+mn-cs"/>
              </a:rPr>
              <a:t>Advertising &amp; IMC: Principles and Practice., </a:t>
            </a:r>
            <a:r>
              <a:rPr kumimoji="0" lang="en-US" sz="1600" b="1" u="none" strike="noStrike" kern="1200" cap="none" spc="0" normalizeH="0" baseline="0" noProof="0" dirty="0">
                <a:ln>
                  <a:noFill/>
                </a:ln>
                <a:solidFill>
                  <a:srgbClr val="FFC000"/>
                </a:solidFill>
                <a:effectLst/>
                <a:uLnTx/>
                <a:uFillTx/>
                <a:latin typeface="Calibri"/>
                <a:ea typeface="+mn-ea"/>
                <a:cs typeface="+mn-cs"/>
              </a:rPr>
              <a:t>Moriarty, Sandra  Mitchell, Nancy D  and Wells, William D.  </a:t>
            </a:r>
            <a:r>
              <a:rPr kumimoji="0" lang="en-US" sz="1600" b="1" i="0" u="none" strike="noStrike" kern="1200" cap="none" spc="0" normalizeH="0" baseline="0" noProof="0" dirty="0">
                <a:ln>
                  <a:noFill/>
                </a:ln>
                <a:solidFill>
                  <a:srgbClr val="FFC000"/>
                </a:solidFill>
                <a:effectLst/>
                <a:uLnTx/>
                <a:uFillTx/>
                <a:latin typeface="Calibri"/>
                <a:ea typeface="+mn-ea"/>
                <a:cs typeface="+mn-cs"/>
              </a:rPr>
              <a:t>14th edition. Pearson Prentice Hall Inc., 2009.</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0AE345FC-99BC-4AB2-8886-43C1DDA44B9A}"/>
              </a:ext>
            </a:extLst>
          </p:cNvPr>
          <p:cNvSpPr>
            <a:spLocks noGrp="1"/>
          </p:cNvSpPr>
          <p:nvPr>
            <p:ph type="title"/>
          </p:nvPr>
        </p:nvSpPr>
        <p:spPr/>
        <p:txBody>
          <a:bodyPr/>
          <a:lstStyle/>
          <a:p>
            <a:r>
              <a:rPr lang="en-US" dirty="0">
                <a:solidFill>
                  <a:srgbClr val="FFC000"/>
                </a:solidFill>
              </a:rPr>
              <a:t>Course Goals and Objectives</a:t>
            </a:r>
          </a:p>
        </p:txBody>
      </p:sp>
      <p:sp>
        <p:nvSpPr>
          <p:cNvPr id="3" name="Content Placeholder 2">
            <a:extLst>
              <a:ext uri="{FF2B5EF4-FFF2-40B4-BE49-F238E27FC236}">
                <a16:creationId xmlns="" xmlns:a16="http://schemas.microsoft.com/office/drawing/2014/main" id="{224C4301-E0FE-4616-AA0E-68091C804EB6}"/>
              </a:ext>
            </a:extLst>
          </p:cNvPr>
          <p:cNvSpPr>
            <a:spLocks noGrp="1"/>
          </p:cNvSpPr>
          <p:nvPr>
            <p:ph idx="1"/>
          </p:nvPr>
        </p:nvSpPr>
        <p:spPr>
          <a:xfrm>
            <a:off x="457200" y="1447800"/>
            <a:ext cx="8229600" cy="4876800"/>
          </a:xfrm>
        </p:spPr>
        <p:txBody>
          <a:bodyPr/>
          <a:lstStyle/>
          <a:p>
            <a:r>
              <a:rPr lang="en-US" sz="2400" b="1" dirty="0" smtClean="0"/>
              <a:t>Intended Learning Outcomes</a:t>
            </a:r>
          </a:p>
          <a:p>
            <a:endParaRPr lang="en-US" sz="2400" dirty="0" smtClean="0"/>
          </a:p>
          <a:p>
            <a:r>
              <a:rPr lang="en-US" sz="2400" dirty="0" smtClean="0"/>
              <a:t>At the end of this class the student should be able to :</a:t>
            </a:r>
          </a:p>
          <a:p>
            <a:r>
              <a:rPr lang="en-US" sz="2400" dirty="0" smtClean="0"/>
              <a:t> </a:t>
            </a:r>
          </a:p>
          <a:p>
            <a:pPr lvl="0"/>
            <a:r>
              <a:rPr lang="en-US" sz="2400" dirty="0" smtClean="0"/>
              <a:t>Explain Advertising’s Social Role</a:t>
            </a:r>
          </a:p>
          <a:p>
            <a:pPr lvl="0"/>
            <a:r>
              <a:rPr lang="en-US" sz="2400" dirty="0" smtClean="0"/>
              <a:t>Review the Regulation of Advertising in their country</a:t>
            </a:r>
          </a:p>
          <a:p>
            <a:pPr lvl="0"/>
            <a:r>
              <a:rPr lang="en-US" sz="2400" dirty="0" smtClean="0"/>
              <a:t>Analyze Advertising’s Regulatory Environment</a:t>
            </a:r>
          </a:p>
          <a:p>
            <a:pPr lvl="0"/>
            <a:r>
              <a:rPr lang="en-US" sz="2400" dirty="0" smtClean="0"/>
              <a:t>Discuss Media Review of Advertising</a:t>
            </a:r>
          </a:p>
          <a:p>
            <a:pPr lvl="0"/>
            <a:r>
              <a:rPr lang="en-US" sz="2400" dirty="0" smtClean="0"/>
              <a:t>Critic Self-Regulation</a:t>
            </a:r>
          </a:p>
          <a:p>
            <a:pPr lvl="0"/>
            <a:r>
              <a:rPr lang="en-US" sz="2400" dirty="0" smtClean="0"/>
              <a:t>Critic Advertising Ethics</a:t>
            </a:r>
          </a:p>
          <a:p>
            <a:r>
              <a:rPr lang="en-US" sz="2400" dirty="0" smtClean="0"/>
              <a:t>Determine What is Ethical or not</a:t>
            </a:r>
            <a:endParaRPr lang="en-US" dirty="0"/>
          </a:p>
        </p:txBody>
      </p:sp>
    </p:spTree>
    <p:extLst>
      <p:ext uri="{BB962C8B-B14F-4D97-AF65-F5344CB8AC3E}">
        <p14:creationId xmlns:p14="http://schemas.microsoft.com/office/powerpoint/2010/main" xmlns="" val="2826812602"/>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7752" name="Rectangle 8"/>
          <p:cNvSpPr>
            <a:spLocks noGrp="1" noChangeArrowheads="1"/>
          </p:cNvSpPr>
          <p:nvPr>
            <p:ph type="title"/>
          </p:nvPr>
        </p:nvSpPr>
        <p:spPr>
          <a:xfrm>
            <a:off x="533400" y="152400"/>
            <a:ext cx="8458200" cy="1143000"/>
          </a:xfrm>
        </p:spPr>
        <p:txBody>
          <a:bodyPr>
            <a:normAutofit/>
          </a:bodyPr>
          <a:lstStyle/>
          <a:p>
            <a:r>
              <a:rPr lang="en-US" sz="4000" dirty="0" smtClean="0">
                <a:solidFill>
                  <a:srgbClr val="FFC000"/>
                </a:solidFill>
              </a:rPr>
              <a:t>Introduction advertising and society</a:t>
            </a:r>
            <a:endParaRPr lang="en-US" sz="4000" dirty="0">
              <a:solidFill>
                <a:srgbClr val="FFC000"/>
              </a:solidFill>
            </a:endParaRPr>
          </a:p>
        </p:txBody>
      </p:sp>
      <p:sp>
        <p:nvSpPr>
          <p:cNvPr id="287754" name="Rectangle 10"/>
          <p:cNvSpPr>
            <a:spLocks noGrp="1" noChangeArrowheads="1"/>
          </p:cNvSpPr>
          <p:nvPr>
            <p:ph type="body" sz="half" idx="2"/>
          </p:nvPr>
        </p:nvSpPr>
        <p:spPr>
          <a:xfrm>
            <a:off x="251520" y="1600200"/>
            <a:ext cx="8740080" cy="4648200"/>
          </a:xfrm>
        </p:spPr>
        <p:txBody>
          <a:bodyPr/>
          <a:lstStyle/>
          <a:p>
            <a:r>
              <a:rPr lang="en-US" sz="2400" b="1" dirty="0" smtClean="0"/>
              <a:t>Overview</a:t>
            </a:r>
            <a:r>
              <a:rPr lang="en-US" sz="2400" dirty="0"/>
              <a:t>	</a:t>
            </a:r>
          </a:p>
          <a:p>
            <a:r>
              <a:rPr lang="en-US" sz="2400" dirty="0"/>
              <a:t>advertising and other forms of marketing communication are used effectively for social marketing, as well as for selling stuff, which also can be a good thing. </a:t>
            </a:r>
            <a:endParaRPr lang="en-US" sz="2400" dirty="0" smtClean="0"/>
          </a:p>
          <a:p>
            <a:r>
              <a:rPr lang="en-US" sz="2400" dirty="0" smtClean="0"/>
              <a:t>Advertising </a:t>
            </a:r>
            <a:r>
              <a:rPr lang="en-US" sz="2400" dirty="0"/>
              <a:t>can be used to counter bad behaviors and promote good behavior. </a:t>
            </a:r>
            <a:endParaRPr lang="en-US" sz="2400" dirty="0" smtClean="0"/>
          </a:p>
          <a:p>
            <a:r>
              <a:rPr lang="en-US" sz="2400" dirty="0" smtClean="0"/>
              <a:t>Advertising </a:t>
            </a:r>
            <a:r>
              <a:rPr lang="en-US" sz="2400" dirty="0"/>
              <a:t>sometimes draws criticism for its social impact and much of the discussion that follows is focused on advertising because it is so highly visible. </a:t>
            </a:r>
            <a:endParaRPr lang="en-US" sz="2400" dirty="0" smtClean="0"/>
          </a:p>
          <a:p>
            <a:r>
              <a:rPr lang="en-US" sz="2400" dirty="0"/>
              <a:t>Three topics generate debate about advertising and marketing communication’s role in society. They focus on demand creation, shaping versus mirroring of social trends, and the </a:t>
            </a:r>
            <a:r>
              <a:rPr lang="en-US" sz="2400" dirty="0" smtClean="0"/>
              <a:t>over-commercialization </a:t>
            </a:r>
            <a:r>
              <a:rPr lang="en-US" sz="2400" dirty="0"/>
              <a:t>of society.</a:t>
            </a:r>
          </a:p>
        </p:txBody>
      </p:sp>
      <p:sp>
        <p:nvSpPr>
          <p:cNvPr id="287756" name="Rectangle 12"/>
          <p:cNvSpPr>
            <a:spLocks noChangeArrowheads="1"/>
          </p:cNvSpPr>
          <p:nvPr/>
        </p:nvSpPr>
        <p:spPr bwMode="auto">
          <a:xfrm>
            <a:off x="8696325" y="6246813"/>
            <a:ext cx="184150"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endParaRPr lang="en-US"/>
          </a:p>
        </p:txBody>
      </p:sp>
    </p:spTree>
    <p:extLst>
      <p:ext uri="{BB962C8B-B14F-4D97-AF65-F5344CB8AC3E}">
        <p14:creationId xmlns:p14="http://schemas.microsoft.com/office/powerpoint/2010/main" xmlns="" val="415878210"/>
      </p:ext>
    </p:extLst>
  </p:cSld>
  <p:clrMapOvr>
    <a:masterClrMapping/>
  </p:clrMapOvr>
  <p:transition/>
</p:sld>
</file>

<file path=ppt/slides/slide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p:txBody>
          <a:bodyPr>
            <a:normAutofit fontScale="90000"/>
          </a:bodyPr>
          <a:lstStyle/>
          <a:p>
            <a:pPr algn="ctr"/>
            <a:r>
              <a:rPr lang="en-US" sz="4400" cap="all" dirty="0" smtClean="0"/>
              <a:t>Advertising’s ROLE IN SOCIETY </a:t>
            </a:r>
            <a:r>
              <a:rPr lang="en-US" dirty="0"/>
              <a:t/>
            </a:r>
            <a:br>
              <a:rPr lang="en-US" dirty="0"/>
            </a:br>
            <a:r>
              <a:rPr lang="en-US" dirty="0">
                <a:solidFill>
                  <a:srgbClr val="FFC000"/>
                </a:solidFill>
              </a:rPr>
              <a:t>Demand Creation Debate</a:t>
            </a:r>
          </a:p>
        </p:txBody>
      </p:sp>
      <p:sp>
        <p:nvSpPr>
          <p:cNvPr id="269322" name="Rectangle 10"/>
          <p:cNvSpPr>
            <a:spLocks noGrp="1" noChangeArrowheads="1"/>
          </p:cNvSpPr>
          <p:nvPr>
            <p:ph idx="1"/>
          </p:nvPr>
        </p:nvSpPr>
        <p:spPr/>
        <p:txBody>
          <a:bodyPr/>
          <a:lstStyle/>
          <a:p>
            <a:endParaRPr lang="en-US" dirty="0"/>
          </a:p>
          <a:p>
            <a:endParaRPr lang="en-US" dirty="0"/>
          </a:p>
          <a:p>
            <a:endParaRPr lang="en-US" dirty="0"/>
          </a:p>
        </p:txBody>
      </p:sp>
      <p:sp>
        <p:nvSpPr>
          <p:cNvPr id="269315" name="Rectangle 3"/>
          <p:cNvSpPr>
            <a:spLocks noGrp="1" noChangeArrowheads="1"/>
          </p:cNvSpPr>
          <p:nvPr>
            <p:ph type="body" sz="half" idx="4294967295"/>
          </p:nvPr>
        </p:nvSpPr>
        <p:spPr>
          <a:xfrm>
            <a:off x="533400" y="1600200"/>
            <a:ext cx="8001000" cy="4495800"/>
          </a:xfrm>
        </p:spPr>
        <p:txBody>
          <a:bodyPr/>
          <a:lstStyle/>
          <a:p>
            <a:pPr marL="342900" lvl="0" indent="-342900" eaLnBrk="1" hangingPunct="1">
              <a:spcBef>
                <a:spcPct val="20000"/>
              </a:spcBef>
              <a:buClr>
                <a:srgbClr val="336633"/>
              </a:buClr>
              <a:buSzTx/>
              <a:buFont typeface="Times" panose="02020603050405020304" pitchFamily="18" charset="0"/>
              <a:buChar char="•"/>
            </a:pPr>
            <a:r>
              <a:rPr lang="en-US" sz="2400" dirty="0" smtClean="0">
                <a:solidFill>
                  <a:srgbClr val="000000"/>
                </a:solidFill>
                <a:cs typeface="Times New Roman"/>
              </a:rPr>
              <a:t>Does </a:t>
            </a:r>
            <a:r>
              <a:rPr lang="en-US" sz="2400" dirty="0">
                <a:solidFill>
                  <a:srgbClr val="000000"/>
                </a:solidFill>
                <a:cs typeface="Times New Roman"/>
              </a:rPr>
              <a:t>advertising create a materialistic culture or does it simply reflect it?  Does advertising create demand for products people don’t need?</a:t>
            </a:r>
          </a:p>
          <a:p>
            <a:pPr marL="342900" lvl="0" indent="-342900" eaLnBrk="1" hangingPunct="1">
              <a:spcBef>
                <a:spcPct val="20000"/>
              </a:spcBef>
              <a:buClr>
                <a:srgbClr val="336633"/>
              </a:buClr>
              <a:buSzTx/>
              <a:buFont typeface="Times" panose="02020603050405020304" pitchFamily="18" charset="0"/>
              <a:buChar char="•"/>
            </a:pPr>
            <a:r>
              <a:rPr lang="en-US" sz="2400" dirty="0" smtClean="0">
                <a:solidFill>
                  <a:srgbClr val="000000"/>
                </a:solidFill>
                <a:cs typeface="Times New Roman"/>
              </a:rPr>
              <a:t>Critics </a:t>
            </a:r>
            <a:r>
              <a:rPr lang="en-US" sz="2400" dirty="0">
                <a:solidFill>
                  <a:srgbClr val="000000"/>
                </a:solidFill>
                <a:cs typeface="Times New Roman"/>
              </a:rPr>
              <a:t>say advertising creates demand, driving consumers to buy products unnecessarily. </a:t>
            </a:r>
          </a:p>
          <a:p>
            <a:pPr marL="742950" lvl="1" indent="-285750" eaLnBrk="1" hangingPunct="1">
              <a:buClr>
                <a:srgbClr val="336633"/>
              </a:buClr>
              <a:buSzTx/>
              <a:buFontTx/>
              <a:buChar char="–"/>
            </a:pPr>
            <a:r>
              <a:rPr lang="en-US" dirty="0">
                <a:solidFill>
                  <a:srgbClr val="336699"/>
                </a:solidFill>
                <a:cs typeface="Times New Roman"/>
              </a:rPr>
              <a:t> Do some products improve consumers’ lives? </a:t>
            </a:r>
          </a:p>
          <a:p>
            <a:pPr marL="342900" lvl="0" indent="-342900" eaLnBrk="1" hangingPunct="1">
              <a:spcBef>
                <a:spcPct val="20000"/>
              </a:spcBef>
              <a:buClr>
                <a:srgbClr val="336633"/>
              </a:buClr>
              <a:buSzTx/>
              <a:buFont typeface="Times" panose="02020603050405020304" pitchFamily="18" charset="0"/>
              <a:buChar char="•"/>
            </a:pPr>
            <a:r>
              <a:rPr lang="en-US" sz="2400" dirty="0">
                <a:solidFill>
                  <a:srgbClr val="000000"/>
                </a:solidFill>
                <a:cs typeface="Times New Roman"/>
              </a:rPr>
              <a:t>Proponents say companies invest in research to find out what consumers want.</a:t>
            </a:r>
          </a:p>
          <a:p>
            <a:pPr marL="342900" lvl="0" indent="-342900" eaLnBrk="1" hangingPunct="1">
              <a:spcBef>
                <a:spcPct val="20000"/>
              </a:spcBef>
              <a:buClr>
                <a:srgbClr val="336633"/>
              </a:buClr>
              <a:buSzTx/>
              <a:buFont typeface="Times" panose="02020603050405020304" pitchFamily="18" charset="0"/>
              <a:buChar char="•"/>
            </a:pPr>
            <a:r>
              <a:rPr lang="en-US" sz="2400" dirty="0">
                <a:solidFill>
                  <a:srgbClr val="000000"/>
                </a:solidFill>
                <a:cs typeface="Times New Roman"/>
              </a:rPr>
              <a:t>Audiences can refuse to buy products they don’t need</a:t>
            </a:r>
            <a:r>
              <a:rPr lang="en-US" sz="2400" dirty="0" smtClean="0">
                <a:solidFill>
                  <a:srgbClr val="000000"/>
                </a:solidFill>
                <a:cs typeface="Times New Roman"/>
              </a:rPr>
              <a:t>.</a:t>
            </a:r>
          </a:p>
          <a:p>
            <a:pPr lvl="0"/>
            <a:r>
              <a:rPr lang="en-US" sz="2400" b="1" i="1" dirty="0" smtClean="0"/>
              <a:t>Principle</a:t>
            </a:r>
            <a:endParaRPr lang="en-US" sz="2400" dirty="0" smtClean="0"/>
          </a:p>
          <a:p>
            <a:pPr lvl="0"/>
            <a:r>
              <a:rPr lang="en-US" sz="2400" dirty="0" smtClean="0"/>
              <a:t>If people do not want the products being marketed, they do not buy them.</a:t>
            </a:r>
          </a:p>
          <a:p>
            <a:pPr marL="342900" lvl="0" indent="-342900" eaLnBrk="1" hangingPunct="1">
              <a:spcBef>
                <a:spcPct val="20000"/>
              </a:spcBef>
              <a:buClr>
                <a:srgbClr val="336633"/>
              </a:buClr>
              <a:buSzTx/>
              <a:buFont typeface="Times" panose="02020603050405020304" pitchFamily="18" charset="0"/>
              <a:buChar char="•"/>
            </a:pPr>
            <a:endParaRPr lang="en-US" dirty="0">
              <a:solidFill>
                <a:srgbClr val="000000"/>
              </a:solidFill>
              <a:cs typeface="Times New Roman"/>
            </a:endParaRPr>
          </a:p>
        </p:txBody>
      </p:sp>
      <p:sp>
        <p:nvSpPr>
          <p:cNvPr id="269328" name="Rectangle 16"/>
          <p:cNvSpPr>
            <a:spLocks noChangeArrowheads="1"/>
          </p:cNvSpPr>
          <p:nvPr/>
        </p:nvSpPr>
        <p:spPr bwMode="auto">
          <a:xfrm>
            <a:off x="862013" y="-12700"/>
            <a:ext cx="7419975" cy="609600"/>
          </a:xfrm>
          <a:prstGeom prst="rect">
            <a:avLst/>
          </a:prstGeom>
          <a:noFill/>
          <a:ln>
            <a:noFill/>
          </a:ln>
          <a:effectLst/>
          <a:extLst>
            <a:ext uri="{909E8E84-426E-40DD-AFC4-6F175D3DCCD1}">
              <a14:hiddenFill xmlns:a14="http://schemas.microsoft.com/office/drawing/2010/main" xmlns="">
                <a:solidFill>
                  <a:schemeClr val="tx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algn="ctr"/>
            <a:endParaRPr lang="en-US" sz="4000" dirty="0">
              <a:solidFill>
                <a:srgbClr val="336699"/>
              </a:solidFill>
              <a:effectLst>
                <a:outerShdw blurRad="38100" dist="38100" dir="2700000" algn="tl">
                  <a:srgbClr val="C0C0C0"/>
                </a:outerShdw>
              </a:effectLst>
              <a:latin typeface="Times New Roman" charset="0"/>
              <a:cs typeface="Times New Roman" charset="0"/>
            </a:endParaRPr>
          </a:p>
        </p:txBody>
      </p:sp>
    </p:spTree>
    <p:extLst>
      <p:ext uri="{BB962C8B-B14F-4D97-AF65-F5344CB8AC3E}">
        <p14:creationId xmlns:p14="http://schemas.microsoft.com/office/powerpoint/2010/main" xmlns="" val="161436080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69314" name="Rectangle 2"/>
          <p:cNvSpPr>
            <a:spLocks noGrp="1" noChangeArrowheads="1"/>
          </p:cNvSpPr>
          <p:nvPr>
            <p:ph type="title"/>
          </p:nvPr>
        </p:nvSpPr>
        <p:spPr/>
        <p:txBody>
          <a:bodyPr>
            <a:normAutofit/>
          </a:bodyPr>
          <a:lstStyle/>
          <a:p>
            <a:r>
              <a:rPr lang="en-US" sz="4000" dirty="0" smtClean="0">
                <a:solidFill>
                  <a:srgbClr val="FFC000"/>
                </a:solidFill>
              </a:rPr>
              <a:t>Shape vs. Mirror Debate</a:t>
            </a:r>
            <a:endParaRPr lang="en-US" sz="4000" dirty="0">
              <a:solidFill>
                <a:srgbClr val="FFC000"/>
              </a:solidFill>
            </a:endParaRPr>
          </a:p>
        </p:txBody>
      </p:sp>
      <p:sp>
        <p:nvSpPr>
          <p:cNvPr id="269322" name="Rectangle 10"/>
          <p:cNvSpPr>
            <a:spLocks noGrp="1" noChangeArrowheads="1"/>
          </p:cNvSpPr>
          <p:nvPr>
            <p:ph idx="1"/>
          </p:nvPr>
        </p:nvSpPr>
        <p:spPr/>
        <p:txBody>
          <a:bodyPr/>
          <a:lstStyle/>
          <a:p>
            <a:endParaRPr lang="en-US" dirty="0"/>
          </a:p>
          <a:p>
            <a:endParaRPr lang="en-US" dirty="0"/>
          </a:p>
          <a:p>
            <a:endParaRPr lang="en-US" dirty="0"/>
          </a:p>
        </p:txBody>
      </p:sp>
      <p:sp>
        <p:nvSpPr>
          <p:cNvPr id="269315" name="Rectangle 3"/>
          <p:cNvSpPr>
            <a:spLocks noGrp="1" noChangeArrowheads="1"/>
          </p:cNvSpPr>
          <p:nvPr>
            <p:ph type="body" sz="half" idx="4294967295"/>
          </p:nvPr>
        </p:nvSpPr>
        <p:spPr>
          <a:xfrm>
            <a:off x="214282" y="1428736"/>
            <a:ext cx="6000792" cy="4495800"/>
          </a:xfrm>
        </p:spPr>
        <p:txBody>
          <a:bodyPr/>
          <a:lstStyle/>
          <a:p>
            <a:r>
              <a:rPr lang="en-US" sz="2400" dirty="0" smtClean="0"/>
              <a:t>Does advertising create or reflect social values?</a:t>
            </a:r>
          </a:p>
          <a:p>
            <a:pPr lvl="1">
              <a:lnSpc>
                <a:spcPct val="90000"/>
              </a:lnSpc>
            </a:pPr>
            <a:r>
              <a:rPr lang="en-US" dirty="0" smtClean="0">
                <a:solidFill>
                  <a:schemeClr val="accent3">
                    <a:lumMod val="60000"/>
                    <a:lumOff val="40000"/>
                  </a:schemeClr>
                </a:solidFill>
              </a:rPr>
              <a:t>Critics say advertising abuses its influence on children and teenagers.</a:t>
            </a:r>
          </a:p>
          <a:p>
            <a:r>
              <a:rPr lang="en-US" sz="2400" dirty="0" smtClean="0"/>
              <a:t>Critics say advertising creates social trends, dictating how people think and act. </a:t>
            </a:r>
          </a:p>
          <a:p>
            <a:r>
              <a:rPr lang="en-US" sz="2400" dirty="0" smtClean="0"/>
              <a:t>Advertisers say they spot trends and develop messages that connect with them.</a:t>
            </a:r>
          </a:p>
          <a:p>
            <a:r>
              <a:rPr lang="en-US" sz="2400" dirty="0" smtClean="0"/>
              <a:t>Advertising both mirrors and </a:t>
            </a:r>
            <a:r>
              <a:rPr lang="en-US" sz="2400" dirty="0" smtClean="0"/>
              <a:t>shapes.</a:t>
            </a:r>
            <a:r>
              <a:rPr lang="en-US" sz="2400" dirty="0" smtClean="0"/>
              <a:t> Advertising planners spend huge amount of money and time trying to identify people’s motivations before they develop message strategies. </a:t>
            </a:r>
            <a:endParaRPr lang="en-US" sz="2400" dirty="0" smtClean="0"/>
          </a:p>
          <a:p>
            <a:r>
              <a:rPr kumimoji="0" lang="en-US" altLang="zh-TW" sz="1400" b="0" i="0" u="none" strike="noStrike" kern="1200" cap="none" spc="0" normalizeH="0" baseline="0" noProof="0" dirty="0" smtClean="0">
                <a:ln>
                  <a:noFill/>
                </a:ln>
                <a:effectLst/>
                <a:uLnTx/>
                <a:uFillTx/>
                <a:latin typeface="Times New Roman"/>
                <a:ea typeface="新細明體" panose="020B0604030504040204" pitchFamily="18" charset="-120"/>
                <a:cs typeface="Times New Roman"/>
              </a:rPr>
              <a:t>(Moriarty</a:t>
            </a:r>
            <a:r>
              <a:rPr kumimoji="0" lang="en-US" altLang="zh-TW" sz="1400" b="0" i="0" u="none" strike="noStrike" kern="1200" cap="none" spc="0" normalizeH="0" baseline="0" noProof="0" dirty="0">
                <a:ln>
                  <a:noFill/>
                </a:ln>
                <a:effectLst/>
                <a:uLnTx/>
                <a:uFillTx/>
                <a:latin typeface="Times New Roman"/>
                <a:ea typeface="新細明體" panose="020B0604030504040204" pitchFamily="18" charset="-120"/>
                <a:cs typeface="Times New Roman"/>
              </a:rPr>
              <a:t>, Mitchell and Wells, 2009). </a:t>
            </a:r>
          </a:p>
          <a:p>
            <a:endParaRPr lang="en-US" dirty="0"/>
          </a:p>
        </p:txBody>
      </p:sp>
      <p:sp>
        <p:nvSpPr>
          <p:cNvPr id="269328" name="Rectangle 16"/>
          <p:cNvSpPr>
            <a:spLocks noChangeArrowheads="1"/>
          </p:cNvSpPr>
          <p:nvPr/>
        </p:nvSpPr>
        <p:spPr bwMode="auto">
          <a:xfrm>
            <a:off x="862013" y="-12700"/>
            <a:ext cx="7419975" cy="609600"/>
          </a:xfrm>
          <a:prstGeom prst="rect">
            <a:avLst/>
          </a:prstGeom>
          <a:noFill/>
          <a:ln>
            <a:noFill/>
          </a:ln>
          <a:effectLst/>
          <a:extLst>
            <a:ext uri="{909E8E84-426E-40DD-AFC4-6F175D3DCCD1}">
              <a14:hiddenFill xmlns:a14="http://schemas.microsoft.com/office/drawing/2010/main" xmlns="">
                <a:solidFill>
                  <a:schemeClr val="tx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anchor="ctr"/>
          <a:lstStyle/>
          <a:p>
            <a:pPr algn="ctr"/>
            <a:r>
              <a:rPr lang="en-US" sz="2400" b="1">
                <a:cs typeface="Times New Roman" charset="0"/>
              </a:rPr>
              <a:t>WHAT IS ADVERTISING?</a:t>
            </a:r>
            <a:endParaRPr lang="en-US" sz="4000">
              <a:solidFill>
                <a:srgbClr val="336699"/>
              </a:solidFill>
              <a:effectLst>
                <a:outerShdw blurRad="38100" dist="38100" dir="2700000" algn="tl">
                  <a:srgbClr val="C0C0C0"/>
                </a:outerShdw>
              </a:effectLst>
              <a:latin typeface="Times New Roman" charset="0"/>
              <a:cs typeface="Times New Roman" charset="0"/>
            </a:endParaRPr>
          </a:p>
        </p:txBody>
      </p:sp>
      <p:pic>
        <p:nvPicPr>
          <p:cNvPr id="6" name="Picture 10"/>
          <p:cNvPicPr>
            <a:picLocks noChangeAspect="1" noChangeArrowheads="1"/>
          </p:cNvPicPr>
          <p:nvPr/>
        </p:nvPicPr>
        <p:blipFill>
          <a:blip r:embed="rId2"/>
          <a:srcRect/>
          <a:stretch>
            <a:fillRect/>
          </a:stretch>
        </p:blipFill>
        <p:spPr bwMode="auto">
          <a:xfrm>
            <a:off x="6243638" y="1447800"/>
            <a:ext cx="2519362" cy="3779838"/>
          </a:xfrm>
          <a:prstGeom prst="rect">
            <a:avLst/>
          </a:prstGeom>
          <a:noFill/>
        </p:spPr>
      </p:pic>
    </p:spTree>
    <p:extLst>
      <p:ext uri="{BB962C8B-B14F-4D97-AF65-F5344CB8AC3E}">
        <p14:creationId xmlns:p14="http://schemas.microsoft.com/office/powerpoint/2010/main" xmlns="" val="149722211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05154" name="Rectangle 2"/>
          <p:cNvSpPr>
            <a:spLocks noGrp="1" noChangeArrowheads="1"/>
          </p:cNvSpPr>
          <p:nvPr>
            <p:ph type="title"/>
          </p:nvPr>
        </p:nvSpPr>
        <p:spPr/>
        <p:txBody>
          <a:bodyPr>
            <a:normAutofit/>
          </a:bodyPr>
          <a:lstStyle/>
          <a:p>
            <a:r>
              <a:rPr lang="en-US" altLang="zh-TW" sz="4000" dirty="0" err="1" smtClean="0">
                <a:solidFill>
                  <a:srgbClr val="FFC000"/>
                </a:solidFill>
                <a:ea typeface="新細明體" charset="-120"/>
                <a:cs typeface="新細明體" charset="-120"/>
              </a:rPr>
              <a:t>Overcommercialization</a:t>
            </a:r>
            <a:r>
              <a:rPr lang="en-US" altLang="zh-TW" sz="4000" dirty="0" smtClean="0">
                <a:solidFill>
                  <a:srgbClr val="FFC000"/>
                </a:solidFill>
                <a:ea typeface="新細明體" charset="-120"/>
                <a:cs typeface="新細明體" charset="-120"/>
              </a:rPr>
              <a:t> Debate</a:t>
            </a:r>
            <a:endParaRPr lang="en-US" sz="4000" dirty="0">
              <a:solidFill>
                <a:srgbClr val="FFC000"/>
              </a:solidFill>
            </a:endParaRPr>
          </a:p>
        </p:txBody>
      </p:sp>
      <p:sp>
        <p:nvSpPr>
          <p:cNvPr id="305155" name="Rectangle 3"/>
          <p:cNvSpPr>
            <a:spLocks noGrp="1" noChangeArrowheads="1"/>
          </p:cNvSpPr>
          <p:nvPr>
            <p:ph type="body" sz="half" idx="4294967295"/>
          </p:nvPr>
        </p:nvSpPr>
        <p:spPr>
          <a:xfrm>
            <a:off x="228600" y="1500174"/>
            <a:ext cx="8229600" cy="4495800"/>
          </a:xfrm>
        </p:spPr>
        <p:txBody>
          <a:bodyPr/>
          <a:lstStyle/>
          <a:p>
            <a:r>
              <a:rPr lang="en-US" altLang="zh-TW" dirty="0" smtClean="0">
                <a:ea typeface="新細明體" charset="-120"/>
                <a:cs typeface="新細明體" charset="-120"/>
              </a:rPr>
              <a:t>Does advertising make people materialistic?</a:t>
            </a:r>
          </a:p>
          <a:p>
            <a:pPr lvl="1"/>
            <a:r>
              <a:rPr lang="en-US" altLang="zh-TW" dirty="0" smtClean="0">
                <a:ea typeface="新細明體" charset="-120"/>
                <a:cs typeface="新細明體" charset="-120"/>
              </a:rPr>
              <a:t>Critics </a:t>
            </a:r>
            <a:r>
              <a:rPr lang="en-US" altLang="zh-TW" dirty="0" smtClean="0">
                <a:ea typeface="新細明體" charset="-120"/>
                <a:cs typeface="新細明體" charset="-120"/>
              </a:rPr>
              <a:t>say advertising abuses its influence on vulnerable groups like children and teenagers</a:t>
            </a:r>
            <a:r>
              <a:rPr lang="en-US" altLang="zh-TW" dirty="0" smtClean="0">
                <a:ea typeface="新細明體" charset="-120"/>
                <a:cs typeface="新細明體" charset="-120"/>
              </a:rPr>
              <a:t>.</a:t>
            </a:r>
          </a:p>
          <a:p>
            <a:pPr lvl="1"/>
            <a:r>
              <a:rPr lang="en-US" dirty="0" smtClean="0"/>
              <a:t>The world we live in is driven by a materialistic consumer culture. Did advertising create this culture, or does it simply reflect it? </a:t>
            </a:r>
            <a:endParaRPr lang="en-US" altLang="zh-TW" dirty="0" smtClean="0">
              <a:ea typeface="新細明體" charset="-120"/>
              <a:cs typeface="新細明體" charset="-120"/>
            </a:endParaRPr>
          </a:p>
          <a:p>
            <a:r>
              <a:rPr lang="en-US" altLang="zh-TW" dirty="0" smtClean="0">
                <a:ea typeface="新細明體" charset="-120"/>
                <a:cs typeface="新細明體" charset="-120"/>
              </a:rPr>
              <a:t>Critics say the lines between advertising and  news and entertainment are blurred.</a:t>
            </a:r>
          </a:p>
          <a:p>
            <a:pPr lvl="1"/>
            <a:r>
              <a:rPr lang="en-US" altLang="zh-TW" dirty="0" smtClean="0">
                <a:ea typeface="新細明體" charset="-120"/>
                <a:cs typeface="新細明體" charset="-120"/>
              </a:rPr>
              <a:t>How do you know sponsors aren’t influencing content and how their product is </a:t>
            </a:r>
            <a:r>
              <a:rPr lang="en-US" altLang="zh-TW" dirty="0" smtClean="0">
                <a:ea typeface="新細明體" charset="-120"/>
                <a:cs typeface="新細明體" charset="-120"/>
              </a:rPr>
              <a:t>perceived.</a:t>
            </a:r>
            <a:endParaRPr lang="en-US" altLang="zh-TW" dirty="0" smtClean="0">
              <a:ea typeface="新細明體" charset="-120"/>
              <a:cs typeface="新細明體" charset="-120"/>
            </a:endParaRPr>
          </a:p>
          <a:p>
            <a:pPr lvl="1"/>
            <a:r>
              <a:rPr lang="en-US" altLang="zh-TW" dirty="0" smtClean="0">
                <a:ea typeface="新細明體" charset="-120"/>
                <a:cs typeface="新細明體" charset="-120"/>
              </a:rPr>
              <a:t>Does product placement change how we view programming?   </a:t>
            </a:r>
          </a:p>
          <a:p>
            <a:pPr marL="609600" indent="-609600" algn="ctr" eaLnBrk="1" hangingPunct="1">
              <a:buFont typeface="Wingdings" pitchFamily="-60" charset="2"/>
              <a:buNone/>
              <a:defRPr/>
            </a:pPr>
            <a:r>
              <a:rPr lang="en-US" sz="1600" dirty="0" smtClean="0">
                <a:ea typeface="ＭＳ Ｐゴシック" pitchFamily="-60" charset="-128"/>
              </a:rPr>
              <a:t>(</a:t>
            </a:r>
            <a:r>
              <a:rPr lang="en-US" sz="1600" dirty="0">
                <a:ea typeface="ＭＳ Ｐゴシック" pitchFamily="-60" charset="-128"/>
              </a:rPr>
              <a:t>Moriarty, Mitchell and Wells, 2009</a:t>
            </a:r>
            <a:r>
              <a:rPr lang="en-US" sz="1600" dirty="0" smtClean="0">
                <a:ea typeface="ＭＳ Ｐゴシック" pitchFamily="-60" charset="-128"/>
              </a:rPr>
              <a:t>.)</a:t>
            </a:r>
            <a:endParaRPr lang="en-US" sz="1600" dirty="0">
              <a:ea typeface="ＭＳ Ｐゴシック" pitchFamily="-60" charset="-128"/>
            </a:endParaRPr>
          </a:p>
        </p:txBody>
      </p:sp>
    </p:spTree>
    <p:extLst>
      <p:ext uri="{BB962C8B-B14F-4D97-AF65-F5344CB8AC3E}">
        <p14:creationId xmlns:p14="http://schemas.microsoft.com/office/powerpoint/2010/main" xmlns="" val="55909322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6178" name="Rectangle 1026"/>
          <p:cNvSpPr>
            <a:spLocks noGrp="1" noChangeArrowheads="1"/>
          </p:cNvSpPr>
          <p:nvPr>
            <p:ph type="title"/>
          </p:nvPr>
        </p:nvSpPr>
        <p:spPr/>
        <p:txBody>
          <a:bodyPr>
            <a:normAutofit fontScale="90000"/>
          </a:bodyPr>
          <a:lstStyle/>
          <a:p>
            <a:pPr algn="ctr"/>
            <a:r>
              <a:rPr lang="en-US" altLang="zh-TW" dirty="0" smtClean="0">
                <a:solidFill>
                  <a:srgbClr val="FFC000"/>
                </a:solidFill>
                <a:ea typeface="新細明體" charset="-120"/>
                <a:cs typeface="新細明體" charset="-120"/>
              </a:rPr>
              <a:t>Other Social Responsibility Issues: An Overview</a:t>
            </a:r>
            <a:endParaRPr lang="en-US" dirty="0">
              <a:solidFill>
                <a:srgbClr val="FFC000"/>
              </a:solidFill>
            </a:endParaRPr>
          </a:p>
        </p:txBody>
      </p:sp>
      <p:sp>
        <p:nvSpPr>
          <p:cNvPr id="14" name="Content Placeholder 13"/>
          <p:cNvSpPr>
            <a:spLocks noGrp="1"/>
          </p:cNvSpPr>
          <p:nvPr>
            <p:ph idx="1"/>
          </p:nvPr>
        </p:nvSpPr>
        <p:spPr>
          <a:xfrm>
            <a:off x="457200" y="1371600"/>
            <a:ext cx="8229600" cy="3711575"/>
          </a:xfrm>
        </p:spPr>
        <p:txBody>
          <a:bodyPr/>
          <a:lstStyle/>
          <a:p>
            <a:pPr marL="342900" indent="-342900">
              <a:spcBef>
                <a:spcPct val="20000"/>
              </a:spcBef>
              <a:buClr>
                <a:srgbClr val="FF9900"/>
              </a:buClr>
            </a:pPr>
            <a:r>
              <a:rPr lang="en-US" sz="3200" b="1" dirty="0" smtClean="0">
                <a:solidFill>
                  <a:srgbClr val="000000"/>
                </a:solidFill>
                <a:cs typeface="Times New Roman" charset="0"/>
              </a:rPr>
              <a:t>Summary</a:t>
            </a:r>
            <a:endParaRPr lang="en-US" sz="3200" dirty="0">
              <a:solidFill>
                <a:srgbClr val="000000"/>
              </a:solidFill>
              <a:cs typeface="Times New Roman" charset="0"/>
            </a:endParaRPr>
          </a:p>
          <a:p>
            <a:r>
              <a:rPr lang="en-US" altLang="zh-TW" sz="3200" dirty="0" smtClean="0">
                <a:ea typeface="新細明體" charset="-120"/>
                <a:cs typeface="新細明體" charset="-120"/>
              </a:rPr>
              <a:t>Poor taste and offensive advertising</a:t>
            </a:r>
          </a:p>
          <a:p>
            <a:r>
              <a:rPr lang="en-US" altLang="zh-TW" sz="3200" dirty="0" smtClean="0">
                <a:ea typeface="新細明體" charset="-120"/>
                <a:cs typeface="新細明體" charset="-120"/>
              </a:rPr>
              <a:t>Stereotyping</a:t>
            </a:r>
          </a:p>
          <a:p>
            <a:r>
              <a:rPr lang="en-US" altLang="zh-TW" sz="3200" dirty="0" smtClean="0">
                <a:ea typeface="新細明體" charset="-120"/>
                <a:cs typeface="新細明體" charset="-120"/>
              </a:rPr>
              <a:t>Body and self-image problems</a:t>
            </a:r>
          </a:p>
          <a:p>
            <a:r>
              <a:rPr lang="en-US" altLang="zh-TW" sz="3200" dirty="0" smtClean="0">
                <a:ea typeface="新細明體" charset="-120"/>
                <a:cs typeface="新細明體" charset="-120"/>
              </a:rPr>
              <a:t>Targeting strategies</a:t>
            </a:r>
          </a:p>
          <a:p>
            <a:r>
              <a:rPr lang="en-US" altLang="zh-TW" sz="3200" dirty="0" smtClean="0">
                <a:ea typeface="新細明體" charset="-120"/>
                <a:cs typeface="新細明體" charset="-120"/>
              </a:rPr>
              <a:t>Problems with advertising claims and other message strategies</a:t>
            </a:r>
          </a:p>
          <a:p>
            <a:r>
              <a:rPr lang="en-US" altLang="zh-TW" sz="3200" dirty="0" smtClean="0">
                <a:ea typeface="新細明體" charset="-120"/>
                <a:cs typeface="新細明體" charset="-120"/>
              </a:rPr>
              <a:t>The issues surrounding the advertising of controversial products</a:t>
            </a:r>
          </a:p>
          <a:p>
            <a:pPr marL="342900" indent="-342900">
              <a:spcBef>
                <a:spcPct val="20000"/>
              </a:spcBef>
              <a:buClr>
                <a:srgbClr val="336699"/>
              </a:buClr>
              <a:buFont typeface="Times" charset="0"/>
              <a:buAutoNum type="arabicPeriod"/>
            </a:pPr>
            <a:r>
              <a:rPr lang="en-US" sz="1400" dirty="0" smtClean="0">
                <a:solidFill>
                  <a:srgbClr val="000000"/>
                </a:solidFill>
                <a:latin typeface="Times New Roman" charset="0"/>
                <a:cs typeface="Times New Roman" charset="0"/>
              </a:rPr>
              <a:t>(</a:t>
            </a:r>
            <a:r>
              <a:rPr lang="en-US" sz="1400" dirty="0">
                <a:solidFill>
                  <a:srgbClr val="000000"/>
                </a:solidFill>
                <a:latin typeface="Times New Roman" charset="0"/>
                <a:cs typeface="Times New Roman" charset="0"/>
              </a:rPr>
              <a:t>Moriarty, Mitchell and Wells, 2009). </a:t>
            </a:r>
          </a:p>
        </p:txBody>
      </p:sp>
    </p:spTree>
    <p:extLst>
      <p:ext uri="{BB962C8B-B14F-4D97-AF65-F5344CB8AC3E}">
        <p14:creationId xmlns:p14="http://schemas.microsoft.com/office/powerpoint/2010/main" xmlns="" val="661925534"/>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590185F6-DF2F-4B8C-91CB-104997E5AA0F}"/>
              </a:ext>
            </a:extLst>
          </p:cNvPr>
          <p:cNvSpPr>
            <a:spLocks noGrp="1"/>
          </p:cNvSpPr>
          <p:nvPr>
            <p:ph type="title"/>
          </p:nvPr>
        </p:nvSpPr>
        <p:spPr/>
        <p:txBody>
          <a:bodyPr>
            <a:normAutofit fontScale="90000"/>
          </a:bodyPr>
          <a:lstStyle/>
          <a:p>
            <a:r>
              <a:rPr lang="en-US" altLang="zh-TW" sz="4400" dirty="0" smtClean="0">
                <a:solidFill>
                  <a:srgbClr val="FFC000"/>
                </a:solidFill>
                <a:ea typeface="新細明體" charset="-120"/>
                <a:cs typeface="新細明體" charset="-120"/>
              </a:rPr>
              <a:t/>
            </a:r>
            <a:br>
              <a:rPr lang="en-US" altLang="zh-TW" sz="4400" dirty="0" smtClean="0">
                <a:solidFill>
                  <a:srgbClr val="FFC000"/>
                </a:solidFill>
                <a:ea typeface="新細明體" charset="-120"/>
                <a:cs typeface="新細明體" charset="-120"/>
              </a:rPr>
            </a:br>
            <a:r>
              <a:rPr lang="en-US" altLang="zh-TW" sz="4400" dirty="0" smtClean="0">
                <a:solidFill>
                  <a:srgbClr val="FFC000"/>
                </a:solidFill>
                <a:ea typeface="新細明體" charset="-120"/>
                <a:cs typeface="新細明體" charset="-120"/>
              </a:rPr>
              <a:t>Poor </a:t>
            </a:r>
            <a:r>
              <a:rPr lang="en-US" altLang="zh-TW" sz="4400" dirty="0" smtClean="0">
                <a:solidFill>
                  <a:srgbClr val="FFC000"/>
                </a:solidFill>
                <a:ea typeface="新細明體" charset="-120"/>
                <a:cs typeface="新細明體" charset="-120"/>
              </a:rPr>
              <a:t>Taste and Offensive Advertising</a:t>
            </a:r>
            <a:r>
              <a:rPr lang="en-US" dirty="0"/>
              <a:t/>
            </a:r>
            <a:br>
              <a:rPr lang="en-US" dirty="0"/>
            </a:br>
            <a:endParaRPr lang="en-US" dirty="0"/>
          </a:p>
        </p:txBody>
      </p:sp>
      <p:sp>
        <p:nvSpPr>
          <p:cNvPr id="3" name="Content Placeholder 2">
            <a:extLst>
              <a:ext uri="{FF2B5EF4-FFF2-40B4-BE49-F238E27FC236}">
                <a16:creationId xmlns="" xmlns:a16="http://schemas.microsoft.com/office/drawing/2014/main" id="{25BB4BEB-D5C3-4676-AC1E-34A74DDD98A1}"/>
              </a:ext>
            </a:extLst>
          </p:cNvPr>
          <p:cNvSpPr>
            <a:spLocks noGrp="1"/>
          </p:cNvSpPr>
          <p:nvPr>
            <p:ph idx="1"/>
          </p:nvPr>
        </p:nvSpPr>
        <p:spPr>
          <a:xfrm>
            <a:off x="457200" y="1524000"/>
            <a:ext cx="8229600" cy="5119709"/>
          </a:xfrm>
        </p:spPr>
        <p:txBody>
          <a:bodyPr/>
          <a:lstStyle/>
          <a:p>
            <a:r>
              <a:rPr lang="en-US" altLang="zh-TW" sz="2400" dirty="0" smtClean="0">
                <a:ea typeface="新細明體" charset="-120"/>
                <a:cs typeface="新細明體" charset="-120"/>
              </a:rPr>
              <a:t>Viewer reaction may be affected by sensitivity to:</a:t>
            </a:r>
          </a:p>
          <a:p>
            <a:pPr lvl="1"/>
            <a:r>
              <a:rPr lang="en-US" altLang="zh-TW" sz="2000" dirty="0" smtClean="0">
                <a:ea typeface="新細明體" charset="-120"/>
                <a:cs typeface="新細明體" charset="-120"/>
              </a:rPr>
              <a:t>The product category, the timing, whether the viewer is alone or with others, and the context </a:t>
            </a:r>
          </a:p>
          <a:p>
            <a:r>
              <a:rPr lang="en-US" altLang="zh-TW" sz="2400" dirty="0" smtClean="0">
                <a:ea typeface="新細明體" charset="-120"/>
                <a:cs typeface="新細明體" charset="-120"/>
              </a:rPr>
              <a:t>Creating general guidelines is difficult because people’s idea of “good taste” varies.</a:t>
            </a:r>
          </a:p>
          <a:p>
            <a:r>
              <a:rPr lang="en-US" altLang="zh-TW" sz="2400" dirty="0" smtClean="0">
                <a:ea typeface="新細明體" charset="-120"/>
                <a:cs typeface="新細明體" charset="-120"/>
              </a:rPr>
              <a:t>What is considered “offensive” changes over time.</a:t>
            </a:r>
            <a:endParaRPr lang="en-US" altLang="zh-TW" sz="2400" dirty="0">
              <a:ea typeface="新細明體" charset="-120"/>
              <a:cs typeface="新細明體" charset="-120"/>
            </a:endParaRPr>
          </a:p>
        </p:txBody>
      </p:sp>
      <p:sp>
        <p:nvSpPr>
          <p:cNvPr id="4" name="Rectangle 4"/>
          <p:cNvSpPr>
            <a:spLocks noChangeArrowheads="1"/>
          </p:cNvSpPr>
          <p:nvPr/>
        </p:nvSpPr>
        <p:spPr bwMode="auto">
          <a:xfrm>
            <a:off x="1828800" y="4267200"/>
            <a:ext cx="6477000" cy="1905000"/>
          </a:xfrm>
          <a:prstGeom prst="rect">
            <a:avLst/>
          </a:prstGeom>
          <a:solidFill>
            <a:srgbClr val="336699">
              <a:alpha val="25000"/>
            </a:srgbClr>
          </a:solidFill>
          <a:ln w="28575">
            <a:solidFill>
              <a:srgbClr val="336699"/>
            </a:solidFill>
            <a:miter lim="800000"/>
            <a:headEnd/>
            <a:tailEnd/>
          </a:ln>
          <a:effectLst/>
        </p:spPr>
        <p:txBody>
          <a:bodyPr/>
          <a:lstStyle/>
          <a:p>
            <a:pPr algn="ctr">
              <a:lnSpc>
                <a:spcPct val="90000"/>
              </a:lnSpc>
            </a:pPr>
            <a:r>
              <a:rPr lang="en-US" b="1" dirty="0" smtClean="0">
                <a:solidFill>
                  <a:srgbClr val="000000"/>
                </a:solidFill>
                <a:latin typeface="Times New Roman" pitchFamily="18" charset="0"/>
                <a:cs typeface="Arial" charset="0"/>
              </a:rPr>
              <a:t>Principle:</a:t>
            </a:r>
            <a:r>
              <a:rPr lang="en-US" dirty="0" smtClean="0">
                <a:solidFill>
                  <a:srgbClr val="000000"/>
                </a:solidFill>
                <a:latin typeface="Times New Roman" pitchFamily="18" charset="0"/>
                <a:cs typeface="Arial" charset="0"/>
              </a:rPr>
              <a:t> </a:t>
            </a:r>
          </a:p>
          <a:p>
            <a:pPr algn="ctr">
              <a:lnSpc>
                <a:spcPct val="90000"/>
              </a:lnSpc>
            </a:pPr>
            <a:r>
              <a:rPr lang="en-US" dirty="0" smtClean="0">
                <a:solidFill>
                  <a:srgbClr val="000000"/>
                </a:solidFill>
                <a:latin typeface="Times New Roman" pitchFamily="18" charset="0"/>
                <a:cs typeface="Arial" charset="0"/>
              </a:rPr>
              <a:t>Testing is needed to find the right balance </a:t>
            </a:r>
          </a:p>
          <a:p>
            <a:pPr algn="ctr">
              <a:lnSpc>
                <a:spcPct val="90000"/>
              </a:lnSpc>
            </a:pPr>
            <a:r>
              <a:rPr lang="en-US" dirty="0" smtClean="0">
                <a:solidFill>
                  <a:srgbClr val="000000"/>
                </a:solidFill>
                <a:latin typeface="Times New Roman" pitchFamily="18" charset="0"/>
                <a:cs typeface="Arial" charset="0"/>
              </a:rPr>
              <a:t>when one group that sees the advertisement finds the message offensive, even through the primary target market may think the message is appropriate.</a:t>
            </a:r>
            <a:endParaRPr lang="en-US" dirty="0">
              <a:solidFill>
                <a:srgbClr val="000000"/>
              </a:solidFill>
              <a:latin typeface="Times New Roman" pitchFamily="18" charset="0"/>
              <a:cs typeface="Arial" charset="0"/>
            </a:endParaRPr>
          </a:p>
        </p:txBody>
      </p:sp>
    </p:spTree>
    <p:extLst>
      <p:ext uri="{BB962C8B-B14F-4D97-AF65-F5344CB8AC3E}">
        <p14:creationId xmlns:p14="http://schemas.microsoft.com/office/powerpoint/2010/main" xmlns="" val="239791411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4">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4">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4">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build="p" autoUpdateAnimBg="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Content Placeholder 6"/>
          <p:cNvSpPr>
            <a:spLocks noGrp="1"/>
          </p:cNvSpPr>
          <p:nvPr>
            <p:ph idx="1"/>
          </p:nvPr>
        </p:nvSpPr>
        <p:spPr>
          <a:xfrm>
            <a:off x="0" y="1428736"/>
            <a:ext cx="9144000" cy="4857784"/>
          </a:xfrm>
        </p:spPr>
        <p:txBody>
          <a:bodyPr/>
          <a:lstStyle/>
          <a:p>
            <a:pPr>
              <a:lnSpc>
                <a:spcPct val="90000"/>
              </a:lnSpc>
              <a:buFont typeface="Times" charset="0"/>
              <a:buNone/>
            </a:pPr>
            <a:r>
              <a:rPr lang="en-US" sz="2400" b="1" dirty="0" smtClean="0"/>
              <a:t>Sex appeals, body image</a:t>
            </a:r>
            <a:endParaRPr lang="en-US" sz="2400" dirty="0" smtClean="0"/>
          </a:p>
          <a:p>
            <a:pPr>
              <a:lnSpc>
                <a:spcPct val="90000"/>
              </a:lnSpc>
            </a:pPr>
            <a:r>
              <a:rPr lang="en-US" sz="2400" dirty="0" smtClean="0"/>
              <a:t>Advertising that portrays people as sex objects is considered demeaning</a:t>
            </a:r>
            <a:r>
              <a:rPr lang="en-US" sz="2400" dirty="0" smtClean="0"/>
              <a:t>.</a:t>
            </a:r>
            <a:endParaRPr lang="en-US" sz="2400" dirty="0" smtClean="0"/>
          </a:p>
          <a:p>
            <a:pPr>
              <a:lnSpc>
                <a:spcPct val="90000"/>
              </a:lnSpc>
            </a:pPr>
            <a:r>
              <a:rPr lang="en-US" sz="2400" dirty="0" smtClean="0"/>
              <a:t>Playing on consumers’ insecurities about their appearance can lead to dangerous practices. </a:t>
            </a:r>
          </a:p>
          <a:p>
            <a:pPr>
              <a:lnSpc>
                <a:spcPct val="90000"/>
              </a:lnSpc>
            </a:pPr>
            <a:r>
              <a:rPr lang="en-US" sz="2400" dirty="0" smtClean="0"/>
              <a:t>Responsible advertisers now use models of normal size and weight to reduce pressure on young people. </a:t>
            </a:r>
          </a:p>
          <a:p>
            <a:r>
              <a:rPr lang="en-US" altLang="zh-TW" sz="2000" b="1" dirty="0" smtClean="0">
                <a:ea typeface="新細明體" charset="-120"/>
                <a:cs typeface="新細明體" charset="-120"/>
              </a:rPr>
              <a:t>It’s becoming more blatant, especially when it’s not relevant to the product.</a:t>
            </a:r>
          </a:p>
          <a:p>
            <a:pPr lvl="1"/>
            <a:r>
              <a:rPr lang="en-US" altLang="zh-TW" sz="2000" dirty="0" smtClean="0">
                <a:ea typeface="新細明體" charset="-120"/>
                <a:cs typeface="新細明體" charset="-120"/>
              </a:rPr>
              <a:t>Paris Hilton’s “soft-core porn” ad for Carl’s Jr. restaurants</a:t>
            </a:r>
          </a:p>
          <a:p>
            <a:r>
              <a:rPr lang="en-US" altLang="zh-TW" sz="2000" b="1" dirty="0" smtClean="0">
                <a:ea typeface="新細明體" charset="-120"/>
                <a:cs typeface="新細明體" charset="-120"/>
              </a:rPr>
              <a:t>Should sex be used to sell pizza, tacos, and truck parts?</a:t>
            </a:r>
          </a:p>
          <a:p>
            <a:pPr lvl="1"/>
            <a:r>
              <a:rPr lang="en-US" altLang="zh-TW" sz="2000" dirty="0" smtClean="0">
                <a:ea typeface="新細明體" charset="-120"/>
                <a:cs typeface="新細明體" charset="-120"/>
              </a:rPr>
              <a:t>Should sex only be used to advertise products purchased for sexual reasons, like clothes or exercise equipment.</a:t>
            </a:r>
          </a:p>
          <a:p>
            <a:pPr lvl="1"/>
            <a:r>
              <a:rPr lang="en-US" altLang="zh-TW" sz="2000" dirty="0" smtClean="0">
                <a:ea typeface="新細明體" charset="-120"/>
                <a:cs typeface="新細明體" charset="-120"/>
              </a:rPr>
              <a:t>Does it, in fact, distract or hinder the communication or persuasion to the target?</a:t>
            </a:r>
          </a:p>
          <a:p>
            <a:pPr lvl="1"/>
            <a:r>
              <a:rPr lang="en-US" altLang="zh-TW" sz="2000" dirty="0" smtClean="0">
                <a:ea typeface="新細明體" charset="-120"/>
                <a:cs typeface="新細明體" charset="-120"/>
              </a:rPr>
              <a:t>Does sex really sell</a:t>
            </a:r>
            <a:r>
              <a:rPr lang="en-US" altLang="zh-TW" sz="2000" dirty="0" smtClean="0">
                <a:ea typeface="新細明體" charset="-120"/>
                <a:cs typeface="新細明體" charset="-120"/>
              </a:rPr>
              <a:t>?</a:t>
            </a:r>
          </a:p>
          <a:p>
            <a:pPr lvl="1">
              <a:buNone/>
            </a:pPr>
            <a:endParaRPr lang="en-US" altLang="zh-TW" sz="2000" dirty="0" smtClean="0">
              <a:ea typeface="新細明體" charset="-120"/>
              <a:cs typeface="新細明體" charset="-120"/>
            </a:endParaRPr>
          </a:p>
          <a:p>
            <a:endParaRPr lang="en-US" dirty="0"/>
          </a:p>
        </p:txBody>
      </p:sp>
      <p:sp>
        <p:nvSpPr>
          <p:cNvPr id="166948" name="Rectangle 36"/>
          <p:cNvSpPr>
            <a:spLocks noGrp="1" noChangeArrowheads="1"/>
          </p:cNvSpPr>
          <p:nvPr>
            <p:ph type="title"/>
          </p:nvPr>
        </p:nvSpPr>
        <p:spPr/>
        <p:txBody>
          <a:bodyPr>
            <a:normAutofit/>
          </a:bodyPr>
          <a:lstStyle/>
          <a:p>
            <a:pPr algn="ctr"/>
            <a:r>
              <a:rPr lang="en-US" altLang="zh-TW" sz="4000" dirty="0" smtClean="0">
                <a:solidFill>
                  <a:srgbClr val="FFC000"/>
                </a:solidFill>
                <a:ea typeface="新細明體" charset="-120"/>
                <a:cs typeface="新細明體" charset="-120"/>
              </a:rPr>
              <a:t>Sex in Advertising</a:t>
            </a:r>
            <a:endParaRPr lang="en-US" sz="4000" dirty="0">
              <a:solidFill>
                <a:srgbClr val="FFC000"/>
              </a:solidFill>
            </a:endParaRPr>
          </a:p>
        </p:txBody>
      </p:sp>
      <p:sp>
        <p:nvSpPr>
          <p:cNvPr id="166956" name="Rectangle 44"/>
          <p:cNvSpPr>
            <a:spLocks noChangeArrowheads="1"/>
          </p:cNvSpPr>
          <p:nvPr/>
        </p:nvSpPr>
        <p:spPr bwMode="auto">
          <a:xfrm>
            <a:off x="8683625" y="6259513"/>
            <a:ext cx="184150"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endParaRPr lang="en-US"/>
          </a:p>
        </p:txBody>
      </p:sp>
      <p:sp>
        <p:nvSpPr>
          <p:cNvPr id="6" name="TextBox 5">
            <a:extLst>
              <a:ext uri="{FF2B5EF4-FFF2-40B4-BE49-F238E27FC236}">
                <a16:creationId xmlns="" xmlns:a16="http://schemas.microsoft.com/office/drawing/2014/main" id="{6670060F-93D8-46B2-949D-5DEC0D2EB55E}"/>
              </a:ext>
            </a:extLst>
          </p:cNvPr>
          <p:cNvSpPr txBox="1"/>
          <p:nvPr/>
        </p:nvSpPr>
        <p:spPr>
          <a:xfrm>
            <a:off x="2264899" y="6478809"/>
            <a:ext cx="4614202" cy="307777"/>
          </a:xfrm>
          <a:prstGeom prst="rect">
            <a:avLst/>
          </a:prstGeom>
          <a:noFill/>
        </p:spPr>
        <p:txBody>
          <a:bodyPr wrap="square">
            <a:spAutoFit/>
          </a:bodyPr>
          <a:lstStyle/>
          <a:p>
            <a:r>
              <a:rPr lang="en-US" sz="1400" dirty="0"/>
              <a:t>Source: Moriarty, Mitchell and Wells, (2009)</a:t>
            </a:r>
          </a:p>
        </p:txBody>
      </p:sp>
    </p:spTree>
    <p:extLst>
      <p:ext uri="{BB962C8B-B14F-4D97-AF65-F5344CB8AC3E}">
        <p14:creationId xmlns:p14="http://schemas.microsoft.com/office/powerpoint/2010/main" xmlns="" val="157679870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3346" name="Rectangle 2"/>
          <p:cNvSpPr>
            <a:spLocks noGrp="1" noChangeArrowheads="1"/>
          </p:cNvSpPr>
          <p:nvPr>
            <p:ph type="title"/>
          </p:nvPr>
        </p:nvSpPr>
        <p:spPr/>
        <p:txBody>
          <a:bodyPr>
            <a:normAutofit/>
          </a:bodyPr>
          <a:lstStyle/>
          <a:p>
            <a:r>
              <a:rPr lang="en-US" altLang="zh-TW" sz="4000" dirty="0" smtClean="0">
                <a:solidFill>
                  <a:srgbClr val="FFC000"/>
                </a:solidFill>
                <a:ea typeface="新細明體" charset="-120"/>
                <a:cs typeface="新細明體" charset="-120"/>
              </a:rPr>
              <a:t>Portraying Diverse People</a:t>
            </a:r>
            <a:endParaRPr lang="en-US" sz="4000" dirty="0">
              <a:solidFill>
                <a:srgbClr val="FFC000"/>
              </a:solidFill>
            </a:endParaRPr>
          </a:p>
        </p:txBody>
      </p:sp>
      <p:sp>
        <p:nvSpPr>
          <p:cNvPr id="313347" name="Rectangle 3"/>
          <p:cNvSpPr>
            <a:spLocks noGrp="1" noChangeArrowheads="1"/>
          </p:cNvSpPr>
          <p:nvPr>
            <p:ph idx="1"/>
          </p:nvPr>
        </p:nvSpPr>
        <p:spPr>
          <a:xfrm>
            <a:off x="457200" y="1447800"/>
            <a:ext cx="8229600" cy="3409960"/>
          </a:xfrm>
        </p:spPr>
        <p:txBody>
          <a:bodyPr/>
          <a:lstStyle/>
          <a:p>
            <a:r>
              <a:rPr lang="en-US" altLang="zh-TW" sz="2400" dirty="0" smtClean="0">
                <a:ea typeface="新細明體" charset="-120"/>
                <a:cs typeface="新細明體" charset="-120"/>
              </a:rPr>
              <a:t>A </a:t>
            </a:r>
            <a:r>
              <a:rPr lang="en-US" altLang="zh-TW" sz="2400" b="1" i="1" dirty="0" smtClean="0">
                <a:ea typeface="新細明體" charset="-120"/>
                <a:cs typeface="新細明體" charset="-120"/>
              </a:rPr>
              <a:t>stereotype</a:t>
            </a:r>
            <a:r>
              <a:rPr lang="en-US" altLang="zh-TW" sz="2400" dirty="0" smtClean="0">
                <a:ea typeface="新細明體" charset="-120"/>
                <a:cs typeface="新細明體" charset="-120"/>
              </a:rPr>
              <a:t> is a representation of a cultural group that emphasizes a trait or traits that may or may not communicate an accurate representation.</a:t>
            </a:r>
          </a:p>
          <a:p>
            <a:r>
              <a:rPr lang="en-US" altLang="zh-TW" sz="2400" dirty="0" smtClean="0">
                <a:ea typeface="新細明體" charset="-120"/>
                <a:cs typeface="新細明體" charset="-120"/>
              </a:rPr>
              <a:t>Common problems include: </a:t>
            </a:r>
          </a:p>
          <a:p>
            <a:pPr lvl="1">
              <a:lnSpc>
                <a:spcPct val="80000"/>
              </a:lnSpc>
            </a:pPr>
            <a:r>
              <a:rPr lang="en-US" altLang="zh-TW" sz="2000" dirty="0" smtClean="0">
                <a:ea typeface="新細明體" charset="-120"/>
                <a:cs typeface="新細明體" charset="-120"/>
              </a:rPr>
              <a:t>Gender stereotypes</a:t>
            </a:r>
          </a:p>
          <a:p>
            <a:pPr lvl="1">
              <a:lnSpc>
                <a:spcPct val="80000"/>
              </a:lnSpc>
            </a:pPr>
            <a:r>
              <a:rPr lang="en-US" altLang="zh-TW" sz="2000" dirty="0" smtClean="0">
                <a:ea typeface="新細明體" charset="-120"/>
                <a:cs typeface="新細明體" charset="-120"/>
              </a:rPr>
              <a:t>Body image and self-image</a:t>
            </a:r>
          </a:p>
          <a:p>
            <a:pPr lvl="1">
              <a:lnSpc>
                <a:spcPct val="80000"/>
              </a:lnSpc>
            </a:pPr>
            <a:r>
              <a:rPr lang="en-US" altLang="zh-TW" sz="2000" dirty="0" smtClean="0">
                <a:ea typeface="新細明體" charset="-120"/>
                <a:cs typeface="新細明體" charset="-120"/>
              </a:rPr>
              <a:t>Racial and ethnic stereotypes</a:t>
            </a:r>
          </a:p>
          <a:p>
            <a:pPr lvl="1">
              <a:lnSpc>
                <a:spcPct val="80000"/>
              </a:lnSpc>
            </a:pPr>
            <a:r>
              <a:rPr lang="en-US" altLang="zh-TW" sz="2000" dirty="0" smtClean="0">
                <a:ea typeface="新細明體" charset="-120"/>
                <a:cs typeface="新細明體" charset="-120"/>
              </a:rPr>
              <a:t>Cultural differences in global advertising</a:t>
            </a:r>
          </a:p>
          <a:p>
            <a:pPr lvl="1">
              <a:lnSpc>
                <a:spcPct val="80000"/>
              </a:lnSpc>
            </a:pPr>
            <a:r>
              <a:rPr lang="en-US" altLang="zh-TW" sz="2000" dirty="0" smtClean="0">
                <a:ea typeface="新細明體" charset="-120"/>
                <a:cs typeface="新細明體" charset="-120"/>
              </a:rPr>
              <a:t>Age-related stereotypes</a:t>
            </a:r>
          </a:p>
          <a:p>
            <a:pPr lvl="1">
              <a:lnSpc>
                <a:spcPct val="80000"/>
              </a:lnSpc>
            </a:pPr>
            <a:r>
              <a:rPr lang="en-US" altLang="zh-TW" sz="2000" dirty="0" smtClean="0">
                <a:ea typeface="新細明體" charset="-120"/>
                <a:cs typeface="新細明體" charset="-120"/>
              </a:rPr>
              <a:t>Advertising to children</a:t>
            </a:r>
            <a:endParaRPr lang="en-US" altLang="zh-TW" sz="2000" dirty="0">
              <a:ea typeface="新細明體" charset="-120"/>
              <a:cs typeface="新細明體" charset="-120"/>
            </a:endParaRPr>
          </a:p>
        </p:txBody>
      </p:sp>
      <p:sp>
        <p:nvSpPr>
          <p:cNvPr id="17" name="Rectangle 3"/>
          <p:cNvSpPr txBox="1">
            <a:spLocks noChangeArrowheads="1"/>
          </p:cNvSpPr>
          <p:nvPr/>
        </p:nvSpPr>
        <p:spPr bwMode="auto">
          <a:xfrm>
            <a:off x="457200" y="6000768"/>
            <a:ext cx="5486400" cy="451841"/>
          </a:xfrm>
          <a:prstGeom prst="rect">
            <a:avLst/>
          </a:prstGeom>
          <a:noFill/>
          <a:ln>
            <a:noFill/>
          </a:ln>
          <a:extLst>
            <a:ext uri="{909E8E84-426E-40DD-AFC4-6F175D3DCCD1}">
              <a14:hiddenFill xmlns:a14="http://schemas.microsoft.com/office/drawing/2010/main" xmlns="">
                <a:solidFill>
                  <a:srgbClr val="FFFFFF"/>
                </a:solidFill>
              </a14:hiddenFill>
            </a:ext>
            <a:ext uri="{91240B29-F687-4F45-9708-019B960494DF}">
              <a14:hiddenLine xmlns:a14="http://schemas.microsoft.com/office/drawing/2010/main" xmlns="" w="9525">
                <a:solidFill>
                  <a:srgbClr val="000000"/>
                </a:solidFill>
                <a:miter lim="800000"/>
                <a:headEnd/>
                <a:tailEnd/>
              </a14:hiddenLine>
            </a:ext>
          </a:extLst>
        </p:spPr>
        <p:txBody>
          <a:bodyPr vert="horz" wrap="square" lIns="54864" tIns="91440" rIns="91440" bIns="45720" numCol="1" anchor="t" anchorCtr="0" compatLnSpc="1">
            <a:prstTxWarp prst="textNoShape">
              <a:avLst/>
            </a:prstTxWarp>
          </a:bodyPr>
          <a:lstStyle>
            <a:lvl1pPr marL="438150" indent="-319088" algn="l" rtl="0" eaLnBrk="0" fontAlgn="base" hangingPunct="0">
              <a:spcBef>
                <a:spcPct val="0"/>
              </a:spcBef>
              <a:spcAft>
                <a:spcPct val="0"/>
              </a:spcAft>
              <a:buClr>
                <a:schemeClr val="accent1"/>
              </a:buClr>
              <a:buSzPct val="80000"/>
              <a:buFont typeface="Wingdings 2" pitchFamily="18" charset="2"/>
              <a:buChar char=""/>
              <a:defRPr sz="3200" kern="1200">
                <a:solidFill>
                  <a:schemeClr val="tx1"/>
                </a:solidFill>
                <a:latin typeface="+mn-lt"/>
                <a:ea typeface="+mn-ea"/>
                <a:cs typeface="+mn-cs"/>
              </a:defRPr>
            </a:lvl1pPr>
            <a:lvl2pPr marL="730250" indent="-273050" algn="l" rtl="0" eaLnBrk="0" fontAlgn="base" hangingPunct="0">
              <a:spcBef>
                <a:spcPct val="20000"/>
              </a:spcBef>
              <a:spcAft>
                <a:spcPct val="0"/>
              </a:spcAft>
              <a:buClr>
                <a:schemeClr val="accent2"/>
              </a:buClr>
              <a:buSzPct val="90000"/>
              <a:buFont typeface="Wingdings" pitchFamily="2" charset="2"/>
              <a:buChar char=""/>
              <a:defRPr sz="2800" kern="1200">
                <a:solidFill>
                  <a:schemeClr val="tx1"/>
                </a:solidFill>
                <a:latin typeface="+mn-lt"/>
                <a:ea typeface="+mn-ea"/>
                <a:cs typeface="+mn-cs"/>
              </a:defRPr>
            </a:lvl2pPr>
            <a:lvl3pPr marL="995363" indent="-228600" algn="l" rtl="0" eaLnBrk="0" fontAlgn="base" hangingPunct="0">
              <a:spcBef>
                <a:spcPct val="20000"/>
              </a:spcBef>
              <a:spcAft>
                <a:spcPct val="0"/>
              </a:spcAft>
              <a:buClr>
                <a:srgbClr val="1B587C"/>
              </a:buClr>
              <a:buFont typeface="Arial" charset="0"/>
              <a:buChar char="▪"/>
              <a:defRPr sz="2400" kern="1200">
                <a:solidFill>
                  <a:schemeClr val="tx1"/>
                </a:solidFill>
                <a:latin typeface="+mn-lt"/>
                <a:ea typeface="+mn-ea"/>
                <a:cs typeface="+mn-cs"/>
              </a:defRPr>
            </a:lvl3pPr>
            <a:lvl4pPr marL="1216025" indent="-182563" algn="l" rtl="0" eaLnBrk="0" fontAlgn="base" hangingPunct="0">
              <a:spcBef>
                <a:spcPct val="20000"/>
              </a:spcBef>
              <a:spcAft>
                <a:spcPct val="0"/>
              </a:spcAft>
              <a:buClr>
                <a:srgbClr val="4E8542"/>
              </a:buClr>
              <a:buFont typeface="Arial" charset="0"/>
              <a:buChar char="▪"/>
              <a:defRPr sz="2000" kern="1200">
                <a:solidFill>
                  <a:schemeClr val="tx1"/>
                </a:solidFill>
                <a:latin typeface="+mn-lt"/>
                <a:ea typeface="+mn-ea"/>
                <a:cs typeface="+mn-cs"/>
              </a:defRPr>
            </a:lvl4pPr>
            <a:lvl5pPr marL="1425575" indent="-182563" algn="l" rtl="0" eaLnBrk="0" fontAlgn="base" hangingPunct="0">
              <a:spcBef>
                <a:spcPct val="20000"/>
              </a:spcBef>
              <a:spcAft>
                <a:spcPct val="0"/>
              </a:spcAft>
              <a:buClr>
                <a:srgbClr val="604878"/>
              </a:buClr>
              <a:buFont typeface="Wingdings 3" pitchFamily="18" charset="2"/>
              <a:buChar char=""/>
              <a:defRPr lang="en-US" sz="2000" kern="1200">
                <a:solidFill>
                  <a:schemeClr val="tx1"/>
                </a:solidFill>
                <a:latin typeface="+mn-lt"/>
                <a:ea typeface="+mn-ea"/>
                <a:cs typeface="+mn-cs"/>
              </a:defRPr>
            </a:lvl5pPr>
            <a:lvl6pPr marL="1627632" indent="-182880" algn="l" rtl="0" eaLnBrk="1" latinLnBrk="0" hangingPunct="1">
              <a:spcBef>
                <a:spcPct val="20000"/>
              </a:spcBef>
              <a:buClr>
                <a:schemeClr val="accent6"/>
              </a:buClr>
              <a:buSzPct val="100000"/>
              <a:buFont typeface="Wingdings 2"/>
              <a:buChar char=""/>
              <a:defRPr kumimoji="0" sz="2000" kern="1200">
                <a:solidFill>
                  <a:schemeClr val="tx1"/>
                </a:solidFill>
                <a:latin typeface="+mn-lt"/>
                <a:ea typeface="+mn-ea"/>
                <a:cs typeface="+mn-cs"/>
              </a:defRPr>
            </a:lvl6pPr>
            <a:lvl7pPr marL="1828800" indent="-182880" algn="l" rtl="0" eaLnBrk="1" latinLnBrk="0" hangingPunct="1">
              <a:spcBef>
                <a:spcPct val="20000"/>
              </a:spcBef>
              <a:buClr>
                <a:schemeClr val="accent1"/>
              </a:buClr>
              <a:buSzPct val="100000"/>
              <a:buFont typeface="Wingdings 2"/>
              <a:buChar char=""/>
              <a:defRPr kumimoji="0" sz="1800" kern="1200">
                <a:solidFill>
                  <a:schemeClr val="tx1"/>
                </a:solidFill>
                <a:latin typeface="+mn-lt"/>
                <a:ea typeface="+mn-ea"/>
                <a:cs typeface="+mn-cs"/>
              </a:defRPr>
            </a:lvl7pPr>
            <a:lvl8pPr marL="2029968" indent="-182880" algn="l" rtl="0" eaLnBrk="1" latinLnBrk="0" hangingPunct="1">
              <a:spcBef>
                <a:spcPct val="20000"/>
              </a:spcBef>
              <a:buClr>
                <a:schemeClr val="accent2"/>
              </a:buClr>
              <a:buFont typeface="Wingdings 2" pitchFamily="18" charset="2"/>
              <a:buChar char=""/>
              <a:defRPr kumimoji="0" sz="1800" kern="1200">
                <a:solidFill>
                  <a:schemeClr val="tx1"/>
                </a:solidFill>
                <a:latin typeface="+mn-lt"/>
                <a:ea typeface="+mn-ea"/>
                <a:cs typeface="+mn-cs"/>
              </a:defRPr>
            </a:lvl8pPr>
            <a:lvl9pPr marL="2231136" indent="-182880" algn="l" rtl="0" eaLnBrk="1" latinLnBrk="0" hangingPunct="1">
              <a:spcBef>
                <a:spcPct val="20000"/>
              </a:spcBef>
              <a:buClr>
                <a:schemeClr val="accent3"/>
              </a:buClr>
              <a:buFont typeface="Wingdings 2" pitchFamily="18" charset="2"/>
              <a:buChar char=""/>
              <a:defRPr kumimoji="0" sz="1800" kern="1200" baseline="0">
                <a:solidFill>
                  <a:schemeClr val="tx1"/>
                </a:solidFill>
                <a:latin typeface="+mn-lt"/>
                <a:ea typeface="+mn-ea"/>
                <a:cs typeface="+mn-cs"/>
              </a:defRPr>
            </a:lvl9pPr>
            <a:extLst/>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smtClean="0">
                <a:ln>
                  <a:noFill/>
                </a:ln>
                <a:solidFill>
                  <a:prstClr val="black"/>
                </a:solidFill>
                <a:effectLst/>
                <a:uLnTx/>
                <a:uFillTx/>
                <a:latin typeface="Times New Roman" charset="0"/>
                <a:ea typeface="+mn-ea"/>
                <a:cs typeface="+mn-cs"/>
              </a:rPr>
              <a:t>Source</a:t>
            </a:r>
            <a:r>
              <a:rPr kumimoji="0" lang="en-US" sz="1400" b="0" i="0" u="none" strike="noStrike" kern="1200" cap="none" spc="0" normalizeH="0" baseline="0" noProof="0" dirty="0">
                <a:ln>
                  <a:noFill/>
                </a:ln>
                <a:solidFill>
                  <a:prstClr val="black"/>
                </a:solidFill>
                <a:effectLst/>
                <a:uLnTx/>
                <a:uFillTx/>
                <a:latin typeface="Times New Roman" charset="0"/>
                <a:ea typeface="+mn-ea"/>
                <a:cs typeface="+mn-cs"/>
              </a:rPr>
              <a:t>: Moriarty, Mitchell and Wells, (2009)</a:t>
            </a:r>
          </a:p>
          <a:p>
            <a:endParaRPr lang="en-US" sz="2800" dirty="0"/>
          </a:p>
          <a:p>
            <a:endParaRPr lang="en-US" sz="2800" dirty="0"/>
          </a:p>
        </p:txBody>
      </p:sp>
      <p:sp>
        <p:nvSpPr>
          <p:cNvPr id="6" name="Rectangle 1028"/>
          <p:cNvSpPr>
            <a:spLocks noChangeArrowheads="1"/>
          </p:cNvSpPr>
          <p:nvPr/>
        </p:nvSpPr>
        <p:spPr bwMode="auto">
          <a:xfrm>
            <a:off x="1828800" y="4857760"/>
            <a:ext cx="6477000" cy="1143000"/>
          </a:xfrm>
          <a:prstGeom prst="rect">
            <a:avLst/>
          </a:prstGeom>
          <a:solidFill>
            <a:srgbClr val="336699">
              <a:alpha val="25000"/>
            </a:srgbClr>
          </a:solidFill>
          <a:ln w="28575">
            <a:solidFill>
              <a:srgbClr val="336699"/>
            </a:solidFill>
            <a:miter lim="800000"/>
            <a:headEnd/>
            <a:tailEnd/>
          </a:ln>
          <a:effectLst/>
        </p:spPr>
        <p:txBody>
          <a:bodyPr/>
          <a:lstStyle/>
          <a:p>
            <a:pPr algn="ctr">
              <a:lnSpc>
                <a:spcPct val="90000"/>
              </a:lnSpc>
            </a:pPr>
            <a:r>
              <a:rPr lang="en-US" sz="2000" b="1" dirty="0" smtClean="0">
                <a:solidFill>
                  <a:srgbClr val="000000"/>
                </a:solidFill>
                <a:latin typeface="Times New Roman" pitchFamily="18" charset="0"/>
                <a:cs typeface="Arial" charset="0"/>
              </a:rPr>
              <a:t>Principle:</a:t>
            </a:r>
            <a:r>
              <a:rPr lang="en-US" sz="2000" dirty="0" smtClean="0">
                <a:solidFill>
                  <a:srgbClr val="000000"/>
                </a:solidFill>
                <a:latin typeface="Times New Roman" pitchFamily="18" charset="0"/>
                <a:cs typeface="Arial" charset="0"/>
              </a:rPr>
              <a:t> </a:t>
            </a:r>
          </a:p>
          <a:p>
            <a:pPr algn="ctr">
              <a:lnSpc>
                <a:spcPct val="90000"/>
              </a:lnSpc>
            </a:pPr>
            <a:r>
              <a:rPr lang="en-US" sz="2000" dirty="0" smtClean="0">
                <a:solidFill>
                  <a:srgbClr val="000000"/>
                </a:solidFill>
                <a:latin typeface="Times New Roman" pitchFamily="18" charset="0"/>
                <a:cs typeface="Arial" charset="0"/>
              </a:rPr>
              <a:t>Stereotyping is negative when it reduces </a:t>
            </a:r>
          </a:p>
          <a:p>
            <a:pPr algn="ctr">
              <a:lnSpc>
                <a:spcPct val="90000"/>
              </a:lnSpc>
            </a:pPr>
            <a:r>
              <a:rPr lang="en-US" sz="2000" dirty="0" smtClean="0">
                <a:solidFill>
                  <a:srgbClr val="000000"/>
                </a:solidFill>
                <a:latin typeface="Times New Roman" pitchFamily="18" charset="0"/>
                <a:cs typeface="Arial" charset="0"/>
              </a:rPr>
              <a:t>a group of people to a caricature.</a:t>
            </a:r>
            <a:endParaRPr lang="en-US" sz="2000" dirty="0">
              <a:solidFill>
                <a:srgbClr val="000000"/>
              </a:solidFill>
              <a:latin typeface="Times New Roman" pitchFamily="18" charset="0"/>
              <a:cs typeface="Arial" charset="0"/>
            </a:endParaRPr>
          </a:p>
        </p:txBody>
      </p:sp>
    </p:spTree>
    <p:extLst>
      <p:ext uri="{BB962C8B-B14F-4D97-AF65-F5344CB8AC3E}">
        <p14:creationId xmlns:p14="http://schemas.microsoft.com/office/powerpoint/2010/main" xmlns="" val="36200858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1058" name="Rectangle 2"/>
          <p:cNvSpPr>
            <a:spLocks noGrp="1" noChangeArrowheads="1"/>
          </p:cNvSpPr>
          <p:nvPr>
            <p:ph type="title"/>
          </p:nvPr>
        </p:nvSpPr>
        <p:spPr/>
        <p:txBody>
          <a:bodyPr>
            <a:normAutofit/>
          </a:bodyPr>
          <a:lstStyle/>
          <a:p>
            <a:r>
              <a:rPr lang="en-US" altLang="zh-TW" sz="4000" dirty="0" smtClean="0">
                <a:solidFill>
                  <a:srgbClr val="FFC000"/>
                </a:solidFill>
                <a:ea typeface="新細明體" charset="-120"/>
                <a:cs typeface="新細明體" charset="-120"/>
              </a:rPr>
              <a:t>Message-related Issues</a:t>
            </a:r>
            <a:endParaRPr lang="en-US" sz="4000" dirty="0">
              <a:solidFill>
                <a:srgbClr val="FFC000"/>
              </a:solidFill>
            </a:endParaRPr>
          </a:p>
        </p:txBody>
      </p:sp>
      <p:sp>
        <p:nvSpPr>
          <p:cNvPr id="301060" name="Rectangle 4"/>
          <p:cNvSpPr>
            <a:spLocks noGrp="1" noChangeArrowheads="1"/>
          </p:cNvSpPr>
          <p:nvPr>
            <p:ph idx="1"/>
          </p:nvPr>
        </p:nvSpPr>
        <p:spPr>
          <a:xfrm>
            <a:off x="457200" y="1500175"/>
            <a:ext cx="8186766" cy="4900626"/>
          </a:xfrm>
        </p:spPr>
        <p:txBody>
          <a:bodyPr/>
          <a:lstStyle/>
          <a:p>
            <a:pPr>
              <a:lnSpc>
                <a:spcPct val="90000"/>
              </a:lnSpc>
            </a:pPr>
            <a:r>
              <a:rPr lang="en-US" altLang="zh-TW" b="1" i="1" dirty="0" smtClean="0">
                <a:ea typeface="新細明體" charset="-120"/>
                <a:cs typeface="新細明體" charset="-120"/>
              </a:rPr>
              <a:t>False advertising</a:t>
            </a:r>
            <a:r>
              <a:rPr lang="en-US" altLang="zh-TW" dirty="0" smtClean="0">
                <a:ea typeface="新細明體" charset="-120"/>
                <a:cs typeface="新細明體" charset="-120"/>
              </a:rPr>
              <a:t> is a message that is untrue.</a:t>
            </a:r>
          </a:p>
          <a:p>
            <a:pPr>
              <a:lnSpc>
                <a:spcPct val="90000"/>
              </a:lnSpc>
            </a:pPr>
            <a:r>
              <a:rPr lang="en-US" altLang="zh-TW" b="1" i="1" dirty="0" smtClean="0">
                <a:ea typeface="新細明體" charset="-120"/>
                <a:cs typeface="新細明體" charset="-120"/>
              </a:rPr>
              <a:t>Misleading claims</a:t>
            </a:r>
            <a:r>
              <a:rPr lang="en-US" altLang="zh-TW" dirty="0" smtClean="0">
                <a:ea typeface="新細明體" charset="-120"/>
                <a:cs typeface="新細明體" charset="-120"/>
              </a:rPr>
              <a:t> are grossly exaggerated claims made by advertisers about products.  </a:t>
            </a:r>
          </a:p>
          <a:p>
            <a:pPr>
              <a:lnSpc>
                <a:spcPct val="90000"/>
              </a:lnSpc>
            </a:pPr>
            <a:r>
              <a:rPr lang="en-US" altLang="zh-TW" b="1" i="1" dirty="0" smtClean="0">
                <a:ea typeface="新細明體" charset="-120"/>
                <a:cs typeface="新細明體" charset="-120"/>
              </a:rPr>
              <a:t>Puffery</a:t>
            </a:r>
            <a:r>
              <a:rPr lang="en-US" altLang="zh-TW" dirty="0" smtClean="0">
                <a:ea typeface="新細明體" charset="-120"/>
                <a:cs typeface="新細明體" charset="-120"/>
              </a:rPr>
              <a:t> is “advertising or other sales representations, which praise the item to be sold with subjective opinions, superlatives, or exaggerations, vaguely and generally, stating no specific facts.”</a:t>
            </a: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dirty="0">
              <a:ln>
                <a:noFill/>
              </a:ln>
              <a:solidFill>
                <a:prstClr val="black"/>
              </a:solidFill>
              <a:effectLst/>
              <a:uLnTx/>
              <a:uFillTx/>
              <a:latin typeface="Times New Roman"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dirty="0" smtClean="0">
              <a:ln>
                <a:noFill/>
              </a:ln>
              <a:solidFill>
                <a:prstClr val="black"/>
              </a:solidFill>
              <a:effectLst/>
              <a:uLnTx/>
              <a:uFillTx/>
              <a:latin typeface="Times New Roman"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lang="en-US" sz="1400" dirty="0" smtClean="0">
              <a:solidFill>
                <a:prstClr val="black"/>
              </a:solidFill>
              <a:latin typeface="Times New Roman" charset="0"/>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dirty="0" smtClean="0">
              <a:ln>
                <a:noFill/>
              </a:ln>
              <a:solidFill>
                <a:prstClr val="black"/>
              </a:solidFill>
              <a:effectLst/>
              <a:uLnTx/>
              <a:uFillTx/>
              <a:latin typeface="Times New Roman"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lang="en-US" sz="1400" dirty="0" smtClean="0">
              <a:solidFill>
                <a:prstClr val="black"/>
              </a:solidFill>
              <a:latin typeface="Times New Roman" charset="0"/>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dirty="0" smtClean="0">
              <a:ln>
                <a:noFill/>
              </a:ln>
              <a:solidFill>
                <a:prstClr val="black"/>
              </a:solidFill>
              <a:effectLst/>
              <a:uLnTx/>
              <a:uFillTx/>
              <a:latin typeface="Times New Roman" charset="0"/>
              <a:ea typeface="+mn-ea"/>
              <a:cs typeface="+mn-cs"/>
            </a:endParaRPr>
          </a:p>
          <a:p>
            <a:pPr marL="0" marR="0" lvl="0" indent="0" algn="l" defTabSz="914400" rtl="0" eaLnBrk="0" fontAlgn="base" latinLnBrk="0" hangingPunct="0">
              <a:lnSpc>
                <a:spcPct val="100000"/>
              </a:lnSpc>
              <a:spcBef>
                <a:spcPct val="0"/>
              </a:spcBef>
              <a:spcAft>
                <a:spcPct val="0"/>
              </a:spcAft>
              <a:buClrTx/>
              <a:buSzTx/>
              <a:buFontTx/>
              <a:buNone/>
              <a:tabLst/>
              <a:defRPr/>
            </a:pPr>
            <a:endParaRPr lang="en-US" sz="1400" dirty="0" smtClean="0">
              <a:solidFill>
                <a:prstClr val="black"/>
              </a:solidFill>
              <a:latin typeface="Times New Roman" charset="0"/>
            </a:endParaRP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dirty="0" smtClean="0">
              <a:ln>
                <a:noFill/>
              </a:ln>
              <a:solidFill>
                <a:prstClr val="black"/>
              </a:solidFill>
              <a:effectLst/>
              <a:uLnTx/>
              <a:uFillTx/>
              <a:latin typeface="Times New Roman" charset="0"/>
              <a:ea typeface="+mn-ea"/>
              <a:cs typeface="+mn-cs"/>
            </a:endParaRPr>
          </a:p>
          <a:p>
            <a:pPr marL="0" marR="0" lvl="0" indent="0" algn="ctr" defTabSz="914400" rtl="0" eaLnBrk="0" fontAlgn="base" latinLnBrk="0" hangingPunct="0">
              <a:lnSpc>
                <a:spcPct val="100000"/>
              </a:lnSpc>
              <a:spcBef>
                <a:spcPct val="0"/>
              </a:spcBef>
              <a:spcAft>
                <a:spcPct val="0"/>
              </a:spcAft>
              <a:buClrTx/>
              <a:buSzTx/>
              <a:buFontTx/>
              <a:buNone/>
              <a:tabLst/>
              <a:defRPr/>
            </a:pPr>
            <a:endParaRPr kumimoji="0" lang="en-US" sz="1400" b="0" i="0" u="none" strike="noStrike" kern="1200" cap="none" spc="0" normalizeH="0" baseline="0" noProof="0" dirty="0" smtClean="0">
              <a:ln>
                <a:noFill/>
              </a:ln>
              <a:solidFill>
                <a:prstClr val="black"/>
              </a:solidFill>
              <a:effectLst/>
              <a:uLnTx/>
              <a:uFillTx/>
              <a:latin typeface="Times New Roman" charset="0"/>
              <a:ea typeface="+mn-ea"/>
              <a:cs typeface="+mn-cs"/>
            </a:endParaRPr>
          </a:p>
          <a:p>
            <a:pPr marL="0" marR="0" lvl="0" indent="0" algn="ctr"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smtClean="0">
                <a:ln>
                  <a:noFill/>
                </a:ln>
                <a:solidFill>
                  <a:prstClr val="black"/>
                </a:solidFill>
                <a:effectLst/>
                <a:uLnTx/>
                <a:uFillTx/>
                <a:latin typeface="Times New Roman" charset="0"/>
                <a:ea typeface="+mn-ea"/>
                <a:cs typeface="+mn-cs"/>
              </a:rPr>
              <a:t>Source</a:t>
            </a:r>
            <a:r>
              <a:rPr kumimoji="0" lang="en-US" sz="1400" b="0" i="0" u="none" strike="noStrike" kern="1200" cap="none" spc="0" normalizeH="0" baseline="0" noProof="0" dirty="0">
                <a:ln>
                  <a:noFill/>
                </a:ln>
                <a:solidFill>
                  <a:prstClr val="black"/>
                </a:solidFill>
                <a:effectLst/>
                <a:uLnTx/>
                <a:uFillTx/>
                <a:latin typeface="Times New Roman" charset="0"/>
                <a:ea typeface="+mn-ea"/>
                <a:cs typeface="+mn-cs"/>
              </a:rPr>
              <a:t>: Moriarty, Mitchell and Wells, (2009)</a:t>
            </a:r>
          </a:p>
          <a:p>
            <a:endParaRPr lang="en-US" dirty="0"/>
          </a:p>
        </p:txBody>
      </p:sp>
      <p:sp>
        <p:nvSpPr>
          <p:cNvPr id="5" name="Rectangle 7"/>
          <p:cNvSpPr>
            <a:spLocks noChangeArrowheads="1"/>
          </p:cNvSpPr>
          <p:nvPr/>
        </p:nvSpPr>
        <p:spPr bwMode="auto">
          <a:xfrm>
            <a:off x="1500166" y="4786322"/>
            <a:ext cx="6781800" cy="1714512"/>
          </a:xfrm>
          <a:prstGeom prst="rect">
            <a:avLst/>
          </a:prstGeom>
          <a:solidFill>
            <a:srgbClr val="336699">
              <a:alpha val="25000"/>
            </a:srgbClr>
          </a:solidFill>
          <a:ln w="28575">
            <a:solidFill>
              <a:srgbClr val="336699"/>
            </a:solidFill>
            <a:miter lim="800000"/>
            <a:headEnd/>
            <a:tailEnd/>
          </a:ln>
          <a:effectLst/>
        </p:spPr>
        <p:txBody>
          <a:bodyPr/>
          <a:lstStyle/>
          <a:p>
            <a:pPr algn="ctr">
              <a:lnSpc>
                <a:spcPct val="90000"/>
              </a:lnSpc>
            </a:pPr>
            <a:r>
              <a:rPr lang="en-US" sz="2000" b="1" dirty="0" smtClean="0">
                <a:solidFill>
                  <a:srgbClr val="000000"/>
                </a:solidFill>
                <a:latin typeface="Times New Roman" pitchFamily="18" charset="0"/>
                <a:cs typeface="Arial" charset="0"/>
              </a:rPr>
              <a:t>Principles</a:t>
            </a:r>
            <a:r>
              <a:rPr lang="en-US" sz="2000" b="1" dirty="0" smtClean="0">
                <a:solidFill>
                  <a:srgbClr val="000000"/>
                </a:solidFill>
                <a:latin typeface="Times New Roman" pitchFamily="18" charset="0"/>
                <a:cs typeface="Arial" charset="0"/>
              </a:rPr>
              <a:t>:</a:t>
            </a:r>
            <a:r>
              <a:rPr lang="en-US" sz="2000" dirty="0" smtClean="0">
                <a:solidFill>
                  <a:srgbClr val="000000"/>
                </a:solidFill>
                <a:latin typeface="Times New Roman" pitchFamily="18" charset="0"/>
                <a:cs typeface="Arial" charset="0"/>
              </a:rPr>
              <a:t> </a:t>
            </a:r>
          </a:p>
          <a:p>
            <a:pPr algn="ctr">
              <a:lnSpc>
                <a:spcPct val="80000"/>
              </a:lnSpc>
            </a:pPr>
            <a:r>
              <a:rPr lang="en-US" sz="2000" dirty="0" smtClean="0">
                <a:solidFill>
                  <a:srgbClr val="000000"/>
                </a:solidFill>
                <a:latin typeface="Times New Roman" pitchFamily="18" charset="0"/>
                <a:cs typeface="Arial" charset="0"/>
              </a:rPr>
              <a:t>Advertising claims are unethical if they are false, misleading, or deceptive</a:t>
            </a:r>
            <a:r>
              <a:rPr lang="en-US" sz="2000" dirty="0" smtClean="0">
                <a:solidFill>
                  <a:srgbClr val="000000"/>
                </a:solidFill>
                <a:latin typeface="Times New Roman" pitchFamily="18" charset="0"/>
                <a:cs typeface="Arial" charset="0"/>
              </a:rPr>
              <a:t>.</a:t>
            </a:r>
            <a:endParaRPr lang="en-US" sz="2000" dirty="0" smtClean="0">
              <a:solidFill>
                <a:srgbClr val="000000"/>
              </a:solidFill>
              <a:latin typeface="Times New Roman" pitchFamily="18" charset="0"/>
              <a:cs typeface="Arial" charset="0"/>
            </a:endParaRPr>
          </a:p>
          <a:p>
            <a:pPr algn="ctr">
              <a:lnSpc>
                <a:spcPct val="90000"/>
              </a:lnSpc>
            </a:pPr>
            <a:r>
              <a:rPr lang="en-US" sz="2000" dirty="0" smtClean="0">
                <a:solidFill>
                  <a:srgbClr val="000000"/>
                </a:solidFill>
                <a:latin typeface="Times New Roman" pitchFamily="18" charset="0"/>
                <a:cs typeface="Arial" charset="0"/>
              </a:rPr>
              <a:t>Puffery may be legal, but if it turns off the target audience then nothing is gained by using such a message strategy.</a:t>
            </a:r>
            <a:endParaRPr lang="en-US" sz="2000" dirty="0">
              <a:solidFill>
                <a:srgbClr val="000000"/>
              </a:solidFill>
              <a:latin typeface="Times New Roman" pitchFamily="18" charset="0"/>
              <a:cs typeface="Times New Roman" pitchFamily="18" charset="0"/>
            </a:endParaRPr>
          </a:p>
        </p:txBody>
      </p:sp>
    </p:spTree>
    <p:extLst>
      <p:ext uri="{BB962C8B-B14F-4D97-AF65-F5344CB8AC3E}">
        <p14:creationId xmlns:p14="http://schemas.microsoft.com/office/powerpoint/2010/main" xmlns="" val="21458957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5">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5">
                                            <p:txEl>
                                              <p:pRg st="1" end="1"/>
                                            </p:txEl>
                                          </p:spTgt>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499"/>
                                          </p:stCondLst>
                                        </p:cTn>
                                        <p:tgtEl>
                                          <p:spTgt spid="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3106" name="Rectangle 2"/>
          <p:cNvSpPr>
            <a:spLocks noGrp="1" noChangeArrowheads="1"/>
          </p:cNvSpPr>
          <p:nvPr>
            <p:ph type="title"/>
          </p:nvPr>
        </p:nvSpPr>
        <p:spPr/>
        <p:txBody>
          <a:bodyPr>
            <a:normAutofit/>
          </a:bodyPr>
          <a:lstStyle/>
          <a:p>
            <a:r>
              <a:rPr lang="en-US" altLang="zh-TW" sz="4000" dirty="0" smtClean="0">
                <a:solidFill>
                  <a:srgbClr val="FFC000"/>
                </a:solidFill>
                <a:ea typeface="新細明體" charset="-120"/>
                <a:cs typeface="新細明體" charset="-120"/>
              </a:rPr>
              <a:t>Message-related Issues</a:t>
            </a:r>
            <a:endParaRPr lang="en-US" sz="4000" dirty="0">
              <a:solidFill>
                <a:srgbClr val="FFC000"/>
              </a:solidFill>
            </a:endParaRPr>
          </a:p>
        </p:txBody>
      </p:sp>
      <p:sp>
        <p:nvSpPr>
          <p:cNvPr id="303107" name="Rectangle 3"/>
          <p:cNvSpPr>
            <a:spLocks noGrp="1" noChangeArrowheads="1"/>
          </p:cNvSpPr>
          <p:nvPr>
            <p:ph idx="1"/>
          </p:nvPr>
        </p:nvSpPr>
        <p:spPr>
          <a:xfrm>
            <a:off x="457200" y="1774825"/>
            <a:ext cx="8258204" cy="4625975"/>
          </a:xfrm>
        </p:spPr>
        <p:txBody>
          <a:bodyPr/>
          <a:lstStyle/>
          <a:p>
            <a:pPr>
              <a:lnSpc>
                <a:spcPct val="90000"/>
              </a:lnSpc>
            </a:pPr>
            <a:r>
              <a:rPr lang="en-US" altLang="zh-TW" sz="2400" b="1" i="1" dirty="0" smtClean="0">
                <a:ea typeface="新細明體" charset="-120"/>
                <a:cs typeface="新細明體" charset="-120"/>
              </a:rPr>
              <a:t>Comparative advertising</a:t>
            </a:r>
            <a:r>
              <a:rPr lang="en-US" altLang="zh-TW" sz="2400" dirty="0" smtClean="0">
                <a:ea typeface="新細明體" charset="-120"/>
                <a:cs typeface="新細明體" charset="-120"/>
              </a:rPr>
              <a:t> is a legitimate message strategy, regulations govern those uses that are challenged as misleading.</a:t>
            </a:r>
          </a:p>
          <a:p>
            <a:pPr lvl="1">
              <a:lnSpc>
                <a:spcPct val="90000"/>
              </a:lnSpc>
            </a:pPr>
            <a:r>
              <a:rPr lang="en-US" altLang="zh-TW" sz="2000" dirty="0" smtClean="0">
                <a:ea typeface="新細明體" charset="-120"/>
                <a:cs typeface="新細明體" charset="-120"/>
              </a:rPr>
              <a:t>The Lanham Act permits awards of damages from an advertiser who “misrepresents the nature, characteristics, qualities, or geographic origin in comparative advertising.”</a:t>
            </a:r>
          </a:p>
          <a:p>
            <a:pPr>
              <a:lnSpc>
                <a:spcPct val="90000"/>
              </a:lnSpc>
            </a:pPr>
            <a:r>
              <a:rPr lang="en-US" altLang="zh-TW" sz="2400" dirty="0" smtClean="0">
                <a:ea typeface="新細明體" charset="-120"/>
                <a:cs typeface="新細明體" charset="-120"/>
              </a:rPr>
              <a:t>An </a:t>
            </a:r>
            <a:r>
              <a:rPr lang="en-US" altLang="zh-TW" sz="2400" b="1" i="1" dirty="0" smtClean="0">
                <a:ea typeface="新細明體" charset="-120"/>
                <a:cs typeface="新細明體" charset="-120"/>
              </a:rPr>
              <a:t>endorsements</a:t>
            </a:r>
            <a:r>
              <a:rPr lang="en-US" altLang="zh-TW" sz="2400" dirty="0" smtClean="0">
                <a:ea typeface="新細明體" charset="-120"/>
                <a:cs typeface="新細明體" charset="-120"/>
              </a:rPr>
              <a:t> or </a:t>
            </a:r>
            <a:r>
              <a:rPr lang="en-US" altLang="zh-TW" sz="2400" b="1" i="1" dirty="0" smtClean="0">
                <a:ea typeface="新細明體" charset="-120"/>
                <a:cs typeface="新細明體" charset="-120"/>
              </a:rPr>
              <a:t>testimonial</a:t>
            </a:r>
            <a:r>
              <a:rPr lang="en-US" altLang="zh-TW" sz="2400" dirty="0" smtClean="0">
                <a:ea typeface="新細明體" charset="-120"/>
                <a:cs typeface="新細明體" charset="-120"/>
              </a:rPr>
              <a:t> is any advertising message that consumers believe reflects the opinions, beliefs, or experiences of an individual, group, or institution. </a:t>
            </a:r>
          </a:p>
          <a:p>
            <a:pPr lvl="1">
              <a:lnSpc>
                <a:spcPct val="90000"/>
              </a:lnSpc>
            </a:pPr>
            <a:r>
              <a:rPr lang="en-US" altLang="zh-TW" sz="2000" dirty="0" smtClean="0">
                <a:ea typeface="新細明體" charset="-120"/>
                <a:cs typeface="新細明體" charset="-120"/>
              </a:rPr>
              <a:t>It’s misleading if the endorser doesn’t use the product or if consumers can reasonably ascertain that a message does not reflect the announcer’s opinion.</a:t>
            </a:r>
            <a:endParaRPr lang="en-US" altLang="zh-TW" sz="2000" dirty="0">
              <a:ea typeface="新細明體" charset="-120"/>
              <a:cs typeface="新細明體" charset="-120"/>
            </a:endParaRPr>
          </a:p>
        </p:txBody>
      </p:sp>
      <p:sp>
        <p:nvSpPr>
          <p:cNvPr id="6" name="TextBox 5">
            <a:extLst>
              <a:ext uri="{FF2B5EF4-FFF2-40B4-BE49-F238E27FC236}">
                <a16:creationId xmlns="" xmlns:a16="http://schemas.microsoft.com/office/drawing/2014/main" id="{E09A532F-2A66-4E7A-8EA4-647AFB93E9ED}"/>
              </a:ext>
            </a:extLst>
          </p:cNvPr>
          <p:cNvSpPr txBox="1"/>
          <p:nvPr/>
        </p:nvSpPr>
        <p:spPr>
          <a:xfrm>
            <a:off x="1828800" y="6057935"/>
            <a:ext cx="4614202" cy="307777"/>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Times New Roman" charset="0"/>
                <a:ea typeface="+mn-ea"/>
                <a:cs typeface="+mn-cs"/>
              </a:rPr>
              <a:t>Source: Moriarty, Mitchell and Wells, (2009)</a:t>
            </a:r>
          </a:p>
        </p:txBody>
      </p:sp>
    </p:spTree>
    <p:extLst>
      <p:ext uri="{BB962C8B-B14F-4D97-AF65-F5344CB8AC3E}">
        <p14:creationId xmlns:p14="http://schemas.microsoft.com/office/powerpoint/2010/main" xmlns="" val="3345488928"/>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4130" name="Rectangle 2"/>
          <p:cNvSpPr>
            <a:spLocks noGrp="1" noChangeArrowheads="1"/>
          </p:cNvSpPr>
          <p:nvPr>
            <p:ph type="title"/>
          </p:nvPr>
        </p:nvSpPr>
        <p:spPr/>
        <p:txBody>
          <a:bodyPr>
            <a:normAutofit/>
          </a:bodyPr>
          <a:lstStyle/>
          <a:p>
            <a:r>
              <a:rPr lang="en-US" altLang="zh-TW" sz="4000" dirty="0" smtClean="0">
                <a:solidFill>
                  <a:srgbClr val="FFC000"/>
                </a:solidFill>
                <a:ea typeface="新細明體" charset="-120"/>
                <a:cs typeface="新細明體" charset="-120"/>
              </a:rPr>
              <a:t>Message-related Issues</a:t>
            </a:r>
            <a:endParaRPr lang="en-US" sz="4000" dirty="0">
              <a:solidFill>
                <a:srgbClr val="FFC000"/>
              </a:solidFill>
            </a:endParaRPr>
          </a:p>
        </p:txBody>
      </p:sp>
      <p:sp>
        <p:nvSpPr>
          <p:cNvPr id="304131" name="Rectangle 3"/>
          <p:cNvSpPr>
            <a:spLocks noGrp="1" noChangeArrowheads="1"/>
          </p:cNvSpPr>
          <p:nvPr>
            <p:ph idx="1"/>
          </p:nvPr>
        </p:nvSpPr>
        <p:spPr>
          <a:xfrm>
            <a:off x="430369" y="1752600"/>
            <a:ext cx="7570655" cy="4625975"/>
          </a:xfrm>
        </p:spPr>
        <p:txBody>
          <a:bodyPr/>
          <a:lstStyle/>
          <a:p>
            <a:pPr>
              <a:lnSpc>
                <a:spcPct val="90000"/>
              </a:lnSpc>
            </a:pPr>
            <a:r>
              <a:rPr lang="en-US" altLang="zh-TW" sz="2400" b="1" i="1" dirty="0" smtClean="0">
                <a:ea typeface="新細明體" charset="-120"/>
                <a:cs typeface="新細明體" charset="-120"/>
              </a:rPr>
              <a:t>Demonstrations</a:t>
            </a:r>
            <a:r>
              <a:rPr lang="en-US" altLang="zh-TW" sz="2400" dirty="0" smtClean="0">
                <a:ea typeface="新細明體" charset="-120"/>
                <a:cs typeface="新細明體" charset="-120"/>
              </a:rPr>
              <a:t> should not mislead the consumer.</a:t>
            </a:r>
          </a:p>
          <a:p>
            <a:pPr>
              <a:lnSpc>
                <a:spcPct val="90000"/>
              </a:lnSpc>
            </a:pPr>
            <a:r>
              <a:rPr lang="en-US" altLang="zh-TW" sz="2400" dirty="0" smtClean="0">
                <a:ea typeface="新細明體" charset="-120"/>
                <a:cs typeface="新細明體" charset="-120"/>
              </a:rPr>
              <a:t>It’s difficult for some food products so these are evaluated by the FTC on case-by-case basis.</a:t>
            </a:r>
          </a:p>
          <a:p>
            <a:pPr lvl="1">
              <a:lnSpc>
                <a:spcPct val="90000"/>
              </a:lnSpc>
            </a:pPr>
            <a:r>
              <a:rPr lang="en-US" altLang="zh-TW" sz="2200" dirty="0" smtClean="0">
                <a:ea typeface="新細明體" charset="-120"/>
                <a:cs typeface="新細明體" charset="-120"/>
              </a:rPr>
              <a:t>Shooting ice cream under hot lights</a:t>
            </a:r>
          </a:p>
          <a:p>
            <a:pPr lvl="1">
              <a:lnSpc>
                <a:spcPct val="90000"/>
              </a:lnSpc>
            </a:pPr>
            <a:r>
              <a:rPr lang="en-US" altLang="zh-TW" sz="2200" dirty="0" smtClean="0">
                <a:ea typeface="新細明體" charset="-120"/>
                <a:cs typeface="新細明體" charset="-120"/>
              </a:rPr>
              <a:t>Milk looks gray on TV so a water and glue mixture is </a:t>
            </a:r>
            <a:r>
              <a:rPr lang="en-US" altLang="zh-TW" sz="2200" dirty="0" smtClean="0">
                <a:ea typeface="新細明體" charset="-120"/>
                <a:cs typeface="新細明體" charset="-120"/>
              </a:rPr>
              <a:t>used</a:t>
            </a:r>
          </a:p>
          <a:p>
            <a:pPr lvl="1">
              <a:lnSpc>
                <a:spcPct val="90000"/>
              </a:lnSpc>
              <a:buNone/>
            </a:pPr>
            <a:endParaRPr lang="en-US" altLang="zh-TW" sz="2000" dirty="0" smtClean="0">
              <a:ea typeface="新細明體" charset="-120"/>
              <a:cs typeface="新細明體" charset="-120"/>
            </a:endParaRPr>
          </a:p>
          <a:p>
            <a:pPr>
              <a:lnSpc>
                <a:spcPct val="90000"/>
              </a:lnSpc>
            </a:pPr>
            <a:r>
              <a:rPr lang="en-US" altLang="zh-TW" sz="2400" dirty="0" smtClean="0">
                <a:ea typeface="新細明體" charset="-120"/>
                <a:cs typeface="新細明體" charset="-120"/>
              </a:rPr>
              <a:t>Some advertisers use disclaimers or “supers” to indicate exceptions. </a:t>
            </a:r>
            <a:endParaRPr lang="en-US" altLang="zh-TW" sz="2400" dirty="0" smtClean="0">
              <a:ea typeface="新細明體" charset="-120"/>
              <a:cs typeface="新細明體" charset="-120"/>
            </a:endParaRPr>
          </a:p>
          <a:p>
            <a:pPr>
              <a:lnSpc>
                <a:spcPct val="90000"/>
              </a:lnSpc>
              <a:buNone/>
            </a:pPr>
            <a:endParaRPr lang="en-US" altLang="zh-TW" sz="2400" dirty="0" smtClean="0">
              <a:ea typeface="新細明體" charset="-120"/>
              <a:cs typeface="新細明體" charset="-120"/>
            </a:endParaRPr>
          </a:p>
          <a:p>
            <a:pPr>
              <a:lnSpc>
                <a:spcPct val="90000"/>
              </a:lnSpc>
            </a:pPr>
            <a:r>
              <a:rPr lang="en-US" altLang="zh-TW" sz="2400" b="1" i="1" dirty="0" smtClean="0">
                <a:ea typeface="新細明體" charset="-120"/>
                <a:cs typeface="新細明體" charset="-120"/>
              </a:rPr>
              <a:t>Advertising controversial products</a:t>
            </a:r>
            <a:r>
              <a:rPr lang="en-US" altLang="zh-TW" sz="2400" dirty="0" smtClean="0">
                <a:ea typeface="新細明體" charset="-120"/>
                <a:cs typeface="新細明體" charset="-120"/>
              </a:rPr>
              <a:t> like firearms, gambling, condoms, etc. reflects the client’s ethics.</a:t>
            </a:r>
            <a:endParaRPr lang="en-US" altLang="zh-TW" sz="2400" dirty="0">
              <a:ea typeface="新細明體" charset="-120"/>
              <a:cs typeface="新細明體" charset="-120"/>
            </a:endParaRPr>
          </a:p>
        </p:txBody>
      </p:sp>
      <p:sp>
        <p:nvSpPr>
          <p:cNvPr id="8" name="TextBox 7">
            <a:extLst>
              <a:ext uri="{FF2B5EF4-FFF2-40B4-BE49-F238E27FC236}">
                <a16:creationId xmlns="" xmlns:a16="http://schemas.microsoft.com/office/drawing/2014/main" id="{0F82A98D-9A1B-4937-B60B-7A35EE60F765}"/>
              </a:ext>
            </a:extLst>
          </p:cNvPr>
          <p:cNvSpPr txBox="1"/>
          <p:nvPr/>
        </p:nvSpPr>
        <p:spPr>
          <a:xfrm>
            <a:off x="2514600" y="6429375"/>
            <a:ext cx="4614202" cy="307777"/>
          </a:xfrm>
          <a:prstGeom prst="rect">
            <a:avLst/>
          </a:prstGeom>
          <a:noFill/>
        </p:spPr>
        <p:txBody>
          <a:bodyPr wrap="squar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en-US" sz="1400" b="0" i="0" u="none" strike="noStrike" kern="1200" cap="none" spc="0" normalizeH="0" baseline="0" noProof="0" dirty="0">
                <a:ln>
                  <a:noFill/>
                </a:ln>
                <a:solidFill>
                  <a:prstClr val="black"/>
                </a:solidFill>
                <a:effectLst/>
                <a:uLnTx/>
                <a:uFillTx/>
                <a:latin typeface="Times New Roman" charset="0"/>
                <a:ea typeface="+mn-ea"/>
                <a:cs typeface="+mn-cs"/>
              </a:rPr>
              <a:t>Source: Moriarty, Mitchell and Wells, (2009)</a:t>
            </a:r>
          </a:p>
        </p:txBody>
      </p:sp>
    </p:spTree>
    <p:extLst>
      <p:ext uri="{BB962C8B-B14F-4D97-AF65-F5344CB8AC3E}">
        <p14:creationId xmlns:p14="http://schemas.microsoft.com/office/powerpoint/2010/main" xmlns="" val="383320208"/>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6" name="Rectangle 6"/>
          <p:cNvSpPr>
            <a:spLocks noGrp="1" noChangeArrowheads="1"/>
          </p:cNvSpPr>
          <p:nvPr>
            <p:ph type="title"/>
          </p:nvPr>
        </p:nvSpPr>
        <p:spPr/>
        <p:txBody>
          <a:bodyPr>
            <a:normAutofit/>
          </a:bodyPr>
          <a:lstStyle/>
          <a:p>
            <a:r>
              <a:rPr lang="en-US" altLang="zh-TW" sz="4000" dirty="0" smtClean="0">
                <a:solidFill>
                  <a:srgbClr val="FFC000"/>
                </a:solidFill>
                <a:ea typeface="新細明體" charset="-120"/>
                <a:cs typeface="新細明體" charset="-120"/>
              </a:rPr>
              <a:t>Product-related Issues</a:t>
            </a:r>
            <a:endParaRPr lang="en-US" sz="4000" dirty="0">
              <a:solidFill>
                <a:srgbClr val="FFC000"/>
              </a:solidFill>
            </a:endParaRPr>
          </a:p>
        </p:txBody>
      </p:sp>
      <p:sp>
        <p:nvSpPr>
          <p:cNvPr id="14" name="Content Placeholder 13"/>
          <p:cNvSpPr>
            <a:spLocks noGrp="1"/>
          </p:cNvSpPr>
          <p:nvPr>
            <p:ph idx="1"/>
          </p:nvPr>
        </p:nvSpPr>
        <p:spPr>
          <a:xfrm>
            <a:off x="228600" y="1600201"/>
            <a:ext cx="8458200" cy="4800600"/>
          </a:xfrm>
        </p:spPr>
        <p:txBody>
          <a:bodyPr/>
          <a:lstStyle/>
          <a:p>
            <a:r>
              <a:rPr lang="en-US" altLang="zh-TW" sz="2400" b="1" i="1" dirty="0" smtClean="0">
                <a:ea typeface="新細明體" charset="-120"/>
                <a:cs typeface="新細明體" charset="-120"/>
              </a:rPr>
              <a:t>Unhealthy or dangerous products—</a:t>
            </a:r>
            <a:r>
              <a:rPr lang="en-US" altLang="zh-TW" sz="2400" dirty="0" smtClean="0">
                <a:ea typeface="新細明體" charset="-120"/>
                <a:cs typeface="新細明體" charset="-120"/>
              </a:rPr>
              <a:t>agencies must consider if they can honestly promote these products including fast food, tobacco, liquor, or beer</a:t>
            </a:r>
            <a:r>
              <a:rPr lang="en-US" altLang="zh-TW" sz="2400" dirty="0" smtClean="0">
                <a:ea typeface="新細明體" charset="-120"/>
                <a:cs typeface="新細明體" charset="-120"/>
              </a:rPr>
              <a:t>.</a:t>
            </a:r>
          </a:p>
          <a:p>
            <a:pPr marL="438150" lvl="1" indent="-319088">
              <a:spcBef>
                <a:spcPct val="0"/>
              </a:spcBef>
              <a:buClr>
                <a:schemeClr val="accent1"/>
              </a:buClr>
              <a:buSzPct val="80000"/>
              <a:buFont typeface="Wingdings 2" pitchFamily="18" charset="2"/>
              <a:buChar char=""/>
            </a:pPr>
            <a:r>
              <a:rPr lang="en-US" dirty="0" smtClean="0">
                <a:ea typeface="ＭＳ Ｐゴシック" pitchFamily="34" charset="-128"/>
              </a:rPr>
              <a:t>Though it is acceptable to advertise these products, it is still offensive to </a:t>
            </a:r>
            <a:r>
              <a:rPr lang="en-US" dirty="0" smtClean="0">
                <a:ea typeface="ＭＳ Ｐゴシック" pitchFamily="34" charset="-128"/>
              </a:rPr>
              <a:t>some</a:t>
            </a:r>
            <a:endParaRPr lang="en-US" altLang="zh-TW" sz="2400" dirty="0" smtClean="0">
              <a:ea typeface="新細明體" charset="-120"/>
              <a:cs typeface="新細明體" charset="-120"/>
            </a:endParaRPr>
          </a:p>
          <a:p>
            <a:r>
              <a:rPr lang="en-US" altLang="zh-TW" sz="2400" dirty="0" smtClean="0">
                <a:ea typeface="新細明體" charset="-120"/>
                <a:cs typeface="新細明體" charset="-120"/>
              </a:rPr>
              <a:t>In 1997, the FDA loosened controls on drug companies, and </a:t>
            </a:r>
            <a:r>
              <a:rPr lang="en-US" altLang="zh-TW" sz="2400" b="1" i="1" dirty="0" smtClean="0">
                <a:ea typeface="新細明體" charset="-120"/>
                <a:cs typeface="新細明體" charset="-120"/>
              </a:rPr>
              <a:t>prescription drug </a:t>
            </a:r>
            <a:r>
              <a:rPr lang="en-US" altLang="zh-TW" sz="2400" dirty="0" smtClean="0">
                <a:ea typeface="新細明體" charset="-120"/>
                <a:cs typeface="新細明體" charset="-120"/>
              </a:rPr>
              <a:t>ads skyrocketed.</a:t>
            </a:r>
          </a:p>
          <a:p>
            <a:pPr marL="0" indent="0">
              <a:lnSpc>
                <a:spcPct val="90000"/>
              </a:lnSpc>
              <a:spcBef>
                <a:spcPct val="20000"/>
              </a:spcBef>
              <a:buClr>
                <a:srgbClr val="669966"/>
              </a:buClr>
              <a:buNone/>
            </a:pPr>
            <a:endParaRPr lang="en-US" sz="2000" dirty="0">
              <a:solidFill>
                <a:srgbClr val="000000"/>
              </a:solidFill>
              <a:latin typeface="Times New Roman" charset="0"/>
              <a:cs typeface="Times New Roman" charset="0"/>
            </a:endParaRPr>
          </a:p>
          <a:p>
            <a:pPr marL="119062" indent="0">
              <a:buNone/>
            </a:pPr>
            <a:endParaRPr lang="en-US" sz="2000" dirty="0"/>
          </a:p>
        </p:txBody>
      </p:sp>
      <p:sp>
        <p:nvSpPr>
          <p:cNvPr id="4" name="Rectangle 5"/>
          <p:cNvSpPr>
            <a:spLocks noChangeArrowheads="1"/>
          </p:cNvSpPr>
          <p:nvPr/>
        </p:nvSpPr>
        <p:spPr bwMode="auto">
          <a:xfrm>
            <a:off x="2057400" y="4508522"/>
            <a:ext cx="6248400" cy="2063750"/>
          </a:xfrm>
          <a:prstGeom prst="rect">
            <a:avLst/>
          </a:prstGeom>
          <a:noFill/>
          <a:ln w="9525">
            <a:noFill/>
            <a:miter lim="800000"/>
            <a:headEnd/>
            <a:tailEnd/>
          </a:ln>
          <a:effectLst/>
        </p:spPr>
        <p:txBody>
          <a:bodyPr>
            <a:spAutoFit/>
          </a:bodyPr>
          <a:lstStyle/>
          <a:p>
            <a:pPr algn="ctr">
              <a:lnSpc>
                <a:spcPct val="90000"/>
              </a:lnSpc>
            </a:pPr>
            <a:r>
              <a:rPr lang="en-US" sz="2400" b="1" dirty="0">
                <a:solidFill>
                  <a:srgbClr val="000000"/>
                </a:solidFill>
                <a:latin typeface="Times New Roman" pitchFamily="18" charset="0"/>
                <a:cs typeface="Arial" charset="0"/>
              </a:rPr>
              <a:t>Principle:</a:t>
            </a:r>
            <a:r>
              <a:rPr lang="en-US" sz="2400" dirty="0">
                <a:solidFill>
                  <a:srgbClr val="000000"/>
                </a:solidFill>
                <a:latin typeface="Times New Roman" pitchFamily="18" charset="0"/>
                <a:cs typeface="Arial" charset="0"/>
              </a:rPr>
              <a:t> </a:t>
            </a:r>
          </a:p>
          <a:p>
            <a:pPr algn="ctr">
              <a:lnSpc>
                <a:spcPct val="90000"/>
              </a:lnSpc>
            </a:pPr>
            <a:r>
              <a:rPr lang="en-US" sz="2400" dirty="0">
                <a:solidFill>
                  <a:srgbClr val="000000"/>
                </a:solidFill>
                <a:latin typeface="Times New Roman" pitchFamily="18" charset="0"/>
                <a:cs typeface="Arial" charset="0"/>
              </a:rPr>
              <a:t>The ethical responsibility for selling a controversial or unsafe product lies with the marketing department; however, advertising is often in the spotlight because it is the </a:t>
            </a:r>
          </a:p>
          <a:p>
            <a:pPr algn="ctr">
              <a:lnSpc>
                <a:spcPct val="90000"/>
              </a:lnSpc>
            </a:pPr>
            <a:r>
              <a:rPr lang="en-US" sz="2400" dirty="0">
                <a:solidFill>
                  <a:srgbClr val="000000"/>
                </a:solidFill>
                <a:latin typeface="Times New Roman" pitchFamily="18" charset="0"/>
                <a:cs typeface="Arial" charset="0"/>
              </a:rPr>
              <a:t>visible face of marketing. </a:t>
            </a:r>
          </a:p>
        </p:txBody>
      </p:sp>
      <p:sp>
        <p:nvSpPr>
          <p:cNvPr id="5" name="Rectangle 4"/>
          <p:cNvSpPr>
            <a:spLocks noChangeArrowheads="1"/>
          </p:cNvSpPr>
          <p:nvPr/>
        </p:nvSpPr>
        <p:spPr bwMode="auto">
          <a:xfrm>
            <a:off x="1828800" y="4352948"/>
            <a:ext cx="6629400" cy="2362200"/>
          </a:xfrm>
          <a:prstGeom prst="rect">
            <a:avLst/>
          </a:prstGeom>
          <a:solidFill>
            <a:srgbClr val="336699">
              <a:alpha val="25000"/>
            </a:srgbClr>
          </a:solidFill>
          <a:ln w="28575">
            <a:solidFill>
              <a:srgbClr val="336699"/>
            </a:solidFill>
            <a:miter lim="800000"/>
            <a:headEnd/>
            <a:tailEnd/>
          </a:ln>
          <a:effectLst/>
        </p:spPr>
        <p:txBody>
          <a:bodyPr/>
          <a:lstStyle/>
          <a:p>
            <a:pPr marL="342900" indent="-342900" algn="ctr">
              <a:lnSpc>
                <a:spcPct val="90000"/>
              </a:lnSpc>
            </a:pPr>
            <a:endParaRPr lang="en-US" sz="3200">
              <a:solidFill>
                <a:srgbClr val="000000"/>
              </a:solidFill>
              <a:latin typeface="Times New Roman" pitchFamily="18" charset="0"/>
              <a:cs typeface="Times New Roman" pitchFamily="18" charset="0"/>
            </a:endParaRPr>
          </a:p>
        </p:txBody>
      </p:sp>
    </p:spTree>
    <p:extLst>
      <p:ext uri="{BB962C8B-B14F-4D97-AF65-F5344CB8AC3E}">
        <p14:creationId xmlns:p14="http://schemas.microsoft.com/office/powerpoint/2010/main" xmlns="" val="313372606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nodePh="1">
                                  <p:stCondLst>
                                    <p:cond delay="0"/>
                                  </p:stCondLst>
                                  <p:endCondLst>
                                    <p:cond evt="begin" delay="0">
                                      <p:tn val="5"/>
                                    </p:cond>
                                  </p:endCondLst>
                                  <p:childTnLst>
                                    <p:set>
                                      <p:cBhvr>
                                        <p:cTn id="6" dur="1" fill="hold">
                                          <p:stCondLst>
                                            <p:cond delay="499"/>
                                          </p:stCondLst>
                                        </p:cTn>
                                        <p:tgtEl>
                                          <p:spTgt spid="5">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build="p" autoUpdateAnimBg="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6" name="Rectangle 6"/>
          <p:cNvSpPr>
            <a:spLocks noGrp="1" noChangeArrowheads="1"/>
          </p:cNvSpPr>
          <p:nvPr>
            <p:ph type="title"/>
          </p:nvPr>
        </p:nvSpPr>
        <p:spPr/>
        <p:txBody>
          <a:bodyPr>
            <a:noAutofit/>
          </a:bodyPr>
          <a:lstStyle/>
          <a:p>
            <a:r>
              <a:rPr lang="en-US" altLang="zh-TW" sz="4000" dirty="0" smtClean="0">
                <a:solidFill>
                  <a:srgbClr val="FFC000"/>
                </a:solidFill>
                <a:ea typeface="新細明體" charset="-120"/>
                <a:cs typeface="新細明體" charset="-120"/>
              </a:rPr>
              <a:t>Reactions to Concerns about Unhealthy or Dangerous Products</a:t>
            </a:r>
            <a:endParaRPr lang="en-US" sz="4000" dirty="0">
              <a:solidFill>
                <a:srgbClr val="FFC000"/>
              </a:solidFill>
            </a:endParaRPr>
          </a:p>
        </p:txBody>
      </p:sp>
      <p:sp>
        <p:nvSpPr>
          <p:cNvPr id="14" name="Content Placeholder 13"/>
          <p:cNvSpPr>
            <a:spLocks noGrp="1"/>
          </p:cNvSpPr>
          <p:nvPr>
            <p:ph idx="1"/>
          </p:nvPr>
        </p:nvSpPr>
        <p:spPr>
          <a:xfrm>
            <a:off x="457200" y="1447800"/>
            <a:ext cx="8229600" cy="3101975"/>
          </a:xfrm>
        </p:spPr>
        <p:txBody>
          <a:bodyPr/>
          <a:lstStyle/>
          <a:p>
            <a:pPr>
              <a:buFont typeface="Times" charset="0"/>
              <a:buChar char="–"/>
              <a:tabLst>
                <a:tab pos="342900" algn="l"/>
              </a:tabLst>
            </a:pPr>
            <a:r>
              <a:rPr lang="en-US" altLang="zh-TW" sz="2400" dirty="0" smtClean="0">
                <a:ea typeface="新細明體" charset="-120"/>
                <a:cs typeface="新細明體" charset="-120"/>
              </a:rPr>
              <a:t>McDonald’s </a:t>
            </a:r>
            <a:r>
              <a:rPr lang="en-US" altLang="zh-TW" sz="2400" dirty="0" smtClean="0">
                <a:ea typeface="新細明體" charset="-120"/>
                <a:cs typeface="新細明體" charset="-120"/>
              </a:rPr>
              <a:t>and Disney both added healthier choices to their menus.</a:t>
            </a:r>
          </a:p>
          <a:p>
            <a:pPr>
              <a:buFont typeface="Times" charset="0"/>
              <a:buChar char="–"/>
              <a:tabLst>
                <a:tab pos="342900" algn="l"/>
              </a:tabLst>
            </a:pPr>
            <a:r>
              <a:rPr lang="en-US" altLang="zh-TW" sz="2400" dirty="0" smtClean="0">
                <a:ea typeface="新細明體" charset="-120"/>
                <a:cs typeface="新細明體" charset="-120"/>
              </a:rPr>
              <a:t>In 1996, the FDA restricted tobacco advertising within 1,000 feet of a school, and said ads in publications with 55% readership under age 18 could only run black and white text ads. </a:t>
            </a:r>
          </a:p>
          <a:p>
            <a:pPr>
              <a:buFont typeface="Times" charset="0"/>
              <a:buChar char="–"/>
              <a:tabLst>
                <a:tab pos="342900" algn="l"/>
              </a:tabLst>
            </a:pPr>
            <a:r>
              <a:rPr lang="en-US" altLang="zh-TW" sz="2400" dirty="0" smtClean="0">
                <a:ea typeface="新細明體" charset="-120"/>
                <a:cs typeface="新細明體" charset="-120"/>
              </a:rPr>
              <a:t>The FDA’s Master Settlement Agreement required the tobacco industry to pay $206 billion over 25 years to 46 states, half of which supports antismoking ads targeting children.</a:t>
            </a:r>
          </a:p>
          <a:p>
            <a:pPr>
              <a:buFont typeface="Times" charset="0"/>
              <a:buChar char="–"/>
              <a:tabLst>
                <a:tab pos="342900" algn="l"/>
              </a:tabLst>
            </a:pPr>
            <a:r>
              <a:rPr lang="en-US" altLang="zh-TW" sz="2400" dirty="0" smtClean="0">
                <a:ea typeface="新細明體" charset="-120"/>
                <a:cs typeface="新細明體" charset="-120"/>
              </a:rPr>
              <a:t>Tobacco companies voluntarily curbed ads to youth.</a:t>
            </a:r>
          </a:p>
          <a:p>
            <a:pPr>
              <a:buFont typeface="Times" charset="0"/>
              <a:buChar char="–"/>
              <a:tabLst>
                <a:tab pos="342900" algn="l"/>
              </a:tabLst>
            </a:pPr>
            <a:r>
              <a:rPr lang="en-US" altLang="zh-TW" sz="2400" dirty="0" smtClean="0">
                <a:ea typeface="新細明體" charset="-120"/>
                <a:cs typeface="新細明體" charset="-120"/>
              </a:rPr>
              <a:t>Liquor companies and television networks have voluntarily reduced alcohol advertising.</a:t>
            </a:r>
            <a:endParaRPr lang="en-US" altLang="zh-TW" sz="2400" dirty="0">
              <a:ea typeface="新細明體" charset="-120"/>
              <a:cs typeface="新細明體" charset="-120"/>
            </a:endParaRPr>
          </a:p>
        </p:txBody>
      </p:sp>
    </p:spTree>
    <p:extLst>
      <p:ext uri="{BB962C8B-B14F-4D97-AF65-F5344CB8AC3E}">
        <p14:creationId xmlns:p14="http://schemas.microsoft.com/office/powerpoint/2010/main" xmlns="" val="229736596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p:txBody>
          <a:bodyPr/>
          <a:lstStyle/>
          <a:p>
            <a:r>
              <a:rPr lang="en-US" dirty="0"/>
              <a:t> </a:t>
            </a:r>
          </a:p>
        </p:txBody>
      </p:sp>
      <p:sp>
        <p:nvSpPr>
          <p:cNvPr id="21679" name="Line 175"/>
          <p:cNvSpPr>
            <a:spLocks noChangeShapeType="1"/>
          </p:cNvSpPr>
          <p:nvPr/>
        </p:nvSpPr>
        <p:spPr bwMode="auto">
          <a:xfrm>
            <a:off x="1524000" y="1295400"/>
            <a:ext cx="7315200" cy="0"/>
          </a:xfrm>
          <a:prstGeom prst="line">
            <a:avLst/>
          </a:prstGeom>
          <a:noFill/>
          <a:ln w="9525">
            <a:solidFill>
              <a:srgbClr val="336699"/>
            </a:solidFill>
            <a:round/>
            <a:headEnd/>
            <a:tailEnd/>
          </a:ln>
          <a:effectLst/>
          <a:extLst>
            <a:ext uri="{909E8E84-426E-40DD-AFC4-6F175D3DCCD1}">
              <a14:hiddenFill xmlns:a14="http://schemas.microsoft.com/office/drawing/2010/main" xmlns="">
                <a:noFill/>
              </a14:hiddenFill>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nchor="ctr"/>
          <a:lstStyle/>
          <a:p>
            <a:endParaRPr lang="en-US"/>
          </a:p>
        </p:txBody>
      </p:sp>
      <p:sp>
        <p:nvSpPr>
          <p:cNvPr id="28" name="Rectangle 6"/>
          <p:cNvSpPr txBox="1">
            <a:spLocks noChangeArrowheads="1"/>
          </p:cNvSpPr>
          <p:nvPr/>
        </p:nvSpPr>
        <p:spPr>
          <a:xfrm>
            <a:off x="609600" y="307848"/>
            <a:ext cx="8229600" cy="1252728"/>
          </a:xfrm>
          <a:prstGeom prst="rect">
            <a:avLst/>
          </a:prstGeom>
        </p:spPr>
        <p:txBody>
          <a:bodyPr vert="horz" lIns="91440" rIns="45720" rtlCol="0" anchor="ctr">
            <a:normAutofit/>
            <a:scene3d>
              <a:camera prst="orthographicFront"/>
              <a:lightRig rig="threePt" dir="t">
                <a:rot lat="0" lon="0" rev="4800000"/>
              </a:lightRig>
            </a:scene3d>
            <a:sp3d prstMaterial="matte">
              <a:bevelT w="50800" h="10160"/>
            </a:sp3d>
          </a:bodyPr>
          <a:lstStyle>
            <a:lvl1pPr algn="l" rtl="0" eaLnBrk="0" fontAlgn="base" hangingPunct="0">
              <a:spcBef>
                <a:spcPct val="0"/>
              </a:spcBef>
              <a:spcAft>
                <a:spcPct val="0"/>
              </a:spcAft>
              <a:defRPr sz="4500" b="1" kern="1200">
                <a:solidFill>
                  <a:srgbClr val="FF8000"/>
                </a:solidFill>
                <a:latin typeface="+mj-lt"/>
                <a:ea typeface="+mj-ea"/>
                <a:cs typeface="+mj-cs"/>
              </a:defRPr>
            </a:lvl1pPr>
            <a:lvl2pPr algn="l" rtl="0" eaLnBrk="0" fontAlgn="base" hangingPunct="0">
              <a:spcBef>
                <a:spcPct val="0"/>
              </a:spcBef>
              <a:spcAft>
                <a:spcPct val="0"/>
              </a:spcAft>
              <a:defRPr sz="4500" b="1">
                <a:solidFill>
                  <a:srgbClr val="FF8000"/>
                </a:solidFill>
                <a:latin typeface="Corbel" pitchFamily="34" charset="0"/>
              </a:defRPr>
            </a:lvl2pPr>
            <a:lvl3pPr algn="l" rtl="0" eaLnBrk="0" fontAlgn="base" hangingPunct="0">
              <a:spcBef>
                <a:spcPct val="0"/>
              </a:spcBef>
              <a:spcAft>
                <a:spcPct val="0"/>
              </a:spcAft>
              <a:defRPr sz="4500" b="1">
                <a:solidFill>
                  <a:srgbClr val="FF8000"/>
                </a:solidFill>
                <a:latin typeface="Corbel" pitchFamily="34" charset="0"/>
              </a:defRPr>
            </a:lvl3pPr>
            <a:lvl4pPr algn="l" rtl="0" eaLnBrk="0" fontAlgn="base" hangingPunct="0">
              <a:spcBef>
                <a:spcPct val="0"/>
              </a:spcBef>
              <a:spcAft>
                <a:spcPct val="0"/>
              </a:spcAft>
              <a:defRPr sz="4500" b="1">
                <a:solidFill>
                  <a:srgbClr val="FF8000"/>
                </a:solidFill>
                <a:latin typeface="Corbel" pitchFamily="34" charset="0"/>
              </a:defRPr>
            </a:lvl4pPr>
            <a:lvl5pPr algn="l" rtl="0" eaLnBrk="0" fontAlgn="base" hangingPunct="0">
              <a:spcBef>
                <a:spcPct val="0"/>
              </a:spcBef>
              <a:spcAft>
                <a:spcPct val="0"/>
              </a:spcAft>
              <a:defRPr sz="4500" b="1">
                <a:solidFill>
                  <a:srgbClr val="FF8000"/>
                </a:solidFill>
                <a:latin typeface="Corbel" pitchFamily="34" charset="0"/>
              </a:defRPr>
            </a:lvl5pPr>
            <a:lvl6pPr marL="457200" algn="l" rtl="0" fontAlgn="base">
              <a:spcBef>
                <a:spcPct val="0"/>
              </a:spcBef>
              <a:spcAft>
                <a:spcPct val="0"/>
              </a:spcAft>
              <a:defRPr sz="4500" b="1">
                <a:solidFill>
                  <a:srgbClr val="FF8000"/>
                </a:solidFill>
                <a:latin typeface="Corbel" pitchFamily="34" charset="0"/>
              </a:defRPr>
            </a:lvl6pPr>
            <a:lvl7pPr marL="914400" algn="l" rtl="0" fontAlgn="base">
              <a:spcBef>
                <a:spcPct val="0"/>
              </a:spcBef>
              <a:spcAft>
                <a:spcPct val="0"/>
              </a:spcAft>
              <a:defRPr sz="4500" b="1">
                <a:solidFill>
                  <a:srgbClr val="FF8000"/>
                </a:solidFill>
                <a:latin typeface="Corbel" pitchFamily="34" charset="0"/>
              </a:defRPr>
            </a:lvl7pPr>
            <a:lvl8pPr marL="1371600" algn="l" rtl="0" fontAlgn="base">
              <a:spcBef>
                <a:spcPct val="0"/>
              </a:spcBef>
              <a:spcAft>
                <a:spcPct val="0"/>
              </a:spcAft>
              <a:defRPr sz="4500" b="1">
                <a:solidFill>
                  <a:srgbClr val="FF8000"/>
                </a:solidFill>
                <a:latin typeface="Corbel" pitchFamily="34" charset="0"/>
              </a:defRPr>
            </a:lvl8pPr>
            <a:lvl9pPr marL="1828800" algn="l" rtl="0" fontAlgn="base">
              <a:spcBef>
                <a:spcPct val="0"/>
              </a:spcBef>
              <a:spcAft>
                <a:spcPct val="0"/>
              </a:spcAft>
              <a:defRPr sz="4500" b="1">
                <a:solidFill>
                  <a:srgbClr val="FF8000"/>
                </a:solidFill>
                <a:latin typeface="Corbel" pitchFamily="34" charset="0"/>
              </a:defRPr>
            </a:lvl9pPr>
            <a:extLst/>
          </a:lstStyle>
          <a:p>
            <a:r>
              <a:rPr lang="en-US" altLang="zh-TW" dirty="0" smtClean="0">
                <a:solidFill>
                  <a:srgbClr val="FFC000"/>
                </a:solidFill>
                <a:ea typeface="新細明體" charset="-120"/>
                <a:cs typeface="新細明體" charset="-120"/>
              </a:rPr>
              <a:t>How is advertising regulated?</a:t>
            </a:r>
            <a:endParaRPr lang="en-US" dirty="0">
              <a:solidFill>
                <a:srgbClr val="FFC000"/>
              </a:solidFill>
            </a:endParaRPr>
          </a:p>
        </p:txBody>
      </p:sp>
      <p:sp>
        <p:nvSpPr>
          <p:cNvPr id="7" name="Rectangle 6"/>
          <p:cNvSpPr/>
          <p:nvPr/>
        </p:nvSpPr>
        <p:spPr>
          <a:xfrm>
            <a:off x="1142976" y="1720840"/>
            <a:ext cx="7429552" cy="3970318"/>
          </a:xfrm>
          <a:prstGeom prst="rect">
            <a:avLst/>
          </a:prstGeom>
        </p:spPr>
        <p:txBody>
          <a:bodyPr wrap="square">
            <a:spAutoFit/>
          </a:bodyPr>
          <a:lstStyle/>
          <a:p>
            <a:pPr>
              <a:buFont typeface="Times" charset="0"/>
              <a:buNone/>
            </a:pPr>
            <a:r>
              <a:rPr lang="en-US" altLang="zh-TW" sz="2800" b="1" dirty="0" smtClean="0">
                <a:latin typeface="+mn-lt"/>
                <a:ea typeface="新細明體" charset="-120"/>
                <a:cs typeface="新細明體" charset="-120"/>
              </a:rPr>
              <a:t>The following monitor and regulate advertising:</a:t>
            </a:r>
          </a:p>
          <a:p>
            <a:pPr marL="514350" indent="-514350">
              <a:buFont typeface="+mj-lt"/>
              <a:buAutoNum type="arabicPeriod"/>
            </a:pPr>
            <a:r>
              <a:rPr lang="en-US" altLang="zh-TW" sz="2800" dirty="0" smtClean="0">
                <a:latin typeface="+mn-lt"/>
                <a:ea typeface="新細明體" charset="-120"/>
                <a:cs typeface="新細明體" charset="-120"/>
              </a:rPr>
              <a:t>Laws</a:t>
            </a:r>
          </a:p>
          <a:p>
            <a:pPr marL="514350" indent="-514350">
              <a:buFont typeface="+mj-lt"/>
              <a:buAutoNum type="arabicPeriod"/>
            </a:pPr>
            <a:r>
              <a:rPr lang="en-US" altLang="zh-TW" sz="2800" dirty="0" smtClean="0">
                <a:latin typeface="+mn-lt"/>
                <a:ea typeface="新細明體" charset="-120"/>
                <a:cs typeface="新細明體" charset="-120"/>
              </a:rPr>
              <a:t>Government </a:t>
            </a:r>
            <a:r>
              <a:rPr lang="en-US" altLang="zh-TW" sz="2800" dirty="0" smtClean="0">
                <a:latin typeface="+mn-lt"/>
                <a:ea typeface="新細明體" charset="-120"/>
                <a:cs typeface="新細明體" charset="-120"/>
              </a:rPr>
              <a:t>regulations and regulatory </a:t>
            </a:r>
            <a:r>
              <a:rPr lang="en-US" altLang="zh-TW" sz="2800" dirty="0" smtClean="0">
                <a:latin typeface="+mn-lt"/>
                <a:ea typeface="新細明體" charset="-120"/>
                <a:cs typeface="新細明體" charset="-120"/>
              </a:rPr>
              <a:t>bodies</a:t>
            </a:r>
          </a:p>
          <a:p>
            <a:pPr marL="514350" indent="-514350">
              <a:buFont typeface="+mj-lt"/>
              <a:buAutoNum type="arabicPeriod"/>
            </a:pPr>
            <a:r>
              <a:rPr lang="en-US" altLang="zh-TW" sz="2800" dirty="0" smtClean="0">
                <a:latin typeface="+mn-lt"/>
                <a:ea typeface="新細明體" charset="-120"/>
                <a:cs typeface="新細明體" charset="-120"/>
              </a:rPr>
              <a:t>Media</a:t>
            </a:r>
          </a:p>
          <a:p>
            <a:pPr marL="514350" indent="-514350">
              <a:buFont typeface="+mj-lt"/>
              <a:buAutoNum type="arabicPeriod"/>
            </a:pPr>
            <a:r>
              <a:rPr lang="en-US" altLang="zh-TW" sz="2800" dirty="0" smtClean="0">
                <a:latin typeface="+mn-lt"/>
                <a:ea typeface="新細明體" charset="-120"/>
                <a:cs typeface="新細明體" charset="-120"/>
              </a:rPr>
              <a:t>Industry self-regulation</a:t>
            </a:r>
          </a:p>
          <a:p>
            <a:pPr marL="514350" indent="-514350">
              <a:buFont typeface="+mj-lt"/>
              <a:buAutoNum type="arabicPeriod"/>
            </a:pPr>
            <a:r>
              <a:rPr lang="en-US" altLang="zh-TW" sz="2800" dirty="0" smtClean="0">
                <a:latin typeface="+mn-lt"/>
                <a:ea typeface="新細明體" charset="-120"/>
                <a:cs typeface="新細明體" charset="-120"/>
              </a:rPr>
              <a:t>Professional </a:t>
            </a:r>
            <a:r>
              <a:rPr lang="en-US" altLang="zh-TW" sz="2800" dirty="0" smtClean="0">
                <a:latin typeface="+mn-lt"/>
                <a:ea typeface="新細明體" charset="-120"/>
                <a:cs typeface="新細明體" charset="-120"/>
              </a:rPr>
              <a:t>oversight </a:t>
            </a:r>
            <a:r>
              <a:rPr lang="en-US" altLang="zh-TW" sz="2800" dirty="0" smtClean="0">
                <a:latin typeface="+mn-lt"/>
                <a:ea typeface="新細明體" charset="-120"/>
                <a:cs typeface="新細明體" charset="-120"/>
              </a:rPr>
              <a:t>groups</a:t>
            </a:r>
          </a:p>
          <a:p>
            <a:pPr marL="514350" indent="-514350">
              <a:buFont typeface="+mj-lt"/>
              <a:buAutoNum type="arabicPeriod"/>
            </a:pPr>
            <a:r>
              <a:rPr lang="en-US" altLang="zh-TW" sz="2800" dirty="0" smtClean="0">
                <a:latin typeface="+mn-lt"/>
                <a:ea typeface="新細明體" charset="-120"/>
                <a:cs typeface="新細明體" charset="-120"/>
              </a:rPr>
              <a:t>Public/community </a:t>
            </a:r>
            <a:r>
              <a:rPr lang="en-US" altLang="zh-TW" sz="2800" dirty="0" smtClean="0">
                <a:latin typeface="+mn-lt"/>
                <a:ea typeface="新細明體" charset="-120"/>
                <a:cs typeface="新細明體" charset="-120"/>
              </a:rPr>
              <a:t>organizations</a:t>
            </a:r>
            <a:endParaRPr lang="en-US" altLang="zh-TW" sz="2800" dirty="0">
              <a:latin typeface="+mn-lt"/>
              <a:ea typeface="新細明體" charset="-120"/>
              <a:cs typeface="新細明體" charset="-120"/>
            </a:endParaRPr>
          </a:p>
        </p:txBody>
      </p:sp>
    </p:spTree>
    <p:extLst>
      <p:ext uri="{BB962C8B-B14F-4D97-AF65-F5344CB8AC3E}">
        <p14:creationId xmlns:p14="http://schemas.microsoft.com/office/powerpoint/2010/main" xmlns="" val="201924179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68" name="Rectangle 16"/>
          <p:cNvSpPr>
            <a:spLocks noGrp="1" noChangeArrowheads="1"/>
          </p:cNvSpPr>
          <p:nvPr>
            <p:ph type="title"/>
          </p:nvPr>
        </p:nvSpPr>
        <p:spPr/>
        <p:txBody>
          <a:bodyPr>
            <a:noAutofit/>
          </a:bodyPr>
          <a:lstStyle/>
          <a:p>
            <a:pPr algn="ctr"/>
            <a:r>
              <a:rPr lang="en-US" altLang="zh-TW" sz="4000" dirty="0" smtClean="0">
                <a:solidFill>
                  <a:srgbClr val="FFC000"/>
                </a:solidFill>
                <a:ea typeface="新細明體" charset="-120"/>
                <a:cs typeface="新細明體" charset="-120"/>
              </a:rPr>
              <a:t>Organizations That Oversee Advertising</a:t>
            </a:r>
            <a:endParaRPr lang="en-US" sz="4000" dirty="0">
              <a:solidFill>
                <a:srgbClr val="FFC000"/>
              </a:solidFill>
            </a:endParaRPr>
          </a:p>
        </p:txBody>
      </p:sp>
      <p:sp>
        <p:nvSpPr>
          <p:cNvPr id="23590" name="Rectangle 38"/>
          <p:cNvSpPr>
            <a:spLocks noChangeArrowheads="1"/>
          </p:cNvSpPr>
          <p:nvPr/>
        </p:nvSpPr>
        <p:spPr bwMode="auto">
          <a:xfrm>
            <a:off x="9191625" y="5370513"/>
            <a:ext cx="184150"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endParaRPr lang="en-US"/>
          </a:p>
        </p:txBody>
      </p:sp>
      <p:pic>
        <p:nvPicPr>
          <p:cNvPr id="8" name="Picture 16"/>
          <p:cNvPicPr>
            <a:picLocks noChangeAspect="1" noChangeArrowheads="1"/>
          </p:cNvPicPr>
          <p:nvPr/>
        </p:nvPicPr>
        <p:blipFill>
          <a:blip r:embed="rId2"/>
          <a:srcRect/>
          <a:stretch>
            <a:fillRect/>
          </a:stretch>
        </p:blipFill>
        <p:spPr bwMode="auto">
          <a:xfrm>
            <a:off x="1905000" y="1500174"/>
            <a:ext cx="5667396" cy="5158480"/>
          </a:xfrm>
          <a:prstGeom prst="rect">
            <a:avLst/>
          </a:prstGeom>
          <a:noFill/>
        </p:spPr>
      </p:pic>
    </p:spTree>
    <p:extLst>
      <p:ext uri="{BB962C8B-B14F-4D97-AF65-F5344CB8AC3E}">
        <p14:creationId xmlns:p14="http://schemas.microsoft.com/office/powerpoint/2010/main" xmlns="" val="262056638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538" name="Rectangle 2"/>
          <p:cNvSpPr>
            <a:spLocks noGrp="1" noChangeArrowheads="1"/>
          </p:cNvSpPr>
          <p:nvPr>
            <p:ph type="title"/>
          </p:nvPr>
        </p:nvSpPr>
        <p:spPr/>
        <p:txBody>
          <a:bodyPr/>
          <a:lstStyle/>
          <a:p>
            <a:r>
              <a:rPr lang="en-US" altLang="zh-TW" dirty="0" smtClean="0">
                <a:solidFill>
                  <a:srgbClr val="FFC000"/>
                </a:solidFill>
                <a:ea typeface="新細明體" charset="-120"/>
              </a:rPr>
              <a:t>Legal Environment</a:t>
            </a:r>
            <a:endParaRPr lang="en-US" dirty="0">
              <a:solidFill>
                <a:srgbClr val="FFC000"/>
              </a:solidFill>
            </a:endParaRPr>
          </a:p>
        </p:txBody>
      </p:sp>
      <p:sp>
        <p:nvSpPr>
          <p:cNvPr id="5" name="Rectangle 4"/>
          <p:cNvSpPr/>
          <p:nvPr/>
        </p:nvSpPr>
        <p:spPr>
          <a:xfrm>
            <a:off x="857224" y="1651236"/>
            <a:ext cx="6858048" cy="4462760"/>
          </a:xfrm>
          <a:prstGeom prst="rect">
            <a:avLst/>
          </a:prstGeom>
        </p:spPr>
        <p:txBody>
          <a:bodyPr wrap="square">
            <a:spAutoFit/>
          </a:bodyPr>
          <a:lstStyle/>
          <a:p>
            <a:pPr>
              <a:buFont typeface="Times" charset="0"/>
              <a:buNone/>
            </a:pPr>
            <a:r>
              <a:rPr lang="en-US" altLang="zh-TW" sz="2800" b="1" dirty="0" smtClean="0">
                <a:latin typeface="+mj-lt"/>
                <a:ea typeface="新細明體" charset="-120"/>
              </a:rPr>
              <a:t>Trademark Protection</a:t>
            </a:r>
            <a:endParaRPr lang="en-US" altLang="zh-TW" sz="2800" dirty="0" smtClean="0">
              <a:latin typeface="+mj-lt"/>
              <a:ea typeface="新細明體" charset="-120"/>
            </a:endParaRPr>
          </a:p>
          <a:p>
            <a:r>
              <a:rPr lang="en-US" altLang="zh-TW" sz="2800" dirty="0" smtClean="0">
                <a:latin typeface="+mj-lt"/>
                <a:ea typeface="新細明體" charset="-120"/>
              </a:rPr>
              <a:t>A </a:t>
            </a:r>
            <a:r>
              <a:rPr lang="en-US" altLang="zh-TW" sz="2800" b="1" i="1" dirty="0" smtClean="0">
                <a:latin typeface="+mj-lt"/>
                <a:ea typeface="新細明體" charset="-120"/>
              </a:rPr>
              <a:t>trademark</a:t>
            </a:r>
            <a:r>
              <a:rPr lang="en-US" altLang="zh-TW" sz="2800" dirty="0" smtClean="0">
                <a:latin typeface="+mj-lt"/>
                <a:ea typeface="新細明體" charset="-120"/>
              </a:rPr>
              <a:t> is a brand, corporate or store name, or a distinctive symbol that identifies the seller's brand and thus differentiates it from the brands of other sellers. </a:t>
            </a:r>
          </a:p>
          <a:p>
            <a:pPr lvl="1"/>
            <a:r>
              <a:rPr lang="en-US" altLang="zh-TW" dirty="0" smtClean="0">
                <a:latin typeface="+mj-lt"/>
                <a:ea typeface="新細明體" charset="-120"/>
              </a:rPr>
              <a:t>Registering a trademark through the </a:t>
            </a:r>
            <a:r>
              <a:rPr lang="en-US" altLang="zh-TW" dirty="0" smtClean="0">
                <a:solidFill>
                  <a:srgbClr val="FF0066"/>
                </a:solidFill>
                <a:latin typeface="+mj-lt"/>
                <a:ea typeface="新細明體" charset="-120"/>
                <a:hlinkClick r:id="rId2"/>
              </a:rPr>
              <a:t>Trademark Office</a:t>
            </a:r>
            <a:r>
              <a:rPr lang="en-US" altLang="zh-TW" dirty="0" smtClean="0">
                <a:latin typeface="+mj-lt"/>
                <a:ea typeface="新細明體" charset="-120"/>
                <a:hlinkClick r:id="rId2"/>
              </a:rPr>
              <a:t> </a:t>
            </a:r>
            <a:r>
              <a:rPr lang="en-US" altLang="zh-TW" dirty="0" smtClean="0">
                <a:latin typeface="+mj-lt"/>
                <a:ea typeface="新細明體" charset="-120"/>
              </a:rPr>
              <a:t>gives the organization exclusive use, as long as it’s used to identify a specific product. </a:t>
            </a:r>
          </a:p>
          <a:p>
            <a:pPr lvl="1"/>
            <a:r>
              <a:rPr lang="en-US" altLang="zh-TW" dirty="0" smtClean="0">
                <a:latin typeface="+mj-lt"/>
                <a:ea typeface="新細明體" charset="-120"/>
              </a:rPr>
              <a:t>The Lanham Trademark Act of 1947 protects unique trademarks from infringement</a:t>
            </a:r>
          </a:p>
          <a:p>
            <a:pPr lvl="1"/>
            <a:r>
              <a:rPr lang="en-US" altLang="zh-TW" dirty="0" smtClean="0">
                <a:latin typeface="+mj-lt"/>
                <a:ea typeface="新細明體" charset="-120"/>
              </a:rPr>
              <a:t>URLs can now be registered and protected</a:t>
            </a:r>
            <a:endParaRPr lang="en-US" altLang="zh-TW" dirty="0">
              <a:latin typeface="+mj-lt"/>
              <a:ea typeface="新細明體" charset="-120"/>
            </a:endParaRPr>
          </a:p>
        </p:txBody>
      </p:sp>
    </p:spTree>
    <p:extLst>
      <p:ext uri="{BB962C8B-B14F-4D97-AF65-F5344CB8AC3E}">
        <p14:creationId xmlns:p14="http://schemas.microsoft.com/office/powerpoint/2010/main" xmlns="" val="79952329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DFCB798D-9EAC-4AED-AEC0-B99126E0139C}"/>
              </a:ext>
            </a:extLst>
          </p:cNvPr>
          <p:cNvSpPr>
            <a:spLocks noGrp="1"/>
          </p:cNvSpPr>
          <p:nvPr>
            <p:ph type="title"/>
          </p:nvPr>
        </p:nvSpPr>
        <p:spPr/>
        <p:txBody>
          <a:bodyPr/>
          <a:lstStyle/>
          <a:p>
            <a:r>
              <a:rPr lang="en-US" altLang="zh-TW" dirty="0" smtClean="0">
                <a:solidFill>
                  <a:srgbClr val="FFC000"/>
                </a:solidFill>
                <a:ea typeface="新細明體" charset="-120"/>
              </a:rPr>
              <a:t>Legal Environment</a:t>
            </a:r>
            <a:endParaRPr lang="en-US" dirty="0">
              <a:solidFill>
                <a:srgbClr val="FFC000"/>
              </a:solidFill>
            </a:endParaRPr>
          </a:p>
        </p:txBody>
      </p:sp>
      <p:sp>
        <p:nvSpPr>
          <p:cNvPr id="3" name="Content Placeholder 2">
            <a:extLst>
              <a:ext uri="{FF2B5EF4-FFF2-40B4-BE49-F238E27FC236}">
                <a16:creationId xmlns="" xmlns:a16="http://schemas.microsoft.com/office/drawing/2014/main" id="{556D4047-AF51-4CF8-9E32-4C521C653166}"/>
              </a:ext>
            </a:extLst>
          </p:cNvPr>
          <p:cNvSpPr>
            <a:spLocks noGrp="1"/>
          </p:cNvSpPr>
          <p:nvPr>
            <p:ph idx="1"/>
          </p:nvPr>
        </p:nvSpPr>
        <p:spPr/>
        <p:txBody>
          <a:bodyPr/>
          <a:lstStyle/>
          <a:p>
            <a:pPr>
              <a:buFont typeface="Times" charset="0"/>
              <a:buNone/>
            </a:pPr>
            <a:r>
              <a:rPr lang="en-US" altLang="zh-TW" b="1" dirty="0" smtClean="0">
                <a:ea typeface="新細明體" charset="-120"/>
              </a:rPr>
              <a:t>Copyright Protection</a:t>
            </a:r>
            <a:endParaRPr lang="en-US" altLang="zh-TW" sz="1400" dirty="0" smtClean="0">
              <a:ea typeface="新細明體" charset="-120"/>
            </a:endParaRPr>
          </a:p>
          <a:p>
            <a:r>
              <a:rPr lang="en-US" altLang="zh-TW" dirty="0" smtClean="0">
                <a:ea typeface="新細明體" charset="-120"/>
              </a:rPr>
              <a:t>A </a:t>
            </a:r>
            <a:r>
              <a:rPr lang="en-US" altLang="zh-TW" b="1" i="1" dirty="0" smtClean="0">
                <a:ea typeface="新細明體" charset="-120"/>
              </a:rPr>
              <a:t>copyright</a:t>
            </a:r>
            <a:r>
              <a:rPr lang="en-US" altLang="zh-TW" dirty="0" smtClean="0">
                <a:ea typeface="新細明體" charset="-120"/>
              </a:rPr>
              <a:t> gives an organization the exclusive right to use or reproduce original work, such as an advertisement or package design, for a period of time. </a:t>
            </a:r>
          </a:p>
          <a:p>
            <a:pPr lvl="1"/>
            <a:r>
              <a:rPr lang="en-US" altLang="zh-TW" dirty="0" smtClean="0">
                <a:ea typeface="新細明體" charset="-120"/>
              </a:rPr>
              <a:t>Copyright infringement is when a product is used in an ad without proper permission. </a:t>
            </a:r>
          </a:p>
          <a:p>
            <a:pPr lvl="1"/>
            <a:r>
              <a:rPr lang="en-US" altLang="zh-TW" dirty="0" smtClean="0">
                <a:ea typeface="新細明體" charset="-120"/>
              </a:rPr>
              <a:t>Ads that use another ad’s message (copycat) can be subject to copyright infringement charges. </a:t>
            </a:r>
          </a:p>
          <a:p>
            <a:endParaRPr lang="en-US" dirty="0"/>
          </a:p>
        </p:txBody>
      </p:sp>
    </p:spTree>
    <p:extLst>
      <p:ext uri="{BB962C8B-B14F-4D97-AF65-F5344CB8AC3E}">
        <p14:creationId xmlns:p14="http://schemas.microsoft.com/office/powerpoint/2010/main" xmlns="" val="2162290490"/>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9B8C4059-FBE6-45D2-8AC3-AE9719F5023E}"/>
              </a:ext>
            </a:extLst>
          </p:cNvPr>
          <p:cNvSpPr>
            <a:spLocks noGrp="1"/>
          </p:cNvSpPr>
          <p:nvPr>
            <p:ph type="title"/>
          </p:nvPr>
        </p:nvSpPr>
        <p:spPr/>
        <p:txBody>
          <a:bodyPr>
            <a:normAutofit/>
          </a:bodyPr>
          <a:lstStyle/>
          <a:p>
            <a:r>
              <a:rPr lang="en-US" altLang="zh-TW" sz="4000" dirty="0" smtClean="0">
                <a:solidFill>
                  <a:srgbClr val="FFC000"/>
                </a:solidFill>
                <a:ea typeface="新細明體" charset="-120"/>
              </a:rPr>
              <a:t>Legal </a:t>
            </a:r>
            <a:r>
              <a:rPr lang="en-US" altLang="zh-TW" sz="4000" dirty="0" smtClean="0">
                <a:solidFill>
                  <a:srgbClr val="FFC000"/>
                </a:solidFill>
                <a:ea typeface="新細明體" charset="-120"/>
              </a:rPr>
              <a:t>Environment</a:t>
            </a:r>
            <a:endParaRPr lang="en-US" sz="4000" dirty="0">
              <a:solidFill>
                <a:srgbClr val="FFC000"/>
              </a:solidFill>
            </a:endParaRPr>
          </a:p>
        </p:txBody>
      </p:sp>
      <p:sp>
        <p:nvSpPr>
          <p:cNvPr id="3" name="Content Placeholder 2">
            <a:extLst>
              <a:ext uri="{FF2B5EF4-FFF2-40B4-BE49-F238E27FC236}">
                <a16:creationId xmlns="" xmlns:a16="http://schemas.microsoft.com/office/drawing/2014/main" id="{0BEB69BF-BD08-4CAA-826C-EA6F1FAACCED}"/>
              </a:ext>
            </a:extLst>
          </p:cNvPr>
          <p:cNvSpPr>
            <a:spLocks noGrp="1"/>
          </p:cNvSpPr>
          <p:nvPr>
            <p:ph idx="1"/>
          </p:nvPr>
        </p:nvSpPr>
        <p:spPr/>
        <p:txBody>
          <a:bodyPr/>
          <a:lstStyle/>
          <a:p>
            <a:pPr>
              <a:buFont typeface="Times" charset="0"/>
              <a:buNone/>
            </a:pPr>
            <a:r>
              <a:rPr lang="en-US" altLang="zh-TW" b="1" dirty="0" smtClean="0">
                <a:ea typeface="新細明體" charset="-120"/>
              </a:rPr>
              <a:t>International Laws and Regulations</a:t>
            </a:r>
            <a:endParaRPr lang="en-US" altLang="zh-TW" sz="1400" dirty="0" smtClean="0">
              <a:ea typeface="新細明體" charset="-120"/>
            </a:endParaRPr>
          </a:p>
          <a:p>
            <a:r>
              <a:rPr lang="en-US" altLang="zh-TW" dirty="0" smtClean="0">
                <a:ea typeface="新細明體" charset="-120"/>
              </a:rPr>
              <a:t>Pricing and distribution laws and regulatory restrictions vary by country.  </a:t>
            </a:r>
          </a:p>
          <a:p>
            <a:r>
              <a:rPr lang="en-US" altLang="zh-TW" dirty="0" smtClean="0">
                <a:ea typeface="新細明體" charset="-120"/>
              </a:rPr>
              <a:t>Some countries ban ads for certain product</a:t>
            </a:r>
          </a:p>
          <a:p>
            <a:pPr lvl="1"/>
            <a:r>
              <a:rPr lang="en-US" altLang="zh-TW" dirty="0" smtClean="0">
                <a:ea typeface="新細明體" charset="-120"/>
              </a:rPr>
              <a:t>Thailand, Hungary, Hong Kong, and Malaysia have bans on certain types of tobacco advertising</a:t>
            </a:r>
          </a:p>
          <a:p>
            <a:pPr lvl="1"/>
            <a:r>
              <a:rPr lang="en-US" altLang="zh-TW" dirty="0" smtClean="0">
                <a:ea typeface="新細明體" charset="-120"/>
              </a:rPr>
              <a:t>Truthful ads can be banned for the public good</a:t>
            </a:r>
          </a:p>
          <a:p>
            <a:pPr lvl="1"/>
            <a:r>
              <a:rPr lang="en-US" altLang="zh-TW" dirty="0" smtClean="0">
                <a:ea typeface="新細明體" charset="-120"/>
              </a:rPr>
              <a:t>Federal ban on junk faxes is valid</a:t>
            </a:r>
          </a:p>
          <a:p>
            <a:r>
              <a:rPr lang="en-US" altLang="zh-TW" dirty="0" smtClean="0">
                <a:ea typeface="新細明體" charset="-120"/>
              </a:rPr>
              <a:t>Contests, promotions, and direct mail are illegal in some countries.</a:t>
            </a:r>
          </a:p>
          <a:p>
            <a:endParaRPr lang="en-US" dirty="0"/>
          </a:p>
        </p:txBody>
      </p:sp>
    </p:spTree>
    <p:extLst>
      <p:ext uri="{BB962C8B-B14F-4D97-AF65-F5344CB8AC3E}">
        <p14:creationId xmlns:p14="http://schemas.microsoft.com/office/powerpoint/2010/main" xmlns="" val="902316945"/>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1DC16B3B-B63A-4786-BFB1-61B33965A04D}"/>
              </a:ext>
            </a:extLst>
          </p:cNvPr>
          <p:cNvSpPr>
            <a:spLocks noGrp="1"/>
          </p:cNvSpPr>
          <p:nvPr>
            <p:ph type="title"/>
          </p:nvPr>
        </p:nvSpPr>
        <p:spPr/>
        <p:txBody>
          <a:bodyPr>
            <a:normAutofit/>
          </a:bodyPr>
          <a:lstStyle/>
          <a:p>
            <a:r>
              <a:rPr lang="en-US" altLang="zh-TW" sz="4000" dirty="0" smtClean="0">
                <a:solidFill>
                  <a:srgbClr val="FFC000"/>
                </a:solidFill>
                <a:ea typeface="新細明體" charset="-120"/>
              </a:rPr>
              <a:t>Regulatory Environment</a:t>
            </a:r>
            <a:endParaRPr lang="en-US" sz="4000" dirty="0">
              <a:solidFill>
                <a:srgbClr val="FFC000"/>
              </a:solidFill>
            </a:endParaRPr>
          </a:p>
        </p:txBody>
      </p:sp>
      <p:sp>
        <p:nvSpPr>
          <p:cNvPr id="5" name="Content Placeholder 4"/>
          <p:cNvSpPr>
            <a:spLocks noGrp="1"/>
          </p:cNvSpPr>
          <p:nvPr>
            <p:ph idx="1"/>
          </p:nvPr>
        </p:nvSpPr>
        <p:spPr/>
        <p:txBody>
          <a:bodyPr/>
          <a:lstStyle/>
          <a:p>
            <a:pPr>
              <a:buFont typeface="Times" charset="0"/>
              <a:buNone/>
            </a:pPr>
            <a:r>
              <a:rPr lang="en-US" altLang="zh-TW" sz="2400" b="1" dirty="0" smtClean="0">
                <a:ea typeface="新細明體" charset="-120"/>
              </a:rPr>
              <a:t>Federal Trade Commission (FTC)</a:t>
            </a:r>
            <a:endParaRPr lang="en-US" altLang="zh-TW" sz="1200" dirty="0" smtClean="0">
              <a:ea typeface="新細明體" charset="-120"/>
            </a:endParaRPr>
          </a:p>
          <a:p>
            <a:r>
              <a:rPr lang="en-US" altLang="zh-TW" sz="2400" dirty="0" smtClean="0">
                <a:ea typeface="新細明體" charset="-120"/>
              </a:rPr>
              <a:t>Established in 1914, the FTC regulates deceptive and misleading advertising, focusing on:</a:t>
            </a:r>
          </a:p>
          <a:p>
            <a:pPr lvl="1"/>
            <a:r>
              <a:rPr lang="en-US" altLang="zh-TW" sz="2000" dirty="0" smtClean="0">
                <a:ea typeface="新細明體" charset="-120"/>
              </a:rPr>
              <a:t>Fairness: unfair competition and deceptive practices</a:t>
            </a:r>
          </a:p>
          <a:p>
            <a:pPr lvl="1"/>
            <a:r>
              <a:rPr lang="en-US" altLang="zh-TW" sz="2000" dirty="0" smtClean="0">
                <a:ea typeface="新細明體" charset="-120"/>
              </a:rPr>
              <a:t>Deception: issues cease and desist orders</a:t>
            </a:r>
          </a:p>
          <a:p>
            <a:pPr lvl="1"/>
            <a:r>
              <a:rPr lang="en-US" altLang="zh-TW" sz="2000" dirty="0" smtClean="0">
                <a:ea typeface="新細明體" charset="-120"/>
              </a:rPr>
              <a:t>Violations: can fine companies for violating 1) a trade regulation rule or, (2) cease and desist order.</a:t>
            </a:r>
          </a:p>
          <a:p>
            <a:pPr lvl="1"/>
            <a:r>
              <a:rPr lang="en-US" altLang="zh-TW" sz="2000" dirty="0" smtClean="0">
                <a:ea typeface="新細明體" charset="-120"/>
              </a:rPr>
              <a:t>Consumer participation: funds consumers groups and other interest groups in making rules</a:t>
            </a:r>
          </a:p>
          <a:p>
            <a:pPr lvl="1"/>
            <a:r>
              <a:rPr lang="en-US" altLang="zh-TW" sz="2000" dirty="0" smtClean="0">
                <a:ea typeface="新細明體" charset="-120"/>
              </a:rPr>
              <a:t>Also oversees advertising involving weight loss products, children and elderly, telemarketing, and the entertainment industry.</a:t>
            </a:r>
          </a:p>
          <a:p>
            <a:endParaRPr lang="en-US" dirty="0"/>
          </a:p>
        </p:txBody>
      </p:sp>
    </p:spTree>
    <p:extLst>
      <p:ext uri="{BB962C8B-B14F-4D97-AF65-F5344CB8AC3E}">
        <p14:creationId xmlns:p14="http://schemas.microsoft.com/office/powerpoint/2010/main" xmlns="" val="2659817046"/>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7C96D249-9609-42D0-9D42-C84D58B67272}"/>
              </a:ext>
            </a:extLst>
          </p:cNvPr>
          <p:cNvSpPr>
            <a:spLocks noGrp="1"/>
          </p:cNvSpPr>
          <p:nvPr>
            <p:ph type="title"/>
          </p:nvPr>
        </p:nvSpPr>
        <p:spPr/>
        <p:txBody>
          <a:bodyPr>
            <a:normAutofit/>
          </a:bodyPr>
          <a:lstStyle/>
          <a:p>
            <a:r>
              <a:rPr lang="en-US" altLang="zh-TW" sz="4000" dirty="0" smtClean="0">
                <a:solidFill>
                  <a:srgbClr val="FFC000"/>
                </a:solidFill>
                <a:ea typeface="新細明體" charset="-120"/>
              </a:rPr>
              <a:t>Regulatory Environment</a:t>
            </a:r>
            <a:endParaRPr lang="en-US" sz="4000" dirty="0">
              <a:solidFill>
                <a:srgbClr val="FFC000"/>
              </a:solidFill>
            </a:endParaRPr>
          </a:p>
        </p:txBody>
      </p:sp>
      <p:sp>
        <p:nvSpPr>
          <p:cNvPr id="3" name="Content Placeholder 2">
            <a:extLst>
              <a:ext uri="{FF2B5EF4-FFF2-40B4-BE49-F238E27FC236}">
                <a16:creationId xmlns="" xmlns:a16="http://schemas.microsoft.com/office/drawing/2014/main" id="{8F83F31E-F451-4ACC-87C1-CBB8BACA0029}"/>
              </a:ext>
            </a:extLst>
          </p:cNvPr>
          <p:cNvSpPr>
            <a:spLocks noGrp="1"/>
          </p:cNvSpPr>
          <p:nvPr>
            <p:ph idx="1"/>
          </p:nvPr>
        </p:nvSpPr>
        <p:spPr/>
        <p:txBody>
          <a:bodyPr/>
          <a:lstStyle/>
          <a:p>
            <a:pPr>
              <a:lnSpc>
                <a:spcPct val="90000"/>
              </a:lnSpc>
              <a:buFont typeface="Times" charset="0"/>
              <a:buNone/>
            </a:pPr>
            <a:r>
              <a:rPr lang="en-US" altLang="zh-TW" b="1" dirty="0" smtClean="0">
                <a:ea typeface="新細明體" charset="-120"/>
              </a:rPr>
              <a:t>The FTC and Children’s Advertising</a:t>
            </a:r>
            <a:endParaRPr lang="en-US" altLang="zh-TW" sz="1400" dirty="0" smtClean="0">
              <a:ea typeface="新細明體" charset="-120"/>
            </a:endParaRPr>
          </a:p>
          <a:p>
            <a:pPr>
              <a:lnSpc>
                <a:spcPct val="90000"/>
              </a:lnSpc>
            </a:pPr>
            <a:r>
              <a:rPr lang="en-US" altLang="zh-TW" dirty="0" smtClean="0">
                <a:ea typeface="新細明體" charset="-120"/>
              </a:rPr>
              <a:t>The Children’s Advertising Review Unit (CARU) evaluates ads to children under 12.</a:t>
            </a:r>
          </a:p>
          <a:p>
            <a:pPr>
              <a:lnSpc>
                <a:spcPct val="90000"/>
              </a:lnSpc>
            </a:pPr>
            <a:r>
              <a:rPr lang="en-US" altLang="zh-TW" dirty="0" smtClean="0">
                <a:ea typeface="新細明體" charset="-120"/>
              </a:rPr>
              <a:t>The Children’s Television Advertising Practice Act (1990) placed ceilings on ads during TV programs.</a:t>
            </a:r>
          </a:p>
          <a:p>
            <a:pPr lvl="1">
              <a:lnSpc>
                <a:spcPct val="90000"/>
              </a:lnSpc>
            </a:pPr>
            <a:r>
              <a:rPr lang="en-US" altLang="zh-TW" dirty="0" smtClean="0">
                <a:ea typeface="新細明體" charset="-120"/>
              </a:rPr>
              <a:t>10.5 minutes per hour on weekends</a:t>
            </a:r>
          </a:p>
          <a:p>
            <a:pPr lvl="1">
              <a:lnSpc>
                <a:spcPct val="90000"/>
              </a:lnSpc>
            </a:pPr>
            <a:r>
              <a:rPr lang="en-US" altLang="zh-TW" dirty="0" smtClean="0">
                <a:ea typeface="新細明體" charset="-120"/>
              </a:rPr>
              <a:t>12 minutes per hour on weekdays</a:t>
            </a:r>
          </a:p>
          <a:p>
            <a:pPr lvl="1">
              <a:lnSpc>
                <a:spcPct val="90000"/>
              </a:lnSpc>
            </a:pPr>
            <a:r>
              <a:rPr lang="en-US" altLang="zh-TW" dirty="0" smtClean="0">
                <a:ea typeface="新細明體" charset="-120"/>
              </a:rPr>
              <a:t>Ads clearly separated from programs</a:t>
            </a:r>
          </a:p>
          <a:p>
            <a:pPr>
              <a:lnSpc>
                <a:spcPct val="90000"/>
              </a:lnSpc>
            </a:pPr>
            <a:r>
              <a:rPr lang="en-US" altLang="zh-TW" dirty="0" smtClean="0">
                <a:ea typeface="新細明體" charset="-120"/>
              </a:rPr>
              <a:t>As of 1996, all stations must air 3 hours per week of educational programming.</a:t>
            </a:r>
          </a:p>
          <a:p>
            <a:endParaRPr lang="en-US" dirty="0"/>
          </a:p>
        </p:txBody>
      </p:sp>
    </p:spTree>
    <p:extLst>
      <p:ext uri="{BB962C8B-B14F-4D97-AF65-F5344CB8AC3E}">
        <p14:creationId xmlns:p14="http://schemas.microsoft.com/office/powerpoint/2010/main" xmlns="" val="108217066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C46BBEF0-CD7D-41C2-A1D8-DF4364029C9E}"/>
              </a:ext>
            </a:extLst>
          </p:cNvPr>
          <p:cNvSpPr>
            <a:spLocks noGrp="1"/>
          </p:cNvSpPr>
          <p:nvPr>
            <p:ph type="title"/>
          </p:nvPr>
        </p:nvSpPr>
        <p:spPr/>
        <p:txBody>
          <a:bodyPr>
            <a:normAutofit/>
          </a:bodyPr>
          <a:lstStyle/>
          <a:p>
            <a:r>
              <a:rPr lang="en-US" altLang="zh-TW" sz="4000" dirty="0" smtClean="0">
                <a:solidFill>
                  <a:srgbClr val="FFC000"/>
                </a:solidFill>
                <a:ea typeface="新細明體" charset="-120"/>
              </a:rPr>
              <a:t>Regulatory Environment</a:t>
            </a:r>
            <a:endParaRPr lang="en-US" sz="4000" dirty="0">
              <a:solidFill>
                <a:srgbClr val="FFC000"/>
              </a:solidFill>
            </a:endParaRPr>
          </a:p>
        </p:txBody>
      </p:sp>
      <p:sp>
        <p:nvSpPr>
          <p:cNvPr id="3" name="Content Placeholder 2">
            <a:extLst>
              <a:ext uri="{FF2B5EF4-FFF2-40B4-BE49-F238E27FC236}">
                <a16:creationId xmlns="" xmlns:a16="http://schemas.microsoft.com/office/drawing/2014/main" id="{88A73CCD-2126-487E-8D2C-8341117F5708}"/>
              </a:ext>
            </a:extLst>
          </p:cNvPr>
          <p:cNvSpPr>
            <a:spLocks noGrp="1"/>
          </p:cNvSpPr>
          <p:nvPr>
            <p:ph idx="1"/>
          </p:nvPr>
        </p:nvSpPr>
        <p:spPr/>
        <p:txBody>
          <a:bodyPr/>
          <a:lstStyle/>
          <a:p>
            <a:pPr>
              <a:lnSpc>
                <a:spcPct val="90000"/>
              </a:lnSpc>
              <a:buFont typeface="Times" charset="0"/>
              <a:buNone/>
            </a:pPr>
            <a:r>
              <a:rPr lang="en-US" altLang="zh-TW" b="1" dirty="0" smtClean="0">
                <a:ea typeface="新細明體" charset="-120"/>
              </a:rPr>
              <a:t>Regulating Deception</a:t>
            </a:r>
            <a:endParaRPr lang="en-US" altLang="zh-TW" sz="1400" dirty="0" smtClean="0">
              <a:ea typeface="新細明體" charset="-120"/>
            </a:endParaRPr>
          </a:p>
          <a:p>
            <a:r>
              <a:rPr lang="en-US" altLang="zh-TW" dirty="0" smtClean="0">
                <a:ea typeface="新細明體" charset="-120"/>
              </a:rPr>
              <a:t>Deceptive advertising intends to mislead consumers by making false or by failing to fully disclose important facts, or both. </a:t>
            </a:r>
          </a:p>
          <a:p>
            <a:r>
              <a:rPr lang="en-US" altLang="zh-TW" dirty="0" smtClean="0">
                <a:ea typeface="新細明體" charset="-120"/>
              </a:rPr>
              <a:t>Current policy contains three elements:</a:t>
            </a:r>
          </a:p>
          <a:p>
            <a:pPr lvl="1">
              <a:lnSpc>
                <a:spcPct val="80000"/>
              </a:lnSpc>
            </a:pPr>
            <a:r>
              <a:rPr lang="en-US" altLang="zh-TW" sz="2200" dirty="0" smtClean="0">
                <a:ea typeface="新細明體" charset="-120"/>
              </a:rPr>
              <a:t>Misleading—representation, omission, practice</a:t>
            </a:r>
          </a:p>
          <a:p>
            <a:pPr lvl="1">
              <a:lnSpc>
                <a:spcPct val="80000"/>
              </a:lnSpc>
            </a:pPr>
            <a:r>
              <a:rPr lang="en-US" altLang="zh-TW" sz="2200" dirty="0" smtClean="0">
                <a:ea typeface="新細明體" charset="-120"/>
              </a:rPr>
              <a:t>Reasonableness—“reasonable consumer”</a:t>
            </a:r>
          </a:p>
          <a:p>
            <a:pPr lvl="1">
              <a:lnSpc>
                <a:spcPct val="80000"/>
              </a:lnSpc>
            </a:pPr>
            <a:r>
              <a:rPr lang="en-US" altLang="zh-TW" sz="2200" dirty="0" smtClean="0">
                <a:ea typeface="新細明體" charset="-120"/>
              </a:rPr>
              <a:t>Injurious—must cause material injury</a:t>
            </a:r>
            <a:endParaRPr lang="en-US" altLang="zh-TW" dirty="0" smtClean="0">
              <a:ea typeface="新細明體" charset="-120"/>
            </a:endParaRPr>
          </a:p>
          <a:p>
            <a:r>
              <a:rPr lang="en-US" altLang="zh-TW" dirty="0" smtClean="0">
                <a:ea typeface="新細明體" charset="-120"/>
              </a:rPr>
              <a:t>Deception is difficult to prove due to vague and hard-to-measure criteria.</a:t>
            </a:r>
          </a:p>
          <a:p>
            <a:endParaRPr lang="en-US" dirty="0"/>
          </a:p>
        </p:txBody>
      </p:sp>
    </p:spTree>
    <p:extLst>
      <p:ext uri="{BB962C8B-B14F-4D97-AF65-F5344CB8AC3E}">
        <p14:creationId xmlns:p14="http://schemas.microsoft.com/office/powerpoint/2010/main" xmlns="" val="266826063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437853C7-1CD7-4EF7-844F-2C62C3144F27}"/>
              </a:ext>
            </a:extLst>
          </p:cNvPr>
          <p:cNvSpPr>
            <a:spLocks noGrp="1"/>
          </p:cNvSpPr>
          <p:nvPr>
            <p:ph type="title"/>
          </p:nvPr>
        </p:nvSpPr>
        <p:spPr/>
        <p:txBody>
          <a:bodyPr>
            <a:normAutofit/>
          </a:bodyPr>
          <a:lstStyle/>
          <a:p>
            <a:r>
              <a:rPr lang="en-US" altLang="zh-TW" sz="4800" dirty="0" smtClean="0">
                <a:solidFill>
                  <a:srgbClr val="FFC000"/>
                </a:solidFill>
                <a:ea typeface="新細明體" charset="-120"/>
              </a:rPr>
              <a:t>Regulatory Environment</a:t>
            </a:r>
            <a:endParaRPr lang="en-US" dirty="0">
              <a:solidFill>
                <a:srgbClr val="FFC000"/>
              </a:solidFill>
            </a:endParaRPr>
          </a:p>
        </p:txBody>
      </p:sp>
      <p:sp>
        <p:nvSpPr>
          <p:cNvPr id="3" name="Content Placeholder 2">
            <a:extLst>
              <a:ext uri="{FF2B5EF4-FFF2-40B4-BE49-F238E27FC236}">
                <a16:creationId xmlns="" xmlns:a16="http://schemas.microsoft.com/office/drawing/2014/main" id="{FF6B52C1-93C1-414D-9E30-EB4168712AA5}"/>
              </a:ext>
            </a:extLst>
          </p:cNvPr>
          <p:cNvSpPr>
            <a:spLocks noGrp="1"/>
          </p:cNvSpPr>
          <p:nvPr>
            <p:ph idx="1"/>
          </p:nvPr>
        </p:nvSpPr>
        <p:spPr/>
        <p:txBody>
          <a:bodyPr/>
          <a:lstStyle/>
          <a:p>
            <a:pPr>
              <a:lnSpc>
                <a:spcPct val="90000"/>
              </a:lnSpc>
              <a:buFont typeface="Times" charset="0"/>
              <a:buNone/>
            </a:pPr>
            <a:r>
              <a:rPr lang="en-US" altLang="zh-TW" b="1" dirty="0" smtClean="0">
                <a:ea typeface="新細明體" charset="-120"/>
              </a:rPr>
              <a:t>Regulating Substantiation</a:t>
            </a:r>
            <a:endParaRPr lang="en-US" altLang="zh-TW" sz="1400" dirty="0" smtClean="0">
              <a:ea typeface="新細明體" charset="-120"/>
            </a:endParaRPr>
          </a:p>
          <a:p>
            <a:r>
              <a:rPr lang="en-US" altLang="zh-TW" dirty="0" smtClean="0">
                <a:ea typeface="新細明體" charset="-120"/>
              </a:rPr>
              <a:t>Does the advertiser have a reasonable basis to make a claim about product performance?</a:t>
            </a:r>
          </a:p>
          <a:p>
            <a:r>
              <a:rPr lang="en-US" altLang="zh-TW" dirty="0" smtClean="0">
                <a:ea typeface="新細明體" charset="-120"/>
              </a:rPr>
              <a:t>Factors considered:</a:t>
            </a:r>
          </a:p>
          <a:p>
            <a:pPr lvl="1">
              <a:lnSpc>
                <a:spcPct val="90000"/>
              </a:lnSpc>
            </a:pPr>
            <a:r>
              <a:rPr lang="en-US" altLang="zh-TW" sz="2200" dirty="0" smtClean="0">
                <a:ea typeface="新細明體" charset="-120"/>
              </a:rPr>
              <a:t>Type and specificity of claim made</a:t>
            </a:r>
            <a:r>
              <a:rPr lang="en-US" altLang="zh-TW" sz="2200" dirty="0" smtClean="0">
                <a:latin typeface="Times" charset="0"/>
                <a:ea typeface="新細明體" charset="-120"/>
              </a:rPr>
              <a:t> </a:t>
            </a:r>
            <a:endParaRPr lang="en-US" altLang="zh-TW" sz="2200" dirty="0" smtClean="0">
              <a:ea typeface="新細明體" charset="-120"/>
            </a:endParaRPr>
          </a:p>
          <a:p>
            <a:pPr lvl="1">
              <a:lnSpc>
                <a:spcPct val="90000"/>
              </a:lnSpc>
            </a:pPr>
            <a:r>
              <a:rPr lang="en-US" altLang="zh-TW" sz="2200" dirty="0" smtClean="0">
                <a:ea typeface="新細明體" charset="-120"/>
              </a:rPr>
              <a:t>Type of product </a:t>
            </a:r>
          </a:p>
          <a:p>
            <a:pPr lvl="1">
              <a:lnSpc>
                <a:spcPct val="90000"/>
              </a:lnSpc>
            </a:pPr>
            <a:r>
              <a:rPr lang="en-US" altLang="zh-TW" sz="2200" dirty="0" smtClean="0">
                <a:ea typeface="新細明體" charset="-120"/>
              </a:rPr>
              <a:t>Possible consequences of the false claims </a:t>
            </a:r>
          </a:p>
          <a:p>
            <a:pPr lvl="1">
              <a:lnSpc>
                <a:spcPct val="90000"/>
              </a:lnSpc>
            </a:pPr>
            <a:r>
              <a:rPr lang="en-US" altLang="zh-TW" sz="2200" dirty="0" smtClean="0">
                <a:ea typeface="新細明體" charset="-120"/>
              </a:rPr>
              <a:t>Degree of reliance on the claims by consumers </a:t>
            </a:r>
          </a:p>
          <a:p>
            <a:pPr lvl="1">
              <a:lnSpc>
                <a:spcPct val="90000"/>
              </a:lnSpc>
            </a:pPr>
            <a:r>
              <a:rPr lang="en-US" altLang="zh-TW" sz="2200" dirty="0" smtClean="0">
                <a:ea typeface="新細明體" charset="-120"/>
              </a:rPr>
              <a:t>Type and accessibility of evidence available for making the claim </a:t>
            </a:r>
          </a:p>
          <a:p>
            <a:pPr lvl="1">
              <a:lnSpc>
                <a:spcPct val="90000"/>
              </a:lnSpc>
            </a:pPr>
            <a:r>
              <a:rPr lang="en-US" altLang="zh-TW" sz="2200" dirty="0" smtClean="0">
                <a:ea typeface="新細明體" charset="-120"/>
              </a:rPr>
              <a:t>Injurious—must cause material injury</a:t>
            </a:r>
          </a:p>
          <a:p>
            <a:endParaRPr lang="en-US" dirty="0"/>
          </a:p>
        </p:txBody>
      </p:sp>
    </p:spTree>
    <p:extLst>
      <p:ext uri="{BB962C8B-B14F-4D97-AF65-F5344CB8AC3E}">
        <p14:creationId xmlns:p14="http://schemas.microsoft.com/office/powerpoint/2010/main" xmlns="" val="691433820"/>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E99B94FE-60F2-4A1A-BEF6-D5E1F3CF046A}"/>
              </a:ext>
            </a:extLst>
          </p:cNvPr>
          <p:cNvSpPr>
            <a:spLocks noGrp="1"/>
          </p:cNvSpPr>
          <p:nvPr>
            <p:ph type="title"/>
          </p:nvPr>
        </p:nvSpPr>
        <p:spPr/>
        <p:txBody>
          <a:bodyPr>
            <a:normAutofit/>
          </a:bodyPr>
          <a:lstStyle/>
          <a:p>
            <a:r>
              <a:rPr lang="en-US" altLang="zh-TW" sz="4000" dirty="0" smtClean="0">
                <a:solidFill>
                  <a:srgbClr val="FFC000"/>
                </a:solidFill>
                <a:ea typeface="新細明體" charset="-120"/>
              </a:rPr>
              <a:t>Regulatory Environment</a:t>
            </a:r>
            <a:endParaRPr lang="en-US" sz="4000" dirty="0">
              <a:solidFill>
                <a:srgbClr val="FFC000"/>
              </a:solidFill>
            </a:endParaRPr>
          </a:p>
        </p:txBody>
      </p:sp>
      <p:sp>
        <p:nvSpPr>
          <p:cNvPr id="3" name="Content Placeholder 2">
            <a:extLst>
              <a:ext uri="{FF2B5EF4-FFF2-40B4-BE49-F238E27FC236}">
                <a16:creationId xmlns="" xmlns:a16="http://schemas.microsoft.com/office/drawing/2014/main" id="{47359C89-42D2-471F-B000-B9759E8F44C2}"/>
              </a:ext>
            </a:extLst>
          </p:cNvPr>
          <p:cNvSpPr>
            <a:spLocks noGrp="1"/>
          </p:cNvSpPr>
          <p:nvPr>
            <p:ph idx="1"/>
          </p:nvPr>
        </p:nvSpPr>
        <p:spPr>
          <a:xfrm>
            <a:off x="457200" y="1408176"/>
            <a:ext cx="8229600" cy="4625975"/>
          </a:xfrm>
        </p:spPr>
        <p:txBody>
          <a:bodyPr/>
          <a:lstStyle/>
          <a:p>
            <a:pPr>
              <a:lnSpc>
                <a:spcPct val="90000"/>
              </a:lnSpc>
              <a:buFont typeface="Times" charset="0"/>
              <a:buNone/>
            </a:pPr>
            <a:r>
              <a:rPr lang="en-US" altLang="zh-TW" sz="2400" b="1" dirty="0" smtClean="0">
                <a:ea typeface="新細明體" charset="-120"/>
              </a:rPr>
              <a:t>Remedies for Deception and Unfair Advertising</a:t>
            </a:r>
            <a:endParaRPr lang="en-US" altLang="zh-TW" sz="1200" dirty="0" smtClean="0">
              <a:ea typeface="新細明體" charset="-120"/>
            </a:endParaRPr>
          </a:p>
          <a:p>
            <a:pPr>
              <a:lnSpc>
                <a:spcPct val="90000"/>
              </a:lnSpc>
            </a:pPr>
            <a:r>
              <a:rPr lang="en-US" altLang="zh-TW" sz="2400" dirty="0" smtClean="0">
                <a:ea typeface="新細明體" charset="-120"/>
              </a:rPr>
              <a:t>Consent decrees </a:t>
            </a:r>
          </a:p>
          <a:p>
            <a:pPr lvl="1">
              <a:lnSpc>
                <a:spcPct val="90000"/>
              </a:lnSpc>
            </a:pPr>
            <a:r>
              <a:rPr lang="en-US" altLang="zh-TW" sz="2000" dirty="0" smtClean="0">
                <a:ea typeface="新細明體" charset="-120"/>
              </a:rPr>
              <a:t>Advertiser agrees to stop the deceptive practice</a:t>
            </a:r>
          </a:p>
          <a:p>
            <a:pPr>
              <a:lnSpc>
                <a:spcPct val="90000"/>
              </a:lnSpc>
            </a:pPr>
            <a:r>
              <a:rPr lang="en-US" altLang="zh-TW" sz="2400" dirty="0" smtClean="0">
                <a:ea typeface="新細明體" charset="-120"/>
              </a:rPr>
              <a:t>Cease and desist order</a:t>
            </a:r>
          </a:p>
          <a:p>
            <a:pPr lvl="1">
              <a:lnSpc>
                <a:spcPct val="90000"/>
              </a:lnSpc>
            </a:pPr>
            <a:r>
              <a:rPr lang="en-US" altLang="zh-TW" sz="2000" dirty="0" smtClean="0">
                <a:ea typeface="新細明體" charset="-120"/>
              </a:rPr>
              <a:t>A process similar to court trial precedes the order</a:t>
            </a:r>
          </a:p>
          <a:p>
            <a:pPr>
              <a:lnSpc>
                <a:spcPct val="90000"/>
              </a:lnSpc>
            </a:pPr>
            <a:r>
              <a:rPr lang="en-US" altLang="zh-TW" sz="2400" dirty="0" smtClean="0">
                <a:ea typeface="新細明體" charset="-120"/>
              </a:rPr>
              <a:t>Corrective advertising</a:t>
            </a:r>
          </a:p>
          <a:p>
            <a:pPr lvl="1">
              <a:lnSpc>
                <a:spcPct val="90000"/>
              </a:lnSpc>
            </a:pPr>
            <a:r>
              <a:rPr lang="en-US" altLang="zh-TW" sz="2000" dirty="0" smtClean="0">
                <a:ea typeface="新細明體" charset="-120"/>
              </a:rPr>
              <a:t>Advertiser runs messages correcting the false impressions</a:t>
            </a:r>
          </a:p>
          <a:p>
            <a:pPr>
              <a:lnSpc>
                <a:spcPct val="90000"/>
              </a:lnSpc>
            </a:pPr>
            <a:r>
              <a:rPr lang="en-US" altLang="zh-TW" sz="2400" dirty="0" smtClean="0">
                <a:ea typeface="新細明體" charset="-120"/>
              </a:rPr>
              <a:t>Consumer redress</a:t>
            </a:r>
          </a:p>
          <a:p>
            <a:pPr lvl="1">
              <a:lnSpc>
                <a:spcPct val="90000"/>
              </a:lnSpc>
            </a:pPr>
            <a:r>
              <a:rPr lang="en-US" altLang="zh-TW" sz="2000" dirty="0" smtClean="0">
                <a:ea typeface="新細明體" charset="-120"/>
              </a:rPr>
              <a:t>Cancel or reform contracts, refund money or return property, pay for damages, or public notification</a:t>
            </a:r>
          </a:p>
          <a:p>
            <a:pPr>
              <a:lnSpc>
                <a:spcPct val="90000"/>
              </a:lnSpc>
            </a:pPr>
            <a:r>
              <a:rPr lang="en-US" altLang="zh-TW" sz="2400" dirty="0" smtClean="0">
                <a:ea typeface="新細明體" charset="-120"/>
              </a:rPr>
              <a:t>Ad agency legal responsibility</a:t>
            </a:r>
          </a:p>
          <a:p>
            <a:pPr lvl="1">
              <a:lnSpc>
                <a:spcPct val="90000"/>
              </a:lnSpc>
            </a:pPr>
            <a:r>
              <a:rPr lang="en-US" altLang="zh-TW" sz="2000" dirty="0" smtClean="0">
                <a:ea typeface="新細明體" charset="-120"/>
              </a:rPr>
              <a:t>Agency is liable along with advertiser and subject to the same penalties</a:t>
            </a:r>
          </a:p>
          <a:p>
            <a:pPr marL="801688" lvl="1" indent="-457200" eaLnBrk="1" hangingPunct="1">
              <a:buFont typeface="Wingdings" panose="05000000000000000000" pitchFamily="2" charset="2"/>
              <a:buNone/>
            </a:pPr>
            <a:endParaRPr lang="en-US" altLang="en-US" sz="800" dirty="0"/>
          </a:p>
          <a:p>
            <a:endParaRPr lang="en-US" dirty="0"/>
          </a:p>
        </p:txBody>
      </p:sp>
    </p:spTree>
    <p:extLst>
      <p:ext uri="{BB962C8B-B14F-4D97-AF65-F5344CB8AC3E}">
        <p14:creationId xmlns:p14="http://schemas.microsoft.com/office/powerpoint/2010/main" xmlns="" val="1462435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p:txBody>
          <a:bodyPr/>
          <a:lstStyle/>
          <a:p>
            <a:r>
              <a:rPr lang="en-US" altLang="zh-TW" sz="4800" dirty="0" smtClean="0">
                <a:solidFill>
                  <a:srgbClr val="FFC000"/>
                </a:solidFill>
                <a:ea typeface="新細明體" charset="-120"/>
              </a:rPr>
              <a:t>Regulatory Environment</a:t>
            </a:r>
            <a:endParaRPr lang="en-US" dirty="0">
              <a:solidFill>
                <a:srgbClr val="FFC000"/>
              </a:solidFill>
            </a:endParaRPr>
          </a:p>
        </p:txBody>
      </p:sp>
      <p:sp>
        <p:nvSpPr>
          <p:cNvPr id="4" name="Content Placeholder 3"/>
          <p:cNvSpPr>
            <a:spLocks noGrp="1"/>
          </p:cNvSpPr>
          <p:nvPr>
            <p:ph idx="1"/>
          </p:nvPr>
        </p:nvSpPr>
        <p:spPr/>
        <p:txBody>
          <a:bodyPr/>
          <a:lstStyle/>
          <a:p>
            <a:pPr>
              <a:lnSpc>
                <a:spcPct val="90000"/>
              </a:lnSpc>
              <a:buFont typeface="Times" charset="0"/>
              <a:buNone/>
            </a:pPr>
            <a:r>
              <a:rPr lang="en-US" altLang="zh-TW" b="1" dirty="0" smtClean="0">
                <a:ea typeface="新細明體" charset="-120"/>
              </a:rPr>
              <a:t>Food and Drug Administration (FDA)</a:t>
            </a:r>
            <a:endParaRPr lang="en-US" altLang="zh-TW" sz="1400" dirty="0" smtClean="0">
              <a:ea typeface="新細明體" charset="-120"/>
            </a:endParaRPr>
          </a:p>
          <a:p>
            <a:r>
              <a:rPr lang="en-US" altLang="zh-TW" dirty="0" smtClean="0">
                <a:ea typeface="新細明體" charset="-120"/>
              </a:rPr>
              <a:t>Regulatory division of the Department of Health and Human Services</a:t>
            </a:r>
            <a:r>
              <a:rPr lang="en-US" altLang="zh-TW" dirty="0" smtClean="0">
                <a:latin typeface="Times" charset="0"/>
                <a:ea typeface="新細明體" charset="-120"/>
              </a:rPr>
              <a:t> </a:t>
            </a:r>
            <a:endParaRPr lang="en-US" altLang="zh-TW" dirty="0" smtClean="0">
              <a:ea typeface="新細明體" charset="-120"/>
            </a:endParaRPr>
          </a:p>
          <a:p>
            <a:r>
              <a:rPr lang="en-US" altLang="zh-TW" dirty="0" smtClean="0">
                <a:ea typeface="新細明體" charset="-120"/>
              </a:rPr>
              <a:t>Oversees package labeling, ingredient listings, and advertising for food and drugs</a:t>
            </a:r>
          </a:p>
          <a:p>
            <a:r>
              <a:rPr lang="en-US" altLang="zh-TW" dirty="0" smtClean="0">
                <a:ea typeface="新細明體" charset="-120"/>
              </a:rPr>
              <a:t>Determines the safety and purity of foods, cosmetics</a:t>
            </a:r>
          </a:p>
          <a:p>
            <a:r>
              <a:rPr lang="en-US" altLang="zh-TW" dirty="0" smtClean="0">
                <a:ea typeface="新細明體" charset="-120"/>
              </a:rPr>
              <a:t>Watchdog for drug advertising, specifically direct-to-consumer ads for prescription drugs</a:t>
            </a:r>
          </a:p>
          <a:p>
            <a:endParaRPr lang="en-US" dirty="0"/>
          </a:p>
        </p:txBody>
      </p:sp>
    </p:spTree>
    <p:extLst>
      <p:ext uri="{BB962C8B-B14F-4D97-AF65-F5344CB8AC3E}">
        <p14:creationId xmlns:p14="http://schemas.microsoft.com/office/powerpoint/2010/main" xmlns="" val="411960733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2803" name="Rectangle 3"/>
          <p:cNvSpPr>
            <a:spLocks noGrp="1" noChangeArrowheads="1"/>
          </p:cNvSpPr>
          <p:nvPr>
            <p:ph type="title"/>
          </p:nvPr>
        </p:nvSpPr>
        <p:spPr/>
        <p:txBody>
          <a:bodyPr>
            <a:normAutofit/>
          </a:bodyPr>
          <a:lstStyle/>
          <a:p>
            <a:r>
              <a:rPr lang="en-US" altLang="zh-TW" sz="4000" dirty="0" smtClean="0">
                <a:solidFill>
                  <a:srgbClr val="FFC000"/>
                </a:solidFill>
                <a:ea typeface="新細明體" charset="-120"/>
              </a:rPr>
              <a:t>Regulatory Environment</a:t>
            </a:r>
            <a:endParaRPr lang="en-US" sz="4000" dirty="0">
              <a:solidFill>
                <a:srgbClr val="FFC000"/>
              </a:solidFill>
            </a:endParaRPr>
          </a:p>
        </p:txBody>
      </p:sp>
      <p:sp>
        <p:nvSpPr>
          <p:cNvPr id="4" name="Content Placeholder 3"/>
          <p:cNvSpPr>
            <a:spLocks noGrp="1"/>
          </p:cNvSpPr>
          <p:nvPr>
            <p:ph idx="1"/>
          </p:nvPr>
        </p:nvSpPr>
        <p:spPr/>
        <p:txBody>
          <a:bodyPr/>
          <a:lstStyle/>
          <a:p>
            <a:pPr>
              <a:lnSpc>
                <a:spcPct val="90000"/>
              </a:lnSpc>
              <a:buFont typeface="Times" charset="0"/>
              <a:buNone/>
            </a:pPr>
            <a:r>
              <a:rPr lang="en-US" altLang="zh-TW" b="1" dirty="0" smtClean="0">
                <a:ea typeface="新細明體" charset="-120"/>
              </a:rPr>
              <a:t>Federal Communications Commission (FCC)</a:t>
            </a:r>
            <a:endParaRPr lang="en-US" altLang="zh-TW" sz="1400" dirty="0" smtClean="0">
              <a:ea typeface="新細明體" charset="-120"/>
            </a:endParaRPr>
          </a:p>
          <a:p>
            <a:r>
              <a:rPr lang="en-US" altLang="zh-TW" dirty="0" smtClean="0">
                <a:ea typeface="新細明體" charset="-120"/>
              </a:rPr>
              <a:t>Regulates radio and television broadcast communications (media, not advertisers)</a:t>
            </a:r>
          </a:p>
          <a:p>
            <a:r>
              <a:rPr lang="en-US" altLang="zh-TW" dirty="0" smtClean="0">
                <a:ea typeface="新細明體" charset="-120"/>
              </a:rPr>
              <a:t>Can issue and revoke licenses, ban deceptive messages, or those in poor taste</a:t>
            </a:r>
          </a:p>
          <a:p>
            <a:r>
              <a:rPr lang="en-US" altLang="zh-TW" dirty="0" smtClean="0">
                <a:ea typeface="新細明體" charset="-120"/>
              </a:rPr>
              <a:t>Responds to complaints but doesn’t initiate actions</a:t>
            </a:r>
          </a:p>
          <a:p>
            <a:r>
              <a:rPr lang="en-US" altLang="zh-TW" dirty="0" smtClean="0">
                <a:ea typeface="新細明體" charset="-120"/>
              </a:rPr>
              <a:t>Works closely with FTC to eliminate false and deceptive advertising</a:t>
            </a:r>
          </a:p>
          <a:p>
            <a:endParaRPr lang="en-US" dirty="0"/>
          </a:p>
        </p:txBody>
      </p:sp>
    </p:spTree>
    <p:extLst>
      <p:ext uri="{BB962C8B-B14F-4D97-AF65-F5344CB8AC3E}">
        <p14:creationId xmlns:p14="http://schemas.microsoft.com/office/powerpoint/2010/main" xmlns="" val="19451100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3827" name="Rectangle 3"/>
          <p:cNvSpPr>
            <a:spLocks noGrp="1" noChangeArrowheads="1"/>
          </p:cNvSpPr>
          <p:nvPr>
            <p:ph type="title"/>
          </p:nvPr>
        </p:nvSpPr>
        <p:spPr/>
        <p:txBody>
          <a:bodyPr>
            <a:normAutofit/>
          </a:bodyPr>
          <a:lstStyle/>
          <a:p>
            <a:r>
              <a:rPr lang="en-US" altLang="zh-TW" sz="4000" dirty="0" smtClean="0">
                <a:solidFill>
                  <a:srgbClr val="FFC000"/>
                </a:solidFill>
                <a:ea typeface="新細明體" charset="-120"/>
              </a:rPr>
              <a:t>Regulatory Environment</a:t>
            </a:r>
            <a:endParaRPr lang="en-US" sz="4000" dirty="0">
              <a:solidFill>
                <a:srgbClr val="FFC000"/>
              </a:solidFill>
            </a:endParaRPr>
          </a:p>
        </p:txBody>
      </p:sp>
      <p:sp>
        <p:nvSpPr>
          <p:cNvPr id="4" name="Rectangle 3"/>
          <p:cNvSpPr/>
          <p:nvPr/>
        </p:nvSpPr>
        <p:spPr>
          <a:xfrm>
            <a:off x="1000100" y="1999842"/>
            <a:ext cx="7000924" cy="4358116"/>
          </a:xfrm>
          <a:prstGeom prst="rect">
            <a:avLst/>
          </a:prstGeom>
        </p:spPr>
        <p:txBody>
          <a:bodyPr wrap="square">
            <a:spAutoFit/>
          </a:bodyPr>
          <a:lstStyle/>
          <a:p>
            <a:pPr>
              <a:lnSpc>
                <a:spcPct val="90000"/>
              </a:lnSpc>
              <a:buFont typeface="Times" charset="0"/>
              <a:buNone/>
            </a:pPr>
            <a:r>
              <a:rPr lang="en-US" altLang="zh-TW" sz="2800" b="1" dirty="0" smtClean="0">
                <a:latin typeface="+mn-lt"/>
                <a:ea typeface="新細明體" charset="-120"/>
              </a:rPr>
              <a:t>Other Regulatory Bodies</a:t>
            </a:r>
            <a:endParaRPr lang="en-US" altLang="zh-TW" sz="2800" dirty="0" smtClean="0">
              <a:latin typeface="+mn-lt"/>
              <a:ea typeface="新細明體" charset="-120"/>
            </a:endParaRPr>
          </a:p>
          <a:p>
            <a:pPr>
              <a:lnSpc>
                <a:spcPct val="90000"/>
              </a:lnSpc>
            </a:pPr>
            <a:r>
              <a:rPr lang="en-US" altLang="zh-TW" sz="2800" dirty="0" smtClean="0">
                <a:latin typeface="+mn-lt"/>
                <a:ea typeface="新細明體" charset="-120"/>
              </a:rPr>
              <a:t>The </a:t>
            </a:r>
            <a:r>
              <a:rPr lang="en-US" altLang="zh-TW" sz="2800" b="1" i="1" dirty="0" smtClean="0">
                <a:latin typeface="+mn-lt"/>
                <a:ea typeface="新細明體" charset="-120"/>
              </a:rPr>
              <a:t>Bureau of Alcohol, Tobacco, and Firearms</a:t>
            </a:r>
            <a:r>
              <a:rPr lang="en-US" altLang="zh-TW" sz="2800" dirty="0" smtClean="0">
                <a:latin typeface="+mn-lt"/>
                <a:ea typeface="新細明體" charset="-120"/>
              </a:rPr>
              <a:t> (BATF) within the Treasury Department regulates deception in advertising and establishes labeling requirements for the liquor industry. </a:t>
            </a:r>
          </a:p>
          <a:p>
            <a:pPr>
              <a:lnSpc>
                <a:spcPct val="90000"/>
              </a:lnSpc>
            </a:pPr>
            <a:r>
              <a:rPr lang="en-US" altLang="zh-TW" sz="2800" dirty="0" smtClean="0">
                <a:latin typeface="+mn-lt"/>
                <a:ea typeface="新細明體" charset="-120"/>
              </a:rPr>
              <a:t>The </a:t>
            </a:r>
            <a:r>
              <a:rPr lang="en-US" altLang="zh-TW" sz="2800" b="1" i="1" dirty="0" smtClean="0">
                <a:latin typeface="+mn-lt"/>
                <a:ea typeface="新細明體" charset="-120"/>
              </a:rPr>
              <a:t>U.S. Postal Service</a:t>
            </a:r>
            <a:r>
              <a:rPr lang="en-US" altLang="zh-TW" sz="2800" dirty="0" smtClean="0">
                <a:latin typeface="+mn-lt"/>
                <a:ea typeface="新細明體" charset="-120"/>
              </a:rPr>
              <a:t> regulates direct mail and magazine advertising including the areas of obscenity, lotteries, and fraud. </a:t>
            </a:r>
          </a:p>
          <a:p>
            <a:pPr>
              <a:lnSpc>
                <a:spcPct val="90000"/>
              </a:lnSpc>
            </a:pPr>
            <a:r>
              <a:rPr lang="en-US" altLang="zh-TW" sz="2800" dirty="0" smtClean="0">
                <a:latin typeface="+mn-lt"/>
                <a:ea typeface="新細明體" charset="-120"/>
              </a:rPr>
              <a:t>The </a:t>
            </a:r>
            <a:r>
              <a:rPr lang="en-US" altLang="zh-TW" sz="2800" b="1" i="1" dirty="0" smtClean="0">
                <a:latin typeface="+mn-lt"/>
                <a:ea typeface="新細明體" charset="-120"/>
              </a:rPr>
              <a:t>States’ Attorneys General</a:t>
            </a:r>
            <a:r>
              <a:rPr lang="en-US" altLang="zh-TW" sz="2800" dirty="0" smtClean="0">
                <a:latin typeface="+mn-lt"/>
                <a:ea typeface="新細明體" charset="-120"/>
              </a:rPr>
              <a:t> regulates advertising at the state level. </a:t>
            </a:r>
            <a:endParaRPr lang="en-US" altLang="zh-TW" sz="2800" dirty="0">
              <a:latin typeface="+mn-lt"/>
              <a:ea typeface="新細明體" charset="-120"/>
            </a:endParaRPr>
          </a:p>
        </p:txBody>
      </p:sp>
    </p:spTree>
    <p:extLst>
      <p:ext uri="{BB962C8B-B14F-4D97-AF65-F5344CB8AC3E}">
        <p14:creationId xmlns:p14="http://schemas.microsoft.com/office/powerpoint/2010/main" xmlns="" val="298640191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4850" name="Rectangle 2"/>
          <p:cNvSpPr>
            <a:spLocks noGrp="1" noChangeArrowheads="1"/>
          </p:cNvSpPr>
          <p:nvPr>
            <p:ph type="title"/>
          </p:nvPr>
        </p:nvSpPr>
        <p:spPr/>
        <p:txBody>
          <a:bodyPr/>
          <a:lstStyle/>
          <a:p>
            <a:r>
              <a:rPr lang="en-US" altLang="zh-TW" dirty="0" smtClean="0">
                <a:solidFill>
                  <a:srgbClr val="FFC000"/>
                </a:solidFill>
                <a:ea typeface="新細明體" charset="-120"/>
              </a:rPr>
              <a:t>Media Review of Advertising</a:t>
            </a:r>
            <a:endParaRPr lang="en-US" dirty="0">
              <a:solidFill>
                <a:srgbClr val="FFC000"/>
              </a:solidFill>
            </a:endParaRPr>
          </a:p>
        </p:txBody>
      </p:sp>
      <p:sp>
        <p:nvSpPr>
          <p:cNvPr id="334851" name="Rectangle 3"/>
          <p:cNvSpPr>
            <a:spLocks noGrp="1" noChangeArrowheads="1"/>
          </p:cNvSpPr>
          <p:nvPr>
            <p:ph idx="1"/>
          </p:nvPr>
        </p:nvSpPr>
        <p:spPr>
          <a:xfrm>
            <a:off x="457200" y="1500174"/>
            <a:ext cx="8229600" cy="5072098"/>
          </a:xfrm>
        </p:spPr>
        <p:txBody>
          <a:bodyPr/>
          <a:lstStyle/>
          <a:p>
            <a:r>
              <a:rPr lang="en-US" dirty="0" smtClean="0"/>
              <a:t>The media attempts to regulate advertising by screening and rejecting ads that violate their standards of truth and good taste. </a:t>
            </a:r>
            <a:endParaRPr lang="en-US" dirty="0" smtClean="0"/>
          </a:p>
          <a:p>
            <a:r>
              <a:rPr lang="en-US" dirty="0" smtClean="0"/>
              <a:t>Most </a:t>
            </a:r>
            <a:r>
              <a:rPr lang="en-US" dirty="0" smtClean="0"/>
              <a:t>networks have a Standards and Practices Department that screens every ad and gives approval before the ad can run. </a:t>
            </a:r>
            <a:r>
              <a:rPr lang="en-US" altLang="zh-TW" dirty="0" smtClean="0">
                <a:ea typeface="新細明體" charset="-120"/>
              </a:rPr>
              <a:t>The </a:t>
            </a:r>
            <a:r>
              <a:rPr lang="en-US" altLang="zh-TW" dirty="0" smtClean="0">
                <a:ea typeface="新細明體" charset="-120"/>
              </a:rPr>
              <a:t>First Amendment lets publishers refuse to run ads.</a:t>
            </a:r>
          </a:p>
          <a:p>
            <a:r>
              <a:rPr lang="en-US" altLang="zh-TW" dirty="0" smtClean="0">
                <a:ea typeface="新細明體" charset="-120"/>
              </a:rPr>
              <a:t>The FTC pressures magazines and newspapers to stop running misleading weight loss ads. </a:t>
            </a:r>
          </a:p>
          <a:p>
            <a:r>
              <a:rPr lang="en-US" altLang="zh-TW" dirty="0" smtClean="0">
                <a:ea typeface="新細明體" charset="-120"/>
              </a:rPr>
              <a:t>CBS refused to run an anti-Bush ad endorsed by the </a:t>
            </a:r>
            <a:r>
              <a:rPr lang="en-US" altLang="zh-TW" dirty="0" err="1" smtClean="0">
                <a:ea typeface="新細明體" charset="-120"/>
              </a:rPr>
              <a:t>MoveOn</a:t>
            </a:r>
            <a:r>
              <a:rPr lang="en-US" altLang="zh-TW" dirty="0" smtClean="0">
                <a:ea typeface="新細明體" charset="-120"/>
              </a:rPr>
              <a:t> organization.</a:t>
            </a:r>
            <a:endParaRPr lang="en-US" altLang="zh-TW" dirty="0">
              <a:ea typeface="新細明體" charset="-120"/>
            </a:endParaRPr>
          </a:p>
        </p:txBody>
      </p:sp>
    </p:spTree>
    <p:extLst>
      <p:ext uri="{BB962C8B-B14F-4D97-AF65-F5344CB8AC3E}">
        <p14:creationId xmlns:p14="http://schemas.microsoft.com/office/powerpoint/2010/main" xmlns="" val="972427939"/>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5874" name="Rectangle 2"/>
          <p:cNvSpPr>
            <a:spLocks noGrp="1" noChangeArrowheads="1"/>
          </p:cNvSpPr>
          <p:nvPr>
            <p:ph type="title"/>
          </p:nvPr>
        </p:nvSpPr>
        <p:spPr/>
        <p:txBody>
          <a:bodyPr/>
          <a:lstStyle/>
          <a:p>
            <a:r>
              <a:rPr lang="en-US" altLang="zh-TW" dirty="0" smtClean="0">
                <a:solidFill>
                  <a:srgbClr val="FFC000"/>
                </a:solidFill>
                <a:ea typeface="新細明體" charset="-120"/>
              </a:rPr>
              <a:t>Self Regulation</a:t>
            </a:r>
            <a:endParaRPr lang="en-US" dirty="0">
              <a:solidFill>
                <a:srgbClr val="FFC000"/>
              </a:solidFill>
            </a:endParaRPr>
          </a:p>
        </p:txBody>
      </p:sp>
      <p:sp>
        <p:nvSpPr>
          <p:cNvPr id="335875" name="Rectangle 3"/>
          <p:cNvSpPr>
            <a:spLocks noGrp="1" noChangeArrowheads="1"/>
          </p:cNvSpPr>
          <p:nvPr>
            <p:ph idx="1"/>
          </p:nvPr>
        </p:nvSpPr>
        <p:spPr/>
        <p:txBody>
          <a:bodyPr/>
          <a:lstStyle/>
          <a:p>
            <a:r>
              <a:rPr lang="en-US" dirty="0" smtClean="0"/>
              <a:t>There are three types of Self Regulation:</a:t>
            </a:r>
          </a:p>
          <a:p>
            <a:r>
              <a:rPr lang="en-US" dirty="0" smtClean="0"/>
              <a:t>1. </a:t>
            </a:r>
            <a:r>
              <a:rPr lang="en-US" altLang="zh-TW" b="1" dirty="0" smtClean="0">
                <a:ea typeface="新細明體" charset="-120"/>
              </a:rPr>
              <a:t>Self-Discipline</a:t>
            </a:r>
            <a:endParaRPr lang="en-US" b="1" dirty="0"/>
          </a:p>
          <a:p>
            <a:pPr>
              <a:lnSpc>
                <a:spcPct val="90000"/>
              </a:lnSpc>
            </a:pPr>
            <a:r>
              <a:rPr lang="en-US" altLang="zh-TW" dirty="0" smtClean="0">
                <a:ea typeface="新細明體" charset="-120"/>
              </a:rPr>
              <a:t>Organizations exercise self-discipline when they develop, use, or enforce norms within its own practices.</a:t>
            </a:r>
          </a:p>
          <a:p>
            <a:pPr>
              <a:lnSpc>
                <a:spcPct val="90000"/>
              </a:lnSpc>
            </a:pPr>
            <a:r>
              <a:rPr lang="en-US" altLang="zh-TW" dirty="0" smtClean="0">
                <a:ea typeface="新細明體" charset="-120"/>
              </a:rPr>
              <a:t>Most major advertisers and advertising agencies have in-house ad review procedures.</a:t>
            </a:r>
          </a:p>
          <a:p>
            <a:pPr>
              <a:lnSpc>
                <a:spcPct val="90000"/>
              </a:lnSpc>
            </a:pPr>
            <a:r>
              <a:rPr lang="en-US" altLang="zh-TW" dirty="0" smtClean="0">
                <a:ea typeface="新細明體" charset="-120"/>
              </a:rPr>
              <a:t>Several U.S. companies have their own codes of behavior and criteria for acceptability of advertising.</a:t>
            </a:r>
            <a:endParaRPr lang="en-US" altLang="zh-TW" sz="2400" dirty="0">
              <a:ea typeface="新細明體" charset="-120"/>
            </a:endParaRPr>
          </a:p>
        </p:txBody>
      </p:sp>
    </p:spTree>
    <p:extLst>
      <p:ext uri="{BB962C8B-B14F-4D97-AF65-F5344CB8AC3E}">
        <p14:creationId xmlns:p14="http://schemas.microsoft.com/office/powerpoint/2010/main" xmlns="" val="2075953240"/>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6898" name="Rectangle 2"/>
          <p:cNvSpPr>
            <a:spLocks noGrp="1" noChangeArrowheads="1"/>
          </p:cNvSpPr>
          <p:nvPr>
            <p:ph type="title"/>
          </p:nvPr>
        </p:nvSpPr>
        <p:spPr/>
        <p:txBody>
          <a:bodyPr/>
          <a:lstStyle/>
          <a:p>
            <a:r>
              <a:rPr lang="en-US" altLang="zh-TW" dirty="0" smtClean="0">
                <a:solidFill>
                  <a:srgbClr val="FFC000"/>
                </a:solidFill>
                <a:ea typeface="新細明體" charset="-120"/>
              </a:rPr>
              <a:t>Self Regulation</a:t>
            </a:r>
            <a:endParaRPr lang="en-US" dirty="0">
              <a:solidFill>
                <a:srgbClr val="FFC000"/>
              </a:solidFill>
            </a:endParaRPr>
          </a:p>
        </p:txBody>
      </p:sp>
      <p:sp>
        <p:nvSpPr>
          <p:cNvPr id="336899" name="Rectangle 3"/>
          <p:cNvSpPr>
            <a:spLocks noGrp="1" noChangeArrowheads="1"/>
          </p:cNvSpPr>
          <p:nvPr>
            <p:ph idx="1"/>
          </p:nvPr>
        </p:nvSpPr>
        <p:spPr>
          <a:xfrm>
            <a:off x="214282" y="1517669"/>
            <a:ext cx="8715436" cy="5340331"/>
          </a:xfrm>
        </p:spPr>
        <p:txBody>
          <a:bodyPr/>
          <a:lstStyle/>
          <a:p>
            <a:r>
              <a:rPr lang="en-US" sz="2400" dirty="0" smtClean="0"/>
              <a:t>2. </a:t>
            </a:r>
            <a:r>
              <a:rPr lang="en-US" altLang="zh-TW" sz="2400" b="1" dirty="0" smtClean="0">
                <a:ea typeface="新細明體" charset="-120"/>
              </a:rPr>
              <a:t>Industry Self-Regulation</a:t>
            </a:r>
            <a:endParaRPr lang="en-US" sz="2400" b="1" dirty="0" smtClean="0"/>
          </a:p>
          <a:p>
            <a:pPr lvl="0"/>
            <a:r>
              <a:rPr lang="en-US" sz="2000" dirty="0" smtClean="0"/>
              <a:t>When the development, use, and enforcement of norms come from the industry, the term used is </a:t>
            </a:r>
            <a:r>
              <a:rPr lang="en-US" sz="2000" i="1" dirty="0" smtClean="0"/>
              <a:t>industry self-regulation.</a:t>
            </a:r>
            <a:endParaRPr lang="en-US" sz="2000" dirty="0" smtClean="0"/>
          </a:p>
          <a:p>
            <a:r>
              <a:rPr lang="en-US" sz="2400" b="1" dirty="0" smtClean="0"/>
              <a:t>3.</a:t>
            </a:r>
            <a:r>
              <a:rPr lang="en-US" altLang="zh-TW" sz="2400" b="1" dirty="0" smtClean="0">
                <a:ea typeface="新細明體" charset="-120"/>
              </a:rPr>
              <a:t>Self-Regulation </a:t>
            </a:r>
            <a:r>
              <a:rPr lang="en-US" altLang="zh-TW" sz="2400" b="1" dirty="0" smtClean="0">
                <a:ea typeface="新細明體" charset="-120"/>
              </a:rPr>
              <a:t>by Public </a:t>
            </a:r>
            <a:r>
              <a:rPr lang="en-US" altLang="zh-TW" sz="2400" b="1" dirty="0" smtClean="0">
                <a:ea typeface="新細明體" charset="-120"/>
              </a:rPr>
              <a:t>and </a:t>
            </a:r>
            <a:r>
              <a:rPr lang="en-US" altLang="zh-TW" sz="2400" b="1" dirty="0" smtClean="0">
                <a:ea typeface="新細明體" charset="-120"/>
              </a:rPr>
              <a:t>Community </a:t>
            </a:r>
            <a:r>
              <a:rPr lang="en-US" altLang="zh-TW" sz="2400" b="1" dirty="0" smtClean="0">
                <a:ea typeface="新細明體" charset="-120"/>
              </a:rPr>
              <a:t>Group</a:t>
            </a:r>
          </a:p>
          <a:p>
            <a:pPr>
              <a:lnSpc>
                <a:spcPct val="90000"/>
              </a:lnSpc>
            </a:pPr>
            <a:r>
              <a:rPr lang="en-US" altLang="zh-TW" sz="2000" b="1" i="1" dirty="0" smtClean="0">
                <a:ea typeface="新細明體" charset="-120"/>
              </a:rPr>
              <a:t>Local groups like the Better Business Bureau advise local businesses on legal aspects of advertising.</a:t>
            </a:r>
          </a:p>
          <a:p>
            <a:pPr lvl="1">
              <a:lnSpc>
                <a:spcPct val="90000"/>
              </a:lnSpc>
            </a:pPr>
            <a:r>
              <a:rPr lang="en-US" altLang="zh-TW" sz="2200" dirty="0" smtClean="0">
                <a:ea typeface="新細明體" charset="-120"/>
              </a:rPr>
              <a:t>Also receives and investigates complaints, maintains files on violators, and assists law enforcement officials in prosecuting violators.</a:t>
            </a:r>
            <a:endParaRPr lang="en-US" altLang="zh-TW" sz="2000" dirty="0" smtClean="0">
              <a:ea typeface="新細明體" charset="-120"/>
            </a:endParaRPr>
          </a:p>
          <a:p>
            <a:pPr>
              <a:lnSpc>
                <a:spcPct val="90000"/>
              </a:lnSpc>
            </a:pPr>
            <a:r>
              <a:rPr lang="en-US" altLang="zh-TW" sz="2000" b="1" i="1" dirty="0" smtClean="0">
                <a:ea typeface="新細明體" charset="-120"/>
              </a:rPr>
              <a:t>Consumer Activist Groups</a:t>
            </a:r>
          </a:p>
          <a:p>
            <a:pPr lvl="1">
              <a:lnSpc>
                <a:spcPct val="90000"/>
              </a:lnSpc>
            </a:pPr>
            <a:r>
              <a:rPr lang="en-US" altLang="zh-TW" sz="2200" dirty="0" smtClean="0">
                <a:ea typeface="新細明體" charset="-120"/>
              </a:rPr>
              <a:t>Action for Children’s Advertising monitors advertising to children and files complaints.</a:t>
            </a:r>
          </a:p>
          <a:p>
            <a:pPr lvl="1">
              <a:lnSpc>
                <a:spcPct val="90000"/>
              </a:lnSpc>
            </a:pPr>
            <a:r>
              <a:rPr lang="en-US" altLang="zh-TW" sz="2200" dirty="0" smtClean="0">
                <a:ea typeface="新細明體" charset="-120"/>
              </a:rPr>
              <a:t>Public Citizen group pushed for warnings on print ads for nicotine products.</a:t>
            </a:r>
          </a:p>
          <a:p>
            <a:pPr lvl="1">
              <a:lnSpc>
                <a:spcPct val="90000"/>
              </a:lnSpc>
            </a:pPr>
            <a:r>
              <a:rPr lang="en-US" altLang="zh-TW" sz="2200" dirty="0" smtClean="0">
                <a:ea typeface="新細明體" charset="-120"/>
              </a:rPr>
              <a:t>Cultural Environment Movement is a nonprofit coalition focused on fairness, diversity, and justice in media communications.</a:t>
            </a:r>
            <a:endParaRPr lang="en-US" altLang="zh-TW" sz="2000" dirty="0">
              <a:ea typeface="新細明體" charset="-120"/>
            </a:endParaRPr>
          </a:p>
        </p:txBody>
      </p:sp>
    </p:spTree>
    <p:extLst>
      <p:ext uri="{BB962C8B-B14F-4D97-AF65-F5344CB8AC3E}">
        <p14:creationId xmlns:p14="http://schemas.microsoft.com/office/powerpoint/2010/main" xmlns="" val="1038967910"/>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37922" name="Rectangle 2"/>
          <p:cNvSpPr>
            <a:spLocks noGrp="1" noChangeArrowheads="1"/>
          </p:cNvSpPr>
          <p:nvPr>
            <p:ph type="title"/>
          </p:nvPr>
        </p:nvSpPr>
        <p:spPr/>
        <p:txBody>
          <a:bodyPr>
            <a:normAutofit/>
          </a:bodyPr>
          <a:lstStyle/>
          <a:p>
            <a:r>
              <a:rPr lang="en-US" altLang="zh-TW" sz="4000" dirty="0" smtClean="0">
                <a:solidFill>
                  <a:srgbClr val="FFC000"/>
                </a:solidFill>
                <a:ea typeface="新細明體" charset="-120"/>
              </a:rPr>
              <a:t>What guides ethical behavior?</a:t>
            </a:r>
            <a:endParaRPr lang="en-US" sz="4000" dirty="0">
              <a:solidFill>
                <a:srgbClr val="FFC000"/>
              </a:solidFill>
            </a:endParaRPr>
          </a:p>
        </p:txBody>
      </p:sp>
      <p:sp>
        <p:nvSpPr>
          <p:cNvPr id="337923" name="Rectangle 3"/>
          <p:cNvSpPr>
            <a:spLocks noGrp="1" noChangeArrowheads="1"/>
          </p:cNvSpPr>
          <p:nvPr>
            <p:ph idx="1"/>
          </p:nvPr>
        </p:nvSpPr>
        <p:spPr>
          <a:xfrm>
            <a:off x="457200" y="1774825"/>
            <a:ext cx="4829180" cy="2154241"/>
          </a:xfrm>
        </p:spPr>
        <p:txBody>
          <a:bodyPr/>
          <a:lstStyle/>
          <a:p>
            <a:pPr>
              <a:lnSpc>
                <a:spcPct val="90000"/>
              </a:lnSpc>
            </a:pPr>
            <a:r>
              <a:rPr lang="en-US" altLang="zh-TW" sz="2400" dirty="0" smtClean="0">
                <a:ea typeface="新細明體" charset="-120"/>
              </a:rPr>
              <a:t>Ethics</a:t>
            </a:r>
            <a:endParaRPr lang="en-US" altLang="zh-TW" sz="2000" dirty="0" smtClean="0">
              <a:ea typeface="新細明體" charset="-120"/>
            </a:endParaRPr>
          </a:p>
          <a:p>
            <a:pPr marL="635000" lvl="1" indent="-177800">
              <a:lnSpc>
                <a:spcPct val="90000"/>
              </a:lnSpc>
            </a:pPr>
            <a:r>
              <a:rPr lang="en-US" altLang="zh-TW" sz="2200" dirty="0" smtClean="0">
                <a:ea typeface="新細明體" charset="-120"/>
              </a:rPr>
              <a:t>“</a:t>
            </a:r>
            <a:r>
              <a:rPr lang="en-US" altLang="zh-TW" sz="2200" dirty="0" err="1" smtClean="0">
                <a:ea typeface="新細明體" charset="-120"/>
              </a:rPr>
              <a:t>shoulds</a:t>
            </a:r>
            <a:r>
              <a:rPr lang="en-US" altLang="zh-TW" sz="2200" dirty="0" smtClean="0">
                <a:ea typeface="新細明體" charset="-120"/>
              </a:rPr>
              <a:t>” and “</a:t>
            </a:r>
            <a:r>
              <a:rPr lang="en-US" altLang="zh-TW" sz="2200" dirty="0" err="1" smtClean="0">
                <a:ea typeface="新細明體" charset="-120"/>
              </a:rPr>
              <a:t>oughts</a:t>
            </a:r>
            <a:r>
              <a:rPr lang="en-US" altLang="zh-TW" sz="2200" dirty="0" smtClean="0">
                <a:ea typeface="新細明體" charset="-120"/>
              </a:rPr>
              <a:t>”; the “right thing to do”</a:t>
            </a:r>
            <a:endParaRPr lang="en-US" altLang="zh-TW" sz="2000" dirty="0" smtClean="0">
              <a:ea typeface="新細明體" charset="-120"/>
            </a:endParaRPr>
          </a:p>
          <a:p>
            <a:pPr>
              <a:lnSpc>
                <a:spcPct val="90000"/>
              </a:lnSpc>
            </a:pPr>
            <a:r>
              <a:rPr lang="en-US" altLang="zh-TW" sz="2400" dirty="0" smtClean="0">
                <a:ea typeface="新細明體" charset="-120"/>
              </a:rPr>
              <a:t>Morals </a:t>
            </a:r>
            <a:endParaRPr lang="en-US" altLang="zh-TW" sz="2000" dirty="0" smtClean="0">
              <a:ea typeface="新細明體" charset="-120"/>
            </a:endParaRPr>
          </a:p>
          <a:p>
            <a:pPr marL="635000" lvl="1" indent="-177800">
              <a:lnSpc>
                <a:spcPct val="90000"/>
              </a:lnSpc>
            </a:pPr>
            <a:r>
              <a:rPr lang="en-US" altLang="zh-TW" sz="2200" dirty="0" smtClean="0">
                <a:ea typeface="新細明體" charset="-120"/>
              </a:rPr>
              <a:t>Frameworks for right actions often based in religion</a:t>
            </a:r>
            <a:endParaRPr lang="en-US" altLang="zh-TW" sz="2200" dirty="0">
              <a:ea typeface="新細明體" charset="-120"/>
            </a:endParaRPr>
          </a:p>
        </p:txBody>
      </p:sp>
      <p:pic>
        <p:nvPicPr>
          <p:cNvPr id="81" name="Picture 11"/>
          <p:cNvPicPr>
            <a:picLocks noChangeAspect="1" noChangeArrowheads="1"/>
          </p:cNvPicPr>
          <p:nvPr/>
        </p:nvPicPr>
        <p:blipFill>
          <a:blip r:embed="rId2"/>
          <a:srcRect/>
          <a:stretch>
            <a:fillRect/>
          </a:stretch>
        </p:blipFill>
        <p:spPr bwMode="auto">
          <a:xfrm>
            <a:off x="5410200" y="1728788"/>
            <a:ext cx="3516313" cy="2513012"/>
          </a:xfrm>
          <a:prstGeom prst="rect">
            <a:avLst/>
          </a:prstGeom>
          <a:noFill/>
        </p:spPr>
      </p:pic>
      <p:sp>
        <p:nvSpPr>
          <p:cNvPr id="82" name="Rectangle 4"/>
          <p:cNvSpPr>
            <a:spLocks noChangeArrowheads="1"/>
          </p:cNvSpPr>
          <p:nvPr/>
        </p:nvSpPr>
        <p:spPr bwMode="auto">
          <a:xfrm>
            <a:off x="1057300" y="4572000"/>
            <a:ext cx="7086600" cy="1600200"/>
          </a:xfrm>
          <a:prstGeom prst="rect">
            <a:avLst/>
          </a:prstGeom>
          <a:solidFill>
            <a:srgbClr val="336699">
              <a:alpha val="25000"/>
            </a:srgbClr>
          </a:solidFill>
          <a:ln w="28575">
            <a:solidFill>
              <a:srgbClr val="336699"/>
            </a:solidFill>
            <a:miter lim="800000"/>
            <a:headEnd/>
            <a:tailEnd/>
          </a:ln>
          <a:effectLst/>
        </p:spPr>
        <p:txBody>
          <a:bodyPr/>
          <a:lstStyle/>
          <a:p>
            <a:pPr algn="ctr">
              <a:lnSpc>
                <a:spcPct val="90000"/>
              </a:lnSpc>
            </a:pPr>
            <a:r>
              <a:rPr lang="en-US" sz="2000" b="1" dirty="0" smtClean="0">
                <a:solidFill>
                  <a:srgbClr val="000000"/>
                </a:solidFill>
                <a:latin typeface="Times New Roman" pitchFamily="18" charset="0"/>
                <a:cs typeface="Arial" charset="0"/>
              </a:rPr>
              <a:t>Principle</a:t>
            </a:r>
            <a:r>
              <a:rPr lang="en-US" sz="2000" b="1" dirty="0" smtClean="0">
                <a:solidFill>
                  <a:srgbClr val="000000"/>
                </a:solidFill>
                <a:latin typeface="Times New Roman" pitchFamily="18" charset="0"/>
                <a:cs typeface="Arial" charset="0"/>
              </a:rPr>
              <a:t>: </a:t>
            </a:r>
          </a:p>
          <a:p>
            <a:pPr algn="ctr">
              <a:lnSpc>
                <a:spcPct val="90000"/>
              </a:lnSpc>
            </a:pPr>
            <a:r>
              <a:rPr lang="en-US" sz="2000" b="1" dirty="0" smtClean="0">
                <a:solidFill>
                  <a:srgbClr val="000000"/>
                </a:solidFill>
                <a:latin typeface="Times New Roman" pitchFamily="18" charset="0"/>
                <a:cs typeface="Arial" charset="0"/>
              </a:rPr>
              <a:t>Decisions about ethics are made based on laws and regulations, professional codes, but more importantly,  on an internal moral compass that senses when something is right or wrong.</a:t>
            </a:r>
            <a:endParaRPr lang="en-US" sz="2000" b="1" dirty="0">
              <a:solidFill>
                <a:srgbClr val="000000"/>
              </a:solidFill>
              <a:latin typeface="Times New Roman" pitchFamily="18" charset="0"/>
              <a:cs typeface="Arial" charset="0"/>
            </a:endParaRPr>
          </a:p>
        </p:txBody>
      </p:sp>
    </p:spTree>
    <p:extLst>
      <p:ext uri="{BB962C8B-B14F-4D97-AF65-F5344CB8AC3E}">
        <p14:creationId xmlns:p14="http://schemas.microsoft.com/office/powerpoint/2010/main" xmlns="" val="2196794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499"/>
                                          </p:stCondLst>
                                        </p:cTn>
                                        <p:tgtEl>
                                          <p:spTgt spid="82">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499"/>
                                          </p:stCondLst>
                                        </p:cTn>
                                        <p:tgtEl>
                                          <p:spTgt spid="82">
                                            <p:txEl>
                                              <p:pRg st="1" end="1"/>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2" grpId="0" build="p" autoUpdateAnimBg="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ltLang="zh-TW" dirty="0" smtClean="0">
                <a:solidFill>
                  <a:srgbClr val="FFC000"/>
                </a:solidFill>
                <a:ea typeface="新細明體" charset="-120"/>
              </a:rPr>
              <a:t>What guides ethical behavior?</a:t>
            </a:r>
            <a:endParaRPr lang="en-US" dirty="0">
              <a:solidFill>
                <a:srgbClr val="FFC000"/>
              </a:solidFill>
            </a:endParaRPr>
          </a:p>
        </p:txBody>
      </p:sp>
      <p:sp>
        <p:nvSpPr>
          <p:cNvPr id="3" name="Content Placeholder 2"/>
          <p:cNvSpPr>
            <a:spLocks noGrp="1"/>
          </p:cNvSpPr>
          <p:nvPr>
            <p:ph idx="1"/>
          </p:nvPr>
        </p:nvSpPr>
        <p:spPr/>
        <p:txBody>
          <a:bodyPr/>
          <a:lstStyle/>
          <a:p>
            <a:pPr>
              <a:lnSpc>
                <a:spcPct val="90000"/>
              </a:lnSpc>
            </a:pPr>
            <a:r>
              <a:rPr lang="en-US" altLang="zh-TW" dirty="0" smtClean="0">
                <a:ea typeface="新細明體" charset="-120"/>
              </a:rPr>
              <a:t>Personal Ethics</a:t>
            </a:r>
          </a:p>
          <a:p>
            <a:pPr lvl="1">
              <a:lnSpc>
                <a:spcPct val="90000"/>
              </a:lnSpc>
            </a:pPr>
            <a:r>
              <a:rPr lang="en-US" altLang="zh-TW" dirty="0" smtClean="0">
                <a:ea typeface="新細明體" charset="-120"/>
              </a:rPr>
              <a:t>Ethical decisions are complex and involve conflicting forces—strategy vs. ethics, costs vs. ethics, effectiveness vs. ethics.</a:t>
            </a:r>
          </a:p>
          <a:p>
            <a:pPr>
              <a:lnSpc>
                <a:spcPct val="90000"/>
              </a:lnSpc>
            </a:pPr>
            <a:r>
              <a:rPr lang="en-US" altLang="zh-TW" dirty="0" smtClean="0">
                <a:ea typeface="新細明體" charset="-120"/>
              </a:rPr>
              <a:t>Professional Ethics</a:t>
            </a:r>
          </a:p>
          <a:p>
            <a:pPr lvl="1">
              <a:lnSpc>
                <a:spcPct val="90000"/>
              </a:lnSpc>
            </a:pPr>
            <a:r>
              <a:rPr lang="en-US" altLang="zh-TW" dirty="0" smtClean="0">
                <a:ea typeface="新細明體" charset="-120"/>
              </a:rPr>
              <a:t>In Gallup poll, advertising practitioners ranked just above HMO managers and car salesmen</a:t>
            </a:r>
          </a:p>
          <a:p>
            <a:pPr lvl="1">
              <a:lnSpc>
                <a:spcPct val="90000"/>
              </a:lnSpc>
            </a:pPr>
            <a:r>
              <a:rPr lang="en-US" altLang="zh-TW" dirty="0" smtClean="0">
                <a:ea typeface="新細明體" charset="-120"/>
              </a:rPr>
              <a:t>The American Association of Advertising Agencies publishes a code of standards </a:t>
            </a:r>
          </a:p>
          <a:p>
            <a:pPr>
              <a:lnSpc>
                <a:spcPct val="90000"/>
              </a:lnSpc>
            </a:pPr>
            <a:r>
              <a:rPr lang="en-US" altLang="zh-TW" dirty="0" smtClean="0">
                <a:ea typeface="新細明體" charset="-120"/>
              </a:rPr>
              <a:t>International Standards and Codes</a:t>
            </a:r>
          </a:p>
          <a:p>
            <a:pPr lvl="1">
              <a:lnSpc>
                <a:spcPct val="90000"/>
              </a:lnSpc>
            </a:pPr>
            <a:r>
              <a:rPr lang="en-US" altLang="zh-TW" dirty="0" smtClean="0">
                <a:ea typeface="新細明體" charset="-120"/>
              </a:rPr>
              <a:t>Singapore, Malaysia, the Netherlands, and Sweden all have standards of professional behavior</a:t>
            </a:r>
          </a:p>
          <a:p>
            <a:endParaRPr lang="en-US" dirty="0"/>
          </a:p>
        </p:txBody>
      </p:sp>
    </p:spTree>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22" name="Rectangle 2"/>
          <p:cNvSpPr>
            <a:spLocks noGrp="1" noChangeArrowheads="1"/>
          </p:cNvSpPr>
          <p:nvPr>
            <p:ph type="title"/>
          </p:nvPr>
        </p:nvSpPr>
        <p:spPr/>
        <p:txBody>
          <a:bodyPr>
            <a:normAutofit/>
          </a:bodyPr>
          <a:lstStyle/>
          <a:p>
            <a:r>
              <a:rPr lang="en-US" sz="4000" dirty="0">
                <a:solidFill>
                  <a:srgbClr val="FFC000"/>
                </a:solidFill>
              </a:rPr>
              <a:t>SUMMARY</a:t>
            </a:r>
          </a:p>
        </p:txBody>
      </p:sp>
      <p:sp>
        <p:nvSpPr>
          <p:cNvPr id="184339" name="Rectangle 19"/>
          <p:cNvSpPr>
            <a:spLocks noChangeArrowheads="1"/>
          </p:cNvSpPr>
          <p:nvPr/>
        </p:nvSpPr>
        <p:spPr bwMode="auto">
          <a:xfrm>
            <a:off x="1922463" y="2973388"/>
            <a:ext cx="184150" cy="366712"/>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none">
            <a:spAutoFit/>
          </a:bodyPr>
          <a:lstStyle/>
          <a:p>
            <a:endParaRPr lang="en-US"/>
          </a:p>
        </p:txBody>
      </p:sp>
      <p:sp>
        <p:nvSpPr>
          <p:cNvPr id="184340" name="Rectangle 20"/>
          <p:cNvSpPr>
            <a:spLocks noChangeArrowheads="1"/>
          </p:cNvSpPr>
          <p:nvPr/>
        </p:nvSpPr>
        <p:spPr bwMode="auto">
          <a:xfrm>
            <a:off x="500034" y="1500174"/>
            <a:ext cx="8034366" cy="6063198"/>
          </a:xfrm>
          <a:prstGeom prst="rect">
            <a:avLst/>
          </a:prstGeom>
          <a:noFill/>
          <a:ln>
            <a:noFill/>
          </a:ln>
          <a:effectLst/>
          <a:extLst>
            <a:ext uri="{909E8E84-426E-40DD-AFC4-6F175D3DCCD1}">
              <a14:hiddenFill xmlns:a14="http://schemas.microsoft.com/office/drawing/2010/main" xmlns="">
                <a:solidFill>
                  <a:schemeClr val="accent1"/>
                </a:solidFill>
              </a14:hiddenFill>
            </a:ext>
            <a:ext uri="{91240B29-F687-4F45-9708-019B960494DF}">
              <a14:hiddenLine xmlns:a14="http://schemas.microsoft.com/office/drawing/2010/main" xmlns="" w="9525">
                <a:solidFill>
                  <a:schemeClr val="tx1"/>
                </a:solidFill>
                <a:miter lim="800000"/>
                <a:headEnd/>
                <a:tailEnd/>
              </a14:hiddenLine>
            </a:ext>
            <a:ext uri="{AF507438-7753-43E0-B8FC-AC1667EBCBE1}">
              <a14:hiddenEffects xmlns:a14="http://schemas.microsoft.com/office/drawing/2010/main" xmlns="">
                <a:effectLst>
                  <a:outerShdw dist="35921" dir="2700000" algn="ctr" rotWithShape="0">
                    <a:schemeClr val="bg2"/>
                  </a:outerShdw>
                </a:effectLst>
              </a14:hiddenEffects>
            </a:ext>
          </a:extLst>
        </p:spPr>
        <p:txBody>
          <a:bodyPr wrap="square">
            <a:spAutoFit/>
          </a:bodyPr>
          <a:lstStyle/>
          <a:p>
            <a:pPr>
              <a:buFont typeface="Wingdings" pitchFamily="2" charset="2"/>
              <a:buChar char="§"/>
            </a:pPr>
            <a:r>
              <a:rPr lang="en-US" dirty="0" smtClean="0">
                <a:latin typeface="+mj-lt"/>
              </a:rPr>
              <a:t> In </a:t>
            </a:r>
            <a:r>
              <a:rPr lang="en-US" dirty="0" smtClean="0">
                <a:latin typeface="+mj-lt"/>
              </a:rPr>
              <a:t>short, while advertising can be criticized for giving less than complete information and for creating some unwanted externalities, it also contributes to the free enterprise system by encouraging many buyers and sellers to participate in the process, thereby serving the self-interest of all.</a:t>
            </a:r>
          </a:p>
          <a:p>
            <a:r>
              <a:rPr lang="en-US" dirty="0" smtClean="0">
                <a:latin typeface="+mj-lt"/>
              </a:rPr>
              <a:t> </a:t>
            </a:r>
          </a:p>
          <a:p>
            <a:pPr>
              <a:buFont typeface="Wingdings" pitchFamily="2" charset="2"/>
              <a:buChar char="§"/>
            </a:pPr>
            <a:r>
              <a:rPr lang="en-US" dirty="0" smtClean="0">
                <a:latin typeface="+mj-lt"/>
              </a:rPr>
              <a:t> Under </a:t>
            </a:r>
            <a:r>
              <a:rPr lang="en-US" dirty="0" smtClean="0">
                <a:latin typeface="+mj-lt"/>
              </a:rPr>
              <a:t>growing pressure from consumers, special-interest groups, and government regulation, advertisers have developed higher standards of ethical conduct and social responsibility. Advertisers confront three levels of ethical consideration: the primary rules of ethical behavior in society, their personal value systems, and their personal philosophies of singular ethical concepts</a:t>
            </a:r>
            <a:r>
              <a:rPr lang="en-US" dirty="0" smtClean="0">
                <a:latin typeface="+mj-lt"/>
              </a:rPr>
              <a:t>. </a:t>
            </a:r>
          </a:p>
          <a:p>
            <a:r>
              <a:rPr lang="en-US" sz="1600" dirty="0" smtClean="0">
                <a:latin typeface="+mn-lt"/>
              </a:rPr>
              <a:t>(</a:t>
            </a:r>
            <a:r>
              <a:rPr lang="en-US" sz="1600" dirty="0" err="1" smtClean="0">
                <a:latin typeface="+mn-lt"/>
              </a:rPr>
              <a:t>Arens</a:t>
            </a:r>
            <a:r>
              <a:rPr lang="en-US" sz="1600" dirty="0" smtClean="0">
                <a:latin typeface="+mn-lt"/>
              </a:rPr>
              <a:t>, William, and </a:t>
            </a:r>
            <a:r>
              <a:rPr lang="en-US" sz="1600" dirty="0" err="1" smtClean="0">
                <a:latin typeface="+mn-lt"/>
              </a:rPr>
              <a:t>Arens</a:t>
            </a:r>
            <a:r>
              <a:rPr lang="en-US" sz="1600" dirty="0" smtClean="0">
                <a:latin typeface="+mn-lt"/>
              </a:rPr>
              <a:t>, 2011).</a:t>
            </a:r>
          </a:p>
          <a:p>
            <a:endParaRPr lang="en-US" dirty="0" smtClean="0">
              <a:latin typeface="+mj-lt"/>
            </a:endParaRPr>
          </a:p>
          <a:p>
            <a:endParaRPr lang="en-US" sz="2800" dirty="0">
              <a:solidFill>
                <a:srgbClr val="000000"/>
              </a:solidFill>
              <a:latin typeface="+mj-lt"/>
              <a:cs typeface="Times New Roman" charset="0"/>
            </a:endParaRPr>
          </a:p>
        </p:txBody>
      </p:sp>
      <p:sp>
        <p:nvSpPr>
          <p:cNvPr id="4098" name="Rectangle 2"/>
          <p:cNvSpPr>
            <a:spLocks noChangeArrowheads="1"/>
          </p:cNvSpPr>
          <p:nvPr/>
        </p:nvSpPr>
        <p:spPr bwMode="auto">
          <a:xfrm>
            <a:off x="0" y="0"/>
            <a:ext cx="9144000" cy="457200"/>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228600" algn="just" defTabSz="914400" rtl="0" eaLnBrk="1" fontAlgn="base" latinLnBrk="0" hangingPunct="1">
              <a:lnSpc>
                <a:spcPct val="100000"/>
              </a:lnSpc>
              <a:spcBef>
                <a:spcPct val="0"/>
              </a:spcBef>
              <a:spcAft>
                <a:spcPct val="0"/>
              </a:spcAft>
              <a:buClrTx/>
              <a:buSzTx/>
              <a:buFontTx/>
              <a:buNone/>
              <a:tabLst/>
            </a:pPr>
            <a:r>
              <a:rPr kumimoji="0" lang="en-US" sz="1200" b="0" i="0" u="none" strike="noStrike" cap="none" normalizeH="0" baseline="0" smtClean="0">
                <a:ln>
                  <a:noFill/>
                </a:ln>
                <a:solidFill>
                  <a:schemeClr val="tx1"/>
                </a:solidFill>
                <a:effectLst/>
                <a:latin typeface="Arial" pitchFamily="34" charset="0"/>
                <a:ea typeface="Arial" pitchFamily="34" charset="0"/>
                <a:cs typeface="Times New Roman" pitchFamily="18" charset="0"/>
              </a:rPr>
              <a:t>(</a:t>
            </a:r>
            <a:r>
              <a:rPr kumimoji="0" lang="en-US" sz="1200" b="0" i="0" u="none" strike="noStrike" cap="none" normalizeH="0" baseline="0" smtClean="0">
                <a:ln>
                  <a:noFill/>
                </a:ln>
                <a:solidFill>
                  <a:schemeClr val="tx1"/>
                </a:solidFill>
                <a:effectLst/>
                <a:latin typeface="Arial" pitchFamily="34" charset="0"/>
                <a:ea typeface="Calibri" pitchFamily="34" charset="0"/>
                <a:cs typeface="Times New Roman" pitchFamily="18" charset="0"/>
              </a:rPr>
              <a:t>Arens, William, and Arens, 2011)</a:t>
            </a:r>
            <a:r>
              <a:rPr kumimoji="0" lang="en-US" sz="1200" b="0" i="0" u="none" strike="noStrike" cap="none" normalizeH="0" baseline="0" smtClean="0">
                <a:ln>
                  <a:noFill/>
                </a:ln>
                <a:solidFill>
                  <a:schemeClr val="tx1"/>
                </a:solidFill>
                <a:effectLst/>
                <a:latin typeface="Arial" pitchFamily="34" charset="0"/>
                <a:ea typeface="Arial" pitchFamily="34" charset="0"/>
                <a:cs typeface="Times New Roman" pitchFamily="18" charset="0"/>
              </a:rPr>
              <a:t>.</a:t>
            </a:r>
            <a:endParaRPr kumimoji="0" lang="en-US" sz="1800" b="0" i="0" u="none" strike="noStrike" cap="none" normalizeH="0" baseline="0" smtClean="0">
              <a:ln>
                <a:noFill/>
              </a:ln>
              <a:solidFill>
                <a:schemeClr val="tx1"/>
              </a:solidFill>
              <a:effectLst/>
              <a:latin typeface="Arial" pitchFamily="34" charset="0"/>
              <a:cs typeface="Arial" pitchFamily="34" charset="0"/>
            </a:endParaRPr>
          </a:p>
        </p:txBody>
      </p:sp>
    </p:spTree>
    <p:extLst>
      <p:ext uri="{BB962C8B-B14F-4D97-AF65-F5344CB8AC3E}">
        <p14:creationId xmlns:p14="http://schemas.microsoft.com/office/powerpoint/2010/main" xmlns="" val="387617386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4000" dirty="0" smtClean="0">
                <a:solidFill>
                  <a:srgbClr val="FFC000"/>
                </a:solidFill>
              </a:rPr>
              <a:t>SUMMARY</a:t>
            </a:r>
            <a:endParaRPr lang="en-US" sz="4000" dirty="0">
              <a:solidFill>
                <a:srgbClr val="FFC000"/>
              </a:solidFill>
            </a:endParaRPr>
          </a:p>
        </p:txBody>
      </p:sp>
      <p:sp>
        <p:nvSpPr>
          <p:cNvPr id="3" name="Content Placeholder 2"/>
          <p:cNvSpPr>
            <a:spLocks noGrp="1"/>
          </p:cNvSpPr>
          <p:nvPr>
            <p:ph idx="1"/>
          </p:nvPr>
        </p:nvSpPr>
        <p:spPr>
          <a:xfrm>
            <a:off x="457200" y="1428736"/>
            <a:ext cx="8229600" cy="4625975"/>
          </a:xfrm>
        </p:spPr>
        <p:txBody>
          <a:bodyPr/>
          <a:lstStyle/>
          <a:p>
            <a:r>
              <a:rPr lang="en-US" sz="2000" b="1" dirty="0" smtClean="0"/>
              <a:t>The </a:t>
            </a:r>
            <a:r>
              <a:rPr lang="en-US" sz="2000" b="1" dirty="0" smtClean="0"/>
              <a:t>federal and state courts </a:t>
            </a:r>
            <a:r>
              <a:rPr lang="en-US" sz="2000" dirty="0" smtClean="0"/>
              <a:t>are involved in several advertising issues, including First Amendment protection of commercial speech, and infringements on the right to privacy. Advertising is regulated by federal, state, and local government agencies, business-monitoring organizations, the media, consumer groups, and the advertising industry itself. All of these groups encourage advertisers to give more complete information to consumers and eliminate any externalities in the process</a:t>
            </a:r>
            <a:r>
              <a:rPr lang="en-US" sz="2000" dirty="0" smtClean="0"/>
              <a:t>.</a:t>
            </a:r>
          </a:p>
          <a:p>
            <a:r>
              <a:rPr lang="en-US" sz="2000" b="1" dirty="0" smtClean="0"/>
              <a:t>The Federal Trade Commission</a:t>
            </a:r>
            <a:r>
              <a:rPr lang="en-US" sz="2000" dirty="0" smtClean="0"/>
              <a:t>, the major federal regulator of advertising in the United States, is responsible for protecting consumers and competitors from deceptive and unfair business </a:t>
            </a:r>
            <a:r>
              <a:rPr lang="en-US" sz="2000" dirty="0" smtClean="0"/>
              <a:t>practices.</a:t>
            </a:r>
          </a:p>
          <a:p>
            <a:r>
              <a:rPr lang="en-US" sz="2000" b="1" dirty="0" smtClean="0"/>
              <a:t>The Food and Drug Administration (FDA) </a:t>
            </a:r>
            <a:r>
              <a:rPr lang="en-US" sz="2000" dirty="0" smtClean="0"/>
              <a:t>monitors advertising for food and drugs and regulates product labels and packaging. </a:t>
            </a:r>
            <a:r>
              <a:rPr lang="en-US" sz="2000" b="1" dirty="0" smtClean="0"/>
              <a:t>The Federal Communications Commission (FCC)</a:t>
            </a:r>
            <a:r>
              <a:rPr lang="en-US" sz="2000" dirty="0" smtClean="0"/>
              <a:t> has jurisdiction over the radio and TV industries, although deregulation has severely limited its control over advertising in these media.</a:t>
            </a:r>
          </a:p>
          <a:p>
            <a:r>
              <a:rPr lang="en-US" sz="1600" dirty="0" smtClean="0"/>
              <a:t>(</a:t>
            </a:r>
            <a:r>
              <a:rPr lang="en-US" sz="1600" dirty="0" err="1" smtClean="0"/>
              <a:t>Arens</a:t>
            </a:r>
            <a:r>
              <a:rPr lang="en-US" sz="1600" dirty="0" smtClean="0"/>
              <a:t>, William, and </a:t>
            </a:r>
            <a:r>
              <a:rPr lang="en-US" sz="1600" dirty="0" err="1" smtClean="0"/>
              <a:t>Arens</a:t>
            </a:r>
            <a:r>
              <a:rPr lang="en-US" sz="1600" dirty="0" smtClean="0"/>
              <a:t>, 2011).</a:t>
            </a:r>
          </a:p>
          <a:p>
            <a:endParaRPr lang="en-US" sz="2400" dirty="0"/>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 xmlns:a16="http://schemas.microsoft.com/office/drawing/2014/main" id="{2EC902C1-9B50-4EBF-B8E8-38DEF0700FE2}"/>
              </a:ext>
            </a:extLst>
          </p:cNvPr>
          <p:cNvSpPr>
            <a:spLocks noGrp="1"/>
          </p:cNvSpPr>
          <p:nvPr>
            <p:ph type="title"/>
          </p:nvPr>
        </p:nvSpPr>
        <p:spPr/>
        <p:txBody>
          <a:bodyPr>
            <a:normAutofit fontScale="90000"/>
          </a:bodyPr>
          <a:lstStyle/>
          <a:p>
            <a:pPr algn="ctr"/>
            <a:r>
              <a:rPr lang="en-US" dirty="0"/>
              <a:t/>
            </a:r>
            <a:br>
              <a:rPr lang="en-US" dirty="0"/>
            </a:br>
            <a:r>
              <a:rPr lang="en-US" dirty="0"/>
              <a:t>THANK YOU</a:t>
            </a:r>
            <a:br>
              <a:rPr lang="en-US" dirty="0"/>
            </a:br>
            <a:endParaRPr lang="en-US" dirty="0"/>
          </a:p>
        </p:txBody>
      </p:sp>
      <p:sp>
        <p:nvSpPr>
          <p:cNvPr id="3" name="Content Placeholder 2">
            <a:extLst>
              <a:ext uri="{FF2B5EF4-FFF2-40B4-BE49-F238E27FC236}">
                <a16:creationId xmlns="" xmlns:a16="http://schemas.microsoft.com/office/drawing/2014/main" id="{F4E00C4A-7240-40A0-9605-CCC7B4D304AD}"/>
              </a:ext>
            </a:extLst>
          </p:cNvPr>
          <p:cNvSpPr>
            <a:spLocks noGrp="1"/>
          </p:cNvSpPr>
          <p:nvPr>
            <p:ph idx="1"/>
          </p:nvPr>
        </p:nvSpPr>
        <p:spPr>
          <a:xfrm>
            <a:off x="457200" y="1774825"/>
            <a:ext cx="8229600" cy="4797447"/>
          </a:xfrm>
        </p:spPr>
        <p:txBody>
          <a:bodyPr/>
          <a:lstStyle/>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4400" b="1" i="0" u="none" strike="noStrike" kern="1200" cap="none" spc="0" normalizeH="0" baseline="0" noProof="0" dirty="0">
                <a:ln>
                  <a:noFill/>
                </a:ln>
                <a:effectLst/>
                <a:uLnTx/>
                <a:uFillTx/>
                <a:latin typeface="Calibri"/>
                <a:ea typeface="+mn-ea"/>
                <a:cs typeface="+mn-cs"/>
              </a:rPr>
              <a:t>LECTURE 1 </a:t>
            </a:r>
            <a:r>
              <a:rPr kumimoji="0" lang="en-US" sz="3200" b="1" i="0" u="none" strike="noStrike" kern="1200" cap="none" spc="0" normalizeH="0" baseline="0" noProof="0" dirty="0">
                <a:ln>
                  <a:noFill/>
                </a:ln>
                <a:effectLst/>
                <a:uLnTx/>
                <a:uFillTx/>
                <a:latin typeface="Calibri"/>
                <a:ea typeface="+mn-ea"/>
                <a:cs typeface="+mn-cs"/>
              </a:rPr>
              <a:t>BY DR. RAPHAEL OGUTU,</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lang="en-US" sz="3200" b="1" dirty="0">
                <a:latin typeface="Calibri"/>
              </a:rPr>
              <a:t>Mass Communication Department,</a:t>
            </a:r>
            <a:r>
              <a:rPr kumimoji="0" lang="en-US" sz="3200" b="1" i="0" u="none" strike="noStrike" kern="1200" cap="none" spc="0" normalizeH="0" baseline="0" noProof="0" dirty="0">
                <a:ln>
                  <a:noFill/>
                </a:ln>
                <a:effectLst/>
                <a:uLnTx/>
                <a:uFillTx/>
                <a:latin typeface="Calibri"/>
                <a:ea typeface="+mn-ea"/>
                <a:cs typeface="+mn-cs"/>
              </a:rPr>
              <a:t> </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3200" b="1" i="0" u="none" strike="noStrike" kern="1200" cap="none" spc="0" normalizeH="0" baseline="0" noProof="0" dirty="0">
                <a:ln>
                  <a:noFill/>
                </a:ln>
                <a:effectLst/>
                <a:uLnTx/>
                <a:uFillTx/>
                <a:latin typeface="Calibri"/>
                <a:ea typeface="+mn-ea"/>
                <a:cs typeface="+mn-cs"/>
              </a:rPr>
              <a:t>AFRICA NAZARENE UNIVERSITY</a:t>
            </a:r>
            <a:r>
              <a:rPr kumimoji="0" lang="en-US" sz="3200" b="1" i="0" u="none" strike="noStrike" kern="1200" cap="none" spc="0" normalizeH="0" baseline="0" noProof="0" dirty="0">
                <a:ln>
                  <a:noFill/>
                </a:ln>
                <a:solidFill>
                  <a:prstClr val="white"/>
                </a:solidFill>
                <a:effectLst/>
                <a:uLnTx/>
                <a:uFillTx/>
                <a:latin typeface="Calibri"/>
                <a:ea typeface="+mn-ea"/>
                <a:cs typeface="+mn-cs"/>
              </a:rPr>
              <a:t>.</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400" b="1" i="0" u="none" strike="noStrike" kern="1200" cap="none" spc="0" normalizeH="0" baseline="0" noProof="0" dirty="0">
                <a:ln>
                  <a:noFill/>
                </a:ln>
                <a:solidFill>
                  <a:schemeClr val="accent1"/>
                </a:solidFill>
                <a:effectLst/>
                <a:uLnTx/>
                <a:uFillTx/>
                <a:latin typeface="Calibri"/>
                <a:ea typeface="+mn-ea"/>
                <a:cs typeface="+mn-cs"/>
              </a:rPr>
              <a:t>THE MAIN SOURCE OF REFERENCE: </a:t>
            </a:r>
            <a:endParaRPr kumimoji="0" lang="en-US" sz="2400" b="1" i="0" u="none" strike="noStrike" kern="1200" cap="none" spc="0" normalizeH="0" baseline="0" noProof="0" dirty="0" smtClean="0">
              <a:ln>
                <a:noFill/>
              </a:ln>
              <a:solidFill>
                <a:schemeClr val="accent1"/>
              </a:solidFill>
              <a:effectLst/>
              <a:uLnTx/>
              <a:uFillTx/>
              <a:latin typeface="Calibri"/>
              <a:ea typeface="+mn-ea"/>
              <a:cs typeface="+mn-cs"/>
            </a:endParaRP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r>
              <a:rPr kumimoji="0" lang="en-US" sz="2400" b="1" i="1" u="none" strike="noStrike" kern="1200" cap="none" spc="0" normalizeH="0" baseline="0" noProof="0" dirty="0" smtClean="0">
                <a:ln>
                  <a:noFill/>
                </a:ln>
                <a:solidFill>
                  <a:schemeClr val="accent1"/>
                </a:solidFill>
                <a:effectLst/>
                <a:uLnTx/>
                <a:uFillTx/>
                <a:latin typeface="Calibri"/>
                <a:ea typeface="+mn-ea"/>
                <a:cs typeface="+mn-cs"/>
              </a:rPr>
              <a:t>Advertising </a:t>
            </a:r>
            <a:r>
              <a:rPr kumimoji="0" lang="en-US" sz="2400" b="1" i="1" u="none" strike="noStrike" kern="1200" cap="none" spc="0" normalizeH="0" baseline="0" noProof="0" dirty="0">
                <a:ln>
                  <a:noFill/>
                </a:ln>
                <a:solidFill>
                  <a:schemeClr val="accent1"/>
                </a:solidFill>
                <a:effectLst/>
                <a:uLnTx/>
                <a:uFillTx/>
                <a:latin typeface="Calibri"/>
                <a:ea typeface="+mn-ea"/>
                <a:cs typeface="+mn-cs"/>
              </a:rPr>
              <a:t>&amp; IMC: Principles and Practice., </a:t>
            </a:r>
            <a:r>
              <a:rPr kumimoji="0" lang="en-US" sz="2400" b="1" u="none" strike="noStrike" kern="1200" cap="none" spc="0" normalizeH="0" baseline="0" noProof="0" dirty="0">
                <a:ln>
                  <a:noFill/>
                </a:ln>
                <a:solidFill>
                  <a:schemeClr val="accent1"/>
                </a:solidFill>
                <a:effectLst/>
                <a:uLnTx/>
                <a:uFillTx/>
                <a:latin typeface="Calibri"/>
                <a:ea typeface="+mn-ea"/>
                <a:cs typeface="+mn-cs"/>
              </a:rPr>
              <a:t>Moriarty, Sandra  Mitchell, Nancy D  and Wells, William D.  </a:t>
            </a:r>
            <a:r>
              <a:rPr kumimoji="0" lang="en-US" sz="2400" b="1" i="0" u="none" strike="noStrike" kern="1200" cap="none" spc="0" normalizeH="0" baseline="0" noProof="0" dirty="0">
                <a:ln>
                  <a:noFill/>
                </a:ln>
                <a:solidFill>
                  <a:schemeClr val="accent1"/>
                </a:solidFill>
                <a:effectLst/>
                <a:uLnTx/>
                <a:uFillTx/>
                <a:latin typeface="Calibri"/>
                <a:ea typeface="+mn-ea"/>
                <a:cs typeface="+mn-cs"/>
              </a:rPr>
              <a:t>14th edition. Pearson Prentice Hall Inc., 2009</a:t>
            </a:r>
            <a:r>
              <a:rPr kumimoji="0" lang="en-US" sz="2400" b="1" i="0" u="none" strike="noStrike" kern="1200" cap="none" spc="0" normalizeH="0" baseline="0" noProof="0" dirty="0" smtClean="0">
                <a:ln>
                  <a:noFill/>
                </a:ln>
                <a:solidFill>
                  <a:schemeClr val="accent1"/>
                </a:solidFill>
                <a:effectLst/>
                <a:uLnTx/>
                <a:uFillTx/>
                <a:latin typeface="Calibri"/>
                <a:ea typeface="+mn-ea"/>
                <a:cs typeface="+mn-cs"/>
              </a:rPr>
              <a:t>.</a:t>
            </a:r>
          </a:p>
          <a:p>
            <a:pPr marL="0" indent="0" algn="ctr" eaLnBrk="1" fontAlgn="auto" hangingPunct="1">
              <a:spcBef>
                <a:spcPct val="20000"/>
              </a:spcBef>
              <a:spcAft>
                <a:spcPts val="0"/>
              </a:spcAft>
              <a:buClrTx/>
              <a:buSzTx/>
              <a:buNone/>
              <a:defRPr/>
            </a:pPr>
            <a:r>
              <a:rPr lang="en-US" sz="2400" b="1" i="1" dirty="0" smtClean="0">
                <a:solidFill>
                  <a:schemeClr val="accent1"/>
                </a:solidFill>
              </a:rPr>
              <a:t>Contemporary Advertising and integrated marketing communications. </a:t>
            </a:r>
            <a:r>
              <a:rPr lang="en-US" sz="2400" b="1" dirty="0" err="1" smtClean="0">
                <a:solidFill>
                  <a:schemeClr val="accent1"/>
                </a:solidFill>
              </a:rPr>
              <a:t>Arens</a:t>
            </a:r>
            <a:r>
              <a:rPr lang="en-US" sz="2400" b="1" dirty="0" smtClean="0">
                <a:solidFill>
                  <a:schemeClr val="accent1"/>
                </a:solidFill>
              </a:rPr>
              <a:t>, William. F., </a:t>
            </a:r>
            <a:r>
              <a:rPr lang="en-US" sz="2400" b="1" dirty="0" err="1" smtClean="0">
                <a:solidFill>
                  <a:schemeClr val="accent1"/>
                </a:solidFill>
              </a:rPr>
              <a:t>Weigold</a:t>
            </a:r>
            <a:r>
              <a:rPr lang="en-US" sz="2400" b="1" dirty="0" smtClean="0">
                <a:solidFill>
                  <a:schemeClr val="accent1"/>
                </a:solidFill>
              </a:rPr>
              <a:t>, Michael. F., and </a:t>
            </a:r>
            <a:r>
              <a:rPr lang="en-US" sz="2400" b="1" dirty="0" err="1" smtClean="0">
                <a:solidFill>
                  <a:schemeClr val="accent1"/>
                </a:solidFill>
              </a:rPr>
              <a:t>Arens</a:t>
            </a:r>
            <a:r>
              <a:rPr lang="en-US" sz="2400" b="1" dirty="0" smtClean="0">
                <a:solidFill>
                  <a:schemeClr val="accent1"/>
                </a:solidFill>
              </a:rPr>
              <a:t>, Christian. 13</a:t>
            </a:r>
            <a:r>
              <a:rPr lang="en-US" sz="2400" b="1" baseline="30000" dirty="0" smtClean="0">
                <a:solidFill>
                  <a:schemeClr val="accent1"/>
                </a:solidFill>
              </a:rPr>
              <a:t>th</a:t>
            </a:r>
            <a:r>
              <a:rPr lang="en-US" sz="2400" b="1" dirty="0" smtClean="0">
                <a:solidFill>
                  <a:schemeClr val="accent1"/>
                </a:solidFill>
              </a:rPr>
              <a:t> Ed. McGraw Hill Higher Education. 2011</a:t>
            </a:r>
            <a:r>
              <a:rPr lang="en-US" sz="2400" dirty="0" smtClean="0"/>
              <a:t>. </a:t>
            </a:r>
          </a:p>
          <a:p>
            <a:pPr marL="0" marR="0" lvl="0" indent="0" algn="ctr" defTabSz="914400" rtl="0" eaLnBrk="1" fontAlgn="auto" latinLnBrk="0" hangingPunct="1">
              <a:lnSpc>
                <a:spcPct val="100000"/>
              </a:lnSpc>
              <a:spcBef>
                <a:spcPct val="20000"/>
              </a:spcBef>
              <a:spcAft>
                <a:spcPts val="0"/>
              </a:spcAft>
              <a:buClrTx/>
              <a:buSzTx/>
              <a:buFont typeface="Arial" pitchFamily="34" charset="0"/>
              <a:buNone/>
              <a:tabLst/>
              <a:defRPr/>
            </a:pPr>
            <a:endParaRPr kumimoji="0" lang="en-US" sz="2400" b="1" i="0" u="none" strike="noStrike" kern="1200" cap="none" spc="0" normalizeH="0" baseline="0" noProof="0" dirty="0">
              <a:ln>
                <a:noFill/>
              </a:ln>
              <a:solidFill>
                <a:schemeClr val="accent1"/>
              </a:solidFill>
              <a:effectLst/>
              <a:uLnTx/>
              <a:uFillTx/>
              <a:latin typeface="Calibri"/>
              <a:ea typeface="+mn-ea"/>
              <a:cs typeface="+mn-cs"/>
            </a:endParaRPr>
          </a:p>
          <a:p>
            <a:endParaRPr lang="en-US" dirty="0"/>
          </a:p>
        </p:txBody>
      </p:sp>
    </p:spTree>
    <p:extLst>
      <p:ext uri="{BB962C8B-B14F-4D97-AF65-F5344CB8AC3E}">
        <p14:creationId xmlns:p14="http://schemas.microsoft.com/office/powerpoint/2010/main" xmlns="" val="4277319892"/>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Module">
  <a:themeElements>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fontScheme name="Module">
      <a:maj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rbel"/>
        <a:ea typeface=""/>
        <a:cs typeface=""/>
        <a:font script="Jpan" typeface="HGｺﾞｼｯｸM"/>
        <a:font script="Hang" typeface="HY엽서L"/>
        <a:font script="Hans" typeface="华文楷体"/>
        <a:font script="Hant" typeface="新細明體"/>
        <a:font script="Arab" typeface="Tahoma"/>
        <a:font script="Hebr" typeface="Miriam"/>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Modul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47500"/>
                <a:satMod val="137000"/>
              </a:schemeClr>
            </a:gs>
            <a:gs pos="55000">
              <a:schemeClr val="phClr">
                <a:shade val="69000"/>
                <a:satMod val="137000"/>
              </a:schemeClr>
            </a:gs>
            <a:gs pos="100000">
              <a:schemeClr val="phClr">
                <a:shade val="98000"/>
                <a:satMod val="137000"/>
              </a:schemeClr>
            </a:gs>
          </a:gsLst>
          <a:lin ang="16200000" scaled="0"/>
        </a:gradFill>
      </a:fillStyleLst>
      <a:lnStyleLst>
        <a:ln w="6350" cap="rnd" cmpd="sng" algn="ctr">
          <a:solidFill>
            <a:schemeClr val="phClr">
              <a:shade val="95000"/>
              <a:satMod val="105000"/>
            </a:schemeClr>
          </a:solidFill>
          <a:prstDash val="solid"/>
        </a:ln>
        <a:ln w="48000" cap="flat" cmpd="thickThin" algn="ctr">
          <a:solidFill>
            <a:schemeClr val="phClr"/>
          </a:solidFill>
          <a:prstDash val="solid"/>
        </a:ln>
        <a:ln w="48500" cap="flat" cmpd="thickThin" algn="ctr">
          <a:solidFill>
            <a:schemeClr val="phClr"/>
          </a:solidFill>
          <a:prstDash val="solid"/>
        </a:ln>
      </a:lnStyleLst>
      <a:effectStyleLst>
        <a:effectStyle>
          <a:effectLst>
            <a:outerShdw blurRad="45000" dist="25000" dir="5400000" rotWithShape="0">
              <a:srgbClr val="000000">
                <a:alpha val="38000"/>
              </a:srgbClr>
            </a:outerShdw>
          </a:effectLst>
        </a:effectStyle>
        <a:effectStyle>
          <a:effectLst>
            <a:outerShdw blurRad="39000" dist="25400" dir="5400000" rotWithShape="0">
              <a:srgbClr val="000000">
                <a:alpha val="38000"/>
              </a:srgbClr>
            </a:outerShdw>
          </a:effectLst>
        </a:effectStyle>
        <a:effectStyle>
          <a:effectLst>
            <a:outerShdw blurRad="39000" dist="25400" dir="5400000" rotWithShape="0">
              <a:srgbClr val="000000">
                <a:alpha val="38000"/>
              </a:srgbClr>
            </a:outerShdw>
          </a:effectLst>
          <a:scene3d>
            <a:camera prst="orthographicFront" fov="0">
              <a:rot lat="0" lon="0" rev="0"/>
            </a:camera>
            <a:lightRig rig="threePt" dir="t">
              <a:rot lat="0" lon="0" rev="1800000"/>
            </a:lightRig>
          </a:scene3d>
          <a:sp3d prstMaterial="matte">
            <a:bevelT h="20000"/>
          </a:sp3d>
        </a:effectStyle>
      </a:effectStyleLst>
      <a:bgFillStyleLst>
        <a:solidFill>
          <a:schemeClr val="phClr"/>
        </a:solidFill>
        <a:gradFill rotWithShape="1">
          <a:gsLst>
            <a:gs pos="0">
              <a:schemeClr val="phClr">
                <a:tint val="48000"/>
                <a:satMod val="300000"/>
              </a:schemeClr>
            </a:gs>
            <a:gs pos="12000">
              <a:schemeClr val="phClr">
                <a:tint val="48000"/>
                <a:satMod val="300000"/>
              </a:schemeClr>
            </a:gs>
            <a:gs pos="20000">
              <a:schemeClr val="phClr">
                <a:tint val="49000"/>
                <a:satMod val="300000"/>
              </a:schemeClr>
            </a:gs>
            <a:gs pos="100000">
              <a:schemeClr val="phClr">
                <a:shade val="30000"/>
              </a:schemeClr>
            </a:gs>
          </a:gsLst>
          <a:path path="circle">
            <a:fillToRect l="10000" t="-25000" r="10000" b="125000"/>
          </a:path>
        </a:gradFill>
        <a:blipFill>
          <a:blip xmlns:r="http://schemas.openxmlformats.org/officeDocument/2006/relationships" r:embed="rId1">
            <a:duotone>
              <a:schemeClr val="phClr">
                <a:shade val="75000"/>
                <a:satMod val="105000"/>
              </a:schemeClr>
              <a:schemeClr val="phClr">
                <a:tint val="95000"/>
                <a:satMod val="105000"/>
              </a:schemeClr>
            </a:duotone>
          </a:blip>
          <a:tile tx="0" ty="0" sx="38000" sy="38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themeOverride>
</file>

<file path=ppt/theme/themeOverride2.xml><?xml version="1.0" encoding="utf-8"?>
<a:themeOverride xmlns:a="http://schemas.openxmlformats.org/drawingml/2006/main">
  <a:clrScheme name="Aspect">
    <a:dk1>
      <a:sysClr val="windowText" lastClr="000000"/>
    </a:dk1>
    <a:lt1>
      <a:sysClr val="window" lastClr="FFFFFF"/>
    </a:lt1>
    <a:dk2>
      <a:srgbClr val="323232"/>
    </a:dk2>
    <a:lt2>
      <a:srgbClr val="E3DED1"/>
    </a:lt2>
    <a:accent1>
      <a:srgbClr val="F07F09"/>
    </a:accent1>
    <a:accent2>
      <a:srgbClr val="9F2936"/>
    </a:accent2>
    <a:accent3>
      <a:srgbClr val="1B587C"/>
    </a:accent3>
    <a:accent4>
      <a:srgbClr val="4E8542"/>
    </a:accent4>
    <a:accent5>
      <a:srgbClr val="604878"/>
    </a:accent5>
    <a:accent6>
      <a:srgbClr val="C19859"/>
    </a:accent6>
    <a:hlink>
      <a:srgbClr val="6B9F25"/>
    </a:hlink>
    <a:folHlink>
      <a:srgbClr val="B26B02"/>
    </a:folHlink>
  </a:clrScheme>
</a:themeOverride>
</file>

<file path=docProps/app.xml><?xml version="1.0" encoding="utf-8"?>
<Properties xmlns="http://schemas.openxmlformats.org/officeDocument/2006/extended-properties" xmlns:vt="http://schemas.openxmlformats.org/officeDocument/2006/docPropsVTypes">
  <Template>Module</Template>
  <TotalTime>1767</TotalTime>
  <Words>2693</Words>
  <Application>Microsoft Office PowerPoint</Application>
  <PresentationFormat>On-screen Show (4:3)</PresentationFormat>
  <Paragraphs>285</Paragraphs>
  <Slides>36</Slides>
  <Notes>2</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36</vt:i4>
      </vt:variant>
    </vt:vector>
  </HeadingPairs>
  <TitlesOfParts>
    <vt:vector size="47" baseType="lpstr">
      <vt:lpstr>Arial</vt:lpstr>
      <vt:lpstr>Corbel</vt:lpstr>
      <vt:lpstr>Calibri</vt:lpstr>
      <vt:lpstr>Wingdings 2</vt:lpstr>
      <vt:lpstr>Times New Roman</vt:lpstr>
      <vt:lpstr>Times</vt:lpstr>
      <vt:lpstr>新細明體</vt:lpstr>
      <vt:lpstr>Wingdings</vt:lpstr>
      <vt:lpstr>ＭＳ Ｐゴシック</vt:lpstr>
      <vt:lpstr>Wingdings 3</vt:lpstr>
      <vt:lpstr>Module</vt:lpstr>
      <vt:lpstr>Principles of Advertising Advertising and Society. </vt:lpstr>
      <vt:lpstr>Course Goals and Objectives</vt:lpstr>
      <vt:lpstr>Introduction advertising and society</vt:lpstr>
      <vt:lpstr>Advertising’s ROLE IN SOCIETY  Demand Creation Debate</vt:lpstr>
      <vt:lpstr>Shape vs. Mirror Debate</vt:lpstr>
      <vt:lpstr>Overcommercialization Debate</vt:lpstr>
      <vt:lpstr>Other Social Responsibility Issues: An Overview</vt:lpstr>
      <vt:lpstr> Poor Taste and Offensive Advertising </vt:lpstr>
      <vt:lpstr>Sex in Advertising</vt:lpstr>
      <vt:lpstr>Portraying Diverse People</vt:lpstr>
      <vt:lpstr>Message-related Issues</vt:lpstr>
      <vt:lpstr>Message-related Issues</vt:lpstr>
      <vt:lpstr>Message-related Issues</vt:lpstr>
      <vt:lpstr>Product-related Issues</vt:lpstr>
      <vt:lpstr>Reactions to Concerns about Unhealthy or Dangerous Products</vt:lpstr>
      <vt:lpstr> </vt:lpstr>
      <vt:lpstr>Organizations That Oversee Advertising</vt:lpstr>
      <vt:lpstr>Legal Environment</vt:lpstr>
      <vt:lpstr>Legal Environment</vt:lpstr>
      <vt:lpstr>Legal Environment</vt:lpstr>
      <vt:lpstr>Regulatory Environment</vt:lpstr>
      <vt:lpstr>Regulatory Environment</vt:lpstr>
      <vt:lpstr>Regulatory Environment</vt:lpstr>
      <vt:lpstr>Regulatory Environment</vt:lpstr>
      <vt:lpstr>Regulatory Environment</vt:lpstr>
      <vt:lpstr>Regulatory Environment</vt:lpstr>
      <vt:lpstr>Regulatory Environment</vt:lpstr>
      <vt:lpstr>Regulatory Environment</vt:lpstr>
      <vt:lpstr>Media Review of Advertising</vt:lpstr>
      <vt:lpstr>Self Regulation</vt:lpstr>
      <vt:lpstr>Self Regulation</vt:lpstr>
      <vt:lpstr>What guides ethical behavior?</vt:lpstr>
      <vt:lpstr>What guides ethical behavior?</vt:lpstr>
      <vt:lpstr>SUMMARY</vt:lpstr>
      <vt:lpstr>SUMMARY</vt:lpstr>
      <vt:lpstr> THANK YOU </vt:lpstr>
    </vt:vector>
  </TitlesOfParts>
  <Company>Dell Computer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LDR/520 Organizational Ethics</dc:title>
  <dc:creator>Robert Key</dc:creator>
  <cp:lastModifiedBy>user</cp:lastModifiedBy>
  <cp:revision>198</cp:revision>
  <dcterms:created xsi:type="dcterms:W3CDTF">2001-06-18T21:30:27Z</dcterms:created>
  <dcterms:modified xsi:type="dcterms:W3CDTF">2022-04-15T08:53:26Z</dcterms:modified>
</cp:coreProperties>
</file>