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y="6858000" cx="12192000"/>
  <p:notesSz cx="6858000" cy="9144000"/>
  <p:embeddedFontLst>
    <p:embeddedFont>
      <p:font typeface="Corbel"/>
      <p:regular r:id="rId40"/>
      <p:bold r:id="rId41"/>
      <p:italic r:id="rId42"/>
      <p:boldItalic r:id="rId4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4" roundtripDataSignature="AMtx7mhNHH/+dLeFzh5XUlBN/IAbldjV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Corbel-regular.fntdata"/><Relationship Id="rId20" Type="http://schemas.openxmlformats.org/officeDocument/2006/relationships/slide" Target="slides/slide15.xml"/><Relationship Id="rId42" Type="http://schemas.openxmlformats.org/officeDocument/2006/relationships/font" Target="fonts/Corbel-italic.fntdata"/><Relationship Id="rId41" Type="http://schemas.openxmlformats.org/officeDocument/2006/relationships/font" Target="fonts/Corbel-bold.fntdata"/><Relationship Id="rId22" Type="http://schemas.openxmlformats.org/officeDocument/2006/relationships/slide" Target="slides/slide17.xml"/><Relationship Id="rId44" Type="http://customschemas.google.com/relationships/presentationmetadata" Target="metadata"/><Relationship Id="rId21" Type="http://schemas.openxmlformats.org/officeDocument/2006/relationships/slide" Target="slides/slide16.xml"/><Relationship Id="rId43" Type="http://schemas.openxmlformats.org/officeDocument/2006/relationships/font" Target="fonts/Corbel-boldItalic.fnt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4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38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8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38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49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49"/>
          <p:cNvSpPr txBox="1"/>
          <p:nvPr>
            <p:ph type="ctrTitle"/>
          </p:nvPr>
        </p:nvSpPr>
        <p:spPr>
          <a:xfrm>
            <a:off x="1109980" y="882376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rbel"/>
              <a:buNone/>
              <a:defRPr b="1" sz="7200" cap="none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9"/>
          <p:cNvSpPr txBox="1"/>
          <p:nvPr>
            <p:ph idx="1" type="subTitle"/>
          </p:nvPr>
        </p:nvSpPr>
        <p:spPr>
          <a:xfrm>
            <a:off x="1709530" y="3869634"/>
            <a:ext cx="8767860" cy="13881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76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6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2000"/>
            </a:lvl9pPr>
          </a:lstStyle>
          <a:p/>
        </p:txBody>
      </p:sp>
      <p:sp>
        <p:nvSpPr>
          <p:cNvPr id="95" name="Google Shape;95;p49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49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49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cxnSp>
        <p:nvCxnSpPr>
          <p:cNvPr id="98" name="Google Shape;98;p49"/>
          <p:cNvCxnSpPr/>
          <p:nvPr/>
        </p:nvCxnSpPr>
        <p:spPr>
          <a:xfrm>
            <a:off x="1978660" y="3733800"/>
            <a:ext cx="8229601" cy="0"/>
          </a:xfrm>
          <a:prstGeom prst="straightConnector1">
            <a:avLst/>
          </a:prstGeom>
          <a:noFill/>
          <a:ln cap="flat" cmpd="sng" w="10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50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50"/>
          <p:cNvSpPr txBox="1"/>
          <p:nvPr>
            <p:ph idx="1" type="body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02" name="Google Shape;102;p50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50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50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1"/>
          <p:cNvSpPr txBox="1"/>
          <p:nvPr>
            <p:ph type="title"/>
          </p:nvPr>
        </p:nvSpPr>
        <p:spPr>
          <a:xfrm>
            <a:off x="1106424" y="1173575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rbel"/>
              <a:buNone/>
              <a:defRPr b="0" sz="72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51"/>
          <p:cNvSpPr txBox="1"/>
          <p:nvPr>
            <p:ph idx="1" type="body"/>
          </p:nvPr>
        </p:nvSpPr>
        <p:spPr>
          <a:xfrm>
            <a:off x="1709928" y="4154520"/>
            <a:ext cx="8769096" cy="13638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51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51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51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cxnSp>
        <p:nvCxnSpPr>
          <p:cNvPr id="111" name="Google Shape;111;p51"/>
          <p:cNvCxnSpPr/>
          <p:nvPr/>
        </p:nvCxnSpPr>
        <p:spPr>
          <a:xfrm>
            <a:off x="1981200" y="4020408"/>
            <a:ext cx="8229601" cy="0"/>
          </a:xfrm>
          <a:prstGeom prst="straightConnector1">
            <a:avLst/>
          </a:prstGeom>
          <a:noFill/>
          <a:ln cap="flat" cmpd="sng" w="10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2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52"/>
          <p:cNvSpPr txBox="1"/>
          <p:nvPr>
            <p:ph idx="1" type="body"/>
          </p:nvPr>
        </p:nvSpPr>
        <p:spPr>
          <a:xfrm>
            <a:off x="1143000" y="2057399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15" name="Google Shape;115;p52"/>
          <p:cNvSpPr txBox="1"/>
          <p:nvPr>
            <p:ph idx="2" type="body"/>
          </p:nvPr>
        </p:nvSpPr>
        <p:spPr>
          <a:xfrm>
            <a:off x="6267612" y="20574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16" name="Google Shape;116;p52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52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52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3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53"/>
          <p:cNvSpPr txBox="1"/>
          <p:nvPr>
            <p:ph idx="1" type="body"/>
          </p:nvPr>
        </p:nvSpPr>
        <p:spPr>
          <a:xfrm>
            <a:off x="1143000" y="2001511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2" name="Google Shape;122;p53"/>
          <p:cNvSpPr txBox="1"/>
          <p:nvPr>
            <p:ph idx="2" type="body"/>
          </p:nvPr>
        </p:nvSpPr>
        <p:spPr>
          <a:xfrm>
            <a:off x="1143000" y="2721483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23" name="Google Shape;123;p53"/>
          <p:cNvSpPr txBox="1"/>
          <p:nvPr>
            <p:ph idx="3" type="body"/>
          </p:nvPr>
        </p:nvSpPr>
        <p:spPr>
          <a:xfrm>
            <a:off x="6269173" y="1999032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4" name="Google Shape;124;p53"/>
          <p:cNvSpPr txBox="1"/>
          <p:nvPr>
            <p:ph idx="4" type="body"/>
          </p:nvPr>
        </p:nvSpPr>
        <p:spPr>
          <a:xfrm>
            <a:off x="6269173" y="2719322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indent="-30988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indent="-30987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indent="-30987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indent="-30987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indent="-30987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indent="-309879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/>
        </p:txBody>
      </p:sp>
      <p:sp>
        <p:nvSpPr>
          <p:cNvPr id="125" name="Google Shape;125;p53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53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53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4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54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4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4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5"/>
          <p:cNvSpPr txBox="1"/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5"/>
          <p:cNvSpPr txBox="1"/>
          <p:nvPr>
            <p:ph idx="1" type="body"/>
          </p:nvPr>
        </p:nvSpPr>
        <p:spPr>
          <a:xfrm>
            <a:off x="5852159" y="1097280"/>
            <a:ext cx="5212080" cy="4663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116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560"/>
              <a:buChar char="•"/>
              <a:defRPr sz="3200"/>
            </a:lvl1pPr>
            <a:lvl2pPr indent="-3708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240"/>
              <a:buChar char="•"/>
              <a:defRPr sz="2800"/>
            </a:lvl2pPr>
            <a:lvl3pPr indent="-35051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920"/>
              <a:buChar char="•"/>
              <a:defRPr sz="24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•"/>
              <a:defRPr sz="2000"/>
            </a:lvl9pPr>
          </a:lstStyle>
          <a:p/>
        </p:txBody>
      </p:sp>
      <p:sp>
        <p:nvSpPr>
          <p:cNvPr id="136" name="Google Shape;136;p55"/>
          <p:cNvSpPr txBox="1"/>
          <p:nvPr>
            <p:ph idx="2" type="body"/>
          </p:nvPr>
        </p:nvSpPr>
        <p:spPr>
          <a:xfrm>
            <a:off x="1143000" y="2834640"/>
            <a:ext cx="393192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37" name="Google Shape;137;p55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5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55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6"/>
          <p:cNvSpPr txBox="1"/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6"/>
          <p:cNvSpPr/>
          <p:nvPr>
            <p:ph idx="2" type="pic"/>
          </p:nvPr>
        </p:nvSpPr>
        <p:spPr>
          <a:xfrm>
            <a:off x="5413248" y="1069847"/>
            <a:ext cx="6099048" cy="4800600"/>
          </a:xfrm>
          <a:prstGeom prst="rect">
            <a:avLst/>
          </a:prstGeom>
          <a:noFill/>
          <a:ln>
            <a:noFill/>
          </a:ln>
        </p:spPr>
      </p:sp>
      <p:sp>
        <p:nvSpPr>
          <p:cNvPr id="143" name="Google Shape;143;p56"/>
          <p:cNvSpPr txBox="1"/>
          <p:nvPr>
            <p:ph idx="1" type="body"/>
          </p:nvPr>
        </p:nvSpPr>
        <p:spPr>
          <a:xfrm>
            <a:off x="1143000" y="2834640"/>
            <a:ext cx="3931920" cy="2880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44" name="Google Shape;144;p56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56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56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7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57"/>
          <p:cNvSpPr txBox="1"/>
          <p:nvPr>
            <p:ph idx="1" type="body"/>
          </p:nvPr>
        </p:nvSpPr>
        <p:spPr>
          <a:xfrm rot="5400000">
            <a:off x="4060136" y="-859736"/>
            <a:ext cx="4038600" cy="9872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50" name="Google Shape;150;p57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57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57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8"/>
          <p:cNvSpPr txBox="1"/>
          <p:nvPr>
            <p:ph type="title"/>
          </p:nvPr>
        </p:nvSpPr>
        <p:spPr>
          <a:xfrm rot="5400000">
            <a:off x="7181850" y="2305050"/>
            <a:ext cx="5410200" cy="232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58"/>
          <p:cNvSpPr txBox="1"/>
          <p:nvPr>
            <p:ph idx="1" type="body"/>
          </p:nvPr>
        </p:nvSpPr>
        <p:spPr>
          <a:xfrm rot="5400000">
            <a:off x="2152650" y="-247650"/>
            <a:ext cx="5410200" cy="742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indent="-320039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indent="-320039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indent="-320039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indent="-320039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indent="-320039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indent="-32004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indent="-32004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/>
        </p:txBody>
      </p:sp>
      <p:sp>
        <p:nvSpPr>
          <p:cNvPr id="156" name="Google Shape;156;p58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58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58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70C0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7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37"/>
          <p:cNvSpPr txBox="1"/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rbel"/>
              <a:buNone/>
              <a:defRPr b="0" i="0" sz="4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3" name="Google Shape;83;p37"/>
          <p:cNvSpPr txBox="1"/>
          <p:nvPr>
            <p:ph idx="1" type="body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0360" lvl="0" marL="457200" marR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rbel"/>
              <a:buChar char="•"/>
              <a:defRPr b="0" i="0" sz="2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rbel"/>
              <a:buChar char="•"/>
              <a:defRPr b="0" i="0" sz="2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20039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Corbel"/>
              <a:buChar char="•"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0988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09879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09879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09879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0987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0987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280"/>
              <a:buFont typeface="Corbe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4" name="Google Shape;84;p37"/>
          <p:cNvSpPr txBox="1"/>
          <p:nvPr>
            <p:ph idx="10" type="dt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5" name="Google Shape;85;p37"/>
          <p:cNvSpPr txBox="1"/>
          <p:nvPr>
            <p:ph idx="11" type="ftr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86" name="Google Shape;86;p37"/>
          <p:cNvSpPr txBox="1"/>
          <p:nvPr>
            <p:ph idx="12" type="sldNum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1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0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0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3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8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5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5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1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9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3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2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7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6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6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3.xml"/><Relationship Id="rId3" Type="http://schemas.openxmlformats.org/officeDocument/2006/relationships/hyperlink" Target="https://rtm.org.la/wp-content/uploads/2018/11/Lao-PDR_SWG_7-Nov_MPI_Investment-Promotion-Department_2018_Lao.pdf" TargetMode="External"/><Relationship Id="rId4" Type="http://schemas.openxmlformats.org/officeDocument/2006/relationships/hyperlink" Target="https://www.facebook.com/laotodaynews/" TargetMode="External"/><Relationship Id="rId5" Type="http://schemas.openxmlformats.org/officeDocument/2006/relationships/hyperlink" Target="https://www.facebook.com/taxdepartment/" TargetMode="External"/><Relationship Id="rId6" Type="http://schemas.openxmlformats.org/officeDocument/2006/relationships/hyperlink" Target="http://www.mofa.gov.la/index.php/lo/" TargetMode="External"/><Relationship Id="rId7" Type="http://schemas.openxmlformats.org/officeDocument/2006/relationships/hyperlink" Target="https://www.scribd.com/document/477417859" TargetMode="External"/><Relationship Id="rId8" Type="http://schemas.openxmlformats.org/officeDocument/2006/relationships/hyperlink" Target="https://www.nij.edu.la/php/information_formula/img/1636961043.jpg" TargetMode="Externa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14:doors dir="vert"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6" id="188" name="Google Shape;1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7" id="193" name="Google Shape;19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14:doors dir="vert"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8" id="198" name="Google Shape;198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9" id="203" name="Google Shape;20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0" id="208" name="Google Shape;20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1" id="213" name="Google Shape;21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2" id="218" name="Google Shape;21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3" id="223" name="Google Shape;22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500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4" id="228" name="Google Shape;22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800">
        <p14:flythrough dir="out"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5" id="233" name="Google Shape;23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7" id="243" name="Google Shape;24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8" id="248" name="Google Shape;24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19" id="253" name="Google Shape;253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0" id="258" name="Google Shape;25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1" id="263" name="Google Shape;26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2" id="268" name="Google Shape;26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500">
        <p14:window dir="vert"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3" id="273" name="Google Shape;27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4" id="278" name="Google Shape;27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5" id="283" name="Google Shape;28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800">
        <p14:flythrough dir="out"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6" id="288" name="Google Shape;28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7" id="293" name="Google Shape;29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8" id="298" name="Google Shape;29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29" id="303" name="Google Shape;30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0" id="308" name="Google Shape;30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1" id="313" name="Google Shape;31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2" id="318" name="Google Shape;31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800">
        <p14:flythrough dir="out"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3"/>
          <p:cNvSpPr txBox="1"/>
          <p:nvPr/>
        </p:nvSpPr>
        <p:spPr>
          <a:xfrm flipH="1">
            <a:off x="490653" y="859065"/>
            <a:ext cx="10917561" cy="513986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AutoNum type="arabicPeriod"/>
            </a:pPr>
            <a:r>
              <a:rPr b="1" i="0" lang="lo-LA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</a:t>
            </a:r>
            <a:r>
              <a:rPr b="1" i="0" lang="lo-LA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1: </a:t>
            </a:r>
            <a:r>
              <a:rPr b="0" i="0" lang="lo-LA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ຮູບຈາກກົມສົ່ງເສີມການລົງທຶນ, ກະຊວງແຜນການ ແລະ ການລົງທຶນ ເຂົ້າເຖິງວັນທີ 11 ເມສາ 2022:                                      </a:t>
            </a:r>
            <a:r>
              <a:rPr b="1" i="0" lang="lo-LA" sz="16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https://rtm.org.la/wp-content/uploads/2018/11/Lao-PDR_SWG_7-Nov_MPI_Investment-Promotion-Department_2018_Lao.pdf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AutoNum type="arabicPeriod"/>
            </a:pPr>
            <a:r>
              <a:rPr b="1" i="0" lang="lo-LA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</a:t>
            </a:r>
            <a:r>
              <a:rPr b="1" i="0" lang="lo-LA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2:</a:t>
            </a:r>
            <a:r>
              <a:rPr b="0" i="0" lang="lo-LA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ຮຸບເຟສບຸກເມືອງລາວວັນທີ້, ເຂົ້າເຖິງວັນທີ 11 ເມສາ 2022:                                  </a:t>
            </a:r>
            <a:r>
              <a:rPr b="1" i="0" lang="lo-LA" sz="16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https://www.facebook.com/laotodaynews/ </a:t>
            </a:r>
            <a:endParaRPr b="1" i="0" sz="1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rbel"/>
              <a:buAutoNum type="arabicPeriod"/>
            </a:pPr>
            <a:r>
              <a:rPr b="1" i="0" lang="lo-LA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ຮູບທີ 3: </a:t>
            </a:r>
            <a:r>
              <a:rPr b="0" i="0" lang="lo-LA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ໂລໂກ້ກົມສ່ວຍສາອາກອນ, ກະຊວງການເງິນ, ເຂົ້າເຖິງວັນທີ 11 ເມສາ 2022:               </a:t>
            </a:r>
            <a:r>
              <a:rPr b="1" i="0" lang="lo-LA" sz="16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https://www.facebook.com/taxdepartment/</a:t>
            </a:r>
            <a:endParaRPr b="1" i="0" sz="1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AutoNum type="arabicPeriod"/>
            </a:pPr>
            <a:r>
              <a:rPr b="1" i="0" lang="lo-LA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4: </a:t>
            </a:r>
            <a:r>
              <a:rPr b="0" i="0" lang="lo-LA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ຮູບຈາກເວັບໄຊກະຊວງການຕ່າງປະເທດ, ເຂົ້າເຖິງວັນທີ 11 ເມສາ 2022:                           </a:t>
            </a:r>
            <a:r>
              <a:rPr b="1" i="0" lang="lo-LA" sz="16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http://www.mofa.gov.la/index.php/lo/</a:t>
            </a:r>
            <a:endParaRPr b="1" i="0" sz="1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AutoNum type="arabicPeriod"/>
            </a:pPr>
            <a:r>
              <a:rPr b="1" i="0" lang="lo-LA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5: </a:t>
            </a:r>
            <a:r>
              <a:rPr b="0" i="0" lang="lo-LA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ປື້ມກົດໝາຍສົ່ງເສີມການລົງທຶນສະບັບປີ 2016, ຜະລິດປີ 2017, ຈັດພິມໂດຍ: ກະຊວງແຜນການ ແລະ ການລົງທຶນ, ເຂົ້າເຖິງວັນທີ 25 ກັນຍາ 2020: </a:t>
            </a:r>
            <a:r>
              <a:rPr b="1" i="0" lang="lo-LA" sz="16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https://www.scribd.com/document/477417859</a:t>
            </a:r>
            <a:endParaRPr b="1" i="0" sz="1600" u="none" cap="none" strike="noStrike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rbel"/>
              <a:buAutoNum type="arabicPeriod"/>
            </a:pPr>
            <a:r>
              <a:rPr b="1" i="0" lang="lo-LA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ຮູບທີ  6:</a:t>
            </a:r>
            <a:r>
              <a:rPr b="0" i="0" lang="lo-LA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ຕໍາລາຮຽນກົດໝາຍສົ່ງເສີມການລົງທຶນ, ແຕ່ງໂດຍ: ພູມີ ສິນລັດຕະນະທຳມະເທວາ, ຜະລິດປີ 2021, ສະໜັບສະໜູນໂດຍ: Lao/031, ເຂົ້າເຖິງວັນທີ 15 ພະຈິກ 2021 ກັນຍາ 2020:                             </a:t>
            </a:r>
            <a:r>
              <a:rPr b="1" i="0" lang="lo-LA" sz="16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https://www.nij.edu.la/php/information_formula/img/1636961043.jpg</a:t>
            </a:r>
            <a:endParaRPr b="1" i="0" sz="1600" u="none" cap="none" strike="noStrike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3"/>
          <p:cNvSpPr/>
          <p:nvPr/>
        </p:nvSpPr>
        <p:spPr>
          <a:xfrm>
            <a:off x="4542574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1" i="0" lang="lo-LA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lide33" id="329" name="Google Shape;32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2022-04-11T16:03:57Z</dcterms:created>
  <dc:creator>Poumy</dc:creator>
</cp:coreProperties>
</file>