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64" r:id="rId3"/>
    <p:sldId id="265" r:id="rId4"/>
    <p:sldId id="286" r:id="rId5"/>
    <p:sldId id="287" r:id="rId6"/>
    <p:sldId id="288" r:id="rId7"/>
    <p:sldId id="289" r:id="rId8"/>
    <p:sldId id="291" r:id="rId9"/>
    <p:sldId id="292" r:id="rId10"/>
    <p:sldId id="294" r:id="rId11"/>
    <p:sldId id="295" r:id="rId12"/>
    <p:sldId id="266" r:id="rId13"/>
    <p:sldId id="267" r:id="rId14"/>
    <p:sldId id="298" r:id="rId15"/>
    <p:sldId id="269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14" r:id="rId24"/>
    <p:sldId id="306" r:id="rId25"/>
    <p:sldId id="315" r:id="rId26"/>
    <p:sldId id="307" r:id="rId27"/>
    <p:sldId id="308" r:id="rId28"/>
    <p:sldId id="309" r:id="rId29"/>
    <p:sldId id="310" r:id="rId30"/>
    <p:sldId id="311" r:id="rId31"/>
    <p:sldId id="312" r:id="rId32"/>
    <p:sldId id="313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45C7-CAA6-4869-91A7-0D1D9ACA74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BB26F3-4497-447B-960E-13936CAF36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76498-4C32-4357-90F5-96A0FE54E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D3123-E598-48F1-A377-1C9EC3456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77A19-CCD2-4BA5-B213-72AE53772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953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786E7-FE5D-4252-8E83-97116E3D4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6A2AA-D457-4ABA-B888-2968BE12A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97B947-6DFE-493C-8F76-8339FCFFD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94B16-6B97-4784-812E-5F0296419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71CC0E-A884-4D83-B8A6-F18584230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537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720DF-834A-4E78-A98D-227CA34BD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36FDD-CB21-471D-8005-6E95DC6F9A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95EBF-0A06-46FD-8C8F-B0086B146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4AB77-D4BA-41FF-B0A2-9D2BD81A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EE61E-9544-423A-8B29-8B394D56B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235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3AF40-71C7-48E1-8677-359BDC436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92D2-7F85-4CB5-B710-D666D4E805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E63094-0ABD-483B-9571-BBBF8B110F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27AA11-2AA0-4CF6-BA7A-63A642B08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841B18-1BE2-43F2-839A-32D4797AF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DE3E6E-407B-48DB-AA96-5DBCC0376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923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6F9B0-502F-4E87-B07C-66BA92F2D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518FAD-4665-4A0B-8EEA-12B01393D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4E027D-A61A-4E03-9F80-C00717775E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71B0AE-8F21-4A4B-B782-E3D05A7CC9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524B6E-DB33-4551-9666-0A0AEF51E7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EEA8E6-A21D-4D10-86A7-00140964F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59CAE8-52CD-46C9-8931-5D9FCBA66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B0E709-1977-4898-A1A6-1D10E0B39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17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6FBAB-CA32-4E4B-98B0-A83E0AA73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7327AA-BB9C-4EA9-A42C-24EAC82CA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B523FF-FAB6-4DDE-BAA9-7C5476E8D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740992-9044-4F59-8AAA-62BEC56AA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1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F36E8D-51E2-4219-AC7B-23E47BDF1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AA1C03-1542-4A34-A7FA-AC0B60D93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1728FF-FE6E-4CC7-9039-65D96DC36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343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4810B-8A8A-41EB-AFF1-36D49A200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56A02-0EFB-4FE6-A30F-77D3CEFC0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8272DF-D72A-4F46-BB80-A5610EBD35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4B2520-0310-4747-BA94-53C59AF63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2CE6CD-44BA-47B5-AE69-F1DB7E49A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4E484-54A2-47A9-8251-81920CA6D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435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FFBC6-8425-4707-A952-7427B9DC6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90A8CD-CED1-4339-A90F-4BB287106A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5CD323-B76B-400D-8665-81D39680B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0900DF-3CDD-473D-9126-BB7D9A6B5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0DDC93-9E4A-4B9B-A69C-7BFE51239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C5496-06FC-4197-861E-3D40306EE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948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A88A4-8A18-474C-A96C-EAA5537BA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645ACA-F9CB-4EC2-90D9-4E713850EE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8CDEC-DD19-4A39-AC76-25C1669F9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16AC6-5FB0-4FAE-83EB-6056CB022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CB5CF5-522D-410F-9CCC-E2A7A978F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999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5E6E5B-372E-45BC-8456-095735ECDC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1BFF25-B363-4E26-B613-580ADA6854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8B4686-90BF-45AD-BF58-6089EC464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9CA20-698A-4583-AF47-2BA54765B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E029-FE75-4D86-B8E4-70068F74A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398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</a:schemeClr>
            </a:gs>
            <a:gs pos="0">
              <a:schemeClr val="bg1">
                <a:lumMod val="85000"/>
              </a:schemeClr>
            </a:gs>
            <a:gs pos="69000">
              <a:schemeClr val="accent1">
                <a:lumMod val="100000"/>
              </a:schemeClr>
            </a:gs>
          </a:gsLst>
          <a:path path="circle">
            <a:fillToRect l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03134F-0610-4A79-B51E-B34E18E73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91F25-565D-42D2-B22E-F30D7869E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91D657-F361-4ADB-B7B8-DFC23C9792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6DC1A-2598-4AD0-8332-A197458DAE06}" type="datetimeFigureOut">
              <a:rPr lang="en-US" smtClean="0"/>
              <a:t>17/04/2022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A6551-4326-40DC-9656-E5FD97428C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4EBAD2-7B2D-4A35-A773-F777E03C1E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6A356-49FC-4614-95D6-DFAC507F6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102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4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svg"/><Relationship Id="rId7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svg"/><Relationship Id="rId7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svg"/><Relationship Id="rId7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.svg"/><Relationship Id="rId7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sv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5" Type="http://schemas.openxmlformats.org/officeDocument/2006/relationships/image" Target="../media/image2.svg"/><Relationship Id="rId10" Type="http://schemas.openxmlformats.org/officeDocument/2006/relationships/image" Target="../media/image16.png"/><Relationship Id="rId4" Type="http://schemas.openxmlformats.org/officeDocument/2006/relationships/image" Target="../media/image1.png"/><Relationship Id="rId9" Type="http://schemas.openxmlformats.org/officeDocument/2006/relationships/image" Target="../media/image4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2.svg"/><Relationship Id="rId7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6.svg"/><Relationship Id="rId7" Type="http://schemas.openxmlformats.org/officeDocument/2006/relationships/image" Target="../media/image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6.svg"/><Relationship Id="rId7" Type="http://schemas.openxmlformats.org/officeDocument/2006/relationships/image" Target="../media/image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.svg"/><Relationship Id="rId7" Type="http://schemas.openxmlformats.org/officeDocument/2006/relationships/image" Target="../media/image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6.svg"/><Relationship Id="rId7" Type="http://schemas.openxmlformats.org/officeDocument/2006/relationships/image" Target="../media/image4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>
            <a:extLst>
              <a:ext uri="{FF2B5EF4-FFF2-40B4-BE49-F238E27FC236}">
                <a16:creationId xmlns:a16="http://schemas.microsoft.com/office/drawing/2014/main" id="{6CA85115-6342-4B96-98D4-40EF11845E84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47FD7EED-28D7-4107-9F6A-860DF75E0153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Diagram group">
            <a:extLst>
              <a:ext uri="{FF2B5EF4-FFF2-40B4-BE49-F238E27FC236}">
                <a16:creationId xmlns:a16="http://schemas.microsoft.com/office/drawing/2014/main" id="{2CAE59CA-5975-43E7-88F2-3ED5A956A6F8}"/>
              </a:ext>
            </a:extLst>
          </p:cNvPr>
          <p:cNvGrpSpPr/>
          <p:nvPr/>
        </p:nvGrpSpPr>
        <p:grpSpPr>
          <a:xfrm>
            <a:off x="2029206" y="265312"/>
            <a:ext cx="577637" cy="577637"/>
            <a:chOff x="67882" y="173392"/>
            <a:chExt cx="577637" cy="577637"/>
          </a:xfrm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1FB502-3A8A-4DAD-A1F2-D0AADAF27803}"/>
                </a:ext>
              </a:extLst>
            </p:cNvPr>
            <p:cNvSpPr/>
            <p:nvPr/>
          </p:nvSpPr>
          <p:spPr>
            <a:xfrm>
              <a:off x="67882" y="173392"/>
              <a:ext cx="577637" cy="577637"/>
            </a:xfrm>
            <a:prstGeom prst="ellips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2" name="Flowchart: Document 1">
            <a:extLst>
              <a:ext uri="{FF2B5EF4-FFF2-40B4-BE49-F238E27FC236}">
                <a16:creationId xmlns:a16="http://schemas.microsoft.com/office/drawing/2014/main" id="{2B8EC752-B60B-4241-AA8B-E3CB534CAB41}"/>
              </a:ext>
            </a:extLst>
          </p:cNvPr>
          <p:cNvSpPr/>
          <p:nvPr/>
        </p:nvSpPr>
        <p:spPr>
          <a:xfrm>
            <a:off x="0" y="-2456"/>
            <a:ext cx="12192000" cy="1755056"/>
          </a:xfrm>
          <a:prstGeom prst="flowChartDocument">
            <a:avLst/>
          </a:prstGeom>
          <a:solidFill>
            <a:schemeClr val="tx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E7C517-EAAB-4955-AB5B-FA792357A1A9}"/>
              </a:ext>
            </a:extLst>
          </p:cNvPr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Presented by: Mrs. Kinnaly THIPPHAPHONE</a:t>
            </a:r>
          </a:p>
        </p:txBody>
      </p:sp>
      <p:sp>
        <p:nvSpPr>
          <p:cNvPr id="12" name="Flowchart: Document 11">
            <a:extLst>
              <a:ext uri="{FF2B5EF4-FFF2-40B4-BE49-F238E27FC236}">
                <a16:creationId xmlns:a16="http://schemas.microsoft.com/office/drawing/2014/main" id="{6A2D5DD9-3D3A-472D-81C8-B23A3B5D9109}"/>
              </a:ext>
            </a:extLst>
          </p:cNvPr>
          <p:cNvSpPr/>
          <p:nvPr/>
        </p:nvSpPr>
        <p:spPr>
          <a:xfrm>
            <a:off x="0" y="75424"/>
            <a:ext cx="12192000" cy="1524000"/>
          </a:xfrm>
          <a:prstGeom prst="flowChartDocumen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itle 5">
            <a:extLst>
              <a:ext uri="{FF2B5EF4-FFF2-40B4-BE49-F238E27FC236}">
                <a16:creationId xmlns:a16="http://schemas.microsoft.com/office/drawing/2014/main" id="{6FDEF304-2497-40A2-B15D-F19ABD65CF3D}"/>
              </a:ext>
            </a:extLst>
          </p:cNvPr>
          <p:cNvSpPr txBox="1">
            <a:spLocks/>
          </p:cNvSpPr>
          <p:nvPr/>
        </p:nvSpPr>
        <p:spPr>
          <a:xfrm>
            <a:off x="2318024" y="2074815"/>
            <a:ext cx="7032202" cy="10495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800" b="1" kern="0" dirty="0">
                <a:solidFill>
                  <a:srgbClr val="FF0000"/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Lesson 2</a:t>
            </a:r>
            <a:br>
              <a:rPr lang="lo-LA" sz="2800" b="1" kern="0" dirty="0">
                <a:solidFill>
                  <a:schemeClr val="accent1">
                    <a:lumMod val="50000"/>
                  </a:schemeClr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</a:br>
            <a:r>
              <a:rPr lang="en-US" sz="2800" b="1" kern="0" dirty="0">
                <a:solidFill>
                  <a:schemeClr val="accent1">
                    <a:lumMod val="50000"/>
                  </a:schemeClr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National Policy on the using ICT in Laos</a:t>
            </a:r>
            <a:endParaRPr lang="en-US" sz="7200" dirty="0">
              <a:solidFill>
                <a:schemeClr val="accent1">
                  <a:lumMod val="50000"/>
                </a:schemeClr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5" name="Title 5">
            <a:extLst>
              <a:ext uri="{FF2B5EF4-FFF2-40B4-BE49-F238E27FC236}">
                <a16:creationId xmlns:a16="http://schemas.microsoft.com/office/drawing/2014/main" id="{63D26CDB-6765-4A93-BF11-22C9921E7E84}"/>
              </a:ext>
            </a:extLst>
          </p:cNvPr>
          <p:cNvSpPr txBox="1">
            <a:spLocks/>
          </p:cNvSpPr>
          <p:nvPr/>
        </p:nvSpPr>
        <p:spPr>
          <a:xfrm>
            <a:off x="3582225" y="2853175"/>
            <a:ext cx="4744272" cy="10495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br>
              <a:rPr lang="lo-LA" sz="2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</a:br>
            <a:r>
              <a:rPr lang="lo-LA" sz="24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ນະໂຍບາຍແຫ່ງຊາດ</a:t>
            </a:r>
            <a:endParaRPr lang="en-US" sz="6600" dirty="0">
              <a:solidFill>
                <a:schemeClr val="tx1">
                  <a:lumMod val="85000"/>
                  <a:lumOff val="15000"/>
                </a:schemeClr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6" name="Title 5">
            <a:extLst>
              <a:ext uri="{FF2B5EF4-FFF2-40B4-BE49-F238E27FC236}">
                <a16:creationId xmlns:a16="http://schemas.microsoft.com/office/drawing/2014/main" id="{AC718159-7187-40DA-9C23-D0438BEF7463}"/>
              </a:ext>
            </a:extLst>
          </p:cNvPr>
          <p:cNvSpPr txBox="1">
            <a:spLocks/>
          </p:cNvSpPr>
          <p:nvPr/>
        </p:nvSpPr>
        <p:spPr>
          <a:xfrm>
            <a:off x="2497682" y="4029644"/>
            <a:ext cx="6795000" cy="104952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lo-LA" sz="3600" b="1" kern="0" dirty="0">
                <a:solidFill>
                  <a:srgbClr val="FFFF00"/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ການນຳໃຊ້ </a:t>
            </a:r>
            <a:r>
              <a:rPr lang="en-US" sz="3600" b="1" kern="0" dirty="0">
                <a:solidFill>
                  <a:srgbClr val="FFFF00"/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ICT </a:t>
            </a:r>
            <a:r>
              <a:rPr lang="lo-LA" sz="3600" b="1" kern="0" dirty="0">
                <a:solidFill>
                  <a:srgbClr val="FFFF00"/>
                </a:solidFill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ໃນລາວ</a:t>
            </a:r>
            <a:endParaRPr lang="en-US" sz="8800" dirty="0">
              <a:solidFill>
                <a:srgbClr val="FFFF00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6" name="Title 5">
            <a:extLst>
              <a:ext uri="{FF2B5EF4-FFF2-40B4-BE49-F238E27FC236}">
                <a16:creationId xmlns:a16="http://schemas.microsoft.com/office/drawing/2014/main" id="{6FDEF304-2497-40A2-B15D-F19ABD65CF3D}"/>
              </a:ext>
            </a:extLst>
          </p:cNvPr>
          <p:cNvSpPr txBox="1">
            <a:spLocks/>
          </p:cNvSpPr>
          <p:nvPr/>
        </p:nvSpPr>
        <p:spPr>
          <a:xfrm>
            <a:off x="1113183" y="432396"/>
            <a:ext cx="9682357" cy="577637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0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Information communication Technology</a:t>
            </a:r>
            <a:endParaRPr lang="en-US" sz="9600" dirty="0">
              <a:solidFill>
                <a:schemeClr val="tx1">
                  <a:lumMod val="85000"/>
                  <a:lumOff val="15000"/>
                </a:schemeClr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0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3"/>
    </mc:Choice>
    <mc:Fallback xmlns="">
      <p:transition spd="slow" advTm="8947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-631432" y="842951"/>
            <a:ext cx="2096026" cy="1627279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94AD46-46A7-462A-8E78-296C7076D30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-50782" y="5856850"/>
            <a:ext cx="2324239" cy="2743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B5360A-7D4F-46B4-8D9F-35D08501C779}"/>
              </a:ext>
            </a:extLst>
          </p:cNvPr>
          <p:cNvSpPr txBox="1"/>
          <p:nvPr/>
        </p:nvSpPr>
        <p:spPr>
          <a:xfrm>
            <a:off x="2436265" y="1171320"/>
            <a:ext cx="8407381" cy="500521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ນະໂຍບາຍຂອງລັດກ່ຽວກັບວຽກງານເຕັກໂນໂລຊີຂໍ້ມູນຂ່າວສານ</a:t>
            </a:r>
            <a:endParaRPr lang="en-US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ການນໍາໃຊ້ເຕັກໂນໂລຊີການສື່ສານຂໍ້ມູນຂ່າວສານ</a:t>
            </a:r>
            <a:endParaRPr lang="en-US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ການນໍາໃຊ້ຂໍ້ມູນທາງອີເລັກໂຕຣນິກ</a:t>
            </a:r>
            <a:endParaRPr lang="en-US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ການນໍາໃຊ້ຂໍ້ມູນອີເລັກໂຕຣນິກ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ເນື້ອໃນການນໍາໃຊ້ເຕັກໂນໂລຊີການສື່ສານຂໍ້ມູນຂ່າວສານຂອງອົງການຈັດຕັ້ງລັດ</a:t>
            </a:r>
            <a:r>
              <a:rPr lang="en-US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ການສ້າງເວັບໄຊ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ວຽກງານພັດທະນາເຕັກໂນໂລຊີການສື່ສານຂໍ້ມູນຂ່າວສານ</a:t>
            </a:r>
            <a:endParaRPr lang="en-US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ການດໍາເນີນທຸລະກິດກ່ຽວກັບເຕັກໂນໂລຊີການສື່ສານຂໍ້ມູນຂ່າວສານ</a:t>
            </a:r>
            <a:r>
              <a:rPr lang="en-US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ສິດ ແລະ</a:t>
            </a:r>
            <a:r>
              <a:rPr lang="lo-LA" sz="2000" b="1" dirty="0">
                <a:solidFill>
                  <a:schemeClr val="bg1"/>
                </a:solidFill>
                <a:effectLst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ພັນທະຂອງຜູ້ໃຫ້ບໍລິການ ແລະ</a:t>
            </a:r>
            <a:r>
              <a:rPr lang="lo-LA" sz="2000" b="1" dirty="0">
                <a:solidFill>
                  <a:schemeClr val="bg1"/>
                </a:solidFill>
                <a:effectLst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ຜູ້ໃຊ້ບໍລິການ</a:t>
            </a:r>
            <a:r>
              <a:rPr lang="en-US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  <a:p>
            <a:pPr marL="285750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ຂໍ້ຫ້າມ</a:t>
            </a:r>
            <a:r>
              <a:rPr lang="en-US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sz="20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249B123A-86C7-44AB-98C8-2FF777A74551}"/>
              </a:ext>
            </a:extLst>
          </p:cNvPr>
          <p:cNvSpPr txBox="1">
            <a:spLocks/>
          </p:cNvSpPr>
          <p:nvPr/>
        </p:nvSpPr>
        <p:spPr>
          <a:xfrm>
            <a:off x="1755413" y="400371"/>
            <a:ext cx="8407381" cy="60077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lo-LA" sz="2400" b="1" kern="0" dirty="0">
                <a:solidFill>
                  <a:srgbClr val="FFC000"/>
                </a:solidFill>
                <a:effectLst/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ນະໂຍບາຍແຫ່ງຊາດໃນການນໍາໃຊ້ </a:t>
            </a:r>
            <a:r>
              <a:rPr lang="en-US" sz="2400" b="1" kern="0" dirty="0">
                <a:solidFill>
                  <a:srgbClr val="FFC000"/>
                </a:solidFill>
                <a:effectLst/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ICT </a:t>
            </a:r>
            <a:r>
              <a:rPr lang="lo-LA" sz="2400" b="1" kern="0" dirty="0">
                <a:solidFill>
                  <a:srgbClr val="FFC000"/>
                </a:solidFill>
                <a:effectLst/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ໃນລາວ</a:t>
            </a:r>
            <a:endParaRPr lang="en-US" sz="2400" b="1" kern="0" dirty="0">
              <a:solidFill>
                <a:srgbClr val="FFC000"/>
              </a:solidFill>
              <a:effectLst/>
              <a:latin typeface="Phetsarath OT" panose="02000500000000020004" pitchFamily="2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grpSp>
        <p:nvGrpSpPr>
          <p:cNvPr id="14" name="Group 2">
            <a:extLst>
              <a:ext uri="{FF2B5EF4-FFF2-40B4-BE49-F238E27FC236}">
                <a16:creationId xmlns:a16="http://schemas.microsoft.com/office/drawing/2014/main" id="{488F7DD0-8311-4701-93A5-64916E8AD28F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7C0D1C93-32DF-44A6-8DDD-ACEC32E71BD4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01676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94"/>
    </mc:Choice>
    <mc:Fallback xmlns="">
      <p:transition spd="slow" advTm="960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899768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886A31A-73F3-4573-A18E-EF9775892A12}"/>
              </a:ext>
            </a:extLst>
          </p:cNvPr>
          <p:cNvSpPr txBox="1"/>
          <p:nvPr/>
        </p:nvSpPr>
        <p:spPr>
          <a:xfrm>
            <a:off x="2238560" y="354633"/>
            <a:ext cx="9052292" cy="571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ນະໂຍບາຍຂອງລັດກ່ຽວກັບວຽກງານເຕັກໂນໂລຊີຂໍ້ມູນຂ່າວສານ</a:t>
            </a:r>
            <a:endParaRPr lang="en-US" sz="2800" b="1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6C36FEA-5CFB-4225-A08B-44C370498E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3998" y="1044376"/>
            <a:ext cx="10724003" cy="581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99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74"/>
    </mc:Choice>
    <mc:Fallback xmlns="">
      <p:transition spd="slow" advTm="9297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BECA92-884D-4FA8-8ECD-92E4C8C7CA58}"/>
              </a:ext>
            </a:extLst>
          </p:cNvPr>
          <p:cNvSpPr txBox="1"/>
          <p:nvPr/>
        </p:nvSpPr>
        <p:spPr>
          <a:xfrm>
            <a:off x="3374632" y="354632"/>
            <a:ext cx="8022237" cy="571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ການນໍາໃຊ້ເຕັກໂນໂລຊີການສື່ສານຂໍ້ມູນຂ່າວສານ</a:t>
            </a:r>
            <a:endParaRPr lang="en-US" sz="2800" b="1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9054B10-A4B1-4886-83E9-8FB7473636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5679" y="1139214"/>
            <a:ext cx="5945625" cy="40816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BB6C0D-165B-4F06-85FE-A5E6C2616461}"/>
              </a:ext>
            </a:extLst>
          </p:cNvPr>
          <p:cNvSpPr txBox="1"/>
          <p:nvPr/>
        </p:nvSpPr>
        <p:spPr>
          <a:xfrm>
            <a:off x="2005678" y="5220883"/>
            <a:ext cx="81806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https://www.thestar.com.my/aseanplus/aseanplus-news/2021/09/13/lao-technology-ministry-backs-ict-development-with-contest</a:t>
            </a:r>
          </a:p>
        </p:txBody>
      </p:sp>
    </p:spTree>
    <p:extLst>
      <p:ext uri="{BB962C8B-B14F-4D97-AF65-F5344CB8AC3E}">
        <p14:creationId xmlns:p14="http://schemas.microsoft.com/office/powerpoint/2010/main" val="155548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09"/>
    </mc:Choice>
    <mc:Fallback xmlns="">
      <p:transition spd="slow" advTm="10960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481E88-E4EF-43EF-A90F-4A0E61F9408F}"/>
              </a:ext>
            </a:extLst>
          </p:cNvPr>
          <p:cNvSpPr txBox="1"/>
          <p:nvPr/>
        </p:nvSpPr>
        <p:spPr>
          <a:xfrm>
            <a:off x="3611233" y="342669"/>
            <a:ext cx="6964001" cy="571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ການນໍາໃຊ້ຂໍ້ມູນທາງອີເລັກໂຕຣນິກ</a:t>
            </a:r>
            <a:endParaRPr lang="en-US" sz="2800" b="1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4022D5-C639-4F72-9A65-2E122ED5A28D}"/>
              </a:ext>
            </a:extLst>
          </p:cNvPr>
          <p:cNvSpPr txBox="1"/>
          <p:nvPr/>
        </p:nvSpPr>
        <p:spPr>
          <a:xfrm>
            <a:off x="1801092" y="1215854"/>
            <a:ext cx="9975271" cy="338169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342900" marR="67310" indent="-342900">
              <a:lnSpc>
                <a:spcPct val="150000"/>
              </a:lnSpc>
              <a:buAutoNum type="arabicPeriod"/>
            </a:pP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ບຸກຄົນ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ນິຕິບຸກຄົນ ຫຼື ການຈັດຕັ້ງສາມາດນໍາໃຊ້ຂໍ້ມູນອີເລັກໂຕຣນິກ ເຂົ້າໃນຈຸດປະສົງໃດຫນຶ່ງທີ່ຖືກຕ້ອງ ແລະ ສອດຄ່ອງ</a:t>
            </a:r>
          </a:p>
          <a:p>
            <a:pPr marR="67310">
              <a:lnSpc>
                <a:spcPct val="150000"/>
              </a:lnSpc>
            </a:pP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    ກັບກົດໝາຍ.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57785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ການສະໜອງ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ການແລກປ່ຽນ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ການຮັບ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ການສົ່ງ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ການເກັບກໍາ ແລະ ການນໍາໃຊ້ຂໍ້ມູນ ອີເລັກໂຕຣນິກ ຕ້ອງປະຕິບັດຕາມ</a:t>
            </a:r>
          </a:p>
          <a:p>
            <a:pPr marR="57785">
              <a:lnSpc>
                <a:spcPct val="150000"/>
              </a:lnSpc>
            </a:pPr>
            <a:r>
              <a:rPr lang="lo-LA" dirty="0">
                <a:solidFill>
                  <a:schemeClr val="bg1"/>
                </a:solidFill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  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ກົດໝາຍວ່າດ້ວຍເຕັກໂນໂລຊີການສື່ສານ ຂໍ້ມູນ ຂ່າວສານ ສະບັບເລກທີ 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199/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ປປທ ແລະ ກົດໝາຍອື່ນທີ່ກ່ຽວຂ້ອງ.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73025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3.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ການນໍາໃຊ້ຂໍ້ມູນຜ່ານອິນເຕີເນັດ ຕ້ອງຮັບປະກັນໃຫ້ມີຄວາມຖືກຕ້ອງ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ປອດໄພ ແລະ ໄດ້ຮັບອະນຸຍາດຈາກເຈົ້າຂອງຂໍ້ມູນ</a:t>
            </a:r>
          </a:p>
          <a:p>
            <a:pPr marR="73025">
              <a:lnSpc>
                <a:spcPct val="150000"/>
              </a:lnSpc>
            </a:pPr>
            <a:r>
              <a:rPr lang="lo-LA" dirty="0">
                <a:solidFill>
                  <a:schemeClr val="bg1"/>
                </a:solidFill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  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ດັ່ງກ່າວ.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71755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ບຸກຄົນ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ນິຕິບຸກຄົນ ຫຼື ການຈັດຕັ້ງ ສາມາດນໍາໃຊ້ ຫຼື ອ້າງອີງເນື້ອໃນຂໍ້ມູນອີເລັກໂຕຣນິກທີ່ໄດ້ຮັບອະນຸ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ຍາດ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ຈາກບຸກຄົນ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endParaRPr lang="lo-LA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  <a:p>
            <a:pPr marR="71755">
              <a:lnSpc>
                <a:spcPct val="150000"/>
              </a:lnSpc>
            </a:pPr>
            <a:r>
              <a:rPr lang="lo-LA" dirty="0">
                <a:solidFill>
                  <a:schemeClr val="bg1"/>
                </a:solidFill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ນິຕິບຸກຄົນ ຫຼື ການຈັດຕັ້ງທີ່ກ່ຽວຂ້ອງ ແລະ ຕ້ອງບອກແຫຼ່ງຂໍ້ມູນທີ່ໄດ້ມາໃຫ້ຖືກຕ້ອງ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 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44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736"/>
    </mc:Choice>
    <mc:Fallback xmlns="">
      <p:transition spd="slow" advTm="15773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EF63D8E-824A-4426-9ADD-6F0FB1F93D0B}"/>
              </a:ext>
            </a:extLst>
          </p:cNvPr>
          <p:cNvSpPr txBox="1"/>
          <p:nvPr/>
        </p:nvSpPr>
        <p:spPr>
          <a:xfrm>
            <a:off x="3331335" y="292572"/>
            <a:ext cx="6356004" cy="571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ການນໍາໃຊ້ຂໍ້ມູນອີເລັກໂຕຣນິກ</a:t>
            </a:r>
            <a:endParaRPr lang="en-US" sz="2800" b="1" dirty="0">
              <a:solidFill>
                <a:srgbClr val="FFC000"/>
              </a:solidFill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E613C8-7034-4DEE-AB88-0A8776ECD024}"/>
              </a:ext>
            </a:extLst>
          </p:cNvPr>
          <p:cNvSpPr txBox="1"/>
          <p:nvPr/>
        </p:nvSpPr>
        <p:spPr>
          <a:xfrm>
            <a:off x="1828799" y="1324070"/>
            <a:ext cx="8922328" cy="282385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ອົງການຈັດຕັ້ງລັດນໍາໃຊ້ເຕັກໂນໂລຊີການສື່ສານ ຂໍ້ມູນ ຂ່າວສານ ເຂົ້າໃນການບໍລິຫານວຽກ ງານພາຍໃນຂອງຕົນຢ່າງມີປະສິດທິພາບ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ເຊື່ອມຕໍ່ເຂົ້າກັບໂຄງລ່າງພື້ນຖານ ເຕັກໂນໂລຊີການສື່ສານ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ຂໍ້ມູນ ຂ່າວສານ ແລະ ລະບົບບໍລິຫານລັດແບບອີເລັກໂຕຣນິກ.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342900" marR="64135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ອົງການຈັດຕັ້ງລັດຕ້ອງມີແຜນພັດທະນາ ແລະ ແຜນນໍາໃຊ້ເຕັກໂນໂລຊີການສື່ສານ ຂໍ້ມູນ ຂ່າວ ສານຂອງຕົນ ໃນແຕ່ລະໄລຍະ ໃຫ້ສອດຄ່ອງກັບນະໂຍບາຍ ເຕັກໂນໂລຊີການສື່ສານ ຂໍ້ມູນ ຂ່າວສານແຫ່ງຊາດ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 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85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182"/>
    </mc:Choice>
    <mc:Fallback xmlns="">
      <p:transition spd="slow" advTm="9918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1C72DF-95BF-4660-B643-400E4AC0F3B1}"/>
              </a:ext>
            </a:extLst>
          </p:cNvPr>
          <p:cNvSpPr txBox="1"/>
          <p:nvPr/>
        </p:nvSpPr>
        <p:spPr>
          <a:xfrm>
            <a:off x="2001654" y="552703"/>
            <a:ext cx="9365065" cy="770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0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ເນື້ອໃນການນໍາໃຊ້ເຕັກໂນໂລຊີການສື່ສານຂໍ້ມູນຂ່າວສານຂອງອົງການຈັດຕັ້ງລັດ</a:t>
            </a:r>
            <a:r>
              <a:rPr lang="en-US" sz="20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  <a:p>
            <a:pPr algn="thaiDist">
              <a:lnSpc>
                <a:spcPct val="115000"/>
              </a:lnSpc>
            </a:pPr>
            <a:endParaRPr lang="lo-LA" sz="1400" dirty="0">
              <a:solidFill>
                <a:srgbClr val="FFC000"/>
              </a:solidFill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B412B3-F691-43E1-8D1C-00F8BB58033E}"/>
              </a:ext>
            </a:extLst>
          </p:cNvPr>
          <p:cNvSpPr txBox="1"/>
          <p:nvPr/>
        </p:nvSpPr>
        <p:spPr>
          <a:xfrm>
            <a:off x="2001654" y="1322654"/>
            <a:ext cx="8872264" cy="42126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ເນື້ອໃນການນໍາໃຊ້ເຕັກໂນໂລຊີການສື່ສານ ຂໍ້ມູນ ຂ່າວສານຂອງອົງການຈັດຕັ້ງລັດມີດັ່ງນີ້: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ການແລກປ່ຽນຂໍ້ມູນຂ່າວສານລະຫວ່າງອົງການຈັດຕັ້ງຂອງລັດດ້ວຍກັນເພື່ອສັງລວມ ແລະ ປັບປຸງຂໍ້ມູນ ຂ່າວສານໃຫ້ມີປະສິດທິພາບ.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48895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ການເກັບຮັກສາຖານຂໍ້ມູນໃຫ້ມີຄວາມປອດໄພ ແລະ ສາມາດເຜີຍແຜ່ບັນດາຂໍ້ມູນຂ່າວສານທີ່ເປັນປະໂຫຍດໃຫ້ສັງຄົມໄດ້ຢ່າງທົ່ວເຖິງ.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30480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3.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ການບໍລິການແລກປ່ຽນ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ສະໜອງຂໍ້ມູນຂ່າວສານ ແລະ ລວບລວມຂໍ້ສະເໝີຈາກບຸກຄົນ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ນິຕິບຸກຄົນ ຫຼື ການຈັດຕັ້ງທີ່ຢູ່ໃນລະບົບເຄືອຂ່າຍ.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48895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ການໃຫ້ບໍລິການປະຊາຊົນເພື່ອພັດທະນາຄວາມຮູ້ ແລະ ປັບປຸງຄຸນນະພາບຊີວິດການເປັນຢູ່.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54610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5.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ການສຶກສາ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ການເຝຶກອົບຮົມພາຍໃນອົງການຈັດຕັ້ງຂອງລັດ ແລະ ປະຊາຊົນທີ່ຢູ່ເຂດ ຫ່າງໄກສອກຫຼີກ.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6.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ການແລກປ່ຽນຂໍ້ມູນຂ່າວສານເພື່ອເຊື່ອມໂຍງກັບຕ່າງປະເທດ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ພາກພື້ນ</a:t>
            </a:r>
            <a:r>
              <a:rPr lang="lo-LA" sz="1800" dirty="0">
                <a:solidFill>
                  <a:schemeClr val="bg1"/>
                </a:solidFill>
                <a:effectLst/>
                <a:ea typeface="Phetsarath OT" panose="02000500000000020004" pitchFamily="2" charset="0"/>
                <a:cs typeface="Times New Roman" panose="02020603050405020304" pitchFamily="18" charset="0"/>
              </a:rPr>
              <a:t>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ແລະ</a:t>
            </a:r>
            <a:r>
              <a:rPr lang="lo-LA" sz="1800" dirty="0">
                <a:solidFill>
                  <a:schemeClr val="bg1"/>
                </a:solidFill>
                <a:effectLst/>
                <a:ea typeface="Phetsarath OT" panose="02000500000000020004" pitchFamily="2" charset="0"/>
                <a:cs typeface="Times New Roman" panose="02020603050405020304" pitchFamily="18" charset="0"/>
              </a:rPr>
              <a:t>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ສາກົນ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 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12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665"/>
    </mc:Choice>
    <mc:Fallback xmlns="">
      <p:transition spd="slow" advTm="28266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4681E63-9D31-4D21-9A77-A5E5DCABB0E9}"/>
              </a:ext>
            </a:extLst>
          </p:cNvPr>
          <p:cNvSpPr txBox="1"/>
          <p:nvPr/>
        </p:nvSpPr>
        <p:spPr>
          <a:xfrm>
            <a:off x="2527852" y="607055"/>
            <a:ext cx="6513442" cy="571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ການສ້າງເວັບໄຊ</a:t>
            </a:r>
            <a:endParaRPr lang="en-US" sz="2800" b="1" dirty="0">
              <a:solidFill>
                <a:srgbClr val="FFC000"/>
              </a:solidFill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455EB7-F3B8-492C-A007-62EEB87F92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5394" y="1434089"/>
            <a:ext cx="8258097" cy="46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15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619"/>
    </mc:Choice>
    <mc:Fallback xmlns="">
      <p:transition spd="slow" advTm="9961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2F1462-3E77-4323-B3C2-C18238854842}"/>
              </a:ext>
            </a:extLst>
          </p:cNvPr>
          <p:cNvSpPr txBox="1"/>
          <p:nvPr/>
        </p:nvSpPr>
        <p:spPr>
          <a:xfrm>
            <a:off x="3048000" y="396101"/>
            <a:ext cx="7447722" cy="503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4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ວຽກງານພັດທະນາເຕັກໂນໂລຊີການສື່ສານຂໍ້ມູນຂ່າວສານ</a:t>
            </a:r>
            <a:endParaRPr lang="en-US" sz="2400" b="1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A8BB21-B24C-4715-8296-B647B49C6A53}"/>
              </a:ext>
            </a:extLst>
          </p:cNvPr>
          <p:cNvSpPr txBox="1"/>
          <p:nvPr/>
        </p:nvSpPr>
        <p:spPr>
          <a:xfrm>
            <a:off x="2296054" y="159106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ການພັດທະນາເຕັກໂນໂລຊີການສື່ສານຂໍ້ມູນຂ່າວສານ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F42643-8037-4122-874C-EF414BB9B500}"/>
              </a:ext>
            </a:extLst>
          </p:cNvPr>
          <p:cNvSpPr txBox="1"/>
          <p:nvPr/>
        </p:nvSpPr>
        <p:spPr>
          <a:xfrm>
            <a:off x="2296054" y="241639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ການພັດທະນາຊອບແວ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CA1E6F-1348-4178-8421-DE1C393E8C87}"/>
              </a:ext>
            </a:extLst>
          </p:cNvPr>
          <p:cNvSpPr txBox="1"/>
          <p:nvPr/>
        </p:nvSpPr>
        <p:spPr>
          <a:xfrm>
            <a:off x="2296054" y="284288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ການພັດທະນາຮາດແວ</a:t>
            </a:r>
            <a:r>
              <a:rPr lang="en-US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0AD469C-7C42-47AA-9F2D-D6426CE63EDD}"/>
              </a:ext>
            </a:extLst>
          </p:cNvPr>
          <p:cNvSpPr txBox="1"/>
          <p:nvPr/>
        </p:nvSpPr>
        <p:spPr>
          <a:xfrm>
            <a:off x="2296054" y="328626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ການພັດທະນາລະບົບອັດຕະໂນມັດ</a:t>
            </a:r>
            <a:r>
              <a:rPr lang="en-US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071CA68-F1D9-4BE1-B634-79B483982790}"/>
              </a:ext>
            </a:extLst>
          </p:cNvPr>
          <p:cNvSpPr txBox="1"/>
          <p:nvPr/>
        </p:nvSpPr>
        <p:spPr>
          <a:xfrm>
            <a:off x="2296054" y="374437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ການພັດທະນາລະບົບຂໍ້ມູນຂ່າວສານ</a:t>
            </a:r>
            <a:r>
              <a:rPr lang="en-US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313DBB-1892-467C-865F-EE13452C21F0}"/>
              </a:ext>
            </a:extLst>
          </p:cNvPr>
          <p:cNvSpPr txBox="1"/>
          <p:nvPr/>
        </p:nvSpPr>
        <p:spPr>
          <a:xfrm>
            <a:off x="2296054" y="422803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ການພັດທະນາຖານຂໍ້ມູນ</a:t>
            </a:r>
            <a:r>
              <a:rPr lang="en-US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43604FE-D4A7-468E-AFFE-8B1090920B9B}"/>
              </a:ext>
            </a:extLst>
          </p:cNvPr>
          <p:cNvSpPr txBox="1"/>
          <p:nvPr/>
        </p:nvSpPr>
        <p:spPr>
          <a:xfrm>
            <a:off x="2296054" y="460149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ການພັດທະນາລະບົບປ້ອງກັນຄວາມປອດໄພ</a:t>
            </a:r>
            <a:r>
              <a:rPr lang="en-US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78B3587-F346-4B1E-8686-3234E2937F28}"/>
              </a:ext>
            </a:extLst>
          </p:cNvPr>
          <p:cNvSpPr txBox="1"/>
          <p:nvPr/>
        </p:nvSpPr>
        <p:spPr>
          <a:xfrm>
            <a:off x="2296054" y="496739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ການພັດທະນາບຸກຄະລາກອນດ້ານເຕັກໂນໂລຊີການສື່ສານ ຂໍ້ມູນ ຂ່າວສານ</a:t>
            </a:r>
            <a:r>
              <a:rPr lang="en-US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B33F895-73E8-4D26-AEA8-5AE3FEBC123A}"/>
              </a:ext>
            </a:extLst>
          </p:cNvPr>
          <p:cNvSpPr txBox="1"/>
          <p:nvPr/>
        </p:nvSpPr>
        <p:spPr>
          <a:xfrm>
            <a:off x="2296054" y="545105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ການພັດທະນາຫຼັກສູດດ້ານເຕັກໂນໂລຊີການສື່ສານ ຂໍ້ມູນ ຂ່າວສານ</a:t>
            </a:r>
            <a:r>
              <a:rPr lang="en-US" dirty="0">
                <a:solidFill>
                  <a:schemeClr val="bg1"/>
                </a:solidFill>
                <a:effectLst/>
                <a:latin typeface="Phetsarath OT" panose="02000500000000020004" pitchFamily="2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dirty="0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9CB8BD1-BD40-4A8E-920E-2D38B8E9C90D}"/>
              </a:ext>
            </a:extLst>
          </p:cNvPr>
          <p:cNvSpPr txBox="1"/>
          <p:nvPr/>
        </p:nvSpPr>
        <p:spPr>
          <a:xfrm>
            <a:off x="2296054" y="195902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ການພັດທະນາໂຄງລ່າງພື້ນຖານເຕັກໂນໂລຊີການສື່ສານຂໍ້ມູນຂ່າວສານ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08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880"/>
    </mc:Choice>
    <mc:Fallback xmlns="">
      <p:transition spd="slow" advTm="31288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E2E781E-2CAC-4700-A615-2755524BC1A8}"/>
              </a:ext>
            </a:extLst>
          </p:cNvPr>
          <p:cNvSpPr txBox="1"/>
          <p:nvPr/>
        </p:nvSpPr>
        <p:spPr>
          <a:xfrm>
            <a:off x="2420177" y="620006"/>
            <a:ext cx="7837006" cy="587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ການພັດທະນາເຕັກໂນໂລຊີການສື່ສານຂໍ້ມູນຂ່າວສານ</a:t>
            </a:r>
            <a:endParaRPr lang="en-US" sz="2800" b="1" dirty="0">
              <a:solidFill>
                <a:srgbClr val="FFC000"/>
              </a:solidFill>
              <a:effectLst/>
              <a:latin typeface="Lucida Sans Unicode" panose="020B0602030504020204" pitchFamily="34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BA7B535-7D66-4A16-92E5-B866EADC5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702" y="1404263"/>
            <a:ext cx="7250596" cy="483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20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576"/>
    </mc:Choice>
    <mc:Fallback xmlns="">
      <p:transition spd="slow" advTm="6357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0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D066AA4-5E4E-4AB9-9BA1-C664322AC994}"/>
              </a:ext>
            </a:extLst>
          </p:cNvPr>
          <p:cNvSpPr txBox="1"/>
          <p:nvPr/>
        </p:nvSpPr>
        <p:spPr>
          <a:xfrm>
            <a:off x="1584878" y="660704"/>
            <a:ext cx="10474600" cy="571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ການພັດທະນາໂຄງລ່າງພື້ນຖານເຕັກໂນໂລຊີການສື່ສານຂໍ້ມູນຂ່າວສານ</a:t>
            </a:r>
            <a:endParaRPr lang="en-US" sz="2800" b="1" dirty="0">
              <a:solidFill>
                <a:srgbClr val="FFC000"/>
              </a:solidFill>
              <a:effectLst/>
              <a:latin typeface="Lucida Sans Unicode" panose="020B0602030504020204" pitchFamily="34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2050" name="Picture 2" descr="Souphanouvong University – Free-Apply.com">
            <a:extLst>
              <a:ext uri="{FF2B5EF4-FFF2-40B4-BE49-F238E27FC236}">
                <a16:creationId xmlns:a16="http://schemas.microsoft.com/office/drawing/2014/main" id="{516A8B2B-0FFC-4C9D-9D94-E5A894258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409" y="1464689"/>
            <a:ext cx="7880049" cy="443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62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757"/>
    </mc:Choice>
    <mc:Fallback xmlns="">
      <p:transition spd="slow" advTm="7375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C146FE3-E676-4260-A28D-42BFADC80B8C}"/>
              </a:ext>
            </a:extLst>
          </p:cNvPr>
          <p:cNvSpPr txBox="1"/>
          <p:nvPr/>
        </p:nvSpPr>
        <p:spPr>
          <a:xfrm>
            <a:off x="3448049" y="80304"/>
            <a:ext cx="5444160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36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ການພັດທະນາຊອບແວ</a:t>
            </a:r>
            <a:endParaRPr lang="en-US" sz="3600" b="1" dirty="0">
              <a:solidFill>
                <a:srgbClr val="FFC000"/>
              </a:solidFill>
              <a:effectLst/>
              <a:latin typeface="Lucida Sans Unicode" panose="020B0602030504020204" pitchFamily="34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4368890-EA36-453B-BDCE-30395E667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937" y="1044376"/>
            <a:ext cx="8393063" cy="535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8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035"/>
    </mc:Choice>
    <mc:Fallback xmlns="">
      <p:transition spd="slow" advTm="11703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9131AA9-E341-433C-95EC-1BFFCAF98909}"/>
              </a:ext>
            </a:extLst>
          </p:cNvPr>
          <p:cNvSpPr txBox="1"/>
          <p:nvPr/>
        </p:nvSpPr>
        <p:spPr>
          <a:xfrm>
            <a:off x="3238500" y="523359"/>
            <a:ext cx="6515100" cy="658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32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ການພັດທະນາຮາດແວ</a:t>
            </a:r>
            <a:r>
              <a:rPr lang="en-US" sz="32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3074" name="Picture 2" descr="Free Black Flat Screen Computer Monitor Stock Photo">
            <a:extLst>
              <a:ext uri="{FF2B5EF4-FFF2-40B4-BE49-F238E27FC236}">
                <a16:creationId xmlns:a16="http://schemas.microsoft.com/office/drawing/2014/main" id="{D6CCF030-9D97-4FB8-8F9A-8451AAD2C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613" y="1427921"/>
            <a:ext cx="7462630" cy="472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50F38B4-A717-4648-9ED3-46E1A4DF6CC3}"/>
              </a:ext>
            </a:extLst>
          </p:cNvPr>
          <p:cNvSpPr txBox="1"/>
          <p:nvPr/>
        </p:nvSpPr>
        <p:spPr>
          <a:xfrm>
            <a:off x="1641613" y="6275005"/>
            <a:ext cx="85907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https://www.pexels.com/photo/black-flat-screen-computer-monitor-1714208/</a:t>
            </a:r>
          </a:p>
        </p:txBody>
      </p:sp>
    </p:spTree>
    <p:extLst>
      <p:ext uri="{BB962C8B-B14F-4D97-AF65-F5344CB8AC3E}">
        <p14:creationId xmlns:p14="http://schemas.microsoft.com/office/powerpoint/2010/main" val="342177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377"/>
    </mc:Choice>
    <mc:Fallback xmlns="">
      <p:transition spd="slow" advTm="11237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C733F3E-C5B1-4549-BC3F-4C15AA56D9D0}"/>
              </a:ext>
            </a:extLst>
          </p:cNvPr>
          <p:cNvSpPr txBox="1"/>
          <p:nvPr/>
        </p:nvSpPr>
        <p:spPr>
          <a:xfrm>
            <a:off x="3238500" y="129188"/>
            <a:ext cx="6515100" cy="658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32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ການພັດທະນາລະບົບອັດຕະໂນມັດ</a:t>
            </a:r>
            <a:r>
              <a:rPr lang="en-US" sz="32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3" name="video">
            <a:hlinkClick r:id="" action="ppaction://media"/>
            <a:extLst>
              <a:ext uri="{FF2B5EF4-FFF2-40B4-BE49-F238E27FC236}">
                <a16:creationId xmlns:a16="http://schemas.microsoft.com/office/drawing/2014/main" id="{67BBAAC7-D308-4769-87F1-07233C2DFED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779784" y="1044376"/>
            <a:ext cx="7792278" cy="43831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8B440E-F8EB-4394-935C-7D5BB96AF853}"/>
              </a:ext>
            </a:extLst>
          </p:cNvPr>
          <p:cNvSpPr txBox="1"/>
          <p:nvPr/>
        </p:nvSpPr>
        <p:spPr>
          <a:xfrm>
            <a:off x="2412576" y="5628958"/>
            <a:ext cx="65266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https://www.pexels.com/video/people-in-a-meeting-3255275/</a:t>
            </a:r>
          </a:p>
        </p:txBody>
      </p:sp>
    </p:spTree>
    <p:extLst>
      <p:ext uri="{BB962C8B-B14F-4D97-AF65-F5344CB8AC3E}">
        <p14:creationId xmlns:p14="http://schemas.microsoft.com/office/powerpoint/2010/main" val="354534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557"/>
    </mc:Choice>
    <mc:Fallback xmlns="">
      <p:transition spd="slow" advTm="98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174" y="-1698824"/>
            <a:ext cx="4503761" cy="27432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6D15382-37FE-48DD-B71A-D0134C94B64C}"/>
              </a:ext>
            </a:extLst>
          </p:cNvPr>
          <p:cNvSpPr txBox="1"/>
          <p:nvPr/>
        </p:nvSpPr>
        <p:spPr>
          <a:xfrm>
            <a:off x="3124200" y="223463"/>
            <a:ext cx="6515100" cy="587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ການພັດທະນາລະບົບຂໍ້ມູນຂ່າວສານ</a:t>
            </a:r>
            <a:r>
              <a:rPr lang="en-US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4098" name="Picture 2" descr="Free Photo of Women at the Meeting Stock Photo">
            <a:extLst>
              <a:ext uri="{FF2B5EF4-FFF2-40B4-BE49-F238E27FC236}">
                <a16:creationId xmlns:a16="http://schemas.microsoft.com/office/drawing/2014/main" id="{D9AF89DC-E34E-45A0-AEA0-A07D43472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999" y="1044375"/>
            <a:ext cx="7417551" cy="441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4BED4E-B77C-48F6-ADF8-7C6227D3093E}"/>
              </a:ext>
            </a:extLst>
          </p:cNvPr>
          <p:cNvSpPr txBox="1"/>
          <p:nvPr/>
        </p:nvSpPr>
        <p:spPr>
          <a:xfrm>
            <a:off x="2187140" y="5508289"/>
            <a:ext cx="82262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https://www.pexels.com/photo/photo-of-women-at-the-meeting-3810792/</a:t>
            </a:r>
          </a:p>
        </p:txBody>
      </p:sp>
    </p:spTree>
    <p:extLst>
      <p:ext uri="{BB962C8B-B14F-4D97-AF65-F5344CB8AC3E}">
        <p14:creationId xmlns:p14="http://schemas.microsoft.com/office/powerpoint/2010/main" val="91510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775"/>
    </mc:Choice>
    <mc:Fallback xmlns="">
      <p:transition spd="slow" advTm="22377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F1DC1EF-DE2D-40BE-841B-3B9DF6F590A7}"/>
              </a:ext>
            </a:extLst>
          </p:cNvPr>
          <p:cNvSpPr txBox="1"/>
          <p:nvPr/>
        </p:nvSpPr>
        <p:spPr>
          <a:xfrm>
            <a:off x="2838450" y="189978"/>
            <a:ext cx="6515100" cy="587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ການພັດທະນາຖານຂໍ້ມູນ</a:t>
            </a:r>
            <a:r>
              <a:rPr lang="en-US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5122" name="Picture 2" descr="Free Silver Iphone 6 on Clipboard with Statistical Data  Stock Photo">
            <a:extLst>
              <a:ext uri="{FF2B5EF4-FFF2-40B4-BE49-F238E27FC236}">
                <a16:creationId xmlns:a16="http://schemas.microsoft.com/office/drawing/2014/main" id="{1E65462F-A6E5-4C2E-BBD2-5FAC3B0C9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602" y="1007330"/>
            <a:ext cx="8220926" cy="462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7C584-3C97-474D-8D77-2DB3DE5A6DD2}"/>
              </a:ext>
            </a:extLst>
          </p:cNvPr>
          <p:cNvSpPr txBox="1"/>
          <p:nvPr/>
        </p:nvSpPr>
        <p:spPr>
          <a:xfrm>
            <a:off x="1699591" y="5691883"/>
            <a:ext cx="93129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https://www.pexels.com/photo/silver-iphone-6-on-clipboard-with-statistical-data-5561923/</a:t>
            </a:r>
          </a:p>
        </p:txBody>
      </p:sp>
    </p:spTree>
    <p:extLst>
      <p:ext uri="{BB962C8B-B14F-4D97-AF65-F5344CB8AC3E}">
        <p14:creationId xmlns:p14="http://schemas.microsoft.com/office/powerpoint/2010/main" val="188938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767"/>
    </mc:Choice>
    <mc:Fallback xmlns="">
      <p:transition spd="slow" advTm="14076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DFEF3B-B6F9-451D-87F9-6614FF8A2199}"/>
              </a:ext>
            </a:extLst>
          </p:cNvPr>
          <p:cNvSpPr txBox="1"/>
          <p:nvPr/>
        </p:nvSpPr>
        <p:spPr>
          <a:xfrm>
            <a:off x="2628900" y="590216"/>
            <a:ext cx="7919830" cy="587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ການພັດທະນາລະບົບປ້ອງກັນຄວາມປອດໄພ</a:t>
            </a:r>
            <a:r>
              <a:rPr lang="en-US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D57FB-F401-4958-93CD-2D06A315B0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2383" y="1597779"/>
            <a:ext cx="6387547" cy="42464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38207D-CC09-470C-8710-B86FBC27A8C9}"/>
              </a:ext>
            </a:extLst>
          </p:cNvPr>
          <p:cNvSpPr txBox="1"/>
          <p:nvPr/>
        </p:nvSpPr>
        <p:spPr>
          <a:xfrm>
            <a:off x="990599" y="5870219"/>
            <a:ext cx="110026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https://www.pexels.com/photo/a-person-in-gray-sweater-holding-a-tablet-with-blank-screen-6372996/</a:t>
            </a:r>
          </a:p>
        </p:txBody>
      </p:sp>
    </p:spTree>
    <p:extLst>
      <p:ext uri="{BB962C8B-B14F-4D97-AF65-F5344CB8AC3E}">
        <p14:creationId xmlns:p14="http://schemas.microsoft.com/office/powerpoint/2010/main" val="154960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950"/>
    </mc:Choice>
    <mc:Fallback xmlns="">
      <p:transition spd="slow" advTm="8395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5F5A2BD-271B-4FDE-8A86-594E31D8425D}"/>
              </a:ext>
            </a:extLst>
          </p:cNvPr>
          <p:cNvSpPr txBox="1"/>
          <p:nvPr/>
        </p:nvSpPr>
        <p:spPr>
          <a:xfrm>
            <a:off x="556591" y="521156"/>
            <a:ext cx="1115833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ການພັດທະນາບຸກຄະລາກອນດ້ານເຕັກໂນໂລຊີການສື່ສານ ຂໍ້ມູນ ຂ່າວສານ</a:t>
            </a:r>
            <a:r>
              <a:rPr lang="en-US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sz="2800" dirty="0">
              <a:solidFill>
                <a:srgbClr val="FFC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BE0AA4-D0BB-4AE6-A6F9-C237A05EAC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2864" y="1222984"/>
            <a:ext cx="8067658" cy="538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65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217"/>
    </mc:Choice>
    <mc:Fallback xmlns="">
      <p:transition spd="slow" advTm="14821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19600A-111E-4D8E-8129-3E019CB03754}"/>
              </a:ext>
            </a:extLst>
          </p:cNvPr>
          <p:cNvSpPr txBox="1"/>
          <p:nvPr/>
        </p:nvSpPr>
        <p:spPr>
          <a:xfrm>
            <a:off x="2674534" y="633494"/>
            <a:ext cx="9159657" cy="517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4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ການພັດທະນາຫຼັກສູດດ້ານເຕັກໂນໂລຊີການສື່ສານ ຂໍ້ມູນ ຂ່າວສານ</a:t>
            </a:r>
            <a:r>
              <a:rPr lang="en-US" sz="24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2F295-F612-4D5F-AFCC-6F215D119A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7669" y="1375680"/>
            <a:ext cx="6144626" cy="389588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86D8493-71F4-4879-9BB0-E3B2A6FEDE5F}"/>
              </a:ext>
            </a:extLst>
          </p:cNvPr>
          <p:cNvSpPr txBox="1"/>
          <p:nvPr/>
        </p:nvSpPr>
        <p:spPr>
          <a:xfrm>
            <a:off x="2362199" y="5271567"/>
            <a:ext cx="92997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https://www.pexels.com/photo/photo-of-woman-and-boy-looking-at-imac-4145347/</a:t>
            </a:r>
          </a:p>
        </p:txBody>
      </p:sp>
    </p:spTree>
    <p:extLst>
      <p:ext uri="{BB962C8B-B14F-4D97-AF65-F5344CB8AC3E}">
        <p14:creationId xmlns:p14="http://schemas.microsoft.com/office/powerpoint/2010/main" val="258795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933"/>
    </mc:Choice>
    <mc:Fallback xmlns="">
      <p:transition spd="slow" advTm="8293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9FBD24-993B-4E57-9383-77A180CB45B6}"/>
              </a:ext>
            </a:extLst>
          </p:cNvPr>
          <p:cNvSpPr txBox="1"/>
          <p:nvPr/>
        </p:nvSpPr>
        <p:spPr>
          <a:xfrm>
            <a:off x="1113183" y="503243"/>
            <a:ext cx="10760765" cy="571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ການດໍາເນີນທຸລະກິດກ່ຽວກັບເຕັກໂນໂລຊີການສື່ສານຂໍ້ມູນຂ່າວສານ</a:t>
            </a:r>
            <a:r>
              <a:rPr lang="en-US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6146" name="Picture 2" descr="Free Silver Imac on White Wooden Desk Stock Photo">
            <a:extLst>
              <a:ext uri="{FF2B5EF4-FFF2-40B4-BE49-F238E27FC236}">
                <a16:creationId xmlns:a16="http://schemas.microsoft.com/office/drawing/2014/main" id="{6550A709-F518-4A3D-9E03-76AE85FB9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083" y="1425572"/>
            <a:ext cx="7687918" cy="458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237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82"/>
    </mc:Choice>
    <mc:Fallback xmlns="">
      <p:transition spd="slow" advTm="52782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9EBBE1-3F72-45AE-B3BC-E2F83C806B6C}"/>
              </a:ext>
            </a:extLst>
          </p:cNvPr>
          <p:cNvSpPr txBox="1"/>
          <p:nvPr/>
        </p:nvSpPr>
        <p:spPr>
          <a:xfrm>
            <a:off x="1752600" y="1502132"/>
            <a:ext cx="9905999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75" marR="73025" indent="35687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ມີທຶນ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ສໍານັກງານ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ອຸປະກອນ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ເຄື່ອງມືຢ່າງເໝາະສົມ. </a:t>
            </a:r>
            <a:endParaRPr lang="en-US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3175" marR="73025" indent="35687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ມີຜູ້ຊ່ຽວຊານ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ນັກວິຊາການທີ່ມີປະສົບການຈໍານວນເໝາະສົມກັບຂະໜາດຂອງທຸລະກິດ.</a:t>
            </a:r>
            <a:endParaRPr lang="en-US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380490" indent="356870"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ມີບົດວິພາກເສດຖະກິດ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-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ເຕັກນິກຕາມແຕ່ລະປະເພດທຸລະກິດ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 </a:t>
            </a:r>
            <a:endParaRPr lang="en-US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907260-A916-4449-9D0B-A8BDD333AD15}"/>
              </a:ext>
            </a:extLst>
          </p:cNvPr>
          <p:cNvSpPr txBox="1"/>
          <p:nvPr/>
        </p:nvSpPr>
        <p:spPr>
          <a:xfrm>
            <a:off x="1364974" y="920120"/>
            <a:ext cx="11261033" cy="503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15000"/>
              </a:lnSpc>
            </a:pPr>
            <a:r>
              <a:rPr lang="lo-LA" sz="24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ເງື່ອນໄຂຂອງການດໍາເນີນທຸລະກິດກ່ຽວກັບເຕັກໂນໂລຊີການສື່ສານຂໍ້ມູນຂ່າວສານ</a:t>
            </a:r>
            <a:r>
              <a:rPr lang="en-US" sz="24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9730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173"/>
    </mc:Choice>
    <mc:Fallback xmlns="">
      <p:transition spd="slow" advTm="11617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8D16387-4604-4101-98CD-6E86E70A7C30}"/>
              </a:ext>
            </a:extLst>
          </p:cNvPr>
          <p:cNvSpPr txBox="1"/>
          <p:nvPr/>
        </p:nvSpPr>
        <p:spPr>
          <a:xfrm>
            <a:off x="2085975" y="1287854"/>
            <a:ext cx="9010650" cy="516705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R="1261745" algn="thaiDist"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ການບໍລິການດ້ານເຕັກໂນໂລຊີການສື່ສານຂໍ້ມູນ ຂ່າວສານ</a:t>
            </a:r>
            <a:endParaRPr lang="en-US" sz="24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6350" marR="2858770" indent="534035" algn="thaiDist">
              <a:lnSpc>
                <a:spcPct val="150000"/>
              </a:lnSpc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1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ອິນເຕີເນັດ.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6350" marR="2858770" indent="534035" algn="thaiDist">
              <a:lnSpc>
                <a:spcPct val="150000"/>
              </a:lnSpc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2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ຄໍາປຶກສາ.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6350" marR="2858770" indent="534035" algn="thaiDist">
              <a:lnSpc>
                <a:spcPct val="150000"/>
              </a:lnSpc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3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ພັດທະນາ ແລະ ຕິດຕັ້ງ ຊອບແວ.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6350" marR="2858770" indent="534035" algn="thaiDist">
              <a:lnSpc>
                <a:spcPct val="150000"/>
              </a:lnSpc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4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ຂໍ້ມູນໃນຮູບແບບອີເລັກໂຕຣນິກ.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6350" marR="2858770" indent="534035" algn="thaiDist">
              <a:lnSpc>
                <a:spcPct val="150000"/>
              </a:lnSpc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5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ການສຶກສາ ແລະ ການເຝຶກອົບຮົມ.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85090" indent="540385" algn="thaiDist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6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ຮັບຝາກ ແລະ ໃຫ້ເຊົ່າພື້ນທີ່ຈັດເກັບຂໍ້ມູນ ເປັນຕົ້ນແມ່ນ ສູນຂໍ້ມູນຂ່າວສານ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ລະບົບຄລາວ ຄອມພິວຕິ້ງ.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28270" indent="540385" algn="thaiDist">
              <a:lnSpc>
                <a:spcPct val="150000"/>
              </a:lnSpc>
            </a:pP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7)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ຄວາມປອດໄພ.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28270" indent="540385" algn="thaiDist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8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ນໍາເຂົ້າ ແລະ ຈໍາຫນ່າຍຜະລິດຕະພັນ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ຕິດຕັ້ງ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ບໍາລຸງຮັກສາ ແລະ ສ້ອມແປງອຸປະກອນ.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97790" indent="540385" algn="thaiDist">
              <a:lnSpc>
                <a:spcPct val="150000"/>
              </a:lnSpc>
            </a:pP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9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ບໍລິການອື່ນດ້ານເຕັກໂນໂລຊີການສື່ສານຂໍ້ມູນຂ່າວສານເຊັ່ນ: ໂອທີທີ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ອິນເຕີເນັດ ເຊື່ອມຕໍ່ທຸກອຸປະກອນ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ຄອນເຊັນເຕີ້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ສື່ສັງຄົມອອນລາຍ.</a:t>
            </a:r>
            <a:r>
              <a:rPr lang="en-US" sz="1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261745" algn="thaiDist">
              <a:lnSpc>
                <a:spcPct val="150000"/>
              </a:lnSpc>
            </a:pP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512968-D612-4C56-8C7D-3A5356976992}"/>
              </a:ext>
            </a:extLst>
          </p:cNvPr>
          <p:cNvSpPr txBox="1"/>
          <p:nvPr/>
        </p:nvSpPr>
        <p:spPr>
          <a:xfrm>
            <a:off x="2286000" y="528337"/>
            <a:ext cx="86106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o-LA" sz="24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ປະເພດທຸລະກິດກ່ຽວກັບເຕັກໂນໂລຊີການສື່ສານ ຂໍ້ມູນ ຂ່າວສານ</a:t>
            </a:r>
            <a:r>
              <a:rPr lang="en-US" sz="24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31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780"/>
    </mc:Choice>
    <mc:Fallback xmlns="">
      <p:transition spd="slow" advTm="10378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0E267D-CE28-4741-BB26-990CF05A2D2D}"/>
              </a:ext>
            </a:extLst>
          </p:cNvPr>
          <p:cNvSpPr txBox="1"/>
          <p:nvPr/>
        </p:nvSpPr>
        <p:spPr>
          <a:xfrm>
            <a:off x="2266950" y="651764"/>
            <a:ext cx="8248650" cy="2262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61745" algn="thaiDist"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ການຜະລິດດ້ານເຕັກໂນໂລຊີການສື່ສານຂໍ້ມູນ ຂ່າວສານ.</a:t>
            </a:r>
            <a:endParaRPr lang="en-US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indent="540385" algn="thaiDist"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1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ການຜະລິດອຸປະກອນຮາດແວ.</a:t>
            </a:r>
            <a:endParaRPr lang="en-US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indent="540385" algn="thaiDist"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2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ການປະກອບອຸປະກອນຮາດແວ. </a:t>
            </a:r>
            <a:endParaRPr lang="en-US" sz="2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indent="540385" algn="thaiDist">
              <a:lnSpc>
                <a:spcPct val="150000"/>
              </a:lnSpc>
            </a:pP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3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)</a:t>
            </a:r>
            <a:r>
              <a:rPr lang="lo-LA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 ການຜະລິດຊອບແວ</a:t>
            </a: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27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173"/>
    </mc:Choice>
    <mc:Fallback xmlns="">
      <p:transition spd="slow" advTm="13417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E6C6D3-F4B4-4FBD-8323-26D8D277D0FF}"/>
              </a:ext>
            </a:extLst>
          </p:cNvPr>
          <p:cNvSpPr txBox="1"/>
          <p:nvPr/>
        </p:nvSpPr>
        <p:spPr>
          <a:xfrm>
            <a:off x="2114549" y="769942"/>
            <a:ext cx="7877589" cy="503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3600" b="1" baseline="-25000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ສິດ ແລະ ພັນທະຂອງຜູ້ໃຫ້ບໍລິການ ແລະ ຜູ້ໃຊ້ບໍລິການ</a:t>
            </a:r>
            <a:endParaRPr lang="en-US" sz="3600" b="1" baseline="-25000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3E9935-755D-4517-A60A-AD2BB4F9AC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3500" y="1590261"/>
            <a:ext cx="9525000" cy="46412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6C46C7-FCD9-432E-9D25-C48BF151CBFA}"/>
              </a:ext>
            </a:extLst>
          </p:cNvPr>
          <p:cNvSpPr txBox="1"/>
          <p:nvPr/>
        </p:nvSpPr>
        <p:spPr>
          <a:xfrm>
            <a:off x="3614530" y="6231493"/>
            <a:ext cx="65134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https://jclao.com/lao-telecom-tests-out-brand-new-5g-technology/</a:t>
            </a:r>
          </a:p>
        </p:txBody>
      </p:sp>
    </p:spTree>
    <p:extLst>
      <p:ext uri="{BB962C8B-B14F-4D97-AF65-F5344CB8AC3E}">
        <p14:creationId xmlns:p14="http://schemas.microsoft.com/office/powerpoint/2010/main" val="75290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25"/>
    </mc:Choice>
    <mc:Fallback xmlns="">
      <p:transition spd="slow" advTm="7252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236E2A-7DD4-4FC9-B5BC-B9CEC00641C7}"/>
              </a:ext>
            </a:extLst>
          </p:cNvPr>
          <p:cNvSpPr txBox="1"/>
          <p:nvPr/>
        </p:nvSpPr>
        <p:spPr>
          <a:xfrm>
            <a:off x="1531868" y="359573"/>
            <a:ext cx="6515100" cy="684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ສິດຂອງຜູ້ໃຫ້ບໍລິການ</a:t>
            </a:r>
            <a:endParaRPr lang="en-US" sz="2800" b="1" dirty="0">
              <a:solidFill>
                <a:srgbClr val="FFC000"/>
              </a:solidFill>
              <a:effectLst/>
              <a:latin typeface="Lucida Sans Unicode" panose="020B0602030504020204" pitchFamily="34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A1E1D1-64F2-424C-8F04-27AFE083A7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625" y="1190625"/>
            <a:ext cx="9048750" cy="44767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1B783D-1282-4431-85B0-922A41F2B1A5}"/>
              </a:ext>
            </a:extLst>
          </p:cNvPr>
          <p:cNvSpPr txBox="1"/>
          <p:nvPr/>
        </p:nvSpPr>
        <p:spPr>
          <a:xfrm>
            <a:off x="3641035" y="5618740"/>
            <a:ext cx="65134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https://laotel.com/AboutUs/BranchDetails/3</a:t>
            </a:r>
          </a:p>
        </p:txBody>
      </p:sp>
    </p:spTree>
    <p:extLst>
      <p:ext uri="{BB962C8B-B14F-4D97-AF65-F5344CB8AC3E}">
        <p14:creationId xmlns:p14="http://schemas.microsoft.com/office/powerpoint/2010/main" val="20363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347"/>
    </mc:Choice>
    <mc:Fallback xmlns="">
      <p:transition spd="slow" advTm="15534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0A3D984-4792-45EF-A442-3F942EAEEBEF}"/>
              </a:ext>
            </a:extLst>
          </p:cNvPr>
          <p:cNvSpPr txBox="1"/>
          <p:nvPr/>
        </p:nvSpPr>
        <p:spPr>
          <a:xfrm>
            <a:off x="3865286" y="429696"/>
            <a:ext cx="6515100" cy="684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ພັນທະຂອງຜູ້ໃຫ້ບໍລິການ</a:t>
            </a:r>
            <a:endParaRPr lang="en-US" sz="2800" b="1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E2F5AA-0BE0-4324-BF93-D49216FD97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3930" y="1307821"/>
            <a:ext cx="6188766" cy="49835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B7128F-C6C9-49B9-A84E-0FE69978BCFD}"/>
              </a:ext>
            </a:extLst>
          </p:cNvPr>
          <p:cNvSpPr txBox="1"/>
          <p:nvPr/>
        </p:nvSpPr>
        <p:spPr>
          <a:xfrm>
            <a:off x="2839279" y="6300014"/>
            <a:ext cx="65134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http://www.changeipaddress.net/hack-today-laos/</a:t>
            </a:r>
          </a:p>
        </p:txBody>
      </p:sp>
    </p:spTree>
    <p:extLst>
      <p:ext uri="{BB962C8B-B14F-4D97-AF65-F5344CB8AC3E}">
        <p14:creationId xmlns:p14="http://schemas.microsoft.com/office/powerpoint/2010/main" val="293062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330"/>
    </mc:Choice>
    <mc:Fallback xmlns="">
      <p:transition spd="slow" advTm="21633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5DBCEC9-6BE9-4ABC-A2FD-B34A49B13B3C}"/>
              </a:ext>
            </a:extLst>
          </p:cNvPr>
          <p:cNvSpPr txBox="1"/>
          <p:nvPr/>
        </p:nvSpPr>
        <p:spPr>
          <a:xfrm>
            <a:off x="1888434" y="571170"/>
            <a:ext cx="6515100" cy="684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50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ສິດຂອງຜູ້ໃຊ້ບໍລິການ</a:t>
            </a:r>
            <a:r>
              <a:rPr lang="en-US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D0A2DE-7EFF-49E5-89D7-44F14EE326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5583" y="1426990"/>
            <a:ext cx="7636565" cy="42955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7F7BD7-DEA3-41AC-8EC8-09B16AC2BD73}"/>
              </a:ext>
            </a:extLst>
          </p:cNvPr>
          <p:cNvSpPr txBox="1"/>
          <p:nvPr/>
        </p:nvSpPr>
        <p:spPr>
          <a:xfrm>
            <a:off x="4754217" y="5830383"/>
            <a:ext cx="65134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https://seac.aide-et-action.org/laos-technology/</a:t>
            </a:r>
          </a:p>
        </p:txBody>
      </p:sp>
    </p:spTree>
    <p:extLst>
      <p:ext uri="{BB962C8B-B14F-4D97-AF65-F5344CB8AC3E}">
        <p14:creationId xmlns:p14="http://schemas.microsoft.com/office/powerpoint/2010/main" val="117134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648"/>
    </mc:Choice>
    <mc:Fallback xmlns="">
      <p:transition spd="slow" advTm="11264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2674535" y="5075157"/>
            <a:ext cx="2324239" cy="27432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DDC604-C48E-4C04-8861-30E830B1006D}"/>
              </a:ext>
            </a:extLst>
          </p:cNvPr>
          <p:cNvSpPr txBox="1"/>
          <p:nvPr/>
        </p:nvSpPr>
        <p:spPr>
          <a:xfrm>
            <a:off x="2939497" y="359573"/>
            <a:ext cx="6515100" cy="684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50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ພັນທະຂອງຜູ້ໃຊ້ບໍລິການ</a:t>
            </a:r>
            <a:r>
              <a:rPr lang="en-US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3D0D27-AB0F-4B94-BB59-5FB90B1884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65475" y="1372026"/>
            <a:ext cx="7101821" cy="45406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585A926-B135-4DD5-96E7-E825725C6D45}"/>
              </a:ext>
            </a:extLst>
          </p:cNvPr>
          <p:cNvSpPr txBox="1"/>
          <p:nvPr/>
        </p:nvSpPr>
        <p:spPr>
          <a:xfrm>
            <a:off x="3665525" y="5917207"/>
            <a:ext cx="65134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https://www.leot.org.uk/community-projects/leot-and-world-bank-help-souphanouvong-university-2/</a:t>
            </a:r>
          </a:p>
        </p:txBody>
      </p:sp>
    </p:spTree>
    <p:extLst>
      <p:ext uri="{BB962C8B-B14F-4D97-AF65-F5344CB8AC3E}">
        <p14:creationId xmlns:p14="http://schemas.microsoft.com/office/powerpoint/2010/main" val="125090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65"/>
    </mc:Choice>
    <mc:Fallback xmlns="">
      <p:transition spd="slow" advTm="8436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D4E235-4439-42B4-8068-F582324529DA}"/>
              </a:ext>
            </a:extLst>
          </p:cNvPr>
          <p:cNvSpPr txBox="1"/>
          <p:nvPr/>
        </p:nvSpPr>
        <p:spPr>
          <a:xfrm>
            <a:off x="1666900" y="1622628"/>
            <a:ext cx="9982200" cy="515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 </a:t>
            </a:r>
            <a:r>
              <a:rPr lang="lo-LA" sz="20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ຂໍ້ຫ້າມສໍາລັບພະນັກງານເຕັກໂນໂລຊີການສື່ສານ ຂໍ້ມູນ ຂ່າວສານ</a:t>
            </a:r>
            <a:r>
              <a:rPr lang="en-US" sz="20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480E71-79DB-4C07-8B4C-7DBC02CA4382}"/>
              </a:ext>
            </a:extLst>
          </p:cNvPr>
          <p:cNvSpPr txBox="1"/>
          <p:nvPr/>
        </p:nvSpPr>
        <p:spPr>
          <a:xfrm>
            <a:off x="1741224" y="807773"/>
            <a:ext cx="6515100" cy="684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ຂໍ້ຫ້າມ</a:t>
            </a:r>
            <a:r>
              <a:rPr lang="en-US" sz="28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59739E-4445-4932-AF9A-41290C4C1F6F}"/>
              </a:ext>
            </a:extLst>
          </p:cNvPr>
          <p:cNvSpPr txBox="1"/>
          <p:nvPr/>
        </p:nvSpPr>
        <p:spPr>
          <a:xfrm>
            <a:off x="1676400" y="1636927"/>
            <a:ext cx="9982200" cy="4378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000" b="1" dirty="0">
                <a:solidFill>
                  <a:schemeClr val="bg1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 </a:t>
            </a:r>
            <a:r>
              <a:rPr lang="lo-LA" sz="20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ຂໍ້ຫ້າມສໍາລັບພະນັກງານເຕັກໂນໂລຊີການສື່ສານ ຂໍ້ມູນ ຂ່າວສານ</a:t>
            </a:r>
            <a:r>
              <a:rPr lang="en-US" sz="20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  <a:p>
            <a:pPr algn="thaiDist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1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ເຂົ້າຫາ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ທໍາລາຍ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ດັດແປງ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ປອມແປງ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ສະໝອງ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ນໍາໃຊ້ ຫຼື ເຜີຍແຜ່ຂໍ້ມູນ ຂ່າວສານ ຂອງລັດ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ບຸກຄົນ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ນິຕິບຸກຄົນ ຫຼື ການຈັດຕັ້ງໂດຍບໍ່ໄດ້ຮັບອະນຸຍາດ.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69850" algn="thaiDist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ສວຍໃຊ້ອໍານາດ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ໜ້າທີ່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ຕໍາແໜ່ງ ຂົ່ມຂູ່ຜູ້ອື່ນ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ສົມຮູ້ຮ່ວມຄິດ ເພື່ອຫາຜົນປະໂຫຍດ ຫຼື ກໍ່ໃຫ້ເກີດຄວາມເສຍຫາຍແກ່ບຸກຄົນ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ນິຕິບຸກຄົນ ຫຼື ການຈັດຕັ້ງຂອງລັດ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ລວມຫມູ່ ຫຼື ສັງຄົມ.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692150" algn="thaiDist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3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ເປີດເຜີຍຂໍ້ມູນ ຫຼື ເອກະສານລັບຂອງລັດ ຫຼື ເອກະສານລັບທາງລັດຖະການ.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18745" algn="thaiDist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4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ທວງເອົາ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ຂໍເອົາ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ຮັບສິນບົນ ຫຼື ຜົນປະໂຫຍດອື່ນ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ກົດໜ່ວງຖ່ວງດຶງການພິຈາລະນາ ເອກະສານຕ່າງໆ.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06680" algn="thaiDist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5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ກົດໜ່ວງຖ່ວງດຶງ ຜະລິດຕະພັນເຕັກໂນໂລຊີການສື່ສານ ຂໍ້ມູນ ຂ່າວສານ ທີ່ໄດ້ຮັບອະນຸຍາດ ຫຼື ຢັ້ງຢືນແລ້ວ.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06680" algn="thaiDist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6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ມີພຶດຕິກໍາອື່ນ ທີ່ເປັນການລະເມີດກົດໝາຍ ແລະ ລະບຽບການ.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61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217"/>
    </mc:Choice>
    <mc:Fallback xmlns="">
      <p:transition spd="slow" advTm="16721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685553E-8600-4823-8D12-F4891FFC6EE5}"/>
              </a:ext>
            </a:extLst>
          </p:cNvPr>
          <p:cNvSpPr txBox="1"/>
          <p:nvPr/>
        </p:nvSpPr>
        <p:spPr>
          <a:xfrm>
            <a:off x="1009650" y="565845"/>
            <a:ext cx="8229600" cy="515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50000"/>
              </a:lnSpc>
            </a:pPr>
            <a:r>
              <a:rPr lang="lo-LA" sz="20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ຂໍ້ຫ້າມສໍາລັບຜູ້ໃຫ້ບໍລິການດ້ານເຕັກໂນໂລຊີການສື່ສານ ຂໍ້ມູນ ຂ່າວສານ</a:t>
            </a:r>
            <a:r>
              <a:rPr lang="en-US" sz="20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5F5072-88D7-460E-9748-B71DEBC78BB3}"/>
              </a:ext>
            </a:extLst>
          </p:cNvPr>
          <p:cNvSpPr txBox="1"/>
          <p:nvPr/>
        </p:nvSpPr>
        <p:spPr>
          <a:xfrm>
            <a:off x="838200" y="1159981"/>
            <a:ext cx="11334750" cy="5132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7620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1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ດໍາເນີນທຸລະກິດ ກ່ຽວກັບເຕັກໂນໂລຊີການສື່ສານ ຂໍ້ມູນ ຂ່າວສານໂດຍບໍ່ໄດ້ຮັບອະນຸຍາດ.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73025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2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ຂາຍ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ໂອນ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ໃຫ້ເຊົ່າ ຫຼື ໃຫ້ຢືມໃບອະນຸຍາດດໍາເນີນທຸລະກິດກ່ຽວກັບເຕັກໂນໂລຊີ ການສື່ສານ ຂໍ້ມູນ ຂ່າວສານ.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88265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3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ນໍາເຂົ້າອຸປະກອນເຕັກໂນໂລຊີການສື່ສານ ຂໍ້ມູນ ຂ່າວສານ ຫຼື ອຸປະກອນອີເລັກໂຕຣນິກທີ່ກ່ຽວຂ້ອງ ໂດຍບໍ່ໄດ້ຮັບອະນຸຍາດ.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73025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4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ນໍາເຂົ້າ ຂີ້ເຫຍື້ອອີເລັກໂຕຣນິກ ຫຼື ນໍາເຂົ້າອຸປະກອນເຕັກໂນໂລຊີການສື່ສານ ຂໍ້ມູນ ຂ່າວສານທີ່ບໍ່ໄດ້ມາດຕະຖານ.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79375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5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ເຂົ້າຫາ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ລວບລວມ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ນໍາໃຊ້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ເປີດເຜີຍ ຫຼື ເຜີຍແຜ່ຂໍ້ມູນຂອງບຸກຄົນ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ນິຕິບຸກຄົນ ຫຼື ການຈັດຕັ້ງໂດຍບໍ່ໄດ້ຮັບອະນຸຍາດ.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8509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6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ສະໜອງ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ນໍາໃຊ້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ດັດແປງ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ທໍາລາຍ ຫຼື ເປີດເຜີຍຂໍ້ມູນສ່ວນບຸກຄົນທີ່ຕົນໃຫ້ບໍລິການໂດຍບໍ່ໄດ້ຮັບອະນຸຍາດ.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8509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7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ຮັບຂໍ້ມູນ ຂ່າວສານ ທີ່ມີລັກສະນະ ລາມົກອະນາຈານ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ບິດເບືອນ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ສົ່ງເສີມການກໍ່ການ ຮ້າຍ ຫຼື ຕໍ່ຕ້ານລັດຖະບານແຫ່ງສາທາລະນະລັດ ປະຊາທິປະໄຕ ປະຊາຊົນລາວທີ່ຕົນໄດ້ຮູ້.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9144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8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ຜະລິດ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ປະກອບ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ຈຳໜ່າຍ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ນຳເຂົ້າ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ສົ່ງອອກ ຫຼື ໃຫ້ບໍລິການສ້ອມແປງອຸປະກອນເຕັກໂນໂລຊີການສື່ສານ ຂໍ້ມູນ ຂ່າວສານ ຫຼື ອຸປະກອນອີເລັກໂຕຣນິກທີ່ກ່ຽວຂ້ອງ ໂດຍບໍ່ໄດ້ມາດຕະຖານ.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28651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Times New Roman" panose="02020603050405020304" pitchFamily="18" charset="0"/>
              </a:rPr>
              <a:t>9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ມີພຶດຕິກອື່ນທີ່ເປັນການລະເມີດກົດໝາຍ ແລະ ລະບຽບການ.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2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585"/>
    </mc:Choice>
    <mc:Fallback xmlns="">
      <p:transition spd="slow" advTm="15358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B8FB3EE-8F98-48D4-8EB2-1F16FF6FAEF6}"/>
              </a:ext>
            </a:extLst>
          </p:cNvPr>
          <p:cNvSpPr txBox="1"/>
          <p:nvPr/>
        </p:nvSpPr>
        <p:spPr>
          <a:xfrm>
            <a:off x="1620673" y="842951"/>
            <a:ext cx="9617171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50000"/>
              </a:lnSpc>
            </a:pPr>
            <a:r>
              <a:rPr lang="lo-LA" sz="20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ຂໍ້ຫ້າມສໍາລັບຜູ້ໃຊ້ບໍລິການ</a:t>
            </a:r>
            <a:r>
              <a:rPr lang="en-US" sz="20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</a:p>
          <a:p>
            <a:pPr marR="9779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ເຂົ້າຫາ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ລວບລວມ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ສະໜອງ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ນໍາໃຊ້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ດັດແປງ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ທໍາລາຍ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ເປີດເຜີຍ ຫຼື ເຜີຍແຜ່ຂໍ້ມູນຂອງບຸກຄົນ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ນິຕິບຸກຄົນ ຫຼື ການຈັດຕັ້ງ ໂດຍບໍ່ໄດ້ຮັບອະນຸຍາດ.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1303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ນໍາໃຊ້ເຕັກໂນໂລຊີການສື່ສານຂໍ້ມູນຂ່າວສານ ເພື່ອໂຄສະນາຊວນເຊື່ອ ທີ່ຂັດກັບກົດໝາຍ ແລະ ລະບຽບການ.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03505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3.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ສ້າງ ແລະ ເຜີຍແຜ່ຂໍ້ມູນ ຂ່າວສານ ທີ່ມີລັກສະນະ ລາມົກອະນາຈານ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ບິດເບືອນ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ສົ່ງເສີມການກໍ່ການຮ້າຍ ຫຼື ຕໍ່ຕ້ານລັດຖະບານ ແຫ່ງ ສາທາລະນະລັດ ປະຊາທິປະໄຕ ປະຊາຊົນລາວ.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1557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ທໍາລາຍ ອຸປະກອນເຕັກໂນໂລຊີການສື່ສານ ຂໍ້ມູນ ຂ່າວສານ ເປັນຕົ້ນ ໂຄງລ່າງພື້ນຖານ</a:t>
            </a: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ເຄືອຂ່າຍເຕັກໂນໂລຊີການສື່ສານຂໍ້ມູນຂ່າວສານ.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1557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5. </a:t>
            </a:r>
            <a:r>
              <a:rPr lang="lo-LA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ມີພຶດຕິກໍາອື່ນ ທີ່ເປັນການລະເມີດກົດໝາຍ ແລະ ລະບຽບການ. 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R="115570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 </a:t>
            </a:r>
            <a:endParaRPr lang="en-US" sz="20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6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93"/>
    </mc:Choice>
    <mc:Fallback xmlns="">
      <p:transition spd="slow" advTm="107493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" y="3180049"/>
            <a:ext cx="1262863" cy="2835000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1D9AD244-C7D3-46DE-9195-B3AEDC5DB7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833162" y="1044376"/>
            <a:ext cx="2096026" cy="16272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5EAC18-507D-4B23-95E9-E355870D298E}"/>
              </a:ext>
            </a:extLst>
          </p:cNvPr>
          <p:cNvSpPr txBox="1"/>
          <p:nvPr/>
        </p:nvSpPr>
        <p:spPr>
          <a:xfrm>
            <a:off x="4581525" y="701974"/>
            <a:ext cx="3396284" cy="684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>
              <a:lnSpc>
                <a:spcPct val="150000"/>
              </a:lnSpc>
            </a:pP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 </a:t>
            </a:r>
            <a:r>
              <a:rPr lang="en-US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 </a:t>
            </a:r>
            <a:r>
              <a:rPr lang="lo-LA" sz="2800" b="1" dirty="0">
                <a:solidFill>
                  <a:srgbClr val="FFC000"/>
                </a:solidFill>
                <a:effectLst/>
                <a:latin typeface="Lucida Sans Unicode" panose="020B0602030504020204" pitchFamily="34" charset="0"/>
                <a:ea typeface="SimSun" panose="02010600030101010101" pitchFamily="2" charset="-122"/>
                <a:cs typeface="Phetsarath OT" panose="02000500000000020004" pitchFamily="2" charset="0"/>
              </a:rPr>
              <a:t>ເອກະສານອ້າງອີງ</a:t>
            </a:r>
            <a:endParaRPr lang="en-US" sz="2800" b="1" dirty="0">
              <a:solidFill>
                <a:srgbClr val="FFC000"/>
              </a:solidFill>
              <a:effectLst/>
              <a:latin typeface="Lucida Sans Unicode" panose="020B0602030504020204" pitchFamily="34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732014-BE79-430F-837C-4CD43AC44DE4}"/>
              </a:ext>
            </a:extLst>
          </p:cNvPr>
          <p:cNvSpPr txBox="1"/>
          <p:nvPr/>
        </p:nvSpPr>
        <p:spPr>
          <a:xfrm>
            <a:off x="2190750" y="1848915"/>
            <a:ext cx="8763000" cy="13311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- </a:t>
            </a:r>
            <a:r>
              <a:rPr lang="lo-LA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ສະພາແຫ່ງຊາດ. </a:t>
            </a:r>
            <a:r>
              <a:rPr lang="lo-LA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(2016)</a:t>
            </a:r>
            <a:r>
              <a:rPr lang="lo-LA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. </a:t>
            </a:r>
            <a:r>
              <a:rPr lang="lo-LA" sz="28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ກົດໝາຍວ່າດ້ວຍເຕັກໂນໂລຊີການສື່ສານຂໍ້ມູນຂ່າວສານ.</a:t>
            </a:r>
            <a:r>
              <a:rPr lang="lo-LA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 ນະຄອນຫຼວງວຽງຈັນ: ສະພາແຫ່ງຊາດ.</a:t>
            </a:r>
            <a:endParaRPr lang="en-US" sz="2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31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91"/>
    </mc:Choice>
    <mc:Fallback xmlns="">
      <p:transition spd="slow" advTm="36791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3.5|3.9|2.5|3.3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6.9|5.3|5.7|6.1|10.1|4.6|8.5|6.9|7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3684</TotalTime>
  <Words>1869</Words>
  <Application>Microsoft Office PowerPoint</Application>
  <PresentationFormat>Widescreen</PresentationFormat>
  <Paragraphs>125</Paragraphs>
  <Slides>32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Arial</vt:lpstr>
      <vt:lpstr>Calibri</vt:lpstr>
      <vt:lpstr>Calibri Light</vt:lpstr>
      <vt:lpstr>Lucida Sans Unicode</vt:lpstr>
      <vt:lpstr>Phetsarath OT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ບົດທີ 1  ແນວຄວາມຄິດກ່ຽວກັບຂໍ້ມູນຂ່າວສານ ແລະ ການຕິດຕໍ່ສື່ສານ</dc:title>
  <dc:creator>kinnaly Thipphaphone</dc:creator>
  <cp:lastModifiedBy>kinnaly Thipphaphone</cp:lastModifiedBy>
  <cp:revision>40</cp:revision>
  <dcterms:created xsi:type="dcterms:W3CDTF">2022-03-10T08:43:25Z</dcterms:created>
  <dcterms:modified xsi:type="dcterms:W3CDTF">2022-04-17T08:38:20Z</dcterms:modified>
</cp:coreProperties>
</file>