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37" roundtripDataSignature="AMtx7mh78pLZiHoIZwJ3cLT/ZQfHYpBwY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customschemas.google.com/relationships/presentationmetadata" Target="metadata"/><Relationship Id="rId14" Type="http://schemas.openxmlformats.org/officeDocument/2006/relationships/slide" Target="slides/slide10.xml"/><Relationship Id="rId36" Type="http://schemas.openxmlformats.org/officeDocument/2006/relationships/slide" Target="slides/slide32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Google Shape;144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" name="Google Shape;198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" name="Google Shape;205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" name="Google Shape;212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9" name="Google Shape;219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3" name="Google Shape;233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8" name="Google Shape;238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3" name="Google Shape;243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8" name="Google Shape;248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3" name="Google Shape;253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8" name="Google Shape;258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4" name="Google Shape;264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9" name="Google Shape;269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4" name="Google Shape;274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9" name="Google Shape;279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5" name="Google Shape;285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0" name="Google Shape;290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5" name="Google Shape;295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2" name="Google Shape;302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8" name="Google Shape;308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4" name="Google Shape;314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3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3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7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7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3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3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8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38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3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3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9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39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39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39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39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3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4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1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41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4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4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2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2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3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4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4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4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4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4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4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4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chemeClr val="lt1"/>
            </a:gs>
            <a:gs pos="21000">
              <a:schemeClr val="lt1"/>
            </a:gs>
            <a:gs pos="93000">
              <a:srgbClr val="4472C3"/>
            </a:gs>
            <a:gs pos="100000">
              <a:srgbClr val="4472C3"/>
            </a:gs>
          </a:gsLst>
          <a:path path="circle">
            <a:fillToRect b="100%" l="100%"/>
          </a:path>
          <a:tileRect r="-100%" t="-100%"/>
        </a:gra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3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3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3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3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2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9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3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hyperlink" Target="http://www.plickers.com/" TargetMode="External"/><Relationship Id="rId4" Type="http://schemas.openxmlformats.org/officeDocument/2006/relationships/image" Target="../media/image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7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5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5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4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32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4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9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7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1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1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3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8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9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6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2.png"/><Relationship Id="rId4" Type="http://schemas.openxmlformats.org/officeDocument/2006/relationships/image" Target="../media/image28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30.png"/><Relationship Id="rId4" Type="http://schemas.openxmlformats.org/officeDocument/2006/relationships/image" Target="../media/image27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0.png"/><Relationship Id="rId4" Type="http://schemas.openxmlformats.org/officeDocument/2006/relationships/image" Target="../media/image31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Relationship Id="rId3" Type="http://schemas.openxmlformats.org/officeDocument/2006/relationships/hyperlink" Target="https://www.scimath.org/article-technology/item/10115-2019-04-19-03-47-12" TargetMode="External"/><Relationship Id="rId4" Type="http://schemas.openxmlformats.org/officeDocument/2006/relationships/hyperlink" Target="https://www.trueplookpanya.com/blog/content/87604/-blog-teaartedu-teaart-teamet-" TargetMode="External"/><Relationship Id="rId5" Type="http://schemas.openxmlformats.org/officeDocument/2006/relationships/hyperlink" Target="http://edtech.edu.swu.ac.th/wp-content/uploads/2020/03/Poll-Everywhere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 rot="10800000">
            <a:off x="4165600" y="6161314"/>
            <a:ext cx="10131922" cy="4150758"/>
          </a:xfrm>
          <a:custGeom>
            <a:rect b="b" l="l" r="r" t="t"/>
            <a:pathLst>
              <a:path extrusionOk="0" h="5372100" w="8474859">
                <a:moveTo>
                  <a:pt x="6924189" y="0"/>
                </a:moveTo>
                <a:lnTo>
                  <a:pt x="1550670" y="0"/>
                </a:lnTo>
                <a:lnTo>
                  <a:pt x="0" y="2686050"/>
                </a:lnTo>
                <a:lnTo>
                  <a:pt x="1550670" y="5372100"/>
                </a:lnTo>
                <a:lnTo>
                  <a:pt x="6924189" y="5372100"/>
                </a:lnTo>
                <a:lnTo>
                  <a:pt x="8474859" y="2686050"/>
                </a:lnTo>
                <a:lnTo>
                  <a:pt x="692418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85" name="Google Shape;85;p1"/>
          <p:cNvSpPr/>
          <p:nvPr/>
        </p:nvSpPr>
        <p:spPr>
          <a:xfrm>
            <a:off x="2029206" y="265312"/>
            <a:ext cx="577637" cy="577637"/>
          </a:xfrm>
          <a:prstGeom prst="ellipse">
            <a:avLst/>
          </a:prstGeom>
          <a:gradFill>
            <a:gsLst>
              <a:gs pos="0">
                <a:schemeClr val="lt1"/>
              </a:gs>
              <a:gs pos="50000">
                <a:schemeClr val="lt1"/>
              </a:gs>
              <a:gs pos="100000">
                <a:schemeClr val="lt1"/>
              </a:gs>
            </a:gsLst>
            <a:lin ang="5400000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"/>
          <p:cNvSpPr/>
          <p:nvPr/>
        </p:nvSpPr>
        <p:spPr>
          <a:xfrm>
            <a:off x="0" y="-2456"/>
            <a:ext cx="12192000" cy="1755056"/>
          </a:xfrm>
          <a:prstGeom prst="flowChartDocument">
            <a:avLst/>
          </a:prstGeom>
          <a:solidFill>
            <a:schemeClr val="dk1"/>
          </a:soli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6386731" y="6288258"/>
            <a:ext cx="489555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Presented by: Mrs. Kinnaly THIPPHAPHONE</a:t>
            </a:r>
            <a:endParaRPr/>
          </a:p>
        </p:txBody>
      </p:sp>
      <p:sp>
        <p:nvSpPr>
          <p:cNvPr id="88" name="Google Shape;88;p1"/>
          <p:cNvSpPr/>
          <p:nvPr/>
        </p:nvSpPr>
        <p:spPr>
          <a:xfrm>
            <a:off x="0" y="75424"/>
            <a:ext cx="12192000" cy="1524000"/>
          </a:xfrm>
          <a:prstGeom prst="flowChartDocument">
            <a:avLst/>
          </a:prstGeom>
          <a:solidFill>
            <a:schemeClr val="lt1"/>
          </a:soli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128444" y="2015415"/>
            <a:ext cx="11453955" cy="10495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 u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Lesson 6</a:t>
            </a:r>
            <a:br>
              <a:rPr b="1" lang="en-US" sz="3600" u="none">
                <a:solidFill>
                  <a:srgbClr val="1F3864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2800" u="none">
                <a:solidFill>
                  <a:srgbClr val="1F3864"/>
                </a:solidFill>
                <a:latin typeface="Arial"/>
                <a:ea typeface="Arial"/>
                <a:cs typeface="Arial"/>
                <a:sym typeface="Arial"/>
              </a:rPr>
              <a:t>Creation QR Code, Online Measure and evaluation</a:t>
            </a:r>
            <a:endParaRPr b="0" sz="8800" u="none">
              <a:solidFill>
                <a:srgbClr val="1F386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1257175" y="401682"/>
            <a:ext cx="9677649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Information communication Technology</a:t>
            </a:r>
            <a:endParaRPr b="1" sz="44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2521527" y="3771869"/>
            <a:ext cx="714894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ການສ້າງ QR Code ແລະ ການສ້າງແບບປະເມີນຜ່ານທາງອອນລາຍ</a:t>
            </a:r>
            <a:endParaRPr b="1"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" name="Google Shape;96;p2"/>
          <p:cNvGrpSpPr/>
          <p:nvPr/>
        </p:nvGrpSpPr>
        <p:grpSpPr>
          <a:xfrm>
            <a:off x="2506763" y="1691108"/>
            <a:ext cx="4248150" cy="665162"/>
            <a:chOff x="1152" y="1851"/>
            <a:chExt cx="2676" cy="419"/>
          </a:xfrm>
        </p:grpSpPr>
        <p:grpSp>
          <p:nvGrpSpPr>
            <p:cNvPr id="97" name="Google Shape;97;p2"/>
            <p:cNvGrpSpPr/>
            <p:nvPr/>
          </p:nvGrpSpPr>
          <p:grpSpPr>
            <a:xfrm>
              <a:off x="1152" y="1851"/>
              <a:ext cx="480" cy="419"/>
              <a:chOff x="3174" y="2656"/>
              <a:chExt cx="1549" cy="1351"/>
            </a:xfrm>
          </p:grpSpPr>
          <p:sp>
            <p:nvSpPr>
              <p:cNvPr id="98" name="Google Shape;98;p2"/>
              <p:cNvSpPr/>
              <p:nvPr/>
            </p:nvSpPr>
            <p:spPr>
              <a:xfrm>
                <a:off x="3187" y="2679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solidFill>
                <a:srgbClr val="80808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000"/>
                  <a:buFont typeface="Noto Sans Symbols"/>
                  <a:buNone/>
                </a:pPr>
                <a:r>
                  <a:t/>
                </a:r>
                <a:endParaRPr b="1"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9" name="Google Shape;99;p2"/>
              <p:cNvSpPr/>
              <p:nvPr/>
            </p:nvSpPr>
            <p:spPr>
              <a:xfrm>
                <a:off x="3174" y="2656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gradFill>
                <a:gsLst>
                  <a:gs pos="0">
                    <a:srgbClr val="E6E6E6"/>
                  </a:gs>
                  <a:gs pos="7500">
                    <a:srgbClr val="7D8496"/>
                  </a:gs>
                  <a:gs pos="26499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0"/>
              </a:gradFill>
              <a:ln cap="flat" cmpd="sng" w="9525">
                <a:solidFill>
                  <a:srgbClr val="C0C0C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000"/>
                  <a:buFont typeface="Noto Sans Symbols"/>
                  <a:buNone/>
                </a:pPr>
                <a:r>
                  <a:t/>
                </a:r>
                <a:endParaRPr b="1"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0" name="Google Shape;100;p2"/>
              <p:cNvSpPr/>
              <p:nvPr/>
            </p:nvSpPr>
            <p:spPr>
              <a:xfrm>
                <a:off x="3264" y="2737"/>
                <a:ext cx="1349" cy="1167"/>
              </a:xfrm>
              <a:prstGeom prst="hexagon">
                <a:avLst>
                  <a:gd fmla="val 28896" name="adj"/>
                  <a:gd fmla="val 115470" name="vf"/>
                </a:avLst>
              </a:prstGeom>
              <a:gradFill>
                <a:gsLst>
                  <a:gs pos="0">
                    <a:srgbClr val="2F508A"/>
                  </a:gs>
                  <a:gs pos="100000">
                    <a:schemeClr val="accent1"/>
                  </a:gs>
                </a:gsLst>
                <a:lin ang="2700000" scaled="0"/>
              </a:gradFill>
              <a:ln cap="flat" cmpd="sng" w="9525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101" name="Google Shape;101;p2"/>
            <p:cNvCxnSpPr/>
            <p:nvPr/>
          </p:nvCxnSpPr>
          <p:spPr>
            <a:xfrm>
              <a:off x="1536" y="2235"/>
              <a:ext cx="2292" cy="0"/>
            </a:xfrm>
            <a:prstGeom prst="straightConnector1">
              <a:avLst/>
            </a:prstGeom>
            <a:noFill/>
            <a:ln cap="flat" cmpd="sng" w="25400">
              <a:solidFill>
                <a:schemeClr val="dk2"/>
              </a:solidFill>
              <a:prstDash val="dot"/>
              <a:round/>
              <a:headEnd len="med" w="med" type="none"/>
              <a:tailEnd len="med" w="med" type="oval"/>
            </a:ln>
          </p:spPr>
        </p:cxnSp>
        <p:sp>
          <p:nvSpPr>
            <p:cNvPr id="102" name="Google Shape;102;p2"/>
            <p:cNvSpPr txBox="1"/>
            <p:nvPr/>
          </p:nvSpPr>
          <p:spPr>
            <a:xfrm>
              <a:off x="1701" y="1899"/>
              <a:ext cx="1144" cy="25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800"/>
                <a:buFont typeface="Noto Sans Symbols"/>
                <a:buNone/>
              </a:pPr>
              <a:r>
                <a:rPr b="1" lang="en-US" sz="18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ການສ້າງ QR Code</a:t>
              </a:r>
              <a:endParaRPr b="1" sz="1800">
                <a:solidFill>
                  <a:srgbClr val="000000"/>
                </a:solidFill>
                <a:latin typeface="Lucida Sans"/>
                <a:ea typeface="Lucida Sans"/>
                <a:cs typeface="Lucida Sans"/>
                <a:sym typeface="Lucida Sans"/>
              </a:endParaRPr>
            </a:p>
          </p:txBody>
        </p:sp>
        <p:sp>
          <p:nvSpPr>
            <p:cNvPr id="103" name="Google Shape;103;p2"/>
            <p:cNvSpPr txBox="1"/>
            <p:nvPr/>
          </p:nvSpPr>
          <p:spPr>
            <a:xfrm>
              <a:off x="1302" y="1913"/>
              <a:ext cx="171" cy="25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Noto Sans Symbols"/>
                <a:buNone/>
              </a:pPr>
              <a:r>
                <a:rPr b="1" lang="en-US" sz="20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1</a:t>
              </a:r>
              <a:endParaRPr/>
            </a:p>
          </p:txBody>
        </p:sp>
      </p:grpSp>
      <p:grpSp>
        <p:nvGrpSpPr>
          <p:cNvPr id="104" name="Google Shape;104;p2"/>
          <p:cNvGrpSpPr/>
          <p:nvPr/>
        </p:nvGrpSpPr>
        <p:grpSpPr>
          <a:xfrm>
            <a:off x="3059007" y="2624566"/>
            <a:ext cx="3960812" cy="665162"/>
            <a:chOff x="1152" y="2413"/>
            <a:chExt cx="2495" cy="419"/>
          </a:xfrm>
        </p:grpSpPr>
        <p:grpSp>
          <p:nvGrpSpPr>
            <p:cNvPr id="105" name="Google Shape;105;p2"/>
            <p:cNvGrpSpPr/>
            <p:nvPr/>
          </p:nvGrpSpPr>
          <p:grpSpPr>
            <a:xfrm>
              <a:off x="1152" y="2413"/>
              <a:ext cx="480" cy="419"/>
              <a:chOff x="1110" y="2656"/>
              <a:chExt cx="1549" cy="1351"/>
            </a:xfrm>
          </p:grpSpPr>
          <p:sp>
            <p:nvSpPr>
              <p:cNvPr id="106" name="Google Shape;106;p2"/>
              <p:cNvSpPr/>
              <p:nvPr/>
            </p:nvSpPr>
            <p:spPr>
              <a:xfrm>
                <a:off x="1123" y="2679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solidFill>
                <a:srgbClr val="80808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000"/>
                  <a:buFont typeface="Noto Sans Symbols"/>
                  <a:buNone/>
                </a:pPr>
                <a:r>
                  <a:t/>
                </a:r>
                <a:endParaRPr b="1" sz="20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7" name="Google Shape;107;p2"/>
              <p:cNvSpPr/>
              <p:nvPr/>
            </p:nvSpPr>
            <p:spPr>
              <a:xfrm>
                <a:off x="1110" y="2656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gradFill>
                <a:gsLst>
                  <a:gs pos="0">
                    <a:srgbClr val="E6E6E6"/>
                  </a:gs>
                  <a:gs pos="7500">
                    <a:srgbClr val="7D8496"/>
                  </a:gs>
                  <a:gs pos="26499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0"/>
              </a:gradFill>
              <a:ln cap="flat" cmpd="sng" w="9525">
                <a:solidFill>
                  <a:srgbClr val="C0C0C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000"/>
                  <a:buFont typeface="Noto Sans Symbols"/>
                  <a:buNone/>
                </a:pPr>
                <a:r>
                  <a:t/>
                </a:r>
                <a:endParaRPr b="1" sz="20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8" name="Google Shape;108;p2"/>
              <p:cNvSpPr/>
              <p:nvPr/>
            </p:nvSpPr>
            <p:spPr>
              <a:xfrm>
                <a:off x="1200" y="2737"/>
                <a:ext cx="1349" cy="1167"/>
              </a:xfrm>
              <a:prstGeom prst="hexagon">
                <a:avLst>
                  <a:gd fmla="val 28896" name="adj"/>
                  <a:gd fmla="val 115470" name="vf"/>
                </a:avLst>
              </a:prstGeom>
              <a:gradFill>
                <a:gsLst>
                  <a:gs pos="0">
                    <a:srgbClr val="034587"/>
                  </a:gs>
                  <a:gs pos="100000">
                    <a:schemeClr val="hlink"/>
                  </a:gs>
                </a:gsLst>
                <a:lin ang="2700000" scaled="0"/>
              </a:gradFill>
              <a:ln cap="flat" cmpd="sng" w="9525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0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109" name="Google Shape;109;p2"/>
            <p:cNvCxnSpPr/>
            <p:nvPr/>
          </p:nvCxnSpPr>
          <p:spPr>
            <a:xfrm>
              <a:off x="1536" y="2797"/>
              <a:ext cx="2111" cy="0"/>
            </a:xfrm>
            <a:prstGeom prst="straightConnector1">
              <a:avLst/>
            </a:prstGeom>
            <a:noFill/>
            <a:ln cap="flat" cmpd="sng" w="25400">
              <a:solidFill>
                <a:schemeClr val="dk2"/>
              </a:solidFill>
              <a:prstDash val="dot"/>
              <a:round/>
              <a:headEnd len="med" w="med" type="none"/>
              <a:tailEnd len="med" w="med" type="oval"/>
            </a:ln>
          </p:spPr>
        </p:cxnSp>
        <p:sp>
          <p:nvSpPr>
            <p:cNvPr id="110" name="Google Shape;110;p2"/>
            <p:cNvSpPr txBox="1"/>
            <p:nvPr/>
          </p:nvSpPr>
          <p:spPr>
            <a:xfrm>
              <a:off x="1701" y="2461"/>
              <a:ext cx="1766" cy="2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800"/>
                <a:buFont typeface="Noto Sans Symbols"/>
                <a:buNone/>
              </a:pPr>
              <a:r>
                <a:rPr b="1" lang="en-US" sz="18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ເຄື່ອງມືແບບປະເມີນທາງອອນລາຍ</a:t>
              </a:r>
              <a:endParaRPr b="1" sz="1800">
                <a:solidFill>
                  <a:srgbClr val="000000"/>
                </a:solidFill>
                <a:latin typeface="Lucida Sans"/>
                <a:ea typeface="Lucida Sans"/>
                <a:cs typeface="Lucida Sans"/>
                <a:sym typeface="Lucida Sans"/>
              </a:endParaRPr>
            </a:p>
          </p:txBody>
        </p:sp>
        <p:sp>
          <p:nvSpPr>
            <p:cNvPr id="111" name="Google Shape;111;p2"/>
            <p:cNvSpPr txBox="1"/>
            <p:nvPr/>
          </p:nvSpPr>
          <p:spPr>
            <a:xfrm>
              <a:off x="1283" y="2475"/>
              <a:ext cx="207" cy="25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Noto Sans Symbols"/>
                <a:buNone/>
              </a:pPr>
              <a:r>
                <a:rPr b="1" lang="en-US" sz="20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endParaRPr/>
            </a:p>
          </p:txBody>
        </p:sp>
      </p:grpSp>
      <p:grpSp>
        <p:nvGrpSpPr>
          <p:cNvPr id="112" name="Google Shape;112;p2"/>
          <p:cNvGrpSpPr/>
          <p:nvPr/>
        </p:nvGrpSpPr>
        <p:grpSpPr>
          <a:xfrm>
            <a:off x="3627332" y="3512039"/>
            <a:ext cx="3887788" cy="665162"/>
            <a:chOff x="1152" y="2989"/>
            <a:chExt cx="2449" cy="419"/>
          </a:xfrm>
        </p:grpSpPr>
        <p:grpSp>
          <p:nvGrpSpPr>
            <p:cNvPr id="113" name="Google Shape;113;p2"/>
            <p:cNvGrpSpPr/>
            <p:nvPr/>
          </p:nvGrpSpPr>
          <p:grpSpPr>
            <a:xfrm>
              <a:off x="1152" y="2989"/>
              <a:ext cx="480" cy="419"/>
              <a:chOff x="3174" y="2656"/>
              <a:chExt cx="1549" cy="1351"/>
            </a:xfrm>
          </p:grpSpPr>
          <p:sp>
            <p:nvSpPr>
              <p:cNvPr id="114" name="Google Shape;114;p2"/>
              <p:cNvSpPr/>
              <p:nvPr/>
            </p:nvSpPr>
            <p:spPr>
              <a:xfrm>
                <a:off x="3187" y="2679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solidFill>
                <a:srgbClr val="80808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000"/>
                  <a:buFont typeface="Noto Sans Symbols"/>
                  <a:buNone/>
                </a:pPr>
                <a:r>
                  <a:t/>
                </a:r>
                <a:endParaRPr b="1"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5" name="Google Shape;115;p2"/>
              <p:cNvSpPr/>
              <p:nvPr/>
            </p:nvSpPr>
            <p:spPr>
              <a:xfrm>
                <a:off x="3174" y="2656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gradFill>
                <a:gsLst>
                  <a:gs pos="0">
                    <a:srgbClr val="E6E6E6"/>
                  </a:gs>
                  <a:gs pos="7500">
                    <a:srgbClr val="7D8496"/>
                  </a:gs>
                  <a:gs pos="26499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0"/>
              </a:gradFill>
              <a:ln cap="flat" cmpd="sng" w="9525">
                <a:solidFill>
                  <a:srgbClr val="C0C0C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000"/>
                  <a:buFont typeface="Noto Sans Symbols"/>
                  <a:buNone/>
                </a:pPr>
                <a:r>
                  <a:t/>
                </a:r>
                <a:endParaRPr b="1"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6" name="Google Shape;116;p2"/>
              <p:cNvSpPr/>
              <p:nvPr/>
            </p:nvSpPr>
            <p:spPr>
              <a:xfrm>
                <a:off x="3266" y="2737"/>
                <a:ext cx="1349" cy="1167"/>
              </a:xfrm>
              <a:prstGeom prst="hexagon">
                <a:avLst>
                  <a:gd fmla="val 28896" name="adj"/>
                  <a:gd fmla="val 115470" name="vf"/>
                </a:avLst>
              </a:prstGeom>
              <a:gradFill>
                <a:gsLst>
                  <a:gs pos="0">
                    <a:srgbClr val="2F508A"/>
                  </a:gs>
                  <a:gs pos="100000">
                    <a:schemeClr val="accent1"/>
                  </a:gs>
                </a:gsLst>
                <a:lin ang="2700000" scaled="0"/>
              </a:gradFill>
              <a:ln cap="flat" cmpd="sng" w="9525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117" name="Google Shape;117;p2"/>
            <p:cNvCxnSpPr/>
            <p:nvPr/>
          </p:nvCxnSpPr>
          <p:spPr>
            <a:xfrm>
              <a:off x="1536" y="3373"/>
              <a:ext cx="2065" cy="0"/>
            </a:xfrm>
            <a:prstGeom prst="straightConnector1">
              <a:avLst/>
            </a:prstGeom>
            <a:noFill/>
            <a:ln cap="flat" cmpd="sng" w="25400">
              <a:solidFill>
                <a:schemeClr val="dk2"/>
              </a:solidFill>
              <a:prstDash val="dot"/>
              <a:round/>
              <a:headEnd len="med" w="med" type="none"/>
              <a:tailEnd len="med" w="med" type="oval"/>
            </a:ln>
          </p:spPr>
        </p:cxnSp>
        <p:sp>
          <p:nvSpPr>
            <p:cNvPr id="118" name="Google Shape;118;p2"/>
            <p:cNvSpPr txBox="1"/>
            <p:nvPr/>
          </p:nvSpPr>
          <p:spPr>
            <a:xfrm>
              <a:off x="1343" y="3061"/>
              <a:ext cx="2214" cy="25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1" marL="457200" marR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800"/>
                <a:buFont typeface="Noto Sans Symbols"/>
                <a:buNone/>
              </a:pPr>
              <a:r>
                <a:rPr b="1" i="0" lang="en-US" sz="1800" u="none" cap="none" strike="noStrike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ການນຳໃຊ້ Poll Everywhere</a:t>
              </a:r>
              <a:endParaRPr/>
            </a:p>
          </p:txBody>
        </p:sp>
        <p:sp>
          <p:nvSpPr>
            <p:cNvPr id="119" name="Google Shape;119;p2"/>
            <p:cNvSpPr txBox="1"/>
            <p:nvPr/>
          </p:nvSpPr>
          <p:spPr>
            <a:xfrm>
              <a:off x="1283" y="3051"/>
              <a:ext cx="207" cy="25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Noto Sans Symbols"/>
                <a:buNone/>
              </a:pPr>
              <a:r>
                <a:rPr b="1" lang="en-US" sz="20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3</a:t>
              </a:r>
              <a:endParaRPr/>
            </a:p>
          </p:txBody>
        </p:sp>
      </p:grpSp>
      <p:sp>
        <p:nvSpPr>
          <p:cNvPr id="120" name="Google Shape;120;p2"/>
          <p:cNvSpPr/>
          <p:nvPr/>
        </p:nvSpPr>
        <p:spPr>
          <a:xfrm flipH="1">
            <a:off x="0" y="-15013"/>
            <a:ext cx="795833" cy="6858000"/>
          </a:xfrm>
          <a:prstGeom prst="flowChartManualInput">
            <a:avLst/>
          </a:prstGeom>
          <a:solidFill>
            <a:schemeClr val="lt1"/>
          </a:soli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2"/>
          <p:cNvSpPr/>
          <p:nvPr/>
        </p:nvSpPr>
        <p:spPr>
          <a:xfrm>
            <a:off x="2316050" y="6252503"/>
            <a:ext cx="9875950" cy="2381709"/>
          </a:xfrm>
          <a:prstGeom prst="cube">
            <a:avLst>
              <a:gd fmla="val 25000" name="adj"/>
            </a:avLst>
          </a:prstGeom>
          <a:solidFill>
            <a:schemeClr val="lt1"/>
          </a:soli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822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6" name="Google Shape;126;p3"/>
          <p:cNvGrpSpPr/>
          <p:nvPr/>
        </p:nvGrpSpPr>
        <p:grpSpPr>
          <a:xfrm>
            <a:off x="691216" y="418899"/>
            <a:ext cx="4248150" cy="665162"/>
            <a:chOff x="1152" y="1851"/>
            <a:chExt cx="2676" cy="419"/>
          </a:xfrm>
        </p:grpSpPr>
        <p:grpSp>
          <p:nvGrpSpPr>
            <p:cNvPr id="127" name="Google Shape;127;p3"/>
            <p:cNvGrpSpPr/>
            <p:nvPr/>
          </p:nvGrpSpPr>
          <p:grpSpPr>
            <a:xfrm>
              <a:off x="1152" y="1851"/>
              <a:ext cx="480" cy="419"/>
              <a:chOff x="3174" y="2656"/>
              <a:chExt cx="1549" cy="1351"/>
            </a:xfrm>
          </p:grpSpPr>
          <p:sp>
            <p:nvSpPr>
              <p:cNvPr id="128" name="Google Shape;128;p3"/>
              <p:cNvSpPr/>
              <p:nvPr/>
            </p:nvSpPr>
            <p:spPr>
              <a:xfrm>
                <a:off x="3187" y="2679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solidFill>
                <a:srgbClr val="80808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000"/>
                  <a:buFont typeface="Noto Sans Symbols"/>
                  <a:buNone/>
                </a:pPr>
                <a:r>
                  <a:t/>
                </a:r>
                <a:endParaRPr b="1"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29" name="Google Shape;129;p3"/>
              <p:cNvSpPr/>
              <p:nvPr/>
            </p:nvSpPr>
            <p:spPr>
              <a:xfrm>
                <a:off x="3174" y="2656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gradFill>
                <a:gsLst>
                  <a:gs pos="0">
                    <a:srgbClr val="E6E6E6"/>
                  </a:gs>
                  <a:gs pos="7500">
                    <a:srgbClr val="7D8496"/>
                  </a:gs>
                  <a:gs pos="26499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0"/>
              </a:gradFill>
              <a:ln cap="flat" cmpd="sng" w="9525">
                <a:solidFill>
                  <a:srgbClr val="C0C0C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000"/>
                  <a:buFont typeface="Noto Sans Symbols"/>
                  <a:buNone/>
                </a:pPr>
                <a:r>
                  <a:t/>
                </a:r>
                <a:endParaRPr b="1"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30" name="Google Shape;130;p3"/>
              <p:cNvSpPr/>
              <p:nvPr/>
            </p:nvSpPr>
            <p:spPr>
              <a:xfrm>
                <a:off x="3264" y="2737"/>
                <a:ext cx="1349" cy="1167"/>
              </a:xfrm>
              <a:prstGeom prst="hexagon">
                <a:avLst>
                  <a:gd fmla="val 28896" name="adj"/>
                  <a:gd fmla="val 115470" name="vf"/>
                </a:avLst>
              </a:prstGeom>
              <a:gradFill>
                <a:gsLst>
                  <a:gs pos="0">
                    <a:srgbClr val="2F508A"/>
                  </a:gs>
                  <a:gs pos="100000">
                    <a:schemeClr val="accent1"/>
                  </a:gs>
                </a:gsLst>
                <a:lin ang="2700000" scaled="0"/>
              </a:gradFill>
              <a:ln cap="flat" cmpd="sng" w="9525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131" name="Google Shape;131;p3"/>
            <p:cNvCxnSpPr/>
            <p:nvPr/>
          </p:nvCxnSpPr>
          <p:spPr>
            <a:xfrm>
              <a:off x="1536" y="2235"/>
              <a:ext cx="2292" cy="0"/>
            </a:xfrm>
            <a:prstGeom prst="straightConnector1">
              <a:avLst/>
            </a:prstGeom>
            <a:noFill/>
            <a:ln cap="flat" cmpd="sng" w="25400">
              <a:solidFill>
                <a:schemeClr val="dk2"/>
              </a:solidFill>
              <a:prstDash val="dot"/>
              <a:round/>
              <a:headEnd len="med" w="med" type="none"/>
              <a:tailEnd len="med" w="med" type="oval"/>
            </a:ln>
          </p:spPr>
        </p:cxnSp>
        <p:sp>
          <p:nvSpPr>
            <p:cNvPr id="132" name="Google Shape;132;p3"/>
            <p:cNvSpPr txBox="1"/>
            <p:nvPr/>
          </p:nvSpPr>
          <p:spPr>
            <a:xfrm>
              <a:off x="1701" y="1899"/>
              <a:ext cx="1144" cy="25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800"/>
                <a:buFont typeface="Noto Sans Symbols"/>
                <a:buNone/>
              </a:pPr>
              <a:r>
                <a:rPr b="1" lang="en-US" sz="18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ການສ້າງ QR Code</a:t>
              </a:r>
              <a:endParaRPr b="1" sz="1800">
                <a:solidFill>
                  <a:srgbClr val="000000"/>
                </a:solidFill>
                <a:latin typeface="Lucida Sans"/>
                <a:ea typeface="Lucida Sans"/>
                <a:cs typeface="Lucida Sans"/>
                <a:sym typeface="Lucida Sans"/>
              </a:endParaRPr>
            </a:p>
          </p:txBody>
        </p:sp>
        <p:sp>
          <p:nvSpPr>
            <p:cNvPr id="133" name="Google Shape;133;p3"/>
            <p:cNvSpPr txBox="1"/>
            <p:nvPr/>
          </p:nvSpPr>
          <p:spPr>
            <a:xfrm>
              <a:off x="1302" y="1913"/>
              <a:ext cx="171" cy="25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Noto Sans Symbols"/>
                <a:buNone/>
              </a:pPr>
              <a:r>
                <a:rPr b="1" lang="en-US" sz="20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1</a:t>
              </a:r>
              <a:endParaRPr/>
            </a:p>
          </p:txBody>
        </p:sp>
      </p:grpSp>
      <p:sp>
        <p:nvSpPr>
          <p:cNvPr id="134" name="Google Shape;134;p3"/>
          <p:cNvSpPr txBox="1"/>
          <p:nvPr/>
        </p:nvSpPr>
        <p:spPr>
          <a:xfrm>
            <a:off x="929341" y="1464869"/>
            <a:ext cx="10135810" cy="236218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QR Code ມີສັນຍາລັກເປັນຮູບສີ່ຫຼ່ຽມ ແລະ ເລີ່ມເຫັນແຜ່ຫຼາຍໃນບ້ານເຮົາ ເຊິ່ງ QR Code ຫຍໍ້ມາຈາກ Quick Response ເປັນບາໂຄດ 2 ມິຕິ ມີຕົ້ນກຳເນີດມາຈາກຢີ່ປຸ່ນ ໂດຍບໍລິສັດ Denso-Wave ຕັ້ງແຕ່ປີ 1994 ແລະ ເຮົາສາມາດນຳ QR Code ມາສະແດງ URL ຂອງເວັບໄຊເພາະວ່າ URL ໂດຍປົກກະຕິແລ້ວຈະຈື່ຈຳໄດ້ຍາກເພາະເປັນເສັ້ນທາງທີ່ຍາວຫຼາຍ ແລະ ມີຄວາມຊັບຊ້ອນ, ແຕ່ການນໍາໃຊ້ QR Code ແມ່ນມີຄວາມງ່າຍ, ສະດວກ, ວ່ອງໄວໃນການເຂົ້າຫາຂໍ້ມູນພຽງແຕ່ໃຊ້ມືຖືສະແກນ QR Code ເຮົາກໍ່ສາມາດເຂົ້າເຖິງຂໍ້ມູນນັ້ນໄດ້ທັນທີ.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Mercedes-Benz adds QR codes to save car crash victims - BBC News" id="135" name="Google Shape;135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55987" y="4172141"/>
            <a:ext cx="2754465" cy="25808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Google Shape;140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61229" y="449344"/>
            <a:ext cx="4408336" cy="3392918"/>
          </a:xfrm>
          <a:prstGeom prst="rect">
            <a:avLst/>
          </a:prstGeom>
          <a:noFill/>
          <a:ln cap="flat" cmpd="sng" w="9525">
            <a:solidFill>
              <a:srgbClr val="1E1C11"/>
            </a:solidFill>
            <a:prstDash val="solid"/>
            <a:miter lim="800000"/>
            <a:headEnd len="sm" w="sm" type="none"/>
            <a:tailEnd len="sm" w="sm" type="none"/>
          </a:ln>
        </p:spPr>
      </p:pic>
      <p:pic>
        <p:nvPicPr>
          <p:cNvPr id="141" name="Google Shape;141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379389" y="2600642"/>
            <a:ext cx="6251382" cy="3075010"/>
          </a:xfrm>
          <a:prstGeom prst="rect">
            <a:avLst/>
          </a:prstGeom>
          <a:noFill/>
          <a:ln cap="flat" cmpd="sng" w="9525">
            <a:solidFill>
              <a:srgbClr val="1E1C11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Google Shape;146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58657" y="872020"/>
            <a:ext cx="8720591" cy="4389093"/>
          </a:xfrm>
          <a:prstGeom prst="rect">
            <a:avLst/>
          </a:prstGeom>
          <a:noFill/>
          <a:ln cap="flat" cmpd="sng" w="9525">
            <a:solidFill>
              <a:srgbClr val="1E1C11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Google Shape;151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67874" y="1018595"/>
            <a:ext cx="8656251" cy="4227610"/>
          </a:xfrm>
          <a:prstGeom prst="rect">
            <a:avLst/>
          </a:prstGeom>
          <a:noFill/>
          <a:ln cap="flat" cmpd="sng" w="9525">
            <a:solidFill>
              <a:srgbClr val="1E1C11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Google Shape;156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41274" y="591749"/>
            <a:ext cx="10393552" cy="55837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1" name="Google Shape;161;p8"/>
          <p:cNvGrpSpPr/>
          <p:nvPr/>
        </p:nvGrpSpPr>
        <p:grpSpPr>
          <a:xfrm>
            <a:off x="1004920" y="424705"/>
            <a:ext cx="3960812" cy="665162"/>
            <a:chOff x="1152" y="2413"/>
            <a:chExt cx="2495" cy="419"/>
          </a:xfrm>
        </p:grpSpPr>
        <p:grpSp>
          <p:nvGrpSpPr>
            <p:cNvPr id="162" name="Google Shape;162;p8"/>
            <p:cNvGrpSpPr/>
            <p:nvPr/>
          </p:nvGrpSpPr>
          <p:grpSpPr>
            <a:xfrm>
              <a:off x="1152" y="2413"/>
              <a:ext cx="480" cy="419"/>
              <a:chOff x="1110" y="2656"/>
              <a:chExt cx="1549" cy="1351"/>
            </a:xfrm>
          </p:grpSpPr>
          <p:sp>
            <p:nvSpPr>
              <p:cNvPr id="163" name="Google Shape;163;p8"/>
              <p:cNvSpPr/>
              <p:nvPr/>
            </p:nvSpPr>
            <p:spPr>
              <a:xfrm>
                <a:off x="1123" y="2679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solidFill>
                <a:srgbClr val="80808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000"/>
                  <a:buFont typeface="Noto Sans Symbols"/>
                  <a:buNone/>
                </a:pPr>
                <a:r>
                  <a:t/>
                </a:r>
                <a:endParaRPr b="1" sz="20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4" name="Google Shape;164;p8"/>
              <p:cNvSpPr/>
              <p:nvPr/>
            </p:nvSpPr>
            <p:spPr>
              <a:xfrm>
                <a:off x="1110" y="2656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gradFill>
                <a:gsLst>
                  <a:gs pos="0">
                    <a:srgbClr val="E6E6E6"/>
                  </a:gs>
                  <a:gs pos="7500">
                    <a:srgbClr val="7D8496"/>
                  </a:gs>
                  <a:gs pos="26499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0"/>
              </a:gradFill>
              <a:ln cap="flat" cmpd="sng" w="9525">
                <a:solidFill>
                  <a:srgbClr val="C0C0C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000"/>
                  <a:buFont typeface="Noto Sans Symbols"/>
                  <a:buNone/>
                </a:pPr>
                <a:r>
                  <a:t/>
                </a:r>
                <a:endParaRPr b="1" sz="20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5" name="Google Shape;165;p8"/>
              <p:cNvSpPr/>
              <p:nvPr/>
            </p:nvSpPr>
            <p:spPr>
              <a:xfrm>
                <a:off x="1200" y="2737"/>
                <a:ext cx="1349" cy="1167"/>
              </a:xfrm>
              <a:prstGeom prst="hexagon">
                <a:avLst>
                  <a:gd fmla="val 28896" name="adj"/>
                  <a:gd fmla="val 115470" name="vf"/>
                </a:avLst>
              </a:prstGeom>
              <a:gradFill>
                <a:gsLst>
                  <a:gs pos="0">
                    <a:srgbClr val="034587"/>
                  </a:gs>
                  <a:gs pos="100000">
                    <a:schemeClr val="hlink"/>
                  </a:gs>
                </a:gsLst>
                <a:lin ang="2700000" scaled="0"/>
              </a:gradFill>
              <a:ln cap="flat" cmpd="sng" w="9525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0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166" name="Google Shape;166;p8"/>
            <p:cNvCxnSpPr/>
            <p:nvPr/>
          </p:nvCxnSpPr>
          <p:spPr>
            <a:xfrm>
              <a:off x="1536" y="2797"/>
              <a:ext cx="2111" cy="0"/>
            </a:xfrm>
            <a:prstGeom prst="straightConnector1">
              <a:avLst/>
            </a:prstGeom>
            <a:noFill/>
            <a:ln cap="flat" cmpd="sng" w="25400">
              <a:solidFill>
                <a:schemeClr val="dk2"/>
              </a:solidFill>
              <a:prstDash val="dot"/>
              <a:round/>
              <a:headEnd len="med" w="med" type="none"/>
              <a:tailEnd len="med" w="med" type="oval"/>
            </a:ln>
          </p:spPr>
        </p:cxnSp>
        <p:sp>
          <p:nvSpPr>
            <p:cNvPr id="167" name="Google Shape;167;p8"/>
            <p:cNvSpPr txBox="1"/>
            <p:nvPr/>
          </p:nvSpPr>
          <p:spPr>
            <a:xfrm>
              <a:off x="1701" y="2461"/>
              <a:ext cx="1766" cy="25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800"/>
                <a:buFont typeface="Noto Sans Symbols"/>
                <a:buNone/>
              </a:pPr>
              <a:r>
                <a:rPr b="1" lang="en-US" sz="18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ເຄື່ອງມືແບບປະເມີນທາງອອນລາຍ</a:t>
              </a:r>
              <a:endParaRPr b="1" sz="1800">
                <a:solidFill>
                  <a:srgbClr val="000000"/>
                </a:solidFill>
                <a:latin typeface="Lucida Sans"/>
                <a:ea typeface="Lucida Sans"/>
                <a:cs typeface="Lucida Sans"/>
                <a:sym typeface="Lucida Sans"/>
              </a:endParaRPr>
            </a:p>
          </p:txBody>
        </p:sp>
        <p:sp>
          <p:nvSpPr>
            <p:cNvPr id="168" name="Google Shape;168;p8"/>
            <p:cNvSpPr txBox="1"/>
            <p:nvPr/>
          </p:nvSpPr>
          <p:spPr>
            <a:xfrm>
              <a:off x="1283" y="2475"/>
              <a:ext cx="207" cy="25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Noto Sans Symbols"/>
                <a:buNone/>
              </a:pPr>
              <a:r>
                <a:rPr b="1" lang="en-US" sz="20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endParaRPr/>
            </a:p>
          </p:txBody>
        </p:sp>
      </p:grpSp>
      <p:sp>
        <p:nvSpPr>
          <p:cNvPr id="169" name="Google Shape;169;p8"/>
          <p:cNvSpPr txBox="1"/>
          <p:nvPr/>
        </p:nvSpPr>
        <p:spPr>
          <a:xfrm>
            <a:off x="1049194" y="1481787"/>
            <a:ext cx="10201902" cy="2135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ການຈັດການຮຽນ-ການສອນໜຶ່ງໆ ຄວນມີການກວດສອບຄຸນນະພາບຂອງຜູ້ຮຽນ ຜູ້ສອນຕ້ອງມີຂະບວນການໃນການກວດສອບເປັນແຕ່ລະໄລຍະ ເພື່ອພິຈາລະນາວ່າຜູ້ຮຽນມີຄຸນສົມບັດ ແລະ ພຶດຕິກຳຕາມຈຸດປະສົງຂອງໂຮງຮຽນ, ສະຖານສຶກສາວາງອອກ ຫຼື ບໍ່? ຂະບວນການວັດ ແລະ ປະເມີນຜົນນີ້ຈຶ່ງເປັນເຄື່ອງມືທີ່ສຳຄັນສຳຫຼັບຄູໃນການວິເຄາະ ແລະ ຕັດສິນໃຈວ່າຜົນການຈັດການຮຽນ-ການສອນດັ່ງກ່າວບັນລຸຕາມເປົ້າໝາຍທີ່ຄາດໄວ້ຫຼືບໍ່ ອີກຢ່າງກໍ່ໄດ້ຂໍ້ມູນທີ່ເປັນແນວທາງໃນການພັດທະນາປັບປຸງຄຸນນະພາບການຮຽນການສອນໃຫ້ດີຂຶ້ນ.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822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10115 1" id="174" name="Google Shape;174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62671" y="1073591"/>
            <a:ext cx="7742720" cy="51273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0"/>
          <p:cNvSpPr txBox="1"/>
          <p:nvPr/>
        </p:nvSpPr>
        <p:spPr>
          <a:xfrm>
            <a:off x="1033669" y="456676"/>
            <a:ext cx="6096000" cy="8086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Poll Everywhere </a:t>
            </a:r>
            <a:endParaRPr/>
          </a:p>
        </p:txBody>
      </p:sp>
      <p:sp>
        <p:nvSpPr>
          <p:cNvPr id="180" name="Google Shape;180;p10"/>
          <p:cNvSpPr txBox="1"/>
          <p:nvPr/>
        </p:nvSpPr>
        <p:spPr>
          <a:xfrm>
            <a:off x="1126434" y="1429273"/>
            <a:ext cx="10416209" cy="7190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0894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ເປັນເຄື່ອງມືໃນການສ້າງຄຳຖາມໃຫ້ຜູ້ຮຽນໄດ້ໂຕ້ຕອບ ຫຼື ມີສ່ວນຮ່ວມໃນການຈັດການຮຽນ-ການສອນ 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(Active Learning) ເຮັດໃຫ້ເກີດປະຕິສຳພັນລະຫວ່າງຜູ້ຮຽນກັບຜູ້ສອນ.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1" name="Google Shape;181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07720" y="2528252"/>
            <a:ext cx="5533984" cy="29025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/>
          <p:nvPr/>
        </p:nvSpPr>
        <p:spPr>
          <a:xfrm>
            <a:off x="755374" y="536189"/>
            <a:ext cx="6096000" cy="1069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Plickers</a:t>
            </a:r>
            <a:endParaRPr sz="6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7" name="Google Shape;187;p11"/>
          <p:cNvSpPr txBox="1"/>
          <p:nvPr/>
        </p:nvSpPr>
        <p:spPr>
          <a:xfrm>
            <a:off x="437321" y="1892107"/>
            <a:ext cx="6798366" cy="25506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ຜູ້ສອນສາມາດໃຊ້ເຄື່ອງມືປະເມີນຜູ້ຮຽນໂດຍໂຫຼດແອບ Plickers ແລະ ເຈ້ຍຄຳຕອບສາມາດດາວໂຫຼດໄດ້ທີ່ </a:t>
            </a:r>
            <a:r>
              <a:rPr lang="en-US" sz="1800" u="sng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www.plickers.com</a:t>
            </a: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ຈາກນັ້ນກໍ່ພິມອອກມາເຊິ່ງເຈ້ຍຄຳຕອບແຕ່ລະຄົນຈະບໍ່ຄືກັນ ລັກສະນະໜ້າຕາຄືກັບກັບ QR Code ສາມາດພິກໄດ້ 4 ດ້ານເພື່ອປ່ຽນຄຳຕອບ A-B-C-D ເປັນເຄື່ອງມືທີ່ອອກແບບມາແບບລຽບງ່າຍໂດຍຜູ້ຮຽນບໍ່ຈຳເປັນຈະຕ້ອງມີມືຖື, ຄອມພິວເຕີ ຫຼື ອຸປະກອນອີເລັກໂທນິກ ຜູ້ຮຽນກໍ່ສາມາດປະຕິບັດການທົດສອບໄດ້.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8" name="Google Shape;188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20593" y="1849037"/>
            <a:ext cx="3617250" cy="3617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2"/>
          <p:cNvSpPr txBox="1"/>
          <p:nvPr/>
        </p:nvSpPr>
        <p:spPr>
          <a:xfrm>
            <a:off x="967409" y="695215"/>
            <a:ext cx="6096000" cy="8737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Kahoot</a:t>
            </a:r>
            <a:endParaRPr/>
          </a:p>
        </p:txBody>
      </p:sp>
      <p:sp>
        <p:nvSpPr>
          <p:cNvPr id="194" name="Google Shape;194;p12"/>
          <p:cNvSpPr txBox="1"/>
          <p:nvPr/>
        </p:nvSpPr>
        <p:spPr>
          <a:xfrm>
            <a:off x="516835" y="1733329"/>
            <a:ext cx="6096000" cy="25506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ເປັນໂປແກຣມທີ່ໃຊ້ຕອບຄຳຖາມ ຄຳຕອບຜ່ານທາງອອນລາຍ ພ້ອມທັງສະຫຼຸບຜົນຄະແນນ ຄົນທີ່ໄດ້ຄະແນນຫຼາຍທີ່ສຸດແມ່ນຈະລຽງລຳດັບແຕ່ຫຼາຍຫາໜ້ອຍ, ຜູ້ຮຽນຕ້ອງຫຼິ້ນຜ່ານລະບົບອອນລາຍໂດຍໃຊ້ຄອມພິວເຕີ, ໂທລະສັບ, ແທບເລັດ ເຊື່ອມຕໍ່ເຂົ້າລະບົບເພື່ອລະບຸຊື່ຜູ້ຫຼິ້ນ, ມີການເກັບຄະແນນການແຂ່ງຂັນ ຄູເຮົາສາມາດຕັ້ງຄຳຖາມ ແລະ ແຈ້ງຄຳຕອບໃຫ້ຜູ້ຮຽນໄດ້ຕາມທີ່ຕ້ອງການ.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95" name="Google Shape;195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063409" y="1733328"/>
            <a:ext cx="4782805" cy="26796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3"/>
          <p:cNvSpPr txBox="1"/>
          <p:nvPr/>
        </p:nvSpPr>
        <p:spPr>
          <a:xfrm>
            <a:off x="834887" y="589197"/>
            <a:ext cx="6096000" cy="8737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Socrative</a:t>
            </a:r>
            <a:endParaRPr/>
          </a:p>
        </p:txBody>
      </p:sp>
      <p:sp>
        <p:nvSpPr>
          <p:cNvPr id="201" name="Google Shape;201;p13"/>
          <p:cNvSpPr txBox="1"/>
          <p:nvPr/>
        </p:nvSpPr>
        <p:spPr>
          <a:xfrm>
            <a:off x="344556" y="1812841"/>
            <a:ext cx="6096000" cy="25506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ເປັນເຄື່ອງມືຊ່ວຍສ້າງແບບທົດສອບເພື່ອປະເມີນຜົນໃຫ້ແກ່ຜູ້ຮຽນແບບອອນລາຍ ສາມາດສະແດງຜົນການທົດສອບໄດ້ທັນທີ ຮອງຮັບໄດ້ຫຼາຍພາສາ ນອກຈາກນີ້ຍັງສາມາດໃຊ້ພາບປະກອບຄຳອະທິບາຍຕ່າງໆ ເພື່ອໃຫ້ຜູ້ຮຽນພິມຄຳຕອບໄດ້ ຈຸດເດັ່ນຂອງແອບນີ້ຄືຜູ້ຮຽນສາມາດປະຕິບັດຂໍ້ສອບໄດ້ຜ່ານອຸປະກອນໄດ້ຫຼາກຫຼາຍ ທີ່ເຊື່ອຕໍ່ກັບລະບົບອິນເທີເນັດໄດ້ເຊັ່ນ: ມືຖື, ສະມາດໂຟນ, ແທບເລັດ ແລະ ເຄື່ອງຄອມພິວເຕີ.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2" name="Google Shape;202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61591" y="1946150"/>
            <a:ext cx="4377469" cy="30499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4"/>
          <p:cNvSpPr txBox="1"/>
          <p:nvPr/>
        </p:nvSpPr>
        <p:spPr>
          <a:xfrm>
            <a:off x="980660" y="430171"/>
            <a:ext cx="6096000" cy="8737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Zipgrade</a:t>
            </a:r>
            <a:endParaRPr sz="4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8" name="Google Shape;208;p14"/>
          <p:cNvSpPr txBox="1"/>
          <p:nvPr/>
        </p:nvSpPr>
        <p:spPr>
          <a:xfrm>
            <a:off x="583095" y="1534298"/>
            <a:ext cx="6096000" cy="29661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408939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ເປັນເຄື່ອງມືທີ່ໃຊ້ສຳລັບກວດຄຳຕອບປະເພດປາລະໄນທີ່ສາມາດສະແດງຜົນໄດ້ທັນທີ ໂດຍໃຊ້ຮ່ວມກັບເຈ້ຍທີ່ທາງແອບໄດ້ສ້າງຂຶ້ນສຳລັບໃຊ້ການປະເມີນຜົນຕ່າງໆ ໂດຍການໃຊ້ສະມາດໂຟນຫຼືແທບເລັດສະແກນເຂົ້າໄປເພື່ອກວດສອບຄຳຕອບ ສາມາດຮອງຮັບຄຳຕອບທີ່ໃຊ້ປາກກາສີແດງ, ສີນ້ຳເງິນ ແລະ ສີດຳເທົ່ານັ້ນ ມີຄວາມວ່ອງໄວ, ຖືກຕ້ອງໃນການປະມວນຜົນ ສາມາດບອກຄ່າສະເລ່ຍ, ຕໍຄ່າສູງສຸດ ແລະ ຕ່ຳສຸດຂອງຂໍ້ສອບໄດ້.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How To Customize Answer Sheets in ZipGrade | DETAILED TAGALOG TUTORIAL -  YouTube" id="209" name="Google Shape;209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169424" y="1557488"/>
            <a:ext cx="4576282" cy="25639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5"/>
          <p:cNvSpPr txBox="1"/>
          <p:nvPr/>
        </p:nvSpPr>
        <p:spPr>
          <a:xfrm>
            <a:off x="901148" y="562692"/>
            <a:ext cx="6096000" cy="8737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Quizizz</a:t>
            </a:r>
            <a:endParaRPr/>
          </a:p>
        </p:txBody>
      </p:sp>
      <p:sp>
        <p:nvSpPr>
          <p:cNvPr id="215" name="Google Shape;215;p15"/>
          <p:cNvSpPr txBox="1"/>
          <p:nvPr/>
        </p:nvSpPr>
        <p:spPr>
          <a:xfrm>
            <a:off x="503582" y="1600311"/>
            <a:ext cx="6096000" cy="33816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408939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ເປັນເຄື່ອງມືທີ່ຊ່ວຍສ້າງແບບທົດສອບທາງອອນລາຍ ຜູ້ຮຽນສາມາດປະຕິບັດການທົດສອບຜ່ານລະບົບຄອມພິວເຕີ, ມືຖືທີ່ເຊື່ອມຕໍ່ກັບລະບົບອິນເທີ່ເນັດ ສຳລັບຜູ້ຮຽນສາມາດຮູ້ຜົນການທົດສອບໄດ້ທັນທີ່, ຜູ້ສອນກໍ່ຈະໄດ້ຮັບການລາຍງານຜົນການທົດສອບໄດ້ທັນທີເຊັ່ນກັນ ແລະ ຜົນການທົດສອບດັ່ງກ່າວແມ່ນໄດ້ບັນທຶກລົງໃນລະບົບຄອມພິວເຕີ ເໝາະສຳລັບການນຳມາປະຍຸກໃຊ້ກັບການທົດສອບກ່ອນ ແລະ ຫຼັງຮຽນ ທັງເປັນການຈັດກິດຈະກຳການແຂ່ງຂັນເພີ່ມຄວາມມ່ວນຊື່ນໃນການຮຽນໄດ້.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6" name="Google Shape;216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78775" y="1769937"/>
            <a:ext cx="4812077" cy="26960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1" name="Google Shape;221;p16"/>
          <p:cNvGrpSpPr/>
          <p:nvPr/>
        </p:nvGrpSpPr>
        <p:grpSpPr>
          <a:xfrm>
            <a:off x="884132" y="570056"/>
            <a:ext cx="3887788" cy="665162"/>
            <a:chOff x="1152" y="2989"/>
            <a:chExt cx="2449" cy="419"/>
          </a:xfrm>
        </p:grpSpPr>
        <p:grpSp>
          <p:nvGrpSpPr>
            <p:cNvPr id="222" name="Google Shape;222;p16"/>
            <p:cNvGrpSpPr/>
            <p:nvPr/>
          </p:nvGrpSpPr>
          <p:grpSpPr>
            <a:xfrm>
              <a:off x="1152" y="2989"/>
              <a:ext cx="480" cy="419"/>
              <a:chOff x="3174" y="2656"/>
              <a:chExt cx="1549" cy="1351"/>
            </a:xfrm>
          </p:grpSpPr>
          <p:sp>
            <p:nvSpPr>
              <p:cNvPr id="223" name="Google Shape;223;p16"/>
              <p:cNvSpPr/>
              <p:nvPr/>
            </p:nvSpPr>
            <p:spPr>
              <a:xfrm>
                <a:off x="3187" y="2679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solidFill>
                <a:srgbClr val="808080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000"/>
                  <a:buFont typeface="Noto Sans Symbols"/>
                  <a:buNone/>
                </a:pPr>
                <a:r>
                  <a:t/>
                </a:r>
                <a:endParaRPr b="1"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24" name="Google Shape;224;p16"/>
              <p:cNvSpPr/>
              <p:nvPr/>
            </p:nvSpPr>
            <p:spPr>
              <a:xfrm>
                <a:off x="3174" y="2656"/>
                <a:ext cx="1536" cy="1328"/>
              </a:xfrm>
              <a:prstGeom prst="hexagon">
                <a:avLst>
                  <a:gd fmla="val 28916" name="adj"/>
                  <a:gd fmla="val 115470" name="vf"/>
                </a:avLst>
              </a:prstGeom>
              <a:gradFill>
                <a:gsLst>
                  <a:gs pos="0">
                    <a:srgbClr val="E6E6E6"/>
                  </a:gs>
                  <a:gs pos="7500">
                    <a:srgbClr val="7D8496"/>
                  </a:gs>
                  <a:gs pos="26499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0"/>
              </a:gradFill>
              <a:ln cap="flat" cmpd="sng" w="9525">
                <a:solidFill>
                  <a:srgbClr val="C0C0C0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2000"/>
                  <a:buFont typeface="Noto Sans Symbols"/>
                  <a:buNone/>
                </a:pPr>
                <a:r>
                  <a:t/>
                </a:r>
                <a:endParaRPr b="1"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25" name="Google Shape;225;p16"/>
              <p:cNvSpPr/>
              <p:nvPr/>
            </p:nvSpPr>
            <p:spPr>
              <a:xfrm>
                <a:off x="3266" y="2737"/>
                <a:ext cx="1349" cy="1167"/>
              </a:xfrm>
              <a:prstGeom prst="hexagon">
                <a:avLst>
                  <a:gd fmla="val 28896" name="adj"/>
                  <a:gd fmla="val 115470" name="vf"/>
                </a:avLst>
              </a:prstGeom>
              <a:gradFill>
                <a:gsLst>
                  <a:gs pos="0">
                    <a:srgbClr val="2F508A"/>
                  </a:gs>
                  <a:gs pos="100000">
                    <a:schemeClr val="accent1"/>
                  </a:gs>
                </a:gsLst>
                <a:lin ang="2700000" scaled="0"/>
              </a:gradFill>
              <a:ln cap="flat" cmpd="sng" w="9525">
                <a:solidFill>
                  <a:schemeClr val="dk1"/>
                </a:solidFill>
                <a:prstDash val="solid"/>
                <a:miter lim="800000"/>
                <a:headEnd len="sm" w="sm" type="none"/>
                <a:tailEnd len="sm" w="sm" type="none"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1" sz="20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226" name="Google Shape;226;p16"/>
            <p:cNvCxnSpPr/>
            <p:nvPr/>
          </p:nvCxnSpPr>
          <p:spPr>
            <a:xfrm>
              <a:off x="1536" y="3373"/>
              <a:ext cx="2065" cy="0"/>
            </a:xfrm>
            <a:prstGeom prst="straightConnector1">
              <a:avLst/>
            </a:prstGeom>
            <a:noFill/>
            <a:ln cap="flat" cmpd="sng" w="25400">
              <a:solidFill>
                <a:schemeClr val="dk2"/>
              </a:solidFill>
              <a:prstDash val="dot"/>
              <a:round/>
              <a:headEnd len="med" w="med" type="none"/>
              <a:tailEnd len="med" w="med" type="oval"/>
            </a:ln>
          </p:spPr>
        </p:cxnSp>
        <p:sp>
          <p:nvSpPr>
            <p:cNvPr id="227" name="Google Shape;227;p16"/>
            <p:cNvSpPr txBox="1"/>
            <p:nvPr/>
          </p:nvSpPr>
          <p:spPr>
            <a:xfrm>
              <a:off x="1343" y="3061"/>
              <a:ext cx="2214" cy="25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1" marL="457200" marR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800"/>
                <a:buFont typeface="Noto Sans Symbols"/>
                <a:buNone/>
              </a:pPr>
              <a:r>
                <a:rPr b="1" i="0" lang="en-US" sz="1800" u="none" cap="none" strike="noStrike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ການນຳໃຊ້ Poll Everywhere</a:t>
              </a:r>
              <a:endParaRPr/>
            </a:p>
          </p:txBody>
        </p:sp>
        <p:sp>
          <p:nvSpPr>
            <p:cNvPr id="228" name="Google Shape;228;p16"/>
            <p:cNvSpPr txBox="1"/>
            <p:nvPr/>
          </p:nvSpPr>
          <p:spPr>
            <a:xfrm>
              <a:off x="1283" y="3051"/>
              <a:ext cx="207" cy="25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000"/>
                <a:buFont typeface="Noto Sans Symbols"/>
                <a:buNone/>
              </a:pPr>
              <a:r>
                <a:rPr b="1" lang="en-US" sz="20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3</a:t>
              </a:r>
              <a:endParaRPr/>
            </a:p>
          </p:txBody>
        </p:sp>
      </p:grpSp>
      <p:sp>
        <p:nvSpPr>
          <p:cNvPr id="229" name="Google Shape;229;p16"/>
          <p:cNvSpPr txBox="1"/>
          <p:nvPr/>
        </p:nvSpPr>
        <p:spPr>
          <a:xfrm>
            <a:off x="884131" y="1511612"/>
            <a:ext cx="5874478" cy="400110"/>
          </a:xfrm>
          <a:prstGeom prst="rect">
            <a:avLst/>
          </a:prstGeom>
          <a:noFill/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2" marL="9144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ການລົງທະບຽນເຂົ້າໃຊ້ </a:t>
            </a:r>
            <a:r>
              <a:rPr b="1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Poll Everywhere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0" name="Google Shape;230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84131" y="2364105"/>
            <a:ext cx="8168690" cy="39238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" name="Google Shape;235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59520" y="461277"/>
            <a:ext cx="8545871" cy="59354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" name="Google Shape;240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40498" y="183474"/>
            <a:ext cx="9990111" cy="65207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" name="Google Shape;245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26928" y="692149"/>
            <a:ext cx="6650811" cy="58044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" name="Google Shape;250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902640" y="253090"/>
            <a:ext cx="7447308" cy="60714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5" name="Google Shape;255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46036" y="598100"/>
            <a:ext cx="9785935" cy="58292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2"/>
          <p:cNvSpPr txBox="1"/>
          <p:nvPr/>
        </p:nvSpPr>
        <p:spPr>
          <a:xfrm>
            <a:off x="914400" y="464690"/>
            <a:ext cx="6096000" cy="584775"/>
          </a:xfrm>
          <a:prstGeom prst="rect">
            <a:avLst/>
          </a:prstGeom>
          <a:noFill/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◻"/>
            </a:pPr>
            <a:r>
              <a:rPr b="1" lang="en-US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ສ້າງຄຳຖາມແບບ Multiple choice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61" name="Google Shape;261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21425" y="1180418"/>
            <a:ext cx="8587408" cy="53996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" name="Google Shape;266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63605" y="417706"/>
            <a:ext cx="7064789" cy="55363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1" name="Google Shape;271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16585" y="344419"/>
            <a:ext cx="7620180" cy="61691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" name="Google Shape;276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09869" y="1128504"/>
            <a:ext cx="10316294" cy="43976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6"/>
          <p:cNvSpPr txBox="1"/>
          <p:nvPr/>
        </p:nvSpPr>
        <p:spPr>
          <a:xfrm>
            <a:off x="702365" y="332169"/>
            <a:ext cx="4638261" cy="523220"/>
          </a:xfrm>
          <a:prstGeom prst="rect">
            <a:avLst/>
          </a:prstGeom>
          <a:noFill/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ການນຳໃຊ້ </a:t>
            </a: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Poll Everywhere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2" name="Google Shape;282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18929" y="1189285"/>
            <a:ext cx="9981565" cy="46284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7" name="Google Shape;287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0844" y="861391"/>
            <a:ext cx="10573634" cy="49828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Google Shape;292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35956" y="781879"/>
            <a:ext cx="8320088" cy="49033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9"/>
          <p:cNvSpPr txBox="1"/>
          <p:nvPr/>
        </p:nvSpPr>
        <p:spPr>
          <a:xfrm>
            <a:off x="689113" y="557455"/>
            <a:ext cx="5221357" cy="584775"/>
          </a:xfrm>
          <a:prstGeom prst="rect">
            <a:avLst/>
          </a:prstGeom>
          <a:noFill/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◻"/>
            </a:pPr>
            <a:r>
              <a:rPr b="1" lang="en-US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ສ້າງຄຳຖາມແບບ Word Cloud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8" name="Google Shape;298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4826" y="1602878"/>
            <a:ext cx="5474856" cy="18261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9" name="Google Shape;299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959087" y="3515273"/>
            <a:ext cx="7919240" cy="30180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4" name="Google Shape;304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30423" y="549537"/>
            <a:ext cx="4573671" cy="3752731"/>
          </a:xfrm>
          <a:prstGeom prst="rect">
            <a:avLst/>
          </a:prstGeom>
          <a:noFill/>
          <a:ln>
            <a:noFill/>
          </a:ln>
        </p:spPr>
      </p:pic>
      <p:pic>
        <p:nvPicPr>
          <p:cNvPr id="305" name="Google Shape;305;p3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096000" y="1781464"/>
            <a:ext cx="4865577" cy="44470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0" name="Google Shape;310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77940" y="780650"/>
            <a:ext cx="4958462" cy="2648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1" name="Google Shape;311;p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155600" y="2799743"/>
            <a:ext cx="5426800" cy="34834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32"/>
          <p:cNvSpPr/>
          <p:nvPr/>
        </p:nvSpPr>
        <p:spPr>
          <a:xfrm>
            <a:off x="4026362" y="284984"/>
            <a:ext cx="4139275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5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ເອກະສານອ້າງອີງ</a:t>
            </a:r>
            <a:endParaRPr/>
          </a:p>
        </p:txBody>
      </p:sp>
      <p:sp>
        <p:nvSpPr>
          <p:cNvPr id="317" name="Google Shape;317;p32"/>
          <p:cNvSpPr txBox="1"/>
          <p:nvPr/>
        </p:nvSpPr>
        <p:spPr>
          <a:xfrm>
            <a:off x="1339617" y="2593541"/>
            <a:ext cx="8203200" cy="1477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u="sng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https://www.scimath.org/article-technology/item/10115-2019-04-19-03-47-12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u="sng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https://www.trueplookpanya.com/blog/content/87604/-blog-teaartedu-teaart-teamet-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u="sng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http://edtech.edu.swu.ac.th/wp-content/uploads/2020/03/Poll-Everywhere.pdf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2022-03-10T08:43:25Z</dcterms:created>
  <dc:creator>kinnaly Thipphaphone</dc:creator>
</cp:coreProperties>
</file>