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87" r:id="rId2"/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8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77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51" y="-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460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60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764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862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78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493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322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352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23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9880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838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003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5863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accent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91068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solidFill>
                  <a:schemeClr val="tx1"/>
                </a:soli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0856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994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50737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497E8CC9-C747-401F-9E87-534B68C05669}" type="datetimeFigureOut">
              <a:rPr lang="en-US" smtClean="0"/>
              <a:t>5/9/2022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467665ED-D529-4240-8367-FBC9A5CA35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46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accent1"/>
          </a:soli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20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8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6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4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00000"/>
        <a:buFont typeface="Arial"/>
        <a:buChar char="•"/>
        <a:defRPr sz="1200" kern="1200" cap="small">
          <a:solidFill>
            <a:schemeClr val="tx1"/>
          </a:soli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ara.2021.100265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books.google.com/books?id=DWRTFl36nksC" TargetMode="External"/><Relationship Id="rId2" Type="http://schemas.openxmlformats.org/officeDocument/2006/relationships/hyperlink" Target="https://doi.org/10.1080/19442890.2018.1440510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2852" y="3116536"/>
            <a:ext cx="1109310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b="1" dirty="0" smtClean="0"/>
              <a:t>Archaeology as a Science</a:t>
            </a:r>
            <a:endParaRPr lang="en-US" sz="6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581822" y="232657"/>
            <a:ext cx="57559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/>
              <a:t>Great Civilizations of the Ancient World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290763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78527" y="2485621"/>
            <a:ext cx="90190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 Civilizations of the Ancient World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88460" y="839083"/>
            <a:ext cx="59991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WELCOME TO THE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84929" y="4582732"/>
            <a:ext cx="86062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the course</a:t>
            </a:r>
          </a:p>
          <a:p>
            <a:pPr marL="571500" indent="-571500">
              <a:buFontTx/>
              <a:buChar char="-"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Multidisciplinary nature of archaeology</a:t>
            </a:r>
          </a:p>
        </p:txBody>
      </p:sp>
    </p:spTree>
    <p:extLst>
      <p:ext uri="{BB962C8B-B14F-4D97-AF65-F5344CB8AC3E}">
        <p14:creationId xmlns:p14="http://schemas.microsoft.com/office/powerpoint/2010/main" val="2403468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8033" y="682580"/>
            <a:ext cx="1042740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Jargalan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Burentogtokh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Senior Lecturer, National University of Mongolia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 National University of Mongolia 2007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 National University of Mongolia 2009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MPhil Yale University 2013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Ph.D. Yale University 2017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interests: Eurasian archaeology, archaeology of nomads, habitation archaeology, archaeological theories, social complexity, paleoclimate, and domesticated animals and plants.</a:t>
            </a:r>
          </a:p>
        </p:txBody>
      </p:sp>
    </p:spTree>
    <p:extLst>
      <p:ext uri="{BB962C8B-B14F-4D97-AF65-F5344CB8AC3E}">
        <p14:creationId xmlns:p14="http://schemas.microsoft.com/office/powerpoint/2010/main" val="2329002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9427" y="1403795"/>
            <a:ext cx="1162231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COURSE THEME</a:t>
            </a:r>
          </a:p>
          <a:p>
            <a:pPr marL="571500" indent="-571500">
              <a:buFontTx/>
              <a:buChar char="-"/>
            </a:pP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Tx/>
              <a:buChar char="-"/>
            </a:pP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ARCHAEOLOGICAL SCIENCE</a:t>
            </a:r>
          </a:p>
          <a:p>
            <a:pPr marL="571500" indent="-571500">
              <a:buFontTx/>
              <a:buChar char="-"/>
            </a:pP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Tx/>
              <a:buChar char="-"/>
            </a:pP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ANTHROPOLOGICAL ARCHAEOLOGY</a:t>
            </a:r>
          </a:p>
        </p:txBody>
      </p:sp>
    </p:spTree>
    <p:extLst>
      <p:ext uri="{BB962C8B-B14F-4D97-AF65-F5344CB8AC3E}">
        <p14:creationId xmlns:p14="http://schemas.microsoft.com/office/powerpoint/2010/main" val="203084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851" y="695459"/>
            <a:ext cx="10959921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course covers major social transformations in human life: </a:t>
            </a:r>
          </a:p>
          <a:p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---emergence of “culture”</a:t>
            </a:r>
          </a:p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---origins of farming and settled villages</a:t>
            </a:r>
          </a:p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---rise of “complex societies” such as states</a:t>
            </a:r>
          </a:p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---development and nature of early civilizations—some in areas with historical records, some in areas with no written records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35018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58150" y="401200"/>
            <a:ext cx="79577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SUGGESTED TEXTBOOKS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33486" t="16509" r="30599" b="5330"/>
          <a:stretch/>
        </p:blipFill>
        <p:spPr>
          <a:xfrm>
            <a:off x="6922822" y="1515533"/>
            <a:ext cx="4140130" cy="50655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859" t="16886" r="32394" b="5894"/>
          <a:stretch/>
        </p:blipFill>
        <p:spPr>
          <a:xfrm>
            <a:off x="1541166" y="1515533"/>
            <a:ext cx="3820748" cy="506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727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Welcome to ARCH 100! – ARCH 0100 S01: Field Archaeology in the Ancient 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777" y="0"/>
            <a:ext cx="10132188" cy="6692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AB1A9B4-2E52-4762-A4A0-5A3B61B4A9A6}"/>
              </a:ext>
            </a:extLst>
          </p:cNvPr>
          <p:cNvSpPr txBox="1"/>
          <p:nvPr/>
        </p:nvSpPr>
        <p:spPr>
          <a:xfrm>
            <a:off x="3850547" y="6577405"/>
            <a:ext cx="47505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https://blogs.brown.edu/arch-0100-s01-fall-2015/2015/09/03/hello-world/</a:t>
            </a:r>
          </a:p>
        </p:txBody>
      </p:sp>
    </p:spTree>
    <p:extLst>
      <p:ext uri="{BB962C8B-B14F-4D97-AF65-F5344CB8AC3E}">
        <p14:creationId xmlns:p14="http://schemas.microsoft.com/office/powerpoint/2010/main" val="3146686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9143" y="1032456"/>
            <a:ext cx="11445025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Archaeology is a </a:t>
            </a:r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unique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discipline giving us the opportunity to study human life on our planet from a </a:t>
            </a:r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</a:t>
            </a:r>
            <a:r>
              <a:rPr lang="en-US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perspective based on </a:t>
            </a:r>
            <a:r>
              <a:rPr lang="en-US" sz="5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evidence</a:t>
            </a:r>
          </a:p>
          <a:p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524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25002"/>
            <a:ext cx="12191999" cy="9155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" y="15458"/>
            <a:ext cx="1095992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Archaeological Research:</a:t>
            </a:r>
          </a:p>
          <a:p>
            <a:pPr marL="285750" indent="-285750">
              <a:lnSpc>
                <a:spcPct val="120000"/>
              </a:lnSpc>
              <a:buFontTx/>
              <a:buChar char="-"/>
            </a:pP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Research question</a:t>
            </a:r>
          </a:p>
          <a:p>
            <a:pPr marL="285750" indent="-285750">
              <a:lnSpc>
                <a:spcPct val="120000"/>
              </a:lnSpc>
              <a:buFontTx/>
              <a:buChar char="-"/>
            </a:pP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</a:t>
            </a:r>
          </a:p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Material Expectation</a:t>
            </a:r>
          </a:p>
          <a:p>
            <a:pPr marL="571500" indent="-571500">
              <a:lnSpc>
                <a:spcPct val="120000"/>
              </a:lnSpc>
              <a:buFontTx/>
              <a:buChar char="-"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20000"/>
              </a:lnSpc>
              <a:buFontTx/>
              <a:buChar char="-"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lnSpc>
                <a:spcPct val="120000"/>
              </a:lnSpc>
              <a:buFontTx/>
              <a:buChar char="-"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Research Methods: survey, excavation, analysis</a:t>
            </a:r>
          </a:p>
          <a:p>
            <a:pPr marL="285750" indent="-285750">
              <a:lnSpc>
                <a:spcPct val="120000"/>
              </a:lnSpc>
              <a:buFontTx/>
              <a:buChar char="-"/>
            </a:pP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Interpretation</a:t>
            </a:r>
          </a:p>
        </p:txBody>
      </p:sp>
    </p:spTree>
    <p:extLst>
      <p:ext uri="{BB962C8B-B14F-4D97-AF65-F5344CB8AC3E}">
        <p14:creationId xmlns:p14="http://schemas.microsoft.com/office/powerpoint/2010/main" val="587831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8436" y="0"/>
            <a:ext cx="5405907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sz="2000" b="1" dirty="0"/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Design: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detailed plan for the fieldwork and analysis that is developed</a:t>
            </a:r>
          </a:p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basis of your goals, or your specific research questions</a:t>
            </a:r>
          </a:p>
          <a:p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(background </a:t>
            </a:r>
            <a:r>
              <a:rPr lang="mr-IN" sz="2400" b="1" i="1" dirty="0">
                <a:latin typeface="Times New Roman" panose="02020603050405020304" pitchFamily="18" charset="0"/>
              </a:rPr>
              <a:t>–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research question </a:t>
            </a:r>
            <a:r>
              <a:rPr lang="mr-IN" sz="2400" b="1" i="1" dirty="0">
                <a:latin typeface="Times New Roman" panose="02020603050405020304" pitchFamily="18" charset="0"/>
              </a:rPr>
              <a:t>–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hypothesis </a:t>
            </a:r>
            <a:r>
              <a:rPr lang="mr-IN" sz="2400" b="1" i="1" dirty="0">
                <a:latin typeface="Times New Roman" panose="02020603050405020304" pitchFamily="18" charset="0"/>
              </a:rPr>
              <a:t>–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material expectation </a:t>
            </a:r>
            <a:r>
              <a:rPr lang="mr-IN" sz="2400" b="1" i="1" dirty="0">
                <a:latin typeface="Times New Roman" panose="02020603050405020304" pitchFamily="18" charset="0"/>
              </a:rPr>
              <a:t>–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methodology </a:t>
            </a:r>
            <a:r>
              <a:rPr lang="mr-IN" sz="2400" b="1" i="1" dirty="0">
                <a:latin typeface="Times New Roman" panose="02020603050405020304" pitchFamily="18" charset="0"/>
              </a:rPr>
              <a:t>–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analysis - interpretation)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will discuss different examples during the semester, starting next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 for the world’s oldest archaeological sites</a:t>
            </a:r>
          </a:p>
        </p:txBody>
      </p:sp>
      <p:pic>
        <p:nvPicPr>
          <p:cNvPr id="4" name="Picture 3" descr="4[1]._excavation_at_liangche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00800" y="381000"/>
            <a:ext cx="4089400" cy="6134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7758" y="553793"/>
            <a:ext cx="4767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 of Finding and Excavating Sites:</a:t>
            </a:r>
          </a:p>
        </p:txBody>
      </p:sp>
    </p:spTree>
    <p:extLst>
      <p:ext uri="{BB962C8B-B14F-4D97-AF65-F5344CB8AC3E}">
        <p14:creationId xmlns:p14="http://schemas.microsoft.com/office/powerpoint/2010/main" val="12965151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8929" y="388513"/>
            <a:ext cx="999400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Major methods of finding sites and interpreting a region:</a:t>
            </a:r>
          </a:p>
          <a:p>
            <a:endParaRPr lang="en-US" sz="2800" b="1" dirty="0"/>
          </a:p>
          <a:p>
            <a:pPr marL="342900" indent="-342900"/>
            <a:r>
              <a:rPr lang="en-US" sz="2000" dirty="0"/>
              <a:t>1)     </a:t>
            </a:r>
            <a:r>
              <a:rPr lang="en-US" sz="2000" i="1" dirty="0"/>
              <a:t>Accidental discovery from construction</a:t>
            </a:r>
            <a:r>
              <a:rPr lang="en-US" sz="2000" dirty="0"/>
              <a:t> ---huge factor in every country</a:t>
            </a:r>
          </a:p>
          <a:p>
            <a:pPr marL="342900" indent="-342900"/>
            <a:r>
              <a:rPr lang="en-US" dirty="0"/>
              <a:t> </a:t>
            </a:r>
          </a:p>
          <a:p>
            <a:pPr marL="342900" indent="-342900"/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27BF0DF-AEC5-49E3-BB66-DC3561B8A1B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065" y="2382473"/>
            <a:ext cx="6146644" cy="419880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A754CF3-6516-439D-A2AE-8C1C3288BDB8}"/>
              </a:ext>
            </a:extLst>
          </p:cNvPr>
          <p:cNvSpPr txBox="1"/>
          <p:nvPr/>
        </p:nvSpPr>
        <p:spPr>
          <a:xfrm>
            <a:off x="7406513" y="6238655"/>
            <a:ext cx="469783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https://www.nytimes.com/2018/02/23/travel/xian-china-budget-affordable.html</a:t>
            </a:r>
          </a:p>
        </p:txBody>
      </p:sp>
    </p:spTree>
    <p:extLst>
      <p:ext uri="{BB962C8B-B14F-4D97-AF65-F5344CB8AC3E}">
        <p14:creationId xmlns:p14="http://schemas.microsoft.com/office/powerpoint/2010/main" val="3314877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" y="152400"/>
            <a:ext cx="117841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AutoNum type="arabicParenR" startAt="2"/>
            </a:pPr>
            <a:endParaRPr lang="en-US" sz="3600" b="1" i="1" dirty="0"/>
          </a:p>
          <a:p>
            <a:pPr marL="342900" indent="-342900" algn="ctr">
              <a:buAutoNum type="arabicParenR" startAt="2"/>
            </a:pPr>
            <a:r>
              <a:rPr lang="en-US" sz="3600" b="1" i="1" dirty="0"/>
              <a:t>Planned “Reconnaissance Survey”, or “Survey”:</a:t>
            </a:r>
            <a:r>
              <a:rPr lang="en-US" sz="3600" b="1" dirty="0"/>
              <a:t>  </a:t>
            </a:r>
            <a:endParaRPr lang="en-US" dirty="0"/>
          </a:p>
          <a:p>
            <a:pPr marL="342900" indent="-342900"/>
            <a:endParaRPr lang="en-US" dirty="0"/>
          </a:p>
          <a:p>
            <a:pPr marL="342900" indent="-342900"/>
            <a:endParaRPr lang="en-US" dirty="0"/>
          </a:p>
          <a:p>
            <a:pPr marL="342900" indent="-342900"/>
            <a:endParaRPr lang="en-US" dirty="0"/>
          </a:p>
          <a:p>
            <a:pPr marL="342900" indent="-342900"/>
            <a:r>
              <a:rPr lang="en-US" dirty="0"/>
              <a:t>A.  Analysis of </a:t>
            </a:r>
            <a:r>
              <a:rPr lang="en-US" i="1" dirty="0"/>
              <a:t>aerial or satellite images</a:t>
            </a:r>
            <a:r>
              <a:rPr lang="en-US" dirty="0"/>
              <a:t> [Yale’s CEO]</a:t>
            </a:r>
          </a:p>
          <a:p>
            <a:pPr marL="342900" indent="-342900"/>
            <a:r>
              <a:rPr lang="en-US" dirty="0"/>
              <a:t>                                                                                               B.  </a:t>
            </a:r>
            <a:r>
              <a:rPr lang="en-US" i="1" dirty="0"/>
              <a:t>Ground survey</a:t>
            </a:r>
            <a:r>
              <a:rPr lang="en-US" dirty="0"/>
              <a:t>, walking over the landscape</a:t>
            </a:r>
          </a:p>
          <a:p>
            <a:pPr marL="342900" indent="-342900"/>
            <a:endParaRPr lang="en-US" dirty="0"/>
          </a:p>
        </p:txBody>
      </p:sp>
      <p:pic>
        <p:nvPicPr>
          <p:cNvPr id="7" name="Picture 6" descr="DSC_000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5645" y="2762518"/>
            <a:ext cx="6211910" cy="39280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575775"/>
            <a:ext cx="5712133" cy="411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8770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9549" y="152401"/>
            <a:ext cx="1022582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en-US" sz="2000" i="1" dirty="0"/>
              <a:t>3</a:t>
            </a:r>
            <a:r>
              <a:rPr lang="en-US" sz="2800" i="1" dirty="0"/>
              <a:t>. Planned “Reconnaissance Survey”, or “Survey”:</a:t>
            </a:r>
            <a:r>
              <a:rPr lang="en-US" sz="2800" dirty="0"/>
              <a:t>  </a:t>
            </a:r>
            <a:r>
              <a:rPr lang="en-US" sz="2800" i="1" dirty="0"/>
              <a:t>Probing and Remote sensing</a:t>
            </a:r>
            <a:r>
              <a:rPr lang="en-US" sz="2800" dirty="0"/>
              <a:t> for locating sites and making detailed maps of individual sites</a:t>
            </a:r>
          </a:p>
          <a:p>
            <a:pPr marL="342900" indent="-342900">
              <a:buAutoNum type="alphaUcPeriod" startAt="3"/>
            </a:pPr>
            <a:endParaRPr lang="en-US" sz="2400" dirty="0"/>
          </a:p>
          <a:p>
            <a:pPr marL="342900" indent="-342900"/>
            <a:endParaRPr lang="en-US" dirty="0"/>
          </a:p>
        </p:txBody>
      </p:sp>
      <p:pic>
        <p:nvPicPr>
          <p:cNvPr id="3" name="Picture 2" descr="Area 1 Ryan gpr to ea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99301" y="4388476"/>
            <a:ext cx="3292699" cy="2469524"/>
          </a:xfrm>
          <a:prstGeom prst="rect">
            <a:avLst/>
          </a:prstGeom>
        </p:spPr>
      </p:pic>
      <p:pic>
        <p:nvPicPr>
          <p:cNvPr id="4" name="Picture 3" descr="Area 1 resistivity to eas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92115" y="1740932"/>
            <a:ext cx="3530059" cy="2647544"/>
          </a:xfrm>
          <a:prstGeom prst="rect">
            <a:avLst/>
          </a:prstGeom>
        </p:spPr>
      </p:pic>
      <p:pic>
        <p:nvPicPr>
          <p:cNvPr id="5" name="Picture 4" descr="smallerprobing facing s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2257" y="1874282"/>
            <a:ext cx="2819400" cy="2114550"/>
          </a:xfrm>
          <a:prstGeom prst="rect">
            <a:avLst/>
          </a:prstGeom>
        </p:spPr>
      </p:pic>
      <p:pic>
        <p:nvPicPr>
          <p:cNvPr id="6" name="Picture 5" descr="Area 1 Ryan and Be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426" y="4128120"/>
            <a:ext cx="3639840" cy="272988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8818" y="2410778"/>
            <a:ext cx="1291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probing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722174" y="2695372"/>
            <a:ext cx="25091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resistivity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25266" y="5308394"/>
            <a:ext cx="1861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i="1" dirty="0"/>
              <a:t>magnetometer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895766" y="6211669"/>
            <a:ext cx="35840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Ground penetrating radar (GPR)</a:t>
            </a:r>
          </a:p>
        </p:txBody>
      </p:sp>
    </p:spTree>
    <p:extLst>
      <p:ext uri="{BB962C8B-B14F-4D97-AF65-F5344CB8AC3E}">
        <p14:creationId xmlns:p14="http://schemas.microsoft.com/office/powerpoint/2010/main" val="9990489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194257" y="1052849"/>
            <a:ext cx="471474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en-US" sz="2400" dirty="0"/>
              <a:t>      </a:t>
            </a:r>
            <a:r>
              <a:rPr lang="en-US" sz="3200" b="1" dirty="0"/>
              <a:t> all surveys</a:t>
            </a:r>
            <a:r>
              <a:rPr lang="en-US" sz="3200" dirty="0"/>
              <a:t>:   analyze the </a:t>
            </a:r>
            <a:r>
              <a:rPr lang="en-US" sz="3200" i="1" dirty="0"/>
              <a:t>regional distribution of sites</a:t>
            </a:r>
            <a:r>
              <a:rPr lang="en-US" sz="3200" dirty="0"/>
              <a:t> </a:t>
            </a:r>
            <a:r>
              <a:rPr lang="en-US" sz="2400" dirty="0"/>
              <a:t>by plotting the locations on maps,  using GPS systems or other methods </a:t>
            </a:r>
          </a:p>
          <a:p>
            <a:pPr marL="342900" indent="-342900"/>
            <a:endParaRPr lang="en-US" sz="2400" dirty="0"/>
          </a:p>
          <a:p>
            <a:pPr marL="342900" indent="-342900"/>
            <a:r>
              <a:rPr lang="en-US" sz="2400" dirty="0"/>
              <a:t>       GIS to analyze different kinds of </a:t>
            </a:r>
            <a:r>
              <a:rPr lang="en-US" sz="2400" i="1" dirty="0"/>
              <a:t>spatial relationships</a:t>
            </a:r>
            <a:r>
              <a:rPr lang="en-US" sz="2400" dirty="0"/>
              <a:t> such as site location to different kinds of resources</a:t>
            </a:r>
          </a:p>
        </p:txBody>
      </p:sp>
      <p:pic>
        <p:nvPicPr>
          <p:cNvPr id="7" name="Picture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333" y="370269"/>
            <a:ext cx="7761668" cy="6487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2157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059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5235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36920" y="929487"/>
            <a:ext cx="19000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recording </a:t>
            </a:r>
            <a:r>
              <a:rPr lang="en-US" sz="2800" b="1" u="sng" dirty="0"/>
              <a:t>context</a:t>
            </a:r>
            <a:r>
              <a:rPr lang="en-US" sz="2400" dirty="0"/>
              <a:t> during excavation</a:t>
            </a:r>
          </a:p>
        </p:txBody>
      </p:sp>
      <p:pic>
        <p:nvPicPr>
          <p:cNvPr id="6" name="Picture 5" descr="Trench 50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031" y="2826969"/>
            <a:ext cx="2298700" cy="346156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 rot="10800000" flipV="1">
            <a:off x="2686011" y="3724514"/>
            <a:ext cx="37971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/>
              <a:t>excavation involves removing and </a:t>
            </a:r>
            <a:r>
              <a:rPr lang="en-US" sz="2000" b="1" i="1" dirty="0"/>
              <a:t>destroying</a:t>
            </a:r>
            <a:r>
              <a:rPr lang="en-US" sz="2000" b="1" dirty="0"/>
              <a:t> the original context</a:t>
            </a:r>
            <a:endParaRPr lang="en-US" sz="2000" dirty="0"/>
          </a:p>
        </p:txBody>
      </p:sp>
      <p:sp>
        <p:nvSpPr>
          <p:cNvPr id="8" name="Rectangle 7"/>
          <p:cNvSpPr/>
          <p:nvPr/>
        </p:nvSpPr>
        <p:spPr>
          <a:xfrm rot="10800000" flipV="1">
            <a:off x="2691685" y="4997735"/>
            <a:ext cx="559050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It </a:t>
            </a:r>
            <a:r>
              <a:rPr lang="en-US" sz="2400" b="1" dirty="0"/>
              <a:t>requires</a:t>
            </a:r>
            <a:r>
              <a:rPr lang="en-US" sz="2400" dirty="0"/>
              <a:t> photography and mapping of </a:t>
            </a:r>
            <a:r>
              <a:rPr lang="en-US" sz="2400" i="1" dirty="0"/>
              <a:t>horizontal and vertical spatial relationships</a:t>
            </a:r>
            <a:r>
              <a:rPr lang="en-US" sz="2400" dirty="0"/>
              <a:t>, on a site-wide basis and for individual areas</a:t>
            </a:r>
          </a:p>
        </p:txBody>
      </p:sp>
      <p:pic>
        <p:nvPicPr>
          <p:cNvPr id="2" name="Picture 1" descr="36528577_10217701028944437_4173385482043916288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767" y="4232346"/>
            <a:ext cx="3429000" cy="262565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A94C05F-B8CD-4EFB-82A7-763DAD863FE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804" y="-1"/>
            <a:ext cx="5489196" cy="411689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6B773E7E-D0E3-4FE6-BAD3-3CDD3DF62EE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30" y="88896"/>
            <a:ext cx="4385199" cy="292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135969" y="78346"/>
            <a:ext cx="5334000" cy="75713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1.  how </a:t>
            </a:r>
            <a:r>
              <a:rPr lang="en-US" sz="2400" b="1" dirty="0"/>
              <a:t>styles</a:t>
            </a:r>
            <a:r>
              <a:rPr lang="en-US" sz="2400" dirty="0"/>
              <a:t> give clues about relative age of artifacts versus “absolute” age</a:t>
            </a:r>
          </a:p>
          <a:p>
            <a:endParaRPr lang="en-US" sz="2400" dirty="0"/>
          </a:p>
          <a:p>
            <a:pPr marL="342900" indent="-342900">
              <a:buAutoNum type="arabicPeriod" startAt="2"/>
            </a:pPr>
            <a:r>
              <a:rPr lang="en-US" sz="2400" b="1" dirty="0"/>
              <a:t>technology</a:t>
            </a:r>
            <a:r>
              <a:rPr lang="en-US" sz="2400" dirty="0"/>
              <a:t>, how they were made (from acquisition of raw material to production)</a:t>
            </a:r>
          </a:p>
          <a:p>
            <a:pPr marL="342900" indent="-342900">
              <a:buAutoNum type="arabicPeriod" startAt="2"/>
            </a:pPr>
            <a:endParaRPr lang="en-US" sz="2400" dirty="0"/>
          </a:p>
          <a:p>
            <a:pPr marL="342900" indent="-342900">
              <a:buAutoNum type="arabicPeriod" startAt="2"/>
            </a:pPr>
            <a:r>
              <a:rPr lang="en-US" sz="2400" dirty="0"/>
              <a:t>whether the objects were </a:t>
            </a:r>
            <a:r>
              <a:rPr lang="en-US" sz="2400" b="1" dirty="0"/>
              <a:t>traded</a:t>
            </a:r>
          </a:p>
          <a:p>
            <a:pPr marL="342900" indent="-342900">
              <a:buAutoNum type="arabicPeriod" startAt="2"/>
            </a:pPr>
            <a:endParaRPr lang="en-US" sz="2400" b="1" dirty="0"/>
          </a:p>
          <a:p>
            <a:pPr marL="342900" indent="-342900">
              <a:buAutoNum type="arabicPeriod" startAt="2"/>
            </a:pPr>
            <a:r>
              <a:rPr lang="en-US" sz="2400" dirty="0"/>
              <a:t> </a:t>
            </a:r>
            <a:r>
              <a:rPr lang="en-US" sz="2400" b="1" dirty="0"/>
              <a:t>function</a:t>
            </a:r>
            <a:r>
              <a:rPr lang="en-US" sz="2400" dirty="0"/>
              <a:t>, or how objects were used and valued</a:t>
            </a:r>
          </a:p>
          <a:p>
            <a:pPr marL="342900" indent="-342900">
              <a:buAutoNum type="arabicPeriod" startAt="2"/>
            </a:pPr>
            <a:endParaRPr lang="en-US" sz="2400" dirty="0"/>
          </a:p>
          <a:p>
            <a:pPr marL="342900" indent="-342900">
              <a:buAutoNum type="arabicPeriod" startAt="2"/>
            </a:pPr>
            <a:r>
              <a:rPr lang="en-US" sz="2400" b="1" dirty="0"/>
              <a:t>discard</a:t>
            </a:r>
            <a:r>
              <a:rPr lang="en-US" sz="2400" dirty="0"/>
              <a:t>, or how the objects were thrown away—</a:t>
            </a:r>
          </a:p>
          <a:p>
            <a:pPr marL="342900" indent="-342900"/>
            <a:r>
              <a:rPr lang="en-US" sz="2400" dirty="0"/>
              <a:t>How did they wind up in an archaeological site?</a:t>
            </a:r>
          </a:p>
          <a:p>
            <a:pPr marL="342900" indent="-342900"/>
            <a:endParaRPr lang="en-US" dirty="0"/>
          </a:p>
          <a:p>
            <a:pPr marL="342900" indent="-342900"/>
            <a:endParaRPr lang="en-US" dirty="0"/>
          </a:p>
          <a:p>
            <a:pPr marL="342900" indent="-342900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21724" y="284408"/>
            <a:ext cx="487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/>
              <a:t>Analysis of artifacts: </a:t>
            </a:r>
            <a:r>
              <a:rPr lang="en-US" sz="3200" b="1" dirty="0"/>
              <a:t> </a:t>
            </a:r>
          </a:p>
        </p:txBody>
      </p:sp>
      <p:pic>
        <p:nvPicPr>
          <p:cNvPr id="2050" name="Picture 2" descr="Making of stone tools may have led to the emergence of human language - CBS  News">
            <a:extLst>
              <a:ext uri="{FF2B5EF4-FFF2-40B4-BE49-F238E27FC236}">
                <a16:creationId xmlns:a16="http://schemas.microsoft.com/office/drawing/2014/main" xmlns="" id="{F23026D4-A0B3-41DB-BEAB-33F22B980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03" y="2097874"/>
            <a:ext cx="6366501" cy="3532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ECEE0BF-2091-427D-B08A-4980F87A0C8B}"/>
              </a:ext>
            </a:extLst>
          </p:cNvPr>
          <p:cNvSpPr txBox="1"/>
          <p:nvPr/>
        </p:nvSpPr>
        <p:spPr>
          <a:xfrm>
            <a:off x="508932" y="5630119"/>
            <a:ext cx="558706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https://www.cbsnews.com/news/making-of-stone-tools-could-have-led-to-emergence-of-human-language/</a:t>
            </a:r>
          </a:p>
        </p:txBody>
      </p:sp>
    </p:spTree>
    <p:extLst>
      <p:ext uri="{BB962C8B-B14F-4D97-AF65-F5344CB8AC3E}">
        <p14:creationId xmlns:p14="http://schemas.microsoft.com/office/powerpoint/2010/main" val="42647889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67" name="Text Box 11"/>
          <p:cNvSpPr txBox="1">
            <a:spLocks noChangeArrowheads="1"/>
          </p:cNvSpPr>
          <p:nvPr/>
        </p:nvSpPr>
        <p:spPr bwMode="auto">
          <a:xfrm>
            <a:off x="145410" y="1480969"/>
            <a:ext cx="560105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 dirty="0"/>
              <a:t>using replicated tools to better understand the characteristics of the raw material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9C7EA7C-0EB6-4EBD-A0E9-1F8703562E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179" t="13211" r="27202" b="26483"/>
          <a:stretch/>
        </p:blipFill>
        <p:spPr>
          <a:xfrm>
            <a:off x="5746460" y="117301"/>
            <a:ext cx="5601050" cy="620520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FE9BDA7-CBC8-458B-8EDC-F26892C20A6F}"/>
              </a:ext>
            </a:extLst>
          </p:cNvPr>
          <p:cNvSpPr txBox="1"/>
          <p:nvPr/>
        </p:nvSpPr>
        <p:spPr>
          <a:xfrm>
            <a:off x="5746460" y="6322510"/>
            <a:ext cx="632958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/>
              <a:t>Fullagar</a:t>
            </a:r>
            <a:r>
              <a:rPr lang="en-US" sz="1000" dirty="0"/>
              <a:t> et al. 2021. A functional study of denticulate sickles </a:t>
            </a:r>
            <a:r>
              <a:rPr lang="en-US" sz="1000" dirty="0" err="1"/>
              <a:t>amd</a:t>
            </a:r>
            <a:r>
              <a:rPr lang="en-US" sz="1000" dirty="0"/>
              <a:t> knives, ground stone tools from the early Neolithic </a:t>
            </a:r>
            <a:r>
              <a:rPr lang="en-US" sz="1000" dirty="0" err="1"/>
              <a:t>Peligang</a:t>
            </a:r>
            <a:r>
              <a:rPr lang="en-US" sz="1000" dirty="0"/>
              <a:t> culture, </a:t>
            </a:r>
            <a:r>
              <a:rPr lang="en-US" sz="1000" dirty="0" err="1"/>
              <a:t>Chima</a:t>
            </a:r>
            <a:r>
              <a:rPr lang="en-US" sz="1000" dirty="0"/>
              <a:t>. </a:t>
            </a:r>
            <a:r>
              <a:rPr lang="en-US" sz="1000" i="1" dirty="0"/>
              <a:t>Archaeological Research in Asia</a:t>
            </a:r>
            <a:r>
              <a:rPr lang="en-US" sz="1000" dirty="0"/>
              <a:t>, </a:t>
            </a:r>
            <a:r>
              <a:rPr lang="en-US" sz="1000" dirty="0">
                <a:hlinkClick r:id="rId3" tooltip="Persistent link using digital object identifier"/>
              </a:rPr>
              <a:t>https://doi.org/10.1016/j.ara.2021.100265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70160841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5003" y="1440053"/>
            <a:ext cx="32242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collection of</a:t>
            </a:r>
          </a:p>
          <a:p>
            <a:r>
              <a:rPr lang="en-US" sz="2400" i="1" dirty="0"/>
              <a:t>plant</a:t>
            </a:r>
            <a:r>
              <a:rPr lang="en-US" sz="2400" dirty="0"/>
              <a:t> remains (</a:t>
            </a:r>
            <a:r>
              <a:rPr lang="en-US" sz="2400" i="1" dirty="0" err="1"/>
              <a:t>macrobotanical</a:t>
            </a:r>
            <a:r>
              <a:rPr lang="en-US" sz="2400" dirty="0"/>
              <a:t>) such as carbonized seeds for information on </a:t>
            </a:r>
            <a:r>
              <a:rPr lang="en-US" sz="2400" i="1" dirty="0"/>
              <a:t>diet, seasonality </a:t>
            </a:r>
            <a:r>
              <a:rPr lang="en-US" sz="2400" dirty="0"/>
              <a:t>by means of</a:t>
            </a:r>
          </a:p>
          <a:p>
            <a:r>
              <a:rPr lang="en-US" sz="2400" b="1" dirty="0"/>
              <a:t>flotation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09699" y="464962"/>
            <a:ext cx="30018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/>
              <a:t>Ecofacts</a:t>
            </a:r>
            <a:r>
              <a:rPr lang="en-US" sz="2400" b="1" dirty="0"/>
              <a:t>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83B295F-E54E-4EFE-A9B5-00719CCA4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398" y="353605"/>
            <a:ext cx="8096250" cy="57816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5A9D9D2-F1CE-4847-AA38-5EC0EFEC266A}"/>
              </a:ext>
            </a:extLst>
          </p:cNvPr>
          <p:cNvSpPr txBox="1"/>
          <p:nvPr/>
        </p:nvSpPr>
        <p:spPr>
          <a:xfrm>
            <a:off x="3749879" y="6177594"/>
            <a:ext cx="875810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/>
              <a:t>https://www.researchgate.net/figure/Selected-macrobotanical-remains-of-crops-from-Golbai-Sasan-and-Gopalpur-A-Oryza-sativa_fig10_326381825</a:t>
            </a:r>
          </a:p>
        </p:txBody>
      </p:sp>
    </p:spTree>
    <p:extLst>
      <p:ext uri="{BB962C8B-B14F-4D97-AF65-F5344CB8AC3E}">
        <p14:creationId xmlns:p14="http://schemas.microsoft.com/office/powerpoint/2010/main" val="2981155081"/>
      </p:ext>
    </p:extLst>
  </p:cSld>
  <p:clrMapOvr>
    <a:masterClrMapping/>
  </p:clrMapOvr>
  <p:transition spd="med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eb bovid3 sma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7293" y="4543425"/>
            <a:ext cx="3048000" cy="2286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76388" y="153474"/>
            <a:ext cx="455281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analysis of </a:t>
            </a:r>
            <a:r>
              <a:rPr lang="en-US" sz="2800" b="1" i="1" dirty="0"/>
              <a:t>animal bone</a:t>
            </a:r>
          </a:p>
          <a:p>
            <a:pPr algn="ctr"/>
            <a:r>
              <a:rPr lang="en-US" sz="2800" dirty="0"/>
              <a:t>for information on </a:t>
            </a:r>
            <a:r>
              <a:rPr lang="en-US" sz="2800" i="1" dirty="0"/>
              <a:t>diet and much more</a:t>
            </a:r>
          </a:p>
          <a:p>
            <a:pPr algn="ctr"/>
            <a:endParaRPr lang="en-US" sz="2800" i="1" dirty="0"/>
          </a:p>
          <a:p>
            <a:pPr algn="ctr"/>
            <a:endParaRPr lang="en-US" sz="28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19800" cy="451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9779" y="1816815"/>
            <a:ext cx="7022221" cy="4120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2139956"/>
      </p:ext>
    </p:extLst>
  </p:cSld>
  <p:clrMapOvr>
    <a:masterClrMapping/>
  </p:clrMapOvr>
  <p:transition spd="med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5142" y="586886"/>
            <a:ext cx="4188135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What can we learn from </a:t>
            </a:r>
            <a:r>
              <a:rPr lang="en-US" sz="2400" b="1" dirty="0"/>
              <a:t>human bones</a:t>
            </a:r>
            <a:r>
              <a:rPr lang="en-US" sz="2400" dirty="0"/>
              <a:t>:</a:t>
            </a:r>
          </a:p>
          <a:p>
            <a:endParaRPr lang="en-US" dirty="0"/>
          </a:p>
          <a:p>
            <a:r>
              <a:rPr lang="en-US" sz="2000" dirty="0"/>
              <a:t>Age, sex, stature of the deceased</a:t>
            </a:r>
          </a:p>
          <a:p>
            <a:endParaRPr lang="en-US" sz="2000" dirty="0"/>
          </a:p>
          <a:p>
            <a:r>
              <a:rPr lang="en-US" sz="2000" dirty="0"/>
              <a:t>Direct information on diet—isotopic analysis</a:t>
            </a:r>
          </a:p>
          <a:p>
            <a:endParaRPr lang="en-US" sz="2000" dirty="0"/>
          </a:p>
          <a:p>
            <a:r>
              <a:rPr lang="en-US" sz="2000" dirty="0"/>
              <a:t>Disease and general health—occupational</a:t>
            </a:r>
          </a:p>
          <a:p>
            <a:r>
              <a:rPr lang="en-US" sz="2000" dirty="0"/>
              <a:t>hazards etc.  </a:t>
            </a:r>
          </a:p>
          <a:p>
            <a:endParaRPr lang="en-US" sz="2000" dirty="0"/>
          </a:p>
          <a:p>
            <a:r>
              <a:rPr lang="en-US" sz="2000" dirty="0"/>
              <a:t>Forensic issues—cause of death and </a:t>
            </a:r>
            <a:r>
              <a:rPr lang="en-US" sz="2000" i="1" dirty="0"/>
              <a:t>facial reconstruction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5BB527C-CF89-4BED-8CED-0C9F4BAFF8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7072" y="319908"/>
            <a:ext cx="7442899" cy="521682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CA1272E-939C-4648-9FA8-C0BF6A278B11}"/>
              </a:ext>
            </a:extLst>
          </p:cNvPr>
          <p:cNvSpPr txBox="1"/>
          <p:nvPr/>
        </p:nvSpPr>
        <p:spPr>
          <a:xfrm>
            <a:off x="6527731" y="5679348"/>
            <a:ext cx="366158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dirty="0"/>
              <a:t>https://www.pinterest.com/pin/121949102394122812/</a:t>
            </a:r>
          </a:p>
        </p:txBody>
      </p:sp>
    </p:spTree>
    <p:extLst>
      <p:ext uri="{BB962C8B-B14F-4D97-AF65-F5344CB8AC3E}">
        <p14:creationId xmlns:p14="http://schemas.microsoft.com/office/powerpoint/2010/main" val="34746708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457" y="0"/>
            <a:ext cx="7349543" cy="5512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41736" y="138448"/>
            <a:ext cx="2156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Paleoclimate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580" y="3900741"/>
            <a:ext cx="3708399" cy="2889249"/>
          </a:xfrm>
          <a:prstGeom prst="rect">
            <a:avLst/>
          </a:prstGeom>
        </p:spPr>
      </p:pic>
      <p:pic>
        <p:nvPicPr>
          <p:cNvPr id="5" name="Picture 4" descr="IMG_2831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76" y="786684"/>
            <a:ext cx="4244883" cy="282992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75" y="3713024"/>
            <a:ext cx="4244883" cy="307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3474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nthropologyholisticperspectiv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68015" y="2204908"/>
            <a:ext cx="4060799" cy="343603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315" y="1264277"/>
            <a:ext cx="8002019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What is </a:t>
            </a:r>
            <a:r>
              <a:rPr lang="en-US" sz="3200" b="1" dirty="0"/>
              <a:t>anthropological archaeology</a:t>
            </a:r>
            <a:r>
              <a:rPr lang="en-US" sz="3200" dirty="0"/>
              <a:t>?</a:t>
            </a:r>
          </a:p>
          <a:p>
            <a:endParaRPr lang="en-US" sz="2000" dirty="0"/>
          </a:p>
          <a:p>
            <a:r>
              <a:rPr lang="en-US" sz="2400" dirty="0"/>
              <a:t>First, what is </a:t>
            </a:r>
            <a:r>
              <a:rPr lang="en-US" sz="2400" b="1" dirty="0"/>
              <a:t>anthropology</a:t>
            </a:r>
            <a:r>
              <a:rPr lang="en-US" sz="2400" dirty="0"/>
              <a:t>?  </a:t>
            </a:r>
          </a:p>
          <a:p>
            <a:endParaRPr lang="en-US" sz="2400" dirty="0"/>
          </a:p>
          <a:p>
            <a:r>
              <a:rPr lang="en-US" sz="2400" dirty="0"/>
              <a:t>Anthropology is the study of humankind, the diverse life ways in the world, past and present.    </a:t>
            </a:r>
          </a:p>
          <a:p>
            <a:endParaRPr lang="en-US" sz="2400" dirty="0"/>
          </a:p>
          <a:p>
            <a:r>
              <a:rPr lang="en-US" sz="2400" dirty="0"/>
              <a:t>This involves the study of </a:t>
            </a:r>
            <a:r>
              <a:rPr lang="en-US" sz="2400" b="1" dirty="0"/>
              <a:t>culture</a:t>
            </a:r>
            <a:r>
              <a:rPr lang="en-US" sz="2400" dirty="0"/>
              <a:t>:  a holistic study of distinct, socially learned traditions including behavior, economic practices, rituals, beliefs, and different kinds of social relationships</a:t>
            </a:r>
          </a:p>
        </p:txBody>
      </p:sp>
    </p:spTree>
    <p:extLst>
      <p:ext uri="{BB962C8B-B14F-4D97-AF65-F5344CB8AC3E}">
        <p14:creationId xmlns:p14="http://schemas.microsoft.com/office/powerpoint/2010/main" val="2970894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2829" y="1012954"/>
            <a:ext cx="1048519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Anthropological archaeology</a:t>
            </a:r>
            <a:r>
              <a:rPr lang="en-US" sz="2800" dirty="0"/>
              <a:t> involves an emphasis on understanding the </a:t>
            </a:r>
            <a:r>
              <a:rPr lang="en-US" sz="2800" u="sng" dirty="0"/>
              <a:t>people</a:t>
            </a:r>
            <a:r>
              <a:rPr lang="en-US" sz="2800" dirty="0"/>
              <a:t> (actions and decision making) who made and used the ancient objects—understanding the </a:t>
            </a:r>
            <a:r>
              <a:rPr lang="en-US" sz="2800" u="sng" dirty="0"/>
              <a:t>cultural context</a:t>
            </a:r>
          </a:p>
          <a:p>
            <a:endParaRPr lang="en-US" sz="2800" dirty="0"/>
          </a:p>
          <a:p>
            <a:r>
              <a:rPr lang="en-US" sz="2800" dirty="0"/>
              <a:t>goals of understanding </a:t>
            </a:r>
            <a:r>
              <a:rPr lang="en-US" sz="2800" u="sng" dirty="0"/>
              <a:t>intangible aspects of culture</a:t>
            </a:r>
            <a:r>
              <a:rPr lang="en-US" sz="2800" dirty="0"/>
              <a:t> such as craft specialization, trade, social classes, belief systems</a:t>
            </a:r>
          </a:p>
          <a:p>
            <a:endParaRPr lang="en-US" sz="2800" dirty="0"/>
          </a:p>
          <a:p>
            <a:r>
              <a:rPr lang="en-US" sz="2800" dirty="0"/>
              <a:t>often closely related goals with </a:t>
            </a:r>
          </a:p>
          <a:p>
            <a:r>
              <a:rPr lang="en-US" sz="2800" u="sng" dirty="0"/>
              <a:t>art history</a:t>
            </a:r>
            <a:r>
              <a:rPr lang="en-US" sz="2800" dirty="0"/>
              <a:t> and other disciplines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169899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48" y="1413964"/>
            <a:ext cx="2382116" cy="322286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093887" y="83494"/>
            <a:ext cx="51869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/>
              <a:t>Ethnoarchaeology</a:t>
            </a:r>
            <a:endParaRPr lang="en-US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92649" y="4797705"/>
            <a:ext cx="26938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Todd </a:t>
            </a:r>
            <a:r>
              <a:rPr lang="en-US" dirty="0" err="1"/>
              <a:t>Surovell</a:t>
            </a:r>
            <a:r>
              <a:rPr lang="en-US" dirty="0"/>
              <a:t>, University of Wyoming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87370" y="924442"/>
            <a:ext cx="3494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Reindeer herders of Mongolia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99418A0-1CF3-41EF-8B4B-EDF8EFDE4A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8336" y="1351153"/>
            <a:ext cx="5957127" cy="458240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F8D96CF2-9A78-4E06-B89B-F93FBDF44000}"/>
              </a:ext>
            </a:extLst>
          </p:cNvPr>
          <p:cNvSpPr txBox="1"/>
          <p:nvPr/>
        </p:nvSpPr>
        <p:spPr>
          <a:xfrm>
            <a:off x="3914887" y="6250023"/>
            <a:ext cx="59170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https://www.viewmongolia.com/reindeer-people-dukha-tribe-mongolia.html</a:t>
            </a:r>
          </a:p>
        </p:txBody>
      </p:sp>
    </p:spTree>
    <p:extLst>
      <p:ext uri="{BB962C8B-B14F-4D97-AF65-F5344CB8AC3E}">
        <p14:creationId xmlns:p14="http://schemas.microsoft.com/office/powerpoint/2010/main" val="53814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0014" y="178158"/>
            <a:ext cx="6705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“New Archaeology”</a:t>
            </a:r>
            <a:r>
              <a:rPr lang="en-US" sz="2000" dirty="0"/>
              <a:t> of the 1960’s and 1970’s, </a:t>
            </a:r>
            <a:r>
              <a:rPr lang="en-US" sz="2000" b="1" dirty="0"/>
              <a:t>complete reliance on scientific methods:  hypothesis testing, belief in completely objective analysis of the past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u="sng" dirty="0"/>
          </a:p>
          <a:p>
            <a:endParaRPr lang="en-US" sz="2000" u="sng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7191605" y="2070984"/>
            <a:ext cx="442855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emphasis on cultural</a:t>
            </a:r>
          </a:p>
          <a:p>
            <a:r>
              <a:rPr lang="en-US" sz="2800" b="1" dirty="0"/>
              <a:t>systems and adaptation</a:t>
            </a:r>
          </a:p>
          <a:p>
            <a:r>
              <a:rPr lang="en-US" sz="2800" b="1" dirty="0"/>
              <a:t>to different environments,</a:t>
            </a:r>
          </a:p>
          <a:p>
            <a:r>
              <a:rPr lang="en-US" sz="2800" b="1" dirty="0"/>
              <a:t>processes of cultural change </a:t>
            </a:r>
            <a:r>
              <a:rPr lang="en-US" sz="2800" dirty="0"/>
              <a:t>from environmental perspective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7684118" y="283336"/>
            <a:ext cx="39360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/>
              <a:t>“</a:t>
            </a:r>
            <a:r>
              <a:rPr lang="en-US" sz="4000" b="1" dirty="0" err="1"/>
              <a:t>Processual</a:t>
            </a:r>
            <a:r>
              <a:rPr lang="en-US" sz="4000" b="1" dirty="0"/>
              <a:t> Archaeology”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788711" y="5928333"/>
            <a:ext cx="2956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Willard Libby and radiocarbon dating</a:t>
            </a:r>
          </a:p>
        </p:txBody>
      </p:sp>
      <p:pic>
        <p:nvPicPr>
          <p:cNvPr id="1030" name="Picture 6" descr="In Memoriam: Lewis Binford – UC Press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485" y="1606775"/>
            <a:ext cx="2542248" cy="37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739639" y="3429000"/>
            <a:ext cx="1606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Lewis </a:t>
            </a:r>
            <a:r>
              <a:rPr lang="en-US" dirty="0" err="1"/>
              <a:t>Binford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BB6F5DC7-097D-4441-AFE2-677B5608E4E7}"/>
              </a:ext>
            </a:extLst>
          </p:cNvPr>
          <p:cNvSpPr txBox="1"/>
          <p:nvPr/>
        </p:nvSpPr>
        <p:spPr>
          <a:xfrm>
            <a:off x="145278" y="5392427"/>
            <a:ext cx="384271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https://www.ucpress.edu/blog/13270/in-memoriam-lewis-binford/</a:t>
            </a:r>
          </a:p>
        </p:txBody>
      </p:sp>
    </p:spTree>
    <p:extLst>
      <p:ext uri="{BB962C8B-B14F-4D97-AF65-F5344CB8AC3E}">
        <p14:creationId xmlns:p14="http://schemas.microsoft.com/office/powerpoint/2010/main" val="15900349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76967" y="1048556"/>
            <a:ext cx="9767417" cy="44319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Main weaknesses of processual archaeology</a:t>
            </a:r>
          </a:p>
          <a:p>
            <a:endParaRPr lang="en-US" sz="2400" b="1" dirty="0"/>
          </a:p>
          <a:p>
            <a:pPr marL="285750" indent="-285750">
              <a:buFontTx/>
              <a:buChar char="-"/>
            </a:pPr>
            <a:r>
              <a:rPr lang="en-US" sz="2400" b="1" dirty="0"/>
              <a:t>Environmental determinism</a:t>
            </a:r>
          </a:p>
          <a:p>
            <a:pPr marL="285750" indent="-285750">
              <a:buFontTx/>
              <a:buChar char="-"/>
            </a:pPr>
            <a:endParaRPr lang="en-US" sz="2400" b="1" dirty="0"/>
          </a:p>
          <a:p>
            <a:r>
              <a:rPr lang="en-US" sz="2400" b="1" dirty="0"/>
              <a:t>- Lack of human agency (</a:t>
            </a:r>
            <a:r>
              <a:rPr lang="en-US" sz="2400" dirty="0"/>
              <a:t>how knowledgeable, individual actors</a:t>
            </a:r>
          </a:p>
          <a:p>
            <a:r>
              <a:rPr lang="en-US" sz="2400" dirty="0"/>
              <a:t>can cause cultural  change)</a:t>
            </a:r>
          </a:p>
          <a:p>
            <a:endParaRPr lang="en-US" sz="2400" b="1" dirty="0"/>
          </a:p>
          <a:p>
            <a:r>
              <a:rPr lang="en-US" sz="2400" b="1" dirty="0"/>
              <a:t>- View of cultures as homeostatic</a:t>
            </a:r>
          </a:p>
          <a:p>
            <a:pPr marL="285750" indent="-285750">
              <a:buFontTx/>
              <a:buChar char="-"/>
            </a:pPr>
            <a:endParaRPr lang="en-US" sz="2400" b="1" dirty="0"/>
          </a:p>
          <a:p>
            <a:pPr marL="285750" indent="-285750">
              <a:buFontTx/>
              <a:buChar char="-"/>
            </a:pPr>
            <a:r>
              <a:rPr lang="en-US" sz="2400" b="1" dirty="0"/>
              <a:t>Gender, ethnicity, identity, social relations, etc. are </a:t>
            </a:r>
          </a:p>
          <a:p>
            <a:r>
              <a:rPr lang="en-US" sz="2400" b="1" dirty="0"/>
              <a:t>not considered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1709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2276" y="228600"/>
            <a:ext cx="759769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Ian Hodder and “</a:t>
            </a:r>
            <a:r>
              <a:rPr lang="en-US" sz="2400" b="1" dirty="0" err="1"/>
              <a:t>postprocessual</a:t>
            </a:r>
            <a:r>
              <a:rPr lang="en-US" sz="2400" dirty="0"/>
              <a:t>” archaeology, 1980’s---:</a:t>
            </a:r>
          </a:p>
          <a:p>
            <a:endParaRPr lang="en-US" sz="2000" dirty="0"/>
          </a:p>
          <a:p>
            <a:r>
              <a:rPr lang="en-US" sz="2000" dirty="0"/>
              <a:t>a new focus on the impact of </a:t>
            </a:r>
            <a:r>
              <a:rPr lang="en-US" sz="2000" b="1" dirty="0"/>
              <a:t>beliefs</a:t>
            </a:r>
            <a:r>
              <a:rPr lang="en-US" sz="2000" dirty="0"/>
              <a:t> of individuals and </a:t>
            </a:r>
            <a:r>
              <a:rPr lang="en-US" sz="2000" b="1" dirty="0"/>
              <a:t>ideology</a:t>
            </a:r>
            <a:r>
              <a:rPr lang="en-US" sz="2000" dirty="0"/>
              <a:t> on life ways and on cultural change, to understand the </a:t>
            </a:r>
            <a:r>
              <a:rPr lang="en-US" sz="2000" b="1" dirty="0"/>
              <a:t>meaning</a:t>
            </a:r>
            <a:r>
              <a:rPr lang="en-US" sz="2000" dirty="0"/>
              <a:t> behind specific kinds of material remains</a:t>
            </a:r>
          </a:p>
          <a:p>
            <a:endParaRPr lang="en-US" sz="2000" dirty="0"/>
          </a:p>
          <a:p>
            <a:r>
              <a:rPr lang="en-US" sz="2000" b="1" dirty="0"/>
              <a:t>agency</a:t>
            </a:r>
            <a:r>
              <a:rPr lang="en-US" sz="2000" dirty="0"/>
              <a:t>, or how knowledgeable, individual actors</a:t>
            </a:r>
          </a:p>
          <a:p>
            <a:r>
              <a:rPr lang="en-US" sz="2000" dirty="0"/>
              <a:t>can cause cultural  change</a:t>
            </a:r>
          </a:p>
        </p:txBody>
      </p:sp>
      <p:pic>
        <p:nvPicPr>
          <p:cNvPr id="2050" name="Picture 2" descr="Ian Hodder — SAB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458" y="3612551"/>
            <a:ext cx="3454756" cy="287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eading past current approaches interpretation archaeology 3rd edition |  Archaeological theory and methods | Cambridge University Pr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9970" y="318782"/>
            <a:ext cx="3696072" cy="5811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C7C508C-CCC6-4366-9475-CE5029919AF5}"/>
              </a:ext>
            </a:extLst>
          </p:cNvPr>
          <p:cNvSpPr txBox="1"/>
          <p:nvPr/>
        </p:nvSpPr>
        <p:spPr>
          <a:xfrm>
            <a:off x="7180977" y="6220013"/>
            <a:ext cx="52945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https://www.cambridge.org/mn/academic/subjects/archaeology/archaeological-theory-and-methods/reading-past-current-approaches-interpretation-archaeology-3rd-edition?format=PB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15E24C9-8A84-42E2-B6CD-1D5F19F87553}"/>
              </a:ext>
            </a:extLst>
          </p:cNvPr>
          <p:cNvSpPr txBox="1"/>
          <p:nvPr/>
        </p:nvSpPr>
        <p:spPr>
          <a:xfrm>
            <a:off x="1398042" y="6558567"/>
            <a:ext cx="354135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http://scienceandbigquestions.com/experts-old/ian-hodder</a:t>
            </a:r>
          </a:p>
        </p:txBody>
      </p:sp>
    </p:spTree>
    <p:extLst>
      <p:ext uri="{BB962C8B-B14F-4D97-AF65-F5344CB8AC3E}">
        <p14:creationId xmlns:p14="http://schemas.microsoft.com/office/powerpoint/2010/main" val="24721622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6400" y="609600"/>
            <a:ext cx="888517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Current North American anthropological archaeology in comparison to archaeology in other countries: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b="1" dirty="0"/>
              <a:t>North American anthropological archaeology:</a:t>
            </a:r>
            <a:r>
              <a:rPr lang="en-US" sz="2000" dirty="0"/>
              <a:t>  </a:t>
            </a:r>
          </a:p>
          <a:p>
            <a:r>
              <a:rPr lang="en-US" sz="2000" dirty="0"/>
              <a:t>--comparative perspective (such as characteristics of civilizations)</a:t>
            </a:r>
          </a:p>
          <a:p>
            <a:r>
              <a:rPr lang="en-US" sz="2000" dirty="0"/>
              <a:t>--use of ethnographic analogy (cross-cultural, or specific to one area)</a:t>
            </a:r>
          </a:p>
          <a:p>
            <a:endParaRPr lang="en-US" sz="2000" dirty="0"/>
          </a:p>
          <a:p>
            <a:endParaRPr lang="en-US" sz="2000" b="1" dirty="0"/>
          </a:p>
          <a:p>
            <a:r>
              <a:rPr lang="en-US" sz="2000" b="1" dirty="0"/>
              <a:t>Some other countries such as Mongolia</a:t>
            </a:r>
            <a:r>
              <a:rPr lang="en-US" sz="2000" dirty="0"/>
              <a:t>:</a:t>
            </a:r>
          </a:p>
          <a:p>
            <a:r>
              <a:rPr lang="en-US" sz="2000" dirty="0"/>
              <a:t>--most people doing archaeology feel they are learning about their direct</a:t>
            </a:r>
          </a:p>
          <a:p>
            <a:r>
              <a:rPr lang="en-US" sz="2000" dirty="0"/>
              <a:t>ancestors</a:t>
            </a:r>
          </a:p>
          <a:p>
            <a:r>
              <a:rPr lang="en-US" sz="2000" dirty="0"/>
              <a:t>--there is more use of historical texts to reconstruct the past</a:t>
            </a:r>
          </a:p>
          <a:p>
            <a:endParaRPr lang="en-US" sz="2000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28798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4935946" y="468868"/>
            <a:ext cx="206498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b="1" dirty="0"/>
              <a:t>ANTHROPOLOGY</a:t>
            </a:r>
            <a:endParaRPr lang="ru-RU" altLang="en-US" b="1" dirty="0"/>
          </a:p>
        </p:txBody>
      </p:sp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1676400" y="1752600"/>
            <a:ext cx="257153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/>
              <a:t>Biological anthropology</a:t>
            </a:r>
            <a:endParaRPr lang="ru-RU" altLang="en-US" sz="1600" b="1" dirty="0"/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4419600" y="1752600"/>
            <a:ext cx="235320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/>
              <a:t>Cultural anthropology</a:t>
            </a:r>
            <a:endParaRPr lang="ru-RU" altLang="en-US" sz="1600" b="1" dirty="0"/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6772809" y="1752600"/>
            <a:ext cx="251459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/>
              <a:t>Linguistic anthropology</a:t>
            </a:r>
            <a:endParaRPr lang="ru-RU" altLang="en-US" sz="1600" b="1" dirty="0"/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9220200" y="1752600"/>
            <a:ext cx="149271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/>
              <a:t>Archaeology</a:t>
            </a:r>
            <a:endParaRPr lang="ru-RU" altLang="en-US" sz="1600" b="1" dirty="0"/>
          </a:p>
        </p:txBody>
      </p:sp>
      <p:sp>
        <p:nvSpPr>
          <p:cNvPr id="16396" name="Line 12"/>
          <p:cNvSpPr>
            <a:spLocks noChangeShapeType="1"/>
          </p:cNvSpPr>
          <p:nvPr/>
        </p:nvSpPr>
        <p:spPr bwMode="auto">
          <a:xfrm>
            <a:off x="6019800" y="8382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6019800" y="1143000"/>
            <a:ext cx="3581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 flipH="1">
            <a:off x="2590800" y="1143000"/>
            <a:ext cx="3429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9" name="Line 15"/>
          <p:cNvSpPr>
            <a:spLocks noChangeShapeType="1"/>
          </p:cNvSpPr>
          <p:nvPr/>
        </p:nvSpPr>
        <p:spPr bwMode="auto">
          <a:xfrm>
            <a:off x="2590800" y="11430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0" name="Line 16"/>
          <p:cNvSpPr>
            <a:spLocks noChangeShapeType="1"/>
          </p:cNvSpPr>
          <p:nvPr/>
        </p:nvSpPr>
        <p:spPr bwMode="auto">
          <a:xfrm>
            <a:off x="5410200" y="11430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1" name="Line 17"/>
          <p:cNvSpPr>
            <a:spLocks noChangeShapeType="1"/>
          </p:cNvSpPr>
          <p:nvPr/>
        </p:nvSpPr>
        <p:spPr bwMode="auto">
          <a:xfrm>
            <a:off x="7467600" y="1156386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2" name="Line 18"/>
          <p:cNvSpPr>
            <a:spLocks noChangeShapeType="1"/>
          </p:cNvSpPr>
          <p:nvPr/>
        </p:nvSpPr>
        <p:spPr bwMode="auto">
          <a:xfrm>
            <a:off x="9601200" y="11430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3" name="Text Box 19"/>
          <p:cNvSpPr txBox="1">
            <a:spLocks noChangeArrowheads="1"/>
          </p:cNvSpPr>
          <p:nvPr/>
        </p:nvSpPr>
        <p:spPr bwMode="auto">
          <a:xfrm>
            <a:off x="1564540" y="2743201"/>
            <a:ext cx="111748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en-US" sz="1600" b="1" dirty="0"/>
              <a:t>Human </a:t>
            </a:r>
          </a:p>
          <a:p>
            <a:pPr algn="ctr"/>
            <a:r>
              <a:rPr lang="en-US" altLang="en-US" sz="1600" b="1" dirty="0"/>
              <a:t>evolution</a:t>
            </a:r>
            <a:endParaRPr lang="ru-RU" altLang="en-US" sz="1600" b="1" dirty="0"/>
          </a:p>
        </p:txBody>
      </p:sp>
      <p:sp>
        <p:nvSpPr>
          <p:cNvPr id="16404" name="Text Box 20"/>
          <p:cNvSpPr txBox="1">
            <a:spLocks noChangeArrowheads="1"/>
          </p:cNvSpPr>
          <p:nvPr/>
        </p:nvSpPr>
        <p:spPr bwMode="auto">
          <a:xfrm>
            <a:off x="2612383" y="2819400"/>
            <a:ext cx="183678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 err="1"/>
              <a:t>Bioanthropology</a:t>
            </a:r>
            <a:endParaRPr lang="ru-RU" altLang="en-US" sz="1600" b="1" dirty="0"/>
          </a:p>
        </p:txBody>
      </p:sp>
      <p:sp>
        <p:nvSpPr>
          <p:cNvPr id="16405" name="Text Box 21"/>
          <p:cNvSpPr txBox="1">
            <a:spLocks noChangeArrowheads="1"/>
          </p:cNvSpPr>
          <p:nvPr/>
        </p:nvSpPr>
        <p:spPr bwMode="auto">
          <a:xfrm>
            <a:off x="4419600" y="2819400"/>
            <a:ext cx="13708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 b="1" dirty="0" err="1"/>
              <a:t>Ethnohistory</a:t>
            </a:r>
            <a:endParaRPr lang="ru-RU" altLang="en-US" sz="1600" b="1" dirty="0"/>
          </a:p>
        </p:txBody>
      </p:sp>
      <p:sp>
        <p:nvSpPr>
          <p:cNvPr id="16406" name="Text Box 22"/>
          <p:cNvSpPr txBox="1">
            <a:spLocks noChangeArrowheads="1"/>
          </p:cNvSpPr>
          <p:nvPr/>
        </p:nvSpPr>
        <p:spPr bwMode="auto">
          <a:xfrm>
            <a:off x="5883655" y="2819400"/>
            <a:ext cx="256007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sz="1600" b="1" dirty="0"/>
              <a:t>Ethnography, ethnology</a:t>
            </a:r>
            <a:endParaRPr lang="ru-RU" altLang="en-US" sz="1600" b="1" dirty="0"/>
          </a:p>
        </p:txBody>
      </p:sp>
      <p:sp>
        <p:nvSpPr>
          <p:cNvPr id="16407" name="Line 23"/>
          <p:cNvSpPr>
            <a:spLocks noChangeShapeType="1"/>
          </p:cNvSpPr>
          <p:nvPr/>
        </p:nvSpPr>
        <p:spPr bwMode="auto">
          <a:xfrm>
            <a:off x="2590800" y="2133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8" name="Line 24"/>
          <p:cNvSpPr>
            <a:spLocks noChangeShapeType="1"/>
          </p:cNvSpPr>
          <p:nvPr/>
        </p:nvSpPr>
        <p:spPr bwMode="auto">
          <a:xfrm>
            <a:off x="2590800" y="23622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9" name="Line 25"/>
          <p:cNvSpPr>
            <a:spLocks noChangeShapeType="1"/>
          </p:cNvSpPr>
          <p:nvPr/>
        </p:nvSpPr>
        <p:spPr bwMode="auto">
          <a:xfrm flipH="1">
            <a:off x="2133600" y="2362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0" name="Line 26"/>
          <p:cNvSpPr>
            <a:spLocks noChangeShapeType="1"/>
          </p:cNvSpPr>
          <p:nvPr/>
        </p:nvSpPr>
        <p:spPr bwMode="auto">
          <a:xfrm>
            <a:off x="3505200" y="23622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1" name="Line 27"/>
          <p:cNvSpPr>
            <a:spLocks noChangeShapeType="1"/>
          </p:cNvSpPr>
          <p:nvPr/>
        </p:nvSpPr>
        <p:spPr bwMode="auto">
          <a:xfrm>
            <a:off x="2133600" y="23622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2" name="Line 28"/>
          <p:cNvSpPr>
            <a:spLocks noChangeShapeType="1"/>
          </p:cNvSpPr>
          <p:nvPr/>
        </p:nvSpPr>
        <p:spPr bwMode="auto">
          <a:xfrm>
            <a:off x="5410200" y="2133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3" name="Line 29"/>
          <p:cNvSpPr>
            <a:spLocks noChangeShapeType="1"/>
          </p:cNvSpPr>
          <p:nvPr/>
        </p:nvSpPr>
        <p:spPr bwMode="auto">
          <a:xfrm>
            <a:off x="5410200" y="23622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4" name="Line 30"/>
          <p:cNvSpPr>
            <a:spLocks noChangeShapeType="1"/>
          </p:cNvSpPr>
          <p:nvPr/>
        </p:nvSpPr>
        <p:spPr bwMode="auto">
          <a:xfrm flipH="1">
            <a:off x="4953000" y="2362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5" name="Line 31"/>
          <p:cNvSpPr>
            <a:spLocks noChangeShapeType="1"/>
          </p:cNvSpPr>
          <p:nvPr/>
        </p:nvSpPr>
        <p:spPr bwMode="auto">
          <a:xfrm>
            <a:off x="4953000" y="23622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16" name="Line 32"/>
          <p:cNvSpPr>
            <a:spLocks noChangeShapeType="1"/>
          </p:cNvSpPr>
          <p:nvPr/>
        </p:nvSpPr>
        <p:spPr bwMode="auto">
          <a:xfrm>
            <a:off x="6324600" y="23622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025" y="3178840"/>
            <a:ext cx="7236957" cy="4698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6637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778" y="999187"/>
            <a:ext cx="1108227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Relevance of archaeology to modern </a:t>
            </a:r>
            <a:r>
              <a:rPr lang="en-US" sz="3200" b="1"/>
              <a:t>life:</a:t>
            </a:r>
          </a:p>
          <a:p>
            <a:pPr algn="ctr"/>
            <a:endParaRPr lang="en-US" sz="3200" b="1" dirty="0"/>
          </a:p>
          <a:p>
            <a:r>
              <a:rPr lang="en-US" sz="3200" dirty="0"/>
              <a:t>---Long term perspective</a:t>
            </a:r>
          </a:p>
          <a:p>
            <a:r>
              <a:rPr lang="en-US" sz="3200" dirty="0"/>
              <a:t>---Response of human populations to climate change (and  cultural causes of environmental change)</a:t>
            </a:r>
          </a:p>
          <a:p>
            <a:r>
              <a:rPr lang="en-US" sz="3200" dirty="0"/>
              <a:t>---Understanding problems such as warfare</a:t>
            </a:r>
          </a:p>
          <a:p>
            <a:r>
              <a:rPr lang="en-US" sz="3200" dirty="0"/>
              <a:t>---Appreciating our global cultural heritage and  cultural diversity</a:t>
            </a:r>
          </a:p>
          <a:p>
            <a:r>
              <a:rPr lang="en-US" sz="3200" dirty="0"/>
              <a:t>--Cultural Resource Management (CRM)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520173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6974" y="490470"/>
            <a:ext cx="1001976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Careers in archaeology:</a:t>
            </a:r>
          </a:p>
          <a:p>
            <a:endParaRPr lang="en-US" sz="2000" dirty="0"/>
          </a:p>
          <a:p>
            <a:r>
              <a:rPr lang="en-US" sz="2000" u="sng" dirty="0"/>
              <a:t>Academia—professors</a:t>
            </a:r>
            <a:r>
              <a:rPr lang="en-US" sz="2000" dirty="0"/>
              <a:t>, or high school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u="sng" dirty="0"/>
              <a:t>Contract archaeology</a:t>
            </a:r>
            <a:r>
              <a:rPr lang="en-US" sz="2000" dirty="0"/>
              <a:t>—Cultural Resource Management</a:t>
            </a:r>
          </a:p>
          <a:p>
            <a:r>
              <a:rPr lang="en-US" sz="2000" dirty="0"/>
              <a:t>(CRM), rescue excavations</a:t>
            </a:r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u="sng" dirty="0"/>
              <a:t>Museums</a:t>
            </a:r>
          </a:p>
          <a:p>
            <a:endParaRPr lang="en-US" sz="2000" u="sng" dirty="0"/>
          </a:p>
          <a:p>
            <a:endParaRPr lang="en-US" sz="2000" dirty="0"/>
          </a:p>
          <a:p>
            <a:r>
              <a:rPr lang="en-US" sz="2000" u="sng" dirty="0"/>
              <a:t>Journalism</a:t>
            </a:r>
            <a:r>
              <a:rPr lang="en-US" sz="2000" dirty="0"/>
              <a:t>—magazines, newspapers, the internet</a:t>
            </a:r>
          </a:p>
          <a:p>
            <a:r>
              <a:rPr lang="en-US" sz="2000" dirty="0"/>
              <a:t>(more needed!)</a:t>
            </a:r>
          </a:p>
          <a:p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2360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2997" y="1114595"/>
            <a:ext cx="105399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References</a:t>
            </a:r>
            <a:endParaRPr lang="en-US" dirty="0"/>
          </a:p>
          <a:p>
            <a:r>
              <a:rPr lang="en-US" i="1" dirty="0"/>
              <a:t> </a:t>
            </a:r>
            <a:endParaRPr lang="en-US" dirty="0"/>
          </a:p>
          <a:p>
            <a:r>
              <a:rPr lang="en-US" dirty="0" err="1"/>
              <a:t>Chazan</a:t>
            </a:r>
            <a:r>
              <a:rPr lang="en-US" dirty="0"/>
              <a:t>, M. (2021). </a:t>
            </a:r>
            <a:r>
              <a:rPr lang="en-US" i="1" dirty="0"/>
              <a:t>World prehistory and archaeology: pathways through time</a:t>
            </a:r>
            <a:r>
              <a:rPr lang="en-US" dirty="0"/>
              <a:t>. Routledge, New York.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Haas, R., </a:t>
            </a:r>
            <a:r>
              <a:rPr lang="en-US" dirty="0" err="1"/>
              <a:t>Surovell</a:t>
            </a:r>
            <a:r>
              <a:rPr lang="en-US" dirty="0"/>
              <a:t>, T., and O’Brien, M. </a:t>
            </a:r>
            <a:r>
              <a:rPr lang="en-US" i="1" dirty="0"/>
              <a:t>Occupancy and the Use of Household Space Among the </a:t>
            </a:r>
            <a:r>
              <a:rPr lang="en-US" i="1" dirty="0" err="1"/>
              <a:t>Dukha</a:t>
            </a:r>
            <a:r>
              <a:rPr lang="en-US" dirty="0"/>
              <a:t>. </a:t>
            </a:r>
            <a:r>
              <a:rPr lang="en-US" dirty="0">
                <a:hlinkClick r:id="rId2"/>
              </a:rPr>
              <a:t>https://doi.org/10.1080/19442890.2018.1440510</a:t>
            </a:r>
            <a:endParaRPr lang="en-US" dirty="0"/>
          </a:p>
          <a:p>
            <a:r>
              <a:rPr lang="en-US" dirty="0"/>
              <a:t> </a:t>
            </a:r>
          </a:p>
          <a:p>
            <a:r>
              <a:rPr lang="en-US" dirty="0"/>
              <a:t>Portal, J. (2007). </a:t>
            </a:r>
            <a:r>
              <a:rPr lang="en-US" i="1" dirty="0">
                <a:hlinkClick r:id="rId3"/>
              </a:rPr>
              <a:t>The First Emperor: China's Terracotta Army</a:t>
            </a:r>
            <a:r>
              <a:rPr lang="en-US" i="1" dirty="0"/>
              <a:t>.</a:t>
            </a:r>
            <a:r>
              <a:rPr lang="en-US" dirty="0"/>
              <a:t> Harvard University Press, Cambridge. 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Renfrew, C. and </a:t>
            </a:r>
            <a:r>
              <a:rPr lang="en-US" dirty="0" err="1"/>
              <a:t>Bahn</a:t>
            </a:r>
            <a:r>
              <a:rPr lang="en-US" dirty="0"/>
              <a:t>, P. (2020). </a:t>
            </a:r>
            <a:r>
              <a:rPr lang="en-US" i="1" dirty="0"/>
              <a:t>Archaeology: theories, methods and practice</a:t>
            </a:r>
            <a:r>
              <a:rPr lang="en-US" dirty="0"/>
              <a:t>. Thames and Hudson, London.                     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2354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esh" id="{789EC3FE-34FD-429C-9918-760025E6C145}" vid="{DD1DAD52-B525-46B5-8E87-60EE23581B9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Mesh</Template>
  <TotalTime>1663</TotalTime>
  <Words>1082</Words>
  <Application>Microsoft Office PowerPoint</Application>
  <PresentationFormat>Custom</PresentationFormat>
  <Paragraphs>219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Mesh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Taivan Jargalan</dc:creator>
  <cp:lastModifiedBy>Jargalan Burentogtokh</cp:lastModifiedBy>
  <cp:revision>41</cp:revision>
  <dcterms:created xsi:type="dcterms:W3CDTF">2022-03-12T06:34:51Z</dcterms:created>
  <dcterms:modified xsi:type="dcterms:W3CDTF">2022-05-09T01:07:55Z</dcterms:modified>
</cp:coreProperties>
</file>