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90" r:id="rId3"/>
    <p:sldId id="289" r:id="rId4"/>
    <p:sldId id="258" r:id="rId5"/>
    <p:sldId id="257" r:id="rId6"/>
    <p:sldId id="259" r:id="rId7"/>
    <p:sldId id="270" r:id="rId8"/>
    <p:sldId id="291" r:id="rId9"/>
    <p:sldId id="260" r:id="rId10"/>
    <p:sldId id="261" r:id="rId11"/>
    <p:sldId id="263" r:id="rId12"/>
    <p:sldId id="264" r:id="rId13"/>
    <p:sldId id="265" r:id="rId14"/>
    <p:sldId id="266" r:id="rId15"/>
    <p:sldId id="292" r:id="rId16"/>
    <p:sldId id="267" r:id="rId17"/>
    <p:sldId id="268" r:id="rId18"/>
    <p:sldId id="269" r:id="rId19"/>
    <p:sldId id="272" r:id="rId20"/>
    <p:sldId id="294" r:id="rId21"/>
    <p:sldId id="274" r:id="rId22"/>
    <p:sldId id="279" r:id="rId23"/>
    <p:sldId id="280" r:id="rId24"/>
    <p:sldId id="273" r:id="rId25"/>
    <p:sldId id="277" r:id="rId26"/>
    <p:sldId id="276" r:id="rId27"/>
    <p:sldId id="278" r:id="rId28"/>
    <p:sldId id="275" r:id="rId29"/>
    <p:sldId id="283" r:id="rId30"/>
    <p:sldId id="284" r:id="rId31"/>
    <p:sldId id="286" r:id="rId32"/>
    <p:sldId id="281" r:id="rId33"/>
    <p:sldId id="282" r:id="rId34"/>
    <p:sldId id="288" r:id="rId35"/>
    <p:sldId id="293" r:id="rId36"/>
    <p:sldId id="295" r:id="rId3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1" d="100"/>
          <a:sy n="91" d="100"/>
        </p:scale>
        <p:origin x="-777" y="-4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457200" y="3699804"/>
            <a:ext cx="8305800" cy="1143000"/>
          </a:xfrm>
        </p:spPr>
        <p:txBody>
          <a:bodyPr>
            <a:noAutofit/>
          </a:bodyPr>
          <a:lstStyle>
            <a:lvl1pPr marL="0" indent="0" algn="ctr">
              <a:buNone/>
              <a:defRPr sz="2200" spc="10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Title 27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1981200"/>
          </a:xfrm>
          <a:ln w="6350" cap="rnd">
            <a:noFill/>
          </a:ln>
        </p:spPr>
        <p:txBody>
          <a:bodyPr anchor="b" anchorCtr="0">
            <a:noAutofit/>
          </a:bodyPr>
          <a:lstStyle>
            <a:lvl1pPr algn="ctr">
              <a:defRPr lang="en-US" sz="4800" b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srgbClr val="000000">
                      <a:alpha val="70000"/>
                    </a:srgbClr>
                  </a:innerShdw>
                </a:effectLst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cxnSp>
        <p:nvCxnSpPr>
          <p:cNvPr id="8" name="Straight Connector 7"/>
          <p:cNvCxnSpPr/>
          <p:nvPr/>
        </p:nvCxnSpPr>
        <p:spPr>
          <a:xfrm>
            <a:off x="1463626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4708574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Oval 13"/>
          <p:cNvSpPr/>
          <p:nvPr/>
        </p:nvSpPr>
        <p:spPr>
          <a:xfrm>
            <a:off x="4540348" y="3526302"/>
            <a:ext cx="45720" cy="45720"/>
          </a:xfrm>
          <a:prstGeom prst="ellipse">
            <a:avLst/>
          </a:prstGeom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2">
            <a:schemeClr val="accent2"/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Date Placeholder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5BC81B-B84A-47FD-B1E7-D509EB579131}" type="datetimeFigureOut">
              <a:rPr lang="en-US" smtClean="0"/>
              <a:t>5/9/2022</a:t>
            </a:fld>
            <a:endParaRPr lang="en-US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DEB1A53-0756-4CC1-8B7B-F8EEB24E2542}" type="slidenum">
              <a:rPr lang="en-US" smtClean="0"/>
              <a:t>‹#›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ontent Placeholder 8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CD5BC81B-B84A-47FD-B1E7-D509EB579131}" type="datetimeFigureOut">
              <a:rPr lang="en-US" smtClean="0"/>
              <a:t>5/9/2022</a:t>
            </a:fld>
            <a:endParaRPr lang="en-US"/>
          </a:p>
        </p:txBody>
      </p:sp>
      <p:sp>
        <p:nvSpPr>
          <p:cNvPr id="15" name="Slide Number Placeholder 1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 algn="ctr">
              <a:defRPr/>
            </a:lvl1pPr>
          </a:lstStyle>
          <a:p>
            <a:fld id="{DDEB1A53-0756-4CC1-8B7B-F8EEB24E2542}" type="slidenum">
              <a:rPr lang="en-US" smtClean="0"/>
              <a:t>‹#›</a:t>
            </a:fld>
            <a:endParaRPr lang="en-US"/>
          </a:p>
        </p:txBody>
      </p:sp>
      <p:sp>
        <p:nvSpPr>
          <p:cNvPr id="16" name="Footer Placeholder 15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5BC81B-B84A-47FD-B1E7-D509EB579131}" type="datetimeFigureOut">
              <a:rPr lang="en-US" smtClean="0"/>
              <a:t>5/9/2022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EB1A53-0756-4CC1-8B7B-F8EEB24E2542}" type="slidenum">
              <a:rPr lang="en-US" smtClean="0"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3505200"/>
            <a:ext cx="7924800" cy="137160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lang="en-US" sz="4800" b="0" dirty="0">
                <a:ln w="3200">
                  <a:solidFill>
                    <a:schemeClr val="bg2">
                      <a:shade val="2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38100" dist="25400" dir="13500000">
                    <a:prstClr val="black">
                      <a:alpha val="70000"/>
                    </a:prstClr>
                  </a:innerShdw>
                </a:effectLst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4958864"/>
            <a:ext cx="7924800" cy="984736"/>
          </a:xfrm>
        </p:spPr>
        <p:txBody>
          <a:bodyPr anchor="t"/>
          <a:lstStyle>
            <a:lvl1pPr marL="0" indent="0">
              <a:buNone/>
              <a:defRPr sz="2000" spc="10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cxnSp>
        <p:nvCxnSpPr>
          <p:cNvPr id="7" name="Straight Connector 6"/>
          <p:cNvCxnSpPr/>
          <p:nvPr/>
        </p:nvCxnSpPr>
        <p:spPr>
          <a:xfrm>
            <a:off x="685800" y="4916992"/>
            <a:ext cx="7924800" cy="4301"/>
          </a:xfrm>
          <a:prstGeom prst="line">
            <a:avLst/>
          </a:prstGeom>
          <a:noFill/>
          <a:ln w="9525" cap="flat" cmpd="sng" algn="ctr">
            <a:solidFill>
              <a:srgbClr val="E9E9E8"/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5BC81B-B84A-47FD-B1E7-D509EB579131}" type="datetimeFigureOut">
              <a:rPr lang="en-US" smtClean="0"/>
              <a:t>5/9/2022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EB1A53-0756-4CC1-8B7B-F8EEB24E2542}" type="slidenum">
              <a:rPr lang="en-US" smtClean="0"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half" idx="2"/>
          </p:nvPr>
        </p:nvSpPr>
        <p:spPr>
          <a:xfrm>
            <a:off x="4648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EB1A53-0756-4CC1-8B7B-F8EEB24E2542}" type="slidenum">
              <a:rPr lang="en-US" smtClean="0"/>
              <a:t>‹#›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5BC81B-B84A-47FD-B1E7-D509EB579131}" type="datetimeFigureOut">
              <a:rPr lang="en-US" smtClean="0"/>
              <a:t>5/9/2022</a:t>
            </a:fld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  <a:sp3d prstMaterial="flat"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32" name="Content Placeholder 31"/>
          <p:cNvSpPr>
            <a:spLocks noGrp="1"/>
          </p:cNvSpPr>
          <p:nvPr>
            <p:ph sz="half" idx="2"/>
          </p:nvPr>
        </p:nvSpPr>
        <p:spPr>
          <a:xfrm>
            <a:off x="457200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34" name="Content Placeholder 33"/>
          <p:cNvSpPr>
            <a:spLocks noGrp="1"/>
          </p:cNvSpPr>
          <p:nvPr>
            <p:ph sz="quarter" idx="4"/>
          </p:nvPr>
        </p:nvSpPr>
        <p:spPr>
          <a:xfrm>
            <a:off x="4649788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2" name="Text Placeholder 11"/>
          <p:cNvSpPr>
            <a:spLocks noGrp="1"/>
          </p:cNvSpPr>
          <p:nvPr>
            <p:ph type="body" idx="3"/>
          </p:nvPr>
        </p:nvSpPr>
        <p:spPr>
          <a:xfrm>
            <a:off x="4648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 baseline="0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cxnSp>
        <p:nvCxnSpPr>
          <p:cNvPr id="10" name="Straight Connector 9"/>
          <p:cNvCxnSpPr/>
          <p:nvPr/>
        </p:nvCxnSpPr>
        <p:spPr>
          <a:xfrm>
            <a:off x="562945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>
            <a:off x="4754880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5BC81B-B84A-47FD-B1E7-D509EB579131}" type="datetimeFigureOut">
              <a:rPr lang="en-US" smtClean="0"/>
              <a:t>5/9/2022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EB1A53-0756-4CC1-8B7B-F8EEB24E2542}" type="slidenum">
              <a:rPr lang="en-US" smtClean="0"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5BC81B-B84A-47FD-B1E7-D509EB579131}" type="datetimeFigureOut">
              <a:rPr lang="en-US" smtClean="0"/>
              <a:t>5/9/2022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EB1A53-0756-4CC1-8B7B-F8EEB24E254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Content Placeholder 28"/>
          <p:cNvSpPr>
            <a:spLocks noGrp="1"/>
          </p:cNvSpPr>
          <p:nvPr>
            <p:ph sz="quarter" idx="1"/>
          </p:nvPr>
        </p:nvSpPr>
        <p:spPr>
          <a:xfrm>
            <a:off x="457200" y="457200"/>
            <a:ext cx="6248400" cy="5715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781800" y="1600200"/>
            <a:ext cx="1984248" cy="3733800"/>
          </a:xfrm>
        </p:spPr>
        <p:txBody>
          <a:bodyPr tIns="45720" bIns="45720"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31" name="Title 30"/>
          <p:cNvSpPr>
            <a:spLocks noGrp="1"/>
          </p:cNvSpPr>
          <p:nvPr>
            <p:ph type="title"/>
          </p:nvPr>
        </p:nvSpPr>
        <p:spPr>
          <a:xfrm>
            <a:off x="6781800" y="457200"/>
            <a:ext cx="19812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CD5BC81B-B84A-47FD-B1E7-D509EB579131}" type="datetimeFigureOut">
              <a:rPr lang="en-US" smtClean="0"/>
              <a:t>5/9/2022</a:t>
            </a:fld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DDEB1A53-0756-4CC1-8B7B-F8EEB24E2542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29400" y="457200"/>
            <a:ext cx="20574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57200" y="457200"/>
            <a:ext cx="6019800" cy="5562600"/>
          </a:xfrm>
          <a:solidFill>
            <a:schemeClr val="tx2">
              <a:tint val="40000"/>
            </a:schemeClr>
          </a:solidFill>
          <a:effectLst>
            <a:outerShdw blurRad="88900" sx="103000" sy="103000" algn="ctr" rotWithShape="0">
              <a:prstClr val="black">
                <a:alpha val="32000"/>
              </a:prstClr>
            </a:outerShdw>
            <a:softEdge rad="127000"/>
          </a:effectLst>
        </p:spPr>
        <p:txBody>
          <a:bodyPr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</a:lstStyle>
          <a:p>
            <a:r>
              <a:rPr kumimoji="0" lang="en-US" smtClean="0"/>
              <a:t>Click icon to add picture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629400" y="1600200"/>
            <a:ext cx="2057400" cy="4419600"/>
          </a:xfrm>
        </p:spPr>
        <p:txBody>
          <a:bodyPr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FontTx/>
              <a:buNone/>
              <a:defRPr sz="1600" b="0">
                <a:solidFill>
                  <a:schemeClr val="tx2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5BC81B-B84A-47FD-B1E7-D509EB579131}" type="datetimeFigureOut">
              <a:rPr lang="en-US" smtClean="0"/>
              <a:t>5/9/2022</a:t>
            </a:fld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DEB1A53-0756-4CC1-8B7B-F8EEB24E2542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5BC81B-B84A-47FD-B1E7-D509EB579131}" type="datetimeFigureOut">
              <a:rPr lang="en-US" smtClean="0"/>
              <a:t>5/9/2022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EB1A53-0756-4CC1-8B7B-F8EEB24E254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5BC81B-B84A-47FD-B1E7-D509EB579131}" type="datetimeFigureOut">
              <a:rPr lang="en-US" smtClean="0"/>
              <a:t>5/9/2022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EB1A53-0756-4CC1-8B7B-F8EEB24E254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 Placeholder 8"/>
          <p:cNvSpPr>
            <a:spLocks noGrp="1"/>
          </p:cNvSpPr>
          <p:nvPr>
            <p:ph type="body" idx="1"/>
          </p:nvPr>
        </p:nvSpPr>
        <p:spPr>
          <a:xfrm>
            <a:off x="457200" y="1447800"/>
            <a:ext cx="8229600" cy="46783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4" name="Date Placeholder 23"/>
          <p:cNvSpPr>
            <a:spLocks noGrp="1"/>
          </p:cNvSpPr>
          <p:nvPr>
            <p:ph type="dt" sz="half" idx="2"/>
          </p:nvPr>
        </p:nvSpPr>
        <p:spPr>
          <a:xfrm>
            <a:off x="5791200" y="6203667"/>
            <a:ext cx="2590800" cy="384048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CD5BC81B-B84A-47FD-B1E7-D509EB579131}" type="datetimeFigureOut">
              <a:rPr lang="en-US" smtClean="0"/>
              <a:t>5/9/2022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2133600" y="6203667"/>
            <a:ext cx="358140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4"/>
          </p:nvPr>
        </p:nvSpPr>
        <p:spPr>
          <a:xfrm>
            <a:off x="8410575" y="6181531"/>
            <a:ext cx="609600" cy="457200"/>
          </a:xfrm>
          <a:prstGeom prst="rect">
            <a:avLst/>
          </a:prstGeom>
          <a:noFill/>
        </p:spPr>
        <p:txBody>
          <a:bodyPr vert="horz" lIns="0" tIns="0" rIns="0" bIns="0" anchor="ctr" anchorCtr="0">
            <a:noAutofit/>
          </a:bodyPr>
          <a:lstStyle>
            <a:lvl1pPr algn="ctr" eaLnBrk="1" latinLnBrk="0" hangingPunct="1">
              <a:defRPr kumimoji="0" sz="1600" baseline="0">
                <a:solidFill>
                  <a:schemeClr val="tx2"/>
                </a:solidFill>
              </a:defRPr>
            </a:lvl1pPr>
          </a:lstStyle>
          <a:p>
            <a:fld id="{DDEB1A53-0756-4CC1-8B7B-F8EEB24E2542}" type="slidenum">
              <a:rPr lang="en-US" smtClean="0"/>
              <a:t>‹#›</a:t>
            </a:fld>
            <a:endParaRPr lang="en-US"/>
          </a:p>
        </p:txBody>
      </p:sp>
      <p:sp>
        <p:nvSpPr>
          <p:cNvPr id="5" name="Title Placeholder 4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19200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lang="en-US" sz="4200" b="0" kern="1200" spc="-100" baseline="0" dirty="0">
          <a:ln w="3200">
            <a:solidFill>
              <a:schemeClr val="bg2">
                <a:shade val="75000"/>
                <a:alpha val="25000"/>
              </a:schemeClr>
            </a:solidFill>
            <a:prstDash val="solid"/>
            <a:round/>
          </a:ln>
          <a:solidFill>
            <a:srgbClr val="F9F9F9"/>
          </a:solidFill>
          <a:effectLst>
            <a:innerShdw blurRad="50800" dist="25400" dir="13500000">
              <a:prstClr val="black">
                <a:alpha val="70000"/>
              </a:prstClr>
            </a:innerShdw>
          </a:effectLst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2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/>
        <a:buChar char="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005840" indent="-228600" algn="l" rtl="0" eaLnBrk="1" latinLnBrk="0" hangingPunct="1">
        <a:spcBef>
          <a:spcPts val="300"/>
        </a:spcBef>
        <a:buClr>
          <a:schemeClr val="accent2">
            <a:shade val="50000"/>
          </a:schemeClr>
        </a:buClr>
        <a:buSzPct val="85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1.jpeg"/><Relationship Id="rId4" Type="http://schemas.openxmlformats.org/officeDocument/2006/relationships/image" Target="../media/image30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6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5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ctrTitle"/>
          </p:nvPr>
        </p:nvSpPr>
        <p:spPr>
          <a:xfrm>
            <a:off x="685800" y="2057400"/>
            <a:ext cx="7772400" cy="1470025"/>
          </a:xfrm>
        </p:spPr>
        <p:txBody>
          <a:bodyPr>
            <a:normAutofit/>
          </a:bodyPr>
          <a:lstStyle/>
          <a:p>
            <a:r>
              <a:rPr lang="en-US" dirty="0" smtClean="0">
                <a:solidFill>
                  <a:schemeClr val="bg1"/>
                </a:solidFill>
              </a:rPr>
              <a:t>Origins of Modern Human 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371600" y="152400"/>
            <a:ext cx="5755992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/>
              <a:t>Great Civilizations of the Ancient World</a:t>
            </a:r>
            <a:endParaRPr lang="en-US" sz="4400" b="1" dirty="0"/>
          </a:p>
        </p:txBody>
      </p:sp>
    </p:spTree>
    <p:extLst>
      <p:ext uri="{BB962C8B-B14F-4D97-AF65-F5344CB8AC3E}">
        <p14:creationId xmlns:p14="http://schemas.microsoft.com/office/powerpoint/2010/main" val="30040232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762000" y="838200"/>
            <a:ext cx="807144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/>
              <a:t>Charles Darwin and the Evolutionary Theory</a:t>
            </a:r>
            <a:endParaRPr lang="en-US" sz="3200" dirty="0"/>
          </a:p>
        </p:txBody>
      </p:sp>
      <p:pic>
        <p:nvPicPr>
          <p:cNvPr id="1026" name="Picture 2" descr="Charles Darwin | Biography, Education, Books, Theory of Evolution, &amp; Facts  | Britannic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1114" y="1600200"/>
            <a:ext cx="7620000" cy="4286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2292993" y="6019800"/>
            <a:ext cx="453624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/>
              <a:t>https://</a:t>
            </a:r>
            <a:r>
              <a:rPr lang="en-US" sz="1400" dirty="0" smtClean="0"/>
              <a:t>www.britannica.com/biography/Charles-Darwin</a:t>
            </a:r>
            <a:endParaRPr lang="en-US" sz="1400" dirty="0"/>
          </a:p>
        </p:txBody>
      </p:sp>
    </p:spTree>
    <p:extLst>
      <p:ext uri="{BB962C8B-B14F-4D97-AF65-F5344CB8AC3E}">
        <p14:creationId xmlns:p14="http://schemas.microsoft.com/office/powerpoint/2010/main" val="1646078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143000" y="609600"/>
            <a:ext cx="4909486" cy="550920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 smtClean="0"/>
              <a:t>Reconstructing the past:</a:t>
            </a:r>
          </a:p>
          <a:p>
            <a:endParaRPr lang="en-US" sz="3200" b="1" dirty="0"/>
          </a:p>
          <a:p>
            <a:pPr marL="285750" indent="-285750">
              <a:buFontTx/>
              <a:buChar char="-"/>
            </a:pPr>
            <a:r>
              <a:rPr lang="en-US" sz="3200" dirty="0" smtClean="0"/>
              <a:t>Archaeology</a:t>
            </a:r>
          </a:p>
          <a:p>
            <a:pPr marL="285750" indent="-285750">
              <a:buFontTx/>
              <a:buChar char="-"/>
            </a:pPr>
            <a:endParaRPr lang="en-US" sz="3200" dirty="0"/>
          </a:p>
          <a:p>
            <a:pPr marL="285750" indent="-285750">
              <a:buFontTx/>
              <a:buChar char="-"/>
            </a:pPr>
            <a:r>
              <a:rPr lang="en-US" sz="3200" dirty="0" smtClean="0"/>
              <a:t>Biological anthropology</a:t>
            </a:r>
          </a:p>
          <a:p>
            <a:pPr marL="285750" indent="-285750">
              <a:buFontTx/>
              <a:buChar char="-"/>
            </a:pPr>
            <a:endParaRPr lang="en-US" sz="3200" dirty="0"/>
          </a:p>
          <a:p>
            <a:pPr marL="285750" indent="-285750">
              <a:buFontTx/>
              <a:buChar char="-"/>
            </a:pPr>
            <a:r>
              <a:rPr lang="en-US" sz="3200" dirty="0" smtClean="0"/>
              <a:t>Paleoanthropology</a:t>
            </a:r>
          </a:p>
          <a:p>
            <a:pPr marL="285750" indent="-285750">
              <a:buFontTx/>
              <a:buChar char="-"/>
            </a:pPr>
            <a:endParaRPr lang="en-US" sz="3200" dirty="0"/>
          </a:p>
          <a:p>
            <a:pPr marL="285750" indent="-285750">
              <a:buFontTx/>
              <a:buChar char="-"/>
            </a:pPr>
            <a:r>
              <a:rPr lang="en-US" sz="3200" dirty="0" smtClean="0"/>
              <a:t>Paleoecology</a:t>
            </a:r>
          </a:p>
          <a:p>
            <a:pPr marL="285750" indent="-285750">
              <a:buFontTx/>
              <a:buChar char="-"/>
            </a:pPr>
            <a:endParaRPr lang="en-US" sz="3200" dirty="0"/>
          </a:p>
          <a:p>
            <a:pPr marL="285750" indent="-285750">
              <a:buFontTx/>
              <a:buChar char="-"/>
            </a:pPr>
            <a:r>
              <a:rPr lang="en-US" sz="3200" dirty="0" smtClean="0"/>
              <a:t>Genetics, etc.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25265469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609600" y="0"/>
            <a:ext cx="807720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sz="2000" dirty="0" smtClean="0"/>
          </a:p>
          <a:p>
            <a:endParaRPr lang="en-US" sz="2000" dirty="0" smtClean="0"/>
          </a:p>
          <a:p>
            <a:r>
              <a:rPr lang="en-US" sz="3200" dirty="0" smtClean="0"/>
              <a:t>Meaning of “</a:t>
            </a:r>
            <a:r>
              <a:rPr lang="en-US" sz="3200" b="1" dirty="0" err="1" smtClean="0"/>
              <a:t>hominin</a:t>
            </a:r>
            <a:r>
              <a:rPr lang="en-US" sz="3200" dirty="0" smtClean="0"/>
              <a:t>”</a:t>
            </a:r>
          </a:p>
          <a:p>
            <a:endParaRPr lang="en-US" sz="2400" dirty="0" smtClean="0"/>
          </a:p>
          <a:p>
            <a:r>
              <a:rPr lang="en-US" sz="2400" dirty="0"/>
              <a:t>To all members of the human lineage after it split with the chimpanzee lineage, scholars refer to them as </a:t>
            </a:r>
            <a:r>
              <a:rPr lang="en-US" sz="2400" dirty="0" smtClean="0"/>
              <a:t>Hominins</a:t>
            </a:r>
          </a:p>
        </p:txBody>
      </p:sp>
    </p:spTree>
    <p:extLst>
      <p:ext uri="{BB962C8B-B14F-4D97-AF65-F5344CB8AC3E}">
        <p14:creationId xmlns:p14="http://schemas.microsoft.com/office/powerpoint/2010/main" val="10188166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family_tree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838200" y="6539299"/>
            <a:ext cx="289220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>
                <a:solidFill>
                  <a:schemeClr val="bg1"/>
                </a:solidFill>
              </a:rPr>
              <a:t>https://arstechnica.com/science/2015/09</a:t>
            </a:r>
          </a:p>
        </p:txBody>
      </p:sp>
    </p:spTree>
    <p:extLst>
      <p:ext uri="{BB962C8B-B14F-4D97-AF65-F5344CB8AC3E}">
        <p14:creationId xmlns:p14="http://schemas.microsoft.com/office/powerpoint/2010/main" val="33010131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219200" y="609600"/>
            <a:ext cx="6934200" cy="67710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/>
              <a:t>A.  Most significant </a:t>
            </a:r>
            <a:r>
              <a:rPr lang="en-US" sz="2000" b="1" dirty="0" smtClean="0">
                <a:solidFill>
                  <a:schemeClr val="accent2"/>
                </a:solidFill>
              </a:rPr>
              <a:t>physical changes</a:t>
            </a:r>
            <a:r>
              <a:rPr lang="en-US" sz="2000" b="1" dirty="0" smtClean="0"/>
              <a:t> to monitor for human evolution to modern humans:</a:t>
            </a:r>
          </a:p>
          <a:p>
            <a:endParaRPr lang="en-US" sz="2000" dirty="0"/>
          </a:p>
          <a:p>
            <a:r>
              <a:rPr lang="en-US" sz="2000" dirty="0" smtClean="0"/>
              <a:t>--development of  </a:t>
            </a:r>
            <a:r>
              <a:rPr lang="en-US" sz="2000" b="1" dirty="0" smtClean="0"/>
              <a:t>fully developed bipedal locomotion</a:t>
            </a:r>
            <a:r>
              <a:rPr lang="en-US" sz="2000" dirty="0" smtClean="0"/>
              <a:t> with erect posture</a:t>
            </a:r>
          </a:p>
          <a:p>
            <a:endParaRPr lang="en-US" sz="2000" dirty="0"/>
          </a:p>
          <a:p>
            <a:r>
              <a:rPr lang="en-US" sz="2000" dirty="0" smtClean="0"/>
              <a:t>--</a:t>
            </a:r>
            <a:r>
              <a:rPr lang="en-US" sz="2000" b="1" dirty="0" smtClean="0"/>
              <a:t>increase in brain size</a:t>
            </a:r>
            <a:r>
              <a:rPr lang="en-US" sz="2000" dirty="0" smtClean="0"/>
              <a:t> over time</a:t>
            </a:r>
          </a:p>
          <a:p>
            <a:endParaRPr lang="en-US" sz="2000" dirty="0"/>
          </a:p>
          <a:p>
            <a:r>
              <a:rPr lang="en-US" sz="2000" dirty="0" smtClean="0"/>
              <a:t>-- some facial characteristics</a:t>
            </a:r>
          </a:p>
          <a:p>
            <a:endParaRPr lang="en-US" sz="2000" dirty="0"/>
          </a:p>
          <a:p>
            <a:endParaRPr lang="en-US" sz="2000" dirty="0" smtClean="0"/>
          </a:p>
          <a:p>
            <a:pPr marL="342900" indent="-342900"/>
            <a:r>
              <a:rPr lang="en-US" sz="2000" b="1" dirty="0" smtClean="0"/>
              <a:t>B.   Most significant </a:t>
            </a:r>
            <a:r>
              <a:rPr lang="en-US" sz="2000" b="1" dirty="0" smtClean="0">
                <a:solidFill>
                  <a:schemeClr val="accent2"/>
                </a:solidFill>
              </a:rPr>
              <a:t>cultural changes</a:t>
            </a:r>
            <a:r>
              <a:rPr lang="en-US" sz="2000" b="1" dirty="0" smtClean="0"/>
              <a:t> to monitor:</a:t>
            </a:r>
          </a:p>
          <a:p>
            <a:pPr marL="342900" indent="-342900">
              <a:buAutoNum type="alphaUcPeriod" startAt="2"/>
            </a:pPr>
            <a:endParaRPr lang="en-US" sz="2000" dirty="0"/>
          </a:p>
          <a:p>
            <a:pPr marL="342900" indent="-342900"/>
            <a:r>
              <a:rPr lang="en-US" sz="2000" dirty="0" smtClean="0"/>
              <a:t>--initial </a:t>
            </a:r>
            <a:r>
              <a:rPr lang="en-US" sz="2000" b="1" dirty="0" smtClean="0"/>
              <a:t>emergence of</a:t>
            </a:r>
            <a:r>
              <a:rPr lang="en-US" sz="2000" dirty="0" smtClean="0"/>
              <a:t> </a:t>
            </a:r>
            <a:r>
              <a:rPr lang="en-US" sz="2000" b="1" dirty="0" smtClean="0"/>
              <a:t>culture</a:t>
            </a:r>
            <a:r>
              <a:rPr lang="en-US" sz="2000" dirty="0" smtClean="0"/>
              <a:t>: </a:t>
            </a:r>
            <a:r>
              <a:rPr lang="en-US" sz="2000" b="1" dirty="0" smtClean="0"/>
              <a:t>ability to use and make tools</a:t>
            </a:r>
            <a:r>
              <a:rPr lang="en-US" sz="2000" dirty="0" smtClean="0"/>
              <a:t>: most references say  this began about 2.5-2.6  MYA but new evidence constantly challenges this</a:t>
            </a:r>
          </a:p>
          <a:p>
            <a:pPr marL="342900" indent="-342900"/>
            <a:endParaRPr lang="en-US" sz="2000" dirty="0" smtClean="0"/>
          </a:p>
          <a:p>
            <a:pPr marL="342900" indent="-342900"/>
            <a:r>
              <a:rPr lang="en-US" sz="2000" dirty="0" smtClean="0"/>
              <a:t>- Emergence of rituals, belief</a:t>
            </a:r>
          </a:p>
          <a:p>
            <a:pPr marL="342900" indent="-342900"/>
            <a:endParaRPr lang="en-US" sz="2000" dirty="0"/>
          </a:p>
          <a:p>
            <a:pPr marL="342900" indent="-342900"/>
            <a:endParaRPr lang="en-US" dirty="0"/>
          </a:p>
          <a:p>
            <a:pPr marL="342900" indent="-342900"/>
            <a:endParaRPr lang="en-US" dirty="0" smtClean="0"/>
          </a:p>
          <a:p>
            <a:pPr marL="342900" indent="-342900">
              <a:buAutoNum type="alphaUcPeriod" startAt="3"/>
            </a:pPr>
            <a:endParaRPr lang="en-US" b="1" dirty="0" smtClean="0"/>
          </a:p>
        </p:txBody>
      </p:sp>
    </p:spTree>
    <p:extLst>
      <p:ext uri="{BB962C8B-B14F-4D97-AF65-F5344CB8AC3E}">
        <p14:creationId xmlns:p14="http://schemas.microsoft.com/office/powerpoint/2010/main" val="3521134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03998" y="1447800"/>
            <a:ext cx="4772801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/>
              <a:t>Potassium argon dating </a:t>
            </a:r>
          </a:p>
          <a:p>
            <a:r>
              <a:rPr lang="en-US" sz="2400" b="1" dirty="0" smtClean="0"/>
              <a:t>(or “argon dating)”</a:t>
            </a:r>
          </a:p>
          <a:p>
            <a:r>
              <a:rPr lang="en-US" sz="2400" dirty="0" smtClean="0"/>
              <a:t>volcanic tuff above and below </a:t>
            </a:r>
          </a:p>
          <a:p>
            <a:r>
              <a:rPr lang="en-US" sz="2400" dirty="0" smtClean="0"/>
              <a:t>archaeological deposits (bone)</a:t>
            </a:r>
            <a:endParaRPr lang="en-US" sz="2400" dirty="0"/>
          </a:p>
        </p:txBody>
      </p:sp>
      <p:sp>
        <p:nvSpPr>
          <p:cNvPr id="5" name="TextBox 4"/>
          <p:cNvSpPr txBox="1"/>
          <p:nvPr/>
        </p:nvSpPr>
        <p:spPr>
          <a:xfrm>
            <a:off x="76200" y="152400"/>
            <a:ext cx="40386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/>
              <a:t>Dating the earliest sites by</a:t>
            </a:r>
          </a:p>
          <a:p>
            <a:r>
              <a:rPr lang="en-US" sz="2400" b="1" dirty="0" smtClean="0"/>
              <a:t>“absolute” methods</a:t>
            </a:r>
            <a:r>
              <a:rPr lang="en-US" sz="2400" dirty="0" smtClean="0"/>
              <a:t>:  </a:t>
            </a:r>
            <a:r>
              <a:rPr lang="en-US" sz="2400" b="1" dirty="0" smtClean="0"/>
              <a:t>dates consist of a range</a:t>
            </a:r>
            <a:endParaRPr lang="en-US" sz="2400" b="1" dirty="0"/>
          </a:p>
        </p:txBody>
      </p:sp>
      <p:pic>
        <p:nvPicPr>
          <p:cNvPr id="1026" name="Picture 2" descr="The Record of Time: Chronometric Techniques: Part II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34073" y="290839"/>
            <a:ext cx="4909927" cy="1981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6019800" y="2247220"/>
            <a:ext cx="249222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/>
              <a:t>https://www2.palomar.edu/anthro</a:t>
            </a: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406" t="31452" r="12586" b="12896"/>
          <a:stretch/>
        </p:blipFill>
        <p:spPr bwMode="auto">
          <a:xfrm>
            <a:off x="0" y="2944136"/>
            <a:ext cx="5486400" cy="39138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5486400" y="5867400"/>
            <a:ext cx="32766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/>
              <a:t>Renfrew, C. and </a:t>
            </a:r>
            <a:r>
              <a:rPr lang="en-US" sz="1200" dirty="0" err="1"/>
              <a:t>Bahn</a:t>
            </a:r>
            <a:r>
              <a:rPr lang="en-US" sz="1200" dirty="0"/>
              <a:t>, P. (2020). </a:t>
            </a:r>
            <a:r>
              <a:rPr lang="en-US" sz="1200" i="1" dirty="0"/>
              <a:t>Archaeology: theories, methods and practice</a:t>
            </a:r>
            <a:r>
              <a:rPr lang="en-US" sz="1200" dirty="0"/>
              <a:t>. Thames and Hudson, London.                       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822241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28600" y="533400"/>
            <a:ext cx="868859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i="1" dirty="0" err="1" smtClean="0"/>
              <a:t>Sahelanthropus</a:t>
            </a:r>
            <a:r>
              <a:rPr lang="en-US" sz="3200" i="1" dirty="0" smtClean="0"/>
              <a:t> </a:t>
            </a:r>
            <a:r>
              <a:rPr lang="en-US" sz="3200" i="1" dirty="0" err="1" smtClean="0"/>
              <a:t>tchadensis</a:t>
            </a:r>
            <a:r>
              <a:rPr lang="en-US" sz="3200" i="1" dirty="0" smtClean="0"/>
              <a:t>, </a:t>
            </a:r>
            <a:r>
              <a:rPr lang="en-US" sz="3200" dirty="0" smtClean="0"/>
              <a:t>7-6 million years ago</a:t>
            </a:r>
            <a:endParaRPr lang="en-US" sz="3200" dirty="0"/>
          </a:p>
        </p:txBody>
      </p:sp>
      <p:sp>
        <p:nvSpPr>
          <p:cNvPr id="3" name="TextBox 2"/>
          <p:cNvSpPr txBox="1"/>
          <p:nvPr/>
        </p:nvSpPr>
        <p:spPr>
          <a:xfrm>
            <a:off x="5029199" y="4724400"/>
            <a:ext cx="413526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/>
              <a:t>Brunet ,M., </a:t>
            </a:r>
            <a:r>
              <a:rPr lang="en-US" sz="1200" dirty="0" smtClean="0"/>
              <a:t>et al. 2002</a:t>
            </a:r>
            <a:r>
              <a:rPr lang="en-US" sz="1200" dirty="0"/>
              <a:t>. </a:t>
            </a:r>
            <a:r>
              <a:rPr lang="en-US" sz="1200" i="1" dirty="0"/>
              <a:t>A new hominid from the Upper Miocene of Chad, central Africa</a:t>
            </a:r>
            <a:r>
              <a:rPr lang="en-US" sz="1200" dirty="0"/>
              <a:t>. Nature 418(6894), 145-151</a:t>
            </a:r>
          </a:p>
        </p:txBody>
      </p:sp>
      <p:pic>
        <p:nvPicPr>
          <p:cNvPr id="2050" name="Picture 2" descr="Image of Sahelanthropus tchadensis, Toumai - TM 266-01-060-1, skull, 3/4 view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440" b="23247"/>
          <a:stretch/>
        </p:blipFill>
        <p:spPr bwMode="auto">
          <a:xfrm>
            <a:off x="5029200" y="1447800"/>
            <a:ext cx="3923648" cy="3200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381000" y="1676400"/>
            <a:ext cx="4252959" cy="378565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/>
              <a:t>Ape-like features: </a:t>
            </a:r>
          </a:p>
          <a:p>
            <a:pPr marL="285750" indent="-285750">
              <a:buFontTx/>
              <a:buChar char="-"/>
            </a:pPr>
            <a:r>
              <a:rPr lang="en-US" sz="2400" dirty="0" smtClean="0"/>
              <a:t>Small brain</a:t>
            </a:r>
          </a:p>
          <a:p>
            <a:pPr marL="285750" indent="-285750">
              <a:buFontTx/>
              <a:buChar char="-"/>
            </a:pPr>
            <a:r>
              <a:rPr lang="en-US" sz="2400" dirty="0" smtClean="0"/>
              <a:t>Sloping face</a:t>
            </a:r>
          </a:p>
          <a:p>
            <a:pPr marL="285750" indent="-285750">
              <a:buFontTx/>
              <a:buChar char="-"/>
            </a:pPr>
            <a:r>
              <a:rPr lang="en-US" sz="2400" dirty="0" smtClean="0"/>
              <a:t>Very prominent </a:t>
            </a:r>
            <a:r>
              <a:rPr lang="en-US" sz="2400" dirty="0" err="1" smtClean="0"/>
              <a:t>browridges</a:t>
            </a:r>
            <a:endParaRPr lang="en-US" sz="2400" dirty="0" smtClean="0"/>
          </a:p>
          <a:p>
            <a:pPr marL="285750" indent="-285750">
              <a:buFontTx/>
              <a:buChar char="-"/>
            </a:pPr>
            <a:r>
              <a:rPr lang="en-US" sz="2400" dirty="0" smtClean="0"/>
              <a:t>Elongated skull</a:t>
            </a:r>
          </a:p>
          <a:p>
            <a:pPr marL="285750" indent="-285750">
              <a:buFontTx/>
              <a:buChar char="-"/>
            </a:pPr>
            <a:endParaRPr lang="en-US" sz="2400" dirty="0"/>
          </a:p>
          <a:p>
            <a:r>
              <a:rPr lang="en-US" sz="2400" dirty="0" smtClean="0"/>
              <a:t>Human-like features</a:t>
            </a:r>
          </a:p>
          <a:p>
            <a:pPr marL="285750" indent="-285750">
              <a:buFontTx/>
              <a:buChar char="-"/>
            </a:pPr>
            <a:r>
              <a:rPr lang="en-US" sz="2400" dirty="0" smtClean="0"/>
              <a:t>Small canine teeth</a:t>
            </a:r>
          </a:p>
          <a:p>
            <a:pPr marL="285750" indent="-285750">
              <a:buFontTx/>
              <a:buChar char="-"/>
            </a:pPr>
            <a:r>
              <a:rPr lang="en-US" sz="2400" dirty="0" smtClean="0"/>
              <a:t>Short middle part of the face</a:t>
            </a:r>
          </a:p>
          <a:p>
            <a:pPr marL="285750" indent="-285750">
              <a:buFontTx/>
              <a:buChar char="-"/>
            </a:pPr>
            <a:r>
              <a:rPr lang="en-US" sz="2400" dirty="0" smtClean="0"/>
              <a:t>Spinal cord opening 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17091855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09600" y="179249"/>
            <a:ext cx="8214560" cy="63094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2400" b="1" dirty="0" smtClean="0"/>
          </a:p>
          <a:p>
            <a:endParaRPr lang="en-US" sz="2400" b="1" dirty="0" smtClean="0"/>
          </a:p>
          <a:p>
            <a:endParaRPr lang="en-US" sz="2400" b="1" dirty="0" smtClean="0"/>
          </a:p>
          <a:p>
            <a:r>
              <a:rPr lang="en-US" sz="2800" b="1" dirty="0" smtClean="0"/>
              <a:t>Genus </a:t>
            </a:r>
            <a:r>
              <a:rPr lang="en-US" sz="2800" b="1" i="1" dirty="0" err="1" smtClean="0"/>
              <a:t>Ardipithecus</a:t>
            </a:r>
            <a:r>
              <a:rPr lang="en-US" sz="2400" b="1" dirty="0" smtClean="0"/>
              <a:t> (several species, including </a:t>
            </a:r>
            <a:r>
              <a:rPr lang="en-US" sz="2400" b="1" i="1" dirty="0" err="1" smtClean="0"/>
              <a:t>ramidus</a:t>
            </a:r>
            <a:r>
              <a:rPr lang="en-US" sz="2400" b="1" dirty="0" smtClean="0"/>
              <a:t>) : </a:t>
            </a:r>
          </a:p>
          <a:p>
            <a:r>
              <a:rPr lang="en-US" sz="2400" b="1" dirty="0" smtClean="0"/>
              <a:t>Ca.  5.3 MYA, Ethiopia (and Kenya)</a:t>
            </a:r>
          </a:p>
          <a:p>
            <a:endParaRPr lang="en-US" sz="2400" b="1" dirty="0" smtClean="0"/>
          </a:p>
          <a:p>
            <a:endParaRPr lang="en-US" sz="2400" dirty="0" smtClean="0"/>
          </a:p>
          <a:p>
            <a:r>
              <a:rPr lang="en-US" sz="2400" dirty="0" smtClean="0"/>
              <a:t>a relatively recent discovery; different species that have several hominin  features while retaining ape-like features</a:t>
            </a:r>
          </a:p>
          <a:p>
            <a:endParaRPr lang="en-US" sz="2400" dirty="0" smtClean="0"/>
          </a:p>
          <a:p>
            <a:endParaRPr lang="en-US" sz="2400" dirty="0" smtClean="0"/>
          </a:p>
          <a:p>
            <a:r>
              <a:rPr lang="en-US" sz="2400" b="1" i="1" dirty="0" err="1" smtClean="0"/>
              <a:t>Ardipithecus</a:t>
            </a:r>
            <a:r>
              <a:rPr lang="en-US" sz="2400" b="1" i="1" dirty="0" smtClean="0"/>
              <a:t> </a:t>
            </a:r>
            <a:r>
              <a:rPr lang="en-US" sz="2400" b="1" i="1" dirty="0" err="1" smtClean="0"/>
              <a:t>ramidus</a:t>
            </a:r>
            <a:r>
              <a:rPr lang="en-US" sz="2400" b="1" dirty="0" smtClean="0"/>
              <a:t>:  </a:t>
            </a:r>
            <a:r>
              <a:rPr lang="en-US" sz="2400" dirty="0" smtClean="0"/>
              <a:t>debates about whether it belongs to the genus Australopithecus instead on the basis of teeth size and shape</a:t>
            </a:r>
          </a:p>
          <a:p>
            <a:endParaRPr lang="en-US" sz="2000" dirty="0" smtClean="0"/>
          </a:p>
          <a:p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32346227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88689" y="1884635"/>
            <a:ext cx="2438400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/>
              <a:t>Middle Awash area of Ethiopia: key area for many different kinds of </a:t>
            </a:r>
            <a:r>
              <a:rPr lang="en-US" sz="2000" b="1" dirty="0" err="1" smtClean="0"/>
              <a:t>hominins</a:t>
            </a:r>
            <a:endParaRPr lang="en-US" sz="2000" b="1" dirty="0"/>
          </a:p>
        </p:txBody>
      </p:sp>
      <p:pic>
        <p:nvPicPr>
          <p:cNvPr id="2052" name="Picture 4" descr="https://sites.google.com/site/discoveringmiddleawash/_/rsrc/1423250332740/home/maps/middle_awash_geography.jpg.png?height=400&amp;width=40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95600" y="0"/>
            <a:ext cx="6172200" cy="617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3810000" y="6324600"/>
            <a:ext cx="377346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/>
              <a:t>https://sites.google.com/site/discoveringmiddleawash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932865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MiddleAwashareaEthiopi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572000" y="4191000"/>
            <a:ext cx="3764457" cy="250507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3949" y="152400"/>
            <a:ext cx="4303253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/>
              <a:t>Fieldwork in the </a:t>
            </a:r>
            <a:r>
              <a:rPr lang="en-US" sz="2000" b="1" dirty="0" err="1" smtClean="0"/>
              <a:t>Ardipithecus</a:t>
            </a:r>
            <a:endParaRPr lang="en-US" sz="2000" b="1" dirty="0" smtClean="0"/>
          </a:p>
          <a:p>
            <a:r>
              <a:rPr lang="en-US" sz="2000" dirty="0" smtClean="0"/>
              <a:t>site area, </a:t>
            </a:r>
            <a:r>
              <a:rPr lang="en-US" sz="2000" b="1" dirty="0" smtClean="0"/>
              <a:t>Middle Awash,  Ethiopia</a:t>
            </a:r>
            <a:r>
              <a:rPr lang="en-US" sz="2000" dirty="0" smtClean="0"/>
              <a:t>:</a:t>
            </a:r>
          </a:p>
          <a:p>
            <a:endParaRPr lang="en-US" sz="2000" dirty="0" smtClean="0"/>
          </a:p>
          <a:p>
            <a:r>
              <a:rPr lang="en-US" sz="2000" dirty="0" smtClean="0"/>
              <a:t>Surveying for sites and </a:t>
            </a:r>
          </a:p>
          <a:p>
            <a:r>
              <a:rPr lang="en-US" sz="2000" dirty="0" smtClean="0"/>
              <a:t>sifting through surface finds</a:t>
            </a:r>
            <a:endParaRPr lang="en-US" sz="2000" dirty="0"/>
          </a:p>
        </p:txBody>
      </p:sp>
      <p:pic>
        <p:nvPicPr>
          <p:cNvPr id="3076" name="Picture 4" descr="Ardipithecus ramidus and the Paleobiology of Early Hominid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24739" y="0"/>
            <a:ext cx="5119261" cy="4105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555607" y="4198188"/>
            <a:ext cx="276483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Paleoanthropologist</a:t>
            </a:r>
          </a:p>
          <a:p>
            <a:r>
              <a:rPr lang="en-US" dirty="0" err="1" smtClean="0"/>
              <a:t>Berhane</a:t>
            </a:r>
            <a:r>
              <a:rPr lang="en-US" dirty="0" smtClean="0"/>
              <a:t> </a:t>
            </a:r>
            <a:r>
              <a:rPr lang="en-US" dirty="0" err="1" smtClean="0"/>
              <a:t>Asfaw</a:t>
            </a:r>
            <a:r>
              <a:rPr lang="en-US" dirty="0" smtClean="0"/>
              <a:t>, Rift Valley Research Service</a:t>
            </a:r>
            <a:endParaRPr lang="en-US" dirty="0"/>
          </a:p>
        </p:txBody>
      </p:sp>
      <p:pic>
        <p:nvPicPr>
          <p:cNvPr id="8" name="Picture 7" descr="BerhaneAshfaw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04800" y="2216988"/>
            <a:ext cx="2971800" cy="19812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73974" y="6324600"/>
            <a:ext cx="420320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/>
              <a:t>https://</a:t>
            </a:r>
            <a:r>
              <a:rPr lang="en-US" sz="1400" dirty="0" smtClean="0"/>
              <a:t>www.science.org/doi/10.1126/science.1175802</a:t>
            </a:r>
            <a:endParaRPr lang="en-US" sz="1400" dirty="0"/>
          </a:p>
        </p:txBody>
      </p:sp>
    </p:spTree>
    <p:extLst>
      <p:ext uri="{BB962C8B-B14F-4D97-AF65-F5344CB8AC3E}">
        <p14:creationId xmlns:p14="http://schemas.microsoft.com/office/powerpoint/2010/main" val="15085596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67640" y="1948428"/>
            <a:ext cx="358140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the crushed and fragmented skull of </a:t>
            </a:r>
            <a:r>
              <a:rPr lang="en-US" sz="2800" b="1" i="1" dirty="0" err="1" smtClean="0"/>
              <a:t>Ardipithecus</a:t>
            </a:r>
            <a:r>
              <a:rPr lang="en-US" sz="2800" dirty="0" smtClean="0"/>
              <a:t> was too fragile to pick apart and reassemble into a  complete skull</a:t>
            </a:r>
            <a:endParaRPr lang="en-US" sz="2800" dirty="0"/>
          </a:p>
        </p:txBody>
      </p:sp>
      <p:pic>
        <p:nvPicPr>
          <p:cNvPr id="5122" name="Picture 2" descr="The Ardipithecus ramidus Skull and Its Implications for Hominid Origin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40421" y="33093"/>
            <a:ext cx="5210329" cy="68122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30357" y="6564891"/>
            <a:ext cx="361868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/>
              <a:t>https://</a:t>
            </a:r>
            <a:r>
              <a:rPr lang="en-US" sz="1200" dirty="0" smtClean="0"/>
              <a:t>www.science.org/doi/10.1126/science.1175825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797269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4648200" y="914400"/>
            <a:ext cx="4435381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/>
              <a:t>Gen </a:t>
            </a:r>
            <a:r>
              <a:rPr lang="en-US" sz="2400" dirty="0" err="1" smtClean="0"/>
              <a:t>Suwa</a:t>
            </a:r>
            <a:r>
              <a:rPr lang="en-US" sz="2400" dirty="0" smtClean="0"/>
              <a:t>, University of Tokyo, digitally reconstructed a partial skull</a:t>
            </a:r>
          </a:p>
          <a:p>
            <a:r>
              <a:rPr lang="en-US" sz="2400" dirty="0" smtClean="0"/>
              <a:t>using</a:t>
            </a:r>
            <a:r>
              <a:rPr lang="en-US" sz="2400" b="1" dirty="0" smtClean="0"/>
              <a:t> micro-computed tomography (CT)</a:t>
            </a:r>
            <a:r>
              <a:rPr lang="en-US" sz="2400" dirty="0" smtClean="0"/>
              <a:t>, using more than 5000 CT </a:t>
            </a:r>
          </a:p>
          <a:p>
            <a:r>
              <a:rPr lang="en-US" sz="2400" dirty="0" smtClean="0"/>
              <a:t>images of the fossils; then he rebuilt a virtual skull to show the missing parts</a:t>
            </a:r>
            <a:endParaRPr lang="en-US" sz="2400" dirty="0"/>
          </a:p>
        </p:txBody>
      </p:sp>
      <p:pic>
        <p:nvPicPr>
          <p:cNvPr id="17410" name="Picture 2" descr="Digital representations of the Ar. ramidus cranium and mandible. (A to... |  Download Scientific Diagram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358458" cy="6019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62650" y="6096000"/>
            <a:ext cx="902093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err="1" smtClean="0">
                <a:solidFill>
                  <a:schemeClr val="bg1"/>
                </a:solidFill>
              </a:rPr>
              <a:t>Gunz</a:t>
            </a:r>
            <a:r>
              <a:rPr lang="en-US" sz="1200" dirty="0" smtClean="0">
                <a:solidFill>
                  <a:schemeClr val="bg1"/>
                </a:solidFill>
              </a:rPr>
              <a:t> et al. (2009) </a:t>
            </a:r>
            <a:r>
              <a:rPr lang="en-US" sz="1200" i="1" dirty="0" smtClean="0">
                <a:solidFill>
                  <a:schemeClr val="bg1"/>
                </a:solidFill>
              </a:rPr>
              <a:t>Principles for the virtual reconstruction of hominin crania</a:t>
            </a:r>
            <a:r>
              <a:rPr lang="en-US" sz="1200" dirty="0" smtClean="0">
                <a:solidFill>
                  <a:schemeClr val="bg1"/>
                </a:solidFill>
              </a:rPr>
              <a:t>. Journal of Human Evolution, 57: 48-62.</a:t>
            </a:r>
          </a:p>
          <a:p>
            <a:endParaRPr lang="en-US" sz="1200" dirty="0" smtClean="0">
              <a:solidFill>
                <a:schemeClr val="bg1"/>
              </a:solidFill>
            </a:endParaRPr>
          </a:p>
          <a:p>
            <a:r>
              <a:rPr lang="en-US" sz="1200" dirty="0">
                <a:solidFill>
                  <a:schemeClr val="bg1"/>
                </a:solidFill>
              </a:rPr>
              <a:t>https://</a:t>
            </a:r>
            <a:r>
              <a:rPr lang="en-US" sz="1200" dirty="0" smtClean="0">
                <a:solidFill>
                  <a:schemeClr val="bg1"/>
                </a:solidFill>
              </a:rPr>
              <a:t>www.researchgate.net/figure/Digital-representations-of-the-Ar-ramidus-cranium-and-mandible-A-to-D-The_fig2_40446787 </a:t>
            </a:r>
            <a:endParaRPr lang="en-US" sz="1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203048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304800" y="609600"/>
            <a:ext cx="25908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/>
              <a:t>reconstruction</a:t>
            </a:r>
          </a:p>
          <a:p>
            <a:r>
              <a:rPr lang="en-US" sz="2400" b="1" i="1" dirty="0" err="1" smtClean="0"/>
              <a:t>Ardipithecus</a:t>
            </a:r>
            <a:r>
              <a:rPr lang="en-US" sz="2400" b="1" i="1" dirty="0" smtClean="0"/>
              <a:t> </a:t>
            </a:r>
            <a:r>
              <a:rPr lang="en-US" sz="2400" b="1" i="1" dirty="0" err="1" smtClean="0"/>
              <a:t>ramidus</a:t>
            </a:r>
            <a:endParaRPr lang="en-US" sz="2400" b="1" i="1" dirty="0"/>
          </a:p>
        </p:txBody>
      </p:sp>
      <p:sp>
        <p:nvSpPr>
          <p:cNvPr id="4" name="TextBox 3"/>
          <p:cNvSpPr txBox="1"/>
          <p:nvPr/>
        </p:nvSpPr>
        <p:spPr>
          <a:xfrm>
            <a:off x="152400" y="2133600"/>
            <a:ext cx="2819400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The </a:t>
            </a:r>
            <a:r>
              <a:rPr lang="en-US" b="1" dirty="0" smtClean="0"/>
              <a:t>opposable big toe </a:t>
            </a:r>
            <a:r>
              <a:rPr lang="en-US" dirty="0" smtClean="0"/>
              <a:t>was </a:t>
            </a:r>
          </a:p>
          <a:p>
            <a:r>
              <a:rPr lang="en-US" dirty="0" smtClean="0"/>
              <a:t>suited for grasping  branches but not for walking on all four limbs; the</a:t>
            </a:r>
            <a:r>
              <a:rPr lang="en-US" b="1" dirty="0" smtClean="0"/>
              <a:t> long fingers and flexible wrists</a:t>
            </a:r>
            <a:r>
              <a:rPr lang="en-US" dirty="0" smtClean="0"/>
              <a:t> </a:t>
            </a:r>
          </a:p>
          <a:p>
            <a:r>
              <a:rPr lang="en-US" dirty="0" smtClean="0"/>
              <a:t>helped with movement in trees</a:t>
            </a:r>
            <a:endParaRPr lang="en-US" dirty="0"/>
          </a:p>
        </p:txBody>
      </p:sp>
      <p:pic>
        <p:nvPicPr>
          <p:cNvPr id="4098" name="Picture 2" descr="PDF) Ardipithecus Ramidus and the Birth of Humanity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33714" y="304800"/>
            <a:ext cx="6034086" cy="6034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1884586" y="6477000"/>
            <a:ext cx="724243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/>
              <a:t>https://</a:t>
            </a:r>
            <a:r>
              <a:rPr lang="en-US" sz="1200" dirty="0" smtClean="0"/>
              <a:t>www.researchgate.net/publication/235351215_Ardipithecus_Ramidus_and_the_Birth_of_Humanity</a:t>
            </a:r>
            <a:endParaRPr lang="en-US" sz="1200" dirty="0"/>
          </a:p>
        </p:txBody>
      </p:sp>
    </p:spTree>
    <p:extLst>
      <p:ext uri="{BB962C8B-B14F-4D97-AF65-F5344CB8AC3E}">
        <p14:creationId xmlns:p14="http://schemas.microsoft.com/office/powerpoint/2010/main" val="24182871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family_tree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838200" y="6539299"/>
            <a:ext cx="289220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>
                <a:solidFill>
                  <a:schemeClr val="bg1"/>
                </a:solidFill>
              </a:rPr>
              <a:t>https://arstechnica.com/science/2015/09</a:t>
            </a:r>
          </a:p>
        </p:txBody>
      </p:sp>
    </p:spTree>
    <p:extLst>
      <p:ext uri="{BB962C8B-B14F-4D97-AF65-F5344CB8AC3E}">
        <p14:creationId xmlns:p14="http://schemas.microsoft.com/office/powerpoint/2010/main" val="40604210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81000" y="457200"/>
            <a:ext cx="8610600" cy="52322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/>
              <a:t>radiation or diversification of </a:t>
            </a:r>
            <a:r>
              <a:rPr lang="en-US" sz="2400" b="1" dirty="0" err="1" smtClean="0"/>
              <a:t>hominins</a:t>
            </a:r>
            <a:r>
              <a:rPr lang="en-US" sz="2400" b="1" dirty="0" smtClean="0"/>
              <a:t>, ca. 4-2 MYA:  </a:t>
            </a:r>
          </a:p>
          <a:p>
            <a:r>
              <a:rPr lang="en-US" sz="2400" b="1" dirty="0" smtClean="0"/>
              <a:t>3 genera:</a:t>
            </a:r>
            <a:r>
              <a:rPr lang="en-US" sz="2400" dirty="0" smtClean="0"/>
              <a:t>   </a:t>
            </a:r>
            <a:r>
              <a:rPr lang="en-US" sz="2400" i="1" dirty="0" err="1" smtClean="0"/>
              <a:t>Kenyapithecus</a:t>
            </a:r>
            <a:r>
              <a:rPr lang="en-US" sz="2400" i="1" dirty="0" smtClean="0"/>
              <a:t>, </a:t>
            </a:r>
            <a:r>
              <a:rPr lang="en-US" sz="2400" i="1" dirty="0" err="1" smtClean="0"/>
              <a:t>Paranthropus</a:t>
            </a:r>
            <a:r>
              <a:rPr lang="en-US" sz="2400" i="1" dirty="0" smtClean="0"/>
              <a:t>, </a:t>
            </a:r>
            <a:r>
              <a:rPr lang="en-US" sz="2400" b="1" i="1" dirty="0" smtClean="0"/>
              <a:t>Australopithecines (several species), many debates about classification</a:t>
            </a:r>
          </a:p>
          <a:p>
            <a:endParaRPr lang="en-US" sz="2400" dirty="0" smtClean="0"/>
          </a:p>
          <a:p>
            <a:r>
              <a:rPr lang="en-US" sz="2400" b="1" dirty="0" smtClean="0"/>
              <a:t>mainly East (Kenya, Tanzania, Ethiopia) and South Africa—</a:t>
            </a:r>
          </a:p>
          <a:p>
            <a:endParaRPr lang="en-US" dirty="0" smtClean="0"/>
          </a:p>
          <a:p>
            <a:r>
              <a:rPr lang="en-US" sz="2000" dirty="0" smtClean="0"/>
              <a:t>“more </a:t>
            </a:r>
            <a:r>
              <a:rPr lang="en-US" sz="2000" dirty="0" err="1" smtClean="0"/>
              <a:t>gracile</a:t>
            </a:r>
            <a:r>
              <a:rPr lang="en-US" sz="2000" dirty="0" smtClean="0"/>
              <a:t>” forms of Australopithecines:  </a:t>
            </a:r>
          </a:p>
          <a:p>
            <a:pPr marL="342900" indent="-342900"/>
            <a:r>
              <a:rPr lang="en-US" sz="2000" i="1" dirty="0" err="1" smtClean="0"/>
              <a:t>A.africanus</a:t>
            </a:r>
            <a:r>
              <a:rPr lang="en-US" sz="2000" i="1" dirty="0" smtClean="0"/>
              <a:t>, A. </a:t>
            </a:r>
            <a:r>
              <a:rPr lang="en-US" sz="2000" i="1" dirty="0" err="1" smtClean="0"/>
              <a:t>bahrelghazali</a:t>
            </a:r>
            <a:r>
              <a:rPr lang="en-US" sz="2000" dirty="0" smtClean="0"/>
              <a:t>, </a:t>
            </a:r>
            <a:r>
              <a:rPr lang="en-US" sz="2000" i="1" dirty="0" smtClean="0"/>
              <a:t>A. </a:t>
            </a:r>
            <a:r>
              <a:rPr lang="en-US" sz="2000" i="1" dirty="0" err="1" smtClean="0"/>
              <a:t>anamensis</a:t>
            </a:r>
            <a:r>
              <a:rPr lang="en-US" sz="2000" i="1" dirty="0" smtClean="0"/>
              <a:t>, A. </a:t>
            </a:r>
            <a:r>
              <a:rPr lang="en-US" sz="2000" i="1" dirty="0" err="1" smtClean="0"/>
              <a:t>garhi</a:t>
            </a:r>
            <a:r>
              <a:rPr lang="en-US" sz="2000" i="1" dirty="0" smtClean="0"/>
              <a:t>, A, </a:t>
            </a:r>
            <a:r>
              <a:rPr lang="en-US" sz="2000" i="1" dirty="0" err="1" smtClean="0"/>
              <a:t>sediba</a:t>
            </a:r>
            <a:endParaRPr lang="en-US" sz="2000" i="1" dirty="0" smtClean="0"/>
          </a:p>
          <a:p>
            <a:pPr marL="342900" indent="-342900"/>
            <a:endParaRPr lang="en-US" i="1" dirty="0" smtClean="0"/>
          </a:p>
          <a:p>
            <a:endParaRPr lang="en-US" dirty="0" smtClean="0"/>
          </a:p>
          <a:p>
            <a:pPr marL="342900" indent="-342900"/>
            <a:endParaRPr lang="en-US" dirty="0" smtClean="0"/>
          </a:p>
          <a:p>
            <a:pPr marL="342900" indent="-342900"/>
            <a:endParaRPr lang="en-US" b="1" dirty="0" smtClean="0"/>
          </a:p>
          <a:p>
            <a:pPr marL="342900" indent="-342900"/>
            <a:endParaRPr lang="en-US" b="1" dirty="0" smtClean="0"/>
          </a:p>
          <a:p>
            <a:pPr marL="342900" indent="-342900"/>
            <a:endParaRPr lang="en-US" sz="2400" dirty="0" smtClean="0">
              <a:solidFill>
                <a:schemeClr val="accent2"/>
              </a:solidFill>
            </a:endParaRPr>
          </a:p>
          <a:p>
            <a:pPr marL="342900" indent="-342900"/>
            <a:endParaRPr lang="en-US" b="1" dirty="0"/>
          </a:p>
        </p:txBody>
      </p:sp>
      <p:pic>
        <p:nvPicPr>
          <p:cNvPr id="6146" name="Picture 2" descr="Australopithecus africanus - The Australian Museum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3657600"/>
            <a:ext cx="4495800" cy="30000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482995" y="6526844"/>
            <a:ext cx="5492209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100" dirty="0"/>
              <a:t>https://australian.museum/learn/science/human-evolution/australopithecus-africanus</a:t>
            </a:r>
          </a:p>
        </p:txBody>
      </p:sp>
    </p:spTree>
    <p:extLst>
      <p:ext uri="{BB962C8B-B14F-4D97-AF65-F5344CB8AC3E}">
        <p14:creationId xmlns:p14="http://schemas.microsoft.com/office/powerpoint/2010/main" val="5325573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ustalafarensisLucypartialpelvi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59926" y="2895600"/>
            <a:ext cx="4465820" cy="29718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4038600" y="1219200"/>
            <a:ext cx="412183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/>
            <a:endParaRPr lang="en-US" dirty="0" smtClean="0"/>
          </a:p>
          <a:p>
            <a:pPr marL="342900" indent="-342900"/>
            <a:endParaRPr lang="en-US" b="1" dirty="0" smtClean="0"/>
          </a:p>
        </p:txBody>
      </p:sp>
      <p:pic>
        <p:nvPicPr>
          <p:cNvPr id="5" name="Picture 4" descr="Austafarensissku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43552" y="2895599"/>
            <a:ext cx="2704447" cy="2956023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304800" y="2112548"/>
            <a:ext cx="29718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i="1" dirty="0" smtClean="0"/>
              <a:t>A. </a:t>
            </a:r>
            <a:r>
              <a:rPr lang="en-US" b="1" i="1" dirty="0" err="1" smtClean="0"/>
              <a:t>afarensis</a:t>
            </a:r>
            <a:r>
              <a:rPr lang="en-US" b="1" dirty="0" smtClean="0"/>
              <a:t> skull;</a:t>
            </a:r>
            <a:r>
              <a:rPr lang="en-US" sz="2000" b="1" dirty="0" smtClean="0"/>
              <a:t> larger brain c. 450-475 cc</a:t>
            </a:r>
            <a:endParaRPr lang="en-US" sz="20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838200" y="228600"/>
            <a:ext cx="8305800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/>
              <a:t>significance of Lucy</a:t>
            </a:r>
            <a:r>
              <a:rPr lang="en-US" sz="2400" b="1" dirty="0" smtClean="0"/>
              <a:t>, ca. 3.7-3.0 MYA:  </a:t>
            </a:r>
            <a:r>
              <a:rPr lang="en-US" sz="2400" b="1" i="1" dirty="0" smtClean="0"/>
              <a:t>Australopithecus afarensis, </a:t>
            </a:r>
            <a:r>
              <a:rPr lang="en-US" sz="2400" b="1" dirty="0" smtClean="0"/>
              <a:t>almost complete skeleton, discovered in the </a:t>
            </a:r>
            <a:r>
              <a:rPr lang="en-US" sz="2400" b="1" dirty="0" err="1" smtClean="0"/>
              <a:t>Hadar</a:t>
            </a:r>
            <a:r>
              <a:rPr lang="en-US" sz="2400" b="1" dirty="0" smtClean="0"/>
              <a:t> region of Ethiopia by Donald </a:t>
            </a:r>
            <a:r>
              <a:rPr lang="en-US" sz="2400" b="1" dirty="0" err="1" smtClean="0"/>
              <a:t>Johanson</a:t>
            </a:r>
            <a:endParaRPr lang="en-US" sz="2400" b="1" dirty="0" smtClean="0"/>
          </a:p>
          <a:p>
            <a:endParaRPr lang="en-US" sz="2000" b="1" dirty="0" smtClean="0"/>
          </a:p>
          <a:p>
            <a:endParaRPr lang="en-US" sz="2000" b="1" dirty="0"/>
          </a:p>
        </p:txBody>
      </p:sp>
      <p:sp>
        <p:nvSpPr>
          <p:cNvPr id="8" name="TextBox 7"/>
          <p:cNvSpPr txBox="1"/>
          <p:nvPr/>
        </p:nvSpPr>
        <p:spPr>
          <a:xfrm>
            <a:off x="3951557" y="2394202"/>
            <a:ext cx="419537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i="1" dirty="0" smtClean="0"/>
              <a:t>A. </a:t>
            </a:r>
            <a:r>
              <a:rPr lang="en-US" b="1" i="1" dirty="0" err="1" smtClean="0"/>
              <a:t>afarensis</a:t>
            </a:r>
            <a:r>
              <a:rPr lang="en-US" b="1" dirty="0" smtClean="0"/>
              <a:t> pelvis:  </a:t>
            </a:r>
            <a:r>
              <a:rPr lang="en-US" sz="2400" b="1" dirty="0" smtClean="0"/>
              <a:t>early </a:t>
            </a:r>
            <a:r>
              <a:rPr lang="en-US" sz="2400" b="1" dirty="0" err="1" smtClean="0"/>
              <a:t>bipedalism</a:t>
            </a:r>
            <a:endParaRPr lang="en-US" sz="2400" b="1" dirty="0"/>
          </a:p>
        </p:txBody>
      </p:sp>
      <p:sp>
        <p:nvSpPr>
          <p:cNvPr id="2" name="TextBox 1"/>
          <p:cNvSpPr txBox="1"/>
          <p:nvPr/>
        </p:nvSpPr>
        <p:spPr>
          <a:xfrm>
            <a:off x="1981200" y="6021801"/>
            <a:ext cx="3507692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100" dirty="0"/>
              <a:t>https://www.sciencefriday.com/segments/lucys-bones</a:t>
            </a:r>
          </a:p>
        </p:txBody>
      </p:sp>
    </p:spTree>
    <p:extLst>
      <p:ext uri="{BB962C8B-B14F-4D97-AF65-F5344CB8AC3E}">
        <p14:creationId xmlns:p14="http://schemas.microsoft.com/office/powerpoint/2010/main" val="16221478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early human evolution 02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00250" y="0"/>
            <a:ext cx="4933950" cy="65786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7086600" y="2133600"/>
            <a:ext cx="1901147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chemeClr val="accent2"/>
                </a:solidFill>
              </a:rPr>
              <a:t>“</a:t>
            </a:r>
            <a:r>
              <a:rPr lang="en-US" sz="2400" b="1" dirty="0" err="1" smtClean="0">
                <a:solidFill>
                  <a:schemeClr val="accent2"/>
                </a:solidFill>
              </a:rPr>
              <a:t>Ardi</a:t>
            </a:r>
            <a:r>
              <a:rPr lang="en-US" sz="2400" dirty="0" smtClean="0">
                <a:solidFill>
                  <a:schemeClr val="accent2"/>
                </a:solidFill>
              </a:rPr>
              <a:t>”</a:t>
            </a:r>
            <a:endParaRPr lang="en-US" dirty="0" smtClean="0"/>
          </a:p>
          <a:p>
            <a:r>
              <a:rPr lang="en-US" i="1" dirty="0" err="1" smtClean="0"/>
              <a:t>Ardipithecus</a:t>
            </a:r>
            <a:r>
              <a:rPr lang="en-US" i="1" dirty="0" smtClean="0"/>
              <a:t> </a:t>
            </a:r>
            <a:r>
              <a:rPr lang="en-US" i="1" dirty="0" err="1" smtClean="0"/>
              <a:t>ramidus</a:t>
            </a:r>
            <a:endParaRPr lang="en-US" i="1" dirty="0"/>
          </a:p>
        </p:txBody>
      </p:sp>
      <p:sp>
        <p:nvSpPr>
          <p:cNvPr id="4" name="TextBox 3"/>
          <p:cNvSpPr txBox="1"/>
          <p:nvPr/>
        </p:nvSpPr>
        <p:spPr>
          <a:xfrm>
            <a:off x="228600" y="2057400"/>
            <a:ext cx="149140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solidFill>
                  <a:srgbClr val="FF0000"/>
                </a:solidFill>
              </a:rPr>
              <a:t>“</a:t>
            </a:r>
            <a:r>
              <a:rPr lang="en-US" sz="2800" b="1" dirty="0" smtClean="0">
                <a:solidFill>
                  <a:srgbClr val="FF0000"/>
                </a:solidFill>
              </a:rPr>
              <a:t>Lucy</a:t>
            </a:r>
            <a:r>
              <a:rPr lang="en-US" sz="2800" dirty="0" smtClean="0">
                <a:solidFill>
                  <a:srgbClr val="FF0000"/>
                </a:solidFill>
              </a:rPr>
              <a:t>”</a:t>
            </a:r>
          </a:p>
          <a:p>
            <a:r>
              <a:rPr lang="en-US" sz="2000" i="1" dirty="0" smtClean="0"/>
              <a:t>A. </a:t>
            </a:r>
            <a:r>
              <a:rPr lang="en-US" sz="2000" i="1" dirty="0" err="1" smtClean="0"/>
              <a:t>afarensis</a:t>
            </a:r>
            <a:endParaRPr lang="en-US" sz="2000" i="1" dirty="0"/>
          </a:p>
        </p:txBody>
      </p:sp>
      <p:sp>
        <p:nvSpPr>
          <p:cNvPr id="5" name="TextBox 4"/>
          <p:cNvSpPr txBox="1"/>
          <p:nvPr/>
        </p:nvSpPr>
        <p:spPr>
          <a:xfrm>
            <a:off x="7162800" y="3810000"/>
            <a:ext cx="216534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c. 4.5 MYA ago</a:t>
            </a:r>
          </a:p>
          <a:p>
            <a:endParaRPr lang="en-US" dirty="0" smtClean="0"/>
          </a:p>
          <a:p>
            <a:endParaRPr lang="en-US" dirty="0" smtClean="0"/>
          </a:p>
        </p:txBody>
      </p:sp>
      <p:sp>
        <p:nvSpPr>
          <p:cNvPr id="6" name="TextBox 5"/>
          <p:cNvSpPr txBox="1"/>
          <p:nvPr/>
        </p:nvSpPr>
        <p:spPr>
          <a:xfrm>
            <a:off x="381000" y="3505200"/>
            <a:ext cx="1714570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c. 3.2 MYA</a:t>
            </a:r>
          </a:p>
          <a:p>
            <a:endParaRPr lang="en-US" dirty="0" smtClean="0"/>
          </a:p>
          <a:p>
            <a:r>
              <a:rPr lang="en-US" dirty="0" smtClean="0"/>
              <a:t>pelvis and</a:t>
            </a:r>
          </a:p>
          <a:p>
            <a:r>
              <a:rPr lang="en-US" dirty="0" smtClean="0"/>
              <a:t>limbs  show</a:t>
            </a:r>
          </a:p>
          <a:p>
            <a:r>
              <a:rPr lang="en-US" dirty="0" smtClean="0"/>
              <a:t> more fully</a:t>
            </a:r>
          </a:p>
          <a:p>
            <a:r>
              <a:rPr lang="en-US" dirty="0" smtClean="0"/>
              <a:t>developed</a:t>
            </a:r>
          </a:p>
          <a:p>
            <a:r>
              <a:rPr lang="en-US" dirty="0" err="1" smtClean="0"/>
              <a:t>bipedalism</a:t>
            </a:r>
            <a:endParaRPr 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2749607" y="6558391"/>
            <a:ext cx="343523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/>
              <a:t>https://</a:t>
            </a:r>
            <a:r>
              <a:rPr lang="en-US" sz="1200" dirty="0" smtClean="0"/>
              <a:t>www.bbc.com/mundo/noticias-56326266</a:t>
            </a:r>
            <a:endParaRPr lang="en-US" sz="1200" dirty="0"/>
          </a:p>
        </p:txBody>
      </p:sp>
    </p:spTree>
    <p:extLst>
      <p:ext uri="{BB962C8B-B14F-4D97-AF65-F5344CB8AC3E}">
        <p14:creationId xmlns:p14="http://schemas.microsoft.com/office/powerpoint/2010/main" val="17740121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76200" y="1523999"/>
            <a:ext cx="327660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 smtClean="0"/>
          </a:p>
          <a:p>
            <a:r>
              <a:rPr lang="en-US" sz="2000" b="1" dirty="0" err="1" smtClean="0"/>
              <a:t>Laetoli</a:t>
            </a:r>
            <a:r>
              <a:rPr lang="en-US" sz="2000" b="1" dirty="0" smtClean="0"/>
              <a:t>, Tanzania</a:t>
            </a:r>
          </a:p>
          <a:p>
            <a:endParaRPr lang="en-US" dirty="0" smtClean="0"/>
          </a:p>
          <a:p>
            <a:r>
              <a:rPr lang="en-US" sz="2000" dirty="0" smtClean="0"/>
              <a:t>footprints of </a:t>
            </a:r>
            <a:r>
              <a:rPr lang="en-US" sz="2000" dirty="0" err="1" smtClean="0"/>
              <a:t>hominins</a:t>
            </a:r>
            <a:endParaRPr lang="en-US" sz="2000" dirty="0" smtClean="0"/>
          </a:p>
          <a:p>
            <a:r>
              <a:rPr lang="en-US" sz="2000" dirty="0" smtClean="0"/>
              <a:t>in volcanic ash  dated ca. 3.8 MYA</a:t>
            </a:r>
          </a:p>
          <a:p>
            <a:endParaRPr lang="en-US" sz="2000" dirty="0" smtClean="0"/>
          </a:p>
          <a:p>
            <a:endParaRPr lang="en-US" sz="2000" dirty="0" smtClean="0"/>
          </a:p>
          <a:p>
            <a:r>
              <a:rPr lang="en-US" sz="2000" b="1" dirty="0" smtClean="0"/>
              <a:t>likely </a:t>
            </a:r>
            <a:r>
              <a:rPr lang="en-US" sz="2000" b="1" i="1" dirty="0" smtClean="0"/>
              <a:t>A. </a:t>
            </a:r>
            <a:r>
              <a:rPr lang="en-US" sz="2000" b="1" i="1" dirty="0" err="1" smtClean="0"/>
              <a:t>afarensis</a:t>
            </a:r>
            <a:r>
              <a:rPr lang="en-US" sz="2000" b="1" dirty="0" smtClean="0"/>
              <a:t>, fossil remains</a:t>
            </a:r>
          </a:p>
          <a:p>
            <a:r>
              <a:rPr lang="en-US" sz="2000" b="1" dirty="0" smtClean="0"/>
              <a:t>from those deposits</a:t>
            </a:r>
            <a:endParaRPr lang="en-US" sz="2000" b="1" dirty="0"/>
          </a:p>
        </p:txBody>
      </p:sp>
      <p:sp>
        <p:nvSpPr>
          <p:cNvPr id="4" name="TextBox 3"/>
          <p:cNvSpPr txBox="1"/>
          <p:nvPr/>
        </p:nvSpPr>
        <p:spPr>
          <a:xfrm>
            <a:off x="609600" y="381000"/>
            <a:ext cx="362148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/>
              <a:t>other evidence for </a:t>
            </a:r>
            <a:r>
              <a:rPr lang="en-US" sz="2400" b="1" dirty="0" err="1" smtClean="0"/>
              <a:t>bipedalism</a:t>
            </a:r>
            <a:r>
              <a:rPr lang="en-US" sz="2000" b="1" dirty="0" smtClean="0"/>
              <a:t>:</a:t>
            </a:r>
            <a:endParaRPr lang="en-US" sz="2000" b="1" dirty="0"/>
          </a:p>
        </p:txBody>
      </p:sp>
      <p:pic>
        <p:nvPicPr>
          <p:cNvPr id="7170" name="Picture 2" descr="Laetoli | Location, Footprints, &amp; Facts | Britannic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2350" y="1184565"/>
            <a:ext cx="5689600" cy="4267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4799590" y="5562600"/>
            <a:ext cx="2775119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100" dirty="0"/>
              <a:t>https://</a:t>
            </a:r>
            <a:r>
              <a:rPr lang="en-US" sz="1100" dirty="0" smtClean="0"/>
              <a:t>www.britannica.com/place/Laetoli</a:t>
            </a:r>
            <a:endParaRPr lang="en-US" sz="1100" dirty="0"/>
          </a:p>
        </p:txBody>
      </p:sp>
    </p:spTree>
    <p:extLst>
      <p:ext uri="{BB962C8B-B14F-4D97-AF65-F5344CB8AC3E}">
        <p14:creationId xmlns:p14="http://schemas.microsoft.com/office/powerpoint/2010/main" val="332258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" y="18717"/>
            <a:ext cx="5721921" cy="68392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5867400" y="5634818"/>
            <a:ext cx="31242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 smtClean="0"/>
              <a:t>McNutt et al. 2021. </a:t>
            </a:r>
            <a:r>
              <a:rPr lang="en-US" sz="1200" i="1" dirty="0" smtClean="0"/>
              <a:t>Footprint evidence of early hominin locomotor diversity at </a:t>
            </a:r>
            <a:r>
              <a:rPr lang="en-US" sz="1200" i="1" dirty="0" err="1" smtClean="0"/>
              <a:t>Laetoli</a:t>
            </a:r>
            <a:r>
              <a:rPr lang="en-US" sz="1200" i="1" dirty="0" smtClean="0"/>
              <a:t>, Tanzania</a:t>
            </a:r>
            <a:r>
              <a:rPr lang="en-US" sz="1200" dirty="0" smtClean="0"/>
              <a:t>. </a:t>
            </a:r>
          </a:p>
          <a:p>
            <a:r>
              <a:rPr lang="en-US" sz="1200" dirty="0" smtClean="0"/>
              <a:t>https</a:t>
            </a:r>
            <a:r>
              <a:rPr lang="en-US" sz="1200" dirty="0"/>
              <a:t>://doi.org/10.1038/s41586-021-04187-7</a:t>
            </a:r>
            <a:r>
              <a:rPr lang="en-US" sz="1200" dirty="0" smtClean="0"/>
              <a:t> </a:t>
            </a:r>
            <a:endParaRPr lang="en-US" sz="1200" dirty="0"/>
          </a:p>
        </p:txBody>
      </p:sp>
    </p:spTree>
    <p:extLst>
      <p:ext uri="{BB962C8B-B14F-4D97-AF65-F5344CB8AC3E}">
        <p14:creationId xmlns:p14="http://schemas.microsoft.com/office/powerpoint/2010/main" val="8389738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143000" y="1905000"/>
            <a:ext cx="39716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  </a:t>
            </a:r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4495800" y="2931604"/>
            <a:ext cx="4419600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1600" i="1" dirty="0" smtClean="0"/>
              <a:t>A. </a:t>
            </a:r>
            <a:r>
              <a:rPr lang="en-US" sz="1600" i="1" dirty="0" err="1" smtClean="0"/>
              <a:t>garhi</a:t>
            </a:r>
            <a:r>
              <a:rPr lang="en-US" sz="1600" dirty="0" smtClean="0"/>
              <a:t> bones found in contemporary</a:t>
            </a:r>
          </a:p>
          <a:p>
            <a:pPr algn="just"/>
            <a:r>
              <a:rPr lang="en-US" sz="1600" dirty="0" smtClean="0"/>
              <a:t>deposits with nearby bones of </a:t>
            </a:r>
            <a:r>
              <a:rPr lang="en-US" sz="1600" dirty="0" err="1" smtClean="0"/>
              <a:t>bovids</a:t>
            </a:r>
            <a:r>
              <a:rPr lang="en-US" sz="1600" dirty="0" smtClean="0"/>
              <a:t> and horse </a:t>
            </a:r>
          </a:p>
          <a:p>
            <a:pPr algn="just"/>
            <a:r>
              <a:rPr lang="en-US" sz="1600" b="1" dirty="0" smtClean="0"/>
              <a:t>showing evidence of cut marks</a:t>
            </a:r>
            <a:r>
              <a:rPr lang="en-US" sz="1600" dirty="0" smtClean="0"/>
              <a:t>, from</a:t>
            </a:r>
          </a:p>
          <a:p>
            <a:pPr algn="just"/>
            <a:r>
              <a:rPr lang="en-US" sz="1600" dirty="0" smtClean="0"/>
              <a:t>butchering by use of stone tools</a:t>
            </a:r>
          </a:p>
          <a:p>
            <a:pPr algn="just"/>
            <a:r>
              <a:rPr lang="en-US" sz="1600" dirty="0" smtClean="0"/>
              <a:t> </a:t>
            </a:r>
          </a:p>
          <a:p>
            <a:pPr algn="just"/>
            <a:r>
              <a:rPr lang="en-US" sz="1600" b="1" dirty="0" smtClean="0"/>
              <a:t> BUT no stone tools were found in</a:t>
            </a:r>
          </a:p>
          <a:p>
            <a:pPr algn="just"/>
            <a:r>
              <a:rPr lang="en-US" sz="1600" b="1" dirty="0" smtClean="0"/>
              <a:t>direct association—</a:t>
            </a:r>
          </a:p>
          <a:p>
            <a:pPr algn="just"/>
            <a:r>
              <a:rPr lang="en-US" sz="1600" dirty="0" smtClean="0"/>
              <a:t>So did </a:t>
            </a:r>
            <a:r>
              <a:rPr lang="en-US" sz="1600" i="1" dirty="0" smtClean="0"/>
              <a:t>A. </a:t>
            </a:r>
            <a:r>
              <a:rPr lang="en-US" sz="1600" i="1" dirty="0" err="1" smtClean="0"/>
              <a:t>garhi</a:t>
            </a:r>
            <a:r>
              <a:rPr lang="en-US" sz="1600" dirty="0" smtClean="0"/>
              <a:t> actually use tools</a:t>
            </a:r>
          </a:p>
          <a:p>
            <a:pPr algn="just"/>
            <a:r>
              <a:rPr lang="en-US" sz="1600" dirty="0" smtClean="0"/>
              <a:t>to slice meat off bone, etc.?  </a:t>
            </a:r>
          </a:p>
          <a:p>
            <a:pPr algn="just"/>
            <a:endParaRPr lang="en-US" sz="1600" dirty="0" smtClean="0"/>
          </a:p>
          <a:p>
            <a:pPr algn="just"/>
            <a:r>
              <a:rPr lang="en-US" sz="1600" dirty="0" smtClean="0"/>
              <a:t>The nearest stone tools were found in </a:t>
            </a:r>
          </a:p>
          <a:p>
            <a:pPr algn="just"/>
            <a:r>
              <a:rPr lang="en-US" sz="1600" dirty="0" smtClean="0"/>
              <a:t>contemporary  deposits at </a:t>
            </a:r>
            <a:r>
              <a:rPr lang="en-US" sz="1600" b="1" dirty="0" err="1" smtClean="0">
                <a:solidFill>
                  <a:schemeClr val="accent2"/>
                </a:solidFill>
              </a:rPr>
              <a:t>Gona</a:t>
            </a:r>
            <a:r>
              <a:rPr lang="en-US" sz="1600" dirty="0" smtClean="0"/>
              <a:t>,</a:t>
            </a:r>
          </a:p>
          <a:p>
            <a:pPr algn="just"/>
            <a:r>
              <a:rPr lang="en-US" sz="1600" dirty="0" smtClean="0"/>
              <a:t>Ethiopia, </a:t>
            </a:r>
            <a:r>
              <a:rPr lang="en-US" sz="1600" b="1" dirty="0" smtClean="0"/>
              <a:t>about 60 miles away</a:t>
            </a:r>
          </a:p>
          <a:p>
            <a:pPr algn="just"/>
            <a:endParaRPr lang="en-US" sz="1600" b="1" dirty="0" smtClean="0"/>
          </a:p>
        </p:txBody>
      </p:sp>
      <p:sp>
        <p:nvSpPr>
          <p:cNvPr id="5" name="TextBox 4"/>
          <p:cNvSpPr txBox="1"/>
          <p:nvPr/>
        </p:nvSpPr>
        <p:spPr>
          <a:xfrm>
            <a:off x="457200" y="228600"/>
            <a:ext cx="7924800" cy="26161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/>
              <a:t>Example:     interpreting </a:t>
            </a:r>
            <a:r>
              <a:rPr lang="en-US" sz="2000" b="1" i="1" dirty="0" smtClean="0"/>
              <a:t>Australopithecus </a:t>
            </a:r>
            <a:r>
              <a:rPr lang="en-US" sz="2000" b="1" i="1" dirty="0" err="1" smtClean="0"/>
              <a:t>garhi</a:t>
            </a:r>
            <a:r>
              <a:rPr lang="en-US" sz="2000" b="1" dirty="0" smtClean="0"/>
              <a:t> </a:t>
            </a:r>
            <a:r>
              <a:rPr lang="en-US" dirty="0" smtClean="0"/>
              <a:t>(“surprise” in Afar language)</a:t>
            </a:r>
          </a:p>
          <a:p>
            <a:endParaRPr lang="en-US" dirty="0" smtClean="0"/>
          </a:p>
          <a:p>
            <a:r>
              <a:rPr lang="en-US" b="1" dirty="0" smtClean="0"/>
              <a:t>--a relatively new kind of Australopithecus</a:t>
            </a:r>
            <a:r>
              <a:rPr lang="en-US" dirty="0" smtClean="0"/>
              <a:t>,  2.5 MYA,  later than Lucy (</a:t>
            </a:r>
            <a:r>
              <a:rPr lang="en-US" i="1" dirty="0" err="1" smtClean="0"/>
              <a:t>A.afarensis</a:t>
            </a:r>
            <a:r>
              <a:rPr lang="en-US" dirty="0" smtClean="0"/>
              <a:t>), discovered 1997 by the </a:t>
            </a:r>
            <a:r>
              <a:rPr lang="en-US" dirty="0" err="1" smtClean="0"/>
              <a:t>Berhane</a:t>
            </a:r>
            <a:r>
              <a:rPr lang="en-US" dirty="0" smtClean="0"/>
              <a:t> </a:t>
            </a:r>
            <a:r>
              <a:rPr lang="en-US" dirty="0" err="1" smtClean="0"/>
              <a:t>Asfaw</a:t>
            </a:r>
            <a:r>
              <a:rPr lang="en-US" dirty="0" smtClean="0"/>
              <a:t>- Tim White (Berkeley) team, </a:t>
            </a:r>
          </a:p>
          <a:p>
            <a:r>
              <a:rPr lang="en-US" dirty="0" smtClean="0"/>
              <a:t>Middle Awash area, Ethiopia</a:t>
            </a:r>
          </a:p>
          <a:p>
            <a:r>
              <a:rPr lang="en-US" dirty="0" smtClean="0"/>
              <a:t>--brain size 450 cc;   </a:t>
            </a:r>
            <a:r>
              <a:rPr lang="en-US" b="1" dirty="0" smtClean="0"/>
              <a:t>the earliest tool maker</a:t>
            </a:r>
            <a:r>
              <a:rPr lang="en-US" dirty="0" smtClean="0"/>
              <a:t>?</a:t>
            </a:r>
          </a:p>
          <a:p>
            <a:endParaRPr lang="en-US" dirty="0"/>
          </a:p>
        </p:txBody>
      </p:sp>
      <p:pic>
        <p:nvPicPr>
          <p:cNvPr id="6" name="Picture 4" descr="https://sites.google.com/site/discoveringmiddleawash/_/rsrc/1423250332740/home/maps/middle_awash_geography.jpg.png?height=400&amp;width=40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2528500"/>
            <a:ext cx="4038600" cy="4038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361165" y="6567100"/>
            <a:ext cx="377346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/>
              <a:t>https://sites.google.com/site/discoveringmiddleawash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753573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281287" y="2971800"/>
            <a:ext cx="444311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/>
              <a:t> association of stone tools with Australopithecus </a:t>
            </a:r>
            <a:r>
              <a:rPr lang="en-US" sz="2000" b="1" dirty="0" err="1" smtClean="0"/>
              <a:t>afarensis</a:t>
            </a:r>
            <a:endParaRPr lang="en-US" sz="2000" b="1" dirty="0" smtClean="0"/>
          </a:p>
          <a:p>
            <a:r>
              <a:rPr lang="en-US" sz="2000" b="1" dirty="0" smtClean="0"/>
              <a:t>roughly between 2.5- 3.0 MYA</a:t>
            </a:r>
            <a:endParaRPr lang="en-US" b="1" dirty="0" smtClean="0"/>
          </a:p>
        </p:txBody>
      </p:sp>
      <p:sp>
        <p:nvSpPr>
          <p:cNvPr id="6" name="TextBox 5"/>
          <p:cNvSpPr txBox="1"/>
          <p:nvPr/>
        </p:nvSpPr>
        <p:spPr>
          <a:xfrm>
            <a:off x="304800" y="0"/>
            <a:ext cx="88392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2400" b="1" dirty="0" smtClean="0"/>
          </a:p>
          <a:p>
            <a:r>
              <a:rPr lang="en-US" sz="2400" b="1" dirty="0" smtClean="0"/>
              <a:t>New discoveries:  more than one new, EARLIER site from Ethiopia showing evidence of tool use</a:t>
            </a:r>
            <a:r>
              <a:rPr lang="en-US" sz="2400" dirty="0" smtClean="0"/>
              <a:t>  </a:t>
            </a:r>
            <a:r>
              <a:rPr lang="en-US" sz="2400" b="1" dirty="0" smtClean="0"/>
              <a:t>for </a:t>
            </a:r>
            <a:r>
              <a:rPr lang="en-US" sz="2400" b="1" i="1" dirty="0" smtClean="0"/>
              <a:t>A. </a:t>
            </a:r>
            <a:r>
              <a:rPr lang="en-US" sz="2400" b="1" i="1" dirty="0" err="1" smtClean="0"/>
              <a:t>afarensis</a:t>
            </a:r>
            <a:r>
              <a:rPr lang="en-US" sz="2400" b="1" dirty="0" smtClean="0"/>
              <a:t> like “Lucy”</a:t>
            </a:r>
            <a:endParaRPr lang="en-US" sz="2400" b="1" dirty="0"/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716" y="1371600"/>
            <a:ext cx="3276600" cy="42923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4114800" y="5713511"/>
            <a:ext cx="472469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/>
              <a:t>https://</a:t>
            </a:r>
            <a:r>
              <a:rPr lang="en-US" sz="1400" dirty="0" smtClean="0"/>
              <a:t>www.nature.com/nature/volumes/466/issues/7308</a:t>
            </a:r>
            <a:endParaRPr lang="en-US" sz="1400" dirty="0"/>
          </a:p>
        </p:txBody>
      </p:sp>
    </p:spTree>
    <p:extLst>
      <p:ext uri="{BB962C8B-B14F-4D97-AF65-F5344CB8AC3E}">
        <p14:creationId xmlns:p14="http://schemas.microsoft.com/office/powerpoint/2010/main" val="17543626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NATUREcutmark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257800" y="304800"/>
            <a:ext cx="3276600" cy="6153615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457200" y="609600"/>
            <a:ext cx="352064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chemeClr val="accent2"/>
                </a:solidFill>
              </a:rPr>
              <a:t>evidence from bones:</a:t>
            </a:r>
          </a:p>
          <a:p>
            <a:endParaRPr lang="en-US" dirty="0" smtClean="0"/>
          </a:p>
          <a:p>
            <a:r>
              <a:rPr lang="en-US" dirty="0" smtClean="0"/>
              <a:t>femur shaft of young bovid</a:t>
            </a:r>
          </a:p>
          <a:p>
            <a:endParaRPr lang="en-US" dirty="0" smtClean="0"/>
          </a:p>
          <a:p>
            <a:r>
              <a:rPr lang="en-US" sz="2000" dirty="0" smtClean="0"/>
              <a:t>individual cut marks and</a:t>
            </a:r>
          </a:p>
          <a:p>
            <a:r>
              <a:rPr lang="en-US" sz="2000" dirty="0" smtClean="0"/>
              <a:t>clustered damage</a:t>
            </a:r>
          </a:p>
          <a:p>
            <a:r>
              <a:rPr lang="en-US" sz="2000" dirty="0" smtClean="0"/>
              <a:t>indicating percussion</a:t>
            </a:r>
          </a:p>
          <a:p>
            <a:endParaRPr lang="en-US" dirty="0" smtClean="0"/>
          </a:p>
          <a:p>
            <a:r>
              <a:rPr lang="en-US" dirty="0" smtClean="0"/>
              <a:t>slicing and efforts to get</a:t>
            </a:r>
          </a:p>
          <a:p>
            <a:r>
              <a:rPr lang="en-US" dirty="0" smtClean="0"/>
              <a:t>at bone marrow</a:t>
            </a:r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304800" y="4191000"/>
            <a:ext cx="459234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/>
              <a:t>How can one determine if such</a:t>
            </a:r>
          </a:p>
          <a:p>
            <a:r>
              <a:rPr lang="en-US" sz="2000" b="1" dirty="0" smtClean="0"/>
              <a:t>marks were not caused by another</a:t>
            </a:r>
          </a:p>
          <a:p>
            <a:r>
              <a:rPr lang="en-US" sz="2000" b="1" dirty="0" smtClean="0"/>
              <a:t>agent of some kind?  </a:t>
            </a:r>
          </a:p>
          <a:p>
            <a:endParaRPr lang="en-US" dirty="0" smtClean="0"/>
          </a:p>
          <a:p>
            <a:endParaRPr lang="en-US" dirty="0" smtClean="0"/>
          </a:p>
        </p:txBody>
      </p:sp>
      <p:sp>
        <p:nvSpPr>
          <p:cNvPr id="6" name="TextBox 5"/>
          <p:cNvSpPr txBox="1"/>
          <p:nvPr/>
        </p:nvSpPr>
        <p:spPr>
          <a:xfrm>
            <a:off x="1219200" y="6494621"/>
            <a:ext cx="7427033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dirty="0"/>
              <a:t>https://</a:t>
            </a:r>
            <a:r>
              <a:rPr lang="en-US" sz="1000" dirty="0" smtClean="0"/>
              <a:t>www.calacademy.org/press/releases/scientists-discover-oldest-evidence-of-stone-tool-use-and-meat-eating-among-human</a:t>
            </a:r>
            <a:endParaRPr lang="en-US" sz="1000" dirty="0"/>
          </a:p>
        </p:txBody>
      </p:sp>
    </p:spTree>
    <p:extLst>
      <p:ext uri="{BB962C8B-B14F-4D97-AF65-F5344CB8AC3E}">
        <p14:creationId xmlns:p14="http://schemas.microsoft.com/office/powerpoint/2010/main" val="5872783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381000" y="914400"/>
            <a:ext cx="8401905" cy="984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/>
              <a:t>debates about the ability of chimps and </a:t>
            </a:r>
            <a:r>
              <a:rPr lang="en-US" sz="2000" b="1" dirty="0" err="1" smtClean="0"/>
              <a:t>bonobo</a:t>
            </a:r>
            <a:r>
              <a:rPr lang="en-US" sz="2000" b="1" dirty="0" smtClean="0"/>
              <a:t> to make and</a:t>
            </a:r>
          </a:p>
          <a:p>
            <a:r>
              <a:rPr lang="en-US" sz="2000" b="1" dirty="0" smtClean="0"/>
              <a:t>use  wooden and stone tools:</a:t>
            </a:r>
          </a:p>
          <a:p>
            <a:endParaRPr lang="en-US" dirty="0" smtClean="0"/>
          </a:p>
        </p:txBody>
      </p:sp>
      <p:pic>
        <p:nvPicPr>
          <p:cNvPr id="8194" name="Picture 2" descr="tool use | animal behaviour | Britannica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5800" y="1828800"/>
            <a:ext cx="4123920" cy="2971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4495799" y="4906492"/>
            <a:ext cx="4116833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100" dirty="0"/>
              <a:t>https://</a:t>
            </a:r>
            <a:r>
              <a:rPr lang="en-US" sz="1100" dirty="0" smtClean="0"/>
              <a:t>www.britannica.com/science/tool-use-animal-behaviour</a:t>
            </a:r>
            <a:endParaRPr lang="en-US" sz="1100" dirty="0"/>
          </a:p>
        </p:txBody>
      </p:sp>
      <p:pic>
        <p:nvPicPr>
          <p:cNvPr id="8196" name="Picture 4" descr="Bonobo Stone Tools as Competent as Ancient Human? | Inside Science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599" y="2209800"/>
            <a:ext cx="3640455" cy="2971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0" y="5317454"/>
            <a:ext cx="5376793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100" dirty="0"/>
              <a:t>https://</a:t>
            </a:r>
            <a:r>
              <a:rPr lang="en-US" sz="1100" dirty="0" smtClean="0"/>
              <a:t>www.insidescience.org/news/bonobo-stone-tools-competent-ancient-human</a:t>
            </a:r>
            <a:endParaRPr lang="en-US" sz="1100" dirty="0"/>
          </a:p>
        </p:txBody>
      </p:sp>
    </p:spTree>
    <p:extLst>
      <p:ext uri="{BB962C8B-B14F-4D97-AF65-F5344CB8AC3E}">
        <p14:creationId xmlns:p14="http://schemas.microsoft.com/office/powerpoint/2010/main" val="129193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omohabilisKNMER4270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614612" y="1137938"/>
            <a:ext cx="2466975" cy="185737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76200" y="1828800"/>
            <a:ext cx="2057400" cy="34470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i="1" dirty="0" smtClean="0"/>
              <a:t>Homo </a:t>
            </a:r>
            <a:r>
              <a:rPr lang="en-US" sz="2400" i="1" dirty="0" err="1" smtClean="0"/>
              <a:t>habilis</a:t>
            </a:r>
            <a:endParaRPr lang="en-US" sz="2400" i="1" dirty="0" smtClean="0"/>
          </a:p>
          <a:p>
            <a:endParaRPr lang="en-US" dirty="0" smtClean="0"/>
          </a:p>
          <a:p>
            <a:r>
              <a:rPr lang="en-US" sz="2000" dirty="0" smtClean="0"/>
              <a:t>survival</a:t>
            </a:r>
          </a:p>
          <a:p>
            <a:r>
              <a:rPr lang="en-US" sz="2000" dirty="0" smtClean="0"/>
              <a:t>on the African savanna</a:t>
            </a:r>
            <a:r>
              <a:rPr lang="en-US" sz="2000" dirty="0"/>
              <a:t> </a:t>
            </a:r>
            <a:r>
              <a:rPr lang="en-US" sz="2000" dirty="0" smtClean="0"/>
              <a:t>due to expanded brain size; also flatter</a:t>
            </a:r>
          </a:p>
          <a:p>
            <a:r>
              <a:rPr lang="en-US" sz="2000" dirty="0" smtClean="0"/>
              <a:t>face, steeper forehead</a:t>
            </a:r>
          </a:p>
          <a:p>
            <a:endParaRPr lang="en-US" dirty="0" smtClean="0"/>
          </a:p>
          <a:p>
            <a:endParaRPr lang="en-US" dirty="0" smtClean="0"/>
          </a:p>
        </p:txBody>
      </p:sp>
      <p:sp>
        <p:nvSpPr>
          <p:cNvPr id="8" name="TextBox 7"/>
          <p:cNvSpPr txBox="1"/>
          <p:nvPr/>
        </p:nvSpPr>
        <p:spPr>
          <a:xfrm>
            <a:off x="5257800" y="1371600"/>
            <a:ext cx="3810000" cy="46782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/>
              <a:t>Homo Genus</a:t>
            </a:r>
          </a:p>
          <a:p>
            <a:r>
              <a:rPr lang="en-US" sz="2000" b="1" dirty="0" smtClean="0"/>
              <a:t>Larger brain to body ratio</a:t>
            </a:r>
            <a:r>
              <a:rPr lang="en-US" sz="2000" dirty="0" smtClean="0"/>
              <a:t>,</a:t>
            </a:r>
          </a:p>
          <a:p>
            <a:r>
              <a:rPr lang="en-US" sz="2000" b="1" dirty="0" smtClean="0"/>
              <a:t>reduction</a:t>
            </a:r>
            <a:r>
              <a:rPr lang="en-US" sz="2000" dirty="0" smtClean="0"/>
              <a:t> in size of jaw</a:t>
            </a:r>
          </a:p>
          <a:p>
            <a:r>
              <a:rPr lang="en-US" sz="2000" dirty="0" smtClean="0"/>
              <a:t>and cheek teeth</a:t>
            </a:r>
          </a:p>
          <a:p>
            <a:endParaRPr lang="en-US" sz="2000" dirty="0" smtClean="0"/>
          </a:p>
          <a:p>
            <a:r>
              <a:rPr lang="en-US" sz="2000" b="1" dirty="0" smtClean="0"/>
              <a:t>Interpretations</a:t>
            </a:r>
            <a:r>
              <a:rPr lang="en-US" sz="2000" dirty="0" smtClean="0"/>
              <a:t>:</a:t>
            </a:r>
          </a:p>
          <a:p>
            <a:r>
              <a:rPr lang="en-US" sz="2000" b="1" dirty="0" smtClean="0"/>
              <a:t>tools</a:t>
            </a:r>
            <a:r>
              <a:rPr lang="en-US" sz="2000" dirty="0" smtClean="0"/>
              <a:t> doing more work teeth </a:t>
            </a:r>
          </a:p>
          <a:p>
            <a:r>
              <a:rPr lang="en-US" sz="2000" dirty="0" smtClean="0"/>
              <a:t>used to do, wider variety of foods,</a:t>
            </a:r>
          </a:p>
          <a:p>
            <a:endParaRPr lang="en-US" sz="2000" dirty="0" smtClean="0"/>
          </a:p>
          <a:p>
            <a:r>
              <a:rPr lang="en-US" sz="2000" dirty="0" smtClean="0"/>
              <a:t>more processed foods, and</a:t>
            </a:r>
          </a:p>
          <a:p>
            <a:endParaRPr lang="en-US" sz="2000" dirty="0" smtClean="0"/>
          </a:p>
          <a:p>
            <a:r>
              <a:rPr lang="en-US" sz="2000" dirty="0" smtClean="0"/>
              <a:t>significance</a:t>
            </a:r>
          </a:p>
          <a:p>
            <a:r>
              <a:rPr lang="en-US" sz="2000" dirty="0" smtClean="0"/>
              <a:t>of </a:t>
            </a:r>
            <a:r>
              <a:rPr lang="en-US" sz="2000" b="1" dirty="0" smtClean="0"/>
              <a:t>meat</a:t>
            </a:r>
            <a:r>
              <a:rPr lang="en-US" sz="2000" dirty="0" smtClean="0"/>
              <a:t> for brain development </a:t>
            </a:r>
          </a:p>
          <a:p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228600" y="76200"/>
            <a:ext cx="83058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/>
              <a:t>the next milestone in human physical evolution:    </a:t>
            </a:r>
          </a:p>
          <a:p>
            <a:r>
              <a:rPr lang="en-US" sz="2800" b="1" i="1" dirty="0" smtClean="0"/>
              <a:t>Homo </a:t>
            </a:r>
            <a:r>
              <a:rPr lang="en-US" sz="2800" b="1" i="1" dirty="0" err="1" smtClean="0"/>
              <a:t>habilis</a:t>
            </a:r>
            <a:r>
              <a:rPr lang="en-US" sz="2800" b="1" i="1" dirty="0" smtClean="0"/>
              <a:t>:</a:t>
            </a:r>
            <a:r>
              <a:rPr lang="en-US" sz="2800" b="1" dirty="0" smtClean="0"/>
              <a:t>  a new Genus, </a:t>
            </a:r>
            <a:r>
              <a:rPr lang="en-US" sz="2800" b="1" i="1" dirty="0" smtClean="0"/>
              <a:t>Homo</a:t>
            </a:r>
            <a:endParaRPr lang="en-US" sz="2800" b="1" i="1" dirty="0"/>
          </a:p>
        </p:txBody>
      </p:sp>
      <p:pic>
        <p:nvPicPr>
          <p:cNvPr id="9218" name="Picture 2" descr="KNM-ER 1813 | The Smithsonian Institution's Human Origins Progra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2200" y="3200400"/>
            <a:ext cx="2895600" cy="2895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838200" y="6172200"/>
            <a:ext cx="503208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/>
              <a:t>https://</a:t>
            </a:r>
            <a:r>
              <a:rPr lang="en-US" sz="1200" dirty="0" smtClean="0"/>
              <a:t>humanorigins.si.edu/evidence/human-fossils/fossils/knm-er-1813</a:t>
            </a:r>
            <a:endParaRPr lang="en-US" sz="1200" dirty="0"/>
          </a:p>
        </p:txBody>
      </p:sp>
    </p:spTree>
    <p:extLst>
      <p:ext uri="{BB962C8B-B14F-4D97-AF65-F5344CB8AC3E}">
        <p14:creationId xmlns:p14="http://schemas.microsoft.com/office/powerpoint/2010/main" val="22714020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54324" y="304800"/>
            <a:ext cx="8911883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/>
              <a:t>reconstruction of </a:t>
            </a:r>
            <a:r>
              <a:rPr lang="en-US" sz="2000" i="1" dirty="0" smtClean="0"/>
              <a:t>Homo </a:t>
            </a:r>
            <a:r>
              <a:rPr lang="en-US" sz="2000" i="1" dirty="0" err="1" smtClean="0"/>
              <a:t>habilis</a:t>
            </a:r>
            <a:r>
              <a:rPr lang="en-US" sz="2000" dirty="0" smtClean="0"/>
              <a:t> </a:t>
            </a:r>
            <a:r>
              <a:rPr lang="en-US" sz="2000" b="1" dirty="0" smtClean="0"/>
              <a:t>making stone tools</a:t>
            </a:r>
            <a:r>
              <a:rPr lang="en-US" sz="2000" dirty="0" smtClean="0"/>
              <a:t>, </a:t>
            </a:r>
          </a:p>
          <a:p>
            <a:r>
              <a:rPr lang="en-US" sz="2000" b="1" dirty="0" smtClean="0"/>
              <a:t>larger brain size, c. 500-800 cc,      2.5-1.6 MYA</a:t>
            </a:r>
          </a:p>
          <a:p>
            <a:endParaRPr lang="en-US" sz="2000" dirty="0" smtClean="0"/>
          </a:p>
          <a:p>
            <a:r>
              <a:rPr lang="en-US" sz="2000" b="1" dirty="0" smtClean="0">
                <a:solidFill>
                  <a:schemeClr val="accent2"/>
                </a:solidFill>
              </a:rPr>
              <a:t>direct association of fossil </a:t>
            </a:r>
            <a:r>
              <a:rPr lang="en-US" sz="2000" b="1" dirty="0" err="1" smtClean="0">
                <a:solidFill>
                  <a:schemeClr val="accent2"/>
                </a:solidFill>
              </a:rPr>
              <a:t>hominin</a:t>
            </a:r>
            <a:r>
              <a:rPr lang="en-US" sz="2000" b="1" dirty="0" smtClean="0">
                <a:solidFill>
                  <a:schemeClr val="accent2"/>
                </a:solidFill>
              </a:rPr>
              <a:t> remains and </a:t>
            </a:r>
            <a:r>
              <a:rPr lang="en-US" sz="2000" b="1" dirty="0" err="1" smtClean="0">
                <a:solidFill>
                  <a:schemeClr val="accent2"/>
                </a:solidFill>
              </a:rPr>
              <a:t>Oldowan</a:t>
            </a:r>
            <a:r>
              <a:rPr lang="en-US" sz="2000" b="1" dirty="0" smtClean="0">
                <a:solidFill>
                  <a:schemeClr val="accent2"/>
                </a:solidFill>
              </a:rPr>
              <a:t> tools</a:t>
            </a:r>
            <a:r>
              <a:rPr lang="en-US" sz="2000" b="1" dirty="0" smtClean="0"/>
              <a:t> </a:t>
            </a:r>
          </a:p>
          <a:p>
            <a:r>
              <a:rPr lang="en-US" sz="2000" b="1" dirty="0" smtClean="0"/>
              <a:t>at Olduvai Gorge and other sites in Tanzania and Kenya</a:t>
            </a:r>
            <a:endParaRPr lang="en-US" sz="2000" b="1" dirty="0"/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1936016"/>
            <a:ext cx="7162800" cy="47718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740107" y="6477000"/>
            <a:ext cx="676319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err="1"/>
              <a:t>Chazan</a:t>
            </a:r>
            <a:r>
              <a:rPr lang="en-US" sz="1200" dirty="0"/>
              <a:t>, M. (2021). </a:t>
            </a:r>
            <a:r>
              <a:rPr lang="en-US" sz="1200" i="1" dirty="0"/>
              <a:t>World prehistory and archaeology: pathways through time</a:t>
            </a:r>
            <a:r>
              <a:rPr lang="en-US" sz="1200" dirty="0"/>
              <a:t>. Routledge, New York.</a:t>
            </a:r>
          </a:p>
          <a:p>
            <a:endParaRPr lang="en-US" sz="1200" dirty="0"/>
          </a:p>
        </p:txBody>
      </p:sp>
    </p:spTree>
    <p:extLst>
      <p:ext uri="{BB962C8B-B14F-4D97-AF65-F5344CB8AC3E}">
        <p14:creationId xmlns:p14="http://schemas.microsoft.com/office/powerpoint/2010/main" val="25304638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nicedrawingOldowanchoppingtool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04800" y="1376265"/>
            <a:ext cx="3124200" cy="1863929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201322" y="152400"/>
            <a:ext cx="8221953" cy="10464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err="1" smtClean="0"/>
              <a:t>Oldowan</a:t>
            </a:r>
            <a:r>
              <a:rPr lang="en-US" sz="2400" b="1" dirty="0" smtClean="0"/>
              <a:t> tools (an “industry” rather than a “culture”):</a:t>
            </a:r>
          </a:p>
          <a:p>
            <a:r>
              <a:rPr lang="en-US" sz="2000" b="1" dirty="0" smtClean="0"/>
              <a:t>“Lower Paleolithic technology”, Early Stone Age, ca. 1.9- 1.15 MYA</a:t>
            </a:r>
          </a:p>
          <a:p>
            <a:r>
              <a:rPr lang="en-US" dirty="0" smtClean="0"/>
              <a:t>bifacial </a:t>
            </a:r>
            <a:r>
              <a:rPr lang="en-US" b="1" dirty="0" smtClean="0"/>
              <a:t>choppers</a:t>
            </a:r>
            <a:r>
              <a:rPr lang="en-US" dirty="0" smtClean="0"/>
              <a:t>, flake scrapers, larger scrapers, </a:t>
            </a:r>
            <a:r>
              <a:rPr lang="en-US" b="1" dirty="0" smtClean="0"/>
              <a:t>hammer stones</a:t>
            </a:r>
            <a:r>
              <a:rPr lang="en-US" dirty="0" smtClean="0"/>
              <a:t> to make tools</a:t>
            </a:r>
            <a:endParaRPr lang="en-US" dirty="0"/>
          </a:p>
        </p:txBody>
      </p:sp>
      <p:pic>
        <p:nvPicPr>
          <p:cNvPr id="6" name="Picture 5" descr="Oldowandrawing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705600" y="1546439"/>
            <a:ext cx="1781175" cy="3387511"/>
          </a:xfrm>
          <a:prstGeom prst="rect">
            <a:avLst/>
          </a:prstGeom>
        </p:spPr>
      </p:pic>
      <p:pic>
        <p:nvPicPr>
          <p:cNvPr id="7" name="Picture 6" descr="Oldowanflaking drawing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17500" y="3581400"/>
            <a:ext cx="3200400" cy="2400300"/>
          </a:xfrm>
          <a:prstGeom prst="rect">
            <a:avLst/>
          </a:prstGeom>
        </p:spPr>
      </p:pic>
      <p:pic>
        <p:nvPicPr>
          <p:cNvPr id="8" name="Picture 7" descr="Oldowanphoto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038600" y="3411836"/>
            <a:ext cx="2076450" cy="2569864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6562122" y="5181600"/>
            <a:ext cx="2068130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Evidence from signs</a:t>
            </a:r>
          </a:p>
          <a:p>
            <a:r>
              <a:rPr lang="en-US" dirty="0" smtClean="0"/>
              <a:t>of </a:t>
            </a:r>
            <a:r>
              <a:rPr lang="en-US" b="1" dirty="0" smtClean="0"/>
              <a:t>retouch</a:t>
            </a:r>
            <a:r>
              <a:rPr lang="en-US" dirty="0" smtClean="0"/>
              <a:t> and </a:t>
            </a:r>
            <a:r>
              <a:rPr lang="en-US" b="1" dirty="0" smtClean="0"/>
              <a:t>bulb</a:t>
            </a:r>
          </a:p>
          <a:p>
            <a:r>
              <a:rPr lang="en-US" b="1" dirty="0" smtClean="0"/>
              <a:t>of percussion</a:t>
            </a:r>
            <a:endParaRPr lang="en-US" b="1" dirty="0"/>
          </a:p>
        </p:txBody>
      </p:sp>
      <p:sp>
        <p:nvSpPr>
          <p:cNvPr id="2" name="TextBox 1"/>
          <p:cNvSpPr txBox="1"/>
          <p:nvPr/>
        </p:nvSpPr>
        <p:spPr>
          <a:xfrm>
            <a:off x="1219200" y="6104930"/>
            <a:ext cx="2908168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50" dirty="0"/>
              <a:t>https://www.worldhistory.org/Oldowan_Tools</a:t>
            </a:r>
          </a:p>
        </p:txBody>
      </p:sp>
    </p:spTree>
    <p:extLst>
      <p:ext uri="{BB962C8B-B14F-4D97-AF65-F5344CB8AC3E}">
        <p14:creationId xmlns:p14="http://schemas.microsoft.com/office/powerpoint/2010/main" val="20224103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139699" y="304800"/>
            <a:ext cx="8928101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/>
              <a:t>The evidence today suggests that </a:t>
            </a:r>
            <a:r>
              <a:rPr lang="en-US" sz="2400" b="1" u="sng" dirty="0" smtClean="0"/>
              <a:t>more than one type of </a:t>
            </a:r>
            <a:r>
              <a:rPr lang="en-US" sz="2400" b="1" u="sng" dirty="0" err="1" smtClean="0"/>
              <a:t>hominin</a:t>
            </a:r>
            <a:r>
              <a:rPr lang="en-US" sz="2400" b="1" dirty="0" smtClean="0"/>
              <a:t> around 2.5 MYA made and used stone tools (bone and wood also likely), even if they were not on the direct line to modern humans</a:t>
            </a:r>
          </a:p>
          <a:p>
            <a:pPr marL="342900" indent="-342900"/>
            <a:endParaRPr lang="en-US" b="1" dirty="0" smtClean="0"/>
          </a:p>
          <a:p>
            <a:pPr marL="342900" indent="-342900"/>
            <a:r>
              <a:rPr lang="en-US" b="1" i="1" dirty="0" err="1" smtClean="0"/>
              <a:t>Paranthropus</a:t>
            </a:r>
            <a:r>
              <a:rPr lang="en-US" b="1" dirty="0" smtClean="0"/>
              <a:t>, formerly called </a:t>
            </a:r>
            <a:r>
              <a:rPr lang="en-US" b="1" i="1" dirty="0" err="1" smtClean="0"/>
              <a:t>A.boisei</a:t>
            </a:r>
            <a:r>
              <a:rPr lang="en-US" i="1" dirty="0" smtClean="0"/>
              <a:t> </a:t>
            </a:r>
            <a:r>
              <a:rPr lang="en-US" dirty="0" smtClean="0"/>
              <a:t>(or “</a:t>
            </a:r>
            <a:r>
              <a:rPr lang="en-US" dirty="0" err="1" smtClean="0"/>
              <a:t>robustus</a:t>
            </a:r>
            <a:r>
              <a:rPr lang="en-US" dirty="0" smtClean="0"/>
              <a:t>”) in </a:t>
            </a:r>
            <a:r>
              <a:rPr lang="en-US" b="1" dirty="0" smtClean="0"/>
              <a:t>direct association</a:t>
            </a:r>
            <a:r>
              <a:rPr lang="en-US" dirty="0" smtClean="0"/>
              <a:t> with</a:t>
            </a:r>
          </a:p>
          <a:p>
            <a:pPr marL="342900" indent="-342900"/>
            <a:r>
              <a:rPr lang="en-US" dirty="0" smtClean="0"/>
              <a:t> </a:t>
            </a:r>
            <a:r>
              <a:rPr lang="en-US" b="1" dirty="0" err="1" smtClean="0"/>
              <a:t>Oldowan</a:t>
            </a:r>
            <a:r>
              <a:rPr lang="en-US" dirty="0" smtClean="0"/>
              <a:t> </a:t>
            </a:r>
            <a:r>
              <a:rPr lang="en-US" b="1" dirty="0" smtClean="0"/>
              <a:t>tools</a:t>
            </a:r>
            <a:r>
              <a:rPr lang="en-US" dirty="0" smtClean="0"/>
              <a:t> at Olduvai Gorge in Tanzania,  </a:t>
            </a:r>
            <a:r>
              <a:rPr lang="en-US" b="1" dirty="0" err="1" smtClean="0"/>
              <a:t>Zinjanthropus</a:t>
            </a:r>
            <a:r>
              <a:rPr lang="en-US" b="1" dirty="0" smtClean="0"/>
              <a:t> </a:t>
            </a:r>
          </a:p>
          <a:p>
            <a:pPr marL="342900" indent="-342900"/>
            <a:r>
              <a:rPr lang="en-US" b="1" dirty="0" smtClean="0"/>
              <a:t>discovered by Louis and Mary Leakey</a:t>
            </a:r>
            <a:endParaRPr lang="en-US" b="1" dirty="0"/>
          </a:p>
        </p:txBody>
      </p:sp>
      <p:sp>
        <p:nvSpPr>
          <p:cNvPr id="11" name="TextBox 10"/>
          <p:cNvSpPr txBox="1"/>
          <p:nvPr/>
        </p:nvSpPr>
        <p:spPr>
          <a:xfrm>
            <a:off x="460375" y="6324600"/>
            <a:ext cx="81282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sites in South Africa such as </a:t>
            </a:r>
            <a:r>
              <a:rPr lang="en-US" dirty="0" err="1" smtClean="0"/>
              <a:t>Sterkfontein</a:t>
            </a:r>
            <a:r>
              <a:rPr lang="en-US" dirty="0" smtClean="0"/>
              <a:t> and </a:t>
            </a:r>
            <a:r>
              <a:rPr lang="en-US" dirty="0" err="1" smtClean="0"/>
              <a:t>Swartkrans</a:t>
            </a:r>
            <a:r>
              <a:rPr lang="en-US" dirty="0" smtClean="0"/>
              <a:t> caves</a:t>
            </a:r>
            <a:endParaRPr lang="en-US" dirty="0"/>
          </a:p>
        </p:txBody>
      </p:sp>
      <p:sp>
        <p:nvSpPr>
          <p:cNvPr id="2" name="AutoShape 2" descr="Excavation Site, Sterkfontein Caves, South Africa (Photos Prints,  Framed,...) #11988598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1126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2982456"/>
            <a:ext cx="4419600" cy="2946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228600" y="5928856"/>
            <a:ext cx="4828566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dirty="0"/>
              <a:t>https://www.fineartstorehouse.com/excavation-site-sterkfontein-caves-south-africa</a:t>
            </a:r>
          </a:p>
        </p:txBody>
      </p:sp>
      <p:pic>
        <p:nvPicPr>
          <p:cNvPr id="1126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76447" y="2982456"/>
            <a:ext cx="3691353" cy="27685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5605334" y="5801898"/>
            <a:ext cx="3233578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50" dirty="0"/>
              <a:t>https://www.pinterest.com/pin/381328293421930380</a:t>
            </a:r>
          </a:p>
        </p:txBody>
      </p:sp>
    </p:spTree>
    <p:extLst>
      <p:ext uri="{BB962C8B-B14F-4D97-AF65-F5344CB8AC3E}">
        <p14:creationId xmlns:p14="http://schemas.microsoft.com/office/powerpoint/2010/main" val="25645810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381000" y="228600"/>
            <a:ext cx="8534400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US" sz="2400" b="1" i="1" dirty="0" smtClean="0"/>
          </a:p>
          <a:p>
            <a:pPr algn="ctr"/>
            <a:r>
              <a:rPr lang="en-US" sz="2400" b="1" i="1" dirty="0" smtClean="0"/>
              <a:t>Homo </a:t>
            </a:r>
            <a:r>
              <a:rPr lang="en-US" sz="2400" b="1" i="1" dirty="0" err="1" smtClean="0"/>
              <a:t>ergaster</a:t>
            </a:r>
            <a:r>
              <a:rPr lang="en-US" sz="2400" b="1" dirty="0" smtClean="0"/>
              <a:t> 1.8 MYA --ca. 600,000 BP</a:t>
            </a:r>
          </a:p>
          <a:p>
            <a:pPr algn="ctr"/>
            <a:endParaRPr lang="en-US" dirty="0" smtClean="0"/>
          </a:p>
          <a:p>
            <a:r>
              <a:rPr lang="en-US" sz="2000" dirty="0" smtClean="0"/>
              <a:t>--during earlier periods, </a:t>
            </a:r>
            <a:r>
              <a:rPr lang="en-US" sz="2000" i="1" dirty="0" err="1" smtClean="0"/>
              <a:t>Oldowan</a:t>
            </a:r>
            <a:r>
              <a:rPr lang="en-US" sz="2000" dirty="0" smtClean="0"/>
              <a:t> stone tools were made; later (by 1.65 MYA) </a:t>
            </a:r>
            <a:r>
              <a:rPr lang="en-US" sz="2800" dirty="0" smtClean="0"/>
              <a:t>more sophisticated stone tools were made,  </a:t>
            </a:r>
            <a:r>
              <a:rPr lang="en-US" sz="2800" i="1" dirty="0" smtClean="0"/>
              <a:t>Acheulean</a:t>
            </a:r>
            <a:r>
              <a:rPr lang="en-US" sz="2800" dirty="0" smtClean="0"/>
              <a:t> tradition</a:t>
            </a:r>
          </a:p>
          <a:p>
            <a:endParaRPr lang="en-US" sz="2000" dirty="0" smtClean="0"/>
          </a:p>
          <a:p>
            <a:r>
              <a:rPr lang="en-US" sz="2000" dirty="0" smtClean="0"/>
              <a:t>--found at the site of </a:t>
            </a:r>
            <a:r>
              <a:rPr lang="en-US" sz="2000" b="1" dirty="0" smtClean="0"/>
              <a:t>Lake Turkana, northern Kenya</a:t>
            </a:r>
            <a:r>
              <a:rPr lang="en-US" sz="2000" dirty="0" smtClean="0"/>
              <a:t>: </a:t>
            </a:r>
          </a:p>
          <a:p>
            <a:r>
              <a:rPr lang="en-US" sz="2000" b="1" dirty="0" smtClean="0"/>
              <a:t>“Turkana </a:t>
            </a:r>
            <a:r>
              <a:rPr lang="en-US" sz="2000" b="1" dirty="0"/>
              <a:t>B</a:t>
            </a:r>
            <a:r>
              <a:rPr lang="en-US" sz="2000" b="1" dirty="0" smtClean="0"/>
              <a:t>oy site”</a:t>
            </a:r>
          </a:p>
          <a:p>
            <a:endParaRPr lang="en-US" b="1" i="1" dirty="0" smtClean="0"/>
          </a:p>
        </p:txBody>
      </p:sp>
      <p:pic>
        <p:nvPicPr>
          <p:cNvPr id="4" name="Picture 3" descr="imageLake Turkan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0313" y="3706475"/>
            <a:ext cx="3549753" cy="2362200"/>
          </a:xfrm>
          <a:prstGeom prst="rect">
            <a:avLst/>
          </a:prstGeom>
        </p:spPr>
      </p:pic>
      <p:pic>
        <p:nvPicPr>
          <p:cNvPr id="6" name="Picture 5" descr="indexTurkanaBoy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837213" y="4419600"/>
            <a:ext cx="2198767" cy="1649075"/>
          </a:xfrm>
          <a:prstGeom prst="rect">
            <a:avLst/>
          </a:prstGeom>
        </p:spPr>
      </p:pic>
      <p:pic>
        <p:nvPicPr>
          <p:cNvPr id="7" name="Picture 6" descr="Acheuleanflint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324600" y="3429000"/>
            <a:ext cx="2819400" cy="2819400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762000" y="6121442"/>
            <a:ext cx="3685624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50" dirty="0"/>
              <a:t>https://www.nationalgeographic.org/photo/kfri-turkanaboy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648200" y="6375358"/>
            <a:ext cx="4472699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50" dirty="0"/>
              <a:t>https://www.pathwayz.org/Tree/Plain/ACHEULEAN+TOOLS+%</a:t>
            </a:r>
            <a:r>
              <a:rPr lang="en-US" sz="1050" dirty="0" smtClean="0"/>
              <a:t>26+FIRE</a:t>
            </a:r>
            <a:endParaRPr lang="en-US" sz="1050" dirty="0"/>
          </a:p>
        </p:txBody>
      </p:sp>
    </p:spTree>
    <p:extLst>
      <p:ext uri="{BB962C8B-B14F-4D97-AF65-F5344CB8AC3E}">
        <p14:creationId xmlns:p14="http://schemas.microsoft.com/office/powerpoint/2010/main" val="35572244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HomoEgasterTurkanaboy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943600" y="3886200"/>
            <a:ext cx="2895600" cy="2684333"/>
          </a:xfrm>
          <a:prstGeom prst="rect">
            <a:avLst/>
          </a:prstGeom>
        </p:spPr>
      </p:pic>
      <p:pic>
        <p:nvPicPr>
          <p:cNvPr id="4" name="Picture 3" descr="images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81000" y="1828800"/>
            <a:ext cx="2286000" cy="4868884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200400" y="0"/>
            <a:ext cx="5244000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 smtClean="0"/>
          </a:p>
          <a:p>
            <a:r>
              <a:rPr lang="en-US" dirty="0" smtClean="0"/>
              <a:t>---shape of pelvis allowed identification as a male; limbs and teeth indicated he was young</a:t>
            </a:r>
          </a:p>
          <a:p>
            <a:r>
              <a:rPr lang="en-US" dirty="0" smtClean="0"/>
              <a:t>--- </a:t>
            </a:r>
            <a:r>
              <a:rPr lang="en-US" b="1" dirty="0" smtClean="0"/>
              <a:t>more developed </a:t>
            </a:r>
            <a:r>
              <a:rPr lang="en-US" b="1" dirty="0" err="1" smtClean="0"/>
              <a:t>bipedalism</a:t>
            </a:r>
            <a:r>
              <a:rPr lang="en-US" dirty="0" smtClean="0"/>
              <a:t>,</a:t>
            </a:r>
          </a:p>
          <a:p>
            <a:r>
              <a:rPr lang="en-US" dirty="0" smtClean="0"/>
              <a:t>---long limbs and other features suggest adaptation to a hot, dry climate</a:t>
            </a:r>
          </a:p>
          <a:p>
            <a:r>
              <a:rPr lang="en-US" dirty="0" smtClean="0"/>
              <a:t>---but the </a:t>
            </a:r>
            <a:r>
              <a:rPr lang="en-US" b="1" dirty="0" smtClean="0"/>
              <a:t>skull and brain size</a:t>
            </a:r>
            <a:r>
              <a:rPr lang="en-US" dirty="0" smtClean="0"/>
              <a:t> show it is not modern:</a:t>
            </a:r>
            <a:endParaRPr lang="en-US" dirty="0"/>
          </a:p>
          <a:p>
            <a:r>
              <a:rPr lang="en-US" dirty="0"/>
              <a:t>c</a:t>
            </a:r>
            <a:r>
              <a:rPr lang="en-US" dirty="0" smtClean="0"/>
              <a:t>ranial capacity 600-910 cc—not much larger than </a:t>
            </a:r>
            <a:r>
              <a:rPr lang="en-US" i="1" dirty="0" smtClean="0"/>
              <a:t>Homo </a:t>
            </a:r>
            <a:r>
              <a:rPr lang="en-US" i="1" dirty="0" err="1" smtClean="0"/>
              <a:t>habilis</a:t>
            </a:r>
            <a:r>
              <a:rPr lang="en-US" dirty="0" smtClean="0"/>
              <a:t>; large brow ridges, large jaws</a:t>
            </a:r>
          </a:p>
          <a:p>
            <a:endParaRPr lang="en-US" dirty="0"/>
          </a:p>
          <a:p>
            <a:r>
              <a:rPr lang="en-US" dirty="0" smtClean="0"/>
              <a:t>currently regarded as a </a:t>
            </a:r>
            <a:r>
              <a:rPr lang="en-US" b="1" dirty="0" smtClean="0"/>
              <a:t>direct ancestor to the earliest modern humans</a:t>
            </a:r>
            <a:r>
              <a:rPr lang="en-US" dirty="0" smtClean="0"/>
              <a:t>/ </a:t>
            </a:r>
            <a:r>
              <a:rPr lang="en-US" i="1" dirty="0" smtClean="0"/>
              <a:t>Homo sapiens</a:t>
            </a:r>
            <a:r>
              <a:rPr lang="en-US" dirty="0" smtClean="0"/>
              <a:t>, found in Africa </a:t>
            </a:r>
          </a:p>
          <a:p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304800" y="457200"/>
            <a:ext cx="338646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 smtClean="0"/>
              <a:t>Homo </a:t>
            </a:r>
            <a:r>
              <a:rPr lang="en-US" i="1" dirty="0" err="1" smtClean="0"/>
              <a:t>ergaster</a:t>
            </a:r>
            <a:r>
              <a:rPr lang="en-US" dirty="0" smtClean="0"/>
              <a:t>,</a:t>
            </a:r>
          </a:p>
          <a:p>
            <a:r>
              <a:rPr lang="en-US" b="1" dirty="0" smtClean="0"/>
              <a:t>Turkana Boy</a:t>
            </a:r>
          </a:p>
          <a:p>
            <a:r>
              <a:rPr lang="en-US" dirty="0" smtClean="0"/>
              <a:t>best preserved </a:t>
            </a:r>
          </a:p>
          <a:p>
            <a:r>
              <a:rPr lang="en-US" dirty="0" err="1" smtClean="0"/>
              <a:t>hominin</a:t>
            </a:r>
            <a:r>
              <a:rPr lang="en-US" dirty="0" smtClean="0"/>
              <a:t> fossil</a:t>
            </a:r>
          </a:p>
        </p:txBody>
      </p:sp>
      <p:pic>
        <p:nvPicPr>
          <p:cNvPr id="7" name="Picture 6" descr="indexTurkanaBoy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124200" y="4076700"/>
            <a:ext cx="2362200" cy="177165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895600" y="6400800"/>
            <a:ext cx="2672526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50" dirty="0"/>
              <a:t>https://www.turkanabasin.org/turkanaboy</a:t>
            </a:r>
          </a:p>
        </p:txBody>
      </p:sp>
    </p:spTree>
    <p:extLst>
      <p:ext uri="{BB962C8B-B14F-4D97-AF65-F5344CB8AC3E}">
        <p14:creationId xmlns:p14="http://schemas.microsoft.com/office/powerpoint/2010/main" val="4766416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cheuleanflint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86087" y="3352800"/>
            <a:ext cx="2819400" cy="2819400"/>
          </a:xfrm>
          <a:prstGeom prst="rect">
            <a:avLst/>
          </a:prstGeom>
        </p:spPr>
      </p:pic>
      <p:pic>
        <p:nvPicPr>
          <p:cNvPr id="4" name="Picture 3" descr="makinghandaxe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780379" y="3073400"/>
            <a:ext cx="4953000" cy="3615878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52400" y="152400"/>
            <a:ext cx="9108394" cy="27392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err="1" smtClean="0"/>
              <a:t>Acheulean</a:t>
            </a:r>
            <a:r>
              <a:rPr lang="en-US" sz="2800" b="1" dirty="0" smtClean="0"/>
              <a:t> hand axes</a:t>
            </a:r>
          </a:p>
          <a:p>
            <a:endParaRPr lang="en-US" sz="2400" b="1" dirty="0"/>
          </a:p>
          <a:p>
            <a:r>
              <a:rPr lang="en-US" sz="2400" b="1" dirty="0" smtClean="0"/>
              <a:t>“</a:t>
            </a:r>
            <a:r>
              <a:rPr lang="en-US" sz="2400" b="1" dirty="0" err="1" smtClean="0"/>
              <a:t>bifaces</a:t>
            </a:r>
            <a:r>
              <a:rPr lang="en-US" sz="2400" b="1" dirty="0" smtClean="0"/>
              <a:t>”, worked on both sides; early “</a:t>
            </a:r>
            <a:r>
              <a:rPr lang="en-US" sz="2400" b="1" dirty="0" err="1" smtClean="0"/>
              <a:t>swiss</a:t>
            </a:r>
            <a:r>
              <a:rPr lang="en-US" sz="2400" b="1" dirty="0" smtClean="0"/>
              <a:t> army</a:t>
            </a:r>
          </a:p>
          <a:p>
            <a:r>
              <a:rPr lang="en-US" sz="2400" b="1" dirty="0" smtClean="0"/>
              <a:t>knives” for many purposes</a:t>
            </a:r>
          </a:p>
          <a:p>
            <a:endParaRPr lang="en-US" sz="2400" dirty="0"/>
          </a:p>
          <a:p>
            <a:r>
              <a:rPr lang="en-US" sz="2400" dirty="0" smtClean="0"/>
              <a:t>first developed in Africa, then the</a:t>
            </a:r>
          </a:p>
          <a:p>
            <a:r>
              <a:rPr lang="en-US" sz="2400" dirty="0"/>
              <a:t>t</a:t>
            </a:r>
            <a:r>
              <a:rPr lang="en-US" sz="2400" dirty="0" smtClean="0"/>
              <a:t>echnology moved with the </a:t>
            </a:r>
            <a:r>
              <a:rPr lang="en-US" sz="2400" dirty="0" err="1" smtClean="0"/>
              <a:t>hominins</a:t>
            </a:r>
            <a:r>
              <a:rPr lang="en-US" sz="2400" dirty="0" smtClean="0"/>
              <a:t> to other areas</a:t>
            </a:r>
            <a:endParaRPr lang="en-US" sz="2400" dirty="0"/>
          </a:p>
        </p:txBody>
      </p:sp>
      <p:sp>
        <p:nvSpPr>
          <p:cNvPr id="7" name="TextBox 6"/>
          <p:cNvSpPr txBox="1"/>
          <p:nvPr/>
        </p:nvSpPr>
        <p:spPr>
          <a:xfrm>
            <a:off x="2383" y="6482099"/>
            <a:ext cx="3865161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900" dirty="0"/>
              <a:t>https://www.pathwayz.org/Tree/Plain/ACHEULEAN+TOOLS+%</a:t>
            </a:r>
            <a:r>
              <a:rPr lang="en-US" sz="900" dirty="0" smtClean="0"/>
              <a:t>26+FIRE</a:t>
            </a:r>
            <a:endParaRPr lang="en-US" sz="900" dirty="0"/>
          </a:p>
        </p:txBody>
      </p:sp>
    </p:spTree>
    <p:extLst>
      <p:ext uri="{BB962C8B-B14F-4D97-AF65-F5344CB8AC3E}">
        <p14:creationId xmlns:p14="http://schemas.microsoft.com/office/powerpoint/2010/main" val="24272213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130300" y="213717"/>
            <a:ext cx="7391400" cy="15388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2800" b="1" dirty="0" smtClean="0"/>
          </a:p>
          <a:p>
            <a:r>
              <a:rPr lang="en-US" sz="2400" b="1" dirty="0" smtClean="0"/>
              <a:t>Were early </a:t>
            </a:r>
            <a:r>
              <a:rPr lang="en-US" sz="2400" b="1" dirty="0" err="1" smtClean="0"/>
              <a:t>hominins</a:t>
            </a:r>
            <a:r>
              <a:rPr lang="en-US" sz="2400" b="1" dirty="0" smtClean="0"/>
              <a:t> hunters or scavengers?</a:t>
            </a:r>
          </a:p>
          <a:p>
            <a:endParaRPr lang="en-US" sz="2400" b="1" dirty="0" smtClean="0"/>
          </a:p>
          <a:p>
            <a:endParaRPr lang="en-US" dirty="0"/>
          </a:p>
        </p:txBody>
      </p:sp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1371600"/>
            <a:ext cx="8279219" cy="487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2133600" y="6400800"/>
            <a:ext cx="4288353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100" dirty="0"/>
              <a:t>https://hominidpost.com/meat-eating-among-the-earliest-humans</a:t>
            </a:r>
          </a:p>
        </p:txBody>
      </p:sp>
    </p:spTree>
    <p:extLst>
      <p:ext uri="{BB962C8B-B14F-4D97-AF65-F5344CB8AC3E}">
        <p14:creationId xmlns:p14="http://schemas.microsoft.com/office/powerpoint/2010/main" val="37247957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5181600" y="685800"/>
            <a:ext cx="3925745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chemeClr val="accent2"/>
                </a:solidFill>
              </a:rPr>
              <a:t>implications for the emergence of culture</a:t>
            </a:r>
            <a:r>
              <a:rPr lang="en-US" sz="2400" b="1" dirty="0" smtClean="0"/>
              <a:t>:  cooperation for tasks and communication, food sharing, learning</a:t>
            </a:r>
          </a:p>
          <a:p>
            <a:endParaRPr lang="en-US" sz="2400" b="1" dirty="0" smtClean="0"/>
          </a:p>
          <a:p>
            <a:r>
              <a:rPr lang="en-US" sz="2400" b="1" dirty="0" smtClean="0"/>
              <a:t> investigating control of fire, food preparation</a:t>
            </a:r>
          </a:p>
          <a:p>
            <a:endParaRPr lang="en-US" sz="2400" b="1" dirty="0"/>
          </a:p>
          <a:p>
            <a:r>
              <a:rPr lang="en-US" sz="2400" b="1" dirty="0" smtClean="0"/>
              <a:t>- Symbolism and rituals: the Rising Star cave system in South Africa </a:t>
            </a:r>
          </a:p>
          <a:p>
            <a:endParaRPr lang="en-US" sz="2400" b="1" dirty="0" smtClean="0"/>
          </a:p>
        </p:txBody>
      </p:sp>
      <p:pic>
        <p:nvPicPr>
          <p:cNvPr id="14338" name="Picture 2" descr="Artwork depicting H. erectus hominins igniting a bonfire upon the open... |  Download Scientific Diagram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934" y="543415"/>
            <a:ext cx="5171584" cy="51715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52400" y="5791200"/>
            <a:ext cx="8156400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dirty="0"/>
              <a:t>https://</a:t>
            </a:r>
            <a:r>
              <a:rPr lang="en-US" sz="1000" dirty="0" smtClean="0"/>
              <a:t>www.researchgate.net/figure/Artwork-depicting-H-erectus-hominins-igniting-a-bonfire-upon-the-open-grasslands-and_fig1_323542697</a:t>
            </a:r>
            <a:endParaRPr lang="en-US" sz="1000" dirty="0"/>
          </a:p>
        </p:txBody>
      </p:sp>
    </p:spTree>
    <p:extLst>
      <p:ext uri="{BB962C8B-B14F-4D97-AF65-F5344CB8AC3E}">
        <p14:creationId xmlns:p14="http://schemas.microsoft.com/office/powerpoint/2010/main" val="13065430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33400" y="152400"/>
            <a:ext cx="819037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/>
              <a:t>further dispersal of </a:t>
            </a:r>
            <a:r>
              <a:rPr lang="en-US" sz="2800" b="1" dirty="0" err="1" smtClean="0"/>
              <a:t>hominins</a:t>
            </a:r>
            <a:r>
              <a:rPr lang="en-US" sz="2800" b="1" dirty="0" smtClean="0"/>
              <a:t>:</a:t>
            </a:r>
          </a:p>
          <a:p>
            <a:r>
              <a:rPr lang="en-US" sz="2800" b="1" i="1" dirty="0" smtClean="0"/>
              <a:t>Homo erectus</a:t>
            </a:r>
            <a:r>
              <a:rPr lang="en-US" sz="2800" b="1" dirty="0" smtClean="0"/>
              <a:t> in Asia (Indonesia and China)</a:t>
            </a:r>
            <a:endParaRPr lang="en-US" sz="2800" b="1" dirty="0"/>
          </a:p>
        </p:txBody>
      </p:sp>
      <p:sp>
        <p:nvSpPr>
          <p:cNvPr id="4" name="TextBox 3"/>
          <p:cNvSpPr txBox="1"/>
          <p:nvPr/>
        </p:nvSpPr>
        <p:spPr>
          <a:xfrm>
            <a:off x="2667000" y="6473610"/>
            <a:ext cx="3560590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100" dirty="0"/>
              <a:t>https://</a:t>
            </a:r>
            <a:r>
              <a:rPr lang="en-US" sz="1100" dirty="0" smtClean="0"/>
              <a:t>www2.palomar.edu/anthro/homo/homo_2.htm</a:t>
            </a:r>
            <a:endParaRPr lang="en-US" sz="1100" dirty="0"/>
          </a:p>
        </p:txBody>
      </p:sp>
      <p:pic>
        <p:nvPicPr>
          <p:cNvPr id="15363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673" t="22566" r="22906" b="9520"/>
          <a:stretch/>
        </p:blipFill>
        <p:spPr bwMode="auto">
          <a:xfrm>
            <a:off x="990600" y="1010715"/>
            <a:ext cx="6705600" cy="54781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757403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6800" y="1600200"/>
            <a:ext cx="6791325" cy="4524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740107" y="6477000"/>
            <a:ext cx="676319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err="1"/>
              <a:t>Chazan</a:t>
            </a:r>
            <a:r>
              <a:rPr lang="en-US" sz="1200" dirty="0"/>
              <a:t>, M. (2021). </a:t>
            </a:r>
            <a:r>
              <a:rPr lang="en-US" sz="1200" i="1" dirty="0"/>
              <a:t>World prehistory and archaeology: pathways through time</a:t>
            </a:r>
            <a:r>
              <a:rPr lang="en-US" sz="1200" dirty="0"/>
              <a:t>. Routledge, New York.</a:t>
            </a:r>
          </a:p>
          <a:p>
            <a:endParaRPr lang="en-US" sz="1200" dirty="0"/>
          </a:p>
        </p:txBody>
      </p:sp>
      <p:sp>
        <p:nvSpPr>
          <p:cNvPr id="2" name="TextBox 1"/>
          <p:cNvSpPr txBox="1"/>
          <p:nvPr/>
        </p:nvSpPr>
        <p:spPr>
          <a:xfrm>
            <a:off x="1600200" y="838200"/>
            <a:ext cx="598529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The diversity of Homo erectus: the </a:t>
            </a:r>
            <a:r>
              <a:rPr lang="en-US" dirty="0" err="1" smtClean="0"/>
              <a:t>Dmanisi</a:t>
            </a:r>
            <a:r>
              <a:rPr lang="en-US" dirty="0" smtClean="0"/>
              <a:t> site in Georgia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960446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33401" y="838200"/>
            <a:ext cx="7848600" cy="53553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References</a:t>
            </a:r>
          </a:p>
          <a:p>
            <a:r>
              <a:rPr lang="en-US" dirty="0"/>
              <a:t> </a:t>
            </a:r>
          </a:p>
          <a:p>
            <a:r>
              <a:rPr lang="en-US" dirty="0"/>
              <a:t>Brunet ,M., et al. 2002. </a:t>
            </a:r>
            <a:r>
              <a:rPr lang="en-US" i="1" dirty="0"/>
              <a:t>A new hominid from the Upper Miocene of Chad, central Africa</a:t>
            </a:r>
            <a:r>
              <a:rPr lang="en-US" dirty="0"/>
              <a:t>. Nature 418(6894), 145-151</a:t>
            </a:r>
          </a:p>
          <a:p>
            <a:r>
              <a:rPr lang="en-US" dirty="0"/>
              <a:t> </a:t>
            </a:r>
          </a:p>
          <a:p>
            <a:r>
              <a:rPr lang="en-US" dirty="0" err="1"/>
              <a:t>Chazan</a:t>
            </a:r>
            <a:r>
              <a:rPr lang="en-US" dirty="0"/>
              <a:t>, M. (2021). </a:t>
            </a:r>
            <a:r>
              <a:rPr lang="en-US" i="1" dirty="0"/>
              <a:t>World prehistory and archaeology: pathways through time</a:t>
            </a:r>
            <a:r>
              <a:rPr lang="en-US" dirty="0"/>
              <a:t>. Routledge, New York.</a:t>
            </a:r>
          </a:p>
          <a:p>
            <a:r>
              <a:rPr lang="en-US" dirty="0"/>
              <a:t> </a:t>
            </a:r>
          </a:p>
          <a:p>
            <a:r>
              <a:rPr lang="en-US" dirty="0"/>
              <a:t>Darwin, C. (2006). On the origin of species. Dover Publications, London. </a:t>
            </a:r>
          </a:p>
          <a:p>
            <a:r>
              <a:rPr lang="en-US" dirty="0"/>
              <a:t> </a:t>
            </a:r>
          </a:p>
          <a:p>
            <a:r>
              <a:rPr lang="en-US" dirty="0" err="1"/>
              <a:t>Gunz</a:t>
            </a:r>
            <a:r>
              <a:rPr lang="en-US" dirty="0"/>
              <a:t> et al. (2009) </a:t>
            </a:r>
            <a:r>
              <a:rPr lang="en-US" i="1" dirty="0"/>
              <a:t>Principles for the virtual reconstruction of hominin crania</a:t>
            </a:r>
            <a:r>
              <a:rPr lang="en-US" dirty="0"/>
              <a:t>. Journal of Human Evolution, 57: 48-62.</a:t>
            </a:r>
          </a:p>
          <a:p>
            <a:r>
              <a:rPr lang="en-US" dirty="0"/>
              <a:t> </a:t>
            </a:r>
          </a:p>
          <a:p>
            <a:r>
              <a:rPr lang="en-US" dirty="0"/>
              <a:t>McNutt et al. 2021. </a:t>
            </a:r>
            <a:r>
              <a:rPr lang="en-US" i="1" dirty="0"/>
              <a:t>Footprint evidence of early hominin locomotor diversity at </a:t>
            </a:r>
            <a:r>
              <a:rPr lang="en-US" i="1" dirty="0" err="1"/>
              <a:t>Laetoli</a:t>
            </a:r>
            <a:r>
              <a:rPr lang="en-US" i="1" dirty="0"/>
              <a:t>, Tanzania</a:t>
            </a:r>
            <a:r>
              <a:rPr lang="en-US" dirty="0"/>
              <a:t>. https://doi.org/10.1038/s41586-021-04187-7</a:t>
            </a:r>
          </a:p>
          <a:p>
            <a:r>
              <a:rPr lang="en-US" dirty="0"/>
              <a:t> </a:t>
            </a:r>
          </a:p>
          <a:p>
            <a:r>
              <a:rPr lang="en-US" dirty="0"/>
              <a:t>Renfrew, C. and </a:t>
            </a:r>
            <a:r>
              <a:rPr lang="en-US" dirty="0" err="1"/>
              <a:t>Bahn</a:t>
            </a:r>
            <a:r>
              <a:rPr lang="en-US" dirty="0"/>
              <a:t>, P. (2020). </a:t>
            </a:r>
            <a:r>
              <a:rPr lang="en-US" i="1" dirty="0"/>
              <a:t>Archaeology: theories, methods and practice</a:t>
            </a:r>
            <a:r>
              <a:rPr lang="en-US" dirty="0"/>
              <a:t>. Thames and Hudson, London.                       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9446538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aper">
  <a:themeElements>
    <a:clrScheme name="Paper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Paper">
      <a:maj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Paper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55000"/>
                <a:alpha val="20000"/>
              </a:schemeClr>
              <a:schemeClr val="phClr">
                <a:tint val="40000"/>
                <a:shade val="90000"/>
                <a:satMod val="60000"/>
                <a:alpha val="20000"/>
              </a:schemeClr>
            </a:duotone>
          </a:blip>
          <a:tile tx="0" ty="0" sx="58000" sy="38000" flip="none" algn="tl"/>
        </a:blipFill>
        <a:blipFill>
          <a:blip xmlns:r="http://schemas.openxmlformats.org/officeDocument/2006/relationships" r:embed="rId2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Paper</Template>
  <TotalTime>11266</TotalTime>
  <Words>1511</Words>
  <Application>Microsoft Office PowerPoint</Application>
  <PresentationFormat>On-screen Show (4:3)</PresentationFormat>
  <Paragraphs>282</Paragraphs>
  <Slides>36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36</vt:i4>
      </vt:variant>
    </vt:vector>
  </HeadingPairs>
  <TitlesOfParts>
    <vt:vector size="37" baseType="lpstr">
      <vt:lpstr>Paper</vt:lpstr>
      <vt:lpstr>Origins of Modern Human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Hewlett-Packard Company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Human Physical Evolution and the Origins of Culture</dc:title>
  <dc:creator>Jargalan Burentogtokh</dc:creator>
  <cp:lastModifiedBy>Jargalan Burentogtokh</cp:lastModifiedBy>
  <cp:revision>59</cp:revision>
  <dcterms:created xsi:type="dcterms:W3CDTF">2018-01-21T22:36:52Z</dcterms:created>
  <dcterms:modified xsi:type="dcterms:W3CDTF">2022-05-09T01:09:36Z</dcterms:modified>
</cp:coreProperties>
</file>