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33"/>
  </p:notesMasterIdLst>
  <p:sldIdLst>
    <p:sldId id="257" r:id="rId2"/>
    <p:sldId id="285" r:id="rId3"/>
    <p:sldId id="262" r:id="rId4"/>
    <p:sldId id="261" r:id="rId5"/>
    <p:sldId id="263" r:id="rId6"/>
    <p:sldId id="265" r:id="rId7"/>
    <p:sldId id="259" r:id="rId8"/>
    <p:sldId id="287" r:id="rId9"/>
    <p:sldId id="288" r:id="rId10"/>
    <p:sldId id="307" r:id="rId11"/>
    <p:sldId id="290" r:id="rId12"/>
    <p:sldId id="289" r:id="rId13"/>
    <p:sldId id="292" r:id="rId14"/>
    <p:sldId id="291" r:id="rId15"/>
    <p:sldId id="293" r:id="rId16"/>
    <p:sldId id="294" r:id="rId17"/>
    <p:sldId id="295" r:id="rId18"/>
    <p:sldId id="296" r:id="rId19"/>
    <p:sldId id="297" r:id="rId20"/>
    <p:sldId id="298" r:id="rId21"/>
    <p:sldId id="308" r:id="rId22"/>
    <p:sldId id="305" r:id="rId23"/>
    <p:sldId id="304" r:id="rId24"/>
    <p:sldId id="306" r:id="rId25"/>
    <p:sldId id="286" r:id="rId26"/>
    <p:sldId id="299" r:id="rId27"/>
    <p:sldId id="300" r:id="rId28"/>
    <p:sldId id="301" r:id="rId29"/>
    <p:sldId id="302" r:id="rId30"/>
    <p:sldId id="303" r:id="rId31"/>
    <p:sldId id="309" r:id="rId3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396" autoAdjust="0"/>
  </p:normalViewPr>
  <p:slideViewPr>
    <p:cSldViewPr>
      <p:cViewPr>
        <p:scale>
          <a:sx n="90" d="100"/>
          <a:sy n="90" d="100"/>
        </p:scale>
        <p:origin x="-807" y="-129"/>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442D2A-3F73-4241-B744-8115A7A55B1D}" type="datetimeFigureOut">
              <a:rPr lang="en-US" smtClean="0"/>
              <a:t>5/9/2022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419BD4-043A-47AE-B1F9-BBCEB9279AD4}" type="slidenum">
              <a:rPr lang="en-US" smtClean="0"/>
              <a:t>‹#›</a:t>
            </a:fld>
            <a:endParaRPr lang="en-US"/>
          </a:p>
        </p:txBody>
      </p:sp>
    </p:spTree>
    <p:extLst>
      <p:ext uri="{BB962C8B-B14F-4D97-AF65-F5344CB8AC3E}">
        <p14:creationId xmlns:p14="http://schemas.microsoft.com/office/powerpoint/2010/main" val="282098599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Not climate, no clear association</a:t>
            </a:r>
            <a:r>
              <a:rPr lang="en-US" baseline="0" dirty="0" smtClean="0"/>
              <a:t> </a:t>
            </a:r>
            <a:r>
              <a:rPr lang="en-US" baseline="0" dirty="0" err="1" smtClean="0"/>
              <a:t>withstone</a:t>
            </a:r>
            <a:r>
              <a:rPr lang="en-US" baseline="0" dirty="0" smtClean="0"/>
              <a:t> tools and all the extinct </a:t>
            </a:r>
            <a:r>
              <a:rPr lang="en-US" baseline="0" dirty="0" err="1" smtClean="0"/>
              <a:t>megafauna</a:t>
            </a:r>
            <a:endParaRPr lang="en-US" dirty="0"/>
          </a:p>
        </p:txBody>
      </p:sp>
      <p:sp>
        <p:nvSpPr>
          <p:cNvPr id="4" name="Slide Number Placeholder 3"/>
          <p:cNvSpPr>
            <a:spLocks noGrp="1"/>
          </p:cNvSpPr>
          <p:nvPr>
            <p:ph type="sldNum" sz="quarter" idx="10"/>
          </p:nvPr>
        </p:nvSpPr>
        <p:spPr/>
        <p:txBody>
          <a:bodyPr/>
          <a:lstStyle/>
          <a:p>
            <a:pPr>
              <a:defRPr/>
            </a:pPr>
            <a:fld id="{E4FD97F0-8A88-3F4E-B8FB-57ABD4F2B039}" type="slidenum">
              <a:rPr lang="en-US" smtClean="0"/>
              <a:pPr>
                <a:defRPr/>
              </a:pPr>
              <a:t>10</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p>
            <a:fld id="{1C0AA915-4356-6F49-A5D5-9639547358ED}" type="slidenum">
              <a:rPr lang="en-US"/>
              <a:pPr/>
              <a:t>13</a:t>
            </a:fld>
            <a:endParaRPr lang="en-US"/>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p:spPr>
        <p:txBody>
          <a:bodyPr/>
          <a:lstStyle/>
          <a:p>
            <a:pPr eaLnBrk="1" hangingPunct="1">
              <a:lnSpc>
                <a:spcPct val="90000"/>
              </a:lnSpc>
            </a:pPr>
            <a:endParaRPr lang="en-US" sz="900"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p:cNvSpPr>
            <a:spLocks noGrp="1" noChangeArrowheads="1"/>
          </p:cNvSpPr>
          <p:nvPr>
            <p:ph type="sldNum" sz="quarter" idx="5"/>
          </p:nvPr>
        </p:nvSpPr>
        <p:spPr>
          <a:noFill/>
        </p:spPr>
        <p:txBody>
          <a:bodyPr/>
          <a:lstStyle/>
          <a:p>
            <a:fld id="{E728820C-072C-8B48-B02B-08B38498137B}" type="slidenum">
              <a:rPr lang="en-US"/>
              <a:pPr/>
              <a:t>14</a:t>
            </a:fld>
            <a:endParaRPr lang="en-US"/>
          </a:p>
        </p:txBody>
      </p:sp>
      <p:sp>
        <p:nvSpPr>
          <p:cNvPr id="37891" name="Rectangle 2"/>
          <p:cNvSpPr>
            <a:spLocks noGrp="1" noRot="1" noChangeAspect="1" noChangeArrowheads="1" noTextEdit="1"/>
          </p:cNvSpPr>
          <p:nvPr>
            <p:ph type="sldImg"/>
          </p:nvPr>
        </p:nvSpPr>
        <p:spPr>
          <a:ln/>
        </p:spPr>
      </p:sp>
      <p:sp>
        <p:nvSpPr>
          <p:cNvPr id="37892" name="Rectangle 3"/>
          <p:cNvSpPr>
            <a:spLocks noGrp="1" noChangeArrowheads="1"/>
          </p:cNvSpPr>
          <p:nvPr>
            <p:ph type="body" idx="1"/>
          </p:nvPr>
        </p:nvSpPr>
        <p:spPr>
          <a:noFill/>
          <a:ln/>
        </p:spPr>
        <p:txBody>
          <a:bodyPr/>
          <a:lstStyle/>
          <a:p>
            <a:pPr eaLnBrk="1" hangingPunct="1"/>
            <a:r>
              <a:rPr lang="en-US" dirty="0" smtClean="0"/>
              <a:t>Ask: Why spend the time on fluting:  think of both technical and less</a:t>
            </a:r>
            <a:r>
              <a:rPr lang="en-US" baseline="0" dirty="0" smtClean="0"/>
              <a:t> practical reasons:  1. functional: specific type of haft, </a:t>
            </a:r>
            <a:r>
              <a:rPr lang="en-US" dirty="0" smtClean="0"/>
              <a:t> increased penetrability; 2. symbolic:</a:t>
            </a:r>
            <a:r>
              <a:rPr lang="en-US" baseline="0" dirty="0" smtClean="0"/>
              <a:t> hunting rituals – why invest this time; 3. could be </a:t>
            </a:r>
            <a:r>
              <a:rPr lang="en-US" baseline="0" dirty="0" err="1" smtClean="0"/>
              <a:t>resharpened</a:t>
            </a:r>
            <a:r>
              <a:rPr lang="en-US" baseline="0" dirty="0" smtClean="0"/>
              <a:t> if a tip was broken –</a:t>
            </a:r>
          </a:p>
          <a:p>
            <a:pPr eaLnBrk="1" hangingPunct="1"/>
            <a:r>
              <a:rPr lang="en-US" baseline="0" dirty="0" smtClean="0"/>
              <a:t>Could it be ALL these things????  Does it have to be either/or?</a:t>
            </a:r>
            <a:endParaRPr lang="en-US" dirty="0" smtClean="0"/>
          </a:p>
          <a:p>
            <a:pPr eaLnBrk="1" hangingPunct="1"/>
            <a:endParaRPr lang="en-US" dirty="0" smtClean="0"/>
          </a:p>
          <a:p>
            <a:pPr eaLnBrk="1" hangingPunct="1"/>
            <a:endParaRPr lang="en-US" dirty="0" smtClean="0"/>
          </a:p>
          <a:p>
            <a:pPr eaLnBrk="1" hangingPunct="1"/>
            <a:r>
              <a:rPr lang="en-US" dirty="0" smtClean="0"/>
              <a:t>More </a:t>
            </a:r>
            <a:r>
              <a:rPr lang="en-US" dirty="0"/>
              <a:t>than 10,000 years ago early inhabitants of the Americas, known as </a:t>
            </a:r>
            <a:r>
              <a:rPr lang="en-US" dirty="0" err="1"/>
              <a:t>Paleo</a:t>
            </a:r>
            <a:r>
              <a:rPr lang="en-US" dirty="0"/>
              <a:t>-Indians, hunted large mammals such as bison, mammoth, and mastodon. The hunting of such large prey was a late development in human prehistory, as it required sophisticated stone weaponry and a kind of planning and coordination possible only with an elaborate system of communication, such as language. This diorama from the National Museum of Anthropology in Mexico City depicts Mesoamerican </a:t>
            </a:r>
            <a:r>
              <a:rPr lang="en-US" dirty="0" err="1"/>
              <a:t>Paleo</a:t>
            </a:r>
            <a:r>
              <a:rPr lang="en-US" dirty="0"/>
              <a:t>-Indians killing a mastodon</a:t>
            </a:r>
          </a:p>
          <a:p>
            <a:pPr eaLnBrk="1" hangingPunct="1"/>
            <a:r>
              <a:rPr lang="en-US" dirty="0"/>
              <a:t>Currently accepted dates for </a:t>
            </a:r>
            <a:r>
              <a:rPr lang="en-US" b="1" dirty="0"/>
              <a:t>Monte Verde</a:t>
            </a:r>
            <a:r>
              <a:rPr lang="en-US" dirty="0"/>
              <a:t> are 12,600-11,700 </a:t>
            </a:r>
            <a:r>
              <a:rPr lang="en-US" dirty="0" err="1"/>
              <a:t>rcbp</a:t>
            </a:r>
            <a:r>
              <a:rPr lang="en-US" dirty="0"/>
              <a:t> (</a:t>
            </a:r>
            <a:r>
              <a:rPr lang="en-US" dirty="0" err="1"/>
              <a:t>uncalibrated</a:t>
            </a:r>
            <a:r>
              <a:rPr lang="en-US" dirty="0"/>
              <a:t> radiocarbon years)</a:t>
            </a:r>
          </a:p>
          <a:p>
            <a:pPr eaLnBrk="1" hangingPunct="1"/>
            <a:r>
              <a:rPr lang="en-US" dirty="0"/>
              <a:t>[14,500-13,500 cal BP]</a:t>
            </a:r>
          </a:p>
          <a:p>
            <a:pPr eaLnBrk="1" hangingPunct="1"/>
            <a:r>
              <a:rPr lang="en-US" dirty="0"/>
              <a:t>[12,500-11,500 BC]</a:t>
            </a:r>
          </a:p>
          <a:p>
            <a:pPr eaLnBrk="1" hangingPunct="1"/>
            <a:r>
              <a:rPr lang="en-US" dirty="0"/>
              <a:t>Currently accepted dates for </a:t>
            </a:r>
            <a:r>
              <a:rPr lang="en-US" b="1" dirty="0"/>
              <a:t>Clovis</a:t>
            </a:r>
            <a:r>
              <a:rPr lang="en-US" dirty="0"/>
              <a:t> are 11,600-10,700 </a:t>
            </a:r>
            <a:r>
              <a:rPr lang="en-US" dirty="0" err="1"/>
              <a:t>rcbp</a:t>
            </a:r>
            <a:r>
              <a:rPr lang="en-US" dirty="0"/>
              <a:t> (</a:t>
            </a:r>
            <a:r>
              <a:rPr lang="en-US" dirty="0" err="1"/>
              <a:t>uncalibrated</a:t>
            </a:r>
            <a:r>
              <a:rPr lang="en-US" dirty="0"/>
              <a:t> radiocarbon years)</a:t>
            </a:r>
          </a:p>
          <a:p>
            <a:pPr eaLnBrk="1" hangingPunct="1"/>
            <a:r>
              <a:rPr lang="en-US" dirty="0"/>
              <a:t>[13,400-12,900 cal BP]</a:t>
            </a:r>
          </a:p>
          <a:p>
            <a:pPr eaLnBrk="1" hangingPunct="1"/>
            <a:r>
              <a:rPr lang="en-US" dirty="0"/>
              <a:t>[11,400-10,900 BC]</a:t>
            </a:r>
          </a:p>
          <a:p>
            <a:pPr eaLnBrk="1" hangingPunct="1"/>
            <a:r>
              <a:rPr lang="en-US" dirty="0"/>
              <a:t>(text Pp. 280-282 etcetera)</a:t>
            </a:r>
          </a:p>
          <a:p>
            <a:pPr eaLnBrk="1" hangingPunct="1"/>
            <a:r>
              <a:rPr lang="en-US" dirty="0"/>
              <a:t>[dates from </a:t>
            </a:r>
            <a:r>
              <a:rPr lang="en-US" dirty="0" err="1"/>
              <a:t>Fiedel</a:t>
            </a:r>
            <a:r>
              <a:rPr lang="en-US" dirty="0"/>
              <a:t> 2000]</a:t>
            </a:r>
          </a:p>
          <a:p>
            <a:pPr eaLnBrk="1" hangingPunct="1"/>
            <a:endParaRPr lang="en-CA" dirty="0"/>
          </a:p>
          <a:p>
            <a:pPr eaLnBrk="1" hangingPunct="1"/>
            <a:endParaRPr lang="en-US" dirty="0"/>
          </a:p>
          <a:p>
            <a:pPr eaLnBrk="1" hangingPunct="1"/>
            <a:r>
              <a:rPr lang="en-US" dirty="0"/>
              <a:t>Clovis </a:t>
            </a:r>
            <a:r>
              <a:rPr lang="en-US" dirty="0" err="1"/>
              <a:t>spearpoints</a:t>
            </a:r>
            <a:r>
              <a:rPr lang="en-US" dirty="0"/>
              <a:t>, such as this one from northeastern Utah, are among the oldest stone tools known in the Americas. The oldest Clovis </a:t>
            </a:r>
            <a:r>
              <a:rPr lang="en-US" dirty="0" err="1"/>
              <a:t>spearpoints</a:t>
            </a:r>
            <a:r>
              <a:rPr lang="en-US" dirty="0"/>
              <a:t> in North America date to about 11,500 years ago. Native Americans attached such points to shafts, making spears that could either be thrust directly at animal prey or thrown using </a:t>
            </a:r>
            <a:r>
              <a:rPr lang="en-US" i="1" dirty="0"/>
              <a:t>atlatls</a:t>
            </a:r>
            <a:r>
              <a:rPr lang="en-US" dirty="0"/>
              <a:t> (spear-throwers). Archaeologists believe the </a:t>
            </a:r>
            <a:r>
              <a:rPr lang="en-US" dirty="0" err="1"/>
              <a:t>spearpoints</a:t>
            </a:r>
            <a:r>
              <a:rPr lang="en-US" dirty="0"/>
              <a:t> were also used as multipurpose cutting tools </a:t>
            </a:r>
          </a:p>
          <a:p>
            <a:pPr eaLnBrk="1" hangingPunct="1"/>
            <a:r>
              <a:rPr lang="en-US" dirty="0"/>
              <a:t>The Folsom culture, known from its stone tools, developed in North America about 11,000 years ago. This Folsom point comes from the New Mexico site of </a:t>
            </a:r>
            <a:r>
              <a:rPr lang="en-US" dirty="0" err="1"/>
              <a:t>Blackwater</a:t>
            </a:r>
            <a:r>
              <a:rPr lang="en-US" dirty="0"/>
              <a:t> Draw, where archaeologists also found the first artifacts of the Clovis, an older Native American culture. Folsom points were fluted (concave in the center) along their entire length and were attached to shafts for use as spears. </a:t>
            </a: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3506D2D7-214D-0342-A738-102F52CB901D}" type="slidenum">
              <a:rPr lang="en-US"/>
              <a:pPr/>
              <a:t>15</a:t>
            </a:fld>
            <a:endParaRPr lang="en-US"/>
          </a:p>
        </p:txBody>
      </p:sp>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p:txBody>
          <a:bodyPr/>
          <a:lstStyle/>
          <a:p>
            <a:r>
              <a:rPr lang="en-US" dirty="0" err="1"/>
              <a:t>Subsis</a:t>
            </a:r>
            <a:r>
              <a:rPr lang="en-US" dirty="0"/>
              <a:t>: big game, </a:t>
            </a:r>
            <a:r>
              <a:rPr lang="en-US" dirty="0" err="1"/>
              <a:t>esp</a:t>
            </a:r>
            <a:r>
              <a:rPr lang="en-US" dirty="0"/>
              <a:t> elk, sheep, generalized </a:t>
            </a:r>
            <a:r>
              <a:rPr lang="en-US" dirty="0" err="1"/>
              <a:t>subsis</a:t>
            </a:r>
            <a:r>
              <a:rPr lang="en-US" dirty="0"/>
              <a:t> </a:t>
            </a:r>
            <a:r>
              <a:rPr lang="en-US" dirty="0" err="1"/>
              <a:t>strateg</a:t>
            </a:r>
            <a:r>
              <a:rPr lang="en-US" dirty="0"/>
              <a:t>, </a:t>
            </a:r>
            <a:r>
              <a:rPr lang="en-US" dirty="0" err="1"/>
              <a:t>settlemen</a:t>
            </a:r>
            <a:r>
              <a:rPr lang="en-US" dirty="0"/>
              <a:t> in small camps- best data from Broken Mammoth site – shows wide range of </a:t>
            </a:r>
            <a:r>
              <a:rPr lang="en-US" dirty="0" err="1"/>
              <a:t>activ</a:t>
            </a:r>
            <a:r>
              <a:rPr lang="en-US" dirty="0"/>
              <a:t> – </a:t>
            </a:r>
            <a:r>
              <a:rPr lang="en-US" dirty="0" err="1"/>
              <a:t>sm</a:t>
            </a:r>
            <a:r>
              <a:rPr lang="en-US" dirty="0"/>
              <a:t> family </a:t>
            </a:r>
            <a:r>
              <a:rPr lang="en-US" dirty="0" err="1"/>
              <a:t>gp</a:t>
            </a:r>
            <a:r>
              <a:rPr lang="en-US" dirty="0"/>
              <a:t> for wks to months to exploit res in diverse ecol zones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2D3EF2ED-C9E2-E946-B037-FCDDB0351D28}" type="slidenum">
              <a:rPr lang="en-US"/>
              <a:pPr/>
              <a:t>16</a:t>
            </a:fld>
            <a:endParaRPr lang="en-US"/>
          </a:p>
        </p:txBody>
      </p:sp>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p:txBody>
          <a:bodyPr/>
          <a:lstStyle/>
          <a:p>
            <a:r>
              <a:rPr lang="en-US" dirty="0" err="1"/>
              <a:t>Subsis</a:t>
            </a:r>
            <a:r>
              <a:rPr lang="en-US" dirty="0"/>
              <a:t>: big game, </a:t>
            </a:r>
            <a:r>
              <a:rPr lang="en-US" dirty="0" err="1"/>
              <a:t>esp</a:t>
            </a:r>
            <a:r>
              <a:rPr lang="en-US" dirty="0"/>
              <a:t> elk, sheep, generalized </a:t>
            </a:r>
            <a:r>
              <a:rPr lang="en-US" dirty="0" err="1"/>
              <a:t>subsis</a:t>
            </a:r>
            <a:r>
              <a:rPr lang="en-US" dirty="0"/>
              <a:t> </a:t>
            </a:r>
            <a:r>
              <a:rPr lang="en-US" dirty="0" err="1"/>
              <a:t>strateg</a:t>
            </a:r>
            <a:r>
              <a:rPr lang="en-US" dirty="0"/>
              <a:t>, </a:t>
            </a:r>
            <a:r>
              <a:rPr lang="en-US" dirty="0" err="1"/>
              <a:t>settlemen</a:t>
            </a:r>
            <a:r>
              <a:rPr lang="en-US" dirty="0"/>
              <a:t> in small camps- best data from Broken Mammoth site – shows wide range of </a:t>
            </a:r>
            <a:r>
              <a:rPr lang="en-US" dirty="0" err="1"/>
              <a:t>activ</a:t>
            </a:r>
            <a:r>
              <a:rPr lang="en-US" dirty="0"/>
              <a:t> – </a:t>
            </a:r>
            <a:r>
              <a:rPr lang="en-US" dirty="0" err="1"/>
              <a:t>sm</a:t>
            </a:r>
            <a:r>
              <a:rPr lang="en-US" dirty="0"/>
              <a:t> family </a:t>
            </a:r>
            <a:r>
              <a:rPr lang="en-US" dirty="0" err="1"/>
              <a:t>gp</a:t>
            </a:r>
            <a:r>
              <a:rPr lang="en-US" dirty="0"/>
              <a:t> for wks to months to exploit res in diverse ecol zones</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7"/>
          <p:cNvSpPr>
            <a:spLocks noGrp="1" noChangeArrowheads="1"/>
          </p:cNvSpPr>
          <p:nvPr>
            <p:ph type="sldNum" sz="quarter" idx="5"/>
          </p:nvPr>
        </p:nvSpPr>
        <p:spPr>
          <a:noFill/>
        </p:spPr>
        <p:txBody>
          <a:bodyPr/>
          <a:lstStyle/>
          <a:p>
            <a:fld id="{E4324A19-A7CC-F345-B9FD-50CFBF350C44}" type="slidenum">
              <a:rPr lang="en-US"/>
              <a:pPr/>
              <a:t>19</a:t>
            </a:fld>
            <a:endParaRPr lang="en-US"/>
          </a:p>
        </p:txBody>
      </p:sp>
      <p:sp>
        <p:nvSpPr>
          <p:cNvPr id="30723" name="Rectangle 2"/>
          <p:cNvSpPr>
            <a:spLocks noGrp="1" noRot="1" noChangeAspect="1" noChangeArrowheads="1" noTextEdit="1"/>
          </p:cNvSpPr>
          <p:nvPr>
            <p:ph type="sldImg"/>
          </p:nvPr>
        </p:nvSpPr>
        <p:spPr>
          <a:ln/>
        </p:spPr>
      </p:sp>
      <p:sp>
        <p:nvSpPr>
          <p:cNvPr id="30724" name="Rectangle 3"/>
          <p:cNvSpPr>
            <a:spLocks noGrp="1" noChangeArrowheads="1"/>
          </p:cNvSpPr>
          <p:nvPr>
            <p:ph type="body" idx="1"/>
          </p:nvPr>
        </p:nvSpPr>
        <p:spPr>
          <a:noFill/>
          <a:ln/>
        </p:spPr>
        <p:txBody>
          <a:bodyPr/>
          <a:lstStyle/>
          <a:p>
            <a:pPr eaLnBrk="1" hangingPunct="1"/>
            <a:r>
              <a:rPr lang="en-CA" dirty="0"/>
              <a:t>- - site is located in a bog environment &gt; it is an anaerobic environment so there is no oxygen and therefore preservation is remarkable.</a:t>
            </a:r>
          </a:p>
          <a:p>
            <a:pPr eaLnBrk="1" hangingPunct="1"/>
            <a:r>
              <a:rPr lang="en-CA" dirty="0"/>
              <a:t>there is great wood preservation and there have been the remains of wooden structures excavated</a:t>
            </a:r>
          </a:p>
          <a:p>
            <a:pPr eaLnBrk="1" hangingPunct="1"/>
            <a:r>
              <a:rPr lang="en-CA" dirty="0"/>
              <a:t>- it is suggested that the settlement would have been fairly small 30 to 50 people but that it would have been year round as there is evidence of plants and animals that come into season in the four seasons</a:t>
            </a:r>
          </a:p>
          <a:p>
            <a:pPr eaLnBrk="1" hangingPunct="1"/>
            <a:r>
              <a:rPr lang="en-CA" dirty="0"/>
              <a:t>- it is clear that the people were doing some big game hunting as there is remains of </a:t>
            </a:r>
            <a:r>
              <a:rPr lang="en-CA" dirty="0" err="1"/>
              <a:t>mastadon</a:t>
            </a:r>
            <a:r>
              <a:rPr lang="en-CA" dirty="0"/>
              <a:t>, but also lots of evidence of collecting local plants</a:t>
            </a:r>
          </a:p>
          <a:p>
            <a:pPr eaLnBrk="1" hangingPunct="1"/>
            <a:r>
              <a:rPr lang="en-CA" dirty="0"/>
              <a:t>- evidence of wooden spears, but also of wooden digging sticks</a:t>
            </a:r>
          </a:p>
          <a:p>
            <a:pPr eaLnBrk="1" hangingPunct="1"/>
            <a:r>
              <a:rPr lang="en-CA" dirty="0"/>
              <a:t>- this site is very important as it gives us evidence of a much greater range of activities than the usual </a:t>
            </a:r>
            <a:r>
              <a:rPr lang="en-CA" dirty="0" err="1"/>
              <a:t>paleo-indian</a:t>
            </a:r>
            <a:r>
              <a:rPr lang="en-CA" dirty="0"/>
              <a:t> site</a:t>
            </a:r>
          </a:p>
          <a:p>
            <a:pPr eaLnBrk="1" hangingPunct="1"/>
            <a:r>
              <a:rPr lang="en-CA" dirty="0"/>
              <a:t>- traditionally remains from </a:t>
            </a:r>
            <a:r>
              <a:rPr lang="en-CA" dirty="0" err="1"/>
              <a:t>paleoindian</a:t>
            </a:r>
            <a:r>
              <a:rPr lang="en-CA" dirty="0"/>
              <a:t> sites have been mostly stone tools and animal bones leading researchers to suggest that big game hunting was the focus of </a:t>
            </a:r>
            <a:r>
              <a:rPr lang="en-CA" dirty="0" err="1"/>
              <a:t>paleoindian</a:t>
            </a:r>
            <a:r>
              <a:rPr lang="en-CA" dirty="0"/>
              <a:t> adaptation &gt; bias</a:t>
            </a:r>
          </a:p>
          <a:p>
            <a:pPr eaLnBrk="1" hangingPunct="1"/>
            <a:r>
              <a:rPr lang="en-CA" dirty="0"/>
              <a:t>- this site challenges the notions of big game subsistence</a:t>
            </a:r>
          </a:p>
          <a:p>
            <a:pPr eaLnBrk="1" hangingPunct="1"/>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516624"/>
            <a:ext cx="7315200" cy="2595025"/>
          </a:xfrm>
        </p:spPr>
        <p:txBody>
          <a:bodyPr>
            <a:normAutofit/>
          </a:bodyPr>
          <a:lstStyle>
            <a:lvl1pPr>
              <a:defRPr sz="4800"/>
            </a:lvl1pPr>
          </a:lstStyle>
          <a:p>
            <a:r>
              <a:rPr lang="en-US" smtClean="0"/>
              <a:t>Click to edit Master title style</a:t>
            </a:r>
            <a:endParaRPr lang="en-US"/>
          </a:p>
        </p:txBody>
      </p:sp>
      <p:sp>
        <p:nvSpPr>
          <p:cNvPr id="3" name="Subtitle 2"/>
          <p:cNvSpPr>
            <a:spLocks noGrp="1"/>
          </p:cNvSpPr>
          <p:nvPr>
            <p:ph type="subTitle" idx="1"/>
          </p:nvPr>
        </p:nvSpPr>
        <p:spPr>
          <a:xfrm>
            <a:off x="914400" y="5166530"/>
            <a:ext cx="7315200" cy="1144632"/>
          </a:xfrm>
        </p:spPr>
        <p:txBody>
          <a:bodyPr>
            <a:normAutofit/>
          </a:bodyPr>
          <a:lstStyle>
            <a:lvl1pPr marL="0" indent="0" algn="l">
              <a:buNone/>
              <a:defRPr sz="22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7" name="Date Placeholder 6"/>
          <p:cNvSpPr>
            <a:spLocks noGrp="1"/>
          </p:cNvSpPr>
          <p:nvPr>
            <p:ph type="dt" sz="half" idx="10"/>
          </p:nvPr>
        </p:nvSpPr>
        <p:spPr/>
        <p:txBody>
          <a:bodyPr/>
          <a:lstStyle/>
          <a:p>
            <a:fld id="{E44AF684-27C2-48AA-9BF0-77D650554DCB}" type="datetimeFigureOut">
              <a:rPr lang="en-US" smtClean="0"/>
              <a:t>5/9/2022</a:t>
            </a:fld>
            <a:endParaRPr lang="en-US"/>
          </a:p>
        </p:txBody>
      </p:sp>
      <p:sp>
        <p:nvSpPr>
          <p:cNvPr id="8" name="Slide Number Placeholder 7"/>
          <p:cNvSpPr>
            <a:spLocks noGrp="1"/>
          </p:cNvSpPr>
          <p:nvPr>
            <p:ph type="sldNum" sz="quarter" idx="11"/>
          </p:nvPr>
        </p:nvSpPr>
        <p:spPr/>
        <p:txBody>
          <a:bodyPr/>
          <a:lstStyle/>
          <a:p>
            <a:fld id="{A8D8DAC8-8CF9-4F1E-957B-9B9E02F85C86}" type="slidenum">
              <a:rPr lang="en-US" smtClean="0"/>
              <a:t>‹#›</a:t>
            </a:fld>
            <a:endParaRPr lang="en-US"/>
          </a:p>
        </p:txBody>
      </p:sp>
      <p:sp>
        <p:nvSpPr>
          <p:cNvPr id="9" name="Footer Placeholder 8"/>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44AF684-27C2-48AA-9BF0-77D650554DCB}"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D8DAC8-8CF9-4F1E-957B-9B9E02F85C86}"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4400" y="5017572"/>
            <a:ext cx="7315200" cy="1293592"/>
          </a:xfrm>
        </p:spPr>
        <p:txBody>
          <a:bodyPr anchor="t"/>
          <a:lstStyle>
            <a:lvl1pPr algn="l">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914400" y="3865097"/>
            <a:ext cx="7315200" cy="1098439"/>
          </a:xfrm>
        </p:spPr>
        <p:txBody>
          <a:bodyPr anchor="b"/>
          <a:lstStyle>
            <a:lvl1pPr marL="0" indent="0">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44AF684-27C2-48AA-9BF0-77D650554DCB}"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D8DAC8-8CF9-4F1E-957B-9B9E02F85C86}"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44AF684-27C2-48AA-9BF0-77D650554DCB}" type="datetimeFigureOut">
              <a:rPr lang="en-US" smtClean="0"/>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D8DAC8-8CF9-4F1E-957B-9B9E02F85C86}" type="slidenum">
              <a:rPr lang="en-US" smtClean="0"/>
              <a:t>‹#›</a:t>
            </a:fld>
            <a:endParaRPr lang="en-US"/>
          </a:p>
        </p:txBody>
      </p:sp>
      <p:sp>
        <p:nvSpPr>
          <p:cNvPr id="9" name="Title 8"/>
          <p:cNvSpPr>
            <a:spLocks noGrp="1"/>
          </p:cNvSpPr>
          <p:nvPr>
            <p:ph type="title"/>
          </p:nvPr>
        </p:nvSpPr>
        <p:spPr>
          <a:xfrm>
            <a:off x="914400" y="1544715"/>
            <a:ext cx="7315200" cy="1154097"/>
          </a:xfrm>
        </p:spPr>
        <p:txBody>
          <a:bodyPr/>
          <a:lstStyle/>
          <a:p>
            <a:r>
              <a:rPr lang="en-US" smtClean="0"/>
              <a:t>Click to edit Master title style</a:t>
            </a:r>
            <a:endParaRPr lang="en-US"/>
          </a:p>
        </p:txBody>
      </p:sp>
      <p:sp>
        <p:nvSpPr>
          <p:cNvPr id="8" name="Content Placeholder 7"/>
          <p:cNvSpPr>
            <a:spLocks noGrp="1"/>
          </p:cNvSpPr>
          <p:nvPr>
            <p:ph sz="quarter" idx="13"/>
          </p:nvPr>
        </p:nvSpPr>
        <p:spPr>
          <a:xfrm>
            <a:off x="914400" y="2743200"/>
            <a:ext cx="3566160" cy="359359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81728" y="2743200"/>
            <a:ext cx="3566160" cy="359568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16348" y="2743200"/>
            <a:ext cx="336499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885144" y="2743200"/>
            <a:ext cx="3362062" cy="621792"/>
          </a:xfrm>
        </p:spPr>
        <p:txBody>
          <a:bodyPr anchor="b">
            <a:noAutofit/>
          </a:bodyPr>
          <a:lstStyle>
            <a:lvl1pPr marL="0" indent="0">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E44AF684-27C2-48AA-9BF0-77D650554DCB}" type="datetimeFigureOut">
              <a:rPr lang="en-US" smtClean="0"/>
              <a:t>5/9/2022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8D8DAC8-8CF9-4F1E-957B-9B9E02F85C86}" type="slidenum">
              <a:rPr lang="en-US" smtClean="0"/>
              <a:t>‹#›</a:t>
            </a:fld>
            <a:endParaRPr lang="en-US"/>
          </a:p>
        </p:txBody>
      </p:sp>
      <p:sp>
        <p:nvSpPr>
          <p:cNvPr id="10" name="Title 9"/>
          <p:cNvSpPr>
            <a:spLocks noGrp="1"/>
          </p:cNvSpPr>
          <p:nvPr>
            <p:ph type="title"/>
          </p:nvPr>
        </p:nvSpPr>
        <p:spPr>
          <a:xfrm>
            <a:off x="914400" y="1544715"/>
            <a:ext cx="7315200" cy="1154097"/>
          </a:xfrm>
        </p:spPr>
        <p:txBody>
          <a:bodyPr/>
          <a:lstStyle/>
          <a:p>
            <a:r>
              <a:rPr lang="en-US" smtClean="0"/>
              <a:t>Click to edit Master title style</a:t>
            </a:r>
            <a:endParaRPr lang="en-US" dirty="0"/>
          </a:p>
        </p:txBody>
      </p:sp>
      <p:sp>
        <p:nvSpPr>
          <p:cNvPr id="11" name="Content Placeholder 10"/>
          <p:cNvSpPr>
            <a:spLocks noGrp="1"/>
          </p:cNvSpPr>
          <p:nvPr>
            <p:ph sz="quarter" idx="13"/>
          </p:nvPr>
        </p:nvSpPr>
        <p:spPr>
          <a:xfrm>
            <a:off x="914400"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81727" y="3383280"/>
            <a:ext cx="3566160" cy="29535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44AF684-27C2-48AA-9BF0-77D650554DCB}" type="datetimeFigureOut">
              <a:rPr lang="en-US" smtClean="0"/>
              <a:t>5/9/2022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8D8DAC8-8CF9-4F1E-957B-9B9E02F85C86}"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44AF684-27C2-48AA-9BF0-77D650554DCB}" type="datetimeFigureOut">
              <a:rPr lang="en-US" smtClean="0"/>
              <a:t>5/9/2022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8D8DAC8-8CF9-4F1E-957B-9B9E02F85C86}"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5362"/>
            <a:ext cx="2950936" cy="2173015"/>
          </a:xfrm>
        </p:spPr>
        <p:txBody>
          <a:bodyPr anchor="b">
            <a:normAutofit/>
          </a:bodyPr>
          <a:lstStyle>
            <a:lvl1pPr algn="l">
              <a:defRPr sz="2800" b="0"/>
            </a:lvl1pPr>
          </a:lstStyle>
          <a:p>
            <a:r>
              <a:rPr lang="en-US" smtClean="0"/>
              <a:t>Click to edit Master title style</a:t>
            </a:r>
            <a:endParaRPr lang="en-US" dirty="0"/>
          </a:p>
        </p:txBody>
      </p:sp>
      <p:sp>
        <p:nvSpPr>
          <p:cNvPr id="3" name="Content Placeholder 2"/>
          <p:cNvSpPr>
            <a:spLocks noGrp="1"/>
          </p:cNvSpPr>
          <p:nvPr>
            <p:ph idx="1"/>
          </p:nvPr>
        </p:nvSpPr>
        <p:spPr>
          <a:xfrm>
            <a:off x="4021752" y="1826709"/>
            <a:ext cx="4207848" cy="4476614"/>
          </a:xfrm>
        </p:spPr>
        <p:txBody>
          <a:bodyPr anchor="ctr"/>
          <a:lstStyle>
            <a:lvl1pPr>
              <a:defRPr sz="2000"/>
            </a:lvl1pPr>
            <a:lvl2pPr>
              <a:defRPr sz="1800"/>
            </a:lvl2pPr>
            <a:lvl3pPr>
              <a:defRPr sz="1600"/>
            </a:lvl3pPr>
            <a:lvl4pPr>
              <a:defRPr sz="1400"/>
            </a:lvl4pPr>
            <a:lvl5pPr>
              <a:defRPr sz="14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914400" y="4061095"/>
            <a:ext cx="2950936" cy="224538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4AF684-27C2-48AA-9BF0-77D650554DCB}" type="datetimeFigureOut">
              <a:rPr lang="en-US" smtClean="0"/>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D8DAC8-8CF9-4F1E-957B-9B9E02F85C86}"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1828800"/>
            <a:ext cx="2953512" cy="2176272"/>
          </a:xfrm>
        </p:spPr>
        <p:txBody>
          <a:bodyPr anchor="b">
            <a:normAutofit/>
          </a:bodyPr>
          <a:lstStyle>
            <a:lvl1pPr algn="l">
              <a:defRPr sz="2800" b="0"/>
            </a:lvl1pPr>
          </a:lstStyle>
          <a:p>
            <a:r>
              <a:rPr lang="en-US" smtClean="0"/>
              <a:t>Click to edit Master title style</a:t>
            </a:r>
            <a:endParaRPr lang="en-US" dirty="0"/>
          </a:p>
        </p:txBody>
      </p:sp>
      <p:sp>
        <p:nvSpPr>
          <p:cNvPr id="3" name="Picture Placeholder 2"/>
          <p:cNvSpPr>
            <a:spLocks noGrp="1"/>
          </p:cNvSpPr>
          <p:nvPr>
            <p:ph type="pic" idx="1"/>
          </p:nvPr>
        </p:nvSpPr>
        <p:spPr>
          <a:xfrm>
            <a:off x="4191000" y="2286000"/>
            <a:ext cx="4038600" cy="3352800"/>
          </a:xfrm>
          <a:solidFill>
            <a:schemeClr val="accent2"/>
          </a:solidFill>
          <a:ln w="12700">
            <a:noFill/>
          </a:ln>
          <a:effectLst>
            <a:reflection blurRad="12700" stA="30000" endPos="30000" dist="31750" dir="5400000" sy="-100000" algn="bl" rotWithShape="0"/>
          </a:effectLst>
          <a:scene3d>
            <a:camera prst="perspectiveRight" fov="2700000">
              <a:rot lat="240000" lon="900000" rev="0"/>
            </a:camera>
            <a:lightRig rig="threePt" dir="t">
              <a:rot lat="0" lon="0" rev="2700000"/>
            </a:lightRig>
          </a:scene3d>
          <a:sp3d/>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914400" y="4059936"/>
            <a:ext cx="2953512" cy="224942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44AF684-27C2-48AA-9BF0-77D650554DCB}" type="datetimeFigureOut">
              <a:rPr lang="en-US" smtClean="0"/>
              <a:t>5/9/2022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8D8DAC8-8CF9-4F1E-957B-9B9E02F85C86}"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4AF684-27C2-48AA-9BF0-77D650554DCB}"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D8DAC8-8CF9-4F1E-957B-9B9E02F85C86}"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248400" y="1826709"/>
            <a:ext cx="1492499" cy="448445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54524" y="1826709"/>
            <a:ext cx="5241476" cy="448445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44AF684-27C2-48AA-9BF0-77D650554DCB}" type="datetimeFigureOut">
              <a:rPr lang="en-US" smtClean="0"/>
              <a:t>5/9/2022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8D8DAC8-8CF9-4F1E-957B-9B9E02F85C86}"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10" name="Rectangle 9"/>
          <p:cNvSpPr/>
          <p:nvPr/>
        </p:nvSpPr>
        <p:spPr>
          <a:xfrm>
            <a:off x="8435268" y="573807"/>
            <a:ext cx="86236"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8569419" y="573807"/>
            <a:ext cx="576072" cy="572316"/>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914400" y="1544715"/>
            <a:ext cx="7315200" cy="115409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914400" y="2769833"/>
            <a:ext cx="7315200" cy="3539527"/>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4" name="Date Placeholder 3"/>
          <p:cNvSpPr>
            <a:spLocks noGrp="1"/>
          </p:cNvSpPr>
          <p:nvPr>
            <p:ph type="dt" sz="half" idx="2"/>
          </p:nvPr>
        </p:nvSpPr>
        <p:spPr>
          <a:xfrm>
            <a:off x="6007690" y="548797"/>
            <a:ext cx="1189132" cy="297918"/>
          </a:xfrm>
          <a:prstGeom prst="rect">
            <a:avLst/>
          </a:prstGeom>
        </p:spPr>
        <p:txBody>
          <a:bodyPr vert="horz" lIns="91440" tIns="45720" rIns="91440" bIns="45720" rtlCol="0" anchor="ctr"/>
          <a:lstStyle>
            <a:lvl1pPr algn="l">
              <a:defRPr sz="1200">
                <a:solidFill>
                  <a:schemeClr val="tx1">
                    <a:alpha val="50000"/>
                  </a:schemeClr>
                </a:solidFill>
              </a:defRPr>
            </a:lvl1pPr>
          </a:lstStyle>
          <a:p>
            <a:fld id="{E44AF684-27C2-48AA-9BF0-77D650554DCB}" type="datetimeFigureOut">
              <a:rPr lang="en-US" smtClean="0"/>
              <a:t>5/9/2022</a:t>
            </a:fld>
            <a:endParaRPr lang="en-US"/>
          </a:p>
        </p:txBody>
      </p:sp>
      <p:sp>
        <p:nvSpPr>
          <p:cNvPr id="6" name="Slide Number Placeholder 5"/>
          <p:cNvSpPr>
            <a:spLocks noGrp="1"/>
          </p:cNvSpPr>
          <p:nvPr>
            <p:ph type="sldNum" sz="quarter" idx="4"/>
          </p:nvPr>
        </p:nvSpPr>
        <p:spPr>
          <a:xfrm>
            <a:off x="7314415" y="548797"/>
            <a:ext cx="941203" cy="301752"/>
          </a:xfrm>
          <a:prstGeom prst="rect">
            <a:avLst/>
          </a:prstGeom>
        </p:spPr>
        <p:txBody>
          <a:bodyPr vert="horz" lIns="91440" tIns="45720" rIns="91440" bIns="45720" rtlCol="0" anchor="ctr"/>
          <a:lstStyle>
            <a:lvl1pPr algn="r">
              <a:defRPr sz="1200">
                <a:solidFill>
                  <a:schemeClr val="tx1"/>
                </a:solidFill>
              </a:defRPr>
            </a:lvl1pPr>
          </a:lstStyle>
          <a:p>
            <a:fld id="{A8D8DAC8-8CF9-4F1E-957B-9B9E02F85C86}" type="slidenum">
              <a:rPr lang="en-US" smtClean="0"/>
              <a:t>‹#›</a:t>
            </a:fld>
            <a:endParaRPr lang="en-US"/>
          </a:p>
        </p:txBody>
      </p:sp>
      <p:sp>
        <p:nvSpPr>
          <p:cNvPr id="5" name="Footer Placeholder 4"/>
          <p:cNvSpPr>
            <a:spLocks noGrp="1"/>
          </p:cNvSpPr>
          <p:nvPr>
            <p:ph type="ftr" sz="quarter" idx="3"/>
          </p:nvPr>
        </p:nvSpPr>
        <p:spPr>
          <a:xfrm>
            <a:off x="6008688" y="855956"/>
            <a:ext cx="2246489" cy="301227"/>
          </a:xfrm>
          <a:prstGeom prst="rect">
            <a:avLst/>
          </a:prstGeom>
        </p:spPr>
        <p:txBody>
          <a:bodyPr vert="horz" lIns="91440" tIns="0" rIns="91440" bIns="45720" rtlCol="0" anchor="t"/>
          <a:lstStyle>
            <a:lvl1pPr algn="l">
              <a:defRPr sz="1000">
                <a:solidFill>
                  <a:schemeClr val="tx1"/>
                </a:solidFill>
              </a:defRPr>
            </a:lvl1pPr>
          </a:lstStyle>
          <a:p>
            <a:endParaRPr lang="en-US"/>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spcBef>
          <a:spcPct val="0"/>
        </a:spcBef>
        <a:buNone/>
        <a:defRPr sz="400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buClr>
          <a:schemeClr val="tx2"/>
        </a:buClr>
        <a:buFont typeface="Wingdings" charset="2"/>
        <a:buChar char="§"/>
        <a:defRPr sz="2000" kern="1200">
          <a:solidFill>
            <a:schemeClr val="tx1"/>
          </a:solidFill>
          <a:latin typeface="+mn-lt"/>
          <a:ea typeface="+mn-ea"/>
          <a:cs typeface="+mn-cs"/>
        </a:defRPr>
      </a:lvl1pPr>
      <a:lvl2pPr marL="502920" indent="-182880" algn="l" defTabSz="914400" rtl="0" eaLnBrk="1" latinLnBrk="0" hangingPunct="1">
        <a:spcBef>
          <a:spcPct val="20000"/>
        </a:spcBef>
        <a:buClr>
          <a:schemeClr val="tx2"/>
        </a:buClr>
        <a:buFont typeface="Wingdings" charset="2"/>
        <a:buChar char="§"/>
        <a:defRPr sz="1800" kern="1200">
          <a:solidFill>
            <a:schemeClr val="tx1"/>
          </a:solidFill>
          <a:latin typeface="+mn-lt"/>
          <a:ea typeface="+mn-ea"/>
          <a:cs typeface="+mn-cs"/>
        </a:defRPr>
      </a:lvl2pPr>
      <a:lvl3pPr marL="685800" indent="-182880" algn="l" defTabSz="914400" rtl="0" eaLnBrk="1" latinLnBrk="0" hangingPunct="1">
        <a:spcBef>
          <a:spcPct val="20000"/>
        </a:spcBef>
        <a:buClr>
          <a:schemeClr val="tx2"/>
        </a:buClr>
        <a:buFont typeface="Wingdings" charset="2"/>
        <a:buChar char="§"/>
        <a:defRPr sz="1600" kern="1200">
          <a:solidFill>
            <a:schemeClr val="tx1"/>
          </a:solidFill>
          <a:latin typeface="+mn-lt"/>
          <a:ea typeface="+mn-ea"/>
          <a:cs typeface="+mn-cs"/>
        </a:defRPr>
      </a:lvl3pPr>
      <a:lvl4pPr marL="9144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4pPr>
      <a:lvl5pPr marL="1143000" indent="-182880" algn="l" defTabSz="914400" rtl="0" eaLnBrk="1" latinLnBrk="0" hangingPunct="1">
        <a:spcBef>
          <a:spcPct val="20000"/>
        </a:spcBef>
        <a:buClr>
          <a:schemeClr val="tx2"/>
        </a:buClr>
        <a:buFont typeface="Wingdings" charset="2"/>
        <a:buChar char="§"/>
        <a:defRPr sz="1400" kern="1200">
          <a:solidFill>
            <a:schemeClr val="tx1"/>
          </a:solidFill>
          <a:latin typeface="+mn-lt"/>
          <a:ea typeface="+mn-ea"/>
          <a:cs typeface="+mn-cs"/>
        </a:defRPr>
      </a:lvl5pPr>
      <a:lvl6pPr marL="13716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6pPr>
      <a:lvl7pPr marL="16002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7pPr>
      <a:lvl8pPr marL="18288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8pPr>
      <a:lvl9pPr marL="2057400" indent="-182880" algn="l" defTabSz="914400" rtl="0" eaLnBrk="1" latinLnBrk="0" hangingPunct="1">
        <a:spcBef>
          <a:spcPct val="20000"/>
        </a:spcBef>
        <a:buClr>
          <a:schemeClr val="tx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7.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1.xml"/><Relationship Id="rId4" Type="http://schemas.openxmlformats.org/officeDocument/2006/relationships/image" Target="../media/image12.jpg"/></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23.jpeg"/></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27.jpeg"/><Relationship Id="rId5" Type="http://schemas.openxmlformats.org/officeDocument/2006/relationships/image" Target="../media/image26.jpeg"/><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hyperlink" Target="https://doi.org/10.1126%2Fscience.1067575" TargetMode="External"/><Relationship Id="rId2" Type="http://schemas.openxmlformats.org/officeDocument/2006/relationships/hyperlink" Target="https://en.wikipedia.org/wiki/Doi_(identifier)" TargetMode="External"/><Relationship Id="rId1" Type="http://schemas.openxmlformats.org/officeDocument/2006/relationships/slideLayout" Target="../slideLayouts/slideLayout2.xml"/><Relationship Id="rId5" Type="http://schemas.openxmlformats.org/officeDocument/2006/relationships/hyperlink" Target="https://www.worldcat.org/issn/0036-8075" TargetMode="External"/><Relationship Id="rId4" Type="http://schemas.openxmlformats.org/officeDocument/2006/relationships/hyperlink" Target="https://en.wikipedia.org/wiki/ISSN_(identifier)"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3295706"/>
            <a:ext cx="8382000" cy="1754326"/>
          </a:xfrm>
          <a:prstGeom prst="rect">
            <a:avLst/>
          </a:prstGeom>
          <a:noFill/>
        </p:spPr>
        <p:txBody>
          <a:bodyPr wrap="square" rtlCol="0">
            <a:spAutoFit/>
          </a:bodyPr>
          <a:lstStyle/>
          <a:p>
            <a:pPr algn="ctr"/>
            <a:r>
              <a:rPr lang="en-US" sz="5400" b="1" dirty="0" smtClean="0"/>
              <a:t>Populating the Earth – early human migrations</a:t>
            </a:r>
            <a:endParaRPr lang="en-US" sz="5400" b="1" dirty="0"/>
          </a:p>
        </p:txBody>
      </p:sp>
      <p:sp>
        <p:nvSpPr>
          <p:cNvPr id="3" name="TextBox 2"/>
          <p:cNvSpPr txBox="1"/>
          <p:nvPr/>
        </p:nvSpPr>
        <p:spPr>
          <a:xfrm>
            <a:off x="1371600" y="232657"/>
            <a:ext cx="5755992" cy="1446550"/>
          </a:xfrm>
          <a:prstGeom prst="rect">
            <a:avLst/>
          </a:prstGeom>
          <a:noFill/>
        </p:spPr>
        <p:txBody>
          <a:bodyPr wrap="square" rtlCol="0">
            <a:spAutoFit/>
          </a:bodyPr>
          <a:lstStyle/>
          <a:p>
            <a:pPr algn="ctr"/>
            <a:r>
              <a:rPr lang="en-US" sz="4400" b="1" dirty="0" smtClean="0"/>
              <a:t>Great Civilizations of the Ancient World</a:t>
            </a:r>
            <a:endParaRPr lang="en-US" sz="4400" b="1" dirty="0"/>
          </a:p>
        </p:txBody>
      </p:sp>
    </p:spTree>
    <p:extLst>
      <p:ext uri="{BB962C8B-B14F-4D97-AF65-F5344CB8AC3E}">
        <p14:creationId xmlns:p14="http://schemas.microsoft.com/office/powerpoint/2010/main" val="19702161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28600" y="152400"/>
            <a:ext cx="8534400" cy="6370975"/>
          </a:xfrm>
          <a:prstGeom prst="rect">
            <a:avLst/>
          </a:prstGeom>
          <a:noFill/>
        </p:spPr>
        <p:txBody>
          <a:bodyPr wrap="square" rtlCol="0">
            <a:spAutoFit/>
          </a:bodyPr>
          <a:lstStyle/>
          <a:p>
            <a:r>
              <a:rPr lang="en-US" sz="2400" b="1" dirty="0" smtClean="0"/>
              <a:t>Modern humans and earlier species:</a:t>
            </a:r>
          </a:p>
          <a:p>
            <a:endParaRPr lang="en-US" sz="2400" dirty="0"/>
          </a:p>
          <a:p>
            <a:pPr marL="285750" indent="-285750">
              <a:buFontTx/>
              <a:buChar char="-"/>
            </a:pPr>
            <a:r>
              <a:rPr lang="en-US" sz="2400" dirty="0" smtClean="0"/>
              <a:t>Larger brain capacity (1200-1700 cc)</a:t>
            </a:r>
          </a:p>
          <a:p>
            <a:pPr marL="285750" indent="-285750">
              <a:buFontTx/>
              <a:buChar char="-"/>
            </a:pPr>
            <a:endParaRPr lang="en-US" sz="2400" dirty="0"/>
          </a:p>
          <a:p>
            <a:pPr marL="285750" indent="-285750">
              <a:buFontTx/>
              <a:buChar char="-"/>
            </a:pPr>
            <a:r>
              <a:rPr lang="en-US" sz="2400" dirty="0" smtClean="0"/>
              <a:t>Globular braincase</a:t>
            </a:r>
          </a:p>
          <a:p>
            <a:pPr marL="285750" indent="-285750">
              <a:buFontTx/>
              <a:buChar char="-"/>
            </a:pPr>
            <a:endParaRPr lang="en-US" sz="2400" dirty="0" smtClean="0"/>
          </a:p>
          <a:p>
            <a:pPr marL="285750" indent="-285750">
              <a:buFontTx/>
              <a:buChar char="-"/>
            </a:pPr>
            <a:r>
              <a:rPr lang="en-US" sz="2400" dirty="0" smtClean="0"/>
              <a:t>Vertical forehead</a:t>
            </a:r>
          </a:p>
          <a:p>
            <a:pPr marL="285750" indent="-285750">
              <a:buFontTx/>
              <a:buChar char="-"/>
            </a:pPr>
            <a:endParaRPr lang="en-US" sz="2400" dirty="0" smtClean="0"/>
          </a:p>
          <a:p>
            <a:pPr marL="285750" indent="-285750">
              <a:buFontTx/>
              <a:buChar char="-"/>
            </a:pPr>
            <a:r>
              <a:rPr lang="en-US" sz="2400" dirty="0" smtClean="0"/>
              <a:t>Reduced brow ridges</a:t>
            </a:r>
          </a:p>
          <a:p>
            <a:pPr marL="285750" indent="-285750">
              <a:buFontTx/>
              <a:buChar char="-"/>
            </a:pPr>
            <a:endParaRPr lang="en-US" sz="2400" dirty="0"/>
          </a:p>
          <a:p>
            <a:pPr marL="285750" indent="-285750">
              <a:buFontTx/>
              <a:buChar char="-"/>
            </a:pPr>
            <a:r>
              <a:rPr lang="en-US" sz="2400" dirty="0" smtClean="0"/>
              <a:t>Pronounced chin</a:t>
            </a:r>
          </a:p>
          <a:p>
            <a:pPr marL="285750" indent="-285750">
              <a:buFontTx/>
              <a:buChar char="-"/>
            </a:pPr>
            <a:endParaRPr lang="en-US" sz="2400" dirty="0"/>
          </a:p>
          <a:p>
            <a:pPr marL="285750" indent="-285750">
              <a:buFontTx/>
              <a:buChar char="-"/>
            </a:pPr>
            <a:r>
              <a:rPr lang="en-US" sz="2400" dirty="0" smtClean="0"/>
              <a:t>Smaller teeth</a:t>
            </a:r>
          </a:p>
          <a:p>
            <a:pPr marL="285750" indent="-285750">
              <a:buFontTx/>
              <a:buChar char="-"/>
            </a:pPr>
            <a:endParaRPr lang="en-US" sz="2400" dirty="0"/>
          </a:p>
          <a:p>
            <a:pPr marL="285750" indent="-285750">
              <a:buFontTx/>
              <a:buChar char="-"/>
            </a:pPr>
            <a:r>
              <a:rPr lang="en-US" sz="2400" dirty="0" smtClean="0"/>
              <a:t>Reduced body mass</a:t>
            </a:r>
          </a:p>
          <a:p>
            <a:pPr marL="285750" indent="-285750">
              <a:buFontTx/>
              <a:buChar char="-"/>
            </a:pPr>
            <a:endParaRPr lang="en-US" sz="2400" dirty="0"/>
          </a:p>
          <a:p>
            <a:pPr marL="285750" indent="-285750">
              <a:buFontTx/>
              <a:buChar char="-"/>
            </a:pPr>
            <a:r>
              <a:rPr lang="en-US" sz="2400" dirty="0" smtClean="0"/>
              <a:t>Unique pelvic shape</a:t>
            </a:r>
            <a:endParaRPr lang="en-US" sz="2400" dirty="0"/>
          </a:p>
        </p:txBody>
      </p:sp>
    </p:spTree>
    <p:extLst>
      <p:ext uri="{BB962C8B-B14F-4D97-AF65-F5344CB8AC3E}">
        <p14:creationId xmlns:p14="http://schemas.microsoft.com/office/powerpoint/2010/main" val="34313438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0" y="1752600"/>
            <a:ext cx="7050437" cy="6124754"/>
          </a:xfrm>
          <a:prstGeom prst="rect">
            <a:avLst/>
          </a:prstGeom>
          <a:noFill/>
        </p:spPr>
        <p:txBody>
          <a:bodyPr wrap="square" rtlCol="0">
            <a:spAutoFit/>
          </a:bodyPr>
          <a:lstStyle/>
          <a:p>
            <a:r>
              <a:rPr lang="en-US" sz="2400" dirty="0" smtClean="0"/>
              <a:t>physically modern humans </a:t>
            </a:r>
            <a:r>
              <a:rPr lang="en-US" sz="2400" b="1" dirty="0" smtClean="0"/>
              <a:t>first developed in Africa about 180,000 BP (new evidence puts it at 315,000 BP - Morocco)</a:t>
            </a:r>
            <a:r>
              <a:rPr lang="en-US" sz="2400" dirty="0" smtClean="0"/>
              <a:t> and then spread to other world areas, </a:t>
            </a:r>
            <a:r>
              <a:rPr lang="en-US" sz="2400" b="1" dirty="0" smtClean="0"/>
              <a:t>replacing</a:t>
            </a:r>
            <a:r>
              <a:rPr lang="en-US" sz="2400" dirty="0" smtClean="0"/>
              <a:t> other populations of hominins</a:t>
            </a:r>
            <a:endParaRPr lang="en-US" sz="2400" b="1" dirty="0" smtClean="0"/>
          </a:p>
          <a:p>
            <a:endParaRPr lang="en-US" sz="2000" dirty="0" smtClean="0"/>
          </a:p>
          <a:p>
            <a:r>
              <a:rPr lang="en-US" sz="2800" b="1" dirty="0" smtClean="0">
                <a:solidFill>
                  <a:srgbClr val="FF0000"/>
                </a:solidFill>
              </a:rPr>
              <a:t>Why</a:t>
            </a:r>
            <a:r>
              <a:rPr lang="en-US" sz="2400" b="1" dirty="0" smtClean="0">
                <a:solidFill>
                  <a:srgbClr val="FF0000"/>
                </a:solidFill>
              </a:rPr>
              <a:t> were modern humans more successful than other species such as Neanderthals?</a:t>
            </a:r>
          </a:p>
          <a:p>
            <a:endParaRPr lang="en-US" sz="2000" b="1" dirty="0" smtClean="0"/>
          </a:p>
          <a:p>
            <a:r>
              <a:rPr lang="en-US" sz="2400" b="1" dirty="0" smtClean="0"/>
              <a:t>--further development of language?</a:t>
            </a:r>
          </a:p>
          <a:p>
            <a:r>
              <a:rPr lang="en-US" sz="2400" b="1" dirty="0" smtClean="0"/>
              <a:t>--more sophisticated technologies for getting food and social organization? </a:t>
            </a:r>
          </a:p>
          <a:p>
            <a:r>
              <a:rPr lang="en-US" sz="2400" b="1" dirty="0" smtClean="0"/>
              <a:t>--fully developed symbolic thought?</a:t>
            </a:r>
          </a:p>
          <a:p>
            <a:endParaRPr lang="en-US" sz="2400" b="1" dirty="0"/>
          </a:p>
          <a:p>
            <a:endParaRPr lang="en-US" sz="2400" b="1" dirty="0" smtClean="0"/>
          </a:p>
          <a:p>
            <a:endParaRPr lang="en-US" dirty="0"/>
          </a:p>
          <a:p>
            <a:endParaRPr lang="en-US" dirty="0"/>
          </a:p>
        </p:txBody>
      </p:sp>
    </p:spTree>
    <p:extLst>
      <p:ext uri="{BB962C8B-B14F-4D97-AF65-F5344CB8AC3E}">
        <p14:creationId xmlns:p14="http://schemas.microsoft.com/office/powerpoint/2010/main" val="235426831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08FOSSIL2-jumbo.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3" name="Picture 2" descr="08FOSSIL1-jumbo.jp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
            <a:ext cx="4953000" cy="2974702"/>
          </a:xfrm>
          <a:prstGeom prst="rect">
            <a:avLst/>
          </a:prstGeom>
        </p:spPr>
      </p:pic>
      <p:sp>
        <p:nvSpPr>
          <p:cNvPr id="4" name="TextBox 3"/>
          <p:cNvSpPr txBox="1"/>
          <p:nvPr/>
        </p:nvSpPr>
        <p:spPr>
          <a:xfrm>
            <a:off x="5058312" y="990600"/>
            <a:ext cx="1441420" cy="369332"/>
          </a:xfrm>
          <a:prstGeom prst="rect">
            <a:avLst/>
          </a:prstGeom>
          <a:noFill/>
        </p:spPr>
        <p:txBody>
          <a:bodyPr wrap="none" rtlCol="0">
            <a:spAutoFit/>
          </a:bodyPr>
          <a:lstStyle/>
          <a:p>
            <a:r>
              <a:rPr lang="en-US" dirty="0" smtClean="0">
                <a:solidFill>
                  <a:schemeClr val="bg1"/>
                </a:solidFill>
              </a:rPr>
              <a:t>Jebel </a:t>
            </a:r>
            <a:r>
              <a:rPr lang="en-US" dirty="0" err="1" smtClean="0">
                <a:solidFill>
                  <a:schemeClr val="bg1"/>
                </a:solidFill>
              </a:rPr>
              <a:t>Irhoud</a:t>
            </a:r>
            <a:endParaRPr lang="en-US" dirty="0">
              <a:solidFill>
                <a:schemeClr val="bg1"/>
              </a:solidFill>
            </a:endParaRPr>
          </a:p>
        </p:txBody>
      </p:sp>
      <p:pic>
        <p:nvPicPr>
          <p:cNvPr id="5" name="Picture 4"/>
          <p:cNvPicPr>
            <a:picLocks noChangeAspect="1"/>
          </p:cNvPicPr>
          <p:nvPr/>
        </p:nvPicPr>
        <p:blipFill>
          <a:blip r:embed="rId4"/>
          <a:stretch>
            <a:fillRect/>
          </a:stretch>
        </p:blipFill>
        <p:spPr>
          <a:xfrm>
            <a:off x="0" y="4051300"/>
            <a:ext cx="2794000" cy="2806700"/>
          </a:xfrm>
          <a:prstGeom prst="rect">
            <a:avLst/>
          </a:prstGeom>
        </p:spPr>
      </p:pic>
      <p:sp>
        <p:nvSpPr>
          <p:cNvPr id="6" name="TextBox 5"/>
          <p:cNvSpPr txBox="1"/>
          <p:nvPr/>
        </p:nvSpPr>
        <p:spPr>
          <a:xfrm>
            <a:off x="3200400" y="6489880"/>
            <a:ext cx="3715825" cy="307777"/>
          </a:xfrm>
          <a:prstGeom prst="rect">
            <a:avLst/>
          </a:prstGeom>
          <a:noFill/>
        </p:spPr>
        <p:txBody>
          <a:bodyPr wrap="none" rtlCol="0">
            <a:spAutoFit/>
          </a:bodyPr>
          <a:lstStyle/>
          <a:p>
            <a:r>
              <a:rPr lang="en-US" sz="1400" dirty="0" smtClean="0">
                <a:solidFill>
                  <a:schemeClr val="bg1"/>
                </a:solidFill>
              </a:rPr>
              <a:t>https://www.nature.com/articles/nature22335</a:t>
            </a:r>
            <a:endParaRPr lang="en-US" sz="1400" dirty="0">
              <a:solidFill>
                <a:schemeClr val="bg1"/>
              </a:solidFill>
            </a:endParaRPr>
          </a:p>
        </p:txBody>
      </p:sp>
    </p:spTree>
    <p:extLst>
      <p:ext uri="{BB962C8B-B14F-4D97-AF65-F5344CB8AC3E}">
        <p14:creationId xmlns:p14="http://schemas.microsoft.com/office/powerpoint/2010/main" val="412670633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 y="76200"/>
            <a:ext cx="5562600" cy="1631216"/>
          </a:xfrm>
          <a:prstGeom prst="rect">
            <a:avLst/>
          </a:prstGeom>
          <a:noFill/>
        </p:spPr>
        <p:txBody>
          <a:bodyPr wrap="square" rtlCol="0">
            <a:spAutoFit/>
          </a:bodyPr>
          <a:lstStyle/>
          <a:p>
            <a:r>
              <a:rPr lang="en-US" sz="2400" dirty="0"/>
              <a:t>c</a:t>
            </a:r>
            <a:r>
              <a:rPr lang="en-US" sz="2400" b="1" dirty="0" smtClean="0"/>
              <a:t>ognitive abilities of</a:t>
            </a:r>
            <a:r>
              <a:rPr lang="en-US" sz="2400" dirty="0" smtClean="0"/>
              <a:t> </a:t>
            </a:r>
            <a:r>
              <a:rPr lang="en-US" sz="2400" b="1" dirty="0" smtClean="0"/>
              <a:t>Neanderthals</a:t>
            </a:r>
            <a:r>
              <a:rPr lang="en-US" sz="2400" dirty="0" smtClean="0"/>
              <a:t>:</a:t>
            </a:r>
          </a:p>
          <a:p>
            <a:r>
              <a:rPr lang="en-US" sz="2000" dirty="0" smtClean="0"/>
              <a:t>       How close to modern humans were they?</a:t>
            </a:r>
          </a:p>
          <a:p>
            <a:r>
              <a:rPr lang="en-US" sz="2000" dirty="0" smtClean="0"/>
              <a:t>                </a:t>
            </a:r>
            <a:r>
              <a:rPr lang="en-US" sz="2000" b="1" dirty="0" smtClean="0"/>
              <a:t> intentional burial of the dead</a:t>
            </a:r>
          </a:p>
          <a:p>
            <a:endParaRPr lang="en-US" sz="1600" dirty="0" smtClean="0"/>
          </a:p>
          <a:p>
            <a:r>
              <a:rPr lang="en-US" sz="1600" dirty="0" smtClean="0"/>
              <a:t> </a:t>
            </a:r>
          </a:p>
        </p:txBody>
      </p:sp>
      <p:pic>
        <p:nvPicPr>
          <p:cNvPr id="3" name="Picture 2" descr="kebara cave Israel.jpg"/>
          <p:cNvPicPr>
            <a:picLocks noChangeAspect="1"/>
          </p:cNvPicPr>
          <p:nvPr/>
        </p:nvPicPr>
        <p:blipFill>
          <a:blip r:embed="rId2" cstate="print"/>
          <a:stretch>
            <a:fillRect/>
          </a:stretch>
        </p:blipFill>
        <p:spPr>
          <a:xfrm>
            <a:off x="2209800" y="2844989"/>
            <a:ext cx="3276600" cy="2298511"/>
          </a:xfrm>
          <a:prstGeom prst="rect">
            <a:avLst/>
          </a:prstGeom>
        </p:spPr>
      </p:pic>
      <p:pic>
        <p:nvPicPr>
          <p:cNvPr id="4" name="Picture 3" descr="Kebara burial.jpg"/>
          <p:cNvPicPr>
            <a:picLocks noChangeAspect="1"/>
          </p:cNvPicPr>
          <p:nvPr/>
        </p:nvPicPr>
        <p:blipFill>
          <a:blip r:embed="rId3" cstate="print"/>
          <a:stretch>
            <a:fillRect/>
          </a:stretch>
        </p:blipFill>
        <p:spPr>
          <a:xfrm>
            <a:off x="228600" y="2819400"/>
            <a:ext cx="1914525" cy="2390775"/>
          </a:xfrm>
          <a:prstGeom prst="rect">
            <a:avLst/>
          </a:prstGeom>
        </p:spPr>
      </p:pic>
      <p:sp>
        <p:nvSpPr>
          <p:cNvPr id="6" name="TextBox 5"/>
          <p:cNvSpPr txBox="1"/>
          <p:nvPr/>
        </p:nvSpPr>
        <p:spPr>
          <a:xfrm>
            <a:off x="457200" y="1981200"/>
            <a:ext cx="4283673" cy="769441"/>
          </a:xfrm>
          <a:prstGeom prst="rect">
            <a:avLst/>
          </a:prstGeom>
          <a:noFill/>
        </p:spPr>
        <p:txBody>
          <a:bodyPr wrap="none" rtlCol="0">
            <a:spAutoFit/>
          </a:bodyPr>
          <a:lstStyle/>
          <a:p>
            <a:r>
              <a:rPr lang="en-US" sz="2400" b="1" dirty="0" err="1" smtClean="0"/>
              <a:t>Kebara</a:t>
            </a:r>
            <a:r>
              <a:rPr lang="en-US" sz="2400" b="1" dirty="0" smtClean="0"/>
              <a:t> cave</a:t>
            </a:r>
            <a:r>
              <a:rPr lang="en-US" sz="2400" dirty="0" smtClean="0"/>
              <a:t>, Israel</a:t>
            </a:r>
            <a:r>
              <a:rPr lang="en-US" sz="2000" dirty="0" smtClean="0"/>
              <a:t>: an intentionally</a:t>
            </a:r>
          </a:p>
          <a:p>
            <a:r>
              <a:rPr lang="en-US" sz="2000" dirty="0" smtClean="0"/>
              <a:t>prepared pit for the deceased</a:t>
            </a:r>
            <a:endParaRPr lang="en-US" sz="2000" dirty="0"/>
          </a:p>
        </p:txBody>
      </p:sp>
      <p:sp>
        <p:nvSpPr>
          <p:cNvPr id="7" name="TextBox 6"/>
          <p:cNvSpPr txBox="1"/>
          <p:nvPr/>
        </p:nvSpPr>
        <p:spPr>
          <a:xfrm>
            <a:off x="5834924" y="2073532"/>
            <a:ext cx="3112952" cy="1354217"/>
          </a:xfrm>
          <a:prstGeom prst="rect">
            <a:avLst/>
          </a:prstGeom>
          <a:noFill/>
        </p:spPr>
        <p:txBody>
          <a:bodyPr wrap="square" rtlCol="0">
            <a:spAutoFit/>
          </a:bodyPr>
          <a:lstStyle/>
          <a:p>
            <a:r>
              <a:rPr lang="en-US" b="1" dirty="0" err="1" smtClean="0"/>
              <a:t>Amud</a:t>
            </a:r>
            <a:r>
              <a:rPr lang="en-US" b="1" dirty="0" smtClean="0"/>
              <a:t> Cave</a:t>
            </a:r>
            <a:r>
              <a:rPr lang="en-US" dirty="0" smtClean="0"/>
              <a:t>, Israel:</a:t>
            </a:r>
          </a:p>
          <a:p>
            <a:r>
              <a:rPr lang="en-US" sz="1600" dirty="0" smtClean="0"/>
              <a:t>clear case of an </a:t>
            </a:r>
            <a:r>
              <a:rPr lang="en-US" sz="1600" b="1" dirty="0" smtClean="0"/>
              <a:t>object</a:t>
            </a:r>
          </a:p>
          <a:p>
            <a:r>
              <a:rPr lang="en-US" sz="1600" b="1" dirty="0" smtClean="0"/>
              <a:t>placed with the deceased—</a:t>
            </a:r>
          </a:p>
          <a:p>
            <a:r>
              <a:rPr lang="en-US" sz="1600" dirty="0" smtClean="0"/>
              <a:t>upper jaw of deer on the</a:t>
            </a:r>
          </a:p>
          <a:p>
            <a:r>
              <a:rPr lang="en-US" sz="1600" dirty="0" smtClean="0"/>
              <a:t>child’s pelvis</a:t>
            </a:r>
          </a:p>
        </p:txBody>
      </p:sp>
      <p:sp>
        <p:nvSpPr>
          <p:cNvPr id="8" name="TextBox 7"/>
          <p:cNvSpPr txBox="1"/>
          <p:nvPr/>
        </p:nvSpPr>
        <p:spPr>
          <a:xfrm>
            <a:off x="440877" y="5562600"/>
            <a:ext cx="4783808" cy="1015663"/>
          </a:xfrm>
          <a:prstGeom prst="rect">
            <a:avLst/>
          </a:prstGeom>
          <a:noFill/>
        </p:spPr>
        <p:txBody>
          <a:bodyPr wrap="square" rtlCol="0">
            <a:spAutoFit/>
          </a:bodyPr>
          <a:lstStyle/>
          <a:p>
            <a:r>
              <a:rPr lang="en-US" sz="2000" dirty="0" smtClean="0"/>
              <a:t>same cave where </a:t>
            </a:r>
            <a:r>
              <a:rPr lang="en-US" sz="2000" b="1" dirty="0" smtClean="0"/>
              <a:t>hyoid bone</a:t>
            </a:r>
            <a:r>
              <a:rPr lang="en-US" sz="2000" dirty="0" smtClean="0"/>
              <a:t> found from the larynx, similar to that in modern humans:  </a:t>
            </a:r>
            <a:r>
              <a:rPr lang="en-US" sz="2000" b="1" dirty="0" smtClean="0"/>
              <a:t>possibility of speech</a:t>
            </a:r>
            <a:endParaRPr lang="en-US" sz="2000" b="1" dirty="0"/>
          </a:p>
        </p:txBody>
      </p:sp>
      <p:sp>
        <p:nvSpPr>
          <p:cNvPr id="9" name="TextBox 8"/>
          <p:cNvSpPr txBox="1"/>
          <p:nvPr/>
        </p:nvSpPr>
        <p:spPr>
          <a:xfrm>
            <a:off x="6007196" y="6096000"/>
            <a:ext cx="3204077" cy="646331"/>
          </a:xfrm>
          <a:prstGeom prst="rect">
            <a:avLst/>
          </a:prstGeom>
          <a:noFill/>
        </p:spPr>
        <p:txBody>
          <a:bodyPr wrap="square" rtlCol="0">
            <a:spAutoFit/>
          </a:bodyPr>
          <a:lstStyle/>
          <a:p>
            <a:r>
              <a:rPr lang="en-US" b="1" dirty="0" smtClean="0"/>
              <a:t>evidence of ritual</a:t>
            </a:r>
          </a:p>
          <a:p>
            <a:r>
              <a:rPr lang="en-US" b="1" dirty="0" smtClean="0"/>
              <a:t>and symbolic thought</a:t>
            </a:r>
            <a:endParaRPr lang="en-US" b="1" dirty="0"/>
          </a:p>
        </p:txBody>
      </p:sp>
      <p:sp>
        <p:nvSpPr>
          <p:cNvPr id="10" name="TextBox 9"/>
          <p:cNvSpPr txBox="1"/>
          <p:nvPr/>
        </p:nvSpPr>
        <p:spPr>
          <a:xfrm>
            <a:off x="152400" y="5143500"/>
            <a:ext cx="5360763" cy="246221"/>
          </a:xfrm>
          <a:prstGeom prst="rect">
            <a:avLst/>
          </a:prstGeom>
          <a:noFill/>
        </p:spPr>
        <p:txBody>
          <a:bodyPr wrap="none" rtlCol="0">
            <a:spAutoFit/>
          </a:bodyPr>
          <a:lstStyle/>
          <a:p>
            <a:r>
              <a:rPr lang="en-US" sz="1000" dirty="0" smtClean="0"/>
              <a:t>https://www.sciencephoto.com/media/395213/view/neanderthal-skeleton-kebara-cave-israel</a:t>
            </a:r>
            <a:endParaRPr lang="en-US" sz="1000" dirty="0"/>
          </a:p>
        </p:txBody>
      </p:sp>
      <p:pic>
        <p:nvPicPr>
          <p:cNvPr id="1026" name="Picture 2" descr="Palaeolithic Occupations in Nahal Amud (Chapter 29) - Quaternary of the  Levan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7196" y="3427749"/>
            <a:ext cx="2768408" cy="228591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p:cNvSpPr txBox="1"/>
          <p:nvPr/>
        </p:nvSpPr>
        <p:spPr>
          <a:xfrm>
            <a:off x="5676900" y="5757446"/>
            <a:ext cx="3429000" cy="338554"/>
          </a:xfrm>
          <a:prstGeom prst="rect">
            <a:avLst/>
          </a:prstGeom>
          <a:noFill/>
        </p:spPr>
        <p:txBody>
          <a:bodyPr wrap="square" rtlCol="0">
            <a:spAutoFit/>
          </a:bodyPr>
          <a:lstStyle/>
          <a:p>
            <a:r>
              <a:rPr lang="en-US" sz="800" dirty="0" smtClean="0"/>
              <a:t>https://www.cambridge.org/core/books/abs/quaternary-of-the-levant/palaeolithic-occupations-in-nahal-amud</a:t>
            </a:r>
            <a:endParaRPr lang="en-US" sz="800" dirty="0"/>
          </a:p>
        </p:txBody>
      </p:sp>
    </p:spTree>
    <p:extLst>
      <p:ext uri="{BB962C8B-B14F-4D97-AF65-F5344CB8AC3E}">
        <p14:creationId xmlns:p14="http://schemas.microsoft.com/office/powerpoint/2010/main" val="147773189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 y="0"/>
            <a:ext cx="6750326" cy="4955203"/>
          </a:xfrm>
          <a:prstGeom prst="rect">
            <a:avLst/>
          </a:prstGeom>
          <a:noFill/>
        </p:spPr>
        <p:txBody>
          <a:bodyPr wrap="square" rtlCol="0">
            <a:spAutoFit/>
          </a:bodyPr>
          <a:lstStyle/>
          <a:p>
            <a:pPr algn="ctr"/>
            <a:r>
              <a:rPr lang="en-US" sz="2000" b="1" dirty="0" smtClean="0">
                <a:solidFill>
                  <a:srgbClr val="FF0000"/>
                </a:solidFill>
              </a:rPr>
              <a:t>”art objects”: </a:t>
            </a:r>
            <a:r>
              <a:rPr lang="en-US" sz="2000" dirty="0" smtClean="0">
                <a:solidFill>
                  <a:srgbClr val="FF0000"/>
                </a:solidFill>
              </a:rPr>
              <a:t>  concepts of aesthetics</a:t>
            </a:r>
          </a:p>
          <a:p>
            <a:endParaRPr lang="en-US" sz="1600" b="1" dirty="0" smtClean="0"/>
          </a:p>
          <a:p>
            <a:r>
              <a:rPr lang="en-US" sz="2000" b="1" dirty="0" err="1" smtClean="0"/>
              <a:t>Blombos</a:t>
            </a:r>
            <a:r>
              <a:rPr lang="en-US" sz="2000" b="1" dirty="0" smtClean="0"/>
              <a:t> Cave</a:t>
            </a:r>
            <a:r>
              <a:rPr lang="en-US" dirty="0" smtClean="0"/>
              <a:t>, South Africa:  </a:t>
            </a:r>
            <a:r>
              <a:rPr lang="en-US" b="1" dirty="0" smtClean="0"/>
              <a:t>pieces of red ochre with incised designs</a:t>
            </a:r>
          </a:p>
          <a:p>
            <a:r>
              <a:rPr lang="en-US" dirty="0" smtClean="0"/>
              <a:t>about 77,000 BP:  </a:t>
            </a:r>
            <a:r>
              <a:rPr lang="en-US" b="1" dirty="0" smtClean="0"/>
              <a:t>one of</a:t>
            </a:r>
            <a:r>
              <a:rPr lang="en-US" dirty="0" smtClean="0"/>
              <a:t> </a:t>
            </a:r>
            <a:r>
              <a:rPr lang="en-US" b="1" dirty="0" smtClean="0"/>
              <a:t>the oldest recognized art</a:t>
            </a:r>
          </a:p>
          <a:p>
            <a:endParaRPr lang="en-US" dirty="0" smtClean="0"/>
          </a:p>
          <a:p>
            <a:r>
              <a:rPr lang="en-US" dirty="0" smtClean="0"/>
              <a:t>finely made bone tools, bones of large deep sea fish;</a:t>
            </a:r>
          </a:p>
          <a:p>
            <a:endParaRPr lang="en-US" dirty="0" smtClean="0"/>
          </a:p>
          <a:p>
            <a:r>
              <a:rPr lang="en-US" dirty="0" smtClean="0"/>
              <a:t>small shell </a:t>
            </a:r>
            <a:r>
              <a:rPr lang="en-US" b="1" dirty="0" smtClean="0"/>
              <a:t>beads</a:t>
            </a:r>
            <a:r>
              <a:rPr lang="en-US" dirty="0" smtClean="0"/>
              <a:t> (some with pigment on them); </a:t>
            </a:r>
          </a:p>
          <a:p>
            <a:endParaRPr lang="en-US" dirty="0" smtClean="0"/>
          </a:p>
          <a:p>
            <a:endParaRPr lang="en-US" dirty="0" smtClean="0"/>
          </a:p>
          <a:p>
            <a:r>
              <a:rPr lang="en-US" b="1" dirty="0" smtClean="0"/>
              <a:t>NEW chemical analysis of “ochre paint” :  including bone marrow and charcoal as binders </a:t>
            </a:r>
            <a:r>
              <a:rPr lang="en-US" dirty="0" smtClean="0"/>
              <a:t>by Christopher </a:t>
            </a:r>
            <a:r>
              <a:rPr lang="en-US" dirty="0" err="1" smtClean="0"/>
              <a:t>Henshilwood</a:t>
            </a:r>
            <a:endParaRPr lang="en-US" dirty="0" smtClean="0"/>
          </a:p>
          <a:p>
            <a:endParaRPr lang="en-US" sz="1600" dirty="0" smtClean="0"/>
          </a:p>
          <a:p>
            <a:endParaRPr lang="en-US" sz="1600" dirty="0" smtClean="0"/>
          </a:p>
          <a:p>
            <a:endParaRPr lang="en-US" sz="1600" dirty="0" smtClean="0"/>
          </a:p>
          <a:p>
            <a:endParaRPr lang="en-US" sz="1600" dirty="0" smtClean="0"/>
          </a:p>
          <a:p>
            <a:endParaRPr lang="en-US" sz="1600" dirty="0"/>
          </a:p>
        </p:txBody>
      </p:sp>
      <p:pic>
        <p:nvPicPr>
          <p:cNvPr id="3" name="Picture 2" descr="Blombos_ochre.jpg"/>
          <p:cNvPicPr>
            <a:picLocks noChangeAspect="1"/>
          </p:cNvPicPr>
          <p:nvPr/>
        </p:nvPicPr>
        <p:blipFill>
          <a:blip r:embed="rId2" cstate="print"/>
          <a:stretch>
            <a:fillRect/>
          </a:stretch>
        </p:blipFill>
        <p:spPr>
          <a:xfrm>
            <a:off x="4356652" y="4343400"/>
            <a:ext cx="4787348" cy="2202180"/>
          </a:xfrm>
          <a:prstGeom prst="rect">
            <a:avLst/>
          </a:prstGeom>
        </p:spPr>
      </p:pic>
      <p:pic>
        <p:nvPicPr>
          <p:cNvPr id="4" name="Picture 3" descr="Blombos_cave.jpg"/>
          <p:cNvPicPr>
            <a:picLocks noChangeAspect="1"/>
          </p:cNvPicPr>
          <p:nvPr/>
        </p:nvPicPr>
        <p:blipFill>
          <a:blip r:embed="rId3" cstate="print"/>
          <a:stretch>
            <a:fillRect/>
          </a:stretch>
        </p:blipFill>
        <p:spPr>
          <a:xfrm>
            <a:off x="0" y="4229100"/>
            <a:ext cx="3505200" cy="2628900"/>
          </a:xfrm>
          <a:prstGeom prst="rect">
            <a:avLst/>
          </a:prstGeom>
        </p:spPr>
      </p:pic>
      <p:sp>
        <p:nvSpPr>
          <p:cNvPr id="5" name="TextBox 4"/>
          <p:cNvSpPr txBox="1"/>
          <p:nvPr/>
        </p:nvSpPr>
        <p:spPr>
          <a:xfrm>
            <a:off x="3733800" y="6545580"/>
            <a:ext cx="5472973" cy="200055"/>
          </a:xfrm>
          <a:prstGeom prst="rect">
            <a:avLst/>
          </a:prstGeom>
          <a:noFill/>
        </p:spPr>
        <p:txBody>
          <a:bodyPr wrap="none" rtlCol="0">
            <a:spAutoFit/>
          </a:bodyPr>
          <a:lstStyle/>
          <a:p>
            <a:r>
              <a:rPr lang="en-US" sz="700" dirty="0"/>
              <a:t>https://</a:t>
            </a:r>
            <a:r>
              <a:rPr lang="en-US" sz="700" dirty="0" smtClean="0"/>
              <a:t>www.researchgate.net/figure/Ochres-from-the-Blombos-Cave-Evolutionary-Studies-Institute-University-of-the_fig1_323285127</a:t>
            </a:r>
            <a:endParaRPr lang="en-US" sz="700" dirty="0"/>
          </a:p>
        </p:txBody>
      </p:sp>
    </p:spTree>
    <p:extLst>
      <p:ext uri="{BB962C8B-B14F-4D97-AF65-F5344CB8AC3E}">
        <p14:creationId xmlns:p14="http://schemas.microsoft.com/office/powerpoint/2010/main" val="41104332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886" y="3352800"/>
            <a:ext cx="5040157" cy="3505200"/>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21336"/>
            <a:ext cx="5024949" cy="3341913"/>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62401" y="3419144"/>
            <a:ext cx="5170714" cy="3438856"/>
          </a:xfrm>
          <a:prstGeom prst="rect">
            <a:avLst/>
          </a:prstGeom>
        </p:spPr>
      </p:pic>
      <p:sp>
        <p:nvSpPr>
          <p:cNvPr id="7" name="TextBox 6"/>
          <p:cNvSpPr txBox="1"/>
          <p:nvPr/>
        </p:nvSpPr>
        <p:spPr>
          <a:xfrm>
            <a:off x="5107577" y="2016662"/>
            <a:ext cx="3962401" cy="1384995"/>
          </a:xfrm>
          <a:prstGeom prst="rect">
            <a:avLst/>
          </a:prstGeom>
          <a:noFill/>
        </p:spPr>
        <p:txBody>
          <a:bodyPr wrap="square" rtlCol="0">
            <a:spAutoFit/>
          </a:bodyPr>
          <a:lstStyle/>
          <a:p>
            <a:r>
              <a:rPr lang="en-US" sz="2800" b="1" dirty="0" smtClean="0"/>
              <a:t>modern humans left Africa much earlier, </a:t>
            </a:r>
            <a:r>
              <a:rPr lang="en-US" sz="2800" b="1" dirty="0" err="1" smtClean="0"/>
              <a:t>Misliya</a:t>
            </a:r>
            <a:r>
              <a:rPr lang="en-US" sz="2800" b="1" dirty="0" smtClean="0"/>
              <a:t> cave, Israel</a:t>
            </a:r>
            <a:endParaRPr lang="en-US" sz="2800" b="1" dirty="0"/>
          </a:p>
        </p:txBody>
      </p:sp>
      <p:sp>
        <p:nvSpPr>
          <p:cNvPr id="2" name="TextBox 1"/>
          <p:cNvSpPr txBox="1"/>
          <p:nvPr/>
        </p:nvSpPr>
        <p:spPr>
          <a:xfrm>
            <a:off x="4196585" y="6495723"/>
            <a:ext cx="4850751" cy="307777"/>
          </a:xfrm>
          <a:prstGeom prst="rect">
            <a:avLst/>
          </a:prstGeom>
          <a:noFill/>
        </p:spPr>
        <p:txBody>
          <a:bodyPr wrap="none" rtlCol="0">
            <a:spAutoFit/>
          </a:bodyPr>
          <a:lstStyle/>
          <a:p>
            <a:r>
              <a:rPr lang="en-US" sz="1400" dirty="0" smtClean="0"/>
              <a:t>https://www.bbc.com/news/science-environment-42817323</a:t>
            </a:r>
            <a:endParaRPr lang="en-US" sz="1400" dirty="0"/>
          </a:p>
        </p:txBody>
      </p:sp>
    </p:spTree>
    <p:extLst>
      <p:ext uri="{BB962C8B-B14F-4D97-AF65-F5344CB8AC3E}">
        <p14:creationId xmlns:p14="http://schemas.microsoft.com/office/powerpoint/2010/main" val="35221254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5029199" y="2070318"/>
            <a:ext cx="3962401" cy="1815882"/>
          </a:xfrm>
          <a:prstGeom prst="rect">
            <a:avLst/>
          </a:prstGeom>
          <a:noFill/>
        </p:spPr>
        <p:txBody>
          <a:bodyPr wrap="square" rtlCol="0">
            <a:spAutoFit/>
          </a:bodyPr>
          <a:lstStyle/>
          <a:p>
            <a:r>
              <a:rPr lang="en-US" sz="2800" b="1" dirty="0" err="1" smtClean="0"/>
              <a:t>Nauwalabila</a:t>
            </a:r>
            <a:r>
              <a:rPr lang="en-US" sz="2800" b="1" dirty="0" smtClean="0"/>
              <a:t> I site, northern Australia, 60,000-50,000 years ago </a:t>
            </a:r>
            <a:endParaRPr lang="en-US" sz="2800" b="1" dirty="0"/>
          </a:p>
        </p:txBody>
      </p:sp>
      <p:sp>
        <p:nvSpPr>
          <p:cNvPr id="2" name="TextBox 1"/>
          <p:cNvSpPr txBox="1"/>
          <p:nvPr/>
        </p:nvSpPr>
        <p:spPr>
          <a:xfrm>
            <a:off x="3919" y="3886200"/>
            <a:ext cx="5619060" cy="1061829"/>
          </a:xfrm>
          <a:prstGeom prst="rect">
            <a:avLst/>
          </a:prstGeom>
          <a:noFill/>
        </p:spPr>
        <p:txBody>
          <a:bodyPr wrap="square" rtlCol="0">
            <a:spAutoFit/>
          </a:bodyPr>
          <a:lstStyle/>
          <a:p>
            <a:r>
              <a:rPr lang="en-US" sz="1050" dirty="0"/>
              <a:t>https://</a:t>
            </a:r>
            <a:r>
              <a:rPr lang="en-US" sz="1050" dirty="0" smtClean="0"/>
              <a:t>www.google.com/search?q=nauwalabila+I&amp;tbm=isch&amp;ved=2ahUKEwj06erfquv2AhUKTpQKHeaZBeAQ2-cCegQIABAA&amp;oq=nauwalabila+I&amp;gs_lcp=CgNpbWcQAzIFCAAQgAQyBAgAEBg6BwgjEO8DECdQ3wJY4BtgzB9oAXAAeACAAZsBiAG8CZIBBDAuMTCYAQCgAQGqAQtnd3Mtd2l6LWltZ8ABAQ&amp;sclient=img&amp;ei=Mv1CYvSIGoqc0QTms5aADg&amp;bih=781&amp;biw=1334#imgrc=OBTUt0AL5IhJIM</a:t>
            </a:r>
            <a:endParaRPr lang="en-US" sz="1050" dirty="0"/>
          </a:p>
        </p:txBody>
      </p:sp>
      <p:pic>
        <p:nvPicPr>
          <p:cNvPr id="1026" name="Picture 2" descr="Nauwalabila Heritage site,in Australia. Nauwalabila I has an earliest  archaeological site for Radiocarbon analysis , Arnhem Land in Australia.  Implications for sample the suitability and stratigraphicintegrity . Nauwalabila is the reliable of 130 c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1138" y="838200"/>
            <a:ext cx="4489149" cy="28956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1143000" y="5791200"/>
            <a:ext cx="6532558" cy="369332"/>
          </a:xfrm>
          <a:prstGeom prst="rect">
            <a:avLst/>
          </a:prstGeom>
          <a:noFill/>
        </p:spPr>
        <p:txBody>
          <a:bodyPr wrap="none" rtlCol="0">
            <a:spAutoFit/>
          </a:bodyPr>
          <a:lstStyle/>
          <a:p>
            <a:r>
              <a:rPr lang="en-US" dirty="0" smtClean="0"/>
              <a:t>Questions and skepticism regarding older (than Europe) dates</a:t>
            </a:r>
            <a:endParaRPr lang="en-US" dirty="0"/>
          </a:p>
        </p:txBody>
      </p:sp>
    </p:spTree>
    <p:extLst>
      <p:ext uri="{BB962C8B-B14F-4D97-AF65-F5344CB8AC3E}">
        <p14:creationId xmlns:p14="http://schemas.microsoft.com/office/powerpoint/2010/main" val="128487293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Lake Mungo: Oldest Human Remains in Australi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98196" y="3958720"/>
            <a:ext cx="5146675" cy="289449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648200" y="6569311"/>
            <a:ext cx="3980642" cy="276999"/>
          </a:xfrm>
          <a:prstGeom prst="rect">
            <a:avLst/>
          </a:prstGeom>
          <a:noFill/>
        </p:spPr>
        <p:txBody>
          <a:bodyPr wrap="none" rtlCol="0">
            <a:spAutoFit/>
          </a:bodyPr>
          <a:lstStyle/>
          <a:p>
            <a:r>
              <a:rPr lang="en-US" sz="1200" dirty="0"/>
              <a:t>https://</a:t>
            </a:r>
            <a:r>
              <a:rPr lang="en-US" sz="1200" dirty="0" smtClean="0"/>
              <a:t>www.thoughtco.com/lake-mungo-australia-171519</a:t>
            </a:r>
            <a:endParaRPr lang="en-US" sz="1200" dirty="0"/>
          </a:p>
        </p:txBody>
      </p:sp>
      <p:pic>
        <p:nvPicPr>
          <p:cNvPr id="7" name="Picture 6" descr="mungo.jpeg"/>
          <p:cNvPicPr>
            <a:picLocks noChangeAspect="1"/>
          </p:cNvPicPr>
          <p:nvPr/>
        </p:nvPicPr>
        <p:blipFill>
          <a:blip r:embed="rId3" cstate="print"/>
          <a:stretch>
            <a:fillRect/>
          </a:stretch>
        </p:blipFill>
        <p:spPr>
          <a:xfrm>
            <a:off x="76200" y="1439381"/>
            <a:ext cx="3667432" cy="5413829"/>
          </a:xfrm>
          <a:prstGeom prst="rect">
            <a:avLst/>
          </a:prstGeom>
        </p:spPr>
      </p:pic>
      <p:sp>
        <p:nvSpPr>
          <p:cNvPr id="8" name="TextBox 7"/>
          <p:cNvSpPr txBox="1"/>
          <p:nvPr/>
        </p:nvSpPr>
        <p:spPr>
          <a:xfrm>
            <a:off x="0" y="6269229"/>
            <a:ext cx="3962400" cy="577081"/>
          </a:xfrm>
          <a:prstGeom prst="rect">
            <a:avLst/>
          </a:prstGeom>
          <a:noFill/>
        </p:spPr>
        <p:txBody>
          <a:bodyPr wrap="square" rtlCol="0">
            <a:spAutoFit/>
          </a:bodyPr>
          <a:lstStyle/>
          <a:p>
            <a:r>
              <a:rPr lang="en-US" sz="1050" dirty="0"/>
              <a:t>https://</a:t>
            </a:r>
            <a:r>
              <a:rPr lang="en-US" sz="1050" dirty="0" smtClean="0"/>
              <a:t>www.theguardian.com/australia-news/2017/nov/14/finding-mungo-man-the-moment-australias-story-suddenly-changed</a:t>
            </a:r>
            <a:endParaRPr lang="en-US" sz="1050" dirty="0"/>
          </a:p>
        </p:txBody>
      </p:sp>
      <p:sp>
        <p:nvSpPr>
          <p:cNvPr id="9" name="Rectangle 8"/>
          <p:cNvSpPr/>
          <p:nvPr/>
        </p:nvSpPr>
        <p:spPr>
          <a:xfrm>
            <a:off x="3886200" y="2286000"/>
            <a:ext cx="5029200" cy="1569660"/>
          </a:xfrm>
          <a:prstGeom prst="rect">
            <a:avLst/>
          </a:prstGeom>
        </p:spPr>
        <p:txBody>
          <a:bodyPr wrap="square">
            <a:spAutoFit/>
          </a:bodyPr>
          <a:lstStyle/>
          <a:p>
            <a:r>
              <a:rPr lang="en-US" sz="2400" dirty="0" smtClean="0"/>
              <a:t>sites such as </a:t>
            </a:r>
            <a:r>
              <a:rPr lang="en-US" sz="2400" b="1" dirty="0" smtClean="0"/>
              <a:t>Lake </a:t>
            </a:r>
            <a:r>
              <a:rPr lang="en-US" sz="2400" b="1" dirty="0" err="1" smtClean="0"/>
              <a:t>Mungo</a:t>
            </a:r>
            <a:endParaRPr lang="en-US" sz="2400" b="1" dirty="0" smtClean="0"/>
          </a:p>
          <a:p>
            <a:r>
              <a:rPr lang="en-US" sz="2400" dirty="0" smtClean="0"/>
              <a:t>in SE Australia</a:t>
            </a:r>
          </a:p>
          <a:p>
            <a:r>
              <a:rPr lang="en-US" sz="2400" u="sng" dirty="0" smtClean="0"/>
              <a:t>ca. 40,000-50,000 BP</a:t>
            </a:r>
            <a:r>
              <a:rPr lang="en-US" sz="2400" dirty="0" smtClean="0"/>
              <a:t>:  stone tools and 2 burials</a:t>
            </a:r>
            <a:endParaRPr lang="en-US" sz="2400" dirty="0"/>
          </a:p>
        </p:txBody>
      </p:sp>
    </p:spTree>
    <p:extLst>
      <p:ext uri="{BB962C8B-B14F-4D97-AF65-F5344CB8AC3E}">
        <p14:creationId xmlns:p14="http://schemas.microsoft.com/office/powerpoint/2010/main" val="313636042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3" name="Rectangle 2"/>
          <p:cNvSpPr>
            <a:spLocks noGrp="1" noChangeArrowheads="1"/>
          </p:cNvSpPr>
          <p:nvPr>
            <p:ph type="title"/>
          </p:nvPr>
        </p:nvSpPr>
        <p:spPr>
          <a:xfrm>
            <a:off x="76200" y="152400"/>
            <a:ext cx="8229600" cy="698500"/>
          </a:xfrm>
        </p:spPr>
        <p:txBody>
          <a:bodyPr>
            <a:normAutofit/>
          </a:bodyPr>
          <a:lstStyle/>
          <a:p>
            <a:pPr eaLnBrk="1" hangingPunct="1"/>
            <a:r>
              <a:rPr lang="en-US" sz="3200" dirty="0" smtClean="0"/>
              <a:t>Australian </a:t>
            </a:r>
            <a:r>
              <a:rPr lang="en-US" sz="3200" dirty="0" err="1" smtClean="0"/>
              <a:t>Megafauna</a:t>
            </a:r>
            <a:r>
              <a:rPr lang="en-US" sz="3200" dirty="0" smtClean="0"/>
              <a:t> Extinction</a:t>
            </a:r>
            <a:endParaRPr lang="en-US" sz="3200" dirty="0"/>
          </a:p>
        </p:txBody>
      </p:sp>
      <p:sp>
        <p:nvSpPr>
          <p:cNvPr id="103427" name="Rectangle 3"/>
          <p:cNvSpPr>
            <a:spLocks noGrp="1" noChangeArrowheads="1"/>
          </p:cNvSpPr>
          <p:nvPr>
            <p:ph type="body" idx="1"/>
          </p:nvPr>
        </p:nvSpPr>
        <p:spPr>
          <a:xfrm>
            <a:off x="-31750" y="1076325"/>
            <a:ext cx="9144000" cy="3290888"/>
          </a:xfrm>
        </p:spPr>
        <p:txBody>
          <a:bodyPr>
            <a:normAutofit fontScale="85000" lnSpcReduction="20000"/>
          </a:bodyPr>
          <a:lstStyle/>
          <a:p>
            <a:pPr eaLnBrk="1" hangingPunct="1">
              <a:lnSpc>
                <a:spcPct val="125000"/>
              </a:lnSpc>
            </a:pPr>
            <a:r>
              <a:rPr lang="en-US" sz="2800" dirty="0" smtClean="0"/>
              <a:t> Mass extinction  about 50-40,000 BP</a:t>
            </a:r>
          </a:p>
          <a:p>
            <a:pPr eaLnBrk="1" hangingPunct="1">
              <a:lnSpc>
                <a:spcPct val="125000"/>
              </a:lnSpc>
            </a:pPr>
            <a:r>
              <a:rPr lang="en-US" sz="2800" dirty="0" smtClean="0"/>
              <a:t>23 of 24 genera of large animals extinct</a:t>
            </a:r>
          </a:p>
          <a:p>
            <a:pPr eaLnBrk="1" hangingPunct="1">
              <a:lnSpc>
                <a:spcPct val="125000"/>
              </a:lnSpc>
            </a:pPr>
            <a:r>
              <a:rPr lang="en-US" sz="2800" dirty="0" smtClean="0"/>
              <a:t>Overhunting by humans?</a:t>
            </a:r>
          </a:p>
          <a:p>
            <a:pPr eaLnBrk="1" hangingPunct="1">
              <a:lnSpc>
                <a:spcPct val="125000"/>
              </a:lnSpc>
            </a:pPr>
            <a:r>
              <a:rPr lang="en-US" sz="2800" dirty="0" smtClean="0"/>
              <a:t>Sophisticated stone tools technology?</a:t>
            </a:r>
          </a:p>
          <a:p>
            <a:pPr eaLnBrk="1" hangingPunct="1">
              <a:lnSpc>
                <a:spcPct val="125000"/>
              </a:lnSpc>
            </a:pPr>
            <a:r>
              <a:rPr lang="en-US" sz="2800" dirty="0" smtClean="0"/>
              <a:t>Versus “</a:t>
            </a:r>
            <a:r>
              <a:rPr lang="en-US" sz="2800" dirty="0" err="1" smtClean="0"/>
              <a:t>firestick</a:t>
            </a:r>
            <a:r>
              <a:rPr lang="en-US" sz="2800" dirty="0" smtClean="0"/>
              <a:t> farming”?</a:t>
            </a:r>
          </a:p>
          <a:p>
            <a:pPr eaLnBrk="1" hangingPunct="1">
              <a:lnSpc>
                <a:spcPct val="125000"/>
              </a:lnSpc>
              <a:buNone/>
            </a:pPr>
            <a:r>
              <a:rPr lang="en-US" sz="2800" dirty="0" smtClean="0"/>
              <a:t/>
            </a:r>
            <a:br>
              <a:rPr lang="en-US" sz="2800" dirty="0" smtClean="0"/>
            </a:br>
            <a:endParaRPr lang="en-US" sz="2800" dirty="0" smtClean="0"/>
          </a:p>
        </p:txBody>
      </p:sp>
      <p:pic>
        <p:nvPicPr>
          <p:cNvPr id="11" name="Picture 10"/>
          <p:cNvPicPr>
            <a:picLocks noChangeAspect="1"/>
          </p:cNvPicPr>
          <p:nvPr/>
        </p:nvPicPr>
        <p:blipFill>
          <a:blip r:embed="rId3" cstate="print"/>
          <a:stretch>
            <a:fillRect/>
          </a:stretch>
        </p:blipFill>
        <p:spPr>
          <a:xfrm>
            <a:off x="5105400" y="3657600"/>
            <a:ext cx="2413000" cy="1739900"/>
          </a:xfrm>
          <a:prstGeom prst="rect">
            <a:avLst/>
          </a:prstGeom>
        </p:spPr>
      </p:pic>
      <p:sp>
        <p:nvSpPr>
          <p:cNvPr id="13" name="Rectangle 12"/>
          <p:cNvSpPr/>
          <p:nvPr/>
        </p:nvSpPr>
        <p:spPr>
          <a:xfrm>
            <a:off x="5105400" y="5473005"/>
            <a:ext cx="3436238" cy="1384995"/>
          </a:xfrm>
          <a:prstGeom prst="rect">
            <a:avLst/>
          </a:prstGeom>
        </p:spPr>
        <p:txBody>
          <a:bodyPr wrap="none">
            <a:spAutoFit/>
          </a:bodyPr>
          <a:lstStyle/>
          <a:p>
            <a:r>
              <a:rPr lang="en-US" sz="2800" b="1" i="1" dirty="0" err="1" smtClean="0">
                <a:solidFill>
                  <a:srgbClr val="FFFFFF"/>
                </a:solidFill>
              </a:rPr>
              <a:t>Zygomaturus</a:t>
            </a:r>
            <a:r>
              <a:rPr lang="en-US" sz="2800" b="1" dirty="0" smtClean="0">
                <a:solidFill>
                  <a:srgbClr val="FFFFFF"/>
                </a:solidFill>
              </a:rPr>
              <a:t/>
            </a:r>
            <a:br>
              <a:rPr lang="en-US" sz="2800" b="1" dirty="0" smtClean="0">
                <a:solidFill>
                  <a:srgbClr val="FFFFFF"/>
                </a:solidFill>
              </a:rPr>
            </a:br>
            <a:r>
              <a:rPr lang="en-US" sz="2800" b="1" dirty="0" smtClean="0">
                <a:solidFill>
                  <a:srgbClr val="FFFFFF"/>
                </a:solidFill>
              </a:rPr>
              <a:t> wetland marsupial</a:t>
            </a:r>
            <a:br>
              <a:rPr lang="en-US" sz="2800" b="1" dirty="0" smtClean="0">
                <a:solidFill>
                  <a:srgbClr val="FFFFFF"/>
                </a:solidFill>
              </a:rPr>
            </a:br>
            <a:r>
              <a:rPr lang="en-US" sz="2800" b="1" dirty="0" smtClean="0">
                <a:solidFill>
                  <a:srgbClr val="FFFFFF"/>
                </a:solidFill>
              </a:rPr>
              <a:t>2 </a:t>
            </a:r>
            <a:r>
              <a:rPr lang="en-US" sz="2800" b="1" dirty="0" err="1" smtClean="0">
                <a:solidFill>
                  <a:srgbClr val="FFFFFF"/>
                </a:solidFill>
              </a:rPr>
              <a:t>m</a:t>
            </a:r>
            <a:r>
              <a:rPr lang="en-US" sz="2800" b="1" dirty="0" smtClean="0">
                <a:solidFill>
                  <a:srgbClr val="FFFFFF"/>
                </a:solidFill>
              </a:rPr>
              <a:t>, &gt;1000 kg</a:t>
            </a:r>
            <a:endParaRPr lang="en-US" sz="2800" b="1" dirty="0">
              <a:solidFill>
                <a:srgbClr val="FFFFFF"/>
              </a:solidFill>
            </a:endParaRPr>
          </a:p>
        </p:txBody>
      </p:sp>
      <p:pic>
        <p:nvPicPr>
          <p:cNvPr id="16" name="Picture 15"/>
          <p:cNvPicPr>
            <a:picLocks noChangeAspect="1"/>
          </p:cNvPicPr>
          <p:nvPr/>
        </p:nvPicPr>
        <p:blipFill>
          <a:blip r:embed="rId4" cstate="print"/>
          <a:stretch>
            <a:fillRect/>
          </a:stretch>
        </p:blipFill>
        <p:spPr>
          <a:xfrm>
            <a:off x="228600" y="3553651"/>
            <a:ext cx="2413000" cy="1765300"/>
          </a:xfrm>
          <a:prstGeom prst="rect">
            <a:avLst/>
          </a:prstGeom>
        </p:spPr>
      </p:pic>
      <p:sp>
        <p:nvSpPr>
          <p:cNvPr id="17" name="Rectangle 16"/>
          <p:cNvSpPr/>
          <p:nvPr/>
        </p:nvSpPr>
        <p:spPr>
          <a:xfrm>
            <a:off x="0" y="5217067"/>
            <a:ext cx="2957066" cy="1384995"/>
          </a:xfrm>
          <a:prstGeom prst="rect">
            <a:avLst/>
          </a:prstGeom>
        </p:spPr>
        <p:txBody>
          <a:bodyPr wrap="none">
            <a:spAutoFit/>
          </a:bodyPr>
          <a:lstStyle/>
          <a:p>
            <a:r>
              <a:rPr lang="en-US" sz="2800" b="1" i="1" dirty="0" err="1" smtClean="0">
                <a:solidFill>
                  <a:srgbClr val="FFFFFF"/>
                </a:solidFill>
              </a:rPr>
              <a:t>Dromornis</a:t>
            </a:r>
            <a:r>
              <a:rPr lang="en-US" sz="2800" b="1" i="1" dirty="0" smtClean="0">
                <a:solidFill>
                  <a:srgbClr val="FFFFFF"/>
                </a:solidFill>
              </a:rPr>
              <a:t/>
            </a:r>
            <a:br>
              <a:rPr lang="en-US" sz="2800" b="1" i="1" dirty="0" smtClean="0">
                <a:solidFill>
                  <a:srgbClr val="FFFFFF"/>
                </a:solidFill>
              </a:rPr>
            </a:br>
            <a:r>
              <a:rPr lang="en-US" sz="2800" b="1" dirty="0" smtClean="0">
                <a:solidFill>
                  <a:srgbClr val="FFFFFF"/>
                </a:solidFill>
              </a:rPr>
              <a:t> – flightless bird</a:t>
            </a:r>
          </a:p>
          <a:p>
            <a:r>
              <a:rPr lang="en-US" sz="2800" b="1" dirty="0" smtClean="0">
                <a:solidFill>
                  <a:srgbClr val="FFFFFF"/>
                </a:solidFill>
              </a:rPr>
              <a:t>3 </a:t>
            </a:r>
            <a:r>
              <a:rPr lang="en-US" sz="2800" b="1" dirty="0" err="1" smtClean="0">
                <a:solidFill>
                  <a:srgbClr val="FFFFFF"/>
                </a:solidFill>
              </a:rPr>
              <a:t>m</a:t>
            </a:r>
            <a:r>
              <a:rPr lang="en-US" sz="2800" b="1" dirty="0" smtClean="0">
                <a:solidFill>
                  <a:srgbClr val="FFFFFF"/>
                </a:solidFill>
              </a:rPr>
              <a:t>, 500 kg</a:t>
            </a:r>
          </a:p>
        </p:txBody>
      </p:sp>
      <p:sp>
        <p:nvSpPr>
          <p:cNvPr id="2" name="TextBox 1"/>
          <p:cNvSpPr txBox="1"/>
          <p:nvPr/>
        </p:nvSpPr>
        <p:spPr>
          <a:xfrm>
            <a:off x="-76200" y="3352800"/>
            <a:ext cx="3539752" cy="246221"/>
          </a:xfrm>
          <a:prstGeom prst="rect">
            <a:avLst/>
          </a:prstGeom>
          <a:noFill/>
        </p:spPr>
        <p:txBody>
          <a:bodyPr wrap="none" rtlCol="0">
            <a:spAutoFit/>
          </a:bodyPr>
          <a:lstStyle/>
          <a:p>
            <a:r>
              <a:rPr lang="en-US" sz="1000" dirty="0"/>
              <a:t>https://</a:t>
            </a:r>
            <a:r>
              <a:rPr lang="en-US" sz="1000" dirty="0" smtClean="0"/>
              <a:t>commons.wikimedia.org/wiki/File:Dromornis_BW.jpg</a:t>
            </a:r>
            <a:endParaRPr lang="en-US" sz="1000" dirty="0"/>
          </a:p>
        </p:txBody>
      </p:sp>
      <p:sp>
        <p:nvSpPr>
          <p:cNvPr id="3" name="TextBox 2"/>
          <p:cNvSpPr txBox="1"/>
          <p:nvPr/>
        </p:nvSpPr>
        <p:spPr>
          <a:xfrm>
            <a:off x="5105400" y="3435582"/>
            <a:ext cx="2762295" cy="261610"/>
          </a:xfrm>
          <a:prstGeom prst="rect">
            <a:avLst/>
          </a:prstGeom>
          <a:noFill/>
        </p:spPr>
        <p:txBody>
          <a:bodyPr wrap="none" rtlCol="0">
            <a:spAutoFit/>
          </a:bodyPr>
          <a:lstStyle/>
          <a:p>
            <a:r>
              <a:rPr lang="en-US" sz="1100" dirty="0"/>
              <a:t>https://</a:t>
            </a:r>
            <a:r>
              <a:rPr lang="en-US" sz="1100" dirty="0" smtClean="0"/>
              <a:t>en.wikipedia.org/wiki/Zygomaturus</a:t>
            </a:r>
            <a:endParaRPr lang="en-US" sz="1100" dirty="0"/>
          </a:p>
        </p:txBody>
      </p:sp>
    </p:spTree>
    <p:extLst>
      <p:ext uri="{BB962C8B-B14F-4D97-AF65-F5344CB8AC3E}">
        <p14:creationId xmlns:p14="http://schemas.microsoft.com/office/powerpoint/2010/main" val="129499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34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34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34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3427">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03427">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03427">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2057400"/>
            <a:ext cx="9347431" cy="3970318"/>
          </a:xfrm>
          <a:prstGeom prst="rect">
            <a:avLst/>
          </a:prstGeom>
          <a:noFill/>
        </p:spPr>
        <p:txBody>
          <a:bodyPr wrap="none" rtlCol="0">
            <a:spAutoFit/>
          </a:bodyPr>
          <a:lstStyle/>
          <a:p>
            <a:r>
              <a:rPr lang="en-US" sz="3600" b="1" dirty="0" smtClean="0"/>
              <a:t>Three models:</a:t>
            </a:r>
          </a:p>
          <a:p>
            <a:endParaRPr lang="en-US" sz="3600" b="1" dirty="0"/>
          </a:p>
          <a:p>
            <a:pPr marL="285750" indent="-285750">
              <a:buFontTx/>
              <a:buChar char="-"/>
            </a:pPr>
            <a:r>
              <a:rPr lang="en-US" sz="3600" b="1" dirty="0" smtClean="0"/>
              <a:t>Clovis First: 13,500-12,500 years ago</a:t>
            </a:r>
          </a:p>
          <a:p>
            <a:pPr marL="285750" indent="-285750">
              <a:buFontTx/>
              <a:buChar char="-"/>
            </a:pPr>
            <a:endParaRPr lang="en-US" sz="3600" b="1" dirty="0" smtClean="0"/>
          </a:p>
          <a:p>
            <a:pPr marL="285750" indent="-285750">
              <a:buFontTx/>
              <a:buChar char="-"/>
            </a:pPr>
            <a:r>
              <a:rPr lang="en-US" sz="3600" b="1" dirty="0" smtClean="0"/>
              <a:t>Pre-Clovis: earlier than 13,500 years ago</a:t>
            </a:r>
          </a:p>
          <a:p>
            <a:pPr marL="285750" indent="-285750">
              <a:buFontTx/>
              <a:buChar char="-"/>
            </a:pPr>
            <a:endParaRPr lang="en-US" sz="3600" b="1" dirty="0" smtClean="0"/>
          </a:p>
          <a:p>
            <a:pPr marL="285750" indent="-285750">
              <a:buFontTx/>
              <a:buChar char="-"/>
            </a:pPr>
            <a:r>
              <a:rPr lang="en-US" sz="3600" b="1" dirty="0" smtClean="0"/>
              <a:t>Early Arrival: 30,000 years ago</a:t>
            </a:r>
            <a:endParaRPr lang="en-US" sz="3600" b="1" dirty="0"/>
          </a:p>
        </p:txBody>
      </p:sp>
      <p:sp>
        <p:nvSpPr>
          <p:cNvPr id="5" name="Rectangle 2"/>
          <p:cNvSpPr>
            <a:spLocks noGrp="1" noChangeArrowheads="1"/>
          </p:cNvSpPr>
          <p:nvPr>
            <p:ph type="title"/>
          </p:nvPr>
        </p:nvSpPr>
        <p:spPr>
          <a:xfrm>
            <a:off x="76200" y="304800"/>
            <a:ext cx="8229600" cy="698500"/>
          </a:xfrm>
        </p:spPr>
        <p:txBody>
          <a:bodyPr/>
          <a:lstStyle/>
          <a:p>
            <a:pPr eaLnBrk="1" hangingPunct="1"/>
            <a:r>
              <a:rPr lang="en-US" sz="3600" dirty="0">
                <a:solidFill>
                  <a:srgbClr val="FF0000"/>
                </a:solidFill>
              </a:rPr>
              <a:t>Peopling of the New </a:t>
            </a:r>
            <a:r>
              <a:rPr lang="en-US" sz="3600" dirty="0" smtClean="0">
                <a:solidFill>
                  <a:srgbClr val="FF0000"/>
                </a:solidFill>
              </a:rPr>
              <a:t>World</a:t>
            </a:r>
            <a:endParaRPr lang="en-US" sz="3600" dirty="0">
              <a:solidFill>
                <a:srgbClr val="FF0000"/>
              </a:solidFill>
            </a:endParaRPr>
          </a:p>
        </p:txBody>
      </p:sp>
    </p:spTree>
    <p:extLst>
      <p:ext uri="{BB962C8B-B14F-4D97-AF65-F5344CB8AC3E}">
        <p14:creationId xmlns:p14="http://schemas.microsoft.com/office/powerpoint/2010/main" val="362631090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7" name="Rectangle 3"/>
          <p:cNvSpPr>
            <a:spLocks noGrp="1" noChangeArrowheads="1"/>
          </p:cNvSpPr>
          <p:nvPr>
            <p:ph type="body" idx="1"/>
          </p:nvPr>
        </p:nvSpPr>
        <p:spPr>
          <a:xfrm>
            <a:off x="3352799" y="2514600"/>
            <a:ext cx="5715000" cy="3290888"/>
          </a:xfrm>
        </p:spPr>
        <p:txBody>
          <a:bodyPr>
            <a:normAutofit fontScale="70000" lnSpcReduction="20000"/>
          </a:bodyPr>
          <a:lstStyle/>
          <a:p>
            <a:pPr eaLnBrk="1" hangingPunct="1">
              <a:lnSpc>
                <a:spcPct val="125000"/>
              </a:lnSpc>
              <a:spcAft>
                <a:spcPts val="600"/>
              </a:spcAft>
            </a:pPr>
            <a:r>
              <a:rPr lang="en-US" sz="3000" b="1" dirty="0" smtClean="0"/>
              <a:t>How and </a:t>
            </a:r>
            <a:r>
              <a:rPr lang="en-US" sz="3000" b="1" dirty="0"/>
              <a:t>When</a:t>
            </a:r>
            <a:r>
              <a:rPr lang="en-US" sz="3000" b="1" dirty="0" smtClean="0"/>
              <a:t>?</a:t>
            </a:r>
            <a:endParaRPr lang="en-US" sz="3000" b="1" dirty="0"/>
          </a:p>
          <a:p>
            <a:pPr eaLnBrk="1" hangingPunct="1">
              <a:lnSpc>
                <a:spcPct val="125000"/>
              </a:lnSpc>
              <a:spcAft>
                <a:spcPts val="600"/>
              </a:spcAft>
            </a:pPr>
            <a:r>
              <a:rPr lang="en-US" sz="3000" dirty="0"/>
              <a:t>Glacial </a:t>
            </a:r>
            <a:r>
              <a:rPr lang="en-US" sz="3000" dirty="0" smtClean="0"/>
              <a:t>Maximum </a:t>
            </a:r>
            <a:r>
              <a:rPr lang="en-US" sz="3000" dirty="0">
                <a:sym typeface="Wingdings" charset="2"/>
              </a:rPr>
              <a:t> ↓</a:t>
            </a:r>
            <a:r>
              <a:rPr lang="en-US" sz="3000" dirty="0" smtClean="0">
                <a:sym typeface="Wingdings" charset="2"/>
              </a:rPr>
              <a:t> sea level lower by about </a:t>
            </a:r>
            <a:r>
              <a:rPr lang="en-US" sz="3000" dirty="0">
                <a:sym typeface="Wingdings" charset="2"/>
              </a:rPr>
              <a:t>150m</a:t>
            </a:r>
          </a:p>
          <a:p>
            <a:pPr eaLnBrk="1" hangingPunct="1">
              <a:lnSpc>
                <a:spcPct val="125000"/>
              </a:lnSpc>
              <a:spcAft>
                <a:spcPts val="600"/>
              </a:spcAft>
            </a:pPr>
            <a:r>
              <a:rPr lang="en-US" sz="3000" b="1" dirty="0" err="1" smtClean="0"/>
              <a:t>Siberia+Alaska+Yukon</a:t>
            </a:r>
            <a:r>
              <a:rPr lang="en-US" sz="3000" dirty="0" smtClean="0"/>
              <a:t> </a:t>
            </a:r>
            <a:r>
              <a:rPr lang="en-US" sz="3000" dirty="0"/>
              <a:t>= </a:t>
            </a:r>
            <a:r>
              <a:rPr lang="en-US" sz="3000" dirty="0" err="1">
                <a:solidFill>
                  <a:srgbClr val="FF0000"/>
                </a:solidFill>
              </a:rPr>
              <a:t>Beringia</a:t>
            </a:r>
            <a:r>
              <a:rPr lang="en-US" sz="3000" dirty="0">
                <a:solidFill>
                  <a:srgbClr val="CCFFCC"/>
                </a:solidFill>
              </a:rPr>
              <a:t> </a:t>
            </a:r>
            <a:r>
              <a:rPr lang="en-US" sz="3000" dirty="0"/>
              <a:t>(</a:t>
            </a:r>
            <a:r>
              <a:rPr lang="en-US" sz="3000" dirty="0" smtClean="0"/>
              <a:t>28,000-12,000 BP) </a:t>
            </a:r>
            <a:endParaRPr lang="en-US" sz="3000" dirty="0"/>
          </a:p>
          <a:p>
            <a:pPr lvl="1" eaLnBrk="1" hangingPunct="1">
              <a:lnSpc>
                <a:spcPct val="125000"/>
              </a:lnSpc>
              <a:spcAft>
                <a:spcPts val="600"/>
              </a:spcAft>
            </a:pPr>
            <a:r>
              <a:rPr lang="en-US" sz="3000" dirty="0" smtClean="0"/>
              <a:t>“Bering land bridge</a:t>
            </a:r>
            <a:r>
              <a:rPr lang="en-US" sz="3000" dirty="0"/>
              <a:t>” </a:t>
            </a:r>
            <a:r>
              <a:rPr lang="en-US" sz="3000" dirty="0" smtClean="0"/>
              <a:t>about 1000 km </a:t>
            </a:r>
            <a:r>
              <a:rPr lang="en-US" sz="3000" dirty="0"/>
              <a:t>wide</a:t>
            </a:r>
          </a:p>
          <a:p>
            <a:pPr lvl="1" eaLnBrk="1" hangingPunct="1">
              <a:lnSpc>
                <a:spcPct val="125000"/>
              </a:lnSpc>
              <a:spcAft>
                <a:spcPts val="600"/>
              </a:spcAft>
            </a:pPr>
            <a:r>
              <a:rPr lang="en-US" sz="3000" dirty="0"/>
              <a:t> </a:t>
            </a:r>
            <a:r>
              <a:rPr lang="en-US" sz="3000" dirty="0" smtClean="0"/>
              <a:t>today </a:t>
            </a:r>
            <a:r>
              <a:rPr lang="en-US" sz="3000" dirty="0"/>
              <a:t>37 </a:t>
            </a:r>
            <a:r>
              <a:rPr lang="en-US" sz="3000" dirty="0" smtClean="0"/>
              <a:t>meters </a:t>
            </a:r>
            <a:r>
              <a:rPr lang="en-US" sz="3000" dirty="0" err="1" smtClean="0"/>
              <a:t>bsl</a:t>
            </a:r>
            <a:endParaRPr lang="en-US" sz="3000" dirty="0" smtClean="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48971" t="21591" r="30229" b="15438"/>
          <a:stretch/>
        </p:blipFill>
        <p:spPr bwMode="auto">
          <a:xfrm>
            <a:off x="434" y="-1"/>
            <a:ext cx="3352365" cy="676612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10" name="TextBox 9"/>
          <p:cNvSpPr txBox="1"/>
          <p:nvPr/>
        </p:nvSpPr>
        <p:spPr>
          <a:xfrm>
            <a:off x="3352799" y="6248400"/>
            <a:ext cx="5181600" cy="577081"/>
          </a:xfrm>
          <a:prstGeom prst="rect">
            <a:avLst/>
          </a:prstGeom>
          <a:noFill/>
        </p:spPr>
        <p:txBody>
          <a:bodyPr wrap="square" rtlCol="0">
            <a:spAutoFit/>
          </a:bodyPr>
          <a:lstStyle/>
          <a:p>
            <a:r>
              <a:rPr lang="en-US" sz="1050" dirty="0" err="1"/>
              <a:t>Chazan</a:t>
            </a:r>
            <a:r>
              <a:rPr lang="en-US" sz="1050" dirty="0"/>
              <a:t>, M. (2021). </a:t>
            </a:r>
            <a:r>
              <a:rPr lang="en-US" sz="1050" i="1" dirty="0"/>
              <a:t>World prehistory and archaeology: pathways through time</a:t>
            </a:r>
            <a:r>
              <a:rPr lang="en-US" sz="1050" dirty="0"/>
              <a:t>. Routledge, New York.</a:t>
            </a:r>
          </a:p>
          <a:p>
            <a:endParaRPr lang="en-US" sz="1050" dirty="0"/>
          </a:p>
        </p:txBody>
      </p:sp>
    </p:spTree>
    <p:extLst>
      <p:ext uri="{BB962C8B-B14F-4D97-AF65-F5344CB8AC3E}">
        <p14:creationId xmlns:p14="http://schemas.microsoft.com/office/powerpoint/2010/main" val="33789797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342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03427">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3427">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3427">
                                            <p:txEl>
                                              <p:pRg st="3" end="3"/>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342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7"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61795" y="381000"/>
            <a:ext cx="6705600" cy="1143000"/>
          </a:xfrm>
        </p:spPr>
        <p:txBody>
          <a:bodyPr>
            <a:normAutofit fontScale="90000"/>
          </a:bodyPr>
          <a:lstStyle/>
          <a:p>
            <a:pPr eaLnBrk="1" hangingPunct="1"/>
            <a:r>
              <a:rPr lang="en-US" sz="3600" dirty="0"/>
              <a:t>t</a:t>
            </a:r>
            <a:r>
              <a:rPr lang="en-US" sz="3600" dirty="0" smtClean="0"/>
              <a:t>he “Ice-Free Corridor</a:t>
            </a:r>
            <a:r>
              <a:rPr lang="en-US" sz="3600" dirty="0"/>
              <a:t>” </a:t>
            </a:r>
            <a:r>
              <a:rPr lang="en-US" sz="3600" dirty="0" smtClean="0"/>
              <a:t>Route, long proposed, significance of Clovis Culture</a:t>
            </a:r>
            <a:endParaRPr lang="en-US" sz="3600" dirty="0"/>
          </a:p>
        </p:txBody>
      </p:sp>
      <p:pic>
        <p:nvPicPr>
          <p:cNvPr id="23556" name="Picture 7"/>
          <p:cNvPicPr>
            <a:picLocks noChangeAspect="1" noChangeArrowheads="1"/>
          </p:cNvPicPr>
          <p:nvPr/>
        </p:nvPicPr>
        <p:blipFill>
          <a:blip r:embed="rId3" cstate="print"/>
          <a:srcRect r="7431" b="47873"/>
          <a:stretch>
            <a:fillRect/>
          </a:stretch>
        </p:blipFill>
        <p:spPr bwMode="auto">
          <a:xfrm>
            <a:off x="1752600" y="1524000"/>
            <a:ext cx="5114795" cy="5029200"/>
          </a:xfrm>
          <a:prstGeom prst="rect">
            <a:avLst/>
          </a:prstGeom>
          <a:noFill/>
          <a:ln w="38100">
            <a:solidFill>
              <a:schemeClr val="tx1"/>
            </a:solidFill>
            <a:miter lim="800000"/>
            <a:headEnd/>
            <a:tailEnd/>
          </a:ln>
        </p:spPr>
      </p:pic>
      <p:sp>
        <p:nvSpPr>
          <p:cNvPr id="2" name="TextBox 1"/>
          <p:cNvSpPr txBox="1"/>
          <p:nvPr/>
        </p:nvSpPr>
        <p:spPr>
          <a:xfrm>
            <a:off x="2133600" y="6552329"/>
            <a:ext cx="3819828" cy="276999"/>
          </a:xfrm>
          <a:prstGeom prst="rect">
            <a:avLst/>
          </a:prstGeom>
          <a:noFill/>
        </p:spPr>
        <p:txBody>
          <a:bodyPr wrap="none" rtlCol="0">
            <a:spAutoFit/>
          </a:bodyPr>
          <a:lstStyle/>
          <a:p>
            <a:r>
              <a:rPr lang="en-US" sz="1200" dirty="0"/>
              <a:t>http://</a:t>
            </a:r>
            <a:r>
              <a:rPr lang="en-US" sz="1200" dirty="0" smtClean="0"/>
              <a:t>www.geotimes.org/feb04/feature_Revisited.html</a:t>
            </a:r>
            <a:endParaRPr lang="en-US" sz="1200" dirty="0"/>
          </a:p>
        </p:txBody>
      </p:sp>
    </p:spTree>
    <p:extLst>
      <p:ext uri="{BB962C8B-B14F-4D97-AF65-F5344CB8AC3E}">
        <p14:creationId xmlns:p14="http://schemas.microsoft.com/office/powerpoint/2010/main" val="399744812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7" name="Rectangle 9"/>
          <p:cNvSpPr>
            <a:spLocks noChangeArrowheads="1"/>
          </p:cNvSpPr>
          <p:nvPr/>
        </p:nvSpPr>
        <p:spPr bwMode="auto">
          <a:xfrm>
            <a:off x="0" y="2891370"/>
            <a:ext cx="9126538" cy="3966630"/>
          </a:xfrm>
          <a:prstGeom prst="rect">
            <a:avLst/>
          </a:prstGeom>
          <a:noFill/>
          <a:ln w="9525">
            <a:noFill/>
            <a:miter lim="800000"/>
            <a:headEnd/>
            <a:tailEnd/>
          </a:ln>
        </p:spPr>
        <p:txBody>
          <a:bodyPr>
            <a:prstTxWarp prst="textNoShape">
              <a:avLst/>
            </a:prstTxWarp>
          </a:bodyPr>
          <a:lstStyle/>
          <a:p>
            <a:pPr marL="342900" indent="-342900">
              <a:spcAft>
                <a:spcPts val="1200"/>
              </a:spcAft>
              <a:buFontTx/>
              <a:buChar char="•"/>
            </a:pPr>
            <a:endParaRPr lang="en-US" sz="2800" b="1" dirty="0">
              <a:solidFill>
                <a:schemeClr val="bg1"/>
              </a:solidFill>
            </a:endParaRPr>
          </a:p>
        </p:txBody>
      </p:sp>
      <p:sp>
        <p:nvSpPr>
          <p:cNvPr id="36870" name="Rectangle 8"/>
          <p:cNvSpPr>
            <a:spLocks noChangeArrowheads="1"/>
          </p:cNvSpPr>
          <p:nvPr/>
        </p:nvSpPr>
        <p:spPr bwMode="auto">
          <a:xfrm>
            <a:off x="3957555" y="2544745"/>
            <a:ext cx="4816475" cy="720725"/>
          </a:xfrm>
          <a:prstGeom prst="rect">
            <a:avLst/>
          </a:prstGeom>
          <a:noFill/>
          <a:ln w="9525">
            <a:noFill/>
            <a:miter lim="800000"/>
            <a:headEnd/>
            <a:tailEnd/>
          </a:ln>
        </p:spPr>
        <p:txBody>
          <a:bodyPr anchor="ctr">
            <a:prstTxWarp prst="textNoShape">
              <a:avLst/>
            </a:prstTxWarp>
          </a:bodyPr>
          <a:lstStyle/>
          <a:p>
            <a:pPr algn="ctr"/>
            <a:endParaRPr lang="en-US" sz="4000" b="1" dirty="0" smtClean="0">
              <a:solidFill>
                <a:srgbClr val="FF0000"/>
              </a:solidFill>
            </a:endParaRPr>
          </a:p>
          <a:p>
            <a:pPr algn="ctr"/>
            <a:r>
              <a:rPr lang="en-US" sz="3200" b="1" dirty="0" smtClean="0">
                <a:solidFill>
                  <a:srgbClr val="FF0000"/>
                </a:solidFill>
              </a:rPr>
              <a:t>Clovis culture  ca. 13,500- 12,500 BP</a:t>
            </a:r>
          </a:p>
          <a:p>
            <a:pPr algn="ctr"/>
            <a:endParaRPr lang="en-CA" sz="3800" b="1" dirty="0">
              <a:solidFill>
                <a:srgbClr val="FF0000"/>
              </a:solidFill>
            </a:endParaRPr>
          </a:p>
        </p:txBody>
      </p:sp>
      <p:pic>
        <p:nvPicPr>
          <p:cNvPr id="7" name="Picture 6"/>
          <p:cNvPicPr>
            <a:picLocks noChangeAspect="1"/>
          </p:cNvPicPr>
          <p:nvPr/>
        </p:nvPicPr>
        <p:blipFill>
          <a:blip r:embed="rId3" cstate="print"/>
          <a:stretch>
            <a:fillRect/>
          </a:stretch>
        </p:blipFill>
        <p:spPr>
          <a:xfrm>
            <a:off x="36141" y="3352399"/>
            <a:ext cx="3510519" cy="2217170"/>
          </a:xfrm>
          <a:prstGeom prst="rect">
            <a:avLst/>
          </a:prstGeom>
        </p:spPr>
      </p:pic>
      <p:sp>
        <p:nvSpPr>
          <p:cNvPr id="8" name="Oval 7"/>
          <p:cNvSpPr/>
          <p:nvPr/>
        </p:nvSpPr>
        <p:spPr>
          <a:xfrm rot="20521012">
            <a:off x="-4854" y="3727001"/>
            <a:ext cx="3316037" cy="1609341"/>
          </a:xfrm>
          <a:prstGeom prst="ellipse">
            <a:avLst/>
          </a:prstGeom>
          <a:noFill/>
          <a:ln w="3810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TextBox 8"/>
          <p:cNvSpPr txBox="1"/>
          <p:nvPr/>
        </p:nvSpPr>
        <p:spPr>
          <a:xfrm>
            <a:off x="780604" y="5943600"/>
            <a:ext cx="5486400" cy="830997"/>
          </a:xfrm>
          <a:prstGeom prst="rect">
            <a:avLst/>
          </a:prstGeom>
          <a:noFill/>
        </p:spPr>
        <p:txBody>
          <a:bodyPr wrap="square" rtlCol="0">
            <a:spAutoFit/>
          </a:bodyPr>
          <a:lstStyle/>
          <a:p>
            <a:r>
              <a:rPr lang="en-US" sz="2400" b="1" dirty="0" smtClean="0"/>
              <a:t>undisputed early culture in North America:  but is it the earliest??</a:t>
            </a:r>
            <a:endParaRPr lang="en-US" sz="2000" dirty="0" smtClean="0"/>
          </a:p>
        </p:txBody>
      </p:sp>
      <p:sp>
        <p:nvSpPr>
          <p:cNvPr id="2" name="TextBox 1"/>
          <p:cNvSpPr txBox="1"/>
          <p:nvPr/>
        </p:nvSpPr>
        <p:spPr>
          <a:xfrm>
            <a:off x="3127018" y="1001372"/>
            <a:ext cx="1518364" cy="584775"/>
          </a:xfrm>
          <a:prstGeom prst="rect">
            <a:avLst/>
          </a:prstGeom>
          <a:noFill/>
        </p:spPr>
        <p:txBody>
          <a:bodyPr wrap="none" rtlCol="0">
            <a:spAutoFit/>
          </a:bodyPr>
          <a:lstStyle/>
          <a:p>
            <a:r>
              <a:rPr lang="en-US" sz="3200" b="1" dirty="0"/>
              <a:t>w</a:t>
            </a:r>
            <a:r>
              <a:rPr lang="en-US" sz="3200" b="1" dirty="0" smtClean="0"/>
              <a:t>hen??</a:t>
            </a:r>
            <a:endParaRPr lang="en-US" sz="3200" b="1" dirty="0"/>
          </a:p>
        </p:txBody>
      </p:sp>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886200" y="3429000"/>
            <a:ext cx="5108097" cy="19240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3733800" y="5370884"/>
            <a:ext cx="5181600" cy="577081"/>
          </a:xfrm>
          <a:prstGeom prst="rect">
            <a:avLst/>
          </a:prstGeom>
          <a:noFill/>
        </p:spPr>
        <p:txBody>
          <a:bodyPr wrap="square" rtlCol="0">
            <a:spAutoFit/>
          </a:bodyPr>
          <a:lstStyle/>
          <a:p>
            <a:r>
              <a:rPr lang="en-US" sz="1050" dirty="0" err="1"/>
              <a:t>Chazan</a:t>
            </a:r>
            <a:r>
              <a:rPr lang="en-US" sz="1050" dirty="0"/>
              <a:t>, M. (2021). </a:t>
            </a:r>
            <a:r>
              <a:rPr lang="en-US" sz="1050" i="1" dirty="0"/>
              <a:t>World prehistory and archaeology: pathways through time</a:t>
            </a:r>
            <a:r>
              <a:rPr lang="en-US" sz="1050" dirty="0"/>
              <a:t>. Routledge, New York.</a:t>
            </a:r>
          </a:p>
          <a:p>
            <a:endParaRPr lang="en-US" sz="1050" dirty="0"/>
          </a:p>
        </p:txBody>
      </p:sp>
      <p:sp>
        <p:nvSpPr>
          <p:cNvPr id="12" name="Rectangle 2"/>
          <p:cNvSpPr>
            <a:spLocks noGrp="1" noChangeArrowheads="1"/>
          </p:cNvSpPr>
          <p:nvPr>
            <p:ph type="title"/>
          </p:nvPr>
        </p:nvSpPr>
        <p:spPr>
          <a:xfrm>
            <a:off x="76200" y="304800"/>
            <a:ext cx="8229600" cy="698500"/>
          </a:xfrm>
        </p:spPr>
        <p:txBody>
          <a:bodyPr/>
          <a:lstStyle/>
          <a:p>
            <a:pPr eaLnBrk="1" hangingPunct="1"/>
            <a:r>
              <a:rPr lang="en-US" sz="3600" dirty="0">
                <a:solidFill>
                  <a:srgbClr val="FF0000"/>
                </a:solidFill>
              </a:rPr>
              <a:t>Peopling of the New </a:t>
            </a:r>
            <a:r>
              <a:rPr lang="en-US" sz="3600" dirty="0" smtClean="0">
                <a:solidFill>
                  <a:srgbClr val="FF0000"/>
                </a:solidFill>
              </a:rPr>
              <a:t>World</a:t>
            </a:r>
            <a:endParaRPr lang="en-US" sz="3600" dirty="0">
              <a:solidFill>
                <a:srgbClr val="FF0000"/>
              </a:solidFill>
            </a:endParaRPr>
          </a:p>
        </p:txBody>
      </p:sp>
      <p:sp>
        <p:nvSpPr>
          <p:cNvPr id="4" name="TextBox 3"/>
          <p:cNvSpPr txBox="1"/>
          <p:nvPr/>
        </p:nvSpPr>
        <p:spPr>
          <a:xfrm>
            <a:off x="381000" y="2905107"/>
            <a:ext cx="1505540" cy="369332"/>
          </a:xfrm>
          <a:prstGeom prst="rect">
            <a:avLst/>
          </a:prstGeom>
          <a:noFill/>
        </p:spPr>
        <p:txBody>
          <a:bodyPr wrap="none" rtlCol="0">
            <a:spAutoFit/>
          </a:bodyPr>
          <a:lstStyle/>
          <a:p>
            <a:r>
              <a:rPr lang="en-US" dirty="0" smtClean="0"/>
              <a:t>Folsom point</a:t>
            </a:r>
            <a:endParaRPr lang="en-US" dirty="0"/>
          </a:p>
        </p:txBody>
      </p:sp>
      <p:sp>
        <p:nvSpPr>
          <p:cNvPr id="13" name="Oval 12"/>
          <p:cNvSpPr/>
          <p:nvPr/>
        </p:nvSpPr>
        <p:spPr>
          <a:xfrm>
            <a:off x="3713669" y="3557283"/>
            <a:ext cx="1699199" cy="1609341"/>
          </a:xfrm>
          <a:prstGeom prst="ellipse">
            <a:avLst/>
          </a:prstGeom>
          <a:noFill/>
          <a:ln w="38100" cap="flat" cmpd="sng" algn="ctr">
            <a:solidFill>
              <a:srgbClr val="FF0000"/>
            </a:solidFill>
            <a:prstDash val="solid"/>
            <a:round/>
            <a:headEnd type="none" w="med" len="med"/>
            <a:tailEnd type="none" w="med" len="med"/>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920002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7885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1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0595" name="Picture 3" descr="site excavation"/>
          <p:cNvPicPr>
            <a:picLocks noChangeAspect="1" noChangeArrowheads="1"/>
          </p:cNvPicPr>
          <p:nvPr/>
        </p:nvPicPr>
        <p:blipFill>
          <a:blip r:embed="rId3" cstate="print"/>
          <a:srcRect/>
          <a:stretch>
            <a:fillRect/>
          </a:stretch>
        </p:blipFill>
        <p:spPr bwMode="auto">
          <a:xfrm>
            <a:off x="50799" y="4114800"/>
            <a:ext cx="4101515" cy="2777067"/>
          </a:xfrm>
          <a:prstGeom prst="rect">
            <a:avLst/>
          </a:prstGeom>
          <a:noFill/>
          <a:ln>
            <a:solidFill>
              <a:srgbClr val="FF0000"/>
            </a:solidFill>
          </a:ln>
        </p:spPr>
      </p:pic>
      <p:pic>
        <p:nvPicPr>
          <p:cNvPr id="110596" name="Picture 4" descr="excavation"/>
          <p:cNvPicPr>
            <a:picLocks noChangeAspect="1" noChangeArrowheads="1"/>
          </p:cNvPicPr>
          <p:nvPr/>
        </p:nvPicPr>
        <p:blipFill>
          <a:blip r:embed="rId4" cstate="print"/>
          <a:srcRect/>
          <a:stretch>
            <a:fillRect/>
          </a:stretch>
        </p:blipFill>
        <p:spPr bwMode="auto">
          <a:xfrm>
            <a:off x="5410200" y="4114800"/>
            <a:ext cx="3733800" cy="2501900"/>
          </a:xfrm>
          <a:prstGeom prst="rect">
            <a:avLst/>
          </a:prstGeom>
          <a:noFill/>
          <a:ln>
            <a:solidFill>
              <a:srgbClr val="FF0000"/>
            </a:solidFill>
          </a:ln>
        </p:spPr>
      </p:pic>
      <p:sp>
        <p:nvSpPr>
          <p:cNvPr id="110597" name="Rectangle 5"/>
          <p:cNvSpPr>
            <a:spLocks noChangeArrowheads="1"/>
          </p:cNvSpPr>
          <p:nvPr/>
        </p:nvSpPr>
        <p:spPr bwMode="auto">
          <a:xfrm>
            <a:off x="-19627" y="175679"/>
            <a:ext cx="6451600" cy="958850"/>
          </a:xfrm>
          <a:prstGeom prst="rect">
            <a:avLst/>
          </a:prstGeom>
          <a:noFill/>
          <a:ln w="9525">
            <a:noFill/>
            <a:miter lim="800000"/>
            <a:headEnd/>
            <a:tailEnd/>
          </a:ln>
          <a:effectLst/>
        </p:spPr>
        <p:txBody>
          <a:bodyPr anchor="ctr">
            <a:prstTxWarp prst="textNoShape">
              <a:avLst/>
            </a:prstTxWarp>
          </a:bodyPr>
          <a:lstStyle/>
          <a:p>
            <a:endParaRPr lang="en-US" sz="3500" b="1" dirty="0" smtClean="0">
              <a:solidFill>
                <a:srgbClr val="FF0000"/>
              </a:solidFill>
              <a:ea typeface="Arial" charset="0"/>
              <a:cs typeface="Arial" charset="0"/>
            </a:endParaRPr>
          </a:p>
          <a:p>
            <a:r>
              <a:rPr lang="en-US" sz="3500" b="1" dirty="0" smtClean="0">
                <a:solidFill>
                  <a:srgbClr val="FF0000"/>
                </a:solidFill>
                <a:ea typeface="Arial" charset="0"/>
                <a:cs typeface="Arial" charset="0"/>
              </a:rPr>
              <a:t>Broken Mammoth, Alaska: </a:t>
            </a:r>
            <a:br>
              <a:rPr lang="en-US" sz="3500" b="1" dirty="0" smtClean="0">
                <a:solidFill>
                  <a:srgbClr val="FF0000"/>
                </a:solidFill>
                <a:ea typeface="Arial" charset="0"/>
                <a:cs typeface="Arial" charset="0"/>
              </a:rPr>
            </a:br>
            <a:r>
              <a:rPr lang="en-US" sz="3500" b="1" dirty="0" smtClean="0">
                <a:solidFill>
                  <a:srgbClr val="FF0000"/>
                </a:solidFill>
                <a:ea typeface="Arial" charset="0"/>
                <a:cs typeface="Arial" charset="0"/>
              </a:rPr>
              <a:t>a </a:t>
            </a:r>
            <a:r>
              <a:rPr lang="en-US" sz="3500" b="1" dirty="0" err="1">
                <a:solidFill>
                  <a:srgbClr val="FF0000"/>
                </a:solidFill>
                <a:ea typeface="Arial" charset="0"/>
                <a:cs typeface="Arial" charset="0"/>
              </a:rPr>
              <a:t>Nenana</a:t>
            </a:r>
            <a:r>
              <a:rPr lang="en-US" sz="3500" b="1" dirty="0">
                <a:solidFill>
                  <a:srgbClr val="FF0000"/>
                </a:solidFill>
                <a:ea typeface="Arial" charset="0"/>
                <a:cs typeface="Arial" charset="0"/>
              </a:rPr>
              <a:t> Complex </a:t>
            </a:r>
            <a:r>
              <a:rPr lang="en-US" sz="3500" b="1" dirty="0" smtClean="0">
                <a:solidFill>
                  <a:srgbClr val="FF0000"/>
                </a:solidFill>
                <a:ea typeface="Arial" charset="0"/>
                <a:cs typeface="Arial" charset="0"/>
              </a:rPr>
              <a:t>Site</a:t>
            </a:r>
          </a:p>
          <a:p>
            <a:r>
              <a:rPr lang="en-US" sz="3500" b="1" dirty="0" smtClean="0">
                <a:solidFill>
                  <a:srgbClr val="FFFF00"/>
                </a:solidFill>
                <a:ea typeface="Arial" charset="0"/>
                <a:cs typeface="Arial" charset="0"/>
              </a:rPr>
              <a:t> </a:t>
            </a:r>
            <a:endParaRPr lang="en-US" sz="3500" b="1" dirty="0">
              <a:solidFill>
                <a:srgbClr val="FFFF00"/>
              </a:solidFill>
              <a:ea typeface="Arial" charset="0"/>
              <a:cs typeface="Arial" charset="0"/>
            </a:endParaRPr>
          </a:p>
        </p:txBody>
      </p:sp>
      <p:sp>
        <p:nvSpPr>
          <p:cNvPr id="10" name="TextBox 9"/>
          <p:cNvSpPr txBox="1"/>
          <p:nvPr/>
        </p:nvSpPr>
        <p:spPr>
          <a:xfrm>
            <a:off x="71060" y="2209800"/>
            <a:ext cx="5981387" cy="1569660"/>
          </a:xfrm>
          <a:prstGeom prst="rect">
            <a:avLst/>
          </a:prstGeom>
          <a:noFill/>
        </p:spPr>
        <p:txBody>
          <a:bodyPr wrap="square" rtlCol="0">
            <a:spAutoFit/>
          </a:bodyPr>
          <a:lstStyle/>
          <a:p>
            <a:r>
              <a:rPr lang="en-US" sz="2400" b="1" dirty="0" smtClean="0"/>
              <a:t>Ca. 14,000-12,800 BP</a:t>
            </a:r>
          </a:p>
          <a:p>
            <a:r>
              <a:rPr lang="en-US" sz="2400" dirty="0" smtClean="0"/>
              <a:t>good preservation of animal bone, hunting wide variety of game such as elk, stone tools in association</a:t>
            </a:r>
            <a:endParaRPr lang="en-US" sz="2400" dirty="0"/>
          </a:p>
        </p:txBody>
      </p:sp>
      <p:sp>
        <p:nvSpPr>
          <p:cNvPr id="2" name="TextBox 1"/>
          <p:cNvSpPr txBox="1"/>
          <p:nvPr/>
        </p:nvSpPr>
        <p:spPr>
          <a:xfrm>
            <a:off x="4800600" y="6630257"/>
            <a:ext cx="4007828" cy="261610"/>
          </a:xfrm>
          <a:prstGeom prst="rect">
            <a:avLst/>
          </a:prstGeom>
          <a:noFill/>
        </p:spPr>
        <p:txBody>
          <a:bodyPr wrap="none" rtlCol="0">
            <a:spAutoFit/>
          </a:bodyPr>
          <a:lstStyle/>
          <a:p>
            <a:r>
              <a:rPr lang="en-US" sz="1100" dirty="0"/>
              <a:t>http://</a:t>
            </a:r>
            <a:r>
              <a:rPr lang="en-US" sz="1100" dirty="0" smtClean="0"/>
              <a:t>dnr.alaska.gov/parks/oha/projects/brokenmammoth.htm</a:t>
            </a:r>
            <a:endParaRPr lang="en-US" sz="1100" dirty="0"/>
          </a:p>
        </p:txBody>
      </p:sp>
    </p:spTree>
    <p:extLst>
      <p:ext uri="{BB962C8B-B14F-4D97-AF65-F5344CB8AC3E}">
        <p14:creationId xmlns:p14="http://schemas.microsoft.com/office/powerpoint/2010/main" val="3514225639"/>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2" descr="bison mandible"/>
          <p:cNvPicPr>
            <a:picLocks noChangeAspect="1" noChangeArrowheads="1"/>
          </p:cNvPicPr>
          <p:nvPr/>
        </p:nvPicPr>
        <p:blipFill>
          <a:blip r:embed="rId3" cstate="print"/>
          <a:srcRect/>
          <a:stretch>
            <a:fillRect/>
          </a:stretch>
        </p:blipFill>
        <p:spPr bwMode="auto">
          <a:xfrm>
            <a:off x="0" y="685800"/>
            <a:ext cx="2528887" cy="3733800"/>
          </a:xfrm>
          <a:prstGeom prst="rect">
            <a:avLst/>
          </a:prstGeom>
          <a:noFill/>
        </p:spPr>
      </p:pic>
      <p:pic>
        <p:nvPicPr>
          <p:cNvPr id="113667" name="Picture 3" descr="knife"/>
          <p:cNvPicPr>
            <a:picLocks noChangeAspect="1" noChangeArrowheads="1"/>
          </p:cNvPicPr>
          <p:nvPr/>
        </p:nvPicPr>
        <p:blipFill>
          <a:blip r:embed="rId4" cstate="print"/>
          <a:srcRect/>
          <a:stretch>
            <a:fillRect/>
          </a:stretch>
        </p:blipFill>
        <p:spPr bwMode="auto">
          <a:xfrm>
            <a:off x="301625" y="4289425"/>
            <a:ext cx="3836988" cy="2568575"/>
          </a:xfrm>
          <a:prstGeom prst="rect">
            <a:avLst/>
          </a:prstGeom>
          <a:noFill/>
        </p:spPr>
      </p:pic>
      <p:pic>
        <p:nvPicPr>
          <p:cNvPr id="113668" name="Picture 4" descr="microblades"/>
          <p:cNvPicPr>
            <a:picLocks noChangeAspect="1" noChangeArrowheads="1"/>
          </p:cNvPicPr>
          <p:nvPr/>
        </p:nvPicPr>
        <p:blipFill>
          <a:blip r:embed="rId5" cstate="print"/>
          <a:srcRect/>
          <a:stretch>
            <a:fillRect/>
          </a:stretch>
        </p:blipFill>
        <p:spPr bwMode="auto">
          <a:xfrm>
            <a:off x="6554178" y="3800475"/>
            <a:ext cx="2254250" cy="3276600"/>
          </a:xfrm>
          <a:prstGeom prst="rect">
            <a:avLst/>
          </a:prstGeom>
          <a:noFill/>
        </p:spPr>
      </p:pic>
      <p:pic>
        <p:nvPicPr>
          <p:cNvPr id="113669" name="Picture 5" descr="biface"/>
          <p:cNvPicPr>
            <a:picLocks noChangeAspect="1" noChangeArrowheads="1"/>
          </p:cNvPicPr>
          <p:nvPr/>
        </p:nvPicPr>
        <p:blipFill>
          <a:blip r:embed="rId6" cstate="print"/>
          <a:srcRect/>
          <a:stretch>
            <a:fillRect/>
          </a:stretch>
        </p:blipFill>
        <p:spPr bwMode="auto">
          <a:xfrm>
            <a:off x="2528887" y="1371600"/>
            <a:ext cx="4217987" cy="2825750"/>
          </a:xfrm>
          <a:prstGeom prst="rect">
            <a:avLst/>
          </a:prstGeom>
          <a:noFill/>
        </p:spPr>
      </p:pic>
      <p:sp>
        <p:nvSpPr>
          <p:cNvPr id="113670" name="Rectangle 6"/>
          <p:cNvSpPr>
            <a:spLocks noChangeArrowheads="1"/>
          </p:cNvSpPr>
          <p:nvPr/>
        </p:nvSpPr>
        <p:spPr bwMode="auto">
          <a:xfrm>
            <a:off x="2286000" y="457200"/>
            <a:ext cx="4138613" cy="650875"/>
          </a:xfrm>
          <a:prstGeom prst="rect">
            <a:avLst/>
          </a:prstGeom>
          <a:noFill/>
          <a:ln w="9525">
            <a:noFill/>
            <a:miter lim="800000"/>
            <a:headEnd/>
            <a:tailEnd/>
          </a:ln>
          <a:effectLst/>
        </p:spPr>
        <p:txBody>
          <a:bodyPr anchor="ctr">
            <a:prstTxWarp prst="textNoShape">
              <a:avLst/>
            </a:prstTxWarp>
          </a:bodyPr>
          <a:lstStyle/>
          <a:p>
            <a:pPr algn="ctr"/>
            <a:r>
              <a:rPr lang="en-US" sz="3500" b="1" dirty="0">
                <a:solidFill>
                  <a:srgbClr val="FF0000"/>
                </a:solidFill>
                <a:ea typeface="Arial" charset="0"/>
                <a:cs typeface="Arial" charset="0"/>
              </a:rPr>
              <a:t>Broken Mammoth: a </a:t>
            </a:r>
            <a:r>
              <a:rPr lang="en-US" sz="3500" b="1" dirty="0" err="1">
                <a:solidFill>
                  <a:srgbClr val="FF0000"/>
                </a:solidFill>
                <a:ea typeface="Arial" charset="0"/>
                <a:cs typeface="Arial" charset="0"/>
              </a:rPr>
              <a:t>Nenana</a:t>
            </a:r>
            <a:r>
              <a:rPr lang="en-US" sz="3500" b="1" dirty="0">
                <a:solidFill>
                  <a:srgbClr val="FF0000"/>
                </a:solidFill>
                <a:ea typeface="Arial" charset="0"/>
                <a:cs typeface="Arial" charset="0"/>
              </a:rPr>
              <a:t> Complex Site</a:t>
            </a:r>
            <a:r>
              <a:rPr lang="en-US" sz="3500" b="1" dirty="0">
                <a:solidFill>
                  <a:srgbClr val="FFFF00"/>
                </a:solidFill>
                <a:ea typeface="Arial" charset="0"/>
                <a:cs typeface="Arial" charset="0"/>
              </a:rPr>
              <a:t> </a:t>
            </a:r>
          </a:p>
        </p:txBody>
      </p:sp>
      <p:sp>
        <p:nvSpPr>
          <p:cNvPr id="7" name="TextBox 6"/>
          <p:cNvSpPr txBox="1"/>
          <p:nvPr/>
        </p:nvSpPr>
        <p:spPr>
          <a:xfrm>
            <a:off x="4800600" y="6630257"/>
            <a:ext cx="4007828" cy="261610"/>
          </a:xfrm>
          <a:prstGeom prst="rect">
            <a:avLst/>
          </a:prstGeom>
          <a:noFill/>
        </p:spPr>
        <p:txBody>
          <a:bodyPr wrap="none" rtlCol="0">
            <a:spAutoFit/>
          </a:bodyPr>
          <a:lstStyle/>
          <a:p>
            <a:r>
              <a:rPr lang="en-US" sz="1100" dirty="0"/>
              <a:t>http://</a:t>
            </a:r>
            <a:r>
              <a:rPr lang="en-US" sz="1100" dirty="0" smtClean="0"/>
              <a:t>dnr.alaska.gov/parks/oha/projects/brokenmammoth.htm</a:t>
            </a:r>
            <a:endParaRPr lang="en-US" sz="1100" dirty="0"/>
          </a:p>
        </p:txBody>
      </p:sp>
    </p:spTree>
    <p:extLst>
      <p:ext uri="{BB962C8B-B14F-4D97-AF65-F5344CB8AC3E}">
        <p14:creationId xmlns:p14="http://schemas.microsoft.com/office/powerpoint/2010/main" val="2954960366"/>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eadowcroft_rockshelter.jpg"/>
          <p:cNvPicPr>
            <a:picLocks noChangeAspect="1"/>
          </p:cNvPicPr>
          <p:nvPr/>
        </p:nvPicPr>
        <p:blipFill>
          <a:blip r:embed="rId2" cstate="print"/>
          <a:stretch>
            <a:fillRect/>
          </a:stretch>
        </p:blipFill>
        <p:spPr>
          <a:xfrm>
            <a:off x="2743200" y="2497528"/>
            <a:ext cx="6400800" cy="4352544"/>
          </a:xfrm>
          <a:prstGeom prst="rect">
            <a:avLst/>
          </a:prstGeom>
        </p:spPr>
      </p:pic>
      <p:sp>
        <p:nvSpPr>
          <p:cNvPr id="3" name="TextBox 2"/>
          <p:cNvSpPr txBox="1"/>
          <p:nvPr/>
        </p:nvSpPr>
        <p:spPr>
          <a:xfrm>
            <a:off x="0" y="152400"/>
            <a:ext cx="4800600" cy="3908762"/>
          </a:xfrm>
          <a:prstGeom prst="rect">
            <a:avLst/>
          </a:prstGeom>
          <a:noFill/>
        </p:spPr>
        <p:txBody>
          <a:bodyPr wrap="square" rtlCol="0">
            <a:spAutoFit/>
          </a:bodyPr>
          <a:lstStyle/>
          <a:p>
            <a:r>
              <a:rPr lang="en-US" sz="2800" b="1" dirty="0" err="1" smtClean="0"/>
              <a:t>Meadowcroft</a:t>
            </a:r>
            <a:r>
              <a:rPr lang="en-US" sz="2800" b="1" dirty="0" smtClean="0"/>
              <a:t> </a:t>
            </a:r>
            <a:r>
              <a:rPr lang="en-US" sz="2800" b="1" dirty="0" err="1" smtClean="0"/>
              <a:t>Rockshelter</a:t>
            </a:r>
            <a:r>
              <a:rPr lang="en-US" sz="2800" dirty="0" smtClean="0"/>
              <a:t>, contested site</a:t>
            </a:r>
          </a:p>
          <a:p>
            <a:endParaRPr lang="en-US" sz="2400" dirty="0" smtClean="0"/>
          </a:p>
          <a:p>
            <a:r>
              <a:rPr lang="en-US" sz="2400" dirty="0" smtClean="0"/>
              <a:t>deeply stratified rock shelter in PA, clear living area with evidence</a:t>
            </a:r>
          </a:p>
          <a:p>
            <a:r>
              <a:rPr lang="en-US" sz="2400" dirty="0" smtClean="0"/>
              <a:t>of stone tool production, trash, cooking food; 6 radiocarbon dates </a:t>
            </a:r>
            <a:r>
              <a:rPr lang="en-US" sz="2400" b="1" dirty="0" smtClean="0"/>
              <a:t>reported as 23,000-15,500 BP;   </a:t>
            </a:r>
            <a:r>
              <a:rPr lang="en-US" sz="2400" dirty="0" smtClean="0"/>
              <a:t>possible</a:t>
            </a:r>
            <a:r>
              <a:rPr lang="en-US" sz="2400" b="1" dirty="0" smtClean="0"/>
              <a:t> </a:t>
            </a:r>
            <a:r>
              <a:rPr lang="en-US" sz="2400" dirty="0" smtClean="0"/>
              <a:t>contamination of dates</a:t>
            </a:r>
            <a:endParaRPr lang="en-US" sz="2400" dirty="0"/>
          </a:p>
        </p:txBody>
      </p:sp>
      <p:sp>
        <p:nvSpPr>
          <p:cNvPr id="4" name="TextBox 3"/>
          <p:cNvSpPr txBox="1"/>
          <p:nvPr/>
        </p:nvSpPr>
        <p:spPr>
          <a:xfrm>
            <a:off x="0" y="6588462"/>
            <a:ext cx="4435830" cy="261610"/>
          </a:xfrm>
          <a:prstGeom prst="rect">
            <a:avLst/>
          </a:prstGeom>
          <a:noFill/>
        </p:spPr>
        <p:txBody>
          <a:bodyPr wrap="none" rtlCol="0">
            <a:spAutoFit/>
          </a:bodyPr>
          <a:lstStyle/>
          <a:p>
            <a:r>
              <a:rPr lang="en-US" sz="1100" dirty="0"/>
              <a:t>https://</a:t>
            </a:r>
            <a:r>
              <a:rPr lang="en-US" sz="1100" dirty="0" smtClean="0"/>
              <a:t>www.heinzhistorycenter.org/exhibits/meadowcroft-rockshelter</a:t>
            </a:r>
            <a:endParaRPr lang="en-US" sz="1100" dirty="0"/>
          </a:p>
        </p:txBody>
      </p:sp>
    </p:spTree>
    <p:extLst>
      <p:ext uri="{BB962C8B-B14F-4D97-AF65-F5344CB8AC3E}">
        <p14:creationId xmlns:p14="http://schemas.microsoft.com/office/powerpoint/2010/main" val="224007787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MonteVerde.jpg"/>
          <p:cNvPicPr>
            <a:picLocks noChangeAspect="1"/>
          </p:cNvPicPr>
          <p:nvPr/>
        </p:nvPicPr>
        <p:blipFill>
          <a:blip r:embed="rId2" cstate="print"/>
          <a:stretch>
            <a:fillRect/>
          </a:stretch>
        </p:blipFill>
        <p:spPr>
          <a:xfrm>
            <a:off x="3273076" y="2741013"/>
            <a:ext cx="5867400" cy="4103635"/>
          </a:xfrm>
          <a:prstGeom prst="rect">
            <a:avLst/>
          </a:prstGeom>
        </p:spPr>
      </p:pic>
      <p:sp>
        <p:nvSpPr>
          <p:cNvPr id="3" name="TextBox 2"/>
          <p:cNvSpPr txBox="1"/>
          <p:nvPr/>
        </p:nvSpPr>
        <p:spPr>
          <a:xfrm>
            <a:off x="76200" y="152400"/>
            <a:ext cx="5257800" cy="4308872"/>
          </a:xfrm>
          <a:prstGeom prst="rect">
            <a:avLst/>
          </a:prstGeom>
          <a:noFill/>
        </p:spPr>
        <p:txBody>
          <a:bodyPr wrap="square" rtlCol="0">
            <a:spAutoFit/>
          </a:bodyPr>
          <a:lstStyle/>
          <a:p>
            <a:r>
              <a:rPr lang="en-US" sz="2400" b="1" dirty="0" smtClean="0"/>
              <a:t>Monte Verde, Chile:  site providing the strongest support for an early migration into the New World</a:t>
            </a:r>
          </a:p>
          <a:p>
            <a:endParaRPr lang="en-US" dirty="0" smtClean="0"/>
          </a:p>
          <a:p>
            <a:r>
              <a:rPr lang="en-US" sz="2400" b="1" dirty="0" smtClean="0"/>
              <a:t>30 radiocarbon dates show uncontested occupation by </a:t>
            </a:r>
          </a:p>
          <a:p>
            <a:r>
              <a:rPr lang="en-US" sz="2400" b="1" dirty="0" smtClean="0"/>
              <a:t>ca. 15,000 BP; </a:t>
            </a:r>
            <a:r>
              <a:rPr lang="en-US" sz="2400" dirty="0" smtClean="0"/>
              <a:t>  </a:t>
            </a:r>
            <a:endParaRPr lang="en-US" dirty="0" smtClean="0"/>
          </a:p>
          <a:p>
            <a:endParaRPr lang="en-US" sz="2000" b="1" dirty="0" smtClean="0"/>
          </a:p>
          <a:p>
            <a:endParaRPr lang="en-US" sz="2000" b="1" dirty="0" smtClean="0"/>
          </a:p>
          <a:p>
            <a:endParaRPr lang="en-US" dirty="0" smtClean="0"/>
          </a:p>
          <a:p>
            <a:endParaRPr lang="en-US" b="1" dirty="0" smtClean="0"/>
          </a:p>
          <a:p>
            <a:endParaRPr lang="en-US" dirty="0" smtClean="0"/>
          </a:p>
          <a:p>
            <a:endParaRPr lang="en-US" dirty="0"/>
          </a:p>
        </p:txBody>
      </p:sp>
      <p:sp>
        <p:nvSpPr>
          <p:cNvPr id="4" name="TextBox 3"/>
          <p:cNvSpPr txBox="1"/>
          <p:nvPr/>
        </p:nvSpPr>
        <p:spPr>
          <a:xfrm>
            <a:off x="0" y="4326084"/>
            <a:ext cx="4101644" cy="1200329"/>
          </a:xfrm>
          <a:prstGeom prst="rect">
            <a:avLst/>
          </a:prstGeom>
          <a:noFill/>
        </p:spPr>
        <p:txBody>
          <a:bodyPr wrap="square" rtlCol="0">
            <a:spAutoFit/>
          </a:bodyPr>
          <a:lstStyle/>
          <a:p>
            <a:r>
              <a:rPr lang="en-US" b="1" dirty="0" smtClean="0"/>
              <a:t>Monte Verde</a:t>
            </a:r>
            <a:r>
              <a:rPr lang="en-US" dirty="0" smtClean="0"/>
              <a:t>:</a:t>
            </a:r>
          </a:p>
          <a:p>
            <a:r>
              <a:rPr lang="en-US" dirty="0" smtClean="0"/>
              <a:t>wooden stakes to </a:t>
            </a:r>
          </a:p>
          <a:p>
            <a:r>
              <a:rPr lang="en-US" dirty="0" smtClean="0"/>
              <a:t>support hide</a:t>
            </a:r>
          </a:p>
          <a:p>
            <a:r>
              <a:rPr lang="en-US" dirty="0" smtClean="0"/>
              <a:t>huts, butchered animal bone</a:t>
            </a:r>
          </a:p>
        </p:txBody>
      </p:sp>
      <p:sp>
        <p:nvSpPr>
          <p:cNvPr id="5" name="TextBox 4"/>
          <p:cNvSpPr txBox="1"/>
          <p:nvPr/>
        </p:nvSpPr>
        <p:spPr>
          <a:xfrm>
            <a:off x="76200" y="6580371"/>
            <a:ext cx="5965095" cy="253916"/>
          </a:xfrm>
          <a:prstGeom prst="rect">
            <a:avLst/>
          </a:prstGeom>
          <a:noFill/>
        </p:spPr>
        <p:txBody>
          <a:bodyPr wrap="none" rtlCol="0">
            <a:spAutoFit/>
          </a:bodyPr>
          <a:lstStyle/>
          <a:p>
            <a:r>
              <a:rPr lang="en-US" sz="1050" dirty="0"/>
              <a:t>https://</a:t>
            </a:r>
            <a:r>
              <a:rPr lang="en-US" sz="1050" dirty="0" smtClean="0"/>
              <a:t>www.archaeology.org/issues/145-1409/features/2368-peopling-the-americas-monte-verde</a:t>
            </a:r>
            <a:endParaRPr lang="en-US" sz="1050" dirty="0"/>
          </a:p>
        </p:txBody>
      </p:sp>
    </p:spTree>
    <p:extLst>
      <p:ext uri="{BB962C8B-B14F-4D97-AF65-F5344CB8AC3E}">
        <p14:creationId xmlns:p14="http://schemas.microsoft.com/office/powerpoint/2010/main" val="42990350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152400" y="17318"/>
            <a:ext cx="5468938" cy="838201"/>
          </a:xfrm>
        </p:spPr>
        <p:txBody>
          <a:bodyPr/>
          <a:lstStyle/>
          <a:p>
            <a:pPr eaLnBrk="1" hangingPunct="1"/>
            <a:r>
              <a:rPr lang="en-US" dirty="0"/>
              <a:t>Monte Verde, Chile</a:t>
            </a:r>
          </a:p>
        </p:txBody>
      </p:sp>
      <p:pic>
        <p:nvPicPr>
          <p:cNvPr id="29701" name="Picture 6"/>
          <p:cNvPicPr>
            <a:picLocks noChangeAspect="1" noChangeArrowheads="1"/>
          </p:cNvPicPr>
          <p:nvPr/>
        </p:nvPicPr>
        <p:blipFill>
          <a:blip r:embed="rId3" cstate="print"/>
          <a:srcRect t="13867" r="28487"/>
          <a:stretch>
            <a:fillRect/>
          </a:stretch>
        </p:blipFill>
        <p:spPr bwMode="auto">
          <a:xfrm>
            <a:off x="6637338" y="4403725"/>
            <a:ext cx="2506662" cy="2100263"/>
          </a:xfrm>
          <a:prstGeom prst="rect">
            <a:avLst/>
          </a:prstGeom>
          <a:noFill/>
          <a:ln w="9525">
            <a:noFill/>
            <a:miter lim="800000"/>
            <a:headEnd/>
            <a:tailEnd/>
          </a:ln>
        </p:spPr>
      </p:pic>
      <p:sp>
        <p:nvSpPr>
          <p:cNvPr id="29702" name="Text Box 7"/>
          <p:cNvSpPr txBox="1">
            <a:spLocks noChangeArrowheads="1"/>
          </p:cNvSpPr>
          <p:nvPr/>
        </p:nvSpPr>
        <p:spPr bwMode="auto">
          <a:xfrm>
            <a:off x="6892925" y="6435725"/>
            <a:ext cx="2039938" cy="457200"/>
          </a:xfrm>
          <a:prstGeom prst="rect">
            <a:avLst/>
          </a:prstGeom>
          <a:noFill/>
          <a:ln w="9525">
            <a:noFill/>
            <a:miter lim="800000"/>
            <a:headEnd/>
            <a:tailEnd/>
          </a:ln>
        </p:spPr>
        <p:txBody>
          <a:bodyPr>
            <a:prstTxWarp prst="textNoShape">
              <a:avLst/>
            </a:prstTxWarp>
            <a:spAutoFit/>
          </a:bodyPr>
          <a:lstStyle/>
          <a:p>
            <a:pPr>
              <a:spcBef>
                <a:spcPct val="50000"/>
              </a:spcBef>
            </a:pPr>
            <a:r>
              <a:rPr lang="en-US" sz="2400" b="1">
                <a:solidFill>
                  <a:schemeClr val="bg1"/>
                </a:solidFill>
              </a:rPr>
              <a:t>Tent stakes</a:t>
            </a:r>
          </a:p>
        </p:txBody>
      </p:sp>
      <p:pic>
        <p:nvPicPr>
          <p:cNvPr id="29703" name="Picture 8"/>
          <p:cNvPicPr>
            <a:picLocks noChangeAspect="1" noChangeArrowheads="1"/>
          </p:cNvPicPr>
          <p:nvPr/>
        </p:nvPicPr>
        <p:blipFill>
          <a:blip r:embed="rId4" cstate="print"/>
          <a:srcRect l="17844" t="14584" b="24284"/>
          <a:stretch>
            <a:fillRect/>
          </a:stretch>
        </p:blipFill>
        <p:spPr bwMode="auto">
          <a:xfrm>
            <a:off x="6081497" y="2590800"/>
            <a:ext cx="3062504" cy="1584325"/>
          </a:xfrm>
          <a:prstGeom prst="rect">
            <a:avLst/>
          </a:prstGeom>
          <a:noFill/>
          <a:ln w="9525">
            <a:noFill/>
            <a:miter lim="800000"/>
            <a:headEnd/>
            <a:tailEnd/>
          </a:ln>
        </p:spPr>
      </p:pic>
      <p:sp>
        <p:nvSpPr>
          <p:cNvPr id="29704" name="Text Box 9"/>
          <p:cNvSpPr txBox="1">
            <a:spLocks noChangeArrowheads="1"/>
          </p:cNvSpPr>
          <p:nvPr/>
        </p:nvSpPr>
        <p:spPr bwMode="auto">
          <a:xfrm>
            <a:off x="7545847" y="3581400"/>
            <a:ext cx="1582737" cy="707886"/>
          </a:xfrm>
          <a:prstGeom prst="rect">
            <a:avLst/>
          </a:prstGeom>
          <a:noFill/>
          <a:ln w="9525">
            <a:noFill/>
            <a:miter lim="800000"/>
            <a:headEnd/>
            <a:tailEnd/>
          </a:ln>
        </p:spPr>
        <p:txBody>
          <a:bodyPr>
            <a:prstTxWarp prst="textNoShape">
              <a:avLst/>
            </a:prstTxWarp>
            <a:spAutoFit/>
          </a:bodyPr>
          <a:lstStyle/>
          <a:p>
            <a:pPr>
              <a:spcBef>
                <a:spcPct val="50000"/>
              </a:spcBef>
            </a:pPr>
            <a:r>
              <a:rPr lang="en-US" sz="2000" b="1" dirty="0"/>
              <a:t>Child’s footprint</a:t>
            </a:r>
          </a:p>
        </p:txBody>
      </p:sp>
      <p:sp>
        <p:nvSpPr>
          <p:cNvPr id="110602" name="Rectangle 10"/>
          <p:cNvSpPr>
            <a:spLocks noGrp="1" noChangeArrowheads="1"/>
          </p:cNvSpPr>
          <p:nvPr>
            <p:ph type="body" idx="1"/>
          </p:nvPr>
        </p:nvSpPr>
        <p:spPr>
          <a:xfrm>
            <a:off x="33475" y="906604"/>
            <a:ext cx="5924550" cy="5800725"/>
          </a:xfrm>
          <a:noFill/>
        </p:spPr>
        <p:txBody>
          <a:bodyPr>
            <a:normAutofit lnSpcReduction="10000"/>
          </a:bodyPr>
          <a:lstStyle/>
          <a:p>
            <a:pPr eaLnBrk="1" hangingPunct="1">
              <a:lnSpc>
                <a:spcPct val="145000"/>
              </a:lnSpc>
            </a:pPr>
            <a:r>
              <a:rPr lang="en-US" sz="3100" dirty="0"/>
              <a:t>Anaerobic (bog)</a:t>
            </a:r>
          </a:p>
          <a:p>
            <a:pPr eaLnBrk="1" hangingPunct="1">
              <a:lnSpc>
                <a:spcPct val="145000"/>
              </a:lnSpc>
            </a:pPr>
            <a:r>
              <a:rPr lang="en-US" sz="3100" dirty="0" smtClean="0"/>
              <a:t>Hunters (mastodon, </a:t>
            </a:r>
            <a:r>
              <a:rPr lang="en-US" sz="3100" dirty="0"/>
              <a:t>spears)</a:t>
            </a:r>
          </a:p>
          <a:p>
            <a:pPr eaLnBrk="1" hangingPunct="1">
              <a:lnSpc>
                <a:spcPct val="145000"/>
              </a:lnSpc>
            </a:pPr>
            <a:r>
              <a:rPr lang="en-US" sz="3100" i="1" dirty="0"/>
              <a:t>AND</a:t>
            </a:r>
            <a:r>
              <a:rPr lang="en-US" sz="3100" dirty="0"/>
              <a:t> </a:t>
            </a:r>
            <a:r>
              <a:rPr lang="en-US" sz="3100" dirty="0" smtClean="0"/>
              <a:t>Gatherers </a:t>
            </a:r>
            <a:r>
              <a:rPr lang="en-US" sz="3100" dirty="0"/>
              <a:t>(plants, digging sticks, mortars)</a:t>
            </a:r>
          </a:p>
          <a:p>
            <a:pPr eaLnBrk="1" hangingPunct="1">
              <a:lnSpc>
                <a:spcPct val="145000"/>
              </a:lnSpc>
            </a:pPr>
            <a:r>
              <a:rPr lang="en-US" sz="3100" dirty="0"/>
              <a:t>Wooden structures</a:t>
            </a:r>
          </a:p>
          <a:p>
            <a:pPr eaLnBrk="1" hangingPunct="1">
              <a:lnSpc>
                <a:spcPct val="145000"/>
              </a:lnSpc>
            </a:pPr>
            <a:r>
              <a:rPr lang="en-US" sz="3100" dirty="0" smtClean="0"/>
              <a:t>about </a:t>
            </a:r>
            <a:r>
              <a:rPr lang="en-US" sz="3100" dirty="0"/>
              <a:t>30-50 people</a:t>
            </a:r>
          </a:p>
          <a:p>
            <a:pPr eaLnBrk="1" hangingPunct="1">
              <a:lnSpc>
                <a:spcPct val="145000"/>
              </a:lnSpc>
            </a:pPr>
            <a:r>
              <a:rPr lang="en-US" sz="3100" dirty="0"/>
              <a:t>Year round (plants, animals)</a:t>
            </a:r>
            <a:endParaRPr lang="en-US" sz="3100" dirty="0" smtClean="0"/>
          </a:p>
          <a:p>
            <a:pPr eaLnBrk="1" hangingPunct="1">
              <a:lnSpc>
                <a:spcPct val="145000"/>
              </a:lnSpc>
            </a:pPr>
            <a:r>
              <a:rPr lang="en-US" sz="3100" dirty="0" smtClean="0"/>
              <a:t>Not </a:t>
            </a:r>
            <a:r>
              <a:rPr lang="en-US" sz="3100" dirty="0"/>
              <a:t>Big Game Hunters</a:t>
            </a:r>
          </a:p>
        </p:txBody>
      </p:sp>
      <p:sp>
        <p:nvSpPr>
          <p:cNvPr id="9" name="TextBox 8"/>
          <p:cNvSpPr txBox="1"/>
          <p:nvPr/>
        </p:nvSpPr>
        <p:spPr>
          <a:xfrm>
            <a:off x="76200" y="6580371"/>
            <a:ext cx="5965095" cy="253916"/>
          </a:xfrm>
          <a:prstGeom prst="rect">
            <a:avLst/>
          </a:prstGeom>
          <a:noFill/>
        </p:spPr>
        <p:txBody>
          <a:bodyPr wrap="none" rtlCol="0">
            <a:spAutoFit/>
          </a:bodyPr>
          <a:lstStyle/>
          <a:p>
            <a:r>
              <a:rPr lang="en-US" sz="1050" dirty="0"/>
              <a:t>https://</a:t>
            </a:r>
            <a:r>
              <a:rPr lang="en-US" sz="1050" dirty="0" smtClean="0"/>
              <a:t>www.archaeology.org/issues/145-1409/features/2368-peopling-the-americas-monte-verde</a:t>
            </a:r>
            <a:endParaRPr lang="en-US" sz="1050" dirty="0"/>
          </a:p>
        </p:txBody>
      </p:sp>
    </p:spTree>
    <p:extLst>
      <p:ext uri="{BB962C8B-B14F-4D97-AF65-F5344CB8AC3E}">
        <p14:creationId xmlns:p14="http://schemas.microsoft.com/office/powerpoint/2010/main" val="29578102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060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060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060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060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1060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10602">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10602">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0602"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38746" y="2209800"/>
            <a:ext cx="8686800" cy="3108543"/>
          </a:xfrm>
          <a:prstGeom prst="rect">
            <a:avLst/>
          </a:prstGeom>
        </p:spPr>
        <p:txBody>
          <a:bodyPr wrap="square">
            <a:spAutoFit/>
          </a:bodyPr>
          <a:lstStyle/>
          <a:p>
            <a:r>
              <a:rPr lang="en-US" sz="2800" b="1" dirty="0" err="1"/>
              <a:t>Pedra</a:t>
            </a:r>
            <a:r>
              <a:rPr lang="en-US" sz="2800" b="1" dirty="0"/>
              <a:t> </a:t>
            </a:r>
            <a:r>
              <a:rPr lang="en-US" sz="2800" b="1" dirty="0" err="1"/>
              <a:t>Furada</a:t>
            </a:r>
            <a:r>
              <a:rPr lang="en-US" sz="2800" dirty="0"/>
              <a:t> in Brazil (48,000-35,000 BP</a:t>
            </a:r>
            <a:r>
              <a:rPr lang="en-US" sz="2800" dirty="0" smtClean="0"/>
              <a:t>)</a:t>
            </a:r>
          </a:p>
          <a:p>
            <a:endParaRPr lang="en-US" sz="2800" dirty="0"/>
          </a:p>
          <a:p>
            <a:r>
              <a:rPr lang="en-US" sz="2800" dirty="0" smtClean="0"/>
              <a:t>Debates about the meaning of burnt patches—due to human action (fires?)</a:t>
            </a:r>
          </a:p>
          <a:p>
            <a:r>
              <a:rPr lang="en-US" sz="2800" dirty="0" smtClean="0"/>
              <a:t>Are the stone objects really tools?  What caused the chipping on the cobbles?</a:t>
            </a:r>
          </a:p>
          <a:p>
            <a:endParaRPr lang="en-US" sz="2800" dirty="0"/>
          </a:p>
        </p:txBody>
      </p:sp>
      <p:sp>
        <p:nvSpPr>
          <p:cNvPr id="3" name="TextBox 2"/>
          <p:cNvSpPr txBox="1"/>
          <p:nvPr/>
        </p:nvSpPr>
        <p:spPr>
          <a:xfrm>
            <a:off x="152400" y="609600"/>
            <a:ext cx="5773300" cy="646331"/>
          </a:xfrm>
          <a:prstGeom prst="rect">
            <a:avLst/>
          </a:prstGeom>
          <a:noFill/>
        </p:spPr>
        <p:txBody>
          <a:bodyPr wrap="square" rtlCol="0">
            <a:spAutoFit/>
          </a:bodyPr>
          <a:lstStyle/>
          <a:p>
            <a:r>
              <a:rPr lang="en-US" sz="3600" b="1" dirty="0" smtClean="0"/>
              <a:t>Early</a:t>
            </a:r>
            <a:r>
              <a:rPr lang="en-US" sz="3600" dirty="0" smtClean="0"/>
              <a:t> </a:t>
            </a:r>
            <a:r>
              <a:rPr lang="en-US" sz="3600" b="1" dirty="0" smtClean="0"/>
              <a:t>Arrival</a:t>
            </a:r>
            <a:r>
              <a:rPr lang="en-US" sz="3600" dirty="0" smtClean="0"/>
              <a:t> </a:t>
            </a:r>
            <a:r>
              <a:rPr lang="en-US" sz="3600" b="1" dirty="0" smtClean="0"/>
              <a:t>Model</a:t>
            </a:r>
            <a:endParaRPr lang="en-US" sz="3600" b="1" dirty="0"/>
          </a:p>
        </p:txBody>
      </p:sp>
    </p:spTree>
    <p:extLst>
      <p:ext uri="{BB962C8B-B14F-4D97-AF65-F5344CB8AC3E}">
        <p14:creationId xmlns:p14="http://schemas.microsoft.com/office/powerpoint/2010/main" val="367861269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52400" y="1066800"/>
            <a:ext cx="8229600" cy="1417638"/>
          </a:xfrm>
        </p:spPr>
        <p:txBody>
          <a:bodyPr/>
          <a:lstStyle/>
          <a:p>
            <a:pPr eaLnBrk="1" hangingPunct="1"/>
            <a:r>
              <a:rPr lang="en-US" sz="2800" dirty="0" smtClean="0">
                <a:solidFill>
                  <a:schemeClr val="tx1"/>
                </a:solidFill>
              </a:rPr>
              <a:t>New World large fauna: what happened?</a:t>
            </a:r>
            <a:endParaRPr lang="en-US" sz="2800" dirty="0">
              <a:solidFill>
                <a:schemeClr val="tx1"/>
              </a:solidFill>
            </a:endParaRPr>
          </a:p>
        </p:txBody>
      </p:sp>
      <p:sp>
        <p:nvSpPr>
          <p:cNvPr id="112643" name="Rectangle 3"/>
          <p:cNvSpPr>
            <a:spLocks noGrp="1" noChangeArrowheads="1"/>
          </p:cNvSpPr>
          <p:nvPr>
            <p:ph type="body" idx="1"/>
          </p:nvPr>
        </p:nvSpPr>
        <p:spPr>
          <a:xfrm>
            <a:off x="76200" y="2971800"/>
            <a:ext cx="8509294" cy="1524000"/>
          </a:xfrm>
        </p:spPr>
        <p:txBody>
          <a:bodyPr>
            <a:noAutofit/>
          </a:bodyPr>
          <a:lstStyle/>
          <a:p>
            <a:pPr eaLnBrk="1" hangingPunct="1"/>
            <a:r>
              <a:rPr lang="en-US" sz="2800" dirty="0" smtClean="0"/>
              <a:t>17 genera megafauna extinct by about 13,000 BP</a:t>
            </a:r>
          </a:p>
          <a:p>
            <a:pPr eaLnBrk="1" hangingPunct="1"/>
            <a:endParaRPr lang="en-US" sz="2800" dirty="0" smtClean="0"/>
          </a:p>
          <a:p>
            <a:pPr eaLnBrk="1" hangingPunct="1"/>
            <a:r>
              <a:rPr lang="en-US" sz="2800" dirty="0" smtClean="0"/>
              <a:t>Environmental decline, </a:t>
            </a:r>
            <a:r>
              <a:rPr lang="en-US" sz="2800" dirty="0"/>
              <a:t>or Overkill</a:t>
            </a:r>
            <a:r>
              <a:rPr lang="en-US" sz="2800" dirty="0" smtClean="0"/>
              <a:t>?</a:t>
            </a:r>
          </a:p>
          <a:p>
            <a:pPr eaLnBrk="1" hangingPunct="1"/>
            <a:endParaRPr lang="en-US" sz="2800" dirty="0"/>
          </a:p>
          <a:p>
            <a:pPr eaLnBrk="1" hangingPunct="1"/>
            <a:r>
              <a:rPr lang="en-US" sz="2800" dirty="0" smtClean="0"/>
              <a:t>Another unresolved issue</a:t>
            </a:r>
            <a:endParaRPr lang="en-US" sz="2800" dirty="0"/>
          </a:p>
        </p:txBody>
      </p:sp>
    </p:spTree>
    <p:extLst>
      <p:ext uri="{BB962C8B-B14F-4D97-AF65-F5344CB8AC3E}">
        <p14:creationId xmlns:p14="http://schemas.microsoft.com/office/powerpoint/2010/main" val="8933164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64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264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64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4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6200" y="773609"/>
            <a:ext cx="5490606" cy="1077218"/>
          </a:xfrm>
          <a:prstGeom prst="rect">
            <a:avLst/>
          </a:prstGeom>
          <a:noFill/>
        </p:spPr>
        <p:txBody>
          <a:bodyPr wrap="none" rtlCol="0">
            <a:spAutoFit/>
          </a:bodyPr>
          <a:lstStyle/>
          <a:p>
            <a:r>
              <a:rPr lang="en-US" sz="3200" b="1" dirty="0" smtClean="0"/>
              <a:t>Earliest humans in Europe:</a:t>
            </a:r>
          </a:p>
          <a:p>
            <a:r>
              <a:rPr lang="en-US" sz="3200" b="1" dirty="0" smtClean="0"/>
              <a:t>~43,000 years ago</a:t>
            </a:r>
            <a:endParaRPr lang="en-US" sz="3200" b="1" dirty="0"/>
          </a:p>
        </p:txBody>
      </p:sp>
      <p:pic>
        <p:nvPicPr>
          <p:cNvPr id="409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190999" y="2995236"/>
            <a:ext cx="4932739" cy="28791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648200" y="6074402"/>
            <a:ext cx="4019690" cy="738664"/>
          </a:xfrm>
          <a:prstGeom prst="rect">
            <a:avLst/>
          </a:prstGeom>
          <a:noFill/>
        </p:spPr>
        <p:txBody>
          <a:bodyPr wrap="square" rtlCol="0">
            <a:spAutoFit/>
          </a:bodyPr>
          <a:lstStyle/>
          <a:p>
            <a:r>
              <a:rPr lang="en-US" sz="1050" dirty="0" err="1"/>
              <a:t>Benazzi</a:t>
            </a:r>
            <a:r>
              <a:rPr lang="en-US" sz="1050" dirty="0"/>
              <a:t> et al. (2011). </a:t>
            </a:r>
            <a:r>
              <a:rPr lang="en-US" sz="1050" i="1" dirty="0"/>
              <a:t>Early dispersal of modern humans in Europe and implications for Neanderthal behavior</a:t>
            </a:r>
            <a:r>
              <a:rPr lang="en-US" sz="1050" dirty="0"/>
              <a:t>. Nature, 479: 525-28. </a:t>
            </a:r>
          </a:p>
          <a:p>
            <a:endParaRPr lang="en-US" sz="1050" dirty="0"/>
          </a:p>
        </p:txBody>
      </p:sp>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2071755"/>
            <a:ext cx="2647950" cy="4029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0" y="6100830"/>
            <a:ext cx="3733800" cy="738664"/>
          </a:xfrm>
          <a:prstGeom prst="rect">
            <a:avLst/>
          </a:prstGeom>
          <a:noFill/>
        </p:spPr>
        <p:txBody>
          <a:bodyPr wrap="square" rtlCol="0">
            <a:spAutoFit/>
          </a:bodyPr>
          <a:lstStyle/>
          <a:p>
            <a:r>
              <a:rPr lang="en-US" sz="1050" dirty="0" err="1"/>
              <a:t>Higham</a:t>
            </a:r>
            <a:r>
              <a:rPr lang="en-US" sz="1050" dirty="0"/>
              <a:t> et al. (2011). </a:t>
            </a:r>
            <a:r>
              <a:rPr lang="en-US" sz="1050" i="1" dirty="0"/>
              <a:t>The earliest evidence for anatomically modern humans in northwestern Europe</a:t>
            </a:r>
            <a:r>
              <a:rPr lang="en-US" sz="1050" dirty="0"/>
              <a:t>. Nature, 479: 521-24. </a:t>
            </a:r>
          </a:p>
          <a:p>
            <a:endParaRPr lang="en-US" sz="1050" dirty="0"/>
          </a:p>
        </p:txBody>
      </p:sp>
    </p:spTree>
    <p:extLst>
      <p:ext uri="{BB962C8B-B14F-4D97-AF65-F5344CB8AC3E}">
        <p14:creationId xmlns:p14="http://schemas.microsoft.com/office/powerpoint/2010/main" val="128854234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09600" y="3048000"/>
            <a:ext cx="7736413" cy="707886"/>
          </a:xfrm>
          <a:prstGeom prst="rect">
            <a:avLst/>
          </a:prstGeom>
          <a:noFill/>
        </p:spPr>
        <p:txBody>
          <a:bodyPr wrap="none" rtlCol="0">
            <a:spAutoFit/>
          </a:bodyPr>
          <a:lstStyle/>
          <a:p>
            <a:r>
              <a:rPr lang="en-US" sz="4000" b="1" dirty="0" smtClean="0"/>
              <a:t>Contributions from other fields</a:t>
            </a:r>
            <a:endParaRPr lang="en-US" sz="4000" b="1" dirty="0"/>
          </a:p>
        </p:txBody>
      </p:sp>
    </p:spTree>
    <p:extLst>
      <p:ext uri="{BB962C8B-B14F-4D97-AF65-F5344CB8AC3E}">
        <p14:creationId xmlns:p14="http://schemas.microsoft.com/office/powerpoint/2010/main" val="99198457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76200" y="304800"/>
            <a:ext cx="5602816" cy="461665"/>
          </a:xfrm>
          <a:prstGeom prst="rect">
            <a:avLst/>
          </a:prstGeom>
          <a:noFill/>
        </p:spPr>
        <p:txBody>
          <a:bodyPr wrap="none" rtlCol="0">
            <a:spAutoFit/>
          </a:bodyPr>
          <a:lstStyle/>
          <a:p>
            <a:r>
              <a:rPr lang="en-US" sz="2400" b="1" dirty="0" smtClean="0"/>
              <a:t>International Human Genome Project</a:t>
            </a:r>
            <a:endParaRPr lang="en-US" sz="2400" b="1" dirty="0"/>
          </a:p>
        </p:txBody>
      </p:sp>
      <p:pic>
        <p:nvPicPr>
          <p:cNvPr id="5" name="Picture 2" descr="Definition of chromosome - NCI Dictionary of Genetics Terms - National  Cancer Institut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6200" y="1066800"/>
            <a:ext cx="4724400" cy="3869508"/>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98672" y="5105400"/>
            <a:ext cx="4701928" cy="253916"/>
          </a:xfrm>
          <a:prstGeom prst="rect">
            <a:avLst/>
          </a:prstGeom>
          <a:noFill/>
        </p:spPr>
        <p:txBody>
          <a:bodyPr wrap="none" rtlCol="0">
            <a:spAutoFit/>
          </a:bodyPr>
          <a:lstStyle/>
          <a:p>
            <a:r>
              <a:rPr lang="en-US" sz="1050" dirty="0"/>
              <a:t>https://</a:t>
            </a:r>
            <a:r>
              <a:rPr lang="en-US" sz="1050" dirty="0" smtClean="0"/>
              <a:t>www.cancer.gov/publications/dictionaries/genetics-dictionary/def/dna</a:t>
            </a:r>
            <a:endParaRPr lang="en-US" sz="1050" dirty="0"/>
          </a:p>
        </p:txBody>
      </p:sp>
      <p:pic>
        <p:nvPicPr>
          <p:cNvPr id="5122" name="Picture 2" descr="A complete human genome sequence is close: how scientists filled in the gap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2329" y="3276600"/>
            <a:ext cx="4191670" cy="298132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257800" y="6348138"/>
            <a:ext cx="3782959" cy="276999"/>
          </a:xfrm>
          <a:prstGeom prst="rect">
            <a:avLst/>
          </a:prstGeom>
          <a:noFill/>
        </p:spPr>
        <p:txBody>
          <a:bodyPr wrap="none" rtlCol="0">
            <a:spAutoFit/>
          </a:bodyPr>
          <a:lstStyle/>
          <a:p>
            <a:r>
              <a:rPr lang="en-US" sz="1200" dirty="0"/>
              <a:t>https://</a:t>
            </a:r>
            <a:r>
              <a:rPr lang="en-US" sz="1200" dirty="0" smtClean="0"/>
              <a:t>www.nature.com/articles/d41586-021-01506-a</a:t>
            </a:r>
            <a:endParaRPr lang="en-US" sz="1200" dirty="0"/>
          </a:p>
        </p:txBody>
      </p:sp>
      <p:sp>
        <p:nvSpPr>
          <p:cNvPr id="8" name="TextBox 7"/>
          <p:cNvSpPr txBox="1"/>
          <p:nvPr/>
        </p:nvSpPr>
        <p:spPr>
          <a:xfrm>
            <a:off x="5698396" y="2819400"/>
            <a:ext cx="2422458" cy="369332"/>
          </a:xfrm>
          <a:prstGeom prst="rect">
            <a:avLst/>
          </a:prstGeom>
          <a:noFill/>
        </p:spPr>
        <p:txBody>
          <a:bodyPr wrap="none" rtlCol="0">
            <a:spAutoFit/>
          </a:bodyPr>
          <a:lstStyle/>
          <a:p>
            <a:r>
              <a:rPr lang="en-US" dirty="0" smtClean="0"/>
              <a:t>~3.1 billion base pairs</a:t>
            </a:r>
            <a:endParaRPr lang="en-US" dirty="0"/>
          </a:p>
        </p:txBody>
      </p:sp>
    </p:spTree>
    <p:extLst>
      <p:ext uri="{BB962C8B-B14F-4D97-AF65-F5344CB8AC3E}">
        <p14:creationId xmlns:p14="http://schemas.microsoft.com/office/powerpoint/2010/main" val="202127507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18" y="1295400"/>
            <a:ext cx="9131109" cy="5562600"/>
          </a:xfrm>
          <a:prstGeom prst="rect">
            <a:avLst/>
          </a:prstGeom>
        </p:spPr>
      </p:pic>
      <p:sp>
        <p:nvSpPr>
          <p:cNvPr id="5" name="TextBox 4"/>
          <p:cNvSpPr txBox="1"/>
          <p:nvPr/>
        </p:nvSpPr>
        <p:spPr>
          <a:xfrm>
            <a:off x="76200" y="6621936"/>
            <a:ext cx="2074607" cy="253916"/>
          </a:xfrm>
          <a:prstGeom prst="rect">
            <a:avLst/>
          </a:prstGeom>
          <a:noFill/>
        </p:spPr>
        <p:txBody>
          <a:bodyPr wrap="none" rtlCol="0">
            <a:spAutoFit/>
          </a:bodyPr>
          <a:lstStyle/>
          <a:p>
            <a:r>
              <a:rPr lang="en-US" sz="1050" dirty="0">
                <a:solidFill>
                  <a:schemeClr val="bg1"/>
                </a:solidFill>
              </a:rPr>
              <a:t>https://</a:t>
            </a:r>
            <a:r>
              <a:rPr lang="en-US" sz="1050" dirty="0" smtClean="0">
                <a:solidFill>
                  <a:schemeClr val="bg1"/>
                </a:solidFill>
              </a:rPr>
              <a:t>www.cengagegroup.com</a:t>
            </a:r>
            <a:endParaRPr lang="en-US" sz="1050" dirty="0">
              <a:solidFill>
                <a:schemeClr val="bg1"/>
              </a:solidFill>
            </a:endParaRPr>
          </a:p>
        </p:txBody>
      </p:sp>
      <p:sp>
        <p:nvSpPr>
          <p:cNvPr id="6" name="TextBox 5"/>
          <p:cNvSpPr txBox="1"/>
          <p:nvPr/>
        </p:nvSpPr>
        <p:spPr>
          <a:xfrm>
            <a:off x="152400" y="518116"/>
            <a:ext cx="4245714" cy="369332"/>
          </a:xfrm>
          <a:prstGeom prst="rect">
            <a:avLst/>
          </a:prstGeom>
          <a:noFill/>
        </p:spPr>
        <p:txBody>
          <a:bodyPr wrap="none" rtlCol="0">
            <a:spAutoFit/>
          </a:bodyPr>
          <a:lstStyle/>
          <a:p>
            <a:r>
              <a:rPr lang="en-US" dirty="0" smtClean="0"/>
              <a:t>How different genetic features develop?</a:t>
            </a:r>
            <a:endParaRPr lang="en-US" dirty="0"/>
          </a:p>
        </p:txBody>
      </p:sp>
    </p:spTree>
    <p:extLst>
      <p:ext uri="{BB962C8B-B14F-4D97-AF65-F5344CB8AC3E}">
        <p14:creationId xmlns:p14="http://schemas.microsoft.com/office/powerpoint/2010/main" val="2117795060"/>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3367570" y="6578642"/>
            <a:ext cx="5747086" cy="253916"/>
          </a:xfrm>
          <a:prstGeom prst="rect">
            <a:avLst/>
          </a:prstGeom>
          <a:noFill/>
        </p:spPr>
        <p:txBody>
          <a:bodyPr wrap="none" rtlCol="0">
            <a:spAutoFit/>
          </a:bodyPr>
          <a:lstStyle/>
          <a:p>
            <a:r>
              <a:rPr lang="en-US" sz="1050" dirty="0">
                <a:solidFill>
                  <a:schemeClr val="bg1"/>
                </a:solidFill>
              </a:rPr>
              <a:t>https://www.coursehero.com/file/92206120/HHMI-Using-DNA-to-trace-human-migrationdocx</a:t>
            </a:r>
          </a:p>
        </p:txBody>
      </p:sp>
    </p:spTree>
    <p:extLst>
      <p:ext uri="{BB962C8B-B14F-4D97-AF65-F5344CB8AC3E}">
        <p14:creationId xmlns:p14="http://schemas.microsoft.com/office/powerpoint/2010/main" val="52574512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854" y="-1"/>
            <a:ext cx="9130145" cy="6858001"/>
          </a:xfrm>
          <a:prstGeom prst="rect">
            <a:avLst/>
          </a:prstGeom>
        </p:spPr>
      </p:pic>
      <p:sp>
        <p:nvSpPr>
          <p:cNvPr id="3" name="TextBox 2"/>
          <p:cNvSpPr txBox="1"/>
          <p:nvPr/>
        </p:nvSpPr>
        <p:spPr>
          <a:xfrm>
            <a:off x="3367570" y="6578642"/>
            <a:ext cx="5747086" cy="253916"/>
          </a:xfrm>
          <a:prstGeom prst="rect">
            <a:avLst/>
          </a:prstGeom>
          <a:noFill/>
        </p:spPr>
        <p:txBody>
          <a:bodyPr wrap="none" rtlCol="0">
            <a:spAutoFit/>
          </a:bodyPr>
          <a:lstStyle/>
          <a:p>
            <a:r>
              <a:rPr lang="en-US" sz="1050" dirty="0">
                <a:solidFill>
                  <a:schemeClr val="bg1"/>
                </a:solidFill>
              </a:rPr>
              <a:t>https://www.coursehero.com/file/92206120/HHMI-Using-DNA-to-trace-human-migrationdocx</a:t>
            </a:r>
          </a:p>
        </p:txBody>
      </p:sp>
    </p:spTree>
    <p:extLst>
      <p:ext uri="{BB962C8B-B14F-4D97-AF65-F5344CB8AC3E}">
        <p14:creationId xmlns:p14="http://schemas.microsoft.com/office/powerpoint/2010/main" val="345109430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9140687" cy="6858000"/>
          </a:xfrm>
          <a:prstGeom prst="rect">
            <a:avLst/>
          </a:prstGeom>
        </p:spPr>
      </p:pic>
      <p:sp>
        <p:nvSpPr>
          <p:cNvPr id="3" name="TextBox 2"/>
          <p:cNvSpPr txBox="1"/>
          <p:nvPr/>
        </p:nvSpPr>
        <p:spPr>
          <a:xfrm>
            <a:off x="3367570" y="6578642"/>
            <a:ext cx="5747086" cy="253916"/>
          </a:xfrm>
          <a:prstGeom prst="rect">
            <a:avLst/>
          </a:prstGeom>
          <a:noFill/>
        </p:spPr>
        <p:txBody>
          <a:bodyPr wrap="none" rtlCol="0">
            <a:spAutoFit/>
          </a:bodyPr>
          <a:lstStyle/>
          <a:p>
            <a:r>
              <a:rPr lang="en-US" sz="1050" dirty="0">
                <a:solidFill>
                  <a:schemeClr val="bg1"/>
                </a:solidFill>
              </a:rPr>
              <a:t>https://www.coursehero.com/file/92206120/HHMI-Using-DNA-to-trace-human-migrationdocx</a:t>
            </a:r>
          </a:p>
        </p:txBody>
      </p:sp>
    </p:spTree>
    <p:extLst>
      <p:ext uri="{BB962C8B-B14F-4D97-AF65-F5344CB8AC3E}">
        <p14:creationId xmlns:p14="http://schemas.microsoft.com/office/powerpoint/2010/main" val="5881064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 name="TextBox 2"/>
          <p:cNvSpPr txBox="1"/>
          <p:nvPr/>
        </p:nvSpPr>
        <p:spPr>
          <a:xfrm>
            <a:off x="3367570" y="6578642"/>
            <a:ext cx="5747086" cy="253916"/>
          </a:xfrm>
          <a:prstGeom prst="rect">
            <a:avLst/>
          </a:prstGeom>
          <a:noFill/>
        </p:spPr>
        <p:txBody>
          <a:bodyPr wrap="none" rtlCol="0">
            <a:spAutoFit/>
          </a:bodyPr>
          <a:lstStyle/>
          <a:p>
            <a:r>
              <a:rPr lang="en-US" sz="1050" dirty="0">
                <a:solidFill>
                  <a:schemeClr val="bg1"/>
                </a:solidFill>
              </a:rPr>
              <a:t>https://www.coursehero.com/file/92206120/HHMI-Using-DNA-to-trace-human-migrationdocx</a:t>
            </a:r>
          </a:p>
        </p:txBody>
      </p:sp>
    </p:spTree>
    <p:extLst>
      <p:ext uri="{BB962C8B-B14F-4D97-AF65-F5344CB8AC3E}">
        <p14:creationId xmlns:p14="http://schemas.microsoft.com/office/powerpoint/2010/main" val="298542708"/>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extBox 1"/>
          <p:cNvSpPr txBox="1"/>
          <p:nvPr/>
        </p:nvSpPr>
        <p:spPr>
          <a:xfrm>
            <a:off x="3367570" y="6578642"/>
            <a:ext cx="5747086" cy="253916"/>
          </a:xfrm>
          <a:prstGeom prst="rect">
            <a:avLst/>
          </a:prstGeom>
          <a:noFill/>
        </p:spPr>
        <p:txBody>
          <a:bodyPr wrap="none" rtlCol="0">
            <a:spAutoFit/>
          </a:bodyPr>
          <a:lstStyle/>
          <a:p>
            <a:r>
              <a:rPr lang="en-US" sz="1050" dirty="0">
                <a:solidFill>
                  <a:schemeClr val="bg1"/>
                </a:solidFill>
              </a:rPr>
              <a:t>https://www.coursehero.com/file/92206120/HHMI-Using-DNA-to-trace-human-migrationdocx</a:t>
            </a:r>
          </a:p>
        </p:txBody>
      </p:sp>
    </p:spTree>
    <p:extLst>
      <p:ext uri="{BB962C8B-B14F-4D97-AF65-F5344CB8AC3E}">
        <p14:creationId xmlns:p14="http://schemas.microsoft.com/office/powerpoint/2010/main" val="26689922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04800" y="533400"/>
            <a:ext cx="8305800" cy="5909310"/>
          </a:xfrm>
          <a:prstGeom prst="rect">
            <a:avLst/>
          </a:prstGeom>
          <a:noFill/>
        </p:spPr>
        <p:txBody>
          <a:bodyPr wrap="square" rtlCol="0">
            <a:spAutoFit/>
          </a:bodyPr>
          <a:lstStyle/>
          <a:p>
            <a:r>
              <a:rPr lang="en-US" sz="1400" dirty="0"/>
              <a:t>References</a:t>
            </a:r>
          </a:p>
          <a:p>
            <a:r>
              <a:rPr lang="en-US" sz="1400" dirty="0"/>
              <a:t> </a:t>
            </a:r>
          </a:p>
          <a:p>
            <a:r>
              <a:rPr lang="en-US" sz="1400" dirty="0" err="1"/>
              <a:t>Benazzi</a:t>
            </a:r>
            <a:r>
              <a:rPr lang="en-US" sz="1400" dirty="0"/>
              <a:t> et al. (2011). </a:t>
            </a:r>
            <a:r>
              <a:rPr lang="en-US" sz="1400" i="1" dirty="0"/>
              <a:t>Early dispersal of modern humans in Europe and implications for Neanderthal behavior</a:t>
            </a:r>
            <a:r>
              <a:rPr lang="en-US" sz="1400" dirty="0"/>
              <a:t>. Nature, 479: 525-28. </a:t>
            </a:r>
          </a:p>
          <a:p>
            <a:r>
              <a:rPr lang="en-US" sz="1400" dirty="0"/>
              <a:t>Bird et al. (2002). </a:t>
            </a:r>
            <a:r>
              <a:rPr lang="en-US" sz="1400" i="1" dirty="0"/>
              <a:t>Radiocarbon analysis of the early archaeological site of </a:t>
            </a:r>
            <a:r>
              <a:rPr lang="en-US" sz="1400" i="1" dirty="0" err="1"/>
              <a:t>Nauwalabila</a:t>
            </a:r>
            <a:r>
              <a:rPr lang="en-US" sz="1400" i="1" dirty="0"/>
              <a:t> I, </a:t>
            </a:r>
            <a:r>
              <a:rPr lang="en-US" sz="1400" i="1" dirty="0" err="1"/>
              <a:t>Arnheim</a:t>
            </a:r>
            <a:r>
              <a:rPr lang="en-US" sz="1400" i="1" dirty="0"/>
              <a:t> Land, Australia: implications for sample suitability and stratigraphic integrity.</a:t>
            </a:r>
            <a:r>
              <a:rPr lang="en-US" sz="1400" dirty="0"/>
              <a:t> Quaternary Science Reviews, 21: 1061-75. </a:t>
            </a:r>
          </a:p>
          <a:p>
            <a:r>
              <a:rPr lang="en-US" sz="1400" dirty="0"/>
              <a:t>Bowler et al. (2003). </a:t>
            </a:r>
            <a:r>
              <a:rPr lang="en-US" sz="1400" i="1" dirty="0"/>
              <a:t>New ages for human occupation and climatic change at Lake Mungo, Australia</a:t>
            </a:r>
            <a:r>
              <a:rPr lang="en-US" sz="1400" dirty="0"/>
              <a:t>. Nature, 421: 837-40. </a:t>
            </a:r>
          </a:p>
          <a:p>
            <a:r>
              <a:rPr lang="en-US" sz="1400" dirty="0" err="1"/>
              <a:t>Dillehay</a:t>
            </a:r>
            <a:r>
              <a:rPr lang="en-US" sz="1400" dirty="0"/>
              <a:t>, T. (1989). </a:t>
            </a:r>
            <a:r>
              <a:rPr lang="en-US" sz="1400" i="1" dirty="0"/>
              <a:t>Monte Verde: a late Pleistocene settlement in Chile</a:t>
            </a:r>
            <a:r>
              <a:rPr lang="en-US" sz="1400" dirty="0"/>
              <a:t>. Smithsonian Institution Press, Washington, D. C.</a:t>
            </a:r>
          </a:p>
          <a:p>
            <a:r>
              <a:rPr lang="en-US" sz="1400" dirty="0" err="1"/>
              <a:t>Henshilwood</a:t>
            </a:r>
            <a:r>
              <a:rPr lang="en-US" sz="1400" dirty="0"/>
              <a:t>, C. et al. (2002). </a:t>
            </a:r>
            <a:r>
              <a:rPr lang="en-US" sz="1400" i="1" dirty="0"/>
              <a:t>Emergence of Modern Human Behavior: Middle Stone Age Engravings from South Africa</a:t>
            </a:r>
            <a:r>
              <a:rPr lang="en-US" sz="1400" dirty="0"/>
              <a:t>. American Association for the Advancement of Science (AAAS). </a:t>
            </a:r>
            <a:r>
              <a:rPr lang="en-US" sz="1400" b="1" dirty="0"/>
              <a:t>295</a:t>
            </a:r>
            <a:r>
              <a:rPr lang="en-US" sz="1400" dirty="0"/>
              <a:t> (5558): 1278–1280. </a:t>
            </a:r>
            <a:r>
              <a:rPr lang="en-US" sz="1400" dirty="0">
                <a:hlinkClick r:id="rId2" tooltip="Doi (identifier)"/>
              </a:rPr>
              <a:t>doi</a:t>
            </a:r>
            <a:r>
              <a:rPr lang="en-US" sz="1400" dirty="0"/>
              <a:t>:</a:t>
            </a:r>
            <a:r>
              <a:rPr lang="en-US" sz="1400" dirty="0">
                <a:hlinkClick r:id="rId3"/>
              </a:rPr>
              <a:t>10.1126/science.1067575</a:t>
            </a:r>
            <a:r>
              <a:rPr lang="en-US" sz="1400" dirty="0"/>
              <a:t>. </a:t>
            </a:r>
            <a:r>
              <a:rPr lang="en-US" sz="1400" dirty="0">
                <a:hlinkClick r:id="rId4" tooltip="ISSN (identifier)"/>
              </a:rPr>
              <a:t>ISSN</a:t>
            </a:r>
            <a:r>
              <a:rPr lang="en-US" sz="1400" dirty="0"/>
              <a:t> </a:t>
            </a:r>
            <a:r>
              <a:rPr lang="en-US" sz="1400" u="sng" dirty="0">
                <a:hlinkClick r:id="rId5"/>
              </a:rPr>
              <a:t>0036-8075</a:t>
            </a:r>
            <a:endParaRPr lang="en-US" sz="1400" dirty="0"/>
          </a:p>
          <a:p>
            <a:r>
              <a:rPr lang="en-US" sz="1400" dirty="0"/>
              <a:t>Hershkovitz et al. (2018). </a:t>
            </a:r>
            <a:r>
              <a:rPr lang="en-US" sz="1400" i="1" dirty="0"/>
              <a:t>The earliest modern humans outside Africa</a:t>
            </a:r>
            <a:r>
              <a:rPr lang="en-US" sz="1400" dirty="0"/>
              <a:t>. Science, 359: 456-459. </a:t>
            </a:r>
          </a:p>
          <a:p>
            <a:r>
              <a:rPr lang="en-US" sz="1400" dirty="0" err="1"/>
              <a:t>Higham</a:t>
            </a:r>
            <a:r>
              <a:rPr lang="en-US" sz="1400" dirty="0"/>
              <a:t> et al. (2011). </a:t>
            </a:r>
            <a:r>
              <a:rPr lang="en-US" sz="1400" i="1" dirty="0"/>
              <a:t>The earliest evidence for anatomically modern humans in northwestern Europe</a:t>
            </a:r>
            <a:r>
              <a:rPr lang="en-US" sz="1400" dirty="0"/>
              <a:t>. Nature, 479: 521-24. </a:t>
            </a:r>
          </a:p>
          <a:p>
            <a:r>
              <a:rPr lang="en-US" sz="1400" dirty="0"/>
              <a:t>Hovers, E. et al. (2000). </a:t>
            </a:r>
            <a:r>
              <a:rPr lang="en-US" sz="1400" i="1" dirty="0"/>
              <a:t>The </a:t>
            </a:r>
            <a:r>
              <a:rPr lang="en-US" sz="1400" i="1" dirty="0" err="1"/>
              <a:t>Amus</a:t>
            </a:r>
            <a:r>
              <a:rPr lang="en-US" sz="1400" i="1" dirty="0"/>
              <a:t> 7 skeleton – still a burial: response to </a:t>
            </a:r>
            <a:r>
              <a:rPr lang="en-US" sz="1400" i="1" dirty="0" err="1"/>
              <a:t>Gargett</a:t>
            </a:r>
            <a:r>
              <a:rPr lang="en-US" sz="1400" dirty="0"/>
              <a:t>. Journal of Human Evolution, 39: 253-60. </a:t>
            </a:r>
          </a:p>
          <a:p>
            <a:r>
              <a:rPr lang="en-US" sz="1400" dirty="0" err="1"/>
              <a:t>Mithen</a:t>
            </a:r>
            <a:r>
              <a:rPr lang="en-US" sz="1400" dirty="0"/>
              <a:t>, S. (2006). </a:t>
            </a:r>
            <a:r>
              <a:rPr lang="en-US" sz="1400" i="1" dirty="0"/>
              <a:t>The singing Neanderthals: the origins of music, language, mind, and body</a:t>
            </a:r>
            <a:r>
              <a:rPr lang="en-US" sz="1400" dirty="0"/>
              <a:t>. Harvard University Press, Cambridge. </a:t>
            </a:r>
          </a:p>
          <a:p>
            <a:r>
              <a:rPr lang="en-US" sz="1400" dirty="0"/>
              <a:t>Richter, D. et al. (2017). </a:t>
            </a:r>
            <a:r>
              <a:rPr lang="en-US" sz="1400" i="1" dirty="0"/>
              <a:t>The age of the hominin fossils from Jebel </a:t>
            </a:r>
            <a:r>
              <a:rPr lang="en-US" sz="1400" i="1" dirty="0" err="1"/>
              <a:t>Irhoud</a:t>
            </a:r>
            <a:r>
              <a:rPr lang="en-US" sz="1400" i="1" dirty="0"/>
              <a:t>, </a:t>
            </a:r>
            <a:r>
              <a:rPr lang="en-US" sz="1400" i="1" dirty="0" err="1"/>
              <a:t>Morocoo</a:t>
            </a:r>
            <a:r>
              <a:rPr lang="en-US" sz="1400" i="1" dirty="0"/>
              <a:t>, and the origins of the Middle Stone Age</a:t>
            </a:r>
            <a:r>
              <a:rPr lang="en-US" sz="1400" dirty="0"/>
              <a:t>. Nature, 546: 293-96.</a:t>
            </a:r>
          </a:p>
          <a:p>
            <a:r>
              <a:rPr lang="en-US" sz="1400" dirty="0"/>
              <a:t>White, T. et al. (2003). </a:t>
            </a:r>
            <a:r>
              <a:rPr lang="en-US" sz="1400" i="1" dirty="0"/>
              <a:t>Pleistocene Homo sapiens from Middle Awash, Ethiopia</a:t>
            </a:r>
            <a:r>
              <a:rPr lang="en-US" sz="1400" dirty="0"/>
              <a:t>. Nature, 423: 742-52.  </a:t>
            </a:r>
          </a:p>
          <a:p>
            <a:r>
              <a:rPr lang="en-US" sz="1400" dirty="0" err="1"/>
              <a:t>Yesner</a:t>
            </a:r>
            <a:r>
              <a:rPr lang="en-US" sz="1400" dirty="0"/>
              <a:t> et al. (2001). </a:t>
            </a:r>
            <a:r>
              <a:rPr lang="en-US" sz="1400" i="1" dirty="0"/>
              <a:t>Human dispersal into interior Alaska: antecedent conditions, mode of colonization, and adaptations</a:t>
            </a:r>
            <a:r>
              <a:rPr lang="en-US" sz="1400" dirty="0"/>
              <a:t>. Quaternary Science Reviews, 20: 315-27.   </a:t>
            </a:r>
          </a:p>
          <a:p>
            <a:endParaRPr lang="en-US" sz="1400" dirty="0"/>
          </a:p>
        </p:txBody>
      </p:sp>
    </p:spTree>
    <p:extLst>
      <p:ext uri="{BB962C8B-B14F-4D97-AF65-F5344CB8AC3E}">
        <p14:creationId xmlns:p14="http://schemas.microsoft.com/office/powerpoint/2010/main" val="25146258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erspective">
  <a:themeElements>
    <a:clrScheme name="Perspective">
      <a:dk1>
        <a:sysClr val="windowText" lastClr="000000"/>
      </a:dk1>
      <a:lt1>
        <a:sysClr val="window" lastClr="FFFFFF"/>
      </a:lt1>
      <a:dk2>
        <a:srgbClr val="283138"/>
      </a:dk2>
      <a:lt2>
        <a:srgbClr val="FF8600"/>
      </a:lt2>
      <a:accent1>
        <a:srgbClr val="838D9B"/>
      </a:accent1>
      <a:accent2>
        <a:srgbClr val="D2610C"/>
      </a:accent2>
      <a:accent3>
        <a:srgbClr val="80716A"/>
      </a:accent3>
      <a:accent4>
        <a:srgbClr val="94147C"/>
      </a:accent4>
      <a:accent5>
        <a:srgbClr val="5D5AD2"/>
      </a:accent5>
      <a:accent6>
        <a:srgbClr val="6F6C7D"/>
      </a:accent6>
      <a:hlink>
        <a:srgbClr val="6187E3"/>
      </a:hlink>
      <a:folHlink>
        <a:srgbClr val="7B8EB8"/>
      </a:folHlink>
    </a:clrScheme>
    <a:fontScheme name="Office Classic 2">
      <a:maj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erspective">
      <a:fillStyleLst>
        <a:solidFill>
          <a:schemeClr val="phClr"/>
        </a:solidFill>
        <a:gradFill rotWithShape="1">
          <a:gsLst>
            <a:gs pos="0">
              <a:schemeClr val="phClr">
                <a:tint val="50000"/>
                <a:alpha val="100000"/>
                <a:satMod val="160000"/>
                <a:lumMod val="105000"/>
              </a:schemeClr>
            </a:gs>
            <a:gs pos="41000">
              <a:schemeClr val="phClr">
                <a:tint val="57000"/>
                <a:satMod val="180000"/>
                <a:lumMod val="99000"/>
              </a:schemeClr>
            </a:gs>
            <a:gs pos="100000">
              <a:schemeClr val="phClr">
                <a:tint val="80000"/>
                <a:satMod val="200000"/>
                <a:lumMod val="104000"/>
              </a:schemeClr>
            </a:gs>
          </a:gsLst>
          <a:lin ang="5400000" scaled="1"/>
        </a:gradFill>
        <a:gradFill rotWithShape="1">
          <a:gsLst>
            <a:gs pos="0">
              <a:schemeClr val="phClr">
                <a:tint val="96000"/>
                <a:satMod val="130000"/>
                <a:lumMod val="114000"/>
              </a:schemeClr>
            </a:gs>
            <a:gs pos="60000">
              <a:schemeClr val="phClr">
                <a:tint val="100000"/>
                <a:satMod val="106000"/>
                <a:lumMod val="110000"/>
              </a:schemeClr>
            </a:gs>
            <a:gs pos="100000">
              <a:schemeClr val="ph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50800" dist="38100" dir="5400000" rotWithShape="0">
              <a:srgbClr val="000000">
                <a:alpha val="28000"/>
              </a:srgbClr>
            </a:outerShdw>
          </a:effectLst>
        </a:effectStyle>
        <a:effectStyle>
          <a:effectLst>
            <a:outerShdw blurRad="47625" dist="38100" dir="5400000" sy="98000" rotWithShape="0">
              <a:srgbClr val="000000">
                <a:alpha val="48000"/>
              </a:srgbClr>
            </a:outerShdw>
          </a:effectLst>
          <a:scene3d>
            <a:camera prst="orthographicFront">
              <a:rot lat="0" lon="0" rev="0"/>
            </a:camera>
            <a:lightRig rig="twoPt" dir="br">
              <a:rot lat="0" lon="0" rev="8700000"/>
            </a:lightRig>
          </a:scene3d>
          <a:sp3d prstMaterial="matte">
            <a:bevelT w="25400" h="53975"/>
          </a:sp3d>
        </a:effectStyle>
        <a:effectStyle>
          <a:effectLst>
            <a:reflection blurRad="12700" stA="24000" endPos="28000" dist="50800" dir="5400000" sy="-100000" rotWithShape="0"/>
          </a:effectLst>
          <a:scene3d>
            <a:camera prst="orthographicFront">
              <a:rot lat="0" lon="0" rev="0"/>
            </a:camera>
            <a:lightRig rig="threePt" dir="t">
              <a:rot lat="0" lon="0" rev="4800000"/>
            </a:lightRig>
          </a:scene3d>
          <a:sp3d>
            <a:bevelT w="69850" h="31750"/>
          </a:sp3d>
        </a:effectStyle>
      </a:effectStyleLst>
      <a:bgFillStyleLst>
        <a:solidFill>
          <a:schemeClr val="phClr"/>
        </a:solidFill>
        <a:gradFill rotWithShape="1">
          <a:gsLst>
            <a:gs pos="0">
              <a:schemeClr val="phClr">
                <a:tint val="100000"/>
                <a:shade val="80000"/>
                <a:satMod val="100000"/>
                <a:lumMod val="100000"/>
              </a:schemeClr>
            </a:gs>
            <a:gs pos="65000">
              <a:schemeClr val="phClr">
                <a:tint val="100000"/>
                <a:shade val="95000"/>
                <a:satMod val="100000"/>
                <a:lumMod val="100000"/>
              </a:schemeClr>
            </a:gs>
            <a:gs pos="100000">
              <a:schemeClr val="phClr">
                <a:tint val="88000"/>
                <a:shade val="100000"/>
                <a:satMod val="400000"/>
                <a:lumMod val="100000"/>
              </a:schemeClr>
            </a:gs>
          </a:gsLst>
          <a:lin ang="5400000" scaled="0"/>
        </a:gradFill>
        <a:blipFill rotWithShape="1">
          <a:blip xmlns:r="http://schemas.openxmlformats.org/officeDocument/2006/relationships" r:embed="rId1">
            <a:duotone>
              <a:schemeClr val="phClr">
                <a:tint val="95000"/>
                <a:satMod val="90000"/>
              </a:schemeClr>
              <a:schemeClr val="phClr">
                <a:shade val="92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Perspective</Template>
  <TotalTime>10671</TotalTime>
  <Words>1522</Words>
  <Application>Microsoft Office PowerPoint</Application>
  <PresentationFormat>On-screen Show (4:3)</PresentationFormat>
  <Paragraphs>219</Paragraphs>
  <Slides>31</Slides>
  <Notes>6</Notes>
  <HiddenSlides>0</HiddenSlides>
  <MMClips>0</MMClips>
  <ScaleCrop>false</ScaleCrop>
  <HeadingPairs>
    <vt:vector size="4" baseType="variant">
      <vt:variant>
        <vt:lpstr>Theme</vt:lpstr>
      </vt:variant>
      <vt:variant>
        <vt:i4>1</vt:i4>
      </vt:variant>
      <vt:variant>
        <vt:lpstr>Slide Titles</vt:lpstr>
      </vt:variant>
      <vt:variant>
        <vt:i4>31</vt:i4>
      </vt:variant>
    </vt:vector>
  </HeadingPairs>
  <TitlesOfParts>
    <vt:vector size="32" baseType="lpstr">
      <vt:lpstr>Perspective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Australian Megafauna Extinction</vt:lpstr>
      <vt:lpstr>Peopling of the New World</vt:lpstr>
      <vt:lpstr>PowerPoint Presentation</vt:lpstr>
      <vt:lpstr>the “Ice-Free Corridor” Route, long proposed, significance of Clovis Culture</vt:lpstr>
      <vt:lpstr>Peopling of the New World</vt:lpstr>
      <vt:lpstr>PowerPoint Presentation</vt:lpstr>
      <vt:lpstr>PowerPoint Presentation</vt:lpstr>
      <vt:lpstr>PowerPoint Presentation</vt:lpstr>
      <vt:lpstr>PowerPoint Presentation</vt:lpstr>
      <vt:lpstr>Monte Verde, Chile</vt:lpstr>
      <vt:lpstr>PowerPoint Presentation</vt:lpstr>
      <vt:lpstr>New World large fauna: what happened?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Jargalan Burentogtokh</dc:creator>
  <cp:lastModifiedBy>Jargalan Burentogtokh</cp:lastModifiedBy>
  <cp:revision>42</cp:revision>
  <dcterms:created xsi:type="dcterms:W3CDTF">2022-03-23T09:34:57Z</dcterms:created>
  <dcterms:modified xsi:type="dcterms:W3CDTF">2022-05-09T01:11:19Z</dcterms:modified>
</cp:coreProperties>
</file>