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02" r:id="rId3"/>
    <p:sldId id="268" r:id="rId4"/>
    <p:sldId id="286" r:id="rId5"/>
    <p:sldId id="285" r:id="rId6"/>
    <p:sldId id="287" r:id="rId7"/>
    <p:sldId id="297" r:id="rId8"/>
    <p:sldId id="300" r:id="rId9"/>
    <p:sldId id="293" r:id="rId10"/>
    <p:sldId id="294" r:id="rId11"/>
    <p:sldId id="298" r:id="rId12"/>
    <p:sldId id="295" r:id="rId13"/>
    <p:sldId id="299" r:id="rId14"/>
    <p:sldId id="301" r:id="rId15"/>
    <p:sldId id="288" r:id="rId16"/>
    <p:sldId id="290" r:id="rId17"/>
    <p:sldId id="289" r:id="rId18"/>
    <p:sldId id="291" r:id="rId19"/>
    <p:sldId id="262" r:id="rId20"/>
    <p:sldId id="263" r:id="rId21"/>
    <p:sldId id="272" r:id="rId22"/>
    <p:sldId id="273" r:id="rId23"/>
    <p:sldId id="274" r:id="rId24"/>
    <p:sldId id="280" r:id="rId25"/>
    <p:sldId id="275" r:id="rId26"/>
    <p:sldId id="276" r:id="rId27"/>
    <p:sldId id="277" r:id="rId28"/>
    <p:sldId id="278" r:id="rId29"/>
    <p:sldId id="282" r:id="rId30"/>
    <p:sldId id="304" r:id="rId31"/>
    <p:sldId id="303" r:id="rId32"/>
    <p:sldId id="305" r:id="rId33"/>
    <p:sldId id="30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7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8079A4-7AA8-4A4F-87E2-7781EC5097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64F8AFA2-3B97-4BED-888B-A4F0657F7525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50F4735-F3B5-434D-A52C-7245BC818FB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2895600"/>
            <a:ext cx="701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Domestication and steps toward settled life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95400" y="255494"/>
            <a:ext cx="5755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Great Civilizations of the Ancient World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21950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passmyexams.co.uk/GCSE/physics/images/carbon-da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41" y="76201"/>
            <a:ext cx="5751141" cy="645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6588409"/>
            <a:ext cx="4434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http://</a:t>
            </a:r>
            <a:r>
              <a:rPr lang="en-US" sz="1050" dirty="0" smtClean="0"/>
              <a:t>www.passmyexams.co.uk/GCSE/physics/radiocarbon-dating.html</a:t>
            </a:r>
            <a:endParaRPr lang="en-US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5836920" y="3962400"/>
            <a:ext cx="2926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Radiocarbon dating,</a:t>
            </a:r>
          </a:p>
          <a:p>
            <a:endParaRPr lang="en-US" dirty="0" smtClean="0"/>
          </a:p>
          <a:p>
            <a:r>
              <a:rPr lang="en-US" dirty="0" smtClean="0"/>
              <a:t>Willard Libby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0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" y="685800"/>
            <a:ext cx="86106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the archaeology of food  and drink:</a:t>
            </a:r>
          </a:p>
          <a:p>
            <a:endParaRPr lang="en-US" sz="2400" dirty="0"/>
          </a:p>
          <a:p>
            <a:r>
              <a:rPr lang="en-US" sz="2400" dirty="0" smtClean="0"/>
              <a:t>---</a:t>
            </a:r>
            <a:r>
              <a:rPr lang="en-US" sz="2800" b="1" dirty="0" smtClean="0"/>
              <a:t>subsistence practices: </a:t>
            </a:r>
            <a:r>
              <a:rPr lang="en-US" sz="2400" dirty="0" smtClean="0"/>
              <a:t> wild and domesticated </a:t>
            </a:r>
          </a:p>
          <a:p>
            <a:r>
              <a:rPr lang="en-US" sz="2400" dirty="0"/>
              <a:t>f</a:t>
            </a:r>
            <a:r>
              <a:rPr lang="en-US" sz="2400" dirty="0" smtClean="0"/>
              <a:t>oods in the diet, organization of labor by season, gender roles, whether there was specialization (such as herders versus farmers)</a:t>
            </a:r>
          </a:p>
          <a:p>
            <a:endParaRPr lang="en-US" sz="2400" dirty="0"/>
          </a:p>
          <a:p>
            <a:r>
              <a:rPr lang="en-US" sz="2400" dirty="0" smtClean="0"/>
              <a:t>---</a:t>
            </a:r>
            <a:r>
              <a:rPr lang="en-US" sz="2800" b="1" dirty="0" smtClean="0"/>
              <a:t>food and social status:</a:t>
            </a:r>
            <a:r>
              <a:rPr lang="en-US" sz="2400" dirty="0" smtClean="0"/>
              <a:t>  was there restricted access to any prestigious, exotic foods? </a:t>
            </a:r>
            <a:r>
              <a:rPr lang="en-US" sz="2400" dirty="0"/>
              <a:t>w</a:t>
            </a:r>
            <a:r>
              <a:rPr lang="en-US" sz="2400" dirty="0" smtClean="0"/>
              <a:t>as there a special way to consume food?</a:t>
            </a:r>
          </a:p>
          <a:p>
            <a:endParaRPr lang="en-US" sz="2400" dirty="0"/>
          </a:p>
          <a:p>
            <a:r>
              <a:rPr lang="en-US" sz="2400" dirty="0" smtClean="0"/>
              <a:t>---</a:t>
            </a:r>
            <a:r>
              <a:rPr lang="en-US" sz="2800" b="1" dirty="0" smtClean="0"/>
              <a:t>food and ritual: </a:t>
            </a:r>
            <a:r>
              <a:rPr lang="en-US" sz="2400" dirty="0" smtClean="0"/>
              <a:t> what foods were important, and why?</a:t>
            </a:r>
          </a:p>
          <a:p>
            <a:endParaRPr lang="en-US" sz="2400" dirty="0"/>
          </a:p>
          <a:p>
            <a:r>
              <a:rPr lang="en-US" sz="2400" dirty="0" smtClean="0"/>
              <a:t>---</a:t>
            </a:r>
            <a:r>
              <a:rPr lang="en-US" sz="2800" b="1" dirty="0" smtClean="0"/>
              <a:t>food and social identity: </a:t>
            </a:r>
            <a:r>
              <a:rPr lang="en-US" sz="2400" dirty="0" smtClean="0"/>
              <a:t> can we recognize ethnic differences on the basis of food remains?</a:t>
            </a:r>
          </a:p>
        </p:txBody>
      </p:sp>
    </p:spTree>
    <p:extLst>
      <p:ext uri="{BB962C8B-B14F-4D97-AF65-F5344CB8AC3E}">
        <p14:creationId xmlns:p14="http://schemas.microsoft.com/office/powerpoint/2010/main" val="78107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905000"/>
            <a:ext cx="80772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Why</a:t>
            </a:r>
            <a:r>
              <a:rPr lang="en-US" sz="2800" b="1" dirty="0"/>
              <a:t> did some hunting-gathering populations decide to develop </a:t>
            </a:r>
            <a:r>
              <a:rPr lang="en-US" sz="2800" b="1" dirty="0" smtClean="0"/>
              <a:t>agriculture—to domesticate plants and animals for food and secondary products?</a:t>
            </a:r>
            <a:endParaRPr lang="en-US" sz="2800" b="1" dirty="0"/>
          </a:p>
          <a:p>
            <a:endParaRPr lang="en-US" sz="2800" dirty="0"/>
          </a:p>
          <a:p>
            <a:r>
              <a:rPr lang="en-US" sz="2800" dirty="0"/>
              <a:t>Hunting and gathering was a </a:t>
            </a:r>
            <a:r>
              <a:rPr lang="en-US" sz="2800" b="1" dirty="0"/>
              <a:t>very successful</a:t>
            </a:r>
            <a:r>
              <a:rPr lang="en-US" sz="2800" dirty="0"/>
              <a:t> way of life for modern humans for thousands of </a:t>
            </a:r>
            <a:r>
              <a:rPr lang="en-US" sz="2800" dirty="0" smtClean="0"/>
              <a:t>years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265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1143000"/>
            <a:ext cx="63720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Lewis Morgan saw the transition into agriculture as shift from savagery to barbarism and as an attempt to place supremacy over nature;</a:t>
            </a:r>
          </a:p>
          <a:p>
            <a:endParaRPr lang="en-US" dirty="0" smtClean="0"/>
          </a:p>
          <a:p>
            <a:r>
              <a:rPr lang="en-US" dirty="0" smtClean="0"/>
              <a:t>Vere Gordon Childe saw Neolithic societies as active partners wit nature rather than parasites on nature.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48" t="62028" r="11010" b="9857"/>
          <a:stretch/>
        </p:blipFill>
        <p:spPr bwMode="auto">
          <a:xfrm>
            <a:off x="72281" y="3200400"/>
            <a:ext cx="3335786" cy="274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81400" y="3886200"/>
            <a:ext cx="541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These two, unlike Morgan and Childe, do not see domestication as an attempt for people to separate themselves from nature but as a process based on co-existence and co-arrangement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89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" y="1524000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Ester </a:t>
            </a:r>
            <a:r>
              <a:rPr lang="en-US" b="1" dirty="0" err="1"/>
              <a:t>Boserup</a:t>
            </a:r>
            <a:r>
              <a:rPr lang="en-US" dirty="0"/>
              <a:t>, 1960’s:  agriculture did </a:t>
            </a:r>
            <a:r>
              <a:rPr lang="en-US" b="1" dirty="0"/>
              <a:t>not</a:t>
            </a:r>
            <a:r>
              <a:rPr lang="en-US" dirty="0"/>
              <a:t> involve technological progress—it involved </a:t>
            </a:r>
            <a:r>
              <a:rPr lang="en-US" b="1" dirty="0"/>
              <a:t>more</a:t>
            </a:r>
            <a:r>
              <a:rPr lang="en-US" dirty="0"/>
              <a:t> labor, was not as </a:t>
            </a:r>
            <a:r>
              <a:rPr lang="en-US" dirty="0" smtClean="0"/>
              <a:t>efficient; population growth pushed for domestication; </a:t>
            </a:r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3200400"/>
            <a:ext cx="86514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Marshall </a:t>
            </a:r>
            <a:r>
              <a:rPr lang="en-US" dirty="0" err="1" smtClean="0"/>
              <a:t>Sahlins</a:t>
            </a:r>
            <a:r>
              <a:rPr lang="en-US" dirty="0" smtClean="0"/>
              <a:t>: hunter-gatherers spend less time than farmers working for their food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Mark Cohen: early agriculturalists were less healthy than hunter-gatherers, crowding let to spread of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43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gricultural_terraces_Pisac_In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9976" y="990600"/>
            <a:ext cx="7505700" cy="56352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13" y="221869"/>
            <a:ext cx="5852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example:  Inca agricultural terraces: great investment in labor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508250" y="6632799"/>
            <a:ext cx="43552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https://www.rediscovermachupicchu.com/agricultural-terraces</a:t>
            </a:r>
          </a:p>
        </p:txBody>
      </p:sp>
    </p:spTree>
    <p:extLst>
      <p:ext uri="{BB962C8B-B14F-4D97-AF65-F5344CB8AC3E}">
        <p14:creationId xmlns:p14="http://schemas.microsoft.com/office/powerpoint/2010/main" val="244004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981200"/>
            <a:ext cx="800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/>
              <a:t>t</a:t>
            </a:r>
            <a:r>
              <a:rPr lang="en-US" sz="6600" b="1" dirty="0" smtClean="0"/>
              <a:t>he importance of comparative collections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382915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ize-and-wild-ancestor-comparis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8222" y="2286000"/>
            <a:ext cx="5087178" cy="33036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" y="457200"/>
            <a:ext cx="6295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How do archaeologists recognize domestication?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8857" y="2209800"/>
            <a:ext cx="34550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omestication</a:t>
            </a:r>
            <a:r>
              <a:rPr lang="en-US" sz="2400" dirty="0"/>
              <a:t>: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when plants and animals</a:t>
            </a:r>
          </a:p>
          <a:p>
            <a:r>
              <a:rPr lang="en-US" sz="2400" dirty="0" smtClean="0"/>
              <a:t>are dependent on humans</a:t>
            </a:r>
          </a:p>
          <a:p>
            <a:r>
              <a:rPr lang="en-US" sz="2400" dirty="0" smtClean="0"/>
              <a:t>for reproductive success</a:t>
            </a:r>
          </a:p>
          <a:p>
            <a:r>
              <a:rPr lang="en-US" sz="2400" dirty="0" smtClean="0"/>
              <a:t>there are </a:t>
            </a:r>
            <a:r>
              <a:rPr lang="en-US" sz="2400" b="1" dirty="0" smtClean="0"/>
              <a:t>genetic and</a:t>
            </a:r>
          </a:p>
          <a:p>
            <a:r>
              <a:rPr lang="en-US" sz="2400" b="1" dirty="0" smtClean="0"/>
              <a:t>physical changes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4267200"/>
            <a:ext cx="410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899076" y="6102273"/>
            <a:ext cx="494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</a:t>
            </a:r>
            <a:r>
              <a:rPr lang="en-US" b="1" dirty="0" smtClean="0"/>
              <a:t>ong time period required for genetic changes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91000" y="5606441"/>
            <a:ext cx="48654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</a:t>
            </a:r>
            <a:r>
              <a:rPr lang="en-US" sz="900" dirty="0" smtClean="0"/>
              <a:t>theconversation.com/did-the-first-farmers-deliberately-domesticate-wild-plants-77434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28714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914400"/>
            <a:ext cx="346922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one line of evidence</a:t>
            </a:r>
          </a:p>
          <a:p>
            <a:r>
              <a:rPr lang="en-US" sz="2400" b="1" dirty="0" smtClean="0"/>
              <a:t>for early plant domesticatio</a:t>
            </a:r>
            <a:r>
              <a:rPr lang="en-US" sz="2000" b="1" dirty="0" smtClean="0"/>
              <a:t>n</a:t>
            </a:r>
          </a:p>
          <a:p>
            <a:endParaRPr lang="en-US" sz="2000" b="1" dirty="0" smtClean="0"/>
          </a:p>
          <a:p>
            <a:endParaRPr lang="en-US" sz="2000" dirty="0" smtClean="0"/>
          </a:p>
          <a:p>
            <a:r>
              <a:rPr lang="en-US" sz="2000" b="1" dirty="0" smtClean="0"/>
              <a:t>In barley, brittle </a:t>
            </a:r>
            <a:r>
              <a:rPr lang="en-US" sz="2000" b="1" dirty="0" smtClean="0">
                <a:solidFill>
                  <a:srgbClr val="FF0000"/>
                </a:solidFill>
              </a:rPr>
              <a:t>rachis</a:t>
            </a:r>
            <a:r>
              <a:rPr lang="en-US" sz="2000" dirty="0" smtClean="0"/>
              <a:t>, seeds can</a:t>
            </a:r>
          </a:p>
          <a:p>
            <a:r>
              <a:rPr lang="en-US" sz="2000" dirty="0" smtClean="0"/>
              <a:t>be dispersed by</a:t>
            </a:r>
          </a:p>
          <a:p>
            <a:r>
              <a:rPr lang="en-US" sz="2000" dirty="0" smtClean="0"/>
              <a:t>natural means such as wind </a:t>
            </a:r>
          </a:p>
          <a:p>
            <a:endParaRPr lang="en-US" sz="2000" dirty="0" smtClean="0"/>
          </a:p>
          <a:p>
            <a:r>
              <a:rPr lang="en-US" sz="2000" dirty="0" smtClean="0"/>
              <a:t>Versus</a:t>
            </a:r>
          </a:p>
          <a:p>
            <a:endParaRPr lang="en-US" sz="2000" dirty="0" smtClean="0"/>
          </a:p>
          <a:p>
            <a:r>
              <a:rPr lang="en-US" sz="2000" b="1" dirty="0"/>
              <a:t>h</a:t>
            </a:r>
            <a:r>
              <a:rPr lang="en-US" sz="2000" b="1" dirty="0" smtClean="0"/>
              <a:t>ardened</a:t>
            </a:r>
            <a:r>
              <a:rPr lang="en-US" sz="2000" dirty="0" smtClean="0"/>
              <a:t>, only humans</a:t>
            </a:r>
          </a:p>
          <a:p>
            <a:r>
              <a:rPr lang="en-US" sz="2000" dirty="0" smtClean="0"/>
              <a:t>can disperse seeds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48006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7" t="21797" r="46101" b="11757"/>
          <a:stretch/>
        </p:blipFill>
        <p:spPr bwMode="auto">
          <a:xfrm>
            <a:off x="3621629" y="1195196"/>
            <a:ext cx="4836571" cy="5660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" y="6423343"/>
            <a:ext cx="350519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York.</a:t>
            </a:r>
          </a:p>
          <a:p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24016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304800"/>
            <a:ext cx="84582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analysis of </a:t>
            </a:r>
            <a:r>
              <a:rPr lang="en-US" sz="2400" b="1" dirty="0" err="1" smtClean="0">
                <a:solidFill>
                  <a:srgbClr val="FF0000"/>
                </a:solidFill>
              </a:rPr>
              <a:t>macrobotanical</a:t>
            </a:r>
            <a:r>
              <a:rPr lang="en-US" sz="2400" b="1" dirty="0" smtClean="0"/>
              <a:t> remains  recovered from </a:t>
            </a:r>
            <a:r>
              <a:rPr lang="en-US" sz="2400" b="1" dirty="0" smtClean="0">
                <a:solidFill>
                  <a:srgbClr val="FF0000"/>
                </a:solidFill>
              </a:rPr>
              <a:t>flotation</a:t>
            </a:r>
            <a:r>
              <a:rPr lang="en-US" sz="2400" b="1" dirty="0" smtClean="0"/>
              <a:t> </a:t>
            </a:r>
          </a:p>
          <a:p>
            <a:r>
              <a:rPr lang="en-US" sz="2400" b="1" dirty="0" smtClean="0"/>
              <a:t>(Naomi Miller’s article) for information on cultivation from carbonized remains</a:t>
            </a:r>
            <a:r>
              <a:rPr lang="en-US" sz="2400" dirty="0" smtClean="0"/>
              <a:t>:  pioneering work in the Near East</a:t>
            </a:r>
          </a:p>
          <a:p>
            <a:endParaRPr lang="en-US" sz="2400" dirty="0" smtClean="0"/>
          </a:p>
          <a:p>
            <a:r>
              <a:rPr lang="en-US" sz="2400" dirty="0" smtClean="0"/>
              <a:t>---plants for food</a:t>
            </a:r>
          </a:p>
          <a:p>
            <a:endParaRPr lang="en-US" sz="2400" dirty="0"/>
          </a:p>
          <a:p>
            <a:r>
              <a:rPr lang="en-US" sz="2400" dirty="0" smtClean="0"/>
              <a:t>---plants for bedding, house construction</a:t>
            </a:r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800" b="1" dirty="0" err="1" smtClean="0"/>
              <a:t>taphonomic</a:t>
            </a:r>
            <a:r>
              <a:rPr lang="en-US" sz="2400" dirty="0" smtClean="0"/>
              <a:t> or</a:t>
            </a:r>
            <a:r>
              <a:rPr lang="en-US" sz="2800" b="1" dirty="0" smtClean="0"/>
              <a:t> site formation</a:t>
            </a:r>
            <a:r>
              <a:rPr lang="en-US" sz="2400" b="1" dirty="0" smtClean="0"/>
              <a:t> i</a:t>
            </a:r>
            <a:r>
              <a:rPr lang="en-US" sz="2400" dirty="0" smtClean="0"/>
              <a:t>ssues:</a:t>
            </a:r>
          </a:p>
          <a:p>
            <a:endParaRPr lang="en-US" sz="2400" dirty="0"/>
          </a:p>
          <a:p>
            <a:r>
              <a:rPr lang="en-US" sz="2400" dirty="0" smtClean="0"/>
              <a:t>What kinds of plants are we missing, and why?  </a:t>
            </a:r>
          </a:p>
          <a:p>
            <a:endParaRPr lang="en-US" sz="2400" dirty="0"/>
          </a:p>
          <a:p>
            <a:r>
              <a:rPr lang="en-US" sz="2400" dirty="0" smtClean="0"/>
              <a:t>Which ones are preserved after burning?  How did people harvest and process grains?  Where did they do this? 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41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first farmers leonard 1973 p.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1807840"/>
            <a:ext cx="5715000" cy="41741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" y="256903"/>
            <a:ext cx="594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genetic and physical changes in animals:</a:t>
            </a:r>
          </a:p>
          <a:p>
            <a:r>
              <a:rPr lang="en-US" sz="2400" dirty="0" smtClean="0"/>
              <a:t>wild versus domesticated goat ankle bone: evidence for increase in size over time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762000" y="6096000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managing herds of animals for food and </a:t>
            </a:r>
            <a:r>
              <a:rPr lang="en-US" sz="2000" b="1" dirty="0" smtClean="0"/>
              <a:t>secondary products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9687" y="5735810"/>
            <a:ext cx="41601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https://www.sciencedirect.com/science/article/pii/S0305440318300323</a:t>
            </a:r>
          </a:p>
        </p:txBody>
      </p:sp>
    </p:spTree>
    <p:extLst>
      <p:ext uri="{BB962C8B-B14F-4D97-AF65-F5344CB8AC3E}">
        <p14:creationId xmlns:p14="http://schemas.microsoft.com/office/powerpoint/2010/main" val="9370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762000"/>
            <a:ext cx="86106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s</a:t>
            </a:r>
            <a:r>
              <a:rPr lang="en-US" sz="2200" b="1" dirty="0" smtClean="0"/>
              <a:t>imilar issues for faunal remains:, whether wild or domestic:  </a:t>
            </a:r>
          </a:p>
          <a:p>
            <a:r>
              <a:rPr lang="en-US" sz="2200" b="1" dirty="0" smtClean="0"/>
              <a:t>Richard Redding</a:t>
            </a:r>
          </a:p>
          <a:p>
            <a:endParaRPr lang="en-US" sz="2200" dirty="0"/>
          </a:p>
          <a:p>
            <a:r>
              <a:rPr lang="en-US" sz="2200" dirty="0" smtClean="0"/>
              <a:t>---</a:t>
            </a:r>
            <a:r>
              <a:rPr lang="en-US" sz="2200" b="1" dirty="0" smtClean="0"/>
              <a:t>information about site formation </a:t>
            </a:r>
            <a:r>
              <a:rPr lang="en-US" sz="2200" dirty="0" smtClean="0"/>
              <a:t>obtained from</a:t>
            </a:r>
          </a:p>
          <a:p>
            <a:r>
              <a:rPr lang="en-US" sz="2200" dirty="0" smtClean="0"/>
              <a:t>modern hunters:  their hunting, butchering, transportation,</a:t>
            </a:r>
          </a:p>
          <a:p>
            <a:r>
              <a:rPr lang="en-US" sz="2200" dirty="0"/>
              <a:t>d</a:t>
            </a:r>
            <a:r>
              <a:rPr lang="en-US" sz="2200" dirty="0" smtClean="0"/>
              <a:t>isposal practices for body parts with the most meat versus other</a:t>
            </a:r>
          </a:p>
          <a:p>
            <a:r>
              <a:rPr lang="en-US" sz="2200" dirty="0"/>
              <a:t>b</a:t>
            </a:r>
            <a:r>
              <a:rPr lang="en-US" sz="2200" dirty="0" smtClean="0"/>
              <a:t>ody parts, presence of milking practice (residue analysis)</a:t>
            </a:r>
          </a:p>
          <a:p>
            <a:endParaRPr lang="en-US" sz="2200" dirty="0"/>
          </a:p>
          <a:p>
            <a:r>
              <a:rPr lang="en-US" sz="2200" dirty="0" smtClean="0"/>
              <a:t>---</a:t>
            </a:r>
            <a:r>
              <a:rPr lang="en-US" sz="2200" b="1" dirty="0" smtClean="0"/>
              <a:t>the impact of excavation methods</a:t>
            </a:r>
            <a:r>
              <a:rPr lang="en-US" sz="2200" dirty="0" smtClean="0"/>
              <a:t>:  screen size</a:t>
            </a:r>
          </a:p>
          <a:p>
            <a:endParaRPr lang="en-US" sz="2200" dirty="0"/>
          </a:p>
          <a:p>
            <a:r>
              <a:rPr lang="en-US" sz="2200" dirty="0" smtClean="0"/>
              <a:t>---</a:t>
            </a:r>
            <a:r>
              <a:rPr lang="en-US" sz="2200" b="1" dirty="0" smtClean="0"/>
              <a:t>the importance of first developing a baseline model: </a:t>
            </a:r>
            <a:r>
              <a:rPr lang="en-US" sz="2200" dirty="0" smtClean="0"/>
              <a:t> </a:t>
            </a:r>
          </a:p>
          <a:p>
            <a:r>
              <a:rPr lang="en-US" sz="2200" dirty="0" smtClean="0"/>
              <a:t>what patterns do you expect under different conditions:  </a:t>
            </a:r>
          </a:p>
          <a:p>
            <a:r>
              <a:rPr lang="en-US" sz="2200" dirty="0" smtClean="0"/>
              <a:t>ratios of species, (pastoralism?)  males versus females (only a few males for breeding OR several for plowing)</a:t>
            </a:r>
          </a:p>
          <a:p>
            <a:endParaRPr lang="en-US" sz="2400" dirty="0" smtClean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53552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" t="22488" r="37541" b="17380"/>
          <a:stretch/>
        </p:blipFill>
        <p:spPr bwMode="auto">
          <a:xfrm>
            <a:off x="152400" y="1752600"/>
            <a:ext cx="6931524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6506289"/>
            <a:ext cx="35173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www.bbc.com/news/science-environment-49650806</a:t>
            </a:r>
            <a:endParaRPr lang="en-US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290935"/>
            <a:ext cx="8470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Earliest direct evidence of milk consumption, 6000 years ago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162800" y="3429000"/>
            <a:ext cx="1907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Presence of milk protein in tooth calculus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27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76200"/>
            <a:ext cx="6324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independent</a:t>
            </a:r>
            <a:r>
              <a:rPr lang="en-US" sz="2400" dirty="0" smtClean="0"/>
              <a:t> process of </a:t>
            </a:r>
            <a:r>
              <a:rPr lang="en-US" sz="2400" b="1" dirty="0" smtClean="0"/>
              <a:t>domestication</a:t>
            </a:r>
            <a:r>
              <a:rPr lang="en-US" sz="2400" dirty="0" smtClean="0"/>
              <a:t> in antiquity in several world areas, with </a:t>
            </a:r>
            <a:r>
              <a:rPr lang="en-US" sz="2400" b="1" dirty="0" smtClean="0"/>
              <a:t>profound consequences</a:t>
            </a:r>
            <a:r>
              <a:rPr lang="en-US" sz="2400" dirty="0" smtClean="0"/>
              <a:t> for human life such as: </a:t>
            </a:r>
            <a:r>
              <a:rPr lang="en-US" sz="2000" dirty="0" smtClean="0"/>
              <a:t> </a:t>
            </a:r>
          </a:p>
          <a:p>
            <a:r>
              <a:rPr lang="en-US" sz="2400" b="1" dirty="0" smtClean="0"/>
              <a:t>focus on what types of plants, and why?</a:t>
            </a:r>
            <a:endParaRPr lang="en-US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1" t="21678" r="15588" b="15696"/>
          <a:stretch/>
        </p:blipFill>
        <p:spPr bwMode="auto">
          <a:xfrm>
            <a:off x="228600" y="2182308"/>
            <a:ext cx="8534400" cy="4581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52799" y="6248400"/>
            <a:ext cx="51816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>
                <a:solidFill>
                  <a:schemeClr val="bg1"/>
                </a:solidFill>
              </a:rPr>
              <a:t>Chazan</a:t>
            </a:r>
            <a:r>
              <a:rPr lang="en-US" sz="1050" dirty="0">
                <a:solidFill>
                  <a:schemeClr val="bg1"/>
                </a:solidFill>
              </a:rPr>
              <a:t>, M. (2021). </a:t>
            </a:r>
            <a:r>
              <a:rPr lang="en-US" sz="1050" i="1" dirty="0">
                <a:solidFill>
                  <a:schemeClr val="bg1"/>
                </a:solidFill>
              </a:rPr>
              <a:t>World prehistory and archaeology: pathways through time</a:t>
            </a:r>
            <a:r>
              <a:rPr lang="en-US" sz="1050" dirty="0">
                <a:solidFill>
                  <a:schemeClr val="bg1"/>
                </a:solidFill>
              </a:rPr>
              <a:t>. Routledge, New York.</a:t>
            </a:r>
          </a:p>
          <a:p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49581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ellwood_model_spread_agricultur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977" y="2514600"/>
            <a:ext cx="8406592" cy="40631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" y="76200"/>
            <a:ext cx="688194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changes in thinking about the process:  from a “Neolithic revolution”,</a:t>
            </a:r>
          </a:p>
          <a:p>
            <a:r>
              <a:rPr lang="en-US" sz="2400" b="1" dirty="0" smtClean="0"/>
              <a:t>to a process with several components that took place at different times:</a:t>
            </a:r>
          </a:p>
          <a:p>
            <a:r>
              <a:rPr lang="en-US" sz="2000" b="1" dirty="0" smtClean="0"/>
              <a:t>domestication of plants, domestication of animals, establishment of permanent villages, invention of pottery (the Near East versus other areas)</a:t>
            </a:r>
            <a:endParaRPr lang="en-US" sz="20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74947" y="6611779"/>
            <a:ext cx="51251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www.sciencedirect.com/topics/immunology-and-microbiology/domesticated-plant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42944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2" descr="DNA evidence is rewriting domestication origin stories | Science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2200"/>
            <a:ext cx="9048750" cy="296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6477000"/>
            <a:ext cx="56557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https://</a:t>
            </a:r>
            <a:r>
              <a:rPr lang="en-US" sz="1100" dirty="0" smtClean="0">
                <a:solidFill>
                  <a:schemeClr val="bg1"/>
                </a:solidFill>
              </a:rPr>
              <a:t>www.sciencenews.org/article/dna-evidence-rewriting-domestication-origin-stories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6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1524000"/>
            <a:ext cx="6021200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 smtClean="0"/>
              <a:t>Domestication</a:t>
            </a:r>
          </a:p>
          <a:p>
            <a:endParaRPr lang="en-US" sz="6600" b="1" dirty="0"/>
          </a:p>
          <a:p>
            <a:r>
              <a:rPr lang="en-US" sz="6600" b="1" dirty="0" smtClean="0"/>
              <a:t>Technology</a:t>
            </a:r>
          </a:p>
          <a:p>
            <a:endParaRPr lang="en-US" sz="6600" b="1" dirty="0"/>
          </a:p>
          <a:p>
            <a:r>
              <a:rPr lang="en-US" sz="6600" b="1" dirty="0" smtClean="0"/>
              <a:t>Community</a:t>
            </a:r>
            <a:endParaRPr lang="en-US" sz="6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533400"/>
            <a:ext cx="5173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Domestication is not only about domestication….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95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3765" y="152400"/>
            <a:ext cx="6123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Regions of the Near East (the Fertile Crescent):</a:t>
            </a:r>
          </a:p>
          <a:p>
            <a:r>
              <a:rPr lang="en-US" sz="2400" b="1" dirty="0" smtClean="0"/>
              <a:t>hilly flanks to the north and west, Levant</a:t>
            </a:r>
            <a:endParaRPr lang="en-US" sz="2400" b="1" dirty="0"/>
          </a:p>
        </p:txBody>
      </p:sp>
      <p:pic>
        <p:nvPicPr>
          <p:cNvPr id="3074" name="Picture 2" descr="Mesopotamia/Fertile Crescent - PCMS 6th Grade Social Studies - Mrs. O'Br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37" y="1219200"/>
            <a:ext cx="8729932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2459" y="6538764"/>
            <a:ext cx="44210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</a:t>
            </a:r>
            <a:r>
              <a:rPr lang="en-US" sz="1200" dirty="0" smtClean="0"/>
              <a:t>mrsobray.weebly.com/mesopotamiafertile-crescent.html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8432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2743200"/>
            <a:ext cx="889698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Kebaran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Geometric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Kebaran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25,000 – 15,000 BP</a:t>
            </a:r>
          </a:p>
          <a:p>
            <a:pPr marL="342900" indent="-342900">
              <a:buAutoNum type="arabicPeriod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Natufian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15,000 – 12,000 BP</a:t>
            </a:r>
          </a:p>
          <a:p>
            <a:pPr marL="342900" indent="-342900">
              <a:buAutoNum type="arabicPeriod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Early Neolithic: 12,000 – 8,500 BP</a:t>
            </a:r>
          </a:p>
          <a:p>
            <a:pPr marL="342900" indent="-342900">
              <a:buAutoNum type="arabicPeriod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Late Neolithic: 8,500 – 7,000 BP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381000" y="370114"/>
            <a:ext cx="73281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Chronology of the Transition to Agriculture in </a:t>
            </a:r>
          </a:p>
          <a:p>
            <a:pPr algn="ctr"/>
            <a:r>
              <a:rPr lang="en-US" sz="3200" b="1" dirty="0" smtClean="0"/>
              <a:t>the Middle East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89869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mestication_animals_Near_ea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2505111"/>
            <a:ext cx="6162185" cy="41081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871"/>
            <a:ext cx="806670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Domestication of  plants and animals in the Near East</a:t>
            </a:r>
          </a:p>
          <a:p>
            <a:endParaRPr lang="en-US" dirty="0" smtClean="0"/>
          </a:p>
          <a:p>
            <a:r>
              <a:rPr lang="en-US" dirty="0" smtClean="0"/>
              <a:t>Pioneering work by </a:t>
            </a:r>
            <a:r>
              <a:rPr lang="en-US" dirty="0" err="1" smtClean="0"/>
              <a:t>Braidwoods</a:t>
            </a:r>
            <a:r>
              <a:rPr lang="en-US" dirty="0" smtClean="0"/>
              <a:t> 1948-1955 for collection</a:t>
            </a:r>
          </a:p>
          <a:p>
            <a:r>
              <a:rPr lang="en-US" dirty="0" smtClean="0"/>
              <a:t>of plant and animal remains with flotation, etc. </a:t>
            </a:r>
          </a:p>
          <a:p>
            <a:endParaRPr lang="en-US" dirty="0" smtClean="0"/>
          </a:p>
          <a:p>
            <a:r>
              <a:rPr lang="en-US" b="1" dirty="0" smtClean="0"/>
              <a:t>Earliest domestication in world</a:t>
            </a:r>
            <a:r>
              <a:rPr lang="en-US" dirty="0" smtClean="0"/>
              <a:t> for rye, barley, wheat (emmer, einkorn), legumes (lentils, peas, beans)---but it was a very slow process during the </a:t>
            </a:r>
            <a:r>
              <a:rPr lang="en-US" b="1" dirty="0" smtClean="0"/>
              <a:t>Early Neolithic</a:t>
            </a:r>
          </a:p>
          <a:p>
            <a:r>
              <a:rPr lang="en-US" b="1" dirty="0" smtClean="0"/>
              <a:t>ca. 12,800-8500 BP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265125" y="4800600"/>
            <a:ext cx="1726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BP dates here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6627168"/>
            <a:ext cx="72763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</a:t>
            </a:r>
            <a:r>
              <a:rPr lang="en-US" sz="900" dirty="0" smtClean="0"/>
              <a:t>www.researchgate.net/figure/The-origin-and-dispersal-of-domestic-livestock-species-in-the-Fertile-Crescent-Shaded_fig1_23165768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92736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8749" y="685800"/>
            <a:ext cx="75198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b="1" dirty="0" smtClean="0"/>
              <a:t>1.   Early </a:t>
            </a:r>
            <a:r>
              <a:rPr lang="en-US" sz="2400" b="1" dirty="0" err="1" smtClean="0"/>
              <a:t>Epipaleolithic</a:t>
            </a:r>
            <a:r>
              <a:rPr lang="en-US" sz="2400" b="1" dirty="0" smtClean="0"/>
              <a:t>:  20,000-12,000 B.C. [“Mesolithic”]</a:t>
            </a:r>
          </a:p>
          <a:p>
            <a:endParaRPr lang="en-US" sz="2400" dirty="0" smtClean="0"/>
          </a:p>
          <a:p>
            <a:r>
              <a:rPr lang="en-US" sz="2400" b="1" dirty="0" smtClean="0"/>
              <a:t>Northern Israel, </a:t>
            </a:r>
            <a:r>
              <a:rPr lang="en-US" sz="2400" b="1" dirty="0" err="1" smtClean="0"/>
              <a:t>Ohalo</a:t>
            </a:r>
            <a:r>
              <a:rPr lang="en-US" sz="2400" b="1" dirty="0" smtClean="0"/>
              <a:t> II site</a:t>
            </a:r>
            <a:r>
              <a:rPr lang="en-US" sz="2400" dirty="0" smtClean="0"/>
              <a:t>, remarkable preservation</a:t>
            </a:r>
          </a:p>
          <a:p>
            <a:r>
              <a:rPr lang="en-US" sz="2400" dirty="0" smtClean="0"/>
              <a:t>showing use of many wild plants; diversity in life ways</a:t>
            </a:r>
          </a:p>
          <a:p>
            <a:r>
              <a:rPr lang="en-US" sz="2400" dirty="0" smtClean="0"/>
              <a:t>at this time period:  some communities more sedentary </a:t>
            </a:r>
          </a:p>
          <a:p>
            <a:r>
              <a:rPr lang="en-US" sz="2400" dirty="0" smtClean="0"/>
              <a:t>than others</a:t>
            </a:r>
          </a:p>
          <a:p>
            <a:endParaRPr lang="en-US" sz="2400" dirty="0" smtClean="0"/>
          </a:p>
          <a:p>
            <a:r>
              <a:rPr lang="en-US" sz="2400" dirty="0" smtClean="0"/>
              <a:t>mobile hunter-gatherers, short occupation periods of sites</a:t>
            </a:r>
          </a:p>
        </p:txBody>
      </p:sp>
    </p:spTree>
    <p:extLst>
      <p:ext uri="{BB962C8B-B14F-4D97-AF65-F5344CB8AC3E}">
        <p14:creationId xmlns:p14="http://schemas.microsoft.com/office/powerpoint/2010/main" val="40932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haloII_reconstruc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1371600"/>
            <a:ext cx="4165600" cy="312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7060" y="533400"/>
            <a:ext cx="2463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Ohalo</a:t>
            </a:r>
            <a:r>
              <a:rPr lang="en-US" b="1" dirty="0" smtClean="0"/>
              <a:t> II, northern Israel, c. 20,000 BC</a:t>
            </a:r>
            <a:endParaRPr lang="en-US" b="1" dirty="0"/>
          </a:p>
        </p:txBody>
      </p:sp>
      <p:pic>
        <p:nvPicPr>
          <p:cNvPr id="4" name="Picture 3" descr="OhaloII_reconstructi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3399" y="2200070"/>
            <a:ext cx="4793633" cy="35952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887" y="5042263"/>
            <a:ext cx="73043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Broad spectrum economy</a:t>
            </a:r>
          </a:p>
          <a:p>
            <a:r>
              <a:rPr lang="en-US" dirty="0" smtClean="0"/>
              <a:t>Different size of game, fishing, plant use</a:t>
            </a:r>
          </a:p>
          <a:p>
            <a:endParaRPr lang="en-US" dirty="0" smtClean="0"/>
          </a:p>
          <a:p>
            <a:r>
              <a:rPr lang="en-US" dirty="0" err="1" smtClean="0"/>
              <a:t>Binford</a:t>
            </a:r>
            <a:r>
              <a:rPr lang="en-US" dirty="0" smtClean="0"/>
              <a:t>:  “</a:t>
            </a:r>
            <a:r>
              <a:rPr lang="en-US" b="1" dirty="0" smtClean="0"/>
              <a:t>collectors</a:t>
            </a:r>
            <a:r>
              <a:rPr lang="en-US" dirty="0" smtClean="0"/>
              <a:t>” that were more sedentary than other hunter-gatherers (</a:t>
            </a:r>
            <a:r>
              <a:rPr lang="en-US" b="1" dirty="0" smtClean="0"/>
              <a:t>foragers</a:t>
            </a:r>
            <a:r>
              <a:rPr lang="en-US" dirty="0" smtClean="0"/>
              <a:t>),</a:t>
            </a:r>
          </a:p>
          <a:p>
            <a:r>
              <a:rPr lang="en-US" dirty="0" smtClean="0"/>
              <a:t>using “delayed return” techniques such as traps, fishing nets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4516425"/>
            <a:ext cx="17427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alchetron.com/Ohalo</a:t>
            </a:r>
            <a:endParaRPr lang="en-US" sz="1000" dirty="0"/>
          </a:p>
        </p:txBody>
      </p:sp>
      <p:sp>
        <p:nvSpPr>
          <p:cNvPr id="7" name="TextBox 6"/>
          <p:cNvSpPr txBox="1"/>
          <p:nvPr/>
        </p:nvSpPr>
        <p:spPr>
          <a:xfrm>
            <a:off x="7394247" y="5780927"/>
            <a:ext cx="17427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alchetron.com/Ohalo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4036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croliths_Geo_Kebaran_WadiZiqlab_Jorda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257300"/>
            <a:ext cx="4048125" cy="5238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609600"/>
            <a:ext cx="5252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Microliths</a:t>
            </a:r>
            <a:r>
              <a:rPr lang="en-US" dirty="0" smtClean="0"/>
              <a:t> </a:t>
            </a:r>
            <a:r>
              <a:rPr lang="en-US" b="1" dirty="0" err="1" smtClean="0"/>
              <a:t>Kebaran</a:t>
            </a:r>
            <a:r>
              <a:rPr lang="en-US" dirty="0" smtClean="0"/>
              <a:t> culture, Jordan</a:t>
            </a:r>
            <a:endParaRPr lang="en-US" dirty="0"/>
          </a:p>
        </p:txBody>
      </p:sp>
      <p:pic>
        <p:nvPicPr>
          <p:cNvPr id="4" name="Picture 3" descr="Kebaran_tool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2438400"/>
            <a:ext cx="3333750" cy="40576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6553200"/>
            <a:ext cx="82766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https://</a:t>
            </a:r>
            <a:r>
              <a:rPr lang="en-US" sz="1000" dirty="0" smtClean="0"/>
              <a:t>www.researchgate.net/figure/Microliths-from-Geometric-Kebaran-levels-at-Wadi-Mataha-a-e-m-trapeze-rectangles-n-e-o_fig6_284228062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187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atufian_reg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2286000"/>
            <a:ext cx="6591300" cy="45287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381000"/>
            <a:ext cx="7543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2.  (Late </a:t>
            </a:r>
            <a:r>
              <a:rPr lang="en-US" sz="2000" b="1" dirty="0" err="1" smtClean="0"/>
              <a:t>Epipaleolithic</a:t>
            </a:r>
            <a:r>
              <a:rPr lang="en-US" sz="2000" b="1" dirty="0" smtClean="0"/>
              <a:t> period) c. 15,000-12,000 B.C.</a:t>
            </a:r>
          </a:p>
          <a:p>
            <a:endParaRPr lang="en-US" sz="2000" dirty="0" smtClean="0"/>
          </a:p>
          <a:p>
            <a:r>
              <a:rPr lang="en-US" sz="2000" b="1" dirty="0" err="1" smtClean="0"/>
              <a:t>Natufian</a:t>
            </a:r>
            <a:r>
              <a:rPr lang="en-US" sz="2000" dirty="0" smtClean="0"/>
              <a:t> culture of the </a:t>
            </a:r>
            <a:r>
              <a:rPr lang="en-US" sz="2000" b="1" dirty="0" smtClean="0"/>
              <a:t>Levant</a:t>
            </a:r>
            <a:r>
              <a:rPr lang="en-US" sz="2000" dirty="0" smtClean="0"/>
              <a:t>:  more sedentary villages,</a:t>
            </a:r>
          </a:p>
          <a:p>
            <a:r>
              <a:rPr lang="en-US" sz="2000" b="1" dirty="0" smtClean="0"/>
              <a:t>larger</a:t>
            </a:r>
            <a:r>
              <a:rPr lang="en-US" sz="2000" dirty="0" smtClean="0"/>
              <a:t> populations, more </a:t>
            </a:r>
            <a:r>
              <a:rPr lang="en-US" sz="2000" b="1" dirty="0" smtClean="0"/>
              <a:t>ground</a:t>
            </a:r>
            <a:r>
              <a:rPr lang="en-US" sz="2000" dirty="0" smtClean="0"/>
              <a:t> stone tools for grinding and pounding seeds; some densely populated settlements with cemeteries, evidence for </a:t>
            </a:r>
            <a:r>
              <a:rPr lang="en-US" sz="2000" b="1" dirty="0" smtClean="0"/>
              <a:t>trade</a:t>
            </a:r>
            <a:r>
              <a:rPr lang="en-US" sz="2000" dirty="0" smtClean="0"/>
              <a:t> of sea shells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6491275"/>
            <a:ext cx="4469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https://aratta.wordpress.com/2012/12/19/the-natufians</a:t>
            </a:r>
          </a:p>
        </p:txBody>
      </p:sp>
    </p:spTree>
    <p:extLst>
      <p:ext uri="{BB962C8B-B14F-4D97-AF65-F5344CB8AC3E}">
        <p14:creationId xmlns:p14="http://schemas.microsoft.com/office/powerpoint/2010/main" val="291778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yn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588" y="1228130"/>
            <a:ext cx="7467600" cy="51899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400" y="15240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( </a:t>
            </a:r>
            <a:r>
              <a:rPr lang="en-US" b="1" dirty="0" err="1" smtClean="0"/>
              <a:t>Eynan</a:t>
            </a:r>
            <a:r>
              <a:rPr lang="en-US" b="1" dirty="0" smtClean="0"/>
              <a:t> )  </a:t>
            </a:r>
            <a:r>
              <a:rPr lang="en-US" b="1" dirty="0" err="1" smtClean="0"/>
              <a:t>Mallaha</a:t>
            </a:r>
            <a:r>
              <a:rPr lang="en-US" b="1" dirty="0" smtClean="0"/>
              <a:t> site, northern Israel</a:t>
            </a:r>
          </a:p>
          <a:p>
            <a:endParaRPr lang="en-US" b="1" dirty="0" smtClean="0"/>
          </a:p>
          <a:p>
            <a:r>
              <a:rPr lang="en-US" b="1" dirty="0" smtClean="0"/>
              <a:t>More sedentary lifeway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6409403"/>
            <a:ext cx="72699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https://www.researchgate.net/figure/The-earlier-phases-of-occupation-at-Natufian-Mallaha-Eynan-in-the-Huleh-Valley-Note_fig4_26441196</a:t>
            </a:r>
          </a:p>
        </p:txBody>
      </p:sp>
    </p:spTree>
    <p:extLst>
      <p:ext uri="{BB962C8B-B14F-4D97-AF65-F5344CB8AC3E}">
        <p14:creationId xmlns:p14="http://schemas.microsoft.com/office/powerpoint/2010/main" val="122825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ilazonTachtit_cave_Pna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447800"/>
            <a:ext cx="7315200" cy="48878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33400"/>
            <a:ext cx="7596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Recent discovery :  </a:t>
            </a:r>
            <a:r>
              <a:rPr lang="en-US" b="1" dirty="0" err="1" smtClean="0"/>
              <a:t>Hilazon</a:t>
            </a:r>
            <a:r>
              <a:rPr lang="en-US" b="1" dirty="0" smtClean="0"/>
              <a:t> </a:t>
            </a:r>
            <a:r>
              <a:rPr lang="en-US" b="1" dirty="0" err="1" smtClean="0"/>
              <a:t>Tachtit</a:t>
            </a:r>
            <a:r>
              <a:rPr lang="en-US" dirty="0" smtClean="0"/>
              <a:t> </a:t>
            </a:r>
            <a:r>
              <a:rPr lang="en-US" i="1" dirty="0" smtClean="0"/>
              <a:t>shaman</a:t>
            </a:r>
            <a:r>
              <a:rPr lang="en-US" dirty="0" smtClean="0"/>
              <a:t> burial site, Israel, </a:t>
            </a:r>
            <a:r>
              <a:rPr lang="en-US" b="1" dirty="0" err="1" smtClean="0"/>
              <a:t>Natufian</a:t>
            </a:r>
            <a:r>
              <a:rPr lang="en-US" dirty="0" smtClean="0"/>
              <a:t> period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8199" y="6400800"/>
            <a:ext cx="31774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archaeology.huji.ac.il/hilazon-tachtit-cave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8192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atufian_offerins_withShaman_Hilazon_israe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9200" y="1752600"/>
            <a:ext cx="3152775" cy="4191000"/>
          </a:xfrm>
          <a:prstGeom prst="rect">
            <a:avLst/>
          </a:prstGeom>
        </p:spPr>
      </p:pic>
      <p:pic>
        <p:nvPicPr>
          <p:cNvPr id="3" name="Picture 2" descr="natufian_shaman_Hilazon_PN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905000"/>
            <a:ext cx="4191000" cy="40862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8800" y="849219"/>
            <a:ext cx="1788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Natufian</a:t>
            </a:r>
            <a:r>
              <a:rPr lang="en-US" dirty="0" smtClean="0"/>
              <a:t> shaman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199" y="6400800"/>
            <a:ext cx="31774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archaeology.huji.ac.il/hilazon-tachtit-cave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6975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533400"/>
            <a:ext cx="5560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Abu </a:t>
            </a:r>
            <a:r>
              <a:rPr lang="en-US" b="1" dirty="0" err="1" smtClean="0"/>
              <a:t>Hureyra</a:t>
            </a:r>
            <a:r>
              <a:rPr lang="en-US" b="1" dirty="0" smtClean="0"/>
              <a:t>, northern Syria:  occupied during the </a:t>
            </a:r>
            <a:r>
              <a:rPr lang="en-US" b="1" dirty="0" err="1" smtClean="0"/>
              <a:t>Natufian</a:t>
            </a:r>
            <a:r>
              <a:rPr lang="en-US" b="1" dirty="0" smtClean="0"/>
              <a:t> period and the later period, possible domesticated dogs</a:t>
            </a:r>
            <a:endParaRPr lang="en-US" b="1" dirty="0"/>
          </a:p>
        </p:txBody>
      </p:sp>
      <p:pic>
        <p:nvPicPr>
          <p:cNvPr id="4" name="Picture 3" descr="Abu_hureyra_reconstructio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51658" y="1981200"/>
            <a:ext cx="4567137" cy="35305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6553200"/>
            <a:ext cx="56348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www.amusingplanet.com/2020/01/abu-hureyra-place-where-human-became.html</a:t>
            </a:r>
            <a:endParaRPr lang="en-US" sz="1100" dirty="0"/>
          </a:p>
        </p:txBody>
      </p:sp>
      <p:pic>
        <p:nvPicPr>
          <p:cNvPr id="4098" name="Picture 2" descr="Abu Hurey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1981200"/>
            <a:ext cx="4475457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81600" y="5682734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Hunt of sheep, goat, cattle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20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4114800" cy="615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8201" y="38100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Burial of a dog together with human, </a:t>
            </a:r>
            <a:r>
              <a:rPr lang="en-US" dirty="0" err="1" smtClean="0"/>
              <a:t>Mallaha</a:t>
            </a:r>
            <a:r>
              <a:rPr lang="en-US" dirty="0" smtClean="0"/>
              <a:t> site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15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bu Hurey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00"/>
            <a:ext cx="8345859" cy="458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6553200"/>
            <a:ext cx="56348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smtClean="0"/>
              <a:t>www.amusingplanet.com/2020/01/abu-hureyra-place-where-human-became.html</a:t>
            </a:r>
            <a:endParaRPr lang="en-US" sz="1100" dirty="0"/>
          </a:p>
        </p:txBody>
      </p:sp>
      <p:sp>
        <p:nvSpPr>
          <p:cNvPr id="2" name="TextBox 1"/>
          <p:cNvSpPr txBox="1"/>
          <p:nvPr/>
        </p:nvSpPr>
        <p:spPr>
          <a:xfrm>
            <a:off x="20465" y="1066800"/>
            <a:ext cx="6763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Mortar and pestle used to grind cereal grains, from the Neolithic village of Abu </a:t>
            </a:r>
            <a:r>
              <a:rPr lang="en-US" b="1" dirty="0" err="1"/>
              <a:t>Hureyra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4436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219200"/>
            <a:ext cx="633218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Next lecture:</a:t>
            </a:r>
          </a:p>
          <a:p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Emergence of large-scale settlement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Emergence of communal rituals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Social complexity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Emergence of states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5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83820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References</a:t>
            </a:r>
          </a:p>
          <a:p>
            <a:r>
              <a:rPr lang="en-US" sz="1600" dirty="0"/>
              <a:t> </a:t>
            </a:r>
          </a:p>
          <a:p>
            <a:r>
              <a:rPr lang="en-US" sz="1600" dirty="0" err="1"/>
              <a:t>Boserup</a:t>
            </a:r>
            <a:r>
              <a:rPr lang="en-US" sz="1600" dirty="0"/>
              <a:t>, E. (1965). </a:t>
            </a:r>
            <a:r>
              <a:rPr lang="en-US" sz="1600" i="1" dirty="0"/>
              <a:t>The conditions of agricultural growth.</a:t>
            </a:r>
            <a:r>
              <a:rPr lang="en-US" sz="1600" dirty="0"/>
              <a:t> George Allen and Unwin, London. </a:t>
            </a:r>
          </a:p>
          <a:p>
            <a:r>
              <a:rPr lang="en-US" sz="1600" dirty="0"/>
              <a:t>Charlton et al. (2019). </a:t>
            </a:r>
            <a:r>
              <a:rPr lang="en-US" sz="1600" i="1" dirty="0"/>
              <a:t>New insights into Neolithic milk consumption through </a:t>
            </a:r>
            <a:r>
              <a:rPr lang="en-US" sz="1600" i="1" dirty="0" err="1"/>
              <a:t>protemic</a:t>
            </a:r>
            <a:r>
              <a:rPr lang="en-US" sz="1600" i="1" dirty="0"/>
              <a:t> analysis of dental calculus</a:t>
            </a:r>
            <a:r>
              <a:rPr lang="en-US" sz="1600" dirty="0"/>
              <a:t>. Archaeological and Anthropological Sciences, 11: 6183-96. </a:t>
            </a:r>
          </a:p>
          <a:p>
            <a:r>
              <a:rPr lang="en-US" sz="1600" dirty="0" err="1"/>
              <a:t>Chazan</a:t>
            </a:r>
            <a:r>
              <a:rPr lang="en-US" sz="1600" dirty="0"/>
              <a:t>, M. (2021). </a:t>
            </a:r>
            <a:r>
              <a:rPr lang="en-US" sz="1600" i="1" dirty="0"/>
              <a:t>World prehistory and archaeology: pathways through time</a:t>
            </a:r>
            <a:r>
              <a:rPr lang="en-US" sz="1600" dirty="0"/>
              <a:t>. Routledge, New York.</a:t>
            </a:r>
          </a:p>
          <a:p>
            <a:r>
              <a:rPr lang="en-US" sz="1600" dirty="0"/>
              <a:t>Childe, V. G. (1942). </a:t>
            </a:r>
            <a:r>
              <a:rPr lang="en-US" sz="1600" i="1" dirty="0"/>
              <a:t>What happened in history</a:t>
            </a:r>
            <a:r>
              <a:rPr lang="en-US" sz="1600" dirty="0"/>
              <a:t>. Penguin, </a:t>
            </a:r>
            <a:r>
              <a:rPr lang="en-US" sz="1600" dirty="0" err="1"/>
              <a:t>Harmondsworth</a:t>
            </a:r>
            <a:r>
              <a:rPr lang="en-US" sz="1600" dirty="0"/>
              <a:t>.</a:t>
            </a:r>
          </a:p>
          <a:p>
            <a:r>
              <a:rPr lang="en-US" sz="1600" dirty="0"/>
              <a:t>Cohen, M. (1977). </a:t>
            </a:r>
            <a:r>
              <a:rPr lang="en-US" sz="1600" i="1" dirty="0"/>
              <a:t>The food crisis in prehistory: overpopulation and the origins of agriculture.</a:t>
            </a:r>
            <a:r>
              <a:rPr lang="en-US" sz="1600" dirty="0"/>
              <a:t> Yale University Press, New Haven. </a:t>
            </a:r>
          </a:p>
          <a:p>
            <a:r>
              <a:rPr lang="en-US" sz="1600" dirty="0" err="1"/>
              <a:t>Ingold</a:t>
            </a:r>
            <a:r>
              <a:rPr lang="en-US" sz="1600" dirty="0"/>
              <a:t>, T. (1980). </a:t>
            </a:r>
            <a:r>
              <a:rPr lang="en-US" sz="1600" i="1" dirty="0"/>
              <a:t>Hunters, pastoralists, and ranchers: reindeer economics and their transformations.</a:t>
            </a:r>
            <a:r>
              <a:rPr lang="en-US" sz="1600" dirty="0"/>
              <a:t> Cambridge University Press, Cambridge. </a:t>
            </a:r>
          </a:p>
          <a:p>
            <a:r>
              <a:rPr lang="en-US" sz="1600" dirty="0"/>
              <a:t>Miller, N. (1996). </a:t>
            </a:r>
            <a:r>
              <a:rPr lang="en-US" sz="1600" i="1" dirty="0"/>
              <a:t>Seed eaters of the ancient Near East: human or herbivore?</a:t>
            </a:r>
            <a:r>
              <a:rPr lang="en-US" sz="1600" dirty="0"/>
              <a:t> Current Anthropology, 37: 521-28.  </a:t>
            </a:r>
          </a:p>
          <a:p>
            <a:r>
              <a:rPr lang="en-US" sz="1600" dirty="0"/>
              <a:t>Morgan, L. (1877). </a:t>
            </a:r>
            <a:r>
              <a:rPr lang="en-US" sz="1600" i="1" dirty="0"/>
              <a:t>Ancient society: or, research in the lines of human progress from savagery, through barbarism to civilization</a:t>
            </a:r>
            <a:r>
              <a:rPr lang="en-US" sz="1600" dirty="0"/>
              <a:t>. C. H. Kerr, Chicago.</a:t>
            </a:r>
          </a:p>
          <a:p>
            <a:r>
              <a:rPr lang="en-US" sz="1600" dirty="0"/>
              <a:t>Redding, R. (1992). </a:t>
            </a:r>
            <a:r>
              <a:rPr lang="en-US" sz="1600" i="1" dirty="0"/>
              <a:t>Egyptian Old Kingdom patterns of animal use and the value of faunal data in modeling socioeconomic systems</a:t>
            </a:r>
            <a:r>
              <a:rPr lang="en-US" sz="1600" dirty="0"/>
              <a:t>. </a:t>
            </a:r>
            <a:r>
              <a:rPr lang="en-US" sz="1600" dirty="0" err="1"/>
              <a:t>Paleorient</a:t>
            </a:r>
            <a:r>
              <a:rPr lang="en-US" sz="1600" dirty="0"/>
              <a:t>, 18: 99-107.</a:t>
            </a:r>
          </a:p>
          <a:p>
            <a:r>
              <a:rPr lang="en-US" sz="1600" dirty="0"/>
              <a:t>Renfrew, C. and </a:t>
            </a:r>
            <a:r>
              <a:rPr lang="en-US" sz="1600" dirty="0" err="1"/>
              <a:t>Bahn</a:t>
            </a:r>
            <a:r>
              <a:rPr lang="en-US" sz="1600" dirty="0"/>
              <a:t>, P. (2020). </a:t>
            </a:r>
            <a:r>
              <a:rPr lang="en-US" sz="1600" i="1" dirty="0"/>
              <a:t>Archaeology: theories, methods and practice</a:t>
            </a:r>
            <a:r>
              <a:rPr lang="en-US" sz="1600" dirty="0"/>
              <a:t>. Thames and Hudson, London.                         </a:t>
            </a:r>
          </a:p>
          <a:p>
            <a:r>
              <a:rPr lang="en-US" sz="1600" dirty="0" err="1"/>
              <a:t>Rindos</a:t>
            </a:r>
            <a:r>
              <a:rPr lang="en-US" sz="1600" dirty="0"/>
              <a:t>, D. (1984). </a:t>
            </a:r>
            <a:r>
              <a:rPr lang="en-US" sz="1600" i="1" dirty="0"/>
              <a:t>The origins of agriculture: and evolutionary perspective</a:t>
            </a:r>
            <a:r>
              <a:rPr lang="en-US" sz="1600" dirty="0"/>
              <a:t>. Academic Press, San Diego.  </a:t>
            </a:r>
          </a:p>
          <a:p>
            <a:r>
              <a:rPr lang="en-US" sz="1600" dirty="0" err="1"/>
              <a:t>Sahlins</a:t>
            </a:r>
            <a:r>
              <a:rPr lang="en-US" sz="1600" dirty="0"/>
              <a:t>, M. (1972). </a:t>
            </a:r>
            <a:r>
              <a:rPr lang="en-US" sz="1600" i="1" dirty="0"/>
              <a:t>Stone Age economics</a:t>
            </a:r>
            <a:r>
              <a:rPr lang="en-US" sz="1600" dirty="0"/>
              <a:t>. Aldine-Atherton, Chicago.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1466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25448</TotalTime>
  <Words>1435</Words>
  <Application>Microsoft Office PowerPoint</Application>
  <PresentationFormat>On-screen Show (4:3)</PresentationFormat>
  <Paragraphs>190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66</cp:revision>
  <dcterms:created xsi:type="dcterms:W3CDTF">2018-02-04T20:34:37Z</dcterms:created>
  <dcterms:modified xsi:type="dcterms:W3CDTF">2022-05-09T01:12:59Z</dcterms:modified>
</cp:coreProperties>
</file>