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3" r:id="rId12"/>
    <p:sldId id="264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7" r:id="rId21"/>
    <p:sldId id="276" r:id="rId22"/>
    <p:sldId id="278" r:id="rId23"/>
    <p:sldId id="279" r:id="rId24"/>
    <p:sldId id="280" r:id="rId25"/>
    <p:sldId id="281" r:id="rId26"/>
    <p:sldId id="282" r:id="rId27"/>
    <p:sldId id="287" r:id="rId28"/>
    <p:sldId id="283" r:id="rId29"/>
    <p:sldId id="284" r:id="rId30"/>
    <p:sldId id="285" r:id="rId31"/>
    <p:sldId id="286" r:id="rId32"/>
    <p:sldId id="288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7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A8EC6-19BC-4B99-8F64-78E01E92ECE1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A6210-471E-4CE2-BB15-117D0FD0BD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8807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fld id="{379BA87F-0E84-4F6F-8959-E38602D64DDD}" type="slidenum">
              <a:rPr lang="en-US"/>
              <a:pPr/>
              <a:t>20</a:t>
            </a:fld>
            <a:endParaRPr lang="en-US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EC70B05E-6C7A-423B-988A-9E7E585D7D60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0E46213-1342-44C4-9E3A-2B1D89ACFD59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31253" y="2743200"/>
            <a:ext cx="7696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Social complexity and emergence of states </a:t>
            </a:r>
            <a:endParaRPr lang="en-US" sz="5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371600" y="152400"/>
            <a:ext cx="5755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Great Civilizations of the Ancient World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408136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1828800"/>
            <a:ext cx="8763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world we live in: </a:t>
            </a:r>
          </a:p>
          <a:p>
            <a:pPr algn="ctr"/>
            <a:r>
              <a:rPr lang="en-US" sz="3600" b="1" dirty="0" smtClean="0"/>
              <a:t>Centralized authority</a:t>
            </a:r>
          </a:p>
          <a:p>
            <a:endParaRPr lang="en-US" sz="3600" b="1" dirty="0"/>
          </a:p>
          <a:p>
            <a:endParaRPr lang="en-US" sz="3600" b="1" dirty="0" smtClean="0"/>
          </a:p>
          <a:p>
            <a:pPr marL="285750" indent="-285750">
              <a:buFontTx/>
              <a:buChar char="-"/>
            </a:pPr>
            <a:r>
              <a:rPr lang="en-US" sz="3600" b="1" dirty="0" smtClean="0"/>
              <a:t>Kings and queens</a:t>
            </a:r>
          </a:p>
          <a:p>
            <a:pPr marL="285750" indent="-285750">
              <a:buFontTx/>
              <a:buChar char="-"/>
            </a:pPr>
            <a:endParaRPr lang="en-US" sz="3600" b="1" dirty="0"/>
          </a:p>
          <a:p>
            <a:pPr marL="285750" indent="-285750">
              <a:buFontTx/>
              <a:buChar char="-"/>
            </a:pPr>
            <a:r>
              <a:rPr lang="en-US" sz="3600" b="1" dirty="0" smtClean="0"/>
              <a:t>Governments</a:t>
            </a:r>
          </a:p>
          <a:p>
            <a:pPr marL="285750" indent="-285750">
              <a:buFontTx/>
              <a:buChar char="-"/>
            </a:pPr>
            <a:endParaRPr lang="en-US" sz="3600" b="1" dirty="0"/>
          </a:p>
          <a:p>
            <a:pPr marL="285750" indent="-285750">
              <a:buFontTx/>
              <a:buChar char="-"/>
            </a:pPr>
            <a:endParaRPr lang="en-US" sz="3600" b="1" dirty="0" smtClean="0"/>
          </a:p>
          <a:p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277470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457200"/>
            <a:ext cx="79248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Centralized government or authority AND Economic inequality</a:t>
            </a:r>
          </a:p>
          <a:p>
            <a:endParaRPr lang="en-US" sz="6000" dirty="0"/>
          </a:p>
          <a:p>
            <a:r>
              <a:rPr lang="en-US" sz="6000" dirty="0" smtClean="0"/>
              <a:t>Politically complex human societies</a:t>
            </a:r>
          </a:p>
        </p:txBody>
      </p:sp>
    </p:spTree>
    <p:extLst>
      <p:ext uri="{BB962C8B-B14F-4D97-AF65-F5344CB8AC3E}">
        <p14:creationId xmlns:p14="http://schemas.microsoft.com/office/powerpoint/2010/main" val="181649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ULERSHIP VS LEADERSHIP – VIC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7800"/>
            <a:ext cx="5238838" cy="523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" y="228600"/>
            <a:ext cx="533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One of central themes of archaeological research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3421" y="1600200"/>
            <a:ext cx="35388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dirty="0" smtClean="0"/>
              <a:t>How did central authority form? 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What was the source of authority?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Forces that pushed societies towards social inequality.  </a:t>
            </a:r>
          </a:p>
          <a:p>
            <a:pPr marL="285750" indent="-285750">
              <a:buFontTx/>
              <a:buChar char="-"/>
            </a:pPr>
            <a:endParaRPr lang="en-US" dirty="0"/>
          </a:p>
          <a:p>
            <a:pPr marL="285750" indent="-285750">
              <a:buFontTx/>
              <a:buChar char="-"/>
            </a:pPr>
            <a:r>
              <a:rPr lang="en-US" dirty="0" smtClean="0"/>
              <a:t>Legitimacy (acceptance of power): consensus or coercion?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257800" y="6411746"/>
            <a:ext cx="296908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https://vicmnigeria.com/rulership-vs-leadership</a:t>
            </a:r>
            <a:endParaRPr lang="en-US" sz="1050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5481459"/>
            <a:ext cx="3527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Fundamental understandings in explaining the origins and existence of complex societies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34744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1524000"/>
            <a:ext cx="82802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 smtClean="0"/>
          </a:p>
          <a:p>
            <a:r>
              <a:rPr lang="en-US" sz="2400" dirty="0" smtClean="0"/>
              <a:t>---How and why did </a:t>
            </a:r>
            <a:r>
              <a:rPr lang="en-US" sz="2400" b="1" dirty="0" smtClean="0"/>
              <a:t>social inequality </a:t>
            </a:r>
            <a:r>
              <a:rPr lang="en-US" sz="2400" dirty="0" smtClean="0"/>
              <a:t>develop?  </a:t>
            </a:r>
          </a:p>
          <a:p>
            <a:endParaRPr lang="en-US" sz="2400" dirty="0" smtClean="0"/>
          </a:p>
          <a:p>
            <a:r>
              <a:rPr lang="en-US" sz="2400" dirty="0" smtClean="0"/>
              <a:t>---How and why did </a:t>
            </a:r>
            <a:r>
              <a:rPr lang="en-US" sz="2400" b="1" dirty="0" smtClean="0"/>
              <a:t>regional polities</a:t>
            </a:r>
            <a:r>
              <a:rPr lang="en-US" sz="2400" dirty="0" smtClean="0"/>
              <a:t> develop?  </a:t>
            </a:r>
          </a:p>
          <a:p>
            <a:endParaRPr lang="en-US" sz="2400" dirty="0" smtClean="0"/>
          </a:p>
          <a:p>
            <a:r>
              <a:rPr lang="en-US" sz="2400" dirty="0" smtClean="0"/>
              <a:t>---Different possible </a:t>
            </a:r>
            <a:r>
              <a:rPr lang="en-US" sz="2400" b="1" dirty="0" smtClean="0"/>
              <a:t>sources of power</a:t>
            </a:r>
            <a:r>
              <a:rPr lang="en-US" sz="2400" dirty="0" smtClean="0"/>
              <a:t>:  economic, military, ideological; and how did </a:t>
            </a:r>
            <a:r>
              <a:rPr lang="en-US" sz="2400" b="1" dirty="0" smtClean="0"/>
              <a:t>centralization of power</a:t>
            </a:r>
            <a:r>
              <a:rPr lang="en-US" sz="2400" dirty="0" smtClean="0"/>
              <a:t> develop in some areas?  </a:t>
            </a:r>
          </a:p>
          <a:p>
            <a:endParaRPr lang="en-US" sz="2400" dirty="0" smtClean="0"/>
          </a:p>
          <a:p>
            <a:r>
              <a:rPr lang="en-US" sz="2400" b="1" dirty="0" smtClean="0"/>
              <a:t>---What was the legitimacy of authority, how people accepted the right by some to rule?  </a:t>
            </a:r>
          </a:p>
          <a:p>
            <a:endParaRPr lang="en-US" sz="2400" b="1" dirty="0" smtClean="0"/>
          </a:p>
          <a:p>
            <a:r>
              <a:rPr lang="en-US" sz="2400" dirty="0" smtClean="0"/>
              <a:t>---Was this the result of coercion, or consensus, or both?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600" y="495562"/>
            <a:ext cx="6553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Questions that we will be asking during the rest of the course: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0177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0"/>
            <a:ext cx="7924800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Morton </a:t>
            </a:r>
            <a:r>
              <a:rPr lang="en-US" b="1" dirty="0" err="1" smtClean="0"/>
              <a:t>Fried’s</a:t>
            </a:r>
            <a:r>
              <a:rPr lang="en-US" b="1" dirty="0" smtClean="0"/>
              <a:t> (1967) four types of societies</a:t>
            </a:r>
          </a:p>
          <a:p>
            <a:endParaRPr lang="en-US" dirty="0" smtClean="0"/>
          </a:p>
          <a:p>
            <a:r>
              <a:rPr lang="en-US" b="1" dirty="0" smtClean="0"/>
              <a:t>Egalitarian societies: </a:t>
            </a:r>
          </a:p>
          <a:p>
            <a:r>
              <a:rPr lang="en-US" dirty="0"/>
              <a:t>	</a:t>
            </a:r>
            <a:r>
              <a:rPr lang="en-US" dirty="0" smtClean="0"/>
              <a:t>- status based on skills, age, gender, or combination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of these factors; </a:t>
            </a:r>
          </a:p>
          <a:p>
            <a:r>
              <a:rPr lang="en-US" dirty="0"/>
              <a:t>	</a:t>
            </a:r>
            <a:r>
              <a:rPr lang="en-US" dirty="0" smtClean="0"/>
              <a:t>- multiple social (prestige) positions;</a:t>
            </a:r>
          </a:p>
          <a:p>
            <a:endParaRPr lang="en-US" dirty="0"/>
          </a:p>
          <a:p>
            <a:r>
              <a:rPr lang="en-US" b="1" dirty="0" smtClean="0"/>
              <a:t>Ranked societies:</a:t>
            </a:r>
          </a:p>
          <a:p>
            <a:r>
              <a:rPr lang="en-US" dirty="0"/>
              <a:t>	</a:t>
            </a:r>
            <a:r>
              <a:rPr lang="en-US" dirty="0" smtClean="0"/>
              <a:t>- fewer social positions of prestige that is not linked to age, gender, 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or ability;</a:t>
            </a:r>
          </a:p>
          <a:p>
            <a:r>
              <a:rPr lang="en-US" dirty="0"/>
              <a:t>	</a:t>
            </a:r>
            <a:r>
              <a:rPr lang="en-US" dirty="0" smtClean="0"/>
              <a:t>- presence of hierarchy but absence of real political power;</a:t>
            </a:r>
          </a:p>
          <a:p>
            <a:r>
              <a:rPr lang="en-US" dirty="0"/>
              <a:t>	</a:t>
            </a:r>
            <a:r>
              <a:rPr lang="en-US" dirty="0" smtClean="0"/>
              <a:t>- ‘big men’ and ‘chiefs’ are focal points of collection and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redistribution of 	resources but do not consume more that their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neighbors;</a:t>
            </a:r>
          </a:p>
          <a:p>
            <a:endParaRPr lang="en-US" dirty="0" smtClean="0"/>
          </a:p>
          <a:p>
            <a:r>
              <a:rPr lang="en-US" b="1" dirty="0" smtClean="0"/>
              <a:t>Stratified societies:</a:t>
            </a:r>
          </a:p>
          <a:p>
            <a:r>
              <a:rPr lang="en-US" dirty="0"/>
              <a:t>	</a:t>
            </a:r>
            <a:r>
              <a:rPr lang="en-US" dirty="0" smtClean="0"/>
              <a:t>- social and economic inequality;</a:t>
            </a:r>
          </a:p>
          <a:p>
            <a:r>
              <a:rPr lang="en-US" dirty="0"/>
              <a:t>	</a:t>
            </a:r>
            <a:r>
              <a:rPr lang="en-US" dirty="0" smtClean="0"/>
              <a:t>- presence of exploitation: demands on labor, institutional slavery</a:t>
            </a:r>
          </a:p>
          <a:p>
            <a:r>
              <a:rPr lang="en-US" dirty="0"/>
              <a:t>	</a:t>
            </a:r>
            <a:r>
              <a:rPr lang="en-US" dirty="0" smtClean="0"/>
              <a:t>- organization based on communities of people from different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households and kin groups;</a:t>
            </a:r>
          </a:p>
          <a:p>
            <a:endParaRPr lang="en-US" dirty="0"/>
          </a:p>
          <a:p>
            <a:r>
              <a:rPr lang="en-US" b="1" dirty="0" smtClean="0"/>
              <a:t>State societies: </a:t>
            </a:r>
          </a:p>
          <a:p>
            <a:r>
              <a:rPr lang="en-US" dirty="0"/>
              <a:t>	</a:t>
            </a:r>
            <a:r>
              <a:rPr lang="en-US" dirty="0" smtClean="0"/>
              <a:t>-  organized on a ‘supra-kin’ basis;</a:t>
            </a:r>
          </a:p>
          <a:p>
            <a:r>
              <a:rPr lang="en-US" dirty="0"/>
              <a:t>	</a:t>
            </a:r>
            <a:r>
              <a:rPr lang="en-US" dirty="0" smtClean="0"/>
              <a:t>- control over the population through legal system, military forces,    </a:t>
            </a:r>
          </a:p>
          <a:p>
            <a:r>
              <a:rPr lang="en-US" dirty="0"/>
              <a:t> </a:t>
            </a:r>
            <a:r>
              <a:rPr lang="en-US" dirty="0" smtClean="0"/>
              <a:t>                taxation, conscription; </a:t>
            </a:r>
          </a:p>
          <a:p>
            <a:r>
              <a:rPr lang="en-US" dirty="0"/>
              <a:t>	</a:t>
            </a:r>
            <a:r>
              <a:rPr lang="en-US" dirty="0" smtClean="0"/>
              <a:t>- state’s task is to use its power to maintain social hierarchy;  </a:t>
            </a:r>
          </a:p>
        </p:txBody>
      </p:sp>
    </p:spTree>
    <p:extLst>
      <p:ext uri="{BB962C8B-B14F-4D97-AF65-F5344CB8AC3E}">
        <p14:creationId xmlns:p14="http://schemas.microsoft.com/office/powerpoint/2010/main" val="115308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614" y="76200"/>
            <a:ext cx="8108986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classification of cultures by scale and </a:t>
            </a:r>
          </a:p>
          <a:p>
            <a:r>
              <a:rPr lang="en-US" sz="2400" i="1" dirty="0" smtClean="0"/>
              <a:t>structural complexity</a:t>
            </a:r>
          </a:p>
          <a:p>
            <a:endParaRPr lang="en-US" sz="2400" dirty="0" smtClean="0"/>
          </a:p>
          <a:p>
            <a:pPr algn="ctr"/>
            <a:r>
              <a:rPr lang="en-US" sz="2400" dirty="0" smtClean="0"/>
              <a:t> </a:t>
            </a:r>
            <a:r>
              <a:rPr lang="en-US" sz="2400" b="1" dirty="0" smtClean="0"/>
              <a:t>Elman Service</a:t>
            </a:r>
            <a:r>
              <a:rPr lang="en-US" sz="2400" dirty="0" smtClean="0"/>
              <a:t> , 1971</a:t>
            </a:r>
          </a:p>
          <a:p>
            <a:endParaRPr lang="en-US" dirty="0" smtClean="0"/>
          </a:p>
          <a:p>
            <a:r>
              <a:rPr lang="en-US" sz="2400" b="1" dirty="0" smtClean="0"/>
              <a:t>Bands</a:t>
            </a:r>
            <a:r>
              <a:rPr lang="en-US" sz="2000" dirty="0" smtClean="0"/>
              <a:t>:   small societies, mobile hunter-gatherers</a:t>
            </a:r>
          </a:p>
          <a:p>
            <a:endParaRPr lang="en-US" sz="2000" dirty="0"/>
          </a:p>
          <a:p>
            <a:r>
              <a:rPr lang="en-US" sz="2400" b="1" dirty="0" smtClean="0"/>
              <a:t>Tribes</a:t>
            </a:r>
            <a:r>
              <a:rPr lang="en-US" sz="2000" dirty="0" smtClean="0"/>
              <a:t>:  pastoralist herders, settled farmers, larger in scale and including descent from common ancestor, loose regional organization without a strongly developed social hierarchy</a:t>
            </a:r>
          </a:p>
          <a:p>
            <a:endParaRPr lang="en-US" sz="2000" dirty="0"/>
          </a:p>
          <a:p>
            <a:r>
              <a:rPr lang="en-US" sz="2400" b="1" dirty="0" smtClean="0"/>
              <a:t>Chiefdoms</a:t>
            </a:r>
            <a:r>
              <a:rPr lang="en-US" sz="2000" dirty="0" smtClean="0"/>
              <a:t>:  larger in scale (up to 10,000), institutionalized differences in social and political rank, economic power of the chief, tribute and redistribution, religious authority, no real force to maintain order</a:t>
            </a:r>
          </a:p>
          <a:p>
            <a:endParaRPr lang="en-US" sz="2000" dirty="0"/>
          </a:p>
          <a:p>
            <a:r>
              <a:rPr lang="en-US" sz="2400" b="1" dirty="0" smtClean="0"/>
              <a:t>States</a:t>
            </a:r>
            <a:r>
              <a:rPr lang="en-US" sz="2000" dirty="0" smtClean="0"/>
              <a:t>:  represented by the earliest civilizations, large populations, centralized and institutionalized control of the society, social classes, a political economy to maintain these</a:t>
            </a:r>
          </a:p>
        </p:txBody>
      </p:sp>
    </p:spTree>
    <p:extLst>
      <p:ext uri="{BB962C8B-B14F-4D97-AF65-F5344CB8AC3E}">
        <p14:creationId xmlns:p14="http://schemas.microsoft.com/office/powerpoint/2010/main" val="386829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Childe19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5800" y="2014579"/>
            <a:ext cx="4114800" cy="391800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9426" y="685800"/>
            <a:ext cx="39624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Vere Gordon Childe</a:t>
            </a:r>
            <a:r>
              <a:rPr lang="en-US" sz="2400" dirty="0" smtClean="0"/>
              <a:t> (1892-1957, an Australian living in Britain) pioneered research on early cultures of Europe and </a:t>
            </a:r>
            <a:r>
              <a:rPr lang="en-US" sz="2400" b="1" dirty="0" smtClean="0"/>
              <a:t>initiated methods for investigating social issues</a:t>
            </a:r>
            <a:r>
              <a:rPr lang="en-US" sz="2400" dirty="0" smtClean="0"/>
              <a:t> such as </a:t>
            </a:r>
            <a:r>
              <a:rPr lang="en-US" sz="2400" b="1" dirty="0" smtClean="0"/>
              <a:t>economic organization</a:t>
            </a:r>
            <a:r>
              <a:rPr lang="en-US" sz="2400" dirty="0" smtClean="0"/>
              <a:t> and </a:t>
            </a:r>
            <a:r>
              <a:rPr lang="en-US" sz="2800" b="1" dirty="0" smtClean="0"/>
              <a:t>the rise of</a:t>
            </a:r>
            <a:r>
              <a:rPr lang="en-US" sz="2800" dirty="0" smtClean="0"/>
              <a:t> </a:t>
            </a:r>
            <a:r>
              <a:rPr lang="en-US" sz="2800" b="1" dirty="0" smtClean="0"/>
              <a:t>civilization</a:t>
            </a:r>
            <a:r>
              <a:rPr lang="en-US" sz="2400" dirty="0" smtClean="0"/>
              <a:t> in different areas of the world </a:t>
            </a:r>
          </a:p>
          <a:p>
            <a:endParaRPr lang="en-US" sz="2400" dirty="0"/>
          </a:p>
          <a:p>
            <a:endParaRPr lang="en-US" sz="2400" dirty="0" smtClean="0"/>
          </a:p>
          <a:p>
            <a:endParaRPr lang="en-US" sz="2400" dirty="0" smtClean="0"/>
          </a:p>
          <a:p>
            <a:r>
              <a:rPr lang="en-US" sz="2400" i="1" dirty="0" smtClean="0"/>
              <a:t>States and Urban societies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181600" y="5943600"/>
            <a:ext cx="24865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https://alchetron.com/V-Gordon-Childe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16221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57400" y="5715000"/>
            <a:ext cx="533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ISSUES: Some </a:t>
            </a:r>
            <a:r>
              <a:rPr lang="en-US" sz="2000" dirty="0"/>
              <a:t>other areas not considered by Childe  can be regarded as “</a:t>
            </a:r>
            <a:r>
              <a:rPr lang="en-US" sz="2000" b="1" dirty="0"/>
              <a:t>civilizations</a:t>
            </a:r>
            <a:r>
              <a:rPr lang="en-US" sz="2000" dirty="0"/>
              <a:t>”</a:t>
            </a:r>
          </a:p>
          <a:p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6200" y="381000"/>
            <a:ext cx="8190063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800" dirty="0" smtClean="0"/>
              <a:t>Increased settlement size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Concentration of wealth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Public monumentality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Writing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Representational art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Knowledge of science and engineering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Foreign trade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Full-time specialists in non-subsistence activities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Stratified society</a:t>
            </a:r>
          </a:p>
          <a:p>
            <a:pPr marL="285750" indent="-285750">
              <a:buFontTx/>
              <a:buChar char="-"/>
            </a:pPr>
            <a:r>
              <a:rPr lang="en-US" sz="2800" dirty="0" smtClean="0"/>
              <a:t>Political organization</a:t>
            </a:r>
          </a:p>
          <a:p>
            <a:pPr marL="285750" indent="-285750">
              <a:buFontTx/>
              <a:buChar char="-"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74730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524000"/>
            <a:ext cx="6934200" cy="7879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Earlier</a:t>
            </a:r>
            <a:r>
              <a:rPr lang="en-US" sz="2800" b="1" dirty="0" smtClean="0"/>
              <a:t> research focus:  </a:t>
            </a:r>
          </a:p>
          <a:p>
            <a:r>
              <a:rPr lang="en-US" sz="2800" b="1" dirty="0" smtClean="0"/>
              <a:t>How is the development of cities, or urbanism, related to the formation of </a:t>
            </a:r>
            <a:r>
              <a:rPr lang="en-US" sz="2800" b="1" dirty="0" smtClean="0">
                <a:solidFill>
                  <a:srgbClr val="FF0000"/>
                </a:solidFill>
              </a:rPr>
              <a:t>states</a:t>
            </a:r>
            <a:r>
              <a:rPr lang="en-US" sz="2800" dirty="0" smtClean="0"/>
              <a:t>? </a:t>
            </a:r>
            <a:r>
              <a:rPr lang="en-US" sz="2800" b="1" dirty="0" smtClean="0"/>
              <a:t>  </a:t>
            </a:r>
            <a:r>
              <a:rPr lang="en-US" sz="2800" dirty="0" smtClean="0"/>
              <a:t>(societies ruled by a formal bureaucracy with the ability to use force)</a:t>
            </a:r>
          </a:p>
          <a:p>
            <a:endParaRPr lang="en-US" dirty="0" smtClean="0"/>
          </a:p>
          <a:p>
            <a:endParaRPr lang="en-US" sz="2000" b="1" dirty="0" smtClean="0"/>
          </a:p>
          <a:p>
            <a:r>
              <a:rPr lang="en-US" sz="2800" b="1" dirty="0" smtClean="0">
                <a:solidFill>
                  <a:srgbClr val="FF0000"/>
                </a:solidFill>
              </a:rPr>
              <a:t>More recent</a:t>
            </a:r>
            <a:r>
              <a:rPr lang="en-US" sz="2800" b="1" dirty="0" smtClean="0"/>
              <a:t> recognition:</a:t>
            </a:r>
          </a:p>
          <a:p>
            <a:r>
              <a:rPr lang="en-US" sz="2800" dirty="0" smtClean="0"/>
              <a:t> </a:t>
            </a:r>
            <a:r>
              <a:rPr lang="en-US" sz="2800" b="1" dirty="0" smtClean="0"/>
              <a:t>The nature of urbanism varied and is not exclusively linked to states</a:t>
            </a:r>
          </a:p>
          <a:p>
            <a:endParaRPr lang="en-US" sz="2800" b="1" dirty="0" smtClean="0"/>
          </a:p>
          <a:p>
            <a:endParaRPr lang="en-US" sz="2000" dirty="0" smtClean="0"/>
          </a:p>
          <a:p>
            <a:endParaRPr lang="en-US" sz="2000" u="sng" dirty="0" smtClean="0"/>
          </a:p>
          <a:p>
            <a:endParaRPr lang="en-US" sz="2000" u="sng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  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03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Arrow Connector 5"/>
          <p:cNvCxnSpPr>
            <a:stCxn id="7" idx="3"/>
            <a:endCxn id="9" idx="1"/>
          </p:cNvCxnSpPr>
          <p:nvPr/>
        </p:nvCxnSpPr>
        <p:spPr>
          <a:xfrm flipV="1">
            <a:off x="1030223" y="4059674"/>
            <a:ext cx="7046978" cy="47655"/>
          </a:xfrm>
          <a:prstGeom prst="straightConnector1">
            <a:avLst/>
          </a:prstGeom>
          <a:ln w="349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-36576" y="3907274"/>
            <a:ext cx="1066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Simple form of organization</a:t>
            </a:r>
            <a:endParaRPr lang="en-US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8077201" y="3859619"/>
            <a:ext cx="10667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Complex form of organization</a:t>
            </a:r>
            <a:endParaRPr lang="en-US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2819400"/>
            <a:ext cx="2108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Early approaches: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108269" y="2403901"/>
            <a:ext cx="6629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emergence of </a:t>
            </a:r>
            <a:r>
              <a:rPr lang="en-US" b="1" u="sng" dirty="0" smtClean="0"/>
              <a:t>hereditary</a:t>
            </a:r>
            <a:r>
              <a:rPr lang="en-US" u="sng" dirty="0" smtClean="0"/>
              <a:t> social ranking</a:t>
            </a:r>
            <a:r>
              <a:rPr lang="en-US" dirty="0" smtClean="0"/>
              <a:t>, indicated by evidence such as restricted access to certain highly </a:t>
            </a:r>
            <a:r>
              <a:rPr lang="en-US" b="1" dirty="0" smtClean="0"/>
              <a:t>valued goods</a:t>
            </a:r>
            <a:r>
              <a:rPr lang="en-US" dirty="0" smtClean="0"/>
              <a:t>:  possibly indicating control over parts of the economy:  craft production and/or trade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0" y="5105400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More recent approaches: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690002" y="4800600"/>
            <a:ext cx="6019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UcPeriod" startAt="2"/>
            </a:pPr>
            <a:r>
              <a:rPr lang="en-US" b="1" dirty="0" smtClean="0"/>
              <a:t>more recent approaches:  </a:t>
            </a:r>
          </a:p>
          <a:p>
            <a:pPr marL="457200" indent="-457200"/>
            <a:r>
              <a:rPr lang="en-US" b="1" dirty="0" smtClean="0"/>
              <a:t>consideration of “agency” (</a:t>
            </a:r>
            <a:r>
              <a:rPr lang="en-US" dirty="0"/>
              <a:t>theories that recognize that human beings make choices, hold intentions and take action</a:t>
            </a:r>
            <a:r>
              <a:rPr lang="en-US" b="1" dirty="0" smtClean="0"/>
              <a:t>), beliefs, efforts to identify “</a:t>
            </a:r>
            <a:r>
              <a:rPr lang="en-US" b="1" dirty="0" err="1" smtClean="0"/>
              <a:t>heterarchical</a:t>
            </a:r>
            <a:r>
              <a:rPr lang="en-US" b="1" dirty="0" smtClean="0"/>
              <a:t>”, cooperative social relations, too</a:t>
            </a:r>
          </a:p>
          <a:p>
            <a:pPr marL="457200" indent="-457200"/>
            <a:r>
              <a:rPr lang="en-US" b="1" dirty="0" smtClean="0"/>
              <a:t>(horizontal ties between people as well as vertical)</a:t>
            </a:r>
          </a:p>
        </p:txBody>
      </p:sp>
    </p:spTree>
    <p:extLst>
      <p:ext uri="{BB962C8B-B14F-4D97-AF65-F5344CB8AC3E}">
        <p14:creationId xmlns:p14="http://schemas.microsoft.com/office/powerpoint/2010/main" val="364908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_123923953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63601" y="863600"/>
            <a:ext cx="6908800" cy="5181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34000" y="3439305"/>
            <a:ext cx="34034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Pulse Model of Middle Niger</a:t>
            </a:r>
          </a:p>
          <a:p>
            <a:endParaRPr lang="en-US" dirty="0"/>
          </a:p>
          <a:p>
            <a:r>
              <a:rPr lang="en-US" dirty="0" smtClean="0"/>
              <a:t>Research of Roderick McIntosh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645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828800"/>
            <a:ext cx="8458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Search for source of power:</a:t>
            </a:r>
          </a:p>
          <a:p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How did some individuals gained the ability to control the actions of others?</a:t>
            </a:r>
          </a:p>
          <a:p>
            <a:pPr marL="285750" indent="-285750">
              <a:buFontTx/>
              <a:buChar char="-"/>
            </a:pP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What was the source of such influence: economic, political, hereditary status, information?</a:t>
            </a:r>
          </a:p>
          <a:p>
            <a:pPr marL="285750" indent="-285750">
              <a:buFontTx/>
              <a:buChar char="-"/>
            </a:pPr>
            <a:endParaRPr lang="en-US" sz="2400" dirty="0"/>
          </a:p>
          <a:p>
            <a:pPr marL="285750" indent="-285750">
              <a:buFontTx/>
              <a:buChar char="-"/>
            </a:pPr>
            <a:r>
              <a:rPr lang="en-US" sz="2400" dirty="0" smtClean="0"/>
              <a:t>What were the mechanisms for members with power to legitimize their social position?</a:t>
            </a:r>
          </a:p>
        </p:txBody>
      </p:sp>
    </p:spTree>
    <p:extLst>
      <p:ext uri="{BB962C8B-B14F-4D97-AF65-F5344CB8AC3E}">
        <p14:creationId xmlns:p14="http://schemas.microsoft.com/office/powerpoint/2010/main" val="204955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2000" y="304800"/>
            <a:ext cx="3134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Mesopotamia</a:t>
            </a:r>
            <a:endParaRPr lang="en-US" sz="36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1219199"/>
            <a:ext cx="7621443" cy="563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2000" y="6400800"/>
            <a:ext cx="350519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>
                <a:solidFill>
                  <a:schemeClr val="bg1"/>
                </a:solidFill>
              </a:rPr>
              <a:t>Chazan</a:t>
            </a:r>
            <a:r>
              <a:rPr lang="en-US" sz="1050" dirty="0">
                <a:solidFill>
                  <a:schemeClr val="bg1"/>
                </a:solidFill>
              </a:rPr>
              <a:t>, M. (2021). </a:t>
            </a:r>
            <a:r>
              <a:rPr lang="en-US" sz="1050" i="1" dirty="0">
                <a:solidFill>
                  <a:schemeClr val="bg1"/>
                </a:solidFill>
              </a:rPr>
              <a:t>World prehistory and archaeology: pathways through time</a:t>
            </a:r>
            <a:r>
              <a:rPr lang="en-US" sz="1050" dirty="0">
                <a:solidFill>
                  <a:schemeClr val="bg1"/>
                </a:solidFill>
              </a:rPr>
              <a:t>. Routledge, New York.</a:t>
            </a:r>
          </a:p>
          <a:p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66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609600"/>
            <a:ext cx="61382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Geological setting of Mesopotamia</a:t>
            </a:r>
            <a:endParaRPr 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33400" y="2133600"/>
            <a:ext cx="7848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400" b="1" dirty="0" smtClean="0"/>
              <a:t>No mineral in southern part, reeds and mud are most available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River silts are responsible for deeply buried early sites, little knowledge of Paleolithic and Neolithic of Tigris and Euphrates Valley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 smtClean="0"/>
              <a:t> Extremely fertile soil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3045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" y="1953338"/>
            <a:ext cx="7620000" cy="4883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017520" y="6592933"/>
            <a:ext cx="23134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>
                <a:solidFill>
                  <a:schemeClr val="bg1"/>
                </a:solidFill>
              </a:rPr>
              <a:t>https://en.wikipedia.org/wiki/Mesopotamia</a:t>
            </a:r>
            <a:endParaRPr lang="en-US" sz="900" dirty="0">
              <a:solidFill>
                <a:schemeClr val="bg1"/>
              </a:solidFill>
            </a:endParaRPr>
          </a:p>
        </p:txBody>
      </p:sp>
      <p:pic>
        <p:nvPicPr>
          <p:cNvPr id="3074" name="Picture 2" descr="Sumerian Technology | elin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4" y="1"/>
            <a:ext cx="5652392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2600" y="5257800"/>
            <a:ext cx="29081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https://elink.io/p/sumerian-technology-95f3bf2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96200" y="2514600"/>
            <a:ext cx="1447799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Irrigation farming</a:t>
            </a:r>
          </a:p>
          <a:p>
            <a:endParaRPr lang="en-US" sz="2000" b="1" dirty="0"/>
          </a:p>
          <a:p>
            <a:endParaRPr lang="en-US" sz="2000" b="1" dirty="0" smtClean="0"/>
          </a:p>
          <a:p>
            <a:endParaRPr lang="en-US" sz="2000" b="1" dirty="0"/>
          </a:p>
          <a:p>
            <a:r>
              <a:rPr lang="en-US" sz="1600" b="1" dirty="0" smtClean="0"/>
              <a:t>Marshlands and cities</a:t>
            </a:r>
          </a:p>
          <a:p>
            <a:endParaRPr lang="en-US" sz="1600" b="1" dirty="0"/>
          </a:p>
          <a:p>
            <a:endParaRPr lang="en-US" sz="1600" b="1" dirty="0" smtClean="0"/>
          </a:p>
          <a:p>
            <a:r>
              <a:rPr lang="en-US" sz="1400" b="1" dirty="0" smtClean="0"/>
              <a:t>Concentration of salt in soil, no more crops 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40873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anna_precinct_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01497" y="2667000"/>
            <a:ext cx="4542503" cy="4191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771" y="22642"/>
            <a:ext cx="7696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l</a:t>
            </a:r>
            <a:r>
              <a:rPr lang="en-US" sz="2800" dirty="0" smtClean="0"/>
              <a:t>arge temple precincts, </a:t>
            </a:r>
            <a:r>
              <a:rPr lang="en-US" sz="2800" b="1" dirty="0" err="1" smtClean="0"/>
              <a:t>Uruk</a:t>
            </a:r>
            <a:r>
              <a:rPr lang="en-US" sz="2800" dirty="0" smtClean="0"/>
              <a:t>: </a:t>
            </a:r>
            <a:r>
              <a:rPr lang="en-US" sz="2400" dirty="0" smtClean="0"/>
              <a:t> several large decorated </a:t>
            </a:r>
            <a:r>
              <a:rPr lang="en-US" sz="2400" b="1" dirty="0" smtClean="0"/>
              <a:t>temples</a:t>
            </a:r>
            <a:r>
              <a:rPr lang="en-US" sz="2400" dirty="0" smtClean="0"/>
              <a:t>  (with </a:t>
            </a:r>
            <a:r>
              <a:rPr lang="en-US" sz="2400" b="1" dirty="0" smtClean="0"/>
              <a:t>colored cones of clay in the walls</a:t>
            </a:r>
            <a:r>
              <a:rPr lang="en-US" sz="2400" dirty="0" smtClean="0"/>
              <a:t>) with open courtyards</a:t>
            </a:r>
          </a:p>
          <a:p>
            <a:endParaRPr lang="en-US" sz="2000" dirty="0" smtClean="0"/>
          </a:p>
          <a:p>
            <a:r>
              <a:rPr lang="en-US" sz="2400" dirty="0" smtClean="0"/>
              <a:t>reveal </a:t>
            </a:r>
            <a:r>
              <a:rPr lang="en-US" sz="2400" b="1" dirty="0" smtClean="0">
                <a:solidFill>
                  <a:srgbClr val="FF0000"/>
                </a:solidFill>
              </a:rPr>
              <a:t>central role of temples in the administration</a:t>
            </a:r>
            <a:r>
              <a:rPr lang="en-US" sz="2400" dirty="0" smtClean="0"/>
              <a:t>; some structures interpreted as administrative offices by priests and officials; </a:t>
            </a:r>
          </a:p>
          <a:p>
            <a:r>
              <a:rPr lang="en-US" sz="2400" dirty="0" smtClean="0"/>
              <a:t>workshops for pottery, stone, </a:t>
            </a:r>
          </a:p>
          <a:p>
            <a:r>
              <a:rPr lang="en-US" sz="2400" dirty="0" smtClean="0"/>
              <a:t>copper</a:t>
            </a:r>
            <a:endParaRPr lang="en-US" sz="2400" dirty="0"/>
          </a:p>
        </p:txBody>
      </p:sp>
      <p:pic>
        <p:nvPicPr>
          <p:cNvPr id="4" name="Picture 3" descr="Uru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0703" y="3581400"/>
            <a:ext cx="4453247" cy="2743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0704" y="6591518"/>
            <a:ext cx="365035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https://routledgetextbooks.com/textbooks/9780415498647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84955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mains of the Anu Ziggurat, Uruk  (modern Warka), c. 3517-3358 B.C.E. (photo: Geoff Emberling, by permission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6" y="838199"/>
            <a:ext cx="9144002" cy="609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6477000"/>
            <a:ext cx="832792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https://www.khanacademy.org/humanities/ap-art-history/ancient-mediterranean-ap/ancient-near-east-a/a/white-temple-and-ziggurat-uruk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228600"/>
            <a:ext cx="3989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White Temple and ziggurat, </a:t>
            </a:r>
            <a:r>
              <a:rPr lang="en-US" dirty="0" err="1" smtClean="0"/>
              <a:t>Uruk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86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igital reconstruction of the White Temple, Uruk (modern Warka), c, 3517-3358 B.C.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1128194"/>
            <a:ext cx="9601200" cy="576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" y="6477000"/>
            <a:ext cx="832792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https://www.khanacademy.org/humanities/ap-art-history/ancient-mediterranean-ap/ancient-near-east-a/a/white-temple-and-ziggurat-uruk</a:t>
            </a:r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441657"/>
            <a:ext cx="5485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Restoration of the White Temple and ziggurat, </a:t>
            </a:r>
            <a:r>
              <a:rPr lang="en-US" dirty="0" err="1" smtClean="0"/>
              <a:t>Uruk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27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3573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43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5" descr="35733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43175" y="1023937"/>
            <a:ext cx="5867400" cy="583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6" descr="Photo 53 of 1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9762" y="4501025"/>
            <a:ext cx="215423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2971800" y="457200"/>
            <a:ext cx="1851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Uruk</a:t>
            </a:r>
            <a:r>
              <a:rPr lang="en-US" dirty="0" smtClean="0"/>
              <a:t> stone vase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286000" y="6653227"/>
            <a:ext cx="4506362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>
                <a:solidFill>
                  <a:schemeClr val="bg1"/>
                </a:solidFill>
              </a:rPr>
              <a:t>https://www.khanacademy.org/humanities/ancient-art-civilizations/ancient-near-east1/sumerian/a/warka-vase</a:t>
            </a:r>
            <a:endParaRPr lang="en-US" sz="7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04961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sTemple Ean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97497" y="1714500"/>
            <a:ext cx="4073457" cy="2857500"/>
          </a:xfrm>
          <a:prstGeom prst="rect">
            <a:avLst/>
          </a:prstGeom>
        </p:spPr>
      </p:pic>
      <p:pic>
        <p:nvPicPr>
          <p:cNvPr id="3" name="Picture 2" descr="imagesdraw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286000"/>
            <a:ext cx="3771900" cy="4572000"/>
          </a:xfrm>
          <a:prstGeom prst="rect">
            <a:avLst/>
          </a:prstGeom>
        </p:spPr>
      </p:pic>
      <p:pic>
        <p:nvPicPr>
          <p:cNvPr id="4" name="Picture 3" descr="cone mosaic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97497" y="4504105"/>
            <a:ext cx="3381780" cy="23634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6200" y="152400"/>
            <a:ext cx="7642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Uruk</a:t>
            </a:r>
            <a:r>
              <a:rPr lang="en-US" sz="2400" b="1" dirty="0" smtClean="0"/>
              <a:t> site:  clay cones</a:t>
            </a:r>
            <a:r>
              <a:rPr lang="en-US" sz="2400" dirty="0" smtClean="0"/>
              <a:t> to produce mosaics on columns:  </a:t>
            </a:r>
          </a:p>
          <a:p>
            <a:r>
              <a:rPr lang="en-US" sz="2400" dirty="0" smtClean="0"/>
              <a:t>found in </a:t>
            </a:r>
            <a:r>
              <a:rPr lang="en-US" sz="2400" b="1" dirty="0" smtClean="0"/>
              <a:t>temples, palaces, and other public buildings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222" y="2039779"/>
            <a:ext cx="3905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http://</a:t>
            </a:r>
            <a:r>
              <a:rPr lang="en-US" sz="1000" dirty="0" smtClean="0"/>
              <a:t>cargocollective.com/klink/history-cone-mosaic-mesopotamia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62771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" y="152400"/>
            <a:ext cx="7239000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/>
          </a:p>
          <a:p>
            <a:pPr algn="ctr"/>
            <a:r>
              <a:rPr lang="en-US" sz="2400" b="1" dirty="0" smtClean="0"/>
              <a:t>the elements of “early Mesopotamian civilization” did not develop at exactly </a:t>
            </a:r>
          </a:p>
          <a:p>
            <a:pPr algn="ctr"/>
            <a:r>
              <a:rPr lang="en-US" sz="2400" b="1" dirty="0" smtClean="0"/>
              <a:t>the same time:</a:t>
            </a:r>
          </a:p>
          <a:p>
            <a:endParaRPr lang="en-US" sz="2400" b="1" dirty="0" smtClean="0"/>
          </a:p>
          <a:p>
            <a:r>
              <a:rPr lang="en-US" sz="2400" dirty="0" smtClean="0"/>
              <a:t>---the </a:t>
            </a:r>
            <a:r>
              <a:rPr lang="en-US" sz="2400" b="1" dirty="0" smtClean="0"/>
              <a:t>urban center</a:t>
            </a:r>
            <a:r>
              <a:rPr lang="en-US" sz="2400" dirty="0" smtClean="0"/>
              <a:t> at </a:t>
            </a:r>
            <a:r>
              <a:rPr lang="en-US" sz="2400" dirty="0" err="1" smtClean="0"/>
              <a:t>Uruk</a:t>
            </a:r>
            <a:r>
              <a:rPr lang="en-US" sz="2400" dirty="0" smtClean="0"/>
              <a:t> with monumental architecture after 4000 BC:  regarded by many as the world’s earliest city</a:t>
            </a:r>
          </a:p>
          <a:p>
            <a:endParaRPr lang="en-US" sz="2400" dirty="0" smtClean="0"/>
          </a:p>
          <a:p>
            <a:r>
              <a:rPr lang="en-US" sz="2400" dirty="0" smtClean="0"/>
              <a:t>---a </a:t>
            </a:r>
            <a:r>
              <a:rPr lang="en-US" sz="2400" b="1" dirty="0" smtClean="0"/>
              <a:t>state administration</a:t>
            </a:r>
            <a:r>
              <a:rPr lang="en-US" sz="2400" dirty="0" smtClean="0"/>
              <a:t> at </a:t>
            </a:r>
            <a:r>
              <a:rPr lang="en-US" sz="2400" dirty="0" err="1" smtClean="0"/>
              <a:t>Uruk</a:t>
            </a:r>
            <a:r>
              <a:rPr lang="en-US" sz="2400" dirty="0" smtClean="0"/>
              <a:t>, including some management of trade, religious authority of the rulers,  social stratification</a:t>
            </a:r>
          </a:p>
          <a:p>
            <a:endParaRPr lang="en-US" sz="2400" dirty="0" smtClean="0"/>
          </a:p>
          <a:p>
            <a:r>
              <a:rPr lang="en-US" sz="2400" dirty="0" smtClean="0"/>
              <a:t>---</a:t>
            </a:r>
            <a:r>
              <a:rPr lang="en-US" sz="2400" b="1" dirty="0" smtClean="0"/>
              <a:t>writing</a:t>
            </a:r>
            <a:r>
              <a:rPr lang="en-US" sz="2400" dirty="0" smtClean="0"/>
              <a:t> develops </a:t>
            </a:r>
            <a:r>
              <a:rPr lang="en-US" sz="2400" b="1" dirty="0" smtClean="0"/>
              <a:t>later</a:t>
            </a:r>
            <a:r>
              <a:rPr lang="en-US" sz="2400" dirty="0" smtClean="0"/>
              <a:t>, most evident by 3200 BC:  first cylinder seals and then cuneiform during the </a:t>
            </a:r>
            <a:r>
              <a:rPr lang="en-US" sz="2800" dirty="0" smtClean="0">
                <a:solidFill>
                  <a:srgbClr val="FF0000"/>
                </a:solidFill>
              </a:rPr>
              <a:t>Early Dynastic Period (Early Bronze Age), 3200-2350 BC</a:t>
            </a:r>
          </a:p>
          <a:p>
            <a:endParaRPr lang="en-US" sz="2400" b="1" dirty="0" smtClean="0"/>
          </a:p>
          <a:p>
            <a:endParaRPr lang="en-US" sz="2400" b="1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0" y="3886200"/>
            <a:ext cx="41743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79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929" y="304800"/>
            <a:ext cx="697746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/>
              <a:t>the earliest writing, ca. 3200 B.C., found only at </a:t>
            </a:r>
            <a:r>
              <a:rPr lang="en-US" sz="2000" b="1" dirty="0" err="1" smtClean="0"/>
              <a:t>Uruk</a:t>
            </a:r>
            <a:r>
              <a:rPr lang="en-US" sz="2000" b="1" dirty="0" smtClean="0"/>
              <a:t> </a:t>
            </a:r>
            <a:r>
              <a:rPr lang="en-US" sz="2000" dirty="0" smtClean="0"/>
              <a:t>in the form of </a:t>
            </a:r>
            <a:r>
              <a:rPr lang="en-US" sz="2000" b="1" dirty="0" smtClean="0">
                <a:solidFill>
                  <a:srgbClr val="FF0000"/>
                </a:solidFill>
              </a:rPr>
              <a:t>clay cylinder seals</a:t>
            </a:r>
            <a:r>
              <a:rPr lang="en-US" sz="2000" dirty="0" smtClean="0"/>
              <a:t> during the </a:t>
            </a:r>
            <a:r>
              <a:rPr lang="en-US" sz="2000" b="1" dirty="0" smtClean="0"/>
              <a:t>late </a:t>
            </a:r>
            <a:r>
              <a:rPr lang="en-US" sz="2000" b="1" dirty="0" err="1" smtClean="0"/>
              <a:t>Uruk</a:t>
            </a:r>
            <a:r>
              <a:rPr lang="en-US" sz="2000" b="1" dirty="0" smtClean="0"/>
              <a:t> period, many in temples (rolled out impressions in clay for marking or sealing objects</a:t>
            </a:r>
            <a:r>
              <a:rPr lang="en-US" sz="2000" dirty="0" smtClean="0"/>
              <a:t>, </a:t>
            </a:r>
            <a:r>
              <a:rPr lang="en-US" sz="2000" b="1" dirty="0" smtClean="0"/>
              <a:t>showing the control of movement of goods and information</a:t>
            </a:r>
            <a:r>
              <a:rPr lang="en-US" sz="2000" dirty="0" smtClean="0"/>
              <a:t> by the early state official):</a:t>
            </a:r>
          </a:p>
          <a:p>
            <a:endParaRPr lang="en-US" sz="2000" dirty="0" smtClean="0"/>
          </a:p>
          <a:p>
            <a:r>
              <a:rPr lang="en-US" sz="2000" dirty="0" smtClean="0"/>
              <a:t>recorded the receipt of tribute, distribution of rations and/or wages, etc.  for labor; collection of taxes and labor from conscripts, often included the names of officials</a:t>
            </a:r>
            <a:r>
              <a:rPr lang="en-US" sz="2000" b="1" dirty="0" smtClean="0"/>
              <a:t> </a:t>
            </a:r>
          </a:p>
          <a:p>
            <a:r>
              <a:rPr lang="en-US" sz="2000" b="1" dirty="0" smtClean="0"/>
              <a:t>concern of administrators  in temples to control aspects of the economy</a:t>
            </a:r>
            <a:endParaRPr lang="en-US" sz="2000" dirty="0" smtClean="0"/>
          </a:p>
          <a:p>
            <a:endParaRPr lang="en-US" sz="1600" dirty="0" smtClean="0"/>
          </a:p>
          <a:p>
            <a:endParaRPr lang="en-US" sz="1600" dirty="0"/>
          </a:p>
        </p:txBody>
      </p:sp>
      <p:pic>
        <p:nvPicPr>
          <p:cNvPr id="6146" name="Picture 2" descr="Cylinder seal | Early Dynastic II | The Metropolitan Museum of 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191000"/>
            <a:ext cx="6477000" cy="265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24000" y="6629400"/>
            <a:ext cx="361829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>
                <a:solidFill>
                  <a:schemeClr val="bg1"/>
                </a:solidFill>
              </a:rPr>
              <a:t>https://www.metmuseum.org/art/collection/search/325553</a:t>
            </a:r>
            <a:endParaRPr lang="en-US" sz="10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748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228599"/>
            <a:ext cx="525780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Era of  </a:t>
            </a:r>
            <a:r>
              <a:rPr lang="en-US" sz="2400" b="1" dirty="0" smtClean="0">
                <a:solidFill>
                  <a:srgbClr val="FF0000"/>
                </a:solidFill>
              </a:rPr>
              <a:t>several independent city states during the Early Dynastic Period</a:t>
            </a:r>
            <a:r>
              <a:rPr lang="en-US" sz="2400" b="1" dirty="0" smtClean="0"/>
              <a:t> (early Bronze Age), c. 3200-2350 B.C.</a:t>
            </a:r>
          </a:p>
          <a:p>
            <a:endParaRPr lang="en-US" b="1" dirty="0" smtClean="0"/>
          </a:p>
          <a:p>
            <a:r>
              <a:rPr lang="en-US" sz="2000" dirty="0" smtClean="0"/>
              <a:t>especially in southern Iraq,  the area of the southern lowlands known as </a:t>
            </a:r>
            <a:r>
              <a:rPr lang="en-US" sz="2000" b="1" dirty="0" smtClean="0"/>
              <a:t>Sumer—the most powerful  city state</a:t>
            </a:r>
          </a:p>
          <a:p>
            <a:endParaRPr lang="en-US" sz="2000" dirty="0" smtClean="0"/>
          </a:p>
          <a:p>
            <a:r>
              <a:rPr lang="en-US" sz="2000" b="1" dirty="0" smtClean="0"/>
              <a:t>Early Dynastic period</a:t>
            </a:r>
            <a:r>
              <a:rPr lang="en-US" sz="2000" dirty="0" smtClean="0"/>
              <a:t>: </a:t>
            </a:r>
            <a:r>
              <a:rPr lang="en-US" sz="2000" b="1" dirty="0" smtClean="0"/>
              <a:t>written records became standardized:</a:t>
            </a:r>
            <a:r>
              <a:rPr lang="en-US" sz="2000" dirty="0" smtClean="0"/>
              <a:t>  perhaps a </a:t>
            </a:r>
            <a:r>
              <a:rPr lang="en-US" sz="2000" b="1" dirty="0" smtClean="0"/>
              <a:t>new method</a:t>
            </a:r>
            <a:r>
              <a:rPr lang="en-US" sz="2000" dirty="0" smtClean="0"/>
              <a:t> was needed to record </a:t>
            </a:r>
            <a:r>
              <a:rPr lang="en-US" sz="2000" b="1" dirty="0" smtClean="0"/>
              <a:t>trade</a:t>
            </a:r>
            <a:r>
              <a:rPr lang="en-US" sz="2000" dirty="0" smtClean="0"/>
              <a:t> transactions between communities whose citizens spoke different languages</a:t>
            </a:r>
            <a:r>
              <a:rPr lang="en-US" sz="2000" dirty="0"/>
              <a:t> 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  (</a:t>
            </a:r>
            <a:r>
              <a:rPr lang="en-US" sz="2000" b="1" dirty="0" smtClean="0"/>
              <a:t>cuneiform</a:t>
            </a:r>
            <a:r>
              <a:rPr lang="en-US" sz="2000" dirty="0" smtClean="0"/>
              <a:t>) tablets also provide lists of king names and families that produced rulers over generations</a:t>
            </a:r>
            <a:endParaRPr lang="en-US" sz="2000" dirty="0"/>
          </a:p>
        </p:txBody>
      </p:sp>
      <p:pic>
        <p:nvPicPr>
          <p:cNvPr id="7170" name="Picture 2" descr="Cuneiform Writing: Definition, Symbols &amp; History - Video &amp; Lesson  Transcript | Study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76400"/>
            <a:ext cx="34480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33800" y="6371709"/>
            <a:ext cx="53591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https://study.com/academy/lesson/cuneiform-writing-definition-symbols-history.html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830307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reat Ziggurat of Ur southern Iraqi. |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8112034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" y="685800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Great ziggurat of Ur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143000" y="6583989"/>
            <a:ext cx="54890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https://www.researchgate.net/figure/Great-Ziggurat-of-Ur-southern-Iraqi_fig1_345804512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81719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oyal Cemetery at Ur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7601037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800" y="685800"/>
            <a:ext cx="2813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Royal cemetery at Ur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6627168"/>
            <a:ext cx="28264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https://en.wikipedia.org/wiki/Royal_Cemetery_at_Ur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15151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he Royal Cemetery of Ur and Sumerian “Kingship” in Ancient Mesopotam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90219"/>
            <a:ext cx="8245171" cy="5984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2383" y="6520190"/>
            <a:ext cx="74318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https://cnx.org/contents/uLBVvmOB@3/The-Royal-Cemetery-of-Ur-and-Sumerian-Kingship-in-Ancient-Mesopotamia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099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030" y="12289"/>
            <a:ext cx="590725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Royal cemetery at Ur located just south of the large ziggurat:  artifacts of gold, lapis lazuli, silver</a:t>
            </a:r>
          </a:p>
          <a:p>
            <a:endParaRPr lang="en-US" sz="2000" dirty="0" smtClean="0"/>
          </a:p>
          <a:p>
            <a:r>
              <a:rPr lang="en-US" sz="2000" b="1" dirty="0" smtClean="0"/>
              <a:t>source areas for prestige goods</a:t>
            </a:r>
            <a:r>
              <a:rPr lang="en-US" sz="2000" dirty="0" smtClean="0"/>
              <a:t>:  silver from </a:t>
            </a:r>
          </a:p>
          <a:p>
            <a:r>
              <a:rPr lang="en-US" sz="2000" dirty="0" smtClean="0"/>
              <a:t>Anatolia/Turkey, gold from Egypt or Persia,</a:t>
            </a:r>
          </a:p>
          <a:p>
            <a:r>
              <a:rPr lang="en-US" sz="2000" dirty="0" smtClean="0"/>
              <a:t>lapis lazuli from Afghanistan</a:t>
            </a:r>
          </a:p>
          <a:p>
            <a:endParaRPr lang="en-US" dirty="0" smtClean="0"/>
          </a:p>
          <a:p>
            <a:endParaRPr lang="en-US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0" y="3200400"/>
            <a:ext cx="4497853" cy="3183873"/>
          </a:xfrm>
          <a:prstGeom prst="rect">
            <a:avLst/>
          </a:prstGeom>
        </p:spPr>
      </p:pic>
      <p:pic>
        <p:nvPicPr>
          <p:cNvPr id="10242" name="Picture 2" descr="https://upload.wikimedia.org/wikipedia/commons/thumb/0/02/Bull%27s_head_of_the_Queen%27s_lyre_from_Pu-abi%27s_grave_PG_800%2C_the_Royal_Cemetery_at_Ur%2C_Southern_Mesopotamia%2C_Iraq._The_British_Museum%2C_London..JPG/1024px-Bull%27s_head_of_the_Queen%27s_lyre_from_Pu-abi%27s_grave_PG_800%2C_the_Royal_Cemetery_at_Ur%2C_Southern_Mesopotamia%2C_Iraq._The_British_Museum%2C_London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349573"/>
            <a:ext cx="298553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38600" y="6611003"/>
            <a:ext cx="28264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https://en.wikipedia.org/wiki/Royal_Cemetery_at_Ur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29716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52400"/>
            <a:ext cx="769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Woolley found 16 huge graves (priests and/or rulers)  with human sacrificial victims (74 in one grave);</a:t>
            </a:r>
            <a:r>
              <a:rPr lang="en-US" sz="2400" dirty="0"/>
              <a:t> elaborately constructed tombs of stone and brick;</a:t>
            </a:r>
          </a:p>
          <a:p>
            <a:r>
              <a:rPr lang="en-US" sz="2400" dirty="0"/>
              <a:t>diverse kinds of prestige </a:t>
            </a:r>
            <a:r>
              <a:rPr lang="en-US" sz="2400" dirty="0" smtClean="0"/>
              <a:t>goods, many imported from distant areas</a:t>
            </a:r>
          </a:p>
        </p:txBody>
      </p:sp>
      <p:sp>
        <p:nvSpPr>
          <p:cNvPr id="3" name="Rectangle 2"/>
          <p:cNvSpPr/>
          <p:nvPr/>
        </p:nvSpPr>
        <p:spPr>
          <a:xfrm>
            <a:off x="-76200" y="2595927"/>
            <a:ext cx="81343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in </a:t>
            </a:r>
            <a:r>
              <a:rPr lang="en-US" sz="2400" b="1" dirty="0"/>
              <a:t>contrast, estimates of 2000—8000 graves of </a:t>
            </a:r>
          </a:p>
          <a:p>
            <a:r>
              <a:rPr lang="en-US" sz="2400" b="1" dirty="0"/>
              <a:t>of commoners in simple pits with few grave goods</a:t>
            </a:r>
            <a:endParaRPr lang="en-US" sz="2400" dirty="0"/>
          </a:p>
        </p:txBody>
      </p:sp>
      <p:pic>
        <p:nvPicPr>
          <p:cNvPr id="11266" name="Picture 2" descr="https://upload.wikimedia.org/wikipedia/commons/thumb/5/57/Reconstructed_sumerian_headgear_necklaces_british_museum.JPG/220px-Reconstructed_sumerian_headgear_necklaces_british_muse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6924"/>
            <a:ext cx="1836929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upload.wikimedia.org/wikipedia/commons/thumb/f/f9/Funeral_procession_at_Ur%2C_circa_2600_BCE_%28reconstitution%29.jpg/330px-Funeral_procession_at_Ur%2C_circa_2600_BCE_%28reconstitution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426924"/>
            <a:ext cx="5181600" cy="323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038600" y="6611003"/>
            <a:ext cx="282641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https://en.wikipedia.org/wiki/Royal_Cemetery_at_Ur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60112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rth.upenn.edu/522/puabi/images/pl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330197"/>
            <a:ext cx="4416426" cy="6440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53000" y="6513984"/>
            <a:ext cx="305083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http://www.arth.upenn.edu/522/puabi/puabi.html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4876800" y="3493532"/>
            <a:ext cx="30104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Woolley’s plan of grave 800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45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77419"/>
            <a:ext cx="8879516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1175" y="6390350"/>
            <a:ext cx="3505199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>
                <a:solidFill>
                  <a:schemeClr val="bg1"/>
                </a:solidFill>
              </a:rPr>
              <a:t>Chazan</a:t>
            </a:r>
            <a:r>
              <a:rPr lang="en-US" sz="1050" dirty="0">
                <a:solidFill>
                  <a:schemeClr val="bg1"/>
                </a:solidFill>
              </a:rPr>
              <a:t>, M. (2021). </a:t>
            </a:r>
            <a:r>
              <a:rPr lang="en-US" sz="1050" i="1" dirty="0">
                <a:solidFill>
                  <a:schemeClr val="bg1"/>
                </a:solidFill>
              </a:rPr>
              <a:t>World prehistory and archaeology: pathways through time</a:t>
            </a:r>
            <a:r>
              <a:rPr lang="en-US" sz="1050" dirty="0">
                <a:solidFill>
                  <a:schemeClr val="bg1"/>
                </a:solidFill>
              </a:rPr>
              <a:t>. Routledge, New York.</a:t>
            </a:r>
          </a:p>
          <a:p>
            <a:endParaRPr lang="en-US" sz="105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800" y="1166211"/>
            <a:ext cx="5015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Some died voluntarily, some were forcibly killed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25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762000"/>
            <a:ext cx="8458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State societies in Mesopotamia:</a:t>
            </a:r>
          </a:p>
          <a:p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Emergence of large urban centers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err="1" smtClean="0"/>
              <a:t>Uruk</a:t>
            </a:r>
            <a:r>
              <a:rPr lang="en-US" sz="2800" dirty="0" smtClean="0"/>
              <a:t> cultural elements in many other settlements indicate </a:t>
            </a:r>
            <a:r>
              <a:rPr lang="en-US" sz="2800" dirty="0" err="1" smtClean="0"/>
              <a:t>Uruk</a:t>
            </a:r>
            <a:r>
              <a:rPr lang="en-US" sz="2800" dirty="0" smtClean="0"/>
              <a:t> expansion</a:t>
            </a:r>
          </a:p>
          <a:p>
            <a:pPr marL="285750" indent="-285750">
              <a:buFontTx/>
              <a:buChar char="-"/>
            </a:pPr>
            <a:endParaRPr lang="en-US" sz="2800" dirty="0"/>
          </a:p>
          <a:p>
            <a:pPr marL="285750" indent="-285750">
              <a:buFontTx/>
              <a:buChar char="-"/>
            </a:pPr>
            <a:r>
              <a:rPr lang="en-US" sz="2800" dirty="0" smtClean="0"/>
              <a:t>Control over population was implemented using: rituals and beliefs (temples), economic factors, writing system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9506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1" y="990600"/>
            <a:ext cx="822959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Fried, M. (1967). </a:t>
            </a:r>
            <a:r>
              <a:rPr lang="en-US" i="1" dirty="0"/>
              <a:t>The evolution of political society: an essay in political anthropology</a:t>
            </a:r>
            <a:r>
              <a:rPr lang="en-US" dirty="0"/>
              <a:t>. Random House, New York. </a:t>
            </a:r>
            <a:endParaRPr lang="en-US" dirty="0" smtClean="0"/>
          </a:p>
          <a:p>
            <a:endParaRPr lang="en-US" dirty="0"/>
          </a:p>
          <a:p>
            <a:r>
              <a:rPr lang="en-US" dirty="0"/>
              <a:t>McIntosh, R. (2005). </a:t>
            </a:r>
            <a:r>
              <a:rPr lang="en-US" i="1" dirty="0"/>
              <a:t>Ancient Middle Niger: urbanism and the self-organizing landscape</a:t>
            </a:r>
            <a:r>
              <a:rPr lang="en-US" dirty="0"/>
              <a:t>. Cambridge University Press, Cambridge. </a:t>
            </a:r>
            <a:endParaRPr lang="en-US" dirty="0" smtClean="0"/>
          </a:p>
          <a:p>
            <a:endParaRPr lang="en-US" dirty="0"/>
          </a:p>
          <a:p>
            <a:r>
              <a:rPr lang="en-US" dirty="0" err="1"/>
              <a:t>Nissen</a:t>
            </a:r>
            <a:r>
              <a:rPr lang="en-US" dirty="0"/>
              <a:t>, H. (2002). </a:t>
            </a:r>
            <a:r>
              <a:rPr lang="en-US" i="1" dirty="0" err="1"/>
              <a:t>Uruk</a:t>
            </a:r>
            <a:r>
              <a:rPr lang="en-US" i="1" dirty="0"/>
              <a:t>: key site of the period and key site of the problem</a:t>
            </a:r>
            <a:r>
              <a:rPr lang="en-US" dirty="0"/>
              <a:t>. In “Artefacts of complexity: tracking the </a:t>
            </a:r>
            <a:r>
              <a:rPr lang="en-US" dirty="0" err="1"/>
              <a:t>Uruk</a:t>
            </a:r>
            <a:r>
              <a:rPr lang="en-US" dirty="0"/>
              <a:t> in the Near East”, edited by </a:t>
            </a:r>
            <a:r>
              <a:rPr lang="en-US" dirty="0" err="1"/>
              <a:t>J.N.Postgate</a:t>
            </a:r>
            <a:r>
              <a:rPr lang="en-US" dirty="0"/>
              <a:t>, pp. 1-17. British School of Archaeology in Iraq, London</a:t>
            </a:r>
            <a:r>
              <a:rPr lang="en-US"/>
              <a:t>. </a:t>
            </a:r>
            <a:endParaRPr lang="en-US" smtClean="0"/>
          </a:p>
          <a:p>
            <a:endParaRPr lang="en-US" dirty="0"/>
          </a:p>
          <a:p>
            <a:r>
              <a:rPr lang="en-US" dirty="0"/>
              <a:t>Service, E. (1971). </a:t>
            </a:r>
            <a:r>
              <a:rPr lang="en-US" i="1" dirty="0"/>
              <a:t>Primitive social organization: an evolutionary perspective</a:t>
            </a:r>
            <a:r>
              <a:rPr lang="en-US" dirty="0"/>
              <a:t>, 2</a:t>
            </a:r>
            <a:r>
              <a:rPr lang="en-US" baseline="30000" dirty="0"/>
              <a:t>nd</a:t>
            </a:r>
            <a:r>
              <a:rPr lang="en-US" dirty="0"/>
              <a:t> edition. Random House, New York.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41508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5767</TotalTime>
  <Words>1258</Words>
  <Application>Microsoft Office PowerPoint</Application>
  <PresentationFormat>On-screen Show (4:3)</PresentationFormat>
  <Paragraphs>219</Paragraphs>
  <Slides>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48</cp:revision>
  <dcterms:created xsi:type="dcterms:W3CDTF">2022-04-12T05:52:26Z</dcterms:created>
  <dcterms:modified xsi:type="dcterms:W3CDTF">2022-05-09T01:14:36Z</dcterms:modified>
</cp:coreProperties>
</file>