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3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8" r:id="rId21"/>
    <p:sldId id="283" r:id="rId22"/>
    <p:sldId id="279" r:id="rId23"/>
    <p:sldId id="280" r:id="rId24"/>
    <p:sldId id="275" r:id="rId25"/>
    <p:sldId id="276" r:id="rId26"/>
    <p:sldId id="282" r:id="rId27"/>
    <p:sldId id="281" r:id="rId28"/>
    <p:sldId id="277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241" autoAdjust="0"/>
  </p:normalViewPr>
  <p:slideViewPr>
    <p:cSldViewPr>
      <p:cViewPr varScale="1">
        <p:scale>
          <a:sx n="95" d="100"/>
          <a:sy n="95" d="100"/>
        </p:scale>
        <p:origin x="-672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89BC2-C2B5-4B87-AB73-43BA15A2D36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0ED11D9-E35A-4E22-BEAC-830F054C5C6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89BC2-C2B5-4B87-AB73-43BA15A2D36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11D9-E35A-4E22-BEAC-830F054C5C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89BC2-C2B5-4B87-AB73-43BA15A2D36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11D9-E35A-4E22-BEAC-830F054C5C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89BC2-C2B5-4B87-AB73-43BA15A2D36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11D9-E35A-4E22-BEAC-830F054C5C6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89BC2-C2B5-4B87-AB73-43BA15A2D36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11D9-E35A-4E22-BEAC-830F054C5C6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89BC2-C2B5-4B87-AB73-43BA15A2D36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11D9-E35A-4E22-BEAC-830F054C5C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89BC2-C2B5-4B87-AB73-43BA15A2D36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11D9-E35A-4E22-BEAC-830F054C5C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89BC2-C2B5-4B87-AB73-43BA15A2D36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11D9-E35A-4E22-BEAC-830F054C5C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89BC2-C2B5-4B87-AB73-43BA15A2D36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11D9-E35A-4E22-BEAC-830F054C5C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89BC2-C2B5-4B87-AB73-43BA15A2D36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11D9-E35A-4E22-BEAC-830F054C5C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89BC2-C2B5-4B87-AB73-43BA15A2D36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11D9-E35A-4E22-BEAC-830F054C5C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1D289BC2-C2B5-4B87-AB73-43BA15A2D36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50ED11D9-E35A-4E22-BEAC-830F054C5C67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5.jpe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2667000"/>
            <a:ext cx="84582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/>
              <a:t>Pre-dynastic and Dynastic Egypt</a:t>
            </a:r>
            <a:endParaRPr lang="en-US" sz="6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524000" y="304800"/>
            <a:ext cx="57559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Great Civilizations of the Ancient World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143031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An insider's guide to Egypt's Pyramids of Giza | cazenove+loy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1200" y="1905000"/>
            <a:ext cx="11718840" cy="4715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7200" y="609600"/>
            <a:ext cx="33057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Pyramids at Giza</a:t>
            </a:r>
            <a:endParaRPr 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2438400" y="6611779"/>
            <a:ext cx="38555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https://www.cazloyd.com/en/insiders-guide-egypts-pyramids-giza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85152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IME TRAVEL: Speed of light 'final proof ancient aliens built pyramids'  says researcher | Weird | News | Express.co.u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33593"/>
            <a:ext cx="9144000" cy="5424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4800" y="454967"/>
            <a:ext cx="44743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Speculations and much more</a:t>
            </a:r>
            <a:endParaRPr 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034468" y="1433593"/>
            <a:ext cx="60869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</a:rPr>
              <a:t>https://www.express.co.uk/news/weird/940347/Time-travel-speed-of-light-prof-aliens-built-pyramids-UFO</a:t>
            </a:r>
            <a:endParaRPr 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80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990600"/>
            <a:ext cx="8077200" cy="585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4607" y="6400800"/>
            <a:ext cx="350519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>
                <a:solidFill>
                  <a:schemeClr val="bg1"/>
                </a:solidFill>
              </a:rPr>
              <a:t>Chazan</a:t>
            </a:r>
            <a:r>
              <a:rPr lang="en-US" sz="1050" dirty="0">
                <a:solidFill>
                  <a:schemeClr val="bg1"/>
                </a:solidFill>
              </a:rPr>
              <a:t>, M. (2021). </a:t>
            </a:r>
            <a:r>
              <a:rPr lang="en-US" sz="1050" i="1" dirty="0">
                <a:solidFill>
                  <a:schemeClr val="bg1"/>
                </a:solidFill>
              </a:rPr>
              <a:t>World prehistory and archaeology: pathways through time</a:t>
            </a:r>
            <a:r>
              <a:rPr lang="en-US" sz="1050" dirty="0">
                <a:solidFill>
                  <a:schemeClr val="bg1"/>
                </a:solidFill>
              </a:rPr>
              <a:t>. Routledge, New York</a:t>
            </a:r>
            <a:r>
              <a:rPr lang="en-US" sz="1050" dirty="0" smtClean="0">
                <a:solidFill>
                  <a:schemeClr val="bg1"/>
                </a:solidFill>
              </a:rPr>
              <a:t>.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4607" y="457200"/>
            <a:ext cx="43652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Nile River and some geographic features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552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remium Photo | Nile river in sahara dese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" y="762000"/>
            <a:ext cx="9135626" cy="6085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00" y="6447710"/>
            <a:ext cx="460574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</a:rPr>
              <a:t>https://www.freepik.com/premium-photo/nile-river-sahara-desert_6423072.htm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" y="228600"/>
            <a:ext cx="2723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Nile River and the desert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680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Why are floodplains important? A guide for developer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" y="762000"/>
            <a:ext cx="4563626" cy="607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7200" y="196334"/>
            <a:ext cx="3360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Floodplains of Nile River Valley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6200" y="6553200"/>
            <a:ext cx="3488455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>
                <a:solidFill>
                  <a:schemeClr val="bg1"/>
                </a:solidFill>
              </a:rPr>
              <a:t>https://www.unda.co.uk/news/why-are-floodplains-important-a-guide-for-developers</a:t>
            </a:r>
            <a:endParaRPr lang="en-US" sz="7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48200" y="2438400"/>
            <a:ext cx="4191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smtClean="0"/>
              <a:t>Consistent replenishment of soil with minerals, very different from southern Mesopotamia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Lack of natural minerals in Nile Valley and Fayum Depression, but many natural resources available in surrounding deserts (copper, gold, limestone, alabaster, granite).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10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905000"/>
            <a:ext cx="8744077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09600" y="1066800"/>
            <a:ext cx="48413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General chronology of early Egypt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6600735"/>
            <a:ext cx="651719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/>
              <a:t>Chazan</a:t>
            </a:r>
            <a:r>
              <a:rPr lang="en-US" sz="1050" dirty="0"/>
              <a:t>, M. (2021). </a:t>
            </a:r>
            <a:r>
              <a:rPr lang="en-US" sz="1050" i="1" dirty="0"/>
              <a:t>World prehistory and archaeology: pathways through time</a:t>
            </a:r>
            <a:r>
              <a:rPr lang="en-US" sz="1050" dirty="0"/>
              <a:t>. Routledge, New York</a:t>
            </a:r>
            <a:r>
              <a:rPr lang="en-US" sz="1050" dirty="0" smtClean="0"/>
              <a:t>.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71031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gypt_ma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5800" y="1078426"/>
            <a:ext cx="4191000" cy="57410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8600" y="609600"/>
            <a:ext cx="4525929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Predynastic</a:t>
            </a:r>
            <a:r>
              <a:rPr lang="en-US" sz="2000" dirty="0" smtClean="0"/>
              <a:t> sites in</a:t>
            </a:r>
          </a:p>
          <a:p>
            <a:r>
              <a:rPr lang="en-US" sz="2000" dirty="0" smtClean="0"/>
              <a:t>Egypt, </a:t>
            </a:r>
            <a:r>
              <a:rPr lang="en-US" sz="2000" b="1" dirty="0" smtClean="0"/>
              <a:t>c. 4500-3000 B.C.:</a:t>
            </a:r>
          </a:p>
          <a:p>
            <a:endParaRPr lang="en-US" sz="2000" dirty="0"/>
          </a:p>
          <a:p>
            <a:r>
              <a:rPr lang="en-US" sz="2000" dirty="0" smtClean="0"/>
              <a:t>mostly known from the middle</a:t>
            </a:r>
          </a:p>
          <a:p>
            <a:r>
              <a:rPr lang="en-US" sz="2000" dirty="0" smtClean="0"/>
              <a:t>Nile area</a:t>
            </a:r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r>
              <a:rPr lang="en-US" sz="2400" b="1" dirty="0" err="1" smtClean="0"/>
              <a:t>Naqada</a:t>
            </a:r>
            <a:r>
              <a:rPr lang="en-US" sz="2400" dirty="0" smtClean="0"/>
              <a:t> I, II, III cultures</a:t>
            </a:r>
          </a:p>
          <a:p>
            <a:endParaRPr lang="en-US" dirty="0"/>
          </a:p>
          <a:p>
            <a:r>
              <a:rPr lang="en-US" sz="2000" dirty="0" smtClean="0"/>
              <a:t>evidence for </a:t>
            </a:r>
            <a:r>
              <a:rPr lang="en-US" sz="2000" b="1" dirty="0" smtClean="0"/>
              <a:t>burials</a:t>
            </a:r>
            <a:r>
              <a:rPr lang="en-US" sz="2000" dirty="0" smtClean="0"/>
              <a:t> with prestige </a:t>
            </a:r>
          </a:p>
          <a:p>
            <a:r>
              <a:rPr lang="en-US" sz="2000" dirty="0"/>
              <a:t>g</a:t>
            </a:r>
            <a:r>
              <a:rPr lang="en-US" sz="2000" dirty="0" smtClean="0"/>
              <a:t>oods showing  emerging </a:t>
            </a:r>
          </a:p>
          <a:p>
            <a:r>
              <a:rPr lang="en-US" sz="2000" dirty="0" smtClean="0"/>
              <a:t>social stratification,</a:t>
            </a:r>
          </a:p>
          <a:p>
            <a:r>
              <a:rPr lang="en-US" sz="2000" dirty="0"/>
              <a:t>t</a:t>
            </a:r>
            <a:r>
              <a:rPr lang="en-US" sz="2000" dirty="0" smtClean="0"/>
              <a:t>rade with the Near East </a:t>
            </a:r>
          </a:p>
          <a:p>
            <a:endParaRPr lang="en-US" sz="2000" dirty="0" smtClean="0"/>
          </a:p>
          <a:p>
            <a:r>
              <a:rPr lang="en-US" sz="2000" dirty="0" smtClean="0"/>
              <a:t>interpreted by some scholars as</a:t>
            </a:r>
          </a:p>
          <a:p>
            <a:r>
              <a:rPr lang="en-US" sz="2000" dirty="0" smtClean="0"/>
              <a:t>“chiefdoms”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47762" y="6579940"/>
            <a:ext cx="388760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https://www.edhelper.com/reading_comprehensions/Upper-and-Lower-Egypt.htm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89318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aqadaIII_Tom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640" y="2362200"/>
            <a:ext cx="5404104" cy="2551176"/>
          </a:xfrm>
          <a:prstGeom prst="rect">
            <a:avLst/>
          </a:prstGeom>
        </p:spPr>
      </p:pic>
      <p:pic>
        <p:nvPicPr>
          <p:cNvPr id="3" name="Picture 2" descr="NaqadaI-III_tomb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9752" y="1917173"/>
            <a:ext cx="3361409" cy="468385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5800" y="1455508"/>
            <a:ext cx="37212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large </a:t>
            </a:r>
            <a:r>
              <a:rPr lang="en-US" sz="2400" b="1" dirty="0" err="1" smtClean="0"/>
              <a:t>Naqada</a:t>
            </a:r>
            <a:r>
              <a:rPr lang="en-US" sz="2400" dirty="0" smtClean="0"/>
              <a:t> culture burials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384271" y="5486400"/>
            <a:ext cx="4762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Presence of violence/capital punishment???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2921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401" y="152400"/>
            <a:ext cx="624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establishment of several centers during the </a:t>
            </a:r>
          </a:p>
          <a:p>
            <a:r>
              <a:rPr lang="en-US" sz="2400" dirty="0" smtClean="0"/>
              <a:t>late pre-dynastic period: </a:t>
            </a:r>
            <a:r>
              <a:rPr lang="en-US" sz="2400" b="1" dirty="0" smtClean="0"/>
              <a:t>Hierakonpolis</a:t>
            </a:r>
            <a:r>
              <a:rPr lang="en-US" sz="2400" dirty="0" smtClean="0"/>
              <a:t> would become key</a:t>
            </a:r>
            <a:endParaRPr lang="en-US" sz="2400" dirty="0"/>
          </a:p>
        </p:txBody>
      </p:sp>
      <p:pic>
        <p:nvPicPr>
          <p:cNvPr id="7170" name="Picture 2" descr="Tomb complex of Djer, 1st Dynasty | Ancient egypt, Egypt history, Egyp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371599"/>
            <a:ext cx="7239000" cy="5460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5969558" y="6124399"/>
            <a:ext cx="31744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large pre-dynastic tomb at </a:t>
            </a:r>
            <a:r>
              <a:rPr lang="en-US" sz="2000" b="1" dirty="0" smtClean="0"/>
              <a:t>Abydos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113044" y="6601453"/>
            <a:ext cx="287771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https://www.pinterest.com/pin/458522805792348410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145055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1" y="1295400"/>
            <a:ext cx="8763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Hierankopolis</a:t>
            </a:r>
            <a:r>
              <a:rPr lang="en-US" sz="2000" b="1" dirty="0" smtClean="0"/>
              <a:t> facts:</a:t>
            </a:r>
          </a:p>
          <a:p>
            <a:endParaRPr lang="en-US" sz="2000" b="1" dirty="0" smtClean="0"/>
          </a:p>
          <a:p>
            <a:pPr marL="285750" indent="-285750">
              <a:buFontTx/>
              <a:buChar char="-"/>
            </a:pPr>
            <a:r>
              <a:rPr lang="en-US" sz="2000" dirty="0" smtClean="0"/>
              <a:t>Some individuals are less muscular but fed well than others</a:t>
            </a:r>
          </a:p>
          <a:p>
            <a:pPr marL="285750" indent="-285750">
              <a:buFontTx/>
              <a:buChar char="-"/>
            </a:pPr>
            <a:endParaRPr lang="en-US" sz="2000" dirty="0"/>
          </a:p>
          <a:p>
            <a:pPr marL="285750" indent="-285750">
              <a:buFontTx/>
              <a:buChar char="-"/>
            </a:pPr>
            <a:r>
              <a:rPr lang="en-US" sz="2000" dirty="0" smtClean="0"/>
              <a:t>Elaborateness of some tombs and accompanied goods</a:t>
            </a:r>
          </a:p>
          <a:p>
            <a:pPr marL="285750" indent="-285750">
              <a:buFontTx/>
              <a:buChar char="-"/>
            </a:pPr>
            <a:endParaRPr lang="en-US" sz="2000" dirty="0" smtClean="0"/>
          </a:p>
          <a:p>
            <a:pPr marL="285750" indent="-285750">
              <a:buFontTx/>
              <a:buChar char="-"/>
            </a:pPr>
            <a:r>
              <a:rPr lang="en-US" sz="2000" dirty="0" smtClean="0"/>
              <a:t>Presence of animal burials (some exotic animals too, elephants): human subsidiary?</a:t>
            </a:r>
          </a:p>
          <a:p>
            <a:pPr marL="285750" indent="-285750">
              <a:buFontTx/>
              <a:buChar char="-"/>
            </a:pPr>
            <a:endParaRPr lang="en-US" sz="2000" dirty="0" smtClean="0"/>
          </a:p>
          <a:p>
            <a:pPr marL="285750" indent="-285750">
              <a:buFontTx/>
              <a:buChar char="-"/>
            </a:pPr>
            <a:r>
              <a:rPr lang="en-US" sz="2000" dirty="0" smtClean="0"/>
              <a:t>Animals treated like human: wrapped in linen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3590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91" y="914400"/>
            <a:ext cx="8153400" cy="5751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38200" y="6600735"/>
            <a:ext cx="651719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/>
              <a:t>Chazan</a:t>
            </a:r>
            <a:r>
              <a:rPr lang="en-US" sz="1050" dirty="0"/>
              <a:t>, M. (2021). </a:t>
            </a:r>
            <a:r>
              <a:rPr lang="en-US" sz="1050" i="1" dirty="0"/>
              <a:t>World prehistory and archaeology: pathways through time</a:t>
            </a:r>
            <a:r>
              <a:rPr lang="en-US" sz="1050" dirty="0"/>
              <a:t>. Routledge, New York</a:t>
            </a:r>
            <a:r>
              <a:rPr lang="en-US" sz="1050" dirty="0" smtClean="0"/>
              <a:t>.</a:t>
            </a:r>
            <a:endParaRPr lang="en-US" sz="105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304800"/>
            <a:ext cx="62007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Narmer</a:t>
            </a:r>
            <a:r>
              <a:rPr lang="en-US" sz="2800" dirty="0" smtClean="0"/>
              <a:t> Palette, Early Dynastic period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65340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conomy_dese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85360" cy="65330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57800" y="1447800"/>
            <a:ext cx="3733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Early Dynastic period:  areas for acquisition of resources</a:t>
            </a:r>
          </a:p>
          <a:p>
            <a:endParaRPr lang="en-US" b="1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5261987" y="2743200"/>
            <a:ext cx="3048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names of King </a:t>
            </a:r>
            <a:r>
              <a:rPr lang="en-US" b="1" dirty="0" err="1" smtClean="0"/>
              <a:t>Narmer</a:t>
            </a:r>
            <a:r>
              <a:rPr lang="en-US" dirty="0" smtClean="0"/>
              <a:t> and other early kings have been </a:t>
            </a:r>
            <a:r>
              <a:rPr lang="en-US" b="1" dirty="0" smtClean="0"/>
              <a:t>found on pot </a:t>
            </a:r>
            <a:r>
              <a:rPr lang="en-US" b="1" dirty="0" err="1" smtClean="0"/>
              <a:t>sherds</a:t>
            </a:r>
            <a:r>
              <a:rPr lang="en-US" b="1" dirty="0" smtClean="0"/>
              <a:t> in desert areas, indicating acknowledgment of the administration, controlled areas (at least partially), and trade</a:t>
            </a:r>
          </a:p>
          <a:p>
            <a:endParaRPr lang="en-US" dirty="0" smtClean="0"/>
          </a:p>
          <a:p>
            <a:r>
              <a:rPr lang="en-US" b="1" dirty="0" smtClean="0"/>
              <a:t>writing</a:t>
            </a:r>
            <a:r>
              <a:rPr lang="en-US" dirty="0" smtClean="0"/>
              <a:t> </a:t>
            </a:r>
            <a:r>
              <a:rPr lang="en-US" b="1" dirty="0" smtClean="0"/>
              <a:t>increased over time</a:t>
            </a:r>
            <a:r>
              <a:rPr lang="en-US" dirty="0" smtClean="0"/>
              <a:t>: early efforts to record </a:t>
            </a:r>
            <a:r>
              <a:rPr lang="en-US" b="1" dirty="0" smtClean="0"/>
              <a:t>movement of goods</a:t>
            </a:r>
            <a:r>
              <a:rPr lang="en-US" dirty="0" smtClean="0"/>
              <a:t> over long and short distances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200" y="6557146"/>
            <a:ext cx="651719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/>
              <a:t>Chazan</a:t>
            </a:r>
            <a:r>
              <a:rPr lang="en-US" sz="1050" dirty="0"/>
              <a:t>, M. (2021). </a:t>
            </a:r>
            <a:r>
              <a:rPr lang="en-US" sz="1050" i="1" dirty="0"/>
              <a:t>World prehistory and archaeology: pathways through time</a:t>
            </a:r>
            <a:r>
              <a:rPr lang="en-US" sz="1050" dirty="0"/>
              <a:t>. Routledge, New York</a:t>
            </a:r>
            <a:r>
              <a:rPr lang="en-US" sz="1050" dirty="0" smtClean="0"/>
              <a:t>.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581698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osetta Sto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599"/>
            <a:ext cx="5181600" cy="6064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62000" y="6596390"/>
            <a:ext cx="287290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https://en.wikipedia.org/wiki/Rosetta_Stone</a:t>
            </a:r>
            <a:endParaRPr lang="en-US" sz="1100" dirty="0"/>
          </a:p>
        </p:txBody>
      </p:sp>
      <p:sp>
        <p:nvSpPr>
          <p:cNvPr id="3" name="TextBox 2"/>
          <p:cNvSpPr txBox="1"/>
          <p:nvPr/>
        </p:nvSpPr>
        <p:spPr>
          <a:xfrm>
            <a:off x="1394384" y="120134"/>
            <a:ext cx="1608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Rosetta stone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410200" y="2514600"/>
            <a:ext cx="307007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3200" dirty="0" smtClean="0"/>
              <a:t>Hieroglyphic</a:t>
            </a:r>
          </a:p>
          <a:p>
            <a:pPr marL="285750" indent="-285750">
              <a:buFontTx/>
              <a:buChar char="-"/>
            </a:pPr>
            <a:endParaRPr lang="en-US" sz="3200" dirty="0"/>
          </a:p>
          <a:p>
            <a:pPr marL="285750" indent="-285750">
              <a:buFontTx/>
              <a:buChar char="-"/>
            </a:pPr>
            <a:r>
              <a:rPr lang="en-US" sz="3200" dirty="0" smtClean="0"/>
              <a:t>Demotic</a:t>
            </a:r>
          </a:p>
          <a:p>
            <a:pPr marL="285750" indent="-285750">
              <a:buFontTx/>
              <a:buChar char="-"/>
            </a:pPr>
            <a:endParaRPr lang="en-US" sz="3200" dirty="0"/>
          </a:p>
          <a:p>
            <a:pPr marL="285750" indent="-285750">
              <a:buFontTx/>
              <a:buChar char="-"/>
            </a:pPr>
            <a:r>
              <a:rPr lang="en-US" sz="3200" dirty="0" smtClean="0"/>
              <a:t>Ancient Greek</a:t>
            </a:r>
          </a:p>
          <a:p>
            <a:pPr marL="285750" indent="-285750">
              <a:buFontTx/>
              <a:buChar char="-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5810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arl_dynastic_adminrotat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055" y="1451746"/>
            <a:ext cx="8077200" cy="5105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055" y="152400"/>
            <a:ext cx="60499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Vizier/high official titles</a:t>
            </a:r>
            <a:r>
              <a:rPr lang="en-US" sz="2400" dirty="0" smtClean="0"/>
              <a:t> for a man named </a:t>
            </a:r>
            <a:r>
              <a:rPr lang="en-US" sz="2400" dirty="0" err="1" smtClean="0"/>
              <a:t>Menka</a:t>
            </a:r>
            <a:r>
              <a:rPr lang="en-US" sz="2400" dirty="0" smtClean="0"/>
              <a:t>, </a:t>
            </a:r>
            <a:r>
              <a:rPr lang="en-US" sz="2400" b="1" dirty="0" smtClean="0"/>
              <a:t>found on a stone vessel in the stepped pyramid at</a:t>
            </a:r>
            <a:r>
              <a:rPr lang="en-US" sz="2400" dirty="0" smtClean="0"/>
              <a:t> </a:t>
            </a:r>
            <a:r>
              <a:rPr lang="en-US" sz="2400" b="1" dirty="0" smtClean="0"/>
              <a:t>Saqqara</a:t>
            </a:r>
            <a:endParaRPr 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6200" y="6557146"/>
            <a:ext cx="651719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/>
              <a:t>Chazan</a:t>
            </a:r>
            <a:r>
              <a:rPr lang="en-US" sz="1050" dirty="0"/>
              <a:t>, M. (2021). </a:t>
            </a:r>
            <a:r>
              <a:rPr lang="en-US" sz="1050" i="1" dirty="0"/>
              <a:t>World prehistory and archaeology: pathways through time</a:t>
            </a:r>
            <a:r>
              <a:rPr lang="en-US" sz="1050" dirty="0"/>
              <a:t>. Routledge, New York</a:t>
            </a:r>
            <a:r>
              <a:rPr lang="en-US" sz="1050" dirty="0" smtClean="0"/>
              <a:t>.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62689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aqqa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19570" y="2438400"/>
            <a:ext cx="5892800" cy="441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7585"/>
            <a:ext cx="7162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Saqqara</a:t>
            </a:r>
            <a:r>
              <a:rPr lang="en-US" sz="2400" dirty="0" smtClean="0"/>
              <a:t> stepped pyramid</a:t>
            </a:r>
            <a:r>
              <a:rPr lang="en-US" dirty="0" smtClean="0"/>
              <a:t> built for the </a:t>
            </a:r>
            <a:r>
              <a:rPr lang="en-US" b="1" dirty="0" smtClean="0"/>
              <a:t>3</a:t>
            </a:r>
            <a:r>
              <a:rPr lang="en-US" b="1" baseline="30000" dirty="0" smtClean="0"/>
              <a:t>rd</a:t>
            </a:r>
            <a:r>
              <a:rPr lang="en-US" b="1" dirty="0" smtClean="0"/>
              <a:t> Dynasty king </a:t>
            </a:r>
            <a:r>
              <a:rPr lang="en-US" b="1" dirty="0" err="1" smtClean="0"/>
              <a:t>Djoser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b="1" dirty="0" smtClean="0"/>
              <a:t>the earliest pyramid</a:t>
            </a:r>
            <a:r>
              <a:rPr lang="en-US" dirty="0" smtClean="0"/>
              <a:t>, required considerable </a:t>
            </a:r>
            <a:r>
              <a:rPr lang="en-US" b="1" dirty="0" smtClean="0"/>
              <a:t>organization of labor and engineering skills</a:t>
            </a:r>
            <a:r>
              <a:rPr lang="en-US" dirty="0" smtClean="0"/>
              <a:t>; representing planetary spheres the pharaoh’s soul needed to ascend in order to be one with the god Osiris, god of the dead and afterlife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1802" y="2590800"/>
            <a:ext cx="313781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Designed by the priest/</a:t>
            </a:r>
          </a:p>
          <a:p>
            <a:r>
              <a:rPr lang="en-US" dirty="0" smtClean="0"/>
              <a:t>astronomer </a:t>
            </a:r>
            <a:r>
              <a:rPr lang="en-US" dirty="0" err="1" smtClean="0"/>
              <a:t>Imhotep</a:t>
            </a:r>
            <a:r>
              <a:rPr lang="en-US" dirty="0" smtClean="0"/>
              <a:t>,</a:t>
            </a:r>
          </a:p>
          <a:p>
            <a:r>
              <a:rPr lang="en-US" dirty="0" smtClean="0"/>
              <a:t>high priest of the most important sun god Re/Ra</a:t>
            </a:r>
          </a:p>
          <a:p>
            <a:endParaRPr lang="en-US" dirty="0" smtClean="0"/>
          </a:p>
          <a:p>
            <a:r>
              <a:rPr lang="en-US" dirty="0" smtClean="0"/>
              <a:t>aligned to the 4 cardinal</a:t>
            </a:r>
          </a:p>
          <a:p>
            <a:r>
              <a:rPr lang="en-US" dirty="0" smtClean="0"/>
              <a:t>directions</a:t>
            </a:r>
          </a:p>
          <a:p>
            <a:endParaRPr lang="en-US" dirty="0" smtClean="0"/>
          </a:p>
          <a:p>
            <a:r>
              <a:rPr lang="en-US" dirty="0" smtClean="0"/>
              <a:t>King </a:t>
            </a:r>
            <a:r>
              <a:rPr lang="en-US" dirty="0" err="1" smtClean="0"/>
              <a:t>Djoser</a:t>
            </a:r>
            <a:r>
              <a:rPr lang="en-US" dirty="0" smtClean="0"/>
              <a:t> was regarded as </a:t>
            </a:r>
            <a:r>
              <a:rPr lang="en-US" b="1" dirty="0" smtClean="0"/>
              <a:t>sacred</a:t>
            </a:r>
            <a:r>
              <a:rPr lang="en-US" dirty="0" smtClean="0"/>
              <a:t>, the earthly son of Ra</a:t>
            </a:r>
          </a:p>
          <a:p>
            <a:endParaRPr lang="en-US" dirty="0" smtClean="0"/>
          </a:p>
          <a:p>
            <a:r>
              <a:rPr lang="en-US" dirty="0"/>
              <a:t>e</a:t>
            </a:r>
            <a:r>
              <a:rPr lang="en-US" dirty="0" smtClean="0"/>
              <a:t>ngravings indicate</a:t>
            </a:r>
          </a:p>
          <a:p>
            <a:r>
              <a:rPr lang="en-US" dirty="0"/>
              <a:t>a</a:t>
            </a:r>
            <a:r>
              <a:rPr lang="en-US" dirty="0" smtClean="0"/>
              <a:t> hidden ritual space</a:t>
            </a:r>
          </a:p>
          <a:p>
            <a:endParaRPr lang="en-US" dirty="0"/>
          </a:p>
          <a:p>
            <a:endParaRPr lang="en-US" b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4199534" y="2089666"/>
            <a:ext cx="39328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initial evidence for the </a:t>
            </a:r>
            <a:r>
              <a:rPr lang="en-US" b="1" dirty="0" smtClean="0"/>
              <a:t>king as a divinity</a:t>
            </a:r>
            <a:endParaRPr 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257800" y="6572673"/>
            <a:ext cx="309732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</a:rPr>
              <a:t>https://www.britannica.com/topic/Step-Pyramid</a:t>
            </a:r>
            <a:endParaRPr lang="en-US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23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579120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The Old Kingdom, 4</a:t>
            </a:r>
            <a:r>
              <a:rPr lang="en-US" sz="2400" b="1" baseline="30000" dirty="0" smtClean="0"/>
              <a:t>th</a:t>
            </a:r>
            <a:r>
              <a:rPr lang="en-US" sz="2400" b="1" dirty="0" smtClean="0"/>
              <a:t> to 8</a:t>
            </a:r>
            <a:r>
              <a:rPr lang="en-US" sz="2400" b="1" baseline="30000" dirty="0" smtClean="0"/>
              <a:t>th</a:t>
            </a:r>
            <a:r>
              <a:rPr lang="en-US" sz="2400" b="1" dirty="0" smtClean="0"/>
              <a:t> Dynasties, 2575-2134 B.C.</a:t>
            </a:r>
          </a:p>
          <a:p>
            <a:r>
              <a:rPr lang="en-US" b="1" dirty="0" smtClean="0"/>
              <a:t>power continued to be centered in the Memphis area   </a:t>
            </a:r>
          </a:p>
          <a:p>
            <a:endParaRPr lang="en-US" b="1" dirty="0" smtClean="0"/>
          </a:p>
          <a:p>
            <a:r>
              <a:rPr lang="en-US" sz="2000" b="1" dirty="0" smtClean="0"/>
              <a:t>the Pyramid of Khufu/Cheops at GIZA, about 13 acres in area, 480 feet high, built about 2528 B.C.</a:t>
            </a:r>
          </a:p>
          <a:p>
            <a:endParaRPr lang="en-US" b="1" dirty="0" smtClean="0"/>
          </a:p>
          <a:p>
            <a:r>
              <a:rPr lang="en-US" sz="1600" b="1" dirty="0" smtClean="0"/>
              <a:t>the concept of kingship expanded, merging worship of the sun with that of the Pharaoh, concept of “</a:t>
            </a:r>
            <a:r>
              <a:rPr lang="en-US" sz="1600" b="1" dirty="0" err="1" smtClean="0"/>
              <a:t>ma’at</a:t>
            </a:r>
            <a:r>
              <a:rPr lang="en-US" sz="1600" b="1" dirty="0" smtClean="0"/>
              <a:t>”  </a:t>
            </a:r>
            <a:endParaRPr lang="en-US" sz="1600" b="1" dirty="0"/>
          </a:p>
        </p:txBody>
      </p:sp>
      <p:pic>
        <p:nvPicPr>
          <p:cNvPr id="5" name="Picture 4" descr="Khuf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72200" y="1314450"/>
            <a:ext cx="2514600" cy="18859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4800" y="4038600"/>
            <a:ext cx="211279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2.3 million blocks</a:t>
            </a:r>
          </a:p>
          <a:p>
            <a:r>
              <a:rPr lang="en-US" dirty="0" smtClean="0"/>
              <a:t>of stone,  at least 2.5 tons each</a:t>
            </a:r>
          </a:p>
          <a:p>
            <a:endParaRPr lang="en-US" dirty="0" smtClean="0"/>
          </a:p>
          <a:p>
            <a:r>
              <a:rPr lang="en-US" dirty="0" smtClean="0"/>
              <a:t>Inscriptions mention that the Pharaoh’s soul needed a ladder to heaven</a:t>
            </a:r>
          </a:p>
        </p:txBody>
      </p:sp>
      <p:pic>
        <p:nvPicPr>
          <p:cNvPr id="11266" name="Picture 2" descr="Records of the pyramid builders: discovering eye-witness accounts of a  legendary construction project | The Pas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276600"/>
            <a:ext cx="5641975" cy="3565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02299" y="3364856"/>
            <a:ext cx="616867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https://the-past.com/feature/records-of-the-pyramid-builders-discovering-eye-witness-accounts-of-a-legendary-construction-projects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89933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Travel: The Horizon of Khufu - World Archaeolog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066092"/>
            <a:ext cx="8153400" cy="5439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33600" y="6553200"/>
            <a:ext cx="430278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https://www.world-archaeology.com/travel/travel-the-horizon-of-khufu</a:t>
            </a:r>
            <a:endParaRPr lang="en-US" sz="1050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334499"/>
            <a:ext cx="5814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Pyramids at Giza: legitimation through display of power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8571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iza_Pl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91000" y="2133081"/>
            <a:ext cx="4839303" cy="47249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200" y="28477"/>
            <a:ext cx="75438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The later pharaoh </a:t>
            </a:r>
            <a:r>
              <a:rPr lang="en-US" sz="2000" b="1" dirty="0" err="1" smtClean="0"/>
              <a:t>Khafre</a:t>
            </a:r>
            <a:r>
              <a:rPr lang="en-US" sz="2000" dirty="0" smtClean="0"/>
              <a:t> added his own pyramid and associated temple to Giza; also the </a:t>
            </a:r>
            <a:r>
              <a:rPr lang="en-US" sz="2000" b="1" dirty="0" smtClean="0"/>
              <a:t>Sphinx </a:t>
            </a:r>
            <a:r>
              <a:rPr lang="en-US" sz="2000" dirty="0" smtClean="0"/>
              <a:t>depicting a lion with his head;</a:t>
            </a:r>
          </a:p>
          <a:p>
            <a:endParaRPr lang="en-US" dirty="0" smtClean="0"/>
          </a:p>
          <a:p>
            <a:r>
              <a:rPr lang="en-US" dirty="0" smtClean="0"/>
              <a:t>Then the pyramid of pharaoh </a:t>
            </a:r>
            <a:r>
              <a:rPr lang="en-US" b="1" dirty="0" err="1" smtClean="0"/>
              <a:t>Menkaure</a:t>
            </a:r>
            <a:r>
              <a:rPr lang="en-US" dirty="0" smtClean="0"/>
              <a:t>; smaller, hypothesis</a:t>
            </a:r>
          </a:p>
          <a:p>
            <a:r>
              <a:rPr lang="en-US" dirty="0" smtClean="0"/>
              <a:t>that he died suddenly and it could not be finished--</a:t>
            </a:r>
          </a:p>
          <a:p>
            <a:r>
              <a:rPr lang="en-US" dirty="0" smtClean="0"/>
              <a:t>pyramids in later periods were smaller—It appears that </a:t>
            </a:r>
            <a:r>
              <a:rPr lang="en-US" b="1" dirty="0" smtClean="0"/>
              <a:t>pyramid building over-extended the resources of the state</a:t>
            </a:r>
            <a:r>
              <a:rPr lang="en-US" dirty="0" smtClean="0"/>
              <a:t>.  </a:t>
            </a:r>
            <a:endParaRPr lang="en-US" dirty="0"/>
          </a:p>
        </p:txBody>
      </p:sp>
      <p:pic>
        <p:nvPicPr>
          <p:cNvPr id="4" name="Picture 3" descr="Gizeh,_Sphinx_and_Pyramid_of_Khuf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399" y="2514398"/>
            <a:ext cx="3886343" cy="25892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800" y="5103674"/>
            <a:ext cx="365760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Smaller, simple tombs  discovered for pyramid workers; larger for supervisors;</a:t>
            </a:r>
            <a:r>
              <a:rPr lang="en-US" dirty="0" smtClean="0"/>
              <a:t> not mummified as for elites; skeletons show arthritis and other </a:t>
            </a:r>
            <a:r>
              <a:rPr lang="en-US" b="1" dirty="0" smtClean="0"/>
              <a:t>health problems</a:t>
            </a:r>
            <a:endParaRPr 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791200" y="6601767"/>
            <a:ext cx="24561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https://ancientegyptonline.co.uk/giza</a:t>
            </a:r>
            <a:endParaRPr lang="en-US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139001" y="2518585"/>
            <a:ext cx="3015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 smtClean="0">
                <a:solidFill>
                  <a:schemeClr val="bg1"/>
                </a:solidFill>
              </a:rPr>
              <a:t>https://www.thenotsoinnocentsabroad.com/blog/the-mystery-of-the-sphinx-and-the-valley-temple-of-khafre</a:t>
            </a:r>
            <a:endParaRPr lang="en-US" sz="7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31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20203" y="609600"/>
            <a:ext cx="330879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A boat built from cedar</a:t>
            </a:r>
          </a:p>
          <a:p>
            <a:r>
              <a:rPr lang="en-US" b="1" dirty="0" smtClean="0"/>
              <a:t>brought from Lebanon</a:t>
            </a:r>
          </a:p>
          <a:p>
            <a:r>
              <a:rPr lang="en-US" b="1" dirty="0" smtClean="0"/>
              <a:t>found in a pit at Giza;</a:t>
            </a:r>
          </a:p>
          <a:p>
            <a:r>
              <a:rPr lang="en-US" dirty="0" smtClean="0"/>
              <a:t>probably this type of boat</a:t>
            </a:r>
          </a:p>
          <a:p>
            <a:r>
              <a:rPr lang="en-US" dirty="0" smtClean="0"/>
              <a:t>used to bring </a:t>
            </a:r>
            <a:r>
              <a:rPr lang="en-US" b="1" dirty="0" smtClean="0"/>
              <a:t>supplies</a:t>
            </a:r>
            <a:r>
              <a:rPr lang="en-US" dirty="0" smtClean="0"/>
              <a:t> and </a:t>
            </a:r>
            <a:r>
              <a:rPr lang="en-US" b="1" dirty="0" smtClean="0"/>
              <a:t>offerings</a:t>
            </a:r>
            <a:r>
              <a:rPr lang="en-US" dirty="0" smtClean="0"/>
              <a:t> for the tomb; a stone embankment for loading and unloading ships</a:t>
            </a:r>
          </a:p>
          <a:p>
            <a:r>
              <a:rPr lang="en-US" dirty="0" smtClean="0"/>
              <a:t>was found to the south;</a:t>
            </a:r>
          </a:p>
          <a:p>
            <a:r>
              <a:rPr lang="en-US" dirty="0" smtClean="0"/>
              <a:t>likely harbor district</a:t>
            </a:r>
          </a:p>
          <a:p>
            <a:endParaRPr lang="en-US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196402" y="5324771"/>
            <a:ext cx="4419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Trade</a:t>
            </a:r>
            <a:r>
              <a:rPr lang="en-US" dirty="0" smtClean="0"/>
              <a:t> was conducted by boat and by land:  turquoise and copper from Sinai;</a:t>
            </a:r>
          </a:p>
          <a:p>
            <a:r>
              <a:rPr lang="en-US" dirty="0" smtClean="0"/>
              <a:t>ivory and valuable stones from </a:t>
            </a:r>
            <a:r>
              <a:rPr lang="en-US" b="1" dirty="0" err="1" smtClean="0"/>
              <a:t>Nubia</a:t>
            </a:r>
            <a:r>
              <a:rPr lang="en-US" b="1" dirty="0" smtClean="0"/>
              <a:t>:</a:t>
            </a:r>
          </a:p>
          <a:p>
            <a:r>
              <a:rPr lang="en-US" b="1" dirty="0" smtClean="0"/>
              <a:t>many important items from southern Africa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600200"/>
            <a:ext cx="5662994" cy="3775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429000" y="5197813"/>
            <a:ext cx="584395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/>
              <a:t>Chazan</a:t>
            </a:r>
            <a:r>
              <a:rPr lang="en-US" sz="1000" dirty="0"/>
              <a:t>, M. (2021). </a:t>
            </a:r>
            <a:r>
              <a:rPr lang="en-US" sz="1000" i="1" dirty="0"/>
              <a:t>World prehistory and archaeology: pathways through time</a:t>
            </a:r>
            <a:r>
              <a:rPr lang="en-US" sz="1000" dirty="0"/>
              <a:t>. Routledge, New York</a:t>
            </a:r>
            <a:r>
              <a:rPr lang="en-US" sz="1000" dirty="0" smtClean="0"/>
              <a:t>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847453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gypt_model_bo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676400"/>
            <a:ext cx="7315200" cy="50474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14400" y="838200"/>
            <a:ext cx="30700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Model of a boat from a tomb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26831" y="6477667"/>
            <a:ext cx="389561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</a:rPr>
              <a:t>http://www.ancient-egypt.co.uk/metropolitan/pages/boat%201.htm</a:t>
            </a:r>
            <a:endParaRPr 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967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Mon-Sol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48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Mon-Sol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5" y="2590800"/>
            <a:ext cx="313848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f3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0" y="7536"/>
            <a:ext cx="1651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0574022"/>
              </p:ext>
            </p:extLst>
          </p:nvPr>
        </p:nvGraphicFramePr>
        <p:xfrm>
          <a:off x="5718211" y="2679560"/>
          <a:ext cx="3425789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2" name="Image" r:id="rId6" imgW="950400" imgH="529200" progId="Photoshop.Image.9">
                  <p:embed/>
                </p:oleObj>
              </mc:Choice>
              <mc:Fallback>
                <p:oleObj name="Image" r:id="rId6" imgW="950400" imgH="529200" progId="Photoshop.Image.9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8211" y="2679560"/>
                        <a:ext cx="3425789" cy="190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38" descr="http://www.imacdigest.com/2000rep/Image109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572000"/>
            <a:ext cx="3048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33400" y="6096000"/>
            <a:ext cx="24160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Xiongnu</a:t>
            </a:r>
            <a:r>
              <a:rPr lang="en-US" dirty="0" smtClean="0"/>
              <a:t> period burial</a:t>
            </a:r>
          </a:p>
          <a:p>
            <a:r>
              <a:rPr lang="en-US" dirty="0" smtClean="0"/>
              <a:t>(209 BC- 155 AD)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26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Mon-Sol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14800" cy="308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Mon-Sol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3208903"/>
            <a:ext cx="4038600" cy="3625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Amulet of Bes, Dyn. 18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8422"/>
            <a:ext cx="2070519" cy="3105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 descr="http://www.cobb.msstate.edu/museum/jpgs/LR-04-1984-09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3429000"/>
            <a:ext cx="2285999" cy="3428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3810000"/>
            <a:ext cx="2314575" cy="304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723843" y="1981200"/>
            <a:ext cx="1002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God Bes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164915" y="3440086"/>
            <a:ext cx="312136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https://www.metmuseum.org/art/collection/search/547904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837074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rvee_labor_dragging statu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1776605"/>
            <a:ext cx="8709208" cy="468845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400" y="228600"/>
            <a:ext cx="7848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image from a tomb of </a:t>
            </a:r>
            <a:r>
              <a:rPr lang="en-US" sz="2000" b="1" dirty="0" err="1" smtClean="0"/>
              <a:t>corvee</a:t>
            </a:r>
            <a:r>
              <a:rPr lang="en-US" sz="2000" b="1" dirty="0" smtClean="0"/>
              <a:t> labor dragging a statue</a:t>
            </a:r>
          </a:p>
          <a:p>
            <a:endParaRPr lang="en-US" sz="2000" dirty="0" smtClean="0"/>
          </a:p>
          <a:p>
            <a:r>
              <a:rPr lang="en-US" sz="2000" dirty="0" smtClean="0"/>
              <a:t>The power of the state is clear, but what about the beliefs of the workers?</a:t>
            </a:r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609600" y="6476510"/>
            <a:ext cx="667201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https://</a:t>
            </a:r>
            <a:r>
              <a:rPr lang="en-US" sz="900" dirty="0" smtClean="0"/>
              <a:t>www.csmonitor.com/Science/2014/0502/Ancient-Egyptians-used-wet-sand-to-drag-massive-pyramid-stones-say-scientists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4233081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Workers' Village (V) | AWIB-ISAW: Workers' Village (V) The v… | Flick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712596"/>
            <a:ext cx="79248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4600" y="6621026"/>
            <a:ext cx="324479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https://www.flickr.com/photos/isawnyu/8252354139</a:t>
            </a:r>
            <a:endParaRPr lang="en-US" sz="1050" dirty="0"/>
          </a:p>
        </p:txBody>
      </p:sp>
      <p:sp>
        <p:nvSpPr>
          <p:cNvPr id="3" name="TextBox 2"/>
          <p:cNvSpPr txBox="1"/>
          <p:nvPr/>
        </p:nvSpPr>
        <p:spPr>
          <a:xfrm>
            <a:off x="762000" y="97916"/>
            <a:ext cx="29139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Workers’ village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28644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. Plan of the excavations at the Workers' Town. | Download Scientific  Diagr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4637113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Ruins of barracks, port unearthed at Egypt's Giza Pyramid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6" descr="Ruins of barracks, port unearthed at Egypt's Giza Pyramid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574" y="3872508"/>
            <a:ext cx="4495800" cy="2985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76400" y="5334000"/>
            <a:ext cx="29221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http://www.aeraweb.org/tag/giza-plateau</a:t>
            </a:r>
            <a:endParaRPr lang="en-US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4731958" y="2590800"/>
            <a:ext cx="44120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Excavations at the workers’ village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83871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7399" y="6400800"/>
            <a:ext cx="5524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https://www.youtube.com/watch?v=eGqfdXkAQMk&amp;t=554s</a:t>
            </a:r>
            <a:endParaRPr lang="en-US" sz="1600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8870" r="-750" b="1"/>
          <a:stretch/>
        </p:blipFill>
        <p:spPr bwMode="auto">
          <a:xfrm>
            <a:off x="152400" y="252664"/>
            <a:ext cx="8534400" cy="614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365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er_brew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1870"/>
            <a:ext cx="5037430" cy="334935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1000" y="304800"/>
            <a:ext cx="876567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Brewing beer and baking bread</a:t>
            </a:r>
            <a:r>
              <a:rPr lang="en-US" dirty="0" smtClean="0"/>
              <a:t> from  emmer wheat and barley took place </a:t>
            </a:r>
          </a:p>
          <a:p>
            <a:r>
              <a:rPr lang="en-US" dirty="0" smtClean="0"/>
              <a:t>in the same areas</a:t>
            </a:r>
          </a:p>
          <a:p>
            <a:endParaRPr lang="en-US" dirty="0" smtClean="0"/>
          </a:p>
          <a:p>
            <a:r>
              <a:rPr lang="en-US" dirty="0" smtClean="0"/>
              <a:t>lightly baked bread dough was used in the mash for </a:t>
            </a:r>
            <a:r>
              <a:rPr lang="en-US" b="1" dirty="0" smtClean="0"/>
              <a:t>beer</a:t>
            </a:r>
            <a:r>
              <a:rPr lang="en-US" dirty="0" smtClean="0"/>
              <a:t>, and some beer </a:t>
            </a:r>
          </a:p>
          <a:p>
            <a:r>
              <a:rPr lang="en-US" dirty="0" smtClean="0"/>
              <a:t>may have been used in the dough  (beer more nutritious than water)</a:t>
            </a:r>
            <a:endParaRPr lang="en-US" dirty="0"/>
          </a:p>
        </p:txBody>
      </p:sp>
      <p:pic>
        <p:nvPicPr>
          <p:cNvPr id="4" name="Picture 3" descr="breadmodelimag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57800" y="2635171"/>
            <a:ext cx="3657600" cy="334631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99147" y="6096000"/>
            <a:ext cx="27109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http://www.touregypt.net/featurestories/bread.htm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3201056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Prediction for the geography of AC:O : r/assassinscre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114801" cy="6888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495800" y="240268"/>
            <a:ext cx="2056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State without city?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267201" y="2438400"/>
            <a:ext cx="4724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smtClean="0"/>
              <a:t>Ritual and funerary complexes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Concentration of administration buildings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People likely lived in villages and rural areas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65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factsanddetails.com/archives/003/201811/5beb4162839f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9" y="152400"/>
            <a:ext cx="3974005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66800" y="3625334"/>
            <a:ext cx="13388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/>
              <a:t>Deir</a:t>
            </a:r>
            <a:r>
              <a:rPr lang="en-US" sz="1400" dirty="0" smtClean="0"/>
              <a:t> el Medina</a:t>
            </a:r>
            <a:endParaRPr lang="en-US" sz="1400" dirty="0"/>
          </a:p>
        </p:txBody>
      </p:sp>
      <p:pic>
        <p:nvPicPr>
          <p:cNvPr id="22532" name="Picture 4" descr="https://factsanddetails.com/archives/003/201811/5beb4162ba90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550371"/>
            <a:ext cx="4724400" cy="3309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https://factsanddetails.com/archives/003/201811/5beb4162cde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5" y="5105400"/>
            <a:ext cx="620665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343400" y="762000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Life in village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439426" y="6560736"/>
            <a:ext cx="396294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https://factsanddetails.com/world/cat56/sub365/entry-6127.html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08294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609600"/>
            <a:ext cx="8077200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Summing up the evidence</a:t>
            </a:r>
          </a:p>
          <a:p>
            <a:pPr algn="ctr"/>
            <a:endParaRPr lang="en-US" sz="3200" b="1" dirty="0" smtClean="0"/>
          </a:p>
          <a:p>
            <a:endParaRPr lang="en-US" dirty="0"/>
          </a:p>
          <a:p>
            <a:pPr marL="285750" indent="-285750">
              <a:buFontTx/>
              <a:buChar char="-"/>
            </a:pPr>
            <a:r>
              <a:rPr lang="en-US" sz="2800" dirty="0" smtClean="0"/>
              <a:t>State without urbanism</a:t>
            </a:r>
          </a:p>
          <a:p>
            <a:pPr marL="285750" indent="-285750">
              <a:buFontTx/>
              <a:buChar char="-"/>
            </a:pPr>
            <a:endParaRPr lang="en-US" sz="2800" dirty="0"/>
          </a:p>
          <a:p>
            <a:pPr marL="285750" indent="-285750">
              <a:buFontTx/>
              <a:buChar char="-"/>
            </a:pPr>
            <a:r>
              <a:rPr lang="en-US" sz="2800" dirty="0" smtClean="0"/>
              <a:t>Pharaohs were seen as deities, the concept of </a:t>
            </a:r>
            <a:r>
              <a:rPr lang="en-US" sz="2800" i="1" dirty="0" err="1" smtClean="0"/>
              <a:t>ma’at</a:t>
            </a:r>
            <a:endParaRPr lang="en-US" sz="2800" i="1" dirty="0" smtClean="0"/>
          </a:p>
          <a:p>
            <a:pPr marL="285750" indent="-285750">
              <a:buFontTx/>
              <a:buChar char="-"/>
            </a:pPr>
            <a:endParaRPr lang="en-US" sz="2800" i="1" dirty="0"/>
          </a:p>
          <a:p>
            <a:pPr marL="285750" indent="-285750">
              <a:buFontTx/>
              <a:buChar char="-"/>
            </a:pPr>
            <a:r>
              <a:rPr lang="en-US" sz="2800" dirty="0" smtClean="0"/>
              <a:t>No evidence of coercion</a:t>
            </a:r>
          </a:p>
          <a:p>
            <a:pPr marL="285750" indent="-285750">
              <a:buFontTx/>
              <a:buChar char="-"/>
            </a:pPr>
            <a:endParaRPr lang="en-US" sz="2800" dirty="0"/>
          </a:p>
          <a:p>
            <a:pPr marL="285750" indent="-285750">
              <a:buFontTx/>
              <a:buChar char="-"/>
            </a:pPr>
            <a:r>
              <a:rPr lang="en-US" sz="2800" dirty="0" smtClean="0"/>
              <a:t>Emergence of state society in ancient Egypt was not sudden phenomenon, rather is was a gradual process with deep roots to societies of </a:t>
            </a:r>
            <a:r>
              <a:rPr lang="en-US" sz="2800" dirty="0" err="1" smtClean="0"/>
              <a:t>Predynastic</a:t>
            </a:r>
            <a:r>
              <a:rPr lang="en-US" sz="2800" dirty="0" smtClean="0"/>
              <a:t> period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99501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457200"/>
            <a:ext cx="78486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References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Allen, J. (2014). </a:t>
            </a:r>
            <a:r>
              <a:rPr lang="en-US" i="1" dirty="0"/>
              <a:t>Middle Egyptian: an introduction to the language and culture of hieroglyphs</a:t>
            </a:r>
            <a:r>
              <a:rPr lang="en-US" dirty="0"/>
              <a:t>, 3</a:t>
            </a:r>
            <a:r>
              <a:rPr lang="en-US" baseline="30000" dirty="0"/>
              <a:t>rd</a:t>
            </a:r>
            <a:r>
              <a:rPr lang="en-US" dirty="0"/>
              <a:t> edition. Cambridge University Press, Cambridge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endParaRPr lang="en-US" dirty="0"/>
          </a:p>
          <a:p>
            <a:r>
              <a:rPr lang="en-US" dirty="0" err="1"/>
              <a:t>Chazan</a:t>
            </a:r>
            <a:r>
              <a:rPr lang="en-US" dirty="0"/>
              <a:t>, M. (2021). </a:t>
            </a:r>
            <a:r>
              <a:rPr lang="en-US" i="1" dirty="0"/>
              <a:t>World prehistory and archaeology: pathways through time</a:t>
            </a:r>
            <a:r>
              <a:rPr lang="en-US" dirty="0"/>
              <a:t>. Routledge, New York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/>
              <a:t>Clarke, S. and </a:t>
            </a:r>
            <a:r>
              <a:rPr lang="en-US" dirty="0" err="1"/>
              <a:t>Engelbach</a:t>
            </a:r>
            <a:r>
              <a:rPr lang="en-US" dirty="0"/>
              <a:t>, R. (1990). </a:t>
            </a:r>
            <a:r>
              <a:rPr lang="en-US" i="1" dirty="0"/>
              <a:t>Ancient Egyptian construction and architecture</a:t>
            </a:r>
            <a:r>
              <a:rPr lang="en-US" dirty="0"/>
              <a:t>. Dover Publications, New York. </a:t>
            </a:r>
            <a:endParaRPr lang="en-US" dirty="0" smtClean="0"/>
          </a:p>
          <a:p>
            <a:endParaRPr lang="en-US" dirty="0"/>
          </a:p>
          <a:p>
            <a:r>
              <a:rPr lang="en-US" dirty="0" err="1"/>
              <a:t>Hendrickz</a:t>
            </a:r>
            <a:r>
              <a:rPr lang="en-US" dirty="0"/>
              <a:t>, S. and </a:t>
            </a:r>
            <a:r>
              <a:rPr lang="en-US" dirty="0" err="1"/>
              <a:t>Förster</a:t>
            </a:r>
            <a:r>
              <a:rPr lang="en-US" dirty="0"/>
              <a:t>, F. (2020). </a:t>
            </a:r>
            <a:r>
              <a:rPr lang="en-US" i="1" dirty="0"/>
              <a:t>Violence and the Early Egyptian state</a:t>
            </a:r>
            <a:r>
              <a:rPr lang="en-US" dirty="0"/>
              <a:t>. Egypt and the Levant, 30: 77-83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/>
              <a:t>Kemp, B. (2006). </a:t>
            </a:r>
            <a:r>
              <a:rPr lang="en-US" i="1" dirty="0"/>
              <a:t>Ancient Egypt: anatomy of a civilization</a:t>
            </a:r>
            <a:r>
              <a:rPr lang="en-US" dirty="0"/>
              <a:t>, 2</a:t>
            </a:r>
            <a:r>
              <a:rPr lang="en-US" baseline="30000" dirty="0"/>
              <a:t>nd</a:t>
            </a:r>
            <a:r>
              <a:rPr lang="en-US" dirty="0"/>
              <a:t> edition. Routledge, </a:t>
            </a:r>
            <a:r>
              <a:rPr lang="en-US"/>
              <a:t>London</a:t>
            </a:r>
            <a:r>
              <a:rPr lang="en-US" smtClean="0"/>
              <a:t>.</a:t>
            </a:r>
          </a:p>
          <a:p>
            <a:endParaRPr lang="en-US" dirty="0"/>
          </a:p>
          <a:p>
            <a:r>
              <a:rPr lang="en-US" dirty="0"/>
              <a:t>Redding, R. (1992). </a:t>
            </a:r>
            <a:r>
              <a:rPr lang="en-US" i="1" dirty="0"/>
              <a:t>Egyptian Old Kingdom patterns of animal use and the value of faunal data in modeling socioeconomic systems.</a:t>
            </a:r>
            <a:r>
              <a:rPr lang="en-US" dirty="0"/>
              <a:t> </a:t>
            </a:r>
            <a:r>
              <a:rPr lang="en-US" dirty="0" err="1"/>
              <a:t>Paleorient</a:t>
            </a:r>
            <a:r>
              <a:rPr lang="en-US" dirty="0"/>
              <a:t>, 18: 99-107. 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29713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e">
  <a:themeElements>
    <a:clrScheme name="Perspective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3923</TotalTime>
  <Words>1006</Words>
  <Application>Microsoft Office PowerPoint</Application>
  <PresentationFormat>On-screen Show (4:3)</PresentationFormat>
  <Paragraphs>166</Paragraphs>
  <Slides>32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4" baseType="lpstr">
      <vt:lpstr>Perspective</vt:lpstr>
      <vt:lpstr>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Jargalan Burentogtokh</dc:creator>
  <cp:lastModifiedBy>Jargalan Burentogtokh</cp:lastModifiedBy>
  <cp:revision>38</cp:revision>
  <dcterms:created xsi:type="dcterms:W3CDTF">2022-04-16T09:40:05Z</dcterms:created>
  <dcterms:modified xsi:type="dcterms:W3CDTF">2022-05-09T01:16:05Z</dcterms:modified>
</cp:coreProperties>
</file>