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m4a" ContentType="audi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77" r:id="rId2"/>
    <p:sldId id="256" r:id="rId3"/>
    <p:sldId id="257" r:id="rId4"/>
    <p:sldId id="263" r:id="rId5"/>
    <p:sldId id="264" r:id="rId6"/>
    <p:sldId id="259" r:id="rId7"/>
    <p:sldId id="265" r:id="rId8"/>
    <p:sldId id="271" r:id="rId9"/>
    <p:sldId id="266" r:id="rId10"/>
    <p:sldId id="262" r:id="rId11"/>
    <p:sldId id="258" r:id="rId12"/>
    <p:sldId id="273" r:id="rId13"/>
    <p:sldId id="275" r:id="rId14"/>
    <p:sldId id="276" r:id="rId15"/>
    <p:sldId id="267" r:id="rId16"/>
    <p:sldId id="268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-164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393B2-ED18-AD43-8209-1A587556FDFD}" type="datetimeFigureOut">
              <a:rPr lang="en-US" smtClean="0"/>
              <a:t>3/27/22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25BE4-2282-F949-A3E2-BF8C297345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291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25BE4-2282-F949-A3E2-BF8C297345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063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34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57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99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78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318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621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774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9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859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44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44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0E1C8-CA25-8D42-A2ED-372D6BC6FA86}" type="datetimeFigureOut">
              <a:rPr lang="en-US" smtClean="0"/>
              <a:t>3/27/22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69E1C-1FF8-FF4D-99EC-3DBCC3D59A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18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m4a"/><Relationship Id="rId2" Type="http://schemas.openxmlformats.org/officeDocument/2006/relationships/audio" Target="../media/media1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2.m4a"/><Relationship Id="rId2" Type="http://schemas.openxmlformats.org/officeDocument/2006/relationships/audio" Target="../media/media2.m4a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3.m4a"/><Relationship Id="rId2" Type="http://schemas.openxmlformats.org/officeDocument/2006/relationships/audio" Target="../media/media3.m4a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3366FF"/>
                </a:solidFill>
                <a:latin typeface="Times New Roman"/>
                <a:cs typeface="Times New Roman"/>
              </a:rPr>
              <a:t>History of the ХХ Century Mongolia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US" sz="4000" b="1" i="1" dirty="0" smtClean="0">
                <a:latin typeface="Times New Roman"/>
                <a:cs typeface="Times New Roman"/>
              </a:rPr>
              <a:t>Introduction: Refusing from Marxist theory</a:t>
            </a:r>
            <a:endParaRPr lang="en-US" sz="4000" b="1" i="1" dirty="0">
              <a:latin typeface="Times New Roman"/>
              <a:cs typeface="Times New Roman"/>
            </a:endParaRPr>
          </a:p>
          <a:p>
            <a:endParaRPr lang="en-US" sz="4000" b="1" i="1" dirty="0">
              <a:latin typeface="Times New Roman"/>
              <a:cs typeface="Times New Roman"/>
            </a:endParaRPr>
          </a:p>
          <a:p>
            <a:r>
              <a:rPr lang="en-US" sz="4800" dirty="0">
                <a:latin typeface="Times New Roman"/>
                <a:cs typeface="Times New Roman"/>
              </a:rPr>
              <a:t> </a:t>
            </a:r>
            <a:r>
              <a:rPr lang="en-US" sz="4800" dirty="0" smtClean="0">
                <a:latin typeface="Times New Roman"/>
                <a:cs typeface="Times New Roman"/>
              </a:rPr>
              <a:t>Lecture </a:t>
            </a:r>
            <a:r>
              <a:rPr lang="en-US" sz="4800" dirty="0">
                <a:latin typeface="Times New Roman"/>
                <a:cs typeface="Times New Roman"/>
              </a:rPr>
              <a:t>1</a:t>
            </a:r>
          </a:p>
          <a:p>
            <a:endParaRPr lang="en-US" sz="4800" dirty="0">
              <a:latin typeface="Times New Roman"/>
              <a:cs typeface="Times New Roman"/>
            </a:endParaRPr>
          </a:p>
          <a:p>
            <a:r>
              <a:rPr lang="en-US" dirty="0" smtClean="0">
                <a:latin typeface="Times New Roman"/>
                <a:cs typeface="Times New Roman"/>
              </a:rPr>
              <a:t>Lecturer: Prof. OTGONJARGAL Sodnomdarjaa</a:t>
            </a:r>
            <a:endParaRPr lang="en-US" dirty="0">
              <a:latin typeface="Times New Roman"/>
              <a:cs typeface="Times New Roman"/>
            </a:endParaRPr>
          </a:p>
          <a:p>
            <a:r>
              <a:rPr lang="en-US" dirty="0" smtClean="0">
                <a:latin typeface="Times New Roman"/>
                <a:cs typeface="Times New Roman"/>
              </a:rPr>
              <a:t>National University of Mongolia</a:t>
            </a:r>
            <a:endParaRPr lang="en-US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725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92991"/>
            <a:ext cx="7772400" cy="3107460"/>
          </a:xfrm>
        </p:spPr>
        <p:txBody>
          <a:bodyPr/>
          <a:lstStyle/>
          <a:p>
            <a:r>
              <a:rPr lang="en-US" dirty="0">
                <a:solidFill>
                  <a:srgbClr val="3366FF"/>
                </a:solidFill>
                <a:latin typeface="Times New Roman"/>
                <a:cs typeface="Times New Roman"/>
              </a:rPr>
              <a:t>ХХ </a:t>
            </a:r>
            <a:r>
              <a:rPr lang="en-US" dirty="0" err="1">
                <a:solidFill>
                  <a:srgbClr val="3366FF"/>
                </a:solidFill>
                <a:latin typeface="Times New Roman"/>
                <a:cs typeface="Times New Roman"/>
              </a:rPr>
              <a:t>зууны</a:t>
            </a:r>
            <a:r>
              <a:rPr lang="en-US" dirty="0">
                <a:solidFill>
                  <a:srgbClr val="3366FF"/>
                </a:solidFill>
                <a:latin typeface="Times New Roman"/>
                <a:cs typeface="Times New Roman"/>
              </a:rPr>
              <a:t> </a:t>
            </a:r>
            <a:r>
              <a:rPr lang="en-US" dirty="0" err="1">
                <a:solidFill>
                  <a:srgbClr val="3366FF"/>
                </a:solidFill>
                <a:latin typeface="Times New Roman"/>
                <a:cs typeface="Times New Roman"/>
              </a:rPr>
              <a:t>Монголын</a:t>
            </a:r>
            <a:r>
              <a:rPr lang="en-US" dirty="0">
                <a:solidFill>
                  <a:srgbClr val="3366FF"/>
                </a:solidFill>
                <a:latin typeface="Times New Roman"/>
                <a:cs typeface="Times New Roman"/>
              </a:rPr>
              <a:t> </a:t>
            </a:r>
            <a:r>
              <a:rPr lang="en-US" dirty="0" err="1">
                <a:solidFill>
                  <a:srgbClr val="3366FF"/>
                </a:solidFill>
                <a:latin typeface="Times New Roman"/>
                <a:cs typeface="Times New Roman"/>
              </a:rPr>
              <a:t>Түүх</a:t>
            </a:r>
            <a:endParaRPr lang="en-US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76001"/>
            <a:ext cx="6400800" cy="2523443"/>
          </a:xfrm>
        </p:spPr>
        <p:txBody>
          <a:bodyPr>
            <a:normAutofit/>
          </a:bodyPr>
          <a:lstStyle/>
          <a:p>
            <a:r>
              <a:rPr lang="en-US" sz="2800" b="1" i="1" dirty="0">
                <a:latin typeface="Times New Roman"/>
                <a:cs typeface="Times New Roman"/>
              </a:rPr>
              <a:t> </a:t>
            </a:r>
            <a:r>
              <a:rPr lang="en-US" sz="2000" b="1" i="1" dirty="0" err="1">
                <a:latin typeface="Times New Roman"/>
                <a:cs typeface="Times New Roman"/>
              </a:rPr>
              <a:t>Оршил</a:t>
            </a:r>
            <a:r>
              <a:rPr lang="en-US" sz="2000" b="1" i="1" dirty="0">
                <a:latin typeface="Times New Roman"/>
                <a:cs typeface="Times New Roman"/>
              </a:rPr>
              <a:t>: </a:t>
            </a:r>
            <a:r>
              <a:rPr lang="en-US" sz="2000" b="1" i="1" dirty="0" err="1">
                <a:latin typeface="Times New Roman"/>
                <a:cs typeface="Times New Roman"/>
              </a:rPr>
              <a:t>Марксист</a:t>
            </a:r>
            <a:r>
              <a:rPr lang="en-US" sz="2000" b="1" i="1" dirty="0">
                <a:latin typeface="Times New Roman"/>
                <a:cs typeface="Times New Roman"/>
              </a:rPr>
              <a:t> </a:t>
            </a:r>
            <a:r>
              <a:rPr lang="en-US" sz="2000" b="1" i="1" dirty="0" err="1">
                <a:latin typeface="Times New Roman"/>
                <a:cs typeface="Times New Roman"/>
              </a:rPr>
              <a:t>онолоос</a:t>
            </a:r>
            <a:r>
              <a:rPr lang="en-US" sz="2000" b="1" i="1" dirty="0">
                <a:latin typeface="Times New Roman"/>
                <a:cs typeface="Times New Roman"/>
              </a:rPr>
              <a:t> </a:t>
            </a:r>
            <a:r>
              <a:rPr lang="en-US" sz="2000" b="1" i="1" dirty="0" err="1">
                <a:latin typeface="Times New Roman"/>
                <a:cs typeface="Times New Roman"/>
              </a:rPr>
              <a:t>татгалзахын</a:t>
            </a:r>
            <a:r>
              <a:rPr lang="en-US" sz="2000" b="1" i="1" dirty="0">
                <a:latin typeface="Times New Roman"/>
                <a:cs typeface="Times New Roman"/>
              </a:rPr>
              <a:t> </a:t>
            </a:r>
            <a:r>
              <a:rPr lang="en-US" sz="2000" b="1" i="1" dirty="0" err="1">
                <a:latin typeface="Times New Roman"/>
                <a:cs typeface="Times New Roman"/>
              </a:rPr>
              <a:t>учир</a:t>
            </a:r>
            <a:endParaRPr lang="en-US" sz="2000" b="1" i="1" dirty="0">
              <a:latin typeface="Times New Roman"/>
              <a:cs typeface="Times New Roman"/>
            </a:endParaRPr>
          </a:p>
          <a:p>
            <a:endParaRPr lang="en-US" sz="2000" b="1" i="1" dirty="0">
              <a:latin typeface="Times New Roman"/>
              <a:cs typeface="Times New Roman"/>
            </a:endParaRPr>
          </a:p>
          <a:p>
            <a:r>
              <a:rPr lang="en-US" sz="2600" dirty="0">
                <a:latin typeface="Times New Roman"/>
                <a:cs typeface="Times New Roman"/>
              </a:rPr>
              <a:t> </a:t>
            </a:r>
            <a:r>
              <a:rPr lang="en-US" sz="2600" dirty="0" err="1">
                <a:latin typeface="Times New Roman"/>
                <a:cs typeface="Times New Roman"/>
              </a:rPr>
              <a:t>Лекц</a:t>
            </a:r>
            <a:r>
              <a:rPr lang="en-US" sz="2600" dirty="0">
                <a:latin typeface="Times New Roman"/>
                <a:cs typeface="Times New Roman"/>
              </a:rPr>
              <a:t> 1</a:t>
            </a:r>
          </a:p>
          <a:p>
            <a:endParaRPr lang="en-US" sz="2600" dirty="0">
              <a:latin typeface="Times New Roman"/>
              <a:cs typeface="Times New Roman"/>
            </a:endParaRPr>
          </a:p>
          <a:p>
            <a:r>
              <a:rPr lang="en-US" sz="1600" dirty="0" err="1">
                <a:latin typeface="Times New Roman"/>
                <a:cs typeface="Times New Roman"/>
              </a:rPr>
              <a:t>Проф.ОТГОНЖАРГАЛ</a:t>
            </a:r>
            <a:r>
              <a:rPr lang="en-US" sz="1600" dirty="0">
                <a:latin typeface="Times New Roman"/>
                <a:cs typeface="Times New Roman"/>
              </a:rPr>
              <a:t>  </a:t>
            </a:r>
            <a:r>
              <a:rPr lang="en-US" sz="1600" dirty="0" err="1">
                <a:latin typeface="Times New Roman"/>
                <a:cs typeface="Times New Roman"/>
              </a:rPr>
              <a:t>Содномдаржаа</a:t>
            </a:r>
            <a:endParaRPr lang="en-US" sz="1600" dirty="0">
              <a:latin typeface="Times New Roman"/>
              <a:cs typeface="Times New Roman"/>
            </a:endParaRPr>
          </a:p>
          <a:p>
            <a:r>
              <a:rPr lang="en-US" sz="1600" dirty="0">
                <a:latin typeface="Times New Roman"/>
                <a:cs typeface="Times New Roman"/>
              </a:rPr>
              <a:t>Монгол </a:t>
            </a:r>
            <a:r>
              <a:rPr lang="en-US" sz="1600" dirty="0" err="1">
                <a:latin typeface="Times New Roman"/>
                <a:cs typeface="Times New Roman"/>
              </a:rPr>
              <a:t>Улсын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Их</a:t>
            </a:r>
            <a:r>
              <a:rPr lang="en-US" sz="1600" dirty="0">
                <a:latin typeface="Times New Roman"/>
                <a:cs typeface="Times New Roman"/>
              </a:rPr>
              <a:t> </a:t>
            </a:r>
            <a:r>
              <a:rPr lang="en-US" sz="1600" dirty="0" err="1">
                <a:latin typeface="Times New Roman"/>
                <a:cs typeface="Times New Roman"/>
              </a:rPr>
              <a:t>Сургууль</a:t>
            </a:r>
            <a:endParaRPr lang="en-US" sz="1600" dirty="0">
              <a:latin typeface="Times New Roman"/>
              <a:cs typeface="Times New Roman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="" xmlns:a16="http://schemas.microsoft.com/office/drawing/2014/main" id="{91C21982-61EE-419B-B223-B5D586A0FF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22129" y="2000431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767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19"/>
    </mc:Choice>
    <mc:Fallback xmlns="">
      <p:transition spd="slow" advTm="6219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Times New Roman"/>
                <a:cs typeface="Times New Roman"/>
              </a:rPr>
              <a:t>Лекцийн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дэд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сэдвүүд</a:t>
            </a:r>
            <a:endParaRPr lang="en-US" sz="2800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mn-MN" dirty="0"/>
              <a:t>    </a:t>
            </a:r>
          </a:p>
          <a:p>
            <a:pPr marL="0" indent="0">
              <a:buNone/>
            </a:pPr>
            <a:endParaRPr lang="mn-MN" sz="1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mn-MN" sz="1800" dirty="0">
                <a:latin typeface="Times New Roman"/>
                <a:cs typeface="Times New Roman"/>
              </a:rPr>
              <a:t>    1.  Монголын түүхийн тухай товч оршил </a:t>
            </a:r>
            <a:endParaRPr lang="en-US" sz="1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mn-MN" sz="1800" dirty="0">
                <a:latin typeface="Times New Roman"/>
                <a:cs typeface="Times New Roman"/>
              </a:rPr>
              <a:t>    2. Түүхийн сургалт судалгаан дахь онол арга зүйг шинэчлэх шаардлага </a:t>
            </a:r>
            <a:endParaRPr lang="en-US" sz="18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3646CE79-E96B-4946-A2ED-2DDDFDE11C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11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4"/>
    </mc:Choice>
    <mc:Fallback xmlns="">
      <p:transition spd="slow" advTm="944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Times New Roman"/>
                <a:cs typeface="Times New Roman"/>
              </a:rPr>
              <a:t>Лекцийн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агуулга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endParaRPr lang="en-US" sz="2800" dirty="0">
              <a:latin typeface="Times New Roman"/>
              <a:cs typeface="Times New Roman"/>
            </a:endParaRPr>
          </a:p>
          <a:p>
            <a:pPr>
              <a:buFont typeface="Wingdings" charset="2"/>
              <a:buChar char="v"/>
            </a:pPr>
            <a:endParaRPr lang="en-US" sz="2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800" dirty="0">
                <a:latin typeface="Times New Roman"/>
                <a:cs typeface="Times New Roman"/>
              </a:rPr>
              <a:t>   </a:t>
            </a:r>
            <a:r>
              <a:rPr lang="en-US" sz="2800" dirty="0" err="1">
                <a:latin typeface="Times New Roman"/>
                <a:cs typeface="Times New Roman"/>
              </a:rPr>
              <a:t>Энэ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лекцээр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Марксист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онол</a:t>
            </a:r>
            <a:r>
              <a:rPr lang="en-US" sz="2800" dirty="0">
                <a:latin typeface="Times New Roman"/>
                <a:cs typeface="Times New Roman"/>
              </a:rPr>
              <a:t>, </a:t>
            </a:r>
            <a:r>
              <a:rPr lang="en-US" sz="2800" dirty="0" err="1">
                <a:latin typeface="Times New Roman"/>
                <a:cs typeface="Times New Roman"/>
              </a:rPr>
              <a:t>Хүн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төвтэй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онолын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ялгааг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ойлгож</a:t>
            </a:r>
            <a:r>
              <a:rPr lang="en-US" sz="2800" dirty="0">
                <a:latin typeface="Times New Roman"/>
                <a:cs typeface="Times New Roman"/>
              </a:rPr>
              <a:t>, </a:t>
            </a:r>
            <a:r>
              <a:rPr lang="en-US" sz="2800" dirty="0" err="1">
                <a:latin typeface="Times New Roman"/>
                <a:cs typeface="Times New Roman"/>
              </a:rPr>
              <a:t>Сэтгэлгээний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эрх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чөлөө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нь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нийгмийн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болон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шинжлэх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ухааны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хөгжлийн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гол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цөм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юм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гэдгийг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мэдэж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авна</a:t>
            </a:r>
            <a:r>
              <a:rPr lang="en-US" sz="2800" dirty="0">
                <a:latin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endParaRPr lang="en-US"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2311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"/>
    </mc:Choice>
    <mc:Fallback xmlns="">
      <p:transition spd="slow" advTm="21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36071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Times New Roman"/>
                <a:cs typeface="Times New Roman"/>
              </a:rPr>
              <a:t>    Монгол </a:t>
            </a:r>
            <a:r>
              <a:rPr lang="en-US" sz="2800" dirty="0" err="1">
                <a:latin typeface="Times New Roman"/>
                <a:cs typeface="Times New Roman"/>
              </a:rPr>
              <a:t>улс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нь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Их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гүрний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хүчирхийллээр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/>
                <a:cs typeface="Times New Roman"/>
              </a:rPr>
              <a:t>“</a:t>
            </a:r>
            <a:r>
              <a:rPr lang="en-US" sz="2800" dirty="0" err="1">
                <a:latin typeface="Times New Roman"/>
                <a:cs typeface="Times New Roman"/>
              </a:rPr>
              <a:t>Социализм</a:t>
            </a:r>
            <a:r>
              <a:rPr lang="en-US" sz="2800" dirty="0">
                <a:latin typeface="Times New Roman"/>
                <a:cs typeface="Times New Roman"/>
              </a:rPr>
              <a:t>” </a:t>
            </a:r>
            <a:r>
              <a:rPr lang="en-US" sz="2800" dirty="0" err="1">
                <a:latin typeface="Times New Roman"/>
                <a:cs typeface="Times New Roman"/>
              </a:rPr>
              <a:t>гэсэн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замд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орсноор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Марксист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онол</a:t>
            </a:r>
            <a:endParaRPr lang="en-US" sz="2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800" dirty="0" err="1">
                <a:latin typeface="Times New Roman"/>
                <a:cs typeface="Times New Roman"/>
              </a:rPr>
              <a:t>Нийгмийн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бүхий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л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салбарт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нэвтэрсэн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юм</a:t>
            </a:r>
            <a:r>
              <a:rPr lang="en-US" sz="2800" dirty="0">
                <a:latin typeface="Times New Roman"/>
                <a:cs typeface="Times New Roman"/>
              </a:rPr>
              <a:t>.</a:t>
            </a:r>
          </a:p>
          <a:p>
            <a:pPr marL="0" indent="0">
              <a:buNone/>
            </a:pPr>
            <a:endParaRPr lang="en-US" sz="2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Түүхийн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шинжлэх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ухааны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хоцрогдол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ч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үүнтэй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салшгүй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холбоотой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байв</a:t>
            </a:r>
            <a:r>
              <a:rPr lang="en-US" sz="2800" dirty="0">
                <a:latin typeface="Times New Roman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14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"/>
    </mc:Choice>
    <mc:Fallback xmlns="">
      <p:transition spd="slow" advTm="21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2400" dirty="0">
                <a:latin typeface="Times New Roman"/>
                <a:cs typeface="Times New Roman"/>
              </a:rPr>
              <a:t>Түүхийн шинжлэх ухааны хөгжлийг 3-н шатанд хувааж үздэг</a:t>
            </a:r>
            <a:r>
              <a:rPr lang="en-US" sz="2400" dirty="0">
                <a:effectLst/>
                <a:latin typeface="Times New Roman"/>
                <a:cs typeface="Times New Roman"/>
              </a:rPr>
              <a:t> </a:t>
            </a:r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mn-MN" sz="2000" dirty="0">
                <a:latin typeface="Times New Roman"/>
                <a:cs typeface="Times New Roman"/>
              </a:rPr>
              <a:t>Анхдагч түүх</a:t>
            </a:r>
            <a:endParaRPr lang="en-US" sz="2000" dirty="0">
              <a:latin typeface="Times New Roman"/>
              <a:cs typeface="Times New Roman"/>
            </a:endParaRPr>
          </a:p>
          <a:p>
            <a:pPr lvl="0"/>
            <a:r>
              <a:rPr lang="mn-MN" sz="2000" dirty="0">
                <a:latin typeface="Times New Roman"/>
                <a:cs typeface="Times New Roman"/>
              </a:rPr>
              <a:t>Түүх шинжлэх ухааны түвшинд хүрсэн үе</a:t>
            </a:r>
            <a:endParaRPr lang="en-US" sz="2000" dirty="0">
              <a:latin typeface="Times New Roman"/>
              <a:cs typeface="Times New Roman"/>
            </a:endParaRPr>
          </a:p>
          <a:p>
            <a:r>
              <a:rPr lang="mn-MN" sz="2000" dirty="0">
                <a:latin typeface="Times New Roman"/>
                <a:cs typeface="Times New Roman"/>
              </a:rPr>
              <a:t>Түүх гүн ухааны түвшинд хүрсэн үе </a:t>
            </a:r>
            <a:endParaRPr lang="en-US" sz="2000" dirty="0">
              <a:latin typeface="Times New Roman"/>
              <a:cs typeface="Times New Roman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="" xmlns:a16="http://schemas.microsoft.com/office/drawing/2014/main" id="{99D0D754-FE56-4D52-A40D-3616B424B7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82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"/>
    </mc:Choice>
    <mc:Fallback xmlns="">
      <p:transition spd="slow" advTm="349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01590" y="1495436"/>
            <a:ext cx="3860220" cy="39707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073938" y="3442425"/>
            <a:ext cx="183820" cy="15875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531138" y="3442425"/>
            <a:ext cx="183820" cy="15875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946909" y="3442425"/>
            <a:ext cx="183820" cy="15875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369900" y="3442425"/>
            <a:ext cx="183820" cy="15875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/>
          <p:cNvSpPr/>
          <p:nvPr/>
        </p:nvSpPr>
        <p:spPr>
          <a:xfrm>
            <a:off x="1788067" y="3422247"/>
            <a:ext cx="233953" cy="178937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>
            <a:off x="887680" y="3442425"/>
            <a:ext cx="233953" cy="178937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/>
          <p:cNvSpPr/>
          <p:nvPr/>
        </p:nvSpPr>
        <p:spPr>
          <a:xfrm>
            <a:off x="1340876" y="3422247"/>
            <a:ext cx="233953" cy="178937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/>
          <p:cNvSpPr/>
          <p:nvPr/>
        </p:nvSpPr>
        <p:spPr>
          <a:xfrm>
            <a:off x="484613" y="3442425"/>
            <a:ext cx="233953" cy="178937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2590191" y="1854889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2590191" y="2224539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590191" y="2669391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615258" y="3430603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2590191" y="3087645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751991" y="378946"/>
            <a:ext cx="7687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latin typeface="Times New Roman"/>
                <a:cs typeface="Times New Roman"/>
              </a:rPr>
              <a:t>Түүхийн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шинжлэх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ухааны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хөгжлийг</a:t>
            </a:r>
            <a:r>
              <a:rPr lang="en-US" dirty="0">
                <a:latin typeface="Times New Roman"/>
                <a:cs typeface="Times New Roman"/>
              </a:rPr>
              <a:t> 3-н </a:t>
            </a:r>
            <a:r>
              <a:rPr lang="en-US" dirty="0" err="1">
                <a:latin typeface="Times New Roman"/>
                <a:cs typeface="Times New Roman"/>
              </a:rPr>
              <a:t>үе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шатанд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авч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үздэг</a:t>
            </a:r>
            <a:r>
              <a:rPr lang="en-US" dirty="0">
                <a:latin typeface="Times New Roman"/>
                <a:cs typeface="Times New Roman"/>
              </a:rPr>
              <a:t>, </a:t>
            </a:r>
            <a:r>
              <a:rPr lang="en-US" dirty="0" err="1">
                <a:latin typeface="Times New Roman"/>
                <a:cs typeface="Times New Roman"/>
              </a:rPr>
              <a:t>гэхдээ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энэ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хөгжил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нь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спираль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маягаар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хязгааргүй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үргэлжилнэ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16051" y="1267141"/>
            <a:ext cx="3250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/>
                <a:cs typeface="Times New Roman"/>
              </a:rPr>
              <a:t>… (</a:t>
            </a:r>
            <a:r>
              <a:rPr lang="en-US" dirty="0" err="1">
                <a:latin typeface="Times New Roman"/>
                <a:cs typeface="Times New Roman"/>
              </a:rPr>
              <a:t>хөгжил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хязгаар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үгүй</a:t>
            </a:r>
            <a:r>
              <a:rPr lang="en-US" dirty="0">
                <a:latin typeface="Times New Roman"/>
                <a:cs typeface="Times New Roman"/>
              </a:rPr>
              <a:t>)</a:t>
            </a:r>
          </a:p>
        </p:txBody>
      </p:sp>
      <p:sp>
        <p:nvSpPr>
          <p:cNvPr id="24" name="Oval 23"/>
          <p:cNvSpPr/>
          <p:nvPr/>
        </p:nvSpPr>
        <p:spPr>
          <a:xfrm>
            <a:off x="5508246" y="1959058"/>
            <a:ext cx="183820" cy="15040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5938724" y="1820627"/>
            <a:ext cx="2500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latin typeface="Times New Roman"/>
                <a:cs typeface="Times New Roman"/>
              </a:rPr>
              <a:t>Анхдагч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түүх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508246" y="2590011"/>
            <a:ext cx="183820" cy="15875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Isosceles Triangle 26"/>
          <p:cNvSpPr/>
          <p:nvPr/>
        </p:nvSpPr>
        <p:spPr>
          <a:xfrm>
            <a:off x="5508246" y="3352956"/>
            <a:ext cx="233953" cy="178937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5938724" y="2453206"/>
            <a:ext cx="2500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latin typeface="Times New Roman"/>
                <a:cs typeface="Times New Roman"/>
              </a:rPr>
              <a:t>Түүх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шинжлэх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ухааны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түвшинд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хүрсэн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үе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38724" y="3208058"/>
            <a:ext cx="2500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latin typeface="Times New Roman"/>
                <a:cs typeface="Times New Roman"/>
              </a:rPr>
              <a:t>Түүх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гүн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ухааны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түвшинд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хүрсэн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үе</a:t>
            </a:r>
            <a:endParaRPr lang="en-US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46909" y="6509146"/>
            <a:ext cx="51051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Times"/>
                <a:cs typeface="Times"/>
              </a:rPr>
              <a:t>Философия</a:t>
            </a:r>
            <a:r>
              <a:rPr lang="en-US" sz="1200" dirty="0">
                <a:latin typeface="Times"/>
                <a:cs typeface="Times"/>
              </a:rPr>
              <a:t> </a:t>
            </a:r>
            <a:r>
              <a:rPr lang="en-US" sz="1200" dirty="0" err="1">
                <a:latin typeface="Times"/>
                <a:cs typeface="Times"/>
              </a:rPr>
              <a:t>истории</a:t>
            </a:r>
            <a:r>
              <a:rPr lang="en-US" sz="1200" dirty="0">
                <a:latin typeface="Times"/>
                <a:cs typeface="Times"/>
              </a:rPr>
              <a:t>, </a:t>
            </a:r>
            <a:r>
              <a:rPr lang="en-US" sz="1200" dirty="0" err="1">
                <a:latin typeface="Times"/>
                <a:cs typeface="Times"/>
              </a:rPr>
              <a:t>Гегель</a:t>
            </a:r>
            <a:r>
              <a:rPr lang="en-US" sz="1200" dirty="0">
                <a:latin typeface="Times"/>
                <a:cs typeface="Times"/>
              </a:rPr>
              <a:t> Г.В.Ф, </a:t>
            </a:r>
            <a:r>
              <a:rPr lang="en-US" sz="1200" dirty="0" err="1">
                <a:latin typeface="Times"/>
                <a:cs typeface="Times"/>
              </a:rPr>
              <a:t>Санкт-Петербург</a:t>
            </a:r>
            <a:r>
              <a:rPr lang="en-US" sz="1200" dirty="0">
                <a:latin typeface="Times"/>
                <a:cs typeface="Times"/>
              </a:rPr>
              <a:t>, “</a:t>
            </a:r>
            <a:r>
              <a:rPr lang="en-US" sz="1200" dirty="0" err="1">
                <a:latin typeface="Times"/>
                <a:cs typeface="Times"/>
              </a:rPr>
              <a:t>Наука</a:t>
            </a:r>
            <a:r>
              <a:rPr lang="en-US" sz="1200" dirty="0">
                <a:latin typeface="Times"/>
                <a:cs typeface="Times"/>
              </a:rPr>
              <a:t>”, 1993, 57</a:t>
            </a:r>
          </a:p>
        </p:txBody>
      </p:sp>
    </p:spTree>
    <p:extLst>
      <p:ext uri="{BB962C8B-B14F-4D97-AF65-F5344CB8AC3E}">
        <p14:creationId xmlns:p14="http://schemas.microsoft.com/office/powerpoint/2010/main" val="2188168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b="1" dirty="0">
                <a:latin typeface="Times New Roman"/>
                <a:cs typeface="Times New Roman"/>
              </a:rPr>
              <a:t>  	</a:t>
            </a:r>
            <a:r>
              <a:rPr lang="en-US" sz="1400" b="1" dirty="0" err="1">
                <a:latin typeface="Times New Roman"/>
                <a:cs typeface="Times New Roman"/>
              </a:rPr>
              <a:t>Нийгэм</a:t>
            </a:r>
            <a:r>
              <a:rPr lang="en-US" sz="1400" b="1" dirty="0">
                <a:latin typeface="Times New Roman"/>
                <a:cs typeface="Times New Roman"/>
              </a:rPr>
              <a:t> </a:t>
            </a:r>
            <a:r>
              <a:rPr lang="en-US" sz="1400" b="1" dirty="0" err="1">
                <a:latin typeface="Times New Roman"/>
                <a:cs typeface="Times New Roman"/>
              </a:rPr>
              <a:t>төвтэй</a:t>
            </a:r>
            <a:r>
              <a:rPr lang="en-US" sz="1400" dirty="0">
                <a:latin typeface="Times New Roman"/>
                <a:cs typeface="Times New Roman"/>
              </a:rPr>
              <a:t>						</a:t>
            </a:r>
            <a:r>
              <a:rPr lang="en-US" sz="1400" b="1" dirty="0" err="1">
                <a:latin typeface="Times New Roman"/>
                <a:cs typeface="Times New Roman"/>
              </a:rPr>
              <a:t>Хүн</a:t>
            </a:r>
            <a:r>
              <a:rPr lang="en-US" sz="1400" b="1" dirty="0">
                <a:latin typeface="Times New Roman"/>
                <a:cs typeface="Times New Roman"/>
              </a:rPr>
              <a:t> </a:t>
            </a:r>
            <a:r>
              <a:rPr lang="en-US" sz="1400" b="1" dirty="0" err="1">
                <a:latin typeface="Times New Roman"/>
                <a:cs typeface="Times New Roman"/>
              </a:rPr>
              <a:t>төвтэй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  </a:t>
            </a:r>
            <a:r>
              <a:rPr lang="en-US" sz="1400" dirty="0" err="1">
                <a:latin typeface="Times New Roman"/>
                <a:cs typeface="Times New Roman"/>
              </a:rPr>
              <a:t>Нийгэм</a:t>
            </a:r>
            <a:r>
              <a:rPr lang="en-US" sz="1400" dirty="0">
                <a:latin typeface="Times New Roman"/>
                <a:cs typeface="Times New Roman"/>
              </a:rPr>
              <a:t> (</a:t>
            </a:r>
            <a:r>
              <a:rPr lang="en-US" sz="1400" dirty="0" err="1">
                <a:latin typeface="Times New Roman"/>
                <a:cs typeface="Times New Roman"/>
              </a:rPr>
              <a:t>социализм</a:t>
            </a:r>
            <a:r>
              <a:rPr lang="en-US" sz="1400" dirty="0">
                <a:latin typeface="Times New Roman"/>
                <a:cs typeface="Times New Roman"/>
              </a:rPr>
              <a:t>, </a:t>
            </a:r>
            <a:r>
              <a:rPr lang="en-US" sz="1400" dirty="0" err="1">
                <a:latin typeface="Times New Roman"/>
                <a:cs typeface="Times New Roman"/>
              </a:rPr>
              <a:t>коммунизм</a:t>
            </a:r>
            <a:r>
              <a:rPr lang="en-US" sz="1400" dirty="0">
                <a:latin typeface="Times New Roman"/>
                <a:cs typeface="Times New Roman"/>
              </a:rPr>
              <a:t>)			1. </a:t>
            </a:r>
            <a:r>
              <a:rPr lang="en-US" sz="1400" dirty="0" err="1">
                <a:latin typeface="Times New Roman"/>
                <a:cs typeface="Times New Roman"/>
              </a:rPr>
              <a:t>Хүн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  </a:t>
            </a:r>
            <a:r>
              <a:rPr lang="en-US" sz="1400" dirty="0" err="1">
                <a:latin typeface="Times New Roman"/>
                <a:cs typeface="Times New Roman"/>
              </a:rPr>
              <a:t>Антогонист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зөрчилтэй</a:t>
            </a:r>
            <a:r>
              <a:rPr lang="en-US" sz="1400" dirty="0">
                <a:latin typeface="Times New Roman"/>
                <a:cs typeface="Times New Roman"/>
              </a:rPr>
              <a:t> 2 </a:t>
            </a:r>
            <a:r>
              <a:rPr lang="en-US" sz="1400" dirty="0" err="1">
                <a:latin typeface="Times New Roman"/>
                <a:cs typeface="Times New Roman"/>
              </a:rPr>
              <a:t>анги</a:t>
            </a:r>
            <a:r>
              <a:rPr lang="en-US" sz="1400" dirty="0">
                <a:latin typeface="Times New Roman"/>
                <a:cs typeface="Times New Roman"/>
              </a:rPr>
              <a:t>			2. </a:t>
            </a:r>
            <a:r>
              <a:rPr lang="en-US" sz="1400" dirty="0" err="1">
                <a:latin typeface="Times New Roman"/>
                <a:cs typeface="Times New Roman"/>
              </a:rPr>
              <a:t>Оюун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ухаан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  </a:t>
            </a:r>
            <a:r>
              <a:rPr lang="en-US" sz="1400" dirty="0" err="1">
                <a:latin typeface="Times New Roman"/>
                <a:cs typeface="Times New Roman"/>
              </a:rPr>
              <a:t>Үзэл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суртал</a:t>
            </a:r>
            <a:r>
              <a:rPr lang="en-US" sz="1400" dirty="0">
                <a:latin typeface="Times New Roman"/>
                <a:cs typeface="Times New Roman"/>
              </a:rPr>
              <a:t> (</a:t>
            </a:r>
            <a:r>
              <a:rPr lang="en-US" sz="1400" dirty="0" err="1">
                <a:latin typeface="Times New Roman"/>
                <a:cs typeface="Times New Roman"/>
              </a:rPr>
              <a:t>ко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нийгэмд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хүрвэл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жаргана</a:t>
            </a:r>
            <a:r>
              <a:rPr lang="en-US" sz="1400" dirty="0">
                <a:latin typeface="Times New Roman"/>
                <a:cs typeface="Times New Roman"/>
              </a:rPr>
              <a:t>)	3. </a:t>
            </a:r>
            <a:r>
              <a:rPr lang="en-US" sz="1400" dirty="0" err="1">
                <a:latin typeface="Times New Roman"/>
                <a:cs typeface="Times New Roman"/>
              </a:rPr>
              <a:t>Эрх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чөлөө</a:t>
            </a:r>
            <a:r>
              <a:rPr lang="en-US" sz="1400" dirty="0">
                <a:latin typeface="Times New Roman"/>
                <a:cs typeface="Times New Roman"/>
              </a:rPr>
              <a:t>	          -   </a:t>
            </a:r>
            <a:r>
              <a:rPr lang="en-US" sz="1400" dirty="0" err="1">
                <a:latin typeface="Times New Roman"/>
                <a:cs typeface="Times New Roman"/>
              </a:rPr>
              <a:t>иргэний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												- </a:t>
            </a:r>
            <a:r>
              <a:rPr lang="en-US" sz="1400" dirty="0" err="1">
                <a:latin typeface="Times New Roman"/>
                <a:cs typeface="Times New Roman"/>
              </a:rPr>
              <a:t>улс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төрийн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                                               								- </a:t>
            </a:r>
            <a:r>
              <a:rPr lang="en-US" sz="1400" dirty="0" err="1">
                <a:latin typeface="Times New Roman"/>
                <a:cs typeface="Times New Roman"/>
              </a:rPr>
              <a:t>эдийн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засгийн</a:t>
            </a:r>
            <a:endParaRPr lang="en-US" sz="1400" dirty="0">
              <a:latin typeface="Times New Roman"/>
              <a:cs typeface="Times New Roman"/>
            </a:endParaRPr>
          </a:p>
          <a:p>
            <a:pPr marL="0" lvl="0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												- </a:t>
            </a:r>
            <a:r>
              <a:rPr lang="en-US" sz="1400" dirty="0" err="1">
                <a:latin typeface="Times New Roman"/>
                <a:cs typeface="Times New Roman"/>
              </a:rPr>
              <a:t>ахуйн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эрх</a:t>
            </a:r>
            <a:r>
              <a:rPr lang="en-US" sz="1400" dirty="0">
                <a:latin typeface="Times New Roman"/>
                <a:cs typeface="Times New Roman"/>
              </a:rPr>
              <a:t> </a:t>
            </a:r>
            <a:r>
              <a:rPr lang="en-US" sz="1400" dirty="0" err="1">
                <a:latin typeface="Times New Roman"/>
                <a:cs typeface="Times New Roman"/>
              </a:rPr>
              <a:t>чөлөө</a:t>
            </a:r>
            <a:endParaRPr lang="en-US" sz="1400" dirty="0">
              <a:latin typeface="Times New Roman"/>
              <a:cs typeface="Times New Roman"/>
            </a:endParaRPr>
          </a:p>
          <a:p>
            <a:pPr marL="3657600" lvl="8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4.   </a:t>
            </a:r>
            <a:r>
              <a:rPr lang="en-US" sz="1400" dirty="0" err="1">
                <a:latin typeface="Times New Roman"/>
                <a:cs typeface="Times New Roman"/>
              </a:rPr>
              <a:t>Үнэн</a:t>
            </a:r>
            <a:endParaRPr lang="en-US" sz="1400" dirty="0">
              <a:latin typeface="Times New Roman"/>
              <a:cs typeface="Times New Roman"/>
            </a:endParaRPr>
          </a:p>
          <a:p>
            <a:pPr marL="3657600" lvl="8" indent="0">
              <a:buNone/>
            </a:pPr>
            <a:r>
              <a:rPr lang="en-US" sz="1400" dirty="0">
                <a:latin typeface="Times New Roman"/>
                <a:cs typeface="Times New Roman"/>
              </a:rPr>
              <a:t>5.   </a:t>
            </a:r>
            <a:r>
              <a:rPr lang="en-US" sz="1400" dirty="0" err="1">
                <a:latin typeface="Times New Roman"/>
                <a:cs typeface="Times New Roman"/>
              </a:rPr>
              <a:t>Өмч</a:t>
            </a:r>
            <a:endParaRPr lang="en-US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25513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Times New Roman"/>
                <a:cs typeface="Times New Roman"/>
              </a:rPr>
              <a:t>Социализмын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жилүүд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дэх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хүний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сэтгэлгээ</a:t>
            </a:r>
            <a:endParaRPr lang="en-US" sz="2800" dirty="0">
              <a:latin typeface="Times New Roman"/>
              <a:cs typeface="Times New Roman"/>
            </a:endParaRPr>
          </a:p>
        </p:txBody>
      </p:sp>
      <p:pic>
        <p:nvPicPr>
          <p:cNvPr id="4" name="Content Placeholder 3" descr="images-9.jpe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9" b="10717"/>
          <a:stretch/>
        </p:blipFill>
        <p:spPr>
          <a:xfrm>
            <a:off x="457200" y="994338"/>
            <a:ext cx="4008621" cy="4896482"/>
          </a:xfrm>
        </p:spPr>
      </p:pic>
      <p:pic>
        <p:nvPicPr>
          <p:cNvPr id="5" name="Picture 4" descr="image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659" y="1600200"/>
            <a:ext cx="3151346" cy="3707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9579" y="6142875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www.vectorstock.com</a:t>
            </a:r>
            <a:endParaRPr lang="en-US" sz="1100" dirty="0"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35369" y="6078822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www.wikiversity.org</a:t>
            </a:r>
            <a:endParaRPr lang="en-US" sz="11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60799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Times New Roman"/>
                <a:cs typeface="Times New Roman"/>
              </a:rPr>
              <a:t>Ардчилсан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нийгэм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дэх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хүний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сэтгэлгээ</a:t>
            </a:r>
            <a:endParaRPr lang="en-US" sz="2800" dirty="0">
              <a:latin typeface="Times New Roman"/>
              <a:cs typeface="Times New Roman"/>
            </a:endParaRPr>
          </a:p>
        </p:txBody>
      </p:sp>
      <p:pic>
        <p:nvPicPr>
          <p:cNvPr id="8" name="Content Placeholder 7" descr="images-3.jpe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3" b="-677"/>
          <a:stretch/>
        </p:blipFill>
        <p:spPr>
          <a:xfrm>
            <a:off x="231603" y="1626668"/>
            <a:ext cx="4004612" cy="4305929"/>
          </a:xfrm>
        </p:spPr>
      </p:pic>
      <p:sp>
        <p:nvSpPr>
          <p:cNvPr id="10" name="TextBox 9"/>
          <p:cNvSpPr txBox="1"/>
          <p:nvPr/>
        </p:nvSpPr>
        <p:spPr>
          <a:xfrm>
            <a:off x="1729579" y="6138694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www.123rf.com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80164" y="6126163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www.bigstockphoto.com</a:t>
            </a:r>
            <a:endParaRPr lang="en-US" sz="1100" dirty="0">
              <a:latin typeface="Times New Roman"/>
              <a:cs typeface="Times New Roman"/>
            </a:endParaRPr>
          </a:p>
        </p:txBody>
      </p:sp>
      <p:pic>
        <p:nvPicPr>
          <p:cNvPr id="15" name="Picture 14" descr="images-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6667"/>
            <a:ext cx="3908787" cy="430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69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2800" dirty="0">
                <a:latin typeface="Times New Roman"/>
                <a:cs typeface="Times New Roman"/>
              </a:rPr>
              <a:t>Монголд түүхийн нэр хүнд унасан шалтгаан </a:t>
            </a:r>
            <a:r>
              <a:rPr lang="en-US" sz="2800" dirty="0">
                <a:latin typeface="Times New Roman"/>
                <a:cs typeface="Times New Roman"/>
              </a:rPr>
              <a:t/>
            </a:r>
            <a:br>
              <a:rPr lang="en-US" sz="2800" dirty="0">
                <a:latin typeface="Times New Roman"/>
                <a:cs typeface="Times New Roman"/>
              </a:rPr>
            </a:br>
            <a:endParaRPr lang="en-US" sz="2800" dirty="0"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272"/>
            <a:ext cx="8229600" cy="48308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mn-MN" sz="2000" dirty="0">
              <a:latin typeface="Times New Roman"/>
              <a:cs typeface="Times New Roman"/>
            </a:endParaRPr>
          </a:p>
          <a:p>
            <a:r>
              <a:rPr lang="mn-MN" sz="2000" dirty="0">
                <a:latin typeface="Times New Roman"/>
                <a:cs typeface="Times New Roman"/>
              </a:rPr>
              <a:t>Нэгдүгээрт : 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      Монголд социализм экспортлогдон орж ирснээр түүхийг марксист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      ленинист онолд хүчээр тохируулан зохиомол түүх үүсгэн зааж байсан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     учраас үнэн түүх заах эрхгүй болсон</a:t>
            </a:r>
            <a:endParaRPr lang="en-US" sz="2000" dirty="0">
              <a:latin typeface="Times New Roman"/>
              <a:cs typeface="Times New Roman"/>
            </a:endParaRPr>
          </a:p>
          <a:p>
            <a:r>
              <a:rPr lang="mn-MN" sz="2000" dirty="0">
                <a:latin typeface="Times New Roman"/>
                <a:cs typeface="Times New Roman"/>
              </a:rPr>
              <a:t>Хоёрдугаарт : 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	Монголд түүх нэрийн дор Монголын болон Оросын коммунист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	намуудын түүхийг зааж байсан</a:t>
            </a:r>
            <a:endParaRPr lang="en-US" sz="2000" dirty="0">
              <a:latin typeface="Times New Roman"/>
              <a:cs typeface="Times New Roman"/>
            </a:endParaRPr>
          </a:p>
          <a:p>
            <a:r>
              <a:rPr lang="mn-MN" sz="2000" dirty="0">
                <a:latin typeface="Times New Roman"/>
                <a:cs typeface="Times New Roman"/>
              </a:rPr>
              <a:t>Гуравдугаарт : 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	Түүхийг анхдагч түүхийн түвшинд зааж түүхийг бүтээгч Хүнийг</a:t>
            </a:r>
          </a:p>
          <a:p>
            <a:pPr marL="0" indent="0">
              <a:buNone/>
            </a:pPr>
            <a:r>
              <a:rPr lang="mn-MN" sz="2000" dirty="0">
                <a:latin typeface="Times New Roman"/>
                <a:cs typeface="Times New Roman"/>
              </a:rPr>
              <a:t>        Нийгмийн дараа хоёрт тавьсан</a:t>
            </a:r>
            <a:endParaRPr lang="en-US" sz="2000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999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4794"/>
            <a:ext cx="850392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Оршихуй гэдэг бол экзистенц хэлбэрээрээ бол хүн гэсэн үг. Хүн л гагц оршиж байдаг.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mn-M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Хараанаас-нарны туяа гарна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Үнэртэхээс агаар гарна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байна-Хад байна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байна-Мод байна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байна-Морь байна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үгүй бол Хад байхгүй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үгүй бол Мод байхгүй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үгүй бол Морь байхгүй</a:t>
            </a:r>
          </a:p>
          <a:p>
            <a:r>
              <a:rPr lang="mn-MN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 үгүй бол Бурхан үгүй</a:t>
            </a:r>
            <a:endParaRPr lang="en-US" dirty="0">
              <a:latin typeface="Times New Roman" panose="02020603050405020304" pitchFamily="18" charset="0"/>
              <a:cs typeface="Times New Roman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86654CB-D5C4-46CF-AEAE-D4D260124F64}"/>
              </a:ext>
            </a:extLst>
          </p:cNvPr>
          <p:cNvSpPr txBox="1"/>
          <p:nvPr/>
        </p:nvSpPr>
        <p:spPr>
          <a:xfrm>
            <a:off x="4165600" y="6126163"/>
            <a:ext cx="45212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ru-RU" sz="1100" dirty="0">
                <a:latin typeface="Times New Roman"/>
                <a:cs typeface="Times New Roman"/>
              </a:rPr>
              <a:t>Что такое метафизика? / Пер. с нем. В.В. Бибихина. — 2-е изд. — М.: Академический Проект, 2013. (Философские технологии).</a:t>
            </a:r>
            <a:endParaRPr lang="en-US" sz="11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65883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Times New Roman"/>
                <a:cs typeface="Times New Roman"/>
              </a:rPr>
              <a:t>Субстанц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бол</a:t>
            </a:r>
            <a:r>
              <a:rPr lang="en-US" sz="2800" dirty="0">
                <a:latin typeface="Times New Roman"/>
                <a:cs typeface="Times New Roman"/>
              </a:rPr>
              <a:t> ХҮН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6" descr="sunlight12.jpg"/>
          <p:cNvPicPr>
            <a:picLocks noGrp="1"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469" y="1600200"/>
            <a:ext cx="3744416" cy="3960440"/>
          </a:xfrm>
          <a:prstGeom prst="rect">
            <a:avLst/>
          </a:prstGeom>
        </p:spPr>
      </p:pic>
      <p:pic>
        <p:nvPicPr>
          <p:cNvPr id="5" name="Content Placeholder 7" descr="asdadasda.jpg"/>
          <p:cNvPicPr>
            <a:picLocks noGrp="1"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5025" y="1600200"/>
            <a:ext cx="4041775" cy="38884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9579" y="6138694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www.thelivingyogablog.com</a:t>
            </a:r>
            <a:endParaRPr lang="en-US" sz="1100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96875" y="6160289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www.thelivingyogablog.com</a:t>
            </a:r>
            <a:endParaRPr lang="en-US" sz="11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99290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Times New Roman"/>
                <a:cs typeface="Times New Roman"/>
              </a:rPr>
              <a:t>Субстанц</a:t>
            </a:r>
            <a:r>
              <a:rPr lang="en-US" sz="2800" dirty="0">
                <a:latin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cs typeface="Times New Roman"/>
              </a:rPr>
              <a:t>бол</a:t>
            </a:r>
            <a:r>
              <a:rPr lang="en-US" sz="2800" dirty="0">
                <a:latin typeface="Times New Roman"/>
                <a:cs typeface="Times New Roman"/>
              </a:rPr>
              <a:t> ХҮН</a:t>
            </a:r>
          </a:p>
        </p:txBody>
      </p:sp>
      <p:pic>
        <p:nvPicPr>
          <p:cNvPr id="4" name="Content Placeholder 6" descr="dadadad.jpg"/>
          <p:cNvPicPr>
            <a:picLocks noGrp="1"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431" y="1949239"/>
            <a:ext cx="4427984" cy="37243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96779" y="6165304"/>
            <a:ext cx="2506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www.nationalgeographic.com</a:t>
            </a:r>
            <a:endParaRPr lang="en-US" sz="1100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65000" y="6147337"/>
            <a:ext cx="31082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Times New Roman"/>
                <a:cs typeface="Times New Roman"/>
              </a:rPr>
              <a:t>Source: </a:t>
            </a:r>
            <a:r>
              <a:rPr lang="en-US" sz="1100" dirty="0" err="1">
                <a:latin typeface="Times New Roman"/>
                <a:cs typeface="Times New Roman"/>
              </a:rPr>
              <a:t>www.istockphoto.com</a:t>
            </a:r>
            <a:endParaRPr lang="en-US" sz="1100" dirty="0">
              <a:latin typeface="Times New Roman"/>
              <a:cs typeface="Times New Roman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49" y="1949239"/>
            <a:ext cx="3856851" cy="257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82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mn-MN" sz="2800" dirty="0">
                <a:latin typeface="Times New Roman"/>
                <a:cs typeface="Times New Roman"/>
              </a:rPr>
              <a:t>Социалист системийн орнуудын байгуулж байсан социалист нийгэм нь үнэндээ хүн төрөлхтний хүсэж мөрөөдөж байсан социализм байгаагүй юм.</a:t>
            </a:r>
          </a:p>
          <a:p>
            <a:pPr algn="just"/>
            <a:endParaRPr lang="mn-MN" sz="2800" dirty="0">
              <a:latin typeface="Times New Roman"/>
              <a:cs typeface="Times New Roman"/>
            </a:endParaRPr>
          </a:p>
          <a:p>
            <a:pPr algn="just"/>
            <a:r>
              <a:rPr lang="mn-MN" sz="2800" dirty="0">
                <a:latin typeface="Times New Roman"/>
                <a:cs typeface="Times New Roman"/>
              </a:rPr>
              <a:t>Энэхүү социализм нь хүний оюун ухаан, оюун санааны эрх чөлөөг хаагдуулсан авторитар, тоталитар дэглэмийн нэгэн хувилбар байсан юм. Социалист систем нүд ирмэхийн зуур задран унасны гол шалтгаан үүнд оршиж байв.</a:t>
            </a:r>
            <a:endParaRPr lang="en-US" sz="28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287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latin typeface="Times New Roman"/>
              <a:cs typeface="Times New Roman"/>
            </a:endParaRPr>
          </a:p>
          <a:p>
            <a:endParaRPr lang="en-US" dirty="0">
              <a:latin typeface="Times New Roman"/>
              <a:cs typeface="Times New Roman"/>
            </a:endParaRPr>
          </a:p>
          <a:p>
            <a:endParaRPr lang="en-US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dirty="0">
                <a:latin typeface="Times New Roman"/>
                <a:cs typeface="Times New Roman"/>
              </a:rPr>
              <a:t>          </a:t>
            </a:r>
            <a:r>
              <a:rPr lang="en-US" dirty="0" err="1">
                <a:latin typeface="Times New Roman"/>
                <a:cs typeface="Times New Roman"/>
              </a:rPr>
              <a:t>Анхаарал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тавьсанд</a:t>
            </a:r>
            <a:r>
              <a:rPr lang="en-US" dirty="0">
                <a:latin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cs typeface="Times New Roman"/>
              </a:rPr>
              <a:t>баярлалаа</a:t>
            </a:r>
            <a:endParaRPr lang="en-US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4671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433</Words>
  <Application>Microsoft Macintosh PowerPoint</Application>
  <PresentationFormat>On-screen Show (4:3)</PresentationFormat>
  <Paragraphs>91</Paragraphs>
  <Slides>16</Slides>
  <Notes>1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History of the ХХ Century Mongolia</vt:lpstr>
      <vt:lpstr>ХХ зууны Монголын Түүх</vt:lpstr>
      <vt:lpstr>Лекцийн дэд сэдвүүд</vt:lpstr>
      <vt:lpstr>Лекцийн агуулга</vt:lpstr>
      <vt:lpstr>PowerPoint Presentation</vt:lpstr>
      <vt:lpstr>Түүхийн шинжлэх ухааны хөгжлийг 3-н шатанд хувааж үздэг </vt:lpstr>
      <vt:lpstr>PowerPoint Presentation</vt:lpstr>
      <vt:lpstr>PowerPoint Presentation</vt:lpstr>
      <vt:lpstr>Социализмын жилүүд дэх хүний сэтгэлгээ</vt:lpstr>
      <vt:lpstr>Ардчилсан нийгэм дэх хүний сэтгэлгээ</vt:lpstr>
      <vt:lpstr>Монголд түүхийн нэр хүнд унасан шалтгаан  </vt:lpstr>
      <vt:lpstr>PowerPoint Presentation</vt:lpstr>
      <vt:lpstr>Субстанц бол ХҮН</vt:lpstr>
      <vt:lpstr>Субстанц бол ХҮН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ХХ зууны Монголын Түүх</dc:title>
  <dc:creator>Otgonjargal Sodnomdarjaa</dc:creator>
  <cp:lastModifiedBy>user</cp:lastModifiedBy>
  <cp:revision>38</cp:revision>
  <dcterms:created xsi:type="dcterms:W3CDTF">2022-03-13T08:36:47Z</dcterms:created>
  <dcterms:modified xsi:type="dcterms:W3CDTF">2022-03-27T03:11:10Z</dcterms:modified>
</cp:coreProperties>
</file>