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4" r:id="rId1"/>
  </p:sldMasterIdLst>
  <p:notesMasterIdLst>
    <p:notesMasterId r:id="rId21"/>
  </p:notesMasterIdLst>
  <p:sldIdLst>
    <p:sldId id="256" r:id="rId2"/>
    <p:sldId id="258" r:id="rId3"/>
    <p:sldId id="259" r:id="rId4"/>
    <p:sldId id="260" r:id="rId5"/>
    <p:sldId id="270" r:id="rId6"/>
    <p:sldId id="262" r:id="rId7"/>
    <p:sldId id="271" r:id="rId8"/>
    <p:sldId id="263" r:id="rId9"/>
    <p:sldId id="272" r:id="rId10"/>
    <p:sldId id="264" r:id="rId11"/>
    <p:sldId id="265" r:id="rId12"/>
    <p:sldId id="266" r:id="rId13"/>
    <p:sldId id="267" r:id="rId14"/>
    <p:sldId id="273" r:id="rId15"/>
    <p:sldId id="268" r:id="rId16"/>
    <p:sldId id="269" r:id="rId17"/>
    <p:sldId id="274" r:id="rId18"/>
    <p:sldId id="276" r:id="rId19"/>
    <p:sldId id="275"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6" autoAdjust="0"/>
    <p:restoredTop sz="94733"/>
  </p:normalViewPr>
  <p:slideViewPr>
    <p:cSldViewPr snapToGrid="0" snapToObjects="1">
      <p:cViewPr varScale="1">
        <p:scale>
          <a:sx n="107" d="100"/>
          <a:sy n="107" d="100"/>
        </p:scale>
        <p:origin x="1776"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ED5511-7253-B34D-9C9F-C640D6ABF0F3}" type="datetimeFigureOut">
              <a:rPr lang="en-US" smtClean="0"/>
              <a:t>4/18/22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176380-B976-A647-B56D-D8104400604E}" type="slidenum">
              <a:rPr lang="en-US" smtClean="0"/>
              <a:t>‹#›</a:t>
            </a:fld>
            <a:endParaRPr lang="en-US"/>
          </a:p>
        </p:txBody>
      </p:sp>
    </p:spTree>
    <p:extLst>
      <p:ext uri="{BB962C8B-B14F-4D97-AF65-F5344CB8AC3E}">
        <p14:creationId xmlns:p14="http://schemas.microsoft.com/office/powerpoint/2010/main" val="234998345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568CF0D-1061-426D-A969-DE35845847CA}"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965016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3448952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1529214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2A343-E0E5-B044-906D-C19BBFA55711}" type="datetimeFigureOut">
              <a:rPr lang="en-US" smtClean="0"/>
              <a:t>4/18/22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2342468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2A343-E0E5-B044-906D-C19BBFA55711}" type="datetimeFigureOut">
              <a:rPr lang="en-US" smtClean="0"/>
              <a:t>4/18/22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3629797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3361603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32321383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1176381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32A343-E0E5-B044-906D-C19BBFA55711}" type="datetimeFigureOut">
              <a:rPr lang="en-US" smtClean="0"/>
              <a:t>4/18/22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610154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32A343-E0E5-B044-906D-C19BBFA55711}" type="datetimeFigureOut">
              <a:rPr lang="en-US" smtClean="0"/>
              <a:t>4/18/22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75063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8106087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17649"/>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454530" y="3765449"/>
            <a:ext cx="5449871"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
        <p:nvSpPr>
          <p:cNvPr id="9" name="TextBox 8"/>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
        <p:nvSpPr>
          <p:cNvPr id="13" name="TextBox 12"/>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6285111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39840511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2401502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2089491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10343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2A343-E0E5-B044-906D-C19BBFA55711}"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25325D-BF21-764C-8837-A59148801F9F}" type="slidenum">
              <a:rPr lang="en-US" smtClean="0"/>
              <a:t>‹#›</a:t>
            </a:fld>
            <a:endParaRPr lang="en-US"/>
          </a:p>
        </p:txBody>
      </p:sp>
    </p:spTree>
    <p:extLst>
      <p:ext uri="{BB962C8B-B14F-4D97-AF65-F5344CB8AC3E}">
        <p14:creationId xmlns:p14="http://schemas.microsoft.com/office/powerpoint/2010/main" val="1844159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732A343-E0E5-B044-906D-C19BBFA55711}" type="datetimeFigureOut">
              <a:rPr lang="en-US" smtClean="0"/>
              <a:t>4/18/22</a:t>
            </a:fld>
            <a:endParaRPr 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BC25325D-BF21-764C-8837-A59148801F9F}" type="slidenum">
              <a:rPr lang="en-US" smtClean="0"/>
              <a:t>‹#›</a:t>
            </a:fld>
            <a:endParaRPr lang="en-US"/>
          </a:p>
        </p:txBody>
      </p:sp>
    </p:spTree>
    <p:extLst>
      <p:ext uri="{BB962C8B-B14F-4D97-AF65-F5344CB8AC3E}">
        <p14:creationId xmlns:p14="http://schemas.microsoft.com/office/powerpoint/2010/main" val="4128525000"/>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95049"/>
            <a:ext cx="7772400" cy="2171094"/>
          </a:xfrm>
        </p:spPr>
        <p:txBody>
          <a:bodyPr>
            <a:normAutofit/>
          </a:bodyPr>
          <a:lstStyle/>
          <a:p>
            <a:pPr algn="ctr"/>
            <a:r>
              <a:rPr lang="mn-MN" sz="4400" b="1" dirty="0">
                <a:solidFill>
                  <a:schemeClr val="tx1"/>
                </a:solidFill>
              </a:rPr>
              <a:t> </a:t>
            </a:r>
            <a:r>
              <a:rPr lang="en-US" sz="4400" dirty="0">
                <a:solidFill>
                  <a:schemeClr val="tx1"/>
                </a:solidFill>
                <a:latin typeface="Times New Roman"/>
                <a:cs typeface="Times New Roman"/>
              </a:rPr>
              <a:t>History of the ХХ Century Mongolia</a:t>
            </a:r>
          </a:p>
        </p:txBody>
      </p:sp>
      <p:sp>
        <p:nvSpPr>
          <p:cNvPr id="3" name="Subtitle 2"/>
          <p:cNvSpPr>
            <a:spLocks noGrp="1"/>
          </p:cNvSpPr>
          <p:nvPr>
            <p:ph type="subTitle" idx="1"/>
          </p:nvPr>
        </p:nvSpPr>
        <p:spPr>
          <a:xfrm>
            <a:off x="1261516" y="3791858"/>
            <a:ext cx="6620968" cy="1846942"/>
          </a:xfrm>
        </p:spPr>
        <p:txBody>
          <a:bodyPr>
            <a:normAutofit fontScale="25000" lnSpcReduction="20000"/>
          </a:bodyPr>
          <a:lstStyle/>
          <a:p>
            <a:pPr algn="ctr"/>
            <a:r>
              <a:rPr lang="en-US" sz="6400" b="1" i="1" dirty="0">
                <a:solidFill>
                  <a:schemeClr val="tx1"/>
                </a:solidFill>
                <a:latin typeface="Times New Roman"/>
                <a:cs typeface="Times New Roman"/>
              </a:rPr>
              <a:t>1911 Revolution: 1. Human rights, freedom of thinking created world empires</a:t>
            </a:r>
          </a:p>
          <a:p>
            <a:endParaRPr lang="en-US" sz="5000" b="1" i="1" dirty="0">
              <a:solidFill>
                <a:schemeClr val="tx1"/>
              </a:solidFill>
              <a:latin typeface="Times New Roman"/>
              <a:cs typeface="Times New Roman"/>
            </a:endParaRPr>
          </a:p>
          <a:p>
            <a:pPr algn="ctr"/>
            <a:r>
              <a:rPr lang="en-US" sz="4800" dirty="0">
                <a:solidFill>
                  <a:schemeClr val="tx1"/>
                </a:solidFill>
                <a:latin typeface="Times New Roman"/>
                <a:cs typeface="Times New Roman"/>
              </a:rPr>
              <a:t> </a:t>
            </a:r>
            <a:r>
              <a:rPr lang="en-US" sz="9600" dirty="0">
                <a:solidFill>
                  <a:schemeClr val="tx1"/>
                </a:solidFill>
                <a:latin typeface="Times New Roman"/>
                <a:cs typeface="Times New Roman"/>
              </a:rPr>
              <a:t>Lecture 2</a:t>
            </a:r>
          </a:p>
          <a:p>
            <a:endParaRPr lang="en-US" sz="4800" dirty="0">
              <a:solidFill>
                <a:schemeClr val="tx1"/>
              </a:solidFill>
              <a:latin typeface="Times New Roman"/>
              <a:cs typeface="Times New Roman"/>
            </a:endParaRPr>
          </a:p>
          <a:p>
            <a:pPr algn="ctr"/>
            <a:r>
              <a:rPr lang="en-US" sz="4900" dirty="0">
                <a:solidFill>
                  <a:schemeClr val="tx1"/>
                </a:solidFill>
                <a:latin typeface="Times New Roman"/>
                <a:cs typeface="Times New Roman"/>
              </a:rPr>
              <a:t>Lecturer: Prof. OTGONJARGAL Sodnomdarjaa</a:t>
            </a:r>
          </a:p>
          <a:p>
            <a:pPr algn="ctr"/>
            <a:r>
              <a:rPr lang="en-US" sz="4900" dirty="0">
                <a:solidFill>
                  <a:schemeClr val="tx1"/>
                </a:solidFill>
                <a:latin typeface="Times New Roman"/>
                <a:cs typeface="Times New Roman"/>
              </a:rPr>
              <a:t>National University of Mongolia</a:t>
            </a:r>
          </a:p>
          <a:p>
            <a:pPr algn="ctr"/>
            <a:r>
              <a:rPr lang="mn-MN" b="1" dirty="0">
                <a:solidFill>
                  <a:schemeClr val="tx1"/>
                </a:solidFill>
                <a:latin typeface="Times New Roman"/>
                <a:cs typeface="Times New Roman"/>
              </a:rPr>
              <a:t> </a:t>
            </a:r>
            <a:endParaRPr lang="en-US" dirty="0">
              <a:solidFill>
                <a:schemeClr val="tx1"/>
              </a:solidFill>
            </a:endParaRPr>
          </a:p>
        </p:txBody>
      </p:sp>
    </p:spTree>
    <p:extLst>
      <p:ext uri="{BB962C8B-B14F-4D97-AF65-F5344CB8AC3E}">
        <p14:creationId xmlns:p14="http://schemas.microsoft.com/office/powerpoint/2010/main" val="3945533766"/>
      </p:ext>
    </p:extLst>
  </p:cSld>
  <p:clrMapOvr>
    <a:masterClrMapping/>
  </p:clrMapOvr>
  <mc:AlternateContent xmlns:mc="http://schemas.openxmlformats.org/markup-compatibility/2006" xmlns:p14="http://schemas.microsoft.com/office/powerpoint/2010/main">
    <mc:Choice Requires="p14">
      <p:transition spd="slow" p14:dur="2000" advTm="15051"/>
    </mc:Choice>
    <mc:Fallback xmlns="">
      <p:transition spd="slow" advTm="150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95174"/>
            <a:ext cx="7772400" cy="3107460"/>
          </a:xfrm>
        </p:spPr>
        <p:txBody>
          <a:bodyPr/>
          <a:lstStyle/>
          <a:p>
            <a:pPr algn="ctr"/>
            <a:r>
              <a:rPr lang="en-US" sz="4400" dirty="0">
                <a:solidFill>
                  <a:schemeClr val="tx1"/>
                </a:solidFill>
                <a:latin typeface="Times New Roman"/>
                <a:cs typeface="Times New Roman"/>
              </a:rPr>
              <a:t>ХХ </a:t>
            </a:r>
            <a:r>
              <a:rPr lang="en-US" sz="4400" dirty="0" err="1">
                <a:solidFill>
                  <a:schemeClr val="tx1"/>
                </a:solidFill>
                <a:latin typeface="Times New Roman"/>
                <a:cs typeface="Times New Roman"/>
              </a:rPr>
              <a:t>зууны</a:t>
            </a:r>
            <a:r>
              <a:rPr lang="en-US" sz="4400" dirty="0">
                <a:solidFill>
                  <a:schemeClr val="tx1"/>
                </a:solidFill>
                <a:latin typeface="Times New Roman"/>
                <a:cs typeface="Times New Roman"/>
              </a:rPr>
              <a:t> </a:t>
            </a:r>
            <a:r>
              <a:rPr lang="en-US" sz="4400" dirty="0" err="1">
                <a:solidFill>
                  <a:schemeClr val="tx1"/>
                </a:solidFill>
                <a:latin typeface="Times New Roman"/>
                <a:cs typeface="Times New Roman"/>
              </a:rPr>
              <a:t>Монголын</a:t>
            </a:r>
            <a:r>
              <a:rPr lang="en-US" sz="4400" dirty="0">
                <a:solidFill>
                  <a:schemeClr val="tx1"/>
                </a:solidFill>
                <a:latin typeface="Times New Roman"/>
                <a:cs typeface="Times New Roman"/>
              </a:rPr>
              <a:t> </a:t>
            </a:r>
            <a:r>
              <a:rPr lang="en-US" sz="4400" dirty="0" err="1">
                <a:solidFill>
                  <a:schemeClr val="tx1"/>
                </a:solidFill>
                <a:latin typeface="Times New Roman"/>
                <a:cs typeface="Times New Roman"/>
              </a:rPr>
              <a:t>Түүх</a:t>
            </a:r>
            <a:endParaRPr lang="en-US" sz="4400" dirty="0">
              <a:solidFill>
                <a:schemeClr val="tx1"/>
              </a:solidFill>
              <a:latin typeface="Times New Roman"/>
              <a:cs typeface="Times New Roman"/>
            </a:endParaRPr>
          </a:p>
        </p:txBody>
      </p:sp>
      <p:sp>
        <p:nvSpPr>
          <p:cNvPr id="3" name="Subtitle 2"/>
          <p:cNvSpPr>
            <a:spLocks noGrp="1"/>
          </p:cNvSpPr>
          <p:nvPr>
            <p:ph type="subTitle" idx="1"/>
          </p:nvPr>
        </p:nvSpPr>
        <p:spPr>
          <a:xfrm>
            <a:off x="1371600" y="3476001"/>
            <a:ext cx="6400800" cy="2523443"/>
          </a:xfrm>
        </p:spPr>
        <p:txBody>
          <a:bodyPr>
            <a:normAutofit fontScale="92500" lnSpcReduction="20000"/>
          </a:bodyPr>
          <a:lstStyle/>
          <a:p>
            <a:pPr algn="ctr"/>
            <a:r>
              <a:rPr lang="en-US" sz="3500" b="1" i="1" dirty="0">
                <a:latin typeface="Times New Roman"/>
                <a:cs typeface="Times New Roman"/>
              </a:rPr>
              <a:t> </a:t>
            </a:r>
            <a:r>
              <a:rPr lang="en-US" sz="1700" b="1" i="1" dirty="0" err="1">
                <a:solidFill>
                  <a:schemeClr val="tx1"/>
                </a:solidFill>
                <a:latin typeface="Times New Roman"/>
                <a:cs typeface="Times New Roman"/>
              </a:rPr>
              <a:t>Хүний</a:t>
            </a:r>
            <a:r>
              <a:rPr lang="en-US" sz="1700" b="1" i="1" dirty="0">
                <a:solidFill>
                  <a:schemeClr val="tx1"/>
                </a:solidFill>
                <a:latin typeface="Times New Roman"/>
                <a:cs typeface="Times New Roman"/>
              </a:rPr>
              <a:t> </a:t>
            </a:r>
            <a:r>
              <a:rPr lang="en-US" sz="1700" b="1" i="1" dirty="0" err="1">
                <a:solidFill>
                  <a:schemeClr val="tx1"/>
                </a:solidFill>
                <a:latin typeface="Times New Roman"/>
                <a:cs typeface="Times New Roman"/>
              </a:rPr>
              <a:t>эрх</a:t>
            </a:r>
            <a:r>
              <a:rPr lang="en-US" sz="1700" b="1" i="1" dirty="0">
                <a:solidFill>
                  <a:schemeClr val="tx1"/>
                </a:solidFill>
                <a:latin typeface="Times New Roman"/>
                <a:cs typeface="Times New Roman"/>
              </a:rPr>
              <a:t>, </a:t>
            </a:r>
            <a:r>
              <a:rPr lang="en-US" sz="1700" b="1" i="1" dirty="0" err="1">
                <a:solidFill>
                  <a:schemeClr val="tx1"/>
                </a:solidFill>
                <a:latin typeface="Times New Roman"/>
                <a:cs typeface="Times New Roman"/>
              </a:rPr>
              <a:t>сэтгэлгээний</a:t>
            </a:r>
            <a:r>
              <a:rPr lang="en-US" sz="1700" b="1" i="1" dirty="0">
                <a:solidFill>
                  <a:schemeClr val="tx1"/>
                </a:solidFill>
                <a:latin typeface="Times New Roman"/>
                <a:cs typeface="Times New Roman"/>
              </a:rPr>
              <a:t> </a:t>
            </a:r>
            <a:r>
              <a:rPr lang="en-US" sz="1700" b="1" i="1" dirty="0" err="1">
                <a:solidFill>
                  <a:schemeClr val="tx1"/>
                </a:solidFill>
                <a:latin typeface="Times New Roman"/>
                <a:cs typeface="Times New Roman"/>
              </a:rPr>
              <a:t>эрх</a:t>
            </a:r>
            <a:r>
              <a:rPr lang="en-US" sz="1700" b="1" i="1" dirty="0">
                <a:solidFill>
                  <a:schemeClr val="tx1"/>
                </a:solidFill>
                <a:latin typeface="Times New Roman"/>
                <a:cs typeface="Times New Roman"/>
              </a:rPr>
              <a:t> </a:t>
            </a:r>
            <a:r>
              <a:rPr lang="en-US" sz="1700" b="1" i="1" dirty="0" err="1">
                <a:solidFill>
                  <a:schemeClr val="tx1"/>
                </a:solidFill>
                <a:latin typeface="Times New Roman"/>
                <a:cs typeface="Times New Roman"/>
              </a:rPr>
              <a:t>чөлөө</a:t>
            </a:r>
            <a:r>
              <a:rPr lang="en-US" sz="1700" b="1" i="1" dirty="0">
                <a:solidFill>
                  <a:schemeClr val="tx1"/>
                </a:solidFill>
                <a:latin typeface="Times New Roman"/>
                <a:cs typeface="Times New Roman"/>
              </a:rPr>
              <a:t> </a:t>
            </a:r>
            <a:r>
              <a:rPr lang="en-US" sz="1700" b="1" i="1" dirty="0" err="1">
                <a:solidFill>
                  <a:schemeClr val="tx1"/>
                </a:solidFill>
                <a:latin typeface="Times New Roman"/>
                <a:cs typeface="Times New Roman"/>
              </a:rPr>
              <a:t>дэлхийн</a:t>
            </a:r>
            <a:r>
              <a:rPr lang="en-US" sz="1700" b="1" i="1" dirty="0">
                <a:solidFill>
                  <a:schemeClr val="tx1"/>
                </a:solidFill>
                <a:latin typeface="Times New Roman"/>
                <a:cs typeface="Times New Roman"/>
              </a:rPr>
              <a:t> </a:t>
            </a:r>
            <a:r>
              <a:rPr lang="en-US" sz="1700" b="1" i="1" dirty="0" err="1">
                <a:solidFill>
                  <a:schemeClr val="tx1"/>
                </a:solidFill>
                <a:latin typeface="Times New Roman"/>
                <a:cs typeface="Times New Roman"/>
              </a:rPr>
              <a:t>их</a:t>
            </a:r>
            <a:r>
              <a:rPr lang="en-US" sz="1700" b="1" i="1" dirty="0">
                <a:solidFill>
                  <a:schemeClr val="tx1"/>
                </a:solidFill>
                <a:latin typeface="Times New Roman"/>
                <a:cs typeface="Times New Roman"/>
              </a:rPr>
              <a:t> </a:t>
            </a:r>
            <a:r>
              <a:rPr lang="en-US" sz="1700" b="1" i="1" dirty="0" err="1">
                <a:solidFill>
                  <a:schemeClr val="tx1"/>
                </a:solidFill>
                <a:latin typeface="Times New Roman"/>
                <a:cs typeface="Times New Roman"/>
              </a:rPr>
              <a:t>гүрнүүдийг</a:t>
            </a:r>
            <a:r>
              <a:rPr lang="en-US" sz="1700" b="1" i="1" dirty="0">
                <a:solidFill>
                  <a:schemeClr val="tx1"/>
                </a:solidFill>
                <a:latin typeface="Times New Roman"/>
                <a:cs typeface="Times New Roman"/>
              </a:rPr>
              <a:t> </a:t>
            </a:r>
            <a:r>
              <a:rPr lang="en-US" sz="1700" b="1" i="1" dirty="0" err="1">
                <a:solidFill>
                  <a:schemeClr val="tx1"/>
                </a:solidFill>
                <a:latin typeface="Times New Roman"/>
                <a:cs typeface="Times New Roman"/>
              </a:rPr>
              <a:t>бий</a:t>
            </a:r>
            <a:r>
              <a:rPr lang="en-US" sz="1700" b="1" i="1" dirty="0">
                <a:solidFill>
                  <a:schemeClr val="tx1"/>
                </a:solidFill>
                <a:latin typeface="Times New Roman"/>
                <a:cs typeface="Times New Roman"/>
              </a:rPr>
              <a:t> </a:t>
            </a:r>
            <a:r>
              <a:rPr lang="en-US" sz="1700" b="1" i="1" dirty="0" err="1">
                <a:solidFill>
                  <a:schemeClr val="tx1"/>
                </a:solidFill>
                <a:latin typeface="Times New Roman"/>
                <a:cs typeface="Times New Roman"/>
              </a:rPr>
              <a:t>болгов</a:t>
            </a:r>
            <a:r>
              <a:rPr lang="en-US" sz="1700" b="1" i="1" dirty="0">
                <a:solidFill>
                  <a:schemeClr val="tx1"/>
                </a:solidFill>
                <a:latin typeface="Times New Roman"/>
                <a:cs typeface="Times New Roman"/>
              </a:rPr>
              <a:t> </a:t>
            </a:r>
          </a:p>
          <a:p>
            <a:pPr algn="ctr"/>
            <a:endParaRPr lang="en-US" sz="2000" b="1" i="1" dirty="0">
              <a:solidFill>
                <a:schemeClr val="tx1"/>
              </a:solidFill>
              <a:latin typeface="Times New Roman"/>
              <a:cs typeface="Times New Roman"/>
            </a:endParaRPr>
          </a:p>
          <a:p>
            <a:pPr algn="ctr"/>
            <a:r>
              <a:rPr lang="en-US" sz="2600" dirty="0">
                <a:solidFill>
                  <a:schemeClr val="tx1"/>
                </a:solidFill>
                <a:latin typeface="Times New Roman"/>
                <a:cs typeface="Times New Roman"/>
              </a:rPr>
              <a:t> </a:t>
            </a:r>
            <a:r>
              <a:rPr lang="en-US" sz="2600" dirty="0" err="1">
                <a:solidFill>
                  <a:schemeClr val="tx1"/>
                </a:solidFill>
                <a:latin typeface="Times New Roman"/>
                <a:cs typeface="Times New Roman"/>
              </a:rPr>
              <a:t>Лекц</a:t>
            </a:r>
            <a:r>
              <a:rPr lang="en-US" sz="2600" dirty="0">
                <a:solidFill>
                  <a:schemeClr val="tx1"/>
                </a:solidFill>
                <a:latin typeface="Times New Roman"/>
                <a:cs typeface="Times New Roman"/>
              </a:rPr>
              <a:t>  2</a:t>
            </a:r>
          </a:p>
          <a:p>
            <a:pPr algn="ctr"/>
            <a:endParaRPr lang="en-US" sz="2600" dirty="0">
              <a:solidFill>
                <a:schemeClr val="tx1"/>
              </a:solidFill>
              <a:latin typeface="Times New Roman"/>
              <a:cs typeface="Times New Roman"/>
            </a:endParaRPr>
          </a:p>
          <a:p>
            <a:pPr algn="ctr"/>
            <a:r>
              <a:rPr lang="en-US" sz="1300" dirty="0" err="1">
                <a:solidFill>
                  <a:schemeClr val="tx1"/>
                </a:solidFill>
                <a:latin typeface="Times New Roman"/>
                <a:cs typeface="Times New Roman"/>
              </a:rPr>
              <a:t>Проф.ОТГОНЖАРГАЛ</a:t>
            </a:r>
            <a:r>
              <a:rPr lang="en-US" sz="1300" dirty="0">
                <a:solidFill>
                  <a:schemeClr val="tx1"/>
                </a:solidFill>
                <a:latin typeface="Times New Roman"/>
                <a:cs typeface="Times New Roman"/>
              </a:rPr>
              <a:t>  </a:t>
            </a:r>
            <a:r>
              <a:rPr lang="en-US" sz="1300" dirty="0" err="1">
                <a:solidFill>
                  <a:schemeClr val="tx1"/>
                </a:solidFill>
                <a:latin typeface="Times New Roman"/>
                <a:cs typeface="Times New Roman"/>
              </a:rPr>
              <a:t>Содномдаржаа</a:t>
            </a:r>
            <a:endParaRPr lang="en-US" sz="1300" dirty="0">
              <a:solidFill>
                <a:schemeClr val="tx1"/>
              </a:solidFill>
              <a:latin typeface="Times New Roman"/>
              <a:cs typeface="Times New Roman"/>
            </a:endParaRPr>
          </a:p>
          <a:p>
            <a:pPr algn="ctr"/>
            <a:r>
              <a:rPr lang="en-US" sz="1300" dirty="0">
                <a:solidFill>
                  <a:schemeClr val="tx1"/>
                </a:solidFill>
                <a:latin typeface="Times New Roman"/>
                <a:cs typeface="Times New Roman"/>
              </a:rPr>
              <a:t>Монгол </a:t>
            </a:r>
            <a:r>
              <a:rPr lang="en-US" sz="1300" dirty="0" err="1">
                <a:solidFill>
                  <a:schemeClr val="tx1"/>
                </a:solidFill>
                <a:latin typeface="Times New Roman"/>
                <a:cs typeface="Times New Roman"/>
              </a:rPr>
              <a:t>Улсын</a:t>
            </a:r>
            <a:r>
              <a:rPr lang="en-US" sz="1300" dirty="0">
                <a:solidFill>
                  <a:schemeClr val="tx1"/>
                </a:solidFill>
                <a:latin typeface="Times New Roman"/>
                <a:cs typeface="Times New Roman"/>
              </a:rPr>
              <a:t> </a:t>
            </a:r>
            <a:r>
              <a:rPr lang="en-US" sz="1300" dirty="0" err="1">
                <a:solidFill>
                  <a:schemeClr val="tx1"/>
                </a:solidFill>
                <a:latin typeface="Times New Roman"/>
                <a:cs typeface="Times New Roman"/>
              </a:rPr>
              <a:t>Их</a:t>
            </a:r>
            <a:r>
              <a:rPr lang="en-US" sz="1300" dirty="0">
                <a:solidFill>
                  <a:schemeClr val="tx1"/>
                </a:solidFill>
                <a:latin typeface="Times New Roman"/>
                <a:cs typeface="Times New Roman"/>
              </a:rPr>
              <a:t> </a:t>
            </a:r>
            <a:r>
              <a:rPr lang="en-US" sz="1300" dirty="0" err="1">
                <a:solidFill>
                  <a:schemeClr val="tx1"/>
                </a:solidFill>
                <a:latin typeface="Times New Roman"/>
                <a:cs typeface="Times New Roman"/>
              </a:rPr>
              <a:t>Сургууль</a:t>
            </a:r>
            <a:endParaRPr lang="en-US" sz="1300" dirty="0">
              <a:solidFill>
                <a:schemeClr val="tx1"/>
              </a:solidFill>
              <a:latin typeface="Times New Roman"/>
              <a:cs typeface="Times New Roman"/>
            </a:endParaRPr>
          </a:p>
        </p:txBody>
      </p:sp>
    </p:spTree>
    <p:extLst>
      <p:ext uri="{BB962C8B-B14F-4D97-AF65-F5344CB8AC3E}">
        <p14:creationId xmlns:p14="http://schemas.microsoft.com/office/powerpoint/2010/main" val="1501342005"/>
      </p:ext>
    </p:extLst>
  </p:cSld>
  <p:clrMapOvr>
    <a:masterClrMapping/>
  </p:clrMapOvr>
  <mc:AlternateContent xmlns:mc="http://schemas.openxmlformats.org/markup-compatibility/2006" xmlns:p14="http://schemas.microsoft.com/office/powerpoint/2010/main">
    <mc:Choice Requires="p14">
      <p:transition spd="slow" p14:dur="2000" advTm="9523"/>
    </mc:Choice>
    <mc:Fallback xmlns="">
      <p:transition spd="slow" advTm="95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699" y="464593"/>
            <a:ext cx="7055380" cy="1400530"/>
          </a:xfrm>
        </p:spPr>
        <p:txBody>
          <a:bodyPr>
            <a:normAutofit/>
          </a:bodyPr>
          <a:lstStyle/>
          <a:p>
            <a:pPr algn="ctr"/>
            <a:r>
              <a:rPr lang="mn-MN" sz="2400" b="1" dirty="0">
                <a:latin typeface="Times New Roman"/>
                <a:cs typeface="Times New Roman"/>
              </a:rPr>
              <a:t>Лекцийн агуулга</a:t>
            </a:r>
            <a:br>
              <a:rPr lang="en-US" sz="2400" dirty="0">
                <a:latin typeface="Times New Roman"/>
                <a:cs typeface="Times New Roman"/>
              </a:rPr>
            </a:br>
            <a:endParaRPr lang="en-US" sz="2400" dirty="0">
              <a:latin typeface="Times New Roman"/>
              <a:cs typeface="Times New Roman"/>
            </a:endParaRPr>
          </a:p>
        </p:txBody>
      </p:sp>
      <p:sp>
        <p:nvSpPr>
          <p:cNvPr id="3" name="Content Placeholder 2"/>
          <p:cNvSpPr>
            <a:spLocks noGrp="1"/>
          </p:cNvSpPr>
          <p:nvPr>
            <p:ph idx="1"/>
          </p:nvPr>
        </p:nvSpPr>
        <p:spPr>
          <a:xfrm>
            <a:off x="827699" y="1353787"/>
            <a:ext cx="7770035" cy="4894619"/>
          </a:xfrm>
        </p:spPr>
        <p:txBody>
          <a:bodyPr>
            <a:normAutofit/>
          </a:bodyPr>
          <a:lstStyle/>
          <a:p>
            <a:pPr lvl="1" algn="just">
              <a:buFont typeface="Wingdings" charset="2"/>
              <a:buChar char="Ø"/>
            </a:pPr>
            <a:r>
              <a:rPr lang="mn-MN" sz="2600" dirty="0">
                <a:latin typeface="Times New Roman"/>
                <a:cs typeface="Times New Roman"/>
              </a:rPr>
              <a:t>Оюун ухаан, оюун санааг өрсөлдүүлснээр хүний сэтгэлгээ хязгааргүй хөгжих болж, энэхүү сэтгэлгээний эрх чөлөө нь улс орнуудын хөгжлийн үндсэн субстанц болохыг энэ лекцээр ойлгож авна.</a:t>
            </a:r>
            <a:endParaRPr lang="en-US" sz="2600" dirty="0">
              <a:latin typeface="Times New Roman"/>
              <a:cs typeface="Times New Roman"/>
            </a:endParaRPr>
          </a:p>
          <a:p>
            <a:pPr marL="457200" lvl="1" indent="0" algn="just">
              <a:buNone/>
            </a:pPr>
            <a:r>
              <a:rPr lang="en-US" sz="2600" dirty="0">
                <a:latin typeface="Times New Roman"/>
                <a:cs typeface="Times New Roman"/>
              </a:rPr>
              <a:t> </a:t>
            </a:r>
          </a:p>
          <a:p>
            <a:pPr lvl="1" algn="just">
              <a:buFont typeface="Wingdings" charset="2"/>
              <a:buChar char="Ø"/>
            </a:pPr>
            <a:r>
              <a:rPr lang="mn-MN" sz="2600" dirty="0">
                <a:latin typeface="Times New Roman"/>
                <a:cs typeface="Times New Roman"/>
              </a:rPr>
              <a:t>Мөн нэг хүний буюу хаант засаглал нь сэтгэлгээний эрх</a:t>
            </a:r>
            <a:r>
              <a:rPr lang="en-US" sz="2600" dirty="0">
                <a:latin typeface="Times New Roman"/>
                <a:cs typeface="Times New Roman"/>
              </a:rPr>
              <a:t> </a:t>
            </a:r>
            <a:r>
              <a:rPr lang="mn-MN" sz="2600" dirty="0">
                <a:latin typeface="Times New Roman"/>
                <a:cs typeface="Times New Roman"/>
              </a:rPr>
              <a:t>чөлөөг хаан боогдуулсан үеэ өнгөрүүлсэн засаглал гэдгийг мэдэх болно. </a:t>
            </a:r>
            <a:endParaRPr lang="en-US" sz="2600" dirty="0">
              <a:latin typeface="Times New Roman"/>
              <a:cs typeface="Times New Roman"/>
            </a:endParaRPr>
          </a:p>
          <a:p>
            <a:pPr marL="0" indent="0" algn="just">
              <a:buNone/>
            </a:pPr>
            <a:endParaRPr lang="en-US" sz="2000" dirty="0"/>
          </a:p>
        </p:txBody>
      </p:sp>
    </p:spTree>
    <p:extLst>
      <p:ext uri="{BB962C8B-B14F-4D97-AF65-F5344CB8AC3E}">
        <p14:creationId xmlns:p14="http://schemas.microsoft.com/office/powerpoint/2010/main" val="1733303676"/>
      </p:ext>
    </p:extLst>
  </p:cSld>
  <p:clrMapOvr>
    <a:masterClrMapping/>
  </p:clrMapOvr>
  <mc:AlternateContent xmlns:mc="http://schemas.openxmlformats.org/markup-compatibility/2006" xmlns:p14="http://schemas.microsoft.com/office/powerpoint/2010/main">
    <mc:Choice Requires="p14">
      <p:transition spd="slow" p14:dur="2000" advTm="30736"/>
    </mc:Choice>
    <mc:Fallback xmlns="">
      <p:transition spd="slow" advTm="3073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err="1">
                <a:latin typeface="Times New Roman"/>
                <a:cs typeface="Times New Roman"/>
              </a:rPr>
              <a:t>Хүний</a:t>
            </a:r>
            <a:r>
              <a:rPr lang="en-US" sz="3200" b="1" dirty="0">
                <a:latin typeface="Times New Roman"/>
                <a:cs typeface="Times New Roman"/>
              </a:rPr>
              <a:t> </a:t>
            </a:r>
            <a:r>
              <a:rPr lang="en-US" sz="3200" b="1" dirty="0" err="1">
                <a:latin typeface="Times New Roman"/>
                <a:cs typeface="Times New Roman"/>
              </a:rPr>
              <a:t>ахуй</a:t>
            </a:r>
            <a:r>
              <a:rPr lang="en-US" sz="3200" b="1" dirty="0">
                <a:latin typeface="Times New Roman"/>
                <a:cs typeface="Times New Roman"/>
              </a:rPr>
              <a:t> </a:t>
            </a:r>
            <a:r>
              <a:rPr lang="en-US" sz="3200" b="1" dirty="0" err="1">
                <a:latin typeface="Times New Roman"/>
                <a:cs typeface="Times New Roman"/>
              </a:rPr>
              <a:t>Мета</a:t>
            </a:r>
            <a:endParaRPr lang="en-US" sz="3200" b="1" dirty="0">
              <a:latin typeface="Times New Roman"/>
              <a:cs typeface="Times New Roman"/>
            </a:endParaRPr>
          </a:p>
        </p:txBody>
      </p:sp>
      <p:sp>
        <p:nvSpPr>
          <p:cNvPr id="3" name="Content Placeholder 2"/>
          <p:cNvSpPr>
            <a:spLocks noGrp="1"/>
          </p:cNvSpPr>
          <p:nvPr>
            <p:ph idx="1"/>
          </p:nvPr>
        </p:nvSpPr>
        <p:spPr>
          <a:xfrm>
            <a:off x="457200" y="1233714"/>
            <a:ext cx="8229600" cy="4892449"/>
          </a:xfrm>
        </p:spPr>
        <p:txBody>
          <a:bodyPr/>
          <a:lstStyle/>
          <a:p>
            <a:pPr marL="0" indent="0" algn="just">
              <a:buNone/>
            </a:pPr>
            <a:r>
              <a:rPr lang="en-US" dirty="0"/>
              <a:t>	</a:t>
            </a:r>
            <a:r>
              <a:rPr lang="mn-MN" dirty="0">
                <a:latin typeface="Times New Roman"/>
                <a:cs typeface="Times New Roman"/>
              </a:rPr>
              <a:t>XIX зууны сүүлч болоход дэлхийн улс орнуудын хөгжил  шинэ шатанд гарч дэлхийд хүчирхэг капиталист гүрнүүд бий болов. Үүний эх үндэс нь Ардчилсан Үндсэн Хууль байв. </a:t>
            </a:r>
            <a:endParaRPr lang="en-US" dirty="0">
              <a:latin typeface="Times New Roman"/>
              <a:cs typeface="Times New Roman"/>
            </a:endParaRPr>
          </a:p>
          <a:p>
            <a:pPr marL="0" indent="0" algn="just">
              <a:buNone/>
            </a:pPr>
            <a:r>
              <a:rPr lang="en-US" dirty="0">
                <a:latin typeface="Times New Roman"/>
                <a:cs typeface="Times New Roman"/>
              </a:rPr>
              <a:t>    </a:t>
            </a:r>
            <a:r>
              <a:rPr lang="mn-MN" dirty="0">
                <a:latin typeface="Times New Roman"/>
                <a:cs typeface="Times New Roman"/>
              </a:rPr>
              <a:t>Улс төр, эдийн засаг болон нийгмийн бүхий л салбарт өрсөлдөх боломж нээгдсэн нь хүний ахуйн Мета чанарыг таниулсан юм. </a:t>
            </a:r>
            <a:endParaRPr lang="en-US" dirty="0">
              <a:latin typeface="Times New Roman"/>
              <a:cs typeface="Times New Roman"/>
            </a:endParaRPr>
          </a:p>
        </p:txBody>
      </p:sp>
      <p:pic>
        <p:nvPicPr>
          <p:cNvPr id="4" name="Picture 3" descr="IMG_0336.jpg"/>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50083" y="3088390"/>
            <a:ext cx="2349169" cy="2918843"/>
          </a:xfrm>
          <a:prstGeom prst="rect">
            <a:avLst/>
          </a:prstGeom>
        </p:spPr>
      </p:pic>
      <p:pic>
        <p:nvPicPr>
          <p:cNvPr id="5" name="Picture 4" descr="IMG_0335.jpg"/>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rcRect l="188" t="3711" r="7238" b="36555"/>
          <a:stretch/>
        </p:blipFill>
        <p:spPr>
          <a:xfrm>
            <a:off x="5025570" y="3088390"/>
            <a:ext cx="2939143" cy="2918843"/>
          </a:xfrm>
          <a:prstGeom prst="rect">
            <a:avLst/>
          </a:prstGeom>
        </p:spPr>
      </p:pic>
      <p:sp>
        <p:nvSpPr>
          <p:cNvPr id="6" name="TextBox 5"/>
          <p:cNvSpPr txBox="1"/>
          <p:nvPr/>
        </p:nvSpPr>
        <p:spPr>
          <a:xfrm>
            <a:off x="2921000" y="6229048"/>
            <a:ext cx="944775" cy="230832"/>
          </a:xfrm>
          <a:prstGeom prst="rect">
            <a:avLst/>
          </a:prstGeom>
          <a:noFill/>
        </p:spPr>
        <p:txBody>
          <a:bodyPr wrap="square" rtlCol="0">
            <a:spAutoFit/>
          </a:bodyPr>
          <a:lstStyle/>
          <a:p>
            <a:r>
              <a:rPr lang="en-US" sz="900" dirty="0">
                <a:latin typeface="Times New Roman"/>
                <a:cs typeface="Times New Roman"/>
              </a:rPr>
              <a:t> </a:t>
            </a:r>
            <a:r>
              <a:rPr lang="en-US" sz="800" dirty="0" err="1">
                <a:latin typeface="Times New Roman"/>
                <a:cs typeface="Times New Roman"/>
              </a:rPr>
              <a:t>pinterest.com</a:t>
            </a:r>
            <a:endParaRPr lang="en-US" sz="800" dirty="0">
              <a:latin typeface="Times New Roman"/>
              <a:cs typeface="Times New Roman"/>
            </a:endParaRPr>
          </a:p>
        </p:txBody>
      </p:sp>
      <p:sp>
        <p:nvSpPr>
          <p:cNvPr id="7" name="TextBox 6"/>
          <p:cNvSpPr txBox="1"/>
          <p:nvPr/>
        </p:nvSpPr>
        <p:spPr>
          <a:xfrm>
            <a:off x="6851952" y="6229048"/>
            <a:ext cx="997858" cy="215444"/>
          </a:xfrm>
          <a:prstGeom prst="rect">
            <a:avLst/>
          </a:prstGeom>
          <a:noFill/>
        </p:spPr>
        <p:txBody>
          <a:bodyPr wrap="square" rtlCol="0">
            <a:spAutoFit/>
          </a:bodyPr>
          <a:lstStyle/>
          <a:p>
            <a:r>
              <a:rPr lang="en-US" sz="800" dirty="0" err="1">
                <a:latin typeface="Times New Roman"/>
                <a:cs typeface="Times New Roman"/>
              </a:rPr>
              <a:t>br.pinterest.com</a:t>
            </a:r>
            <a:endParaRPr lang="en-US" sz="800" dirty="0">
              <a:latin typeface="Times New Roman"/>
              <a:cs typeface="Times New Roman"/>
            </a:endParaRPr>
          </a:p>
        </p:txBody>
      </p:sp>
    </p:spTree>
    <p:extLst>
      <p:ext uri="{BB962C8B-B14F-4D97-AF65-F5344CB8AC3E}">
        <p14:creationId xmlns:p14="http://schemas.microsoft.com/office/powerpoint/2010/main" val="4103820875"/>
      </p:ext>
    </p:extLst>
  </p:cSld>
  <p:clrMapOvr>
    <a:masterClrMapping/>
  </p:clrMapOvr>
  <mc:AlternateContent xmlns:mc="http://schemas.openxmlformats.org/markup-compatibility/2006" xmlns:p14="http://schemas.microsoft.com/office/powerpoint/2010/main">
    <mc:Choice Requires="p14">
      <p:transition spd="slow" p14:dur="2000" advTm="72828"/>
    </mc:Choice>
    <mc:Fallback xmlns="">
      <p:transition spd="slow" advTm="7282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1952" y="274638"/>
            <a:ext cx="8184848" cy="396648"/>
          </a:xfrm>
        </p:spPr>
        <p:txBody>
          <a:bodyPr>
            <a:noAutofit/>
          </a:bodyPr>
          <a:lstStyle/>
          <a:p>
            <a:pPr algn="ctr"/>
            <a:r>
              <a:rPr lang="en-US" sz="4000" dirty="0" err="1">
                <a:latin typeface="Times New Roman"/>
                <a:cs typeface="Times New Roman"/>
              </a:rPr>
              <a:t>Диалектик</a:t>
            </a:r>
            <a:r>
              <a:rPr lang="en-US" sz="4000" dirty="0">
                <a:latin typeface="Times New Roman"/>
                <a:cs typeface="Times New Roman"/>
              </a:rPr>
              <a:t> </a:t>
            </a:r>
          </a:p>
        </p:txBody>
      </p:sp>
      <p:sp>
        <p:nvSpPr>
          <p:cNvPr id="3" name="Content Placeholder 2"/>
          <p:cNvSpPr>
            <a:spLocks noGrp="1"/>
          </p:cNvSpPr>
          <p:nvPr>
            <p:ph idx="1"/>
          </p:nvPr>
        </p:nvSpPr>
        <p:spPr>
          <a:xfrm>
            <a:off x="276726" y="1590315"/>
            <a:ext cx="8410074" cy="5055549"/>
          </a:xfrm>
        </p:spPr>
        <p:txBody>
          <a:bodyPr>
            <a:normAutofit/>
          </a:bodyPr>
          <a:lstStyle/>
          <a:p>
            <a:pPr algn="just">
              <a:buNone/>
            </a:pPr>
            <a:r>
              <a:rPr lang="en-US" sz="2800" dirty="0">
                <a:latin typeface="Times New Roman"/>
                <a:cs typeface="Times New Roman"/>
              </a:rPr>
              <a:t>		</a:t>
            </a:r>
            <a:r>
              <a:rPr lang="mn-MN" sz="2800" dirty="0">
                <a:latin typeface="Times New Roman"/>
                <a:cs typeface="Times New Roman"/>
              </a:rPr>
              <a:t>Энэ үеэс угсаа залгамжилсан элитүүдийн уламжлал шинэ оюун ухаантай сүлэлдэж залгамж чанараа алдалгүй шат ахисан нь үсрэнгүй хөгжлийн нэг үндэс байв. </a:t>
            </a:r>
          </a:p>
          <a:p>
            <a:pPr algn="just">
              <a:buNone/>
            </a:pPr>
            <a:endParaRPr lang="mn-MN" dirty="0">
              <a:latin typeface="Times New Roman"/>
              <a:cs typeface="Times New Roman"/>
            </a:endParaRPr>
          </a:p>
          <a:p>
            <a:pPr algn="just">
              <a:buNone/>
            </a:pPr>
            <a:endParaRPr lang="mn-MN" sz="2000" dirty="0">
              <a:latin typeface="Times New Roman"/>
              <a:cs typeface="Times New Roman"/>
            </a:endParaRPr>
          </a:p>
          <a:p>
            <a:pPr algn="just">
              <a:buNone/>
            </a:pPr>
            <a:endParaRPr lang="mn-MN" dirty="0">
              <a:latin typeface="Times New Roman"/>
              <a:cs typeface="Times New Roman"/>
            </a:endParaRPr>
          </a:p>
          <a:p>
            <a:pPr algn="just">
              <a:buNone/>
            </a:pPr>
            <a:endParaRPr lang="en-US" sz="2000" dirty="0">
              <a:latin typeface="Times New Roman"/>
              <a:cs typeface="Times New Roman"/>
            </a:endParaRPr>
          </a:p>
          <a:p>
            <a:pPr>
              <a:buNone/>
            </a:pPr>
            <a:endParaRPr lang="en-MN" dirty="0"/>
          </a:p>
          <a:p>
            <a:pPr>
              <a:buNone/>
            </a:pPr>
            <a:endParaRPr lang="en-MN" dirty="0"/>
          </a:p>
        </p:txBody>
      </p:sp>
      <p:cxnSp>
        <p:nvCxnSpPr>
          <p:cNvPr id="11" name="Straight Connector 10">
            <a:extLst>
              <a:ext uri="{FF2B5EF4-FFF2-40B4-BE49-F238E27FC236}">
                <a16:creationId xmlns:a16="http://schemas.microsoft.com/office/drawing/2014/main" id="{2193DF64-5B63-E74C-9C22-DB78FECA6C2B}"/>
              </a:ext>
            </a:extLst>
          </p:cNvPr>
          <p:cNvCxnSpPr>
            <a:cxnSpLocks/>
            <a:stCxn id="20" idx="1"/>
          </p:cNvCxnSpPr>
          <p:nvPr/>
        </p:nvCxnSpPr>
        <p:spPr>
          <a:xfrm flipH="1" flipV="1">
            <a:off x="2367896" y="4698902"/>
            <a:ext cx="4521741" cy="616223"/>
          </a:xfrm>
          <a:prstGeom prst="line">
            <a:avLst/>
          </a:prstGeom>
          <a:ln>
            <a:solidFill>
              <a:srgbClr val="00B050"/>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4BF09B67-6587-CB42-9C20-DBCF6F73C3DA}"/>
              </a:ext>
            </a:extLst>
          </p:cNvPr>
          <p:cNvCxnSpPr>
            <a:cxnSpLocks/>
            <a:stCxn id="20" idx="1"/>
          </p:cNvCxnSpPr>
          <p:nvPr/>
        </p:nvCxnSpPr>
        <p:spPr>
          <a:xfrm flipH="1" flipV="1">
            <a:off x="2423845" y="5189064"/>
            <a:ext cx="4465792" cy="126061"/>
          </a:xfrm>
          <a:prstGeom prst="line">
            <a:avLst/>
          </a:prstGeom>
          <a:ln>
            <a:solidFill>
              <a:srgbClr val="00B050"/>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D51791C-DF3B-D049-82BF-3DB0B4AB8E89}"/>
              </a:ext>
            </a:extLst>
          </p:cNvPr>
          <p:cNvCxnSpPr>
            <a:cxnSpLocks/>
          </p:cNvCxnSpPr>
          <p:nvPr/>
        </p:nvCxnSpPr>
        <p:spPr>
          <a:xfrm flipH="1" flipV="1">
            <a:off x="2423845" y="5179603"/>
            <a:ext cx="4484442" cy="665332"/>
          </a:xfrm>
          <a:prstGeom prst="line">
            <a:avLst/>
          </a:prstGeom>
          <a:ln>
            <a:solidFill>
              <a:srgbClr val="00B050"/>
            </a:solidFill>
          </a:ln>
        </p:spPr>
        <p:style>
          <a:lnRef idx="1">
            <a:schemeClr val="dk1"/>
          </a:lnRef>
          <a:fillRef idx="0">
            <a:schemeClr val="dk1"/>
          </a:fillRef>
          <a:effectRef idx="0">
            <a:schemeClr val="dk1"/>
          </a:effectRef>
          <a:fontRef idx="minor">
            <a:schemeClr val="tx1"/>
          </a:fontRef>
        </p:style>
      </p:cxnSp>
      <p:sp>
        <p:nvSpPr>
          <p:cNvPr id="16" name="Left Brace 15">
            <a:extLst>
              <a:ext uri="{FF2B5EF4-FFF2-40B4-BE49-F238E27FC236}">
                <a16:creationId xmlns:a16="http://schemas.microsoft.com/office/drawing/2014/main" id="{427CED8B-8011-E64C-A490-BD8AD507D869}"/>
              </a:ext>
            </a:extLst>
          </p:cNvPr>
          <p:cNvSpPr/>
          <p:nvPr/>
        </p:nvSpPr>
        <p:spPr>
          <a:xfrm>
            <a:off x="1745142" y="4659231"/>
            <a:ext cx="360040" cy="608454"/>
          </a:xfrm>
          <a:prstGeom prst="leftBrace">
            <a:avLst>
              <a:gd name="adj1" fmla="val 83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Left Brace 16">
            <a:extLst>
              <a:ext uri="{FF2B5EF4-FFF2-40B4-BE49-F238E27FC236}">
                <a16:creationId xmlns:a16="http://schemas.microsoft.com/office/drawing/2014/main" id="{7DEB0AB1-0550-DB49-8EAD-67C4DC3B4B4D}"/>
              </a:ext>
            </a:extLst>
          </p:cNvPr>
          <p:cNvSpPr/>
          <p:nvPr/>
        </p:nvSpPr>
        <p:spPr>
          <a:xfrm>
            <a:off x="1781146" y="5267685"/>
            <a:ext cx="288032" cy="50767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cxnSp>
        <p:nvCxnSpPr>
          <p:cNvPr id="18" name="Straight Connector 17">
            <a:extLst>
              <a:ext uri="{FF2B5EF4-FFF2-40B4-BE49-F238E27FC236}">
                <a16:creationId xmlns:a16="http://schemas.microsoft.com/office/drawing/2014/main" id="{7409C75C-9C67-C440-B39C-33B1D8CCFBB4}"/>
              </a:ext>
            </a:extLst>
          </p:cNvPr>
          <p:cNvCxnSpPr>
            <a:cxnSpLocks/>
          </p:cNvCxnSpPr>
          <p:nvPr/>
        </p:nvCxnSpPr>
        <p:spPr>
          <a:xfrm flipH="1" flipV="1">
            <a:off x="2386546" y="4706807"/>
            <a:ext cx="4577915" cy="82287"/>
          </a:xfrm>
          <a:prstGeom prst="line">
            <a:avLst/>
          </a:prstGeom>
          <a:ln>
            <a:solidFill>
              <a:srgbClr val="00B050"/>
            </a:solidFill>
          </a:ln>
        </p:spPr>
        <p:style>
          <a:lnRef idx="1">
            <a:schemeClr val="dk1"/>
          </a:lnRef>
          <a:fillRef idx="0">
            <a:schemeClr val="dk1"/>
          </a:fillRef>
          <a:effectRef idx="0">
            <a:schemeClr val="dk1"/>
          </a:effectRef>
          <a:fontRef idx="minor">
            <a:schemeClr val="tx1"/>
          </a:fontRef>
        </p:style>
      </p:cxnSp>
      <p:sp>
        <p:nvSpPr>
          <p:cNvPr id="19" name="TextBox 18">
            <a:extLst>
              <a:ext uri="{FF2B5EF4-FFF2-40B4-BE49-F238E27FC236}">
                <a16:creationId xmlns:a16="http://schemas.microsoft.com/office/drawing/2014/main" id="{C7F8E1CF-0AE0-8C41-ACA1-1B044BA94824}"/>
              </a:ext>
            </a:extLst>
          </p:cNvPr>
          <p:cNvSpPr txBox="1"/>
          <p:nvPr/>
        </p:nvSpPr>
        <p:spPr>
          <a:xfrm>
            <a:off x="6889637" y="4581545"/>
            <a:ext cx="587020" cy="369332"/>
          </a:xfrm>
          <a:prstGeom prst="rect">
            <a:avLst/>
          </a:prstGeom>
          <a:noFill/>
        </p:spPr>
        <p:txBody>
          <a:bodyPr wrap="none" rtlCol="0">
            <a:spAutoFit/>
          </a:bodyPr>
          <a:lstStyle/>
          <a:p>
            <a:r>
              <a:rPr lang="en-MN" dirty="0"/>
              <a:t>A…</a:t>
            </a:r>
          </a:p>
        </p:txBody>
      </p:sp>
      <p:sp>
        <p:nvSpPr>
          <p:cNvPr id="20" name="TextBox 19">
            <a:extLst>
              <a:ext uri="{FF2B5EF4-FFF2-40B4-BE49-F238E27FC236}">
                <a16:creationId xmlns:a16="http://schemas.microsoft.com/office/drawing/2014/main" id="{7D5F90D5-7913-7D42-B658-0A780076D6CF}"/>
              </a:ext>
            </a:extLst>
          </p:cNvPr>
          <p:cNvSpPr txBox="1"/>
          <p:nvPr/>
        </p:nvSpPr>
        <p:spPr>
          <a:xfrm>
            <a:off x="6889637" y="5130459"/>
            <a:ext cx="356188" cy="369332"/>
          </a:xfrm>
          <a:prstGeom prst="rect">
            <a:avLst/>
          </a:prstGeom>
          <a:noFill/>
        </p:spPr>
        <p:txBody>
          <a:bodyPr wrap="none" rtlCol="0">
            <a:spAutoFit/>
          </a:bodyPr>
          <a:lstStyle/>
          <a:p>
            <a:r>
              <a:rPr lang="en-MN" dirty="0"/>
              <a:t>A</a:t>
            </a:r>
          </a:p>
        </p:txBody>
      </p:sp>
      <p:sp>
        <p:nvSpPr>
          <p:cNvPr id="23" name="TextBox 22">
            <a:extLst>
              <a:ext uri="{FF2B5EF4-FFF2-40B4-BE49-F238E27FC236}">
                <a16:creationId xmlns:a16="http://schemas.microsoft.com/office/drawing/2014/main" id="{18DB08CC-747C-2B47-A6C9-272D1A39F3C0}"/>
              </a:ext>
            </a:extLst>
          </p:cNvPr>
          <p:cNvSpPr txBox="1"/>
          <p:nvPr/>
        </p:nvSpPr>
        <p:spPr>
          <a:xfrm>
            <a:off x="6889637" y="5631023"/>
            <a:ext cx="356188" cy="369332"/>
          </a:xfrm>
          <a:prstGeom prst="rect">
            <a:avLst/>
          </a:prstGeom>
          <a:noFill/>
        </p:spPr>
        <p:txBody>
          <a:bodyPr wrap="none" rtlCol="0">
            <a:spAutoFit/>
          </a:bodyPr>
          <a:lstStyle/>
          <a:p>
            <a:r>
              <a:rPr lang="en-MN" dirty="0"/>
              <a:t>A</a:t>
            </a:r>
          </a:p>
        </p:txBody>
      </p:sp>
      <p:cxnSp>
        <p:nvCxnSpPr>
          <p:cNvPr id="24" name="Straight Connector 23">
            <a:extLst>
              <a:ext uri="{FF2B5EF4-FFF2-40B4-BE49-F238E27FC236}">
                <a16:creationId xmlns:a16="http://schemas.microsoft.com/office/drawing/2014/main" id="{99D1B85A-946D-3C4F-A129-1B410D32C770}"/>
              </a:ext>
            </a:extLst>
          </p:cNvPr>
          <p:cNvCxnSpPr>
            <a:cxnSpLocks/>
          </p:cNvCxnSpPr>
          <p:nvPr/>
        </p:nvCxnSpPr>
        <p:spPr>
          <a:xfrm flipH="1" flipV="1">
            <a:off x="2423845" y="5629583"/>
            <a:ext cx="4479100" cy="224576"/>
          </a:xfrm>
          <a:prstGeom prst="line">
            <a:avLst/>
          </a:prstGeom>
          <a:ln>
            <a:solidFill>
              <a:srgbClr val="00B050"/>
            </a:solidFill>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876EC146-DEA8-214D-A09E-60792C9E2591}"/>
              </a:ext>
            </a:extLst>
          </p:cNvPr>
          <p:cNvSpPr txBox="1"/>
          <p:nvPr/>
        </p:nvSpPr>
        <p:spPr>
          <a:xfrm>
            <a:off x="1110032" y="4778792"/>
            <a:ext cx="635110" cy="369332"/>
          </a:xfrm>
          <a:prstGeom prst="rect">
            <a:avLst/>
          </a:prstGeom>
          <a:noFill/>
        </p:spPr>
        <p:txBody>
          <a:bodyPr wrap="none" rtlCol="0">
            <a:spAutoFit/>
          </a:bodyPr>
          <a:lstStyle/>
          <a:p>
            <a:r>
              <a:rPr lang="mn-MN" dirty="0"/>
              <a:t>О/У</a:t>
            </a:r>
            <a:endParaRPr lang="en-MN" dirty="0"/>
          </a:p>
        </p:txBody>
      </p:sp>
      <p:sp>
        <p:nvSpPr>
          <p:cNvPr id="26" name="Rectangle 25">
            <a:extLst>
              <a:ext uri="{FF2B5EF4-FFF2-40B4-BE49-F238E27FC236}">
                <a16:creationId xmlns:a16="http://schemas.microsoft.com/office/drawing/2014/main" id="{56F8CC6A-55F0-B343-93A0-13B2C681C9EF}"/>
              </a:ext>
            </a:extLst>
          </p:cNvPr>
          <p:cNvSpPr/>
          <p:nvPr/>
        </p:nvSpPr>
        <p:spPr>
          <a:xfrm>
            <a:off x="1110032" y="5327603"/>
            <a:ext cx="635110" cy="369332"/>
          </a:xfrm>
          <a:prstGeom prst="rect">
            <a:avLst/>
          </a:prstGeom>
        </p:spPr>
        <p:txBody>
          <a:bodyPr wrap="none">
            <a:spAutoFit/>
          </a:bodyPr>
          <a:lstStyle/>
          <a:p>
            <a:r>
              <a:rPr lang="mn-MN" dirty="0"/>
              <a:t>О/У</a:t>
            </a:r>
            <a:endParaRPr lang="en-MN" dirty="0"/>
          </a:p>
        </p:txBody>
      </p:sp>
      <p:sp>
        <p:nvSpPr>
          <p:cNvPr id="27" name="TextBox 26">
            <a:extLst>
              <a:ext uri="{FF2B5EF4-FFF2-40B4-BE49-F238E27FC236}">
                <a16:creationId xmlns:a16="http://schemas.microsoft.com/office/drawing/2014/main" id="{5D9C4431-F139-1543-B945-38977257E3B7}"/>
              </a:ext>
            </a:extLst>
          </p:cNvPr>
          <p:cNvSpPr txBox="1"/>
          <p:nvPr/>
        </p:nvSpPr>
        <p:spPr>
          <a:xfrm>
            <a:off x="2032428" y="4522141"/>
            <a:ext cx="372218" cy="369332"/>
          </a:xfrm>
          <a:prstGeom prst="rect">
            <a:avLst/>
          </a:prstGeom>
          <a:noFill/>
        </p:spPr>
        <p:txBody>
          <a:bodyPr wrap="none" rtlCol="0">
            <a:spAutoFit/>
          </a:bodyPr>
          <a:lstStyle/>
          <a:p>
            <a:r>
              <a:rPr lang="en-MN" dirty="0"/>
              <a:t>C</a:t>
            </a:r>
          </a:p>
        </p:txBody>
      </p:sp>
      <p:sp>
        <p:nvSpPr>
          <p:cNvPr id="28" name="TextBox 27">
            <a:extLst>
              <a:ext uri="{FF2B5EF4-FFF2-40B4-BE49-F238E27FC236}">
                <a16:creationId xmlns:a16="http://schemas.microsoft.com/office/drawing/2014/main" id="{514CB361-09E5-ED4F-A37A-5407DBEBD018}"/>
              </a:ext>
            </a:extLst>
          </p:cNvPr>
          <p:cNvSpPr txBox="1"/>
          <p:nvPr/>
        </p:nvSpPr>
        <p:spPr>
          <a:xfrm>
            <a:off x="2032428" y="5016735"/>
            <a:ext cx="372218" cy="369332"/>
          </a:xfrm>
          <a:prstGeom prst="rect">
            <a:avLst/>
          </a:prstGeom>
          <a:noFill/>
        </p:spPr>
        <p:txBody>
          <a:bodyPr wrap="none" rtlCol="0">
            <a:spAutoFit/>
          </a:bodyPr>
          <a:lstStyle/>
          <a:p>
            <a:r>
              <a:rPr lang="en-MN" dirty="0"/>
              <a:t>C</a:t>
            </a:r>
          </a:p>
        </p:txBody>
      </p:sp>
      <p:sp>
        <p:nvSpPr>
          <p:cNvPr id="4" name="TextBox 3">
            <a:extLst>
              <a:ext uri="{FF2B5EF4-FFF2-40B4-BE49-F238E27FC236}">
                <a16:creationId xmlns:a16="http://schemas.microsoft.com/office/drawing/2014/main" id="{2ECCDE17-E2F1-864E-99F6-8E0E3EF4F33E}"/>
              </a:ext>
            </a:extLst>
          </p:cNvPr>
          <p:cNvSpPr txBox="1"/>
          <p:nvPr/>
        </p:nvSpPr>
        <p:spPr>
          <a:xfrm>
            <a:off x="2085446" y="5404775"/>
            <a:ext cx="282450" cy="369332"/>
          </a:xfrm>
          <a:prstGeom prst="rect">
            <a:avLst/>
          </a:prstGeom>
          <a:noFill/>
        </p:spPr>
        <p:txBody>
          <a:bodyPr wrap="none" rtlCol="0">
            <a:spAutoFit/>
          </a:bodyPr>
          <a:lstStyle/>
          <a:p>
            <a:r>
              <a:rPr lang="mn-MN" dirty="0"/>
              <a:t>Т</a:t>
            </a:r>
            <a:endParaRPr lang="en-MN" dirty="0"/>
          </a:p>
        </p:txBody>
      </p:sp>
    </p:spTree>
    <p:extLst>
      <p:ext uri="{BB962C8B-B14F-4D97-AF65-F5344CB8AC3E}">
        <p14:creationId xmlns:p14="http://schemas.microsoft.com/office/powerpoint/2010/main" val="1010084531"/>
      </p:ext>
    </p:extLst>
  </p:cSld>
  <p:clrMapOvr>
    <a:masterClrMapping/>
  </p:clrMapOvr>
  <mc:AlternateContent xmlns:mc="http://schemas.openxmlformats.org/markup-compatibility/2006" xmlns:p14="http://schemas.microsoft.com/office/powerpoint/2010/main">
    <mc:Choice Requires="p14">
      <p:transition spd="slow" p14:dur="2000" advTm="157143"/>
    </mc:Choice>
    <mc:Fallback xmlns="">
      <p:transition spd="slow" advTm="1571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379" y="1020859"/>
            <a:ext cx="8073574" cy="5255381"/>
          </a:xfrm>
        </p:spPr>
        <p:txBody>
          <a:bodyPr>
            <a:normAutofit/>
          </a:bodyPr>
          <a:lstStyle/>
          <a:p>
            <a:pPr marL="0" indent="0" algn="just">
              <a:buNone/>
            </a:pPr>
            <a:r>
              <a:rPr lang="mn-MN" dirty="0"/>
              <a:t>	</a:t>
            </a:r>
            <a:r>
              <a:rPr lang="mn-MN" sz="2400" dirty="0">
                <a:latin typeface="Times New Roman"/>
                <a:cs typeface="Times New Roman"/>
              </a:rPr>
              <a:t>Хүн сүргээрээ явж байсан хүмүүс ходоодоо тэжээхийн тулд байгалийн эрхшээлээс гарах гарц хайснаар мал аж ахуй, газар тариалан хөгжих болов.  </a:t>
            </a:r>
            <a:endParaRPr lang="en-US" sz="2400" dirty="0">
              <a:latin typeface="Times New Roman"/>
              <a:cs typeface="Times New Roman"/>
            </a:endParaRPr>
          </a:p>
          <a:p>
            <a:pPr marL="0" indent="0" algn="just">
              <a:buNone/>
            </a:pPr>
            <a:r>
              <a:rPr lang="mn-MN" sz="2400" dirty="0">
                <a:latin typeface="Times New Roman"/>
                <a:cs typeface="Times New Roman"/>
              </a:rPr>
              <a:t>	</a:t>
            </a:r>
            <a:endParaRPr lang="en-US" dirty="0"/>
          </a:p>
        </p:txBody>
      </p:sp>
      <p:pic>
        <p:nvPicPr>
          <p:cNvPr id="4" name="Picture 3" descr="IMG_0343.jpg"/>
          <p:cNvPicPr>
            <a:picLocks noChangeAspect="1"/>
          </p:cNvPicPr>
          <p:nvPr/>
        </p:nvPicPr>
        <p:blipFill rotWithShape="1">
          <a:blip r:embed="rId2">
            <a:extLst>
              <a:ext uri="{28A0092B-C50C-407E-A947-70E740481C1C}">
                <a14:useLocalDpi xmlns:a14="http://schemas.microsoft.com/office/drawing/2010/main"/>
              </a:ext>
            </a:extLst>
          </a:blip>
          <a:srcRect l="-5455" r="1322"/>
          <a:stretch/>
        </p:blipFill>
        <p:spPr>
          <a:xfrm>
            <a:off x="414261" y="2920506"/>
            <a:ext cx="3810001" cy="3023809"/>
          </a:xfrm>
          <a:prstGeom prst="rect">
            <a:avLst/>
          </a:prstGeom>
        </p:spPr>
      </p:pic>
      <p:pic>
        <p:nvPicPr>
          <p:cNvPr id="6" name="Picture 5" descr="IMG_0341 (1).jpg"/>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466166" y="2920506"/>
            <a:ext cx="4051905" cy="3023809"/>
          </a:xfrm>
          <a:prstGeom prst="rect">
            <a:avLst/>
          </a:prstGeom>
        </p:spPr>
      </p:pic>
      <p:sp>
        <p:nvSpPr>
          <p:cNvPr id="7" name="TextBox 6"/>
          <p:cNvSpPr txBox="1"/>
          <p:nvPr/>
        </p:nvSpPr>
        <p:spPr>
          <a:xfrm>
            <a:off x="3044978" y="6054814"/>
            <a:ext cx="1179284" cy="230832"/>
          </a:xfrm>
          <a:prstGeom prst="rect">
            <a:avLst/>
          </a:prstGeom>
          <a:noFill/>
        </p:spPr>
        <p:txBody>
          <a:bodyPr wrap="square" rtlCol="0">
            <a:spAutoFit/>
          </a:bodyPr>
          <a:lstStyle/>
          <a:p>
            <a:r>
              <a:rPr lang="en-US" sz="800" dirty="0" err="1">
                <a:latin typeface="Times New Roman"/>
                <a:cs typeface="Times New Roman"/>
              </a:rPr>
              <a:t>ons.m.wikimedia.org</a:t>
            </a:r>
            <a:r>
              <a:rPr lang="en-US" sz="800" dirty="0">
                <a:latin typeface="Times New Roman"/>
                <a:cs typeface="Times New Roman"/>
              </a:rPr>
              <a:t> </a:t>
            </a:r>
            <a:r>
              <a:rPr lang="en-US" sz="900" dirty="0">
                <a:latin typeface="Times New Roman"/>
                <a:cs typeface="Times New Roman"/>
              </a:rPr>
              <a:t>  </a:t>
            </a:r>
          </a:p>
        </p:txBody>
      </p:sp>
      <p:sp>
        <p:nvSpPr>
          <p:cNvPr id="8" name="TextBox 7"/>
          <p:cNvSpPr txBox="1"/>
          <p:nvPr/>
        </p:nvSpPr>
        <p:spPr>
          <a:xfrm>
            <a:off x="7102928" y="6054814"/>
            <a:ext cx="1415143" cy="230832"/>
          </a:xfrm>
          <a:prstGeom prst="rect">
            <a:avLst/>
          </a:prstGeom>
          <a:noFill/>
        </p:spPr>
        <p:txBody>
          <a:bodyPr wrap="square" rtlCol="0">
            <a:spAutoFit/>
          </a:bodyPr>
          <a:lstStyle/>
          <a:p>
            <a:r>
              <a:rPr lang="en-US" sz="900" dirty="0">
                <a:latin typeface="Times New Roman"/>
                <a:cs typeface="Times New Roman"/>
              </a:rPr>
              <a:t>                 </a:t>
            </a:r>
            <a:r>
              <a:rPr lang="en-US" sz="800" dirty="0" err="1">
                <a:latin typeface="Times New Roman"/>
                <a:cs typeface="Times New Roman"/>
              </a:rPr>
              <a:t>akg-images.com</a:t>
            </a:r>
            <a:endParaRPr lang="en-US" sz="800" dirty="0">
              <a:latin typeface="Times New Roman"/>
              <a:cs typeface="Times New Roman"/>
            </a:endParaRPr>
          </a:p>
        </p:txBody>
      </p:sp>
      <p:sp>
        <p:nvSpPr>
          <p:cNvPr id="9" name="TextBox 8">
            <a:extLst>
              <a:ext uri="{FF2B5EF4-FFF2-40B4-BE49-F238E27FC236}">
                <a16:creationId xmlns:a16="http://schemas.microsoft.com/office/drawing/2014/main" id="{619020EB-3589-494D-B344-37D7D63BE9A3}"/>
              </a:ext>
            </a:extLst>
          </p:cNvPr>
          <p:cNvSpPr txBox="1"/>
          <p:nvPr/>
        </p:nvSpPr>
        <p:spPr>
          <a:xfrm>
            <a:off x="8049126" y="312821"/>
            <a:ext cx="184731" cy="369332"/>
          </a:xfrm>
          <a:prstGeom prst="rect">
            <a:avLst/>
          </a:prstGeom>
          <a:noFill/>
        </p:spPr>
        <p:txBody>
          <a:bodyPr wrap="none" rtlCol="0">
            <a:spAutoFit/>
          </a:bodyPr>
          <a:lstStyle/>
          <a:p>
            <a:endParaRPr lang="en-MN" dirty="0"/>
          </a:p>
        </p:txBody>
      </p:sp>
    </p:spTree>
    <p:extLst>
      <p:ext uri="{BB962C8B-B14F-4D97-AF65-F5344CB8AC3E}">
        <p14:creationId xmlns:p14="http://schemas.microsoft.com/office/powerpoint/2010/main" val="3449181584"/>
      </p:ext>
    </p:extLst>
  </p:cSld>
  <p:clrMapOvr>
    <a:masterClrMapping/>
  </p:clrMapOvr>
  <mc:AlternateContent xmlns:mc="http://schemas.openxmlformats.org/markup-compatibility/2006" xmlns:p14="http://schemas.microsoft.com/office/powerpoint/2010/main">
    <mc:Choice Requires="p14">
      <p:transition spd="slow" p14:dur="2000" advTm="51184"/>
    </mc:Choice>
    <mc:Fallback xmlns="">
      <p:transition spd="slow" advTm="51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4362"/>
          </a:xfrm>
        </p:spPr>
        <p:txBody>
          <a:bodyPr>
            <a:normAutofit/>
          </a:bodyPr>
          <a:lstStyle/>
          <a:p>
            <a:pPr algn="ctr"/>
            <a:r>
              <a:rPr lang="en-US" sz="2400" dirty="0" err="1">
                <a:latin typeface="Times New Roman"/>
                <a:cs typeface="Times New Roman"/>
              </a:rPr>
              <a:t>Оюун</a:t>
            </a:r>
            <a:r>
              <a:rPr lang="en-US" sz="2400" dirty="0">
                <a:latin typeface="Times New Roman"/>
                <a:cs typeface="Times New Roman"/>
              </a:rPr>
              <a:t> </a:t>
            </a:r>
            <a:r>
              <a:rPr lang="en-US" sz="2400" dirty="0" err="1">
                <a:latin typeface="Times New Roman"/>
                <a:cs typeface="Times New Roman"/>
              </a:rPr>
              <a:t>ухаан</a:t>
            </a:r>
            <a:endParaRPr lang="en-US" sz="2400" dirty="0">
              <a:latin typeface="Times New Roman"/>
              <a:cs typeface="Times New Roman"/>
            </a:endParaRPr>
          </a:p>
        </p:txBody>
      </p:sp>
      <p:sp>
        <p:nvSpPr>
          <p:cNvPr id="3" name="Content Placeholder 2"/>
          <p:cNvSpPr>
            <a:spLocks noGrp="1"/>
          </p:cNvSpPr>
          <p:nvPr>
            <p:ph idx="1"/>
          </p:nvPr>
        </p:nvSpPr>
        <p:spPr>
          <a:xfrm>
            <a:off x="532190" y="1070430"/>
            <a:ext cx="8154610" cy="5055734"/>
          </a:xfrm>
        </p:spPr>
        <p:txBody>
          <a:bodyPr/>
          <a:lstStyle/>
          <a:p>
            <a:pPr marL="0" indent="0" algn="just">
              <a:buNone/>
            </a:pPr>
            <a:r>
              <a:rPr lang="mn-MN" sz="2000" dirty="0">
                <a:latin typeface="Times New Roman"/>
                <a:cs typeface="Times New Roman"/>
              </a:rPr>
              <a:t>Үүний үр дүнд өмчтөнгүүд бий болжээ. Тэд өөрсдийн эрхийн асуудлыг хөндөх болж ардчилал аажим аажмаар шат ахин хөгжиж байв. </a:t>
            </a:r>
            <a:endParaRPr lang="en-US" dirty="0">
              <a:latin typeface="Times New Roman"/>
              <a:cs typeface="Times New Roman"/>
            </a:endParaRPr>
          </a:p>
          <a:p>
            <a:pPr marL="0" indent="0">
              <a:buNone/>
            </a:pPr>
            <a:endParaRPr lang="en-US" dirty="0"/>
          </a:p>
          <a:p>
            <a:endParaRPr lang="en-US" dirty="0"/>
          </a:p>
        </p:txBody>
      </p:sp>
      <p:pic>
        <p:nvPicPr>
          <p:cNvPr id="4" name="Picture 3" descr="IMG_0331.jpg"/>
          <p:cNvPicPr>
            <a:picLocks noChangeAspect="1"/>
          </p:cNvPicPr>
          <p:nvPr/>
        </p:nvPicPr>
        <p:blipFill rotWithShape="1">
          <a:blip r:embed="rId2" cstate="print">
            <a:extLst>
              <a:ext uri="{28A0092B-C50C-407E-A947-70E740481C1C}">
                <a14:useLocalDpi xmlns:a14="http://schemas.microsoft.com/office/drawing/2010/main"/>
              </a:ext>
            </a:extLst>
          </a:blip>
          <a:srcRect r="-433"/>
          <a:stretch/>
        </p:blipFill>
        <p:spPr>
          <a:xfrm>
            <a:off x="641268" y="2213429"/>
            <a:ext cx="7970542" cy="4191000"/>
          </a:xfrm>
          <a:prstGeom prst="rect">
            <a:avLst/>
          </a:prstGeom>
        </p:spPr>
      </p:pic>
      <p:sp>
        <p:nvSpPr>
          <p:cNvPr id="5" name="TextBox 4"/>
          <p:cNvSpPr txBox="1"/>
          <p:nvPr/>
        </p:nvSpPr>
        <p:spPr>
          <a:xfrm>
            <a:off x="6737048" y="6404429"/>
            <a:ext cx="1288142" cy="215444"/>
          </a:xfrm>
          <a:prstGeom prst="rect">
            <a:avLst/>
          </a:prstGeom>
          <a:noFill/>
        </p:spPr>
        <p:txBody>
          <a:bodyPr wrap="square" rtlCol="0">
            <a:spAutoFit/>
          </a:bodyPr>
          <a:lstStyle/>
          <a:p>
            <a:r>
              <a:rPr lang="en-US" sz="800" dirty="0" err="1">
                <a:latin typeface="Times New Roman"/>
                <a:cs typeface="Times New Roman"/>
              </a:rPr>
              <a:t>pinterest.com</a:t>
            </a:r>
            <a:endParaRPr lang="en-US" sz="800" dirty="0">
              <a:latin typeface="Times New Roman"/>
              <a:cs typeface="Times New Roman"/>
            </a:endParaRPr>
          </a:p>
        </p:txBody>
      </p:sp>
    </p:spTree>
    <p:extLst>
      <p:ext uri="{BB962C8B-B14F-4D97-AF65-F5344CB8AC3E}">
        <p14:creationId xmlns:p14="http://schemas.microsoft.com/office/powerpoint/2010/main" val="2742965440"/>
      </p:ext>
    </p:extLst>
  </p:cSld>
  <p:clrMapOvr>
    <a:masterClrMapping/>
  </p:clrMapOvr>
  <mc:AlternateContent xmlns:mc="http://schemas.openxmlformats.org/markup-compatibility/2006" xmlns:p14="http://schemas.microsoft.com/office/powerpoint/2010/main">
    <mc:Choice Requires="p14">
      <p:transition spd="slow" p14:dur="2000" advTm="36630"/>
    </mc:Choice>
    <mc:Fallback xmlns="">
      <p:transition spd="slow" advTm="366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581" y="114904"/>
            <a:ext cx="8229600" cy="647096"/>
          </a:xfrm>
        </p:spPr>
        <p:txBody>
          <a:bodyPr>
            <a:noAutofit/>
          </a:bodyPr>
          <a:lstStyle/>
          <a:p>
            <a:r>
              <a:rPr lang="en-US" sz="2400" b="1" dirty="0">
                <a:latin typeface="Times New Roman"/>
                <a:cs typeface="Times New Roman"/>
              </a:rPr>
              <a:t>1215 </a:t>
            </a:r>
            <a:r>
              <a:rPr lang="en-US" sz="2400" b="1" dirty="0" err="1">
                <a:latin typeface="Times New Roman"/>
                <a:cs typeface="Times New Roman"/>
              </a:rPr>
              <a:t>он</a:t>
            </a:r>
            <a:r>
              <a:rPr lang="en-US" sz="2400" b="1" dirty="0">
                <a:latin typeface="Times New Roman"/>
                <a:cs typeface="Times New Roman"/>
              </a:rPr>
              <a:t> - </a:t>
            </a:r>
            <a:r>
              <a:rPr lang="en-US" sz="2400" b="1" dirty="0" err="1">
                <a:latin typeface="Times New Roman"/>
                <a:cs typeface="Times New Roman"/>
              </a:rPr>
              <a:t>Ардчилал</a:t>
            </a:r>
            <a:r>
              <a:rPr lang="en-US" sz="2400" b="1" dirty="0">
                <a:latin typeface="Times New Roman"/>
                <a:cs typeface="Times New Roman"/>
              </a:rPr>
              <a:t> </a:t>
            </a:r>
            <a:r>
              <a:rPr lang="en-US" sz="2400" b="1" dirty="0" err="1">
                <a:latin typeface="Times New Roman"/>
                <a:cs typeface="Times New Roman"/>
              </a:rPr>
              <a:t>дахь</a:t>
            </a:r>
            <a:r>
              <a:rPr lang="en-US" sz="2400" b="1" dirty="0">
                <a:latin typeface="Times New Roman"/>
                <a:cs typeface="Times New Roman"/>
              </a:rPr>
              <a:t> </a:t>
            </a:r>
            <a:r>
              <a:rPr lang="en-US" sz="2400" b="1" dirty="0" err="1">
                <a:latin typeface="Times New Roman"/>
                <a:cs typeface="Times New Roman"/>
              </a:rPr>
              <a:t>үндсэн</a:t>
            </a:r>
            <a:r>
              <a:rPr lang="en-US" sz="2400" b="1" dirty="0">
                <a:latin typeface="Times New Roman"/>
                <a:cs typeface="Times New Roman"/>
              </a:rPr>
              <a:t> </a:t>
            </a:r>
            <a:r>
              <a:rPr lang="en-US" sz="2400" b="1" dirty="0" err="1">
                <a:latin typeface="Times New Roman"/>
                <a:cs typeface="Times New Roman"/>
              </a:rPr>
              <a:t>эргэлт</a:t>
            </a:r>
            <a:endParaRPr lang="en-US" sz="2400" b="1" dirty="0">
              <a:latin typeface="Times New Roman"/>
              <a:cs typeface="Times New Roman"/>
            </a:endParaRPr>
          </a:p>
        </p:txBody>
      </p:sp>
      <p:sp>
        <p:nvSpPr>
          <p:cNvPr id="3" name="Content Placeholder 2"/>
          <p:cNvSpPr>
            <a:spLocks noGrp="1"/>
          </p:cNvSpPr>
          <p:nvPr>
            <p:ph idx="1"/>
          </p:nvPr>
        </p:nvSpPr>
        <p:spPr>
          <a:xfrm>
            <a:off x="505580" y="991810"/>
            <a:ext cx="8181219" cy="5134353"/>
          </a:xfrm>
        </p:spPr>
        <p:txBody>
          <a:bodyPr>
            <a:normAutofit/>
          </a:bodyPr>
          <a:lstStyle/>
          <a:p>
            <a:pPr marL="0" indent="0" algn="just">
              <a:buNone/>
            </a:pPr>
            <a:r>
              <a:rPr lang="en-US" dirty="0"/>
              <a:t>	</a:t>
            </a:r>
            <a:endParaRPr lang="en-US" sz="2400" dirty="0">
              <a:latin typeface="Times New Roman"/>
              <a:cs typeface="Times New Roman"/>
            </a:endParaRPr>
          </a:p>
          <a:p>
            <a:pPr marL="0" indent="0" algn="just">
              <a:buNone/>
            </a:pPr>
            <a:r>
              <a:rPr lang="mn-MN" sz="2400" dirty="0">
                <a:latin typeface="Times New Roman"/>
                <a:cs typeface="Times New Roman"/>
              </a:rPr>
              <a:t> </a:t>
            </a:r>
            <a:endParaRPr lang="en-US" sz="2400" dirty="0">
              <a:latin typeface="Times New Roman"/>
              <a:cs typeface="Times New Roman"/>
            </a:endParaRPr>
          </a:p>
          <a:p>
            <a:pPr marL="0" indent="0" algn="just">
              <a:buNone/>
            </a:pPr>
            <a:r>
              <a:rPr lang="mn-MN" sz="2400" dirty="0">
                <a:latin typeface="Times New Roman"/>
                <a:cs typeface="Times New Roman"/>
              </a:rPr>
              <a:t>	Английн өмчтөнгүүд улс төрийн эрх чөлөөнийхөө төлөө уйгагүй тэмцсэнээр 1215 онд Англид Их Харт буюу анхны хууль эрх зүйн баримт бичиг батлагдав. Энэ хуулиар Английн хааны буюу нэг хүний хязгааргүй эрх ялимгүй ч гэсэн хумигдаж хааны зарлиг шийдвэрийг хянах эрх зүйн орчин бүрдсэнээр Хүн Төрөлхтөний ардчилалд үндсэн эргэлт гарсан юм. </a:t>
            </a:r>
            <a:endParaRPr lang="en-US" dirty="0"/>
          </a:p>
        </p:txBody>
      </p:sp>
    </p:spTree>
    <p:extLst>
      <p:ext uri="{BB962C8B-B14F-4D97-AF65-F5344CB8AC3E}">
        <p14:creationId xmlns:p14="http://schemas.microsoft.com/office/powerpoint/2010/main" val="4235458328"/>
      </p:ext>
    </p:extLst>
  </p:cSld>
  <p:clrMapOvr>
    <a:masterClrMapping/>
  </p:clrMapOvr>
  <mc:AlternateContent xmlns:mc="http://schemas.openxmlformats.org/markup-compatibility/2006" xmlns:p14="http://schemas.microsoft.com/office/powerpoint/2010/main">
    <mc:Choice Requires="p14">
      <p:transition spd="slow" p14:dur="2000" advTm="139860"/>
    </mc:Choice>
    <mc:Fallback xmlns="">
      <p:transition spd="slow" advTm="13986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6571"/>
            <a:ext cx="8229600" cy="683079"/>
          </a:xfrm>
        </p:spPr>
        <p:txBody>
          <a:bodyPr>
            <a:normAutofit fontScale="90000"/>
          </a:bodyPr>
          <a:lstStyle/>
          <a:p>
            <a:r>
              <a:rPr lang="mn-MN" sz="2000" dirty="0">
                <a:latin typeface="Times New Roman"/>
                <a:cs typeface="Times New Roman"/>
              </a:rPr>
              <a:t>Английн тэмцэгч язгууртнууд хаан Жон-оор хааны хязгааргүй эрх мэдлийг хязгаарлах Их Хартыг \Үндсэн хууль\ хүлээн зөвшөөрүүлж байгаа нь</a:t>
            </a:r>
            <a:br>
              <a:rPr lang="en-US" dirty="0">
                <a:latin typeface="Times New Roman"/>
                <a:cs typeface="Times New Roman"/>
              </a:rPr>
            </a:br>
            <a:endParaRPr lang="en-US" dirty="0"/>
          </a:p>
        </p:txBody>
      </p:sp>
      <p:pic>
        <p:nvPicPr>
          <p:cNvPr id="4" name="Content Placeholder 3" descr="IMG_0332.jpg"/>
          <p:cNvPicPr>
            <a:picLocks noGrp="1" noChangeAspect="1"/>
          </p:cNvPicPr>
          <p:nvPr>
            <p:ph idx="1"/>
          </p:nvPr>
        </p:nvPicPr>
        <p:blipFill>
          <a:blip r:embed="rId2" cstate="print">
            <a:extLst>
              <a:ext uri="{28A0092B-C50C-407E-A947-70E740481C1C}">
                <a14:useLocalDpi xmlns:a14="http://schemas.microsoft.com/office/drawing/2010/main"/>
              </a:ext>
            </a:extLst>
          </a:blip>
          <a:srcRect/>
          <a:stretch>
            <a:fillRect/>
          </a:stretch>
        </p:blipFill>
        <p:spPr>
          <a:xfrm>
            <a:off x="457200" y="1009650"/>
            <a:ext cx="8229600" cy="5116513"/>
          </a:xfrm>
        </p:spPr>
      </p:pic>
      <p:sp>
        <p:nvSpPr>
          <p:cNvPr id="7" name="TextBox 6"/>
          <p:cNvSpPr txBox="1"/>
          <p:nvPr/>
        </p:nvSpPr>
        <p:spPr>
          <a:xfrm>
            <a:off x="7620000" y="6204857"/>
            <a:ext cx="1066800" cy="230832"/>
          </a:xfrm>
          <a:prstGeom prst="rect">
            <a:avLst/>
          </a:prstGeom>
          <a:noFill/>
        </p:spPr>
        <p:txBody>
          <a:bodyPr wrap="square" rtlCol="0">
            <a:spAutoFit/>
          </a:bodyPr>
          <a:lstStyle/>
          <a:p>
            <a:r>
              <a:rPr lang="en-US" sz="900" dirty="0">
                <a:latin typeface="Times New Roman"/>
                <a:cs typeface="Times New Roman"/>
              </a:rPr>
              <a:t>         </a:t>
            </a:r>
            <a:r>
              <a:rPr lang="en-US" sz="800" dirty="0">
                <a:latin typeface="Times New Roman"/>
                <a:cs typeface="Times New Roman"/>
              </a:rPr>
              <a:t> </a:t>
            </a:r>
            <a:r>
              <a:rPr lang="en-US" sz="800" dirty="0" err="1">
                <a:latin typeface="Times New Roman"/>
                <a:cs typeface="Times New Roman"/>
              </a:rPr>
              <a:t>fedsoc.org</a:t>
            </a:r>
            <a:endParaRPr lang="en-US" sz="800" dirty="0">
              <a:latin typeface="Times New Roman"/>
              <a:cs typeface="Times New Roman"/>
            </a:endParaRPr>
          </a:p>
        </p:txBody>
      </p:sp>
    </p:spTree>
    <p:extLst>
      <p:ext uri="{BB962C8B-B14F-4D97-AF65-F5344CB8AC3E}">
        <p14:creationId xmlns:p14="http://schemas.microsoft.com/office/powerpoint/2010/main" val="1339063661"/>
      </p:ext>
    </p:extLst>
  </p:cSld>
  <p:clrMapOvr>
    <a:masterClrMapping/>
  </p:clrMapOvr>
  <mc:AlternateContent xmlns:mc="http://schemas.openxmlformats.org/markup-compatibility/2006" xmlns:p14="http://schemas.microsoft.com/office/powerpoint/2010/main">
    <mc:Choice Requires="p14">
      <p:transition spd="slow" p14:dur="2000" advTm="115885"/>
    </mc:Choice>
    <mc:Fallback xmlns="">
      <p:transition spd="slow" advTm="11588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18029"/>
          </a:xfrm>
        </p:spPr>
        <p:txBody>
          <a:bodyPr>
            <a:noAutofit/>
          </a:bodyPr>
          <a:lstStyle/>
          <a:p>
            <a:pPr algn="ctr"/>
            <a:r>
              <a:rPr lang="en-US" sz="3200" b="1" dirty="0" err="1">
                <a:latin typeface="Times New Roman"/>
                <a:cs typeface="Times New Roman"/>
              </a:rPr>
              <a:t>Сэтгэлгээний</a:t>
            </a:r>
            <a:r>
              <a:rPr lang="en-US" sz="3200" b="1" dirty="0">
                <a:latin typeface="Times New Roman"/>
                <a:cs typeface="Times New Roman"/>
              </a:rPr>
              <a:t> </a:t>
            </a:r>
            <a:r>
              <a:rPr lang="en-US" sz="3200" b="1" dirty="0" err="1">
                <a:latin typeface="Times New Roman"/>
                <a:cs typeface="Times New Roman"/>
              </a:rPr>
              <a:t>эрх</a:t>
            </a:r>
            <a:r>
              <a:rPr lang="en-US" sz="3200" b="1" dirty="0">
                <a:latin typeface="Times New Roman"/>
                <a:cs typeface="Times New Roman"/>
              </a:rPr>
              <a:t> </a:t>
            </a:r>
            <a:r>
              <a:rPr lang="en-US" sz="3200" b="1" dirty="0" err="1">
                <a:latin typeface="Times New Roman"/>
                <a:cs typeface="Times New Roman"/>
              </a:rPr>
              <a:t>чөлөө</a:t>
            </a:r>
            <a:endParaRPr lang="en-US" sz="3200" b="1" dirty="0">
              <a:latin typeface="Times New Roman"/>
              <a:cs typeface="Times New Roman"/>
            </a:endParaRPr>
          </a:p>
        </p:txBody>
      </p:sp>
      <p:sp>
        <p:nvSpPr>
          <p:cNvPr id="3" name="Content Placeholder 2"/>
          <p:cNvSpPr>
            <a:spLocks noGrp="1"/>
          </p:cNvSpPr>
          <p:nvPr>
            <p:ph idx="1"/>
          </p:nvPr>
        </p:nvSpPr>
        <p:spPr>
          <a:xfrm>
            <a:off x="457200" y="530232"/>
            <a:ext cx="8229600" cy="5854095"/>
          </a:xfrm>
        </p:spPr>
        <p:txBody>
          <a:bodyPr>
            <a:normAutofit/>
          </a:bodyPr>
          <a:lstStyle/>
          <a:p>
            <a:pPr marL="0" indent="0" algn="just">
              <a:buNone/>
            </a:pPr>
            <a:r>
              <a:rPr lang="mn-MN" sz="2000" dirty="0">
                <a:latin typeface="Times New Roman"/>
                <a:cs typeface="Times New Roman"/>
              </a:rPr>
              <a:t>	</a:t>
            </a:r>
          </a:p>
          <a:p>
            <a:pPr marL="0" indent="0" algn="just">
              <a:buNone/>
            </a:pPr>
            <a:r>
              <a:rPr lang="mn-MN" sz="1800" dirty="0">
                <a:latin typeface="Times New Roman"/>
                <a:cs typeface="Times New Roman"/>
              </a:rPr>
              <a:t>Язгууртнуудын тууштай тэмцлийн үр дүнд Англи улс энэхүү Үндсэн хуулиа байнга боловсронгуй болгосоор XIX зуун болоход Ардчилсан Үндсэн хуулиа батлав. Ардчиллын эх болсон Дээд, Доод танхимтай, хэмжээт эрхт хаантай парламентат засаглалын зарчим нь Англи улсад аж үйлдвэрийн хувьсгал</a:t>
            </a:r>
            <a:r>
              <a:rPr lang="en-US" sz="1800" dirty="0">
                <a:latin typeface="Times New Roman"/>
                <a:cs typeface="Times New Roman"/>
              </a:rPr>
              <a:t> </a:t>
            </a:r>
            <a:r>
              <a:rPr lang="mn-MN" sz="1800" dirty="0">
                <a:latin typeface="Times New Roman"/>
                <a:cs typeface="Times New Roman"/>
              </a:rPr>
              <a:t>гарах боломжийг нээж өгөв. </a:t>
            </a:r>
          </a:p>
          <a:p>
            <a:pPr marL="0" indent="0" algn="just">
              <a:buNone/>
            </a:pPr>
            <a:endParaRPr lang="mn-MN" sz="1600" dirty="0">
              <a:latin typeface="Times New Roman"/>
              <a:cs typeface="Times New Roman"/>
            </a:endParaRPr>
          </a:p>
          <a:p>
            <a:pPr marL="0" indent="0" algn="just">
              <a:buNone/>
            </a:pPr>
            <a:endParaRPr lang="en-US" dirty="0"/>
          </a:p>
        </p:txBody>
      </p:sp>
      <p:pic>
        <p:nvPicPr>
          <p:cNvPr id="4" name="Picture 3" descr="gladstone_debate_on_irish_home_rule_8th_april_1886_iln.jpeg"/>
          <p:cNvPicPr>
            <a:picLocks noChangeAspect="1"/>
          </p:cNvPicPr>
          <p:nvPr/>
        </p:nvPicPr>
        <p:blipFill rotWithShape="1">
          <a:blip r:embed="rId2" cstate="print">
            <a:extLst>
              <a:ext uri="{28A0092B-C50C-407E-A947-70E740481C1C}">
                <a14:useLocalDpi xmlns:a14="http://schemas.microsoft.com/office/drawing/2010/main"/>
              </a:ext>
            </a:extLst>
          </a:blip>
          <a:srcRect l="579" b="-465"/>
          <a:stretch/>
        </p:blipFill>
        <p:spPr>
          <a:xfrm>
            <a:off x="1348621" y="2471517"/>
            <a:ext cx="6229048" cy="3912810"/>
          </a:xfrm>
          <a:prstGeom prst="rect">
            <a:avLst/>
          </a:prstGeom>
        </p:spPr>
      </p:pic>
      <p:sp>
        <p:nvSpPr>
          <p:cNvPr id="5" name="TextBox 4"/>
          <p:cNvSpPr txBox="1"/>
          <p:nvPr/>
        </p:nvSpPr>
        <p:spPr>
          <a:xfrm>
            <a:off x="6120191" y="6138106"/>
            <a:ext cx="1457478" cy="492443"/>
          </a:xfrm>
          <a:prstGeom prst="rect">
            <a:avLst/>
          </a:prstGeom>
          <a:noFill/>
        </p:spPr>
        <p:txBody>
          <a:bodyPr wrap="square" rtlCol="0">
            <a:spAutoFit/>
          </a:bodyPr>
          <a:lstStyle/>
          <a:p>
            <a:r>
              <a:rPr lang="en-US" dirty="0"/>
              <a:t> </a:t>
            </a:r>
          </a:p>
          <a:p>
            <a:r>
              <a:rPr lang="en-US" sz="800" dirty="0" err="1">
                <a:latin typeface="Times New Roman"/>
                <a:cs typeface="Times New Roman"/>
              </a:rPr>
              <a:t>edwardianpromenade.com</a:t>
            </a:r>
            <a:endParaRPr lang="en-US" sz="800" dirty="0">
              <a:latin typeface="Times New Roman"/>
              <a:cs typeface="Times New Roman"/>
            </a:endParaRPr>
          </a:p>
        </p:txBody>
      </p:sp>
    </p:spTree>
    <p:extLst>
      <p:ext uri="{BB962C8B-B14F-4D97-AF65-F5344CB8AC3E}">
        <p14:creationId xmlns:p14="http://schemas.microsoft.com/office/powerpoint/2010/main" val="322323267"/>
      </p:ext>
    </p:extLst>
  </p:cSld>
  <p:clrMapOvr>
    <a:masterClrMapping/>
  </p:clrMapOvr>
  <mc:AlternateContent xmlns:mc="http://schemas.openxmlformats.org/markup-compatibility/2006" xmlns:p14="http://schemas.microsoft.com/office/powerpoint/2010/main">
    <mc:Choice Requires="p14">
      <p:transition spd="slow" p14:dur="2000" advTm="59275"/>
    </mc:Choice>
    <mc:Fallback xmlns="">
      <p:transition spd="slow" advTm="592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829" y="346959"/>
            <a:ext cx="8229600" cy="1028390"/>
          </a:xfrm>
        </p:spPr>
        <p:txBody>
          <a:bodyPr>
            <a:normAutofit/>
          </a:bodyPr>
          <a:lstStyle/>
          <a:p>
            <a:pPr algn="ctr"/>
            <a:r>
              <a:rPr lang="en-US" sz="2800" dirty="0" err="1">
                <a:latin typeface="Times New Roman"/>
                <a:cs typeface="Times New Roman"/>
              </a:rPr>
              <a:t>Хөгжил</a:t>
            </a:r>
            <a:r>
              <a:rPr lang="en-US" sz="2800" dirty="0">
                <a:latin typeface="Times New Roman"/>
                <a:cs typeface="Times New Roman"/>
              </a:rPr>
              <a:t> </a:t>
            </a:r>
            <a:r>
              <a:rPr lang="en-US" sz="2800" dirty="0" err="1">
                <a:latin typeface="Times New Roman"/>
                <a:cs typeface="Times New Roman"/>
              </a:rPr>
              <a:t>мөнх</a:t>
            </a:r>
            <a:r>
              <a:rPr lang="en-US" sz="2800" dirty="0">
                <a:latin typeface="Times New Roman"/>
                <a:cs typeface="Times New Roman"/>
              </a:rPr>
              <a:t> </a:t>
            </a:r>
            <a:r>
              <a:rPr lang="en-US" sz="2800" dirty="0" err="1">
                <a:latin typeface="Times New Roman"/>
                <a:cs typeface="Times New Roman"/>
              </a:rPr>
              <a:t>явагддаг</a:t>
            </a:r>
            <a:endParaRPr lang="en-US" sz="2800" dirty="0">
              <a:latin typeface="Times New Roman"/>
              <a:cs typeface="Times New Roman"/>
            </a:endParaRPr>
          </a:p>
        </p:txBody>
      </p:sp>
      <p:sp>
        <p:nvSpPr>
          <p:cNvPr id="3" name="Content Placeholder 2"/>
          <p:cNvSpPr>
            <a:spLocks noGrp="1"/>
          </p:cNvSpPr>
          <p:nvPr>
            <p:ph idx="1"/>
          </p:nvPr>
        </p:nvSpPr>
        <p:spPr>
          <a:xfrm>
            <a:off x="453571" y="576146"/>
            <a:ext cx="8229600" cy="5035822"/>
          </a:xfrm>
        </p:spPr>
        <p:txBody>
          <a:bodyPr/>
          <a:lstStyle/>
          <a:p>
            <a:pPr marL="0" indent="0" algn="just">
              <a:buNone/>
            </a:pPr>
            <a:r>
              <a:rPr lang="en-US" dirty="0"/>
              <a:t>	</a:t>
            </a:r>
          </a:p>
          <a:p>
            <a:pPr marL="0" indent="0" algn="just">
              <a:buNone/>
            </a:pPr>
            <a:endParaRPr lang="en-US" sz="2400" dirty="0">
              <a:latin typeface="Times New Roman"/>
              <a:cs typeface="Times New Roman"/>
            </a:endParaRPr>
          </a:p>
          <a:p>
            <a:pPr marL="0" indent="0" algn="just">
              <a:buNone/>
            </a:pPr>
            <a:endParaRPr lang="en-US" sz="2400" dirty="0">
              <a:latin typeface="Times New Roman"/>
              <a:cs typeface="Times New Roman"/>
            </a:endParaRPr>
          </a:p>
          <a:p>
            <a:pPr marL="0" indent="0" algn="just">
              <a:buNone/>
            </a:pPr>
            <a:r>
              <a:rPr lang="en-US" sz="2800" dirty="0" err="1">
                <a:latin typeface="Times New Roman"/>
                <a:cs typeface="Times New Roman"/>
              </a:rPr>
              <a:t>Хүний</a:t>
            </a:r>
            <a:r>
              <a:rPr lang="en-US" sz="2800" dirty="0">
                <a:latin typeface="Times New Roman"/>
                <a:cs typeface="Times New Roman"/>
              </a:rPr>
              <a:t> </a:t>
            </a:r>
            <a:r>
              <a:rPr lang="en-US" sz="2800" dirty="0" err="1">
                <a:latin typeface="Times New Roman"/>
                <a:cs typeface="Times New Roman"/>
              </a:rPr>
              <a:t>эрх</a:t>
            </a:r>
            <a:r>
              <a:rPr lang="en-US" sz="2800" dirty="0">
                <a:latin typeface="Times New Roman"/>
                <a:cs typeface="Times New Roman"/>
              </a:rPr>
              <a:t>, </a:t>
            </a:r>
            <a:r>
              <a:rPr lang="en-US" sz="2800" dirty="0" err="1">
                <a:latin typeface="Times New Roman"/>
                <a:cs typeface="Times New Roman"/>
              </a:rPr>
              <a:t>сэтгэлгээний</a:t>
            </a:r>
            <a:r>
              <a:rPr lang="en-US" sz="2800" dirty="0">
                <a:latin typeface="Times New Roman"/>
                <a:cs typeface="Times New Roman"/>
              </a:rPr>
              <a:t> </a:t>
            </a:r>
            <a:r>
              <a:rPr lang="en-US" sz="2800" dirty="0" err="1">
                <a:latin typeface="Times New Roman"/>
                <a:cs typeface="Times New Roman"/>
              </a:rPr>
              <a:t>эрх</a:t>
            </a:r>
            <a:r>
              <a:rPr lang="en-US" sz="2800" dirty="0">
                <a:latin typeface="Times New Roman"/>
                <a:cs typeface="Times New Roman"/>
              </a:rPr>
              <a:t> </a:t>
            </a:r>
            <a:r>
              <a:rPr lang="en-US" sz="2800" dirty="0" err="1">
                <a:latin typeface="Times New Roman"/>
                <a:cs typeface="Times New Roman"/>
              </a:rPr>
              <a:t>чөлөө</a:t>
            </a:r>
            <a:r>
              <a:rPr lang="en-US" sz="2800" dirty="0">
                <a:latin typeface="Times New Roman"/>
                <a:cs typeface="Times New Roman"/>
              </a:rPr>
              <a:t> </a:t>
            </a:r>
            <a:r>
              <a:rPr lang="mn-MN" sz="2800" dirty="0">
                <a:latin typeface="Times New Roman"/>
                <a:cs typeface="Times New Roman"/>
              </a:rPr>
              <a:t>Англи улсыг дэлхийн анхны аж үйлдвэрийн орон, дэлхийн хүчирхэг гүрэн болгов. </a:t>
            </a:r>
          </a:p>
          <a:p>
            <a:pPr marL="0" indent="0" algn="just">
              <a:buNone/>
            </a:pPr>
            <a:endParaRPr lang="en-US" sz="2800" dirty="0">
              <a:latin typeface="Times New Roman"/>
              <a:cs typeface="Times New Roman"/>
            </a:endParaRPr>
          </a:p>
          <a:p>
            <a:pPr marL="0" indent="0" algn="just">
              <a:buNone/>
            </a:pPr>
            <a:r>
              <a:rPr lang="mn-MN" sz="2800" dirty="0">
                <a:latin typeface="Times New Roman"/>
                <a:cs typeface="Times New Roman"/>
              </a:rPr>
              <a:t>Оюун санааны эрх чөлөөт өрсөлдөөн, ардчилал АНУ, Герман, Франц болон бусад улсыг дэлхийн хүчирхэг гүрэн болгов. </a:t>
            </a:r>
            <a:r>
              <a:rPr lang="mn-MN" sz="2400" dirty="0"/>
              <a:t> </a:t>
            </a:r>
            <a:endParaRPr lang="en-US" sz="2400" dirty="0"/>
          </a:p>
        </p:txBody>
      </p:sp>
    </p:spTree>
    <p:extLst>
      <p:ext uri="{BB962C8B-B14F-4D97-AF65-F5344CB8AC3E}">
        <p14:creationId xmlns:p14="http://schemas.microsoft.com/office/powerpoint/2010/main" val="3740385010"/>
      </p:ext>
    </p:extLst>
  </p:cSld>
  <p:clrMapOvr>
    <a:masterClrMapping/>
  </p:clrMapOvr>
  <mc:AlternateContent xmlns:mc="http://schemas.openxmlformats.org/markup-compatibility/2006" xmlns:p14="http://schemas.microsoft.com/office/powerpoint/2010/main">
    <mc:Choice Requires="p14">
      <p:transition spd="slow" p14:dur="2000" advTm="64668"/>
    </mc:Choice>
    <mc:Fallback xmlns="">
      <p:transition spd="slow" advTm="6466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552" y="653143"/>
            <a:ext cx="8219924" cy="4154860"/>
          </a:xfrm>
        </p:spPr>
        <p:txBody>
          <a:bodyPr/>
          <a:lstStyle/>
          <a:p>
            <a:pPr marL="0" indent="0" algn="just">
              <a:buNone/>
            </a:pPr>
            <a:r>
              <a:rPr lang="en-US" dirty="0"/>
              <a:t>	</a:t>
            </a:r>
            <a:endParaRPr lang="mn-MN" dirty="0"/>
          </a:p>
          <a:p>
            <a:pPr marL="0" indent="0" algn="just">
              <a:buNone/>
            </a:pPr>
            <a:r>
              <a:rPr lang="mn-MN" sz="1800" dirty="0">
                <a:latin typeface="Times New Roman"/>
                <a:cs typeface="Times New Roman"/>
              </a:rPr>
              <a:t>Хүчирхэг болсон Америк, Англи, Герман, Францын колончлох бодлого  Японд түгшүүр зарлав. XIX зууны эхэн үеэс эхэлсэн их гүрнүүдийн цэрэг зэвсгийн хүчээр түрий барьсан тэгш бус хэлэлцээрүүд Японыг хүнд байдалд оруулсан юм.</a:t>
            </a:r>
            <a:r>
              <a:rPr lang="mn-MN" sz="1800" b="1" dirty="0">
                <a:latin typeface="Times New Roman"/>
                <a:cs typeface="Times New Roman"/>
              </a:rPr>
              <a:t> </a:t>
            </a:r>
            <a:endParaRPr lang="en-US" sz="1800" dirty="0">
              <a:latin typeface="Times New Roman"/>
              <a:cs typeface="Times New Roman"/>
            </a:endParaRPr>
          </a:p>
          <a:p>
            <a:pPr marL="0" indent="0">
              <a:buNone/>
            </a:pPr>
            <a:endParaRPr lang="en-US" dirty="0"/>
          </a:p>
        </p:txBody>
      </p:sp>
      <p:pic>
        <p:nvPicPr>
          <p:cNvPr id="7" name="Picture 6" descr="IMG_035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635" y="2282288"/>
            <a:ext cx="7973841" cy="3614793"/>
          </a:xfrm>
          <a:prstGeom prst="rect">
            <a:avLst/>
          </a:prstGeom>
        </p:spPr>
      </p:pic>
      <p:sp>
        <p:nvSpPr>
          <p:cNvPr id="8" name="TextBox 7"/>
          <p:cNvSpPr txBox="1"/>
          <p:nvPr/>
        </p:nvSpPr>
        <p:spPr>
          <a:xfrm>
            <a:off x="6975104" y="5989413"/>
            <a:ext cx="1602619" cy="215444"/>
          </a:xfrm>
          <a:prstGeom prst="rect">
            <a:avLst/>
          </a:prstGeom>
          <a:noFill/>
        </p:spPr>
        <p:txBody>
          <a:bodyPr wrap="square" rtlCol="0">
            <a:spAutoFit/>
          </a:bodyPr>
          <a:lstStyle/>
          <a:p>
            <a:r>
              <a:rPr lang="en-US" sz="800" dirty="0">
                <a:latin typeface="Times New Roman"/>
                <a:cs typeface="Times New Roman"/>
              </a:rPr>
              <a:t>Clipping contents: TIFF image</a:t>
            </a:r>
          </a:p>
        </p:txBody>
      </p:sp>
    </p:spTree>
    <p:extLst>
      <p:ext uri="{BB962C8B-B14F-4D97-AF65-F5344CB8AC3E}">
        <p14:creationId xmlns:p14="http://schemas.microsoft.com/office/powerpoint/2010/main" val="2667617720"/>
      </p:ext>
    </p:extLst>
  </p:cSld>
  <p:clrMapOvr>
    <a:masterClrMapping/>
  </p:clrMapOvr>
  <mc:AlternateContent xmlns:mc="http://schemas.openxmlformats.org/markup-compatibility/2006" xmlns:p14="http://schemas.microsoft.com/office/powerpoint/2010/main">
    <mc:Choice Requires="p14">
      <p:transition spd="slow" p14:dur="2000" advTm="79556"/>
    </mc:Choice>
    <mc:Fallback xmlns="">
      <p:transition spd="slow" advTm="7955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400" dirty="0" err="1">
                <a:latin typeface="Times New Roman"/>
                <a:cs typeface="Times New Roman"/>
              </a:rPr>
              <a:t>Шинэ</a:t>
            </a:r>
            <a:r>
              <a:rPr lang="mn-MN" sz="2400" dirty="0">
                <a:latin typeface="Times New Roman"/>
                <a:cs typeface="Times New Roman"/>
              </a:rPr>
              <a:t> </a:t>
            </a:r>
            <a:r>
              <a:rPr lang="en-US" sz="2400" dirty="0" err="1">
                <a:latin typeface="Times New Roman"/>
                <a:cs typeface="Times New Roman"/>
              </a:rPr>
              <a:t>Үнэт</a:t>
            </a:r>
            <a:r>
              <a:rPr lang="en-US" sz="2400" dirty="0">
                <a:latin typeface="Times New Roman"/>
                <a:cs typeface="Times New Roman"/>
              </a:rPr>
              <a:t> </a:t>
            </a:r>
            <a:r>
              <a:rPr lang="en-US" sz="2400" dirty="0" err="1">
                <a:latin typeface="Times New Roman"/>
                <a:cs typeface="Times New Roman"/>
              </a:rPr>
              <a:t>зүйлсийг</a:t>
            </a:r>
            <a:r>
              <a:rPr lang="en-US" sz="2400" dirty="0">
                <a:latin typeface="Times New Roman"/>
                <a:cs typeface="Times New Roman"/>
              </a:rPr>
              <a:t> </a:t>
            </a:r>
            <a:r>
              <a:rPr lang="en-US" sz="2400" dirty="0" err="1">
                <a:latin typeface="Times New Roman"/>
                <a:cs typeface="Times New Roman"/>
              </a:rPr>
              <a:t>бий</a:t>
            </a:r>
            <a:r>
              <a:rPr lang="en-US" sz="2400" dirty="0">
                <a:latin typeface="Times New Roman"/>
                <a:cs typeface="Times New Roman"/>
              </a:rPr>
              <a:t> </a:t>
            </a:r>
            <a:r>
              <a:rPr lang="en-US" sz="2400" dirty="0" err="1">
                <a:latin typeface="Times New Roman"/>
                <a:cs typeface="Times New Roman"/>
              </a:rPr>
              <a:t>болгов</a:t>
            </a:r>
            <a:r>
              <a:rPr lang="en-US" dirty="0"/>
              <a:t> </a:t>
            </a:r>
          </a:p>
        </p:txBody>
      </p:sp>
      <p:sp>
        <p:nvSpPr>
          <p:cNvPr id="3" name="Content Placeholder 2"/>
          <p:cNvSpPr>
            <a:spLocks noGrp="1"/>
          </p:cNvSpPr>
          <p:nvPr>
            <p:ph idx="1"/>
          </p:nvPr>
        </p:nvSpPr>
        <p:spPr>
          <a:xfrm>
            <a:off x="507719" y="1853248"/>
            <a:ext cx="7840634" cy="4195481"/>
          </a:xfrm>
        </p:spPr>
        <p:txBody>
          <a:bodyPr>
            <a:normAutofit fontScale="92500"/>
          </a:bodyPr>
          <a:lstStyle/>
          <a:p>
            <a:pPr marL="0" indent="0" algn="just">
              <a:buNone/>
            </a:pPr>
            <a:r>
              <a:rPr lang="en-US" dirty="0"/>
              <a:t>	</a:t>
            </a:r>
          </a:p>
          <a:p>
            <a:pPr marL="0" indent="0" algn="just">
              <a:buNone/>
            </a:pPr>
            <a:r>
              <a:rPr lang="en-US" sz="2600" b="1" dirty="0">
                <a:latin typeface="Times New Roman"/>
                <a:cs typeface="Times New Roman"/>
              </a:rPr>
              <a:t>   </a:t>
            </a:r>
            <a:r>
              <a:rPr lang="mn-MN" sz="2600" b="1" dirty="0">
                <a:latin typeface="Times New Roman"/>
                <a:cs typeface="Times New Roman"/>
              </a:rPr>
              <a:t>Энэ</a:t>
            </a:r>
            <a:r>
              <a:rPr lang="en-US" sz="2600" b="1" dirty="0">
                <a:latin typeface="Times New Roman"/>
                <a:cs typeface="Times New Roman"/>
              </a:rPr>
              <a:t> </a:t>
            </a:r>
            <a:r>
              <a:rPr lang="en-US" sz="2600" b="1" dirty="0" err="1">
                <a:latin typeface="Times New Roman"/>
                <a:cs typeface="Times New Roman"/>
              </a:rPr>
              <a:t>нь</a:t>
            </a:r>
            <a:r>
              <a:rPr lang="mn-MN" sz="2600" b="1" dirty="0">
                <a:latin typeface="Times New Roman"/>
                <a:cs typeface="Times New Roman"/>
              </a:rPr>
              <a:t> Японы хувьд томоохон антитезис буюу үгүйсгэл байсан юм. Оюун ухаан хэдий чинээ ажиллана шинэ Синтез буюу шинэ дэвшил үүсдэг зүй жамт ёсны дагуу консерватив, хуучинсаг, ёс дэглэмээ чанд барьдаг Япон улс Үнэт зүйлсээсээ зоригтой татгалзаж </a:t>
            </a:r>
            <a:r>
              <a:rPr lang="mn-MN" sz="2600" dirty="0">
                <a:latin typeface="Times New Roman"/>
                <a:cs typeface="Times New Roman"/>
              </a:rPr>
              <a:t>1889 онд  анхны ардчилсан Үндсэн хуулиа баталж Азид анхны хэмжээт эрхт хаантай, парламентат засаглалыг тогтоов. Хүний эрх, эрх чөлөө, ардчилал Японд амжилт авчирч удаж төдөлгүй дэлхийн хүчирхэг хөгжингүй улсуудын нэг болов. </a:t>
            </a:r>
            <a:endParaRPr lang="en-US" sz="2600" dirty="0">
              <a:latin typeface="Times New Roman"/>
              <a:cs typeface="Times New Roman"/>
            </a:endParaRPr>
          </a:p>
          <a:p>
            <a:pPr marL="0" indent="0">
              <a:buNone/>
            </a:pPr>
            <a:endParaRPr lang="en-US" sz="2000" dirty="0"/>
          </a:p>
        </p:txBody>
      </p:sp>
    </p:spTree>
    <p:extLst>
      <p:ext uri="{BB962C8B-B14F-4D97-AF65-F5344CB8AC3E}">
        <p14:creationId xmlns:p14="http://schemas.microsoft.com/office/powerpoint/2010/main" val="3709708028"/>
      </p:ext>
    </p:extLst>
  </p:cSld>
  <p:clrMapOvr>
    <a:masterClrMapping/>
  </p:clrMapOvr>
  <mc:AlternateContent xmlns:mc="http://schemas.openxmlformats.org/markup-compatibility/2006" xmlns:p14="http://schemas.microsoft.com/office/powerpoint/2010/main">
    <mc:Choice Requires="p14">
      <p:transition spd="slow" p14:dur="2000" advTm="142892"/>
    </mc:Choice>
    <mc:Fallback xmlns="">
      <p:transition spd="slow" advTm="14289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err="1">
                <a:latin typeface="Times New Roman"/>
                <a:cs typeface="Times New Roman"/>
              </a:rPr>
              <a:t>Мэйжийн</a:t>
            </a:r>
            <a:r>
              <a:rPr lang="en-US" sz="3200" dirty="0">
                <a:latin typeface="Times New Roman"/>
                <a:cs typeface="Times New Roman"/>
              </a:rPr>
              <a:t> </a:t>
            </a:r>
            <a:r>
              <a:rPr lang="en-US" sz="3200" dirty="0" err="1">
                <a:latin typeface="Times New Roman"/>
                <a:cs typeface="Times New Roman"/>
              </a:rPr>
              <a:t>Үндсэн</a:t>
            </a:r>
            <a:r>
              <a:rPr lang="en-US" sz="3200" dirty="0">
                <a:latin typeface="Times New Roman"/>
                <a:cs typeface="Times New Roman"/>
              </a:rPr>
              <a:t> </a:t>
            </a:r>
            <a:r>
              <a:rPr lang="en-US" sz="3200" dirty="0" err="1">
                <a:latin typeface="Times New Roman"/>
                <a:cs typeface="Times New Roman"/>
              </a:rPr>
              <a:t>Хууль</a:t>
            </a:r>
            <a:endParaRPr lang="en-US" sz="3200" dirty="0">
              <a:latin typeface="Times New Roman"/>
              <a:cs typeface="Times New Roman"/>
            </a:endParaRPr>
          </a:p>
        </p:txBody>
      </p:sp>
      <p:pic>
        <p:nvPicPr>
          <p:cNvPr id="5" name="Content Placeholder 4" descr="IMG_0338.jpg"/>
          <p:cNvPicPr>
            <a:picLocks noGrp="1" noChangeAspect="1"/>
          </p:cNvPicPr>
          <p:nvPr>
            <p:ph idx="1"/>
          </p:nvPr>
        </p:nvPicPr>
        <p:blipFill rotWithShape="1">
          <a:blip r:embed="rId2">
            <a:extLst>
              <a:ext uri="{28A0092B-C50C-407E-A947-70E740481C1C}">
                <a14:useLocalDpi xmlns:a14="http://schemas.microsoft.com/office/drawing/2010/main" val="0"/>
              </a:ext>
            </a:extLst>
          </a:blip>
          <a:srcRect l="9065" t="44397" r="23706" b="37364"/>
          <a:stretch/>
        </p:blipFill>
        <p:spPr>
          <a:xfrm>
            <a:off x="217715" y="1735667"/>
            <a:ext cx="4620381" cy="3041724"/>
          </a:xfrm>
        </p:spPr>
      </p:pic>
      <p:pic>
        <p:nvPicPr>
          <p:cNvPr id="6" name="Picture 5" descr="IMG_0337.jpg"/>
          <p:cNvPicPr>
            <a:picLocks noChangeAspect="1"/>
          </p:cNvPicPr>
          <p:nvPr/>
        </p:nvPicPr>
        <p:blipFill rotWithShape="1">
          <a:blip r:embed="rId3">
            <a:extLst>
              <a:ext uri="{28A0092B-C50C-407E-A947-70E740481C1C}">
                <a14:useLocalDpi xmlns:a14="http://schemas.microsoft.com/office/drawing/2010/main" val="0"/>
              </a:ext>
            </a:extLst>
          </a:blip>
          <a:srcRect t="33687" b="30338"/>
          <a:stretch/>
        </p:blipFill>
        <p:spPr>
          <a:xfrm>
            <a:off x="5205583" y="1856619"/>
            <a:ext cx="3087121" cy="2467201"/>
          </a:xfrm>
          <a:prstGeom prst="rect">
            <a:avLst/>
          </a:prstGeom>
        </p:spPr>
      </p:pic>
      <p:sp>
        <p:nvSpPr>
          <p:cNvPr id="8" name="TextBox 7"/>
          <p:cNvSpPr txBox="1"/>
          <p:nvPr/>
        </p:nvSpPr>
        <p:spPr>
          <a:xfrm>
            <a:off x="3132666" y="4977190"/>
            <a:ext cx="1705429" cy="230832"/>
          </a:xfrm>
          <a:prstGeom prst="rect">
            <a:avLst/>
          </a:prstGeom>
          <a:noFill/>
        </p:spPr>
        <p:txBody>
          <a:bodyPr wrap="square" rtlCol="0">
            <a:spAutoFit/>
          </a:bodyPr>
          <a:lstStyle/>
          <a:p>
            <a:r>
              <a:rPr lang="en-US" sz="900" dirty="0">
                <a:latin typeface="Times New Roman"/>
                <a:cs typeface="Times New Roman"/>
              </a:rPr>
              <a:t>                  </a:t>
            </a:r>
            <a:r>
              <a:rPr lang="en-US" sz="800" dirty="0">
                <a:latin typeface="Times New Roman"/>
                <a:cs typeface="Times New Roman"/>
              </a:rPr>
              <a:t>  </a:t>
            </a:r>
            <a:r>
              <a:rPr lang="en-US" sz="800" dirty="0" err="1">
                <a:latin typeface="Times New Roman"/>
                <a:cs typeface="Times New Roman"/>
              </a:rPr>
              <a:t>factsanddetails.com</a:t>
            </a:r>
            <a:endParaRPr lang="en-US" sz="800" dirty="0">
              <a:latin typeface="Times New Roman"/>
              <a:cs typeface="Times New Roman"/>
            </a:endParaRPr>
          </a:p>
        </p:txBody>
      </p:sp>
      <p:sp>
        <p:nvSpPr>
          <p:cNvPr id="9" name="TextBox 8"/>
          <p:cNvSpPr txBox="1"/>
          <p:nvPr/>
        </p:nvSpPr>
        <p:spPr>
          <a:xfrm>
            <a:off x="6987078" y="4590143"/>
            <a:ext cx="1491024" cy="230832"/>
          </a:xfrm>
          <a:prstGeom prst="rect">
            <a:avLst/>
          </a:prstGeom>
          <a:noFill/>
        </p:spPr>
        <p:txBody>
          <a:bodyPr wrap="square" rtlCol="0">
            <a:spAutoFit/>
          </a:bodyPr>
          <a:lstStyle/>
          <a:p>
            <a:r>
              <a:rPr lang="en-US" sz="800" dirty="0" err="1">
                <a:latin typeface="Times New Roman"/>
                <a:cs typeface="Times New Roman"/>
              </a:rPr>
              <a:t>warrelics.eu</a:t>
            </a:r>
            <a:r>
              <a:rPr lang="en-US" sz="800" dirty="0">
                <a:latin typeface="Times New Roman"/>
                <a:cs typeface="Times New Roman"/>
              </a:rPr>
              <a:t>  </a:t>
            </a:r>
            <a:r>
              <a:rPr lang="en-US" sz="900" dirty="0">
                <a:latin typeface="Times New Roman"/>
                <a:cs typeface="Times New Roman"/>
              </a:rPr>
              <a:t>     </a:t>
            </a:r>
          </a:p>
        </p:txBody>
      </p:sp>
    </p:spTree>
    <p:extLst>
      <p:ext uri="{BB962C8B-B14F-4D97-AF65-F5344CB8AC3E}">
        <p14:creationId xmlns:p14="http://schemas.microsoft.com/office/powerpoint/2010/main" val="634218145"/>
      </p:ext>
    </p:extLst>
  </p:cSld>
  <p:clrMapOvr>
    <a:masterClrMapping/>
  </p:clrMapOvr>
  <mc:AlternateContent xmlns:mc="http://schemas.openxmlformats.org/markup-compatibility/2006" xmlns:p14="http://schemas.microsoft.com/office/powerpoint/2010/main">
    <mc:Choice Requires="p14">
      <p:transition spd="slow" p14:dur="2000" advTm="22045"/>
    </mc:Choice>
    <mc:Fallback xmlns="">
      <p:transition spd="slow" advTm="2204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dirty="0" err="1">
                <a:latin typeface="Times New Roman"/>
                <a:cs typeface="Times New Roman"/>
              </a:rPr>
              <a:t>Ардчилал</a:t>
            </a:r>
            <a:r>
              <a:rPr lang="en-US" sz="2800" dirty="0">
                <a:latin typeface="Times New Roman"/>
                <a:cs typeface="Times New Roman"/>
              </a:rPr>
              <a:t> - </a:t>
            </a:r>
            <a:r>
              <a:rPr lang="en-US" sz="2800" dirty="0" err="1">
                <a:latin typeface="Times New Roman"/>
                <a:cs typeface="Times New Roman"/>
              </a:rPr>
              <a:t>Субстанц</a:t>
            </a:r>
            <a:endParaRPr lang="en-US" sz="2800" dirty="0">
              <a:latin typeface="Times New Roman"/>
              <a:cs typeface="Times New Roman"/>
            </a:endParaRPr>
          </a:p>
        </p:txBody>
      </p:sp>
      <p:sp>
        <p:nvSpPr>
          <p:cNvPr id="3" name="Content Placeholder 2"/>
          <p:cNvSpPr>
            <a:spLocks noGrp="1"/>
          </p:cNvSpPr>
          <p:nvPr>
            <p:ph idx="1"/>
          </p:nvPr>
        </p:nvSpPr>
        <p:spPr>
          <a:xfrm>
            <a:off x="827699" y="1579419"/>
            <a:ext cx="7235645" cy="4668988"/>
          </a:xfrm>
        </p:spPr>
        <p:txBody>
          <a:bodyPr>
            <a:normAutofit fontScale="92500" lnSpcReduction="10000"/>
          </a:bodyPr>
          <a:lstStyle/>
          <a:p>
            <a:pPr marL="0" indent="0">
              <a:buNone/>
            </a:pPr>
            <a:endParaRPr lang="mn-MN" sz="2400" dirty="0">
              <a:latin typeface="Times New Roman"/>
              <a:cs typeface="Times New Roman"/>
            </a:endParaRPr>
          </a:p>
          <a:p>
            <a:pPr>
              <a:buFont typeface="Wingdings" charset="2"/>
              <a:buChar char="Ø"/>
            </a:pPr>
            <a:endParaRPr lang="mn-MN" sz="2400" dirty="0">
              <a:latin typeface="Times New Roman"/>
              <a:cs typeface="Times New Roman"/>
            </a:endParaRPr>
          </a:p>
          <a:p>
            <a:pPr>
              <a:buFont typeface="Wingdings" charset="2"/>
              <a:buChar char="Ø"/>
            </a:pPr>
            <a:r>
              <a:rPr lang="mn-MN" sz="3000" dirty="0">
                <a:latin typeface="Times New Roman"/>
                <a:cs typeface="Times New Roman"/>
              </a:rPr>
              <a:t>Иргэний эрх чөлөөг уриалсан ардчилсан Үндсэн хууль улс болгонд амжилт авчирч байв. </a:t>
            </a:r>
          </a:p>
          <a:p>
            <a:pPr>
              <a:buFont typeface="Wingdings" charset="2"/>
              <a:buChar char="Ø"/>
            </a:pPr>
            <a:endParaRPr lang="mn-MN" sz="3000" dirty="0">
              <a:latin typeface="Times New Roman"/>
              <a:cs typeface="Times New Roman"/>
            </a:endParaRPr>
          </a:p>
          <a:p>
            <a:pPr>
              <a:buFont typeface="Wingdings" charset="2"/>
              <a:buChar char="Ø"/>
            </a:pPr>
            <a:r>
              <a:rPr lang="mn-MN" sz="3000" dirty="0">
                <a:latin typeface="Times New Roman"/>
                <a:cs typeface="Times New Roman"/>
              </a:rPr>
              <a:t>Хүний эрх, ардчилал, сэтгэлгээний эрх чөлөө улс орнуудын хөгжлийг ийнхүү шинэ шатанд гаргасаар байв. </a:t>
            </a:r>
            <a:endParaRPr lang="en-US" sz="3000" dirty="0">
              <a:latin typeface="Times New Roman"/>
              <a:cs typeface="Times New Roman"/>
            </a:endParaRPr>
          </a:p>
          <a:p>
            <a:pPr marL="0" indent="0">
              <a:buNone/>
            </a:pPr>
            <a:endParaRPr lang="en-US" dirty="0"/>
          </a:p>
          <a:p>
            <a:pPr marL="0" indent="0">
              <a:buNone/>
            </a:pPr>
            <a:r>
              <a:rPr lang="en-US" dirty="0"/>
              <a:t>	</a:t>
            </a:r>
          </a:p>
        </p:txBody>
      </p:sp>
    </p:spTree>
    <p:extLst>
      <p:ext uri="{BB962C8B-B14F-4D97-AF65-F5344CB8AC3E}">
        <p14:creationId xmlns:p14="http://schemas.microsoft.com/office/powerpoint/2010/main" val="731597664"/>
      </p:ext>
    </p:extLst>
  </p:cSld>
  <p:clrMapOvr>
    <a:masterClrMapping/>
  </p:clrMapOvr>
  <mc:AlternateContent xmlns:mc="http://schemas.openxmlformats.org/markup-compatibility/2006" xmlns:p14="http://schemas.microsoft.com/office/powerpoint/2010/main">
    <mc:Choice Requires="p14">
      <p:transition spd="slow" p14:dur="2000" advTm="61205"/>
    </mc:Choice>
    <mc:Fallback xmlns="">
      <p:transition spd="slow" advTm="6120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010" y="452244"/>
            <a:ext cx="8229600" cy="904488"/>
          </a:xfrm>
        </p:spPr>
        <p:txBody>
          <a:bodyPr>
            <a:normAutofit/>
          </a:bodyPr>
          <a:lstStyle/>
          <a:p>
            <a:pPr algn="ctr"/>
            <a:r>
              <a:rPr lang="en-US" sz="2400" b="1" dirty="0" err="1">
                <a:latin typeface="Times New Roman"/>
                <a:cs typeface="Times New Roman"/>
              </a:rPr>
              <a:t>Үнэт</a:t>
            </a:r>
            <a:r>
              <a:rPr lang="en-US" sz="2400" b="1" dirty="0">
                <a:latin typeface="Times New Roman"/>
                <a:cs typeface="Times New Roman"/>
              </a:rPr>
              <a:t> </a:t>
            </a:r>
            <a:r>
              <a:rPr lang="en-US" sz="2400" b="1" dirty="0" err="1">
                <a:latin typeface="Times New Roman"/>
                <a:cs typeface="Times New Roman"/>
              </a:rPr>
              <a:t>зүйлсийг</a:t>
            </a:r>
            <a:r>
              <a:rPr lang="en-US" sz="2400" b="1" dirty="0">
                <a:latin typeface="Times New Roman"/>
                <a:cs typeface="Times New Roman"/>
              </a:rPr>
              <a:t> </a:t>
            </a:r>
            <a:r>
              <a:rPr lang="en-US" sz="2400" b="1" dirty="0" err="1">
                <a:latin typeface="Times New Roman"/>
                <a:cs typeface="Times New Roman"/>
              </a:rPr>
              <a:t>дахин</a:t>
            </a:r>
            <a:r>
              <a:rPr lang="en-US" sz="2400" b="1" dirty="0">
                <a:latin typeface="Times New Roman"/>
                <a:cs typeface="Times New Roman"/>
              </a:rPr>
              <a:t> </a:t>
            </a:r>
            <a:r>
              <a:rPr lang="en-US" sz="2400" b="1" dirty="0" err="1">
                <a:latin typeface="Times New Roman"/>
                <a:cs typeface="Times New Roman"/>
              </a:rPr>
              <a:t>үнэлэв</a:t>
            </a:r>
            <a:endParaRPr lang="en-US" sz="2400" b="1" dirty="0">
              <a:latin typeface="Times New Roman"/>
              <a:cs typeface="Times New Roman"/>
            </a:endParaRPr>
          </a:p>
        </p:txBody>
      </p:sp>
      <p:sp>
        <p:nvSpPr>
          <p:cNvPr id="3" name="Content Placeholder 2"/>
          <p:cNvSpPr>
            <a:spLocks noGrp="1"/>
          </p:cNvSpPr>
          <p:nvPr>
            <p:ph idx="1"/>
          </p:nvPr>
        </p:nvSpPr>
        <p:spPr>
          <a:xfrm>
            <a:off x="457200" y="1468244"/>
            <a:ext cx="8229600" cy="4657919"/>
          </a:xfrm>
        </p:spPr>
        <p:txBody>
          <a:bodyPr/>
          <a:lstStyle/>
          <a:p>
            <a:pPr marL="0" indent="0" algn="just">
              <a:buNone/>
            </a:pPr>
            <a:r>
              <a:rPr lang="en-US" dirty="0"/>
              <a:t>	</a:t>
            </a:r>
            <a:r>
              <a:rPr lang="mn-MN" sz="2400" dirty="0">
                <a:latin typeface="Times New Roman"/>
                <a:cs typeface="Times New Roman"/>
              </a:rPr>
              <a:t>Хүн төрөлхтөн Бурхан гэсэн тезисээс Оюун ухаант Хүн гэсэн синтезийг бий болгосон нь хүн төрөлхтөний хөгжлийн гол субстанц бол хүний сэтгэлгээний эрх чөлөө юм гэдгийг нотлов. </a:t>
            </a:r>
            <a:endParaRPr lang="en-US" sz="2000" dirty="0">
              <a:latin typeface="Times New Roman"/>
              <a:cs typeface="Times New Roman"/>
            </a:endParaRPr>
          </a:p>
          <a:p>
            <a:pPr marL="0" indent="0" algn="just">
              <a:buNone/>
            </a:pPr>
            <a:r>
              <a:rPr lang="mn-MN" sz="2000" dirty="0">
                <a:latin typeface="Times New Roman"/>
                <a:cs typeface="Times New Roman"/>
              </a:rPr>
              <a:t> </a:t>
            </a:r>
            <a:endParaRPr lang="en-US" sz="2000" dirty="0">
              <a:latin typeface="Times New Roman"/>
              <a:cs typeface="Times New Roman"/>
            </a:endParaRPr>
          </a:p>
          <a:p>
            <a:pPr marL="0" indent="0">
              <a:buNone/>
            </a:pPr>
            <a:endParaRPr lang="mn-MN" dirty="0"/>
          </a:p>
          <a:p>
            <a:pPr marL="0" indent="0">
              <a:buNone/>
            </a:pPr>
            <a:endParaRPr lang="en-US" dirty="0"/>
          </a:p>
        </p:txBody>
      </p:sp>
      <p:pic>
        <p:nvPicPr>
          <p:cNvPr id="5" name="Content Placeholder 5" descr="oyun uhaanaaaa.jpeg"/>
          <p:cNvPicPr>
            <a:picLocks noChangeAspect="1"/>
          </p:cNvPicPr>
          <p:nvPr/>
        </p:nvPicPr>
        <p:blipFill>
          <a:blip r:embed="rId2" cstate="print"/>
          <a:stretch>
            <a:fillRect/>
          </a:stretch>
        </p:blipFill>
        <p:spPr>
          <a:xfrm>
            <a:off x="2950124" y="2975266"/>
            <a:ext cx="3049114" cy="3150897"/>
          </a:xfrm>
          <a:prstGeom prst="rect">
            <a:avLst/>
          </a:prstGeom>
        </p:spPr>
      </p:pic>
      <p:sp>
        <p:nvSpPr>
          <p:cNvPr id="6" name="TextBox 5"/>
          <p:cNvSpPr txBox="1"/>
          <p:nvPr/>
        </p:nvSpPr>
        <p:spPr>
          <a:xfrm>
            <a:off x="4928809" y="6126163"/>
            <a:ext cx="1028095" cy="215444"/>
          </a:xfrm>
          <a:prstGeom prst="rect">
            <a:avLst/>
          </a:prstGeom>
          <a:noFill/>
        </p:spPr>
        <p:txBody>
          <a:bodyPr wrap="square" rtlCol="0">
            <a:spAutoFit/>
          </a:bodyPr>
          <a:lstStyle/>
          <a:p>
            <a:r>
              <a:rPr lang="en-US" sz="800" dirty="0">
                <a:latin typeface="Times New Roman"/>
                <a:cs typeface="Times New Roman"/>
              </a:rPr>
              <a:t>             123rf.com  </a:t>
            </a:r>
          </a:p>
        </p:txBody>
      </p:sp>
    </p:spTree>
    <p:extLst>
      <p:ext uri="{BB962C8B-B14F-4D97-AF65-F5344CB8AC3E}">
        <p14:creationId xmlns:p14="http://schemas.microsoft.com/office/powerpoint/2010/main" val="1516684411"/>
      </p:ext>
    </p:extLst>
  </p:cSld>
  <p:clrMapOvr>
    <a:masterClrMapping/>
  </p:clrMapOvr>
  <mc:AlternateContent xmlns:mc="http://schemas.openxmlformats.org/markup-compatibility/2006" xmlns:p14="http://schemas.microsoft.com/office/powerpoint/2010/main">
    <mc:Choice Requires="p14">
      <p:transition spd="slow" p14:dur="2000" advTm="111621"/>
    </mc:Choice>
    <mc:Fallback xmlns="">
      <p:transition spd="slow" advTm="11162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7216"/>
          </a:xfrm>
        </p:spPr>
        <p:txBody>
          <a:bodyPr>
            <a:normAutofit/>
          </a:bodyPr>
          <a:lstStyle/>
          <a:p>
            <a:pPr algn="ctr"/>
            <a:r>
              <a:rPr lang="en-US" sz="2400" b="1" dirty="0" err="1">
                <a:latin typeface="Times New Roman"/>
                <a:cs typeface="Times New Roman"/>
              </a:rPr>
              <a:t>Хүний</a:t>
            </a:r>
            <a:r>
              <a:rPr lang="en-US" sz="2400" b="1" dirty="0">
                <a:latin typeface="Times New Roman"/>
                <a:cs typeface="Times New Roman"/>
              </a:rPr>
              <a:t> </a:t>
            </a:r>
            <a:r>
              <a:rPr lang="en-US" sz="2400" b="1" dirty="0" err="1">
                <a:latin typeface="Times New Roman"/>
                <a:cs typeface="Times New Roman"/>
              </a:rPr>
              <a:t>ахуй</a:t>
            </a:r>
            <a:r>
              <a:rPr lang="en-US" sz="2400" b="1" dirty="0">
                <a:latin typeface="Times New Roman"/>
                <a:cs typeface="Times New Roman"/>
              </a:rPr>
              <a:t> </a:t>
            </a:r>
            <a:r>
              <a:rPr lang="en-US" sz="2400" b="1" dirty="0" err="1">
                <a:latin typeface="Times New Roman"/>
                <a:cs typeface="Times New Roman"/>
              </a:rPr>
              <a:t>хязгаар</a:t>
            </a:r>
            <a:r>
              <a:rPr lang="en-US" sz="2400" b="1" dirty="0">
                <a:latin typeface="Times New Roman"/>
                <a:cs typeface="Times New Roman"/>
              </a:rPr>
              <a:t> </a:t>
            </a:r>
            <a:r>
              <a:rPr lang="en-US" sz="2400" b="1" dirty="0" err="1">
                <a:latin typeface="Times New Roman"/>
                <a:cs typeface="Times New Roman"/>
              </a:rPr>
              <a:t>үгүй</a:t>
            </a:r>
            <a:endParaRPr lang="en-US" sz="2400" b="1" dirty="0">
              <a:latin typeface="Times New Roman"/>
              <a:cs typeface="Times New Roman"/>
            </a:endParaRPr>
          </a:p>
        </p:txBody>
      </p:sp>
      <p:sp>
        <p:nvSpPr>
          <p:cNvPr id="3" name="Content Placeholder 2"/>
          <p:cNvSpPr>
            <a:spLocks noGrp="1"/>
          </p:cNvSpPr>
          <p:nvPr>
            <p:ph idx="1"/>
          </p:nvPr>
        </p:nvSpPr>
        <p:spPr>
          <a:xfrm>
            <a:off x="457200" y="1201854"/>
            <a:ext cx="8229600" cy="5581805"/>
          </a:xfrm>
        </p:spPr>
        <p:txBody>
          <a:bodyPr/>
          <a:lstStyle/>
          <a:p>
            <a:pPr marL="0" lvl="1" indent="0">
              <a:buNone/>
            </a:pPr>
            <a:r>
              <a:rPr lang="en-US" sz="2000" dirty="0">
                <a:latin typeface="Times New Roman"/>
                <a:cs typeface="Times New Roman"/>
              </a:rPr>
              <a:t>	</a:t>
            </a:r>
            <a:r>
              <a:rPr lang="mn-MN" sz="2000" dirty="0">
                <a:latin typeface="Times New Roman"/>
                <a:cs typeface="Times New Roman"/>
              </a:rPr>
              <a:t>Энэхүү лекцээр бид Хүн төрөлөхтөний бүтээсэн үнэт зүйлсийг дахин үнэлж болдгийг мэдсэнээс гадна сэтгэлгээний эрх чөлөө нь улс орнуудын хөгжлийн үндсэн субстанц болохыг ойлгож авлаа. Хүний ахуй Мета учраас хөгжил мөнх явагддаг.</a:t>
            </a:r>
          </a:p>
          <a:p>
            <a:pPr marL="0" lvl="1" indent="0">
              <a:buNone/>
            </a:pPr>
            <a:endParaRPr lang="mn-MN" sz="2000" dirty="0">
              <a:latin typeface="Times New Roman"/>
              <a:cs typeface="Times New Roman"/>
            </a:endParaRPr>
          </a:p>
          <a:p>
            <a:pPr marL="0" lvl="1" indent="0">
              <a:buNone/>
            </a:pPr>
            <a:endParaRPr lang="mn-MN" sz="2000" dirty="0">
              <a:latin typeface="Times New Roman"/>
              <a:cs typeface="Times New Roman"/>
            </a:endParaRPr>
          </a:p>
          <a:p>
            <a:pPr marL="0" lvl="1" indent="0">
              <a:buNone/>
            </a:pPr>
            <a:r>
              <a:rPr lang="mn-MN" sz="2000" dirty="0">
                <a:latin typeface="Times New Roman"/>
                <a:cs typeface="Times New Roman"/>
              </a:rPr>
              <a:t>                       </a:t>
            </a:r>
            <a:endParaRPr lang="en-US" sz="1600" i="1" dirty="0">
              <a:latin typeface="Times New Roman"/>
              <a:cs typeface="Times New Roman"/>
            </a:endParaRPr>
          </a:p>
          <a:p>
            <a:endParaRPr lang="en-US" dirty="0"/>
          </a:p>
        </p:txBody>
      </p:sp>
      <p:pic>
        <p:nvPicPr>
          <p:cNvPr id="4" name="Picture 3" descr="IMG_0361.jpg"/>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2715033" y="2626732"/>
            <a:ext cx="3168763" cy="3791414"/>
          </a:xfrm>
          <a:prstGeom prst="rect">
            <a:avLst/>
          </a:prstGeom>
        </p:spPr>
      </p:pic>
      <p:sp>
        <p:nvSpPr>
          <p:cNvPr id="10" name="TextBox 9"/>
          <p:cNvSpPr txBox="1"/>
          <p:nvPr/>
        </p:nvSpPr>
        <p:spPr>
          <a:xfrm>
            <a:off x="4788829" y="6418146"/>
            <a:ext cx="1864732" cy="215444"/>
          </a:xfrm>
          <a:prstGeom prst="rect">
            <a:avLst/>
          </a:prstGeom>
          <a:noFill/>
        </p:spPr>
        <p:txBody>
          <a:bodyPr wrap="square" rtlCol="0">
            <a:spAutoFit/>
          </a:bodyPr>
          <a:lstStyle/>
          <a:p>
            <a:r>
              <a:rPr lang="en-US" sz="800" dirty="0"/>
              <a:t>                 </a:t>
            </a:r>
            <a:r>
              <a:rPr lang="en-US" sz="800" dirty="0" err="1"/>
              <a:t>pinterest.com</a:t>
            </a:r>
            <a:endParaRPr lang="en-US" sz="800" dirty="0"/>
          </a:p>
        </p:txBody>
      </p:sp>
    </p:spTree>
    <p:extLst>
      <p:ext uri="{BB962C8B-B14F-4D97-AF65-F5344CB8AC3E}">
        <p14:creationId xmlns:p14="http://schemas.microsoft.com/office/powerpoint/2010/main" val="3957564118"/>
      </p:ext>
    </p:extLst>
  </p:cSld>
  <p:clrMapOvr>
    <a:masterClrMapping/>
  </p:clrMapOvr>
  <mc:AlternateContent xmlns:mc="http://schemas.openxmlformats.org/markup-compatibility/2006" xmlns:p14="http://schemas.microsoft.com/office/powerpoint/2010/main">
    <mc:Choice Requires="p14">
      <p:transition spd="slow" p14:dur="2000" advTm="100000"/>
    </mc:Choice>
    <mc:Fallback xmlns="">
      <p:transition spd="slow" advTm="10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7077" y="841642"/>
            <a:ext cx="7176268" cy="4573506"/>
          </a:xfrm>
        </p:spPr>
        <p:txBody>
          <a:bodyPr>
            <a:normAutofit/>
          </a:bodyPr>
          <a:lstStyle/>
          <a:p>
            <a:pPr marL="0" indent="0">
              <a:buNone/>
            </a:pPr>
            <a:r>
              <a:rPr lang="en-US" sz="4000" b="1" dirty="0">
                <a:latin typeface="Times New Roman"/>
                <a:cs typeface="Times New Roman"/>
              </a:rPr>
              <a:t>  </a:t>
            </a:r>
            <a:r>
              <a:rPr lang="mn-MN" sz="2800" b="1" dirty="0">
                <a:latin typeface="Times New Roman"/>
                <a:cs typeface="Times New Roman"/>
              </a:rPr>
              <a:t>References</a:t>
            </a:r>
            <a:r>
              <a:rPr lang="en-US" sz="2800" dirty="0">
                <a:latin typeface="Times New Roman"/>
                <a:cs typeface="Times New Roman"/>
              </a:rPr>
              <a:t> </a:t>
            </a:r>
            <a:endParaRPr lang="en-US" sz="2000" b="1" dirty="0">
              <a:latin typeface="Times New Roman"/>
              <a:cs typeface="Times New Roman"/>
            </a:endParaRPr>
          </a:p>
          <a:p>
            <a:pPr marL="0" indent="0">
              <a:buNone/>
            </a:pPr>
            <a:endParaRPr lang="en-US" sz="2000" b="1" dirty="0">
              <a:latin typeface="Times New Roman"/>
              <a:cs typeface="Times New Roman"/>
            </a:endParaRPr>
          </a:p>
          <a:p>
            <a:pPr marL="0" indent="0">
              <a:buNone/>
            </a:pPr>
            <a:r>
              <a:rPr lang="en-US" sz="2000" dirty="0">
                <a:latin typeface="Times New Roman"/>
                <a:cs typeface="Times New Roman"/>
              </a:rPr>
              <a:t>1. </a:t>
            </a:r>
            <a:r>
              <a:rPr lang="mn-MN" sz="2000" dirty="0">
                <a:latin typeface="Times New Roman"/>
                <a:cs typeface="Times New Roman"/>
              </a:rPr>
              <a:t>Всемирная история, Йегер О, Специальная литература, 1997</a:t>
            </a:r>
          </a:p>
          <a:p>
            <a:pPr marL="0" indent="0">
              <a:buNone/>
            </a:pPr>
            <a:r>
              <a:rPr lang="mn-MN" sz="2000" dirty="0">
                <a:latin typeface="Times New Roman"/>
                <a:cs typeface="Times New Roman"/>
              </a:rPr>
              <a:t>2. </a:t>
            </a:r>
            <a:r>
              <a:rPr lang="en-US" sz="2000" dirty="0" err="1">
                <a:latin typeface="Times New Roman"/>
                <a:cs typeface="Times New Roman"/>
              </a:rPr>
              <a:t>Философия</a:t>
            </a:r>
            <a:r>
              <a:rPr lang="en-US" sz="2000" dirty="0">
                <a:latin typeface="Times New Roman"/>
                <a:cs typeface="Times New Roman"/>
              </a:rPr>
              <a:t> </a:t>
            </a:r>
            <a:r>
              <a:rPr lang="en-US" sz="2000" dirty="0" err="1">
                <a:latin typeface="Times New Roman"/>
                <a:cs typeface="Times New Roman"/>
              </a:rPr>
              <a:t>истории</a:t>
            </a:r>
            <a:r>
              <a:rPr lang="en-US" sz="2000" dirty="0">
                <a:latin typeface="Times New Roman"/>
                <a:cs typeface="Times New Roman"/>
              </a:rPr>
              <a:t>, </a:t>
            </a:r>
            <a:r>
              <a:rPr lang="en-US" sz="2000" dirty="0" err="1">
                <a:latin typeface="Times New Roman"/>
                <a:cs typeface="Times New Roman"/>
              </a:rPr>
              <a:t>Гегель</a:t>
            </a:r>
            <a:r>
              <a:rPr lang="en-US" sz="2000" dirty="0">
                <a:latin typeface="Times New Roman"/>
                <a:cs typeface="Times New Roman"/>
              </a:rPr>
              <a:t> Г.В.Ф, </a:t>
            </a:r>
            <a:r>
              <a:rPr lang="en-US" sz="2000" dirty="0" err="1">
                <a:latin typeface="Times New Roman"/>
                <a:cs typeface="Times New Roman"/>
              </a:rPr>
              <a:t>Санкт-Петербург</a:t>
            </a:r>
            <a:r>
              <a:rPr lang="en-US" sz="2000" dirty="0">
                <a:latin typeface="Times New Roman"/>
                <a:cs typeface="Times New Roman"/>
              </a:rPr>
              <a:t>, “</a:t>
            </a:r>
            <a:r>
              <a:rPr lang="en-US" sz="2000" dirty="0" err="1">
                <a:latin typeface="Times New Roman"/>
                <a:cs typeface="Times New Roman"/>
              </a:rPr>
              <a:t>Наука</a:t>
            </a:r>
            <a:r>
              <a:rPr lang="en-US" sz="2000" dirty="0">
                <a:latin typeface="Times New Roman"/>
                <a:cs typeface="Times New Roman"/>
              </a:rPr>
              <a:t>”, 1993</a:t>
            </a:r>
          </a:p>
          <a:p>
            <a:pPr marL="0" lvl="0" indent="0">
              <a:buNone/>
            </a:pPr>
            <a:r>
              <a:rPr lang="ru-RU" sz="2000" dirty="0">
                <a:latin typeface="Times New Roman"/>
                <a:cs typeface="Times New Roman"/>
              </a:rPr>
              <a:t>3. Метаистория, Уайт Х, Екатеринбург, Уральского Университета, 2002</a:t>
            </a:r>
            <a:endParaRPr lang="en-US" sz="2000" dirty="0">
              <a:latin typeface="Times New Roman"/>
              <a:cs typeface="Times New Roman"/>
            </a:endParaRPr>
          </a:p>
          <a:p>
            <a:pPr marL="0" lvl="0" indent="0">
              <a:buNone/>
            </a:pPr>
            <a:r>
              <a:rPr lang="ru-RU" sz="2000" dirty="0">
                <a:latin typeface="Times New Roman"/>
                <a:cs typeface="Times New Roman"/>
              </a:rPr>
              <a:t>4. Смысл и назначение истории, Ясперс К, Москва, Республика, 1994</a:t>
            </a:r>
            <a:endParaRPr lang="en-US" sz="2000" dirty="0">
              <a:latin typeface="Times New Roman"/>
              <a:cs typeface="Times New Roman"/>
            </a:endParaRPr>
          </a:p>
          <a:p>
            <a:endParaRPr lang="en-US" dirty="0"/>
          </a:p>
        </p:txBody>
      </p:sp>
    </p:spTree>
    <p:extLst>
      <p:ext uri="{BB962C8B-B14F-4D97-AF65-F5344CB8AC3E}">
        <p14:creationId xmlns:p14="http://schemas.microsoft.com/office/powerpoint/2010/main" val="1154446772"/>
      </p:ext>
    </p:extLst>
  </p:cSld>
  <p:clrMapOvr>
    <a:masterClrMapping/>
  </p:clrMapOvr>
  <mc:AlternateContent xmlns:mc="http://schemas.openxmlformats.org/markup-compatibility/2006" xmlns:p14="http://schemas.microsoft.com/office/powerpoint/2010/main">
    <mc:Choice Requires="p14">
      <p:transition spd="slow" p14:dur="2000" advTm="1831"/>
    </mc:Choice>
    <mc:Fallback xmlns="">
      <p:transition spd="slow" advTm="183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mn-MN" i="1" dirty="0">
              <a:latin typeface="Times New Roman"/>
              <a:cs typeface="Times New Roman"/>
            </a:endParaRPr>
          </a:p>
          <a:p>
            <a:pPr marL="0" indent="0">
              <a:buNone/>
            </a:pPr>
            <a:endParaRPr lang="mn-MN" i="1" dirty="0">
              <a:latin typeface="Times New Roman"/>
              <a:cs typeface="Times New Roman"/>
            </a:endParaRPr>
          </a:p>
          <a:p>
            <a:pPr marL="0" indent="0">
              <a:buNone/>
            </a:pPr>
            <a:endParaRPr lang="mn-MN" i="1" dirty="0">
              <a:latin typeface="Times New Roman"/>
              <a:cs typeface="Times New Roman"/>
            </a:endParaRPr>
          </a:p>
          <a:p>
            <a:pPr marL="0" indent="0">
              <a:buNone/>
            </a:pPr>
            <a:r>
              <a:rPr lang="mn-MN" i="1" dirty="0">
                <a:latin typeface="Times New Roman"/>
                <a:cs typeface="Times New Roman"/>
              </a:rPr>
              <a:t>             </a:t>
            </a:r>
            <a:r>
              <a:rPr lang="mn-MN" sz="2400" b="1" i="1" dirty="0">
                <a:latin typeface="Times New Roman"/>
                <a:cs typeface="Times New Roman"/>
              </a:rPr>
              <a:t> АНХААРАЛ ТАВЬСАНД БАЯРЛАЛАА</a:t>
            </a:r>
            <a:endParaRPr lang="en-US" sz="2400" b="1" dirty="0"/>
          </a:p>
        </p:txBody>
      </p:sp>
    </p:spTree>
    <p:extLst>
      <p:ext uri="{BB962C8B-B14F-4D97-AF65-F5344CB8AC3E}">
        <p14:creationId xmlns:p14="http://schemas.microsoft.com/office/powerpoint/2010/main" val="1210681761"/>
      </p:ext>
    </p:extLst>
  </p:cSld>
  <p:clrMapOvr>
    <a:masterClrMapping/>
  </p:clrMapOvr>
  <mc:AlternateContent xmlns:mc="http://schemas.openxmlformats.org/markup-compatibility/2006" xmlns:p14="http://schemas.microsoft.com/office/powerpoint/2010/main">
    <mc:Choice Requires="p14">
      <p:transition spd="slow" p14:dur="2000" advTm="3330"/>
    </mc:Choice>
    <mc:Fallback xmlns="">
      <p:transition spd="slow" advTm="3330"/>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tint val="100000"/>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{77F7623A-9E4C-2342-9F84-7FA918CF1900}tf10001062</Template>
  <TotalTime>579</TotalTime>
  <Words>773</Words>
  <Application>Microsoft Macintosh PowerPoint</Application>
  <PresentationFormat>On-screen Show (4:3)</PresentationFormat>
  <Paragraphs>101</Paragraphs>
  <Slides>19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Century Gothic</vt:lpstr>
      <vt:lpstr>Times New Roman</vt:lpstr>
      <vt:lpstr>Wingdings</vt:lpstr>
      <vt:lpstr>Wingdings 3</vt:lpstr>
      <vt:lpstr>Ion</vt:lpstr>
      <vt:lpstr> History of the ХХ Century Mongolia</vt:lpstr>
      <vt:lpstr>ХХ зууны Монголын Түүх</vt:lpstr>
      <vt:lpstr>Лекцийн агуулга </vt:lpstr>
      <vt:lpstr>Хүний ахуй Мета</vt:lpstr>
      <vt:lpstr>Диалектик </vt:lpstr>
      <vt:lpstr>PowerPoint Presentation</vt:lpstr>
      <vt:lpstr>Оюун ухаан</vt:lpstr>
      <vt:lpstr>1215 он - Ардчилал дахь үндсэн эргэлт</vt:lpstr>
      <vt:lpstr>Английн тэмцэгч язгууртнууд хаан Жон-оор хааны хязгааргүй эрх мэдлийг хязгаарлах Их Хартыг \Үндсэн хууль\ хүлээн зөвшөөрүүлж байгаа нь </vt:lpstr>
      <vt:lpstr>Сэтгэлгээний эрх чөлөө</vt:lpstr>
      <vt:lpstr>Хөгжил мөнх явагддаг</vt:lpstr>
      <vt:lpstr>PowerPoint Presentation</vt:lpstr>
      <vt:lpstr>Шинэ Үнэт зүйлсийг бий болгов </vt:lpstr>
      <vt:lpstr>Мэйжийн Үндсэн Хууль</vt:lpstr>
      <vt:lpstr>Ардчилал - Субстанц</vt:lpstr>
      <vt:lpstr>Үнэт зүйлсийг дахин үнэлэв</vt:lpstr>
      <vt:lpstr>Хүний ахуй хязгаар үгүй</vt:lpstr>
      <vt:lpstr>PowerPoint Presentation</vt:lpstr>
      <vt:lpstr>PowerPoint Presentation</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History of the ХХ Century Mongolia</dc:title>
  <dc:creator>Otgonjargal Sodnomdarjaa</dc:creator>
  <cp:lastModifiedBy>Microsoft Office User</cp:lastModifiedBy>
  <cp:revision>58</cp:revision>
  <dcterms:created xsi:type="dcterms:W3CDTF">2022-03-27T10:59:24Z</dcterms:created>
  <dcterms:modified xsi:type="dcterms:W3CDTF">2022-04-18T15:00:29Z</dcterms:modified>
</cp:coreProperties>
</file>