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notesMasterIdLst>
    <p:notesMasterId r:id="rId17"/>
  </p:notesMasterIdLst>
  <p:sldIdLst>
    <p:sldId id="256" r:id="rId2"/>
    <p:sldId id="257" r:id="rId3"/>
    <p:sldId id="258" r:id="rId4"/>
    <p:sldId id="259" r:id="rId5"/>
    <p:sldId id="260" r:id="rId6"/>
    <p:sldId id="261" r:id="rId7"/>
    <p:sldId id="269" r:id="rId8"/>
    <p:sldId id="262" r:id="rId9"/>
    <p:sldId id="263" r:id="rId10"/>
    <p:sldId id="264" r:id="rId11"/>
    <p:sldId id="265" r:id="rId12"/>
    <p:sldId id="266" r:id="rId13"/>
    <p:sldId id="267" r:id="rId14"/>
    <p:sldId id="270" r:id="rId15"/>
    <p:sldId id="268"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3FF6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5"/>
  </p:normalViewPr>
  <p:slideViewPr>
    <p:cSldViewPr snapToGrid="0" snapToObjects="1">
      <p:cViewPr>
        <p:scale>
          <a:sx n="118" d="100"/>
          <a:sy n="118" d="100"/>
        </p:scale>
        <p:origin x="1480" y="28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6C647D-70F9-6148-9B3E-AFDD05A40949}" type="datetimeFigureOut">
              <a:rPr lang="en-MN" smtClean="0"/>
              <a:t>2022.04.11</a:t>
            </a:fld>
            <a:endParaRPr lang="en-MN"/>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M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E1362C-0737-D449-99ED-1C3AC231BE64}" type="slidenum">
              <a:rPr lang="en-MN" smtClean="0"/>
              <a:t>‹#›</a:t>
            </a:fld>
            <a:endParaRPr lang="en-MN"/>
          </a:p>
        </p:txBody>
      </p:sp>
    </p:spTree>
    <p:extLst>
      <p:ext uri="{BB962C8B-B14F-4D97-AF65-F5344CB8AC3E}">
        <p14:creationId xmlns:p14="http://schemas.microsoft.com/office/powerpoint/2010/main" val="619354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N" dirty="0"/>
          </a:p>
        </p:txBody>
      </p:sp>
      <p:sp>
        <p:nvSpPr>
          <p:cNvPr id="4" name="Slide Number Placeholder 3"/>
          <p:cNvSpPr>
            <a:spLocks noGrp="1"/>
          </p:cNvSpPr>
          <p:nvPr>
            <p:ph type="sldNum" sz="quarter" idx="5"/>
          </p:nvPr>
        </p:nvSpPr>
        <p:spPr/>
        <p:txBody>
          <a:bodyPr/>
          <a:lstStyle/>
          <a:p>
            <a:fld id="{39E1362C-0737-D449-99ED-1C3AC231BE64}" type="slidenum">
              <a:rPr lang="en-MN" smtClean="0"/>
              <a:t>7</a:t>
            </a:fld>
            <a:endParaRPr lang="en-MN"/>
          </a:p>
        </p:txBody>
      </p:sp>
    </p:spTree>
    <p:extLst>
      <p:ext uri="{BB962C8B-B14F-4D97-AF65-F5344CB8AC3E}">
        <p14:creationId xmlns:p14="http://schemas.microsoft.com/office/powerpoint/2010/main" val="25808286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570056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196643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2398858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BF90ABD-A715-CB43-80D8-E41C8EA7AFC2}" type="datetimeFigureOut">
              <a:rPr lang="en-US" smtClean="0"/>
              <a:t>4/11/22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131677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BF90ABD-A715-CB43-80D8-E41C8EA7AFC2}" type="datetimeFigureOut">
              <a:rPr lang="en-US" smtClean="0"/>
              <a:t>4/11/22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4221304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563181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2696160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3413274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F90ABD-A715-CB43-80D8-E41C8EA7AFC2}" type="datetimeFigureOut">
              <a:rPr lang="en-US" smtClean="0"/>
              <a:t>4/11/22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1262872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F90ABD-A715-CB43-80D8-E41C8EA7AFC2}" type="datetimeFigureOut">
              <a:rPr lang="en-US" smtClean="0"/>
              <a:t>4/11/22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1948858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28022267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17649"/>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454530" y="3765449"/>
            <a:ext cx="5449871"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
        <p:nvSpPr>
          <p:cNvPr id="9" name="TextBox 8"/>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
        <p:nvSpPr>
          <p:cNvPr id="13" name="TextBox 12"/>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35715099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39971801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11150323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3767649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34283187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F90ABD-A715-CB43-80D8-E41C8EA7AFC2}" type="datetimeFigureOut">
              <a:rPr lang="en-US" smtClean="0"/>
              <a:t>4/11/22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C23200-AE7F-EF48-B99E-293CFF4778D9}" type="slidenum">
              <a:rPr lang="en-US" smtClean="0"/>
              <a:t>‹#›</a:t>
            </a:fld>
            <a:endParaRPr lang="en-US"/>
          </a:p>
        </p:txBody>
      </p:sp>
    </p:spTree>
    <p:extLst>
      <p:ext uri="{BB962C8B-B14F-4D97-AF65-F5344CB8AC3E}">
        <p14:creationId xmlns:p14="http://schemas.microsoft.com/office/powerpoint/2010/main" val="1051116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BF90ABD-A715-CB43-80D8-E41C8EA7AFC2}" type="datetimeFigureOut">
              <a:rPr lang="en-US" smtClean="0"/>
              <a:t>4/11/22</a:t>
            </a:fld>
            <a:endParaRPr 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D3C23200-AE7F-EF48-B99E-293CFF4778D9}" type="slidenum">
              <a:rPr lang="en-US" smtClean="0"/>
              <a:t>‹#›</a:t>
            </a:fld>
            <a:endParaRPr lang="en-US"/>
          </a:p>
        </p:txBody>
      </p:sp>
    </p:spTree>
    <p:extLst>
      <p:ext uri="{BB962C8B-B14F-4D97-AF65-F5344CB8AC3E}">
        <p14:creationId xmlns:p14="http://schemas.microsoft.com/office/powerpoint/2010/main" val="772910506"/>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2053" y="1600696"/>
            <a:ext cx="7772400" cy="1394347"/>
          </a:xfrm>
        </p:spPr>
        <p:txBody>
          <a:bodyPr>
            <a:normAutofit fontScale="90000"/>
          </a:bodyPr>
          <a:lstStyle/>
          <a:p>
            <a:pPr algn="ctr"/>
            <a:br>
              <a:rPr lang="en-US" sz="3100" dirty="0">
                <a:solidFill>
                  <a:schemeClr val="tx1"/>
                </a:solidFill>
                <a:latin typeface="Times New Roman"/>
                <a:cs typeface="Times New Roman"/>
              </a:rPr>
            </a:br>
            <a:r>
              <a:rPr lang="en-US" sz="4900" dirty="0">
                <a:solidFill>
                  <a:schemeClr val="tx1"/>
                </a:solidFill>
                <a:latin typeface="Times New Roman"/>
                <a:cs typeface="Times New Roman"/>
              </a:rPr>
              <a:t>History of the ХХ Century Mongolia</a:t>
            </a:r>
            <a:r>
              <a:rPr lang="en-US" sz="4900" b="1" dirty="0">
                <a:solidFill>
                  <a:schemeClr val="tx1"/>
                </a:solidFill>
                <a:latin typeface="Times New Roman"/>
                <a:cs typeface="Times New Roman"/>
              </a:rPr>
              <a:t> </a:t>
            </a:r>
            <a:br>
              <a:rPr lang="en-US" sz="4900" dirty="0">
                <a:solidFill>
                  <a:schemeClr val="tx1"/>
                </a:solidFill>
              </a:rPr>
            </a:br>
            <a:endParaRPr lang="en-US" sz="4900" dirty="0">
              <a:solidFill>
                <a:schemeClr val="tx1"/>
              </a:solidFill>
            </a:endParaRPr>
          </a:p>
        </p:txBody>
      </p:sp>
      <p:sp>
        <p:nvSpPr>
          <p:cNvPr id="3" name="Subtitle 2"/>
          <p:cNvSpPr>
            <a:spLocks noGrp="1"/>
          </p:cNvSpPr>
          <p:nvPr>
            <p:ph type="subTitle" idx="1"/>
          </p:nvPr>
        </p:nvSpPr>
        <p:spPr>
          <a:xfrm>
            <a:off x="1467853" y="2995043"/>
            <a:ext cx="6400800" cy="2094796"/>
          </a:xfrm>
        </p:spPr>
        <p:txBody>
          <a:bodyPr>
            <a:normAutofit fontScale="85000" lnSpcReduction="20000"/>
          </a:bodyPr>
          <a:lstStyle/>
          <a:p>
            <a:pPr algn="ctr"/>
            <a:r>
              <a:rPr lang="en-US" sz="1400" b="1" i="1" dirty="0">
                <a:solidFill>
                  <a:schemeClr val="tx1"/>
                </a:solidFill>
                <a:latin typeface="Times New Roman"/>
                <a:cs typeface="Times New Roman"/>
              </a:rPr>
              <a:t>1911 Revolution: Mongolia’s transition to capitalism</a:t>
            </a:r>
          </a:p>
          <a:p>
            <a:pPr algn="ctr"/>
            <a:endParaRPr lang="en-US" sz="2000" b="1" dirty="0">
              <a:solidFill>
                <a:schemeClr val="tx1"/>
              </a:solidFill>
              <a:latin typeface="Times New Roman"/>
              <a:cs typeface="Times New Roman"/>
            </a:endParaRPr>
          </a:p>
          <a:p>
            <a:pPr algn="ctr"/>
            <a:r>
              <a:rPr lang="en-US" sz="2400" dirty="0">
                <a:solidFill>
                  <a:schemeClr val="tx1"/>
                </a:solidFill>
                <a:latin typeface="Times New Roman"/>
                <a:cs typeface="Times New Roman"/>
              </a:rPr>
              <a:t>Lecture 4  </a:t>
            </a:r>
          </a:p>
          <a:p>
            <a:pPr algn="ctr"/>
            <a:r>
              <a:rPr lang="en-US" sz="2400" b="1" dirty="0">
                <a:solidFill>
                  <a:schemeClr val="tx1"/>
                </a:solidFill>
              </a:rPr>
              <a:t> </a:t>
            </a:r>
            <a:endParaRPr lang="mn-MN" sz="2400" b="1" dirty="0">
              <a:solidFill>
                <a:schemeClr val="tx1"/>
              </a:solidFill>
            </a:endParaRPr>
          </a:p>
          <a:p>
            <a:pPr algn="ctr"/>
            <a:r>
              <a:rPr lang="en-US" sz="1200" dirty="0">
                <a:solidFill>
                  <a:schemeClr val="tx1"/>
                </a:solidFill>
                <a:latin typeface="Times New Roman"/>
                <a:cs typeface="Times New Roman"/>
              </a:rPr>
              <a:t>Lecturer: Prof. OTGONJARGAL Sodnomdarjaa</a:t>
            </a:r>
          </a:p>
          <a:p>
            <a:pPr algn="ctr"/>
            <a:r>
              <a:rPr lang="en-US" sz="1200" dirty="0">
                <a:solidFill>
                  <a:schemeClr val="tx1"/>
                </a:solidFill>
                <a:latin typeface="Times New Roman"/>
                <a:cs typeface="Times New Roman"/>
              </a:rPr>
              <a:t>National University of Mongolia</a:t>
            </a:r>
          </a:p>
          <a:p>
            <a:r>
              <a:rPr lang="mn-MN" sz="1200" b="1" dirty="0">
                <a:solidFill>
                  <a:schemeClr val="tx1"/>
                </a:solidFill>
                <a:latin typeface="Times New Roman"/>
                <a:cs typeface="Times New Roman"/>
              </a:rPr>
              <a:t> </a:t>
            </a:r>
            <a:endParaRPr lang="en-US" sz="1200" dirty="0">
              <a:solidFill>
                <a:schemeClr val="tx1"/>
              </a:solidFill>
            </a:endParaRPr>
          </a:p>
          <a:p>
            <a:endParaRPr lang="en-US" sz="2600" dirty="0"/>
          </a:p>
        </p:txBody>
      </p:sp>
      <p:sp>
        <p:nvSpPr>
          <p:cNvPr id="4" name="TextBox 3"/>
          <p:cNvSpPr txBox="1"/>
          <p:nvPr/>
        </p:nvSpPr>
        <p:spPr>
          <a:xfrm>
            <a:off x="1715216" y="746271"/>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229454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4310" y="1060855"/>
            <a:ext cx="7055380" cy="1400530"/>
          </a:xfrm>
        </p:spPr>
        <p:txBody>
          <a:bodyPr/>
          <a:lstStyle/>
          <a:p>
            <a:pPr algn="ctr"/>
            <a:r>
              <a:rPr lang="en-US" sz="5400" dirty="0">
                <a:solidFill>
                  <a:schemeClr val="tx1"/>
                </a:solidFill>
                <a:latin typeface="Times New Roman"/>
                <a:cs typeface="Times New Roman"/>
              </a:rPr>
              <a:t>ХХ </a:t>
            </a:r>
            <a:r>
              <a:rPr lang="en-US" sz="5400" dirty="0" err="1">
                <a:solidFill>
                  <a:schemeClr val="tx1"/>
                </a:solidFill>
                <a:latin typeface="Times New Roman"/>
                <a:cs typeface="Times New Roman"/>
              </a:rPr>
              <a:t>зууны</a:t>
            </a:r>
            <a:r>
              <a:rPr lang="en-US" sz="5400" dirty="0">
                <a:solidFill>
                  <a:schemeClr val="tx1"/>
                </a:solidFill>
                <a:latin typeface="Times New Roman"/>
                <a:cs typeface="Times New Roman"/>
              </a:rPr>
              <a:t> </a:t>
            </a:r>
            <a:r>
              <a:rPr lang="en-US" sz="5400" dirty="0" err="1">
                <a:solidFill>
                  <a:schemeClr val="tx1"/>
                </a:solidFill>
                <a:latin typeface="Times New Roman"/>
                <a:cs typeface="Times New Roman"/>
              </a:rPr>
              <a:t>Монголын</a:t>
            </a:r>
            <a:r>
              <a:rPr lang="en-US" sz="5400" dirty="0">
                <a:solidFill>
                  <a:schemeClr val="tx1"/>
                </a:solidFill>
                <a:latin typeface="Times New Roman"/>
                <a:cs typeface="Times New Roman"/>
              </a:rPr>
              <a:t> </a:t>
            </a:r>
            <a:r>
              <a:rPr lang="en-US" sz="5400" dirty="0" err="1">
                <a:solidFill>
                  <a:schemeClr val="tx1"/>
                </a:solidFill>
                <a:latin typeface="Times New Roman"/>
                <a:cs typeface="Times New Roman"/>
              </a:rPr>
              <a:t>Түүх</a:t>
            </a:r>
            <a:endParaRPr lang="en-US" sz="5400" dirty="0">
              <a:solidFill>
                <a:schemeClr val="tx1"/>
              </a:solidFill>
            </a:endParaRPr>
          </a:p>
        </p:txBody>
      </p:sp>
      <p:sp>
        <p:nvSpPr>
          <p:cNvPr id="4" name="TextBox 3"/>
          <p:cNvSpPr txBox="1"/>
          <p:nvPr/>
        </p:nvSpPr>
        <p:spPr>
          <a:xfrm>
            <a:off x="6121095" y="2461385"/>
            <a:ext cx="184666" cy="369332"/>
          </a:xfrm>
          <a:prstGeom prst="rect">
            <a:avLst/>
          </a:prstGeom>
          <a:noFill/>
        </p:spPr>
        <p:txBody>
          <a:bodyPr wrap="none" rtlCol="0">
            <a:spAutoFit/>
          </a:bodyPr>
          <a:lstStyle/>
          <a:p>
            <a:endParaRPr lang="en-US" dirty="0"/>
          </a:p>
        </p:txBody>
      </p:sp>
      <p:sp>
        <p:nvSpPr>
          <p:cNvPr id="6" name="Content Placeholder 5">
            <a:extLst>
              <a:ext uri="{FF2B5EF4-FFF2-40B4-BE49-F238E27FC236}">
                <a16:creationId xmlns:a16="http://schemas.microsoft.com/office/drawing/2014/main" id="{BBB8A560-1517-5040-AFD8-74D3F96F1C02}"/>
              </a:ext>
            </a:extLst>
          </p:cNvPr>
          <p:cNvSpPr>
            <a:spLocks noGrp="1"/>
          </p:cNvSpPr>
          <p:nvPr>
            <p:ph idx="1"/>
          </p:nvPr>
        </p:nvSpPr>
        <p:spPr>
          <a:xfrm>
            <a:off x="827698" y="2461385"/>
            <a:ext cx="7654563" cy="4195481"/>
          </a:xfrm>
        </p:spPr>
        <p:txBody>
          <a:bodyPr>
            <a:normAutofit lnSpcReduction="10000"/>
          </a:bodyPr>
          <a:lstStyle/>
          <a:p>
            <a:pPr marL="0" indent="0" algn="ctr">
              <a:buNone/>
            </a:pPr>
            <a:endParaRPr lang="mn-MN" sz="1600" b="1" i="1" dirty="0">
              <a:latin typeface="Times New Roman"/>
              <a:cs typeface="Times New Roman"/>
            </a:endParaRPr>
          </a:p>
          <a:p>
            <a:pPr marL="0" indent="0" algn="ctr">
              <a:buNone/>
            </a:pPr>
            <a:endParaRPr lang="mn-MN" sz="1600" b="1" i="1" noProof="1">
              <a:latin typeface="Times New Roman"/>
              <a:cs typeface="Times New Roman"/>
            </a:endParaRPr>
          </a:p>
          <a:p>
            <a:pPr marL="0" indent="0" algn="ctr">
              <a:buNone/>
            </a:pPr>
            <a:endParaRPr lang="mn-MN" sz="1600" b="1" i="1" noProof="1">
              <a:latin typeface="Times New Roman"/>
              <a:cs typeface="Times New Roman"/>
            </a:endParaRPr>
          </a:p>
          <a:p>
            <a:pPr marL="0" indent="0" algn="ctr">
              <a:buNone/>
            </a:pPr>
            <a:r>
              <a:rPr lang="en-US" sz="2100" b="1" i="1" noProof="1">
                <a:latin typeface="Times New Roman"/>
                <a:cs typeface="Times New Roman"/>
              </a:rPr>
              <a:t>1911 оны хувьсгал: Монгол улс капитализмд шилжин орсон нь</a:t>
            </a:r>
          </a:p>
          <a:p>
            <a:pPr marL="0" indent="0" algn="ctr">
              <a:buNone/>
            </a:pPr>
            <a:endParaRPr lang="en-US" i="1" noProof="1">
              <a:latin typeface="Times New Roman"/>
              <a:cs typeface="Times New Roman"/>
            </a:endParaRPr>
          </a:p>
          <a:p>
            <a:pPr marL="0" indent="0" algn="ctr">
              <a:buNone/>
            </a:pPr>
            <a:r>
              <a:rPr lang="en-US" sz="1800" noProof="1"/>
              <a:t> </a:t>
            </a:r>
          </a:p>
          <a:p>
            <a:pPr marL="0" indent="0" algn="ctr">
              <a:buNone/>
            </a:pPr>
            <a:r>
              <a:rPr lang="en-US" noProof="1"/>
              <a:t>     </a:t>
            </a:r>
            <a:r>
              <a:rPr lang="en-US" sz="4400" noProof="1">
                <a:latin typeface="Times New Roman"/>
                <a:cs typeface="Times New Roman"/>
              </a:rPr>
              <a:t>Лекц 4</a:t>
            </a:r>
          </a:p>
          <a:p>
            <a:pPr marL="0" indent="0" algn="ctr">
              <a:buNone/>
            </a:pPr>
            <a:endParaRPr lang="en-US" sz="2400" noProof="1">
              <a:latin typeface="Times New Roman"/>
              <a:cs typeface="Times New Roman"/>
            </a:endParaRPr>
          </a:p>
          <a:p>
            <a:pPr marL="0" indent="0" algn="ctr">
              <a:buNone/>
            </a:pPr>
            <a:r>
              <a:rPr lang="en-US" sz="1800" noProof="1">
                <a:latin typeface="Times New Roman"/>
                <a:cs typeface="Times New Roman"/>
              </a:rPr>
              <a:t>   </a:t>
            </a:r>
            <a:r>
              <a:rPr lang="en-US" sz="1400" noProof="1">
                <a:latin typeface="Times New Roman"/>
                <a:cs typeface="Times New Roman"/>
              </a:rPr>
              <a:t>Проф.ОТГОНЖАРГАЛ  Содномдаржаа</a:t>
            </a:r>
          </a:p>
          <a:p>
            <a:pPr marL="0" indent="0" algn="ctr">
              <a:buNone/>
            </a:pPr>
            <a:r>
              <a:rPr lang="en-US" sz="1400" noProof="1">
                <a:latin typeface="Times New Roman"/>
                <a:cs typeface="Times New Roman"/>
              </a:rPr>
              <a:t>     Монгол Улсын Их Сургууль</a:t>
            </a:r>
          </a:p>
          <a:p>
            <a:pPr marL="0" indent="0">
              <a:buNone/>
            </a:pPr>
            <a:endParaRPr lang="en-US" sz="1050" noProof="1">
              <a:latin typeface="Times New Roman"/>
              <a:cs typeface="Times New Roman"/>
            </a:endParaRPr>
          </a:p>
          <a:p>
            <a:pPr marL="0" indent="0">
              <a:buNone/>
            </a:pPr>
            <a:endParaRPr lang="en-US" sz="1050" noProof="1">
              <a:latin typeface="Times New Roman"/>
              <a:cs typeface="Times New Roman"/>
            </a:endParaRPr>
          </a:p>
          <a:p>
            <a:endParaRPr lang="en-MN" dirty="0"/>
          </a:p>
        </p:txBody>
      </p:sp>
    </p:spTree>
    <p:extLst>
      <p:ext uri="{BB962C8B-B14F-4D97-AF65-F5344CB8AC3E}">
        <p14:creationId xmlns:p14="http://schemas.microsoft.com/office/powerpoint/2010/main" val="33538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4310" y="365633"/>
            <a:ext cx="7055380" cy="1400530"/>
          </a:xfrm>
        </p:spPr>
        <p:txBody>
          <a:bodyPr>
            <a:normAutofit/>
          </a:bodyPr>
          <a:lstStyle/>
          <a:p>
            <a:pPr algn="ctr"/>
            <a:r>
              <a:rPr lang="en-US" sz="4000" dirty="0" err="1">
                <a:latin typeface="Times New Roman"/>
                <a:cs typeface="Times New Roman"/>
              </a:rPr>
              <a:t>Лекцийн</a:t>
            </a:r>
            <a:r>
              <a:rPr lang="en-US" sz="4000" dirty="0">
                <a:latin typeface="Times New Roman"/>
                <a:cs typeface="Times New Roman"/>
              </a:rPr>
              <a:t> </a:t>
            </a:r>
            <a:r>
              <a:rPr lang="en-US" sz="4000" dirty="0" err="1">
                <a:latin typeface="Times New Roman"/>
                <a:cs typeface="Times New Roman"/>
              </a:rPr>
              <a:t>агуулга</a:t>
            </a:r>
            <a:endParaRPr lang="en-US" sz="4000" dirty="0">
              <a:latin typeface="Times New Roman"/>
              <a:cs typeface="Times New Roman"/>
            </a:endParaRPr>
          </a:p>
        </p:txBody>
      </p:sp>
      <p:sp>
        <p:nvSpPr>
          <p:cNvPr id="3" name="Content Placeholder 2"/>
          <p:cNvSpPr>
            <a:spLocks noGrp="1"/>
          </p:cNvSpPr>
          <p:nvPr>
            <p:ph idx="1"/>
          </p:nvPr>
        </p:nvSpPr>
        <p:spPr>
          <a:xfrm>
            <a:off x="413850" y="1853248"/>
            <a:ext cx="8316300" cy="4195481"/>
          </a:xfrm>
        </p:spPr>
        <p:txBody>
          <a:bodyPr>
            <a:normAutofit fontScale="92500" lnSpcReduction="20000"/>
          </a:bodyPr>
          <a:lstStyle/>
          <a:p>
            <a:pPr marL="0" indent="0">
              <a:buNone/>
            </a:pPr>
            <a:r>
              <a:rPr lang="en-US" dirty="0"/>
              <a:t>    </a:t>
            </a:r>
          </a:p>
          <a:p>
            <a:pPr algn="just">
              <a:buFont typeface="Wingdings" pitchFamily="2" charset="2"/>
              <a:buChar char="Ø"/>
            </a:pPr>
            <a:r>
              <a:rPr lang="en-US" sz="3000" noProof="1">
                <a:latin typeface="Times New Roman"/>
                <a:cs typeface="Times New Roman"/>
              </a:rPr>
              <a:t>Нүүдэлчин монголчууд дэлхийн хөгжингүй улс орнуудын жишгээр оюун санаагаараа өрсөлдөн хөгжих  замыг сонгов</a:t>
            </a:r>
            <a:endParaRPr lang="mn-MN" sz="3000" noProof="1">
              <a:latin typeface="Times New Roman"/>
              <a:cs typeface="Times New Roman"/>
            </a:endParaRPr>
          </a:p>
          <a:p>
            <a:pPr algn="just">
              <a:buFont typeface="Wingdings" pitchFamily="2" charset="2"/>
              <a:buChar char="Ø"/>
            </a:pPr>
            <a:endParaRPr lang="en-US" sz="3000" noProof="1">
              <a:latin typeface="Times New Roman"/>
              <a:cs typeface="Times New Roman"/>
            </a:endParaRPr>
          </a:p>
          <a:p>
            <a:pPr algn="just">
              <a:buFont typeface="Wingdings" pitchFamily="2" charset="2"/>
              <a:buChar char="Ø"/>
            </a:pPr>
            <a:r>
              <a:rPr lang="en-US" sz="3000" noProof="1"/>
              <a:t> </a:t>
            </a:r>
            <a:r>
              <a:rPr lang="en-US" sz="3000" noProof="1">
                <a:latin typeface="Times New Roman"/>
                <a:cs typeface="Times New Roman"/>
              </a:rPr>
              <a:t>Монголд</a:t>
            </a:r>
            <a:r>
              <a:rPr lang="en-US" sz="3000" noProof="1"/>
              <a:t> </a:t>
            </a:r>
            <a:r>
              <a:rPr lang="en-US" sz="3000" noProof="1">
                <a:latin typeface="Times New Roman"/>
                <a:cs typeface="Times New Roman"/>
              </a:rPr>
              <a:t>Ардчилал, сэтгэлгээний эрх чөлөөнд хүрэх анхны алхамууд 1911 оноос </a:t>
            </a:r>
            <a:r>
              <a:rPr lang="mn-MN" sz="3000" noProof="1">
                <a:latin typeface="Times New Roman"/>
                <a:cs typeface="Times New Roman"/>
              </a:rPr>
              <a:t>хийгдэж</a:t>
            </a:r>
            <a:r>
              <a:rPr lang="en-US" sz="3000" noProof="1">
                <a:latin typeface="Times New Roman"/>
                <a:cs typeface="Times New Roman"/>
              </a:rPr>
              <a:t> эхэлснийг мэдэх болно</a:t>
            </a:r>
          </a:p>
          <a:p>
            <a:pPr>
              <a:buFont typeface="Wingdings" pitchFamily="2" charset="2"/>
              <a:buChar char="Ø"/>
            </a:pPr>
            <a:endParaRPr lang="en-US" sz="3000" dirty="0">
              <a:latin typeface="Times New Roman"/>
              <a:cs typeface="Times New Roman"/>
            </a:endParaRPr>
          </a:p>
          <a:p>
            <a:pPr marL="0" indent="0">
              <a:buNone/>
            </a:pPr>
            <a:r>
              <a:rPr lang="en-US" sz="3000" dirty="0">
                <a:latin typeface="Times New Roman"/>
                <a:cs typeface="Times New Roman"/>
              </a:rPr>
              <a:t>       </a:t>
            </a:r>
          </a:p>
        </p:txBody>
      </p:sp>
    </p:spTree>
    <p:extLst>
      <p:ext uri="{BB962C8B-B14F-4D97-AF65-F5344CB8AC3E}">
        <p14:creationId xmlns:p14="http://schemas.microsoft.com/office/powerpoint/2010/main" val="4211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4309" y="465134"/>
            <a:ext cx="7055380" cy="1400530"/>
          </a:xfrm>
        </p:spPr>
        <p:txBody>
          <a:bodyPr>
            <a:normAutofit fontScale="90000"/>
          </a:bodyPr>
          <a:lstStyle/>
          <a:p>
            <a:pPr algn="ctr"/>
            <a:r>
              <a:rPr lang="en-US" sz="4400" dirty="0" err="1">
                <a:latin typeface="Times New Roman"/>
                <a:cs typeface="Times New Roman"/>
              </a:rPr>
              <a:t>Хүн</a:t>
            </a:r>
            <a:r>
              <a:rPr lang="en-US" sz="4400" dirty="0">
                <a:latin typeface="Times New Roman"/>
                <a:cs typeface="Times New Roman"/>
              </a:rPr>
              <a:t> </a:t>
            </a:r>
            <a:r>
              <a:rPr lang="en-US" sz="4400" dirty="0" err="1">
                <a:latin typeface="Times New Roman"/>
                <a:cs typeface="Times New Roman"/>
              </a:rPr>
              <a:t>төвтэй</a:t>
            </a:r>
            <a:r>
              <a:rPr lang="en-US" sz="4400" dirty="0">
                <a:latin typeface="Times New Roman"/>
                <a:cs typeface="Times New Roman"/>
              </a:rPr>
              <a:t> </a:t>
            </a:r>
            <a:r>
              <a:rPr lang="en-US" sz="4400" dirty="0" err="1">
                <a:latin typeface="Times New Roman"/>
                <a:cs typeface="Times New Roman"/>
              </a:rPr>
              <a:t>онолоор</a:t>
            </a:r>
            <a:r>
              <a:rPr lang="en-US" sz="4400" dirty="0">
                <a:latin typeface="Times New Roman"/>
                <a:cs typeface="Times New Roman"/>
              </a:rPr>
              <a:t> </a:t>
            </a:r>
            <a:r>
              <a:rPr lang="en-US" sz="4400" dirty="0" err="1">
                <a:latin typeface="Times New Roman"/>
                <a:cs typeface="Times New Roman"/>
              </a:rPr>
              <a:t>хөгжих</a:t>
            </a:r>
            <a:r>
              <a:rPr lang="en-US" sz="4400" dirty="0">
                <a:latin typeface="Times New Roman"/>
                <a:cs typeface="Times New Roman"/>
              </a:rPr>
              <a:t> </a:t>
            </a:r>
            <a:r>
              <a:rPr lang="en-US" sz="4400" dirty="0" err="1">
                <a:latin typeface="Times New Roman"/>
                <a:cs typeface="Times New Roman"/>
              </a:rPr>
              <a:t>эхлэл</a:t>
            </a:r>
            <a:endParaRPr lang="en-US" sz="4400" dirty="0">
              <a:latin typeface="Times New Roman"/>
              <a:cs typeface="Times New Roman"/>
            </a:endParaRPr>
          </a:p>
        </p:txBody>
      </p:sp>
      <p:sp>
        <p:nvSpPr>
          <p:cNvPr id="3" name="Content Placeholder 2"/>
          <p:cNvSpPr>
            <a:spLocks noGrp="1"/>
          </p:cNvSpPr>
          <p:nvPr>
            <p:ph idx="1"/>
          </p:nvPr>
        </p:nvSpPr>
        <p:spPr>
          <a:xfrm>
            <a:off x="428313" y="1865664"/>
            <a:ext cx="8287372" cy="4195481"/>
          </a:xfrm>
        </p:spPr>
        <p:txBody>
          <a:bodyPr>
            <a:normAutofit/>
          </a:bodyPr>
          <a:lstStyle/>
          <a:p>
            <a:pPr marL="0" indent="0">
              <a:buNone/>
            </a:pPr>
            <a:r>
              <a:rPr lang="en-US" sz="2000" dirty="0">
                <a:latin typeface="Times New Roman"/>
                <a:cs typeface="Times New Roman"/>
              </a:rPr>
              <a:t>	</a:t>
            </a:r>
          </a:p>
          <a:p>
            <a:pPr marL="0" indent="0" algn="just">
              <a:buNone/>
            </a:pPr>
            <a:r>
              <a:rPr lang="en-US" sz="2000" dirty="0">
                <a:latin typeface="Times New Roman"/>
                <a:cs typeface="Times New Roman"/>
              </a:rPr>
              <a:t>	</a:t>
            </a:r>
            <a:r>
              <a:rPr lang="mn-MN" sz="2400" dirty="0">
                <a:latin typeface="Times New Roman"/>
                <a:cs typeface="Times New Roman"/>
              </a:rPr>
              <a:t>Монгол улс 1911 оны хувьсгалын дараа Хүний эрх, эрх чөлөөг эрхэмлэсэн Үндсэн Хуулийнхаа эхийг боловсруулан хөрөнгөтний Бүгд Найрамдах Засаглалыг тогтоож, хүн төрөлөхтөний жам ёсны урсгал буюу зах зээлийн замаар хөгжих болов</a:t>
            </a:r>
            <a:r>
              <a:rPr lang="mn-MN" sz="2400" dirty="0"/>
              <a:t>. </a:t>
            </a:r>
            <a:endParaRPr lang="en-US" dirty="0"/>
          </a:p>
        </p:txBody>
      </p:sp>
    </p:spTree>
    <p:extLst>
      <p:ext uri="{BB962C8B-B14F-4D97-AF65-F5344CB8AC3E}">
        <p14:creationId xmlns:p14="http://schemas.microsoft.com/office/powerpoint/2010/main" val="530049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2686" y="1506406"/>
            <a:ext cx="3430223" cy="4195481"/>
          </a:xfrm>
        </p:spPr>
        <p:txBody>
          <a:bodyPr>
            <a:normAutofit fontScale="85000" lnSpcReduction="20000"/>
          </a:bodyPr>
          <a:lstStyle/>
          <a:p>
            <a:pPr marL="0" indent="0">
              <a:buNone/>
            </a:pPr>
            <a:r>
              <a:rPr lang="en-US" dirty="0"/>
              <a:t>     </a:t>
            </a:r>
          </a:p>
          <a:p>
            <a:pPr marL="0" indent="0" algn="just">
              <a:buNone/>
            </a:pPr>
            <a:r>
              <a:rPr lang="en-US" sz="2200" dirty="0">
                <a:latin typeface="Times New Roman"/>
                <a:cs typeface="Times New Roman"/>
              </a:rPr>
              <a:t>	</a:t>
            </a:r>
            <a:r>
              <a:rPr lang="mn-MN" sz="2800" noProof="1">
                <a:latin typeface="Times New Roman"/>
                <a:cs typeface="Times New Roman"/>
              </a:rPr>
              <a:t>Дэлхий дахины хөгжлийн урсгалд Монгол улс </a:t>
            </a:r>
            <a:r>
              <a:rPr lang="en-US" sz="2800" noProof="1">
                <a:latin typeface="Times New Roman"/>
                <a:cs typeface="Times New Roman"/>
              </a:rPr>
              <a:t>XIX зууны дунд </a:t>
            </a:r>
            <a:r>
              <a:rPr lang="mn-MN" sz="2800" noProof="1">
                <a:latin typeface="Times New Roman"/>
                <a:cs typeface="Times New Roman"/>
              </a:rPr>
              <a:t>үеэс орсон юм.</a:t>
            </a:r>
          </a:p>
          <a:p>
            <a:pPr marL="0" indent="0" algn="just">
              <a:buNone/>
            </a:pPr>
            <a:endParaRPr lang="en-US" sz="2800" noProof="1">
              <a:latin typeface="Times New Roman"/>
              <a:cs typeface="Times New Roman"/>
            </a:endParaRPr>
          </a:p>
          <a:p>
            <a:pPr marL="0" indent="0" algn="just">
              <a:buNone/>
            </a:pPr>
            <a:r>
              <a:rPr lang="en-US" sz="2800" noProof="1">
                <a:latin typeface="Times New Roman"/>
                <a:cs typeface="Times New Roman"/>
              </a:rPr>
              <a:t>	Англи, Америк зэрэг гадаадын пүүсүүдэд Хятадын худалдааны жуучдаар дамжуулан үйл ажиллагаагаа явуулах боломжийг </a:t>
            </a:r>
            <a:r>
              <a:rPr lang="mn-MN" sz="2800" noProof="1">
                <a:latin typeface="Times New Roman"/>
                <a:cs typeface="Times New Roman"/>
              </a:rPr>
              <a:t>Манж олгов.</a:t>
            </a:r>
            <a:endParaRPr lang="en-US" sz="2800" noProof="1"/>
          </a:p>
        </p:txBody>
      </p:sp>
      <p:pic>
        <p:nvPicPr>
          <p:cNvPr id="5" name="Picture 4">
            <a:extLst>
              <a:ext uri="{FF2B5EF4-FFF2-40B4-BE49-F238E27FC236}">
                <a16:creationId xmlns:a16="http://schemas.microsoft.com/office/drawing/2014/main" id="{24409B5A-D43D-BD49-8385-43685179BB24}"/>
              </a:ext>
            </a:extLst>
          </p:cNvPr>
          <p:cNvPicPr>
            <a:picLocks noChangeAspect="1"/>
          </p:cNvPicPr>
          <p:nvPr/>
        </p:nvPicPr>
        <p:blipFill>
          <a:blip r:embed="rId2"/>
          <a:stretch>
            <a:fillRect/>
          </a:stretch>
        </p:blipFill>
        <p:spPr>
          <a:xfrm>
            <a:off x="4278071" y="1946100"/>
            <a:ext cx="4571639" cy="3373249"/>
          </a:xfrm>
          <a:prstGeom prst="rect">
            <a:avLst/>
          </a:prstGeom>
        </p:spPr>
      </p:pic>
      <p:sp>
        <p:nvSpPr>
          <p:cNvPr id="6" name="Rectangle 5">
            <a:extLst>
              <a:ext uri="{FF2B5EF4-FFF2-40B4-BE49-F238E27FC236}">
                <a16:creationId xmlns:a16="http://schemas.microsoft.com/office/drawing/2014/main" id="{BCE2D805-D4B3-364A-A0DE-2377F30373F7}"/>
              </a:ext>
            </a:extLst>
          </p:cNvPr>
          <p:cNvSpPr/>
          <p:nvPr/>
        </p:nvSpPr>
        <p:spPr>
          <a:xfrm>
            <a:off x="7446762" y="5440277"/>
            <a:ext cx="1402948" cy="261610"/>
          </a:xfrm>
          <a:prstGeom prst="rect">
            <a:avLst/>
          </a:prstGeom>
        </p:spPr>
        <p:txBody>
          <a:bodyPr wrap="none">
            <a:spAutoFit/>
          </a:bodyPr>
          <a:lstStyle/>
          <a:p>
            <a:r>
              <a:rPr lang="en-MN" sz="1050" dirty="0">
                <a:latin typeface="Times New Roman" panose="02020603050405020304" pitchFamily="18" charset="0"/>
                <a:cs typeface="Times New Roman" panose="02020603050405020304" pitchFamily="18" charset="0"/>
              </a:rPr>
              <a:t>https://montsame.mn/</a:t>
            </a:r>
          </a:p>
        </p:txBody>
      </p:sp>
    </p:spTree>
    <p:extLst>
      <p:ext uri="{BB962C8B-B14F-4D97-AF65-F5344CB8AC3E}">
        <p14:creationId xmlns:p14="http://schemas.microsoft.com/office/powerpoint/2010/main" val="2747857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629" y="1196886"/>
            <a:ext cx="8626741" cy="3860472"/>
          </a:xfrm>
        </p:spPr>
        <p:txBody>
          <a:bodyPr>
            <a:normAutofit/>
          </a:bodyPr>
          <a:lstStyle/>
          <a:p>
            <a:pPr marL="0" indent="0">
              <a:buNone/>
            </a:pPr>
            <a:r>
              <a:rPr lang="en-US" sz="2200" noProof="1">
                <a:latin typeface="Times New Roman"/>
                <a:cs typeface="Times New Roman"/>
              </a:rPr>
              <a:t>1900 онд алтны уурхайг ашиглах зорилгоор олон улсын капиталын хувь нийлүүлсэн “Монгол</a:t>
            </a:r>
            <a:r>
              <a:rPr lang="mn-MN" sz="2200" noProof="1">
                <a:latin typeface="Times New Roman"/>
                <a:cs typeface="Times New Roman"/>
              </a:rPr>
              <a:t>-</a:t>
            </a:r>
            <a:br>
              <a:rPr lang="mn-MN" sz="2200" noProof="1">
                <a:latin typeface="Times New Roman"/>
                <a:cs typeface="Times New Roman"/>
              </a:rPr>
            </a:br>
            <a:r>
              <a:rPr lang="mn-MN" sz="2200" noProof="1">
                <a:latin typeface="Times New Roman"/>
                <a:cs typeface="Times New Roman"/>
              </a:rPr>
              <a:t>О</a:t>
            </a:r>
            <a:r>
              <a:rPr lang="en-US" sz="2200" noProof="1">
                <a:latin typeface="Times New Roman"/>
                <a:cs typeface="Times New Roman"/>
              </a:rPr>
              <a:t>р” компани байгуулагджээ. Орос, Бельги, Манж Чин улсын нэртэй зүтгэлтнүүд </a:t>
            </a:r>
            <a:r>
              <a:rPr lang="mn-MN" sz="2200" noProof="1">
                <a:latin typeface="Times New Roman"/>
                <a:cs typeface="Times New Roman"/>
              </a:rPr>
              <a:t>хөрөнгө оруулжээ</a:t>
            </a:r>
            <a:r>
              <a:rPr lang="en-US" sz="2200" noProof="1">
                <a:latin typeface="Times New Roman"/>
                <a:cs typeface="Times New Roman"/>
              </a:rPr>
              <a:t>. </a:t>
            </a:r>
            <a:endParaRPr lang="mn-MN" sz="2200" noProof="1">
              <a:latin typeface="Times New Roman"/>
              <a:cs typeface="Times New Roman"/>
            </a:endParaRPr>
          </a:p>
          <a:p>
            <a:pPr marL="0" indent="0" algn="just">
              <a:buNone/>
            </a:pPr>
            <a:endParaRPr lang="mn-MN" sz="2600" noProof="1">
              <a:latin typeface="Times New Roman"/>
              <a:cs typeface="Times New Roman"/>
            </a:endParaRPr>
          </a:p>
          <a:p>
            <a:pPr marL="0" indent="0">
              <a:buNone/>
            </a:pPr>
            <a:endParaRPr lang="en-US" sz="2600" noProof="1">
              <a:latin typeface="Times New Roman"/>
              <a:cs typeface="Times New Roman"/>
            </a:endParaRPr>
          </a:p>
        </p:txBody>
      </p:sp>
      <p:pic>
        <p:nvPicPr>
          <p:cNvPr id="4" name="Picture 3">
            <a:extLst>
              <a:ext uri="{FF2B5EF4-FFF2-40B4-BE49-F238E27FC236}">
                <a16:creationId xmlns:a16="http://schemas.microsoft.com/office/drawing/2014/main" id="{6C97FAAF-440E-2F42-B584-DB76DDF4A923}"/>
              </a:ext>
            </a:extLst>
          </p:cNvPr>
          <p:cNvPicPr>
            <a:picLocks noChangeAspect="1"/>
          </p:cNvPicPr>
          <p:nvPr/>
        </p:nvPicPr>
        <p:blipFill>
          <a:blip r:embed="rId2"/>
          <a:stretch>
            <a:fillRect/>
          </a:stretch>
        </p:blipFill>
        <p:spPr>
          <a:xfrm>
            <a:off x="814026" y="2739733"/>
            <a:ext cx="7336969" cy="3672496"/>
          </a:xfrm>
          <a:prstGeom prst="rect">
            <a:avLst/>
          </a:prstGeom>
        </p:spPr>
      </p:pic>
      <p:sp>
        <p:nvSpPr>
          <p:cNvPr id="5" name="Rectangle 4">
            <a:extLst>
              <a:ext uri="{FF2B5EF4-FFF2-40B4-BE49-F238E27FC236}">
                <a16:creationId xmlns:a16="http://schemas.microsoft.com/office/drawing/2014/main" id="{EAD76F14-7F3C-DF4E-9B41-E00773449D47}"/>
              </a:ext>
            </a:extLst>
          </p:cNvPr>
          <p:cNvSpPr/>
          <p:nvPr/>
        </p:nvSpPr>
        <p:spPr>
          <a:xfrm>
            <a:off x="6847936" y="6473247"/>
            <a:ext cx="1386918" cy="253916"/>
          </a:xfrm>
          <a:prstGeom prst="rect">
            <a:avLst/>
          </a:prstGeom>
        </p:spPr>
        <p:txBody>
          <a:bodyPr wrap="none">
            <a:spAutoFit/>
          </a:bodyPr>
          <a:lstStyle/>
          <a:p>
            <a:r>
              <a:rPr lang="en-MN" sz="1050" dirty="0">
                <a:latin typeface="Times New Roman" panose="02020603050405020304" pitchFamily="18" charset="0"/>
                <a:cs typeface="Times New Roman" panose="02020603050405020304" pitchFamily="18" charset="0"/>
              </a:rPr>
              <a:t>https://mongoltoli.mn/</a:t>
            </a:r>
          </a:p>
        </p:txBody>
      </p:sp>
    </p:spTree>
    <p:extLst>
      <p:ext uri="{BB962C8B-B14F-4D97-AF65-F5344CB8AC3E}">
        <p14:creationId xmlns:p14="http://schemas.microsoft.com/office/powerpoint/2010/main" val="3690039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12154C-F207-4447-A4BB-A5DB2A45789D}"/>
              </a:ext>
            </a:extLst>
          </p:cNvPr>
          <p:cNvSpPr>
            <a:spLocks noGrp="1"/>
          </p:cNvSpPr>
          <p:nvPr>
            <p:ph idx="1"/>
          </p:nvPr>
        </p:nvSpPr>
        <p:spPr>
          <a:xfrm>
            <a:off x="393550" y="438400"/>
            <a:ext cx="7296196" cy="3113996"/>
          </a:xfrm>
        </p:spPr>
        <p:txBody>
          <a:bodyPr>
            <a:normAutofit/>
          </a:bodyPr>
          <a:lstStyle/>
          <a:p>
            <a:pPr marL="0" indent="0" algn="just">
              <a:buNone/>
            </a:pPr>
            <a:r>
              <a:rPr lang="en-US" noProof="1">
                <a:latin typeface="Times New Roman"/>
                <a:cs typeface="Times New Roman"/>
              </a:rPr>
              <a:t>“</a:t>
            </a:r>
            <a:r>
              <a:rPr lang="mn-MN" noProof="1">
                <a:latin typeface="Times New Roman"/>
                <a:cs typeface="Times New Roman"/>
              </a:rPr>
              <a:t>Монгол-Ор” хувь нийлүүлсэн нийгэмлэгт Орос , Франц, Голланд, Бельги, Манж улсын нөлөө бүхий хөрөнгтөнүүд хөрөнгө оруулжээ.</a:t>
            </a:r>
          </a:p>
          <a:p>
            <a:pPr marL="0" indent="0" algn="just">
              <a:buNone/>
            </a:pPr>
            <a:r>
              <a:rPr lang="mn-MN" noProof="1">
                <a:latin typeface="Times New Roman"/>
                <a:cs typeface="Times New Roman"/>
              </a:rPr>
              <a:t>Орос – Хятадын банк , Парис – Нидерландын банк зэрэг олон газар Монгол-Ор”-ыг байгуулахад ороцсон байдаг. </a:t>
            </a:r>
          </a:p>
        </p:txBody>
      </p:sp>
      <p:pic>
        <p:nvPicPr>
          <p:cNvPr id="5" name="Picture 4">
            <a:extLst>
              <a:ext uri="{FF2B5EF4-FFF2-40B4-BE49-F238E27FC236}">
                <a16:creationId xmlns:a16="http://schemas.microsoft.com/office/drawing/2014/main" id="{3E4D8D5F-0B0D-F44B-8AFD-D98425110956}"/>
              </a:ext>
            </a:extLst>
          </p:cNvPr>
          <p:cNvPicPr>
            <a:picLocks noChangeAspect="1"/>
          </p:cNvPicPr>
          <p:nvPr/>
        </p:nvPicPr>
        <p:blipFill>
          <a:blip r:embed="rId3"/>
          <a:stretch>
            <a:fillRect/>
          </a:stretch>
        </p:blipFill>
        <p:spPr>
          <a:xfrm>
            <a:off x="951989" y="2263431"/>
            <a:ext cx="6728357" cy="3711600"/>
          </a:xfrm>
          <a:prstGeom prst="rect">
            <a:avLst/>
          </a:prstGeom>
        </p:spPr>
      </p:pic>
      <p:sp>
        <p:nvSpPr>
          <p:cNvPr id="6" name="TextBox 5">
            <a:extLst>
              <a:ext uri="{FF2B5EF4-FFF2-40B4-BE49-F238E27FC236}">
                <a16:creationId xmlns:a16="http://schemas.microsoft.com/office/drawing/2014/main" id="{3D3DCDAE-4BE1-EB4B-8F98-BC03BE77F890}"/>
              </a:ext>
            </a:extLst>
          </p:cNvPr>
          <p:cNvSpPr txBox="1"/>
          <p:nvPr/>
        </p:nvSpPr>
        <p:spPr>
          <a:xfrm>
            <a:off x="843913" y="6053001"/>
            <a:ext cx="3340402" cy="400110"/>
          </a:xfrm>
          <a:prstGeom prst="rect">
            <a:avLst/>
          </a:prstGeom>
          <a:noFill/>
        </p:spPr>
        <p:txBody>
          <a:bodyPr wrap="none" rtlCol="0">
            <a:spAutoFit/>
          </a:bodyPr>
          <a:lstStyle/>
          <a:p>
            <a:r>
              <a:rPr lang="mn-MN" sz="2000" dirty="0">
                <a:solidFill>
                  <a:srgbClr val="FFFF00"/>
                </a:solidFill>
                <a:latin typeface="Times New Roman" panose="02020603050405020304" pitchFamily="18" charset="0"/>
                <a:cs typeface="Times New Roman" panose="02020603050405020304" pitchFamily="18" charset="0"/>
              </a:rPr>
              <a:t>“Монгол-Ор” банкны контор</a:t>
            </a:r>
            <a:endParaRPr lang="en-MN" sz="2000" dirty="0">
              <a:solidFill>
                <a:srgbClr val="FFFF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E86C38B-08CE-5641-8244-BFB7275EA585}"/>
              </a:ext>
            </a:extLst>
          </p:cNvPr>
          <p:cNvSpPr/>
          <p:nvPr/>
        </p:nvSpPr>
        <p:spPr>
          <a:xfrm>
            <a:off x="6038332" y="5696806"/>
            <a:ext cx="1651414" cy="276999"/>
          </a:xfrm>
          <a:prstGeom prst="rect">
            <a:avLst/>
          </a:prstGeom>
        </p:spPr>
        <p:txBody>
          <a:bodyPr wrap="none">
            <a:spAutoFit/>
          </a:bodyPr>
          <a:lstStyle/>
          <a:p>
            <a:r>
              <a:rPr lang="en-MN" sz="1200" b="1" dirty="0">
                <a:latin typeface="Times New Roman" panose="02020603050405020304" pitchFamily="18" charset="0"/>
                <a:cs typeface="Times New Roman" panose="02020603050405020304" pitchFamily="18" charset="0"/>
              </a:rPr>
              <a:t>https://mongoltoli.mn/</a:t>
            </a:r>
          </a:p>
        </p:txBody>
      </p:sp>
    </p:spTree>
    <p:extLst>
      <p:ext uri="{BB962C8B-B14F-4D97-AF65-F5344CB8AC3E}">
        <p14:creationId xmlns:p14="http://schemas.microsoft.com/office/powerpoint/2010/main" val="4793141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2829" y="609991"/>
            <a:ext cx="8335113" cy="1937296"/>
          </a:xfrm>
        </p:spPr>
        <p:txBody>
          <a:bodyPr>
            <a:normAutofit fontScale="92500"/>
          </a:bodyPr>
          <a:lstStyle/>
          <a:p>
            <a:endParaRPr lang="en-US" sz="2000" dirty="0">
              <a:latin typeface="Times New Roman"/>
              <a:cs typeface="Times New Roman"/>
            </a:endParaRPr>
          </a:p>
          <a:p>
            <a:pPr marL="0" indent="0" algn="just">
              <a:buNone/>
            </a:pPr>
            <a:r>
              <a:rPr lang="en-US" sz="2400" noProof="1">
                <a:latin typeface="Times New Roman"/>
                <a:cs typeface="Times New Roman"/>
              </a:rPr>
              <a:t>	“Монгол</a:t>
            </a:r>
            <a:r>
              <a:rPr lang="mn-MN" sz="2400" noProof="1">
                <a:latin typeface="Times New Roman"/>
                <a:cs typeface="Times New Roman"/>
              </a:rPr>
              <a:t>-О</a:t>
            </a:r>
            <a:r>
              <a:rPr lang="en-US" sz="2400" noProof="1">
                <a:latin typeface="Times New Roman"/>
                <a:cs typeface="Times New Roman"/>
              </a:rPr>
              <a:t>р” алтны уурхай нь Америк багаж төхөөрөмжөөр бүрэн тоноглогдож, 40 гаруй америк инженер, 10,000 орчим хятад ажилчид ажиллах болов. “Монгол</a:t>
            </a:r>
            <a:r>
              <a:rPr lang="mn-MN" sz="2400" noProof="1">
                <a:latin typeface="Times New Roman"/>
                <a:cs typeface="Times New Roman"/>
              </a:rPr>
              <a:t>-О</a:t>
            </a:r>
            <a:r>
              <a:rPr lang="en-US" sz="2400" noProof="1">
                <a:latin typeface="Times New Roman"/>
                <a:cs typeface="Times New Roman"/>
              </a:rPr>
              <a:t>р” алтны уурхай нь олборлосон бүх алтаа Гамбург, Амстердам, Парист борлуулдаг байв. </a:t>
            </a:r>
          </a:p>
        </p:txBody>
      </p:sp>
      <p:pic>
        <p:nvPicPr>
          <p:cNvPr id="4" name="Picture 3">
            <a:extLst>
              <a:ext uri="{FF2B5EF4-FFF2-40B4-BE49-F238E27FC236}">
                <a16:creationId xmlns:a16="http://schemas.microsoft.com/office/drawing/2014/main" id="{3D0BAA22-A17F-C640-8C6A-56396465D022}"/>
              </a:ext>
            </a:extLst>
          </p:cNvPr>
          <p:cNvPicPr>
            <a:picLocks noChangeAspect="1"/>
          </p:cNvPicPr>
          <p:nvPr/>
        </p:nvPicPr>
        <p:blipFill>
          <a:blip r:embed="rId2"/>
          <a:stretch>
            <a:fillRect/>
          </a:stretch>
        </p:blipFill>
        <p:spPr>
          <a:xfrm>
            <a:off x="410605" y="2591582"/>
            <a:ext cx="8472138" cy="3842627"/>
          </a:xfrm>
          <a:prstGeom prst="rect">
            <a:avLst/>
          </a:prstGeom>
        </p:spPr>
      </p:pic>
      <p:sp>
        <p:nvSpPr>
          <p:cNvPr id="5" name="Rectangle 4">
            <a:extLst>
              <a:ext uri="{FF2B5EF4-FFF2-40B4-BE49-F238E27FC236}">
                <a16:creationId xmlns:a16="http://schemas.microsoft.com/office/drawing/2014/main" id="{8E6C4202-A248-0F49-A996-28888CF76E71}"/>
              </a:ext>
            </a:extLst>
          </p:cNvPr>
          <p:cNvSpPr/>
          <p:nvPr/>
        </p:nvSpPr>
        <p:spPr>
          <a:xfrm>
            <a:off x="7845280" y="6478504"/>
            <a:ext cx="1037463" cy="253916"/>
          </a:xfrm>
          <a:prstGeom prst="rect">
            <a:avLst/>
          </a:prstGeom>
        </p:spPr>
        <p:txBody>
          <a:bodyPr wrap="none">
            <a:spAutoFit/>
          </a:bodyPr>
          <a:lstStyle/>
          <a:p>
            <a:r>
              <a:rPr lang="en-MN" sz="1050" dirty="0">
                <a:latin typeface="Times New Roman" panose="02020603050405020304" pitchFamily="18" charset="0"/>
                <a:cs typeface="Times New Roman" panose="02020603050405020304" pitchFamily="18" charset="0"/>
              </a:rPr>
              <a:t>https://ikon.mn/</a:t>
            </a:r>
          </a:p>
        </p:txBody>
      </p:sp>
    </p:spTree>
    <p:extLst>
      <p:ext uri="{BB962C8B-B14F-4D97-AF65-F5344CB8AC3E}">
        <p14:creationId xmlns:p14="http://schemas.microsoft.com/office/powerpoint/2010/main" val="1290948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6580" y="460174"/>
            <a:ext cx="8230840" cy="4195481"/>
          </a:xfrm>
        </p:spPr>
        <p:txBody>
          <a:bodyPr>
            <a:normAutofit/>
          </a:bodyPr>
          <a:lstStyle/>
          <a:p>
            <a:endParaRPr lang="en-US" sz="2000" dirty="0">
              <a:latin typeface="Times New Roman"/>
              <a:cs typeface="Times New Roman"/>
            </a:endParaRPr>
          </a:p>
          <a:p>
            <a:endParaRPr lang="en-US" sz="2000" dirty="0">
              <a:latin typeface="Times New Roman"/>
              <a:cs typeface="Times New Roman"/>
            </a:endParaRPr>
          </a:p>
          <a:p>
            <a:pPr marL="0" indent="0" algn="just">
              <a:buNone/>
            </a:pPr>
            <a:r>
              <a:rPr lang="en-US" sz="2400" noProof="1">
                <a:latin typeface="Times New Roman"/>
                <a:cs typeface="Times New Roman"/>
              </a:rPr>
              <a:t>	Харин XIX зууны эцэс болоход хаант Орос, Англи, Герман, АНУ-ын худалдааны капитал Монголд ноёрхох байр суурьтай болж Хятадын капиталтай эн зэрэгцэн өрсөлдөх болсон байна. </a:t>
            </a:r>
          </a:p>
        </p:txBody>
      </p:sp>
      <p:pic>
        <p:nvPicPr>
          <p:cNvPr id="5" name="Picture 4">
            <a:extLst>
              <a:ext uri="{FF2B5EF4-FFF2-40B4-BE49-F238E27FC236}">
                <a16:creationId xmlns:a16="http://schemas.microsoft.com/office/drawing/2014/main" id="{F24565C0-56CC-B544-A47C-EFA81B5A306C}"/>
              </a:ext>
            </a:extLst>
          </p:cNvPr>
          <p:cNvPicPr>
            <a:picLocks noChangeAspect="1"/>
          </p:cNvPicPr>
          <p:nvPr/>
        </p:nvPicPr>
        <p:blipFill>
          <a:blip r:embed="rId2"/>
          <a:stretch>
            <a:fillRect/>
          </a:stretch>
        </p:blipFill>
        <p:spPr>
          <a:xfrm>
            <a:off x="1686831" y="2947055"/>
            <a:ext cx="5542789" cy="3588856"/>
          </a:xfrm>
          <a:prstGeom prst="rect">
            <a:avLst/>
          </a:prstGeom>
        </p:spPr>
      </p:pic>
      <p:sp>
        <p:nvSpPr>
          <p:cNvPr id="6" name="Rectangle 5">
            <a:extLst>
              <a:ext uri="{FF2B5EF4-FFF2-40B4-BE49-F238E27FC236}">
                <a16:creationId xmlns:a16="http://schemas.microsoft.com/office/drawing/2014/main" id="{FCB198E6-1858-964C-8E3B-96B337187B83}"/>
              </a:ext>
            </a:extLst>
          </p:cNvPr>
          <p:cNvSpPr/>
          <p:nvPr/>
        </p:nvSpPr>
        <p:spPr>
          <a:xfrm>
            <a:off x="5882776" y="6535911"/>
            <a:ext cx="1346844" cy="253916"/>
          </a:xfrm>
          <a:prstGeom prst="rect">
            <a:avLst/>
          </a:prstGeom>
        </p:spPr>
        <p:txBody>
          <a:bodyPr wrap="none">
            <a:spAutoFit/>
          </a:bodyPr>
          <a:lstStyle/>
          <a:p>
            <a:r>
              <a:rPr lang="en-MN" sz="1050" dirty="0">
                <a:latin typeface="Times New Roman" panose="02020603050405020304" pitchFamily="18" charset="0"/>
                <a:cs typeface="Times New Roman" panose="02020603050405020304" pitchFamily="18" charset="0"/>
              </a:rPr>
              <a:t>https://zen.yandex.ru/</a:t>
            </a:r>
          </a:p>
        </p:txBody>
      </p:sp>
    </p:spTree>
    <p:extLst>
      <p:ext uri="{BB962C8B-B14F-4D97-AF65-F5344CB8AC3E}">
        <p14:creationId xmlns:p14="http://schemas.microsoft.com/office/powerpoint/2010/main" val="2612705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830" y="1371600"/>
            <a:ext cx="8802340" cy="4949798"/>
          </a:xfrm>
        </p:spPr>
        <p:txBody>
          <a:bodyPr>
            <a:normAutofit/>
          </a:bodyPr>
          <a:lstStyle/>
          <a:p>
            <a:pPr lvl="1"/>
            <a:endParaRPr lang="en-US" sz="1600" dirty="0">
              <a:latin typeface="Times New Roman"/>
              <a:cs typeface="Times New Roman"/>
            </a:endParaRPr>
          </a:p>
          <a:p>
            <a:pPr lvl="1"/>
            <a:endParaRPr lang="en-US" sz="1600" dirty="0">
              <a:latin typeface="Times New Roman"/>
              <a:cs typeface="Times New Roman"/>
            </a:endParaRPr>
          </a:p>
          <a:p>
            <a:pPr marL="457200" lvl="1" indent="0">
              <a:buNone/>
            </a:pPr>
            <a:r>
              <a:rPr lang="en-US" sz="2400" noProof="1">
                <a:latin typeface="Times New Roman"/>
                <a:cs typeface="Times New Roman"/>
              </a:rPr>
              <a:t>1911 оны  хувьсгалын өмнөх Монгол улс  капиталист зах зээлийн хүрээнд татагдан орсон юм. Их Хүрээнээс гадна Ховд, Хиагт хот</a:t>
            </a:r>
            <a:r>
              <a:rPr lang="mn-MN" sz="2400" noProof="1">
                <a:latin typeface="Times New Roman"/>
                <a:cs typeface="Times New Roman"/>
              </a:rPr>
              <a:t>уудад</a:t>
            </a:r>
            <a:r>
              <a:rPr lang="en-US" sz="2400" noProof="1">
                <a:latin typeface="Times New Roman"/>
                <a:cs typeface="Times New Roman"/>
              </a:rPr>
              <a:t> худалдаа арилжааны  төв</a:t>
            </a:r>
            <a:r>
              <a:rPr lang="mn-MN" sz="2400" noProof="1">
                <a:latin typeface="Times New Roman"/>
                <a:cs typeface="Times New Roman"/>
              </a:rPr>
              <a:t>үүд бий</a:t>
            </a:r>
            <a:r>
              <a:rPr lang="en-US" sz="2400" noProof="1">
                <a:latin typeface="Times New Roman"/>
                <a:cs typeface="Times New Roman"/>
              </a:rPr>
              <a:t> болж хотын иргэд үүсч эхэлжээ. </a:t>
            </a:r>
            <a:endParaRPr lang="mn-MN" sz="2400" noProof="1">
              <a:latin typeface="Times New Roman"/>
              <a:cs typeface="Times New Roman"/>
            </a:endParaRPr>
          </a:p>
          <a:p>
            <a:pPr marL="457200" lvl="1" indent="0">
              <a:buNone/>
            </a:pPr>
            <a:endParaRPr lang="mn-MN" sz="2400" noProof="1">
              <a:latin typeface="Times New Roman"/>
              <a:cs typeface="Times New Roman"/>
            </a:endParaRPr>
          </a:p>
          <a:p>
            <a:pPr marL="457200" lvl="1" indent="0">
              <a:buNone/>
            </a:pPr>
            <a:r>
              <a:rPr lang="en-US" sz="2400" noProof="1">
                <a:latin typeface="Times New Roman"/>
                <a:cs typeface="Times New Roman"/>
              </a:rPr>
              <a:t>Их хүрээний дэлгүүр хоршоо</a:t>
            </a:r>
            <a:r>
              <a:rPr lang="mn-MN" sz="2400" noProof="1">
                <a:latin typeface="Times New Roman"/>
                <a:cs typeface="Times New Roman"/>
              </a:rPr>
              <a:t>нд</a:t>
            </a:r>
            <a:r>
              <a:rPr lang="en-US" sz="2400" noProof="1">
                <a:latin typeface="Times New Roman"/>
                <a:cs typeface="Times New Roman"/>
              </a:rPr>
              <a:t> </a:t>
            </a:r>
            <a:r>
              <a:rPr lang="mn-MN" sz="2400" noProof="1">
                <a:latin typeface="Times New Roman"/>
                <a:cs typeface="Times New Roman"/>
              </a:rPr>
              <a:t>о</a:t>
            </a:r>
            <a:r>
              <a:rPr lang="en-US" sz="2400" noProof="1">
                <a:latin typeface="Times New Roman"/>
                <a:cs typeface="Times New Roman"/>
              </a:rPr>
              <a:t>рос, </a:t>
            </a:r>
            <a:r>
              <a:rPr lang="mn-MN" sz="2400" noProof="1">
                <a:latin typeface="Times New Roman"/>
                <a:cs typeface="Times New Roman"/>
              </a:rPr>
              <a:t>х</a:t>
            </a:r>
            <a:r>
              <a:rPr lang="en-US" sz="2400" noProof="1">
                <a:latin typeface="Times New Roman"/>
                <a:cs typeface="Times New Roman"/>
              </a:rPr>
              <a:t>ятад бара</a:t>
            </a:r>
            <a:r>
              <a:rPr lang="mn-MN" sz="2400" noProof="1">
                <a:latin typeface="Times New Roman"/>
                <a:cs typeface="Times New Roman"/>
              </a:rPr>
              <a:t>анаас </a:t>
            </a:r>
            <a:r>
              <a:rPr lang="en-US" sz="2400" noProof="1">
                <a:latin typeface="Times New Roman"/>
                <a:cs typeface="Times New Roman"/>
              </a:rPr>
              <a:t>гадна </a:t>
            </a:r>
            <a:r>
              <a:rPr lang="mn-MN" sz="2400" noProof="1">
                <a:latin typeface="Times New Roman"/>
                <a:cs typeface="Times New Roman"/>
              </a:rPr>
              <a:t>ф</a:t>
            </a:r>
            <a:r>
              <a:rPr lang="en-US" sz="2400" noProof="1">
                <a:latin typeface="Times New Roman"/>
                <a:cs typeface="Times New Roman"/>
              </a:rPr>
              <a:t>илиппин янжуур, </a:t>
            </a:r>
            <a:r>
              <a:rPr lang="mn-MN" sz="2400" noProof="1">
                <a:latin typeface="Times New Roman"/>
                <a:cs typeface="Times New Roman"/>
              </a:rPr>
              <a:t>а</a:t>
            </a:r>
            <a:r>
              <a:rPr lang="en-US" sz="2400" noProof="1">
                <a:latin typeface="Times New Roman"/>
                <a:cs typeface="Times New Roman"/>
              </a:rPr>
              <a:t>мерик, </a:t>
            </a:r>
            <a:r>
              <a:rPr lang="mn-MN" sz="2400" noProof="1">
                <a:latin typeface="Times New Roman"/>
                <a:cs typeface="Times New Roman"/>
              </a:rPr>
              <a:t>ф</a:t>
            </a:r>
            <a:r>
              <a:rPr lang="en-US" sz="2400" noProof="1">
                <a:latin typeface="Times New Roman"/>
                <a:cs typeface="Times New Roman"/>
              </a:rPr>
              <a:t>ранцын шампанск, </a:t>
            </a:r>
            <a:r>
              <a:rPr lang="mn-MN" sz="2400" noProof="1">
                <a:latin typeface="Times New Roman"/>
                <a:cs typeface="Times New Roman"/>
              </a:rPr>
              <a:t>я</a:t>
            </a:r>
            <a:r>
              <a:rPr lang="en-US" sz="2400" noProof="1">
                <a:latin typeface="Times New Roman"/>
                <a:cs typeface="Times New Roman"/>
              </a:rPr>
              <a:t>пон, </a:t>
            </a:r>
            <a:r>
              <a:rPr lang="mn-MN" sz="2400" noProof="1">
                <a:latin typeface="Times New Roman"/>
                <a:cs typeface="Times New Roman"/>
              </a:rPr>
              <a:t>г</a:t>
            </a:r>
            <a:r>
              <a:rPr lang="en-US" sz="2400" noProof="1">
                <a:latin typeface="Times New Roman"/>
                <a:cs typeface="Times New Roman"/>
              </a:rPr>
              <a:t>ерманы гоёл чимэглэлийн зүйлс өргөнөөр</a:t>
            </a:r>
            <a:r>
              <a:rPr lang="mn-MN" sz="2400" noProof="1">
                <a:latin typeface="Times New Roman"/>
                <a:cs typeface="Times New Roman"/>
              </a:rPr>
              <a:t> </a:t>
            </a:r>
            <a:r>
              <a:rPr lang="en-US" sz="2400" noProof="1">
                <a:latin typeface="Times New Roman"/>
                <a:cs typeface="Times New Roman"/>
              </a:rPr>
              <a:t>худалда</a:t>
            </a:r>
            <a:r>
              <a:rPr lang="mn-MN" sz="2400" noProof="1">
                <a:latin typeface="Times New Roman"/>
                <a:cs typeface="Times New Roman"/>
              </a:rPr>
              <a:t>ала</a:t>
            </a:r>
            <a:r>
              <a:rPr lang="en-US" sz="2400" noProof="1">
                <a:latin typeface="Times New Roman"/>
                <a:cs typeface="Times New Roman"/>
              </a:rPr>
              <a:t>гдаж байжээ.  </a:t>
            </a:r>
            <a:br>
              <a:rPr lang="en-US" sz="2400" noProof="1">
                <a:latin typeface="Times New Roman"/>
                <a:cs typeface="Times New Roman"/>
              </a:rPr>
            </a:br>
            <a:endParaRPr lang="en-US" sz="2400" noProof="1">
              <a:latin typeface="Times New Roman"/>
              <a:cs typeface="Times New Roman"/>
            </a:endParaRPr>
          </a:p>
        </p:txBody>
      </p:sp>
    </p:spTree>
    <p:extLst>
      <p:ext uri="{BB962C8B-B14F-4D97-AF65-F5344CB8AC3E}">
        <p14:creationId xmlns:p14="http://schemas.microsoft.com/office/powerpoint/2010/main" val="3499528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163" y="1930318"/>
            <a:ext cx="8520837" cy="3784682"/>
          </a:xfrm>
        </p:spPr>
        <p:txBody>
          <a:bodyPr>
            <a:normAutofit/>
          </a:bodyPr>
          <a:lstStyle/>
          <a:p>
            <a:pPr marL="0" indent="0">
              <a:buNone/>
            </a:pPr>
            <a:r>
              <a:rPr lang="en-US" sz="2800" noProof="1">
                <a:latin typeface="Times New Roman"/>
                <a:cs typeface="Times New Roman"/>
              </a:rPr>
              <a:t>1911 оны хувьсгалын дараа “Монгол</a:t>
            </a:r>
            <a:r>
              <a:rPr lang="mn-MN" sz="2800" noProof="1">
                <a:latin typeface="Times New Roman"/>
                <a:cs typeface="Times New Roman"/>
              </a:rPr>
              <a:t>-О</a:t>
            </a:r>
            <a:r>
              <a:rPr lang="en-US" sz="2800" noProof="1">
                <a:latin typeface="Times New Roman"/>
                <a:cs typeface="Times New Roman"/>
              </a:rPr>
              <a:t>р” улам өргөжиж 20 салбартай ажиллах болсон юм. </a:t>
            </a:r>
            <a:endParaRPr lang="mn-MN" sz="2800" noProof="1">
              <a:latin typeface="Times New Roman"/>
              <a:cs typeface="Times New Roman"/>
            </a:endParaRPr>
          </a:p>
          <a:p>
            <a:pPr marL="0" indent="0">
              <a:buNone/>
            </a:pPr>
            <a:endParaRPr lang="mn-MN" sz="2800" noProof="1">
              <a:latin typeface="Times New Roman"/>
              <a:cs typeface="Times New Roman"/>
            </a:endParaRPr>
          </a:p>
          <a:p>
            <a:pPr marL="0" indent="0">
              <a:buNone/>
            </a:pPr>
            <a:r>
              <a:rPr lang="en-US" sz="2800" noProof="1">
                <a:latin typeface="Times New Roman"/>
                <a:cs typeface="Times New Roman"/>
              </a:rPr>
              <a:t>Англи, АНУ, Герман, Франц, Бельги, Дани, Чех, Норвеги, Турк, Япон зэрэг орны худалдаа</a:t>
            </a:r>
            <a:r>
              <a:rPr lang="mn-MN" sz="2800" noProof="1">
                <a:latin typeface="Times New Roman"/>
                <a:cs typeface="Times New Roman"/>
              </a:rPr>
              <a:t>чдын </a:t>
            </a:r>
            <a:r>
              <a:rPr lang="en-US" sz="2800" noProof="1">
                <a:latin typeface="Times New Roman"/>
                <a:cs typeface="Times New Roman"/>
              </a:rPr>
              <a:t> уурхай, үйлдвэр нээх, хөрөнгө оруулах саналыг Монголын Засгийн газар дэмжиж байв.</a:t>
            </a:r>
            <a:endParaRPr lang="mn-MN" sz="2800" noProof="1">
              <a:latin typeface="Times New Roman"/>
              <a:cs typeface="Times New Roman"/>
            </a:endParaRPr>
          </a:p>
        </p:txBody>
      </p:sp>
    </p:spTree>
    <p:extLst>
      <p:ext uri="{BB962C8B-B14F-4D97-AF65-F5344CB8AC3E}">
        <p14:creationId xmlns:p14="http://schemas.microsoft.com/office/powerpoint/2010/main" val="4051498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ED7039-54D5-6548-9D89-8E1F94EECD7B}"/>
              </a:ext>
            </a:extLst>
          </p:cNvPr>
          <p:cNvSpPr>
            <a:spLocks noGrp="1"/>
          </p:cNvSpPr>
          <p:nvPr>
            <p:ph idx="1"/>
          </p:nvPr>
        </p:nvSpPr>
        <p:spPr>
          <a:xfrm>
            <a:off x="472678" y="1692443"/>
            <a:ext cx="8412553" cy="4672262"/>
          </a:xfrm>
        </p:spPr>
        <p:txBody>
          <a:bodyPr>
            <a:normAutofit/>
          </a:bodyPr>
          <a:lstStyle/>
          <a:p>
            <a:pPr marL="0" indent="0">
              <a:buNone/>
            </a:pPr>
            <a:r>
              <a:rPr lang="en-US" sz="2400" noProof="1">
                <a:latin typeface="Times New Roman"/>
                <a:cs typeface="Times New Roman"/>
              </a:rPr>
              <a:t>Хүрээнд Америкийн “Андерсен ба Майер”, “Монголиан Трейдинг Компани” пүүс, Австрийн “Генрих”, Наймаа хотод Норвегийн “Мамия” зэрэг гадаадын олон пүүс ажиллах болж</a:t>
            </a:r>
            <a:r>
              <a:rPr lang="mn-MN" sz="2400" noProof="1">
                <a:latin typeface="Times New Roman"/>
                <a:cs typeface="Times New Roman"/>
              </a:rPr>
              <a:t>ээ.</a:t>
            </a:r>
            <a:r>
              <a:rPr lang="en-US" sz="2400" noProof="1">
                <a:latin typeface="Times New Roman"/>
                <a:cs typeface="Times New Roman"/>
              </a:rPr>
              <a:t> </a:t>
            </a:r>
            <a:endParaRPr lang="mn-MN" sz="2400" noProof="1">
              <a:latin typeface="Times New Roman"/>
              <a:cs typeface="Times New Roman"/>
            </a:endParaRPr>
          </a:p>
          <a:p>
            <a:pPr marL="0" indent="0">
              <a:buNone/>
            </a:pPr>
            <a:endParaRPr lang="mn-MN" sz="2400" noProof="1">
              <a:latin typeface="Times New Roman"/>
              <a:cs typeface="Times New Roman"/>
            </a:endParaRPr>
          </a:p>
          <a:p>
            <a:pPr marL="0" indent="0">
              <a:buNone/>
            </a:pPr>
            <a:r>
              <a:rPr lang="en-US" sz="2400" noProof="1">
                <a:latin typeface="Times New Roman"/>
                <a:cs typeface="Times New Roman"/>
              </a:rPr>
              <a:t>Грекийн иргэн Ф.Корифиди талх чихэр, бурам үйлдвэрлэх газар,</a:t>
            </a:r>
            <a:r>
              <a:rPr lang="mn-MN" sz="2400" noProof="1">
                <a:latin typeface="Times New Roman"/>
                <a:cs typeface="Times New Roman"/>
              </a:rPr>
              <a:t> </a:t>
            </a:r>
            <a:r>
              <a:rPr lang="en-US" sz="2400" noProof="1">
                <a:latin typeface="Times New Roman"/>
                <a:cs typeface="Times New Roman"/>
              </a:rPr>
              <a:t>Австрийн иргэн В.Ф.Генрих архи пивоны завод, Японы иргэд эмийн сан хоёр, цаг засвар, гуанз төрөл бүрийн барааны мухлаг, Германы иргэн Хакман Америк барааны дэлгүүр зэрэг жижиг үйлдвэрүүд, худалдааны газруудыг ажиллуулах болжээ.  </a:t>
            </a:r>
            <a:endParaRPr lang="mn-MN" sz="2400" noProof="1">
              <a:latin typeface="Times New Roman"/>
              <a:cs typeface="Times New Roman"/>
            </a:endParaRPr>
          </a:p>
        </p:txBody>
      </p:sp>
    </p:spTree>
    <p:extLst>
      <p:ext uri="{BB962C8B-B14F-4D97-AF65-F5344CB8AC3E}">
        <p14:creationId xmlns:p14="http://schemas.microsoft.com/office/powerpoint/2010/main" val="3273559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7A7613-7DA5-364E-B28C-6E47B9895380}"/>
              </a:ext>
            </a:extLst>
          </p:cNvPr>
          <p:cNvSpPr>
            <a:spLocks noGrp="1"/>
          </p:cNvSpPr>
          <p:nvPr>
            <p:ph idx="1"/>
          </p:nvPr>
        </p:nvSpPr>
        <p:spPr>
          <a:xfrm>
            <a:off x="1284188" y="1589315"/>
            <a:ext cx="6422897" cy="4195481"/>
          </a:xfrm>
        </p:spPr>
        <p:txBody>
          <a:bodyPr>
            <a:normAutofit/>
          </a:bodyPr>
          <a:lstStyle/>
          <a:p>
            <a:pPr marL="0" indent="0" algn="just">
              <a:buNone/>
            </a:pPr>
            <a:r>
              <a:rPr lang="mn-MN" sz="2800" dirty="0">
                <a:latin typeface="Times New Roman" panose="02020603050405020304" pitchFamily="18" charset="0"/>
              </a:rPr>
              <a:t>Энэхүү лекцээрээ бид асар уудам нутагт тархан суурьшсан  500 мянгахан нүүдэлчин монголчууд капилизмын замд шилжин орж анхны хотын иргэд үүсч суурьшсан тухай мэдэж авлаа.  </a:t>
            </a:r>
            <a:endParaRPr lang="en-MN" sz="2800" dirty="0">
              <a:latin typeface="Times New Roman" panose="02020603050405020304" pitchFamily="18" charset="0"/>
            </a:endParaRPr>
          </a:p>
        </p:txBody>
      </p:sp>
    </p:spTree>
    <p:extLst>
      <p:ext uri="{BB962C8B-B14F-4D97-AF65-F5344CB8AC3E}">
        <p14:creationId xmlns:p14="http://schemas.microsoft.com/office/powerpoint/2010/main" val="2881569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646B9-5ADC-E642-BBC4-F89343F97FD6}"/>
              </a:ext>
            </a:extLst>
          </p:cNvPr>
          <p:cNvSpPr>
            <a:spLocks noGrp="1"/>
          </p:cNvSpPr>
          <p:nvPr>
            <p:ph type="title"/>
          </p:nvPr>
        </p:nvSpPr>
        <p:spPr/>
        <p:txBody>
          <a:bodyPr/>
          <a:lstStyle/>
          <a:p>
            <a:r>
              <a:rPr lang="en-MN" dirty="0">
                <a:latin typeface="Times New Roman" panose="02020603050405020304" pitchFamily="18" charset="0"/>
                <a:cs typeface="Times New Roman" panose="02020603050405020304" pitchFamily="18" charset="0"/>
              </a:rPr>
              <a:t>Reference</a:t>
            </a:r>
          </a:p>
        </p:txBody>
      </p:sp>
      <p:sp>
        <p:nvSpPr>
          <p:cNvPr id="3" name="Content Placeholder 2">
            <a:extLst>
              <a:ext uri="{FF2B5EF4-FFF2-40B4-BE49-F238E27FC236}">
                <a16:creationId xmlns:a16="http://schemas.microsoft.com/office/drawing/2014/main" id="{C5B8E2B2-4DFE-CA48-9FB3-88FA883DAF84}"/>
              </a:ext>
            </a:extLst>
          </p:cNvPr>
          <p:cNvSpPr>
            <a:spLocks noGrp="1"/>
          </p:cNvSpPr>
          <p:nvPr>
            <p:ph idx="1"/>
          </p:nvPr>
        </p:nvSpPr>
        <p:spPr/>
        <p:txBody>
          <a:bodyPr/>
          <a:lstStyle/>
          <a:p>
            <a:pPr marL="457200" lvl="0" indent="-457200" algn="just">
              <a:buFont typeface="+mj-lt"/>
              <a:buAutoNum type="arabicPeriod"/>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Монголын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автономит</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үеийн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түүх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Пунцагноров</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Ц</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Улсын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хэвлэл</a:t>
            </a:r>
            <a:r>
              <a:rPr lang="en-US" dirty="0">
                <a:latin typeface="Times New Roman" panose="02020603050405020304" pitchFamily="18" charset="0"/>
                <a:cs typeface="Times New Roman" panose="02020603050405020304" pitchFamily="18" charset="0"/>
              </a:rPr>
              <a:t>, 1955</a:t>
            </a:r>
            <a:endParaRPr lang="en-MN" dirty="0">
              <a:latin typeface="Times New Roman" panose="02020603050405020304" pitchFamily="18" charset="0"/>
              <a:cs typeface="Times New Roman" panose="02020603050405020304" pitchFamily="18" charset="0"/>
            </a:endParaRPr>
          </a:p>
          <a:p>
            <a:pPr marL="457200" lvl="0" indent="-457200" algn="just">
              <a:buFont typeface="+mj-lt"/>
              <a:buAutoNum type="arabicPeriod"/>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Имперализмын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үеийн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Монголын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зах</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зээл</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Сандаг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Ш</a:t>
            </a:r>
            <a:r>
              <a:rPr lang="en-US" dirty="0">
                <a:latin typeface="Times New Roman" panose="02020603050405020304" pitchFamily="18" charset="0"/>
                <a:cs typeface="Times New Roman" panose="02020603050405020304" pitchFamily="18" charset="0"/>
              </a:rPr>
              <a:t>, ШУА-</a:t>
            </a:r>
            <a:r>
              <a:rPr lang="en-US" dirty="0" err="1">
                <a:latin typeface="Times New Roman" panose="02020603050405020304" pitchFamily="18" charset="0"/>
                <a:cs typeface="Times New Roman" panose="02020603050405020304" pitchFamily="18" charset="0"/>
              </a:rPr>
              <a:t>ийн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мэдээ</a:t>
            </a:r>
            <a:r>
              <a:rPr lang="en-US" dirty="0">
                <a:latin typeface="Times New Roman" panose="02020603050405020304" pitchFamily="18" charset="0"/>
                <a:cs typeface="Times New Roman" panose="02020603050405020304" pitchFamily="18" charset="0"/>
              </a:rPr>
              <a:t>, 1969</a:t>
            </a:r>
            <a:endParaRPr lang="en-MN" dirty="0">
              <a:latin typeface="Times New Roman" panose="02020603050405020304" pitchFamily="18" charset="0"/>
              <a:cs typeface="Times New Roman" panose="02020603050405020304" pitchFamily="18" charset="0"/>
            </a:endParaRPr>
          </a:p>
          <a:p>
            <a:pPr marL="457200" lvl="0" indent="-457200" algn="just">
              <a:buFont typeface="+mj-lt"/>
              <a:buAutoNum type="arabicPeriod"/>
            </a:pPr>
            <a:r>
              <a:rPr lang="en-US" dirty="0" err="1">
                <a:latin typeface="Times New Roman" panose="02020603050405020304" pitchFamily="18" charset="0"/>
                <a:cs typeface="Times New Roman" panose="02020603050405020304" pitchFamily="18" charset="0"/>
              </a:rPr>
              <a:t>Монгол</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улсын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түүх</a:t>
            </a:r>
            <a:r>
              <a:rPr lang="en-US" dirty="0">
                <a:latin typeface="Times New Roman" panose="02020603050405020304" pitchFamily="18" charset="0"/>
                <a:cs typeface="Times New Roman" panose="02020603050405020304" pitchFamily="18" charset="0"/>
              </a:rPr>
              <a:t>, МУИС </a:t>
            </a:r>
            <a:r>
              <a:rPr lang="en-US" dirty="0" err="1">
                <a:latin typeface="Times New Roman" panose="02020603050405020304" pitchFamily="18" charset="0"/>
                <a:cs typeface="Times New Roman" panose="02020603050405020304" pitchFamily="18" charset="0"/>
              </a:rPr>
              <a:t>пресс</a:t>
            </a:r>
            <a:r>
              <a:rPr lang="en-US" dirty="0">
                <a:latin typeface="Times New Roman" panose="02020603050405020304" pitchFamily="18" charset="0"/>
                <a:cs typeface="Times New Roman" panose="02020603050405020304" pitchFamily="18" charset="0"/>
              </a:rPr>
              <a:t>, 2017</a:t>
            </a:r>
            <a:endParaRPr lang="en-MN" dirty="0">
              <a:latin typeface="Times New Roman" panose="02020603050405020304" pitchFamily="18" charset="0"/>
              <a:cs typeface="Times New Roman" panose="02020603050405020304" pitchFamily="18" charset="0"/>
            </a:endParaRPr>
          </a:p>
          <a:p>
            <a:pPr marL="0" indent="0">
              <a:buNone/>
            </a:pPr>
            <a:endParaRPr lang="en-MN" dirty="0"/>
          </a:p>
        </p:txBody>
      </p:sp>
    </p:spTree>
    <p:extLst>
      <p:ext uri="{BB962C8B-B14F-4D97-AF65-F5344CB8AC3E}">
        <p14:creationId xmlns:p14="http://schemas.microsoft.com/office/powerpoint/2010/main" val="2915903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21323D-261D-8B40-BEF6-1BF71E9B092C}"/>
              </a:ext>
            </a:extLst>
          </p:cNvPr>
          <p:cNvSpPr>
            <a:spLocks noGrp="1"/>
          </p:cNvSpPr>
          <p:nvPr>
            <p:ph idx="1"/>
          </p:nvPr>
        </p:nvSpPr>
        <p:spPr>
          <a:xfrm>
            <a:off x="1836658" y="2960914"/>
            <a:ext cx="6711654" cy="4195481"/>
          </a:xfrm>
        </p:spPr>
        <p:txBody>
          <a:bodyPr>
            <a:normAutofit/>
          </a:bodyPr>
          <a:lstStyle/>
          <a:p>
            <a:pPr marL="0" indent="0">
              <a:buNone/>
            </a:pPr>
            <a:r>
              <a:rPr lang="mn-MN" sz="3200" dirty="0">
                <a:latin typeface="Times New Roman" panose="02020603050405020304" pitchFamily="18" charset="0"/>
                <a:cs typeface="Times New Roman" panose="02020603050405020304" pitchFamily="18" charset="0"/>
              </a:rPr>
              <a:t>Анхаарал тавьсанд баярлалаа</a:t>
            </a:r>
            <a:endParaRPr lang="en-MN"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65257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tint val="100000"/>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{77F7623A-9E4C-2342-9F84-7FA918CF1900}tf10001062</Template>
  <TotalTime>266</TotalTime>
  <Words>626</Words>
  <Application>Microsoft Macintosh PowerPoint</Application>
  <PresentationFormat>On-screen Show (4:3)</PresentationFormat>
  <Paragraphs>66</Paragraphs>
  <Slides>15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Century Gothic</vt:lpstr>
      <vt:lpstr>Times New Roman</vt:lpstr>
      <vt:lpstr>Wingdings</vt:lpstr>
      <vt:lpstr>Wingdings 3</vt:lpstr>
      <vt:lpstr>Ion</vt:lpstr>
      <vt:lpstr> History of the ХХ Century Mongolia  </vt:lpstr>
      <vt:lpstr>ХХ зууны Монголын Түүх</vt:lpstr>
      <vt:lpstr>Лекцийн агуулга</vt:lpstr>
      <vt:lpstr>Хүн төвтэй онолоор хөгжих эхлэл</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lpstr>PowerPoint Presentation</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History of the XX Century Mongolia   </dc:title>
  <dc:creator>Otgonjargal Sodnomdarjaa</dc:creator>
  <cp:lastModifiedBy>Microsoft Office User</cp:lastModifiedBy>
  <cp:revision>22</cp:revision>
  <dcterms:created xsi:type="dcterms:W3CDTF">2022-04-04T11:31:23Z</dcterms:created>
  <dcterms:modified xsi:type="dcterms:W3CDTF">2022-04-11T11:47:35Z</dcterms:modified>
</cp:coreProperties>
</file>