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3" r:id="rId1"/>
  </p:sldMasterIdLst>
  <p:notesMasterIdLst>
    <p:notesMasterId r:id="rId44"/>
  </p:notesMasterIdLst>
  <p:sldIdLst>
    <p:sldId id="262" r:id="rId2"/>
    <p:sldId id="258" r:id="rId3"/>
    <p:sldId id="259" r:id="rId4"/>
    <p:sldId id="273" r:id="rId5"/>
    <p:sldId id="267" r:id="rId6"/>
    <p:sldId id="257" r:id="rId7"/>
    <p:sldId id="256" r:id="rId8"/>
    <p:sldId id="264" r:id="rId9"/>
    <p:sldId id="261" r:id="rId10"/>
    <p:sldId id="344" r:id="rId11"/>
    <p:sldId id="346" r:id="rId12"/>
    <p:sldId id="263" r:id="rId13"/>
    <p:sldId id="345" r:id="rId14"/>
    <p:sldId id="347" r:id="rId15"/>
    <p:sldId id="335" r:id="rId16"/>
    <p:sldId id="348" r:id="rId17"/>
    <p:sldId id="349" r:id="rId18"/>
    <p:sldId id="265" r:id="rId19"/>
    <p:sldId id="350" r:id="rId20"/>
    <p:sldId id="302" r:id="rId21"/>
    <p:sldId id="298" r:id="rId22"/>
    <p:sldId id="337" r:id="rId23"/>
    <p:sldId id="351" r:id="rId24"/>
    <p:sldId id="301" r:id="rId25"/>
    <p:sldId id="336" r:id="rId26"/>
    <p:sldId id="353" r:id="rId27"/>
    <p:sldId id="354" r:id="rId28"/>
    <p:sldId id="355" r:id="rId29"/>
    <p:sldId id="278" r:id="rId30"/>
    <p:sldId id="296" r:id="rId31"/>
    <p:sldId id="356" r:id="rId32"/>
    <p:sldId id="357" r:id="rId33"/>
    <p:sldId id="303" r:id="rId34"/>
    <p:sldId id="358" r:id="rId35"/>
    <p:sldId id="359" r:id="rId36"/>
    <p:sldId id="360" r:id="rId37"/>
    <p:sldId id="361" r:id="rId38"/>
    <p:sldId id="297" r:id="rId39"/>
    <p:sldId id="338" r:id="rId40"/>
    <p:sldId id="327" r:id="rId41"/>
    <p:sldId id="276" r:id="rId42"/>
    <p:sldId id="362" r:id="rId43"/>
  </p:sldIdLst>
  <p:sldSz cx="9144000" cy="5143500" type="screen16x9"/>
  <p:notesSz cx="6858000" cy="9144000"/>
  <p:embeddedFontLst>
    <p:embeddedFont>
      <p:font typeface="Calibri" panose="020F0502020204030204" pitchFamily="34" charset="0"/>
      <p:regular r:id="rId45"/>
      <p:bold r:id="rId46"/>
      <p:italic r:id="rId47"/>
      <p:boldItalic r:id="rId48"/>
    </p:embeddedFont>
    <p:embeddedFont>
      <p:font typeface="Permanent Marker" panose="020B0604020202020204" charset="0"/>
      <p:regular r:id="rId49"/>
    </p:embeddedFont>
    <p:embeddedFont>
      <p:font typeface="Source Sans Pro" panose="020B0503030403020204" pitchFamily="34" charset="0"/>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E3C8FF-8B87-4EE5-BC46-B188729109F7}">
  <a:tblStyle styleId="{03E3C8FF-8B87-4EE5-BC46-B188729109F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FFC4C59-DCFD-4FA4-B9E0-7F60744AF68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88" autoAdjust="0"/>
    <p:restoredTop sz="94660"/>
  </p:normalViewPr>
  <p:slideViewPr>
    <p:cSldViewPr snapToGrid="0">
      <p:cViewPr>
        <p:scale>
          <a:sx n="100" d="100"/>
          <a:sy n="100" d="100"/>
        </p:scale>
        <p:origin x="728" y="6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3" Type="http://schemas.openxmlformats.org/officeDocument/2006/relationships/font" Target="fonts/font9.fntdata"/><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4.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notesMaster" Target="notesMasters/notesMaster1.xml"/><Relationship Id="rId5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7384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443989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442764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653114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51099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687585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05108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854189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24930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46607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047367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194378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09555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6572403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35ed75ccf_01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35ed75ccf_0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25276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614781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53457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84238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526426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559142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633170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95240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35ed75ccf_0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35ed75ccf_0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35ed75ccf_0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8" name="Google Shape;268;g35ed75ccf_0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568966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blu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4800"/>
              <a:buNone/>
              <a:defRPr sz="4800">
                <a:solidFill>
                  <a:schemeClr val="lt1"/>
                </a:solidFill>
              </a:defRPr>
            </a:lvl1pPr>
            <a:lvl2pPr lvl="1" algn="ctr">
              <a:spcBef>
                <a:spcPts val="0"/>
              </a:spcBef>
              <a:spcAft>
                <a:spcPts val="0"/>
              </a:spcAft>
              <a:buClr>
                <a:schemeClr val="lt1"/>
              </a:buClr>
              <a:buSzPts val="4800"/>
              <a:buNone/>
              <a:defRPr sz="4800">
                <a:solidFill>
                  <a:schemeClr val="lt1"/>
                </a:solidFill>
              </a:defRPr>
            </a:lvl2pPr>
            <a:lvl3pPr lvl="2" algn="ctr">
              <a:spcBef>
                <a:spcPts val="0"/>
              </a:spcBef>
              <a:spcAft>
                <a:spcPts val="0"/>
              </a:spcAft>
              <a:buClr>
                <a:schemeClr val="lt1"/>
              </a:buClr>
              <a:buSzPts val="4800"/>
              <a:buNone/>
              <a:defRPr sz="4800">
                <a:solidFill>
                  <a:schemeClr val="lt1"/>
                </a:solidFill>
              </a:defRPr>
            </a:lvl3pPr>
            <a:lvl4pPr lvl="3" algn="ctr">
              <a:spcBef>
                <a:spcPts val="0"/>
              </a:spcBef>
              <a:spcAft>
                <a:spcPts val="0"/>
              </a:spcAft>
              <a:buClr>
                <a:schemeClr val="lt1"/>
              </a:buClr>
              <a:buSzPts val="4800"/>
              <a:buNone/>
              <a:defRPr sz="4800">
                <a:solidFill>
                  <a:schemeClr val="lt1"/>
                </a:solidFill>
              </a:defRPr>
            </a:lvl4pPr>
            <a:lvl5pPr lvl="4" algn="ctr">
              <a:spcBef>
                <a:spcPts val="0"/>
              </a:spcBef>
              <a:spcAft>
                <a:spcPts val="0"/>
              </a:spcAft>
              <a:buClr>
                <a:schemeClr val="lt1"/>
              </a:buClr>
              <a:buSzPts val="4800"/>
              <a:buNone/>
              <a:defRPr sz="4800">
                <a:solidFill>
                  <a:schemeClr val="lt1"/>
                </a:solidFill>
              </a:defRPr>
            </a:lvl5pPr>
            <a:lvl6pPr lvl="5" algn="ctr">
              <a:spcBef>
                <a:spcPts val="0"/>
              </a:spcBef>
              <a:spcAft>
                <a:spcPts val="0"/>
              </a:spcAft>
              <a:buClr>
                <a:schemeClr val="lt1"/>
              </a:buClr>
              <a:buSzPts val="4800"/>
              <a:buNone/>
              <a:defRPr sz="4800">
                <a:solidFill>
                  <a:schemeClr val="lt1"/>
                </a:solidFill>
              </a:defRPr>
            </a:lvl6pPr>
            <a:lvl7pPr lvl="6" algn="ctr">
              <a:spcBef>
                <a:spcPts val="0"/>
              </a:spcBef>
              <a:spcAft>
                <a:spcPts val="0"/>
              </a:spcAft>
              <a:buClr>
                <a:schemeClr val="lt1"/>
              </a:buClr>
              <a:buSzPts val="4800"/>
              <a:buNone/>
              <a:defRPr sz="4800">
                <a:solidFill>
                  <a:schemeClr val="lt1"/>
                </a:solidFill>
              </a:defRPr>
            </a:lvl7pPr>
            <a:lvl8pPr lvl="7" algn="ctr">
              <a:spcBef>
                <a:spcPts val="0"/>
              </a:spcBef>
              <a:spcAft>
                <a:spcPts val="0"/>
              </a:spcAft>
              <a:buClr>
                <a:schemeClr val="lt1"/>
              </a:buClr>
              <a:buSzPts val="4800"/>
              <a:buNone/>
              <a:defRPr sz="4800">
                <a:solidFill>
                  <a:schemeClr val="lt1"/>
                </a:solidFill>
              </a:defRPr>
            </a:lvl8pPr>
            <a:lvl9pPr lvl="8" algn="ctr">
              <a:spcBef>
                <a:spcPts val="0"/>
              </a:spcBef>
              <a:spcAft>
                <a:spcPts val="0"/>
              </a:spcAft>
              <a:buClr>
                <a:schemeClr val="lt1"/>
              </a:buClr>
              <a:buSzPts val="4800"/>
              <a:buNone/>
              <a:defRPr sz="4800">
                <a:solidFill>
                  <a:schemeClr val="lt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red">
  <p:cSld name="TITLE_2">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3" name="Google Shape;13;p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yellow">
  <p:cSld name="TITLE_2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6" name="Google Shape;16;p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red">
  <p:cSld name="TITLE_1">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5"/>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9" name="Google Shape;19;p5"/>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0" name="Google Shape;20;p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title blue">
  <p:cSld name="TITLE_1_2">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3" name="Google Shape;23;p6"/>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4" name="Google Shape;24;p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title yellow">
  <p:cSld name="TITLE_1_2_1">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7" name="Google Shape;27;p7"/>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8" name="Google Shape;28;p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red">
  <p:cSld name="TITLE_1_1_1">
    <p:bg>
      <p:bgPr>
        <a:blipFill>
          <a:blip r:embed="rId2">
            <a:alphaModFix/>
          </a:blip>
          <a:stretch>
            <a:fillRect/>
          </a:stretch>
        </a:blip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5" name="Google Shape;35;p9"/>
          <p:cNvSpPr txBox="1"/>
          <p:nvPr/>
        </p:nvSpPr>
        <p:spPr>
          <a:xfrm>
            <a:off x="3593400" y="992123"/>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1"/>
                </a:solidFill>
                <a:latin typeface="Permanent Marker"/>
                <a:ea typeface="Permanent Marker"/>
                <a:cs typeface="Permanent Marker"/>
                <a:sym typeface="Permanent Marker"/>
              </a:rPr>
              <a:t>“</a:t>
            </a:r>
            <a:endParaRPr sz="9600">
              <a:solidFill>
                <a:schemeClr val="accent1"/>
              </a:solidFill>
              <a:latin typeface="Permanent Marker"/>
              <a:ea typeface="Permanent Marker"/>
              <a:cs typeface="Permanent Marker"/>
              <a:sym typeface="Permanent Marker"/>
            </a:endParaRPr>
          </a:p>
        </p:txBody>
      </p:sp>
      <p:sp>
        <p:nvSpPr>
          <p:cNvPr id="36" name="Google Shape;36;p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blue">
  <p:cSld name="TITLE_1_1_1_1">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9" name="Google Shape;39;p10"/>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5"/>
                </a:solidFill>
                <a:latin typeface="Permanent Marker"/>
                <a:ea typeface="Permanent Marker"/>
                <a:cs typeface="Permanent Marker"/>
                <a:sym typeface="Permanent Marker"/>
              </a:rPr>
              <a:t>“</a:t>
            </a:r>
            <a:endParaRPr sz="9600">
              <a:solidFill>
                <a:schemeClr val="accent5"/>
              </a:solidFill>
              <a:latin typeface="Permanent Marker"/>
              <a:ea typeface="Permanent Marker"/>
              <a:cs typeface="Permanent Marker"/>
              <a:sym typeface="Permanent Marker"/>
            </a:endParaRPr>
          </a:p>
        </p:txBody>
      </p:sp>
      <p:sp>
        <p:nvSpPr>
          <p:cNvPr id="40" name="Google Shape;40;p1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3" name="Google Shape;43;p11"/>
          <p:cNvSpPr txBox="1">
            <a:spLocks noGrp="1"/>
          </p:cNvSpPr>
          <p:nvPr>
            <p:ph type="body" idx="1"/>
          </p:nvPr>
        </p:nvSpPr>
        <p:spPr>
          <a:xfrm>
            <a:off x="911700" y="1200150"/>
            <a:ext cx="7320600" cy="37257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4" name="Google Shape;44;p1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7" name="Google Shape;47;p12"/>
          <p:cNvSpPr txBox="1">
            <a:spLocks noGrp="1"/>
          </p:cNvSpPr>
          <p:nvPr>
            <p:ph type="body" idx="1"/>
          </p:nvPr>
        </p:nvSpPr>
        <p:spPr>
          <a:xfrm>
            <a:off x="804800"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8" name="Google Shape;48;p12"/>
          <p:cNvSpPr txBox="1">
            <a:spLocks noGrp="1"/>
          </p:cNvSpPr>
          <p:nvPr>
            <p:ph type="body" idx="2"/>
          </p:nvPr>
        </p:nvSpPr>
        <p:spPr>
          <a:xfrm>
            <a:off x="4682201"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9" name="Google Shape;49;p1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2400"/>
              <a:buNone/>
              <a:defRPr>
                <a:solidFill>
                  <a:schemeClr val="lt1"/>
                </a:solidFill>
              </a:defRPr>
            </a:lvl1pPr>
            <a:lvl2pPr lvl="1" rtl="0">
              <a:spcBef>
                <a:spcPts val="0"/>
              </a:spcBef>
              <a:spcAft>
                <a:spcPts val="0"/>
              </a:spcAft>
              <a:buClr>
                <a:schemeClr val="lt1"/>
              </a:buClr>
              <a:buSzPts val="2400"/>
              <a:buNone/>
              <a:defRPr>
                <a:solidFill>
                  <a:schemeClr val="lt1"/>
                </a:solidFill>
              </a:defRPr>
            </a:lvl2pPr>
            <a:lvl3pPr lvl="2" rtl="0">
              <a:spcBef>
                <a:spcPts val="0"/>
              </a:spcBef>
              <a:spcAft>
                <a:spcPts val="0"/>
              </a:spcAft>
              <a:buClr>
                <a:schemeClr val="lt1"/>
              </a:buClr>
              <a:buSzPts val="2400"/>
              <a:buNone/>
              <a:defRPr>
                <a:solidFill>
                  <a:schemeClr val="lt1"/>
                </a:solidFill>
              </a:defRPr>
            </a:lvl3pPr>
            <a:lvl4pPr lvl="3" rtl="0">
              <a:spcBef>
                <a:spcPts val="0"/>
              </a:spcBef>
              <a:spcAft>
                <a:spcPts val="0"/>
              </a:spcAft>
              <a:buClr>
                <a:schemeClr val="lt1"/>
              </a:buClr>
              <a:buSzPts val="2400"/>
              <a:buNone/>
              <a:defRPr>
                <a:solidFill>
                  <a:schemeClr val="lt1"/>
                </a:solidFill>
              </a:defRPr>
            </a:lvl4pPr>
            <a:lvl5pPr lvl="4" rtl="0">
              <a:spcBef>
                <a:spcPts val="0"/>
              </a:spcBef>
              <a:spcAft>
                <a:spcPts val="0"/>
              </a:spcAft>
              <a:buClr>
                <a:schemeClr val="lt1"/>
              </a:buClr>
              <a:buSzPts val="2400"/>
              <a:buNone/>
              <a:defRPr>
                <a:solidFill>
                  <a:schemeClr val="lt1"/>
                </a:solidFill>
              </a:defRPr>
            </a:lvl5pPr>
            <a:lvl6pPr lvl="5" rtl="0">
              <a:spcBef>
                <a:spcPts val="0"/>
              </a:spcBef>
              <a:spcAft>
                <a:spcPts val="0"/>
              </a:spcAft>
              <a:buClr>
                <a:schemeClr val="lt1"/>
              </a:buClr>
              <a:buSzPts val="2400"/>
              <a:buNone/>
              <a:defRPr>
                <a:solidFill>
                  <a:schemeClr val="lt1"/>
                </a:solidFill>
              </a:defRPr>
            </a:lvl6pPr>
            <a:lvl7pPr lvl="6" rtl="0">
              <a:spcBef>
                <a:spcPts val="0"/>
              </a:spcBef>
              <a:spcAft>
                <a:spcPts val="0"/>
              </a:spcAft>
              <a:buClr>
                <a:schemeClr val="lt1"/>
              </a:buClr>
              <a:buSzPts val="2400"/>
              <a:buNone/>
              <a:defRPr>
                <a:solidFill>
                  <a:schemeClr val="lt1"/>
                </a:solidFill>
              </a:defRPr>
            </a:lvl7pPr>
            <a:lvl8pPr lvl="7" rtl="0">
              <a:spcBef>
                <a:spcPts val="0"/>
              </a:spcBef>
              <a:spcAft>
                <a:spcPts val="0"/>
              </a:spcAft>
              <a:buClr>
                <a:schemeClr val="lt1"/>
              </a:buClr>
              <a:buSzPts val="2400"/>
              <a:buNone/>
              <a:defRPr>
                <a:solidFill>
                  <a:schemeClr val="lt1"/>
                </a:solidFill>
              </a:defRPr>
            </a:lvl8pPr>
            <a:lvl9pPr lvl="8" rtl="0">
              <a:spcBef>
                <a:spcPts val="0"/>
              </a:spcBef>
              <a:spcAft>
                <a:spcPts val="0"/>
              </a:spcAft>
              <a:buClr>
                <a:schemeClr val="lt1"/>
              </a:buClr>
              <a:buSzPts val="2400"/>
              <a:buNone/>
              <a:defRPr>
                <a:solidFill>
                  <a:schemeClr val="lt1"/>
                </a:solidFill>
              </a:defRPr>
            </a:lvl9pPr>
          </a:lstStyle>
          <a:p>
            <a:endParaRPr/>
          </a:p>
        </p:txBody>
      </p:sp>
      <p:sp>
        <p:nvSpPr>
          <p:cNvPr id="52" name="Google Shape;52;p13"/>
          <p:cNvSpPr txBox="1">
            <a:spLocks noGrp="1"/>
          </p:cNvSpPr>
          <p:nvPr>
            <p:ph type="body" idx="1"/>
          </p:nvPr>
        </p:nvSpPr>
        <p:spPr>
          <a:xfrm>
            <a:off x="489275"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3" name="Google Shape;53;p13"/>
          <p:cNvSpPr txBox="1">
            <a:spLocks noGrp="1"/>
          </p:cNvSpPr>
          <p:nvPr>
            <p:ph type="body" idx="2"/>
          </p:nvPr>
        </p:nvSpPr>
        <p:spPr>
          <a:xfrm>
            <a:off x="3256047"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4" name="Google Shape;54;p13"/>
          <p:cNvSpPr txBox="1">
            <a:spLocks noGrp="1"/>
          </p:cNvSpPr>
          <p:nvPr>
            <p:ph type="body" idx="3"/>
          </p:nvPr>
        </p:nvSpPr>
        <p:spPr>
          <a:xfrm>
            <a:off x="6022819"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5" name="Google Shape;55;p1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8" name="Google Shape;58;p1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5">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2622"/>
            <a:ext cx="8229600" cy="8574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1pPr>
            <a:lvl2pPr lvl="1"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2pPr>
            <a:lvl3pPr lvl="2"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3pPr>
            <a:lvl4pPr lvl="3"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4pPr>
            <a:lvl5pPr lvl="4"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5pPr>
            <a:lvl6pPr lvl="5"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6pPr>
            <a:lvl7pPr lvl="6"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7pPr>
            <a:lvl8pPr lvl="7"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8pPr>
            <a:lvl9pPr lvl="8"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9pPr>
          </a:lstStyle>
          <a:p>
            <a:endParaRPr/>
          </a:p>
        </p:txBody>
      </p:sp>
      <p:sp>
        <p:nvSpPr>
          <p:cNvPr id="7" name="Google Shape;7;p1"/>
          <p:cNvSpPr txBox="1">
            <a:spLocks noGrp="1"/>
          </p:cNvSpPr>
          <p:nvPr>
            <p:ph type="body" idx="1"/>
          </p:nvPr>
        </p:nvSpPr>
        <p:spPr>
          <a:xfrm>
            <a:off x="911700" y="1200150"/>
            <a:ext cx="7320600" cy="37257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1pPr>
            <a:lvl2pPr marL="914400" lvl="1"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2pPr>
            <a:lvl3pPr marL="1371600" lvl="2"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3pPr>
            <a:lvl4pPr marL="1828800" lvl="3"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4pPr>
            <a:lvl5pPr marL="2286000" lvl="4"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5pPr>
            <a:lvl6pPr marL="2743200" lvl="5"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6pPr>
            <a:lvl7pPr marL="3200400" lvl="6"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7pPr>
            <a:lvl8pPr marL="3657600" lvl="7"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8pPr>
            <a:lvl9pPr marL="4114800" lvl="8"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4297650" y="4859852"/>
            <a:ext cx="548700" cy="283800"/>
          </a:xfrm>
          <a:prstGeom prst="rect">
            <a:avLst/>
          </a:prstGeom>
          <a:noFill/>
          <a:ln>
            <a:noFill/>
          </a:ln>
        </p:spPr>
        <p:txBody>
          <a:bodyPr spcFirstLastPara="1" wrap="square" lIns="91425" tIns="91425" rIns="91425" bIns="91425" anchor="t" anchorCtr="0">
            <a:noAutofit/>
          </a:bodyPr>
          <a:lstStyle>
            <a:lvl1pPr lvl="0" algn="ctr">
              <a:buNone/>
              <a:defRPr sz="1200">
                <a:solidFill>
                  <a:schemeClr val="dk2"/>
                </a:solidFill>
                <a:latin typeface="Permanent Marker"/>
                <a:ea typeface="Permanent Marker"/>
                <a:cs typeface="Permanent Marker"/>
                <a:sym typeface="Permanent Marker"/>
              </a:defRPr>
            </a:lvl1pPr>
            <a:lvl2pPr lvl="1" algn="ctr">
              <a:buNone/>
              <a:defRPr sz="1200">
                <a:solidFill>
                  <a:schemeClr val="dk2"/>
                </a:solidFill>
                <a:latin typeface="Permanent Marker"/>
                <a:ea typeface="Permanent Marker"/>
                <a:cs typeface="Permanent Marker"/>
                <a:sym typeface="Permanent Marker"/>
              </a:defRPr>
            </a:lvl2pPr>
            <a:lvl3pPr lvl="2" algn="ctr">
              <a:buNone/>
              <a:defRPr sz="1200">
                <a:solidFill>
                  <a:schemeClr val="dk2"/>
                </a:solidFill>
                <a:latin typeface="Permanent Marker"/>
                <a:ea typeface="Permanent Marker"/>
                <a:cs typeface="Permanent Marker"/>
                <a:sym typeface="Permanent Marker"/>
              </a:defRPr>
            </a:lvl3pPr>
            <a:lvl4pPr lvl="3" algn="ctr">
              <a:buNone/>
              <a:defRPr sz="1200">
                <a:solidFill>
                  <a:schemeClr val="dk2"/>
                </a:solidFill>
                <a:latin typeface="Permanent Marker"/>
                <a:ea typeface="Permanent Marker"/>
                <a:cs typeface="Permanent Marker"/>
                <a:sym typeface="Permanent Marker"/>
              </a:defRPr>
            </a:lvl4pPr>
            <a:lvl5pPr lvl="4" algn="ctr">
              <a:buNone/>
              <a:defRPr sz="1200">
                <a:solidFill>
                  <a:schemeClr val="dk2"/>
                </a:solidFill>
                <a:latin typeface="Permanent Marker"/>
                <a:ea typeface="Permanent Marker"/>
                <a:cs typeface="Permanent Marker"/>
                <a:sym typeface="Permanent Marker"/>
              </a:defRPr>
            </a:lvl5pPr>
            <a:lvl6pPr lvl="5" algn="ctr">
              <a:buNone/>
              <a:defRPr sz="1200">
                <a:solidFill>
                  <a:schemeClr val="dk2"/>
                </a:solidFill>
                <a:latin typeface="Permanent Marker"/>
                <a:ea typeface="Permanent Marker"/>
                <a:cs typeface="Permanent Marker"/>
                <a:sym typeface="Permanent Marker"/>
              </a:defRPr>
            </a:lvl6pPr>
            <a:lvl7pPr lvl="6" algn="ctr">
              <a:buNone/>
              <a:defRPr sz="1200">
                <a:solidFill>
                  <a:schemeClr val="dk2"/>
                </a:solidFill>
                <a:latin typeface="Permanent Marker"/>
                <a:ea typeface="Permanent Marker"/>
                <a:cs typeface="Permanent Marker"/>
                <a:sym typeface="Permanent Marker"/>
              </a:defRPr>
            </a:lvl7pPr>
            <a:lvl8pPr lvl="7" algn="ctr">
              <a:buNone/>
              <a:defRPr sz="1200">
                <a:solidFill>
                  <a:schemeClr val="dk2"/>
                </a:solidFill>
                <a:latin typeface="Permanent Marker"/>
                <a:ea typeface="Permanent Marker"/>
                <a:cs typeface="Permanent Marker"/>
                <a:sym typeface="Permanent Marker"/>
              </a:defRPr>
            </a:lvl8pPr>
            <a:lvl9pPr lvl="8" algn="ctr">
              <a:buNone/>
              <a:defRPr sz="1200">
                <a:solidFill>
                  <a:schemeClr val="dk2"/>
                </a:solidFill>
                <a:latin typeface="Permanent Marker"/>
                <a:ea typeface="Permanent Marker"/>
                <a:cs typeface="Permanent Marker"/>
                <a:sym typeface="Permanent Mark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5" r:id="rId7"/>
    <p:sldLayoutId id="2147483656" r:id="rId8"/>
    <p:sldLayoutId id="2147483657" r:id="rId9"/>
    <p:sldLayoutId id="2147483658" r:id="rId10"/>
    <p:sldLayoutId id="2147483659" r:id="rId11"/>
    <p:sldLayoutId id="2147483660" r:id="rId12"/>
    <p:sldLayoutId id="2147483662" r:id="rId1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2.jpg"/><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hyperlink" Target="https://www.iejee.com/index.php/IEJEE/issue/view/43" TargetMode="External"/><Relationship Id="rId2" Type="http://schemas.openxmlformats.org/officeDocument/2006/relationships/notesSlide" Target="../notesSlides/notesSlide6.xml"/><Relationship Id="rId1" Type="http://schemas.openxmlformats.org/officeDocument/2006/relationships/slideLayout" Target="../slideLayouts/slideLayout10.xml"/><Relationship Id="rId4" Type="http://schemas.openxmlformats.org/officeDocument/2006/relationships/hyperlink" Target="http://www.mamnon.com/"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_5Vbvjy1jAk"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hyperlink" Target="https://vi.wikipedia.org/wiki/Lo%C3%A0i_ng%C6%B0%E1%BB%9Di" TargetMode="External"/><Relationship Id="rId5" Type="http://schemas.openxmlformats.org/officeDocument/2006/relationships/hyperlink" Target="https://vi.wikipedia.org/wiki/M%C3%B4i_tr%C6%B0%E1%BB%9Dng" TargetMode="External"/><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6.xml"/><Relationship Id="rId1" Type="http://schemas.openxmlformats.org/officeDocument/2006/relationships/slideLayout" Target="../slideLayouts/slideLayout13.xml"/><Relationship Id="rId4" Type="http://schemas.openxmlformats.org/officeDocument/2006/relationships/hyperlink" Target="https://www.youtube.com/watch?v=RorOq6iMQ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
        <p:cNvGrpSpPr/>
        <p:nvPr/>
      </p:nvGrpSpPr>
      <p:grpSpPr>
        <a:xfrm>
          <a:off x="0" y="0"/>
          <a:ext cx="0" cy="0"/>
          <a:chOff x="0" y="0"/>
          <a:chExt cx="0" cy="0"/>
        </a:xfrm>
      </p:grpSpPr>
      <p:sp>
        <p:nvSpPr>
          <p:cNvPr id="110" name="Google Shape;110;p23"/>
          <p:cNvSpPr txBox="1">
            <a:spLocks noGrp="1"/>
          </p:cNvSpPr>
          <p:nvPr>
            <p:ph type="ctrTitle" idx="4294967295"/>
          </p:nvPr>
        </p:nvSpPr>
        <p:spPr>
          <a:xfrm>
            <a:off x="685800" y="2371125"/>
            <a:ext cx="7772400" cy="10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dirty="0">
                <a:solidFill>
                  <a:srgbClr val="FFFFFF"/>
                </a:solidFill>
              </a:rPr>
              <a:t>GIÁO DỤC KỸ NĂNG XÃ HỘI CHO TRẺ MẦM NON</a:t>
            </a:r>
            <a:br>
              <a:rPr lang="en" sz="6000" dirty="0">
                <a:solidFill>
                  <a:srgbClr val="FFFFFF"/>
                </a:solidFill>
              </a:rPr>
            </a:br>
            <a:endParaRPr sz="6000" dirty="0">
              <a:solidFill>
                <a:srgbClr val="FFFFFF"/>
              </a:solidFill>
            </a:endParaRPr>
          </a:p>
        </p:txBody>
      </p:sp>
      <p:sp>
        <p:nvSpPr>
          <p:cNvPr id="111" name="Google Shape;111;p23"/>
          <p:cNvSpPr txBox="1">
            <a:spLocks noGrp="1"/>
          </p:cNvSpPr>
          <p:nvPr>
            <p:ph type="subTitle" idx="4294967295"/>
          </p:nvPr>
        </p:nvSpPr>
        <p:spPr>
          <a:xfrm>
            <a:off x="1" y="3920874"/>
            <a:ext cx="8901598" cy="784800"/>
          </a:xfrm>
          <a:prstGeom prst="rect">
            <a:avLst/>
          </a:prstGeom>
        </p:spPr>
        <p:txBody>
          <a:bodyPr spcFirstLastPara="1" wrap="square" lIns="91425" tIns="91425" rIns="91425" bIns="91425" anchor="t" anchorCtr="0">
            <a:noAutofit/>
          </a:bodyPr>
          <a:lstStyle/>
          <a:p>
            <a:pPr marL="0" marR="0" algn="ctr">
              <a:lnSpc>
                <a:spcPct val="150000"/>
              </a:lnSpc>
              <a:spcBef>
                <a:spcPts val="0"/>
              </a:spcBef>
              <a:spcAft>
                <a:spcPts val="0"/>
              </a:spcAft>
            </a:pPr>
            <a:r>
              <a:rPr lang="pt-BR" sz="1500" b="1" dirty="0">
                <a:solidFill>
                  <a:srgbClr val="C00000"/>
                </a:solidFill>
                <a:effectLst/>
                <a:latin typeface="Arial" panose="020B0604020202020204" pitchFamily="34" charset="0"/>
                <a:ea typeface="Calibri" panose="020F0502020204030204" pitchFamily="34" charset="0"/>
              </a:rPr>
              <a:t>Th.S </a:t>
            </a:r>
            <a:r>
              <a:rPr lang="en-US" sz="1500" b="1" dirty="0" err="1">
                <a:solidFill>
                  <a:srgbClr val="C00000"/>
                </a:solidFill>
                <a:effectLst/>
                <a:latin typeface="Arial" panose="020B0604020202020204" pitchFamily="34" charset="0"/>
                <a:ea typeface="Arial" panose="020B0604020202020204" pitchFamily="34" charset="0"/>
              </a:rPr>
              <a:t>Nguyễn</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Thiều</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Dạ</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Hương</a:t>
            </a:r>
            <a:r>
              <a:rPr lang="pt-BR" sz="1500" b="1" dirty="0">
                <a:solidFill>
                  <a:srgbClr val="C00000"/>
                </a:solidFill>
                <a:effectLst/>
                <a:latin typeface="Arial" panose="020B0604020202020204" pitchFamily="34" charset="0"/>
                <a:ea typeface="Calibri" panose="020F0502020204030204" pitchFamily="34" charset="0"/>
              </a:rPr>
              <a:t>, </a:t>
            </a:r>
          </a:p>
          <a:p>
            <a:pPr marL="0" marR="0" algn="ctr">
              <a:lnSpc>
                <a:spcPct val="150000"/>
              </a:lnSpc>
              <a:spcBef>
                <a:spcPts val="0"/>
              </a:spcBef>
              <a:spcAft>
                <a:spcPts val="0"/>
              </a:spcAft>
            </a:pPr>
            <a:r>
              <a:rPr lang="pt-BR" sz="1500" b="1" dirty="0">
                <a:solidFill>
                  <a:schemeClr val="accent2">
                    <a:lumMod val="50000"/>
                  </a:schemeClr>
                </a:solidFill>
                <a:effectLst/>
                <a:latin typeface="Arial" panose="020B0604020202020204" pitchFamily="34" charset="0"/>
                <a:ea typeface="Calibri" panose="020F0502020204030204" pitchFamily="34" charset="0"/>
              </a:rPr>
              <a:t>Khoa Các Khoa học giáo dục, Trường Đại học Giáo dục, Đại học quốc gia Hà Nội</a:t>
            </a:r>
            <a:endParaRPr lang="en-US" sz="1500" dirty="0">
              <a:solidFill>
                <a:schemeClr val="accent2">
                  <a:lumMod val="50000"/>
                </a:schemeClr>
              </a:solidFill>
              <a:effectLst/>
              <a:latin typeface="Calibri" panose="020F0502020204030204" pitchFamily="34" charset="0"/>
              <a:ea typeface="Calibri" panose="020F0502020204030204" pitchFamily="34" charset="0"/>
            </a:endParaRPr>
          </a:p>
          <a:p>
            <a:pPr marL="0" lvl="0" indent="0" algn="ctr" rtl="0">
              <a:spcBef>
                <a:spcPts val="600"/>
              </a:spcBef>
              <a:spcAft>
                <a:spcPts val="0"/>
              </a:spcAft>
              <a:buNone/>
            </a:pPr>
            <a:endParaRPr sz="1500" dirty="0">
              <a:solidFill>
                <a:srgbClr val="C00000"/>
              </a:solidFill>
            </a:endParaRPr>
          </a:p>
        </p:txBody>
      </p:sp>
      <p:sp>
        <p:nvSpPr>
          <p:cNvPr id="112" name="Google Shape;112;p23"/>
          <p:cNvSpPr/>
          <p:nvPr/>
        </p:nvSpPr>
        <p:spPr>
          <a:xfrm>
            <a:off x="199815" y="1955958"/>
            <a:ext cx="760363" cy="906865"/>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txBox="1">
            <a:spLocks noGrp="1"/>
          </p:cNvSpPr>
          <p:nvPr>
            <p:ph type="ctrTitle" idx="4294967295"/>
          </p:nvPr>
        </p:nvSpPr>
        <p:spPr>
          <a:xfrm>
            <a:off x="1275150" y="0"/>
            <a:ext cx="6593700" cy="125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a:t>hello!</a:t>
            </a:r>
            <a:endParaRPr sz="3600"/>
          </a:p>
        </p:txBody>
      </p:sp>
      <p:sp>
        <p:nvSpPr>
          <p:cNvPr id="83" name="Google Shape;83;p19"/>
          <p:cNvSpPr txBox="1">
            <a:spLocks noGrp="1"/>
          </p:cNvSpPr>
          <p:nvPr>
            <p:ph type="subTitle" idx="4294967295"/>
          </p:nvPr>
        </p:nvSpPr>
        <p:spPr>
          <a:xfrm>
            <a:off x="1275150" y="1320277"/>
            <a:ext cx="6593700" cy="27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rgbClr val="FFFFFF"/>
                </a:solidFill>
                <a:latin typeface="Permanent Marker"/>
                <a:ea typeface="Permanent Marker"/>
                <a:cs typeface="Permanent Marker"/>
                <a:sym typeface="Permanent Marker"/>
              </a:rPr>
              <a:t>I am</a:t>
            </a:r>
            <a:endParaRPr b="1" dirty="0">
              <a:solidFill>
                <a:srgbClr val="FFFFFF"/>
              </a:solidFill>
              <a:latin typeface="Permanent Marker"/>
              <a:ea typeface="Permanent Marker"/>
              <a:cs typeface="Permanent Marker"/>
              <a:sym typeface="Permanent Marker"/>
            </a:endParaRPr>
          </a:p>
          <a:p>
            <a:pPr marL="0" lvl="0" indent="0" algn="ctr" rtl="0">
              <a:spcBef>
                <a:spcPts val="0"/>
              </a:spcBef>
              <a:spcAft>
                <a:spcPts val="0"/>
              </a:spcAft>
              <a:buNone/>
            </a:pPr>
            <a:r>
              <a:rPr lang="en-US" sz="5000" b="1" dirty="0">
                <a:solidFill>
                  <a:srgbClr val="FFFFFF"/>
                </a:solidFill>
              </a:rPr>
              <a:t>Teacher </a:t>
            </a:r>
          </a:p>
          <a:p>
            <a:pPr marL="0" lvl="0" indent="0" algn="ctr" rtl="0">
              <a:spcBef>
                <a:spcPts val="0"/>
              </a:spcBef>
              <a:spcAft>
                <a:spcPts val="0"/>
              </a:spcAft>
              <a:buNone/>
            </a:pPr>
            <a:r>
              <a:rPr lang="en-US" sz="5000" b="1" dirty="0">
                <a:solidFill>
                  <a:srgbClr val="FFFFFF"/>
                </a:solidFill>
              </a:rPr>
              <a:t>DaHu</a:t>
            </a:r>
            <a:endParaRPr sz="5000" b="1" dirty="0">
              <a:solidFill>
                <a:srgbClr val="FFFFFF"/>
              </a:solidFill>
            </a:endParaRPr>
          </a:p>
        </p:txBody>
      </p:sp>
      <p:sp>
        <p:nvSpPr>
          <p:cNvPr id="84" name="Google Shape;84;p19"/>
          <p:cNvSpPr txBox="1">
            <a:spLocks noGrp="1"/>
          </p:cNvSpPr>
          <p:nvPr>
            <p:ph type="body" idx="4294967295"/>
          </p:nvPr>
        </p:nvSpPr>
        <p:spPr>
          <a:xfrm>
            <a:off x="596025" y="3976175"/>
            <a:ext cx="7952100" cy="1121100"/>
          </a:xfrm>
          <a:prstGeom prst="rect">
            <a:avLst/>
          </a:prstGeom>
        </p:spPr>
        <p:txBody>
          <a:bodyPr spcFirstLastPara="1" wrap="square" lIns="91425" tIns="91425" rIns="91425" bIns="91425" anchor="ctr" anchorCtr="0">
            <a:noAutofit/>
          </a:bodyPr>
          <a:lstStyle/>
          <a:p>
            <a:pPr marL="0" lvl="0" indent="0" algn="ctr" rtl="0">
              <a:spcBef>
                <a:spcPts val="600"/>
              </a:spcBef>
              <a:spcAft>
                <a:spcPts val="0"/>
              </a:spcAft>
              <a:buNone/>
            </a:pPr>
            <a:r>
              <a:rPr lang="en" sz="1800" dirty="0"/>
              <a:t>I am here because I love to give presentations. You can find me at </a:t>
            </a:r>
            <a:r>
              <a:rPr lang="en" sz="1800" b="1" i="1" dirty="0"/>
              <a:t>dahu21for.children@gmail.com</a:t>
            </a:r>
            <a:endParaRPr sz="1800" b="1" i="1" dirty="0"/>
          </a:p>
        </p:txBody>
      </p:sp>
      <p:sp>
        <p:nvSpPr>
          <p:cNvPr id="85" name="Google Shape;85;p1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id="{0F3EE3F2-096A-4A00-A6C0-8C33EA48266A}"/>
              </a:ext>
            </a:extLst>
          </p:cNvPr>
          <p:cNvPicPr>
            <a:picLocks noChangeAspect="1"/>
          </p:cNvPicPr>
          <p:nvPr/>
        </p:nvPicPr>
        <p:blipFill>
          <a:blip r:embed="rId4"/>
          <a:stretch>
            <a:fillRect/>
          </a:stretch>
        </p:blipFill>
        <p:spPr>
          <a:xfrm>
            <a:off x="304106" y="391884"/>
            <a:ext cx="2444320" cy="3692555"/>
          </a:xfrm>
          <a:prstGeom prst="rect">
            <a:avLst/>
          </a:prstGeom>
        </p:spPr>
      </p:pic>
      <p:pic>
        <p:nvPicPr>
          <p:cNvPr id="5" name="Picture 4">
            <a:extLst>
              <a:ext uri="{FF2B5EF4-FFF2-40B4-BE49-F238E27FC236}">
                <a16:creationId xmlns:a16="http://schemas.microsoft.com/office/drawing/2014/main" id="{C14E36E1-31DA-4F6E-BA19-A0A7212E6E04}"/>
              </a:ext>
            </a:extLst>
          </p:cNvPr>
          <p:cNvPicPr>
            <a:picLocks noChangeAspect="1"/>
          </p:cNvPicPr>
          <p:nvPr/>
        </p:nvPicPr>
        <p:blipFill>
          <a:blip r:embed="rId5"/>
          <a:stretch>
            <a:fillRect/>
          </a:stretch>
        </p:blipFill>
        <p:spPr>
          <a:xfrm>
            <a:off x="6442601" y="1193911"/>
            <a:ext cx="2352294" cy="2352294"/>
          </a:xfrm>
          <a:prstGeom prst="rect">
            <a:avLst/>
          </a:prstGeom>
        </p:spPr>
      </p:pic>
      <p:sp>
        <p:nvSpPr>
          <p:cNvPr id="10" name="TextBox 9">
            <a:extLst>
              <a:ext uri="{FF2B5EF4-FFF2-40B4-BE49-F238E27FC236}">
                <a16:creationId xmlns:a16="http://schemas.microsoft.com/office/drawing/2014/main" id="{F197507E-AB59-4581-B030-5358BC122E8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0"/>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1"/>
                </a:solidFill>
              </a:rPr>
              <a:t>BÀI HỌC SỐ 3</a:t>
            </a:r>
            <a:endParaRPr dirty="0"/>
          </a:p>
        </p:txBody>
      </p:sp>
      <p:sp>
        <p:nvSpPr>
          <p:cNvPr id="91" name="Google Shape;91;p20"/>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Let’s start!</a:t>
            </a:r>
            <a:endParaRPr dirty="0"/>
          </a:p>
        </p:txBody>
      </p:sp>
      <p:sp>
        <p:nvSpPr>
          <p:cNvPr id="92" name="Google Shape;92;p2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a:t>
            </a:fld>
            <a:endParaRPr/>
          </a:p>
        </p:txBody>
      </p:sp>
      <p:sp>
        <p:nvSpPr>
          <p:cNvPr id="5" name="TextBox 4">
            <a:extLst>
              <a:ext uri="{FF2B5EF4-FFF2-40B4-BE49-F238E27FC236}">
                <a16:creationId xmlns:a16="http://schemas.microsoft.com/office/drawing/2014/main" id="{CBC35A3E-79EB-44D3-A23E-6EF8CF3780F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7CBBA259-6007-493D-A501-A54696CE692D}"/>
              </a:ext>
            </a:extLst>
          </p:cNvPr>
          <p:cNvSpPr txBox="1"/>
          <p:nvPr/>
        </p:nvSpPr>
        <p:spPr>
          <a:xfrm>
            <a:off x="1557300" y="374938"/>
            <a:ext cx="6958330" cy="477054"/>
          </a:xfrm>
          <a:prstGeom prst="rect">
            <a:avLst/>
          </a:prstGeom>
          <a:noFill/>
        </p:spPr>
        <p:txBody>
          <a:bodyPr wrap="square">
            <a:spAutoFit/>
          </a:bodyPr>
          <a:lstStyle/>
          <a:p>
            <a:r>
              <a:rPr lang="en-US" sz="2500">
                <a:solidFill>
                  <a:schemeClr val="accent1">
                    <a:lumMod val="75000"/>
                  </a:schemeClr>
                </a:solidFill>
              </a:rPr>
              <a:t>Education Social </a:t>
            </a:r>
            <a:r>
              <a:rPr lang="en-US" sz="2500" dirty="0">
                <a:solidFill>
                  <a:schemeClr val="accent1">
                    <a:lumMod val="75000"/>
                  </a:schemeClr>
                </a:solidFill>
              </a:rPr>
              <a:t>skills for preschool children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8"/>
        <p:cNvGrpSpPr/>
        <p:nvPr/>
      </p:nvGrpSpPr>
      <p:grpSpPr>
        <a:xfrm>
          <a:off x="0" y="0"/>
          <a:ext cx="0" cy="0"/>
          <a:chOff x="0" y="0"/>
          <a:chExt cx="0" cy="0"/>
        </a:xfrm>
      </p:grpSpPr>
      <p:sp>
        <p:nvSpPr>
          <p:cNvPr id="219" name="Google Shape;219;p3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500" dirty="0">
                <a:effectLst/>
                <a:latin typeface="Permanent Marker" panose="020B0604020202020204" charset="0"/>
                <a:ea typeface="Arial" panose="020B0604020202020204" pitchFamily="34" charset="0"/>
              </a:rPr>
              <a:t>TIẾN TRÌNH HỌC TẬP</a:t>
            </a:r>
            <a:endParaRPr sz="2500" dirty="0">
              <a:latin typeface="Permanent Marker" panose="020B0604020202020204" charset="0"/>
            </a:endParaRPr>
          </a:p>
        </p:txBody>
      </p:sp>
      <p:sp>
        <p:nvSpPr>
          <p:cNvPr id="220" name="Google Shape;220;p34"/>
          <p:cNvSpPr/>
          <p:nvPr/>
        </p:nvSpPr>
        <p:spPr>
          <a:xfrm>
            <a:off x="457200" y="2040356"/>
            <a:ext cx="2570770" cy="1246500"/>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Các</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giai</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đoạn</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phát</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triển</a:t>
            </a:r>
            <a:r>
              <a:rPr lang="en-US" sz="1800" b="1" dirty="0">
                <a:solidFill>
                  <a:srgbClr val="FFFFFF"/>
                </a:solidFill>
                <a:latin typeface="Source Sans Pro"/>
                <a:ea typeface="Source Sans Pro"/>
                <a:cs typeface="Source Sans Pro"/>
                <a:sym typeface="Source Sans Pro"/>
              </a:rPr>
              <a:t> KNXH </a:t>
            </a:r>
            <a:r>
              <a:rPr lang="en-US" sz="1800" b="1" dirty="0" err="1">
                <a:solidFill>
                  <a:srgbClr val="FFFFFF"/>
                </a:solidFill>
                <a:latin typeface="Source Sans Pro"/>
                <a:ea typeface="Source Sans Pro"/>
                <a:cs typeface="Source Sans Pro"/>
                <a:sym typeface="Source Sans Pro"/>
              </a:rPr>
              <a:t>của</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trẻ</a:t>
            </a:r>
            <a:endParaRPr sz="1800" b="1" dirty="0">
              <a:solidFill>
                <a:srgbClr val="FFFFFF"/>
              </a:solidFill>
              <a:latin typeface="Source Sans Pro"/>
              <a:ea typeface="Source Sans Pro"/>
              <a:cs typeface="Source Sans Pro"/>
              <a:sym typeface="Source Sans Pro"/>
            </a:endParaRPr>
          </a:p>
        </p:txBody>
      </p:sp>
      <p:sp>
        <p:nvSpPr>
          <p:cNvPr id="221" name="Google Shape;221;p34"/>
          <p:cNvSpPr/>
          <p:nvPr/>
        </p:nvSpPr>
        <p:spPr>
          <a:xfrm>
            <a:off x="3249951" y="2040356"/>
            <a:ext cx="2570770" cy="1246500"/>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b="1" dirty="0" err="1">
                <a:solidFill>
                  <a:srgbClr val="FFFFFF"/>
                </a:solidFill>
                <a:latin typeface="Source Sans Pro"/>
                <a:ea typeface="Source Sans Pro"/>
                <a:cs typeface="Source Sans Pro"/>
                <a:sym typeface="Source Sans Pro"/>
              </a:rPr>
              <a:t>Qúa</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trình</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giáo</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dục</a:t>
            </a:r>
            <a:r>
              <a:rPr lang="en-US" sz="1800" b="1" dirty="0">
                <a:solidFill>
                  <a:srgbClr val="FFFFFF"/>
                </a:solidFill>
                <a:latin typeface="Source Sans Pro"/>
                <a:ea typeface="Source Sans Pro"/>
                <a:cs typeface="Source Sans Pro"/>
                <a:sym typeface="Source Sans Pro"/>
              </a:rPr>
              <a:t> KNXH </a:t>
            </a:r>
            <a:r>
              <a:rPr lang="en-US" sz="1800" b="1" dirty="0" err="1">
                <a:solidFill>
                  <a:srgbClr val="FFFFFF"/>
                </a:solidFill>
                <a:latin typeface="Source Sans Pro"/>
                <a:ea typeface="Source Sans Pro"/>
                <a:cs typeface="Source Sans Pro"/>
                <a:sym typeface="Source Sans Pro"/>
              </a:rPr>
              <a:t>cho</a:t>
            </a:r>
            <a:r>
              <a:rPr lang="en-US" sz="1800" b="1" dirty="0">
                <a:solidFill>
                  <a:srgbClr val="FFFFFF"/>
                </a:solidFill>
                <a:latin typeface="Source Sans Pro"/>
                <a:ea typeface="Source Sans Pro"/>
                <a:cs typeface="Source Sans Pro"/>
                <a:sym typeface="Source Sans Pro"/>
              </a:rPr>
              <a:t> </a:t>
            </a:r>
            <a:r>
              <a:rPr lang="en-US" sz="1800" b="1" dirty="0" err="1">
                <a:solidFill>
                  <a:srgbClr val="FFFFFF"/>
                </a:solidFill>
                <a:latin typeface="Source Sans Pro"/>
                <a:ea typeface="Source Sans Pro"/>
                <a:cs typeface="Source Sans Pro"/>
                <a:sym typeface="Source Sans Pro"/>
              </a:rPr>
              <a:t>trẻ</a:t>
            </a:r>
            <a:r>
              <a:rPr lang="en-US" sz="1800" b="1" dirty="0">
                <a:solidFill>
                  <a:srgbClr val="FFFFFF"/>
                </a:solidFill>
                <a:latin typeface="Source Sans Pro"/>
                <a:ea typeface="Source Sans Pro"/>
                <a:cs typeface="Source Sans Pro"/>
                <a:sym typeface="Source Sans Pro"/>
              </a:rPr>
              <a:t> MN</a:t>
            </a:r>
            <a:endParaRPr sz="1800" b="1" dirty="0">
              <a:solidFill>
                <a:srgbClr val="FFFFFF"/>
              </a:solidFill>
              <a:latin typeface="Source Sans Pro"/>
              <a:ea typeface="Source Sans Pro"/>
              <a:cs typeface="Source Sans Pro"/>
              <a:sym typeface="Source Sans Pro"/>
            </a:endParaRPr>
          </a:p>
        </p:txBody>
      </p:sp>
      <p:sp>
        <p:nvSpPr>
          <p:cNvPr id="222" name="Google Shape;222;p34"/>
          <p:cNvSpPr/>
          <p:nvPr/>
        </p:nvSpPr>
        <p:spPr>
          <a:xfrm>
            <a:off x="5995778" y="2040356"/>
            <a:ext cx="2797702" cy="1246500"/>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dirty="0">
                <a:solidFill>
                  <a:srgbClr val="FFFFFF"/>
                </a:solidFill>
                <a:latin typeface="Source Sans Pro"/>
                <a:ea typeface="Source Sans Pro"/>
                <a:cs typeface="Source Sans Pro"/>
                <a:sym typeface="Source Sans Pro"/>
              </a:rPr>
              <a:t>Các yếu tố ảnh hưởng đến KNXH của trẻ</a:t>
            </a:r>
            <a:endParaRPr sz="1800" b="1" dirty="0">
              <a:solidFill>
                <a:srgbClr val="FFFFFF"/>
              </a:solidFill>
              <a:latin typeface="Source Sans Pro"/>
              <a:ea typeface="Source Sans Pro"/>
              <a:cs typeface="Source Sans Pro"/>
              <a:sym typeface="Source Sans Pro"/>
            </a:endParaRPr>
          </a:p>
        </p:txBody>
      </p:sp>
      <p:sp>
        <p:nvSpPr>
          <p:cNvPr id="223" name="Google Shape;223;p3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7" name="TextBox 6">
            <a:extLst>
              <a:ext uri="{FF2B5EF4-FFF2-40B4-BE49-F238E27FC236}">
                <a16:creationId xmlns:a16="http://schemas.microsoft.com/office/drawing/2014/main" id="{D58F8EB7-EA15-4BDD-9459-FA76F8B65BD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8"/>
        <p:cNvGrpSpPr/>
        <p:nvPr/>
      </p:nvGrpSpPr>
      <p:grpSpPr>
        <a:xfrm>
          <a:off x="0" y="0"/>
          <a:ext cx="0" cy="0"/>
          <a:chOff x="0" y="0"/>
          <a:chExt cx="0" cy="0"/>
        </a:xfrm>
      </p:grpSpPr>
      <p:sp>
        <p:nvSpPr>
          <p:cNvPr id="149" name="Google Shape;149;p2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accent6">
                    <a:lumMod val="50000"/>
                  </a:schemeClr>
                </a:solidFill>
              </a:rPr>
              <a:t>M</a:t>
            </a:r>
            <a:r>
              <a:rPr lang="en" dirty="0">
                <a:solidFill>
                  <a:schemeClr val="accent6">
                    <a:lumMod val="50000"/>
                  </a:schemeClr>
                </a:solidFill>
              </a:rPr>
              <a:t>ục tiêu của bài học</a:t>
            </a:r>
            <a:endParaRPr dirty="0">
              <a:solidFill>
                <a:schemeClr val="accent6">
                  <a:lumMod val="50000"/>
                </a:schemeClr>
              </a:solidFill>
            </a:endParaRPr>
          </a:p>
        </p:txBody>
      </p:sp>
      <p:sp>
        <p:nvSpPr>
          <p:cNvPr id="150" name="Google Shape;150;p28"/>
          <p:cNvSpPr/>
          <p:nvPr/>
        </p:nvSpPr>
        <p:spPr>
          <a:xfrm>
            <a:off x="3354963" y="1191333"/>
            <a:ext cx="2758454" cy="2590742"/>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dirty="0">
                <a:solidFill>
                  <a:schemeClr val="accent6">
                    <a:lumMod val="50000"/>
                  </a:schemeClr>
                </a:solidFill>
                <a:effectLst/>
                <a:latin typeface="Arial" panose="020B0604020202020204" pitchFamily="34" charset="0"/>
                <a:ea typeface="Arial" panose="020B0604020202020204" pitchFamily="34" charset="0"/>
              </a:rPr>
              <a:t>2.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hiểu</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bày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mầm</a:t>
            </a:r>
            <a:r>
              <a:rPr lang="en-US" sz="1800" dirty="0">
                <a:effectLst/>
                <a:latin typeface="Arial" panose="020B0604020202020204" pitchFamily="34" charset="0"/>
                <a:ea typeface="Calibri" panose="020F0502020204030204" pitchFamily="34" charset="0"/>
              </a:rPr>
              <a:t> non</a:t>
            </a:r>
            <a:endParaRPr sz="1800" b="1" dirty="0">
              <a:solidFill>
                <a:schemeClr val="accent6">
                  <a:lumMod val="50000"/>
                </a:schemeClr>
              </a:solidFill>
              <a:latin typeface="Source Sans Pro"/>
              <a:ea typeface="Source Sans Pro"/>
              <a:cs typeface="Source Sans Pro"/>
              <a:sym typeface="Source Sans Pro"/>
            </a:endParaRPr>
          </a:p>
        </p:txBody>
      </p:sp>
      <p:sp>
        <p:nvSpPr>
          <p:cNvPr id="151" name="Google Shape;151;p28"/>
          <p:cNvSpPr/>
          <p:nvPr/>
        </p:nvSpPr>
        <p:spPr>
          <a:xfrm>
            <a:off x="1189500" y="1442375"/>
            <a:ext cx="2400300" cy="2339700"/>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US" sz="1800" dirty="0">
                <a:solidFill>
                  <a:schemeClr val="accent6">
                    <a:lumMod val="50000"/>
                  </a:schemeClr>
                </a:solidFill>
                <a:effectLst/>
                <a:latin typeface="Arial" panose="020B0604020202020204" pitchFamily="34" charset="0"/>
                <a:ea typeface="Arial" panose="020B0604020202020204" pitchFamily="34" charset="0"/>
              </a:rPr>
              <a:t>1.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hiểu</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bày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đoạn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KNXH</a:t>
            </a:r>
            <a:endParaRPr sz="1800" b="1" dirty="0">
              <a:solidFill>
                <a:schemeClr val="accent6">
                  <a:lumMod val="50000"/>
                </a:schemeClr>
              </a:solidFill>
              <a:latin typeface="Source Sans Pro"/>
              <a:ea typeface="Source Sans Pro"/>
              <a:cs typeface="Source Sans Pro"/>
              <a:sym typeface="Source Sans Pro"/>
            </a:endParaRPr>
          </a:p>
        </p:txBody>
      </p:sp>
      <p:sp>
        <p:nvSpPr>
          <p:cNvPr id="152" name="Google Shape;152;p28"/>
          <p:cNvSpPr/>
          <p:nvPr/>
        </p:nvSpPr>
        <p:spPr>
          <a:xfrm>
            <a:off x="5554202" y="982327"/>
            <a:ext cx="3528838" cy="2799748"/>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3.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phân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tích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mầm</a:t>
            </a:r>
            <a:r>
              <a:rPr lang="en-US" sz="1800" dirty="0">
                <a:effectLst/>
                <a:latin typeface="Arial" panose="020B0604020202020204" pitchFamily="34" charset="0"/>
                <a:ea typeface="Calibri" panose="020F0502020204030204" pitchFamily="34" charset="0"/>
              </a:rPr>
              <a:t> non</a:t>
            </a:r>
            <a:endParaRPr lang="en-US" sz="1800" b="1" dirty="0">
              <a:solidFill>
                <a:schemeClr val="accent6">
                  <a:lumMod val="50000"/>
                </a:schemeClr>
              </a:solidFill>
              <a:latin typeface="Source Sans Pro"/>
              <a:ea typeface="Source Sans Pro"/>
              <a:cs typeface="Source Sans Pro"/>
              <a:sym typeface="Source Sans Pro"/>
            </a:endParaRPr>
          </a:p>
        </p:txBody>
      </p:sp>
      <p:sp>
        <p:nvSpPr>
          <p:cNvPr id="153" name="Google Shape;153;p2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accent6">
                    <a:lumMod val="50000"/>
                  </a:schemeClr>
                </a:solidFill>
              </a:rPr>
              <a:t>5</a:t>
            </a:fld>
            <a:endParaRPr>
              <a:solidFill>
                <a:schemeClr val="accent6">
                  <a:lumMod val="50000"/>
                </a:schemeClr>
              </a:solidFill>
            </a:endParaRPr>
          </a:p>
        </p:txBody>
      </p:sp>
      <p:sp>
        <p:nvSpPr>
          <p:cNvPr id="7" name="TextBox 6">
            <a:extLst>
              <a:ext uri="{FF2B5EF4-FFF2-40B4-BE49-F238E27FC236}">
                <a16:creationId xmlns:a16="http://schemas.microsoft.com/office/drawing/2014/main" id="{C9326C33-B289-4F9D-850C-90DFB19D1ED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538480" y="0"/>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Tài</a:t>
            </a:r>
            <a:r>
              <a:rPr lang="en-US" dirty="0"/>
              <a:t> </a:t>
            </a:r>
            <a:r>
              <a:rPr lang="en-US" dirty="0" err="1"/>
              <a:t>liệu</a:t>
            </a:r>
            <a:r>
              <a:rPr lang="en-US" dirty="0"/>
              <a:t> </a:t>
            </a:r>
            <a:r>
              <a:rPr lang="en-US" dirty="0" err="1"/>
              <a:t>tham</a:t>
            </a:r>
            <a:r>
              <a:rPr lang="en-US" dirty="0"/>
              <a:t> </a:t>
            </a:r>
            <a:r>
              <a:rPr lang="en-US" dirty="0" err="1"/>
              <a:t>khảo</a:t>
            </a:r>
            <a:endParaRPr dirty="0"/>
          </a:p>
        </p:txBody>
      </p:sp>
      <p:sp>
        <p:nvSpPr>
          <p:cNvPr id="74" name="Google Shape;74;p18"/>
          <p:cNvSpPr txBox="1"/>
          <p:nvPr/>
        </p:nvSpPr>
        <p:spPr>
          <a:xfrm>
            <a:off x="121920" y="619439"/>
            <a:ext cx="8900160" cy="2652081"/>
          </a:xfrm>
          <a:prstGeom prst="rect">
            <a:avLst/>
          </a:prstGeom>
          <a:noFill/>
          <a:ln>
            <a:noFill/>
          </a:ln>
        </p:spPr>
        <p:txBody>
          <a:bodyPr spcFirstLastPara="1" wrap="square" lIns="91425" tIns="91425" rIns="91425" bIns="91425" anchor="t" anchorCtr="0">
            <a:noAutofit/>
          </a:bodyPr>
          <a:lstStyle/>
          <a:p>
            <a:pPr marL="0" marR="0" algn="just">
              <a:lnSpc>
                <a:spcPct val="150000"/>
              </a:lnSpc>
              <a:spcBef>
                <a:spcPts val="0"/>
              </a:spcBef>
              <a:spcAft>
                <a:spcPts val="0"/>
              </a:spcAft>
            </a:pPr>
            <a:r>
              <a:rPr lang="pt-BR" sz="1500" dirty="0">
                <a:effectLst/>
                <a:latin typeface="Arial" panose="020B0604020202020204" pitchFamily="34" charset="0"/>
                <a:ea typeface="Calibri" panose="020F0502020204030204" pitchFamily="34" charset="0"/>
              </a:rPr>
              <a:t>1. </a:t>
            </a:r>
            <a:r>
              <a:rPr lang="es-MX" sz="1500" spc="-20" dirty="0" err="1">
                <a:effectLst/>
                <a:latin typeface="Arial" panose="020B0604020202020204" pitchFamily="34" charset="0"/>
                <a:ea typeface="Calibri" panose="020F0502020204030204" pitchFamily="34" charset="0"/>
              </a:rPr>
              <a:t>Lương</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Thị</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Bình</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Phan</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Lan</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Anh</a:t>
            </a:r>
            <a:r>
              <a:rPr lang="es-MX" sz="1500" spc="-20" dirty="0">
                <a:effectLst/>
                <a:latin typeface="Arial" panose="020B0604020202020204" pitchFamily="34" charset="0"/>
                <a:ea typeface="Calibri" panose="020F0502020204030204" pitchFamily="34" charset="0"/>
              </a:rPr>
              <a:t> (2007), </a:t>
            </a:r>
            <a:r>
              <a:rPr lang="es-MX" sz="1500" i="1" spc="-20" dirty="0" err="1">
                <a:effectLst/>
                <a:latin typeface="Arial" panose="020B0604020202020204" pitchFamily="34" charset="0"/>
                <a:ea typeface="Calibri" panose="020F0502020204030204" pitchFamily="34" charset="0"/>
              </a:rPr>
              <a:t>Tổ</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chức</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hoạt</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động</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giáo</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dục</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tình</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cảm</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xã</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hội</a:t>
            </a:r>
            <a:r>
              <a:rPr lang="es-MX" sz="1500" i="1" spc="-20" dirty="0">
                <a:effectLst/>
                <a:latin typeface="Arial" panose="020B0604020202020204" pitchFamily="34" charset="0"/>
                <a:ea typeface="Calibri" panose="020F0502020204030204" pitchFamily="34" charset="0"/>
              </a:rPr>
              <a:t> cho </a:t>
            </a:r>
            <a:r>
              <a:rPr lang="es-MX" sz="1500" i="1" spc="-20" dirty="0" err="1">
                <a:effectLst/>
                <a:latin typeface="Arial" panose="020B0604020202020204" pitchFamily="34" charset="0"/>
                <a:ea typeface="Calibri" panose="020F0502020204030204" pitchFamily="34" charset="0"/>
              </a:rPr>
              <a:t>trẻ</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mầm</a:t>
            </a:r>
            <a:r>
              <a:rPr lang="es-MX" sz="1500" i="1" spc="-20" dirty="0">
                <a:effectLst/>
                <a:latin typeface="Arial" panose="020B0604020202020204" pitchFamily="34" charset="0"/>
                <a:ea typeface="Calibri" panose="020F0502020204030204" pitchFamily="34" charset="0"/>
              </a:rPr>
              <a:t> non </a:t>
            </a:r>
            <a:r>
              <a:rPr lang="es-MX" sz="1500" i="1" spc="-20" dirty="0" err="1">
                <a:effectLst/>
                <a:latin typeface="Arial" panose="020B0604020202020204" pitchFamily="34" charset="0"/>
                <a:ea typeface="Calibri" panose="020F0502020204030204" pitchFamily="34" charset="0"/>
              </a:rPr>
              <a:t>theo</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hướng</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tích</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hợp</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chủ</a:t>
            </a:r>
            <a:r>
              <a:rPr lang="es-MX" sz="1500" i="1" spc="-20" dirty="0">
                <a:effectLst/>
                <a:latin typeface="Arial" panose="020B0604020202020204" pitchFamily="34" charset="0"/>
                <a:ea typeface="Calibri" panose="020F0502020204030204" pitchFamily="34" charset="0"/>
              </a:rPr>
              <a:t> </a:t>
            </a:r>
            <a:r>
              <a:rPr lang="es-MX" sz="1500" i="1" spc="-20" dirty="0" err="1">
                <a:effectLst/>
                <a:latin typeface="Arial" panose="020B0604020202020204" pitchFamily="34" charset="0"/>
                <a:ea typeface="Calibri" panose="020F0502020204030204" pitchFamily="34" charset="0"/>
              </a:rPr>
              <a:t>đề</a:t>
            </a:r>
            <a:r>
              <a:rPr lang="es-MX" sz="1500" spc="-20" dirty="0">
                <a:effectLst/>
                <a:latin typeface="Arial" panose="020B0604020202020204" pitchFamily="34" charset="0"/>
                <a:ea typeface="Calibri" panose="020F0502020204030204" pitchFamily="34" charset="0"/>
              </a:rPr>
              <a:t>, NXB </a:t>
            </a:r>
            <a:r>
              <a:rPr lang="es-MX" sz="1500" spc="-20" dirty="0" err="1">
                <a:effectLst/>
                <a:latin typeface="Arial" panose="020B0604020202020204" pitchFamily="34" charset="0"/>
                <a:ea typeface="Calibri" panose="020F0502020204030204" pitchFamily="34" charset="0"/>
              </a:rPr>
              <a:t>Giáo</a:t>
            </a:r>
            <a:r>
              <a:rPr lang="es-MX" sz="1500" spc="-20" dirty="0">
                <a:effectLst/>
                <a:latin typeface="Arial" panose="020B0604020202020204" pitchFamily="34" charset="0"/>
                <a:ea typeface="Calibri" panose="020F0502020204030204" pitchFamily="34" charset="0"/>
              </a:rPr>
              <a:t> </a:t>
            </a:r>
            <a:r>
              <a:rPr lang="es-MX" sz="1500" spc="-20" dirty="0" err="1">
                <a:effectLst/>
                <a:latin typeface="Arial" panose="020B0604020202020204" pitchFamily="34" charset="0"/>
                <a:ea typeface="Calibri" panose="020F0502020204030204" pitchFamily="34" charset="0"/>
              </a:rPr>
              <a:t>dục</a:t>
            </a:r>
            <a:r>
              <a:rPr lang="es-MX" sz="1500" spc="-20" dirty="0">
                <a:effectLst/>
                <a:latin typeface="Arial" panose="020B0604020202020204" pitchFamily="34" charset="0"/>
                <a:ea typeface="Calibri" panose="020F0502020204030204" pitchFamily="34" charset="0"/>
              </a:rPr>
              <a:t>; </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2. </a:t>
            </a:r>
            <a:r>
              <a:rPr lang="pt-BR" sz="1500" dirty="0">
                <a:effectLst/>
                <a:latin typeface="Arial" panose="020B0604020202020204" pitchFamily="34" charset="0"/>
                <a:ea typeface="Calibri" panose="020F0502020204030204" pitchFamily="34" charset="0"/>
              </a:rPr>
              <a:t>Lê Bích Ngọc (2013), </a:t>
            </a:r>
            <a:r>
              <a:rPr lang="pt-BR" sz="1500" i="1" dirty="0">
                <a:effectLst/>
                <a:latin typeface="Arial" panose="020B0604020202020204" pitchFamily="34" charset="0"/>
                <a:ea typeface="Calibri" panose="020F0502020204030204" pitchFamily="34" charset="0"/>
              </a:rPr>
              <a:t>Giáo dục kỹ năng sống cho trẻ mầm non (bộ kỹ năng toàn tập dành cho sinh viên và giáo viên mầm non), </a:t>
            </a:r>
            <a:r>
              <a:rPr lang="pt-BR" sz="1500" dirty="0">
                <a:effectLst/>
                <a:latin typeface="Arial" panose="020B0604020202020204" pitchFamily="34" charset="0"/>
                <a:ea typeface="Calibri" panose="020F0502020204030204" pitchFamily="34" charset="0"/>
              </a:rPr>
              <a:t>Đại học Quốc gia Hà Nội</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s-MX" sz="1500" spc="-20" dirty="0">
                <a:effectLst/>
                <a:latin typeface="Arial" panose="020B0604020202020204" pitchFamily="34" charset="0"/>
                <a:ea typeface="Calibri" panose="020F0502020204030204" pitchFamily="34" charset="0"/>
              </a:rPr>
              <a:t>3. </a:t>
            </a:r>
            <a:r>
              <a:rPr lang="en-US" sz="1500" dirty="0" err="1">
                <a:effectLst/>
                <a:latin typeface="Arial" panose="020B0604020202020204" pitchFamily="34" charset="0"/>
                <a:ea typeface="Arial" panose="020B0604020202020204" pitchFamily="34" charset="0"/>
              </a:rPr>
              <a:t>Bộ</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giáo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dục</a:t>
            </a:r>
            <a:r>
              <a:rPr lang="en-US" sz="1500" dirty="0">
                <a:effectLst/>
                <a:latin typeface="Arial" panose="020B0604020202020204" pitchFamily="34" charset="0"/>
                <a:ea typeface="Arial" panose="020B0604020202020204" pitchFamily="34" charset="0"/>
              </a:rPr>
              <a:t> – </a:t>
            </a:r>
            <a:r>
              <a:rPr lang="en-US" sz="1500" dirty="0" err="1">
                <a:effectLst/>
                <a:latin typeface="Arial" panose="020B0604020202020204" pitchFamily="34" charset="0"/>
                <a:ea typeface="Arial" panose="020B0604020202020204" pitchFamily="34" charset="0"/>
              </a:rPr>
              <a:t>Đào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Việt</a:t>
            </a:r>
            <a:r>
              <a:rPr lang="en-US" sz="1500" dirty="0">
                <a:effectLst/>
                <a:latin typeface="Arial" panose="020B0604020202020204" pitchFamily="34" charset="0"/>
                <a:ea typeface="Arial" panose="020B0604020202020204" pitchFamily="34" charset="0"/>
              </a:rPr>
              <a:t> Nam (2021). </a:t>
            </a:r>
            <a:r>
              <a:rPr lang="en-US" sz="1500" dirty="0" err="1">
                <a:effectLst/>
                <a:latin typeface="Arial" panose="020B0604020202020204" pitchFamily="34" charset="0"/>
                <a:ea typeface="Arial" panose="020B0604020202020204" pitchFamily="34" charset="0"/>
              </a:rPr>
              <a:t>Thông</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tư</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số</a:t>
            </a:r>
            <a:r>
              <a:rPr lang="en-US" sz="1500" dirty="0">
                <a:effectLst/>
                <a:latin typeface="Arial" panose="020B0604020202020204" pitchFamily="34" charset="0"/>
                <a:ea typeface="Arial" panose="020B0604020202020204" pitchFamily="34" charset="0"/>
              </a:rPr>
              <a:t> 01/VBHN – BGDĐT </a:t>
            </a:r>
            <a:r>
              <a:rPr lang="en-US" sz="1500" i="1" dirty="0" err="1">
                <a:effectLst/>
                <a:latin typeface="Arial" panose="020B0604020202020204" pitchFamily="34" charset="0"/>
                <a:ea typeface="Arial" panose="020B0604020202020204" pitchFamily="34" charset="0"/>
              </a:rPr>
              <a:t>N</a:t>
            </a:r>
            <a:r>
              <a:rPr lang="en-US" sz="1500" i="1" dirty="0" err="1">
                <a:effectLst/>
                <a:highlight>
                  <a:srgbClr val="FFFFFF"/>
                </a:highlight>
                <a:latin typeface="Arial" panose="020B0604020202020204" pitchFamily="34" charset="0"/>
                <a:ea typeface="Arial" panose="020B0604020202020204" pitchFamily="34" charset="0"/>
              </a:rPr>
              <a:t>gày</a:t>
            </a:r>
            <a:r>
              <a:rPr lang="en-US" sz="1500" i="1" dirty="0">
                <a:effectLst/>
                <a:highlight>
                  <a:srgbClr val="FFFFFF"/>
                </a:highlight>
                <a:latin typeface="Arial" panose="020B0604020202020204" pitchFamily="34" charset="0"/>
                <a:ea typeface="Arial" panose="020B0604020202020204" pitchFamily="34" charset="0"/>
              </a:rPr>
              <a:t> 13 </a:t>
            </a:r>
            <a:r>
              <a:rPr lang="en-US" sz="1500" i="1" dirty="0" err="1">
                <a:effectLst/>
                <a:highlight>
                  <a:srgbClr val="FFFFFF"/>
                </a:highlight>
                <a:latin typeface="Arial" panose="020B0604020202020204" pitchFamily="34" charset="0"/>
                <a:ea typeface="Arial" panose="020B0604020202020204" pitchFamily="34" charset="0"/>
              </a:rPr>
              <a:t>tháng</a:t>
            </a:r>
            <a:r>
              <a:rPr lang="en-US" sz="1500" i="1" dirty="0">
                <a:effectLst/>
                <a:highlight>
                  <a:srgbClr val="FFFFFF"/>
                </a:highlight>
                <a:latin typeface="Arial" panose="020B0604020202020204" pitchFamily="34" charset="0"/>
                <a:ea typeface="Arial" panose="020B0604020202020204" pitchFamily="34" charset="0"/>
              </a:rPr>
              <a:t> 04 </a:t>
            </a:r>
            <a:r>
              <a:rPr lang="en-US" sz="1500" i="1" dirty="0" err="1">
                <a:effectLst/>
                <a:highlight>
                  <a:srgbClr val="FFFFFF"/>
                </a:highlight>
                <a:latin typeface="Arial" panose="020B0604020202020204" pitchFamily="34" charset="0"/>
                <a:ea typeface="Arial" panose="020B0604020202020204" pitchFamily="34" charset="0"/>
              </a:rPr>
              <a:t>năm</a:t>
            </a:r>
            <a:r>
              <a:rPr lang="en-US" sz="1500" i="1" dirty="0">
                <a:effectLst/>
                <a:highlight>
                  <a:srgbClr val="FFFFFF"/>
                </a:highlight>
                <a:latin typeface="Arial" panose="020B0604020202020204" pitchFamily="34" charset="0"/>
                <a:ea typeface="Arial" panose="020B0604020202020204" pitchFamily="34" charset="0"/>
              </a:rPr>
              <a:t> 2021 </a:t>
            </a:r>
            <a:r>
              <a:rPr lang="en-US" sz="1500" dirty="0" err="1">
                <a:effectLst/>
                <a:latin typeface="Arial" panose="020B0604020202020204" pitchFamily="34" charset="0"/>
                <a:ea typeface="Arial" panose="020B0604020202020204" pitchFamily="34" charset="0"/>
              </a:rPr>
              <a:t>về</a:t>
            </a:r>
            <a:r>
              <a:rPr lang="en-US" sz="1500" dirty="0">
                <a:effectLst/>
                <a:latin typeface="Arial" panose="020B0604020202020204" pitchFamily="34" charset="0"/>
                <a:ea typeface="Arial" panose="020B0604020202020204" pitchFamily="34" charset="0"/>
              </a:rPr>
              <a:t> ban </a:t>
            </a:r>
            <a:r>
              <a:rPr lang="en-US" sz="1500" dirty="0" err="1">
                <a:effectLst/>
                <a:latin typeface="Arial" panose="020B0604020202020204" pitchFamily="34" charset="0"/>
                <a:ea typeface="Arial" panose="020B0604020202020204" pitchFamily="34" charset="0"/>
              </a:rPr>
              <a:t>hành</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Chương</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trình</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giáo</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dục</a:t>
            </a:r>
            <a:r>
              <a:rPr lang="en-US" sz="1500" dirty="0">
                <a:effectLst/>
                <a:latin typeface="Arial" panose="020B0604020202020204" pitchFamily="34" charset="0"/>
                <a:ea typeface="Arial" panose="020B0604020202020204" pitchFamily="34" charset="0"/>
              </a:rPr>
              <a:t> </a:t>
            </a:r>
            <a:r>
              <a:rPr lang="en-US" sz="1500" dirty="0" err="1">
                <a:effectLst/>
                <a:latin typeface="Arial" panose="020B0604020202020204" pitchFamily="34" charset="0"/>
                <a:ea typeface="Arial" panose="020B0604020202020204" pitchFamily="34" charset="0"/>
              </a:rPr>
              <a:t>mầm</a:t>
            </a:r>
            <a:r>
              <a:rPr lang="en-US" sz="1500" dirty="0">
                <a:effectLst/>
                <a:latin typeface="Arial" panose="020B0604020202020204" pitchFamily="34" charset="0"/>
                <a:ea typeface="Arial" panose="020B0604020202020204" pitchFamily="34" charset="0"/>
              </a:rPr>
              <a:t> non.</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500" dirty="0">
                <a:effectLst/>
                <a:latin typeface="Arial" panose="020B0604020202020204" pitchFamily="34" charset="0"/>
                <a:ea typeface="Calibri" panose="020F0502020204030204" pitchFamily="34" charset="0"/>
              </a:rPr>
              <a:t>9. </a:t>
            </a:r>
            <a:r>
              <a:rPr lang="en-US" sz="1500" dirty="0" err="1">
                <a:effectLst/>
                <a:latin typeface="Arial" panose="020B0604020202020204" pitchFamily="34" charset="0"/>
                <a:ea typeface="Calibri" panose="020F0502020204030204" pitchFamily="34" charset="0"/>
              </a:rPr>
              <a:t>Pêtrôxki</a:t>
            </a:r>
            <a:r>
              <a:rPr lang="en-US" sz="1500" dirty="0">
                <a:effectLst/>
                <a:latin typeface="Arial" panose="020B0604020202020204" pitchFamily="34" charset="0"/>
                <a:ea typeface="Calibri" panose="020F0502020204030204" pitchFamily="34" charset="0"/>
              </a:rPr>
              <a:t> A.V (1982), </a:t>
            </a:r>
            <a:r>
              <a:rPr lang="en-US" sz="1500" i="1" dirty="0" err="1">
                <a:effectLst/>
                <a:latin typeface="Arial" panose="020B0604020202020204" pitchFamily="34" charset="0"/>
                <a:ea typeface="Calibri" panose="020F0502020204030204" pitchFamily="34" charset="0"/>
              </a:rPr>
              <a:t>Tâm</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lý</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học</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lứa</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tuổi</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và</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tâm</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lý</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học</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sư</a:t>
            </a:r>
            <a:r>
              <a:rPr lang="en-US" sz="1500" i="1" dirty="0">
                <a:effectLst/>
                <a:latin typeface="Arial" panose="020B0604020202020204" pitchFamily="34" charset="0"/>
                <a:ea typeface="Calibri" panose="020F0502020204030204" pitchFamily="34" charset="0"/>
              </a:rPr>
              <a:t> </a:t>
            </a:r>
            <a:r>
              <a:rPr lang="en-US" sz="1500" i="1" dirty="0" err="1">
                <a:effectLst/>
                <a:latin typeface="Arial" panose="020B0604020202020204" pitchFamily="34" charset="0"/>
                <a:ea typeface="Calibri" panose="020F0502020204030204" pitchFamily="34" charset="0"/>
              </a:rPr>
              <a:t>phạm</a:t>
            </a:r>
            <a:r>
              <a:rPr lang="en-US" sz="1500" i="1" dirty="0">
                <a:effectLst/>
                <a:latin typeface="Arial" panose="020B0604020202020204" pitchFamily="34" charset="0"/>
                <a:ea typeface="Calibri" panose="020F0502020204030204" pitchFamily="34" charset="0"/>
              </a:rPr>
              <a:t>, </a:t>
            </a:r>
            <a:r>
              <a:rPr lang="en-US" sz="1500" dirty="0">
                <a:effectLst/>
                <a:latin typeface="Arial" panose="020B0604020202020204" pitchFamily="34" charset="0"/>
                <a:ea typeface="Calibri" panose="020F0502020204030204" pitchFamily="34" charset="0"/>
              </a:rPr>
              <a:t>NXB </a:t>
            </a:r>
            <a:r>
              <a:rPr lang="en-US" sz="1500" dirty="0" err="1">
                <a:effectLst/>
                <a:latin typeface="Arial" panose="020B0604020202020204" pitchFamily="34" charset="0"/>
                <a:ea typeface="Calibri" panose="020F0502020204030204" pitchFamily="34" charset="0"/>
              </a:rPr>
              <a:t>Giáo</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dục</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Việt</a:t>
            </a:r>
            <a:r>
              <a:rPr lang="en-US" sz="1500" dirty="0">
                <a:effectLst/>
                <a:latin typeface="Arial" panose="020B0604020202020204" pitchFamily="34" charset="0"/>
                <a:ea typeface="Calibri" panose="020F0502020204030204" pitchFamily="34" charset="0"/>
              </a:rPr>
              <a:t> Nam.</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500" dirty="0">
                <a:effectLst/>
                <a:latin typeface="Arial" panose="020B0604020202020204" pitchFamily="34" charset="0"/>
                <a:ea typeface="Calibri" panose="020F0502020204030204" pitchFamily="34" charset="0"/>
              </a:rPr>
              <a:t>10. </a:t>
            </a:r>
            <a:r>
              <a:rPr lang="es-MX" sz="1500" dirty="0">
                <a:effectLst/>
                <a:latin typeface="Arial" panose="020B0604020202020204" pitchFamily="34" charset="0"/>
                <a:ea typeface="Calibri" panose="020F0502020204030204" pitchFamily="34" charset="0"/>
              </a:rPr>
              <a:t>Diane Tillman (2010), </a:t>
            </a:r>
            <a:r>
              <a:rPr lang="es-MX" sz="1500" i="1" dirty="0" err="1">
                <a:effectLst/>
                <a:latin typeface="Arial" panose="020B0604020202020204" pitchFamily="34" charset="0"/>
                <a:ea typeface="Calibri" panose="020F0502020204030204" pitchFamily="34" charset="0"/>
              </a:rPr>
              <a:t>Những</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giá</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trị</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sống</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dành</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trẻ</a:t>
            </a:r>
            <a:r>
              <a:rPr lang="es-MX" sz="1500" i="1" dirty="0">
                <a:effectLst/>
                <a:latin typeface="Arial" panose="020B0604020202020204" pitchFamily="34" charset="0"/>
                <a:ea typeface="Calibri" panose="020F0502020204030204" pitchFamily="34" charset="0"/>
              </a:rPr>
              <a:t> </a:t>
            </a:r>
            <a:r>
              <a:rPr lang="es-MX" sz="1500" i="1" dirty="0" err="1">
                <a:effectLst/>
                <a:latin typeface="Arial" panose="020B0604020202020204" pitchFamily="34" charset="0"/>
                <a:ea typeface="Calibri" panose="020F0502020204030204" pitchFamily="34" charset="0"/>
              </a:rPr>
              <a:t>từ</a:t>
            </a:r>
            <a:r>
              <a:rPr lang="es-MX" sz="1500" i="1" dirty="0">
                <a:effectLst/>
                <a:latin typeface="Arial" panose="020B0604020202020204" pitchFamily="34" charset="0"/>
                <a:ea typeface="Calibri" panose="020F0502020204030204" pitchFamily="34" charset="0"/>
              </a:rPr>
              <a:t> 3 </a:t>
            </a:r>
            <a:r>
              <a:rPr lang="es-MX" sz="1500" i="1" dirty="0" err="1">
                <a:effectLst/>
                <a:latin typeface="Arial" panose="020B0604020202020204" pitchFamily="34" charset="0"/>
                <a:ea typeface="Calibri" panose="020F0502020204030204" pitchFamily="34" charset="0"/>
              </a:rPr>
              <a:t>đến</a:t>
            </a:r>
            <a:r>
              <a:rPr lang="es-MX" sz="1500" i="1" dirty="0">
                <a:effectLst/>
                <a:latin typeface="Arial" panose="020B0604020202020204" pitchFamily="34" charset="0"/>
                <a:ea typeface="Calibri" panose="020F0502020204030204" pitchFamily="34" charset="0"/>
              </a:rPr>
              <a:t> 17 </a:t>
            </a:r>
            <a:r>
              <a:rPr lang="es-MX" sz="1500" i="1" dirty="0" err="1">
                <a:effectLst/>
                <a:latin typeface="Arial" panose="020B0604020202020204" pitchFamily="34" charset="0"/>
                <a:ea typeface="Calibri" panose="020F0502020204030204" pitchFamily="34" charset="0"/>
              </a:rPr>
              <a:t>tuổi</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Nxb</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trẻ</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thành</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phố</a:t>
            </a:r>
            <a:r>
              <a:rPr lang="es-MX" sz="1500" dirty="0">
                <a:effectLst/>
                <a:latin typeface="Arial" panose="020B0604020202020204" pitchFamily="34" charset="0"/>
                <a:ea typeface="Calibri" panose="020F0502020204030204" pitchFamily="34" charset="0"/>
              </a:rPr>
              <a:t> </a:t>
            </a:r>
            <a:r>
              <a:rPr lang="es-MX" sz="1500" dirty="0" err="1">
                <a:effectLst/>
                <a:latin typeface="Arial" panose="020B0604020202020204" pitchFamily="34" charset="0"/>
                <a:ea typeface="Calibri" panose="020F0502020204030204" pitchFamily="34" charset="0"/>
              </a:rPr>
              <a:t>Hồ</a:t>
            </a:r>
            <a:r>
              <a:rPr lang="es-MX" sz="1500" dirty="0">
                <a:effectLst/>
                <a:latin typeface="Arial" panose="020B0604020202020204" pitchFamily="34" charset="0"/>
                <a:ea typeface="Calibri" panose="020F0502020204030204" pitchFamily="34" charset="0"/>
              </a:rPr>
              <a:t> Chí Minh.</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500" dirty="0">
                <a:effectLst/>
                <a:latin typeface="Arial" panose="020B0604020202020204" pitchFamily="34" charset="0"/>
                <a:ea typeface="Calibri" panose="020F0502020204030204" pitchFamily="34" charset="0"/>
              </a:rPr>
              <a:t>11. </a:t>
            </a:r>
            <a:r>
              <a:rPr lang="en-US" sz="1500" dirty="0" err="1">
                <a:effectLst/>
                <a:latin typeface="Arial" panose="020B0604020202020204" pitchFamily="34" charset="0"/>
                <a:ea typeface="Calibri" panose="020F0502020204030204" pitchFamily="34" charset="0"/>
              </a:rPr>
              <a:t>Saide</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Özbey</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Mehlika</a:t>
            </a:r>
            <a:r>
              <a:rPr lang="en-US" sz="1500" dirty="0">
                <a:effectLst/>
                <a:latin typeface="Arial" panose="020B0604020202020204" pitchFamily="34" charset="0"/>
                <a:ea typeface="Calibri" panose="020F0502020204030204" pitchFamily="34" charset="0"/>
              </a:rPr>
              <a:t> </a:t>
            </a:r>
            <a:r>
              <a:rPr lang="en-US" sz="1500" dirty="0" err="1">
                <a:effectLst/>
                <a:latin typeface="Arial" panose="020B0604020202020204" pitchFamily="34" charset="0"/>
                <a:ea typeface="Calibri" panose="020F0502020204030204" pitchFamily="34" charset="0"/>
              </a:rPr>
              <a:t>Köyceğiz</a:t>
            </a:r>
            <a:r>
              <a:rPr lang="en-US" sz="1500" dirty="0">
                <a:effectLst/>
                <a:latin typeface="Arial" panose="020B0604020202020204" pitchFamily="34" charset="0"/>
                <a:ea typeface="Calibri" panose="020F0502020204030204" pitchFamily="34" charset="0"/>
              </a:rPr>
              <a:t> (2019). Investigation of the Effect of Social Skills Training on the Motivation Levels of Preschool Children. </a:t>
            </a:r>
            <a:r>
              <a:rPr lang="en-US" sz="1500" i="1" dirty="0">
                <a:effectLst/>
                <a:latin typeface="Arial" panose="020B0604020202020204" pitchFamily="34" charset="0"/>
                <a:ea typeface="Calibri" panose="020F0502020204030204" pitchFamily="34" charset="0"/>
              </a:rPr>
              <a:t>International </a:t>
            </a:r>
            <a:r>
              <a:rPr lang="en-US" sz="1500" i="1" dirty="0" err="1">
                <a:effectLst/>
                <a:latin typeface="Arial" panose="020B0604020202020204" pitchFamily="34" charset="0"/>
                <a:ea typeface="Calibri" panose="020F0502020204030204" pitchFamily="34" charset="0"/>
              </a:rPr>
              <a:t>Internation</a:t>
            </a:r>
            <a:r>
              <a:rPr lang="en-US" sz="1500" i="1" dirty="0">
                <a:effectLst/>
                <a:latin typeface="Arial" panose="020B0604020202020204" pitchFamily="34" charset="0"/>
                <a:ea typeface="Calibri" panose="020F0502020204030204" pitchFamily="34" charset="0"/>
              </a:rPr>
              <a:t> electronic journal of elementary education </a:t>
            </a:r>
            <a:r>
              <a:rPr lang="en-US" sz="1500" u="sng" dirty="0">
                <a:solidFill>
                  <a:srgbClr val="0000FF"/>
                </a:solidFill>
                <a:effectLst/>
                <a:latin typeface="Arial" panose="020B0604020202020204" pitchFamily="34" charset="0"/>
                <a:ea typeface="Calibri" panose="020F0502020204030204" pitchFamily="34" charset="0"/>
                <a:hlinkClick r:id="rId3"/>
              </a:rPr>
              <a:t>Vol. 11 No. 5 (2019) IEJEE</a:t>
            </a:r>
            <a:r>
              <a:rPr lang="en-US" sz="1500" dirty="0">
                <a:effectLst/>
                <a:latin typeface="Arial" panose="020B0604020202020204" pitchFamily="34" charset="0"/>
                <a:ea typeface="Calibri" panose="020F0502020204030204" pitchFamily="34" charset="0"/>
              </a:rPr>
              <a:t>. Pages: 477-486</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r>
              <a:rPr lang="en-US" sz="1500" dirty="0">
                <a:effectLst/>
                <a:latin typeface="Arial" panose="020B0604020202020204" pitchFamily="34" charset="0"/>
                <a:ea typeface="Calibri" panose="020F0502020204030204" pitchFamily="34" charset="0"/>
              </a:rPr>
              <a:t>12. </a:t>
            </a:r>
            <a:r>
              <a:rPr lang="es-MX" sz="1500" u="sng" dirty="0">
                <a:solidFill>
                  <a:srgbClr val="0000FF"/>
                </a:solidFill>
                <a:effectLst/>
                <a:latin typeface="Arial" panose="020B0604020202020204" pitchFamily="34" charset="0"/>
                <a:ea typeface="Calibri" panose="020F0502020204030204" pitchFamily="34" charset="0"/>
                <a:hlinkClick r:id="rId4"/>
              </a:rPr>
              <a:t>www.mamnon.com</a:t>
            </a:r>
            <a:endParaRPr lang="en-US" sz="1500" dirty="0">
              <a:effectLst/>
              <a:latin typeface="Calibri" panose="020F0502020204030204" pitchFamily="34" charset="0"/>
              <a:ea typeface="Calibri" panose="020F0502020204030204" pitchFamily="34" charset="0"/>
            </a:endParaRPr>
          </a:p>
          <a:p>
            <a:pPr marL="0" marR="0" algn="just">
              <a:lnSpc>
                <a:spcPct val="150000"/>
              </a:lnSpc>
              <a:spcBef>
                <a:spcPts val="0"/>
              </a:spcBef>
              <a:spcAft>
                <a:spcPts val="0"/>
              </a:spcAft>
            </a:pPr>
            <a:endParaRPr sz="1500" dirty="0">
              <a:solidFill>
                <a:schemeClr val="dk1"/>
              </a:solidFill>
              <a:latin typeface="+mj-lt"/>
              <a:ea typeface="Source Sans Pro"/>
              <a:cs typeface="Source Sans Pro"/>
              <a:sym typeface="Source Sans Pro"/>
            </a:endParaRPr>
          </a:p>
        </p:txBody>
      </p:sp>
      <p:sp>
        <p:nvSpPr>
          <p:cNvPr id="77" name="Google Shape;77;p1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6</a:t>
            </a:fld>
            <a:endParaRPr/>
          </a:p>
        </p:txBody>
      </p:sp>
      <p:sp>
        <p:nvSpPr>
          <p:cNvPr id="7" name="TextBox 6">
            <a:extLst>
              <a:ext uri="{FF2B5EF4-FFF2-40B4-BE49-F238E27FC236}">
                <a16:creationId xmlns:a16="http://schemas.microsoft.com/office/drawing/2014/main" id="{4F730426-9561-43B3-A483-DED2A44AF022}"/>
              </a:ext>
            </a:extLst>
          </p:cNvPr>
          <p:cNvSpPr txBox="1"/>
          <p:nvPr/>
        </p:nvSpPr>
        <p:spPr>
          <a:xfrm>
            <a:off x="6645910" y="479679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2" name="TextBox 1">
            <a:extLst>
              <a:ext uri="{FF2B5EF4-FFF2-40B4-BE49-F238E27FC236}">
                <a16:creationId xmlns:a16="http://schemas.microsoft.com/office/drawing/2014/main" id="{B88528A2-E478-4CC2-84BE-A2166501E23F}"/>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CDC40A9F-E939-4822-BAB2-EAA37FB41169}"/>
              </a:ext>
            </a:extLst>
          </p:cNvPr>
          <p:cNvSpPr txBox="1"/>
          <p:nvPr/>
        </p:nvSpPr>
        <p:spPr>
          <a:xfrm>
            <a:off x="1401937" y="923649"/>
            <a:ext cx="8113395" cy="878574"/>
          </a:xfrm>
          <a:prstGeom prst="rect">
            <a:avLst/>
          </a:prstGeom>
          <a:noFill/>
        </p:spPr>
        <p:txBody>
          <a:bodyPr wrap="square" rtlCol="0">
            <a:spAutoFit/>
          </a:bodyPr>
          <a:lstStyle/>
          <a:p>
            <a:pPr marL="0" marR="0">
              <a:lnSpc>
                <a:spcPct val="150000"/>
              </a:lnSpc>
              <a:spcBef>
                <a:spcPts val="0"/>
              </a:spcBef>
              <a:spcAft>
                <a:spcPts val="0"/>
              </a:spcAft>
            </a:pPr>
            <a:r>
              <a:rPr lang="en-US" sz="1800" b="1" dirty="0" err="1">
                <a:effectLst/>
                <a:latin typeface="Arial" panose="020B0604020202020204" pitchFamily="34" charset="0"/>
                <a:ea typeface="Arial" panose="020B0604020202020204" pitchFamily="34" charset="0"/>
              </a:rPr>
              <a:t>Mời</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xem</a:t>
            </a:r>
            <a:r>
              <a:rPr lang="en-US" sz="1800" b="1" dirty="0">
                <a:effectLst/>
                <a:latin typeface="Arial" panose="020B0604020202020204" pitchFamily="34" charset="0"/>
                <a:ea typeface="Arial" panose="020B0604020202020204" pitchFamily="34" charset="0"/>
              </a:rPr>
              <a:t> video: </a:t>
            </a:r>
            <a:r>
              <a:rPr lang="en-US" sz="1800" b="1" dirty="0" err="1">
                <a:effectLst/>
                <a:latin typeface="Arial" panose="020B0604020202020204" pitchFamily="34" charset="0"/>
                <a:ea typeface="Arial" panose="020B0604020202020204" pitchFamily="34" charset="0"/>
              </a:rPr>
              <a:t>Tầm</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quan</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trọng</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của</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việc</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giáo</a:t>
            </a:r>
            <a:r>
              <a:rPr lang="en-US" sz="1800" b="1" dirty="0">
                <a:effectLst/>
                <a:latin typeface="Arial" panose="020B0604020202020204" pitchFamily="34" charset="0"/>
                <a:ea typeface="Arial" panose="020B0604020202020204" pitchFamily="34" charset="0"/>
              </a:rPr>
              <a:t> </a:t>
            </a:r>
            <a:r>
              <a:rPr lang="en-US" sz="1800" b="1" dirty="0" err="1">
                <a:effectLst/>
                <a:latin typeface="Arial" panose="020B0604020202020204" pitchFamily="34" charset="0"/>
                <a:ea typeface="Arial" panose="020B0604020202020204" pitchFamily="34" charset="0"/>
              </a:rPr>
              <a:t>dục</a:t>
            </a:r>
            <a:r>
              <a:rPr lang="en-US" sz="1800" b="1" dirty="0">
                <a:effectLst/>
                <a:latin typeface="Arial" panose="020B0604020202020204" pitchFamily="34" charset="0"/>
                <a:ea typeface="Arial" panose="020B0604020202020204" pitchFamily="34" charset="0"/>
              </a:rPr>
              <a:t> KNXH </a:t>
            </a:r>
            <a:endParaRPr lang="en-US" sz="1800" b="1" dirty="0">
              <a:effectLst/>
              <a:latin typeface="Calibri" panose="020F0502020204030204" pitchFamily="34" charset="0"/>
              <a:ea typeface="Calibri" panose="020F0502020204030204" pitchFamily="34" charset="0"/>
            </a:endParaRPr>
          </a:p>
          <a:p>
            <a:pPr marL="0" marR="0">
              <a:lnSpc>
                <a:spcPct val="150000"/>
              </a:lnSpc>
              <a:spcBef>
                <a:spcPts val="0"/>
              </a:spcBef>
              <a:spcAft>
                <a:spcPts val="0"/>
              </a:spcAft>
            </a:pPr>
            <a:r>
              <a:rPr lang="en-US" sz="1800" u="sng" dirty="0">
                <a:solidFill>
                  <a:srgbClr val="0000FF"/>
                </a:solidFill>
                <a:effectLst/>
                <a:latin typeface="Arial" panose="020B0604020202020204" pitchFamily="34" charset="0"/>
                <a:ea typeface="Arial" panose="020B0604020202020204" pitchFamily="34" charset="0"/>
                <a:hlinkClick r:id="rId3"/>
              </a:rPr>
              <a:t>https://www.youtube.com/watch?v=_5Vbvjy1jAk</a:t>
            </a:r>
            <a:endParaRPr lang="en-US" sz="1800" dirty="0">
              <a:effectLst/>
              <a:latin typeface="Calibri" panose="020F0502020204030204" pitchFamily="34" charset="0"/>
              <a:ea typeface="Calibri" panose="020F0502020204030204" pitchFamily="34" charset="0"/>
            </a:endParaRPr>
          </a:p>
        </p:txBody>
      </p:sp>
      <p:pic>
        <p:nvPicPr>
          <p:cNvPr id="4" name="Picture 3">
            <a:extLst>
              <a:ext uri="{FF2B5EF4-FFF2-40B4-BE49-F238E27FC236}">
                <a16:creationId xmlns:a16="http://schemas.microsoft.com/office/drawing/2014/main" id="{123AD789-2566-4C57-9CB4-641FBCAF54D6}"/>
              </a:ext>
            </a:extLst>
          </p:cNvPr>
          <p:cNvPicPr>
            <a:picLocks noChangeAspect="1"/>
          </p:cNvPicPr>
          <p:nvPr/>
        </p:nvPicPr>
        <p:blipFill>
          <a:blip r:embed="rId4"/>
          <a:stretch>
            <a:fillRect/>
          </a:stretch>
        </p:blipFill>
        <p:spPr>
          <a:xfrm>
            <a:off x="2549997" y="2036852"/>
            <a:ext cx="3346226" cy="2239740"/>
          </a:xfrm>
          <a:prstGeom prst="rect">
            <a:avLst/>
          </a:prstGeom>
        </p:spPr>
      </p:pic>
      <p:sp>
        <p:nvSpPr>
          <p:cNvPr id="5" name="TextBox 4">
            <a:extLst>
              <a:ext uri="{FF2B5EF4-FFF2-40B4-BE49-F238E27FC236}">
                <a16:creationId xmlns:a16="http://schemas.microsoft.com/office/drawing/2014/main" id="{71CFF92F-0CDB-40AB-887C-F5D79083D240}"/>
              </a:ext>
            </a:extLst>
          </p:cNvPr>
          <p:cNvSpPr txBox="1"/>
          <p:nvPr/>
        </p:nvSpPr>
        <p:spPr>
          <a:xfrm>
            <a:off x="4650197" y="5191603"/>
            <a:ext cx="1828770" cy="338554"/>
          </a:xfrm>
          <a:prstGeom prst="rect">
            <a:avLst/>
          </a:prstGeom>
          <a:noFill/>
        </p:spPr>
        <p:txBody>
          <a:bodyPr wrap="square">
            <a:spAutoFit/>
          </a:bodyPr>
          <a:lstStyle/>
          <a:p>
            <a:r>
              <a:rPr lang="en-US" sz="800" dirty="0"/>
              <a:t>https://www.learnwithhomer.com/homer-blog/4190/social-skills-for-kids/</a:t>
            </a:r>
          </a:p>
        </p:txBody>
      </p:sp>
      <p:sp>
        <p:nvSpPr>
          <p:cNvPr id="6" name="TextBox 5">
            <a:extLst>
              <a:ext uri="{FF2B5EF4-FFF2-40B4-BE49-F238E27FC236}">
                <a16:creationId xmlns:a16="http://schemas.microsoft.com/office/drawing/2014/main" id="{A88DD079-D801-474D-9935-3CC78E22A759}"/>
              </a:ext>
            </a:extLst>
          </p:cNvPr>
          <p:cNvSpPr txBox="1"/>
          <p:nvPr/>
        </p:nvSpPr>
        <p:spPr>
          <a:xfrm>
            <a:off x="3308725" y="4341944"/>
            <a:ext cx="1828770" cy="338554"/>
          </a:xfrm>
          <a:prstGeom prst="rect">
            <a:avLst/>
          </a:prstGeom>
          <a:noFill/>
        </p:spPr>
        <p:txBody>
          <a:bodyPr wrap="square">
            <a:spAutoFit/>
          </a:bodyPr>
          <a:lstStyle/>
          <a:p>
            <a:r>
              <a:rPr lang="en-US" sz="800" dirty="0"/>
              <a:t>https://www.learnwithhomer.com/homer-blog/4190/social-skills-for-kids/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1. Các giai ĐOẠN PHÁT TRIỂN </a:t>
            </a:r>
            <a:br>
              <a:rPr lang="en" dirty="0"/>
            </a:br>
            <a:r>
              <a:rPr lang="en" dirty="0"/>
              <a:t>kỹ năng xã hội của trẻ mầm non</a:t>
            </a:r>
            <a:endParaRPr dirty="0"/>
          </a:p>
        </p:txBody>
      </p:sp>
      <p:sp>
        <p:nvSpPr>
          <p:cNvPr id="127" name="Google Shape;127;p25"/>
          <p:cNvSpPr txBox="1">
            <a:spLocks noGrp="1"/>
          </p:cNvSpPr>
          <p:nvPr>
            <p:ph type="body" idx="1"/>
          </p:nvPr>
        </p:nvSpPr>
        <p:spPr>
          <a:xfrm>
            <a:off x="113654" y="674881"/>
            <a:ext cx="8963187" cy="2457209"/>
          </a:xfrm>
          <a:prstGeom prst="rect">
            <a:avLst/>
          </a:prstGeom>
        </p:spPr>
        <p:txBody>
          <a:bodyPr spcFirstLastPara="1" wrap="square" lIns="91425" tIns="91425" rIns="91425" bIns="91425" anchor="t" anchorCtr="0">
            <a:noAutofit/>
          </a:bodyPr>
          <a:lstStyle/>
          <a:p>
            <a:pPr marL="0" marR="0" algn="just">
              <a:spcBef>
                <a:spcPts val="0"/>
              </a:spcBef>
              <a:spcAft>
                <a:spcPts val="0"/>
              </a:spcAft>
            </a:pPr>
            <a:r>
              <a:rPr lang="en-US" sz="1800" dirty="0">
                <a:effectLst/>
                <a:latin typeface="Arial" panose="020B0604020202020204" pitchFamily="34" charset="0"/>
                <a:ea typeface="Calibri" panose="020F0502020204030204" pitchFamily="34" charset="0"/>
              </a:rPr>
              <a:t>Theo </a:t>
            </a:r>
            <a:r>
              <a:rPr lang="en-US" sz="1800" dirty="0" err="1">
                <a:effectLst/>
                <a:latin typeface="Arial" panose="020B0604020202020204" pitchFamily="34" charset="0"/>
                <a:ea typeface="Calibri" panose="020F0502020204030204" pitchFamily="34" charset="0"/>
              </a:rPr>
              <a:t>văn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GDMN </a:t>
            </a:r>
            <a:r>
              <a:rPr lang="es-MX" sz="1800" dirty="0">
                <a:effectLst/>
                <a:latin typeface="Arial" panose="020B0604020202020204" pitchFamily="34" charset="0"/>
                <a:ea typeface="Calibri" panose="020F0502020204030204" pitchFamily="34" charset="0"/>
              </a:rPr>
              <a:t>do </a:t>
            </a:r>
            <a:r>
              <a:rPr lang="en-US" sz="1800" dirty="0" err="1">
                <a:effectLst/>
                <a:latin typeface="Arial" panose="020B0604020202020204" pitchFamily="34" charset="0"/>
                <a:ea typeface="Calibri" panose="020F0502020204030204" pitchFamily="34" charset="0"/>
              </a:rPr>
              <a:t>Bộ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 </a:t>
            </a:r>
            <a:r>
              <a:rPr lang="en-US" sz="1800" dirty="0" err="1">
                <a:effectLst/>
                <a:latin typeface="Arial" panose="020B0604020202020204" pitchFamily="34" charset="0"/>
                <a:ea typeface="Calibri" panose="020F0502020204030204" pitchFamily="34" charset="0"/>
              </a:rPr>
              <a:t>Đào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Việt</a:t>
            </a:r>
            <a:r>
              <a:rPr lang="en-US" sz="1800" dirty="0">
                <a:effectLst/>
                <a:latin typeface="Arial" panose="020B0604020202020204" pitchFamily="34" charset="0"/>
                <a:ea typeface="Calibri" panose="020F0502020204030204" pitchFamily="34" charset="0"/>
              </a:rPr>
              <a:t> Nam (2021) ban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cứu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cứu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b="1"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Lương</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Thị</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Bình</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Phan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Lan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Anh</a:t>
            </a:r>
            <a:r>
              <a:rPr lang="es-MX" sz="1800" spc="-20" dirty="0">
                <a:effectLst/>
                <a:latin typeface="Arial" panose="020B0604020202020204" pitchFamily="34" charset="0"/>
                <a:ea typeface="Calibri" panose="020F0502020204030204" pitchFamily="34" charset="0"/>
              </a:rPr>
              <a:t> (2007),</a:t>
            </a:r>
            <a:r>
              <a:rPr lang="pt-BR" sz="1800" dirty="0">
                <a:effectLst/>
                <a:latin typeface="Arial" panose="020B0604020202020204" pitchFamily="34" charset="0"/>
                <a:ea typeface="Calibri" panose="020F0502020204030204" pitchFamily="34" charset="0"/>
              </a:rPr>
              <a:t> Lê Bích Ngọc (2013),</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Oanh</a:t>
            </a:r>
            <a:r>
              <a:rPr lang="en-US" sz="1800" dirty="0">
                <a:effectLst/>
                <a:latin typeface="Arial" panose="020B0604020202020204" pitchFamily="34" charset="0"/>
                <a:ea typeface="Calibri" panose="020F0502020204030204" pitchFamily="34" charset="0"/>
              </a:rPr>
              <a:t> (2014) </a:t>
            </a:r>
            <a:r>
              <a:rPr lang="en-US" sz="1800" dirty="0" err="1">
                <a:effectLst/>
                <a:latin typeface="Arial" panose="020B0604020202020204" pitchFamily="34" charset="0"/>
                <a:ea typeface="Calibri" panose="020F0502020204030204" pitchFamily="34" charset="0"/>
              </a:rPr>
              <a:t>Nguyễn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Lộc</a:t>
            </a:r>
            <a:r>
              <a:rPr lang="en-US" sz="1800" dirty="0">
                <a:effectLst/>
                <a:latin typeface="Arial" panose="020B0604020202020204" pitchFamily="34" charset="0"/>
                <a:ea typeface="Calibri" panose="020F0502020204030204" pitchFamily="34" charset="0"/>
              </a:rPr>
              <a:t> – </a:t>
            </a:r>
            <a:r>
              <a:rPr lang="en-US" sz="1800" dirty="0" err="1">
                <a:effectLst/>
                <a:latin typeface="Arial" panose="020B0604020202020204" pitchFamily="34" charset="0"/>
                <a:ea typeface="Calibri" panose="020F0502020204030204" pitchFamily="34" charset="0"/>
              </a:rPr>
              <a:t>Đinh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Kim </a:t>
            </a:r>
            <a:r>
              <a:rPr lang="en-US" sz="1800" dirty="0" err="1">
                <a:effectLst/>
                <a:latin typeface="Arial" panose="020B0604020202020204" pitchFamily="34" charset="0"/>
                <a:ea typeface="Calibri" panose="020F0502020204030204" pitchFamily="34" charset="0"/>
              </a:rPr>
              <a:t>Thoa</a:t>
            </a:r>
            <a:r>
              <a:rPr lang="en-US" sz="1800" dirty="0">
                <a:effectLst/>
                <a:latin typeface="Arial" panose="020B0604020202020204" pitchFamily="34" charset="0"/>
                <a:ea typeface="Calibri" panose="020F0502020204030204" pitchFamily="34" charset="0"/>
              </a:rPr>
              <a:t> – Phan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Thảo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Hương</a:t>
            </a:r>
            <a:r>
              <a:rPr lang="en-US" sz="1800" dirty="0">
                <a:effectLst/>
                <a:latin typeface="Arial" panose="020B0604020202020204" pitchFamily="34" charset="0"/>
                <a:ea typeface="Calibri" panose="020F0502020204030204" pitchFamily="34" charset="0"/>
              </a:rPr>
              <a:t> (2009), </a:t>
            </a:r>
            <a:r>
              <a:rPr lang="es-MX" sz="1800" dirty="0" err="1">
                <a:effectLst/>
                <a:latin typeface="Arial" panose="020B0604020202020204" pitchFamily="34" charset="0"/>
                <a:ea typeface="Calibri" panose="020F0502020204030204" pitchFamily="34" charset="0"/>
              </a:rPr>
              <a:t>Huỳnh</a:t>
            </a:r>
            <a:r>
              <a:rPr lang="es-MX" sz="1800" dirty="0">
                <a:effectLst/>
                <a:latin typeface="Arial" panose="020B0604020202020204" pitchFamily="34" charset="0"/>
                <a:ea typeface="Calibri" panose="020F0502020204030204" pitchFamily="34" charset="0"/>
              </a:rPr>
              <a:t> </a:t>
            </a:r>
            <a:r>
              <a:rPr lang="es-MX" sz="1800" dirty="0" err="1">
                <a:effectLst/>
                <a:latin typeface="Arial" panose="020B0604020202020204" pitchFamily="34" charset="0"/>
                <a:ea typeface="Calibri" panose="020F0502020204030204" pitchFamily="34" charset="0"/>
              </a:rPr>
              <a:t>Văn</a:t>
            </a:r>
            <a:r>
              <a:rPr lang="es-MX" sz="1800" dirty="0">
                <a:effectLst/>
                <a:latin typeface="Arial" panose="020B0604020202020204" pitchFamily="34" charset="0"/>
                <a:ea typeface="Calibri" panose="020F0502020204030204" pitchFamily="34" charset="0"/>
              </a:rPr>
              <a:t> </a:t>
            </a:r>
            <a:r>
              <a:rPr lang="es-MX" sz="1800" dirty="0" err="1">
                <a:effectLst/>
                <a:latin typeface="Arial" panose="020B0604020202020204" pitchFamily="34" charset="0"/>
                <a:ea typeface="Calibri" panose="020F0502020204030204" pitchFamily="34" charset="0"/>
              </a:rPr>
              <a:t>Sơn</a:t>
            </a:r>
            <a:r>
              <a:rPr lang="es-MX" sz="1800" dirty="0">
                <a:effectLst/>
                <a:latin typeface="Arial" panose="020B0604020202020204" pitchFamily="34" charset="0"/>
                <a:ea typeface="Calibri" panose="020F0502020204030204" pitchFamily="34" charset="0"/>
              </a:rPr>
              <a:t> (2009, </a:t>
            </a:r>
            <a:r>
              <a:rPr lang="es-MX" sz="1800" dirty="0" err="1">
                <a:effectLst/>
                <a:latin typeface="Arial" panose="020B0604020202020204" pitchFamily="34" charset="0"/>
                <a:ea typeface="Calibri" panose="020F0502020204030204" pitchFamily="34" charset="0"/>
              </a:rPr>
              <a:t>Nguyễn</a:t>
            </a:r>
            <a:r>
              <a:rPr lang="es-MX" sz="1800" dirty="0">
                <a:effectLst/>
                <a:latin typeface="Arial" panose="020B0604020202020204" pitchFamily="34" charset="0"/>
                <a:ea typeface="Calibri" panose="020F0502020204030204" pitchFamily="34" charset="0"/>
              </a:rPr>
              <a:t> </a:t>
            </a:r>
            <a:r>
              <a:rPr lang="es-MX" sz="1800" dirty="0" err="1">
                <a:effectLst/>
                <a:latin typeface="Arial" panose="020B0604020202020204" pitchFamily="34" charset="0"/>
                <a:ea typeface="Calibri" panose="020F0502020204030204" pitchFamily="34" charset="0"/>
              </a:rPr>
              <a:t>Thanh</a:t>
            </a:r>
            <a:r>
              <a:rPr lang="es-MX" sz="1800" dirty="0">
                <a:effectLst/>
                <a:latin typeface="Arial" panose="020B0604020202020204" pitchFamily="34" charset="0"/>
                <a:ea typeface="Calibri" panose="020F0502020204030204" pitchFamily="34" charset="0"/>
              </a:rPr>
              <a:t> </a:t>
            </a:r>
            <a:r>
              <a:rPr lang="es-MX" sz="1800" dirty="0" err="1">
                <a:effectLst/>
                <a:latin typeface="Arial" panose="020B0604020202020204" pitchFamily="34" charset="0"/>
                <a:ea typeface="Calibri" panose="020F0502020204030204" pitchFamily="34" charset="0"/>
              </a:rPr>
              <a:t>Bình</a:t>
            </a:r>
            <a:r>
              <a:rPr lang="es-MX" sz="1800" dirty="0">
                <a:effectLst/>
                <a:latin typeface="Arial" panose="020B0604020202020204" pitchFamily="34" charset="0"/>
                <a:ea typeface="Calibri" panose="020F0502020204030204" pitchFamily="34" charset="0"/>
              </a:rPr>
              <a:t> (2007), Diane Tillman (2010), </a:t>
            </a:r>
            <a:r>
              <a:rPr lang="en-US" sz="1800" dirty="0" err="1">
                <a:effectLst/>
                <a:latin typeface="Arial" panose="020B0604020202020204" pitchFamily="34" charset="0"/>
                <a:ea typeface="Calibri" panose="020F0502020204030204" pitchFamily="34" charset="0"/>
              </a:rPr>
              <a:t>Saide</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Özbey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Mehlika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Köyceğiz</a:t>
            </a:r>
            <a:r>
              <a:rPr lang="en-US" sz="1800" dirty="0">
                <a:effectLst/>
                <a:latin typeface="Arial" panose="020B0604020202020204" pitchFamily="34" charset="0"/>
                <a:ea typeface="Calibri" panose="020F0502020204030204" pitchFamily="34" charset="0"/>
              </a:rPr>
              <a:t> (2019)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2454599" y="2909678"/>
            <a:ext cx="3758242" cy="1984352"/>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2626390" y="4894030"/>
            <a:ext cx="5293360" cy="215444"/>
          </a:xfrm>
          <a:prstGeom prst="rect">
            <a:avLst/>
          </a:prstGeom>
          <a:noFill/>
        </p:spPr>
        <p:txBody>
          <a:bodyPr wrap="square">
            <a:spAutoFit/>
          </a:bodyPr>
          <a:lstStyle/>
          <a:p>
            <a:r>
              <a:rPr lang="en-US" sz="800" dirty="0"/>
              <a:t>https://www.learnwithhomer.com/homer-blog/4190/social-skills-for-kids/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22"/>
          <p:cNvSpPr txBox="1">
            <a:spLocks noGrp="1"/>
          </p:cNvSpPr>
          <p:nvPr>
            <p:ph type="body" idx="1"/>
          </p:nvPr>
        </p:nvSpPr>
        <p:spPr>
          <a:xfrm>
            <a:off x="-365730" y="476804"/>
            <a:ext cx="5841970" cy="3725700"/>
          </a:xfrm>
          <a:prstGeom prst="rect">
            <a:avLst/>
          </a:prstGeom>
        </p:spPr>
        <p:txBody>
          <a:bodyPr spcFirstLastPara="1" wrap="square" lIns="91425" tIns="91425" rIns="91425" bIns="91425" anchor="t" anchorCtr="0">
            <a:noAutofit/>
          </a:bodyPr>
          <a:lstStyle/>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1.1. </a:t>
            </a:r>
            <a:r>
              <a:rPr lang="en-US" sz="1800" b="1" i="1" dirty="0" err="1">
                <a:effectLst/>
                <a:latin typeface="Arial" panose="020B0604020202020204" pitchFamily="34" charset="0"/>
                <a:ea typeface="Calibri" panose="020F0502020204030204" pitchFamily="34" charset="0"/>
              </a:rPr>
              <a:t>Trẻ</a:t>
            </a:r>
            <a:r>
              <a:rPr lang="en-US" sz="1800" b="1" i="1" dirty="0">
                <a:effectLst/>
                <a:latin typeface="Arial" panose="020B0604020202020204" pitchFamily="34" charset="0"/>
                <a:ea typeface="Calibri" panose="020F0502020204030204" pitchFamily="34" charset="0"/>
              </a:rPr>
              <a:t> 3 - 4 </a:t>
            </a:r>
            <a:r>
              <a:rPr lang="en-US" sz="1800" b="1" i="1" dirty="0" err="1">
                <a:effectLst/>
                <a:latin typeface="Arial" panose="020B0604020202020204" pitchFamily="34" charset="0"/>
                <a:ea typeface="Calibri" panose="020F0502020204030204" pitchFamily="34" charset="0"/>
              </a:rPr>
              <a:t>tuổi</a:t>
            </a:r>
            <a:endParaRPr lang="en-US" sz="1800" dirty="0">
              <a:effectLst/>
              <a:latin typeface="Calibri" panose="020F0502020204030204" pitchFamily="34" charset="0"/>
              <a:ea typeface="Calibri" panose="020F0502020204030204" pitchFamily="34" charset="0"/>
            </a:endParaRPr>
          </a:p>
          <a:p>
            <a:pPr algn="just"/>
            <a:r>
              <a:rPr lang="en-US" sz="1800"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Kĩ</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nhận</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thức</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b="1"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3-4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câu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hỏi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câu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hỏi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chi </a:t>
            </a:r>
            <a:r>
              <a:rPr lang="en-US" sz="1800" dirty="0" err="1">
                <a:effectLst/>
                <a:latin typeface="Arial" panose="020B0604020202020204" pitchFamily="34" charset="0"/>
                <a:ea typeface="Calibri" panose="020F0502020204030204" pitchFamily="34" charset="0"/>
              </a:rPr>
              <a:t>tiết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nhìn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ngoài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tin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hỗ</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a:t>
            </a:r>
            <a:r>
              <a:rPr lang="en-US" sz="1800" dirty="0">
                <a:effectLst/>
                <a:latin typeface="Arial" panose="020B0604020202020204" pitchFamily="34" charset="0"/>
                <a:ea typeface="Calibri" panose="020F0502020204030204" pitchFamily="34" charset="0"/>
              </a:rPr>
              <a:t>. Khi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nhìn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của</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các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hiện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tượng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xã</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hội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cụ</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thể</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vừa</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quan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sát</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được</a:t>
            </a:r>
            <a:r>
              <a:rPr lang="en-US" sz="1800" spc="-30" dirty="0">
                <a:effectLst/>
                <a:latin typeface="Arial" panose="020B0604020202020204" pitchFamily="34" charset="0"/>
                <a:ea typeface="Calibri" panose="020F0502020204030204" pitchFamily="34" charset="0"/>
              </a:rPr>
              <a:t> ở </a:t>
            </a:r>
            <a:r>
              <a:rPr lang="en-US" sz="1800" spc="-30" dirty="0" err="1">
                <a:effectLst/>
                <a:latin typeface="Arial" panose="020B0604020202020204" pitchFamily="34" charset="0"/>
                <a:ea typeface="Calibri" panose="020F0502020204030204" pitchFamily="34" charset="0"/>
              </a:rPr>
              <a:t>mức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đơn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giản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với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sự</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gợi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mở</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của</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cô</a:t>
            </a:r>
            <a:r>
              <a:rPr lang="en-US" sz="1800" spc="-30" dirty="0">
                <a:effectLst/>
                <a:latin typeface="Arial" panose="020B0604020202020204" pitchFamily="34" charset="0"/>
                <a:ea typeface="Calibri" panose="020F0502020204030204" pitchFamily="34" charset="0"/>
              </a:rPr>
              <a:t>. </a:t>
            </a:r>
            <a:endParaRPr dirty="0"/>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BC470558-41FC-4EAE-8158-B2F0510E7C03}"/>
              </a:ext>
            </a:extLst>
          </p:cNvPr>
          <p:cNvPicPr>
            <a:picLocks noChangeAspect="1"/>
          </p:cNvPicPr>
          <p:nvPr/>
        </p:nvPicPr>
        <p:blipFill>
          <a:blip r:embed="rId3"/>
          <a:stretch>
            <a:fillRect/>
          </a:stretch>
        </p:blipFill>
        <p:spPr>
          <a:xfrm>
            <a:off x="5670755" y="1541306"/>
            <a:ext cx="3346226" cy="2239740"/>
          </a:xfrm>
          <a:prstGeom prst="rect">
            <a:avLst/>
          </a:prstGeom>
        </p:spPr>
      </p:pic>
      <p:sp>
        <p:nvSpPr>
          <p:cNvPr id="11" name="TextBox 10">
            <a:extLst>
              <a:ext uri="{FF2B5EF4-FFF2-40B4-BE49-F238E27FC236}">
                <a16:creationId xmlns:a16="http://schemas.microsoft.com/office/drawing/2014/main" id="{56D04E3B-047F-4FD5-854A-185BB446268E}"/>
              </a:ext>
            </a:extLst>
          </p:cNvPr>
          <p:cNvSpPr txBox="1"/>
          <p:nvPr/>
        </p:nvSpPr>
        <p:spPr>
          <a:xfrm>
            <a:off x="7269510" y="4112021"/>
            <a:ext cx="1828770" cy="338554"/>
          </a:xfrm>
          <a:prstGeom prst="rect">
            <a:avLst/>
          </a:prstGeom>
          <a:noFill/>
        </p:spPr>
        <p:txBody>
          <a:bodyPr wrap="square">
            <a:spAutoFit/>
          </a:bodyPr>
          <a:lstStyle/>
          <a:p>
            <a:r>
              <a:rPr lang="en-US" sz="800" dirty="0"/>
              <a:t>https://www.learnwithhomer.com/homer-blog/4190/social-skills-for-kids/</a:t>
            </a:r>
          </a:p>
        </p:txBody>
      </p:sp>
      <p:sp>
        <p:nvSpPr>
          <p:cNvPr id="10" name="Google Shape;126;p25">
            <a:extLst>
              <a:ext uri="{FF2B5EF4-FFF2-40B4-BE49-F238E27FC236}">
                <a16:creationId xmlns:a16="http://schemas.microsoft.com/office/drawing/2014/main" id="{6803DA44-506C-474A-8173-23CE1135725F}"/>
              </a:ext>
            </a:extLst>
          </p:cNvPr>
          <p:cNvSpPr txBox="1">
            <a:spLocks noGrp="1"/>
          </p:cNvSpPr>
          <p:nvPr>
            <p:ph type="title"/>
          </p:nvPr>
        </p:nvSpPr>
        <p:spPr>
          <a:xfrm>
            <a:off x="0" y="-104114"/>
            <a:ext cx="893064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1. Các giai ĐOẠN PHÁT TRIỂN kỹ năng xã hội của trẻ mn</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10</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Google Shape;126;p25">
            <a:extLst>
              <a:ext uri="{FF2B5EF4-FFF2-40B4-BE49-F238E27FC236}">
                <a16:creationId xmlns:a16="http://schemas.microsoft.com/office/drawing/2014/main" id="{6803DA44-506C-474A-8173-23CE1135725F}"/>
              </a:ext>
            </a:extLst>
          </p:cNvPr>
          <p:cNvSpPr txBox="1">
            <a:spLocks noGrp="1"/>
          </p:cNvSpPr>
          <p:nvPr>
            <p:ph type="title"/>
          </p:nvPr>
        </p:nvSpPr>
        <p:spPr>
          <a:xfrm>
            <a:off x="0" y="-104114"/>
            <a:ext cx="893064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1. Các giai ĐOẠN PHÁT TRIỂN kỹ năng xã hội của trẻ mn</a:t>
            </a:r>
            <a:endParaRPr dirty="0"/>
          </a:p>
        </p:txBody>
      </p:sp>
      <p:sp>
        <p:nvSpPr>
          <p:cNvPr id="12" name="TextBox 11">
            <a:extLst>
              <a:ext uri="{FF2B5EF4-FFF2-40B4-BE49-F238E27FC236}">
                <a16:creationId xmlns:a16="http://schemas.microsoft.com/office/drawing/2014/main" id="{E2B0E3D1-837E-40E0-88F9-A8B2F9EBAF1C}"/>
              </a:ext>
            </a:extLst>
          </p:cNvPr>
          <p:cNvSpPr txBox="1"/>
          <p:nvPr/>
        </p:nvSpPr>
        <p:spPr>
          <a:xfrm>
            <a:off x="154305" y="753286"/>
            <a:ext cx="8835390" cy="4283288"/>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Kĩ</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ứng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xử</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và</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giao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tiếp</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b="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thỉnh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thoảng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khởi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thoại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ý/</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quen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nghe</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chờ</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lượt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rõ</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nghĩ</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tỏ</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vui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buồn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giận</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nét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vui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buồn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ngoài</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nét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tỏ</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ý/</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quý</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ghét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bỏ</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quen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thuộc</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731685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Google Shape;126;p25">
            <a:extLst>
              <a:ext uri="{FF2B5EF4-FFF2-40B4-BE49-F238E27FC236}">
                <a16:creationId xmlns:a16="http://schemas.microsoft.com/office/drawing/2014/main" id="{6803DA44-506C-474A-8173-23CE1135725F}"/>
              </a:ext>
            </a:extLst>
          </p:cNvPr>
          <p:cNvSpPr txBox="1">
            <a:spLocks noGrp="1"/>
          </p:cNvSpPr>
          <p:nvPr>
            <p:ph type="title"/>
          </p:nvPr>
        </p:nvSpPr>
        <p:spPr>
          <a:xfrm>
            <a:off x="0" y="-104114"/>
            <a:ext cx="893064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1. Các giai ĐOẠN PHÁT TRIỂN kỹ năng xã hội của trẻ mn</a:t>
            </a:r>
            <a:endParaRPr dirty="0"/>
          </a:p>
        </p:txBody>
      </p:sp>
      <p:sp>
        <p:nvSpPr>
          <p:cNvPr id="12" name="TextBox 11">
            <a:extLst>
              <a:ext uri="{FF2B5EF4-FFF2-40B4-BE49-F238E27FC236}">
                <a16:creationId xmlns:a16="http://schemas.microsoft.com/office/drawing/2014/main" id="{E2B0E3D1-837E-40E0-88F9-A8B2F9EBAF1C}"/>
              </a:ext>
            </a:extLst>
          </p:cNvPr>
          <p:cNvSpPr txBox="1"/>
          <p:nvPr/>
        </p:nvSpPr>
        <p:spPr>
          <a:xfrm>
            <a:off x="411481" y="463742"/>
            <a:ext cx="8519159" cy="4607352"/>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Kĩ</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thích</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ứng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b="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3-4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giản</a:t>
            </a:r>
            <a:r>
              <a:rPr lang="en-US" sz="1800" dirty="0">
                <a:effectLst/>
                <a:latin typeface="Arial" panose="020B0604020202020204" pitchFamily="34" charset="0"/>
                <a:ea typeface="Calibri" panose="020F0502020204030204" pitchFamily="34" charset="0"/>
              </a:rPr>
              <a:t>. Khi di </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địa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trò</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nhỏ</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gặp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quen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nghe</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Quan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nghĩnh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thú</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do </a:t>
            </a:r>
            <a:r>
              <a:rPr lang="en-US" sz="1800" dirty="0" err="1">
                <a:effectLst/>
                <a:latin typeface="Arial" panose="020B0604020202020204" pitchFamily="34" charset="0"/>
                <a:ea typeface="Calibri" panose="020F0502020204030204" pitchFamily="34" charset="0"/>
              </a:rPr>
              <a:t>chưa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nắm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phạm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latin typeface="Arial" panose="020B0604020202020204" pitchFamily="34" charset="0"/>
                <a:ea typeface="Calibri" panose="020F0502020204030204" pitchFamily="34" charset="0"/>
              </a:rPr>
              <a:t>k</a:t>
            </a:r>
            <a:r>
              <a:rPr lang="en-US" sz="1800" dirty="0" err="1">
                <a:effectLst/>
                <a:latin typeface="Arial" panose="020B0604020202020204" pitchFamily="34" charset="0"/>
                <a:ea typeface="Calibri" panose="020F0502020204030204" pitchFamily="34" charset="0"/>
              </a:rPr>
              <a:t>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gặp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di </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51988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1" name="Google Shape;126;p25">
            <a:extLst>
              <a:ext uri="{FF2B5EF4-FFF2-40B4-BE49-F238E27FC236}">
                <a16:creationId xmlns:a16="http://schemas.microsoft.com/office/drawing/2014/main" id="{C53A9A12-BCD2-42CB-B413-92B7CFA81198}"/>
              </a:ext>
            </a:extLst>
          </p:cNvPr>
          <p:cNvSpPr txBox="1">
            <a:spLocks/>
          </p:cNvSpPr>
          <p:nvPr/>
        </p:nvSpPr>
        <p:spPr>
          <a:xfrm>
            <a:off x="0" y="-104114"/>
            <a:ext cx="893064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1. Các giai ĐOẠN PHÁT TRIỂN kỹ năng xã hội của trẻ mn</a:t>
            </a:r>
            <a:endParaRPr lang="en-US" dirty="0"/>
          </a:p>
        </p:txBody>
      </p:sp>
      <p:sp>
        <p:nvSpPr>
          <p:cNvPr id="13" name="TextBox 12">
            <a:extLst>
              <a:ext uri="{FF2B5EF4-FFF2-40B4-BE49-F238E27FC236}">
                <a16:creationId xmlns:a16="http://schemas.microsoft.com/office/drawing/2014/main" id="{F07134CD-1D1A-4E9C-A7FF-AC904EBDDF5F}"/>
              </a:ext>
            </a:extLst>
          </p:cNvPr>
          <p:cNvSpPr txBox="1"/>
          <p:nvPr/>
        </p:nvSpPr>
        <p:spPr>
          <a:xfrm>
            <a:off x="131762" y="819714"/>
            <a:ext cx="8066087" cy="3439339"/>
          </a:xfrm>
          <a:prstGeom prst="rect">
            <a:avLst/>
          </a:prstGeom>
          <a:noFill/>
        </p:spPr>
        <p:txBody>
          <a:bodyPr wrap="square">
            <a:spAutoFit/>
          </a:bodyPr>
          <a:lstStyle/>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1.2. </a:t>
            </a:r>
            <a:r>
              <a:rPr lang="en-US" sz="1800" b="1" i="1" dirty="0" err="1">
                <a:effectLst/>
                <a:latin typeface="Arial" panose="020B0604020202020204" pitchFamily="34" charset="0"/>
                <a:ea typeface="Calibri" panose="020F0502020204030204" pitchFamily="34" charset="0"/>
              </a:rPr>
              <a:t>Trẻ</a:t>
            </a:r>
            <a:r>
              <a:rPr lang="en-US" sz="1800" b="1" i="1" dirty="0">
                <a:effectLst/>
                <a:latin typeface="Arial" panose="020B0604020202020204" pitchFamily="34" charset="0"/>
                <a:ea typeface="Calibri" panose="020F0502020204030204" pitchFamily="34" charset="0"/>
              </a:rPr>
              <a:t> 4 - 5 </a:t>
            </a:r>
            <a:r>
              <a:rPr lang="en-US" sz="1800" b="1" i="1" dirty="0" err="1">
                <a:effectLst/>
                <a:latin typeface="Arial" panose="020B0604020202020204" pitchFamily="34" charset="0"/>
                <a:ea typeface="Calibri" panose="020F0502020204030204" pitchFamily="34" charset="0"/>
              </a:rPr>
              <a:t>tuổi</a:t>
            </a:r>
            <a:endParaRPr lang="en-US" sz="1800" b="1" dirty="0">
              <a:effectLst/>
              <a:latin typeface="Calibri" panose="020F0502020204030204" pitchFamily="34" charset="0"/>
              <a:ea typeface="Calibri" panose="020F0502020204030204" pitchFamily="34" charset="0"/>
            </a:endParaRPr>
          </a:p>
          <a:p>
            <a:pPr marL="0" marR="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 </a:t>
            </a:r>
            <a:r>
              <a:rPr lang="en-US" sz="1800" b="1" dirty="0" err="1">
                <a:effectLst/>
                <a:latin typeface="Arial" panose="020B0604020202020204" pitchFamily="34" charset="0"/>
                <a:ea typeface="Calibri" panose="020F0502020204030204" pitchFamily="34" charset="0"/>
              </a:rPr>
              <a:t>Kĩ</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nhận</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thức</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b="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4-5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quen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câu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hỏi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câu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hỏi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tri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túng</a:t>
            </a:r>
            <a:r>
              <a:rPr lang="en-US" sz="1800" dirty="0">
                <a:effectLst/>
                <a:latin typeface="Arial" panose="020B0604020202020204" pitchFamily="34" charset="0"/>
                <a:ea typeface="Calibri" panose="020F0502020204030204" pitchFamily="34" charset="0"/>
              </a:rPr>
              <a:t>. Khi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vừa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13</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1" name="Google Shape;126;p25">
            <a:extLst>
              <a:ext uri="{FF2B5EF4-FFF2-40B4-BE49-F238E27FC236}">
                <a16:creationId xmlns:a16="http://schemas.microsoft.com/office/drawing/2014/main" id="{C53A9A12-BCD2-42CB-B413-92B7CFA81198}"/>
              </a:ext>
            </a:extLst>
          </p:cNvPr>
          <p:cNvSpPr txBox="1">
            <a:spLocks/>
          </p:cNvSpPr>
          <p:nvPr/>
        </p:nvSpPr>
        <p:spPr>
          <a:xfrm>
            <a:off x="0" y="-104114"/>
            <a:ext cx="893064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1. Các giai ĐOẠN PHÁT TRIỂN kỹ năng xã hội của trẻ mn</a:t>
            </a:r>
            <a:endParaRPr lang="en-US" dirty="0"/>
          </a:p>
        </p:txBody>
      </p:sp>
      <p:sp>
        <p:nvSpPr>
          <p:cNvPr id="7" name="TextBox 6">
            <a:extLst>
              <a:ext uri="{FF2B5EF4-FFF2-40B4-BE49-F238E27FC236}">
                <a16:creationId xmlns:a16="http://schemas.microsoft.com/office/drawing/2014/main" id="{5C2C3C20-2036-4632-88A8-E7515FE1735D}"/>
              </a:ext>
            </a:extLst>
          </p:cNvPr>
          <p:cNvSpPr txBox="1"/>
          <p:nvPr/>
        </p:nvSpPr>
        <p:spPr>
          <a:xfrm>
            <a:off x="282575" y="1146388"/>
            <a:ext cx="8578850" cy="3635162"/>
          </a:xfrm>
          <a:prstGeom prst="rect">
            <a:avLst/>
          </a:prstGeom>
          <a:noFill/>
        </p:spPr>
        <p:txBody>
          <a:bodyPr wrap="square">
            <a:spAutoFit/>
          </a:bodyPr>
          <a:lstStyle/>
          <a:p>
            <a:pPr marL="0" marR="0" indent="457200" algn="just">
              <a:lnSpc>
                <a:spcPct val="117000"/>
              </a:lnSpc>
              <a:spcBef>
                <a:spcPts val="0"/>
              </a:spcBef>
              <a:spcAft>
                <a:spcPts val="1000"/>
              </a:spcAft>
            </a:pPr>
            <a:r>
              <a:rPr lang="en-US" sz="1800" b="1" dirty="0" err="1">
                <a:effectLst/>
                <a:latin typeface="Arial" panose="020B0604020202020204" pitchFamily="34" charset="0"/>
                <a:ea typeface="Calibri" panose="020F0502020204030204" pitchFamily="34" charset="0"/>
              </a:rPr>
              <a:t>Kĩ</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ứng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xử</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và</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giao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tiếp</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b="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khởi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thoại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bè</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ý/</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quen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nghe</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chờ</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lượt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nghĩ</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phi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tỏ</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nghĩa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cử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ý/</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đồng</a:t>
            </a:r>
            <a:r>
              <a:rPr lang="en-US" sz="1800" spc="-30" dirty="0">
                <a:effectLst/>
                <a:latin typeface="Arial" panose="020B0604020202020204" pitchFamily="34" charset="0"/>
                <a:ea typeface="Calibri" panose="020F0502020204030204" pitchFamily="34" charset="0"/>
              </a:rPr>
              <a:t> ý, </a:t>
            </a:r>
            <a:r>
              <a:rPr lang="en-US" sz="1800" spc="-30" dirty="0" err="1">
                <a:effectLst/>
                <a:latin typeface="Arial" panose="020B0604020202020204" pitchFamily="34" charset="0"/>
                <a:ea typeface="Calibri" panose="020F0502020204030204" pitchFamily="34" charset="0"/>
              </a:rPr>
              <a:t>đồng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tình</a:t>
            </a:r>
            <a:r>
              <a:rPr lang="en-US" sz="1800" spc="-30" dirty="0">
                <a:effectLst/>
                <a:latin typeface="Arial" panose="020B0604020202020204" pitchFamily="34" charset="0"/>
                <a:ea typeface="Calibri" panose="020F0502020204030204" pitchFamily="34" charset="0"/>
              </a:rPr>
              <a:t>/</a:t>
            </a:r>
            <a:r>
              <a:rPr lang="en-US" sz="1800" spc="-30" dirty="0" err="1">
                <a:effectLst/>
                <a:latin typeface="Arial" panose="020B0604020202020204" pitchFamily="34" charset="0"/>
                <a:ea typeface="Calibri" panose="020F0502020204030204" pitchFamily="34" charset="0"/>
              </a:rPr>
              <a:t>không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đồng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tình</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yêu</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quý</a:t>
            </a:r>
            <a:r>
              <a:rPr lang="en-US" sz="1800" spc="-30" dirty="0">
                <a:effectLst/>
                <a:latin typeface="Arial" panose="020B0604020202020204" pitchFamily="34" charset="0"/>
                <a:ea typeface="Calibri" panose="020F0502020204030204" pitchFamily="34" charset="0"/>
              </a:rPr>
              <a:t>/</a:t>
            </a:r>
            <a:r>
              <a:rPr lang="en-US" sz="1800" spc="-30" dirty="0" err="1">
                <a:effectLst/>
                <a:latin typeface="Arial" panose="020B0604020202020204" pitchFamily="34" charset="0"/>
                <a:ea typeface="Calibri" panose="020F0502020204030204" pitchFamily="34" charset="0"/>
              </a:rPr>
              <a:t>ghét</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bỏ</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trong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tình</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huống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và</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hoàn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cảnh</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cụ</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8B2B6A77-0FA4-4B1F-8B52-BA1F62006F36}"/>
              </a:ext>
            </a:extLst>
          </p:cNvPr>
          <p:cNvSpPr txBox="1"/>
          <p:nvPr/>
        </p:nvSpPr>
        <p:spPr>
          <a:xfrm>
            <a:off x="406400" y="752571"/>
            <a:ext cx="4797424" cy="394532"/>
          </a:xfrm>
          <a:prstGeom prst="rect">
            <a:avLst/>
          </a:prstGeom>
          <a:noFill/>
        </p:spPr>
        <p:txBody>
          <a:bodyPr wrap="square">
            <a:spAutoFit/>
          </a:bodyPr>
          <a:lstStyle/>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1.2. </a:t>
            </a:r>
            <a:r>
              <a:rPr lang="en-US" sz="1800" b="1" i="1" dirty="0" err="1">
                <a:effectLst/>
                <a:latin typeface="Arial" panose="020B0604020202020204" pitchFamily="34" charset="0"/>
                <a:ea typeface="Calibri" panose="020F0502020204030204" pitchFamily="34" charset="0"/>
              </a:rPr>
              <a:t>Trẻ</a:t>
            </a:r>
            <a:r>
              <a:rPr lang="en-US" sz="1800" b="1" i="1" dirty="0">
                <a:effectLst/>
                <a:latin typeface="Arial" panose="020B0604020202020204" pitchFamily="34" charset="0"/>
                <a:ea typeface="Calibri" panose="020F0502020204030204" pitchFamily="34" charset="0"/>
              </a:rPr>
              <a:t> 4 - 5 </a:t>
            </a:r>
            <a:r>
              <a:rPr lang="en-US" sz="1800" b="1" i="1" dirty="0" err="1">
                <a:effectLst/>
                <a:latin typeface="Arial" panose="020B0604020202020204" pitchFamily="34" charset="0"/>
                <a:ea typeface="Calibri" panose="020F0502020204030204" pitchFamily="34" charset="0"/>
              </a:rPr>
              <a:t>tuổi</a:t>
            </a:r>
            <a:endParaRPr lang="en-US" sz="18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6196999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14</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1" name="Google Shape;126;p25">
            <a:extLst>
              <a:ext uri="{FF2B5EF4-FFF2-40B4-BE49-F238E27FC236}">
                <a16:creationId xmlns:a16="http://schemas.microsoft.com/office/drawing/2014/main" id="{C53A9A12-BCD2-42CB-B413-92B7CFA81198}"/>
              </a:ext>
            </a:extLst>
          </p:cNvPr>
          <p:cNvSpPr txBox="1">
            <a:spLocks/>
          </p:cNvSpPr>
          <p:nvPr/>
        </p:nvSpPr>
        <p:spPr>
          <a:xfrm>
            <a:off x="0" y="-104114"/>
            <a:ext cx="893064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1. </a:t>
            </a:r>
            <a:r>
              <a:rPr lang="en-US" dirty="0" err="1"/>
              <a:t>Các</a:t>
            </a:r>
            <a:r>
              <a:rPr lang="en-US" dirty="0"/>
              <a:t> </a:t>
            </a:r>
            <a:r>
              <a:rPr lang="en-US" dirty="0" err="1"/>
              <a:t>giai</a:t>
            </a:r>
            <a:r>
              <a:rPr lang="en-US" dirty="0"/>
              <a:t> ĐOẠN PHÁT TRIỂN </a:t>
            </a:r>
            <a:r>
              <a:rPr lang="en-US" dirty="0" err="1"/>
              <a:t>kỹ</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của</a:t>
            </a:r>
            <a:r>
              <a:rPr lang="en-US" dirty="0"/>
              <a:t> </a:t>
            </a:r>
            <a:r>
              <a:rPr lang="en-US" dirty="0" err="1"/>
              <a:t>trẻ</a:t>
            </a:r>
            <a:r>
              <a:rPr lang="en-US" dirty="0"/>
              <a:t> </a:t>
            </a:r>
            <a:r>
              <a:rPr lang="en-US" dirty="0" err="1"/>
              <a:t>mn</a:t>
            </a:r>
            <a:endParaRPr lang="en-US" dirty="0"/>
          </a:p>
        </p:txBody>
      </p:sp>
      <p:sp>
        <p:nvSpPr>
          <p:cNvPr id="7" name="TextBox 6">
            <a:extLst>
              <a:ext uri="{FF2B5EF4-FFF2-40B4-BE49-F238E27FC236}">
                <a16:creationId xmlns:a16="http://schemas.microsoft.com/office/drawing/2014/main" id="{5C2C3C20-2036-4632-88A8-E7515FE1735D}"/>
              </a:ext>
            </a:extLst>
          </p:cNvPr>
          <p:cNvSpPr txBox="1"/>
          <p:nvPr/>
        </p:nvSpPr>
        <p:spPr>
          <a:xfrm>
            <a:off x="0" y="624179"/>
            <a:ext cx="9055100" cy="4283288"/>
          </a:xfrm>
          <a:prstGeom prst="rect">
            <a:avLst/>
          </a:prstGeom>
          <a:noFill/>
        </p:spPr>
        <p:txBody>
          <a:bodyPr wrap="square">
            <a:spAutoFit/>
          </a:bodyPr>
          <a:lstStyle/>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Kĩ</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thích</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ứng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b="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4-5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Khi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chung</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quen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Ngoài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biệt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soát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Khi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cùng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thoả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luật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Khi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khó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hỗ</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gợi</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836959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7" name="Google Shape;127;p25"/>
          <p:cNvSpPr txBox="1">
            <a:spLocks noGrp="1"/>
          </p:cNvSpPr>
          <p:nvPr>
            <p:ph type="body" idx="1"/>
          </p:nvPr>
        </p:nvSpPr>
        <p:spPr>
          <a:xfrm>
            <a:off x="140619" y="877485"/>
            <a:ext cx="8862761" cy="2703915"/>
          </a:xfrm>
          <a:prstGeom prst="rect">
            <a:avLst/>
          </a:prstGeom>
        </p:spPr>
        <p:txBody>
          <a:bodyPr spcFirstLastPara="1" wrap="square" lIns="91425" tIns="91425" rIns="91425" bIns="91425" anchor="t" anchorCtr="0">
            <a:noAutofit/>
          </a:bodyPr>
          <a:lstStyle/>
          <a:p>
            <a:pPr marL="0" marR="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1.3. </a:t>
            </a:r>
            <a:r>
              <a:rPr lang="en-US" sz="1800" b="1" i="1" dirty="0" err="1">
                <a:effectLst/>
                <a:latin typeface="Arial" panose="020B0604020202020204" pitchFamily="34" charset="0"/>
                <a:ea typeface="Calibri" panose="020F0502020204030204" pitchFamily="34" charset="0"/>
              </a:rPr>
              <a:t>Trẻ</a:t>
            </a:r>
            <a:r>
              <a:rPr lang="en-US" sz="1800" b="1" i="1" dirty="0">
                <a:effectLst/>
                <a:latin typeface="Arial" panose="020B0604020202020204" pitchFamily="34" charset="0"/>
                <a:ea typeface="Calibri" panose="020F0502020204030204" pitchFamily="34" charset="0"/>
              </a:rPr>
              <a:t> 5-6 </a:t>
            </a:r>
            <a:r>
              <a:rPr lang="en-US" sz="1800" b="1" i="1" dirty="0" err="1">
                <a:effectLst/>
                <a:latin typeface="Arial" panose="020B0604020202020204" pitchFamily="34" charset="0"/>
                <a:ea typeface="Calibri" panose="020F0502020204030204" pitchFamily="34" charset="0"/>
              </a:rPr>
              <a:t>tuổi</a:t>
            </a:r>
            <a:endParaRPr lang="en-US" i="1" dirty="0">
              <a:latin typeface="Calibri" panose="020F0502020204030204" pitchFamily="34" charset="0"/>
              <a:ea typeface="Calibri" panose="020F0502020204030204" pitchFamily="34" charset="0"/>
            </a:endParaRPr>
          </a:p>
          <a:p>
            <a:pPr marL="0" marR="0" algn="just">
              <a:lnSpc>
                <a:spcPct val="117000"/>
              </a:lnSpc>
              <a:spcBef>
                <a:spcPts val="0"/>
              </a:spcBef>
              <a:spcAft>
                <a:spcPts val="1000"/>
              </a:spcAft>
            </a:pPr>
            <a:r>
              <a:rPr lang="en-US" sz="1800" b="1" dirty="0" err="1">
                <a:effectLst/>
                <a:latin typeface="Arial" panose="020B0604020202020204" pitchFamily="34" charset="0"/>
                <a:ea typeface="Calibri" panose="020F0502020204030204" pitchFamily="34" charset="0"/>
              </a:rPr>
              <a:t>Kĩ</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nhận</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thức</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b="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5-6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chọn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câu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hỏi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so </a:t>
            </a:r>
            <a:r>
              <a:rPr lang="en-US" sz="1800" dirty="0" err="1">
                <a:effectLst/>
                <a:latin typeface="Arial" panose="020B0604020202020204" pitchFamily="34" charset="0"/>
                <a:ea typeface="Calibri" panose="020F0502020204030204" pitchFamily="34" charset="0"/>
              </a:rPr>
              <a:t>sánh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đoán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diễn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bằng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Khi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tượng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hậu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15</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849110" y="485985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sp>
        <p:nvSpPr>
          <p:cNvPr id="11" name="Google Shape;126;p25">
            <a:extLst>
              <a:ext uri="{FF2B5EF4-FFF2-40B4-BE49-F238E27FC236}">
                <a16:creationId xmlns:a16="http://schemas.microsoft.com/office/drawing/2014/main" id="{81088202-A522-42DE-A5F4-62375F7415E2}"/>
              </a:ext>
            </a:extLst>
          </p:cNvPr>
          <p:cNvSpPr txBox="1">
            <a:spLocks/>
          </p:cNvSpPr>
          <p:nvPr/>
        </p:nvSpPr>
        <p:spPr>
          <a:xfrm>
            <a:off x="0" y="-104114"/>
            <a:ext cx="893064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1. </a:t>
            </a:r>
            <a:r>
              <a:rPr lang="en-US" dirty="0" err="1"/>
              <a:t>Các</a:t>
            </a:r>
            <a:r>
              <a:rPr lang="en-US" dirty="0"/>
              <a:t> </a:t>
            </a:r>
            <a:r>
              <a:rPr lang="en-US" dirty="0" err="1"/>
              <a:t>giai</a:t>
            </a:r>
            <a:r>
              <a:rPr lang="en-US" dirty="0"/>
              <a:t> ĐOẠN PHÁT TRIỂN </a:t>
            </a:r>
            <a:r>
              <a:rPr lang="en-US" dirty="0" err="1"/>
              <a:t>kỹ</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của</a:t>
            </a:r>
            <a:r>
              <a:rPr lang="en-US" dirty="0"/>
              <a:t> </a:t>
            </a:r>
            <a:r>
              <a:rPr lang="en-US" dirty="0" err="1"/>
              <a:t>trẻ</a:t>
            </a:r>
            <a:r>
              <a:rPr lang="en-US" dirty="0"/>
              <a:t> </a:t>
            </a:r>
            <a:r>
              <a:rPr lang="en-US" dirty="0" err="1"/>
              <a:t>mn</a:t>
            </a:r>
            <a:endParaRPr lang="en-US" dirty="0"/>
          </a:p>
        </p:txBody>
      </p:sp>
    </p:spTree>
    <p:extLst>
      <p:ext uri="{BB962C8B-B14F-4D97-AF65-F5344CB8AC3E}">
        <p14:creationId xmlns:p14="http://schemas.microsoft.com/office/powerpoint/2010/main" val="15602607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7" name="Google Shape;127;p25"/>
          <p:cNvSpPr txBox="1">
            <a:spLocks noGrp="1"/>
          </p:cNvSpPr>
          <p:nvPr>
            <p:ph type="body" idx="1"/>
          </p:nvPr>
        </p:nvSpPr>
        <p:spPr>
          <a:xfrm>
            <a:off x="67310" y="477303"/>
            <a:ext cx="8981440" cy="2704047"/>
          </a:xfrm>
          <a:prstGeom prst="rect">
            <a:avLst/>
          </a:prstGeom>
        </p:spPr>
        <p:txBody>
          <a:bodyPr spcFirstLastPara="1" wrap="square" lIns="91425" tIns="91425" rIns="91425" bIns="91425" anchor="t" anchorCtr="0">
            <a:noAutofit/>
          </a:bodyPr>
          <a:lstStyle/>
          <a:p>
            <a:pPr marL="0" marR="0" indent="457200" algn="just">
              <a:lnSpc>
                <a:spcPct val="117000"/>
              </a:lnSpc>
              <a:spcBef>
                <a:spcPts val="0"/>
              </a:spcBef>
              <a:spcAft>
                <a:spcPts val="1000"/>
              </a:spcAft>
            </a:pPr>
            <a:r>
              <a:rPr lang="en-US" sz="1800" b="1" dirty="0" err="1">
                <a:effectLst/>
                <a:latin typeface="Arial" panose="020B0604020202020204" pitchFamily="34" charset="0"/>
                <a:ea typeface="Calibri" panose="020F0502020204030204" pitchFamily="34" charset="0"/>
              </a:rPr>
              <a:t>Kĩ</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ứng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xử</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và</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giao</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tiếp</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b="1"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r>
              <a:rPr lang="en-US" dirty="0" err="1">
                <a:latin typeface="Arial" panose="020B0604020202020204" pitchFamily="34" charset="0"/>
                <a:ea typeface="Calibri" panose="020F0502020204030204" pitchFamily="34" charset="0"/>
              </a:rPr>
              <a:t>T</a:t>
            </a:r>
            <a:r>
              <a:rPr lang="en-US" sz="1800" dirty="0" err="1">
                <a:effectLst/>
                <a:latin typeface="Arial" panose="020B0604020202020204" pitchFamily="34" charset="0"/>
                <a:ea typeface="Calibri" panose="020F0502020204030204" pitchFamily="34" charset="0"/>
              </a:rPr>
              <a: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khởi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thoại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rõ</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chuyển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nghe</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chờ</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lượt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phi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hỏi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tỏ</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vui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buồn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ý/</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quý</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ghét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bỏ</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16</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7312660" y="5615502"/>
            <a:ext cx="3009900" cy="276999"/>
          </a:xfrm>
          <a:prstGeom prst="rect">
            <a:avLst/>
          </a:prstGeom>
          <a:noFill/>
        </p:spPr>
        <p:txBody>
          <a:bodyPr wrap="square" rtlCol="0">
            <a:spAutoFit/>
          </a:bodyPr>
          <a:lstStyle/>
          <a:p>
            <a:r>
              <a:rPr lang="en-US" sz="1200" i="1" dirty="0"/>
              <a:t>GV: </a:t>
            </a:r>
            <a:r>
              <a:rPr lang="en-US" sz="1200" i="1" dirty="0" err="1"/>
              <a:t>Nguyễn</a:t>
            </a:r>
            <a:r>
              <a:rPr lang="en-US" sz="1200" i="1" dirty="0"/>
              <a:t> </a:t>
            </a:r>
            <a:r>
              <a:rPr lang="en-US" sz="1200" i="1" dirty="0" err="1"/>
              <a:t>Thiều</a:t>
            </a:r>
            <a:r>
              <a:rPr lang="en-US" sz="1200" i="1" dirty="0"/>
              <a:t> </a:t>
            </a:r>
            <a:r>
              <a:rPr lang="en-US" sz="1200" i="1" dirty="0" err="1"/>
              <a:t>Dạ</a:t>
            </a:r>
            <a:r>
              <a:rPr lang="en-US" sz="1200" i="1" dirty="0"/>
              <a:t> </a:t>
            </a:r>
            <a:r>
              <a:rPr lang="en-US" sz="1200" i="1" dirty="0" err="1"/>
              <a:t>Hương</a:t>
            </a:r>
            <a:endParaRPr lang="en-US" sz="1200" i="1" dirty="0"/>
          </a:p>
        </p:txBody>
      </p:sp>
      <p:sp>
        <p:nvSpPr>
          <p:cNvPr id="11" name="Google Shape;126;p25">
            <a:extLst>
              <a:ext uri="{FF2B5EF4-FFF2-40B4-BE49-F238E27FC236}">
                <a16:creationId xmlns:a16="http://schemas.microsoft.com/office/drawing/2014/main" id="{81088202-A522-42DE-A5F4-62375F7415E2}"/>
              </a:ext>
            </a:extLst>
          </p:cNvPr>
          <p:cNvSpPr txBox="1">
            <a:spLocks/>
          </p:cNvSpPr>
          <p:nvPr/>
        </p:nvSpPr>
        <p:spPr>
          <a:xfrm>
            <a:off x="48260" y="-161264"/>
            <a:ext cx="893064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1. </a:t>
            </a:r>
            <a:r>
              <a:rPr lang="en-US" dirty="0" err="1"/>
              <a:t>Các</a:t>
            </a:r>
            <a:r>
              <a:rPr lang="en-US" dirty="0"/>
              <a:t> </a:t>
            </a:r>
            <a:r>
              <a:rPr lang="en-US" dirty="0" err="1"/>
              <a:t>giai</a:t>
            </a:r>
            <a:r>
              <a:rPr lang="en-US" dirty="0"/>
              <a:t> ĐOẠN PHÁT TRIỂN </a:t>
            </a:r>
            <a:r>
              <a:rPr lang="en-US" dirty="0" err="1"/>
              <a:t>kỹ</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của</a:t>
            </a:r>
            <a:r>
              <a:rPr lang="en-US" dirty="0"/>
              <a:t> </a:t>
            </a:r>
            <a:r>
              <a:rPr lang="en-US" dirty="0" err="1"/>
              <a:t>trẻ</a:t>
            </a:r>
            <a:r>
              <a:rPr lang="en-US" dirty="0"/>
              <a:t> </a:t>
            </a:r>
            <a:r>
              <a:rPr lang="en-US" dirty="0" err="1"/>
              <a:t>mn</a:t>
            </a:r>
            <a:endParaRPr lang="en-US" dirty="0"/>
          </a:p>
        </p:txBody>
      </p:sp>
    </p:spTree>
    <p:extLst>
      <p:ext uri="{BB962C8B-B14F-4D97-AF65-F5344CB8AC3E}">
        <p14:creationId xmlns:p14="http://schemas.microsoft.com/office/powerpoint/2010/main" val="13182451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17</a:t>
            </a:fld>
            <a:endParaRPr/>
          </a:p>
        </p:txBody>
      </p:sp>
      <p:sp>
        <p:nvSpPr>
          <p:cNvPr id="11" name="Google Shape;126;p25">
            <a:extLst>
              <a:ext uri="{FF2B5EF4-FFF2-40B4-BE49-F238E27FC236}">
                <a16:creationId xmlns:a16="http://schemas.microsoft.com/office/drawing/2014/main" id="{81088202-A522-42DE-A5F4-62375F7415E2}"/>
              </a:ext>
            </a:extLst>
          </p:cNvPr>
          <p:cNvSpPr txBox="1">
            <a:spLocks/>
          </p:cNvSpPr>
          <p:nvPr/>
        </p:nvSpPr>
        <p:spPr>
          <a:xfrm>
            <a:off x="0" y="-104114"/>
            <a:ext cx="893064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a:t>1. </a:t>
            </a:r>
            <a:r>
              <a:rPr lang="en-US" dirty="0" err="1"/>
              <a:t>Các</a:t>
            </a:r>
            <a:r>
              <a:rPr lang="en-US" dirty="0"/>
              <a:t> </a:t>
            </a:r>
            <a:r>
              <a:rPr lang="en-US" dirty="0" err="1"/>
              <a:t>giai</a:t>
            </a:r>
            <a:r>
              <a:rPr lang="en-US" dirty="0"/>
              <a:t> ĐOẠN PHÁT TRIỂN </a:t>
            </a:r>
            <a:r>
              <a:rPr lang="en-US" dirty="0" err="1"/>
              <a:t>kỹ</a:t>
            </a:r>
            <a:r>
              <a:rPr lang="en-US" dirty="0"/>
              <a:t> </a:t>
            </a:r>
            <a:r>
              <a:rPr lang="en-US" dirty="0" err="1"/>
              <a:t>năng</a:t>
            </a:r>
            <a:r>
              <a:rPr lang="en-US" dirty="0"/>
              <a:t> </a:t>
            </a:r>
            <a:r>
              <a:rPr lang="en-US" dirty="0" err="1"/>
              <a:t>xã</a:t>
            </a:r>
            <a:r>
              <a:rPr lang="en-US" dirty="0"/>
              <a:t> </a:t>
            </a:r>
            <a:r>
              <a:rPr lang="en-US" dirty="0" err="1"/>
              <a:t>hội</a:t>
            </a:r>
            <a:r>
              <a:rPr lang="en-US" dirty="0"/>
              <a:t> </a:t>
            </a:r>
            <a:r>
              <a:rPr lang="en-US" dirty="0" err="1"/>
              <a:t>của</a:t>
            </a:r>
            <a:r>
              <a:rPr lang="en-US" dirty="0"/>
              <a:t> </a:t>
            </a:r>
            <a:r>
              <a:rPr lang="en-US" dirty="0" err="1"/>
              <a:t>trẻ</a:t>
            </a:r>
            <a:r>
              <a:rPr lang="en-US" dirty="0"/>
              <a:t> </a:t>
            </a:r>
            <a:r>
              <a:rPr lang="en-US" dirty="0" err="1"/>
              <a:t>mn</a:t>
            </a:r>
            <a:endParaRPr lang="en-US" dirty="0"/>
          </a:p>
        </p:txBody>
      </p:sp>
      <p:sp>
        <p:nvSpPr>
          <p:cNvPr id="9" name="TextBox 8">
            <a:extLst>
              <a:ext uri="{FF2B5EF4-FFF2-40B4-BE49-F238E27FC236}">
                <a16:creationId xmlns:a16="http://schemas.microsoft.com/office/drawing/2014/main" id="{088734DA-160A-4772-9B77-F59A301734B5}"/>
              </a:ext>
            </a:extLst>
          </p:cNvPr>
          <p:cNvSpPr txBox="1"/>
          <p:nvPr/>
        </p:nvSpPr>
        <p:spPr>
          <a:xfrm>
            <a:off x="106680" y="478752"/>
            <a:ext cx="8930640" cy="4607352"/>
          </a:xfrm>
          <a:prstGeom prst="rect">
            <a:avLst/>
          </a:prstGeom>
          <a:noFill/>
        </p:spPr>
        <p:txBody>
          <a:bodyPr wrap="square">
            <a:spAutoFit/>
          </a:bodyPr>
          <a:lstStyle/>
          <a:p>
            <a:pPr marL="0" marR="0" indent="457200" algn="just">
              <a:lnSpc>
                <a:spcPct val="117000"/>
              </a:lnSpc>
              <a:spcBef>
                <a:spcPts val="0"/>
              </a:spcBef>
              <a:spcAft>
                <a:spcPts val="1000"/>
              </a:spcAft>
            </a:pPr>
            <a:r>
              <a:rPr lang="en-US" sz="1800" b="1" dirty="0" err="1">
                <a:effectLst/>
                <a:latin typeface="Arial" panose="020B0604020202020204" pitchFamily="34" charset="0"/>
                <a:ea typeface="Calibri" panose="020F0502020204030204" pitchFamily="34" charset="0"/>
              </a:rPr>
              <a:t>Kĩ</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năng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thích</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ứng</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xã</a:t>
            </a:r>
            <a:r>
              <a:rPr lang="en-US" sz="1800" b="1" dirty="0">
                <a:effectLst/>
                <a:latin typeface="Arial" panose="020B0604020202020204" pitchFamily="34" charset="0"/>
                <a:ea typeface="Calibri" panose="020F0502020204030204" pitchFamily="34" charset="0"/>
              </a:rPr>
              <a:t> </a:t>
            </a:r>
            <a:r>
              <a:rPr lang="en-US" sz="1800" b="1"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5-6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Khi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chung</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hỗ</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trợ</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bè</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gặp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khăn</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nơi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quen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cùng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biệt</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đổi</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hỏi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soát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Khi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cùng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thảo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luật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cùng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nêu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khó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khăn</a:t>
            </a:r>
            <a:r>
              <a:rPr lang="en-US" sz="1800" dirty="0">
                <a:latin typeface="Arial" panose="020B0604020202020204" pitchFamily="34" charset="0"/>
                <a:ea typeface="Calibri" panose="020F0502020204030204" pitchFamily="34" charset="0"/>
              </a:rPr>
              <a:t> </a:t>
            </a:r>
            <a:r>
              <a:rPr lang="en-US" sz="1800" dirty="0" err="1">
                <a:latin typeface="Arial" panose="020B0604020202020204" pitchFamily="34" charset="0"/>
                <a:ea typeface="Calibri" panose="020F0502020204030204" pitchFamily="34" charset="0"/>
              </a:rPr>
              <a:t>và</a:t>
            </a:r>
            <a:r>
              <a:rPr lang="en-US" sz="1800" dirty="0">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đổi</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hỏi</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hỗ</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nguồn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hành</a:t>
            </a:r>
            <a:r>
              <a:rPr lang="en-US" sz="1800" dirty="0">
                <a:effectLst/>
                <a:latin typeface="Arial" panose="020B0604020202020204" pitchFamily="34" charset="0"/>
                <a:ea typeface="Calibri" panose="020F0502020204030204" pitchFamily="34" charset="0"/>
              </a:rPr>
              <a:t> vi, </a:t>
            </a:r>
            <a:r>
              <a:rPr lang="en-US" sz="1800" dirty="0" err="1">
                <a:effectLst/>
                <a:latin typeface="Arial" panose="020B0604020202020204" pitchFamily="34" charset="0"/>
                <a:ea typeface="Calibri" panose="020F0502020204030204" pitchFamily="34" charset="0"/>
              </a:rPr>
              <a:t>lời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vấn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853010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18</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1" name="TextBox 10">
            <a:extLst>
              <a:ext uri="{FF2B5EF4-FFF2-40B4-BE49-F238E27FC236}">
                <a16:creationId xmlns:a16="http://schemas.microsoft.com/office/drawing/2014/main" id="{4AEBB80F-EDD4-4F3E-9C34-A25F68521FC5}"/>
              </a:ext>
            </a:extLst>
          </p:cNvPr>
          <p:cNvSpPr txBox="1"/>
          <p:nvPr/>
        </p:nvSpPr>
        <p:spPr>
          <a:xfrm>
            <a:off x="0" y="935262"/>
            <a:ext cx="9144000" cy="1042658"/>
          </a:xfrm>
          <a:prstGeom prst="rect">
            <a:avLst/>
          </a:prstGeom>
          <a:noFill/>
        </p:spPr>
        <p:txBody>
          <a:bodyPr wrap="square">
            <a:spAutoFit/>
          </a:bodyPr>
          <a:lstStyle/>
          <a:p>
            <a:pPr marL="0" marR="0" indent="27051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Để hình thành kĩ năng về bất cứ một hành động nào đó, con người cần luyện tập theo qui trình. Các nhà nghiên cứu về vấn đề này có những cách phân chia giai đoạn hình thành kĩ năng khác nhau: </a:t>
            </a:r>
            <a:endParaRPr lang="en-US" sz="1800" dirty="0">
              <a:effectLst/>
              <a:latin typeface="Calibri" panose="020F0502020204030204" pitchFamily="34" charset="0"/>
              <a:ea typeface="Calibri" panose="020F0502020204030204" pitchFamily="34" charset="0"/>
            </a:endParaRPr>
          </a:p>
        </p:txBody>
      </p:sp>
      <p:sp>
        <p:nvSpPr>
          <p:cNvPr id="16" name="Google Shape;119;p24">
            <a:extLst>
              <a:ext uri="{FF2B5EF4-FFF2-40B4-BE49-F238E27FC236}">
                <a16:creationId xmlns:a16="http://schemas.microsoft.com/office/drawing/2014/main" id="{90536B0F-AF79-435B-9DDA-667D6FCE5273}"/>
              </a:ext>
            </a:extLst>
          </p:cNvPr>
          <p:cNvSpPr txBox="1">
            <a:spLocks noGrp="1"/>
          </p:cNvSpPr>
          <p:nvPr>
            <p:ph type="title"/>
          </p:nvPr>
        </p:nvSpPr>
        <p:spPr>
          <a:xfrm>
            <a:off x="669925" y="0"/>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2. CÁC GIAI ĐOẠN PHÁT TRIỂN KNXH CỦA TRẺ VÀ QUÁ TRÌNH GIÁO DỤC KNXH</a:t>
            </a:r>
            <a:endParaRPr lang="vi-VN" dirty="0"/>
          </a:p>
        </p:txBody>
      </p:sp>
      <p:pic>
        <p:nvPicPr>
          <p:cNvPr id="8" name="Picture 7">
            <a:extLst>
              <a:ext uri="{FF2B5EF4-FFF2-40B4-BE49-F238E27FC236}">
                <a16:creationId xmlns:a16="http://schemas.microsoft.com/office/drawing/2014/main" id="{F1DE98E9-348D-4867-BD14-0F85ABA09A47}"/>
              </a:ext>
            </a:extLst>
          </p:cNvPr>
          <p:cNvPicPr>
            <a:picLocks noChangeAspect="1"/>
          </p:cNvPicPr>
          <p:nvPr/>
        </p:nvPicPr>
        <p:blipFill>
          <a:blip r:embed="rId3"/>
          <a:stretch>
            <a:fillRect/>
          </a:stretch>
        </p:blipFill>
        <p:spPr>
          <a:xfrm>
            <a:off x="2403612" y="1977920"/>
            <a:ext cx="4181338" cy="2788920"/>
          </a:xfrm>
          <a:prstGeom prst="rect">
            <a:avLst/>
          </a:prstGeom>
        </p:spPr>
      </p:pic>
      <p:sp>
        <p:nvSpPr>
          <p:cNvPr id="9" name="TextBox 8">
            <a:extLst>
              <a:ext uri="{FF2B5EF4-FFF2-40B4-BE49-F238E27FC236}">
                <a16:creationId xmlns:a16="http://schemas.microsoft.com/office/drawing/2014/main" id="{00733B25-FFC1-46E0-BFF0-D08CFEEDA90B}"/>
              </a:ext>
            </a:extLst>
          </p:cNvPr>
          <p:cNvSpPr txBox="1"/>
          <p:nvPr/>
        </p:nvSpPr>
        <p:spPr>
          <a:xfrm>
            <a:off x="2796540" y="4827716"/>
            <a:ext cx="5293360" cy="215444"/>
          </a:xfrm>
          <a:prstGeom prst="rect">
            <a:avLst/>
          </a:prstGeom>
          <a:noFill/>
        </p:spPr>
        <p:txBody>
          <a:bodyPr wrap="square">
            <a:spAutoFit/>
          </a:bodyPr>
          <a:lstStyle/>
          <a:p>
            <a:r>
              <a:rPr lang="en-US" sz="800" dirty="0"/>
              <a:t>https://www.learnwithhomer.com/homer-blog/4190/social-skills-for-kids/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19</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4" name="TextBox 13">
            <a:extLst>
              <a:ext uri="{FF2B5EF4-FFF2-40B4-BE49-F238E27FC236}">
                <a16:creationId xmlns:a16="http://schemas.microsoft.com/office/drawing/2014/main" id="{24905D4A-A462-49E2-83D2-23E253769C8F}"/>
              </a:ext>
            </a:extLst>
          </p:cNvPr>
          <p:cNvSpPr txBox="1"/>
          <p:nvPr/>
        </p:nvSpPr>
        <p:spPr>
          <a:xfrm>
            <a:off x="1454150" y="4847863"/>
            <a:ext cx="5187950" cy="215444"/>
          </a:xfrm>
          <a:prstGeom prst="rect">
            <a:avLst/>
          </a:prstGeom>
          <a:noFill/>
        </p:spPr>
        <p:txBody>
          <a:bodyPr wrap="square">
            <a:spAutoFit/>
          </a:bodyPr>
          <a:lstStyle/>
          <a:p>
            <a:r>
              <a:rPr lang="en-US" sz="800" dirty="0"/>
              <a:t>https://timviec365.vn/blog/ky-nang-la-gi-new7043.html</a:t>
            </a:r>
          </a:p>
        </p:txBody>
      </p:sp>
      <p:sp>
        <p:nvSpPr>
          <p:cNvPr id="4" name="TextBox 3">
            <a:extLst>
              <a:ext uri="{FF2B5EF4-FFF2-40B4-BE49-F238E27FC236}">
                <a16:creationId xmlns:a16="http://schemas.microsoft.com/office/drawing/2014/main" id="{829D353B-7FDD-438B-849C-FA87950A504C}"/>
              </a:ext>
            </a:extLst>
          </p:cNvPr>
          <p:cNvSpPr txBox="1"/>
          <p:nvPr/>
        </p:nvSpPr>
        <p:spPr>
          <a:xfrm>
            <a:off x="167006" y="783165"/>
            <a:ext cx="8924290" cy="3873304"/>
          </a:xfrm>
          <a:prstGeom prst="rect">
            <a:avLst/>
          </a:prstGeom>
          <a:noFill/>
        </p:spPr>
        <p:txBody>
          <a:bodyPr wrap="square" rtlCol="0">
            <a:spAutoFit/>
          </a:bodyPr>
          <a:lstStyle/>
          <a:p>
            <a:pPr marL="0" marR="0" indent="270510" algn="just">
              <a:lnSpc>
                <a:spcPct val="117000"/>
              </a:lnSpc>
              <a:spcBef>
                <a:spcPts val="0"/>
              </a:spcBef>
              <a:spcAft>
                <a:spcPts val="1000"/>
              </a:spcAft>
            </a:pPr>
            <a:r>
              <a:rPr lang="vi-VN" sz="1700" dirty="0">
                <a:effectLst/>
                <a:latin typeface="Arial" panose="020B0604020202020204" pitchFamily="34" charset="0"/>
                <a:ea typeface="Calibri" panose="020F0502020204030204" pitchFamily="34" charset="0"/>
              </a:rPr>
              <a:t>K.K Platônốp và G.G</a:t>
            </a:r>
            <a:r>
              <a:rPr lang="en-US" sz="1700" dirty="0">
                <a:effectLst/>
                <a:latin typeface="Arial" panose="020B0604020202020204" pitchFamily="34" charset="0"/>
                <a:ea typeface="Calibri" panose="020F0502020204030204" pitchFamily="34" charset="0"/>
              </a:rPr>
              <a:t>.</a:t>
            </a:r>
            <a:r>
              <a:rPr lang="vi-VN" sz="1700" dirty="0">
                <a:effectLst/>
                <a:latin typeface="Arial" panose="020B0604020202020204" pitchFamily="34" charset="0"/>
                <a:ea typeface="Calibri" panose="020F0502020204030204" pitchFamily="34" charset="0"/>
              </a:rPr>
              <a:t> Golu</a:t>
            </a:r>
            <a:r>
              <a:rPr lang="en-US" sz="1700" dirty="0">
                <a:effectLst/>
                <a:latin typeface="Arial" panose="020B0604020202020204" pitchFamily="34" charset="0"/>
                <a:ea typeface="Calibri" panose="020F0502020204030204" pitchFamily="34" charset="0"/>
              </a:rPr>
              <a:t>b</a:t>
            </a:r>
            <a:r>
              <a:rPr lang="vi-VN" sz="1700" dirty="0">
                <a:effectLst/>
                <a:latin typeface="Arial" panose="020B0604020202020204" pitchFamily="34" charset="0"/>
                <a:ea typeface="Calibri" panose="020F0502020204030204" pitchFamily="34" charset="0"/>
              </a:rPr>
              <a:t>ev đưa ra 5 giai đoạn hình thành kĩ năng và cũng là năm mức độ hình thành kĩ năng:</a:t>
            </a:r>
            <a:endParaRPr lang="en-US" sz="1700" dirty="0">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Wingdings" panose="05000000000000000000" pitchFamily="2" charset="2"/>
              <a:buChar char=""/>
            </a:pPr>
            <a:r>
              <a:rPr lang="vi-VN" sz="1700" i="1" dirty="0">
                <a:effectLst/>
                <a:latin typeface="Arial" panose="020B0604020202020204" pitchFamily="34" charset="0"/>
                <a:ea typeface="Calibri" panose="020F0502020204030204" pitchFamily="34" charset="0"/>
              </a:rPr>
              <a:t>Giai đoạn một</a:t>
            </a:r>
            <a:r>
              <a:rPr lang="vi-VN" sz="1700" dirty="0">
                <a:effectLst/>
                <a:latin typeface="Arial" panose="020B0604020202020204" pitchFamily="34" charset="0"/>
                <a:ea typeface="Calibri" panose="020F0502020204030204" pitchFamily="34" charset="0"/>
              </a:rPr>
              <a:t> hay còn gọi là giai đoạn kĩ năng sơ đẳng</a:t>
            </a:r>
            <a:r>
              <a:rPr lang="en-US" sz="1700" dirty="0">
                <a:effectLst/>
                <a:latin typeface="Arial" panose="020B0604020202020204" pitchFamily="34" charset="0"/>
                <a:ea typeface="Calibri" panose="020F0502020204030204" pitchFamily="34" charset="0"/>
              </a:rPr>
              <a:t>: C</a:t>
            </a:r>
            <a:r>
              <a:rPr lang="vi-VN" sz="1700" dirty="0">
                <a:effectLst/>
                <a:latin typeface="Arial" panose="020B0604020202020204" pitchFamily="34" charset="0"/>
                <a:ea typeface="Calibri" panose="020F0502020204030204" pitchFamily="34" charset="0"/>
              </a:rPr>
              <a:t>on người ý thức được mục đích hành động và tìm kiếm cách hành động dựa trên vốn hiểu biết và kĩ xảo sinh hoạt đời thường. Hành động được thực hiện bằng cách thử và sai.</a:t>
            </a:r>
            <a:endParaRPr lang="en-US" sz="1700" dirty="0">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Wingdings" panose="05000000000000000000" pitchFamily="2" charset="2"/>
              <a:buChar char=""/>
            </a:pPr>
            <a:r>
              <a:rPr lang="vi-VN" sz="1700" i="1" dirty="0">
                <a:effectLst/>
                <a:latin typeface="Arial" panose="020B0604020202020204" pitchFamily="34" charset="0"/>
                <a:ea typeface="Calibri" panose="020F0502020204030204" pitchFamily="34" charset="0"/>
              </a:rPr>
              <a:t>Giai đoạn hai:</a:t>
            </a:r>
            <a:r>
              <a:rPr lang="vi-VN" sz="1700" dirty="0">
                <a:effectLst/>
                <a:latin typeface="Arial" panose="020B0604020202020204" pitchFamily="34" charset="0"/>
                <a:ea typeface="Calibri" panose="020F0502020204030204" pitchFamily="34" charset="0"/>
              </a:rPr>
              <a:t> Biết cách làm nhưng không đầy đủ, nghĩa là có hiểu biết về phương thức hành động, sử dụng được các kĩ xảo đã có nhưng không phải là kĩ xảo chuyên biệt dành cho hành động này.</a:t>
            </a:r>
            <a:endParaRPr lang="en-US" sz="1700" dirty="0">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Wingdings" panose="05000000000000000000" pitchFamily="2" charset="2"/>
              <a:buChar char=""/>
            </a:pPr>
            <a:r>
              <a:rPr lang="vi-VN" sz="1700" i="1" dirty="0">
                <a:effectLst/>
                <a:latin typeface="Arial" panose="020B0604020202020204" pitchFamily="34" charset="0"/>
                <a:ea typeface="Calibri" panose="020F0502020204030204" pitchFamily="34" charset="0"/>
              </a:rPr>
              <a:t>Giai đoạn ba</a:t>
            </a:r>
            <a:r>
              <a:rPr lang="vi-VN" sz="1700" dirty="0">
                <a:effectLst/>
                <a:latin typeface="Arial" panose="020B0604020202020204" pitchFamily="34" charset="0"/>
                <a:ea typeface="Calibri" panose="020F0502020204030204" pitchFamily="34" charset="0"/>
              </a:rPr>
              <a:t>: Có kĩ năng chung nhưng còn riêng lẻ.</a:t>
            </a:r>
            <a:endParaRPr lang="en-US" sz="1700" dirty="0">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Wingdings" panose="05000000000000000000" pitchFamily="2" charset="2"/>
              <a:buChar char=""/>
            </a:pPr>
            <a:r>
              <a:rPr lang="vi-VN" sz="1700" i="1" dirty="0">
                <a:effectLst/>
                <a:latin typeface="Arial" panose="020B0604020202020204" pitchFamily="34" charset="0"/>
                <a:ea typeface="Calibri" panose="020F0502020204030204" pitchFamily="34" charset="0"/>
              </a:rPr>
              <a:t>Giai đoạn bốn</a:t>
            </a:r>
            <a:r>
              <a:rPr lang="vi-VN" sz="1700" dirty="0">
                <a:effectLst/>
                <a:latin typeface="Arial" panose="020B0604020202020204" pitchFamily="34" charset="0"/>
                <a:ea typeface="Calibri" panose="020F0502020204030204" pitchFamily="34" charset="0"/>
              </a:rPr>
              <a:t>: Có kĩ năng phát triển cao, sử dụng sáng tạo vốn hiểu biết, ý thức được không chỉ mục đích hành động mà cả động cơ lựa chọn cách thức đạt mục đích.</a:t>
            </a:r>
            <a:endParaRPr lang="en-US" sz="1700" dirty="0">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Wingdings" panose="05000000000000000000" pitchFamily="2" charset="2"/>
              <a:buChar char=""/>
            </a:pPr>
            <a:r>
              <a:rPr lang="vi-VN" sz="1700" i="1" dirty="0">
                <a:effectLst/>
                <a:latin typeface="Arial" panose="020B0604020202020204" pitchFamily="34" charset="0"/>
                <a:ea typeface="Calibri" panose="020F0502020204030204" pitchFamily="34" charset="0"/>
              </a:rPr>
              <a:t>Giai đoạn năm:</a:t>
            </a:r>
            <a:r>
              <a:rPr lang="vi-VN" sz="1700" dirty="0">
                <a:effectLst/>
                <a:latin typeface="Arial" panose="020B0604020202020204" pitchFamily="34" charset="0"/>
                <a:ea typeface="Calibri" panose="020F0502020204030204" pitchFamily="34" charset="0"/>
              </a:rPr>
              <a:t> Sử dụng sáng tạo các kĩ năng khác nhau.</a:t>
            </a:r>
            <a:endParaRPr lang="en-US" sz="1700" dirty="0">
              <a:effectLst/>
              <a:latin typeface="Calibri" panose="020F0502020204030204" pitchFamily="34" charset="0"/>
              <a:ea typeface="Calibri" panose="020F0502020204030204" pitchFamily="34" charset="0"/>
            </a:endParaRPr>
          </a:p>
        </p:txBody>
      </p:sp>
      <p:sp>
        <p:nvSpPr>
          <p:cNvPr id="12" name="Google Shape;119;p24">
            <a:extLst>
              <a:ext uri="{FF2B5EF4-FFF2-40B4-BE49-F238E27FC236}">
                <a16:creationId xmlns:a16="http://schemas.microsoft.com/office/drawing/2014/main" id="{23625E50-6C16-4B8F-961B-6F43179266E6}"/>
              </a:ext>
            </a:extLst>
          </p:cNvPr>
          <p:cNvSpPr txBox="1">
            <a:spLocks noGrp="1"/>
          </p:cNvSpPr>
          <p:nvPr>
            <p:ph type="title"/>
          </p:nvPr>
        </p:nvSpPr>
        <p:spPr>
          <a:xfrm>
            <a:off x="669925" y="0"/>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2. CÁC GIAI ĐOẠN PHÁT TRIỂN KNXH CỦA TRẺ VÀ QUÁ TRÌNH GIÁO DỤC KNXH</a:t>
            </a:r>
            <a:endParaRPr lang="vi-VN" dirty="0"/>
          </a:p>
        </p:txBody>
      </p:sp>
    </p:spTree>
    <p:extLst>
      <p:ext uri="{BB962C8B-B14F-4D97-AF65-F5344CB8AC3E}">
        <p14:creationId xmlns:p14="http://schemas.microsoft.com/office/powerpoint/2010/main" val="716050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8" name="Google Shape;138;p2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20</a:t>
            </a:fld>
            <a:endParaRPr/>
          </a:p>
        </p:txBody>
      </p:sp>
      <p:sp>
        <p:nvSpPr>
          <p:cNvPr id="6" name="TextBox 5">
            <a:extLst>
              <a:ext uri="{FF2B5EF4-FFF2-40B4-BE49-F238E27FC236}">
                <a16:creationId xmlns:a16="http://schemas.microsoft.com/office/drawing/2014/main" id="{B3E61FB2-3EB4-4AB3-A312-11F058F70EE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7" name="Picture 6">
            <a:extLst>
              <a:ext uri="{FF2B5EF4-FFF2-40B4-BE49-F238E27FC236}">
                <a16:creationId xmlns:a16="http://schemas.microsoft.com/office/drawing/2014/main" id="{7CE067D2-27C9-4BA3-8FBF-FB9154505591}"/>
              </a:ext>
            </a:extLst>
          </p:cNvPr>
          <p:cNvPicPr>
            <a:picLocks noChangeAspect="1"/>
          </p:cNvPicPr>
          <p:nvPr/>
        </p:nvPicPr>
        <p:blipFill>
          <a:blip r:embed="rId3"/>
          <a:stretch>
            <a:fillRect/>
          </a:stretch>
        </p:blipFill>
        <p:spPr>
          <a:xfrm>
            <a:off x="1051560" y="3313291"/>
            <a:ext cx="6492240" cy="1570312"/>
          </a:xfrm>
          <a:prstGeom prst="rect">
            <a:avLst/>
          </a:prstGeom>
        </p:spPr>
      </p:pic>
      <p:sp>
        <p:nvSpPr>
          <p:cNvPr id="14" name="TextBox 13">
            <a:extLst>
              <a:ext uri="{FF2B5EF4-FFF2-40B4-BE49-F238E27FC236}">
                <a16:creationId xmlns:a16="http://schemas.microsoft.com/office/drawing/2014/main" id="{24905D4A-A462-49E2-83D2-23E253769C8F}"/>
              </a:ext>
            </a:extLst>
          </p:cNvPr>
          <p:cNvSpPr txBox="1"/>
          <p:nvPr/>
        </p:nvSpPr>
        <p:spPr>
          <a:xfrm>
            <a:off x="1454150" y="4847863"/>
            <a:ext cx="5187950" cy="215444"/>
          </a:xfrm>
          <a:prstGeom prst="rect">
            <a:avLst/>
          </a:prstGeom>
          <a:noFill/>
        </p:spPr>
        <p:txBody>
          <a:bodyPr wrap="square">
            <a:spAutoFit/>
          </a:bodyPr>
          <a:lstStyle/>
          <a:p>
            <a:r>
              <a:rPr lang="en-US" sz="800" dirty="0"/>
              <a:t>https://timviec365.vn/blog/ky-nang-la-gi-new7043.html</a:t>
            </a:r>
          </a:p>
        </p:txBody>
      </p:sp>
      <p:sp>
        <p:nvSpPr>
          <p:cNvPr id="4" name="TextBox 3">
            <a:extLst>
              <a:ext uri="{FF2B5EF4-FFF2-40B4-BE49-F238E27FC236}">
                <a16:creationId xmlns:a16="http://schemas.microsoft.com/office/drawing/2014/main" id="{829D353B-7FDD-438B-849C-FA87950A504C}"/>
              </a:ext>
            </a:extLst>
          </p:cNvPr>
          <p:cNvSpPr txBox="1"/>
          <p:nvPr/>
        </p:nvSpPr>
        <p:spPr>
          <a:xfrm>
            <a:off x="-24765" y="836450"/>
            <a:ext cx="8924290" cy="1042658"/>
          </a:xfrm>
          <a:prstGeom prst="rect">
            <a:avLst/>
          </a:prstGeom>
          <a:noFill/>
        </p:spPr>
        <p:txBody>
          <a:bodyPr wrap="square" rtlCol="0">
            <a:spAutoFit/>
          </a:bodyPr>
          <a:lstStyle/>
          <a:p>
            <a:pPr marL="0" marR="0" indent="270510" algn="just">
              <a:lnSpc>
                <a:spcPct val="117000"/>
              </a:lnSpc>
              <a:spcBef>
                <a:spcPts val="0"/>
              </a:spcBef>
              <a:spcAft>
                <a:spcPts val="1000"/>
              </a:spcAft>
            </a:pPr>
            <a:r>
              <a:rPr lang="af-ZA" sz="1800" dirty="0">
                <a:effectLst/>
                <a:latin typeface="Arial" panose="020B0604020202020204" pitchFamily="34" charset="0"/>
                <a:ea typeface="Calibri" panose="020F0502020204030204" pitchFamily="34" charset="0"/>
                <a:sym typeface="Wingdings" panose="05000000000000000000" pitchFamily="2" charset="2"/>
              </a:rPr>
              <a:t> </a:t>
            </a:r>
            <a:r>
              <a:rPr lang="af-ZA" sz="1800" dirty="0">
                <a:effectLst/>
                <a:latin typeface="Arial" panose="020B0604020202020204" pitchFamily="34" charset="0"/>
                <a:ea typeface="Calibri" panose="020F0502020204030204" pitchFamily="34" charset="0"/>
              </a:rPr>
              <a:t>Hai tác giả này đã không đề cập đến vai trò của mẫu hành động hay sự hướng</a:t>
            </a:r>
            <a:r>
              <a:rPr lang="vi-VN" sz="1800" dirty="0">
                <a:effectLst/>
                <a:latin typeface="Arial" panose="020B0604020202020204" pitchFamily="34" charset="0"/>
                <a:ea typeface="Calibri" panose="020F0502020204030204" pitchFamily="34" charset="0"/>
              </a:rPr>
              <a:t> dẫn của </a:t>
            </a:r>
            <a:r>
              <a:rPr lang="vi-VN" sz="1800" spc="-30" dirty="0">
                <a:effectLst/>
                <a:latin typeface="Arial" panose="020B0604020202020204" pitchFamily="34" charset="0"/>
                <a:ea typeface="Calibri" panose="020F0502020204030204" pitchFamily="34" charset="0"/>
              </a:rPr>
              <a:t>người có kiến thức, kĩ năng cao hơn mình mà đánh giá cao vai trò của tri thức và các kĩ xảo đã có. </a:t>
            </a:r>
            <a:endParaRPr lang="en-US" sz="1800" dirty="0">
              <a:effectLst/>
              <a:latin typeface="Calibri" panose="020F0502020204030204" pitchFamily="34" charset="0"/>
              <a:ea typeface="Calibri" panose="020F0502020204030204" pitchFamily="34" charset="0"/>
            </a:endParaRPr>
          </a:p>
        </p:txBody>
      </p:sp>
      <p:sp>
        <p:nvSpPr>
          <p:cNvPr id="12" name="Google Shape;119;p24">
            <a:extLst>
              <a:ext uri="{FF2B5EF4-FFF2-40B4-BE49-F238E27FC236}">
                <a16:creationId xmlns:a16="http://schemas.microsoft.com/office/drawing/2014/main" id="{23625E50-6C16-4B8F-961B-6F43179266E6}"/>
              </a:ext>
            </a:extLst>
          </p:cNvPr>
          <p:cNvSpPr txBox="1">
            <a:spLocks noGrp="1"/>
          </p:cNvSpPr>
          <p:nvPr>
            <p:ph type="title"/>
          </p:nvPr>
        </p:nvSpPr>
        <p:spPr>
          <a:xfrm>
            <a:off x="669925" y="0"/>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2. CÁC GIAI ĐOẠN PHÁT TRIỂN KNXH CỦA TRẺ VÀ QUÁ TRÌNH GIÁO DỤC KNXH</a:t>
            </a:r>
            <a:endParaRPr lang="vi-VN" dirty="0"/>
          </a:p>
        </p:txBody>
      </p:sp>
      <p:sp>
        <p:nvSpPr>
          <p:cNvPr id="13" name="TextBox 12">
            <a:extLst>
              <a:ext uri="{FF2B5EF4-FFF2-40B4-BE49-F238E27FC236}">
                <a16:creationId xmlns:a16="http://schemas.microsoft.com/office/drawing/2014/main" id="{7D79F330-5A7D-49B3-9FCA-8A803FC82FF5}"/>
              </a:ext>
            </a:extLst>
          </p:cNvPr>
          <p:cNvSpPr txBox="1"/>
          <p:nvPr/>
        </p:nvSpPr>
        <p:spPr>
          <a:xfrm>
            <a:off x="58738" y="1912468"/>
            <a:ext cx="8924290" cy="1200329"/>
          </a:xfrm>
          <a:prstGeom prst="rect">
            <a:avLst/>
          </a:prstGeom>
          <a:noFill/>
        </p:spPr>
        <p:txBody>
          <a:bodyPr wrap="square">
            <a:spAutoFit/>
          </a:bodyPr>
          <a:lstStyle/>
          <a:p>
            <a:r>
              <a:rPr lang="af-ZA" sz="1800" dirty="0">
                <a:effectLst/>
                <a:latin typeface="Arial" panose="020B0604020202020204" pitchFamily="34" charset="0"/>
                <a:ea typeface="Calibri" panose="020F0502020204030204" pitchFamily="34" charset="0"/>
              </a:rPr>
              <a:t>Cùng</a:t>
            </a:r>
            <a:r>
              <a:rPr lang="vi-VN" sz="1800" dirty="0">
                <a:effectLst/>
                <a:latin typeface="Arial" panose="020B0604020202020204" pitchFamily="34" charset="0"/>
                <a:ea typeface="Calibri" panose="020F0502020204030204" pitchFamily="34" charset="0"/>
              </a:rPr>
              <a:t> quan điểm này còn có A.V. Pêtrôpxki và X.I. Kixêgôf. Họ cho rằng có hai loại kĩ năng. Đó là kĩ năng ban đầu và kĩ năng bậc cao. Kĩ năng ban đầu là kĩ năng </a:t>
            </a:r>
            <a:r>
              <a:rPr lang="vi-VN" sz="1800" spc="-20" dirty="0">
                <a:effectLst/>
                <a:latin typeface="Arial" panose="020B0604020202020204" pitchFamily="34" charset="0"/>
                <a:ea typeface="Calibri" panose="020F0502020204030204" pitchFamily="34" charset="0"/>
              </a:rPr>
              <a:t>đơn giản được hình thành trên cơ sở tri thức và kinh nghiệm về hành động. Kĩ năng bậc cao là kĩ năng dựa trên các kiến thức và vốn kinh nghiệm, một số kĩ xảo cho trước.</a:t>
            </a:r>
            <a:r>
              <a:rPr lang="vi-VN" sz="1800" dirty="0">
                <a:effectLst/>
                <a:latin typeface="Arial" panose="020B0604020202020204" pitchFamily="34" charset="0"/>
                <a:ea typeface="Calibri" panose="020F0502020204030204" pitchFamily="34" charset="0"/>
              </a:rPr>
              <a:t> </a:t>
            </a:r>
            <a:endParaRPr lang="en-US" sz="1800" dirty="0"/>
          </a:p>
        </p:txBody>
      </p:sp>
    </p:spTree>
    <p:extLst>
      <p:ext uri="{BB962C8B-B14F-4D97-AF65-F5344CB8AC3E}">
        <p14:creationId xmlns:p14="http://schemas.microsoft.com/office/powerpoint/2010/main" val="3013596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21</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171450" y="417533"/>
            <a:ext cx="8686800" cy="4215706"/>
          </a:xfrm>
          <a:prstGeom prst="rect">
            <a:avLst/>
          </a:prstGeom>
          <a:noFill/>
        </p:spPr>
        <p:txBody>
          <a:bodyPr wrap="square">
            <a:spAutoFit/>
          </a:bodyPr>
          <a:lstStyle/>
          <a:p>
            <a:pPr marL="0" marR="0" indent="270510" algn="just">
              <a:lnSpc>
                <a:spcPct val="117000"/>
              </a:lnSpc>
              <a:spcBef>
                <a:spcPts val="0"/>
              </a:spcBef>
              <a:spcAft>
                <a:spcPts val="1000"/>
              </a:spcAft>
            </a:pPr>
            <a:r>
              <a:rPr lang="af-ZA" sz="1800" dirty="0">
                <a:effectLst/>
                <a:latin typeface="Arial" panose="020B0604020202020204" pitchFamily="34" charset="0"/>
                <a:ea typeface="Calibri" panose="020F0502020204030204" pitchFamily="34" charset="0"/>
              </a:rPr>
              <a:t>Nguyễn Phụ Thông Thái cho rằng, kĩ năng là hành động, là mức độ lĩnh hội</a:t>
            </a:r>
            <a:r>
              <a:rPr lang="vi-VN" sz="1800" dirty="0">
                <a:effectLst/>
                <a:latin typeface="Arial" panose="020B0604020202020204" pitchFamily="34" charset="0"/>
                <a:ea typeface="Calibri" panose="020F0502020204030204" pitchFamily="34" charset="0"/>
              </a:rPr>
              <a:t> hoạt động. Sự hình thành kĩ năng trải qua các giai đoạn như sau: </a:t>
            </a:r>
            <a:endParaRPr lang="en-US" sz="1800" dirty="0">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Wingdings" panose="05000000000000000000" pitchFamily="2" charset="2"/>
              <a:buChar char=""/>
            </a:pPr>
            <a:r>
              <a:rPr lang="vi-VN" sz="1800" i="1" dirty="0">
                <a:effectLst/>
                <a:latin typeface="Arial" panose="020B0604020202020204" pitchFamily="34" charset="0"/>
                <a:ea typeface="Calibri" panose="020F0502020204030204" pitchFamily="34" charset="0"/>
              </a:rPr>
              <a:t>Giai đoạn 1: </a:t>
            </a:r>
            <a:r>
              <a:rPr lang="en-US" sz="1800" i="1" dirty="0">
                <a:effectLst/>
                <a:latin typeface="Arial" panose="020B0604020202020204" pitchFamily="34" charset="0"/>
                <a:ea typeface="Calibri" panose="020F0502020204030204" pitchFamily="34" charset="0"/>
              </a:rPr>
              <a:t>C</a:t>
            </a:r>
            <a:r>
              <a:rPr lang="vi-VN" sz="1800" i="1" dirty="0">
                <a:effectLst/>
                <a:latin typeface="Arial" panose="020B0604020202020204" pitchFamily="34" charset="0"/>
                <a:ea typeface="Calibri" panose="020F0502020204030204" pitchFamily="34" charset="0"/>
              </a:rPr>
              <a:t>ó tri thức về hành động (mục đích, cách thực hiện, các điều kiện hành động) và những kinh nghiệm cần thiết</a:t>
            </a:r>
            <a:r>
              <a:rPr lang="en-US" sz="1800" i="1"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Wingdings" panose="05000000000000000000" pitchFamily="2" charset="2"/>
              <a:buChar char=""/>
            </a:pPr>
            <a:r>
              <a:rPr lang="vi-VN" sz="1800" i="1" dirty="0">
                <a:effectLst/>
                <a:latin typeface="Arial" panose="020B0604020202020204" pitchFamily="34" charset="0"/>
                <a:ea typeface="Calibri" panose="020F0502020204030204" pitchFamily="34" charset="0"/>
              </a:rPr>
              <a:t>Giai đoạn 2: </a:t>
            </a:r>
            <a:r>
              <a:rPr lang="en-US" sz="1800" i="1" dirty="0">
                <a:effectLst/>
                <a:latin typeface="Arial" panose="020B0604020202020204" pitchFamily="34" charset="0"/>
                <a:ea typeface="Calibri" panose="020F0502020204030204" pitchFamily="34" charset="0"/>
              </a:rPr>
              <a:t>V</a:t>
            </a:r>
            <a:r>
              <a:rPr lang="vi-VN" sz="1800" i="1" dirty="0">
                <a:effectLst/>
                <a:latin typeface="Arial" panose="020B0604020202020204" pitchFamily="34" charset="0"/>
                <a:ea typeface="Calibri" panose="020F0502020204030204" pitchFamily="34" charset="0"/>
              </a:rPr>
              <a:t>ận dụng tri thức, kinh nghiệm vào hành động và hực hiện hành động có kết quả.</a:t>
            </a:r>
            <a:endParaRPr lang="en-US" sz="1800" dirty="0">
              <a:effectLst/>
              <a:latin typeface="Calibri" panose="020F0502020204030204" pitchFamily="34" charset="0"/>
              <a:ea typeface="Calibri" panose="020F0502020204030204" pitchFamily="34" charset="0"/>
            </a:endParaRPr>
          </a:p>
          <a:p>
            <a:pPr marL="0" marR="0" indent="2286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vi-VN" sz="1800" dirty="0">
                <a:effectLst/>
                <a:latin typeface="Arial" panose="020B0604020202020204" pitchFamily="34" charset="0"/>
                <a:ea typeface="Calibri" panose="020F0502020204030204" pitchFamily="34" charset="0"/>
              </a:rPr>
              <a:t>Trần Quốc Thành nêu ra 3 giai đoạn hình thành kĩ năng:</a:t>
            </a:r>
            <a:endParaRPr lang="en-US" sz="1800" dirty="0">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Wingdings" panose="05000000000000000000" pitchFamily="2" charset="2"/>
              <a:buChar char=""/>
            </a:pPr>
            <a:r>
              <a:rPr lang="vi-VN" sz="1800" i="1" dirty="0">
                <a:effectLst/>
                <a:latin typeface="Arial" panose="020B0604020202020204" pitchFamily="34" charset="0"/>
                <a:ea typeface="Calibri" panose="020F0502020204030204" pitchFamily="34" charset="0"/>
              </a:rPr>
              <a:t>Giai đoạn 1: </a:t>
            </a:r>
            <a:r>
              <a:rPr lang="en-US" sz="1800" i="1" dirty="0">
                <a:effectLst/>
                <a:latin typeface="Arial" panose="020B0604020202020204" pitchFamily="34" charset="0"/>
                <a:ea typeface="Calibri" panose="020F0502020204030204" pitchFamily="34" charset="0"/>
              </a:rPr>
              <a:t>G</a:t>
            </a:r>
            <a:r>
              <a:rPr lang="vi-VN" sz="1800" i="1" dirty="0">
                <a:effectLst/>
                <a:latin typeface="Arial" panose="020B0604020202020204" pitchFamily="34" charset="0"/>
                <a:ea typeface="Calibri" panose="020F0502020204030204" pitchFamily="34" charset="0"/>
              </a:rPr>
              <a:t>iai đoạn nhận thức đầy đủ về mục đích, cách thức và điều kiện hành động.</a:t>
            </a:r>
            <a:endParaRPr lang="en-US" sz="1800" dirty="0">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Wingdings" panose="05000000000000000000" pitchFamily="2" charset="2"/>
              <a:buChar char=""/>
            </a:pPr>
            <a:r>
              <a:rPr lang="vi-VN" sz="1800" i="1" dirty="0">
                <a:effectLst/>
                <a:latin typeface="Arial" panose="020B0604020202020204" pitchFamily="34" charset="0"/>
                <a:ea typeface="Calibri" panose="020F0502020204030204" pitchFamily="34" charset="0"/>
              </a:rPr>
              <a:t>Giai đoạn 2: </a:t>
            </a:r>
            <a:r>
              <a:rPr lang="en-US" sz="1800" i="1" dirty="0">
                <a:effectLst/>
                <a:latin typeface="Arial" panose="020B0604020202020204" pitchFamily="34" charset="0"/>
                <a:ea typeface="Calibri" panose="020F0502020204030204" pitchFamily="34" charset="0"/>
              </a:rPr>
              <a:t>G</a:t>
            </a:r>
            <a:r>
              <a:rPr lang="vi-VN" sz="1800" i="1" dirty="0">
                <a:effectLst/>
                <a:latin typeface="Arial" panose="020B0604020202020204" pitchFamily="34" charset="0"/>
                <a:ea typeface="Calibri" panose="020F0502020204030204" pitchFamily="34" charset="0"/>
              </a:rPr>
              <a:t>iai đoạn quan sát mẫu và làm thử theo mẫu.</a:t>
            </a:r>
            <a:endParaRPr lang="en-US" sz="1800" dirty="0">
              <a:effectLst/>
              <a:latin typeface="Calibri" panose="020F0502020204030204" pitchFamily="34" charset="0"/>
              <a:ea typeface="Calibri" panose="020F0502020204030204" pitchFamily="34" charset="0"/>
            </a:endParaRPr>
          </a:p>
          <a:p>
            <a:pPr marL="342900" marR="0" lvl="0" indent="-342900" algn="just">
              <a:lnSpc>
                <a:spcPct val="117000"/>
              </a:lnSpc>
              <a:spcBef>
                <a:spcPts val="0"/>
              </a:spcBef>
              <a:spcAft>
                <a:spcPts val="0"/>
              </a:spcAft>
              <a:buFont typeface="Wingdings" panose="05000000000000000000" pitchFamily="2" charset="2"/>
              <a:buChar char=""/>
            </a:pPr>
            <a:r>
              <a:rPr lang="vi-VN" sz="1800" i="1" dirty="0">
                <a:effectLst/>
                <a:latin typeface="Arial" panose="020B0604020202020204" pitchFamily="34" charset="0"/>
                <a:ea typeface="Calibri" panose="020F0502020204030204" pitchFamily="34" charset="0"/>
              </a:rPr>
              <a:t>Giai đoạn 3: </a:t>
            </a:r>
            <a:r>
              <a:rPr lang="en-US" sz="1800" i="1" dirty="0">
                <a:effectLst/>
                <a:latin typeface="Arial" panose="020B0604020202020204" pitchFamily="34" charset="0"/>
                <a:ea typeface="Calibri" panose="020F0502020204030204" pitchFamily="34" charset="0"/>
              </a:rPr>
              <a:t>G</a:t>
            </a:r>
            <a:r>
              <a:rPr lang="vi-VN" sz="1800" i="1" dirty="0">
                <a:effectLst/>
                <a:latin typeface="Arial" panose="020B0604020202020204" pitchFamily="34" charset="0"/>
                <a:ea typeface="Calibri" panose="020F0502020204030204" pitchFamily="34" charset="0"/>
              </a:rPr>
              <a:t>iai đoạn luyện tập để tiến hành các hành động theo đúng yêu cầu nhằm đạt mục đích đề ra.</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8640157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22</a:t>
            </a:fld>
            <a:endParaRPr lang="en"/>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C25CE2EB-039D-4C57-B995-69994DDEBEB7}"/>
              </a:ext>
            </a:extLst>
          </p:cNvPr>
          <p:cNvSpPr txBox="1"/>
          <p:nvPr/>
        </p:nvSpPr>
        <p:spPr>
          <a:xfrm>
            <a:off x="84666" y="54173"/>
            <a:ext cx="8830734" cy="4742004"/>
          </a:xfrm>
          <a:prstGeom prst="rect">
            <a:avLst/>
          </a:prstGeom>
          <a:noFill/>
        </p:spPr>
        <p:txBody>
          <a:bodyPr wrap="square">
            <a:spAutoFit/>
          </a:bodyPr>
          <a:lstStyle/>
          <a:p>
            <a:pPr marL="0" marR="0" indent="228600" algn="just">
              <a:lnSpc>
                <a:spcPct val="117000"/>
              </a:lnSpc>
              <a:spcBef>
                <a:spcPts val="0"/>
              </a:spcBef>
              <a:spcAft>
                <a:spcPts val="1000"/>
              </a:spcAft>
            </a:pPr>
            <a:r>
              <a:rPr lang="vi-VN" sz="1700" dirty="0">
                <a:effectLst/>
                <a:latin typeface="Arial" panose="020B0604020202020204" pitchFamily="34" charset="0"/>
                <a:ea typeface="Calibri" panose="020F0502020204030204" pitchFamily="34" charset="0"/>
              </a:rPr>
              <a:t>Trên cơ sở các cách phân chia trên, theo chúng tôi, để hình thành kĩ năng xã hội cho trẻ mẫu giáo cần trải qua các giai đoạn sau: </a:t>
            </a:r>
            <a:endParaRPr lang="en-US" sz="17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700" i="1" dirty="0">
                <a:effectLst/>
                <a:latin typeface="Arial" panose="020B0604020202020204" pitchFamily="34" charset="0"/>
                <a:ea typeface="Calibri" panose="020F0502020204030204" pitchFamily="34" charset="0"/>
              </a:rPr>
              <a:t>Giai đoạn 1:</a:t>
            </a:r>
            <a:r>
              <a:rPr lang="vi-VN" sz="1700" dirty="0">
                <a:effectLst/>
                <a:latin typeface="Arial" panose="020B0604020202020204" pitchFamily="34" charset="0"/>
                <a:ea typeface="Calibri" panose="020F0502020204030204" pitchFamily="34" charset="0"/>
              </a:rPr>
              <a:t> </a:t>
            </a:r>
            <a:r>
              <a:rPr lang="en-US" sz="1700" dirty="0">
                <a:effectLst/>
                <a:latin typeface="Arial" panose="020B0604020202020204" pitchFamily="34" charset="0"/>
                <a:ea typeface="Calibri" panose="020F0502020204030204" pitchFamily="34" charset="0"/>
              </a:rPr>
              <a:t>T</a:t>
            </a:r>
            <a:r>
              <a:rPr lang="vi-VN" sz="1700" dirty="0">
                <a:effectLst/>
                <a:latin typeface="Arial" panose="020B0604020202020204" pitchFamily="34" charset="0"/>
                <a:ea typeface="Calibri" panose="020F0502020204030204" pitchFamily="34" charset="0"/>
              </a:rPr>
              <a:t>rẻ phải có kiến thức về hành động: mục đích, đối tượng, cách thức, điều kiện hành động. </a:t>
            </a:r>
            <a:r>
              <a:rPr lang="en-US" sz="1700" dirty="0">
                <a:effectLst/>
                <a:latin typeface="Arial" panose="020B0604020202020204" pitchFamily="34" charset="0"/>
                <a:ea typeface="Calibri" panose="020F0502020204030204" pitchFamily="34" charset="0"/>
              </a:rPr>
              <a:t>Ở </a:t>
            </a:r>
            <a:r>
              <a:rPr lang="en-US" sz="1700" dirty="0" err="1">
                <a:effectLst/>
                <a:latin typeface="Arial" panose="020B0604020202020204" pitchFamily="34" charset="0"/>
                <a:ea typeface="Calibri" panose="020F0502020204030204" pitchFamily="34" charset="0"/>
              </a:rPr>
              <a:t>giai</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đoạn</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này</a:t>
            </a:r>
            <a:r>
              <a:rPr lang="en-US" sz="1700" dirty="0">
                <a:effectLst/>
                <a:latin typeface="Arial" panose="020B0604020202020204" pitchFamily="34" charset="0"/>
                <a:ea typeface="Calibri" panose="020F0502020204030204" pitchFamily="34" charset="0"/>
              </a:rPr>
              <a:t>, GV </a:t>
            </a:r>
            <a:r>
              <a:rPr lang="en-US" sz="1700" dirty="0" err="1">
                <a:effectLst/>
                <a:latin typeface="Arial" panose="020B0604020202020204" pitchFamily="34" charset="0"/>
                <a:ea typeface="Calibri" panose="020F0502020204030204" pitchFamily="34" charset="0"/>
              </a:rPr>
              <a:t>cần</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định</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hướng</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giáo</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dục</a:t>
            </a:r>
            <a:r>
              <a:rPr lang="en-US" sz="1700" dirty="0">
                <a:effectLst/>
                <a:latin typeface="Arial" panose="020B0604020202020204" pitchFamily="34" charset="0"/>
                <a:ea typeface="Calibri" panose="020F0502020204030204" pitchFamily="34" charset="0"/>
              </a:rPr>
              <a:t> KNXH </a:t>
            </a:r>
            <a:r>
              <a:rPr lang="en-US" sz="1700" dirty="0" err="1">
                <a:effectLst/>
                <a:latin typeface="Arial" panose="020B0604020202020204" pitchFamily="34" charset="0"/>
                <a:ea typeface="Calibri" panose="020F0502020204030204" pitchFamily="34" charset="0"/>
              </a:rPr>
              <a:t>cho</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trẻ</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hướng</a:t>
            </a:r>
            <a:r>
              <a:rPr lang="en-US" sz="170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vào</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các</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chuẩn</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mực</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xã</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hội</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thông</a:t>
            </a:r>
            <a:r>
              <a:rPr lang="en-US" sz="1700" spc="-30" dirty="0">
                <a:effectLst/>
                <a:latin typeface="Arial" panose="020B0604020202020204" pitchFamily="34" charset="0"/>
                <a:ea typeface="Calibri" panose="020F0502020204030204" pitchFamily="34" charset="0"/>
              </a:rPr>
              <a:t> qua </a:t>
            </a:r>
            <a:r>
              <a:rPr lang="en-US" sz="1700" spc="-30" dirty="0" err="1">
                <a:effectLst/>
                <a:latin typeface="Arial" panose="020B0604020202020204" pitchFamily="34" charset="0"/>
                <a:ea typeface="Calibri" panose="020F0502020204030204" pitchFamily="34" charset="0"/>
              </a:rPr>
              <a:t>các</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mẫu</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kĩ</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năng</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đúng</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của</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mọi</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người</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xung</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quanh</a:t>
            </a:r>
            <a:r>
              <a:rPr lang="en-US" sz="1700" spc="-30" dirty="0">
                <a:effectLst/>
                <a:latin typeface="Arial" panose="020B0604020202020204" pitchFamily="34" charset="0"/>
                <a:ea typeface="Calibri" panose="020F0502020204030204" pitchFamily="34" charset="0"/>
              </a:rPr>
              <a:t> </a:t>
            </a:r>
            <a:r>
              <a:rPr lang="en-US" sz="1700" spc="-30" dirty="0" err="1">
                <a:effectLst/>
                <a:latin typeface="Arial" panose="020B0604020202020204" pitchFamily="34" charset="0"/>
                <a:ea typeface="Calibri" panose="020F0502020204030204" pitchFamily="34" charset="0"/>
              </a:rPr>
              <a:t>trẻ</a:t>
            </a:r>
            <a:r>
              <a:rPr lang="en-US" sz="1700" spc="-30" dirty="0">
                <a:effectLst/>
                <a:latin typeface="Arial" panose="020B0604020202020204" pitchFamily="34" charset="0"/>
                <a:ea typeface="Calibri" panose="020F0502020204030204" pitchFamily="34" charset="0"/>
              </a:rPr>
              <a:t>. </a:t>
            </a:r>
            <a:endParaRPr lang="en-US" sz="17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700" i="1" dirty="0">
                <a:effectLst/>
                <a:latin typeface="Arial" panose="020B0604020202020204" pitchFamily="34" charset="0"/>
                <a:ea typeface="Calibri" panose="020F0502020204030204" pitchFamily="34" charset="0"/>
              </a:rPr>
              <a:t>Giai đoạn 2:</a:t>
            </a:r>
            <a:r>
              <a:rPr lang="vi-VN" sz="1700" dirty="0">
                <a:effectLst/>
                <a:latin typeface="Arial" panose="020B0604020202020204" pitchFamily="34" charset="0"/>
                <a:ea typeface="Calibri" panose="020F0502020204030204" pitchFamily="34" charset="0"/>
              </a:rPr>
              <a:t> </a:t>
            </a:r>
            <a:r>
              <a:rPr lang="en-US" sz="1700" dirty="0">
                <a:effectLst/>
                <a:latin typeface="Arial" panose="020B0604020202020204" pitchFamily="34" charset="0"/>
                <a:ea typeface="Calibri" panose="020F0502020204030204" pitchFamily="34" charset="0"/>
              </a:rPr>
              <a:t>C</a:t>
            </a:r>
            <a:r>
              <a:rPr lang="vi-VN" sz="1700" dirty="0">
                <a:effectLst/>
                <a:latin typeface="Arial" panose="020B0604020202020204" pitchFamily="34" charset="0"/>
                <a:ea typeface="Calibri" panose="020F0502020204030204" pitchFamily="34" charset="0"/>
              </a:rPr>
              <a:t>ó sự hướng dẫn (gợi ý, làm mẫu) của người có kiến thức, kĩ năng cao hơn. Trẻ tích cực tham gia học hỏi, quan sát, làm thử</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và</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vận</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dụng</a:t>
            </a:r>
            <a:r>
              <a:rPr lang="en-US" sz="1700" dirty="0">
                <a:effectLst/>
                <a:latin typeface="Arial" panose="020B0604020202020204" pitchFamily="34" charset="0"/>
                <a:ea typeface="Calibri" panose="020F0502020204030204" pitchFamily="34" charset="0"/>
              </a:rPr>
              <a:t> KNXH </a:t>
            </a:r>
            <a:r>
              <a:rPr lang="en-US" sz="1700" dirty="0" err="1">
                <a:effectLst/>
                <a:latin typeface="Arial" panose="020B0604020202020204" pitchFamily="34" charset="0"/>
                <a:ea typeface="Calibri" panose="020F0502020204030204" pitchFamily="34" charset="0"/>
              </a:rPr>
              <a:t>trong</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cuộc</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sống</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hàng</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ngày</a:t>
            </a:r>
            <a:r>
              <a:rPr lang="en-US" sz="1700" dirty="0">
                <a:effectLst/>
                <a:latin typeface="Arial" panose="020B0604020202020204" pitchFamily="34" charset="0"/>
                <a:ea typeface="Calibri" panose="020F0502020204030204" pitchFamily="34" charset="0"/>
              </a:rPr>
              <a:t> ở </a:t>
            </a:r>
            <a:r>
              <a:rPr lang="en-US" sz="1700" dirty="0" err="1">
                <a:effectLst/>
                <a:latin typeface="Arial" panose="020B0604020202020204" pitchFamily="34" charset="0"/>
                <a:ea typeface="Calibri" panose="020F0502020204030204" pitchFamily="34" charset="0"/>
              </a:rPr>
              <a:t>mọi</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thời</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điểm</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mọi</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tình</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huống</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khác</a:t>
            </a:r>
            <a:r>
              <a:rPr lang="en-US" sz="1700" dirty="0">
                <a:effectLst/>
                <a:latin typeface="Arial" panose="020B0604020202020204" pitchFamily="34" charset="0"/>
                <a:ea typeface="Calibri" panose="020F0502020204030204" pitchFamily="34" charset="0"/>
              </a:rPr>
              <a:t> </a:t>
            </a:r>
            <a:r>
              <a:rPr lang="en-US" sz="1700" dirty="0" err="1">
                <a:effectLst/>
                <a:latin typeface="Arial" panose="020B0604020202020204" pitchFamily="34" charset="0"/>
                <a:ea typeface="Calibri" panose="020F0502020204030204" pitchFamily="34" charset="0"/>
              </a:rPr>
              <a:t>nhau</a:t>
            </a:r>
            <a:r>
              <a:rPr lang="en-US" sz="1700" dirty="0">
                <a:effectLst/>
                <a:latin typeface="Arial" panose="020B0604020202020204" pitchFamily="34" charset="0"/>
                <a:ea typeface="Calibri" panose="020F0502020204030204" pitchFamily="34" charset="0"/>
              </a:rPr>
              <a:t>. </a:t>
            </a:r>
            <a:endParaRPr lang="en-US" sz="17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700" i="1" dirty="0">
                <a:effectLst/>
                <a:latin typeface="Arial" panose="020B0604020202020204" pitchFamily="34" charset="0"/>
                <a:ea typeface="Calibri" panose="020F0502020204030204" pitchFamily="34" charset="0"/>
              </a:rPr>
              <a:t>Giai đoạn 3:</a:t>
            </a:r>
            <a:r>
              <a:rPr lang="vi-VN" sz="1700" dirty="0">
                <a:effectLst/>
                <a:latin typeface="Arial" panose="020B0604020202020204" pitchFamily="34" charset="0"/>
                <a:ea typeface="Calibri" panose="020F0502020204030204" pitchFamily="34" charset="0"/>
              </a:rPr>
              <a:t> </a:t>
            </a:r>
            <a:r>
              <a:rPr lang="en-US" sz="1700" dirty="0">
                <a:effectLst/>
                <a:latin typeface="Arial" panose="020B0604020202020204" pitchFamily="34" charset="0"/>
                <a:ea typeface="Calibri" panose="020F0502020204030204" pitchFamily="34" charset="0"/>
              </a:rPr>
              <a:t>T</a:t>
            </a:r>
            <a:r>
              <a:rPr lang="vi-VN" sz="1700" dirty="0">
                <a:effectLst/>
                <a:latin typeface="Arial" panose="020B0604020202020204" pitchFamily="34" charset="0"/>
                <a:ea typeface="Calibri" panose="020F0502020204030204" pitchFamily="34" charset="0"/>
              </a:rPr>
              <a:t>rẻ vận dụng ki</a:t>
            </a:r>
            <a:r>
              <a:rPr lang="en-US" sz="1700" dirty="0">
                <a:effectLst/>
                <a:latin typeface="Arial" panose="020B0604020202020204" pitchFamily="34" charset="0"/>
                <a:ea typeface="Calibri" panose="020F0502020204030204" pitchFamily="34" charset="0"/>
              </a:rPr>
              <a:t>ế</a:t>
            </a:r>
            <a:r>
              <a:rPr lang="vi-VN" sz="1700" dirty="0">
                <a:effectLst/>
                <a:latin typeface="Arial" panose="020B0604020202020204" pitchFamily="34" charset="0"/>
                <a:ea typeface="Calibri" panose="020F0502020204030204" pitchFamily="34" charset="0"/>
              </a:rPr>
              <a:t>n thức, kinh nghiệm và các kĩ năng đã có vào thực hành luyện tập để hình thành kĩ năng và sử dụng kĩ năng một cách linh hoạt trong những điều kiện khác nhau. </a:t>
            </a:r>
            <a:r>
              <a:rPr lang="en-US" sz="1700" dirty="0">
                <a:effectLst/>
                <a:latin typeface="Arial" panose="020B0604020202020204" pitchFamily="34" charset="0"/>
                <a:ea typeface="Calibri" panose="020F0502020204030204" pitchFamily="34" charset="0"/>
              </a:rPr>
              <a:t>GV </a:t>
            </a:r>
            <a:r>
              <a:rPr lang="en-US" sz="1700" dirty="0" err="1">
                <a:effectLst/>
                <a:latin typeface="Arial" panose="020B0604020202020204" pitchFamily="34" charset="0"/>
                <a:ea typeface="Calibri" panose="020F0502020204030204" pitchFamily="34" charset="0"/>
              </a:rPr>
              <a:t>cần</a:t>
            </a:r>
            <a:r>
              <a:rPr lang="en-US" sz="1700" dirty="0">
                <a:effectLst/>
                <a:latin typeface="Arial" panose="020B0604020202020204" pitchFamily="34" charset="0"/>
                <a:ea typeface="Calibri" panose="020F0502020204030204" pitchFamily="34" charset="0"/>
              </a:rPr>
              <a:t> </a:t>
            </a:r>
            <a:r>
              <a:rPr lang="af-ZA" sz="1700" dirty="0">
                <a:effectLst/>
                <a:latin typeface="Arial" panose="020B0604020202020204" pitchFamily="34" charset="0"/>
                <a:ea typeface="Calibri" panose="020F0502020204030204" pitchFamily="34" charset="0"/>
              </a:rPr>
              <a:t>chuyển nội dung giáo dục KNXH thành yêu cầu của nếp sống hàng ngày nhằm giúp trẻ có những thói quen tốt trong cuộc sống hàng </a:t>
            </a:r>
            <a:r>
              <a:rPr lang="af-ZA" sz="1700" spc="-40" dirty="0">
                <a:effectLst/>
                <a:latin typeface="Arial" panose="020B0604020202020204" pitchFamily="34" charset="0"/>
                <a:ea typeface="Calibri" panose="020F0502020204030204" pitchFamily="34" charset="0"/>
              </a:rPr>
              <a:t>ngày. Cần làm cho nội dung giáo dục KNXH thành yêu cầu trong các mối quan hệ hàng ngày của trẻ và là một yêu cầu để đánh giá trẻ sau mỗi ngày, mỗi tuần, mỗi tháng, mỗi giai đoạn. </a:t>
            </a:r>
            <a:endParaRPr lang="en-US" sz="17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8170042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DA22F04-472D-4054-A36F-89783ABB2823}"/>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23</a:t>
            </a:fld>
            <a:endParaRPr lang="en"/>
          </a:p>
        </p:txBody>
      </p:sp>
      <p:sp>
        <p:nvSpPr>
          <p:cNvPr id="3" name="TextBox 2">
            <a:extLst>
              <a:ext uri="{FF2B5EF4-FFF2-40B4-BE49-F238E27FC236}">
                <a16:creationId xmlns:a16="http://schemas.microsoft.com/office/drawing/2014/main" id="{5A764A75-2464-4406-AA6F-C0C4F6358800}"/>
              </a:ext>
            </a:extLst>
          </p:cNvPr>
          <p:cNvSpPr txBox="1"/>
          <p:nvPr/>
        </p:nvSpPr>
        <p:spPr>
          <a:xfrm>
            <a:off x="0" y="2721016"/>
            <a:ext cx="8942493" cy="2014847"/>
          </a:xfrm>
          <a:prstGeom prst="rect">
            <a:avLst/>
          </a:prstGeom>
          <a:noFill/>
        </p:spPr>
        <p:txBody>
          <a:bodyPr wrap="square">
            <a:spAutoFit/>
          </a:bodyPr>
          <a:lstStyle/>
          <a:p>
            <a:pPr marL="0" marR="0" indent="457200" algn="just">
              <a:lnSpc>
                <a:spcPct val="117000"/>
              </a:lnSpc>
              <a:spcBef>
                <a:spcPts val="0"/>
              </a:spcBef>
              <a:spcAft>
                <a:spcPts val="1000"/>
              </a:spcAft>
            </a:pPr>
            <a:r>
              <a:rPr lang="af-ZA" sz="1800" dirty="0">
                <a:solidFill>
                  <a:srgbClr val="000000"/>
                </a:solidFill>
                <a:effectLst/>
                <a:latin typeface="Arial" panose="020B0604020202020204" pitchFamily="34" charset="0"/>
                <a:ea typeface="Calibri" panose="020F0502020204030204" pitchFamily="34" charset="0"/>
              </a:rPr>
              <a:t>Trẻ cần được học </a:t>
            </a:r>
            <a:r>
              <a:rPr lang="vi-VN" sz="1800" dirty="0">
                <a:solidFill>
                  <a:srgbClr val="000000"/>
                </a:solidFill>
                <a:effectLst/>
                <a:latin typeface="Arial" panose="020B0604020202020204" pitchFamily="34" charset="0"/>
                <a:ea typeface="Calibri" panose="020F0502020204030204" pitchFamily="34" charset="0"/>
              </a:rPr>
              <a:t>các </a:t>
            </a:r>
            <a:r>
              <a:rPr lang="af-ZA" sz="1800" dirty="0">
                <a:solidFill>
                  <a:srgbClr val="000000"/>
                </a:solidFill>
                <a:effectLst/>
                <a:latin typeface="Arial" panose="020B0604020202020204" pitchFamily="34" charset="0"/>
                <a:ea typeface="Calibri" panose="020F0502020204030204" pitchFamily="34" charset="0"/>
              </a:rPr>
              <a:t>kĩ năng </a:t>
            </a:r>
            <a:r>
              <a:rPr lang="vi-VN" sz="1800" dirty="0">
                <a:solidFill>
                  <a:srgbClr val="000000"/>
                </a:solidFill>
                <a:effectLst/>
                <a:latin typeface="Arial" panose="020B0604020202020204" pitchFamily="34" charset="0"/>
                <a:ea typeface="Calibri" panose="020F0502020204030204" pitchFamily="34" charset="0"/>
              </a:rPr>
              <a:t>này</a:t>
            </a:r>
            <a:r>
              <a:rPr lang="af-ZA" sz="1800" dirty="0">
                <a:solidFill>
                  <a:srgbClr val="000000"/>
                </a:solidFill>
                <a:effectLst/>
                <a:latin typeface="Arial" panose="020B0604020202020204" pitchFamily="34" charset="0"/>
                <a:ea typeface="Calibri" panose="020F0502020204030204" pitchFamily="34" charset="0"/>
              </a:rPr>
              <a:t> ngay từ nhỏ để rèn luyện tính tự lập cũng như tự tin vào bản thân thì sau này trẻ có thể tự đối mặt với những khó khăn và thách thức của cuộc sống. </a:t>
            </a:r>
            <a:r>
              <a:rPr lang="vi-VN"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Để có các kĩ năng xã hội cần thiết</a:t>
            </a:r>
            <a:r>
              <a:rPr lang="en-US"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vi-VN"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trẻ </a:t>
            </a:r>
            <a:r>
              <a:rPr lang="af-ZA"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phải có cơ hội</a:t>
            </a:r>
            <a:r>
              <a:rPr lang="vi-VN"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trải nghiệm</a:t>
            </a:r>
            <a:r>
              <a:rPr lang="af-ZA"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thực tế, phải được rèn luyện</a:t>
            </a:r>
            <a:r>
              <a:rPr lang="vi-VN"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thường xuyên </a:t>
            </a:r>
            <a:r>
              <a:rPr lang="af-ZA"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trong </a:t>
            </a:r>
            <a:r>
              <a:rPr lang="vi-VN"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cuộc sống hàng ngày với</a:t>
            </a:r>
            <a:r>
              <a:rPr lang="af-ZA" sz="1800" i="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sự hỗ trợ của gia đình, nhà trường và cộng đồng xã hội. Tùy theo kinh nghiêm, khả năng, sức khỏe, cá tính của từng trẻ mà quá trình này có thể có sự thay đổi trình tự cho phù hợp.</a:t>
            </a:r>
            <a:endParaRPr lang="en-US" sz="1800" dirty="0">
              <a:effectLst/>
              <a:latin typeface="Calibri" panose="020F0502020204030204" pitchFamily="34" charset="0"/>
              <a:ea typeface="Calibri" panose="020F0502020204030204" pitchFamily="34" charset="0"/>
            </a:endParaRPr>
          </a:p>
        </p:txBody>
      </p:sp>
      <p:sp>
        <p:nvSpPr>
          <p:cNvPr id="4" name="TextBox 3">
            <a:extLst>
              <a:ext uri="{FF2B5EF4-FFF2-40B4-BE49-F238E27FC236}">
                <a16:creationId xmlns:a16="http://schemas.microsoft.com/office/drawing/2014/main" id="{9F6F4C4A-3D3A-4D93-9E75-24565C3BD8FB}"/>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74F66D9A-5632-404F-B3B9-08E37667E149}"/>
              </a:ext>
            </a:extLst>
          </p:cNvPr>
          <p:cNvPicPr>
            <a:picLocks noChangeAspect="1"/>
          </p:cNvPicPr>
          <p:nvPr/>
        </p:nvPicPr>
        <p:blipFill>
          <a:blip r:embed="rId2"/>
          <a:stretch>
            <a:fillRect/>
          </a:stretch>
        </p:blipFill>
        <p:spPr>
          <a:xfrm>
            <a:off x="1953999" y="165867"/>
            <a:ext cx="4868017" cy="2086029"/>
          </a:xfrm>
          <a:prstGeom prst="rect">
            <a:avLst/>
          </a:prstGeom>
        </p:spPr>
      </p:pic>
      <p:sp>
        <p:nvSpPr>
          <p:cNvPr id="8" name="TextBox 7">
            <a:extLst>
              <a:ext uri="{FF2B5EF4-FFF2-40B4-BE49-F238E27FC236}">
                <a16:creationId xmlns:a16="http://schemas.microsoft.com/office/drawing/2014/main" id="{419433D0-4DC3-42A5-A3BA-874B1CE28DEC}"/>
              </a:ext>
            </a:extLst>
          </p:cNvPr>
          <p:cNvSpPr txBox="1"/>
          <p:nvPr/>
        </p:nvSpPr>
        <p:spPr>
          <a:xfrm>
            <a:off x="3020273" y="2207041"/>
            <a:ext cx="4797424" cy="215444"/>
          </a:xfrm>
          <a:prstGeom prst="rect">
            <a:avLst/>
          </a:prstGeom>
          <a:noFill/>
        </p:spPr>
        <p:txBody>
          <a:bodyPr wrap="square">
            <a:spAutoFit/>
          </a:bodyPr>
          <a:lstStyle/>
          <a:p>
            <a:r>
              <a:rPr lang="en-US" sz="800" dirty="0"/>
              <a:t>https://timviec365.vn/blog/ky-nang-la-gi-new7043.html</a:t>
            </a:r>
          </a:p>
        </p:txBody>
      </p:sp>
    </p:spTree>
    <p:extLst>
      <p:ext uri="{BB962C8B-B14F-4D97-AF65-F5344CB8AC3E}">
        <p14:creationId xmlns:p14="http://schemas.microsoft.com/office/powerpoint/2010/main" val="35802008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9" name="TextBox 8">
            <a:extLst>
              <a:ext uri="{FF2B5EF4-FFF2-40B4-BE49-F238E27FC236}">
                <a16:creationId xmlns:a16="http://schemas.microsoft.com/office/drawing/2014/main" id="{B8F1ADD3-245B-4DD9-9C67-01FC9D343D77}"/>
              </a:ext>
            </a:extLst>
          </p:cNvPr>
          <p:cNvSpPr txBox="1"/>
          <p:nvPr/>
        </p:nvSpPr>
        <p:spPr>
          <a:xfrm>
            <a:off x="5938520" y="4725670"/>
            <a:ext cx="3478530" cy="369332"/>
          </a:xfrm>
          <a:prstGeom prst="rect">
            <a:avLst/>
          </a:prstGeom>
          <a:noFill/>
        </p:spPr>
        <p:txBody>
          <a:bodyPr wrap="square" rtlCol="0">
            <a:spAutoFit/>
          </a:bodyPr>
          <a:lstStyle/>
          <a:p>
            <a:r>
              <a:rPr lang="en-US" sz="1800" i="1" dirty="0">
                <a:solidFill>
                  <a:schemeClr val="tx1"/>
                </a:solidFill>
                <a:latin typeface="+mj-lt"/>
              </a:rPr>
              <a:t>GV: </a:t>
            </a:r>
            <a:r>
              <a:rPr lang="en-US" sz="1800" i="1" dirty="0" err="1">
                <a:solidFill>
                  <a:schemeClr val="tx1"/>
                </a:solidFill>
                <a:latin typeface="+mj-lt"/>
              </a:rPr>
              <a:t>Nguyễn</a:t>
            </a:r>
            <a:r>
              <a:rPr lang="en-US" sz="1800" i="1" dirty="0">
                <a:solidFill>
                  <a:schemeClr val="tx1"/>
                </a:solidFill>
                <a:latin typeface="+mj-lt"/>
              </a:rPr>
              <a:t> </a:t>
            </a:r>
            <a:r>
              <a:rPr lang="en-US" sz="1800" i="1" dirty="0" err="1">
                <a:solidFill>
                  <a:schemeClr val="tx1"/>
                </a:solidFill>
                <a:latin typeface="+mj-lt"/>
              </a:rPr>
              <a:t>Thiều</a:t>
            </a:r>
            <a:r>
              <a:rPr lang="en-US" sz="1800" i="1" dirty="0">
                <a:solidFill>
                  <a:schemeClr val="tx1"/>
                </a:solidFill>
                <a:latin typeface="+mj-lt"/>
              </a:rPr>
              <a:t> </a:t>
            </a:r>
            <a:r>
              <a:rPr lang="en-US" sz="1800" i="1" dirty="0" err="1">
                <a:solidFill>
                  <a:schemeClr val="tx1"/>
                </a:solidFill>
                <a:latin typeface="+mj-lt"/>
              </a:rPr>
              <a:t>Dạ</a:t>
            </a:r>
            <a:r>
              <a:rPr lang="en-US" sz="1800" i="1" dirty="0">
                <a:solidFill>
                  <a:schemeClr val="tx1"/>
                </a:solidFill>
                <a:latin typeface="+mj-lt"/>
              </a:rPr>
              <a:t> </a:t>
            </a:r>
            <a:r>
              <a:rPr lang="en-US" sz="1800" i="1" dirty="0" err="1">
                <a:solidFill>
                  <a:schemeClr val="tx1"/>
                </a:solidFill>
                <a:latin typeface="+mj-lt"/>
              </a:rPr>
              <a:t>Hương</a:t>
            </a:r>
            <a:endParaRPr lang="en-US" sz="1800" i="1" dirty="0">
              <a:solidFill>
                <a:schemeClr val="tx1"/>
              </a:solidFill>
              <a:latin typeface="+mj-lt"/>
            </a:endParaRPr>
          </a:p>
        </p:txBody>
      </p:sp>
      <p:sp>
        <p:nvSpPr>
          <p:cNvPr id="7" name="TextBox 6">
            <a:extLst>
              <a:ext uri="{FF2B5EF4-FFF2-40B4-BE49-F238E27FC236}">
                <a16:creationId xmlns:a16="http://schemas.microsoft.com/office/drawing/2014/main" id="{2BC8B65E-626E-46FF-97AF-94DB97E33B83}"/>
              </a:ext>
            </a:extLst>
          </p:cNvPr>
          <p:cNvSpPr txBox="1"/>
          <p:nvPr/>
        </p:nvSpPr>
        <p:spPr>
          <a:xfrm>
            <a:off x="224789" y="2019420"/>
            <a:ext cx="8826077" cy="2706250"/>
          </a:xfrm>
          <a:prstGeom prst="rect">
            <a:avLst/>
          </a:prstGeom>
          <a:noFill/>
        </p:spPr>
        <p:txBody>
          <a:bodyPr wrap="square">
            <a:spAutoFit/>
          </a:bodyPr>
          <a:lstStyle/>
          <a:p>
            <a:pPr marL="228600" marR="0" algn="just">
              <a:lnSpc>
                <a:spcPct val="117000"/>
              </a:lnSpc>
              <a:spcBef>
                <a:spcPts val="0"/>
              </a:spcBef>
              <a:spcAft>
                <a:spcPts val="0"/>
              </a:spcAft>
            </a:pPr>
            <a:r>
              <a:rPr lang="en-US" sz="1800" b="1" i="1" dirty="0">
                <a:effectLst/>
                <a:latin typeface="Arial" panose="020B0604020202020204" pitchFamily="34" charset="0"/>
                <a:ea typeface="Calibri" panose="020F0502020204030204" pitchFamily="34" charset="0"/>
              </a:rPr>
              <a:t>3.1. </a:t>
            </a:r>
            <a:r>
              <a:rPr lang="en-US" sz="1800" b="1" i="1" dirty="0" err="1">
                <a:effectLst/>
                <a:latin typeface="Arial" panose="020B0604020202020204" pitchFamily="34" charset="0"/>
                <a:ea typeface="Calibri" panose="020F0502020204030204" pitchFamily="34" charset="0"/>
              </a:rPr>
              <a:t>Yếu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tố</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bẩm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sinh</a:t>
            </a:r>
            <a:r>
              <a:rPr lang="en-US" sz="1800" b="1" i="1" dirty="0">
                <a:effectLst/>
                <a:latin typeface="Arial" panose="020B0604020202020204" pitchFamily="34" charset="0"/>
                <a:ea typeface="Calibri" panose="020F0502020204030204" pitchFamily="34" charset="0"/>
              </a:rPr>
              <a:t>, di </a:t>
            </a:r>
            <a:r>
              <a:rPr lang="en-US" sz="1800" b="1" i="1" dirty="0" err="1">
                <a:effectLst/>
                <a:latin typeface="Arial" panose="020B0604020202020204" pitchFamily="34" charset="0"/>
                <a:ea typeface="Calibri" panose="020F0502020204030204" pitchFamily="34" charset="0"/>
              </a:rPr>
              <a:t>truyền</a:t>
            </a:r>
            <a:endParaRPr lang="en-US" sz="1800" b="1" i="1" dirty="0">
              <a:effectLst/>
              <a:latin typeface="Times New Roman" panose="02020603050405020304" pitchFamily="18" charset="0"/>
              <a:ea typeface="Calibri" panose="020F0502020204030204" pitchFamily="34" charset="0"/>
            </a:endParaRPr>
          </a:p>
          <a:p>
            <a:pPr marL="0" marR="0" indent="3429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Di </a:t>
            </a:r>
            <a:r>
              <a:rPr lang="en-US" sz="1800" dirty="0" err="1">
                <a:effectLst/>
                <a:latin typeface="Arial" panose="020B0604020202020204" pitchFamily="34" charset="0"/>
                <a:ea typeface="Calibri" panose="020F0502020204030204" pitchFamily="34" charset="0"/>
              </a:rPr>
              <a:t>truyền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truyền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trước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Bẩm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ngay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tồn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ổn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suốt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di </a:t>
            </a:r>
            <a:r>
              <a:rPr lang="en-US" sz="1800" dirty="0" err="1">
                <a:effectLst/>
                <a:latin typeface="Arial" panose="020B0604020202020204" pitchFamily="34" charset="0"/>
                <a:ea typeface="Calibri" panose="020F0502020204030204" pitchFamily="34" charset="0"/>
              </a:rPr>
              <a:t>truyền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bẩm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mỗi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tiềm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góp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qua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chung</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mỗi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nói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riêng</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
        <p:nvSpPr>
          <p:cNvPr id="10" name="Google Shape;126;p25">
            <a:extLst>
              <a:ext uri="{FF2B5EF4-FFF2-40B4-BE49-F238E27FC236}">
                <a16:creationId xmlns:a16="http://schemas.microsoft.com/office/drawing/2014/main" id="{957BCC14-F9E6-46E1-9E15-41C0D7CA9C57}"/>
              </a:ext>
            </a:extLst>
          </p:cNvPr>
          <p:cNvSpPr txBox="1">
            <a:spLocks noGrp="1"/>
          </p:cNvSpPr>
          <p:nvPr>
            <p:ph type="title"/>
          </p:nvPr>
        </p:nvSpPr>
        <p:spPr>
          <a:xfrm>
            <a:off x="393699" y="44479"/>
            <a:ext cx="8826077"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3. CÁC YẾU TỐ ẢNH HƯỞNG ĐẾN SỰ PHÁT TRIỂN KNXH CỦA TRẺ</a:t>
            </a:r>
            <a:endParaRPr dirty="0"/>
          </a:p>
        </p:txBody>
      </p:sp>
      <p:sp>
        <p:nvSpPr>
          <p:cNvPr id="11" name="Google Shape;130;p25">
            <a:extLst>
              <a:ext uri="{FF2B5EF4-FFF2-40B4-BE49-F238E27FC236}">
                <a16:creationId xmlns:a16="http://schemas.microsoft.com/office/drawing/2014/main" id="{461D8788-9238-4DF4-8FB8-F4296473CD9B}"/>
              </a:ext>
            </a:extLst>
          </p:cNvPr>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24</a:t>
            </a:fld>
            <a:endParaRPr dirty="0"/>
          </a:p>
        </p:txBody>
      </p:sp>
      <p:sp>
        <p:nvSpPr>
          <p:cNvPr id="8" name="TextBox 7">
            <a:extLst>
              <a:ext uri="{FF2B5EF4-FFF2-40B4-BE49-F238E27FC236}">
                <a16:creationId xmlns:a16="http://schemas.microsoft.com/office/drawing/2014/main" id="{7A45EE4C-2383-497A-B51C-10DA01067009}"/>
              </a:ext>
            </a:extLst>
          </p:cNvPr>
          <p:cNvSpPr txBox="1"/>
          <p:nvPr/>
        </p:nvSpPr>
        <p:spPr>
          <a:xfrm>
            <a:off x="185683" y="725348"/>
            <a:ext cx="8904287" cy="1294072"/>
          </a:xfrm>
          <a:prstGeom prst="rect">
            <a:avLst/>
          </a:prstGeom>
          <a:noFill/>
        </p:spPr>
        <p:txBody>
          <a:bodyPr wrap="square">
            <a:spAutoFit/>
          </a:bodyPr>
          <a:lstStyle/>
          <a:p>
            <a:pPr marL="0" marR="0">
              <a:lnSpc>
                <a:spcPct val="150000"/>
              </a:lnSpc>
              <a:spcBef>
                <a:spcPts val="0"/>
              </a:spcBef>
              <a:spcAft>
                <a:spcPts val="0"/>
              </a:spcAft>
            </a:pPr>
            <a:r>
              <a:rPr lang="es-MX" sz="1800" spc="-20" dirty="0" err="1">
                <a:effectLst/>
                <a:latin typeface="Arial" panose="020B0604020202020204" pitchFamily="34" charset="0"/>
                <a:ea typeface="Calibri" panose="020F0502020204030204" pitchFamily="34" charset="0"/>
              </a:rPr>
              <a:t>Lương</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Thị</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Bình</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Phan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Lan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Anh</a:t>
            </a:r>
            <a:r>
              <a:rPr lang="es-MX" sz="1800" spc="-20" dirty="0">
                <a:effectLst/>
                <a:latin typeface="Arial" panose="020B0604020202020204" pitchFamily="34" charset="0"/>
                <a:ea typeface="Calibri" panose="020F0502020204030204" pitchFamily="34" charset="0"/>
              </a:rPr>
              <a:t> (2007),</a:t>
            </a:r>
            <a:r>
              <a:rPr lang="pt-BR" sz="1800" dirty="0">
                <a:effectLst/>
                <a:latin typeface="Arial" panose="020B0604020202020204" pitchFamily="34" charset="0"/>
                <a:ea typeface="Calibri" panose="020F0502020204030204" pitchFamily="34" charset="0"/>
              </a:rPr>
              <a:t> Lê Bích Ngọc (2013),</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Oanh</a:t>
            </a:r>
            <a:r>
              <a:rPr lang="en-US" sz="1800" dirty="0">
                <a:effectLst/>
                <a:latin typeface="Arial" panose="020B0604020202020204" pitchFamily="34" charset="0"/>
                <a:ea typeface="Calibri" panose="020F0502020204030204" pitchFamily="34" charset="0"/>
              </a:rPr>
              <a:t> (2014</a:t>
            </a:r>
            <a:r>
              <a:rPr lang="es-MX"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Saide</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Özbey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Mehlika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Köyceğiz</a:t>
            </a:r>
            <a:r>
              <a:rPr lang="en-US" sz="1800" dirty="0">
                <a:effectLst/>
                <a:latin typeface="Arial" panose="020B0604020202020204" pitchFamily="34" charset="0"/>
                <a:ea typeface="Calibri" panose="020F0502020204030204" pitchFamily="34" charset="0"/>
              </a:rPr>
              <a:t> (2019)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cứu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MG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sau</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8836450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25</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TextBox 7">
            <a:extLst>
              <a:ext uri="{FF2B5EF4-FFF2-40B4-BE49-F238E27FC236}">
                <a16:creationId xmlns:a16="http://schemas.microsoft.com/office/drawing/2014/main" id="{FEE215B2-F09C-430E-A5F6-50578293EF72}"/>
              </a:ext>
            </a:extLst>
          </p:cNvPr>
          <p:cNvSpPr txBox="1"/>
          <p:nvPr/>
        </p:nvSpPr>
        <p:spPr>
          <a:xfrm>
            <a:off x="121446" y="788367"/>
            <a:ext cx="8901107" cy="3439339"/>
          </a:xfrm>
          <a:prstGeom prst="rect">
            <a:avLst/>
          </a:prstGeom>
          <a:noFill/>
        </p:spPr>
        <p:txBody>
          <a:bodyPr wrap="square">
            <a:spAutoFit/>
          </a:bodyPr>
          <a:lstStyle/>
          <a:p>
            <a:pPr marL="0" marR="0" indent="342900" algn="just">
              <a:lnSpc>
                <a:spcPct val="117000"/>
              </a:lnSpc>
              <a:spcBef>
                <a:spcPts val="0"/>
              </a:spcBef>
              <a:spcAft>
                <a:spcPts val="1000"/>
              </a:spcAft>
            </a:pP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Yếu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tố</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bẩm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sinh</a:t>
            </a:r>
            <a:r>
              <a:rPr lang="en-US" sz="1800" b="1" i="1" dirty="0">
                <a:effectLst/>
                <a:latin typeface="Arial" panose="020B0604020202020204" pitchFamily="34" charset="0"/>
                <a:ea typeface="Calibri" panose="020F0502020204030204" pitchFamily="34" charset="0"/>
              </a:rPr>
              <a:t>, di </a:t>
            </a:r>
            <a:r>
              <a:rPr lang="en-US" sz="1800" b="1" i="1" dirty="0" err="1">
                <a:effectLst/>
                <a:latin typeface="Arial" panose="020B0604020202020204" pitchFamily="34" charset="0"/>
                <a:ea typeface="Calibri" panose="020F0502020204030204" pitchFamily="34" charset="0"/>
              </a:rPr>
              <a:t>truyển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ảnh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hưởng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tới</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tốc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độ</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và</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mức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độ</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hình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thành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và</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phát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triển</a:t>
            </a:r>
            <a:r>
              <a:rPr lang="en-US" sz="1800" b="1" i="1" dirty="0">
                <a:effectLst/>
                <a:latin typeface="Arial" panose="020B0604020202020204" pitchFamily="34" charset="0"/>
                <a:ea typeface="Calibri" panose="020F0502020204030204" pitchFamily="34" charset="0"/>
              </a:rPr>
              <a:t> KNXH.</a:t>
            </a:r>
            <a:endParaRPr lang="en-US" sz="1800" dirty="0">
              <a:effectLst/>
              <a:latin typeface="Calibri" panose="020F0502020204030204" pitchFamily="34" charset="0"/>
              <a:ea typeface="Calibri" panose="020F0502020204030204" pitchFamily="34" charset="0"/>
            </a:endParaRPr>
          </a:p>
          <a:p>
            <a:pPr marL="0" marR="0" indent="3429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di </a:t>
            </a:r>
            <a:r>
              <a:rPr lang="en-US" sz="1800" dirty="0" err="1">
                <a:effectLst/>
                <a:latin typeface="Arial" panose="020B0604020202020204" pitchFamily="34" charset="0"/>
                <a:ea typeface="Calibri" panose="020F0502020204030204" pitchFamily="34" charset="0"/>
              </a:rPr>
              <a:t>truyền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lĩnh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cuộc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chịu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di </a:t>
            </a:r>
            <a:r>
              <a:rPr lang="en-US" sz="1800" dirty="0" err="1">
                <a:effectLst/>
                <a:latin typeface="Arial" panose="020B0604020202020204" pitchFamily="34" charset="0"/>
                <a:ea typeface="Calibri" panose="020F0502020204030204" pitchFamily="34" charset="0"/>
              </a:rPr>
              <a:t>truyền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bẩm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so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Chẳng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thông</a:t>
            </a:r>
            <a:r>
              <a:rPr lang="en-US" sz="1800" dirty="0">
                <a:effectLst/>
                <a:latin typeface="Arial" panose="020B0604020202020204" pitchFamily="34" charset="0"/>
                <a:ea typeface="Calibri" panose="020F0502020204030204" pitchFamily="34" charset="0"/>
              </a:rPr>
              <a:t> tin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hồi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phi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biệt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3" name="Title 2">
            <a:extLst>
              <a:ext uri="{FF2B5EF4-FFF2-40B4-BE49-F238E27FC236}">
                <a16:creationId xmlns:a16="http://schemas.microsoft.com/office/drawing/2014/main" id="{597C66A4-7FEC-4B1A-91E0-3946E34CD944}"/>
              </a:ext>
            </a:extLst>
          </p:cNvPr>
          <p:cNvSpPr>
            <a:spLocks noGrp="1"/>
          </p:cNvSpPr>
          <p:nvPr>
            <p:ph type="title"/>
          </p:nvPr>
        </p:nvSpPr>
        <p:spPr/>
        <p:txBody>
          <a:bodyPr/>
          <a:lstStyle/>
          <a:p>
            <a:endParaRPr lang="en-US"/>
          </a:p>
        </p:txBody>
      </p:sp>
      <p:sp>
        <p:nvSpPr>
          <p:cNvPr id="9" name="Google Shape;126;p25">
            <a:extLst>
              <a:ext uri="{FF2B5EF4-FFF2-40B4-BE49-F238E27FC236}">
                <a16:creationId xmlns:a16="http://schemas.microsoft.com/office/drawing/2014/main" id="{8A6BD72D-B577-495D-85B5-3371CF450847}"/>
              </a:ext>
            </a:extLst>
          </p:cNvPr>
          <p:cNvSpPr txBox="1">
            <a:spLocks/>
          </p:cNvSpPr>
          <p:nvPr/>
        </p:nvSpPr>
        <p:spPr>
          <a:xfrm>
            <a:off x="457200" y="48498"/>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a:t>3. CÁC YẾU TỐ ẢNH HƯỞNG ĐẾN SỰ PHÁT TRIỂN KNXH CỦA TRẺ</a:t>
            </a:r>
            <a:endParaRPr lang="vi-VN" dirty="0"/>
          </a:p>
        </p:txBody>
      </p:sp>
    </p:spTree>
    <p:extLst>
      <p:ext uri="{BB962C8B-B14F-4D97-AF65-F5344CB8AC3E}">
        <p14:creationId xmlns:p14="http://schemas.microsoft.com/office/powerpoint/2010/main" val="10626357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26</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TextBox 7">
            <a:extLst>
              <a:ext uri="{FF2B5EF4-FFF2-40B4-BE49-F238E27FC236}">
                <a16:creationId xmlns:a16="http://schemas.microsoft.com/office/drawing/2014/main" id="{FEE215B2-F09C-430E-A5F6-50578293EF72}"/>
              </a:ext>
            </a:extLst>
          </p:cNvPr>
          <p:cNvSpPr txBox="1"/>
          <p:nvPr/>
        </p:nvSpPr>
        <p:spPr>
          <a:xfrm>
            <a:off x="121446" y="788367"/>
            <a:ext cx="8901107" cy="3439339"/>
          </a:xfrm>
          <a:prstGeom prst="rect">
            <a:avLst/>
          </a:prstGeom>
          <a:noFill/>
        </p:spPr>
        <p:txBody>
          <a:bodyPr wrap="square">
            <a:spAutoFit/>
          </a:bodyPr>
          <a:lstStyle/>
          <a:p>
            <a:pPr marL="0" marR="0" indent="342900" algn="just">
              <a:lnSpc>
                <a:spcPct val="117000"/>
              </a:lnSpc>
              <a:spcBef>
                <a:spcPts val="0"/>
              </a:spcBef>
              <a:spcAft>
                <a:spcPts val="1000"/>
              </a:spcAft>
            </a:pPr>
            <a:r>
              <a:rPr lang="en-US" sz="1800" b="1" i="1" dirty="0" err="1">
                <a:effectLst/>
                <a:latin typeface="Arial" panose="020B0604020202020204" pitchFamily="34" charset="0"/>
                <a:ea typeface="Calibri" panose="020F0502020204030204" pitchFamily="34" charset="0"/>
              </a:rPr>
              <a:t>Yếu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tố</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bẩm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sinh</a:t>
            </a:r>
            <a:r>
              <a:rPr lang="en-US" sz="1800" b="1" i="1" dirty="0">
                <a:effectLst/>
                <a:latin typeface="Arial" panose="020B0604020202020204" pitchFamily="34" charset="0"/>
                <a:ea typeface="Calibri" panose="020F0502020204030204" pitchFamily="34" charset="0"/>
              </a:rPr>
              <a:t>, di </a:t>
            </a:r>
            <a:r>
              <a:rPr lang="en-US" sz="1800" b="1" i="1" dirty="0" err="1">
                <a:effectLst/>
                <a:latin typeface="Arial" panose="020B0604020202020204" pitchFamily="34" charset="0"/>
                <a:ea typeface="Calibri" panose="020F0502020204030204" pitchFamily="34" charset="0"/>
              </a:rPr>
              <a:t>truyển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ảnh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hưởng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đến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sự</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tương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đồng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là</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khác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biệt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về</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cá</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nhân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trong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quá</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trình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hình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thành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và</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phát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triển</a:t>
            </a:r>
            <a:r>
              <a:rPr lang="en-US" sz="1800" b="1" i="1" dirty="0">
                <a:effectLst/>
                <a:latin typeface="Arial" panose="020B0604020202020204" pitchFamily="34" charset="0"/>
                <a:ea typeface="Calibri" panose="020F0502020204030204" pitchFamily="34" charset="0"/>
              </a:rPr>
              <a:t> KNXH.</a:t>
            </a:r>
            <a:endParaRPr lang="en-US" sz="1800" dirty="0">
              <a:effectLst/>
              <a:latin typeface="Calibri" panose="020F0502020204030204" pitchFamily="34" charset="0"/>
              <a:ea typeface="Calibri" panose="020F0502020204030204" pitchFamily="34" charset="0"/>
            </a:endParaRPr>
          </a:p>
          <a:p>
            <a:pPr marL="0" marR="0" indent="3429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ưu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lĩnh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toán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bẩm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chậm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bẩm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thậm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3" name="Title 2">
            <a:extLst>
              <a:ext uri="{FF2B5EF4-FFF2-40B4-BE49-F238E27FC236}">
                <a16:creationId xmlns:a16="http://schemas.microsoft.com/office/drawing/2014/main" id="{33B730AE-EA6E-4ADB-8982-2DD25482BC43}"/>
              </a:ext>
            </a:extLst>
          </p:cNvPr>
          <p:cNvSpPr>
            <a:spLocks noGrp="1"/>
          </p:cNvSpPr>
          <p:nvPr>
            <p:ph type="title"/>
          </p:nvPr>
        </p:nvSpPr>
        <p:spPr/>
        <p:txBody>
          <a:bodyPr/>
          <a:lstStyle/>
          <a:p>
            <a:endParaRPr lang="en-US"/>
          </a:p>
        </p:txBody>
      </p:sp>
      <p:sp>
        <p:nvSpPr>
          <p:cNvPr id="9" name="Google Shape;126;p25">
            <a:extLst>
              <a:ext uri="{FF2B5EF4-FFF2-40B4-BE49-F238E27FC236}">
                <a16:creationId xmlns:a16="http://schemas.microsoft.com/office/drawing/2014/main" id="{4DBDA1ED-F870-4F9D-943E-471DE3012D88}"/>
              </a:ext>
            </a:extLst>
          </p:cNvPr>
          <p:cNvSpPr txBox="1">
            <a:spLocks/>
          </p:cNvSpPr>
          <p:nvPr/>
        </p:nvSpPr>
        <p:spPr>
          <a:xfrm>
            <a:off x="457200" y="48498"/>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a:t>3. CÁC YẾU TỐ ẢNH HƯỞNG ĐẾN SỰ PHÁT TRIỂN KNXH CỦA TRẺ</a:t>
            </a:r>
            <a:endParaRPr lang="vi-VN" dirty="0"/>
          </a:p>
        </p:txBody>
      </p:sp>
    </p:spTree>
    <p:extLst>
      <p:ext uri="{BB962C8B-B14F-4D97-AF65-F5344CB8AC3E}">
        <p14:creationId xmlns:p14="http://schemas.microsoft.com/office/powerpoint/2010/main" val="17983918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27</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TextBox 7">
            <a:extLst>
              <a:ext uri="{FF2B5EF4-FFF2-40B4-BE49-F238E27FC236}">
                <a16:creationId xmlns:a16="http://schemas.microsoft.com/office/drawing/2014/main" id="{FEE215B2-F09C-430E-A5F6-50578293EF72}"/>
              </a:ext>
            </a:extLst>
          </p:cNvPr>
          <p:cNvSpPr txBox="1"/>
          <p:nvPr/>
        </p:nvSpPr>
        <p:spPr>
          <a:xfrm>
            <a:off x="121446" y="788367"/>
            <a:ext cx="8901107" cy="3439339"/>
          </a:xfrm>
          <a:prstGeom prst="rect">
            <a:avLst/>
          </a:prstGeom>
          <a:noFill/>
        </p:spPr>
        <p:txBody>
          <a:bodyPr wrap="square">
            <a:spAutoFit/>
          </a:bodyPr>
          <a:lstStyle/>
          <a:p>
            <a:pPr marL="0" marR="0" indent="342900" algn="just">
              <a:lnSpc>
                <a:spcPct val="117000"/>
              </a:lnSpc>
              <a:spcBef>
                <a:spcPts val="0"/>
              </a:spcBef>
              <a:spcAft>
                <a:spcPts val="1000"/>
              </a:spcAft>
            </a:pPr>
            <a:r>
              <a:rPr lang="en-US" sz="1800" b="1" i="1" dirty="0" err="1">
                <a:effectLst/>
                <a:latin typeface="Arial" panose="020B0604020202020204" pitchFamily="34" charset="0"/>
                <a:ea typeface="Calibri" panose="020F0502020204030204" pitchFamily="34" charset="0"/>
              </a:rPr>
              <a:t>Yếu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tố</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bẩm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sinh</a:t>
            </a:r>
            <a:r>
              <a:rPr lang="en-US" sz="1800" b="1" i="1" dirty="0">
                <a:effectLst/>
                <a:latin typeface="Arial" panose="020B0604020202020204" pitchFamily="34" charset="0"/>
                <a:ea typeface="Calibri" panose="020F0502020204030204" pitchFamily="34" charset="0"/>
              </a:rPr>
              <a:t>, di </a:t>
            </a:r>
            <a:r>
              <a:rPr lang="en-US" sz="1800" b="1" i="1" dirty="0" err="1">
                <a:effectLst/>
                <a:latin typeface="Arial" panose="020B0604020202020204" pitchFamily="34" charset="0"/>
                <a:ea typeface="Calibri" panose="020F0502020204030204" pitchFamily="34" charset="0"/>
              </a:rPr>
              <a:t>truyển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ảnh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hưởng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đến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sự</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tương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đồng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là</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khác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biệt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về</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cá</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nhân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trong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quá</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trình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hình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thành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và</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phát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triển</a:t>
            </a:r>
            <a:r>
              <a:rPr lang="en-US" sz="1800" b="1" i="1" dirty="0">
                <a:effectLst/>
                <a:latin typeface="Arial" panose="020B0604020202020204" pitchFamily="34" charset="0"/>
                <a:ea typeface="Calibri" panose="020F0502020204030204" pitchFamily="34" charset="0"/>
              </a:rPr>
              <a:t> KNXH.</a:t>
            </a:r>
            <a:endParaRPr lang="en-US" sz="1800" dirty="0">
              <a:effectLst/>
              <a:latin typeface="Calibri" panose="020F0502020204030204" pitchFamily="34" charset="0"/>
              <a:ea typeface="Calibri" panose="020F0502020204030204" pitchFamily="34" charset="0"/>
            </a:endParaRPr>
          </a:p>
          <a:p>
            <a:pPr marL="0" marR="0" indent="3429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ưu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lĩnh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toán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bẩm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chậm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bẩm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thậm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3" name="Title 2">
            <a:extLst>
              <a:ext uri="{FF2B5EF4-FFF2-40B4-BE49-F238E27FC236}">
                <a16:creationId xmlns:a16="http://schemas.microsoft.com/office/drawing/2014/main" id="{002B1900-5F5C-4AF6-86CC-120820753DF8}"/>
              </a:ext>
            </a:extLst>
          </p:cNvPr>
          <p:cNvSpPr>
            <a:spLocks noGrp="1"/>
          </p:cNvSpPr>
          <p:nvPr>
            <p:ph type="title"/>
          </p:nvPr>
        </p:nvSpPr>
        <p:spPr/>
        <p:txBody>
          <a:bodyPr/>
          <a:lstStyle/>
          <a:p>
            <a:endParaRPr lang="en-US"/>
          </a:p>
        </p:txBody>
      </p:sp>
      <p:sp>
        <p:nvSpPr>
          <p:cNvPr id="9" name="Google Shape;126;p25">
            <a:extLst>
              <a:ext uri="{FF2B5EF4-FFF2-40B4-BE49-F238E27FC236}">
                <a16:creationId xmlns:a16="http://schemas.microsoft.com/office/drawing/2014/main" id="{64CB5D09-FFB9-472E-B85B-5AEC3175525D}"/>
              </a:ext>
            </a:extLst>
          </p:cNvPr>
          <p:cNvSpPr txBox="1">
            <a:spLocks/>
          </p:cNvSpPr>
          <p:nvPr/>
        </p:nvSpPr>
        <p:spPr>
          <a:xfrm>
            <a:off x="457200" y="48498"/>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a:t>3. CÁC YẾU TỐ ẢNH HƯỞNG ĐẾN SỰ PHÁT TRIỂN KNXH CỦA TRẺ</a:t>
            </a:r>
            <a:endParaRPr lang="vi-VN" dirty="0"/>
          </a:p>
        </p:txBody>
      </p:sp>
    </p:spTree>
    <p:extLst>
      <p:ext uri="{BB962C8B-B14F-4D97-AF65-F5344CB8AC3E}">
        <p14:creationId xmlns:p14="http://schemas.microsoft.com/office/powerpoint/2010/main" val="36016550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28</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TextBox 7">
            <a:extLst>
              <a:ext uri="{FF2B5EF4-FFF2-40B4-BE49-F238E27FC236}">
                <a16:creationId xmlns:a16="http://schemas.microsoft.com/office/drawing/2014/main" id="{FEE215B2-F09C-430E-A5F6-50578293EF72}"/>
              </a:ext>
            </a:extLst>
          </p:cNvPr>
          <p:cNvSpPr txBox="1"/>
          <p:nvPr/>
        </p:nvSpPr>
        <p:spPr>
          <a:xfrm>
            <a:off x="121446" y="788367"/>
            <a:ext cx="8901107" cy="3439339"/>
          </a:xfrm>
          <a:prstGeom prst="rect">
            <a:avLst/>
          </a:prstGeom>
          <a:noFill/>
        </p:spPr>
        <p:txBody>
          <a:bodyPr wrap="square">
            <a:spAutoFit/>
          </a:bodyPr>
          <a:lstStyle/>
          <a:p>
            <a:pPr marL="0" marR="0" indent="342900" algn="just">
              <a:lnSpc>
                <a:spcPct val="117000"/>
              </a:lnSpc>
              <a:spcBef>
                <a:spcPts val="0"/>
              </a:spcBef>
              <a:spcAft>
                <a:spcPts val="1000"/>
              </a:spcAft>
            </a:pPr>
            <a:r>
              <a:rPr lang="en-US" sz="1800" b="1" i="1" dirty="0" err="1">
                <a:effectLst/>
                <a:latin typeface="Arial" panose="020B0604020202020204" pitchFamily="34" charset="0"/>
                <a:ea typeface="Calibri" panose="020F0502020204030204" pitchFamily="34" charset="0"/>
              </a:rPr>
              <a:t>Yếu</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tố</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bẩm</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sinh</a:t>
            </a:r>
            <a:r>
              <a:rPr lang="en-US" sz="1800" b="1" i="1" dirty="0">
                <a:effectLst/>
                <a:latin typeface="Arial" panose="020B0604020202020204" pitchFamily="34" charset="0"/>
                <a:ea typeface="Calibri" panose="020F0502020204030204" pitchFamily="34" charset="0"/>
              </a:rPr>
              <a:t>, di </a:t>
            </a:r>
            <a:r>
              <a:rPr lang="en-US" sz="1800" b="1" i="1" dirty="0" err="1">
                <a:effectLst/>
                <a:latin typeface="Arial" panose="020B0604020202020204" pitchFamily="34" charset="0"/>
                <a:ea typeface="Calibri" panose="020F0502020204030204" pitchFamily="34" charset="0"/>
              </a:rPr>
              <a:t>truyển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ảnh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hưởng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đến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sự</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tương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đồng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là</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khác</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biệt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về</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cá</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nhân</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trong</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quá</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trình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hình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thành</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và</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phát</a:t>
            </a:r>
            <a:r>
              <a:rPr lang="en-US" sz="1800" b="1" i="1" dirty="0">
                <a:effectLst/>
                <a:latin typeface="Arial" panose="020B0604020202020204" pitchFamily="34" charset="0"/>
                <a:ea typeface="Calibri" panose="020F0502020204030204" pitchFamily="34" charset="0"/>
              </a:rPr>
              <a:t> </a:t>
            </a:r>
            <a:r>
              <a:rPr lang="en-US" sz="1800" b="1" i="1" dirty="0" err="1">
                <a:effectLst/>
                <a:latin typeface="Arial" panose="020B0604020202020204" pitchFamily="34" charset="0"/>
                <a:ea typeface="Calibri" panose="020F0502020204030204" pitchFamily="34" charset="0"/>
              </a:rPr>
              <a:t>triển</a:t>
            </a:r>
            <a:r>
              <a:rPr lang="en-US" sz="1800" b="1" i="1" dirty="0">
                <a:effectLst/>
                <a:latin typeface="Arial" panose="020B0604020202020204" pitchFamily="34" charset="0"/>
                <a:ea typeface="Calibri" panose="020F0502020204030204" pitchFamily="34" charset="0"/>
              </a:rPr>
              <a:t> KNXH.</a:t>
            </a:r>
            <a:endParaRPr lang="en-US" sz="1800" dirty="0">
              <a:effectLst/>
              <a:latin typeface="Calibri" panose="020F0502020204030204" pitchFamily="34" charset="0"/>
              <a:ea typeface="Calibri" panose="020F0502020204030204" pitchFamily="34" charset="0"/>
            </a:endParaRPr>
          </a:p>
          <a:p>
            <a:pPr marL="0" marR="0" indent="3429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ưu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cấu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lĩnh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toán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bẩm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chậm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bẩm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thậm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
        <p:nvSpPr>
          <p:cNvPr id="3" name="Title 2">
            <a:extLst>
              <a:ext uri="{FF2B5EF4-FFF2-40B4-BE49-F238E27FC236}">
                <a16:creationId xmlns:a16="http://schemas.microsoft.com/office/drawing/2014/main" id="{75C1676E-644E-49B9-AFCE-B87C9FAA4938}"/>
              </a:ext>
            </a:extLst>
          </p:cNvPr>
          <p:cNvSpPr>
            <a:spLocks noGrp="1"/>
          </p:cNvSpPr>
          <p:nvPr>
            <p:ph type="title"/>
          </p:nvPr>
        </p:nvSpPr>
        <p:spPr/>
        <p:txBody>
          <a:bodyPr/>
          <a:lstStyle/>
          <a:p>
            <a:endParaRPr lang="en-US"/>
          </a:p>
        </p:txBody>
      </p:sp>
      <p:sp>
        <p:nvSpPr>
          <p:cNvPr id="9" name="Google Shape;126;p25">
            <a:extLst>
              <a:ext uri="{FF2B5EF4-FFF2-40B4-BE49-F238E27FC236}">
                <a16:creationId xmlns:a16="http://schemas.microsoft.com/office/drawing/2014/main" id="{C99ACA55-7834-4781-8EE9-909349A0FB86}"/>
              </a:ext>
            </a:extLst>
          </p:cNvPr>
          <p:cNvSpPr txBox="1">
            <a:spLocks/>
          </p:cNvSpPr>
          <p:nvPr/>
        </p:nvSpPr>
        <p:spPr>
          <a:xfrm>
            <a:off x="457200" y="48498"/>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dirty="0"/>
              <a:t>3. CÁC YẾU TỐ ẢNH HƯỞNG ĐẾN SỰ PHÁT TRIỂN KNXH CỦA TRẺ</a:t>
            </a:r>
          </a:p>
        </p:txBody>
      </p:sp>
    </p:spTree>
    <p:extLst>
      <p:ext uri="{BB962C8B-B14F-4D97-AF65-F5344CB8AC3E}">
        <p14:creationId xmlns:p14="http://schemas.microsoft.com/office/powerpoint/2010/main" val="34013520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93"/>
        <p:cNvGrpSpPr/>
        <p:nvPr/>
      </p:nvGrpSpPr>
      <p:grpSpPr>
        <a:xfrm>
          <a:off x="0" y="0"/>
          <a:ext cx="0" cy="0"/>
          <a:chOff x="0" y="0"/>
          <a:chExt cx="0" cy="0"/>
        </a:xfrm>
      </p:grpSpPr>
      <p:sp>
        <p:nvSpPr>
          <p:cNvPr id="295" name="Google Shape;295;p3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29</a:t>
            </a:fld>
            <a:endParaRPr dirty="0"/>
          </a:p>
        </p:txBody>
      </p:sp>
      <p:grpSp>
        <p:nvGrpSpPr>
          <p:cNvPr id="296" name="Google Shape;296;p39"/>
          <p:cNvGrpSpPr/>
          <p:nvPr/>
        </p:nvGrpSpPr>
        <p:grpSpPr>
          <a:xfrm>
            <a:off x="5837323" y="1533509"/>
            <a:ext cx="3401927" cy="2264053"/>
            <a:chOff x="1177450" y="241631"/>
            <a:chExt cx="6173152" cy="3616776"/>
          </a:xfrm>
        </p:grpSpPr>
        <p:sp>
          <p:nvSpPr>
            <p:cNvPr id="297" name="Google Shape;297;p39"/>
            <p:cNvSpPr/>
            <p:nvPr/>
          </p:nvSpPr>
          <p:spPr>
            <a:xfrm>
              <a:off x="1682275" y="241631"/>
              <a:ext cx="5161606" cy="3454973"/>
            </a:xfrm>
            <a:custGeom>
              <a:avLst/>
              <a:gdLst/>
              <a:ahLst/>
              <a:cxnLst/>
              <a:rect l="l" t="t" r="r" b="b"/>
              <a:pathLst>
                <a:path w="5161606" h="3454973" extrusionOk="0">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8" name="Google Shape;298;p39"/>
            <p:cNvSpPr/>
            <p:nvPr/>
          </p:nvSpPr>
          <p:spPr>
            <a:xfrm>
              <a:off x="1177450" y="3763229"/>
              <a:ext cx="6173152" cy="95178"/>
            </a:xfrm>
            <a:custGeom>
              <a:avLst/>
              <a:gdLst/>
              <a:ahLst/>
              <a:cxnLst/>
              <a:rect l="l" t="t" r="r" b="b"/>
              <a:pathLst>
                <a:path w="6173152" h="95178" extrusionOk="0">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299" name="Google Shape;299;p39"/>
            <p:cNvSpPr/>
            <p:nvPr/>
          </p:nvSpPr>
          <p:spPr>
            <a:xfrm>
              <a:off x="1177450" y="3687086"/>
              <a:ext cx="6172200" cy="76142"/>
            </a:xfrm>
            <a:custGeom>
              <a:avLst/>
              <a:gdLst/>
              <a:ahLst/>
              <a:cxnLst/>
              <a:rect l="l" t="t" r="r" b="b"/>
              <a:pathLst>
                <a:path w="6172200" h="76142" extrusionOk="0">
                  <a:moveTo>
                    <a:pt x="0" y="76143"/>
                  </a:moveTo>
                  <a:lnTo>
                    <a:pt x="6172200" y="76143"/>
                  </a:lnTo>
                  <a:lnTo>
                    <a:pt x="6172200" y="0"/>
                  </a:lnTo>
                  <a:lnTo>
                    <a:pt x="0" y="0"/>
                  </a:lnTo>
                  <a:close/>
                </a:path>
              </a:pathLst>
            </a:custGeom>
            <a:solidFill>
              <a:srgbClr val="0198AD">
                <a:alpha val="2615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300" name="Google Shape;300;p39"/>
            <p:cNvSpPr/>
            <p:nvPr/>
          </p:nvSpPr>
          <p:spPr>
            <a:xfrm>
              <a:off x="3806350" y="3687086"/>
              <a:ext cx="903922" cy="47589"/>
            </a:xfrm>
            <a:custGeom>
              <a:avLst/>
              <a:gdLst/>
              <a:ahLst/>
              <a:cxnLst/>
              <a:rect l="l" t="t" r="r" b="b"/>
              <a:pathLst>
                <a:path w="903922" h="47589" extrusionOk="0">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grpSp>
      <p:pic>
        <p:nvPicPr>
          <p:cNvPr id="301" name="Google Shape;301;p39"/>
          <p:cNvPicPr preferRelativeResize="0"/>
          <p:nvPr/>
        </p:nvPicPr>
        <p:blipFill rotWithShape="1">
          <a:blip r:embed="rId4">
            <a:alphaModFix/>
          </a:blip>
          <a:srcRect b="6620"/>
          <a:stretch/>
        </p:blipFill>
        <p:spPr>
          <a:xfrm>
            <a:off x="6246810" y="1617765"/>
            <a:ext cx="2576652" cy="1907970"/>
          </a:xfrm>
          <a:prstGeom prst="rect">
            <a:avLst/>
          </a:prstGeom>
          <a:noFill/>
          <a:ln>
            <a:noFill/>
          </a:ln>
        </p:spPr>
      </p:pic>
      <p:sp>
        <p:nvSpPr>
          <p:cNvPr id="12" name="TextBox 11">
            <a:extLst>
              <a:ext uri="{FF2B5EF4-FFF2-40B4-BE49-F238E27FC236}">
                <a16:creationId xmlns:a16="http://schemas.microsoft.com/office/drawing/2014/main" id="{D80EBBEA-0F6E-450E-9619-BB98556E563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6" name="TextBox 15">
            <a:extLst>
              <a:ext uri="{FF2B5EF4-FFF2-40B4-BE49-F238E27FC236}">
                <a16:creationId xmlns:a16="http://schemas.microsoft.com/office/drawing/2014/main" id="{5FAFDB19-DED7-493B-AE8C-A53B22604222}"/>
              </a:ext>
            </a:extLst>
          </p:cNvPr>
          <p:cNvSpPr txBox="1"/>
          <p:nvPr/>
        </p:nvSpPr>
        <p:spPr>
          <a:xfrm>
            <a:off x="327689" y="489565"/>
            <a:ext cx="5627408" cy="3635162"/>
          </a:xfrm>
          <a:prstGeom prst="rect">
            <a:avLst/>
          </a:prstGeom>
          <a:noFill/>
        </p:spPr>
        <p:txBody>
          <a:bodyPr wrap="square">
            <a:spAutoFit/>
          </a:bodyPr>
          <a:lstStyle/>
          <a:p>
            <a:pPr marL="0" marR="0" algn="just">
              <a:lnSpc>
                <a:spcPct val="117000"/>
              </a:lnSpc>
              <a:spcBef>
                <a:spcPts val="0"/>
              </a:spcBef>
              <a:spcAft>
                <a:spcPts val="0"/>
              </a:spcAft>
            </a:pPr>
            <a:r>
              <a:rPr lang="en-US" sz="1800" b="1" i="1" dirty="0">
                <a:effectLst/>
                <a:latin typeface="Arial" panose="020B0604020202020204" pitchFamily="34" charset="0"/>
                <a:ea typeface="Times New Roman" panose="02020603050405020304" pitchFamily="18" charset="0"/>
              </a:rPr>
              <a:t>3.2. </a:t>
            </a:r>
            <a:r>
              <a:rPr lang="en-US" sz="1800" b="1" i="1" dirty="0" err="1">
                <a:effectLst/>
                <a:latin typeface="Arial" panose="020B0604020202020204" pitchFamily="34" charset="0"/>
                <a:ea typeface="Times New Roman" panose="02020603050405020304" pitchFamily="18" charset="0"/>
              </a:rPr>
              <a:t>Môi</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trường</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xã</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hội</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ảnh</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hưởng</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đến</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sự</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phát</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triển</a:t>
            </a:r>
            <a:r>
              <a:rPr lang="en-US" sz="1800" b="1" i="1" dirty="0">
                <a:effectLst/>
                <a:latin typeface="Arial" panose="020B0604020202020204" pitchFamily="34" charset="0"/>
                <a:ea typeface="Times New Roman" panose="02020603050405020304" pitchFamily="18" charset="0"/>
              </a:rPr>
              <a:t> KNXH </a:t>
            </a:r>
            <a:r>
              <a:rPr lang="en-US" sz="1800" b="1" i="1" dirty="0" err="1">
                <a:effectLst/>
                <a:latin typeface="Arial" panose="020B0604020202020204" pitchFamily="34" charset="0"/>
                <a:ea typeface="Times New Roman" panose="02020603050405020304" pitchFamily="18" charset="0"/>
              </a:rPr>
              <a:t>của</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trẻ</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mẫu</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giáo</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gồm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đây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nghĩa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con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u="none" strike="noStrike" dirty="0" err="1">
                <a:effectLst/>
                <a:latin typeface="Arial" panose="020B0604020202020204" pitchFamily="34" charset="0"/>
                <a:ea typeface="Calibri" panose="020F0502020204030204" pitchFamily="34" charset="0"/>
                <a:hlinkClick r:id="rId5" tooltip="Môi trường"/>
              </a:rPr>
              <a:t>môi</a:t>
            </a:r>
            <a:r>
              <a:rPr lang="en-US" sz="1800" u="none" strike="noStrike" dirty="0">
                <a:effectLst/>
                <a:latin typeface="Arial" panose="020B0604020202020204" pitchFamily="34" charset="0"/>
                <a:ea typeface="Calibri" panose="020F0502020204030204" pitchFamily="34" charset="0"/>
                <a:hlinkClick r:id="rId5" tooltip="Môi trường"/>
              </a:rPr>
              <a:t> </a:t>
            </a:r>
            <a:r>
              <a:rPr lang="en-US" sz="1800" u="none" strike="noStrike" dirty="0" err="1">
                <a:effectLst/>
                <a:latin typeface="Arial" panose="020B0604020202020204" pitchFamily="34" charset="0"/>
                <a:ea typeface="Calibri" panose="020F0502020204030204" pitchFamily="34" charset="0"/>
                <a:hlinkClick r:id="rId5" tooltip="Môi trường"/>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u="none" strike="noStrike" dirty="0">
                <a:effectLst/>
                <a:latin typeface="Arial" panose="020B0604020202020204" pitchFamily="34" charset="0"/>
                <a:ea typeface="Calibri" panose="020F0502020204030204" pitchFamily="34" charset="0"/>
                <a:hlinkClick r:id="rId6" tooltip="Loài người"/>
              </a:rPr>
              <a:t>con </a:t>
            </a:r>
            <a:r>
              <a:rPr lang="en-US" sz="1800" u="none" strike="noStrike" dirty="0" err="1">
                <a:effectLst/>
                <a:latin typeface="Arial" panose="020B0604020202020204" pitchFamily="34" charset="0"/>
                <a:ea typeface="Calibri" panose="020F0502020204030204" pitchFamily="34" charset="0"/>
                <a:hlinkClick r:id="rId6" tooltip="Loài người"/>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chi </a:t>
            </a:r>
            <a:r>
              <a:rPr lang="en-US" sz="1800" dirty="0" err="1">
                <a:effectLst/>
                <a:latin typeface="Arial" panose="020B0604020202020204" pitchFamily="34" charset="0"/>
                <a:ea typeface="Calibri" panose="020F0502020204030204" pitchFamily="34" charset="0"/>
              </a:rPr>
              <a:t>phối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bao </a:t>
            </a:r>
            <a:r>
              <a:rPr lang="en-US" sz="1800" dirty="0" err="1">
                <a:effectLst/>
                <a:latin typeface="Arial" panose="020B0604020202020204" pitchFamily="34" charset="0"/>
                <a:ea typeface="Calibri" panose="020F0502020204030204" pitchFamily="34" charset="0"/>
              </a:rPr>
              <a:t>gồm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30</a:t>
            </a:fld>
            <a:endParaRPr dirty="0"/>
          </a:p>
        </p:txBody>
      </p:sp>
      <p:sp>
        <p:nvSpPr>
          <p:cNvPr id="15" name="TextBox 14">
            <a:extLst>
              <a:ext uri="{FF2B5EF4-FFF2-40B4-BE49-F238E27FC236}">
                <a16:creationId xmlns:a16="http://schemas.microsoft.com/office/drawing/2014/main" id="{D36CC4B4-7165-4135-B6F0-0C97EA85ED49}"/>
              </a:ext>
            </a:extLst>
          </p:cNvPr>
          <p:cNvSpPr txBox="1"/>
          <p:nvPr/>
        </p:nvSpPr>
        <p:spPr>
          <a:xfrm>
            <a:off x="0" y="4835723"/>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1" name="Picture 10">
            <a:extLst>
              <a:ext uri="{FF2B5EF4-FFF2-40B4-BE49-F238E27FC236}">
                <a16:creationId xmlns:a16="http://schemas.microsoft.com/office/drawing/2014/main" id="{6D65DCA4-D44F-49A0-8F57-3BEE8A97715F}"/>
              </a:ext>
            </a:extLst>
          </p:cNvPr>
          <p:cNvPicPr>
            <a:picLocks noChangeAspect="1"/>
          </p:cNvPicPr>
          <p:nvPr/>
        </p:nvPicPr>
        <p:blipFill>
          <a:blip r:embed="rId3"/>
          <a:stretch>
            <a:fillRect/>
          </a:stretch>
        </p:blipFill>
        <p:spPr>
          <a:xfrm>
            <a:off x="121180" y="1603375"/>
            <a:ext cx="2084210" cy="1563157"/>
          </a:xfrm>
          <a:prstGeom prst="rect">
            <a:avLst/>
          </a:prstGeom>
        </p:spPr>
      </p:pic>
      <p:sp>
        <p:nvSpPr>
          <p:cNvPr id="19" name="TextBox 18">
            <a:extLst>
              <a:ext uri="{FF2B5EF4-FFF2-40B4-BE49-F238E27FC236}">
                <a16:creationId xmlns:a16="http://schemas.microsoft.com/office/drawing/2014/main" id="{D45C6507-7E5A-4711-91C9-572DD298AE3D}"/>
              </a:ext>
            </a:extLst>
          </p:cNvPr>
          <p:cNvSpPr txBox="1"/>
          <p:nvPr/>
        </p:nvSpPr>
        <p:spPr>
          <a:xfrm>
            <a:off x="23526" y="4528421"/>
            <a:ext cx="2381007" cy="338554"/>
          </a:xfrm>
          <a:prstGeom prst="rect">
            <a:avLst/>
          </a:prstGeom>
          <a:noFill/>
        </p:spPr>
        <p:txBody>
          <a:bodyPr wrap="square">
            <a:spAutoFit/>
          </a:bodyPr>
          <a:lstStyle/>
          <a:p>
            <a:r>
              <a:rPr lang="en-US" sz="800" dirty="0"/>
              <a:t>https://nhanlucnganhluat.vn/tin-tuc/ky-nang-la-gi-co-that-su-quan-trong-khong.html</a:t>
            </a:r>
          </a:p>
        </p:txBody>
      </p:sp>
      <p:sp>
        <p:nvSpPr>
          <p:cNvPr id="10" name="TextBox 9">
            <a:extLst>
              <a:ext uri="{FF2B5EF4-FFF2-40B4-BE49-F238E27FC236}">
                <a16:creationId xmlns:a16="http://schemas.microsoft.com/office/drawing/2014/main" id="{12523C3C-BB48-4A2A-A9DA-246A2F1E5F69}"/>
              </a:ext>
            </a:extLst>
          </p:cNvPr>
          <p:cNvSpPr txBox="1"/>
          <p:nvPr/>
        </p:nvSpPr>
        <p:spPr>
          <a:xfrm>
            <a:off x="2115124" y="436057"/>
            <a:ext cx="7005350" cy="4553554"/>
          </a:xfrm>
          <a:prstGeom prst="rect">
            <a:avLst/>
          </a:prstGeom>
          <a:noFill/>
        </p:spPr>
        <p:txBody>
          <a:bodyPr wrap="square">
            <a:spAutoFit/>
          </a:bodyPr>
          <a:lstStyle/>
          <a:p>
            <a:pPr marL="0" marR="0" indent="457200" algn="just">
              <a:lnSpc>
                <a:spcPct val="117000"/>
              </a:lnSpc>
              <a:spcBef>
                <a:spcPts val="0"/>
              </a:spcBef>
              <a:spcAft>
                <a:spcPts val="0"/>
              </a:spcAft>
            </a:pPr>
            <a:r>
              <a:rPr lang="en-US" sz="1800" b="1" i="1" dirty="0">
                <a:effectLst/>
                <a:latin typeface="Arial" panose="020B0604020202020204" pitchFamily="34" charset="0"/>
                <a:ea typeface="Times New Roman" panose="02020603050405020304" pitchFamily="18" charset="0"/>
              </a:rPr>
              <a:t>a. </a:t>
            </a:r>
            <a:r>
              <a:rPr lang="en-US" sz="1800" b="1" i="1" dirty="0" err="1">
                <a:effectLst/>
                <a:latin typeface="Arial" panose="020B0604020202020204" pitchFamily="34" charset="0"/>
                <a:ea typeface="Times New Roman" panose="02020603050405020304" pitchFamily="18" charset="0"/>
              </a:rPr>
              <a:t>Môi</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trường</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gia</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đình</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Trình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độ</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nhận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thức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của</a:t>
            </a:r>
            <a:r>
              <a:rPr lang="en-US" sz="1800" i="1" dirty="0">
                <a:effectLst/>
                <a:latin typeface="Arial" panose="020B0604020202020204" pitchFamily="34" charset="0"/>
                <a:ea typeface="Times New Roman" panose="02020603050405020304" pitchFamily="18" charset="0"/>
              </a:rPr>
              <a:t> cha </a:t>
            </a:r>
            <a:r>
              <a:rPr lang="en-US" sz="1800" i="1" dirty="0" err="1">
                <a:effectLst/>
                <a:latin typeface="Arial" panose="020B0604020202020204" pitchFamily="34" charset="0"/>
                <a:ea typeface="Times New Roman" panose="02020603050405020304" pitchFamily="18" charset="0"/>
              </a:rPr>
              <a:t>mẹ</a:t>
            </a:r>
            <a:r>
              <a:rPr lang="en-US" sz="1800" i="1" dirty="0">
                <a:effectLst/>
                <a:latin typeface="Arial" panose="020B0604020202020204" pitchFamily="34" charset="0"/>
                <a:ea typeface="Times New Roman" panose="02020603050405020304" pitchFamily="18" charset="0"/>
              </a:rPr>
              <a:t>/</a:t>
            </a:r>
            <a:r>
              <a:rPr lang="en-US" sz="1800" i="1" dirty="0" err="1">
                <a:effectLst/>
                <a:latin typeface="Arial" panose="020B0604020202020204" pitchFamily="34" charset="0"/>
                <a:ea typeface="Times New Roman" panose="02020603050405020304" pitchFamily="18" charset="0"/>
              </a:rPr>
              <a:t>người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nuôi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dưỡng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về</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việc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chăm</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sóc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giáo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dục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trẻ</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nói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chung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và</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về</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việc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giáo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dục</a:t>
            </a:r>
            <a:r>
              <a:rPr lang="en-US" sz="1800" i="1" dirty="0">
                <a:effectLst/>
                <a:latin typeface="Arial" panose="020B0604020202020204" pitchFamily="34" charset="0"/>
                <a:ea typeface="Times New Roman" panose="02020603050405020304" pitchFamily="18" charset="0"/>
              </a:rPr>
              <a:t> KNXH </a:t>
            </a:r>
            <a:r>
              <a:rPr lang="en-US" sz="1800" i="1" dirty="0" err="1">
                <a:effectLst/>
                <a:latin typeface="Arial" panose="020B0604020202020204" pitchFamily="34" charset="0"/>
                <a:ea typeface="Times New Roman" panose="02020603050405020304" pitchFamily="18" charset="0"/>
              </a:rPr>
              <a:t>cho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trẻ</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nói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riêng</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5000"/>
              </a:lnSpc>
              <a:spcBef>
                <a:spcPts val="0"/>
              </a:spcBef>
              <a:spcAft>
                <a:spcPts val="1000"/>
              </a:spcAft>
            </a:pP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cha </a:t>
            </a:r>
            <a:r>
              <a:rPr lang="en-US" sz="1800" dirty="0" err="1">
                <a:effectLst/>
                <a:latin typeface="Arial" panose="020B0604020202020204" pitchFamily="34" charset="0"/>
                <a:ea typeface="Calibri" panose="020F0502020204030204" pitchFamily="34" charset="0"/>
              </a:rPr>
              <a:t>mẹ</a:t>
            </a:r>
            <a:r>
              <a:rPr lang="en-US" sz="1800" dirty="0">
                <a:effectLst/>
                <a:latin typeface="Arial" panose="020B0604020202020204" pitchFamily="34" charset="0"/>
                <a:ea typeface="Calibri" panose="020F0502020204030204" pitchFamily="34" charset="0"/>
              </a:rPr>
              <a:t>/</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nuôi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dưỡng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sóc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tầm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bậc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sóc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hiểu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coi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coi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thì</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nhà</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trường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trong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giáo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dục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kĩ</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năng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xã</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hội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cho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trẻ</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sẽ</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gặp</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nhiều</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thuận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lợi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hơn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và</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ngược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lại</a:t>
            </a:r>
            <a:r>
              <a:rPr lang="en-US" sz="1800" spc="-3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6881223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31</a:t>
            </a:fld>
            <a:endParaRPr dirty="0"/>
          </a:p>
        </p:txBody>
      </p:sp>
      <p:sp>
        <p:nvSpPr>
          <p:cNvPr id="10" name="TextBox 9">
            <a:extLst>
              <a:ext uri="{FF2B5EF4-FFF2-40B4-BE49-F238E27FC236}">
                <a16:creationId xmlns:a16="http://schemas.microsoft.com/office/drawing/2014/main" id="{12523C3C-BB48-4A2A-A9DA-246A2F1E5F69}"/>
              </a:ext>
            </a:extLst>
          </p:cNvPr>
          <p:cNvSpPr txBox="1"/>
          <p:nvPr/>
        </p:nvSpPr>
        <p:spPr>
          <a:xfrm>
            <a:off x="182850" y="482563"/>
            <a:ext cx="8778300" cy="4377289"/>
          </a:xfrm>
          <a:prstGeom prst="rect">
            <a:avLst/>
          </a:prstGeom>
          <a:noFill/>
        </p:spPr>
        <p:txBody>
          <a:bodyPr wrap="square">
            <a:spAutoFit/>
          </a:bodyPr>
          <a:lstStyle/>
          <a:p>
            <a:pPr marL="0" marR="0" indent="228600" algn="just">
              <a:lnSpc>
                <a:spcPct val="130000"/>
              </a:lnSpc>
              <a:spcBef>
                <a:spcPts val="0"/>
              </a:spcBef>
              <a:spcAft>
                <a:spcPts val="0"/>
              </a:spcAft>
            </a:pP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Quy</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mô</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đình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và</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truyền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thống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văn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hóa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quy</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đinh</a:t>
            </a:r>
            <a:r>
              <a:rPr lang="en-US" sz="1800" i="1" dirty="0">
                <a:effectLst/>
                <a:latin typeface="Arial" panose="020B0604020202020204" pitchFamily="34" charset="0"/>
                <a:ea typeface="Times New Roman" panose="02020603050405020304" pitchFamily="18" charset="0"/>
              </a:rPr>
              <a:t>/</a:t>
            </a:r>
            <a:r>
              <a:rPr lang="en-US" sz="1800" i="1" dirty="0" err="1">
                <a:effectLst/>
                <a:latin typeface="Arial" panose="020B0604020202020204" pitchFamily="34" charset="0"/>
                <a:ea typeface="Times New Roman" panose="02020603050405020304" pitchFamily="18" charset="0"/>
              </a:rPr>
              <a:t>nề</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nếp</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của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đình</a:t>
            </a:r>
            <a:r>
              <a:rPr lang="en-US" sz="1800" i="1" dirty="0">
                <a:effectLst/>
                <a:latin typeface="Arial" panose="020B0604020202020204" pitchFamily="34" charset="0"/>
                <a:ea typeface="Times New Roman" panose="02020603050405020304" pitchFamily="18" charset="0"/>
              </a:rPr>
              <a:t>: Gia </a:t>
            </a:r>
            <a:r>
              <a:rPr lang="en-US" sz="1800" i="1" dirty="0" err="1">
                <a:effectLst/>
                <a:latin typeface="Arial" panose="020B0604020202020204" pitchFamily="34" charset="0"/>
                <a:ea typeface="Times New Roman" panose="02020603050405020304" pitchFamily="18" charset="0"/>
              </a:rPr>
              <a:t>đình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truyền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thống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đình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hạt</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nhân</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3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Gia </a:t>
            </a:r>
            <a:r>
              <a:rPr lang="en-US" sz="1800" dirty="0" err="1">
                <a:solidFill>
                  <a:srgbClr val="000000"/>
                </a:solidFill>
                <a:effectLst/>
                <a:latin typeface="Arial" panose="020B0604020202020204" pitchFamily="34" charset="0"/>
                <a:ea typeface="Calibri" panose="020F0502020204030204" pitchFamily="34" charset="0"/>
              </a:rPr>
              <a:t>đình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truyền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coi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nhau</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bằng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chuỗi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quan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hệ</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huyết</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thống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Trong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gia</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đình</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này</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có</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thể</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cùng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chung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sống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từ</a:t>
            </a:r>
            <a:r>
              <a:rPr lang="en-US" sz="1800" spc="-30" dirty="0">
                <a:solidFill>
                  <a:srgbClr val="000000"/>
                </a:solidFill>
                <a:effectLst/>
                <a:latin typeface="Arial" panose="020B0604020202020204" pitchFamily="34" charset="0"/>
                <a:ea typeface="Calibri" panose="020F0502020204030204" pitchFamily="34" charset="0"/>
              </a:rPr>
              <a:t> 3 </a:t>
            </a:r>
            <a:r>
              <a:rPr lang="en-US" sz="1800" spc="-30" dirty="0" err="1">
                <a:solidFill>
                  <a:srgbClr val="000000"/>
                </a:solidFill>
                <a:effectLst/>
                <a:latin typeface="Arial" panose="020B0604020202020204" pitchFamily="34" charset="0"/>
                <a:ea typeface="Calibri" panose="020F0502020204030204" pitchFamily="34" charset="0"/>
              </a:rPr>
              <a:t>thế</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hệ</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trở</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lên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ông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bà</a:t>
            </a:r>
            <a:r>
              <a:rPr lang="en-US" sz="1800" spc="-30" dirty="0">
                <a:solidFill>
                  <a:srgbClr val="000000"/>
                </a:solidFill>
                <a:effectLst/>
                <a:latin typeface="Arial" panose="020B0604020202020204" pitchFamily="34" charset="0"/>
                <a:ea typeface="Calibri" panose="020F0502020204030204" pitchFamily="34" charset="0"/>
              </a:rPr>
              <a:t> - cha </a:t>
            </a:r>
            <a:r>
              <a:rPr lang="en-US" sz="1800" spc="-30" dirty="0" err="1">
                <a:solidFill>
                  <a:srgbClr val="000000"/>
                </a:solidFill>
                <a:effectLst/>
                <a:latin typeface="Arial" panose="020B0604020202020204" pitchFamily="34" charset="0"/>
                <a:ea typeface="Calibri" panose="020F0502020204030204" pitchFamily="34" charset="0"/>
              </a:rPr>
              <a:t>mẹ</a:t>
            </a:r>
            <a:r>
              <a:rPr lang="en-US" sz="1800" spc="-30" dirty="0">
                <a:solidFill>
                  <a:srgbClr val="000000"/>
                </a:solidFill>
                <a:effectLst/>
                <a:latin typeface="Arial" panose="020B0604020202020204" pitchFamily="34" charset="0"/>
                <a:ea typeface="Calibri" panose="020F0502020204030204" pitchFamily="34" charset="0"/>
              </a:rPr>
              <a:t> - con </a:t>
            </a:r>
            <a:r>
              <a:rPr lang="en-US" sz="1800" spc="-30" dirty="0" err="1">
                <a:solidFill>
                  <a:srgbClr val="000000"/>
                </a:solidFill>
                <a:effectLst/>
                <a:latin typeface="Arial" panose="020B0604020202020204" pitchFamily="34" charset="0"/>
                <a:ea typeface="Calibri" panose="020F0502020204030204" pitchFamily="34" charset="0"/>
              </a:rPr>
              <a:t>cái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mà</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người</a:t>
            </a:r>
            <a:r>
              <a:rPr lang="en-US" sz="1800" spc="-30" dirty="0">
                <a:solidFill>
                  <a:srgbClr val="000000"/>
                </a:solidFill>
                <a:effectLst/>
                <a:latin typeface="Arial" panose="020B0604020202020204" pitchFamily="34" charset="0"/>
                <a:ea typeface="Calibri" panose="020F0502020204030204" pitchFamily="34" charset="0"/>
              </a:rPr>
              <a:t> ta </a:t>
            </a:r>
            <a:r>
              <a:rPr lang="en-US" sz="1800" spc="-30" dirty="0" err="1">
                <a:solidFill>
                  <a:srgbClr val="000000"/>
                </a:solidFill>
                <a:effectLst/>
                <a:latin typeface="Arial" panose="020B0604020202020204" pitchFamily="34" charset="0"/>
                <a:ea typeface="Calibri" panose="020F0502020204030204" pitchFamily="34" charset="0"/>
              </a:rPr>
              <a:t>quen</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gọi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là</a:t>
            </a:r>
            <a:r>
              <a:rPr lang="en-US" sz="1800" spc="-30" dirty="0">
                <a:solidFill>
                  <a:srgbClr val="000000"/>
                </a:solidFill>
                <a:effectLst/>
                <a:latin typeface="Arial" panose="020B0604020202020204" pitchFamily="34" charset="0"/>
                <a:ea typeface="Calibri" panose="020F0502020204030204" pitchFamily="34" charset="0"/>
              </a:rPr>
              <a:t> "tam, </a:t>
            </a:r>
            <a:r>
              <a:rPr lang="en-US" sz="1800" spc="-30" dirty="0" err="1">
                <a:solidFill>
                  <a:srgbClr val="000000"/>
                </a:solidFill>
                <a:effectLst/>
                <a:latin typeface="Arial" panose="020B0604020202020204" pitchFamily="34" charset="0"/>
                <a:ea typeface="Calibri" panose="020F0502020204030204" pitchFamily="34" charset="0"/>
              </a:rPr>
              <a:t>tứ</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ngũ</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đại</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đồng</a:t>
            </a:r>
            <a:r>
              <a:rPr lang="en-US" sz="1800" spc="-30" dirty="0">
                <a:solidFill>
                  <a:srgbClr val="000000"/>
                </a:solidFill>
                <a:effectLst/>
                <a:latin typeface="Arial" panose="020B0604020202020204" pitchFamily="34" charset="0"/>
                <a:ea typeface="Calibri" panose="020F0502020204030204" pitchFamily="34" charset="0"/>
              </a:rPr>
              <a:t> </a:t>
            </a:r>
            <a:r>
              <a:rPr lang="en-US" sz="1800" spc="-30" dirty="0" err="1">
                <a:solidFill>
                  <a:srgbClr val="000000"/>
                </a:solidFill>
                <a:effectLst/>
                <a:latin typeface="Arial" panose="020B0604020202020204" pitchFamily="34" charset="0"/>
                <a:ea typeface="Calibri" panose="020F0502020204030204" pitchFamily="34" charset="0"/>
              </a:rPr>
              <a:t>đường</a:t>
            </a:r>
            <a:r>
              <a:rPr lang="en-US" sz="1800" spc="-30" dirty="0">
                <a:solidFill>
                  <a:srgbClr val="000000"/>
                </a:solidFill>
                <a:effectLst/>
                <a:latin typeface="Arial" panose="020B0604020202020204" pitchFamily="34" charset="0"/>
                <a:ea typeface="Calibri" panose="020F0502020204030204" pitchFamily="34" charset="0"/>
              </a:rPr>
              <a:t>".</a:t>
            </a:r>
            <a:r>
              <a:rPr lang="en-US" sz="1800" dirty="0">
                <a:solidFill>
                  <a:srgbClr val="000000"/>
                </a:solidFill>
                <a:effectLst/>
                <a:latin typeface="Arial" panose="020B0604020202020204" pitchFamily="34" charset="0"/>
                <a:ea typeface="Calibri" panose="020F0502020204030204" pitchFamily="34" charset="0"/>
              </a:rPr>
              <a:t> Gia </a:t>
            </a:r>
            <a:r>
              <a:rPr lang="en-US" sz="1800" dirty="0" err="1">
                <a:solidFill>
                  <a:srgbClr val="000000"/>
                </a:solidFill>
                <a:effectLst/>
                <a:latin typeface="Arial" panose="020B0604020202020204" pitchFamily="34" charset="0"/>
                <a:ea typeface="Calibri" panose="020F0502020204030204" pitchFamily="34" charset="0"/>
              </a:rPr>
              <a:t>đình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truyền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ưu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gắn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cảm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theo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huyết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bảo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lưu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truyền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hóa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lễ</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lễ</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loại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chỗ</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giữ</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gìn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truyền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đẹp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bảo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luôn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hậu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lỗi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tuổi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thói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quen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khỏi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mâu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thuẫn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giữa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thế</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giữa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bà</a:t>
            </a:r>
            <a:r>
              <a:rPr lang="en-US" sz="1800" dirty="0">
                <a:solidFill>
                  <a:srgbClr val="000000"/>
                </a:solidFill>
                <a:effectLst/>
                <a:latin typeface="Arial" panose="020B0604020202020204" pitchFamily="34" charset="0"/>
                <a:ea typeface="Calibri" panose="020F0502020204030204" pitchFamily="34" charset="0"/>
              </a:rPr>
              <a:t> -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cháu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giữa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chồng</a:t>
            </a:r>
            <a:r>
              <a:rPr lang="en-US" sz="1800" dirty="0">
                <a:solidFill>
                  <a:srgbClr val="000000"/>
                </a:solidFill>
                <a:effectLst/>
                <a:latin typeface="Arial" panose="020B0604020202020204" pitchFamily="34" charset="0"/>
                <a:ea typeface="Calibri" panose="020F0502020204030204" pitchFamily="34" charset="0"/>
              </a:rPr>
              <a:t> - </a:t>
            </a:r>
            <a:r>
              <a:rPr lang="en-US" sz="1800" dirty="0" err="1">
                <a:solidFill>
                  <a:srgbClr val="000000"/>
                </a:solidFill>
                <a:effectLst/>
                <a:latin typeface="Arial" panose="020B0604020202020204" pitchFamily="34" charset="0"/>
                <a:ea typeface="Calibri" panose="020F0502020204030204" pitchFamily="34" charset="0"/>
              </a:rPr>
              <a:t>nàng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dâu</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p:txBody>
      </p:sp>
      <p:sp>
        <p:nvSpPr>
          <p:cNvPr id="3" name="Title 2">
            <a:extLst>
              <a:ext uri="{FF2B5EF4-FFF2-40B4-BE49-F238E27FC236}">
                <a16:creationId xmlns:a16="http://schemas.microsoft.com/office/drawing/2014/main" id="{9316532C-FBC0-49FA-9D36-1DBE0431FBD8}"/>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1423092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32</a:t>
            </a:fld>
            <a:endParaRPr dirty="0"/>
          </a:p>
        </p:txBody>
      </p:sp>
      <p:sp>
        <p:nvSpPr>
          <p:cNvPr id="10" name="TextBox 9">
            <a:extLst>
              <a:ext uri="{FF2B5EF4-FFF2-40B4-BE49-F238E27FC236}">
                <a16:creationId xmlns:a16="http://schemas.microsoft.com/office/drawing/2014/main" id="{12523C3C-BB48-4A2A-A9DA-246A2F1E5F69}"/>
              </a:ext>
            </a:extLst>
          </p:cNvPr>
          <p:cNvSpPr txBox="1"/>
          <p:nvPr/>
        </p:nvSpPr>
        <p:spPr>
          <a:xfrm>
            <a:off x="186267" y="680527"/>
            <a:ext cx="8778300" cy="4123501"/>
          </a:xfrm>
          <a:prstGeom prst="rect">
            <a:avLst/>
          </a:prstGeom>
          <a:noFill/>
        </p:spPr>
        <p:txBody>
          <a:bodyPr wrap="square">
            <a:spAutoFit/>
          </a:bodyPr>
          <a:lstStyle/>
          <a:p>
            <a:pPr marL="0" marR="0" indent="228600" algn="just">
              <a:lnSpc>
                <a:spcPct val="130000"/>
              </a:lnSpc>
              <a:spcBef>
                <a:spcPts val="0"/>
              </a:spcBef>
              <a:spcAft>
                <a:spcPts val="0"/>
              </a:spcAft>
            </a:pP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Sự</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tương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tác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của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các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thành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viên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trong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đình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với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trẻ</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Gia </a:t>
            </a:r>
            <a:r>
              <a:rPr lang="en-US" sz="1800" dirty="0" err="1">
                <a:effectLst/>
                <a:latin typeface="Arial" panose="020B0604020202020204" pitchFamily="34" charset="0"/>
                <a:ea typeface="Calibri" panose="020F0502020204030204" pitchFamily="34" charset="0"/>
              </a:rPr>
              <a:t>đình</a:t>
            </a:r>
            <a:r>
              <a:rPr lang="en-US" sz="1800" dirty="0">
                <a:effectLst/>
                <a:latin typeface="Arial" panose="020B0604020202020204" pitchFamily="34" charset="0"/>
                <a:ea typeface="Calibri" panose="020F0502020204030204" pitchFamily="34" charset="0"/>
              </a:rPr>
              <a:t> l</a:t>
            </a:r>
            <a:r>
              <a:rPr lang="vi-VN" sz="1800" dirty="0">
                <a:effectLst/>
                <a:latin typeface="Arial" panose="020B0604020202020204" pitchFamily="34" charset="0"/>
                <a:ea typeface="Calibri" panose="020F0502020204030204" pitchFamily="34" charset="0"/>
              </a:rPr>
              <a:t>à một trong các yếu tố có tác động mạnh mẽ nhất đến trẻ.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mầm</a:t>
            </a:r>
            <a:r>
              <a:rPr lang="en-US" sz="1800" dirty="0">
                <a:effectLst/>
                <a:latin typeface="Arial" panose="020B0604020202020204" pitchFamily="34" charset="0"/>
                <a:ea typeface="Calibri" panose="020F0502020204030204" pitchFamily="34" charset="0"/>
              </a:rPr>
              <a:t> non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vi-VN" sz="1800" dirty="0">
                <a:effectLst/>
                <a:latin typeface="Arial" panose="020B0604020202020204" pitchFamily="34" charset="0"/>
                <a:ea typeface="Calibri" panose="020F0502020204030204" pitchFamily="34" charset="0"/>
              </a:rPr>
              <a:t>Gia đình tạo ra khung chung cho các quan hệ và sự phát triển tâm lý của mỗi thành viên. Mối quan hệ giữa cha mẹ - con cái, giữa các anh chị em ruột thịt tạo ra các kiểu quan hệ, cách cư xử của trẻ đối với mỗi thành viên trong gia đình và xã hội. Trong gia đình trẻ học được ngôn ngữ, các kĩ năng sống, các giá trị văn hóa và đạo đức. Đặc biệt, trẻ học được các hành vi ứng xử của mọi thành viên trong gia đình phù hợp với hoàn cảnh, tình huống. Từ đó tạo cho trẻ có được những kinh nghiệm về cách ứng xử với người thân và mọi người xung quanh phù hợp với chuẩn mực của xã hội. </a:t>
            </a:r>
            <a:endParaRPr lang="en-US" sz="1800" dirty="0">
              <a:effectLst/>
              <a:latin typeface="Calibri" panose="020F0502020204030204" pitchFamily="34" charset="0"/>
              <a:ea typeface="Calibri" panose="020F0502020204030204" pitchFamily="34" charset="0"/>
            </a:endParaRPr>
          </a:p>
        </p:txBody>
      </p:sp>
      <p:sp>
        <p:nvSpPr>
          <p:cNvPr id="7" name="Google Shape;126;p25">
            <a:extLst>
              <a:ext uri="{FF2B5EF4-FFF2-40B4-BE49-F238E27FC236}">
                <a16:creationId xmlns:a16="http://schemas.microsoft.com/office/drawing/2014/main" id="{9F2F30A0-8F1A-4482-AEDD-0E5B152B2D3C}"/>
              </a:ext>
            </a:extLst>
          </p:cNvPr>
          <p:cNvSpPr txBox="1">
            <a:spLocks/>
          </p:cNvSpPr>
          <p:nvPr/>
        </p:nvSpPr>
        <p:spPr>
          <a:xfrm>
            <a:off x="457200" y="48498"/>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dirty="0"/>
              <a:t>3. CÁC YẾU TỐ ẢNH HƯỞNG ĐẾN SỰ PHÁT TRIỂN KNXH CỦA TRẺ</a:t>
            </a:r>
          </a:p>
        </p:txBody>
      </p:sp>
    </p:spTree>
    <p:extLst>
      <p:ext uri="{BB962C8B-B14F-4D97-AF65-F5344CB8AC3E}">
        <p14:creationId xmlns:p14="http://schemas.microsoft.com/office/powerpoint/2010/main" val="38631698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33</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91177005-6118-49F3-8C64-F3C2EEC2D99F}"/>
              </a:ext>
            </a:extLst>
          </p:cNvPr>
          <p:cNvSpPr txBox="1"/>
          <p:nvPr/>
        </p:nvSpPr>
        <p:spPr>
          <a:xfrm>
            <a:off x="30174" y="782488"/>
            <a:ext cx="9083652" cy="2338910"/>
          </a:xfrm>
          <a:prstGeom prst="rect">
            <a:avLst/>
          </a:prstGeom>
          <a:noFill/>
        </p:spPr>
        <p:txBody>
          <a:bodyPr wrap="square">
            <a:spAutoFit/>
          </a:bodyPr>
          <a:lstStyle/>
          <a:p>
            <a:pPr marL="0" marR="0" indent="457200" algn="just">
              <a:lnSpc>
                <a:spcPct val="117000"/>
              </a:lnSpc>
              <a:spcBef>
                <a:spcPts val="0"/>
              </a:spcBef>
              <a:spcAft>
                <a:spcPts val="0"/>
              </a:spcAft>
            </a:pPr>
            <a:r>
              <a:rPr lang="en-US" sz="1800" b="1" i="1" dirty="0">
                <a:effectLst/>
                <a:latin typeface="Arial" panose="020B0604020202020204" pitchFamily="34" charset="0"/>
                <a:ea typeface="Times New Roman" panose="02020603050405020304" pitchFamily="18" charset="0"/>
              </a:rPr>
              <a:t>b. </a:t>
            </a:r>
            <a:r>
              <a:rPr lang="en-US" sz="1800" b="1" i="1" dirty="0" err="1">
                <a:effectLst/>
                <a:latin typeface="Arial" panose="020B0604020202020204" pitchFamily="34" charset="0"/>
                <a:ea typeface="Times New Roman" panose="02020603050405020304" pitchFamily="18" charset="0"/>
              </a:rPr>
              <a:t>Môi</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trường</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giáo</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dục</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nhà</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trường</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i="1" dirty="0">
                <a:effectLst/>
                <a:latin typeface="Arial" panose="020B0604020202020204" pitchFamily="34" charset="0"/>
                <a:ea typeface="Times New Roman" panose="02020603050405020304" pitchFamily="18" charset="0"/>
              </a:rPr>
              <a:t> - </a:t>
            </a:r>
            <a:r>
              <a:rPr lang="en-US" sz="1800" i="1" dirty="0" err="1">
                <a:effectLst/>
                <a:latin typeface="Arial" panose="020B0604020202020204" pitchFamily="34" charset="0"/>
                <a:ea typeface="Times New Roman" panose="02020603050405020304" pitchFamily="18" charset="0"/>
              </a:rPr>
              <a:t>Trình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độ</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nhận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thức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năng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lực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của</a:t>
            </a:r>
            <a:r>
              <a:rPr lang="en-US" sz="1800" i="1" dirty="0">
                <a:effectLst/>
                <a:latin typeface="Arial" panose="020B0604020202020204" pitchFamily="34" charset="0"/>
                <a:ea typeface="Times New Roman" panose="02020603050405020304" pitchFamily="18" charset="0"/>
              </a:rPr>
              <a:t> GV, CBQL</a:t>
            </a:r>
            <a:endParaRPr lang="en-US" sz="1800" dirty="0">
              <a:effectLst/>
              <a:latin typeface="Times New Roman" panose="02020603050405020304" pitchFamily="18" charset="0"/>
              <a:ea typeface="Times New Roman" panose="02020603050405020304" pitchFamily="18" charset="0"/>
            </a:endParaRPr>
          </a:p>
          <a:p>
            <a:pPr marL="19050" marR="0" indent="43815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ngũ</a:t>
            </a:r>
            <a:r>
              <a:rPr lang="en-US" sz="1800" dirty="0">
                <a:effectLst/>
                <a:latin typeface="Arial" panose="020B0604020202020204" pitchFamily="34" charset="0"/>
                <a:ea typeface="Calibri" panose="020F0502020204030204" pitchFamily="34" charset="0"/>
              </a:rPr>
              <a:t> CBQL, GV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trò</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5-6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GVMN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nếu</a:t>
            </a:r>
            <a:r>
              <a:rPr lang="en-US" sz="1800" dirty="0">
                <a:effectLst/>
                <a:latin typeface="Arial" panose="020B0604020202020204" pitchFamily="34" charset="0"/>
                <a:ea typeface="Calibri" panose="020F0502020204030204" pitchFamily="34" charset="0"/>
              </a:rPr>
              <a:t> CBQL, GVMN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nghề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nhiệt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dồi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đúng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hoạch</a:t>
            </a:r>
            <a:r>
              <a:rPr lang="en-US" sz="180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sử</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dụng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các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phương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pháp</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biện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pháp</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phù</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hợp</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trong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giáo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dục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trẻ</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thì</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sẽ</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mang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lại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hiệu</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quả</a:t>
            </a:r>
            <a:r>
              <a:rPr lang="en-US" sz="1800" spc="-30" dirty="0">
                <a:effectLst/>
                <a:latin typeface="Arial" panose="020B0604020202020204" pitchFamily="34" charset="0"/>
                <a:ea typeface="Calibri" panose="020F0502020204030204" pitchFamily="34" charset="0"/>
              </a:rPr>
              <a:t>.</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pic>
        <p:nvPicPr>
          <p:cNvPr id="12" name="Picture 11">
            <a:extLst>
              <a:ext uri="{FF2B5EF4-FFF2-40B4-BE49-F238E27FC236}">
                <a16:creationId xmlns:a16="http://schemas.microsoft.com/office/drawing/2014/main" id="{DB3110FC-A501-49E6-9D11-39043A9D988D}"/>
              </a:ext>
            </a:extLst>
          </p:cNvPr>
          <p:cNvPicPr>
            <a:picLocks noChangeAspect="1"/>
          </p:cNvPicPr>
          <p:nvPr/>
        </p:nvPicPr>
        <p:blipFill>
          <a:blip r:embed="rId3"/>
          <a:stretch>
            <a:fillRect/>
          </a:stretch>
        </p:blipFill>
        <p:spPr>
          <a:xfrm>
            <a:off x="1709450" y="3264073"/>
            <a:ext cx="6273800" cy="1517477"/>
          </a:xfrm>
          <a:prstGeom prst="rect">
            <a:avLst/>
          </a:prstGeom>
        </p:spPr>
      </p:pic>
      <p:sp>
        <p:nvSpPr>
          <p:cNvPr id="6" name="Google Shape;126;p25">
            <a:extLst>
              <a:ext uri="{FF2B5EF4-FFF2-40B4-BE49-F238E27FC236}">
                <a16:creationId xmlns:a16="http://schemas.microsoft.com/office/drawing/2014/main" id="{ECCE8F7F-0FAE-485B-AB6C-C6F5BDC3428D}"/>
              </a:ext>
            </a:extLst>
          </p:cNvPr>
          <p:cNvSpPr txBox="1">
            <a:spLocks/>
          </p:cNvSpPr>
          <p:nvPr/>
        </p:nvSpPr>
        <p:spPr>
          <a:xfrm>
            <a:off x="457200" y="48498"/>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dirty="0"/>
              <a:t>3. CÁC YẾU TỐ ẢNH HƯỞNG ĐẾN SỰ PHÁT TRIỂN KNXH CỦA TRẺ</a:t>
            </a:r>
          </a:p>
        </p:txBody>
      </p:sp>
    </p:spTree>
    <p:extLst>
      <p:ext uri="{BB962C8B-B14F-4D97-AF65-F5344CB8AC3E}">
        <p14:creationId xmlns:p14="http://schemas.microsoft.com/office/powerpoint/2010/main" val="2658141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34</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0" name="TextBox 9">
            <a:extLst>
              <a:ext uri="{FF2B5EF4-FFF2-40B4-BE49-F238E27FC236}">
                <a16:creationId xmlns:a16="http://schemas.microsoft.com/office/drawing/2014/main" id="{91177005-6118-49F3-8C64-F3C2EEC2D99F}"/>
              </a:ext>
            </a:extLst>
          </p:cNvPr>
          <p:cNvSpPr txBox="1"/>
          <p:nvPr/>
        </p:nvSpPr>
        <p:spPr>
          <a:xfrm>
            <a:off x="114300" y="382356"/>
            <a:ext cx="8915400" cy="3141629"/>
          </a:xfrm>
          <a:prstGeom prst="rect">
            <a:avLst/>
          </a:prstGeom>
          <a:noFill/>
        </p:spPr>
        <p:txBody>
          <a:bodyPr wrap="square">
            <a:spAutoFit/>
          </a:bodyPr>
          <a:lstStyle/>
          <a:p>
            <a:pPr marL="0" marR="0" indent="457200" algn="just">
              <a:lnSpc>
                <a:spcPct val="117000"/>
              </a:lnSpc>
              <a:spcBef>
                <a:spcPts val="0"/>
              </a:spcBef>
              <a:spcAft>
                <a:spcPts val="0"/>
              </a:spcAft>
            </a:pP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Quá</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trình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tổ</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chức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hướng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dẫn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các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kĩ</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năng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xã</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hội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cho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trẻ</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của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giáo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viên</a:t>
            </a:r>
            <a:endParaRPr lang="en-US" sz="1800" dirty="0">
              <a:effectLst/>
              <a:latin typeface="Times New Roman" panose="02020603050405020304" pitchFamily="18" charset="0"/>
              <a:ea typeface="Times New Roman" panose="02020603050405020304" pitchFamily="18" charset="0"/>
            </a:endParaRPr>
          </a:p>
          <a:p>
            <a:pPr marL="19050" marR="0" indent="209550" algn="just">
              <a:lnSpc>
                <a:spcPct val="110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5-6 </a:t>
            </a:r>
            <a:r>
              <a:rPr lang="en-US" sz="1800" dirty="0" err="1">
                <a:effectLst/>
                <a:latin typeface="Arial" panose="020B0604020202020204" pitchFamily="34" charset="0"/>
                <a:ea typeface="Calibri" panose="020F0502020204030204" pitchFamily="34" charset="0"/>
              </a:rPr>
              <a:t>tuổi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Bởi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trò</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chỉ</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nắm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Chương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tiếp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đích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thiếu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phạm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phạm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truyền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nắm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bắt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tổ</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pic>
        <p:nvPicPr>
          <p:cNvPr id="12" name="Picture 11">
            <a:extLst>
              <a:ext uri="{FF2B5EF4-FFF2-40B4-BE49-F238E27FC236}">
                <a16:creationId xmlns:a16="http://schemas.microsoft.com/office/drawing/2014/main" id="{DB3110FC-A501-49E6-9D11-39043A9D988D}"/>
              </a:ext>
            </a:extLst>
          </p:cNvPr>
          <p:cNvPicPr>
            <a:picLocks noChangeAspect="1"/>
          </p:cNvPicPr>
          <p:nvPr/>
        </p:nvPicPr>
        <p:blipFill>
          <a:blip r:embed="rId3"/>
          <a:stretch>
            <a:fillRect/>
          </a:stretch>
        </p:blipFill>
        <p:spPr>
          <a:xfrm>
            <a:off x="2020491" y="3602287"/>
            <a:ext cx="4875500" cy="1179263"/>
          </a:xfrm>
          <a:prstGeom prst="rect">
            <a:avLst/>
          </a:prstGeom>
        </p:spPr>
      </p:pic>
    </p:spTree>
    <p:extLst>
      <p:ext uri="{BB962C8B-B14F-4D97-AF65-F5344CB8AC3E}">
        <p14:creationId xmlns:p14="http://schemas.microsoft.com/office/powerpoint/2010/main" val="15820883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35</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12" name="Picture 11">
            <a:extLst>
              <a:ext uri="{FF2B5EF4-FFF2-40B4-BE49-F238E27FC236}">
                <a16:creationId xmlns:a16="http://schemas.microsoft.com/office/drawing/2014/main" id="{DB3110FC-A501-49E6-9D11-39043A9D988D}"/>
              </a:ext>
            </a:extLst>
          </p:cNvPr>
          <p:cNvPicPr>
            <a:picLocks noChangeAspect="1"/>
          </p:cNvPicPr>
          <p:nvPr/>
        </p:nvPicPr>
        <p:blipFill>
          <a:blip r:embed="rId3"/>
          <a:stretch>
            <a:fillRect/>
          </a:stretch>
        </p:blipFill>
        <p:spPr>
          <a:xfrm>
            <a:off x="2020491" y="3602287"/>
            <a:ext cx="4875500" cy="1179263"/>
          </a:xfrm>
          <a:prstGeom prst="rect">
            <a:avLst/>
          </a:prstGeom>
        </p:spPr>
      </p:pic>
      <p:sp>
        <p:nvSpPr>
          <p:cNvPr id="7" name="TextBox 6">
            <a:extLst>
              <a:ext uri="{FF2B5EF4-FFF2-40B4-BE49-F238E27FC236}">
                <a16:creationId xmlns:a16="http://schemas.microsoft.com/office/drawing/2014/main" id="{856C36B6-DB37-4DC6-B651-24F327149774}"/>
              </a:ext>
            </a:extLst>
          </p:cNvPr>
          <p:cNvSpPr txBox="1"/>
          <p:nvPr/>
        </p:nvSpPr>
        <p:spPr>
          <a:xfrm>
            <a:off x="332317" y="665649"/>
            <a:ext cx="8676216" cy="2507546"/>
          </a:xfrm>
          <a:prstGeom prst="rect">
            <a:avLst/>
          </a:prstGeom>
          <a:noFill/>
        </p:spPr>
        <p:txBody>
          <a:bodyPr wrap="square">
            <a:spAutoFit/>
          </a:bodyPr>
          <a:lstStyle/>
          <a:p>
            <a:pPr marL="0" marR="0" indent="228600" algn="just">
              <a:lnSpc>
                <a:spcPct val="110000"/>
              </a:lnSpc>
              <a:spcBef>
                <a:spcPts val="0"/>
              </a:spcBef>
              <a:spcAft>
                <a:spcPts val="0"/>
              </a:spcAft>
            </a:pP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Môi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trường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giáo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dục</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0000"/>
              </a:lnSpc>
              <a:spcBef>
                <a:spcPts val="0"/>
              </a:spcBef>
              <a:spcAft>
                <a:spcPts val="0"/>
              </a:spcAft>
            </a:pP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Môi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trường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vật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chất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cơ</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sở</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vật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chất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chương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trình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tài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liệu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liệu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hoạt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động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0000"/>
              </a:lnSpc>
              <a:spcBef>
                <a:spcPts val="0"/>
              </a:spcBef>
              <a:spcAft>
                <a:spcPts val="0"/>
              </a:spcAft>
            </a:pPr>
            <a:r>
              <a:rPr lang="en-US" sz="1800" dirty="0" err="1">
                <a:effectLst/>
                <a:latin typeface="Arial" panose="020B0604020202020204" pitchFamily="34" charset="0"/>
                <a:ea typeface="Times New Roman" panose="02020603050405020304" pitchFamily="18" charset="0"/>
              </a:rPr>
              <a:t>Điều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kiện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cơ</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sở</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vật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chất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luôn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gắn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liền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được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coi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hệ</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yếu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tố</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chính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sách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đối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với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mẫu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Theo </a:t>
            </a:r>
            <a:r>
              <a:rPr lang="en-US" sz="1800" dirty="0" err="1">
                <a:effectLst/>
                <a:latin typeface="Arial" panose="020B0604020202020204" pitchFamily="34" charset="0"/>
                <a:ea typeface="Times New Roman" panose="02020603050405020304" pitchFamily="18" charset="0"/>
              </a:rPr>
              <a:t>đó</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khi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có</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điều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kiện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cơ</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sở</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vật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chất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hợp</a:t>
            </a:r>
            <a:r>
              <a:rPr lang="en-US" sz="1800" dirty="0">
                <a:effectLst/>
                <a:latin typeface="Arial" panose="020B0604020202020204" pitchFamily="34" charset="0"/>
                <a:ea typeface="Times New Roman" panose="02020603050405020304" pitchFamily="18" charset="0"/>
              </a:rPr>
              <a:t> bao </a:t>
            </a:r>
            <a:r>
              <a:rPr lang="en-US" sz="1800" dirty="0" err="1">
                <a:effectLst/>
                <a:latin typeface="Arial" panose="020B0604020202020204" pitchFamily="34" charset="0"/>
                <a:ea typeface="Times New Roman" panose="02020603050405020304" pitchFamily="18" charset="0"/>
              </a:rPr>
              <a:t>gồm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trong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ngoài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lớp</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học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đảm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bảo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đủ</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đúng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theo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các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tiêu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chuẩn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quy</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định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hợp</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với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đặc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điểm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văn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hóa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sẽ</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điều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kiện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nền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tảng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để</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kĩ</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năng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hội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mẫu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đạt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hiệu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cao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nhất</a:t>
            </a:r>
            <a:r>
              <a:rPr lang="en-US" sz="1800" dirty="0">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p:txBody>
      </p:sp>
      <p:sp>
        <p:nvSpPr>
          <p:cNvPr id="6" name="Google Shape;126;p25">
            <a:extLst>
              <a:ext uri="{FF2B5EF4-FFF2-40B4-BE49-F238E27FC236}">
                <a16:creationId xmlns:a16="http://schemas.microsoft.com/office/drawing/2014/main" id="{12CEB1DD-B5B7-4C87-BE28-79C5074ABD3C}"/>
              </a:ext>
            </a:extLst>
          </p:cNvPr>
          <p:cNvSpPr txBox="1">
            <a:spLocks/>
          </p:cNvSpPr>
          <p:nvPr/>
        </p:nvSpPr>
        <p:spPr>
          <a:xfrm>
            <a:off x="457200" y="48498"/>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dirty="0"/>
              <a:t>3. CÁC YẾU TỐ ẢNH HƯỞNG ĐẾN SỰ PHÁT TRIỂN KNXH CỦA TRẺ</a:t>
            </a:r>
          </a:p>
        </p:txBody>
      </p:sp>
    </p:spTree>
    <p:extLst>
      <p:ext uri="{BB962C8B-B14F-4D97-AF65-F5344CB8AC3E}">
        <p14:creationId xmlns:p14="http://schemas.microsoft.com/office/powerpoint/2010/main" val="41327000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36</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856C36B6-DB37-4DC6-B651-24F327149774}"/>
              </a:ext>
            </a:extLst>
          </p:cNvPr>
          <p:cNvSpPr txBox="1"/>
          <p:nvPr/>
        </p:nvSpPr>
        <p:spPr>
          <a:xfrm>
            <a:off x="78161" y="569923"/>
            <a:ext cx="8808508" cy="4469300"/>
          </a:xfrm>
          <a:prstGeom prst="rect">
            <a:avLst/>
          </a:prstGeom>
          <a:noFill/>
        </p:spPr>
        <p:txBody>
          <a:bodyPr wrap="square">
            <a:spAutoFit/>
          </a:bodyPr>
          <a:lstStyle/>
          <a:p>
            <a:pPr marL="0" marR="0" indent="457200" algn="just">
              <a:lnSpc>
                <a:spcPct val="110000"/>
              </a:lnSpc>
              <a:spcBef>
                <a:spcPts val="0"/>
              </a:spcBef>
              <a:spcAft>
                <a:spcPts val="0"/>
              </a:spcAft>
            </a:pP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Môi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trường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tinh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thần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Thái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độ</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tương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tác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các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thành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viên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trong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trường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lớp</a:t>
            </a:r>
            <a:r>
              <a:rPr lang="en-US" sz="1800" dirty="0">
                <a:effectLst/>
                <a:latin typeface="Arial" panose="020B0604020202020204" pitchFamily="34" charset="0"/>
                <a:ea typeface="Times New Roman" panose="02020603050405020304" pitchFamily="18" charset="0"/>
              </a:rPr>
              <a:t>: </a:t>
            </a:r>
            <a:r>
              <a:rPr lang="pt-BR" sz="1800" dirty="0">
                <a:effectLst/>
                <a:latin typeface="Arial" panose="020B0604020202020204" pitchFamily="34" charset="0"/>
                <a:ea typeface="Times New Roman" panose="02020603050405020304" pitchFamily="18" charset="0"/>
              </a:rPr>
              <a:t>Mối quan hệ của GV với trẻ; Mối quan hệ giữa trẻ với các bạn trong lớp và những người xung quanh).</a:t>
            </a:r>
            <a:endParaRPr lang="en-US" sz="1800" dirty="0">
              <a:effectLst/>
              <a:latin typeface="Times New Roman" panose="02020603050405020304" pitchFamily="18" charset="0"/>
              <a:ea typeface="Times New Roman" panose="02020603050405020304" pitchFamily="18" charset="0"/>
            </a:endParaRPr>
          </a:p>
          <a:p>
            <a:pPr marL="19050" marR="0" indent="438150" algn="just">
              <a:lnSpc>
                <a:spcPct val="110000"/>
              </a:lnSpc>
              <a:spcBef>
                <a:spcPts val="0"/>
              </a:spcBef>
              <a:spcAft>
                <a:spcPts val="1000"/>
              </a:spcAft>
            </a:pPr>
            <a:r>
              <a:rPr lang="en-US" sz="1800" dirty="0">
                <a:effectLst/>
                <a:latin typeface="Arial" panose="020B0604020202020204" pitchFamily="34" charset="0"/>
                <a:ea typeface="Calibri" panose="020F0502020204030204" pitchFamily="34" charset="0"/>
              </a:rPr>
              <a:t>GV </a:t>
            </a:r>
            <a:r>
              <a:rPr lang="en-US" sz="1800" dirty="0" err="1">
                <a:effectLst/>
                <a:latin typeface="Arial" panose="020B0604020202020204" pitchFamily="34" charset="0"/>
                <a:ea typeface="Calibri" panose="020F0502020204030204" pitchFamily="34" charset="0"/>
              </a:rPr>
              <a:t>phải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thật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nhiệm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coi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kĩ</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năng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coi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đây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xuyên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19050" marR="0" indent="438150" algn="just">
              <a:lnSpc>
                <a:spcPct val="110000"/>
              </a:lnSpc>
              <a:spcBef>
                <a:spcPts val="0"/>
              </a:spcBef>
              <a:spcAft>
                <a:spcPts val="1000"/>
              </a:spcAft>
            </a:pP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vui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thoải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đầy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xúc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tràn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sẻ</a:t>
            </a:r>
            <a:r>
              <a:rPr lang="en-US" sz="1800" dirty="0">
                <a:effectLst/>
                <a:latin typeface="Arial" panose="020B0604020202020204" pitchFamily="34" charset="0"/>
                <a:ea typeface="Calibri" panose="020F0502020204030204" pitchFamily="34" charset="0"/>
              </a:rPr>
              <a:t> chia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GV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GV; GV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dễ</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cách</a:t>
            </a:r>
            <a:r>
              <a:rPr lang="en-US" sz="1800" dirty="0">
                <a:effectLst/>
                <a:latin typeface="Arial" panose="020B0604020202020204" pitchFamily="34" charset="0"/>
                <a:ea typeface="Calibri" panose="020F0502020204030204" pitchFamily="34" charset="0"/>
              </a:rPr>
              <a:t> chia </a:t>
            </a:r>
            <a:r>
              <a:rPr lang="en-US" sz="1800" dirty="0" err="1">
                <a:effectLst/>
                <a:latin typeface="Arial" panose="020B0604020202020204" pitchFamily="34" charset="0"/>
                <a:ea typeface="Calibri" panose="020F0502020204030204" pitchFamily="34" charset="0"/>
              </a:rPr>
              <a:t>sẻ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bạn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bè</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mọi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cảm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thấy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yêu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âu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vỗ</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tin </a:t>
            </a:r>
            <a:r>
              <a:rPr lang="en-US" sz="1800" dirty="0" err="1">
                <a:effectLst/>
                <a:latin typeface="Arial" panose="020B0604020202020204" pitchFamily="34" charset="0"/>
                <a:ea typeface="Calibri" panose="020F0502020204030204" pitchFamily="34" charset="0"/>
              </a:rPr>
              <a:t>tưởng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người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sóc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luôn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tấm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noi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theo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thời</a:t>
            </a:r>
            <a:r>
              <a:rPr lang="en-US" sz="1800" dirty="0">
                <a:effectLst/>
                <a:latin typeface="Arial" panose="020B0604020202020204" pitchFamily="34" charset="0"/>
                <a:ea typeface="Calibri" panose="020F0502020204030204" pitchFamily="34" charset="0"/>
              </a:rPr>
              <a:t> GV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chú</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thực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thức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việc</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động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viên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khích</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lệ</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tạo</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nhiều</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cơ</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hội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để</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trẻ</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trải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nghiệm</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và</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luyện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tập</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các</a:t>
            </a:r>
            <a:r>
              <a:rPr lang="en-US" sz="1800" spc="-30" dirty="0">
                <a:effectLst/>
                <a:latin typeface="Arial" panose="020B0604020202020204" pitchFamily="34" charset="0"/>
                <a:ea typeface="Calibri" panose="020F0502020204030204" pitchFamily="34" charset="0"/>
              </a:rPr>
              <a:t> KNXH.</a:t>
            </a:r>
            <a:endParaRPr lang="en-US" sz="1800" dirty="0">
              <a:effectLst/>
              <a:latin typeface="Calibri" panose="020F0502020204030204" pitchFamily="34" charset="0"/>
              <a:ea typeface="Calibri" panose="020F0502020204030204" pitchFamily="34" charset="0"/>
            </a:endParaRPr>
          </a:p>
        </p:txBody>
      </p:sp>
      <p:sp>
        <p:nvSpPr>
          <p:cNvPr id="5" name="Google Shape;126;p25">
            <a:extLst>
              <a:ext uri="{FF2B5EF4-FFF2-40B4-BE49-F238E27FC236}">
                <a16:creationId xmlns:a16="http://schemas.microsoft.com/office/drawing/2014/main" id="{EC77F8B9-251D-48A6-B4C2-A42474949F70}"/>
              </a:ext>
            </a:extLst>
          </p:cNvPr>
          <p:cNvSpPr txBox="1">
            <a:spLocks/>
          </p:cNvSpPr>
          <p:nvPr/>
        </p:nvSpPr>
        <p:spPr>
          <a:xfrm>
            <a:off x="457200" y="48498"/>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dirty="0"/>
              <a:t>3. CÁC YẾU TỐ ẢNH HƯỞNG ĐẾN SỰ PHÁT TRIỂN KNXH CỦA TRẺ</a:t>
            </a:r>
          </a:p>
        </p:txBody>
      </p:sp>
    </p:spTree>
    <p:extLst>
      <p:ext uri="{BB962C8B-B14F-4D97-AF65-F5344CB8AC3E}">
        <p14:creationId xmlns:p14="http://schemas.microsoft.com/office/powerpoint/2010/main" val="39839055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37</a:t>
            </a:fld>
            <a:endParaRPr/>
          </a:p>
        </p:txBody>
      </p:sp>
      <p:sp>
        <p:nvSpPr>
          <p:cNvPr id="9" name="TextBox 8">
            <a:extLst>
              <a:ext uri="{FF2B5EF4-FFF2-40B4-BE49-F238E27FC236}">
                <a16:creationId xmlns:a16="http://schemas.microsoft.com/office/drawing/2014/main" id="{B8F1ADD3-245B-4DD9-9C67-01FC9D343D77}"/>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856C36B6-DB37-4DC6-B651-24F327149774}"/>
              </a:ext>
            </a:extLst>
          </p:cNvPr>
          <p:cNvSpPr txBox="1"/>
          <p:nvPr/>
        </p:nvSpPr>
        <p:spPr>
          <a:xfrm>
            <a:off x="53986" y="516050"/>
            <a:ext cx="8988413" cy="2817566"/>
          </a:xfrm>
          <a:prstGeom prst="rect">
            <a:avLst/>
          </a:prstGeom>
          <a:noFill/>
        </p:spPr>
        <p:txBody>
          <a:bodyPr wrap="square">
            <a:spAutoFit/>
          </a:bodyPr>
          <a:lstStyle/>
          <a:p>
            <a:pPr marL="0" marR="0" indent="457200" algn="just">
              <a:lnSpc>
                <a:spcPct val="110000"/>
              </a:lnSpc>
              <a:spcBef>
                <a:spcPts val="0"/>
              </a:spcBef>
              <a:spcAft>
                <a:spcPts val="0"/>
              </a:spcAft>
            </a:pP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Sự</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phối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hợp</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giữa</a:t>
            </a:r>
            <a:r>
              <a:rPr lang="en-US" sz="1800" i="1" dirty="0">
                <a:effectLst/>
                <a:latin typeface="Arial" panose="020B0604020202020204" pitchFamily="34" charset="0"/>
                <a:ea typeface="Times New Roman" panose="02020603050405020304" pitchFamily="18" charset="0"/>
              </a:rPr>
              <a:t> GV </a:t>
            </a:r>
            <a:r>
              <a:rPr lang="en-US" sz="1800" i="1" dirty="0" err="1">
                <a:effectLst/>
                <a:latin typeface="Arial" panose="020B0604020202020204" pitchFamily="34" charset="0"/>
                <a:ea typeface="Times New Roman" panose="02020603050405020304" pitchFamily="18" charset="0"/>
              </a:rPr>
              <a:t>với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đình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trong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việc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giáo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dục</a:t>
            </a:r>
            <a:r>
              <a:rPr lang="en-US" sz="1800" i="1" dirty="0">
                <a:effectLst/>
                <a:latin typeface="Arial" panose="020B0604020202020204" pitchFamily="34" charset="0"/>
                <a:ea typeface="Times New Roman" panose="02020603050405020304" pitchFamily="18" charset="0"/>
              </a:rPr>
              <a:t> KNXH </a:t>
            </a:r>
            <a:r>
              <a:rPr lang="en-US" sz="1800" i="1" dirty="0" err="1">
                <a:effectLst/>
                <a:latin typeface="Arial" panose="020B0604020202020204" pitchFamily="34" charset="0"/>
                <a:ea typeface="Times New Roman" panose="02020603050405020304" pitchFamily="18" charset="0"/>
              </a:rPr>
              <a:t>cho</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trẻ</a:t>
            </a:r>
            <a:endParaRPr lang="en-US" sz="1800" dirty="0">
              <a:effectLst/>
              <a:latin typeface="Times New Roman" panose="02020603050405020304" pitchFamily="18" charset="0"/>
              <a:ea typeface="Times New Roman" panose="02020603050405020304" pitchFamily="18" charset="0"/>
            </a:endParaRPr>
          </a:p>
          <a:p>
            <a:pPr marL="19050" marR="0" indent="438150" algn="just">
              <a:lnSpc>
                <a:spcPct val="110000"/>
              </a:lnSpc>
              <a:spcBef>
                <a:spcPts val="0"/>
              </a:spcBef>
              <a:spcAft>
                <a:spcPts val="1000"/>
              </a:spcAft>
            </a:pP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vai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trò</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KXNH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 dung </a:t>
            </a:r>
            <a:r>
              <a:rPr lang="en-US" sz="1800" dirty="0" err="1">
                <a:effectLst/>
                <a:latin typeface="Arial" panose="020B0604020202020204" pitchFamily="34" charset="0"/>
                <a:ea typeface="Calibri" panose="020F0502020204030204" pitchFamily="34" charset="0"/>
              </a:rPr>
              <a:t>cụ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về</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khiến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hồi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góp</a:t>
            </a:r>
            <a:r>
              <a:rPr lang="en-US" sz="1800" dirty="0">
                <a:effectLst/>
                <a:latin typeface="Arial" panose="020B0604020202020204" pitchFamily="34" charset="0"/>
                <a:ea typeface="Calibri" panose="020F0502020204030204" pitchFamily="34" charset="0"/>
              </a:rPr>
              <a:t> ý, </a:t>
            </a:r>
            <a:r>
              <a:rPr lang="en-US" sz="1800" dirty="0" err="1">
                <a:effectLst/>
                <a:latin typeface="Arial" panose="020B0604020202020204" pitchFamily="34" charset="0"/>
                <a:ea typeface="Calibri" panose="020F0502020204030204" pitchFamily="34" charset="0"/>
              </a:rPr>
              <a:t>nhận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xét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hướng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dẫn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GV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chủ</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vậy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muốn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hợp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chặt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bộ</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đem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muốn</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pic>
        <p:nvPicPr>
          <p:cNvPr id="5" name="Picture 4">
            <a:extLst>
              <a:ext uri="{FF2B5EF4-FFF2-40B4-BE49-F238E27FC236}">
                <a16:creationId xmlns:a16="http://schemas.microsoft.com/office/drawing/2014/main" id="{76354178-BF90-4D55-A8A9-D981037268AE}"/>
              </a:ext>
            </a:extLst>
          </p:cNvPr>
          <p:cNvPicPr>
            <a:picLocks noChangeAspect="1"/>
          </p:cNvPicPr>
          <p:nvPr/>
        </p:nvPicPr>
        <p:blipFill>
          <a:blip r:embed="rId3"/>
          <a:stretch>
            <a:fillRect/>
          </a:stretch>
        </p:blipFill>
        <p:spPr>
          <a:xfrm>
            <a:off x="2020491" y="3602287"/>
            <a:ext cx="4875500" cy="1179263"/>
          </a:xfrm>
          <a:prstGeom prst="rect">
            <a:avLst/>
          </a:prstGeom>
        </p:spPr>
      </p:pic>
      <p:sp>
        <p:nvSpPr>
          <p:cNvPr id="6" name="Google Shape;126;p25">
            <a:extLst>
              <a:ext uri="{FF2B5EF4-FFF2-40B4-BE49-F238E27FC236}">
                <a16:creationId xmlns:a16="http://schemas.microsoft.com/office/drawing/2014/main" id="{B2246DB0-F86D-4D82-AA6A-745358304866}"/>
              </a:ext>
            </a:extLst>
          </p:cNvPr>
          <p:cNvSpPr txBox="1">
            <a:spLocks/>
          </p:cNvSpPr>
          <p:nvPr/>
        </p:nvSpPr>
        <p:spPr>
          <a:xfrm>
            <a:off x="457200" y="48498"/>
            <a:ext cx="82296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vi-VN" dirty="0"/>
              <a:t>3. CÁC YẾU TỐ ẢNH HƯỞNG ĐẾN SỰ PHÁT TRIỂN KNXH CỦA TRẺ</a:t>
            </a:r>
          </a:p>
        </p:txBody>
      </p:sp>
    </p:spTree>
    <p:extLst>
      <p:ext uri="{BB962C8B-B14F-4D97-AF65-F5344CB8AC3E}">
        <p14:creationId xmlns:p14="http://schemas.microsoft.com/office/powerpoint/2010/main" val="16131749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38</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5" name="Picture 4">
            <a:extLst>
              <a:ext uri="{FF2B5EF4-FFF2-40B4-BE49-F238E27FC236}">
                <a16:creationId xmlns:a16="http://schemas.microsoft.com/office/drawing/2014/main" id="{9944A341-9AD3-4D89-A4BF-86CA24234FD8}"/>
              </a:ext>
            </a:extLst>
          </p:cNvPr>
          <p:cNvPicPr>
            <a:picLocks noChangeAspect="1"/>
          </p:cNvPicPr>
          <p:nvPr/>
        </p:nvPicPr>
        <p:blipFill>
          <a:blip r:embed="rId2"/>
          <a:stretch>
            <a:fillRect/>
          </a:stretch>
        </p:blipFill>
        <p:spPr>
          <a:xfrm>
            <a:off x="6432549" y="1485265"/>
            <a:ext cx="2897293" cy="2172970"/>
          </a:xfrm>
          <a:prstGeom prst="rect">
            <a:avLst/>
          </a:prstGeom>
        </p:spPr>
      </p:pic>
      <p:sp>
        <p:nvSpPr>
          <p:cNvPr id="6" name="TextBox 5">
            <a:extLst>
              <a:ext uri="{FF2B5EF4-FFF2-40B4-BE49-F238E27FC236}">
                <a16:creationId xmlns:a16="http://schemas.microsoft.com/office/drawing/2014/main" id="{867EADC3-7D8B-4720-BCC7-7329FFAD50F7}"/>
              </a:ext>
            </a:extLst>
          </p:cNvPr>
          <p:cNvSpPr txBox="1"/>
          <p:nvPr/>
        </p:nvSpPr>
        <p:spPr>
          <a:xfrm>
            <a:off x="6478268" y="3893750"/>
            <a:ext cx="2711451" cy="338554"/>
          </a:xfrm>
          <a:prstGeom prst="rect">
            <a:avLst/>
          </a:prstGeom>
          <a:noFill/>
        </p:spPr>
        <p:txBody>
          <a:bodyPr wrap="square">
            <a:spAutoFit/>
          </a:bodyPr>
          <a:lstStyle/>
          <a:p>
            <a:r>
              <a:rPr lang="en-US" sz="800" dirty="0"/>
              <a:t>https://nhanlucnganhluat.vn/tin-tuc/ky-nang-la-gi-co-that-su-quan-trong-khong.html</a:t>
            </a:r>
          </a:p>
        </p:txBody>
      </p:sp>
      <p:sp>
        <p:nvSpPr>
          <p:cNvPr id="8" name="TextBox 7">
            <a:extLst>
              <a:ext uri="{FF2B5EF4-FFF2-40B4-BE49-F238E27FC236}">
                <a16:creationId xmlns:a16="http://schemas.microsoft.com/office/drawing/2014/main" id="{5249CA1D-236B-4CEE-A6CE-FE919AAD17E6}"/>
              </a:ext>
            </a:extLst>
          </p:cNvPr>
          <p:cNvSpPr txBox="1"/>
          <p:nvPr/>
        </p:nvSpPr>
        <p:spPr>
          <a:xfrm>
            <a:off x="63304" y="776194"/>
            <a:ext cx="6157580" cy="3591111"/>
          </a:xfrm>
          <a:prstGeom prst="rect">
            <a:avLst/>
          </a:prstGeom>
          <a:noFill/>
        </p:spPr>
        <p:txBody>
          <a:bodyPr wrap="square">
            <a:spAutoFit/>
          </a:bodyPr>
          <a:lstStyle/>
          <a:p>
            <a:pPr marL="0" marR="0" indent="457200" algn="just">
              <a:lnSpc>
                <a:spcPct val="110000"/>
              </a:lnSpc>
              <a:spcBef>
                <a:spcPts val="0"/>
              </a:spcBef>
              <a:spcAft>
                <a:spcPts val="0"/>
              </a:spcAft>
            </a:pPr>
            <a:r>
              <a:rPr lang="en-US" sz="1800" b="1" i="1" dirty="0">
                <a:effectLst/>
                <a:latin typeface="Arial" panose="020B0604020202020204" pitchFamily="34" charset="0"/>
                <a:ea typeface="Times New Roman" panose="02020603050405020304" pitchFamily="18" charset="0"/>
              </a:rPr>
              <a:t>c. </a:t>
            </a:r>
            <a:r>
              <a:rPr lang="en-US" sz="1800" b="1" i="1" dirty="0" err="1">
                <a:effectLst/>
                <a:latin typeface="Arial" panose="020B0604020202020204" pitchFamily="34" charset="0"/>
                <a:ea typeface="Times New Roman" panose="02020603050405020304" pitchFamily="18" charset="0"/>
              </a:rPr>
              <a:t>Môi</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trường</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cộng</a:t>
            </a:r>
            <a:r>
              <a:rPr lang="en-US" sz="1800" b="1" i="1" dirty="0">
                <a:effectLst/>
                <a:latin typeface="Arial" panose="020B0604020202020204" pitchFamily="34" charset="0"/>
                <a:ea typeface="Times New Roman" panose="02020603050405020304" pitchFamily="18" charset="0"/>
              </a:rPr>
              <a:t> </a:t>
            </a:r>
            <a:r>
              <a:rPr lang="en-US" sz="1800" b="1" i="1" dirty="0" err="1">
                <a:effectLst/>
                <a:latin typeface="Arial" panose="020B0604020202020204" pitchFamily="34" charset="0"/>
                <a:ea typeface="Times New Roman" panose="02020603050405020304" pitchFamily="18" charset="0"/>
              </a:rPr>
              <a:t>đồng</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0000"/>
              </a:lnSpc>
              <a:spcBef>
                <a:spcPts val="0"/>
              </a:spcBef>
              <a:spcAft>
                <a:spcPts val="0"/>
              </a:spcAft>
            </a:pP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Kinh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tế</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xã</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hội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của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địa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phương</a:t>
            </a:r>
            <a:r>
              <a:rPr lang="en-US" sz="1800" i="1" dirty="0">
                <a:effectLst/>
                <a:latin typeface="Arial" panose="020B0604020202020204" pitchFamily="34" charset="0"/>
                <a:ea typeface="Times New Roman" panose="02020603050405020304" pitchFamily="18" charset="0"/>
              </a:rPr>
              <a:t>/</a:t>
            </a:r>
            <a:r>
              <a:rPr lang="en-US" sz="1800" i="1" dirty="0" err="1">
                <a:effectLst/>
                <a:latin typeface="Arial" panose="020B0604020202020204" pitchFamily="34" charset="0"/>
                <a:ea typeface="Times New Roman" panose="02020603050405020304" pitchFamily="18" charset="0"/>
              </a:rPr>
              <a:t>vùng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miền</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dirty="0" err="1">
                <a:effectLst/>
                <a:latin typeface="Arial" panose="020B0604020202020204" pitchFamily="34" charset="0"/>
                <a:ea typeface="Times New Roman" panose="02020603050405020304" pitchFamily="18" charset="0"/>
              </a:rPr>
              <a:t>Kinh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tế</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hội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địa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phương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ảnh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hưởng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đến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việc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KNXH </a:t>
            </a:r>
            <a:r>
              <a:rPr lang="en-US" sz="1800" dirty="0" err="1">
                <a:effectLst/>
                <a:latin typeface="Arial" panose="020B0604020202020204" pitchFamily="34" charset="0"/>
                <a:ea typeface="Times New Roman" panose="02020603050405020304" pitchFamily="18" charset="0"/>
              </a:rPr>
              <a:t>cho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mẫu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Khi </a:t>
            </a:r>
            <a:r>
              <a:rPr lang="en-US" sz="1800" dirty="0" err="1">
                <a:effectLst/>
                <a:latin typeface="Arial" panose="020B0604020202020204" pitchFamily="34" charset="0"/>
                <a:ea typeface="Times New Roman" panose="02020603050405020304" pitchFamily="18" charset="0"/>
              </a:rPr>
              <a:t>có</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được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các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chính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sách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phát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triển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kinh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tế</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hội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phù</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hợp</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sẽ</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kéo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theo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các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điều</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kiện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kinh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tế</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xã</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hội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địa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phương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ổn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định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phát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triển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thì</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các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cấp</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Ủy</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Đảng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các</a:t>
            </a:r>
            <a:r>
              <a:rPr lang="en-US" sz="1800" dirty="0">
                <a:effectLst/>
                <a:latin typeface="Arial" panose="020B0604020202020204" pitchFamily="34" charset="0"/>
                <a:ea typeface="Times New Roman" panose="02020603050405020304" pitchFamily="18" charset="0"/>
              </a:rPr>
              <a:t> ban </a:t>
            </a:r>
            <a:r>
              <a:rPr lang="en-US" sz="1800" dirty="0" err="1">
                <a:effectLst/>
                <a:latin typeface="Arial" panose="020B0604020202020204" pitchFamily="34" charset="0"/>
                <a:ea typeface="Times New Roman" panose="02020603050405020304" pitchFamily="18" charset="0"/>
              </a:rPr>
              <a:t>ngành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của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địa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phương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sẽ</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có</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sự</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quan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tâm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chăm</a:t>
            </a:r>
            <a:r>
              <a:rPr lang="en-US" sz="1800" dirty="0">
                <a:effectLst/>
                <a:latin typeface="Arial" panose="020B0604020202020204" pitchFamily="34" charset="0"/>
                <a:ea typeface="Times New Roman" panose="02020603050405020304" pitchFamily="18" charset="0"/>
              </a:rPr>
              <a:t> lo </a:t>
            </a:r>
            <a:r>
              <a:rPr lang="en-US" sz="1800" dirty="0" err="1">
                <a:effectLst/>
                <a:latin typeface="Arial" panose="020B0604020202020204" pitchFamily="34" charset="0"/>
                <a:ea typeface="Times New Roman" panose="02020603050405020304" pitchFamily="18" charset="0"/>
              </a:rPr>
              <a:t>đời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sống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văn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hóa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tinh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thần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nhân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dân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hơn</a:t>
            </a:r>
            <a:r>
              <a:rPr lang="en-US" sz="1800" dirty="0">
                <a:effectLst/>
                <a:latin typeface="Arial" panose="020B0604020202020204" pitchFamily="34" charset="0"/>
                <a:ea typeface="Times New Roman" panose="02020603050405020304" pitchFamily="18" charset="0"/>
              </a:rPr>
              <a:t>. Theo </a:t>
            </a:r>
            <a:r>
              <a:rPr lang="en-US" sz="1800" dirty="0" err="1">
                <a:effectLst/>
                <a:latin typeface="Arial" panose="020B0604020202020204" pitchFamily="34" charset="0"/>
                <a:ea typeface="Times New Roman" panose="02020603050405020304" pitchFamily="18" charset="0"/>
              </a:rPr>
              <a:t>đó</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việc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truyền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thông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đến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cộng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đồng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cùng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với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các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cơ</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sở</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mầm</a:t>
            </a:r>
            <a:r>
              <a:rPr lang="en-US" sz="1800" dirty="0">
                <a:effectLst/>
                <a:latin typeface="Arial" panose="020B0604020202020204" pitchFamily="34" charset="0"/>
                <a:ea typeface="Times New Roman" panose="02020603050405020304" pitchFamily="18" charset="0"/>
              </a:rPr>
              <a:t> non </a:t>
            </a:r>
            <a:r>
              <a:rPr lang="en-US" sz="1800" dirty="0" err="1">
                <a:effectLst/>
                <a:latin typeface="Arial" panose="020B0604020202020204" pitchFamily="34" charset="0"/>
                <a:ea typeface="Times New Roman" panose="02020603050405020304" pitchFamily="18" charset="0"/>
              </a:rPr>
              <a:t>cùng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quan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tâm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đến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chăm</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sóc</a:t>
            </a:r>
            <a:r>
              <a:rPr lang="en-US" sz="1800" dirty="0">
                <a:effectLst/>
                <a:latin typeface="Arial" panose="020B0604020202020204" pitchFamily="34" charset="0"/>
                <a:ea typeface="Times New Roman" panose="02020603050405020304" pitchFamily="18" charset="0"/>
              </a:rPr>
              <a:t> – </a:t>
            </a:r>
            <a:r>
              <a:rPr lang="en-US" sz="1800" dirty="0" err="1">
                <a:effectLst/>
                <a:latin typeface="Arial" panose="020B0604020202020204" pitchFamily="34" charset="0"/>
                <a:ea typeface="Times New Roman" panose="02020603050405020304" pitchFamily="18" charset="0"/>
              </a:rPr>
              <a:t>giáo</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dục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được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tốt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hơn</a:t>
            </a:r>
            <a:r>
              <a:rPr lang="en-US" sz="1800" dirty="0">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176837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39</a:t>
            </a:fld>
            <a:endParaRPr lang="en"/>
          </a:p>
        </p:txBody>
      </p:sp>
      <p:sp>
        <p:nvSpPr>
          <p:cNvPr id="8" name="TextBox 7">
            <a:extLst>
              <a:ext uri="{FF2B5EF4-FFF2-40B4-BE49-F238E27FC236}">
                <a16:creationId xmlns:a16="http://schemas.microsoft.com/office/drawing/2014/main" id="{5249CA1D-236B-4CEE-A6CE-FE919AAD17E6}"/>
              </a:ext>
            </a:extLst>
          </p:cNvPr>
          <p:cNvSpPr txBox="1"/>
          <p:nvPr/>
        </p:nvSpPr>
        <p:spPr>
          <a:xfrm>
            <a:off x="-1" y="0"/>
            <a:ext cx="9059333" cy="5059655"/>
          </a:xfrm>
          <a:prstGeom prst="rect">
            <a:avLst/>
          </a:prstGeom>
          <a:noFill/>
        </p:spPr>
        <p:txBody>
          <a:bodyPr wrap="square">
            <a:spAutoFit/>
          </a:bodyPr>
          <a:lstStyle/>
          <a:p>
            <a:pPr marL="0" marR="0" indent="457200" algn="just">
              <a:lnSpc>
                <a:spcPct val="117000"/>
              </a:lnSpc>
              <a:spcBef>
                <a:spcPts val="0"/>
              </a:spcBef>
              <a:spcAft>
                <a:spcPts val="0"/>
              </a:spcAft>
            </a:pPr>
            <a:r>
              <a:rPr lang="en-US" sz="1800" i="1" dirty="0">
                <a:effectLst/>
                <a:latin typeface="Arial" panose="020B0604020202020204" pitchFamily="34" charset="0"/>
                <a:ea typeface="Times New Roman" panose="02020603050405020304" pitchFamily="18" charset="0"/>
              </a:rPr>
              <a:t> - </a:t>
            </a:r>
            <a:r>
              <a:rPr lang="en-US" sz="1800" i="1" dirty="0" err="1">
                <a:effectLst/>
                <a:latin typeface="Arial" panose="020B0604020202020204" pitchFamily="34" charset="0"/>
                <a:ea typeface="Times New Roman" panose="02020603050405020304" pitchFamily="18" charset="0"/>
              </a:rPr>
              <a:t>Văn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hóa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cộng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đồng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địa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phương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truyền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thống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văn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hóa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thiết</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chế</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cộng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đồng</a:t>
            </a:r>
            <a:r>
              <a:rPr lang="en-US" sz="1800" i="1" dirty="0">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0"/>
              </a:spcAft>
            </a:pPr>
            <a:r>
              <a:rPr lang="en-US" sz="1800" dirty="0" err="1">
                <a:effectLst/>
                <a:latin typeface="Arial" panose="020B0604020202020204" pitchFamily="34" charset="0"/>
                <a:ea typeface="Times New Roman" panose="02020603050405020304" pitchFamily="18" charset="0"/>
              </a:rPr>
              <a:t>Văn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hóa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cộng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đồng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địa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phương</a:t>
            </a:r>
            <a:r>
              <a:rPr lang="en-US" sz="1800" dirty="0">
                <a:effectLst/>
                <a:latin typeface="Arial" panose="020B0604020202020204" pitchFamily="34" charset="0"/>
                <a:ea typeface="Times New Roman" panose="02020603050405020304" pitchFamily="18" charset="0"/>
              </a:rPr>
              <a:t>: L</a:t>
            </a:r>
            <a:r>
              <a:rPr lang="vi-VN" sz="1800" dirty="0">
                <a:effectLst/>
                <a:latin typeface="Arial" panose="020B0604020202020204" pitchFamily="34" charset="0"/>
                <a:ea typeface="Times New Roman" panose="02020603050405020304" pitchFamily="18" charset="0"/>
              </a:rPr>
              <a:t>à nơi </a:t>
            </a:r>
            <a:r>
              <a:rPr lang="en-US" sz="1800" dirty="0" err="1">
                <a:effectLst/>
                <a:latin typeface="Arial" panose="020B0604020202020204" pitchFamily="34" charset="0"/>
                <a:ea typeface="Times New Roman" panose="02020603050405020304" pitchFamily="18" charset="0"/>
              </a:rPr>
              <a:t>chứ</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đựng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những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nét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văn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hóa</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nổi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bật</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thông</a:t>
            </a:r>
            <a:r>
              <a:rPr lang="en-US" sz="1800" dirty="0">
                <a:effectLst/>
                <a:latin typeface="Arial" panose="020B0604020202020204" pitchFamily="34" charset="0"/>
                <a:ea typeface="Times New Roman" panose="02020603050405020304" pitchFamily="18" charset="0"/>
              </a:rPr>
              <a:t> qua </a:t>
            </a:r>
            <a:r>
              <a:rPr lang="en-US" sz="1800" dirty="0" err="1">
                <a:effectLst/>
                <a:latin typeface="Arial" panose="020B0604020202020204" pitchFamily="34" charset="0"/>
                <a:ea typeface="Times New Roman" panose="02020603050405020304" pitchFamily="18" charset="0"/>
              </a:rPr>
              <a:t>những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quy</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định</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quy</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tắc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được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thể</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hiện</a:t>
            </a:r>
            <a:r>
              <a:rPr lang="en-US" sz="1800" dirty="0">
                <a:effectLst/>
                <a:latin typeface="Arial" panose="020B0604020202020204" pitchFamily="34" charset="0"/>
                <a:ea typeface="Times New Roman" panose="02020603050405020304" pitchFamily="18" charset="0"/>
              </a:rPr>
              <a:t> qua </a:t>
            </a:r>
            <a:r>
              <a:rPr lang="en-US" sz="1800" dirty="0" err="1">
                <a:effectLst/>
                <a:latin typeface="Arial" panose="020B0604020202020204" pitchFamily="34" charset="0"/>
                <a:ea typeface="Times New Roman" panose="02020603050405020304" pitchFamily="18" charset="0"/>
              </a:rPr>
              <a:t>cuộc</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sống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gần</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gũi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với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trẻ</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Là</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nơi</a:t>
            </a:r>
            <a:r>
              <a:rPr lang="en-US" sz="1800" dirty="0">
                <a:effectLst/>
                <a:latin typeface="Arial" panose="020B0604020202020204" pitchFamily="34" charset="0"/>
                <a:ea typeface="Times New Roman" panose="02020603050405020304" pitchFamily="18" charset="0"/>
              </a:rPr>
              <a:t> </a:t>
            </a:r>
            <a:r>
              <a:rPr lang="vi-VN" sz="1800" dirty="0">
                <a:effectLst/>
                <a:latin typeface="Arial" panose="020B0604020202020204" pitchFamily="34" charset="0"/>
                <a:ea typeface="Times New Roman" panose="02020603050405020304" pitchFamily="18" charset="0"/>
              </a:rPr>
              <a:t>trẻ có cơ hội tương tác với </a:t>
            </a:r>
            <a:r>
              <a:rPr lang="en-US" sz="1800" dirty="0" err="1">
                <a:effectLst/>
                <a:latin typeface="Arial" panose="020B0604020202020204" pitchFamily="34" charset="0"/>
                <a:ea typeface="Times New Roman" panose="02020603050405020304" pitchFamily="18" charset="0"/>
              </a:rPr>
              <a:t>người</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thân</a:t>
            </a:r>
            <a:r>
              <a:rPr lang="vi-VN" sz="1800" dirty="0">
                <a:effectLst/>
                <a:latin typeface="Arial" panose="020B0604020202020204" pitchFamily="34" charset="0"/>
                <a:ea typeface="Times New Roman" panose="02020603050405020304" pitchFamily="18" charset="0"/>
              </a:rPr>
              <a:t>, bạn bè</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cộng</a:t>
            </a:r>
            <a:r>
              <a:rPr lang="en-US" sz="1800" dirty="0">
                <a:effectLst/>
                <a:latin typeface="Arial" panose="020B0604020202020204" pitchFamily="34" charset="0"/>
                <a:ea typeface="Times New Roman" panose="02020603050405020304" pitchFamily="18" charset="0"/>
              </a:rPr>
              <a:t> </a:t>
            </a:r>
            <a:r>
              <a:rPr lang="en-US" sz="1800" dirty="0" err="1">
                <a:effectLst/>
                <a:latin typeface="Arial" panose="020B0604020202020204" pitchFamily="34" charset="0"/>
                <a:ea typeface="Times New Roman" panose="02020603050405020304" pitchFamily="18" charset="0"/>
              </a:rPr>
              <a:t>đồng</a:t>
            </a:r>
            <a:r>
              <a:rPr lang="en-US" sz="1800" dirty="0">
                <a:effectLst/>
                <a:latin typeface="Arial" panose="020B0604020202020204" pitchFamily="34" charset="0"/>
                <a:ea typeface="Times New Roman" panose="02020603050405020304" pitchFamily="18" charset="0"/>
              </a:rPr>
              <a:t>…</a:t>
            </a:r>
            <a:r>
              <a:rPr lang="vi-VN" sz="1800" dirty="0">
                <a:effectLst/>
                <a:latin typeface="Arial" panose="020B0604020202020204" pitchFamily="34" charset="0"/>
                <a:ea typeface="Times New Roman" panose="02020603050405020304" pitchFamily="18" charset="0"/>
              </a:rPr>
              <a:t> thuộc các nhóm người, từ </a:t>
            </a:r>
            <a:r>
              <a:rPr lang="vi-VN" sz="1800" spc="-30" dirty="0">
                <a:effectLst/>
                <a:latin typeface="Arial" panose="020B0604020202020204" pitchFamily="34" charset="0"/>
                <a:ea typeface="Times New Roman" panose="02020603050405020304" pitchFamily="18" charset="0"/>
              </a:rPr>
              <a:t>đó trẻ </a:t>
            </a:r>
            <a:r>
              <a:rPr lang="en-US" sz="1800" spc="-30" dirty="0" err="1">
                <a:effectLst/>
                <a:latin typeface="Arial" panose="020B0604020202020204" pitchFamily="34" charset="0"/>
                <a:ea typeface="Times New Roman" panose="02020603050405020304" pitchFamily="18" charset="0"/>
              </a:rPr>
              <a:t>học</a:t>
            </a:r>
            <a:r>
              <a:rPr lang="en-US" sz="1800" spc="-30" dirty="0">
                <a:effectLst/>
                <a:latin typeface="Arial" panose="020B0604020202020204" pitchFamily="34" charset="0"/>
                <a:ea typeface="Times New Roman" panose="02020603050405020304" pitchFamily="18" charset="0"/>
              </a:rPr>
              <a:t> </a:t>
            </a:r>
            <a:r>
              <a:rPr lang="en-US" sz="1800" spc="-30" dirty="0" err="1">
                <a:effectLst/>
                <a:latin typeface="Arial" panose="020B0604020202020204" pitchFamily="34" charset="0"/>
                <a:ea typeface="Times New Roman" panose="02020603050405020304" pitchFamily="18" charset="0"/>
              </a:rPr>
              <a:t>được</a:t>
            </a:r>
            <a:r>
              <a:rPr lang="vi-VN" sz="1800" spc="-30" dirty="0">
                <a:effectLst/>
                <a:latin typeface="Arial" panose="020B0604020202020204" pitchFamily="34" charset="0"/>
                <a:ea typeface="Times New Roman" panose="02020603050405020304" pitchFamily="18" charset="0"/>
              </a:rPr>
              <a:t> cách ứng xử </a:t>
            </a:r>
            <a:r>
              <a:rPr lang="en-US" sz="1800" spc="-30" dirty="0" err="1">
                <a:effectLst/>
                <a:latin typeface="Arial" panose="020B0604020202020204" pitchFamily="34" charset="0"/>
                <a:ea typeface="Times New Roman" panose="02020603050405020304" pitchFamily="18" charset="0"/>
              </a:rPr>
              <a:t>với</a:t>
            </a:r>
            <a:r>
              <a:rPr lang="en-US" sz="1800" spc="-30" dirty="0">
                <a:effectLst/>
                <a:latin typeface="Arial" panose="020B0604020202020204" pitchFamily="34" charset="0"/>
                <a:ea typeface="Times New Roman" panose="02020603050405020304" pitchFamily="18" charset="0"/>
              </a:rPr>
              <a:t> </a:t>
            </a:r>
            <a:r>
              <a:rPr lang="en-US" sz="1800" spc="-30" dirty="0" err="1">
                <a:effectLst/>
                <a:latin typeface="Arial" panose="020B0604020202020204" pitchFamily="34" charset="0"/>
                <a:ea typeface="Times New Roman" panose="02020603050405020304" pitchFamily="18" charset="0"/>
              </a:rPr>
              <a:t>nhiều</a:t>
            </a:r>
            <a:r>
              <a:rPr lang="vi-VN" sz="1800" spc="-30" dirty="0">
                <a:effectLst/>
                <a:latin typeface="Arial" panose="020B0604020202020204" pitchFamily="34" charset="0"/>
                <a:ea typeface="Times New Roman" panose="02020603050405020304" pitchFamily="18" charset="0"/>
              </a:rPr>
              <a:t> người khác nhau trong các mối quan hệ </a:t>
            </a:r>
            <a:r>
              <a:rPr lang="en-US" sz="1800" spc="-30" dirty="0" err="1">
                <a:effectLst/>
                <a:latin typeface="Arial" panose="020B0604020202020204" pitchFamily="34" charset="0"/>
                <a:ea typeface="Times New Roman" panose="02020603050405020304" pitchFamily="18" charset="0"/>
              </a:rPr>
              <a:t>nhất</a:t>
            </a:r>
            <a:r>
              <a:rPr lang="en-US" sz="1800" spc="-30" dirty="0">
                <a:effectLst/>
                <a:latin typeface="Arial" panose="020B0604020202020204" pitchFamily="34" charset="0"/>
                <a:ea typeface="Times New Roman" panose="02020603050405020304" pitchFamily="18" charset="0"/>
              </a:rPr>
              <a:t> </a:t>
            </a:r>
            <a:r>
              <a:rPr lang="en-US" sz="1800" spc="-30" dirty="0" err="1">
                <a:effectLst/>
                <a:latin typeface="Arial" panose="020B0604020202020204" pitchFamily="34" charset="0"/>
                <a:ea typeface="Times New Roman" panose="02020603050405020304" pitchFamily="18" charset="0"/>
              </a:rPr>
              <a:t>định</a:t>
            </a:r>
            <a:r>
              <a:rPr lang="en-US" sz="1800" spc="-30" dirty="0">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ví</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lễ</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vui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công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viên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cửa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hàng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sở</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dịch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vụ</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phương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trung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tâm</a:t>
            </a:r>
            <a:r>
              <a:rPr lang="en-US" sz="1800" dirty="0">
                <a:effectLst/>
                <a:latin typeface="Arial" panose="020B0604020202020204" pitchFamily="34" charset="0"/>
                <a:ea typeface="Calibri" panose="020F0502020204030204" pitchFamily="34" charset="0"/>
              </a:rPr>
              <a:t> y </a:t>
            </a:r>
            <a:r>
              <a:rPr lang="en-US" sz="1800" dirty="0" err="1">
                <a:effectLst/>
                <a:latin typeface="Arial" panose="020B0604020202020204" pitchFamily="34" charset="0"/>
                <a:ea typeface="Calibri" panose="020F0502020204030204" pitchFamily="34" charset="0"/>
              </a:rPr>
              <a:t>tế</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thư</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Nếu</a:t>
            </a:r>
            <a:r>
              <a:rPr lang="en-US" sz="1800" dirty="0">
                <a:effectLst/>
                <a:latin typeface="Arial" panose="020B0604020202020204" pitchFamily="34" charset="0"/>
                <a:ea typeface="Calibri" panose="020F0502020204030204" pitchFamily="34" charset="0"/>
              </a:rPr>
              <a:t> ở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được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tham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cơ</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thể</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hiện</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mình</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17000"/>
              </a:lnSpc>
              <a:spcBef>
                <a:spcPts val="0"/>
              </a:spcBef>
              <a:spcAft>
                <a:spcPts val="1000"/>
              </a:spcAft>
            </a:pPr>
            <a:r>
              <a:rPr lang="en-US" sz="1800" dirty="0" err="1">
                <a:effectLst/>
                <a:latin typeface="Arial" panose="020B0604020202020204" pitchFamily="34" charset="0"/>
                <a:ea typeface="Calibri" panose="020F0502020204030204" pitchFamily="34" charset="0"/>
              </a:rPr>
              <a:t>Mỗi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một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đặc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hóa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truyền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thống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hóa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riêng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lớn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chịu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bởi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nền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văn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hóa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từ</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tập</a:t>
            </a:r>
            <a:r>
              <a:rPr lang="en-US" sz="180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tiếp</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thu</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những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truyền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thống</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văn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hóa</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và</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sẽ</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biểu</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hiện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ra</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bên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ngoài</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các</a:t>
            </a:r>
            <a:r>
              <a:rPr lang="en-US" sz="1800" spc="-30" dirty="0">
                <a:effectLst/>
                <a:latin typeface="Arial" panose="020B0604020202020204" pitchFamily="34" charset="0"/>
                <a:ea typeface="Calibri" panose="020F0502020204030204" pitchFamily="34" charset="0"/>
              </a:rPr>
              <a:t> KNXH </a:t>
            </a:r>
            <a:r>
              <a:rPr lang="en-US" sz="1800" spc="-30" dirty="0" err="1">
                <a:effectLst/>
                <a:latin typeface="Arial" panose="020B0604020202020204" pitchFamily="34" charset="0"/>
                <a:ea typeface="Calibri" panose="020F0502020204030204" pitchFamily="34" charset="0"/>
              </a:rPr>
              <a:t>của</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bản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thân</a:t>
            </a:r>
            <a:r>
              <a:rPr lang="en-US" sz="1800" spc="-30" dirty="0">
                <a:effectLst/>
                <a:latin typeface="Arial" panose="020B0604020202020204" pitchFamily="34" charset="0"/>
                <a:ea typeface="Calibri" panose="020F0502020204030204" pitchFamily="34" charset="0"/>
              </a:rPr>
              <a:t> </a:t>
            </a:r>
            <a:r>
              <a:rPr lang="en-US" sz="1800" spc="-30" dirty="0" err="1">
                <a:effectLst/>
                <a:latin typeface="Arial" panose="020B0604020202020204" pitchFamily="34" charset="0"/>
                <a:ea typeface="Calibri" panose="020F0502020204030204" pitchFamily="34" charset="0"/>
              </a:rPr>
              <a:t>trẻ</a:t>
            </a:r>
            <a:r>
              <a:rPr lang="en-US" sz="1800" spc="-3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6844236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A027E06-14CB-43F4-A95B-0F40DDA41875}"/>
              </a:ext>
            </a:extLst>
          </p:cNvPr>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40</a:t>
            </a:fld>
            <a:endParaRPr lang="en"/>
          </a:p>
        </p:txBody>
      </p:sp>
      <p:sp>
        <p:nvSpPr>
          <p:cNvPr id="4" name="TextBox 3">
            <a:extLst>
              <a:ext uri="{FF2B5EF4-FFF2-40B4-BE49-F238E27FC236}">
                <a16:creationId xmlns:a16="http://schemas.microsoft.com/office/drawing/2014/main" id="{8BBB51DB-A2BE-4F2A-923C-034D34C9EB66}"/>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8" name="TextBox 7">
            <a:extLst>
              <a:ext uri="{FF2B5EF4-FFF2-40B4-BE49-F238E27FC236}">
                <a16:creationId xmlns:a16="http://schemas.microsoft.com/office/drawing/2014/main" id="{FFC7CB42-2351-43C5-8F65-E09E1893C18B}"/>
              </a:ext>
            </a:extLst>
          </p:cNvPr>
          <p:cNvSpPr txBox="1"/>
          <p:nvPr/>
        </p:nvSpPr>
        <p:spPr>
          <a:xfrm>
            <a:off x="76740" y="667971"/>
            <a:ext cx="8990519" cy="3439339"/>
          </a:xfrm>
          <a:prstGeom prst="rect">
            <a:avLst/>
          </a:prstGeom>
          <a:noFill/>
        </p:spPr>
        <p:txBody>
          <a:bodyPr wrap="square">
            <a:spAutoFit/>
          </a:bodyPr>
          <a:lstStyle/>
          <a:p>
            <a:pPr marL="0" marR="0" indent="457200" algn="just">
              <a:lnSpc>
                <a:spcPct val="117000"/>
              </a:lnSpc>
              <a:spcBef>
                <a:spcPts val="0"/>
              </a:spcBef>
              <a:spcAft>
                <a:spcPts val="0"/>
              </a:spcAft>
            </a:pP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Sự</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tương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tác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giữa</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các</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thành</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viên</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trong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cộng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đồng</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với</a:t>
            </a:r>
            <a:r>
              <a:rPr lang="en-US" sz="1800" i="1" dirty="0">
                <a:effectLst/>
                <a:latin typeface="Arial" panose="020B0604020202020204" pitchFamily="34" charset="0"/>
                <a:ea typeface="Times New Roman" panose="02020603050405020304" pitchFamily="18" charset="0"/>
              </a:rPr>
              <a:t> </a:t>
            </a:r>
            <a:r>
              <a:rPr lang="en-US" sz="1800" i="1" dirty="0" err="1">
                <a:effectLst/>
                <a:latin typeface="Arial" panose="020B0604020202020204" pitchFamily="34" charset="0"/>
                <a:ea typeface="Times New Roman" panose="02020603050405020304" pitchFamily="18" charset="0"/>
              </a:rPr>
              <a:t>trẻ</a:t>
            </a:r>
            <a:r>
              <a:rPr lang="en-US" sz="1800" i="1" dirty="0">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269875"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Cộng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đồng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làng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xóm</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gần</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gũi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là</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nơi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tốt</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nhất</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để</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hình</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thành</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sự</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tự</a:t>
            </a:r>
            <a:r>
              <a:rPr lang="en-US" sz="1800" spc="-10" dirty="0">
                <a:effectLst/>
                <a:latin typeface="Arial" panose="020B0604020202020204" pitchFamily="34" charset="0"/>
                <a:ea typeface="Calibri" panose="020F0502020204030204" pitchFamily="34" charset="0"/>
              </a:rPr>
              <a:t> tin, </a:t>
            </a:r>
            <a:r>
              <a:rPr lang="en-US" sz="1800" spc="-10" dirty="0" err="1">
                <a:effectLst/>
                <a:latin typeface="Arial" panose="020B0604020202020204" pitchFamily="34" charset="0"/>
                <a:ea typeface="Calibri" panose="020F0502020204030204" pitchFamily="34" charset="0"/>
              </a:rPr>
              <a:t>phát</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triển</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những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tiềm</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năng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sự</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sáng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tạo</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của</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bản</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thân</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đứa</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trẻ</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trong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giải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quyết</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vấn</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đề</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cải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thiện</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môi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trường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học</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tập</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môi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trường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xã</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hội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Như</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vậy</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việc</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giáo</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dục</a:t>
            </a:r>
            <a:r>
              <a:rPr lang="en-US" sz="1800" spc="-10" dirty="0">
                <a:effectLst/>
                <a:latin typeface="Arial" panose="020B0604020202020204" pitchFamily="34" charset="0"/>
                <a:ea typeface="Calibri" panose="020F0502020204030204" pitchFamily="34" charset="0"/>
              </a:rPr>
              <a:t> KNXH </a:t>
            </a:r>
            <a:r>
              <a:rPr lang="en-US" sz="1800" spc="-10" dirty="0" err="1">
                <a:effectLst/>
                <a:latin typeface="Arial" panose="020B0604020202020204" pitchFamily="34" charset="0"/>
                <a:ea typeface="Calibri" panose="020F0502020204030204" pitchFamily="34" charset="0"/>
              </a:rPr>
              <a:t>cho</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trẻ</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mẫu</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giáo</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trong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trường</a:t>
            </a:r>
            <a:r>
              <a:rPr lang="en-US" sz="1800" spc="-10" dirty="0">
                <a:effectLst/>
                <a:latin typeface="Arial" panose="020B0604020202020204" pitchFamily="34" charset="0"/>
                <a:ea typeface="Calibri" panose="020F0502020204030204" pitchFamily="34" charset="0"/>
              </a:rPr>
              <a:t> MN </a:t>
            </a:r>
            <a:r>
              <a:rPr lang="en-US" sz="1800" spc="-10" dirty="0" err="1">
                <a:effectLst/>
                <a:latin typeface="Arial" panose="020B0604020202020204" pitchFamily="34" charset="0"/>
                <a:ea typeface="Calibri" panose="020F0502020204030204" pitchFamily="34" charset="0"/>
              </a:rPr>
              <a:t>giúp</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trẻ</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học</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được</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cách</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ứng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xử</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phù</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hợp</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trẻ</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sẽ</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mạnh</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dạn</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hơn</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tự</a:t>
            </a:r>
            <a:r>
              <a:rPr lang="en-US" sz="1800" spc="-10" dirty="0">
                <a:effectLst/>
                <a:latin typeface="Arial" panose="020B0604020202020204" pitchFamily="34" charset="0"/>
                <a:ea typeface="Calibri" panose="020F0502020204030204" pitchFamily="34" charset="0"/>
              </a:rPr>
              <a:t> tin </a:t>
            </a:r>
            <a:r>
              <a:rPr lang="en-US" sz="1800" spc="-10" dirty="0" err="1">
                <a:effectLst/>
                <a:latin typeface="Arial" panose="020B0604020202020204" pitchFamily="34" charset="0"/>
                <a:ea typeface="Calibri" panose="020F0502020204030204" pitchFamily="34" charset="0"/>
              </a:rPr>
              <a:t>hơn</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khi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được</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giao</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tiếp</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với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nhiều</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nhóm</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người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nhiều</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tình</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huống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gần</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gũi</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xung</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quanh</a:t>
            </a:r>
            <a:r>
              <a:rPr lang="en-US" sz="1800" spc="-10" dirty="0">
                <a:effectLst/>
                <a:latin typeface="Arial" panose="020B0604020202020204" pitchFamily="34" charset="0"/>
                <a:ea typeface="Calibri" panose="020F0502020204030204" pitchFamily="34" charset="0"/>
              </a:rPr>
              <a:t> </a:t>
            </a:r>
            <a:r>
              <a:rPr lang="en-US" sz="1800" spc="-10" dirty="0" err="1">
                <a:effectLst/>
                <a:latin typeface="Arial" panose="020B0604020202020204" pitchFamily="34" charset="0"/>
                <a:ea typeface="Calibri" panose="020F0502020204030204" pitchFamily="34" charset="0"/>
              </a:rPr>
              <a:t>mình</a:t>
            </a:r>
            <a:r>
              <a:rPr lang="en-US" sz="1800" spc="-10" dirty="0">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269875" algn="just">
              <a:lnSpc>
                <a:spcPct val="117000"/>
              </a:lnSpc>
              <a:spcBef>
                <a:spcPts val="0"/>
              </a:spcBef>
              <a:spcAft>
                <a:spcPts val="1000"/>
              </a:spcAft>
            </a:pP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Mối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quan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hệ</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gần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gũi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tôn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trọng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cởi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mở</a:t>
            </a:r>
            <a:r>
              <a:rPr lang="en-US" sz="1800" dirty="0">
                <a:effectLst/>
                <a:latin typeface="Arial" panose="020B0604020202020204" pitchFamily="34" charset="0"/>
                <a:ea typeface="Calibri" panose="020F0502020204030204" pitchFamily="34" charset="0"/>
              </a:rPr>
              <a:t>, tin </a:t>
            </a:r>
            <a:r>
              <a:rPr lang="en-US" sz="1800" dirty="0" err="1">
                <a:effectLst/>
                <a:latin typeface="Arial" panose="020B0604020202020204" pitchFamily="34" charset="0"/>
                <a:ea typeface="Calibri" panose="020F0502020204030204" pitchFamily="34" charset="0"/>
              </a:rPr>
              <a:t>tưởng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hỗ</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hoạt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giữa</a:t>
            </a:r>
            <a:r>
              <a:rPr lang="en-US" sz="1800" dirty="0">
                <a:effectLst/>
                <a:latin typeface="Arial" panose="020B0604020202020204" pitchFamily="34" charset="0"/>
                <a:ea typeface="Calibri" panose="020F0502020204030204" pitchFamily="34" charset="0"/>
              </a:rPr>
              <a:t> GV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GV </a:t>
            </a:r>
            <a:r>
              <a:rPr lang="en-US" sz="1800" dirty="0" err="1">
                <a:effectLst/>
                <a:latin typeface="Arial" panose="020B0604020202020204" pitchFamily="34" charset="0"/>
                <a:ea typeface="Calibri" panose="020F0502020204030204" pitchFamily="34" charset="0"/>
              </a:rPr>
              <a:t>với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kiện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thuận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lợi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cũng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KNXH </a:t>
            </a:r>
            <a:r>
              <a:rPr lang="en-US" sz="1800" dirty="0" err="1">
                <a:effectLst/>
                <a:latin typeface="Arial" panose="020B0604020202020204" pitchFamily="34" charset="0"/>
                <a:ea typeface="Calibri" panose="020F0502020204030204" pitchFamily="34" charset="0"/>
              </a:rPr>
              <a:t>tốt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2261220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69"/>
        <p:cNvGrpSpPr/>
        <p:nvPr/>
      </p:nvGrpSpPr>
      <p:grpSpPr>
        <a:xfrm>
          <a:off x="0" y="0"/>
          <a:ext cx="0" cy="0"/>
          <a:chOff x="0" y="0"/>
          <a:chExt cx="0" cy="0"/>
        </a:xfrm>
      </p:grpSpPr>
      <p:sp>
        <p:nvSpPr>
          <p:cNvPr id="271" name="Google Shape;271;p3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41</a:t>
            </a:fld>
            <a:endParaRPr/>
          </a:p>
        </p:txBody>
      </p:sp>
      <p:grpSp>
        <p:nvGrpSpPr>
          <p:cNvPr id="272" name="Google Shape;272;p37"/>
          <p:cNvGrpSpPr/>
          <p:nvPr/>
        </p:nvGrpSpPr>
        <p:grpSpPr>
          <a:xfrm>
            <a:off x="5353200" y="373572"/>
            <a:ext cx="2119546" cy="4396359"/>
            <a:chOff x="2547150" y="238125"/>
            <a:chExt cx="2525675" cy="5238750"/>
          </a:xfrm>
        </p:grpSpPr>
        <p:sp>
          <p:nvSpPr>
            <p:cNvPr id="273" name="Google Shape;273;p37"/>
            <p:cNvSpPr/>
            <p:nvPr/>
          </p:nvSpPr>
          <p:spPr>
            <a:xfrm>
              <a:off x="2547150" y="238125"/>
              <a:ext cx="2525675" cy="5238750"/>
            </a:xfrm>
            <a:custGeom>
              <a:avLst/>
              <a:gdLst/>
              <a:ahLst/>
              <a:cxnLst/>
              <a:rect l="l" t="t" r="r" b="b"/>
              <a:pathLst>
                <a:path w="101027" h="209550" extrusionOk="0">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4" name="Google Shape;274;p37"/>
            <p:cNvSpPr/>
            <p:nvPr/>
          </p:nvSpPr>
          <p:spPr>
            <a:xfrm>
              <a:off x="3557025" y="5147100"/>
              <a:ext cx="504050" cy="179900"/>
            </a:xfrm>
            <a:custGeom>
              <a:avLst/>
              <a:gdLst/>
              <a:ahLst/>
              <a:cxnLst/>
              <a:rect l="l" t="t" r="r" b="b"/>
              <a:pathLst>
                <a:path w="20162" h="7196" extrusionOk="0">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7"/>
            <p:cNvSpPr/>
            <p:nvPr/>
          </p:nvSpPr>
          <p:spPr>
            <a:xfrm>
              <a:off x="3008050" y="423600"/>
              <a:ext cx="99325" cy="99325"/>
            </a:xfrm>
            <a:custGeom>
              <a:avLst/>
              <a:gdLst/>
              <a:ahLst/>
              <a:cxnLst/>
              <a:rect l="l" t="t" r="r" b="b"/>
              <a:pathLst>
                <a:path w="3973" h="3973" extrusionOk="0">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7"/>
            <p:cNvSpPr/>
            <p:nvPr/>
          </p:nvSpPr>
          <p:spPr>
            <a:xfrm>
              <a:off x="3566400" y="434850"/>
              <a:ext cx="487175" cy="76850"/>
            </a:xfrm>
            <a:custGeom>
              <a:avLst/>
              <a:gdLst/>
              <a:ahLst/>
              <a:cxnLst/>
              <a:rect l="l" t="t" r="r" b="b"/>
              <a:pathLst>
                <a:path w="19487" h="3074" extrusionOk="0">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 name="Picture 9">
            <a:extLst>
              <a:ext uri="{FF2B5EF4-FFF2-40B4-BE49-F238E27FC236}">
                <a16:creationId xmlns:a16="http://schemas.microsoft.com/office/drawing/2014/main" id="{34FD303F-C147-4CF9-9333-DFE2E63A1730}"/>
              </a:ext>
            </a:extLst>
          </p:cNvPr>
          <p:cNvPicPr>
            <a:picLocks noChangeAspect="1"/>
          </p:cNvPicPr>
          <p:nvPr/>
        </p:nvPicPr>
        <p:blipFill>
          <a:blip r:embed="rId4"/>
          <a:stretch>
            <a:fillRect/>
          </a:stretch>
        </p:blipFill>
        <p:spPr>
          <a:xfrm>
            <a:off x="5437435" y="1846070"/>
            <a:ext cx="1935147" cy="1451360"/>
          </a:xfrm>
          <a:prstGeom prst="rect">
            <a:avLst/>
          </a:prstGeom>
        </p:spPr>
      </p:pic>
      <p:sp>
        <p:nvSpPr>
          <p:cNvPr id="19" name="TextBox 18">
            <a:extLst>
              <a:ext uri="{FF2B5EF4-FFF2-40B4-BE49-F238E27FC236}">
                <a16:creationId xmlns:a16="http://schemas.microsoft.com/office/drawing/2014/main" id="{D4B61D68-C6F5-4F6D-9092-81F45A7B204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2" name="TextBox 11">
            <a:extLst>
              <a:ext uri="{FF2B5EF4-FFF2-40B4-BE49-F238E27FC236}">
                <a16:creationId xmlns:a16="http://schemas.microsoft.com/office/drawing/2014/main" id="{023FC257-F9EA-481E-BE64-9639333AAE65}"/>
              </a:ext>
            </a:extLst>
          </p:cNvPr>
          <p:cNvSpPr txBox="1"/>
          <p:nvPr/>
        </p:nvSpPr>
        <p:spPr>
          <a:xfrm>
            <a:off x="345282" y="831193"/>
            <a:ext cx="4745036" cy="3139321"/>
          </a:xfrm>
          <a:prstGeom prst="rect">
            <a:avLst/>
          </a:prstGeom>
          <a:noFill/>
        </p:spPr>
        <p:txBody>
          <a:bodyPr wrap="square">
            <a:spAutoFit/>
          </a:bodyPr>
          <a:lstStyle/>
          <a:p>
            <a:pPr algn="just"/>
            <a:r>
              <a:rPr lang="en-US" sz="1800" dirty="0">
                <a:effectLst/>
                <a:latin typeface="Arial" panose="020B0604020202020204" pitchFamily="34" charset="0"/>
                <a:ea typeface="Calibri" panose="020F0502020204030204" pitchFamily="34" charset="0"/>
                <a:sym typeface="Wingdings" panose="05000000000000000000" pitchFamily="2" charset="2"/>
              </a:rPr>
              <a:t> </a:t>
            </a:r>
            <a:r>
              <a:rPr lang="en-US" sz="1800" dirty="0" err="1">
                <a:effectLst/>
                <a:latin typeface="Arial" panose="020B0604020202020204" pitchFamily="34" charset="0"/>
                <a:ea typeface="Calibri" panose="020F0502020204030204" pitchFamily="34" charset="0"/>
              </a:rPr>
              <a:t>Tóm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rất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đến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spc="-10" dirty="0">
                <a:effectLst/>
                <a:latin typeface="Arial" panose="020B0604020202020204" pitchFamily="34" charset="0"/>
                <a:ea typeface="Calibri" panose="020F0502020204030204" pitchFamily="34" charset="0"/>
              </a:rPr>
              <a:t>KNXH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trong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bản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thân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có</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tính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chất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quyết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định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thì</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còn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chịu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nhiều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ảnh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hưởng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nhau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dục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Môi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trường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xã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hội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cộng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đồng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Việc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biết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huy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mạnh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khắc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phục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những</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điểm</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các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yếu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tố</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này</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sẽ</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giúp</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cho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sự</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hình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thành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và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phát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triển</a:t>
            </a:r>
            <a:r>
              <a:rPr lang="en-US" sz="1800" dirty="0">
                <a:effectLst/>
                <a:latin typeface="Arial" panose="020B0604020202020204" pitchFamily="34" charset="0"/>
                <a:ea typeface="Calibri" panose="020F0502020204030204" pitchFamily="34" charset="0"/>
              </a:rPr>
              <a:t> </a:t>
            </a:r>
            <a:r>
              <a:rPr lang="en-US" sz="1800" spc="-10" dirty="0">
                <a:effectLst/>
                <a:latin typeface="Arial" panose="020B0604020202020204" pitchFamily="34" charset="0"/>
                <a:ea typeface="Calibri" panose="020F0502020204030204" pitchFamily="34" charset="0"/>
              </a:rPr>
              <a:t>KNXH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của</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trẻ</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mẫu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giáo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đạt</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hiệu</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quả</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cao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nhất</a:t>
            </a:r>
            <a:r>
              <a:rPr lang="en-US" sz="1800" dirty="0">
                <a:effectLst/>
                <a:latin typeface="Arial" panose="020B0604020202020204" pitchFamily="34" charset="0"/>
                <a:ea typeface="Calibri" panose="020F0502020204030204" pitchFamily="34" charset="0"/>
              </a:rPr>
              <a:t>.</a:t>
            </a:r>
            <a:endParaRPr lang="en-US"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1" name="Google Shape;271;p3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42</a:t>
            </a:fld>
            <a:endParaRPr/>
          </a:p>
        </p:txBody>
      </p:sp>
      <p:grpSp>
        <p:nvGrpSpPr>
          <p:cNvPr id="272" name="Google Shape;272;p37"/>
          <p:cNvGrpSpPr/>
          <p:nvPr/>
        </p:nvGrpSpPr>
        <p:grpSpPr>
          <a:xfrm>
            <a:off x="5353200" y="373572"/>
            <a:ext cx="2119546" cy="4396359"/>
            <a:chOff x="2547150" y="238125"/>
            <a:chExt cx="2525675" cy="5238750"/>
          </a:xfrm>
        </p:grpSpPr>
        <p:sp>
          <p:nvSpPr>
            <p:cNvPr id="273" name="Google Shape;273;p37"/>
            <p:cNvSpPr/>
            <p:nvPr/>
          </p:nvSpPr>
          <p:spPr>
            <a:xfrm>
              <a:off x="2547150" y="238125"/>
              <a:ext cx="2525675" cy="5238750"/>
            </a:xfrm>
            <a:custGeom>
              <a:avLst/>
              <a:gdLst/>
              <a:ahLst/>
              <a:cxnLst/>
              <a:rect l="l" t="t" r="r" b="b"/>
              <a:pathLst>
                <a:path w="101027" h="209550" extrusionOk="0">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4" name="Google Shape;274;p37"/>
            <p:cNvSpPr/>
            <p:nvPr/>
          </p:nvSpPr>
          <p:spPr>
            <a:xfrm>
              <a:off x="3557025" y="5147100"/>
              <a:ext cx="504050" cy="179900"/>
            </a:xfrm>
            <a:custGeom>
              <a:avLst/>
              <a:gdLst/>
              <a:ahLst/>
              <a:cxnLst/>
              <a:rect l="l" t="t" r="r" b="b"/>
              <a:pathLst>
                <a:path w="20162" h="7196" extrusionOk="0">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7"/>
            <p:cNvSpPr/>
            <p:nvPr/>
          </p:nvSpPr>
          <p:spPr>
            <a:xfrm>
              <a:off x="3008050" y="423600"/>
              <a:ext cx="99325" cy="99325"/>
            </a:xfrm>
            <a:custGeom>
              <a:avLst/>
              <a:gdLst/>
              <a:ahLst/>
              <a:cxnLst/>
              <a:rect l="l" t="t" r="r" b="b"/>
              <a:pathLst>
                <a:path w="3973" h="3973" extrusionOk="0">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37"/>
            <p:cNvSpPr/>
            <p:nvPr/>
          </p:nvSpPr>
          <p:spPr>
            <a:xfrm>
              <a:off x="3566400" y="434850"/>
              <a:ext cx="487175" cy="76850"/>
            </a:xfrm>
            <a:custGeom>
              <a:avLst/>
              <a:gdLst/>
              <a:ahLst/>
              <a:cxnLst/>
              <a:rect l="l" t="t" r="r" b="b"/>
              <a:pathLst>
                <a:path w="19487" h="3074" extrusionOk="0">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 name="Picture 9">
            <a:extLst>
              <a:ext uri="{FF2B5EF4-FFF2-40B4-BE49-F238E27FC236}">
                <a16:creationId xmlns:a16="http://schemas.microsoft.com/office/drawing/2014/main" id="{34FD303F-C147-4CF9-9333-DFE2E63A1730}"/>
              </a:ext>
            </a:extLst>
          </p:cNvPr>
          <p:cNvPicPr>
            <a:picLocks noChangeAspect="1"/>
          </p:cNvPicPr>
          <p:nvPr/>
        </p:nvPicPr>
        <p:blipFill>
          <a:blip r:embed="rId3"/>
          <a:stretch>
            <a:fillRect/>
          </a:stretch>
        </p:blipFill>
        <p:spPr>
          <a:xfrm>
            <a:off x="5437435" y="1846070"/>
            <a:ext cx="1935147" cy="1451360"/>
          </a:xfrm>
          <a:prstGeom prst="rect">
            <a:avLst/>
          </a:prstGeom>
        </p:spPr>
      </p:pic>
      <p:sp>
        <p:nvSpPr>
          <p:cNvPr id="19" name="TextBox 18">
            <a:extLst>
              <a:ext uri="{FF2B5EF4-FFF2-40B4-BE49-F238E27FC236}">
                <a16:creationId xmlns:a16="http://schemas.microsoft.com/office/drawing/2014/main" id="{D4B61D68-C6F5-4F6D-9092-81F45A7B2043}"/>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15" name="TextBox 14">
            <a:extLst>
              <a:ext uri="{FF2B5EF4-FFF2-40B4-BE49-F238E27FC236}">
                <a16:creationId xmlns:a16="http://schemas.microsoft.com/office/drawing/2014/main" id="{DD190D2B-CAD4-41ED-A0C8-600A9D854DDD}"/>
              </a:ext>
            </a:extLst>
          </p:cNvPr>
          <p:cNvSpPr txBox="1"/>
          <p:nvPr/>
        </p:nvSpPr>
        <p:spPr>
          <a:xfrm>
            <a:off x="641069" y="1962150"/>
            <a:ext cx="4796366" cy="954107"/>
          </a:xfrm>
          <a:prstGeom prst="rect">
            <a:avLst/>
          </a:prstGeom>
          <a:noFill/>
        </p:spPr>
        <p:txBody>
          <a:bodyPr wrap="square">
            <a:spAutoFit/>
          </a:bodyPr>
          <a:lstStyle/>
          <a:p>
            <a:r>
              <a:rPr lang="en-US" b="1" dirty="0"/>
              <a:t>MỜI XEM VIDEO: VỀ HOẠT ĐỘNG GIÁO DỤC KNXH CHO TRẺ MẪU GIÁO</a:t>
            </a:r>
          </a:p>
          <a:p>
            <a:r>
              <a:rPr lang="en-US" dirty="0">
                <a:hlinkClick r:id="rId4"/>
              </a:rPr>
              <a:t>https://www.youtube.com/watch?v=RorOq6iMQLs</a:t>
            </a:r>
            <a:endParaRPr lang="en-US" dirty="0"/>
          </a:p>
          <a:p>
            <a:endParaRPr lang="en-US" dirty="0"/>
          </a:p>
        </p:txBody>
      </p:sp>
    </p:spTree>
    <p:extLst>
      <p:ext uri="{BB962C8B-B14F-4D97-AF65-F5344CB8AC3E}">
        <p14:creationId xmlns:p14="http://schemas.microsoft.com/office/powerpoint/2010/main" val="165664391"/>
      </p:ext>
    </p:extLst>
  </p:cSld>
  <p:clrMapOvr>
    <a:masterClrMapping/>
  </p:clrMapOvr>
</p:sld>
</file>

<file path=ppt/theme/theme1.xml><?xml version="1.0" encoding="utf-8"?>
<a:theme xmlns:a="http://schemas.openxmlformats.org/drawingml/2006/main" name="Timon template">
  <a:themeElements>
    <a:clrScheme name="Custom 347">
      <a:dk1>
        <a:srgbClr val="2C343B"/>
      </a:dk1>
      <a:lt1>
        <a:srgbClr val="FFFFFF"/>
      </a:lt1>
      <a:dk2>
        <a:srgbClr val="859CB1"/>
      </a:dk2>
      <a:lt2>
        <a:srgbClr val="F0F3F5"/>
      </a:lt2>
      <a:accent1>
        <a:srgbClr val="0198AD"/>
      </a:accent1>
      <a:accent2>
        <a:srgbClr val="BDE4EA"/>
      </a:accent2>
      <a:accent3>
        <a:srgbClr val="FE344D"/>
      </a:accent3>
      <a:accent4>
        <a:srgbClr val="FE7F8F"/>
      </a:accent4>
      <a:accent5>
        <a:srgbClr val="F5A500"/>
      </a:accent5>
      <a:accent6>
        <a:srgbClr val="2C343B"/>
      </a:accent6>
      <a:hlink>
        <a:srgbClr val="2C343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702</TotalTime>
  <Words>7495</Words>
  <Application>Microsoft Office PowerPoint</Application>
  <PresentationFormat>On-screen Show (16:9)</PresentationFormat>
  <Paragraphs>222</Paragraphs>
  <Slides>42</Slides>
  <Notes>36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Permanent Marker</vt:lpstr>
      <vt:lpstr>Times New Roman</vt:lpstr>
      <vt:lpstr>Arial</vt:lpstr>
      <vt:lpstr>Wingdings</vt:lpstr>
      <vt:lpstr>Calibri</vt:lpstr>
      <vt:lpstr>Source Sans Pro</vt:lpstr>
      <vt:lpstr>Timon template</vt:lpstr>
      <vt:lpstr>GIÁO DỤC KỸ NĂNG XÃ HỘI CHO TRẺ MẦM NON </vt:lpstr>
      <vt:lpstr>hello!</vt:lpstr>
      <vt:lpstr>BÀI HỌC SỐ 3</vt:lpstr>
      <vt:lpstr>TIẾN TRÌNH HỌC TẬP</vt:lpstr>
      <vt:lpstr>Mục tiêu của bài học</vt:lpstr>
      <vt:lpstr>Tài liệu tham khảo</vt:lpstr>
      <vt:lpstr>PowerPoint Presentation</vt:lpstr>
      <vt:lpstr>1. Các giai ĐOẠN PHÁT TRIỂN  kỹ năng xã hội của trẻ mầm non</vt:lpstr>
      <vt:lpstr>1. Các giai ĐOẠN PHÁT TRIỂN kỹ năng xã hội của trẻ mn</vt:lpstr>
      <vt:lpstr>1. Các giai ĐOẠN PHÁT TRIỂN kỹ năng xã hội của trẻ mn</vt:lpstr>
      <vt:lpstr>1. Các giai ĐOẠN PHÁT TRIỂN kỹ năng xã hội của trẻ mn</vt:lpstr>
      <vt:lpstr>PowerPoint Presentation</vt:lpstr>
      <vt:lpstr>PowerPoint Presentation</vt:lpstr>
      <vt:lpstr>PowerPoint Presentation</vt:lpstr>
      <vt:lpstr>PowerPoint Presentation</vt:lpstr>
      <vt:lpstr>PowerPoint Presentation</vt:lpstr>
      <vt:lpstr>PowerPoint Presentation</vt:lpstr>
      <vt:lpstr>2. CÁC GIAI ĐOẠN PHÁT TRIỂN KNXH CỦA TRẺ VÀ QUÁ TRÌNH GIÁO DỤC KNXH</vt:lpstr>
      <vt:lpstr>2. CÁC GIAI ĐOẠN PHÁT TRIỂN KNXH CỦA TRẺ VÀ QUÁ TRÌNH GIÁO DỤC KNXH</vt:lpstr>
      <vt:lpstr>2. CÁC GIAI ĐOẠN PHÁT TRIỂN KNXH CỦA TRẺ VÀ QUÁ TRÌNH GIÁO DỤC KNXH</vt:lpstr>
      <vt:lpstr>PowerPoint Presentation</vt:lpstr>
      <vt:lpstr>PowerPoint Presentation</vt:lpstr>
      <vt:lpstr>PowerPoint Presentation</vt:lpstr>
      <vt:lpstr>3. CÁC YẾU TỐ ẢNH HƯỞNG ĐẾN SỰ PHÁT TRIỂN KNXH CỦA TRẺ</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GIÁO DỤC KỸ NĂNG XÃ HỘI CHO TRẺ MẦM NON </dc:title>
  <cp:lastModifiedBy>DaHu 21</cp:lastModifiedBy>
  <cp:revision>134</cp:revision>
  <dcterms:modified xsi:type="dcterms:W3CDTF">2022-04-19T10:47:43Z</dcterms:modified>
</cp:coreProperties>
</file>