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41"/>
  </p:notesMasterIdLst>
  <p:sldIdLst>
    <p:sldId id="262" r:id="rId2"/>
    <p:sldId id="258" r:id="rId3"/>
    <p:sldId id="259" r:id="rId4"/>
    <p:sldId id="273" r:id="rId5"/>
    <p:sldId id="267" r:id="rId6"/>
    <p:sldId id="257" r:id="rId7"/>
    <p:sldId id="264" r:id="rId8"/>
    <p:sldId id="261" r:id="rId9"/>
    <p:sldId id="263" r:id="rId10"/>
    <p:sldId id="265" r:id="rId11"/>
    <p:sldId id="335" r:id="rId12"/>
    <p:sldId id="336" r:id="rId13"/>
    <p:sldId id="298" r:id="rId14"/>
    <p:sldId id="337" r:id="rId15"/>
    <p:sldId id="302" r:id="rId16"/>
    <p:sldId id="296" r:id="rId17"/>
    <p:sldId id="301" r:id="rId18"/>
    <p:sldId id="346" r:id="rId19"/>
    <p:sldId id="297" r:id="rId20"/>
    <p:sldId id="278" r:id="rId21"/>
    <p:sldId id="327" r:id="rId22"/>
    <p:sldId id="338" r:id="rId23"/>
    <p:sldId id="276" r:id="rId24"/>
    <p:sldId id="303" r:id="rId25"/>
    <p:sldId id="339" r:id="rId26"/>
    <p:sldId id="340" r:id="rId27"/>
    <p:sldId id="347" r:id="rId28"/>
    <p:sldId id="305" r:id="rId29"/>
    <p:sldId id="260" r:id="rId30"/>
    <p:sldId id="304" r:id="rId31"/>
    <p:sldId id="348" r:id="rId32"/>
    <p:sldId id="320" r:id="rId33"/>
    <p:sldId id="319" r:id="rId34"/>
    <p:sldId id="309" r:id="rId35"/>
    <p:sldId id="310" r:id="rId36"/>
    <p:sldId id="311" r:id="rId37"/>
    <p:sldId id="322" r:id="rId38"/>
    <p:sldId id="325" r:id="rId39"/>
    <p:sldId id="321" r:id="rId40"/>
  </p:sldIdLst>
  <p:sldSz cx="9144000" cy="5143500" type="screen16x9"/>
  <p:notesSz cx="6858000" cy="9144000"/>
  <p:embeddedFontLst>
    <p:embeddedFont>
      <p:font typeface="Calibri" panose="020F0502020204030204" pitchFamily="34" charset="0"/>
      <p:regular r:id="rId42"/>
      <p:bold r:id="rId43"/>
      <p:italic r:id="rId44"/>
      <p:boldItalic r:id="rId45"/>
    </p:embeddedFont>
    <p:embeddedFont>
      <p:font typeface="Permanent Marker" panose="020B0604020202020204" charset="0"/>
      <p:regular r:id="rId46"/>
    </p:embeddedFont>
    <p:embeddedFont>
      <p:font typeface="Source Sans Pro" panose="020B0503030403020204" pitchFamily="34" charset="0"/>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63" autoAdjust="0"/>
    <p:restoredTop sz="94660"/>
  </p:normalViewPr>
  <p:slideViewPr>
    <p:cSldViewPr snapToGrid="0">
      <p:cViewPr varScale="1">
        <p:scale>
          <a:sx n="51" d="100"/>
          <a:sy n="51" d="100"/>
        </p:scale>
        <p:origin x="24" y="4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notesMaster" Target="notesMasters/notesMaster1.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51099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4736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2493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2527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46607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8897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35ed75ccf_0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35ed75ccf_0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8423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09447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6910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159490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72909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74969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1100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60523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Quote yellow">
  <p:cSld name="TITLE_1_1">
    <p:bg>
      <p:bgPr>
        <a:blipFill>
          <a:blip r:embed="rId2">
            <a:alphaModFix/>
          </a:blip>
          <a:stretch>
            <a:fillRect/>
          </a:stretch>
        </a:blipFill>
        <a:effectLst/>
      </p:bgPr>
    </p:bg>
    <p:spTree>
      <p:nvGrpSpPr>
        <p:cNvPr id="1" name="Shape 29"/>
        <p:cNvGrpSpPr/>
        <p:nvPr/>
      </p:nvGrpSpPr>
      <p:grpSpPr>
        <a:xfrm>
          <a:off x="0" y="0"/>
          <a:ext cx="0" cy="0"/>
          <a:chOff x="0" y="0"/>
          <a:chExt cx="0" cy="0"/>
        </a:xfrm>
      </p:grpSpPr>
      <p:sp>
        <p:nvSpPr>
          <p:cNvPr id="30" name="Google Shape;30;p8"/>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a:spcBef>
                <a:spcPts val="0"/>
              </a:spcBef>
              <a:spcAft>
                <a:spcPts val="0"/>
              </a:spcAft>
              <a:buSzPts val="2400"/>
              <a:buChar char="■"/>
              <a:defRPr sz="2400" i="1"/>
            </a:lvl9pPr>
          </a:lstStyle>
          <a:p>
            <a:endParaRPr/>
          </a:p>
        </p:txBody>
      </p:sp>
      <p:sp>
        <p:nvSpPr>
          <p:cNvPr id="31" name="Google Shape;31;p8"/>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3"/>
                </a:solidFill>
                <a:latin typeface="Permanent Marker"/>
                <a:ea typeface="Permanent Marker"/>
                <a:cs typeface="Permanent Marker"/>
                <a:sym typeface="Permanent Marker"/>
              </a:rPr>
              <a:t>“</a:t>
            </a:r>
            <a:endParaRPr sz="9600">
              <a:solidFill>
                <a:schemeClr val="accent3"/>
              </a:solidFill>
              <a:latin typeface="Permanent Marker"/>
              <a:ea typeface="Permanent Marker"/>
              <a:cs typeface="Permanent Marker"/>
              <a:sym typeface="Permanent Marker"/>
            </a:endParaRPr>
          </a:p>
        </p:txBody>
      </p:sp>
      <p:sp>
        <p:nvSpPr>
          <p:cNvPr id="32" name="Google Shape;32;p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5">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www.mamnon.com/" TargetMode="External"/><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hyperlink" Target="https://www.youtube.com/watch?v=HIH46TKam6Y" TargetMode="Externa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hyperlink" Target="https://www.youtube.com/watch?v=bhhwPXLRU0U" TargetMode="Externa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BQT1_2_2-48" TargetMode="External"/><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17.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6000" dirty="0">
                <a:solidFill>
                  <a:srgbClr val="FFFFFF"/>
                </a:solidFill>
              </a:rPr>
              <a:t>Education Social skills for preschool children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5</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2" name="TextBox 1">
            <a:extLst>
              <a:ext uri="{FF2B5EF4-FFF2-40B4-BE49-F238E27FC236}">
                <a16:creationId xmlns:a16="http://schemas.microsoft.com/office/drawing/2014/main" id="{15675893-6E0F-4F14-82CA-DF5DDDF13400}"/>
              </a:ext>
            </a:extLst>
          </p:cNvPr>
          <p:cNvSpPr txBox="1"/>
          <p:nvPr/>
        </p:nvSpPr>
        <p:spPr>
          <a:xfrm>
            <a:off x="472440" y="320040"/>
            <a:ext cx="8128000" cy="307777"/>
          </a:xfrm>
          <a:prstGeom prst="rect">
            <a:avLst/>
          </a:prstGeom>
          <a:noFill/>
        </p:spPr>
        <p:txBody>
          <a:bodyPr wrap="square" rtlCol="0">
            <a:spAutoFit/>
          </a:bodyPr>
          <a:lstStyle/>
          <a:p>
            <a:endParaRPr lang="en-US" dirty="0"/>
          </a:p>
        </p:txBody>
      </p:sp>
      <p:sp>
        <p:nvSpPr>
          <p:cNvPr id="6" name="Rectangle 5">
            <a:extLst>
              <a:ext uri="{FF2B5EF4-FFF2-40B4-BE49-F238E27FC236}">
                <a16:creationId xmlns:a16="http://schemas.microsoft.com/office/drawing/2014/main" id="{2946FFDE-DDA4-457C-9027-81D4A45B7ED1}"/>
              </a:ext>
            </a:extLst>
          </p:cNvPr>
          <p:cNvSpPr/>
          <p:nvPr/>
        </p:nvSpPr>
        <p:spPr>
          <a:xfrm>
            <a:off x="747876" y="258549"/>
            <a:ext cx="7648248" cy="477054"/>
          </a:xfrm>
          <a:prstGeom prst="rect">
            <a:avLst/>
          </a:prstGeom>
          <a:noFill/>
        </p:spPr>
        <p:txBody>
          <a:bodyPr wrap="none" lIns="91440" tIns="45720" rIns="91440" bIns="45720">
            <a:spAutoFit/>
          </a:bodyPr>
          <a:lstStyle/>
          <a:p>
            <a:pPr algn="ctr"/>
            <a:r>
              <a:rPr lang="en-US" sz="2500" b="0" cap="none" spc="0" dirty="0">
                <a:ln w="0"/>
                <a:solidFill>
                  <a:schemeClr val="accent1"/>
                </a:solidFill>
                <a:effectLst>
                  <a:outerShdw blurRad="38100" dist="25400" dir="5400000" algn="ctr" rotWithShape="0">
                    <a:srgbClr val="6E747A">
                      <a:alpha val="43000"/>
                    </a:srgbClr>
                  </a:outerShdw>
                </a:effectLst>
              </a:rPr>
              <a:t>GIÁO DỤC KỸ NĂNG XÃ HỘI CHO TRẺ MẦM NON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0" name="Google Shape;220;p34"/>
          <p:cNvSpPr/>
          <p:nvPr/>
        </p:nvSpPr>
        <p:spPr>
          <a:xfrm>
            <a:off x="706120" y="1680162"/>
            <a:ext cx="3322320" cy="1783176"/>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Hoạt</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động</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giáo</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dục</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thông</a:t>
            </a:r>
            <a:r>
              <a:rPr lang="en-US" sz="1800" b="1" dirty="0">
                <a:solidFill>
                  <a:srgbClr val="FFFFFF"/>
                </a:solidFill>
                <a:latin typeface="Source Sans Pro"/>
                <a:ea typeface="Source Sans Pro"/>
                <a:cs typeface="Source Sans Pro"/>
                <a:sym typeface="Source Sans Pro"/>
              </a:rPr>
              <a:t> qua </a:t>
            </a:r>
            <a:r>
              <a:rPr lang="en-US" sz="1800" b="1" dirty="0" err="1">
                <a:solidFill>
                  <a:srgbClr val="FFFFFF"/>
                </a:solidFill>
                <a:latin typeface="Source Sans Pro"/>
                <a:ea typeface="Source Sans Pro"/>
                <a:cs typeface="Source Sans Pro"/>
                <a:sym typeface="Source Sans Pro"/>
              </a:rPr>
              <a:t>trải</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nghiệm</a:t>
            </a:r>
            <a:endParaRPr lang="en-US" sz="1800" b="1" dirty="0">
              <a:solidFill>
                <a:srgbClr val="FFFFFF"/>
              </a:solidFill>
              <a:latin typeface="Source Sans Pro"/>
              <a:ea typeface="Source Sans Pro"/>
              <a:cs typeface="Source Sans Pro"/>
              <a:sym typeface="Source Sans Pro"/>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Google Shape;220;p34">
            <a:extLst>
              <a:ext uri="{FF2B5EF4-FFF2-40B4-BE49-F238E27FC236}">
                <a16:creationId xmlns:a16="http://schemas.microsoft.com/office/drawing/2014/main" id="{C8F52870-076F-4799-8C77-D2DC1B45E145}"/>
              </a:ext>
            </a:extLst>
          </p:cNvPr>
          <p:cNvSpPr/>
          <p:nvPr/>
        </p:nvSpPr>
        <p:spPr>
          <a:xfrm>
            <a:off x="4886960" y="1725882"/>
            <a:ext cx="3322320" cy="1783176"/>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Giáo</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dục</a:t>
            </a:r>
            <a:r>
              <a:rPr lang="en-US" sz="1800" b="1" dirty="0">
                <a:solidFill>
                  <a:srgbClr val="FFFFFF"/>
                </a:solidFill>
                <a:latin typeface="Source Sans Pro"/>
                <a:ea typeface="Source Sans Pro"/>
                <a:cs typeface="Source Sans Pro"/>
                <a:sym typeface="Source Sans Pro"/>
              </a:rPr>
              <a:t> KNXH </a:t>
            </a:r>
            <a:r>
              <a:rPr lang="en-US" sz="1800" b="1" dirty="0" err="1">
                <a:solidFill>
                  <a:srgbClr val="FFFFFF"/>
                </a:solidFill>
                <a:latin typeface="Source Sans Pro"/>
                <a:ea typeface="Source Sans Pro"/>
                <a:cs typeface="Source Sans Pro"/>
                <a:sym typeface="Source Sans Pro"/>
              </a:rPr>
              <a:t>của</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trẻ</a:t>
            </a:r>
            <a:r>
              <a:rPr lang="en-US" sz="1800" b="1" dirty="0">
                <a:solidFill>
                  <a:srgbClr val="FFFFFF"/>
                </a:solidFill>
                <a:latin typeface="Source Sans Pro"/>
                <a:ea typeface="Source Sans Pro"/>
                <a:cs typeface="Source Sans Pro"/>
                <a:sym typeface="Source Sans Pro"/>
              </a:rPr>
              <a:t> MN </a:t>
            </a:r>
            <a:r>
              <a:rPr lang="en-US" sz="1800" b="1" dirty="0" err="1">
                <a:solidFill>
                  <a:srgbClr val="FFFFFF"/>
                </a:solidFill>
                <a:latin typeface="Source Sans Pro"/>
                <a:ea typeface="Source Sans Pro"/>
                <a:cs typeface="Source Sans Pro"/>
                <a:sym typeface="Source Sans Pro"/>
              </a:rPr>
              <a:t>thông</a:t>
            </a:r>
            <a:r>
              <a:rPr lang="en-US" sz="1800" b="1" dirty="0">
                <a:solidFill>
                  <a:srgbClr val="FFFFFF"/>
                </a:solidFill>
                <a:latin typeface="Source Sans Pro"/>
                <a:ea typeface="Source Sans Pro"/>
                <a:cs typeface="Source Sans Pro"/>
                <a:sym typeface="Source Sans Pro"/>
              </a:rPr>
              <a:t> qua </a:t>
            </a:r>
            <a:r>
              <a:rPr lang="en-US" sz="1800" b="1" dirty="0" err="1">
                <a:solidFill>
                  <a:srgbClr val="FFFFFF"/>
                </a:solidFill>
                <a:latin typeface="Source Sans Pro"/>
                <a:ea typeface="Source Sans Pro"/>
                <a:cs typeface="Source Sans Pro"/>
                <a:sym typeface="Source Sans Pro"/>
              </a:rPr>
              <a:t>trải</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nghiệm</a:t>
            </a:r>
            <a:endParaRPr lang="en-US" sz="1800" b="1" dirty="0">
              <a:solidFill>
                <a:srgbClr val="FFFFFF"/>
              </a:solidFill>
              <a:latin typeface="Source Sans Pro"/>
              <a:ea typeface="Source Sans Pro"/>
              <a:cs typeface="Source Sans Pro"/>
              <a:sym typeface="Source Sans Pr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3354963" y="1191333"/>
            <a:ext cx="2758454" cy="2590742"/>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thông</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trải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mầm</a:t>
            </a:r>
            <a:r>
              <a:rPr lang="en-US" sz="1800" dirty="0">
                <a:effectLst/>
                <a:latin typeface="Arial" panose="020B0604020202020204" pitchFamily="34" charset="0"/>
                <a:ea typeface="Times New Roman" panose="02020603050405020304" pitchFamily="18" charset="0"/>
              </a:rPr>
              <a:t> non</a:t>
            </a:r>
            <a:r>
              <a:rPr lang="en-US" sz="1800" dirty="0">
                <a:effectLst/>
                <a:latin typeface="Arial" panose="020B0604020202020204" pitchFamily="34" charset="0"/>
                <a:ea typeface="Arial" panose="020B0604020202020204" pitchFamily="34" charset="0"/>
              </a:rPr>
              <a:t> </a:t>
            </a: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1189500" y="1442375"/>
            <a:ext cx="2400300" cy="2339700"/>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mầm</a:t>
            </a:r>
            <a:r>
              <a:rPr lang="en-US" sz="1800" dirty="0">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0" lvl="0" indent="0" algn="ctr" rtl="0">
              <a:spcBef>
                <a:spcPts val="0"/>
              </a:spcBef>
              <a:spcAft>
                <a:spcPts val="0"/>
              </a:spcAft>
              <a:buNone/>
            </a:pPr>
            <a:endParaRPr sz="1800" b="1" dirty="0">
              <a:solidFill>
                <a:schemeClr val="accent6">
                  <a:lumMod val="50000"/>
                </a:schemeClr>
              </a:solidFill>
              <a:latin typeface="Source Sans Pro"/>
              <a:ea typeface="Source Sans Pro"/>
              <a:cs typeface="Source Sans Pro"/>
              <a:sym typeface="Source Sans Pro"/>
            </a:endParaRPr>
          </a:p>
        </p:txBody>
      </p:sp>
      <p:sp>
        <p:nvSpPr>
          <p:cNvPr id="152" name="Google Shape;152;p28"/>
          <p:cNvSpPr/>
          <p:nvPr/>
        </p:nvSpPr>
        <p:spPr>
          <a:xfrm>
            <a:off x="5554202" y="982327"/>
            <a:ext cx="3171989" cy="2799748"/>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3.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phân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tích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thông</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trải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mẫu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3-6 </a:t>
            </a:r>
            <a:r>
              <a:rPr lang="en-US" sz="1800" dirty="0" err="1">
                <a:effectLst/>
                <a:latin typeface="Arial" panose="020B0604020202020204" pitchFamily="34" charset="0"/>
                <a:ea typeface="Times New Roman" panose="02020603050405020304" pitchFamily="18" charset="0"/>
              </a:rPr>
              <a:t>tuổi</a:t>
            </a:r>
            <a:endParaRPr lang="en-US"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5</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121920" y="619439"/>
            <a:ext cx="8900160" cy="26520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pt-BR" sz="1500" dirty="0">
                <a:latin typeface="Arial" panose="020B0604020202020204" pitchFamily="34" charset="0"/>
                <a:ea typeface="Calibri" panose="020F0502020204030204" pitchFamily="34" charset="0"/>
              </a:rPr>
              <a:t>1.</a:t>
            </a:r>
            <a:r>
              <a:rPr lang="pt-BR" sz="150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Lương</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Thị</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Bình</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Phan</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Lan</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Anh</a:t>
            </a:r>
            <a:r>
              <a:rPr lang="es-MX" sz="1500" spc="-20" dirty="0">
                <a:effectLst/>
                <a:latin typeface="Arial" panose="020B0604020202020204" pitchFamily="34" charset="0"/>
                <a:ea typeface="Calibri" panose="020F0502020204030204" pitchFamily="34" charset="0"/>
              </a:rPr>
              <a:t> (2007), </a:t>
            </a:r>
            <a:r>
              <a:rPr lang="es-MX" sz="1500" i="1" spc="-20" dirty="0" err="1">
                <a:effectLst/>
                <a:latin typeface="Arial" panose="020B0604020202020204" pitchFamily="34" charset="0"/>
                <a:ea typeface="Calibri" panose="020F0502020204030204" pitchFamily="34" charset="0"/>
              </a:rPr>
              <a:t>Tổ</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chức</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hoạt</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động</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giáo</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dục</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tình</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cảm</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xã</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hội</a:t>
            </a:r>
            <a:r>
              <a:rPr lang="es-MX" sz="1500" i="1" spc="-20" dirty="0">
                <a:effectLst/>
                <a:latin typeface="Arial" panose="020B0604020202020204" pitchFamily="34" charset="0"/>
                <a:ea typeface="Calibri" panose="020F0502020204030204" pitchFamily="34" charset="0"/>
              </a:rPr>
              <a:t> cho </a:t>
            </a:r>
            <a:r>
              <a:rPr lang="es-MX" sz="1500" i="1" spc="-20" dirty="0" err="1">
                <a:effectLst/>
                <a:latin typeface="Arial" panose="020B0604020202020204" pitchFamily="34" charset="0"/>
                <a:ea typeface="Calibri" panose="020F0502020204030204" pitchFamily="34" charset="0"/>
              </a:rPr>
              <a:t>trẻ</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mầm</a:t>
            </a:r>
            <a:r>
              <a:rPr lang="es-MX" sz="1500" i="1" spc="-20" dirty="0">
                <a:effectLst/>
                <a:latin typeface="Arial" panose="020B0604020202020204" pitchFamily="34" charset="0"/>
                <a:ea typeface="Calibri" panose="020F0502020204030204" pitchFamily="34" charset="0"/>
              </a:rPr>
              <a:t> non </a:t>
            </a:r>
            <a:r>
              <a:rPr lang="es-MX" sz="1500" i="1" spc="-20" dirty="0" err="1">
                <a:effectLst/>
                <a:latin typeface="Arial" panose="020B0604020202020204" pitchFamily="34" charset="0"/>
                <a:ea typeface="Calibri" panose="020F0502020204030204" pitchFamily="34" charset="0"/>
              </a:rPr>
              <a:t>theo</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hướng</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tích</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hợp</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chủ</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đề</a:t>
            </a:r>
            <a:r>
              <a:rPr lang="es-MX" sz="1500" spc="-20" dirty="0">
                <a:effectLst/>
                <a:latin typeface="Arial" panose="020B0604020202020204" pitchFamily="34" charset="0"/>
                <a:ea typeface="Calibri" panose="020F0502020204030204" pitchFamily="34" charset="0"/>
              </a:rPr>
              <a:t>, NXB </a:t>
            </a:r>
            <a:r>
              <a:rPr lang="es-MX" sz="1500" spc="-20" dirty="0" err="1">
                <a:effectLst/>
                <a:latin typeface="Arial" panose="020B0604020202020204" pitchFamily="34" charset="0"/>
                <a:ea typeface="Calibri" panose="020F0502020204030204" pitchFamily="34" charset="0"/>
              </a:rPr>
              <a:t>Giáo</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dục</a:t>
            </a:r>
            <a:r>
              <a:rPr lang="es-MX" sz="1500" spc="-20" dirty="0">
                <a:effectLst/>
                <a:latin typeface="Arial" panose="020B0604020202020204" pitchFamily="34" charset="0"/>
                <a:ea typeface="Calibri" panose="020F0502020204030204" pitchFamily="34" charset="0"/>
              </a:rPr>
              <a:t>; </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2. </a:t>
            </a:r>
            <a:r>
              <a:rPr lang="pt-BR" sz="1500" dirty="0">
                <a:effectLst/>
                <a:latin typeface="Arial" panose="020B0604020202020204" pitchFamily="34" charset="0"/>
                <a:ea typeface="Calibri" panose="020F0502020204030204" pitchFamily="34" charset="0"/>
              </a:rPr>
              <a:t>Lê Bích Ngọc (2013), </a:t>
            </a:r>
            <a:r>
              <a:rPr lang="pt-BR" sz="1500" i="1" dirty="0">
                <a:effectLst/>
                <a:latin typeface="Arial" panose="020B0604020202020204" pitchFamily="34" charset="0"/>
                <a:ea typeface="Calibri" panose="020F0502020204030204" pitchFamily="34" charset="0"/>
              </a:rPr>
              <a:t>Giáo dục kỹ năng sống cho trẻ mẫu giáo (bộ kỹ năng toàn tập dành cho sinh viên và giáo viên mầm non), </a:t>
            </a:r>
            <a:r>
              <a:rPr lang="pt-BR" sz="1500" dirty="0">
                <a:effectLst/>
                <a:latin typeface="Arial" panose="020B0604020202020204" pitchFamily="34" charset="0"/>
                <a:ea typeface="Calibri" panose="020F0502020204030204" pitchFamily="34" charset="0"/>
              </a:rPr>
              <a:t>Đại học Quốc gia Hà Nội</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3. </a:t>
            </a:r>
            <a:r>
              <a:rPr lang="en-US" sz="1500" dirty="0" err="1">
                <a:solidFill>
                  <a:srgbClr val="000000"/>
                </a:solidFill>
                <a:effectLst/>
                <a:latin typeface="Arial" panose="020B0604020202020204" pitchFamily="34" charset="0"/>
                <a:ea typeface="Calibri" panose="020F0502020204030204" pitchFamily="34" charset="0"/>
              </a:rPr>
              <a:t>Đặng</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Thành</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Hưng</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Trần</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Thị</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Tố</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Oanh</a:t>
            </a:r>
            <a:r>
              <a:rPr lang="en-US" sz="1500" dirty="0">
                <a:solidFill>
                  <a:srgbClr val="000000"/>
                </a:solidFill>
                <a:effectLst/>
                <a:latin typeface="Arial" panose="020B0604020202020204" pitchFamily="34" charset="0"/>
                <a:ea typeface="Calibri" panose="020F0502020204030204" pitchFamily="34" charset="0"/>
              </a:rPr>
              <a:t> (2014), “</a:t>
            </a:r>
            <a:r>
              <a:rPr lang="en-US" sz="1500" i="1" dirty="0" err="1">
                <a:solidFill>
                  <a:srgbClr val="000000"/>
                </a:solidFill>
                <a:effectLst/>
                <a:latin typeface="Arial" panose="020B0604020202020204" pitchFamily="34" charset="0"/>
                <a:ea typeface="Calibri" panose="020F0502020204030204" pitchFamily="34" charset="0"/>
              </a:rPr>
              <a:t>Bản</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chất</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và</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đặc</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điểm</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của</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kĩ</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năng</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xã</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hội</a:t>
            </a:r>
            <a:r>
              <a:rPr lang="en-US" sz="1500" i="1" dirty="0">
                <a:solidFill>
                  <a:srgbClr val="000000"/>
                </a:solidFill>
                <a:effectLst/>
                <a:latin typeface="Arial" panose="020B0604020202020204" pitchFamily="34" charset="0"/>
                <a:ea typeface="Calibri" panose="020F0502020204030204" pitchFamily="34" charset="0"/>
              </a:rPr>
              <a:t>”</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tháng</a:t>
            </a:r>
            <a:r>
              <a:rPr lang="en-US" sz="1500" dirty="0">
                <a:solidFill>
                  <a:srgbClr val="000000"/>
                </a:solidFill>
                <a:effectLst/>
                <a:latin typeface="Arial" panose="020B0604020202020204" pitchFamily="34" charset="0"/>
                <a:ea typeface="Calibri" panose="020F0502020204030204" pitchFamily="34" charset="0"/>
              </a:rPr>
              <a:t> 01, Khoa </a:t>
            </a:r>
            <a:r>
              <a:rPr lang="en-US" sz="1500" dirty="0" err="1">
                <a:solidFill>
                  <a:srgbClr val="000000"/>
                </a:solidFill>
                <a:effectLst/>
                <a:latin typeface="Arial" panose="020B0604020202020204" pitchFamily="34" charset="0"/>
                <a:ea typeface="Calibri" panose="020F0502020204030204" pitchFamily="34" charset="0"/>
              </a:rPr>
              <a:t>học</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giáo</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dục</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Số</a:t>
            </a:r>
            <a:r>
              <a:rPr lang="en-US" sz="1500" dirty="0">
                <a:solidFill>
                  <a:srgbClr val="000000"/>
                </a:solidFill>
                <a:effectLst/>
                <a:latin typeface="Arial" panose="020B0604020202020204" pitchFamily="34" charset="0"/>
                <a:ea typeface="Calibri" panose="020F0502020204030204" pitchFamily="34" charset="0"/>
              </a:rPr>
              <a:t> 100 tr. 9-10, 38</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4. </a:t>
            </a:r>
            <a:r>
              <a:rPr lang="en-US" sz="1500" dirty="0" err="1">
                <a:effectLst/>
                <a:latin typeface="Arial" panose="020B0604020202020204" pitchFamily="34" charset="0"/>
                <a:ea typeface="Calibri" panose="020F0502020204030204" pitchFamily="34" charset="0"/>
              </a:rPr>
              <a:t>Nguyễn</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Mỹ</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Lộc</a:t>
            </a:r>
            <a:r>
              <a:rPr lang="en-US" sz="1500" dirty="0">
                <a:effectLst/>
                <a:latin typeface="Arial" panose="020B0604020202020204" pitchFamily="34" charset="0"/>
                <a:ea typeface="Calibri" panose="020F0502020204030204" pitchFamily="34" charset="0"/>
              </a:rPr>
              <a:t> – </a:t>
            </a:r>
            <a:r>
              <a:rPr lang="en-US" sz="1500" dirty="0" err="1">
                <a:effectLst/>
                <a:latin typeface="Arial" panose="020B0604020202020204" pitchFamily="34" charset="0"/>
                <a:ea typeface="Calibri" panose="020F0502020204030204" pitchFamily="34" charset="0"/>
              </a:rPr>
              <a:t>Đinh</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Kim </a:t>
            </a:r>
            <a:r>
              <a:rPr lang="en-US" sz="1500" dirty="0" err="1">
                <a:effectLst/>
                <a:latin typeface="Arial" panose="020B0604020202020204" pitchFamily="34" charset="0"/>
                <a:ea typeface="Calibri" panose="020F0502020204030204" pitchFamily="34" charset="0"/>
              </a:rPr>
              <a:t>Thoa</a:t>
            </a:r>
            <a:r>
              <a:rPr lang="en-US" sz="1500" dirty="0">
                <a:effectLst/>
                <a:latin typeface="Arial" panose="020B0604020202020204" pitchFamily="34" charset="0"/>
                <a:ea typeface="Calibri" panose="020F0502020204030204" pitchFamily="34" charset="0"/>
              </a:rPr>
              <a:t> – Phan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Thảo</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Hương</a:t>
            </a:r>
            <a:r>
              <a:rPr lang="en-US" sz="1500" dirty="0">
                <a:effectLst/>
                <a:latin typeface="Arial" panose="020B0604020202020204" pitchFamily="34" charset="0"/>
                <a:ea typeface="Calibri" panose="020F0502020204030204" pitchFamily="34" charset="0"/>
              </a:rPr>
              <a:t> (2009)- </a:t>
            </a:r>
            <a:r>
              <a:rPr lang="en-US" sz="1500" i="1" dirty="0" err="1">
                <a:effectLst/>
                <a:latin typeface="Arial" panose="020B0604020202020204" pitchFamily="34" charset="0"/>
                <a:ea typeface="Calibri" panose="020F0502020204030204" pitchFamily="34" charset="0"/>
              </a:rPr>
              <a:t>Giáo</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dục</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giá</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trị</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sống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và</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kỹ</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năng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sống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cho</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trẻ</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mầm</a:t>
            </a:r>
            <a:r>
              <a:rPr lang="en-US" sz="1500" i="1" dirty="0">
                <a:effectLst/>
                <a:latin typeface="Arial" panose="020B0604020202020204" pitchFamily="34" charset="0"/>
                <a:ea typeface="Calibri" panose="020F0502020204030204" pitchFamily="34" charset="0"/>
              </a:rPr>
              <a:t> non </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nhà</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xuất</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bản</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Đại</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học</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Quốc</a:t>
            </a:r>
            <a:r>
              <a:rPr lang="en-US" sz="1500" dirty="0">
                <a:effectLst/>
                <a:latin typeface="Arial" panose="020B0604020202020204" pitchFamily="34" charset="0"/>
                <a:ea typeface="Calibri" panose="020F0502020204030204" pitchFamily="34" charset="0"/>
              </a:rPr>
              <a:t> Gia </a:t>
            </a:r>
            <a:r>
              <a:rPr lang="en-US" sz="1500" dirty="0" err="1">
                <a:effectLst/>
                <a:latin typeface="Arial" panose="020B0604020202020204" pitchFamily="34" charset="0"/>
                <a:ea typeface="Calibri" panose="020F0502020204030204" pitchFamily="34" charset="0"/>
              </a:rPr>
              <a:t>Hà</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Nội</a:t>
            </a:r>
            <a:r>
              <a:rPr lang="en-US" sz="1500" dirty="0">
                <a:effectLst/>
                <a:latin typeface="Arial" panose="020B0604020202020204" pitchFamily="34" charset="0"/>
                <a:ea typeface="Calibri" panose="020F0502020204030204" pitchFamily="34" charset="0"/>
              </a:rPr>
              <a:t>.</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500" dirty="0">
                <a:effectLst/>
                <a:latin typeface="Arial" panose="020B0604020202020204" pitchFamily="34" charset="0"/>
                <a:ea typeface="Calibri" panose="020F0502020204030204" pitchFamily="34" charset="0"/>
              </a:rPr>
              <a:t>5.  </a:t>
            </a:r>
            <a:r>
              <a:rPr lang="en-US" sz="1500" dirty="0" err="1">
                <a:effectLst/>
                <a:latin typeface="Arial" panose="020B0604020202020204" pitchFamily="34" charset="0"/>
                <a:ea typeface="Arial" panose="020B0604020202020204" pitchFamily="34" charset="0"/>
              </a:rPr>
              <a:t>Bộ</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giáo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dục</a:t>
            </a:r>
            <a:r>
              <a:rPr lang="en-US" sz="1500" dirty="0">
                <a:effectLst/>
                <a:latin typeface="Arial" panose="020B0604020202020204" pitchFamily="34" charset="0"/>
                <a:ea typeface="Arial" panose="020B0604020202020204" pitchFamily="34" charset="0"/>
              </a:rPr>
              <a:t> – </a:t>
            </a:r>
            <a:r>
              <a:rPr lang="en-US" sz="1500" dirty="0" err="1">
                <a:effectLst/>
                <a:latin typeface="Arial" panose="020B0604020202020204" pitchFamily="34" charset="0"/>
                <a:ea typeface="Arial" panose="020B0604020202020204" pitchFamily="34" charset="0"/>
              </a:rPr>
              <a:t>Đào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Việt</a:t>
            </a:r>
            <a:r>
              <a:rPr lang="en-US" sz="1500" dirty="0">
                <a:effectLst/>
                <a:latin typeface="Arial" panose="020B0604020202020204" pitchFamily="34" charset="0"/>
                <a:ea typeface="Arial" panose="020B0604020202020204" pitchFamily="34" charset="0"/>
              </a:rPr>
              <a:t> Nam (2021). </a:t>
            </a:r>
            <a:r>
              <a:rPr lang="en-US" sz="1500" dirty="0" err="1">
                <a:effectLst/>
                <a:latin typeface="Arial" panose="020B0604020202020204" pitchFamily="34" charset="0"/>
                <a:ea typeface="Arial" panose="020B0604020202020204" pitchFamily="34" charset="0"/>
              </a:rPr>
              <a:t>Thông</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tư</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số</a:t>
            </a:r>
            <a:r>
              <a:rPr lang="en-US" sz="1500" dirty="0">
                <a:effectLst/>
                <a:latin typeface="Arial" panose="020B0604020202020204" pitchFamily="34" charset="0"/>
                <a:ea typeface="Arial" panose="020B0604020202020204" pitchFamily="34" charset="0"/>
              </a:rPr>
              <a:t> 01/VBHN – BGDĐT </a:t>
            </a:r>
            <a:r>
              <a:rPr lang="en-US" sz="1500" i="1" dirty="0" err="1">
                <a:effectLst/>
                <a:latin typeface="Arial" panose="020B0604020202020204" pitchFamily="34" charset="0"/>
                <a:ea typeface="Arial" panose="020B0604020202020204" pitchFamily="34" charset="0"/>
              </a:rPr>
              <a:t>N</a:t>
            </a:r>
            <a:r>
              <a:rPr lang="en-US" sz="1500" i="1" dirty="0" err="1">
                <a:effectLst/>
                <a:highlight>
                  <a:srgbClr val="FFFFFF"/>
                </a:highlight>
                <a:latin typeface="Arial" panose="020B0604020202020204" pitchFamily="34" charset="0"/>
                <a:ea typeface="Arial" panose="020B0604020202020204" pitchFamily="34" charset="0"/>
              </a:rPr>
              <a:t>gày</a:t>
            </a:r>
            <a:r>
              <a:rPr lang="en-US" sz="1500" i="1" dirty="0">
                <a:effectLst/>
                <a:highlight>
                  <a:srgbClr val="FFFFFF"/>
                </a:highlight>
                <a:latin typeface="Arial" panose="020B0604020202020204" pitchFamily="34" charset="0"/>
                <a:ea typeface="Arial" panose="020B0604020202020204" pitchFamily="34" charset="0"/>
              </a:rPr>
              <a:t> 13 </a:t>
            </a:r>
            <a:r>
              <a:rPr lang="en-US" sz="1500" i="1" dirty="0" err="1">
                <a:effectLst/>
                <a:highlight>
                  <a:srgbClr val="FFFFFF"/>
                </a:highlight>
                <a:latin typeface="Arial" panose="020B0604020202020204" pitchFamily="34" charset="0"/>
                <a:ea typeface="Arial" panose="020B0604020202020204" pitchFamily="34" charset="0"/>
              </a:rPr>
              <a:t>tháng</a:t>
            </a:r>
            <a:r>
              <a:rPr lang="en-US" sz="1500" i="1" dirty="0">
                <a:effectLst/>
                <a:highlight>
                  <a:srgbClr val="FFFFFF"/>
                </a:highlight>
                <a:latin typeface="Arial" panose="020B0604020202020204" pitchFamily="34" charset="0"/>
                <a:ea typeface="Arial" panose="020B0604020202020204" pitchFamily="34" charset="0"/>
              </a:rPr>
              <a:t> 04 </a:t>
            </a:r>
            <a:r>
              <a:rPr lang="en-US" sz="1500" i="1" dirty="0" err="1">
                <a:effectLst/>
                <a:highlight>
                  <a:srgbClr val="FFFFFF"/>
                </a:highlight>
                <a:latin typeface="Arial" panose="020B0604020202020204" pitchFamily="34" charset="0"/>
                <a:ea typeface="Arial" panose="020B0604020202020204" pitchFamily="34" charset="0"/>
              </a:rPr>
              <a:t>năm</a:t>
            </a:r>
            <a:r>
              <a:rPr lang="en-US" sz="1500" i="1" dirty="0">
                <a:effectLst/>
                <a:highlight>
                  <a:srgbClr val="FFFFFF"/>
                </a:highlight>
                <a:latin typeface="Arial" panose="020B0604020202020204" pitchFamily="34" charset="0"/>
                <a:ea typeface="Arial" panose="020B0604020202020204" pitchFamily="34" charset="0"/>
              </a:rPr>
              <a:t> 2021 </a:t>
            </a:r>
            <a:r>
              <a:rPr lang="en-US" sz="1500" dirty="0" err="1">
                <a:effectLst/>
                <a:latin typeface="Arial" panose="020B0604020202020204" pitchFamily="34" charset="0"/>
                <a:ea typeface="Arial" panose="020B0604020202020204" pitchFamily="34" charset="0"/>
              </a:rPr>
              <a:t>về</a:t>
            </a:r>
            <a:r>
              <a:rPr lang="en-US" sz="1500" dirty="0">
                <a:effectLst/>
                <a:latin typeface="Arial" panose="020B0604020202020204" pitchFamily="34" charset="0"/>
                <a:ea typeface="Arial" panose="020B0604020202020204" pitchFamily="34" charset="0"/>
              </a:rPr>
              <a:t> ban </a:t>
            </a:r>
            <a:r>
              <a:rPr lang="en-US" sz="1500" dirty="0" err="1">
                <a:effectLst/>
                <a:latin typeface="Arial" panose="020B0604020202020204" pitchFamily="34" charset="0"/>
                <a:ea typeface="Arial" panose="020B0604020202020204" pitchFamily="34" charset="0"/>
              </a:rPr>
              <a:t>hành</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Chương</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trình</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giáo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dục</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mầm</a:t>
            </a:r>
            <a:r>
              <a:rPr lang="en-US" sz="1500" dirty="0">
                <a:effectLst/>
                <a:latin typeface="Arial" panose="020B0604020202020204" pitchFamily="34" charset="0"/>
                <a:ea typeface="Arial" panose="020B0604020202020204" pitchFamily="34" charset="0"/>
              </a:rPr>
              <a:t> non.</a:t>
            </a:r>
            <a:endParaRPr lang="en-US" sz="1500" dirty="0">
              <a:effectLst/>
              <a:latin typeface="Calibri" panose="020F0502020204030204" pitchFamily="34" charset="0"/>
              <a:ea typeface="Calibri" panose="020F0502020204030204" pitchFamily="34" charset="0"/>
            </a:endParaRPr>
          </a:p>
          <a:p>
            <a:r>
              <a:rPr lang="en-US" sz="1500" dirty="0">
                <a:effectLst/>
                <a:latin typeface="Arial" panose="020B0604020202020204" pitchFamily="34" charset="0"/>
                <a:ea typeface="Calibri" panose="020F0502020204030204" pitchFamily="34" charset="0"/>
              </a:rPr>
              <a:t>6. </a:t>
            </a:r>
            <a:r>
              <a:rPr lang="es-MX" sz="1500" u="sng" dirty="0">
                <a:solidFill>
                  <a:srgbClr val="0000FF"/>
                </a:solidFill>
                <a:effectLst/>
                <a:latin typeface="Arial" panose="020B0604020202020204" pitchFamily="34" charset="0"/>
                <a:ea typeface="Calibri" panose="020F0502020204030204" pitchFamily="34" charset="0"/>
                <a:hlinkClick r:id="rId3"/>
              </a:rPr>
              <a:t>www.mamnon.com</a:t>
            </a:r>
            <a:endParaRPr sz="15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645910" y="479679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 HOẠT ĐỘNG TRẢI NGHIỆM Ở TRƯỜNG MẦM NON</a:t>
            </a:r>
            <a:endParaRPr dirty="0"/>
          </a:p>
        </p:txBody>
      </p:sp>
      <p:sp>
        <p:nvSpPr>
          <p:cNvPr id="127" name="Google Shape;127;p25"/>
          <p:cNvSpPr txBox="1">
            <a:spLocks noGrp="1"/>
          </p:cNvSpPr>
          <p:nvPr>
            <p:ph type="body" idx="1"/>
          </p:nvPr>
        </p:nvSpPr>
        <p:spPr>
          <a:xfrm>
            <a:off x="146721" y="658181"/>
            <a:ext cx="8850557" cy="2362772"/>
          </a:xfrm>
          <a:prstGeom prst="rect">
            <a:avLst/>
          </a:prstGeom>
        </p:spPr>
        <p:txBody>
          <a:bodyPr spcFirstLastPara="1" wrap="square" lIns="91425" tIns="91425" rIns="91425" bIns="91425" anchor="t" anchorCtr="0">
            <a:noAutofit/>
          </a:bodyPr>
          <a:lstStyle/>
          <a:p>
            <a:pPr marL="342900" marR="0" lvl="0" indent="-342900" algn="just">
              <a:spcBef>
                <a:spcPts val="0"/>
              </a:spcBef>
              <a:spcAft>
                <a:spcPts val="0"/>
              </a:spcAft>
              <a:buFont typeface="+mj-lt"/>
              <a:buAutoNum type="arabicPeriod"/>
            </a:pP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r>
              <a:rPr lang="en-US" sz="1800" b="1" i="1" dirty="0">
                <a:solidFill>
                  <a:srgbClr val="000000"/>
                </a:solidFill>
                <a:effectLst/>
                <a:latin typeface="Arial" panose="020B0604020202020204" pitchFamily="34" charset="0"/>
                <a:ea typeface="Calibri" panose="020F0502020204030204" pitchFamily="34" charset="0"/>
              </a:rPr>
              <a:t> ở </a:t>
            </a:r>
            <a:r>
              <a:rPr lang="en-US" sz="1800" b="1" i="1" dirty="0" err="1">
                <a:solidFill>
                  <a:srgbClr val="000000"/>
                </a:solidFill>
                <a:effectLst/>
                <a:latin typeface="Arial" panose="020B0604020202020204" pitchFamily="34" charset="0"/>
                <a:ea typeface="Calibri" panose="020F0502020204030204" pitchFamily="34" charset="0"/>
              </a:rPr>
              <a:t>trường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mầm</a:t>
            </a:r>
            <a:r>
              <a:rPr lang="en-US" sz="1800" b="1" i="1" dirty="0">
                <a:solidFill>
                  <a:srgbClr val="000000"/>
                </a:solidFill>
                <a:effectLst/>
                <a:latin typeface="Arial" panose="020B0604020202020204" pitchFamily="34" charset="0"/>
                <a:ea typeface="Calibri" panose="020F0502020204030204" pitchFamily="34" charset="0"/>
              </a:rPr>
              <a:t> non</a:t>
            </a:r>
            <a:endParaRPr lang="en-US" sz="1800" b="1" dirty="0">
              <a:effectLst/>
              <a:latin typeface="Times New Roman" panose="02020603050405020304" pitchFamily="18" charset="0"/>
              <a:ea typeface="Calibri" panose="020F0502020204030204" pitchFamily="34" charset="0"/>
            </a:endParaRPr>
          </a:p>
          <a:p>
            <a:pPr marL="0" marR="0" indent="457200" algn="just">
              <a:spcBef>
                <a:spcPts val="0"/>
              </a:spcBef>
              <a:spcAft>
                <a:spcPts val="0"/>
              </a:spcAft>
            </a:pPr>
            <a:r>
              <a:rPr lang="vi-VN" sz="1800" dirty="0">
                <a:effectLst/>
                <a:latin typeface="Arial" panose="020B0604020202020204" pitchFamily="34" charset="0"/>
                <a:ea typeface="Calibri" panose="020F0502020204030204" pitchFamily="34" charset="0"/>
              </a:rPr>
              <a:t>Theo từ điển Tiếng Việt</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“trải” là đã từng trải qua, từng biết đến. “Kinh nghiệm” là điều hiểu biết có được do tiếp xúc với thực tế, do từng trải.</a:t>
            </a:r>
            <a:endParaRPr lang="en-US" sz="1800" dirty="0">
              <a:effectLst/>
              <a:latin typeface="Calibri" panose="020F0502020204030204" pitchFamily="34" charset="0"/>
              <a:ea typeface="Calibri" panose="020F0502020204030204" pitchFamily="34" charset="0"/>
            </a:endParaRPr>
          </a:p>
          <a:p>
            <a:pPr marL="0" marR="0" indent="457200" algn="just">
              <a:spcBef>
                <a:spcPts val="0"/>
              </a:spcBef>
              <a:spcAft>
                <a:spcPts val="0"/>
              </a:spcAft>
            </a:pPr>
            <a:r>
              <a:rPr lang="en-US" sz="1800" dirty="0">
                <a:effectLst/>
                <a:latin typeface="Arial" panose="020B0604020202020204" pitchFamily="34" charset="0"/>
                <a:ea typeface="Calibri" panose="020F0502020204030204" pitchFamily="34" charset="0"/>
              </a:rPr>
              <a:t>T</a:t>
            </a:r>
            <a:r>
              <a:rPr lang="vi-VN" sz="1800" dirty="0">
                <a:effectLst/>
                <a:latin typeface="Arial" panose="020B0604020202020204" pitchFamily="34" charset="0"/>
                <a:ea typeface="Calibri" panose="020F0502020204030204" pitchFamily="34" charset="0"/>
              </a:rPr>
              <a:t>heo quan điểm của triết học, sự trải nghiệm được hiểu sự tương tác giữa con người với thế giới khách quan. Sự tương tác này bao gồm cả hình thức và kết quả các hoạt động thực tiễn trong xã hội, bao gồm cả kỹ thuật và kỹ năng, cả những nguyên tắc hoạt động và phát triển thế giới khách quan.</a:t>
            </a:r>
            <a:endParaRPr lang="en-US" sz="18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2855593" y="2874983"/>
            <a:ext cx="3888107" cy="2052921"/>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511810" y="4928056"/>
            <a:ext cx="5293360" cy="215444"/>
          </a:xfrm>
          <a:prstGeom prst="rect">
            <a:avLst/>
          </a:prstGeom>
          <a:noFill/>
        </p:spPr>
        <p:txBody>
          <a:bodyPr wrap="square">
            <a:spAutoFit/>
          </a:bodyPr>
          <a:lstStyle/>
          <a:p>
            <a:r>
              <a:rPr lang="en-US" sz="800" dirty="0"/>
              <a:t>https://www.learnwithhomer.com/homer-blog/4190/social-skills-for-kids/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115394" y="766674"/>
            <a:ext cx="8913211" cy="4168764"/>
          </a:xfrm>
          <a:prstGeom prst="rect">
            <a:avLst/>
          </a:prstGeom>
        </p:spPr>
        <p:txBody>
          <a:bodyPr spcFirstLastPara="1" wrap="square" lIns="91425" tIns="91425" rIns="91425" bIns="91425" anchor="t" anchorCtr="0">
            <a:noAutofit/>
          </a:bodyPr>
          <a:lstStyle/>
          <a:p>
            <a:pPr marL="0" marR="0" indent="457200" algn="just">
              <a:lnSpc>
                <a:spcPct val="150000"/>
              </a:lnSpc>
              <a:spcBef>
                <a:spcPts val="0"/>
              </a:spcBef>
              <a:spcAft>
                <a:spcPts val="0"/>
              </a:spcAft>
            </a:pPr>
            <a:r>
              <a:rPr lang="en-US" sz="1800" dirty="0">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cứu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Đặng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Hưng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Thị</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Oanh</a:t>
            </a:r>
            <a:r>
              <a:rPr lang="en-US" sz="1800" dirty="0">
                <a:solidFill>
                  <a:srgbClr val="000000"/>
                </a:solidFill>
                <a:effectLst/>
                <a:latin typeface="Arial" panose="020B0604020202020204" pitchFamily="34" charset="0"/>
                <a:ea typeface="Calibri" panose="020F0502020204030204" pitchFamily="34" charset="0"/>
              </a:rPr>
              <a:t> (2014) </a:t>
            </a:r>
            <a:r>
              <a:rPr lang="en-US" sz="1800" dirty="0" err="1">
                <a:solidFill>
                  <a:srgbClr val="000000"/>
                </a:solidFill>
                <a:effectLst/>
                <a:latin typeface="Arial" panose="020B0604020202020204" pitchFamily="34" charset="0"/>
                <a:ea typeface="Calibri" panose="020F0502020204030204" pitchFamily="34" charset="0"/>
              </a:rPr>
              <a:t>đã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dẫn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sau</a:t>
            </a:r>
            <a:r>
              <a:rPr lang="en-US" sz="1800" dirty="0">
                <a:solidFill>
                  <a:srgbClr val="000000"/>
                </a:solidFill>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Nhà triết học người Nga V.S Solovyev quan niệm rằng trải nghiệm là kiến thức kinh nghiệm thực tế; là thể thống nhất bao gồm kiến thức và kỹ năng. Trải nghiệm là kết quả của sự tương tác giữa con người và thế giới, được truyền từ thế h</a:t>
            </a:r>
            <a:r>
              <a:rPr lang="en-US" sz="1800" dirty="0">
                <a:effectLst/>
                <a:latin typeface="Arial" panose="020B0604020202020204" pitchFamily="34" charset="0"/>
                <a:ea typeface="Calibri" panose="020F0502020204030204" pitchFamily="34" charset="0"/>
              </a:rPr>
              <a:t>ệ</a:t>
            </a:r>
            <a:r>
              <a:rPr lang="vi-VN" sz="1800" dirty="0">
                <a:effectLst/>
                <a:latin typeface="Arial" panose="020B0604020202020204" pitchFamily="34" charset="0"/>
                <a:ea typeface="Calibri" panose="020F0502020204030204" pitchFamily="34" charset="0"/>
              </a:rPr>
              <a:t> này sang thế hệ khác.</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vi-VN" sz="1800" dirty="0">
                <a:effectLst/>
                <a:latin typeface="Arial" panose="020B0604020202020204" pitchFamily="34" charset="0"/>
                <a:ea typeface="Calibri" panose="020F0502020204030204" pitchFamily="34" charset="0"/>
              </a:rPr>
              <a:t> Theo C.L</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Rogers thì “Chỉ có cách học dựa trên khám phá bản thân hoặc tự lĩnh hội thì mới giúp con người thay đổi căn bản hành vi của minh. Bản chất của nó chính là trải nghiệm” hay theo Adam Phillips “không thể giáo huấn người khác về khái niệm nếu người đó không học trải nghiệm</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lvl="0" indent="0" algn="l" rtl="0">
              <a:spcBef>
                <a:spcPts val="600"/>
              </a:spcBef>
              <a:spcAft>
                <a:spcPts val="0"/>
              </a:spcAft>
              <a:buNone/>
            </a:pPr>
            <a:endParaRPr dirty="0">
              <a:solidFill>
                <a:schemeClr val="tx1"/>
              </a:solidFill>
            </a:endParaRPr>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91B7DBD7-D820-4BDA-AC23-B60AD32A5E35}"/>
              </a:ext>
            </a:extLst>
          </p:cNvPr>
          <p:cNvSpPr>
            <a:spLocks noGrp="1"/>
          </p:cNvSpPr>
          <p:nvPr>
            <p:ph type="title"/>
          </p:nvPr>
        </p:nvSpPr>
        <p:spPr/>
        <p:txBody>
          <a:bodyPr/>
          <a:lstStyle/>
          <a:p>
            <a:endParaRPr lang="en-US"/>
          </a:p>
        </p:txBody>
      </p:sp>
      <p:sp>
        <p:nvSpPr>
          <p:cNvPr id="10" name="Google Shape;126;p25">
            <a:extLst>
              <a:ext uri="{FF2B5EF4-FFF2-40B4-BE49-F238E27FC236}">
                <a16:creationId xmlns:a16="http://schemas.microsoft.com/office/drawing/2014/main" id="{02D135CE-01D6-4517-8529-1201B6796E56}"/>
              </a:ext>
            </a:extLst>
          </p:cNvPr>
          <p:cNvSpPr txBox="1">
            <a:spLocks/>
          </p:cNvSpPr>
          <p:nvPr/>
        </p:nvSpPr>
        <p:spPr>
          <a:xfrm>
            <a:off x="457200" y="-53249"/>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a:t>1. HOẠT ĐỘNG TRẢI NGHIỆM Ở TRƯỜNG MẦM NON</a:t>
            </a:r>
            <a:endParaRPr lang="vi-VN"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481BEAA3-1D00-4192-8B1E-ED1577CD78A3}"/>
              </a:ext>
            </a:extLst>
          </p:cNvPr>
          <p:cNvSpPr txBox="1"/>
          <p:nvPr/>
        </p:nvSpPr>
        <p:spPr>
          <a:xfrm>
            <a:off x="0" y="1268371"/>
            <a:ext cx="5512494" cy="2125069"/>
          </a:xfrm>
          <a:prstGeom prst="rect">
            <a:avLst/>
          </a:prstGeom>
          <a:noFill/>
        </p:spPr>
        <p:txBody>
          <a:bodyPr wrap="square">
            <a:spAutoFit/>
          </a:bodyPr>
          <a:lstStyle/>
          <a:p>
            <a:pPr marL="0" marR="0" indent="457200" algn="just">
              <a:lnSpc>
                <a:spcPct val="150000"/>
              </a:lnSpc>
              <a:spcBef>
                <a:spcPts val="0"/>
              </a:spcBef>
              <a:spcAft>
                <a:spcPts val="0"/>
              </a:spcAft>
            </a:pPr>
            <a:r>
              <a:rPr lang="vi-VN" sz="1800" spc="-20" dirty="0">
                <a:effectLst/>
                <a:latin typeface="Arial" panose="020B0604020202020204" pitchFamily="34" charset="0"/>
                <a:ea typeface="Calibri" panose="020F0502020204030204" pitchFamily="34" charset="0"/>
              </a:rPr>
              <a:t>Từ các khái niệm trên </a:t>
            </a:r>
            <a:r>
              <a:rPr lang="en-US" sz="1800" spc="-20" dirty="0" err="1">
                <a:effectLst/>
                <a:latin typeface="Arial" panose="020B0604020202020204" pitchFamily="34" charset="0"/>
                <a:ea typeface="Calibri" panose="020F0502020204030204" pitchFamily="34" charset="0"/>
              </a:rPr>
              <a:t>có</a:t>
            </a:r>
            <a:r>
              <a:rPr lang="en-US" sz="1800" spc="-20" dirty="0">
                <a:effectLst/>
                <a:latin typeface="Arial" panose="020B0604020202020204" pitchFamily="34" charset="0"/>
                <a:ea typeface="Calibri" panose="020F0502020204030204" pitchFamily="34" charset="0"/>
              </a:rPr>
              <a:t> </a:t>
            </a:r>
            <a:r>
              <a:rPr lang="en-US" sz="1800" spc="-20" dirty="0" err="1">
                <a:effectLst/>
                <a:latin typeface="Arial" panose="020B0604020202020204" pitchFamily="34" charset="0"/>
                <a:ea typeface="Calibri" panose="020F0502020204030204" pitchFamily="34" charset="0"/>
              </a:rPr>
              <a:t>thể</a:t>
            </a:r>
            <a:r>
              <a:rPr lang="en-US" sz="1800" spc="-20" dirty="0">
                <a:effectLst/>
                <a:latin typeface="Arial" panose="020B0604020202020204" pitchFamily="34" charset="0"/>
                <a:ea typeface="Calibri" panose="020F0502020204030204" pitchFamily="34" charset="0"/>
              </a:rPr>
              <a:t> </a:t>
            </a:r>
            <a:r>
              <a:rPr lang="en-US" sz="1800" spc="-20" dirty="0" err="1">
                <a:effectLst/>
                <a:latin typeface="Arial" panose="020B0604020202020204" pitchFamily="34" charset="0"/>
                <a:ea typeface="Calibri" panose="020F0502020204030204" pitchFamily="34" charset="0"/>
              </a:rPr>
              <a:t>hiểu</a:t>
            </a:r>
            <a:r>
              <a:rPr lang="vi-VN" sz="1800" spc="-20" dirty="0">
                <a:effectLst/>
                <a:latin typeface="Arial" panose="020B0604020202020204" pitchFamily="34" charset="0"/>
                <a:ea typeface="Calibri" panose="020F0502020204030204" pitchFamily="34" charset="0"/>
              </a:rPr>
              <a:t>: </a:t>
            </a:r>
            <a:r>
              <a:rPr lang="en-US" sz="1800" i="1" spc="-20" dirty="0">
                <a:effectLst/>
                <a:latin typeface="Arial" panose="020B0604020202020204" pitchFamily="34" charset="0"/>
                <a:ea typeface="Calibri" panose="020F0502020204030204" pitchFamily="34" charset="0"/>
              </a:rPr>
              <a:t>T</a:t>
            </a:r>
            <a:r>
              <a:rPr lang="vi-VN" sz="1800" i="1" spc="-20" dirty="0">
                <a:effectLst/>
                <a:latin typeface="Arial" panose="020B0604020202020204" pitchFamily="34" charset="0"/>
                <a:ea typeface="Calibri" panose="020F0502020204030204" pitchFamily="34" charset="0"/>
              </a:rPr>
              <a:t>rải nghiệm là quá trình cá nhân tiếp xúc trực tiếp </a:t>
            </a:r>
            <a:r>
              <a:rPr lang="en-US" sz="1800" i="1" spc="-20" dirty="0">
                <a:effectLst/>
                <a:latin typeface="Arial" panose="020B0604020202020204" pitchFamily="34" charset="0"/>
                <a:ea typeface="Calibri" panose="020F0502020204030204" pitchFamily="34" charset="0"/>
              </a:rPr>
              <a:t>(</a:t>
            </a:r>
            <a:r>
              <a:rPr lang="vi-VN" sz="1800" i="1" spc="-20" dirty="0">
                <a:effectLst/>
                <a:latin typeface="Arial" panose="020B0604020202020204" pitchFamily="34" charset="0"/>
                <a:ea typeface="Calibri" panose="020F0502020204030204" pitchFamily="34" charset="0"/>
              </a:rPr>
              <a:t>quan sát, tương tác, cảm nhận</a:t>
            </a:r>
            <a:r>
              <a:rPr lang="en-US" sz="1800" i="1" spc="-20" dirty="0">
                <a:effectLst/>
                <a:latin typeface="Arial" panose="020B0604020202020204" pitchFamily="34" charset="0"/>
                <a:ea typeface="Calibri" panose="020F0502020204030204" pitchFamily="34" charset="0"/>
              </a:rPr>
              <a:t> </a:t>
            </a:r>
            <a:r>
              <a:rPr lang="en-US" sz="1800" i="1" spc="-20" dirty="0" err="1">
                <a:effectLst/>
                <a:latin typeface="Arial" panose="020B0604020202020204" pitchFamily="34" charset="0"/>
                <a:ea typeface="Calibri" panose="020F0502020204030204" pitchFamily="34" charset="0"/>
              </a:rPr>
              <a:t>bằng</a:t>
            </a:r>
            <a:r>
              <a:rPr lang="en-US" sz="1800" i="1" spc="-20" dirty="0">
                <a:effectLst/>
                <a:latin typeface="Arial" panose="020B0604020202020204" pitchFamily="34" charset="0"/>
                <a:ea typeface="Calibri" panose="020F0502020204030204" pitchFamily="34" charset="0"/>
              </a:rPr>
              <a:t> </a:t>
            </a:r>
            <a:r>
              <a:rPr lang="en-US" sz="1800" i="1" spc="-20" dirty="0" err="1">
                <a:effectLst/>
                <a:latin typeface="Arial" panose="020B0604020202020204" pitchFamily="34" charset="0"/>
                <a:ea typeface="Calibri" panose="020F0502020204030204" pitchFamily="34" charset="0"/>
              </a:rPr>
              <a:t>các</a:t>
            </a:r>
            <a:r>
              <a:rPr lang="en-US" sz="1800" i="1" spc="-20" dirty="0">
                <a:effectLst/>
                <a:latin typeface="Arial" panose="020B0604020202020204" pitchFamily="34" charset="0"/>
                <a:ea typeface="Calibri" panose="020F0502020204030204" pitchFamily="34" charset="0"/>
              </a:rPr>
              <a:t> </a:t>
            </a:r>
            <a:r>
              <a:rPr lang="en-US" sz="1800" i="1" spc="-20" dirty="0" err="1">
                <a:effectLst/>
                <a:latin typeface="Arial" panose="020B0604020202020204" pitchFamily="34" charset="0"/>
                <a:ea typeface="Calibri" panose="020F0502020204030204" pitchFamily="34" charset="0"/>
              </a:rPr>
              <a:t>giác</a:t>
            </a:r>
            <a:r>
              <a:rPr lang="en-US" sz="1800" i="1" spc="-20" dirty="0">
                <a:effectLst/>
                <a:latin typeface="Arial" panose="020B0604020202020204" pitchFamily="34" charset="0"/>
                <a:ea typeface="Calibri" panose="020F0502020204030204" pitchFamily="34" charset="0"/>
              </a:rPr>
              <a:t> </a:t>
            </a:r>
            <a:r>
              <a:rPr lang="en-US" sz="1800" i="1" spc="-20" dirty="0" err="1">
                <a:effectLst/>
                <a:latin typeface="Arial" panose="020B0604020202020204" pitchFamily="34" charset="0"/>
                <a:ea typeface="Calibri" panose="020F0502020204030204" pitchFamily="34" charset="0"/>
              </a:rPr>
              <a:t>quan</a:t>
            </a:r>
            <a:r>
              <a:rPr lang="en-US" sz="1800" i="1" spc="-20" dirty="0">
                <a:effectLst/>
                <a:latin typeface="Arial" panose="020B0604020202020204" pitchFamily="34" charset="0"/>
                <a:ea typeface="Calibri" panose="020F0502020204030204" pitchFamily="34" charset="0"/>
              </a:rPr>
              <a:t>) </a:t>
            </a:r>
            <a:r>
              <a:rPr lang="vi-VN" sz="1800" i="1" spc="-20" dirty="0">
                <a:effectLst/>
                <a:latin typeface="Arial" panose="020B0604020202020204" pitchFamily="34" charset="0"/>
                <a:ea typeface="Calibri" panose="020F0502020204030204" pitchFamily="34" charset="0"/>
              </a:rPr>
              <a:t>với sự vật, hiện tượng trong môi trường</a:t>
            </a:r>
            <a:r>
              <a:rPr lang="en-US" sz="1800" i="1" spc="-20" dirty="0">
                <a:effectLst/>
                <a:latin typeface="Arial" panose="020B0604020202020204" pitchFamily="34" charset="0"/>
                <a:ea typeface="Calibri" panose="020F0502020204030204" pitchFamily="34" charset="0"/>
              </a:rPr>
              <a:t> </a:t>
            </a:r>
            <a:r>
              <a:rPr lang="en-US" sz="1800" i="1" spc="-20" dirty="0" err="1">
                <a:effectLst/>
                <a:latin typeface="Arial" panose="020B0604020202020204" pitchFamily="34" charset="0"/>
                <a:ea typeface="Calibri" panose="020F0502020204030204" pitchFamily="34" charset="0"/>
              </a:rPr>
              <a:t>xung</a:t>
            </a:r>
            <a:r>
              <a:rPr lang="en-US" sz="1800" i="1" spc="-20" dirty="0">
                <a:effectLst/>
                <a:latin typeface="Arial" panose="020B0604020202020204" pitchFamily="34" charset="0"/>
                <a:ea typeface="Calibri" panose="020F0502020204030204" pitchFamily="34" charset="0"/>
              </a:rPr>
              <a:t> </a:t>
            </a:r>
            <a:r>
              <a:rPr lang="en-US" sz="1800" i="1" spc="-20" dirty="0" err="1">
                <a:effectLst/>
                <a:latin typeface="Arial" panose="020B0604020202020204" pitchFamily="34" charset="0"/>
                <a:ea typeface="Calibri" panose="020F0502020204030204" pitchFamily="34" charset="0"/>
              </a:rPr>
              <a:t>quanh</a:t>
            </a:r>
            <a:r>
              <a:rPr lang="en-US" sz="1800" i="1" spc="-20" dirty="0">
                <a:effectLst/>
                <a:latin typeface="Arial" panose="020B0604020202020204" pitchFamily="34" charset="0"/>
                <a:ea typeface="Calibri" panose="020F0502020204030204" pitchFamily="34" charset="0"/>
              </a:rPr>
              <a:t>, qua </a:t>
            </a:r>
            <a:r>
              <a:rPr lang="en-US" sz="1800" i="1" spc="-20" dirty="0" err="1">
                <a:effectLst/>
                <a:latin typeface="Arial" panose="020B0604020202020204" pitchFamily="34" charset="0"/>
                <a:ea typeface="Calibri" panose="020F0502020204030204" pitchFamily="34" charset="0"/>
              </a:rPr>
              <a:t>đó</a:t>
            </a:r>
            <a:r>
              <a:rPr lang="en-US" sz="1800" i="1" spc="-20" dirty="0">
                <a:effectLst/>
                <a:latin typeface="Arial" panose="020B0604020202020204" pitchFamily="34" charset="0"/>
                <a:ea typeface="Calibri" panose="020F0502020204030204" pitchFamily="34" charset="0"/>
              </a:rPr>
              <a:t> </a:t>
            </a:r>
            <a:r>
              <a:rPr lang="vi-VN" sz="1800" i="1" spc="-20" dirty="0">
                <a:effectLst/>
                <a:latin typeface="Arial" panose="020B0604020202020204" pitchFamily="34" charset="0"/>
                <a:ea typeface="Calibri" panose="020F0502020204030204" pitchFamily="34" charset="0"/>
              </a:rPr>
              <a:t>tạo </a:t>
            </a:r>
            <a:r>
              <a:rPr lang="en-US" sz="1800" i="1" spc="-20" dirty="0" err="1">
                <a:effectLst/>
                <a:latin typeface="Arial" panose="020B0604020202020204" pitchFamily="34" charset="0"/>
                <a:ea typeface="Calibri" panose="020F0502020204030204" pitchFamily="34" charset="0"/>
              </a:rPr>
              <a:t>ra</a:t>
            </a:r>
            <a:r>
              <a:rPr lang="en-US" sz="1800" i="1" spc="-20" dirty="0">
                <a:effectLst/>
                <a:latin typeface="Arial" panose="020B0604020202020204" pitchFamily="34" charset="0"/>
                <a:ea typeface="Calibri" panose="020F0502020204030204" pitchFamily="34" charset="0"/>
              </a:rPr>
              <a:t> </a:t>
            </a:r>
            <a:r>
              <a:rPr lang="en-US" sz="1800" i="1" spc="-20" dirty="0" err="1">
                <a:effectLst/>
                <a:latin typeface="Arial" panose="020B0604020202020204" pitchFamily="34" charset="0"/>
                <a:ea typeface="Calibri" panose="020F0502020204030204" pitchFamily="34" charset="0"/>
              </a:rPr>
              <a:t>những</a:t>
            </a:r>
            <a:r>
              <a:rPr lang="vi-VN" sz="1800" i="1" spc="-20" dirty="0">
                <a:effectLst/>
                <a:latin typeface="Arial" panose="020B0604020202020204" pitchFamily="34" charset="0"/>
                <a:ea typeface="Calibri" panose="020F0502020204030204" pitchFamily="34" charset="0"/>
              </a:rPr>
              <a:t> kinh nghiệm mới cho </a:t>
            </a:r>
            <a:r>
              <a:rPr lang="en-US" sz="1800" i="1" spc="-20" dirty="0" err="1">
                <a:effectLst/>
                <a:latin typeface="Arial" panose="020B0604020202020204" pitchFamily="34" charset="0"/>
                <a:ea typeface="Calibri" panose="020F0502020204030204" pitchFamily="34" charset="0"/>
              </a:rPr>
              <a:t>bản</a:t>
            </a:r>
            <a:r>
              <a:rPr lang="en-US" sz="1800" i="1" spc="-20" dirty="0">
                <a:effectLst/>
                <a:latin typeface="Arial" panose="020B0604020202020204" pitchFamily="34" charset="0"/>
                <a:ea typeface="Calibri" panose="020F0502020204030204" pitchFamily="34" charset="0"/>
              </a:rPr>
              <a:t> </a:t>
            </a:r>
            <a:r>
              <a:rPr lang="en-US" sz="1800" i="1" spc="-20" dirty="0" err="1">
                <a:effectLst/>
                <a:latin typeface="Arial" panose="020B0604020202020204" pitchFamily="34" charset="0"/>
                <a:ea typeface="Calibri" panose="020F0502020204030204" pitchFamily="34" charset="0"/>
              </a:rPr>
              <a:t>thân</a:t>
            </a:r>
            <a:r>
              <a:rPr lang="vi-VN" sz="1800" spc="-2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8E03A524-16F0-45B8-83C1-B4C183FD034C}"/>
              </a:ext>
            </a:extLst>
          </p:cNvPr>
          <p:cNvPicPr>
            <a:picLocks noChangeAspect="1"/>
          </p:cNvPicPr>
          <p:nvPr/>
        </p:nvPicPr>
        <p:blipFill>
          <a:blip r:embed="rId3"/>
          <a:stretch>
            <a:fillRect/>
          </a:stretch>
        </p:blipFill>
        <p:spPr>
          <a:xfrm>
            <a:off x="5905194" y="1290320"/>
            <a:ext cx="3153140" cy="2103120"/>
          </a:xfrm>
          <a:prstGeom prst="rect">
            <a:avLst/>
          </a:prstGeom>
        </p:spPr>
      </p:pic>
      <p:sp>
        <p:nvSpPr>
          <p:cNvPr id="16" name="TextBox 15">
            <a:extLst>
              <a:ext uri="{FF2B5EF4-FFF2-40B4-BE49-F238E27FC236}">
                <a16:creationId xmlns:a16="http://schemas.microsoft.com/office/drawing/2014/main" id="{C34B2EE6-EE3B-4969-9039-827EE008136B}"/>
              </a:ext>
            </a:extLst>
          </p:cNvPr>
          <p:cNvSpPr txBox="1"/>
          <p:nvPr/>
        </p:nvSpPr>
        <p:spPr>
          <a:xfrm>
            <a:off x="5704870" y="3393440"/>
            <a:ext cx="5293360" cy="215444"/>
          </a:xfrm>
          <a:prstGeom prst="rect">
            <a:avLst/>
          </a:prstGeom>
          <a:noFill/>
        </p:spPr>
        <p:txBody>
          <a:bodyPr wrap="square">
            <a:spAutoFit/>
          </a:bodyPr>
          <a:lstStyle/>
          <a:p>
            <a:r>
              <a:rPr lang="en-US" sz="800" dirty="0"/>
              <a:t>https://www.learnwithhomer.com/homer-blog/4190/social-skills-for-kids/</a:t>
            </a:r>
          </a:p>
        </p:txBody>
      </p:sp>
      <p:sp>
        <p:nvSpPr>
          <p:cNvPr id="3" name="Title 2">
            <a:extLst>
              <a:ext uri="{FF2B5EF4-FFF2-40B4-BE49-F238E27FC236}">
                <a16:creationId xmlns:a16="http://schemas.microsoft.com/office/drawing/2014/main" id="{C7DBC698-B9C7-4876-B6FA-EAE403CC4BB4}"/>
              </a:ext>
            </a:extLst>
          </p:cNvPr>
          <p:cNvSpPr>
            <a:spLocks noGrp="1"/>
          </p:cNvSpPr>
          <p:nvPr>
            <p:ph type="title"/>
          </p:nvPr>
        </p:nvSpPr>
        <p:spPr/>
        <p:txBody>
          <a:bodyPr/>
          <a:lstStyle/>
          <a:p>
            <a:endParaRPr lang="en-US"/>
          </a:p>
        </p:txBody>
      </p:sp>
      <p:sp>
        <p:nvSpPr>
          <p:cNvPr id="11" name="Google Shape;126;p25">
            <a:extLst>
              <a:ext uri="{FF2B5EF4-FFF2-40B4-BE49-F238E27FC236}">
                <a16:creationId xmlns:a16="http://schemas.microsoft.com/office/drawing/2014/main" id="{72BE8AE0-C4BC-4FC7-9369-058A389BAAD6}"/>
              </a:ext>
            </a:extLst>
          </p:cNvPr>
          <p:cNvSpPr txBox="1">
            <a:spLocks/>
          </p:cNvSpPr>
          <p:nvPr/>
        </p:nvSpPr>
        <p:spPr>
          <a:xfrm>
            <a:off x="457200" y="-53249"/>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a:t>1. HOẠT ĐỘNG TRẢI NGHIỆM Ở TRƯỜNG MẦM NON</a:t>
            </a:r>
            <a:endParaRPr lang="vi-VN"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1" name="TextBox 10">
            <a:extLst>
              <a:ext uri="{FF2B5EF4-FFF2-40B4-BE49-F238E27FC236}">
                <a16:creationId xmlns:a16="http://schemas.microsoft.com/office/drawing/2014/main" id="{4AEBB80F-EDD4-4F3E-9C34-A25F68521FC5}"/>
              </a:ext>
            </a:extLst>
          </p:cNvPr>
          <p:cNvSpPr txBox="1"/>
          <p:nvPr/>
        </p:nvSpPr>
        <p:spPr>
          <a:xfrm>
            <a:off x="33391" y="2787522"/>
            <a:ext cx="9077218" cy="2467150"/>
          </a:xfrm>
          <a:prstGeom prst="rect">
            <a:avLst/>
          </a:prstGeom>
          <a:noFill/>
        </p:spPr>
        <p:txBody>
          <a:bodyPr wrap="square">
            <a:spAutoFit/>
          </a:bodyPr>
          <a:lstStyle/>
          <a:p>
            <a:pPr indent="457200" algn="just">
              <a:lnSpc>
                <a:spcPct val="117000"/>
              </a:lnSpc>
              <a:spcAft>
                <a:spcPts val="1000"/>
              </a:spcAft>
            </a:pPr>
            <a:r>
              <a:rPr lang="en-US" sz="1800" dirty="0" err="1">
                <a:effectLst/>
                <a:latin typeface="Arial" panose="020B0604020202020204" pitchFamily="34" charset="0"/>
                <a:ea typeface="Calibri" panose="020F0502020204030204" pitchFamily="34" charset="0"/>
              </a:rPr>
              <a:t>Tóm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t</a:t>
            </a:r>
            <a:r>
              <a:rPr lang="vi-VN" sz="1800" dirty="0">
                <a:effectLst/>
                <a:latin typeface="Arial" panose="020B0604020202020204" pitchFamily="34" charset="0"/>
                <a:ea typeface="Calibri" panose="020F0502020204030204" pitchFamily="34" charset="0"/>
              </a:rPr>
              <a:t>rải nghiệm của trẻ </a:t>
            </a:r>
            <a:r>
              <a:rPr lang="en-US" sz="1800" dirty="0" err="1">
                <a:effectLst/>
                <a:latin typeface="Arial" panose="020B0604020202020204" pitchFamily="34" charset="0"/>
                <a:ea typeface="Calibri" panose="020F0502020204030204" pitchFamily="34" charset="0"/>
              </a:rPr>
              <a:t>mầm</a:t>
            </a:r>
            <a:r>
              <a:rPr lang="en-US" sz="1800" dirty="0">
                <a:effectLst/>
                <a:latin typeface="Arial" panose="020B0604020202020204" pitchFamily="34" charset="0"/>
                <a:ea typeface="Calibri" panose="020F0502020204030204" pitchFamily="34" charset="0"/>
              </a:rPr>
              <a:t> non </a:t>
            </a:r>
            <a:r>
              <a:rPr lang="vi-VN" sz="1800" dirty="0">
                <a:effectLst/>
                <a:latin typeface="Arial" panose="020B0604020202020204" pitchFamily="34" charset="0"/>
                <a:ea typeface="Calibri" panose="020F0502020204030204" pitchFamily="34" charset="0"/>
              </a:rPr>
              <a:t>có thể ở dạng thụ động hoặc chủ động. Trải nghiệm thụ động là 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vi-VN" sz="1800" spc="-30" dirty="0">
                <a:effectLst/>
                <a:latin typeface="Arial" panose="020B0604020202020204" pitchFamily="34" charset="0"/>
                <a:ea typeface="Calibri" panose="020F0502020204030204" pitchFamily="34" charset="0"/>
              </a:rPr>
              <a:t>hoạt động trong cuộc sống hàng ngày trẻ được tham dự</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hoạt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động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theo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chế</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độ</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sinh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hoạt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từ</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đó</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chúng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được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giáo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dục</a:t>
            </a:r>
            <a:r>
              <a:rPr lang="vi-VN" sz="1800" spc="-3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Trải nghiệm chủ động là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trải nghiệm do người lớn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bao gồm trải nghiệm trong tình huống giả định và trải nghiệm trong cuộc sống thực.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id="{6AF3BC75-E3A7-4648-B0EA-E0EE2DF242E9}"/>
              </a:ext>
            </a:extLst>
          </p:cNvPr>
          <p:cNvPicPr>
            <a:picLocks noChangeAspect="1"/>
          </p:cNvPicPr>
          <p:nvPr/>
        </p:nvPicPr>
        <p:blipFill>
          <a:blip r:embed="rId3"/>
          <a:stretch>
            <a:fillRect/>
          </a:stretch>
        </p:blipFill>
        <p:spPr>
          <a:xfrm>
            <a:off x="3322140" y="460501"/>
            <a:ext cx="3409404" cy="2276349"/>
          </a:xfrm>
          <a:prstGeom prst="rect">
            <a:avLst/>
          </a:prstGeom>
        </p:spPr>
      </p:pic>
      <p:sp>
        <p:nvSpPr>
          <p:cNvPr id="9" name="TextBox 8">
            <a:extLst>
              <a:ext uri="{FF2B5EF4-FFF2-40B4-BE49-F238E27FC236}">
                <a16:creationId xmlns:a16="http://schemas.microsoft.com/office/drawing/2014/main" id="{B8149963-A391-4E3A-9FE6-891FBE5F61BD}"/>
              </a:ext>
            </a:extLst>
          </p:cNvPr>
          <p:cNvSpPr txBox="1"/>
          <p:nvPr/>
        </p:nvSpPr>
        <p:spPr>
          <a:xfrm>
            <a:off x="33391" y="4807618"/>
            <a:ext cx="2607667" cy="338554"/>
          </a:xfrm>
          <a:prstGeom prst="rect">
            <a:avLst/>
          </a:prstGeom>
          <a:noFill/>
        </p:spPr>
        <p:txBody>
          <a:bodyPr wrap="square">
            <a:spAutoFit/>
          </a:bodyPr>
          <a:lstStyle/>
          <a:p>
            <a:r>
              <a:rPr lang="en-US" sz="800" dirty="0"/>
              <a:t>https://www.learnwithhomer.com/homer-blog/4190/social-skills-for-kids/</a:t>
            </a:r>
          </a:p>
        </p:txBody>
      </p:sp>
      <p:sp>
        <p:nvSpPr>
          <p:cNvPr id="3" name="Title 2">
            <a:extLst>
              <a:ext uri="{FF2B5EF4-FFF2-40B4-BE49-F238E27FC236}">
                <a16:creationId xmlns:a16="http://schemas.microsoft.com/office/drawing/2014/main" id="{3D6D9D1A-0184-4031-9763-CEDCDA5AF95B}"/>
              </a:ext>
            </a:extLst>
          </p:cNvPr>
          <p:cNvSpPr>
            <a:spLocks noGrp="1"/>
          </p:cNvSpPr>
          <p:nvPr>
            <p:ph type="title"/>
          </p:nvPr>
        </p:nvSpPr>
        <p:spPr/>
        <p:txBody>
          <a:bodyPr/>
          <a:lstStyle/>
          <a:p>
            <a:endParaRPr lang="en-US"/>
          </a:p>
        </p:txBody>
      </p:sp>
      <p:sp>
        <p:nvSpPr>
          <p:cNvPr id="13" name="Google Shape;126;p25">
            <a:extLst>
              <a:ext uri="{FF2B5EF4-FFF2-40B4-BE49-F238E27FC236}">
                <a16:creationId xmlns:a16="http://schemas.microsoft.com/office/drawing/2014/main" id="{DD108640-3C31-422D-9A58-C46A6BC335C3}"/>
              </a:ext>
            </a:extLst>
          </p:cNvPr>
          <p:cNvSpPr txBox="1">
            <a:spLocks/>
          </p:cNvSpPr>
          <p:nvPr/>
        </p:nvSpPr>
        <p:spPr>
          <a:xfrm>
            <a:off x="457200" y="-53249"/>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1. HOẠT ĐỘNG TRẢI NGHIỆM Ở TRƯỜNG MẦM NON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7" name="Google Shape;127;p25"/>
          <p:cNvSpPr txBox="1">
            <a:spLocks noGrp="1"/>
          </p:cNvSpPr>
          <p:nvPr>
            <p:ph type="body" idx="1"/>
          </p:nvPr>
        </p:nvSpPr>
        <p:spPr>
          <a:xfrm>
            <a:off x="96521" y="636227"/>
            <a:ext cx="5256529" cy="2456223"/>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0"/>
              </a:spcAft>
            </a:pPr>
            <a:r>
              <a:rPr lang="en-US" b="1" i="1" dirty="0">
                <a:solidFill>
                  <a:srgbClr val="000000"/>
                </a:solidFill>
                <a:latin typeface="Arial" panose="020B0604020202020204" pitchFamily="34" charset="0"/>
                <a:ea typeface="Calibri" panose="020F0502020204030204" pitchFamily="34" charset="0"/>
              </a:rPr>
              <a:t>2.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KNXH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trải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một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quá</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trình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sư</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phạm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trong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dưới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vai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trò</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tổ</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chức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người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viên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người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chủ</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động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tự</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kiến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thức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thập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kiến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thức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hình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thành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thái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độ</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bản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thân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thông</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việc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tiếp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xúc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trực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tiếp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với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môi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trường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xung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quanh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Đây</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quá</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trình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tập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sự</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phản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hồi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đề</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cao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người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trải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có</a:t>
            </a:r>
            <a:r>
              <a:rPr lang="en-US" sz="1800" dirty="0">
                <a:effectLst/>
                <a:latin typeface="Arial" panose="020B0604020202020204" pitchFamily="34" charset="0"/>
                <a:ea typeface="Times New Roman" panose="02020603050405020304" pitchFamily="18" charset="0"/>
              </a:rPr>
              <a:t> 2 </a:t>
            </a:r>
            <a:r>
              <a:rPr lang="en-US" sz="1800" dirty="0" err="1">
                <a:effectLst/>
                <a:latin typeface="Arial" panose="020B0604020202020204" pitchFamily="34" charset="0"/>
                <a:ea typeface="Times New Roman" panose="02020603050405020304" pitchFamily="18" charset="0"/>
              </a:rPr>
              <a:t>khía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cạnh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trải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dạy</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trải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5638800" y="2048316"/>
            <a:ext cx="3408679" cy="1799783"/>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5398800" y="3848100"/>
            <a:ext cx="5293360" cy="215444"/>
          </a:xfrm>
          <a:prstGeom prst="rect">
            <a:avLst/>
          </a:prstGeom>
          <a:noFill/>
        </p:spPr>
        <p:txBody>
          <a:bodyPr wrap="square">
            <a:spAutoFit/>
          </a:bodyPr>
          <a:lstStyle/>
          <a:p>
            <a:r>
              <a:rPr lang="en-US" sz="800" dirty="0"/>
              <a:t>https://www.learnwithhomer.com/homer-blog/4190/social-skills-for-kids/</a:t>
            </a:r>
          </a:p>
        </p:txBody>
      </p:sp>
      <p:sp>
        <p:nvSpPr>
          <p:cNvPr id="11" name="Google Shape;126;p25">
            <a:extLst>
              <a:ext uri="{FF2B5EF4-FFF2-40B4-BE49-F238E27FC236}">
                <a16:creationId xmlns:a16="http://schemas.microsoft.com/office/drawing/2014/main" id="{2D32F021-529B-4AB4-AEC0-E489EC4F4250}"/>
              </a:ext>
            </a:extLst>
          </p:cNvPr>
          <p:cNvSpPr txBox="1">
            <a:spLocks/>
          </p:cNvSpPr>
          <p:nvPr/>
        </p:nvSpPr>
        <p:spPr>
          <a:xfrm>
            <a:off x="508000" y="-63650"/>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2. </a:t>
            </a:r>
            <a:r>
              <a:rPr lang="en-US" dirty="0" err="1"/>
              <a:t>Giáo</a:t>
            </a:r>
            <a:r>
              <a:rPr lang="en-US" dirty="0"/>
              <a:t> </a:t>
            </a:r>
            <a:r>
              <a:rPr lang="en-US" dirty="0" err="1"/>
              <a:t>dục</a:t>
            </a:r>
            <a:r>
              <a:rPr lang="en-US" dirty="0"/>
              <a:t>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thông</a:t>
            </a:r>
            <a:r>
              <a:rPr lang="en-US" dirty="0"/>
              <a:t> qua </a:t>
            </a:r>
            <a:r>
              <a:rPr lang="en-US" dirty="0" err="1"/>
              <a:t>trải</a:t>
            </a:r>
            <a:r>
              <a:rPr lang="en-US" dirty="0"/>
              <a:t> </a:t>
            </a:r>
            <a:r>
              <a:rPr lang="en-US" dirty="0" err="1"/>
              <a:t>nghiệm</a:t>
            </a:r>
            <a:endParaRPr lang="vi-VN" dirty="0"/>
          </a:p>
        </p:txBody>
      </p:sp>
    </p:spTree>
    <p:extLst>
      <p:ext uri="{BB962C8B-B14F-4D97-AF65-F5344CB8AC3E}">
        <p14:creationId xmlns:p14="http://schemas.microsoft.com/office/powerpoint/2010/main" val="1560260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481BEAA3-1D00-4192-8B1E-ED1577CD78A3}"/>
              </a:ext>
            </a:extLst>
          </p:cNvPr>
          <p:cNvSpPr txBox="1"/>
          <p:nvPr/>
        </p:nvSpPr>
        <p:spPr>
          <a:xfrm>
            <a:off x="151414" y="980509"/>
            <a:ext cx="5639786" cy="3693319"/>
          </a:xfrm>
          <a:prstGeom prst="rect">
            <a:avLst/>
          </a:prstGeom>
          <a:noFill/>
        </p:spPr>
        <p:txBody>
          <a:bodyPr wrap="square">
            <a:spAutoFit/>
          </a:bodyPr>
          <a:lstStyle/>
          <a:p>
            <a:pPr marL="0" marR="0" indent="457200" algn="just">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Học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trải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quá</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trình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hình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thành</a:t>
            </a:r>
            <a:r>
              <a:rPr lang="en-US" sz="1800" dirty="0">
                <a:effectLst/>
                <a:latin typeface="Arial" panose="020B0604020202020204" pitchFamily="34" charset="0"/>
                <a:ea typeface="Times New Roman" panose="02020603050405020304" pitchFamily="18" charset="0"/>
              </a:rPr>
              <a:t> tri </a:t>
            </a:r>
            <a:r>
              <a:rPr lang="en-US" sz="1800" dirty="0" err="1">
                <a:effectLst/>
                <a:latin typeface="Arial" panose="020B0604020202020204" pitchFamily="34" charset="0"/>
                <a:ea typeface="Times New Roman" panose="02020603050405020304" pitchFamily="18" charset="0"/>
              </a:rPr>
              <a:t>thức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hoặc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mới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bằng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chính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hoạt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động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thực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tiễn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người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Người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tích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cực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thử</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khám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phá</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suy</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ngẫm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phản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hồi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về</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lĩnh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vực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tập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thông</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làm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vừa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vừa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làm</a:t>
            </a:r>
            <a:r>
              <a:rPr lang="en-US" sz="1800" dirty="0">
                <a:effectLst/>
                <a:latin typeface="Arial" panose="020B0604020202020204" pitchFamily="34" charset="0"/>
                <a:ea typeface="Times New Roman" panose="02020603050405020304" pitchFamily="18" charset="0"/>
              </a:rPr>
              <a:t>.  </a:t>
            </a:r>
          </a:p>
          <a:p>
            <a:pPr marL="0" marR="0" indent="457200" algn="just">
              <a:spcBef>
                <a:spcPts val="0"/>
              </a:spcBef>
              <a:spcAft>
                <a:spcPts val="0"/>
              </a:spcAft>
            </a:pPr>
            <a:endParaRPr lang="en-US" sz="1800" dirty="0">
              <a:latin typeface="Times New Roman" panose="02020603050405020304" pitchFamily="18" charset="0"/>
              <a:ea typeface="Times New Roman" panose="02020603050405020304" pitchFamily="18" charset="0"/>
            </a:endParaRPr>
          </a:p>
          <a:p>
            <a:pPr marL="0" marR="0" indent="457200" algn="just">
              <a:spcBef>
                <a:spcPts val="0"/>
              </a:spcBef>
              <a:spcAft>
                <a:spcPts val="0"/>
              </a:spcAft>
            </a:pPr>
            <a:r>
              <a:rPr lang="en-US" sz="1800" b="1" i="1" dirty="0">
                <a:latin typeface="Times New Roman" panose="02020603050405020304" pitchFamily="18" charset="0"/>
                <a:ea typeface="Calibri" panose="020F0502020204030204" pitchFamily="34" charset="0"/>
              </a:rPr>
              <a:t>+</a:t>
            </a:r>
            <a:r>
              <a:rPr lang="en-US" sz="1800" i="1" dirty="0">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Dạy</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trải</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nghiệm</a:t>
            </a:r>
            <a:r>
              <a:rPr lang="en-US" sz="1800" i="1"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phạm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dạy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ngẫm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hồi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lĩnh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rút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endParaRPr lang="en-US" sz="1800" dirty="0">
              <a:effectLst/>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8E69BD50-3AE3-4BA4-A8CE-B02D38112D78}"/>
              </a:ext>
            </a:extLst>
          </p:cNvPr>
          <p:cNvPicPr>
            <a:picLocks noChangeAspect="1"/>
          </p:cNvPicPr>
          <p:nvPr/>
        </p:nvPicPr>
        <p:blipFill>
          <a:blip r:embed="rId3"/>
          <a:stretch>
            <a:fillRect/>
          </a:stretch>
        </p:blipFill>
        <p:spPr>
          <a:xfrm>
            <a:off x="5884075" y="1358900"/>
            <a:ext cx="3259926" cy="3043320"/>
          </a:xfrm>
          <a:prstGeom prst="rect">
            <a:avLst/>
          </a:prstGeom>
        </p:spPr>
      </p:pic>
      <p:sp>
        <p:nvSpPr>
          <p:cNvPr id="13" name="TextBox 12">
            <a:extLst>
              <a:ext uri="{FF2B5EF4-FFF2-40B4-BE49-F238E27FC236}">
                <a16:creationId xmlns:a16="http://schemas.microsoft.com/office/drawing/2014/main" id="{DC81A615-AB00-4113-B4F5-2F45736060E2}"/>
              </a:ext>
            </a:extLst>
          </p:cNvPr>
          <p:cNvSpPr txBox="1"/>
          <p:nvPr/>
        </p:nvSpPr>
        <p:spPr>
          <a:xfrm>
            <a:off x="4345940" y="4566106"/>
            <a:ext cx="4798060" cy="215444"/>
          </a:xfrm>
          <a:prstGeom prst="rect">
            <a:avLst/>
          </a:prstGeom>
          <a:noFill/>
        </p:spPr>
        <p:txBody>
          <a:bodyPr wrap="square">
            <a:spAutoFit/>
          </a:bodyPr>
          <a:lstStyle/>
          <a:p>
            <a:r>
              <a:rPr lang="en-US" sz="800" dirty="0"/>
              <a:t>https://www.quora.com/What-is-the-difference-between-interpersonal-skills-and-communication-skills</a:t>
            </a:r>
          </a:p>
        </p:txBody>
      </p:sp>
      <p:sp>
        <p:nvSpPr>
          <p:cNvPr id="11" name="Google Shape;126;p25">
            <a:extLst>
              <a:ext uri="{FF2B5EF4-FFF2-40B4-BE49-F238E27FC236}">
                <a16:creationId xmlns:a16="http://schemas.microsoft.com/office/drawing/2014/main" id="{E77B6C40-2A65-48D9-84A7-188342E9887C}"/>
              </a:ext>
            </a:extLst>
          </p:cNvPr>
          <p:cNvSpPr txBox="1">
            <a:spLocks/>
          </p:cNvSpPr>
          <p:nvPr/>
        </p:nvSpPr>
        <p:spPr>
          <a:xfrm>
            <a:off x="508000" y="-63650"/>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2. </a:t>
            </a:r>
            <a:r>
              <a:rPr lang="en-US" dirty="0" err="1"/>
              <a:t>Giáo</a:t>
            </a:r>
            <a:r>
              <a:rPr lang="en-US" dirty="0"/>
              <a:t> </a:t>
            </a:r>
            <a:r>
              <a:rPr lang="en-US" dirty="0" err="1"/>
              <a:t>dục</a:t>
            </a:r>
            <a:r>
              <a:rPr lang="en-US" dirty="0"/>
              <a:t> </a:t>
            </a:r>
            <a:r>
              <a:rPr lang="en-US" dirty="0" err="1"/>
              <a:t>kỹ</a:t>
            </a:r>
            <a:r>
              <a:rPr lang="en-US" dirty="0"/>
              <a:t> </a:t>
            </a:r>
            <a:r>
              <a:rPr lang="en-US" dirty="0" err="1"/>
              <a:t>năng</a:t>
            </a:r>
            <a:r>
              <a:rPr lang="en-US" dirty="0"/>
              <a:t> xx </a:t>
            </a:r>
            <a:r>
              <a:rPr lang="en-US" dirty="0" err="1"/>
              <a:t>hội</a:t>
            </a:r>
            <a:r>
              <a:rPr lang="en-US" dirty="0"/>
              <a:t> </a:t>
            </a:r>
            <a:r>
              <a:rPr lang="en-US" dirty="0" err="1"/>
              <a:t>thông</a:t>
            </a:r>
            <a:r>
              <a:rPr lang="en-US" dirty="0"/>
              <a:t> qua </a:t>
            </a:r>
            <a:r>
              <a:rPr lang="en-US" dirty="0" err="1"/>
              <a:t>trải</a:t>
            </a:r>
            <a:r>
              <a:rPr lang="en-US" dirty="0"/>
              <a:t> </a:t>
            </a:r>
            <a:r>
              <a:rPr lang="en-US" dirty="0" err="1"/>
              <a:t>nghiệm</a:t>
            </a:r>
            <a:endParaRPr lang="vi-VN" dirty="0"/>
          </a:p>
        </p:txBody>
      </p:sp>
    </p:spTree>
    <p:extLst>
      <p:ext uri="{BB962C8B-B14F-4D97-AF65-F5344CB8AC3E}">
        <p14:creationId xmlns:p14="http://schemas.microsoft.com/office/powerpoint/2010/main" val="1062635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13</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73025" y="168970"/>
            <a:ext cx="8877300" cy="3139321"/>
          </a:xfrm>
          <a:prstGeom prst="rect">
            <a:avLst/>
          </a:prstGeom>
          <a:noFill/>
        </p:spPr>
        <p:txBody>
          <a:bodyPr wrap="square">
            <a:spAutoFit/>
          </a:bodyPr>
          <a:lstStyle/>
          <a:p>
            <a:pPr marL="0" marR="0" indent="457200" algn="just">
              <a:spcBef>
                <a:spcPts val="0"/>
              </a:spcBef>
              <a:spcAft>
                <a:spcPts val="0"/>
              </a:spcAft>
            </a:pPr>
            <a:r>
              <a:rPr lang="en-US" sz="1800" dirty="0" err="1">
                <a:effectLst/>
                <a:latin typeface="Arial" panose="020B0604020202020204" pitchFamily="34" charset="0"/>
                <a:ea typeface="Times New Roman" panose="02020603050405020304" pitchFamily="18" charset="0"/>
              </a:rPr>
              <a:t>Từ</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chúng</a:t>
            </a:r>
            <a:r>
              <a:rPr lang="en-US" sz="1800" dirty="0">
                <a:effectLst/>
                <a:latin typeface="Arial" panose="020B0604020202020204" pitchFamily="34" charset="0"/>
                <a:ea typeface="Times New Roman" panose="02020603050405020304" pitchFamily="18" charset="0"/>
              </a:rPr>
              <a:t> ta </a:t>
            </a:r>
            <a:r>
              <a:rPr lang="en-US" sz="1800" dirty="0" err="1">
                <a:effectLst/>
                <a:latin typeface="Arial" panose="020B0604020202020204" pitchFamily="34" charset="0"/>
                <a:ea typeface="Times New Roman" panose="02020603050405020304" pitchFamily="18" charset="0"/>
              </a:rPr>
              <a:t>có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thể</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hiểu</a:t>
            </a:r>
            <a:r>
              <a:rPr lang="en-US" sz="1800"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Giáo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dục</a:t>
            </a:r>
            <a:r>
              <a:rPr lang="en-US" sz="1800" i="1" dirty="0">
                <a:effectLst/>
                <a:latin typeface="Arial" panose="020B0604020202020204" pitchFamily="34" charset="0"/>
                <a:ea typeface="Times New Roman" panose="02020603050405020304" pitchFamily="18" charset="0"/>
              </a:rPr>
              <a:t> KNXH </a:t>
            </a:r>
            <a:r>
              <a:rPr lang="en-US" sz="1800" i="1" dirty="0" err="1">
                <a:effectLst/>
                <a:latin typeface="Arial" panose="020B0604020202020204" pitchFamily="34" charset="0"/>
                <a:ea typeface="Times New Roman" panose="02020603050405020304" pitchFamily="18" charset="0"/>
              </a:rPr>
              <a:t>cho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r>
              <a:rPr lang="en-US" sz="1800" i="1" dirty="0">
                <a:effectLst/>
                <a:latin typeface="Arial" panose="020B0604020202020204" pitchFamily="34" charset="0"/>
                <a:ea typeface="Times New Roman" panose="02020603050405020304" pitchFamily="18" charset="0"/>
              </a:rPr>
              <a:t> qua </a:t>
            </a:r>
            <a:r>
              <a:rPr lang="en-US" sz="1800" i="1" dirty="0" err="1">
                <a:effectLst/>
                <a:latin typeface="Arial" panose="020B0604020202020204" pitchFamily="34" charset="0"/>
                <a:ea typeface="Times New Roman" panose="02020603050405020304" pitchFamily="18" charset="0"/>
              </a:rPr>
              <a:t>trải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nghiệm</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là</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quá</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giáo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dục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có</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mục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đích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có</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kế</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hoạch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của</a:t>
            </a:r>
            <a:r>
              <a:rPr lang="en-US" sz="1800" i="1" dirty="0">
                <a:effectLst/>
                <a:latin typeface="Arial" panose="020B0604020202020204" pitchFamily="34" charset="0"/>
                <a:ea typeface="Times New Roman" panose="02020603050405020304" pitchFamily="18" charset="0"/>
              </a:rPr>
              <a:t> GV </a:t>
            </a:r>
            <a:r>
              <a:rPr lang="en-US" sz="1800" i="1" dirty="0" err="1">
                <a:effectLst/>
                <a:latin typeface="Arial" panose="020B0604020202020204" pitchFamily="34" charset="0"/>
                <a:ea typeface="Times New Roman" panose="02020603050405020304" pitchFamily="18" charset="0"/>
              </a:rPr>
              <a:t>thông</a:t>
            </a:r>
            <a:r>
              <a:rPr lang="en-US" sz="1800" i="1" dirty="0">
                <a:effectLst/>
                <a:latin typeface="Arial" panose="020B0604020202020204" pitchFamily="34" charset="0"/>
                <a:ea typeface="Times New Roman" panose="02020603050405020304" pitchFamily="18" charset="0"/>
              </a:rPr>
              <a:t> qua </a:t>
            </a:r>
            <a:r>
              <a:rPr lang="en-US" sz="1800" i="1" dirty="0" err="1">
                <a:effectLst/>
                <a:latin typeface="Arial" panose="020B0604020202020204" pitchFamily="34" charset="0"/>
                <a:ea typeface="Times New Roman" panose="02020603050405020304" pitchFamily="18" charset="0"/>
              </a:rPr>
              <a:t>các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hoạt</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động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thực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tế</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nhằm</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giúp</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r>
              <a:rPr lang="en-US" sz="1800" i="1" dirty="0">
                <a:effectLst/>
                <a:latin typeface="Arial" panose="020B0604020202020204" pitchFamily="34" charset="0"/>
                <a:ea typeface="Times New Roman" panose="02020603050405020304" pitchFamily="18" charset="0"/>
              </a:rPr>
              <a:t> </a:t>
            </a:r>
            <a:r>
              <a:rPr lang="en-US" sz="1800" i="1" spc="-20" dirty="0" err="1">
                <a:effectLst/>
                <a:latin typeface="Arial" panose="020B0604020202020204" pitchFamily="34" charset="0"/>
                <a:ea typeface="Times New Roman" panose="02020603050405020304" pitchFamily="18" charset="0"/>
              </a:rPr>
              <a:t>được</a:t>
            </a:r>
            <a:r>
              <a:rPr lang="vi-VN" sz="1800" i="1" spc="-20" dirty="0">
                <a:effectLst/>
                <a:latin typeface="Arial" panose="020B0604020202020204" pitchFamily="34" charset="0"/>
                <a:ea typeface="Times New Roman" panose="02020603050405020304" pitchFamily="18" charset="0"/>
              </a:rPr>
              <a:t> tiếp xúc trực tiếp với sự vật, hiện tượng trong môi trường và vận dụng vốn kinh nghiệm, các giác quan để </a:t>
            </a:r>
            <a:r>
              <a:rPr lang="en-US" sz="1800" i="1" dirty="0" err="1">
                <a:effectLst/>
                <a:latin typeface="Arial" panose="020B0604020202020204" pitchFamily="34" charset="0"/>
                <a:ea typeface="Times New Roman" panose="02020603050405020304" pitchFamily="18" charset="0"/>
              </a:rPr>
              <a:t>giúp</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cho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có</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nhận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thức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về</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xã</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hội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có</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khả</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năng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giao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tiếp</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biết</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thiết</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lập</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mối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quan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hệ</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với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người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khác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biết</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lắng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nghe</a:t>
            </a:r>
            <a:r>
              <a:rPr lang="en-US" sz="1800" i="1" dirty="0">
                <a:effectLst/>
                <a:latin typeface="Arial" panose="020B0604020202020204" pitchFamily="34" charset="0"/>
                <a:ea typeface="Times New Roman" panose="02020603050405020304" pitchFamily="18" charset="0"/>
              </a:rPr>
              <a:t>, chia </a:t>
            </a:r>
            <a:r>
              <a:rPr lang="en-US" sz="1800" i="1" dirty="0" err="1">
                <a:effectLst/>
                <a:latin typeface="Arial" panose="020B0604020202020204" pitchFamily="34" charset="0"/>
                <a:ea typeface="Times New Roman" panose="02020603050405020304" pitchFamily="18" charset="0"/>
              </a:rPr>
              <a:t>sẻ</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quan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tâm</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yêu</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thương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mọi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người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và</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ứng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xử</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phù</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hợp</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trong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sự</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tương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giữa</a:t>
            </a:r>
            <a:r>
              <a:rPr lang="en-US" sz="1800" i="1" dirty="0">
                <a:effectLst/>
                <a:latin typeface="Arial" panose="020B0604020202020204" pitchFamily="34" charset="0"/>
                <a:ea typeface="Times New Roman" panose="02020603050405020304" pitchFamily="18" charset="0"/>
              </a:rPr>
              <a:t> con </a:t>
            </a:r>
            <a:r>
              <a:rPr lang="en-US" sz="1800" i="1" dirty="0" err="1">
                <a:effectLst/>
                <a:latin typeface="Arial" panose="020B0604020202020204" pitchFamily="34" charset="0"/>
                <a:ea typeface="Times New Roman" panose="02020603050405020304" pitchFamily="18" charset="0"/>
              </a:rPr>
              <a:t>người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với</a:t>
            </a:r>
            <a:r>
              <a:rPr lang="en-US" sz="1800" i="1" dirty="0">
                <a:effectLst/>
                <a:latin typeface="Arial" panose="020B0604020202020204" pitchFamily="34" charset="0"/>
                <a:ea typeface="Times New Roman" panose="02020603050405020304" pitchFamily="18" charset="0"/>
              </a:rPr>
              <a:t> con </a:t>
            </a:r>
            <a:r>
              <a:rPr lang="en-US" sz="1800" i="1" dirty="0" err="1">
                <a:effectLst/>
                <a:latin typeface="Arial" panose="020B0604020202020204" pitchFamily="34" charset="0"/>
                <a:ea typeface="Times New Roman" panose="02020603050405020304" pitchFamily="18" charset="0"/>
              </a:rPr>
              <a:t>người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hoặc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với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xã</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hội</a:t>
            </a:r>
            <a:r>
              <a:rPr lang="en-US" sz="1800" i="1" dirty="0">
                <a:effectLst/>
                <a:latin typeface="Arial" panose="020B0604020202020204" pitchFamily="34" charset="0"/>
                <a:ea typeface="Times New Roman" panose="02020603050405020304" pitchFamily="18" charset="0"/>
              </a:rPr>
              <a:t>.</a:t>
            </a:r>
          </a:p>
          <a:p>
            <a:pPr marL="0" marR="0" indent="457200" algn="just">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indent="228600" algn="just">
              <a:spcBef>
                <a:spcPts val="0"/>
              </a:spcBef>
              <a:spcAft>
                <a:spcPts val="0"/>
              </a:spcAft>
            </a:pP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chẽ</a:t>
            </a:r>
            <a:r>
              <a:rPr lang="en-US" sz="1800" dirty="0">
                <a:effectLst/>
                <a:latin typeface="Arial" panose="020B0604020202020204" pitchFamily="34" charset="0"/>
                <a:ea typeface="Calibri" panose="020F0502020204030204" pitchFamily="34" charset="0"/>
              </a:rPr>
              <a:t>, </a:t>
            </a:r>
            <a:r>
              <a:rPr lang="en-US" sz="1800" spc="-30" dirty="0">
                <a:effectLst/>
                <a:latin typeface="Arial" panose="020B0604020202020204" pitchFamily="34" charset="0"/>
                <a:ea typeface="Calibri" panose="020F0502020204030204" pitchFamily="34" charset="0"/>
              </a:rPr>
              <a:t>GV </a:t>
            </a:r>
            <a:r>
              <a:rPr lang="en-US" sz="1800" spc="-30" dirty="0" err="1">
                <a:effectLst/>
                <a:latin typeface="Arial" panose="020B0604020202020204" pitchFamily="34" charset="0"/>
                <a:ea typeface="Calibri" panose="020F0502020204030204" pitchFamily="34" charset="0"/>
              </a:rPr>
              <a:t>là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người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thiết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kế</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tổ</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chức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hướng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dẫn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hoạt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động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trải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nghiệm</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trẻ</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tự</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lực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chiếm</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lĩnh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chủ</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động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đạt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được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mục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tiêu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giáo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dục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về</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kiến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thức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kĩ</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năng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thái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độ</a:t>
            </a:r>
            <a:r>
              <a:rPr lang="en-US" sz="1800" spc="-30" dirty="0">
                <a:effectLst/>
                <a:latin typeface="Arial" panose="020B0604020202020204" pitchFamily="34" charset="0"/>
                <a:ea typeface="Calibri" panose="020F0502020204030204" pitchFamily="34" charset="0"/>
              </a:rPr>
              <a:t> qua </a:t>
            </a:r>
            <a:r>
              <a:rPr lang="en-US" sz="1800" spc="-30" dirty="0" err="1">
                <a:effectLst/>
                <a:latin typeface="Arial" panose="020B0604020202020204" pitchFamily="34" charset="0"/>
                <a:ea typeface="Calibri" panose="020F0502020204030204" pitchFamily="34" charset="0"/>
              </a:rPr>
              <a:t>trải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nghiệm</a:t>
            </a:r>
            <a:r>
              <a:rPr lang="en-US" sz="1800" spc="-30"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2"/>
          <a:stretch>
            <a:fillRect/>
          </a:stretch>
        </p:blipFill>
        <p:spPr>
          <a:xfrm>
            <a:off x="2781300" y="3357209"/>
            <a:ext cx="3683000" cy="1578229"/>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1898938" y="4896050"/>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864015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14</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457200" y="2877901"/>
            <a:ext cx="8686800" cy="1294072"/>
          </a:xfrm>
          <a:prstGeom prst="rect">
            <a:avLst/>
          </a:prstGeom>
          <a:noFill/>
        </p:spPr>
        <p:txBody>
          <a:bodyPr wrap="square">
            <a:spAutoFit/>
          </a:bodyPr>
          <a:lstStyle/>
          <a:p>
            <a:pPr marL="0" marR="0" indent="228600" algn="just">
              <a:lnSpc>
                <a:spcPct val="150000"/>
              </a:lnSpc>
              <a:spcBef>
                <a:spcPts val="0"/>
              </a:spcBef>
              <a:spcAft>
                <a:spcPts val="0"/>
              </a:spcAft>
            </a:pPr>
            <a:r>
              <a:rPr lang="en-US" sz="1800" b="1" dirty="0" err="1">
                <a:effectLst/>
                <a:latin typeface="Arial" panose="020B0604020202020204" pitchFamily="34" charset="0"/>
                <a:ea typeface="Calibri" panose="020F0502020204030204" pitchFamily="34" charset="0"/>
              </a:rPr>
              <a:t>Mời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xem</a:t>
            </a:r>
            <a:r>
              <a:rPr lang="en-US" sz="1800" b="1" dirty="0">
                <a:effectLst/>
                <a:latin typeface="Arial" panose="020B0604020202020204" pitchFamily="34" charset="0"/>
                <a:ea typeface="Calibri" panose="020F0502020204030204" pitchFamily="34" charset="0"/>
              </a:rPr>
              <a:t> video: </a:t>
            </a:r>
            <a:r>
              <a:rPr lang="en-US" sz="1800" b="1" dirty="0" err="1">
                <a:effectLst/>
                <a:latin typeface="Arial" panose="020B0604020202020204" pitchFamily="34" charset="0"/>
                <a:ea typeface="Calibri" panose="020F0502020204030204" pitchFamily="34" charset="0"/>
              </a:rPr>
              <a:t>Về</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Giáo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dục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kỹ</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thông</a:t>
            </a:r>
            <a:r>
              <a:rPr lang="en-US" sz="1800" b="1" dirty="0">
                <a:effectLst/>
                <a:latin typeface="Arial" panose="020B0604020202020204" pitchFamily="34" charset="0"/>
                <a:ea typeface="Calibri" panose="020F0502020204030204" pitchFamily="34" charset="0"/>
              </a:rPr>
              <a:t> qua </a:t>
            </a:r>
            <a:r>
              <a:rPr lang="en-US" sz="1800" b="1" dirty="0" err="1">
                <a:effectLst/>
                <a:latin typeface="Arial" panose="020B0604020202020204" pitchFamily="34" charset="0"/>
                <a:ea typeface="Calibri" panose="020F0502020204030204" pitchFamily="34" charset="0"/>
              </a:rPr>
              <a:t>trải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nghiệm</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cho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trẻ</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mẫu</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giáo</a:t>
            </a:r>
            <a:r>
              <a:rPr lang="en-US" sz="1800" b="1" dirty="0">
                <a:effectLst/>
                <a:latin typeface="Arial" panose="020B0604020202020204" pitchFamily="34" charset="0"/>
                <a:ea typeface="Calibri" panose="020F0502020204030204" pitchFamily="34" charset="0"/>
              </a:rPr>
              <a:t> 3 - 6 </a:t>
            </a:r>
            <a:r>
              <a:rPr lang="en-US" sz="1800" b="1" dirty="0" err="1">
                <a:effectLst/>
                <a:latin typeface="Arial" panose="020B0604020202020204" pitchFamily="34" charset="0"/>
                <a:ea typeface="Calibri" panose="020F0502020204030204" pitchFamily="34" charset="0"/>
              </a:rPr>
              <a:t>tuổi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tại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trường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mầm</a:t>
            </a:r>
            <a:r>
              <a:rPr lang="en-US" sz="1800" b="1" dirty="0">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0" marR="0" indent="228600" algn="just">
              <a:lnSpc>
                <a:spcPct val="150000"/>
              </a:lnSpc>
              <a:spcBef>
                <a:spcPts val="0"/>
              </a:spcBef>
              <a:spcAft>
                <a:spcPts val="0"/>
              </a:spcAft>
            </a:pPr>
            <a:r>
              <a:rPr lang="en-US" sz="1800" u="sng" dirty="0">
                <a:solidFill>
                  <a:srgbClr val="0000FF"/>
                </a:solidFill>
                <a:effectLst/>
                <a:latin typeface="Arial" panose="020B0604020202020204" pitchFamily="34" charset="0"/>
                <a:ea typeface="Calibri" panose="020F0502020204030204" pitchFamily="34" charset="0"/>
                <a:hlinkClick r:id="rId2"/>
              </a:rPr>
              <a:t>https://www.youtube.com/watch?v=HIH46TKam6Y</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3"/>
          <a:stretch>
            <a:fillRect/>
          </a:stretch>
        </p:blipFill>
        <p:spPr>
          <a:xfrm>
            <a:off x="1716933" y="381311"/>
            <a:ext cx="5161433" cy="2211763"/>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2757806" y="2593074"/>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1817004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7" name="Picture 6">
            <a:extLst>
              <a:ext uri="{FF2B5EF4-FFF2-40B4-BE49-F238E27FC236}">
                <a16:creationId xmlns:a16="http://schemas.microsoft.com/office/drawing/2014/main" id="{7CE067D2-27C9-4BA3-8FBF-FB9154505591}"/>
              </a:ext>
            </a:extLst>
          </p:cNvPr>
          <p:cNvPicPr>
            <a:picLocks noChangeAspect="1"/>
          </p:cNvPicPr>
          <p:nvPr/>
        </p:nvPicPr>
        <p:blipFill>
          <a:blip r:embed="rId3"/>
          <a:stretch>
            <a:fillRect/>
          </a:stretch>
        </p:blipFill>
        <p:spPr>
          <a:xfrm>
            <a:off x="2559050" y="3325768"/>
            <a:ext cx="6064249" cy="1466792"/>
          </a:xfrm>
          <a:prstGeom prst="rect">
            <a:avLst/>
          </a:prstGeom>
        </p:spPr>
      </p:pic>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215444"/>
          </a:xfrm>
          <a:prstGeom prst="rect">
            <a:avLst/>
          </a:prstGeom>
          <a:noFill/>
        </p:spPr>
        <p:txBody>
          <a:bodyPr wrap="square">
            <a:spAutoFit/>
          </a:bodyPr>
          <a:lstStyle/>
          <a:p>
            <a:r>
              <a:rPr lang="en-US" sz="800" dirty="0"/>
              <a:t>https://timviec365.vn/blog/ky-nang-la-gi-new7043.html</a:t>
            </a:r>
          </a:p>
        </p:txBody>
      </p:sp>
      <p:sp>
        <p:nvSpPr>
          <p:cNvPr id="12" name="TextBox 11">
            <a:extLst>
              <a:ext uri="{FF2B5EF4-FFF2-40B4-BE49-F238E27FC236}">
                <a16:creationId xmlns:a16="http://schemas.microsoft.com/office/drawing/2014/main" id="{7E9C75E9-A4DF-493F-B566-3D941AF82AF9}"/>
              </a:ext>
            </a:extLst>
          </p:cNvPr>
          <p:cNvSpPr txBox="1"/>
          <p:nvPr/>
        </p:nvSpPr>
        <p:spPr>
          <a:xfrm>
            <a:off x="183356" y="757549"/>
            <a:ext cx="8612187" cy="2540567"/>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startAt="3"/>
            </a:pPr>
            <a:r>
              <a:rPr lang="en-US" sz="1800" b="1" dirty="0" err="1">
                <a:effectLst/>
                <a:latin typeface="Arial" panose="020B0604020202020204" pitchFamily="34" charset="0"/>
                <a:ea typeface="Calibri" panose="020F0502020204030204" pitchFamily="34" charset="0"/>
              </a:rPr>
              <a:t>Giáo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dục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kỹ</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thông</a:t>
            </a:r>
            <a:r>
              <a:rPr lang="en-US" sz="1800" b="1" dirty="0">
                <a:effectLst/>
                <a:latin typeface="Arial" panose="020B0604020202020204" pitchFamily="34" charset="0"/>
                <a:ea typeface="Calibri" panose="020F0502020204030204" pitchFamily="34" charset="0"/>
              </a:rPr>
              <a:t> qua </a:t>
            </a:r>
            <a:r>
              <a:rPr lang="en-US" sz="1800" b="1" dirty="0" err="1">
                <a:effectLst/>
                <a:latin typeface="Arial" panose="020B0604020202020204" pitchFamily="34" charset="0"/>
                <a:ea typeface="Calibri" panose="020F0502020204030204" pitchFamily="34" charset="0"/>
              </a:rPr>
              <a:t>trải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nghiệm</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cho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trẻ</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mẫu</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giáo</a:t>
            </a:r>
            <a:r>
              <a:rPr lang="en-US" sz="1800" b="1" dirty="0">
                <a:effectLst/>
                <a:latin typeface="Arial" panose="020B0604020202020204" pitchFamily="34" charset="0"/>
                <a:ea typeface="Calibri" panose="020F0502020204030204" pitchFamily="34" charset="0"/>
              </a:rPr>
              <a:t> 3 - 6 </a:t>
            </a:r>
            <a:r>
              <a:rPr lang="en-US" sz="1800" b="1" dirty="0" err="1">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indent="22860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rPr>
              <a:t>Theo </a:t>
            </a:r>
            <a:r>
              <a:rPr lang="en-US" sz="1800" dirty="0" err="1">
                <a:effectLst/>
                <a:latin typeface="Arial" panose="020B0604020202020204" pitchFamily="34" charset="0"/>
                <a:ea typeface="Times New Roman" panose="02020603050405020304" pitchFamily="18" charset="0"/>
              </a:rPr>
              <a:t>Chương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trình</a:t>
            </a:r>
            <a:r>
              <a:rPr lang="en-US" sz="1800" dirty="0">
                <a:effectLst/>
                <a:latin typeface="Arial" panose="020B0604020202020204" pitchFamily="34" charset="0"/>
                <a:ea typeface="Times New Roman" panose="02020603050405020304" pitchFamily="18" charset="0"/>
              </a:rPr>
              <a:t> GDMN do </a:t>
            </a:r>
            <a:r>
              <a:rPr lang="en-US" sz="1800" dirty="0" err="1">
                <a:effectLst/>
                <a:latin typeface="Arial" panose="020B0604020202020204" pitchFamily="34" charset="0"/>
                <a:ea typeface="Arial" panose="020B0604020202020204" pitchFamily="34" charset="0"/>
              </a:rPr>
              <a:t>Bộ</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dục</a:t>
            </a:r>
            <a:r>
              <a:rPr lang="en-US" sz="1800" dirty="0">
                <a:effectLst/>
                <a:latin typeface="Arial" panose="020B0604020202020204" pitchFamily="34" charset="0"/>
                <a:ea typeface="Arial" panose="020B0604020202020204" pitchFamily="34" charset="0"/>
              </a:rPr>
              <a:t> – </a:t>
            </a:r>
            <a:r>
              <a:rPr lang="en-US" sz="1800" dirty="0" err="1">
                <a:effectLst/>
                <a:latin typeface="Arial" panose="020B0604020202020204" pitchFamily="34" charset="0"/>
                <a:ea typeface="Arial" panose="020B0604020202020204" pitchFamily="34" charset="0"/>
              </a:rPr>
              <a:t>Đào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Việt</a:t>
            </a:r>
            <a:r>
              <a:rPr lang="en-US" sz="1800" dirty="0">
                <a:effectLst/>
                <a:latin typeface="Arial" panose="020B0604020202020204" pitchFamily="34" charset="0"/>
                <a:ea typeface="Arial" panose="020B0604020202020204" pitchFamily="34" charset="0"/>
              </a:rPr>
              <a:t> Nam ban </a:t>
            </a:r>
            <a:r>
              <a:rPr lang="en-US" sz="1800" dirty="0" err="1">
                <a:effectLst/>
                <a:latin typeface="Arial" panose="020B0604020202020204" pitchFamily="34" charset="0"/>
                <a:ea typeface="Arial" panose="020B0604020202020204" pitchFamily="34" charset="0"/>
              </a:rPr>
              <a:t>hành</a:t>
            </a:r>
            <a:r>
              <a:rPr lang="en-US" sz="1800" dirty="0">
                <a:effectLst/>
                <a:latin typeface="Arial" panose="020B0604020202020204" pitchFamily="34" charset="0"/>
                <a:ea typeface="Arial" panose="020B0604020202020204" pitchFamily="34" charset="0"/>
              </a:rPr>
              <a:t> (2021)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các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nghiên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cứu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của</a:t>
            </a:r>
            <a:r>
              <a:rPr lang="en-US" sz="1800" dirty="0">
                <a:effectLst/>
                <a:latin typeface="Arial" panose="020B0604020202020204" pitchFamily="34" charset="0"/>
                <a:ea typeface="Times New Roman" panose="02020603050405020304" pitchFamily="18" charset="0"/>
              </a:rPr>
              <a:t> </a:t>
            </a:r>
            <a:r>
              <a:rPr lang="es-MX" sz="1800" spc="-20" dirty="0" err="1">
                <a:effectLst/>
                <a:latin typeface="Arial" panose="020B0604020202020204" pitchFamily="34" charset="0"/>
                <a:ea typeface="Calibri" panose="020F0502020204030204" pitchFamily="34" charset="0"/>
              </a:rPr>
              <a:t>Lương</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Thị</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Bình</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Phan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Anh</a:t>
            </a:r>
            <a:r>
              <a:rPr lang="es-MX" sz="1800" spc="-20" dirty="0">
                <a:effectLst/>
                <a:latin typeface="Arial" panose="020B0604020202020204" pitchFamily="34" charset="0"/>
                <a:ea typeface="Calibri" panose="020F0502020204030204" pitchFamily="34" charset="0"/>
              </a:rPr>
              <a:t> (2007), </a:t>
            </a:r>
            <a:r>
              <a:rPr lang="pt-BR" sz="1800" dirty="0">
                <a:effectLst/>
                <a:latin typeface="Arial" panose="020B0604020202020204" pitchFamily="34" charset="0"/>
                <a:ea typeface="Calibri" panose="020F0502020204030204" pitchFamily="34" charset="0"/>
              </a:rPr>
              <a:t>Lê Bích Ngọc (2013), </a:t>
            </a:r>
            <a:r>
              <a:rPr lang="en-US" sz="1800" dirty="0" err="1">
                <a:solidFill>
                  <a:srgbClr val="000000"/>
                </a:solidFill>
                <a:effectLst/>
                <a:latin typeface="Arial" panose="020B0604020202020204" pitchFamily="34" charset="0"/>
                <a:ea typeface="Calibri" panose="020F0502020204030204" pitchFamily="34" charset="0"/>
              </a:rPr>
              <a:t>Đặng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Hưng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Thị</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Oanh</a:t>
            </a:r>
            <a:r>
              <a:rPr lang="en-US" sz="1800" dirty="0">
                <a:solidFill>
                  <a:srgbClr val="000000"/>
                </a:solidFill>
                <a:effectLst/>
                <a:latin typeface="Arial" panose="020B0604020202020204" pitchFamily="34" charset="0"/>
                <a:ea typeface="Calibri" panose="020F0502020204030204" pitchFamily="34" charset="0"/>
              </a:rPr>
              <a:t> (2014), </a:t>
            </a:r>
            <a:r>
              <a:rPr lang="en-US" sz="1800" dirty="0" err="1">
                <a:effectLst/>
                <a:latin typeface="Arial" panose="020B0604020202020204" pitchFamily="34" charset="0"/>
                <a:ea typeface="Calibri" panose="020F0502020204030204" pitchFamily="34" charset="0"/>
              </a:rPr>
              <a:t>Nguyễn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Lộc</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Đinh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Kim </a:t>
            </a:r>
            <a:r>
              <a:rPr lang="en-US" sz="1800" dirty="0" err="1">
                <a:effectLst/>
                <a:latin typeface="Arial" panose="020B0604020202020204" pitchFamily="34" charset="0"/>
                <a:ea typeface="Calibri" panose="020F0502020204030204" pitchFamily="34" charset="0"/>
              </a:rPr>
              <a:t>Thoa</a:t>
            </a:r>
            <a:r>
              <a:rPr lang="en-US" sz="1800" dirty="0">
                <a:effectLst/>
                <a:latin typeface="Arial" panose="020B0604020202020204" pitchFamily="34" charset="0"/>
                <a:ea typeface="Calibri" panose="020F0502020204030204" pitchFamily="34" charset="0"/>
              </a:rPr>
              <a:t> – Phan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Hương</a:t>
            </a:r>
            <a:r>
              <a:rPr lang="en-US" sz="1800" dirty="0">
                <a:effectLst/>
                <a:latin typeface="Arial" panose="020B0604020202020204" pitchFamily="34" charset="0"/>
                <a:ea typeface="Calibri" panose="020F0502020204030204" pitchFamily="34" charset="0"/>
              </a:rPr>
              <a:t> (2009)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mầm</a:t>
            </a:r>
            <a:r>
              <a:rPr lang="en-US" sz="1800" dirty="0">
                <a:effectLst/>
                <a:latin typeface="Arial" panose="020B0604020202020204" pitchFamily="34" charset="0"/>
                <a:ea typeface="Calibri" panose="020F0502020204030204" pitchFamily="34" charset="0"/>
              </a:rPr>
              <a:t> non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lưu</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13" name="Google Shape;126;p25">
            <a:extLst>
              <a:ext uri="{FF2B5EF4-FFF2-40B4-BE49-F238E27FC236}">
                <a16:creationId xmlns:a16="http://schemas.microsoft.com/office/drawing/2014/main" id="{78902337-40B6-4C87-BCC6-7D45068E6BD4}"/>
              </a:ext>
            </a:extLst>
          </p:cNvPr>
          <p:cNvSpPr txBox="1">
            <a:spLocks noGrp="1"/>
          </p:cNvSpPr>
          <p:nvPr>
            <p:ph type="title"/>
          </p:nvPr>
        </p:nvSpPr>
        <p:spPr>
          <a:xfrm>
            <a:off x="457200" y="-22225"/>
            <a:ext cx="822960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3. </a:t>
            </a:r>
            <a:r>
              <a:rPr lang="en-US" dirty="0" err="1"/>
              <a:t>Giáo</a:t>
            </a:r>
            <a:r>
              <a:rPr lang="en-US" dirty="0"/>
              <a:t> </a:t>
            </a:r>
            <a:r>
              <a:rPr lang="en-US" dirty="0" err="1"/>
              <a:t>dục</a:t>
            </a:r>
            <a:r>
              <a:rPr lang="en-US" dirty="0"/>
              <a:t>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thông</a:t>
            </a:r>
            <a:r>
              <a:rPr lang="en-US" dirty="0"/>
              <a:t> qua </a:t>
            </a:r>
            <a:r>
              <a:rPr lang="en-US" dirty="0" err="1"/>
              <a:t>trải</a:t>
            </a:r>
            <a:r>
              <a:rPr lang="en-US" dirty="0"/>
              <a:t> </a:t>
            </a:r>
            <a:r>
              <a:rPr lang="en-US" dirty="0" err="1"/>
              <a:t>nghiệm</a:t>
            </a:r>
            <a:r>
              <a:rPr lang="en-US" dirty="0"/>
              <a:t> </a:t>
            </a:r>
            <a:r>
              <a:rPr lang="en-US" dirty="0" err="1"/>
              <a:t>cho</a:t>
            </a:r>
            <a:r>
              <a:rPr lang="en-US" dirty="0"/>
              <a:t> </a:t>
            </a:r>
            <a:r>
              <a:rPr lang="en-US" dirty="0" err="1"/>
              <a:t>trẻ</a:t>
            </a:r>
            <a:r>
              <a:rPr lang="en-US" dirty="0"/>
              <a:t> </a:t>
            </a:r>
            <a:r>
              <a:rPr lang="en-US" dirty="0" err="1"/>
              <a:t>MẫU</a:t>
            </a:r>
            <a:r>
              <a:rPr lang="en-US" dirty="0"/>
              <a:t> </a:t>
            </a:r>
            <a:r>
              <a:rPr lang="en-US" dirty="0" err="1"/>
              <a:t>giáo</a:t>
            </a:r>
            <a:endParaRPr lang="vi-VN" dirty="0"/>
          </a:p>
        </p:txBody>
      </p:sp>
    </p:spTree>
    <p:extLst>
      <p:ext uri="{BB962C8B-B14F-4D97-AF65-F5344CB8AC3E}">
        <p14:creationId xmlns:p14="http://schemas.microsoft.com/office/powerpoint/2010/main" val="3013596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dirty="0"/>
          </a:p>
        </p:txBody>
      </p:sp>
      <p:sp>
        <p:nvSpPr>
          <p:cNvPr id="15" name="TextBox 14">
            <a:extLst>
              <a:ext uri="{FF2B5EF4-FFF2-40B4-BE49-F238E27FC236}">
                <a16:creationId xmlns:a16="http://schemas.microsoft.com/office/drawing/2014/main" id="{D36CC4B4-7165-4135-B6F0-0C97EA85ED49}"/>
              </a:ext>
            </a:extLst>
          </p:cNvPr>
          <p:cNvSpPr txBox="1"/>
          <p:nvPr/>
        </p:nvSpPr>
        <p:spPr>
          <a:xfrm>
            <a:off x="6600190" y="4866975"/>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6D65DCA4-D44F-49A0-8F57-3BEE8A97715F}"/>
              </a:ext>
            </a:extLst>
          </p:cNvPr>
          <p:cNvPicPr>
            <a:picLocks noChangeAspect="1"/>
          </p:cNvPicPr>
          <p:nvPr/>
        </p:nvPicPr>
        <p:blipFill>
          <a:blip r:embed="rId3"/>
          <a:stretch>
            <a:fillRect/>
          </a:stretch>
        </p:blipFill>
        <p:spPr>
          <a:xfrm>
            <a:off x="357717" y="2474912"/>
            <a:ext cx="2334684" cy="2033588"/>
          </a:xfrm>
          <a:prstGeom prst="rect">
            <a:avLst/>
          </a:prstGeom>
        </p:spPr>
      </p:pic>
      <p:sp>
        <p:nvSpPr>
          <p:cNvPr id="19" name="TextBox 18">
            <a:extLst>
              <a:ext uri="{FF2B5EF4-FFF2-40B4-BE49-F238E27FC236}">
                <a16:creationId xmlns:a16="http://schemas.microsoft.com/office/drawing/2014/main" id="{D45C6507-7E5A-4711-91C9-572DD298AE3D}"/>
              </a:ext>
            </a:extLst>
          </p:cNvPr>
          <p:cNvSpPr txBox="1"/>
          <p:nvPr/>
        </p:nvSpPr>
        <p:spPr>
          <a:xfrm>
            <a:off x="23526" y="4528421"/>
            <a:ext cx="2668875" cy="338554"/>
          </a:xfrm>
          <a:prstGeom prst="rect">
            <a:avLst/>
          </a:prstGeom>
          <a:noFill/>
        </p:spPr>
        <p:txBody>
          <a:bodyPr wrap="square">
            <a:spAutoFit/>
          </a:bodyPr>
          <a:lstStyle/>
          <a:p>
            <a:r>
              <a:rPr lang="en-US" sz="800" dirty="0"/>
              <a:t>https://nhanlucnganhluat.vn/tin-tuc/ky-nang-la-gi-co-that-su-quan-trong-khong.html</a:t>
            </a:r>
          </a:p>
        </p:txBody>
      </p:sp>
      <p:sp>
        <p:nvSpPr>
          <p:cNvPr id="9" name="TextBox 8">
            <a:extLst>
              <a:ext uri="{FF2B5EF4-FFF2-40B4-BE49-F238E27FC236}">
                <a16:creationId xmlns:a16="http://schemas.microsoft.com/office/drawing/2014/main" id="{345AFE07-594C-465F-96FC-A49245640255}"/>
              </a:ext>
            </a:extLst>
          </p:cNvPr>
          <p:cNvSpPr txBox="1"/>
          <p:nvPr/>
        </p:nvSpPr>
        <p:spPr>
          <a:xfrm>
            <a:off x="118140" y="761688"/>
            <a:ext cx="9095710" cy="1615827"/>
          </a:xfrm>
          <a:prstGeom prst="rect">
            <a:avLst/>
          </a:prstGeom>
          <a:noFill/>
        </p:spPr>
        <p:txBody>
          <a:bodyPr wrap="square">
            <a:spAutoFit/>
          </a:bodyPr>
          <a:lstStyle/>
          <a:p>
            <a:pPr marL="457200" marR="0" lvl="1"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3.1. </a:t>
            </a:r>
            <a:r>
              <a:rPr lang="en-US" sz="1800" b="1" i="1" dirty="0" err="1">
                <a:solidFill>
                  <a:srgbClr val="000000"/>
                </a:solidFill>
                <a:effectLst/>
                <a:latin typeface="Arial" panose="020B0604020202020204" pitchFamily="34" charset="0"/>
                <a:ea typeface="Calibri" panose="020F0502020204030204" pitchFamily="34" charset="0"/>
              </a:rPr>
              <a:t>Mục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đích</a:t>
            </a:r>
            <a:r>
              <a:rPr lang="en-US" sz="1800" b="1" i="1" dirty="0">
                <a:solidFill>
                  <a:srgbClr val="000000"/>
                </a:solidFill>
                <a:effectLst/>
                <a:latin typeface="Arial" panose="020B0604020202020204" pitchFamily="34" charset="0"/>
                <a:ea typeface="Calibri" panose="020F0502020204030204" pitchFamily="34" charset="0"/>
              </a:rPr>
              <a:t>, ý </a:t>
            </a:r>
            <a:r>
              <a:rPr lang="en-US" sz="1800" b="1" i="1" dirty="0" err="1">
                <a:solidFill>
                  <a:srgbClr val="000000"/>
                </a:solidFill>
                <a:effectLst/>
                <a:latin typeface="Arial" panose="020B0604020202020204" pitchFamily="34" charset="0"/>
                <a:ea typeface="Calibri" panose="020F0502020204030204" pitchFamily="34" charset="0"/>
              </a:rPr>
              <a:t>nghĩa</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của</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KNXH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mầm</a:t>
            </a:r>
            <a:r>
              <a:rPr lang="en-US" sz="1800" b="1" i="1" dirty="0">
                <a:solidFill>
                  <a:srgbClr val="000000"/>
                </a:solidFill>
                <a:effectLst/>
                <a:latin typeface="Arial" panose="020B0604020202020204" pitchFamily="34" charset="0"/>
                <a:ea typeface="Calibri" panose="020F0502020204030204" pitchFamily="34" charset="0"/>
              </a:rPr>
              <a:t> non.</a:t>
            </a:r>
            <a:endParaRPr lang="en-US" sz="1800" b="1" dirty="0">
              <a:effectLst/>
              <a:latin typeface="Times New Roman" panose="02020603050405020304" pitchFamily="18" charset="0"/>
              <a:ea typeface="Calibri" panose="020F0502020204030204" pitchFamily="34" charset="0"/>
            </a:endParaRPr>
          </a:p>
          <a:p>
            <a:r>
              <a:rPr lang="af-ZA" sz="1800" dirty="0">
                <a:effectLst/>
                <a:latin typeface="Arial" panose="020B0604020202020204" pitchFamily="34" charset="0"/>
                <a:ea typeface="Calibri" panose="020F0502020204030204" pitchFamily="34" charset="0"/>
              </a:rPr>
              <a:t>Giáo dục KNXH cho trẻ mẫu giáo 3-6 tuổi nhằm giúp trẻ biết thực hiện một số quy tắc, quy định trong sinh hoạt ở gia đình, trường lớp mầm non, cộng đồng gần gũi đồng thời giúp trẻ có một số kĩ năng như tôn trọng, hợp tác, thân thiện, quan tâm, chia sẻ trong mối quan hệ của trẻ với mọi người xung quanh</a:t>
            </a:r>
            <a:endParaRPr lang="en-US" sz="1800" dirty="0"/>
          </a:p>
        </p:txBody>
      </p:sp>
      <p:sp>
        <p:nvSpPr>
          <p:cNvPr id="4" name="Title 3">
            <a:extLst>
              <a:ext uri="{FF2B5EF4-FFF2-40B4-BE49-F238E27FC236}">
                <a16:creationId xmlns:a16="http://schemas.microsoft.com/office/drawing/2014/main" id="{911B1C31-8CDB-4192-8A1A-755875E46C43}"/>
              </a:ext>
            </a:extLst>
          </p:cNvPr>
          <p:cNvSpPr>
            <a:spLocks noGrp="1"/>
          </p:cNvSpPr>
          <p:nvPr>
            <p:ph type="title"/>
          </p:nvPr>
        </p:nvSpPr>
        <p:spPr/>
        <p:txBody>
          <a:bodyPr/>
          <a:lstStyle/>
          <a:p>
            <a:endParaRPr lang="en-US"/>
          </a:p>
        </p:txBody>
      </p:sp>
      <p:sp>
        <p:nvSpPr>
          <p:cNvPr id="12" name="Google Shape;126;p25">
            <a:extLst>
              <a:ext uri="{FF2B5EF4-FFF2-40B4-BE49-F238E27FC236}">
                <a16:creationId xmlns:a16="http://schemas.microsoft.com/office/drawing/2014/main" id="{01AFDF0D-8C31-49AA-9C46-D7E662D85FD5}"/>
              </a:ext>
            </a:extLst>
          </p:cNvPr>
          <p:cNvSpPr txBox="1">
            <a:spLocks/>
          </p:cNvSpPr>
          <p:nvPr/>
        </p:nvSpPr>
        <p:spPr>
          <a:xfrm>
            <a:off x="457200" y="-22225"/>
            <a:ext cx="822960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3. </a:t>
            </a:r>
            <a:r>
              <a:rPr lang="en-US" dirty="0" err="1"/>
              <a:t>Giáo</a:t>
            </a:r>
            <a:r>
              <a:rPr lang="en-US" dirty="0"/>
              <a:t> </a:t>
            </a:r>
            <a:r>
              <a:rPr lang="en-US" dirty="0" err="1"/>
              <a:t>dục</a:t>
            </a:r>
            <a:r>
              <a:rPr lang="en-US" dirty="0"/>
              <a:t>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thông</a:t>
            </a:r>
            <a:r>
              <a:rPr lang="en-US" dirty="0"/>
              <a:t> qua </a:t>
            </a:r>
            <a:r>
              <a:rPr lang="en-US" dirty="0" err="1"/>
              <a:t>trải</a:t>
            </a:r>
            <a:r>
              <a:rPr lang="en-US" dirty="0"/>
              <a:t> </a:t>
            </a:r>
            <a:r>
              <a:rPr lang="en-US" dirty="0" err="1"/>
              <a:t>nghiệm</a:t>
            </a:r>
            <a:r>
              <a:rPr lang="en-US" dirty="0"/>
              <a:t> </a:t>
            </a:r>
            <a:r>
              <a:rPr lang="en-US" dirty="0" err="1"/>
              <a:t>cho</a:t>
            </a:r>
            <a:r>
              <a:rPr lang="en-US" dirty="0"/>
              <a:t> </a:t>
            </a:r>
            <a:r>
              <a:rPr lang="en-US" dirty="0" err="1"/>
              <a:t>trẻ</a:t>
            </a:r>
            <a:r>
              <a:rPr lang="en-US" dirty="0"/>
              <a:t> </a:t>
            </a:r>
            <a:r>
              <a:rPr lang="en-US" dirty="0" err="1"/>
              <a:t>MẫU</a:t>
            </a:r>
            <a:r>
              <a:rPr lang="en-US" dirty="0"/>
              <a:t> </a:t>
            </a:r>
            <a:r>
              <a:rPr lang="en-US" dirty="0" err="1"/>
              <a:t>giáo</a:t>
            </a:r>
            <a:endParaRPr lang="vi-VN" dirty="0"/>
          </a:p>
        </p:txBody>
      </p:sp>
      <p:sp>
        <p:nvSpPr>
          <p:cNvPr id="13" name="TextBox 12">
            <a:extLst>
              <a:ext uri="{FF2B5EF4-FFF2-40B4-BE49-F238E27FC236}">
                <a16:creationId xmlns:a16="http://schemas.microsoft.com/office/drawing/2014/main" id="{88A2059C-4B3C-486A-B162-56D79B5DD3B4}"/>
              </a:ext>
            </a:extLst>
          </p:cNvPr>
          <p:cNvSpPr txBox="1"/>
          <p:nvPr/>
        </p:nvSpPr>
        <p:spPr>
          <a:xfrm>
            <a:off x="2692401" y="2530227"/>
            <a:ext cx="6305548" cy="2031325"/>
          </a:xfrm>
          <a:prstGeom prst="rect">
            <a:avLst/>
          </a:prstGeom>
          <a:noFill/>
        </p:spPr>
        <p:txBody>
          <a:bodyPr wrap="square">
            <a:spAutoFit/>
          </a:bodyPr>
          <a:lstStyle/>
          <a:p>
            <a:pPr marL="0" marR="0" indent="457200" algn="just">
              <a:spcBef>
                <a:spcPts val="0"/>
              </a:spcBef>
              <a:spcAft>
                <a:spcPts val="0"/>
              </a:spcAft>
            </a:pP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Giúp</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trẻ</a:t>
            </a:r>
            <a:r>
              <a:rPr lang="vi-VN" sz="1800" b="1" dirty="0">
                <a:effectLst/>
                <a:latin typeface="Arial" panose="020B0604020202020204" pitchFamily="34" charset="0"/>
                <a:ea typeface="Calibri" panose="020F0502020204030204" pitchFamily="34" charset="0"/>
              </a:rPr>
              <a:t> tham gia tương tác hiệu quả trong môi trường xã hội</a:t>
            </a:r>
            <a:endParaRPr lang="en-US" sz="1800" dirty="0">
              <a:effectLst/>
              <a:latin typeface="Calibri" panose="020F0502020204030204" pitchFamily="34" charset="0"/>
              <a:ea typeface="Calibri" panose="020F0502020204030204" pitchFamily="34" charset="0"/>
            </a:endParaRPr>
          </a:p>
          <a:p>
            <a:pPr marL="0" marR="0" indent="457200" algn="just">
              <a:spcBef>
                <a:spcPts val="0"/>
              </a:spcBef>
              <a:spcAft>
                <a:spcPts val="0"/>
              </a:spcAft>
            </a:pPr>
            <a:r>
              <a:rPr lang="vi-VN" sz="1800" dirty="0">
                <a:effectLst/>
                <a:latin typeface="Arial" panose="020B0604020202020204" pitchFamily="34" charset="0"/>
                <a:ea typeface="Calibri" panose="020F0502020204030204" pitchFamily="34" charset="0"/>
              </a:rPr>
              <a:t>Giáo dục KNXH giúp trẻ kiểm soát, cảm xúc giàu tình thương yêu, tin tưởng và quan tâm đến mọi người xung quanh. Khi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có KNXH, điều đó cũng đồng nghĩa là các em có kĩ năng giao tiếp, có kĩ năng tạo lập và duy trì các mối quan hệ xã hội, có kĩ năng giải quyết vấn đề xã hội…</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881223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9" name="TextBox 8">
            <a:extLst>
              <a:ext uri="{FF2B5EF4-FFF2-40B4-BE49-F238E27FC236}">
                <a16:creationId xmlns:a16="http://schemas.microsoft.com/office/drawing/2014/main" id="{B8F1ADD3-245B-4DD9-9C67-01FC9D343D77}"/>
              </a:ext>
            </a:extLst>
          </p:cNvPr>
          <p:cNvSpPr txBox="1"/>
          <p:nvPr/>
        </p:nvSpPr>
        <p:spPr>
          <a:xfrm>
            <a:off x="5938520" y="4725670"/>
            <a:ext cx="3478530" cy="369332"/>
          </a:xfrm>
          <a:prstGeom prst="rect">
            <a:avLst/>
          </a:prstGeom>
          <a:noFill/>
        </p:spPr>
        <p:txBody>
          <a:bodyPr wrap="square" rtlCol="0">
            <a:spAutoFit/>
          </a:bodyPr>
          <a:lstStyle/>
          <a:p>
            <a:r>
              <a:rPr lang="en-US" sz="1800" i="1" dirty="0">
                <a:solidFill>
                  <a:schemeClr val="tx1"/>
                </a:solidFill>
                <a:latin typeface="+mj-lt"/>
              </a:rPr>
              <a:t>GV: </a:t>
            </a:r>
            <a:r>
              <a:rPr lang="en-US" sz="1800" i="1" dirty="0" err="1">
                <a:solidFill>
                  <a:schemeClr val="tx1"/>
                </a:solidFill>
                <a:latin typeface="+mj-lt"/>
              </a:rPr>
              <a:t>Nguyễn</a:t>
            </a:r>
            <a:r>
              <a:rPr lang="en-US" sz="1800" i="1" dirty="0">
                <a:solidFill>
                  <a:schemeClr val="tx1"/>
                </a:solidFill>
                <a:latin typeface="+mj-lt"/>
              </a:rPr>
              <a:t> </a:t>
            </a:r>
            <a:r>
              <a:rPr lang="en-US" sz="1800" i="1" dirty="0" err="1">
                <a:solidFill>
                  <a:schemeClr val="tx1"/>
                </a:solidFill>
                <a:latin typeface="+mj-lt"/>
              </a:rPr>
              <a:t>Thiều</a:t>
            </a:r>
            <a:r>
              <a:rPr lang="en-US" sz="1800" i="1" dirty="0">
                <a:solidFill>
                  <a:schemeClr val="tx1"/>
                </a:solidFill>
                <a:latin typeface="+mj-lt"/>
              </a:rPr>
              <a:t> </a:t>
            </a:r>
            <a:r>
              <a:rPr lang="en-US" sz="1800" i="1" dirty="0" err="1">
                <a:solidFill>
                  <a:schemeClr val="tx1"/>
                </a:solidFill>
                <a:latin typeface="+mj-lt"/>
              </a:rPr>
              <a:t>Dạ</a:t>
            </a:r>
            <a:r>
              <a:rPr lang="en-US" sz="1800" i="1" dirty="0">
                <a:solidFill>
                  <a:schemeClr val="tx1"/>
                </a:solidFill>
                <a:latin typeface="+mj-lt"/>
              </a:rPr>
              <a:t> </a:t>
            </a:r>
            <a:r>
              <a:rPr lang="en-US" sz="1800" i="1" dirty="0" err="1">
                <a:solidFill>
                  <a:schemeClr val="tx1"/>
                </a:solidFill>
                <a:latin typeface="+mj-lt"/>
              </a:rPr>
              <a:t>Hương</a:t>
            </a:r>
            <a:endParaRPr lang="en-US" sz="1800" i="1" dirty="0">
              <a:solidFill>
                <a:schemeClr val="tx1"/>
              </a:solidFill>
              <a:latin typeface="+mj-lt"/>
            </a:endParaRPr>
          </a:p>
        </p:txBody>
      </p:sp>
      <p:sp>
        <p:nvSpPr>
          <p:cNvPr id="7" name="TextBox 6">
            <a:extLst>
              <a:ext uri="{FF2B5EF4-FFF2-40B4-BE49-F238E27FC236}">
                <a16:creationId xmlns:a16="http://schemas.microsoft.com/office/drawing/2014/main" id="{2BC8B65E-626E-46FF-97AF-94DB97E33B83}"/>
              </a:ext>
            </a:extLst>
          </p:cNvPr>
          <p:cNvSpPr txBox="1"/>
          <p:nvPr/>
        </p:nvSpPr>
        <p:spPr>
          <a:xfrm>
            <a:off x="249524" y="799191"/>
            <a:ext cx="8811925" cy="3787062"/>
          </a:xfrm>
          <a:prstGeom prst="rect">
            <a:avLst/>
          </a:prstGeom>
          <a:noFill/>
        </p:spPr>
        <p:txBody>
          <a:bodyPr wrap="square">
            <a:spAutoFit/>
          </a:bodyPr>
          <a:lstStyle/>
          <a:p>
            <a:pPr marR="0" lvl="0" algn="just">
              <a:lnSpc>
                <a:spcPct val="150000"/>
              </a:lnSpc>
              <a:spcBef>
                <a:spcPts val="0"/>
              </a:spcBef>
              <a:spcAft>
                <a:spcPts val="0"/>
              </a:spcAft>
            </a:pP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Nâng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cao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khả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nhận</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thức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cho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trẻ</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a:effectLst/>
                <a:latin typeface="Arial" panose="020B0604020202020204" pitchFamily="34" charset="0"/>
                <a:ea typeface="Calibri" panose="020F0502020204030204" pitchFamily="34" charset="0"/>
              </a:rPr>
              <a:t>N</a:t>
            </a:r>
            <a:r>
              <a:rPr lang="vi-VN" sz="1800" dirty="0">
                <a:effectLst/>
                <a:latin typeface="Arial" panose="020B0604020202020204" pitchFamily="34" charset="0"/>
                <a:ea typeface="Calibri" panose="020F0502020204030204" pitchFamily="34" charset="0"/>
              </a:rPr>
              <a:t>ếu một 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trở</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nên</a:t>
            </a:r>
            <a:r>
              <a:rPr lang="vi-VN" sz="1800" dirty="0">
                <a:effectLst/>
                <a:latin typeface="Arial" panose="020B0604020202020204" pitchFamily="34" charset="0"/>
                <a:ea typeface="Calibri" panose="020F0502020204030204" pitchFamily="34" charset="0"/>
              </a:rPr>
              <a:t> quảng giao, thân 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dễ nhận được sự giúp đỡ của bạn bè đồng trang lứa hay ngược lại, các em cũng sẽ sẵn sàng chia sẻ, giúp đỡ người khác khi họ cần</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giúp các em tiến bộ. Điều này có nghĩa, KNXH chính là điều kiện, là chìa khóa để trẻ thành công 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chuẩn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lớp</a:t>
            </a:r>
            <a:r>
              <a:rPr lang="en-US" sz="1800" dirty="0">
                <a:effectLst/>
                <a:latin typeface="Arial" panose="020B0604020202020204" pitchFamily="34" charset="0"/>
                <a:ea typeface="Calibri" panose="020F0502020204030204" pitchFamily="34" charset="0"/>
              </a:rPr>
              <a:t> 1.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vậy</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giáo dục </a:t>
            </a:r>
            <a:r>
              <a:rPr lang="en-US" sz="1800" dirty="0">
                <a:effectLst/>
                <a:latin typeface="Arial" panose="020B0604020202020204" pitchFamily="34" charset="0"/>
                <a:ea typeface="Calibri" panose="020F0502020204030204" pitchFamily="34" charset="0"/>
              </a:rPr>
              <a:t>KNXH</a:t>
            </a:r>
            <a:r>
              <a:rPr lang="vi-VN" sz="1800" dirty="0">
                <a:effectLst/>
                <a:latin typeface="Arial" panose="020B0604020202020204" pitchFamily="34" charset="0"/>
                <a:ea typeface="Calibri" panose="020F0502020204030204" pitchFamily="34" charset="0"/>
              </a:rPr>
              <a:t> thay đổi cách nhìn nhận bản thân về thế giới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Trẻ có khả năng nhận thức được những hành động đúng, hành động nên làm và hành động không nên làm, ý nghĩa của những hành động này trong cuộc sống.</a:t>
            </a:r>
            <a:endParaRPr lang="en-US" sz="1800" dirty="0">
              <a:effectLst/>
              <a:latin typeface="Calibri" panose="020F0502020204030204" pitchFamily="34" charset="0"/>
              <a:ea typeface="Calibri" panose="020F0502020204030204" pitchFamily="34" charset="0"/>
            </a:endParaRPr>
          </a:p>
        </p:txBody>
      </p:sp>
      <p:sp>
        <p:nvSpPr>
          <p:cNvPr id="11" name="Google Shape;130;p25">
            <a:extLst>
              <a:ext uri="{FF2B5EF4-FFF2-40B4-BE49-F238E27FC236}">
                <a16:creationId xmlns:a16="http://schemas.microsoft.com/office/drawing/2014/main" id="{461D8788-9238-4DF4-8FB8-F4296473CD9B}"/>
              </a:ext>
            </a:extLst>
          </p:cNvPr>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dirty="0"/>
          </a:p>
        </p:txBody>
      </p:sp>
      <p:sp>
        <p:nvSpPr>
          <p:cNvPr id="13" name="Google Shape;126;p25">
            <a:extLst>
              <a:ext uri="{FF2B5EF4-FFF2-40B4-BE49-F238E27FC236}">
                <a16:creationId xmlns:a16="http://schemas.microsoft.com/office/drawing/2014/main" id="{EF70F4A9-709B-42D9-A4BF-2C395E04AB75}"/>
              </a:ext>
            </a:extLst>
          </p:cNvPr>
          <p:cNvSpPr txBox="1">
            <a:spLocks/>
          </p:cNvSpPr>
          <p:nvPr/>
        </p:nvSpPr>
        <p:spPr>
          <a:xfrm>
            <a:off x="457200" y="-22225"/>
            <a:ext cx="822960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3. </a:t>
            </a:r>
            <a:r>
              <a:rPr lang="en-US" dirty="0" err="1"/>
              <a:t>Giáo</a:t>
            </a:r>
            <a:r>
              <a:rPr lang="en-US" dirty="0"/>
              <a:t> </a:t>
            </a:r>
            <a:r>
              <a:rPr lang="en-US" dirty="0" err="1"/>
              <a:t>dục</a:t>
            </a:r>
            <a:r>
              <a:rPr lang="en-US" dirty="0"/>
              <a:t>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thông</a:t>
            </a:r>
            <a:r>
              <a:rPr lang="en-US" dirty="0"/>
              <a:t> qua </a:t>
            </a:r>
            <a:r>
              <a:rPr lang="en-US" dirty="0" err="1"/>
              <a:t>trải</a:t>
            </a:r>
            <a:r>
              <a:rPr lang="en-US" dirty="0"/>
              <a:t> </a:t>
            </a:r>
            <a:r>
              <a:rPr lang="en-US" dirty="0" err="1"/>
              <a:t>nghiệm</a:t>
            </a:r>
            <a:r>
              <a:rPr lang="en-US" dirty="0"/>
              <a:t> </a:t>
            </a:r>
            <a:r>
              <a:rPr lang="en-US" dirty="0" err="1"/>
              <a:t>cho</a:t>
            </a:r>
            <a:r>
              <a:rPr lang="en-US" dirty="0"/>
              <a:t> </a:t>
            </a:r>
            <a:r>
              <a:rPr lang="en-US" dirty="0" err="1"/>
              <a:t>trẻ</a:t>
            </a:r>
            <a:r>
              <a:rPr lang="en-US" dirty="0"/>
              <a:t> </a:t>
            </a:r>
            <a:r>
              <a:rPr lang="en-US" dirty="0" err="1"/>
              <a:t>MẫU</a:t>
            </a:r>
            <a:r>
              <a:rPr lang="en-US" dirty="0"/>
              <a:t> </a:t>
            </a:r>
            <a:r>
              <a:rPr lang="en-US" dirty="0" err="1"/>
              <a:t>giáo</a:t>
            </a:r>
            <a:endParaRPr lang="vi-VN" dirty="0"/>
          </a:p>
        </p:txBody>
      </p:sp>
    </p:spTree>
    <p:extLst>
      <p:ext uri="{BB962C8B-B14F-4D97-AF65-F5344CB8AC3E}">
        <p14:creationId xmlns:p14="http://schemas.microsoft.com/office/powerpoint/2010/main" val="3883645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9" name="TextBox 8">
            <a:extLst>
              <a:ext uri="{FF2B5EF4-FFF2-40B4-BE49-F238E27FC236}">
                <a16:creationId xmlns:a16="http://schemas.microsoft.com/office/drawing/2014/main" id="{B8F1ADD3-245B-4DD9-9C67-01FC9D343D77}"/>
              </a:ext>
            </a:extLst>
          </p:cNvPr>
          <p:cNvSpPr txBox="1"/>
          <p:nvPr/>
        </p:nvSpPr>
        <p:spPr>
          <a:xfrm>
            <a:off x="5938520" y="4725670"/>
            <a:ext cx="3478530" cy="369332"/>
          </a:xfrm>
          <a:prstGeom prst="rect">
            <a:avLst/>
          </a:prstGeom>
          <a:noFill/>
        </p:spPr>
        <p:txBody>
          <a:bodyPr wrap="square" rtlCol="0">
            <a:spAutoFit/>
          </a:bodyPr>
          <a:lstStyle/>
          <a:p>
            <a:r>
              <a:rPr lang="en-US" sz="1800" i="1" dirty="0">
                <a:solidFill>
                  <a:schemeClr val="tx1"/>
                </a:solidFill>
                <a:latin typeface="+mj-lt"/>
              </a:rPr>
              <a:t>GV: </a:t>
            </a:r>
            <a:r>
              <a:rPr lang="en-US" sz="1800" i="1" dirty="0" err="1">
                <a:solidFill>
                  <a:schemeClr val="tx1"/>
                </a:solidFill>
                <a:latin typeface="+mj-lt"/>
              </a:rPr>
              <a:t>Nguyễn</a:t>
            </a:r>
            <a:r>
              <a:rPr lang="en-US" sz="1800" i="1" dirty="0">
                <a:solidFill>
                  <a:schemeClr val="tx1"/>
                </a:solidFill>
                <a:latin typeface="+mj-lt"/>
              </a:rPr>
              <a:t> </a:t>
            </a:r>
            <a:r>
              <a:rPr lang="en-US" sz="1800" i="1" dirty="0" err="1">
                <a:solidFill>
                  <a:schemeClr val="tx1"/>
                </a:solidFill>
                <a:latin typeface="+mj-lt"/>
              </a:rPr>
              <a:t>Thiều</a:t>
            </a:r>
            <a:r>
              <a:rPr lang="en-US" sz="1800" i="1" dirty="0">
                <a:solidFill>
                  <a:schemeClr val="tx1"/>
                </a:solidFill>
                <a:latin typeface="+mj-lt"/>
              </a:rPr>
              <a:t> </a:t>
            </a:r>
            <a:r>
              <a:rPr lang="en-US" sz="1800" i="1" dirty="0" err="1">
                <a:solidFill>
                  <a:schemeClr val="tx1"/>
                </a:solidFill>
                <a:latin typeface="+mj-lt"/>
              </a:rPr>
              <a:t>Dạ</a:t>
            </a:r>
            <a:r>
              <a:rPr lang="en-US" sz="1800" i="1" dirty="0">
                <a:solidFill>
                  <a:schemeClr val="tx1"/>
                </a:solidFill>
                <a:latin typeface="+mj-lt"/>
              </a:rPr>
              <a:t> </a:t>
            </a:r>
            <a:r>
              <a:rPr lang="en-US" sz="1800" i="1" dirty="0" err="1">
                <a:solidFill>
                  <a:schemeClr val="tx1"/>
                </a:solidFill>
                <a:latin typeface="+mj-lt"/>
              </a:rPr>
              <a:t>Hương</a:t>
            </a:r>
            <a:endParaRPr lang="en-US" sz="1800" i="1" dirty="0">
              <a:solidFill>
                <a:schemeClr val="tx1"/>
              </a:solidFill>
              <a:latin typeface="+mj-lt"/>
            </a:endParaRPr>
          </a:p>
        </p:txBody>
      </p:sp>
      <p:sp>
        <p:nvSpPr>
          <p:cNvPr id="11" name="Google Shape;130;p25">
            <a:extLst>
              <a:ext uri="{FF2B5EF4-FFF2-40B4-BE49-F238E27FC236}">
                <a16:creationId xmlns:a16="http://schemas.microsoft.com/office/drawing/2014/main" id="{461D8788-9238-4DF4-8FB8-F4296473CD9B}"/>
              </a:ext>
            </a:extLst>
          </p:cNvPr>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dirty="0"/>
          </a:p>
        </p:txBody>
      </p:sp>
      <p:sp>
        <p:nvSpPr>
          <p:cNvPr id="13" name="Google Shape;126;p25">
            <a:extLst>
              <a:ext uri="{FF2B5EF4-FFF2-40B4-BE49-F238E27FC236}">
                <a16:creationId xmlns:a16="http://schemas.microsoft.com/office/drawing/2014/main" id="{EF70F4A9-709B-42D9-A4BF-2C395E04AB75}"/>
              </a:ext>
            </a:extLst>
          </p:cNvPr>
          <p:cNvSpPr txBox="1">
            <a:spLocks/>
          </p:cNvSpPr>
          <p:nvPr/>
        </p:nvSpPr>
        <p:spPr>
          <a:xfrm>
            <a:off x="457200" y="-22225"/>
            <a:ext cx="822960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3. </a:t>
            </a:r>
            <a:r>
              <a:rPr lang="en-US" dirty="0" err="1"/>
              <a:t>Giáo</a:t>
            </a:r>
            <a:r>
              <a:rPr lang="en-US" dirty="0"/>
              <a:t> </a:t>
            </a:r>
            <a:r>
              <a:rPr lang="en-US" dirty="0" err="1"/>
              <a:t>dục</a:t>
            </a:r>
            <a:r>
              <a:rPr lang="en-US" dirty="0"/>
              <a:t>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thông</a:t>
            </a:r>
            <a:r>
              <a:rPr lang="en-US" dirty="0"/>
              <a:t> qua </a:t>
            </a:r>
            <a:r>
              <a:rPr lang="en-US" dirty="0" err="1"/>
              <a:t>trải</a:t>
            </a:r>
            <a:r>
              <a:rPr lang="en-US" dirty="0"/>
              <a:t> </a:t>
            </a:r>
            <a:r>
              <a:rPr lang="en-US" dirty="0" err="1"/>
              <a:t>nghiệm</a:t>
            </a:r>
            <a:r>
              <a:rPr lang="en-US" dirty="0"/>
              <a:t> </a:t>
            </a:r>
            <a:r>
              <a:rPr lang="en-US" dirty="0" err="1"/>
              <a:t>cho</a:t>
            </a:r>
            <a:r>
              <a:rPr lang="en-US" dirty="0"/>
              <a:t> </a:t>
            </a:r>
            <a:r>
              <a:rPr lang="en-US" dirty="0" err="1"/>
              <a:t>trẻ</a:t>
            </a:r>
            <a:r>
              <a:rPr lang="en-US" dirty="0"/>
              <a:t> </a:t>
            </a:r>
            <a:r>
              <a:rPr lang="en-US" dirty="0" err="1"/>
              <a:t>MẫU</a:t>
            </a:r>
            <a:r>
              <a:rPr lang="en-US" dirty="0"/>
              <a:t> </a:t>
            </a:r>
            <a:r>
              <a:rPr lang="en-US" dirty="0" err="1"/>
              <a:t>giáo</a:t>
            </a:r>
            <a:endParaRPr lang="vi-VN" dirty="0"/>
          </a:p>
        </p:txBody>
      </p:sp>
      <p:sp>
        <p:nvSpPr>
          <p:cNvPr id="6" name="TextBox 5">
            <a:extLst>
              <a:ext uri="{FF2B5EF4-FFF2-40B4-BE49-F238E27FC236}">
                <a16:creationId xmlns:a16="http://schemas.microsoft.com/office/drawing/2014/main" id="{3B447A03-E008-48A5-B89E-25312A448444}"/>
              </a:ext>
            </a:extLst>
          </p:cNvPr>
          <p:cNvSpPr txBox="1"/>
          <p:nvPr/>
        </p:nvSpPr>
        <p:spPr>
          <a:xfrm>
            <a:off x="158750" y="799191"/>
            <a:ext cx="8813800" cy="4202561"/>
          </a:xfrm>
          <a:prstGeom prst="rect">
            <a:avLst/>
          </a:prstGeom>
          <a:noFill/>
        </p:spPr>
        <p:txBody>
          <a:bodyPr wrap="square">
            <a:spAutoFit/>
          </a:bodyPr>
          <a:lstStyle/>
          <a:p>
            <a:pPr marL="0" marR="0" indent="457200" algn="just">
              <a:lnSpc>
                <a:spcPct val="150000"/>
              </a:lnSpc>
              <a:spcBef>
                <a:spcPts val="0"/>
              </a:spcBef>
              <a:spcAft>
                <a:spcPts val="0"/>
              </a:spcAft>
            </a:pPr>
            <a:r>
              <a:rPr lang="vi-VN" sz="1800" b="1" dirty="0">
                <a:effectLst/>
                <a:latin typeface="Arial" panose="020B0604020202020204" pitchFamily="34" charset="0"/>
                <a:ea typeface="Calibri" panose="020F0502020204030204" pitchFamily="34" charset="0"/>
              </a:rPr>
              <a:t>Giải quyết tốt các mâu thuẫn, xung đột trong đời sống</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vi-VN" sz="1800" dirty="0">
                <a:effectLst/>
                <a:latin typeface="Arial" panose="020B0604020202020204" pitchFamily="34" charset="0"/>
                <a:ea typeface="Calibri" panose="020F0502020204030204" pitchFamily="34" charset="0"/>
              </a:rPr>
              <a:t>Mỗi con người là một cá thể độc lập, sự khác biệt cá nhân luôn tồn tại và nó chính là cội nguồn của mọi bất đồng, mâu thuẫn, xung đột trong xã hội.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vi-VN" sz="1800" dirty="0">
                <a:effectLst/>
                <a:latin typeface="Arial" panose="020B0604020202020204" pitchFamily="34" charset="0"/>
                <a:ea typeface="Calibri" panose="020F0502020204030204" pitchFamily="34" charset="0"/>
              </a:rPr>
              <a:t>Có KNXH tức là trẻ có kỹ năng giải quyết các vấn đề, mâu thuẫn với những người xung quanh, trẻ biết sống tự tôn và thừa nhận người khác. Thực tế đã cho thấy, nhiều trẻ đã bị “sốc” khi mới được thả vào môi trường xã hội kể cả là môi trường lớp học. Vì đó là một môi trường hoàn toàn mới, mối quan hệ mới, nhiệm vụ mới, hoạt động mới so với môi trường gia đình quen thuộc. Việc trang bị KNXH giúp các em có thể thích nghi với môi trường xã hội mới, biết sống hòa thuận, biết giải quyết những mâu thuẫn nảy sinh chốn học đường.</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049641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19</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5835649" y="1351449"/>
            <a:ext cx="3185781" cy="2389336"/>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478268" y="3893750"/>
            <a:ext cx="2711451" cy="338554"/>
          </a:xfrm>
          <a:prstGeom prst="rect">
            <a:avLst/>
          </a:prstGeom>
          <a:noFill/>
        </p:spPr>
        <p:txBody>
          <a:bodyPr wrap="square">
            <a:spAutoFit/>
          </a:bodyPr>
          <a:lstStyle/>
          <a:p>
            <a:r>
              <a:rPr lang="en-US" sz="800" dirty="0"/>
              <a:t>https://nhanlucnganhluat.vn/tin-tuc/ky-nang-la-gi-co-that-su-quan-trong-khong.html</a:t>
            </a:r>
          </a:p>
        </p:txBody>
      </p:sp>
      <p:sp>
        <p:nvSpPr>
          <p:cNvPr id="8" name="TextBox 7">
            <a:extLst>
              <a:ext uri="{FF2B5EF4-FFF2-40B4-BE49-F238E27FC236}">
                <a16:creationId xmlns:a16="http://schemas.microsoft.com/office/drawing/2014/main" id="{5249CA1D-236B-4CEE-A6CE-FE919AAD17E6}"/>
              </a:ext>
            </a:extLst>
          </p:cNvPr>
          <p:cNvSpPr txBox="1"/>
          <p:nvPr/>
        </p:nvSpPr>
        <p:spPr>
          <a:xfrm>
            <a:off x="122570" y="171242"/>
            <a:ext cx="5446380" cy="4524315"/>
          </a:xfrm>
          <a:prstGeom prst="rect">
            <a:avLst/>
          </a:prstGeom>
          <a:noFill/>
        </p:spPr>
        <p:txBody>
          <a:bodyPr wrap="square">
            <a:spAutoFit/>
          </a:bodyPr>
          <a:lstStyle/>
          <a:p>
            <a:pPr marL="0" marR="0" indent="457200" algn="just">
              <a:spcBef>
                <a:spcPts val="0"/>
              </a:spcBef>
              <a:spcAft>
                <a:spcPts val="0"/>
              </a:spcAft>
            </a:pPr>
            <a:r>
              <a:rPr lang="vi-VN" sz="1800" dirty="0">
                <a:effectLst/>
                <a:latin typeface="Arial" panose="020B0604020202020204" pitchFamily="34" charset="0"/>
                <a:ea typeface="Calibri" panose="020F0502020204030204" pitchFamily="34" charset="0"/>
              </a:rPr>
              <a:t>Lứa tuổi mẫu giáo là một trong những giai đoạn qua</a:t>
            </a:r>
            <a:r>
              <a:rPr lang="en-US" sz="1800" dirty="0">
                <a:effectLst/>
                <a:latin typeface="Arial" panose="020B0604020202020204" pitchFamily="34" charset="0"/>
                <a:ea typeface="Calibri" panose="020F0502020204030204" pitchFamily="34" charset="0"/>
              </a:rPr>
              <a:t>n</a:t>
            </a:r>
            <a:r>
              <a:rPr lang="vi-VN" sz="1800" dirty="0">
                <a:effectLst/>
                <a:latin typeface="Arial" panose="020B0604020202020204" pitchFamily="34" charset="0"/>
                <a:ea typeface="Calibri" panose="020F0502020204030204" pitchFamily="34" charset="0"/>
              </a:rPr>
              <a:t> trọng nhất trong quá trình phát triển cảm xúc của trẻ cũng trong giai đoạn này, nền tảng của sự tự tin và lòng tự trong bắt đầu được hình thành. Giáo dục KNXH phải qua một quá trình nhận thức, hình thành thái độ, thay đổi hành vi. Đây là một quá trình mà mỗi yếu tố có thể là khởi đầu của một chu trình mới.</a:t>
            </a:r>
            <a:endParaRPr lang="en-US" sz="1800" dirty="0">
              <a:effectLst/>
              <a:latin typeface="Calibri" panose="020F0502020204030204" pitchFamily="34" charset="0"/>
              <a:ea typeface="Calibri" panose="020F0502020204030204" pitchFamily="34" charset="0"/>
            </a:endParaRPr>
          </a:p>
          <a:p>
            <a:pPr marL="0" marR="0" indent="457200" algn="just">
              <a:spcBef>
                <a:spcPts val="0"/>
              </a:spcBef>
              <a:spcAft>
                <a:spcPts val="0"/>
              </a:spcAft>
            </a:pPr>
            <a:r>
              <a:rPr lang="vi-VN" sz="1800" dirty="0">
                <a:effectLst/>
                <a:latin typeface="Arial" panose="020B0604020202020204" pitchFamily="34" charset="0"/>
                <a:ea typeface="Calibri" panose="020F0502020204030204" pitchFamily="34" charset="0"/>
              </a:rPr>
              <a:t>Chính vì vậy việc giáo dục KNXH là hết sức cần thiết và quan trọng. Nếu chúng ta giáo dục </a:t>
            </a:r>
            <a:r>
              <a:rPr lang="en-US" sz="1800" dirty="0">
                <a:effectLst/>
                <a:latin typeface="Arial" panose="020B0604020202020204" pitchFamily="34" charset="0"/>
                <a:ea typeface="Calibri" panose="020F0502020204030204" pitchFamily="34" charset="0"/>
              </a:rPr>
              <a:t>KNXH </a:t>
            </a:r>
            <a:r>
              <a:rPr lang="vi-VN" sz="1800" dirty="0">
                <a:effectLst/>
                <a:latin typeface="Arial" panose="020B0604020202020204" pitchFamily="34" charset="0"/>
                <a:ea typeface="Calibri" panose="020F0502020204030204" pitchFamily="34" charset="0"/>
              </a:rPr>
              <a:t>tốt cho trẻ ngay từ lứa tuổi mầm non thì đứa trẻ có </a:t>
            </a:r>
            <a:r>
              <a:rPr lang="en-US" sz="1800" dirty="0">
                <a:effectLst/>
                <a:latin typeface="Arial" panose="020B0604020202020204" pitchFamily="34" charset="0"/>
                <a:ea typeface="Calibri" panose="020F0502020204030204" pitchFamily="34" charset="0"/>
              </a:rPr>
              <a:t>KNXH </a:t>
            </a:r>
            <a:r>
              <a:rPr lang="vi-VN" sz="1800" dirty="0">
                <a:effectLst/>
                <a:latin typeface="Arial" panose="020B0604020202020204" pitchFamily="34" charset="0"/>
                <a:ea typeface="Calibri" panose="020F0502020204030204" pitchFamily="34" charset="0"/>
              </a:rPr>
              <a:t>tốt tạo cơ hội cho trẻ đẽ hòa nhập vào môi trường mới, giúp trẻ có nhiều cơ hội để phát triển nhận thức, tư duy, ngôn ngữ, tạo tiền đề cho việc phát triển nhân cách đặn biệt là chuẩn bị tốt tâm thế cho trẻ bước vào lớp 1.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17683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3"/>
        <p:cNvGrpSpPr/>
        <p:nvPr/>
      </p:nvGrpSpPr>
      <p:grpSpPr>
        <a:xfrm>
          <a:off x="0" y="0"/>
          <a:ext cx="0" cy="0"/>
          <a:chOff x="0" y="0"/>
          <a:chExt cx="0" cy="0"/>
        </a:xfrm>
      </p:grpSpPr>
      <p:sp>
        <p:nvSpPr>
          <p:cNvPr id="295" name="Google Shape;295;p3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dirty="0"/>
          </a:p>
        </p:txBody>
      </p:sp>
      <p:grpSp>
        <p:nvGrpSpPr>
          <p:cNvPr id="296" name="Google Shape;296;p39"/>
          <p:cNvGrpSpPr/>
          <p:nvPr/>
        </p:nvGrpSpPr>
        <p:grpSpPr>
          <a:xfrm>
            <a:off x="5837323" y="1533509"/>
            <a:ext cx="3401927" cy="2264053"/>
            <a:chOff x="1177450" y="241631"/>
            <a:chExt cx="6173152" cy="3616776"/>
          </a:xfrm>
        </p:grpSpPr>
        <p:sp>
          <p:nvSpPr>
            <p:cNvPr id="297" name="Google Shape;297;p39"/>
            <p:cNvSpPr/>
            <p:nvPr/>
          </p:nvSpPr>
          <p:spPr>
            <a:xfrm>
              <a:off x="1682275" y="241631"/>
              <a:ext cx="5161606" cy="3454973"/>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8" name="Google Shape;298;p39"/>
            <p:cNvSpPr/>
            <p:nvPr/>
          </p:nvSpPr>
          <p:spPr>
            <a:xfrm>
              <a:off x="1177450" y="3763229"/>
              <a:ext cx="6173152" cy="95178"/>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9" name="Google Shape;299;p39"/>
            <p:cNvSpPr/>
            <p:nvPr/>
          </p:nvSpPr>
          <p:spPr>
            <a:xfrm>
              <a:off x="1177450" y="3687086"/>
              <a:ext cx="6172200" cy="76142"/>
            </a:xfrm>
            <a:custGeom>
              <a:avLst/>
              <a:gdLst/>
              <a:ahLst/>
              <a:cxnLst/>
              <a:rect l="l" t="t" r="r" b="b"/>
              <a:pathLst>
                <a:path w="6172200" h="76142" extrusionOk="0">
                  <a:moveTo>
                    <a:pt x="0" y="76143"/>
                  </a:moveTo>
                  <a:lnTo>
                    <a:pt x="6172200" y="76143"/>
                  </a:lnTo>
                  <a:lnTo>
                    <a:pt x="6172200" y="0"/>
                  </a:lnTo>
                  <a:lnTo>
                    <a:pt x="0" y="0"/>
                  </a:lnTo>
                  <a:close/>
                </a:path>
              </a:pathLst>
            </a:custGeom>
            <a:solidFill>
              <a:srgbClr val="0198AD">
                <a:alpha val="261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0" name="Google Shape;300;p39"/>
            <p:cNvSpPr/>
            <p:nvPr/>
          </p:nvSpPr>
          <p:spPr>
            <a:xfrm>
              <a:off x="3806350" y="3687086"/>
              <a:ext cx="903922" cy="47589"/>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301" name="Google Shape;301;p39"/>
          <p:cNvPicPr preferRelativeResize="0"/>
          <p:nvPr/>
        </p:nvPicPr>
        <p:blipFill rotWithShape="1">
          <a:blip r:embed="rId4">
            <a:alphaModFix/>
          </a:blip>
          <a:srcRect b="6620"/>
          <a:stretch/>
        </p:blipFill>
        <p:spPr>
          <a:xfrm>
            <a:off x="6246810" y="1617765"/>
            <a:ext cx="2576652" cy="1907970"/>
          </a:xfrm>
          <a:prstGeom prst="rect">
            <a:avLst/>
          </a:prstGeom>
          <a:noFill/>
          <a:ln>
            <a:noFill/>
          </a:ln>
        </p:spPr>
      </p:pic>
      <p:sp>
        <p:nvSpPr>
          <p:cNvPr id="12" name="TextBox 11">
            <a:extLst>
              <a:ext uri="{FF2B5EF4-FFF2-40B4-BE49-F238E27FC236}">
                <a16:creationId xmlns:a16="http://schemas.microsoft.com/office/drawing/2014/main" id="{D80EBBEA-0F6E-450E-9619-BB98556E563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3" name="TextBox 12">
            <a:extLst>
              <a:ext uri="{FF2B5EF4-FFF2-40B4-BE49-F238E27FC236}">
                <a16:creationId xmlns:a16="http://schemas.microsoft.com/office/drawing/2014/main" id="{03EF1AC4-4F83-4507-9A25-306B6B6D1F1D}"/>
              </a:ext>
            </a:extLst>
          </p:cNvPr>
          <p:cNvSpPr txBox="1"/>
          <p:nvPr/>
        </p:nvSpPr>
        <p:spPr>
          <a:xfrm>
            <a:off x="215400" y="1002138"/>
            <a:ext cx="5738883" cy="2811732"/>
          </a:xfrm>
          <a:prstGeom prst="rect">
            <a:avLst/>
          </a:prstGeom>
          <a:noFill/>
        </p:spPr>
        <p:txBody>
          <a:bodyPr wrap="square">
            <a:spAutoFit/>
          </a:bodyPr>
          <a:lstStyle/>
          <a:p>
            <a:pPr marL="457200" marR="0" lvl="1" algn="just">
              <a:lnSpc>
                <a:spcPct val="150000"/>
              </a:lnSpc>
              <a:spcBef>
                <a:spcPts val="0"/>
              </a:spcBef>
              <a:spcAft>
                <a:spcPts val="0"/>
              </a:spcAft>
            </a:pPr>
            <a:r>
              <a:rPr lang="en-US" sz="1800" b="1" dirty="0">
                <a:solidFill>
                  <a:srgbClr val="000000"/>
                </a:solidFill>
                <a:effectLst/>
                <a:latin typeface="+mn-lt"/>
                <a:ea typeface="Calibri" panose="020F0502020204030204" pitchFamily="34" charset="0"/>
              </a:rPr>
              <a:t>3.2. </a:t>
            </a:r>
            <a:r>
              <a:rPr lang="vi-VN" sz="1800" b="1" dirty="0">
                <a:solidFill>
                  <a:srgbClr val="000000"/>
                </a:solidFill>
                <a:effectLst/>
                <a:latin typeface="+mn-lt"/>
                <a:ea typeface="Calibri" panose="020F0502020204030204" pitchFamily="34" charset="0"/>
              </a:rPr>
              <a:t>Nội dung giáo dục KNXH cho trẻ </a:t>
            </a:r>
            <a:r>
              <a:rPr lang="en-US" sz="1800" b="1" dirty="0">
                <a:solidFill>
                  <a:srgbClr val="000000"/>
                </a:solidFill>
                <a:effectLst/>
                <a:latin typeface="+mn-lt"/>
                <a:ea typeface="Calibri" panose="020F0502020204030204" pitchFamily="34" charset="0"/>
              </a:rPr>
              <a:t>3 </a:t>
            </a:r>
            <a:r>
              <a:rPr lang="vi-VN" sz="1800" b="1" dirty="0">
                <a:solidFill>
                  <a:srgbClr val="000000"/>
                </a:solidFill>
                <a:effectLst/>
                <a:latin typeface="+mn-lt"/>
                <a:ea typeface="Calibri" panose="020F0502020204030204" pitchFamily="34" charset="0"/>
              </a:rPr>
              <a:t>- 6 tuổ</a:t>
            </a:r>
            <a:r>
              <a:rPr lang="en-US" sz="1800" b="1" dirty="0" err="1">
                <a:solidFill>
                  <a:srgbClr val="000000"/>
                </a:solidFill>
                <a:effectLst/>
                <a:latin typeface="+mn-lt"/>
                <a:ea typeface="Calibri" panose="020F0502020204030204" pitchFamily="34" charset="0"/>
              </a:rPr>
              <a:t>i</a:t>
            </a:r>
            <a:r>
              <a:rPr lang="en-US" sz="1800" b="1" dirty="0">
                <a:solidFill>
                  <a:srgbClr val="000000"/>
                </a:solidFill>
                <a:effectLst/>
                <a:latin typeface="+mn-lt"/>
                <a:ea typeface="Calibri" panose="020F0502020204030204" pitchFamily="34" charset="0"/>
              </a:rPr>
              <a:t> </a:t>
            </a:r>
            <a:r>
              <a:rPr lang="en-US" sz="1800" b="1" dirty="0" err="1">
                <a:solidFill>
                  <a:srgbClr val="000000"/>
                </a:solidFill>
                <a:effectLst/>
                <a:latin typeface="+mn-lt"/>
                <a:ea typeface="Calibri" panose="020F0502020204030204" pitchFamily="34" charset="0"/>
              </a:rPr>
              <a:t>thông</a:t>
            </a:r>
            <a:r>
              <a:rPr lang="en-US" sz="1800" b="1" dirty="0">
                <a:solidFill>
                  <a:srgbClr val="000000"/>
                </a:solidFill>
                <a:effectLst/>
                <a:latin typeface="+mn-lt"/>
                <a:ea typeface="Calibri" panose="020F0502020204030204" pitchFamily="34" charset="0"/>
              </a:rPr>
              <a:t> qua </a:t>
            </a:r>
            <a:r>
              <a:rPr lang="en-US" sz="1800" b="1" dirty="0" err="1">
                <a:solidFill>
                  <a:srgbClr val="000000"/>
                </a:solidFill>
                <a:effectLst/>
                <a:latin typeface="+mn-lt"/>
                <a:ea typeface="Calibri" panose="020F0502020204030204" pitchFamily="34" charset="0"/>
              </a:rPr>
              <a:t>trải</a:t>
            </a:r>
            <a:r>
              <a:rPr lang="en-US" sz="1800" b="1" dirty="0">
                <a:solidFill>
                  <a:srgbClr val="000000"/>
                </a:solidFill>
                <a:effectLst/>
                <a:latin typeface="+mn-lt"/>
                <a:ea typeface="Calibri" panose="020F0502020204030204" pitchFamily="34" charset="0"/>
              </a:rPr>
              <a:t> </a:t>
            </a:r>
            <a:r>
              <a:rPr lang="en-US" sz="1800" b="1" dirty="0" err="1">
                <a:solidFill>
                  <a:srgbClr val="000000"/>
                </a:solidFill>
                <a:effectLst/>
                <a:latin typeface="+mn-lt"/>
                <a:ea typeface="Calibri" panose="020F0502020204030204" pitchFamily="34" charset="0"/>
              </a:rPr>
              <a:t>nghiệm</a:t>
            </a:r>
            <a:r>
              <a:rPr lang="en-US" sz="1800" b="1" dirty="0">
                <a:solidFill>
                  <a:srgbClr val="000000"/>
                </a:solidFill>
                <a:effectLst/>
                <a:latin typeface="+mn-lt"/>
                <a:ea typeface="Calibri" panose="020F0502020204030204" pitchFamily="34" charset="0"/>
              </a:rPr>
              <a:t> </a:t>
            </a:r>
            <a:endParaRPr lang="en-US" sz="1800" b="1" dirty="0">
              <a:effectLst/>
              <a:latin typeface="+mn-lt"/>
              <a:ea typeface="Calibri" panose="020F0502020204030204" pitchFamily="34" charset="0"/>
            </a:endParaRPr>
          </a:p>
          <a:p>
            <a:pPr marL="0" marR="0" indent="228600" algn="just">
              <a:lnSpc>
                <a:spcPct val="115000"/>
              </a:lnSpc>
              <a:spcBef>
                <a:spcPts val="0"/>
              </a:spcBef>
              <a:spcAft>
                <a:spcPts val="0"/>
              </a:spcAft>
            </a:pPr>
            <a:r>
              <a:rPr lang="en-US" sz="1800" dirty="0" err="1">
                <a:effectLst/>
                <a:latin typeface="+mn-lt"/>
                <a:ea typeface="Calibri" panose="020F0502020204030204" pitchFamily="34" charset="0"/>
              </a:rPr>
              <a:t>Trong</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Chương</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trình</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giáo</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dục</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mầm</a:t>
            </a:r>
            <a:r>
              <a:rPr lang="en-US" sz="1800" dirty="0">
                <a:effectLst/>
                <a:latin typeface="+mn-lt"/>
                <a:ea typeface="Calibri" panose="020F0502020204030204" pitchFamily="34" charset="0"/>
              </a:rPr>
              <a:t> non, </a:t>
            </a:r>
            <a:r>
              <a:rPr lang="en-US" sz="1800" dirty="0" err="1">
                <a:effectLst/>
                <a:latin typeface="+mn-lt"/>
                <a:ea typeface="Calibri" panose="020F0502020204030204" pitchFamily="34" charset="0"/>
              </a:rPr>
              <a:t>sửa</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đổi</a:t>
            </a:r>
            <a:r>
              <a:rPr lang="en-US" sz="1800" dirty="0">
                <a:effectLst/>
                <a:latin typeface="+mn-lt"/>
                <a:ea typeface="Calibri" panose="020F0502020204030204" pitchFamily="34" charset="0"/>
              </a:rPr>
              <a:t> 2016 </a:t>
            </a:r>
            <a:r>
              <a:rPr lang="en-US" sz="1800" dirty="0" err="1">
                <a:effectLst/>
                <a:latin typeface="+mn-lt"/>
                <a:ea typeface="Calibri" panose="020F0502020204030204" pitchFamily="34" charset="0"/>
              </a:rPr>
              <a:t>và</a:t>
            </a:r>
            <a:r>
              <a:rPr lang="en-US" sz="1800" dirty="0">
                <a:effectLst/>
                <a:latin typeface="+mn-lt"/>
                <a:ea typeface="Calibri" panose="020F0502020204030204" pitchFamily="34" charset="0"/>
              </a:rPr>
              <a:t> </a:t>
            </a:r>
            <a:r>
              <a:rPr lang="en-US" sz="1800" dirty="0" err="1">
                <a:effectLst/>
                <a:latin typeface="+mn-lt"/>
                <a:ea typeface="Times New Roman" panose="02020603050405020304" pitchFamily="18" charset="0"/>
              </a:rPr>
              <a:t>theo</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Chương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trình</a:t>
            </a:r>
            <a:r>
              <a:rPr lang="en-US" sz="1800" dirty="0">
                <a:effectLst/>
                <a:latin typeface="+mn-lt"/>
                <a:ea typeface="Times New Roman" panose="02020603050405020304" pitchFamily="18" charset="0"/>
              </a:rPr>
              <a:t> GDMN do </a:t>
            </a:r>
            <a:r>
              <a:rPr lang="en-US" sz="1800" dirty="0" err="1">
                <a:effectLst/>
                <a:latin typeface="+mn-lt"/>
                <a:ea typeface="Arial" panose="020B0604020202020204" pitchFamily="34" charset="0"/>
              </a:rPr>
              <a:t>Bộ</a:t>
            </a:r>
            <a:r>
              <a:rPr lang="en-US" sz="1800" dirty="0">
                <a:effectLst/>
                <a:latin typeface="+mn-lt"/>
                <a:ea typeface="Arial" panose="020B0604020202020204" pitchFamily="34" charset="0"/>
              </a:rPr>
              <a:t> </a:t>
            </a:r>
            <a:r>
              <a:rPr lang="en-US" sz="1800" dirty="0" err="1">
                <a:effectLst/>
                <a:latin typeface="+mn-lt"/>
                <a:ea typeface="Arial" panose="020B0604020202020204" pitchFamily="34" charset="0"/>
              </a:rPr>
              <a:t>giáo</a:t>
            </a:r>
            <a:r>
              <a:rPr lang="en-US" sz="1800" dirty="0">
                <a:effectLst/>
                <a:latin typeface="+mn-lt"/>
                <a:ea typeface="Arial" panose="020B0604020202020204" pitchFamily="34" charset="0"/>
              </a:rPr>
              <a:t> </a:t>
            </a:r>
            <a:r>
              <a:rPr lang="en-US" sz="1800" dirty="0" err="1">
                <a:effectLst/>
                <a:latin typeface="+mn-lt"/>
                <a:ea typeface="Arial" panose="020B0604020202020204" pitchFamily="34" charset="0"/>
              </a:rPr>
              <a:t>dục</a:t>
            </a:r>
            <a:r>
              <a:rPr lang="en-US" sz="1800" dirty="0">
                <a:effectLst/>
                <a:latin typeface="+mn-lt"/>
                <a:ea typeface="Arial" panose="020B0604020202020204" pitchFamily="34" charset="0"/>
              </a:rPr>
              <a:t> – </a:t>
            </a:r>
            <a:r>
              <a:rPr lang="en-US" sz="1800" dirty="0" err="1">
                <a:effectLst/>
                <a:latin typeface="+mn-lt"/>
                <a:ea typeface="Arial" panose="020B0604020202020204" pitchFamily="34" charset="0"/>
              </a:rPr>
              <a:t>Đào</a:t>
            </a:r>
            <a:r>
              <a:rPr lang="en-US" sz="1800" dirty="0">
                <a:effectLst/>
                <a:latin typeface="+mn-lt"/>
                <a:ea typeface="Arial" panose="020B0604020202020204" pitchFamily="34" charset="0"/>
              </a:rPr>
              <a:t> </a:t>
            </a:r>
            <a:r>
              <a:rPr lang="en-US" sz="1800" dirty="0" err="1">
                <a:effectLst/>
                <a:latin typeface="+mn-lt"/>
                <a:ea typeface="Arial" panose="020B0604020202020204" pitchFamily="34" charset="0"/>
              </a:rPr>
              <a:t>tạo</a:t>
            </a:r>
            <a:r>
              <a:rPr lang="en-US" sz="1800" dirty="0">
                <a:effectLst/>
                <a:latin typeface="+mn-lt"/>
                <a:ea typeface="Arial" panose="020B0604020202020204" pitchFamily="34" charset="0"/>
              </a:rPr>
              <a:t> </a:t>
            </a:r>
            <a:r>
              <a:rPr lang="en-US" sz="1800" dirty="0" err="1">
                <a:effectLst/>
                <a:latin typeface="+mn-lt"/>
                <a:ea typeface="Arial" panose="020B0604020202020204" pitchFamily="34" charset="0"/>
              </a:rPr>
              <a:t>Việt</a:t>
            </a:r>
            <a:r>
              <a:rPr lang="en-US" sz="1800" dirty="0">
                <a:effectLst/>
                <a:latin typeface="+mn-lt"/>
                <a:ea typeface="Arial" panose="020B0604020202020204" pitchFamily="34" charset="0"/>
              </a:rPr>
              <a:t> Nam ban </a:t>
            </a:r>
            <a:r>
              <a:rPr lang="en-US" sz="1800" dirty="0" err="1">
                <a:effectLst/>
                <a:latin typeface="+mn-lt"/>
                <a:ea typeface="Arial" panose="020B0604020202020204" pitchFamily="34" charset="0"/>
              </a:rPr>
              <a:t>hành</a:t>
            </a:r>
            <a:r>
              <a:rPr lang="en-US" sz="1800" dirty="0">
                <a:effectLst/>
                <a:latin typeface="+mn-lt"/>
                <a:ea typeface="Arial" panose="020B0604020202020204" pitchFamily="34" charset="0"/>
              </a:rPr>
              <a:t> (2021) </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thì</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nội</a:t>
            </a:r>
            <a:r>
              <a:rPr lang="en-US" sz="1800" dirty="0">
                <a:effectLst/>
                <a:latin typeface="+mn-lt"/>
                <a:ea typeface="Calibri" panose="020F0502020204030204" pitchFamily="34" charset="0"/>
              </a:rPr>
              <a:t> dung </a:t>
            </a:r>
            <a:r>
              <a:rPr lang="en-US" sz="1800" dirty="0" err="1">
                <a:effectLst/>
                <a:latin typeface="+mn-lt"/>
                <a:ea typeface="Calibri" panose="020F0502020204030204" pitchFamily="34" charset="0"/>
              </a:rPr>
              <a:t>giáo</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dục</a:t>
            </a:r>
            <a:r>
              <a:rPr lang="en-US" sz="1800" dirty="0">
                <a:effectLst/>
                <a:latin typeface="+mn-lt"/>
                <a:ea typeface="Calibri" panose="020F0502020204030204" pitchFamily="34" charset="0"/>
              </a:rPr>
              <a:t> KNXH bao </a:t>
            </a:r>
            <a:r>
              <a:rPr lang="en-US" sz="1800" dirty="0" err="1">
                <a:effectLst/>
                <a:latin typeface="+mn-lt"/>
                <a:ea typeface="Calibri" panose="020F0502020204030204" pitchFamily="34" charset="0"/>
              </a:rPr>
              <a:t>gồm</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Giáo</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dục</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hành</a:t>
            </a:r>
            <a:r>
              <a:rPr lang="en-US" sz="1800" dirty="0">
                <a:effectLst/>
                <a:latin typeface="+mn-lt"/>
                <a:ea typeface="Calibri" panose="020F0502020204030204" pitchFamily="34" charset="0"/>
              </a:rPr>
              <a:t> vi </a:t>
            </a:r>
            <a:r>
              <a:rPr lang="en-US" sz="1800" dirty="0" err="1">
                <a:effectLst/>
                <a:latin typeface="+mn-lt"/>
                <a:ea typeface="Calibri" panose="020F0502020204030204" pitchFamily="34" charset="0"/>
              </a:rPr>
              <a:t>và</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quy</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tắc</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ứng</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xử</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và</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giáo</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dục</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hành</a:t>
            </a:r>
            <a:r>
              <a:rPr lang="en-US" sz="1800" dirty="0">
                <a:effectLst/>
                <a:latin typeface="+mn-lt"/>
                <a:ea typeface="Calibri" panose="020F0502020204030204" pitchFamily="34" charset="0"/>
              </a:rPr>
              <a:t> vi </a:t>
            </a:r>
            <a:r>
              <a:rPr lang="en-US" sz="1800" dirty="0" err="1">
                <a:effectLst/>
                <a:latin typeface="+mn-lt"/>
                <a:ea typeface="Calibri" panose="020F0502020204030204" pitchFamily="34" charset="0"/>
              </a:rPr>
              <a:t>quan</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tâm</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đến</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môi</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trường</a:t>
            </a:r>
            <a:r>
              <a:rPr lang="en-US" sz="1800" dirty="0">
                <a:effectLst/>
                <a:latin typeface="+mn-lt"/>
                <a:ea typeface="Calibri" panose="020F0502020204030204" pitchFamily="34" charset="0"/>
              </a:rPr>
              <a:t>.</a:t>
            </a:r>
          </a:p>
          <a:p>
            <a:pPr marL="0" marR="0" indent="457200" algn="just">
              <a:lnSpc>
                <a:spcPct val="117000"/>
              </a:lnSpc>
              <a:spcBef>
                <a:spcPts val="0"/>
              </a:spcBef>
              <a:spcAft>
                <a:spcPts val="1000"/>
              </a:spcAft>
            </a:pPr>
            <a:r>
              <a:rPr lang="vi-VN" sz="1800" dirty="0">
                <a:effectLst/>
                <a:latin typeface="+mn-lt"/>
                <a:ea typeface="Calibri" panose="020F0502020204030204" pitchFamily="34" charset="0"/>
              </a:rPr>
              <a:t>.</a:t>
            </a:r>
            <a:endParaRPr lang="en-US" sz="1800" dirty="0">
              <a:effectLst/>
              <a:latin typeface="+mn-lt"/>
              <a:ea typeface="Calibri" panose="020F050202020403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21</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7D984DE3-7CDC-4277-84E7-187F84A8971D}"/>
              </a:ext>
            </a:extLst>
          </p:cNvPr>
          <p:cNvSpPr txBox="1"/>
          <p:nvPr/>
        </p:nvSpPr>
        <p:spPr>
          <a:xfrm>
            <a:off x="203199" y="85392"/>
            <a:ext cx="8861425" cy="5168594"/>
          </a:xfrm>
          <a:prstGeom prst="rect">
            <a:avLst/>
          </a:prstGeom>
          <a:noFill/>
        </p:spPr>
        <p:txBody>
          <a:bodyPr wrap="square">
            <a:spAutoFit/>
          </a:bodyPr>
          <a:lstStyle/>
          <a:p>
            <a:pPr marL="0" marR="0" algn="just">
              <a:lnSpc>
                <a:spcPct val="115000"/>
              </a:lnSpc>
              <a:spcBef>
                <a:spcPts val="0"/>
              </a:spcBef>
              <a:spcAft>
                <a:spcPts val="0"/>
              </a:spcAft>
            </a:pPr>
            <a:r>
              <a:rPr lang="en-US" sz="1800" dirty="0">
                <a:effectLst/>
                <a:latin typeface="Arial" panose="020B0604020202020204" pitchFamily="34" charset="0"/>
                <a:ea typeface="Calibri" panose="020F0502020204030204" pitchFamily="34" charset="0"/>
              </a:rPr>
              <a:t>a)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bao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algn="just">
              <a:lnSpc>
                <a:spcPct val="115000"/>
              </a:lnSpc>
              <a:spcBef>
                <a:spcPts val="0"/>
              </a:spcBef>
              <a:spcAft>
                <a:spcPts val="0"/>
              </a:spcAft>
            </a:pP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Nhóm</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kỹ</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năng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tuân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thủ</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các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quy</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tắc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xã</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hội</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thực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hiện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một</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số</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quy</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định</a:t>
            </a:r>
            <a:r>
              <a:rPr lang="en-US" sz="1800" i="1" dirty="0">
                <a:effectLst/>
                <a:latin typeface="Arial" panose="020B0604020202020204" pitchFamily="34" charset="0"/>
                <a:ea typeface="Calibri" panose="020F0502020204030204" pitchFamily="34" charset="0"/>
              </a:rPr>
              <a:t> ở </a:t>
            </a:r>
            <a:r>
              <a:rPr lang="en-US" sz="1800" i="1" dirty="0" err="1">
                <a:effectLst/>
                <a:latin typeface="Arial" panose="020B0604020202020204" pitchFamily="34" charset="0"/>
                <a:ea typeface="Calibri" panose="020F0502020204030204" pitchFamily="34" charset="0"/>
              </a:rPr>
              <a:t>lớp</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gia</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đình</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và</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nơi</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công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cộng</a:t>
            </a:r>
            <a:r>
              <a:rPr lang="en-US" sz="1800" i="1"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gìn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cẩn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dùng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nắp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ồn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Vâng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algn="just">
              <a:lnSpc>
                <a:spcPct val="115000"/>
              </a:lnSpc>
              <a:spcBef>
                <a:spcPts val="0"/>
              </a:spcBef>
              <a:spcAft>
                <a:spcPts val="0"/>
              </a:spcAft>
            </a:pP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Nhóm</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kỹ</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năng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giao</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tiếp</a:t>
            </a:r>
            <a:r>
              <a:rPr lang="en-US" sz="1800" i="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trùng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lịch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lễ</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phép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xin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lỗi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sai</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algn="just">
              <a:lnSpc>
                <a:spcPct val="115000"/>
              </a:lnSpc>
              <a:spcBef>
                <a:spcPts val="0"/>
              </a:spcBef>
              <a:spcAft>
                <a:spcPts val="0"/>
              </a:spcAft>
            </a:pP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Nhóm</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kỹ</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năng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hòa</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nhập</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với</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cuộc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sống</a:t>
            </a:r>
            <a:r>
              <a:rPr lang="en-US" sz="1800" i="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hòa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vui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 Chia </a:t>
            </a:r>
            <a:r>
              <a:rPr lang="en-US" sz="1800" dirty="0" err="1">
                <a:effectLst/>
                <a:latin typeface="Arial" panose="020B0604020202020204" pitchFamily="34" charset="0"/>
                <a:ea typeface="Calibri" panose="020F0502020204030204" pitchFamily="34" charset="0"/>
              </a:rPr>
              <a:t>sẻ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mưu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dùng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nhờ</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can </a:t>
            </a:r>
            <a:r>
              <a:rPr lang="en-US" sz="1800" dirty="0" err="1">
                <a:effectLst/>
                <a:latin typeface="Arial" panose="020B0604020202020204" pitchFamily="34" charset="0"/>
                <a:ea typeface="Calibri" panose="020F0502020204030204" pitchFamily="34" charset="0"/>
              </a:rPr>
              <a:t>thiệp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algn="just">
              <a:lnSpc>
                <a:spcPct val="115000"/>
              </a:lnSpc>
              <a:spcBef>
                <a:spcPts val="0"/>
              </a:spcBef>
              <a:spcAft>
                <a:spcPts val="0"/>
              </a:spcAft>
            </a:pP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Nhóm</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kỹ</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năng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quan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tâm</a:t>
            </a:r>
            <a:r>
              <a:rPr lang="en-US" sz="1800" i="1" dirty="0">
                <a:effectLst/>
                <a:latin typeface="Arial" panose="020B0604020202020204" pitchFamily="34" charset="0"/>
                <a:ea typeface="Calibri" panose="020F0502020204030204" pitchFamily="34" charset="0"/>
              </a:rPr>
              <a:t> chia </a:t>
            </a:r>
            <a:r>
              <a:rPr lang="en-US" sz="1800" i="1" dirty="0" err="1">
                <a:effectLst/>
                <a:latin typeface="Arial" panose="020B0604020202020204" pitchFamily="34" charset="0"/>
                <a:ea typeface="Calibri" panose="020F0502020204030204" pitchFamily="34" charset="0"/>
              </a:rPr>
              <a:t>sẻ</a:t>
            </a:r>
            <a:r>
              <a:rPr lang="en-US" sz="1800" i="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gặp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Quan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ốm</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226122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6067637" y="1130300"/>
            <a:ext cx="3076363" cy="2307272"/>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478268" y="3893750"/>
            <a:ext cx="2711451" cy="338554"/>
          </a:xfrm>
          <a:prstGeom prst="rect">
            <a:avLst/>
          </a:prstGeom>
          <a:noFill/>
        </p:spPr>
        <p:txBody>
          <a:bodyPr wrap="square">
            <a:spAutoFit/>
          </a:bodyPr>
          <a:lstStyle/>
          <a:p>
            <a:r>
              <a:rPr lang="en-US" sz="800" dirty="0"/>
              <a:t>https://nhanlucnganhluat.vn/tin-tuc/ky-nang-la-gi-co-that-su-quan-trong-khong.html</a:t>
            </a:r>
          </a:p>
        </p:txBody>
      </p:sp>
      <p:sp>
        <p:nvSpPr>
          <p:cNvPr id="8" name="TextBox 7">
            <a:extLst>
              <a:ext uri="{FF2B5EF4-FFF2-40B4-BE49-F238E27FC236}">
                <a16:creationId xmlns:a16="http://schemas.microsoft.com/office/drawing/2014/main" id="{5249CA1D-236B-4CEE-A6CE-FE919AAD17E6}"/>
              </a:ext>
            </a:extLst>
          </p:cNvPr>
          <p:cNvSpPr txBox="1"/>
          <p:nvPr/>
        </p:nvSpPr>
        <p:spPr>
          <a:xfrm>
            <a:off x="177800" y="805725"/>
            <a:ext cx="5642610" cy="3257302"/>
          </a:xfrm>
          <a:prstGeom prst="rect">
            <a:avLst/>
          </a:prstGeom>
          <a:noFill/>
        </p:spPr>
        <p:txBody>
          <a:bodyPr wrap="square">
            <a:spAutoFit/>
          </a:bodyPr>
          <a:lstStyle/>
          <a:p>
            <a:pPr marL="0" marR="0" algn="just">
              <a:lnSpc>
                <a:spcPct val="115000"/>
              </a:lnSpc>
              <a:spcBef>
                <a:spcPts val="0"/>
              </a:spcBef>
              <a:spcAft>
                <a:spcPts val="0"/>
              </a:spcAft>
            </a:pPr>
            <a:r>
              <a:rPr lang="en-US" sz="1800" dirty="0">
                <a:effectLst/>
                <a:latin typeface="Arial" panose="020B0604020202020204" pitchFamily="34" charset="0"/>
                <a:ea typeface="Calibri" panose="020F0502020204030204" pitchFamily="34" charset="0"/>
              </a:rPr>
              <a:t>b)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bao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sóc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kiêm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phòng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khóa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dùng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thừa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ăn</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nôi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đưa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GVMN </a:t>
            </a:r>
            <a:r>
              <a:rPr lang="en-US" sz="1800" dirty="0" err="1">
                <a:effectLst/>
                <a:latin typeface="Arial" panose="020B0604020202020204" pitchFamily="34" charset="0"/>
                <a:ea typeface="Calibri" panose="020F0502020204030204" pitchFamily="34" charset="0"/>
              </a:rPr>
              <a:t>lựa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vừa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84423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9"/>
        <p:cNvGrpSpPr/>
        <p:nvPr/>
      </p:nvGrpSpPr>
      <p:grpSpPr>
        <a:xfrm>
          <a:off x="0" y="0"/>
          <a:ext cx="0" cy="0"/>
          <a:chOff x="0" y="0"/>
          <a:chExt cx="0" cy="0"/>
        </a:xfrm>
      </p:grpSpPr>
      <p:sp>
        <p:nvSpPr>
          <p:cNvPr id="271" name="Google Shape;271;p3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23</a:t>
            </a:fld>
            <a:endParaRPr/>
          </a:p>
        </p:txBody>
      </p:sp>
      <p:grpSp>
        <p:nvGrpSpPr>
          <p:cNvPr id="272" name="Google Shape;272;p37"/>
          <p:cNvGrpSpPr/>
          <p:nvPr/>
        </p:nvGrpSpPr>
        <p:grpSpPr>
          <a:xfrm>
            <a:off x="5353200" y="373572"/>
            <a:ext cx="2119546" cy="4396359"/>
            <a:chOff x="2547150" y="238125"/>
            <a:chExt cx="2525675" cy="5238750"/>
          </a:xfrm>
        </p:grpSpPr>
        <p:sp>
          <p:nvSpPr>
            <p:cNvPr id="273" name="Google Shape;273;p37"/>
            <p:cNvSpPr/>
            <p:nvPr/>
          </p:nvSpPr>
          <p:spPr>
            <a:xfrm>
              <a:off x="2547150" y="238125"/>
              <a:ext cx="2525675" cy="5238750"/>
            </a:xfrm>
            <a:custGeom>
              <a:avLst/>
              <a:gdLst/>
              <a:ahLst/>
              <a:cxnLst/>
              <a:rect l="l" t="t" r="r" b="b"/>
              <a:pathLst>
                <a:path w="101027" h="209550" extrusionOk="0">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4" name="Google Shape;274;p37"/>
            <p:cNvSpPr/>
            <p:nvPr/>
          </p:nvSpPr>
          <p:spPr>
            <a:xfrm>
              <a:off x="3557025" y="5147100"/>
              <a:ext cx="504050" cy="179900"/>
            </a:xfrm>
            <a:custGeom>
              <a:avLst/>
              <a:gdLst/>
              <a:ahLst/>
              <a:cxnLst/>
              <a:rect l="l" t="t" r="r" b="b"/>
              <a:pathLst>
                <a:path w="20162" h="7196" extrusionOk="0">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7"/>
            <p:cNvSpPr/>
            <p:nvPr/>
          </p:nvSpPr>
          <p:spPr>
            <a:xfrm>
              <a:off x="3008050" y="423600"/>
              <a:ext cx="99325" cy="99325"/>
            </a:xfrm>
            <a:custGeom>
              <a:avLst/>
              <a:gdLst/>
              <a:ahLst/>
              <a:cxnLst/>
              <a:rect l="l" t="t" r="r" b="b"/>
              <a:pathLst>
                <a:path w="3973" h="3973" extrusionOk="0">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7"/>
            <p:cNvSpPr/>
            <p:nvPr/>
          </p:nvSpPr>
          <p:spPr>
            <a:xfrm>
              <a:off x="3566400" y="434850"/>
              <a:ext cx="487175" cy="76850"/>
            </a:xfrm>
            <a:custGeom>
              <a:avLst/>
              <a:gdLst/>
              <a:ahLst/>
              <a:cxnLst/>
              <a:rect l="l" t="t" r="r" b="b"/>
              <a:pathLst>
                <a:path w="19487" h="3074" extrusionOk="0">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 name="Picture 9">
            <a:extLst>
              <a:ext uri="{FF2B5EF4-FFF2-40B4-BE49-F238E27FC236}">
                <a16:creationId xmlns:a16="http://schemas.microsoft.com/office/drawing/2014/main" id="{34FD303F-C147-4CF9-9333-DFE2E63A1730}"/>
              </a:ext>
            </a:extLst>
          </p:cNvPr>
          <p:cNvPicPr>
            <a:picLocks noChangeAspect="1"/>
          </p:cNvPicPr>
          <p:nvPr/>
        </p:nvPicPr>
        <p:blipFill>
          <a:blip r:embed="rId4"/>
          <a:stretch>
            <a:fillRect/>
          </a:stretch>
        </p:blipFill>
        <p:spPr>
          <a:xfrm>
            <a:off x="5437435" y="1846070"/>
            <a:ext cx="1935147" cy="1451360"/>
          </a:xfrm>
          <a:prstGeom prst="rect">
            <a:avLst/>
          </a:prstGeom>
        </p:spPr>
      </p:pic>
      <p:sp>
        <p:nvSpPr>
          <p:cNvPr id="18" name="TextBox 17">
            <a:extLst>
              <a:ext uri="{FF2B5EF4-FFF2-40B4-BE49-F238E27FC236}">
                <a16:creationId xmlns:a16="http://schemas.microsoft.com/office/drawing/2014/main" id="{FAE6393F-DFA3-45E9-A68C-EAF058BC4828}"/>
              </a:ext>
            </a:extLst>
          </p:cNvPr>
          <p:cNvSpPr txBox="1"/>
          <p:nvPr/>
        </p:nvSpPr>
        <p:spPr>
          <a:xfrm>
            <a:off x="2717800" y="4859852"/>
            <a:ext cx="4084911" cy="215444"/>
          </a:xfrm>
          <a:prstGeom prst="rect">
            <a:avLst/>
          </a:prstGeom>
          <a:noFill/>
        </p:spPr>
        <p:txBody>
          <a:bodyPr wrap="square">
            <a:spAutoFit/>
          </a:bodyPr>
          <a:lstStyle/>
          <a:p>
            <a:r>
              <a:rPr lang="en-US" sz="800" dirty="0"/>
              <a:t>https://nhanlucnganhluat.vn/tin-tuc/ky-nang-la-gi-co-that-su-quan-trong-khong.html</a:t>
            </a:r>
          </a:p>
        </p:txBody>
      </p:sp>
      <p:sp>
        <p:nvSpPr>
          <p:cNvPr id="19" name="TextBox 18">
            <a:extLst>
              <a:ext uri="{FF2B5EF4-FFF2-40B4-BE49-F238E27FC236}">
                <a16:creationId xmlns:a16="http://schemas.microsoft.com/office/drawing/2014/main" id="{D4B61D68-C6F5-4F6D-9092-81F45A7B204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2" name="TextBox 11">
            <a:extLst>
              <a:ext uri="{FF2B5EF4-FFF2-40B4-BE49-F238E27FC236}">
                <a16:creationId xmlns:a16="http://schemas.microsoft.com/office/drawing/2014/main" id="{023FC257-F9EA-481E-BE64-9639333AAE65}"/>
              </a:ext>
            </a:extLst>
          </p:cNvPr>
          <p:cNvSpPr txBox="1"/>
          <p:nvPr/>
        </p:nvSpPr>
        <p:spPr>
          <a:xfrm>
            <a:off x="293942" y="1767904"/>
            <a:ext cx="4798758" cy="1346010"/>
          </a:xfrm>
          <a:prstGeom prst="rect">
            <a:avLst/>
          </a:prstGeom>
          <a:noFill/>
        </p:spPr>
        <p:txBody>
          <a:bodyPr wrap="square">
            <a:spAutoFit/>
          </a:bodyPr>
          <a:lstStyle/>
          <a:p>
            <a:pPr marL="0" marR="0" algn="just">
              <a:lnSpc>
                <a:spcPct val="115000"/>
              </a:lnSpc>
              <a:spcBef>
                <a:spcPts val="0"/>
              </a:spcBef>
              <a:spcAft>
                <a:spcPts val="0"/>
              </a:spcAft>
            </a:pPr>
            <a:r>
              <a:rPr lang="en-US" sz="1800" b="1" dirty="0" err="1">
                <a:effectLst/>
                <a:latin typeface="Arial" panose="020B0604020202020204" pitchFamily="34" charset="0"/>
                <a:ea typeface="Calibri" panose="020F0502020204030204" pitchFamily="34" charset="0"/>
              </a:rPr>
              <a:t>Mời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xem</a:t>
            </a:r>
            <a:r>
              <a:rPr lang="en-US" sz="1800" b="1" dirty="0">
                <a:effectLst/>
                <a:latin typeface="Arial" panose="020B0604020202020204" pitchFamily="34" charset="0"/>
                <a:ea typeface="Calibri" panose="020F0502020204030204" pitchFamily="34" charset="0"/>
              </a:rPr>
              <a:t> video: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GD KNXH </a:t>
            </a:r>
            <a:r>
              <a:rPr lang="en-US" sz="1800" dirty="0" err="1">
                <a:effectLst/>
                <a:latin typeface="Arial" panose="020B0604020202020204" pitchFamily="34" charset="0"/>
                <a:ea typeface="Calibri" panose="020F0502020204030204" pitchFamily="34" charset="0"/>
              </a:rPr>
              <a:t>Dạy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endParaRPr lang="en-US" sz="1800" dirty="0">
              <a:effectLst/>
              <a:latin typeface="Calibri" panose="020F0502020204030204" pitchFamily="34" charset="0"/>
              <a:ea typeface="Calibri" panose="020F0502020204030204" pitchFamily="34" charset="0"/>
            </a:endParaRPr>
          </a:p>
          <a:p>
            <a:pPr marL="0" marR="0" algn="just">
              <a:lnSpc>
                <a:spcPct val="115000"/>
              </a:lnSpc>
              <a:spcBef>
                <a:spcPts val="0"/>
              </a:spcBef>
              <a:spcAft>
                <a:spcPts val="0"/>
              </a:spcAft>
            </a:pPr>
            <a:r>
              <a:rPr lang="en-US" sz="1800" u="sng" dirty="0">
                <a:solidFill>
                  <a:srgbClr val="0000FF"/>
                </a:solidFill>
                <a:effectLst/>
                <a:latin typeface="Arial" panose="020B0604020202020204" pitchFamily="34" charset="0"/>
                <a:ea typeface="Calibri" panose="020F0502020204030204" pitchFamily="34" charset="0"/>
                <a:hlinkClick r:id="rId5"/>
              </a:rPr>
              <a:t>https://www.youtube.com/watch?v=bhhwPXLRU0U</a:t>
            </a:r>
            <a:endParaRPr lang="en-US" sz="1800" dirty="0">
              <a:effectLst/>
              <a:latin typeface="Calibri" panose="020F0502020204030204" pitchFamily="34" charset="0"/>
              <a:ea typeface="Calibri" panose="020F050202020403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24</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91177005-6118-49F3-8C64-F3C2EEC2D99F}"/>
              </a:ext>
            </a:extLst>
          </p:cNvPr>
          <p:cNvSpPr txBox="1"/>
          <p:nvPr/>
        </p:nvSpPr>
        <p:spPr>
          <a:xfrm>
            <a:off x="110331" y="54173"/>
            <a:ext cx="8643938" cy="3008003"/>
          </a:xfrm>
          <a:prstGeom prst="rect">
            <a:avLst/>
          </a:prstGeom>
          <a:noFill/>
        </p:spPr>
        <p:txBody>
          <a:bodyPr wrap="square">
            <a:spAutoFit/>
          </a:bodyPr>
          <a:lstStyle/>
          <a:p>
            <a:pPr marL="0" marR="0" indent="0" algn="just">
              <a:lnSpc>
                <a:spcPct val="150000"/>
              </a:lnSpc>
              <a:spcBef>
                <a:spcPts val="0"/>
              </a:spcBef>
              <a:spcAft>
                <a:spcPts val="0"/>
              </a:spcAft>
            </a:pPr>
            <a:r>
              <a:rPr lang="en-US" sz="1800" b="1" dirty="0">
                <a:solidFill>
                  <a:srgbClr val="000000"/>
                </a:solidFill>
                <a:effectLst/>
                <a:latin typeface="Arial" panose="020B0604020202020204" pitchFamily="34" charset="0"/>
                <a:ea typeface="Calibri" panose="020F0502020204030204" pitchFamily="34" charset="0"/>
              </a:rPr>
              <a:t>3.3. </a:t>
            </a:r>
            <a:r>
              <a:rPr lang="en-US" sz="1800" b="1" dirty="0" err="1">
                <a:solidFill>
                  <a:srgbClr val="000000"/>
                </a:solidFill>
                <a:effectLst/>
                <a:latin typeface="Arial" panose="020B0604020202020204" pitchFamily="34" charset="0"/>
                <a:ea typeface="Calibri" panose="020F0502020204030204" pitchFamily="34" charset="0"/>
              </a:rPr>
              <a:t>Phương</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pháp</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và</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hình</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thức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tổ</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chức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giáo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dục</a:t>
            </a:r>
            <a:r>
              <a:rPr lang="en-US" sz="1800" b="1" dirty="0">
                <a:solidFill>
                  <a:srgbClr val="000000"/>
                </a:solidFill>
                <a:effectLst/>
                <a:latin typeface="Arial" panose="020B0604020202020204" pitchFamily="34" charset="0"/>
                <a:ea typeface="Calibri" panose="020F0502020204030204" pitchFamily="34" charset="0"/>
              </a:rPr>
              <a:t> KNXH </a:t>
            </a:r>
            <a:r>
              <a:rPr lang="en-US" sz="1800" b="1" dirty="0" err="1">
                <a:solidFill>
                  <a:srgbClr val="000000"/>
                </a:solidFill>
                <a:effectLst/>
                <a:latin typeface="Arial" panose="020B0604020202020204" pitchFamily="34" charset="0"/>
                <a:ea typeface="Calibri" panose="020F0502020204030204" pitchFamily="34" charset="0"/>
              </a:rPr>
              <a:t>cho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trẻ</a:t>
            </a:r>
            <a:r>
              <a:rPr lang="en-US" sz="1800" b="1" dirty="0">
                <a:solidFill>
                  <a:srgbClr val="000000"/>
                </a:solidFill>
                <a:effectLst/>
                <a:latin typeface="Arial" panose="020B0604020202020204" pitchFamily="34" charset="0"/>
                <a:ea typeface="Calibri" panose="020F0502020204030204" pitchFamily="34" charset="0"/>
              </a:rPr>
              <a:t> 3 </a:t>
            </a:r>
            <a:r>
              <a:rPr lang="vi-VN" sz="1800" b="1" dirty="0">
                <a:solidFill>
                  <a:srgbClr val="000000"/>
                </a:solidFill>
                <a:effectLst/>
                <a:latin typeface="Arial" panose="020B0604020202020204" pitchFamily="34" charset="0"/>
                <a:ea typeface="Calibri" panose="020F0502020204030204" pitchFamily="34" charset="0"/>
              </a:rPr>
              <a:t>- 6 tuổ</a:t>
            </a:r>
            <a:r>
              <a:rPr lang="en-US" sz="1800" b="1" dirty="0" err="1">
                <a:solidFill>
                  <a:srgbClr val="000000"/>
                </a:solidFill>
                <a:effectLst/>
                <a:latin typeface="Arial" panose="020B0604020202020204" pitchFamily="34" charset="0"/>
                <a:ea typeface="Calibri" panose="020F0502020204030204" pitchFamily="34" charset="0"/>
              </a:rPr>
              <a:t>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thông</a:t>
            </a:r>
            <a:r>
              <a:rPr lang="en-US" sz="1800" b="1" dirty="0">
                <a:solidFill>
                  <a:srgbClr val="000000"/>
                </a:solidFill>
                <a:effectLst/>
                <a:latin typeface="Arial" panose="020B0604020202020204" pitchFamily="34" charset="0"/>
                <a:ea typeface="Calibri" panose="020F0502020204030204" pitchFamily="34" charset="0"/>
              </a:rPr>
              <a:t> qua </a:t>
            </a:r>
            <a:r>
              <a:rPr lang="en-US" sz="1800" b="1" dirty="0" err="1">
                <a:solidFill>
                  <a:srgbClr val="000000"/>
                </a:solidFill>
                <a:effectLst/>
                <a:latin typeface="Arial" panose="020B0604020202020204" pitchFamily="34" charset="0"/>
                <a:ea typeface="Calibri" panose="020F0502020204030204" pitchFamily="34" charset="0"/>
              </a:rPr>
              <a:t>hoạt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động</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trải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3.3.1. </a:t>
            </a:r>
            <a:r>
              <a:rPr lang="en-US" sz="1800" b="1" i="1" dirty="0" err="1">
                <a:solidFill>
                  <a:srgbClr val="000000"/>
                </a:solidFill>
                <a:effectLst/>
                <a:latin typeface="Arial" panose="020B0604020202020204" pitchFamily="34" charset="0"/>
                <a:ea typeface="Calibri" panose="020F0502020204030204" pitchFamily="34" charset="0"/>
              </a:rPr>
              <a:t>Phương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pháp</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KNXH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3 - 6 </a:t>
            </a:r>
            <a:r>
              <a:rPr lang="en-US" sz="1800" b="1" i="1" dirty="0" err="1">
                <a:solidFill>
                  <a:srgbClr val="000000"/>
                </a:solidFill>
                <a:effectLst/>
                <a:latin typeface="Arial" panose="020B0604020202020204" pitchFamily="34" charset="0"/>
                <a:ea typeface="Calibri" panose="020F0502020204030204" pitchFamily="34" charset="0"/>
              </a:rPr>
              <a:t>tuổi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15000"/>
              </a:lnSpc>
              <a:spcBef>
                <a:spcPts val="0"/>
              </a:spcBef>
              <a:spcAft>
                <a:spcPts val="0"/>
              </a:spcAft>
            </a:pPr>
            <a:r>
              <a:rPr lang="af-ZA" sz="1800" i="1" dirty="0">
                <a:effectLst/>
                <a:latin typeface="Arial" panose="020B0604020202020204" pitchFamily="34" charset="0"/>
                <a:ea typeface="Calibri" panose="020F0502020204030204" pitchFamily="34" charset="0"/>
              </a:rPr>
              <a:t>a.  Nhóm phương pháp trực quan</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Nhóm phương pháp trực quan bao gồm các phương pháp làm mẫu, làm gương. Những phương pháp này giúp trẻ quan sát, bắt chước, tập thử</a:t>
            </a:r>
            <a:r>
              <a:rPr lang="vi-VN" sz="1800" dirty="0">
                <a:effectLst/>
                <a:latin typeface="Arial" panose="020B0604020202020204" pitchFamily="34" charset="0"/>
                <a:ea typeface="Calibri" panose="020F0502020204030204" pitchFamily="34" charset="0"/>
              </a:rPr>
              <a:t>,</a:t>
            </a:r>
            <a:r>
              <a:rPr lang="af-ZA" sz="1800" dirty="0">
                <a:effectLst/>
                <a:latin typeface="Arial" panose="020B0604020202020204" pitchFamily="34" charset="0"/>
                <a:ea typeface="Calibri" panose="020F0502020204030204" pitchFamily="34" charset="0"/>
              </a:rPr>
              <a:t> thực hành thường xuyên những kĩ năng cần hình thành. </a:t>
            </a:r>
            <a:endParaRPr lang="en-US" sz="1800" dirty="0">
              <a:effectLst/>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DB3110FC-A501-49E6-9D11-39043A9D988D}"/>
              </a:ext>
            </a:extLst>
          </p:cNvPr>
          <p:cNvPicPr>
            <a:picLocks noChangeAspect="1"/>
          </p:cNvPicPr>
          <p:nvPr/>
        </p:nvPicPr>
        <p:blipFill>
          <a:blip r:embed="rId3"/>
          <a:stretch>
            <a:fillRect/>
          </a:stretch>
        </p:blipFill>
        <p:spPr>
          <a:xfrm>
            <a:off x="1701800" y="3202289"/>
            <a:ext cx="6559550" cy="1586593"/>
          </a:xfrm>
          <a:prstGeom prst="rect">
            <a:avLst/>
          </a:prstGeom>
        </p:spPr>
      </p:pic>
    </p:spTree>
    <p:extLst>
      <p:ext uri="{BB962C8B-B14F-4D97-AF65-F5344CB8AC3E}">
        <p14:creationId xmlns:p14="http://schemas.microsoft.com/office/powerpoint/2010/main" val="265814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25</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254000" y="465276"/>
            <a:ext cx="8636000" cy="4212948"/>
          </a:xfrm>
          <a:prstGeom prst="rect">
            <a:avLst/>
          </a:prstGeom>
          <a:noFill/>
        </p:spPr>
        <p:txBody>
          <a:bodyPr wrap="square">
            <a:spAutoFit/>
          </a:bodyPr>
          <a:lstStyle/>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a:t>
            </a:r>
            <a:r>
              <a:rPr lang="af-ZA" sz="1800" i="1" dirty="0">
                <a:effectLst/>
                <a:latin typeface="Arial" panose="020B0604020202020204" pitchFamily="34" charset="0"/>
                <a:ea typeface="Calibri" panose="020F0502020204030204" pitchFamily="34" charset="0"/>
              </a:rPr>
              <a:t>Làm mẫu</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Phương pháp này thường được sử dụng với những kĩ năng mà trẻ chưa biết. Trẻ thường học bằng cách tri giác trực tiếp, do đó giáo viên cần làm hoàn chỉnh một kĩ năng trước mặt trẻ có kèm theo lời miêu tả để khuyến khích trẻ cùng làm theo.</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Giáo viên cần làm mẫu chậm rãi, rõ ràng chỉ dẫn cụ thể để trẻ tri giác trọn vẹn, </a:t>
            </a:r>
            <a:r>
              <a:rPr lang="af-ZA" sz="1800" spc="-30" dirty="0">
                <a:effectLst/>
                <a:latin typeface="Arial" panose="020B0604020202020204" pitchFamily="34" charset="0"/>
                <a:ea typeface="Calibri" panose="020F0502020204030204" pitchFamily="34" charset="0"/>
              </a:rPr>
              <a:t>chính xác kĩ năng cần hình thành đồng thời giải thích cho trẻ hiểu tại sao phải làm như vậy.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a:t>
            </a:r>
            <a:r>
              <a:rPr lang="af-ZA" sz="1800" i="1" dirty="0">
                <a:effectLst/>
                <a:latin typeface="Arial" panose="020B0604020202020204" pitchFamily="34" charset="0"/>
                <a:ea typeface="Calibri" panose="020F0502020204030204" pitchFamily="34" charset="0"/>
              </a:rPr>
              <a:t>Nêu gương</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Hầu hết trẻ nhỏ học các kĩ năng xã hội thường thông qua việc bắt chước những người lớn xung quanh. Đặc biệt trẻ thường bắt chước những người lớn mà trẻ yêu mến. Do đó cô giáo cần thể hiện tích cực các kĩ năng xã hội ở mọi lúc, mọi nơi trong các tình huống phù hợp để trẻ quan sát, bắt chước và làm theo.</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9853075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26</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1" name="TextBox 10">
            <a:extLst>
              <a:ext uri="{FF2B5EF4-FFF2-40B4-BE49-F238E27FC236}">
                <a16:creationId xmlns:a16="http://schemas.microsoft.com/office/drawing/2014/main" id="{BF17B37F-B75C-42E2-99DF-5036C69952B5}"/>
              </a:ext>
            </a:extLst>
          </p:cNvPr>
          <p:cNvSpPr txBox="1"/>
          <p:nvPr/>
        </p:nvSpPr>
        <p:spPr>
          <a:xfrm>
            <a:off x="146050" y="829778"/>
            <a:ext cx="8921750" cy="1623008"/>
          </a:xfrm>
          <a:prstGeom prst="rect">
            <a:avLst/>
          </a:prstGeom>
          <a:noFill/>
        </p:spPr>
        <p:txBody>
          <a:bodyPr wrap="square">
            <a:spAutoFit/>
          </a:bodyPr>
          <a:lstStyle/>
          <a:p>
            <a:pPr marL="0" marR="0" indent="457200" algn="just">
              <a:spcBef>
                <a:spcPts val="0"/>
              </a:spcBef>
              <a:spcAft>
                <a:spcPts val="0"/>
              </a:spcAft>
            </a:pPr>
            <a:r>
              <a:rPr lang="af-ZA" sz="1800" i="1" dirty="0">
                <a:effectLst/>
                <a:latin typeface="Arial" panose="020B0604020202020204" pitchFamily="34" charset="0"/>
                <a:ea typeface="Calibri" panose="020F0502020204030204" pitchFamily="34" charset="0"/>
              </a:rPr>
              <a:t>b.Nhóm phương pháp dùng lời</a:t>
            </a:r>
            <a:endParaRPr lang="en-US" sz="1800" dirty="0">
              <a:effectLst/>
              <a:latin typeface="Times New Roman" panose="02020603050405020304" pitchFamily="18"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Nhóm phương pháp dùng lời bao gồm phương pháp trò chuyện, giảng giải, sử dụng thơ, truyện, bài hát. Những phương pháp này giúp trẻ huy động tối đa những kinh nghiệm đã có, giải thích và khích lệ để trẻ hào hứng thực hiện các kĩ năng xã hội tích cực.</a:t>
            </a:r>
            <a:endParaRPr lang="en-US" sz="1800" dirty="0">
              <a:effectLst/>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1CF6FC20-CECF-4A12-84B4-0C192FEB4AF8}"/>
              </a:ext>
            </a:extLst>
          </p:cNvPr>
          <p:cNvPicPr>
            <a:picLocks noChangeAspect="1"/>
          </p:cNvPicPr>
          <p:nvPr/>
        </p:nvPicPr>
        <p:blipFill>
          <a:blip r:embed="rId3"/>
          <a:stretch>
            <a:fillRect/>
          </a:stretch>
        </p:blipFill>
        <p:spPr>
          <a:xfrm>
            <a:off x="2454599" y="2909678"/>
            <a:ext cx="3758242" cy="1984352"/>
          </a:xfrm>
          <a:prstGeom prst="rect">
            <a:avLst/>
          </a:prstGeom>
        </p:spPr>
      </p:pic>
      <p:sp>
        <p:nvSpPr>
          <p:cNvPr id="8" name="TextBox 7">
            <a:extLst>
              <a:ext uri="{FF2B5EF4-FFF2-40B4-BE49-F238E27FC236}">
                <a16:creationId xmlns:a16="http://schemas.microsoft.com/office/drawing/2014/main" id="{C77BBEC9-1425-4D06-8750-358478168B61}"/>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2541849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27</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71450" y="839926"/>
            <a:ext cx="8636000" cy="3852850"/>
          </a:xfrm>
          <a:prstGeom prst="rect">
            <a:avLst/>
          </a:prstGeom>
          <a:noFill/>
        </p:spPr>
        <p:txBody>
          <a:bodyPr wrap="square">
            <a:spAutoFit/>
          </a:bodyPr>
          <a:lstStyle/>
          <a:p>
            <a:pPr marL="342900" marR="0" lvl="0" indent="-342900" algn="just">
              <a:spcBef>
                <a:spcPts val="0"/>
              </a:spcBef>
              <a:spcAft>
                <a:spcPts val="0"/>
              </a:spcAft>
              <a:buFont typeface="+mj-lt"/>
              <a:buAutoNum type="alphaLcPeriod" startAt="3"/>
            </a:pPr>
            <a:r>
              <a:rPr lang="af-ZA" sz="1800" i="1" dirty="0">
                <a:effectLst/>
                <a:latin typeface="Arial" panose="020B0604020202020204" pitchFamily="34" charset="0"/>
                <a:ea typeface="Calibri" panose="020F0502020204030204" pitchFamily="34" charset="0"/>
              </a:rPr>
              <a:t>Nhóm phương pháp thực hành</a:t>
            </a:r>
            <a:endParaRPr lang="en-US" sz="1800" dirty="0">
              <a:effectLst/>
              <a:latin typeface="Times New Roman" panose="02020603050405020304" pitchFamily="18"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Nhóm phương pháp thực hành bao gồm các phương pháp trải nghiệm, trò chơi. Những phương pháp này giúp trẻ bắt chước, tập và tích cực thực hành thường xuyên các kĩ năng xã hội cần thiết.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a:t>
            </a:r>
            <a:r>
              <a:rPr lang="af-ZA" sz="1800" i="1" dirty="0">
                <a:effectLst/>
                <a:latin typeface="Arial" panose="020B0604020202020204" pitchFamily="34" charset="0"/>
                <a:ea typeface="Calibri" panose="020F0502020204030204" pitchFamily="34" charset="0"/>
              </a:rPr>
              <a:t>Trò chơi: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Đây là phương pháp giáo dục đặc trưng cho trẻ lứa tuổi mẫu giáo. Những trò chơi được sử dụng để giáo dục kĩ năng xã hội cho trẻ là: trò chơi đóng vai, trò chơi vận động, trò chơi xây dựng, trò chơi đóng kịch....</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a:t>
            </a:r>
            <a:r>
              <a:rPr lang="af-ZA" sz="1800" i="1" dirty="0">
                <a:effectLst/>
                <a:latin typeface="Arial" panose="020B0604020202020204" pitchFamily="34" charset="0"/>
                <a:ea typeface="Calibri" panose="020F0502020204030204" pitchFamily="34" charset="0"/>
              </a:rPr>
              <a:t>Trải nghiệm</a:t>
            </a:r>
            <a:r>
              <a:rPr lang="af-ZA"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Để hình thành và có được các kĩ năng xã hội một cách bền vững trẻ cần được tạo các cơ hội để được trải nghiệm, tập luyện thường xuyên trong các hoạt động đa dạng của cuôc sống hàng ngày.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1022393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28</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96651AA8-1341-4BAC-A4C3-7AE002F738A9}"/>
              </a:ext>
            </a:extLst>
          </p:cNvPr>
          <p:cNvSpPr txBox="1"/>
          <p:nvPr/>
        </p:nvSpPr>
        <p:spPr>
          <a:xfrm>
            <a:off x="449262" y="1282999"/>
            <a:ext cx="8428038" cy="1288751"/>
          </a:xfrm>
          <a:prstGeom prst="rect">
            <a:avLst/>
          </a:prstGeom>
          <a:noFill/>
        </p:spPr>
        <p:txBody>
          <a:bodyPr wrap="square">
            <a:spAutoFit/>
          </a:bodyPr>
          <a:lstStyle/>
          <a:p>
            <a:pPr marL="0" marR="0" indent="0" algn="just">
              <a:lnSpc>
                <a:spcPct val="150000"/>
              </a:lnSpc>
              <a:spcBef>
                <a:spcPts val="0"/>
              </a:spcBef>
              <a:spcAft>
                <a:spcPts val="0"/>
              </a:spcAft>
            </a:pPr>
            <a:r>
              <a:rPr lang="en-US" sz="1800" b="1" dirty="0" err="1">
                <a:solidFill>
                  <a:srgbClr val="000000"/>
                </a:solidFill>
                <a:effectLst/>
                <a:latin typeface="Arial" panose="020B0604020202020204" pitchFamily="34" charset="0"/>
                <a:ea typeface="Calibri" panose="020F0502020204030204" pitchFamily="34" charset="0"/>
              </a:rPr>
              <a:t>Mời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xem</a:t>
            </a:r>
            <a:r>
              <a:rPr lang="en-US" sz="1800" b="1" dirty="0">
                <a:solidFill>
                  <a:srgbClr val="000000"/>
                </a:solidFill>
                <a:effectLst/>
                <a:latin typeface="Arial" panose="020B0604020202020204" pitchFamily="34" charset="0"/>
                <a:ea typeface="Calibri" panose="020F0502020204030204" pitchFamily="34" charset="0"/>
              </a:rPr>
              <a:t> video </a:t>
            </a:r>
            <a:r>
              <a:rPr lang="en-US" sz="1800" b="1" dirty="0" err="1">
                <a:solidFill>
                  <a:srgbClr val="000000"/>
                </a:solidFill>
                <a:effectLst/>
                <a:latin typeface="Arial" panose="020B0604020202020204" pitchFamily="34" charset="0"/>
                <a:ea typeface="Calibri" panose="020F0502020204030204" pitchFamily="34" charset="0"/>
              </a:rPr>
              <a:t>về</a:t>
            </a:r>
            <a:r>
              <a:rPr lang="en-US" sz="1800" b="1"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tổ</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chức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giáo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dục</a:t>
            </a:r>
            <a:r>
              <a:rPr lang="en-US" sz="1800" b="0" dirty="0">
                <a:solidFill>
                  <a:srgbClr val="000000"/>
                </a:solidFill>
                <a:effectLst/>
                <a:latin typeface="Arial" panose="020B0604020202020204" pitchFamily="34" charset="0"/>
                <a:ea typeface="Calibri" panose="020F0502020204030204" pitchFamily="34" charset="0"/>
              </a:rPr>
              <a:t> KNXH </a:t>
            </a:r>
            <a:r>
              <a:rPr lang="en-US" sz="1800" b="0" dirty="0" err="1">
                <a:solidFill>
                  <a:srgbClr val="000000"/>
                </a:solidFill>
                <a:effectLst/>
                <a:latin typeface="Arial" panose="020B0604020202020204" pitchFamily="34" charset="0"/>
                <a:ea typeface="Calibri" panose="020F0502020204030204" pitchFamily="34" charset="0"/>
              </a:rPr>
              <a:t>cho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trẻ</a:t>
            </a:r>
            <a:r>
              <a:rPr lang="en-US" sz="1800" b="0" dirty="0">
                <a:solidFill>
                  <a:srgbClr val="000000"/>
                </a:solidFill>
                <a:effectLst/>
                <a:latin typeface="Arial" panose="020B0604020202020204" pitchFamily="34" charset="0"/>
                <a:ea typeface="Calibri" panose="020F0502020204030204" pitchFamily="34" charset="0"/>
              </a:rPr>
              <a:t> 3 </a:t>
            </a:r>
            <a:r>
              <a:rPr lang="vi-VN" sz="1800" b="0" dirty="0">
                <a:solidFill>
                  <a:srgbClr val="000000"/>
                </a:solidFill>
                <a:effectLst/>
                <a:latin typeface="Arial" panose="020B0604020202020204" pitchFamily="34" charset="0"/>
                <a:ea typeface="Calibri" panose="020F0502020204030204" pitchFamily="34" charset="0"/>
              </a:rPr>
              <a:t>- 6 tuổ</a:t>
            </a:r>
            <a:r>
              <a:rPr lang="en-US" sz="1800" b="0" dirty="0" err="1">
                <a:solidFill>
                  <a:srgbClr val="000000"/>
                </a:solidFill>
                <a:effectLst/>
                <a:latin typeface="Arial" panose="020B0604020202020204" pitchFamily="34" charset="0"/>
                <a:ea typeface="Calibri" panose="020F0502020204030204" pitchFamily="34" charset="0"/>
              </a:rPr>
              <a:t>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thông</a:t>
            </a:r>
            <a:r>
              <a:rPr lang="en-US" sz="1800" b="0" dirty="0">
                <a:solidFill>
                  <a:srgbClr val="000000"/>
                </a:solidFill>
                <a:effectLst/>
                <a:latin typeface="Arial" panose="020B0604020202020204" pitchFamily="34" charset="0"/>
                <a:ea typeface="Calibri" panose="020F0502020204030204" pitchFamily="34" charset="0"/>
              </a:rPr>
              <a:t> qua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động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trải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nghiệm</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tại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lớp</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học</a:t>
            </a:r>
            <a:endParaRPr lang="en-US" sz="1800" b="1" dirty="0">
              <a:effectLst/>
              <a:latin typeface="Times New Roman" panose="02020603050405020304" pitchFamily="18" charset="0"/>
              <a:ea typeface="Calibri" panose="020F0502020204030204" pitchFamily="34" charset="0"/>
            </a:endParaRPr>
          </a:p>
          <a:p>
            <a:pPr marL="0" marR="0" indent="0" algn="just">
              <a:lnSpc>
                <a:spcPct val="150000"/>
              </a:lnSpc>
              <a:spcBef>
                <a:spcPts val="0"/>
              </a:spcBef>
              <a:spcAft>
                <a:spcPts val="0"/>
              </a:spcAft>
            </a:pPr>
            <a:r>
              <a:rPr lang="en-US" sz="1800" b="1" u="sng" dirty="0">
                <a:solidFill>
                  <a:srgbClr val="000000"/>
                </a:solidFill>
                <a:effectLst/>
                <a:latin typeface="Arial" panose="020B0604020202020204" pitchFamily="34" charset="0"/>
                <a:ea typeface="Calibri" panose="020F0502020204030204" pitchFamily="34" charset="0"/>
                <a:hlinkClick r:id="rId3"/>
              </a:rPr>
              <a:t>https://www.youtube.com/watch?v=BQT1_2_2-48</a:t>
            </a:r>
            <a:endParaRPr lang="en-US" sz="18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61093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6"/>
        <p:cNvGrpSpPr/>
        <p:nvPr/>
      </p:nvGrpSpPr>
      <p:grpSpPr>
        <a:xfrm>
          <a:off x="0" y="0"/>
          <a:ext cx="0" cy="0"/>
          <a:chOff x="0" y="0"/>
          <a:chExt cx="0" cy="0"/>
        </a:xfrm>
      </p:grpSpPr>
      <p:sp>
        <p:nvSpPr>
          <p:cNvPr id="98" name="Google Shape;98;p2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29</a:t>
            </a:fld>
            <a:endParaRPr/>
          </a:p>
        </p:txBody>
      </p:sp>
      <p:sp>
        <p:nvSpPr>
          <p:cNvPr id="8" name="TextBox 7">
            <a:extLst>
              <a:ext uri="{FF2B5EF4-FFF2-40B4-BE49-F238E27FC236}">
                <a16:creationId xmlns:a16="http://schemas.microsoft.com/office/drawing/2014/main" id="{7701142D-CA32-48D8-93C0-4279FE1011F5}"/>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BA27FDED-168C-4493-B78F-A5616FAB8272}"/>
              </a:ext>
            </a:extLst>
          </p:cNvPr>
          <p:cNvSpPr txBox="1"/>
          <p:nvPr/>
        </p:nvSpPr>
        <p:spPr>
          <a:xfrm>
            <a:off x="0" y="100340"/>
            <a:ext cx="9093200" cy="4088299"/>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3.3.2. </a:t>
            </a:r>
            <a:r>
              <a:rPr lang="en-US" sz="1800" b="1" i="1" dirty="0" err="1">
                <a:solidFill>
                  <a:srgbClr val="000000"/>
                </a:solidFill>
                <a:effectLst/>
                <a:latin typeface="Arial" panose="020B0604020202020204" pitchFamily="34" charset="0"/>
                <a:ea typeface="Calibri" panose="020F0502020204030204" pitchFamily="34" charset="0"/>
              </a:rPr>
              <a:t>Hình</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thức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tổ</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chức</a:t>
            </a:r>
            <a:r>
              <a:rPr lang="en-US" sz="1800" b="0"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KNXH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3 - 6 </a:t>
            </a:r>
            <a:r>
              <a:rPr lang="en-US" sz="1800" b="1" i="1" dirty="0" err="1">
                <a:solidFill>
                  <a:srgbClr val="000000"/>
                </a:solidFill>
                <a:effectLst/>
                <a:latin typeface="Arial" panose="020B0604020202020204" pitchFamily="34" charset="0"/>
                <a:ea typeface="Calibri" panose="020F0502020204030204" pitchFamily="34" charset="0"/>
              </a:rPr>
              <a:t>tuổi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15000"/>
              </a:lnSpc>
              <a:spcBef>
                <a:spcPts val="0"/>
              </a:spcBef>
              <a:spcAft>
                <a:spcPts val="0"/>
              </a:spcAft>
            </a:pPr>
            <a:r>
              <a:rPr lang="vi-VN" sz="1800" dirty="0">
                <a:effectLst/>
                <a:latin typeface="Arial" panose="020B0604020202020204" pitchFamily="34" charset="0"/>
                <a:ea typeface="Calibri" panose="020F0502020204030204" pitchFamily="34" charset="0"/>
              </a:rPr>
              <a:t>Việc </a:t>
            </a:r>
            <a:r>
              <a:rPr lang="af-ZA" sz="1800" dirty="0">
                <a:effectLst/>
                <a:latin typeface="Arial" panose="020B0604020202020204" pitchFamily="34" charset="0"/>
                <a:ea typeface="Calibri" panose="020F0502020204030204" pitchFamily="34" charset="0"/>
              </a:rPr>
              <a:t>phát triển các KNXH của trẻ không chỉ đạt được thông qua một chương trình giảng dạy duy nhất, mà được tiến hành thông qua nhiều hoạt động đa dạng dưới nhiều hình thức tổ chức khác nhau:</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-Thông qua các hoạt động học, hoạt động chơi, hoạt động chăm sóc, vệ sinh, lao động vừa sức, hoạt động ngoài trời, lễ hội, tham quan...</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-Tổ chức chung cho cả lớp, theo nhóm</a:t>
            </a:r>
            <a:r>
              <a:rPr lang="vi-VN" sz="1800" dirty="0">
                <a:effectLst/>
                <a:latin typeface="Arial" panose="020B0604020202020204" pitchFamily="34" charset="0"/>
                <a:ea typeface="Calibri" panose="020F0502020204030204" pitchFamily="34" charset="0"/>
              </a:rPr>
              <a:t>,</a:t>
            </a:r>
            <a:r>
              <a:rPr lang="af-ZA" sz="1800" dirty="0">
                <a:effectLst/>
                <a:latin typeface="Arial" panose="020B0604020202020204" pitchFamily="34" charset="0"/>
                <a:ea typeface="Calibri" panose="020F0502020204030204" pitchFamily="34" charset="0"/>
              </a:rPr>
              <a:t> cá nhân. Đối với trẻ mẫu giáo hình thức tổ chức theo nhóm cần được sử dụng nhiều hơn.</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-Tổ chức trong lớp hoặc ngoài trời, tại địa điểm tham quan, dã ngoại...</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Giáo viên có thể lựa chọn một hay một số hình thức kết hợp trong việc tổ chức các hoạt động giáo dục KNXH cho trẻ mẫu giáo 5-6 tuổi. </a:t>
            </a:r>
            <a:endParaRPr lang="en-US" sz="1800" dirty="0">
              <a:effectLst/>
              <a:latin typeface="Calibri" panose="020F0502020204030204" pitchFamily="34" charset="0"/>
              <a:ea typeface="Calibri" panose="020F0502020204030204" pitchFamily="34" charset="0"/>
            </a:endParaRPr>
          </a:p>
        </p:txBody>
      </p:sp>
      <p:pic>
        <p:nvPicPr>
          <p:cNvPr id="11" name="Picture 10">
            <a:extLst>
              <a:ext uri="{FF2B5EF4-FFF2-40B4-BE49-F238E27FC236}">
                <a16:creationId xmlns:a16="http://schemas.microsoft.com/office/drawing/2014/main" id="{78881A6F-F19D-4934-AFC8-6222D38F95FB}"/>
              </a:ext>
            </a:extLst>
          </p:cNvPr>
          <p:cNvPicPr>
            <a:picLocks noChangeAspect="1"/>
          </p:cNvPicPr>
          <p:nvPr/>
        </p:nvPicPr>
        <p:blipFill>
          <a:blip r:embed="rId4"/>
          <a:stretch>
            <a:fillRect/>
          </a:stretch>
        </p:blipFill>
        <p:spPr>
          <a:xfrm>
            <a:off x="4375150" y="4194090"/>
            <a:ext cx="2089150" cy="895237"/>
          </a:xfrm>
          <a:prstGeom prst="rect">
            <a:avLst/>
          </a:prstGeom>
        </p:spPr>
      </p:pic>
      <p:sp>
        <p:nvSpPr>
          <p:cNvPr id="12" name="TextBox 11">
            <a:extLst>
              <a:ext uri="{FF2B5EF4-FFF2-40B4-BE49-F238E27FC236}">
                <a16:creationId xmlns:a16="http://schemas.microsoft.com/office/drawing/2014/main" id="{640A6E19-B7E6-446E-891B-817051F7E038}"/>
              </a:ext>
            </a:extLst>
          </p:cNvPr>
          <p:cNvSpPr txBox="1"/>
          <p:nvPr/>
        </p:nvSpPr>
        <p:spPr>
          <a:xfrm>
            <a:off x="766506" y="4901046"/>
            <a:ext cx="4797424" cy="215444"/>
          </a:xfrm>
          <a:prstGeom prst="rect">
            <a:avLst/>
          </a:prstGeom>
          <a:noFill/>
        </p:spPr>
        <p:txBody>
          <a:bodyPr wrap="square">
            <a:spAutoFit/>
          </a:bodyPr>
          <a:lstStyle/>
          <a:p>
            <a:r>
              <a:rPr lang="en-US" sz="800" dirty="0"/>
              <a:t>https://timviec365.vn/blog/ky-nang-la-gi-new7043.html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30</a:t>
            </a:fld>
            <a:endParaRPr lang="en"/>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0ADCE56D-3F56-4C66-A4F5-554BDE543CE1}"/>
              </a:ext>
            </a:extLst>
          </p:cNvPr>
          <p:cNvSpPr txBox="1"/>
          <p:nvPr/>
        </p:nvSpPr>
        <p:spPr>
          <a:xfrm>
            <a:off x="209550" y="279606"/>
            <a:ext cx="8864600" cy="2114425"/>
          </a:xfrm>
          <a:prstGeom prst="rect">
            <a:avLst/>
          </a:prstGeom>
          <a:noFill/>
        </p:spPr>
        <p:txBody>
          <a:bodyPr wrap="square">
            <a:spAutoFit/>
          </a:bodyPr>
          <a:lstStyle/>
          <a:p>
            <a:pPr marL="0" marR="0" algn="just">
              <a:lnSpc>
                <a:spcPct val="115000"/>
              </a:lnSpc>
              <a:spcBef>
                <a:spcPts val="0"/>
              </a:spcBef>
              <a:spcAft>
                <a:spcPts val="0"/>
              </a:spcAft>
            </a:pPr>
            <a:r>
              <a:rPr lang="en-US" sz="1800" b="1" dirty="0">
                <a:effectLst/>
                <a:latin typeface="Arial" panose="020B0604020202020204" pitchFamily="34" charset="0"/>
                <a:ea typeface="Calibri" panose="020F0502020204030204" pitchFamily="34" charset="0"/>
              </a:rPr>
              <a:t>4. </a:t>
            </a:r>
            <a:r>
              <a:rPr lang="en-US" sz="1800" b="1" dirty="0" err="1">
                <a:effectLst/>
                <a:latin typeface="Arial" panose="020B0604020202020204" pitchFamily="34" charset="0"/>
                <a:ea typeface="Calibri" panose="020F0502020204030204" pitchFamily="34" charset="0"/>
              </a:rPr>
              <a:t>Phân</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loại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trải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nghiệm</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dùng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trong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giáo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dục</a:t>
            </a:r>
            <a:r>
              <a:rPr lang="en-US" sz="1800" b="1" dirty="0">
                <a:effectLst/>
                <a:latin typeface="Arial" panose="020B0604020202020204" pitchFamily="34" charset="0"/>
                <a:ea typeface="Calibri" panose="020F0502020204030204" pitchFamily="34" charset="0"/>
              </a:rPr>
              <a:t> KNXH </a:t>
            </a:r>
            <a:r>
              <a:rPr lang="en-US" sz="1800" b="1" dirty="0" err="1">
                <a:effectLst/>
                <a:latin typeface="Arial" panose="020B0604020202020204" pitchFamily="34" charset="0"/>
                <a:ea typeface="Calibri" panose="020F0502020204030204" pitchFamily="34" charset="0"/>
              </a:rPr>
              <a:t>cho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trẻ</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tuổi</a:t>
            </a:r>
            <a:r>
              <a:rPr lang="en-US" sz="1800" b="1" dirty="0">
                <a:effectLst/>
                <a:latin typeface="Arial" panose="020B0604020202020204" pitchFamily="34" charset="0"/>
                <a:ea typeface="Calibri" panose="020F0502020204030204" pitchFamily="34" charset="0"/>
              </a:rPr>
              <a:t> ở </a:t>
            </a:r>
            <a:r>
              <a:rPr lang="en-US" sz="1800" b="1" dirty="0" err="1">
                <a:effectLst/>
                <a:latin typeface="Arial" panose="020B0604020202020204" pitchFamily="34" charset="0"/>
                <a:ea typeface="Calibri" panose="020F0502020204030204" pitchFamily="34" charset="0"/>
              </a:rPr>
              <a:t>trường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mầm</a:t>
            </a:r>
            <a:r>
              <a:rPr lang="en-US" sz="1800" b="1" dirty="0">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r>
              <a:rPr lang="en-US" sz="1800" b="1" i="1" dirty="0">
                <a:effectLst/>
                <a:latin typeface="Arial" panose="020B0604020202020204" pitchFamily="34" charset="0"/>
                <a:ea typeface="Calibri" panose="020F0502020204030204" pitchFamily="34" charset="0"/>
              </a:rPr>
              <a:t>4.1. </a:t>
            </a:r>
            <a:r>
              <a:rPr lang="vi-VN" sz="1800" b="1" i="1" dirty="0">
                <a:effectLst/>
                <a:latin typeface="Arial" panose="020B0604020202020204" pitchFamily="34" charset="0"/>
                <a:ea typeface="Calibri" panose="020F0502020204030204" pitchFamily="34" charset="0"/>
              </a:rPr>
              <a:t>Trải nghiệm thụ động:</a:t>
            </a:r>
            <a:r>
              <a:rPr lang="vi-VN" sz="1800" dirty="0">
                <a:effectLst/>
                <a:latin typeface="Arial" panose="020B0604020202020204" pitchFamily="34" charset="0"/>
                <a:ea typeface="Calibri" panose="020F0502020204030204" pitchFamily="34" charset="0"/>
              </a:rPr>
              <a:t> </a:t>
            </a:r>
            <a:r>
              <a:rPr lang="en-US" sz="1800" dirty="0">
                <a:effectLst/>
                <a:latin typeface="Arial" panose="020B0604020202020204" pitchFamily="34" charset="0"/>
                <a:ea typeface="Calibri" panose="020F0502020204030204" pitchFamily="34" charset="0"/>
              </a:rPr>
              <a:t>Qua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do,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thí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cùng</a:t>
            </a:r>
            <a:r>
              <a:rPr lang="en-US" sz="1800" dirty="0">
                <a:effectLst/>
                <a:latin typeface="Arial" panose="020B0604020202020204" pitchFamily="34" charset="0"/>
                <a:ea typeface="Calibri" panose="020F0502020204030204" pitchFamily="34" charset="0"/>
              </a:rPr>
              <a:t> chia </a:t>
            </a:r>
            <a:r>
              <a:rPr lang="en-US" sz="1800" dirty="0" err="1">
                <a:effectLst/>
                <a:latin typeface="Arial" panose="020B0604020202020204" pitchFamily="34" charset="0"/>
                <a:ea typeface="Calibri" panose="020F0502020204030204" pitchFamily="34" charset="0"/>
              </a:rPr>
              <a:t>sẻ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câu</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C6C24280-734C-481A-BF35-2D628E55654F}"/>
              </a:ext>
            </a:extLst>
          </p:cNvPr>
          <p:cNvSpPr txBox="1"/>
          <p:nvPr/>
        </p:nvSpPr>
        <p:spPr>
          <a:xfrm>
            <a:off x="209550" y="2449662"/>
            <a:ext cx="8864600" cy="2031325"/>
          </a:xfrm>
          <a:prstGeom prst="rect">
            <a:avLst/>
          </a:prstGeom>
          <a:noFill/>
        </p:spPr>
        <p:txBody>
          <a:bodyPr wrap="square">
            <a:spAutoFit/>
          </a:bodyPr>
          <a:lstStyle/>
          <a:p>
            <a:pPr marL="0" marR="0" indent="457200" algn="just">
              <a:spcBef>
                <a:spcPts val="0"/>
              </a:spcBef>
              <a:spcAft>
                <a:spcPts val="0"/>
              </a:spcAft>
            </a:pPr>
            <a:r>
              <a:rPr lang="en-US" sz="1800" dirty="0" err="1">
                <a:effectLst/>
                <a:latin typeface="Arial" panose="020B0604020202020204" pitchFamily="34" charset="0"/>
                <a:ea typeface="Calibri" panose="020F0502020204030204" pitchFamily="34" charset="0"/>
              </a:rPr>
              <a:t>Ví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algn="just">
              <a:spcBef>
                <a:spcPts val="0"/>
              </a:spcBef>
              <a:spcAft>
                <a:spcPts val="0"/>
              </a:spcAft>
            </a:pPr>
            <a:r>
              <a:rPr lang="x-none" sz="1800" dirty="0">
                <a:effectLst/>
                <a:latin typeface="Arial" panose="020B0604020202020204" pitchFamily="34" charset="0"/>
                <a:ea typeface="Calibri" panose="020F0502020204030204" pitchFamily="34" charset="0"/>
              </a:rPr>
              <a:t>Hoạt động ăn: Các hoạt động trải nghiệm cô có thể tổ chức như trực nhật bàn ăn, dọn dẹp lớp trước và sau khi ăn ...Qua đây hình thành </a:t>
            </a:r>
            <a:r>
              <a:rPr lang="en-US" sz="1800" dirty="0">
                <a:effectLst/>
                <a:latin typeface="Arial" panose="020B0604020202020204" pitchFamily="34" charset="0"/>
                <a:ea typeface="Calibri" panose="020F0502020204030204" pitchFamily="34" charset="0"/>
              </a:rPr>
              <a:t>KNXH </a:t>
            </a:r>
            <a:r>
              <a:rPr lang="x-none" sz="1800" dirty="0">
                <a:effectLst/>
                <a:latin typeface="Arial" panose="020B0604020202020204" pitchFamily="34" charset="0"/>
                <a:ea typeface="Calibri" panose="020F0502020204030204" pitchFamily="34" charset="0"/>
              </a:rPr>
              <a:t>ở trẻ biết phối hợp với bạn, quan tâm và giúp đỡ bạn. </a:t>
            </a:r>
            <a:endParaRPr lang="en-US" sz="1800" dirty="0">
              <a:effectLst/>
              <a:latin typeface="Calibri" panose="020F0502020204030204" pitchFamily="34" charset="0"/>
              <a:ea typeface="Calibri" panose="020F0502020204030204" pitchFamily="34" charset="0"/>
            </a:endParaRPr>
          </a:p>
          <a:p>
            <a:pPr marL="0" marR="0" algn="just">
              <a:spcBef>
                <a:spcPts val="0"/>
              </a:spcBef>
              <a:spcAft>
                <a:spcPts val="0"/>
              </a:spcAft>
            </a:pPr>
            <a:r>
              <a:rPr lang="x-none" sz="1800" dirty="0">
                <a:effectLst/>
                <a:latin typeface="Arial" panose="020B0604020202020204" pitchFamily="34" charset="0"/>
                <a:ea typeface="Calibri" panose="020F0502020204030204" pitchFamily="34" charset="0"/>
              </a:rPr>
              <a:t>Hoạt động ngủ: Các hoạt động trải nghiệm GV có thể tổ chức như cùng chuẩn bị ngủ, xếp hàng vệ sinh....Qua đây hình thành</a:t>
            </a:r>
            <a:r>
              <a:rPr lang="en-US" sz="1800" dirty="0">
                <a:effectLst/>
                <a:latin typeface="Arial" panose="020B0604020202020204" pitchFamily="34" charset="0"/>
                <a:ea typeface="Calibri" panose="020F0502020204030204" pitchFamily="34" charset="0"/>
              </a:rPr>
              <a:t> KNXH </a:t>
            </a:r>
            <a:r>
              <a:rPr lang="x-none" sz="1800" dirty="0">
                <a:effectLst/>
                <a:latin typeface="Arial" panose="020B0604020202020204" pitchFamily="34" charset="0"/>
                <a:ea typeface="Calibri" panose="020F0502020204030204" pitchFamily="34" charset="0"/>
              </a:rPr>
              <a:t>ở trẻ  như biết phối hợp với bạn, quan tâm và giúp đỡ bạn.</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4544812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31</a:t>
            </a:fld>
            <a:endParaRPr lang="en"/>
          </a:p>
        </p:txBody>
      </p:sp>
      <p:sp>
        <p:nvSpPr>
          <p:cNvPr id="10" name="TextBox 9">
            <a:extLst>
              <a:ext uri="{FF2B5EF4-FFF2-40B4-BE49-F238E27FC236}">
                <a16:creationId xmlns:a16="http://schemas.microsoft.com/office/drawing/2014/main" id="{0ADCE56D-3F56-4C66-A4F5-554BDE543CE1}"/>
              </a:ext>
            </a:extLst>
          </p:cNvPr>
          <p:cNvSpPr txBox="1"/>
          <p:nvPr/>
        </p:nvSpPr>
        <p:spPr>
          <a:xfrm>
            <a:off x="215900" y="145916"/>
            <a:ext cx="8763000" cy="2620204"/>
          </a:xfrm>
          <a:prstGeom prst="rect">
            <a:avLst/>
          </a:prstGeom>
          <a:noFill/>
        </p:spPr>
        <p:txBody>
          <a:bodyPr wrap="square">
            <a:spAutoFit/>
          </a:bodyPr>
          <a:lstStyle/>
          <a:p>
            <a:pPr marL="0" marR="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4.2. </a:t>
            </a:r>
            <a:r>
              <a:rPr lang="vi-VN" sz="1800" b="1" i="1" dirty="0">
                <a:effectLst/>
                <a:latin typeface="Arial" panose="020B0604020202020204" pitchFamily="34" charset="0"/>
                <a:ea typeface="Calibri" panose="020F0502020204030204" pitchFamily="34" charset="0"/>
              </a:rPr>
              <a:t>Trải nghiệm tích cực:</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lễ</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chia </a:t>
            </a:r>
            <a:r>
              <a:rPr lang="en-US" sz="1800" dirty="0" err="1">
                <a:effectLst/>
                <a:latin typeface="Arial" panose="020B0604020202020204" pitchFamily="34" charset="0"/>
                <a:ea typeface="Calibri" panose="020F0502020204030204" pitchFamily="34" charset="0"/>
              </a:rPr>
              <a:t>sẻ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hòa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ngoài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xẩy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C6C24280-734C-481A-BF35-2D628E55654F}"/>
              </a:ext>
            </a:extLst>
          </p:cNvPr>
          <p:cNvSpPr txBox="1"/>
          <p:nvPr/>
        </p:nvSpPr>
        <p:spPr>
          <a:xfrm>
            <a:off x="63500" y="2658824"/>
            <a:ext cx="8864600" cy="2308324"/>
          </a:xfrm>
          <a:prstGeom prst="rect">
            <a:avLst/>
          </a:prstGeom>
          <a:noFill/>
        </p:spPr>
        <p:txBody>
          <a:bodyPr wrap="square">
            <a:spAutoFit/>
          </a:bodyPr>
          <a:lstStyle/>
          <a:p>
            <a:pPr marL="0" marR="0" indent="457200" algn="just">
              <a:spcBef>
                <a:spcPts val="0"/>
              </a:spcBef>
              <a:spcAft>
                <a:spcPts val="0"/>
              </a:spcAft>
            </a:pPr>
            <a:r>
              <a:rPr lang="en-US" sz="1800" dirty="0" err="1">
                <a:effectLst/>
                <a:latin typeface="Arial" panose="020B0604020202020204" pitchFamily="34" charset="0"/>
                <a:ea typeface="Calibri" panose="020F0502020204030204" pitchFamily="34" charset="0"/>
              </a:rPr>
              <a:t>Ví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algn="just">
              <a:spcBef>
                <a:spcPts val="0"/>
              </a:spcBef>
              <a:spcAft>
                <a:spcPts val="0"/>
              </a:spcAft>
            </a:pPr>
            <a:r>
              <a:rPr lang="x-none" sz="1800" dirty="0">
                <a:effectLst/>
                <a:latin typeface="Arial" panose="020B0604020202020204" pitchFamily="34" charset="0"/>
                <a:ea typeface="Calibri" panose="020F0502020204030204" pitchFamily="34" charset="0"/>
              </a:rPr>
              <a:t>Lao động tự phục vụ: </a:t>
            </a:r>
            <a:r>
              <a:rPr lang="en-US" sz="1800" dirty="0">
                <a:effectLst/>
                <a:latin typeface="Arial" panose="020B0604020202020204" pitchFamily="34" charset="0"/>
                <a:ea typeface="Calibri" panose="020F0502020204030204" pitchFamily="34" charset="0"/>
              </a:rPr>
              <a:t>G</a:t>
            </a:r>
            <a:r>
              <a:rPr lang="x-none" sz="1800" dirty="0">
                <a:effectLst/>
                <a:latin typeface="Arial" panose="020B0604020202020204" pitchFamily="34" charset="0"/>
                <a:ea typeface="Calibri" panose="020F0502020204030204" pitchFamily="34" charset="0"/>
              </a:rPr>
              <a:t>iáo dục trẻ biết yêu quý và chăm sóc bản thân</a:t>
            </a:r>
            <a:r>
              <a:rPr lang="en-US" sz="1800" dirty="0">
                <a:effectLst/>
                <a:latin typeface="Arial" panose="020B0604020202020204" pitchFamily="34" charset="0"/>
                <a:ea typeface="Calibri" panose="020F0502020204030204" pitchFamily="34" charset="0"/>
              </a:rPr>
              <a:t>, </a:t>
            </a:r>
            <a:r>
              <a:rPr lang="x-none" sz="1800" dirty="0">
                <a:effectLst/>
                <a:latin typeface="Arial" panose="020B0604020202020204" pitchFamily="34" charset="0"/>
                <a:ea typeface="Calibri" panose="020F0502020204030204" pitchFamily="34" charset="0"/>
              </a:rPr>
              <a:t>ý thức luôn giữ gìn vệ sinh cá nhân. </a:t>
            </a:r>
            <a:endParaRPr lang="en-US" sz="1800" dirty="0">
              <a:effectLst/>
              <a:latin typeface="Calibri" panose="020F0502020204030204" pitchFamily="34" charset="0"/>
              <a:ea typeface="Calibri" panose="020F0502020204030204" pitchFamily="34" charset="0"/>
            </a:endParaRPr>
          </a:p>
          <a:p>
            <a:pPr marL="0" marR="0" algn="just">
              <a:spcBef>
                <a:spcPts val="0"/>
              </a:spcBef>
              <a:spcAft>
                <a:spcPts val="0"/>
              </a:spcAft>
            </a:pPr>
            <a:r>
              <a:rPr lang="x-none" sz="1800" dirty="0">
                <a:effectLst/>
                <a:latin typeface="Arial" panose="020B0604020202020204" pitchFamily="34" charset="0"/>
                <a:ea typeface="Calibri" panose="020F0502020204030204" pitchFamily="34" charset="0"/>
              </a:rPr>
              <a:t>Lao động trực nhật: </a:t>
            </a:r>
            <a:r>
              <a:rPr lang="en-US" sz="1800" dirty="0">
                <a:effectLst/>
                <a:latin typeface="Arial" panose="020B0604020202020204" pitchFamily="34" charset="0"/>
                <a:ea typeface="Calibri" panose="020F0502020204030204" pitchFamily="34" charset="0"/>
              </a:rPr>
              <a:t>G</a:t>
            </a:r>
            <a:r>
              <a:rPr lang="x-none" sz="1800" dirty="0">
                <a:effectLst/>
                <a:latin typeface="Arial" panose="020B0604020202020204" pitchFamily="34" charset="0"/>
                <a:ea typeface="Calibri" panose="020F0502020204030204" pitchFamily="34" charset="0"/>
              </a:rPr>
              <a:t>iáo dục trẻ biết yêu quý các con vật, đồ vật, biết cùng làm việc với bạn, giúp đỡ bạn để cùng hoàn thành nhiệm vụ được giao. </a:t>
            </a:r>
            <a:endParaRPr lang="en-US" sz="1800" dirty="0">
              <a:effectLst/>
              <a:latin typeface="Calibri" panose="020F0502020204030204" pitchFamily="34" charset="0"/>
              <a:ea typeface="Calibri" panose="020F0502020204030204" pitchFamily="34" charset="0"/>
            </a:endParaRPr>
          </a:p>
          <a:p>
            <a:pPr marL="0" marR="0" algn="just">
              <a:spcBef>
                <a:spcPts val="0"/>
              </a:spcBef>
              <a:spcAft>
                <a:spcPts val="0"/>
              </a:spcAft>
            </a:pPr>
            <a:r>
              <a:rPr lang="x-none" sz="1800" dirty="0">
                <a:effectLst/>
                <a:latin typeface="Arial" panose="020B0604020202020204" pitchFamily="34" charset="0"/>
                <a:ea typeface="Calibri" panose="020F0502020204030204" pitchFamily="34" charset="0"/>
              </a:rPr>
              <a:t>Lao động tập thể: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t</a:t>
            </a:r>
            <a:r>
              <a:rPr lang="x-none" sz="1800" dirty="0">
                <a:effectLst/>
                <a:latin typeface="Arial" panose="020B0604020202020204" pitchFamily="34" charset="0"/>
                <a:ea typeface="Calibri" panose="020F0502020204030204" pitchFamily="34" charset="0"/>
              </a:rPr>
              <a:t>rẻ thỏa thuận, phân công các công việc cho nhau trong nhóm, biết phối hợp, giúp đỡ bạn để cùng hoàn thành công việc chung.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43460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32</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07950" y="765466"/>
            <a:ext cx="8636000" cy="3572966"/>
          </a:xfrm>
          <a:prstGeom prst="rect">
            <a:avLst/>
          </a:prstGeom>
          <a:noFill/>
        </p:spPr>
        <p:txBody>
          <a:bodyPr wrap="square">
            <a:spAutoFit/>
          </a:bodyPr>
          <a:lstStyle/>
          <a:p>
            <a:pPr marL="0" marR="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4.3. </a:t>
            </a:r>
            <a:r>
              <a:rPr lang="en-US" sz="1800" b="1" i="1" dirty="0" err="1">
                <a:effectLst/>
                <a:latin typeface="Arial" panose="020B0604020202020204" pitchFamily="34" charset="0"/>
                <a:ea typeface="Calibri" panose="020F0502020204030204" pitchFamily="34" charset="0"/>
              </a:rPr>
              <a:t>Đặc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điểm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của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giáo</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dục</a:t>
            </a:r>
            <a:r>
              <a:rPr lang="en-US" sz="1800" b="1" i="1" dirty="0">
                <a:effectLst/>
                <a:latin typeface="Arial" panose="020B0604020202020204" pitchFamily="34" charset="0"/>
                <a:ea typeface="Calibri" panose="020F0502020204030204" pitchFamily="34" charset="0"/>
              </a:rPr>
              <a:t> KNXH qua </a:t>
            </a:r>
            <a:r>
              <a:rPr lang="en-US" sz="1800" b="1" i="1" dirty="0" err="1">
                <a:effectLst/>
                <a:latin typeface="Arial" panose="020B0604020202020204" pitchFamily="34" charset="0"/>
                <a:ea typeface="Calibri" panose="020F0502020204030204" pitchFamily="34" charset="0"/>
              </a:rPr>
              <a:t>trải</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nghiệm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cho</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mầm</a:t>
            </a:r>
            <a:r>
              <a:rPr lang="en-US" sz="1800" b="1" i="1" dirty="0">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vốn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lũy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hồi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tế</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coi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sẵn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so </a:t>
            </a:r>
            <a:r>
              <a:rPr lang="en-US" sz="1800" dirty="0" err="1">
                <a:effectLst/>
                <a:latin typeface="Arial" panose="020B0604020202020204" pitchFamily="34" charset="0"/>
                <a:ea typeface="Calibri" panose="020F0502020204030204" pitchFamily="34" charset="0"/>
              </a:rPr>
              <a:t>sánh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Như</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vậy</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giáo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dục</a:t>
            </a:r>
            <a:r>
              <a:rPr lang="en-US" sz="1800" spc="-30" dirty="0">
                <a:effectLst/>
                <a:latin typeface="Arial" panose="020B0604020202020204" pitchFamily="34" charset="0"/>
                <a:ea typeface="Calibri" panose="020F0502020204030204" pitchFamily="34" charset="0"/>
              </a:rPr>
              <a:t> qua </a:t>
            </a:r>
            <a:r>
              <a:rPr lang="en-US" sz="1800" spc="-30" dirty="0" err="1">
                <a:effectLst/>
                <a:latin typeface="Arial" panose="020B0604020202020204" pitchFamily="34" charset="0"/>
                <a:ea typeface="Calibri" panose="020F0502020204030204" pitchFamily="34" charset="0"/>
              </a:rPr>
              <a:t>trải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nghiệm</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có</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một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số</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đặc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điểm</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cơ</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bản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sau</a:t>
            </a:r>
            <a:r>
              <a:rPr lang="en-US" sz="1800" spc="-3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381635" algn="just">
              <a:lnSpc>
                <a:spcPct val="116000"/>
              </a:lnSpc>
              <a:spcBef>
                <a:spcPts val="0"/>
              </a:spcBef>
              <a:spcAft>
                <a:spcPts val="0"/>
              </a:spcAft>
            </a:pPr>
            <a:endParaRPr lang="en-US" sz="1800" dirty="0">
              <a:effectLst/>
              <a:latin typeface="Times New Roman" panose="02020603050405020304" pitchFamily="18"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4589856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33</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07950" y="2359858"/>
            <a:ext cx="8928100" cy="2301656"/>
          </a:xfrm>
          <a:prstGeom prst="rect">
            <a:avLst/>
          </a:prstGeom>
          <a:noFill/>
        </p:spPr>
        <p:txBody>
          <a:bodyPr wrap="square">
            <a:spAutoFit/>
          </a:bodyPr>
          <a:lstStyle/>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xoắn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ốc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endParaRPr lang="en-US" sz="1800" dirty="0">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đòi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vốn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sẵn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0" name="Picture 9">
            <a:extLst>
              <a:ext uri="{FF2B5EF4-FFF2-40B4-BE49-F238E27FC236}">
                <a16:creationId xmlns:a16="http://schemas.microsoft.com/office/drawing/2014/main" id="{95AAD1E1-DA2B-4E7D-9A36-1F1C824FF0EA}"/>
              </a:ext>
            </a:extLst>
          </p:cNvPr>
          <p:cNvPicPr>
            <a:picLocks noChangeAspect="1"/>
          </p:cNvPicPr>
          <p:nvPr/>
        </p:nvPicPr>
        <p:blipFill>
          <a:blip r:embed="rId3"/>
          <a:stretch>
            <a:fillRect/>
          </a:stretch>
        </p:blipFill>
        <p:spPr>
          <a:xfrm>
            <a:off x="2520300" y="352800"/>
            <a:ext cx="4103400" cy="1758377"/>
          </a:xfrm>
          <a:prstGeom prst="rect">
            <a:avLst/>
          </a:prstGeom>
        </p:spPr>
      </p:pic>
      <p:sp>
        <p:nvSpPr>
          <p:cNvPr id="11" name="TextBox 10">
            <a:extLst>
              <a:ext uri="{FF2B5EF4-FFF2-40B4-BE49-F238E27FC236}">
                <a16:creationId xmlns:a16="http://schemas.microsoft.com/office/drawing/2014/main" id="{4E721977-0754-48E7-AF08-492B66782973}"/>
              </a:ext>
            </a:extLst>
          </p:cNvPr>
          <p:cNvSpPr txBox="1"/>
          <p:nvPr/>
        </p:nvSpPr>
        <p:spPr>
          <a:xfrm>
            <a:off x="3114676" y="2094071"/>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3819172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34</a:t>
            </a:fld>
            <a:endParaRPr lang="en"/>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5" name="TextBox 4">
            <a:extLst>
              <a:ext uri="{FF2B5EF4-FFF2-40B4-BE49-F238E27FC236}">
                <a16:creationId xmlns:a16="http://schemas.microsoft.com/office/drawing/2014/main" id="{F3482B9B-84A4-4A32-B3B1-E8EA5CC5AB42}"/>
              </a:ext>
            </a:extLst>
          </p:cNvPr>
          <p:cNvSpPr txBox="1"/>
          <p:nvPr/>
        </p:nvSpPr>
        <p:spPr>
          <a:xfrm>
            <a:off x="202181" y="156835"/>
            <a:ext cx="5126038" cy="4503797"/>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5. </a:t>
            </a:r>
            <a:r>
              <a:rPr lang="vi-VN" sz="1800" b="1" i="1" dirty="0">
                <a:solidFill>
                  <a:srgbClr val="000000"/>
                </a:solidFill>
                <a:effectLst/>
                <a:latin typeface="Arial" panose="020B0604020202020204" pitchFamily="34" charset="0"/>
                <a:ea typeface="Calibri" panose="020F0502020204030204" pitchFamily="34" charset="0"/>
              </a:rPr>
              <a:t>Yêu cầu đối với lựa chọn, thiết kế</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tổ</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chức</a:t>
            </a:r>
            <a:r>
              <a:rPr lang="vi-VN" sz="1800" b="1" i="1" dirty="0">
                <a:solidFill>
                  <a:srgbClr val="000000"/>
                </a:solidFill>
                <a:effectLst/>
                <a:latin typeface="Arial" panose="020B0604020202020204" pitchFamily="34" charset="0"/>
                <a:ea typeface="Calibri" panose="020F0502020204030204" pitchFamily="34" charset="0"/>
              </a:rPr>
              <a:t> các hoạt động trải nghiệm để giáo dục kỹ năng xã hội cho trẻ 5- 6 tuổi </a:t>
            </a:r>
            <a:endParaRPr lang="en-US" sz="1800" b="1" dirty="0">
              <a:effectLst/>
              <a:latin typeface="Times New Roman" panose="02020603050405020304" pitchFamily="18" charset="0"/>
              <a:ea typeface="Calibri" panose="020F0502020204030204" pitchFamily="34" charset="0"/>
            </a:endParaRPr>
          </a:p>
          <a:p>
            <a:pPr marL="0" marR="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5.1. </a:t>
            </a:r>
            <a:r>
              <a:rPr lang="vi-VN" sz="1800" b="1" i="1" dirty="0">
                <a:effectLst/>
                <a:latin typeface="Arial" panose="020B0604020202020204" pitchFamily="34" charset="0"/>
                <a:ea typeface="Calibri" panose="020F0502020204030204" pitchFamily="34" charset="0"/>
              </a:rPr>
              <a:t>Y</a:t>
            </a:r>
            <a:r>
              <a:rPr lang="en-US" sz="1800" b="1" i="1" dirty="0" err="1">
                <a:effectLst/>
                <a:latin typeface="Arial" panose="020B0604020202020204" pitchFamily="34" charset="0"/>
                <a:ea typeface="Calibri" panose="020F0502020204030204" pitchFamily="34" charset="0"/>
              </a:rPr>
              <a:t>êu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cầu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lựa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chọn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tổ</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chức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hoạt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động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trải</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nghiệm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thụ</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động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trong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ngày</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để</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thực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hiện</a:t>
            </a:r>
            <a:r>
              <a:rPr lang="en-US" sz="1800" b="1" i="1" dirty="0">
                <a:effectLst/>
                <a:latin typeface="Arial" panose="020B0604020202020204" pitchFamily="34" charset="0"/>
                <a:ea typeface="Calibri" panose="020F0502020204030204" pitchFamily="34" charset="0"/>
              </a:rPr>
              <a:t> t</a:t>
            </a:r>
            <a:r>
              <a:rPr lang="af-ZA" sz="1800" b="1" i="1" dirty="0">
                <a:effectLst/>
                <a:latin typeface="Arial" panose="020B0604020202020204" pitchFamily="34" charset="0"/>
                <a:ea typeface="Calibri" panose="020F0502020204030204" pitchFamily="34" charset="0"/>
              </a:rPr>
              <a:t>ích hợp nội dung giáo dục KNXH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Việc giáo dục KNXH cho trẻ được tiến hành thường xuyên ở mọi lúc, mọi nơi và đây là hình thức giáo dục chủ yếu đối với trẻ mẫu giáo. GV có thể tổ chức các hoạt động giáo dục KNXH cho trẻ trong hầu hết các thời điểm trong ngày như khi đón trả trẻ, khi trẻ tập thể dục, khi trẻ chơi, trẻ ăn, trẻ ngủ....</a:t>
            </a:r>
            <a:endParaRPr lang="en-US" sz="1800" dirty="0">
              <a:effectLst/>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266FD4F3-D2E7-4C57-AE74-3399C5E75951}"/>
              </a:ext>
            </a:extLst>
          </p:cNvPr>
          <p:cNvPicPr>
            <a:picLocks noChangeAspect="1"/>
          </p:cNvPicPr>
          <p:nvPr/>
        </p:nvPicPr>
        <p:blipFill>
          <a:blip r:embed="rId2"/>
          <a:stretch>
            <a:fillRect/>
          </a:stretch>
        </p:blipFill>
        <p:spPr>
          <a:xfrm>
            <a:off x="5667847" y="1288864"/>
            <a:ext cx="3346226" cy="2239740"/>
          </a:xfrm>
          <a:prstGeom prst="rect">
            <a:avLst/>
          </a:prstGeom>
        </p:spPr>
      </p:pic>
      <p:sp>
        <p:nvSpPr>
          <p:cNvPr id="10" name="TextBox 9">
            <a:extLst>
              <a:ext uri="{FF2B5EF4-FFF2-40B4-BE49-F238E27FC236}">
                <a16:creationId xmlns:a16="http://schemas.microsoft.com/office/drawing/2014/main" id="{EDBADA6E-500F-4752-853E-7EE844E92FC9}"/>
              </a:ext>
            </a:extLst>
          </p:cNvPr>
          <p:cNvSpPr txBox="1"/>
          <p:nvPr/>
        </p:nvSpPr>
        <p:spPr>
          <a:xfrm>
            <a:off x="6845675" y="3528604"/>
            <a:ext cx="1828770" cy="33855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3207665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35</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76200" y="722490"/>
            <a:ext cx="8997950" cy="3894399"/>
          </a:xfrm>
          <a:prstGeom prst="rect">
            <a:avLst/>
          </a:prstGeom>
          <a:noFill/>
        </p:spPr>
        <p:txBody>
          <a:bodyPr wrap="square">
            <a:spAutoFit/>
          </a:bodyPr>
          <a:lstStyle/>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Việc giáo dục KNXH cho trẻ có thể tiến hành theo các bước sau: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Bước 1: Định hướng giáo dục KNXH của trẻ hướng vào các chuẩn mực xã hội có thể thông qua các mẫu kĩ năng đúng và đẹp của mọi người xung quanh trẻ. Nhận thức của trẻ còn hạn chế, trẻ thường không để ý hoặc phân biệt được hành vi đúng, sai, tốt, xâu. do vậy người lớn cần chỉ cho trẻ đâu là những kĩ năng trẻ cần học tập và khuyến khích trẻ luyện tập hàng ngày.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Bước 2: Tổ chức cho trẻ luyện tập KNXH cho trẻ trong cuộc sống hàng ngày ở mọi thời điểm, mọi tình huống khác nhau.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Bước 3: Chuyển nội dung giáo dục KNXH thành yêu cầu của nếp sống hàng ngày nhằm giúp trẻ có những thói quen tốt trong cuộc sống hàng ngày. Cần làm cho nội dung giáo dục kĩ năng xã hội thành yêu cầu trong các mối quan hệ hàng ngày của trẻ và là một yêu cầu để đánh giá trẻ  sau mỗi ngày, mỗi tuần, mỗi tháng, mỗi giai đoạn.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7710573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36</a:t>
            </a:fld>
            <a:endParaRPr lang="en"/>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1" name="TextBox 10">
            <a:extLst>
              <a:ext uri="{FF2B5EF4-FFF2-40B4-BE49-F238E27FC236}">
                <a16:creationId xmlns:a16="http://schemas.microsoft.com/office/drawing/2014/main" id="{3D9FB11B-EB9A-40C9-9F1E-CB5DC795920C}"/>
              </a:ext>
            </a:extLst>
          </p:cNvPr>
          <p:cNvSpPr txBox="1"/>
          <p:nvPr/>
        </p:nvSpPr>
        <p:spPr>
          <a:xfrm>
            <a:off x="265112" y="1111937"/>
            <a:ext cx="8288338" cy="3575851"/>
          </a:xfrm>
          <a:prstGeom prst="rect">
            <a:avLst/>
          </a:prstGeom>
          <a:noFill/>
        </p:spPr>
        <p:txBody>
          <a:bodyPr wrap="square">
            <a:spAutoFit/>
          </a:bodyPr>
          <a:lstStyle/>
          <a:p>
            <a:pPr marL="0" marR="0" indent="457200" algn="just">
              <a:lnSpc>
                <a:spcPct val="115000"/>
              </a:lnSpc>
              <a:spcBef>
                <a:spcPts val="0"/>
              </a:spcBef>
              <a:spcAft>
                <a:spcPts val="0"/>
              </a:spcAft>
            </a:pPr>
            <a:r>
              <a:rPr lang="en-US" sz="1800" dirty="0">
                <a:effectLst/>
                <a:latin typeface="Arial" panose="020B0604020202020204" pitchFamily="34" charset="0"/>
                <a:ea typeface="Calibri" panose="020F0502020204030204" pitchFamily="34" charset="0"/>
              </a:rPr>
              <a:t>Khi t</a:t>
            </a:r>
            <a:r>
              <a:rPr lang="af-ZA" sz="1800" dirty="0">
                <a:latin typeface="Arial" panose="020B0604020202020204" pitchFamily="34" charset="0"/>
                <a:ea typeface="Calibri" panose="020F0502020204030204" pitchFamily="34" charset="0"/>
              </a:rPr>
              <a:t>ổ</a:t>
            </a:r>
            <a:r>
              <a:rPr lang="af-ZA" sz="1800" dirty="0">
                <a:effectLst/>
                <a:latin typeface="Arial" panose="020B0604020202020204" pitchFamily="34" charset="0"/>
                <a:ea typeface="Calibri" panose="020F0502020204030204" pitchFamily="34" charset="0"/>
              </a:rPr>
              <a:t> chức các hoạt động giáo dục KNXH cho trẻ</a:t>
            </a:r>
            <a:r>
              <a:rPr lang="af-ZA" sz="1800" b="1" dirty="0">
                <a:effectLst/>
                <a:latin typeface="Arial" panose="020B0604020202020204" pitchFamily="34" charset="0"/>
                <a:ea typeface="Calibri" panose="020F0502020204030204" pitchFamily="34" charset="0"/>
              </a:rPr>
              <a:t> </a:t>
            </a:r>
            <a:r>
              <a:rPr lang="af-ZA" sz="1800" dirty="0">
                <a:effectLst/>
                <a:latin typeface="Arial" panose="020B0604020202020204" pitchFamily="34" charset="0"/>
                <a:ea typeface="Calibri" panose="020F0502020204030204" pitchFamily="34" charset="0"/>
              </a:rPr>
              <a:t>giáo viên cần lưu ý một số điểm sau đây</a:t>
            </a:r>
            <a:r>
              <a:rPr lang="af-ZA" sz="1800" b="1"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0005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Thường xuyên trò chuyện gần gũi với trẻ.</a:t>
            </a:r>
            <a:endParaRPr lang="en-US" sz="1800" dirty="0">
              <a:effectLst/>
              <a:latin typeface="Calibri" panose="020F0502020204030204" pitchFamily="34" charset="0"/>
              <a:ea typeface="Calibri" panose="020F0502020204030204" pitchFamily="34" charset="0"/>
            </a:endParaRPr>
          </a:p>
          <a:p>
            <a:pPr marL="0" marR="0" indent="40005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Không nên đưa ra quá nhiều yêu cầu đối với trẻ.</a:t>
            </a:r>
            <a:endParaRPr lang="en-US" sz="1800" dirty="0">
              <a:effectLst/>
              <a:latin typeface="Calibri" panose="020F0502020204030204" pitchFamily="34" charset="0"/>
              <a:ea typeface="Calibri" panose="020F0502020204030204" pitchFamily="34" charset="0"/>
            </a:endParaRPr>
          </a:p>
          <a:p>
            <a:pPr marL="0" marR="0" indent="400050" algn="just">
              <a:lnSpc>
                <a:spcPct val="115000"/>
              </a:lnSpc>
              <a:spcBef>
                <a:spcPts val="0"/>
              </a:spcBef>
              <a:spcAft>
                <a:spcPts val="0"/>
              </a:spcAft>
            </a:pPr>
            <a:r>
              <a:rPr lang="af-ZA" sz="1800" spc="-40" dirty="0">
                <a:effectLst/>
                <a:latin typeface="Arial" panose="020B0604020202020204" pitchFamily="34" charset="0"/>
                <a:ea typeface="Calibri" panose="020F0502020204030204" pitchFamily="34" charset="0"/>
              </a:rPr>
              <a:t>+ Luôn chú ý lắng nghe để hiểu và kịp thời đáp ứng những nhu cầu của trẻ.</a:t>
            </a:r>
            <a:endParaRPr lang="en-US" sz="1800" dirty="0">
              <a:effectLst/>
              <a:latin typeface="Calibri" panose="020F0502020204030204" pitchFamily="34" charset="0"/>
              <a:ea typeface="Calibri" panose="020F0502020204030204" pitchFamily="34" charset="0"/>
            </a:endParaRPr>
          </a:p>
          <a:p>
            <a:pPr marL="0" marR="0" indent="400050" algn="just">
              <a:lnSpc>
                <a:spcPct val="115000"/>
              </a:lnSpc>
              <a:spcBef>
                <a:spcPts val="0"/>
              </a:spcBef>
              <a:spcAft>
                <a:spcPts val="0"/>
              </a:spcAft>
            </a:pPr>
            <a:r>
              <a:rPr lang="af-ZA" sz="1800" spc="30" dirty="0">
                <a:effectLst/>
                <a:latin typeface="Arial" panose="020B0604020202020204" pitchFamily="34" charset="0"/>
                <a:ea typeface="Calibri" panose="020F0502020204030204" pitchFamily="34" charset="0"/>
              </a:rPr>
              <a:t>+ Kịp thời khen ngợi, động viên trẻ khi trẻ thể hiện những KNXH hợp lý (điều đó sẽ khiến cho trẻ thường xuyên lặp lại những kĩ năng tốt đó).</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Làm gương cho trẻ bắt chước: Hầu hết trẻ em học các KNXH mà chúng cần đều thông qua việc bắt chước những người xung quanh chúng. Điều này có nghĩa là những người làm công tác GDMN phải là những tấm gương tốt để trẻ có thể noi theo</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0727151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37</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69851" y="295991"/>
            <a:ext cx="8915400" cy="1027461"/>
          </a:xfrm>
          <a:prstGeom prst="rect">
            <a:avLst/>
          </a:prstGeom>
          <a:noFill/>
        </p:spPr>
        <p:txBody>
          <a:bodyPr wrap="square">
            <a:spAutoFit/>
          </a:bodyPr>
          <a:lstStyle/>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Tạo cơ hội cho trẻ được trải nghiệm thông qua việc tham quan tiếp xúc, quan sát môi trường xã hội gần gũi xung quanh (VD: tham quan, quan sát các công việc của một số nghề, một số lễ hội ở địa phương...)</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10B56CFD-98FE-46EE-A1F5-24370054DCD0}"/>
              </a:ext>
            </a:extLst>
          </p:cNvPr>
          <p:cNvSpPr txBox="1"/>
          <p:nvPr/>
        </p:nvSpPr>
        <p:spPr>
          <a:xfrm>
            <a:off x="160339" y="1359587"/>
            <a:ext cx="8824912" cy="3575851"/>
          </a:xfrm>
          <a:prstGeom prst="rect">
            <a:avLst/>
          </a:prstGeom>
          <a:noFill/>
        </p:spPr>
        <p:txBody>
          <a:bodyPr wrap="square">
            <a:spAutoFit/>
          </a:bodyPr>
          <a:lstStyle/>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 Khi tổ chức hoạt động giáo dục phát triển KNXH cho trẻ, ngoài việc trò chuyện, quan sát tranh ảnh, nghe kể chuyện, đọc thơ, hát múa ...., giáo viên cần chú ý tổ chức tốt các trò chơi</a:t>
            </a:r>
            <a:r>
              <a:rPr lang="af-ZA" sz="1800" b="1" dirty="0">
                <a:effectLst/>
                <a:latin typeface="Arial" panose="020B0604020202020204" pitchFamily="34" charset="0"/>
                <a:ea typeface="Calibri" panose="020F0502020204030204" pitchFamily="34" charset="0"/>
              </a:rPr>
              <a:t> </a:t>
            </a:r>
            <a:r>
              <a:rPr lang="af-ZA" sz="1800" dirty="0">
                <a:effectLst/>
                <a:latin typeface="Arial" panose="020B0604020202020204" pitchFamily="34" charset="0"/>
                <a:ea typeface="Calibri" panose="020F0502020204030204" pitchFamily="34" charset="0"/>
              </a:rPr>
              <a:t>cho trẻ, bởi chơi là phương thức học chủ yếu của trẻ, và chơi ảnh hưởng đến phát triển của mọi lĩnh vực của trẻ trong đó có sự phát triển tình cảm-xã hội. Đây là một hình thức phù hợp nhất phát huy những tình cảm tích cực cũng như giải toả những tình cảm tiêu cực của trẻ. Đặc biệt qua trò chơi đóng vai, trẻ MG có thể bày tỏ tình cảm của mình thông qua các mối quan hệ của mình với bạn chơi, học kĩ năng cần thiết để giao tiếp một cách có hiệu quả với người lớn và trẻ khác, trải nghiệm các kĩ năng xã hội như chia sẻ, nhường nhịn nhau, chờ đến lượt và sẽ trở nên đồng cảm với người khác. Đây chính là những kỹ năng cần thiết để trẻ hoà nhập vào cuộc sống xã hội.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229353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38</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42875" y="244841"/>
            <a:ext cx="8858250" cy="2793072"/>
          </a:xfrm>
          <a:prstGeom prst="rect">
            <a:avLst/>
          </a:prstGeom>
          <a:noFill/>
        </p:spPr>
        <p:txBody>
          <a:bodyPr wrap="square">
            <a:spAutoFit/>
          </a:bodyPr>
          <a:lstStyle/>
          <a:p>
            <a:pPr marL="0" marR="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5.2. </a:t>
            </a:r>
            <a:r>
              <a:rPr lang="vi-VN" sz="1800" b="1" i="1" dirty="0">
                <a:effectLst/>
                <a:latin typeface="Arial" panose="020B0604020202020204" pitchFamily="34" charset="0"/>
                <a:ea typeface="Calibri" panose="020F0502020204030204" pitchFamily="34" charset="0"/>
              </a:rPr>
              <a:t>Y</a:t>
            </a:r>
            <a:r>
              <a:rPr lang="en-US" sz="1800" b="1" i="1" dirty="0" err="1">
                <a:effectLst/>
                <a:latin typeface="Arial" panose="020B0604020202020204" pitchFamily="34" charset="0"/>
                <a:ea typeface="Calibri" panose="020F0502020204030204" pitchFamily="34" charset="0"/>
              </a:rPr>
              <a:t>êu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cầu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lựa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chọn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thiết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kế</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tổ</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chức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các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hoạt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động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trải</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nghiệm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tích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cực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để</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thực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hiện</a:t>
            </a:r>
            <a:r>
              <a:rPr lang="en-US" sz="1800" b="1" i="1" dirty="0">
                <a:effectLst/>
                <a:latin typeface="Arial" panose="020B0604020202020204" pitchFamily="34" charset="0"/>
                <a:ea typeface="Calibri" panose="020F0502020204030204" pitchFamily="34" charset="0"/>
              </a:rPr>
              <a:t> </a:t>
            </a:r>
            <a:r>
              <a:rPr lang="af-ZA" sz="1800" b="1" i="1" dirty="0">
                <a:effectLst/>
                <a:latin typeface="Arial" panose="020B0604020202020204" pitchFamily="34" charset="0"/>
                <a:ea typeface="Calibri" panose="020F0502020204030204" pitchFamily="34" charset="0"/>
              </a:rPr>
              <a:t>giáo dục KNXH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af-ZA" sz="1800" dirty="0">
                <a:effectLst/>
                <a:latin typeface="Arial" panose="020B0604020202020204" pitchFamily="34" charset="0"/>
                <a:ea typeface="Calibri" panose="020F0502020204030204" pitchFamily="34" charset="0"/>
              </a:rPr>
              <a:t>Những hoạt động trải nghiệm tích cực có thể giáo dục hiệu quả các KNXH cho trẻ. Tuy nhiên cần lựa chọn và thiết kế, tổ chức chúng theo quy trình (dựa trên 4 bước của D.Kolb)</a:t>
            </a:r>
            <a:endParaRPr lang="en-US" sz="1800" dirty="0">
              <a:effectLst/>
              <a:latin typeface="Calibri" panose="020F0502020204030204" pitchFamily="34" charset="0"/>
              <a:ea typeface="Calibri" panose="020F0502020204030204" pitchFamily="34" charset="0"/>
            </a:endParaRPr>
          </a:p>
          <a:p>
            <a:pPr marL="0" marR="0" indent="457200">
              <a:spcBef>
                <a:spcPts val="0"/>
              </a:spcBef>
              <a:spcAft>
                <a:spcPts val="0"/>
              </a:spcAft>
            </a:pPr>
            <a:r>
              <a:rPr lang="af-ZA" sz="1800" dirty="0">
                <a:effectLst/>
                <a:latin typeface="Arial" panose="020B0604020202020204" pitchFamily="34" charset="0"/>
                <a:ea typeface="Times New Roman" panose="02020603050405020304" pitchFamily="18" charset="0"/>
              </a:rPr>
              <a:t>Bước 1: Xác định các KNXH của trẻ mẫu giáo cần giáo dục</a:t>
            </a:r>
            <a:endParaRPr lang="en-US" sz="1800" dirty="0">
              <a:effectLst/>
              <a:latin typeface="Times New Roman" panose="02020603050405020304" pitchFamily="18" charset="0"/>
              <a:ea typeface="Times New Roman" panose="02020603050405020304" pitchFamily="18" charset="0"/>
            </a:endParaRPr>
          </a:p>
          <a:p>
            <a:pPr marL="0" marR="0" indent="457200">
              <a:spcBef>
                <a:spcPts val="0"/>
              </a:spcBef>
              <a:spcAft>
                <a:spcPts val="0"/>
              </a:spcAft>
            </a:pPr>
            <a:r>
              <a:rPr lang="x-none" sz="1800" spc="-20" dirty="0">
                <a:effectLst/>
                <a:latin typeface="Arial" panose="020B0604020202020204" pitchFamily="34" charset="0"/>
                <a:ea typeface="Times New Roman" panose="02020603050405020304" pitchFamily="18" charset="0"/>
              </a:rPr>
              <a:t>Bước 2: Xác định các giai đoạn để giáo dục các KNXH của trẻ mẫu giáo 5-6 tuổi</a:t>
            </a:r>
            <a:endParaRPr lang="en-US" sz="1800" dirty="0">
              <a:effectLst/>
              <a:latin typeface="Times New Roman" panose="02020603050405020304" pitchFamily="18" charset="0"/>
              <a:ea typeface="Times New Roman" panose="02020603050405020304" pitchFamily="18" charset="0"/>
            </a:endParaRPr>
          </a:p>
          <a:p>
            <a:pPr marL="0" marR="0" indent="457200">
              <a:spcBef>
                <a:spcPts val="0"/>
              </a:spcBef>
              <a:spcAft>
                <a:spcPts val="0"/>
              </a:spcAft>
            </a:pPr>
            <a:r>
              <a:rPr lang="x-none" sz="1800" spc="-20" dirty="0">
                <a:effectLst/>
                <a:latin typeface="Arial" panose="020B0604020202020204" pitchFamily="34" charset="0"/>
                <a:ea typeface="Times New Roman" panose="02020603050405020304" pitchFamily="18" charset="0"/>
              </a:rPr>
              <a:t>Bước 3: Xác định hoạt động cụ thể ở từng bước nói trên </a:t>
            </a:r>
            <a:endParaRPr lang="en-US" sz="1800" dirty="0">
              <a:effectLst/>
              <a:latin typeface="Times New Roman" panose="02020603050405020304" pitchFamily="18" charset="0"/>
              <a:ea typeface="Times New Roman" panose="02020603050405020304" pitchFamily="18" charset="0"/>
            </a:endParaRPr>
          </a:p>
          <a:p>
            <a:pPr marL="0" marR="0" indent="457200">
              <a:spcBef>
                <a:spcPts val="0"/>
              </a:spcBef>
              <a:spcAft>
                <a:spcPts val="0"/>
              </a:spcAft>
            </a:pPr>
            <a:r>
              <a:rPr lang="x-none" sz="1800" dirty="0">
                <a:effectLst/>
                <a:latin typeface="Arial" panose="020B0604020202020204" pitchFamily="34" charset="0"/>
                <a:ea typeface="Times New Roman" panose="02020603050405020304" pitchFamily="18" charset="0"/>
              </a:rPr>
              <a:t>Bước 4:  Tiến hành, đánh giá và điều chỉnh </a:t>
            </a:r>
            <a:endParaRPr lang="en-US" sz="18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B69A904B-9732-4954-B657-F3BC4ABBCB09}"/>
              </a:ext>
            </a:extLst>
          </p:cNvPr>
          <p:cNvPicPr>
            <a:picLocks noChangeAspect="1"/>
          </p:cNvPicPr>
          <p:nvPr/>
        </p:nvPicPr>
        <p:blipFill>
          <a:blip r:embed="rId2"/>
          <a:stretch>
            <a:fillRect/>
          </a:stretch>
        </p:blipFill>
        <p:spPr>
          <a:xfrm>
            <a:off x="1587499" y="3199242"/>
            <a:ext cx="6289675" cy="1582308"/>
          </a:xfrm>
          <a:prstGeom prst="rect">
            <a:avLst/>
          </a:prstGeom>
        </p:spPr>
      </p:pic>
    </p:spTree>
    <p:extLst>
      <p:ext uri="{BB962C8B-B14F-4D97-AF65-F5344CB8AC3E}">
        <p14:creationId xmlns:p14="http://schemas.microsoft.com/office/powerpoint/2010/main" val="1617305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tx1"/>
                </a:solidFill>
              </a:rPr>
              <a:t>39</a:t>
            </a:fld>
            <a:endParaRPr>
              <a:solidFill>
                <a:schemeClr val="tx1"/>
              </a:solidFill>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58750" y="747996"/>
            <a:ext cx="8636000" cy="1341586"/>
          </a:xfrm>
          <a:prstGeom prst="rect">
            <a:avLst/>
          </a:prstGeom>
          <a:noFill/>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Blip>
                <a:blip r:embed="rId3"/>
              </a:buBlip>
            </a:pPr>
            <a:r>
              <a:rPr lang="en-US" sz="1800" b="1" i="1" dirty="0" err="1">
                <a:effectLst/>
                <a:latin typeface="Arial" panose="020B0604020202020204" pitchFamily="34" charset="0"/>
                <a:ea typeface="Arial" panose="020B0604020202020204" pitchFamily="34" charset="0"/>
              </a:rPr>
              <a:t>Bài</a:t>
            </a:r>
            <a:r>
              <a:rPr lang="en-US" sz="1800" b="1" i="1" dirty="0">
                <a:effectLst/>
                <a:latin typeface="Arial" panose="020B0604020202020204" pitchFamily="34" charset="0"/>
                <a:ea typeface="Arial" panose="020B0604020202020204" pitchFamily="34" charset="0"/>
              </a:rPr>
              <a:t> </a:t>
            </a:r>
            <a:r>
              <a:rPr lang="en-US" sz="1800" b="1" i="1" dirty="0" err="1">
                <a:effectLst/>
                <a:latin typeface="Arial" panose="020B0604020202020204" pitchFamily="34" charset="0"/>
                <a:ea typeface="Arial" panose="020B0604020202020204" pitchFamily="34" charset="0"/>
              </a:rPr>
              <a:t>tập</a:t>
            </a:r>
            <a:r>
              <a:rPr lang="en-US" sz="1800" b="1" i="1" dirty="0">
                <a:effectLst/>
                <a:latin typeface="Arial" panose="020B0604020202020204" pitchFamily="34" charset="0"/>
                <a:ea typeface="Arial" panose="020B0604020202020204" pitchFamily="34" charset="0"/>
              </a:rPr>
              <a:t> </a:t>
            </a:r>
            <a:r>
              <a:rPr lang="en-US" sz="1800" b="1" i="1" dirty="0" err="1">
                <a:effectLst/>
                <a:latin typeface="Arial" panose="020B0604020202020204" pitchFamily="34" charset="0"/>
                <a:ea typeface="Arial" panose="020B0604020202020204" pitchFamily="34" charset="0"/>
              </a:rPr>
              <a:t>cuối</a:t>
            </a:r>
            <a:r>
              <a:rPr lang="en-US" sz="1800" b="1" i="1" dirty="0">
                <a:effectLst/>
                <a:latin typeface="Arial" panose="020B0604020202020204" pitchFamily="34" charset="0"/>
                <a:ea typeface="Arial" panose="020B0604020202020204" pitchFamily="34" charset="0"/>
              </a:rPr>
              <a:t> </a:t>
            </a:r>
            <a:r>
              <a:rPr lang="en-US" sz="1800" b="1" i="1" dirty="0" err="1">
                <a:effectLst/>
                <a:latin typeface="Arial" panose="020B0604020202020204" pitchFamily="34" charset="0"/>
                <a:ea typeface="Arial" panose="020B0604020202020204" pitchFamily="34" charset="0"/>
              </a:rPr>
              <a:t>buổi</a:t>
            </a:r>
            <a:r>
              <a:rPr lang="en-US" sz="1800" b="1" i="1" dirty="0">
                <a:effectLst/>
                <a:latin typeface="Arial" panose="020B0604020202020204" pitchFamily="34" charset="0"/>
                <a:ea typeface="Arial" panose="020B0604020202020204" pitchFamily="34" charset="0"/>
              </a:rPr>
              <a:t> </a:t>
            </a:r>
            <a:r>
              <a:rPr lang="en-US" sz="1800" b="1" i="1" dirty="0" err="1">
                <a:effectLst/>
                <a:latin typeface="Arial" panose="020B0604020202020204" pitchFamily="34" charset="0"/>
                <a:ea typeface="Arial" panose="020B0604020202020204" pitchFamily="34" charset="0"/>
              </a:rPr>
              <a:t>học</a:t>
            </a:r>
            <a:r>
              <a:rPr lang="en-US" sz="1800" b="1" i="1" dirty="0">
                <a:effectLst/>
                <a:latin typeface="Arial" panose="020B0604020202020204" pitchFamily="34" charset="0"/>
                <a:ea typeface="Arial" panose="020B0604020202020204" pitchFamily="34" charset="0"/>
              </a:rPr>
              <a:t>: </a:t>
            </a:r>
            <a:endParaRPr lang="en-US" sz="1800" dirty="0">
              <a:effectLst/>
              <a:latin typeface="Calibri" panose="020F0502020204030204" pitchFamily="34" charset="0"/>
              <a:ea typeface="Calibri" panose="020F0502020204030204" pitchFamily="34" charset="0"/>
            </a:endParaRPr>
          </a:p>
          <a:p>
            <a:pPr marL="228600" marR="0" algn="just">
              <a:lnSpc>
                <a:spcPct val="115000"/>
              </a:lnSpc>
              <a:spcBef>
                <a:spcPts val="0"/>
              </a:spcBef>
              <a:spcAft>
                <a:spcPts val="0"/>
              </a:spcAft>
            </a:pPr>
            <a:r>
              <a:rPr lang="en-US" sz="1800" dirty="0" err="1">
                <a:effectLst/>
                <a:latin typeface="Arial" panose="020B0604020202020204" pitchFamily="34" charset="0"/>
                <a:ea typeface="Arial" panose="020B0604020202020204" pitchFamily="34" charset="0"/>
              </a:rPr>
              <a:t>Hãy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af-ZA" sz="1800" dirty="0">
                <a:effectLst/>
                <a:latin typeface="Arial" panose="020B0604020202020204" pitchFamily="34" charset="0"/>
                <a:ea typeface="Calibri" panose="020F0502020204030204" pitchFamily="34" charset="0"/>
              </a:rPr>
              <a:t>giáo dục KNXH</a:t>
            </a:r>
            <a:r>
              <a:rPr lang="af-ZA" sz="1800" b="1" i="1"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381635" algn="just">
              <a:lnSpc>
                <a:spcPct val="116000"/>
              </a:lnSpc>
              <a:spcBef>
                <a:spcPts val="0"/>
              </a:spcBef>
              <a:spcAft>
                <a:spcPts val="0"/>
              </a:spcAft>
            </a:pPr>
            <a:endParaRPr lang="en-US" sz="1800" dirty="0">
              <a:solidFill>
                <a:schemeClr val="tx1"/>
              </a:solidFill>
              <a:effectLst/>
              <a:latin typeface="Arial" panose="020B060402020202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solidFill>
                  <a:schemeClr val="tx1"/>
                </a:solidFill>
              </a:rPr>
              <a:t>GV: </a:t>
            </a:r>
            <a:r>
              <a:rPr lang="en-US" i="1" dirty="0" err="1">
                <a:solidFill>
                  <a:schemeClr val="tx1"/>
                </a:solidFill>
              </a:rPr>
              <a:t>Nguyễn</a:t>
            </a:r>
            <a:r>
              <a:rPr lang="en-US" i="1" dirty="0">
                <a:solidFill>
                  <a:schemeClr val="tx1"/>
                </a:solidFill>
              </a:rPr>
              <a:t> </a:t>
            </a:r>
            <a:r>
              <a:rPr lang="en-US" i="1" dirty="0" err="1">
                <a:solidFill>
                  <a:schemeClr val="tx1"/>
                </a:solidFill>
              </a:rPr>
              <a:t>Thiều</a:t>
            </a:r>
            <a:r>
              <a:rPr lang="en-US" i="1" dirty="0">
                <a:solidFill>
                  <a:schemeClr val="tx1"/>
                </a:solidFill>
              </a:rPr>
              <a:t> </a:t>
            </a:r>
            <a:r>
              <a:rPr lang="en-US" i="1" dirty="0" err="1">
                <a:solidFill>
                  <a:schemeClr val="tx1"/>
                </a:solidFill>
              </a:rPr>
              <a:t>Dạ</a:t>
            </a:r>
            <a:r>
              <a:rPr lang="en-US" i="1" dirty="0">
                <a:solidFill>
                  <a:schemeClr val="tx1"/>
                </a:solidFill>
              </a:rPr>
              <a:t> </a:t>
            </a:r>
            <a:r>
              <a:rPr lang="en-US" i="1" dirty="0" err="1">
                <a:solidFill>
                  <a:schemeClr val="tx1"/>
                </a:solidFill>
              </a:rPr>
              <a:t>Hương</a:t>
            </a:r>
            <a:endParaRPr lang="en-US" i="1" dirty="0">
              <a:solidFill>
                <a:schemeClr val="tx1"/>
              </a:solidFill>
            </a:endParaRPr>
          </a:p>
        </p:txBody>
      </p:sp>
      <p:pic>
        <p:nvPicPr>
          <p:cNvPr id="6" name="Picture 5">
            <a:extLst>
              <a:ext uri="{FF2B5EF4-FFF2-40B4-BE49-F238E27FC236}">
                <a16:creationId xmlns:a16="http://schemas.microsoft.com/office/drawing/2014/main" id="{68CB72A0-F8C0-4E54-B981-39F2B48ADF69}"/>
              </a:ext>
            </a:extLst>
          </p:cNvPr>
          <p:cNvPicPr>
            <a:picLocks noChangeAspect="1"/>
          </p:cNvPicPr>
          <p:nvPr/>
        </p:nvPicPr>
        <p:blipFill>
          <a:blip r:embed="rId4"/>
          <a:stretch>
            <a:fillRect/>
          </a:stretch>
        </p:blipFill>
        <p:spPr>
          <a:xfrm>
            <a:off x="2490125" y="2122891"/>
            <a:ext cx="4094825" cy="2740802"/>
          </a:xfrm>
          <a:prstGeom prst="rect">
            <a:avLst/>
          </a:prstGeom>
        </p:spPr>
      </p:pic>
      <p:sp>
        <p:nvSpPr>
          <p:cNvPr id="7" name="TextBox 6">
            <a:extLst>
              <a:ext uri="{FF2B5EF4-FFF2-40B4-BE49-F238E27FC236}">
                <a16:creationId xmlns:a16="http://schemas.microsoft.com/office/drawing/2014/main" id="{1736DE0C-87C4-4B05-ABA6-E87C9B0723D4}"/>
              </a:ext>
            </a:extLst>
          </p:cNvPr>
          <p:cNvSpPr txBox="1"/>
          <p:nvPr/>
        </p:nvSpPr>
        <p:spPr>
          <a:xfrm>
            <a:off x="361487" y="4627163"/>
            <a:ext cx="2531781" cy="33855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190898445"/>
      </p:ext>
    </p:extLst>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826</TotalTime>
  <Words>5530</Words>
  <Application>Microsoft Office PowerPoint</Application>
  <PresentationFormat>On-screen Show (16:9)</PresentationFormat>
  <Paragraphs>234</Paragraphs>
  <Slides>39</Slides>
  <Notes>27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Source Sans Pro</vt:lpstr>
      <vt:lpstr>Times New Roman</vt:lpstr>
      <vt:lpstr>Arial</vt:lpstr>
      <vt:lpstr>Symbol</vt:lpstr>
      <vt:lpstr>Calibri</vt:lpstr>
      <vt:lpstr>Permanent Marker</vt:lpstr>
      <vt:lpstr>Timon template</vt:lpstr>
      <vt:lpstr>Education Social skills for preschool children </vt:lpstr>
      <vt:lpstr>hello!</vt:lpstr>
      <vt:lpstr>BÀI HỌC SỐ 5</vt:lpstr>
      <vt:lpstr>TIẾN TRÌNH HỌC TẬP</vt:lpstr>
      <vt:lpstr>Mục tiêu của bài học</vt:lpstr>
      <vt:lpstr>Tài liệu tham khảo</vt:lpstr>
      <vt:lpstr>1. HOẠT ĐỘNG TRẢI NGHIỆM Ở TRƯỜNG MẦM NON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Giáo dục kỹ năng xã hội thông qua trải nghiệm cho trẻ MẫU giáo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133</cp:revision>
  <dcterms:modified xsi:type="dcterms:W3CDTF">2022-04-19T17:05:38Z</dcterms:modified>
</cp:coreProperties>
</file>