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32"/>
  </p:notesMasterIdLst>
  <p:sldIdLst>
    <p:sldId id="262" r:id="rId2"/>
    <p:sldId id="258" r:id="rId3"/>
    <p:sldId id="259" r:id="rId4"/>
    <p:sldId id="273" r:id="rId5"/>
    <p:sldId id="267" r:id="rId6"/>
    <p:sldId id="257" r:id="rId7"/>
    <p:sldId id="264" r:id="rId8"/>
    <p:sldId id="261" r:id="rId9"/>
    <p:sldId id="263" r:id="rId10"/>
    <p:sldId id="265" r:id="rId11"/>
    <p:sldId id="335" r:id="rId12"/>
    <p:sldId id="336" r:id="rId13"/>
    <p:sldId id="298" r:id="rId14"/>
    <p:sldId id="337" r:id="rId15"/>
    <p:sldId id="302" r:id="rId16"/>
    <p:sldId id="296" r:id="rId17"/>
    <p:sldId id="301" r:id="rId18"/>
    <p:sldId id="346" r:id="rId19"/>
    <p:sldId id="297" r:id="rId20"/>
    <p:sldId id="303" r:id="rId21"/>
    <p:sldId id="339" r:id="rId22"/>
    <p:sldId id="349" r:id="rId23"/>
    <p:sldId id="340" r:id="rId24"/>
    <p:sldId id="347" r:id="rId25"/>
    <p:sldId id="305" r:id="rId26"/>
    <p:sldId id="299" r:id="rId27"/>
    <p:sldId id="304" r:id="rId28"/>
    <p:sldId id="348" r:id="rId29"/>
    <p:sldId id="350" r:id="rId30"/>
    <p:sldId id="321" r:id="rId31"/>
  </p:sldIdLst>
  <p:sldSz cx="9144000" cy="5143500" type="screen16x9"/>
  <p:notesSz cx="6858000" cy="9144000"/>
  <p:embeddedFontLst>
    <p:embeddedFont>
      <p:font typeface="Calibri" panose="020F0502020204030204" pitchFamily="34" charset="0"/>
      <p:regular r:id="rId33"/>
      <p:bold r:id="rId34"/>
      <p:italic r:id="rId35"/>
      <p:boldItalic r:id="rId36"/>
    </p:embeddedFont>
    <p:embeddedFont>
      <p:font typeface="Permanent Marker" panose="020B0604020202020204" charset="0"/>
      <p:regular r:id="rId37"/>
    </p:embeddedFont>
    <p:embeddedFont>
      <p:font typeface="Source Sans Pro" panose="020B050303040302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63" autoAdjust="0"/>
    <p:restoredTop sz="94660"/>
  </p:normalViewPr>
  <p:slideViewPr>
    <p:cSldViewPr snapToGrid="0">
      <p:cViewPr>
        <p:scale>
          <a:sx n="100" d="100"/>
          <a:sy n="100" d="100"/>
        </p:scale>
        <p:origin x="796" y="6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4736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8897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944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06741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6910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159490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290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37636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60523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4">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9" r:id="rId10"/>
    <p:sldLayoutId id="2147483660" r:id="rId11"/>
    <p:sldLayoutId id="2147483662" r:id="rId1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hyperlink" Target="http://www.mamnon.com/"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ohzEujRKtLg" TargetMode="External"/><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5</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2" name="TextBox 1">
            <a:extLst>
              <a:ext uri="{FF2B5EF4-FFF2-40B4-BE49-F238E27FC236}">
                <a16:creationId xmlns:a16="http://schemas.microsoft.com/office/drawing/2014/main" id="{15675893-6E0F-4F14-82CA-DF5DDDF13400}"/>
              </a:ext>
            </a:extLst>
          </p:cNvPr>
          <p:cNvSpPr txBox="1"/>
          <p:nvPr/>
        </p:nvSpPr>
        <p:spPr>
          <a:xfrm>
            <a:off x="472440" y="320040"/>
            <a:ext cx="8128000" cy="307777"/>
          </a:xfrm>
          <a:prstGeom prst="rect">
            <a:avLst/>
          </a:prstGeom>
          <a:noFill/>
        </p:spPr>
        <p:txBody>
          <a:bodyPr wrap="square" rtlCol="0">
            <a:spAutoFit/>
          </a:bodyPr>
          <a:lstStyle/>
          <a:p>
            <a:endParaRPr lang="en-US" dirty="0"/>
          </a:p>
        </p:txBody>
      </p:sp>
      <p:sp>
        <p:nvSpPr>
          <p:cNvPr id="6" name="Rectangle 5">
            <a:extLst>
              <a:ext uri="{FF2B5EF4-FFF2-40B4-BE49-F238E27FC236}">
                <a16:creationId xmlns:a16="http://schemas.microsoft.com/office/drawing/2014/main" id="{2946FFDE-DDA4-457C-9027-81D4A45B7ED1}"/>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706120" y="168016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Các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yếu</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tố</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ảnh</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hưởng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đến</a:t>
            </a:r>
            <a:r>
              <a:rPr lang="en-US" sz="1800" b="1" dirty="0">
                <a:solidFill>
                  <a:srgbClr val="FFFFFF"/>
                </a:solidFill>
                <a:latin typeface="Source Sans Pro"/>
                <a:ea typeface="Source Sans Pro"/>
                <a:cs typeface="Source Sans Pro"/>
                <a:sym typeface="Source Sans Pro"/>
              </a:rPr>
              <a:t> GD KNXH </a:t>
            </a:r>
            <a:r>
              <a:rPr lang="en-US" sz="1800" b="1" dirty="0" err="1">
                <a:solidFill>
                  <a:srgbClr val="FFFFFF"/>
                </a:solidFill>
                <a:latin typeface="Source Sans Pro"/>
                <a:ea typeface="Source Sans Pro"/>
                <a:cs typeface="Source Sans Pro"/>
                <a:sym typeface="Source Sans Pro"/>
              </a:rPr>
              <a:t>cho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5-6 </a:t>
            </a:r>
            <a:r>
              <a:rPr lang="en-US" sz="1800" b="1" dirty="0" err="1">
                <a:solidFill>
                  <a:srgbClr val="FFFFFF"/>
                </a:solidFill>
                <a:latin typeface="Source Sans Pro"/>
                <a:ea typeface="Source Sans Pro"/>
                <a:cs typeface="Source Sans Pro"/>
                <a:sym typeface="Source Sans Pro"/>
              </a:rPr>
              <a:t>tuổi</a:t>
            </a:r>
            <a:endParaRPr lang="en-US"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Google Shape;220;p34">
            <a:extLst>
              <a:ext uri="{FF2B5EF4-FFF2-40B4-BE49-F238E27FC236}">
                <a16:creationId xmlns:a16="http://schemas.microsoft.com/office/drawing/2014/main" id="{C8F52870-076F-4799-8C77-D2DC1B45E145}"/>
              </a:ext>
            </a:extLst>
          </p:cNvPr>
          <p:cNvSpPr/>
          <p:nvPr/>
        </p:nvSpPr>
        <p:spPr>
          <a:xfrm>
            <a:off x="4886960" y="172588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Thực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trạng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Giáo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dục</a:t>
            </a:r>
            <a:r>
              <a:rPr lang="en-US" sz="1800" b="1" dirty="0">
                <a:solidFill>
                  <a:srgbClr val="FFFFFF"/>
                </a:solidFill>
                <a:latin typeface="Source Sans Pro"/>
                <a:ea typeface="Source Sans Pro"/>
                <a:cs typeface="Source Sans Pro"/>
                <a:sym typeface="Source Sans Pro"/>
              </a:rPr>
              <a:t> KNXH </a:t>
            </a:r>
            <a:r>
              <a:rPr lang="en-US" sz="1800" b="1" dirty="0" err="1">
                <a:solidFill>
                  <a:srgbClr val="FFFFFF"/>
                </a:solidFill>
                <a:latin typeface="Source Sans Pro"/>
                <a:ea typeface="Source Sans Pro"/>
                <a:cs typeface="Source Sans Pro"/>
                <a:sym typeface="Source Sans Pro"/>
              </a:rPr>
              <a:t>cho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5-6 </a:t>
            </a:r>
            <a:r>
              <a:rPr lang="en-US" sz="1800" b="1" dirty="0" err="1">
                <a:solidFill>
                  <a:srgbClr val="FFFFFF"/>
                </a:solidFill>
                <a:latin typeface="Source Sans Pro"/>
                <a:ea typeface="Source Sans Pro"/>
                <a:cs typeface="Source Sans Pro"/>
                <a:sym typeface="Source Sans Pro"/>
              </a:rPr>
              <a:t>tuổi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chuẩn</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bị</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vào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lớp</a:t>
            </a:r>
            <a:r>
              <a:rPr lang="en-US" sz="1800" b="1" dirty="0">
                <a:solidFill>
                  <a:srgbClr val="FFFFFF"/>
                </a:solidFill>
                <a:latin typeface="Source Sans Pro"/>
                <a:ea typeface="Source Sans Pro"/>
                <a:cs typeface="Source Sans Pro"/>
                <a:sym typeface="Source Sans Pro"/>
              </a:rPr>
              <a:t> 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2955101" y="1007025"/>
            <a:ext cx="3050917" cy="2887995"/>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yếu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tố</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ảnh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hướng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đến</a:t>
            </a:r>
            <a:r>
              <a:rPr lang="en-US" sz="1800" dirty="0">
                <a:effectLst/>
                <a:latin typeface="Arial" panose="020B0604020202020204" pitchFamily="34" charset="0"/>
                <a:ea typeface="Times New Roman" panose="02020603050405020304" pitchFamily="18" charset="0"/>
              </a:rPr>
              <a:t> GD KNXH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chuẩn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lớp</a:t>
            </a:r>
            <a:r>
              <a:rPr lang="en-US" sz="1800" dirty="0">
                <a:effectLst/>
                <a:latin typeface="Arial" panose="020B0604020202020204" pitchFamily="34" charset="0"/>
                <a:ea typeface="Calibri" panose="020F0502020204030204" pitchFamily="34" charset="0"/>
              </a:rPr>
              <a:t> 1</a:t>
            </a: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62560" y="1290320"/>
            <a:ext cx="3114040" cy="2846155"/>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5- 6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GD KNXH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algn="ctr"/>
            <a:endParaRPr lang="en-US" sz="1800" dirty="0">
              <a:effectLst/>
              <a:latin typeface="Calibri" panose="020F0502020204030204" pitchFamily="34"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763023" y="779610"/>
            <a:ext cx="3281987" cy="3030235"/>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Arial" panose="020B0604020202020204" pitchFamily="34" charset="0"/>
              </a:rPr>
              <a:t>thực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trạng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trải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nghiệm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5- 6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chuẩn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lớp</a:t>
            </a:r>
            <a:r>
              <a:rPr lang="en-US" sz="1800" dirty="0">
                <a:effectLst/>
                <a:latin typeface="Arial" panose="020B0604020202020204" pitchFamily="34" charset="0"/>
                <a:ea typeface="Calibri" panose="020F0502020204030204" pitchFamily="34" charset="0"/>
              </a:rPr>
              <a:t> 1</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tại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trường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mầm</a:t>
            </a:r>
            <a:r>
              <a:rPr lang="en-US" sz="1800" dirty="0">
                <a:effectLst/>
                <a:latin typeface="Arial" panose="020B0604020202020204" pitchFamily="34" charset="0"/>
                <a:ea typeface="Times New Roman" panose="02020603050405020304" pitchFamily="18" charset="0"/>
              </a:rPr>
              <a:t> non </a:t>
            </a:r>
            <a:r>
              <a:rPr lang="en-US" sz="1800" dirty="0" err="1">
                <a:effectLst/>
                <a:latin typeface="Arial" panose="020B0604020202020204" pitchFamily="34" charset="0"/>
                <a:ea typeface="Times New Roman" panose="02020603050405020304" pitchFamily="18" charset="0"/>
              </a:rPr>
              <a:t>hiện</a:t>
            </a:r>
            <a:r>
              <a:rPr lang="en-US" sz="1800" dirty="0">
                <a:effectLst/>
                <a:latin typeface="Arial" panose="020B0604020202020204" pitchFamily="34" charset="0"/>
                <a:ea typeface="Times New Roman" panose="02020603050405020304" pitchFamily="18" charset="0"/>
              </a:rPr>
              <a:t> nay</a:t>
            </a:r>
            <a:r>
              <a:rPr lang="en-US" sz="1800" b="1" dirty="0">
                <a:effectLst/>
                <a:latin typeface="Arial" panose="020B0604020202020204" pitchFamily="34" charset="0"/>
                <a:ea typeface="Arial" panose="020B0604020202020204" pitchFamily="34" charset="0"/>
              </a:rPr>
              <a:t> </a:t>
            </a:r>
            <a:endParaRPr lang="en-US" sz="1800" dirty="0">
              <a:effectLst/>
              <a:latin typeface="Calibri" panose="020F0502020204030204" pitchFamily="34" charset="0"/>
              <a:ea typeface="Calibri" panose="020F0502020204030204" pitchFamily="34" charset="0"/>
            </a:endParaRPr>
          </a:p>
          <a:p>
            <a:pPr algn="ct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500" dirty="0">
                <a:latin typeface="Arial" panose="020B0604020202020204" pitchFamily="34" charset="0"/>
                <a:ea typeface="Calibri" panose="020F0502020204030204" pitchFamily="34" charset="0"/>
              </a:rPr>
              <a:t>1.</a:t>
            </a:r>
            <a:r>
              <a:rPr lang="pt-BR" sz="150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Lương</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Thị</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Bình</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Phan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Anh</a:t>
            </a:r>
            <a:r>
              <a:rPr lang="es-MX" sz="1500" spc="-20" dirty="0">
                <a:effectLst/>
                <a:latin typeface="Arial" panose="020B0604020202020204" pitchFamily="34" charset="0"/>
                <a:ea typeface="Calibri" panose="020F0502020204030204" pitchFamily="34" charset="0"/>
              </a:rPr>
              <a:t> (2007), </a:t>
            </a:r>
            <a:r>
              <a:rPr lang="es-MX" sz="1500" i="1" spc="-20" dirty="0" err="1">
                <a:effectLst/>
                <a:latin typeface="Arial" panose="020B0604020202020204" pitchFamily="34" charset="0"/>
                <a:ea typeface="Calibri" panose="020F0502020204030204" pitchFamily="34" charset="0"/>
              </a:rPr>
              <a:t>Tổ</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chức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hoạt</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động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giáo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dục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tình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cảm</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xã</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hội</a:t>
            </a:r>
            <a:r>
              <a:rPr lang="es-MX" sz="1500" i="1" spc="-20" dirty="0">
                <a:effectLst/>
                <a:latin typeface="Arial" panose="020B0604020202020204" pitchFamily="34" charset="0"/>
                <a:ea typeface="Calibri" panose="020F0502020204030204" pitchFamily="34" charset="0"/>
              </a:rPr>
              <a:t> cho </a:t>
            </a:r>
            <a:r>
              <a:rPr lang="es-MX" sz="1500" i="1" spc="-20" dirty="0" err="1">
                <a:effectLst/>
                <a:latin typeface="Arial" panose="020B0604020202020204" pitchFamily="34" charset="0"/>
                <a:ea typeface="Calibri" panose="020F0502020204030204" pitchFamily="34" charset="0"/>
              </a:rPr>
              <a:t>trẻ</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mầm</a:t>
            </a:r>
            <a:r>
              <a:rPr lang="es-MX" sz="1500" i="1" spc="-20" dirty="0">
                <a:effectLst/>
                <a:latin typeface="Arial" panose="020B0604020202020204" pitchFamily="34" charset="0"/>
                <a:ea typeface="Calibri" panose="020F0502020204030204" pitchFamily="34" charset="0"/>
              </a:rPr>
              <a:t> non </a:t>
            </a:r>
            <a:r>
              <a:rPr lang="es-MX" sz="1500" i="1" spc="-20" dirty="0" err="1">
                <a:effectLst/>
                <a:latin typeface="Arial" panose="020B0604020202020204" pitchFamily="34" charset="0"/>
                <a:ea typeface="Calibri" panose="020F0502020204030204" pitchFamily="34" charset="0"/>
              </a:rPr>
              <a:t>theo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hướng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tích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hợp</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chủ</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đề</a:t>
            </a:r>
            <a:r>
              <a:rPr lang="es-MX" sz="1500" spc="-20" dirty="0">
                <a:effectLst/>
                <a:latin typeface="Arial" panose="020B0604020202020204" pitchFamily="34" charset="0"/>
                <a:ea typeface="Calibri" panose="020F0502020204030204" pitchFamily="34" charset="0"/>
              </a:rPr>
              <a:t>, NXB </a:t>
            </a:r>
            <a:r>
              <a:rPr lang="es-MX" sz="1500" spc="-20" dirty="0" err="1">
                <a:effectLst/>
                <a:latin typeface="Arial" panose="020B0604020202020204" pitchFamily="34" charset="0"/>
                <a:ea typeface="Calibri" panose="020F0502020204030204" pitchFamily="34" charset="0"/>
              </a:rPr>
              <a:t>Giáo</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dục</a:t>
            </a:r>
            <a:r>
              <a:rPr lang="es-MX" sz="1500" spc="-20" dirty="0">
                <a:effectLst/>
                <a:latin typeface="Arial" panose="020B0604020202020204" pitchFamily="34" charset="0"/>
                <a:ea typeface="Calibri" panose="020F0502020204030204" pitchFamily="34" charset="0"/>
              </a:rPr>
              <a:t>; </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2. </a:t>
            </a:r>
            <a:r>
              <a:rPr lang="pt-BR" sz="1500" dirty="0">
                <a:effectLst/>
                <a:latin typeface="Arial" panose="020B0604020202020204" pitchFamily="34" charset="0"/>
                <a:ea typeface="Calibri" panose="020F0502020204030204" pitchFamily="34" charset="0"/>
              </a:rPr>
              <a:t>Lê Bích Ngọc (2013), </a:t>
            </a:r>
            <a:r>
              <a:rPr lang="pt-BR" sz="15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500" dirty="0">
                <a:effectLst/>
                <a:latin typeface="Arial" panose="020B0604020202020204" pitchFamily="34" charset="0"/>
                <a:ea typeface="Calibri" panose="020F0502020204030204" pitchFamily="34" charset="0"/>
              </a:rPr>
              <a:t>Đại học Quốc gia Hà Nội</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3. </a:t>
            </a:r>
            <a:r>
              <a:rPr lang="en-US" sz="1500" dirty="0" err="1">
                <a:solidFill>
                  <a:srgbClr val="000000"/>
                </a:solidFill>
                <a:effectLst/>
                <a:latin typeface="Arial" panose="020B0604020202020204" pitchFamily="34" charset="0"/>
                <a:ea typeface="Calibri" panose="020F0502020204030204" pitchFamily="34" charset="0"/>
              </a:rPr>
              <a:t>Đặng</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Thành</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Hưng</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Trần</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Thị</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Tố</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Oanh</a:t>
            </a:r>
            <a:r>
              <a:rPr lang="en-US" sz="1500" dirty="0">
                <a:solidFill>
                  <a:srgbClr val="000000"/>
                </a:solidFill>
                <a:effectLst/>
                <a:latin typeface="Arial" panose="020B0604020202020204" pitchFamily="34" charset="0"/>
                <a:ea typeface="Calibri" panose="020F0502020204030204" pitchFamily="34" charset="0"/>
              </a:rPr>
              <a:t> (2014), “</a:t>
            </a:r>
            <a:r>
              <a:rPr lang="en-US" sz="1500" i="1" dirty="0" err="1">
                <a:solidFill>
                  <a:srgbClr val="000000"/>
                </a:solidFill>
                <a:effectLst/>
                <a:latin typeface="Arial" panose="020B0604020202020204" pitchFamily="34" charset="0"/>
                <a:ea typeface="Calibri" panose="020F0502020204030204" pitchFamily="34" charset="0"/>
              </a:rPr>
              <a:t>Bản</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chất</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và</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đặc</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điểm</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của</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kĩ</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năng</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xã</a:t>
            </a:r>
            <a:r>
              <a:rPr lang="en-US" sz="1500" i="1" dirty="0">
                <a:solidFill>
                  <a:srgbClr val="000000"/>
                </a:solidFill>
                <a:effectLst/>
                <a:latin typeface="Arial" panose="020B0604020202020204" pitchFamily="34" charset="0"/>
                <a:ea typeface="Calibri" panose="020F0502020204030204" pitchFamily="34" charset="0"/>
              </a:rPr>
              <a:t> </a:t>
            </a:r>
            <a:r>
              <a:rPr lang="en-US" sz="1500" i="1" dirty="0" err="1">
                <a:solidFill>
                  <a:srgbClr val="000000"/>
                </a:solidFill>
                <a:effectLst/>
                <a:latin typeface="Arial" panose="020B0604020202020204" pitchFamily="34" charset="0"/>
                <a:ea typeface="Calibri" panose="020F0502020204030204" pitchFamily="34" charset="0"/>
              </a:rPr>
              <a:t>hội</a:t>
            </a:r>
            <a:r>
              <a:rPr lang="en-US" sz="1500" i="1" dirty="0">
                <a:solidFill>
                  <a:srgbClr val="000000"/>
                </a:solidFill>
                <a:effectLst/>
                <a:latin typeface="Arial" panose="020B0604020202020204" pitchFamily="34" charset="0"/>
                <a:ea typeface="Calibri" panose="020F0502020204030204" pitchFamily="34" charset="0"/>
              </a:rPr>
              <a:t>”</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tháng</a:t>
            </a:r>
            <a:r>
              <a:rPr lang="en-US" sz="1500" dirty="0">
                <a:solidFill>
                  <a:srgbClr val="000000"/>
                </a:solidFill>
                <a:effectLst/>
                <a:latin typeface="Arial" panose="020B0604020202020204" pitchFamily="34" charset="0"/>
                <a:ea typeface="Calibri" panose="020F0502020204030204" pitchFamily="34" charset="0"/>
              </a:rPr>
              <a:t> 01, Khoa </a:t>
            </a:r>
            <a:r>
              <a:rPr lang="en-US" sz="1500" dirty="0" err="1">
                <a:solidFill>
                  <a:srgbClr val="000000"/>
                </a:solidFill>
                <a:effectLst/>
                <a:latin typeface="Arial" panose="020B0604020202020204" pitchFamily="34" charset="0"/>
                <a:ea typeface="Calibri" panose="020F0502020204030204" pitchFamily="34" charset="0"/>
              </a:rPr>
              <a:t>học</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giáo</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dục</a:t>
            </a:r>
            <a:r>
              <a:rPr lang="en-US" sz="1500" dirty="0">
                <a:solidFill>
                  <a:srgbClr val="000000"/>
                </a:solidFill>
                <a:effectLst/>
                <a:latin typeface="Arial" panose="020B0604020202020204" pitchFamily="34" charset="0"/>
                <a:ea typeface="Calibri" panose="020F0502020204030204" pitchFamily="34" charset="0"/>
              </a:rPr>
              <a:t> </a:t>
            </a:r>
            <a:r>
              <a:rPr lang="en-US" sz="1500" dirty="0" err="1">
                <a:solidFill>
                  <a:srgbClr val="000000"/>
                </a:solidFill>
                <a:effectLst/>
                <a:latin typeface="Arial" panose="020B0604020202020204" pitchFamily="34" charset="0"/>
                <a:ea typeface="Calibri" panose="020F0502020204030204" pitchFamily="34" charset="0"/>
              </a:rPr>
              <a:t>Số</a:t>
            </a:r>
            <a:r>
              <a:rPr lang="en-US" sz="1500" dirty="0">
                <a:solidFill>
                  <a:srgbClr val="000000"/>
                </a:solidFill>
                <a:effectLst/>
                <a:latin typeface="Arial" panose="020B0604020202020204" pitchFamily="34" charset="0"/>
                <a:ea typeface="Calibri" panose="020F0502020204030204" pitchFamily="34" charset="0"/>
              </a:rPr>
              <a:t> 100 tr. 9-10, 38</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4. </a:t>
            </a:r>
            <a:r>
              <a:rPr lang="en-US" sz="1500" dirty="0" err="1">
                <a:effectLst/>
                <a:latin typeface="Arial" panose="020B0604020202020204" pitchFamily="34" charset="0"/>
                <a:ea typeface="Calibri" panose="020F0502020204030204" pitchFamily="34" charset="0"/>
              </a:rPr>
              <a:t>Nguyễn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Mỹ</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Lộc</a:t>
            </a:r>
            <a:r>
              <a:rPr lang="en-US" sz="1500" dirty="0">
                <a:effectLst/>
                <a:latin typeface="Arial" panose="020B0604020202020204" pitchFamily="34" charset="0"/>
                <a:ea typeface="Calibri" panose="020F0502020204030204" pitchFamily="34" charset="0"/>
              </a:rPr>
              <a:t> – </a:t>
            </a:r>
            <a:r>
              <a:rPr lang="en-US" sz="1500" dirty="0" err="1">
                <a:effectLst/>
                <a:latin typeface="Arial" panose="020B0604020202020204" pitchFamily="34" charset="0"/>
                <a:ea typeface="Calibri" panose="020F0502020204030204" pitchFamily="34" charset="0"/>
              </a:rPr>
              <a:t>Đinh</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Kim </a:t>
            </a:r>
            <a:r>
              <a:rPr lang="en-US" sz="1500" dirty="0" err="1">
                <a:effectLst/>
                <a:latin typeface="Arial" panose="020B0604020202020204" pitchFamily="34" charset="0"/>
                <a:ea typeface="Calibri" panose="020F0502020204030204" pitchFamily="34" charset="0"/>
              </a:rPr>
              <a:t>Thoa</a:t>
            </a:r>
            <a:r>
              <a:rPr lang="en-US" sz="1500" dirty="0">
                <a:effectLst/>
                <a:latin typeface="Arial" panose="020B0604020202020204" pitchFamily="34" charset="0"/>
                <a:ea typeface="Calibri" panose="020F0502020204030204" pitchFamily="34" charset="0"/>
              </a:rPr>
              <a:t> – Phan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Thảo</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Hương</a:t>
            </a:r>
            <a:r>
              <a:rPr lang="en-US" sz="1500" dirty="0">
                <a:effectLst/>
                <a:latin typeface="Arial" panose="020B0604020202020204" pitchFamily="34" charset="0"/>
                <a:ea typeface="Calibri" panose="020F0502020204030204" pitchFamily="34" charset="0"/>
              </a:rPr>
              <a:t> (2009)- </a:t>
            </a:r>
            <a:r>
              <a:rPr lang="en-US" sz="1500" i="1" dirty="0" err="1">
                <a:effectLst/>
                <a:latin typeface="Arial" panose="020B0604020202020204" pitchFamily="34" charset="0"/>
                <a:ea typeface="Calibri" panose="020F0502020204030204" pitchFamily="34" charset="0"/>
              </a:rPr>
              <a:t>Giáo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dục</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giá</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trị</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và</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kỹ</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năng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cho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trẻ</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mầm</a:t>
            </a:r>
            <a:r>
              <a:rPr lang="en-US" sz="1500" i="1" dirty="0">
                <a:effectLst/>
                <a:latin typeface="Arial" panose="020B0604020202020204" pitchFamily="34" charset="0"/>
                <a:ea typeface="Calibri" panose="020F0502020204030204" pitchFamily="34" charset="0"/>
              </a:rPr>
              <a:t> non </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xuất</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bản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Đại</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học</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Quốc</a:t>
            </a:r>
            <a:r>
              <a:rPr lang="en-US" sz="1500" dirty="0">
                <a:effectLst/>
                <a:latin typeface="Arial" panose="020B0604020202020204" pitchFamily="34" charset="0"/>
                <a:ea typeface="Calibri" panose="020F0502020204030204" pitchFamily="34" charset="0"/>
              </a:rPr>
              <a:t> Gia </a:t>
            </a:r>
            <a:r>
              <a:rPr lang="en-US" sz="1500" dirty="0" err="1">
                <a:effectLst/>
                <a:latin typeface="Arial" panose="020B0604020202020204" pitchFamily="34" charset="0"/>
                <a:ea typeface="Calibri" panose="020F0502020204030204" pitchFamily="34" charset="0"/>
              </a:rPr>
              <a:t>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Nội</a:t>
            </a:r>
            <a:r>
              <a:rPr lang="en-US" sz="1500" dirty="0">
                <a:effectLst/>
                <a:latin typeface="Arial" panose="020B0604020202020204" pitchFamily="34" charset="0"/>
                <a:ea typeface="Calibri" panose="020F0502020204030204" pitchFamily="34" charset="0"/>
              </a:rPr>
              <a:t>.</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5.  </a:t>
            </a:r>
            <a:r>
              <a:rPr lang="en-US" sz="1500" dirty="0" err="1">
                <a:effectLst/>
                <a:latin typeface="Arial" panose="020B0604020202020204" pitchFamily="34" charset="0"/>
                <a:ea typeface="Arial" panose="020B0604020202020204" pitchFamily="34" charset="0"/>
              </a:rPr>
              <a:t>Bộ</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 </a:t>
            </a:r>
            <a:r>
              <a:rPr lang="en-US" sz="1500" dirty="0" err="1">
                <a:effectLst/>
                <a:latin typeface="Arial" panose="020B0604020202020204" pitchFamily="34" charset="0"/>
                <a:ea typeface="Arial" panose="020B0604020202020204" pitchFamily="34" charset="0"/>
              </a:rPr>
              <a:t>Đào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Việt</a:t>
            </a:r>
            <a:r>
              <a:rPr lang="en-US" sz="1500" dirty="0">
                <a:effectLst/>
                <a:latin typeface="Arial" panose="020B0604020202020204" pitchFamily="34" charset="0"/>
                <a:ea typeface="Arial" panose="020B0604020202020204" pitchFamily="34" charset="0"/>
              </a:rPr>
              <a:t> Nam (2021). </a:t>
            </a:r>
            <a:r>
              <a:rPr lang="en-US" sz="1500" dirty="0" err="1">
                <a:effectLst/>
                <a:latin typeface="Arial" panose="020B0604020202020204" pitchFamily="34" charset="0"/>
                <a:ea typeface="Arial" panose="020B0604020202020204" pitchFamily="34" charset="0"/>
              </a:rPr>
              <a:t>Thông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tư</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số</a:t>
            </a:r>
            <a:r>
              <a:rPr lang="en-US" sz="1500" dirty="0">
                <a:effectLst/>
                <a:latin typeface="Arial" panose="020B0604020202020204" pitchFamily="34" charset="0"/>
                <a:ea typeface="Arial" panose="020B0604020202020204" pitchFamily="34" charset="0"/>
              </a:rPr>
              <a:t> 01/VBHN – BGDĐT </a:t>
            </a:r>
            <a:r>
              <a:rPr lang="en-US" sz="1500" i="1" dirty="0" err="1">
                <a:effectLst/>
                <a:latin typeface="Arial" panose="020B0604020202020204" pitchFamily="34" charset="0"/>
                <a:ea typeface="Arial" panose="020B0604020202020204" pitchFamily="34" charset="0"/>
              </a:rPr>
              <a:t>N</a:t>
            </a:r>
            <a:r>
              <a:rPr lang="en-US" sz="1500" i="1" dirty="0" err="1">
                <a:effectLst/>
                <a:highlight>
                  <a:srgbClr val="FFFFFF"/>
                </a:highlight>
                <a:latin typeface="Arial" panose="020B0604020202020204" pitchFamily="34" charset="0"/>
                <a:ea typeface="Arial" panose="020B0604020202020204" pitchFamily="34" charset="0"/>
              </a:rPr>
              <a:t>gày</a:t>
            </a:r>
            <a:r>
              <a:rPr lang="en-US" sz="1500" i="1" dirty="0">
                <a:effectLst/>
                <a:highlight>
                  <a:srgbClr val="FFFFFF"/>
                </a:highlight>
                <a:latin typeface="Arial" panose="020B0604020202020204" pitchFamily="34" charset="0"/>
                <a:ea typeface="Arial" panose="020B0604020202020204" pitchFamily="34" charset="0"/>
              </a:rPr>
              <a:t> 13 </a:t>
            </a:r>
            <a:r>
              <a:rPr lang="en-US" sz="1500" i="1" dirty="0" err="1">
                <a:effectLst/>
                <a:highlight>
                  <a:srgbClr val="FFFFFF"/>
                </a:highlight>
                <a:latin typeface="Arial" panose="020B0604020202020204" pitchFamily="34" charset="0"/>
                <a:ea typeface="Arial" panose="020B0604020202020204" pitchFamily="34" charset="0"/>
              </a:rPr>
              <a:t>tháng</a:t>
            </a:r>
            <a:r>
              <a:rPr lang="en-US" sz="1500" i="1" dirty="0">
                <a:effectLst/>
                <a:highlight>
                  <a:srgbClr val="FFFFFF"/>
                </a:highlight>
                <a:latin typeface="Arial" panose="020B0604020202020204" pitchFamily="34" charset="0"/>
                <a:ea typeface="Arial" panose="020B0604020202020204" pitchFamily="34" charset="0"/>
              </a:rPr>
              <a:t> 04 </a:t>
            </a:r>
            <a:r>
              <a:rPr lang="en-US" sz="1500" i="1" dirty="0" err="1">
                <a:effectLst/>
                <a:highlight>
                  <a:srgbClr val="FFFFFF"/>
                </a:highlight>
                <a:latin typeface="Arial" panose="020B0604020202020204" pitchFamily="34" charset="0"/>
                <a:ea typeface="Arial" panose="020B0604020202020204" pitchFamily="34" charset="0"/>
              </a:rPr>
              <a:t>năm</a:t>
            </a:r>
            <a:r>
              <a:rPr lang="en-US" sz="1500" i="1" dirty="0">
                <a:effectLst/>
                <a:highlight>
                  <a:srgbClr val="FFFFFF"/>
                </a:highlight>
                <a:latin typeface="Arial" panose="020B0604020202020204" pitchFamily="34" charset="0"/>
                <a:ea typeface="Arial" panose="020B0604020202020204" pitchFamily="34" charset="0"/>
              </a:rPr>
              <a:t> 2021 </a:t>
            </a:r>
            <a:r>
              <a:rPr lang="en-US" sz="1500" dirty="0" err="1">
                <a:effectLst/>
                <a:latin typeface="Arial" panose="020B0604020202020204" pitchFamily="34" charset="0"/>
                <a:ea typeface="Arial" panose="020B0604020202020204" pitchFamily="34" charset="0"/>
              </a:rPr>
              <a:t>về</a:t>
            </a:r>
            <a:r>
              <a:rPr lang="en-US" sz="1500" dirty="0">
                <a:effectLst/>
                <a:latin typeface="Arial" panose="020B0604020202020204" pitchFamily="34" charset="0"/>
                <a:ea typeface="Arial" panose="020B0604020202020204" pitchFamily="34" charset="0"/>
              </a:rPr>
              <a:t> ban </a:t>
            </a:r>
            <a:r>
              <a:rPr lang="en-US" sz="1500" dirty="0" err="1">
                <a:effectLst/>
                <a:latin typeface="Arial" panose="020B0604020202020204" pitchFamily="34" charset="0"/>
                <a:ea typeface="Arial" panose="020B0604020202020204" pitchFamily="34" charset="0"/>
              </a:rPr>
              <a:t>hành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Chương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trình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mầm</a:t>
            </a:r>
            <a:r>
              <a:rPr lang="en-US" sz="1500" dirty="0">
                <a:effectLst/>
                <a:latin typeface="Arial" panose="020B0604020202020204" pitchFamily="34" charset="0"/>
                <a:ea typeface="Arial" panose="020B0604020202020204" pitchFamily="34" charset="0"/>
              </a:rPr>
              <a:t> non.</a:t>
            </a:r>
            <a:endParaRPr lang="en-US" sz="1500" dirty="0">
              <a:effectLst/>
              <a:latin typeface="Calibri" panose="020F0502020204030204" pitchFamily="34" charset="0"/>
              <a:ea typeface="Calibri" panose="020F0502020204030204" pitchFamily="34" charset="0"/>
            </a:endParaRPr>
          </a:p>
          <a:p>
            <a:r>
              <a:rPr lang="en-US" sz="1500" dirty="0">
                <a:effectLst/>
                <a:latin typeface="Arial" panose="020B0604020202020204" pitchFamily="34" charset="0"/>
                <a:ea typeface="Calibri" panose="020F0502020204030204" pitchFamily="34" charset="0"/>
              </a:rPr>
              <a:t>6. </a:t>
            </a:r>
            <a:r>
              <a:rPr lang="es-MX" sz="1500" u="sng" dirty="0">
                <a:solidFill>
                  <a:srgbClr val="0000FF"/>
                </a:solidFill>
                <a:effectLst/>
                <a:latin typeface="Arial" panose="020B0604020202020204" pitchFamily="34" charset="0"/>
                <a:ea typeface="Calibri" panose="020F0502020204030204" pitchFamily="34" charset="0"/>
                <a:hlinkClick r:id="rId3"/>
              </a:rPr>
              <a:t>www.mamnon.com</a:t>
            </a: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80681" y="962981"/>
            <a:ext cx="8850557" cy="2362772"/>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Mời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xem</a:t>
            </a:r>
            <a:r>
              <a:rPr lang="en-US" sz="1800" b="1" i="1" dirty="0">
                <a:solidFill>
                  <a:srgbClr val="000000"/>
                </a:solidFill>
                <a:effectLst/>
                <a:latin typeface="Arial" panose="020B0604020202020204" pitchFamily="34" charset="0"/>
                <a:ea typeface="Calibri" panose="020F0502020204030204" pitchFamily="34" charset="0"/>
              </a:rPr>
              <a:t> video: </a:t>
            </a:r>
            <a:r>
              <a:rPr lang="en-US" sz="1800" b="1" i="1" dirty="0" err="1">
                <a:solidFill>
                  <a:srgbClr val="000000"/>
                </a:solidFill>
                <a:effectLst/>
                <a:latin typeface="Arial" panose="020B0604020202020204" pitchFamily="34" charset="0"/>
                <a:ea typeface="Calibri" panose="020F0502020204030204" pitchFamily="34" charset="0"/>
              </a:rPr>
              <a:t>Về</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tình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cảm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và</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kỹ</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tại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các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trường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mầm</a:t>
            </a:r>
            <a:r>
              <a:rPr lang="en-US" sz="1800" b="1" i="1" dirty="0">
                <a:solidFill>
                  <a:srgbClr val="000000"/>
                </a:solidFill>
                <a:effectLst/>
                <a:latin typeface="Arial" panose="020B0604020202020204" pitchFamily="34" charset="0"/>
                <a:ea typeface="Calibri" panose="020F0502020204030204" pitchFamily="34" charset="0"/>
              </a:rPr>
              <a:t> non </a:t>
            </a:r>
            <a:r>
              <a:rPr lang="en-US" sz="1800" b="1" i="1" dirty="0" err="1">
                <a:solidFill>
                  <a:srgbClr val="000000"/>
                </a:solidFill>
                <a:effectLst/>
                <a:latin typeface="Arial" panose="020B0604020202020204" pitchFamily="34" charset="0"/>
                <a:ea typeface="Calibri" panose="020F0502020204030204" pitchFamily="34" charset="0"/>
              </a:rPr>
              <a:t>trên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thế</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giới</a:t>
            </a:r>
            <a:endParaRPr lang="en-US" sz="1800" b="1" dirty="0">
              <a:effectLst/>
              <a:latin typeface="Times New Roman" panose="02020603050405020304" pitchFamily="18" charset="0"/>
              <a:ea typeface="Calibri" panose="020F0502020204030204" pitchFamily="34" charset="0"/>
            </a:endParaRPr>
          </a:p>
          <a:p>
            <a:r>
              <a:rPr lang="en-US" sz="1800" i="1" u="sng" dirty="0">
                <a:solidFill>
                  <a:srgbClr val="0000FF"/>
                </a:solidFill>
                <a:effectLst/>
                <a:latin typeface="Arial" panose="020B0604020202020204" pitchFamily="34" charset="0"/>
                <a:ea typeface="Calibri" panose="020F0502020204030204" pitchFamily="34" charset="0"/>
                <a:hlinkClick r:id="rId3"/>
              </a:rPr>
              <a:t>https://www.youtube.com/watch?v=ohzEujRKtLg</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4"/>
          <a:stretch>
            <a:fillRect/>
          </a:stretch>
        </p:blipFill>
        <p:spPr>
          <a:xfrm>
            <a:off x="2855593" y="2874983"/>
            <a:ext cx="3888107" cy="2052921"/>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511810" y="4928056"/>
            <a:ext cx="5293360" cy="21544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B2417B7A-93AE-44EC-9BB7-EF7426E67FB4}"/>
              </a:ext>
            </a:extLst>
          </p:cNvPr>
          <p:cNvSpPr>
            <a:spLocks noGrp="1"/>
          </p:cNvSpPr>
          <p:nvPr>
            <p:ph type="title"/>
          </p:nvPr>
        </p:nvSpPr>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115394" y="766674"/>
            <a:ext cx="8913211" cy="4168764"/>
          </a:xfrm>
          <a:prstGeom prst="rect">
            <a:avLst/>
          </a:prstGeom>
        </p:spPr>
        <p:txBody>
          <a:bodyPr spcFirstLastPara="1" wrap="square" lIns="91425" tIns="91425" rIns="91425" bIns="91425" anchor="t" anchorCtr="0">
            <a:noAutofit/>
          </a:bodyPr>
          <a:lstStyle/>
          <a:p>
            <a:pPr marL="0" marR="0" lvl="0" indent="0" algn="just">
              <a:lnSpc>
                <a:spcPct val="150000"/>
              </a:lnSpc>
              <a:spcBef>
                <a:spcPts val="0"/>
              </a:spcBef>
              <a:spcAft>
                <a:spcPts val="0"/>
              </a:spcAft>
              <a:buNone/>
            </a:pPr>
            <a:r>
              <a:rPr lang="en-US" sz="1800" b="1" dirty="0">
                <a:solidFill>
                  <a:srgbClr val="000000"/>
                </a:solidFill>
                <a:effectLst/>
                <a:latin typeface="+mj-lt"/>
                <a:ea typeface="Calibri" panose="020F0502020204030204" pitchFamily="34" charset="0"/>
              </a:rPr>
              <a:t>1. </a:t>
            </a:r>
            <a:r>
              <a:rPr lang="en-US" sz="1800" b="1" dirty="0" err="1">
                <a:solidFill>
                  <a:srgbClr val="000000"/>
                </a:solidFill>
                <a:effectLst/>
                <a:latin typeface="+mj-lt"/>
                <a:ea typeface="Calibri" panose="020F0502020204030204" pitchFamily="34" charset="0"/>
              </a:rPr>
              <a:t>Một</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số</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đặc</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điểm</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tâm</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lý</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xã</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hội</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của</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trẻ</a:t>
            </a:r>
            <a:r>
              <a:rPr lang="en-US" sz="1800" b="1" dirty="0">
                <a:solidFill>
                  <a:srgbClr val="000000"/>
                </a:solidFill>
                <a:effectLst/>
                <a:latin typeface="+mj-lt"/>
                <a:ea typeface="Calibri" panose="020F0502020204030204" pitchFamily="34" charset="0"/>
              </a:rPr>
              <a:t> 5- 6 </a:t>
            </a:r>
            <a:r>
              <a:rPr lang="en-US" sz="1800" b="1" dirty="0" err="1">
                <a:solidFill>
                  <a:srgbClr val="000000"/>
                </a:solidFill>
                <a:effectLst/>
                <a:latin typeface="+mj-lt"/>
                <a:ea typeface="Calibri" panose="020F0502020204030204" pitchFamily="34" charset="0"/>
              </a:rPr>
              <a:t>tuổi</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ảnh</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hưởng</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đến</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quá</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trình</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giáo</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dục</a:t>
            </a:r>
            <a:r>
              <a:rPr lang="en-US" sz="1800" b="1" dirty="0">
                <a:solidFill>
                  <a:srgbClr val="000000"/>
                </a:solidFill>
                <a:effectLst/>
                <a:latin typeface="+mj-lt"/>
                <a:ea typeface="Calibri" panose="020F0502020204030204" pitchFamily="34" charset="0"/>
              </a:rPr>
              <a:t> KNXH qua </a:t>
            </a:r>
            <a:r>
              <a:rPr lang="en-US" sz="1800" b="1" dirty="0" err="1">
                <a:solidFill>
                  <a:srgbClr val="000000"/>
                </a:solidFill>
                <a:effectLst/>
                <a:latin typeface="+mj-lt"/>
                <a:ea typeface="Calibri" panose="020F0502020204030204" pitchFamily="34" charset="0"/>
              </a:rPr>
              <a:t>trải</a:t>
            </a:r>
            <a:r>
              <a:rPr lang="en-US" sz="1800" b="1" dirty="0">
                <a:solidFill>
                  <a:srgbClr val="000000"/>
                </a:solidFill>
                <a:effectLst/>
                <a:latin typeface="+mj-lt"/>
                <a:ea typeface="Calibri" panose="020F0502020204030204" pitchFamily="34" charset="0"/>
              </a:rPr>
              <a:t> </a:t>
            </a:r>
            <a:r>
              <a:rPr lang="en-US" sz="1800" b="1" dirty="0" err="1">
                <a:solidFill>
                  <a:srgbClr val="000000"/>
                </a:solidFill>
                <a:effectLst/>
                <a:latin typeface="+mj-lt"/>
                <a:ea typeface="Calibri" panose="020F0502020204030204" pitchFamily="34" charset="0"/>
              </a:rPr>
              <a:t>nghiệm</a:t>
            </a:r>
            <a:endParaRPr lang="en-US" sz="1800" b="1" dirty="0">
              <a:solidFill>
                <a:srgbClr val="000000"/>
              </a:solidFill>
              <a:latin typeface="+mj-lt"/>
              <a:ea typeface="Calibri" panose="020F0502020204030204" pitchFamily="34" charset="0"/>
            </a:endParaRPr>
          </a:p>
          <a:p>
            <a:pPr marL="0" marR="0" lvl="0" indent="0" algn="just">
              <a:lnSpc>
                <a:spcPct val="150000"/>
              </a:lnSpc>
              <a:spcBef>
                <a:spcPts val="0"/>
              </a:spcBef>
              <a:spcAft>
                <a:spcPts val="0"/>
              </a:spcAft>
              <a:buNone/>
            </a:pPr>
            <a:r>
              <a:rPr lang="en-US" sz="1800" b="1" i="1" dirty="0">
                <a:solidFill>
                  <a:srgbClr val="000000"/>
                </a:solidFill>
                <a:effectLst/>
                <a:latin typeface="+mj-lt"/>
                <a:ea typeface="Calibri" panose="020F0502020204030204" pitchFamily="34" charset="0"/>
              </a:rPr>
              <a:t>1.1.</a:t>
            </a:r>
            <a:r>
              <a:rPr lang="en-US" sz="1800" b="1" i="1" dirty="0">
                <a:solidFill>
                  <a:srgbClr val="000000"/>
                </a:solidFill>
                <a:latin typeface="+mj-lt"/>
                <a:ea typeface="Calibri" panose="020F0502020204030204" pitchFamily="34" charset="0"/>
              </a:rPr>
              <a:t> </a:t>
            </a:r>
            <a:r>
              <a:rPr lang="en-US" sz="1800" b="1" i="1" dirty="0" err="1">
                <a:effectLst/>
                <a:latin typeface="+mj-lt"/>
                <a:ea typeface="Calibri" panose="020F0502020204030204" pitchFamily="34" charset="0"/>
              </a:rPr>
              <a:t>Đặc</a:t>
            </a:r>
            <a:r>
              <a:rPr lang="en-US" sz="1800" b="1" i="1" dirty="0">
                <a:effectLst/>
                <a:latin typeface="+mj-lt"/>
                <a:ea typeface="Calibri" panose="020F0502020204030204" pitchFamily="34" charset="0"/>
              </a:rPr>
              <a:t> </a:t>
            </a:r>
            <a:r>
              <a:rPr lang="en-US" sz="1800" b="1" i="1" dirty="0" err="1">
                <a:effectLst/>
                <a:latin typeface="+mj-lt"/>
                <a:ea typeface="Calibri" panose="020F0502020204030204" pitchFamily="34" charset="0"/>
              </a:rPr>
              <a:t>điểm</a:t>
            </a:r>
            <a:r>
              <a:rPr lang="en-US" sz="1800" b="1" i="1" dirty="0">
                <a:effectLst/>
                <a:latin typeface="+mj-lt"/>
                <a:ea typeface="Calibri" panose="020F0502020204030204" pitchFamily="34" charset="0"/>
              </a:rPr>
              <a:t> tri </a:t>
            </a:r>
            <a:r>
              <a:rPr lang="en-US" sz="1800" b="1" i="1" dirty="0" err="1">
                <a:effectLst/>
                <a:latin typeface="+mj-lt"/>
                <a:ea typeface="Calibri" panose="020F0502020204030204" pitchFamily="34" charset="0"/>
              </a:rPr>
              <a:t>giác</a:t>
            </a:r>
            <a:r>
              <a:rPr lang="en-US" sz="1800" b="1" i="1" dirty="0">
                <a:effectLst/>
                <a:latin typeface="+mj-lt"/>
                <a:ea typeface="Calibri" panose="020F0502020204030204" pitchFamily="34" charset="0"/>
              </a:rPr>
              <a:t> </a:t>
            </a:r>
            <a:r>
              <a:rPr lang="en-US" sz="1800" b="1" i="1" dirty="0" err="1">
                <a:effectLst/>
                <a:latin typeface="+mj-lt"/>
                <a:ea typeface="Calibri" panose="020F0502020204030204" pitchFamily="34" charset="0"/>
              </a:rPr>
              <a:t>của</a:t>
            </a:r>
            <a:r>
              <a:rPr lang="en-US" sz="1800" b="1" i="1" dirty="0">
                <a:effectLst/>
                <a:latin typeface="+mj-lt"/>
                <a:ea typeface="Calibri" panose="020F0502020204030204" pitchFamily="34" charset="0"/>
              </a:rPr>
              <a:t> </a:t>
            </a:r>
            <a:r>
              <a:rPr lang="en-US" sz="1800" b="1" i="1" dirty="0" err="1">
                <a:effectLst/>
                <a:latin typeface="+mj-lt"/>
                <a:ea typeface="Calibri" panose="020F0502020204030204" pitchFamily="34" charset="0"/>
              </a:rPr>
              <a:t>trẻ</a:t>
            </a:r>
            <a:r>
              <a:rPr lang="en-US" sz="1800" b="1" i="1" dirty="0">
                <a:effectLst/>
                <a:latin typeface="+mj-lt"/>
                <a:ea typeface="Calibri" panose="020F0502020204030204" pitchFamily="34" charset="0"/>
              </a:rPr>
              <a:t> 5-6 </a:t>
            </a:r>
            <a:r>
              <a:rPr lang="en-US" sz="1800" b="1" i="1" dirty="0" err="1">
                <a:effectLst/>
                <a:latin typeface="+mj-lt"/>
                <a:ea typeface="Calibri" panose="020F0502020204030204" pitchFamily="34" charset="0"/>
              </a:rPr>
              <a:t>tuổi</a:t>
            </a:r>
            <a:r>
              <a:rPr lang="en-US" sz="1800" b="1" i="1" dirty="0">
                <a:effectLst/>
                <a:latin typeface="+mj-lt"/>
                <a:ea typeface="Calibri" panose="020F0502020204030204" pitchFamily="34" charset="0"/>
              </a:rPr>
              <a:t>.</a:t>
            </a:r>
            <a:endParaRPr lang="en-US" sz="1800" dirty="0">
              <a:effectLst/>
              <a:latin typeface="+mj-lt"/>
              <a:ea typeface="Calibri" panose="020F0502020204030204" pitchFamily="34" charset="0"/>
            </a:endParaRPr>
          </a:p>
          <a:p>
            <a:pPr marL="0" indent="0" algn="just">
              <a:buNone/>
            </a:pP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lứa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lứa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nâng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tai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miệng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mũi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ngửi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sờ</a:t>
            </a:r>
            <a:r>
              <a:rPr lang="en-US" sz="1800" dirty="0">
                <a:effectLst/>
                <a:latin typeface="Arial" panose="020B0604020202020204" pitchFamily="34" charset="0"/>
                <a:ea typeface="Calibri" panose="020F0502020204030204" pitchFamily="34" charset="0"/>
              </a:rPr>
              <a:t>. Cao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sánh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hoá</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lvl="0" indent="0" algn="l" rtl="0">
              <a:spcBef>
                <a:spcPts val="600"/>
              </a:spcBef>
              <a:spcAft>
                <a:spcPts val="0"/>
              </a:spcAft>
              <a:buNone/>
            </a:pPr>
            <a:endParaRPr sz="1800" dirty="0">
              <a:solidFill>
                <a:schemeClr val="tx1"/>
              </a:solidFill>
              <a:latin typeface="+mj-lt"/>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Google Shape;126;p25">
            <a:extLst>
              <a:ext uri="{FF2B5EF4-FFF2-40B4-BE49-F238E27FC236}">
                <a16:creationId xmlns:a16="http://schemas.microsoft.com/office/drawing/2014/main" id="{02D135CE-01D6-4517-8529-1201B6796E56}"/>
              </a:ext>
            </a:extLst>
          </p:cNvPr>
          <p:cNvSpPr txBox="1">
            <a:spLocks/>
          </p:cNvSpPr>
          <p:nvPr/>
        </p:nvSpPr>
        <p:spPr>
          <a:xfrm>
            <a:off x="386080" y="5417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1. </a:t>
            </a:r>
            <a:r>
              <a:rPr lang="en-US" dirty="0"/>
              <a:t>ĐẶC ĐIỂM TÂM LÝ CỦA TRẺ 5-6 TUỔI CHUẨN BỊ VÀO LỚP 1</a:t>
            </a:r>
            <a:endParaRPr lang="vi-V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85666" y="732877"/>
            <a:ext cx="5690294" cy="4202561"/>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phú</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loại</a:t>
            </a:r>
            <a:r>
              <a:rPr lang="en-US" sz="1800" dirty="0">
                <a:effectLst/>
                <a:latin typeface="Arial" panose="020B0604020202020204" pitchFamily="34" charset="0"/>
                <a:ea typeface="Calibri" panose="020F0502020204030204" pitchFamily="34" charset="0"/>
              </a:rPr>
              <a:t> tri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chỗ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tri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tri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tri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bớt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rệt</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8E03A524-16F0-45B8-83C1-B4C183FD034C}"/>
              </a:ext>
            </a:extLst>
          </p:cNvPr>
          <p:cNvPicPr>
            <a:picLocks noChangeAspect="1"/>
          </p:cNvPicPr>
          <p:nvPr/>
        </p:nvPicPr>
        <p:blipFill>
          <a:blip r:embed="rId3"/>
          <a:stretch>
            <a:fillRect/>
          </a:stretch>
        </p:blipFill>
        <p:spPr>
          <a:xfrm>
            <a:off x="5905194" y="1290320"/>
            <a:ext cx="3153140" cy="2103120"/>
          </a:xfrm>
          <a:prstGeom prst="rect">
            <a:avLst/>
          </a:prstGeom>
        </p:spPr>
      </p:pic>
      <p:sp>
        <p:nvSpPr>
          <p:cNvPr id="16" name="TextBox 15">
            <a:extLst>
              <a:ext uri="{FF2B5EF4-FFF2-40B4-BE49-F238E27FC236}">
                <a16:creationId xmlns:a16="http://schemas.microsoft.com/office/drawing/2014/main" id="{C34B2EE6-EE3B-4969-9039-827EE008136B}"/>
              </a:ext>
            </a:extLst>
          </p:cNvPr>
          <p:cNvSpPr txBox="1"/>
          <p:nvPr/>
        </p:nvSpPr>
        <p:spPr>
          <a:xfrm>
            <a:off x="5704870" y="3393440"/>
            <a:ext cx="5293360" cy="215444"/>
          </a:xfrm>
          <a:prstGeom prst="rect">
            <a:avLst/>
          </a:prstGeom>
          <a:noFill/>
        </p:spPr>
        <p:txBody>
          <a:bodyPr wrap="square">
            <a:spAutoFit/>
          </a:bodyPr>
          <a:lstStyle/>
          <a:p>
            <a:r>
              <a:rPr lang="en-US" sz="800" dirty="0"/>
              <a:t>https://www.learnwithhomer.com/homer-blog/4190/social-skills-for-kids/</a:t>
            </a:r>
          </a:p>
        </p:txBody>
      </p:sp>
      <p:sp>
        <p:nvSpPr>
          <p:cNvPr id="13" name="Google Shape;126;p25">
            <a:extLst>
              <a:ext uri="{FF2B5EF4-FFF2-40B4-BE49-F238E27FC236}">
                <a16:creationId xmlns:a16="http://schemas.microsoft.com/office/drawing/2014/main" id="{E207EF44-441F-4B10-BB4C-E773FE90893E}"/>
              </a:ext>
            </a:extLst>
          </p:cNvPr>
          <p:cNvSpPr txBox="1">
            <a:spLocks/>
          </p:cNvSpPr>
          <p:nvPr/>
        </p:nvSpPr>
        <p:spPr>
          <a:xfrm>
            <a:off x="-185420" y="0"/>
            <a:ext cx="95148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ĐẶC ĐIỂM TÂM LÝ CỦA TRẺ 5-6 TUỔI CHUẨN BỊ VÀO LỚP 1</a:t>
            </a:r>
            <a:endParaRPr lang="vi-V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4AEBB80F-EDD4-4F3E-9C34-A25F68521FC5}"/>
              </a:ext>
            </a:extLst>
          </p:cNvPr>
          <p:cNvSpPr txBox="1"/>
          <p:nvPr/>
        </p:nvSpPr>
        <p:spPr>
          <a:xfrm>
            <a:off x="76199" y="2660456"/>
            <a:ext cx="8963289" cy="2585323"/>
          </a:xfrm>
          <a:prstGeom prst="rect">
            <a:avLst/>
          </a:prstGeom>
          <a:noFill/>
        </p:spPr>
        <p:txBody>
          <a:bodyPr wrap="square">
            <a:spAutoFit/>
          </a:bodyPr>
          <a:lstStyle/>
          <a:p>
            <a:pPr marL="0" marR="0" indent="457200" algn="just">
              <a:spcBef>
                <a:spcPts val="0"/>
              </a:spcBef>
              <a:spcAft>
                <a:spcPts val="0"/>
              </a:spcAft>
            </a:pPr>
            <a:r>
              <a:rPr lang="en-US" sz="1800" b="1" i="1" dirty="0">
                <a:effectLst/>
                <a:latin typeface="Arial" panose="020B0604020202020204" pitchFamily="34" charset="0"/>
                <a:ea typeface="Calibri" panose="020F0502020204030204" pitchFamily="34" charset="0"/>
              </a:rPr>
              <a:t>1.2.  </a:t>
            </a:r>
            <a:r>
              <a:rPr lang="en-US" sz="1800" b="1" i="1" dirty="0" err="1">
                <a:effectLst/>
                <a:latin typeface="Arial" panose="020B0604020202020204" pitchFamily="34" charset="0"/>
                <a:ea typeface="Calibri" panose="020F0502020204030204" pitchFamily="34" charset="0"/>
              </a:rPr>
              <a:t>Đặc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điểm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chú</a:t>
            </a:r>
            <a:r>
              <a:rPr lang="en-US" sz="1800" b="1" i="1" dirty="0">
                <a:effectLst/>
                <a:latin typeface="Arial" panose="020B0604020202020204" pitchFamily="34" charset="0"/>
                <a:ea typeface="Calibri" panose="020F0502020204030204" pitchFamily="34" charset="0"/>
              </a:rPr>
              <a:t> ý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5- 6 </a:t>
            </a:r>
            <a:r>
              <a:rPr lang="en-US" sz="1800" b="1" i="1" dirty="0" err="1">
                <a:effectLst/>
                <a:latin typeface="Arial" panose="020B0604020202020204" pitchFamily="34" charset="0"/>
                <a:ea typeface="Calibri" panose="020F0502020204030204" pitchFamily="34" charset="0"/>
              </a:rPr>
              <a:t>tuổi</a:t>
            </a:r>
            <a:r>
              <a:rPr lang="en-US" sz="1800" b="1" i="1"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spcBef>
                <a:spcPts val="0"/>
              </a:spcBef>
              <a:spcAft>
                <a:spcPts val="0"/>
              </a:spcAft>
            </a:pPr>
            <a:r>
              <a:rPr lang="en-US" sz="1800" dirty="0">
                <a:effectLst/>
                <a:latin typeface="Arial" panose="020B0604020202020204" pitchFamily="34" charset="0"/>
                <a:ea typeface="Calibri" panose="020F0502020204030204" pitchFamily="34" charset="0"/>
              </a:rPr>
              <a:t>Ở </a:t>
            </a:r>
            <a:r>
              <a:rPr lang="en-US" sz="1800" dirty="0" err="1">
                <a:effectLst/>
                <a:latin typeface="Arial" panose="020B0604020202020204" pitchFamily="34" charset="0"/>
                <a:ea typeface="Calibri" panose="020F0502020204030204" pitchFamily="34" charset="0"/>
              </a:rPr>
              <a:t>giai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ở </a:t>
            </a:r>
            <a:r>
              <a:rPr lang="en-US" sz="1800" dirty="0" err="1">
                <a:effectLst/>
                <a:latin typeface="Arial" panose="020B0604020202020204" pitchFamily="34" charset="0"/>
                <a:ea typeface="Calibri" panose="020F0502020204030204" pitchFamily="34" charset="0"/>
              </a:rPr>
              <a:t>lứa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chỗ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spcBef>
                <a:spcPts val="0"/>
              </a:spcBef>
              <a:spcAft>
                <a:spcPts val="1000"/>
              </a:spcAft>
            </a:pP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6AF3BC75-E3A7-4648-B0EA-E0EE2DF242E9}"/>
              </a:ext>
            </a:extLst>
          </p:cNvPr>
          <p:cNvPicPr>
            <a:picLocks noChangeAspect="1"/>
          </p:cNvPicPr>
          <p:nvPr/>
        </p:nvPicPr>
        <p:blipFill>
          <a:blip r:embed="rId3"/>
          <a:stretch>
            <a:fillRect/>
          </a:stretch>
        </p:blipFill>
        <p:spPr>
          <a:xfrm>
            <a:off x="3627120" y="635217"/>
            <a:ext cx="3033304" cy="2025239"/>
          </a:xfrm>
          <a:prstGeom prst="rect">
            <a:avLst/>
          </a:prstGeom>
        </p:spPr>
      </p:pic>
      <p:sp>
        <p:nvSpPr>
          <p:cNvPr id="10" name="Google Shape;126;p25">
            <a:extLst>
              <a:ext uri="{FF2B5EF4-FFF2-40B4-BE49-F238E27FC236}">
                <a16:creationId xmlns:a16="http://schemas.microsoft.com/office/drawing/2014/main" id="{DBA00AED-830C-44B7-AF29-802C7FD21ED9}"/>
              </a:ext>
            </a:extLst>
          </p:cNvPr>
          <p:cNvSpPr txBox="1">
            <a:spLocks/>
          </p:cNvSpPr>
          <p:nvPr/>
        </p:nvSpPr>
        <p:spPr>
          <a:xfrm>
            <a:off x="-185420" y="-144971"/>
            <a:ext cx="95148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ĐẶC ĐIỂM TÂM LÝ CỦA TRẺ 5-6 TUỔI CHUẨN BỊ VÀO LỚP 1</a:t>
            </a:r>
            <a:endParaRPr lang="vi-V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127001" y="911573"/>
            <a:ext cx="5256529" cy="2456223"/>
          </a:xfrm>
          <a:prstGeom prst="rect">
            <a:avLst/>
          </a:prstGeom>
        </p:spPr>
        <p:txBody>
          <a:bodyPr spcFirstLastPara="1" wrap="square" lIns="91425" tIns="91425" rIns="91425" bIns="91425" anchor="t" anchorCtr="0">
            <a:noAutofit/>
          </a:bodyPr>
          <a:lstStyle/>
          <a:p>
            <a:pPr marL="0" marR="0" indent="45720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1.3. </a:t>
            </a:r>
            <a:r>
              <a:rPr lang="en-US" sz="1800" b="1" i="1" dirty="0" err="1">
                <a:effectLst/>
                <a:latin typeface="Arial" panose="020B0604020202020204" pitchFamily="34" charset="0"/>
                <a:ea typeface="Calibri" panose="020F0502020204030204" pitchFamily="34" charset="0"/>
              </a:rPr>
              <a:t>Đặc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điểm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trí</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nhớ</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5-6 </a:t>
            </a:r>
            <a:r>
              <a:rPr lang="en-US" sz="1800" b="1" i="1" dirty="0" err="1">
                <a:effectLst/>
                <a:latin typeface="Arial" panose="020B0604020202020204" pitchFamily="34" charset="0"/>
                <a:ea typeface="Calibri" panose="020F0502020204030204" pitchFamily="34" charset="0"/>
              </a:rPr>
              <a:t>tuổi</a:t>
            </a:r>
            <a:r>
              <a:rPr lang="en-US" sz="1800" b="1" i="1"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Ở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chiếm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ư­u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thú</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rệt</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5638800" y="2048316"/>
            <a:ext cx="3408679" cy="1799783"/>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5398800" y="3848100"/>
            <a:ext cx="5293360" cy="215444"/>
          </a:xfrm>
          <a:prstGeom prst="rect">
            <a:avLst/>
          </a:prstGeom>
          <a:noFill/>
        </p:spPr>
        <p:txBody>
          <a:bodyPr wrap="square">
            <a:spAutoFit/>
          </a:bodyPr>
          <a:lstStyle/>
          <a:p>
            <a:r>
              <a:rPr lang="en-US" sz="800" dirty="0"/>
              <a:t>https://www.learnwithhomer.com/homer-blog/4190/social-skills-for-kids/</a:t>
            </a:r>
          </a:p>
        </p:txBody>
      </p:sp>
      <p:sp>
        <p:nvSpPr>
          <p:cNvPr id="9" name="Google Shape;126;p25">
            <a:extLst>
              <a:ext uri="{FF2B5EF4-FFF2-40B4-BE49-F238E27FC236}">
                <a16:creationId xmlns:a16="http://schemas.microsoft.com/office/drawing/2014/main" id="{06B00720-CD6F-4A40-B9A1-87AF65E3F134}"/>
              </a:ext>
            </a:extLst>
          </p:cNvPr>
          <p:cNvSpPr txBox="1">
            <a:spLocks/>
          </p:cNvSpPr>
          <p:nvPr/>
        </p:nvSpPr>
        <p:spPr>
          <a:xfrm>
            <a:off x="386080" y="5417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1. </a:t>
            </a:r>
            <a:r>
              <a:rPr lang="en-US" dirty="0"/>
              <a:t>ĐẶC ĐIỂM TÂM LÝ CỦA TRẺ 5-6 TUỔI CHUẨN BỊ VÀO LỚP 1</a:t>
            </a:r>
            <a:endParaRPr lang="vi-VN" dirty="0"/>
          </a:p>
        </p:txBody>
      </p:sp>
    </p:spTree>
    <p:extLst>
      <p:ext uri="{BB962C8B-B14F-4D97-AF65-F5344CB8AC3E}">
        <p14:creationId xmlns:p14="http://schemas.microsoft.com/office/powerpoint/2010/main" val="156026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49814" y="793750"/>
            <a:ext cx="8875746" cy="1346010"/>
          </a:xfrm>
          <a:prstGeom prst="rect">
            <a:avLst/>
          </a:prstGeom>
          <a:noFill/>
        </p:spPr>
        <p:txBody>
          <a:bodyPr wrap="square">
            <a:spAutoFit/>
          </a:bodyPr>
          <a:lstStyle/>
          <a:p>
            <a:pPr marL="0" marR="0" indent="45720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1.4. </a:t>
            </a:r>
            <a:r>
              <a:rPr lang="en-US" sz="1800" b="1" i="1" dirty="0" err="1">
                <a:effectLst/>
                <a:latin typeface="Arial" panose="020B0604020202020204" pitchFamily="34" charset="0"/>
                <a:ea typeface="Calibri" panose="020F0502020204030204" pitchFamily="34" charset="0"/>
              </a:rPr>
              <a:t>Đặc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điểm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ngôn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ngữ</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5 – 6 </a:t>
            </a:r>
            <a:r>
              <a:rPr lang="en-US" sz="1800" b="1" i="1" dirty="0" err="1">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chảy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BF9F22FD-CE67-4BC9-BD59-370727B28A70}"/>
              </a:ext>
            </a:extLst>
          </p:cNvPr>
          <p:cNvPicPr>
            <a:picLocks noChangeAspect="1"/>
          </p:cNvPicPr>
          <p:nvPr/>
        </p:nvPicPr>
        <p:blipFill>
          <a:blip r:embed="rId3"/>
          <a:stretch>
            <a:fillRect/>
          </a:stretch>
        </p:blipFill>
        <p:spPr>
          <a:xfrm>
            <a:off x="2855593" y="2874983"/>
            <a:ext cx="3888107" cy="2052921"/>
          </a:xfrm>
          <a:prstGeom prst="rect">
            <a:avLst/>
          </a:prstGeom>
        </p:spPr>
      </p:pic>
      <p:sp>
        <p:nvSpPr>
          <p:cNvPr id="12" name="TextBox 11">
            <a:extLst>
              <a:ext uri="{FF2B5EF4-FFF2-40B4-BE49-F238E27FC236}">
                <a16:creationId xmlns:a16="http://schemas.microsoft.com/office/drawing/2014/main" id="{17913437-B23C-44DF-B147-8AE2AAE49A7A}"/>
              </a:ext>
            </a:extLst>
          </p:cNvPr>
          <p:cNvSpPr txBox="1"/>
          <p:nvPr/>
        </p:nvSpPr>
        <p:spPr>
          <a:xfrm>
            <a:off x="511810" y="4928056"/>
            <a:ext cx="5293360" cy="215444"/>
          </a:xfrm>
          <a:prstGeom prst="rect">
            <a:avLst/>
          </a:prstGeom>
          <a:noFill/>
        </p:spPr>
        <p:txBody>
          <a:bodyPr wrap="square">
            <a:spAutoFit/>
          </a:bodyPr>
          <a:lstStyle/>
          <a:p>
            <a:r>
              <a:rPr lang="en-US" sz="800" dirty="0"/>
              <a:t>https://www.learnwithhomer.com/homer-blog/4190/social-skills-for-kids/</a:t>
            </a:r>
          </a:p>
        </p:txBody>
      </p:sp>
      <p:sp>
        <p:nvSpPr>
          <p:cNvPr id="14" name="Google Shape;126;p25">
            <a:extLst>
              <a:ext uri="{FF2B5EF4-FFF2-40B4-BE49-F238E27FC236}">
                <a16:creationId xmlns:a16="http://schemas.microsoft.com/office/drawing/2014/main" id="{D104BB35-CBFC-4ED0-8390-27406C6FD7E9}"/>
              </a:ext>
            </a:extLst>
          </p:cNvPr>
          <p:cNvSpPr txBox="1">
            <a:spLocks/>
          </p:cNvSpPr>
          <p:nvPr/>
        </p:nvSpPr>
        <p:spPr>
          <a:xfrm>
            <a:off x="-185420" y="0"/>
            <a:ext cx="95148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ĐẶC ĐIỂM TÂM LÝ CỦA TRẺ 5-6 TUỔI CHUẨN BỊ VÀO LỚP 1</a:t>
            </a:r>
            <a:endParaRPr lang="vi-VN" dirty="0"/>
          </a:p>
        </p:txBody>
      </p:sp>
    </p:spTree>
    <p:extLst>
      <p:ext uri="{BB962C8B-B14F-4D97-AF65-F5344CB8AC3E}">
        <p14:creationId xmlns:p14="http://schemas.microsoft.com/office/powerpoint/2010/main" val="1062635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13</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73025" y="168970"/>
            <a:ext cx="8877300" cy="4850046"/>
          </a:xfrm>
          <a:prstGeom prst="rect">
            <a:avLst/>
          </a:prstGeom>
          <a:noFill/>
        </p:spPr>
        <p:txBody>
          <a:bodyPr wrap="square">
            <a:spAutoFit/>
          </a:bodyPr>
          <a:lstStyle/>
          <a:p>
            <a:pPr marL="0" marR="0" indent="45720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1.5. </a:t>
            </a:r>
            <a:r>
              <a:rPr lang="en-US" sz="1800" b="1" i="1" dirty="0" err="1">
                <a:effectLst/>
                <a:latin typeface="Arial" panose="020B0604020202020204" pitchFamily="34" charset="0"/>
                <a:ea typeface="Calibri" panose="020F0502020204030204" pitchFamily="34" charset="0"/>
              </a:rPr>
              <a:t>Đặc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điểm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t­ư</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duy</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5-6 </a:t>
            </a:r>
            <a:r>
              <a:rPr lang="en-US" sz="1800" b="1" i="1" dirty="0" err="1">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đoán</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sánh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chúng</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tức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 Do </a:t>
            </a:r>
            <a:r>
              <a:rPr lang="en-US" sz="1800" dirty="0" err="1">
                <a:effectLst/>
                <a:latin typeface="Arial" panose="020B0604020202020204" pitchFamily="34" charset="0"/>
                <a:ea typeface="Calibri" panose="020F0502020204030204" pitchFamily="34" charset="0"/>
              </a:rPr>
              <a:t>vốn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giản</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dừng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864015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457200" y="2877901"/>
            <a:ext cx="8686800" cy="2301656"/>
          </a:xfrm>
          <a:prstGeom prst="rect">
            <a:avLst/>
          </a:prstGeom>
          <a:noFill/>
        </p:spPr>
        <p:txBody>
          <a:bodyPr wrap="square">
            <a:spAutoFit/>
          </a:bodyPr>
          <a:lstStyle/>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tri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nhớ</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chịu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Tất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nắm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đắn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muốn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1716933" y="381311"/>
            <a:ext cx="5161433" cy="2211763"/>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2757806" y="2593074"/>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1817004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964690" y="3393060"/>
            <a:ext cx="6064249" cy="1466792"/>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12" name="TextBox 11">
            <a:extLst>
              <a:ext uri="{FF2B5EF4-FFF2-40B4-BE49-F238E27FC236}">
                <a16:creationId xmlns:a16="http://schemas.microsoft.com/office/drawing/2014/main" id="{7E9C75E9-A4DF-493F-B566-3D941AF82AF9}"/>
              </a:ext>
            </a:extLst>
          </p:cNvPr>
          <p:cNvSpPr txBox="1"/>
          <p:nvPr/>
        </p:nvSpPr>
        <p:spPr>
          <a:xfrm>
            <a:off x="183356" y="757549"/>
            <a:ext cx="8612187" cy="1346010"/>
          </a:xfrm>
          <a:prstGeom prst="rect">
            <a:avLst/>
          </a:prstGeom>
          <a:noFill/>
        </p:spPr>
        <p:txBody>
          <a:bodyPr wrap="square">
            <a:spAutoFit/>
          </a:bodyPr>
          <a:lstStyle/>
          <a:p>
            <a:pPr marR="0" lvl="0" algn="just">
              <a:lnSpc>
                <a:spcPct val="115000"/>
              </a:lnSpc>
              <a:spcBef>
                <a:spcPts val="0"/>
              </a:spcBef>
              <a:spcAft>
                <a:spcPts val="0"/>
              </a:spcAft>
            </a:pPr>
            <a:r>
              <a:rPr lang="en-US" sz="1800" b="1" dirty="0">
                <a:latin typeface="Arial" panose="020B0604020202020204" pitchFamily="34" charset="0"/>
                <a:ea typeface="Calibri" panose="020F0502020204030204" pitchFamily="34" charset="0"/>
              </a:rPr>
              <a:t>2. </a:t>
            </a:r>
            <a:r>
              <a:rPr lang="en-US" sz="1800" b="1" dirty="0" err="1">
                <a:effectLst/>
                <a:latin typeface="Arial" panose="020B0604020202020204" pitchFamily="34" charset="0"/>
                <a:ea typeface="Calibri" panose="020F0502020204030204" pitchFamily="34" charset="0"/>
              </a:rPr>
              <a:t>Các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yếu</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tố</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ảnh</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hưởng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đến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dục</a:t>
            </a:r>
            <a:r>
              <a:rPr lang="en-US" sz="1800" b="1" dirty="0">
                <a:effectLst/>
                <a:latin typeface="Arial" panose="020B0604020202020204" pitchFamily="34" charset="0"/>
                <a:ea typeface="Calibri" panose="020F0502020204030204" pitchFamily="34" charset="0"/>
              </a:rPr>
              <a:t> KNXH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en-US" sz="1800" b="1" dirty="0">
                <a:effectLst/>
                <a:latin typeface="Arial" panose="020B0604020202020204" pitchFamily="34" charset="0"/>
                <a:ea typeface="Calibri" panose="020F0502020204030204" pitchFamily="34" charset="0"/>
              </a:rPr>
              <a:t> 5- 6 </a:t>
            </a:r>
            <a:r>
              <a:rPr lang="en-US" sz="1800" b="1" dirty="0" err="1">
                <a:effectLst/>
                <a:latin typeface="Arial" panose="020B0604020202020204" pitchFamily="34" charset="0"/>
                <a:ea typeface="Calibri" panose="020F0502020204030204" pitchFamily="34" charset="0"/>
              </a:rPr>
              <a:t>tuổi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thông</a:t>
            </a:r>
            <a:r>
              <a:rPr lang="en-US" sz="1800" b="1" dirty="0">
                <a:effectLst/>
                <a:latin typeface="Arial" panose="020B0604020202020204" pitchFamily="34" charset="0"/>
                <a:ea typeface="Calibri" panose="020F0502020204030204" pitchFamily="34" charset="0"/>
              </a:rPr>
              <a:t> qua </a:t>
            </a:r>
            <a:r>
              <a:rPr lang="en-US" sz="1800" b="1" dirty="0" err="1">
                <a:effectLst/>
                <a:latin typeface="Arial" panose="020B0604020202020204" pitchFamily="34" charset="0"/>
                <a:ea typeface="Calibri" panose="020F0502020204030204" pitchFamily="34" charset="0"/>
              </a:rPr>
              <a:t>hoạt</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động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trải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nghiệm</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Có nhiều yếu tố ảnh hưởng đến việc </a:t>
            </a:r>
            <a:r>
              <a:rPr lang="af-ZA" sz="1800" dirty="0">
                <a:effectLst/>
                <a:latin typeface="Arial" panose="020B0604020202020204" pitchFamily="34" charset="0"/>
                <a:ea typeface="Calibri" panose="020F0502020204030204" pitchFamily="34" charset="0"/>
              </a:rPr>
              <a:t>tổ chức hoạt động</a:t>
            </a:r>
            <a:r>
              <a:rPr lang="af-ZA" sz="1800" b="1"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giáo dục </a:t>
            </a:r>
            <a:r>
              <a:rPr lang="en-US" sz="1800" dirty="0">
                <a:effectLst/>
                <a:latin typeface="Arial" panose="020B0604020202020204" pitchFamily="34" charset="0"/>
                <a:ea typeface="Calibri" panose="020F0502020204030204" pitchFamily="34" charset="0"/>
              </a:rPr>
              <a:t>KNXH</a:t>
            </a:r>
            <a:r>
              <a:rPr lang="vi-VN" sz="1800" dirty="0">
                <a:effectLst/>
                <a:latin typeface="Arial" panose="020B0604020202020204" pitchFamily="34" charset="0"/>
                <a:ea typeface="Calibri" panose="020F0502020204030204" pitchFamily="34" charset="0"/>
              </a:rPr>
              <a:t> của trẻ ở trường mầm non. Có thể nêu lên các yếu tố cơ bản sau đây:</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87914A79-CC63-4A07-9E37-FE5E0EAC251F}"/>
              </a:ext>
            </a:extLst>
          </p:cNvPr>
          <p:cNvSpPr>
            <a:spLocks noGrp="1"/>
          </p:cNvSpPr>
          <p:nvPr>
            <p:ph type="title"/>
          </p:nvPr>
        </p:nvSpPr>
        <p:spPr/>
        <p:txBody>
          <a:bodyPr/>
          <a:lstStyle/>
          <a:p>
            <a:endParaRPr lang="en-US"/>
          </a:p>
        </p:txBody>
      </p:sp>
      <p:sp>
        <p:nvSpPr>
          <p:cNvPr id="10" name="Google Shape;126;p25">
            <a:extLst>
              <a:ext uri="{FF2B5EF4-FFF2-40B4-BE49-F238E27FC236}">
                <a16:creationId xmlns:a16="http://schemas.microsoft.com/office/drawing/2014/main" id="{E57B6393-EF4B-4908-B511-F8250E2BA58B}"/>
              </a:ext>
            </a:extLst>
          </p:cNvPr>
          <p:cNvSpPr txBox="1">
            <a:spLocks/>
          </p:cNvSpPr>
          <p:nvPr/>
        </p:nvSpPr>
        <p:spPr>
          <a:xfrm>
            <a:off x="31750" y="-32432"/>
            <a:ext cx="859155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2. </a:t>
            </a:r>
            <a:r>
              <a:rPr lang="en-US" dirty="0" err="1"/>
              <a:t>Các</a:t>
            </a:r>
            <a:r>
              <a:rPr lang="en-US" dirty="0"/>
              <a:t> </a:t>
            </a:r>
            <a:r>
              <a:rPr lang="en-US" dirty="0" err="1"/>
              <a:t>yếu</a:t>
            </a:r>
            <a:r>
              <a:rPr lang="en-US" dirty="0"/>
              <a:t> </a:t>
            </a:r>
            <a:r>
              <a:rPr lang="en-US" dirty="0" err="1"/>
              <a:t>tố</a:t>
            </a:r>
            <a:r>
              <a:rPr lang="en-US" dirty="0"/>
              <a:t> </a:t>
            </a:r>
            <a:r>
              <a:rPr lang="en-US" dirty="0" err="1"/>
              <a:t>ảnh</a:t>
            </a:r>
            <a:r>
              <a:rPr lang="en-US" dirty="0"/>
              <a:t> </a:t>
            </a:r>
            <a:r>
              <a:rPr lang="en-US" dirty="0" err="1"/>
              <a:t>hướng</a:t>
            </a:r>
            <a:r>
              <a:rPr lang="en-US" dirty="0"/>
              <a:t> </a:t>
            </a:r>
            <a:r>
              <a:rPr lang="en-US" dirty="0" err="1"/>
              <a:t>đến</a:t>
            </a:r>
            <a:r>
              <a:rPr lang="en-US" dirty="0"/>
              <a:t> </a:t>
            </a:r>
            <a:r>
              <a:rPr lang="en-US" dirty="0" err="1"/>
              <a:t>gd</a:t>
            </a:r>
            <a:r>
              <a:rPr lang="en-US" dirty="0"/>
              <a:t> </a:t>
            </a:r>
            <a:r>
              <a:rPr lang="en-US" dirty="0" err="1"/>
              <a:t>knxh</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5-6 </a:t>
            </a:r>
            <a:r>
              <a:rPr lang="en-US" dirty="0" err="1"/>
              <a:t>tuổi</a:t>
            </a:r>
            <a:endParaRPr lang="vi-VN" dirty="0"/>
          </a:p>
        </p:txBody>
      </p:sp>
    </p:spTree>
    <p:extLst>
      <p:ext uri="{BB962C8B-B14F-4D97-AF65-F5344CB8AC3E}">
        <p14:creationId xmlns:p14="http://schemas.microsoft.com/office/powerpoint/2010/main" val="3013596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dirty="0"/>
          </a:p>
        </p:txBody>
      </p:sp>
      <p:sp>
        <p:nvSpPr>
          <p:cNvPr id="15" name="TextBox 14">
            <a:extLst>
              <a:ext uri="{FF2B5EF4-FFF2-40B4-BE49-F238E27FC236}">
                <a16:creationId xmlns:a16="http://schemas.microsoft.com/office/drawing/2014/main" id="{D36CC4B4-7165-4135-B6F0-0C97EA85ED49}"/>
              </a:ext>
            </a:extLst>
          </p:cNvPr>
          <p:cNvSpPr txBox="1"/>
          <p:nvPr/>
        </p:nvSpPr>
        <p:spPr>
          <a:xfrm>
            <a:off x="6600190" y="4866975"/>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357717" y="2474912"/>
            <a:ext cx="2334684"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2668875" cy="338554"/>
          </a:xfrm>
          <a:prstGeom prst="rect">
            <a:avLst/>
          </a:prstGeom>
          <a:noFill/>
        </p:spPr>
        <p:txBody>
          <a:bodyPr wrap="square">
            <a:spAutoFit/>
          </a:bodyPr>
          <a:lstStyle/>
          <a:p>
            <a:r>
              <a:rPr lang="en-US" sz="800" dirty="0"/>
              <a:t>https://nhanlucnganhluat.vn/tin-tuc/ky-nang-la-gi-co-that-su-quan-trong-khong.html</a:t>
            </a:r>
          </a:p>
        </p:txBody>
      </p:sp>
      <p:sp>
        <p:nvSpPr>
          <p:cNvPr id="4" name="Title 3">
            <a:extLst>
              <a:ext uri="{FF2B5EF4-FFF2-40B4-BE49-F238E27FC236}">
                <a16:creationId xmlns:a16="http://schemas.microsoft.com/office/drawing/2014/main" id="{911B1C31-8CDB-4192-8A1A-755875E46C43}"/>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88A2059C-4B3C-486A-B162-56D79B5DD3B4}"/>
              </a:ext>
            </a:extLst>
          </p:cNvPr>
          <p:cNvSpPr txBox="1"/>
          <p:nvPr/>
        </p:nvSpPr>
        <p:spPr>
          <a:xfrm>
            <a:off x="2749551" y="834778"/>
            <a:ext cx="6108700" cy="4212948"/>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2.1.</a:t>
            </a:r>
            <a:r>
              <a:rPr lang="vi-VN" sz="1800" b="1" i="1" dirty="0">
                <a:effectLst/>
                <a:latin typeface="Arial" panose="020B0604020202020204" pitchFamily="34" charset="0"/>
                <a:ea typeface="Calibri" panose="020F0502020204030204" pitchFamily="34" charset="0"/>
              </a:rPr>
              <a:t> Nhận thức và năng lực của giáo viên</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Yếu tố giáo viên có ảnh hưởng lớn đến việc tổ chức hoạt động giáo dục kĩ năng xã hội cho trẻ mẫu giáo 5-6 tuổi.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Trong quá trình tổ chức các hoạt động giáo dục, giáo viên đóng vai trò là người tổ chức, hướng dẫn trẻ theo mục đích giáo dục kỹ năng xã hội.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Một yêu cầu không thể thiếu, đó là giáo viên còn phải có kỹ năng sư phạm. Kỹ năng sư phạm giúp giáo viên có phương pháp truyền thụ tốt, linh hoạt trong việc phối hợp các phương pháp, phương tiện tổ chức hoạt động, nắm bắt được tâm lý trẻ một cách nhanh chóng từ đó thu hút được người học một cách có hiệu quả. </a:t>
            </a:r>
            <a:endParaRPr lang="en-US" sz="1800" dirty="0">
              <a:effectLst/>
              <a:latin typeface="Calibri" panose="020F0502020204030204" pitchFamily="34" charset="0"/>
              <a:ea typeface="Calibri" panose="020F0502020204030204" pitchFamily="34" charset="0"/>
            </a:endParaRPr>
          </a:p>
        </p:txBody>
      </p:sp>
      <p:sp>
        <p:nvSpPr>
          <p:cNvPr id="10" name="Google Shape;126;p25">
            <a:extLst>
              <a:ext uri="{FF2B5EF4-FFF2-40B4-BE49-F238E27FC236}">
                <a16:creationId xmlns:a16="http://schemas.microsoft.com/office/drawing/2014/main" id="{7C763DEB-8449-4E6D-B7CD-27C071A639E8}"/>
              </a:ext>
            </a:extLst>
          </p:cNvPr>
          <p:cNvSpPr txBox="1">
            <a:spLocks/>
          </p:cNvSpPr>
          <p:nvPr/>
        </p:nvSpPr>
        <p:spPr>
          <a:xfrm>
            <a:off x="31750" y="-32432"/>
            <a:ext cx="859155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2. </a:t>
            </a:r>
            <a:r>
              <a:rPr lang="en-US" dirty="0" err="1"/>
              <a:t>Các</a:t>
            </a:r>
            <a:r>
              <a:rPr lang="en-US" dirty="0"/>
              <a:t> </a:t>
            </a:r>
            <a:r>
              <a:rPr lang="en-US" dirty="0" err="1"/>
              <a:t>yếu</a:t>
            </a:r>
            <a:r>
              <a:rPr lang="en-US" dirty="0"/>
              <a:t> </a:t>
            </a:r>
            <a:r>
              <a:rPr lang="en-US" dirty="0" err="1"/>
              <a:t>tố</a:t>
            </a:r>
            <a:r>
              <a:rPr lang="en-US" dirty="0"/>
              <a:t> </a:t>
            </a:r>
            <a:r>
              <a:rPr lang="en-US" dirty="0" err="1"/>
              <a:t>ảnh</a:t>
            </a:r>
            <a:r>
              <a:rPr lang="en-US" dirty="0"/>
              <a:t> </a:t>
            </a:r>
            <a:r>
              <a:rPr lang="en-US" dirty="0" err="1"/>
              <a:t>hướng</a:t>
            </a:r>
            <a:r>
              <a:rPr lang="en-US" dirty="0"/>
              <a:t> </a:t>
            </a:r>
            <a:r>
              <a:rPr lang="en-US" dirty="0" err="1"/>
              <a:t>đến</a:t>
            </a:r>
            <a:r>
              <a:rPr lang="en-US" dirty="0"/>
              <a:t> </a:t>
            </a:r>
            <a:r>
              <a:rPr lang="en-US" dirty="0" err="1"/>
              <a:t>gd</a:t>
            </a:r>
            <a:r>
              <a:rPr lang="en-US" dirty="0"/>
              <a:t> </a:t>
            </a:r>
            <a:r>
              <a:rPr lang="en-US" dirty="0" err="1"/>
              <a:t>knxh</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5-6 </a:t>
            </a:r>
            <a:r>
              <a:rPr lang="en-US" dirty="0" err="1"/>
              <a:t>tuổi</a:t>
            </a:r>
            <a:endParaRPr lang="vi-VN" dirty="0"/>
          </a:p>
        </p:txBody>
      </p:sp>
    </p:spTree>
    <p:extLst>
      <p:ext uri="{BB962C8B-B14F-4D97-AF65-F5344CB8AC3E}">
        <p14:creationId xmlns:p14="http://schemas.microsoft.com/office/powerpoint/2010/main" val="688122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7" name="TextBox 6">
            <a:extLst>
              <a:ext uri="{FF2B5EF4-FFF2-40B4-BE49-F238E27FC236}">
                <a16:creationId xmlns:a16="http://schemas.microsoft.com/office/drawing/2014/main" id="{2BC8B65E-626E-46FF-97AF-94DB97E33B83}"/>
              </a:ext>
            </a:extLst>
          </p:cNvPr>
          <p:cNvSpPr txBox="1"/>
          <p:nvPr/>
        </p:nvSpPr>
        <p:spPr>
          <a:xfrm>
            <a:off x="249524" y="799191"/>
            <a:ext cx="8811925" cy="3894399"/>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2.2</a:t>
            </a:r>
            <a:r>
              <a:rPr lang="vi-VN"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sở</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vật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chất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thiết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bị</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môi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trường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giáo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dục</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qua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luyện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đắn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đủ</a:t>
            </a:r>
            <a:r>
              <a:rPr lang="en-US" sz="1800" dirty="0">
                <a:effectLst/>
                <a:latin typeface="Arial" panose="020B0604020202020204" pitchFamily="34" charset="0"/>
                <a:ea typeface="Calibri" panose="020F0502020204030204" pitchFamily="34" charset="0"/>
              </a:rPr>
              <a:t>, an </a:t>
            </a:r>
            <a:r>
              <a:rPr lang="en-US" sz="1800" dirty="0" err="1">
                <a:effectLst/>
                <a:latin typeface="Arial" panose="020B0604020202020204" pitchFamily="34" charset="0"/>
                <a:ea typeface="Calibri" panose="020F0502020204030204" pitchFamily="34" charset="0"/>
              </a:rPr>
              <a:t>toàn</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phù hợp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Ví dụ</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muốn trẻ rèn luyện các kĩ năng trong giao tiếp cần cho trẻ tiếp xúc với nhiều người. Muốn rèn luyện kĩ năng quan tâm chia sẻ thì giáo viên phải tạo nhiều cơ hội, nhiều tình huống để trẻ có thể thể hiện được sự quan tâm, chia sẻ của mình với bạn và những người xung quanh. </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Môi trường vui vẻ, thoải mái, đầy cảm xúc, tràn ngập tình yêu thương của mọi người sẽ giúp trẻ dễ dàng chia sẻ, quan tâm và hợp tác với bạn bè và mọi người xung quanh. Trong môi trường đó trẻ sẽ cảm thấy được yêu thương, được chú ý, được âu yếm, vỗ về và được tôn trọng, tin tưởng. </a:t>
            </a:r>
            <a:endParaRPr lang="en-US" sz="1800" dirty="0">
              <a:effectLst/>
              <a:latin typeface="Calibri" panose="020F0502020204030204" pitchFamily="34" charset="0"/>
              <a:ea typeface="Calibri" panose="020F0502020204030204" pitchFamily="34" charset="0"/>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dirty="0"/>
          </a:p>
        </p:txBody>
      </p:sp>
      <p:sp>
        <p:nvSpPr>
          <p:cNvPr id="3" name="Title 2">
            <a:extLst>
              <a:ext uri="{FF2B5EF4-FFF2-40B4-BE49-F238E27FC236}">
                <a16:creationId xmlns:a16="http://schemas.microsoft.com/office/drawing/2014/main" id="{43DF64AE-5CCA-4FFC-9F0A-999A00D29699}"/>
              </a:ext>
            </a:extLst>
          </p:cNvPr>
          <p:cNvSpPr>
            <a:spLocks noGrp="1"/>
          </p:cNvSpPr>
          <p:nvPr>
            <p:ph type="title"/>
          </p:nvPr>
        </p:nvSpPr>
        <p:spPr/>
        <p:txBody>
          <a:bodyPr/>
          <a:lstStyle/>
          <a:p>
            <a:endParaRPr lang="en-US"/>
          </a:p>
        </p:txBody>
      </p:sp>
      <p:sp>
        <p:nvSpPr>
          <p:cNvPr id="10" name="Google Shape;126;p25">
            <a:extLst>
              <a:ext uri="{FF2B5EF4-FFF2-40B4-BE49-F238E27FC236}">
                <a16:creationId xmlns:a16="http://schemas.microsoft.com/office/drawing/2014/main" id="{C99E51AB-9103-42AC-A787-F5C6DE45B933}"/>
              </a:ext>
            </a:extLst>
          </p:cNvPr>
          <p:cNvSpPr txBox="1">
            <a:spLocks/>
          </p:cNvSpPr>
          <p:nvPr/>
        </p:nvSpPr>
        <p:spPr>
          <a:xfrm>
            <a:off x="31750" y="-32432"/>
            <a:ext cx="859155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RPr/>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2. </a:t>
            </a:r>
            <a:r>
              <a:rPr lang="en-US" dirty="0" err="1"/>
              <a:t>Các</a:t>
            </a:r>
            <a:r>
              <a:rPr lang="en-US" dirty="0"/>
              <a:t> </a:t>
            </a:r>
            <a:r>
              <a:rPr lang="en-US" dirty="0" err="1"/>
              <a:t>yếu</a:t>
            </a:r>
            <a:r>
              <a:rPr lang="en-US" dirty="0"/>
              <a:t> </a:t>
            </a:r>
            <a:r>
              <a:rPr lang="en-US" dirty="0" err="1"/>
              <a:t>tố</a:t>
            </a:r>
            <a:r>
              <a:rPr lang="en-US" dirty="0"/>
              <a:t> </a:t>
            </a:r>
            <a:r>
              <a:rPr lang="en-US" dirty="0" err="1"/>
              <a:t>ảnh</a:t>
            </a:r>
            <a:r>
              <a:rPr lang="en-US" dirty="0"/>
              <a:t> </a:t>
            </a:r>
            <a:r>
              <a:rPr lang="en-US" dirty="0" err="1"/>
              <a:t>hướng</a:t>
            </a:r>
            <a:r>
              <a:rPr lang="en-US" dirty="0"/>
              <a:t> </a:t>
            </a:r>
            <a:r>
              <a:rPr lang="en-US" dirty="0" err="1"/>
              <a:t>đến</a:t>
            </a:r>
            <a:r>
              <a:rPr lang="en-US" dirty="0"/>
              <a:t> </a:t>
            </a:r>
            <a:r>
              <a:rPr lang="en-US" dirty="0" err="1"/>
              <a:t>gd</a:t>
            </a:r>
            <a:r>
              <a:rPr lang="en-US" dirty="0"/>
              <a:t> </a:t>
            </a:r>
            <a:r>
              <a:rPr lang="en-US" dirty="0" err="1"/>
              <a:t>knxh</a:t>
            </a:r>
            <a:r>
              <a:rPr lang="en-US" dirty="0"/>
              <a:t> qua </a:t>
            </a:r>
            <a:r>
              <a:rPr lang="en-US" dirty="0" err="1"/>
              <a:t>trải</a:t>
            </a:r>
            <a:r>
              <a:rPr lang="en-US" dirty="0"/>
              <a:t> </a:t>
            </a:r>
            <a:r>
              <a:rPr lang="en-US" dirty="0" err="1"/>
              <a:t>nghiệm</a:t>
            </a:r>
            <a:r>
              <a:rPr lang="en-US" dirty="0"/>
              <a:t> </a:t>
            </a:r>
            <a:r>
              <a:rPr lang="en-US" dirty="0" err="1"/>
              <a:t>cho</a:t>
            </a:r>
            <a:r>
              <a:rPr lang="en-US" dirty="0"/>
              <a:t> </a:t>
            </a:r>
            <a:r>
              <a:rPr lang="en-US" dirty="0" err="1"/>
              <a:t>trẻ</a:t>
            </a:r>
            <a:r>
              <a:rPr lang="en-US" dirty="0"/>
              <a:t> 5-6 </a:t>
            </a:r>
            <a:r>
              <a:rPr lang="en-US" dirty="0" err="1"/>
              <a:t>tuổi</a:t>
            </a:r>
            <a:endParaRPr lang="vi-VN" dirty="0"/>
          </a:p>
        </p:txBody>
      </p:sp>
    </p:spTree>
    <p:extLst>
      <p:ext uri="{BB962C8B-B14F-4D97-AF65-F5344CB8AC3E}">
        <p14:creationId xmlns:p14="http://schemas.microsoft.com/office/powerpoint/2010/main" val="3883645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dirty="0"/>
          </a:p>
        </p:txBody>
      </p:sp>
      <p:sp>
        <p:nvSpPr>
          <p:cNvPr id="6" name="TextBox 5">
            <a:extLst>
              <a:ext uri="{FF2B5EF4-FFF2-40B4-BE49-F238E27FC236}">
                <a16:creationId xmlns:a16="http://schemas.microsoft.com/office/drawing/2014/main" id="{3B447A03-E008-48A5-B89E-25312A448444}"/>
              </a:ext>
            </a:extLst>
          </p:cNvPr>
          <p:cNvSpPr txBox="1"/>
          <p:nvPr/>
        </p:nvSpPr>
        <p:spPr>
          <a:xfrm>
            <a:off x="158750" y="799191"/>
            <a:ext cx="8813800" cy="3257302"/>
          </a:xfrm>
          <a:prstGeom prst="rect">
            <a:avLst/>
          </a:prstGeom>
          <a:noFill/>
        </p:spPr>
        <p:txBody>
          <a:bodyPr wrap="square">
            <a:spAutoFit/>
          </a:bodyPr>
          <a:lstStyle/>
          <a:p>
            <a:pPr marL="0" marR="0" algn="just">
              <a:lnSpc>
                <a:spcPct val="115000"/>
              </a:lnSpc>
              <a:spcBef>
                <a:spcPts val="0"/>
              </a:spcBef>
              <a:spcAft>
                <a:spcPts val="0"/>
              </a:spcAft>
            </a:pPr>
            <a:r>
              <a:rPr lang="en-US" sz="1800" b="1" i="1" dirty="0">
                <a:effectLst/>
                <a:latin typeface="Arial" panose="020B0604020202020204" pitchFamily="34" charset="0"/>
                <a:ea typeface="Calibri" panose="020F0502020204030204" pitchFamily="34" charset="0"/>
              </a:rPr>
              <a:t>2</a:t>
            </a:r>
            <a:r>
              <a:rPr lang="vi-VN" sz="1800" b="1" i="1" dirty="0">
                <a:effectLst/>
                <a:latin typeface="Arial" panose="020B0604020202020204" pitchFamily="34" charset="0"/>
                <a:ea typeface="Calibri" panose="020F0502020204030204" pitchFamily="34" charset="0"/>
              </a:rPr>
              <a:t>.</a:t>
            </a:r>
            <a:r>
              <a:rPr lang="en-US" sz="1800" b="1" i="1" dirty="0">
                <a:effectLst/>
                <a:latin typeface="Arial" panose="020B0604020202020204" pitchFamily="34" charset="0"/>
                <a:ea typeface="Calibri" panose="020F0502020204030204" pitchFamily="34" charset="0"/>
              </a:rPr>
              <a:t>3</a:t>
            </a:r>
            <a:r>
              <a:rPr lang="vi-VN" sz="1800" b="1" i="1" dirty="0">
                <a:effectLst/>
                <a:latin typeface="Arial" panose="020B0604020202020204" pitchFamily="34" charset="0"/>
                <a:ea typeface="Calibri" panose="020F0502020204030204" pitchFamily="34" charset="0"/>
              </a:rPr>
              <a:t>. Yếu tố gia đình và sự phối kết hợp giữa gia đình và nhà trường</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vi-VN" sz="1800" dirty="0">
                <a:effectLst/>
                <a:latin typeface="Arial" panose="020B0604020202020204" pitchFamily="34" charset="0"/>
                <a:ea typeface="Calibri" panose="020F0502020204030204" pitchFamily="34" charset="0"/>
              </a:rPr>
              <a:t> Trẻ mẫu giáo có thời gian sống, giao tiếp với các thành viên trong gia đình nhiều hơn với trường mầm non và xã hội. Gia đình tạo ra khung chung cho các quan hệ và sự phát triển tâm lý của mỗi thành viên. Mối quan hệ giữa cha mẹ - con cái, giữa các anh chị em ruột thịt tạo ra các kiểu quan hệ, cách cư xử của trẻ đối với mỗi thành viên trong gia đình và xã hội. Trong gia đình trẻ học được ngôn ngữ, các kỹ năng sống, các giá trị văn hóa và đạo đức. Đặc biệt, trẻ học được các hành vi ứng xử của mọi thành viên trong gia đình phù hợp với hoàn cảnh, tình huống. Từ đó tạo cho trẻ có được những kinh nghiệm về cách ứng xử với người thân và mọi người xung quanh phù hợp với chuẩn mực của xã hội. </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95E17C55-8D01-4EED-A7CE-2C4AFAF8FA1A}"/>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049641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5835649" y="1351449"/>
            <a:ext cx="3185781" cy="2389336"/>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122570" y="171241"/>
            <a:ext cx="5427330" cy="4918085"/>
          </a:xfrm>
          <a:prstGeom prst="rect">
            <a:avLst/>
          </a:prstGeom>
          <a:noFill/>
        </p:spPr>
        <p:txBody>
          <a:bodyPr wrap="square">
            <a:spAutoFit/>
          </a:bodyPr>
          <a:lstStyle/>
          <a:p>
            <a:pPr marL="0" marR="0" indent="457200" algn="just">
              <a:lnSpc>
                <a:spcPct val="115000"/>
              </a:lnSpc>
              <a:spcBef>
                <a:spcPts val="0"/>
              </a:spcBef>
              <a:spcAft>
                <a:spcPts val="0"/>
              </a:spcAft>
            </a:pPr>
            <a:r>
              <a:rPr lang="en-US" sz="1800" b="1" dirty="0" err="1">
                <a:effectLst/>
                <a:latin typeface="Arial" panose="020B0604020202020204" pitchFamily="34" charset="0"/>
                <a:ea typeface="Calibri" panose="020F0502020204030204" pitchFamily="34" charset="0"/>
              </a:rPr>
              <a:t>Tóm</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lại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5 -6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nhằm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CTGDMN.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đường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dưới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5000"/>
              </a:lnSpc>
              <a:spcBef>
                <a:spcPts val="0"/>
              </a:spcBef>
              <a:spcAft>
                <a:spcPts val="0"/>
              </a:spcAft>
            </a:pP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7683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1177005-6118-49F3-8C64-F3C2EEC2D99F}"/>
              </a:ext>
            </a:extLst>
          </p:cNvPr>
          <p:cNvSpPr txBox="1"/>
          <p:nvPr/>
        </p:nvSpPr>
        <p:spPr>
          <a:xfrm>
            <a:off x="65881" y="828873"/>
            <a:ext cx="8643938" cy="708912"/>
          </a:xfrm>
          <a:prstGeom prst="rect">
            <a:avLst/>
          </a:prstGeom>
          <a:noFill/>
        </p:spPr>
        <p:txBody>
          <a:bodyPr wrap="square">
            <a:spAutoFit/>
          </a:bodyPr>
          <a:lstStyle/>
          <a:p>
            <a:pPr marL="0" marR="0">
              <a:lnSpc>
                <a:spcPct val="115000"/>
              </a:lnSpc>
              <a:spcBef>
                <a:spcPts val="0"/>
              </a:spcBef>
              <a:spcAft>
                <a:spcPts val="1000"/>
              </a:spcAft>
            </a:pPr>
            <a:r>
              <a:rPr lang="en-US" sz="1800" b="1" dirty="0">
                <a:effectLst/>
                <a:latin typeface="Arial" panose="020B0604020202020204" pitchFamily="34" charset="0"/>
                <a:ea typeface="Calibri" panose="020F0502020204030204" pitchFamily="34" charset="0"/>
              </a:rPr>
              <a:t>3.</a:t>
            </a:r>
            <a:r>
              <a:rPr lang="en-US" sz="1800"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Thực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trạng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dục</a:t>
            </a:r>
            <a:r>
              <a:rPr lang="en-US" sz="1800" b="1" dirty="0">
                <a:effectLst/>
                <a:latin typeface="Arial" panose="020B0604020202020204" pitchFamily="34" charset="0"/>
                <a:ea typeface="Calibri" panose="020F0502020204030204" pitchFamily="34" charset="0"/>
              </a:rPr>
              <a:t> KNXH </a:t>
            </a:r>
            <a:r>
              <a:rPr lang="en-US" sz="1800" b="1" dirty="0" err="1">
                <a:effectLst/>
                <a:latin typeface="Arial" panose="020B0604020202020204" pitchFamily="34" charset="0"/>
                <a:ea typeface="Calibri" panose="020F0502020204030204" pitchFamily="34" charset="0"/>
              </a:rPr>
              <a:t>cho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trẻ</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mẫu</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giáo</a:t>
            </a:r>
            <a:r>
              <a:rPr lang="en-US" sz="1800" b="1" dirty="0">
                <a:effectLst/>
                <a:latin typeface="Arial" panose="020B0604020202020204" pitchFamily="34" charset="0"/>
                <a:ea typeface="Calibri" panose="020F0502020204030204" pitchFamily="34" charset="0"/>
              </a:rPr>
              <a:t> 5 -6 </a:t>
            </a:r>
            <a:r>
              <a:rPr lang="en-US" sz="1800" b="1" dirty="0" err="1">
                <a:effectLst/>
                <a:latin typeface="Arial" panose="020B0604020202020204" pitchFamily="34" charset="0"/>
                <a:ea typeface="Calibri" panose="020F0502020204030204" pitchFamily="34" charset="0"/>
              </a:rPr>
              <a:t>tuổi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thông</a:t>
            </a:r>
            <a:r>
              <a:rPr lang="en-US" sz="1800" b="1" dirty="0">
                <a:effectLst/>
                <a:latin typeface="Arial" panose="020B0604020202020204" pitchFamily="34" charset="0"/>
                <a:ea typeface="Calibri" panose="020F0502020204030204" pitchFamily="34" charset="0"/>
              </a:rPr>
              <a:t> qua </a:t>
            </a:r>
            <a:r>
              <a:rPr lang="en-US" sz="1800" b="1" dirty="0" err="1">
                <a:effectLst/>
                <a:latin typeface="Arial" panose="020B0604020202020204" pitchFamily="34" charset="0"/>
                <a:ea typeface="Calibri" panose="020F0502020204030204" pitchFamily="34" charset="0"/>
              </a:rPr>
              <a:t>hoạt</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động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trải</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nghiệm</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1701800" y="3202289"/>
            <a:ext cx="6559550" cy="1586593"/>
          </a:xfrm>
          <a:prstGeom prst="rect">
            <a:avLst/>
          </a:prstGeom>
        </p:spPr>
      </p:pic>
      <p:sp>
        <p:nvSpPr>
          <p:cNvPr id="6" name="Google Shape;126;p25">
            <a:extLst>
              <a:ext uri="{FF2B5EF4-FFF2-40B4-BE49-F238E27FC236}">
                <a16:creationId xmlns:a16="http://schemas.microsoft.com/office/drawing/2014/main" id="{175B9F0A-A874-48D8-AECD-207570E97F90}"/>
              </a:ext>
            </a:extLst>
          </p:cNvPr>
          <p:cNvSpPr txBox="1">
            <a:spLocks noGrp="1"/>
          </p:cNvSpPr>
          <p:nvPr>
            <p:ph type="title"/>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Thực</a:t>
            </a:r>
            <a:r>
              <a:rPr lang="en-US" dirty="0"/>
              <a:t> </a:t>
            </a:r>
            <a:r>
              <a:rPr lang="en-US" dirty="0" err="1"/>
              <a:t>trạng</a:t>
            </a:r>
            <a:r>
              <a:rPr lang="en-US" dirty="0"/>
              <a:t> </a:t>
            </a:r>
            <a:r>
              <a:rPr lang="en-US" dirty="0" err="1"/>
              <a:t>gd</a:t>
            </a:r>
            <a:r>
              <a:rPr lang="en-US" dirty="0"/>
              <a:t> </a:t>
            </a:r>
            <a:r>
              <a:rPr lang="en-US" dirty="0" err="1"/>
              <a:t>knxh</a:t>
            </a:r>
            <a:r>
              <a:rPr lang="en-US" dirty="0"/>
              <a:t> </a:t>
            </a:r>
            <a:r>
              <a:rPr lang="en-US" dirty="0" err="1"/>
              <a:t>cho</a:t>
            </a:r>
            <a:r>
              <a:rPr lang="en-US" dirty="0"/>
              <a:t> </a:t>
            </a:r>
            <a:r>
              <a:rPr lang="en-US" dirty="0" err="1"/>
              <a:t>trẻ</a:t>
            </a:r>
            <a:r>
              <a:rPr lang="en-US" dirty="0"/>
              <a:t> 5-6 </a:t>
            </a:r>
            <a:r>
              <a:rPr lang="en-US" dirty="0" err="1"/>
              <a:t>tuổi</a:t>
            </a:r>
            <a:r>
              <a:rPr lang="en-US" dirty="0"/>
              <a:t> qua </a:t>
            </a:r>
            <a:r>
              <a:rPr lang="en-US" dirty="0" err="1"/>
              <a:t>trải</a:t>
            </a:r>
            <a:r>
              <a:rPr lang="en-US" dirty="0"/>
              <a:t> </a:t>
            </a:r>
            <a:r>
              <a:rPr lang="en-US" dirty="0" err="1"/>
              <a:t>nghiệm</a:t>
            </a:r>
            <a:r>
              <a:rPr lang="en-US" dirty="0"/>
              <a:t> </a:t>
            </a:r>
            <a:r>
              <a:rPr lang="en-US" dirty="0" err="1"/>
              <a:t>chuẩn</a:t>
            </a:r>
            <a:r>
              <a:rPr lang="en-US" dirty="0"/>
              <a:t> </a:t>
            </a:r>
            <a:r>
              <a:rPr lang="en-US" dirty="0" err="1"/>
              <a:t>bị</a:t>
            </a:r>
            <a:r>
              <a:rPr lang="en-US" dirty="0"/>
              <a:t> </a:t>
            </a:r>
            <a:r>
              <a:rPr lang="en-US" dirty="0" err="1"/>
              <a:t>vào</a:t>
            </a:r>
            <a:r>
              <a:rPr lang="en-US" dirty="0"/>
              <a:t> </a:t>
            </a:r>
            <a:r>
              <a:rPr lang="en-US" dirty="0" err="1"/>
              <a:t>lớp</a:t>
            </a:r>
            <a:endParaRPr lang="vi-VN" dirty="0"/>
          </a:p>
        </p:txBody>
      </p:sp>
      <p:sp>
        <p:nvSpPr>
          <p:cNvPr id="8" name="TextBox 7">
            <a:extLst>
              <a:ext uri="{FF2B5EF4-FFF2-40B4-BE49-F238E27FC236}">
                <a16:creationId xmlns:a16="http://schemas.microsoft.com/office/drawing/2014/main" id="{0D3185CE-7415-41BA-837C-6137B7DE4E51}"/>
              </a:ext>
            </a:extLst>
          </p:cNvPr>
          <p:cNvSpPr txBox="1"/>
          <p:nvPr/>
        </p:nvSpPr>
        <p:spPr>
          <a:xfrm>
            <a:off x="65881" y="1537785"/>
            <a:ext cx="8834437" cy="1477328"/>
          </a:xfrm>
          <a:prstGeom prst="rect">
            <a:avLst/>
          </a:prstGeom>
          <a:noFill/>
        </p:spPr>
        <p:txBody>
          <a:bodyPr wrap="square">
            <a:spAutoFit/>
          </a:bodyPr>
          <a:lstStyle/>
          <a:p>
            <a:pPr algn="just"/>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hòa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b="1" i="1"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endParaRPr lang="en-US" sz="1800" dirty="0"/>
          </a:p>
        </p:txBody>
      </p:sp>
    </p:spTree>
    <p:extLst>
      <p:ext uri="{BB962C8B-B14F-4D97-AF65-F5344CB8AC3E}">
        <p14:creationId xmlns:p14="http://schemas.microsoft.com/office/powerpoint/2010/main" val="265814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5" name="Google Shape;126;p25">
            <a:extLst>
              <a:ext uri="{FF2B5EF4-FFF2-40B4-BE49-F238E27FC236}">
                <a16:creationId xmlns:a16="http://schemas.microsoft.com/office/drawing/2014/main" id="{D3956BDA-2E3D-4EF0-90C3-47C48BD058B7}"/>
              </a:ext>
            </a:extLst>
          </p:cNvPr>
          <p:cNvSpPr txBox="1">
            <a:spLocks noGrp="1"/>
          </p:cNvSpPr>
          <p:nvPr>
            <p:ph type="title"/>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Thực</a:t>
            </a:r>
            <a:r>
              <a:rPr lang="en-US" dirty="0"/>
              <a:t> </a:t>
            </a:r>
            <a:r>
              <a:rPr lang="en-US" dirty="0" err="1"/>
              <a:t>trạng</a:t>
            </a:r>
            <a:r>
              <a:rPr lang="en-US" dirty="0"/>
              <a:t> </a:t>
            </a:r>
            <a:r>
              <a:rPr lang="en-US" dirty="0" err="1"/>
              <a:t>gd</a:t>
            </a:r>
            <a:r>
              <a:rPr lang="en-US" dirty="0"/>
              <a:t> </a:t>
            </a:r>
            <a:r>
              <a:rPr lang="en-US" dirty="0" err="1"/>
              <a:t>knxh</a:t>
            </a:r>
            <a:r>
              <a:rPr lang="en-US" dirty="0"/>
              <a:t> </a:t>
            </a:r>
            <a:r>
              <a:rPr lang="en-US" dirty="0" err="1"/>
              <a:t>cho</a:t>
            </a:r>
            <a:r>
              <a:rPr lang="en-US" dirty="0"/>
              <a:t> </a:t>
            </a:r>
            <a:r>
              <a:rPr lang="en-US" dirty="0" err="1"/>
              <a:t>trẻ</a:t>
            </a:r>
            <a:r>
              <a:rPr lang="en-US" dirty="0"/>
              <a:t> 5-6 </a:t>
            </a:r>
            <a:r>
              <a:rPr lang="en-US" dirty="0" err="1"/>
              <a:t>tuổi</a:t>
            </a:r>
            <a:r>
              <a:rPr lang="en-US" dirty="0"/>
              <a:t> qua </a:t>
            </a:r>
            <a:r>
              <a:rPr lang="en-US" dirty="0" err="1"/>
              <a:t>trải</a:t>
            </a:r>
            <a:r>
              <a:rPr lang="en-US" dirty="0"/>
              <a:t> </a:t>
            </a:r>
            <a:r>
              <a:rPr lang="en-US" dirty="0" err="1"/>
              <a:t>nghiệm</a:t>
            </a:r>
            <a:r>
              <a:rPr lang="en-US" dirty="0"/>
              <a:t> </a:t>
            </a:r>
            <a:r>
              <a:rPr lang="en-US" dirty="0" err="1"/>
              <a:t>chuẩn</a:t>
            </a:r>
            <a:r>
              <a:rPr lang="en-US" dirty="0"/>
              <a:t> </a:t>
            </a:r>
            <a:r>
              <a:rPr lang="en-US" dirty="0" err="1"/>
              <a:t>bị</a:t>
            </a:r>
            <a:r>
              <a:rPr lang="en-US" dirty="0"/>
              <a:t> </a:t>
            </a:r>
            <a:r>
              <a:rPr lang="en-US" dirty="0" err="1"/>
              <a:t>vào</a:t>
            </a:r>
            <a:r>
              <a:rPr lang="en-US" dirty="0"/>
              <a:t> </a:t>
            </a:r>
            <a:r>
              <a:rPr lang="en-US" dirty="0" err="1"/>
              <a:t>lớp</a:t>
            </a:r>
            <a:endParaRPr lang="vi-VN" dirty="0"/>
          </a:p>
        </p:txBody>
      </p:sp>
      <p:graphicFrame>
        <p:nvGraphicFramePr>
          <p:cNvPr id="2" name="Table 1">
            <a:extLst>
              <a:ext uri="{FF2B5EF4-FFF2-40B4-BE49-F238E27FC236}">
                <a16:creationId xmlns:a16="http://schemas.microsoft.com/office/drawing/2014/main" id="{BC6649C1-3C67-483E-AB37-01BB9CFD3ECF}"/>
              </a:ext>
            </a:extLst>
          </p:cNvPr>
          <p:cNvGraphicFramePr>
            <a:graphicFrameLocks noGrp="1"/>
          </p:cNvGraphicFramePr>
          <p:nvPr>
            <p:extLst>
              <p:ext uri="{D42A27DB-BD31-4B8C-83A1-F6EECF244321}">
                <p14:modId xmlns:p14="http://schemas.microsoft.com/office/powerpoint/2010/main" val="3134152281"/>
              </p:ext>
            </p:extLst>
          </p:nvPr>
        </p:nvGraphicFramePr>
        <p:xfrm>
          <a:off x="927099" y="1346200"/>
          <a:ext cx="7305675" cy="2802314"/>
        </p:xfrm>
        <a:graphic>
          <a:graphicData uri="http://schemas.openxmlformats.org/drawingml/2006/table">
            <a:tbl>
              <a:tblPr firstRow="1" firstCol="1" lastRow="1" lastCol="1" bandRow="1" bandCol="1">
                <a:tableStyleId>{03E3C8FF-8B87-4EE5-BC46-B188729109F7}</a:tableStyleId>
              </a:tblPr>
              <a:tblGrid>
                <a:gridCol w="962888">
                  <a:extLst>
                    <a:ext uri="{9D8B030D-6E8A-4147-A177-3AD203B41FA5}">
                      <a16:colId xmlns:a16="http://schemas.microsoft.com/office/drawing/2014/main" val="2709686439"/>
                    </a:ext>
                  </a:extLst>
                </a:gridCol>
                <a:gridCol w="6342787">
                  <a:extLst>
                    <a:ext uri="{9D8B030D-6E8A-4147-A177-3AD203B41FA5}">
                      <a16:colId xmlns:a16="http://schemas.microsoft.com/office/drawing/2014/main" val="937979654"/>
                    </a:ext>
                  </a:extLst>
                </a:gridCol>
              </a:tblGrid>
              <a:tr h="310049">
                <a:tc>
                  <a:txBody>
                    <a:bodyPr/>
                    <a:lstStyle/>
                    <a:p>
                      <a:pPr marL="20320" marR="0" indent="-20320" algn="ctr">
                        <a:lnSpc>
                          <a:spcPct val="115000"/>
                        </a:lnSpc>
                        <a:spcBef>
                          <a:spcPts val="0"/>
                        </a:spcBef>
                        <a:spcAft>
                          <a:spcPts val="0"/>
                        </a:spcAft>
                        <a:tabLst>
                          <a:tab pos="464820" algn="l"/>
                          <a:tab pos="4089400" algn="l"/>
                        </a:tabLst>
                      </a:pPr>
                      <a:r>
                        <a:rPr lang="en-US" sz="1800">
                          <a:effectLst/>
                        </a:rPr>
                        <a:t>STT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800" spc="-30">
                          <a:effectLst/>
                        </a:rPr>
                        <a:t>M</a:t>
                      </a:r>
                      <a:r>
                        <a:rPr lang="vi-VN" sz="1800" spc="-30">
                          <a:effectLst/>
                        </a:rPr>
                        <a:t>ục đích của việc giáo dục </a:t>
                      </a:r>
                      <a:r>
                        <a:rPr lang="en-US" sz="1800" spc="-30">
                          <a:effectLst/>
                        </a:rPr>
                        <a:t>KNXH </a:t>
                      </a:r>
                      <a:r>
                        <a:rPr lang="vi-VN" sz="1800" spc="-30">
                          <a:effectLst/>
                        </a:rPr>
                        <a:t>cho trẻ mẫu giáo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1999351"/>
                  </a:ext>
                </a:extLst>
              </a:tr>
              <a:tr h="641453">
                <a:tc>
                  <a:txBody>
                    <a:bodyPr/>
                    <a:lstStyle/>
                    <a:p>
                      <a:pPr marL="20320" marR="0" indent="-20320" algn="ctr">
                        <a:lnSpc>
                          <a:spcPct val="115000"/>
                        </a:lnSpc>
                        <a:spcBef>
                          <a:spcPts val="0"/>
                        </a:spcBef>
                        <a:spcAft>
                          <a:spcPts val="0"/>
                        </a:spcAft>
                        <a:tabLst>
                          <a:tab pos="464820" algn="l"/>
                          <a:tab pos="4089400" algn="l"/>
                        </a:tabLst>
                      </a:pPr>
                      <a:r>
                        <a:rPr lang="en-US"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a:effectLst/>
                        </a:rPr>
                        <a:t> </a:t>
                      </a:r>
                      <a:r>
                        <a:rPr lang="en-US" sz="1800" dirty="0" err="1">
                          <a:effectLst/>
                        </a:rPr>
                        <a:t>Giúp</a:t>
                      </a:r>
                      <a:r>
                        <a:rPr lang="en-US" sz="1800" dirty="0">
                          <a:effectLst/>
                        </a:rPr>
                        <a:t> </a:t>
                      </a:r>
                      <a:r>
                        <a:rPr lang="en-US" sz="1800" dirty="0" err="1">
                          <a:effectLst/>
                        </a:rPr>
                        <a:t>trẻ</a:t>
                      </a:r>
                      <a:r>
                        <a:rPr lang="en-US" sz="1800" dirty="0">
                          <a:effectLst/>
                        </a:rPr>
                        <a:t> </a:t>
                      </a:r>
                      <a:r>
                        <a:rPr lang="en-US" sz="1800" dirty="0" err="1">
                          <a:effectLst/>
                        </a:rPr>
                        <a:t>có</a:t>
                      </a:r>
                      <a:r>
                        <a:rPr lang="en-US" sz="1800" dirty="0">
                          <a:effectLst/>
                        </a:rPr>
                        <a:t> </a:t>
                      </a:r>
                      <a:r>
                        <a:rPr lang="en-US" sz="1800" dirty="0" err="1">
                          <a:effectLst/>
                        </a:rPr>
                        <a:t>kĩ</a:t>
                      </a:r>
                      <a:r>
                        <a:rPr lang="en-US" sz="1800" dirty="0">
                          <a:effectLst/>
                        </a:rPr>
                        <a:t> </a:t>
                      </a:r>
                      <a:r>
                        <a:rPr lang="en-US" sz="1800" dirty="0" err="1">
                          <a:effectLst/>
                        </a:rPr>
                        <a:t>năng</a:t>
                      </a:r>
                      <a:r>
                        <a:rPr lang="en-US" sz="1800" dirty="0">
                          <a:effectLst/>
                        </a:rPr>
                        <a:t> </a:t>
                      </a:r>
                      <a:r>
                        <a:rPr lang="en-US" sz="1800" dirty="0" err="1">
                          <a:effectLst/>
                        </a:rPr>
                        <a:t>sống</a:t>
                      </a:r>
                      <a:r>
                        <a:rPr lang="en-US" sz="1800" dirty="0">
                          <a:effectLst/>
                        </a:rPr>
                        <a:t> </a:t>
                      </a:r>
                      <a:r>
                        <a:rPr lang="en-US" sz="1800" dirty="0" err="1">
                          <a:effectLst/>
                        </a:rPr>
                        <a:t>tốt</a:t>
                      </a:r>
                      <a:r>
                        <a:rPr lang="en-US" sz="1800" dirty="0">
                          <a:effectLst/>
                        </a:rPr>
                        <a:t> </a:t>
                      </a:r>
                      <a:r>
                        <a:rPr lang="en-US" sz="1800" dirty="0" err="1">
                          <a:effectLst/>
                        </a:rPr>
                        <a:t>như</a:t>
                      </a:r>
                      <a:r>
                        <a:rPr lang="en-US" sz="1800" dirty="0">
                          <a:effectLst/>
                        </a:rPr>
                        <a:t> </a:t>
                      </a:r>
                      <a:r>
                        <a:rPr lang="en-US" sz="1800" dirty="0" err="1">
                          <a:effectLst/>
                        </a:rPr>
                        <a:t>tôn</a:t>
                      </a:r>
                      <a:r>
                        <a:rPr lang="en-US" sz="1800" dirty="0">
                          <a:effectLst/>
                        </a:rPr>
                        <a:t> </a:t>
                      </a:r>
                      <a:r>
                        <a:rPr lang="en-US" sz="1800" dirty="0" err="1">
                          <a:effectLst/>
                        </a:rPr>
                        <a:t>trọng</a:t>
                      </a:r>
                      <a:r>
                        <a:rPr lang="en-US" sz="1800" dirty="0">
                          <a:effectLst/>
                        </a:rPr>
                        <a:t>, </a:t>
                      </a:r>
                      <a:r>
                        <a:rPr lang="en-US" sz="1800" dirty="0" err="1">
                          <a:effectLst/>
                        </a:rPr>
                        <a:t>hợp</a:t>
                      </a:r>
                      <a:r>
                        <a:rPr lang="en-US" sz="1800" dirty="0">
                          <a:effectLst/>
                        </a:rPr>
                        <a:t> </a:t>
                      </a:r>
                      <a:r>
                        <a:rPr lang="en-US" sz="1800" dirty="0" err="1">
                          <a:effectLst/>
                        </a:rPr>
                        <a:t>tác</a:t>
                      </a:r>
                      <a:r>
                        <a:rPr lang="en-US" sz="1800" dirty="0">
                          <a:effectLst/>
                        </a:rPr>
                        <a:t>, </a:t>
                      </a:r>
                      <a:r>
                        <a:rPr lang="en-US" sz="1800" dirty="0" err="1">
                          <a:effectLst/>
                        </a:rPr>
                        <a:t>thân</a:t>
                      </a:r>
                      <a:r>
                        <a:rPr lang="en-US" sz="1800" dirty="0">
                          <a:effectLst/>
                        </a:rPr>
                        <a:t> </a:t>
                      </a:r>
                      <a:r>
                        <a:rPr lang="en-US" sz="1800" dirty="0" err="1">
                          <a:effectLst/>
                        </a:rPr>
                        <a:t>thiện</a:t>
                      </a:r>
                      <a:r>
                        <a:rPr lang="en-US" sz="1800" dirty="0">
                          <a:effectLst/>
                        </a:rPr>
                        <a:t>, </a:t>
                      </a:r>
                      <a:r>
                        <a:rPr lang="en-US" sz="1800" dirty="0" err="1">
                          <a:effectLst/>
                        </a:rPr>
                        <a:t>quan</a:t>
                      </a:r>
                      <a:r>
                        <a:rPr lang="en-US" sz="1800" dirty="0">
                          <a:effectLst/>
                        </a:rPr>
                        <a:t> </a:t>
                      </a:r>
                      <a:r>
                        <a:rPr lang="en-US" sz="1800" dirty="0" err="1">
                          <a:effectLst/>
                        </a:rPr>
                        <a:t>tâm</a:t>
                      </a:r>
                      <a:r>
                        <a:rPr lang="en-US" sz="1800" dirty="0">
                          <a:effectLst/>
                        </a:rPr>
                        <a:t>, chia </a:t>
                      </a:r>
                      <a:r>
                        <a:rPr lang="en-US" sz="1800" dirty="0" err="1">
                          <a:effectLst/>
                        </a:rPr>
                        <a:t>sẻ</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2385636"/>
                  </a:ext>
                </a:extLst>
              </a:tr>
              <a:tr h="534329">
                <a:tc>
                  <a:txBody>
                    <a:bodyPr/>
                    <a:lstStyle/>
                    <a:p>
                      <a:pPr marL="20320" marR="0" indent="-20320" algn="ctr">
                        <a:lnSpc>
                          <a:spcPct val="115000"/>
                        </a:lnSpc>
                        <a:spcBef>
                          <a:spcPts val="0"/>
                        </a:spcBef>
                        <a:spcAft>
                          <a:spcPts val="0"/>
                        </a:spcAft>
                        <a:tabLst>
                          <a:tab pos="168275" algn="ctr"/>
                          <a:tab pos="464820" algn="l"/>
                          <a:tab pos="4089400" algn="l"/>
                        </a:tabLst>
                      </a:pPr>
                      <a:r>
                        <a:rPr lang="en-US" sz="1800">
                          <a:effectLst/>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Trẻ</a:t>
                      </a:r>
                      <a:r>
                        <a:rPr lang="en-US" sz="1800" dirty="0">
                          <a:effectLst/>
                        </a:rPr>
                        <a:t> </a:t>
                      </a:r>
                      <a:r>
                        <a:rPr lang="en-US" sz="1800" dirty="0" err="1">
                          <a:effectLst/>
                        </a:rPr>
                        <a:t>biết</a:t>
                      </a:r>
                      <a:r>
                        <a:rPr lang="en-US" sz="1800" dirty="0">
                          <a:effectLst/>
                        </a:rPr>
                        <a:t> </a:t>
                      </a:r>
                      <a:r>
                        <a:rPr lang="en-US" sz="1800" dirty="0" err="1">
                          <a:effectLst/>
                        </a:rPr>
                        <a:t>thực</a:t>
                      </a:r>
                      <a:r>
                        <a:rPr lang="en-US" sz="1800" dirty="0">
                          <a:effectLst/>
                        </a:rPr>
                        <a:t> </a:t>
                      </a:r>
                      <a:r>
                        <a:rPr lang="en-US" sz="1800" dirty="0" err="1">
                          <a:effectLst/>
                        </a:rPr>
                        <a:t>hiện</a:t>
                      </a:r>
                      <a:r>
                        <a:rPr lang="en-US" sz="1800" dirty="0">
                          <a:effectLst/>
                        </a:rPr>
                        <a:t> </a:t>
                      </a:r>
                      <a:r>
                        <a:rPr lang="en-US" sz="1800" dirty="0" err="1">
                          <a:effectLst/>
                        </a:rPr>
                        <a:t>một</a:t>
                      </a:r>
                      <a:r>
                        <a:rPr lang="en-US" sz="1800" dirty="0">
                          <a:effectLst/>
                        </a:rPr>
                        <a:t> </a:t>
                      </a:r>
                      <a:r>
                        <a:rPr lang="en-US" sz="1800" dirty="0" err="1">
                          <a:effectLst/>
                        </a:rPr>
                        <a:t>số</a:t>
                      </a:r>
                      <a:r>
                        <a:rPr lang="en-US" sz="1800" dirty="0">
                          <a:effectLst/>
                        </a:rPr>
                        <a:t> </a:t>
                      </a:r>
                      <a:r>
                        <a:rPr lang="en-US" sz="1800" dirty="0" err="1">
                          <a:effectLst/>
                        </a:rPr>
                        <a:t>quy</a:t>
                      </a:r>
                      <a:r>
                        <a:rPr lang="en-US" sz="1800" dirty="0">
                          <a:effectLst/>
                        </a:rPr>
                        <a:t> </a:t>
                      </a:r>
                      <a:r>
                        <a:rPr lang="en-US" sz="1800" dirty="0" err="1">
                          <a:effectLst/>
                        </a:rPr>
                        <a:t>tắc</a:t>
                      </a:r>
                      <a:r>
                        <a:rPr lang="en-US" sz="1800" dirty="0">
                          <a:effectLst/>
                        </a:rPr>
                        <a:t>, </a:t>
                      </a:r>
                      <a:r>
                        <a:rPr lang="en-US" sz="1800" dirty="0" err="1">
                          <a:effectLst/>
                        </a:rPr>
                        <a:t>quy</a:t>
                      </a:r>
                      <a:r>
                        <a:rPr lang="en-US" sz="1800" dirty="0">
                          <a:effectLst/>
                        </a:rPr>
                        <a:t> </a:t>
                      </a:r>
                      <a:r>
                        <a:rPr lang="en-US" sz="1800" dirty="0" err="1">
                          <a:effectLst/>
                        </a:rPr>
                        <a:t>định</a:t>
                      </a:r>
                      <a:r>
                        <a:rPr lang="en-US" sz="1800" dirty="0">
                          <a:effectLst/>
                        </a:rPr>
                        <a:t> ở </a:t>
                      </a:r>
                      <a:r>
                        <a:rPr lang="en-US" sz="1800" dirty="0" err="1">
                          <a:effectLst/>
                        </a:rPr>
                        <a:t>gia</a:t>
                      </a:r>
                      <a:r>
                        <a:rPr lang="en-US" sz="1800" dirty="0">
                          <a:effectLst/>
                        </a:rPr>
                        <a:t> </a:t>
                      </a:r>
                      <a:r>
                        <a:rPr lang="en-US" sz="1800" dirty="0" err="1">
                          <a:effectLst/>
                        </a:rPr>
                        <a:t>đình</a:t>
                      </a:r>
                      <a:r>
                        <a:rPr lang="en-US" sz="1800" dirty="0">
                          <a:effectLst/>
                        </a:rPr>
                        <a:t> </a:t>
                      </a:r>
                      <a:r>
                        <a:rPr lang="en-US" sz="1800" dirty="0" err="1">
                          <a:effectLst/>
                        </a:rPr>
                        <a:t>và</a:t>
                      </a:r>
                      <a:r>
                        <a:rPr lang="en-US" sz="1800" dirty="0">
                          <a:effectLst/>
                        </a:rPr>
                        <a:t> </a:t>
                      </a:r>
                      <a:r>
                        <a:rPr lang="en-US" sz="1800" dirty="0" err="1">
                          <a:effectLst/>
                        </a:rPr>
                        <a:t>trường</a:t>
                      </a:r>
                      <a:r>
                        <a:rPr lang="en-US" sz="1800" dirty="0">
                          <a:effectLst/>
                        </a:rPr>
                        <a:t> </a:t>
                      </a:r>
                      <a:r>
                        <a:rPr lang="en-US" sz="1800" dirty="0" err="1">
                          <a:effectLst/>
                        </a:rPr>
                        <a:t>mầm</a:t>
                      </a:r>
                      <a:r>
                        <a:rPr lang="en-US" sz="1800" dirty="0">
                          <a:effectLst/>
                        </a:rPr>
                        <a:t> non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6856903"/>
                  </a:ext>
                </a:extLst>
              </a:tr>
              <a:tr h="310049">
                <a:tc>
                  <a:txBody>
                    <a:bodyPr/>
                    <a:lstStyle/>
                    <a:p>
                      <a:pPr marL="20320" marR="0" indent="-20320" algn="ctr">
                        <a:lnSpc>
                          <a:spcPct val="115000"/>
                        </a:lnSpc>
                        <a:spcBef>
                          <a:spcPts val="0"/>
                        </a:spcBef>
                        <a:spcAft>
                          <a:spcPts val="0"/>
                        </a:spcAft>
                        <a:tabLst>
                          <a:tab pos="464820" algn="l"/>
                          <a:tab pos="4089400" algn="l"/>
                        </a:tabLs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Trẻ giao tiếp tốt với mọi người xung quanh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30393223"/>
                  </a:ext>
                </a:extLst>
              </a:tr>
              <a:tr h="310049">
                <a:tc>
                  <a:txBody>
                    <a:bodyPr/>
                    <a:lstStyle/>
                    <a:p>
                      <a:pPr marL="20320" marR="0" indent="-20320" algn="ctr">
                        <a:lnSpc>
                          <a:spcPct val="115000"/>
                        </a:lnSpc>
                        <a:spcBef>
                          <a:spcPts val="0"/>
                        </a:spcBef>
                        <a:spcAft>
                          <a:spcPts val="0"/>
                        </a:spcAft>
                        <a:tabLst>
                          <a:tab pos="464820" algn="l"/>
                          <a:tab pos="4089400" algn="l"/>
                        </a:tabLst>
                      </a:pPr>
                      <a:r>
                        <a:rPr lang="en-US"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Trẻ có thêm những hiểu biết về môi trường xung quanh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3592404"/>
                  </a:ext>
                </a:extLst>
              </a:tr>
              <a:tr h="310049">
                <a:tc>
                  <a:txBody>
                    <a:bodyPr/>
                    <a:lstStyle/>
                    <a:p>
                      <a:pPr marL="20320" marR="0" indent="-20320" algn="ctr">
                        <a:lnSpc>
                          <a:spcPct val="115000"/>
                        </a:lnSpc>
                        <a:spcBef>
                          <a:spcPts val="0"/>
                        </a:spcBef>
                        <a:spcAft>
                          <a:spcPts val="0"/>
                        </a:spcAft>
                        <a:tabLst>
                          <a:tab pos="464820" algn="l"/>
                          <a:tab pos="4089400" algn="l"/>
                        </a:tabLst>
                      </a:pPr>
                      <a:r>
                        <a:rPr lang="en-US"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Trẻ biết ứng xử với mọi người xung quanh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22838104"/>
                  </a:ext>
                </a:extLst>
              </a:tr>
              <a:tr h="310049">
                <a:tc>
                  <a:txBody>
                    <a:bodyPr/>
                    <a:lstStyle/>
                    <a:p>
                      <a:pPr marL="20320" marR="0" indent="-20320" algn="ctr">
                        <a:lnSpc>
                          <a:spcPct val="115000"/>
                        </a:lnSpc>
                        <a:spcBef>
                          <a:spcPts val="0"/>
                        </a:spcBef>
                        <a:spcAft>
                          <a:spcPts val="0"/>
                        </a:spcAft>
                        <a:tabLst>
                          <a:tab pos="464820" algn="l"/>
                          <a:tab pos="4089400" algn="l"/>
                        </a:tabLst>
                      </a:pPr>
                      <a:r>
                        <a:rPr lang="en-US" sz="1800">
                          <a:effectLst/>
                        </a:rPr>
                        <a:t>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Tất</a:t>
                      </a:r>
                      <a:r>
                        <a:rPr lang="en-US" sz="1800" dirty="0">
                          <a:effectLst/>
                        </a:rPr>
                        <a:t> </a:t>
                      </a:r>
                      <a:r>
                        <a:rPr lang="en-US" sz="1800" dirty="0" err="1">
                          <a:effectLst/>
                        </a:rPr>
                        <a:t>cả</a:t>
                      </a:r>
                      <a:r>
                        <a:rPr lang="en-US" sz="1800" dirty="0">
                          <a:effectLst/>
                        </a:rPr>
                        <a:t> </a:t>
                      </a:r>
                      <a:r>
                        <a:rPr lang="en-US" sz="1800" dirty="0" err="1">
                          <a:effectLst/>
                        </a:rPr>
                        <a:t>các</a:t>
                      </a:r>
                      <a:r>
                        <a:rPr lang="en-US" sz="1800" dirty="0">
                          <a:effectLst/>
                        </a:rPr>
                        <a:t> </a:t>
                      </a:r>
                      <a:r>
                        <a:rPr lang="en-US" sz="1800" dirty="0" err="1">
                          <a:effectLst/>
                        </a:rPr>
                        <a:t>mục</a:t>
                      </a:r>
                      <a:r>
                        <a:rPr lang="en-US" sz="1800" dirty="0">
                          <a:effectLst/>
                        </a:rPr>
                        <a:t> </a:t>
                      </a:r>
                      <a:r>
                        <a:rPr lang="en-US" sz="1800" dirty="0" err="1">
                          <a:effectLst/>
                        </a:rPr>
                        <a:t>đích</a:t>
                      </a:r>
                      <a:r>
                        <a:rPr lang="en-US" sz="1800" dirty="0">
                          <a:effectLst/>
                        </a:rPr>
                        <a:t> </a:t>
                      </a:r>
                      <a:r>
                        <a:rPr lang="en-US" sz="1800" dirty="0" err="1">
                          <a:effectLst/>
                        </a:rPr>
                        <a:t>trên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72724311"/>
                  </a:ext>
                </a:extLst>
              </a:tr>
            </a:tbl>
          </a:graphicData>
        </a:graphic>
      </p:graphicFrame>
    </p:spTree>
    <p:extLst>
      <p:ext uri="{BB962C8B-B14F-4D97-AF65-F5344CB8AC3E}">
        <p14:creationId xmlns:p14="http://schemas.microsoft.com/office/powerpoint/2010/main" val="3985307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5" name="Google Shape;126;p25">
            <a:extLst>
              <a:ext uri="{FF2B5EF4-FFF2-40B4-BE49-F238E27FC236}">
                <a16:creationId xmlns:a16="http://schemas.microsoft.com/office/drawing/2014/main" id="{D3956BDA-2E3D-4EF0-90C3-47C48BD058B7}"/>
              </a:ext>
            </a:extLst>
          </p:cNvPr>
          <p:cNvSpPr txBox="1">
            <a:spLocks noGrp="1"/>
          </p:cNvSpPr>
          <p:nvPr>
            <p:ph type="title"/>
          </p:nvPr>
        </p:nvSpPr>
        <p:spPr>
          <a:xfrm>
            <a:off x="457200" y="-22225"/>
            <a:ext cx="8229600" cy="85725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3. </a:t>
            </a:r>
            <a:r>
              <a:rPr lang="en-US" dirty="0" err="1"/>
              <a:t>Thực</a:t>
            </a:r>
            <a:r>
              <a:rPr lang="en-US" dirty="0"/>
              <a:t> </a:t>
            </a:r>
            <a:r>
              <a:rPr lang="en-US" dirty="0" err="1"/>
              <a:t>trạng</a:t>
            </a:r>
            <a:r>
              <a:rPr lang="en-US" dirty="0"/>
              <a:t> </a:t>
            </a:r>
            <a:r>
              <a:rPr lang="en-US" dirty="0" err="1"/>
              <a:t>gd</a:t>
            </a:r>
            <a:r>
              <a:rPr lang="en-US" dirty="0"/>
              <a:t> </a:t>
            </a:r>
            <a:r>
              <a:rPr lang="en-US" dirty="0" err="1"/>
              <a:t>knxh</a:t>
            </a:r>
            <a:r>
              <a:rPr lang="en-US" dirty="0"/>
              <a:t> </a:t>
            </a:r>
            <a:r>
              <a:rPr lang="en-US" dirty="0" err="1"/>
              <a:t>cho</a:t>
            </a:r>
            <a:r>
              <a:rPr lang="en-US" dirty="0"/>
              <a:t> </a:t>
            </a:r>
            <a:r>
              <a:rPr lang="en-US" dirty="0" err="1"/>
              <a:t>trẻ</a:t>
            </a:r>
            <a:r>
              <a:rPr lang="en-US" dirty="0"/>
              <a:t> 5-6 </a:t>
            </a:r>
            <a:r>
              <a:rPr lang="en-US" dirty="0" err="1"/>
              <a:t>tuổi</a:t>
            </a:r>
            <a:r>
              <a:rPr lang="en-US" dirty="0"/>
              <a:t> qua </a:t>
            </a:r>
            <a:r>
              <a:rPr lang="en-US" dirty="0" err="1"/>
              <a:t>trải</a:t>
            </a:r>
            <a:r>
              <a:rPr lang="en-US" dirty="0"/>
              <a:t> </a:t>
            </a:r>
            <a:r>
              <a:rPr lang="en-US" dirty="0" err="1"/>
              <a:t>nghiệm</a:t>
            </a:r>
            <a:r>
              <a:rPr lang="en-US" dirty="0"/>
              <a:t> </a:t>
            </a:r>
            <a:r>
              <a:rPr lang="en-US" dirty="0" err="1"/>
              <a:t>chuẩn</a:t>
            </a:r>
            <a:r>
              <a:rPr lang="en-US" dirty="0"/>
              <a:t> </a:t>
            </a:r>
            <a:r>
              <a:rPr lang="en-US" dirty="0" err="1"/>
              <a:t>bị</a:t>
            </a:r>
            <a:r>
              <a:rPr lang="en-US" dirty="0"/>
              <a:t> </a:t>
            </a:r>
            <a:r>
              <a:rPr lang="en-US" dirty="0" err="1"/>
              <a:t>vào</a:t>
            </a:r>
            <a:r>
              <a:rPr lang="en-US" dirty="0"/>
              <a:t> </a:t>
            </a:r>
            <a:r>
              <a:rPr lang="en-US" dirty="0" err="1"/>
              <a:t>lớp</a:t>
            </a:r>
            <a:endParaRPr lang="vi-VN" dirty="0"/>
          </a:p>
        </p:txBody>
      </p:sp>
      <p:graphicFrame>
        <p:nvGraphicFramePr>
          <p:cNvPr id="3" name="Table 2">
            <a:extLst>
              <a:ext uri="{FF2B5EF4-FFF2-40B4-BE49-F238E27FC236}">
                <a16:creationId xmlns:a16="http://schemas.microsoft.com/office/drawing/2014/main" id="{FF5F7070-9057-44A9-9975-875C30A445C4}"/>
              </a:ext>
            </a:extLst>
          </p:cNvPr>
          <p:cNvGraphicFramePr>
            <a:graphicFrameLocks noGrp="1"/>
          </p:cNvGraphicFramePr>
          <p:nvPr>
            <p:extLst>
              <p:ext uri="{D42A27DB-BD31-4B8C-83A1-F6EECF244321}">
                <p14:modId xmlns:p14="http://schemas.microsoft.com/office/powerpoint/2010/main" val="2024487896"/>
              </p:ext>
            </p:extLst>
          </p:nvPr>
        </p:nvGraphicFramePr>
        <p:xfrm>
          <a:off x="457200" y="921328"/>
          <a:ext cx="8102600" cy="3938524"/>
        </p:xfrm>
        <a:graphic>
          <a:graphicData uri="http://schemas.openxmlformats.org/drawingml/2006/table">
            <a:tbl>
              <a:tblPr firstRow="1" firstCol="1" lastRow="1" lastCol="1" bandRow="1" bandCol="1">
                <a:tableStyleId>{03E3C8FF-8B87-4EE5-BC46-B188729109F7}</a:tableStyleId>
              </a:tblPr>
              <a:tblGrid>
                <a:gridCol w="1067284">
                  <a:extLst>
                    <a:ext uri="{9D8B030D-6E8A-4147-A177-3AD203B41FA5}">
                      <a16:colId xmlns:a16="http://schemas.microsoft.com/office/drawing/2014/main" val="403721683"/>
                    </a:ext>
                  </a:extLst>
                </a:gridCol>
                <a:gridCol w="7035316">
                  <a:extLst>
                    <a:ext uri="{9D8B030D-6E8A-4147-A177-3AD203B41FA5}">
                      <a16:colId xmlns:a16="http://schemas.microsoft.com/office/drawing/2014/main" val="3653911934"/>
                    </a:ext>
                  </a:extLst>
                </a:gridCol>
              </a:tblGrid>
              <a:tr h="288219">
                <a:tc>
                  <a:txBody>
                    <a:bodyPr/>
                    <a:lstStyle/>
                    <a:p>
                      <a:pPr marL="20320" marR="0" indent="-20320" algn="ctr">
                        <a:lnSpc>
                          <a:spcPct val="115000"/>
                        </a:lnSpc>
                        <a:spcBef>
                          <a:spcPts val="0"/>
                        </a:spcBef>
                        <a:spcAft>
                          <a:spcPts val="0"/>
                        </a:spcAft>
                        <a:tabLst>
                          <a:tab pos="464820" algn="l"/>
                          <a:tab pos="4089400" algn="l"/>
                        </a:tabLst>
                      </a:pPr>
                      <a:r>
                        <a:rPr lang="en-US" sz="1800">
                          <a:effectLst/>
                        </a:rPr>
                        <a:t>STT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fr-FR" sz="1800">
                          <a:effectLst/>
                        </a:rPr>
                        <a:t>Ý nghĩa của giáo dục KNXH cho trẻ mẫu giáo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0394502"/>
                  </a:ext>
                </a:extLst>
              </a:tr>
              <a:tr h="596282">
                <a:tc>
                  <a:txBody>
                    <a:bodyPr/>
                    <a:lstStyle/>
                    <a:p>
                      <a:pPr marL="20320" marR="0" indent="-20320" algn="ctr">
                        <a:lnSpc>
                          <a:spcPct val="115000"/>
                        </a:lnSpc>
                        <a:spcBef>
                          <a:spcPts val="0"/>
                        </a:spcBef>
                        <a:spcAft>
                          <a:spcPts val="0"/>
                        </a:spcAft>
                        <a:tabLst>
                          <a:tab pos="464820" algn="l"/>
                          <a:tab pos="4089400" algn="l"/>
                        </a:tabLst>
                      </a:pPr>
                      <a:r>
                        <a:rPr lang="en-US"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a:effectLst/>
                        </a:rPr>
                        <a:t>GD KNXH </a:t>
                      </a:r>
                      <a:r>
                        <a:rPr lang="en-US" sz="1800" dirty="0" err="1">
                          <a:effectLst/>
                        </a:rPr>
                        <a:t>giúp</a:t>
                      </a:r>
                      <a:r>
                        <a:rPr lang="en-US" sz="1800" dirty="0">
                          <a:effectLst/>
                        </a:rPr>
                        <a:t> </a:t>
                      </a:r>
                      <a:r>
                        <a:rPr lang="en-US" sz="1800" dirty="0" err="1">
                          <a:effectLst/>
                        </a:rPr>
                        <a:t>cho</a:t>
                      </a:r>
                      <a:r>
                        <a:rPr lang="en-US" sz="1800" dirty="0">
                          <a:effectLst/>
                        </a:rPr>
                        <a:t> </a:t>
                      </a:r>
                      <a:r>
                        <a:rPr lang="en-US" sz="1800" dirty="0" err="1">
                          <a:effectLst/>
                        </a:rPr>
                        <a:t>trẻ</a:t>
                      </a:r>
                      <a:r>
                        <a:rPr lang="en-US" sz="1800" dirty="0">
                          <a:effectLst/>
                        </a:rPr>
                        <a:t> </a:t>
                      </a:r>
                      <a:r>
                        <a:rPr lang="en-US" sz="1800" dirty="0" err="1">
                          <a:effectLst/>
                        </a:rPr>
                        <a:t>định</a:t>
                      </a:r>
                      <a:r>
                        <a:rPr lang="en-US" sz="1800" dirty="0">
                          <a:effectLst/>
                        </a:rPr>
                        <a:t> </a:t>
                      </a:r>
                      <a:r>
                        <a:rPr lang="en-US" sz="1800" dirty="0" err="1">
                          <a:effectLst/>
                        </a:rPr>
                        <a:t>hình</a:t>
                      </a:r>
                      <a:r>
                        <a:rPr lang="en-US" sz="1800" dirty="0">
                          <a:effectLst/>
                        </a:rPr>
                        <a:t> </a:t>
                      </a:r>
                      <a:r>
                        <a:rPr lang="en-US" sz="1800" dirty="0" err="1">
                          <a:effectLst/>
                        </a:rPr>
                        <a:t>cách</a:t>
                      </a:r>
                      <a:r>
                        <a:rPr lang="en-US" sz="1800" dirty="0">
                          <a:effectLst/>
                        </a:rPr>
                        <a:t> </a:t>
                      </a:r>
                      <a:r>
                        <a:rPr lang="en-US" sz="1800" dirty="0" err="1">
                          <a:effectLst/>
                        </a:rPr>
                        <a:t>sống</a:t>
                      </a:r>
                      <a:r>
                        <a:rPr lang="en-US" sz="1800" dirty="0">
                          <a:effectLst/>
                        </a:rPr>
                        <a:t> </a:t>
                      </a:r>
                      <a:r>
                        <a:rPr lang="en-US" sz="1800" dirty="0" err="1">
                          <a:effectLst/>
                        </a:rPr>
                        <a:t>phù</a:t>
                      </a:r>
                      <a:r>
                        <a:rPr lang="en-US" sz="1800" dirty="0">
                          <a:effectLst/>
                        </a:rPr>
                        <a:t> </a:t>
                      </a:r>
                      <a:r>
                        <a:rPr lang="en-US" sz="1800" dirty="0" err="1">
                          <a:effectLst/>
                        </a:rPr>
                        <a:t>hợp</a:t>
                      </a:r>
                      <a:r>
                        <a:rPr lang="en-US" sz="1800" dirty="0">
                          <a:effectLst/>
                        </a:rPr>
                        <a:t> </a:t>
                      </a:r>
                      <a:r>
                        <a:rPr lang="en-US" sz="1800" dirty="0" err="1">
                          <a:effectLst/>
                        </a:rPr>
                        <a:t>với</a:t>
                      </a:r>
                      <a:r>
                        <a:rPr lang="en-US" sz="1800" dirty="0">
                          <a:effectLst/>
                        </a:rPr>
                        <a:t> </a:t>
                      </a:r>
                      <a:r>
                        <a:rPr lang="en-US" sz="1800" dirty="0" err="1">
                          <a:effectLst/>
                        </a:rPr>
                        <a:t>các</a:t>
                      </a:r>
                      <a:r>
                        <a:rPr lang="en-US" sz="1800" dirty="0">
                          <a:effectLst/>
                        </a:rPr>
                        <a:t> </a:t>
                      </a:r>
                      <a:r>
                        <a:rPr lang="en-US" sz="1800" dirty="0" err="1">
                          <a:effectLst/>
                        </a:rPr>
                        <a:t>yêu</a:t>
                      </a:r>
                      <a:r>
                        <a:rPr lang="en-US" sz="1800" dirty="0">
                          <a:effectLst/>
                        </a:rPr>
                        <a:t> </a:t>
                      </a:r>
                      <a:r>
                        <a:rPr lang="en-US" sz="1800" dirty="0" err="1">
                          <a:effectLst/>
                        </a:rPr>
                        <a:t>cầu</a:t>
                      </a:r>
                      <a:r>
                        <a:rPr lang="en-US" sz="1800" dirty="0">
                          <a:effectLst/>
                        </a:rPr>
                        <a:t>, </a:t>
                      </a:r>
                      <a:r>
                        <a:rPr lang="en-US" sz="1800" dirty="0" err="1">
                          <a:effectLst/>
                        </a:rPr>
                        <a:t>chuẩn</a:t>
                      </a:r>
                      <a:r>
                        <a:rPr lang="en-US" sz="1800" dirty="0">
                          <a:effectLst/>
                        </a:rPr>
                        <a:t> </a:t>
                      </a:r>
                      <a:r>
                        <a:rPr lang="en-US" sz="1800" dirty="0" err="1">
                          <a:effectLst/>
                        </a:rPr>
                        <a:t>mực</a:t>
                      </a:r>
                      <a:r>
                        <a:rPr lang="en-US" sz="1800" dirty="0">
                          <a:effectLst/>
                        </a:rPr>
                        <a:t> </a:t>
                      </a:r>
                      <a:r>
                        <a:rPr lang="en-US" sz="1800" dirty="0" err="1">
                          <a:effectLst/>
                        </a:rPr>
                        <a:t>xã</a:t>
                      </a:r>
                      <a:r>
                        <a:rPr lang="en-US" sz="1800" dirty="0">
                          <a:effectLst/>
                        </a:rPr>
                        <a:t> </a:t>
                      </a:r>
                      <a:r>
                        <a:rPr lang="en-US" sz="1800" dirty="0" err="1">
                          <a:effectLst/>
                        </a:rPr>
                        <a:t>hội</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6206290"/>
                  </a:ext>
                </a:extLst>
              </a:tr>
              <a:tr h="596282">
                <a:tc>
                  <a:txBody>
                    <a:bodyPr/>
                    <a:lstStyle/>
                    <a:p>
                      <a:pPr marL="20320" marR="0" indent="-20320" algn="ctr">
                        <a:lnSpc>
                          <a:spcPct val="115000"/>
                        </a:lnSpc>
                        <a:spcBef>
                          <a:spcPts val="0"/>
                        </a:spcBef>
                        <a:spcAft>
                          <a:spcPts val="0"/>
                        </a:spcAft>
                        <a:tabLst>
                          <a:tab pos="168275" algn="ctr"/>
                          <a:tab pos="464820" algn="l"/>
                          <a:tab pos="4089400" algn="l"/>
                        </a:tabLst>
                      </a:pPr>
                      <a:r>
                        <a:rPr lang="en-US" sz="1800">
                          <a:effectLst/>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Phát triển nhiều đức tính tốt, biết quan tâm chia sẻ với mọi người, biết giữ gìn bảo vệ môi trường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88794495"/>
                  </a:ext>
                </a:extLst>
              </a:tr>
              <a:tr h="580419">
                <a:tc>
                  <a:txBody>
                    <a:bodyPr/>
                    <a:lstStyle/>
                    <a:p>
                      <a:pPr marL="20320" marR="0" indent="-20320" algn="ctr">
                        <a:lnSpc>
                          <a:spcPct val="115000"/>
                        </a:lnSpc>
                        <a:spcBef>
                          <a:spcPts val="0"/>
                        </a:spcBef>
                        <a:spcAft>
                          <a:spcPts val="0"/>
                        </a:spcAft>
                        <a:tabLst>
                          <a:tab pos="464820" algn="l"/>
                          <a:tab pos="4089400" algn="l"/>
                        </a:tabLst>
                      </a:pPr>
                      <a:r>
                        <a:rPr lang="en-US" sz="1800" dirty="0">
                          <a:effectLst/>
                        </a:rPr>
                        <a:t>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GD KNXH cho trẻ giúp trẻ có thể ứng phó với mọi tình huống xảy ra.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48727865"/>
                  </a:ext>
                </a:extLst>
              </a:tr>
              <a:tr h="904344">
                <a:tc>
                  <a:txBody>
                    <a:bodyPr/>
                    <a:lstStyle/>
                    <a:p>
                      <a:pPr marL="20320" marR="0" indent="-20320" algn="ctr">
                        <a:lnSpc>
                          <a:spcPct val="115000"/>
                        </a:lnSpc>
                        <a:spcBef>
                          <a:spcPts val="0"/>
                        </a:spcBef>
                        <a:spcAft>
                          <a:spcPts val="0"/>
                        </a:spcAft>
                        <a:tabLst>
                          <a:tab pos="464820" algn="l"/>
                          <a:tab pos="4089400" algn="l"/>
                        </a:tabLst>
                      </a:pPr>
                      <a:r>
                        <a:rPr lang="en-US"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Phát triển ý thức cộng đồng, trẻ biết cách thực hiện một số quy tắc, quy định trong sinh hoạt ở gia đình, trường lớp và cộng đồng gần gũi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9795490"/>
                  </a:ext>
                </a:extLst>
              </a:tr>
              <a:tr h="288219">
                <a:tc>
                  <a:txBody>
                    <a:bodyPr/>
                    <a:lstStyle/>
                    <a:p>
                      <a:pPr marL="20320" marR="0" indent="-20320" algn="ctr">
                        <a:lnSpc>
                          <a:spcPct val="115000"/>
                        </a:lnSpc>
                        <a:spcBef>
                          <a:spcPts val="0"/>
                        </a:spcBef>
                        <a:spcAft>
                          <a:spcPts val="0"/>
                        </a:spcAft>
                        <a:tabLst>
                          <a:tab pos="464820" algn="l"/>
                          <a:tab pos="4089400" algn="l"/>
                        </a:tabLst>
                      </a:pPr>
                      <a:r>
                        <a:rPr lang="en-US"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Giúp trẻ tự tin hành động phù hợp trong mọi hoàn cảnh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404849"/>
                  </a:ext>
                </a:extLst>
              </a:tr>
              <a:tr h="288219">
                <a:tc>
                  <a:txBody>
                    <a:bodyPr/>
                    <a:lstStyle/>
                    <a:p>
                      <a:pPr marL="20320" marR="0" indent="-20320" algn="ctr">
                        <a:lnSpc>
                          <a:spcPct val="115000"/>
                        </a:lnSpc>
                        <a:spcBef>
                          <a:spcPts val="0"/>
                        </a:spcBef>
                        <a:spcAft>
                          <a:spcPts val="0"/>
                        </a:spcAft>
                        <a:tabLst>
                          <a:tab pos="464820" algn="l"/>
                          <a:tab pos="4089400" algn="l"/>
                        </a:tabLst>
                      </a:pPr>
                      <a:r>
                        <a:rPr lang="en-US" sz="1800">
                          <a:effectLst/>
                        </a:rPr>
                        <a:t>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 Giúp trẻ phát triển suy nghĩ tích cực về mọi mặt trong cuộc sống.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43772351"/>
                  </a:ext>
                </a:extLst>
              </a:tr>
              <a:tr h="288219">
                <a:tc>
                  <a:txBody>
                    <a:bodyPr/>
                    <a:lstStyle/>
                    <a:p>
                      <a:pPr marL="20320" marR="0" indent="-20320" algn="ctr">
                        <a:lnSpc>
                          <a:spcPct val="115000"/>
                        </a:lnSpc>
                        <a:spcBef>
                          <a:spcPts val="0"/>
                        </a:spcBef>
                        <a:spcAft>
                          <a:spcPts val="0"/>
                        </a:spcAft>
                        <a:tabLst>
                          <a:tab pos="464820" algn="l"/>
                          <a:tab pos="4089400" algn="l"/>
                        </a:tabLst>
                      </a:pPr>
                      <a:r>
                        <a:rPr lang="en-US"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Tất</a:t>
                      </a:r>
                      <a:r>
                        <a:rPr lang="en-US" sz="1800" dirty="0">
                          <a:effectLst/>
                        </a:rPr>
                        <a:t> </a:t>
                      </a:r>
                      <a:r>
                        <a:rPr lang="en-US" sz="1800" dirty="0" err="1">
                          <a:effectLst/>
                        </a:rPr>
                        <a:t>cả</a:t>
                      </a:r>
                      <a:r>
                        <a:rPr lang="en-US" sz="1800" dirty="0">
                          <a:effectLst/>
                        </a:rPr>
                        <a:t> </a:t>
                      </a:r>
                      <a:r>
                        <a:rPr lang="en-US" sz="1800" dirty="0" err="1">
                          <a:effectLst/>
                        </a:rPr>
                        <a:t>các</a:t>
                      </a:r>
                      <a:r>
                        <a:rPr lang="en-US" sz="1800" dirty="0">
                          <a:effectLst/>
                        </a:rPr>
                        <a:t> ý </a:t>
                      </a:r>
                      <a:r>
                        <a:rPr lang="en-US" sz="1800" dirty="0" err="1">
                          <a:effectLst/>
                        </a:rPr>
                        <a:t>trên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3178430"/>
                  </a:ext>
                </a:extLst>
              </a:tr>
            </a:tbl>
          </a:graphicData>
        </a:graphic>
      </p:graphicFrame>
    </p:spTree>
    <p:extLst>
      <p:ext uri="{BB962C8B-B14F-4D97-AF65-F5344CB8AC3E}">
        <p14:creationId xmlns:p14="http://schemas.microsoft.com/office/powerpoint/2010/main" val="24784704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BF17B37F-B75C-42E2-99DF-5036C69952B5}"/>
              </a:ext>
            </a:extLst>
          </p:cNvPr>
          <p:cNvSpPr txBox="1"/>
          <p:nvPr/>
        </p:nvSpPr>
        <p:spPr>
          <a:xfrm>
            <a:off x="146050" y="256458"/>
            <a:ext cx="8851900" cy="3257302"/>
          </a:xfrm>
          <a:prstGeom prst="rect">
            <a:avLst/>
          </a:prstGeom>
          <a:noFill/>
        </p:spPr>
        <p:txBody>
          <a:bodyPr wrap="square">
            <a:spAutoFit/>
          </a:bodyPr>
          <a:lstStyle/>
          <a:p>
            <a:pPr marL="0" marR="0" indent="457200" algn="just">
              <a:lnSpc>
                <a:spcPct val="115000"/>
              </a:lnSpc>
              <a:spcBef>
                <a:spcPts val="0"/>
              </a:spcBef>
              <a:spcAft>
                <a:spcPts val="0"/>
              </a:spcAft>
            </a:pPr>
            <a:r>
              <a:rPr lang="en-US" sz="1800" i="1" dirty="0" err="1">
                <a:effectLst/>
                <a:latin typeface="Arial" panose="020B0604020202020204" pitchFamily="34" charset="0"/>
                <a:ea typeface="Calibri" panose="020F0502020204030204" pitchFamily="34" charset="0"/>
              </a:rPr>
              <a:t>Về</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chất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lượng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các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nội</a:t>
            </a:r>
            <a:r>
              <a:rPr lang="en-US" sz="1800" i="1" dirty="0">
                <a:effectLst/>
                <a:latin typeface="Arial" panose="020B0604020202020204" pitchFamily="34" charset="0"/>
                <a:ea typeface="Calibri" panose="020F0502020204030204" pitchFamily="34" charset="0"/>
              </a:rPr>
              <a:t> dung </a:t>
            </a:r>
            <a:r>
              <a:rPr lang="en-US" sz="1800" i="1" dirty="0" err="1">
                <a:effectLst/>
                <a:latin typeface="Arial" panose="020B0604020202020204" pitchFamily="34" charset="0"/>
                <a:ea typeface="Calibri" panose="020F0502020204030204" pitchFamily="34" charset="0"/>
              </a:rPr>
              <a:t>giáo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dục</a:t>
            </a:r>
            <a:r>
              <a:rPr lang="en-US" sz="1800" i="1" dirty="0">
                <a:effectLst/>
                <a:latin typeface="Arial" panose="020B0604020202020204" pitchFamily="34" charset="0"/>
                <a:ea typeface="Calibri" panose="020F0502020204030204" pitchFamily="34" charset="0"/>
              </a:rPr>
              <a:t> KNXH </a:t>
            </a:r>
            <a:r>
              <a:rPr lang="en-US" sz="1800" i="1" dirty="0" err="1">
                <a:effectLst/>
                <a:latin typeface="Arial" panose="020B0604020202020204" pitchFamily="34" charset="0"/>
                <a:ea typeface="Calibri" panose="020F0502020204030204" pitchFamily="34" charset="0"/>
              </a:rPr>
              <a:t>nhìn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chung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có</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sự</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tương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ứng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giữa</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mức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độ</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chất</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lượng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thực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hiện</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các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nôi</a:t>
            </a:r>
            <a:r>
              <a:rPr lang="en-US" sz="1800" i="1" dirty="0">
                <a:effectLst/>
                <a:latin typeface="Arial" panose="020B0604020202020204" pitchFamily="34" charset="0"/>
                <a:ea typeface="Calibri" panose="020F0502020204030204" pitchFamily="34" charset="0"/>
              </a:rPr>
              <a:t> dung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GV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thỉnh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pt-BR" sz="1800" dirty="0">
                <a:effectLst/>
                <a:latin typeface="Arial" panose="020B0604020202020204" pitchFamily="34" charset="0"/>
                <a:ea typeface="Times New Roman" panose="02020603050405020304" pitchFamily="18" charset="0"/>
              </a:rPr>
              <a:t>Biết tìm kiếm sự giúp đỡ từ người khác; Không cắt ngang khi người khác đang nói; Giữ gìn cẩn thận đồ dùng đồ chơi. Qua tìm hiểu chúng tôi thấy nguyên nhân là do đặc điểm của trẻ ở độ tuổi này chưa có tính chủ động và việc áp dụng các phương pháp của GV để hướng dẫn trẻ còn hạn chế nên hiệu quả giáo dục chưa cao. </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1CF6FC20-CECF-4A12-84B4-0C192FEB4AF8}"/>
              </a:ext>
            </a:extLst>
          </p:cNvPr>
          <p:cNvPicPr>
            <a:picLocks noChangeAspect="1"/>
          </p:cNvPicPr>
          <p:nvPr/>
        </p:nvPicPr>
        <p:blipFill>
          <a:blip r:embed="rId3"/>
          <a:stretch>
            <a:fillRect/>
          </a:stretch>
        </p:blipFill>
        <p:spPr>
          <a:xfrm>
            <a:off x="3856990" y="3513760"/>
            <a:ext cx="2428241" cy="1282111"/>
          </a:xfrm>
          <a:prstGeom prst="rect">
            <a:avLst/>
          </a:prstGeom>
        </p:spPr>
      </p:pic>
      <p:sp>
        <p:nvSpPr>
          <p:cNvPr id="8" name="TextBox 7">
            <a:extLst>
              <a:ext uri="{FF2B5EF4-FFF2-40B4-BE49-F238E27FC236}">
                <a16:creationId xmlns:a16="http://schemas.microsoft.com/office/drawing/2014/main" id="{C77BBEC9-1425-4D06-8750-358478168B61}"/>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2541849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02400" y="470110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642100" y="4831013"/>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2" name="Table 1">
            <a:extLst>
              <a:ext uri="{FF2B5EF4-FFF2-40B4-BE49-F238E27FC236}">
                <a16:creationId xmlns:a16="http://schemas.microsoft.com/office/drawing/2014/main" id="{44B22237-38BC-4967-AF82-1B5DD3343B29}"/>
              </a:ext>
            </a:extLst>
          </p:cNvPr>
          <p:cNvGraphicFramePr>
            <a:graphicFrameLocks noGrp="1"/>
          </p:cNvGraphicFramePr>
          <p:nvPr>
            <p:extLst>
              <p:ext uri="{D42A27DB-BD31-4B8C-83A1-F6EECF244321}">
                <p14:modId xmlns:p14="http://schemas.microsoft.com/office/powerpoint/2010/main" val="3017980012"/>
              </p:ext>
            </p:extLst>
          </p:nvPr>
        </p:nvGraphicFramePr>
        <p:xfrm>
          <a:off x="858837" y="425450"/>
          <a:ext cx="5529263" cy="4447540"/>
        </p:xfrm>
        <a:graphic>
          <a:graphicData uri="http://schemas.openxmlformats.org/drawingml/2006/table">
            <a:tbl>
              <a:tblPr firstRow="1" firstCol="1" bandRow="1">
                <a:tableStyleId>{03E3C8FF-8B87-4EE5-BC46-B188729109F7}</a:tableStyleId>
              </a:tblPr>
              <a:tblGrid>
                <a:gridCol w="508340">
                  <a:extLst>
                    <a:ext uri="{9D8B030D-6E8A-4147-A177-3AD203B41FA5}">
                      <a16:colId xmlns:a16="http://schemas.microsoft.com/office/drawing/2014/main" val="2952209343"/>
                    </a:ext>
                  </a:extLst>
                </a:gridCol>
                <a:gridCol w="5020923">
                  <a:extLst>
                    <a:ext uri="{9D8B030D-6E8A-4147-A177-3AD203B41FA5}">
                      <a16:colId xmlns:a16="http://schemas.microsoft.com/office/drawing/2014/main" val="2827109159"/>
                    </a:ext>
                  </a:extLst>
                </a:gridCol>
              </a:tblGrid>
              <a:tr h="290007">
                <a:tc>
                  <a:txBody>
                    <a:bodyPr/>
                    <a:lstStyle/>
                    <a:p>
                      <a:pPr marL="0" marR="0" algn="ctr">
                        <a:lnSpc>
                          <a:spcPct val="115000"/>
                        </a:lnSpc>
                        <a:spcBef>
                          <a:spcPts val="0"/>
                        </a:spcBef>
                        <a:spcAft>
                          <a:spcPts val="0"/>
                        </a:spcAft>
                      </a:pPr>
                      <a:r>
                        <a:rPr lang="en-US" sz="1800">
                          <a:effectLst/>
                        </a:rPr>
                        <a:t>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115000"/>
                        </a:lnSpc>
                        <a:spcBef>
                          <a:spcPts val="0"/>
                        </a:spcBef>
                        <a:spcAft>
                          <a:spcPts val="0"/>
                        </a:spcAft>
                      </a:pPr>
                      <a:r>
                        <a:rPr lang="en-US" sz="1800">
                          <a:effectLst/>
                        </a:rPr>
                        <a:t>Phương pháp GD KNXH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11140612"/>
                  </a:ext>
                </a:extLst>
              </a:tr>
              <a:tr h="290007">
                <a:tc>
                  <a:txBody>
                    <a:bodyPr/>
                    <a:lstStyle/>
                    <a:p>
                      <a:pPr marL="0" marR="0" algn="ctr">
                        <a:lnSpc>
                          <a:spcPct val="115000"/>
                        </a:lnSpc>
                        <a:spcBef>
                          <a:spcPts val="0"/>
                        </a:spcBef>
                        <a:spcAft>
                          <a:spcPts val="0"/>
                        </a:spcAft>
                      </a:pPr>
                      <a:r>
                        <a:rPr lang="en-US" sz="18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US"/>
                    </a:p>
                  </a:txBody>
                  <a:tcPr/>
                </a:tc>
                <a:extLst>
                  <a:ext uri="{0D108BD9-81ED-4DB2-BD59-A6C34878D82A}">
                    <a16:rowId xmlns:a16="http://schemas.microsoft.com/office/drawing/2014/main" val="62375202"/>
                  </a:ext>
                </a:extLst>
              </a:tr>
              <a:tr h="290007">
                <a:tc>
                  <a:txBody>
                    <a:bodyPr/>
                    <a:lstStyle/>
                    <a:p>
                      <a:pPr marL="0" marR="0" algn="ctr">
                        <a:lnSpc>
                          <a:spcPct val="115000"/>
                        </a:lnSpc>
                        <a:spcBef>
                          <a:spcPts val="0"/>
                        </a:spcBef>
                        <a:spcAft>
                          <a:spcPts val="0"/>
                        </a:spcAft>
                      </a:pPr>
                      <a:r>
                        <a:rPr lang="pt-BR"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Làm mẫu/làm gương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63524887"/>
                  </a:ext>
                </a:extLst>
              </a:tr>
              <a:tr h="290007">
                <a:tc>
                  <a:txBody>
                    <a:bodyPr/>
                    <a:lstStyle/>
                    <a:p>
                      <a:pPr marL="0" marR="0" algn="ctr">
                        <a:lnSpc>
                          <a:spcPct val="115000"/>
                        </a:lnSpc>
                        <a:spcBef>
                          <a:spcPts val="0"/>
                        </a:spcBef>
                        <a:spcAft>
                          <a:spcPts val="0"/>
                        </a:spcAft>
                      </a:pPr>
                      <a:r>
                        <a:rPr lang="pt-BR" sz="1800">
                          <a:effectLst/>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Thực hành, trải nghiệm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661514"/>
                  </a:ext>
                </a:extLst>
              </a:tr>
              <a:tr h="290007">
                <a:tc>
                  <a:txBody>
                    <a:bodyPr/>
                    <a:lstStyle/>
                    <a:p>
                      <a:pPr marL="0" marR="0" algn="ctr">
                        <a:lnSpc>
                          <a:spcPct val="115000"/>
                        </a:lnSpc>
                        <a:spcBef>
                          <a:spcPts val="0"/>
                        </a:spcBef>
                        <a:spcAft>
                          <a:spcPts val="0"/>
                        </a:spcAft>
                      </a:pPr>
                      <a:r>
                        <a:rPr lang="pt-BR"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dirty="0">
                          <a:effectLst/>
                        </a:rPr>
                        <a:t>Trò chơi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74171130"/>
                  </a:ext>
                </a:extLst>
              </a:tr>
              <a:tr h="599980">
                <a:tc>
                  <a:txBody>
                    <a:bodyPr/>
                    <a:lstStyle/>
                    <a:p>
                      <a:pPr marL="0" marR="0" algn="ctr">
                        <a:lnSpc>
                          <a:spcPct val="115000"/>
                        </a:lnSpc>
                        <a:spcBef>
                          <a:spcPts val="0"/>
                        </a:spcBef>
                        <a:spcAft>
                          <a:spcPts val="0"/>
                        </a:spcAft>
                      </a:pPr>
                      <a:r>
                        <a:rPr lang="pt-BR"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Kể chuyện, xem phim, </a:t>
                      </a:r>
                      <a:endParaRPr lang="en-US" sz="1800">
                        <a:effectLst/>
                      </a:endParaRPr>
                    </a:p>
                    <a:p>
                      <a:pPr marL="0" marR="0" algn="just">
                        <a:lnSpc>
                          <a:spcPct val="115000"/>
                        </a:lnSpc>
                        <a:spcBef>
                          <a:spcPts val="0"/>
                        </a:spcBef>
                        <a:spcAft>
                          <a:spcPts val="0"/>
                        </a:spcAft>
                      </a:pPr>
                      <a:r>
                        <a:rPr lang="pt-BR" sz="1800">
                          <a:effectLst/>
                        </a:rPr>
                        <a:t>tranh ảnh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6416019"/>
                  </a:ext>
                </a:extLst>
              </a:tr>
              <a:tr h="290007">
                <a:tc>
                  <a:txBody>
                    <a:bodyPr/>
                    <a:lstStyle/>
                    <a:p>
                      <a:pPr marL="0" marR="0" algn="ctr">
                        <a:lnSpc>
                          <a:spcPct val="115000"/>
                        </a:lnSpc>
                        <a:spcBef>
                          <a:spcPts val="0"/>
                        </a:spcBef>
                        <a:spcAft>
                          <a:spcPts val="0"/>
                        </a:spcAft>
                      </a:pPr>
                      <a:r>
                        <a:rPr lang="pt-BR"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Tạo tình huống và giải quyết tình huống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57025227"/>
                  </a:ext>
                </a:extLst>
              </a:tr>
              <a:tr h="290007">
                <a:tc>
                  <a:txBody>
                    <a:bodyPr/>
                    <a:lstStyle/>
                    <a:p>
                      <a:pPr marL="0" marR="0" algn="ctr">
                        <a:lnSpc>
                          <a:spcPct val="115000"/>
                        </a:lnSpc>
                        <a:spcBef>
                          <a:spcPts val="0"/>
                        </a:spcBef>
                        <a:spcAft>
                          <a:spcPts val="0"/>
                        </a:spcAft>
                      </a:pPr>
                      <a:r>
                        <a:rPr lang="pt-BR" sz="1800">
                          <a:effectLst/>
                        </a:rPr>
                        <a:t>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Trò truyện/đàm thoại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1246782"/>
                  </a:ext>
                </a:extLst>
              </a:tr>
              <a:tr h="290007">
                <a:tc>
                  <a:txBody>
                    <a:bodyPr/>
                    <a:lstStyle/>
                    <a:p>
                      <a:pPr marL="0" marR="0" algn="ctr">
                        <a:lnSpc>
                          <a:spcPct val="115000"/>
                        </a:lnSpc>
                        <a:spcBef>
                          <a:spcPts val="0"/>
                        </a:spcBef>
                        <a:spcAft>
                          <a:spcPts val="0"/>
                        </a:spcAft>
                      </a:pPr>
                      <a:r>
                        <a:rPr lang="pt-BR"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dirty="0">
                          <a:effectLst/>
                        </a:rPr>
                        <a:t>Nêu gương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5751278"/>
                  </a:ext>
                </a:extLst>
              </a:tr>
              <a:tr h="290007">
                <a:tc>
                  <a:txBody>
                    <a:bodyPr/>
                    <a:lstStyle/>
                    <a:p>
                      <a:pPr marL="0" marR="0" algn="ctr">
                        <a:lnSpc>
                          <a:spcPct val="115000"/>
                        </a:lnSpc>
                        <a:spcBef>
                          <a:spcPts val="0"/>
                        </a:spcBef>
                        <a:spcAft>
                          <a:spcPts val="0"/>
                        </a:spcAft>
                      </a:pPr>
                      <a:r>
                        <a:rPr lang="pt-BR" sz="1800">
                          <a:effectLst/>
                        </a:rPr>
                        <a:t>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Thăm quan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8370264"/>
                  </a:ext>
                </a:extLst>
              </a:tr>
              <a:tr h="290007">
                <a:tc>
                  <a:txBody>
                    <a:bodyPr/>
                    <a:lstStyle/>
                    <a:p>
                      <a:pPr marL="0" marR="0" algn="ctr">
                        <a:lnSpc>
                          <a:spcPct val="115000"/>
                        </a:lnSpc>
                        <a:spcBef>
                          <a:spcPts val="0"/>
                        </a:spcBef>
                        <a:spcAft>
                          <a:spcPts val="0"/>
                        </a:spcAft>
                      </a:pPr>
                      <a:r>
                        <a:rPr lang="pt-BR" sz="1800">
                          <a:effectLst/>
                        </a:rPr>
                        <a:t>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Lao động vừa sức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85268593"/>
                  </a:ext>
                </a:extLst>
              </a:tr>
              <a:tr h="290007">
                <a:tc>
                  <a:txBody>
                    <a:bodyPr/>
                    <a:lstStyle/>
                    <a:p>
                      <a:pPr marL="0" marR="0" algn="ctr">
                        <a:lnSpc>
                          <a:spcPct val="115000"/>
                        </a:lnSpc>
                        <a:spcBef>
                          <a:spcPts val="0"/>
                        </a:spcBef>
                        <a:spcAft>
                          <a:spcPts val="0"/>
                        </a:spcAft>
                      </a:pPr>
                      <a:r>
                        <a:rPr lang="pt-BR" sz="1800">
                          <a:effectLst/>
                        </a:rPr>
                        <a:t>10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Thi đua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0259327"/>
                  </a:ext>
                </a:extLst>
              </a:tr>
              <a:tr h="290007">
                <a:tc>
                  <a:txBody>
                    <a:bodyPr/>
                    <a:lstStyle/>
                    <a:p>
                      <a:pPr marL="0" marR="0" algn="ctr">
                        <a:lnSpc>
                          <a:spcPct val="115000"/>
                        </a:lnSpc>
                        <a:spcBef>
                          <a:spcPts val="0"/>
                        </a:spcBef>
                        <a:spcAft>
                          <a:spcPts val="0"/>
                        </a:spcAft>
                      </a:pPr>
                      <a:r>
                        <a:rPr lang="pt-BR" sz="1800">
                          <a:effectLst/>
                        </a:rPr>
                        <a:t>11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a:effectLst/>
                        </a:rPr>
                        <a:t>Luyện tập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8604591"/>
                  </a:ext>
                </a:extLst>
              </a:tr>
              <a:tr h="290007">
                <a:tc>
                  <a:txBody>
                    <a:bodyPr/>
                    <a:lstStyle/>
                    <a:p>
                      <a:pPr marL="0" marR="0" algn="ctr">
                        <a:lnSpc>
                          <a:spcPct val="115000"/>
                        </a:lnSpc>
                        <a:spcBef>
                          <a:spcPts val="0"/>
                        </a:spcBef>
                        <a:spcAft>
                          <a:spcPts val="0"/>
                        </a:spcAft>
                      </a:pPr>
                      <a:r>
                        <a:rPr lang="pt-BR" sz="1800">
                          <a:effectLst/>
                        </a:rPr>
                        <a:t>12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pt-BR" sz="1800" dirty="0">
                          <a:effectLst/>
                        </a:rPr>
                        <a:t>Phương pháp khác (kể tên)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4503521"/>
                  </a:ext>
                </a:extLst>
              </a:tr>
            </a:tbl>
          </a:graphicData>
        </a:graphic>
      </p:graphicFrame>
    </p:spTree>
    <p:extLst>
      <p:ext uri="{BB962C8B-B14F-4D97-AF65-F5344CB8AC3E}">
        <p14:creationId xmlns:p14="http://schemas.microsoft.com/office/powerpoint/2010/main" val="31022393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2" name="Table 1">
            <a:extLst>
              <a:ext uri="{FF2B5EF4-FFF2-40B4-BE49-F238E27FC236}">
                <a16:creationId xmlns:a16="http://schemas.microsoft.com/office/drawing/2014/main" id="{52780FBE-2608-4ABD-BD56-4B00F5241EFA}"/>
              </a:ext>
            </a:extLst>
          </p:cNvPr>
          <p:cNvGraphicFramePr>
            <a:graphicFrameLocks noGrp="1"/>
          </p:cNvGraphicFramePr>
          <p:nvPr>
            <p:extLst>
              <p:ext uri="{D42A27DB-BD31-4B8C-83A1-F6EECF244321}">
                <p14:modId xmlns:p14="http://schemas.microsoft.com/office/powerpoint/2010/main" val="2577757499"/>
              </p:ext>
            </p:extLst>
          </p:nvPr>
        </p:nvGraphicFramePr>
        <p:xfrm>
          <a:off x="911225" y="414274"/>
          <a:ext cx="7321550" cy="4314952"/>
        </p:xfrm>
        <a:graphic>
          <a:graphicData uri="http://schemas.openxmlformats.org/drawingml/2006/table">
            <a:tbl>
              <a:tblPr firstRow="1" firstCol="1" lastRow="1" lastCol="1" bandRow="1" bandCol="1">
                <a:tableStyleId>{03E3C8FF-8B87-4EE5-BC46-B188729109F7}</a:tableStyleId>
              </a:tblPr>
              <a:tblGrid>
                <a:gridCol w="964980">
                  <a:extLst>
                    <a:ext uri="{9D8B030D-6E8A-4147-A177-3AD203B41FA5}">
                      <a16:colId xmlns:a16="http://schemas.microsoft.com/office/drawing/2014/main" val="2300732834"/>
                    </a:ext>
                  </a:extLst>
                </a:gridCol>
                <a:gridCol w="6356570">
                  <a:extLst>
                    <a:ext uri="{9D8B030D-6E8A-4147-A177-3AD203B41FA5}">
                      <a16:colId xmlns:a16="http://schemas.microsoft.com/office/drawing/2014/main" val="3570713700"/>
                    </a:ext>
                  </a:extLst>
                </a:gridCol>
              </a:tblGrid>
              <a:tr h="0">
                <a:tc>
                  <a:txBody>
                    <a:bodyPr/>
                    <a:lstStyle/>
                    <a:p>
                      <a:pPr marL="20320" marR="0" indent="-20320" algn="ctr">
                        <a:lnSpc>
                          <a:spcPct val="115000"/>
                        </a:lnSpc>
                        <a:spcBef>
                          <a:spcPts val="0"/>
                        </a:spcBef>
                        <a:spcAft>
                          <a:spcPts val="0"/>
                        </a:spcAft>
                        <a:tabLst>
                          <a:tab pos="464820" algn="l"/>
                          <a:tab pos="4089400" algn="l"/>
                        </a:tabLst>
                      </a:pPr>
                      <a:r>
                        <a:rPr lang="en-US" sz="1800">
                          <a:effectLst/>
                        </a:rPr>
                        <a:t>STT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fr-FR" sz="1800">
                          <a:effectLst/>
                        </a:rPr>
                        <a:t>Các quan niệm về trải nghiệm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22081885"/>
                  </a:ext>
                </a:extLst>
              </a:tr>
              <a:tr h="395605">
                <a:tc>
                  <a:txBody>
                    <a:bodyPr/>
                    <a:lstStyle/>
                    <a:p>
                      <a:pPr marL="20320" marR="0" indent="-20320" algn="ctr">
                        <a:lnSpc>
                          <a:spcPct val="115000"/>
                        </a:lnSpc>
                        <a:spcBef>
                          <a:spcPts val="0"/>
                        </a:spcBef>
                        <a:spcAft>
                          <a:spcPts val="0"/>
                        </a:spcAft>
                        <a:tabLst>
                          <a:tab pos="464820" algn="l"/>
                          <a:tab pos="4089400" algn="l"/>
                        </a:tabLst>
                      </a:pPr>
                      <a:r>
                        <a:rPr lang="en-US"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Trải</a:t>
                      </a:r>
                      <a:r>
                        <a:rPr lang="en-US" sz="1800" dirty="0">
                          <a:effectLst/>
                        </a:rPr>
                        <a:t> </a:t>
                      </a:r>
                      <a:r>
                        <a:rPr lang="en-US" sz="1800" dirty="0" err="1">
                          <a:effectLst/>
                        </a:rPr>
                        <a:t>nghiệm</a:t>
                      </a:r>
                      <a:r>
                        <a:rPr lang="en-US" sz="1800" dirty="0">
                          <a:effectLst/>
                        </a:rPr>
                        <a:t> </a:t>
                      </a:r>
                      <a:r>
                        <a:rPr lang="en-US" sz="1800" dirty="0" err="1">
                          <a:effectLst/>
                        </a:rPr>
                        <a:t>là</a:t>
                      </a:r>
                      <a:r>
                        <a:rPr lang="en-US" sz="1800" dirty="0">
                          <a:effectLst/>
                        </a:rPr>
                        <a:t> </a:t>
                      </a:r>
                      <a:r>
                        <a:rPr lang="en-US" sz="1800" dirty="0" err="1">
                          <a:effectLst/>
                        </a:rPr>
                        <a:t>trẻ</a:t>
                      </a:r>
                      <a:r>
                        <a:rPr lang="en-US" sz="1800" dirty="0">
                          <a:effectLst/>
                        </a:rPr>
                        <a:t> </a:t>
                      </a:r>
                      <a:r>
                        <a:rPr lang="en-US" sz="1800" dirty="0" err="1">
                          <a:effectLst/>
                        </a:rPr>
                        <a:t>được</a:t>
                      </a:r>
                      <a:r>
                        <a:rPr lang="en-US" sz="1800" dirty="0">
                          <a:effectLst/>
                        </a:rPr>
                        <a:t> </a:t>
                      </a:r>
                      <a:r>
                        <a:rPr lang="en-US" sz="1800" dirty="0" err="1">
                          <a:effectLst/>
                        </a:rPr>
                        <a:t>trực</a:t>
                      </a:r>
                      <a:r>
                        <a:rPr lang="en-US" sz="1800" dirty="0">
                          <a:effectLst/>
                        </a:rPr>
                        <a:t> </a:t>
                      </a:r>
                      <a:r>
                        <a:rPr lang="en-US" sz="1800" dirty="0" err="1">
                          <a:effectLst/>
                        </a:rPr>
                        <a:t>tiếp</a:t>
                      </a:r>
                      <a:r>
                        <a:rPr lang="en-US" sz="1800" dirty="0">
                          <a:effectLst/>
                        </a:rPr>
                        <a:t> </a:t>
                      </a:r>
                      <a:r>
                        <a:rPr lang="en-US" sz="1800" dirty="0" err="1">
                          <a:effectLst/>
                        </a:rPr>
                        <a:t>tham</a:t>
                      </a:r>
                      <a:r>
                        <a:rPr lang="en-US" sz="1800" dirty="0">
                          <a:effectLst/>
                        </a:rPr>
                        <a:t> </a:t>
                      </a:r>
                      <a:r>
                        <a:rPr lang="en-US" sz="1800" dirty="0" err="1">
                          <a:effectLst/>
                        </a:rPr>
                        <a:t>gia</a:t>
                      </a:r>
                      <a:r>
                        <a:rPr lang="en-US" sz="1800" dirty="0">
                          <a:effectLst/>
                        </a:rPr>
                        <a:t> </a:t>
                      </a:r>
                      <a:r>
                        <a:rPr lang="en-US" sz="1800" dirty="0" err="1">
                          <a:effectLst/>
                        </a:rPr>
                        <a:t>vào</a:t>
                      </a:r>
                      <a:r>
                        <a:rPr lang="en-US" sz="1800" dirty="0">
                          <a:effectLst/>
                        </a:rPr>
                        <a:t> </a:t>
                      </a:r>
                      <a:r>
                        <a:rPr lang="en-US" sz="1800" dirty="0" err="1">
                          <a:effectLst/>
                        </a:rPr>
                        <a:t>các</a:t>
                      </a:r>
                      <a:r>
                        <a:rPr lang="en-US" sz="1800" dirty="0">
                          <a:effectLst/>
                        </a:rPr>
                        <a:t> </a:t>
                      </a: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thực</a:t>
                      </a:r>
                      <a:r>
                        <a:rPr lang="en-US" sz="1800" dirty="0">
                          <a:effectLst/>
                        </a:rPr>
                        <a:t> </a:t>
                      </a:r>
                      <a:r>
                        <a:rPr lang="en-US" sz="1800" dirty="0" err="1">
                          <a:effectLst/>
                        </a:rPr>
                        <a:t>tiễn</a:t>
                      </a:r>
                      <a:r>
                        <a:rPr lang="en-US" sz="1800" dirty="0">
                          <a:effectLst/>
                        </a:rPr>
                        <a:t>, </a:t>
                      </a:r>
                      <a:r>
                        <a:rPr lang="en-US" sz="1800" dirty="0" err="1">
                          <a:effectLst/>
                        </a:rPr>
                        <a:t>giúp</a:t>
                      </a:r>
                      <a:r>
                        <a:rPr lang="en-US" sz="1800" dirty="0">
                          <a:effectLst/>
                        </a:rPr>
                        <a:t> </a:t>
                      </a:r>
                      <a:r>
                        <a:rPr lang="en-US" sz="1800" dirty="0" err="1">
                          <a:effectLst/>
                        </a:rPr>
                        <a:t>trẻ</a:t>
                      </a:r>
                      <a:r>
                        <a:rPr lang="en-US" sz="1800" dirty="0">
                          <a:effectLst/>
                        </a:rPr>
                        <a:t> </a:t>
                      </a:r>
                      <a:r>
                        <a:rPr lang="en-US" sz="1800" dirty="0" err="1">
                          <a:effectLst/>
                        </a:rPr>
                        <a:t>hình</a:t>
                      </a:r>
                      <a:r>
                        <a:rPr lang="en-US" sz="1800" dirty="0">
                          <a:effectLst/>
                        </a:rPr>
                        <a:t> </a:t>
                      </a:r>
                      <a:r>
                        <a:rPr lang="en-US" sz="1800" dirty="0" err="1">
                          <a:effectLst/>
                        </a:rPr>
                        <a:t>thành</a:t>
                      </a:r>
                      <a:r>
                        <a:rPr lang="en-US" sz="1800" dirty="0">
                          <a:effectLst/>
                        </a:rPr>
                        <a:t> </a:t>
                      </a:r>
                      <a:r>
                        <a:rPr lang="en-US" sz="1800" dirty="0" err="1">
                          <a:effectLst/>
                        </a:rPr>
                        <a:t>củng</a:t>
                      </a:r>
                      <a:r>
                        <a:rPr lang="en-US" sz="1800" dirty="0">
                          <a:effectLst/>
                        </a:rPr>
                        <a:t> </a:t>
                      </a:r>
                      <a:r>
                        <a:rPr lang="en-US" sz="1800" dirty="0" err="1">
                          <a:effectLst/>
                        </a:rPr>
                        <a:t>cố</a:t>
                      </a:r>
                      <a:r>
                        <a:rPr lang="en-US" sz="1800" dirty="0">
                          <a:effectLst/>
                        </a:rPr>
                        <a:t> </a:t>
                      </a:r>
                      <a:r>
                        <a:rPr lang="en-US" sz="1800" dirty="0" err="1">
                          <a:effectLst/>
                        </a:rPr>
                        <a:t>và</a:t>
                      </a:r>
                      <a:r>
                        <a:rPr lang="en-US" sz="1800" dirty="0">
                          <a:effectLst/>
                        </a:rPr>
                        <a:t> </a:t>
                      </a:r>
                      <a:r>
                        <a:rPr lang="en-US" sz="1800" dirty="0" err="1">
                          <a:effectLst/>
                        </a:rPr>
                        <a:t>phát</a:t>
                      </a:r>
                      <a:r>
                        <a:rPr lang="en-US" sz="1800" dirty="0">
                          <a:effectLst/>
                        </a:rPr>
                        <a:t> </a:t>
                      </a:r>
                      <a:r>
                        <a:rPr lang="en-US" sz="1800" dirty="0" err="1">
                          <a:effectLst/>
                        </a:rPr>
                        <a:t>triển</a:t>
                      </a:r>
                      <a:r>
                        <a:rPr lang="en-US" sz="1800" dirty="0">
                          <a:effectLst/>
                        </a:rPr>
                        <a:t> </a:t>
                      </a:r>
                      <a:r>
                        <a:rPr lang="en-US" sz="1800" dirty="0" err="1">
                          <a:effectLst/>
                        </a:rPr>
                        <a:t>những</a:t>
                      </a:r>
                      <a:r>
                        <a:rPr lang="en-US" sz="1800" dirty="0">
                          <a:effectLst/>
                        </a:rPr>
                        <a:t> tri </a:t>
                      </a:r>
                      <a:r>
                        <a:rPr lang="en-US" sz="1800" dirty="0" err="1">
                          <a:effectLst/>
                        </a:rPr>
                        <a:t>thức</a:t>
                      </a:r>
                      <a:r>
                        <a:rPr lang="en-US" sz="1800" dirty="0">
                          <a:effectLst/>
                        </a:rPr>
                        <a:t> </a:t>
                      </a:r>
                      <a:r>
                        <a:rPr lang="en-US" sz="1800" dirty="0" err="1">
                          <a:effectLst/>
                        </a:rPr>
                        <a:t>đơn</a:t>
                      </a:r>
                      <a:r>
                        <a:rPr lang="en-US" sz="1800" dirty="0">
                          <a:effectLst/>
                        </a:rPr>
                        <a:t> </a:t>
                      </a:r>
                      <a:r>
                        <a:rPr lang="en-US" sz="1800" dirty="0" err="1">
                          <a:effectLst/>
                        </a:rPr>
                        <a:t>giản</a:t>
                      </a:r>
                      <a:r>
                        <a:rPr lang="en-US" sz="1800" dirty="0">
                          <a:effectLst/>
                        </a:rPr>
                        <a:t> </a:t>
                      </a:r>
                      <a:r>
                        <a:rPr lang="en-US" sz="1800" dirty="0" err="1">
                          <a:effectLst/>
                        </a:rPr>
                        <a:t>về</a:t>
                      </a:r>
                      <a:r>
                        <a:rPr lang="en-US" sz="1800" dirty="0">
                          <a:effectLst/>
                        </a:rPr>
                        <a:t> </a:t>
                      </a:r>
                      <a:r>
                        <a:rPr lang="en-US" sz="1800" dirty="0" err="1">
                          <a:effectLst/>
                        </a:rPr>
                        <a:t>sự</a:t>
                      </a:r>
                      <a:r>
                        <a:rPr lang="en-US" sz="1800" dirty="0">
                          <a:effectLst/>
                        </a:rPr>
                        <a:t> </a:t>
                      </a:r>
                      <a:r>
                        <a:rPr lang="en-US" sz="1800" dirty="0" err="1">
                          <a:effectLst/>
                        </a:rPr>
                        <a:t>vật</a:t>
                      </a:r>
                      <a:r>
                        <a:rPr lang="en-US" sz="1800" dirty="0">
                          <a:effectLst/>
                        </a:rPr>
                        <a:t>, </a:t>
                      </a:r>
                      <a:r>
                        <a:rPr lang="en-US" sz="1800" dirty="0" err="1">
                          <a:effectLst/>
                        </a:rPr>
                        <a:t>hiện</a:t>
                      </a:r>
                      <a:r>
                        <a:rPr lang="en-US" sz="1800" dirty="0">
                          <a:effectLst/>
                        </a:rPr>
                        <a:t> </a:t>
                      </a:r>
                      <a:r>
                        <a:rPr lang="en-US" sz="1800" dirty="0" err="1">
                          <a:effectLst/>
                        </a:rPr>
                        <a:t>tượng</a:t>
                      </a:r>
                      <a:r>
                        <a:rPr lang="en-US" sz="1800" dirty="0">
                          <a:effectLst/>
                        </a:rPr>
                        <a:t> </a:t>
                      </a:r>
                      <a:r>
                        <a:rPr lang="en-US" sz="1800" dirty="0" err="1">
                          <a:effectLst/>
                        </a:rPr>
                        <a:t>thiên</a:t>
                      </a:r>
                      <a:r>
                        <a:rPr lang="en-US" sz="1800" dirty="0">
                          <a:effectLst/>
                        </a:rPr>
                        <a:t> </a:t>
                      </a:r>
                      <a:r>
                        <a:rPr lang="en-US" sz="1800" dirty="0" err="1">
                          <a:effectLst/>
                        </a:rPr>
                        <a:t>nhiên</a:t>
                      </a:r>
                      <a:r>
                        <a:rPr lang="en-US" sz="1800" dirty="0">
                          <a:effectLst/>
                        </a:rPr>
                        <a:t>, </a:t>
                      </a:r>
                      <a:r>
                        <a:rPr lang="en-US" sz="1800" dirty="0" err="1">
                          <a:effectLst/>
                        </a:rPr>
                        <a:t>thỏa</a:t>
                      </a:r>
                      <a:r>
                        <a:rPr lang="en-US" sz="1800" dirty="0">
                          <a:effectLst/>
                        </a:rPr>
                        <a:t> </a:t>
                      </a:r>
                      <a:r>
                        <a:rPr lang="en-US" sz="1800" dirty="0" err="1">
                          <a:effectLst/>
                        </a:rPr>
                        <a:t>mãn</a:t>
                      </a:r>
                      <a:r>
                        <a:rPr lang="en-US" sz="1800" dirty="0">
                          <a:effectLst/>
                        </a:rPr>
                        <a:t> </a:t>
                      </a:r>
                      <a:r>
                        <a:rPr lang="en-US" sz="1800" dirty="0" err="1">
                          <a:effectLst/>
                        </a:rPr>
                        <a:t>nhu</a:t>
                      </a:r>
                      <a:r>
                        <a:rPr lang="en-US" sz="1800" dirty="0">
                          <a:effectLst/>
                        </a:rPr>
                        <a:t> </a:t>
                      </a:r>
                      <a:r>
                        <a:rPr lang="en-US" sz="1800" dirty="0" err="1">
                          <a:effectLst/>
                        </a:rPr>
                        <a:t>cầu</a:t>
                      </a:r>
                      <a:r>
                        <a:rPr lang="en-US" sz="1800" dirty="0">
                          <a:effectLst/>
                        </a:rPr>
                        <a:t> </a:t>
                      </a:r>
                      <a:r>
                        <a:rPr lang="en-US" sz="1800" dirty="0" err="1">
                          <a:effectLst/>
                        </a:rPr>
                        <a:t>nhận</a:t>
                      </a:r>
                      <a:r>
                        <a:rPr lang="en-US" sz="1800" dirty="0">
                          <a:effectLst/>
                        </a:rPr>
                        <a:t> </a:t>
                      </a:r>
                      <a:r>
                        <a:rPr lang="en-US" sz="1800" dirty="0" err="1">
                          <a:effectLst/>
                        </a:rPr>
                        <a:t>thức</a:t>
                      </a:r>
                      <a:r>
                        <a:rPr lang="en-US" sz="1800" dirty="0">
                          <a:effectLst/>
                        </a:rPr>
                        <a:t> </a:t>
                      </a:r>
                      <a:r>
                        <a:rPr lang="en-US" sz="1800" dirty="0" err="1">
                          <a:effectLst/>
                        </a:rPr>
                        <a:t>và</a:t>
                      </a:r>
                      <a:r>
                        <a:rPr lang="en-US" sz="1800" dirty="0">
                          <a:effectLst/>
                        </a:rPr>
                        <a:t> </a:t>
                      </a:r>
                      <a:r>
                        <a:rPr lang="en-US" sz="1800" dirty="0" err="1">
                          <a:effectLst/>
                        </a:rPr>
                        <a:t>mở</a:t>
                      </a:r>
                      <a:r>
                        <a:rPr lang="en-US" sz="1800" dirty="0">
                          <a:effectLst/>
                        </a:rPr>
                        <a:t> </a:t>
                      </a:r>
                      <a:r>
                        <a:rPr lang="en-US" sz="1800" dirty="0" err="1">
                          <a:effectLst/>
                        </a:rPr>
                        <a:t>rộng</a:t>
                      </a:r>
                      <a:r>
                        <a:rPr lang="en-US" sz="1800" dirty="0">
                          <a:effectLst/>
                        </a:rPr>
                        <a:t> </a:t>
                      </a:r>
                      <a:r>
                        <a:rPr lang="en-US" sz="1800" dirty="0" err="1">
                          <a:effectLst/>
                        </a:rPr>
                        <a:t>hiểu</a:t>
                      </a:r>
                      <a:r>
                        <a:rPr lang="en-US" sz="1800" dirty="0">
                          <a:effectLst/>
                        </a:rPr>
                        <a:t> </a:t>
                      </a:r>
                      <a:r>
                        <a:rPr lang="en-US" sz="1800" dirty="0" err="1">
                          <a:effectLst/>
                        </a:rPr>
                        <a:t>biết</a:t>
                      </a:r>
                      <a:r>
                        <a:rPr lang="en-US" sz="1800" dirty="0">
                          <a:effectLst/>
                        </a:rPr>
                        <a:t> </a:t>
                      </a:r>
                      <a:r>
                        <a:rPr lang="en-US" sz="1800" dirty="0" err="1">
                          <a:effectLst/>
                        </a:rPr>
                        <a:t>cho</a:t>
                      </a:r>
                      <a:r>
                        <a:rPr lang="en-US" sz="1800" dirty="0">
                          <a:effectLst/>
                        </a:rPr>
                        <a:t> </a:t>
                      </a:r>
                      <a:r>
                        <a:rPr lang="en-US" sz="1800" dirty="0" err="1">
                          <a:effectLst/>
                        </a:rPr>
                        <a:t>trẻ</a:t>
                      </a:r>
                      <a:r>
                        <a:rPr lang="en-US" sz="1800" dirty="0">
                          <a:effectLst/>
                        </a:rPr>
                        <a:t> </a:t>
                      </a:r>
                      <a:r>
                        <a:rPr lang="en-US" sz="1800" dirty="0" err="1">
                          <a:effectLst/>
                        </a:rPr>
                        <a:t>về</a:t>
                      </a:r>
                      <a:r>
                        <a:rPr lang="en-US" sz="1800" dirty="0">
                          <a:effectLst/>
                        </a:rPr>
                        <a:t> </a:t>
                      </a:r>
                      <a:r>
                        <a:rPr lang="en-US" sz="1800" dirty="0" err="1">
                          <a:effectLst/>
                        </a:rPr>
                        <a:t>thế</a:t>
                      </a:r>
                      <a:r>
                        <a:rPr lang="en-US" sz="1800" dirty="0">
                          <a:effectLst/>
                        </a:rPr>
                        <a:t> </a:t>
                      </a:r>
                      <a:r>
                        <a:rPr lang="en-US" sz="1800" dirty="0" err="1">
                          <a:effectLst/>
                        </a:rPr>
                        <a:t>giới</a:t>
                      </a:r>
                      <a:r>
                        <a:rPr lang="en-US" sz="1800" dirty="0">
                          <a:effectLst/>
                        </a:rPr>
                        <a:t> </a:t>
                      </a:r>
                      <a:r>
                        <a:rPr lang="en-US" sz="1800" dirty="0" err="1">
                          <a:effectLst/>
                        </a:rPr>
                        <a:t>xung</a:t>
                      </a:r>
                      <a:r>
                        <a:rPr lang="en-US" sz="1800" dirty="0">
                          <a:effectLst/>
                        </a:rPr>
                        <a:t> </a:t>
                      </a:r>
                      <a:r>
                        <a:rPr lang="en-US" sz="1800" dirty="0" err="1">
                          <a:effectLst/>
                        </a:rPr>
                        <a:t>quanh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72951027"/>
                  </a:ext>
                </a:extLst>
              </a:tr>
              <a:tr h="395605">
                <a:tc>
                  <a:txBody>
                    <a:bodyPr/>
                    <a:lstStyle/>
                    <a:p>
                      <a:pPr marL="20320" marR="0" indent="-20320" algn="ctr">
                        <a:lnSpc>
                          <a:spcPct val="115000"/>
                        </a:lnSpc>
                        <a:spcBef>
                          <a:spcPts val="0"/>
                        </a:spcBef>
                        <a:spcAft>
                          <a:spcPts val="0"/>
                        </a:spcAft>
                        <a:tabLst>
                          <a:tab pos="168275" algn="ctr"/>
                          <a:tab pos="464820" algn="l"/>
                          <a:tab pos="4089400" algn="l"/>
                        </a:tabLst>
                      </a:pPr>
                      <a:r>
                        <a:rPr lang="en-US" sz="1800">
                          <a:effectLst/>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Trẻ được thực hành 1 vấn đề gì đó, trẻ được và nêu ra ý kiến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17610508"/>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Là quá trình xem xét, phân tích những việc làm đã trải qua, đã chứng kiến, đã nghe thấy, đã được xem để rút ra kinh nghiệm bài học cho bản thân và áp dụng các bài học đó để ứng xử hợp lý, hiệu quả hơn.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6335139"/>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800" dirty="0" err="1">
                          <a:effectLst/>
                        </a:rPr>
                        <a:t>Là</a:t>
                      </a:r>
                      <a:r>
                        <a:rPr lang="en-US" sz="1800" dirty="0">
                          <a:effectLst/>
                        </a:rPr>
                        <a:t> </a:t>
                      </a:r>
                      <a:r>
                        <a:rPr lang="en-US" sz="1800" dirty="0" err="1">
                          <a:effectLst/>
                        </a:rPr>
                        <a:t>quá</a:t>
                      </a:r>
                      <a:r>
                        <a:rPr lang="en-US" sz="1800" dirty="0">
                          <a:effectLst/>
                        </a:rPr>
                        <a:t> </a:t>
                      </a:r>
                      <a:r>
                        <a:rPr lang="en-US" sz="1800" dirty="0" err="1">
                          <a:effectLst/>
                        </a:rPr>
                        <a:t>trình</a:t>
                      </a:r>
                      <a:r>
                        <a:rPr lang="en-US" sz="1800" dirty="0">
                          <a:effectLst/>
                        </a:rPr>
                        <a:t> </a:t>
                      </a: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nhằm</a:t>
                      </a:r>
                      <a:r>
                        <a:rPr lang="en-US" sz="1800" dirty="0">
                          <a:effectLst/>
                        </a:rPr>
                        <a:t> </a:t>
                      </a:r>
                      <a:r>
                        <a:rPr lang="en-US" sz="1800" dirty="0" err="1">
                          <a:effectLst/>
                        </a:rPr>
                        <a:t>thu</a:t>
                      </a:r>
                      <a:r>
                        <a:rPr lang="en-US" sz="1800" dirty="0">
                          <a:effectLst/>
                        </a:rPr>
                        <a:t> </a:t>
                      </a:r>
                      <a:r>
                        <a:rPr lang="en-US" sz="1800" dirty="0" err="1">
                          <a:effectLst/>
                        </a:rPr>
                        <a:t>thập</a:t>
                      </a:r>
                      <a:r>
                        <a:rPr lang="en-US" sz="1800" dirty="0">
                          <a:effectLst/>
                        </a:rPr>
                        <a:t> </a:t>
                      </a:r>
                      <a:r>
                        <a:rPr lang="en-US" sz="1800" dirty="0" err="1">
                          <a:effectLst/>
                        </a:rPr>
                        <a:t>các</a:t>
                      </a:r>
                      <a:r>
                        <a:rPr lang="en-US" sz="1800" dirty="0">
                          <a:effectLst/>
                        </a:rPr>
                        <a:t> </a:t>
                      </a:r>
                      <a:r>
                        <a:rPr lang="en-US" sz="1800" dirty="0" err="1">
                          <a:effectLst/>
                        </a:rPr>
                        <a:t>kinh</a:t>
                      </a:r>
                      <a:r>
                        <a:rPr lang="en-US" sz="1800" dirty="0">
                          <a:effectLst/>
                        </a:rPr>
                        <a:t> </a:t>
                      </a:r>
                      <a:r>
                        <a:rPr lang="en-US" sz="1800" dirty="0" err="1">
                          <a:effectLst/>
                        </a:rPr>
                        <a:t>nghiệm</a:t>
                      </a:r>
                      <a:r>
                        <a:rPr lang="en-US" sz="1800" dirty="0">
                          <a:effectLst/>
                        </a:rPr>
                        <a:t> </a:t>
                      </a:r>
                      <a:r>
                        <a:rPr lang="en-US" sz="1800" dirty="0" err="1">
                          <a:effectLst/>
                        </a:rPr>
                        <a:t>thực</a:t>
                      </a:r>
                      <a:r>
                        <a:rPr lang="en-US" sz="1800" dirty="0">
                          <a:effectLst/>
                        </a:rPr>
                        <a:t> </a:t>
                      </a:r>
                      <a:r>
                        <a:rPr lang="en-US" sz="1800" dirty="0" err="1">
                          <a:effectLst/>
                        </a:rPr>
                        <a:t>tế</a:t>
                      </a:r>
                      <a:r>
                        <a:rPr lang="en-US" sz="1800" dirty="0">
                          <a:effectLst/>
                        </a:rPr>
                        <a:t> </a:t>
                      </a:r>
                      <a:r>
                        <a:rPr lang="en-US" sz="1800" dirty="0" err="1">
                          <a:effectLst/>
                        </a:rPr>
                        <a:t>trong</a:t>
                      </a:r>
                      <a:r>
                        <a:rPr lang="en-US" sz="1800" dirty="0">
                          <a:effectLst/>
                        </a:rPr>
                        <a:t> </a:t>
                      </a:r>
                      <a:r>
                        <a:rPr lang="en-US" sz="1800" dirty="0" err="1">
                          <a:effectLst/>
                        </a:rPr>
                        <a:t>cuộc</a:t>
                      </a:r>
                      <a:r>
                        <a:rPr lang="en-US" sz="1800" dirty="0">
                          <a:effectLst/>
                        </a:rPr>
                        <a:t> </a:t>
                      </a:r>
                      <a:r>
                        <a:rPr lang="en-US" sz="1800" dirty="0" err="1">
                          <a:effectLst/>
                        </a:rPr>
                        <a:t>sống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10977802"/>
                  </a:ext>
                </a:extLst>
              </a:tr>
            </a:tbl>
          </a:graphicData>
        </a:graphic>
      </p:graphicFrame>
    </p:spTree>
    <p:extLst>
      <p:ext uri="{BB962C8B-B14F-4D97-AF65-F5344CB8AC3E}">
        <p14:creationId xmlns:p14="http://schemas.microsoft.com/office/powerpoint/2010/main" val="1761093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2" name="Table 1">
            <a:extLst>
              <a:ext uri="{FF2B5EF4-FFF2-40B4-BE49-F238E27FC236}">
                <a16:creationId xmlns:a16="http://schemas.microsoft.com/office/drawing/2014/main" id="{4A4C9DC6-7132-4E0E-AF6D-43E8EDA7CC80}"/>
              </a:ext>
            </a:extLst>
          </p:cNvPr>
          <p:cNvGraphicFramePr>
            <a:graphicFrameLocks noGrp="1"/>
          </p:cNvGraphicFramePr>
          <p:nvPr>
            <p:extLst>
              <p:ext uri="{D42A27DB-BD31-4B8C-83A1-F6EECF244321}">
                <p14:modId xmlns:p14="http://schemas.microsoft.com/office/powerpoint/2010/main" val="3313009549"/>
              </p:ext>
            </p:extLst>
          </p:nvPr>
        </p:nvGraphicFramePr>
        <p:xfrm>
          <a:off x="911225" y="1112709"/>
          <a:ext cx="7321550" cy="3488182"/>
        </p:xfrm>
        <a:graphic>
          <a:graphicData uri="http://schemas.openxmlformats.org/drawingml/2006/table">
            <a:tbl>
              <a:tblPr firstRow="1" firstCol="1" lastRow="1" lastCol="1" bandRow="1" bandCol="1">
                <a:tableStyleId>{03E3C8FF-8B87-4EE5-BC46-B188729109F7}</a:tableStyleId>
              </a:tblPr>
              <a:tblGrid>
                <a:gridCol w="967909">
                  <a:extLst>
                    <a:ext uri="{9D8B030D-6E8A-4147-A177-3AD203B41FA5}">
                      <a16:colId xmlns:a16="http://schemas.microsoft.com/office/drawing/2014/main" val="390108506"/>
                    </a:ext>
                  </a:extLst>
                </a:gridCol>
                <a:gridCol w="6353641">
                  <a:extLst>
                    <a:ext uri="{9D8B030D-6E8A-4147-A177-3AD203B41FA5}">
                      <a16:colId xmlns:a16="http://schemas.microsoft.com/office/drawing/2014/main" val="2930198349"/>
                    </a:ext>
                  </a:extLst>
                </a:gridCol>
              </a:tblGrid>
              <a:tr h="0">
                <a:tc>
                  <a:txBody>
                    <a:bodyPr/>
                    <a:lstStyle/>
                    <a:p>
                      <a:pPr marL="20320" marR="0" indent="-20320" algn="ctr">
                        <a:lnSpc>
                          <a:spcPct val="115000"/>
                        </a:lnSpc>
                        <a:spcBef>
                          <a:spcPts val="0"/>
                        </a:spcBef>
                        <a:spcAft>
                          <a:spcPts val="0"/>
                        </a:spcAft>
                        <a:tabLst>
                          <a:tab pos="464820" algn="l"/>
                          <a:tab pos="4089400" algn="l"/>
                        </a:tabLst>
                      </a:pPr>
                      <a:r>
                        <a:rPr lang="en-US" sz="1800">
                          <a:effectLst/>
                        </a:rPr>
                        <a:t>STT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fr-FR" sz="1800" dirty="0" err="1">
                          <a:effectLst/>
                        </a:rPr>
                        <a:t>Các</a:t>
                      </a:r>
                      <a:r>
                        <a:rPr lang="fr-FR" sz="1800" dirty="0">
                          <a:effectLst/>
                        </a:rPr>
                        <a:t> </a:t>
                      </a:r>
                      <a:r>
                        <a:rPr lang="fr-FR" sz="1800" dirty="0" err="1">
                          <a:effectLst/>
                        </a:rPr>
                        <a:t>hoạt</a:t>
                      </a:r>
                      <a:r>
                        <a:rPr lang="fr-FR" sz="1800" dirty="0">
                          <a:effectLst/>
                        </a:rPr>
                        <a:t> </a:t>
                      </a:r>
                      <a:r>
                        <a:rPr lang="fr-FR" sz="1800" dirty="0" err="1">
                          <a:effectLst/>
                        </a:rPr>
                        <a:t>động</a:t>
                      </a:r>
                      <a:r>
                        <a:rPr lang="fr-FR" sz="1800" dirty="0">
                          <a:effectLst/>
                        </a:rPr>
                        <a:t> </a:t>
                      </a:r>
                      <a:r>
                        <a:rPr lang="fr-FR" sz="1800" dirty="0" err="1">
                          <a:effectLst/>
                        </a:rPr>
                        <a:t>trong</a:t>
                      </a:r>
                      <a:r>
                        <a:rPr lang="fr-FR" sz="1800" dirty="0">
                          <a:effectLst/>
                        </a:rPr>
                        <a:t> </a:t>
                      </a:r>
                      <a:r>
                        <a:rPr lang="fr-FR" sz="1800" dirty="0" err="1">
                          <a:effectLst/>
                        </a:rPr>
                        <a:t>ngày</a:t>
                      </a:r>
                      <a:r>
                        <a:rPr lang="fr-FR" sz="1800" dirty="0">
                          <a:effectLst/>
                        </a:rPr>
                        <a:t> </a:t>
                      </a:r>
                      <a:r>
                        <a:rPr lang="fr-FR" sz="1800" dirty="0" err="1">
                          <a:effectLst/>
                        </a:rPr>
                        <a:t>thường</a:t>
                      </a:r>
                      <a:r>
                        <a:rPr lang="fr-FR" sz="1800" dirty="0">
                          <a:effectLst/>
                        </a:rPr>
                        <a:t> </a:t>
                      </a:r>
                      <a:r>
                        <a:rPr lang="fr-FR" sz="1800" dirty="0" err="1">
                          <a:effectLst/>
                        </a:rPr>
                        <a:t>được</a:t>
                      </a:r>
                      <a:r>
                        <a:rPr lang="fr-FR" sz="1800" dirty="0">
                          <a:effectLst/>
                        </a:rPr>
                        <a:t> GV </a:t>
                      </a:r>
                      <a:r>
                        <a:rPr lang="fr-FR" sz="1800" dirty="0" err="1">
                          <a:effectLst/>
                        </a:rPr>
                        <a:t>sử</a:t>
                      </a:r>
                      <a:r>
                        <a:rPr lang="fr-FR" sz="1800" dirty="0">
                          <a:effectLst/>
                        </a:rPr>
                        <a:t> </a:t>
                      </a:r>
                      <a:r>
                        <a:rPr lang="fr-FR" sz="1800" dirty="0" err="1">
                          <a:effectLst/>
                        </a:rPr>
                        <a:t>dụng</a:t>
                      </a:r>
                      <a:r>
                        <a:rPr lang="fr-FR" sz="1800" dirty="0">
                          <a:effectLst/>
                        </a:rPr>
                        <a:t> </a:t>
                      </a:r>
                      <a:r>
                        <a:rPr lang="fr-FR" sz="1800" dirty="0" err="1">
                          <a:effectLst/>
                        </a:rPr>
                        <a:t>để</a:t>
                      </a:r>
                      <a:r>
                        <a:rPr lang="fr-FR" sz="1800" dirty="0">
                          <a:effectLst/>
                        </a:rPr>
                        <a:t> </a:t>
                      </a:r>
                      <a:r>
                        <a:rPr lang="fr-FR" sz="1800" dirty="0" err="1">
                          <a:effectLst/>
                        </a:rPr>
                        <a:t>giáo</a:t>
                      </a:r>
                      <a:r>
                        <a:rPr lang="fr-FR" sz="1800" dirty="0">
                          <a:effectLst/>
                        </a:rPr>
                        <a:t> </a:t>
                      </a:r>
                      <a:r>
                        <a:rPr lang="fr-FR" sz="1800" dirty="0" err="1">
                          <a:effectLst/>
                        </a:rPr>
                        <a:t>dục</a:t>
                      </a:r>
                      <a:r>
                        <a:rPr lang="fr-FR" sz="1800" dirty="0">
                          <a:effectLst/>
                        </a:rPr>
                        <a:t> KNXH</a:t>
                      </a:r>
                      <a:endParaRPr lang="en-US" sz="1800" dirty="0">
                        <a:effectLst/>
                      </a:endParaRPr>
                    </a:p>
                    <a:p>
                      <a:pPr marL="0" marR="0" algn="ctr">
                        <a:lnSpc>
                          <a:spcPct val="115000"/>
                        </a:lnSpc>
                        <a:spcBef>
                          <a:spcPts val="0"/>
                        </a:spcBef>
                        <a:spcAft>
                          <a:spcPts val="0"/>
                        </a:spcAft>
                      </a:pPr>
                      <a:r>
                        <a:rPr lang="fr-FR" sz="1800" dirty="0">
                          <a:effectLst/>
                        </a:rPr>
                        <a:t> </a:t>
                      </a:r>
                      <a:r>
                        <a:rPr lang="fr-FR" sz="1800" dirty="0" err="1">
                          <a:effectLst/>
                        </a:rPr>
                        <a:t>cho</a:t>
                      </a:r>
                      <a:r>
                        <a:rPr lang="fr-FR" sz="1800" dirty="0">
                          <a:effectLst/>
                        </a:rPr>
                        <a:t> </a:t>
                      </a:r>
                      <a:r>
                        <a:rPr lang="fr-FR" sz="1800" dirty="0" err="1">
                          <a:effectLst/>
                        </a:rPr>
                        <a:t>trẻ</a:t>
                      </a:r>
                      <a:r>
                        <a:rPr lang="fr-FR" sz="1800" dirty="0">
                          <a:effectLst/>
                        </a:rPr>
                        <a:t> 5-6 </a:t>
                      </a:r>
                      <a:r>
                        <a:rPr lang="fr-FR" sz="1800" dirty="0" err="1">
                          <a:effectLst/>
                        </a:rPr>
                        <a:t>tuổi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5611582"/>
                  </a:ext>
                </a:extLst>
              </a:tr>
              <a:tr h="395605">
                <a:tc>
                  <a:txBody>
                    <a:bodyPr/>
                    <a:lstStyle/>
                    <a:p>
                      <a:pPr marL="20320" marR="0" indent="-20320" algn="ctr">
                        <a:lnSpc>
                          <a:spcPct val="115000"/>
                        </a:lnSpc>
                        <a:spcBef>
                          <a:spcPts val="0"/>
                        </a:spcBef>
                        <a:spcAft>
                          <a:spcPts val="0"/>
                        </a:spcAft>
                        <a:tabLst>
                          <a:tab pos="464820" algn="l"/>
                          <a:tab pos="4089400" algn="l"/>
                        </a:tabLst>
                      </a:pPr>
                      <a:r>
                        <a:rPr lang="en-US"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đón trẻ</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7222534"/>
                  </a:ext>
                </a:extLst>
              </a:tr>
              <a:tr h="395605">
                <a:tc>
                  <a:txBody>
                    <a:bodyPr/>
                    <a:lstStyle/>
                    <a:p>
                      <a:pPr marL="20320" marR="0" indent="-20320" algn="ctr">
                        <a:lnSpc>
                          <a:spcPct val="115000"/>
                        </a:lnSpc>
                        <a:spcBef>
                          <a:spcPts val="0"/>
                        </a:spcBef>
                        <a:spcAft>
                          <a:spcPts val="0"/>
                        </a:spcAft>
                        <a:tabLst>
                          <a:tab pos="168275" algn="ctr"/>
                          <a:tab pos="464820" algn="l"/>
                          <a:tab pos="4089400" algn="l"/>
                        </a:tabLst>
                      </a:pPr>
                      <a:r>
                        <a:rPr lang="en-US" sz="1800">
                          <a:effectLst/>
                        </a:rPr>
                        <a:t>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học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92636068"/>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chơi (ngoài trời, góc)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46732858"/>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Vệ sinh ăn trưa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4908548"/>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Ngủ trưa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3060907"/>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chiều</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92153734"/>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trả trẻ</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7979909"/>
                  </a:ext>
                </a:extLst>
              </a:tr>
              <a:tr h="0">
                <a:tc>
                  <a:txBody>
                    <a:bodyPr/>
                    <a:lstStyle/>
                    <a:p>
                      <a:pPr marL="20320" marR="0" indent="-20320" algn="ctr">
                        <a:lnSpc>
                          <a:spcPct val="115000"/>
                        </a:lnSpc>
                        <a:spcBef>
                          <a:spcPts val="0"/>
                        </a:spcBef>
                        <a:spcAft>
                          <a:spcPts val="0"/>
                        </a:spcAft>
                        <a:tabLst>
                          <a:tab pos="464820" algn="l"/>
                          <a:tab pos="4089400" algn="l"/>
                        </a:tabLst>
                      </a:pPr>
                      <a:r>
                        <a:rPr lang="en-US" sz="1800">
                          <a:effectLst/>
                        </a:rPr>
                        <a:t>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khác</a:t>
                      </a:r>
                      <a:r>
                        <a:rPr lang="en-US" sz="1800" dirty="0">
                          <a:effectLst/>
                        </a:rPr>
                        <a:t>: </a:t>
                      </a: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mọi</a:t>
                      </a:r>
                      <a:r>
                        <a:rPr lang="en-US" sz="1800" dirty="0">
                          <a:effectLst/>
                        </a:rPr>
                        <a:t> </a:t>
                      </a:r>
                      <a:r>
                        <a:rPr lang="en-US" sz="1800" dirty="0" err="1">
                          <a:effectLst/>
                        </a:rPr>
                        <a:t>lúc</a:t>
                      </a:r>
                      <a:r>
                        <a:rPr lang="en-US" sz="1800" dirty="0">
                          <a:effectLst/>
                        </a:rPr>
                        <a:t>, </a:t>
                      </a:r>
                      <a:r>
                        <a:rPr lang="en-US" sz="1800" dirty="0" err="1">
                          <a:effectLst/>
                        </a:rPr>
                        <a:t>mọi</a:t>
                      </a:r>
                      <a:r>
                        <a:rPr lang="en-US" sz="1800" dirty="0">
                          <a:effectLst/>
                        </a:rPr>
                        <a:t> </a:t>
                      </a:r>
                      <a:r>
                        <a:rPr lang="en-US" sz="1800" dirty="0" err="1">
                          <a:effectLst/>
                        </a:rPr>
                        <a:t>nơi</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01993323"/>
                  </a:ext>
                </a:extLst>
              </a:tr>
            </a:tbl>
          </a:graphicData>
        </a:graphic>
      </p:graphicFrame>
    </p:spTree>
    <p:extLst>
      <p:ext uri="{BB962C8B-B14F-4D97-AF65-F5344CB8AC3E}">
        <p14:creationId xmlns:p14="http://schemas.microsoft.com/office/powerpoint/2010/main" val="27615248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27</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graphicFrame>
        <p:nvGraphicFramePr>
          <p:cNvPr id="2" name="Table 1">
            <a:extLst>
              <a:ext uri="{FF2B5EF4-FFF2-40B4-BE49-F238E27FC236}">
                <a16:creationId xmlns:a16="http://schemas.microsoft.com/office/drawing/2014/main" id="{A097B3AB-B9EE-4BA6-B3AD-915116C03092}"/>
              </a:ext>
            </a:extLst>
          </p:cNvPr>
          <p:cNvGraphicFramePr>
            <a:graphicFrameLocks noGrp="1"/>
          </p:cNvGraphicFramePr>
          <p:nvPr>
            <p:extLst>
              <p:ext uri="{D42A27DB-BD31-4B8C-83A1-F6EECF244321}">
                <p14:modId xmlns:p14="http://schemas.microsoft.com/office/powerpoint/2010/main" val="3523093314"/>
              </p:ext>
            </p:extLst>
          </p:nvPr>
        </p:nvGraphicFramePr>
        <p:xfrm>
          <a:off x="1019175" y="893318"/>
          <a:ext cx="7321550" cy="3488182"/>
        </p:xfrm>
        <a:graphic>
          <a:graphicData uri="http://schemas.openxmlformats.org/drawingml/2006/table">
            <a:tbl>
              <a:tblPr firstRow="1" firstCol="1" lastRow="1" lastCol="1" bandRow="1" bandCol="1">
                <a:tableStyleId>{03E3C8FF-8B87-4EE5-BC46-B188729109F7}</a:tableStyleId>
              </a:tblPr>
              <a:tblGrid>
                <a:gridCol w="967791">
                  <a:extLst>
                    <a:ext uri="{9D8B030D-6E8A-4147-A177-3AD203B41FA5}">
                      <a16:colId xmlns:a16="http://schemas.microsoft.com/office/drawing/2014/main" val="1316581128"/>
                    </a:ext>
                  </a:extLst>
                </a:gridCol>
                <a:gridCol w="6353759">
                  <a:extLst>
                    <a:ext uri="{9D8B030D-6E8A-4147-A177-3AD203B41FA5}">
                      <a16:colId xmlns:a16="http://schemas.microsoft.com/office/drawing/2014/main" val="3594373380"/>
                    </a:ext>
                  </a:extLst>
                </a:gridCol>
              </a:tblGrid>
              <a:tr h="474917">
                <a:tc>
                  <a:txBody>
                    <a:bodyPr/>
                    <a:lstStyle/>
                    <a:p>
                      <a:pPr marL="20320" marR="0" indent="-20320" algn="ctr">
                        <a:lnSpc>
                          <a:spcPct val="115000"/>
                        </a:lnSpc>
                        <a:spcBef>
                          <a:spcPts val="0"/>
                        </a:spcBef>
                        <a:spcAft>
                          <a:spcPts val="0"/>
                        </a:spcAft>
                        <a:tabLst>
                          <a:tab pos="464820" algn="l"/>
                          <a:tab pos="4089400" algn="l"/>
                        </a:tabLst>
                      </a:pPr>
                      <a:r>
                        <a:rPr lang="en-US" sz="1800">
                          <a:effectLst/>
                        </a:rPr>
                        <a:t>STT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fr-FR" sz="1800">
                          <a:effectLst/>
                        </a:rPr>
                        <a:t>Các hoạt động trong ngày thường được GV sử dụng để giáo dục KNXH</a:t>
                      </a:r>
                      <a:endParaRPr lang="en-US" sz="1800">
                        <a:effectLst/>
                      </a:endParaRPr>
                    </a:p>
                    <a:p>
                      <a:pPr marL="0" marR="0" algn="ctr">
                        <a:lnSpc>
                          <a:spcPct val="115000"/>
                        </a:lnSpc>
                        <a:spcBef>
                          <a:spcPts val="0"/>
                        </a:spcBef>
                        <a:spcAft>
                          <a:spcPts val="0"/>
                        </a:spcAft>
                      </a:pPr>
                      <a:r>
                        <a:rPr lang="fr-FR" sz="1800">
                          <a:effectLst/>
                        </a:rPr>
                        <a:t> cho trẻ 5-6 tuổi</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2627691"/>
                  </a:ext>
                </a:extLst>
              </a:tr>
              <a:tr h="395605">
                <a:tc>
                  <a:txBody>
                    <a:bodyPr/>
                    <a:lstStyle/>
                    <a:p>
                      <a:pPr marL="20320" marR="0" indent="-20320" algn="ctr">
                        <a:lnSpc>
                          <a:spcPct val="115000"/>
                        </a:lnSpc>
                        <a:spcBef>
                          <a:spcPts val="0"/>
                        </a:spcBef>
                        <a:spcAft>
                          <a:spcPts val="0"/>
                        </a:spcAft>
                        <a:tabLst>
                          <a:tab pos="464820" algn="l"/>
                          <a:tab pos="4089400" algn="l"/>
                        </a:tabLst>
                      </a:pPr>
                      <a:r>
                        <a:rPr lang="en-US" sz="1800">
                          <a:effectLst/>
                        </a:rPr>
                        <a:t>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đón trẻ</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38943367"/>
                  </a:ext>
                </a:extLst>
              </a:tr>
              <a:tr h="395605">
                <a:tc>
                  <a:txBody>
                    <a:bodyPr/>
                    <a:lstStyle/>
                    <a:p>
                      <a:pPr marL="20320" marR="0" indent="-20320" algn="ctr">
                        <a:lnSpc>
                          <a:spcPct val="115000"/>
                        </a:lnSpc>
                        <a:spcBef>
                          <a:spcPts val="0"/>
                        </a:spcBef>
                        <a:spcAft>
                          <a:spcPts val="0"/>
                        </a:spcAft>
                        <a:tabLst>
                          <a:tab pos="168275" algn="ctr"/>
                          <a:tab pos="464820" algn="l"/>
                          <a:tab pos="4089400" algn="l"/>
                        </a:tabLst>
                      </a:pPr>
                      <a:r>
                        <a:rPr lang="en-US" sz="1800" dirty="0">
                          <a:effectLst/>
                        </a:rPr>
                        <a:t>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học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98570345"/>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chơi (ngoài trời, góc)</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9156491"/>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Vệ sinh ăn trưa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1608002"/>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Ngủ trưa</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1688443"/>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chiều</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23702975"/>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a:effectLst/>
                        </a:rPr>
                        <a:t>Hoạt động trả trẻ</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0025230"/>
                  </a:ext>
                </a:extLst>
              </a:tr>
              <a:tr h="229553">
                <a:tc>
                  <a:txBody>
                    <a:bodyPr/>
                    <a:lstStyle/>
                    <a:p>
                      <a:pPr marL="20320" marR="0" indent="-20320" algn="ctr">
                        <a:lnSpc>
                          <a:spcPct val="115000"/>
                        </a:lnSpc>
                        <a:spcBef>
                          <a:spcPts val="0"/>
                        </a:spcBef>
                        <a:spcAft>
                          <a:spcPts val="0"/>
                        </a:spcAft>
                        <a:tabLst>
                          <a:tab pos="464820" algn="l"/>
                          <a:tab pos="4089400" algn="l"/>
                        </a:tabLst>
                      </a:pPr>
                      <a:r>
                        <a:rPr lang="en-US" sz="1800">
                          <a:effectLst/>
                        </a:rPr>
                        <a:t>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khác</a:t>
                      </a:r>
                      <a:r>
                        <a:rPr lang="en-US" sz="1800" dirty="0">
                          <a:effectLst/>
                        </a:rPr>
                        <a:t>: </a:t>
                      </a:r>
                      <a:r>
                        <a:rPr lang="en-US" sz="1800" dirty="0" err="1">
                          <a:effectLst/>
                        </a:rPr>
                        <a:t>Hoạt</a:t>
                      </a:r>
                      <a:r>
                        <a:rPr lang="en-US" sz="1800" dirty="0">
                          <a:effectLst/>
                        </a:rPr>
                        <a:t> </a:t>
                      </a:r>
                      <a:r>
                        <a:rPr lang="en-US" sz="1800" dirty="0" err="1">
                          <a:effectLst/>
                        </a:rPr>
                        <a:t>động</a:t>
                      </a:r>
                      <a:r>
                        <a:rPr lang="en-US" sz="1800" dirty="0">
                          <a:effectLst/>
                        </a:rPr>
                        <a:t> </a:t>
                      </a:r>
                      <a:r>
                        <a:rPr lang="en-US" sz="1800" dirty="0" err="1">
                          <a:effectLst/>
                        </a:rPr>
                        <a:t>mọi</a:t>
                      </a:r>
                      <a:r>
                        <a:rPr lang="en-US" sz="1800" dirty="0">
                          <a:effectLst/>
                        </a:rPr>
                        <a:t> </a:t>
                      </a:r>
                      <a:r>
                        <a:rPr lang="en-US" sz="1800" dirty="0" err="1">
                          <a:effectLst/>
                        </a:rPr>
                        <a:t>lúc</a:t>
                      </a:r>
                      <a:r>
                        <a:rPr lang="en-US" sz="1800" dirty="0">
                          <a:effectLst/>
                        </a:rPr>
                        <a:t>, </a:t>
                      </a:r>
                      <a:r>
                        <a:rPr lang="en-US" sz="1800" dirty="0" err="1">
                          <a:effectLst/>
                        </a:rPr>
                        <a:t>mọi</a:t>
                      </a:r>
                      <a:r>
                        <a:rPr lang="en-US" sz="1800" dirty="0">
                          <a:effectLst/>
                        </a:rPr>
                        <a:t> </a:t>
                      </a:r>
                      <a:r>
                        <a:rPr lang="en-US" sz="1800" dirty="0" err="1">
                          <a:effectLst/>
                        </a:rPr>
                        <a:t>nơi</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6942939"/>
                  </a:ext>
                </a:extLst>
              </a:tr>
            </a:tbl>
          </a:graphicData>
        </a:graphic>
      </p:graphicFrame>
    </p:spTree>
    <p:extLst>
      <p:ext uri="{BB962C8B-B14F-4D97-AF65-F5344CB8AC3E}">
        <p14:creationId xmlns:p14="http://schemas.microsoft.com/office/powerpoint/2010/main" val="34544812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28</a:t>
            </a:fld>
            <a:endParaRPr lang="en"/>
          </a:p>
        </p:txBody>
      </p:sp>
      <p:graphicFrame>
        <p:nvGraphicFramePr>
          <p:cNvPr id="2" name="Table 1">
            <a:extLst>
              <a:ext uri="{FF2B5EF4-FFF2-40B4-BE49-F238E27FC236}">
                <a16:creationId xmlns:a16="http://schemas.microsoft.com/office/drawing/2014/main" id="{00BAF5D0-B90D-433D-BD17-AB274F94C2EF}"/>
              </a:ext>
            </a:extLst>
          </p:cNvPr>
          <p:cNvGraphicFramePr>
            <a:graphicFrameLocks noGrp="1"/>
          </p:cNvGraphicFramePr>
          <p:nvPr>
            <p:extLst>
              <p:ext uri="{D42A27DB-BD31-4B8C-83A1-F6EECF244321}">
                <p14:modId xmlns:p14="http://schemas.microsoft.com/office/powerpoint/2010/main" val="413685653"/>
              </p:ext>
            </p:extLst>
          </p:nvPr>
        </p:nvGraphicFramePr>
        <p:xfrm>
          <a:off x="276302" y="727232"/>
          <a:ext cx="8575598" cy="4065707"/>
        </p:xfrm>
        <a:graphic>
          <a:graphicData uri="http://schemas.openxmlformats.org/drawingml/2006/table">
            <a:tbl>
              <a:tblPr firstRow="1" firstCol="1" lastRow="1" lastCol="1" bandRow="1" bandCol="1">
                <a:tableStyleId>{03E3C8FF-8B87-4EE5-BC46-B188729109F7}</a:tableStyleId>
              </a:tblPr>
              <a:tblGrid>
                <a:gridCol w="431035">
                  <a:extLst>
                    <a:ext uri="{9D8B030D-6E8A-4147-A177-3AD203B41FA5}">
                      <a16:colId xmlns:a16="http://schemas.microsoft.com/office/drawing/2014/main" val="3602939387"/>
                    </a:ext>
                  </a:extLst>
                </a:gridCol>
                <a:gridCol w="8144563">
                  <a:extLst>
                    <a:ext uri="{9D8B030D-6E8A-4147-A177-3AD203B41FA5}">
                      <a16:colId xmlns:a16="http://schemas.microsoft.com/office/drawing/2014/main" val="1915547071"/>
                    </a:ext>
                  </a:extLst>
                </a:gridCol>
              </a:tblGrid>
              <a:tr h="180091">
                <a:tc>
                  <a:txBody>
                    <a:bodyPr/>
                    <a:lstStyle/>
                    <a:p>
                      <a:pPr marL="20320" marR="0" indent="-20320" algn="ctr">
                        <a:lnSpc>
                          <a:spcPct val="115000"/>
                        </a:lnSpc>
                        <a:spcBef>
                          <a:spcPts val="0"/>
                        </a:spcBef>
                        <a:spcAft>
                          <a:spcPts val="0"/>
                        </a:spcAft>
                        <a:tabLst>
                          <a:tab pos="464820" algn="l"/>
                          <a:tab pos="4089400" algn="l"/>
                        </a:tabLst>
                      </a:pPr>
                      <a:r>
                        <a:rPr lang="en-US" sz="1300">
                          <a:effectLst/>
                        </a:rPr>
                        <a:t>TT</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ctr">
                        <a:lnSpc>
                          <a:spcPct val="115000"/>
                        </a:lnSpc>
                        <a:spcBef>
                          <a:spcPts val="0"/>
                        </a:spcBef>
                        <a:spcAft>
                          <a:spcPts val="0"/>
                        </a:spcAft>
                      </a:pPr>
                      <a:r>
                        <a:rPr lang="vi-VN" sz="1300" spc="-30">
                          <a:effectLst/>
                        </a:rPr>
                        <a:t> </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498707607"/>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dirty="0">
                          <a:effectLst/>
                        </a:rPr>
                        <a:t>1</a:t>
                      </a: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dirty="0" err="1">
                          <a:effectLst/>
                        </a:rPr>
                        <a:t>Được</a:t>
                      </a:r>
                      <a:r>
                        <a:rPr lang="en-US" sz="1300" dirty="0">
                          <a:effectLst/>
                        </a:rPr>
                        <a:t> </a:t>
                      </a:r>
                      <a:r>
                        <a:rPr lang="en-US" sz="1300" dirty="0" err="1">
                          <a:effectLst/>
                        </a:rPr>
                        <a:t>sự</a:t>
                      </a:r>
                      <a:r>
                        <a:rPr lang="en-US" sz="1300" dirty="0">
                          <a:effectLst/>
                        </a:rPr>
                        <a:t> </a:t>
                      </a:r>
                      <a:r>
                        <a:rPr lang="en-US" sz="1300" dirty="0" err="1">
                          <a:effectLst/>
                        </a:rPr>
                        <a:t>quan</a:t>
                      </a:r>
                      <a:r>
                        <a:rPr lang="en-US" sz="1300" dirty="0">
                          <a:effectLst/>
                        </a:rPr>
                        <a:t> </a:t>
                      </a:r>
                      <a:r>
                        <a:rPr lang="en-US" sz="1300" dirty="0" err="1">
                          <a:effectLst/>
                        </a:rPr>
                        <a:t>tâm</a:t>
                      </a:r>
                      <a:r>
                        <a:rPr lang="en-US" sz="1300" dirty="0">
                          <a:effectLst/>
                        </a:rPr>
                        <a:t> </a:t>
                      </a:r>
                      <a:r>
                        <a:rPr lang="en-US" sz="1300" dirty="0" err="1">
                          <a:effectLst/>
                        </a:rPr>
                        <a:t>của</a:t>
                      </a:r>
                      <a:r>
                        <a:rPr lang="en-US" sz="1300" dirty="0">
                          <a:effectLst/>
                        </a:rPr>
                        <a:t> PGD-ĐT </a:t>
                      </a:r>
                      <a:r>
                        <a:rPr lang="en-US" sz="1300" dirty="0" err="1">
                          <a:effectLst/>
                        </a:rPr>
                        <a:t>thành</a:t>
                      </a:r>
                      <a:r>
                        <a:rPr lang="en-US" sz="1300" dirty="0">
                          <a:effectLst/>
                        </a:rPr>
                        <a:t> </a:t>
                      </a:r>
                      <a:r>
                        <a:rPr lang="en-US" sz="1300" dirty="0" err="1">
                          <a:effectLst/>
                        </a:rPr>
                        <a:t>phố</a:t>
                      </a:r>
                      <a:r>
                        <a:rPr lang="en-US" sz="1300" dirty="0">
                          <a:effectLst/>
                        </a:rPr>
                        <a:t> Vinh, </a:t>
                      </a:r>
                      <a:r>
                        <a:rPr lang="en-US" sz="1300" dirty="0" err="1">
                          <a:effectLst/>
                        </a:rPr>
                        <a:t>của</a:t>
                      </a:r>
                      <a:r>
                        <a:rPr lang="en-US" sz="1300" dirty="0">
                          <a:effectLst/>
                        </a:rPr>
                        <a:t> BGH </a:t>
                      </a:r>
                      <a:r>
                        <a:rPr lang="en-US" sz="1300" dirty="0" err="1">
                          <a:effectLst/>
                        </a:rPr>
                        <a:t>trường</a:t>
                      </a:r>
                      <a:r>
                        <a:rPr lang="en-US" sz="1300" dirty="0">
                          <a:effectLst/>
                        </a:rPr>
                        <a:t> </a:t>
                      </a:r>
                      <a:r>
                        <a:rPr lang="en-US" sz="1300" dirty="0" err="1">
                          <a:effectLst/>
                        </a:rPr>
                        <a:t>thường</a:t>
                      </a:r>
                      <a:r>
                        <a:rPr lang="en-US" sz="1300" dirty="0">
                          <a:effectLst/>
                        </a:rPr>
                        <a:t> </a:t>
                      </a:r>
                      <a:r>
                        <a:rPr lang="en-US" sz="1300" dirty="0" err="1">
                          <a:effectLst/>
                        </a:rPr>
                        <a:t>xuyên</a:t>
                      </a:r>
                      <a:r>
                        <a:rPr lang="en-US" sz="1300" dirty="0">
                          <a:effectLst/>
                        </a:rPr>
                        <a:t> </a:t>
                      </a:r>
                      <a:r>
                        <a:rPr lang="en-US" sz="1300" dirty="0" err="1">
                          <a:effectLst/>
                        </a:rPr>
                        <a:t>sát</a:t>
                      </a:r>
                      <a:r>
                        <a:rPr lang="en-US" sz="1300" dirty="0">
                          <a:effectLst/>
                        </a:rPr>
                        <a:t> </a:t>
                      </a:r>
                      <a:r>
                        <a:rPr lang="en-US" sz="1300" dirty="0" err="1">
                          <a:effectLst/>
                        </a:rPr>
                        <a:t>sao</a:t>
                      </a:r>
                      <a:r>
                        <a:rPr lang="en-US" sz="1300" dirty="0">
                          <a:effectLst/>
                        </a:rPr>
                        <a:t> </a:t>
                      </a:r>
                      <a:r>
                        <a:rPr lang="en-US" sz="1300" dirty="0" err="1">
                          <a:effectLst/>
                        </a:rPr>
                        <a:t>trong</a:t>
                      </a:r>
                      <a:r>
                        <a:rPr lang="en-US" sz="1300" dirty="0">
                          <a:effectLst/>
                        </a:rPr>
                        <a:t> </a:t>
                      </a:r>
                      <a:r>
                        <a:rPr lang="en-US" sz="1300" dirty="0" err="1">
                          <a:effectLst/>
                        </a:rPr>
                        <a:t>các</a:t>
                      </a:r>
                      <a:r>
                        <a:rPr lang="en-US" sz="1300" dirty="0">
                          <a:effectLst/>
                        </a:rPr>
                        <a:t> HĐ </a:t>
                      </a:r>
                      <a:r>
                        <a:rPr lang="en-US" sz="1300" dirty="0" err="1">
                          <a:effectLst/>
                        </a:rPr>
                        <a:t>đặc</a:t>
                      </a:r>
                      <a:r>
                        <a:rPr lang="en-US" sz="1300" dirty="0">
                          <a:effectLst/>
                        </a:rPr>
                        <a:t> </a:t>
                      </a:r>
                      <a:r>
                        <a:rPr lang="en-US" sz="1300" dirty="0" err="1">
                          <a:effectLst/>
                        </a:rPr>
                        <a:t>biệt</a:t>
                      </a:r>
                      <a:r>
                        <a:rPr lang="en-US" sz="1300" dirty="0">
                          <a:effectLst/>
                        </a:rPr>
                        <a:t> </a:t>
                      </a:r>
                      <a:r>
                        <a:rPr lang="en-US" sz="1300" dirty="0" err="1">
                          <a:effectLst/>
                        </a:rPr>
                        <a:t>là</a:t>
                      </a:r>
                      <a:r>
                        <a:rPr lang="en-US" sz="1300" dirty="0">
                          <a:effectLst/>
                        </a:rPr>
                        <a:t> </a:t>
                      </a:r>
                      <a:r>
                        <a:rPr lang="en-US" sz="1300" dirty="0" err="1">
                          <a:effectLst/>
                        </a:rPr>
                        <a:t>trong</a:t>
                      </a:r>
                      <a:r>
                        <a:rPr lang="en-US" sz="1300" dirty="0">
                          <a:effectLst/>
                        </a:rPr>
                        <a:t> </a:t>
                      </a:r>
                      <a:r>
                        <a:rPr lang="en-US" sz="1300" dirty="0" err="1">
                          <a:effectLst/>
                        </a:rPr>
                        <a:t>việc</a:t>
                      </a:r>
                      <a:r>
                        <a:rPr lang="en-US" sz="1300" dirty="0">
                          <a:effectLst/>
                        </a:rPr>
                        <a:t> </a:t>
                      </a:r>
                      <a:r>
                        <a:rPr lang="en-US" sz="1300" dirty="0" err="1">
                          <a:effectLst/>
                        </a:rPr>
                        <a:t>tổ</a:t>
                      </a:r>
                      <a:r>
                        <a:rPr lang="en-US" sz="1300" dirty="0">
                          <a:effectLst/>
                        </a:rPr>
                        <a:t> </a:t>
                      </a:r>
                      <a:r>
                        <a:rPr lang="en-US" sz="1300" dirty="0" err="1">
                          <a:effectLst/>
                        </a:rPr>
                        <a:t>chức</a:t>
                      </a:r>
                      <a:r>
                        <a:rPr lang="en-US" sz="1300" dirty="0">
                          <a:effectLst/>
                        </a:rPr>
                        <a:t> GD KNXH. </a:t>
                      </a: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3005962811"/>
                  </a:ext>
                </a:extLst>
              </a:tr>
              <a:tr h="372586">
                <a:tc>
                  <a:txBody>
                    <a:bodyPr/>
                    <a:lstStyle/>
                    <a:p>
                      <a:pPr marL="20320" marR="0" indent="-20320" algn="ctr">
                        <a:lnSpc>
                          <a:spcPct val="115000"/>
                        </a:lnSpc>
                        <a:spcBef>
                          <a:spcPts val="0"/>
                        </a:spcBef>
                        <a:spcAft>
                          <a:spcPts val="0"/>
                        </a:spcAft>
                        <a:tabLst>
                          <a:tab pos="168275" algn="ctr"/>
                          <a:tab pos="464820" algn="l"/>
                          <a:tab pos="4089400" algn="l"/>
                        </a:tabLst>
                      </a:pPr>
                      <a:r>
                        <a:rPr lang="en-US" sz="1300">
                          <a:effectLst/>
                        </a:rPr>
                        <a:t>2</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dirty="0" err="1">
                          <a:effectLst/>
                        </a:rPr>
                        <a:t>Được</a:t>
                      </a:r>
                      <a:r>
                        <a:rPr lang="en-US" sz="1300" dirty="0">
                          <a:effectLst/>
                        </a:rPr>
                        <a:t> </a:t>
                      </a:r>
                      <a:r>
                        <a:rPr lang="en-US" sz="1300" dirty="0" err="1">
                          <a:effectLst/>
                        </a:rPr>
                        <a:t>sự</a:t>
                      </a:r>
                      <a:r>
                        <a:rPr lang="en-US" sz="1300" dirty="0">
                          <a:effectLst/>
                        </a:rPr>
                        <a:t> </a:t>
                      </a:r>
                      <a:r>
                        <a:rPr lang="en-US" sz="1300" dirty="0" err="1">
                          <a:effectLst/>
                        </a:rPr>
                        <a:t>quan</a:t>
                      </a:r>
                      <a:r>
                        <a:rPr lang="en-US" sz="1300" dirty="0">
                          <a:effectLst/>
                        </a:rPr>
                        <a:t> </a:t>
                      </a:r>
                      <a:r>
                        <a:rPr lang="en-US" sz="1300" dirty="0" err="1">
                          <a:effectLst/>
                        </a:rPr>
                        <a:t>tâm</a:t>
                      </a:r>
                      <a:r>
                        <a:rPr lang="en-US" sz="1300" dirty="0">
                          <a:effectLst/>
                        </a:rPr>
                        <a:t> </a:t>
                      </a:r>
                      <a:r>
                        <a:rPr lang="en-US" sz="1300" dirty="0" err="1">
                          <a:effectLst/>
                        </a:rPr>
                        <a:t>của</a:t>
                      </a:r>
                      <a:r>
                        <a:rPr lang="en-US" sz="1300" dirty="0">
                          <a:effectLst/>
                        </a:rPr>
                        <a:t> BGH </a:t>
                      </a:r>
                      <a:r>
                        <a:rPr lang="en-US" sz="1300" dirty="0" err="1">
                          <a:effectLst/>
                        </a:rPr>
                        <a:t>nhà</a:t>
                      </a:r>
                      <a:r>
                        <a:rPr lang="en-US" sz="1300" dirty="0">
                          <a:effectLst/>
                        </a:rPr>
                        <a:t> </a:t>
                      </a:r>
                      <a:r>
                        <a:rPr lang="en-US" sz="1300" dirty="0" err="1">
                          <a:effectLst/>
                        </a:rPr>
                        <a:t>trường</a:t>
                      </a:r>
                      <a:r>
                        <a:rPr lang="en-US" sz="1300" dirty="0">
                          <a:effectLst/>
                        </a:rPr>
                        <a:t>; BGH </a:t>
                      </a:r>
                      <a:r>
                        <a:rPr lang="en-US" sz="1300" dirty="0" err="1">
                          <a:effectLst/>
                        </a:rPr>
                        <a:t>thống</a:t>
                      </a:r>
                      <a:r>
                        <a:rPr lang="en-US" sz="1300" dirty="0">
                          <a:effectLst/>
                        </a:rPr>
                        <a:t> </a:t>
                      </a:r>
                      <a:r>
                        <a:rPr lang="en-US" sz="1300" dirty="0" err="1">
                          <a:effectLst/>
                        </a:rPr>
                        <a:t>nhất</a:t>
                      </a:r>
                      <a:r>
                        <a:rPr lang="en-US" sz="1300" dirty="0">
                          <a:effectLst/>
                        </a:rPr>
                        <a:t> </a:t>
                      </a:r>
                      <a:r>
                        <a:rPr lang="en-US" sz="1300" dirty="0" err="1">
                          <a:effectLst/>
                        </a:rPr>
                        <a:t>trong</a:t>
                      </a:r>
                      <a:r>
                        <a:rPr lang="en-US" sz="1300" dirty="0">
                          <a:effectLst/>
                        </a:rPr>
                        <a:t> </a:t>
                      </a:r>
                      <a:r>
                        <a:rPr lang="en-US" sz="1300" dirty="0" err="1">
                          <a:effectLst/>
                        </a:rPr>
                        <a:t>công</a:t>
                      </a:r>
                      <a:r>
                        <a:rPr lang="en-US" sz="1300" dirty="0">
                          <a:effectLst/>
                        </a:rPr>
                        <a:t> </a:t>
                      </a:r>
                      <a:r>
                        <a:rPr lang="en-US" sz="1300" dirty="0" err="1">
                          <a:effectLst/>
                        </a:rPr>
                        <a:t>tác</a:t>
                      </a:r>
                      <a:r>
                        <a:rPr lang="en-US" sz="1300" dirty="0">
                          <a:effectLst/>
                        </a:rPr>
                        <a:t> </a:t>
                      </a:r>
                      <a:r>
                        <a:rPr lang="en-US" sz="1300" dirty="0" err="1">
                          <a:effectLst/>
                        </a:rPr>
                        <a:t>chỉ</a:t>
                      </a:r>
                      <a:r>
                        <a:rPr lang="en-US" sz="1300" dirty="0">
                          <a:effectLst/>
                        </a:rPr>
                        <a:t> </a:t>
                      </a:r>
                      <a:r>
                        <a:rPr lang="en-US" sz="1300" dirty="0" err="1">
                          <a:effectLst/>
                        </a:rPr>
                        <a:t>đạo</a:t>
                      </a:r>
                      <a:r>
                        <a:rPr lang="en-US" sz="1300" dirty="0">
                          <a:effectLst/>
                        </a:rPr>
                        <a:t> </a:t>
                      </a:r>
                      <a:r>
                        <a:rPr lang="en-US" sz="1300" dirty="0" err="1">
                          <a:effectLst/>
                        </a:rPr>
                        <a:t>chuyên</a:t>
                      </a:r>
                      <a:r>
                        <a:rPr lang="en-US" sz="1300" dirty="0">
                          <a:effectLst/>
                        </a:rPr>
                        <a:t> </a:t>
                      </a:r>
                      <a:r>
                        <a:rPr lang="en-US" sz="1300" dirty="0" err="1">
                          <a:effectLst/>
                        </a:rPr>
                        <a:t>môn</a:t>
                      </a:r>
                      <a:r>
                        <a:rPr lang="en-US" sz="1300" dirty="0">
                          <a:effectLst/>
                        </a:rPr>
                        <a:t> </a:t>
                      </a: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1901275463"/>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a:effectLst/>
                        </a:rPr>
                        <a:t>3</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Nhà trường tổ chức các cuộc thi sát thực với trải nghiệm, tạo điều kiện mua sắm, đầu tư CSVC, đồ dùng, đồ chơi phục vụ dạy và học</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3411955364"/>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a:effectLst/>
                        </a:rPr>
                        <a:t>4</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Có kế hoạch cụ thể tăng cường Môi trường trải nghiệm cho trẻ làm đồ dùng đồ chơi từ các học liệu mở, chú trọng rèn năng khiếu cho trẻ HĐ</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2413321306"/>
                  </a:ext>
                </a:extLst>
              </a:tr>
              <a:tr h="757577">
                <a:tc>
                  <a:txBody>
                    <a:bodyPr/>
                    <a:lstStyle/>
                    <a:p>
                      <a:pPr marL="20320" marR="0" indent="-20320" algn="ctr">
                        <a:lnSpc>
                          <a:spcPct val="115000"/>
                        </a:lnSpc>
                        <a:spcBef>
                          <a:spcPts val="0"/>
                        </a:spcBef>
                        <a:spcAft>
                          <a:spcPts val="0"/>
                        </a:spcAft>
                        <a:tabLst>
                          <a:tab pos="464820" algn="l"/>
                          <a:tab pos="4089400" algn="l"/>
                        </a:tabLst>
                      </a:pPr>
                      <a:r>
                        <a:rPr lang="en-US" sz="1300">
                          <a:effectLst/>
                        </a:rPr>
                        <a:t>5</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GV có trình độ hiêu biết về chuyên môn được nhà trường tạo mọi điều kiện để tổ chức HĐ; Trình độ GV 100% trên chuẩn và đạt chuẩn; Đội ngũ GV có ý thức trong công tác tự học tập bồi dưỡng nâng cao chuyên môn; GV có trình độ tốt về KNS; GV tâm huyết và có kinh nghiệm.</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3164012996"/>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a:effectLst/>
                        </a:rPr>
                        <a:t>6</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Có đầy đủ CSVC cho trẻ trải nghiệm. Đồ dùng đồ chơi các vật dụng thiết yếu để cho trẻ HĐ trải nghiệm tương đối đầy đủ, phong phú.</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1135899325"/>
                  </a:ext>
                </a:extLst>
              </a:tr>
              <a:tr h="180091">
                <a:tc>
                  <a:txBody>
                    <a:bodyPr/>
                    <a:lstStyle/>
                    <a:p>
                      <a:pPr marL="20320" marR="0" indent="-20320" algn="ctr">
                        <a:lnSpc>
                          <a:spcPct val="115000"/>
                        </a:lnSpc>
                        <a:spcBef>
                          <a:spcPts val="0"/>
                        </a:spcBef>
                        <a:spcAft>
                          <a:spcPts val="0"/>
                        </a:spcAft>
                        <a:tabLst>
                          <a:tab pos="464820" algn="l"/>
                          <a:tab pos="4089400" algn="l"/>
                        </a:tabLst>
                      </a:pPr>
                      <a:r>
                        <a:rPr lang="en-US" sz="1300">
                          <a:effectLst/>
                        </a:rPr>
                        <a:t>7</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Có ý thức làm đồ dùng, đồ chơi tạo môi trường mở cho trẻ HĐ trải nghiệm.</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1052775925"/>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a:effectLst/>
                        </a:rPr>
                        <a:t>8</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a:effectLst/>
                        </a:rPr>
                        <a:t>Trẻ học đúng số tuổi; trẻ khỏe mạnh hào hứng sôi nổi với các HĐ do cô tổ chức; Trẻ ngoan và có nề nếp</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3950546570"/>
                  </a:ext>
                </a:extLst>
              </a:tr>
              <a:tr h="372586">
                <a:tc>
                  <a:txBody>
                    <a:bodyPr/>
                    <a:lstStyle/>
                    <a:p>
                      <a:pPr marL="20320" marR="0" indent="-20320" algn="ctr">
                        <a:lnSpc>
                          <a:spcPct val="115000"/>
                        </a:lnSpc>
                        <a:spcBef>
                          <a:spcPts val="0"/>
                        </a:spcBef>
                        <a:spcAft>
                          <a:spcPts val="0"/>
                        </a:spcAft>
                        <a:tabLst>
                          <a:tab pos="464820" algn="l"/>
                          <a:tab pos="4089400" algn="l"/>
                        </a:tabLst>
                      </a:pPr>
                      <a:r>
                        <a:rPr lang="en-US" sz="1300">
                          <a:effectLst/>
                        </a:rPr>
                        <a:t>9</a:t>
                      </a:r>
                      <a:endParaRPr lang="en-US" sz="130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tc>
                  <a:txBody>
                    <a:bodyPr/>
                    <a:lstStyle/>
                    <a:p>
                      <a:pPr marL="0" marR="0" algn="just">
                        <a:lnSpc>
                          <a:spcPct val="115000"/>
                        </a:lnSpc>
                        <a:spcBef>
                          <a:spcPts val="0"/>
                        </a:spcBef>
                        <a:spcAft>
                          <a:spcPts val="0"/>
                        </a:spcAft>
                      </a:pPr>
                      <a:r>
                        <a:rPr lang="en-US" sz="1300" dirty="0" err="1">
                          <a:effectLst/>
                        </a:rPr>
                        <a:t>Sự</a:t>
                      </a:r>
                      <a:r>
                        <a:rPr lang="en-US" sz="1300" dirty="0">
                          <a:effectLst/>
                        </a:rPr>
                        <a:t> </a:t>
                      </a:r>
                      <a:r>
                        <a:rPr lang="en-US" sz="1300" dirty="0" err="1">
                          <a:effectLst/>
                        </a:rPr>
                        <a:t>phối</a:t>
                      </a:r>
                      <a:r>
                        <a:rPr lang="en-US" sz="1300" dirty="0">
                          <a:effectLst/>
                        </a:rPr>
                        <a:t> </a:t>
                      </a:r>
                      <a:r>
                        <a:rPr lang="en-US" sz="1300" dirty="0" err="1">
                          <a:effectLst/>
                        </a:rPr>
                        <a:t>hợp</a:t>
                      </a:r>
                      <a:r>
                        <a:rPr lang="en-US" sz="1300" dirty="0">
                          <a:effectLst/>
                        </a:rPr>
                        <a:t> </a:t>
                      </a:r>
                      <a:r>
                        <a:rPr lang="en-US" sz="1300" dirty="0" err="1">
                          <a:effectLst/>
                        </a:rPr>
                        <a:t>chặt</a:t>
                      </a:r>
                      <a:r>
                        <a:rPr lang="en-US" sz="1300" dirty="0">
                          <a:effectLst/>
                        </a:rPr>
                        <a:t> </a:t>
                      </a:r>
                      <a:r>
                        <a:rPr lang="en-US" sz="1300" dirty="0" err="1">
                          <a:effectLst/>
                        </a:rPr>
                        <a:t>chẽ</a:t>
                      </a:r>
                      <a:r>
                        <a:rPr lang="en-US" sz="1300" dirty="0">
                          <a:effectLst/>
                        </a:rPr>
                        <a:t> </a:t>
                      </a:r>
                      <a:r>
                        <a:rPr lang="en-US" sz="1300" dirty="0" err="1">
                          <a:effectLst/>
                        </a:rPr>
                        <a:t>của</a:t>
                      </a:r>
                      <a:r>
                        <a:rPr lang="en-US" sz="1300" dirty="0">
                          <a:effectLst/>
                        </a:rPr>
                        <a:t> cha </a:t>
                      </a:r>
                      <a:r>
                        <a:rPr lang="en-US" sz="1300" dirty="0" err="1">
                          <a:effectLst/>
                        </a:rPr>
                        <a:t>mẹ</a:t>
                      </a:r>
                      <a:r>
                        <a:rPr lang="en-US" sz="1300" dirty="0">
                          <a:effectLst/>
                        </a:rPr>
                        <a:t> </a:t>
                      </a:r>
                      <a:r>
                        <a:rPr lang="en-US" sz="1300" dirty="0" err="1">
                          <a:effectLst/>
                        </a:rPr>
                        <a:t>trẻ</a:t>
                      </a:r>
                      <a:r>
                        <a:rPr lang="en-US" sz="1300" dirty="0">
                          <a:effectLst/>
                        </a:rPr>
                        <a:t>, </a:t>
                      </a:r>
                      <a:r>
                        <a:rPr lang="en-US" sz="1300" dirty="0" err="1">
                          <a:effectLst/>
                        </a:rPr>
                        <a:t>thường</a:t>
                      </a:r>
                      <a:r>
                        <a:rPr lang="en-US" sz="1300" dirty="0">
                          <a:effectLst/>
                        </a:rPr>
                        <a:t> </a:t>
                      </a:r>
                      <a:r>
                        <a:rPr lang="en-US" sz="1300" dirty="0" err="1">
                          <a:effectLst/>
                        </a:rPr>
                        <a:t>xuyên</a:t>
                      </a:r>
                      <a:r>
                        <a:rPr lang="en-US" sz="1300" dirty="0">
                          <a:effectLst/>
                        </a:rPr>
                        <a:t> </a:t>
                      </a:r>
                      <a:r>
                        <a:rPr lang="en-US" sz="1300" dirty="0" err="1">
                          <a:effectLst/>
                        </a:rPr>
                        <a:t>quan</a:t>
                      </a:r>
                      <a:r>
                        <a:rPr lang="en-US" sz="1300" dirty="0">
                          <a:effectLst/>
                        </a:rPr>
                        <a:t> </a:t>
                      </a:r>
                      <a:r>
                        <a:rPr lang="en-US" sz="1300" dirty="0" err="1">
                          <a:effectLst/>
                        </a:rPr>
                        <a:t>tâm</a:t>
                      </a:r>
                      <a:r>
                        <a:rPr lang="en-US" sz="1300" dirty="0">
                          <a:effectLst/>
                        </a:rPr>
                        <a:t> </a:t>
                      </a:r>
                      <a:r>
                        <a:rPr lang="en-US" sz="1300" dirty="0" err="1">
                          <a:effectLst/>
                        </a:rPr>
                        <a:t>hỗ</a:t>
                      </a:r>
                      <a:r>
                        <a:rPr lang="en-US" sz="1300" dirty="0">
                          <a:effectLst/>
                        </a:rPr>
                        <a:t> </a:t>
                      </a:r>
                      <a:r>
                        <a:rPr lang="en-US" sz="1300" dirty="0" err="1">
                          <a:effectLst/>
                        </a:rPr>
                        <a:t>trợ</a:t>
                      </a:r>
                      <a:r>
                        <a:rPr lang="en-US" sz="1300" dirty="0">
                          <a:effectLst/>
                        </a:rPr>
                        <a:t> </a:t>
                      </a:r>
                      <a:r>
                        <a:rPr lang="en-US" sz="1300" dirty="0" err="1">
                          <a:effectLst/>
                        </a:rPr>
                        <a:t>cô</a:t>
                      </a:r>
                      <a:r>
                        <a:rPr lang="en-US" sz="1300" dirty="0">
                          <a:effectLst/>
                        </a:rPr>
                        <a:t> </a:t>
                      </a:r>
                      <a:r>
                        <a:rPr lang="en-US" sz="1300" dirty="0" err="1">
                          <a:effectLst/>
                        </a:rPr>
                        <a:t>giáo</a:t>
                      </a:r>
                      <a:r>
                        <a:rPr lang="en-US" sz="1300" dirty="0">
                          <a:effectLst/>
                        </a:rPr>
                        <a:t> </a:t>
                      </a:r>
                      <a:r>
                        <a:rPr lang="en-US" sz="1300" dirty="0" err="1">
                          <a:effectLst/>
                        </a:rPr>
                        <a:t>về</a:t>
                      </a:r>
                      <a:r>
                        <a:rPr lang="en-US" sz="1300" dirty="0">
                          <a:effectLst/>
                        </a:rPr>
                        <a:t> </a:t>
                      </a:r>
                      <a:r>
                        <a:rPr lang="en-US" sz="1300" dirty="0" err="1">
                          <a:effectLst/>
                        </a:rPr>
                        <a:t>mọi</a:t>
                      </a:r>
                      <a:r>
                        <a:rPr lang="en-US" sz="1300" dirty="0">
                          <a:effectLst/>
                        </a:rPr>
                        <a:t> </a:t>
                      </a:r>
                      <a:r>
                        <a:rPr lang="en-US" sz="1300" dirty="0" err="1">
                          <a:effectLst/>
                        </a:rPr>
                        <a:t>mặt</a:t>
                      </a:r>
                      <a:endParaRPr lang="en-US" sz="1300" dirty="0">
                        <a:effectLst/>
                        <a:latin typeface="Calibri" panose="020F0502020204030204" pitchFamily="34" charset="0"/>
                        <a:ea typeface="Calibri" panose="020F0502020204030204" pitchFamily="34" charset="0"/>
                        <a:cs typeface="Times New Roman" panose="02020603050405020304" pitchFamily="18" charset="0"/>
                      </a:endParaRPr>
                    </a:p>
                  </a:txBody>
                  <a:tcPr marL="53803" marR="53803" marT="0" marB="0"/>
                </a:tc>
                <a:extLst>
                  <a:ext uri="{0D108BD9-81ED-4DB2-BD59-A6C34878D82A}">
                    <a16:rowId xmlns:a16="http://schemas.microsoft.com/office/drawing/2014/main" val="1493318208"/>
                  </a:ext>
                </a:extLst>
              </a:tr>
            </a:tbl>
          </a:graphicData>
        </a:graphic>
      </p:graphicFrame>
      <p:sp>
        <p:nvSpPr>
          <p:cNvPr id="3" name="Rectangle 1">
            <a:extLst>
              <a:ext uri="{FF2B5EF4-FFF2-40B4-BE49-F238E27FC236}">
                <a16:creationId xmlns:a16="http://schemas.microsoft.com/office/drawing/2014/main" id="{E19B7463-E940-4BA9-BCE2-486E1F478599}"/>
              </a:ext>
            </a:extLst>
          </p:cNvPr>
          <p:cNvSpPr>
            <a:spLocks noChangeArrowheads="1"/>
          </p:cNvSpPr>
          <p:nvPr/>
        </p:nvSpPr>
        <p:spPr bwMode="auto">
          <a:xfrm>
            <a:off x="0" y="1111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9pPr>
          </a:lstStyle>
          <a:p>
            <a:pPr marL="0" marR="0" lvl="0" indent="457200" algn="just" defTabSz="914400" rtl="0" eaLnBrk="0" fontAlgn="base" latinLnBrk="0" hangingPunct="0">
              <a:lnSpc>
                <a:spcPct val="100000"/>
              </a:lnSpc>
              <a:spcBef>
                <a:spcPct val="0"/>
              </a:spcBef>
              <a:spcAft>
                <a:spcPct val="0"/>
              </a:spcAft>
              <a:buClrTx/>
              <a:buSzTx/>
              <a:buFontTx/>
              <a:buNone/>
              <a:tabLst>
                <a:tab pos="465138" algn="l"/>
                <a:tab pos="4089400" algn="l"/>
              </a:tabLst>
            </a:pP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Những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thuận</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lợi</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trong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giáo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dục</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KNXH qua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hoạt</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động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trải</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nghiệm</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cho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trẻ</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mẫu</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giáo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5-6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tuổi</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43460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29</a:t>
            </a:fld>
            <a:endParaRPr lang="en"/>
          </a:p>
        </p:txBody>
      </p:sp>
      <p:graphicFrame>
        <p:nvGraphicFramePr>
          <p:cNvPr id="4" name="Table 3">
            <a:extLst>
              <a:ext uri="{FF2B5EF4-FFF2-40B4-BE49-F238E27FC236}">
                <a16:creationId xmlns:a16="http://schemas.microsoft.com/office/drawing/2014/main" id="{D21103A3-780B-486B-8894-F1B08C4C7D02}"/>
              </a:ext>
            </a:extLst>
          </p:cNvPr>
          <p:cNvGraphicFramePr>
            <a:graphicFrameLocks noGrp="1"/>
          </p:cNvGraphicFramePr>
          <p:nvPr>
            <p:extLst>
              <p:ext uri="{D42A27DB-BD31-4B8C-83A1-F6EECF244321}">
                <p14:modId xmlns:p14="http://schemas.microsoft.com/office/powerpoint/2010/main" val="2768159257"/>
              </p:ext>
            </p:extLst>
          </p:nvPr>
        </p:nvGraphicFramePr>
        <p:xfrm>
          <a:off x="247500" y="691458"/>
          <a:ext cx="8649000" cy="4248012"/>
        </p:xfrm>
        <a:graphic>
          <a:graphicData uri="http://schemas.openxmlformats.org/drawingml/2006/table">
            <a:tbl>
              <a:tblPr firstRow="1" firstCol="1" lastRow="1" lastCol="1" bandRow="1" bandCol="1">
                <a:tableStyleId>{03E3C8FF-8B87-4EE5-BC46-B188729109F7}</a:tableStyleId>
              </a:tblPr>
              <a:tblGrid>
                <a:gridCol w="476143">
                  <a:extLst>
                    <a:ext uri="{9D8B030D-6E8A-4147-A177-3AD203B41FA5}">
                      <a16:colId xmlns:a16="http://schemas.microsoft.com/office/drawing/2014/main" val="426914640"/>
                    </a:ext>
                  </a:extLst>
                </a:gridCol>
                <a:gridCol w="8172857">
                  <a:extLst>
                    <a:ext uri="{9D8B030D-6E8A-4147-A177-3AD203B41FA5}">
                      <a16:colId xmlns:a16="http://schemas.microsoft.com/office/drawing/2014/main" val="1527201805"/>
                    </a:ext>
                  </a:extLst>
                </a:gridCol>
              </a:tblGrid>
              <a:tr h="461889">
                <a:tc>
                  <a:txBody>
                    <a:bodyPr/>
                    <a:lstStyle/>
                    <a:p>
                      <a:pPr marL="20320" marR="0" indent="-20320" algn="ctr">
                        <a:lnSpc>
                          <a:spcPct val="115000"/>
                        </a:lnSpc>
                        <a:spcBef>
                          <a:spcPts val="0"/>
                        </a:spcBef>
                        <a:spcAft>
                          <a:spcPts val="0"/>
                        </a:spcAft>
                        <a:tabLst>
                          <a:tab pos="464820" algn="l"/>
                          <a:tab pos="4089400" algn="l"/>
                        </a:tabLst>
                      </a:pPr>
                      <a:r>
                        <a:rPr lang="en-US" sz="1500" dirty="0">
                          <a:effectLst/>
                        </a:rPr>
                        <a:t> </a:t>
                      </a:r>
                    </a:p>
                    <a:p>
                      <a:pPr marL="20320" marR="0" indent="-20320" algn="ctr">
                        <a:lnSpc>
                          <a:spcPct val="115000"/>
                        </a:lnSpc>
                        <a:spcBef>
                          <a:spcPts val="0"/>
                        </a:spcBef>
                        <a:spcAft>
                          <a:spcPts val="0"/>
                        </a:spcAft>
                        <a:tabLst>
                          <a:tab pos="464820" algn="l"/>
                          <a:tab pos="4089400" algn="l"/>
                        </a:tabLst>
                      </a:pPr>
                      <a:r>
                        <a:rPr lang="en-US" sz="1500" dirty="0">
                          <a:effectLst/>
                        </a:rPr>
                        <a:t>STT</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ctr">
                        <a:lnSpc>
                          <a:spcPct val="115000"/>
                        </a:lnSpc>
                        <a:spcBef>
                          <a:spcPts val="0"/>
                        </a:spcBef>
                        <a:spcAft>
                          <a:spcPts val="0"/>
                        </a:spcAft>
                      </a:pPr>
                      <a:r>
                        <a:rPr lang="en-US" sz="1500" spc="-30" dirty="0">
                          <a:effectLst/>
                        </a:rPr>
                        <a:t> </a:t>
                      </a:r>
                      <a:endParaRPr lang="en-US" sz="1500" dirty="0">
                        <a:effectLst/>
                      </a:endParaRPr>
                    </a:p>
                    <a:p>
                      <a:pPr marL="0" marR="0" algn="ctr">
                        <a:lnSpc>
                          <a:spcPct val="115000"/>
                        </a:lnSpc>
                        <a:spcBef>
                          <a:spcPts val="0"/>
                        </a:spcBef>
                        <a:spcAft>
                          <a:spcPts val="0"/>
                        </a:spcAft>
                      </a:pPr>
                      <a:r>
                        <a:rPr lang="en-US" sz="1500" spc="-30" dirty="0" err="1">
                          <a:effectLst/>
                        </a:rPr>
                        <a:t>Khó</a:t>
                      </a:r>
                      <a:r>
                        <a:rPr lang="en-US" sz="1500" spc="-30" dirty="0">
                          <a:effectLst/>
                        </a:rPr>
                        <a:t> </a:t>
                      </a:r>
                      <a:r>
                        <a:rPr lang="en-US" sz="1500" spc="-30" dirty="0" err="1">
                          <a:effectLst/>
                        </a:rPr>
                        <a:t>khăn</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1679027452"/>
                  </a:ext>
                </a:extLst>
              </a:tr>
              <a:tr h="461889">
                <a:tc>
                  <a:txBody>
                    <a:bodyPr/>
                    <a:lstStyle/>
                    <a:p>
                      <a:pPr marL="20320" marR="0" indent="-20320" algn="ctr">
                        <a:lnSpc>
                          <a:spcPct val="115000"/>
                        </a:lnSpc>
                        <a:spcBef>
                          <a:spcPts val="0"/>
                        </a:spcBef>
                        <a:spcAft>
                          <a:spcPts val="0"/>
                        </a:spcAft>
                        <a:tabLst>
                          <a:tab pos="464820" algn="l"/>
                          <a:tab pos="4089400" algn="l"/>
                        </a:tabLst>
                      </a:pPr>
                      <a:r>
                        <a:rPr lang="en-US" sz="1500">
                          <a:effectLst/>
                        </a:rPr>
                        <a:t>1</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just">
                        <a:lnSpc>
                          <a:spcPct val="115000"/>
                        </a:lnSpc>
                        <a:spcBef>
                          <a:spcPts val="0"/>
                        </a:spcBef>
                        <a:spcAft>
                          <a:spcPts val="0"/>
                        </a:spcAft>
                      </a:pPr>
                      <a:r>
                        <a:rPr lang="en-US" sz="1500" dirty="0" err="1">
                          <a:effectLst/>
                        </a:rPr>
                        <a:t>Nhà</a:t>
                      </a:r>
                      <a:r>
                        <a:rPr lang="en-US" sz="1500" dirty="0">
                          <a:effectLst/>
                        </a:rPr>
                        <a:t> </a:t>
                      </a:r>
                      <a:r>
                        <a:rPr lang="en-US" sz="1500" dirty="0" err="1">
                          <a:effectLst/>
                        </a:rPr>
                        <a:t>trường</a:t>
                      </a:r>
                      <a:r>
                        <a:rPr lang="en-US" sz="1500" dirty="0">
                          <a:effectLst/>
                        </a:rPr>
                        <a:t> </a:t>
                      </a:r>
                      <a:r>
                        <a:rPr lang="en-US" sz="1500" dirty="0" err="1">
                          <a:effectLst/>
                        </a:rPr>
                        <a:t>kinh</a:t>
                      </a:r>
                      <a:r>
                        <a:rPr lang="en-US" sz="1500" dirty="0">
                          <a:effectLst/>
                        </a:rPr>
                        <a:t> </a:t>
                      </a:r>
                      <a:r>
                        <a:rPr lang="en-US" sz="1500" dirty="0" err="1">
                          <a:effectLst/>
                        </a:rPr>
                        <a:t>phí</a:t>
                      </a:r>
                      <a:r>
                        <a:rPr lang="en-US" sz="1500" dirty="0">
                          <a:effectLst/>
                        </a:rPr>
                        <a:t> </a:t>
                      </a:r>
                      <a:r>
                        <a:rPr lang="en-US" sz="1500" dirty="0" err="1">
                          <a:effectLst/>
                        </a:rPr>
                        <a:t>còn</a:t>
                      </a:r>
                      <a:r>
                        <a:rPr lang="en-US" sz="1500" dirty="0">
                          <a:effectLst/>
                        </a:rPr>
                        <a:t> </a:t>
                      </a:r>
                      <a:r>
                        <a:rPr lang="en-US" sz="1500" dirty="0" err="1">
                          <a:effectLst/>
                        </a:rPr>
                        <a:t>eo</a:t>
                      </a:r>
                      <a:r>
                        <a:rPr lang="en-US" sz="1500" dirty="0">
                          <a:effectLst/>
                        </a:rPr>
                        <a:t> </a:t>
                      </a:r>
                      <a:r>
                        <a:rPr lang="en-US" sz="1500" dirty="0" err="1">
                          <a:effectLst/>
                        </a:rPr>
                        <a:t>hẹp</a:t>
                      </a:r>
                      <a:r>
                        <a:rPr lang="en-US" sz="1500" dirty="0">
                          <a:effectLst/>
                        </a:rPr>
                        <a:t>, CSVC </a:t>
                      </a:r>
                      <a:r>
                        <a:rPr lang="en-US" sz="1500" dirty="0" err="1">
                          <a:effectLst/>
                        </a:rPr>
                        <a:t>chưa</a:t>
                      </a:r>
                      <a:r>
                        <a:rPr lang="en-US" sz="1500" dirty="0">
                          <a:effectLst/>
                        </a:rPr>
                        <a:t> </a:t>
                      </a:r>
                      <a:r>
                        <a:rPr lang="en-US" sz="1500" dirty="0" err="1">
                          <a:effectLst/>
                        </a:rPr>
                        <a:t>phong</a:t>
                      </a:r>
                      <a:r>
                        <a:rPr lang="en-US" sz="1500" dirty="0">
                          <a:effectLst/>
                        </a:rPr>
                        <a:t> </a:t>
                      </a:r>
                      <a:r>
                        <a:rPr lang="en-US" sz="1500" dirty="0" err="1">
                          <a:effectLst/>
                        </a:rPr>
                        <a:t>phú</a:t>
                      </a:r>
                      <a:r>
                        <a:rPr lang="en-US" sz="1500" dirty="0">
                          <a:effectLst/>
                        </a:rPr>
                        <a:t> </a:t>
                      </a:r>
                      <a:r>
                        <a:rPr lang="en-US" sz="1500" dirty="0" err="1">
                          <a:effectLst/>
                        </a:rPr>
                        <a:t>còn</a:t>
                      </a:r>
                      <a:r>
                        <a:rPr lang="en-US" sz="1500" dirty="0">
                          <a:effectLst/>
                        </a:rPr>
                        <a:t> </a:t>
                      </a:r>
                      <a:r>
                        <a:rPr lang="en-US" sz="1500" dirty="0" err="1">
                          <a:effectLst/>
                        </a:rPr>
                        <a:t>thiếu</a:t>
                      </a:r>
                      <a:r>
                        <a:rPr lang="en-US" sz="1500" dirty="0">
                          <a:effectLst/>
                        </a:rPr>
                        <a:t> </a:t>
                      </a:r>
                      <a:r>
                        <a:rPr lang="en-US" sz="1500" dirty="0" err="1">
                          <a:effectLst/>
                        </a:rPr>
                        <a:t>thốn</a:t>
                      </a:r>
                      <a:r>
                        <a:rPr lang="en-US" sz="1500" dirty="0">
                          <a:effectLst/>
                        </a:rPr>
                        <a:t>; </a:t>
                      </a:r>
                      <a:r>
                        <a:rPr lang="en-US" sz="1500" dirty="0" err="1">
                          <a:effectLst/>
                        </a:rPr>
                        <a:t>Khuôn</a:t>
                      </a:r>
                      <a:r>
                        <a:rPr lang="en-US" sz="1500" dirty="0">
                          <a:effectLst/>
                        </a:rPr>
                        <a:t> </a:t>
                      </a:r>
                      <a:r>
                        <a:rPr lang="en-US" sz="1500" dirty="0" err="1">
                          <a:effectLst/>
                        </a:rPr>
                        <a:t>viên</a:t>
                      </a:r>
                      <a:r>
                        <a:rPr lang="en-US" sz="1500" dirty="0">
                          <a:effectLst/>
                        </a:rPr>
                        <a:t> </a:t>
                      </a:r>
                      <a:r>
                        <a:rPr lang="en-US" sz="1500" dirty="0" err="1">
                          <a:effectLst/>
                        </a:rPr>
                        <a:t>trường</a:t>
                      </a:r>
                      <a:r>
                        <a:rPr lang="en-US" sz="1500" dirty="0">
                          <a:effectLst/>
                        </a:rPr>
                        <a:t> </a:t>
                      </a:r>
                      <a:r>
                        <a:rPr lang="en-US" sz="1500" dirty="0" err="1">
                          <a:effectLst/>
                        </a:rPr>
                        <a:t>chật</a:t>
                      </a:r>
                      <a:r>
                        <a:rPr lang="en-US" sz="1500" dirty="0">
                          <a:effectLst/>
                        </a:rPr>
                        <a:t> </a:t>
                      </a:r>
                      <a:r>
                        <a:rPr lang="en-US" sz="1500" dirty="0" err="1">
                          <a:effectLst/>
                        </a:rPr>
                        <a:t>hẹp</a:t>
                      </a:r>
                      <a:r>
                        <a:rPr lang="en-US" sz="1500" dirty="0">
                          <a:effectLst/>
                        </a:rPr>
                        <a:t> </a:t>
                      </a:r>
                      <a:r>
                        <a:rPr lang="en-US" sz="1500" dirty="0" err="1">
                          <a:effectLst/>
                        </a:rPr>
                        <a:t>nên</a:t>
                      </a:r>
                      <a:r>
                        <a:rPr lang="en-US" sz="1500" dirty="0">
                          <a:effectLst/>
                        </a:rPr>
                        <a:t> </a:t>
                      </a:r>
                      <a:r>
                        <a:rPr lang="en-US" sz="1500" dirty="0" err="1">
                          <a:effectLst/>
                        </a:rPr>
                        <a:t>việc</a:t>
                      </a:r>
                      <a:r>
                        <a:rPr lang="en-US" sz="1500" dirty="0">
                          <a:effectLst/>
                        </a:rPr>
                        <a:t> </a:t>
                      </a:r>
                      <a:r>
                        <a:rPr lang="en-US" sz="1500" dirty="0" err="1">
                          <a:effectLst/>
                        </a:rPr>
                        <a:t>tạo</a:t>
                      </a:r>
                      <a:r>
                        <a:rPr lang="en-US" sz="1500" dirty="0">
                          <a:effectLst/>
                        </a:rPr>
                        <a:t> </a:t>
                      </a:r>
                      <a:r>
                        <a:rPr lang="en-US" sz="1500" dirty="0" err="1">
                          <a:effectLst/>
                        </a:rPr>
                        <a:t>môi</a:t>
                      </a:r>
                      <a:r>
                        <a:rPr lang="en-US" sz="1500" dirty="0">
                          <a:effectLst/>
                        </a:rPr>
                        <a:t> </a:t>
                      </a:r>
                      <a:r>
                        <a:rPr lang="en-US" sz="1500" dirty="0" err="1">
                          <a:effectLst/>
                        </a:rPr>
                        <a:t>trường</a:t>
                      </a:r>
                      <a:r>
                        <a:rPr lang="en-US" sz="1500" dirty="0">
                          <a:effectLst/>
                        </a:rPr>
                        <a:t> </a:t>
                      </a:r>
                      <a:r>
                        <a:rPr lang="en-US" sz="1500" dirty="0" err="1">
                          <a:effectLst/>
                        </a:rPr>
                        <a:t>cho</a:t>
                      </a:r>
                      <a:r>
                        <a:rPr lang="en-US" sz="1500" dirty="0">
                          <a:effectLst/>
                        </a:rPr>
                        <a:t> </a:t>
                      </a:r>
                      <a:r>
                        <a:rPr lang="en-US" sz="1500" dirty="0" err="1">
                          <a:effectLst/>
                        </a:rPr>
                        <a:t>trẻ</a:t>
                      </a:r>
                      <a:r>
                        <a:rPr lang="en-US" sz="1500" dirty="0">
                          <a:effectLst/>
                        </a:rPr>
                        <a:t> </a:t>
                      </a:r>
                      <a:r>
                        <a:rPr lang="en-US" sz="1500" dirty="0" err="1">
                          <a:effectLst/>
                        </a:rPr>
                        <a:t>chưa</a:t>
                      </a:r>
                      <a:r>
                        <a:rPr lang="en-US" sz="1500" dirty="0">
                          <a:effectLst/>
                        </a:rPr>
                        <a:t> </a:t>
                      </a:r>
                      <a:r>
                        <a:rPr lang="en-US" sz="1500" dirty="0" err="1">
                          <a:effectLst/>
                        </a:rPr>
                        <a:t>đáp</a:t>
                      </a:r>
                      <a:r>
                        <a:rPr lang="en-US" sz="1500" dirty="0">
                          <a:effectLst/>
                        </a:rPr>
                        <a:t> </a:t>
                      </a:r>
                      <a:r>
                        <a:rPr lang="en-US" sz="1500" dirty="0" err="1">
                          <a:effectLst/>
                        </a:rPr>
                        <a:t>ứng</a:t>
                      </a:r>
                      <a:r>
                        <a:rPr lang="en-US" sz="1500" dirty="0">
                          <a:effectLst/>
                        </a:rPr>
                        <a:t> </a:t>
                      </a:r>
                      <a:r>
                        <a:rPr lang="en-US" sz="1500" dirty="0" err="1">
                          <a:effectLst/>
                        </a:rPr>
                        <a:t>yêu</a:t>
                      </a:r>
                      <a:r>
                        <a:rPr lang="en-US" sz="1500" dirty="0">
                          <a:effectLst/>
                        </a:rPr>
                        <a:t> </a:t>
                      </a:r>
                      <a:r>
                        <a:rPr lang="en-US" sz="1500" dirty="0" err="1">
                          <a:effectLst/>
                        </a:rPr>
                        <a:t>cầu</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4158031735"/>
                  </a:ext>
                </a:extLst>
              </a:tr>
              <a:tr h="700521">
                <a:tc>
                  <a:txBody>
                    <a:bodyPr/>
                    <a:lstStyle/>
                    <a:p>
                      <a:pPr marL="20320" marR="0" indent="-20320" algn="ctr">
                        <a:lnSpc>
                          <a:spcPct val="115000"/>
                        </a:lnSpc>
                        <a:spcBef>
                          <a:spcPts val="0"/>
                        </a:spcBef>
                        <a:spcAft>
                          <a:spcPts val="0"/>
                        </a:spcAft>
                        <a:tabLst>
                          <a:tab pos="168275" algn="ctr"/>
                          <a:tab pos="464820" algn="l"/>
                          <a:tab pos="4089400" algn="l"/>
                        </a:tabLst>
                      </a:pPr>
                      <a:r>
                        <a:rPr lang="en-US" sz="1500">
                          <a:effectLst/>
                        </a:rPr>
                        <a:t>2</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just">
                        <a:lnSpc>
                          <a:spcPct val="115000"/>
                        </a:lnSpc>
                        <a:spcBef>
                          <a:spcPts val="0"/>
                        </a:spcBef>
                        <a:spcAft>
                          <a:spcPts val="0"/>
                        </a:spcAft>
                      </a:pPr>
                      <a:r>
                        <a:rPr lang="en-US" sz="1500">
                          <a:effectLst/>
                        </a:rPr>
                        <a:t>Trẻ trong lớp đông. Một số trẻ vẫn còn thụ động, một số trẻ quá hiếu động và nghịch nên ảnh hưởng đến quá trình giáo dục KNXH cho trẻ; Một số trẻ quá nhút nhát chưa tự tin khi tham gia hoạt động.</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2700889405"/>
                  </a:ext>
                </a:extLst>
              </a:tr>
              <a:tr h="461889">
                <a:tc>
                  <a:txBody>
                    <a:bodyPr/>
                    <a:lstStyle/>
                    <a:p>
                      <a:pPr marL="20320" marR="0" indent="-20320" algn="ctr">
                        <a:lnSpc>
                          <a:spcPct val="115000"/>
                        </a:lnSpc>
                        <a:spcBef>
                          <a:spcPts val="0"/>
                        </a:spcBef>
                        <a:spcAft>
                          <a:spcPts val="0"/>
                        </a:spcAft>
                        <a:tabLst>
                          <a:tab pos="464820" algn="l"/>
                          <a:tab pos="4089400" algn="l"/>
                        </a:tabLst>
                      </a:pPr>
                      <a:r>
                        <a:rPr lang="en-US" sz="1500">
                          <a:effectLst/>
                        </a:rPr>
                        <a:t>3</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just">
                        <a:lnSpc>
                          <a:spcPct val="115000"/>
                        </a:lnSpc>
                        <a:spcBef>
                          <a:spcPts val="0"/>
                        </a:spcBef>
                        <a:spcAft>
                          <a:spcPts val="0"/>
                        </a:spcAft>
                      </a:pPr>
                      <a:r>
                        <a:rPr lang="en-US" sz="1500">
                          <a:effectLst/>
                        </a:rPr>
                        <a:t>Còn 1 số GV chưa coi trọng việc GD KNXH; Một số GV trẻ mới ra trường, 1 số GV năng lực chuyên môn còn hạn chế nên trẻ chưa trải nghiệm tốt.</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1604374054"/>
                  </a:ext>
                </a:extLst>
              </a:tr>
              <a:tr h="461889">
                <a:tc>
                  <a:txBody>
                    <a:bodyPr/>
                    <a:lstStyle/>
                    <a:p>
                      <a:pPr marL="20320" marR="0" indent="-20320" algn="ctr">
                        <a:lnSpc>
                          <a:spcPct val="115000"/>
                        </a:lnSpc>
                        <a:spcBef>
                          <a:spcPts val="0"/>
                        </a:spcBef>
                        <a:spcAft>
                          <a:spcPts val="0"/>
                        </a:spcAft>
                        <a:tabLst>
                          <a:tab pos="464820" algn="l"/>
                          <a:tab pos="4089400" algn="l"/>
                        </a:tabLst>
                      </a:pPr>
                      <a:r>
                        <a:rPr lang="en-US" sz="1500">
                          <a:effectLst/>
                        </a:rPr>
                        <a:t>4</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just">
                        <a:lnSpc>
                          <a:spcPct val="115000"/>
                        </a:lnSpc>
                        <a:spcBef>
                          <a:spcPts val="0"/>
                        </a:spcBef>
                        <a:spcAft>
                          <a:spcPts val="0"/>
                        </a:spcAft>
                      </a:pPr>
                      <a:r>
                        <a:rPr lang="en-US" sz="1500">
                          <a:effectLst/>
                        </a:rPr>
                        <a:t>GV chưa nắm được phương pháp giáo dục trẻ qua trải nghiệm cần tiến hành như thế nào để đạt hiệu quả</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3455950277"/>
                  </a:ext>
                </a:extLst>
              </a:tr>
              <a:tr h="1177787">
                <a:tc>
                  <a:txBody>
                    <a:bodyPr/>
                    <a:lstStyle/>
                    <a:p>
                      <a:pPr marL="20320" marR="0" indent="-20320" algn="ctr">
                        <a:lnSpc>
                          <a:spcPct val="115000"/>
                        </a:lnSpc>
                        <a:spcBef>
                          <a:spcPts val="0"/>
                        </a:spcBef>
                        <a:spcAft>
                          <a:spcPts val="0"/>
                        </a:spcAft>
                        <a:tabLst>
                          <a:tab pos="464820" algn="l"/>
                          <a:tab pos="4089400" algn="l"/>
                        </a:tabLst>
                      </a:pPr>
                      <a:r>
                        <a:rPr lang="en-US" sz="1500">
                          <a:effectLst/>
                        </a:rPr>
                        <a:t>5</a:t>
                      </a:r>
                      <a:endParaRPr lang="en-US" sz="150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tc>
                  <a:txBody>
                    <a:bodyPr/>
                    <a:lstStyle/>
                    <a:p>
                      <a:pPr marL="0" marR="0" algn="just">
                        <a:lnSpc>
                          <a:spcPct val="115000"/>
                        </a:lnSpc>
                        <a:spcBef>
                          <a:spcPts val="0"/>
                        </a:spcBef>
                        <a:spcAft>
                          <a:spcPts val="0"/>
                        </a:spcAft>
                      </a:pPr>
                      <a:r>
                        <a:rPr lang="en-US" sz="1500" dirty="0" err="1">
                          <a:effectLst/>
                        </a:rPr>
                        <a:t>Một</a:t>
                      </a:r>
                      <a:r>
                        <a:rPr lang="en-US" sz="1500" dirty="0">
                          <a:effectLst/>
                        </a:rPr>
                        <a:t> </a:t>
                      </a:r>
                      <a:r>
                        <a:rPr lang="en-US" sz="1500" dirty="0" err="1">
                          <a:effectLst/>
                        </a:rPr>
                        <a:t>số</a:t>
                      </a:r>
                      <a:r>
                        <a:rPr lang="en-US" sz="1500" dirty="0">
                          <a:effectLst/>
                        </a:rPr>
                        <a:t> Cha, </a:t>
                      </a:r>
                      <a:r>
                        <a:rPr lang="en-US" sz="1500" dirty="0" err="1">
                          <a:effectLst/>
                        </a:rPr>
                        <a:t>mẹ</a:t>
                      </a:r>
                      <a:r>
                        <a:rPr lang="en-US" sz="1500" dirty="0">
                          <a:effectLst/>
                        </a:rPr>
                        <a:t> </a:t>
                      </a:r>
                      <a:r>
                        <a:rPr lang="en-US" sz="1500" dirty="0" err="1">
                          <a:effectLst/>
                        </a:rPr>
                        <a:t>vẫn</a:t>
                      </a:r>
                      <a:r>
                        <a:rPr lang="en-US" sz="1500" dirty="0">
                          <a:effectLst/>
                        </a:rPr>
                        <a:t> ko </a:t>
                      </a:r>
                      <a:r>
                        <a:rPr lang="en-US" sz="1500" dirty="0" err="1">
                          <a:effectLst/>
                        </a:rPr>
                        <a:t>coi</a:t>
                      </a:r>
                      <a:r>
                        <a:rPr lang="en-US" sz="1500" dirty="0">
                          <a:effectLst/>
                        </a:rPr>
                        <a:t> </a:t>
                      </a:r>
                      <a:r>
                        <a:rPr lang="en-US" sz="1500" dirty="0" err="1">
                          <a:effectLst/>
                        </a:rPr>
                        <a:t>trọng</a:t>
                      </a:r>
                      <a:r>
                        <a:rPr lang="en-US" sz="1500" dirty="0">
                          <a:effectLst/>
                        </a:rPr>
                        <a:t> </a:t>
                      </a:r>
                      <a:r>
                        <a:rPr lang="en-US" sz="1500" dirty="0" err="1">
                          <a:effectLst/>
                        </a:rPr>
                        <a:t>vấn</a:t>
                      </a:r>
                      <a:r>
                        <a:rPr lang="en-US" sz="1500" dirty="0">
                          <a:effectLst/>
                        </a:rPr>
                        <a:t> </a:t>
                      </a:r>
                      <a:r>
                        <a:rPr lang="en-US" sz="1500" dirty="0" err="1">
                          <a:effectLst/>
                        </a:rPr>
                        <a:t>đề</a:t>
                      </a:r>
                      <a:r>
                        <a:rPr lang="en-US" sz="1500" dirty="0">
                          <a:effectLst/>
                        </a:rPr>
                        <a:t> </a:t>
                      </a:r>
                      <a:r>
                        <a:rPr lang="en-US" sz="1500" dirty="0" err="1">
                          <a:effectLst/>
                        </a:rPr>
                        <a:t>này</a:t>
                      </a:r>
                      <a:r>
                        <a:rPr lang="en-US" sz="1500" dirty="0">
                          <a:effectLst/>
                        </a:rPr>
                        <a:t>, </a:t>
                      </a:r>
                      <a:r>
                        <a:rPr lang="en-US" sz="1500" dirty="0" err="1">
                          <a:effectLst/>
                        </a:rPr>
                        <a:t>xem</a:t>
                      </a:r>
                      <a:r>
                        <a:rPr lang="en-US" sz="1500" dirty="0">
                          <a:effectLst/>
                        </a:rPr>
                        <a:t> </a:t>
                      </a:r>
                      <a:r>
                        <a:rPr lang="en-US" sz="1500" dirty="0" err="1">
                          <a:effectLst/>
                        </a:rPr>
                        <a:t>việc</a:t>
                      </a:r>
                      <a:r>
                        <a:rPr lang="en-US" sz="1500" dirty="0">
                          <a:effectLst/>
                        </a:rPr>
                        <a:t> </a:t>
                      </a:r>
                      <a:r>
                        <a:rPr lang="en-US" sz="1500" dirty="0" err="1">
                          <a:effectLst/>
                        </a:rPr>
                        <a:t>đó</a:t>
                      </a:r>
                      <a:r>
                        <a:rPr lang="en-US" sz="1500" dirty="0">
                          <a:effectLst/>
                        </a:rPr>
                        <a:t> </a:t>
                      </a:r>
                      <a:r>
                        <a:rPr lang="en-US" sz="1500" dirty="0" err="1">
                          <a:effectLst/>
                        </a:rPr>
                        <a:t>là</a:t>
                      </a:r>
                      <a:r>
                        <a:rPr lang="en-US" sz="1500" dirty="0">
                          <a:effectLst/>
                        </a:rPr>
                        <a:t> </a:t>
                      </a:r>
                      <a:r>
                        <a:rPr lang="en-US" sz="1500" dirty="0" err="1">
                          <a:effectLst/>
                        </a:rPr>
                        <a:t>của</a:t>
                      </a:r>
                      <a:r>
                        <a:rPr lang="en-US" sz="1500" dirty="0">
                          <a:effectLst/>
                        </a:rPr>
                        <a:t> </a:t>
                      </a:r>
                      <a:r>
                        <a:rPr lang="en-US" sz="1500" dirty="0" err="1">
                          <a:effectLst/>
                        </a:rPr>
                        <a:t>nhà</a:t>
                      </a:r>
                      <a:r>
                        <a:rPr lang="en-US" sz="1500" dirty="0">
                          <a:effectLst/>
                        </a:rPr>
                        <a:t> </a:t>
                      </a:r>
                      <a:r>
                        <a:rPr lang="en-US" sz="1500" dirty="0" err="1">
                          <a:effectLst/>
                        </a:rPr>
                        <a:t>trường</a:t>
                      </a:r>
                      <a:r>
                        <a:rPr lang="en-US" sz="1500" dirty="0">
                          <a:effectLst/>
                        </a:rPr>
                        <a:t> </a:t>
                      </a:r>
                      <a:r>
                        <a:rPr lang="en-US" sz="1500" dirty="0" err="1">
                          <a:effectLst/>
                        </a:rPr>
                        <a:t>và</a:t>
                      </a:r>
                      <a:r>
                        <a:rPr lang="en-US" sz="1500" dirty="0">
                          <a:effectLst/>
                        </a:rPr>
                        <a:t> </a:t>
                      </a:r>
                      <a:r>
                        <a:rPr lang="en-US" sz="1500" dirty="0" err="1">
                          <a:effectLst/>
                        </a:rPr>
                        <a:t>cô</a:t>
                      </a:r>
                      <a:r>
                        <a:rPr lang="en-US" sz="1500" dirty="0">
                          <a:effectLst/>
                        </a:rPr>
                        <a:t> </a:t>
                      </a:r>
                      <a:r>
                        <a:rPr lang="en-US" sz="1500" dirty="0" err="1">
                          <a:effectLst/>
                        </a:rPr>
                        <a:t>giáo</a:t>
                      </a:r>
                      <a:r>
                        <a:rPr lang="en-US" sz="1500" dirty="0">
                          <a:effectLst/>
                        </a:rPr>
                        <a:t>, </a:t>
                      </a:r>
                      <a:r>
                        <a:rPr lang="en-US" sz="1500" dirty="0" err="1">
                          <a:effectLst/>
                        </a:rPr>
                        <a:t>mức</a:t>
                      </a:r>
                      <a:r>
                        <a:rPr lang="en-US" sz="1500" dirty="0">
                          <a:effectLst/>
                        </a:rPr>
                        <a:t> </a:t>
                      </a:r>
                      <a:r>
                        <a:rPr lang="en-US" sz="1500" dirty="0" err="1">
                          <a:effectLst/>
                        </a:rPr>
                        <a:t>thu</a:t>
                      </a:r>
                      <a:r>
                        <a:rPr lang="en-US" sz="1500" dirty="0">
                          <a:effectLst/>
                        </a:rPr>
                        <a:t> </a:t>
                      </a:r>
                      <a:r>
                        <a:rPr lang="en-US" sz="1500" dirty="0" err="1">
                          <a:effectLst/>
                        </a:rPr>
                        <a:t>nhập</a:t>
                      </a:r>
                      <a:r>
                        <a:rPr lang="en-US" sz="1500" dirty="0">
                          <a:effectLst/>
                        </a:rPr>
                        <a:t> </a:t>
                      </a:r>
                      <a:r>
                        <a:rPr lang="en-US" sz="1500" dirty="0" err="1">
                          <a:effectLst/>
                        </a:rPr>
                        <a:t>thấp</a:t>
                      </a:r>
                      <a:r>
                        <a:rPr lang="en-US" sz="1500" dirty="0">
                          <a:effectLst/>
                        </a:rPr>
                        <a:t> </a:t>
                      </a:r>
                      <a:r>
                        <a:rPr lang="en-US" sz="1500" dirty="0" err="1">
                          <a:effectLst/>
                        </a:rPr>
                        <a:t>nên</a:t>
                      </a:r>
                      <a:r>
                        <a:rPr lang="en-US" sz="1500" dirty="0">
                          <a:effectLst/>
                        </a:rPr>
                        <a:t> </a:t>
                      </a:r>
                      <a:r>
                        <a:rPr lang="en-US" sz="1500" dirty="0" err="1">
                          <a:effectLst/>
                        </a:rPr>
                        <a:t>sự</a:t>
                      </a:r>
                      <a:r>
                        <a:rPr lang="en-US" sz="1500" dirty="0">
                          <a:effectLst/>
                        </a:rPr>
                        <a:t> </a:t>
                      </a:r>
                      <a:r>
                        <a:rPr lang="en-US" sz="1500" dirty="0" err="1">
                          <a:effectLst/>
                        </a:rPr>
                        <a:t>đầu</a:t>
                      </a:r>
                      <a:r>
                        <a:rPr lang="en-US" sz="1500" dirty="0">
                          <a:effectLst/>
                        </a:rPr>
                        <a:t> </a:t>
                      </a:r>
                      <a:r>
                        <a:rPr lang="en-US" sz="1500" dirty="0" err="1">
                          <a:effectLst/>
                        </a:rPr>
                        <a:t>tư</a:t>
                      </a:r>
                      <a:r>
                        <a:rPr lang="en-US" sz="1500" dirty="0">
                          <a:effectLst/>
                        </a:rPr>
                        <a:t> </a:t>
                      </a:r>
                      <a:r>
                        <a:rPr lang="en-US" sz="1500" dirty="0" err="1">
                          <a:effectLst/>
                        </a:rPr>
                        <a:t>cho</a:t>
                      </a:r>
                      <a:r>
                        <a:rPr lang="en-US" sz="1500" dirty="0">
                          <a:effectLst/>
                        </a:rPr>
                        <a:t> </a:t>
                      </a:r>
                      <a:r>
                        <a:rPr lang="en-US" sz="1500" dirty="0" err="1">
                          <a:effectLst/>
                        </a:rPr>
                        <a:t>trẻ</a:t>
                      </a:r>
                      <a:r>
                        <a:rPr lang="en-US" sz="1500" dirty="0">
                          <a:effectLst/>
                        </a:rPr>
                        <a:t> </a:t>
                      </a:r>
                      <a:r>
                        <a:rPr lang="en-US" sz="1500" dirty="0" err="1">
                          <a:effectLst/>
                        </a:rPr>
                        <a:t>còn</a:t>
                      </a:r>
                      <a:r>
                        <a:rPr lang="en-US" sz="1500" dirty="0">
                          <a:effectLst/>
                        </a:rPr>
                        <a:t> </a:t>
                      </a:r>
                      <a:r>
                        <a:rPr lang="en-US" sz="1500" dirty="0" err="1">
                          <a:effectLst/>
                        </a:rPr>
                        <a:t>hạn</a:t>
                      </a:r>
                      <a:r>
                        <a:rPr lang="en-US" sz="1500" dirty="0">
                          <a:effectLst/>
                        </a:rPr>
                        <a:t> </a:t>
                      </a:r>
                      <a:r>
                        <a:rPr lang="en-US" sz="1500" dirty="0" err="1">
                          <a:effectLst/>
                        </a:rPr>
                        <a:t>chế</a:t>
                      </a:r>
                      <a:r>
                        <a:rPr lang="en-US" sz="1500" dirty="0">
                          <a:effectLst/>
                        </a:rPr>
                        <a:t>; </a:t>
                      </a:r>
                      <a:r>
                        <a:rPr lang="en-US" sz="1500" dirty="0" err="1">
                          <a:effectLst/>
                        </a:rPr>
                        <a:t>Một</a:t>
                      </a:r>
                      <a:r>
                        <a:rPr lang="en-US" sz="1500" dirty="0">
                          <a:effectLst/>
                        </a:rPr>
                        <a:t> </a:t>
                      </a:r>
                      <a:r>
                        <a:rPr lang="en-US" sz="1500" dirty="0" err="1">
                          <a:effectLst/>
                        </a:rPr>
                        <a:t>số</a:t>
                      </a:r>
                      <a:r>
                        <a:rPr lang="en-US" sz="1500" dirty="0">
                          <a:effectLst/>
                        </a:rPr>
                        <a:t> Cha, </a:t>
                      </a:r>
                      <a:r>
                        <a:rPr lang="en-US" sz="1500" dirty="0" err="1">
                          <a:effectLst/>
                        </a:rPr>
                        <a:t>mẹ</a:t>
                      </a:r>
                      <a:r>
                        <a:rPr lang="en-US" sz="1500" dirty="0">
                          <a:effectLst/>
                        </a:rPr>
                        <a:t> </a:t>
                      </a:r>
                      <a:r>
                        <a:rPr lang="en-US" sz="1500" dirty="0" err="1">
                          <a:effectLst/>
                        </a:rPr>
                        <a:t>nuông</a:t>
                      </a:r>
                      <a:r>
                        <a:rPr lang="en-US" sz="1500" dirty="0">
                          <a:effectLst/>
                        </a:rPr>
                        <a:t> </a:t>
                      </a:r>
                      <a:r>
                        <a:rPr lang="en-US" sz="1500" dirty="0" err="1">
                          <a:effectLst/>
                        </a:rPr>
                        <a:t>chiều</a:t>
                      </a:r>
                      <a:r>
                        <a:rPr lang="en-US" sz="1500" dirty="0">
                          <a:effectLst/>
                        </a:rPr>
                        <a:t> con; </a:t>
                      </a:r>
                      <a:r>
                        <a:rPr lang="en-US" sz="1500" dirty="0" err="1">
                          <a:effectLst/>
                        </a:rPr>
                        <a:t>Sự</a:t>
                      </a:r>
                      <a:r>
                        <a:rPr lang="en-US" sz="1500" dirty="0">
                          <a:effectLst/>
                        </a:rPr>
                        <a:t> </a:t>
                      </a:r>
                      <a:r>
                        <a:rPr lang="en-US" sz="1500" dirty="0" err="1">
                          <a:effectLst/>
                        </a:rPr>
                        <a:t>hiểu</a:t>
                      </a:r>
                      <a:r>
                        <a:rPr lang="en-US" sz="1500" dirty="0">
                          <a:effectLst/>
                        </a:rPr>
                        <a:t> </a:t>
                      </a:r>
                      <a:r>
                        <a:rPr lang="en-US" sz="1500" dirty="0" err="1">
                          <a:effectLst/>
                        </a:rPr>
                        <a:t>biết</a:t>
                      </a:r>
                      <a:r>
                        <a:rPr lang="en-US" sz="1500" dirty="0">
                          <a:effectLst/>
                        </a:rPr>
                        <a:t> </a:t>
                      </a:r>
                      <a:r>
                        <a:rPr lang="en-US" sz="1500" dirty="0" err="1">
                          <a:effectLst/>
                        </a:rPr>
                        <a:t>của</a:t>
                      </a:r>
                      <a:r>
                        <a:rPr lang="en-US" sz="1500" dirty="0">
                          <a:effectLst/>
                        </a:rPr>
                        <a:t> Cha, </a:t>
                      </a:r>
                      <a:r>
                        <a:rPr lang="en-US" sz="1500" dirty="0" err="1">
                          <a:effectLst/>
                        </a:rPr>
                        <a:t>mẹ</a:t>
                      </a:r>
                      <a:r>
                        <a:rPr lang="en-US" sz="1500" dirty="0">
                          <a:effectLst/>
                        </a:rPr>
                        <a:t> </a:t>
                      </a:r>
                      <a:r>
                        <a:rPr lang="en-US" sz="1500" dirty="0" err="1">
                          <a:effectLst/>
                        </a:rPr>
                        <a:t>về</a:t>
                      </a:r>
                      <a:r>
                        <a:rPr lang="en-US" sz="1500" dirty="0">
                          <a:effectLst/>
                        </a:rPr>
                        <a:t> </a:t>
                      </a:r>
                      <a:r>
                        <a:rPr lang="en-US" sz="1500" dirty="0" err="1">
                          <a:effectLst/>
                        </a:rPr>
                        <a:t>tầm</a:t>
                      </a:r>
                      <a:r>
                        <a:rPr lang="en-US" sz="1500" dirty="0">
                          <a:effectLst/>
                        </a:rPr>
                        <a:t> </a:t>
                      </a:r>
                      <a:r>
                        <a:rPr lang="en-US" sz="1500" dirty="0" err="1">
                          <a:effectLst/>
                        </a:rPr>
                        <a:t>quan</a:t>
                      </a:r>
                      <a:r>
                        <a:rPr lang="en-US" sz="1500" dirty="0">
                          <a:effectLst/>
                        </a:rPr>
                        <a:t> </a:t>
                      </a:r>
                      <a:r>
                        <a:rPr lang="en-US" sz="1500" dirty="0" err="1">
                          <a:effectLst/>
                        </a:rPr>
                        <a:t>trọng</a:t>
                      </a:r>
                      <a:r>
                        <a:rPr lang="en-US" sz="1500" dirty="0">
                          <a:effectLst/>
                        </a:rPr>
                        <a:t> GD KNXH </a:t>
                      </a:r>
                      <a:r>
                        <a:rPr lang="en-US" sz="1500" dirty="0" err="1">
                          <a:effectLst/>
                        </a:rPr>
                        <a:t>cho</a:t>
                      </a:r>
                      <a:r>
                        <a:rPr lang="en-US" sz="1500" dirty="0">
                          <a:effectLst/>
                        </a:rPr>
                        <a:t> </a:t>
                      </a:r>
                      <a:r>
                        <a:rPr lang="en-US" sz="1500" dirty="0" err="1">
                          <a:effectLst/>
                        </a:rPr>
                        <a:t>trẻ</a:t>
                      </a:r>
                      <a:r>
                        <a:rPr lang="en-US" sz="1500" dirty="0">
                          <a:effectLst/>
                        </a:rPr>
                        <a:t> </a:t>
                      </a:r>
                      <a:r>
                        <a:rPr lang="en-US" sz="1500" dirty="0" err="1">
                          <a:effectLst/>
                        </a:rPr>
                        <a:t>còn</a:t>
                      </a:r>
                      <a:r>
                        <a:rPr lang="en-US" sz="1500" dirty="0">
                          <a:effectLst/>
                        </a:rPr>
                        <a:t> </a:t>
                      </a:r>
                      <a:r>
                        <a:rPr lang="en-US" sz="1500" dirty="0" err="1">
                          <a:effectLst/>
                        </a:rPr>
                        <a:t>hạn</a:t>
                      </a:r>
                      <a:r>
                        <a:rPr lang="en-US" sz="1500" dirty="0">
                          <a:effectLst/>
                        </a:rPr>
                        <a:t> </a:t>
                      </a:r>
                      <a:r>
                        <a:rPr lang="en-US" sz="1500" dirty="0" err="1">
                          <a:effectLst/>
                        </a:rPr>
                        <a:t>chế</a:t>
                      </a:r>
                      <a:r>
                        <a:rPr lang="en-US" sz="1500" dirty="0">
                          <a:effectLst/>
                        </a:rPr>
                        <a:t>; Cha, </a:t>
                      </a:r>
                      <a:r>
                        <a:rPr lang="en-US" sz="1500" dirty="0" err="1">
                          <a:effectLst/>
                        </a:rPr>
                        <a:t>mẹ</a:t>
                      </a:r>
                      <a:r>
                        <a:rPr lang="en-US" sz="1500" dirty="0">
                          <a:effectLst/>
                        </a:rPr>
                        <a:t> </a:t>
                      </a:r>
                      <a:r>
                        <a:rPr lang="en-US" sz="1500" dirty="0" err="1">
                          <a:effectLst/>
                        </a:rPr>
                        <a:t>chưa</a:t>
                      </a:r>
                      <a:r>
                        <a:rPr lang="en-US" sz="1500" dirty="0">
                          <a:effectLst/>
                        </a:rPr>
                        <a:t> an </a:t>
                      </a:r>
                      <a:r>
                        <a:rPr lang="en-US" sz="1500" dirty="0" err="1">
                          <a:effectLst/>
                        </a:rPr>
                        <a:t>tâm</a:t>
                      </a:r>
                      <a:r>
                        <a:rPr lang="en-US" sz="1500" dirty="0">
                          <a:effectLst/>
                        </a:rPr>
                        <a:t> </a:t>
                      </a:r>
                      <a:r>
                        <a:rPr lang="en-US" sz="1500" dirty="0" err="1">
                          <a:effectLst/>
                        </a:rPr>
                        <a:t>khi</a:t>
                      </a:r>
                      <a:r>
                        <a:rPr lang="en-US" sz="1500" dirty="0">
                          <a:effectLst/>
                        </a:rPr>
                        <a:t> </a:t>
                      </a:r>
                      <a:r>
                        <a:rPr lang="en-US" sz="1500" dirty="0" err="1">
                          <a:effectLst/>
                        </a:rPr>
                        <a:t>để</a:t>
                      </a:r>
                      <a:r>
                        <a:rPr lang="en-US" sz="1500" dirty="0">
                          <a:effectLst/>
                        </a:rPr>
                        <a:t> con </a:t>
                      </a:r>
                      <a:r>
                        <a:rPr lang="en-US" sz="1500" dirty="0" err="1">
                          <a:effectLst/>
                        </a:rPr>
                        <a:t>tiếp</a:t>
                      </a:r>
                      <a:r>
                        <a:rPr lang="en-US" sz="1500" dirty="0">
                          <a:effectLst/>
                        </a:rPr>
                        <a:t> </a:t>
                      </a:r>
                      <a:r>
                        <a:rPr lang="en-US" sz="1500" dirty="0" err="1">
                          <a:effectLst/>
                        </a:rPr>
                        <a:t>xúc</a:t>
                      </a:r>
                      <a:r>
                        <a:rPr lang="en-US" sz="1500" dirty="0">
                          <a:effectLst/>
                        </a:rPr>
                        <a:t> </a:t>
                      </a:r>
                      <a:r>
                        <a:rPr lang="en-US" sz="1500" dirty="0" err="1">
                          <a:effectLst/>
                        </a:rPr>
                        <a:t>với</a:t>
                      </a:r>
                      <a:r>
                        <a:rPr lang="en-US" sz="1500" dirty="0">
                          <a:effectLst/>
                        </a:rPr>
                        <a:t> </a:t>
                      </a:r>
                      <a:r>
                        <a:rPr lang="en-US" sz="1500" dirty="0" err="1">
                          <a:effectLst/>
                        </a:rPr>
                        <a:t>thiên</a:t>
                      </a:r>
                      <a:r>
                        <a:rPr lang="en-US" sz="1500" dirty="0">
                          <a:effectLst/>
                        </a:rPr>
                        <a:t> </a:t>
                      </a:r>
                      <a:r>
                        <a:rPr lang="en-US" sz="1500" dirty="0" err="1">
                          <a:effectLst/>
                        </a:rPr>
                        <a:t>nhiên</a:t>
                      </a:r>
                      <a:r>
                        <a:rPr lang="en-US" sz="1500" dirty="0">
                          <a:effectLst/>
                        </a:rPr>
                        <a:t> </a:t>
                      </a:r>
                      <a:r>
                        <a:rPr lang="en-US" sz="1500" dirty="0" err="1">
                          <a:effectLst/>
                        </a:rPr>
                        <a:t>và</a:t>
                      </a:r>
                      <a:r>
                        <a:rPr lang="en-US" sz="1500" dirty="0">
                          <a:effectLst/>
                        </a:rPr>
                        <a:t> </a:t>
                      </a:r>
                      <a:r>
                        <a:rPr lang="en-US" sz="1500" dirty="0" err="1">
                          <a:effectLst/>
                        </a:rPr>
                        <a:t>các</a:t>
                      </a:r>
                      <a:r>
                        <a:rPr lang="en-US" sz="1500" dirty="0">
                          <a:effectLst/>
                        </a:rPr>
                        <a:t> </a:t>
                      </a:r>
                      <a:r>
                        <a:rPr lang="en-US" sz="1500" dirty="0" err="1">
                          <a:effectLst/>
                        </a:rPr>
                        <a:t>tình</a:t>
                      </a:r>
                      <a:r>
                        <a:rPr lang="en-US" sz="1500" dirty="0">
                          <a:effectLst/>
                        </a:rPr>
                        <a:t> </a:t>
                      </a:r>
                      <a:r>
                        <a:rPr lang="en-US" sz="1500" dirty="0" err="1">
                          <a:effectLst/>
                        </a:rPr>
                        <a:t>huống</a:t>
                      </a:r>
                      <a:r>
                        <a:rPr lang="en-US" sz="1500" dirty="0">
                          <a:effectLst/>
                        </a:rPr>
                        <a:t> </a:t>
                      </a:r>
                      <a:r>
                        <a:rPr lang="en-US" sz="1500" dirty="0" err="1">
                          <a:effectLst/>
                        </a:rPr>
                        <a:t>thực</a:t>
                      </a:r>
                      <a:r>
                        <a:rPr lang="en-US" sz="1500" dirty="0">
                          <a:effectLst/>
                        </a:rPr>
                        <a:t> </a:t>
                      </a:r>
                      <a:r>
                        <a:rPr lang="en-US" sz="1500" dirty="0" err="1">
                          <a:effectLst/>
                        </a:rPr>
                        <a:t>tiễn</a:t>
                      </a:r>
                      <a:r>
                        <a:rPr lang="en-US" sz="1500" dirty="0">
                          <a:effectLst/>
                        </a:rPr>
                        <a:t> </a:t>
                      </a:r>
                      <a:r>
                        <a:rPr lang="en-US" sz="1500" dirty="0" err="1">
                          <a:effectLst/>
                        </a:rPr>
                        <a:t>trong</a:t>
                      </a:r>
                      <a:r>
                        <a:rPr lang="en-US" sz="1500" dirty="0">
                          <a:effectLst/>
                        </a:rPr>
                        <a:t> </a:t>
                      </a:r>
                      <a:r>
                        <a:rPr lang="en-US" sz="1500" dirty="0" err="1">
                          <a:effectLst/>
                        </a:rPr>
                        <a:t>xã</a:t>
                      </a:r>
                      <a:r>
                        <a:rPr lang="en-US" sz="1500" dirty="0">
                          <a:effectLst/>
                        </a:rPr>
                        <a:t> </a:t>
                      </a:r>
                      <a:r>
                        <a:rPr lang="en-US" sz="1500" dirty="0" err="1">
                          <a:effectLst/>
                        </a:rPr>
                        <a:t>hội</a:t>
                      </a:r>
                      <a:r>
                        <a:rPr lang="en-US" sz="1500" dirty="0">
                          <a:effectLst/>
                        </a:rPr>
                        <a:t>…</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6699" marR="66699" marT="0" marB="0"/>
                </a:tc>
                <a:extLst>
                  <a:ext uri="{0D108BD9-81ED-4DB2-BD59-A6C34878D82A}">
                    <a16:rowId xmlns:a16="http://schemas.microsoft.com/office/drawing/2014/main" val="1197564248"/>
                  </a:ext>
                </a:extLst>
              </a:tr>
            </a:tbl>
          </a:graphicData>
        </a:graphic>
      </p:graphicFrame>
      <p:sp>
        <p:nvSpPr>
          <p:cNvPr id="5" name="Rectangle 1">
            <a:extLst>
              <a:ext uri="{FF2B5EF4-FFF2-40B4-BE49-F238E27FC236}">
                <a16:creationId xmlns:a16="http://schemas.microsoft.com/office/drawing/2014/main" id="{46EAA3C2-5167-4BE2-8720-AD3250218DDE}"/>
              </a:ext>
            </a:extLst>
          </p:cNvPr>
          <p:cNvSpPr>
            <a:spLocks noChangeArrowheads="1"/>
          </p:cNvSpPr>
          <p:nvPr/>
        </p:nvSpPr>
        <p:spPr bwMode="auto">
          <a:xfrm>
            <a:off x="141288" y="1365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1pPr>
            <a:lvl2pPr marL="4572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2pPr>
            <a:lvl3pPr marL="9144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3pPr>
            <a:lvl4pPr marL="13716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4pPr>
            <a:lvl5pPr marL="18288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5pPr>
            <a:lvl6pPr marL="22860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6pPr>
            <a:lvl7pPr marL="27432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7pPr>
            <a:lvl8pPr marL="32004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8pPr>
            <a:lvl9pPr marL="3657600" eaLnBrk="0" fontAlgn="base" hangingPunct="0">
              <a:spcBef>
                <a:spcPct val="0"/>
              </a:spcBef>
              <a:spcAft>
                <a:spcPct val="0"/>
              </a:spcAft>
              <a:tabLst>
                <a:tab pos="465138" algn="l"/>
                <a:tab pos="4089400" algn="l"/>
              </a:tabLst>
              <a:defRPr>
                <a:solidFill>
                  <a:schemeClr val="tx1"/>
                </a:solidFill>
                <a:latin typeface="Arial" panose="020B0604020202020204" pitchFamily="34" charset="0"/>
              </a:defRPr>
            </a:lvl9pPr>
          </a:lstStyle>
          <a:p>
            <a:pPr marL="0" marR="0" lvl="0" indent="457200" algn="just" defTabSz="914400" rtl="0" eaLnBrk="0" fontAlgn="base" latinLnBrk="0" hangingPunct="0">
              <a:lnSpc>
                <a:spcPct val="100000"/>
              </a:lnSpc>
              <a:spcBef>
                <a:spcPct val="0"/>
              </a:spcBef>
              <a:spcAft>
                <a:spcPct val="0"/>
              </a:spcAft>
              <a:buClrTx/>
              <a:buSzTx/>
              <a:buFontTx/>
              <a:buNone/>
              <a:tabLst>
                <a:tab pos="465138" algn="l"/>
                <a:tab pos="4089400" algn="l"/>
              </a:tabLst>
            </a:pP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Những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khó</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khăn</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trong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giáo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dục</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KNXH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thông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qua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hoạt</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động</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trải</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nghiệm</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cho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trẻ</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mẫu</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giáo</a:t>
            </a:r>
            <a:r>
              <a:rPr kumimoji="0" lang="en-US" altLang="en-US" sz="1400" b="0" i="1"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5-6 </a:t>
            </a:r>
            <a:r>
              <a:rPr kumimoji="0" lang="en-US" altLang="en-US" sz="1400" b="0" i="1" u="none" strike="noStrike" cap="none" normalizeH="0" baseline="0" dirty="0" err="1">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tuổi</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1589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tx1"/>
                </a:solidFill>
              </a:rPr>
              <a:t>30</a:t>
            </a:fld>
            <a:endParaRPr>
              <a:solidFill>
                <a:schemeClr val="tx1"/>
              </a:solidFill>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58750" y="747996"/>
            <a:ext cx="8636000" cy="1341586"/>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Blip>
                <a:blip r:embed="rId3"/>
              </a:buBlip>
            </a:pPr>
            <a:r>
              <a:rPr lang="en-US" sz="1800" b="1" i="1" dirty="0" err="1">
                <a:effectLst/>
                <a:latin typeface="Arial" panose="020B0604020202020204" pitchFamily="34" charset="0"/>
                <a:ea typeface="Arial" panose="020B0604020202020204" pitchFamily="34" charset="0"/>
              </a:rPr>
              <a:t>Bài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tập</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cuối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buổi</a:t>
            </a:r>
            <a:r>
              <a:rPr lang="en-US" sz="1800" b="1" i="1" dirty="0">
                <a:effectLst/>
                <a:latin typeface="Arial" panose="020B0604020202020204" pitchFamily="34" charset="0"/>
                <a:ea typeface="Arial" panose="020B0604020202020204" pitchFamily="34" charset="0"/>
              </a:rPr>
              <a:t> </a:t>
            </a:r>
            <a:r>
              <a:rPr lang="en-US" sz="1800" b="1" i="1" dirty="0" err="1">
                <a:effectLst/>
                <a:latin typeface="Arial" panose="020B0604020202020204" pitchFamily="34" charset="0"/>
                <a:ea typeface="Arial" panose="020B0604020202020204" pitchFamily="34" charset="0"/>
              </a:rPr>
              <a:t>học</a:t>
            </a:r>
            <a:r>
              <a:rPr lang="en-US" sz="1800" b="1" i="1" dirty="0">
                <a:effectLst/>
                <a:latin typeface="Arial" panose="020B0604020202020204" pitchFamily="34" charset="0"/>
                <a:ea typeface="Arial" panose="020B0604020202020204" pitchFamily="34" charset="0"/>
              </a:rPr>
              <a:t>: </a:t>
            </a:r>
            <a:endParaRPr lang="en-US" sz="1800" dirty="0">
              <a:effectLst/>
              <a:latin typeface="Calibri" panose="020F0502020204030204" pitchFamily="34" charset="0"/>
              <a:ea typeface="Calibri" panose="020F0502020204030204" pitchFamily="34" charset="0"/>
            </a:endParaRPr>
          </a:p>
          <a:p>
            <a:pPr marL="228600" marR="0" algn="just">
              <a:lnSpc>
                <a:spcPct val="115000"/>
              </a:lnSpc>
              <a:spcBef>
                <a:spcPts val="0"/>
              </a:spcBef>
              <a:spcAft>
                <a:spcPts val="0"/>
              </a:spcAft>
            </a:pPr>
            <a:r>
              <a:rPr lang="en-US" sz="1800" dirty="0" err="1">
                <a:effectLst/>
                <a:latin typeface="Arial" panose="020B0604020202020204" pitchFamily="34" charset="0"/>
                <a:ea typeface="Arial" panose="020B0604020202020204" pitchFamily="34" charset="0"/>
              </a:rPr>
              <a:t>Hãy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af-ZA" sz="1800" dirty="0">
                <a:effectLst/>
                <a:latin typeface="Arial" panose="020B0604020202020204" pitchFamily="34" charset="0"/>
                <a:ea typeface="Calibri" panose="020F0502020204030204" pitchFamily="34" charset="0"/>
              </a:rPr>
              <a:t>giáo dục KNXH</a:t>
            </a:r>
            <a:r>
              <a:rPr lang="af-ZA" sz="1800" b="1" i="1"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solidFill>
                <a:schemeClr val="tx1"/>
              </a:solidFill>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solidFill>
                  <a:schemeClr val="tx1"/>
                </a:solidFill>
              </a:rPr>
              <a:t>GV: </a:t>
            </a:r>
            <a:r>
              <a:rPr lang="en-US" i="1" dirty="0" err="1">
                <a:solidFill>
                  <a:schemeClr val="tx1"/>
                </a:solidFill>
              </a:rPr>
              <a:t>Nguyễn</a:t>
            </a:r>
            <a:r>
              <a:rPr lang="en-US" i="1" dirty="0">
                <a:solidFill>
                  <a:schemeClr val="tx1"/>
                </a:solidFill>
              </a:rPr>
              <a:t> </a:t>
            </a:r>
            <a:r>
              <a:rPr lang="en-US" i="1" dirty="0" err="1">
                <a:solidFill>
                  <a:schemeClr val="tx1"/>
                </a:solidFill>
              </a:rPr>
              <a:t>Thiều</a:t>
            </a:r>
            <a:r>
              <a:rPr lang="en-US" i="1" dirty="0">
                <a:solidFill>
                  <a:schemeClr val="tx1"/>
                </a:solidFill>
              </a:rPr>
              <a:t> </a:t>
            </a:r>
            <a:r>
              <a:rPr lang="en-US" i="1" dirty="0" err="1">
                <a:solidFill>
                  <a:schemeClr val="tx1"/>
                </a:solidFill>
              </a:rPr>
              <a:t>Dạ</a:t>
            </a:r>
            <a:r>
              <a:rPr lang="en-US" i="1" dirty="0">
                <a:solidFill>
                  <a:schemeClr val="tx1"/>
                </a:solidFill>
              </a:rPr>
              <a:t> </a:t>
            </a:r>
            <a:r>
              <a:rPr lang="en-US" i="1" dirty="0" err="1">
                <a:solidFill>
                  <a:schemeClr val="tx1"/>
                </a:solidFill>
              </a:rPr>
              <a:t>Hương</a:t>
            </a:r>
            <a:endParaRPr lang="en-US" i="1" dirty="0">
              <a:solidFill>
                <a:schemeClr val="tx1"/>
              </a:solidFill>
            </a:endParaRPr>
          </a:p>
        </p:txBody>
      </p:sp>
      <p:pic>
        <p:nvPicPr>
          <p:cNvPr id="6" name="Picture 5">
            <a:extLst>
              <a:ext uri="{FF2B5EF4-FFF2-40B4-BE49-F238E27FC236}">
                <a16:creationId xmlns:a16="http://schemas.microsoft.com/office/drawing/2014/main" id="{68CB72A0-F8C0-4E54-B981-39F2B48ADF69}"/>
              </a:ext>
            </a:extLst>
          </p:cNvPr>
          <p:cNvPicPr>
            <a:picLocks noChangeAspect="1"/>
          </p:cNvPicPr>
          <p:nvPr/>
        </p:nvPicPr>
        <p:blipFill>
          <a:blip r:embed="rId4"/>
          <a:stretch>
            <a:fillRect/>
          </a:stretch>
        </p:blipFill>
        <p:spPr>
          <a:xfrm>
            <a:off x="2490125" y="2122891"/>
            <a:ext cx="4094825" cy="2740802"/>
          </a:xfrm>
          <a:prstGeom prst="rect">
            <a:avLst/>
          </a:prstGeom>
        </p:spPr>
      </p:pic>
      <p:sp>
        <p:nvSpPr>
          <p:cNvPr id="7" name="TextBox 6">
            <a:extLst>
              <a:ext uri="{FF2B5EF4-FFF2-40B4-BE49-F238E27FC236}">
                <a16:creationId xmlns:a16="http://schemas.microsoft.com/office/drawing/2014/main" id="{1736DE0C-87C4-4B05-ABA6-E87C9B0723D4}"/>
              </a:ext>
            </a:extLst>
          </p:cNvPr>
          <p:cNvSpPr txBox="1"/>
          <p:nvPr/>
        </p:nvSpPr>
        <p:spPr>
          <a:xfrm>
            <a:off x="361487" y="4627163"/>
            <a:ext cx="2531781"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190898445"/>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763</TotalTime>
  <Words>4232</Words>
  <Application>Microsoft Office PowerPoint</Application>
  <PresentationFormat>On-screen Show (16:9)</PresentationFormat>
  <Paragraphs>288</Paragraphs>
  <Slides>30</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Source Sans Pro</vt:lpstr>
      <vt:lpstr>Times New Roman</vt:lpstr>
      <vt:lpstr>Arial</vt:lpstr>
      <vt:lpstr>Symbol</vt:lpstr>
      <vt:lpstr>Calibri</vt:lpstr>
      <vt:lpstr>Permanent Marker</vt:lpstr>
      <vt:lpstr>Timon template</vt:lpstr>
      <vt:lpstr>Education Social skills for preschool children </vt:lpstr>
      <vt:lpstr>hello!</vt:lpstr>
      <vt:lpstr>BÀI HỌC SỐ 5</vt:lpstr>
      <vt:lpstr>TIẾN TRÌNH HỌC TẬP</vt:lpstr>
      <vt:lpstr>Mục tiêu của bài học</vt:lpstr>
      <vt:lpstr>Tài liệu tham khảo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Thực trạng gd knxh cho trẻ 5-6 tuổi qua trải nghiệm chuẩn bị vào lớp</vt:lpstr>
      <vt:lpstr>3. Thực trạng gd knxh cho trẻ 5-6 tuổi qua trải nghiệm chuẩn bị vào lớp</vt:lpstr>
      <vt:lpstr>3. Thực trạng gd knxh cho trẻ 5-6 tuổi qua trải nghiệm chuẩn bị vào lớp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137</cp:revision>
  <dcterms:modified xsi:type="dcterms:W3CDTF">2022-04-19T14:02:24Z</dcterms:modified>
</cp:coreProperties>
</file>