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318" r:id="rId3"/>
    <p:sldId id="281" r:id="rId4"/>
    <p:sldId id="293" r:id="rId5"/>
    <p:sldId id="295" r:id="rId6"/>
    <p:sldId id="296" r:id="rId7"/>
    <p:sldId id="282" r:id="rId8"/>
    <p:sldId id="298" r:id="rId9"/>
    <p:sldId id="257" r:id="rId10"/>
    <p:sldId id="283" r:id="rId11"/>
    <p:sldId id="256" r:id="rId12"/>
    <p:sldId id="289" r:id="rId13"/>
    <p:sldId id="290" r:id="rId14"/>
    <p:sldId id="297" r:id="rId15"/>
    <p:sldId id="300" r:id="rId16"/>
    <p:sldId id="291" r:id="rId17"/>
    <p:sldId id="301" r:id="rId18"/>
    <p:sldId id="302" r:id="rId19"/>
    <p:sldId id="299" r:id="rId20"/>
    <p:sldId id="294" r:id="rId21"/>
    <p:sldId id="258" r:id="rId22"/>
    <p:sldId id="279" r:id="rId23"/>
    <p:sldId id="278" r:id="rId24"/>
    <p:sldId id="259" r:id="rId25"/>
    <p:sldId id="276" r:id="rId26"/>
    <p:sldId id="277" r:id="rId27"/>
    <p:sldId id="285" r:id="rId28"/>
    <p:sldId id="287" r:id="rId29"/>
    <p:sldId id="264" r:id="rId30"/>
    <p:sldId id="267" r:id="rId31"/>
    <p:sldId id="265" r:id="rId32"/>
    <p:sldId id="288" r:id="rId33"/>
    <p:sldId id="262" r:id="rId34"/>
    <p:sldId id="268" r:id="rId35"/>
    <p:sldId id="286" r:id="rId36"/>
    <p:sldId id="269" r:id="rId37"/>
    <p:sldId id="273" r:id="rId38"/>
    <p:sldId id="261" r:id="rId39"/>
    <p:sldId id="270" r:id="rId40"/>
    <p:sldId id="272" r:id="rId41"/>
    <p:sldId id="266" r:id="rId42"/>
    <p:sldId id="271" r:id="rId43"/>
    <p:sldId id="263" r:id="rId44"/>
    <p:sldId id="274" r:id="rId45"/>
    <p:sldId id="275" r:id="rId46"/>
    <p:sldId id="316" r:id="rId47"/>
    <p:sldId id="317" r:id="rId48"/>
  </p:sldIdLst>
  <p:sldSz cx="12192000" cy="6858000"/>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3" autoAdjust="0"/>
    <p:restoredTop sz="94660"/>
  </p:normalViewPr>
  <p:slideViewPr>
    <p:cSldViewPr snapToGrid="0">
      <p:cViewPr varScale="1">
        <p:scale>
          <a:sx n="87" d="100"/>
          <a:sy n="87" d="100"/>
        </p:scale>
        <p:origin x="4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BF339B2-5D16-4036-B9EB-4FFF6EB293B5}"/>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z-Latn-UZ"/>
          </a:p>
        </p:txBody>
      </p:sp>
      <p:sp>
        <p:nvSpPr>
          <p:cNvPr id="3" name="Подзаголовок 2">
            <a:extLst>
              <a:ext uri="{FF2B5EF4-FFF2-40B4-BE49-F238E27FC236}">
                <a16:creationId xmlns:a16="http://schemas.microsoft.com/office/drawing/2014/main" id="{F57479FA-1663-4967-8E32-2203C95B6E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z-Latn-UZ"/>
          </a:p>
        </p:txBody>
      </p:sp>
      <p:sp>
        <p:nvSpPr>
          <p:cNvPr id="4" name="Дата 3">
            <a:extLst>
              <a:ext uri="{FF2B5EF4-FFF2-40B4-BE49-F238E27FC236}">
                <a16:creationId xmlns:a16="http://schemas.microsoft.com/office/drawing/2014/main" id="{FA819198-5F49-458D-AD64-E8EF1BD8B365}"/>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5" name="Нижний колонтитул 4">
            <a:extLst>
              <a:ext uri="{FF2B5EF4-FFF2-40B4-BE49-F238E27FC236}">
                <a16:creationId xmlns:a16="http://schemas.microsoft.com/office/drawing/2014/main" id="{AD09CE28-1A81-4CD2-87D2-F1717DB9A1EB}"/>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FF790100-EFFD-40A0-8328-AF6F22108D71}"/>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1873877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DBAD7A-F3AB-4F91-8C7B-94A74050B002}"/>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1C6A43DF-43D7-4E19-977D-B8096E09BF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2F9F068A-A5A3-4A00-B2DD-2AAEC33E47C3}"/>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5" name="Нижний колонтитул 4">
            <a:extLst>
              <a:ext uri="{FF2B5EF4-FFF2-40B4-BE49-F238E27FC236}">
                <a16:creationId xmlns:a16="http://schemas.microsoft.com/office/drawing/2014/main" id="{13DF830B-C131-4ED9-A228-4256FE75F1A9}"/>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77D41C4B-0D7E-4454-9115-8974A5EEC6B0}"/>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484723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D2BEE7-33A1-43D3-B9D3-7599E982AAB3}"/>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z-Latn-UZ"/>
          </a:p>
        </p:txBody>
      </p:sp>
      <p:sp>
        <p:nvSpPr>
          <p:cNvPr id="3" name="Текст 2">
            <a:extLst>
              <a:ext uri="{FF2B5EF4-FFF2-40B4-BE49-F238E27FC236}">
                <a16:creationId xmlns:a16="http://schemas.microsoft.com/office/drawing/2014/main" id="{C697AA4A-A956-4E68-9BE3-C9C29CDBD9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0983FF91-A04C-45BB-8230-9706365C71B7}"/>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5" name="Нижний колонтитул 4">
            <a:extLst>
              <a:ext uri="{FF2B5EF4-FFF2-40B4-BE49-F238E27FC236}">
                <a16:creationId xmlns:a16="http://schemas.microsoft.com/office/drawing/2014/main" id="{54BAB23B-1CB7-4E5C-A39A-D6C094727EE6}"/>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4BCAEB5C-7DB6-4A8A-B0EF-824962E6CCB3}"/>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3681505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5AC327-C69F-4177-9F49-43D603FF2203}"/>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260B7A77-6EFC-4A62-95CC-F4526EE5DCEA}"/>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Объект 3">
            <a:extLst>
              <a:ext uri="{FF2B5EF4-FFF2-40B4-BE49-F238E27FC236}">
                <a16:creationId xmlns:a16="http://schemas.microsoft.com/office/drawing/2014/main" id="{AFC49873-6A8B-42C6-A2EF-87B59EA1A28A}"/>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Дата 4">
            <a:extLst>
              <a:ext uri="{FF2B5EF4-FFF2-40B4-BE49-F238E27FC236}">
                <a16:creationId xmlns:a16="http://schemas.microsoft.com/office/drawing/2014/main" id="{E9E870AC-A3B6-4DC4-836C-641763F3EC78}"/>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6" name="Нижний колонтитул 5">
            <a:extLst>
              <a:ext uri="{FF2B5EF4-FFF2-40B4-BE49-F238E27FC236}">
                <a16:creationId xmlns:a16="http://schemas.microsoft.com/office/drawing/2014/main" id="{E1EDA472-BBF3-484C-8EB6-BCF77BF995BA}"/>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4329E5A4-A1EB-48B4-981D-5D49F17FDB8B}"/>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874189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23A0173-559C-4518-8173-E32A073CCC64}"/>
              </a:ext>
            </a:extLst>
          </p:cNvPr>
          <p:cNvSpPr>
            <a:spLocks noGrp="1"/>
          </p:cNvSpPr>
          <p:nvPr>
            <p:ph type="title"/>
          </p:nvPr>
        </p:nvSpPr>
        <p:spPr>
          <a:xfrm>
            <a:off x="839788" y="365125"/>
            <a:ext cx="10515600" cy="1325563"/>
          </a:xfrm>
        </p:spPr>
        <p:txBody>
          <a:bodyPr/>
          <a:lstStyle/>
          <a:p>
            <a:r>
              <a:rPr lang="ru-RU"/>
              <a:t>Образец заголовка</a:t>
            </a:r>
            <a:endParaRPr lang="uz-Latn-UZ"/>
          </a:p>
        </p:txBody>
      </p:sp>
      <p:sp>
        <p:nvSpPr>
          <p:cNvPr id="3" name="Текст 2">
            <a:extLst>
              <a:ext uri="{FF2B5EF4-FFF2-40B4-BE49-F238E27FC236}">
                <a16:creationId xmlns:a16="http://schemas.microsoft.com/office/drawing/2014/main" id="{EC8921BE-5783-4344-98F2-240AD9A623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521D2E38-C610-429B-B458-C804201C03E2}"/>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Текст 4">
            <a:extLst>
              <a:ext uri="{FF2B5EF4-FFF2-40B4-BE49-F238E27FC236}">
                <a16:creationId xmlns:a16="http://schemas.microsoft.com/office/drawing/2014/main" id="{8E5B8E44-B5DD-4E3F-98D8-AFB0D35BDA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E53A573-E125-49D2-9E46-B5D856C0B0FF}"/>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7" name="Дата 6">
            <a:extLst>
              <a:ext uri="{FF2B5EF4-FFF2-40B4-BE49-F238E27FC236}">
                <a16:creationId xmlns:a16="http://schemas.microsoft.com/office/drawing/2014/main" id="{504AE3B1-5BEB-4368-9695-857A32646DFF}"/>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8" name="Нижний колонтитул 7">
            <a:extLst>
              <a:ext uri="{FF2B5EF4-FFF2-40B4-BE49-F238E27FC236}">
                <a16:creationId xmlns:a16="http://schemas.microsoft.com/office/drawing/2014/main" id="{0C4ED975-E6F6-42CF-A7C0-BB7CDC6A9976}"/>
              </a:ext>
            </a:extLst>
          </p:cNvPr>
          <p:cNvSpPr>
            <a:spLocks noGrp="1"/>
          </p:cNvSpPr>
          <p:nvPr>
            <p:ph type="ftr" sz="quarter" idx="11"/>
          </p:nvPr>
        </p:nvSpPr>
        <p:spPr/>
        <p:txBody>
          <a:bodyPr/>
          <a:lstStyle/>
          <a:p>
            <a:endParaRPr lang="uz-Latn-UZ"/>
          </a:p>
        </p:txBody>
      </p:sp>
      <p:sp>
        <p:nvSpPr>
          <p:cNvPr id="9" name="Номер слайда 8">
            <a:extLst>
              <a:ext uri="{FF2B5EF4-FFF2-40B4-BE49-F238E27FC236}">
                <a16:creationId xmlns:a16="http://schemas.microsoft.com/office/drawing/2014/main" id="{0F40FB14-C8D5-42BC-8894-D1AC4D6A3F44}"/>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2521244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B8B7935-8651-47D9-8D7B-C2E7D8712A16}"/>
              </a:ext>
            </a:extLst>
          </p:cNvPr>
          <p:cNvSpPr>
            <a:spLocks noGrp="1"/>
          </p:cNvSpPr>
          <p:nvPr>
            <p:ph type="title"/>
          </p:nvPr>
        </p:nvSpPr>
        <p:spPr/>
        <p:txBody>
          <a:bodyPr/>
          <a:lstStyle/>
          <a:p>
            <a:r>
              <a:rPr lang="ru-RU"/>
              <a:t>Образец заголовка</a:t>
            </a:r>
            <a:endParaRPr lang="uz-Latn-UZ"/>
          </a:p>
        </p:txBody>
      </p:sp>
      <p:sp>
        <p:nvSpPr>
          <p:cNvPr id="3" name="Дата 2">
            <a:extLst>
              <a:ext uri="{FF2B5EF4-FFF2-40B4-BE49-F238E27FC236}">
                <a16:creationId xmlns:a16="http://schemas.microsoft.com/office/drawing/2014/main" id="{B56CDF54-C006-42D5-BA58-93CD99A24721}"/>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4" name="Нижний колонтитул 3">
            <a:extLst>
              <a:ext uri="{FF2B5EF4-FFF2-40B4-BE49-F238E27FC236}">
                <a16:creationId xmlns:a16="http://schemas.microsoft.com/office/drawing/2014/main" id="{A5E16FE9-CF15-44DA-B3C5-1609508E48B5}"/>
              </a:ext>
            </a:extLst>
          </p:cNvPr>
          <p:cNvSpPr>
            <a:spLocks noGrp="1"/>
          </p:cNvSpPr>
          <p:nvPr>
            <p:ph type="ftr" sz="quarter" idx="11"/>
          </p:nvPr>
        </p:nvSpPr>
        <p:spPr/>
        <p:txBody>
          <a:bodyPr/>
          <a:lstStyle/>
          <a:p>
            <a:endParaRPr lang="uz-Latn-UZ"/>
          </a:p>
        </p:txBody>
      </p:sp>
      <p:sp>
        <p:nvSpPr>
          <p:cNvPr id="5" name="Номер слайда 4">
            <a:extLst>
              <a:ext uri="{FF2B5EF4-FFF2-40B4-BE49-F238E27FC236}">
                <a16:creationId xmlns:a16="http://schemas.microsoft.com/office/drawing/2014/main" id="{0618279C-FD14-40AA-9DF4-99B70E4AA166}"/>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2060869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D8609481-CC83-4DFA-A12E-87C593ECEB0C}"/>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3" name="Нижний колонтитул 2">
            <a:extLst>
              <a:ext uri="{FF2B5EF4-FFF2-40B4-BE49-F238E27FC236}">
                <a16:creationId xmlns:a16="http://schemas.microsoft.com/office/drawing/2014/main" id="{7FB7159C-72FB-46B8-A91E-9F5B078D1913}"/>
              </a:ext>
            </a:extLst>
          </p:cNvPr>
          <p:cNvSpPr>
            <a:spLocks noGrp="1"/>
          </p:cNvSpPr>
          <p:nvPr>
            <p:ph type="ftr" sz="quarter" idx="11"/>
          </p:nvPr>
        </p:nvSpPr>
        <p:spPr/>
        <p:txBody>
          <a:bodyPr/>
          <a:lstStyle/>
          <a:p>
            <a:endParaRPr lang="uz-Latn-UZ"/>
          </a:p>
        </p:txBody>
      </p:sp>
      <p:sp>
        <p:nvSpPr>
          <p:cNvPr id="4" name="Номер слайда 3">
            <a:extLst>
              <a:ext uri="{FF2B5EF4-FFF2-40B4-BE49-F238E27FC236}">
                <a16:creationId xmlns:a16="http://schemas.microsoft.com/office/drawing/2014/main" id="{598D69F6-C035-4322-9AA5-EF7978969A82}"/>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342523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16BA25-0C11-487D-BC20-0F96531CA621}"/>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Объект 2">
            <a:extLst>
              <a:ext uri="{FF2B5EF4-FFF2-40B4-BE49-F238E27FC236}">
                <a16:creationId xmlns:a16="http://schemas.microsoft.com/office/drawing/2014/main" id="{838B9044-4E8E-4DAD-B753-27AFE69BCE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Текст 3">
            <a:extLst>
              <a:ext uri="{FF2B5EF4-FFF2-40B4-BE49-F238E27FC236}">
                <a16:creationId xmlns:a16="http://schemas.microsoft.com/office/drawing/2014/main" id="{78B58CC7-8443-43AC-A232-1886F9C9EF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515DC294-4839-417B-A0A8-836886FB2E5C}"/>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6" name="Нижний колонтитул 5">
            <a:extLst>
              <a:ext uri="{FF2B5EF4-FFF2-40B4-BE49-F238E27FC236}">
                <a16:creationId xmlns:a16="http://schemas.microsoft.com/office/drawing/2014/main" id="{1E29A783-1731-4EBA-AE1E-BB6604FF9AB4}"/>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D9D4DA18-2AEF-49D5-AB2B-7C1ED6CB0E60}"/>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2694207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CA5046C-4341-472E-96A2-662AF40CDDD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Рисунок 2">
            <a:extLst>
              <a:ext uri="{FF2B5EF4-FFF2-40B4-BE49-F238E27FC236}">
                <a16:creationId xmlns:a16="http://schemas.microsoft.com/office/drawing/2014/main" id="{2E9CCFDD-081D-4440-9C50-E145D46BAA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z-Latn-UZ"/>
          </a:p>
        </p:txBody>
      </p:sp>
      <p:sp>
        <p:nvSpPr>
          <p:cNvPr id="4" name="Текст 3">
            <a:extLst>
              <a:ext uri="{FF2B5EF4-FFF2-40B4-BE49-F238E27FC236}">
                <a16:creationId xmlns:a16="http://schemas.microsoft.com/office/drawing/2014/main" id="{1598E79E-BD4D-4C48-96FA-1DBF0E1370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3AC0D83-E61A-4179-85D7-07B395137F90}"/>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6" name="Нижний колонтитул 5">
            <a:extLst>
              <a:ext uri="{FF2B5EF4-FFF2-40B4-BE49-F238E27FC236}">
                <a16:creationId xmlns:a16="http://schemas.microsoft.com/office/drawing/2014/main" id="{CA8E80B6-DB5B-401A-8FFF-196A9CA5D21E}"/>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F7E8F07D-3573-4CCD-A7CC-C5500DF672E1}"/>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2540920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0819C9-A194-4B08-AEA3-94AFA3AE9863}"/>
              </a:ext>
            </a:extLst>
          </p:cNvPr>
          <p:cNvSpPr>
            <a:spLocks noGrp="1"/>
          </p:cNvSpPr>
          <p:nvPr>
            <p:ph type="title"/>
          </p:nvPr>
        </p:nvSpPr>
        <p:spPr/>
        <p:txBody>
          <a:bodyPr/>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5FD9EA83-939A-410B-8ADE-5797A3A4F26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3B9AF31D-46BC-42AB-A4EE-CEFC36441DA5}"/>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5" name="Нижний колонтитул 4">
            <a:extLst>
              <a:ext uri="{FF2B5EF4-FFF2-40B4-BE49-F238E27FC236}">
                <a16:creationId xmlns:a16="http://schemas.microsoft.com/office/drawing/2014/main" id="{18F56313-280C-487D-B577-E5BDB1DE68D8}"/>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A122C2ED-F0D5-43DA-85D1-93F008603427}"/>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3240237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A16A6DE6-8E37-4DCF-9F30-E5794B5F5EDD}"/>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1C7DE089-4F73-450F-B9FA-05A68B468863}"/>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6021BAC1-3280-4F5B-A636-7A89249BC84C}"/>
              </a:ext>
            </a:extLst>
          </p:cNvPr>
          <p:cNvSpPr>
            <a:spLocks noGrp="1"/>
          </p:cNvSpPr>
          <p:nvPr>
            <p:ph type="dt" sz="half" idx="10"/>
          </p:nvPr>
        </p:nvSpPr>
        <p:spPr/>
        <p:txBody>
          <a:bodyPr/>
          <a:lstStyle/>
          <a:p>
            <a:fld id="{C0D09D45-C80B-440C-8188-83FAD1F30835}" type="datetimeFigureOut">
              <a:rPr lang="uz-Latn-UZ" smtClean="0"/>
              <a:t>08/06/2022</a:t>
            </a:fld>
            <a:endParaRPr lang="uz-Latn-UZ"/>
          </a:p>
        </p:txBody>
      </p:sp>
      <p:sp>
        <p:nvSpPr>
          <p:cNvPr id="5" name="Нижний колонтитул 4">
            <a:extLst>
              <a:ext uri="{FF2B5EF4-FFF2-40B4-BE49-F238E27FC236}">
                <a16:creationId xmlns:a16="http://schemas.microsoft.com/office/drawing/2014/main" id="{5443C02B-9151-471E-A720-2C497CBDB83F}"/>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3CD861B1-9774-4489-AF80-758ADE3E62A4}"/>
              </a:ext>
            </a:extLst>
          </p:cNvPr>
          <p:cNvSpPr>
            <a:spLocks noGrp="1"/>
          </p:cNvSpPr>
          <p:nvPr>
            <p:ph type="sldNum" sz="quarter" idx="12"/>
          </p:nvPr>
        </p:nvSpPr>
        <p:spPr/>
        <p:txBody>
          <a:bodyPr/>
          <a:lstStyle/>
          <a:p>
            <a:fld id="{1BA28BA1-1836-4A53-B126-D7C9A7084699}" type="slidenum">
              <a:rPr lang="uz-Latn-UZ" smtClean="0"/>
              <a:t>‹#›</a:t>
            </a:fld>
            <a:endParaRPr lang="uz-Latn-UZ"/>
          </a:p>
        </p:txBody>
      </p:sp>
    </p:spTree>
    <p:extLst>
      <p:ext uri="{BB962C8B-B14F-4D97-AF65-F5344CB8AC3E}">
        <p14:creationId xmlns:p14="http://schemas.microsoft.com/office/powerpoint/2010/main" val="3659717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9249FC8-E9B9-4826-A5D5-D376E29E46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z-Latn-UZ"/>
          </a:p>
        </p:txBody>
      </p:sp>
      <p:sp>
        <p:nvSpPr>
          <p:cNvPr id="3" name="Текст 2">
            <a:extLst>
              <a:ext uri="{FF2B5EF4-FFF2-40B4-BE49-F238E27FC236}">
                <a16:creationId xmlns:a16="http://schemas.microsoft.com/office/drawing/2014/main" id="{A8827858-43A0-419A-8547-0A968AA9B1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8F79276A-40BF-4D22-8BA6-07BDAD6455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D09D45-C80B-440C-8188-83FAD1F30835}" type="datetimeFigureOut">
              <a:rPr lang="uz-Latn-UZ" smtClean="0"/>
              <a:t>08/06/2022</a:t>
            </a:fld>
            <a:endParaRPr lang="uz-Latn-UZ"/>
          </a:p>
        </p:txBody>
      </p:sp>
      <p:sp>
        <p:nvSpPr>
          <p:cNvPr id="5" name="Нижний колонтитул 4">
            <a:extLst>
              <a:ext uri="{FF2B5EF4-FFF2-40B4-BE49-F238E27FC236}">
                <a16:creationId xmlns:a16="http://schemas.microsoft.com/office/drawing/2014/main" id="{4F76C897-03CF-4FCC-AAEB-9116B2E918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z-Latn-UZ"/>
          </a:p>
        </p:txBody>
      </p:sp>
      <p:sp>
        <p:nvSpPr>
          <p:cNvPr id="6" name="Номер слайда 5">
            <a:extLst>
              <a:ext uri="{FF2B5EF4-FFF2-40B4-BE49-F238E27FC236}">
                <a16:creationId xmlns:a16="http://schemas.microsoft.com/office/drawing/2014/main" id="{7AC5D227-2822-4C2C-B7CD-01DADC972A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A28BA1-1836-4A53-B126-D7C9A7084699}" type="slidenum">
              <a:rPr lang="uz-Latn-UZ" smtClean="0"/>
              <a:t>‹#›</a:t>
            </a:fld>
            <a:endParaRPr lang="uz-Latn-UZ"/>
          </a:p>
        </p:txBody>
      </p:sp>
    </p:spTree>
    <p:extLst>
      <p:ext uri="{BB962C8B-B14F-4D97-AF65-F5344CB8AC3E}">
        <p14:creationId xmlns:p14="http://schemas.microsoft.com/office/powerpoint/2010/main" val="2862386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34.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3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5.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2.png"/></Relationships>
</file>

<file path=ppt/slides/_rels/slide4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0B05028-D946-40CB-94AA-39A0B065E1AD}"/>
              </a:ext>
            </a:extLst>
          </p:cNvPr>
          <p:cNvSpPr/>
          <p:nvPr/>
        </p:nvSpPr>
        <p:spPr>
          <a:xfrm>
            <a:off x="522291" y="2705725"/>
            <a:ext cx="10927080" cy="1446550"/>
          </a:xfrm>
          <a:prstGeom prst="rect">
            <a:avLst/>
          </a:prstGeom>
        </p:spPr>
        <p:txBody>
          <a:bodyPr wrap="square">
            <a:spAutoFit/>
          </a:bodyPr>
          <a:lstStyle/>
          <a:p>
            <a:pPr algn="ctr"/>
            <a:r>
              <a:rPr lang="uz-Cyrl-UZ" sz="4400" b="1" dirty="0">
                <a:latin typeface="Times New Roman" panose="02020603050405020304" pitchFamily="18" charset="0"/>
                <a:cs typeface="Times New Roman" panose="02020603050405020304" pitchFamily="18" charset="0"/>
              </a:rPr>
              <a:t>“</a:t>
            </a:r>
            <a:r>
              <a:rPr lang="uz-Latn-UZ" sz="4400" b="1" dirty="0">
                <a:latin typeface="Times New Roman" panose="02020603050405020304" pitchFamily="18" charset="0"/>
                <a:cs typeface="Times New Roman" panose="02020603050405020304" pitchFamily="18" charset="0"/>
              </a:rPr>
              <a:t>ТЕЖАМКОР ИШЛАБ ЧИҚАРИШ</a:t>
            </a:r>
            <a:r>
              <a:rPr lang="uz-Cyrl-UZ" sz="4400" b="1" dirty="0">
                <a:latin typeface="Times New Roman" panose="02020603050405020304" pitchFamily="18" charset="0"/>
                <a:cs typeface="Times New Roman" panose="02020603050405020304" pitchFamily="18" charset="0"/>
              </a:rPr>
              <a:t> </a:t>
            </a:r>
            <a:r>
              <a:rPr lang="uz-Latn-UZ" sz="4400" b="1" dirty="0">
                <a:latin typeface="Times New Roman" panose="02020603050405020304" pitchFamily="18" charset="0"/>
                <a:cs typeface="Times New Roman" panose="02020603050405020304" pitchFamily="18" charset="0"/>
              </a:rPr>
              <a:t>LEAN MANUFACTURING</a:t>
            </a:r>
            <a:endParaRPr lang="uz-Latn-UZ" sz="4400" b="1" dirty="0"/>
          </a:p>
        </p:txBody>
      </p:sp>
      <p:pic>
        <p:nvPicPr>
          <p:cNvPr id="5122" name="Picture 2" descr="БЕРЕЖЛИВОЕ ПРОИЗВОДСТВО. СЛОВАРЬ ТЕРМИНОВ | Блог для мебельщиков,  организация мебельного производства, технологии и оборудование для  деревообработки">
            <a:extLst>
              <a:ext uri="{FF2B5EF4-FFF2-40B4-BE49-F238E27FC236}">
                <a16:creationId xmlns:a16="http://schemas.microsoft.com/office/drawing/2014/main" id="{42F65F52-3006-4DBF-86DC-E6854B1419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26282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БЕРЕЖЛИВОЕ ПРОИЗВОДСТВО. СЛОВАРЬ ТЕРМИНОВ | Блог для мебельщиков,  организация мебельного производства, технологии и оборудование для  деревообработки">
            <a:extLst>
              <a:ext uri="{FF2B5EF4-FFF2-40B4-BE49-F238E27FC236}">
                <a16:creationId xmlns:a16="http://schemas.microsoft.com/office/drawing/2014/main" id="{DD955EAD-4844-4F25-BC1A-F6F10F05BA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0"/>
            <a:ext cx="6096000" cy="26282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БЕРЕЖЛИВОЕ ПРОИЗВОДСТВО. СЛОВАРЬ ТЕРМИНОВ | Блог для мебельщиков,  организация мебельного производства, технологии и оборудование для  деревообработки">
            <a:extLst>
              <a:ext uri="{FF2B5EF4-FFF2-40B4-BE49-F238E27FC236}">
                <a16:creationId xmlns:a16="http://schemas.microsoft.com/office/drawing/2014/main" id="{22BB1D8B-9C7B-4765-8DD6-0BC862E6E3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29724"/>
            <a:ext cx="6096000" cy="262827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БЕРЕЖЛИВОЕ ПРОИЗВОДСТВО. СЛОВАРЬ ТЕРМИНОВ | Блог для мебельщиков,  организация мебельного производства, технологии и оборудование для  деревообработки">
            <a:extLst>
              <a:ext uri="{FF2B5EF4-FFF2-40B4-BE49-F238E27FC236}">
                <a16:creationId xmlns:a16="http://schemas.microsoft.com/office/drawing/2014/main" id="{694A073F-F464-4A5A-9EB9-AFBA1EE042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4229724"/>
            <a:ext cx="6096000" cy="2628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9777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DF758B-8D58-4E9D-B342-067A682D764C}"/>
              </a:ext>
            </a:extLst>
          </p:cNvPr>
          <p:cNvSpPr txBox="1"/>
          <p:nvPr/>
        </p:nvSpPr>
        <p:spPr>
          <a:xfrm>
            <a:off x="268077" y="198303"/>
            <a:ext cx="11655845" cy="5693866"/>
          </a:xfrm>
          <a:prstGeom prst="rect">
            <a:avLst/>
          </a:prstGeom>
          <a:noFill/>
        </p:spPr>
        <p:txBody>
          <a:bodyPr wrap="square" rtlCol="0">
            <a:spAutoFit/>
          </a:bodyPr>
          <a:lstStyle/>
          <a:p>
            <a:pPr algn="ctr"/>
            <a:r>
              <a:rPr lang="uz-Cyrl-UZ" sz="2800" b="1" dirty="0">
                <a:latin typeface="Times New Roman" panose="02020603050405020304" pitchFamily="18" charset="0"/>
                <a:cs typeface="Times New Roman" panose="02020603050405020304" pitchFamily="18" charset="0"/>
              </a:rPr>
              <a:t>РЕЖА</a:t>
            </a:r>
          </a:p>
          <a:p>
            <a:pPr algn="ctr"/>
            <a:endParaRPr lang="uz-Cyrl-UZ" sz="2800" dirty="0">
              <a:latin typeface="Times New Roman" panose="02020603050405020304" pitchFamily="18" charset="0"/>
              <a:cs typeface="Times New Roman" panose="02020603050405020304" pitchFamily="18" charset="0"/>
            </a:endParaRPr>
          </a:p>
          <a:p>
            <a:pPr marL="342900" indent="-342900" algn="ctr">
              <a:buAutoNum type="arabicPeriod"/>
            </a:pPr>
            <a:r>
              <a:rPr lang="uz-Latn-UZ" sz="2800" b="1" dirty="0">
                <a:solidFill>
                  <a:schemeClr val="accent1">
                    <a:lumMod val="50000"/>
                  </a:schemeClr>
                </a:solidFill>
                <a:latin typeface="Times New Roman" panose="02020603050405020304" pitchFamily="18" charset="0"/>
                <a:cs typeface="Times New Roman" panose="02020603050405020304" pitchFamily="18" charset="0"/>
              </a:rPr>
              <a:t>TOYOTA</a:t>
            </a:r>
            <a:r>
              <a:rPr lang="ru-RU" sz="2800" b="1" dirty="0">
                <a:solidFill>
                  <a:schemeClr val="accent1">
                    <a:lumMod val="50000"/>
                  </a:schemeClr>
                </a:solidFill>
                <a:latin typeface="Times New Roman" panose="02020603050405020304" pitchFamily="18" charset="0"/>
                <a:cs typeface="Times New Roman" panose="02020603050405020304" pitchFamily="18" charset="0"/>
              </a:rPr>
              <a:t> ЙЎЛИ: ДУНЁДАГИ ЭНГ ЙИРИК ИШЛАБ ЧИҚАРУВЧИНИНГ 14 ТА БОШҚАРУВ ПРИНЦИПЛАРИ</a:t>
            </a:r>
          </a:p>
          <a:p>
            <a:pPr marL="342900" indent="-342900" algn="ctr">
              <a:buAutoNum type="arabicPeriod"/>
            </a:pPr>
            <a:endParaRPr lang="ru-RU" sz="2800" b="1" dirty="0">
              <a:latin typeface="Times New Roman" panose="02020603050405020304" pitchFamily="18" charset="0"/>
              <a:cs typeface="Times New Roman" panose="02020603050405020304" pitchFamily="18" charset="0"/>
            </a:endParaRPr>
          </a:p>
          <a:p>
            <a:pPr marL="342900" indent="-342900" algn="ctr">
              <a:buAutoNum type="arabicPeriod"/>
            </a:pPr>
            <a:r>
              <a:rPr lang="ru-RU" sz="2800" b="1" dirty="0">
                <a:solidFill>
                  <a:schemeClr val="accent2">
                    <a:lumMod val="50000"/>
                  </a:schemeClr>
                </a:solidFill>
                <a:latin typeface="Times New Roman" panose="02020603050405020304" pitchFamily="18" charset="0"/>
                <a:cs typeface="Times New Roman" panose="02020603050405020304" pitchFamily="18" charset="0"/>
              </a:rPr>
              <a:t>ТЕЖАМКОР ИШЛАБ ЧИҚАРИШ НИМА?</a:t>
            </a:r>
          </a:p>
          <a:p>
            <a:pPr marL="342900" indent="-342900" algn="ctr">
              <a:buAutoNum type="arabicPeriod"/>
            </a:pPr>
            <a:endParaRPr lang="ru-RU" sz="2800" b="1" dirty="0">
              <a:latin typeface="Times New Roman" panose="02020603050405020304" pitchFamily="18" charset="0"/>
              <a:cs typeface="Times New Roman" panose="02020603050405020304" pitchFamily="18" charset="0"/>
            </a:endParaRPr>
          </a:p>
          <a:p>
            <a:pPr marL="342900" indent="-342900" algn="ctr">
              <a:buAutoNum type="arabicPeriod"/>
            </a:pPr>
            <a:r>
              <a:rPr lang="ru-RU" sz="2800" b="1" dirty="0">
                <a:solidFill>
                  <a:schemeClr val="accent3">
                    <a:lumMod val="50000"/>
                  </a:schemeClr>
                </a:solidFill>
                <a:latin typeface="Times New Roman" panose="02020603050405020304" pitchFamily="18" charset="0"/>
                <a:cs typeface="Times New Roman" panose="02020603050405020304" pitchFamily="18" charset="0"/>
              </a:rPr>
              <a:t>ТЕЖАМКОР ИШЛАБ ЧИҚАРИШ ТАМОЙИЛЛАРИ ВА ВАЗИФАЛАРИ</a:t>
            </a:r>
          </a:p>
          <a:p>
            <a:pPr marL="342900" indent="-342900" algn="ctr">
              <a:buAutoNum type="arabicPeriod"/>
            </a:pPr>
            <a:endParaRPr lang="ru-RU" sz="2800" b="1" dirty="0">
              <a:latin typeface="Times New Roman" panose="02020603050405020304" pitchFamily="18" charset="0"/>
              <a:cs typeface="Times New Roman" panose="02020603050405020304" pitchFamily="18" charset="0"/>
            </a:endParaRPr>
          </a:p>
          <a:p>
            <a:pPr marL="342900" indent="-342900" algn="ctr">
              <a:buAutoNum type="arabicPeriod"/>
            </a:pPr>
            <a:r>
              <a:rPr lang="ru-RU" sz="2800" b="1" dirty="0">
                <a:solidFill>
                  <a:schemeClr val="accent4">
                    <a:lumMod val="50000"/>
                  </a:schemeClr>
                </a:solidFill>
                <a:latin typeface="Times New Roman" panose="02020603050405020304" pitchFamily="18" charset="0"/>
                <a:cs typeface="Times New Roman" panose="02020603050405020304" pitchFamily="18" charset="0"/>
              </a:rPr>
              <a:t>ТЕЖАМКОР ИШЛАБ ЧИҚАРИШ МЕТОД ВА МОДЕЛЛАРИ</a:t>
            </a:r>
          </a:p>
          <a:p>
            <a:pPr algn="ctr"/>
            <a:endParaRPr lang="ru-RU" sz="2800" b="1" dirty="0">
              <a:latin typeface="Times New Roman" panose="02020603050405020304" pitchFamily="18" charset="0"/>
              <a:cs typeface="Times New Roman" panose="02020603050405020304" pitchFamily="18" charset="0"/>
            </a:endParaRPr>
          </a:p>
          <a:p>
            <a:pPr algn="ctr"/>
            <a:r>
              <a:rPr lang="ru-RU" sz="2800" b="1" dirty="0">
                <a:solidFill>
                  <a:schemeClr val="accent6">
                    <a:lumMod val="50000"/>
                  </a:schemeClr>
                </a:solidFill>
                <a:latin typeface="Times New Roman" panose="02020603050405020304" pitchFamily="18" charset="0"/>
                <a:cs typeface="Times New Roman" panose="02020603050405020304" pitchFamily="18" charset="0"/>
              </a:rPr>
              <a:t>5. 5С МОДЕЛИ</a:t>
            </a:r>
            <a:endParaRPr lang="uz-Latn-UZ" sz="2800" dirty="0">
              <a:solidFill>
                <a:schemeClr val="accent6">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386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Taiichi Ono - Toyota Ishlab Chiqarish Tizimini asoschisi">
            <a:extLst>
              <a:ext uri="{FF2B5EF4-FFF2-40B4-BE49-F238E27FC236}">
                <a16:creationId xmlns:a16="http://schemas.microsoft.com/office/drawing/2014/main" id="{91D626D3-B282-41DE-B577-68E679B968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5999" cy="34269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42736982-DF75-467C-A4CE-226189EB9D8C}"/>
              </a:ext>
            </a:extLst>
          </p:cNvPr>
          <p:cNvSpPr>
            <a:spLocks noChangeArrowheads="1"/>
          </p:cNvSpPr>
          <p:nvPr/>
        </p:nvSpPr>
        <p:spPr bwMode="auto">
          <a:xfrm>
            <a:off x="6266688" y="260109"/>
            <a:ext cx="5725980" cy="378565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Latn-UZ" altLang="uz-Latn-UZ" sz="2400" b="1" i="0" u="none" strike="noStrike" cap="none" normalizeH="0" baseline="0" dirty="0">
                <a:ln>
                  <a:noFill/>
                </a:ln>
                <a:solidFill>
                  <a:srgbClr val="161209"/>
                </a:solidFill>
                <a:effectLst/>
                <a:latin typeface="Times New Roman" panose="02020603050405020304" pitchFamily="18" charset="0"/>
                <a:cs typeface="Times New Roman" panose="02020603050405020304" pitchFamily="18" charset="0"/>
              </a:rPr>
              <a:t>Toyota </a:t>
            </a:r>
            <a:r>
              <a:rPr lang="uz-Cyrl-UZ" altLang="uz-Latn-UZ" sz="2400" b="1" dirty="0">
                <a:solidFill>
                  <a:srgbClr val="161209"/>
                </a:solidFill>
                <a:latin typeface="Times New Roman" panose="02020603050405020304" pitchFamily="18" charset="0"/>
                <a:cs typeface="Times New Roman" panose="02020603050405020304" pitchFamily="18" charset="0"/>
              </a:rPr>
              <a:t>и</a:t>
            </a:r>
            <a:r>
              <a:rPr kumimoji="0" lang="uz-Cyrl-UZ" altLang="uz-Latn-UZ" sz="2400" b="1" i="0" u="none" strike="noStrike" cap="none" normalizeH="0" baseline="0" dirty="0">
                <a:ln>
                  <a:noFill/>
                </a:ln>
                <a:solidFill>
                  <a:srgbClr val="161209"/>
                </a:solidFill>
                <a:effectLst/>
                <a:latin typeface="Times New Roman" panose="02020603050405020304" pitchFamily="18" charset="0"/>
                <a:cs typeface="Times New Roman" panose="02020603050405020304" pitchFamily="18" charset="0"/>
              </a:rPr>
              <a:t>шлаб чиқариш тизимини асосчиси</a:t>
            </a:r>
            <a:r>
              <a:rPr kumimoji="0" lang="uz-Latn-UZ" altLang="uz-Latn-UZ" sz="2400" b="1" i="0" u="none" strike="noStrike" cap="none" normalizeH="0" baseline="0" dirty="0">
                <a:ln>
                  <a:noFill/>
                </a:ln>
                <a:solidFill>
                  <a:srgbClr val="161209"/>
                </a:solidFill>
                <a:effectLst/>
                <a:latin typeface="Times New Roman" panose="02020603050405020304" pitchFamily="18" charset="0"/>
                <a:cs typeface="Times New Roman" panose="02020603050405020304" pitchFamily="18" charset="0"/>
              </a:rPr>
              <a:t> Taichi Ono</a:t>
            </a:r>
          </a:p>
          <a:p>
            <a:pPr lvl="0" indent="363538" algn="just" eaLnBrk="0" fontAlgn="base" hangingPunct="0">
              <a:spcBef>
                <a:spcPct val="0"/>
              </a:spcBef>
              <a:spcAft>
                <a:spcPct val="0"/>
              </a:spcAft>
            </a:pPr>
            <a:endParaRPr lang="uz-Cyrl-UZ" altLang="uz-Latn-UZ" sz="2400" dirty="0">
              <a:latin typeface="Times New Roman" panose="02020603050405020304" pitchFamily="18" charset="0"/>
              <a:cs typeface="Times New Roman" panose="02020603050405020304" pitchFamily="18" charset="0"/>
            </a:endParaRPr>
          </a:p>
          <a:p>
            <a:pPr lvl="0" indent="363538" algn="just" eaLnBrk="0" fontAlgn="base" hangingPunct="0">
              <a:spcBef>
                <a:spcPct val="0"/>
              </a:spcBef>
              <a:spcAft>
                <a:spcPct val="0"/>
              </a:spcAft>
            </a:pPr>
            <a:r>
              <a:rPr lang="uz-Cyrl-UZ" altLang="uz-Latn-UZ" sz="2400" dirty="0">
                <a:latin typeface="Times New Roman" panose="02020603050405020304" pitchFamily="18" charset="0"/>
                <a:cs typeface="Times New Roman" panose="02020603050405020304" pitchFamily="18" charset="0"/>
              </a:rPr>
              <a:t>Биз қилаётган ишларни барчаси фақат мижоз бизга буюртма берган вақтдан бошлаб ундан нақд пул тўловини олгунча бўлган вақт оралиғи чизиғига қарашдир. Кейин биз шу вақт чизиғини фойда бермайдиган йўқотишларни олиб ташлаш орқали қисқартирамиз.</a:t>
            </a:r>
            <a:endParaRPr kumimoji="0" lang="uz-Cyrl-UZ" altLang="uz-Latn-UZ"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39E49000-9392-4AC8-81F4-2EA2C884A962}"/>
              </a:ext>
            </a:extLst>
          </p:cNvPr>
          <p:cNvPicPr>
            <a:picLocks noChangeAspect="1"/>
          </p:cNvPicPr>
          <p:nvPr/>
        </p:nvPicPr>
        <p:blipFill>
          <a:blip r:embed="rId3"/>
          <a:stretch>
            <a:fillRect/>
          </a:stretch>
        </p:blipFill>
        <p:spPr>
          <a:xfrm>
            <a:off x="0" y="3431060"/>
            <a:ext cx="6096000" cy="3426940"/>
          </a:xfrm>
          <a:prstGeom prst="rect">
            <a:avLst/>
          </a:prstGeom>
        </p:spPr>
      </p:pic>
    </p:spTree>
    <p:extLst>
      <p:ext uri="{BB962C8B-B14F-4D97-AF65-F5344CB8AC3E}">
        <p14:creationId xmlns:p14="http://schemas.microsoft.com/office/powerpoint/2010/main" val="2658576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A23F848A-288A-4AA0-9008-334C550F6FA3}"/>
              </a:ext>
            </a:extLst>
          </p:cNvPr>
          <p:cNvSpPr/>
          <p:nvPr/>
        </p:nvSpPr>
        <p:spPr>
          <a:xfrm>
            <a:off x="220337" y="137716"/>
            <a:ext cx="11721947" cy="787702"/>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Latn-UZ" sz="2400" b="1" dirty="0">
                <a:solidFill>
                  <a:schemeClr val="tx1"/>
                </a:solidFill>
                <a:latin typeface="Times New Roman" panose="02020603050405020304" pitchFamily="18" charset="0"/>
                <a:cs typeface="Times New Roman" panose="02020603050405020304" pitchFamily="18" charset="0"/>
              </a:rPr>
              <a:t>TOYOTA</a:t>
            </a:r>
            <a:r>
              <a:rPr lang="ru-RU" sz="2400" b="1" dirty="0">
                <a:solidFill>
                  <a:schemeClr val="tx1"/>
                </a:solidFill>
                <a:latin typeface="Times New Roman" panose="02020603050405020304" pitchFamily="18" charset="0"/>
                <a:cs typeface="Times New Roman" panose="02020603050405020304" pitchFamily="18" charset="0"/>
              </a:rPr>
              <a:t> ЙЎЛИ: ДУНЁДАГИ ЭНГ ЙИРИК ИШЛАБ ЧИҚАРУВЧИНИНГ 14 ТА БОШҚАРУВ ПРИНЦИПЛАРИ</a:t>
            </a:r>
            <a:endParaRPr lang="uz-Latn-UZ" sz="2400" b="1"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скругленные углы 4">
            <a:extLst>
              <a:ext uri="{FF2B5EF4-FFF2-40B4-BE49-F238E27FC236}">
                <a16:creationId xmlns:a16="http://schemas.microsoft.com/office/drawing/2014/main" id="{9B97ECA9-BF62-45CD-93E2-0A04DB134A19}"/>
              </a:ext>
            </a:extLst>
          </p:cNvPr>
          <p:cNvSpPr/>
          <p:nvPr/>
        </p:nvSpPr>
        <p:spPr>
          <a:xfrm>
            <a:off x="1388125" y="1013555"/>
            <a:ext cx="10554158" cy="87033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Бошқарув қарорларингизни қисқа муддатли молиявий мақсадлар ҳисобига эмас, балки узоқ муддатли фойда олиб келувчи фалсафага асосланг.</a:t>
            </a:r>
          </a:p>
        </p:txBody>
      </p:sp>
      <p:sp>
        <p:nvSpPr>
          <p:cNvPr id="6" name="Прямоугольник: скругленные углы 5">
            <a:extLst>
              <a:ext uri="{FF2B5EF4-FFF2-40B4-BE49-F238E27FC236}">
                <a16:creationId xmlns:a16="http://schemas.microsoft.com/office/drawing/2014/main" id="{F6DE8612-754B-4A07-9340-5FB4E567D085}"/>
              </a:ext>
            </a:extLst>
          </p:cNvPr>
          <p:cNvSpPr/>
          <p:nvPr/>
        </p:nvSpPr>
        <p:spPr>
          <a:xfrm>
            <a:off x="249717" y="1013551"/>
            <a:ext cx="870335" cy="87033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1.</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708B3C00-758D-42C7-8794-0F554BC01D78}"/>
              </a:ext>
            </a:extLst>
          </p:cNvPr>
          <p:cNvSpPr/>
          <p:nvPr/>
        </p:nvSpPr>
        <p:spPr>
          <a:xfrm>
            <a:off x="1388125" y="1983038"/>
            <a:ext cx="10554158" cy="87033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Муаммоларни ҳал қилиш, биринчи марта сифатли бўлиш учун ишлаб чиқариш жараёнини тўхтатиб туриш маданиятини яратинг.</a:t>
            </a:r>
          </a:p>
        </p:txBody>
      </p:sp>
      <p:sp>
        <p:nvSpPr>
          <p:cNvPr id="8" name="Прямоугольник: скругленные углы 7">
            <a:extLst>
              <a:ext uri="{FF2B5EF4-FFF2-40B4-BE49-F238E27FC236}">
                <a16:creationId xmlns:a16="http://schemas.microsoft.com/office/drawing/2014/main" id="{46DBB182-7798-4349-86A5-A0ECC3A52151}"/>
              </a:ext>
            </a:extLst>
          </p:cNvPr>
          <p:cNvSpPr/>
          <p:nvPr/>
        </p:nvSpPr>
        <p:spPr>
          <a:xfrm>
            <a:off x="249717" y="1983035"/>
            <a:ext cx="870335" cy="87033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2.</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9D045C3E-E641-4C48-945E-23335B32BC75}"/>
              </a:ext>
            </a:extLst>
          </p:cNvPr>
          <p:cNvSpPr/>
          <p:nvPr/>
        </p:nvSpPr>
        <p:spPr>
          <a:xfrm>
            <a:off x="1388125" y="2941499"/>
            <a:ext cx="10554158" cy="87033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Ортиқча ишлаб чиқаришни олдини олиш учун харидор талаби “тортатиган” тизимлардан фойдаланинг.</a:t>
            </a:r>
          </a:p>
        </p:txBody>
      </p:sp>
      <p:sp>
        <p:nvSpPr>
          <p:cNvPr id="10" name="Прямоугольник: скругленные углы 9">
            <a:extLst>
              <a:ext uri="{FF2B5EF4-FFF2-40B4-BE49-F238E27FC236}">
                <a16:creationId xmlns:a16="http://schemas.microsoft.com/office/drawing/2014/main" id="{F93D12BB-16A5-48AA-9FE3-7EEA9FF3D110}"/>
              </a:ext>
            </a:extLst>
          </p:cNvPr>
          <p:cNvSpPr/>
          <p:nvPr/>
        </p:nvSpPr>
        <p:spPr>
          <a:xfrm>
            <a:off x="249717" y="2941498"/>
            <a:ext cx="870335" cy="87033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3.</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11" name="Прямоугольник: скругленные углы 10">
            <a:extLst>
              <a:ext uri="{FF2B5EF4-FFF2-40B4-BE49-F238E27FC236}">
                <a16:creationId xmlns:a16="http://schemas.microsoft.com/office/drawing/2014/main" id="{841D4BA5-DF15-4D81-A435-2876B242408D}"/>
              </a:ext>
            </a:extLst>
          </p:cNvPr>
          <p:cNvSpPr/>
          <p:nvPr/>
        </p:nvSpPr>
        <p:spPr>
          <a:xfrm>
            <a:off x="1388125" y="3899959"/>
            <a:ext cx="10554158" cy="572889"/>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Ишлаб чиқаришдаги юкламалар даражасини текисланг (</a:t>
            </a:r>
            <a:r>
              <a:rPr lang="uz-Latn-UZ" sz="2400" dirty="0">
                <a:solidFill>
                  <a:srgbClr val="161209"/>
                </a:solidFill>
                <a:latin typeface="Times New Roman" panose="02020603050405020304" pitchFamily="18" charset="0"/>
                <a:cs typeface="Times New Roman" panose="02020603050405020304" pitchFamily="18" charset="0"/>
              </a:rPr>
              <a:t>heijunka).</a:t>
            </a:r>
          </a:p>
        </p:txBody>
      </p:sp>
      <p:sp>
        <p:nvSpPr>
          <p:cNvPr id="12" name="Прямоугольник: скругленные углы 11">
            <a:extLst>
              <a:ext uri="{FF2B5EF4-FFF2-40B4-BE49-F238E27FC236}">
                <a16:creationId xmlns:a16="http://schemas.microsoft.com/office/drawing/2014/main" id="{180707F9-92D5-41CF-A3B0-B00C9809BD11}"/>
              </a:ext>
            </a:extLst>
          </p:cNvPr>
          <p:cNvSpPr/>
          <p:nvPr/>
        </p:nvSpPr>
        <p:spPr>
          <a:xfrm>
            <a:off x="249717" y="3899958"/>
            <a:ext cx="870335" cy="57288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4.</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17" name="Прямоугольник: скругленные углы 16">
            <a:extLst>
              <a:ext uri="{FF2B5EF4-FFF2-40B4-BE49-F238E27FC236}">
                <a16:creationId xmlns:a16="http://schemas.microsoft.com/office/drawing/2014/main" id="{974E7E73-FED1-4032-96FD-3822E9812504}"/>
              </a:ext>
            </a:extLst>
          </p:cNvPr>
          <p:cNvSpPr/>
          <p:nvPr/>
        </p:nvSpPr>
        <p:spPr>
          <a:xfrm>
            <a:off x="1388125" y="4560978"/>
            <a:ext cx="7711808" cy="870330"/>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Муаммоларни юзага олиб чиқиб кўрсатадиган доимий жараён оқимини яратинг.</a:t>
            </a:r>
          </a:p>
        </p:txBody>
      </p:sp>
      <p:sp>
        <p:nvSpPr>
          <p:cNvPr id="18" name="Прямоугольник: скругленные углы 17">
            <a:extLst>
              <a:ext uri="{FF2B5EF4-FFF2-40B4-BE49-F238E27FC236}">
                <a16:creationId xmlns:a16="http://schemas.microsoft.com/office/drawing/2014/main" id="{6DCDA2DA-EC93-442A-81DD-789158533E34}"/>
              </a:ext>
            </a:extLst>
          </p:cNvPr>
          <p:cNvSpPr/>
          <p:nvPr/>
        </p:nvSpPr>
        <p:spPr>
          <a:xfrm>
            <a:off x="249717" y="4560977"/>
            <a:ext cx="870335" cy="87033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5.</a:t>
            </a:r>
            <a:endParaRPr lang="uz-Latn-UZ" sz="2400" b="1" dirty="0">
              <a:solidFill>
                <a:srgbClr val="161209"/>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9549B43F-91CC-4876-82F6-29F0B9491578}"/>
              </a:ext>
            </a:extLst>
          </p:cNvPr>
          <p:cNvPicPr>
            <a:picLocks noChangeAspect="1"/>
          </p:cNvPicPr>
          <p:nvPr/>
        </p:nvPicPr>
        <p:blipFill>
          <a:blip r:embed="rId2"/>
          <a:stretch>
            <a:fillRect/>
          </a:stretch>
        </p:blipFill>
        <p:spPr>
          <a:xfrm>
            <a:off x="-1" y="5514881"/>
            <a:ext cx="2378833" cy="1343119"/>
          </a:xfrm>
          <a:prstGeom prst="rect">
            <a:avLst/>
          </a:prstGeom>
        </p:spPr>
      </p:pic>
      <p:pic>
        <p:nvPicPr>
          <p:cNvPr id="14" name="Рисунок 13">
            <a:extLst>
              <a:ext uri="{FF2B5EF4-FFF2-40B4-BE49-F238E27FC236}">
                <a16:creationId xmlns:a16="http://schemas.microsoft.com/office/drawing/2014/main" id="{1D553C7E-A630-4057-BCD3-69A7A9A2E9A2}"/>
              </a:ext>
            </a:extLst>
          </p:cNvPr>
          <p:cNvPicPr>
            <a:picLocks noChangeAspect="1"/>
          </p:cNvPicPr>
          <p:nvPr/>
        </p:nvPicPr>
        <p:blipFill>
          <a:blip r:embed="rId2"/>
          <a:stretch>
            <a:fillRect/>
          </a:stretch>
        </p:blipFill>
        <p:spPr>
          <a:xfrm>
            <a:off x="2378833" y="5514881"/>
            <a:ext cx="2400431" cy="1343119"/>
          </a:xfrm>
          <a:prstGeom prst="rect">
            <a:avLst/>
          </a:prstGeom>
        </p:spPr>
      </p:pic>
      <p:pic>
        <p:nvPicPr>
          <p:cNvPr id="15" name="Рисунок 14">
            <a:extLst>
              <a:ext uri="{FF2B5EF4-FFF2-40B4-BE49-F238E27FC236}">
                <a16:creationId xmlns:a16="http://schemas.microsoft.com/office/drawing/2014/main" id="{D3266112-BD05-4AC4-843E-C53B1EAFEB03}"/>
              </a:ext>
            </a:extLst>
          </p:cNvPr>
          <p:cNvPicPr>
            <a:picLocks noChangeAspect="1"/>
          </p:cNvPicPr>
          <p:nvPr/>
        </p:nvPicPr>
        <p:blipFill>
          <a:blip r:embed="rId2"/>
          <a:stretch>
            <a:fillRect/>
          </a:stretch>
        </p:blipFill>
        <p:spPr>
          <a:xfrm>
            <a:off x="4779264" y="5514881"/>
            <a:ext cx="2523744" cy="1343119"/>
          </a:xfrm>
          <a:prstGeom prst="rect">
            <a:avLst/>
          </a:prstGeom>
        </p:spPr>
      </p:pic>
      <p:pic>
        <p:nvPicPr>
          <p:cNvPr id="16" name="Рисунок 15">
            <a:extLst>
              <a:ext uri="{FF2B5EF4-FFF2-40B4-BE49-F238E27FC236}">
                <a16:creationId xmlns:a16="http://schemas.microsoft.com/office/drawing/2014/main" id="{5D3ABCBA-8D22-4926-A64F-341DCD08D796}"/>
              </a:ext>
            </a:extLst>
          </p:cNvPr>
          <p:cNvPicPr>
            <a:picLocks noChangeAspect="1"/>
          </p:cNvPicPr>
          <p:nvPr/>
        </p:nvPicPr>
        <p:blipFill>
          <a:blip r:embed="rId2"/>
          <a:stretch>
            <a:fillRect/>
          </a:stretch>
        </p:blipFill>
        <p:spPr>
          <a:xfrm>
            <a:off x="7303008" y="5514881"/>
            <a:ext cx="2499360" cy="1343119"/>
          </a:xfrm>
          <a:prstGeom prst="rect">
            <a:avLst/>
          </a:prstGeom>
        </p:spPr>
      </p:pic>
      <p:pic>
        <p:nvPicPr>
          <p:cNvPr id="19" name="Рисунок 18">
            <a:extLst>
              <a:ext uri="{FF2B5EF4-FFF2-40B4-BE49-F238E27FC236}">
                <a16:creationId xmlns:a16="http://schemas.microsoft.com/office/drawing/2014/main" id="{D8691876-07A4-415A-BC4A-344726072D28}"/>
              </a:ext>
            </a:extLst>
          </p:cNvPr>
          <p:cNvPicPr>
            <a:picLocks noChangeAspect="1"/>
          </p:cNvPicPr>
          <p:nvPr/>
        </p:nvPicPr>
        <p:blipFill>
          <a:blip r:embed="rId2"/>
          <a:stretch>
            <a:fillRect/>
          </a:stretch>
        </p:blipFill>
        <p:spPr>
          <a:xfrm>
            <a:off x="9802368" y="5514879"/>
            <a:ext cx="2389632" cy="1343119"/>
          </a:xfrm>
          <a:prstGeom prst="rect">
            <a:avLst/>
          </a:prstGeom>
        </p:spPr>
      </p:pic>
    </p:spTree>
    <p:extLst>
      <p:ext uri="{BB962C8B-B14F-4D97-AF65-F5344CB8AC3E}">
        <p14:creationId xmlns:p14="http://schemas.microsoft.com/office/powerpoint/2010/main" val="2359100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A23F848A-288A-4AA0-9008-334C550F6FA3}"/>
              </a:ext>
            </a:extLst>
          </p:cNvPr>
          <p:cNvSpPr/>
          <p:nvPr/>
        </p:nvSpPr>
        <p:spPr>
          <a:xfrm>
            <a:off x="220337" y="137716"/>
            <a:ext cx="11721947" cy="787702"/>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Latn-UZ" sz="2400" b="1" dirty="0">
                <a:solidFill>
                  <a:schemeClr val="tx1"/>
                </a:solidFill>
                <a:latin typeface="Times New Roman" panose="02020603050405020304" pitchFamily="18" charset="0"/>
                <a:cs typeface="Times New Roman" panose="02020603050405020304" pitchFamily="18" charset="0"/>
              </a:rPr>
              <a:t>TOYOTA</a:t>
            </a:r>
            <a:r>
              <a:rPr lang="ru-RU" sz="2400" b="1" dirty="0">
                <a:solidFill>
                  <a:schemeClr val="tx1"/>
                </a:solidFill>
                <a:latin typeface="Times New Roman" panose="02020603050405020304" pitchFamily="18" charset="0"/>
                <a:cs typeface="Times New Roman" panose="02020603050405020304" pitchFamily="18" charset="0"/>
              </a:rPr>
              <a:t> ЙЎЛИ: ДУНЁДАГИ ЭНГ ЙИРИК ИШЛАБ ЧИҚАРУВЧИНИНГ 14 ТА БОШҚАРУВ ПРИНЦИПЛАРИ</a:t>
            </a:r>
            <a:endParaRPr lang="uz-Latn-UZ" sz="2400" b="1"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скругленные углы 4">
            <a:extLst>
              <a:ext uri="{FF2B5EF4-FFF2-40B4-BE49-F238E27FC236}">
                <a16:creationId xmlns:a16="http://schemas.microsoft.com/office/drawing/2014/main" id="{9B97ECA9-BF62-45CD-93E2-0A04DB134A19}"/>
              </a:ext>
            </a:extLst>
          </p:cNvPr>
          <p:cNvSpPr/>
          <p:nvPr/>
        </p:nvSpPr>
        <p:spPr>
          <a:xfrm>
            <a:off x="1388125" y="2071157"/>
            <a:ext cx="10554158" cy="616959"/>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Визуал назоратдан фойдаланинг, шунда ҳеч қандай муаммо яширилмайди.</a:t>
            </a:r>
          </a:p>
        </p:txBody>
      </p:sp>
      <p:sp>
        <p:nvSpPr>
          <p:cNvPr id="6" name="Прямоугольник: скругленные углы 5">
            <a:extLst>
              <a:ext uri="{FF2B5EF4-FFF2-40B4-BE49-F238E27FC236}">
                <a16:creationId xmlns:a16="http://schemas.microsoft.com/office/drawing/2014/main" id="{F6DE8612-754B-4A07-9340-5FB4E567D085}"/>
              </a:ext>
            </a:extLst>
          </p:cNvPr>
          <p:cNvSpPr/>
          <p:nvPr/>
        </p:nvSpPr>
        <p:spPr>
          <a:xfrm>
            <a:off x="249717" y="2071153"/>
            <a:ext cx="870335" cy="61696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7.</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708B3C00-758D-42C7-8794-0F554BC01D78}"/>
              </a:ext>
            </a:extLst>
          </p:cNvPr>
          <p:cNvSpPr/>
          <p:nvPr/>
        </p:nvSpPr>
        <p:spPr>
          <a:xfrm>
            <a:off x="1388125" y="2825814"/>
            <a:ext cx="10554158" cy="87033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Ўзингизнинг одамларингизга ва жараёнларингизга хизмат қиладиган ишончли, синчковлик билан синовдан ўтган технологиялардан фойдаланинг.</a:t>
            </a:r>
          </a:p>
        </p:txBody>
      </p:sp>
      <p:sp>
        <p:nvSpPr>
          <p:cNvPr id="8" name="Прямоугольник: скругленные углы 7">
            <a:extLst>
              <a:ext uri="{FF2B5EF4-FFF2-40B4-BE49-F238E27FC236}">
                <a16:creationId xmlns:a16="http://schemas.microsoft.com/office/drawing/2014/main" id="{46DBB182-7798-4349-86A5-A0ECC3A52151}"/>
              </a:ext>
            </a:extLst>
          </p:cNvPr>
          <p:cNvSpPr/>
          <p:nvPr/>
        </p:nvSpPr>
        <p:spPr>
          <a:xfrm>
            <a:off x="249717" y="2825811"/>
            <a:ext cx="870335" cy="87033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8.</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9D045C3E-E641-4C48-945E-23335B32BC75}"/>
              </a:ext>
            </a:extLst>
          </p:cNvPr>
          <p:cNvSpPr/>
          <p:nvPr/>
        </p:nvSpPr>
        <p:spPr>
          <a:xfrm>
            <a:off x="1388125" y="3833838"/>
            <a:ext cx="10554158" cy="87033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Ишни пухта тушунадиган, компания фалсафасида яшайдиган ва уни бошқаларга ўргатадиган етакчиларни ўстиринг.</a:t>
            </a:r>
          </a:p>
        </p:txBody>
      </p:sp>
      <p:sp>
        <p:nvSpPr>
          <p:cNvPr id="10" name="Прямоугольник: скругленные углы 9">
            <a:extLst>
              <a:ext uri="{FF2B5EF4-FFF2-40B4-BE49-F238E27FC236}">
                <a16:creationId xmlns:a16="http://schemas.microsoft.com/office/drawing/2014/main" id="{F93D12BB-16A5-48AA-9FE3-7EEA9FF3D110}"/>
              </a:ext>
            </a:extLst>
          </p:cNvPr>
          <p:cNvSpPr/>
          <p:nvPr/>
        </p:nvSpPr>
        <p:spPr>
          <a:xfrm>
            <a:off x="249717" y="3833837"/>
            <a:ext cx="870335" cy="87033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9.</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11" name="Прямоугольник: скругленные углы 10">
            <a:extLst>
              <a:ext uri="{FF2B5EF4-FFF2-40B4-BE49-F238E27FC236}">
                <a16:creationId xmlns:a16="http://schemas.microsoft.com/office/drawing/2014/main" id="{841D4BA5-DF15-4D81-A435-2876B242408D}"/>
              </a:ext>
            </a:extLst>
          </p:cNvPr>
          <p:cNvSpPr/>
          <p:nvPr/>
        </p:nvSpPr>
        <p:spPr>
          <a:xfrm>
            <a:off x="1388125" y="4841861"/>
            <a:ext cx="7888077" cy="870330"/>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Сизнинг компаниянгиз фалсафасига эргашадиган ғайриоддий одамлар ва гуруҳларни ривожлантиринг.</a:t>
            </a:r>
          </a:p>
        </p:txBody>
      </p:sp>
      <p:sp>
        <p:nvSpPr>
          <p:cNvPr id="12" name="Прямоугольник: скругленные углы 11">
            <a:extLst>
              <a:ext uri="{FF2B5EF4-FFF2-40B4-BE49-F238E27FC236}">
                <a16:creationId xmlns:a16="http://schemas.microsoft.com/office/drawing/2014/main" id="{180707F9-92D5-41CF-A3B0-B00C9809BD11}"/>
              </a:ext>
            </a:extLst>
          </p:cNvPr>
          <p:cNvSpPr/>
          <p:nvPr/>
        </p:nvSpPr>
        <p:spPr>
          <a:xfrm>
            <a:off x="249717" y="4841860"/>
            <a:ext cx="870335" cy="57288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10.</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15" name="Прямоугольник: скругленные углы 14">
            <a:extLst>
              <a:ext uri="{FF2B5EF4-FFF2-40B4-BE49-F238E27FC236}">
                <a16:creationId xmlns:a16="http://schemas.microsoft.com/office/drawing/2014/main" id="{380F5521-E88C-4887-BDD8-00FD43160C4C}"/>
              </a:ext>
            </a:extLst>
          </p:cNvPr>
          <p:cNvSpPr/>
          <p:nvPr/>
        </p:nvSpPr>
        <p:spPr>
          <a:xfrm>
            <a:off x="1388125" y="1063123"/>
            <a:ext cx="10554158" cy="87033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Стандартлаштирилган вазифалар доимий равишда такомиллаштириш ва ходимларнинг имкониятларини кенгайтириш учун асосдир.</a:t>
            </a:r>
          </a:p>
        </p:txBody>
      </p:sp>
      <p:sp>
        <p:nvSpPr>
          <p:cNvPr id="16" name="Прямоугольник: скругленные углы 15">
            <a:extLst>
              <a:ext uri="{FF2B5EF4-FFF2-40B4-BE49-F238E27FC236}">
                <a16:creationId xmlns:a16="http://schemas.microsoft.com/office/drawing/2014/main" id="{E88B896A-CC70-4E3B-A616-5046C1FA58CE}"/>
              </a:ext>
            </a:extLst>
          </p:cNvPr>
          <p:cNvSpPr/>
          <p:nvPr/>
        </p:nvSpPr>
        <p:spPr>
          <a:xfrm>
            <a:off x="249718" y="1063122"/>
            <a:ext cx="870335" cy="87033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6.</a:t>
            </a:r>
            <a:endParaRPr lang="uz-Latn-UZ" sz="2400" b="1" dirty="0">
              <a:solidFill>
                <a:srgbClr val="161209"/>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B23B47E8-C9B1-4A72-BB2C-70DC9DCE28A7}"/>
              </a:ext>
            </a:extLst>
          </p:cNvPr>
          <p:cNvPicPr>
            <a:picLocks noChangeAspect="1"/>
          </p:cNvPicPr>
          <p:nvPr/>
        </p:nvPicPr>
        <p:blipFill>
          <a:blip r:embed="rId2"/>
          <a:stretch>
            <a:fillRect/>
          </a:stretch>
        </p:blipFill>
        <p:spPr>
          <a:xfrm>
            <a:off x="0" y="5760720"/>
            <a:ext cx="1950720" cy="1097280"/>
          </a:xfrm>
          <a:prstGeom prst="rect">
            <a:avLst/>
          </a:prstGeom>
        </p:spPr>
      </p:pic>
      <p:pic>
        <p:nvPicPr>
          <p:cNvPr id="14" name="Рисунок 13">
            <a:extLst>
              <a:ext uri="{FF2B5EF4-FFF2-40B4-BE49-F238E27FC236}">
                <a16:creationId xmlns:a16="http://schemas.microsoft.com/office/drawing/2014/main" id="{0AF2B525-1879-431E-B8DD-F1B839F4AEB6}"/>
              </a:ext>
            </a:extLst>
          </p:cNvPr>
          <p:cNvPicPr>
            <a:picLocks noChangeAspect="1"/>
          </p:cNvPicPr>
          <p:nvPr/>
        </p:nvPicPr>
        <p:blipFill>
          <a:blip r:embed="rId2"/>
          <a:stretch>
            <a:fillRect/>
          </a:stretch>
        </p:blipFill>
        <p:spPr>
          <a:xfrm>
            <a:off x="1950720" y="5760720"/>
            <a:ext cx="2021374" cy="1097280"/>
          </a:xfrm>
          <a:prstGeom prst="rect">
            <a:avLst/>
          </a:prstGeom>
        </p:spPr>
      </p:pic>
      <p:pic>
        <p:nvPicPr>
          <p:cNvPr id="17" name="Рисунок 16">
            <a:extLst>
              <a:ext uri="{FF2B5EF4-FFF2-40B4-BE49-F238E27FC236}">
                <a16:creationId xmlns:a16="http://schemas.microsoft.com/office/drawing/2014/main" id="{38E9AD8B-F7B5-4A50-AE13-EDE2760EFBE5}"/>
              </a:ext>
            </a:extLst>
          </p:cNvPr>
          <p:cNvPicPr>
            <a:picLocks noChangeAspect="1"/>
          </p:cNvPicPr>
          <p:nvPr/>
        </p:nvPicPr>
        <p:blipFill>
          <a:blip r:embed="rId2"/>
          <a:stretch>
            <a:fillRect/>
          </a:stretch>
        </p:blipFill>
        <p:spPr>
          <a:xfrm>
            <a:off x="3972094" y="5760720"/>
            <a:ext cx="2109216" cy="1097280"/>
          </a:xfrm>
          <a:prstGeom prst="rect">
            <a:avLst/>
          </a:prstGeom>
        </p:spPr>
      </p:pic>
      <p:pic>
        <p:nvPicPr>
          <p:cNvPr id="18" name="Рисунок 17">
            <a:extLst>
              <a:ext uri="{FF2B5EF4-FFF2-40B4-BE49-F238E27FC236}">
                <a16:creationId xmlns:a16="http://schemas.microsoft.com/office/drawing/2014/main" id="{42BEBE92-FE3A-49D7-8A84-AB9E77EE67FB}"/>
              </a:ext>
            </a:extLst>
          </p:cNvPr>
          <p:cNvPicPr>
            <a:picLocks noChangeAspect="1"/>
          </p:cNvPicPr>
          <p:nvPr/>
        </p:nvPicPr>
        <p:blipFill>
          <a:blip r:embed="rId2"/>
          <a:stretch>
            <a:fillRect/>
          </a:stretch>
        </p:blipFill>
        <p:spPr>
          <a:xfrm>
            <a:off x="6096000" y="5760720"/>
            <a:ext cx="2109216" cy="1097280"/>
          </a:xfrm>
          <a:prstGeom prst="rect">
            <a:avLst/>
          </a:prstGeom>
        </p:spPr>
      </p:pic>
      <p:pic>
        <p:nvPicPr>
          <p:cNvPr id="19" name="Рисунок 18">
            <a:extLst>
              <a:ext uri="{FF2B5EF4-FFF2-40B4-BE49-F238E27FC236}">
                <a16:creationId xmlns:a16="http://schemas.microsoft.com/office/drawing/2014/main" id="{EE282F54-BAD0-46FF-ACB8-31819AD0301D}"/>
              </a:ext>
            </a:extLst>
          </p:cNvPr>
          <p:cNvPicPr>
            <a:picLocks noChangeAspect="1"/>
          </p:cNvPicPr>
          <p:nvPr/>
        </p:nvPicPr>
        <p:blipFill>
          <a:blip r:embed="rId2"/>
          <a:stretch>
            <a:fillRect/>
          </a:stretch>
        </p:blipFill>
        <p:spPr>
          <a:xfrm>
            <a:off x="8205216" y="5760720"/>
            <a:ext cx="1950720" cy="1097280"/>
          </a:xfrm>
          <a:prstGeom prst="rect">
            <a:avLst/>
          </a:prstGeom>
        </p:spPr>
      </p:pic>
      <p:pic>
        <p:nvPicPr>
          <p:cNvPr id="20" name="Рисунок 19">
            <a:extLst>
              <a:ext uri="{FF2B5EF4-FFF2-40B4-BE49-F238E27FC236}">
                <a16:creationId xmlns:a16="http://schemas.microsoft.com/office/drawing/2014/main" id="{18468C69-402E-4DDA-BB16-07040DFCBD26}"/>
              </a:ext>
            </a:extLst>
          </p:cNvPr>
          <p:cNvPicPr>
            <a:picLocks noChangeAspect="1"/>
          </p:cNvPicPr>
          <p:nvPr/>
        </p:nvPicPr>
        <p:blipFill>
          <a:blip r:embed="rId2"/>
          <a:stretch>
            <a:fillRect/>
          </a:stretch>
        </p:blipFill>
        <p:spPr>
          <a:xfrm>
            <a:off x="10155936" y="5760720"/>
            <a:ext cx="2036064" cy="1097280"/>
          </a:xfrm>
          <a:prstGeom prst="rect">
            <a:avLst/>
          </a:prstGeom>
        </p:spPr>
      </p:pic>
    </p:spTree>
    <p:extLst>
      <p:ext uri="{BB962C8B-B14F-4D97-AF65-F5344CB8AC3E}">
        <p14:creationId xmlns:p14="http://schemas.microsoft.com/office/powerpoint/2010/main" val="3217496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A23F848A-288A-4AA0-9008-334C550F6FA3}"/>
              </a:ext>
            </a:extLst>
          </p:cNvPr>
          <p:cNvSpPr/>
          <p:nvPr/>
        </p:nvSpPr>
        <p:spPr>
          <a:xfrm>
            <a:off x="220337" y="137716"/>
            <a:ext cx="11721947" cy="787702"/>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Latn-UZ" sz="2400" b="1" dirty="0">
                <a:solidFill>
                  <a:schemeClr val="tx1"/>
                </a:solidFill>
                <a:latin typeface="Times New Roman" panose="02020603050405020304" pitchFamily="18" charset="0"/>
                <a:cs typeface="Times New Roman" panose="02020603050405020304" pitchFamily="18" charset="0"/>
              </a:rPr>
              <a:t>TOYOTA</a:t>
            </a:r>
            <a:r>
              <a:rPr lang="ru-RU" sz="2400" b="1" dirty="0">
                <a:solidFill>
                  <a:schemeClr val="tx1"/>
                </a:solidFill>
                <a:latin typeface="Times New Roman" panose="02020603050405020304" pitchFamily="18" charset="0"/>
                <a:cs typeface="Times New Roman" panose="02020603050405020304" pitchFamily="18" charset="0"/>
              </a:rPr>
              <a:t> ЙЎЛИ: ДУНЁДАГИ ЭНГ ЙИРИК ИШЛАБ ЧИҚАРУВЧИНИНГ 14 ТА БОШҚАРУВ ПРИНЦИПЛАРИ</a:t>
            </a:r>
            <a:endParaRPr lang="uz-Latn-UZ" sz="2400" b="1"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скругленные углы 4">
            <a:extLst>
              <a:ext uri="{FF2B5EF4-FFF2-40B4-BE49-F238E27FC236}">
                <a16:creationId xmlns:a16="http://schemas.microsoft.com/office/drawing/2014/main" id="{9B97ECA9-BF62-45CD-93E2-0A04DB134A19}"/>
              </a:ext>
            </a:extLst>
          </p:cNvPr>
          <p:cNvSpPr/>
          <p:nvPr/>
        </p:nvSpPr>
        <p:spPr>
          <a:xfrm>
            <a:off x="1358745" y="3373920"/>
            <a:ext cx="10554158" cy="87033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Барча вариантларни синчковлик билан кўриб чиқиб, консенсус асосида аста-секин қарорлар қабул қилинг; Тезкорлик билан амалга оширинг (</a:t>
            </a:r>
            <a:r>
              <a:rPr lang="uz-Latn-UZ" sz="2400" dirty="0">
                <a:solidFill>
                  <a:srgbClr val="161209"/>
                </a:solidFill>
                <a:latin typeface="Times New Roman" panose="02020603050405020304" pitchFamily="18" charset="0"/>
                <a:cs typeface="Times New Roman" panose="02020603050405020304" pitchFamily="18" charset="0"/>
              </a:rPr>
              <a:t>Nemawashi).</a:t>
            </a:r>
          </a:p>
        </p:txBody>
      </p:sp>
      <p:sp>
        <p:nvSpPr>
          <p:cNvPr id="6" name="Прямоугольник: скругленные углы 5">
            <a:extLst>
              <a:ext uri="{FF2B5EF4-FFF2-40B4-BE49-F238E27FC236}">
                <a16:creationId xmlns:a16="http://schemas.microsoft.com/office/drawing/2014/main" id="{F6DE8612-754B-4A07-9340-5FB4E567D085}"/>
              </a:ext>
            </a:extLst>
          </p:cNvPr>
          <p:cNvSpPr/>
          <p:nvPr/>
        </p:nvSpPr>
        <p:spPr>
          <a:xfrm>
            <a:off x="220337" y="3373916"/>
            <a:ext cx="870335" cy="87033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13.</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708B3C00-758D-42C7-8794-0F554BC01D78}"/>
              </a:ext>
            </a:extLst>
          </p:cNvPr>
          <p:cNvSpPr/>
          <p:nvPr/>
        </p:nvSpPr>
        <p:spPr>
          <a:xfrm>
            <a:off x="1358745" y="4343403"/>
            <a:ext cx="7851356" cy="87033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Доимий акс еттириш (</a:t>
            </a:r>
            <a:r>
              <a:rPr lang="uz-Latn-UZ" sz="2400" dirty="0">
                <a:solidFill>
                  <a:srgbClr val="161209"/>
                </a:solidFill>
                <a:latin typeface="Times New Roman" panose="02020603050405020304" pitchFamily="18" charset="0"/>
                <a:cs typeface="Times New Roman" panose="02020603050405020304" pitchFamily="18" charset="0"/>
              </a:rPr>
              <a:t>Hansei) </a:t>
            </a:r>
            <a:r>
              <a:rPr lang="uz-Cyrl-UZ" sz="2400" dirty="0">
                <a:solidFill>
                  <a:srgbClr val="161209"/>
                </a:solidFill>
                <a:latin typeface="Times New Roman" panose="02020603050405020304" pitchFamily="18" charset="0"/>
                <a:cs typeface="Times New Roman" panose="02020603050405020304" pitchFamily="18" charset="0"/>
              </a:rPr>
              <a:t>ва такомиллашиш (</a:t>
            </a:r>
            <a:r>
              <a:rPr lang="uz-Latn-UZ" sz="2400" dirty="0">
                <a:solidFill>
                  <a:srgbClr val="161209"/>
                </a:solidFill>
                <a:latin typeface="Times New Roman" panose="02020603050405020304" pitchFamily="18" charset="0"/>
                <a:cs typeface="Times New Roman" panose="02020603050405020304" pitchFamily="18" charset="0"/>
              </a:rPr>
              <a:t>Kaizen) </a:t>
            </a:r>
            <a:r>
              <a:rPr lang="uz-Cyrl-UZ" sz="2400" dirty="0">
                <a:solidFill>
                  <a:srgbClr val="161209"/>
                </a:solidFill>
                <a:latin typeface="Times New Roman" panose="02020603050405020304" pitchFamily="18" charset="0"/>
                <a:cs typeface="Times New Roman" panose="02020603050405020304" pitchFamily="18" charset="0"/>
              </a:rPr>
              <a:t>орқали ўрганиб ривожланадиган ташкилот бўлинг.</a:t>
            </a:r>
          </a:p>
        </p:txBody>
      </p:sp>
      <p:sp>
        <p:nvSpPr>
          <p:cNvPr id="8" name="Прямоугольник: скругленные углы 7">
            <a:extLst>
              <a:ext uri="{FF2B5EF4-FFF2-40B4-BE49-F238E27FC236}">
                <a16:creationId xmlns:a16="http://schemas.microsoft.com/office/drawing/2014/main" id="{46DBB182-7798-4349-86A5-A0ECC3A52151}"/>
              </a:ext>
            </a:extLst>
          </p:cNvPr>
          <p:cNvSpPr/>
          <p:nvPr/>
        </p:nvSpPr>
        <p:spPr>
          <a:xfrm>
            <a:off x="220337" y="4343400"/>
            <a:ext cx="870335" cy="87033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14.</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15" name="Прямоугольник: скругленные углы 14">
            <a:extLst>
              <a:ext uri="{FF2B5EF4-FFF2-40B4-BE49-F238E27FC236}">
                <a16:creationId xmlns:a16="http://schemas.microsoft.com/office/drawing/2014/main" id="{D46963C5-20DF-4BF3-97D4-C146266F8464}"/>
              </a:ext>
            </a:extLst>
          </p:cNvPr>
          <p:cNvSpPr/>
          <p:nvPr/>
        </p:nvSpPr>
        <p:spPr>
          <a:xfrm>
            <a:off x="1358744" y="2404430"/>
            <a:ext cx="10554157" cy="87033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Вазиятни ҳақиқатдан тушуниш ичун ўзингиз бориб кўришга ҳаракат қилинг (</a:t>
            </a:r>
            <a:r>
              <a:rPr lang="uz-Latn-UZ" sz="2400" dirty="0">
                <a:solidFill>
                  <a:srgbClr val="161209"/>
                </a:solidFill>
                <a:latin typeface="Times New Roman" panose="02020603050405020304" pitchFamily="18" charset="0"/>
                <a:cs typeface="Times New Roman" panose="02020603050405020304" pitchFamily="18" charset="0"/>
              </a:rPr>
              <a:t>Genchi Genbutsu).</a:t>
            </a:r>
          </a:p>
        </p:txBody>
      </p:sp>
      <p:sp>
        <p:nvSpPr>
          <p:cNvPr id="16" name="Прямоугольник: скругленные углы 15">
            <a:extLst>
              <a:ext uri="{FF2B5EF4-FFF2-40B4-BE49-F238E27FC236}">
                <a16:creationId xmlns:a16="http://schemas.microsoft.com/office/drawing/2014/main" id="{C3018858-91F7-42AD-9C02-04A6B72BE43E}"/>
              </a:ext>
            </a:extLst>
          </p:cNvPr>
          <p:cNvSpPr/>
          <p:nvPr/>
        </p:nvSpPr>
        <p:spPr>
          <a:xfrm>
            <a:off x="220337" y="2404431"/>
            <a:ext cx="870335" cy="87033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12.</a:t>
            </a:r>
            <a:endParaRPr lang="uz-Latn-UZ" sz="2400" b="1" dirty="0">
              <a:solidFill>
                <a:srgbClr val="161209"/>
              </a:solidFill>
              <a:latin typeface="Times New Roman" panose="02020603050405020304" pitchFamily="18" charset="0"/>
              <a:cs typeface="Times New Roman" panose="02020603050405020304" pitchFamily="18" charset="0"/>
            </a:endParaRPr>
          </a:p>
        </p:txBody>
      </p:sp>
      <p:sp>
        <p:nvSpPr>
          <p:cNvPr id="21" name="Прямоугольник: скругленные углы 20">
            <a:extLst>
              <a:ext uri="{FF2B5EF4-FFF2-40B4-BE49-F238E27FC236}">
                <a16:creationId xmlns:a16="http://schemas.microsoft.com/office/drawing/2014/main" id="{46974500-5482-4EB3-B50E-5075B3BF48FD}"/>
              </a:ext>
            </a:extLst>
          </p:cNvPr>
          <p:cNvSpPr/>
          <p:nvPr/>
        </p:nvSpPr>
        <p:spPr>
          <a:xfrm>
            <a:off x="1358745" y="1125097"/>
            <a:ext cx="10554156" cy="1100310"/>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solidFill>
                  <a:srgbClr val="161209"/>
                </a:solidFill>
                <a:latin typeface="Times New Roman" panose="02020603050405020304" pitchFamily="18" charset="0"/>
                <a:cs typeface="Times New Roman" panose="02020603050405020304" pitchFamily="18" charset="0"/>
              </a:rPr>
              <a:t>Хом-ашё ёки хизмат йетказиб берувчи шерикларингизни ўзаро ишга жалб қилиш ва уларни такомиллашишига ёрдам бериш орқали уларни ҳурмат қилинг.</a:t>
            </a:r>
          </a:p>
        </p:txBody>
      </p:sp>
      <p:sp>
        <p:nvSpPr>
          <p:cNvPr id="22" name="Прямоугольник: скругленные углы 21">
            <a:extLst>
              <a:ext uri="{FF2B5EF4-FFF2-40B4-BE49-F238E27FC236}">
                <a16:creationId xmlns:a16="http://schemas.microsoft.com/office/drawing/2014/main" id="{6B611F9E-D69F-4F21-A294-9545A8FEF4C9}"/>
              </a:ext>
            </a:extLst>
          </p:cNvPr>
          <p:cNvSpPr/>
          <p:nvPr/>
        </p:nvSpPr>
        <p:spPr>
          <a:xfrm>
            <a:off x="220337" y="1125096"/>
            <a:ext cx="870335" cy="110031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dirty="0">
                <a:solidFill>
                  <a:srgbClr val="161209"/>
                </a:solidFill>
                <a:latin typeface="Times New Roman" panose="02020603050405020304" pitchFamily="18" charset="0"/>
                <a:cs typeface="Times New Roman" panose="02020603050405020304" pitchFamily="18" charset="0"/>
              </a:rPr>
              <a:t>11.</a:t>
            </a:r>
            <a:endParaRPr lang="uz-Latn-UZ" sz="2400" b="1" dirty="0">
              <a:solidFill>
                <a:srgbClr val="161209"/>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11B5ADBD-617E-4915-8C41-CBC47B1A2D9C}"/>
              </a:ext>
            </a:extLst>
          </p:cNvPr>
          <p:cNvPicPr>
            <a:picLocks noChangeAspect="1"/>
          </p:cNvPicPr>
          <p:nvPr/>
        </p:nvPicPr>
        <p:blipFill>
          <a:blip r:embed="rId2"/>
          <a:stretch>
            <a:fillRect/>
          </a:stretch>
        </p:blipFill>
        <p:spPr>
          <a:xfrm>
            <a:off x="0" y="5306156"/>
            <a:ext cx="2442071" cy="1551844"/>
          </a:xfrm>
          <a:prstGeom prst="rect">
            <a:avLst/>
          </a:prstGeom>
        </p:spPr>
      </p:pic>
      <p:pic>
        <p:nvPicPr>
          <p:cNvPr id="23" name="Рисунок 22">
            <a:extLst>
              <a:ext uri="{FF2B5EF4-FFF2-40B4-BE49-F238E27FC236}">
                <a16:creationId xmlns:a16="http://schemas.microsoft.com/office/drawing/2014/main" id="{F74FFDD8-D3A7-4EE4-84E7-DDC79BDCEE9A}"/>
              </a:ext>
            </a:extLst>
          </p:cNvPr>
          <p:cNvPicPr>
            <a:picLocks noChangeAspect="1"/>
          </p:cNvPicPr>
          <p:nvPr/>
        </p:nvPicPr>
        <p:blipFill>
          <a:blip r:embed="rId2"/>
          <a:stretch>
            <a:fillRect/>
          </a:stretch>
        </p:blipFill>
        <p:spPr>
          <a:xfrm>
            <a:off x="2442073" y="5306156"/>
            <a:ext cx="2442070" cy="1551844"/>
          </a:xfrm>
          <a:prstGeom prst="rect">
            <a:avLst/>
          </a:prstGeom>
        </p:spPr>
      </p:pic>
      <p:pic>
        <p:nvPicPr>
          <p:cNvPr id="24" name="Рисунок 23">
            <a:extLst>
              <a:ext uri="{FF2B5EF4-FFF2-40B4-BE49-F238E27FC236}">
                <a16:creationId xmlns:a16="http://schemas.microsoft.com/office/drawing/2014/main" id="{6D768860-1C74-4C48-8BD5-B804EB786BFE}"/>
              </a:ext>
            </a:extLst>
          </p:cNvPr>
          <p:cNvPicPr>
            <a:picLocks noChangeAspect="1"/>
          </p:cNvPicPr>
          <p:nvPr/>
        </p:nvPicPr>
        <p:blipFill>
          <a:blip r:embed="rId2"/>
          <a:stretch>
            <a:fillRect/>
          </a:stretch>
        </p:blipFill>
        <p:spPr>
          <a:xfrm>
            <a:off x="4884143" y="5306156"/>
            <a:ext cx="2442071" cy="1551844"/>
          </a:xfrm>
          <a:prstGeom prst="rect">
            <a:avLst/>
          </a:prstGeom>
        </p:spPr>
      </p:pic>
      <p:pic>
        <p:nvPicPr>
          <p:cNvPr id="25" name="Рисунок 24">
            <a:extLst>
              <a:ext uri="{FF2B5EF4-FFF2-40B4-BE49-F238E27FC236}">
                <a16:creationId xmlns:a16="http://schemas.microsoft.com/office/drawing/2014/main" id="{330CE377-E44A-4E62-80CB-17DD42A31C00}"/>
              </a:ext>
            </a:extLst>
          </p:cNvPr>
          <p:cNvPicPr>
            <a:picLocks noChangeAspect="1"/>
          </p:cNvPicPr>
          <p:nvPr/>
        </p:nvPicPr>
        <p:blipFill>
          <a:blip r:embed="rId2"/>
          <a:stretch>
            <a:fillRect/>
          </a:stretch>
        </p:blipFill>
        <p:spPr>
          <a:xfrm>
            <a:off x="7326213" y="5306156"/>
            <a:ext cx="2442071" cy="1551844"/>
          </a:xfrm>
          <a:prstGeom prst="rect">
            <a:avLst/>
          </a:prstGeom>
        </p:spPr>
      </p:pic>
      <p:pic>
        <p:nvPicPr>
          <p:cNvPr id="26" name="Рисунок 25">
            <a:extLst>
              <a:ext uri="{FF2B5EF4-FFF2-40B4-BE49-F238E27FC236}">
                <a16:creationId xmlns:a16="http://schemas.microsoft.com/office/drawing/2014/main" id="{A5257879-6E1C-46F7-93ED-B249B5AB7138}"/>
              </a:ext>
            </a:extLst>
          </p:cNvPr>
          <p:cNvPicPr>
            <a:picLocks noChangeAspect="1"/>
          </p:cNvPicPr>
          <p:nvPr/>
        </p:nvPicPr>
        <p:blipFill>
          <a:blip r:embed="rId2"/>
          <a:stretch>
            <a:fillRect/>
          </a:stretch>
        </p:blipFill>
        <p:spPr>
          <a:xfrm>
            <a:off x="9768284" y="5306156"/>
            <a:ext cx="2423716" cy="1551844"/>
          </a:xfrm>
          <a:prstGeom prst="rect">
            <a:avLst/>
          </a:prstGeom>
        </p:spPr>
      </p:pic>
    </p:spTree>
    <p:extLst>
      <p:ext uri="{BB962C8B-B14F-4D97-AF65-F5344CB8AC3E}">
        <p14:creationId xmlns:p14="http://schemas.microsoft.com/office/powerpoint/2010/main" val="4217784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60CE752-1BBA-4491-9498-EFC083521092}"/>
              </a:ext>
            </a:extLst>
          </p:cNvPr>
          <p:cNvSpPr/>
          <p:nvPr/>
        </p:nvSpPr>
        <p:spPr>
          <a:xfrm>
            <a:off x="207264" y="170688"/>
            <a:ext cx="11765280" cy="49987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Latn-UZ" sz="2400" b="1" dirty="0">
                <a:solidFill>
                  <a:srgbClr val="161209"/>
                </a:solidFill>
                <a:latin typeface="Times New Roman" panose="02020603050405020304" pitchFamily="18" charset="0"/>
                <a:cs typeface="Times New Roman" panose="02020603050405020304" pitchFamily="18" charset="0"/>
              </a:rPr>
              <a:t>TOYOTA </a:t>
            </a:r>
            <a:r>
              <a:rPr lang="ru-RU" sz="2400" b="1" dirty="0">
                <a:solidFill>
                  <a:srgbClr val="161209"/>
                </a:solidFill>
                <a:latin typeface="Times New Roman" panose="02020603050405020304" pitchFamily="18" charset="0"/>
                <a:cs typeface="Times New Roman" panose="02020603050405020304" pitchFamily="18" charset="0"/>
              </a:rPr>
              <a:t>ИШЛАБ ЧИҚАРИШ ТИЗИМИ</a:t>
            </a:r>
          </a:p>
        </p:txBody>
      </p:sp>
      <p:sp>
        <p:nvSpPr>
          <p:cNvPr id="3" name="Прямоугольник 2">
            <a:extLst>
              <a:ext uri="{FF2B5EF4-FFF2-40B4-BE49-F238E27FC236}">
                <a16:creationId xmlns:a16="http://schemas.microsoft.com/office/drawing/2014/main" id="{96473441-7F20-4DC2-A3AD-AD8C7CB3921D}"/>
              </a:ext>
            </a:extLst>
          </p:cNvPr>
          <p:cNvSpPr/>
          <p:nvPr/>
        </p:nvSpPr>
        <p:spPr>
          <a:xfrm>
            <a:off x="207264" y="792480"/>
            <a:ext cx="8741664" cy="588873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indent="452438" algn="just"/>
            <a:r>
              <a:rPr lang="uz-Cyrl-UZ" sz="2400" dirty="0">
                <a:solidFill>
                  <a:srgbClr val="161209"/>
                </a:solidFill>
                <a:latin typeface="Times New Roman" panose="02020603050405020304" pitchFamily="18" charset="0"/>
                <a:cs typeface="Times New Roman" panose="02020603050405020304" pitchFamily="18" charset="0"/>
              </a:rPr>
              <a:t>Китобнинг номи </a:t>
            </a:r>
            <a:r>
              <a:rPr lang="ru-RU" sz="2400" dirty="0">
                <a:solidFill>
                  <a:srgbClr val="161209"/>
                </a:solidFill>
                <a:latin typeface="Times New Roman" panose="02020603050405020304" pitchFamily="18" charset="0"/>
                <a:cs typeface="Times New Roman" panose="02020603050405020304" pitchFamily="18" charset="0"/>
              </a:rPr>
              <a:t>“</a:t>
            </a:r>
            <a:r>
              <a:rPr lang="uz-Latn-UZ" sz="2400" dirty="0">
                <a:solidFill>
                  <a:srgbClr val="161209"/>
                </a:solidFill>
                <a:latin typeface="Times New Roman" panose="02020603050405020304" pitchFamily="18" charset="0"/>
                <a:cs typeface="Times New Roman" panose="02020603050405020304" pitchFamily="18" charset="0"/>
              </a:rPr>
              <a:t>Toyota</a:t>
            </a:r>
            <a:r>
              <a:rPr lang="ru-RU" sz="2400" dirty="0">
                <a:solidFill>
                  <a:srgbClr val="161209"/>
                </a:solidFill>
                <a:latin typeface="Times New Roman" panose="02020603050405020304" pitchFamily="18" charset="0"/>
                <a:cs typeface="Times New Roman" panose="02020603050405020304" pitchFamily="18" charset="0"/>
              </a:rPr>
              <a:t> </a:t>
            </a:r>
            <a:r>
              <a:rPr lang="uz-Cyrl-UZ" sz="2400" dirty="0">
                <a:solidFill>
                  <a:srgbClr val="161209"/>
                </a:solidFill>
                <a:latin typeface="Times New Roman" panose="02020603050405020304" pitchFamily="18" charset="0"/>
                <a:cs typeface="Times New Roman" panose="02020603050405020304" pitchFamily="18" charset="0"/>
              </a:rPr>
              <a:t>йўли: Дунёдаги энг йирик ишлаб чиқарувчининг 14 та бошқарув принциплари” деб аталади ва халқаро бесцеллэрлардан бири ҳисобланади. Унинг муаллифи - Мичиган Университети профессори Жеффри Лайкер. Бу китоб 2004 йилда сотувда пайдо бўлганига қарамасдан, ҳали ҳам ишлаб чиқариш соҳасида кенг фойдаланиб келинмоқда. Бу бесцеллэр нафақат дунёнинг энг муваффақиятли автомобил ишлаб чиқарувчи компанияси</a:t>
            </a:r>
            <a:r>
              <a:rPr lang="ru-RU" sz="2400" dirty="0">
                <a:solidFill>
                  <a:srgbClr val="161209"/>
                </a:solidFill>
                <a:latin typeface="Times New Roman" panose="02020603050405020304" pitchFamily="18" charset="0"/>
                <a:cs typeface="Times New Roman" panose="02020603050405020304" pitchFamily="18" charset="0"/>
              </a:rPr>
              <a:t> </a:t>
            </a:r>
            <a:r>
              <a:rPr lang="uz-Latn-UZ" sz="2400" dirty="0">
                <a:solidFill>
                  <a:srgbClr val="161209"/>
                </a:solidFill>
                <a:latin typeface="Times New Roman" panose="02020603050405020304" pitchFamily="18" charset="0"/>
                <a:cs typeface="Times New Roman" panose="02020603050405020304" pitchFamily="18" charset="0"/>
              </a:rPr>
              <a:t>Toyota</a:t>
            </a:r>
            <a:r>
              <a:rPr lang="ru-RU" sz="2400" dirty="0">
                <a:solidFill>
                  <a:srgbClr val="161209"/>
                </a:solidFill>
                <a:latin typeface="Times New Roman" panose="02020603050405020304" pitchFamily="18" charset="0"/>
                <a:cs typeface="Times New Roman" panose="02020603050405020304" pitchFamily="18" charset="0"/>
              </a:rPr>
              <a:t>, </a:t>
            </a:r>
            <a:r>
              <a:rPr lang="uz-Cyrl-UZ" sz="2400" dirty="0">
                <a:solidFill>
                  <a:srgbClr val="161209"/>
                </a:solidFill>
                <a:latin typeface="Times New Roman" panose="02020603050405020304" pitchFamily="18" charset="0"/>
                <a:cs typeface="Times New Roman" panose="02020603050405020304" pitchFamily="18" charset="0"/>
              </a:rPr>
              <a:t>балки унинг ушбу муваффақиятларга эришиш йўлида ўзининг катта ҳиссасини</a:t>
            </a:r>
            <a:r>
              <a:rPr lang="ru-RU" sz="2400" dirty="0">
                <a:solidFill>
                  <a:srgbClr val="161209"/>
                </a:solidFill>
                <a:latin typeface="Times New Roman" panose="02020603050405020304" pitchFamily="18" charset="0"/>
                <a:cs typeface="Times New Roman" panose="02020603050405020304" pitchFamily="18" charset="0"/>
              </a:rPr>
              <a:t> </a:t>
            </a:r>
            <a:r>
              <a:rPr lang="uz-Latn-UZ" sz="2400" dirty="0">
                <a:solidFill>
                  <a:srgbClr val="161209"/>
                </a:solidFill>
                <a:latin typeface="Times New Roman" panose="02020603050405020304" pitchFamily="18" charset="0"/>
                <a:cs typeface="Times New Roman" panose="02020603050405020304" pitchFamily="18" charset="0"/>
              </a:rPr>
              <a:t>Toyota</a:t>
            </a:r>
            <a:r>
              <a:rPr lang="ru-RU" sz="2400" dirty="0">
                <a:solidFill>
                  <a:srgbClr val="161209"/>
                </a:solidFill>
                <a:latin typeface="Times New Roman" panose="02020603050405020304" pitchFamily="18" charset="0"/>
                <a:cs typeface="Times New Roman" panose="02020603050405020304" pitchFamily="18" charset="0"/>
              </a:rPr>
              <a:t> </a:t>
            </a:r>
            <a:r>
              <a:rPr lang="uz-Cyrl-UZ" sz="2400" dirty="0">
                <a:solidFill>
                  <a:srgbClr val="161209"/>
                </a:solidFill>
                <a:latin typeface="Times New Roman" panose="02020603050405020304" pitchFamily="18" charset="0"/>
                <a:cs typeface="Times New Roman" panose="02020603050405020304" pitchFamily="18" charset="0"/>
              </a:rPr>
              <a:t>ишлаб чиқариш тизими </a:t>
            </a:r>
            <a:r>
              <a:rPr lang="ru-RU" sz="2400" dirty="0">
                <a:solidFill>
                  <a:srgbClr val="161209"/>
                </a:solidFill>
                <a:latin typeface="Times New Roman" panose="02020603050405020304" pitchFamily="18" charset="0"/>
                <a:cs typeface="Times New Roman" panose="02020603050405020304" pitchFamily="18" charset="0"/>
              </a:rPr>
              <a:t>(</a:t>
            </a:r>
            <a:r>
              <a:rPr lang="uz-Latn-UZ" sz="2400" dirty="0">
                <a:solidFill>
                  <a:srgbClr val="161209"/>
                </a:solidFill>
                <a:latin typeface="Times New Roman" panose="02020603050405020304" pitchFamily="18" charset="0"/>
                <a:cs typeface="Times New Roman" panose="02020603050405020304" pitchFamily="18" charset="0"/>
              </a:rPr>
              <a:t>Toyota Production System</a:t>
            </a:r>
            <a:r>
              <a:rPr lang="ru-RU" sz="2400" dirty="0">
                <a:solidFill>
                  <a:srgbClr val="161209"/>
                </a:solidFill>
                <a:latin typeface="Times New Roman" panose="02020603050405020304" pitchFamily="18" charset="0"/>
                <a:cs typeface="Times New Roman" panose="02020603050405020304" pitchFamily="18" charset="0"/>
              </a:rPr>
              <a:t>) </a:t>
            </a:r>
            <a:r>
              <a:rPr lang="uz-Cyrl-UZ" sz="2400" dirty="0">
                <a:solidFill>
                  <a:srgbClr val="161209"/>
                </a:solidFill>
                <a:latin typeface="Times New Roman" panose="02020603050405020304" pitchFamily="18" charset="0"/>
                <a:cs typeface="Times New Roman" panose="02020603050405020304" pitchFamily="18" charset="0"/>
              </a:rPr>
              <a:t>ҳақида ҳам ёзилган. Бу машҳур тизимнинг бошқарув фалсафаси ва принциплари 1990 йилларда </a:t>
            </a:r>
            <a:r>
              <a:rPr lang="ru-RU" sz="2400" dirty="0">
                <a:solidFill>
                  <a:srgbClr val="161209"/>
                </a:solidFill>
                <a:latin typeface="Times New Roman" panose="02020603050405020304" pitchFamily="18" charset="0"/>
                <a:cs typeface="Times New Roman" panose="02020603050405020304" pitchFamily="18" charset="0"/>
              </a:rPr>
              <a:t>“</a:t>
            </a:r>
            <a:r>
              <a:rPr lang="uz-Cyrl-UZ" sz="2400" dirty="0">
                <a:solidFill>
                  <a:srgbClr val="161209"/>
                </a:solidFill>
                <a:latin typeface="Times New Roman" panose="02020603050405020304" pitchFamily="18" charset="0"/>
                <a:cs typeface="Times New Roman" panose="02020603050405020304" pitchFamily="18" charset="0"/>
              </a:rPr>
              <a:t>Тежамкор ишлаб чиқариш</a:t>
            </a:r>
            <a:r>
              <a:rPr lang="ru-RU" sz="2400" dirty="0">
                <a:solidFill>
                  <a:srgbClr val="161209"/>
                </a:solidFill>
                <a:latin typeface="Times New Roman" panose="02020603050405020304" pitchFamily="18" charset="0"/>
                <a:cs typeface="Times New Roman" panose="02020603050405020304" pitchFamily="18" charset="0"/>
              </a:rPr>
              <a:t>” (</a:t>
            </a:r>
            <a:r>
              <a:rPr lang="ru-RU" sz="2400" dirty="0" err="1">
                <a:solidFill>
                  <a:srgbClr val="161209"/>
                </a:solidFill>
                <a:latin typeface="Times New Roman" panose="02020603050405020304" pitchFamily="18" charset="0"/>
                <a:cs typeface="Times New Roman" panose="02020603050405020304" pitchFamily="18" charset="0"/>
              </a:rPr>
              <a:t>русчада</a:t>
            </a:r>
            <a:r>
              <a:rPr lang="ru-RU" sz="2400" dirty="0">
                <a:solidFill>
                  <a:srgbClr val="161209"/>
                </a:solidFill>
                <a:latin typeface="Times New Roman" panose="02020603050405020304" pitchFamily="18" charset="0"/>
                <a:cs typeface="Times New Roman" panose="02020603050405020304" pitchFamily="18" charset="0"/>
              </a:rPr>
              <a:t> “Бережливое производство”, </a:t>
            </a:r>
            <a:r>
              <a:rPr lang="ru-RU" sz="2400" dirty="0" err="1">
                <a:solidFill>
                  <a:srgbClr val="161209"/>
                </a:solidFill>
                <a:latin typeface="Times New Roman" panose="02020603050405020304" pitchFamily="18" charset="0"/>
                <a:cs typeface="Times New Roman" panose="02020603050405020304" pitchFamily="18" charset="0"/>
              </a:rPr>
              <a:t>инглизчада</a:t>
            </a:r>
            <a:r>
              <a:rPr lang="ru-RU" sz="2400" dirty="0">
                <a:solidFill>
                  <a:srgbClr val="161209"/>
                </a:solidFill>
                <a:latin typeface="Times New Roman" panose="02020603050405020304" pitchFamily="18" charset="0"/>
                <a:cs typeface="Times New Roman" panose="02020603050405020304" pitchFamily="18" charset="0"/>
              </a:rPr>
              <a:t> “</a:t>
            </a:r>
            <a:r>
              <a:rPr lang="uz-Latn-UZ" sz="2400" dirty="0">
                <a:solidFill>
                  <a:srgbClr val="161209"/>
                </a:solidFill>
                <a:latin typeface="Times New Roman" panose="02020603050405020304" pitchFamily="18" charset="0"/>
                <a:cs typeface="Times New Roman" panose="02020603050405020304" pitchFamily="18" charset="0"/>
              </a:rPr>
              <a:t>Lean production</a:t>
            </a:r>
            <a:r>
              <a:rPr lang="ru-RU" sz="2400" dirty="0">
                <a:solidFill>
                  <a:srgbClr val="161209"/>
                </a:solidFill>
                <a:latin typeface="Times New Roman" panose="02020603050405020304" pitchFamily="18" charset="0"/>
                <a:cs typeface="Times New Roman" panose="02020603050405020304" pitchFamily="18" charset="0"/>
              </a:rPr>
              <a:t>” </a:t>
            </a:r>
            <a:r>
              <a:rPr lang="ru-RU" sz="2400" dirty="0" err="1">
                <a:solidFill>
                  <a:srgbClr val="161209"/>
                </a:solidFill>
                <a:latin typeface="Times New Roman" panose="02020603050405020304" pitchFamily="18" charset="0"/>
                <a:cs typeface="Times New Roman" panose="02020603050405020304" pitchFamily="18" charset="0"/>
              </a:rPr>
              <a:t>ёки</a:t>
            </a:r>
            <a:r>
              <a:rPr lang="ru-RU" sz="2400" dirty="0">
                <a:solidFill>
                  <a:srgbClr val="161209"/>
                </a:solidFill>
                <a:latin typeface="Times New Roman" panose="02020603050405020304" pitchFamily="18" charset="0"/>
                <a:cs typeface="Times New Roman" panose="02020603050405020304" pitchFamily="18" charset="0"/>
              </a:rPr>
              <a:t> “</a:t>
            </a:r>
            <a:r>
              <a:rPr lang="uz-Latn-UZ" sz="2400" dirty="0">
                <a:solidFill>
                  <a:srgbClr val="161209"/>
                </a:solidFill>
                <a:latin typeface="Times New Roman" panose="02020603050405020304" pitchFamily="18" charset="0"/>
                <a:cs typeface="Times New Roman" panose="02020603050405020304" pitchFamily="18" charset="0"/>
              </a:rPr>
              <a:t>Lean manufacturing</a:t>
            </a:r>
            <a:r>
              <a:rPr lang="ru-RU" sz="2400" dirty="0">
                <a:solidFill>
                  <a:srgbClr val="161209"/>
                </a:solidFill>
                <a:latin typeface="Times New Roman" panose="02020603050405020304" pitchFamily="18" charset="0"/>
                <a:cs typeface="Times New Roman" panose="02020603050405020304" pitchFamily="18" charset="0"/>
              </a:rPr>
              <a:t>”) </a:t>
            </a:r>
            <a:r>
              <a:rPr lang="uz-Cyrl-UZ" sz="2400" dirty="0">
                <a:solidFill>
                  <a:srgbClr val="161209"/>
                </a:solidFill>
                <a:latin typeface="Times New Roman" panose="02020603050405020304" pitchFamily="18" charset="0"/>
                <a:cs typeface="Times New Roman" panose="02020603050405020304" pitchFamily="18" charset="0"/>
              </a:rPr>
              <a:t>атамасига асос солган. Ушбу тизим корпоратив маданиятнинг бир қисми бўлиб, унинг энг асосий тушунчаларидан бири – кайдзен ҳисобланади.</a:t>
            </a:r>
          </a:p>
        </p:txBody>
      </p:sp>
      <p:pic>
        <p:nvPicPr>
          <p:cNvPr id="5" name="Рисунок 4">
            <a:extLst>
              <a:ext uri="{FF2B5EF4-FFF2-40B4-BE49-F238E27FC236}">
                <a16:creationId xmlns:a16="http://schemas.microsoft.com/office/drawing/2014/main" id="{C3DE55E2-368F-4434-9F42-C631138DDCA8}"/>
              </a:ext>
            </a:extLst>
          </p:cNvPr>
          <p:cNvPicPr>
            <a:picLocks noChangeAspect="1"/>
          </p:cNvPicPr>
          <p:nvPr/>
        </p:nvPicPr>
        <p:blipFill>
          <a:blip r:embed="rId2"/>
          <a:stretch>
            <a:fillRect/>
          </a:stretch>
        </p:blipFill>
        <p:spPr>
          <a:xfrm>
            <a:off x="9245942" y="792480"/>
            <a:ext cx="2555913" cy="3535679"/>
          </a:xfrm>
          <a:prstGeom prst="rect">
            <a:avLst/>
          </a:prstGeom>
        </p:spPr>
      </p:pic>
    </p:spTree>
    <p:extLst>
      <p:ext uri="{BB962C8B-B14F-4D97-AF65-F5344CB8AC3E}">
        <p14:creationId xmlns:p14="http://schemas.microsoft.com/office/powerpoint/2010/main" val="35358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A5EC356-DD19-4091-9FCF-7E8B822FB3C5}"/>
              </a:ext>
            </a:extLst>
          </p:cNvPr>
          <p:cNvSpPr/>
          <p:nvPr/>
        </p:nvSpPr>
        <p:spPr>
          <a:xfrm>
            <a:off x="165253" y="209320"/>
            <a:ext cx="11843133" cy="263303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1913 йилда Генри Форд дунёдаги биринчи ишлаб чиқариш оқими моделини яратди. Иш қисми конвеер бўйлаб бир иш оқимидан иккинчисига ўтди ва охир-оқибат Форбес журнали маълумотларига кўра дунёни ўзгартирган энг яхши ўнта автомобилга киритилган </a:t>
            </a:r>
            <a:r>
              <a:rPr lang="uz-Latn-UZ" sz="2400" b="1" dirty="0">
                <a:solidFill>
                  <a:schemeClr val="tx1"/>
                </a:solidFill>
                <a:latin typeface="Times New Roman" panose="02020603050405020304" pitchFamily="18" charset="0"/>
                <a:cs typeface="Times New Roman" panose="02020603050405020304" pitchFamily="18" charset="0"/>
              </a:rPr>
              <a:t>Ford Model T</a:t>
            </a:r>
            <a:r>
              <a:rPr lang="uz-Cyrl-UZ" sz="2400" dirty="0">
                <a:solidFill>
                  <a:schemeClr val="tx1"/>
                </a:solidFill>
                <a:latin typeface="Times New Roman" panose="02020603050405020304" pitchFamily="18" charset="0"/>
                <a:cs typeface="Times New Roman" panose="02020603050405020304" pitchFamily="18" charset="0"/>
              </a:rPr>
              <a:t> га айланди. Автоматлаштиришдан фойдаланиш машинанинг нархини пасайтирди ва миллионинчи қисмини серияли ишлаб чиқаришни таъминлашга имкон берди</a:t>
            </a:r>
            <a:r>
              <a:rPr lang="ru-RU" sz="2400"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latin typeface="Times New Roman" panose="02020603050405020304" pitchFamily="18" charset="0"/>
                <a:cs typeface="Times New Roman" panose="02020603050405020304" pitchFamily="18" charset="0"/>
              </a:rPr>
              <a:t> </a:t>
            </a:r>
            <a:r>
              <a:rPr lang="uz-Latn-UZ" sz="2400" dirty="0">
                <a:solidFill>
                  <a:schemeClr val="tx1"/>
                </a:solidFill>
                <a:latin typeface="Times New Roman" panose="02020603050405020304" pitchFamily="18" charset="0"/>
                <a:cs typeface="Times New Roman" panose="02020603050405020304" pitchFamily="18" charset="0"/>
              </a:rPr>
              <a:t>Бироқ, Форднинг ишлаб чиқаришни ташкил этиш модели иккита камчиликка эга эди:</a:t>
            </a:r>
          </a:p>
        </p:txBody>
      </p:sp>
      <p:sp>
        <p:nvSpPr>
          <p:cNvPr id="6" name="Прямоугольник 5">
            <a:extLst>
              <a:ext uri="{FF2B5EF4-FFF2-40B4-BE49-F238E27FC236}">
                <a16:creationId xmlns:a16="http://schemas.microsoft.com/office/drawing/2014/main" id="{772B959B-6863-45C2-AE95-7FB2EFE17268}"/>
              </a:ext>
            </a:extLst>
          </p:cNvPr>
          <p:cNvSpPr/>
          <p:nvPr/>
        </p:nvSpPr>
        <p:spPr>
          <a:xfrm>
            <a:off x="5475383" y="3047301"/>
            <a:ext cx="6533003" cy="1454227"/>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Маҳсулот хилма-хиллиги йўқлиги </a:t>
            </a:r>
            <a:r>
              <a:rPr lang="uz-Cyrl-UZ" sz="2400" dirty="0">
                <a:solidFill>
                  <a:schemeClr val="tx1"/>
                </a:solidFill>
                <a:latin typeface="Times New Roman" panose="02020603050405020304" pitchFamily="18" charset="0"/>
                <a:cs typeface="Times New Roman" panose="02020603050405020304" pitchFamily="18" charset="0"/>
              </a:rPr>
              <a:t>- заводлар битта ранг схемаси ва спецификацияда битта моделни ишлаб чиқариш учун кескинлаштирилди.</a:t>
            </a:r>
          </a:p>
        </p:txBody>
      </p:sp>
      <p:sp>
        <p:nvSpPr>
          <p:cNvPr id="7" name="Прямоугольник 6">
            <a:extLst>
              <a:ext uri="{FF2B5EF4-FFF2-40B4-BE49-F238E27FC236}">
                <a16:creationId xmlns:a16="http://schemas.microsoft.com/office/drawing/2014/main" id="{71B4582A-34B1-4F15-A53C-B8BBB6E22A87}"/>
              </a:ext>
            </a:extLst>
          </p:cNvPr>
          <p:cNvSpPr/>
          <p:nvPr/>
        </p:nvSpPr>
        <p:spPr>
          <a:xfrm>
            <a:off x="165252" y="4706478"/>
            <a:ext cx="7227065" cy="194121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Чекланган ўтказувчанлик </a:t>
            </a:r>
            <a:r>
              <a:rPr lang="uz-Cyrl-UZ" sz="2400" dirty="0">
                <a:solidFill>
                  <a:schemeClr val="tx1"/>
                </a:solidFill>
                <a:latin typeface="Times New Roman" panose="02020603050405020304" pitchFamily="18" charset="0"/>
                <a:cs typeface="Times New Roman" panose="02020603050405020304" pitchFamily="18" charset="0"/>
              </a:rPr>
              <a:t>- серияли ишлаб чиқариш маҳсулотларни узлуксиз ишлаб чиқаришни талаб қилди ва ҳажмлар қанчалик кўп бўлса, маҳсулотни кейинги иш оқимига юбориш ўртасидаги кечикиш шунчалик кўп бўлди.</a:t>
            </a:r>
          </a:p>
        </p:txBody>
      </p:sp>
      <p:pic>
        <p:nvPicPr>
          <p:cNvPr id="8" name="Рисунок 7">
            <a:extLst>
              <a:ext uri="{FF2B5EF4-FFF2-40B4-BE49-F238E27FC236}">
                <a16:creationId xmlns:a16="http://schemas.microsoft.com/office/drawing/2014/main" id="{F2BED04B-A75D-49FC-94D5-034C47532C24}"/>
              </a:ext>
            </a:extLst>
          </p:cNvPr>
          <p:cNvPicPr>
            <a:picLocks noChangeAspect="1"/>
          </p:cNvPicPr>
          <p:nvPr/>
        </p:nvPicPr>
        <p:blipFill>
          <a:blip r:embed="rId2"/>
          <a:stretch>
            <a:fillRect/>
          </a:stretch>
        </p:blipFill>
        <p:spPr>
          <a:xfrm>
            <a:off x="165253" y="3047300"/>
            <a:ext cx="5166911" cy="1454227"/>
          </a:xfrm>
          <a:prstGeom prst="rect">
            <a:avLst/>
          </a:prstGeom>
        </p:spPr>
      </p:pic>
      <p:pic>
        <p:nvPicPr>
          <p:cNvPr id="9" name="Рисунок 8">
            <a:extLst>
              <a:ext uri="{FF2B5EF4-FFF2-40B4-BE49-F238E27FC236}">
                <a16:creationId xmlns:a16="http://schemas.microsoft.com/office/drawing/2014/main" id="{DC176822-BEC8-437E-9862-4BE1014A78F5}"/>
              </a:ext>
            </a:extLst>
          </p:cNvPr>
          <p:cNvPicPr>
            <a:picLocks noChangeAspect="1"/>
          </p:cNvPicPr>
          <p:nvPr/>
        </p:nvPicPr>
        <p:blipFill>
          <a:blip r:embed="rId3"/>
          <a:stretch>
            <a:fillRect/>
          </a:stretch>
        </p:blipFill>
        <p:spPr>
          <a:xfrm>
            <a:off x="7524520" y="4706477"/>
            <a:ext cx="4667480" cy="2151522"/>
          </a:xfrm>
          <a:prstGeom prst="rect">
            <a:avLst/>
          </a:prstGeom>
        </p:spPr>
      </p:pic>
    </p:spTree>
    <p:extLst>
      <p:ext uri="{BB962C8B-B14F-4D97-AF65-F5344CB8AC3E}">
        <p14:creationId xmlns:p14="http://schemas.microsoft.com/office/powerpoint/2010/main" val="295362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A2F2628-4435-4420-998C-E0565430E7DA}"/>
              </a:ext>
            </a:extLst>
          </p:cNvPr>
          <p:cNvSpPr/>
          <p:nvPr/>
        </p:nvSpPr>
        <p:spPr>
          <a:xfrm>
            <a:off x="0" y="13484"/>
            <a:ext cx="12192000" cy="2554545"/>
          </a:xfrm>
          <a:prstGeom prst="rect">
            <a:avLst/>
          </a:prstGeom>
        </p:spPr>
        <p:txBody>
          <a:bodyPr wrap="square">
            <a:spAutoFit/>
          </a:bodyPr>
          <a:lstStyle/>
          <a:p>
            <a:pPr algn="ctr"/>
            <a:r>
              <a:rPr lang="uz-Cyrl-UZ" sz="4000" b="1" dirty="0">
                <a:latin typeface="Times New Roman" panose="02020603050405020304" pitchFamily="18" charset="0"/>
                <a:cs typeface="Times New Roman" panose="02020603050405020304" pitchFamily="18" charset="0"/>
              </a:rPr>
              <a:t>“</a:t>
            </a:r>
            <a:r>
              <a:rPr lang="uz-Latn-UZ" sz="4000" b="1" dirty="0">
                <a:latin typeface="Times New Roman" panose="02020603050405020304" pitchFamily="18" charset="0"/>
                <a:cs typeface="Times New Roman" panose="02020603050405020304" pitchFamily="18" charset="0"/>
              </a:rPr>
              <a:t>Тежамкор ишлаб чиқариш</a:t>
            </a:r>
            <a:r>
              <a:rPr lang="uz-Cyrl-UZ" sz="4000" b="1"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инглиз тилида </a:t>
            </a:r>
          </a:p>
          <a:p>
            <a:pPr algn="ctr"/>
            <a:r>
              <a:rPr lang="uz-Latn-UZ" sz="4000" b="1" dirty="0">
                <a:latin typeface="Times New Roman" panose="02020603050405020304" pitchFamily="18" charset="0"/>
                <a:cs typeface="Times New Roman" panose="02020603050405020304" pitchFamily="18" charset="0"/>
              </a:rPr>
              <a:t>Lean production, Lean manufacturing</a:t>
            </a:r>
            <a:r>
              <a:rPr lang="en-US" sz="4000" b="1" dirty="0">
                <a:latin typeface="Times New Roman" panose="02020603050405020304" pitchFamily="18" charset="0"/>
                <a:cs typeface="Times New Roman" panose="02020603050405020304" pitchFamily="18" charset="0"/>
              </a:rPr>
              <a:t>,</a:t>
            </a:r>
            <a:r>
              <a:rPr lang="uz-Cyrl-UZ" sz="4000" b="1" dirty="0">
                <a:latin typeface="Times New Roman" panose="02020603050405020304" pitchFamily="18" charset="0"/>
                <a:cs typeface="Times New Roman" panose="02020603050405020304" pitchFamily="18" charset="0"/>
              </a:rPr>
              <a:t> </a:t>
            </a:r>
          </a:p>
          <a:p>
            <a:pPr algn="ctr"/>
            <a:r>
              <a:rPr lang="uz-Cyrl-UZ" sz="4000" dirty="0">
                <a:latin typeface="Times New Roman" panose="02020603050405020304" pitchFamily="18" charset="0"/>
                <a:cs typeface="Times New Roman" panose="02020603050405020304" pitchFamily="18" charset="0"/>
              </a:rPr>
              <a:t>рус тилида эса</a:t>
            </a:r>
            <a:r>
              <a:rPr lang="en-US" sz="4000" b="1" dirty="0">
                <a:latin typeface="Times New Roman" panose="02020603050405020304" pitchFamily="18" charset="0"/>
                <a:cs typeface="Times New Roman" panose="02020603050405020304" pitchFamily="18" charset="0"/>
              </a:rPr>
              <a:t>“бережливое производство”</a:t>
            </a:r>
            <a:r>
              <a:rPr lang="uz-Cyrl-UZ" sz="4000" b="1" dirty="0">
                <a:latin typeface="Times New Roman" panose="02020603050405020304" pitchFamily="18" charset="0"/>
                <a:cs typeface="Times New Roman" panose="02020603050405020304" pitchFamily="18" charset="0"/>
              </a:rPr>
              <a:t> </a:t>
            </a:r>
          </a:p>
          <a:p>
            <a:pPr algn="ctr"/>
            <a:r>
              <a:rPr lang="uz-Cyrl-UZ" sz="4000" dirty="0">
                <a:latin typeface="Times New Roman" panose="02020603050405020304" pitchFamily="18" charset="0"/>
                <a:cs typeface="Times New Roman" panose="02020603050405020304" pitchFamily="18" charset="0"/>
              </a:rPr>
              <a:t>деб номланади.</a:t>
            </a:r>
            <a:endParaRPr lang="uz-Latn-UZ" sz="4000" dirty="0">
              <a:latin typeface="Times New Roman" panose="02020603050405020304" pitchFamily="18" charset="0"/>
              <a:cs typeface="Times New Roman" panose="02020603050405020304" pitchFamily="18" charset="0"/>
            </a:endParaRPr>
          </a:p>
        </p:txBody>
      </p:sp>
      <p:pic>
        <p:nvPicPr>
          <p:cNvPr id="4098" name="Picture 2" descr="Что такое бережливое производство: 8 популярных методов Lean">
            <a:extLst>
              <a:ext uri="{FF2B5EF4-FFF2-40B4-BE49-F238E27FC236}">
                <a16:creationId xmlns:a16="http://schemas.microsoft.com/office/drawing/2014/main" id="{C5A0C0B1-5A49-4161-B7C4-5FD3535575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59469"/>
            <a:ext cx="4474599" cy="419853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Бережливое производство как элемент стратегий Кайдзен | iteam">
            <a:extLst>
              <a:ext uri="{FF2B5EF4-FFF2-40B4-BE49-F238E27FC236}">
                <a16:creationId xmlns:a16="http://schemas.microsoft.com/office/drawing/2014/main" id="{3703C238-D097-4FCA-A8C9-5D7841FEC9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4599" y="2653030"/>
            <a:ext cx="7717401" cy="4204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480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1347B61-ACBF-4327-9223-A74A232F9DF7}"/>
              </a:ext>
            </a:extLst>
          </p:cNvPr>
          <p:cNvSpPr/>
          <p:nvPr/>
        </p:nvSpPr>
        <p:spPr>
          <a:xfrm>
            <a:off x="304800" y="356504"/>
            <a:ext cx="11606784" cy="3170099"/>
          </a:xfrm>
          <a:prstGeom prst="rect">
            <a:avLst/>
          </a:prstGeom>
        </p:spPr>
        <p:txBody>
          <a:bodyPr wrap="square">
            <a:spAutoFit/>
          </a:bodyPr>
          <a:lstStyle/>
          <a:p>
            <a:pPr algn="ctr"/>
            <a:r>
              <a:rPr lang="uz-Cyrl-UZ" sz="4000" b="1" dirty="0">
                <a:solidFill>
                  <a:srgbClr val="002060"/>
                </a:solidFill>
                <a:latin typeface="Times New Roman" panose="02020603050405020304" pitchFamily="18" charset="0"/>
                <a:cs typeface="Times New Roman" panose="02020603050405020304" pitchFamily="18" charset="0"/>
              </a:rPr>
              <a:t>“Тежамкор ишлаб чиқариш” – бу жараёнлардаги истеъмолчи назарида қўшимча фойда қўшмайдиган йўқотишларни (</a:t>
            </a:r>
            <a:r>
              <a:rPr lang="uz-Latn-UZ" sz="4000" b="1" dirty="0">
                <a:solidFill>
                  <a:srgbClr val="002060"/>
                </a:solidFill>
                <a:latin typeface="Times New Roman" panose="02020603050405020304" pitchFamily="18" charset="0"/>
                <a:cs typeface="Times New Roman" panose="02020603050405020304" pitchFamily="18" charset="0"/>
              </a:rPr>
              <a:t>waste/</a:t>
            </a:r>
            <a:r>
              <a:rPr lang="ru-RU" sz="4000" b="1" dirty="0">
                <a:solidFill>
                  <a:srgbClr val="002060"/>
                </a:solidFill>
                <a:latin typeface="Times New Roman" panose="02020603050405020304" pitchFamily="18" charset="0"/>
                <a:cs typeface="Times New Roman" panose="02020603050405020304" pitchFamily="18" charset="0"/>
              </a:rPr>
              <a:t>потеря</a:t>
            </a:r>
            <a:r>
              <a:rPr lang="uz-Cyrl-UZ" sz="4000" b="1" dirty="0">
                <a:solidFill>
                  <a:srgbClr val="002060"/>
                </a:solidFill>
                <a:latin typeface="Times New Roman" panose="02020603050405020304" pitchFamily="18" charset="0"/>
                <a:cs typeface="Times New Roman" panose="02020603050405020304" pitchFamily="18" charset="0"/>
              </a:rPr>
              <a:t>) камайтириш учун фойдаланиладиган тизимли усул ҳисобланади.</a:t>
            </a:r>
            <a:endParaRPr lang="uz-Latn-UZ" sz="4000"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213F7400-2554-4A69-9412-19F927C1EEAA}"/>
              </a:ext>
            </a:extLst>
          </p:cNvPr>
          <p:cNvPicPr>
            <a:picLocks noChangeAspect="1"/>
          </p:cNvPicPr>
          <p:nvPr/>
        </p:nvPicPr>
        <p:blipFill>
          <a:blip r:embed="rId2"/>
          <a:stretch>
            <a:fillRect/>
          </a:stretch>
        </p:blipFill>
        <p:spPr>
          <a:xfrm>
            <a:off x="0" y="3838755"/>
            <a:ext cx="6096000" cy="3019245"/>
          </a:xfrm>
          <a:prstGeom prst="rect">
            <a:avLst/>
          </a:prstGeom>
        </p:spPr>
      </p:pic>
      <p:pic>
        <p:nvPicPr>
          <p:cNvPr id="3" name="Рисунок 2">
            <a:extLst>
              <a:ext uri="{FF2B5EF4-FFF2-40B4-BE49-F238E27FC236}">
                <a16:creationId xmlns:a16="http://schemas.microsoft.com/office/drawing/2014/main" id="{6611A838-4803-41CF-A7DB-B899A442D118}"/>
              </a:ext>
            </a:extLst>
          </p:cNvPr>
          <p:cNvPicPr>
            <a:picLocks noChangeAspect="1"/>
          </p:cNvPicPr>
          <p:nvPr/>
        </p:nvPicPr>
        <p:blipFill>
          <a:blip r:embed="rId3"/>
          <a:stretch>
            <a:fillRect/>
          </a:stretch>
        </p:blipFill>
        <p:spPr>
          <a:xfrm>
            <a:off x="6096000" y="3838754"/>
            <a:ext cx="6096000" cy="3019246"/>
          </a:xfrm>
          <a:prstGeom prst="rect">
            <a:avLst/>
          </a:prstGeom>
        </p:spPr>
      </p:pic>
    </p:spTree>
    <p:extLst>
      <p:ext uri="{BB962C8B-B14F-4D97-AF65-F5344CB8AC3E}">
        <p14:creationId xmlns:p14="http://schemas.microsoft.com/office/powerpoint/2010/main" val="1703176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6EBEA1F0-A068-41A5-A06C-5C398D4E59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449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7B6B2A0-71AE-4E1E-8D4B-57BEA0D7EEC2}"/>
              </a:ext>
            </a:extLst>
          </p:cNvPr>
          <p:cNvSpPr/>
          <p:nvPr/>
        </p:nvSpPr>
        <p:spPr>
          <a:xfrm>
            <a:off x="394771" y="669048"/>
            <a:ext cx="11402458" cy="2400657"/>
          </a:xfrm>
          <a:prstGeom prst="rect">
            <a:avLst/>
          </a:prstGeom>
        </p:spPr>
        <p:txBody>
          <a:bodyPr wrap="square">
            <a:spAutoFit/>
          </a:bodyPr>
          <a:lstStyle/>
          <a:p>
            <a:pPr algn="ctr"/>
            <a:r>
              <a:rPr lang="uz-Latn-UZ" sz="2800" b="1" i="1" dirty="0">
                <a:latin typeface="Times New Roman" panose="02020603050405020304" pitchFamily="18" charset="0"/>
                <a:cs typeface="Times New Roman" panose="02020603050405020304" pitchFamily="18" charset="0"/>
              </a:rPr>
              <a:t>Қиймат </a:t>
            </a:r>
            <a:r>
              <a:rPr lang="uz-Latn-UZ" sz="2800" i="1" dirty="0">
                <a:latin typeface="Times New Roman" panose="02020603050405020304" pitchFamily="18" charset="0"/>
                <a:cs typeface="Times New Roman" panose="02020603050405020304" pitchFamily="18" charset="0"/>
              </a:rPr>
              <a:t>- мижоз нуқтаи назаридан маҳсулотга хос бўлган фойдалилик. Қиймат ишлаб чиқарувчи томонидан бир қатор кетма-кет ҳаракатлар натижасида яратилади.</a:t>
            </a:r>
            <a:endParaRPr lang="uz-Cyrl-UZ" sz="2800" i="1" dirty="0">
              <a:latin typeface="Times New Roman" panose="02020603050405020304" pitchFamily="18" charset="0"/>
              <a:cs typeface="Times New Roman" panose="02020603050405020304" pitchFamily="18" charset="0"/>
            </a:endParaRPr>
          </a:p>
          <a:p>
            <a:pPr algn="ctr"/>
            <a:endParaRPr lang="uz-Latn-UZ" sz="1000" i="1" dirty="0">
              <a:latin typeface="Times New Roman" panose="02020603050405020304" pitchFamily="18" charset="0"/>
              <a:cs typeface="Times New Roman" panose="02020603050405020304" pitchFamily="18" charset="0"/>
            </a:endParaRPr>
          </a:p>
          <a:p>
            <a:pPr algn="ctr"/>
            <a:r>
              <a:rPr lang="uz-Latn-UZ" sz="2800" b="1" i="1" dirty="0">
                <a:latin typeface="Times New Roman" panose="02020603050405020304" pitchFamily="18" charset="0"/>
                <a:cs typeface="Times New Roman" panose="02020603050405020304" pitchFamily="18" charset="0"/>
              </a:rPr>
              <a:t>Чиқиндилар</a:t>
            </a:r>
            <a:r>
              <a:rPr lang="uz-Cyrl-UZ" sz="2800" b="1" i="1" dirty="0">
                <a:latin typeface="Times New Roman" panose="02020603050405020304" pitchFamily="18" charset="0"/>
                <a:cs typeface="Times New Roman" panose="02020603050405020304" pitchFamily="18" charset="0"/>
              </a:rPr>
              <a:t> (Йўқотишлар)</a:t>
            </a:r>
            <a:r>
              <a:rPr lang="uz-Latn-UZ" sz="2800" b="1" i="1" dirty="0">
                <a:latin typeface="Times New Roman" panose="02020603050405020304" pitchFamily="18" charset="0"/>
                <a:cs typeface="Times New Roman" panose="02020603050405020304" pitchFamily="18" charset="0"/>
              </a:rPr>
              <a:t> </a:t>
            </a:r>
            <a:r>
              <a:rPr lang="uz-Latn-UZ" sz="2800" i="1" dirty="0">
                <a:latin typeface="Times New Roman" panose="02020603050405020304" pitchFamily="18" charset="0"/>
                <a:cs typeface="Times New Roman" panose="02020603050405020304" pitchFamily="18" charset="0"/>
              </a:rPr>
              <a:t>- ресурсларни истеъмол қиладиган, лекин истеъмолчилар учун қиймат яратмайдиган ҳар қандай фаолият.</a:t>
            </a:r>
          </a:p>
        </p:txBody>
      </p:sp>
      <p:pic>
        <p:nvPicPr>
          <p:cNvPr id="1026" name="Picture 2" descr="Lean Thinking&quot; Images – Browse 323 Stock Photos, Vectors, and Video | Adobe  Stock">
            <a:extLst>
              <a:ext uri="{FF2B5EF4-FFF2-40B4-BE49-F238E27FC236}">
                <a16:creationId xmlns:a16="http://schemas.microsoft.com/office/drawing/2014/main" id="{BA58B0BE-3047-40D4-8EE7-E00185D988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08832"/>
            <a:ext cx="12192000" cy="3249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816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D7536E02-FDD9-43AC-B799-55062287E441}"/>
              </a:ext>
            </a:extLst>
          </p:cNvPr>
          <p:cNvSpPr/>
          <p:nvPr/>
        </p:nvSpPr>
        <p:spPr>
          <a:xfrm>
            <a:off x="2306198" y="218150"/>
            <a:ext cx="9584674" cy="59187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ЙЎҚОТИШЛАРНИНГ ТУРЛАРИ:</a:t>
            </a:r>
            <a:endParaRPr lang="uz-Latn-UZ" sz="2800" dirty="0"/>
          </a:p>
        </p:txBody>
      </p:sp>
      <p:sp>
        <p:nvSpPr>
          <p:cNvPr id="4" name="Прямоугольник: скругленные углы 3">
            <a:extLst>
              <a:ext uri="{FF2B5EF4-FFF2-40B4-BE49-F238E27FC236}">
                <a16:creationId xmlns:a16="http://schemas.microsoft.com/office/drawing/2014/main" id="{30ABDEB9-99F0-4C77-820E-7DCA9B3757C1}"/>
              </a:ext>
            </a:extLst>
          </p:cNvPr>
          <p:cNvSpPr/>
          <p:nvPr/>
        </p:nvSpPr>
        <p:spPr>
          <a:xfrm>
            <a:off x="301128" y="975871"/>
            <a:ext cx="8093725" cy="59187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ОРТИҚЧА ИШЛАБ ЧИҚАРИШ ТУФАЙЛИ;</a:t>
            </a:r>
          </a:p>
        </p:txBody>
      </p:sp>
      <p:sp>
        <p:nvSpPr>
          <p:cNvPr id="5" name="Прямоугольник: скругленные углы 4">
            <a:extLst>
              <a:ext uri="{FF2B5EF4-FFF2-40B4-BE49-F238E27FC236}">
                <a16:creationId xmlns:a16="http://schemas.microsoft.com/office/drawing/2014/main" id="{1788FC55-3FB2-45B5-9291-85D8BC447F8C}"/>
              </a:ext>
            </a:extLst>
          </p:cNvPr>
          <p:cNvSpPr/>
          <p:nvPr/>
        </p:nvSpPr>
        <p:spPr>
          <a:xfrm>
            <a:off x="301128" y="1675172"/>
            <a:ext cx="8093725" cy="59187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КУТИШ ВАҚТИ ТУФАЙЛИ;</a:t>
            </a:r>
          </a:p>
        </p:txBody>
      </p:sp>
      <p:sp>
        <p:nvSpPr>
          <p:cNvPr id="6" name="Прямоугольник: скругленные углы 5">
            <a:extLst>
              <a:ext uri="{FF2B5EF4-FFF2-40B4-BE49-F238E27FC236}">
                <a16:creationId xmlns:a16="http://schemas.microsoft.com/office/drawing/2014/main" id="{2C01DB6A-F401-4F8B-8ECA-9A64AD97989A}"/>
              </a:ext>
            </a:extLst>
          </p:cNvPr>
          <p:cNvSpPr/>
          <p:nvPr/>
        </p:nvSpPr>
        <p:spPr>
          <a:xfrm>
            <a:off x="301128" y="2374473"/>
            <a:ext cx="8093725" cy="591878"/>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КЕРАКСИЗ ТАШИШ ҲОЛАТЛАРИДА;</a:t>
            </a:r>
          </a:p>
        </p:txBody>
      </p:sp>
      <p:sp>
        <p:nvSpPr>
          <p:cNvPr id="7" name="Прямоугольник: скругленные углы 6">
            <a:extLst>
              <a:ext uri="{FF2B5EF4-FFF2-40B4-BE49-F238E27FC236}">
                <a16:creationId xmlns:a16="http://schemas.microsoft.com/office/drawing/2014/main" id="{5C5F0E64-03F8-41A2-9BFF-DED125A8FCCE}"/>
              </a:ext>
            </a:extLst>
          </p:cNvPr>
          <p:cNvSpPr/>
          <p:nvPr/>
        </p:nvSpPr>
        <p:spPr>
          <a:xfrm>
            <a:off x="301128" y="3073774"/>
            <a:ext cx="9834390" cy="591878"/>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КЕРАКСИЗ ИШЛОВ БЕРИШ БОСҚИЧЛАРИ ТУФАЙЛИ;</a:t>
            </a:r>
          </a:p>
        </p:txBody>
      </p:sp>
      <p:sp>
        <p:nvSpPr>
          <p:cNvPr id="8" name="Прямоугольник: скругленные углы 7">
            <a:extLst>
              <a:ext uri="{FF2B5EF4-FFF2-40B4-BE49-F238E27FC236}">
                <a16:creationId xmlns:a16="http://schemas.microsoft.com/office/drawing/2014/main" id="{D17BBC18-0863-40E6-96CF-21A527266CB1}"/>
              </a:ext>
            </a:extLst>
          </p:cNvPr>
          <p:cNvSpPr/>
          <p:nvPr/>
        </p:nvSpPr>
        <p:spPr>
          <a:xfrm>
            <a:off x="301128" y="4472376"/>
            <a:ext cx="7168308" cy="5918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ОРТИҚЧА ИНВЕНТАР ТУФАЙЛИ;</a:t>
            </a:r>
          </a:p>
        </p:txBody>
      </p:sp>
      <p:sp>
        <p:nvSpPr>
          <p:cNvPr id="9" name="Прямоугольник: скругленные углы 8">
            <a:extLst>
              <a:ext uri="{FF2B5EF4-FFF2-40B4-BE49-F238E27FC236}">
                <a16:creationId xmlns:a16="http://schemas.microsoft.com/office/drawing/2014/main" id="{E3391089-EA23-4B1A-917C-95C9828A5856}"/>
              </a:ext>
            </a:extLst>
          </p:cNvPr>
          <p:cNvSpPr/>
          <p:nvPr/>
        </p:nvSpPr>
        <p:spPr>
          <a:xfrm>
            <a:off x="301128" y="5171677"/>
            <a:ext cx="7168308" cy="59187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КЕРАКСИЗ ҲАРАКАТЛАР ТУФАЙЛИ;</a:t>
            </a:r>
          </a:p>
        </p:txBody>
      </p:sp>
      <p:sp>
        <p:nvSpPr>
          <p:cNvPr id="10" name="Прямоугольник: скругленные углы 9">
            <a:extLst>
              <a:ext uri="{FF2B5EF4-FFF2-40B4-BE49-F238E27FC236}">
                <a16:creationId xmlns:a16="http://schemas.microsoft.com/office/drawing/2014/main" id="{81CE98CC-AD88-4FEB-8042-EE19BDB8256C}"/>
              </a:ext>
            </a:extLst>
          </p:cNvPr>
          <p:cNvSpPr/>
          <p:nvPr/>
        </p:nvSpPr>
        <p:spPr>
          <a:xfrm>
            <a:off x="301128" y="3773075"/>
            <a:ext cx="10286082" cy="591878"/>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БУЗУҚ МАҲСУЛОТЛАРНИНГ ЧИҚАРИЛИШИ ТУФАЙЛИ</a:t>
            </a:r>
            <a:r>
              <a:rPr lang="en-US" sz="2800" b="1" dirty="0">
                <a:latin typeface="Times New Roman" panose="02020603050405020304" pitchFamily="18" charset="0"/>
                <a:cs typeface="Times New Roman" panose="02020603050405020304" pitchFamily="18" charset="0"/>
              </a:rPr>
              <a:t>;</a:t>
            </a:r>
            <a:endParaRPr lang="uz-Cyrl-UZ" sz="2800" b="1" dirty="0">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FAD2202F-3F3D-4A29-991E-B0847D4EA9B7}"/>
              </a:ext>
            </a:extLst>
          </p:cNvPr>
          <p:cNvPicPr>
            <a:picLocks noChangeAspect="1"/>
          </p:cNvPicPr>
          <p:nvPr/>
        </p:nvPicPr>
        <p:blipFill>
          <a:blip r:embed="rId2"/>
          <a:stretch>
            <a:fillRect/>
          </a:stretch>
        </p:blipFill>
        <p:spPr>
          <a:xfrm>
            <a:off x="8571123" y="971163"/>
            <a:ext cx="3620877" cy="1995188"/>
          </a:xfrm>
          <a:prstGeom prst="rect">
            <a:avLst/>
          </a:prstGeom>
        </p:spPr>
      </p:pic>
    </p:spTree>
    <p:extLst>
      <p:ext uri="{BB962C8B-B14F-4D97-AF65-F5344CB8AC3E}">
        <p14:creationId xmlns:p14="http://schemas.microsoft.com/office/powerpoint/2010/main" val="29999265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D7536E02-FDD9-43AC-B799-55062287E441}"/>
              </a:ext>
            </a:extLst>
          </p:cNvPr>
          <p:cNvSpPr/>
          <p:nvPr/>
        </p:nvSpPr>
        <p:spPr>
          <a:xfrm>
            <a:off x="301128" y="218150"/>
            <a:ext cx="11589744" cy="59187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Latn-UZ" sz="2600" b="1" dirty="0">
                <a:latin typeface="Times New Roman" panose="02020603050405020304" pitchFamily="18" charset="0"/>
                <a:cs typeface="Times New Roman" panose="02020603050405020304" pitchFamily="18" charset="0"/>
              </a:rPr>
              <a:t>ТЕЖАМКОР ИШЛАБ ЧИҚАРИШНИНГ АСОСИЙ ТАМОЙИЛЛАРИ:</a:t>
            </a:r>
            <a:endParaRPr lang="uz-Cyrl-UZ" sz="2600" b="1" dirty="0">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30ABDEB9-99F0-4C77-820E-7DCA9B3757C1}"/>
              </a:ext>
            </a:extLst>
          </p:cNvPr>
          <p:cNvSpPr/>
          <p:nvPr/>
        </p:nvSpPr>
        <p:spPr>
          <a:xfrm>
            <a:off x="301128" y="975871"/>
            <a:ext cx="9052192" cy="59187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ИСТЕЪМОЛЧИ УЧУН ҚИЙМАТНИ АНИҚЛАШ;</a:t>
            </a:r>
          </a:p>
        </p:txBody>
      </p:sp>
      <p:sp>
        <p:nvSpPr>
          <p:cNvPr id="5" name="Прямоугольник: скругленные углы 4">
            <a:extLst>
              <a:ext uri="{FF2B5EF4-FFF2-40B4-BE49-F238E27FC236}">
                <a16:creationId xmlns:a16="http://schemas.microsoft.com/office/drawing/2014/main" id="{1788FC55-3FB2-45B5-9291-85D8BC447F8C}"/>
              </a:ext>
            </a:extLst>
          </p:cNvPr>
          <p:cNvSpPr/>
          <p:nvPr/>
        </p:nvSpPr>
        <p:spPr>
          <a:xfrm>
            <a:off x="301125" y="5022533"/>
            <a:ext cx="8093725" cy="59187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ОҚИМНИ АНИҚЛАШ;</a:t>
            </a:r>
          </a:p>
        </p:txBody>
      </p:sp>
      <p:sp>
        <p:nvSpPr>
          <p:cNvPr id="6" name="Прямоугольник: скругленные углы 5">
            <a:extLst>
              <a:ext uri="{FF2B5EF4-FFF2-40B4-BE49-F238E27FC236}">
                <a16:creationId xmlns:a16="http://schemas.microsoft.com/office/drawing/2014/main" id="{2C01DB6A-F401-4F8B-8ECA-9A64AD97989A}"/>
              </a:ext>
            </a:extLst>
          </p:cNvPr>
          <p:cNvSpPr/>
          <p:nvPr/>
        </p:nvSpPr>
        <p:spPr>
          <a:xfrm>
            <a:off x="301126" y="4325054"/>
            <a:ext cx="8093725" cy="591878"/>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ЙЎҚОТИШЛАРГА ҚАРШИ КУРАШ;</a:t>
            </a:r>
          </a:p>
        </p:txBody>
      </p:sp>
      <p:sp>
        <p:nvSpPr>
          <p:cNvPr id="7" name="Прямоугольник: скругленные углы 6">
            <a:extLst>
              <a:ext uri="{FF2B5EF4-FFF2-40B4-BE49-F238E27FC236}">
                <a16:creationId xmlns:a16="http://schemas.microsoft.com/office/drawing/2014/main" id="{5C5F0E64-03F8-41A2-9BFF-DED125A8FCCE}"/>
              </a:ext>
            </a:extLst>
          </p:cNvPr>
          <p:cNvSpPr/>
          <p:nvPr/>
        </p:nvSpPr>
        <p:spPr>
          <a:xfrm>
            <a:off x="301128" y="2591455"/>
            <a:ext cx="9052191" cy="925349"/>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ҚИЙМАТ ЯРАТИШНИНГ УЗЛУКСИЗ ОҚИМИНИ ТАШКИЛ ЭТИШ;</a:t>
            </a:r>
          </a:p>
        </p:txBody>
      </p:sp>
      <p:sp>
        <p:nvSpPr>
          <p:cNvPr id="8" name="Прямоугольник: скругленные углы 7">
            <a:extLst>
              <a:ext uri="{FF2B5EF4-FFF2-40B4-BE49-F238E27FC236}">
                <a16:creationId xmlns:a16="http://schemas.microsoft.com/office/drawing/2014/main" id="{D17BBC18-0863-40E6-96CF-21A527266CB1}"/>
              </a:ext>
            </a:extLst>
          </p:cNvPr>
          <p:cNvSpPr/>
          <p:nvPr/>
        </p:nvSpPr>
        <p:spPr>
          <a:xfrm>
            <a:off x="301126" y="3627575"/>
            <a:ext cx="9470835" cy="5918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ЖАРАЁНЛАРНИ ДОИМИЙ ТАКОМИЛЛАШТИРИШ.</a:t>
            </a:r>
          </a:p>
        </p:txBody>
      </p:sp>
      <p:sp>
        <p:nvSpPr>
          <p:cNvPr id="10" name="Прямоугольник: скругленные углы 9">
            <a:extLst>
              <a:ext uri="{FF2B5EF4-FFF2-40B4-BE49-F238E27FC236}">
                <a16:creationId xmlns:a16="http://schemas.microsoft.com/office/drawing/2014/main" id="{81CE98CC-AD88-4FEB-8042-EE19BDB8256C}"/>
              </a:ext>
            </a:extLst>
          </p:cNvPr>
          <p:cNvSpPr/>
          <p:nvPr/>
        </p:nvSpPr>
        <p:spPr>
          <a:xfrm>
            <a:off x="301126" y="1680747"/>
            <a:ext cx="9052193" cy="797710"/>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ИСТЕЪМОЛЧИ ТОМОНИДАН МАҲСУЛОТНИ “ТОРТИБ ОЛИШ” НИ ТАШКИЛ ЭТИШ;</a:t>
            </a:r>
          </a:p>
        </p:txBody>
      </p:sp>
      <p:pic>
        <p:nvPicPr>
          <p:cNvPr id="12" name="Рисунок 11">
            <a:extLst>
              <a:ext uri="{FF2B5EF4-FFF2-40B4-BE49-F238E27FC236}">
                <a16:creationId xmlns:a16="http://schemas.microsoft.com/office/drawing/2014/main" id="{D1A9BE9C-D571-42F3-AEAC-D661BD8D6194}"/>
              </a:ext>
            </a:extLst>
          </p:cNvPr>
          <p:cNvPicPr>
            <a:picLocks noChangeAspect="1"/>
          </p:cNvPicPr>
          <p:nvPr/>
        </p:nvPicPr>
        <p:blipFill>
          <a:blip r:embed="rId2"/>
          <a:stretch>
            <a:fillRect/>
          </a:stretch>
        </p:blipFill>
        <p:spPr>
          <a:xfrm>
            <a:off x="9452472" y="975870"/>
            <a:ext cx="2739528" cy="2540933"/>
          </a:xfrm>
          <a:prstGeom prst="rect">
            <a:avLst/>
          </a:prstGeom>
        </p:spPr>
      </p:pic>
      <p:pic>
        <p:nvPicPr>
          <p:cNvPr id="13" name="Рисунок 12">
            <a:extLst>
              <a:ext uri="{FF2B5EF4-FFF2-40B4-BE49-F238E27FC236}">
                <a16:creationId xmlns:a16="http://schemas.microsoft.com/office/drawing/2014/main" id="{0ACBF4B8-FF0C-48F6-AFF5-72D84C295600}"/>
              </a:ext>
            </a:extLst>
          </p:cNvPr>
          <p:cNvPicPr>
            <a:picLocks noChangeAspect="1"/>
          </p:cNvPicPr>
          <p:nvPr/>
        </p:nvPicPr>
        <p:blipFill>
          <a:blip r:embed="rId3"/>
          <a:stretch>
            <a:fillRect/>
          </a:stretch>
        </p:blipFill>
        <p:spPr>
          <a:xfrm>
            <a:off x="-1" y="5692048"/>
            <a:ext cx="2849697" cy="1165952"/>
          </a:xfrm>
          <a:prstGeom prst="rect">
            <a:avLst/>
          </a:prstGeom>
        </p:spPr>
      </p:pic>
      <p:pic>
        <p:nvPicPr>
          <p:cNvPr id="14" name="Рисунок 13">
            <a:extLst>
              <a:ext uri="{FF2B5EF4-FFF2-40B4-BE49-F238E27FC236}">
                <a16:creationId xmlns:a16="http://schemas.microsoft.com/office/drawing/2014/main" id="{D49DC971-6E6A-40DD-92E4-E2CD2EC8A8D4}"/>
              </a:ext>
            </a:extLst>
          </p:cNvPr>
          <p:cNvPicPr>
            <a:picLocks noChangeAspect="1"/>
          </p:cNvPicPr>
          <p:nvPr/>
        </p:nvPicPr>
        <p:blipFill>
          <a:blip r:embed="rId3"/>
          <a:stretch>
            <a:fillRect/>
          </a:stretch>
        </p:blipFill>
        <p:spPr>
          <a:xfrm>
            <a:off x="2849697" y="5692048"/>
            <a:ext cx="3114101" cy="1165952"/>
          </a:xfrm>
          <a:prstGeom prst="rect">
            <a:avLst/>
          </a:prstGeom>
        </p:spPr>
      </p:pic>
      <p:pic>
        <p:nvPicPr>
          <p:cNvPr id="15" name="Рисунок 14">
            <a:extLst>
              <a:ext uri="{FF2B5EF4-FFF2-40B4-BE49-F238E27FC236}">
                <a16:creationId xmlns:a16="http://schemas.microsoft.com/office/drawing/2014/main" id="{187B31F7-B52E-4A60-B49E-0EF441CAA3E0}"/>
              </a:ext>
            </a:extLst>
          </p:cNvPr>
          <p:cNvPicPr>
            <a:picLocks noChangeAspect="1"/>
          </p:cNvPicPr>
          <p:nvPr/>
        </p:nvPicPr>
        <p:blipFill>
          <a:blip r:embed="rId3"/>
          <a:stretch>
            <a:fillRect/>
          </a:stretch>
        </p:blipFill>
        <p:spPr>
          <a:xfrm>
            <a:off x="5963798" y="5692048"/>
            <a:ext cx="3114101" cy="1165952"/>
          </a:xfrm>
          <a:prstGeom prst="rect">
            <a:avLst/>
          </a:prstGeom>
        </p:spPr>
      </p:pic>
      <p:pic>
        <p:nvPicPr>
          <p:cNvPr id="16" name="Рисунок 15">
            <a:extLst>
              <a:ext uri="{FF2B5EF4-FFF2-40B4-BE49-F238E27FC236}">
                <a16:creationId xmlns:a16="http://schemas.microsoft.com/office/drawing/2014/main" id="{BBF5A522-5602-4738-B843-A559B03AF383}"/>
              </a:ext>
            </a:extLst>
          </p:cNvPr>
          <p:cNvPicPr>
            <a:picLocks noChangeAspect="1"/>
          </p:cNvPicPr>
          <p:nvPr/>
        </p:nvPicPr>
        <p:blipFill>
          <a:blip r:embed="rId3"/>
          <a:stretch>
            <a:fillRect/>
          </a:stretch>
        </p:blipFill>
        <p:spPr>
          <a:xfrm>
            <a:off x="9077899" y="5692048"/>
            <a:ext cx="3114101" cy="1165952"/>
          </a:xfrm>
          <a:prstGeom prst="rect">
            <a:avLst/>
          </a:prstGeom>
        </p:spPr>
      </p:pic>
    </p:spTree>
    <p:extLst>
      <p:ext uri="{BB962C8B-B14F-4D97-AF65-F5344CB8AC3E}">
        <p14:creationId xmlns:p14="http://schemas.microsoft.com/office/powerpoint/2010/main" val="871470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DF88E1BE-68A7-4679-BADE-C8FFB51A8A52}"/>
              </a:ext>
            </a:extLst>
          </p:cNvPr>
          <p:cNvSpPr/>
          <p:nvPr/>
        </p:nvSpPr>
        <p:spPr>
          <a:xfrm>
            <a:off x="339687" y="2424342"/>
            <a:ext cx="11512626" cy="830997"/>
          </a:xfrm>
          <a:prstGeom prst="rect">
            <a:avLst/>
          </a:prstGeom>
        </p:spPr>
        <p:txBody>
          <a:bodyPr wrap="square">
            <a:spAutoFit/>
          </a:bodyPr>
          <a:lstStyle/>
          <a:p>
            <a:pPr algn="ctr"/>
            <a:endParaRPr lang="uz-Latn-UZ" sz="2400" b="1" dirty="0">
              <a:latin typeface="Times New Roman" panose="02020603050405020304" pitchFamily="18" charset="0"/>
              <a:cs typeface="Times New Roman" panose="02020603050405020304" pitchFamily="18" charset="0"/>
            </a:endParaRPr>
          </a:p>
          <a:p>
            <a:pPr algn="ctr"/>
            <a:endParaRPr lang="uz-Latn-UZ" sz="2400" dirty="0">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3BB87E9D-8B8C-4816-9582-D7EF7DFBB098}"/>
              </a:ext>
            </a:extLst>
          </p:cNvPr>
          <p:cNvSpPr/>
          <p:nvPr/>
        </p:nvSpPr>
        <p:spPr>
          <a:xfrm>
            <a:off x="363557" y="253388"/>
            <a:ext cx="11380424" cy="672029"/>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a:t>
            </a:r>
            <a:r>
              <a:rPr lang="uz-Latn-UZ" sz="2800" b="1" dirty="0">
                <a:latin typeface="Times New Roman" panose="02020603050405020304" pitchFamily="18" charset="0"/>
                <a:cs typeface="Times New Roman" panose="02020603050405020304" pitchFamily="18" charset="0"/>
              </a:rPr>
              <a:t>ЕЖАМКОР ИШЛАБ ЧИҚАРИШНИНГ 10 ТАМОЙИЛЛАРИ:</a:t>
            </a:r>
            <a:endParaRPr lang="uz-Latn-UZ" sz="2800" dirty="0"/>
          </a:p>
        </p:txBody>
      </p:sp>
      <p:sp>
        <p:nvSpPr>
          <p:cNvPr id="8" name="Прямоугольник: скругленные углы 7">
            <a:extLst>
              <a:ext uri="{FF2B5EF4-FFF2-40B4-BE49-F238E27FC236}">
                <a16:creationId xmlns:a16="http://schemas.microsoft.com/office/drawing/2014/main" id="{679817CE-6F76-4FF5-9F90-70BE916B7C66}"/>
              </a:ext>
            </a:extLst>
          </p:cNvPr>
          <p:cNvSpPr/>
          <p:nvPr/>
        </p:nvSpPr>
        <p:spPr>
          <a:xfrm>
            <a:off x="363556" y="1167788"/>
            <a:ext cx="8218583" cy="5436824"/>
          </a:xfrm>
          <a:prstGeom prst="roundRect">
            <a:avLst>
              <a:gd name="adj" fmla="val 0"/>
            </a:avLst>
          </a:prstGeom>
        </p:spPr>
        <p:style>
          <a:lnRef idx="2">
            <a:schemeClr val="accent1"/>
          </a:lnRef>
          <a:fillRef idx="1">
            <a:schemeClr val="lt1"/>
          </a:fillRef>
          <a:effectRef idx="0">
            <a:schemeClr val="accent1"/>
          </a:effectRef>
          <a:fontRef idx="minor">
            <a:schemeClr val="dk1"/>
          </a:fontRef>
        </p:style>
        <p:txBody>
          <a:bodyPr rtlCol="0" anchor="ctr"/>
          <a:lstStyle/>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Ахлатни йўқ қилинг</a:t>
            </a:r>
            <a:r>
              <a:rPr lang="uz-Cyrl-UZ" sz="2800" dirty="0">
                <a:latin typeface="Times New Roman" panose="02020603050405020304" pitchFamily="18" charset="0"/>
                <a:cs typeface="Times New Roman" panose="02020603050405020304" pitchFamily="18" charset="0"/>
              </a:rPr>
              <a:t>;</a:t>
            </a:r>
            <a:endParaRPr lang="uz-Latn-UZ"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Инвентаризацияни минималлаштириш</a:t>
            </a:r>
            <a:r>
              <a:rPr lang="uz-Cyrl-UZ" sz="2800" dirty="0">
                <a:latin typeface="Times New Roman" panose="02020603050405020304" pitchFamily="18" charset="0"/>
                <a:cs typeface="Times New Roman" panose="02020603050405020304" pitchFamily="18" charset="0"/>
              </a:rPr>
              <a:t>;</a:t>
            </a:r>
            <a:endParaRPr lang="uz-Latn-UZ"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Оқимни максимал даражада ошириш</a:t>
            </a:r>
            <a:r>
              <a:rPr lang="uz-Cyrl-UZ" sz="2800" dirty="0">
                <a:latin typeface="Times New Roman" panose="02020603050405020304" pitchFamily="18" charset="0"/>
                <a:cs typeface="Times New Roman" panose="02020603050405020304" pitchFamily="18" charset="0"/>
              </a:rPr>
              <a:t>;</a:t>
            </a:r>
            <a:endParaRPr lang="uz-Latn-UZ"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Ишлаб чиқариш истеъмолчи талабига боғлиқ</a:t>
            </a:r>
            <a:r>
              <a:rPr lang="uz-Cyrl-UZ" sz="2800" dirty="0">
                <a:latin typeface="Times New Roman" panose="02020603050405020304" pitchFamily="18" charset="0"/>
                <a:cs typeface="Times New Roman" panose="02020603050405020304" pitchFamily="18" charset="0"/>
              </a:rPr>
              <a:t>;</a:t>
            </a:r>
            <a:endParaRPr lang="uz-Latn-UZ"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Мижозларнинг талабларини билиш</a:t>
            </a:r>
            <a:r>
              <a:rPr lang="uz-Cyrl-UZ" sz="2800" dirty="0">
                <a:latin typeface="Times New Roman" panose="02020603050405020304" pitchFamily="18" charset="0"/>
                <a:cs typeface="Times New Roman" panose="02020603050405020304" pitchFamily="18" charset="0"/>
              </a:rPr>
              <a:t>;</a:t>
            </a:r>
            <a:endParaRPr lang="uz-Latn-UZ"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Биринчи марта тўғри олинг</a:t>
            </a:r>
            <a:r>
              <a:rPr lang="uz-Cyrl-UZ" sz="2800" dirty="0">
                <a:latin typeface="Times New Roman" panose="02020603050405020304" pitchFamily="18" charset="0"/>
                <a:cs typeface="Times New Roman" panose="02020603050405020304" pitchFamily="18" charset="0"/>
              </a:rPr>
              <a:t>;</a:t>
            </a:r>
            <a:endParaRPr lang="uz-Latn-UZ"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Ишчиларни кучайтириш</a:t>
            </a:r>
            <a:r>
              <a:rPr lang="uz-Cyrl-UZ" sz="2800" dirty="0">
                <a:latin typeface="Times New Roman" panose="02020603050405020304" pitchFamily="18" charset="0"/>
                <a:cs typeface="Times New Roman" panose="02020603050405020304" pitchFamily="18" charset="0"/>
              </a:rPr>
              <a:t>;</a:t>
            </a:r>
            <a:endParaRPr lang="uz-Latn-UZ"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Унинг қисмларини осонгина алмаштирадиган тизимни яратинг</a:t>
            </a:r>
            <a:r>
              <a:rPr lang="uz-Cyrl-UZ" sz="2800" dirty="0">
                <a:latin typeface="Times New Roman" panose="02020603050405020304" pitchFamily="18" charset="0"/>
                <a:cs typeface="Times New Roman" panose="02020603050405020304" pitchFamily="18" charset="0"/>
              </a:rPr>
              <a:t>;</a:t>
            </a:r>
            <a:endParaRPr lang="uz-Latn-UZ"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Етказиб берувчилар билан ҳамкорлик алоқаларини ўрнатиш</a:t>
            </a:r>
            <a:r>
              <a:rPr lang="uz-Cyrl-UZ" sz="2800" dirty="0">
                <a:latin typeface="Times New Roman" panose="02020603050405020304" pitchFamily="18" charset="0"/>
                <a:cs typeface="Times New Roman" panose="02020603050405020304" pitchFamily="18" charset="0"/>
              </a:rPr>
              <a:t>;</a:t>
            </a:r>
            <a:endParaRPr lang="uz-Latn-UZ"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uz-Latn-UZ" sz="2800" dirty="0">
                <a:latin typeface="Times New Roman" panose="02020603050405020304" pitchFamily="18" charset="0"/>
                <a:cs typeface="Times New Roman" panose="02020603050405020304" pitchFamily="18" charset="0"/>
              </a:rPr>
              <a:t>Доимий такомиллаштириш маданиятини яратинг</a:t>
            </a:r>
            <a:r>
              <a:rPr lang="uz-Cyrl-UZ" sz="2800" dirty="0">
                <a:latin typeface="Times New Roman" panose="02020603050405020304" pitchFamily="18" charset="0"/>
                <a:cs typeface="Times New Roman" panose="02020603050405020304" pitchFamily="18" charset="0"/>
              </a:rPr>
              <a:t>.</a:t>
            </a:r>
            <a:endParaRPr lang="uz-Latn-UZ" sz="2800" dirty="0"/>
          </a:p>
        </p:txBody>
      </p:sp>
      <p:pic>
        <p:nvPicPr>
          <p:cNvPr id="9" name="Рисунок 8">
            <a:extLst>
              <a:ext uri="{FF2B5EF4-FFF2-40B4-BE49-F238E27FC236}">
                <a16:creationId xmlns:a16="http://schemas.microsoft.com/office/drawing/2014/main" id="{BB7CB261-1C90-47E9-8A34-D1F5799122AB}"/>
              </a:ext>
            </a:extLst>
          </p:cNvPr>
          <p:cNvPicPr>
            <a:picLocks noChangeAspect="1"/>
          </p:cNvPicPr>
          <p:nvPr/>
        </p:nvPicPr>
        <p:blipFill>
          <a:blip r:embed="rId2"/>
          <a:stretch>
            <a:fillRect/>
          </a:stretch>
        </p:blipFill>
        <p:spPr>
          <a:xfrm>
            <a:off x="8729806" y="1167788"/>
            <a:ext cx="3462194" cy="1819004"/>
          </a:xfrm>
          <a:prstGeom prst="rect">
            <a:avLst/>
          </a:prstGeom>
        </p:spPr>
      </p:pic>
      <p:pic>
        <p:nvPicPr>
          <p:cNvPr id="10" name="Рисунок 9">
            <a:extLst>
              <a:ext uri="{FF2B5EF4-FFF2-40B4-BE49-F238E27FC236}">
                <a16:creationId xmlns:a16="http://schemas.microsoft.com/office/drawing/2014/main" id="{A49564FA-DC7E-49C4-91A9-84F019C38911}"/>
              </a:ext>
            </a:extLst>
          </p:cNvPr>
          <p:cNvPicPr>
            <a:picLocks noChangeAspect="1"/>
          </p:cNvPicPr>
          <p:nvPr/>
        </p:nvPicPr>
        <p:blipFill>
          <a:blip r:embed="rId3"/>
          <a:stretch>
            <a:fillRect/>
          </a:stretch>
        </p:blipFill>
        <p:spPr>
          <a:xfrm>
            <a:off x="8729806" y="2986792"/>
            <a:ext cx="3466784" cy="2600088"/>
          </a:xfrm>
          <a:prstGeom prst="rect">
            <a:avLst/>
          </a:prstGeom>
        </p:spPr>
      </p:pic>
    </p:spTree>
    <p:extLst>
      <p:ext uri="{BB962C8B-B14F-4D97-AF65-F5344CB8AC3E}">
        <p14:creationId xmlns:p14="http://schemas.microsoft.com/office/powerpoint/2010/main" val="42622877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D7B7271D-6B90-432A-8507-BA166F870726}"/>
              </a:ext>
            </a:extLst>
          </p:cNvPr>
          <p:cNvSpPr/>
          <p:nvPr/>
        </p:nvSpPr>
        <p:spPr>
          <a:xfrm>
            <a:off x="196467" y="218150"/>
            <a:ext cx="11799065" cy="121404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ТЕЖАМКОР ИШЛАБ ЧИҚАРИШ КОНЦЕПЦИЯСИНИНГ БИР ҚИСМИ СИФАТИДА КЎПЛАБ ЭЛЕМЕНТЛАР АНИҚЛАНГАН, УЛАРНИНГ ҲАР БИРИ ЎЗИГА ХОС УСУЛНИ ИФОДАЛАЙДИ:</a:t>
            </a:r>
          </a:p>
        </p:txBody>
      </p:sp>
      <p:sp>
        <p:nvSpPr>
          <p:cNvPr id="6" name="Прямоугольник 5">
            <a:extLst>
              <a:ext uri="{FF2B5EF4-FFF2-40B4-BE49-F238E27FC236}">
                <a16:creationId xmlns:a16="http://schemas.microsoft.com/office/drawing/2014/main" id="{72C790C0-EC15-4D2C-BAE0-8915B0464822}"/>
              </a:ext>
            </a:extLst>
          </p:cNvPr>
          <p:cNvSpPr/>
          <p:nvPr/>
        </p:nvSpPr>
        <p:spPr>
          <a:xfrm>
            <a:off x="196467" y="1542363"/>
            <a:ext cx="11799065" cy="107965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200" b="1" dirty="0">
                <a:latin typeface="Times New Roman" panose="02020603050405020304" pitchFamily="18" charset="0"/>
                <a:cs typeface="Times New Roman" panose="02020603050405020304" pitchFamily="18" charset="0"/>
              </a:rPr>
              <a:t>Ягона тинчлик оқими </a:t>
            </a:r>
            <a:r>
              <a:rPr lang="uz-Cyrl-UZ" sz="2200" dirty="0">
                <a:latin typeface="Times New Roman" panose="02020603050405020304" pitchFamily="18" charset="0"/>
                <a:cs typeface="Times New Roman" panose="02020603050405020304" pitchFamily="18" charset="0"/>
              </a:rPr>
              <a:t>- вақт бирлигида фақат битта маҳсулот ишлаб чиқарилади ва кўчирилади. Аниқ афзалликларга кўп вазифаларни бартараф этиш, имкониятларни текислаш ва ишлаб чиқариш мослашувчанлиги киради.</a:t>
            </a:r>
          </a:p>
        </p:txBody>
      </p:sp>
      <p:sp>
        <p:nvSpPr>
          <p:cNvPr id="7" name="Прямоугольник 6">
            <a:extLst>
              <a:ext uri="{FF2B5EF4-FFF2-40B4-BE49-F238E27FC236}">
                <a16:creationId xmlns:a16="http://schemas.microsoft.com/office/drawing/2014/main" id="{EE9C1863-5792-488A-8ECF-16557B272EA9}"/>
              </a:ext>
            </a:extLst>
          </p:cNvPr>
          <p:cNvSpPr/>
          <p:nvPr/>
        </p:nvSpPr>
        <p:spPr>
          <a:xfrm>
            <a:off x="196467" y="2710152"/>
            <a:ext cx="11799065" cy="107965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just"/>
            <a:r>
              <a:rPr lang="uz-Latn-UZ" sz="2200" b="1" dirty="0">
                <a:latin typeface="Times New Roman" panose="02020603050405020304" pitchFamily="18" charset="0"/>
                <a:cs typeface="Times New Roman" panose="02020603050405020304" pitchFamily="18" charset="0"/>
              </a:rPr>
              <a:t>Канбан</a:t>
            </a:r>
            <a:r>
              <a:rPr lang="uz-Latn-UZ" sz="2200" dirty="0">
                <a:latin typeface="Times New Roman" panose="02020603050405020304" pitchFamily="18" charset="0"/>
                <a:cs typeface="Times New Roman" panose="02020603050405020304" pitchFamily="18" charset="0"/>
              </a:rPr>
              <a:t> - бу ўз вақтида ишлайдиган тизим. Афзалликларга қуйидагилар киради: лойиҳа жамоаси учун ривожланиш жараёнининг шаффофлиги ва тушунарлилиги, ҳар бир ходимнинг ташаббусини рағбатлантириш, топшириқларни ўз вақтида бажариш.</a:t>
            </a:r>
          </a:p>
        </p:txBody>
      </p:sp>
      <p:sp>
        <p:nvSpPr>
          <p:cNvPr id="8" name="Прямоугольник 7">
            <a:extLst>
              <a:ext uri="{FF2B5EF4-FFF2-40B4-BE49-F238E27FC236}">
                <a16:creationId xmlns:a16="http://schemas.microsoft.com/office/drawing/2014/main" id="{C9E081F8-B7EF-4E23-8FD4-815D059D1D32}"/>
              </a:ext>
            </a:extLst>
          </p:cNvPr>
          <p:cNvSpPr/>
          <p:nvPr/>
        </p:nvSpPr>
        <p:spPr>
          <a:xfrm>
            <a:off x="196466" y="3877941"/>
            <a:ext cx="11799065" cy="78219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indent="539750" algn="just"/>
            <a:r>
              <a:rPr lang="uz-Latn-UZ" sz="2200" b="1" dirty="0">
                <a:latin typeface="Times New Roman" panose="02020603050405020304" pitchFamily="18" charset="0"/>
                <a:cs typeface="Times New Roman" panose="02020603050405020304" pitchFamily="18" charset="0"/>
              </a:rPr>
              <a:t>Жами машина парвариши </a:t>
            </a:r>
            <a:r>
              <a:rPr lang="uz-Latn-UZ" sz="2200" dirty="0">
                <a:latin typeface="Times New Roman" panose="02020603050405020304" pitchFamily="18" charset="0"/>
                <a:cs typeface="Times New Roman" panose="02020603050405020304" pitchFamily="18" charset="0"/>
              </a:rPr>
              <a:t>- ишлаб чиқариш ускуналарини бошқариш ва техник хизмат кўрсатиш тушунчаси. Ушбу усулсиз тежамкор ишлаб чиқаришни тасаввур қилиб бўлмайди.</a:t>
            </a:r>
          </a:p>
        </p:txBody>
      </p:sp>
      <p:sp>
        <p:nvSpPr>
          <p:cNvPr id="9" name="Прямоугольник 8">
            <a:extLst>
              <a:ext uri="{FF2B5EF4-FFF2-40B4-BE49-F238E27FC236}">
                <a16:creationId xmlns:a16="http://schemas.microsoft.com/office/drawing/2014/main" id="{35CF9890-8C1D-4F57-98AD-CC99FC049ECC}"/>
              </a:ext>
            </a:extLst>
          </p:cNvPr>
          <p:cNvSpPr/>
          <p:nvPr/>
        </p:nvSpPr>
        <p:spPr>
          <a:xfrm>
            <a:off x="196466" y="4748270"/>
            <a:ext cx="8628045" cy="1795749"/>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indent="539750" algn="just"/>
            <a:r>
              <a:rPr lang="uz-Latn-UZ" sz="2200" b="1" dirty="0">
                <a:latin typeface="Times New Roman" panose="02020603050405020304" pitchFamily="18" charset="0"/>
                <a:cs typeface="Times New Roman" panose="02020603050405020304" pitchFamily="18" charset="0"/>
              </a:rPr>
              <a:t>5С</a:t>
            </a:r>
            <a:r>
              <a:rPr lang="uz-Latn-UZ" sz="2200" dirty="0">
                <a:latin typeface="Times New Roman" panose="02020603050405020304" pitchFamily="18" charset="0"/>
                <a:cs typeface="Times New Roman" panose="02020603050405020304" pitchFamily="18" charset="0"/>
              </a:rPr>
              <a:t> тизими иш жойини ташкил этиш тизимидир. А.П</a:t>
            </a:r>
            <a:r>
              <a:rPr lang="ru-RU" sz="2200" dirty="0">
                <a:latin typeface="Times New Roman" panose="02020603050405020304" pitchFamily="18" charset="0"/>
                <a:cs typeface="Times New Roman" panose="02020603050405020304" pitchFamily="18" charset="0"/>
              </a:rPr>
              <a:t>ы</a:t>
            </a:r>
            <a:r>
              <a:rPr lang="uz-Latn-UZ" sz="2200" dirty="0">
                <a:latin typeface="Times New Roman" panose="02020603050405020304" pitchFamily="18" charset="0"/>
                <a:cs typeface="Times New Roman" panose="02020603050405020304" pitchFamily="18" charset="0"/>
              </a:rPr>
              <a:t>ревнинг фикрича, бир киши учун камида 9 квадрат метр иш майдони қулай. Ўзининг тадқиқотига кўра, очиқ режали офислардан фойдаланиш (катта майдондаги шахсий иш столи) ходимларнинг қониқиши ва меҳнат унумдорлиги нуқтаи назаридан энг кам самарали ҳисобланади.</a:t>
            </a:r>
          </a:p>
        </p:txBody>
      </p:sp>
    </p:spTree>
    <p:extLst>
      <p:ext uri="{BB962C8B-B14F-4D97-AF65-F5344CB8AC3E}">
        <p14:creationId xmlns:p14="http://schemas.microsoft.com/office/powerpoint/2010/main" val="3846959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D7B7271D-6B90-432A-8507-BA166F870726}"/>
              </a:ext>
            </a:extLst>
          </p:cNvPr>
          <p:cNvSpPr/>
          <p:nvPr/>
        </p:nvSpPr>
        <p:spPr>
          <a:xfrm>
            <a:off x="196467" y="218150"/>
            <a:ext cx="11799065" cy="938621"/>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КОРХОНАДА ТАЯНЧ ҲАМ ТЎҒРИ АМАЛГА ОШИРИЛИШИ КЕРАК. АГАР СИЗ УСУЛНИ ЎЙЛАМАСДАН ИШЛАТСАНГИЗ, МЕНЕЖЕР:</a:t>
            </a:r>
          </a:p>
        </p:txBody>
      </p:sp>
      <p:sp>
        <p:nvSpPr>
          <p:cNvPr id="6" name="Прямоугольник 5">
            <a:extLst>
              <a:ext uri="{FF2B5EF4-FFF2-40B4-BE49-F238E27FC236}">
                <a16:creationId xmlns:a16="http://schemas.microsoft.com/office/drawing/2014/main" id="{72C790C0-EC15-4D2C-BAE0-8915B0464822}"/>
              </a:ext>
            </a:extLst>
          </p:cNvPr>
          <p:cNvSpPr/>
          <p:nvPr/>
        </p:nvSpPr>
        <p:spPr>
          <a:xfrm>
            <a:off x="196466" y="1385939"/>
            <a:ext cx="11799065" cy="78219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ctr"/>
            <a:r>
              <a:rPr lang="ru-RU" sz="2200" b="1" dirty="0">
                <a:latin typeface="Times New Roman" panose="02020603050405020304" pitchFamily="18" charset="0"/>
                <a:cs typeface="Times New Roman" panose="02020603050405020304" pitchFamily="18" charset="0"/>
              </a:rPr>
              <a:t>ПУЛНИ ТЕЖАШНИ ХОҲЛАШ - </a:t>
            </a:r>
            <a:r>
              <a:rPr lang="ru-RU" sz="2200" dirty="0">
                <a:latin typeface="Times New Roman" panose="02020603050405020304" pitchFamily="18" charset="0"/>
                <a:cs typeface="Times New Roman" panose="02020603050405020304" pitchFamily="18" charset="0"/>
              </a:rPr>
              <a:t>ПАСТ СИФАТЛИ КОМПОНЕНТЛАРНИ СОТИБ ОЛИШ</a:t>
            </a:r>
          </a:p>
        </p:txBody>
      </p:sp>
      <p:sp>
        <p:nvSpPr>
          <p:cNvPr id="7" name="Прямоугольник 6">
            <a:extLst>
              <a:ext uri="{FF2B5EF4-FFF2-40B4-BE49-F238E27FC236}">
                <a16:creationId xmlns:a16="http://schemas.microsoft.com/office/drawing/2014/main" id="{EE9C1863-5792-488A-8ECF-16557B272EA9}"/>
              </a:ext>
            </a:extLst>
          </p:cNvPr>
          <p:cNvSpPr/>
          <p:nvPr/>
        </p:nvSpPr>
        <p:spPr>
          <a:xfrm>
            <a:off x="196467" y="2352097"/>
            <a:ext cx="11799065" cy="107690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ctr"/>
            <a:r>
              <a:rPr lang="ru-RU" sz="2200" dirty="0">
                <a:latin typeface="Times New Roman" panose="02020603050405020304" pitchFamily="18" charset="0"/>
                <a:cs typeface="Times New Roman" panose="02020603050405020304" pitchFamily="18" charset="0"/>
              </a:rPr>
              <a:t>КОНВЕЕРЛАР ОРАСИДАГИ МАСОФАНИ ҚИСҚАРТИРИШ УЧУН УСТАХОНАДАГИ УСКУНАНИ ҚАЙТА ТАШКИЛ ҚИЛИНГ, ЛЕКИН ЭЛЕКТР КАБЕЛЛАРИНИНГ УЗУНЛИГИНИ УНУТИНГ.</a:t>
            </a:r>
          </a:p>
        </p:txBody>
      </p:sp>
      <p:sp>
        <p:nvSpPr>
          <p:cNvPr id="8" name="Прямоугольник 7">
            <a:extLst>
              <a:ext uri="{FF2B5EF4-FFF2-40B4-BE49-F238E27FC236}">
                <a16:creationId xmlns:a16="http://schemas.microsoft.com/office/drawing/2014/main" id="{C9E081F8-B7EF-4E23-8FD4-815D059D1D32}"/>
              </a:ext>
            </a:extLst>
          </p:cNvPr>
          <p:cNvSpPr/>
          <p:nvPr/>
        </p:nvSpPr>
        <p:spPr>
          <a:xfrm>
            <a:off x="196467" y="3609637"/>
            <a:ext cx="11799065" cy="78219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indent="539750" algn="ctr"/>
            <a:r>
              <a:rPr lang="ru-RU" sz="2200" dirty="0">
                <a:latin typeface="Times New Roman" panose="02020603050405020304" pitchFamily="18" charset="0"/>
                <a:cs typeface="Times New Roman" panose="02020603050405020304" pitchFamily="18" charset="0"/>
              </a:rPr>
              <a:t>ЭКСПЕРИМЕНТЛАР ТАҚВИМИНИ БЕЛГИЛАШ ВА РЕЖАЛАШТИРИЛМАГАН ИЖОДИЙ ИШЛАРНИ ТАҚИҚЛАШ</a:t>
            </a:r>
          </a:p>
        </p:txBody>
      </p:sp>
      <p:sp>
        <p:nvSpPr>
          <p:cNvPr id="9" name="Прямоугольник 8">
            <a:extLst>
              <a:ext uri="{FF2B5EF4-FFF2-40B4-BE49-F238E27FC236}">
                <a16:creationId xmlns:a16="http://schemas.microsoft.com/office/drawing/2014/main" id="{35CF9890-8C1D-4F57-98AD-CC99FC049ECC}"/>
              </a:ext>
            </a:extLst>
          </p:cNvPr>
          <p:cNvSpPr/>
          <p:nvPr/>
        </p:nvSpPr>
        <p:spPr>
          <a:xfrm>
            <a:off x="196466" y="4621017"/>
            <a:ext cx="8628045" cy="116778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indent="539750" algn="ctr"/>
            <a:r>
              <a:rPr lang="ru-RU" sz="2200" dirty="0">
                <a:latin typeface="Times New Roman" panose="02020603050405020304" pitchFamily="18" charset="0"/>
                <a:cs typeface="Times New Roman" panose="02020603050405020304" pitchFamily="18" charset="0"/>
              </a:rPr>
              <a:t>ИШ АСБОБЛАРИНИ БУЗГАНЛИК УЧУН ЖАРИМАЛАРНИ ИШГА ТУШИРИНГ, ЛЕКИН УЛАРНИНГ СИФАТИ ВА ҲОЛАТИНИ ТЕКШИРМАНГ</a:t>
            </a:r>
          </a:p>
        </p:txBody>
      </p:sp>
      <p:sp>
        <p:nvSpPr>
          <p:cNvPr id="10" name="Прямоугольник 9">
            <a:extLst>
              <a:ext uri="{FF2B5EF4-FFF2-40B4-BE49-F238E27FC236}">
                <a16:creationId xmlns:a16="http://schemas.microsoft.com/office/drawing/2014/main" id="{C4F0DE70-8897-4B8B-959C-5294D42F6AF7}"/>
              </a:ext>
            </a:extLst>
          </p:cNvPr>
          <p:cNvSpPr/>
          <p:nvPr/>
        </p:nvSpPr>
        <p:spPr>
          <a:xfrm>
            <a:off x="196465" y="6017991"/>
            <a:ext cx="8628045" cy="62185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539750" algn="ctr"/>
            <a:r>
              <a:rPr lang="ru-RU" sz="2200" dirty="0">
                <a:latin typeface="Times New Roman" panose="02020603050405020304" pitchFamily="18" charset="0"/>
                <a:cs typeface="Times New Roman" panose="02020603050405020304" pitchFamily="18" charset="0"/>
              </a:rPr>
              <a:t>ТАНЛОВИНГИЗНИ ҚЎШИНГ</a:t>
            </a:r>
          </a:p>
        </p:txBody>
      </p:sp>
    </p:spTree>
    <p:extLst>
      <p:ext uri="{BB962C8B-B14F-4D97-AF65-F5344CB8AC3E}">
        <p14:creationId xmlns:p14="http://schemas.microsoft.com/office/powerpoint/2010/main" val="2920868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6879D0DA-FAAD-4A00-9A28-1C032F1ADB79}"/>
              </a:ext>
            </a:extLst>
          </p:cNvPr>
          <p:cNvSpPr/>
          <p:nvPr/>
        </p:nvSpPr>
        <p:spPr>
          <a:xfrm>
            <a:off x="363557" y="253389"/>
            <a:ext cx="11380424" cy="106299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ТЕЖАМКОР ИШЛАБ ЧИҚАРИШНИ АМАЛГА ОШИРИШ АЛГОРИТМИ</a:t>
            </a:r>
          </a:p>
          <a:p>
            <a:pPr algn="ctr"/>
            <a:r>
              <a:rPr lang="uz-Cyrl-UZ" sz="2000" dirty="0">
                <a:latin typeface="Times New Roman" panose="02020603050405020304" pitchFamily="18" charset="0"/>
                <a:cs typeface="Times New Roman" panose="02020603050405020304" pitchFamily="18" charset="0"/>
              </a:rPr>
              <a:t>ЛЕАН ЭНТЕРПРИСЕ ИНСТИТУТЕ АСОСЧИСИ ВА ТРАНСФОРМАЦИЯ БЎЙИЧА БИР ҚАТОР КИТОБЛАР МУАЛЛИФИ ЖЕЙМС ВОМАКНИНГ СЎЗЛАРИГА КЎРА:</a:t>
            </a:r>
          </a:p>
        </p:txBody>
      </p:sp>
      <p:sp>
        <p:nvSpPr>
          <p:cNvPr id="6" name="Прямоугольник: скругленные углы 5">
            <a:extLst>
              <a:ext uri="{FF2B5EF4-FFF2-40B4-BE49-F238E27FC236}">
                <a16:creationId xmlns:a16="http://schemas.microsoft.com/office/drawing/2014/main" id="{1A219A88-6071-4421-9BA5-A34CD9710756}"/>
              </a:ext>
            </a:extLst>
          </p:cNvPr>
          <p:cNvSpPr/>
          <p:nvPr/>
        </p:nvSpPr>
        <p:spPr>
          <a:xfrm>
            <a:off x="405788" y="1466341"/>
            <a:ext cx="8088217" cy="5138269"/>
          </a:xfrm>
          <a:prstGeom prst="roundRect">
            <a:avLst>
              <a:gd name="adj" fmla="val 0"/>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Раҳбарни танланг - масъулиятли ўзгаришлар агенти;</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Ишончли манбадан леан ва каизен ҳақида маълумот олинг;</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Инқирозни топинг ёки яратинг - дарҳол ҳал қилиниши керак бўлган муаммо;</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Тажриба қилинг, машқ қилинг, натижаларни дарҳол таҳлил қилинг - стратегияни ишлаб чиқиш билан шуғулланманг (ака-ука Райтлар томонидан тасдиқланган);</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Ҳақиқий ва керакли қиймат оқими хариталарини яратинг. Улар бошқача бўлиши керак;</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Натижалар барча ходимлар учун шаффоф бўлишини таъминланг;</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Цикл вақтини қисқартириш (оқим тезлашиши);</a:t>
            </a:r>
          </a:p>
          <a:p>
            <a:pPr marL="342900" indent="-342900" algn="just">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Кайзенни амалга оширинг ва компанияни доимий равишда ривожлантиринг (дўконда қиймат яратиш маъмурий ўзгаришларга ўтади).</a:t>
            </a:r>
          </a:p>
        </p:txBody>
      </p:sp>
      <p:pic>
        <p:nvPicPr>
          <p:cNvPr id="7" name="Рисунок 6">
            <a:extLst>
              <a:ext uri="{FF2B5EF4-FFF2-40B4-BE49-F238E27FC236}">
                <a16:creationId xmlns:a16="http://schemas.microsoft.com/office/drawing/2014/main" id="{F24D5428-A02E-4E58-952C-FFEC7F9F65F3}"/>
              </a:ext>
            </a:extLst>
          </p:cNvPr>
          <p:cNvPicPr>
            <a:picLocks noChangeAspect="1"/>
          </p:cNvPicPr>
          <p:nvPr/>
        </p:nvPicPr>
        <p:blipFill>
          <a:blip r:embed="rId2"/>
          <a:stretch>
            <a:fillRect/>
          </a:stretch>
        </p:blipFill>
        <p:spPr>
          <a:xfrm>
            <a:off x="8626206" y="1466341"/>
            <a:ext cx="3565793" cy="1782897"/>
          </a:xfrm>
          <a:prstGeom prst="rect">
            <a:avLst/>
          </a:prstGeom>
        </p:spPr>
      </p:pic>
      <p:pic>
        <p:nvPicPr>
          <p:cNvPr id="8" name="Рисунок 7">
            <a:extLst>
              <a:ext uri="{FF2B5EF4-FFF2-40B4-BE49-F238E27FC236}">
                <a16:creationId xmlns:a16="http://schemas.microsoft.com/office/drawing/2014/main" id="{52DF50DF-C77D-4312-8640-78B95BF3331D}"/>
              </a:ext>
            </a:extLst>
          </p:cNvPr>
          <p:cNvPicPr>
            <a:picLocks noChangeAspect="1"/>
          </p:cNvPicPr>
          <p:nvPr/>
        </p:nvPicPr>
        <p:blipFill>
          <a:blip r:embed="rId3"/>
          <a:stretch>
            <a:fillRect/>
          </a:stretch>
        </p:blipFill>
        <p:spPr>
          <a:xfrm>
            <a:off x="8626206" y="3249238"/>
            <a:ext cx="3565794" cy="1782897"/>
          </a:xfrm>
          <a:prstGeom prst="rect">
            <a:avLst/>
          </a:prstGeom>
        </p:spPr>
      </p:pic>
    </p:spTree>
    <p:extLst>
      <p:ext uri="{BB962C8B-B14F-4D97-AF65-F5344CB8AC3E}">
        <p14:creationId xmlns:p14="http://schemas.microsoft.com/office/powerpoint/2010/main" val="19207814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D7B7271D-6B90-432A-8507-BA166F870726}"/>
              </a:ext>
            </a:extLst>
          </p:cNvPr>
          <p:cNvSpPr/>
          <p:nvPr/>
        </p:nvSpPr>
        <p:spPr>
          <a:xfrm>
            <a:off x="196467" y="218150"/>
            <a:ext cx="11799065" cy="105980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200" b="1" dirty="0">
                <a:latin typeface="Times New Roman" panose="02020603050405020304" pitchFamily="18" charset="0"/>
                <a:cs typeface="Times New Roman" panose="02020603050405020304" pitchFamily="18" charset="0"/>
              </a:rPr>
              <a:t>ТЕЖАМКОР ИШЛАБ ЧИҚАРИШ КОНЦЕПЦИЯСИНИНГ БИР ҚИСМИ СИФАТИДА КЎПЛАБ ЭЛЕМЕНТЛАР АНИҚЛАНГАН, УЛАРНИНГ ҲАР БИРИ ЎЗИГА ХОС УСУЛНИ ИФОДАЛАЙДИ:</a:t>
            </a:r>
          </a:p>
        </p:txBody>
      </p:sp>
      <p:sp>
        <p:nvSpPr>
          <p:cNvPr id="6" name="Прямоугольник 5">
            <a:extLst>
              <a:ext uri="{FF2B5EF4-FFF2-40B4-BE49-F238E27FC236}">
                <a16:creationId xmlns:a16="http://schemas.microsoft.com/office/drawing/2014/main" id="{72C790C0-EC15-4D2C-BAE0-8915B0464822}"/>
              </a:ext>
            </a:extLst>
          </p:cNvPr>
          <p:cNvSpPr/>
          <p:nvPr/>
        </p:nvSpPr>
        <p:spPr>
          <a:xfrm>
            <a:off x="196467" y="1452146"/>
            <a:ext cx="11799065" cy="197685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Тез алмаштириш (</a:t>
            </a:r>
            <a:r>
              <a:rPr lang="uz-Latn-UZ" sz="2000" b="1" dirty="0">
                <a:latin typeface="Times New Roman" panose="02020603050405020304" pitchFamily="18" charset="0"/>
                <a:cs typeface="Times New Roman" panose="02020603050405020304" pitchFamily="18" charset="0"/>
              </a:rPr>
              <a:t>SMED</a:t>
            </a:r>
            <a:r>
              <a:rPr lang="ru-RU" sz="2000" b="1" dirty="0">
                <a:latin typeface="Times New Roman" panose="02020603050405020304" pitchFamily="18" charset="0"/>
                <a:cs typeface="Times New Roman" panose="02020603050405020304" pitchFamily="18" charset="0"/>
              </a:rPr>
              <a:t> - </a:t>
            </a:r>
            <a:r>
              <a:rPr lang="en-US" sz="2000" b="1" dirty="0">
                <a:latin typeface="Times New Roman" panose="02020603050405020304" pitchFamily="18" charset="0"/>
                <a:cs typeface="Times New Roman" panose="02020603050405020304" pitchFamily="18" charset="0"/>
              </a:rPr>
              <a:t>Single Minute Exchange of Dies</a:t>
            </a:r>
            <a:r>
              <a:rPr lang="uz-Cyrl-UZ" sz="2000" b="1"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 “тезкор ўзгаришлар”. Ишлаб чиқариш жараёнининг босқичлари ўртасида тезда алмашиш имконини беради ва шунинг учун маҳсулотларни яратиш ва сақлаш учун молиявий ва вақт харажатларини камайтиради. Барча ходимлар иштирокида самарали хизмат кўрсатиш деб номланиб, бузилишлар ва буюртмаларнинг йўқлиги, шунингдек, нуқсонли маҳсулотларни ишлаб чиқариш ва кам юкланган ускунанинг ишлаши билан боғлиқ йўқотишлар туфайли ускунанинг ишламай қолишини минималлаштиришга имкон беради.</a:t>
            </a:r>
          </a:p>
        </p:txBody>
      </p:sp>
      <p:sp>
        <p:nvSpPr>
          <p:cNvPr id="7" name="Прямоугольник 6">
            <a:extLst>
              <a:ext uri="{FF2B5EF4-FFF2-40B4-BE49-F238E27FC236}">
                <a16:creationId xmlns:a16="http://schemas.microsoft.com/office/drawing/2014/main" id="{EE9C1863-5792-488A-8ECF-16557B272EA9}"/>
              </a:ext>
            </a:extLst>
          </p:cNvPr>
          <p:cNvSpPr/>
          <p:nvPr/>
        </p:nvSpPr>
        <p:spPr>
          <a:xfrm>
            <a:off x="196466" y="3603188"/>
            <a:ext cx="11799065" cy="107965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539750" algn="just"/>
            <a:r>
              <a:rPr lang="uz-Cyrl-UZ" sz="2200" b="1" dirty="0">
                <a:latin typeface="Times New Roman" panose="02020603050405020304" pitchFamily="18" charset="0"/>
                <a:cs typeface="Times New Roman" panose="02020603050405020304" pitchFamily="18" charset="0"/>
              </a:rPr>
              <a:t>Каизен - </a:t>
            </a:r>
            <a:r>
              <a:rPr lang="uz-Cyrl-UZ" sz="2200" dirty="0">
                <a:latin typeface="Times New Roman" panose="02020603050405020304" pitchFamily="18" charset="0"/>
                <a:cs typeface="Times New Roman" panose="02020603050405020304" pitchFamily="18" charset="0"/>
              </a:rPr>
              <a:t>бу ишлаб чиқаришни доимий равишда такомиллаштириш, ривожлантириш, бизнес жараёнларини қўллаб-қувватлаш ва бошқарувни такомиллаштиришга қаратилган фалсафа. У 5 та элементга асосланади: аниқлик, тартиб, тозалик, стандартлаштириш, интизом.</a:t>
            </a:r>
          </a:p>
        </p:txBody>
      </p:sp>
      <p:sp>
        <p:nvSpPr>
          <p:cNvPr id="8" name="Прямоугольник 7">
            <a:extLst>
              <a:ext uri="{FF2B5EF4-FFF2-40B4-BE49-F238E27FC236}">
                <a16:creationId xmlns:a16="http://schemas.microsoft.com/office/drawing/2014/main" id="{C9E081F8-B7EF-4E23-8FD4-815D059D1D32}"/>
              </a:ext>
            </a:extLst>
          </p:cNvPr>
          <p:cNvSpPr/>
          <p:nvPr/>
        </p:nvSpPr>
        <p:spPr>
          <a:xfrm>
            <a:off x="196466" y="4857029"/>
            <a:ext cx="8771263" cy="174836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just"/>
            <a:r>
              <a:rPr lang="uz-Latn-UZ" sz="2200" b="1" dirty="0">
                <a:latin typeface="Times New Roman" panose="02020603050405020304" pitchFamily="18" charset="0"/>
                <a:cs typeface="Times New Roman" panose="02020603050405020304" pitchFamily="18" charset="0"/>
              </a:rPr>
              <a:t>Poka-yoke</a:t>
            </a:r>
            <a:r>
              <a:rPr lang="uz-Cyrl-UZ" sz="2200" b="1" dirty="0">
                <a:latin typeface="Times New Roman" panose="02020603050405020304" pitchFamily="18" charset="0"/>
                <a:cs typeface="Times New Roman" panose="02020603050405020304" pitchFamily="18" charset="0"/>
              </a:rPr>
              <a:t> (“хатодан ҳимоя”) - ёки “бака-ёкэ” (“аҳмоқ ҳимоя”). </a:t>
            </a:r>
            <a:r>
              <a:rPr lang="uz-Cyrl-UZ" sz="2200" dirty="0">
                <a:latin typeface="Times New Roman" panose="02020603050405020304" pitchFamily="18" charset="0"/>
                <a:cs typeface="Times New Roman" panose="02020603050405020304" pitchFamily="18" charset="0"/>
              </a:rPr>
              <a:t>Бу жараённинг турли босқичларида ускуналар, асбоблар, маҳсулотлар, дастурий таъминот ва бошқаларни ҳимоя қилишни назарда тутади. ушбу объэктлар билан ўзаро алоқада бўлган одамнинг аниқ нотўғри ҳаракатларидан.</a:t>
            </a:r>
          </a:p>
        </p:txBody>
      </p:sp>
    </p:spTree>
    <p:extLst>
      <p:ext uri="{BB962C8B-B14F-4D97-AF65-F5344CB8AC3E}">
        <p14:creationId xmlns:p14="http://schemas.microsoft.com/office/powerpoint/2010/main" val="2042792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Под каждый элемент есть конкретный слот">
            <a:extLst>
              <a:ext uri="{FF2B5EF4-FFF2-40B4-BE49-F238E27FC236}">
                <a16:creationId xmlns:a16="http://schemas.microsoft.com/office/drawing/2014/main" id="{375AB337-89A6-454E-8A29-F956FA4C78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0275" y="0"/>
            <a:ext cx="3521725" cy="2354525"/>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a:extLst>
              <a:ext uri="{FF2B5EF4-FFF2-40B4-BE49-F238E27FC236}">
                <a16:creationId xmlns:a16="http://schemas.microsoft.com/office/drawing/2014/main" id="{8F093BE5-5B72-4502-B6D1-F21025D7BF1C}"/>
              </a:ext>
            </a:extLst>
          </p:cNvPr>
          <p:cNvSpPr/>
          <p:nvPr/>
        </p:nvSpPr>
        <p:spPr>
          <a:xfrm>
            <a:off x="154236" y="550848"/>
            <a:ext cx="8350786" cy="101355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ТЕЖАМКОР ИШЛАБ ЧИҚАРИШНИ АМАЛГА ОШИРИШДА ОДАТИЙ ХАТОЛАР:</a:t>
            </a:r>
          </a:p>
        </p:txBody>
      </p:sp>
      <p:sp>
        <p:nvSpPr>
          <p:cNvPr id="6" name="Прямоугольник 5">
            <a:extLst>
              <a:ext uri="{FF2B5EF4-FFF2-40B4-BE49-F238E27FC236}">
                <a16:creationId xmlns:a16="http://schemas.microsoft.com/office/drawing/2014/main" id="{538240AB-8125-4B28-8322-ADB2AF6EFFA3}"/>
              </a:ext>
            </a:extLst>
          </p:cNvPr>
          <p:cNvSpPr/>
          <p:nvPr/>
        </p:nvSpPr>
        <p:spPr>
          <a:xfrm>
            <a:off x="154236" y="1693519"/>
            <a:ext cx="8350786" cy="81833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Latn-UZ" sz="2400" dirty="0">
                <a:latin typeface="Times New Roman" panose="02020603050405020304" pitchFamily="18" charset="0"/>
                <a:cs typeface="Times New Roman" panose="02020603050405020304" pitchFamily="18" charset="0"/>
              </a:rPr>
              <a:t>Lean</a:t>
            </a:r>
            <a:r>
              <a:rPr lang="ru-RU" sz="2400" dirty="0">
                <a:solidFill>
                  <a:schemeClr val="tx1"/>
                </a:solidFill>
                <a:latin typeface="Times New Roman" panose="02020603050405020304" pitchFamily="18" charset="0"/>
                <a:cs typeface="Times New Roman" panose="02020603050405020304" pitchFamily="18" charset="0"/>
              </a:rPr>
              <a:t> </a:t>
            </a:r>
            <a:r>
              <a:rPr lang="uz-Cyrl-UZ" sz="2400" dirty="0">
                <a:solidFill>
                  <a:schemeClr val="tx1"/>
                </a:solidFill>
                <a:latin typeface="Times New Roman" panose="02020603050405020304" pitchFamily="18" charset="0"/>
                <a:cs typeface="Times New Roman" panose="02020603050405020304" pitchFamily="18" charset="0"/>
              </a:rPr>
              <a:t>тизимини жорий этишда етакчилик ролини тушунмаслик</a:t>
            </a:r>
            <a:r>
              <a:rPr lang="ru-RU" sz="2400" dirty="0">
                <a:solidFill>
                  <a:schemeClr val="tx1"/>
                </a:solidFill>
                <a:latin typeface="Times New Roman" panose="02020603050405020304" pitchFamily="18" charset="0"/>
                <a:cs typeface="Times New Roman" panose="02020603050405020304" pitchFamily="18" charset="0"/>
              </a:rPr>
              <a:t>;</a:t>
            </a:r>
          </a:p>
        </p:txBody>
      </p:sp>
      <p:sp>
        <p:nvSpPr>
          <p:cNvPr id="7" name="Прямоугольник 6">
            <a:extLst>
              <a:ext uri="{FF2B5EF4-FFF2-40B4-BE49-F238E27FC236}">
                <a16:creationId xmlns:a16="http://schemas.microsoft.com/office/drawing/2014/main" id="{F919988A-F6DE-4707-A304-D96DD2F0AFFE}"/>
              </a:ext>
            </a:extLst>
          </p:cNvPr>
          <p:cNvSpPr/>
          <p:nvPr/>
        </p:nvSpPr>
        <p:spPr>
          <a:xfrm>
            <a:off x="154236" y="2640971"/>
            <a:ext cx="8350786" cy="48404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Керакли мослашувчанликка эга бўлмаган “Тизим” ни қуриш;</a:t>
            </a:r>
          </a:p>
        </p:txBody>
      </p:sp>
      <p:sp>
        <p:nvSpPr>
          <p:cNvPr id="8" name="Прямоугольник 7">
            <a:extLst>
              <a:ext uri="{FF2B5EF4-FFF2-40B4-BE49-F238E27FC236}">
                <a16:creationId xmlns:a16="http://schemas.microsoft.com/office/drawing/2014/main" id="{676B9FD7-6A59-430B-BA51-EC445F628EE2}"/>
              </a:ext>
            </a:extLst>
          </p:cNvPr>
          <p:cNvSpPr/>
          <p:nvPr/>
        </p:nvSpPr>
        <p:spPr>
          <a:xfrm>
            <a:off x="154236" y="3254131"/>
            <a:ext cx="8350786" cy="48404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Амалга оширишни бошлаш “асосий” дан эмас;</a:t>
            </a:r>
          </a:p>
        </p:txBody>
      </p:sp>
      <p:sp>
        <p:nvSpPr>
          <p:cNvPr id="9" name="Прямоугольник 8">
            <a:extLst>
              <a:ext uri="{FF2B5EF4-FFF2-40B4-BE49-F238E27FC236}">
                <a16:creationId xmlns:a16="http://schemas.microsoft.com/office/drawing/2014/main" id="{DA2CAFAC-2FF6-41BD-8D10-3899BCDF0653}"/>
              </a:ext>
            </a:extLst>
          </p:cNvPr>
          <p:cNvSpPr/>
          <p:nvPr/>
        </p:nvSpPr>
        <p:spPr>
          <a:xfrm>
            <a:off x="154236" y="3867291"/>
            <a:ext cx="8350786" cy="48404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Ишлар ўзгаради, лекин одатлар ўзгармайди;</a:t>
            </a:r>
          </a:p>
        </p:txBody>
      </p:sp>
      <p:sp>
        <p:nvSpPr>
          <p:cNvPr id="10" name="Прямоугольник 9">
            <a:extLst>
              <a:ext uri="{FF2B5EF4-FFF2-40B4-BE49-F238E27FC236}">
                <a16:creationId xmlns:a16="http://schemas.microsoft.com/office/drawing/2014/main" id="{E2E1DC4C-1489-47D8-A4F2-95798A140D20}"/>
              </a:ext>
            </a:extLst>
          </p:cNvPr>
          <p:cNvSpPr/>
          <p:nvPr/>
        </p:nvSpPr>
        <p:spPr>
          <a:xfrm>
            <a:off x="154236" y="4480115"/>
            <a:ext cx="8350786" cy="80798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Ҳамма нарсани ўлчанг (маълумотларни тўпланг), лекин ҳеч нарсага муносабат билдирманг;</a:t>
            </a:r>
          </a:p>
        </p:txBody>
      </p:sp>
      <p:sp>
        <p:nvSpPr>
          <p:cNvPr id="11" name="Прямоугольник 10">
            <a:extLst>
              <a:ext uri="{FF2B5EF4-FFF2-40B4-BE49-F238E27FC236}">
                <a16:creationId xmlns:a16="http://schemas.microsoft.com/office/drawing/2014/main" id="{39EF57A2-B597-4732-AF32-A440D43DDF8B}"/>
              </a:ext>
            </a:extLst>
          </p:cNvPr>
          <p:cNvSpPr/>
          <p:nvPr/>
        </p:nvSpPr>
        <p:spPr>
          <a:xfrm>
            <a:off x="154236" y="5416885"/>
            <a:ext cx="8350786" cy="80798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“Паралитик таҳлил” (доимий такомиллаштириш ўрнига вазиятни чексиз таҳлил қилиш).</a:t>
            </a:r>
          </a:p>
        </p:txBody>
      </p:sp>
      <p:pic>
        <p:nvPicPr>
          <p:cNvPr id="5" name="Рисунок 4">
            <a:extLst>
              <a:ext uri="{FF2B5EF4-FFF2-40B4-BE49-F238E27FC236}">
                <a16:creationId xmlns:a16="http://schemas.microsoft.com/office/drawing/2014/main" id="{948F904D-8BE0-4372-A31E-0DCED1C42E67}"/>
              </a:ext>
            </a:extLst>
          </p:cNvPr>
          <p:cNvPicPr>
            <a:picLocks noChangeAspect="1"/>
          </p:cNvPicPr>
          <p:nvPr/>
        </p:nvPicPr>
        <p:blipFill>
          <a:blip r:embed="rId3"/>
          <a:stretch>
            <a:fillRect/>
          </a:stretch>
        </p:blipFill>
        <p:spPr>
          <a:xfrm>
            <a:off x="8670274" y="2354524"/>
            <a:ext cx="3521725" cy="2148951"/>
          </a:xfrm>
          <a:prstGeom prst="rect">
            <a:avLst/>
          </a:prstGeom>
        </p:spPr>
      </p:pic>
      <p:pic>
        <p:nvPicPr>
          <p:cNvPr id="13" name="Picture 2" descr="Под каждый элемент есть конкретный слот">
            <a:extLst>
              <a:ext uri="{FF2B5EF4-FFF2-40B4-BE49-F238E27FC236}">
                <a16:creationId xmlns:a16="http://schemas.microsoft.com/office/drawing/2014/main" id="{C0F1CBD5-F00D-4663-AA3C-05F5F0CD36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0273" y="4503476"/>
            <a:ext cx="3521725" cy="235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1718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2199531-636E-49DE-BBAF-09D29812FA52}"/>
              </a:ext>
            </a:extLst>
          </p:cNvPr>
          <p:cNvSpPr/>
          <p:nvPr/>
        </p:nvSpPr>
        <p:spPr>
          <a:xfrm>
            <a:off x="143219" y="0"/>
            <a:ext cx="11920252" cy="3046988"/>
          </a:xfrm>
          <a:prstGeom prst="rect">
            <a:avLst/>
          </a:prstGeom>
        </p:spPr>
        <p:txBody>
          <a:bodyPr wrap="square">
            <a:spAutoFit/>
          </a:bodyPr>
          <a:lstStyle/>
          <a:p>
            <a:pPr indent="539750" algn="just"/>
            <a:r>
              <a:rPr lang="uz-Cyrl-UZ" sz="3200" dirty="0">
                <a:latin typeface="Times New Roman" panose="02020603050405020304" pitchFamily="18" charset="0"/>
                <a:cs typeface="Times New Roman" panose="02020603050405020304" pitchFamily="18" charset="0"/>
              </a:rPr>
              <a:t>“</a:t>
            </a:r>
            <a:r>
              <a:rPr lang="uz-Latn-UZ" sz="3200" dirty="0">
                <a:latin typeface="Times New Roman" panose="02020603050405020304" pitchFamily="18" charset="0"/>
                <a:cs typeface="Times New Roman" panose="02020603050405020304" pitchFamily="18" charset="0"/>
              </a:rPr>
              <a:t>Тежамкор ишлаб чиқариш</a:t>
            </a:r>
            <a:r>
              <a:rPr lang="uz-Cyrl-UZ" sz="3200" dirty="0">
                <a:latin typeface="Times New Roman" panose="02020603050405020304" pitchFamily="18" charset="0"/>
                <a:cs typeface="Times New Roman" panose="02020603050405020304" pitchFamily="18" charset="0"/>
              </a:rPr>
              <a:t>”</a:t>
            </a:r>
            <a:r>
              <a:rPr lang="uz-Latn-UZ" sz="3200" dirty="0">
                <a:latin typeface="Times New Roman" panose="02020603050405020304" pitchFamily="18" charset="0"/>
                <a:cs typeface="Times New Roman" panose="02020603050405020304" pitchFamily="18" charset="0"/>
              </a:rPr>
              <a:t>нинг инструментларидан бири 5С ҳисобланади. 5С иш жойини нафақат тартибга келтиришда, балки иш унумдорлигини, хавфсизлигини ва сифатини оширишда </a:t>
            </a:r>
            <a:r>
              <a:rPr lang="uz-Cyrl-UZ" sz="3200" dirty="0">
                <a:latin typeface="Times New Roman" panose="02020603050405020304" pitchFamily="18" charset="0"/>
                <a:cs typeface="Times New Roman" panose="02020603050405020304" pitchFamily="18" charset="0"/>
              </a:rPr>
              <a:t>ҳамда</a:t>
            </a:r>
            <a:r>
              <a:rPr lang="uz-Latn-UZ" sz="3200" dirty="0">
                <a:latin typeface="Times New Roman" panose="02020603050405020304" pitchFamily="18" charset="0"/>
                <a:cs typeface="Times New Roman" panose="02020603050405020304" pitchFamily="18" charset="0"/>
              </a:rPr>
              <a:t> умумий харажатларни камайтириш учун қўлланилади. Унинг келиб чиқиши япон тилидаги 5 та сўзларнинг қисқартмасидан пайдо бўлган:</a:t>
            </a:r>
            <a:r>
              <a:rPr lang="uz-Cyrl-UZ" sz="3200" dirty="0">
                <a:latin typeface="Times New Roman" panose="02020603050405020304" pitchFamily="18" charset="0"/>
                <a:cs typeface="Times New Roman" panose="02020603050405020304" pitchFamily="18" charset="0"/>
              </a:rPr>
              <a:t> </a:t>
            </a:r>
            <a:r>
              <a:rPr lang="uz-Latn-UZ" sz="3200" dirty="0">
                <a:latin typeface="Times New Roman" panose="02020603050405020304" pitchFamily="18" charset="0"/>
                <a:cs typeface="Times New Roman" panose="02020603050405020304" pitchFamily="18" charset="0"/>
              </a:rPr>
              <a:t>Seiri</a:t>
            </a:r>
            <a:r>
              <a:rPr lang="uz-Cyrl-UZ" sz="3200" dirty="0">
                <a:latin typeface="Times New Roman" panose="02020603050405020304" pitchFamily="18" charset="0"/>
                <a:cs typeface="Times New Roman" panose="02020603050405020304" pitchFamily="18" charset="0"/>
              </a:rPr>
              <a:t>, </a:t>
            </a:r>
            <a:r>
              <a:rPr lang="uz-Latn-UZ" sz="3200" dirty="0">
                <a:latin typeface="Times New Roman" panose="02020603050405020304" pitchFamily="18" charset="0"/>
                <a:cs typeface="Times New Roman" panose="02020603050405020304" pitchFamily="18" charset="0"/>
              </a:rPr>
              <a:t>Seiton</a:t>
            </a:r>
            <a:r>
              <a:rPr lang="uz-Cyrl-UZ" sz="3200" dirty="0">
                <a:latin typeface="Times New Roman" panose="02020603050405020304" pitchFamily="18" charset="0"/>
                <a:cs typeface="Times New Roman" panose="02020603050405020304" pitchFamily="18" charset="0"/>
              </a:rPr>
              <a:t>, </a:t>
            </a:r>
            <a:r>
              <a:rPr lang="uz-Latn-UZ" sz="3200" dirty="0">
                <a:latin typeface="Times New Roman" panose="02020603050405020304" pitchFamily="18" charset="0"/>
                <a:cs typeface="Times New Roman" panose="02020603050405020304" pitchFamily="18" charset="0"/>
              </a:rPr>
              <a:t>Seiso</a:t>
            </a:r>
            <a:r>
              <a:rPr lang="uz-Cyrl-UZ" sz="3200" dirty="0">
                <a:latin typeface="Times New Roman" panose="02020603050405020304" pitchFamily="18" charset="0"/>
                <a:cs typeface="Times New Roman" panose="02020603050405020304" pitchFamily="18" charset="0"/>
              </a:rPr>
              <a:t>, </a:t>
            </a:r>
            <a:r>
              <a:rPr lang="uz-Latn-UZ" sz="3200" dirty="0">
                <a:latin typeface="Times New Roman" panose="02020603050405020304" pitchFamily="18" charset="0"/>
                <a:cs typeface="Times New Roman" panose="02020603050405020304" pitchFamily="18" charset="0"/>
              </a:rPr>
              <a:t>Seiketsu</a:t>
            </a:r>
            <a:r>
              <a:rPr lang="uz-Cyrl-UZ" sz="3200" dirty="0">
                <a:latin typeface="Times New Roman" panose="02020603050405020304" pitchFamily="18" charset="0"/>
                <a:cs typeface="Times New Roman" panose="02020603050405020304" pitchFamily="18" charset="0"/>
              </a:rPr>
              <a:t>, </a:t>
            </a:r>
            <a:r>
              <a:rPr lang="uz-Latn-UZ" sz="3200" dirty="0">
                <a:latin typeface="Times New Roman" panose="02020603050405020304" pitchFamily="18" charset="0"/>
                <a:cs typeface="Times New Roman" panose="02020603050405020304" pitchFamily="18" charset="0"/>
              </a:rPr>
              <a:t>Shitsuke</a:t>
            </a:r>
            <a:r>
              <a:rPr lang="uz-Cyrl-UZ" sz="3200" dirty="0">
                <a:latin typeface="Times New Roman" panose="02020603050405020304" pitchFamily="18" charset="0"/>
                <a:cs typeface="Times New Roman" panose="02020603050405020304" pitchFamily="18" charset="0"/>
              </a:rPr>
              <a:t>.</a:t>
            </a:r>
            <a:endParaRPr lang="uz-Latn-UZ" sz="3200" dirty="0">
              <a:latin typeface="Times New Roman" panose="02020603050405020304" pitchFamily="18" charset="0"/>
              <a:cs typeface="Times New Roman" panose="02020603050405020304" pitchFamily="18" charset="0"/>
            </a:endParaRPr>
          </a:p>
        </p:txBody>
      </p:sp>
      <p:pic>
        <p:nvPicPr>
          <p:cNvPr id="8" name="Picture 2" descr="Ease 5S Sort Process by Defining Necessary Criteria">
            <a:extLst>
              <a:ext uri="{FF2B5EF4-FFF2-40B4-BE49-F238E27FC236}">
                <a16:creationId xmlns:a16="http://schemas.microsoft.com/office/drawing/2014/main" id="{3D2E35BE-CB71-4416-A553-9083AAAFFCA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839" b="19779"/>
          <a:stretch/>
        </p:blipFill>
        <p:spPr bwMode="auto">
          <a:xfrm>
            <a:off x="0" y="2994164"/>
            <a:ext cx="12192000" cy="3863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07982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управление методологии 5S вид Установите в заказ Shine Унифицируйте и  вытерпите иллюстрация вектора цветка Infographic Иллюстрация вектора -  иллюстрации насчитывающей организуйте, круг: 110915079">
            <a:extLst>
              <a:ext uri="{FF2B5EF4-FFF2-40B4-BE49-F238E27FC236}">
                <a16:creationId xmlns:a16="http://schemas.microsoft.com/office/drawing/2014/main" id="{8C329E66-B355-45EF-BD76-50CFECA88E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2649561"/>
            <a:ext cx="4197427" cy="41974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методология Стоковых иллюстраций и клипартов – (5,147 Стоковых иллюстраций)">
            <a:extLst>
              <a:ext uri="{FF2B5EF4-FFF2-40B4-BE49-F238E27FC236}">
                <a16:creationId xmlns:a16="http://schemas.microsoft.com/office/drawing/2014/main" id="{53AAA3FE-6F37-4D98-9C88-D0DB0697A7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4570" y="2649560"/>
            <a:ext cx="4197427" cy="419742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Бережливое производство и 5С в ОАО РЖД">
            <a:extLst>
              <a:ext uri="{FF2B5EF4-FFF2-40B4-BE49-F238E27FC236}">
                <a16:creationId xmlns:a16="http://schemas.microsoft.com/office/drawing/2014/main" id="{699FADD5-D285-42F1-B885-379EF836AE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37141" y="2672006"/>
            <a:ext cx="4540738" cy="4174981"/>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Méthode des 5S | Améliorer la productivité par le MES | MES-TRS">
            <a:extLst>
              <a:ext uri="{FF2B5EF4-FFF2-40B4-BE49-F238E27FC236}">
                <a16:creationId xmlns:a16="http://schemas.microsoft.com/office/drawing/2014/main" id="{CE7A2B29-EC86-495A-B730-14F277DA9D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6096000" cy="24457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Méthode des 5S | Améliorer la productivité par le MES | MES-TRS">
            <a:extLst>
              <a:ext uri="{FF2B5EF4-FFF2-40B4-BE49-F238E27FC236}">
                <a16:creationId xmlns:a16="http://schemas.microsoft.com/office/drawing/2014/main" id="{C32B582A-8E7C-4E25-9108-08EEDCECB1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5997" y="-1"/>
            <a:ext cx="6096000" cy="2445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9251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What is the 5s System? | Definitions, Core Concepts &amp;amp; Principles | Graphic  Products">
            <a:extLst>
              <a:ext uri="{FF2B5EF4-FFF2-40B4-BE49-F238E27FC236}">
                <a16:creationId xmlns:a16="http://schemas.microsoft.com/office/drawing/2014/main" id="{95468726-55C8-4B3F-A547-FB17947E0200}"/>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41306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E1FB575-122B-4CB0-AD94-0A3B7EF07126}"/>
              </a:ext>
            </a:extLst>
          </p:cNvPr>
          <p:cNvSpPr/>
          <p:nvPr/>
        </p:nvSpPr>
        <p:spPr>
          <a:xfrm>
            <a:off x="6301650" y="3536764"/>
            <a:ext cx="5629618" cy="3139321"/>
          </a:xfrm>
          <a:prstGeom prst="rect">
            <a:avLst/>
          </a:prstGeom>
        </p:spPr>
        <p:txBody>
          <a:bodyPr wrap="square">
            <a:spAutoFit/>
          </a:bodyPr>
          <a:lstStyle/>
          <a:p>
            <a:pPr algn="ctr"/>
            <a:r>
              <a:rPr lang="uz-Cyrl-UZ" sz="3300" b="1" dirty="0">
                <a:latin typeface="Times New Roman" panose="02020603050405020304" pitchFamily="18" charset="0"/>
                <a:cs typeface="Times New Roman" panose="02020603050405020304" pitchFamily="18" charset="0"/>
              </a:rPr>
              <a:t>Япон-Рус тилида</a:t>
            </a:r>
          </a:p>
          <a:p>
            <a:r>
              <a:rPr lang="uz-Latn-UZ" sz="3300" dirty="0">
                <a:latin typeface="Times New Roman" panose="02020603050405020304" pitchFamily="18" charset="0"/>
                <a:cs typeface="Times New Roman" panose="02020603050405020304" pitchFamily="18" charset="0"/>
              </a:rPr>
              <a:t>Seiri </a:t>
            </a:r>
            <a:r>
              <a:rPr lang="uz-Cyrl-UZ" sz="3300" dirty="0">
                <a:latin typeface="Times New Roman" panose="02020603050405020304" pitchFamily="18" charset="0"/>
                <a:cs typeface="Times New Roman" panose="02020603050405020304" pitchFamily="18" charset="0"/>
              </a:rPr>
              <a:t>- Сортировка</a:t>
            </a:r>
            <a:endParaRPr lang="uz-Latn-UZ" sz="3300" dirty="0">
              <a:latin typeface="Times New Roman" panose="02020603050405020304" pitchFamily="18" charset="0"/>
              <a:cs typeface="Times New Roman" panose="02020603050405020304" pitchFamily="18" charset="0"/>
            </a:endParaRPr>
          </a:p>
          <a:p>
            <a:r>
              <a:rPr lang="uz-Latn-UZ" sz="3300" dirty="0">
                <a:latin typeface="Times New Roman" panose="02020603050405020304" pitchFamily="18" charset="0"/>
                <a:cs typeface="Times New Roman" panose="02020603050405020304" pitchFamily="18" charset="0"/>
              </a:rPr>
              <a:t>Seiton </a:t>
            </a:r>
            <a:r>
              <a:rPr lang="uz-Cyrl-UZ" sz="3300" dirty="0">
                <a:latin typeface="Times New Roman" panose="02020603050405020304" pitchFamily="18" charset="0"/>
                <a:cs typeface="Times New Roman" panose="02020603050405020304" pitchFamily="18" charset="0"/>
              </a:rPr>
              <a:t>- Соблюдение порядка</a:t>
            </a:r>
            <a:endParaRPr lang="uz-Latn-UZ" sz="3300" dirty="0">
              <a:latin typeface="Times New Roman" panose="02020603050405020304" pitchFamily="18" charset="0"/>
              <a:cs typeface="Times New Roman" panose="02020603050405020304" pitchFamily="18" charset="0"/>
            </a:endParaRPr>
          </a:p>
          <a:p>
            <a:r>
              <a:rPr lang="uz-Latn-UZ" sz="3300" dirty="0">
                <a:latin typeface="Times New Roman" panose="02020603050405020304" pitchFamily="18" charset="0"/>
                <a:cs typeface="Times New Roman" panose="02020603050405020304" pitchFamily="18" charset="0"/>
              </a:rPr>
              <a:t>Seiso </a:t>
            </a:r>
            <a:r>
              <a:rPr lang="uz-Cyrl-UZ" sz="3300" dirty="0">
                <a:latin typeface="Times New Roman" panose="02020603050405020304" pitchFamily="18" charset="0"/>
                <a:cs typeface="Times New Roman" panose="02020603050405020304" pitchFamily="18" charset="0"/>
              </a:rPr>
              <a:t>- Содержание в чистоте</a:t>
            </a:r>
            <a:endParaRPr lang="uz-Latn-UZ" sz="3300" dirty="0">
              <a:latin typeface="Times New Roman" panose="02020603050405020304" pitchFamily="18" charset="0"/>
              <a:cs typeface="Times New Roman" panose="02020603050405020304" pitchFamily="18" charset="0"/>
            </a:endParaRPr>
          </a:p>
          <a:p>
            <a:r>
              <a:rPr lang="uz-Latn-UZ" sz="3300" dirty="0">
                <a:latin typeface="Times New Roman" panose="02020603050405020304" pitchFamily="18" charset="0"/>
                <a:cs typeface="Times New Roman" panose="02020603050405020304" pitchFamily="18" charset="0"/>
              </a:rPr>
              <a:t>Seiketsu </a:t>
            </a:r>
            <a:r>
              <a:rPr lang="uz-Cyrl-UZ" sz="3300" dirty="0">
                <a:latin typeface="Times New Roman" panose="02020603050405020304" pitchFamily="18" charset="0"/>
                <a:cs typeface="Times New Roman" panose="02020603050405020304" pitchFamily="18" charset="0"/>
              </a:rPr>
              <a:t>- Стандартизация</a:t>
            </a:r>
            <a:endParaRPr lang="uz-Latn-UZ" sz="3300" dirty="0">
              <a:latin typeface="Times New Roman" panose="02020603050405020304" pitchFamily="18" charset="0"/>
              <a:cs typeface="Times New Roman" panose="02020603050405020304" pitchFamily="18" charset="0"/>
            </a:endParaRPr>
          </a:p>
          <a:p>
            <a:r>
              <a:rPr lang="uz-Latn-UZ" sz="3300" dirty="0">
                <a:latin typeface="Times New Roman" panose="02020603050405020304" pitchFamily="18" charset="0"/>
                <a:cs typeface="Times New Roman" panose="02020603050405020304" pitchFamily="18" charset="0"/>
              </a:rPr>
              <a:t>Shitsuke </a:t>
            </a:r>
            <a:r>
              <a:rPr lang="uz-Cyrl-UZ" sz="3300" dirty="0">
                <a:latin typeface="Times New Roman" panose="02020603050405020304" pitchFamily="18" charset="0"/>
                <a:cs typeface="Times New Roman" panose="02020603050405020304" pitchFamily="18" charset="0"/>
              </a:rPr>
              <a:t>- Совершенствование</a:t>
            </a:r>
            <a:endParaRPr lang="uz-Latn-UZ" sz="3300" dirty="0">
              <a:latin typeface="Times New Roman" panose="02020603050405020304" pitchFamily="18" charset="0"/>
              <a:cs typeface="Times New Roman" panose="02020603050405020304" pitchFamily="18" charset="0"/>
            </a:endParaRPr>
          </a:p>
        </p:txBody>
      </p:sp>
      <p:pic>
        <p:nvPicPr>
          <p:cNvPr id="3074" name="Picture 2" descr="Mit dem 5S Prinzip den Büroalltag organisieren | karriereletter">
            <a:extLst>
              <a:ext uri="{FF2B5EF4-FFF2-40B4-BE49-F238E27FC236}">
                <a16:creationId xmlns:a16="http://schemas.microsoft.com/office/drawing/2014/main" id="{99E203EC-8EDB-40BA-97C7-D1CB233177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1649" y="1"/>
            <a:ext cx="5890352"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Рисунок 3. Пример применения этапа 'Содержание порядка'">
            <a:extLst>
              <a:ext uri="{FF2B5EF4-FFF2-40B4-BE49-F238E27FC236}">
                <a16:creationId xmlns:a16="http://schemas.microsoft.com/office/drawing/2014/main" id="{D2A1EA38-A8B0-4B0D-A502-8A4AFE9003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145662"/>
            <a:ext cx="6096000" cy="3712338"/>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6BB8E92F-EEF9-40DF-9A43-DB44E857E9B2}"/>
              </a:ext>
            </a:extLst>
          </p:cNvPr>
          <p:cNvSpPr/>
          <p:nvPr/>
        </p:nvSpPr>
        <p:spPr>
          <a:xfrm>
            <a:off x="0" y="1"/>
            <a:ext cx="6301649" cy="3139321"/>
          </a:xfrm>
          <a:prstGeom prst="rect">
            <a:avLst/>
          </a:prstGeom>
        </p:spPr>
        <p:txBody>
          <a:bodyPr wrap="square">
            <a:spAutoFit/>
          </a:bodyPr>
          <a:lstStyle/>
          <a:p>
            <a:pPr algn="ctr"/>
            <a:r>
              <a:rPr lang="uz-Cyrl-UZ" sz="3300" b="1" dirty="0">
                <a:latin typeface="Times New Roman" panose="02020603050405020304" pitchFamily="18" charset="0"/>
                <a:cs typeface="Times New Roman" panose="02020603050405020304" pitchFamily="18" charset="0"/>
              </a:rPr>
              <a:t>Инглиз-Ўзбек тилида</a:t>
            </a:r>
          </a:p>
          <a:p>
            <a:r>
              <a:rPr lang="uz-Latn-UZ" sz="3300" dirty="0">
                <a:latin typeface="Times New Roman" panose="02020603050405020304" pitchFamily="18" charset="0"/>
                <a:cs typeface="Times New Roman" panose="02020603050405020304" pitchFamily="18" charset="0"/>
              </a:rPr>
              <a:t>Sort </a:t>
            </a:r>
            <a:r>
              <a:rPr lang="uz-Cyrl-UZ" sz="3300" dirty="0">
                <a:latin typeface="Times New Roman" panose="02020603050405020304" pitchFamily="18" charset="0"/>
                <a:cs typeface="Times New Roman" panose="02020603050405020304" pitchFamily="18" charset="0"/>
              </a:rPr>
              <a:t>- Саралаш</a:t>
            </a:r>
            <a:endParaRPr lang="uz-Latn-UZ" sz="3300" dirty="0">
              <a:latin typeface="Times New Roman" panose="02020603050405020304" pitchFamily="18" charset="0"/>
              <a:cs typeface="Times New Roman" panose="02020603050405020304" pitchFamily="18" charset="0"/>
            </a:endParaRPr>
          </a:p>
          <a:p>
            <a:r>
              <a:rPr lang="uz-Latn-UZ" sz="3300" dirty="0">
                <a:latin typeface="Times New Roman" panose="02020603050405020304" pitchFamily="18" charset="0"/>
                <a:cs typeface="Times New Roman" panose="02020603050405020304" pitchFamily="18" charset="0"/>
              </a:rPr>
              <a:t>Set in Order </a:t>
            </a:r>
            <a:r>
              <a:rPr lang="uz-Cyrl-UZ" sz="3300" dirty="0">
                <a:latin typeface="Times New Roman" panose="02020603050405020304" pitchFamily="18" charset="0"/>
                <a:cs typeface="Times New Roman" panose="02020603050405020304" pitchFamily="18" charset="0"/>
              </a:rPr>
              <a:t>- Тартибга келтириш</a:t>
            </a:r>
            <a:endParaRPr lang="uz-Latn-UZ" sz="3300" dirty="0">
              <a:latin typeface="Times New Roman" panose="02020603050405020304" pitchFamily="18" charset="0"/>
              <a:cs typeface="Times New Roman" panose="02020603050405020304" pitchFamily="18" charset="0"/>
            </a:endParaRPr>
          </a:p>
          <a:p>
            <a:r>
              <a:rPr lang="uz-Latn-UZ" sz="3300" dirty="0">
                <a:latin typeface="Times New Roman" panose="02020603050405020304" pitchFamily="18" charset="0"/>
                <a:cs typeface="Times New Roman" panose="02020603050405020304" pitchFamily="18" charset="0"/>
              </a:rPr>
              <a:t>Shine </a:t>
            </a:r>
            <a:r>
              <a:rPr lang="uz-Cyrl-UZ" sz="3300" dirty="0">
                <a:latin typeface="Times New Roman" panose="02020603050405020304" pitchFamily="18" charset="0"/>
                <a:cs typeface="Times New Roman" panose="02020603050405020304" pitchFamily="18" charset="0"/>
              </a:rPr>
              <a:t>- Тоза тутиш</a:t>
            </a:r>
            <a:endParaRPr lang="uz-Latn-UZ" sz="3300" dirty="0">
              <a:latin typeface="Times New Roman" panose="02020603050405020304" pitchFamily="18" charset="0"/>
              <a:cs typeface="Times New Roman" panose="02020603050405020304" pitchFamily="18" charset="0"/>
            </a:endParaRPr>
          </a:p>
          <a:p>
            <a:r>
              <a:rPr lang="uz-Latn-UZ" sz="3300" dirty="0">
                <a:latin typeface="Times New Roman" panose="02020603050405020304" pitchFamily="18" charset="0"/>
                <a:cs typeface="Times New Roman" panose="02020603050405020304" pitchFamily="18" charset="0"/>
              </a:rPr>
              <a:t>Standartise </a:t>
            </a:r>
            <a:r>
              <a:rPr lang="uz-Cyrl-UZ" sz="3300" dirty="0">
                <a:latin typeface="Times New Roman" panose="02020603050405020304" pitchFamily="18" charset="0"/>
                <a:cs typeface="Times New Roman" panose="02020603050405020304" pitchFamily="18" charset="0"/>
              </a:rPr>
              <a:t>- Стандартлаштириш</a:t>
            </a:r>
            <a:endParaRPr lang="uz-Latn-UZ" sz="3300" dirty="0">
              <a:latin typeface="Times New Roman" panose="02020603050405020304" pitchFamily="18" charset="0"/>
              <a:cs typeface="Times New Roman" panose="02020603050405020304" pitchFamily="18" charset="0"/>
            </a:endParaRPr>
          </a:p>
          <a:p>
            <a:r>
              <a:rPr lang="uz-Latn-UZ" sz="3300" dirty="0">
                <a:latin typeface="Times New Roman" panose="02020603050405020304" pitchFamily="18" charset="0"/>
                <a:cs typeface="Times New Roman" panose="02020603050405020304" pitchFamily="18" charset="0"/>
              </a:rPr>
              <a:t>Sustain </a:t>
            </a:r>
            <a:r>
              <a:rPr lang="uz-Cyrl-UZ" sz="3300" dirty="0">
                <a:latin typeface="Times New Roman" panose="02020603050405020304" pitchFamily="18" charset="0"/>
                <a:cs typeface="Times New Roman" panose="02020603050405020304" pitchFamily="18" charset="0"/>
              </a:rPr>
              <a:t>– Барқарорлаштириш</a:t>
            </a:r>
          </a:p>
        </p:txBody>
      </p:sp>
    </p:spTree>
    <p:extLst>
      <p:ext uri="{BB962C8B-B14F-4D97-AF65-F5344CB8AC3E}">
        <p14:creationId xmlns:p14="http://schemas.microsoft.com/office/powerpoint/2010/main" val="19835942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5S Shopfloor Series Posters - Version 2 | Enna.com">
            <a:extLst>
              <a:ext uri="{FF2B5EF4-FFF2-40B4-BE49-F238E27FC236}">
                <a16:creationId xmlns:a16="http://schemas.microsoft.com/office/drawing/2014/main" id="{1055D017-F2DB-4CEF-A190-ECC45E2A85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0052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5S Posters">
            <a:extLst>
              <a:ext uri="{FF2B5EF4-FFF2-40B4-BE49-F238E27FC236}">
                <a16:creationId xmlns:a16="http://schemas.microsoft.com/office/drawing/2014/main" id="{7FBB90E1-ED63-49ED-B9DF-DFC2F5006C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6096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21730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4E74371-9942-4302-9296-908A5013C709}"/>
              </a:ext>
            </a:extLst>
          </p:cNvPr>
          <p:cNvSpPr/>
          <p:nvPr/>
        </p:nvSpPr>
        <p:spPr>
          <a:xfrm>
            <a:off x="0" y="1806767"/>
            <a:ext cx="12192000" cy="4939814"/>
          </a:xfrm>
          <a:prstGeom prst="rect">
            <a:avLst/>
          </a:prstGeom>
        </p:spPr>
        <p:txBody>
          <a:bodyPr wrap="square">
            <a:spAutoFit/>
          </a:bodyPr>
          <a:lstStyle/>
          <a:p>
            <a:pPr algn="ctr"/>
            <a:r>
              <a:rPr lang="uz-Latn-UZ" sz="2100" b="1" dirty="0">
                <a:solidFill>
                  <a:srgbClr val="FF0000"/>
                </a:solidFill>
                <a:latin typeface="Times New Roman" panose="02020603050405020304" pitchFamily="18" charset="0"/>
                <a:cs typeface="Times New Roman" panose="02020603050405020304" pitchFamily="18" charset="0"/>
              </a:rPr>
              <a:t>SORT - </a:t>
            </a:r>
            <a:r>
              <a:rPr lang="ru-RU" sz="2100" b="1" dirty="0">
                <a:solidFill>
                  <a:srgbClr val="FF0000"/>
                </a:solidFill>
                <a:latin typeface="Times New Roman" panose="02020603050405020304" pitchFamily="18" charset="0"/>
                <a:cs typeface="Times New Roman" panose="02020603050405020304" pitchFamily="18" charset="0"/>
              </a:rPr>
              <a:t>САРАЛАШ</a:t>
            </a:r>
          </a:p>
          <a:p>
            <a:pPr indent="452438" algn="just"/>
            <a:r>
              <a:rPr lang="uz-Cyrl-UZ" sz="2100" b="1" dirty="0">
                <a:solidFill>
                  <a:srgbClr val="FF0000"/>
                </a:solidFill>
                <a:latin typeface="Times New Roman" panose="02020603050405020304" pitchFamily="18" charset="0"/>
                <a:cs typeface="Times New Roman" panose="02020603050405020304" pitchFamily="18" charset="0"/>
              </a:rPr>
              <a:t>Саралаш</a:t>
            </a:r>
            <a:r>
              <a:rPr lang="uz-Latn-UZ" sz="2100" dirty="0">
                <a:latin typeface="Times New Roman" panose="02020603050405020304" pitchFamily="18" charset="0"/>
                <a:cs typeface="Times New Roman" panose="02020603050405020304" pitchFamily="18" charset="0"/>
              </a:rPr>
              <a:t> бо</a:t>
            </a:r>
            <a:r>
              <a:rPr lang="uz-Cyrl-UZ" sz="2100" dirty="0">
                <a:latin typeface="Times New Roman" panose="02020603050405020304" pitchFamily="18" charset="0"/>
                <a:cs typeface="Times New Roman" panose="02020603050405020304" pitchFamily="18" charset="0"/>
              </a:rPr>
              <a:t>с</a:t>
            </a:r>
            <a:r>
              <a:rPr lang="uz-Latn-UZ" sz="2100" dirty="0">
                <a:latin typeface="Times New Roman" panose="02020603050405020304" pitchFamily="18" charset="0"/>
                <a:cs typeface="Times New Roman" panose="02020603050405020304" pitchFamily="18" charset="0"/>
              </a:rPr>
              <a:t>қичда иш жойидаги барча жиҳозлар кундалик ишда зарур ва зарур бўлмаган гуруҳларга ажратилади. Бу босқичдан мақсадлар бир нечтадир:</a:t>
            </a:r>
          </a:p>
          <a:p>
            <a:pPr indent="265113" algn="just">
              <a:buFont typeface="Arial" panose="020B0604020202020204" pitchFamily="34" charset="0"/>
              <a:buChar char="•"/>
            </a:pPr>
            <a:r>
              <a:rPr lang="uz-Latn-UZ" sz="2100" dirty="0">
                <a:latin typeface="Times New Roman" panose="02020603050405020304" pitchFamily="18" charset="0"/>
                <a:cs typeface="Times New Roman" panose="02020603050405020304" pitchFamily="18" charset="0"/>
              </a:rPr>
              <a:t>Жиҳозларни сонини камайтириш орқали уларни қидиришга кетадиган вақт йўқотишларни қисқартириш</a:t>
            </a:r>
            <a:r>
              <a:rPr lang="uz-Cyrl-UZ" sz="2100" dirty="0">
                <a:latin typeface="Times New Roman" panose="02020603050405020304" pitchFamily="18" charset="0"/>
                <a:cs typeface="Times New Roman" panose="02020603050405020304" pitchFamily="18" charset="0"/>
              </a:rPr>
              <a:t>;</a:t>
            </a:r>
            <a:endParaRPr lang="uz-Latn-UZ" sz="2100" dirty="0">
              <a:latin typeface="Times New Roman" panose="02020603050405020304" pitchFamily="18" charset="0"/>
              <a:cs typeface="Times New Roman" panose="02020603050405020304" pitchFamily="18" charset="0"/>
            </a:endParaRPr>
          </a:p>
          <a:p>
            <a:pPr indent="265113" algn="just">
              <a:buFont typeface="Arial" panose="020B0604020202020204" pitchFamily="34" charset="0"/>
              <a:buChar char="•"/>
            </a:pPr>
            <a:r>
              <a:rPr lang="uz-Latn-UZ" sz="2100" dirty="0">
                <a:latin typeface="Times New Roman" panose="02020603050405020304" pitchFamily="18" charset="0"/>
                <a:cs typeface="Times New Roman" panose="02020603050405020304" pitchFamily="18" charset="0"/>
              </a:rPr>
              <a:t>Ишдан буюм-ашёлар сабабли чалғиш имкониятларини камайтириш</a:t>
            </a:r>
            <a:r>
              <a:rPr lang="uz-Cyrl-UZ" sz="2100" dirty="0">
                <a:latin typeface="Times New Roman" panose="02020603050405020304" pitchFamily="18" charset="0"/>
                <a:cs typeface="Times New Roman" panose="02020603050405020304" pitchFamily="18" charset="0"/>
              </a:rPr>
              <a:t>;</a:t>
            </a:r>
            <a:endParaRPr lang="uz-Latn-UZ" sz="2100" dirty="0">
              <a:latin typeface="Times New Roman" panose="02020603050405020304" pitchFamily="18" charset="0"/>
              <a:cs typeface="Times New Roman" panose="02020603050405020304" pitchFamily="18" charset="0"/>
            </a:endParaRPr>
          </a:p>
          <a:p>
            <a:pPr indent="265113" algn="just">
              <a:buFont typeface="Arial" panose="020B0604020202020204" pitchFamily="34" charset="0"/>
              <a:buChar char="•"/>
            </a:pPr>
            <a:r>
              <a:rPr lang="uz-Latn-UZ" sz="2100" dirty="0">
                <a:latin typeface="Times New Roman" panose="02020603050405020304" pitchFamily="18" charset="0"/>
                <a:cs typeface="Times New Roman" panose="02020603050405020304" pitchFamily="18" charset="0"/>
              </a:rPr>
              <a:t>Иш жойини визуал текширишларни онсонлаштириш</a:t>
            </a:r>
            <a:r>
              <a:rPr lang="uz-Cyrl-UZ" sz="2100" dirty="0">
                <a:latin typeface="Times New Roman" panose="02020603050405020304" pitchFamily="18" charset="0"/>
                <a:cs typeface="Times New Roman" panose="02020603050405020304" pitchFamily="18" charset="0"/>
              </a:rPr>
              <a:t>;</a:t>
            </a:r>
            <a:endParaRPr lang="uz-Latn-UZ" sz="2100" dirty="0">
              <a:latin typeface="Times New Roman" panose="02020603050405020304" pitchFamily="18" charset="0"/>
              <a:cs typeface="Times New Roman" panose="02020603050405020304" pitchFamily="18" charset="0"/>
            </a:endParaRPr>
          </a:p>
          <a:p>
            <a:pPr indent="265113" algn="just">
              <a:buFont typeface="Arial" panose="020B0604020202020204" pitchFamily="34" charset="0"/>
              <a:buChar char="•"/>
            </a:pPr>
            <a:r>
              <a:rPr lang="uz-Latn-UZ" sz="2100" dirty="0">
                <a:latin typeface="Times New Roman" panose="02020603050405020304" pitchFamily="18" charset="0"/>
                <a:cs typeface="Times New Roman" panose="02020603050405020304" pitchFamily="18" charset="0"/>
              </a:rPr>
              <a:t>Ортиқча буюмларни олиб ташлаш ҳисобига фойдали иш жойини кенгайтириш</a:t>
            </a:r>
            <a:r>
              <a:rPr lang="uz-Cyrl-UZ" sz="2100" dirty="0">
                <a:latin typeface="Times New Roman" panose="02020603050405020304" pitchFamily="18" charset="0"/>
                <a:cs typeface="Times New Roman" panose="02020603050405020304" pitchFamily="18" charset="0"/>
              </a:rPr>
              <a:t>;</a:t>
            </a:r>
            <a:endParaRPr lang="uz-Latn-UZ" sz="2100" dirty="0">
              <a:latin typeface="Times New Roman" panose="02020603050405020304" pitchFamily="18" charset="0"/>
              <a:cs typeface="Times New Roman" panose="02020603050405020304" pitchFamily="18" charset="0"/>
            </a:endParaRPr>
          </a:p>
          <a:p>
            <a:pPr indent="265113" algn="just">
              <a:buFont typeface="Arial" panose="020B0604020202020204" pitchFamily="34" charset="0"/>
              <a:buChar char="•"/>
            </a:pPr>
            <a:r>
              <a:rPr lang="uz-Latn-UZ" sz="2100" dirty="0">
                <a:latin typeface="Times New Roman" panose="02020603050405020304" pitchFamily="18" charset="0"/>
                <a:cs typeface="Times New Roman" panose="02020603050405020304" pitchFamily="18" charset="0"/>
              </a:rPr>
              <a:t>Баъзи иш фаолиятидаги ашёвий тўсиқларни бартараф қилиш орқали иш жойини ҳавфсизлигини ошириш</a:t>
            </a:r>
            <a:r>
              <a:rPr lang="uz-Cyrl-UZ" sz="2100" dirty="0">
                <a:latin typeface="Times New Roman" panose="02020603050405020304" pitchFamily="18" charset="0"/>
                <a:cs typeface="Times New Roman" panose="02020603050405020304" pitchFamily="18" charset="0"/>
              </a:rPr>
              <a:t>;</a:t>
            </a:r>
            <a:endParaRPr lang="uz-Latn-UZ" sz="2100" dirty="0">
              <a:latin typeface="Times New Roman" panose="02020603050405020304" pitchFamily="18" charset="0"/>
              <a:cs typeface="Times New Roman" panose="02020603050405020304" pitchFamily="18" charset="0"/>
            </a:endParaRPr>
          </a:p>
          <a:p>
            <a:pPr indent="452438" algn="just"/>
            <a:r>
              <a:rPr lang="uz-Latn-UZ" sz="2100" b="1" dirty="0">
                <a:solidFill>
                  <a:srgbClr val="FF0000"/>
                </a:solidFill>
                <a:latin typeface="Times New Roman" panose="02020603050405020304" pitchFamily="18" charset="0"/>
                <a:cs typeface="Times New Roman" panose="02020603050405020304" pitchFamily="18" charset="0"/>
              </a:rPr>
              <a:t>Қўлланилиши:</a:t>
            </a:r>
            <a:r>
              <a:rPr lang="uz-Latn-UZ" sz="2100" dirty="0">
                <a:latin typeface="Times New Roman" panose="02020603050405020304" pitchFamily="18" charset="0"/>
                <a:cs typeface="Times New Roman" panose="02020603050405020304" pitchFamily="18" charset="0"/>
              </a:rPr>
              <a:t> иш жойдаги барча жиҳозлар текширилади ва уларнинг жойлашуви фойдали ёки керак </a:t>
            </a:r>
            <a:r>
              <a:rPr lang="ru-RU" sz="2100" dirty="0">
                <a:latin typeface="Times New Roman" panose="02020603050405020304" pitchFamily="18" charset="0"/>
                <a:cs typeface="Times New Roman" panose="02020603050405020304" pitchFamily="18" charset="0"/>
              </a:rPr>
              <a:t>э</a:t>
            </a:r>
            <a:r>
              <a:rPr lang="uz-Latn-UZ" sz="2100" dirty="0">
                <a:latin typeface="Times New Roman" panose="02020603050405020304" pitchFamily="18" charset="0"/>
                <a:cs typeface="Times New Roman" panose="02020603050405020304" pitchFamily="18" charset="0"/>
              </a:rPr>
              <a:t>маслиги баҳоланади. Кераксиз нарсаларни иложи борича тезроқ олиб ташланилади. Олиб ташлаш мумкин бўлмаган нарсаларни дарҳол “қизил ёрлиқлар” билан белгиланилса уларни кейинчалик олиб ташлаш осон бўлади. Ишлаб чиқаришда ишлатиладиган материаллардан ташқари ишчи полни бошқа материаллардан тоза тутиш керак бўлади.</a:t>
            </a:r>
          </a:p>
        </p:txBody>
      </p:sp>
      <p:pic>
        <p:nvPicPr>
          <p:cNvPr id="6" name="Picture 8" descr="What is the 5s System? | Definitions, Core Concepts &amp;amp; Principles | Graphic  Products">
            <a:extLst>
              <a:ext uri="{FF2B5EF4-FFF2-40B4-BE49-F238E27FC236}">
                <a16:creationId xmlns:a16="http://schemas.microsoft.com/office/drawing/2014/main" id="{011AFC27-6056-451F-87CA-9C8290A8F4F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1762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740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Рабочее место ТРУ-инженера | Пикабу">
            <a:extLst>
              <a:ext uri="{FF2B5EF4-FFF2-40B4-BE49-F238E27FC236}">
                <a16:creationId xmlns:a16="http://schemas.microsoft.com/office/drawing/2014/main" id="{15B478E2-E82D-4FC2-AE56-221E3DB654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6096000" cy="342899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Создать мем &amp;quot;грязный офис, беспорядок, завал на столе&amp;quot; - Картинки -  Meme-arsenal.com">
            <a:extLst>
              <a:ext uri="{FF2B5EF4-FFF2-40B4-BE49-F238E27FC236}">
                <a16:creationId xmlns:a16="http://schemas.microsoft.com/office/drawing/2014/main" id="{AA576297-BE79-4789-906C-75FDC6369E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429000"/>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Как организовать рабочее место для шитья и рукоделия дома">
            <a:extLst>
              <a:ext uri="{FF2B5EF4-FFF2-40B4-BE49-F238E27FC236}">
                <a16:creationId xmlns:a16="http://schemas.microsoft.com/office/drawing/2014/main" id="{023E563C-0A3D-401B-B0D6-6EF59B3CE6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28999"/>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Теория хаоса… или чем полезен бардак на рабочем месте. Творческий  беспорядок или убранное рабочее место: что лучше в офисе">
            <a:extLst>
              <a:ext uri="{FF2B5EF4-FFF2-40B4-BE49-F238E27FC236}">
                <a16:creationId xmlns:a16="http://schemas.microsoft.com/office/drawing/2014/main" id="{9983B206-72AE-4303-B179-D100FD20E9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5999" y="0"/>
            <a:ext cx="6096000" cy="3428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2706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Идеи на тему «Рабочее место моделиста» (180) | хобби комната, места,  рабочее место">
            <a:extLst>
              <a:ext uri="{FF2B5EF4-FFF2-40B4-BE49-F238E27FC236}">
                <a16:creationId xmlns:a16="http://schemas.microsoft.com/office/drawing/2014/main" id="{F9A519F6-84D0-4883-9639-F931CD33CD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33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Идеи на тему «Моделизм. Рабочий уголок для моделиста» (100) | хобби  комната, верстак, рабочее место">
            <a:extLst>
              <a:ext uri="{FF2B5EF4-FFF2-40B4-BE49-F238E27FC236}">
                <a16:creationId xmlns:a16="http://schemas.microsoft.com/office/drawing/2014/main" id="{67612DF6-B1C2-4D01-B3E9-D40639F053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85878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1 5S Sort Poster">
            <a:extLst>
              <a:ext uri="{FF2B5EF4-FFF2-40B4-BE49-F238E27FC236}">
                <a16:creationId xmlns:a16="http://schemas.microsoft.com/office/drawing/2014/main" id="{F9059017-F236-40BF-8EBA-C11965AAAA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Sort Poster - 5S Workplace Series">
            <a:extLst>
              <a:ext uri="{FF2B5EF4-FFF2-40B4-BE49-F238E27FC236}">
                <a16:creationId xmlns:a16="http://schemas.microsoft.com/office/drawing/2014/main" id="{512A329E-7795-4034-8908-9E56F39FB5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0"/>
            <a:ext cx="6096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67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0A5B62B-B63B-4151-8507-EF7495773F9C}"/>
              </a:ext>
            </a:extLst>
          </p:cNvPr>
          <p:cNvSpPr/>
          <p:nvPr/>
        </p:nvSpPr>
        <p:spPr>
          <a:xfrm>
            <a:off x="121186" y="1839818"/>
            <a:ext cx="11942284" cy="4708981"/>
          </a:xfrm>
          <a:prstGeom prst="rect">
            <a:avLst/>
          </a:prstGeom>
        </p:spPr>
        <p:txBody>
          <a:bodyPr wrap="square">
            <a:spAutoFit/>
          </a:bodyPr>
          <a:lstStyle/>
          <a:p>
            <a:pPr algn="ctr"/>
            <a:r>
              <a:rPr lang="en-US" sz="2500" b="1" dirty="0">
                <a:solidFill>
                  <a:schemeClr val="accent2"/>
                </a:solidFill>
                <a:latin typeface="Times New Roman" panose="02020603050405020304" pitchFamily="18" charset="0"/>
                <a:cs typeface="Times New Roman" panose="02020603050405020304" pitchFamily="18" charset="0"/>
              </a:rPr>
              <a:t>SET IN ORDER - ТАРТИБГА КЕЛТИРИШ</a:t>
            </a:r>
            <a:endParaRPr lang="uz-Cyrl-UZ" sz="2500" b="1" dirty="0">
              <a:solidFill>
                <a:schemeClr val="accent2"/>
              </a:solidFill>
              <a:latin typeface="Times New Roman" panose="02020603050405020304" pitchFamily="18" charset="0"/>
              <a:cs typeface="Times New Roman" panose="02020603050405020304" pitchFamily="18" charset="0"/>
            </a:endParaRPr>
          </a:p>
          <a:p>
            <a:pPr indent="452438" algn="just"/>
            <a:r>
              <a:rPr lang="uz-Cyrl-UZ" sz="2500" b="1" dirty="0">
                <a:solidFill>
                  <a:schemeClr val="accent2"/>
                </a:solidFill>
                <a:latin typeface="Times New Roman" panose="02020603050405020304" pitchFamily="18" charset="0"/>
                <a:cs typeface="Times New Roman" panose="02020603050405020304" pitchFamily="18" charset="0"/>
              </a:rPr>
              <a:t>Тартибга келтириш</a:t>
            </a:r>
            <a:r>
              <a:rPr lang="uz-Latn-UZ" sz="2500" dirty="0">
                <a:solidFill>
                  <a:schemeClr val="accent2"/>
                </a:solidFill>
                <a:latin typeface="Times New Roman" panose="02020603050405020304" pitchFamily="18" charset="0"/>
                <a:cs typeface="Times New Roman" panose="02020603050405020304" pitchFamily="18" charset="0"/>
              </a:rPr>
              <a:t> </a:t>
            </a:r>
            <a:r>
              <a:rPr lang="uz-Cyrl-UZ" sz="2500" dirty="0">
                <a:solidFill>
                  <a:srgbClr val="161209"/>
                </a:solidFill>
                <a:latin typeface="Times New Roman" panose="02020603050405020304" pitchFamily="18" charset="0"/>
                <a:cs typeface="Times New Roman" panose="02020603050405020304" pitchFamily="18" charset="0"/>
              </a:rPr>
              <a:t>босқичида ажратилган барча жиҳозларни ўз функциясини бажариш учун иш жойидаги оптимал жойлашуви аниқланиб белгиланилади. Бу еса ўз ўрнида керак бўлган жиҳозларни тез топилиши орқали ходимларнинг ишини онсонлаштиришга ёрдам беради</a:t>
            </a:r>
            <a:r>
              <a:rPr lang="ru-RU" sz="2500" dirty="0">
                <a:solidFill>
                  <a:srgbClr val="161209"/>
                </a:solidFill>
                <a:latin typeface="Times New Roman" panose="02020603050405020304" pitchFamily="18" charset="0"/>
                <a:cs typeface="Times New Roman" panose="02020603050405020304" pitchFamily="18" charset="0"/>
              </a:rPr>
              <a:t>.</a:t>
            </a:r>
            <a:endParaRPr lang="en-US" sz="2500" dirty="0">
              <a:solidFill>
                <a:srgbClr val="161209"/>
              </a:solidFill>
              <a:latin typeface="Times New Roman" panose="02020603050405020304" pitchFamily="18" charset="0"/>
              <a:cs typeface="Times New Roman" panose="02020603050405020304" pitchFamily="18" charset="0"/>
            </a:endParaRPr>
          </a:p>
          <a:p>
            <a:pPr indent="452438" algn="just"/>
            <a:r>
              <a:rPr lang="uz-Latn-UZ" sz="2500" b="1" dirty="0">
                <a:solidFill>
                  <a:schemeClr val="accent2"/>
                </a:solidFill>
                <a:latin typeface="Times New Roman" panose="02020603050405020304" pitchFamily="18" charset="0"/>
                <a:cs typeface="Times New Roman" panose="02020603050405020304" pitchFamily="18" charset="0"/>
              </a:rPr>
              <a:t>Қўлланилиши:</a:t>
            </a:r>
            <a:r>
              <a:rPr lang="uz-Latn-UZ" sz="2500" b="1" dirty="0">
                <a:solidFill>
                  <a:srgbClr val="00B050"/>
                </a:solidFill>
                <a:latin typeface="Times New Roman" panose="02020603050405020304" pitchFamily="18" charset="0"/>
                <a:cs typeface="Times New Roman" panose="02020603050405020304" pitchFamily="18" charset="0"/>
              </a:rPr>
              <a:t> </a:t>
            </a:r>
            <a:r>
              <a:rPr lang="uz-Latn-UZ" sz="2500" dirty="0">
                <a:latin typeface="Times New Roman" panose="02020603050405020304" pitchFamily="18" charset="0"/>
                <a:cs typeface="Times New Roman" panose="02020603050405020304" pitchFamily="18" charset="0"/>
              </a:rPr>
              <a:t>иш дастгоҳларини жойлаштираётганда асбоб-ускуналар ва жиҳозлар бир-бирига яқин, ишлатилишига қараб мантиқий тартибда жойлаштирилса, ходимларга улар билан ишлаш қулайроқ бўлади. Масалан, тез-тез ишлатиладиган жиҳозлар иш дастгоҳига нисбатан енг яқин, топиш ва олиш осон бўлган жойда сақлаш мумкин. Жойи тайин жиҳозларни рангли етикеткалар ва белгилар билан белгилаб сақлаш жойи аниқ қилиб қўйилса, уларни ишлатиб бўлиб тўғри жойига қайтариш ва йетишмаётган жиҳозларни аниқлаб олиш мумкин.</a:t>
            </a:r>
            <a:endParaRPr lang="uz-Latn-UZ" sz="2500" dirty="0">
              <a:solidFill>
                <a:srgbClr val="161209"/>
              </a:solidFill>
              <a:latin typeface="Times New Roman" panose="02020603050405020304" pitchFamily="18" charset="0"/>
              <a:cs typeface="Times New Roman" panose="02020603050405020304" pitchFamily="18" charset="0"/>
            </a:endParaRPr>
          </a:p>
        </p:txBody>
      </p:sp>
      <p:pic>
        <p:nvPicPr>
          <p:cNvPr id="11268" name="Picture 4" descr="What is the 5s System? | Definitions, Core Concepts &amp;amp; Principles | Graphic  Products">
            <a:extLst>
              <a:ext uri="{FF2B5EF4-FFF2-40B4-BE49-F238E27FC236}">
                <a16:creationId xmlns:a16="http://schemas.microsoft.com/office/drawing/2014/main" id="{8598363D-223E-4A34-BD6C-58841E0BDF23}"/>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740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5410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2 5S Set In Order Poster">
            <a:extLst>
              <a:ext uri="{FF2B5EF4-FFF2-40B4-BE49-F238E27FC236}">
                <a16:creationId xmlns:a16="http://schemas.microsoft.com/office/drawing/2014/main" id="{F04E8B93-DC34-4236-94AF-37C5DAFE5D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Set in Order Poster - 5S Workplace - Enna.com">
            <a:extLst>
              <a:ext uri="{FF2B5EF4-FFF2-40B4-BE49-F238E27FC236}">
                <a16:creationId xmlns:a16="http://schemas.microsoft.com/office/drawing/2014/main" id="{758C4745-ABBA-4CBE-807F-DE80AAB6FB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6096000" cy="6851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2505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5с бережливое производство - система работы на предприятии">
            <a:extLst>
              <a:ext uri="{FF2B5EF4-FFF2-40B4-BE49-F238E27FC236}">
                <a16:creationId xmlns:a16="http://schemas.microsoft.com/office/drawing/2014/main" id="{5077C1B2-955A-447B-ABD4-45F67CAE70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НЭВЗ. Бережливое производство">
            <a:extLst>
              <a:ext uri="{FF2B5EF4-FFF2-40B4-BE49-F238E27FC236}">
                <a16:creationId xmlns:a16="http://schemas.microsoft.com/office/drawing/2014/main" id="{AB41EB93-C20F-4349-9F23-1E066A7824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0"/>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Бережливые технологии в ЖКХ: эталонный участок на «Теплоэнерго»">
            <a:extLst>
              <a:ext uri="{FF2B5EF4-FFF2-40B4-BE49-F238E27FC236}">
                <a16:creationId xmlns:a16="http://schemas.microsoft.com/office/drawing/2014/main" id="{75042754-1E6F-45DF-A840-1F769884A0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29000"/>
            <a:ext cx="6095998" cy="342900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Бережливое производство: что это такое и как применять Lean-технологии |  Unisender">
            <a:extLst>
              <a:ext uri="{FF2B5EF4-FFF2-40B4-BE49-F238E27FC236}">
                <a16:creationId xmlns:a16="http://schemas.microsoft.com/office/drawing/2014/main" id="{5B8AAB60-E39D-489E-A64B-E24505DD44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5998" y="3429000"/>
            <a:ext cx="6096002"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5476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Рисунок 2. До и после применения этапов 1 и 2">
            <a:extLst>
              <a:ext uri="{FF2B5EF4-FFF2-40B4-BE49-F238E27FC236}">
                <a16:creationId xmlns:a16="http://schemas.microsoft.com/office/drawing/2014/main" id="{B5DC8B21-2C92-4A24-93DE-A61A1E86AD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1" cy="372370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5S TAMIL">
            <a:extLst>
              <a:ext uri="{FF2B5EF4-FFF2-40B4-BE49-F238E27FC236}">
                <a16:creationId xmlns:a16="http://schemas.microsoft.com/office/drawing/2014/main" id="{A448C2C4-F530-4089-ACE7-686AB660733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67" t="12995" r="3289" b="11908"/>
          <a:stretch/>
        </p:blipFill>
        <p:spPr bwMode="auto">
          <a:xfrm>
            <a:off x="-1" y="3717274"/>
            <a:ext cx="6213513" cy="314072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5S TAMIL">
            <a:extLst>
              <a:ext uri="{FF2B5EF4-FFF2-40B4-BE49-F238E27FC236}">
                <a16:creationId xmlns:a16="http://schemas.microsoft.com/office/drawing/2014/main" id="{D8C052A4-CE35-49EA-8925-1075F1234EB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67" t="12995" r="3469" b="11908"/>
          <a:stretch/>
        </p:blipFill>
        <p:spPr bwMode="auto">
          <a:xfrm>
            <a:off x="6213512" y="3723946"/>
            <a:ext cx="5956453" cy="313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1081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BD514DF2-223D-4599-9CA2-D3EB48550A69}"/>
              </a:ext>
            </a:extLst>
          </p:cNvPr>
          <p:cNvSpPr/>
          <p:nvPr/>
        </p:nvSpPr>
        <p:spPr>
          <a:xfrm>
            <a:off x="154236" y="2104223"/>
            <a:ext cx="11883527" cy="4339650"/>
          </a:xfrm>
          <a:prstGeom prst="rect">
            <a:avLst/>
          </a:prstGeom>
        </p:spPr>
        <p:txBody>
          <a:bodyPr wrap="square">
            <a:spAutoFit/>
          </a:bodyPr>
          <a:lstStyle/>
          <a:p>
            <a:pPr algn="ctr"/>
            <a:r>
              <a:rPr lang="uz-Latn-UZ" sz="2800" b="1" dirty="0">
                <a:solidFill>
                  <a:srgbClr val="7030A0"/>
                </a:solidFill>
                <a:latin typeface="Times New Roman" panose="02020603050405020304" pitchFamily="18" charset="0"/>
                <a:cs typeface="Times New Roman" panose="02020603050405020304" pitchFamily="18" charset="0"/>
              </a:rPr>
              <a:t>SHINE - </a:t>
            </a:r>
            <a:r>
              <a:rPr lang="ru-RU" sz="2800" b="1" dirty="0">
                <a:solidFill>
                  <a:srgbClr val="7030A0"/>
                </a:solidFill>
                <a:latin typeface="Times New Roman" panose="02020603050405020304" pitchFamily="18" charset="0"/>
                <a:cs typeface="Times New Roman" panose="02020603050405020304" pitchFamily="18" charset="0"/>
              </a:rPr>
              <a:t>ТОЗА ТУТИШ</a:t>
            </a:r>
          </a:p>
          <a:p>
            <a:pPr indent="452438" algn="just"/>
            <a:endParaRPr lang="en-US" sz="1200" b="1" dirty="0">
              <a:solidFill>
                <a:srgbClr val="7030A0"/>
              </a:solidFill>
              <a:latin typeface="Times New Roman" panose="02020603050405020304" pitchFamily="18" charset="0"/>
              <a:cs typeface="Times New Roman" panose="02020603050405020304" pitchFamily="18" charset="0"/>
            </a:endParaRPr>
          </a:p>
          <a:p>
            <a:pPr indent="452438" algn="just"/>
            <a:r>
              <a:rPr lang="uz-Cyrl-UZ" sz="2800" b="1" dirty="0">
                <a:solidFill>
                  <a:srgbClr val="7030A0"/>
                </a:solidFill>
                <a:latin typeface="Times New Roman" panose="02020603050405020304" pitchFamily="18" charset="0"/>
                <a:cs typeface="Times New Roman" panose="02020603050405020304" pitchFamily="18" charset="0"/>
              </a:rPr>
              <a:t>Тоза тутиш</a:t>
            </a:r>
            <a:r>
              <a:rPr lang="uz-Latn-UZ" sz="2800" dirty="0">
                <a:latin typeface="Times New Roman" panose="02020603050405020304" pitchFamily="18" charset="0"/>
                <a:cs typeface="Times New Roman" panose="02020603050405020304" pitchFamily="18" charset="0"/>
              </a:rPr>
              <a:t> иш жойини, барча дастгоҳларни ва жиҳозларни доим тоза ушлашни кўзда тутади. Бу иш онсон туюлсада, унга мунтазам равишда амал қилишга еришиш бошида кўпроқ еътиборни талаб қилиши мумкин. Тозалаш пайтида жиҳозларни текширилиб турилиши улардаги носозликларни аниқлашга ва дарров тузатишга имкон яратади.</a:t>
            </a:r>
          </a:p>
          <a:p>
            <a:pPr indent="452438" algn="just"/>
            <a:endParaRPr lang="en-US" sz="1200" b="1" dirty="0">
              <a:solidFill>
                <a:srgbClr val="7030A0"/>
              </a:solidFill>
              <a:latin typeface="Times New Roman" panose="02020603050405020304" pitchFamily="18" charset="0"/>
              <a:cs typeface="Times New Roman" panose="02020603050405020304" pitchFamily="18" charset="0"/>
            </a:endParaRPr>
          </a:p>
          <a:p>
            <a:pPr indent="452438" algn="just"/>
            <a:r>
              <a:rPr lang="uz-Latn-UZ" sz="2800" b="1" dirty="0">
                <a:solidFill>
                  <a:srgbClr val="7030A0"/>
                </a:solidFill>
                <a:latin typeface="Times New Roman" panose="02020603050405020304" pitchFamily="18" charset="0"/>
                <a:cs typeface="Times New Roman" panose="02020603050405020304" pitchFamily="18" charset="0"/>
              </a:rPr>
              <a:t>Қўлланилиши:</a:t>
            </a:r>
            <a:r>
              <a:rPr lang="uz-Latn-UZ" sz="2800" dirty="0">
                <a:latin typeface="Times New Roman" panose="02020603050405020304" pitchFamily="18" charset="0"/>
                <a:cs typeface="Times New Roman" panose="02020603050405020304" pitchFamily="18" charset="0"/>
              </a:rPr>
              <a:t> тозалаш кундалик ишнинг бир қисми бўлиши керак: бунга жавобгар шахсларни тайинланиши, тозалаш жадваллари тузилиши ва ходимлар керакли тозалаш воситалари билан таъминланиши ёрдам беради.</a:t>
            </a:r>
          </a:p>
        </p:txBody>
      </p:sp>
      <p:pic>
        <p:nvPicPr>
          <p:cNvPr id="10244" name="Picture 4" descr="What is the 5s System? | Definitions, Core Concepts &amp;amp; Principles | Graphic  Products">
            <a:extLst>
              <a:ext uri="{FF2B5EF4-FFF2-40B4-BE49-F238E27FC236}">
                <a16:creationId xmlns:a16="http://schemas.microsoft.com/office/drawing/2014/main" id="{F541CC6F-A6B1-4DD5-94BC-13717FBC6073}"/>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740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98756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Рабочее место инженера электронщика какие бывают столы и приборы описание и  фотографии - Новости события обзоры в мире техники Blog TechnoPlus">
            <a:extLst>
              <a:ext uri="{FF2B5EF4-FFF2-40B4-BE49-F238E27FC236}">
                <a16:creationId xmlns:a16="http://schemas.microsoft.com/office/drawing/2014/main" id="{C1E0EBCA-8507-4888-AAAE-C9708E3F69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32732" cy="362454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Рабочее место инженера электронщика какие бывают столы и приборы описание и  фотографии - Новости события обзоры в мире техники Blog TechnoPlus">
            <a:extLst>
              <a:ext uri="{FF2B5EF4-FFF2-40B4-BE49-F238E27FC236}">
                <a16:creationId xmlns:a16="http://schemas.microsoft.com/office/drawing/2014/main" id="{87C8AED2-62A6-4529-AFA9-89A3C03308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2488" y="3340866"/>
            <a:ext cx="4689512" cy="351713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Почему бардак на столе влияет на продуктивность | ReLife">
            <a:extLst>
              <a:ext uri="{FF2B5EF4-FFF2-40B4-BE49-F238E27FC236}">
                <a16:creationId xmlns:a16="http://schemas.microsoft.com/office/drawing/2014/main" id="{8FA21ED8-2917-44A8-83A4-6EC9207B7A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9634" y="1616725"/>
            <a:ext cx="4832732" cy="362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6297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3 5S Shine poster">
            <a:extLst>
              <a:ext uri="{FF2B5EF4-FFF2-40B4-BE49-F238E27FC236}">
                <a16:creationId xmlns:a16="http://schemas.microsoft.com/office/drawing/2014/main" id="{51870D45-E02B-441C-9579-33EB97BACD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uploads/5s_4-1536x1024-jpg.webp">
            <a:extLst>
              <a:ext uri="{FF2B5EF4-FFF2-40B4-BE49-F238E27FC236}">
                <a16:creationId xmlns:a16="http://schemas.microsoft.com/office/drawing/2014/main" id="{EDB0100A-F647-497C-B88E-704525B6946C}"/>
              </a:ext>
            </a:extLst>
          </p:cNvPr>
          <p:cNvSpPr>
            <a:spLocks noChangeAspect="1" noChangeArrowheads="1"/>
          </p:cNvSpPr>
          <p:nvPr/>
        </p:nvSpPr>
        <p:spPr bwMode="auto">
          <a:xfrm>
            <a:off x="5943600" y="3276600"/>
            <a:ext cx="1162280" cy="116228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z-Latn-UZ"/>
          </a:p>
        </p:txBody>
      </p:sp>
      <p:pic>
        <p:nvPicPr>
          <p:cNvPr id="5" name="Picture 2" descr="Shine Poster - 5S Workplace Series - Enna.com">
            <a:extLst>
              <a:ext uri="{FF2B5EF4-FFF2-40B4-BE49-F238E27FC236}">
                <a16:creationId xmlns:a16="http://schemas.microsoft.com/office/drawing/2014/main" id="{0C491F9E-67D6-4D51-A687-B7E04629BE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0"/>
            <a:ext cx="6096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8469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E9EF06E7-42C6-47A5-888B-2C20D00F793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198937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What is the 5s System? | Definitions, Core Concepts &amp;amp; Principles | Graphic  Products">
            <a:extLst>
              <a:ext uri="{FF2B5EF4-FFF2-40B4-BE49-F238E27FC236}">
                <a16:creationId xmlns:a16="http://schemas.microsoft.com/office/drawing/2014/main" id="{970633BE-9DDA-4A84-9A20-027DA088DD28}"/>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817783"/>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a:extLst>
              <a:ext uri="{FF2B5EF4-FFF2-40B4-BE49-F238E27FC236}">
                <a16:creationId xmlns:a16="http://schemas.microsoft.com/office/drawing/2014/main" id="{B4214B8C-0354-4948-8519-18A063F06F7E}"/>
              </a:ext>
            </a:extLst>
          </p:cNvPr>
          <p:cNvSpPr/>
          <p:nvPr/>
        </p:nvSpPr>
        <p:spPr>
          <a:xfrm>
            <a:off x="152400" y="2500829"/>
            <a:ext cx="11887200" cy="3539430"/>
          </a:xfrm>
          <a:prstGeom prst="rect">
            <a:avLst/>
          </a:prstGeom>
        </p:spPr>
        <p:txBody>
          <a:bodyPr wrap="square">
            <a:spAutoFit/>
          </a:bodyPr>
          <a:lstStyle/>
          <a:p>
            <a:pPr algn="ctr"/>
            <a:r>
              <a:rPr lang="uz-Latn-UZ" sz="2800" b="1" dirty="0">
                <a:latin typeface="Times New Roman" panose="02020603050405020304" pitchFamily="18" charset="0"/>
                <a:cs typeface="Times New Roman" panose="02020603050405020304" pitchFamily="18" charset="0"/>
              </a:rPr>
              <a:t>STANDARTISE </a:t>
            </a:r>
            <a:r>
              <a:rPr lang="uz-Cyrl-UZ" sz="2800" b="1" dirty="0">
                <a:latin typeface="Times New Roman" panose="02020603050405020304" pitchFamily="18" charset="0"/>
                <a:cs typeface="Times New Roman" panose="02020603050405020304" pitchFamily="18" charset="0"/>
              </a:rPr>
              <a:t>– СТАНДАРТЛАШТИРИШ</a:t>
            </a:r>
          </a:p>
          <a:p>
            <a:pPr algn="ctr"/>
            <a:endParaRPr lang="uz-Latn-UZ" sz="2800" b="1" dirty="0">
              <a:latin typeface="Times New Roman" panose="02020603050405020304" pitchFamily="18" charset="0"/>
              <a:cs typeface="Times New Roman" panose="02020603050405020304" pitchFamily="18" charset="0"/>
            </a:endParaRPr>
          </a:p>
          <a:p>
            <a:pPr indent="452438" algn="just"/>
            <a:r>
              <a:rPr lang="uz-Cyrl-UZ" sz="2800" dirty="0">
                <a:latin typeface="Times New Roman" panose="02020603050405020304" pitchFamily="18" charset="0"/>
                <a:cs typeface="Times New Roman" panose="02020603050405020304" pitchFamily="18" charset="0"/>
              </a:rPr>
              <a:t>Стандартлаштириш</a:t>
            </a:r>
            <a:r>
              <a:rPr lang="uz-Latn-UZ" sz="2800" dirty="0">
                <a:latin typeface="Times New Roman" panose="02020603050405020304" pitchFamily="18" charset="0"/>
                <a:cs typeface="Times New Roman" panose="02020603050405020304" pitchFamily="18" charset="0"/>
              </a:rPr>
              <a:t> бо</a:t>
            </a:r>
            <a:r>
              <a:rPr lang="uz-Cyrl-UZ" sz="2800" dirty="0">
                <a:latin typeface="Times New Roman" panose="02020603050405020304" pitchFamily="18" charset="0"/>
                <a:cs typeface="Times New Roman" panose="02020603050405020304" pitchFamily="18" charset="0"/>
              </a:rPr>
              <a:t>с</a:t>
            </a:r>
            <a:r>
              <a:rPr lang="uz-Latn-UZ" sz="2800" dirty="0">
                <a:latin typeface="Times New Roman" panose="02020603050405020304" pitchFamily="18" charset="0"/>
                <a:cs typeface="Times New Roman" panose="02020603050405020304" pitchFamily="18" charset="0"/>
              </a:rPr>
              <a:t>қичига юқорида айтиб ўтилган 3 та С-ларга тегишли жараёнларни стандартлаштириш киради. Уларни амалга ошириш учун процедуралар яратилиб, уларни қўлланишини текшириб туриш учун аудитлар ўтказиб турилади. Процедураларни ходимлар учун тушуниш осон бўлиш учун визуал маълумотлардан ва иш жойи тренингларидан фойдаланиш мумкин.</a:t>
            </a:r>
          </a:p>
        </p:txBody>
      </p:sp>
    </p:spTree>
    <p:extLst>
      <p:ext uri="{BB962C8B-B14F-4D97-AF65-F5344CB8AC3E}">
        <p14:creationId xmlns:p14="http://schemas.microsoft.com/office/powerpoint/2010/main" val="12942714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4 5S Standardise poster">
            <a:extLst>
              <a:ext uri="{FF2B5EF4-FFF2-40B4-BE49-F238E27FC236}">
                <a16:creationId xmlns:a16="http://schemas.microsoft.com/office/drawing/2014/main" id="{20A68B95-BE6E-44A1-ACCB-0A3A3C4DE3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Standardize Poster - 5S Workplace Series">
            <a:extLst>
              <a:ext uri="{FF2B5EF4-FFF2-40B4-BE49-F238E27FC236}">
                <a16:creationId xmlns:a16="http://schemas.microsoft.com/office/drawing/2014/main" id="{05C5B576-4998-4C8E-9843-D2492A07E5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0"/>
            <a:ext cx="6096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72047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E3192865-177B-430E-9D02-1A754A2C41F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413596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4" name="Picture 8" descr="What is the 5s System? | Definitions, Core Concepts &amp;amp; Principles | Graphic  Products">
            <a:extLst>
              <a:ext uri="{FF2B5EF4-FFF2-40B4-BE49-F238E27FC236}">
                <a16:creationId xmlns:a16="http://schemas.microsoft.com/office/drawing/2014/main" id="{659C993E-02D0-4092-959D-08866D3CF92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817783"/>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a:extLst>
              <a:ext uri="{FF2B5EF4-FFF2-40B4-BE49-F238E27FC236}">
                <a16:creationId xmlns:a16="http://schemas.microsoft.com/office/drawing/2014/main" id="{01C3BF22-1136-487B-8CDD-E8792BAF2CEB}"/>
              </a:ext>
            </a:extLst>
          </p:cNvPr>
          <p:cNvSpPr/>
          <p:nvPr/>
        </p:nvSpPr>
        <p:spPr>
          <a:xfrm>
            <a:off x="157908" y="2523506"/>
            <a:ext cx="11876183" cy="3539430"/>
          </a:xfrm>
          <a:prstGeom prst="rect">
            <a:avLst/>
          </a:prstGeom>
        </p:spPr>
        <p:txBody>
          <a:bodyPr wrap="square">
            <a:spAutoFit/>
          </a:bodyPr>
          <a:lstStyle/>
          <a:p>
            <a:pPr algn="ctr"/>
            <a:r>
              <a:rPr lang="uz-Latn-UZ" sz="3200" b="1" dirty="0">
                <a:latin typeface="Times New Roman" panose="02020603050405020304" pitchFamily="18" charset="0"/>
                <a:cs typeface="Times New Roman" panose="02020603050405020304" pitchFamily="18" charset="0"/>
              </a:rPr>
              <a:t>SUSTAIN </a:t>
            </a:r>
            <a:r>
              <a:rPr lang="uz-Cyrl-UZ" sz="3200" b="1" dirty="0">
                <a:latin typeface="Times New Roman" panose="02020603050405020304" pitchFamily="18" charset="0"/>
                <a:cs typeface="Times New Roman" panose="02020603050405020304" pitchFamily="18" charset="0"/>
              </a:rPr>
              <a:t>– БАРҚАРОРЛАШТИРИШ</a:t>
            </a:r>
          </a:p>
          <a:p>
            <a:pPr algn="ctr"/>
            <a:endParaRPr lang="uz-Cyrl-UZ" sz="3200" b="1" dirty="0">
              <a:latin typeface="Times New Roman" panose="02020603050405020304" pitchFamily="18" charset="0"/>
              <a:cs typeface="Times New Roman" panose="02020603050405020304" pitchFamily="18" charset="0"/>
            </a:endParaRPr>
          </a:p>
          <a:p>
            <a:pPr indent="452438" algn="just"/>
            <a:r>
              <a:rPr lang="uz-Cyrl-UZ" sz="3200" dirty="0">
                <a:latin typeface="Times New Roman" panose="02020603050405020304" pitchFamily="18" charset="0"/>
                <a:cs typeface="Times New Roman" panose="02020603050405020304" pitchFamily="18" charset="0"/>
              </a:rPr>
              <a:t>Барқарорлаштириш</a:t>
            </a:r>
            <a:r>
              <a:rPr lang="uz-Latn-UZ" sz="3200" dirty="0">
                <a:latin typeface="Times New Roman" panose="02020603050405020304" pitchFamily="18" charset="0"/>
                <a:cs typeface="Times New Roman" panose="02020603050405020304" pitchFamily="18" charset="0"/>
              </a:rPr>
              <a:t> босқичига амалга оширилган жараён такомиллаштиришларни яна олдинги ески ҳолатига қайтмасликни олдини олиш учун амалга ошириладиган чора-тадбирлар киради. Масалан, аудитлар, тренинглар ва ходимларни ижобий рағбатлантириш каби ишлар шулар жумласидандир.</a:t>
            </a:r>
          </a:p>
        </p:txBody>
      </p:sp>
    </p:spTree>
    <p:extLst>
      <p:ext uri="{BB962C8B-B14F-4D97-AF65-F5344CB8AC3E}">
        <p14:creationId xmlns:p14="http://schemas.microsoft.com/office/powerpoint/2010/main" val="26949335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5S Posters">
            <a:extLst>
              <a:ext uri="{FF2B5EF4-FFF2-40B4-BE49-F238E27FC236}">
                <a16:creationId xmlns:a16="http://schemas.microsoft.com/office/drawing/2014/main" id="{2C934B18-3A93-457F-A70B-D283370621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Sustain Poster - 5S Workplace Series">
            <a:extLst>
              <a:ext uri="{FF2B5EF4-FFF2-40B4-BE49-F238E27FC236}">
                <a16:creationId xmlns:a16="http://schemas.microsoft.com/office/drawing/2014/main" id="{DEA7D497-BD57-44EA-B749-430A0D6949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0"/>
            <a:ext cx="6096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96844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5S бережливое производство: секреты успешного внедрения">
            <a:extLst>
              <a:ext uri="{FF2B5EF4-FFF2-40B4-BE49-F238E27FC236}">
                <a16:creationId xmlns:a16="http://schemas.microsoft.com/office/drawing/2014/main" id="{E275A924-0903-4B1D-9178-EBFDA46477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3721"/>
            <a:ext cx="12192000" cy="573428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90097D5F-3ECC-4963-B6F7-42A4FDBFAF33}"/>
              </a:ext>
            </a:extLst>
          </p:cNvPr>
          <p:cNvSpPr/>
          <p:nvPr/>
        </p:nvSpPr>
        <p:spPr>
          <a:xfrm>
            <a:off x="3548539" y="247746"/>
            <a:ext cx="5094921" cy="523220"/>
          </a:xfrm>
          <a:prstGeom prst="rect">
            <a:avLst/>
          </a:prstGeom>
        </p:spPr>
        <p:txBody>
          <a:bodyPr wrap="none">
            <a:spAutoFit/>
          </a:bodyPr>
          <a:lstStyle/>
          <a:p>
            <a:r>
              <a:rPr lang="ru-RU" sz="2800" b="1" i="0" dirty="0">
                <a:effectLst/>
                <a:latin typeface="Times New Roman" panose="02020603050405020304" pitchFamily="18" charset="0"/>
                <a:cs typeface="Times New Roman" panose="02020603050405020304" pitchFamily="18" charset="0"/>
              </a:rPr>
              <a:t>5</a:t>
            </a:r>
            <a:r>
              <a:rPr lang="uz-Latn-UZ" sz="2800" b="1" i="0" dirty="0">
                <a:effectLst/>
                <a:latin typeface="Times New Roman" panose="02020603050405020304" pitchFamily="18" charset="0"/>
                <a:cs typeface="Times New Roman" panose="02020603050405020304" pitchFamily="18" charset="0"/>
              </a:rPr>
              <a:t>S</a:t>
            </a:r>
            <a:r>
              <a:rPr lang="uz-Cyrl-UZ" sz="2800" b="1" i="0" dirty="0">
                <a:effectLst/>
                <a:latin typeface="Times New Roman" panose="02020603050405020304" pitchFamily="18" charset="0"/>
                <a:cs typeface="Times New Roman" panose="02020603050405020304" pitchFamily="18" charset="0"/>
              </a:rPr>
              <a:t> ФАЗАЛАРИНИ ТАДБИҚИ</a:t>
            </a:r>
            <a:endParaRPr lang="uz-Latn-UZ"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92388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51C1B46-99DF-4456-8C04-30B8FF79A9C7}"/>
              </a:ext>
            </a:extLst>
          </p:cNvPr>
          <p:cNvSpPr/>
          <p:nvPr/>
        </p:nvSpPr>
        <p:spPr>
          <a:xfrm>
            <a:off x="4995891" y="258763"/>
            <a:ext cx="2200218" cy="584775"/>
          </a:xfrm>
          <a:prstGeom prst="rect">
            <a:avLst/>
          </a:prstGeom>
        </p:spPr>
        <p:txBody>
          <a:bodyPr wrap="none">
            <a:spAutoFit/>
          </a:bodyPr>
          <a:lstStyle/>
          <a:p>
            <a:r>
              <a:rPr lang="ru-RU" sz="3200" b="1" dirty="0">
                <a:solidFill>
                  <a:srgbClr val="161209"/>
                </a:solidFill>
                <a:latin typeface="Times New Roman" panose="02020603050405020304" pitchFamily="18" charset="0"/>
                <a:cs typeface="Times New Roman" panose="02020603050405020304" pitchFamily="18" charset="0"/>
              </a:rPr>
              <a:t>КАЙДЗЕН</a:t>
            </a:r>
            <a:endParaRPr lang="uz-Latn-UZ" sz="3200" b="1" i="0" dirty="0">
              <a:solidFill>
                <a:srgbClr val="161209"/>
              </a:solidFill>
              <a:effectLst/>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1D8F35CD-A880-426E-A3FB-FCD614D5AF92}"/>
              </a:ext>
            </a:extLst>
          </p:cNvPr>
          <p:cNvSpPr/>
          <p:nvPr/>
        </p:nvSpPr>
        <p:spPr>
          <a:xfrm>
            <a:off x="290111" y="1343125"/>
            <a:ext cx="11611778" cy="4524315"/>
          </a:xfrm>
          <a:prstGeom prst="rect">
            <a:avLst/>
          </a:prstGeom>
        </p:spPr>
        <p:txBody>
          <a:bodyPr wrap="square">
            <a:spAutoFit/>
          </a:bodyPr>
          <a:lstStyle/>
          <a:p>
            <a:pPr indent="452438" algn="just"/>
            <a:r>
              <a:rPr lang="ru-RU" sz="3200" b="1" dirty="0">
                <a:latin typeface="Times New Roman" panose="02020603050405020304" pitchFamily="18" charset="0"/>
                <a:cs typeface="Times New Roman" panose="02020603050405020304" pitchFamily="18" charset="0"/>
              </a:rPr>
              <a:t>Кайдзен</a:t>
            </a:r>
            <a:r>
              <a:rPr lang="uz-Latn-UZ" sz="3200" dirty="0">
                <a:latin typeface="Times New Roman" panose="02020603050405020304" pitchFamily="18" charset="0"/>
                <a:cs typeface="Times New Roman" panose="02020603050405020304" pitchFamily="18" charset="0"/>
              </a:rPr>
              <a:t> (яп. 改善) “яхшиланиш” таржима қилинувчи японча сўз бўлиб, ишлаб чиқариш, муҳандислик, тадбиркорлик каби фаолиятлар фалсафаси ва амалиётининг тўхтамасдан такомиллаштиришни тадбиқ етувчи турига айтилади.</a:t>
            </a:r>
          </a:p>
          <a:p>
            <a:pPr indent="452438" algn="just"/>
            <a:endParaRPr lang="uz-Latn-UZ" sz="3200" dirty="0">
              <a:latin typeface="Times New Roman" panose="02020603050405020304" pitchFamily="18" charset="0"/>
              <a:cs typeface="Times New Roman" panose="02020603050405020304" pitchFamily="18" charset="0"/>
            </a:endParaRPr>
          </a:p>
          <a:p>
            <a:pPr indent="452438" algn="just"/>
            <a:r>
              <a:rPr lang="uz-Latn-UZ" sz="3200" dirty="0">
                <a:latin typeface="Times New Roman" panose="02020603050405020304" pitchFamily="18" charset="0"/>
                <a:cs typeface="Times New Roman" panose="02020603050405020304" pitchFamily="18" charset="0"/>
              </a:rPr>
              <a:t>Одатда </a:t>
            </a:r>
            <a:r>
              <a:rPr lang="ru-RU" sz="3200" b="1" dirty="0">
                <a:latin typeface="Times New Roman" panose="02020603050405020304" pitchFamily="18" charset="0"/>
                <a:cs typeface="Times New Roman" panose="02020603050405020304" pitchFamily="18" charset="0"/>
              </a:rPr>
              <a:t>кайдзен</a:t>
            </a:r>
            <a:r>
              <a:rPr lang="uz-Latn-UZ" sz="3200" dirty="0">
                <a:latin typeface="Times New Roman" panose="02020603050405020304" pitchFamily="18" charset="0"/>
                <a:cs typeface="Times New Roman" panose="02020603050405020304" pitchFamily="18" charset="0"/>
              </a:rPr>
              <a:t> ташаббуслари тўрт қадамдан иборат бўлган Deming</a:t>
            </a:r>
            <a:r>
              <a:rPr lang="uz-Cyrl-UZ" sz="3200" dirty="0">
                <a:latin typeface="Times New Roman" panose="02020603050405020304" pitchFamily="18" charset="0"/>
                <a:cs typeface="Times New Roman" panose="02020603050405020304" pitchFamily="18" charset="0"/>
              </a:rPr>
              <a:t> </a:t>
            </a:r>
            <a:r>
              <a:rPr lang="uz-Latn-UZ" sz="3200" dirty="0">
                <a:latin typeface="Times New Roman" panose="02020603050405020304" pitchFamily="18" charset="0"/>
                <a:cs typeface="Times New Roman" panose="02020603050405020304" pitchFamily="18" charset="0"/>
              </a:rPr>
              <a:t>ни PDCA циклига амал қилишади: “Режалаштирмоқ (Plan)” -&gt; “Бажармоқ (Do)” -&gt; “Текширмоқ (Check)” -&gt; “Aмал қилмоқ (Act)”.</a:t>
            </a:r>
          </a:p>
        </p:txBody>
      </p:sp>
    </p:spTree>
    <p:extLst>
      <p:ext uri="{BB962C8B-B14F-4D97-AF65-F5344CB8AC3E}">
        <p14:creationId xmlns:p14="http://schemas.microsoft.com/office/powerpoint/2010/main" val="22438068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BTA tsikli: Rejalashtirmoq (Plan), Bajarmoq (Do), Tekshirmoq (Check), Amal qilmoq (Act)">
            <a:extLst>
              <a:ext uri="{FF2B5EF4-FFF2-40B4-BE49-F238E27FC236}">
                <a16:creationId xmlns:a16="http://schemas.microsoft.com/office/drawing/2014/main" id="{D77E6C18-1AFB-4ADC-B0F4-6B352AAC32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62249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A2FB9-4984-491E-858A-57F260FDC522}"/>
              </a:ext>
            </a:extLst>
          </p:cNvPr>
          <p:cNvSpPr txBox="1"/>
          <p:nvPr/>
        </p:nvSpPr>
        <p:spPr>
          <a:xfrm>
            <a:off x="187569" y="171610"/>
            <a:ext cx="11805139" cy="4524315"/>
          </a:xfrm>
          <a:prstGeom prst="rect">
            <a:avLst/>
          </a:prstGeom>
          <a:noFill/>
        </p:spPr>
        <p:txBody>
          <a:bodyPr wrap="square" rtlCol="0">
            <a:spAutoFit/>
          </a:bodyPr>
          <a:lstStyle/>
          <a:p>
            <a:pPr algn="ctr"/>
            <a:r>
              <a:rPr lang="uz-Cyrl-UZ" sz="2400" b="1" dirty="0">
                <a:latin typeface="Times New Roman" panose="02020603050405020304" pitchFamily="18" charset="0"/>
                <a:cs typeface="Times New Roman" panose="02020603050405020304" pitchFamily="18" charset="0"/>
              </a:rPr>
              <a:t>ФОЙДАЛАНИЛГАН АДАБИЁТЛАР РЎЙХАТИ</a:t>
            </a:r>
          </a:p>
          <a:p>
            <a:pPr algn="ctr"/>
            <a:endParaRPr lang="uz-Cyrl-UZ" sz="1200" b="1" dirty="0">
              <a:latin typeface="Times New Roman" panose="02020603050405020304" pitchFamily="18" charset="0"/>
              <a:cs typeface="Times New Roman" panose="02020603050405020304" pitchFamily="18" charset="0"/>
            </a:endParaRPr>
          </a:p>
          <a:p>
            <a:pPr indent="363538" algn="just">
              <a:buAutoNum type="arabicPeriod"/>
            </a:pPr>
            <a:r>
              <a:rPr lang="ru-RU" dirty="0">
                <a:latin typeface="Times New Roman" panose="02020603050405020304" pitchFamily="18" charset="0"/>
                <a:cs typeface="Times New Roman" panose="02020603050405020304" pitchFamily="18" charset="0"/>
              </a:rPr>
              <a:t>Бережливое производство: Как избавиться от потерь и добиться процветания вашей компании / Джеймс </a:t>
            </a:r>
            <a:r>
              <a:rPr lang="ru-RU" dirty="0" err="1">
                <a:latin typeface="Times New Roman" panose="02020603050405020304" pitchFamily="18" charset="0"/>
                <a:cs typeface="Times New Roman" panose="02020603050405020304" pitchFamily="18" charset="0"/>
              </a:rPr>
              <a:t>Вумек</a:t>
            </a:r>
            <a:r>
              <a:rPr lang="ru-RU" dirty="0">
                <a:latin typeface="Times New Roman" panose="02020603050405020304" pitchFamily="18" charset="0"/>
                <a:cs typeface="Times New Roman" panose="02020603050405020304" pitchFamily="18" charset="0"/>
              </a:rPr>
              <a:t>, Дэниел Джонс; Пер. </a:t>
            </a:r>
            <a:r>
              <a:rPr lang="ru-RU" dirty="0" err="1">
                <a:latin typeface="Times New Roman" panose="02020603050405020304" pitchFamily="18" charset="0"/>
                <a:cs typeface="Times New Roman" panose="02020603050405020304" pitchFamily="18" charset="0"/>
              </a:rPr>
              <a:t>сангл</a:t>
            </a:r>
            <a:r>
              <a:rPr lang="ru-RU" dirty="0">
                <a:latin typeface="Times New Roman" panose="02020603050405020304" pitchFamily="18" charset="0"/>
                <a:cs typeface="Times New Roman" panose="02020603050405020304" pitchFamily="18" charset="0"/>
              </a:rPr>
              <a:t>. - 7-е изд. - М.: Альпина </a:t>
            </a:r>
            <a:r>
              <a:rPr lang="ru-RU" dirty="0" err="1">
                <a:latin typeface="Times New Roman" panose="02020603050405020304" pitchFamily="18" charset="0"/>
                <a:cs typeface="Times New Roman" panose="02020603050405020304" pitchFamily="18" charset="0"/>
              </a:rPr>
              <a:t>Паблишер</a:t>
            </a:r>
            <a:r>
              <a:rPr lang="ru-RU" dirty="0">
                <a:latin typeface="Times New Roman" panose="02020603050405020304" pitchFamily="18" charset="0"/>
                <a:cs typeface="Times New Roman" panose="02020603050405020304" pitchFamily="18" charset="0"/>
              </a:rPr>
              <a:t>, 2013.</a:t>
            </a:r>
          </a:p>
          <a:p>
            <a:pPr indent="363538" algn="just">
              <a:buAutoNum type="arabicPeriod"/>
            </a:pPr>
            <a:r>
              <a:rPr lang="ru-RU" dirty="0">
                <a:latin typeface="Times New Roman" panose="02020603050405020304" pitchFamily="18" charset="0"/>
                <a:cs typeface="Times New Roman" panose="02020603050405020304" pitchFamily="18" charset="0"/>
              </a:rPr>
              <a:t>Бережливое производство на предприятиях машиностроения: теория и практика внедрения: сб. монографий Российской Академии Естествознания, 2010.</a:t>
            </a:r>
          </a:p>
          <a:p>
            <a:pPr indent="363538" algn="just">
              <a:buAutoNum type="arabicPeriod"/>
            </a:pPr>
            <a:r>
              <a:rPr lang="ru-RU" dirty="0" err="1">
                <a:latin typeface="Times New Roman" panose="02020603050405020304" pitchFamily="18" charset="0"/>
                <a:cs typeface="Times New Roman" panose="02020603050405020304" pitchFamily="18" charset="0"/>
              </a:rPr>
              <a:t>Вумек</a:t>
            </a:r>
            <a:r>
              <a:rPr lang="ru-RU" dirty="0">
                <a:latin typeface="Times New Roman" panose="02020603050405020304" pitchFamily="18" charset="0"/>
                <a:cs typeface="Times New Roman" panose="02020603050405020304" pitchFamily="18" charset="0"/>
              </a:rPr>
              <a:t> Д.П., Джонс Д.Т. Бережливое обеспечение: Как построить эффективные и взаимовыгодные отношения между поставщиками и потребителями. - М.: Альпина Бизнес Букс, 2005.</a:t>
            </a:r>
          </a:p>
          <a:p>
            <a:pPr indent="363538" algn="just">
              <a:buAutoNum type="arabicPeriod"/>
            </a:pPr>
            <a:r>
              <a:rPr lang="ru-RU" dirty="0">
                <a:latin typeface="Times New Roman" panose="02020603050405020304" pitchFamily="18" charset="0"/>
                <a:cs typeface="Times New Roman" panose="02020603050405020304" pitchFamily="18" charset="0"/>
              </a:rPr>
              <a:t>Дао </a:t>
            </a:r>
            <a:r>
              <a:rPr lang="ru-RU" dirty="0" err="1">
                <a:latin typeface="Times New Roman" panose="02020603050405020304" pitchFamily="18" charset="0"/>
                <a:cs typeface="Times New Roman" panose="02020603050405020304" pitchFamily="18" charset="0"/>
              </a:rPr>
              <a:t>Toyota</a:t>
            </a:r>
            <a:r>
              <a:rPr lang="ru-RU" dirty="0">
                <a:latin typeface="Times New Roman" panose="02020603050405020304" pitchFamily="18" charset="0"/>
                <a:cs typeface="Times New Roman" panose="02020603050405020304" pitchFamily="18" charset="0"/>
              </a:rPr>
              <a:t>: 14 принципов менеджмента ведущей компании мира / Джеффри </a:t>
            </a:r>
            <a:r>
              <a:rPr lang="ru-RU" dirty="0" err="1">
                <a:latin typeface="Times New Roman" panose="02020603050405020304" pitchFamily="18" charset="0"/>
                <a:cs typeface="Times New Roman" panose="02020603050405020304" pitchFamily="18" charset="0"/>
              </a:rPr>
              <a:t>Лайкер</a:t>
            </a:r>
            <a:r>
              <a:rPr lang="ru-RU" dirty="0">
                <a:latin typeface="Times New Roman" panose="02020603050405020304" pitchFamily="18" charset="0"/>
                <a:cs typeface="Times New Roman" panose="02020603050405020304" pitchFamily="18" charset="0"/>
              </a:rPr>
              <a:t>; Пер. с англ. - М: Альпина Бизнес Букс, 2005. 440 с.</a:t>
            </a:r>
          </a:p>
          <a:p>
            <a:pPr indent="363538" algn="just">
              <a:buAutoNum type="arabicPeriod"/>
            </a:pPr>
            <a:r>
              <a:rPr lang="ru-RU" dirty="0" err="1">
                <a:latin typeface="Times New Roman" panose="02020603050405020304" pitchFamily="18" charset="0"/>
                <a:cs typeface="Times New Roman" panose="02020603050405020304" pitchFamily="18" charset="0"/>
              </a:rPr>
              <a:t>Детмер</a:t>
            </a:r>
            <a:r>
              <a:rPr lang="ru-RU" dirty="0">
                <a:latin typeface="Times New Roman" panose="02020603050405020304" pitchFamily="18" charset="0"/>
                <a:cs typeface="Times New Roman" panose="02020603050405020304" pitchFamily="18" charset="0"/>
              </a:rPr>
              <a:t> У. Производство с невероятной скоростью: Улучшение финансовых результатов предприятия / Уильям </a:t>
            </a:r>
            <a:r>
              <a:rPr lang="ru-RU" dirty="0" err="1">
                <a:latin typeface="Times New Roman" panose="02020603050405020304" pitchFamily="18" charset="0"/>
                <a:cs typeface="Times New Roman" panose="02020603050405020304" pitchFamily="18" charset="0"/>
              </a:rPr>
              <a:t>Детмер</a:t>
            </a:r>
            <a:r>
              <a:rPr lang="ru-RU" dirty="0">
                <a:latin typeface="Times New Roman" panose="02020603050405020304" pitchFamily="18" charset="0"/>
                <a:cs typeface="Times New Roman" panose="02020603050405020304" pitchFamily="18" charset="0"/>
              </a:rPr>
              <a:t>, Эли </a:t>
            </a:r>
            <a:r>
              <a:rPr lang="ru-RU" dirty="0" err="1">
                <a:latin typeface="Times New Roman" panose="02020603050405020304" pitchFamily="18" charset="0"/>
                <a:cs typeface="Times New Roman" panose="02020603050405020304" pitchFamily="18" charset="0"/>
              </a:rPr>
              <a:t>Шрагенхайм</a:t>
            </a:r>
            <a:r>
              <a:rPr lang="ru-RU" dirty="0">
                <a:latin typeface="Times New Roman" panose="02020603050405020304" pitchFamily="18" charset="0"/>
                <a:cs typeface="Times New Roman" panose="02020603050405020304" pitchFamily="18" charset="0"/>
              </a:rPr>
              <a:t>; Пер. с англ. - М.: Альпина </a:t>
            </a:r>
            <a:r>
              <a:rPr lang="ru-RU" dirty="0" err="1">
                <a:latin typeface="Times New Roman" panose="02020603050405020304" pitchFamily="18" charset="0"/>
                <a:cs typeface="Times New Roman" panose="02020603050405020304" pitchFamily="18" charset="0"/>
              </a:rPr>
              <a:t>Паблишерз</a:t>
            </a:r>
            <a:r>
              <a:rPr lang="ru-RU" dirty="0">
                <a:latin typeface="Times New Roman" panose="02020603050405020304" pitchFamily="18" charset="0"/>
                <a:cs typeface="Times New Roman" panose="02020603050405020304" pitchFamily="18" charset="0"/>
              </a:rPr>
              <a:t>, 2009. - 330 с.</a:t>
            </a:r>
          </a:p>
          <a:p>
            <a:pPr indent="363538" algn="just">
              <a:buAutoNum type="arabicPeriod"/>
            </a:pPr>
            <a:r>
              <a:rPr lang="ru-RU" dirty="0">
                <a:latin typeface="Times New Roman" panose="02020603050405020304" pitchFamily="18" charset="0"/>
                <a:cs typeface="Times New Roman" panose="02020603050405020304" pitchFamily="18" charset="0"/>
              </a:rPr>
              <a:t>Джордж Л. Майкл. Бережливое производство + шесть сигм. Комбинируя качество шести сигм со скоростью бережливого производства. - М: Альпина Бизнес Букс, 2005.</a:t>
            </a:r>
          </a:p>
          <a:p>
            <a:pPr indent="363538" algn="just">
              <a:buAutoNum type="arabicPeriod"/>
            </a:pPr>
            <a:r>
              <a:rPr lang="ru-RU" dirty="0">
                <a:latin typeface="Times New Roman" panose="02020603050405020304" pitchFamily="18" charset="0"/>
                <a:cs typeface="Times New Roman" panose="02020603050405020304" pitchFamily="18" charset="0"/>
              </a:rPr>
              <a:t>Иллюстрированный глоссарий по бережливому производству / Под ред. Чета </a:t>
            </a:r>
            <a:r>
              <a:rPr lang="ru-RU" dirty="0" err="1">
                <a:latin typeface="Times New Roman" panose="02020603050405020304" pitchFamily="18" charset="0"/>
                <a:cs typeface="Times New Roman" panose="02020603050405020304" pitchFamily="18" charset="0"/>
              </a:rPr>
              <a:t>Марчвински</a:t>
            </a:r>
            <a:r>
              <a:rPr lang="ru-RU" dirty="0">
                <a:latin typeface="Times New Roman" panose="02020603050405020304" pitchFamily="18" charset="0"/>
                <a:cs typeface="Times New Roman" panose="02020603050405020304" pitchFamily="18" charset="0"/>
              </a:rPr>
              <a:t> и Джона </a:t>
            </a:r>
            <a:r>
              <a:rPr lang="ru-RU" dirty="0" err="1">
                <a:latin typeface="Times New Roman" panose="02020603050405020304" pitchFamily="18" charset="0"/>
                <a:cs typeface="Times New Roman" panose="02020603050405020304" pitchFamily="18" charset="0"/>
              </a:rPr>
              <a:t>Шука</a:t>
            </a:r>
            <a:r>
              <a:rPr lang="ru-RU" dirty="0">
                <a:latin typeface="Times New Roman" panose="02020603050405020304" pitchFamily="18" charset="0"/>
                <a:cs typeface="Times New Roman" panose="02020603050405020304" pitchFamily="18" charset="0"/>
              </a:rPr>
              <a:t>; Пер. с англ. М.: Альпина Бизнес Букс: CBSD, Центр деловых навыков, 2005. - с. 78</a:t>
            </a:r>
            <a:endParaRPr lang="en-US" dirty="0">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509E3F69-84D1-41B4-8C86-D33707CF1FDF}"/>
              </a:ext>
            </a:extLst>
          </p:cNvPr>
          <p:cNvPicPr>
            <a:picLocks noChangeAspect="1"/>
          </p:cNvPicPr>
          <p:nvPr/>
        </p:nvPicPr>
        <p:blipFill>
          <a:blip r:embed="rId2"/>
          <a:stretch>
            <a:fillRect/>
          </a:stretch>
        </p:blipFill>
        <p:spPr>
          <a:xfrm>
            <a:off x="1" y="4695925"/>
            <a:ext cx="2721166" cy="2162075"/>
          </a:xfrm>
          <a:prstGeom prst="rect">
            <a:avLst/>
          </a:prstGeom>
        </p:spPr>
      </p:pic>
      <p:pic>
        <p:nvPicPr>
          <p:cNvPr id="4" name="Рисунок 3">
            <a:extLst>
              <a:ext uri="{FF2B5EF4-FFF2-40B4-BE49-F238E27FC236}">
                <a16:creationId xmlns:a16="http://schemas.microsoft.com/office/drawing/2014/main" id="{806D1911-5914-4BB1-986D-801E7B989060}"/>
              </a:ext>
            </a:extLst>
          </p:cNvPr>
          <p:cNvPicPr>
            <a:picLocks noChangeAspect="1"/>
          </p:cNvPicPr>
          <p:nvPr/>
        </p:nvPicPr>
        <p:blipFill>
          <a:blip r:embed="rId3"/>
          <a:stretch>
            <a:fillRect/>
          </a:stretch>
        </p:blipFill>
        <p:spPr>
          <a:xfrm>
            <a:off x="2721167" y="4695925"/>
            <a:ext cx="2555913" cy="2162076"/>
          </a:xfrm>
          <a:prstGeom prst="rect">
            <a:avLst/>
          </a:prstGeom>
        </p:spPr>
      </p:pic>
      <p:pic>
        <p:nvPicPr>
          <p:cNvPr id="5" name="Рисунок 4">
            <a:extLst>
              <a:ext uri="{FF2B5EF4-FFF2-40B4-BE49-F238E27FC236}">
                <a16:creationId xmlns:a16="http://schemas.microsoft.com/office/drawing/2014/main" id="{929EB9F6-DBCF-46A3-8DCC-8D2138C18C9D}"/>
              </a:ext>
            </a:extLst>
          </p:cNvPr>
          <p:cNvPicPr>
            <a:picLocks noChangeAspect="1"/>
          </p:cNvPicPr>
          <p:nvPr/>
        </p:nvPicPr>
        <p:blipFill>
          <a:blip r:embed="rId4"/>
          <a:stretch>
            <a:fillRect/>
          </a:stretch>
        </p:blipFill>
        <p:spPr>
          <a:xfrm>
            <a:off x="5277080" y="4695923"/>
            <a:ext cx="2555913" cy="2162077"/>
          </a:xfrm>
          <a:prstGeom prst="rect">
            <a:avLst/>
          </a:prstGeom>
        </p:spPr>
      </p:pic>
      <p:pic>
        <p:nvPicPr>
          <p:cNvPr id="6" name="Рисунок 5">
            <a:extLst>
              <a:ext uri="{FF2B5EF4-FFF2-40B4-BE49-F238E27FC236}">
                <a16:creationId xmlns:a16="http://schemas.microsoft.com/office/drawing/2014/main" id="{51AC1C13-BFD8-4AD2-BC27-C9E6C329288F}"/>
              </a:ext>
            </a:extLst>
          </p:cNvPr>
          <p:cNvPicPr>
            <a:picLocks noChangeAspect="1"/>
          </p:cNvPicPr>
          <p:nvPr/>
        </p:nvPicPr>
        <p:blipFill>
          <a:blip r:embed="rId5"/>
          <a:stretch>
            <a:fillRect/>
          </a:stretch>
        </p:blipFill>
        <p:spPr>
          <a:xfrm>
            <a:off x="7817237" y="4695922"/>
            <a:ext cx="4374651" cy="2162077"/>
          </a:xfrm>
          <a:prstGeom prst="rect">
            <a:avLst/>
          </a:prstGeom>
        </p:spPr>
      </p:pic>
    </p:spTree>
    <p:extLst>
      <p:ext uri="{BB962C8B-B14F-4D97-AF65-F5344CB8AC3E}">
        <p14:creationId xmlns:p14="http://schemas.microsoft.com/office/powerpoint/2010/main" val="41995253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9B60365-1C81-4E78-BB9D-5A2F56862F54}"/>
              </a:ext>
            </a:extLst>
          </p:cNvPr>
          <p:cNvPicPr>
            <a:picLocks noChangeAspect="1"/>
          </p:cNvPicPr>
          <p:nvPr/>
        </p:nvPicPr>
        <p:blipFill>
          <a:blip r:embed="rId2"/>
          <a:stretch>
            <a:fillRect/>
          </a:stretch>
        </p:blipFill>
        <p:spPr>
          <a:xfrm>
            <a:off x="0" y="0"/>
            <a:ext cx="7216048" cy="2857500"/>
          </a:xfrm>
          <a:prstGeom prst="rect">
            <a:avLst/>
          </a:prstGeom>
        </p:spPr>
      </p:pic>
      <p:pic>
        <p:nvPicPr>
          <p:cNvPr id="5" name="Рисунок 4">
            <a:extLst>
              <a:ext uri="{FF2B5EF4-FFF2-40B4-BE49-F238E27FC236}">
                <a16:creationId xmlns:a16="http://schemas.microsoft.com/office/drawing/2014/main" id="{3A3BB256-D31A-4CA7-A4BB-B99E664DD3AC}"/>
              </a:ext>
            </a:extLst>
          </p:cNvPr>
          <p:cNvPicPr>
            <a:picLocks noChangeAspect="1"/>
          </p:cNvPicPr>
          <p:nvPr/>
        </p:nvPicPr>
        <p:blipFill>
          <a:blip r:embed="rId3"/>
          <a:stretch>
            <a:fillRect/>
          </a:stretch>
        </p:blipFill>
        <p:spPr>
          <a:xfrm>
            <a:off x="7216048" y="0"/>
            <a:ext cx="4975952" cy="2859666"/>
          </a:xfrm>
          <a:prstGeom prst="rect">
            <a:avLst/>
          </a:prstGeom>
        </p:spPr>
      </p:pic>
      <p:pic>
        <p:nvPicPr>
          <p:cNvPr id="6" name="Рисунок 5">
            <a:extLst>
              <a:ext uri="{FF2B5EF4-FFF2-40B4-BE49-F238E27FC236}">
                <a16:creationId xmlns:a16="http://schemas.microsoft.com/office/drawing/2014/main" id="{B7DAC6E7-47ED-4DE3-AB56-FF8984B63F1C}"/>
              </a:ext>
            </a:extLst>
          </p:cNvPr>
          <p:cNvPicPr>
            <a:picLocks noChangeAspect="1"/>
          </p:cNvPicPr>
          <p:nvPr/>
        </p:nvPicPr>
        <p:blipFill>
          <a:blip r:embed="rId4"/>
          <a:stretch>
            <a:fillRect/>
          </a:stretch>
        </p:blipFill>
        <p:spPr>
          <a:xfrm>
            <a:off x="0" y="4286250"/>
            <a:ext cx="3810000" cy="2571750"/>
          </a:xfrm>
          <a:prstGeom prst="rect">
            <a:avLst/>
          </a:prstGeom>
        </p:spPr>
      </p:pic>
      <p:pic>
        <p:nvPicPr>
          <p:cNvPr id="7" name="Рисунок 6">
            <a:extLst>
              <a:ext uri="{FF2B5EF4-FFF2-40B4-BE49-F238E27FC236}">
                <a16:creationId xmlns:a16="http://schemas.microsoft.com/office/drawing/2014/main" id="{9F818EC8-61AD-4F0B-96A0-D892A7679CB1}"/>
              </a:ext>
            </a:extLst>
          </p:cNvPr>
          <p:cNvPicPr>
            <a:picLocks noChangeAspect="1"/>
          </p:cNvPicPr>
          <p:nvPr/>
        </p:nvPicPr>
        <p:blipFill>
          <a:blip r:embed="rId5"/>
          <a:stretch>
            <a:fillRect/>
          </a:stretch>
        </p:blipFill>
        <p:spPr>
          <a:xfrm>
            <a:off x="7623672" y="4288314"/>
            <a:ext cx="4568328" cy="2569685"/>
          </a:xfrm>
          <a:prstGeom prst="rect">
            <a:avLst/>
          </a:prstGeom>
        </p:spPr>
      </p:pic>
      <p:pic>
        <p:nvPicPr>
          <p:cNvPr id="8" name="Рисунок 7">
            <a:extLst>
              <a:ext uri="{FF2B5EF4-FFF2-40B4-BE49-F238E27FC236}">
                <a16:creationId xmlns:a16="http://schemas.microsoft.com/office/drawing/2014/main" id="{726FE36E-C064-4272-B645-ADABD2A084CE}"/>
              </a:ext>
            </a:extLst>
          </p:cNvPr>
          <p:cNvPicPr>
            <a:picLocks noChangeAspect="1"/>
          </p:cNvPicPr>
          <p:nvPr/>
        </p:nvPicPr>
        <p:blipFill>
          <a:blip r:embed="rId6"/>
          <a:stretch>
            <a:fillRect/>
          </a:stretch>
        </p:blipFill>
        <p:spPr>
          <a:xfrm>
            <a:off x="3810000" y="4286147"/>
            <a:ext cx="3810001" cy="2571851"/>
          </a:xfrm>
          <a:prstGeom prst="rect">
            <a:avLst/>
          </a:prstGeom>
        </p:spPr>
      </p:pic>
      <p:sp>
        <p:nvSpPr>
          <p:cNvPr id="9" name="TextBox 8">
            <a:extLst>
              <a:ext uri="{FF2B5EF4-FFF2-40B4-BE49-F238E27FC236}">
                <a16:creationId xmlns:a16="http://schemas.microsoft.com/office/drawing/2014/main" id="{74036806-F18A-4AC7-B842-C02B689776AF}"/>
              </a:ext>
            </a:extLst>
          </p:cNvPr>
          <p:cNvSpPr txBox="1"/>
          <p:nvPr/>
        </p:nvSpPr>
        <p:spPr>
          <a:xfrm>
            <a:off x="1006207" y="3155242"/>
            <a:ext cx="10179586" cy="830997"/>
          </a:xfrm>
          <a:prstGeom prst="rect">
            <a:avLst/>
          </a:prstGeom>
          <a:noFill/>
        </p:spPr>
        <p:txBody>
          <a:bodyPr wrap="square" rtlCol="0">
            <a:spAutoFit/>
          </a:bodyPr>
          <a:lstStyle/>
          <a:p>
            <a:pPr algn="ctr"/>
            <a:r>
              <a:rPr lang="ru-RU" sz="4800" b="1" dirty="0">
                <a:solidFill>
                  <a:schemeClr val="accent1">
                    <a:lumMod val="75000"/>
                  </a:schemeClr>
                </a:solidFill>
                <a:latin typeface="Times New Roman" panose="02020603050405020304" pitchFamily="18" charset="0"/>
                <a:cs typeface="Times New Roman" panose="02020603050405020304" pitchFamily="18" charset="0"/>
              </a:rPr>
              <a:t>ЭЪТИБОРИНГИЗ УЧУН РАХМАТ</a:t>
            </a:r>
            <a:endParaRPr lang="uz-Latn-UZ" sz="4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5068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TotalTime>
  <Words>2196</Words>
  <Application>Microsoft Office PowerPoint</Application>
  <PresentationFormat>Широкоэкранный</PresentationFormat>
  <Paragraphs>167</Paragraphs>
  <Slides>47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47</vt:i4>
      </vt:variant>
    </vt:vector>
  </HeadingPairs>
  <TitlesOfParts>
    <vt:vector size="52"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Dell</dc:creator>
  <cp:lastModifiedBy>Dell</cp:lastModifiedBy>
  <cp:revision>70</cp:revision>
  <dcterms:created xsi:type="dcterms:W3CDTF">2021-10-17T07:59:15Z</dcterms:created>
  <dcterms:modified xsi:type="dcterms:W3CDTF">2022-06-08T08:41:03Z</dcterms:modified>
</cp:coreProperties>
</file>