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6" r:id="rId2"/>
    <p:sldId id="280" r:id="rId3"/>
    <p:sldId id="285" r:id="rId4"/>
    <p:sldId id="286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59" r:id="rId14"/>
    <p:sldId id="287" r:id="rId15"/>
    <p:sldId id="288" r:id="rId16"/>
    <p:sldId id="260" r:id="rId17"/>
    <p:sldId id="261" r:id="rId18"/>
    <p:sldId id="262" r:id="rId19"/>
    <p:sldId id="263" r:id="rId20"/>
    <p:sldId id="264" r:id="rId21"/>
    <p:sldId id="274" r:id="rId22"/>
    <p:sldId id="283" r:id="rId23"/>
    <p:sldId id="275" r:id="rId24"/>
    <p:sldId id="276" r:id="rId25"/>
    <p:sldId id="277" r:id="rId26"/>
    <p:sldId id="278" r:id="rId27"/>
    <p:sldId id="279" r:id="rId28"/>
    <p:sldId id="281" r:id="rId29"/>
    <p:sldId id="284" r:id="rId30"/>
    <p:sldId id="282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141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AE88F1-3F7A-40D3-A565-FA37F061BEF3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76A44D-2071-46CB-AEAC-B1E0B0E0D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703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021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15271"/>
            <a:ext cx="7772400" cy="2387600"/>
          </a:xfrm>
        </p:spPr>
        <p:txBody>
          <a:bodyPr anchor="b">
            <a:normAutofit/>
          </a:bodyPr>
          <a:lstStyle>
            <a:lvl1pPr algn="ctr"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033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152737"/>
            <a:ext cx="7886700" cy="1325563"/>
          </a:xfrm>
        </p:spPr>
        <p:txBody>
          <a:bodyPr>
            <a:normAutofit/>
          </a:bodyPr>
          <a:lstStyle>
            <a:lvl1pPr algn="ctr"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988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133079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6957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965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258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5285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373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211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559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84F64-CAB0-4058-BF87-A9226BD7646E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1772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66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3"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4" name="Objekt 6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6" y="1589"/>
                        <a:ext cx="1465" cy="1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hteck 36"/>
          <p:cNvSpPr/>
          <p:nvPr/>
        </p:nvSpPr>
        <p:spPr>
          <a:xfrm>
            <a:off x="8626720" y="6597650"/>
            <a:ext cx="265234" cy="260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sz="1662" dirty="0"/>
          </a:p>
        </p:txBody>
      </p:sp>
      <p:grpSp>
        <p:nvGrpSpPr>
          <p:cNvPr id="6" name="Gruppieren 7"/>
          <p:cNvGrpSpPr>
            <a:grpSpLocks noChangeAspect="1"/>
          </p:cNvGrpSpPr>
          <p:nvPr/>
        </p:nvGrpSpPr>
        <p:grpSpPr bwMode="auto">
          <a:xfrm>
            <a:off x="7813431" y="1"/>
            <a:ext cx="1078523" cy="581025"/>
            <a:chOff x="442913" y="1373188"/>
            <a:chExt cx="8255000" cy="4110037"/>
          </a:xfrm>
        </p:grpSpPr>
        <p:sp>
          <p:nvSpPr>
            <p:cNvPr id="7" name="Rectangle 30"/>
            <p:cNvSpPr>
              <a:spLocks noChangeArrowheads="1"/>
            </p:cNvSpPr>
            <p:nvPr/>
          </p:nvSpPr>
          <p:spPr bwMode="gray">
            <a:xfrm>
              <a:off x="442913" y="1373188"/>
              <a:ext cx="4071423" cy="4110037"/>
            </a:xfrm>
            <a:prstGeom prst="rect">
              <a:avLst/>
            </a:prstGeom>
            <a:solidFill>
              <a:srgbClr val="102A63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8" name="Rectangle 31"/>
            <p:cNvSpPr>
              <a:spLocks noChangeArrowheads="1"/>
            </p:cNvSpPr>
            <p:nvPr/>
          </p:nvSpPr>
          <p:spPr bwMode="gray">
            <a:xfrm>
              <a:off x="2630043" y="1373188"/>
              <a:ext cx="1020655" cy="1021898"/>
            </a:xfrm>
            <a:prstGeom prst="rect">
              <a:avLst/>
            </a:prstGeom>
            <a:solidFill>
              <a:srgbClr val="3F4C82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9" name="Rectangle 32"/>
            <p:cNvSpPr>
              <a:spLocks noChangeArrowheads="1"/>
            </p:cNvSpPr>
            <p:nvPr/>
          </p:nvSpPr>
          <p:spPr bwMode="gray">
            <a:xfrm>
              <a:off x="4043263" y="1373188"/>
              <a:ext cx="471073" cy="1021898"/>
            </a:xfrm>
            <a:prstGeom prst="rect">
              <a:avLst/>
            </a:prstGeom>
            <a:solidFill>
              <a:srgbClr val="3F4C82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10" name="Rectangle 33"/>
            <p:cNvSpPr>
              <a:spLocks noChangeArrowheads="1"/>
            </p:cNvSpPr>
            <p:nvPr/>
          </p:nvSpPr>
          <p:spPr bwMode="gray">
            <a:xfrm>
              <a:off x="2630043" y="2698282"/>
              <a:ext cx="1020655" cy="1033124"/>
            </a:xfrm>
            <a:prstGeom prst="rect">
              <a:avLst/>
            </a:prstGeom>
            <a:solidFill>
              <a:srgbClr val="3F4C82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11" name="Rectangle 34"/>
            <p:cNvSpPr>
              <a:spLocks noChangeArrowheads="1"/>
            </p:cNvSpPr>
            <p:nvPr/>
          </p:nvSpPr>
          <p:spPr bwMode="gray">
            <a:xfrm>
              <a:off x="2630043" y="4045835"/>
              <a:ext cx="1020655" cy="1033124"/>
            </a:xfrm>
            <a:prstGeom prst="rect">
              <a:avLst/>
            </a:prstGeom>
            <a:solidFill>
              <a:srgbClr val="3F4C82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12" name="Rectangle 35"/>
            <p:cNvSpPr>
              <a:spLocks noChangeArrowheads="1"/>
            </p:cNvSpPr>
            <p:nvPr/>
          </p:nvSpPr>
          <p:spPr bwMode="gray">
            <a:xfrm>
              <a:off x="4043263" y="2698282"/>
              <a:ext cx="471073" cy="1033124"/>
            </a:xfrm>
            <a:prstGeom prst="rect">
              <a:avLst/>
            </a:prstGeom>
            <a:solidFill>
              <a:srgbClr val="3F4C82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13" name="Rectangle 37"/>
            <p:cNvSpPr>
              <a:spLocks noChangeArrowheads="1"/>
            </p:cNvSpPr>
            <p:nvPr/>
          </p:nvSpPr>
          <p:spPr bwMode="gray">
            <a:xfrm>
              <a:off x="4043263" y="4045835"/>
              <a:ext cx="471073" cy="1033124"/>
            </a:xfrm>
            <a:prstGeom prst="rect">
              <a:avLst/>
            </a:prstGeom>
            <a:solidFill>
              <a:srgbClr val="3F4C82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14" name="Rectangle 38"/>
            <p:cNvSpPr>
              <a:spLocks noChangeArrowheads="1"/>
            </p:cNvSpPr>
            <p:nvPr/>
          </p:nvSpPr>
          <p:spPr bwMode="gray">
            <a:xfrm>
              <a:off x="4626497" y="1373188"/>
              <a:ext cx="4071416" cy="4110037"/>
            </a:xfrm>
            <a:prstGeom prst="rect">
              <a:avLst/>
            </a:prstGeom>
            <a:solidFill>
              <a:srgbClr val="83818A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15" name="Rectangle 39"/>
            <p:cNvSpPr>
              <a:spLocks noChangeArrowheads="1"/>
            </p:cNvSpPr>
            <p:nvPr/>
          </p:nvSpPr>
          <p:spPr bwMode="gray">
            <a:xfrm>
              <a:off x="5478915" y="1373188"/>
              <a:ext cx="1031875" cy="1021898"/>
            </a:xfrm>
            <a:prstGeom prst="rect">
              <a:avLst/>
            </a:prstGeom>
            <a:solidFill>
              <a:srgbClr val="A2A0A9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16" name="Rectangle 40"/>
            <p:cNvSpPr>
              <a:spLocks noChangeArrowheads="1"/>
            </p:cNvSpPr>
            <p:nvPr/>
          </p:nvSpPr>
          <p:spPr bwMode="gray">
            <a:xfrm>
              <a:off x="4626497" y="1373188"/>
              <a:ext cx="504718" cy="1021898"/>
            </a:xfrm>
            <a:prstGeom prst="rect">
              <a:avLst/>
            </a:prstGeom>
            <a:solidFill>
              <a:srgbClr val="A2A0A9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17" name="Rectangle 41"/>
            <p:cNvSpPr>
              <a:spLocks noChangeArrowheads="1"/>
            </p:cNvSpPr>
            <p:nvPr/>
          </p:nvSpPr>
          <p:spPr bwMode="gray">
            <a:xfrm>
              <a:off x="5478915" y="2698282"/>
              <a:ext cx="1031875" cy="1033124"/>
            </a:xfrm>
            <a:prstGeom prst="rect">
              <a:avLst/>
            </a:prstGeom>
            <a:solidFill>
              <a:srgbClr val="A2A0A9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18" name="Rectangle 42"/>
            <p:cNvSpPr>
              <a:spLocks noChangeArrowheads="1"/>
            </p:cNvSpPr>
            <p:nvPr/>
          </p:nvSpPr>
          <p:spPr bwMode="gray">
            <a:xfrm>
              <a:off x="5478915" y="4045835"/>
              <a:ext cx="1031875" cy="1033124"/>
            </a:xfrm>
            <a:prstGeom prst="rect">
              <a:avLst/>
            </a:prstGeom>
            <a:solidFill>
              <a:srgbClr val="A2A0A9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19" name="Rectangle 43"/>
            <p:cNvSpPr>
              <a:spLocks noChangeArrowheads="1"/>
            </p:cNvSpPr>
            <p:nvPr/>
          </p:nvSpPr>
          <p:spPr bwMode="gray">
            <a:xfrm>
              <a:off x="4626497" y="2698282"/>
              <a:ext cx="504718" cy="1033124"/>
            </a:xfrm>
            <a:prstGeom prst="rect">
              <a:avLst/>
            </a:prstGeom>
            <a:solidFill>
              <a:srgbClr val="A2A0A9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20" name="Rectangle 44"/>
            <p:cNvSpPr>
              <a:spLocks noChangeArrowheads="1"/>
            </p:cNvSpPr>
            <p:nvPr/>
          </p:nvSpPr>
          <p:spPr bwMode="gray">
            <a:xfrm>
              <a:off x="4626497" y="4045835"/>
              <a:ext cx="504718" cy="1033124"/>
            </a:xfrm>
            <a:prstGeom prst="rect">
              <a:avLst/>
            </a:prstGeom>
            <a:solidFill>
              <a:srgbClr val="A2A0A9"/>
            </a:solidFill>
            <a:ln>
              <a:noFill/>
            </a:ln>
            <a:extLst/>
          </p:spPr>
          <p:txBody>
            <a:bodyPr/>
            <a:lstStyle>
              <a:lvl1pPr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defRPr/>
              </a:pPr>
              <a:endParaRPr lang="en-US" altLang="en-US" sz="1477" smtClean="0"/>
            </a:p>
          </p:txBody>
        </p:sp>
        <p:sp>
          <p:nvSpPr>
            <p:cNvPr id="21" name="Freeform 45"/>
            <p:cNvSpPr>
              <a:spLocks noEditPoints="1"/>
            </p:cNvSpPr>
            <p:nvPr/>
          </p:nvSpPr>
          <p:spPr bwMode="gray">
            <a:xfrm>
              <a:off x="577505" y="2114342"/>
              <a:ext cx="729046" cy="696236"/>
            </a:xfrm>
            <a:custGeom>
              <a:avLst/>
              <a:gdLst>
                <a:gd name="T0" fmla="*/ 2147483647 w 193"/>
                <a:gd name="T1" fmla="*/ 1067348390 h 183"/>
                <a:gd name="T2" fmla="*/ 1378695681 w 193"/>
                <a:gd name="T3" fmla="*/ 379191187 h 183"/>
                <a:gd name="T4" fmla="*/ 506459944 w 193"/>
                <a:gd name="T5" fmla="*/ 1067348390 h 183"/>
                <a:gd name="T6" fmla="*/ 2147483647 w 193"/>
                <a:gd name="T7" fmla="*/ 1067348390 h 183"/>
                <a:gd name="T8" fmla="*/ 492390779 w 193"/>
                <a:gd name="T9" fmla="*/ 1418451757 h 183"/>
                <a:gd name="T10" fmla="*/ 1378695681 w 193"/>
                <a:gd name="T11" fmla="*/ 2147483647 h 183"/>
                <a:gd name="T12" fmla="*/ 2147483647 w 193"/>
                <a:gd name="T13" fmla="*/ 1755509341 h 183"/>
                <a:gd name="T14" fmla="*/ 2147483647 w 193"/>
                <a:gd name="T15" fmla="*/ 1755509341 h 183"/>
                <a:gd name="T16" fmla="*/ 1406834011 w 193"/>
                <a:gd name="T17" fmla="*/ 2147483647 h 183"/>
                <a:gd name="T18" fmla="*/ 0 w 193"/>
                <a:gd name="T19" fmla="*/ 1292054695 h 183"/>
                <a:gd name="T20" fmla="*/ 1406834011 w 193"/>
                <a:gd name="T21" fmla="*/ 0 h 183"/>
                <a:gd name="T22" fmla="*/ 2147483647 w 193"/>
                <a:gd name="T23" fmla="*/ 1362272370 h 183"/>
                <a:gd name="T24" fmla="*/ 2147483647 w 193"/>
                <a:gd name="T25" fmla="*/ 1418451757 h 183"/>
                <a:gd name="T26" fmla="*/ 492390779 w 193"/>
                <a:gd name="T27" fmla="*/ 1418451757 h 18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93" h="183">
                  <a:moveTo>
                    <a:pt x="158" y="76"/>
                  </a:moveTo>
                  <a:cubicBezTo>
                    <a:pt x="153" y="45"/>
                    <a:pt x="129" y="27"/>
                    <a:pt x="98" y="27"/>
                  </a:cubicBezTo>
                  <a:cubicBezTo>
                    <a:pt x="68" y="27"/>
                    <a:pt x="41" y="45"/>
                    <a:pt x="36" y="76"/>
                  </a:cubicBezTo>
                  <a:lnTo>
                    <a:pt x="158" y="76"/>
                  </a:lnTo>
                  <a:close/>
                  <a:moveTo>
                    <a:pt x="35" y="101"/>
                  </a:moveTo>
                  <a:cubicBezTo>
                    <a:pt x="38" y="137"/>
                    <a:pt x="69" y="156"/>
                    <a:pt x="98" y="156"/>
                  </a:cubicBezTo>
                  <a:cubicBezTo>
                    <a:pt x="117" y="156"/>
                    <a:pt x="143" y="149"/>
                    <a:pt x="154" y="125"/>
                  </a:cubicBezTo>
                  <a:cubicBezTo>
                    <a:pt x="188" y="125"/>
                    <a:pt x="188" y="125"/>
                    <a:pt x="188" y="125"/>
                  </a:cubicBezTo>
                  <a:cubicBezTo>
                    <a:pt x="172" y="166"/>
                    <a:pt x="134" y="183"/>
                    <a:pt x="100" y="183"/>
                  </a:cubicBezTo>
                  <a:cubicBezTo>
                    <a:pt x="33" y="183"/>
                    <a:pt x="0" y="141"/>
                    <a:pt x="0" y="92"/>
                  </a:cubicBezTo>
                  <a:cubicBezTo>
                    <a:pt x="0" y="42"/>
                    <a:pt x="33" y="0"/>
                    <a:pt x="100" y="0"/>
                  </a:cubicBezTo>
                  <a:cubicBezTo>
                    <a:pt x="145" y="0"/>
                    <a:pt x="193" y="26"/>
                    <a:pt x="193" y="97"/>
                  </a:cubicBezTo>
                  <a:cubicBezTo>
                    <a:pt x="193" y="101"/>
                    <a:pt x="193" y="101"/>
                    <a:pt x="193" y="101"/>
                  </a:cubicBezTo>
                  <a:lnTo>
                    <a:pt x="35" y="10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62"/>
            </a:p>
          </p:txBody>
        </p:sp>
        <p:sp>
          <p:nvSpPr>
            <p:cNvPr id="22" name="Freeform 46"/>
            <p:cNvSpPr>
              <a:spLocks/>
            </p:cNvSpPr>
            <p:nvPr/>
          </p:nvSpPr>
          <p:spPr bwMode="gray">
            <a:xfrm>
              <a:off x="1373847" y="2114342"/>
              <a:ext cx="650530" cy="696236"/>
            </a:xfrm>
            <a:custGeom>
              <a:avLst/>
              <a:gdLst>
                <a:gd name="T0" fmla="*/ 464009937 w 174"/>
                <a:gd name="T1" fmla="*/ 1727421521 h 183"/>
                <a:gd name="T2" fmla="*/ 1223300629 w 174"/>
                <a:gd name="T3" fmla="*/ 2147483647 h 183"/>
                <a:gd name="T4" fmla="*/ 1954464166 w 174"/>
                <a:gd name="T5" fmla="*/ 1839772800 h 183"/>
                <a:gd name="T6" fmla="*/ 1504515932 w 174"/>
                <a:gd name="T7" fmla="*/ 1516757252 h 183"/>
                <a:gd name="T8" fmla="*/ 745228989 w 174"/>
                <a:gd name="T9" fmla="*/ 1418451757 h 183"/>
                <a:gd name="T10" fmla="*/ 84366466 w 174"/>
                <a:gd name="T11" fmla="*/ 772424410 h 183"/>
                <a:gd name="T12" fmla="*/ 1195177224 w 174"/>
                <a:gd name="T13" fmla="*/ 0 h 183"/>
                <a:gd name="T14" fmla="*/ 2147483647 w 174"/>
                <a:gd name="T15" fmla="*/ 814554266 h 183"/>
                <a:gd name="T16" fmla="*/ 1912282808 w 174"/>
                <a:gd name="T17" fmla="*/ 814554266 h 183"/>
                <a:gd name="T18" fmla="*/ 1181115521 w 174"/>
                <a:gd name="T19" fmla="*/ 365145403 h 183"/>
                <a:gd name="T20" fmla="*/ 548376403 w 174"/>
                <a:gd name="T21" fmla="*/ 730290807 h 183"/>
                <a:gd name="T22" fmla="*/ 956143279 w 174"/>
                <a:gd name="T23" fmla="*/ 1025214787 h 183"/>
                <a:gd name="T24" fmla="*/ 1602944100 w 174"/>
                <a:gd name="T25" fmla="*/ 1109481993 h 183"/>
                <a:gd name="T26" fmla="*/ 2147483647 w 174"/>
                <a:gd name="T27" fmla="*/ 1755509341 h 183"/>
                <a:gd name="T28" fmla="*/ 1237358582 w 174"/>
                <a:gd name="T29" fmla="*/ 2147483647 h 183"/>
                <a:gd name="T30" fmla="*/ 0 w 174"/>
                <a:gd name="T31" fmla="*/ 1727421521 h 183"/>
                <a:gd name="T32" fmla="*/ 464009937 w 174"/>
                <a:gd name="T33" fmla="*/ 1727421521 h 18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74" h="183">
                  <a:moveTo>
                    <a:pt x="33" y="123"/>
                  </a:moveTo>
                  <a:cubicBezTo>
                    <a:pt x="33" y="139"/>
                    <a:pt x="45" y="158"/>
                    <a:pt x="87" y="158"/>
                  </a:cubicBezTo>
                  <a:cubicBezTo>
                    <a:pt x="129" y="158"/>
                    <a:pt x="139" y="143"/>
                    <a:pt x="139" y="131"/>
                  </a:cubicBezTo>
                  <a:cubicBezTo>
                    <a:pt x="139" y="119"/>
                    <a:pt x="133" y="112"/>
                    <a:pt x="107" y="108"/>
                  </a:cubicBezTo>
                  <a:cubicBezTo>
                    <a:pt x="53" y="101"/>
                    <a:pt x="53" y="101"/>
                    <a:pt x="53" y="101"/>
                  </a:cubicBezTo>
                  <a:cubicBezTo>
                    <a:pt x="28" y="97"/>
                    <a:pt x="6" y="82"/>
                    <a:pt x="6" y="55"/>
                  </a:cubicBezTo>
                  <a:cubicBezTo>
                    <a:pt x="6" y="21"/>
                    <a:pt x="37" y="0"/>
                    <a:pt x="85" y="0"/>
                  </a:cubicBezTo>
                  <a:cubicBezTo>
                    <a:pt x="141" y="0"/>
                    <a:pt x="165" y="24"/>
                    <a:pt x="168" y="58"/>
                  </a:cubicBezTo>
                  <a:cubicBezTo>
                    <a:pt x="136" y="58"/>
                    <a:pt x="136" y="58"/>
                    <a:pt x="136" y="58"/>
                  </a:cubicBezTo>
                  <a:cubicBezTo>
                    <a:pt x="135" y="40"/>
                    <a:pt x="118" y="26"/>
                    <a:pt x="84" y="26"/>
                  </a:cubicBezTo>
                  <a:cubicBezTo>
                    <a:pt x="63" y="26"/>
                    <a:pt x="39" y="31"/>
                    <a:pt x="39" y="52"/>
                  </a:cubicBezTo>
                  <a:cubicBezTo>
                    <a:pt x="39" y="63"/>
                    <a:pt x="44" y="70"/>
                    <a:pt x="68" y="73"/>
                  </a:cubicBezTo>
                  <a:cubicBezTo>
                    <a:pt x="114" y="79"/>
                    <a:pt x="114" y="79"/>
                    <a:pt x="114" y="79"/>
                  </a:cubicBezTo>
                  <a:cubicBezTo>
                    <a:pt x="157" y="85"/>
                    <a:pt x="174" y="100"/>
                    <a:pt x="174" y="125"/>
                  </a:cubicBezTo>
                  <a:cubicBezTo>
                    <a:pt x="174" y="165"/>
                    <a:pt x="140" y="183"/>
                    <a:pt x="88" y="183"/>
                  </a:cubicBezTo>
                  <a:cubicBezTo>
                    <a:pt x="49" y="183"/>
                    <a:pt x="4" y="173"/>
                    <a:pt x="0" y="123"/>
                  </a:cubicBezTo>
                  <a:lnTo>
                    <a:pt x="33" y="1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62"/>
            </a:p>
          </p:txBody>
        </p:sp>
        <p:sp>
          <p:nvSpPr>
            <p:cNvPr id="23" name="Freeform 47"/>
            <p:cNvSpPr>
              <a:spLocks/>
            </p:cNvSpPr>
            <p:nvPr/>
          </p:nvSpPr>
          <p:spPr bwMode="gray">
            <a:xfrm>
              <a:off x="2136537" y="2114342"/>
              <a:ext cx="1099171" cy="673777"/>
            </a:xfrm>
            <a:custGeom>
              <a:avLst/>
              <a:gdLst>
                <a:gd name="T0" fmla="*/ 2147483647 w 294"/>
                <a:gd name="T1" fmla="*/ 955746698 h 177"/>
                <a:gd name="T2" fmla="*/ 2147483647 w 294"/>
                <a:gd name="T3" fmla="*/ 379486171 h 177"/>
                <a:gd name="T4" fmla="*/ 2147483647 w 294"/>
                <a:gd name="T5" fmla="*/ 1040076958 h 177"/>
                <a:gd name="T6" fmla="*/ 2147483647 w 294"/>
                <a:gd name="T7" fmla="*/ 2147483647 h 177"/>
                <a:gd name="T8" fmla="*/ 1844904458 w 294"/>
                <a:gd name="T9" fmla="*/ 2147483647 h 177"/>
                <a:gd name="T10" fmla="*/ 1844904458 w 294"/>
                <a:gd name="T11" fmla="*/ 955746698 h 177"/>
                <a:gd name="T12" fmla="*/ 1267492729 w 294"/>
                <a:gd name="T13" fmla="*/ 379486171 h 177"/>
                <a:gd name="T14" fmla="*/ 464746208 w 294"/>
                <a:gd name="T15" fmla="*/ 1096297131 h 177"/>
                <a:gd name="T16" fmla="*/ 464746208 w 294"/>
                <a:gd name="T17" fmla="*/ 2147483647 h 177"/>
                <a:gd name="T18" fmla="*/ 0 w 294"/>
                <a:gd name="T19" fmla="*/ 2147483647 h 177"/>
                <a:gd name="T20" fmla="*/ 0 w 294"/>
                <a:gd name="T21" fmla="*/ 84330260 h 177"/>
                <a:gd name="T22" fmla="*/ 464746208 w 294"/>
                <a:gd name="T23" fmla="*/ 84330260 h 177"/>
                <a:gd name="T24" fmla="*/ 464746208 w 294"/>
                <a:gd name="T25" fmla="*/ 449761388 h 177"/>
                <a:gd name="T26" fmla="*/ 478830336 w 294"/>
                <a:gd name="T27" fmla="*/ 449761388 h 177"/>
                <a:gd name="T28" fmla="*/ 1422406881 w 294"/>
                <a:gd name="T29" fmla="*/ 0 h 177"/>
                <a:gd name="T30" fmla="*/ 2147483647 w 294"/>
                <a:gd name="T31" fmla="*/ 449761388 h 177"/>
                <a:gd name="T32" fmla="*/ 2147483647 w 294"/>
                <a:gd name="T33" fmla="*/ 0 h 177"/>
                <a:gd name="T34" fmla="*/ 2147483647 w 294"/>
                <a:gd name="T35" fmla="*/ 843306351 h 177"/>
                <a:gd name="T36" fmla="*/ 2147483647 w 294"/>
                <a:gd name="T37" fmla="*/ 2147483647 h 177"/>
                <a:gd name="T38" fmla="*/ 2147483647 w 294"/>
                <a:gd name="T39" fmla="*/ 2147483647 h 177"/>
                <a:gd name="T40" fmla="*/ 2147483647 w 294"/>
                <a:gd name="T41" fmla="*/ 955746698 h 17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94" h="177">
                  <a:moveTo>
                    <a:pt x="261" y="68"/>
                  </a:moveTo>
                  <a:cubicBezTo>
                    <a:pt x="261" y="37"/>
                    <a:pt x="241" y="27"/>
                    <a:pt x="220" y="27"/>
                  </a:cubicBezTo>
                  <a:cubicBezTo>
                    <a:pt x="190" y="27"/>
                    <a:pt x="163" y="41"/>
                    <a:pt x="163" y="74"/>
                  </a:cubicBezTo>
                  <a:cubicBezTo>
                    <a:pt x="163" y="177"/>
                    <a:pt x="163" y="177"/>
                    <a:pt x="163" y="177"/>
                  </a:cubicBezTo>
                  <a:cubicBezTo>
                    <a:pt x="131" y="177"/>
                    <a:pt x="131" y="177"/>
                    <a:pt x="131" y="177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37"/>
                    <a:pt x="111" y="27"/>
                    <a:pt x="90" y="27"/>
                  </a:cubicBezTo>
                  <a:cubicBezTo>
                    <a:pt x="60" y="27"/>
                    <a:pt x="33" y="45"/>
                    <a:pt x="33" y="78"/>
                  </a:cubicBezTo>
                  <a:cubicBezTo>
                    <a:pt x="33" y="177"/>
                    <a:pt x="33" y="177"/>
                    <a:pt x="33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4" y="32"/>
                    <a:pt x="34" y="32"/>
                    <a:pt x="34" y="32"/>
                  </a:cubicBezTo>
                  <a:cubicBezTo>
                    <a:pt x="49" y="8"/>
                    <a:pt x="76" y="0"/>
                    <a:pt x="101" y="0"/>
                  </a:cubicBezTo>
                  <a:cubicBezTo>
                    <a:pt x="123" y="0"/>
                    <a:pt x="145" y="9"/>
                    <a:pt x="159" y="32"/>
                  </a:cubicBezTo>
                  <a:cubicBezTo>
                    <a:pt x="175" y="12"/>
                    <a:pt x="196" y="0"/>
                    <a:pt x="229" y="0"/>
                  </a:cubicBezTo>
                  <a:cubicBezTo>
                    <a:pt x="246" y="0"/>
                    <a:pt x="294" y="8"/>
                    <a:pt x="294" y="60"/>
                  </a:cubicBezTo>
                  <a:cubicBezTo>
                    <a:pt x="294" y="177"/>
                    <a:pt x="294" y="177"/>
                    <a:pt x="294" y="177"/>
                  </a:cubicBezTo>
                  <a:cubicBezTo>
                    <a:pt x="261" y="177"/>
                    <a:pt x="261" y="177"/>
                    <a:pt x="261" y="177"/>
                  </a:cubicBezTo>
                  <a:lnTo>
                    <a:pt x="261" y="6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62"/>
            </a:p>
          </p:txBody>
        </p:sp>
        <p:sp>
          <p:nvSpPr>
            <p:cNvPr id="24" name="Freeform 48"/>
            <p:cNvSpPr>
              <a:spLocks/>
            </p:cNvSpPr>
            <p:nvPr/>
          </p:nvSpPr>
          <p:spPr bwMode="gray">
            <a:xfrm>
              <a:off x="3291785" y="1945902"/>
              <a:ext cx="448641" cy="864676"/>
            </a:xfrm>
            <a:custGeom>
              <a:avLst/>
              <a:gdLst>
                <a:gd name="T0" fmla="*/ 504864891 w 117"/>
                <a:gd name="T1" fmla="*/ 0 h 230"/>
                <a:gd name="T2" fmla="*/ 953635347 w 117"/>
                <a:gd name="T3" fmla="*/ 0 h 230"/>
                <a:gd name="T4" fmla="*/ 953635347 w 117"/>
                <a:gd name="T5" fmla="*/ 744471042 h 230"/>
                <a:gd name="T6" fmla="*/ 1640815577 w 117"/>
                <a:gd name="T7" fmla="*/ 744471042 h 230"/>
                <a:gd name="T8" fmla="*/ 1640815577 w 117"/>
                <a:gd name="T9" fmla="*/ 1095635991 h 230"/>
                <a:gd name="T10" fmla="*/ 953635347 w 117"/>
                <a:gd name="T11" fmla="*/ 1095635991 h 230"/>
                <a:gd name="T12" fmla="*/ 953635347 w 117"/>
                <a:gd name="T13" fmla="*/ 2147483647 h 230"/>
                <a:gd name="T14" fmla="*/ 1332286824 w 117"/>
                <a:gd name="T15" fmla="*/ 2147483647 h 230"/>
                <a:gd name="T16" fmla="*/ 1640815577 w 117"/>
                <a:gd name="T17" fmla="*/ 2147483647 h 230"/>
                <a:gd name="T18" fmla="*/ 1640815577 w 117"/>
                <a:gd name="T19" fmla="*/ 2147483647 h 230"/>
                <a:gd name="T20" fmla="*/ 1135950686 w 117"/>
                <a:gd name="T21" fmla="*/ 2147483647 h 230"/>
                <a:gd name="T22" fmla="*/ 504864891 w 117"/>
                <a:gd name="T23" fmla="*/ 2147483647 h 230"/>
                <a:gd name="T24" fmla="*/ 504864891 w 117"/>
                <a:gd name="T25" fmla="*/ 1095635991 h 230"/>
                <a:gd name="T26" fmla="*/ 0 w 117"/>
                <a:gd name="T27" fmla="*/ 1095635991 h 230"/>
                <a:gd name="T28" fmla="*/ 0 w 117"/>
                <a:gd name="T29" fmla="*/ 744471042 h 230"/>
                <a:gd name="T30" fmla="*/ 504864891 w 117"/>
                <a:gd name="T31" fmla="*/ 744471042 h 230"/>
                <a:gd name="T32" fmla="*/ 504864891 w 117"/>
                <a:gd name="T33" fmla="*/ 0 h 23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7" h="230">
                  <a:moveTo>
                    <a:pt x="36" y="0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68" y="53"/>
                    <a:pt x="68" y="53"/>
                    <a:pt x="68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7" y="78"/>
                    <a:pt x="117" y="78"/>
                    <a:pt x="117" y="78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98"/>
                    <a:pt x="78" y="203"/>
                    <a:pt x="95" y="203"/>
                  </a:cubicBezTo>
                  <a:cubicBezTo>
                    <a:pt x="102" y="203"/>
                    <a:pt x="110" y="202"/>
                    <a:pt x="117" y="200"/>
                  </a:cubicBezTo>
                  <a:cubicBezTo>
                    <a:pt x="117" y="228"/>
                    <a:pt x="117" y="228"/>
                    <a:pt x="117" y="228"/>
                  </a:cubicBezTo>
                  <a:cubicBezTo>
                    <a:pt x="106" y="230"/>
                    <a:pt x="94" y="230"/>
                    <a:pt x="81" y="230"/>
                  </a:cubicBezTo>
                  <a:cubicBezTo>
                    <a:pt x="49" y="230"/>
                    <a:pt x="36" y="214"/>
                    <a:pt x="36" y="190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36" y="53"/>
                    <a:pt x="36" y="53"/>
                    <a:pt x="36" y="53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662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25" name="Rectangle 2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B692E-A377-4021-BB78-29C6E28DA1BB}" type="datetime1">
              <a:rPr lang="en-GB"/>
              <a:pPr>
                <a:defRPr/>
              </a:pPr>
              <a:t>10/06/2022</a:t>
            </a:fld>
            <a:endParaRPr lang="de-DE"/>
          </a:p>
        </p:txBody>
      </p:sp>
      <p:sp>
        <p:nvSpPr>
          <p:cNvPr id="26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7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altLang="ru-RU"/>
              <a:t>© MDA Training (</a:t>
            </a:r>
            <a:r>
              <a:rPr lang="de-DE" altLang="ru-RU"/>
              <a:t>43465) - </a:t>
            </a:r>
            <a:fld id="{62D903EF-05F9-4857-BCC6-69FDBAD4BCC7}" type="slidenum">
              <a:rPr lang="de-DE" altLang="ru-RU"/>
              <a:pPr/>
              <a:t>‹#›</a:t>
            </a:fld>
            <a:endParaRPr lang="de-DE" altLang="ru-RU"/>
          </a:p>
        </p:txBody>
      </p:sp>
    </p:spTree>
    <p:extLst>
      <p:ext uri="{BB962C8B-B14F-4D97-AF65-F5344CB8AC3E}">
        <p14:creationId xmlns:p14="http://schemas.microsoft.com/office/powerpoint/2010/main" val="42820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84F64-CAB0-4058-BF87-A9226BD7646E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3748A-18A5-437C-B22F-AE8191DDC3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092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sng1lib.org/g/James%20Brickley" TargetMode="External"/><Relationship Id="rId7" Type="http://schemas.openxmlformats.org/officeDocument/2006/relationships/hyperlink" Target="https://en.sng1lib.org/g/James%20A.%20Brander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en.sng1lib.org/g/Jeffrey%20M.%20Perloff" TargetMode="External"/><Relationship Id="rId5" Type="http://schemas.openxmlformats.org/officeDocument/2006/relationships/hyperlink" Target="https://en.sng1lib.org/g/Jerold%20L.%20Zimmerman" TargetMode="External"/><Relationship Id="rId4" Type="http://schemas.openxmlformats.org/officeDocument/2006/relationships/hyperlink" Target="https://en.sng1lib.org/g/Clifford%20W.%20Smit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2944" y="2075715"/>
            <a:ext cx="7772400" cy="1813897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7-</a:t>
            </a:r>
            <a:r>
              <a:rPr lang="uz-Cyrl-U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маъруза: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Риск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ноан</a:t>
            </a:r>
            <a:r>
              <a:rPr lang="uz-Cyrl-U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иқлик шароитида бошқарув қарорларини қабул қилиш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02819" y="4708301"/>
            <a:ext cx="56526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ECONOMICS</a:t>
            </a:r>
          </a:p>
          <a:p>
            <a:pPr algn="ctr"/>
            <a:r>
              <a:rPr lang="uz-Cyrl-UZ" sz="20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</a:t>
            </a:r>
            <a:r>
              <a:rPr lang="uz-Cyrl-UZ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</a:t>
            </a:r>
          </a:p>
          <a:p>
            <a:pPr algn="ctr"/>
            <a:endParaRPr lang="uz-Cyrl-UZ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2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и.ф.д., доц. Э.А.ХОШИМОВ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17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“Риск” тушунчаси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7491" y="2248550"/>
            <a:ext cx="2785240" cy="1860995"/>
          </a:xfrm>
          <a:prstGeom prst="rect">
            <a:avLst/>
          </a:prstGeom>
        </p:spPr>
      </p:pic>
      <p:sp>
        <p:nvSpPr>
          <p:cNvPr id="8" name="Выноска со стрелкой вправо 7"/>
          <p:cNvSpPr/>
          <p:nvPr/>
        </p:nvSpPr>
        <p:spPr>
          <a:xfrm>
            <a:off x="628650" y="3100552"/>
            <a:ext cx="2408841" cy="761667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Хавф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Выноска со стрелкой влево 8"/>
          <p:cNvSpPr/>
          <p:nvPr/>
        </p:nvSpPr>
        <p:spPr>
          <a:xfrm>
            <a:off x="6192565" y="3100552"/>
            <a:ext cx="2322785" cy="761667"/>
          </a:xfrm>
          <a:prstGeom prst="lef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Имконият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21876" y="4235669"/>
            <a:ext cx="3163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Cyrl-UZ" b="1" dirty="0" smtClean="0"/>
              <a:t>Хитой иероглифида “риск”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33888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“Риск” тушунчаси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25625"/>
            <a:ext cx="7259987" cy="403273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err="1"/>
              <a:t>Башорат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</a:t>
            </a:r>
            <a:r>
              <a:rPr lang="ru-RU" dirty="0" err="1"/>
              <a:t>вариантга</a:t>
            </a:r>
            <a:r>
              <a:rPr lang="ru-RU" dirty="0"/>
              <a:t> </a:t>
            </a:r>
            <a:r>
              <a:rPr lang="ru-RU" dirty="0" err="1"/>
              <a:t>нисбатан</a:t>
            </a:r>
            <a:r>
              <a:rPr lang="ru-RU" dirty="0"/>
              <a:t> </a:t>
            </a:r>
            <a:r>
              <a:rPr lang="ru-RU" dirty="0" err="1"/>
              <a:t>даромаднинг</a:t>
            </a:r>
            <a:r>
              <a:rPr lang="ru-RU" dirty="0"/>
              <a:t> </a:t>
            </a:r>
            <a:r>
              <a:rPr lang="ru-RU" dirty="0" err="1"/>
              <a:t>йўқолиши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uz-Cyrl-UZ" dirty="0" err="1"/>
              <a:t>е</a:t>
            </a:r>
            <a:r>
              <a:rPr lang="ru-RU" dirty="0" err="1" smtClean="0"/>
              <a:t>тишмаслиги</a:t>
            </a:r>
            <a:r>
              <a:rPr lang="ru-RU" dirty="0" smtClean="0"/>
              <a:t> </a:t>
            </a:r>
            <a:r>
              <a:rPr lang="ru-RU" dirty="0" err="1" smtClean="0"/>
              <a:t>эҳтимоли</a:t>
            </a:r>
            <a:r>
              <a:rPr lang="ru-RU" dirty="0" smtClean="0"/>
              <a:t>;</a:t>
            </a:r>
          </a:p>
          <a:p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иқтисодий</a:t>
            </a:r>
            <a:r>
              <a:rPr lang="ru-RU" dirty="0"/>
              <a:t> </a:t>
            </a:r>
            <a:r>
              <a:rPr lang="ru-RU" dirty="0" err="1"/>
              <a:t>қарор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қилишнинг</a:t>
            </a:r>
            <a:r>
              <a:rPr lang="ru-RU" dirty="0"/>
              <a:t> </a:t>
            </a:r>
            <a:r>
              <a:rPr lang="ru-RU" dirty="0" smtClean="0"/>
              <a:t>объектив </a:t>
            </a:r>
            <a:r>
              <a:rPr lang="ru-RU" dirty="0" err="1"/>
              <a:t>муқаррар</a:t>
            </a:r>
            <a:r>
              <a:rPr lang="ru-RU" dirty="0"/>
              <a:t> </a:t>
            </a:r>
            <a:r>
              <a:rPr lang="ru-RU" dirty="0" err="1" smtClean="0"/>
              <a:t>элементи</a:t>
            </a:r>
            <a:r>
              <a:rPr lang="ru-RU" dirty="0" smtClean="0"/>
              <a:t>;</a:t>
            </a:r>
          </a:p>
          <a:p>
            <a:r>
              <a:rPr lang="ru-RU" dirty="0" err="1"/>
              <a:t>Номаълум</a:t>
            </a:r>
            <a:r>
              <a:rPr lang="ru-RU" dirty="0"/>
              <a:t> </a:t>
            </a:r>
            <a:r>
              <a:rPr lang="ru-RU" dirty="0" err="1"/>
              <a:t>ҳодисаларнинг</a:t>
            </a:r>
            <a:r>
              <a:rPr lang="ru-RU" dirty="0"/>
              <a:t> </a:t>
            </a:r>
            <a:r>
              <a:rPr lang="ru-RU" dirty="0" err="1"/>
              <a:t>рўй</a:t>
            </a:r>
            <a:r>
              <a:rPr lang="ru-RU" dirty="0"/>
              <a:t> </a:t>
            </a:r>
            <a:r>
              <a:rPr lang="ru-RU" dirty="0" err="1"/>
              <a:t>бериши</a:t>
            </a:r>
            <a:r>
              <a:rPr lang="ru-RU" dirty="0"/>
              <a:t> </a:t>
            </a:r>
            <a:r>
              <a:rPr lang="ru-RU" dirty="0" err="1"/>
              <a:t>эҳтимоли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миқдорий</a:t>
            </a:r>
            <a:r>
              <a:rPr lang="ru-RU" dirty="0"/>
              <a:t> </a:t>
            </a:r>
            <a:r>
              <a:rPr lang="ru-RU" dirty="0" err="1"/>
              <a:t>жиҳатдан</a:t>
            </a:r>
            <a:r>
              <a:rPr lang="ru-RU" dirty="0"/>
              <a:t> </a:t>
            </a:r>
            <a:r>
              <a:rPr lang="ru-RU" dirty="0" err="1"/>
              <a:t>аниқланиши</a:t>
            </a:r>
            <a:r>
              <a:rPr lang="ru-RU" dirty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012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595769"/>
          </a:xfrm>
        </p:spPr>
        <p:txBody>
          <a:bodyPr>
            <a:normAutofit/>
          </a:bodyPr>
          <a:lstStyle/>
          <a:p>
            <a:pPr algn="ctr"/>
            <a:r>
              <a:rPr lang="uz-Cyrl-UZ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 рискини белгиловчи асосий омиллар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1443" y="1069383"/>
            <a:ext cx="6850251" cy="510758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товар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хизматларига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беқарорлиги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бизнес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таваккалчилиги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маҳсулотларига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шунчалик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барқарор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товар ва хизматлари нархларининг ўзгарувчанлиги. Компания маҳсулотларининг нархи қанчалик барқарор бўлса, бизнес 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риски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шунчалик паст бўлади. Компаниянинг беқарор бозорлардаги фаоллиги компаниянинг бизнес рискини 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оширади.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Фойдаланилаётган ресурслар нархининг ўзгарувчанлиги. 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 риски қанчалик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юқори бўлса, компания жалб қиладиган ресурслар нархи шунчалик беқарор 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бўлади.</a:t>
            </a:r>
          </a:p>
          <a:p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ўзгаришига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нархларга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қанчалик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бизнес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шунчалик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Доимий харажатларнинг компаниянинг умумий харажатларидаги улуши. Рухсат этилган харажатлар улуши (амортизация, мулк солиғи, таъмирлаш харажатлари, маъмурий харажатлар ва бошқалар) қанчалик юқори бўлса, бизнес </a:t>
            </a:r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риски </a:t>
            </a: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шунчалик юқори бўлади.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69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588" y="459719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ru-RU" sz="2700" dirty="0" err="1" smtClean="0">
                <a:latin typeface="Tahoma" charset="0"/>
              </a:rPr>
              <a:t>Ёш</a:t>
            </a:r>
            <a:r>
              <a:rPr lang="ru-RU" sz="2700" dirty="0" smtClean="0">
                <a:latin typeface="Tahoma" charset="0"/>
              </a:rPr>
              <a:t> </a:t>
            </a:r>
            <a:r>
              <a:rPr lang="uz-Cyrl-UZ" sz="2700" dirty="0" smtClean="0">
                <a:latin typeface="Tahoma" charset="0"/>
              </a:rPr>
              <a:t>қиз ёки кекса аёл</a:t>
            </a:r>
            <a:r>
              <a:rPr lang="ru-RU" sz="2700" dirty="0" smtClean="0">
                <a:latin typeface="Tahoma" charset="0"/>
              </a:rPr>
              <a:t>???</a:t>
            </a:r>
            <a:r>
              <a:rPr lang="en-US" sz="2700" dirty="0">
                <a:latin typeface="Tahoma" charset="0"/>
              </a:rPr>
              <a:t/>
            </a:r>
            <a:br>
              <a:rPr lang="en-US" sz="2700" dirty="0">
                <a:latin typeface="Tahoma" charset="0"/>
              </a:rPr>
            </a:br>
            <a:endParaRPr lang="ru-RU" sz="2700" dirty="0"/>
          </a:p>
        </p:txBody>
      </p:sp>
      <p:pic>
        <p:nvPicPr>
          <p:cNvPr id="4" name="Picture 4" descr="jon69447_07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22028" y="1916833"/>
            <a:ext cx="2852510" cy="34700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5311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271" y="1162303"/>
            <a:ext cx="60014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b="1" dirty="0" err="1" smtClean="0"/>
              <a:t>Кутилаётган</a:t>
            </a:r>
            <a:r>
              <a:rPr lang="ru-RU" sz="2700" b="1" dirty="0" smtClean="0"/>
              <a:t> (</a:t>
            </a:r>
            <a:r>
              <a:rPr lang="ru-RU" sz="2700" b="1" dirty="0" err="1"/>
              <a:t>ў</a:t>
            </a:r>
            <a:r>
              <a:rPr lang="ru-RU" sz="2700" b="1" dirty="0" err="1" smtClean="0"/>
              <a:t>ртача</a:t>
            </a:r>
            <a:r>
              <a:rPr lang="ru-RU" sz="2700" b="1" dirty="0" smtClean="0"/>
              <a:t>) </a:t>
            </a:r>
            <a:r>
              <a:rPr lang="uz-Cyrl-UZ" sz="2700" b="1" dirty="0" smtClean="0"/>
              <a:t>қиймат (</a:t>
            </a:r>
            <a:r>
              <a:rPr lang="en-US" sz="2700" b="1" dirty="0" smtClean="0"/>
              <a:t>Expected value</a:t>
            </a:r>
            <a:r>
              <a:rPr lang="uz-Cyrl-UZ" sz="2700" b="1" dirty="0" smtClean="0"/>
              <a:t>)</a:t>
            </a:r>
            <a:endParaRPr lang="ru-RU" sz="27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6378" t="35590" r="22962" b="43750"/>
          <a:stretch/>
        </p:blipFill>
        <p:spPr>
          <a:xfrm>
            <a:off x="1781175" y="2114550"/>
            <a:ext cx="4943475" cy="11334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76324" y="3629026"/>
            <a:ext cx="5051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dirty="0" smtClean="0"/>
              <a:t>Бу ерда</a:t>
            </a:r>
            <a:r>
              <a:rPr lang="ru-RU" dirty="0" smtClean="0"/>
              <a:t> </a:t>
            </a:r>
            <a:r>
              <a:rPr lang="en-US" dirty="0"/>
              <a:t>X</a:t>
            </a:r>
            <a:r>
              <a:rPr lang="en-US" baseline="-25000" dirty="0"/>
              <a:t>i  </a:t>
            </a:r>
            <a:r>
              <a:rPr lang="en-US" dirty="0"/>
              <a:t>- </a:t>
            </a:r>
            <a:r>
              <a:rPr lang="en-US" i="1" dirty="0" err="1" smtClean="0"/>
              <a:t>i</a:t>
            </a:r>
            <a:r>
              <a:rPr lang="ru-RU" dirty="0" smtClean="0"/>
              <a:t>–</a:t>
            </a:r>
            <a:r>
              <a:rPr lang="ru-RU" dirty="0" err="1" smtClean="0"/>
              <a:t>натижанинг</a:t>
            </a:r>
            <a:r>
              <a:rPr lang="ru-RU" dirty="0" smtClean="0"/>
              <a:t> </a:t>
            </a:r>
            <a:r>
              <a:rPr lang="ru-RU" dirty="0" err="1" smtClean="0"/>
              <a:t>қиймати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dirty="0"/>
              <a:t>       </a:t>
            </a:r>
            <a:r>
              <a:rPr lang="en-US" dirty="0"/>
              <a:t>P</a:t>
            </a:r>
            <a:r>
              <a:rPr lang="en-US" baseline="-25000" dirty="0"/>
              <a:t>i</a:t>
            </a:r>
            <a:r>
              <a:rPr lang="ru-RU" baseline="-25000" dirty="0"/>
              <a:t> </a:t>
            </a:r>
            <a:r>
              <a:rPr lang="en-US" dirty="0"/>
              <a:t>- </a:t>
            </a:r>
            <a:r>
              <a:rPr lang="en-US" i="1" dirty="0" err="1" smtClean="0"/>
              <a:t>i</a:t>
            </a:r>
            <a:r>
              <a:rPr lang="ru-RU" dirty="0" smtClean="0"/>
              <a:t>–</a:t>
            </a:r>
            <a:r>
              <a:rPr lang="ru-RU" dirty="0" err="1" smtClean="0"/>
              <a:t>натижанинг</a:t>
            </a:r>
            <a:r>
              <a:rPr lang="ru-RU" dirty="0" smtClean="0"/>
              <a:t> </a:t>
            </a:r>
            <a:r>
              <a:rPr lang="ru-RU" dirty="0" err="1" smtClean="0"/>
              <a:t>эҳтимоли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983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6955" t="31603" r="2074" b="23091"/>
          <a:stretch/>
        </p:blipFill>
        <p:spPr>
          <a:xfrm>
            <a:off x="361950" y="1881352"/>
            <a:ext cx="8300351" cy="262397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587" y="725153"/>
            <a:ext cx="705802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b="1" dirty="0" err="1" smtClean="0"/>
              <a:t>Кутилаётган</a:t>
            </a:r>
            <a:r>
              <a:rPr lang="ru-RU" sz="2700" b="1" dirty="0" smtClean="0"/>
              <a:t> </a:t>
            </a:r>
            <a:r>
              <a:rPr lang="ru-RU" sz="2700" b="1" dirty="0" err="1" smtClean="0"/>
              <a:t>қийматни</a:t>
            </a:r>
            <a:r>
              <a:rPr lang="ru-RU" sz="2700" b="1" dirty="0" smtClean="0"/>
              <a:t> </a:t>
            </a:r>
            <a:r>
              <a:rPr lang="ru-RU" sz="2700" b="1" dirty="0" err="1" smtClean="0"/>
              <a:t>ҳисоблаш</a:t>
            </a:r>
            <a:endParaRPr lang="ru-RU" sz="27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9616" t="23648" r="15350" b="41838"/>
          <a:stretch/>
        </p:blipFill>
        <p:spPr>
          <a:xfrm>
            <a:off x="588579" y="4799464"/>
            <a:ext cx="5240740" cy="15637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55544" y="526907"/>
            <a:ext cx="2231409" cy="11310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350" dirty="0"/>
              <a:t>N</a:t>
            </a:r>
            <a:r>
              <a:rPr lang="ru-RU" sz="1350" baseline="-25000" dirty="0"/>
              <a:t>1</a:t>
            </a:r>
            <a:r>
              <a:rPr lang="ru-RU" sz="1350" dirty="0"/>
              <a:t> – </a:t>
            </a:r>
            <a:r>
              <a:rPr lang="ru-RU" sz="1350" dirty="0" smtClean="0"/>
              <a:t>Бум </a:t>
            </a:r>
            <a:r>
              <a:rPr lang="ru-RU" sz="1350" dirty="0" err="1" smtClean="0"/>
              <a:t>даври</a:t>
            </a:r>
            <a:endParaRPr lang="ru-RU" sz="1350" dirty="0"/>
          </a:p>
          <a:p>
            <a:r>
              <a:rPr lang="en-US" sz="1350" dirty="0"/>
              <a:t>N</a:t>
            </a:r>
            <a:r>
              <a:rPr lang="ru-RU" sz="1350" baseline="-25000" dirty="0"/>
              <a:t>2</a:t>
            </a:r>
            <a:r>
              <a:rPr lang="ru-RU" sz="1350" dirty="0"/>
              <a:t> – </a:t>
            </a:r>
            <a:r>
              <a:rPr lang="ru-RU" sz="1350" dirty="0" err="1" smtClean="0"/>
              <a:t>Барқарорлик</a:t>
            </a:r>
            <a:r>
              <a:rPr lang="ru-RU" sz="1350" dirty="0" smtClean="0"/>
              <a:t> </a:t>
            </a:r>
            <a:r>
              <a:rPr lang="ru-RU" sz="1350" dirty="0" err="1" smtClean="0"/>
              <a:t>даври</a:t>
            </a:r>
            <a:endParaRPr lang="ru-RU" sz="1350" dirty="0"/>
          </a:p>
          <a:p>
            <a:r>
              <a:rPr lang="en-US" sz="1350" dirty="0"/>
              <a:t>N</a:t>
            </a:r>
            <a:r>
              <a:rPr lang="ru-RU" sz="1350" baseline="-25000" dirty="0"/>
              <a:t>3</a:t>
            </a:r>
            <a:r>
              <a:rPr lang="ru-RU" sz="1350" dirty="0"/>
              <a:t> – </a:t>
            </a:r>
            <a:r>
              <a:rPr lang="ru-RU" sz="1350" dirty="0" err="1" smtClean="0"/>
              <a:t>Пасайиш</a:t>
            </a:r>
            <a:r>
              <a:rPr lang="ru-RU" sz="1350" dirty="0" smtClean="0"/>
              <a:t> </a:t>
            </a:r>
            <a:r>
              <a:rPr lang="ru-RU" sz="1350" dirty="0" err="1" smtClean="0"/>
              <a:t>даври</a:t>
            </a:r>
            <a:endParaRPr lang="ru-RU" sz="1350" dirty="0" smtClean="0"/>
          </a:p>
          <a:p>
            <a:r>
              <a:rPr lang="en-US" sz="1350" dirty="0" smtClean="0"/>
              <a:t>N</a:t>
            </a:r>
            <a:r>
              <a:rPr lang="ru-RU" sz="1350" baseline="-25000" dirty="0" smtClean="0"/>
              <a:t>4</a:t>
            </a:r>
            <a:r>
              <a:rPr lang="ru-RU" sz="1350" dirty="0" smtClean="0"/>
              <a:t> – Депрессия </a:t>
            </a:r>
            <a:r>
              <a:rPr lang="ru-RU" sz="1350" dirty="0" err="1" smtClean="0"/>
              <a:t>даври</a:t>
            </a:r>
            <a:endParaRPr lang="ru-RU" sz="1350" dirty="0" smtClean="0"/>
          </a:p>
          <a:p>
            <a:r>
              <a:rPr lang="ru-RU" sz="1350" dirty="0"/>
              <a:t>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8579" y="4098608"/>
            <a:ext cx="2217683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100" dirty="0" smtClean="0"/>
              <a:t>Оптимал стратегия</a:t>
            </a:r>
            <a:endParaRPr lang="ru-RU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361950" y="2175491"/>
            <a:ext cx="221768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 smtClean="0"/>
              <a:t>Муқобил стратегиялар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403283" y="2013156"/>
            <a:ext cx="221768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1200" dirty="0" smtClean="0"/>
              <a:t>Иқтисодиётнинг ҳолати</a:t>
            </a:r>
            <a:endParaRPr lang="ru-RU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7062953" y="2009029"/>
            <a:ext cx="152400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1400" dirty="0" smtClean="0"/>
              <a:t>Кутилаётган </a:t>
            </a:r>
          </a:p>
          <a:p>
            <a:pPr algn="ctr"/>
            <a:r>
              <a:rPr lang="uz-Cyrl-UZ" sz="1400" dirty="0" smtClean="0"/>
              <a:t>қиймат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4688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673" t="45103" r="6434" b="18330"/>
          <a:stretch/>
        </p:blipFill>
        <p:spPr>
          <a:xfrm>
            <a:off x="51179" y="2228849"/>
            <a:ext cx="8772098" cy="200622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04900" y="1257301"/>
            <a:ext cx="705802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0" b="1" dirty="0" err="1" smtClean="0"/>
              <a:t>Кутилаётган</a:t>
            </a:r>
            <a:r>
              <a:rPr lang="ru-RU" sz="2700" b="1" dirty="0" smtClean="0"/>
              <a:t> </a:t>
            </a:r>
            <a:r>
              <a:rPr lang="ru-RU" sz="2700" b="1" dirty="0" err="1" smtClean="0"/>
              <a:t>қийматни</a:t>
            </a:r>
            <a:r>
              <a:rPr lang="ru-RU" sz="2700" b="1" dirty="0" smtClean="0"/>
              <a:t> </a:t>
            </a:r>
            <a:r>
              <a:rPr lang="ru-RU" sz="2700" b="1" dirty="0" err="1" smtClean="0"/>
              <a:t>ҳисоблаш</a:t>
            </a:r>
            <a:endParaRPr lang="ru-RU" sz="27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1179" y="2385698"/>
            <a:ext cx="221768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 smtClean="0"/>
              <a:t>Муқобил стратегиялар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328386" y="2331278"/>
            <a:ext cx="2217683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1200" dirty="0" smtClean="0"/>
              <a:t>Иқтисодиётнинг ҳолати</a:t>
            </a:r>
            <a:endParaRPr lang="ru-RU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6605593" y="2342150"/>
            <a:ext cx="155733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1400" dirty="0" smtClean="0"/>
              <a:t>Кутилаётган </a:t>
            </a:r>
          </a:p>
          <a:p>
            <a:pPr algn="ctr"/>
            <a:r>
              <a:rPr lang="uz-Cyrl-UZ" sz="1400" dirty="0" smtClean="0"/>
              <a:t>қиймат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2052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1678" t="24207" r="33183" b="54897"/>
          <a:stretch/>
        </p:blipFill>
        <p:spPr>
          <a:xfrm>
            <a:off x="4483292" y="2382389"/>
            <a:ext cx="3429000" cy="11464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1678" t="63170" r="30893" b="13695"/>
          <a:stretch/>
        </p:blipFill>
        <p:spPr>
          <a:xfrm>
            <a:off x="4699951" y="3477618"/>
            <a:ext cx="3652482" cy="126924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78675" y="1409985"/>
            <a:ext cx="487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/>
              <a:t>Ўртача</a:t>
            </a:r>
            <a:r>
              <a:rPr lang="ru-RU" sz="2400" b="1" dirty="0" smtClean="0"/>
              <a:t> квадратик </a:t>
            </a:r>
            <a:r>
              <a:rPr lang="ru-RU" sz="2400" b="1" dirty="0" err="1" smtClean="0"/>
              <a:t>четланиш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80279" y="2822527"/>
            <a:ext cx="2364477" cy="235449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100" dirty="0" err="1" smtClean="0"/>
              <a:t>Ўртача</a:t>
            </a:r>
            <a:r>
              <a:rPr lang="ru-RU" sz="2100" dirty="0" smtClean="0"/>
              <a:t> квадратик </a:t>
            </a:r>
            <a:r>
              <a:rPr lang="ru-RU" sz="2100" dirty="0" err="1" smtClean="0"/>
              <a:t>четланиш</a:t>
            </a:r>
            <a:r>
              <a:rPr lang="ru-RU" sz="2100" dirty="0" smtClean="0"/>
              <a:t> </a:t>
            </a:r>
            <a:r>
              <a:rPr lang="ru-RU" sz="2100" dirty="0"/>
              <a:t>(</a:t>
            </a:r>
            <a:r>
              <a:rPr lang="ru-RU" sz="2100" dirty="0" smtClean="0"/>
              <a:t>грек </a:t>
            </a:r>
            <a:r>
              <a:rPr lang="ru-RU" sz="2100" dirty="0" err="1" smtClean="0"/>
              <a:t>ҳарфи</a:t>
            </a:r>
            <a:r>
              <a:rPr lang="ru-RU" sz="2100" dirty="0" smtClean="0"/>
              <a:t> </a:t>
            </a:r>
            <a:r>
              <a:rPr lang="ru-RU" sz="2100" dirty="0"/>
              <a:t>«сигма</a:t>
            </a:r>
            <a:r>
              <a:rPr lang="ru-RU" sz="2100" dirty="0" smtClean="0"/>
              <a:t>») </a:t>
            </a:r>
            <a:r>
              <a:rPr lang="ru-RU" sz="2100" dirty="0" err="1" smtClean="0"/>
              <a:t>қанчалик</a:t>
            </a:r>
            <a:r>
              <a:rPr lang="ru-RU" sz="2100" dirty="0" smtClean="0"/>
              <a:t> </a:t>
            </a:r>
            <a:r>
              <a:rPr lang="ru-RU" sz="2100" dirty="0" err="1" smtClean="0"/>
              <a:t>юқори</a:t>
            </a:r>
            <a:r>
              <a:rPr lang="ru-RU" sz="2100" dirty="0" smtClean="0"/>
              <a:t> </a:t>
            </a:r>
            <a:r>
              <a:rPr lang="ru-RU" sz="2100" dirty="0" err="1" smtClean="0"/>
              <a:t>бўлса</a:t>
            </a:r>
            <a:r>
              <a:rPr lang="ru-RU" sz="2100" dirty="0" smtClean="0"/>
              <a:t>, риск </a:t>
            </a:r>
            <a:r>
              <a:rPr lang="ru-RU" sz="2100" dirty="0" err="1" smtClean="0"/>
              <a:t>ҳам</a:t>
            </a:r>
            <a:r>
              <a:rPr lang="ru-RU" sz="2100" dirty="0" smtClean="0"/>
              <a:t> </a:t>
            </a:r>
            <a:r>
              <a:rPr lang="ru-RU" sz="2100" dirty="0" err="1" smtClean="0"/>
              <a:t>шунчалик</a:t>
            </a:r>
            <a:r>
              <a:rPr lang="ru-RU" sz="2100" dirty="0" smtClean="0"/>
              <a:t> </a:t>
            </a:r>
            <a:r>
              <a:rPr lang="ru-RU" sz="2100" dirty="0" err="1" smtClean="0"/>
              <a:t>юқори</a:t>
            </a:r>
            <a:r>
              <a:rPr lang="ru-RU" sz="2100" dirty="0" smtClean="0"/>
              <a:t> </a:t>
            </a:r>
            <a:r>
              <a:rPr lang="ru-RU" sz="2100" dirty="0" err="1" smtClean="0"/>
              <a:t>бўлади</a:t>
            </a:r>
            <a:r>
              <a:rPr lang="ru-RU" sz="2100" dirty="0" smtClean="0"/>
              <a:t>.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412769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2168" t="29991" r="16818" b="16465"/>
          <a:stretch/>
        </p:blipFill>
        <p:spPr>
          <a:xfrm>
            <a:off x="880281" y="2075313"/>
            <a:ext cx="7533280" cy="31935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78674" y="1154086"/>
            <a:ext cx="54454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/>
              <a:t>Ўртача</a:t>
            </a:r>
            <a:r>
              <a:rPr lang="ru-RU" sz="2400" b="1" dirty="0" smtClean="0"/>
              <a:t> квадратик </a:t>
            </a:r>
            <a:r>
              <a:rPr lang="ru-RU" sz="2400" b="1" dirty="0" err="1" smtClean="0"/>
              <a:t>четланишни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ҳисоблаш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05903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3602" t="16744" r="17343" b="9375"/>
          <a:stretch/>
        </p:blipFill>
        <p:spPr>
          <a:xfrm>
            <a:off x="1323661" y="1684193"/>
            <a:ext cx="6100552" cy="42909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6980" y="959611"/>
            <a:ext cx="74004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ru-RU" sz="2100" b="1" dirty="0" err="1" smtClean="0"/>
              <a:t>Бир</a:t>
            </a:r>
            <a:r>
              <a:rPr lang="ru-RU" sz="2100" b="1" dirty="0" smtClean="0"/>
              <a:t> хил </a:t>
            </a:r>
            <a:r>
              <a:rPr lang="ru-RU" sz="2100" b="1" dirty="0" err="1" smtClean="0"/>
              <a:t>кутилаётган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қийматга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эга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бўлган</a:t>
            </a:r>
            <a:r>
              <a:rPr lang="ru-RU" sz="2100" b="1" dirty="0" smtClean="0"/>
              <a:t> 2 </a:t>
            </a:r>
            <a:r>
              <a:rPr lang="ru-RU" sz="2100" b="1" dirty="0" err="1" smtClean="0"/>
              <a:t>стратегиянинг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эҳтимоллиги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тақсимоти</a:t>
            </a:r>
            <a:endParaRPr lang="ru-RU" sz="21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17931" y="5785143"/>
            <a:ext cx="1912883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100" dirty="0" smtClean="0"/>
              <a:t>Қайтим (натижа) қиймати</a:t>
            </a:r>
            <a:endParaRPr lang="ru-RU" sz="1100" dirty="0"/>
          </a:p>
        </p:txBody>
      </p:sp>
      <p:sp>
        <p:nvSpPr>
          <p:cNvPr id="5" name="TextBox 4"/>
          <p:cNvSpPr txBox="1"/>
          <p:nvPr/>
        </p:nvSpPr>
        <p:spPr>
          <a:xfrm>
            <a:off x="1302639" y="2112581"/>
            <a:ext cx="369332" cy="3415862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r>
              <a:rPr lang="uz-Cyrl-UZ" sz="1200" dirty="0" smtClean="0"/>
              <a:t>Эҳтимолликнинг нормал тақсимоти функцияси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32769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8674" y="1154086"/>
            <a:ext cx="54454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/>
              <a:t>Нисбий</a:t>
            </a:r>
            <a:r>
              <a:rPr lang="ru-RU" sz="2400" b="1" dirty="0" smtClean="0"/>
              <a:t> рискни </a:t>
            </a:r>
            <a:r>
              <a:rPr lang="ru-RU" sz="2400" b="1" dirty="0" err="1" smtClean="0"/>
              <a:t>ўлчаш</a:t>
            </a:r>
            <a:r>
              <a:rPr lang="ru-RU" sz="2400" b="1" dirty="0" smtClean="0"/>
              <a:t>: вариация </a:t>
            </a:r>
            <a:r>
              <a:rPr lang="ru-RU" sz="2400" b="1" dirty="0" err="1" smtClean="0"/>
              <a:t>коэффициенти</a:t>
            </a:r>
            <a:endParaRPr lang="ru-RU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044054" y="2280027"/>
            <a:ext cx="7472149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/>
              <a:t>	</a:t>
            </a:r>
            <a:r>
              <a:rPr lang="ru-RU" dirty="0" err="1" smtClean="0"/>
              <a:t>Фараз</a:t>
            </a:r>
            <a:r>
              <a:rPr lang="ru-RU" dirty="0" smtClean="0"/>
              <a:t> </a:t>
            </a:r>
            <a:r>
              <a:rPr lang="ru-RU" dirty="0" err="1" smtClean="0"/>
              <a:t>қилайлик</a:t>
            </a:r>
            <a:r>
              <a:rPr lang="ru-RU" dirty="0" smtClean="0"/>
              <a:t>, компания 2 хил </a:t>
            </a:r>
            <a:r>
              <a:rPr lang="ru-RU" dirty="0" err="1" smtClean="0"/>
              <a:t>лойиҳага</a:t>
            </a:r>
            <a:r>
              <a:rPr lang="ru-RU" dirty="0" smtClean="0"/>
              <a:t> инвестиция </a:t>
            </a:r>
            <a:r>
              <a:rPr lang="ru-RU" dirty="0" err="1" smtClean="0"/>
              <a:t>қилиш</a:t>
            </a:r>
            <a:r>
              <a:rPr lang="ru-RU" dirty="0" smtClean="0"/>
              <a:t> </a:t>
            </a:r>
            <a:r>
              <a:rPr lang="ru-RU" dirty="0" err="1" smtClean="0"/>
              <a:t>имкониятига</a:t>
            </a:r>
            <a:r>
              <a:rPr lang="ru-RU" dirty="0" smtClean="0"/>
              <a:t> </a:t>
            </a:r>
            <a:r>
              <a:rPr lang="ru-RU" dirty="0" err="1" smtClean="0"/>
              <a:t>эга</a:t>
            </a:r>
            <a:r>
              <a:rPr lang="ru-RU" dirty="0" smtClean="0"/>
              <a:t>. </a:t>
            </a:r>
            <a:r>
              <a:rPr lang="ru-RU" dirty="0" err="1" smtClean="0"/>
              <a:t>Биринчи</a:t>
            </a:r>
            <a:r>
              <a:rPr lang="ru-RU" dirty="0" smtClean="0"/>
              <a:t> </a:t>
            </a:r>
            <a:r>
              <a:rPr lang="ru-RU" dirty="0" err="1" smtClean="0"/>
              <a:t>лойиҳадан</a:t>
            </a:r>
            <a:r>
              <a:rPr lang="ru-RU" dirty="0" smtClean="0"/>
              <a:t> </a:t>
            </a:r>
            <a:r>
              <a:rPr lang="ru-RU" dirty="0" err="1" smtClean="0"/>
              <a:t>кутилаётган</a:t>
            </a:r>
            <a:r>
              <a:rPr lang="ru-RU" dirty="0" smtClean="0"/>
              <a:t> </a:t>
            </a:r>
            <a:r>
              <a:rPr lang="ru-RU" dirty="0" err="1" smtClean="0"/>
              <a:t>қиймат</a:t>
            </a:r>
            <a:r>
              <a:rPr lang="ru-RU" dirty="0" smtClean="0"/>
              <a:t> 500 000 АҚШ </a:t>
            </a:r>
            <a:r>
              <a:rPr lang="ru-RU" dirty="0" err="1" smtClean="0"/>
              <a:t>долларига</a:t>
            </a:r>
            <a:r>
              <a:rPr lang="ru-RU" dirty="0" smtClean="0"/>
              <a:t> </a:t>
            </a:r>
            <a:r>
              <a:rPr lang="ru-RU" dirty="0" err="1" smtClean="0"/>
              <a:t>тенг</a:t>
            </a:r>
            <a:r>
              <a:rPr lang="ru-RU" dirty="0" smtClean="0"/>
              <a:t> </a:t>
            </a:r>
            <a:r>
              <a:rPr lang="ru-RU" dirty="0" err="1" smtClean="0"/>
              <a:t>бўлиб</a:t>
            </a:r>
            <a:r>
              <a:rPr lang="ru-RU" dirty="0" smtClean="0"/>
              <a:t>, </a:t>
            </a:r>
            <a:r>
              <a:rPr lang="ru-RU" dirty="0" err="1" smtClean="0"/>
              <a:t>ўртача</a:t>
            </a:r>
            <a:r>
              <a:rPr lang="ru-RU" dirty="0" smtClean="0"/>
              <a:t> квадратик </a:t>
            </a:r>
            <a:r>
              <a:rPr lang="ru-RU" dirty="0" err="1" smtClean="0"/>
              <a:t>четланиш</a:t>
            </a:r>
            <a:r>
              <a:rPr lang="ru-RU" dirty="0" smtClean="0"/>
              <a:t> 5000 АҚШ </a:t>
            </a:r>
            <a:r>
              <a:rPr lang="ru-RU" dirty="0" err="1" smtClean="0"/>
              <a:t>долларини</a:t>
            </a:r>
            <a:r>
              <a:rPr lang="ru-RU" dirty="0" smtClean="0"/>
              <a:t> </a:t>
            </a:r>
            <a:r>
              <a:rPr lang="ru-RU" dirty="0" err="1" smtClean="0"/>
              <a:t>ташкил</a:t>
            </a:r>
            <a:r>
              <a:rPr lang="ru-RU" dirty="0" smtClean="0"/>
              <a:t> </a:t>
            </a:r>
            <a:r>
              <a:rPr lang="ru-RU" dirty="0" err="1" smtClean="0"/>
              <a:t>этади</a:t>
            </a:r>
            <a:r>
              <a:rPr lang="ru-RU" dirty="0" smtClean="0"/>
              <a:t>. </a:t>
            </a:r>
            <a:r>
              <a:rPr lang="ru-RU" dirty="0" err="1" smtClean="0"/>
              <a:t>Иккинчи</a:t>
            </a:r>
            <a:r>
              <a:rPr lang="ru-RU" dirty="0" smtClean="0"/>
              <a:t> </a:t>
            </a:r>
            <a:r>
              <a:rPr lang="ru-RU" dirty="0" err="1" smtClean="0"/>
              <a:t>лойиҳанинг</a:t>
            </a:r>
            <a:r>
              <a:rPr lang="ru-RU" dirty="0" smtClean="0"/>
              <a:t>  </a:t>
            </a:r>
            <a:r>
              <a:rPr lang="ru-RU" dirty="0" err="1"/>
              <a:t>кутилаётган</a:t>
            </a:r>
            <a:r>
              <a:rPr lang="ru-RU" dirty="0"/>
              <a:t> </a:t>
            </a:r>
            <a:r>
              <a:rPr lang="ru-RU" dirty="0" err="1" smtClean="0"/>
              <a:t>қиймати</a:t>
            </a:r>
            <a:r>
              <a:rPr lang="ru-RU" dirty="0" smtClean="0"/>
              <a:t> </a:t>
            </a:r>
            <a:r>
              <a:rPr lang="en-US" dirty="0"/>
              <a:t>1</a:t>
            </a:r>
            <a:r>
              <a:rPr lang="ru-RU" dirty="0" smtClean="0"/>
              <a:t>00 </a:t>
            </a:r>
            <a:r>
              <a:rPr lang="ru-RU" dirty="0"/>
              <a:t>000 АҚШ </a:t>
            </a:r>
            <a:r>
              <a:rPr lang="ru-RU" dirty="0" err="1" smtClean="0"/>
              <a:t>долларига</a:t>
            </a:r>
            <a:r>
              <a:rPr lang="ru-RU" dirty="0" smtClean="0"/>
              <a:t>, </a:t>
            </a:r>
            <a:r>
              <a:rPr lang="ru-RU" dirty="0" err="1"/>
              <a:t>ўртача</a:t>
            </a:r>
            <a:r>
              <a:rPr lang="ru-RU" dirty="0"/>
              <a:t> квадратик </a:t>
            </a:r>
            <a:r>
              <a:rPr lang="ru-RU" dirty="0" err="1" smtClean="0"/>
              <a:t>четланиши</a:t>
            </a:r>
            <a:r>
              <a:rPr lang="ru-RU" dirty="0" smtClean="0"/>
              <a:t> </a:t>
            </a:r>
            <a:r>
              <a:rPr lang="ru-RU" dirty="0" err="1" smtClean="0"/>
              <a:t>эса</a:t>
            </a:r>
            <a:r>
              <a:rPr lang="ru-RU" dirty="0" smtClean="0"/>
              <a:t> </a:t>
            </a:r>
            <a:r>
              <a:rPr lang="en-US" dirty="0"/>
              <a:t>2</a:t>
            </a:r>
            <a:r>
              <a:rPr lang="ru-RU" dirty="0" smtClean="0"/>
              <a:t>000 </a:t>
            </a:r>
            <a:r>
              <a:rPr lang="ru-RU" dirty="0"/>
              <a:t>АҚШ </a:t>
            </a:r>
            <a:r>
              <a:rPr lang="ru-RU" dirty="0" err="1" smtClean="0"/>
              <a:t>долларига</a:t>
            </a:r>
            <a:r>
              <a:rPr lang="ru-RU" dirty="0" smtClean="0"/>
              <a:t> </a:t>
            </a:r>
            <a:r>
              <a:rPr lang="ru-RU" dirty="0" err="1" smtClean="0"/>
              <a:t>тенг</a:t>
            </a:r>
            <a:r>
              <a:rPr lang="ru-RU" dirty="0" smtClean="0"/>
              <a:t>. </a:t>
            </a:r>
            <a:r>
              <a:rPr lang="ru-RU" dirty="0" err="1" smtClean="0"/>
              <a:t>Лойиҳаларнинг</a:t>
            </a:r>
            <a:r>
              <a:rPr lang="ru-RU" dirty="0" smtClean="0"/>
              <a:t> </a:t>
            </a:r>
            <a:r>
              <a:rPr lang="ru-RU" dirty="0" err="1" smtClean="0"/>
              <a:t>қайси</a:t>
            </a:r>
            <a:r>
              <a:rPr lang="ru-RU" dirty="0" smtClean="0"/>
              <a:t> </a:t>
            </a:r>
            <a:r>
              <a:rPr lang="ru-RU" dirty="0" err="1" smtClean="0"/>
              <a:t>бири</a:t>
            </a:r>
            <a:r>
              <a:rPr lang="ru-RU" dirty="0" smtClean="0"/>
              <a:t> </a:t>
            </a:r>
            <a:r>
              <a:rPr lang="ru-RU" dirty="0" err="1" smtClean="0"/>
              <a:t>рисклироқ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1094" t="42490" r="30666" b="41713"/>
          <a:stretch/>
        </p:blipFill>
        <p:spPr>
          <a:xfrm>
            <a:off x="2364829" y="4150925"/>
            <a:ext cx="3794234" cy="11933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419" y="5491636"/>
            <a:ext cx="737680" cy="97083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17077" y="5785314"/>
            <a:ext cx="29639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dirty="0" smtClean="0"/>
              <a:t>Ўртача квадратик четланиш</a:t>
            </a:r>
          </a:p>
          <a:p>
            <a:r>
              <a:rPr lang="uz-Cyrl-UZ" dirty="0" smtClean="0"/>
              <a:t>Кутилаётган қиймат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585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0"/>
          <p:cNvSpPr>
            <a:spLocks noGrp="1" noChangeArrowheads="1"/>
          </p:cNvSpPr>
          <p:nvPr>
            <p:ph type="title"/>
          </p:nvPr>
        </p:nvSpPr>
        <p:spPr>
          <a:xfrm>
            <a:off x="0" y="786624"/>
            <a:ext cx="8780585" cy="589085"/>
          </a:xfrm>
        </p:spPr>
        <p:txBody>
          <a:bodyPr>
            <a:noAutofit/>
          </a:bodyPr>
          <a:lstStyle/>
          <a:p>
            <a:pPr algn="ctr" eaLnBrk="1" hangingPunct="1"/>
            <a:r>
              <a:rPr lang="uz-Cyrl-UZ" altLang="en-US" sz="3200" dirty="0" smtClean="0"/>
              <a:t/>
            </a:r>
            <a:br>
              <a:rPr lang="uz-Cyrl-UZ" altLang="en-US" sz="3200" dirty="0" smtClean="0"/>
            </a:br>
            <a:r>
              <a:rPr lang="uz-Cyrl-UZ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Фонд рискини ўлчаш (акция мисолида)</a:t>
            </a:r>
            <a:endParaRPr lang="en-GB" alt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63" name="Rectangle 11"/>
          <p:cNvSpPr>
            <a:spLocks noGrp="1" noChangeArrowheads="1"/>
          </p:cNvSpPr>
          <p:nvPr>
            <p:ph idx="1"/>
          </p:nvPr>
        </p:nvSpPr>
        <p:spPr>
          <a:xfrm>
            <a:off x="414705" y="1934308"/>
            <a:ext cx="8471388" cy="4542692"/>
          </a:xfrm>
        </p:spPr>
        <p:txBody>
          <a:bodyPr>
            <a:normAutofit/>
          </a:bodyPr>
          <a:lstStyle/>
          <a:p>
            <a:pPr eaLnBrk="1" hangingPunct="1"/>
            <a:r>
              <a:rPr lang="uz-Cyrl-UZ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 бозорларда компания акцияси нархининг умумий бозорга нисбатан ўзгариши риск сифатида қаралади.</a:t>
            </a:r>
            <a:endParaRPr lang="en-GB" alt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uz-Cyrl-UZ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 акцияси</a:t>
            </a:r>
            <a:r>
              <a:rPr lang="en-US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нархидаги</a:t>
            </a:r>
            <a:r>
              <a:rPr lang="uz-Cyrl-UZ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eaLnBrk="1" hangingPunct="1"/>
            <a:r>
              <a:rPr lang="uz-Cyrl-UZ" alt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Ўзгаришлар бозордаги ўртача кўрсаткичга тенг бўлса, бунда бета 1 га  тенг</a:t>
            </a:r>
          </a:p>
          <a:p>
            <a:pPr lvl="1" eaLnBrk="1" hangingPunct="1"/>
            <a:r>
              <a:rPr lang="uz-Cyrl-UZ" alt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Ўзгаришлар бозордаги ўртача кўрсаткичдан каттароқ бўлса, бунда бета 1 дан катта</a:t>
            </a:r>
          </a:p>
          <a:p>
            <a:pPr lvl="1" eaLnBrk="1" hangingPunct="1"/>
            <a:r>
              <a:rPr lang="uz-Cyrl-UZ" alt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Ўзгаришлар бозордаги ўртача кўрсаткичдан кичикроқ бўлса, бунда бета 1 дан кичик</a:t>
            </a:r>
          </a:p>
        </p:txBody>
      </p:sp>
      <p:grpSp>
        <p:nvGrpSpPr>
          <p:cNvPr id="40965" name="Group 12"/>
          <p:cNvGrpSpPr>
            <a:grpSpLocks/>
          </p:cNvGrpSpPr>
          <p:nvPr/>
        </p:nvGrpSpPr>
        <p:grpSpPr bwMode="auto">
          <a:xfrm>
            <a:off x="840828" y="4004441"/>
            <a:ext cx="7336220" cy="2351910"/>
            <a:chOff x="434" y="2191"/>
            <a:chExt cx="4655" cy="1088"/>
          </a:xfrm>
        </p:grpSpPr>
        <p:sp>
          <p:nvSpPr>
            <p:cNvPr id="40968" name="Line 5"/>
            <p:cNvSpPr>
              <a:spLocks noChangeShapeType="1"/>
            </p:cNvSpPr>
            <p:nvPr/>
          </p:nvSpPr>
          <p:spPr bwMode="auto">
            <a:xfrm>
              <a:off x="655" y="2730"/>
              <a:ext cx="4434" cy="0"/>
            </a:xfrm>
            <a:prstGeom prst="line">
              <a:avLst/>
            </a:prstGeom>
            <a:noFill/>
            <a:ln w="19050">
              <a:solidFill>
                <a:schemeClr val="tx1">
                  <a:lumMod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83077" tIns="39877" rIns="83077" bIns="39877" anchor="ctr"/>
            <a:lstStyle/>
            <a:p>
              <a:endParaRPr lang="ru-RU" sz="1662"/>
            </a:p>
          </p:txBody>
        </p:sp>
        <p:sp>
          <p:nvSpPr>
            <p:cNvPr id="40969" name="Freeform 6"/>
            <p:cNvSpPr>
              <a:spLocks/>
            </p:cNvSpPr>
            <p:nvPr/>
          </p:nvSpPr>
          <p:spPr bwMode="auto">
            <a:xfrm>
              <a:off x="653" y="2423"/>
              <a:ext cx="4436" cy="648"/>
            </a:xfrm>
            <a:custGeom>
              <a:avLst/>
              <a:gdLst>
                <a:gd name="T0" fmla="*/ 0 w 4021"/>
                <a:gd name="T1" fmla="*/ 62 h 648"/>
                <a:gd name="T2" fmla="*/ 1251 w 4021"/>
                <a:gd name="T3" fmla="*/ 237 h 648"/>
                <a:gd name="T4" fmla="*/ 2120 w 4021"/>
                <a:gd name="T5" fmla="*/ 0 h 648"/>
                <a:gd name="T6" fmla="*/ 2633 w 4021"/>
                <a:gd name="T7" fmla="*/ 124 h 648"/>
                <a:gd name="T8" fmla="*/ 3448 w 4021"/>
                <a:gd name="T9" fmla="*/ 196 h 648"/>
                <a:gd name="T10" fmla="*/ 4179 w 4021"/>
                <a:gd name="T11" fmla="*/ 196 h 648"/>
                <a:gd name="T12" fmla="*/ 5648 w 4021"/>
                <a:gd name="T13" fmla="*/ 545 h 648"/>
                <a:gd name="T14" fmla="*/ 6894 w 4021"/>
                <a:gd name="T15" fmla="*/ 401 h 648"/>
                <a:gd name="T16" fmla="*/ 8582 w 4021"/>
                <a:gd name="T17" fmla="*/ 227 h 648"/>
                <a:gd name="T18" fmla="*/ 9384 w 4021"/>
                <a:gd name="T19" fmla="*/ 175 h 648"/>
                <a:gd name="T20" fmla="*/ 9673 w 4021"/>
                <a:gd name="T21" fmla="*/ 41 h 648"/>
                <a:gd name="T22" fmla="*/ 10707 w 4021"/>
                <a:gd name="T23" fmla="*/ 278 h 648"/>
                <a:gd name="T24" fmla="*/ 12240 w 4021"/>
                <a:gd name="T25" fmla="*/ 134 h 648"/>
                <a:gd name="T26" fmla="*/ 14376 w 4021"/>
                <a:gd name="T27" fmla="*/ 648 h 648"/>
                <a:gd name="T28" fmla="*/ 15689 w 4021"/>
                <a:gd name="T29" fmla="*/ 401 h 648"/>
                <a:gd name="T30" fmla="*/ 17466 w 4021"/>
                <a:gd name="T31" fmla="*/ 360 h 648"/>
                <a:gd name="T32" fmla="*/ 18043 w 4021"/>
                <a:gd name="T33" fmla="*/ 216 h 648"/>
                <a:gd name="T34" fmla="*/ 19223 w 4021"/>
                <a:gd name="T35" fmla="*/ 93 h 648"/>
                <a:gd name="T36" fmla="*/ 19953 w 4021"/>
                <a:gd name="T37" fmla="*/ 155 h 648"/>
                <a:gd name="T38" fmla="*/ 20836 w 4021"/>
                <a:gd name="T39" fmla="*/ 72 h 648"/>
                <a:gd name="T40" fmla="*/ 22440 w 4021"/>
                <a:gd name="T41" fmla="*/ 227 h 648"/>
                <a:gd name="T42" fmla="*/ 23913 w 4021"/>
                <a:gd name="T43" fmla="*/ 371 h 648"/>
                <a:gd name="T44" fmla="*/ 24572 w 4021"/>
                <a:gd name="T45" fmla="*/ 206 h 648"/>
                <a:gd name="T46" fmla="*/ 26407 w 4021"/>
                <a:gd name="T47" fmla="*/ 93 h 648"/>
                <a:gd name="T48" fmla="*/ 28676 w 4021"/>
                <a:gd name="T49" fmla="*/ 62 h 64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4021"/>
                <a:gd name="T76" fmla="*/ 0 h 648"/>
                <a:gd name="T77" fmla="*/ 4021 w 4021"/>
                <a:gd name="T78" fmla="*/ 648 h 64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4021" h="648">
                  <a:moveTo>
                    <a:pt x="0" y="62"/>
                  </a:moveTo>
                  <a:lnTo>
                    <a:pt x="175" y="237"/>
                  </a:lnTo>
                  <a:lnTo>
                    <a:pt x="298" y="0"/>
                  </a:lnTo>
                  <a:lnTo>
                    <a:pt x="370" y="124"/>
                  </a:lnTo>
                  <a:lnTo>
                    <a:pt x="483" y="196"/>
                  </a:lnTo>
                  <a:lnTo>
                    <a:pt x="586" y="196"/>
                  </a:lnTo>
                  <a:lnTo>
                    <a:pt x="792" y="545"/>
                  </a:lnTo>
                  <a:lnTo>
                    <a:pt x="967" y="401"/>
                  </a:lnTo>
                  <a:lnTo>
                    <a:pt x="1203" y="227"/>
                  </a:lnTo>
                  <a:lnTo>
                    <a:pt x="1316" y="175"/>
                  </a:lnTo>
                  <a:lnTo>
                    <a:pt x="1357" y="41"/>
                  </a:lnTo>
                  <a:lnTo>
                    <a:pt x="1501" y="278"/>
                  </a:lnTo>
                  <a:lnTo>
                    <a:pt x="1717" y="134"/>
                  </a:lnTo>
                  <a:lnTo>
                    <a:pt x="2016" y="648"/>
                  </a:lnTo>
                  <a:lnTo>
                    <a:pt x="2201" y="401"/>
                  </a:lnTo>
                  <a:lnTo>
                    <a:pt x="2448" y="360"/>
                  </a:lnTo>
                  <a:lnTo>
                    <a:pt x="2530" y="216"/>
                  </a:lnTo>
                  <a:lnTo>
                    <a:pt x="2695" y="93"/>
                  </a:lnTo>
                  <a:lnTo>
                    <a:pt x="2797" y="155"/>
                  </a:lnTo>
                  <a:lnTo>
                    <a:pt x="2921" y="72"/>
                  </a:lnTo>
                  <a:lnTo>
                    <a:pt x="3147" y="227"/>
                  </a:lnTo>
                  <a:lnTo>
                    <a:pt x="3353" y="371"/>
                  </a:lnTo>
                  <a:lnTo>
                    <a:pt x="3445" y="206"/>
                  </a:lnTo>
                  <a:lnTo>
                    <a:pt x="3703" y="93"/>
                  </a:lnTo>
                  <a:lnTo>
                    <a:pt x="4021" y="62"/>
                  </a:lnTo>
                </a:path>
              </a:pathLst>
            </a:custGeom>
            <a:noFill/>
            <a:ln w="19050">
              <a:solidFill>
                <a:schemeClr val="tx1">
                  <a:lumMod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83077" tIns="39877" rIns="83077" bIns="39877" anchor="ctr"/>
            <a:lstStyle/>
            <a:p>
              <a:endParaRPr lang="ru-RU" sz="1662"/>
            </a:p>
          </p:txBody>
        </p:sp>
        <p:sp>
          <p:nvSpPr>
            <p:cNvPr id="40970" name="Text Box 7"/>
            <p:cNvSpPr txBox="1">
              <a:spLocks noChangeArrowheads="1"/>
            </p:cNvSpPr>
            <p:nvPr/>
          </p:nvSpPr>
          <p:spPr bwMode="auto">
            <a:xfrm>
              <a:off x="434" y="2191"/>
              <a:ext cx="267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3077" tIns="39877" rIns="83077" bIns="39877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GB" altLang="en-US" sz="1477" b="1"/>
                <a:t>+</a:t>
              </a:r>
            </a:p>
          </p:txBody>
        </p:sp>
        <p:sp>
          <p:nvSpPr>
            <p:cNvPr id="40971" name="Text Box 8"/>
            <p:cNvSpPr txBox="1">
              <a:spLocks noChangeArrowheads="1"/>
            </p:cNvSpPr>
            <p:nvPr/>
          </p:nvSpPr>
          <p:spPr bwMode="auto">
            <a:xfrm>
              <a:off x="434" y="3069"/>
              <a:ext cx="267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3077" tIns="39877" rIns="83077" bIns="39877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GB" altLang="en-US" sz="1477" b="1"/>
                <a:t>-</a:t>
              </a:r>
            </a:p>
          </p:txBody>
        </p:sp>
        <p:sp>
          <p:nvSpPr>
            <p:cNvPr id="40972" name="Line 9"/>
            <p:cNvSpPr>
              <a:spLocks noChangeShapeType="1"/>
            </p:cNvSpPr>
            <p:nvPr/>
          </p:nvSpPr>
          <p:spPr bwMode="auto">
            <a:xfrm>
              <a:off x="655" y="2262"/>
              <a:ext cx="0" cy="9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83077" tIns="39877" rIns="83077" bIns="39877" anchor="ctr"/>
            <a:lstStyle/>
            <a:p>
              <a:endParaRPr lang="ru-RU" sz="1662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39385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Google </a:t>
            </a:r>
            <a:r>
              <a:rPr lang="uz-Cyrl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 учун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Beta</a:t>
            </a:r>
            <a:r>
              <a:rPr lang="uz-Cyrl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 баҳолаш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316" y="1410346"/>
            <a:ext cx="7824634" cy="489455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42316" y="1690689"/>
            <a:ext cx="461665" cy="3873203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r>
              <a:rPr lang="uz-Cyrl-UZ" dirty="0" smtClean="0"/>
              <a:t>Ҳафталик даромадлилик (%) - </a:t>
            </a:r>
            <a:r>
              <a:rPr lang="en-US" dirty="0" smtClean="0"/>
              <a:t>GOOGLE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068666" y="5767059"/>
            <a:ext cx="402955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Ҳафталик даромадлилик </a:t>
            </a:r>
            <a:r>
              <a:rPr lang="uz-Cyrl-UZ" dirty="0" smtClean="0"/>
              <a:t>(%)</a:t>
            </a:r>
            <a:r>
              <a:rPr lang="en-US" dirty="0" smtClean="0"/>
              <a:t> - NASDAQ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476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072481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APPLE </a:t>
            </a:r>
            <a:r>
              <a:rPr lang="uz-Cyrl-UZ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компаниясининг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Beta </a:t>
            </a:r>
            <a:r>
              <a:rPr lang="uz-Cyrl-UZ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828" y="1906292"/>
            <a:ext cx="7971761" cy="423477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1959" y="1689316"/>
            <a:ext cx="492443" cy="3828082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Ойлик даромадлилик % -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APPLE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41722" y="5672381"/>
            <a:ext cx="4107051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Ойлик даромадлилик %-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S&amp;P 500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70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20" y="1767254"/>
            <a:ext cx="8461131" cy="3389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Box 1"/>
          <p:cNvSpPr txBox="1">
            <a:spLocks noChangeArrowheads="1"/>
          </p:cNvSpPr>
          <p:nvPr/>
        </p:nvSpPr>
        <p:spPr bwMode="auto">
          <a:xfrm>
            <a:off x="756139" y="703385"/>
            <a:ext cx="7488115" cy="43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algn="ctr"/>
            <a:r>
              <a:rPr lang="ru-RU" altLang="ru-RU" sz="2215" b="1" dirty="0" err="1"/>
              <a:t>Инвестицион</a:t>
            </a:r>
            <a:r>
              <a:rPr lang="ru-RU" altLang="ru-RU" sz="2215" b="1" dirty="0"/>
              <a:t> </a:t>
            </a:r>
            <a:r>
              <a:rPr lang="ru-RU" altLang="ru-RU" sz="2215" b="1" dirty="0" err="1"/>
              <a:t>активларнинг</a:t>
            </a:r>
            <a:r>
              <a:rPr lang="ru-RU" altLang="ru-RU" sz="2215" b="1" dirty="0"/>
              <a:t> </a:t>
            </a:r>
            <a:r>
              <a:rPr lang="ru-RU" altLang="ru-RU" sz="2215" b="1" dirty="0" err="1"/>
              <a:t>даромадлилиги</a:t>
            </a:r>
            <a:r>
              <a:rPr lang="ru-RU" altLang="ru-RU" sz="2215" b="1" dirty="0"/>
              <a:t> </a:t>
            </a:r>
            <a:r>
              <a:rPr lang="ru-RU" altLang="ru-RU" sz="2215" b="1" dirty="0" err="1"/>
              <a:t>ва</a:t>
            </a:r>
            <a:r>
              <a:rPr lang="ru-RU" altLang="ru-RU" sz="2215" b="1" dirty="0"/>
              <a:t> риски</a:t>
            </a:r>
          </a:p>
        </p:txBody>
      </p:sp>
      <p:sp>
        <p:nvSpPr>
          <p:cNvPr id="41988" name="TextBox 3"/>
          <p:cNvSpPr txBox="1">
            <a:spLocks noChangeArrowheads="1"/>
          </p:cNvSpPr>
          <p:nvPr/>
        </p:nvSpPr>
        <p:spPr bwMode="auto">
          <a:xfrm>
            <a:off x="4596912" y="1799492"/>
            <a:ext cx="2083777" cy="25577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662"/>
              <a:t>Даромад ставкаси</a:t>
            </a:r>
          </a:p>
        </p:txBody>
      </p:sp>
      <p:sp>
        <p:nvSpPr>
          <p:cNvPr id="41989" name="TextBox 4"/>
          <p:cNvSpPr txBox="1">
            <a:spLocks noChangeArrowheads="1"/>
          </p:cNvSpPr>
          <p:nvPr/>
        </p:nvSpPr>
        <p:spPr bwMode="auto">
          <a:xfrm>
            <a:off x="539262" y="1890346"/>
            <a:ext cx="1393581" cy="5115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662"/>
              <a:t>Келгуси вариантлар</a:t>
            </a:r>
          </a:p>
        </p:txBody>
      </p:sp>
      <p:sp>
        <p:nvSpPr>
          <p:cNvPr id="41990" name="TextBox 5"/>
          <p:cNvSpPr txBox="1">
            <a:spLocks noChangeArrowheads="1"/>
          </p:cNvSpPr>
          <p:nvPr/>
        </p:nvSpPr>
        <p:spPr bwMode="auto">
          <a:xfrm>
            <a:off x="640373" y="2532185"/>
            <a:ext cx="1159119" cy="28405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846"/>
              <a:t>Сценарий 1</a:t>
            </a:r>
          </a:p>
        </p:txBody>
      </p:sp>
      <p:sp>
        <p:nvSpPr>
          <p:cNvPr id="41991" name="TextBox 6"/>
          <p:cNvSpPr txBox="1">
            <a:spLocks noChangeArrowheads="1"/>
          </p:cNvSpPr>
          <p:nvPr/>
        </p:nvSpPr>
        <p:spPr bwMode="auto">
          <a:xfrm>
            <a:off x="660889" y="2897066"/>
            <a:ext cx="1159119" cy="28405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846"/>
              <a:t>Сценарий 2</a:t>
            </a:r>
          </a:p>
        </p:txBody>
      </p:sp>
      <p:sp>
        <p:nvSpPr>
          <p:cNvPr id="41992" name="TextBox 7"/>
          <p:cNvSpPr txBox="1">
            <a:spLocks noChangeArrowheads="1"/>
          </p:cNvSpPr>
          <p:nvPr/>
        </p:nvSpPr>
        <p:spPr bwMode="auto">
          <a:xfrm>
            <a:off x="630116" y="3232638"/>
            <a:ext cx="1159120" cy="28405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846"/>
              <a:t>Сценарий 3</a:t>
            </a:r>
          </a:p>
        </p:txBody>
      </p:sp>
      <p:sp>
        <p:nvSpPr>
          <p:cNvPr id="41993" name="TextBox 8"/>
          <p:cNvSpPr txBox="1">
            <a:spLocks noChangeArrowheads="1"/>
          </p:cNvSpPr>
          <p:nvPr/>
        </p:nvSpPr>
        <p:spPr bwMode="auto">
          <a:xfrm>
            <a:off x="619858" y="3640015"/>
            <a:ext cx="1159119" cy="28405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846"/>
              <a:t>Сценарий 4</a:t>
            </a:r>
          </a:p>
        </p:txBody>
      </p:sp>
    </p:spTree>
    <p:extLst>
      <p:ext uri="{BB962C8B-B14F-4D97-AF65-F5344CB8AC3E}">
        <p14:creationId xmlns:p14="http://schemas.microsoft.com/office/powerpoint/2010/main" val="401612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446"/>
          <a:stretch>
            <a:fillRect/>
          </a:stretch>
        </p:blipFill>
        <p:spPr bwMode="auto">
          <a:xfrm>
            <a:off x="381000" y="2165839"/>
            <a:ext cx="7993674" cy="1002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>
            <a:fillRect/>
          </a:stretch>
        </p:blipFill>
        <p:spPr bwMode="auto">
          <a:xfrm>
            <a:off x="381000" y="3344008"/>
            <a:ext cx="8310197" cy="163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62" y="5017477"/>
            <a:ext cx="5329604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Box 4"/>
          <p:cNvSpPr txBox="1">
            <a:spLocks noChangeArrowheads="1"/>
          </p:cNvSpPr>
          <p:nvPr/>
        </p:nvSpPr>
        <p:spPr bwMode="auto">
          <a:xfrm>
            <a:off x="1260231" y="970085"/>
            <a:ext cx="7114443" cy="43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r>
              <a:rPr lang="ru-RU" altLang="ru-RU" sz="2215" b="1">
                <a:latin typeface="Times New Roman" panose="02020603050405020304" pitchFamily="18" charset="0"/>
                <a:cs typeface="Times New Roman" panose="02020603050405020304" pitchFamily="18" charset="0"/>
              </a:rPr>
              <a:t>Даромадлилик ва рискни ўлчаш</a:t>
            </a:r>
          </a:p>
        </p:txBody>
      </p:sp>
    </p:spTree>
    <p:extLst>
      <p:ext uri="{BB962C8B-B14F-4D97-AF65-F5344CB8AC3E}">
        <p14:creationId xmlns:p14="http://schemas.microsoft.com/office/powerpoint/2010/main" val="24559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Заголовок 1"/>
          <p:cNvSpPr>
            <a:spLocks noGrp="1"/>
          </p:cNvSpPr>
          <p:nvPr>
            <p:ph type="title"/>
          </p:nvPr>
        </p:nvSpPr>
        <p:spPr>
          <a:xfrm>
            <a:off x="457200" y="517281"/>
            <a:ext cx="8229600" cy="584688"/>
          </a:xfrm>
        </p:spPr>
        <p:txBody>
          <a:bodyPr/>
          <a:lstStyle/>
          <a:p>
            <a:pPr algn="ctr"/>
            <a:r>
              <a:rPr lang="ru-RU" altLang="ru-RU" sz="2215"/>
              <a:t>Диверсификация ва риск</a:t>
            </a:r>
          </a:p>
        </p:txBody>
      </p:sp>
      <p:pic>
        <p:nvPicPr>
          <p:cNvPr id="440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181" y="1235320"/>
            <a:ext cx="7143750" cy="1969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743" y="3363058"/>
            <a:ext cx="7192108" cy="2110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TextBox 4"/>
          <p:cNvSpPr txBox="1">
            <a:spLocks noChangeArrowheads="1"/>
          </p:cNvSpPr>
          <p:nvPr/>
        </p:nvSpPr>
        <p:spPr bwMode="auto">
          <a:xfrm>
            <a:off x="20516" y="1332035"/>
            <a:ext cx="1159120" cy="22730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477"/>
              <a:t>1- сценарийда</a:t>
            </a:r>
          </a:p>
        </p:txBody>
      </p:sp>
      <p:sp>
        <p:nvSpPr>
          <p:cNvPr id="44038" name="TextBox 5"/>
          <p:cNvSpPr txBox="1">
            <a:spLocks noChangeArrowheads="1"/>
          </p:cNvSpPr>
          <p:nvPr/>
        </p:nvSpPr>
        <p:spPr bwMode="auto">
          <a:xfrm>
            <a:off x="41031" y="1737946"/>
            <a:ext cx="1159120" cy="22730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477"/>
              <a:t>2-сценарийда</a:t>
            </a:r>
          </a:p>
        </p:txBody>
      </p:sp>
      <p:sp>
        <p:nvSpPr>
          <p:cNvPr id="44039" name="TextBox 6"/>
          <p:cNvSpPr txBox="1">
            <a:spLocks noChangeArrowheads="1"/>
          </p:cNvSpPr>
          <p:nvPr/>
        </p:nvSpPr>
        <p:spPr bwMode="auto">
          <a:xfrm>
            <a:off x="20516" y="2104292"/>
            <a:ext cx="1159120" cy="22730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477"/>
              <a:t>3- сценарийда</a:t>
            </a:r>
          </a:p>
        </p:txBody>
      </p:sp>
      <p:sp>
        <p:nvSpPr>
          <p:cNvPr id="44040" name="TextBox 7"/>
          <p:cNvSpPr txBox="1">
            <a:spLocks noChangeArrowheads="1"/>
          </p:cNvSpPr>
          <p:nvPr/>
        </p:nvSpPr>
        <p:spPr bwMode="auto">
          <a:xfrm>
            <a:off x="41031" y="2532185"/>
            <a:ext cx="1159120" cy="22730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477"/>
              <a:t>4- сценарийда</a:t>
            </a:r>
          </a:p>
        </p:txBody>
      </p:sp>
    </p:spTree>
    <p:extLst>
      <p:ext uri="{BB962C8B-B14F-4D97-AF65-F5344CB8AC3E}">
        <p14:creationId xmlns:p14="http://schemas.microsoft.com/office/powerpoint/2010/main" val="321389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08" y="2099897"/>
            <a:ext cx="8461131" cy="3190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Заголовок 1"/>
          <p:cNvSpPr>
            <a:spLocks noGrp="1"/>
          </p:cNvSpPr>
          <p:nvPr>
            <p:ph type="title"/>
          </p:nvPr>
        </p:nvSpPr>
        <p:spPr>
          <a:xfrm>
            <a:off x="487974" y="970085"/>
            <a:ext cx="8229600" cy="584689"/>
          </a:xfrm>
        </p:spPr>
        <p:txBody>
          <a:bodyPr/>
          <a:lstStyle/>
          <a:p>
            <a:pPr algn="ctr"/>
            <a:r>
              <a:rPr lang="ru-RU" altLang="ru-RU" sz="2215">
                <a:latin typeface="Times New Roman" panose="02020603050405020304" pitchFamily="18" charset="0"/>
                <a:cs typeface="Times New Roman" panose="02020603050405020304" pitchFamily="18" charset="0"/>
              </a:rPr>
              <a:t>Диверсификация ва риск</a:t>
            </a:r>
          </a:p>
        </p:txBody>
      </p:sp>
      <p:sp>
        <p:nvSpPr>
          <p:cNvPr id="45060" name="TextBox 3"/>
          <p:cNvSpPr txBox="1">
            <a:spLocks noChangeArrowheads="1"/>
          </p:cNvSpPr>
          <p:nvPr/>
        </p:nvSpPr>
        <p:spPr bwMode="auto">
          <a:xfrm>
            <a:off x="244720" y="2521927"/>
            <a:ext cx="1392115" cy="5115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662"/>
              <a:t>Келгуси вариантлар</a:t>
            </a:r>
          </a:p>
        </p:txBody>
      </p:sp>
      <p:sp>
        <p:nvSpPr>
          <p:cNvPr id="45061" name="TextBox 5"/>
          <p:cNvSpPr txBox="1">
            <a:spLocks noChangeArrowheads="1"/>
          </p:cNvSpPr>
          <p:nvPr/>
        </p:nvSpPr>
        <p:spPr bwMode="auto">
          <a:xfrm>
            <a:off x="4759569" y="1931377"/>
            <a:ext cx="2328497" cy="5115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662"/>
              <a:t>Портфел даромадлилиги ставкаси</a:t>
            </a:r>
          </a:p>
        </p:txBody>
      </p:sp>
      <p:sp>
        <p:nvSpPr>
          <p:cNvPr id="45062" name="TextBox 6"/>
          <p:cNvSpPr txBox="1">
            <a:spLocks noChangeArrowheads="1"/>
          </p:cNvSpPr>
          <p:nvPr/>
        </p:nvSpPr>
        <p:spPr bwMode="auto">
          <a:xfrm>
            <a:off x="315058" y="3121269"/>
            <a:ext cx="1159119" cy="22730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477"/>
              <a:t>1- сценарийда</a:t>
            </a:r>
          </a:p>
        </p:txBody>
      </p:sp>
      <p:sp>
        <p:nvSpPr>
          <p:cNvPr id="45063" name="TextBox 7"/>
          <p:cNvSpPr txBox="1">
            <a:spLocks noChangeArrowheads="1"/>
          </p:cNvSpPr>
          <p:nvPr/>
        </p:nvSpPr>
        <p:spPr bwMode="auto">
          <a:xfrm>
            <a:off x="335573" y="3508131"/>
            <a:ext cx="1159119" cy="22730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477"/>
              <a:t>2-сценарийда</a:t>
            </a:r>
          </a:p>
        </p:txBody>
      </p:sp>
      <p:sp>
        <p:nvSpPr>
          <p:cNvPr id="45064" name="TextBox 8"/>
          <p:cNvSpPr txBox="1">
            <a:spLocks noChangeArrowheads="1"/>
          </p:cNvSpPr>
          <p:nvPr/>
        </p:nvSpPr>
        <p:spPr bwMode="auto">
          <a:xfrm>
            <a:off x="335573" y="3833446"/>
            <a:ext cx="1159119" cy="22730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477"/>
              <a:t>3- сценарийда</a:t>
            </a:r>
          </a:p>
        </p:txBody>
      </p:sp>
      <p:sp>
        <p:nvSpPr>
          <p:cNvPr id="45065" name="TextBox 9"/>
          <p:cNvSpPr txBox="1">
            <a:spLocks noChangeArrowheads="1"/>
          </p:cNvSpPr>
          <p:nvPr/>
        </p:nvSpPr>
        <p:spPr bwMode="auto">
          <a:xfrm>
            <a:off x="356089" y="4220308"/>
            <a:ext cx="1159119" cy="22730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477"/>
              <a:t>4- сценарийда</a:t>
            </a:r>
          </a:p>
        </p:txBody>
      </p:sp>
    </p:spTree>
    <p:extLst>
      <p:ext uri="{BB962C8B-B14F-4D97-AF65-F5344CB8AC3E}">
        <p14:creationId xmlns:p14="http://schemas.microsoft.com/office/powerpoint/2010/main" val="426620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>
          <a:xfrm>
            <a:off x="457200" y="517282"/>
            <a:ext cx="8229600" cy="518746"/>
          </a:xfrm>
        </p:spPr>
        <p:txBody>
          <a:bodyPr/>
          <a:lstStyle/>
          <a:p>
            <a:pPr algn="ctr"/>
            <a:r>
              <a:rPr lang="en-US" altLang="ru-RU" sz="2954">
                <a:latin typeface="Times New Roman" panose="02020603050405020304" pitchFamily="18" charset="0"/>
                <a:cs typeface="Times New Roman" panose="02020603050405020304" pitchFamily="18" charset="0"/>
              </a:rPr>
              <a:t>Beta</a:t>
            </a:r>
            <a:r>
              <a:rPr lang="uz-Cyrl-UZ" altLang="ru-RU" sz="2954">
                <a:latin typeface="Times New Roman" panose="02020603050405020304" pitchFamily="18" charset="0"/>
                <a:cs typeface="Times New Roman" panose="02020603050405020304" pitchFamily="18" charset="0"/>
              </a:rPr>
              <a:t> қандай ҳисобланади?</a:t>
            </a:r>
            <a:endParaRPr lang="ru-RU" altLang="ru-RU" sz="2954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08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496" y="1101969"/>
            <a:ext cx="7549662" cy="234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>
            <a:fillRect/>
          </a:stretch>
        </p:blipFill>
        <p:spPr bwMode="auto">
          <a:xfrm>
            <a:off x="822082" y="3581400"/>
            <a:ext cx="7558454" cy="656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39" b="40926"/>
          <a:stretch>
            <a:fillRect/>
          </a:stretch>
        </p:blipFill>
        <p:spPr bwMode="auto">
          <a:xfrm>
            <a:off x="545123" y="4359520"/>
            <a:ext cx="7814897" cy="974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624" y="5526632"/>
            <a:ext cx="3484685" cy="11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7" name="TextBox 6"/>
          <p:cNvSpPr txBox="1">
            <a:spLocks noChangeArrowheads="1"/>
          </p:cNvSpPr>
          <p:nvPr/>
        </p:nvSpPr>
        <p:spPr bwMode="auto">
          <a:xfrm>
            <a:off x="609601" y="1471246"/>
            <a:ext cx="1393581" cy="25577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uz-Cyrl-UZ" altLang="ru-RU" sz="1662"/>
              <a:t>Келгуси вариант</a:t>
            </a:r>
            <a:endParaRPr lang="ru-RU" altLang="ru-RU" sz="1662"/>
          </a:p>
        </p:txBody>
      </p:sp>
      <p:sp>
        <p:nvSpPr>
          <p:cNvPr id="46088" name="TextBox 7"/>
          <p:cNvSpPr txBox="1">
            <a:spLocks noChangeArrowheads="1"/>
          </p:cNvSpPr>
          <p:nvPr/>
        </p:nvSpPr>
        <p:spPr bwMode="auto">
          <a:xfrm>
            <a:off x="772258" y="1880089"/>
            <a:ext cx="1160585" cy="22730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477"/>
              <a:t>1- сценарийда</a:t>
            </a:r>
          </a:p>
        </p:txBody>
      </p:sp>
      <p:sp>
        <p:nvSpPr>
          <p:cNvPr id="46089" name="TextBox 8"/>
          <p:cNvSpPr txBox="1">
            <a:spLocks noChangeArrowheads="1"/>
          </p:cNvSpPr>
          <p:nvPr/>
        </p:nvSpPr>
        <p:spPr bwMode="auto">
          <a:xfrm>
            <a:off x="772258" y="2165838"/>
            <a:ext cx="1160585" cy="22730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477"/>
              <a:t>2- сценарийда</a:t>
            </a:r>
          </a:p>
        </p:txBody>
      </p:sp>
      <p:sp>
        <p:nvSpPr>
          <p:cNvPr id="46090" name="TextBox 9"/>
          <p:cNvSpPr txBox="1">
            <a:spLocks noChangeArrowheads="1"/>
          </p:cNvSpPr>
          <p:nvPr/>
        </p:nvSpPr>
        <p:spPr bwMode="auto">
          <a:xfrm>
            <a:off x="792773" y="2470638"/>
            <a:ext cx="1159119" cy="22730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477"/>
              <a:t>3- сценарийда</a:t>
            </a:r>
          </a:p>
        </p:txBody>
      </p:sp>
      <p:sp>
        <p:nvSpPr>
          <p:cNvPr id="46091" name="TextBox 10"/>
          <p:cNvSpPr txBox="1">
            <a:spLocks noChangeArrowheads="1"/>
          </p:cNvSpPr>
          <p:nvPr/>
        </p:nvSpPr>
        <p:spPr bwMode="auto">
          <a:xfrm>
            <a:off x="782516" y="2816469"/>
            <a:ext cx="1159120" cy="22730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477"/>
              <a:t>4- сценарийда</a:t>
            </a:r>
          </a:p>
        </p:txBody>
      </p:sp>
      <p:sp>
        <p:nvSpPr>
          <p:cNvPr id="46092" name="TextBox 11"/>
          <p:cNvSpPr txBox="1">
            <a:spLocks noChangeArrowheads="1"/>
          </p:cNvSpPr>
          <p:nvPr/>
        </p:nvSpPr>
        <p:spPr bwMode="auto">
          <a:xfrm>
            <a:off x="2532185" y="1229458"/>
            <a:ext cx="2806212" cy="5115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662"/>
              <a:t>Даромадлиликнинг оригинал ставкаси</a:t>
            </a:r>
          </a:p>
        </p:txBody>
      </p:sp>
      <p:sp>
        <p:nvSpPr>
          <p:cNvPr id="46093" name="TextBox 12"/>
          <p:cNvSpPr txBox="1">
            <a:spLocks noChangeArrowheads="1"/>
          </p:cNvSpPr>
          <p:nvPr/>
        </p:nvSpPr>
        <p:spPr bwMode="auto">
          <a:xfrm>
            <a:off x="5776547" y="1248508"/>
            <a:ext cx="3009900" cy="5115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369"/>
              </a:spcBef>
            </a:pPr>
            <a:r>
              <a:rPr lang="ru-RU" altLang="ru-RU" sz="1662"/>
              <a:t>Даромадлиликнинг соф ўртача ставкаси</a:t>
            </a:r>
          </a:p>
        </p:txBody>
      </p:sp>
    </p:spTree>
    <p:extLst>
      <p:ext uri="{BB962C8B-B14F-4D97-AF65-F5344CB8AC3E}">
        <p14:creationId xmlns:p14="http://schemas.microsoft.com/office/powerpoint/2010/main" val="161272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1363" t="25699" r="27204" b="22994"/>
          <a:stretch/>
        </p:blipFill>
        <p:spPr>
          <a:xfrm>
            <a:off x="4125038" y="2130899"/>
            <a:ext cx="4248609" cy="30217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15393" y="961609"/>
            <a:ext cx="503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/>
              <a:t>Фридмен-Сейвиджнинг</a:t>
            </a:r>
            <a:r>
              <a:rPr lang="ru-RU" b="1" dirty="0" smtClean="0"/>
              <a:t> </a:t>
            </a:r>
            <a:r>
              <a:rPr lang="ru-RU" b="1" dirty="0" err="1" smtClean="0"/>
              <a:t>нафлилик</a:t>
            </a:r>
            <a:r>
              <a:rPr lang="ru-RU" b="1" dirty="0" smtClean="0"/>
              <a:t> </a:t>
            </a:r>
            <a:r>
              <a:rPr lang="ru-RU" b="1" dirty="0" err="1" smtClean="0"/>
              <a:t>функцияси</a:t>
            </a:r>
            <a:endParaRPr lang="ru-RU" sz="135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59809" y="2130899"/>
            <a:ext cx="2902894" cy="28007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err="1" smtClean="0"/>
              <a:t>Агар</a:t>
            </a:r>
            <a:r>
              <a:rPr lang="ru-RU" sz="1600" dirty="0" smtClean="0"/>
              <a:t> </a:t>
            </a:r>
            <a:r>
              <a:rPr lang="ru-RU" sz="1600" dirty="0" err="1" smtClean="0"/>
              <a:t>жорий</a:t>
            </a:r>
            <a:r>
              <a:rPr lang="ru-RU" sz="1600" dirty="0" smtClean="0"/>
              <a:t> </a:t>
            </a:r>
            <a:r>
              <a:rPr lang="ru-RU" sz="1600" dirty="0" err="1" smtClean="0"/>
              <a:t>даромад</a:t>
            </a:r>
            <a:r>
              <a:rPr lang="ru-RU" sz="1600" dirty="0" smtClean="0"/>
              <a:t> паст </a:t>
            </a:r>
            <a:r>
              <a:rPr lang="ru-RU" sz="1600" dirty="0" err="1" smtClean="0"/>
              <a:t>бўлса</a:t>
            </a:r>
            <a:r>
              <a:rPr lang="ru-RU" sz="1600" dirty="0" smtClean="0"/>
              <a:t>, </a:t>
            </a:r>
            <a:r>
              <a:rPr lang="ru-RU" sz="1600" dirty="0" err="1" smtClean="0"/>
              <a:t>даромаднинг</a:t>
            </a:r>
            <a:r>
              <a:rPr lang="ru-RU" sz="1600" dirty="0" smtClean="0"/>
              <a:t> </a:t>
            </a:r>
            <a:r>
              <a:rPr lang="ru-RU" sz="1600" dirty="0" err="1" smtClean="0"/>
              <a:t>маржинал</a:t>
            </a:r>
            <a:r>
              <a:rPr lang="ru-RU" sz="1600" dirty="0" smtClean="0"/>
              <a:t> </a:t>
            </a:r>
            <a:r>
              <a:rPr lang="ru-RU" sz="1600" dirty="0" err="1" smtClean="0"/>
              <a:t>нафлилиги</a:t>
            </a:r>
            <a:r>
              <a:rPr lang="ru-RU" sz="1600" dirty="0" smtClean="0"/>
              <a:t> ю</a:t>
            </a:r>
            <a:r>
              <a:rPr lang="uz-Cyrl-UZ" sz="1600" dirty="0" smtClean="0"/>
              <a:t>қори бўлади ва инсон паст мукофотда ҳам рискни қабул қилишга тайёр бўлади. Бошқача айтганда, </a:t>
            </a:r>
            <a:r>
              <a:rPr lang="ru-RU" sz="1600" dirty="0" err="1" smtClean="0"/>
              <a:t>Фридмен-Сейвидж</a:t>
            </a:r>
            <a:r>
              <a:rPr lang="ru-RU" sz="1600" dirty="0" smtClean="0"/>
              <a:t> </a:t>
            </a:r>
            <a:r>
              <a:rPr lang="ru-RU" sz="1600" dirty="0" err="1" smtClean="0"/>
              <a:t>гипотезасига</a:t>
            </a:r>
            <a:r>
              <a:rPr lang="ru-RU" sz="1600" dirty="0" smtClean="0"/>
              <a:t> </a:t>
            </a:r>
            <a:r>
              <a:rPr lang="ru-RU" sz="1600" dirty="0" err="1" smtClean="0"/>
              <a:t>кўра</a:t>
            </a:r>
            <a:r>
              <a:rPr lang="ru-RU" sz="1600" dirty="0" smtClean="0"/>
              <a:t>, </a:t>
            </a:r>
            <a:r>
              <a:rPr lang="ru-RU" sz="1600" dirty="0" err="1" smtClean="0"/>
              <a:t>даромаднинг</a:t>
            </a:r>
            <a:r>
              <a:rPr lang="ru-RU" sz="1600" dirty="0" smtClean="0"/>
              <a:t> паст </a:t>
            </a:r>
            <a:r>
              <a:rPr lang="ru-RU" sz="1600" dirty="0" err="1" smtClean="0"/>
              <a:t>даражасида</a:t>
            </a:r>
            <a:r>
              <a:rPr lang="ru-RU" sz="1600" dirty="0" smtClean="0"/>
              <a:t> </a:t>
            </a:r>
            <a:r>
              <a:rPr lang="ru-RU" sz="1600" dirty="0" err="1" smtClean="0"/>
              <a:t>ҳатто</a:t>
            </a:r>
            <a:r>
              <a:rPr lang="ru-RU" sz="1600" dirty="0" smtClean="0"/>
              <a:t> </a:t>
            </a:r>
            <a:r>
              <a:rPr lang="ru-RU" sz="1600" dirty="0" err="1" smtClean="0"/>
              <a:t>инсонлар</a:t>
            </a:r>
            <a:r>
              <a:rPr lang="ru-RU" sz="1600" dirty="0" smtClean="0"/>
              <a:t> рискни </a:t>
            </a:r>
            <a:r>
              <a:rPr lang="ru-RU" sz="1600" dirty="0" err="1" smtClean="0"/>
              <a:t>ўзлари</a:t>
            </a:r>
            <a:r>
              <a:rPr lang="ru-RU" sz="1600" dirty="0" smtClean="0"/>
              <a:t> </a:t>
            </a:r>
            <a:r>
              <a:rPr lang="ru-RU" sz="1600" dirty="0" err="1" smtClean="0"/>
              <a:t>излаб</a:t>
            </a:r>
            <a:r>
              <a:rPr lang="ru-RU" sz="1600" dirty="0" smtClean="0"/>
              <a:t> </a:t>
            </a:r>
            <a:r>
              <a:rPr lang="ru-RU" sz="1600" dirty="0" err="1" smtClean="0"/>
              <a:t>топишлари</a:t>
            </a:r>
            <a:r>
              <a:rPr lang="ru-RU" sz="1600" dirty="0" smtClean="0"/>
              <a:t> </a:t>
            </a:r>
            <a:r>
              <a:rPr lang="ru-RU" sz="1600" dirty="0" err="1" smtClean="0"/>
              <a:t>мумкин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6249342" y="4919216"/>
            <a:ext cx="194441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600" dirty="0" smtClean="0"/>
              <a:t>Даромад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3909849" y="2785241"/>
            <a:ext cx="400110" cy="1250731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r>
              <a:rPr lang="uz-Cyrl-UZ" sz="1400" dirty="0" smtClean="0"/>
              <a:t>Нафлилик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46742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7581" y="1555642"/>
            <a:ext cx="7617998" cy="369331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Маълумотларнинг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тишмаслиги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ишончсизлик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башорат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эмаслиги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шароитларининг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муқаррар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характеристикаси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uz-Cyrl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Номаълум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ҳодисаларнинг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содир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эҳтимолини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олдиндан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башорат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эмаслиги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24634" y="480448"/>
            <a:ext cx="5563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Ноаниқлик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тушунчаси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10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3958" y="1174562"/>
            <a:ext cx="63257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err="1" smtClean="0"/>
              <a:t>Ноаниқлик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шароитида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қарор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қабул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қилиш</a:t>
            </a:r>
            <a:r>
              <a:rPr lang="ru-RU" sz="2100" b="1" dirty="0" smtClean="0"/>
              <a:t>: </a:t>
            </a:r>
            <a:r>
              <a:rPr lang="ru-RU" sz="2100" b="1" dirty="0" err="1" smtClean="0"/>
              <a:t>Вальд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мезони</a:t>
            </a:r>
            <a:r>
              <a:rPr lang="ru-RU" sz="2100" b="1" dirty="0" smtClean="0"/>
              <a:t> </a:t>
            </a:r>
            <a:r>
              <a:rPr lang="ru-RU" sz="2100" b="1" dirty="0"/>
              <a:t>(макси-мин)</a:t>
            </a:r>
            <a:endParaRPr lang="ru-RU" sz="15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4407" t="49580" r="13043" b="8816"/>
          <a:stretch/>
        </p:blipFill>
        <p:spPr>
          <a:xfrm>
            <a:off x="122829" y="2515453"/>
            <a:ext cx="8452957" cy="23951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88258" y="2189615"/>
            <a:ext cx="59265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М</a:t>
            </a:r>
            <a:r>
              <a:rPr lang="ru-RU" b="1" dirty="0" smtClean="0"/>
              <a:t>акси-мин </a:t>
            </a:r>
            <a:r>
              <a:rPr lang="ru-RU" b="1" dirty="0"/>
              <a:t>и </a:t>
            </a:r>
            <a:r>
              <a:rPr lang="ru-RU" b="1" dirty="0" smtClean="0"/>
              <a:t>макси-макс </a:t>
            </a:r>
            <a:r>
              <a:rPr lang="ru-RU" b="1" dirty="0" err="1" smtClean="0"/>
              <a:t>мезонларини</a:t>
            </a:r>
            <a:r>
              <a:rPr lang="ru-RU" b="1" dirty="0" smtClean="0"/>
              <a:t> </a:t>
            </a:r>
            <a:r>
              <a:rPr lang="ru-RU" b="1" dirty="0" err="1" smtClean="0"/>
              <a:t>қўллаш</a:t>
            </a:r>
            <a:endParaRPr lang="ru-RU" sz="135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396359" y="2611498"/>
            <a:ext cx="237533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200" dirty="0" smtClean="0"/>
              <a:t>Иқтисодиёт ҳолати</a:t>
            </a:r>
            <a:endParaRPr lang="ru-RU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6200448" y="2590477"/>
            <a:ext cx="237533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1200" dirty="0" smtClean="0"/>
              <a:t>Мезонлар</a:t>
            </a:r>
            <a:endParaRPr lang="ru-RU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358548" y="4524380"/>
            <a:ext cx="5527245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200" dirty="0" smtClean="0"/>
              <a:t>Кўрсатилган мезон бўйича энг мақбул стратегия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67511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3958" y="1174562"/>
            <a:ext cx="63257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err="1"/>
              <a:t>Ноаниқлик</a:t>
            </a:r>
            <a:r>
              <a:rPr lang="ru-RU" sz="2100" b="1" dirty="0"/>
              <a:t> </a:t>
            </a:r>
            <a:r>
              <a:rPr lang="ru-RU" sz="2100" b="1" dirty="0" err="1"/>
              <a:t>шароитида</a:t>
            </a:r>
            <a:r>
              <a:rPr lang="ru-RU" sz="2100" b="1" dirty="0"/>
              <a:t> </a:t>
            </a:r>
            <a:r>
              <a:rPr lang="ru-RU" sz="2100" b="1" dirty="0" err="1"/>
              <a:t>қарор</a:t>
            </a:r>
            <a:r>
              <a:rPr lang="ru-RU" sz="2100" b="1" dirty="0"/>
              <a:t> </a:t>
            </a:r>
            <a:r>
              <a:rPr lang="ru-RU" sz="2100" b="1" dirty="0" err="1"/>
              <a:t>қабул</a:t>
            </a:r>
            <a:r>
              <a:rPr lang="ru-RU" sz="2100" b="1" dirty="0"/>
              <a:t> </a:t>
            </a:r>
            <a:r>
              <a:rPr lang="ru-RU" sz="2100" b="1" dirty="0" err="1"/>
              <a:t>қилиш</a:t>
            </a:r>
            <a:r>
              <a:rPr lang="ru-RU" sz="2100" b="1" dirty="0"/>
              <a:t> </a:t>
            </a:r>
            <a:r>
              <a:rPr lang="ru-RU" sz="2100" b="1" dirty="0" smtClean="0"/>
              <a:t>: </a:t>
            </a:r>
            <a:r>
              <a:rPr lang="ru-RU" sz="2100" b="1" dirty="0" err="1" smtClean="0"/>
              <a:t>Гурвицнинг</a:t>
            </a:r>
            <a:r>
              <a:rPr lang="ru-RU" sz="2100" b="1" dirty="0" smtClean="0"/>
              <a:t> Альфа </a:t>
            </a:r>
            <a:r>
              <a:rPr lang="ru-RU" sz="2100" b="1" dirty="0" err="1" smtClean="0"/>
              <a:t>мезони</a:t>
            </a:r>
            <a:endParaRPr lang="ru-RU" sz="15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2728" t="51819" r="32343" b="32883"/>
          <a:stretch/>
        </p:blipFill>
        <p:spPr>
          <a:xfrm>
            <a:off x="1084994" y="2239082"/>
            <a:ext cx="3408528" cy="83933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56647" y="3109127"/>
            <a:ext cx="46061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 smtClean="0"/>
              <a:t>ерда</a:t>
            </a:r>
            <a:r>
              <a:rPr lang="ru-RU" dirty="0" smtClean="0"/>
              <a:t> </a:t>
            </a:r>
            <a:r>
              <a:rPr lang="ru-RU" dirty="0"/>
              <a:t>М </a:t>
            </a:r>
            <a:r>
              <a:rPr lang="ru-RU" dirty="0" smtClean="0"/>
              <a:t>– </a:t>
            </a:r>
            <a:r>
              <a:rPr lang="ru-RU" dirty="0" err="1" smtClean="0"/>
              <a:t>максимал</a:t>
            </a:r>
            <a:r>
              <a:rPr lang="ru-RU" dirty="0" smtClean="0"/>
              <a:t> </a:t>
            </a:r>
            <a:r>
              <a:rPr lang="ru-RU" dirty="0" err="1" smtClean="0"/>
              <a:t>қайтим</a:t>
            </a:r>
            <a:r>
              <a:rPr lang="ru-RU" dirty="0" smtClean="0"/>
              <a:t> (</a:t>
            </a:r>
            <a:r>
              <a:rPr lang="ru-RU" dirty="0" err="1" smtClean="0"/>
              <a:t>натижа</a:t>
            </a:r>
            <a:r>
              <a:rPr lang="ru-RU" dirty="0" smtClean="0"/>
              <a:t>);</a:t>
            </a:r>
            <a:endParaRPr lang="ru-RU" dirty="0"/>
          </a:p>
          <a:p>
            <a:r>
              <a:rPr lang="ru-RU" dirty="0"/>
              <a:t>       α – </a:t>
            </a:r>
            <a:r>
              <a:rPr lang="ru-RU" dirty="0" smtClean="0"/>
              <a:t>оптимизм (реализм) </a:t>
            </a:r>
            <a:r>
              <a:rPr lang="ru-RU" dirty="0" err="1" smtClean="0"/>
              <a:t>коэффициенти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dirty="0"/>
              <a:t>       </a:t>
            </a:r>
            <a:r>
              <a:rPr lang="en-US" dirty="0"/>
              <a:t>m – </a:t>
            </a:r>
            <a:r>
              <a:rPr lang="ru-RU" dirty="0" err="1" smtClean="0"/>
              <a:t>минимал</a:t>
            </a:r>
            <a:r>
              <a:rPr lang="ru-RU" dirty="0" smtClean="0"/>
              <a:t> </a:t>
            </a:r>
            <a:r>
              <a:rPr lang="ru-RU" dirty="0" err="1" smtClean="0"/>
              <a:t>қайтим</a:t>
            </a:r>
            <a:r>
              <a:rPr lang="ru-RU" dirty="0" smtClean="0"/>
              <a:t> (</a:t>
            </a:r>
            <a:r>
              <a:rPr lang="ru-RU" dirty="0" err="1" smtClean="0"/>
              <a:t>натижа</a:t>
            </a:r>
            <a:r>
              <a:rPr lang="ru-RU" dirty="0" smtClean="0"/>
              <a:t>).</a:t>
            </a:r>
            <a:r>
              <a:rPr lang="ru-RU" dirty="0"/>
              <a:t>	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77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672" t="42491" r="2028" b="12920"/>
          <a:stretch/>
        </p:blipFill>
        <p:spPr>
          <a:xfrm>
            <a:off x="30707" y="2239085"/>
            <a:ext cx="8751628" cy="23266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3958" y="1174561"/>
            <a:ext cx="632573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/>
              <a:t> </a:t>
            </a:r>
            <a:r>
              <a:rPr lang="ru-RU" sz="2100" b="1" dirty="0" err="1" smtClean="0"/>
              <a:t>Қарор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қабул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қилишда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Гурвицнинг</a:t>
            </a:r>
            <a:r>
              <a:rPr lang="ru-RU" sz="2100" b="1" dirty="0" smtClean="0"/>
              <a:t> </a:t>
            </a:r>
            <a:r>
              <a:rPr lang="ru-RU" sz="2100" b="1" dirty="0"/>
              <a:t>Альфа </a:t>
            </a:r>
            <a:r>
              <a:rPr lang="ru-RU" sz="2100" b="1" dirty="0" err="1" smtClean="0"/>
              <a:t>мезони</a:t>
            </a:r>
            <a:endParaRPr lang="ru-RU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32425" y="4135495"/>
            <a:ext cx="317292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200" dirty="0" smtClean="0"/>
              <a:t>энг мақбул стратегия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47451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3958" y="1174562"/>
            <a:ext cx="63257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err="1"/>
              <a:t>Ноаниқлик</a:t>
            </a:r>
            <a:r>
              <a:rPr lang="ru-RU" sz="2100" b="1" dirty="0"/>
              <a:t> </a:t>
            </a:r>
            <a:r>
              <a:rPr lang="ru-RU" sz="2100" b="1" dirty="0" err="1"/>
              <a:t>шароитида</a:t>
            </a:r>
            <a:r>
              <a:rPr lang="ru-RU" sz="2100" b="1" dirty="0"/>
              <a:t> </a:t>
            </a:r>
            <a:r>
              <a:rPr lang="ru-RU" sz="2100" b="1" dirty="0" err="1"/>
              <a:t>қарор</a:t>
            </a:r>
            <a:r>
              <a:rPr lang="ru-RU" sz="2100" b="1" dirty="0"/>
              <a:t> </a:t>
            </a:r>
            <a:r>
              <a:rPr lang="ru-RU" sz="2100" b="1" dirty="0" err="1"/>
              <a:t>қабул</a:t>
            </a:r>
            <a:r>
              <a:rPr lang="ru-RU" sz="2100" b="1" dirty="0"/>
              <a:t> </a:t>
            </a:r>
            <a:r>
              <a:rPr lang="ru-RU" sz="2100" b="1" dirty="0" err="1" smtClean="0"/>
              <a:t>қилиш</a:t>
            </a:r>
            <a:r>
              <a:rPr lang="ru-RU" sz="2100" b="1" dirty="0" smtClean="0"/>
              <a:t>: </a:t>
            </a:r>
            <a:r>
              <a:rPr lang="ru-RU" sz="2100" b="1" dirty="0" err="1" smtClean="0"/>
              <a:t>Сэйвидж</a:t>
            </a:r>
            <a:r>
              <a:rPr lang="ru-RU" sz="2100" b="1" dirty="0" smtClean="0"/>
              <a:t> </a:t>
            </a:r>
            <a:r>
              <a:rPr lang="ru-RU" sz="2100" b="1" dirty="0" err="1" smtClean="0"/>
              <a:t>мезони</a:t>
            </a:r>
            <a:endParaRPr lang="ru-RU" sz="15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2588" t="40439" r="2764" b="11240"/>
          <a:stretch/>
        </p:blipFill>
        <p:spPr>
          <a:xfrm>
            <a:off x="542497" y="2157196"/>
            <a:ext cx="8260307" cy="26510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73556" y="4377233"/>
            <a:ext cx="317292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200" dirty="0" smtClean="0"/>
              <a:t>энг мақбул стратегия</a:t>
            </a:r>
            <a:endParaRPr lang="ru-RU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2460020" y="2354319"/>
            <a:ext cx="220657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 smtClean="0"/>
              <a:t>Ечимлар матрицаси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845869" y="2291255"/>
            <a:ext cx="244831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600" dirty="0" smtClean="0"/>
              <a:t>Йўқотишлар матрицаси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7263245" y="2292007"/>
            <a:ext cx="155493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1400" dirty="0" smtClean="0"/>
              <a:t>Максимал </a:t>
            </a:r>
          </a:p>
          <a:p>
            <a:pPr algn="ctr"/>
            <a:r>
              <a:rPr lang="uz-Cyrl-UZ" sz="1400" dirty="0" smtClean="0"/>
              <a:t>йўқотишлар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50028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4193" y="1174562"/>
            <a:ext cx="776714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err="1"/>
              <a:t>Ноаниқлик</a:t>
            </a:r>
            <a:r>
              <a:rPr lang="ru-RU" sz="2100" b="1" dirty="0"/>
              <a:t> </a:t>
            </a:r>
            <a:r>
              <a:rPr lang="ru-RU" sz="2100" b="1" dirty="0" err="1"/>
              <a:t>шароитида</a:t>
            </a:r>
            <a:r>
              <a:rPr lang="ru-RU" sz="2100" b="1" dirty="0"/>
              <a:t> </a:t>
            </a:r>
            <a:r>
              <a:rPr lang="ru-RU" sz="2100" b="1" dirty="0" err="1"/>
              <a:t>қарор</a:t>
            </a:r>
            <a:r>
              <a:rPr lang="ru-RU" sz="2100" b="1" dirty="0"/>
              <a:t> </a:t>
            </a:r>
            <a:r>
              <a:rPr lang="ru-RU" sz="2100" b="1" dirty="0" err="1"/>
              <a:t>қабул</a:t>
            </a:r>
            <a:r>
              <a:rPr lang="ru-RU" sz="2100" b="1" dirty="0"/>
              <a:t> </a:t>
            </a:r>
            <a:r>
              <a:rPr lang="ru-RU" sz="2100" b="1" dirty="0" err="1" smtClean="0"/>
              <a:t>қилиш</a:t>
            </a:r>
            <a:r>
              <a:rPr lang="ru-RU" sz="2100" b="1" dirty="0" smtClean="0"/>
              <a:t>: Лаплас </a:t>
            </a:r>
            <a:r>
              <a:rPr lang="ru-RU" sz="2100" b="1" dirty="0" err="1" smtClean="0"/>
              <a:t>мезони</a:t>
            </a:r>
            <a:endParaRPr lang="ru-RU" sz="15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28561" y="3996720"/>
            <a:ext cx="3367585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1500" dirty="0"/>
              <a:t>	</a:t>
            </a:r>
            <a:r>
              <a:rPr lang="ru-RU" sz="1500" dirty="0" err="1" smtClean="0"/>
              <a:t>Агар</a:t>
            </a:r>
            <a:r>
              <a:rPr lang="ru-RU" sz="1500" dirty="0" smtClean="0"/>
              <a:t> </a:t>
            </a:r>
            <a:r>
              <a:rPr lang="ru-RU" sz="1500" dirty="0" err="1" smtClean="0"/>
              <a:t>ҳодисанинг</a:t>
            </a:r>
            <a:r>
              <a:rPr lang="ru-RU" sz="1500" dirty="0" smtClean="0"/>
              <a:t> </a:t>
            </a:r>
            <a:r>
              <a:rPr lang="ru-RU" sz="1500" dirty="0" err="1" smtClean="0"/>
              <a:t>эҳтимолликлари</a:t>
            </a:r>
            <a:r>
              <a:rPr lang="ru-RU" sz="1500" dirty="0" smtClean="0"/>
              <a:t> </a:t>
            </a:r>
            <a:r>
              <a:rPr lang="ru-RU" sz="1500" dirty="0" err="1" smtClean="0"/>
              <a:t>номаълум</a:t>
            </a:r>
            <a:r>
              <a:rPr lang="ru-RU" sz="1500" dirty="0" smtClean="0"/>
              <a:t> </a:t>
            </a:r>
            <a:r>
              <a:rPr lang="ru-RU" sz="1500" dirty="0" err="1" smtClean="0"/>
              <a:t>бўлса</a:t>
            </a:r>
            <a:r>
              <a:rPr lang="ru-RU" sz="1500" dirty="0" smtClean="0"/>
              <a:t>, улар </a:t>
            </a:r>
            <a:r>
              <a:rPr lang="ru-RU" sz="1500" dirty="0" err="1" smtClean="0"/>
              <a:t>тенг</a:t>
            </a:r>
            <a:r>
              <a:rPr lang="ru-RU" sz="1500" dirty="0" smtClean="0"/>
              <a:t> </a:t>
            </a:r>
            <a:r>
              <a:rPr lang="ru-RU" sz="1500" dirty="0" err="1" smtClean="0"/>
              <a:t>эҳтимолликда</a:t>
            </a:r>
            <a:r>
              <a:rPr lang="ru-RU" sz="1500" dirty="0" smtClean="0"/>
              <a:t> </a:t>
            </a:r>
            <a:r>
              <a:rPr lang="ru-RU" sz="1500" dirty="0" err="1" smtClean="0"/>
              <a:t>қабул</a:t>
            </a:r>
            <a:r>
              <a:rPr lang="ru-RU" sz="1500" dirty="0" smtClean="0"/>
              <a:t> </a:t>
            </a:r>
            <a:r>
              <a:rPr lang="ru-RU" sz="1500" dirty="0" err="1" smtClean="0"/>
              <a:t>қилиниши</a:t>
            </a:r>
            <a:r>
              <a:rPr lang="ru-RU" sz="1500" dirty="0" smtClean="0"/>
              <a:t> </a:t>
            </a:r>
            <a:r>
              <a:rPr lang="ru-RU" sz="1500" dirty="0" err="1" smtClean="0"/>
              <a:t>керак</a:t>
            </a:r>
            <a:r>
              <a:rPr lang="ru-RU" sz="1500" dirty="0" smtClean="0"/>
              <a:t>. </a:t>
            </a:r>
            <a:r>
              <a:rPr lang="ru-RU" sz="1500" dirty="0" err="1" smtClean="0"/>
              <a:t>Танланадиган</a:t>
            </a:r>
            <a:r>
              <a:rPr lang="ru-RU" sz="1500" dirty="0" smtClean="0"/>
              <a:t> стратегия </a:t>
            </a:r>
            <a:r>
              <a:rPr lang="ru-RU" sz="1500" dirty="0" err="1" smtClean="0"/>
              <a:t>эса</a:t>
            </a:r>
            <a:r>
              <a:rPr lang="ru-RU" sz="1500" dirty="0" smtClean="0"/>
              <a:t> </a:t>
            </a:r>
            <a:r>
              <a:rPr lang="ru-RU" sz="1500" dirty="0" err="1" smtClean="0"/>
              <a:t>тенг</a:t>
            </a:r>
            <a:r>
              <a:rPr lang="ru-RU" sz="1500" dirty="0" smtClean="0"/>
              <a:t> </a:t>
            </a:r>
            <a:r>
              <a:rPr lang="ru-RU" sz="1500" dirty="0" err="1" smtClean="0"/>
              <a:t>эҳтимоллик</a:t>
            </a:r>
            <a:r>
              <a:rPr lang="ru-RU" sz="1500" dirty="0" smtClean="0"/>
              <a:t> </a:t>
            </a:r>
            <a:r>
              <a:rPr lang="ru-RU" sz="1500" dirty="0" err="1" smtClean="0"/>
              <a:t>шароитида</a:t>
            </a:r>
            <a:r>
              <a:rPr lang="ru-RU" sz="1500" dirty="0" smtClean="0"/>
              <a:t> </a:t>
            </a:r>
            <a:r>
              <a:rPr lang="ru-RU" sz="1500" dirty="0" err="1" smtClean="0"/>
              <a:t>энг</a:t>
            </a:r>
            <a:r>
              <a:rPr lang="ru-RU" sz="1500" dirty="0" smtClean="0"/>
              <a:t> </a:t>
            </a:r>
            <a:r>
              <a:rPr lang="ru-RU" sz="1500" dirty="0" err="1" smtClean="0"/>
              <a:t>юқори</a:t>
            </a:r>
            <a:r>
              <a:rPr lang="ru-RU" sz="1500" dirty="0" smtClean="0"/>
              <a:t> </a:t>
            </a:r>
            <a:r>
              <a:rPr lang="ru-RU" sz="1500" dirty="0" err="1" smtClean="0"/>
              <a:t>куталаётган</a:t>
            </a:r>
            <a:r>
              <a:rPr lang="ru-RU" sz="1500" dirty="0" smtClean="0"/>
              <a:t> </a:t>
            </a:r>
            <a:r>
              <a:rPr lang="ru-RU" sz="1500" dirty="0" err="1" smtClean="0"/>
              <a:t>қийматга</a:t>
            </a:r>
            <a:r>
              <a:rPr lang="ru-RU" sz="1500" dirty="0" smtClean="0"/>
              <a:t> </a:t>
            </a:r>
            <a:r>
              <a:rPr lang="ru-RU" sz="1500" dirty="0" err="1" smtClean="0"/>
              <a:t>эга</a:t>
            </a:r>
            <a:r>
              <a:rPr lang="ru-RU" sz="1500" dirty="0" smtClean="0"/>
              <a:t> </a:t>
            </a:r>
            <a:r>
              <a:rPr lang="ru-RU" sz="1500" dirty="0" err="1" smtClean="0"/>
              <a:t>бўлган</a:t>
            </a:r>
            <a:r>
              <a:rPr lang="ru-RU" sz="1500" dirty="0" smtClean="0"/>
              <a:t> </a:t>
            </a:r>
            <a:r>
              <a:rPr lang="ru-RU" sz="1500" dirty="0" err="1" smtClean="0"/>
              <a:t>стратегиядир</a:t>
            </a:r>
            <a:r>
              <a:rPr lang="ru-RU" sz="1500" dirty="0" smtClean="0"/>
              <a:t>.</a:t>
            </a:r>
            <a:endParaRPr lang="ru-RU" sz="1500" dirty="0"/>
          </a:p>
          <a:p>
            <a:pPr algn="just"/>
            <a:endParaRPr lang="ru-RU" sz="1500" dirty="0"/>
          </a:p>
        </p:txBody>
      </p:sp>
      <p:sp>
        <p:nvSpPr>
          <p:cNvPr id="4" name="TextBox 3"/>
          <p:cNvSpPr txBox="1"/>
          <p:nvPr/>
        </p:nvSpPr>
        <p:spPr>
          <a:xfrm>
            <a:off x="4129853" y="3996720"/>
            <a:ext cx="3367585" cy="12464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1500" dirty="0" err="1" smtClean="0"/>
              <a:t>Мисолимиздаги</a:t>
            </a:r>
            <a:r>
              <a:rPr lang="ru-RU" sz="1500" dirty="0" smtClean="0"/>
              <a:t> </a:t>
            </a:r>
            <a:r>
              <a:rPr lang="en-US" sz="1500" dirty="0"/>
              <a:t>S</a:t>
            </a:r>
            <a:r>
              <a:rPr lang="en-US" sz="1500" baseline="-25000" dirty="0"/>
              <a:t>1</a:t>
            </a:r>
            <a:r>
              <a:rPr lang="en-US" sz="1500" dirty="0"/>
              <a:t>, S</a:t>
            </a:r>
            <a:r>
              <a:rPr lang="en-US" sz="1500" baseline="-25000" dirty="0"/>
              <a:t>2</a:t>
            </a:r>
            <a:r>
              <a:rPr lang="en-US" sz="1500" dirty="0"/>
              <a:t>, S</a:t>
            </a:r>
            <a:r>
              <a:rPr lang="en-US" sz="1500" baseline="-25000" dirty="0"/>
              <a:t>3</a:t>
            </a:r>
            <a:r>
              <a:rPr lang="en-US" sz="1500" dirty="0"/>
              <a:t>, S</a:t>
            </a:r>
            <a:r>
              <a:rPr lang="en-US" sz="1500" baseline="-25000" dirty="0"/>
              <a:t>4</a:t>
            </a:r>
            <a:r>
              <a:rPr lang="en-US" sz="1500" dirty="0"/>
              <a:t> </a:t>
            </a:r>
            <a:r>
              <a:rPr lang="uz-Cyrl-UZ" sz="1500" dirty="0" smtClean="0"/>
              <a:t>ва</a:t>
            </a:r>
            <a:r>
              <a:rPr lang="en-US" sz="1500" dirty="0" smtClean="0"/>
              <a:t> </a:t>
            </a:r>
            <a:r>
              <a:rPr lang="en-US" sz="1500" dirty="0"/>
              <a:t>S</a:t>
            </a:r>
            <a:r>
              <a:rPr lang="en-US" sz="1500" baseline="-25000" dirty="0"/>
              <a:t>5</a:t>
            </a:r>
            <a:r>
              <a:rPr lang="ru-RU" sz="1500" baseline="-25000" dirty="0"/>
              <a:t> </a:t>
            </a:r>
            <a:r>
              <a:rPr lang="ru-RU" sz="1500" dirty="0" err="1" smtClean="0"/>
              <a:t>стратегиялар</a:t>
            </a:r>
            <a:r>
              <a:rPr lang="ru-RU" sz="1500" dirty="0" smtClean="0"/>
              <a:t> </a:t>
            </a:r>
            <a:r>
              <a:rPr lang="ru-RU" sz="1500" dirty="0" err="1" smtClean="0"/>
              <a:t>учун</a:t>
            </a:r>
            <a:r>
              <a:rPr lang="ru-RU" sz="1500" dirty="0" smtClean="0"/>
              <a:t> </a:t>
            </a:r>
            <a:r>
              <a:rPr lang="ru-RU" sz="1500" dirty="0" err="1" smtClean="0"/>
              <a:t>кутилаётган</a:t>
            </a:r>
            <a:r>
              <a:rPr lang="ru-RU" sz="1500" dirty="0" smtClean="0"/>
              <a:t> </a:t>
            </a:r>
            <a:r>
              <a:rPr lang="ru-RU" sz="1500" dirty="0" err="1" smtClean="0"/>
              <a:t>қиймат</a:t>
            </a:r>
            <a:r>
              <a:rPr lang="ru-RU" sz="1500" dirty="0" smtClean="0"/>
              <a:t> </a:t>
            </a:r>
            <a:r>
              <a:rPr lang="ru-RU" sz="1500" dirty="0" err="1" smtClean="0"/>
              <a:t>мос</a:t>
            </a:r>
            <a:r>
              <a:rPr lang="ru-RU" sz="1500" dirty="0" smtClean="0"/>
              <a:t> </a:t>
            </a:r>
            <a:r>
              <a:rPr lang="ru-RU" sz="1500" dirty="0" err="1" smtClean="0"/>
              <a:t>равишда</a:t>
            </a:r>
            <a:r>
              <a:rPr lang="ru-RU" sz="1500" dirty="0" smtClean="0"/>
              <a:t> </a:t>
            </a:r>
            <a:r>
              <a:rPr lang="ru-RU" sz="1500" dirty="0"/>
              <a:t>22/4, 24/4, 46/4, 42/4 </a:t>
            </a:r>
            <a:r>
              <a:rPr lang="ru-RU" sz="1500" dirty="0" err="1" smtClean="0"/>
              <a:t>ва</a:t>
            </a:r>
            <a:r>
              <a:rPr lang="ru-RU" sz="1500" dirty="0" smtClean="0"/>
              <a:t> </a:t>
            </a:r>
            <a:r>
              <a:rPr lang="ru-RU" sz="1500" dirty="0"/>
              <a:t>47/4 </a:t>
            </a:r>
            <a:r>
              <a:rPr lang="ru-RU" sz="1500" dirty="0" smtClean="0"/>
              <a:t>га </a:t>
            </a:r>
            <a:r>
              <a:rPr lang="ru-RU" sz="1500" dirty="0" err="1" smtClean="0"/>
              <a:t>тенг</a:t>
            </a:r>
            <a:r>
              <a:rPr lang="ru-RU" sz="1500" dirty="0" smtClean="0"/>
              <a:t>. </a:t>
            </a:r>
            <a:r>
              <a:rPr lang="ru-RU" sz="1500" dirty="0" err="1" smtClean="0"/>
              <a:t>Бундан</a:t>
            </a:r>
            <a:r>
              <a:rPr lang="ru-RU" sz="1500" dirty="0" smtClean="0"/>
              <a:t> </a:t>
            </a:r>
            <a:r>
              <a:rPr lang="ru-RU" sz="1500" dirty="0" err="1" smtClean="0"/>
              <a:t>кўринадики</a:t>
            </a:r>
            <a:r>
              <a:rPr lang="ru-RU" sz="1500" dirty="0" smtClean="0"/>
              <a:t>, </a:t>
            </a:r>
            <a:r>
              <a:rPr lang="en-US" sz="1500" dirty="0" smtClean="0"/>
              <a:t>S</a:t>
            </a:r>
            <a:r>
              <a:rPr lang="en-US" sz="1500" baseline="-25000" dirty="0" smtClean="0"/>
              <a:t>5</a:t>
            </a:r>
            <a:r>
              <a:rPr lang="en-US" sz="1500" dirty="0" smtClean="0"/>
              <a:t> </a:t>
            </a:r>
            <a:r>
              <a:rPr lang="uz-Cyrl-UZ" sz="1500" dirty="0" smtClean="0"/>
              <a:t>стратегия танланиши керак</a:t>
            </a:r>
            <a:r>
              <a:rPr lang="ru-RU" sz="1500" dirty="0" smtClean="0"/>
              <a:t>. </a:t>
            </a:r>
            <a:endParaRPr lang="ru-RU" sz="15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 l="4407" t="49580" r="39621" b="16159"/>
          <a:stretch/>
        </p:blipFill>
        <p:spPr>
          <a:xfrm>
            <a:off x="2739905" y="1787490"/>
            <a:ext cx="5731433" cy="19724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13435" y="1883535"/>
            <a:ext cx="2375338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200" dirty="0" smtClean="0"/>
              <a:t>Иқтисодиёт ҳолати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5301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7210" y="948690"/>
            <a:ext cx="4423410" cy="39703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«</a:t>
            </a:r>
            <a:r>
              <a:rPr lang="ru-RU" dirty="0" err="1" smtClean="0"/>
              <a:t>Қора</a:t>
            </a:r>
            <a:r>
              <a:rPr lang="ru-RU" dirty="0" smtClean="0"/>
              <a:t> </a:t>
            </a:r>
            <a:r>
              <a:rPr lang="ru-RU" dirty="0" err="1" smtClean="0"/>
              <a:t>оққуш</a:t>
            </a:r>
            <a:r>
              <a:rPr lang="ru-RU" dirty="0" smtClean="0"/>
              <a:t> </a:t>
            </a:r>
            <a:r>
              <a:rPr lang="ru-RU" dirty="0" err="1" smtClean="0"/>
              <a:t>ҳодисаси</a:t>
            </a:r>
            <a:r>
              <a:rPr lang="ru-RU" dirty="0" smtClean="0"/>
              <a:t>» (</a:t>
            </a:r>
            <a:r>
              <a:rPr lang="en-US" b="1" dirty="0"/>
              <a:t>black swan </a:t>
            </a:r>
            <a:r>
              <a:rPr lang="en-US" b="1" dirty="0" smtClean="0"/>
              <a:t>event</a:t>
            </a:r>
            <a:r>
              <a:rPr lang="ru-RU" dirty="0" smtClean="0"/>
              <a:t>) </a:t>
            </a:r>
            <a:r>
              <a:rPr lang="ru-RU" dirty="0" err="1" smtClean="0"/>
              <a:t>кутилмаганда</a:t>
            </a:r>
            <a:r>
              <a:rPr lang="ru-RU" dirty="0" smtClean="0"/>
              <a:t> </a:t>
            </a:r>
            <a:r>
              <a:rPr lang="ru-RU" dirty="0" err="1"/>
              <a:t>содир</a:t>
            </a:r>
            <a:r>
              <a:rPr lang="ru-RU" dirty="0"/>
              <a:t> </a:t>
            </a:r>
            <a:r>
              <a:rPr lang="ru-RU" dirty="0" err="1"/>
              <a:t>бўладиган</a:t>
            </a:r>
            <a:r>
              <a:rPr lang="ru-RU" dirty="0"/>
              <a:t>, </a:t>
            </a:r>
            <a:r>
              <a:rPr lang="ru-RU" dirty="0" err="1"/>
              <a:t>содир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эҳтимоли</a:t>
            </a:r>
            <a:r>
              <a:rPr lang="ru-RU" dirty="0"/>
              <a:t> </a:t>
            </a:r>
            <a:r>
              <a:rPr lang="ru-RU" dirty="0" err="1"/>
              <a:t>жуда</a:t>
            </a:r>
            <a:r>
              <a:rPr lang="ru-RU" dirty="0"/>
              <a:t> паст </a:t>
            </a:r>
            <a:r>
              <a:rPr lang="ru-RU" dirty="0" err="1"/>
              <a:t>бўлган</a:t>
            </a:r>
            <a:r>
              <a:rPr lang="ru-RU" dirty="0"/>
              <a:t>, </a:t>
            </a:r>
            <a:r>
              <a:rPr lang="ru-RU" dirty="0" err="1"/>
              <a:t>аммо</a:t>
            </a:r>
            <a:r>
              <a:rPr lang="ru-RU" dirty="0"/>
              <a:t> </a:t>
            </a:r>
            <a:r>
              <a:rPr lang="ru-RU" dirty="0" err="1"/>
              <a:t>содир</a:t>
            </a:r>
            <a:r>
              <a:rPr lang="ru-RU" dirty="0"/>
              <a:t> </a:t>
            </a:r>
            <a:r>
              <a:rPr lang="ru-RU" dirty="0" err="1"/>
              <a:t>бўлса</a:t>
            </a:r>
            <a:r>
              <a:rPr lang="ru-RU" dirty="0"/>
              <a:t> </a:t>
            </a:r>
            <a:r>
              <a:rPr lang="ru-RU" dirty="0" err="1"/>
              <a:t>жиддий</a:t>
            </a:r>
            <a:r>
              <a:rPr lang="ru-RU" dirty="0"/>
              <a:t> </a:t>
            </a:r>
            <a:r>
              <a:rPr lang="ru-RU" dirty="0" err="1"/>
              <a:t>зарар</a:t>
            </a:r>
            <a:r>
              <a:rPr lang="ru-RU" dirty="0"/>
              <a:t> </a:t>
            </a:r>
            <a:r>
              <a:rPr lang="ru-RU" dirty="0" err="1"/>
              <a:t>келтирадиган</a:t>
            </a:r>
            <a:r>
              <a:rPr lang="ru-RU" dirty="0"/>
              <a:t> </a:t>
            </a:r>
            <a:r>
              <a:rPr lang="ru-RU" dirty="0" err="1"/>
              <a:t>ҳодисаларга</a:t>
            </a:r>
            <a:r>
              <a:rPr lang="ru-RU" dirty="0"/>
              <a:t> </a:t>
            </a:r>
            <a:r>
              <a:rPr lang="ru-RU" dirty="0" err="1"/>
              <a:t>ишлатилади</a:t>
            </a:r>
            <a:r>
              <a:rPr lang="ru-RU" dirty="0" smtClean="0"/>
              <a:t>.</a:t>
            </a:r>
          </a:p>
          <a:p>
            <a:endParaRPr lang="uz-Cyrl-UZ" dirty="0"/>
          </a:p>
          <a:p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ҳодисаларнинг</a:t>
            </a:r>
            <a:r>
              <a:rPr lang="ru-RU" dirty="0"/>
              <a:t> </a:t>
            </a:r>
            <a:r>
              <a:rPr lang="ru-RU" dirty="0" err="1"/>
              <a:t>мураккаб</a:t>
            </a:r>
            <a:r>
              <a:rPr lang="ru-RU" dirty="0"/>
              <a:t> </a:t>
            </a:r>
            <a:r>
              <a:rPr lang="ru-RU" dirty="0" err="1"/>
              <a:t>томони</a:t>
            </a:r>
            <a:r>
              <a:rPr lang="ru-RU" dirty="0"/>
              <a:t> </a:t>
            </a:r>
            <a:r>
              <a:rPr lang="ru-RU" dirty="0" err="1"/>
              <a:t>шундаки</a:t>
            </a:r>
            <a:r>
              <a:rPr lang="ru-RU" dirty="0"/>
              <a:t>,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қачон</a:t>
            </a:r>
            <a:r>
              <a:rPr lang="ru-RU" dirty="0"/>
              <a:t> </a:t>
            </a:r>
            <a:r>
              <a:rPr lang="ru-RU" dirty="0" err="1"/>
              <a:t>содир</a:t>
            </a:r>
            <a:r>
              <a:rPr lang="ru-RU" dirty="0"/>
              <a:t> </a:t>
            </a:r>
            <a:r>
              <a:rPr lang="ru-RU" dirty="0" err="1"/>
              <a:t>бўлишини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воқеаларнинг</a:t>
            </a:r>
            <a:r>
              <a:rPr lang="ru-RU" dirty="0"/>
              <a:t> </a:t>
            </a:r>
            <a:r>
              <a:rPr lang="ru-RU" dirty="0" err="1"/>
              <a:t>қайси</a:t>
            </a:r>
            <a:r>
              <a:rPr lang="ru-RU" dirty="0"/>
              <a:t> </a:t>
            </a:r>
            <a:r>
              <a:rPr lang="ru-RU" dirty="0" err="1"/>
              <a:t>томонга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қанчалик</a:t>
            </a:r>
            <a:r>
              <a:rPr lang="ru-RU" dirty="0"/>
              <a:t> тез </a:t>
            </a:r>
            <a:r>
              <a:rPr lang="ru-RU" dirty="0" err="1"/>
              <a:t>ривожланишини</a:t>
            </a:r>
            <a:r>
              <a:rPr lang="ru-RU" dirty="0"/>
              <a:t> </a:t>
            </a:r>
            <a:r>
              <a:rPr lang="ru-RU" dirty="0" err="1"/>
              <a:t>тахмин</a:t>
            </a:r>
            <a:r>
              <a:rPr lang="ru-RU" dirty="0"/>
              <a:t> </a:t>
            </a:r>
            <a:r>
              <a:rPr lang="ru-RU" dirty="0" err="1"/>
              <a:t>қилишнинг</a:t>
            </a:r>
            <a:r>
              <a:rPr lang="ru-RU" dirty="0"/>
              <a:t> </a:t>
            </a:r>
            <a:r>
              <a:rPr lang="ru-RU" dirty="0" err="1"/>
              <a:t>имкони</a:t>
            </a:r>
            <a:r>
              <a:rPr lang="ru-RU" dirty="0"/>
              <a:t> </a:t>
            </a:r>
            <a:r>
              <a:rPr lang="ru-RU" dirty="0" err="1"/>
              <a:t>йўқ</a:t>
            </a:r>
            <a:r>
              <a:rPr lang="ru-RU" dirty="0"/>
              <a:t>. </a:t>
            </a:r>
            <a:r>
              <a:rPr lang="ru-RU" dirty="0" err="1"/>
              <a:t>Иқтисодчилар</a:t>
            </a:r>
            <a:r>
              <a:rPr lang="ru-RU" dirty="0"/>
              <a:t> тили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айтганда</a:t>
            </a:r>
            <a:r>
              <a:rPr lang="ru-RU" dirty="0"/>
              <a:t>, </a:t>
            </a:r>
            <a:r>
              <a:rPr lang="ru-RU" dirty="0" err="1"/>
              <a:t>кейинги</a:t>
            </a:r>
            <a:r>
              <a:rPr lang="ru-RU" dirty="0"/>
              <a:t> </a:t>
            </a:r>
            <a:r>
              <a:rPr lang="ru-RU" dirty="0" err="1"/>
              <a:t>воқеалар</a:t>
            </a:r>
            <a:r>
              <a:rPr lang="ru-RU" dirty="0"/>
              <a:t> </a:t>
            </a:r>
            <a:r>
              <a:rPr lang="ru-RU" dirty="0" err="1"/>
              <a:t>ривожини</a:t>
            </a:r>
            <a:r>
              <a:rPr lang="ru-RU" dirty="0"/>
              <a:t> </a:t>
            </a:r>
            <a:r>
              <a:rPr lang="ru-RU" dirty="0" err="1"/>
              <a:t>тахмин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маълумотлар</a:t>
            </a:r>
            <a:r>
              <a:rPr lang="ru-RU" dirty="0"/>
              <a:t> </a:t>
            </a:r>
            <a:r>
              <a:rPr lang="ru-RU" dirty="0" err="1"/>
              <a:t>етарли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386" y="345176"/>
            <a:ext cx="3223648" cy="215016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51348" y="2789695"/>
            <a:ext cx="28826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dirty="0" smtClean="0"/>
              <a:t>1967 йилда Австралия қирғоқларида илк бор аниқланган.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22536" y="388387"/>
            <a:ext cx="26058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«</a:t>
            </a:r>
            <a:r>
              <a:rPr lang="ru-RU" b="1" dirty="0" err="1" smtClean="0"/>
              <a:t>Қора</a:t>
            </a:r>
            <a:r>
              <a:rPr lang="ru-RU" b="1" dirty="0" smtClean="0"/>
              <a:t> </a:t>
            </a:r>
            <a:r>
              <a:rPr lang="ru-RU" b="1" dirty="0" err="1"/>
              <a:t>оққуш</a:t>
            </a:r>
            <a:r>
              <a:rPr lang="ru-RU" b="1" dirty="0"/>
              <a:t> </a:t>
            </a:r>
            <a:r>
              <a:rPr lang="ru-RU" b="1" dirty="0" err="1" smtClean="0"/>
              <a:t>ҳодисаси</a:t>
            </a:r>
            <a:r>
              <a:rPr lang="ru-RU" b="1" dirty="0" smtClean="0"/>
              <a:t>»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08591" y="3873000"/>
            <a:ext cx="36254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https://en.wikipedia.org/wiki/Black_swan_theory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584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58506" y="1493025"/>
            <a:ext cx="3929033" cy="16312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COVID-19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Глобал молиявий инқироз -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2008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9/11 АҚШ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 ва иккинчи жаҳон урушлари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43624" y="948771"/>
            <a:ext cx="35587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0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Мисоллар: </a:t>
            </a:r>
            <a:r>
              <a:rPr lang="en-US" sz="20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Black Swan events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2081" y="1348881"/>
            <a:ext cx="4497411" cy="47089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Nassim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Nicholas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Taleb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 кўра, қ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уйидаги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ҳодисалар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оққуш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ҳодисаси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эътироф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этилади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Улар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ғайриоддий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бизнинг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кутганимиз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билимимиздан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Ушбу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тадбирнинг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таъсири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иштирокчилар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Ушбу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ҳодисанинг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ғайриоддий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табиатига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қарамай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инсон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табиати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тартибга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солинганки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бизни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воқеани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тушунтиришга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мажбур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башорат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қилинадиган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10396" y="175670"/>
            <a:ext cx="47807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Қора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оққуш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ҳодисаси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таснифи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36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Фойдаланилган адабиётлар рўйхати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z-Cyrl-UZ" dirty="0" smtClean="0"/>
              <a:t>1. </a:t>
            </a:r>
            <a:r>
              <a:rPr lang="en-US" dirty="0" smtClean="0"/>
              <a:t>Michael </a:t>
            </a:r>
            <a:r>
              <a:rPr lang="en-US" dirty="0" err="1" smtClean="0"/>
              <a:t>Baye</a:t>
            </a:r>
            <a:r>
              <a:rPr lang="en-US" dirty="0" smtClean="0"/>
              <a:t>, Jeff Prince</a:t>
            </a:r>
            <a:r>
              <a:rPr lang="uz-Cyrl-UZ" dirty="0" smtClean="0"/>
              <a:t>. </a:t>
            </a:r>
            <a:r>
              <a:rPr lang="en-US" dirty="0" smtClean="0"/>
              <a:t>Managerial Economics &amp; Business Strategy 10</a:t>
            </a:r>
            <a:r>
              <a:rPr lang="en-US" baseline="30000" dirty="0" smtClean="0"/>
              <a:t>th</a:t>
            </a:r>
            <a:r>
              <a:rPr lang="uz-Cyrl-UZ" dirty="0" smtClean="0"/>
              <a:t> </a:t>
            </a:r>
            <a:r>
              <a:rPr lang="en-US" dirty="0" smtClean="0"/>
              <a:t>Edition</a:t>
            </a:r>
            <a:r>
              <a:rPr lang="uz-Cyrl-UZ" dirty="0" smtClean="0"/>
              <a:t>. </a:t>
            </a:r>
            <a:r>
              <a:rPr lang="ru-RU" dirty="0" smtClean="0"/>
              <a:t>2021. 576 </a:t>
            </a:r>
            <a:r>
              <a:rPr lang="en-US" dirty="0" smtClean="0"/>
              <a:t>p.</a:t>
            </a:r>
            <a:endParaRPr lang="en-US" dirty="0"/>
          </a:p>
          <a:p>
            <a:r>
              <a:rPr lang="en-US" dirty="0"/>
              <a:t>2. </a:t>
            </a:r>
            <a:r>
              <a:rPr lang="en-US" dirty="0">
                <a:hlinkClick r:id="rId3" tooltip="Find all the author's books"/>
              </a:rPr>
              <a:t>James </a:t>
            </a:r>
            <a:r>
              <a:rPr lang="en-US" dirty="0" err="1">
                <a:hlinkClick r:id="rId3" tooltip="Find all the author's books"/>
              </a:rPr>
              <a:t>Brickley</a:t>
            </a:r>
            <a:r>
              <a:rPr lang="en-US" dirty="0"/>
              <a:t>, </a:t>
            </a:r>
            <a:r>
              <a:rPr lang="en-US" dirty="0">
                <a:hlinkClick r:id="rId4" tooltip="Find all the author's books"/>
              </a:rPr>
              <a:t>Clifford W. Smith</a:t>
            </a:r>
            <a:r>
              <a:rPr lang="en-US" dirty="0"/>
              <a:t>, </a:t>
            </a:r>
            <a:r>
              <a:rPr lang="en-US" dirty="0">
                <a:hlinkClick r:id="rId5" tooltip="Find all the author's books"/>
              </a:rPr>
              <a:t>Jerold L. Zimmerman</a:t>
            </a:r>
            <a:r>
              <a:rPr lang="en-US" dirty="0"/>
              <a:t>. Managerial Economics &amp; Organizational Architecture, 7th Edition, </a:t>
            </a:r>
            <a:r>
              <a:rPr lang="ru-RU" dirty="0"/>
              <a:t>2020</a:t>
            </a:r>
            <a:r>
              <a:rPr lang="en-US" dirty="0"/>
              <a:t>. </a:t>
            </a:r>
            <a:r>
              <a:rPr lang="ru-RU" dirty="0"/>
              <a:t>845</a:t>
            </a:r>
            <a:r>
              <a:rPr lang="en-US" dirty="0"/>
              <a:t> p.</a:t>
            </a:r>
            <a:endParaRPr lang="uz-Cyrl-UZ" dirty="0"/>
          </a:p>
          <a:p>
            <a:r>
              <a:rPr lang="uz-Cyrl-UZ" dirty="0"/>
              <a:t>3. </a:t>
            </a:r>
            <a:r>
              <a:rPr lang="en-US" dirty="0">
                <a:hlinkClick r:id="rId6" tooltip="Find all the author's books"/>
              </a:rPr>
              <a:t>Jeffrey M. </a:t>
            </a:r>
            <a:r>
              <a:rPr lang="en-US" dirty="0" err="1">
                <a:hlinkClick r:id="rId6" tooltip="Find all the author's books"/>
              </a:rPr>
              <a:t>Perloff</a:t>
            </a:r>
            <a:r>
              <a:rPr lang="en-US" dirty="0"/>
              <a:t>, </a:t>
            </a:r>
            <a:r>
              <a:rPr lang="en-US" dirty="0">
                <a:hlinkClick r:id="rId7" tooltip="Find all the author's books"/>
              </a:rPr>
              <a:t>James A. Brander</a:t>
            </a:r>
            <a:r>
              <a:rPr lang="uz-Cyrl-UZ" dirty="0"/>
              <a:t>. </a:t>
            </a:r>
            <a:r>
              <a:rPr lang="en-US" dirty="0"/>
              <a:t>Managerial economics and strategy</a:t>
            </a:r>
            <a:r>
              <a:rPr lang="uz-Cyrl-UZ" dirty="0"/>
              <a:t>. </a:t>
            </a:r>
            <a:r>
              <a:rPr lang="ru-RU" dirty="0"/>
              <a:t>2020. 720 </a:t>
            </a:r>
            <a:r>
              <a:rPr lang="en-US" dirty="0"/>
              <a:t>p</a:t>
            </a:r>
            <a:r>
              <a:rPr lang="en-US" dirty="0" smtClean="0"/>
              <a:t>.</a:t>
            </a:r>
          </a:p>
          <a:p>
            <a:r>
              <a:rPr lang="en-US" dirty="0" smtClean="0"/>
              <a:t>4.</a:t>
            </a:r>
            <a:r>
              <a:rPr lang="ru-RU" dirty="0" smtClean="0"/>
              <a:t> </a:t>
            </a:r>
            <a:r>
              <a:rPr lang="ru-RU" dirty="0" err="1"/>
              <a:t>Сио</a:t>
            </a:r>
            <a:r>
              <a:rPr lang="ru-RU" dirty="0"/>
              <a:t> </a:t>
            </a:r>
            <a:r>
              <a:rPr lang="ru-RU" dirty="0" smtClean="0"/>
              <a:t>К.К. Управленческая экономика.</a:t>
            </a:r>
            <a:r>
              <a:rPr lang="ru-RU" dirty="0"/>
              <a:t> </a:t>
            </a:r>
            <a:r>
              <a:rPr lang="ru-RU" dirty="0" smtClean="0"/>
              <a:t>Учебник. </a:t>
            </a:r>
            <a:r>
              <a:rPr lang="ru-RU" dirty="0"/>
              <a:t>Издательство: «Инфра-М</a:t>
            </a:r>
            <a:r>
              <a:rPr lang="ru-RU" dirty="0" smtClean="0"/>
              <a:t>», 2000. 672 с.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5. </a:t>
            </a:r>
            <a:r>
              <a:rPr lang="en-US" dirty="0" err="1"/>
              <a:t>Nassim</a:t>
            </a:r>
            <a:r>
              <a:rPr lang="en-US" dirty="0"/>
              <a:t>, Nicholas </a:t>
            </a:r>
            <a:r>
              <a:rPr lang="en-US" dirty="0" err="1"/>
              <a:t>Taleb</a:t>
            </a:r>
            <a:r>
              <a:rPr lang="en-US" dirty="0"/>
              <a:t>. "Black swan", http://e-libra.ru/read/255375- chernyj-lebed.-pod-znakom-nepredskazuemosti.html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en-US" dirty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702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heme/theme1.xml><?xml version="1.0" encoding="utf-8"?>
<a:theme xmlns:a="http://schemas.openxmlformats.org/drawingml/2006/main" name="uzb">
  <a:themeElements>
    <a:clrScheme name="Другая 1">
      <a:dk1>
        <a:srgbClr val="0B375B"/>
      </a:dk1>
      <a:lt1>
        <a:srgbClr val="FFFFFF"/>
      </a:lt1>
      <a:dk2>
        <a:srgbClr val="0B375B"/>
      </a:dk2>
      <a:lt2>
        <a:srgbClr val="FFFFFF"/>
      </a:lt2>
      <a:accent1>
        <a:srgbClr val="0B375B"/>
      </a:accent1>
      <a:accent2>
        <a:srgbClr val="7F7F7F"/>
      </a:accent2>
      <a:accent3>
        <a:srgbClr val="A5A5A5"/>
      </a:accent3>
      <a:accent4>
        <a:srgbClr val="0B375B"/>
      </a:accent4>
      <a:accent5>
        <a:srgbClr val="0B375B"/>
      </a:accent5>
      <a:accent6>
        <a:srgbClr val="0B375B"/>
      </a:accent6>
      <a:hlink>
        <a:srgbClr val="0B375B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zb" id="{BEDF1C50-4F90-421A-A218-6645E3273497}" vid="{7FFCA1A5-BA4B-4E0B-9E42-5D2531049E6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uzb 4;3</Template>
  <TotalTime>603</TotalTime>
  <Words>918</Words>
  <Application>Microsoft Office PowerPoint</Application>
  <PresentationFormat>Экран (4:3)</PresentationFormat>
  <Paragraphs>145</Paragraphs>
  <Slides>30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8" baseType="lpstr">
      <vt:lpstr>Arial</vt:lpstr>
      <vt:lpstr>Arial Narrow</vt:lpstr>
      <vt:lpstr>Calibri</vt:lpstr>
      <vt:lpstr>Calibri Light</vt:lpstr>
      <vt:lpstr>Tahoma</vt:lpstr>
      <vt:lpstr>Times New Roman</vt:lpstr>
      <vt:lpstr>uzb</vt:lpstr>
      <vt:lpstr>think-cell Slide</vt:lpstr>
      <vt:lpstr>7-маъруза: Риск ва ноаниқлик шароитида бошқарув қарорларини қабул қилиш</vt:lpstr>
      <vt:lpstr>“Риск” тушунчаси </vt:lpstr>
      <vt:lpstr>“Риск” тушунчаси</vt:lpstr>
      <vt:lpstr>Бизнес рискини белгиловчи асосий омиллар</vt:lpstr>
      <vt:lpstr>Ёш қиз ёки кекса аёл???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Фонд рискини ўлчаш (акция мисолида)</vt:lpstr>
      <vt:lpstr>Google компания учун Betaни баҳолаш</vt:lpstr>
      <vt:lpstr>APPLE компаниясининг Beta коэффициенти</vt:lpstr>
      <vt:lpstr>Презентация PowerPoint</vt:lpstr>
      <vt:lpstr>Презентация PowerPoint</vt:lpstr>
      <vt:lpstr>Диверсификация ва риск</vt:lpstr>
      <vt:lpstr>Диверсификация ва риск</vt:lpstr>
      <vt:lpstr>Beta қандай ҳисобланади?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Фойдаланилган адабиётлар рўйхати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acer</cp:lastModifiedBy>
  <cp:revision>47</cp:revision>
  <dcterms:created xsi:type="dcterms:W3CDTF">2019-09-06T03:41:34Z</dcterms:created>
  <dcterms:modified xsi:type="dcterms:W3CDTF">2022-06-10T09:32:22Z</dcterms:modified>
</cp:coreProperties>
</file>