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9" r:id="rId3"/>
    <p:sldId id="260" r:id="rId4"/>
    <p:sldId id="261" r:id="rId5"/>
    <p:sldId id="263" r:id="rId6"/>
    <p:sldId id="264" r:id="rId7"/>
    <p:sldId id="265" r:id="rId8"/>
    <p:sldId id="268" r:id="rId9"/>
    <p:sldId id="262" r:id="rId10"/>
    <p:sldId id="266" r:id="rId11"/>
    <p:sldId id="267" r:id="rId12"/>
    <p:sldId id="269" r:id="rId13"/>
    <p:sldId id="271" r:id="rId14"/>
    <p:sldId id="270"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4913" autoAdjust="0"/>
  </p:normalViewPr>
  <p:slideViewPr>
    <p:cSldViewPr snapToGrid="0">
      <p:cViewPr varScale="1">
        <p:scale>
          <a:sx n="66" d="100"/>
          <a:sy n="66" d="100"/>
        </p:scale>
        <p:origin x="9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9CA41BD-5828-4921-B6AF-2A3641DFB2F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B4A23883-B902-4705-A348-2A82EAEF5382}">
      <dgm:prSet phldrT="[Текст]" custT="1"/>
      <dgm:spPr/>
      <dgm:t>
        <a:bodyPr/>
        <a:lstStyle/>
        <a:p>
          <a:r>
            <a:rPr lang="ru-RU" sz="2000" dirty="0" err="1" smtClean="0"/>
            <a:t>Бир</a:t>
          </a:r>
          <a:r>
            <a:rPr lang="ru-RU" sz="2000" dirty="0" smtClean="0"/>
            <a:t> </a:t>
          </a:r>
          <a:r>
            <a:rPr lang="ru-RU" sz="2000" dirty="0" err="1" smtClean="0"/>
            <a:t>ёки</a:t>
          </a:r>
          <a:r>
            <a:rPr lang="ru-RU" sz="2000" dirty="0" smtClean="0"/>
            <a:t> стандарт </a:t>
          </a:r>
          <a:r>
            <a:rPr lang="ru-RU" sz="2000" dirty="0" err="1" smtClean="0"/>
            <a:t>товарнинг</a:t>
          </a:r>
          <a:r>
            <a:rPr lang="ru-RU" sz="2000" dirty="0" smtClean="0"/>
            <a:t> </a:t>
          </a:r>
          <a:r>
            <a:rPr lang="ru-RU" sz="2000" dirty="0" err="1" smtClean="0"/>
            <a:t>кўп</a:t>
          </a:r>
          <a:r>
            <a:rPr lang="ru-RU" sz="2000" dirty="0" smtClean="0"/>
            <a:t> </a:t>
          </a:r>
          <a:r>
            <a:rPr lang="ru-RU" sz="2000" dirty="0" err="1" smtClean="0"/>
            <a:t>сонли</a:t>
          </a:r>
          <a:r>
            <a:rPr lang="ru-RU" sz="2000" dirty="0" smtClean="0"/>
            <a:t> </a:t>
          </a:r>
          <a:r>
            <a:rPr lang="ru-RU" sz="2000" dirty="0" err="1" smtClean="0"/>
            <a:t>кичик</a:t>
          </a:r>
          <a:r>
            <a:rPr lang="ru-RU" sz="2000" dirty="0" smtClean="0"/>
            <a:t> </a:t>
          </a:r>
          <a:r>
            <a:rPr lang="ru-RU" sz="2000" dirty="0" err="1" smtClean="0"/>
            <a:t>сотувчилари</a:t>
          </a:r>
          <a:r>
            <a:rPr lang="ru-RU" sz="2000" dirty="0" smtClean="0"/>
            <a:t> </a:t>
          </a:r>
          <a:r>
            <a:rPr lang="ru-RU" sz="2000" dirty="0" err="1" smtClean="0"/>
            <a:t>мавжуд</a:t>
          </a:r>
          <a:endParaRPr lang="ru-RU" sz="2000" dirty="0"/>
        </a:p>
      </dgm:t>
    </dgm:pt>
    <dgm:pt modelId="{A551BB37-7AED-40DD-8EF6-D42962A3F8C2}" type="parTrans" cxnId="{CF95A8D8-75EB-42C2-9645-84ACFD593431}">
      <dgm:prSet/>
      <dgm:spPr/>
      <dgm:t>
        <a:bodyPr/>
        <a:lstStyle/>
        <a:p>
          <a:endParaRPr lang="ru-RU"/>
        </a:p>
      </dgm:t>
    </dgm:pt>
    <dgm:pt modelId="{6B97D3E2-96B9-43EA-9A99-BED6CDCB4CD1}" type="sibTrans" cxnId="{CF95A8D8-75EB-42C2-9645-84ACFD593431}">
      <dgm:prSet/>
      <dgm:spPr/>
      <dgm:t>
        <a:bodyPr/>
        <a:lstStyle/>
        <a:p>
          <a:endParaRPr lang="ru-RU"/>
        </a:p>
      </dgm:t>
    </dgm:pt>
    <dgm:pt modelId="{946C2198-7325-4670-841F-92CFA77BF4C6}">
      <dgm:prSet phldrT="[Текст]" custT="1"/>
      <dgm:spPr/>
      <dgm:t>
        <a:bodyPr/>
        <a:lstStyle/>
        <a:p>
          <a:r>
            <a:rPr lang="ru-RU" sz="2000" dirty="0" err="1" smtClean="0"/>
            <a:t>Кўп</a:t>
          </a:r>
          <a:r>
            <a:rPr lang="ru-RU" sz="2000" dirty="0" smtClean="0"/>
            <a:t> </a:t>
          </a:r>
          <a:r>
            <a:rPr lang="ru-RU" sz="2000" dirty="0" err="1" smtClean="0"/>
            <a:t>сонли</a:t>
          </a:r>
          <a:r>
            <a:rPr lang="ru-RU" sz="2000" dirty="0" smtClean="0"/>
            <a:t> </a:t>
          </a:r>
          <a:r>
            <a:rPr lang="ru-RU" sz="2000" dirty="0" err="1" smtClean="0"/>
            <a:t>кичик</a:t>
          </a:r>
          <a:r>
            <a:rPr lang="ru-RU" sz="2000" dirty="0" smtClean="0"/>
            <a:t> </a:t>
          </a:r>
          <a:r>
            <a:rPr lang="ru-RU" sz="2000" dirty="0" err="1" smtClean="0"/>
            <a:t>харидорлар</a:t>
          </a:r>
          <a:endParaRPr lang="ru-RU" sz="2000" dirty="0"/>
        </a:p>
      </dgm:t>
    </dgm:pt>
    <dgm:pt modelId="{769ADFDC-9466-4C53-B79D-787ACF4D43C2}" type="parTrans" cxnId="{685733CB-86B6-4FF2-B69C-D5E2E28EC015}">
      <dgm:prSet/>
      <dgm:spPr/>
      <dgm:t>
        <a:bodyPr/>
        <a:lstStyle/>
        <a:p>
          <a:endParaRPr lang="ru-RU"/>
        </a:p>
      </dgm:t>
    </dgm:pt>
    <dgm:pt modelId="{58BE7F28-B494-4CFA-94C9-1CB4230CE6AC}" type="sibTrans" cxnId="{685733CB-86B6-4FF2-B69C-D5E2E28EC015}">
      <dgm:prSet/>
      <dgm:spPr/>
      <dgm:t>
        <a:bodyPr/>
        <a:lstStyle/>
        <a:p>
          <a:endParaRPr lang="ru-RU"/>
        </a:p>
      </dgm:t>
    </dgm:pt>
    <dgm:pt modelId="{670BF675-926E-4A98-98A1-6A23964C61BC}">
      <dgm:prSet phldrT="[Текст]" custT="1"/>
      <dgm:spPr/>
      <dgm:t>
        <a:bodyPr/>
        <a:lstStyle/>
        <a:p>
          <a:r>
            <a:rPr lang="ru-RU" sz="2000" dirty="0" err="1" smtClean="0"/>
            <a:t>Бозорга</a:t>
          </a:r>
          <a:r>
            <a:rPr lang="ru-RU" sz="2000" dirty="0" smtClean="0"/>
            <a:t> </a:t>
          </a:r>
          <a:r>
            <a:rPr lang="ru-RU" sz="2000" dirty="0" err="1" smtClean="0"/>
            <a:t>эркин</a:t>
          </a:r>
          <a:r>
            <a:rPr lang="ru-RU" sz="2000" dirty="0" smtClean="0"/>
            <a:t> </a:t>
          </a:r>
          <a:r>
            <a:rPr lang="ru-RU" sz="2000" dirty="0" err="1" smtClean="0"/>
            <a:t>кириш</a:t>
          </a:r>
          <a:r>
            <a:rPr lang="ru-RU" sz="2000" dirty="0" smtClean="0"/>
            <a:t> </a:t>
          </a:r>
          <a:r>
            <a:rPr lang="ru-RU" sz="2000" dirty="0" err="1" smtClean="0"/>
            <a:t>ва</a:t>
          </a:r>
          <a:r>
            <a:rPr lang="ru-RU" sz="2000" dirty="0" smtClean="0"/>
            <a:t> </a:t>
          </a:r>
          <a:r>
            <a:rPr lang="ru-RU" sz="2000" dirty="0" err="1" smtClean="0"/>
            <a:t>чиқиш</a:t>
          </a:r>
          <a:endParaRPr lang="ru-RU" sz="2000" dirty="0"/>
        </a:p>
      </dgm:t>
    </dgm:pt>
    <dgm:pt modelId="{46D0C5B0-8F61-4F42-83F5-9AF57C2C12BB}" type="parTrans" cxnId="{11D826CE-2C74-4291-8718-A176E35A480D}">
      <dgm:prSet/>
      <dgm:spPr/>
      <dgm:t>
        <a:bodyPr/>
        <a:lstStyle/>
        <a:p>
          <a:endParaRPr lang="ru-RU"/>
        </a:p>
      </dgm:t>
    </dgm:pt>
    <dgm:pt modelId="{755638BF-4B27-4AED-98F6-6041268936E8}" type="sibTrans" cxnId="{11D826CE-2C74-4291-8718-A176E35A480D}">
      <dgm:prSet/>
      <dgm:spPr/>
      <dgm:t>
        <a:bodyPr/>
        <a:lstStyle/>
        <a:p>
          <a:endParaRPr lang="ru-RU"/>
        </a:p>
      </dgm:t>
    </dgm:pt>
    <dgm:pt modelId="{E549B264-98E5-4E7A-A4E2-AF11E12F3D0E}">
      <dgm:prSet phldrT="[Текст]" custT="1"/>
      <dgm:spPr/>
      <dgm:t>
        <a:bodyPr/>
        <a:lstStyle/>
        <a:p>
          <a:r>
            <a:rPr lang="ru-RU" sz="2000" dirty="0" err="1" smtClean="0"/>
            <a:t>Иқтисодий</a:t>
          </a:r>
          <a:r>
            <a:rPr lang="ru-RU" sz="2000" dirty="0" smtClean="0"/>
            <a:t> </a:t>
          </a:r>
          <a:r>
            <a:rPr lang="ru-RU" sz="2000" dirty="0" err="1" smtClean="0"/>
            <a:t>ресурсларнинг</a:t>
          </a:r>
          <a:r>
            <a:rPr lang="ru-RU" sz="2000" dirty="0" smtClean="0"/>
            <a:t> </a:t>
          </a:r>
          <a:r>
            <a:rPr lang="ru-RU" sz="2000" dirty="0" err="1" smtClean="0"/>
            <a:t>юқори</a:t>
          </a:r>
          <a:r>
            <a:rPr lang="ru-RU" sz="2000" dirty="0" smtClean="0"/>
            <a:t> </a:t>
          </a:r>
          <a:r>
            <a:rPr lang="ru-RU" sz="2000" dirty="0" err="1" smtClean="0"/>
            <a:t>ҳаракатчанлиги</a:t>
          </a:r>
          <a:endParaRPr lang="ru-RU" sz="2000" dirty="0"/>
        </a:p>
      </dgm:t>
    </dgm:pt>
    <dgm:pt modelId="{ACFF2D06-660A-4112-A21F-99A34DC71F5E}" type="parTrans" cxnId="{B9F3D92E-3EDA-44A7-A536-0A2C2D5758AC}">
      <dgm:prSet/>
      <dgm:spPr/>
      <dgm:t>
        <a:bodyPr/>
        <a:lstStyle/>
        <a:p>
          <a:endParaRPr lang="ru-RU"/>
        </a:p>
      </dgm:t>
    </dgm:pt>
    <dgm:pt modelId="{DC850183-3DCD-41E6-BF35-B62FB22AA461}" type="sibTrans" cxnId="{B9F3D92E-3EDA-44A7-A536-0A2C2D5758AC}">
      <dgm:prSet/>
      <dgm:spPr/>
      <dgm:t>
        <a:bodyPr/>
        <a:lstStyle/>
        <a:p>
          <a:endParaRPr lang="ru-RU"/>
        </a:p>
      </dgm:t>
    </dgm:pt>
    <dgm:pt modelId="{F3B3342E-C09D-4B55-85B6-2943784C1C83}">
      <dgm:prSet phldrT="[Текст]" custT="1"/>
      <dgm:spPr/>
      <dgm:t>
        <a:bodyPr/>
        <a:lstStyle/>
        <a:p>
          <a:r>
            <a:rPr lang="ru-RU" sz="2000" dirty="0" err="1" smtClean="0"/>
            <a:t>Мукаммал</a:t>
          </a:r>
          <a:r>
            <a:rPr lang="ru-RU" sz="2000" dirty="0" smtClean="0"/>
            <a:t> </a:t>
          </a:r>
          <a:r>
            <a:rPr lang="ru-RU" sz="2000" dirty="0" err="1" smtClean="0"/>
            <a:t>ахборот</a:t>
          </a:r>
          <a:endParaRPr lang="ru-RU" sz="2000" dirty="0"/>
        </a:p>
      </dgm:t>
    </dgm:pt>
    <dgm:pt modelId="{6036727F-8F00-4CEF-B718-B96860F53B6D}" type="parTrans" cxnId="{9EF63773-38F9-4D11-B679-0948440F3AF0}">
      <dgm:prSet/>
      <dgm:spPr/>
      <dgm:t>
        <a:bodyPr/>
        <a:lstStyle/>
        <a:p>
          <a:endParaRPr lang="ru-RU"/>
        </a:p>
      </dgm:t>
    </dgm:pt>
    <dgm:pt modelId="{D1082AC5-0C4B-4672-9111-265446CA44D5}" type="sibTrans" cxnId="{9EF63773-38F9-4D11-B679-0948440F3AF0}">
      <dgm:prSet/>
      <dgm:spPr/>
      <dgm:t>
        <a:bodyPr/>
        <a:lstStyle/>
        <a:p>
          <a:endParaRPr lang="ru-RU"/>
        </a:p>
      </dgm:t>
    </dgm:pt>
    <dgm:pt modelId="{8558EFE7-5AC4-4BB8-B498-3B8AA3CAE737}">
      <dgm:prSet phldrT="[Текст]" custT="1"/>
      <dgm:spPr/>
      <dgm:t>
        <a:bodyPr/>
        <a:lstStyle/>
        <a:p>
          <a:r>
            <a:rPr lang="ru-RU" sz="2000" dirty="0" smtClean="0"/>
            <a:t>Компания </a:t>
          </a:r>
          <a:r>
            <a:rPr lang="ru-RU" sz="2000" dirty="0" err="1" smtClean="0"/>
            <a:t>бозор</a:t>
          </a:r>
          <a:r>
            <a:rPr lang="ru-RU" sz="2000" dirty="0" smtClean="0"/>
            <a:t> </a:t>
          </a:r>
          <a:r>
            <a:rPr lang="ru-RU" sz="2000" dirty="0" err="1" smtClean="0"/>
            <a:t>нархларини</a:t>
          </a:r>
          <a:r>
            <a:rPr lang="ru-RU" sz="2000" dirty="0" smtClean="0"/>
            <a:t> </a:t>
          </a:r>
          <a:r>
            <a:rPr lang="ru-RU" sz="2000" dirty="0" err="1" smtClean="0"/>
            <a:t>қабул</a:t>
          </a:r>
          <a:r>
            <a:rPr lang="ru-RU" sz="2000" dirty="0" smtClean="0"/>
            <a:t> </a:t>
          </a:r>
          <a:r>
            <a:rPr lang="ru-RU" sz="2000" dirty="0" err="1" smtClean="0"/>
            <a:t>қилади</a:t>
          </a:r>
          <a:r>
            <a:rPr lang="ru-RU" sz="2000" dirty="0" smtClean="0"/>
            <a:t> </a:t>
          </a:r>
          <a:r>
            <a:rPr lang="ru-RU" sz="2000" dirty="0" err="1" smtClean="0"/>
            <a:t>ва</a:t>
          </a:r>
          <a:r>
            <a:rPr lang="ru-RU" sz="2000" dirty="0" smtClean="0"/>
            <a:t> </a:t>
          </a:r>
          <a:r>
            <a:rPr lang="ru-RU" sz="2000" dirty="0" err="1" smtClean="0"/>
            <a:t>етказиб</a:t>
          </a:r>
          <a:r>
            <a:rPr lang="ru-RU" sz="2000" dirty="0" smtClean="0"/>
            <a:t> </a:t>
          </a:r>
          <a:r>
            <a:rPr lang="ru-RU" sz="2000" dirty="0" err="1" smtClean="0"/>
            <a:t>бериладиган</a:t>
          </a:r>
          <a:r>
            <a:rPr lang="ru-RU" sz="2000" dirty="0" smtClean="0"/>
            <a:t> товар </a:t>
          </a:r>
          <a:r>
            <a:rPr lang="ru-RU" sz="2000" dirty="0" err="1" smtClean="0"/>
            <a:t>миқдорини</a:t>
          </a:r>
          <a:r>
            <a:rPr lang="ru-RU" sz="2000" dirty="0" smtClean="0"/>
            <a:t> </a:t>
          </a:r>
          <a:r>
            <a:rPr lang="ru-RU" sz="2000" dirty="0" err="1" smtClean="0"/>
            <a:t>тартибга</a:t>
          </a:r>
          <a:r>
            <a:rPr lang="ru-RU" sz="2000" dirty="0" smtClean="0"/>
            <a:t> </a:t>
          </a:r>
          <a:r>
            <a:rPr lang="ru-RU" sz="2000" dirty="0" err="1" smtClean="0"/>
            <a:t>солади</a:t>
          </a:r>
          <a:endParaRPr lang="ru-RU" sz="2000" dirty="0"/>
        </a:p>
      </dgm:t>
    </dgm:pt>
    <dgm:pt modelId="{941409DF-79C6-4716-8B1B-A1E841321888}" type="parTrans" cxnId="{DFAC7E56-BA72-4E03-8808-105623809866}">
      <dgm:prSet/>
      <dgm:spPr/>
      <dgm:t>
        <a:bodyPr/>
        <a:lstStyle/>
        <a:p>
          <a:endParaRPr lang="ru-RU"/>
        </a:p>
      </dgm:t>
    </dgm:pt>
    <dgm:pt modelId="{4608C0D3-5737-4AEF-93F4-9BC9C3D20CF1}" type="sibTrans" cxnId="{DFAC7E56-BA72-4E03-8808-105623809866}">
      <dgm:prSet/>
      <dgm:spPr/>
      <dgm:t>
        <a:bodyPr/>
        <a:lstStyle/>
        <a:p>
          <a:endParaRPr lang="ru-RU"/>
        </a:p>
      </dgm:t>
    </dgm:pt>
    <dgm:pt modelId="{44347854-3783-46CD-AEB8-CA60651CD19F}" type="pres">
      <dgm:prSet presAssocID="{59CA41BD-5828-4921-B6AF-2A3641DFB2FC}" presName="linear" presStyleCnt="0">
        <dgm:presLayoutVars>
          <dgm:dir/>
          <dgm:animLvl val="lvl"/>
          <dgm:resizeHandles val="exact"/>
        </dgm:presLayoutVars>
      </dgm:prSet>
      <dgm:spPr/>
      <dgm:t>
        <a:bodyPr/>
        <a:lstStyle/>
        <a:p>
          <a:endParaRPr lang="ru-RU"/>
        </a:p>
      </dgm:t>
    </dgm:pt>
    <dgm:pt modelId="{D16CAA85-F474-4F03-9F45-03F1F2466DB4}" type="pres">
      <dgm:prSet presAssocID="{B4A23883-B902-4705-A348-2A82EAEF5382}" presName="parentLin" presStyleCnt="0"/>
      <dgm:spPr/>
    </dgm:pt>
    <dgm:pt modelId="{E4942391-A47F-40A4-B35A-73E3FFEE6E35}" type="pres">
      <dgm:prSet presAssocID="{B4A23883-B902-4705-A348-2A82EAEF5382}" presName="parentLeftMargin" presStyleLbl="node1" presStyleIdx="0" presStyleCnt="6"/>
      <dgm:spPr/>
      <dgm:t>
        <a:bodyPr/>
        <a:lstStyle/>
        <a:p>
          <a:endParaRPr lang="ru-RU"/>
        </a:p>
      </dgm:t>
    </dgm:pt>
    <dgm:pt modelId="{224A289C-6AF3-4AA5-92ED-0078221ACB5B}" type="pres">
      <dgm:prSet presAssocID="{B4A23883-B902-4705-A348-2A82EAEF5382}" presName="parentText" presStyleLbl="node1" presStyleIdx="0" presStyleCnt="6" custScaleX="106923" custScaleY="126025">
        <dgm:presLayoutVars>
          <dgm:chMax val="0"/>
          <dgm:bulletEnabled val="1"/>
        </dgm:presLayoutVars>
      </dgm:prSet>
      <dgm:spPr/>
      <dgm:t>
        <a:bodyPr/>
        <a:lstStyle/>
        <a:p>
          <a:endParaRPr lang="ru-RU"/>
        </a:p>
      </dgm:t>
    </dgm:pt>
    <dgm:pt modelId="{EA6F20C7-957A-423F-9192-31C4E2B7701B}" type="pres">
      <dgm:prSet presAssocID="{B4A23883-B902-4705-A348-2A82EAEF5382}" presName="negativeSpace" presStyleCnt="0"/>
      <dgm:spPr/>
    </dgm:pt>
    <dgm:pt modelId="{DB6E867E-B27B-4C52-9FFD-94F469F20D04}" type="pres">
      <dgm:prSet presAssocID="{B4A23883-B902-4705-A348-2A82EAEF5382}" presName="childText" presStyleLbl="conFgAcc1" presStyleIdx="0" presStyleCnt="6">
        <dgm:presLayoutVars>
          <dgm:bulletEnabled val="1"/>
        </dgm:presLayoutVars>
      </dgm:prSet>
      <dgm:spPr/>
    </dgm:pt>
    <dgm:pt modelId="{76DF3797-BF89-475B-B379-398E0089086B}" type="pres">
      <dgm:prSet presAssocID="{6B97D3E2-96B9-43EA-9A99-BED6CDCB4CD1}" presName="spaceBetweenRectangles" presStyleCnt="0"/>
      <dgm:spPr/>
    </dgm:pt>
    <dgm:pt modelId="{E8D34DFA-A77F-43B2-B109-05D73FF8A4E1}" type="pres">
      <dgm:prSet presAssocID="{946C2198-7325-4670-841F-92CFA77BF4C6}" presName="parentLin" presStyleCnt="0"/>
      <dgm:spPr/>
    </dgm:pt>
    <dgm:pt modelId="{8083D085-8750-46E5-8035-3C00C8D16AB0}" type="pres">
      <dgm:prSet presAssocID="{946C2198-7325-4670-841F-92CFA77BF4C6}" presName="parentLeftMargin" presStyleLbl="node1" presStyleIdx="0" presStyleCnt="6"/>
      <dgm:spPr/>
      <dgm:t>
        <a:bodyPr/>
        <a:lstStyle/>
        <a:p>
          <a:endParaRPr lang="ru-RU"/>
        </a:p>
      </dgm:t>
    </dgm:pt>
    <dgm:pt modelId="{742672B3-7766-4102-86D1-4DFE3120FADE}" type="pres">
      <dgm:prSet presAssocID="{946C2198-7325-4670-841F-92CFA77BF4C6}" presName="parentText" presStyleLbl="node1" presStyleIdx="1" presStyleCnt="6" custScaleX="105979" custScaleY="120620">
        <dgm:presLayoutVars>
          <dgm:chMax val="0"/>
          <dgm:bulletEnabled val="1"/>
        </dgm:presLayoutVars>
      </dgm:prSet>
      <dgm:spPr/>
      <dgm:t>
        <a:bodyPr/>
        <a:lstStyle/>
        <a:p>
          <a:endParaRPr lang="ru-RU"/>
        </a:p>
      </dgm:t>
    </dgm:pt>
    <dgm:pt modelId="{438F2514-E31F-4E5B-ABB2-A497D374D5C4}" type="pres">
      <dgm:prSet presAssocID="{946C2198-7325-4670-841F-92CFA77BF4C6}" presName="negativeSpace" presStyleCnt="0"/>
      <dgm:spPr/>
    </dgm:pt>
    <dgm:pt modelId="{0EA2B3AF-BE43-42FE-AC1D-CC3B2EC7C692}" type="pres">
      <dgm:prSet presAssocID="{946C2198-7325-4670-841F-92CFA77BF4C6}" presName="childText" presStyleLbl="conFgAcc1" presStyleIdx="1" presStyleCnt="6">
        <dgm:presLayoutVars>
          <dgm:bulletEnabled val="1"/>
        </dgm:presLayoutVars>
      </dgm:prSet>
      <dgm:spPr/>
    </dgm:pt>
    <dgm:pt modelId="{A666B2DD-7AFB-448B-A761-4BAD9AE34260}" type="pres">
      <dgm:prSet presAssocID="{58BE7F28-B494-4CFA-94C9-1CB4230CE6AC}" presName="spaceBetweenRectangles" presStyleCnt="0"/>
      <dgm:spPr/>
    </dgm:pt>
    <dgm:pt modelId="{60BD0091-1B6C-4727-9400-18E8A30072D5}" type="pres">
      <dgm:prSet presAssocID="{670BF675-926E-4A98-98A1-6A23964C61BC}" presName="parentLin" presStyleCnt="0"/>
      <dgm:spPr/>
    </dgm:pt>
    <dgm:pt modelId="{49A920ED-4D91-4D61-9DAD-441869D82369}" type="pres">
      <dgm:prSet presAssocID="{670BF675-926E-4A98-98A1-6A23964C61BC}" presName="parentLeftMargin" presStyleLbl="node1" presStyleIdx="1" presStyleCnt="6"/>
      <dgm:spPr/>
      <dgm:t>
        <a:bodyPr/>
        <a:lstStyle/>
        <a:p>
          <a:endParaRPr lang="ru-RU"/>
        </a:p>
      </dgm:t>
    </dgm:pt>
    <dgm:pt modelId="{BC1255FE-5ADE-4637-A2DA-044FB643A41A}" type="pres">
      <dgm:prSet presAssocID="{670BF675-926E-4A98-98A1-6A23964C61BC}" presName="parentText" presStyleLbl="node1" presStyleIdx="2" presStyleCnt="6" custScaleX="106923">
        <dgm:presLayoutVars>
          <dgm:chMax val="0"/>
          <dgm:bulletEnabled val="1"/>
        </dgm:presLayoutVars>
      </dgm:prSet>
      <dgm:spPr/>
      <dgm:t>
        <a:bodyPr/>
        <a:lstStyle/>
        <a:p>
          <a:endParaRPr lang="ru-RU"/>
        </a:p>
      </dgm:t>
    </dgm:pt>
    <dgm:pt modelId="{BA96C0A5-8179-4D11-98E2-1B97BB64BA0D}" type="pres">
      <dgm:prSet presAssocID="{670BF675-926E-4A98-98A1-6A23964C61BC}" presName="negativeSpace" presStyleCnt="0"/>
      <dgm:spPr/>
    </dgm:pt>
    <dgm:pt modelId="{46A513B7-93CD-456D-B813-8D138CC86C11}" type="pres">
      <dgm:prSet presAssocID="{670BF675-926E-4A98-98A1-6A23964C61BC}" presName="childText" presStyleLbl="conFgAcc1" presStyleIdx="2" presStyleCnt="6">
        <dgm:presLayoutVars>
          <dgm:bulletEnabled val="1"/>
        </dgm:presLayoutVars>
      </dgm:prSet>
      <dgm:spPr/>
    </dgm:pt>
    <dgm:pt modelId="{5EEE78C0-66B0-4E7F-BDCC-7A5509BA9EC3}" type="pres">
      <dgm:prSet presAssocID="{755638BF-4B27-4AED-98F6-6041268936E8}" presName="spaceBetweenRectangles" presStyleCnt="0"/>
      <dgm:spPr/>
    </dgm:pt>
    <dgm:pt modelId="{1FA06D32-532B-4B28-ABAA-6F3FA2EEA272}" type="pres">
      <dgm:prSet presAssocID="{E549B264-98E5-4E7A-A4E2-AF11E12F3D0E}" presName="parentLin" presStyleCnt="0"/>
      <dgm:spPr/>
    </dgm:pt>
    <dgm:pt modelId="{2E5FF07C-A3EF-408A-82D9-675E2AEBE315}" type="pres">
      <dgm:prSet presAssocID="{E549B264-98E5-4E7A-A4E2-AF11E12F3D0E}" presName="parentLeftMargin" presStyleLbl="node1" presStyleIdx="2" presStyleCnt="6"/>
      <dgm:spPr/>
      <dgm:t>
        <a:bodyPr/>
        <a:lstStyle/>
        <a:p>
          <a:endParaRPr lang="ru-RU"/>
        </a:p>
      </dgm:t>
    </dgm:pt>
    <dgm:pt modelId="{877A1686-2381-40BD-924A-0D3E5F36FF24}" type="pres">
      <dgm:prSet presAssocID="{E549B264-98E5-4E7A-A4E2-AF11E12F3D0E}" presName="parentText" presStyleLbl="node1" presStyleIdx="3" presStyleCnt="6" custScaleX="107236">
        <dgm:presLayoutVars>
          <dgm:chMax val="0"/>
          <dgm:bulletEnabled val="1"/>
        </dgm:presLayoutVars>
      </dgm:prSet>
      <dgm:spPr/>
      <dgm:t>
        <a:bodyPr/>
        <a:lstStyle/>
        <a:p>
          <a:endParaRPr lang="ru-RU"/>
        </a:p>
      </dgm:t>
    </dgm:pt>
    <dgm:pt modelId="{FB736B61-BDFE-471B-BCAD-8A0B5A1E4793}" type="pres">
      <dgm:prSet presAssocID="{E549B264-98E5-4E7A-A4E2-AF11E12F3D0E}" presName="negativeSpace" presStyleCnt="0"/>
      <dgm:spPr/>
    </dgm:pt>
    <dgm:pt modelId="{5110C060-0DC1-4B8B-88D0-42E18FC87E54}" type="pres">
      <dgm:prSet presAssocID="{E549B264-98E5-4E7A-A4E2-AF11E12F3D0E}" presName="childText" presStyleLbl="conFgAcc1" presStyleIdx="3" presStyleCnt="6">
        <dgm:presLayoutVars>
          <dgm:bulletEnabled val="1"/>
        </dgm:presLayoutVars>
      </dgm:prSet>
      <dgm:spPr/>
    </dgm:pt>
    <dgm:pt modelId="{9899AB00-24B9-4C57-A834-F33F9BF37568}" type="pres">
      <dgm:prSet presAssocID="{DC850183-3DCD-41E6-BF35-B62FB22AA461}" presName="spaceBetweenRectangles" presStyleCnt="0"/>
      <dgm:spPr/>
    </dgm:pt>
    <dgm:pt modelId="{36153CEC-0B2F-42BC-A128-AB21848B79AB}" type="pres">
      <dgm:prSet presAssocID="{F3B3342E-C09D-4B55-85B6-2943784C1C83}" presName="parentLin" presStyleCnt="0"/>
      <dgm:spPr/>
    </dgm:pt>
    <dgm:pt modelId="{FF42D1CF-F8F7-4B70-A36D-2502A8A31D21}" type="pres">
      <dgm:prSet presAssocID="{F3B3342E-C09D-4B55-85B6-2943784C1C83}" presName="parentLeftMargin" presStyleLbl="node1" presStyleIdx="3" presStyleCnt="6"/>
      <dgm:spPr/>
      <dgm:t>
        <a:bodyPr/>
        <a:lstStyle/>
        <a:p>
          <a:endParaRPr lang="ru-RU"/>
        </a:p>
      </dgm:t>
    </dgm:pt>
    <dgm:pt modelId="{18F8D437-5AF4-4153-9205-4D9A49AB8583}" type="pres">
      <dgm:prSet presAssocID="{F3B3342E-C09D-4B55-85B6-2943784C1C83}" presName="parentText" presStyleLbl="node1" presStyleIdx="4" presStyleCnt="6" custScaleX="107552">
        <dgm:presLayoutVars>
          <dgm:chMax val="0"/>
          <dgm:bulletEnabled val="1"/>
        </dgm:presLayoutVars>
      </dgm:prSet>
      <dgm:spPr/>
      <dgm:t>
        <a:bodyPr/>
        <a:lstStyle/>
        <a:p>
          <a:endParaRPr lang="ru-RU"/>
        </a:p>
      </dgm:t>
    </dgm:pt>
    <dgm:pt modelId="{4247A07B-048C-48FB-9D01-40E1FB54C3C2}" type="pres">
      <dgm:prSet presAssocID="{F3B3342E-C09D-4B55-85B6-2943784C1C83}" presName="negativeSpace" presStyleCnt="0"/>
      <dgm:spPr/>
    </dgm:pt>
    <dgm:pt modelId="{90411096-0546-4A61-A5F7-7E51D6D55B34}" type="pres">
      <dgm:prSet presAssocID="{F3B3342E-C09D-4B55-85B6-2943784C1C83}" presName="childText" presStyleLbl="conFgAcc1" presStyleIdx="4" presStyleCnt="6">
        <dgm:presLayoutVars>
          <dgm:bulletEnabled val="1"/>
        </dgm:presLayoutVars>
      </dgm:prSet>
      <dgm:spPr/>
    </dgm:pt>
    <dgm:pt modelId="{C5DE9055-C0D6-418F-A444-51BFC3513E5C}" type="pres">
      <dgm:prSet presAssocID="{D1082AC5-0C4B-4672-9111-265446CA44D5}" presName="spaceBetweenRectangles" presStyleCnt="0"/>
      <dgm:spPr/>
    </dgm:pt>
    <dgm:pt modelId="{7592F680-85D4-4FD9-8FF5-4E31F209977B}" type="pres">
      <dgm:prSet presAssocID="{8558EFE7-5AC4-4BB8-B498-3B8AA3CAE737}" presName="parentLin" presStyleCnt="0"/>
      <dgm:spPr/>
    </dgm:pt>
    <dgm:pt modelId="{E46CCAA0-F79F-451D-876F-0A7D01D6B310}" type="pres">
      <dgm:prSet presAssocID="{8558EFE7-5AC4-4BB8-B498-3B8AA3CAE737}" presName="parentLeftMargin" presStyleLbl="node1" presStyleIdx="4" presStyleCnt="6"/>
      <dgm:spPr/>
      <dgm:t>
        <a:bodyPr/>
        <a:lstStyle/>
        <a:p>
          <a:endParaRPr lang="ru-RU"/>
        </a:p>
      </dgm:t>
    </dgm:pt>
    <dgm:pt modelId="{4F970794-8A78-48FF-81A0-0A81D886D3F0}" type="pres">
      <dgm:prSet presAssocID="{8558EFE7-5AC4-4BB8-B498-3B8AA3CAE737}" presName="parentText" presStyleLbl="node1" presStyleIdx="5" presStyleCnt="6" custScaleX="107867" custScaleY="147575">
        <dgm:presLayoutVars>
          <dgm:chMax val="0"/>
          <dgm:bulletEnabled val="1"/>
        </dgm:presLayoutVars>
      </dgm:prSet>
      <dgm:spPr/>
      <dgm:t>
        <a:bodyPr/>
        <a:lstStyle/>
        <a:p>
          <a:endParaRPr lang="ru-RU"/>
        </a:p>
      </dgm:t>
    </dgm:pt>
    <dgm:pt modelId="{9E4E2F85-E156-429C-B9E4-A8EF329AF35D}" type="pres">
      <dgm:prSet presAssocID="{8558EFE7-5AC4-4BB8-B498-3B8AA3CAE737}" presName="negativeSpace" presStyleCnt="0"/>
      <dgm:spPr/>
    </dgm:pt>
    <dgm:pt modelId="{89BCF7A0-5A23-4073-9A52-E9C2C1051FCC}" type="pres">
      <dgm:prSet presAssocID="{8558EFE7-5AC4-4BB8-B498-3B8AA3CAE737}" presName="childText" presStyleLbl="conFgAcc1" presStyleIdx="5" presStyleCnt="6">
        <dgm:presLayoutVars>
          <dgm:bulletEnabled val="1"/>
        </dgm:presLayoutVars>
      </dgm:prSet>
      <dgm:spPr/>
    </dgm:pt>
  </dgm:ptLst>
  <dgm:cxnLst>
    <dgm:cxn modelId="{CC0C3C73-74FD-4F09-8EAB-A0557BFFED71}" type="presOf" srcId="{8558EFE7-5AC4-4BB8-B498-3B8AA3CAE737}" destId="{4F970794-8A78-48FF-81A0-0A81D886D3F0}" srcOrd="1" destOrd="0" presId="urn:microsoft.com/office/officeart/2005/8/layout/list1"/>
    <dgm:cxn modelId="{DC01C8E6-0C7D-4612-978F-3EA5A4A3EA39}" type="presOf" srcId="{E549B264-98E5-4E7A-A4E2-AF11E12F3D0E}" destId="{877A1686-2381-40BD-924A-0D3E5F36FF24}" srcOrd="1" destOrd="0" presId="urn:microsoft.com/office/officeart/2005/8/layout/list1"/>
    <dgm:cxn modelId="{CF95A8D8-75EB-42C2-9645-84ACFD593431}" srcId="{59CA41BD-5828-4921-B6AF-2A3641DFB2FC}" destId="{B4A23883-B902-4705-A348-2A82EAEF5382}" srcOrd="0" destOrd="0" parTransId="{A551BB37-7AED-40DD-8EF6-D42962A3F8C2}" sibTransId="{6B97D3E2-96B9-43EA-9A99-BED6CDCB4CD1}"/>
    <dgm:cxn modelId="{D8B02CBF-B815-49CE-8A48-B38F09DF7F24}" type="presOf" srcId="{F3B3342E-C09D-4B55-85B6-2943784C1C83}" destId="{FF42D1CF-F8F7-4B70-A36D-2502A8A31D21}" srcOrd="0" destOrd="0" presId="urn:microsoft.com/office/officeart/2005/8/layout/list1"/>
    <dgm:cxn modelId="{6C3EA951-571F-4BD4-88B3-B31B69D9D463}" type="presOf" srcId="{670BF675-926E-4A98-98A1-6A23964C61BC}" destId="{49A920ED-4D91-4D61-9DAD-441869D82369}" srcOrd="0" destOrd="0" presId="urn:microsoft.com/office/officeart/2005/8/layout/list1"/>
    <dgm:cxn modelId="{685733CB-86B6-4FF2-B69C-D5E2E28EC015}" srcId="{59CA41BD-5828-4921-B6AF-2A3641DFB2FC}" destId="{946C2198-7325-4670-841F-92CFA77BF4C6}" srcOrd="1" destOrd="0" parTransId="{769ADFDC-9466-4C53-B79D-787ACF4D43C2}" sibTransId="{58BE7F28-B494-4CFA-94C9-1CB4230CE6AC}"/>
    <dgm:cxn modelId="{9EF63773-38F9-4D11-B679-0948440F3AF0}" srcId="{59CA41BD-5828-4921-B6AF-2A3641DFB2FC}" destId="{F3B3342E-C09D-4B55-85B6-2943784C1C83}" srcOrd="4" destOrd="0" parTransId="{6036727F-8F00-4CEF-B718-B96860F53B6D}" sibTransId="{D1082AC5-0C4B-4672-9111-265446CA44D5}"/>
    <dgm:cxn modelId="{B9F3D92E-3EDA-44A7-A536-0A2C2D5758AC}" srcId="{59CA41BD-5828-4921-B6AF-2A3641DFB2FC}" destId="{E549B264-98E5-4E7A-A4E2-AF11E12F3D0E}" srcOrd="3" destOrd="0" parTransId="{ACFF2D06-660A-4112-A21F-99A34DC71F5E}" sibTransId="{DC850183-3DCD-41E6-BF35-B62FB22AA461}"/>
    <dgm:cxn modelId="{BE666EAB-7905-4FF1-BECD-08D2C23A99C7}" type="presOf" srcId="{E549B264-98E5-4E7A-A4E2-AF11E12F3D0E}" destId="{2E5FF07C-A3EF-408A-82D9-675E2AEBE315}" srcOrd="0" destOrd="0" presId="urn:microsoft.com/office/officeart/2005/8/layout/list1"/>
    <dgm:cxn modelId="{8CA4227B-A749-4058-90E0-5B20599C2547}" type="presOf" srcId="{B4A23883-B902-4705-A348-2A82EAEF5382}" destId="{224A289C-6AF3-4AA5-92ED-0078221ACB5B}" srcOrd="1" destOrd="0" presId="urn:microsoft.com/office/officeart/2005/8/layout/list1"/>
    <dgm:cxn modelId="{C6467819-8631-4E10-A6A1-BB690470FB9E}" type="presOf" srcId="{946C2198-7325-4670-841F-92CFA77BF4C6}" destId="{8083D085-8750-46E5-8035-3C00C8D16AB0}" srcOrd="0" destOrd="0" presId="urn:microsoft.com/office/officeart/2005/8/layout/list1"/>
    <dgm:cxn modelId="{315EC7E5-A00D-45D1-A429-E45BF4001295}" type="presOf" srcId="{8558EFE7-5AC4-4BB8-B498-3B8AA3CAE737}" destId="{E46CCAA0-F79F-451D-876F-0A7D01D6B310}" srcOrd="0" destOrd="0" presId="urn:microsoft.com/office/officeart/2005/8/layout/list1"/>
    <dgm:cxn modelId="{E4368534-6A6A-4AA8-A9AA-C34FBFC3B670}" type="presOf" srcId="{946C2198-7325-4670-841F-92CFA77BF4C6}" destId="{742672B3-7766-4102-86D1-4DFE3120FADE}" srcOrd="1" destOrd="0" presId="urn:microsoft.com/office/officeart/2005/8/layout/list1"/>
    <dgm:cxn modelId="{0545E09C-3AA0-4A07-A204-BAEC66B52874}" type="presOf" srcId="{670BF675-926E-4A98-98A1-6A23964C61BC}" destId="{BC1255FE-5ADE-4637-A2DA-044FB643A41A}" srcOrd="1" destOrd="0" presId="urn:microsoft.com/office/officeart/2005/8/layout/list1"/>
    <dgm:cxn modelId="{B095B50E-9C1F-4C99-BC4D-5287C0E67D68}" type="presOf" srcId="{59CA41BD-5828-4921-B6AF-2A3641DFB2FC}" destId="{44347854-3783-46CD-AEB8-CA60651CD19F}" srcOrd="0" destOrd="0" presId="urn:microsoft.com/office/officeart/2005/8/layout/list1"/>
    <dgm:cxn modelId="{F97CBABB-9B0B-42E1-B90A-8569C4337C2A}" type="presOf" srcId="{F3B3342E-C09D-4B55-85B6-2943784C1C83}" destId="{18F8D437-5AF4-4153-9205-4D9A49AB8583}" srcOrd="1" destOrd="0" presId="urn:microsoft.com/office/officeart/2005/8/layout/list1"/>
    <dgm:cxn modelId="{11D826CE-2C74-4291-8718-A176E35A480D}" srcId="{59CA41BD-5828-4921-B6AF-2A3641DFB2FC}" destId="{670BF675-926E-4A98-98A1-6A23964C61BC}" srcOrd="2" destOrd="0" parTransId="{46D0C5B0-8F61-4F42-83F5-9AF57C2C12BB}" sibTransId="{755638BF-4B27-4AED-98F6-6041268936E8}"/>
    <dgm:cxn modelId="{2C53F508-2F7A-4CE1-840C-6DBB3E11F52D}" type="presOf" srcId="{B4A23883-B902-4705-A348-2A82EAEF5382}" destId="{E4942391-A47F-40A4-B35A-73E3FFEE6E35}" srcOrd="0" destOrd="0" presId="urn:microsoft.com/office/officeart/2005/8/layout/list1"/>
    <dgm:cxn modelId="{DFAC7E56-BA72-4E03-8808-105623809866}" srcId="{59CA41BD-5828-4921-B6AF-2A3641DFB2FC}" destId="{8558EFE7-5AC4-4BB8-B498-3B8AA3CAE737}" srcOrd="5" destOrd="0" parTransId="{941409DF-79C6-4716-8B1B-A1E841321888}" sibTransId="{4608C0D3-5737-4AEF-93F4-9BC9C3D20CF1}"/>
    <dgm:cxn modelId="{F651EEB1-0ABA-48C4-81FD-45FCAE23DDF7}" type="presParOf" srcId="{44347854-3783-46CD-AEB8-CA60651CD19F}" destId="{D16CAA85-F474-4F03-9F45-03F1F2466DB4}" srcOrd="0" destOrd="0" presId="urn:microsoft.com/office/officeart/2005/8/layout/list1"/>
    <dgm:cxn modelId="{F0FC0CFB-F322-4E7E-82FC-C98B2B02ED73}" type="presParOf" srcId="{D16CAA85-F474-4F03-9F45-03F1F2466DB4}" destId="{E4942391-A47F-40A4-B35A-73E3FFEE6E35}" srcOrd="0" destOrd="0" presId="urn:microsoft.com/office/officeart/2005/8/layout/list1"/>
    <dgm:cxn modelId="{ACF17A9F-EFEE-4F50-8DFD-BE30A9535F67}" type="presParOf" srcId="{D16CAA85-F474-4F03-9F45-03F1F2466DB4}" destId="{224A289C-6AF3-4AA5-92ED-0078221ACB5B}" srcOrd="1" destOrd="0" presId="urn:microsoft.com/office/officeart/2005/8/layout/list1"/>
    <dgm:cxn modelId="{7347AB9C-CA6D-46AD-B7A9-D90111628D5A}" type="presParOf" srcId="{44347854-3783-46CD-AEB8-CA60651CD19F}" destId="{EA6F20C7-957A-423F-9192-31C4E2B7701B}" srcOrd="1" destOrd="0" presId="urn:microsoft.com/office/officeart/2005/8/layout/list1"/>
    <dgm:cxn modelId="{0C1BE674-5279-434C-8B01-9B43D5266E9D}" type="presParOf" srcId="{44347854-3783-46CD-AEB8-CA60651CD19F}" destId="{DB6E867E-B27B-4C52-9FFD-94F469F20D04}" srcOrd="2" destOrd="0" presId="urn:microsoft.com/office/officeart/2005/8/layout/list1"/>
    <dgm:cxn modelId="{E1E81C9B-DFB7-4556-AB32-8E6E1E977B32}" type="presParOf" srcId="{44347854-3783-46CD-AEB8-CA60651CD19F}" destId="{76DF3797-BF89-475B-B379-398E0089086B}" srcOrd="3" destOrd="0" presId="urn:microsoft.com/office/officeart/2005/8/layout/list1"/>
    <dgm:cxn modelId="{2720AC26-9246-4B56-9F65-CFEB73CFAB3F}" type="presParOf" srcId="{44347854-3783-46CD-AEB8-CA60651CD19F}" destId="{E8D34DFA-A77F-43B2-B109-05D73FF8A4E1}" srcOrd="4" destOrd="0" presId="urn:microsoft.com/office/officeart/2005/8/layout/list1"/>
    <dgm:cxn modelId="{D962DC7E-DD3D-4A43-A701-6946C8B0E29E}" type="presParOf" srcId="{E8D34DFA-A77F-43B2-B109-05D73FF8A4E1}" destId="{8083D085-8750-46E5-8035-3C00C8D16AB0}" srcOrd="0" destOrd="0" presId="urn:microsoft.com/office/officeart/2005/8/layout/list1"/>
    <dgm:cxn modelId="{76866B35-5C32-4DB1-AA5C-4F70EA6EC4F8}" type="presParOf" srcId="{E8D34DFA-A77F-43B2-B109-05D73FF8A4E1}" destId="{742672B3-7766-4102-86D1-4DFE3120FADE}" srcOrd="1" destOrd="0" presId="urn:microsoft.com/office/officeart/2005/8/layout/list1"/>
    <dgm:cxn modelId="{D904A2A3-08A7-4406-A7B8-0D4E6AB0F4C5}" type="presParOf" srcId="{44347854-3783-46CD-AEB8-CA60651CD19F}" destId="{438F2514-E31F-4E5B-ABB2-A497D374D5C4}" srcOrd="5" destOrd="0" presId="urn:microsoft.com/office/officeart/2005/8/layout/list1"/>
    <dgm:cxn modelId="{2D4CC97D-6443-4DF0-8E84-DD58ECBA509A}" type="presParOf" srcId="{44347854-3783-46CD-AEB8-CA60651CD19F}" destId="{0EA2B3AF-BE43-42FE-AC1D-CC3B2EC7C692}" srcOrd="6" destOrd="0" presId="urn:microsoft.com/office/officeart/2005/8/layout/list1"/>
    <dgm:cxn modelId="{D48D9A28-DA8C-45CB-94B6-2C99A9D134C3}" type="presParOf" srcId="{44347854-3783-46CD-AEB8-CA60651CD19F}" destId="{A666B2DD-7AFB-448B-A761-4BAD9AE34260}" srcOrd="7" destOrd="0" presId="urn:microsoft.com/office/officeart/2005/8/layout/list1"/>
    <dgm:cxn modelId="{56B4668C-C88C-4106-B68C-DA01FEFFACDB}" type="presParOf" srcId="{44347854-3783-46CD-AEB8-CA60651CD19F}" destId="{60BD0091-1B6C-4727-9400-18E8A30072D5}" srcOrd="8" destOrd="0" presId="urn:microsoft.com/office/officeart/2005/8/layout/list1"/>
    <dgm:cxn modelId="{1061A29E-5E77-4CCB-927D-420E44CD7498}" type="presParOf" srcId="{60BD0091-1B6C-4727-9400-18E8A30072D5}" destId="{49A920ED-4D91-4D61-9DAD-441869D82369}" srcOrd="0" destOrd="0" presId="urn:microsoft.com/office/officeart/2005/8/layout/list1"/>
    <dgm:cxn modelId="{1746344F-E7D9-4E70-BF1E-1FBF8B315A75}" type="presParOf" srcId="{60BD0091-1B6C-4727-9400-18E8A30072D5}" destId="{BC1255FE-5ADE-4637-A2DA-044FB643A41A}" srcOrd="1" destOrd="0" presId="urn:microsoft.com/office/officeart/2005/8/layout/list1"/>
    <dgm:cxn modelId="{2A430284-26AC-4451-B4C9-89A3933586EF}" type="presParOf" srcId="{44347854-3783-46CD-AEB8-CA60651CD19F}" destId="{BA96C0A5-8179-4D11-98E2-1B97BB64BA0D}" srcOrd="9" destOrd="0" presId="urn:microsoft.com/office/officeart/2005/8/layout/list1"/>
    <dgm:cxn modelId="{149C2B4C-8EE2-41C3-A84B-B27AD0804307}" type="presParOf" srcId="{44347854-3783-46CD-AEB8-CA60651CD19F}" destId="{46A513B7-93CD-456D-B813-8D138CC86C11}" srcOrd="10" destOrd="0" presId="urn:microsoft.com/office/officeart/2005/8/layout/list1"/>
    <dgm:cxn modelId="{625660EA-4FA9-4DDE-8D7A-F856BB383D07}" type="presParOf" srcId="{44347854-3783-46CD-AEB8-CA60651CD19F}" destId="{5EEE78C0-66B0-4E7F-BDCC-7A5509BA9EC3}" srcOrd="11" destOrd="0" presId="urn:microsoft.com/office/officeart/2005/8/layout/list1"/>
    <dgm:cxn modelId="{75F95859-B6FA-48D3-B5FD-F97ABA9570A0}" type="presParOf" srcId="{44347854-3783-46CD-AEB8-CA60651CD19F}" destId="{1FA06D32-532B-4B28-ABAA-6F3FA2EEA272}" srcOrd="12" destOrd="0" presId="urn:microsoft.com/office/officeart/2005/8/layout/list1"/>
    <dgm:cxn modelId="{9363C383-DD00-41C9-8AB6-BA21700C913A}" type="presParOf" srcId="{1FA06D32-532B-4B28-ABAA-6F3FA2EEA272}" destId="{2E5FF07C-A3EF-408A-82D9-675E2AEBE315}" srcOrd="0" destOrd="0" presId="urn:microsoft.com/office/officeart/2005/8/layout/list1"/>
    <dgm:cxn modelId="{ACEFAE16-47B2-4EC7-BF21-286FA18855D6}" type="presParOf" srcId="{1FA06D32-532B-4B28-ABAA-6F3FA2EEA272}" destId="{877A1686-2381-40BD-924A-0D3E5F36FF24}" srcOrd="1" destOrd="0" presId="urn:microsoft.com/office/officeart/2005/8/layout/list1"/>
    <dgm:cxn modelId="{EBBE5942-343E-4CCA-B925-99D14DF4AFA0}" type="presParOf" srcId="{44347854-3783-46CD-AEB8-CA60651CD19F}" destId="{FB736B61-BDFE-471B-BCAD-8A0B5A1E4793}" srcOrd="13" destOrd="0" presId="urn:microsoft.com/office/officeart/2005/8/layout/list1"/>
    <dgm:cxn modelId="{9FEBAB30-1970-4BE9-AB9C-2257CDE54FEB}" type="presParOf" srcId="{44347854-3783-46CD-AEB8-CA60651CD19F}" destId="{5110C060-0DC1-4B8B-88D0-42E18FC87E54}" srcOrd="14" destOrd="0" presId="urn:microsoft.com/office/officeart/2005/8/layout/list1"/>
    <dgm:cxn modelId="{157E1449-08D4-4EB2-AC20-C0A2BBB13581}" type="presParOf" srcId="{44347854-3783-46CD-AEB8-CA60651CD19F}" destId="{9899AB00-24B9-4C57-A834-F33F9BF37568}" srcOrd="15" destOrd="0" presId="urn:microsoft.com/office/officeart/2005/8/layout/list1"/>
    <dgm:cxn modelId="{D240094E-0B0E-4F9D-8580-0F16E5B4D0B8}" type="presParOf" srcId="{44347854-3783-46CD-AEB8-CA60651CD19F}" destId="{36153CEC-0B2F-42BC-A128-AB21848B79AB}" srcOrd="16" destOrd="0" presId="urn:microsoft.com/office/officeart/2005/8/layout/list1"/>
    <dgm:cxn modelId="{55B12421-09A8-4391-8909-972289D56035}" type="presParOf" srcId="{36153CEC-0B2F-42BC-A128-AB21848B79AB}" destId="{FF42D1CF-F8F7-4B70-A36D-2502A8A31D21}" srcOrd="0" destOrd="0" presId="urn:microsoft.com/office/officeart/2005/8/layout/list1"/>
    <dgm:cxn modelId="{AC63DE82-DEE0-481E-8A16-6A4364C64DD3}" type="presParOf" srcId="{36153CEC-0B2F-42BC-A128-AB21848B79AB}" destId="{18F8D437-5AF4-4153-9205-4D9A49AB8583}" srcOrd="1" destOrd="0" presId="urn:microsoft.com/office/officeart/2005/8/layout/list1"/>
    <dgm:cxn modelId="{5251BA5D-1680-40B2-805C-8540B4710FDA}" type="presParOf" srcId="{44347854-3783-46CD-AEB8-CA60651CD19F}" destId="{4247A07B-048C-48FB-9D01-40E1FB54C3C2}" srcOrd="17" destOrd="0" presId="urn:microsoft.com/office/officeart/2005/8/layout/list1"/>
    <dgm:cxn modelId="{0EBAE9CC-D70F-493D-96BB-BCB93178368A}" type="presParOf" srcId="{44347854-3783-46CD-AEB8-CA60651CD19F}" destId="{90411096-0546-4A61-A5F7-7E51D6D55B34}" srcOrd="18" destOrd="0" presId="urn:microsoft.com/office/officeart/2005/8/layout/list1"/>
    <dgm:cxn modelId="{F44B2C5C-FFD8-49EA-9CA1-23E9FF3C374A}" type="presParOf" srcId="{44347854-3783-46CD-AEB8-CA60651CD19F}" destId="{C5DE9055-C0D6-418F-A444-51BFC3513E5C}" srcOrd="19" destOrd="0" presId="urn:microsoft.com/office/officeart/2005/8/layout/list1"/>
    <dgm:cxn modelId="{4FD95960-164C-40F3-930C-52D22FA008CC}" type="presParOf" srcId="{44347854-3783-46CD-AEB8-CA60651CD19F}" destId="{7592F680-85D4-4FD9-8FF5-4E31F209977B}" srcOrd="20" destOrd="0" presId="urn:microsoft.com/office/officeart/2005/8/layout/list1"/>
    <dgm:cxn modelId="{8FC469FB-AE04-413B-8D85-1B47FCA4DC11}" type="presParOf" srcId="{7592F680-85D4-4FD9-8FF5-4E31F209977B}" destId="{E46CCAA0-F79F-451D-876F-0A7D01D6B310}" srcOrd="0" destOrd="0" presId="urn:microsoft.com/office/officeart/2005/8/layout/list1"/>
    <dgm:cxn modelId="{D74028AB-9D5D-42AC-BA31-27160188D114}" type="presParOf" srcId="{7592F680-85D4-4FD9-8FF5-4E31F209977B}" destId="{4F970794-8A78-48FF-81A0-0A81D886D3F0}" srcOrd="1" destOrd="0" presId="urn:microsoft.com/office/officeart/2005/8/layout/list1"/>
    <dgm:cxn modelId="{A11C560D-80B4-44B6-8BAE-4A60DFC14326}" type="presParOf" srcId="{44347854-3783-46CD-AEB8-CA60651CD19F}" destId="{9E4E2F85-E156-429C-B9E4-A8EF329AF35D}" srcOrd="21" destOrd="0" presId="urn:microsoft.com/office/officeart/2005/8/layout/list1"/>
    <dgm:cxn modelId="{A89146AE-60C1-45B3-9AB3-8FFFD956EC03}" type="presParOf" srcId="{44347854-3783-46CD-AEB8-CA60651CD19F}" destId="{89BCF7A0-5A23-4073-9A52-E9C2C1051FCC}"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01DCC3-B8B2-480D-92C9-8CD54F9A108A}"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BF360288-4501-491D-892A-AF63CB8DAB27}">
      <dgm:prSet phldrT="[Текст]" custT="1"/>
      <dgm:spPr/>
      <dgm:t>
        <a:bodyPr/>
        <a:lstStyle/>
        <a:p>
          <a:pPr algn="ctr"/>
          <a:r>
            <a:rPr lang="ru-RU" sz="2400" dirty="0" smtClean="0"/>
            <a:t> </a:t>
          </a:r>
          <a:r>
            <a:rPr lang="ru-RU" sz="2400" dirty="0" err="1" smtClean="0"/>
            <a:t>Суизи</a:t>
          </a:r>
          <a:r>
            <a:rPr lang="ru-RU" sz="2400" dirty="0" smtClean="0"/>
            <a:t> </a:t>
          </a:r>
          <a:r>
            <a:rPr lang="ru-RU" sz="2400" dirty="0" err="1" smtClean="0"/>
            <a:t>олигополияси</a:t>
          </a:r>
          <a:r>
            <a:rPr lang="ru-RU" sz="2400" dirty="0" smtClean="0"/>
            <a:t> (</a:t>
          </a:r>
          <a:r>
            <a:rPr lang="en-US" sz="2400" dirty="0" err="1" smtClean="0"/>
            <a:t>Sweezy</a:t>
          </a:r>
          <a:r>
            <a:rPr lang="en-US" sz="2400" dirty="0" smtClean="0"/>
            <a:t> Oligopoly</a:t>
          </a:r>
          <a:r>
            <a:rPr lang="ru-RU" sz="2400" dirty="0" smtClean="0"/>
            <a:t>)</a:t>
          </a:r>
          <a:endParaRPr lang="ru-RU" sz="2400" dirty="0"/>
        </a:p>
      </dgm:t>
    </dgm:pt>
    <dgm:pt modelId="{624517CB-32BA-4139-9FCE-D47250FD957C}" type="parTrans" cxnId="{E641E30D-2899-402C-A79C-259EB43A7AA9}">
      <dgm:prSet/>
      <dgm:spPr/>
      <dgm:t>
        <a:bodyPr/>
        <a:lstStyle/>
        <a:p>
          <a:endParaRPr lang="ru-RU"/>
        </a:p>
      </dgm:t>
    </dgm:pt>
    <dgm:pt modelId="{6A58D639-6597-46B2-BA0C-503969242208}" type="sibTrans" cxnId="{E641E30D-2899-402C-A79C-259EB43A7AA9}">
      <dgm:prSet/>
      <dgm:spPr/>
      <dgm:t>
        <a:bodyPr/>
        <a:lstStyle/>
        <a:p>
          <a:endParaRPr lang="ru-RU"/>
        </a:p>
      </dgm:t>
    </dgm:pt>
    <dgm:pt modelId="{49F91F83-9A45-46EB-963C-34C55AA65746}">
      <dgm:prSet phldrT="[Текст]" custT="1"/>
      <dgm:spPr/>
      <dgm:t>
        <a:bodyPr/>
        <a:lstStyle/>
        <a:p>
          <a:pPr algn="ctr"/>
          <a:r>
            <a:rPr lang="ru-RU" sz="2400" dirty="0" smtClean="0"/>
            <a:t> </a:t>
          </a:r>
          <a:r>
            <a:rPr lang="ru-RU" sz="2400" dirty="0" err="1" smtClean="0"/>
            <a:t>Курно</a:t>
          </a:r>
          <a:r>
            <a:rPr lang="ru-RU" sz="2400" dirty="0" smtClean="0"/>
            <a:t> </a:t>
          </a:r>
          <a:r>
            <a:rPr lang="ru-RU" sz="2400" dirty="0" err="1" smtClean="0"/>
            <a:t>олигополияси</a:t>
          </a:r>
          <a:r>
            <a:rPr lang="ru-RU" sz="2400" dirty="0" smtClean="0"/>
            <a:t> </a:t>
          </a:r>
          <a:r>
            <a:rPr lang="en-US" sz="2400" dirty="0" smtClean="0"/>
            <a:t>(</a:t>
          </a:r>
          <a:r>
            <a:rPr lang="en-US" sz="2400" dirty="0" err="1" smtClean="0"/>
            <a:t>Cournot</a:t>
          </a:r>
          <a:r>
            <a:rPr lang="en-US" sz="2400" dirty="0" smtClean="0"/>
            <a:t> Oligopoly)</a:t>
          </a:r>
          <a:r>
            <a:rPr lang="ru-RU" sz="2400" dirty="0" smtClean="0"/>
            <a:t> </a:t>
          </a:r>
          <a:endParaRPr lang="ru-RU" sz="2400" dirty="0"/>
        </a:p>
      </dgm:t>
    </dgm:pt>
    <dgm:pt modelId="{32F6F5B4-63D1-4B1D-B9EC-7A771CE7A959}" type="parTrans" cxnId="{E9402337-921F-4501-9E50-5CA6E118A01A}">
      <dgm:prSet/>
      <dgm:spPr/>
      <dgm:t>
        <a:bodyPr/>
        <a:lstStyle/>
        <a:p>
          <a:endParaRPr lang="ru-RU"/>
        </a:p>
      </dgm:t>
    </dgm:pt>
    <dgm:pt modelId="{29B188BD-35A4-4F8E-A359-D1FF21F04922}" type="sibTrans" cxnId="{E9402337-921F-4501-9E50-5CA6E118A01A}">
      <dgm:prSet/>
      <dgm:spPr/>
      <dgm:t>
        <a:bodyPr/>
        <a:lstStyle/>
        <a:p>
          <a:endParaRPr lang="ru-RU"/>
        </a:p>
      </dgm:t>
    </dgm:pt>
    <dgm:pt modelId="{FA408645-0A5B-4049-879A-F4B32BD4827E}">
      <dgm:prSet phldrT="[Текст]" custT="1"/>
      <dgm:spPr/>
      <dgm:t>
        <a:bodyPr/>
        <a:lstStyle/>
        <a:p>
          <a:pPr algn="ctr"/>
          <a:r>
            <a:rPr lang="ru-RU" sz="2400" dirty="0" err="1" smtClean="0"/>
            <a:t>Стакелберг</a:t>
          </a:r>
          <a:r>
            <a:rPr lang="ru-RU" sz="2400" dirty="0" smtClean="0"/>
            <a:t> </a:t>
          </a:r>
          <a:r>
            <a:rPr lang="ru-RU" sz="2400" dirty="0" err="1" smtClean="0"/>
            <a:t>олигополияси</a:t>
          </a:r>
          <a:r>
            <a:rPr lang="en-US" sz="2400" dirty="0" smtClean="0"/>
            <a:t> (</a:t>
          </a:r>
          <a:r>
            <a:rPr lang="en-US" sz="2400" dirty="0" err="1" smtClean="0"/>
            <a:t>Stackelberg</a:t>
          </a:r>
          <a:r>
            <a:rPr lang="en-US" sz="2400" dirty="0" smtClean="0"/>
            <a:t> Oligopoly)</a:t>
          </a:r>
          <a:endParaRPr lang="ru-RU" sz="2400" dirty="0"/>
        </a:p>
      </dgm:t>
    </dgm:pt>
    <dgm:pt modelId="{E653BC95-5332-4B53-B254-DEF0A5041E33}" type="parTrans" cxnId="{6E67E2EA-A1CC-4747-AF56-FCB2AA0527F8}">
      <dgm:prSet/>
      <dgm:spPr/>
      <dgm:t>
        <a:bodyPr/>
        <a:lstStyle/>
        <a:p>
          <a:endParaRPr lang="ru-RU"/>
        </a:p>
      </dgm:t>
    </dgm:pt>
    <dgm:pt modelId="{54C50ECC-23E4-461C-9C1B-11F69E02903B}" type="sibTrans" cxnId="{6E67E2EA-A1CC-4747-AF56-FCB2AA0527F8}">
      <dgm:prSet/>
      <dgm:spPr/>
      <dgm:t>
        <a:bodyPr/>
        <a:lstStyle/>
        <a:p>
          <a:endParaRPr lang="ru-RU"/>
        </a:p>
      </dgm:t>
    </dgm:pt>
    <dgm:pt modelId="{5CD9DD8A-8BEC-4BBB-A3AD-8D5D7B00B8EF}">
      <dgm:prSet phldrT="[Текст]" custT="1"/>
      <dgm:spPr/>
      <dgm:t>
        <a:bodyPr/>
        <a:lstStyle/>
        <a:p>
          <a:pPr algn="ctr"/>
          <a:r>
            <a:rPr lang="ru-RU" sz="2400" dirty="0" smtClean="0"/>
            <a:t>Бертран </a:t>
          </a:r>
          <a:r>
            <a:rPr lang="ru-RU" sz="2400" dirty="0" err="1" smtClean="0"/>
            <a:t>олигополияси</a:t>
          </a:r>
          <a:r>
            <a:rPr lang="en-US" sz="2400" dirty="0" smtClean="0"/>
            <a:t> (Bertrand Oligopoly)</a:t>
          </a:r>
          <a:endParaRPr lang="ru-RU" sz="2400" dirty="0"/>
        </a:p>
      </dgm:t>
    </dgm:pt>
    <dgm:pt modelId="{FA3484E3-90BE-4368-A1A9-78D6433446CF}" type="parTrans" cxnId="{53F59012-D09A-4149-915B-CE247AD39EDF}">
      <dgm:prSet/>
      <dgm:spPr/>
      <dgm:t>
        <a:bodyPr/>
        <a:lstStyle/>
        <a:p>
          <a:endParaRPr lang="ru-RU"/>
        </a:p>
      </dgm:t>
    </dgm:pt>
    <dgm:pt modelId="{04DFD0FC-FBBF-4BD1-9CDB-535CB43678DB}" type="sibTrans" cxnId="{53F59012-D09A-4149-915B-CE247AD39EDF}">
      <dgm:prSet/>
      <dgm:spPr/>
      <dgm:t>
        <a:bodyPr/>
        <a:lstStyle/>
        <a:p>
          <a:endParaRPr lang="ru-RU"/>
        </a:p>
      </dgm:t>
    </dgm:pt>
    <dgm:pt modelId="{77ACD0FE-B474-41D2-9093-8158E69F1E35}" type="pres">
      <dgm:prSet presAssocID="{FC01DCC3-B8B2-480D-92C9-8CD54F9A108A}" presName="Name0" presStyleCnt="0">
        <dgm:presLayoutVars>
          <dgm:chMax val="7"/>
          <dgm:chPref val="7"/>
          <dgm:dir/>
        </dgm:presLayoutVars>
      </dgm:prSet>
      <dgm:spPr/>
      <dgm:t>
        <a:bodyPr/>
        <a:lstStyle/>
        <a:p>
          <a:endParaRPr lang="ru-RU"/>
        </a:p>
      </dgm:t>
    </dgm:pt>
    <dgm:pt modelId="{08F5BFD3-D6C1-42B4-9146-85B1A39DA91C}" type="pres">
      <dgm:prSet presAssocID="{FC01DCC3-B8B2-480D-92C9-8CD54F9A108A}" presName="Name1" presStyleCnt="0"/>
      <dgm:spPr/>
    </dgm:pt>
    <dgm:pt modelId="{C8D7B36F-1A39-4B24-83E0-BA39A754E403}" type="pres">
      <dgm:prSet presAssocID="{FC01DCC3-B8B2-480D-92C9-8CD54F9A108A}" presName="cycle" presStyleCnt="0"/>
      <dgm:spPr/>
    </dgm:pt>
    <dgm:pt modelId="{2F8FE51B-1F20-4DCB-B7FD-5ED4578D35C7}" type="pres">
      <dgm:prSet presAssocID="{FC01DCC3-B8B2-480D-92C9-8CD54F9A108A}" presName="srcNode" presStyleLbl="node1" presStyleIdx="0" presStyleCnt="4"/>
      <dgm:spPr/>
    </dgm:pt>
    <dgm:pt modelId="{B18FC0D6-0CA7-4CF8-812A-CC010A50652F}" type="pres">
      <dgm:prSet presAssocID="{FC01DCC3-B8B2-480D-92C9-8CD54F9A108A}" presName="conn" presStyleLbl="parChTrans1D2" presStyleIdx="0" presStyleCnt="1"/>
      <dgm:spPr/>
      <dgm:t>
        <a:bodyPr/>
        <a:lstStyle/>
        <a:p>
          <a:endParaRPr lang="ru-RU"/>
        </a:p>
      </dgm:t>
    </dgm:pt>
    <dgm:pt modelId="{F0584DE3-2587-453B-8274-615533B4EA2E}" type="pres">
      <dgm:prSet presAssocID="{FC01DCC3-B8B2-480D-92C9-8CD54F9A108A}" presName="extraNode" presStyleLbl="node1" presStyleIdx="0" presStyleCnt="4"/>
      <dgm:spPr/>
    </dgm:pt>
    <dgm:pt modelId="{A8C50DF0-83AD-43DD-8F65-7D6B1797DCA6}" type="pres">
      <dgm:prSet presAssocID="{FC01DCC3-B8B2-480D-92C9-8CD54F9A108A}" presName="dstNode" presStyleLbl="node1" presStyleIdx="0" presStyleCnt="4"/>
      <dgm:spPr/>
    </dgm:pt>
    <dgm:pt modelId="{545DE570-FE72-47EE-A24B-9D996E505049}" type="pres">
      <dgm:prSet presAssocID="{BF360288-4501-491D-892A-AF63CB8DAB27}" presName="text_1" presStyleLbl="node1" presStyleIdx="0" presStyleCnt="4">
        <dgm:presLayoutVars>
          <dgm:bulletEnabled val="1"/>
        </dgm:presLayoutVars>
      </dgm:prSet>
      <dgm:spPr/>
      <dgm:t>
        <a:bodyPr/>
        <a:lstStyle/>
        <a:p>
          <a:endParaRPr lang="ru-RU"/>
        </a:p>
      </dgm:t>
    </dgm:pt>
    <dgm:pt modelId="{311C94DC-A2AB-4820-904E-24ABC7C09E0B}" type="pres">
      <dgm:prSet presAssocID="{BF360288-4501-491D-892A-AF63CB8DAB27}" presName="accent_1" presStyleCnt="0"/>
      <dgm:spPr/>
    </dgm:pt>
    <dgm:pt modelId="{8960EF36-6E3D-4F42-A015-68DB4F4CD32B}" type="pres">
      <dgm:prSet presAssocID="{BF360288-4501-491D-892A-AF63CB8DAB27}" presName="accentRepeatNode" presStyleLbl="solidFgAcc1" presStyleIdx="0" presStyleCnt="4"/>
      <dgm:spPr/>
    </dgm:pt>
    <dgm:pt modelId="{DE6096BA-AA79-4E96-B33D-25D600A0040C}" type="pres">
      <dgm:prSet presAssocID="{49F91F83-9A45-46EB-963C-34C55AA65746}" presName="text_2" presStyleLbl="node1" presStyleIdx="1" presStyleCnt="4">
        <dgm:presLayoutVars>
          <dgm:bulletEnabled val="1"/>
        </dgm:presLayoutVars>
      </dgm:prSet>
      <dgm:spPr/>
      <dgm:t>
        <a:bodyPr/>
        <a:lstStyle/>
        <a:p>
          <a:endParaRPr lang="ru-RU"/>
        </a:p>
      </dgm:t>
    </dgm:pt>
    <dgm:pt modelId="{AA7844CA-D4CD-4C50-B0B1-09358CE6CD3C}" type="pres">
      <dgm:prSet presAssocID="{49F91F83-9A45-46EB-963C-34C55AA65746}" presName="accent_2" presStyleCnt="0"/>
      <dgm:spPr/>
    </dgm:pt>
    <dgm:pt modelId="{0CF82F9C-1E55-4D27-AD4C-8D598FD56F25}" type="pres">
      <dgm:prSet presAssocID="{49F91F83-9A45-46EB-963C-34C55AA65746}" presName="accentRepeatNode" presStyleLbl="solidFgAcc1" presStyleIdx="1" presStyleCnt="4"/>
      <dgm:spPr/>
    </dgm:pt>
    <dgm:pt modelId="{E47AF5C1-70C0-4F36-965D-38B071FCBAD0}" type="pres">
      <dgm:prSet presAssocID="{FA408645-0A5B-4049-879A-F4B32BD4827E}" presName="text_3" presStyleLbl="node1" presStyleIdx="2" presStyleCnt="4">
        <dgm:presLayoutVars>
          <dgm:bulletEnabled val="1"/>
        </dgm:presLayoutVars>
      </dgm:prSet>
      <dgm:spPr/>
      <dgm:t>
        <a:bodyPr/>
        <a:lstStyle/>
        <a:p>
          <a:endParaRPr lang="ru-RU"/>
        </a:p>
      </dgm:t>
    </dgm:pt>
    <dgm:pt modelId="{82D0C823-230E-4B83-9159-6B5BE1B26C0C}" type="pres">
      <dgm:prSet presAssocID="{FA408645-0A5B-4049-879A-F4B32BD4827E}" presName="accent_3" presStyleCnt="0"/>
      <dgm:spPr/>
    </dgm:pt>
    <dgm:pt modelId="{8B040DCA-FB9C-4AE5-B261-3A91D3C3BFD1}" type="pres">
      <dgm:prSet presAssocID="{FA408645-0A5B-4049-879A-F4B32BD4827E}" presName="accentRepeatNode" presStyleLbl="solidFgAcc1" presStyleIdx="2" presStyleCnt="4"/>
      <dgm:spPr/>
    </dgm:pt>
    <dgm:pt modelId="{F272FA1F-20A1-4AF2-842F-51116ED69F75}" type="pres">
      <dgm:prSet presAssocID="{5CD9DD8A-8BEC-4BBB-A3AD-8D5D7B00B8EF}" presName="text_4" presStyleLbl="node1" presStyleIdx="3" presStyleCnt="4">
        <dgm:presLayoutVars>
          <dgm:bulletEnabled val="1"/>
        </dgm:presLayoutVars>
      </dgm:prSet>
      <dgm:spPr/>
      <dgm:t>
        <a:bodyPr/>
        <a:lstStyle/>
        <a:p>
          <a:endParaRPr lang="ru-RU"/>
        </a:p>
      </dgm:t>
    </dgm:pt>
    <dgm:pt modelId="{E3E5E6C4-2FF8-4D26-912A-8FAD1382E6FC}" type="pres">
      <dgm:prSet presAssocID="{5CD9DD8A-8BEC-4BBB-A3AD-8D5D7B00B8EF}" presName="accent_4" presStyleCnt="0"/>
      <dgm:spPr/>
    </dgm:pt>
    <dgm:pt modelId="{9FF9D1B1-C9AA-4402-86D2-EB951476F49F}" type="pres">
      <dgm:prSet presAssocID="{5CD9DD8A-8BEC-4BBB-A3AD-8D5D7B00B8EF}" presName="accentRepeatNode" presStyleLbl="solidFgAcc1" presStyleIdx="3" presStyleCnt="4"/>
      <dgm:spPr/>
    </dgm:pt>
  </dgm:ptLst>
  <dgm:cxnLst>
    <dgm:cxn modelId="{E641E30D-2899-402C-A79C-259EB43A7AA9}" srcId="{FC01DCC3-B8B2-480D-92C9-8CD54F9A108A}" destId="{BF360288-4501-491D-892A-AF63CB8DAB27}" srcOrd="0" destOrd="0" parTransId="{624517CB-32BA-4139-9FCE-D47250FD957C}" sibTransId="{6A58D639-6597-46B2-BA0C-503969242208}"/>
    <dgm:cxn modelId="{6E67E2EA-A1CC-4747-AF56-FCB2AA0527F8}" srcId="{FC01DCC3-B8B2-480D-92C9-8CD54F9A108A}" destId="{FA408645-0A5B-4049-879A-F4B32BD4827E}" srcOrd="2" destOrd="0" parTransId="{E653BC95-5332-4B53-B254-DEF0A5041E33}" sibTransId="{54C50ECC-23E4-461C-9C1B-11F69E02903B}"/>
    <dgm:cxn modelId="{53F59012-D09A-4149-915B-CE247AD39EDF}" srcId="{FC01DCC3-B8B2-480D-92C9-8CD54F9A108A}" destId="{5CD9DD8A-8BEC-4BBB-A3AD-8D5D7B00B8EF}" srcOrd="3" destOrd="0" parTransId="{FA3484E3-90BE-4368-A1A9-78D6433446CF}" sibTransId="{04DFD0FC-FBBF-4BD1-9CDB-535CB43678DB}"/>
    <dgm:cxn modelId="{5D72AE56-540F-4B87-8689-2C5B0561DA24}" type="presOf" srcId="{49F91F83-9A45-46EB-963C-34C55AA65746}" destId="{DE6096BA-AA79-4E96-B33D-25D600A0040C}" srcOrd="0" destOrd="0" presId="urn:microsoft.com/office/officeart/2008/layout/VerticalCurvedList"/>
    <dgm:cxn modelId="{E9402337-921F-4501-9E50-5CA6E118A01A}" srcId="{FC01DCC3-B8B2-480D-92C9-8CD54F9A108A}" destId="{49F91F83-9A45-46EB-963C-34C55AA65746}" srcOrd="1" destOrd="0" parTransId="{32F6F5B4-63D1-4B1D-B9EC-7A771CE7A959}" sibTransId="{29B188BD-35A4-4F8E-A359-D1FF21F04922}"/>
    <dgm:cxn modelId="{D1D29983-76AD-4346-96CC-58E8AF2F4983}" type="presOf" srcId="{6A58D639-6597-46B2-BA0C-503969242208}" destId="{B18FC0D6-0CA7-4CF8-812A-CC010A50652F}" srcOrd="0" destOrd="0" presId="urn:microsoft.com/office/officeart/2008/layout/VerticalCurvedList"/>
    <dgm:cxn modelId="{9BCE64D8-BD6B-40BF-AD06-BFDAF99A098B}" type="presOf" srcId="{BF360288-4501-491D-892A-AF63CB8DAB27}" destId="{545DE570-FE72-47EE-A24B-9D996E505049}" srcOrd="0" destOrd="0" presId="urn:microsoft.com/office/officeart/2008/layout/VerticalCurvedList"/>
    <dgm:cxn modelId="{6636D398-A20C-4749-A3A9-0794F595DF9A}" type="presOf" srcId="{FC01DCC3-B8B2-480D-92C9-8CD54F9A108A}" destId="{77ACD0FE-B474-41D2-9093-8158E69F1E35}" srcOrd="0" destOrd="0" presId="urn:microsoft.com/office/officeart/2008/layout/VerticalCurvedList"/>
    <dgm:cxn modelId="{B9A9CDDB-AC78-4750-A8A9-417B1EF3B13D}" type="presOf" srcId="{5CD9DD8A-8BEC-4BBB-A3AD-8D5D7B00B8EF}" destId="{F272FA1F-20A1-4AF2-842F-51116ED69F75}" srcOrd="0" destOrd="0" presId="urn:microsoft.com/office/officeart/2008/layout/VerticalCurvedList"/>
    <dgm:cxn modelId="{37B47E0B-E787-452B-890C-6ADA1C15B290}" type="presOf" srcId="{FA408645-0A5B-4049-879A-F4B32BD4827E}" destId="{E47AF5C1-70C0-4F36-965D-38B071FCBAD0}" srcOrd="0" destOrd="0" presId="urn:microsoft.com/office/officeart/2008/layout/VerticalCurvedList"/>
    <dgm:cxn modelId="{CDF2C516-FC85-41E4-9606-6F7EF193FDDB}" type="presParOf" srcId="{77ACD0FE-B474-41D2-9093-8158E69F1E35}" destId="{08F5BFD3-D6C1-42B4-9146-85B1A39DA91C}" srcOrd="0" destOrd="0" presId="urn:microsoft.com/office/officeart/2008/layout/VerticalCurvedList"/>
    <dgm:cxn modelId="{44E4912D-E4E6-46FC-9E60-945E92CC6DEA}" type="presParOf" srcId="{08F5BFD3-D6C1-42B4-9146-85B1A39DA91C}" destId="{C8D7B36F-1A39-4B24-83E0-BA39A754E403}" srcOrd="0" destOrd="0" presId="urn:microsoft.com/office/officeart/2008/layout/VerticalCurvedList"/>
    <dgm:cxn modelId="{59630690-4559-46BE-A9B5-FFE6BB3028A1}" type="presParOf" srcId="{C8D7B36F-1A39-4B24-83E0-BA39A754E403}" destId="{2F8FE51B-1F20-4DCB-B7FD-5ED4578D35C7}" srcOrd="0" destOrd="0" presId="urn:microsoft.com/office/officeart/2008/layout/VerticalCurvedList"/>
    <dgm:cxn modelId="{B0B4B0D5-BEE7-480B-932B-FB8360859060}" type="presParOf" srcId="{C8D7B36F-1A39-4B24-83E0-BA39A754E403}" destId="{B18FC0D6-0CA7-4CF8-812A-CC010A50652F}" srcOrd="1" destOrd="0" presId="urn:microsoft.com/office/officeart/2008/layout/VerticalCurvedList"/>
    <dgm:cxn modelId="{C43BCC5A-0DC7-40FD-BBBD-76CB41BB2C2C}" type="presParOf" srcId="{C8D7B36F-1A39-4B24-83E0-BA39A754E403}" destId="{F0584DE3-2587-453B-8274-615533B4EA2E}" srcOrd="2" destOrd="0" presId="urn:microsoft.com/office/officeart/2008/layout/VerticalCurvedList"/>
    <dgm:cxn modelId="{00BD134B-9625-4342-B24C-088933F25187}" type="presParOf" srcId="{C8D7B36F-1A39-4B24-83E0-BA39A754E403}" destId="{A8C50DF0-83AD-43DD-8F65-7D6B1797DCA6}" srcOrd="3" destOrd="0" presId="urn:microsoft.com/office/officeart/2008/layout/VerticalCurvedList"/>
    <dgm:cxn modelId="{3B0CE863-AEB9-4E74-A663-0D548640481F}" type="presParOf" srcId="{08F5BFD3-D6C1-42B4-9146-85B1A39DA91C}" destId="{545DE570-FE72-47EE-A24B-9D996E505049}" srcOrd="1" destOrd="0" presId="urn:microsoft.com/office/officeart/2008/layout/VerticalCurvedList"/>
    <dgm:cxn modelId="{818D22D2-8A01-4D90-8F4C-8279A820B96E}" type="presParOf" srcId="{08F5BFD3-D6C1-42B4-9146-85B1A39DA91C}" destId="{311C94DC-A2AB-4820-904E-24ABC7C09E0B}" srcOrd="2" destOrd="0" presId="urn:microsoft.com/office/officeart/2008/layout/VerticalCurvedList"/>
    <dgm:cxn modelId="{43739B0A-DEC8-4BE0-A35E-5C51BE7A2C38}" type="presParOf" srcId="{311C94DC-A2AB-4820-904E-24ABC7C09E0B}" destId="{8960EF36-6E3D-4F42-A015-68DB4F4CD32B}" srcOrd="0" destOrd="0" presId="urn:microsoft.com/office/officeart/2008/layout/VerticalCurvedList"/>
    <dgm:cxn modelId="{21E6D547-A735-456B-99E2-12B5942EF4A2}" type="presParOf" srcId="{08F5BFD3-D6C1-42B4-9146-85B1A39DA91C}" destId="{DE6096BA-AA79-4E96-B33D-25D600A0040C}" srcOrd="3" destOrd="0" presId="urn:microsoft.com/office/officeart/2008/layout/VerticalCurvedList"/>
    <dgm:cxn modelId="{EBF2EB50-BCD6-447B-94DD-8AD07DD15288}" type="presParOf" srcId="{08F5BFD3-D6C1-42B4-9146-85B1A39DA91C}" destId="{AA7844CA-D4CD-4C50-B0B1-09358CE6CD3C}" srcOrd="4" destOrd="0" presId="urn:microsoft.com/office/officeart/2008/layout/VerticalCurvedList"/>
    <dgm:cxn modelId="{138A4852-CB98-47CA-B18B-3FD0E67013EE}" type="presParOf" srcId="{AA7844CA-D4CD-4C50-B0B1-09358CE6CD3C}" destId="{0CF82F9C-1E55-4D27-AD4C-8D598FD56F25}" srcOrd="0" destOrd="0" presId="urn:microsoft.com/office/officeart/2008/layout/VerticalCurvedList"/>
    <dgm:cxn modelId="{C1436856-6720-41F3-A6F5-B44D746E8D9B}" type="presParOf" srcId="{08F5BFD3-D6C1-42B4-9146-85B1A39DA91C}" destId="{E47AF5C1-70C0-4F36-965D-38B071FCBAD0}" srcOrd="5" destOrd="0" presId="urn:microsoft.com/office/officeart/2008/layout/VerticalCurvedList"/>
    <dgm:cxn modelId="{E7563D5C-E109-4552-84AC-07913D80C1FF}" type="presParOf" srcId="{08F5BFD3-D6C1-42B4-9146-85B1A39DA91C}" destId="{82D0C823-230E-4B83-9159-6B5BE1B26C0C}" srcOrd="6" destOrd="0" presId="urn:microsoft.com/office/officeart/2008/layout/VerticalCurvedList"/>
    <dgm:cxn modelId="{E54CB29C-4380-4716-B7D1-C1597DF7D9E4}" type="presParOf" srcId="{82D0C823-230E-4B83-9159-6B5BE1B26C0C}" destId="{8B040DCA-FB9C-4AE5-B261-3A91D3C3BFD1}" srcOrd="0" destOrd="0" presId="urn:microsoft.com/office/officeart/2008/layout/VerticalCurvedList"/>
    <dgm:cxn modelId="{048CA7ED-2D5A-42BE-99BF-AF112EF756D6}" type="presParOf" srcId="{08F5BFD3-D6C1-42B4-9146-85B1A39DA91C}" destId="{F272FA1F-20A1-4AF2-842F-51116ED69F75}" srcOrd="7" destOrd="0" presId="urn:microsoft.com/office/officeart/2008/layout/VerticalCurvedList"/>
    <dgm:cxn modelId="{6DCD353D-8EFA-477C-AA78-C4D013ECC622}" type="presParOf" srcId="{08F5BFD3-D6C1-42B4-9146-85B1A39DA91C}" destId="{E3E5E6C4-2FF8-4D26-912A-8FAD1382E6FC}" srcOrd="8" destOrd="0" presId="urn:microsoft.com/office/officeart/2008/layout/VerticalCurvedList"/>
    <dgm:cxn modelId="{FF5F2995-0CBB-4565-B0B7-D2109E2CEAAB}" type="presParOf" srcId="{E3E5E6C4-2FF8-4D26-912A-8FAD1382E6FC}" destId="{9FF9D1B1-C9AA-4402-86D2-EB951476F49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AF9CDB-23FB-4B42-89DA-CD90950C618B}" type="datetimeFigureOut">
              <a:rPr lang="ru-RU" smtClean="0"/>
              <a:t>10.06.2022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FAD1E7-AF52-482E-AE32-E1164DD2C391}" type="slidenum">
              <a:rPr lang="ru-RU" smtClean="0"/>
              <a:t>‹#›</a:t>
            </a:fld>
            <a:endParaRPr lang="ru-RU"/>
          </a:p>
        </p:txBody>
      </p:sp>
    </p:spTree>
    <p:extLst>
      <p:ext uri="{BB962C8B-B14F-4D97-AF65-F5344CB8AC3E}">
        <p14:creationId xmlns:p14="http://schemas.microsoft.com/office/powerpoint/2010/main" val="609381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0" i="0" u="none" strike="noStrike" kern="1200" baseline="0" dirty="0" smtClean="0">
                <a:solidFill>
                  <a:schemeClr val="tx1"/>
                </a:solidFill>
                <a:latin typeface="+mn-lt"/>
                <a:ea typeface="+mn-ea"/>
                <a:cs typeface="+mn-cs"/>
              </a:rPr>
              <a:t>Нормальная прибыль: объем прибыли, полученный от конкретного мероприятия, который в точности равен той прибыли, которая могла быть получена</a:t>
            </a:r>
          </a:p>
          <a:p>
            <a:r>
              <a:rPr lang="ru-RU" sz="1200" b="0" i="0" u="none" strike="noStrike" kern="1200" baseline="0" dirty="0" smtClean="0">
                <a:solidFill>
                  <a:schemeClr val="tx1"/>
                </a:solidFill>
                <a:latin typeface="+mn-lt"/>
                <a:ea typeface="+mn-ea"/>
                <a:cs typeface="+mn-cs"/>
              </a:rPr>
              <a:t>в результате альтернативной деятельности. Когда фирма получает нормальную</a:t>
            </a:r>
            <a:r>
              <a:rPr lang="en-US" sz="1200" b="0" i="0" u="none" strike="noStrike" kern="1200" baseline="0" dirty="0" smtClean="0">
                <a:solidFill>
                  <a:schemeClr val="tx1"/>
                </a:solidFill>
                <a:latin typeface="+mn-lt"/>
                <a:ea typeface="+mn-ea"/>
                <a:cs typeface="+mn-cs"/>
              </a:rPr>
              <a:t> </a:t>
            </a:r>
            <a:r>
              <a:rPr lang="ru-RU" sz="1200" b="0" i="0" u="none" strike="noStrike" kern="1200" baseline="0" dirty="0" smtClean="0">
                <a:solidFill>
                  <a:schemeClr val="tx1"/>
                </a:solidFill>
                <a:latin typeface="+mn-lt"/>
                <a:ea typeface="+mn-ea"/>
                <a:cs typeface="+mn-cs"/>
              </a:rPr>
              <a:t>прибыль, ее доходов достаточно для того, чтобы полностью покрыть бухгалтерские издержки и альтернативные издержки. Нормальную прибыль можно</a:t>
            </a:r>
            <a:r>
              <a:rPr lang="en-US" sz="1200" b="0" i="0" u="none" strike="noStrike" kern="1200" baseline="0" dirty="0" smtClean="0">
                <a:solidFill>
                  <a:schemeClr val="tx1"/>
                </a:solidFill>
                <a:latin typeface="+mn-lt"/>
                <a:ea typeface="+mn-ea"/>
                <a:cs typeface="+mn-cs"/>
              </a:rPr>
              <a:t> </a:t>
            </a:r>
            <a:r>
              <a:rPr lang="ru-RU" sz="1200" b="0" i="0" u="none" strike="noStrike" kern="1200" baseline="0" dirty="0" smtClean="0">
                <a:solidFill>
                  <a:schemeClr val="tx1"/>
                </a:solidFill>
                <a:latin typeface="+mn-lt"/>
                <a:ea typeface="+mn-ea"/>
                <a:cs typeface="+mn-cs"/>
              </a:rPr>
              <a:t>также рассматривать как доходность капитала </a:t>
            </a:r>
            <a:r>
              <a:rPr lang="ru-RU" sz="1200" b="0" i="1" u="none" strike="noStrike" kern="1200" baseline="0" dirty="0" smtClean="0">
                <a:solidFill>
                  <a:schemeClr val="tx1"/>
                </a:solidFill>
                <a:latin typeface="+mn-lt"/>
                <a:ea typeface="+mn-ea"/>
                <a:cs typeface="+mn-cs"/>
              </a:rPr>
              <a:t>а </a:t>
            </a:r>
            <a:r>
              <a:rPr lang="ru-RU" sz="1200" b="0" i="0" u="none" strike="noStrike" kern="1200" baseline="0" dirty="0" smtClean="0">
                <a:solidFill>
                  <a:schemeClr val="tx1"/>
                </a:solidFill>
                <a:latin typeface="+mn-lt"/>
                <a:ea typeface="+mn-ea"/>
                <a:cs typeface="+mn-cs"/>
              </a:rPr>
              <a:t>менеджмента, которые необходимы для сохранения ресурсов, направленных на осуществление конкретного мероприятия.</a:t>
            </a:r>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12</a:t>
            </a:fld>
            <a:endParaRPr lang="ru-RU"/>
          </a:p>
        </p:txBody>
      </p:sp>
    </p:spTree>
    <p:extLst>
      <p:ext uri="{BB962C8B-B14F-4D97-AF65-F5344CB8AC3E}">
        <p14:creationId xmlns:p14="http://schemas.microsoft.com/office/powerpoint/2010/main" val="2056419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0" i="0" u="none" strike="noStrike" kern="1200" baseline="0" dirty="0" smtClean="0">
                <a:solidFill>
                  <a:schemeClr val="tx1"/>
                </a:solidFill>
                <a:latin typeface="+mn-lt"/>
                <a:ea typeface="+mn-ea"/>
                <a:cs typeface="+mn-cs"/>
              </a:rPr>
              <a:t>А) Фирма терпит убытки, но продолжает</a:t>
            </a:r>
            <a:r>
              <a:rPr lang="en-US" sz="1200" b="0" i="0" u="none" strike="noStrike" kern="1200" baseline="0" dirty="0" smtClean="0">
                <a:solidFill>
                  <a:schemeClr val="tx1"/>
                </a:solidFill>
                <a:latin typeface="+mn-lt"/>
                <a:ea typeface="+mn-ea"/>
                <a:cs typeface="+mn-cs"/>
              </a:rPr>
              <a:t> </a:t>
            </a:r>
            <a:r>
              <a:rPr lang="ru-RU" sz="1200" b="0" i="0" u="none" strike="noStrike" kern="1200" baseline="0" dirty="0" smtClean="0">
                <a:solidFill>
                  <a:schemeClr val="tx1"/>
                </a:solidFill>
                <a:latin typeface="+mn-lt"/>
                <a:ea typeface="+mn-ea"/>
                <a:cs typeface="+mn-cs"/>
              </a:rPr>
              <a:t>функционировать в течение короткого периода (положительный вклад</a:t>
            </a:r>
            <a:r>
              <a:rPr lang="en-US" sz="1200" b="0" i="0" u="none" strike="noStrike" kern="1200" baseline="0" dirty="0" smtClean="0">
                <a:solidFill>
                  <a:schemeClr val="tx1"/>
                </a:solidFill>
                <a:latin typeface="+mn-lt"/>
                <a:ea typeface="+mn-ea"/>
                <a:cs typeface="+mn-cs"/>
              </a:rPr>
              <a:t> </a:t>
            </a:r>
            <a:r>
              <a:rPr lang="ru-RU" sz="1200" b="0" i="0" u="none" strike="noStrike" kern="1200" baseline="0" dirty="0" smtClean="0">
                <a:solidFill>
                  <a:schemeClr val="tx1"/>
                </a:solidFill>
                <a:latin typeface="+mn-lt"/>
                <a:ea typeface="+mn-ea"/>
                <a:cs typeface="+mn-cs"/>
              </a:rPr>
              <a:t>на покрытие убытков). Убыток в $72,50</a:t>
            </a:r>
          </a:p>
          <a:p>
            <a:r>
              <a:rPr lang="ru-RU" sz="1200" b="0" i="0" u="none" strike="noStrike" kern="1200" baseline="0" dirty="0" smtClean="0">
                <a:solidFill>
                  <a:schemeClr val="tx1"/>
                </a:solidFill>
                <a:latin typeface="+mn-lt"/>
                <a:ea typeface="+mn-ea"/>
                <a:cs typeface="+mn-cs"/>
              </a:rPr>
              <a:t>меньше, чем общие постоянные</a:t>
            </a:r>
            <a:r>
              <a:rPr lang="en-US" sz="1200" b="0" i="0" u="none" strike="noStrike" kern="1200" baseline="0" dirty="0" smtClean="0">
                <a:solidFill>
                  <a:schemeClr val="tx1"/>
                </a:solidFill>
                <a:latin typeface="+mn-lt"/>
                <a:ea typeface="+mn-ea"/>
                <a:cs typeface="+mn-cs"/>
              </a:rPr>
              <a:t> </a:t>
            </a:r>
            <a:r>
              <a:rPr lang="ru-RU" sz="1200" b="0" i="0" u="none" strike="noStrike" kern="1200" baseline="0" dirty="0" smtClean="0">
                <a:solidFill>
                  <a:schemeClr val="tx1"/>
                </a:solidFill>
                <a:latin typeface="+mn-lt"/>
                <a:ea typeface="+mn-ea"/>
                <a:cs typeface="+mn-cs"/>
              </a:rPr>
              <a:t>издержки, составляющие $100.</a:t>
            </a:r>
          </a:p>
          <a:p>
            <a:r>
              <a:rPr lang="ru-RU" sz="1200" b="0" i="0" u="none" strike="noStrike" kern="1200" baseline="0" dirty="0" smtClean="0">
                <a:solidFill>
                  <a:schemeClr val="tx1"/>
                </a:solidFill>
                <a:latin typeface="+mn-lt"/>
                <a:ea typeface="+mn-ea"/>
                <a:cs typeface="+mn-cs"/>
              </a:rPr>
              <a:t>Б) Фирма останавливает производство (нулевой или отрицательный вклад на покрытие убытков). Убыток в $103,90 больше, чем совокупные постоянные издержки, составляющие $100.</a:t>
            </a:r>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15</a:t>
            </a:fld>
            <a:endParaRPr lang="ru-RU"/>
          </a:p>
        </p:txBody>
      </p:sp>
    </p:spTree>
    <p:extLst>
      <p:ext uri="{BB962C8B-B14F-4D97-AF65-F5344CB8AC3E}">
        <p14:creationId xmlns:p14="http://schemas.microsoft.com/office/powerpoint/2010/main" val="1047729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algn="just"/>
            <a:r>
              <a:rPr lang="ru-RU" sz="1200" b="0" i="0" u="none" strike="noStrike" kern="1200" baseline="0" dirty="0" smtClean="0">
                <a:solidFill>
                  <a:schemeClr val="tx1"/>
                </a:solidFill>
                <a:latin typeface="+mn-lt"/>
                <a:ea typeface="+mn-ea"/>
                <a:cs typeface="+mn-cs"/>
              </a:rPr>
              <a:t>Приход фирм вызывает смещение кривой предложения вправо, понижая рыночную цену. Уход фирм вызывает смещение кривой предложения влево, заставляя рыночную цену повышаться. Поэтому сейчас мы можем детальнее проанализировать мотивацию, побуждающую фирму внедряться на рынок или уходить с него. Существует только одна цена, при которой фирмы ни приходят на рынок, ни покидают его. Конечно, это та цена, которая ведет</a:t>
            </a:r>
          </a:p>
          <a:p>
            <a:pPr algn="just"/>
            <a:r>
              <a:rPr lang="ru-RU" sz="1200" b="0" i="0" u="none" strike="noStrike" kern="1200" baseline="0" dirty="0" smtClean="0">
                <a:solidFill>
                  <a:schemeClr val="tx1"/>
                </a:solidFill>
                <a:latin typeface="+mn-lt"/>
                <a:ea typeface="+mn-ea"/>
                <a:cs typeface="+mn-cs"/>
              </a:rPr>
              <a:t>к получению нормальной прибыли.</a:t>
            </a:r>
          </a:p>
          <a:p>
            <a:pPr algn="just"/>
            <a:r>
              <a:rPr lang="ru-RU" sz="1200" b="0" i="0" u="none" strike="noStrike" kern="1200" baseline="0" dirty="0" smtClean="0">
                <a:solidFill>
                  <a:schemeClr val="tx1"/>
                </a:solidFill>
                <a:latin typeface="+mn-lt"/>
                <a:ea typeface="+mn-ea"/>
                <a:cs typeface="+mn-cs"/>
              </a:rPr>
              <a:t>Со временем на этот рынок неизбежно придут новые фирмы, и фирмам-старожилам придется повышать свою производительность ради получения экономической прибыли. Это приведет к увеличению предложения на рынке (кривая предложения сместится вправо) и снижению рыночной цены. В той точке, где фирмы извлекают только нормальную прибыль, этот процесс адаптации останавливается. На рис. (</a:t>
            </a:r>
            <a:r>
              <a:rPr lang="en-US" sz="1200" b="0" i="0" u="none" strike="noStrike" kern="1200" baseline="0" dirty="0" smtClean="0">
                <a:solidFill>
                  <a:schemeClr val="tx1"/>
                </a:solidFill>
                <a:latin typeface="+mn-lt"/>
                <a:ea typeface="+mn-ea"/>
                <a:cs typeface="+mn-cs"/>
              </a:rPr>
              <a:t>b</a:t>
            </a:r>
            <a:r>
              <a:rPr lang="ru-RU" sz="1200" b="0" i="0" u="none" strike="noStrike" kern="1200" baseline="0" dirty="0" smtClean="0">
                <a:solidFill>
                  <a:schemeClr val="tx1"/>
                </a:solidFill>
                <a:latin typeface="+mn-lt"/>
                <a:ea typeface="+mn-ea"/>
                <a:cs typeface="+mn-cs"/>
              </a:rPr>
              <a:t>)  показана прямо противоположная ситуация: краткосрочные убытки, которые фирмы несут на рынке, заставляют их покидать этот рынок в долгосрочной перспективе. Это вызывает</a:t>
            </a:r>
          </a:p>
          <a:p>
            <a:pPr algn="just"/>
            <a:r>
              <a:rPr lang="ru-RU" sz="1200" b="0" i="0" u="none" strike="noStrike" kern="1200" baseline="0" dirty="0" smtClean="0">
                <a:solidFill>
                  <a:schemeClr val="tx1"/>
                </a:solidFill>
                <a:latin typeface="+mn-lt"/>
                <a:ea typeface="+mn-ea"/>
                <a:cs typeface="+mn-cs"/>
              </a:rPr>
              <a:t>повышение цены до того уровня, при котором оставшиеся фирмы смогут получить нормальную прибыль.</a:t>
            </a:r>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17</a:t>
            </a:fld>
            <a:endParaRPr lang="ru-RU"/>
          </a:p>
        </p:txBody>
      </p:sp>
    </p:spTree>
    <p:extLst>
      <p:ext uri="{BB962C8B-B14F-4D97-AF65-F5344CB8AC3E}">
        <p14:creationId xmlns:p14="http://schemas.microsoft.com/office/powerpoint/2010/main" val="21113881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algn="just"/>
            <a:r>
              <a:rPr lang="ru-RU" sz="1200" b="0" i="0" u="none" strike="noStrike" kern="1200" baseline="0" dirty="0" smtClean="0">
                <a:solidFill>
                  <a:schemeClr val="tx1"/>
                </a:solidFill>
                <a:latin typeface="+mn-lt"/>
                <a:ea typeface="+mn-ea"/>
                <a:cs typeface="+mn-cs"/>
              </a:rPr>
              <a:t>Для наглядности давайте также предположим, что маржинальные издержки фирмы в течение краткосрочного периода держатся на постоянном</a:t>
            </a:r>
          </a:p>
          <a:p>
            <a:pPr algn="just"/>
            <a:r>
              <a:rPr lang="ru-RU" sz="1200" b="0" i="0" u="none" strike="noStrike" kern="1200" baseline="0" dirty="0" smtClean="0">
                <a:solidFill>
                  <a:schemeClr val="tx1"/>
                </a:solidFill>
                <a:latin typeface="+mn-lt"/>
                <a:ea typeface="+mn-ea"/>
                <a:cs typeface="+mn-cs"/>
              </a:rPr>
              <a:t>уровне. Линейная нисходящая кривая спроса, кривая маржинального дохода и кривая постоянных маржинальных издержек для такой фирмы показаны на рис. </a:t>
            </a:r>
          </a:p>
          <a:p>
            <a:pPr algn="just"/>
            <a:r>
              <a:rPr lang="ru-RU" sz="1200" b="0" i="0" u="none" strike="noStrike" kern="1200" baseline="0" dirty="0" smtClean="0">
                <a:solidFill>
                  <a:schemeClr val="tx1"/>
                </a:solidFill>
                <a:latin typeface="+mn-lt"/>
                <a:ea typeface="+mn-ea"/>
                <a:cs typeface="+mn-cs"/>
              </a:rPr>
              <a:t>Заметьте, что если фирма назначает слишком высокую цену (например, Р</a:t>
            </a:r>
            <a:r>
              <a:rPr lang="ru-RU" sz="1100" b="0" i="0" u="none" strike="noStrike" kern="1200" baseline="0" dirty="0" smtClean="0">
                <a:solidFill>
                  <a:schemeClr val="tx1"/>
                </a:solidFill>
                <a:latin typeface="+mn-lt"/>
                <a:ea typeface="+mn-ea"/>
                <a:cs typeface="+mn-cs"/>
              </a:rPr>
              <a:t>1</a:t>
            </a:r>
            <a:r>
              <a:rPr lang="ru-RU" sz="1200" b="0" i="0" u="none" strike="noStrike" kern="1200" baseline="0" dirty="0" smtClean="0">
                <a:solidFill>
                  <a:schemeClr val="tx1"/>
                </a:solidFill>
                <a:latin typeface="+mn-lt"/>
                <a:ea typeface="+mn-ea"/>
                <a:cs typeface="+mn-cs"/>
              </a:rPr>
              <a:t>), ее маржинальный доход превысит маржинальные издержки; следовательно, придется отказаться от какой-то части маржинальной прибыли. Если же фирма назначит слишком низкую цену, ее маржинальные издержки превысят маржинальный доход и фирма понесет маржинальные убытки.</a:t>
            </a:r>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18</a:t>
            </a:fld>
            <a:endParaRPr lang="ru-RU"/>
          </a:p>
        </p:txBody>
      </p:sp>
    </p:spTree>
    <p:extLst>
      <p:ext uri="{BB962C8B-B14F-4D97-AF65-F5344CB8AC3E}">
        <p14:creationId xmlns:p14="http://schemas.microsoft.com/office/powerpoint/2010/main" val="40279066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0" i="0" u="none" strike="noStrike" kern="1200" baseline="0" dirty="0" smtClean="0">
                <a:solidFill>
                  <a:schemeClr val="tx1"/>
                </a:solidFill>
                <a:latin typeface="+mn-lt"/>
                <a:ea typeface="+mn-ea"/>
                <a:cs typeface="+mn-cs"/>
              </a:rPr>
              <a:t>	Способность монополии назначать свою цену ограничена возможностью увеличения маржинальных издержек на производство. Если это имеет место, то тогда наверняка в какой-то момент издержки производства дополнительных единиц продукции превысят маржинальный доход, полученный от продажи этих дополнительных единиц. Это начинается в точке </a:t>
            </a:r>
            <a:r>
              <a:rPr lang="ru-RU" sz="1200" b="0" i="1" u="none" strike="noStrike" kern="1200" baseline="0" dirty="0" smtClean="0">
                <a:solidFill>
                  <a:schemeClr val="tx1"/>
                </a:solidFill>
                <a:latin typeface="+mn-lt"/>
                <a:ea typeface="+mn-ea"/>
                <a:cs typeface="+mn-cs"/>
              </a:rPr>
              <a:t>Q, </a:t>
            </a:r>
            <a:r>
              <a:rPr lang="ru-RU" sz="1200" b="0" i="0" u="none" strike="noStrike" kern="1200" baseline="0" dirty="0" smtClean="0">
                <a:solidFill>
                  <a:schemeClr val="tx1"/>
                </a:solidFill>
                <a:latin typeface="+mn-lt"/>
                <a:ea typeface="+mn-ea"/>
                <a:cs typeface="+mn-cs"/>
              </a:rPr>
              <a:t>показанной на рис.</a:t>
            </a:r>
          </a:p>
          <a:p>
            <a:r>
              <a:rPr lang="ru-RU" sz="1200" b="0" i="0" u="none" strike="noStrike" kern="1200" baseline="0" dirty="0" smtClean="0">
                <a:solidFill>
                  <a:schemeClr val="tx1"/>
                </a:solidFill>
                <a:latin typeface="+mn-lt"/>
                <a:ea typeface="+mn-ea"/>
                <a:cs typeface="+mn-cs"/>
              </a:rPr>
              <a:t>	В заключение следует сказать, что фирма, обладающая монопольной властью над своими ценами, не должна устанавливать цену на максимально высоком уровне. Напротив, она должна установить ее на </a:t>
            </a:r>
            <a:r>
              <a:rPr lang="ru-RU" sz="1200" b="0" i="1" u="none" strike="noStrike" kern="1200" baseline="0" dirty="0" smtClean="0">
                <a:solidFill>
                  <a:schemeClr val="tx1"/>
                </a:solidFill>
                <a:latin typeface="+mn-lt"/>
                <a:ea typeface="+mn-ea"/>
                <a:cs typeface="+mn-cs"/>
              </a:rPr>
              <a:t>правильном </a:t>
            </a:r>
            <a:r>
              <a:rPr lang="ru-RU" sz="1200" b="0" i="0" u="none" strike="noStrike" kern="1200" baseline="0" dirty="0" smtClean="0">
                <a:solidFill>
                  <a:schemeClr val="tx1"/>
                </a:solidFill>
                <a:latin typeface="+mn-lt"/>
                <a:ea typeface="+mn-ea"/>
                <a:cs typeface="+mn-cs"/>
              </a:rPr>
              <a:t>уровне. Что же такое «правильный уровень»? Это уровень, при котором </a:t>
            </a:r>
            <a:r>
              <a:rPr lang="ru-RU" sz="1200" b="0" i="1" u="none" strike="noStrike" kern="1200" baseline="0" dirty="0" smtClean="0">
                <a:solidFill>
                  <a:schemeClr val="tx1"/>
                </a:solidFill>
                <a:latin typeface="+mn-lt"/>
                <a:ea typeface="+mn-ea"/>
                <a:cs typeface="+mn-cs"/>
              </a:rPr>
              <a:t>MR = МС.</a:t>
            </a:r>
            <a:endParaRPr lang="ru-RU" b="0" dirty="0"/>
          </a:p>
        </p:txBody>
      </p:sp>
      <p:sp>
        <p:nvSpPr>
          <p:cNvPr id="4" name="Номер слайда 3"/>
          <p:cNvSpPr>
            <a:spLocks noGrp="1"/>
          </p:cNvSpPr>
          <p:nvPr>
            <p:ph type="sldNum" sz="quarter" idx="10"/>
          </p:nvPr>
        </p:nvSpPr>
        <p:spPr/>
        <p:txBody>
          <a:bodyPr/>
          <a:lstStyle/>
          <a:p>
            <a:fld id="{3EFAD1E7-AF52-482E-AE32-E1164DD2C391}" type="slidenum">
              <a:rPr lang="ru-RU" smtClean="0"/>
              <a:t>19</a:t>
            </a:fld>
            <a:endParaRPr lang="ru-RU"/>
          </a:p>
        </p:txBody>
      </p:sp>
    </p:spTree>
    <p:extLst>
      <p:ext uri="{BB962C8B-B14F-4D97-AF65-F5344CB8AC3E}">
        <p14:creationId xmlns:p14="http://schemas.microsoft.com/office/powerpoint/2010/main" val="20641771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algn="just"/>
            <a:r>
              <a:rPr lang="ru-RU" sz="1200" b="0" i="0" u="none" strike="noStrike" kern="1200" baseline="0" dirty="0" smtClean="0">
                <a:solidFill>
                  <a:schemeClr val="tx1"/>
                </a:solidFill>
                <a:latin typeface="+mn-lt"/>
                <a:ea typeface="+mn-ea"/>
                <a:cs typeface="+mn-cs"/>
              </a:rPr>
              <a:t>Заметьте, что цена не равна маржинальному доходу, потому что фирма устанавливает цену, а</a:t>
            </a:r>
            <a:r>
              <a:rPr lang="en-US" sz="1200" b="0" i="0" u="none" strike="noStrike" kern="1200" baseline="0" dirty="0" smtClean="0">
                <a:solidFill>
                  <a:schemeClr val="tx1"/>
                </a:solidFill>
                <a:latin typeface="+mn-lt"/>
                <a:ea typeface="+mn-ea"/>
                <a:cs typeface="+mn-cs"/>
              </a:rPr>
              <a:t> </a:t>
            </a:r>
            <a:r>
              <a:rPr lang="ru-RU" sz="1200" b="0" i="0" u="none" strike="noStrike" kern="1200" baseline="0" dirty="0" smtClean="0">
                <a:solidFill>
                  <a:schemeClr val="tx1"/>
                </a:solidFill>
                <a:latin typeface="+mn-lt"/>
                <a:ea typeface="+mn-ea"/>
                <a:cs typeface="+mn-cs"/>
              </a:rPr>
              <a:t>не соглашается с предлагаемой ценой.</a:t>
            </a:r>
            <a:endParaRPr lang="en-US" sz="1200" b="0" i="0" u="none" strike="noStrike" kern="1200" baseline="0" dirty="0" smtClean="0">
              <a:solidFill>
                <a:schemeClr val="tx1"/>
              </a:solidFill>
              <a:latin typeface="+mn-lt"/>
              <a:ea typeface="+mn-ea"/>
              <a:cs typeface="+mn-cs"/>
            </a:endParaRPr>
          </a:p>
          <a:p>
            <a:pPr algn="just"/>
            <a:r>
              <a:rPr lang="ru-RU" sz="1200" b="0" i="0" u="none" strike="noStrike" kern="1200" baseline="0" dirty="0" smtClean="0">
                <a:solidFill>
                  <a:schemeClr val="tx1"/>
                </a:solidFill>
                <a:latin typeface="+mn-lt"/>
                <a:ea typeface="+mn-ea"/>
                <a:cs typeface="+mn-cs"/>
              </a:rPr>
              <a:t>Вы видите, что по мере увеличения объема производства маржинальный доход, связанный с каждой единицей продукции, превышает маржинальные издержки; так продолжается вплоть до 6 единиц.</a:t>
            </a:r>
          </a:p>
          <a:p>
            <a:pPr algn="just"/>
            <a:r>
              <a:rPr lang="ru-RU" sz="1200" b="0" i="0" u="none" strike="noStrike" kern="1200" baseline="0" dirty="0" smtClean="0">
                <a:solidFill>
                  <a:schemeClr val="tx1"/>
                </a:solidFill>
                <a:latin typeface="+mn-lt"/>
                <a:ea typeface="+mn-ea"/>
                <a:cs typeface="+mn-cs"/>
              </a:rPr>
              <a:t>За пределами этого уровня фирма на самом деле несет маржинальные убытки. По мере того как фирма выходит за эти пределы, общая прибыль все еще остается положительной, но она уже не является максимальной. Другими словами, в соответствии с правилом </a:t>
            </a:r>
            <a:r>
              <a:rPr lang="ru-RU" sz="1200" b="0" i="1" u="none" strike="noStrike" kern="1200" baseline="0" dirty="0" smtClean="0">
                <a:solidFill>
                  <a:schemeClr val="tx1"/>
                </a:solidFill>
                <a:latin typeface="+mn-lt"/>
                <a:ea typeface="+mn-ea"/>
                <a:cs typeface="+mn-cs"/>
              </a:rPr>
              <a:t>MR = МС </a:t>
            </a:r>
            <a:r>
              <a:rPr lang="ru-RU" sz="1200" b="0" i="0" u="none" strike="noStrike" kern="1200" baseline="0" dirty="0" smtClean="0">
                <a:solidFill>
                  <a:schemeClr val="tx1"/>
                </a:solidFill>
                <a:latin typeface="+mn-lt"/>
                <a:ea typeface="+mn-ea"/>
                <a:cs typeface="+mn-cs"/>
              </a:rPr>
              <a:t>фирма, максимально увеличивающая свою прибыль, захочет производить 6 единиц объема производства в период времени. Для этого ей придется установить цену в </a:t>
            </a:r>
            <a:r>
              <a:rPr lang="ru-RU" sz="1200" b="1" i="0" u="none" strike="noStrike" kern="1200" baseline="0" dirty="0" smtClean="0">
                <a:solidFill>
                  <a:schemeClr val="tx1"/>
                </a:solidFill>
                <a:latin typeface="+mn-lt"/>
                <a:ea typeface="+mn-ea"/>
                <a:cs typeface="+mn-cs"/>
              </a:rPr>
              <a:t>$120.</a:t>
            </a:r>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20</a:t>
            </a:fld>
            <a:endParaRPr lang="ru-RU"/>
          </a:p>
        </p:txBody>
      </p:sp>
    </p:spTree>
    <p:extLst>
      <p:ext uri="{BB962C8B-B14F-4D97-AF65-F5344CB8AC3E}">
        <p14:creationId xmlns:p14="http://schemas.microsoft.com/office/powerpoint/2010/main" val="746872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0" i="0" u="none" strike="noStrike" kern="1200" baseline="0" dirty="0" smtClean="0">
                <a:solidFill>
                  <a:schemeClr val="tx1"/>
                </a:solidFill>
                <a:latin typeface="+mn-lt"/>
                <a:ea typeface="+mn-ea"/>
                <a:cs typeface="+mn-cs"/>
              </a:rPr>
              <a:t>То, как правило </a:t>
            </a:r>
            <a:r>
              <a:rPr lang="ru-RU" sz="1200" b="0" i="1" u="none" strike="noStrike" kern="1200" baseline="0" dirty="0" smtClean="0">
                <a:solidFill>
                  <a:schemeClr val="tx1"/>
                </a:solidFill>
                <a:latin typeface="+mn-lt"/>
                <a:ea typeface="+mn-ea"/>
                <a:cs typeface="+mn-cs"/>
              </a:rPr>
              <a:t>MR </a:t>
            </a:r>
            <a:r>
              <a:rPr lang="ru-RU" sz="1200" b="0" i="0" u="none" strike="noStrike" kern="1200" baseline="0" dirty="0" smtClean="0">
                <a:solidFill>
                  <a:schemeClr val="tx1"/>
                </a:solidFill>
                <a:latin typeface="+mn-lt"/>
                <a:ea typeface="+mn-ea"/>
                <a:cs typeface="+mn-cs"/>
              </a:rPr>
              <a:t>= </a:t>
            </a:r>
            <a:r>
              <a:rPr lang="ru-RU" sz="1200" b="0" i="1" u="none" strike="noStrike" kern="1200" baseline="0" dirty="0" smtClean="0">
                <a:solidFill>
                  <a:schemeClr val="tx1"/>
                </a:solidFill>
                <a:latin typeface="+mn-lt"/>
                <a:ea typeface="+mn-ea"/>
                <a:cs typeface="+mn-cs"/>
              </a:rPr>
              <a:t>МС </a:t>
            </a:r>
            <a:r>
              <a:rPr lang="ru-RU" sz="1200" b="0" i="0" u="none" strike="noStrike" kern="1200" baseline="0" dirty="0" smtClean="0">
                <a:solidFill>
                  <a:schemeClr val="tx1"/>
                </a:solidFill>
                <a:latin typeface="+mn-lt"/>
                <a:ea typeface="+mn-ea"/>
                <a:cs typeface="+mn-cs"/>
              </a:rPr>
              <a:t>определяет цену в условиях монополии, хорошо</a:t>
            </a:r>
            <a:r>
              <a:rPr lang="en-US" sz="1200" b="0" i="0" u="none" strike="noStrike" kern="1200" baseline="0" dirty="0" smtClean="0">
                <a:solidFill>
                  <a:schemeClr val="tx1"/>
                </a:solidFill>
                <a:latin typeface="+mn-lt"/>
                <a:ea typeface="+mn-ea"/>
                <a:cs typeface="+mn-cs"/>
              </a:rPr>
              <a:t> </a:t>
            </a:r>
            <a:r>
              <a:rPr lang="ru-RU" sz="1200" b="0" i="0" u="none" strike="noStrike" kern="1200" baseline="0" dirty="0" smtClean="0">
                <a:solidFill>
                  <a:schemeClr val="tx1"/>
                </a:solidFill>
                <a:latin typeface="+mn-lt"/>
                <a:ea typeface="+mn-ea"/>
                <a:cs typeface="+mn-cs"/>
              </a:rPr>
              <a:t>видно на графике. На рис. 8.11 мы видим, что фирма выберет цену </a:t>
            </a:r>
            <a:r>
              <a:rPr lang="ru-RU" sz="1200" b="0" i="1" u="none" strike="noStrike" kern="1200" baseline="0" dirty="0" smtClean="0">
                <a:solidFill>
                  <a:schemeClr val="tx1"/>
                </a:solidFill>
                <a:latin typeface="+mn-lt"/>
                <a:ea typeface="+mn-ea"/>
                <a:cs typeface="+mn-cs"/>
              </a:rPr>
              <a:t>Р*, </a:t>
            </a:r>
            <a:r>
              <a:rPr lang="ru-RU" sz="1200" b="0" i="0" u="none" strike="noStrike" kern="1200" baseline="0" dirty="0" smtClean="0">
                <a:solidFill>
                  <a:schemeClr val="tx1"/>
                </a:solidFill>
                <a:latin typeface="+mn-lt"/>
                <a:ea typeface="+mn-ea"/>
                <a:cs typeface="+mn-cs"/>
              </a:rPr>
              <a:t>поскольку</a:t>
            </a:r>
            <a:r>
              <a:rPr lang="en-US" sz="1200" b="0" i="0" u="none" strike="noStrike" kern="1200" baseline="0" dirty="0" smtClean="0">
                <a:solidFill>
                  <a:schemeClr val="tx1"/>
                </a:solidFill>
                <a:latin typeface="+mn-lt"/>
                <a:ea typeface="+mn-ea"/>
                <a:cs typeface="+mn-cs"/>
              </a:rPr>
              <a:t> </a:t>
            </a:r>
            <a:r>
              <a:rPr lang="ru-RU" sz="1200" b="0" i="0" u="none" strike="noStrike" kern="1200" baseline="0" dirty="0" smtClean="0">
                <a:solidFill>
                  <a:schemeClr val="tx1"/>
                </a:solidFill>
                <a:latin typeface="+mn-lt"/>
                <a:ea typeface="+mn-ea"/>
                <a:cs typeface="+mn-cs"/>
              </a:rPr>
              <a:t>при наличии конкретного спроса на товар именно эта цена побудит покупателей приобрести </a:t>
            </a:r>
            <a:r>
              <a:rPr lang="ru-RU" sz="1200" b="0" i="1" u="none" strike="noStrike" kern="1200" baseline="0" dirty="0" smtClean="0">
                <a:solidFill>
                  <a:schemeClr val="tx1"/>
                </a:solidFill>
                <a:latin typeface="+mn-lt"/>
                <a:ea typeface="+mn-ea"/>
                <a:cs typeface="+mn-cs"/>
              </a:rPr>
              <a:t>Q*. Q* </a:t>
            </a:r>
            <a:r>
              <a:rPr lang="ru-RU" sz="1200" b="0" i="0" u="none" strike="noStrike" kern="1200" baseline="0" dirty="0" smtClean="0">
                <a:solidFill>
                  <a:schemeClr val="tx1"/>
                </a:solidFill>
                <a:latin typeface="+mn-lt"/>
                <a:ea typeface="+mn-ea"/>
                <a:cs typeface="+mn-cs"/>
              </a:rPr>
              <a:t>— это то количество единиц товара, которое фирма захочет произвести за определенный период, потому что именно при таком объеме производства доход, полученный от последней произведенной единицы, будет равен издержкам (т. е. маржинальный доход равен маржинальным издержкам).</a:t>
            </a:r>
          </a:p>
          <a:p>
            <a:r>
              <a:rPr lang="ru-RU" sz="1200" b="0" i="0" u="none" strike="noStrike" kern="1200" baseline="0" dirty="0" smtClean="0">
                <a:solidFill>
                  <a:schemeClr val="tx1"/>
                </a:solidFill>
                <a:latin typeface="+mn-lt"/>
                <a:ea typeface="+mn-ea"/>
                <a:cs typeface="+mn-cs"/>
              </a:rPr>
              <a:t>Произведя такие же графические построения для валового дохода и общих издержек, какими мы воспользовались в случае совершенной конкуренции, мы получим, что общая прибыль (</a:t>
            </a:r>
            <a:r>
              <a:rPr lang="ru-RU" sz="1200" b="0" i="0" u="none" strike="noStrike" kern="1200" baseline="0" dirty="0" err="1" smtClean="0">
                <a:solidFill>
                  <a:schemeClr val="tx1"/>
                </a:solidFill>
                <a:latin typeface="+mn-lt"/>
                <a:ea typeface="+mn-ea"/>
                <a:cs typeface="+mn-cs"/>
              </a:rPr>
              <a:t>total</a:t>
            </a:r>
            <a:r>
              <a:rPr lang="ru-RU" sz="1200" b="0" i="0" u="none" strike="noStrike" kern="1200" baseline="0" dirty="0" smtClean="0">
                <a:solidFill>
                  <a:schemeClr val="tx1"/>
                </a:solidFill>
                <a:latin typeface="+mn-lt"/>
                <a:ea typeface="+mn-ea"/>
                <a:cs typeface="+mn-cs"/>
              </a:rPr>
              <a:t> </a:t>
            </a:r>
            <a:r>
              <a:rPr lang="ru-RU" sz="1200" b="0" i="0" u="none" strike="noStrike" kern="1200" baseline="0" dirty="0" err="1" smtClean="0">
                <a:solidFill>
                  <a:schemeClr val="tx1"/>
                </a:solidFill>
                <a:latin typeface="+mn-lt"/>
                <a:ea typeface="+mn-ea"/>
                <a:cs typeface="+mn-cs"/>
              </a:rPr>
              <a:t>profit</a:t>
            </a:r>
            <a:r>
              <a:rPr lang="ru-RU" sz="1200" b="0" i="0" u="none" strike="noStrike" kern="1200" baseline="0" dirty="0" smtClean="0">
                <a:solidFill>
                  <a:schemeClr val="tx1"/>
                </a:solidFill>
                <a:latin typeface="+mn-lt"/>
                <a:ea typeface="+mn-ea"/>
                <a:cs typeface="+mn-cs"/>
              </a:rPr>
              <a:t>) будет показана заштрихованным прямоугольником </a:t>
            </a:r>
            <a:r>
              <a:rPr lang="en-US" sz="1200" b="0" i="1" u="none" strike="noStrike" kern="1200" baseline="0" dirty="0" smtClean="0">
                <a:solidFill>
                  <a:schemeClr val="tx1"/>
                </a:solidFill>
                <a:latin typeface="+mn-lt"/>
                <a:ea typeface="+mn-ea"/>
                <a:cs typeface="+mn-cs"/>
              </a:rPr>
              <a:t>ABCD.</a:t>
            </a:r>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21</a:t>
            </a:fld>
            <a:endParaRPr lang="ru-RU"/>
          </a:p>
        </p:txBody>
      </p:sp>
    </p:spTree>
    <p:extLst>
      <p:ext uri="{BB962C8B-B14F-4D97-AF65-F5344CB8AC3E}">
        <p14:creationId xmlns:p14="http://schemas.microsoft.com/office/powerpoint/2010/main" val="3622383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0" i="0" u="none" strike="noStrike" kern="1200" baseline="0" dirty="0" smtClean="0">
                <a:solidFill>
                  <a:schemeClr val="tx1"/>
                </a:solidFill>
                <a:latin typeface="+mn-lt"/>
                <a:ea typeface="+mn-ea"/>
                <a:cs typeface="+mn-cs"/>
              </a:rPr>
              <a:t>Вы видите, что, назначив цену в $90 за единицу товара, фирма получит максимальный валовой доход в $810.</a:t>
            </a:r>
          </a:p>
          <a:p>
            <a:endParaRPr lang="ru-RU" sz="1200" b="0" i="0" u="none" strike="noStrike" kern="1200" baseline="0" dirty="0" smtClean="0">
              <a:solidFill>
                <a:schemeClr val="tx1"/>
              </a:solidFill>
              <a:latin typeface="+mn-lt"/>
              <a:ea typeface="+mn-ea"/>
              <a:cs typeface="+mn-cs"/>
            </a:endParaRPr>
          </a:p>
          <a:p>
            <a:r>
              <a:rPr lang="ru-RU" sz="1200" b="0" i="0" u="none" strike="noStrike" kern="1200" baseline="0" dirty="0" smtClean="0">
                <a:solidFill>
                  <a:schemeClr val="tx1"/>
                </a:solidFill>
                <a:latin typeface="+mn-lt"/>
                <a:ea typeface="+mn-ea"/>
                <a:cs typeface="+mn-cs"/>
              </a:rPr>
              <a:t>Вы видите также, что эта цена, максимально увеличивающая доход, ниже той, которая максимально увеличивает общую прибыль фирмы ($90 &lt; $ 120).</a:t>
            </a:r>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22</a:t>
            </a:fld>
            <a:endParaRPr lang="ru-RU"/>
          </a:p>
        </p:txBody>
      </p:sp>
    </p:spTree>
    <p:extLst>
      <p:ext uri="{BB962C8B-B14F-4D97-AF65-F5344CB8AC3E}">
        <p14:creationId xmlns:p14="http://schemas.microsoft.com/office/powerpoint/2010/main" val="5868824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algn="just"/>
            <a:r>
              <a:rPr lang="ru-RU" sz="1200" b="0" i="0" u="none" strike="noStrike" kern="1200" baseline="0" dirty="0" smtClean="0">
                <a:solidFill>
                  <a:schemeClr val="tx1"/>
                </a:solidFill>
                <a:latin typeface="+mn-lt"/>
                <a:ea typeface="+mn-ea"/>
                <a:cs typeface="+mn-cs"/>
              </a:rPr>
              <a:t>Если фирма</a:t>
            </a:r>
            <a:r>
              <a:rPr lang="en-US" sz="1200" b="0" i="0" u="none" strike="noStrike" kern="1200" baseline="0" dirty="0" smtClean="0">
                <a:solidFill>
                  <a:schemeClr val="tx1"/>
                </a:solidFill>
                <a:latin typeface="+mn-lt"/>
                <a:ea typeface="+mn-ea"/>
                <a:cs typeface="+mn-cs"/>
              </a:rPr>
              <a:t> </a:t>
            </a:r>
            <a:r>
              <a:rPr lang="ru-RU" sz="1200" b="0" i="0" u="none" strike="noStrike" kern="1200" baseline="0" dirty="0" smtClean="0">
                <a:solidFill>
                  <a:schemeClr val="tx1"/>
                </a:solidFill>
                <a:latin typeface="+mn-lt"/>
                <a:ea typeface="+mn-ea"/>
                <a:cs typeface="+mn-cs"/>
              </a:rPr>
              <a:t>получает сверхприбыль</a:t>
            </a:r>
            <a:r>
              <a:rPr lang="en-US" sz="1200" b="0" i="0" u="none" strike="noStrike" kern="1200" baseline="0" dirty="0" smtClean="0">
                <a:solidFill>
                  <a:schemeClr val="tx1"/>
                </a:solidFill>
                <a:latin typeface="+mn-lt"/>
                <a:ea typeface="+mn-ea"/>
                <a:cs typeface="+mn-cs"/>
              </a:rPr>
              <a:t> (a) short-run profits)</a:t>
            </a:r>
            <a:r>
              <a:rPr lang="ru-RU" sz="1200" b="0" i="0" u="none" strike="noStrike" kern="1200" baseline="0" dirty="0" smtClean="0">
                <a:solidFill>
                  <a:schemeClr val="tx1"/>
                </a:solidFill>
                <a:latin typeface="+mn-lt"/>
                <a:ea typeface="+mn-ea"/>
                <a:cs typeface="+mn-cs"/>
              </a:rPr>
              <a:t>, мы можем ожидать, что этот рынок привлечет новые фирмы.</a:t>
            </a:r>
            <a:r>
              <a:rPr lang="en-US" sz="1200" b="0" i="0" u="none" strike="noStrike" kern="1200" baseline="0" dirty="0" smtClean="0">
                <a:solidFill>
                  <a:schemeClr val="tx1"/>
                </a:solidFill>
                <a:latin typeface="+mn-lt"/>
                <a:ea typeface="+mn-ea"/>
                <a:cs typeface="+mn-cs"/>
              </a:rPr>
              <a:t> </a:t>
            </a:r>
            <a:r>
              <a:rPr lang="ru-RU" sz="1200" b="0" i="0" u="none" strike="noStrike" kern="1200" baseline="0" dirty="0" smtClean="0">
                <a:solidFill>
                  <a:schemeClr val="tx1"/>
                </a:solidFill>
                <a:latin typeface="+mn-lt"/>
                <a:ea typeface="+mn-ea"/>
                <a:cs typeface="+mn-cs"/>
              </a:rPr>
              <a:t>Влияние этой дополнительной конкуренции на монополистического конкурента показано на рис. </a:t>
            </a:r>
            <a:r>
              <a:rPr lang="en-US" sz="1200" b="0" i="0" u="none" strike="noStrike" kern="1200" baseline="0" dirty="0" smtClean="0">
                <a:solidFill>
                  <a:schemeClr val="tx1"/>
                </a:solidFill>
                <a:latin typeface="+mn-lt"/>
                <a:ea typeface="+mn-ea"/>
                <a:cs typeface="+mn-cs"/>
              </a:rPr>
              <a:t>(b)</a:t>
            </a:r>
            <a:r>
              <a:rPr lang="ru-RU" sz="1200" b="0" i="1" u="none" strike="noStrike" kern="1200" baseline="0" dirty="0" smtClean="0">
                <a:solidFill>
                  <a:schemeClr val="tx1"/>
                </a:solidFill>
                <a:latin typeface="+mn-lt"/>
                <a:ea typeface="+mn-ea"/>
                <a:cs typeface="+mn-cs"/>
              </a:rPr>
              <a:t>.</a:t>
            </a:r>
            <a:endParaRPr lang="en-US" sz="1200" b="0" i="1" u="none" strike="noStrike" kern="1200" baseline="0" dirty="0" smtClean="0">
              <a:solidFill>
                <a:schemeClr val="tx1"/>
              </a:solidFill>
              <a:latin typeface="+mn-lt"/>
              <a:ea typeface="+mn-ea"/>
              <a:cs typeface="+mn-cs"/>
            </a:endParaRPr>
          </a:p>
          <a:p>
            <a:pPr algn="just"/>
            <a:r>
              <a:rPr lang="ru-RU" sz="1200" b="0" i="0" u="none" strike="noStrike" kern="1200" baseline="0" dirty="0" smtClean="0">
                <a:solidFill>
                  <a:schemeClr val="tx1"/>
                </a:solidFill>
                <a:latin typeface="+mn-lt"/>
                <a:ea typeface="+mn-ea"/>
                <a:cs typeface="+mn-cs"/>
              </a:rPr>
              <a:t>Заметьте, что появление новых фирм вызывает смещение кривой спроса фирмы-старожила вниз и влево.</a:t>
            </a:r>
          </a:p>
          <a:p>
            <a:pPr algn="just"/>
            <a:r>
              <a:rPr lang="ru-RU" sz="1200" b="0" i="0" u="none" strike="noStrike" kern="1200" baseline="0" dirty="0" smtClean="0">
                <a:solidFill>
                  <a:schemeClr val="tx1"/>
                </a:solidFill>
                <a:latin typeface="+mn-lt"/>
                <a:ea typeface="+mn-ea"/>
                <a:cs typeface="+mn-cs"/>
              </a:rPr>
              <a:t>Если вам непонятно это смещение и смещение кривой спроса на совершенно конкурентном рынке, то вспомните, что мы говорим об этом изменении с точки зрения </a:t>
            </a:r>
            <a:r>
              <a:rPr lang="ru-RU" sz="1200" b="0" i="1" u="none" strike="noStrike" kern="1200" baseline="0" dirty="0" smtClean="0">
                <a:solidFill>
                  <a:schemeClr val="tx1"/>
                </a:solidFill>
                <a:latin typeface="+mn-lt"/>
                <a:ea typeface="+mn-ea"/>
                <a:cs typeface="+mn-cs"/>
              </a:rPr>
              <a:t>отдельной фирмы, </a:t>
            </a:r>
            <a:r>
              <a:rPr lang="ru-RU" sz="1200" b="0" i="0" u="none" strike="noStrike" kern="1200" baseline="0" dirty="0" smtClean="0">
                <a:solidFill>
                  <a:schemeClr val="tx1"/>
                </a:solidFill>
                <a:latin typeface="+mn-lt"/>
                <a:ea typeface="+mn-ea"/>
                <a:cs typeface="+mn-cs"/>
              </a:rPr>
              <a:t>а не всего рынка в целом. С точки зрения отдельной фирмы появление дополнительных фирм на рынке вызовет уменьшение ее доли рынка вследствие снижения спроса на товар. Смещение кривой спроса вниз и влево является иллюстрацией этого сокращения доли рынка.</a:t>
            </a:r>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24</a:t>
            </a:fld>
            <a:endParaRPr lang="ru-RU"/>
          </a:p>
        </p:txBody>
      </p:sp>
    </p:spTree>
    <p:extLst>
      <p:ext uri="{BB962C8B-B14F-4D97-AF65-F5344CB8AC3E}">
        <p14:creationId xmlns:p14="http://schemas.microsoft.com/office/powerpoint/2010/main" val="5846229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Если на рынке действуют слишком</a:t>
            </a:r>
            <a:r>
              <a:rPr lang="ru-RU" baseline="0" dirty="0" smtClean="0"/>
              <a:t> много фирм, то кривые спроса для некоторых из них окажутся ниже соответствующих </a:t>
            </a:r>
            <a:r>
              <a:rPr lang="en-US" baseline="0" dirty="0" smtClean="0"/>
              <a:t>LRATC. </a:t>
            </a:r>
            <a:r>
              <a:rPr lang="ru-RU" baseline="0" dirty="0" smtClean="0"/>
              <a:t>Эти фирмы будут вынуждены покинуть рынок. Когда они уйдут, кривые спроса для оставшихся фирм сдвинутся вверх и станут несколько менее эластичными. Такие колебания будут продолжаться до тех пор, пока все действующие на рынке фирмы не придут в равновесие, причем их кривые спроса будут касаться</a:t>
            </a:r>
            <a:r>
              <a:rPr lang="en-US" baseline="0" dirty="0" smtClean="0"/>
              <a:t> LRATC</a:t>
            </a:r>
            <a:r>
              <a:rPr lang="ru-RU" baseline="0" dirty="0" smtClean="0"/>
              <a:t> в точке</a:t>
            </a:r>
            <a:r>
              <a:rPr lang="en-US" baseline="0" dirty="0" smtClean="0"/>
              <a:t> G.</a:t>
            </a:r>
            <a:r>
              <a:rPr lang="ru-RU" baseline="0" dirty="0" smtClean="0"/>
              <a:t> Фирма будет выпускать </a:t>
            </a:r>
            <a:r>
              <a:rPr lang="en-US" baseline="0" dirty="0" smtClean="0"/>
              <a:t>Q</a:t>
            </a:r>
            <a:r>
              <a:rPr lang="en-US" sz="800" baseline="0" dirty="0" smtClean="0"/>
              <a:t>2 </a:t>
            </a:r>
            <a:r>
              <a:rPr lang="ru-RU" sz="800" baseline="0" dirty="0" smtClean="0"/>
              <a:t>единиц продукции по цене </a:t>
            </a:r>
            <a:r>
              <a:rPr lang="en-US" sz="800" baseline="0" dirty="0" smtClean="0"/>
              <a:t>P2</a:t>
            </a:r>
            <a:r>
              <a:rPr lang="ru-RU" sz="800" baseline="0" dirty="0" smtClean="0"/>
              <a:t>, которая будет равна долгосрочным общим затратам в точке </a:t>
            </a:r>
            <a:r>
              <a:rPr lang="en-US" sz="800" baseline="0" dirty="0" smtClean="0"/>
              <a:t>G.</a:t>
            </a:r>
            <a:endParaRPr lang="ru-RU" sz="800" dirty="0" smtClean="0"/>
          </a:p>
          <a:p>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25</a:t>
            </a:fld>
            <a:endParaRPr lang="ru-RU"/>
          </a:p>
        </p:txBody>
      </p:sp>
    </p:spTree>
    <p:extLst>
      <p:ext uri="{BB962C8B-B14F-4D97-AF65-F5344CB8AC3E}">
        <p14:creationId xmlns:p14="http://schemas.microsoft.com/office/powerpoint/2010/main" val="29966600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algn="just"/>
            <a:r>
              <a:rPr lang="ru-RU" dirty="0" smtClean="0"/>
              <a:t>Предположим,</a:t>
            </a:r>
            <a:r>
              <a:rPr lang="ru-RU" baseline="0" dirty="0" smtClean="0"/>
              <a:t> менеджер компании установил цену, равную </a:t>
            </a:r>
            <a:r>
              <a:rPr lang="en-US" sz="800" baseline="0" dirty="0" smtClean="0"/>
              <a:t>P</a:t>
            </a:r>
            <a:r>
              <a:rPr lang="ru-RU" sz="400" baseline="0" dirty="0" smtClean="0"/>
              <a:t>0 (точка </a:t>
            </a:r>
            <a:r>
              <a:rPr lang="en-US" sz="400" baseline="0" dirty="0" smtClean="0"/>
              <a:t>B</a:t>
            </a:r>
            <a:r>
              <a:rPr lang="ru-RU" sz="400" baseline="0" dirty="0" smtClean="0"/>
              <a:t>). Как будет выглядеть спрос на продукцию компании, если, как полагает менеджер, конкуренты не будут реагировать на повышение им цены на свою продукцию, но будут снижать цену, если он ее снизить?</a:t>
            </a:r>
          </a:p>
          <a:p>
            <a:endParaRPr lang="ru-RU" sz="400" baseline="0" dirty="0" smtClean="0"/>
          </a:p>
          <a:p>
            <a:pPr algn="just"/>
            <a:r>
              <a:rPr lang="ru-RU" sz="400" baseline="0" dirty="0" smtClean="0"/>
              <a:t> Если конкуренты не будут реагировать на повышение цены, то при ценах выше </a:t>
            </a:r>
            <a:r>
              <a:rPr lang="en-US" sz="700" baseline="0" dirty="0" smtClean="0"/>
              <a:t>P</a:t>
            </a:r>
            <a:r>
              <a:rPr lang="ru-RU" sz="300" baseline="0" dirty="0" smtClean="0"/>
              <a:t>0 кривая спроса будет соответствовать кривой </a:t>
            </a:r>
            <a:r>
              <a:rPr lang="en-US" sz="300" baseline="0" dirty="0" smtClean="0"/>
              <a:t>D</a:t>
            </a:r>
            <a:r>
              <a:rPr lang="ru-RU" sz="300" baseline="0" dirty="0" smtClean="0"/>
              <a:t>1. А если они будут снижать цену, когда менеджер ее снизит, то при ценах ниже </a:t>
            </a:r>
            <a:r>
              <a:rPr lang="en-US" sz="600" baseline="0" dirty="0" smtClean="0"/>
              <a:t>P</a:t>
            </a:r>
            <a:r>
              <a:rPr lang="ru-RU" sz="200" baseline="0" dirty="0" smtClean="0"/>
              <a:t>0 кривая спроса рассматриваемой компании будет соответствовать кривой </a:t>
            </a:r>
            <a:r>
              <a:rPr lang="en-US" sz="200" baseline="0" dirty="0" smtClean="0"/>
              <a:t>D</a:t>
            </a:r>
            <a:r>
              <a:rPr lang="ru-RU" sz="200" baseline="0" dirty="0" smtClean="0"/>
              <a:t>2. </a:t>
            </a:r>
            <a:r>
              <a:rPr lang="ru-RU" sz="300" baseline="0" dirty="0" smtClean="0"/>
              <a:t>Таким образом, если, как полагает ее менеджер, конкуренты не будут реагировать на повышение им цены на свою продукцию, но будут снижать цену, если он ее снизит, кривая спроса на продукцию его компании будет проходить через точки </a:t>
            </a:r>
            <a:r>
              <a:rPr lang="en-US" sz="300" baseline="0" dirty="0" smtClean="0"/>
              <a:t>A, B, D1.</a:t>
            </a:r>
            <a:r>
              <a:rPr lang="ru-RU" sz="400" baseline="0" dirty="0" smtClean="0"/>
              <a:t> </a:t>
            </a:r>
            <a:endParaRPr lang="en-US" sz="400" baseline="0" dirty="0" smtClean="0"/>
          </a:p>
          <a:p>
            <a:pPr algn="just"/>
            <a:endParaRPr lang="en-US" sz="400" baseline="0" dirty="0" smtClean="0"/>
          </a:p>
          <a:p>
            <a:pPr marL="0" marR="0" indent="0" algn="just" defTabSz="914400" rtl="0" eaLnBrk="1" fontAlgn="auto" latinLnBrk="0" hangingPunct="1">
              <a:lnSpc>
                <a:spcPct val="100000"/>
              </a:lnSpc>
              <a:spcBef>
                <a:spcPts val="0"/>
              </a:spcBef>
              <a:spcAft>
                <a:spcPts val="0"/>
              </a:spcAft>
              <a:buClrTx/>
              <a:buSzTx/>
              <a:buFontTx/>
              <a:buNone/>
              <a:tabLst/>
              <a:defRPr/>
            </a:pPr>
            <a:r>
              <a:rPr lang="ru-RU" sz="800" dirty="0" smtClean="0"/>
              <a:t>Предположим,</a:t>
            </a:r>
            <a:r>
              <a:rPr lang="ru-RU" sz="800" baseline="0" dirty="0" smtClean="0"/>
              <a:t> менеджер компании установил цену, равную </a:t>
            </a:r>
            <a:r>
              <a:rPr lang="en-US" sz="800" baseline="0" dirty="0" smtClean="0"/>
              <a:t>P</a:t>
            </a:r>
            <a:r>
              <a:rPr lang="ru-RU" sz="400" baseline="0" dirty="0" smtClean="0"/>
              <a:t>0 (точка </a:t>
            </a:r>
            <a:r>
              <a:rPr lang="en-US" sz="400" baseline="0" dirty="0" smtClean="0"/>
              <a:t>B</a:t>
            </a:r>
            <a:r>
              <a:rPr lang="ru-RU" sz="400" baseline="0" dirty="0" smtClean="0"/>
              <a:t>). Как будет выглядеть спрос на продукцию компании, если, как полагает менеджер, конкуренты не будут реагировать на снижение им цены на свою продукцию, но будут повышать цену, если он ее повысить?</a:t>
            </a:r>
          </a:p>
          <a:p>
            <a:pPr algn="just"/>
            <a:endParaRPr lang="ru-RU" sz="400" dirty="0" smtClean="0"/>
          </a:p>
          <a:p>
            <a:pPr marL="0" marR="0" indent="0" algn="just" defTabSz="914400" rtl="0" eaLnBrk="1" fontAlgn="auto" latinLnBrk="0" hangingPunct="1">
              <a:lnSpc>
                <a:spcPct val="100000"/>
              </a:lnSpc>
              <a:spcBef>
                <a:spcPts val="0"/>
              </a:spcBef>
              <a:spcAft>
                <a:spcPts val="0"/>
              </a:spcAft>
              <a:buClrTx/>
              <a:buSzTx/>
              <a:buFontTx/>
              <a:buNone/>
              <a:tabLst/>
              <a:defRPr/>
            </a:pPr>
            <a:r>
              <a:rPr lang="ru-RU" sz="500" baseline="0" dirty="0" smtClean="0"/>
              <a:t>Если конкуренты не будут реагировать на снижение цены, то при ценах ниже </a:t>
            </a:r>
            <a:r>
              <a:rPr lang="en-US" sz="800" baseline="0" dirty="0" smtClean="0"/>
              <a:t>P</a:t>
            </a:r>
            <a:r>
              <a:rPr lang="ru-RU" sz="400" baseline="0" dirty="0" smtClean="0"/>
              <a:t>0 кривая спроса будет соответствовать кривой </a:t>
            </a:r>
            <a:r>
              <a:rPr lang="en-US" sz="400" baseline="0" dirty="0" smtClean="0"/>
              <a:t>D</a:t>
            </a:r>
            <a:r>
              <a:rPr lang="ru-RU" sz="400" baseline="0" dirty="0" smtClean="0"/>
              <a:t>2. А если они будут повышать цену при повышении ее менеджером, то при ценах выше </a:t>
            </a:r>
            <a:r>
              <a:rPr lang="en-US" sz="700" baseline="0" dirty="0" smtClean="0"/>
              <a:t>P</a:t>
            </a:r>
            <a:r>
              <a:rPr lang="ru-RU" sz="300" baseline="0" dirty="0" smtClean="0"/>
              <a:t>0 кривая спроса для рассматриваемой компании будет соответствовать кривой </a:t>
            </a:r>
            <a:r>
              <a:rPr lang="en-US" sz="300" baseline="0" dirty="0" smtClean="0"/>
              <a:t>D</a:t>
            </a:r>
            <a:r>
              <a:rPr lang="ru-RU" sz="300" baseline="0" dirty="0" smtClean="0"/>
              <a:t>1. </a:t>
            </a:r>
            <a:r>
              <a:rPr lang="ru-RU" sz="400" baseline="0" dirty="0" smtClean="0"/>
              <a:t>Таким образом, если, как полагает ее менеджер, конкуренты не будут реагировать на снижение им цены на свою продукцию, но будут повышать цену, если он ее повысит, кривая спроса на продукцию его компании будет проходить через точки </a:t>
            </a:r>
            <a:r>
              <a:rPr lang="en-US" sz="400" baseline="0" dirty="0" smtClean="0"/>
              <a:t>C, B, D2.</a:t>
            </a:r>
            <a:r>
              <a:rPr lang="ru-RU" sz="500" baseline="0" dirty="0" smtClean="0"/>
              <a:t> </a:t>
            </a:r>
            <a:endParaRPr lang="en-US" sz="500" baseline="0" dirty="0" smtClean="0"/>
          </a:p>
          <a:p>
            <a:pPr algn="just"/>
            <a:endParaRPr lang="ru-RU" sz="400" dirty="0"/>
          </a:p>
        </p:txBody>
      </p:sp>
      <p:sp>
        <p:nvSpPr>
          <p:cNvPr id="4" name="Номер слайда 3"/>
          <p:cNvSpPr>
            <a:spLocks noGrp="1"/>
          </p:cNvSpPr>
          <p:nvPr>
            <p:ph type="sldNum" sz="quarter" idx="10"/>
          </p:nvPr>
        </p:nvSpPr>
        <p:spPr/>
        <p:txBody>
          <a:bodyPr/>
          <a:lstStyle/>
          <a:p>
            <a:fld id="{3EFAD1E7-AF52-482E-AE32-E1164DD2C391}" type="slidenum">
              <a:rPr lang="ru-RU" smtClean="0"/>
              <a:t>27</a:t>
            </a:fld>
            <a:endParaRPr lang="ru-RU"/>
          </a:p>
        </p:txBody>
      </p:sp>
    </p:spTree>
    <p:extLst>
      <p:ext uri="{BB962C8B-B14F-4D97-AF65-F5344CB8AC3E}">
        <p14:creationId xmlns:p14="http://schemas.microsoft.com/office/powerpoint/2010/main" val="22491084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algn="just"/>
            <a:r>
              <a:rPr lang="ru-RU" dirty="0" smtClean="0"/>
              <a:t>Кривая спроса на продукцию этой компании будет</a:t>
            </a:r>
            <a:r>
              <a:rPr lang="ru-RU" baseline="0" dirty="0" smtClean="0"/>
              <a:t> иметь вид </a:t>
            </a:r>
            <a:r>
              <a:rPr lang="en-US" baseline="0" dirty="0" smtClean="0"/>
              <a:t>ABD1. </a:t>
            </a:r>
            <a:r>
              <a:rPr lang="ru-RU" baseline="0" dirty="0" smtClean="0"/>
              <a:t>Кривая предельных поступлений (</a:t>
            </a:r>
            <a:r>
              <a:rPr lang="en-US" baseline="0" dirty="0" smtClean="0"/>
              <a:t>MR</a:t>
            </a:r>
            <a:r>
              <a:rPr lang="ru-RU" baseline="0" dirty="0" smtClean="0"/>
              <a:t>) для рассматриваемой компании сначала соответствует кривой предельных поступлений, связанных  с </a:t>
            </a:r>
            <a:r>
              <a:rPr lang="en-US" baseline="0" dirty="0" smtClean="0"/>
              <a:t>D2, </a:t>
            </a:r>
            <a:r>
              <a:rPr lang="ru-RU" baseline="0" dirty="0" smtClean="0"/>
              <a:t>а при объеме выпускаемой </a:t>
            </a:r>
            <a:r>
              <a:rPr lang="en-US" baseline="0" dirty="0" smtClean="0"/>
              <a:t>Q0</a:t>
            </a:r>
            <a:r>
              <a:rPr lang="ru-RU" baseline="0" dirty="0" smtClean="0"/>
              <a:t> происходит скачок, и кривая предельных поступлений рассматриваемой компании становится эквивалентной кривой предельных поступлений, связанных </a:t>
            </a:r>
            <a:r>
              <a:rPr lang="en-US" baseline="0" dirty="0" smtClean="0"/>
              <a:t>D1. </a:t>
            </a:r>
            <a:r>
              <a:rPr lang="ru-RU" baseline="0" dirty="0" smtClean="0"/>
              <a:t>Другими словами, кривая предельных поступлений (</a:t>
            </a:r>
            <a:r>
              <a:rPr lang="en-US" baseline="0" dirty="0" smtClean="0"/>
              <a:t>MR</a:t>
            </a:r>
            <a:r>
              <a:rPr lang="ru-RU" baseline="0" dirty="0" smtClean="0"/>
              <a:t>) при олигополии </a:t>
            </a:r>
            <a:r>
              <a:rPr lang="ru-RU" baseline="0" dirty="0" err="1" smtClean="0"/>
              <a:t>Суизи</a:t>
            </a:r>
            <a:r>
              <a:rPr lang="ru-RU" baseline="0" dirty="0" smtClean="0"/>
              <a:t> трансформируется в ломаную линию </a:t>
            </a:r>
            <a:r>
              <a:rPr lang="en-US" baseline="0" dirty="0" smtClean="0"/>
              <a:t>ACEF </a:t>
            </a:r>
            <a:r>
              <a:rPr lang="ru-RU" baseline="0" dirty="0" smtClean="0"/>
              <a:t>на рис.</a:t>
            </a:r>
          </a:p>
          <a:p>
            <a:pPr algn="just"/>
            <a:endParaRPr lang="ru-RU" baseline="0" dirty="0" smtClean="0"/>
          </a:p>
          <a:p>
            <a:pPr algn="just"/>
            <a:r>
              <a:rPr lang="ru-RU" baseline="0" dirty="0" smtClean="0"/>
              <a:t>Если предельные издержки задаются кривой </a:t>
            </a:r>
            <a:r>
              <a:rPr lang="en-US" baseline="0" dirty="0" smtClean="0"/>
              <a:t>MC0</a:t>
            </a:r>
            <a:r>
              <a:rPr lang="ru-RU" baseline="0" dirty="0" smtClean="0"/>
              <a:t>, то предельные поступления будут им равны в точке С. В этом случае объем выпускаемой продукции, при котором компания получает максимальную прибыль, соответствует</a:t>
            </a:r>
            <a:r>
              <a:rPr lang="en-US" baseline="0" dirty="0" smtClean="0"/>
              <a:t> Q0</a:t>
            </a:r>
            <a:r>
              <a:rPr lang="ru-RU" baseline="0" dirty="0" smtClean="0"/>
              <a:t> , а оптимальная цена – </a:t>
            </a:r>
            <a:r>
              <a:rPr lang="en-US" baseline="0" dirty="0" smtClean="0"/>
              <a:t>P0.</a:t>
            </a:r>
            <a:r>
              <a:rPr lang="ru-RU" baseline="0" dirty="0" smtClean="0"/>
              <a:t/>
            </a:r>
            <a:br>
              <a:rPr lang="ru-RU" baseline="0" dirty="0" smtClean="0"/>
            </a:br>
            <a:endParaRPr lang="en-US" baseline="0" dirty="0" smtClean="0"/>
          </a:p>
          <a:p>
            <a:pPr algn="just"/>
            <a:r>
              <a:rPr lang="ru-RU" dirty="0" smtClean="0"/>
              <a:t>Важнейшей</a:t>
            </a:r>
            <a:r>
              <a:rPr lang="ru-RU" baseline="0" dirty="0" smtClean="0"/>
              <a:t> особенностью модели олигополии </a:t>
            </a:r>
            <a:r>
              <a:rPr lang="ru-RU" baseline="0" dirty="0" err="1" smtClean="0"/>
              <a:t>Суизи</a:t>
            </a:r>
            <a:r>
              <a:rPr lang="ru-RU" baseline="0" dirty="0" smtClean="0"/>
              <a:t> является участок </a:t>
            </a:r>
            <a:r>
              <a:rPr lang="en-US" baseline="0" dirty="0" smtClean="0"/>
              <a:t>CE</a:t>
            </a:r>
            <a:r>
              <a:rPr lang="ru-RU" baseline="0" dirty="0" smtClean="0"/>
              <a:t>, на котором изменения в предельных издержках не влияют на объем выпускаемой продукции, при котором компания получает максимальную прибыль.</a:t>
            </a:r>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28</a:t>
            </a:fld>
            <a:endParaRPr lang="ru-RU"/>
          </a:p>
        </p:txBody>
      </p:sp>
    </p:spTree>
    <p:extLst>
      <p:ext uri="{BB962C8B-B14F-4D97-AF65-F5344CB8AC3E}">
        <p14:creationId xmlns:p14="http://schemas.microsoft.com/office/powerpoint/2010/main" val="24053988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algn="just"/>
            <a:r>
              <a:rPr lang="ru-RU" dirty="0" smtClean="0"/>
              <a:t>Функция реагирования –</a:t>
            </a:r>
            <a:r>
              <a:rPr lang="ru-RU" baseline="0" dirty="0" smtClean="0"/>
              <a:t> это функция, которая определяет оптимальный (в отношении прибыли) объем выпускаемой продукции компании при заданном объеме продукции другой компании. </a:t>
            </a:r>
          </a:p>
          <a:p>
            <a:pPr algn="just"/>
            <a:r>
              <a:rPr lang="ru-RU" baseline="0" dirty="0" smtClean="0"/>
              <a:t>Функция реагирования </a:t>
            </a:r>
            <a:r>
              <a:rPr lang="ru-RU" baseline="0" dirty="0" err="1" smtClean="0"/>
              <a:t>Курно</a:t>
            </a:r>
            <a:r>
              <a:rPr lang="ru-RU" baseline="0" dirty="0" smtClean="0"/>
              <a:t> для варианта дуополии показаны на рис., где объем выпускаемой продукции компании 1 показан на горизонтальной оси, а объем компании 2 –на вертикальной.</a:t>
            </a:r>
          </a:p>
          <a:p>
            <a:pPr algn="just"/>
            <a:endParaRPr lang="ru-RU" baseline="0" dirty="0" smtClean="0"/>
          </a:p>
          <a:p>
            <a:pPr algn="just"/>
            <a:r>
              <a:rPr lang="ru-RU" baseline="0" dirty="0" smtClean="0"/>
              <a:t>Прежде всего, если компания 2 вообще не производит продукции, оптимальной объем выпускаемой продукции компании 1 равен </a:t>
            </a:r>
            <a:r>
              <a:rPr lang="en-US" baseline="0" dirty="0" smtClean="0"/>
              <a:t>QM1</a:t>
            </a:r>
            <a:r>
              <a:rPr lang="ru-RU" baseline="0" dirty="0" smtClean="0"/>
              <a:t>, так как именно этот объем выпускает компания 1 при отсутствии конкурента на рынке; в такой ситуации компания 1 фактически становится монополистом. Если же объем выпускаемой продукции компании 2 равен </a:t>
            </a:r>
            <a:r>
              <a:rPr lang="en-US" baseline="0" dirty="0" smtClean="0"/>
              <a:t>Q*2</a:t>
            </a:r>
            <a:r>
              <a:rPr lang="ru-RU" baseline="0" dirty="0" smtClean="0"/>
              <a:t>, то оптимальным объемом выпускаемой продукции компании1 становится </a:t>
            </a:r>
            <a:r>
              <a:rPr lang="en-US" baseline="0" dirty="0" smtClean="0"/>
              <a:t>Q*1</a:t>
            </a:r>
            <a:r>
              <a:rPr lang="ru-RU" baseline="0" dirty="0" smtClean="0"/>
              <a:t>, именно эта точка соответствует функции реагирования </a:t>
            </a:r>
            <a:r>
              <a:rPr lang="en-US" baseline="0" dirty="0" smtClean="0"/>
              <a:t>r1 </a:t>
            </a:r>
            <a:r>
              <a:rPr lang="ru-RU" baseline="0" dirty="0" smtClean="0"/>
              <a:t>при </a:t>
            </a:r>
            <a:r>
              <a:rPr lang="en-US" baseline="0" dirty="0" smtClean="0"/>
              <a:t>Q*2</a:t>
            </a:r>
            <a:r>
              <a:rPr lang="ru-RU" baseline="0" dirty="0" smtClean="0"/>
              <a:t>.</a:t>
            </a:r>
          </a:p>
          <a:p>
            <a:pPr algn="just"/>
            <a:endParaRPr lang="ru-RU" baseline="0" dirty="0" smtClean="0"/>
          </a:p>
          <a:p>
            <a:pPr algn="just"/>
            <a:r>
              <a:rPr lang="ru-RU" baseline="0" dirty="0" smtClean="0"/>
              <a:t>Равновесие </a:t>
            </a:r>
            <a:r>
              <a:rPr lang="ru-RU" baseline="0" dirty="0" err="1" smtClean="0"/>
              <a:t>Курно</a:t>
            </a:r>
            <a:r>
              <a:rPr lang="ru-RU" baseline="0" dirty="0" smtClean="0"/>
              <a:t> (точка Е) – это ситуация, при которой ни у одной из компаний нет мотивов менять объем выпускаемой продукции при заданном объеме другой компании.</a:t>
            </a:r>
          </a:p>
          <a:p>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29</a:t>
            </a:fld>
            <a:endParaRPr lang="ru-RU"/>
          </a:p>
        </p:txBody>
      </p:sp>
    </p:spTree>
    <p:extLst>
      <p:ext uri="{BB962C8B-B14F-4D97-AF65-F5344CB8AC3E}">
        <p14:creationId xmlns:p14="http://schemas.microsoft.com/office/powerpoint/2010/main" val="1051522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228600" indent="-228600">
              <a:buAutoNum type="arabicPeriod"/>
            </a:pPr>
            <a:r>
              <a:rPr lang="ru-RU" baseline="0" dirty="0" smtClean="0"/>
              <a:t>Каждая точка на </a:t>
            </a:r>
            <a:r>
              <a:rPr lang="ru-RU" baseline="0" dirty="0" err="1" smtClean="0"/>
              <a:t>изопрофе</a:t>
            </a:r>
            <a:r>
              <a:rPr lang="ru-RU" baseline="0" dirty="0" smtClean="0"/>
              <a:t> соответствует одной и той же прибыли для рассматриваемой компании. Например, точки </a:t>
            </a:r>
            <a:r>
              <a:rPr lang="en-US" baseline="0" dirty="0" smtClean="0"/>
              <a:t>F</a:t>
            </a:r>
            <a:r>
              <a:rPr lang="ru-RU" baseline="0" dirty="0" smtClean="0"/>
              <a:t>, </a:t>
            </a:r>
            <a:r>
              <a:rPr lang="en-US" baseline="0" dirty="0" smtClean="0"/>
              <a:t>A</a:t>
            </a:r>
            <a:r>
              <a:rPr lang="ru-RU" baseline="0" dirty="0" smtClean="0"/>
              <a:t> и </a:t>
            </a:r>
            <a:r>
              <a:rPr lang="en-US" baseline="0" dirty="0" smtClean="0"/>
              <a:t>G</a:t>
            </a:r>
            <a:r>
              <a:rPr lang="ru-RU" baseline="0" dirty="0" smtClean="0"/>
              <a:t> лежат на </a:t>
            </a:r>
            <a:r>
              <a:rPr lang="ru-RU" baseline="0" dirty="0" err="1" smtClean="0"/>
              <a:t>изопрофе</a:t>
            </a:r>
            <a:r>
              <a:rPr lang="ru-RU" baseline="0" dirty="0" smtClean="0"/>
              <a:t> п0, т.е. в каждой из этих точек компания 1 получает прибыль п0.</a:t>
            </a:r>
          </a:p>
          <a:p>
            <a:pPr marL="228600" indent="-228600">
              <a:buAutoNum type="arabicPeriod"/>
            </a:pPr>
            <a:r>
              <a:rPr lang="ru-RU" baseline="0" dirty="0" err="1" smtClean="0"/>
              <a:t>Изопрофы</a:t>
            </a:r>
            <a:r>
              <a:rPr lang="ru-RU" baseline="0" dirty="0" smtClean="0"/>
              <a:t>, лежащие ближе к варианту, при котором компания является монополистом на рынке (</a:t>
            </a:r>
            <a:r>
              <a:rPr lang="en-US" baseline="0" dirty="0" smtClean="0"/>
              <a:t>QM1</a:t>
            </a:r>
            <a:r>
              <a:rPr lang="ru-RU" baseline="0" dirty="0" smtClean="0"/>
              <a:t>), соответствуют более высоким значениям прибыли. Так, </a:t>
            </a:r>
            <a:r>
              <a:rPr lang="ru-RU" baseline="0" dirty="0" err="1" smtClean="0"/>
              <a:t>изопрофа</a:t>
            </a:r>
            <a:r>
              <a:rPr lang="ru-RU" baseline="0" dirty="0" smtClean="0"/>
              <a:t> п2 соответствует более высоким прибылям, чем </a:t>
            </a:r>
            <a:r>
              <a:rPr lang="ru-RU" baseline="0" dirty="0" err="1" smtClean="0"/>
              <a:t>изопрофы</a:t>
            </a:r>
            <a:r>
              <a:rPr lang="ru-RU" baseline="0" dirty="0" smtClean="0"/>
              <a:t> п0 и п1.</a:t>
            </a:r>
          </a:p>
          <a:p>
            <a:pPr marL="228600" indent="-228600">
              <a:buAutoNum type="arabicPeriod"/>
            </a:pPr>
            <a:r>
              <a:rPr lang="ru-RU" baseline="0" dirty="0" err="1" smtClean="0"/>
              <a:t>Изопрофы</a:t>
            </a:r>
            <a:r>
              <a:rPr lang="ru-RU" baseline="0" dirty="0" smtClean="0"/>
              <a:t> для компании 1 достигает своего максимального значения в тех точках, где они пересекаются с функцией реагирования. Например, </a:t>
            </a:r>
            <a:r>
              <a:rPr lang="ru-RU" baseline="0" dirty="0" err="1" smtClean="0"/>
              <a:t>изопрофа</a:t>
            </a:r>
            <a:r>
              <a:rPr lang="ru-RU" baseline="0" dirty="0" smtClean="0"/>
              <a:t> п0 имеет максимальное значение в точке А, где она пересекается с кривой </a:t>
            </a:r>
            <a:r>
              <a:rPr lang="en-US" baseline="0" dirty="0" smtClean="0"/>
              <a:t>r1.</a:t>
            </a:r>
          </a:p>
          <a:p>
            <a:pPr marL="228600" indent="-228600">
              <a:buAutoNum type="arabicPeriod"/>
            </a:pPr>
            <a:r>
              <a:rPr lang="ru-RU" baseline="0" dirty="0" err="1" smtClean="0"/>
              <a:t>Изопрофы</a:t>
            </a:r>
            <a:r>
              <a:rPr lang="ru-RU" baseline="0" dirty="0" smtClean="0"/>
              <a:t> не пересекаются друг с другом.</a:t>
            </a:r>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32</a:t>
            </a:fld>
            <a:endParaRPr lang="ru-RU"/>
          </a:p>
        </p:txBody>
      </p:sp>
    </p:spTree>
    <p:extLst>
      <p:ext uri="{BB962C8B-B14F-4D97-AF65-F5344CB8AC3E}">
        <p14:creationId xmlns:p14="http://schemas.microsoft.com/office/powerpoint/2010/main" val="29771577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Предположим теперь, что предельные издержки компании 2 сократились. При заданном объеме выпускаемой продукции предельные поступления остаются теми же, но предельные издержки сокращаются. Это означает, что для компании 2 предельные поступления стали превышать предельные издержки,</a:t>
            </a:r>
            <a:r>
              <a:rPr lang="ru-RU" baseline="0" dirty="0" smtClean="0"/>
              <a:t> и поэтому ей становится увеличить объем выпускаемой продукции при любом заданном первоначально объеме </a:t>
            </a:r>
            <a:r>
              <a:rPr lang="en-US" baseline="0" dirty="0" smtClean="0"/>
              <a:t>Q1</a:t>
            </a:r>
            <a:r>
              <a:rPr lang="ru-RU" baseline="0" dirty="0" smtClean="0"/>
              <a:t> компании 1.</a:t>
            </a:r>
          </a:p>
          <a:p>
            <a:r>
              <a:rPr lang="ru-RU" baseline="0" dirty="0" smtClean="0"/>
              <a:t>Это новое состояние соответствует перемещению функции реагирования для компании 2 из положения </a:t>
            </a:r>
            <a:r>
              <a:rPr lang="en-US" baseline="0" dirty="0" smtClean="0"/>
              <a:t>r2  </a:t>
            </a:r>
            <a:r>
              <a:rPr lang="ru-RU" baseline="0" dirty="0" smtClean="0"/>
              <a:t>в положение </a:t>
            </a:r>
            <a:r>
              <a:rPr lang="en-US" baseline="0" dirty="0" smtClean="0"/>
              <a:t>r**2</a:t>
            </a:r>
            <a:r>
              <a:rPr lang="ru-RU" baseline="0" dirty="0" smtClean="0"/>
              <a:t>, результатом чего становится новое положение равновесия </a:t>
            </a:r>
            <a:r>
              <a:rPr lang="ru-RU" baseline="0" dirty="0" err="1" smtClean="0"/>
              <a:t>Курно</a:t>
            </a:r>
            <a:r>
              <a:rPr lang="ru-RU" baseline="0" dirty="0" smtClean="0"/>
              <a:t> – точка </a:t>
            </a:r>
            <a:r>
              <a:rPr lang="en-US" baseline="0" dirty="0" smtClean="0"/>
              <a:t>F.</a:t>
            </a:r>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33</a:t>
            </a:fld>
            <a:endParaRPr lang="ru-RU"/>
          </a:p>
        </p:txBody>
      </p:sp>
    </p:spTree>
    <p:extLst>
      <p:ext uri="{BB962C8B-B14F-4D97-AF65-F5344CB8AC3E}">
        <p14:creationId xmlns:p14="http://schemas.microsoft.com/office/powerpoint/2010/main" val="10906431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algn="just"/>
            <a:r>
              <a:rPr lang="ru-RU" dirty="0" smtClean="0"/>
              <a:t>Обратите внимание, что заштрихованная линзообразная область показывает те комбинации объемов выпускаемой продукции, при которых обе компании имеют более высокие прибыли,</a:t>
            </a:r>
            <a:r>
              <a:rPr lang="ru-RU" baseline="0" dirty="0" smtClean="0"/>
              <a:t> чем в точке равновесия </a:t>
            </a:r>
            <a:r>
              <a:rPr lang="ru-RU" baseline="0" dirty="0" err="1" smtClean="0"/>
              <a:t>Курно</a:t>
            </a:r>
            <a:r>
              <a:rPr lang="ru-RU" baseline="0" dirty="0" smtClean="0"/>
              <a:t> (точка С). Например, в точке </a:t>
            </a:r>
            <a:r>
              <a:rPr lang="en-US" baseline="0" dirty="0" smtClean="0"/>
              <a:t>D</a:t>
            </a:r>
            <a:r>
              <a:rPr lang="ru-RU" baseline="0" dirty="0" smtClean="0"/>
              <a:t> каждая компания выпускает меньше продукции и получает больше прибыли, так как </a:t>
            </a:r>
            <a:r>
              <a:rPr lang="ru-RU" baseline="0" dirty="0" err="1" smtClean="0"/>
              <a:t>изопрофы</a:t>
            </a:r>
            <a:r>
              <a:rPr lang="ru-RU" baseline="0" dirty="0" smtClean="0"/>
              <a:t> для обеих компании, проходящие через эту точку, ближе проходят к монопольным точкам на функциях реагирования для обеих компаний.</a:t>
            </a:r>
          </a:p>
          <a:p>
            <a:pPr algn="just"/>
            <a:r>
              <a:rPr lang="ru-RU" baseline="0" dirty="0" smtClean="0"/>
              <a:t>Любая комбинация, лежащая на отрезке </a:t>
            </a:r>
            <a:r>
              <a:rPr lang="en-US" baseline="0" dirty="0" smtClean="0"/>
              <a:t>AB</a:t>
            </a:r>
            <a:r>
              <a:rPr lang="ru-RU" baseline="0" dirty="0" smtClean="0"/>
              <a:t>, приведет к максимизации прибыли отрасли в целом.</a:t>
            </a:r>
          </a:p>
          <a:p>
            <a:pPr algn="just"/>
            <a:r>
              <a:rPr lang="ru-RU" baseline="0" dirty="0" smtClean="0"/>
              <a:t>Объемы выпускаемой продукции, соответствующие отрезку между точками </a:t>
            </a:r>
            <a:r>
              <a:rPr lang="en-US" baseline="0" dirty="0" smtClean="0"/>
              <a:t>E</a:t>
            </a:r>
            <a:r>
              <a:rPr lang="ru-RU" baseline="0" dirty="0" smtClean="0"/>
              <a:t> и </a:t>
            </a:r>
            <a:r>
              <a:rPr lang="en-US" baseline="0" dirty="0" smtClean="0"/>
              <a:t>F</a:t>
            </a:r>
            <a:r>
              <a:rPr lang="ru-RU" baseline="0" dirty="0" smtClean="0"/>
              <a:t>, позволяют как отрасли получать максимальную прибыль, так как они находятся внутри линзообразной области, так и самим компаниям иметь более высокую прибыль, чем в точке равновесия </a:t>
            </a:r>
            <a:r>
              <a:rPr lang="ru-RU" baseline="0" dirty="0" err="1" smtClean="0"/>
              <a:t>Курно</a:t>
            </a:r>
            <a:r>
              <a:rPr lang="ru-RU" baseline="0" dirty="0" smtClean="0"/>
              <a:t> (точке С).</a:t>
            </a:r>
            <a:r>
              <a:rPr lang="ru-RU" dirty="0" smtClean="0"/>
              <a:t> </a:t>
            </a:r>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34</a:t>
            </a:fld>
            <a:endParaRPr lang="ru-RU"/>
          </a:p>
        </p:txBody>
      </p:sp>
    </p:spTree>
    <p:extLst>
      <p:ext uri="{BB962C8B-B14F-4D97-AF65-F5344CB8AC3E}">
        <p14:creationId xmlns:p14="http://schemas.microsoft.com/office/powerpoint/2010/main" val="19506923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Компания 1 является</a:t>
            </a:r>
            <a:r>
              <a:rPr lang="ru-RU" baseline="0" dirty="0" smtClean="0"/>
              <a:t> «зачинщиком» и поэтому имеет преимущество первого хода, т.е. сначала объем выпускаемой продукции устанавливает для себя компания 1 и только после этого компания 2, которая в этих условиях становится «преследователем» и может максимизировать свой объем, только принимая объем «зачинщика» как данность.</a:t>
            </a:r>
          </a:p>
          <a:p>
            <a:r>
              <a:rPr lang="ru-RU" baseline="0" dirty="0" smtClean="0"/>
              <a:t>Зачинщику известно, что «преследователь» будет действовать в соответствии с указанной функцией реагирования </a:t>
            </a:r>
            <a:r>
              <a:rPr lang="en-US" baseline="0" dirty="0" smtClean="0"/>
              <a:t>r2</a:t>
            </a:r>
            <a:r>
              <a:rPr lang="ru-RU" baseline="0" dirty="0" smtClean="0"/>
              <a:t>, «зачинщику» достаточно выбрать такую точку на этой функции реагирования, которая соответствуют его максимальной прибыли. А так как прибыль «зачинщика» возрастает по мере того, как </a:t>
            </a:r>
            <a:r>
              <a:rPr lang="ru-RU" baseline="0" dirty="0" err="1" smtClean="0"/>
              <a:t>изопрофы</a:t>
            </a:r>
            <a:r>
              <a:rPr lang="ru-RU" baseline="0" dirty="0" smtClean="0"/>
              <a:t> приближаются к точке его монопольного положения, то оптимальной для него точкой станет точка </a:t>
            </a:r>
            <a:r>
              <a:rPr lang="en-US" baseline="0" dirty="0" smtClean="0"/>
              <a:t>S</a:t>
            </a:r>
            <a:r>
              <a:rPr lang="ru-RU" baseline="0" dirty="0" smtClean="0"/>
              <a:t>, в которой </a:t>
            </a:r>
            <a:r>
              <a:rPr lang="ru-RU" baseline="0" dirty="0" err="1" smtClean="0"/>
              <a:t>изопрофа</a:t>
            </a:r>
            <a:r>
              <a:rPr lang="ru-RU" baseline="0" dirty="0" smtClean="0"/>
              <a:t> п</a:t>
            </a:r>
            <a:r>
              <a:rPr lang="en-US" baseline="0" dirty="0" smtClean="0"/>
              <a:t>s1</a:t>
            </a:r>
            <a:r>
              <a:rPr lang="ru-RU" baseline="0" dirty="0" smtClean="0"/>
              <a:t> </a:t>
            </a:r>
            <a:r>
              <a:rPr lang="ru-RU" baseline="0" dirty="0" err="1" smtClean="0"/>
              <a:t>обепечивает</a:t>
            </a:r>
            <a:r>
              <a:rPr lang="ru-RU" baseline="0" dirty="0" smtClean="0"/>
              <a:t> «зачинщику» максимально высокую прибыль с учетом оптимальных действий преследователя.</a:t>
            </a:r>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35</a:t>
            </a:fld>
            <a:endParaRPr lang="ru-RU"/>
          </a:p>
        </p:txBody>
      </p:sp>
    </p:spTree>
    <p:extLst>
      <p:ext uri="{BB962C8B-B14F-4D97-AF65-F5344CB8AC3E}">
        <p14:creationId xmlns:p14="http://schemas.microsoft.com/office/powerpoint/2010/main" val="24522538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EFAD1E7-AF52-482E-AE32-E1164DD2C391}" type="slidenum">
              <a:rPr lang="ru-RU" smtClean="0"/>
              <a:t>37</a:t>
            </a:fld>
            <a:endParaRPr lang="ru-RU"/>
          </a:p>
        </p:txBody>
      </p:sp>
    </p:spTree>
    <p:extLst>
      <p:ext uri="{BB962C8B-B14F-4D97-AF65-F5344CB8AC3E}">
        <p14:creationId xmlns:p14="http://schemas.microsoft.com/office/powerpoint/2010/main" val="38025031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FF36A19E-A243-482F-8C6E-61291174E2BF}" type="slidenum">
              <a:rPr lang="ru-RU" smtClean="0"/>
              <a:t>38</a:t>
            </a:fld>
            <a:endParaRPr lang="ru-RU"/>
          </a:p>
        </p:txBody>
      </p:sp>
    </p:spTree>
    <p:extLst>
      <p:ext uri="{BB962C8B-B14F-4D97-AF65-F5344CB8AC3E}">
        <p14:creationId xmlns:p14="http://schemas.microsoft.com/office/powerpoint/2010/main" val="14551605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xml"/><Relationship Id="rId1" Type="http://schemas.openxmlformats.org/officeDocument/2006/relationships/vmlDrawing" Target="../drawings/vmlDrawing1.vml"/><Relationship Id="rId5" Type="http://schemas.openxmlformats.org/officeDocument/2006/relationships/image" Target="../media/image3.emf"/><Relationship Id="rId4" Type="http://schemas.openxmlformats.org/officeDocument/2006/relationships/oleObject" Target="../embeddings/oleObject1.bin"/></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617663"/>
            <a:ext cx="9144000" cy="2387600"/>
          </a:xfrm>
        </p:spPr>
        <p:txBody>
          <a:bodyPr anchor="b"/>
          <a:lstStyle>
            <a:lvl1pPr algn="ctr">
              <a:defRPr sz="6000" b="1">
                <a:solidFill>
                  <a:schemeClr val="bg1"/>
                </a:solidFill>
              </a:defRPr>
            </a:lvl1pPr>
          </a:lstStyle>
          <a:p>
            <a:r>
              <a:rPr lang="ru-RU" smtClean="0"/>
              <a:t>Образец заголовка</a:t>
            </a:r>
            <a:endParaRPr lang="ru-RU"/>
          </a:p>
        </p:txBody>
      </p:sp>
    </p:spTree>
    <p:extLst>
      <p:ext uri="{BB962C8B-B14F-4D97-AF65-F5344CB8AC3E}">
        <p14:creationId xmlns:p14="http://schemas.microsoft.com/office/powerpoint/2010/main" val="39485191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012950"/>
            <a:ext cx="10515600" cy="1325563"/>
          </a:xfrm>
        </p:spPr>
        <p:txBody>
          <a:bodyPr/>
          <a:lstStyle>
            <a:lvl1pPr algn="ctr">
              <a:defRPr b="1" i="0">
                <a:solidFill>
                  <a:schemeClr val="bg1"/>
                </a:solidFill>
              </a:defRPr>
            </a:lvl1pPr>
          </a:lstStyle>
          <a:p>
            <a:r>
              <a:rPr lang="ru-RU" smtClean="0"/>
              <a:t>Образец заголовка</a:t>
            </a:r>
            <a:endParaRPr lang="ru-RU"/>
          </a:p>
        </p:txBody>
      </p:sp>
    </p:spTree>
    <p:extLst>
      <p:ext uri="{BB962C8B-B14F-4D97-AF65-F5344CB8AC3E}">
        <p14:creationId xmlns:p14="http://schemas.microsoft.com/office/powerpoint/2010/main" val="3974832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Tree>
    <p:extLst>
      <p:ext uri="{BB962C8B-B14F-4D97-AF65-F5344CB8AC3E}">
        <p14:creationId xmlns:p14="http://schemas.microsoft.com/office/powerpoint/2010/main" val="1692409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716584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4214879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Tree>
    <p:extLst>
      <p:ext uri="{BB962C8B-B14F-4D97-AF65-F5344CB8AC3E}">
        <p14:creationId xmlns:p14="http://schemas.microsoft.com/office/powerpoint/2010/main" val="3213888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5449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1997145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7217525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121798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679503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cSld name="Title and Content">
    <p:spTree>
      <p:nvGrpSpPr>
        <p:cNvPr id="1" name=""/>
        <p:cNvGrpSpPr/>
        <p:nvPr/>
      </p:nvGrpSpPr>
      <p:grpSpPr>
        <a:xfrm>
          <a:off x="0" y="0"/>
          <a:ext cx="0" cy="0"/>
          <a:chOff x="0" y="0"/>
          <a:chExt cx="0" cy="0"/>
        </a:xfrm>
      </p:grpSpPr>
      <p:graphicFrame>
        <p:nvGraphicFramePr>
          <p:cNvPr id="4" name="Objekt 6" hidden="1"/>
          <p:cNvGraphicFramePr>
            <a:graphicFrameLocks noChangeAspect="1"/>
          </p:cNvGraphicFramePr>
          <p:nvPr>
            <p:custDataLst>
              <p:tags r:id="rId2"/>
            </p:custDataLst>
          </p:nvPr>
        </p:nvGraphicFramePr>
        <p:xfrm>
          <a:off x="1956" y="1590"/>
          <a:ext cx="1953" cy="1587"/>
        </p:xfrm>
        <a:graphic>
          <a:graphicData uri="http://schemas.openxmlformats.org/presentationml/2006/ole">
            <mc:AlternateContent xmlns:mc="http://schemas.openxmlformats.org/markup-compatibility/2006">
              <mc:Choice xmlns:v="urn:schemas-microsoft-com:vml" Requires="v">
                <p:oleObj spid="_x0000_s1039" name="think-cell Slide" r:id="rId4" imgW="360" imgH="360" progId="TCLayout.ActiveDocument.1">
                  <p:embed/>
                </p:oleObj>
              </mc:Choice>
              <mc:Fallback>
                <p:oleObj name="think-cell Slide" r:id="rId4" imgW="360" imgH="360" progId="TCLayout.ActiveDocument.1">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56" y="1590"/>
                        <a:ext cx="1953"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Rechteck 36"/>
          <p:cNvSpPr/>
          <p:nvPr/>
        </p:nvSpPr>
        <p:spPr>
          <a:xfrm>
            <a:off x="11502294" y="6597650"/>
            <a:ext cx="353645" cy="2603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sz="1662" dirty="0"/>
          </a:p>
        </p:txBody>
      </p:sp>
      <p:grpSp>
        <p:nvGrpSpPr>
          <p:cNvPr id="6" name="Gruppieren 7"/>
          <p:cNvGrpSpPr>
            <a:grpSpLocks noChangeAspect="1"/>
          </p:cNvGrpSpPr>
          <p:nvPr/>
        </p:nvGrpSpPr>
        <p:grpSpPr bwMode="auto">
          <a:xfrm>
            <a:off x="10417909" y="2"/>
            <a:ext cx="1438031" cy="581025"/>
            <a:chOff x="442913" y="1373188"/>
            <a:chExt cx="8255000" cy="4110037"/>
          </a:xfrm>
        </p:grpSpPr>
        <p:sp>
          <p:nvSpPr>
            <p:cNvPr id="7" name="Rectangle 30"/>
            <p:cNvSpPr>
              <a:spLocks noChangeArrowheads="1"/>
            </p:cNvSpPr>
            <p:nvPr/>
          </p:nvSpPr>
          <p:spPr bwMode="gray">
            <a:xfrm>
              <a:off x="442913" y="1373188"/>
              <a:ext cx="4071423" cy="4110037"/>
            </a:xfrm>
            <a:prstGeom prst="rect">
              <a:avLst/>
            </a:prstGeom>
            <a:solidFill>
              <a:srgbClr val="102A63"/>
            </a:solidFill>
            <a:ln>
              <a:noFill/>
            </a:ln>
            <a:extLst/>
          </p:spPr>
          <p:txBody>
            <a:bodyPr/>
            <a:lstStyle>
              <a:lvl1pPr>
                <a:defRPr sz="1600">
                  <a:solidFill>
                    <a:schemeClr val="tx1"/>
                  </a:solidFill>
                  <a:latin typeface="Arial Narrow" pitchFamily="34" charset="0"/>
                </a:defRPr>
              </a:lvl1pPr>
              <a:lvl2pPr marL="742950" indent="-285750">
                <a:defRPr sz="1600">
                  <a:solidFill>
                    <a:schemeClr val="tx1"/>
                  </a:solidFill>
                  <a:latin typeface="Arial Narrow" pitchFamily="34" charset="0"/>
                </a:defRPr>
              </a:lvl2pPr>
              <a:lvl3pPr marL="1143000" indent="-228600">
                <a:defRPr sz="1600">
                  <a:solidFill>
                    <a:schemeClr val="tx1"/>
                  </a:solidFill>
                  <a:latin typeface="Arial Narrow" pitchFamily="34" charset="0"/>
                </a:defRPr>
              </a:lvl3pPr>
              <a:lvl4pPr marL="1600200" indent="-228600">
                <a:defRPr sz="1600">
                  <a:solidFill>
                    <a:schemeClr val="tx1"/>
                  </a:solidFill>
                  <a:latin typeface="Arial Narrow" pitchFamily="34" charset="0"/>
                </a:defRPr>
              </a:lvl4pPr>
              <a:lvl5pPr marL="2057400" indent="-228600">
                <a:defRPr sz="1600">
                  <a:solidFill>
                    <a:schemeClr val="tx1"/>
                  </a:solidFill>
                  <a:latin typeface="Arial Narrow" pitchFamily="34" charset="0"/>
                </a:defRPr>
              </a:lvl5pPr>
              <a:lvl6pPr marL="2514600" indent="-228600" algn="ctr" eaLnBrk="0" fontAlgn="base" hangingPunct="0">
                <a:lnSpc>
                  <a:spcPct val="90000"/>
                </a:lnSpc>
                <a:spcBef>
                  <a:spcPct val="0"/>
                </a:spcBef>
                <a:spcAft>
                  <a:spcPct val="0"/>
                </a:spcAft>
                <a:defRPr sz="1600">
                  <a:solidFill>
                    <a:schemeClr val="tx1"/>
                  </a:solidFill>
                  <a:latin typeface="Arial Narrow" pitchFamily="34" charset="0"/>
                </a:defRPr>
              </a:lvl6pPr>
              <a:lvl7pPr marL="2971800" indent="-228600" algn="ctr" eaLnBrk="0" fontAlgn="base" hangingPunct="0">
                <a:lnSpc>
                  <a:spcPct val="90000"/>
                </a:lnSpc>
                <a:spcBef>
                  <a:spcPct val="0"/>
                </a:spcBef>
                <a:spcAft>
                  <a:spcPct val="0"/>
                </a:spcAft>
                <a:defRPr sz="1600">
                  <a:solidFill>
                    <a:schemeClr val="tx1"/>
                  </a:solidFill>
                  <a:latin typeface="Arial Narrow" pitchFamily="34" charset="0"/>
                </a:defRPr>
              </a:lvl7pPr>
              <a:lvl8pPr marL="3429000" indent="-228600" algn="ctr" eaLnBrk="0" fontAlgn="base" hangingPunct="0">
                <a:lnSpc>
                  <a:spcPct val="90000"/>
                </a:lnSpc>
                <a:spcBef>
                  <a:spcPct val="0"/>
                </a:spcBef>
                <a:spcAft>
                  <a:spcPct val="0"/>
                </a:spcAft>
                <a:defRPr sz="1600">
                  <a:solidFill>
                    <a:schemeClr val="tx1"/>
                  </a:solidFill>
                  <a:latin typeface="Arial Narrow" pitchFamily="34" charset="0"/>
                </a:defRPr>
              </a:lvl8pPr>
              <a:lvl9pPr marL="3886200" indent="-228600" algn="ctr" eaLnBrk="0" fontAlgn="base" hangingPunct="0">
                <a:lnSpc>
                  <a:spcPct val="90000"/>
                </a:lnSpc>
                <a:spcBef>
                  <a:spcPct val="0"/>
                </a:spcBef>
                <a:spcAft>
                  <a:spcPct val="0"/>
                </a:spcAft>
                <a:defRPr sz="1600">
                  <a:solidFill>
                    <a:schemeClr val="tx1"/>
                  </a:solidFill>
                  <a:latin typeface="Arial Narrow" pitchFamily="34" charset="0"/>
                </a:defRPr>
              </a:lvl9pPr>
            </a:lstStyle>
            <a:p>
              <a:pPr>
                <a:defRPr/>
              </a:pPr>
              <a:endParaRPr lang="en-US" altLang="en-US" sz="1477" smtClean="0"/>
            </a:p>
          </p:txBody>
        </p:sp>
        <p:sp>
          <p:nvSpPr>
            <p:cNvPr id="8" name="Rectangle 31"/>
            <p:cNvSpPr>
              <a:spLocks noChangeArrowheads="1"/>
            </p:cNvSpPr>
            <p:nvPr/>
          </p:nvSpPr>
          <p:spPr bwMode="gray">
            <a:xfrm>
              <a:off x="2630043" y="1373188"/>
              <a:ext cx="1020655" cy="1021898"/>
            </a:xfrm>
            <a:prstGeom prst="rect">
              <a:avLst/>
            </a:prstGeom>
            <a:solidFill>
              <a:srgbClr val="3F4C82"/>
            </a:solidFill>
            <a:ln>
              <a:noFill/>
            </a:ln>
            <a:extLst/>
          </p:spPr>
          <p:txBody>
            <a:bodyPr/>
            <a:lstStyle>
              <a:lvl1pPr>
                <a:defRPr sz="1600">
                  <a:solidFill>
                    <a:schemeClr val="tx1"/>
                  </a:solidFill>
                  <a:latin typeface="Arial Narrow" pitchFamily="34" charset="0"/>
                </a:defRPr>
              </a:lvl1pPr>
              <a:lvl2pPr marL="742950" indent="-285750">
                <a:defRPr sz="1600">
                  <a:solidFill>
                    <a:schemeClr val="tx1"/>
                  </a:solidFill>
                  <a:latin typeface="Arial Narrow" pitchFamily="34" charset="0"/>
                </a:defRPr>
              </a:lvl2pPr>
              <a:lvl3pPr marL="1143000" indent="-228600">
                <a:defRPr sz="1600">
                  <a:solidFill>
                    <a:schemeClr val="tx1"/>
                  </a:solidFill>
                  <a:latin typeface="Arial Narrow" pitchFamily="34" charset="0"/>
                </a:defRPr>
              </a:lvl3pPr>
              <a:lvl4pPr marL="1600200" indent="-228600">
                <a:defRPr sz="1600">
                  <a:solidFill>
                    <a:schemeClr val="tx1"/>
                  </a:solidFill>
                  <a:latin typeface="Arial Narrow" pitchFamily="34" charset="0"/>
                </a:defRPr>
              </a:lvl4pPr>
              <a:lvl5pPr marL="2057400" indent="-228600">
                <a:defRPr sz="1600">
                  <a:solidFill>
                    <a:schemeClr val="tx1"/>
                  </a:solidFill>
                  <a:latin typeface="Arial Narrow" pitchFamily="34" charset="0"/>
                </a:defRPr>
              </a:lvl5pPr>
              <a:lvl6pPr marL="2514600" indent="-228600" algn="ctr" eaLnBrk="0" fontAlgn="base" hangingPunct="0">
                <a:lnSpc>
                  <a:spcPct val="90000"/>
                </a:lnSpc>
                <a:spcBef>
                  <a:spcPct val="0"/>
                </a:spcBef>
                <a:spcAft>
                  <a:spcPct val="0"/>
                </a:spcAft>
                <a:defRPr sz="1600">
                  <a:solidFill>
                    <a:schemeClr val="tx1"/>
                  </a:solidFill>
                  <a:latin typeface="Arial Narrow" pitchFamily="34" charset="0"/>
                </a:defRPr>
              </a:lvl6pPr>
              <a:lvl7pPr marL="2971800" indent="-228600" algn="ctr" eaLnBrk="0" fontAlgn="base" hangingPunct="0">
                <a:lnSpc>
                  <a:spcPct val="90000"/>
                </a:lnSpc>
                <a:spcBef>
                  <a:spcPct val="0"/>
                </a:spcBef>
                <a:spcAft>
                  <a:spcPct val="0"/>
                </a:spcAft>
                <a:defRPr sz="1600">
                  <a:solidFill>
                    <a:schemeClr val="tx1"/>
                  </a:solidFill>
                  <a:latin typeface="Arial Narrow" pitchFamily="34" charset="0"/>
                </a:defRPr>
              </a:lvl7pPr>
              <a:lvl8pPr marL="3429000" indent="-228600" algn="ctr" eaLnBrk="0" fontAlgn="base" hangingPunct="0">
                <a:lnSpc>
                  <a:spcPct val="90000"/>
                </a:lnSpc>
                <a:spcBef>
                  <a:spcPct val="0"/>
                </a:spcBef>
                <a:spcAft>
                  <a:spcPct val="0"/>
                </a:spcAft>
                <a:defRPr sz="1600">
                  <a:solidFill>
                    <a:schemeClr val="tx1"/>
                  </a:solidFill>
                  <a:latin typeface="Arial Narrow" pitchFamily="34" charset="0"/>
                </a:defRPr>
              </a:lvl8pPr>
              <a:lvl9pPr marL="3886200" indent="-228600" algn="ctr" eaLnBrk="0" fontAlgn="base" hangingPunct="0">
                <a:lnSpc>
                  <a:spcPct val="90000"/>
                </a:lnSpc>
                <a:spcBef>
                  <a:spcPct val="0"/>
                </a:spcBef>
                <a:spcAft>
                  <a:spcPct val="0"/>
                </a:spcAft>
                <a:defRPr sz="1600">
                  <a:solidFill>
                    <a:schemeClr val="tx1"/>
                  </a:solidFill>
                  <a:latin typeface="Arial Narrow" pitchFamily="34" charset="0"/>
                </a:defRPr>
              </a:lvl9pPr>
            </a:lstStyle>
            <a:p>
              <a:pPr>
                <a:defRPr/>
              </a:pPr>
              <a:endParaRPr lang="en-US" altLang="en-US" sz="1477" smtClean="0"/>
            </a:p>
          </p:txBody>
        </p:sp>
        <p:sp>
          <p:nvSpPr>
            <p:cNvPr id="9" name="Rectangle 32"/>
            <p:cNvSpPr>
              <a:spLocks noChangeArrowheads="1"/>
            </p:cNvSpPr>
            <p:nvPr/>
          </p:nvSpPr>
          <p:spPr bwMode="gray">
            <a:xfrm>
              <a:off x="4043263" y="1373188"/>
              <a:ext cx="471073" cy="1021898"/>
            </a:xfrm>
            <a:prstGeom prst="rect">
              <a:avLst/>
            </a:prstGeom>
            <a:solidFill>
              <a:srgbClr val="3F4C82"/>
            </a:solidFill>
            <a:ln>
              <a:noFill/>
            </a:ln>
            <a:extLst/>
          </p:spPr>
          <p:txBody>
            <a:bodyPr/>
            <a:lstStyle>
              <a:lvl1pPr>
                <a:defRPr sz="1600">
                  <a:solidFill>
                    <a:schemeClr val="tx1"/>
                  </a:solidFill>
                  <a:latin typeface="Arial Narrow" pitchFamily="34" charset="0"/>
                </a:defRPr>
              </a:lvl1pPr>
              <a:lvl2pPr marL="742950" indent="-285750">
                <a:defRPr sz="1600">
                  <a:solidFill>
                    <a:schemeClr val="tx1"/>
                  </a:solidFill>
                  <a:latin typeface="Arial Narrow" pitchFamily="34" charset="0"/>
                </a:defRPr>
              </a:lvl2pPr>
              <a:lvl3pPr marL="1143000" indent="-228600">
                <a:defRPr sz="1600">
                  <a:solidFill>
                    <a:schemeClr val="tx1"/>
                  </a:solidFill>
                  <a:latin typeface="Arial Narrow" pitchFamily="34" charset="0"/>
                </a:defRPr>
              </a:lvl3pPr>
              <a:lvl4pPr marL="1600200" indent="-228600">
                <a:defRPr sz="1600">
                  <a:solidFill>
                    <a:schemeClr val="tx1"/>
                  </a:solidFill>
                  <a:latin typeface="Arial Narrow" pitchFamily="34" charset="0"/>
                </a:defRPr>
              </a:lvl4pPr>
              <a:lvl5pPr marL="2057400" indent="-228600">
                <a:defRPr sz="1600">
                  <a:solidFill>
                    <a:schemeClr val="tx1"/>
                  </a:solidFill>
                  <a:latin typeface="Arial Narrow" pitchFamily="34" charset="0"/>
                </a:defRPr>
              </a:lvl5pPr>
              <a:lvl6pPr marL="2514600" indent="-228600" algn="ctr" eaLnBrk="0" fontAlgn="base" hangingPunct="0">
                <a:lnSpc>
                  <a:spcPct val="90000"/>
                </a:lnSpc>
                <a:spcBef>
                  <a:spcPct val="0"/>
                </a:spcBef>
                <a:spcAft>
                  <a:spcPct val="0"/>
                </a:spcAft>
                <a:defRPr sz="1600">
                  <a:solidFill>
                    <a:schemeClr val="tx1"/>
                  </a:solidFill>
                  <a:latin typeface="Arial Narrow" pitchFamily="34" charset="0"/>
                </a:defRPr>
              </a:lvl6pPr>
              <a:lvl7pPr marL="2971800" indent="-228600" algn="ctr" eaLnBrk="0" fontAlgn="base" hangingPunct="0">
                <a:lnSpc>
                  <a:spcPct val="90000"/>
                </a:lnSpc>
                <a:spcBef>
                  <a:spcPct val="0"/>
                </a:spcBef>
                <a:spcAft>
                  <a:spcPct val="0"/>
                </a:spcAft>
                <a:defRPr sz="1600">
                  <a:solidFill>
                    <a:schemeClr val="tx1"/>
                  </a:solidFill>
                  <a:latin typeface="Arial Narrow" pitchFamily="34" charset="0"/>
                </a:defRPr>
              </a:lvl7pPr>
              <a:lvl8pPr marL="3429000" indent="-228600" algn="ctr" eaLnBrk="0" fontAlgn="base" hangingPunct="0">
                <a:lnSpc>
                  <a:spcPct val="90000"/>
                </a:lnSpc>
                <a:spcBef>
                  <a:spcPct val="0"/>
                </a:spcBef>
                <a:spcAft>
                  <a:spcPct val="0"/>
                </a:spcAft>
                <a:defRPr sz="1600">
                  <a:solidFill>
                    <a:schemeClr val="tx1"/>
                  </a:solidFill>
                  <a:latin typeface="Arial Narrow" pitchFamily="34" charset="0"/>
                </a:defRPr>
              </a:lvl8pPr>
              <a:lvl9pPr marL="3886200" indent="-228600" algn="ctr" eaLnBrk="0" fontAlgn="base" hangingPunct="0">
                <a:lnSpc>
                  <a:spcPct val="90000"/>
                </a:lnSpc>
                <a:spcBef>
                  <a:spcPct val="0"/>
                </a:spcBef>
                <a:spcAft>
                  <a:spcPct val="0"/>
                </a:spcAft>
                <a:defRPr sz="1600">
                  <a:solidFill>
                    <a:schemeClr val="tx1"/>
                  </a:solidFill>
                  <a:latin typeface="Arial Narrow" pitchFamily="34" charset="0"/>
                </a:defRPr>
              </a:lvl9pPr>
            </a:lstStyle>
            <a:p>
              <a:pPr>
                <a:defRPr/>
              </a:pPr>
              <a:endParaRPr lang="en-US" altLang="en-US" sz="1477" smtClean="0"/>
            </a:p>
          </p:txBody>
        </p:sp>
        <p:sp>
          <p:nvSpPr>
            <p:cNvPr id="10" name="Rectangle 33"/>
            <p:cNvSpPr>
              <a:spLocks noChangeArrowheads="1"/>
            </p:cNvSpPr>
            <p:nvPr/>
          </p:nvSpPr>
          <p:spPr bwMode="gray">
            <a:xfrm>
              <a:off x="2630043" y="2698282"/>
              <a:ext cx="1020655" cy="1033124"/>
            </a:xfrm>
            <a:prstGeom prst="rect">
              <a:avLst/>
            </a:prstGeom>
            <a:solidFill>
              <a:srgbClr val="3F4C82"/>
            </a:solidFill>
            <a:ln>
              <a:noFill/>
            </a:ln>
            <a:extLst/>
          </p:spPr>
          <p:txBody>
            <a:bodyPr/>
            <a:lstStyle>
              <a:lvl1pPr>
                <a:defRPr sz="1600">
                  <a:solidFill>
                    <a:schemeClr val="tx1"/>
                  </a:solidFill>
                  <a:latin typeface="Arial Narrow" pitchFamily="34" charset="0"/>
                </a:defRPr>
              </a:lvl1pPr>
              <a:lvl2pPr marL="742950" indent="-285750">
                <a:defRPr sz="1600">
                  <a:solidFill>
                    <a:schemeClr val="tx1"/>
                  </a:solidFill>
                  <a:latin typeface="Arial Narrow" pitchFamily="34" charset="0"/>
                </a:defRPr>
              </a:lvl2pPr>
              <a:lvl3pPr marL="1143000" indent="-228600">
                <a:defRPr sz="1600">
                  <a:solidFill>
                    <a:schemeClr val="tx1"/>
                  </a:solidFill>
                  <a:latin typeface="Arial Narrow" pitchFamily="34" charset="0"/>
                </a:defRPr>
              </a:lvl3pPr>
              <a:lvl4pPr marL="1600200" indent="-228600">
                <a:defRPr sz="1600">
                  <a:solidFill>
                    <a:schemeClr val="tx1"/>
                  </a:solidFill>
                  <a:latin typeface="Arial Narrow" pitchFamily="34" charset="0"/>
                </a:defRPr>
              </a:lvl4pPr>
              <a:lvl5pPr marL="2057400" indent="-228600">
                <a:defRPr sz="1600">
                  <a:solidFill>
                    <a:schemeClr val="tx1"/>
                  </a:solidFill>
                  <a:latin typeface="Arial Narrow" pitchFamily="34" charset="0"/>
                </a:defRPr>
              </a:lvl5pPr>
              <a:lvl6pPr marL="2514600" indent="-228600" algn="ctr" eaLnBrk="0" fontAlgn="base" hangingPunct="0">
                <a:lnSpc>
                  <a:spcPct val="90000"/>
                </a:lnSpc>
                <a:spcBef>
                  <a:spcPct val="0"/>
                </a:spcBef>
                <a:spcAft>
                  <a:spcPct val="0"/>
                </a:spcAft>
                <a:defRPr sz="1600">
                  <a:solidFill>
                    <a:schemeClr val="tx1"/>
                  </a:solidFill>
                  <a:latin typeface="Arial Narrow" pitchFamily="34" charset="0"/>
                </a:defRPr>
              </a:lvl6pPr>
              <a:lvl7pPr marL="2971800" indent="-228600" algn="ctr" eaLnBrk="0" fontAlgn="base" hangingPunct="0">
                <a:lnSpc>
                  <a:spcPct val="90000"/>
                </a:lnSpc>
                <a:spcBef>
                  <a:spcPct val="0"/>
                </a:spcBef>
                <a:spcAft>
                  <a:spcPct val="0"/>
                </a:spcAft>
                <a:defRPr sz="1600">
                  <a:solidFill>
                    <a:schemeClr val="tx1"/>
                  </a:solidFill>
                  <a:latin typeface="Arial Narrow" pitchFamily="34" charset="0"/>
                </a:defRPr>
              </a:lvl7pPr>
              <a:lvl8pPr marL="3429000" indent="-228600" algn="ctr" eaLnBrk="0" fontAlgn="base" hangingPunct="0">
                <a:lnSpc>
                  <a:spcPct val="90000"/>
                </a:lnSpc>
                <a:spcBef>
                  <a:spcPct val="0"/>
                </a:spcBef>
                <a:spcAft>
                  <a:spcPct val="0"/>
                </a:spcAft>
                <a:defRPr sz="1600">
                  <a:solidFill>
                    <a:schemeClr val="tx1"/>
                  </a:solidFill>
                  <a:latin typeface="Arial Narrow" pitchFamily="34" charset="0"/>
                </a:defRPr>
              </a:lvl8pPr>
              <a:lvl9pPr marL="3886200" indent="-228600" algn="ctr" eaLnBrk="0" fontAlgn="base" hangingPunct="0">
                <a:lnSpc>
                  <a:spcPct val="90000"/>
                </a:lnSpc>
                <a:spcBef>
                  <a:spcPct val="0"/>
                </a:spcBef>
                <a:spcAft>
                  <a:spcPct val="0"/>
                </a:spcAft>
                <a:defRPr sz="1600">
                  <a:solidFill>
                    <a:schemeClr val="tx1"/>
                  </a:solidFill>
                  <a:latin typeface="Arial Narrow" pitchFamily="34" charset="0"/>
                </a:defRPr>
              </a:lvl9pPr>
            </a:lstStyle>
            <a:p>
              <a:pPr>
                <a:defRPr/>
              </a:pPr>
              <a:endParaRPr lang="en-US" altLang="en-US" sz="1477" smtClean="0"/>
            </a:p>
          </p:txBody>
        </p:sp>
        <p:sp>
          <p:nvSpPr>
            <p:cNvPr id="11" name="Rectangle 34"/>
            <p:cNvSpPr>
              <a:spLocks noChangeArrowheads="1"/>
            </p:cNvSpPr>
            <p:nvPr/>
          </p:nvSpPr>
          <p:spPr bwMode="gray">
            <a:xfrm>
              <a:off x="2630043" y="4045835"/>
              <a:ext cx="1020655" cy="1033124"/>
            </a:xfrm>
            <a:prstGeom prst="rect">
              <a:avLst/>
            </a:prstGeom>
            <a:solidFill>
              <a:srgbClr val="3F4C82"/>
            </a:solidFill>
            <a:ln>
              <a:noFill/>
            </a:ln>
            <a:extLst/>
          </p:spPr>
          <p:txBody>
            <a:bodyPr/>
            <a:lstStyle>
              <a:lvl1pPr>
                <a:defRPr sz="1600">
                  <a:solidFill>
                    <a:schemeClr val="tx1"/>
                  </a:solidFill>
                  <a:latin typeface="Arial Narrow" pitchFamily="34" charset="0"/>
                </a:defRPr>
              </a:lvl1pPr>
              <a:lvl2pPr marL="742950" indent="-285750">
                <a:defRPr sz="1600">
                  <a:solidFill>
                    <a:schemeClr val="tx1"/>
                  </a:solidFill>
                  <a:latin typeface="Arial Narrow" pitchFamily="34" charset="0"/>
                </a:defRPr>
              </a:lvl2pPr>
              <a:lvl3pPr marL="1143000" indent="-228600">
                <a:defRPr sz="1600">
                  <a:solidFill>
                    <a:schemeClr val="tx1"/>
                  </a:solidFill>
                  <a:latin typeface="Arial Narrow" pitchFamily="34" charset="0"/>
                </a:defRPr>
              </a:lvl3pPr>
              <a:lvl4pPr marL="1600200" indent="-228600">
                <a:defRPr sz="1600">
                  <a:solidFill>
                    <a:schemeClr val="tx1"/>
                  </a:solidFill>
                  <a:latin typeface="Arial Narrow" pitchFamily="34" charset="0"/>
                </a:defRPr>
              </a:lvl4pPr>
              <a:lvl5pPr marL="2057400" indent="-228600">
                <a:defRPr sz="1600">
                  <a:solidFill>
                    <a:schemeClr val="tx1"/>
                  </a:solidFill>
                  <a:latin typeface="Arial Narrow" pitchFamily="34" charset="0"/>
                </a:defRPr>
              </a:lvl5pPr>
              <a:lvl6pPr marL="2514600" indent="-228600" algn="ctr" eaLnBrk="0" fontAlgn="base" hangingPunct="0">
                <a:lnSpc>
                  <a:spcPct val="90000"/>
                </a:lnSpc>
                <a:spcBef>
                  <a:spcPct val="0"/>
                </a:spcBef>
                <a:spcAft>
                  <a:spcPct val="0"/>
                </a:spcAft>
                <a:defRPr sz="1600">
                  <a:solidFill>
                    <a:schemeClr val="tx1"/>
                  </a:solidFill>
                  <a:latin typeface="Arial Narrow" pitchFamily="34" charset="0"/>
                </a:defRPr>
              </a:lvl6pPr>
              <a:lvl7pPr marL="2971800" indent="-228600" algn="ctr" eaLnBrk="0" fontAlgn="base" hangingPunct="0">
                <a:lnSpc>
                  <a:spcPct val="90000"/>
                </a:lnSpc>
                <a:spcBef>
                  <a:spcPct val="0"/>
                </a:spcBef>
                <a:spcAft>
                  <a:spcPct val="0"/>
                </a:spcAft>
                <a:defRPr sz="1600">
                  <a:solidFill>
                    <a:schemeClr val="tx1"/>
                  </a:solidFill>
                  <a:latin typeface="Arial Narrow" pitchFamily="34" charset="0"/>
                </a:defRPr>
              </a:lvl7pPr>
              <a:lvl8pPr marL="3429000" indent="-228600" algn="ctr" eaLnBrk="0" fontAlgn="base" hangingPunct="0">
                <a:lnSpc>
                  <a:spcPct val="90000"/>
                </a:lnSpc>
                <a:spcBef>
                  <a:spcPct val="0"/>
                </a:spcBef>
                <a:spcAft>
                  <a:spcPct val="0"/>
                </a:spcAft>
                <a:defRPr sz="1600">
                  <a:solidFill>
                    <a:schemeClr val="tx1"/>
                  </a:solidFill>
                  <a:latin typeface="Arial Narrow" pitchFamily="34" charset="0"/>
                </a:defRPr>
              </a:lvl8pPr>
              <a:lvl9pPr marL="3886200" indent="-228600" algn="ctr" eaLnBrk="0" fontAlgn="base" hangingPunct="0">
                <a:lnSpc>
                  <a:spcPct val="90000"/>
                </a:lnSpc>
                <a:spcBef>
                  <a:spcPct val="0"/>
                </a:spcBef>
                <a:spcAft>
                  <a:spcPct val="0"/>
                </a:spcAft>
                <a:defRPr sz="1600">
                  <a:solidFill>
                    <a:schemeClr val="tx1"/>
                  </a:solidFill>
                  <a:latin typeface="Arial Narrow" pitchFamily="34" charset="0"/>
                </a:defRPr>
              </a:lvl9pPr>
            </a:lstStyle>
            <a:p>
              <a:pPr>
                <a:defRPr/>
              </a:pPr>
              <a:endParaRPr lang="en-US" altLang="en-US" sz="1477" smtClean="0"/>
            </a:p>
          </p:txBody>
        </p:sp>
        <p:sp>
          <p:nvSpPr>
            <p:cNvPr id="12" name="Rectangle 35"/>
            <p:cNvSpPr>
              <a:spLocks noChangeArrowheads="1"/>
            </p:cNvSpPr>
            <p:nvPr/>
          </p:nvSpPr>
          <p:spPr bwMode="gray">
            <a:xfrm>
              <a:off x="4043263" y="2698282"/>
              <a:ext cx="471073" cy="1033124"/>
            </a:xfrm>
            <a:prstGeom prst="rect">
              <a:avLst/>
            </a:prstGeom>
            <a:solidFill>
              <a:srgbClr val="3F4C82"/>
            </a:solidFill>
            <a:ln>
              <a:noFill/>
            </a:ln>
            <a:extLst/>
          </p:spPr>
          <p:txBody>
            <a:bodyPr/>
            <a:lstStyle>
              <a:lvl1pPr>
                <a:defRPr sz="1600">
                  <a:solidFill>
                    <a:schemeClr val="tx1"/>
                  </a:solidFill>
                  <a:latin typeface="Arial Narrow" pitchFamily="34" charset="0"/>
                </a:defRPr>
              </a:lvl1pPr>
              <a:lvl2pPr marL="742950" indent="-285750">
                <a:defRPr sz="1600">
                  <a:solidFill>
                    <a:schemeClr val="tx1"/>
                  </a:solidFill>
                  <a:latin typeface="Arial Narrow" pitchFamily="34" charset="0"/>
                </a:defRPr>
              </a:lvl2pPr>
              <a:lvl3pPr marL="1143000" indent="-228600">
                <a:defRPr sz="1600">
                  <a:solidFill>
                    <a:schemeClr val="tx1"/>
                  </a:solidFill>
                  <a:latin typeface="Arial Narrow" pitchFamily="34" charset="0"/>
                </a:defRPr>
              </a:lvl3pPr>
              <a:lvl4pPr marL="1600200" indent="-228600">
                <a:defRPr sz="1600">
                  <a:solidFill>
                    <a:schemeClr val="tx1"/>
                  </a:solidFill>
                  <a:latin typeface="Arial Narrow" pitchFamily="34" charset="0"/>
                </a:defRPr>
              </a:lvl4pPr>
              <a:lvl5pPr marL="2057400" indent="-228600">
                <a:defRPr sz="1600">
                  <a:solidFill>
                    <a:schemeClr val="tx1"/>
                  </a:solidFill>
                  <a:latin typeface="Arial Narrow" pitchFamily="34" charset="0"/>
                </a:defRPr>
              </a:lvl5pPr>
              <a:lvl6pPr marL="2514600" indent="-228600" algn="ctr" eaLnBrk="0" fontAlgn="base" hangingPunct="0">
                <a:lnSpc>
                  <a:spcPct val="90000"/>
                </a:lnSpc>
                <a:spcBef>
                  <a:spcPct val="0"/>
                </a:spcBef>
                <a:spcAft>
                  <a:spcPct val="0"/>
                </a:spcAft>
                <a:defRPr sz="1600">
                  <a:solidFill>
                    <a:schemeClr val="tx1"/>
                  </a:solidFill>
                  <a:latin typeface="Arial Narrow" pitchFamily="34" charset="0"/>
                </a:defRPr>
              </a:lvl6pPr>
              <a:lvl7pPr marL="2971800" indent="-228600" algn="ctr" eaLnBrk="0" fontAlgn="base" hangingPunct="0">
                <a:lnSpc>
                  <a:spcPct val="90000"/>
                </a:lnSpc>
                <a:spcBef>
                  <a:spcPct val="0"/>
                </a:spcBef>
                <a:spcAft>
                  <a:spcPct val="0"/>
                </a:spcAft>
                <a:defRPr sz="1600">
                  <a:solidFill>
                    <a:schemeClr val="tx1"/>
                  </a:solidFill>
                  <a:latin typeface="Arial Narrow" pitchFamily="34" charset="0"/>
                </a:defRPr>
              </a:lvl7pPr>
              <a:lvl8pPr marL="3429000" indent="-228600" algn="ctr" eaLnBrk="0" fontAlgn="base" hangingPunct="0">
                <a:lnSpc>
                  <a:spcPct val="90000"/>
                </a:lnSpc>
                <a:spcBef>
                  <a:spcPct val="0"/>
                </a:spcBef>
                <a:spcAft>
                  <a:spcPct val="0"/>
                </a:spcAft>
                <a:defRPr sz="1600">
                  <a:solidFill>
                    <a:schemeClr val="tx1"/>
                  </a:solidFill>
                  <a:latin typeface="Arial Narrow" pitchFamily="34" charset="0"/>
                </a:defRPr>
              </a:lvl8pPr>
              <a:lvl9pPr marL="3886200" indent="-228600" algn="ctr" eaLnBrk="0" fontAlgn="base" hangingPunct="0">
                <a:lnSpc>
                  <a:spcPct val="90000"/>
                </a:lnSpc>
                <a:spcBef>
                  <a:spcPct val="0"/>
                </a:spcBef>
                <a:spcAft>
                  <a:spcPct val="0"/>
                </a:spcAft>
                <a:defRPr sz="1600">
                  <a:solidFill>
                    <a:schemeClr val="tx1"/>
                  </a:solidFill>
                  <a:latin typeface="Arial Narrow" pitchFamily="34" charset="0"/>
                </a:defRPr>
              </a:lvl9pPr>
            </a:lstStyle>
            <a:p>
              <a:pPr>
                <a:defRPr/>
              </a:pPr>
              <a:endParaRPr lang="en-US" altLang="en-US" sz="1477" smtClean="0"/>
            </a:p>
          </p:txBody>
        </p:sp>
        <p:sp>
          <p:nvSpPr>
            <p:cNvPr id="13" name="Rectangle 37"/>
            <p:cNvSpPr>
              <a:spLocks noChangeArrowheads="1"/>
            </p:cNvSpPr>
            <p:nvPr/>
          </p:nvSpPr>
          <p:spPr bwMode="gray">
            <a:xfrm>
              <a:off x="4043263" y="4045835"/>
              <a:ext cx="471073" cy="1033124"/>
            </a:xfrm>
            <a:prstGeom prst="rect">
              <a:avLst/>
            </a:prstGeom>
            <a:solidFill>
              <a:srgbClr val="3F4C82"/>
            </a:solidFill>
            <a:ln>
              <a:noFill/>
            </a:ln>
            <a:extLst/>
          </p:spPr>
          <p:txBody>
            <a:bodyPr/>
            <a:lstStyle>
              <a:lvl1pPr>
                <a:defRPr sz="1600">
                  <a:solidFill>
                    <a:schemeClr val="tx1"/>
                  </a:solidFill>
                  <a:latin typeface="Arial Narrow" pitchFamily="34" charset="0"/>
                </a:defRPr>
              </a:lvl1pPr>
              <a:lvl2pPr marL="742950" indent="-285750">
                <a:defRPr sz="1600">
                  <a:solidFill>
                    <a:schemeClr val="tx1"/>
                  </a:solidFill>
                  <a:latin typeface="Arial Narrow" pitchFamily="34" charset="0"/>
                </a:defRPr>
              </a:lvl2pPr>
              <a:lvl3pPr marL="1143000" indent="-228600">
                <a:defRPr sz="1600">
                  <a:solidFill>
                    <a:schemeClr val="tx1"/>
                  </a:solidFill>
                  <a:latin typeface="Arial Narrow" pitchFamily="34" charset="0"/>
                </a:defRPr>
              </a:lvl3pPr>
              <a:lvl4pPr marL="1600200" indent="-228600">
                <a:defRPr sz="1600">
                  <a:solidFill>
                    <a:schemeClr val="tx1"/>
                  </a:solidFill>
                  <a:latin typeface="Arial Narrow" pitchFamily="34" charset="0"/>
                </a:defRPr>
              </a:lvl4pPr>
              <a:lvl5pPr marL="2057400" indent="-228600">
                <a:defRPr sz="1600">
                  <a:solidFill>
                    <a:schemeClr val="tx1"/>
                  </a:solidFill>
                  <a:latin typeface="Arial Narrow" pitchFamily="34" charset="0"/>
                </a:defRPr>
              </a:lvl5pPr>
              <a:lvl6pPr marL="2514600" indent="-228600" algn="ctr" eaLnBrk="0" fontAlgn="base" hangingPunct="0">
                <a:lnSpc>
                  <a:spcPct val="90000"/>
                </a:lnSpc>
                <a:spcBef>
                  <a:spcPct val="0"/>
                </a:spcBef>
                <a:spcAft>
                  <a:spcPct val="0"/>
                </a:spcAft>
                <a:defRPr sz="1600">
                  <a:solidFill>
                    <a:schemeClr val="tx1"/>
                  </a:solidFill>
                  <a:latin typeface="Arial Narrow" pitchFamily="34" charset="0"/>
                </a:defRPr>
              </a:lvl6pPr>
              <a:lvl7pPr marL="2971800" indent="-228600" algn="ctr" eaLnBrk="0" fontAlgn="base" hangingPunct="0">
                <a:lnSpc>
                  <a:spcPct val="90000"/>
                </a:lnSpc>
                <a:spcBef>
                  <a:spcPct val="0"/>
                </a:spcBef>
                <a:spcAft>
                  <a:spcPct val="0"/>
                </a:spcAft>
                <a:defRPr sz="1600">
                  <a:solidFill>
                    <a:schemeClr val="tx1"/>
                  </a:solidFill>
                  <a:latin typeface="Arial Narrow" pitchFamily="34" charset="0"/>
                </a:defRPr>
              </a:lvl7pPr>
              <a:lvl8pPr marL="3429000" indent="-228600" algn="ctr" eaLnBrk="0" fontAlgn="base" hangingPunct="0">
                <a:lnSpc>
                  <a:spcPct val="90000"/>
                </a:lnSpc>
                <a:spcBef>
                  <a:spcPct val="0"/>
                </a:spcBef>
                <a:spcAft>
                  <a:spcPct val="0"/>
                </a:spcAft>
                <a:defRPr sz="1600">
                  <a:solidFill>
                    <a:schemeClr val="tx1"/>
                  </a:solidFill>
                  <a:latin typeface="Arial Narrow" pitchFamily="34" charset="0"/>
                </a:defRPr>
              </a:lvl8pPr>
              <a:lvl9pPr marL="3886200" indent="-228600" algn="ctr" eaLnBrk="0" fontAlgn="base" hangingPunct="0">
                <a:lnSpc>
                  <a:spcPct val="90000"/>
                </a:lnSpc>
                <a:spcBef>
                  <a:spcPct val="0"/>
                </a:spcBef>
                <a:spcAft>
                  <a:spcPct val="0"/>
                </a:spcAft>
                <a:defRPr sz="1600">
                  <a:solidFill>
                    <a:schemeClr val="tx1"/>
                  </a:solidFill>
                  <a:latin typeface="Arial Narrow" pitchFamily="34" charset="0"/>
                </a:defRPr>
              </a:lvl9pPr>
            </a:lstStyle>
            <a:p>
              <a:pPr>
                <a:defRPr/>
              </a:pPr>
              <a:endParaRPr lang="en-US" altLang="en-US" sz="1477" smtClean="0"/>
            </a:p>
          </p:txBody>
        </p:sp>
        <p:sp>
          <p:nvSpPr>
            <p:cNvPr id="14" name="Rectangle 38"/>
            <p:cNvSpPr>
              <a:spLocks noChangeArrowheads="1"/>
            </p:cNvSpPr>
            <p:nvPr/>
          </p:nvSpPr>
          <p:spPr bwMode="gray">
            <a:xfrm>
              <a:off x="4626497" y="1373188"/>
              <a:ext cx="4071416" cy="4110037"/>
            </a:xfrm>
            <a:prstGeom prst="rect">
              <a:avLst/>
            </a:prstGeom>
            <a:solidFill>
              <a:srgbClr val="83818A"/>
            </a:solidFill>
            <a:ln>
              <a:noFill/>
            </a:ln>
            <a:extLst/>
          </p:spPr>
          <p:txBody>
            <a:bodyPr/>
            <a:lstStyle>
              <a:lvl1pPr>
                <a:defRPr sz="1600">
                  <a:solidFill>
                    <a:schemeClr val="tx1"/>
                  </a:solidFill>
                  <a:latin typeface="Arial Narrow" pitchFamily="34" charset="0"/>
                </a:defRPr>
              </a:lvl1pPr>
              <a:lvl2pPr marL="742950" indent="-285750">
                <a:defRPr sz="1600">
                  <a:solidFill>
                    <a:schemeClr val="tx1"/>
                  </a:solidFill>
                  <a:latin typeface="Arial Narrow" pitchFamily="34" charset="0"/>
                </a:defRPr>
              </a:lvl2pPr>
              <a:lvl3pPr marL="1143000" indent="-228600">
                <a:defRPr sz="1600">
                  <a:solidFill>
                    <a:schemeClr val="tx1"/>
                  </a:solidFill>
                  <a:latin typeface="Arial Narrow" pitchFamily="34" charset="0"/>
                </a:defRPr>
              </a:lvl3pPr>
              <a:lvl4pPr marL="1600200" indent="-228600">
                <a:defRPr sz="1600">
                  <a:solidFill>
                    <a:schemeClr val="tx1"/>
                  </a:solidFill>
                  <a:latin typeface="Arial Narrow" pitchFamily="34" charset="0"/>
                </a:defRPr>
              </a:lvl4pPr>
              <a:lvl5pPr marL="2057400" indent="-228600">
                <a:defRPr sz="1600">
                  <a:solidFill>
                    <a:schemeClr val="tx1"/>
                  </a:solidFill>
                  <a:latin typeface="Arial Narrow" pitchFamily="34" charset="0"/>
                </a:defRPr>
              </a:lvl5pPr>
              <a:lvl6pPr marL="2514600" indent="-228600" algn="ctr" eaLnBrk="0" fontAlgn="base" hangingPunct="0">
                <a:lnSpc>
                  <a:spcPct val="90000"/>
                </a:lnSpc>
                <a:spcBef>
                  <a:spcPct val="0"/>
                </a:spcBef>
                <a:spcAft>
                  <a:spcPct val="0"/>
                </a:spcAft>
                <a:defRPr sz="1600">
                  <a:solidFill>
                    <a:schemeClr val="tx1"/>
                  </a:solidFill>
                  <a:latin typeface="Arial Narrow" pitchFamily="34" charset="0"/>
                </a:defRPr>
              </a:lvl6pPr>
              <a:lvl7pPr marL="2971800" indent="-228600" algn="ctr" eaLnBrk="0" fontAlgn="base" hangingPunct="0">
                <a:lnSpc>
                  <a:spcPct val="90000"/>
                </a:lnSpc>
                <a:spcBef>
                  <a:spcPct val="0"/>
                </a:spcBef>
                <a:spcAft>
                  <a:spcPct val="0"/>
                </a:spcAft>
                <a:defRPr sz="1600">
                  <a:solidFill>
                    <a:schemeClr val="tx1"/>
                  </a:solidFill>
                  <a:latin typeface="Arial Narrow" pitchFamily="34" charset="0"/>
                </a:defRPr>
              </a:lvl7pPr>
              <a:lvl8pPr marL="3429000" indent="-228600" algn="ctr" eaLnBrk="0" fontAlgn="base" hangingPunct="0">
                <a:lnSpc>
                  <a:spcPct val="90000"/>
                </a:lnSpc>
                <a:spcBef>
                  <a:spcPct val="0"/>
                </a:spcBef>
                <a:spcAft>
                  <a:spcPct val="0"/>
                </a:spcAft>
                <a:defRPr sz="1600">
                  <a:solidFill>
                    <a:schemeClr val="tx1"/>
                  </a:solidFill>
                  <a:latin typeface="Arial Narrow" pitchFamily="34" charset="0"/>
                </a:defRPr>
              </a:lvl8pPr>
              <a:lvl9pPr marL="3886200" indent="-228600" algn="ctr" eaLnBrk="0" fontAlgn="base" hangingPunct="0">
                <a:lnSpc>
                  <a:spcPct val="90000"/>
                </a:lnSpc>
                <a:spcBef>
                  <a:spcPct val="0"/>
                </a:spcBef>
                <a:spcAft>
                  <a:spcPct val="0"/>
                </a:spcAft>
                <a:defRPr sz="1600">
                  <a:solidFill>
                    <a:schemeClr val="tx1"/>
                  </a:solidFill>
                  <a:latin typeface="Arial Narrow" pitchFamily="34" charset="0"/>
                </a:defRPr>
              </a:lvl9pPr>
            </a:lstStyle>
            <a:p>
              <a:pPr>
                <a:defRPr/>
              </a:pPr>
              <a:endParaRPr lang="en-US" altLang="en-US" sz="1477" smtClean="0"/>
            </a:p>
          </p:txBody>
        </p:sp>
        <p:sp>
          <p:nvSpPr>
            <p:cNvPr id="15" name="Rectangle 39"/>
            <p:cNvSpPr>
              <a:spLocks noChangeArrowheads="1"/>
            </p:cNvSpPr>
            <p:nvPr/>
          </p:nvSpPr>
          <p:spPr bwMode="gray">
            <a:xfrm>
              <a:off x="5478915" y="1373188"/>
              <a:ext cx="1031875" cy="1021898"/>
            </a:xfrm>
            <a:prstGeom prst="rect">
              <a:avLst/>
            </a:prstGeom>
            <a:solidFill>
              <a:srgbClr val="A2A0A9"/>
            </a:solidFill>
            <a:ln>
              <a:noFill/>
            </a:ln>
            <a:extLst/>
          </p:spPr>
          <p:txBody>
            <a:bodyPr/>
            <a:lstStyle>
              <a:lvl1pPr>
                <a:defRPr sz="1600">
                  <a:solidFill>
                    <a:schemeClr val="tx1"/>
                  </a:solidFill>
                  <a:latin typeface="Arial Narrow" pitchFamily="34" charset="0"/>
                </a:defRPr>
              </a:lvl1pPr>
              <a:lvl2pPr marL="742950" indent="-285750">
                <a:defRPr sz="1600">
                  <a:solidFill>
                    <a:schemeClr val="tx1"/>
                  </a:solidFill>
                  <a:latin typeface="Arial Narrow" pitchFamily="34" charset="0"/>
                </a:defRPr>
              </a:lvl2pPr>
              <a:lvl3pPr marL="1143000" indent="-228600">
                <a:defRPr sz="1600">
                  <a:solidFill>
                    <a:schemeClr val="tx1"/>
                  </a:solidFill>
                  <a:latin typeface="Arial Narrow" pitchFamily="34" charset="0"/>
                </a:defRPr>
              </a:lvl3pPr>
              <a:lvl4pPr marL="1600200" indent="-228600">
                <a:defRPr sz="1600">
                  <a:solidFill>
                    <a:schemeClr val="tx1"/>
                  </a:solidFill>
                  <a:latin typeface="Arial Narrow" pitchFamily="34" charset="0"/>
                </a:defRPr>
              </a:lvl4pPr>
              <a:lvl5pPr marL="2057400" indent="-228600">
                <a:defRPr sz="1600">
                  <a:solidFill>
                    <a:schemeClr val="tx1"/>
                  </a:solidFill>
                  <a:latin typeface="Arial Narrow" pitchFamily="34" charset="0"/>
                </a:defRPr>
              </a:lvl5pPr>
              <a:lvl6pPr marL="2514600" indent="-228600" algn="ctr" eaLnBrk="0" fontAlgn="base" hangingPunct="0">
                <a:lnSpc>
                  <a:spcPct val="90000"/>
                </a:lnSpc>
                <a:spcBef>
                  <a:spcPct val="0"/>
                </a:spcBef>
                <a:spcAft>
                  <a:spcPct val="0"/>
                </a:spcAft>
                <a:defRPr sz="1600">
                  <a:solidFill>
                    <a:schemeClr val="tx1"/>
                  </a:solidFill>
                  <a:latin typeface="Arial Narrow" pitchFamily="34" charset="0"/>
                </a:defRPr>
              </a:lvl6pPr>
              <a:lvl7pPr marL="2971800" indent="-228600" algn="ctr" eaLnBrk="0" fontAlgn="base" hangingPunct="0">
                <a:lnSpc>
                  <a:spcPct val="90000"/>
                </a:lnSpc>
                <a:spcBef>
                  <a:spcPct val="0"/>
                </a:spcBef>
                <a:spcAft>
                  <a:spcPct val="0"/>
                </a:spcAft>
                <a:defRPr sz="1600">
                  <a:solidFill>
                    <a:schemeClr val="tx1"/>
                  </a:solidFill>
                  <a:latin typeface="Arial Narrow" pitchFamily="34" charset="0"/>
                </a:defRPr>
              </a:lvl7pPr>
              <a:lvl8pPr marL="3429000" indent="-228600" algn="ctr" eaLnBrk="0" fontAlgn="base" hangingPunct="0">
                <a:lnSpc>
                  <a:spcPct val="90000"/>
                </a:lnSpc>
                <a:spcBef>
                  <a:spcPct val="0"/>
                </a:spcBef>
                <a:spcAft>
                  <a:spcPct val="0"/>
                </a:spcAft>
                <a:defRPr sz="1600">
                  <a:solidFill>
                    <a:schemeClr val="tx1"/>
                  </a:solidFill>
                  <a:latin typeface="Arial Narrow" pitchFamily="34" charset="0"/>
                </a:defRPr>
              </a:lvl8pPr>
              <a:lvl9pPr marL="3886200" indent="-228600" algn="ctr" eaLnBrk="0" fontAlgn="base" hangingPunct="0">
                <a:lnSpc>
                  <a:spcPct val="90000"/>
                </a:lnSpc>
                <a:spcBef>
                  <a:spcPct val="0"/>
                </a:spcBef>
                <a:spcAft>
                  <a:spcPct val="0"/>
                </a:spcAft>
                <a:defRPr sz="1600">
                  <a:solidFill>
                    <a:schemeClr val="tx1"/>
                  </a:solidFill>
                  <a:latin typeface="Arial Narrow" pitchFamily="34" charset="0"/>
                </a:defRPr>
              </a:lvl9pPr>
            </a:lstStyle>
            <a:p>
              <a:pPr>
                <a:defRPr/>
              </a:pPr>
              <a:endParaRPr lang="en-US" altLang="en-US" sz="1477" smtClean="0"/>
            </a:p>
          </p:txBody>
        </p:sp>
        <p:sp>
          <p:nvSpPr>
            <p:cNvPr id="16" name="Rectangle 40"/>
            <p:cNvSpPr>
              <a:spLocks noChangeArrowheads="1"/>
            </p:cNvSpPr>
            <p:nvPr/>
          </p:nvSpPr>
          <p:spPr bwMode="gray">
            <a:xfrm>
              <a:off x="4626497" y="1373188"/>
              <a:ext cx="504718" cy="1021898"/>
            </a:xfrm>
            <a:prstGeom prst="rect">
              <a:avLst/>
            </a:prstGeom>
            <a:solidFill>
              <a:srgbClr val="A2A0A9"/>
            </a:solidFill>
            <a:ln>
              <a:noFill/>
            </a:ln>
            <a:extLst/>
          </p:spPr>
          <p:txBody>
            <a:bodyPr/>
            <a:lstStyle>
              <a:lvl1pPr>
                <a:defRPr sz="1600">
                  <a:solidFill>
                    <a:schemeClr val="tx1"/>
                  </a:solidFill>
                  <a:latin typeface="Arial Narrow" pitchFamily="34" charset="0"/>
                </a:defRPr>
              </a:lvl1pPr>
              <a:lvl2pPr marL="742950" indent="-285750">
                <a:defRPr sz="1600">
                  <a:solidFill>
                    <a:schemeClr val="tx1"/>
                  </a:solidFill>
                  <a:latin typeface="Arial Narrow" pitchFamily="34" charset="0"/>
                </a:defRPr>
              </a:lvl2pPr>
              <a:lvl3pPr marL="1143000" indent="-228600">
                <a:defRPr sz="1600">
                  <a:solidFill>
                    <a:schemeClr val="tx1"/>
                  </a:solidFill>
                  <a:latin typeface="Arial Narrow" pitchFamily="34" charset="0"/>
                </a:defRPr>
              </a:lvl3pPr>
              <a:lvl4pPr marL="1600200" indent="-228600">
                <a:defRPr sz="1600">
                  <a:solidFill>
                    <a:schemeClr val="tx1"/>
                  </a:solidFill>
                  <a:latin typeface="Arial Narrow" pitchFamily="34" charset="0"/>
                </a:defRPr>
              </a:lvl4pPr>
              <a:lvl5pPr marL="2057400" indent="-228600">
                <a:defRPr sz="1600">
                  <a:solidFill>
                    <a:schemeClr val="tx1"/>
                  </a:solidFill>
                  <a:latin typeface="Arial Narrow" pitchFamily="34" charset="0"/>
                </a:defRPr>
              </a:lvl5pPr>
              <a:lvl6pPr marL="2514600" indent="-228600" algn="ctr" eaLnBrk="0" fontAlgn="base" hangingPunct="0">
                <a:lnSpc>
                  <a:spcPct val="90000"/>
                </a:lnSpc>
                <a:spcBef>
                  <a:spcPct val="0"/>
                </a:spcBef>
                <a:spcAft>
                  <a:spcPct val="0"/>
                </a:spcAft>
                <a:defRPr sz="1600">
                  <a:solidFill>
                    <a:schemeClr val="tx1"/>
                  </a:solidFill>
                  <a:latin typeface="Arial Narrow" pitchFamily="34" charset="0"/>
                </a:defRPr>
              </a:lvl6pPr>
              <a:lvl7pPr marL="2971800" indent="-228600" algn="ctr" eaLnBrk="0" fontAlgn="base" hangingPunct="0">
                <a:lnSpc>
                  <a:spcPct val="90000"/>
                </a:lnSpc>
                <a:spcBef>
                  <a:spcPct val="0"/>
                </a:spcBef>
                <a:spcAft>
                  <a:spcPct val="0"/>
                </a:spcAft>
                <a:defRPr sz="1600">
                  <a:solidFill>
                    <a:schemeClr val="tx1"/>
                  </a:solidFill>
                  <a:latin typeface="Arial Narrow" pitchFamily="34" charset="0"/>
                </a:defRPr>
              </a:lvl7pPr>
              <a:lvl8pPr marL="3429000" indent="-228600" algn="ctr" eaLnBrk="0" fontAlgn="base" hangingPunct="0">
                <a:lnSpc>
                  <a:spcPct val="90000"/>
                </a:lnSpc>
                <a:spcBef>
                  <a:spcPct val="0"/>
                </a:spcBef>
                <a:spcAft>
                  <a:spcPct val="0"/>
                </a:spcAft>
                <a:defRPr sz="1600">
                  <a:solidFill>
                    <a:schemeClr val="tx1"/>
                  </a:solidFill>
                  <a:latin typeface="Arial Narrow" pitchFamily="34" charset="0"/>
                </a:defRPr>
              </a:lvl8pPr>
              <a:lvl9pPr marL="3886200" indent="-228600" algn="ctr" eaLnBrk="0" fontAlgn="base" hangingPunct="0">
                <a:lnSpc>
                  <a:spcPct val="90000"/>
                </a:lnSpc>
                <a:spcBef>
                  <a:spcPct val="0"/>
                </a:spcBef>
                <a:spcAft>
                  <a:spcPct val="0"/>
                </a:spcAft>
                <a:defRPr sz="1600">
                  <a:solidFill>
                    <a:schemeClr val="tx1"/>
                  </a:solidFill>
                  <a:latin typeface="Arial Narrow" pitchFamily="34" charset="0"/>
                </a:defRPr>
              </a:lvl9pPr>
            </a:lstStyle>
            <a:p>
              <a:pPr>
                <a:defRPr/>
              </a:pPr>
              <a:endParaRPr lang="en-US" altLang="en-US" sz="1477" smtClean="0"/>
            </a:p>
          </p:txBody>
        </p:sp>
        <p:sp>
          <p:nvSpPr>
            <p:cNvPr id="17" name="Rectangle 41"/>
            <p:cNvSpPr>
              <a:spLocks noChangeArrowheads="1"/>
            </p:cNvSpPr>
            <p:nvPr/>
          </p:nvSpPr>
          <p:spPr bwMode="gray">
            <a:xfrm>
              <a:off x="5478915" y="2698282"/>
              <a:ext cx="1031875" cy="1033124"/>
            </a:xfrm>
            <a:prstGeom prst="rect">
              <a:avLst/>
            </a:prstGeom>
            <a:solidFill>
              <a:srgbClr val="A2A0A9"/>
            </a:solidFill>
            <a:ln>
              <a:noFill/>
            </a:ln>
            <a:extLst/>
          </p:spPr>
          <p:txBody>
            <a:bodyPr/>
            <a:lstStyle>
              <a:lvl1pPr>
                <a:defRPr sz="1600">
                  <a:solidFill>
                    <a:schemeClr val="tx1"/>
                  </a:solidFill>
                  <a:latin typeface="Arial Narrow" pitchFamily="34" charset="0"/>
                </a:defRPr>
              </a:lvl1pPr>
              <a:lvl2pPr marL="742950" indent="-285750">
                <a:defRPr sz="1600">
                  <a:solidFill>
                    <a:schemeClr val="tx1"/>
                  </a:solidFill>
                  <a:latin typeface="Arial Narrow" pitchFamily="34" charset="0"/>
                </a:defRPr>
              </a:lvl2pPr>
              <a:lvl3pPr marL="1143000" indent="-228600">
                <a:defRPr sz="1600">
                  <a:solidFill>
                    <a:schemeClr val="tx1"/>
                  </a:solidFill>
                  <a:latin typeface="Arial Narrow" pitchFamily="34" charset="0"/>
                </a:defRPr>
              </a:lvl3pPr>
              <a:lvl4pPr marL="1600200" indent="-228600">
                <a:defRPr sz="1600">
                  <a:solidFill>
                    <a:schemeClr val="tx1"/>
                  </a:solidFill>
                  <a:latin typeface="Arial Narrow" pitchFamily="34" charset="0"/>
                </a:defRPr>
              </a:lvl4pPr>
              <a:lvl5pPr marL="2057400" indent="-228600">
                <a:defRPr sz="1600">
                  <a:solidFill>
                    <a:schemeClr val="tx1"/>
                  </a:solidFill>
                  <a:latin typeface="Arial Narrow" pitchFamily="34" charset="0"/>
                </a:defRPr>
              </a:lvl5pPr>
              <a:lvl6pPr marL="2514600" indent="-228600" algn="ctr" eaLnBrk="0" fontAlgn="base" hangingPunct="0">
                <a:lnSpc>
                  <a:spcPct val="90000"/>
                </a:lnSpc>
                <a:spcBef>
                  <a:spcPct val="0"/>
                </a:spcBef>
                <a:spcAft>
                  <a:spcPct val="0"/>
                </a:spcAft>
                <a:defRPr sz="1600">
                  <a:solidFill>
                    <a:schemeClr val="tx1"/>
                  </a:solidFill>
                  <a:latin typeface="Arial Narrow" pitchFamily="34" charset="0"/>
                </a:defRPr>
              </a:lvl6pPr>
              <a:lvl7pPr marL="2971800" indent="-228600" algn="ctr" eaLnBrk="0" fontAlgn="base" hangingPunct="0">
                <a:lnSpc>
                  <a:spcPct val="90000"/>
                </a:lnSpc>
                <a:spcBef>
                  <a:spcPct val="0"/>
                </a:spcBef>
                <a:spcAft>
                  <a:spcPct val="0"/>
                </a:spcAft>
                <a:defRPr sz="1600">
                  <a:solidFill>
                    <a:schemeClr val="tx1"/>
                  </a:solidFill>
                  <a:latin typeface="Arial Narrow" pitchFamily="34" charset="0"/>
                </a:defRPr>
              </a:lvl7pPr>
              <a:lvl8pPr marL="3429000" indent="-228600" algn="ctr" eaLnBrk="0" fontAlgn="base" hangingPunct="0">
                <a:lnSpc>
                  <a:spcPct val="90000"/>
                </a:lnSpc>
                <a:spcBef>
                  <a:spcPct val="0"/>
                </a:spcBef>
                <a:spcAft>
                  <a:spcPct val="0"/>
                </a:spcAft>
                <a:defRPr sz="1600">
                  <a:solidFill>
                    <a:schemeClr val="tx1"/>
                  </a:solidFill>
                  <a:latin typeface="Arial Narrow" pitchFamily="34" charset="0"/>
                </a:defRPr>
              </a:lvl8pPr>
              <a:lvl9pPr marL="3886200" indent="-228600" algn="ctr" eaLnBrk="0" fontAlgn="base" hangingPunct="0">
                <a:lnSpc>
                  <a:spcPct val="90000"/>
                </a:lnSpc>
                <a:spcBef>
                  <a:spcPct val="0"/>
                </a:spcBef>
                <a:spcAft>
                  <a:spcPct val="0"/>
                </a:spcAft>
                <a:defRPr sz="1600">
                  <a:solidFill>
                    <a:schemeClr val="tx1"/>
                  </a:solidFill>
                  <a:latin typeface="Arial Narrow" pitchFamily="34" charset="0"/>
                </a:defRPr>
              </a:lvl9pPr>
            </a:lstStyle>
            <a:p>
              <a:pPr>
                <a:defRPr/>
              </a:pPr>
              <a:endParaRPr lang="en-US" altLang="en-US" sz="1477" smtClean="0"/>
            </a:p>
          </p:txBody>
        </p:sp>
        <p:sp>
          <p:nvSpPr>
            <p:cNvPr id="18" name="Rectangle 42"/>
            <p:cNvSpPr>
              <a:spLocks noChangeArrowheads="1"/>
            </p:cNvSpPr>
            <p:nvPr/>
          </p:nvSpPr>
          <p:spPr bwMode="gray">
            <a:xfrm>
              <a:off x="5478915" y="4045835"/>
              <a:ext cx="1031875" cy="1033124"/>
            </a:xfrm>
            <a:prstGeom prst="rect">
              <a:avLst/>
            </a:prstGeom>
            <a:solidFill>
              <a:srgbClr val="A2A0A9"/>
            </a:solidFill>
            <a:ln>
              <a:noFill/>
            </a:ln>
            <a:extLst/>
          </p:spPr>
          <p:txBody>
            <a:bodyPr/>
            <a:lstStyle>
              <a:lvl1pPr>
                <a:defRPr sz="1600">
                  <a:solidFill>
                    <a:schemeClr val="tx1"/>
                  </a:solidFill>
                  <a:latin typeface="Arial Narrow" pitchFamily="34" charset="0"/>
                </a:defRPr>
              </a:lvl1pPr>
              <a:lvl2pPr marL="742950" indent="-285750">
                <a:defRPr sz="1600">
                  <a:solidFill>
                    <a:schemeClr val="tx1"/>
                  </a:solidFill>
                  <a:latin typeface="Arial Narrow" pitchFamily="34" charset="0"/>
                </a:defRPr>
              </a:lvl2pPr>
              <a:lvl3pPr marL="1143000" indent="-228600">
                <a:defRPr sz="1600">
                  <a:solidFill>
                    <a:schemeClr val="tx1"/>
                  </a:solidFill>
                  <a:latin typeface="Arial Narrow" pitchFamily="34" charset="0"/>
                </a:defRPr>
              </a:lvl3pPr>
              <a:lvl4pPr marL="1600200" indent="-228600">
                <a:defRPr sz="1600">
                  <a:solidFill>
                    <a:schemeClr val="tx1"/>
                  </a:solidFill>
                  <a:latin typeface="Arial Narrow" pitchFamily="34" charset="0"/>
                </a:defRPr>
              </a:lvl4pPr>
              <a:lvl5pPr marL="2057400" indent="-228600">
                <a:defRPr sz="1600">
                  <a:solidFill>
                    <a:schemeClr val="tx1"/>
                  </a:solidFill>
                  <a:latin typeface="Arial Narrow" pitchFamily="34" charset="0"/>
                </a:defRPr>
              </a:lvl5pPr>
              <a:lvl6pPr marL="2514600" indent="-228600" algn="ctr" eaLnBrk="0" fontAlgn="base" hangingPunct="0">
                <a:lnSpc>
                  <a:spcPct val="90000"/>
                </a:lnSpc>
                <a:spcBef>
                  <a:spcPct val="0"/>
                </a:spcBef>
                <a:spcAft>
                  <a:spcPct val="0"/>
                </a:spcAft>
                <a:defRPr sz="1600">
                  <a:solidFill>
                    <a:schemeClr val="tx1"/>
                  </a:solidFill>
                  <a:latin typeface="Arial Narrow" pitchFamily="34" charset="0"/>
                </a:defRPr>
              </a:lvl6pPr>
              <a:lvl7pPr marL="2971800" indent="-228600" algn="ctr" eaLnBrk="0" fontAlgn="base" hangingPunct="0">
                <a:lnSpc>
                  <a:spcPct val="90000"/>
                </a:lnSpc>
                <a:spcBef>
                  <a:spcPct val="0"/>
                </a:spcBef>
                <a:spcAft>
                  <a:spcPct val="0"/>
                </a:spcAft>
                <a:defRPr sz="1600">
                  <a:solidFill>
                    <a:schemeClr val="tx1"/>
                  </a:solidFill>
                  <a:latin typeface="Arial Narrow" pitchFamily="34" charset="0"/>
                </a:defRPr>
              </a:lvl7pPr>
              <a:lvl8pPr marL="3429000" indent="-228600" algn="ctr" eaLnBrk="0" fontAlgn="base" hangingPunct="0">
                <a:lnSpc>
                  <a:spcPct val="90000"/>
                </a:lnSpc>
                <a:spcBef>
                  <a:spcPct val="0"/>
                </a:spcBef>
                <a:spcAft>
                  <a:spcPct val="0"/>
                </a:spcAft>
                <a:defRPr sz="1600">
                  <a:solidFill>
                    <a:schemeClr val="tx1"/>
                  </a:solidFill>
                  <a:latin typeface="Arial Narrow" pitchFamily="34" charset="0"/>
                </a:defRPr>
              </a:lvl8pPr>
              <a:lvl9pPr marL="3886200" indent="-228600" algn="ctr" eaLnBrk="0" fontAlgn="base" hangingPunct="0">
                <a:lnSpc>
                  <a:spcPct val="90000"/>
                </a:lnSpc>
                <a:spcBef>
                  <a:spcPct val="0"/>
                </a:spcBef>
                <a:spcAft>
                  <a:spcPct val="0"/>
                </a:spcAft>
                <a:defRPr sz="1600">
                  <a:solidFill>
                    <a:schemeClr val="tx1"/>
                  </a:solidFill>
                  <a:latin typeface="Arial Narrow" pitchFamily="34" charset="0"/>
                </a:defRPr>
              </a:lvl9pPr>
            </a:lstStyle>
            <a:p>
              <a:pPr>
                <a:defRPr/>
              </a:pPr>
              <a:endParaRPr lang="en-US" altLang="en-US" sz="1477" smtClean="0"/>
            </a:p>
          </p:txBody>
        </p:sp>
        <p:sp>
          <p:nvSpPr>
            <p:cNvPr id="19" name="Rectangle 43"/>
            <p:cNvSpPr>
              <a:spLocks noChangeArrowheads="1"/>
            </p:cNvSpPr>
            <p:nvPr/>
          </p:nvSpPr>
          <p:spPr bwMode="gray">
            <a:xfrm>
              <a:off x="4626497" y="2698282"/>
              <a:ext cx="504718" cy="1033124"/>
            </a:xfrm>
            <a:prstGeom prst="rect">
              <a:avLst/>
            </a:prstGeom>
            <a:solidFill>
              <a:srgbClr val="A2A0A9"/>
            </a:solidFill>
            <a:ln>
              <a:noFill/>
            </a:ln>
            <a:extLst/>
          </p:spPr>
          <p:txBody>
            <a:bodyPr/>
            <a:lstStyle>
              <a:lvl1pPr>
                <a:defRPr sz="1600">
                  <a:solidFill>
                    <a:schemeClr val="tx1"/>
                  </a:solidFill>
                  <a:latin typeface="Arial Narrow" pitchFamily="34" charset="0"/>
                </a:defRPr>
              </a:lvl1pPr>
              <a:lvl2pPr marL="742950" indent="-285750">
                <a:defRPr sz="1600">
                  <a:solidFill>
                    <a:schemeClr val="tx1"/>
                  </a:solidFill>
                  <a:latin typeface="Arial Narrow" pitchFamily="34" charset="0"/>
                </a:defRPr>
              </a:lvl2pPr>
              <a:lvl3pPr marL="1143000" indent="-228600">
                <a:defRPr sz="1600">
                  <a:solidFill>
                    <a:schemeClr val="tx1"/>
                  </a:solidFill>
                  <a:latin typeface="Arial Narrow" pitchFamily="34" charset="0"/>
                </a:defRPr>
              </a:lvl3pPr>
              <a:lvl4pPr marL="1600200" indent="-228600">
                <a:defRPr sz="1600">
                  <a:solidFill>
                    <a:schemeClr val="tx1"/>
                  </a:solidFill>
                  <a:latin typeface="Arial Narrow" pitchFamily="34" charset="0"/>
                </a:defRPr>
              </a:lvl4pPr>
              <a:lvl5pPr marL="2057400" indent="-228600">
                <a:defRPr sz="1600">
                  <a:solidFill>
                    <a:schemeClr val="tx1"/>
                  </a:solidFill>
                  <a:latin typeface="Arial Narrow" pitchFamily="34" charset="0"/>
                </a:defRPr>
              </a:lvl5pPr>
              <a:lvl6pPr marL="2514600" indent="-228600" algn="ctr" eaLnBrk="0" fontAlgn="base" hangingPunct="0">
                <a:lnSpc>
                  <a:spcPct val="90000"/>
                </a:lnSpc>
                <a:spcBef>
                  <a:spcPct val="0"/>
                </a:spcBef>
                <a:spcAft>
                  <a:spcPct val="0"/>
                </a:spcAft>
                <a:defRPr sz="1600">
                  <a:solidFill>
                    <a:schemeClr val="tx1"/>
                  </a:solidFill>
                  <a:latin typeface="Arial Narrow" pitchFamily="34" charset="0"/>
                </a:defRPr>
              </a:lvl6pPr>
              <a:lvl7pPr marL="2971800" indent="-228600" algn="ctr" eaLnBrk="0" fontAlgn="base" hangingPunct="0">
                <a:lnSpc>
                  <a:spcPct val="90000"/>
                </a:lnSpc>
                <a:spcBef>
                  <a:spcPct val="0"/>
                </a:spcBef>
                <a:spcAft>
                  <a:spcPct val="0"/>
                </a:spcAft>
                <a:defRPr sz="1600">
                  <a:solidFill>
                    <a:schemeClr val="tx1"/>
                  </a:solidFill>
                  <a:latin typeface="Arial Narrow" pitchFamily="34" charset="0"/>
                </a:defRPr>
              </a:lvl7pPr>
              <a:lvl8pPr marL="3429000" indent="-228600" algn="ctr" eaLnBrk="0" fontAlgn="base" hangingPunct="0">
                <a:lnSpc>
                  <a:spcPct val="90000"/>
                </a:lnSpc>
                <a:spcBef>
                  <a:spcPct val="0"/>
                </a:spcBef>
                <a:spcAft>
                  <a:spcPct val="0"/>
                </a:spcAft>
                <a:defRPr sz="1600">
                  <a:solidFill>
                    <a:schemeClr val="tx1"/>
                  </a:solidFill>
                  <a:latin typeface="Arial Narrow" pitchFamily="34" charset="0"/>
                </a:defRPr>
              </a:lvl8pPr>
              <a:lvl9pPr marL="3886200" indent="-228600" algn="ctr" eaLnBrk="0" fontAlgn="base" hangingPunct="0">
                <a:lnSpc>
                  <a:spcPct val="90000"/>
                </a:lnSpc>
                <a:spcBef>
                  <a:spcPct val="0"/>
                </a:spcBef>
                <a:spcAft>
                  <a:spcPct val="0"/>
                </a:spcAft>
                <a:defRPr sz="1600">
                  <a:solidFill>
                    <a:schemeClr val="tx1"/>
                  </a:solidFill>
                  <a:latin typeface="Arial Narrow" pitchFamily="34" charset="0"/>
                </a:defRPr>
              </a:lvl9pPr>
            </a:lstStyle>
            <a:p>
              <a:pPr>
                <a:defRPr/>
              </a:pPr>
              <a:endParaRPr lang="en-US" altLang="en-US" sz="1477" smtClean="0"/>
            </a:p>
          </p:txBody>
        </p:sp>
        <p:sp>
          <p:nvSpPr>
            <p:cNvPr id="20" name="Rectangle 44"/>
            <p:cNvSpPr>
              <a:spLocks noChangeArrowheads="1"/>
            </p:cNvSpPr>
            <p:nvPr/>
          </p:nvSpPr>
          <p:spPr bwMode="gray">
            <a:xfrm>
              <a:off x="4626497" y="4045835"/>
              <a:ext cx="504718" cy="1033124"/>
            </a:xfrm>
            <a:prstGeom prst="rect">
              <a:avLst/>
            </a:prstGeom>
            <a:solidFill>
              <a:srgbClr val="A2A0A9"/>
            </a:solidFill>
            <a:ln>
              <a:noFill/>
            </a:ln>
            <a:extLst/>
          </p:spPr>
          <p:txBody>
            <a:bodyPr/>
            <a:lstStyle>
              <a:lvl1pPr>
                <a:defRPr sz="1600">
                  <a:solidFill>
                    <a:schemeClr val="tx1"/>
                  </a:solidFill>
                  <a:latin typeface="Arial Narrow" pitchFamily="34" charset="0"/>
                </a:defRPr>
              </a:lvl1pPr>
              <a:lvl2pPr marL="742950" indent="-285750">
                <a:defRPr sz="1600">
                  <a:solidFill>
                    <a:schemeClr val="tx1"/>
                  </a:solidFill>
                  <a:latin typeface="Arial Narrow" pitchFamily="34" charset="0"/>
                </a:defRPr>
              </a:lvl2pPr>
              <a:lvl3pPr marL="1143000" indent="-228600">
                <a:defRPr sz="1600">
                  <a:solidFill>
                    <a:schemeClr val="tx1"/>
                  </a:solidFill>
                  <a:latin typeface="Arial Narrow" pitchFamily="34" charset="0"/>
                </a:defRPr>
              </a:lvl3pPr>
              <a:lvl4pPr marL="1600200" indent="-228600">
                <a:defRPr sz="1600">
                  <a:solidFill>
                    <a:schemeClr val="tx1"/>
                  </a:solidFill>
                  <a:latin typeface="Arial Narrow" pitchFamily="34" charset="0"/>
                </a:defRPr>
              </a:lvl4pPr>
              <a:lvl5pPr marL="2057400" indent="-228600">
                <a:defRPr sz="1600">
                  <a:solidFill>
                    <a:schemeClr val="tx1"/>
                  </a:solidFill>
                  <a:latin typeface="Arial Narrow" pitchFamily="34" charset="0"/>
                </a:defRPr>
              </a:lvl5pPr>
              <a:lvl6pPr marL="2514600" indent="-228600" algn="ctr" eaLnBrk="0" fontAlgn="base" hangingPunct="0">
                <a:lnSpc>
                  <a:spcPct val="90000"/>
                </a:lnSpc>
                <a:spcBef>
                  <a:spcPct val="0"/>
                </a:spcBef>
                <a:spcAft>
                  <a:spcPct val="0"/>
                </a:spcAft>
                <a:defRPr sz="1600">
                  <a:solidFill>
                    <a:schemeClr val="tx1"/>
                  </a:solidFill>
                  <a:latin typeface="Arial Narrow" pitchFamily="34" charset="0"/>
                </a:defRPr>
              </a:lvl6pPr>
              <a:lvl7pPr marL="2971800" indent="-228600" algn="ctr" eaLnBrk="0" fontAlgn="base" hangingPunct="0">
                <a:lnSpc>
                  <a:spcPct val="90000"/>
                </a:lnSpc>
                <a:spcBef>
                  <a:spcPct val="0"/>
                </a:spcBef>
                <a:spcAft>
                  <a:spcPct val="0"/>
                </a:spcAft>
                <a:defRPr sz="1600">
                  <a:solidFill>
                    <a:schemeClr val="tx1"/>
                  </a:solidFill>
                  <a:latin typeface="Arial Narrow" pitchFamily="34" charset="0"/>
                </a:defRPr>
              </a:lvl7pPr>
              <a:lvl8pPr marL="3429000" indent="-228600" algn="ctr" eaLnBrk="0" fontAlgn="base" hangingPunct="0">
                <a:lnSpc>
                  <a:spcPct val="90000"/>
                </a:lnSpc>
                <a:spcBef>
                  <a:spcPct val="0"/>
                </a:spcBef>
                <a:spcAft>
                  <a:spcPct val="0"/>
                </a:spcAft>
                <a:defRPr sz="1600">
                  <a:solidFill>
                    <a:schemeClr val="tx1"/>
                  </a:solidFill>
                  <a:latin typeface="Arial Narrow" pitchFamily="34" charset="0"/>
                </a:defRPr>
              </a:lvl8pPr>
              <a:lvl9pPr marL="3886200" indent="-228600" algn="ctr" eaLnBrk="0" fontAlgn="base" hangingPunct="0">
                <a:lnSpc>
                  <a:spcPct val="90000"/>
                </a:lnSpc>
                <a:spcBef>
                  <a:spcPct val="0"/>
                </a:spcBef>
                <a:spcAft>
                  <a:spcPct val="0"/>
                </a:spcAft>
                <a:defRPr sz="1600">
                  <a:solidFill>
                    <a:schemeClr val="tx1"/>
                  </a:solidFill>
                  <a:latin typeface="Arial Narrow" pitchFamily="34" charset="0"/>
                </a:defRPr>
              </a:lvl9pPr>
            </a:lstStyle>
            <a:p>
              <a:pPr>
                <a:defRPr/>
              </a:pPr>
              <a:endParaRPr lang="en-US" altLang="en-US" sz="1477" smtClean="0"/>
            </a:p>
          </p:txBody>
        </p:sp>
        <p:sp>
          <p:nvSpPr>
            <p:cNvPr id="21" name="Freeform 45"/>
            <p:cNvSpPr>
              <a:spLocks noEditPoints="1"/>
            </p:cNvSpPr>
            <p:nvPr/>
          </p:nvSpPr>
          <p:spPr bwMode="gray">
            <a:xfrm>
              <a:off x="577505" y="2114342"/>
              <a:ext cx="729046" cy="696236"/>
            </a:xfrm>
            <a:custGeom>
              <a:avLst/>
              <a:gdLst>
                <a:gd name="T0" fmla="*/ 2147483647 w 193"/>
                <a:gd name="T1" fmla="*/ 1067348390 h 183"/>
                <a:gd name="T2" fmla="*/ 1378695681 w 193"/>
                <a:gd name="T3" fmla="*/ 379191187 h 183"/>
                <a:gd name="T4" fmla="*/ 506459944 w 193"/>
                <a:gd name="T5" fmla="*/ 1067348390 h 183"/>
                <a:gd name="T6" fmla="*/ 2147483647 w 193"/>
                <a:gd name="T7" fmla="*/ 1067348390 h 183"/>
                <a:gd name="T8" fmla="*/ 492390779 w 193"/>
                <a:gd name="T9" fmla="*/ 1418451757 h 183"/>
                <a:gd name="T10" fmla="*/ 1378695681 w 193"/>
                <a:gd name="T11" fmla="*/ 2147483647 h 183"/>
                <a:gd name="T12" fmla="*/ 2147483647 w 193"/>
                <a:gd name="T13" fmla="*/ 1755509341 h 183"/>
                <a:gd name="T14" fmla="*/ 2147483647 w 193"/>
                <a:gd name="T15" fmla="*/ 1755509341 h 183"/>
                <a:gd name="T16" fmla="*/ 1406834011 w 193"/>
                <a:gd name="T17" fmla="*/ 2147483647 h 183"/>
                <a:gd name="T18" fmla="*/ 0 w 193"/>
                <a:gd name="T19" fmla="*/ 1292054695 h 183"/>
                <a:gd name="T20" fmla="*/ 1406834011 w 193"/>
                <a:gd name="T21" fmla="*/ 0 h 183"/>
                <a:gd name="T22" fmla="*/ 2147483647 w 193"/>
                <a:gd name="T23" fmla="*/ 1362272370 h 183"/>
                <a:gd name="T24" fmla="*/ 2147483647 w 193"/>
                <a:gd name="T25" fmla="*/ 1418451757 h 183"/>
                <a:gd name="T26" fmla="*/ 492390779 w 193"/>
                <a:gd name="T27" fmla="*/ 1418451757 h 18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93" h="183">
                  <a:moveTo>
                    <a:pt x="158" y="76"/>
                  </a:moveTo>
                  <a:cubicBezTo>
                    <a:pt x="153" y="45"/>
                    <a:pt x="129" y="27"/>
                    <a:pt x="98" y="27"/>
                  </a:cubicBezTo>
                  <a:cubicBezTo>
                    <a:pt x="68" y="27"/>
                    <a:pt x="41" y="45"/>
                    <a:pt x="36" y="76"/>
                  </a:cubicBezTo>
                  <a:lnTo>
                    <a:pt x="158" y="76"/>
                  </a:lnTo>
                  <a:close/>
                  <a:moveTo>
                    <a:pt x="35" y="101"/>
                  </a:moveTo>
                  <a:cubicBezTo>
                    <a:pt x="38" y="137"/>
                    <a:pt x="69" y="156"/>
                    <a:pt x="98" y="156"/>
                  </a:cubicBezTo>
                  <a:cubicBezTo>
                    <a:pt x="117" y="156"/>
                    <a:pt x="143" y="149"/>
                    <a:pt x="154" y="125"/>
                  </a:cubicBezTo>
                  <a:cubicBezTo>
                    <a:pt x="188" y="125"/>
                    <a:pt x="188" y="125"/>
                    <a:pt x="188" y="125"/>
                  </a:cubicBezTo>
                  <a:cubicBezTo>
                    <a:pt x="172" y="166"/>
                    <a:pt x="134" y="183"/>
                    <a:pt x="100" y="183"/>
                  </a:cubicBezTo>
                  <a:cubicBezTo>
                    <a:pt x="33" y="183"/>
                    <a:pt x="0" y="141"/>
                    <a:pt x="0" y="92"/>
                  </a:cubicBezTo>
                  <a:cubicBezTo>
                    <a:pt x="0" y="42"/>
                    <a:pt x="33" y="0"/>
                    <a:pt x="100" y="0"/>
                  </a:cubicBezTo>
                  <a:cubicBezTo>
                    <a:pt x="145" y="0"/>
                    <a:pt x="193" y="26"/>
                    <a:pt x="193" y="97"/>
                  </a:cubicBezTo>
                  <a:cubicBezTo>
                    <a:pt x="193" y="101"/>
                    <a:pt x="193" y="101"/>
                    <a:pt x="193" y="101"/>
                  </a:cubicBezTo>
                  <a:lnTo>
                    <a:pt x="35" y="101"/>
                  </a:lnTo>
                  <a:close/>
                </a:path>
              </a:pathLst>
            </a:custGeom>
            <a:solidFill>
              <a:srgbClr val="FFFFFF"/>
            </a:solidFill>
            <a:ln w="9525">
              <a:noFill/>
              <a:round/>
              <a:headEnd/>
              <a:tailEnd/>
            </a:ln>
          </p:spPr>
          <p:txBody>
            <a:bodyPr/>
            <a:lstStyle/>
            <a:p>
              <a:pPr>
                <a:defRPr/>
              </a:pPr>
              <a:endParaRPr lang="ru-RU" sz="1662"/>
            </a:p>
          </p:txBody>
        </p:sp>
        <p:sp>
          <p:nvSpPr>
            <p:cNvPr id="22" name="Freeform 46"/>
            <p:cNvSpPr>
              <a:spLocks/>
            </p:cNvSpPr>
            <p:nvPr/>
          </p:nvSpPr>
          <p:spPr bwMode="gray">
            <a:xfrm>
              <a:off x="1373847" y="2114342"/>
              <a:ext cx="650530" cy="696236"/>
            </a:xfrm>
            <a:custGeom>
              <a:avLst/>
              <a:gdLst>
                <a:gd name="T0" fmla="*/ 464009937 w 174"/>
                <a:gd name="T1" fmla="*/ 1727421521 h 183"/>
                <a:gd name="T2" fmla="*/ 1223300629 w 174"/>
                <a:gd name="T3" fmla="*/ 2147483647 h 183"/>
                <a:gd name="T4" fmla="*/ 1954464166 w 174"/>
                <a:gd name="T5" fmla="*/ 1839772800 h 183"/>
                <a:gd name="T6" fmla="*/ 1504515932 w 174"/>
                <a:gd name="T7" fmla="*/ 1516757252 h 183"/>
                <a:gd name="T8" fmla="*/ 745228989 w 174"/>
                <a:gd name="T9" fmla="*/ 1418451757 h 183"/>
                <a:gd name="T10" fmla="*/ 84366466 w 174"/>
                <a:gd name="T11" fmla="*/ 772424410 h 183"/>
                <a:gd name="T12" fmla="*/ 1195177224 w 174"/>
                <a:gd name="T13" fmla="*/ 0 h 183"/>
                <a:gd name="T14" fmla="*/ 2147483647 w 174"/>
                <a:gd name="T15" fmla="*/ 814554266 h 183"/>
                <a:gd name="T16" fmla="*/ 1912282808 w 174"/>
                <a:gd name="T17" fmla="*/ 814554266 h 183"/>
                <a:gd name="T18" fmla="*/ 1181115521 w 174"/>
                <a:gd name="T19" fmla="*/ 365145403 h 183"/>
                <a:gd name="T20" fmla="*/ 548376403 w 174"/>
                <a:gd name="T21" fmla="*/ 730290807 h 183"/>
                <a:gd name="T22" fmla="*/ 956143279 w 174"/>
                <a:gd name="T23" fmla="*/ 1025214787 h 183"/>
                <a:gd name="T24" fmla="*/ 1602944100 w 174"/>
                <a:gd name="T25" fmla="*/ 1109481993 h 183"/>
                <a:gd name="T26" fmla="*/ 2147483647 w 174"/>
                <a:gd name="T27" fmla="*/ 1755509341 h 183"/>
                <a:gd name="T28" fmla="*/ 1237358582 w 174"/>
                <a:gd name="T29" fmla="*/ 2147483647 h 183"/>
                <a:gd name="T30" fmla="*/ 0 w 174"/>
                <a:gd name="T31" fmla="*/ 1727421521 h 183"/>
                <a:gd name="T32" fmla="*/ 464009937 w 174"/>
                <a:gd name="T33" fmla="*/ 1727421521 h 18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74" h="183">
                  <a:moveTo>
                    <a:pt x="33" y="123"/>
                  </a:moveTo>
                  <a:cubicBezTo>
                    <a:pt x="33" y="139"/>
                    <a:pt x="45" y="158"/>
                    <a:pt x="87" y="158"/>
                  </a:cubicBezTo>
                  <a:cubicBezTo>
                    <a:pt x="129" y="158"/>
                    <a:pt x="139" y="143"/>
                    <a:pt x="139" y="131"/>
                  </a:cubicBezTo>
                  <a:cubicBezTo>
                    <a:pt x="139" y="119"/>
                    <a:pt x="133" y="112"/>
                    <a:pt x="107" y="108"/>
                  </a:cubicBezTo>
                  <a:cubicBezTo>
                    <a:pt x="53" y="101"/>
                    <a:pt x="53" y="101"/>
                    <a:pt x="53" y="101"/>
                  </a:cubicBezTo>
                  <a:cubicBezTo>
                    <a:pt x="28" y="97"/>
                    <a:pt x="6" y="82"/>
                    <a:pt x="6" y="55"/>
                  </a:cubicBezTo>
                  <a:cubicBezTo>
                    <a:pt x="6" y="21"/>
                    <a:pt x="37" y="0"/>
                    <a:pt x="85" y="0"/>
                  </a:cubicBezTo>
                  <a:cubicBezTo>
                    <a:pt x="141" y="0"/>
                    <a:pt x="165" y="24"/>
                    <a:pt x="168" y="58"/>
                  </a:cubicBezTo>
                  <a:cubicBezTo>
                    <a:pt x="136" y="58"/>
                    <a:pt x="136" y="58"/>
                    <a:pt x="136" y="58"/>
                  </a:cubicBezTo>
                  <a:cubicBezTo>
                    <a:pt x="135" y="40"/>
                    <a:pt x="118" y="26"/>
                    <a:pt x="84" y="26"/>
                  </a:cubicBezTo>
                  <a:cubicBezTo>
                    <a:pt x="63" y="26"/>
                    <a:pt x="39" y="31"/>
                    <a:pt x="39" y="52"/>
                  </a:cubicBezTo>
                  <a:cubicBezTo>
                    <a:pt x="39" y="63"/>
                    <a:pt x="44" y="70"/>
                    <a:pt x="68" y="73"/>
                  </a:cubicBezTo>
                  <a:cubicBezTo>
                    <a:pt x="114" y="79"/>
                    <a:pt x="114" y="79"/>
                    <a:pt x="114" y="79"/>
                  </a:cubicBezTo>
                  <a:cubicBezTo>
                    <a:pt x="157" y="85"/>
                    <a:pt x="174" y="100"/>
                    <a:pt x="174" y="125"/>
                  </a:cubicBezTo>
                  <a:cubicBezTo>
                    <a:pt x="174" y="165"/>
                    <a:pt x="140" y="183"/>
                    <a:pt x="88" y="183"/>
                  </a:cubicBezTo>
                  <a:cubicBezTo>
                    <a:pt x="49" y="183"/>
                    <a:pt x="4" y="173"/>
                    <a:pt x="0" y="123"/>
                  </a:cubicBezTo>
                  <a:lnTo>
                    <a:pt x="33" y="123"/>
                  </a:lnTo>
                  <a:close/>
                </a:path>
              </a:pathLst>
            </a:custGeom>
            <a:solidFill>
              <a:srgbClr val="FFFFFF"/>
            </a:solidFill>
            <a:ln w="9525">
              <a:noFill/>
              <a:round/>
              <a:headEnd/>
              <a:tailEnd/>
            </a:ln>
          </p:spPr>
          <p:txBody>
            <a:bodyPr/>
            <a:lstStyle/>
            <a:p>
              <a:pPr>
                <a:defRPr/>
              </a:pPr>
              <a:endParaRPr lang="ru-RU" sz="1662"/>
            </a:p>
          </p:txBody>
        </p:sp>
        <p:sp>
          <p:nvSpPr>
            <p:cNvPr id="23" name="Freeform 47"/>
            <p:cNvSpPr>
              <a:spLocks/>
            </p:cNvSpPr>
            <p:nvPr/>
          </p:nvSpPr>
          <p:spPr bwMode="gray">
            <a:xfrm>
              <a:off x="2136537" y="2114342"/>
              <a:ext cx="1099171" cy="673777"/>
            </a:xfrm>
            <a:custGeom>
              <a:avLst/>
              <a:gdLst>
                <a:gd name="T0" fmla="*/ 2147483647 w 294"/>
                <a:gd name="T1" fmla="*/ 955746698 h 177"/>
                <a:gd name="T2" fmla="*/ 2147483647 w 294"/>
                <a:gd name="T3" fmla="*/ 379486171 h 177"/>
                <a:gd name="T4" fmla="*/ 2147483647 w 294"/>
                <a:gd name="T5" fmla="*/ 1040076958 h 177"/>
                <a:gd name="T6" fmla="*/ 2147483647 w 294"/>
                <a:gd name="T7" fmla="*/ 2147483647 h 177"/>
                <a:gd name="T8" fmla="*/ 1844904458 w 294"/>
                <a:gd name="T9" fmla="*/ 2147483647 h 177"/>
                <a:gd name="T10" fmla="*/ 1844904458 w 294"/>
                <a:gd name="T11" fmla="*/ 955746698 h 177"/>
                <a:gd name="T12" fmla="*/ 1267492729 w 294"/>
                <a:gd name="T13" fmla="*/ 379486171 h 177"/>
                <a:gd name="T14" fmla="*/ 464746208 w 294"/>
                <a:gd name="T15" fmla="*/ 1096297131 h 177"/>
                <a:gd name="T16" fmla="*/ 464746208 w 294"/>
                <a:gd name="T17" fmla="*/ 2147483647 h 177"/>
                <a:gd name="T18" fmla="*/ 0 w 294"/>
                <a:gd name="T19" fmla="*/ 2147483647 h 177"/>
                <a:gd name="T20" fmla="*/ 0 w 294"/>
                <a:gd name="T21" fmla="*/ 84330260 h 177"/>
                <a:gd name="T22" fmla="*/ 464746208 w 294"/>
                <a:gd name="T23" fmla="*/ 84330260 h 177"/>
                <a:gd name="T24" fmla="*/ 464746208 w 294"/>
                <a:gd name="T25" fmla="*/ 449761388 h 177"/>
                <a:gd name="T26" fmla="*/ 478830336 w 294"/>
                <a:gd name="T27" fmla="*/ 449761388 h 177"/>
                <a:gd name="T28" fmla="*/ 1422406881 w 294"/>
                <a:gd name="T29" fmla="*/ 0 h 177"/>
                <a:gd name="T30" fmla="*/ 2147483647 w 294"/>
                <a:gd name="T31" fmla="*/ 449761388 h 177"/>
                <a:gd name="T32" fmla="*/ 2147483647 w 294"/>
                <a:gd name="T33" fmla="*/ 0 h 177"/>
                <a:gd name="T34" fmla="*/ 2147483647 w 294"/>
                <a:gd name="T35" fmla="*/ 843306351 h 177"/>
                <a:gd name="T36" fmla="*/ 2147483647 w 294"/>
                <a:gd name="T37" fmla="*/ 2147483647 h 177"/>
                <a:gd name="T38" fmla="*/ 2147483647 w 294"/>
                <a:gd name="T39" fmla="*/ 2147483647 h 177"/>
                <a:gd name="T40" fmla="*/ 2147483647 w 294"/>
                <a:gd name="T41" fmla="*/ 955746698 h 17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94" h="177">
                  <a:moveTo>
                    <a:pt x="261" y="68"/>
                  </a:moveTo>
                  <a:cubicBezTo>
                    <a:pt x="261" y="37"/>
                    <a:pt x="241" y="27"/>
                    <a:pt x="220" y="27"/>
                  </a:cubicBezTo>
                  <a:cubicBezTo>
                    <a:pt x="190" y="27"/>
                    <a:pt x="163" y="41"/>
                    <a:pt x="163" y="74"/>
                  </a:cubicBezTo>
                  <a:cubicBezTo>
                    <a:pt x="163" y="177"/>
                    <a:pt x="163" y="177"/>
                    <a:pt x="163" y="177"/>
                  </a:cubicBezTo>
                  <a:cubicBezTo>
                    <a:pt x="131" y="177"/>
                    <a:pt x="131" y="177"/>
                    <a:pt x="131" y="177"/>
                  </a:cubicBezTo>
                  <a:cubicBezTo>
                    <a:pt x="131" y="68"/>
                    <a:pt x="131" y="68"/>
                    <a:pt x="131" y="68"/>
                  </a:cubicBezTo>
                  <a:cubicBezTo>
                    <a:pt x="131" y="37"/>
                    <a:pt x="111" y="27"/>
                    <a:pt x="90" y="27"/>
                  </a:cubicBezTo>
                  <a:cubicBezTo>
                    <a:pt x="60" y="27"/>
                    <a:pt x="33" y="45"/>
                    <a:pt x="33" y="78"/>
                  </a:cubicBezTo>
                  <a:cubicBezTo>
                    <a:pt x="33" y="177"/>
                    <a:pt x="33" y="177"/>
                    <a:pt x="33" y="177"/>
                  </a:cubicBezTo>
                  <a:cubicBezTo>
                    <a:pt x="0" y="177"/>
                    <a:pt x="0" y="177"/>
                    <a:pt x="0" y="177"/>
                  </a:cubicBezTo>
                  <a:cubicBezTo>
                    <a:pt x="0" y="6"/>
                    <a:pt x="0" y="6"/>
                    <a:pt x="0" y="6"/>
                  </a:cubicBezTo>
                  <a:cubicBezTo>
                    <a:pt x="33" y="6"/>
                    <a:pt x="33" y="6"/>
                    <a:pt x="33" y="6"/>
                  </a:cubicBezTo>
                  <a:cubicBezTo>
                    <a:pt x="33" y="32"/>
                    <a:pt x="33" y="32"/>
                    <a:pt x="33" y="32"/>
                  </a:cubicBezTo>
                  <a:cubicBezTo>
                    <a:pt x="34" y="32"/>
                    <a:pt x="34" y="32"/>
                    <a:pt x="34" y="32"/>
                  </a:cubicBezTo>
                  <a:cubicBezTo>
                    <a:pt x="49" y="8"/>
                    <a:pt x="76" y="0"/>
                    <a:pt x="101" y="0"/>
                  </a:cubicBezTo>
                  <a:cubicBezTo>
                    <a:pt x="123" y="0"/>
                    <a:pt x="145" y="9"/>
                    <a:pt x="159" y="32"/>
                  </a:cubicBezTo>
                  <a:cubicBezTo>
                    <a:pt x="175" y="12"/>
                    <a:pt x="196" y="0"/>
                    <a:pt x="229" y="0"/>
                  </a:cubicBezTo>
                  <a:cubicBezTo>
                    <a:pt x="246" y="0"/>
                    <a:pt x="294" y="8"/>
                    <a:pt x="294" y="60"/>
                  </a:cubicBezTo>
                  <a:cubicBezTo>
                    <a:pt x="294" y="177"/>
                    <a:pt x="294" y="177"/>
                    <a:pt x="294" y="177"/>
                  </a:cubicBezTo>
                  <a:cubicBezTo>
                    <a:pt x="261" y="177"/>
                    <a:pt x="261" y="177"/>
                    <a:pt x="261" y="177"/>
                  </a:cubicBezTo>
                  <a:lnTo>
                    <a:pt x="261" y="68"/>
                  </a:lnTo>
                  <a:close/>
                </a:path>
              </a:pathLst>
            </a:custGeom>
            <a:solidFill>
              <a:srgbClr val="FFFFFF"/>
            </a:solidFill>
            <a:ln w="9525">
              <a:noFill/>
              <a:round/>
              <a:headEnd/>
              <a:tailEnd/>
            </a:ln>
          </p:spPr>
          <p:txBody>
            <a:bodyPr/>
            <a:lstStyle/>
            <a:p>
              <a:pPr>
                <a:defRPr/>
              </a:pPr>
              <a:endParaRPr lang="ru-RU" sz="1662"/>
            </a:p>
          </p:txBody>
        </p:sp>
        <p:sp>
          <p:nvSpPr>
            <p:cNvPr id="24" name="Freeform 48"/>
            <p:cNvSpPr>
              <a:spLocks/>
            </p:cNvSpPr>
            <p:nvPr/>
          </p:nvSpPr>
          <p:spPr bwMode="gray">
            <a:xfrm>
              <a:off x="3291785" y="1945902"/>
              <a:ext cx="448641" cy="864676"/>
            </a:xfrm>
            <a:custGeom>
              <a:avLst/>
              <a:gdLst>
                <a:gd name="T0" fmla="*/ 504864891 w 117"/>
                <a:gd name="T1" fmla="*/ 0 h 230"/>
                <a:gd name="T2" fmla="*/ 953635347 w 117"/>
                <a:gd name="T3" fmla="*/ 0 h 230"/>
                <a:gd name="T4" fmla="*/ 953635347 w 117"/>
                <a:gd name="T5" fmla="*/ 744471042 h 230"/>
                <a:gd name="T6" fmla="*/ 1640815577 w 117"/>
                <a:gd name="T7" fmla="*/ 744471042 h 230"/>
                <a:gd name="T8" fmla="*/ 1640815577 w 117"/>
                <a:gd name="T9" fmla="*/ 1095635991 h 230"/>
                <a:gd name="T10" fmla="*/ 953635347 w 117"/>
                <a:gd name="T11" fmla="*/ 1095635991 h 230"/>
                <a:gd name="T12" fmla="*/ 953635347 w 117"/>
                <a:gd name="T13" fmla="*/ 2147483647 h 230"/>
                <a:gd name="T14" fmla="*/ 1332286824 w 117"/>
                <a:gd name="T15" fmla="*/ 2147483647 h 230"/>
                <a:gd name="T16" fmla="*/ 1640815577 w 117"/>
                <a:gd name="T17" fmla="*/ 2147483647 h 230"/>
                <a:gd name="T18" fmla="*/ 1640815577 w 117"/>
                <a:gd name="T19" fmla="*/ 2147483647 h 230"/>
                <a:gd name="T20" fmla="*/ 1135950686 w 117"/>
                <a:gd name="T21" fmla="*/ 2147483647 h 230"/>
                <a:gd name="T22" fmla="*/ 504864891 w 117"/>
                <a:gd name="T23" fmla="*/ 2147483647 h 230"/>
                <a:gd name="T24" fmla="*/ 504864891 w 117"/>
                <a:gd name="T25" fmla="*/ 1095635991 h 230"/>
                <a:gd name="T26" fmla="*/ 0 w 117"/>
                <a:gd name="T27" fmla="*/ 1095635991 h 230"/>
                <a:gd name="T28" fmla="*/ 0 w 117"/>
                <a:gd name="T29" fmla="*/ 744471042 h 230"/>
                <a:gd name="T30" fmla="*/ 504864891 w 117"/>
                <a:gd name="T31" fmla="*/ 744471042 h 230"/>
                <a:gd name="T32" fmla="*/ 504864891 w 117"/>
                <a:gd name="T33" fmla="*/ 0 h 23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17" h="230">
                  <a:moveTo>
                    <a:pt x="36" y="0"/>
                  </a:moveTo>
                  <a:cubicBezTo>
                    <a:pt x="68" y="0"/>
                    <a:pt x="68" y="0"/>
                    <a:pt x="68" y="0"/>
                  </a:cubicBezTo>
                  <a:cubicBezTo>
                    <a:pt x="68" y="53"/>
                    <a:pt x="68" y="53"/>
                    <a:pt x="68" y="53"/>
                  </a:cubicBezTo>
                  <a:cubicBezTo>
                    <a:pt x="117" y="53"/>
                    <a:pt x="117" y="53"/>
                    <a:pt x="117" y="53"/>
                  </a:cubicBezTo>
                  <a:cubicBezTo>
                    <a:pt x="117" y="78"/>
                    <a:pt x="117" y="78"/>
                    <a:pt x="117" y="78"/>
                  </a:cubicBezTo>
                  <a:cubicBezTo>
                    <a:pt x="68" y="78"/>
                    <a:pt x="68" y="78"/>
                    <a:pt x="68" y="78"/>
                  </a:cubicBezTo>
                  <a:cubicBezTo>
                    <a:pt x="68" y="184"/>
                    <a:pt x="68" y="184"/>
                    <a:pt x="68" y="184"/>
                  </a:cubicBezTo>
                  <a:cubicBezTo>
                    <a:pt x="68" y="198"/>
                    <a:pt x="78" y="203"/>
                    <a:pt x="95" y="203"/>
                  </a:cubicBezTo>
                  <a:cubicBezTo>
                    <a:pt x="102" y="203"/>
                    <a:pt x="110" y="202"/>
                    <a:pt x="117" y="200"/>
                  </a:cubicBezTo>
                  <a:cubicBezTo>
                    <a:pt x="117" y="228"/>
                    <a:pt x="117" y="228"/>
                    <a:pt x="117" y="228"/>
                  </a:cubicBezTo>
                  <a:cubicBezTo>
                    <a:pt x="106" y="230"/>
                    <a:pt x="94" y="230"/>
                    <a:pt x="81" y="230"/>
                  </a:cubicBezTo>
                  <a:cubicBezTo>
                    <a:pt x="49" y="230"/>
                    <a:pt x="36" y="214"/>
                    <a:pt x="36" y="190"/>
                  </a:cubicBezTo>
                  <a:cubicBezTo>
                    <a:pt x="36" y="78"/>
                    <a:pt x="36" y="78"/>
                    <a:pt x="36" y="78"/>
                  </a:cubicBezTo>
                  <a:cubicBezTo>
                    <a:pt x="0" y="78"/>
                    <a:pt x="0" y="78"/>
                    <a:pt x="0" y="78"/>
                  </a:cubicBezTo>
                  <a:cubicBezTo>
                    <a:pt x="0" y="53"/>
                    <a:pt x="0" y="53"/>
                    <a:pt x="0" y="53"/>
                  </a:cubicBezTo>
                  <a:cubicBezTo>
                    <a:pt x="36" y="53"/>
                    <a:pt x="36" y="53"/>
                    <a:pt x="36" y="53"/>
                  </a:cubicBezTo>
                  <a:lnTo>
                    <a:pt x="36" y="0"/>
                  </a:lnTo>
                  <a:close/>
                </a:path>
              </a:pathLst>
            </a:custGeom>
            <a:solidFill>
              <a:srgbClr val="FFFFFF"/>
            </a:solidFill>
            <a:ln w="9525">
              <a:noFill/>
              <a:round/>
              <a:headEnd/>
              <a:tailEnd/>
            </a:ln>
          </p:spPr>
          <p:txBody>
            <a:bodyPr/>
            <a:lstStyle/>
            <a:p>
              <a:pPr>
                <a:defRPr/>
              </a:pPr>
              <a:endParaRPr lang="ru-RU" sz="1662"/>
            </a:p>
          </p:txBody>
        </p:sp>
      </p:grpSp>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25" name="Rectangle 20"/>
          <p:cNvSpPr>
            <a:spLocks noGrp="1" noChangeArrowheads="1"/>
          </p:cNvSpPr>
          <p:nvPr>
            <p:ph type="dt" sz="half" idx="10"/>
          </p:nvPr>
        </p:nvSpPr>
        <p:spPr/>
        <p:txBody>
          <a:bodyPr/>
          <a:lstStyle>
            <a:lvl1pPr>
              <a:defRPr/>
            </a:lvl1pPr>
          </a:lstStyle>
          <a:p>
            <a:pPr>
              <a:defRPr/>
            </a:pPr>
            <a:fld id="{4C8B692E-A377-4021-BB78-29C6E28DA1BB}" type="datetime1">
              <a:rPr lang="en-GB"/>
              <a:pPr>
                <a:defRPr/>
              </a:pPr>
              <a:t>10/06/2022</a:t>
            </a:fld>
            <a:endParaRPr lang="de-DE"/>
          </a:p>
        </p:txBody>
      </p:sp>
      <p:sp>
        <p:nvSpPr>
          <p:cNvPr id="26" name="Rectangle 21"/>
          <p:cNvSpPr>
            <a:spLocks noGrp="1" noChangeArrowheads="1"/>
          </p:cNvSpPr>
          <p:nvPr>
            <p:ph type="ftr" sz="quarter" idx="11"/>
          </p:nvPr>
        </p:nvSpPr>
        <p:spPr/>
        <p:txBody>
          <a:bodyPr/>
          <a:lstStyle>
            <a:lvl1pPr>
              <a:defRPr/>
            </a:lvl1pPr>
          </a:lstStyle>
          <a:p>
            <a:pPr>
              <a:defRPr/>
            </a:pPr>
            <a:endParaRPr lang="de-DE"/>
          </a:p>
        </p:txBody>
      </p:sp>
      <p:sp>
        <p:nvSpPr>
          <p:cNvPr id="27" name="Rectangle 22"/>
          <p:cNvSpPr>
            <a:spLocks noGrp="1" noChangeArrowheads="1"/>
          </p:cNvSpPr>
          <p:nvPr>
            <p:ph type="sldNum" sz="quarter" idx="12"/>
          </p:nvPr>
        </p:nvSpPr>
        <p:spPr/>
        <p:txBody>
          <a:bodyPr/>
          <a:lstStyle>
            <a:lvl1pPr>
              <a:defRPr/>
            </a:lvl1pPr>
          </a:lstStyle>
          <a:p>
            <a:r>
              <a:rPr lang="en-GB" altLang="ru-RU"/>
              <a:t>© MDA Training (</a:t>
            </a:r>
            <a:r>
              <a:rPr lang="de-DE" altLang="ru-RU"/>
              <a:t>43465) - </a:t>
            </a:r>
            <a:fld id="{62D903EF-05F9-4857-BCC6-69FDBAD4BCC7}" type="slidenum">
              <a:rPr lang="de-DE" altLang="ru-RU"/>
              <a:pPr/>
              <a:t>‹#›</a:t>
            </a:fld>
            <a:endParaRPr lang="de-DE" altLang="ru-RU"/>
          </a:p>
        </p:txBody>
      </p:sp>
    </p:spTree>
    <p:extLst>
      <p:ext uri="{BB962C8B-B14F-4D97-AF65-F5344CB8AC3E}">
        <p14:creationId xmlns:p14="http://schemas.microsoft.com/office/powerpoint/2010/main" val="3435338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0D5F60-3A8F-4753-829B-F57653451926}" type="datetimeFigureOut">
              <a:rPr lang="ru-RU" smtClean="0"/>
              <a:t>10.06.2022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C9E4B9-A8B0-4C88-AD25-4CE7A2B34F90}" type="slidenum">
              <a:rPr lang="ru-RU" smtClean="0"/>
              <a:t>‹#›</a:t>
            </a:fld>
            <a:endParaRPr lang="ru-RU"/>
          </a:p>
        </p:txBody>
      </p:sp>
    </p:spTree>
    <p:extLst>
      <p:ext uri="{BB962C8B-B14F-4D97-AF65-F5344CB8AC3E}">
        <p14:creationId xmlns:p14="http://schemas.microsoft.com/office/powerpoint/2010/main" val="13987101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3.xml"/><Relationship Id="rId1" Type="http://schemas.openxmlformats.org/officeDocument/2006/relationships/slideLayout" Target="../slideLayouts/slideLayout8.xml"/><Relationship Id="rId5" Type="http://schemas.openxmlformats.org/officeDocument/2006/relationships/image" Target="../media/image20.emf"/><Relationship Id="rId4" Type="http://schemas.openxmlformats.org/officeDocument/2006/relationships/image" Target="../media/image19.emf"/></Relationships>
</file>

<file path=ppt/slides/_rels/slide30.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8.xml"/><Relationship Id="rId5" Type="http://schemas.openxmlformats.org/officeDocument/2006/relationships/image" Target="../media/image24.emf"/><Relationship Id="rId4" Type="http://schemas.openxmlformats.org/officeDocument/2006/relationships/image" Target="../media/image23.emf"/></Relationships>
</file>

<file path=ppt/slides/_rels/slide31.xml.rels><?xml version="1.0" encoding="UTF-8" standalone="yes"?>
<Relationships xmlns="http://schemas.openxmlformats.org/package/2006/relationships"><Relationship Id="rId3" Type="http://schemas.openxmlformats.org/officeDocument/2006/relationships/image" Target="../media/image25.emf"/><Relationship Id="rId7" Type="http://schemas.openxmlformats.org/officeDocument/2006/relationships/image" Target="../media/image29.emf"/><Relationship Id="rId2" Type="http://schemas.openxmlformats.org/officeDocument/2006/relationships/image" Target="../media/image21.emf"/><Relationship Id="rId1" Type="http://schemas.openxmlformats.org/officeDocument/2006/relationships/slideLayout" Target="../slideLayouts/slideLayout8.xml"/><Relationship Id="rId6" Type="http://schemas.openxmlformats.org/officeDocument/2006/relationships/image" Target="../media/image28.emf"/><Relationship Id="rId5" Type="http://schemas.openxmlformats.org/officeDocument/2006/relationships/image" Target="../media/image27.emf"/><Relationship Id="rId4" Type="http://schemas.openxmlformats.org/officeDocument/2006/relationships/image" Target="../media/image26.emf"/></Relationships>
</file>

<file path=ppt/slides/_rels/slide32.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8" Type="http://schemas.openxmlformats.org/officeDocument/2006/relationships/image" Target="../media/image40.emf"/><Relationship Id="rId3" Type="http://schemas.openxmlformats.org/officeDocument/2006/relationships/image" Target="../media/image35.emf"/><Relationship Id="rId7" Type="http://schemas.openxmlformats.org/officeDocument/2006/relationships/image" Target="../media/image39.emf"/><Relationship Id="rId2" Type="http://schemas.openxmlformats.org/officeDocument/2006/relationships/image" Target="../media/image34.emf"/><Relationship Id="rId1" Type="http://schemas.openxmlformats.org/officeDocument/2006/relationships/slideLayout" Target="../slideLayouts/slideLayout8.xml"/><Relationship Id="rId6" Type="http://schemas.openxmlformats.org/officeDocument/2006/relationships/image" Target="../media/image38.emf"/><Relationship Id="rId5" Type="http://schemas.openxmlformats.org/officeDocument/2006/relationships/image" Target="../media/image37.emf"/><Relationship Id="rId4" Type="http://schemas.openxmlformats.org/officeDocument/2006/relationships/image" Target="../media/image36.emf"/></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hyperlink" Target="https://en.sng1lib.org/g/James%20Brickley" TargetMode="External"/><Relationship Id="rId7" Type="http://schemas.openxmlformats.org/officeDocument/2006/relationships/hyperlink" Target="https://en.sng1lib.org/g/James%20A.%20Brander" TargetMode="External"/><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hyperlink" Target="https://en.sng1lib.org/g/Jeffrey%20M.%20Perloff" TargetMode="External"/><Relationship Id="rId5" Type="http://schemas.openxmlformats.org/officeDocument/2006/relationships/hyperlink" Target="https://en.sng1lib.org/g/Jerold%20L.%20Zimmerman" TargetMode="External"/><Relationship Id="rId4" Type="http://schemas.openxmlformats.org/officeDocument/2006/relationships/hyperlink" Target="https://en.sng1lib.org/g/Clifford%20W.%20Smit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2244435"/>
            <a:ext cx="9144000" cy="1935679"/>
          </a:xfrm>
        </p:spPr>
        <p:txBody>
          <a:bodyPr>
            <a:noAutofit/>
          </a:bodyPr>
          <a:lstStyle/>
          <a:p>
            <a:r>
              <a:rPr lang="en-US" sz="2800" b="0" dirty="0" smtClean="0"/>
              <a:t>8-</a:t>
            </a:r>
            <a:r>
              <a:rPr lang="uz-Cyrl-UZ" sz="2800" b="0" dirty="0" smtClean="0"/>
              <a:t>МАВЗУ: </a:t>
            </a:r>
            <a:r>
              <a:rPr lang="ru-RU" sz="2800" b="0" dirty="0" smtClean="0"/>
              <a:t>НАРХ ВА ИШЛАБ ЧИҚАРИШ ҲАЖМИ ТЎҒРИСИДА ҚАРОР ҚАБУЛ ҚИЛИШ: МУКАММАЛ РАҚОБАТ ВА МОНОПОЛИЯ</a:t>
            </a:r>
            <a:r>
              <a:rPr lang="en-US" sz="2800" b="0" dirty="0" smtClean="0"/>
              <a:t>, </a:t>
            </a:r>
            <a:r>
              <a:rPr lang="ru-RU" sz="2800" b="0" dirty="0"/>
              <a:t>МОНОПОЛ РАҚОБАТ ВА ОЛИГОПОЛИЯ</a:t>
            </a:r>
            <a:endParaRPr lang="ru-RU" sz="2800" dirty="0"/>
          </a:p>
        </p:txBody>
      </p:sp>
      <p:sp>
        <p:nvSpPr>
          <p:cNvPr id="3" name="TextBox 2"/>
          <p:cNvSpPr txBox="1"/>
          <p:nvPr/>
        </p:nvSpPr>
        <p:spPr>
          <a:xfrm>
            <a:off x="3525219" y="4650244"/>
            <a:ext cx="5652654" cy="1631216"/>
          </a:xfrm>
          <a:prstGeom prst="rect">
            <a:avLst/>
          </a:prstGeom>
          <a:noFill/>
        </p:spPr>
        <p:txBody>
          <a:bodyPr wrap="square" rtlCol="0">
            <a:spAutoFit/>
          </a:bodyPr>
          <a:lstStyle/>
          <a:p>
            <a:pPr algn="ctr"/>
            <a:r>
              <a:rPr lang="en-US" sz="2000" b="1">
                <a:solidFill>
                  <a:schemeClr val="bg1"/>
                </a:solidFill>
                <a:latin typeface="Times New Roman" panose="02020603050405020304" pitchFamily="18" charset="0"/>
                <a:cs typeface="Times New Roman" panose="02020603050405020304" pitchFamily="18" charset="0"/>
              </a:rPr>
              <a:t>MANAGERIAL ECONOMICS</a:t>
            </a:r>
          </a:p>
          <a:p>
            <a:pPr algn="ctr"/>
            <a:r>
              <a:rPr lang="uz-Cyrl-UZ" sz="2000" b="1" smtClean="0">
                <a:solidFill>
                  <a:schemeClr val="bg1"/>
                </a:solidFill>
                <a:latin typeface="Times New Roman" panose="02020603050405020304" pitchFamily="18" charset="0"/>
                <a:cs typeface="Times New Roman" panose="02020603050405020304" pitchFamily="18" charset="0"/>
              </a:rPr>
              <a:t>БОШҚАРУВ </a:t>
            </a:r>
            <a:r>
              <a:rPr lang="uz-Cyrl-UZ" sz="2000" b="1" dirty="0" smtClean="0">
                <a:solidFill>
                  <a:schemeClr val="bg1"/>
                </a:solidFill>
                <a:latin typeface="Times New Roman" panose="02020603050405020304" pitchFamily="18" charset="0"/>
                <a:cs typeface="Times New Roman" panose="02020603050405020304" pitchFamily="18" charset="0"/>
              </a:rPr>
              <a:t>ИҚТИСОДИЁТИ</a:t>
            </a:r>
          </a:p>
          <a:p>
            <a:pPr algn="ctr"/>
            <a:endParaRPr lang="uz-Cyrl-UZ" sz="2000" b="1" dirty="0">
              <a:solidFill>
                <a:schemeClr val="bg1"/>
              </a:solidFill>
              <a:latin typeface="Times New Roman" panose="02020603050405020304" pitchFamily="18" charset="0"/>
              <a:cs typeface="Times New Roman" panose="02020603050405020304" pitchFamily="18" charset="0"/>
            </a:endParaRPr>
          </a:p>
          <a:p>
            <a:pPr algn="ctr"/>
            <a:endParaRPr lang="uz-Cyrl-UZ" sz="2000" b="1" dirty="0" smtClean="0">
              <a:solidFill>
                <a:schemeClr val="bg1"/>
              </a:solidFill>
              <a:latin typeface="Times New Roman" panose="02020603050405020304" pitchFamily="18" charset="0"/>
              <a:cs typeface="Times New Roman" panose="02020603050405020304" pitchFamily="18" charset="0"/>
            </a:endParaRPr>
          </a:p>
          <a:p>
            <a:pPr algn="ctr"/>
            <a:r>
              <a:rPr lang="uz-Cyrl-UZ" sz="2000" b="1" dirty="0" smtClean="0">
                <a:solidFill>
                  <a:schemeClr val="bg1"/>
                </a:solidFill>
                <a:latin typeface="Times New Roman" panose="02020603050405020304" pitchFamily="18" charset="0"/>
                <a:cs typeface="Times New Roman" panose="02020603050405020304" pitchFamily="18" charset="0"/>
              </a:rPr>
              <a:t>и.ф.д., доц. Э.А.ХОШИМОВ</a:t>
            </a:r>
            <a:endParaRPr lang="ru-RU"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70028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367248478"/>
              </p:ext>
            </p:extLst>
          </p:nvPr>
        </p:nvGraphicFramePr>
        <p:xfrm>
          <a:off x="819397" y="1016550"/>
          <a:ext cx="10569038" cy="4846320"/>
        </p:xfrm>
        <a:graphic>
          <a:graphicData uri="http://schemas.openxmlformats.org/drawingml/2006/table">
            <a:tbl>
              <a:tblPr firstRow="1" bandRow="1">
                <a:tableStyleId>{5C22544A-7EE6-4342-B048-85BDC9FD1C3A}</a:tableStyleId>
              </a:tblPr>
              <a:tblGrid>
                <a:gridCol w="5284519">
                  <a:extLst>
                    <a:ext uri="{9D8B030D-6E8A-4147-A177-3AD203B41FA5}">
                      <a16:colId xmlns:a16="http://schemas.microsoft.com/office/drawing/2014/main" xmlns="" val="2957898314"/>
                    </a:ext>
                  </a:extLst>
                </a:gridCol>
                <a:gridCol w="5284519">
                  <a:extLst>
                    <a:ext uri="{9D8B030D-6E8A-4147-A177-3AD203B41FA5}">
                      <a16:colId xmlns:a16="http://schemas.microsoft.com/office/drawing/2014/main" xmlns="" val="3276821719"/>
                    </a:ext>
                  </a:extLst>
                </a:gridCol>
              </a:tblGrid>
              <a:tr h="370840">
                <a:tc>
                  <a:txBody>
                    <a:bodyPr/>
                    <a:lstStyle/>
                    <a:p>
                      <a:r>
                        <a:rPr lang="ru-RU" sz="1800" b="0" i="1" u="none" strike="noStrike" kern="1200" baseline="0" dirty="0" err="1" smtClean="0">
                          <a:solidFill>
                            <a:schemeClr val="lt1"/>
                          </a:solidFill>
                          <a:latin typeface="+mn-lt"/>
                          <a:ea typeface="+mn-ea"/>
                          <a:cs typeface="+mn-cs"/>
                        </a:rPr>
                        <a:t>Мукаммал</a:t>
                      </a:r>
                      <a:r>
                        <a:rPr lang="ru-RU" sz="1800" b="0" i="1" u="none" strike="noStrike" kern="1200" baseline="0" dirty="0" smtClean="0">
                          <a:solidFill>
                            <a:schemeClr val="lt1"/>
                          </a:solidFill>
                          <a:latin typeface="+mn-lt"/>
                          <a:ea typeface="+mn-ea"/>
                          <a:cs typeface="+mn-cs"/>
                        </a:rPr>
                        <a:t> </a:t>
                      </a:r>
                      <a:r>
                        <a:rPr lang="ru-RU" sz="1800" b="0" i="1" u="none" strike="noStrike" kern="1200" baseline="0" dirty="0" err="1" smtClean="0">
                          <a:solidFill>
                            <a:schemeClr val="lt1"/>
                          </a:solidFill>
                          <a:latin typeface="+mn-lt"/>
                          <a:ea typeface="+mn-ea"/>
                          <a:cs typeface="+mn-cs"/>
                        </a:rPr>
                        <a:t>рақобат</a:t>
                      </a:r>
                      <a:r>
                        <a:rPr lang="ru-RU" sz="1800" b="0" i="1" u="none" strike="noStrike" kern="1200" baseline="0" dirty="0" smtClean="0">
                          <a:solidFill>
                            <a:schemeClr val="lt1"/>
                          </a:solidFill>
                          <a:latin typeface="+mn-lt"/>
                          <a:ea typeface="+mn-ea"/>
                          <a:cs typeface="+mn-cs"/>
                        </a:rPr>
                        <a:t> (</a:t>
                      </a:r>
                      <a:r>
                        <a:rPr lang="ru-RU" sz="1800" b="0" i="1" u="none" strike="noStrike" kern="1200" baseline="0" dirty="0" err="1" smtClean="0">
                          <a:solidFill>
                            <a:schemeClr val="lt1"/>
                          </a:solidFill>
                          <a:latin typeface="+mn-lt"/>
                          <a:ea typeface="+mn-ea"/>
                          <a:cs typeface="+mn-cs"/>
                        </a:rPr>
                        <a:t>бозор</a:t>
                      </a:r>
                      <a:r>
                        <a:rPr lang="ru-RU" sz="1800" b="0" i="1" u="none" strike="noStrike" kern="1200" baseline="0" dirty="0" smtClean="0">
                          <a:solidFill>
                            <a:schemeClr val="lt1"/>
                          </a:solidFill>
                          <a:latin typeface="+mn-lt"/>
                          <a:ea typeface="+mn-ea"/>
                          <a:cs typeface="+mn-cs"/>
                        </a:rPr>
                        <a:t> </a:t>
                      </a:r>
                      <a:r>
                        <a:rPr lang="ru-RU" sz="1800" b="0" i="1" u="none" strike="noStrike" kern="1200" baseline="0" dirty="0" err="1" smtClean="0">
                          <a:solidFill>
                            <a:schemeClr val="lt1"/>
                          </a:solidFill>
                          <a:latin typeface="+mn-lt"/>
                          <a:ea typeface="+mn-ea"/>
                          <a:cs typeface="+mn-cs"/>
                        </a:rPr>
                        <a:t>устидан</a:t>
                      </a:r>
                      <a:r>
                        <a:rPr lang="ru-RU" sz="1800" b="0" i="1" u="none" strike="noStrike" kern="1200" baseline="0" dirty="0" smtClean="0">
                          <a:solidFill>
                            <a:schemeClr val="lt1"/>
                          </a:solidFill>
                          <a:latin typeface="+mn-lt"/>
                          <a:ea typeface="+mn-ea"/>
                          <a:cs typeface="+mn-cs"/>
                        </a:rPr>
                        <a:t> </a:t>
                      </a:r>
                      <a:r>
                        <a:rPr lang="ru-RU" sz="1800" b="0" i="1" u="none" strike="noStrike" kern="1200" baseline="0" dirty="0" err="1" smtClean="0">
                          <a:solidFill>
                            <a:schemeClr val="lt1"/>
                          </a:solidFill>
                          <a:latin typeface="+mn-lt"/>
                          <a:ea typeface="+mn-ea"/>
                          <a:cs typeface="+mn-cs"/>
                        </a:rPr>
                        <a:t>ҳукумронлик</a:t>
                      </a:r>
                      <a:r>
                        <a:rPr lang="ru-RU" sz="1800" b="0" i="1" u="none" strike="noStrike" kern="1200" baseline="0" dirty="0" smtClean="0">
                          <a:solidFill>
                            <a:schemeClr val="lt1"/>
                          </a:solidFill>
                          <a:latin typeface="+mn-lt"/>
                          <a:ea typeface="+mn-ea"/>
                          <a:cs typeface="+mn-cs"/>
                        </a:rPr>
                        <a:t> </a:t>
                      </a:r>
                      <a:r>
                        <a:rPr lang="ru-RU" sz="1800" b="0" i="1" u="none" strike="noStrike" kern="1200" baseline="0" dirty="0" err="1" smtClean="0">
                          <a:solidFill>
                            <a:schemeClr val="lt1"/>
                          </a:solidFill>
                          <a:latin typeface="+mn-lt"/>
                          <a:ea typeface="+mn-ea"/>
                          <a:cs typeface="+mn-cs"/>
                        </a:rPr>
                        <a:t>мавжуд</a:t>
                      </a:r>
                      <a:r>
                        <a:rPr lang="ru-RU" sz="1800" b="0" i="1" u="none" strike="noStrike" kern="1200" baseline="0" dirty="0" smtClean="0">
                          <a:solidFill>
                            <a:schemeClr val="lt1"/>
                          </a:solidFill>
                          <a:latin typeface="+mn-lt"/>
                          <a:ea typeface="+mn-ea"/>
                          <a:cs typeface="+mn-cs"/>
                        </a:rPr>
                        <a:t> </a:t>
                      </a:r>
                      <a:r>
                        <a:rPr lang="ru-RU" sz="1800" b="0" i="1" u="none" strike="noStrike" kern="1200" baseline="0" dirty="0" err="1" smtClean="0">
                          <a:solidFill>
                            <a:schemeClr val="lt1"/>
                          </a:solidFill>
                          <a:latin typeface="+mn-lt"/>
                          <a:ea typeface="+mn-ea"/>
                          <a:cs typeface="+mn-cs"/>
                        </a:rPr>
                        <a:t>эмас</a:t>
                      </a:r>
                      <a:r>
                        <a:rPr lang="ru-RU" sz="1800" b="0" i="1" u="none" strike="noStrike" kern="1200" baseline="0" dirty="0" smtClean="0">
                          <a:solidFill>
                            <a:schemeClr val="lt1"/>
                          </a:solidFill>
                          <a:latin typeface="+mn-lt"/>
                          <a:ea typeface="+mn-ea"/>
                          <a:cs typeface="+mn-cs"/>
                        </a:rPr>
                        <a:t>):</a:t>
                      </a:r>
                    </a:p>
                    <a:p>
                      <a:r>
                        <a:rPr lang="ru-RU" sz="1800" b="0" i="0" u="none" strike="noStrike" kern="1200" baseline="0" dirty="0" smtClean="0">
                          <a:solidFill>
                            <a:schemeClr val="lt1"/>
                          </a:solidFill>
                          <a:latin typeface="+mn-lt"/>
                          <a:ea typeface="+mn-ea"/>
                          <a:cs typeface="+mn-cs"/>
                        </a:rPr>
                        <a:t>1. </a:t>
                      </a:r>
                      <a:r>
                        <a:rPr lang="ru-RU" sz="1800" b="0" i="0" u="none" strike="noStrike" kern="1200" baseline="0" dirty="0" err="1" smtClean="0">
                          <a:solidFill>
                            <a:schemeClr val="lt1"/>
                          </a:solidFill>
                          <a:latin typeface="+mn-lt"/>
                          <a:ea typeface="+mn-ea"/>
                          <a:cs typeface="+mn-cs"/>
                        </a:rPr>
                        <a:t>Кўп</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сонли</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нисбатан</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кичик</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харидорлар</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ва</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сотувчилар</a:t>
                      </a:r>
                      <a:endParaRPr lang="ru-RU" sz="1800" b="0" i="0" u="none" strike="noStrike" kern="1200" baseline="0" dirty="0" smtClean="0">
                        <a:solidFill>
                          <a:schemeClr val="lt1"/>
                        </a:solidFill>
                        <a:latin typeface="+mn-lt"/>
                        <a:ea typeface="+mn-ea"/>
                        <a:cs typeface="+mn-cs"/>
                      </a:endParaRPr>
                    </a:p>
                    <a:p>
                      <a:r>
                        <a:rPr lang="ru-RU" sz="1800" b="0" i="0" u="none" strike="noStrike" kern="1200" baseline="0" dirty="0" smtClean="0">
                          <a:solidFill>
                            <a:schemeClr val="lt1"/>
                          </a:solidFill>
                          <a:latin typeface="+mn-lt"/>
                          <a:ea typeface="+mn-ea"/>
                          <a:cs typeface="+mn-cs"/>
                        </a:rPr>
                        <a:t>2. </a:t>
                      </a:r>
                      <a:r>
                        <a:rPr lang="ru-RU" sz="1800" b="0" i="0" u="none" strike="noStrike" kern="1200" baseline="0" dirty="0" err="1" smtClean="0">
                          <a:solidFill>
                            <a:schemeClr val="lt1"/>
                          </a:solidFill>
                          <a:latin typeface="+mn-lt"/>
                          <a:ea typeface="+mn-ea"/>
                          <a:cs typeface="+mn-cs"/>
                        </a:rPr>
                        <a:t>Стандартлашган</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товарлар</a:t>
                      </a:r>
                      <a:endParaRPr lang="ru-RU" sz="1800" b="0" i="0" u="none" strike="noStrike" kern="1200" baseline="0" dirty="0" smtClean="0">
                        <a:solidFill>
                          <a:schemeClr val="lt1"/>
                        </a:solidFill>
                        <a:latin typeface="+mn-lt"/>
                        <a:ea typeface="+mn-ea"/>
                        <a:cs typeface="+mn-cs"/>
                      </a:endParaRPr>
                    </a:p>
                    <a:p>
                      <a:r>
                        <a:rPr lang="ru-RU" sz="1800" b="0" i="0" u="none" strike="noStrike" kern="1200" baseline="0" dirty="0" smtClean="0">
                          <a:solidFill>
                            <a:schemeClr val="lt1"/>
                          </a:solidFill>
                          <a:latin typeface="+mn-lt"/>
                          <a:ea typeface="+mn-ea"/>
                          <a:cs typeface="+mn-cs"/>
                        </a:rPr>
                        <a:t>3. </a:t>
                      </a:r>
                      <a:r>
                        <a:rPr lang="ru-RU" sz="1800" b="0" i="0" u="none" strike="noStrike" kern="1200" baseline="0" dirty="0" err="1" smtClean="0">
                          <a:solidFill>
                            <a:schemeClr val="lt1"/>
                          </a:solidFill>
                          <a:latin typeface="+mn-lt"/>
                          <a:ea typeface="+mn-ea"/>
                          <a:cs typeface="+mn-cs"/>
                        </a:rPr>
                        <a:t>Бозорга</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кириш</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ва</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ундан</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чиқишнинг</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қулайлиги</a:t>
                      </a:r>
                      <a:endParaRPr lang="ru-RU" sz="1800" b="0" i="0" u="none" strike="noStrike" kern="1200" baseline="0" dirty="0" smtClean="0">
                        <a:solidFill>
                          <a:schemeClr val="lt1"/>
                        </a:solidFill>
                        <a:latin typeface="+mn-lt"/>
                        <a:ea typeface="+mn-ea"/>
                        <a:cs typeface="+mn-cs"/>
                      </a:endParaRPr>
                    </a:p>
                    <a:p>
                      <a:r>
                        <a:rPr lang="ru-RU" sz="1800" b="0" i="0" u="none" strike="noStrike" kern="1200" baseline="0" dirty="0" smtClean="0">
                          <a:solidFill>
                            <a:schemeClr val="lt1"/>
                          </a:solidFill>
                          <a:latin typeface="+mn-lt"/>
                          <a:ea typeface="+mn-ea"/>
                          <a:cs typeface="+mn-cs"/>
                        </a:rPr>
                        <a:t>4. </a:t>
                      </a:r>
                      <a:r>
                        <a:rPr lang="ru-RU" sz="1800" b="0" i="0" u="none" strike="noStrike" kern="1200" baseline="0" dirty="0" err="1" smtClean="0">
                          <a:solidFill>
                            <a:schemeClr val="lt1"/>
                          </a:solidFill>
                          <a:latin typeface="+mn-lt"/>
                          <a:ea typeface="+mn-ea"/>
                          <a:cs typeface="+mn-cs"/>
                        </a:rPr>
                        <a:t>Нархсиз</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рақобат</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имконсиз</a:t>
                      </a:r>
                      <a:endParaRPr lang="ru-RU" dirty="0"/>
                    </a:p>
                  </a:txBody>
                  <a:tcPr/>
                </a:tc>
                <a:tc>
                  <a:txBody>
                    <a:bodyPr/>
                    <a:lstStyle/>
                    <a:p>
                      <a:r>
                        <a:rPr lang="ru-RU" sz="1800" b="0" i="1" u="none" strike="noStrike" kern="1200" baseline="0" dirty="0" smtClean="0">
                          <a:solidFill>
                            <a:schemeClr val="lt1"/>
                          </a:solidFill>
                          <a:latin typeface="+mn-lt"/>
                          <a:ea typeface="+mn-ea"/>
                          <a:cs typeface="+mn-cs"/>
                        </a:rPr>
                        <a:t>Монополия (</a:t>
                      </a:r>
                      <a:r>
                        <a:rPr lang="ru-RU" sz="1800" b="0" i="1" u="none" strike="noStrike" kern="1200" baseline="0" dirty="0" err="1" smtClean="0">
                          <a:solidFill>
                            <a:schemeClr val="lt1"/>
                          </a:solidFill>
                          <a:latin typeface="+mn-lt"/>
                          <a:ea typeface="+mn-ea"/>
                          <a:cs typeface="+mn-cs"/>
                        </a:rPr>
                        <a:t>мутлоқ</a:t>
                      </a:r>
                      <a:r>
                        <a:rPr lang="ru-RU" sz="1800" b="0" i="1" u="none" strike="noStrike" kern="1200" baseline="0" dirty="0" smtClean="0">
                          <a:solidFill>
                            <a:schemeClr val="lt1"/>
                          </a:solidFill>
                          <a:latin typeface="+mn-lt"/>
                          <a:ea typeface="+mn-ea"/>
                          <a:cs typeface="+mn-cs"/>
                        </a:rPr>
                        <a:t> </a:t>
                      </a:r>
                      <a:r>
                        <a:rPr lang="ru-RU" sz="1800" b="0" i="1" u="none" strike="noStrike" kern="1200" baseline="0" dirty="0" err="1" smtClean="0">
                          <a:solidFill>
                            <a:schemeClr val="lt1"/>
                          </a:solidFill>
                          <a:latin typeface="+mn-lt"/>
                          <a:ea typeface="+mn-ea"/>
                          <a:cs typeface="+mn-cs"/>
                        </a:rPr>
                        <a:t>бозор</a:t>
                      </a:r>
                      <a:r>
                        <a:rPr lang="ru-RU" sz="1800" b="0" i="1" u="none" strike="noStrike" kern="1200" baseline="0" dirty="0" smtClean="0">
                          <a:solidFill>
                            <a:schemeClr val="lt1"/>
                          </a:solidFill>
                          <a:latin typeface="+mn-lt"/>
                          <a:ea typeface="+mn-ea"/>
                          <a:cs typeface="+mn-cs"/>
                        </a:rPr>
                        <a:t> </a:t>
                      </a:r>
                      <a:r>
                        <a:rPr lang="ru-RU" sz="1800" b="0" i="1" u="none" strike="noStrike" kern="1200" baseline="0" dirty="0" err="1" smtClean="0">
                          <a:solidFill>
                            <a:schemeClr val="lt1"/>
                          </a:solidFill>
                          <a:latin typeface="+mn-lt"/>
                          <a:ea typeface="+mn-ea"/>
                          <a:cs typeface="+mn-cs"/>
                        </a:rPr>
                        <a:t>ҳукумронлиги</a:t>
                      </a:r>
                      <a:r>
                        <a:rPr lang="ru-RU" sz="1800" b="0" i="1" u="none" strike="noStrike" kern="1200" baseline="0" dirty="0" smtClean="0">
                          <a:solidFill>
                            <a:schemeClr val="lt1"/>
                          </a:solidFill>
                          <a:latin typeface="+mn-lt"/>
                          <a:ea typeface="+mn-ea"/>
                          <a:cs typeface="+mn-cs"/>
                        </a:rPr>
                        <a:t> </a:t>
                      </a:r>
                      <a:r>
                        <a:rPr lang="ru-RU" sz="1800" b="0" i="1" u="none" strike="noStrike" kern="1200" baseline="0" dirty="0" err="1" smtClean="0">
                          <a:solidFill>
                            <a:schemeClr val="lt1"/>
                          </a:solidFill>
                          <a:latin typeface="+mn-lt"/>
                          <a:ea typeface="+mn-ea"/>
                          <a:cs typeface="+mn-cs"/>
                        </a:rPr>
                        <a:t>ва</a:t>
                      </a:r>
                      <a:r>
                        <a:rPr lang="ru-RU" sz="1800" b="0" i="1" u="none" strike="noStrike" kern="1200" baseline="0" dirty="0" smtClean="0">
                          <a:solidFill>
                            <a:schemeClr val="lt1"/>
                          </a:solidFill>
                          <a:latin typeface="+mn-lt"/>
                          <a:ea typeface="+mn-ea"/>
                          <a:cs typeface="+mn-cs"/>
                        </a:rPr>
                        <a:t> </a:t>
                      </a:r>
                      <a:r>
                        <a:rPr lang="ru-RU" sz="1800" b="0" i="1" u="none" strike="noStrike" kern="1200" baseline="0" dirty="0" err="1" smtClean="0">
                          <a:solidFill>
                            <a:schemeClr val="lt1"/>
                          </a:solidFill>
                          <a:latin typeface="+mn-lt"/>
                          <a:ea typeface="+mn-ea"/>
                          <a:cs typeface="+mn-cs"/>
                        </a:rPr>
                        <a:t>унинг</a:t>
                      </a:r>
                      <a:r>
                        <a:rPr lang="ru-RU" sz="1800" b="0" i="1" u="none" strike="noStrike" kern="1200" baseline="0" dirty="0" smtClean="0">
                          <a:solidFill>
                            <a:schemeClr val="lt1"/>
                          </a:solidFill>
                          <a:latin typeface="+mn-lt"/>
                          <a:ea typeface="+mn-ea"/>
                          <a:cs typeface="+mn-cs"/>
                        </a:rPr>
                        <a:t> </a:t>
                      </a:r>
                      <a:r>
                        <a:rPr lang="ru-RU" sz="1800" b="0" i="1" u="none" strike="noStrike" kern="1200" baseline="0" dirty="0" err="1" smtClean="0">
                          <a:solidFill>
                            <a:schemeClr val="lt1"/>
                          </a:solidFill>
                          <a:latin typeface="+mn-lt"/>
                          <a:ea typeface="+mn-ea"/>
                          <a:cs typeface="+mn-cs"/>
                        </a:rPr>
                        <a:t>давлат</a:t>
                      </a:r>
                      <a:r>
                        <a:rPr lang="ru-RU" sz="1800" b="0" i="1" u="none" strike="noStrike" kern="1200" baseline="0" dirty="0" smtClean="0">
                          <a:solidFill>
                            <a:schemeClr val="lt1"/>
                          </a:solidFill>
                          <a:latin typeface="+mn-lt"/>
                          <a:ea typeface="+mn-ea"/>
                          <a:cs typeface="+mn-cs"/>
                        </a:rPr>
                        <a:t> </a:t>
                      </a:r>
                      <a:r>
                        <a:rPr lang="ru-RU" sz="1800" b="0" i="1" u="none" strike="noStrike" kern="1200" baseline="0" dirty="0" err="1" smtClean="0">
                          <a:solidFill>
                            <a:schemeClr val="lt1"/>
                          </a:solidFill>
                          <a:latin typeface="+mn-lt"/>
                          <a:ea typeface="+mn-ea"/>
                          <a:cs typeface="+mn-cs"/>
                        </a:rPr>
                        <a:t>томонидан</a:t>
                      </a:r>
                      <a:r>
                        <a:rPr lang="ru-RU" sz="1800" b="0" i="1" u="none" strike="noStrike" kern="1200" baseline="0" dirty="0" smtClean="0">
                          <a:solidFill>
                            <a:schemeClr val="lt1"/>
                          </a:solidFill>
                          <a:latin typeface="+mn-lt"/>
                          <a:ea typeface="+mn-ea"/>
                          <a:cs typeface="+mn-cs"/>
                        </a:rPr>
                        <a:t> </a:t>
                      </a:r>
                      <a:r>
                        <a:rPr lang="ru-RU" sz="1800" b="0" i="1" u="none" strike="noStrike" kern="1200" baseline="0" dirty="0" err="1" smtClean="0">
                          <a:solidFill>
                            <a:schemeClr val="lt1"/>
                          </a:solidFill>
                          <a:latin typeface="+mn-lt"/>
                          <a:ea typeface="+mn-ea"/>
                          <a:cs typeface="+mn-cs"/>
                        </a:rPr>
                        <a:t>тартибга</a:t>
                      </a:r>
                      <a:r>
                        <a:rPr lang="ru-RU" sz="1800" b="0" i="1" u="none" strike="noStrike" kern="1200" baseline="0" dirty="0" smtClean="0">
                          <a:solidFill>
                            <a:schemeClr val="lt1"/>
                          </a:solidFill>
                          <a:latin typeface="+mn-lt"/>
                          <a:ea typeface="+mn-ea"/>
                          <a:cs typeface="+mn-cs"/>
                        </a:rPr>
                        <a:t> </a:t>
                      </a:r>
                      <a:r>
                        <a:rPr lang="ru-RU" sz="1800" b="0" i="1" u="none" strike="noStrike" kern="1200" baseline="0" dirty="0" err="1" smtClean="0">
                          <a:solidFill>
                            <a:schemeClr val="lt1"/>
                          </a:solidFill>
                          <a:latin typeface="+mn-lt"/>
                          <a:ea typeface="+mn-ea"/>
                          <a:cs typeface="+mn-cs"/>
                        </a:rPr>
                        <a:t>солиниши</a:t>
                      </a:r>
                      <a:r>
                        <a:rPr lang="ru-RU" sz="1800" b="0" i="1" u="none" strike="noStrike" kern="1200" baseline="0" dirty="0" smtClean="0">
                          <a:solidFill>
                            <a:schemeClr val="lt1"/>
                          </a:solidFill>
                          <a:latin typeface="+mn-lt"/>
                          <a:ea typeface="+mn-ea"/>
                          <a:cs typeface="+mn-cs"/>
                        </a:rPr>
                        <a:t>):</a:t>
                      </a:r>
                    </a:p>
                    <a:p>
                      <a:r>
                        <a:rPr lang="ru-RU" sz="1800" b="0" i="0" u="none" strike="noStrike" kern="1200" baseline="0" dirty="0" smtClean="0">
                          <a:solidFill>
                            <a:schemeClr val="lt1"/>
                          </a:solidFill>
                          <a:latin typeface="+mn-lt"/>
                          <a:ea typeface="+mn-ea"/>
                          <a:cs typeface="+mn-cs"/>
                        </a:rPr>
                        <a:t>1. </a:t>
                      </a:r>
                      <a:r>
                        <a:rPr lang="ru-RU" sz="1800" b="0" i="0" u="none" strike="noStrike" kern="1200" baseline="0" dirty="0" err="1" smtClean="0">
                          <a:solidFill>
                            <a:schemeClr val="lt1"/>
                          </a:solidFill>
                          <a:latin typeface="+mn-lt"/>
                          <a:ea typeface="+mn-ea"/>
                          <a:cs typeface="+mn-cs"/>
                        </a:rPr>
                        <a:t>Битта</a:t>
                      </a:r>
                      <a:r>
                        <a:rPr lang="ru-RU" sz="1800" b="0" i="0" u="none" strike="noStrike" kern="1200" baseline="0" dirty="0" smtClean="0">
                          <a:solidFill>
                            <a:schemeClr val="lt1"/>
                          </a:solidFill>
                          <a:latin typeface="+mn-lt"/>
                          <a:ea typeface="+mn-ea"/>
                          <a:cs typeface="+mn-cs"/>
                        </a:rPr>
                        <a:t> компания </a:t>
                      </a:r>
                      <a:r>
                        <a:rPr lang="ru-RU" sz="1800" b="0" i="0" u="none" strike="noStrike" kern="1200" baseline="0" dirty="0" err="1" smtClean="0">
                          <a:solidFill>
                            <a:schemeClr val="lt1"/>
                          </a:solidFill>
                          <a:latin typeface="+mn-lt"/>
                          <a:ea typeface="+mn-ea"/>
                          <a:cs typeface="+mn-cs"/>
                        </a:rPr>
                        <a:t>бутун</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бир</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тармоқни</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намоён</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этади</a:t>
                      </a:r>
                      <a:endParaRPr lang="ru-RU" sz="1800" b="0" i="0" u="none" strike="noStrike" kern="1200" baseline="0" dirty="0" smtClean="0">
                        <a:solidFill>
                          <a:schemeClr val="lt1"/>
                        </a:solidFill>
                        <a:latin typeface="+mn-lt"/>
                        <a:ea typeface="+mn-ea"/>
                        <a:cs typeface="+mn-cs"/>
                      </a:endParaRPr>
                    </a:p>
                    <a:p>
                      <a:r>
                        <a:rPr lang="ru-RU" sz="1800" b="0" i="0" u="none" strike="noStrike" kern="1200" baseline="0" dirty="0" smtClean="0">
                          <a:solidFill>
                            <a:schemeClr val="lt1"/>
                          </a:solidFill>
                          <a:latin typeface="+mn-lt"/>
                          <a:ea typeface="+mn-ea"/>
                          <a:cs typeface="+mn-cs"/>
                        </a:rPr>
                        <a:t>2. </a:t>
                      </a:r>
                      <a:r>
                        <a:rPr lang="ru-RU" sz="1800" b="0" i="0" u="none" strike="noStrike" kern="1200" baseline="0" dirty="0" err="1" smtClean="0">
                          <a:solidFill>
                            <a:schemeClr val="lt1"/>
                          </a:solidFill>
                          <a:latin typeface="+mn-lt"/>
                          <a:ea typeface="+mn-ea"/>
                          <a:cs typeface="+mn-cs"/>
                        </a:rPr>
                        <a:t>Ўринбосарларига</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эга</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бўлмаганг</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уникал</a:t>
                      </a:r>
                      <a:r>
                        <a:rPr lang="ru-RU" sz="1800" b="0" i="0" u="none" strike="noStrike" kern="1200" baseline="0" dirty="0" smtClean="0">
                          <a:solidFill>
                            <a:schemeClr val="lt1"/>
                          </a:solidFill>
                          <a:latin typeface="+mn-lt"/>
                          <a:ea typeface="+mn-ea"/>
                          <a:cs typeface="+mn-cs"/>
                        </a:rPr>
                        <a:t> товар</a:t>
                      </a:r>
                    </a:p>
                    <a:p>
                      <a:r>
                        <a:rPr lang="ru-RU" sz="1800" b="0" i="0" u="none" strike="noStrike" kern="1200" baseline="0" dirty="0" smtClean="0">
                          <a:solidFill>
                            <a:schemeClr val="lt1"/>
                          </a:solidFill>
                          <a:latin typeface="+mn-lt"/>
                          <a:ea typeface="+mn-ea"/>
                          <a:cs typeface="+mn-cs"/>
                        </a:rPr>
                        <a:t>3. </a:t>
                      </a:r>
                      <a:r>
                        <a:rPr lang="ru-RU" sz="1800" b="0" i="0" u="none" strike="noStrike" kern="1200" baseline="0" dirty="0" err="1" smtClean="0">
                          <a:solidFill>
                            <a:schemeClr val="lt1"/>
                          </a:solidFill>
                          <a:latin typeface="+mn-lt"/>
                          <a:ea typeface="+mn-ea"/>
                          <a:cs typeface="+mn-cs"/>
                        </a:rPr>
                        <a:t>Бозорга</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кириш</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ва</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ундан</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чиқиш</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жуда</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ҳам</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қийин</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ёки</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қонунчилик</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билан</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тақиқланган</a:t>
                      </a:r>
                      <a:endParaRPr lang="ru-RU" sz="1800" b="0" i="0" u="none" strike="noStrike" kern="1200" baseline="0" dirty="0" smtClean="0">
                        <a:solidFill>
                          <a:schemeClr val="lt1"/>
                        </a:solidFill>
                        <a:latin typeface="+mn-lt"/>
                        <a:ea typeface="+mn-ea"/>
                        <a:cs typeface="+mn-cs"/>
                      </a:endParaRPr>
                    </a:p>
                    <a:p>
                      <a:r>
                        <a:rPr lang="ru-RU" sz="1800" b="0" i="0" u="none" strike="noStrike" kern="1200" baseline="0" dirty="0" smtClean="0">
                          <a:solidFill>
                            <a:schemeClr val="lt1"/>
                          </a:solidFill>
                          <a:latin typeface="+mn-lt"/>
                          <a:ea typeface="+mn-ea"/>
                          <a:cs typeface="+mn-cs"/>
                        </a:rPr>
                        <a:t>4. </a:t>
                      </a:r>
                      <a:r>
                        <a:rPr lang="ru-RU" sz="1800" b="0" i="0" u="none" strike="noStrike" kern="1200" baseline="0" dirty="0" err="1" smtClean="0">
                          <a:solidFill>
                            <a:schemeClr val="lt1"/>
                          </a:solidFill>
                          <a:latin typeface="+mn-lt"/>
                          <a:ea typeface="+mn-ea"/>
                          <a:cs typeface="+mn-cs"/>
                        </a:rPr>
                        <a:t>Нархсиз</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рақобатга</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хожат</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йўқ</a:t>
                      </a:r>
                      <a:endParaRPr lang="ru-RU" dirty="0"/>
                    </a:p>
                  </a:txBody>
                  <a:tcPr/>
                </a:tc>
                <a:extLst>
                  <a:ext uri="{0D108BD9-81ED-4DB2-BD59-A6C34878D82A}">
                    <a16:rowId xmlns:a16="http://schemas.microsoft.com/office/drawing/2014/main" xmlns="" val="2932072982"/>
                  </a:ext>
                </a:extLst>
              </a:tr>
              <a:tr h="370840">
                <a:tc>
                  <a:txBody>
                    <a:bodyPr/>
                    <a:lstStyle/>
                    <a:p>
                      <a:r>
                        <a:rPr lang="ru-RU" sz="1800" b="0" i="1" u="none" strike="noStrike" kern="1200" baseline="0" dirty="0" err="1" smtClean="0">
                          <a:solidFill>
                            <a:schemeClr val="dk1"/>
                          </a:solidFill>
                          <a:latin typeface="+mn-lt"/>
                          <a:ea typeface="+mn-ea"/>
                          <a:cs typeface="+mn-cs"/>
                        </a:rPr>
                        <a:t>Монопол</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рақобат</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бозор</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ҳукумронлиги</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товарларнинг</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ихтисослашувига</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асосланган</a:t>
                      </a:r>
                      <a:r>
                        <a:rPr lang="ru-RU" sz="1800" b="0" i="1" u="none" strike="noStrike" kern="1200" baseline="0" dirty="0" smtClean="0">
                          <a:solidFill>
                            <a:schemeClr val="dk1"/>
                          </a:solidFill>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 </a:t>
                      </a:r>
                      <a:r>
                        <a:rPr lang="ru-RU" sz="1800" b="0" i="1" u="none" strike="noStrike" kern="1200" baseline="0" dirty="0" err="1" smtClean="0">
                          <a:solidFill>
                            <a:schemeClr val="dk1"/>
                          </a:solidFill>
                          <a:latin typeface="+mn-lt"/>
                          <a:ea typeface="+mn-ea"/>
                          <a:cs typeface="+mn-cs"/>
                        </a:rPr>
                        <a:t>Бир-биридан</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мустақил</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фаолият</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юритувчи</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кўп</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сонли</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нисбатан</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кичик</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компаниялар</a:t>
                      </a:r>
                      <a:endParaRPr lang="ru-RU" sz="1800" b="0" i="1" u="none" strike="noStrike" kern="1200" baseline="0" dirty="0" smtClean="0">
                        <a:solidFill>
                          <a:schemeClr val="dk1"/>
                        </a:solidFill>
                        <a:latin typeface="+mn-lt"/>
                        <a:ea typeface="+mn-ea"/>
                        <a:cs typeface="+mn-cs"/>
                      </a:endParaRPr>
                    </a:p>
                    <a:p>
                      <a:r>
                        <a:rPr lang="ru-RU" sz="1800" b="0" i="0" u="none" strike="noStrike" kern="1200" baseline="0" dirty="0" smtClean="0">
                          <a:solidFill>
                            <a:schemeClr val="dk1"/>
                          </a:solidFill>
                          <a:latin typeface="+mn-lt"/>
                          <a:ea typeface="+mn-ea"/>
                          <a:cs typeface="+mn-cs"/>
                        </a:rPr>
                        <a:t>2. </a:t>
                      </a:r>
                      <a:r>
                        <a:rPr lang="ru-RU" sz="1800" b="0" i="0" u="none" strike="noStrike" kern="1200" baseline="0" dirty="0" err="1" smtClean="0">
                          <a:solidFill>
                            <a:schemeClr val="dk1"/>
                          </a:solidFill>
                          <a:latin typeface="+mn-lt"/>
                          <a:ea typeface="+mn-ea"/>
                          <a:cs typeface="+mn-cs"/>
                        </a:rPr>
                        <a:t>Ихтисослашган</a:t>
                      </a:r>
                      <a:r>
                        <a:rPr lang="ru-RU" sz="1800" b="0" i="0" u="none" strike="noStrike" kern="1200" baseline="0" dirty="0" smtClean="0">
                          <a:solidFill>
                            <a:schemeClr val="dk1"/>
                          </a:solidFill>
                          <a:latin typeface="+mn-lt"/>
                          <a:ea typeface="+mn-ea"/>
                          <a:cs typeface="+mn-cs"/>
                        </a:rPr>
                        <a:t> товар</a:t>
                      </a:r>
                    </a:p>
                    <a:p>
                      <a:r>
                        <a:rPr lang="ru-RU" sz="1800" b="0" i="0" u="none" strike="noStrike" kern="1200" baseline="0" dirty="0" smtClean="0">
                          <a:solidFill>
                            <a:schemeClr val="dk1"/>
                          </a:solidFill>
                          <a:latin typeface="+mn-lt"/>
                          <a:ea typeface="+mn-ea"/>
                          <a:cs typeface="+mn-cs"/>
                        </a:rPr>
                        <a:t>3. </a:t>
                      </a:r>
                      <a:r>
                        <a:rPr lang="ru-RU" sz="1800" b="0" i="0" u="none" strike="noStrike" kern="1200" baseline="0" dirty="0" err="1" smtClean="0">
                          <a:solidFill>
                            <a:schemeClr val="dk1"/>
                          </a:solidFill>
                          <a:latin typeface="+mn-lt"/>
                          <a:ea typeface="+mn-ea"/>
                          <a:cs typeface="+mn-cs"/>
                        </a:rPr>
                        <a:t>Бозорга</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кириш</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ва</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ундан</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чиқишнинг</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нисбатан</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қулайлиги</a:t>
                      </a:r>
                      <a:endParaRPr lang="ru-RU" sz="1800" b="0" i="0" u="none" strike="noStrike" kern="1200" baseline="0" dirty="0" smtClean="0">
                        <a:solidFill>
                          <a:schemeClr val="dk1"/>
                        </a:solidFill>
                        <a:latin typeface="+mn-lt"/>
                        <a:ea typeface="+mn-ea"/>
                        <a:cs typeface="+mn-cs"/>
                      </a:endParaRPr>
                    </a:p>
                    <a:p>
                      <a:r>
                        <a:rPr lang="ru-RU" sz="1800" b="0" i="0" u="none" strike="noStrike" kern="1200" baseline="0" dirty="0" smtClean="0">
                          <a:solidFill>
                            <a:schemeClr val="dk1"/>
                          </a:solidFill>
                          <a:latin typeface="+mn-lt"/>
                          <a:ea typeface="+mn-ea"/>
                          <a:cs typeface="+mn-cs"/>
                        </a:rPr>
                        <a:t>4. </a:t>
                      </a:r>
                      <a:r>
                        <a:rPr lang="ru-RU" sz="1800" b="0" i="0" u="none" strike="noStrike" kern="1200" baseline="0" dirty="0" err="1" smtClean="0">
                          <a:solidFill>
                            <a:schemeClr val="dk1"/>
                          </a:solidFill>
                          <a:latin typeface="+mn-lt"/>
                          <a:ea typeface="+mn-ea"/>
                          <a:cs typeface="+mn-cs"/>
                        </a:rPr>
                        <a:t>Нархсиз</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рақобат</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жуда</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муҳим</a:t>
                      </a:r>
                      <a:endParaRPr lang="ru-RU" dirty="0"/>
                    </a:p>
                  </a:txBody>
                  <a:tcPr/>
                </a:tc>
                <a:tc>
                  <a:txBody>
                    <a:bodyPr/>
                    <a:lstStyle/>
                    <a:p>
                      <a:r>
                        <a:rPr lang="ru-RU" sz="1800" b="0" i="1" u="none" strike="noStrike" kern="1200" baseline="0" dirty="0" smtClean="0">
                          <a:solidFill>
                            <a:schemeClr val="dk1"/>
                          </a:solidFill>
                          <a:latin typeface="+mn-lt"/>
                          <a:ea typeface="+mn-ea"/>
                          <a:cs typeface="+mn-cs"/>
                        </a:rPr>
                        <a:t>Олигополия(</a:t>
                      </a:r>
                      <a:r>
                        <a:rPr lang="ru-RU" sz="1800" b="0" i="1" u="none" strike="noStrike" kern="1200" baseline="0" dirty="0" err="1" smtClean="0">
                          <a:solidFill>
                            <a:schemeClr val="dk1"/>
                          </a:solidFill>
                          <a:latin typeface="+mn-lt"/>
                          <a:ea typeface="+mn-ea"/>
                          <a:cs typeface="+mn-cs"/>
                        </a:rPr>
                        <a:t>бозор</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ҳукумронлиги</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товарнинг</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ихтисослашувига</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ва</a:t>
                      </a:r>
                      <a:r>
                        <a:rPr lang="ru-RU" sz="1800" b="0" i="1" u="none" strike="noStrike" kern="1200" baseline="0" dirty="0" smtClean="0">
                          <a:solidFill>
                            <a:schemeClr val="dk1"/>
                          </a:solidFill>
                          <a:latin typeface="+mn-lt"/>
                          <a:ea typeface="+mn-ea"/>
                          <a:cs typeface="+mn-cs"/>
                        </a:rPr>
                        <a:t>/</a:t>
                      </a:r>
                      <a:r>
                        <a:rPr lang="ru-RU" sz="1800" b="0" i="1" u="none" strike="noStrike" kern="1200" baseline="0" dirty="0" err="1" smtClean="0">
                          <a:solidFill>
                            <a:schemeClr val="dk1"/>
                          </a:solidFill>
                          <a:latin typeface="+mn-lt"/>
                          <a:ea typeface="+mn-ea"/>
                          <a:cs typeface="+mn-cs"/>
                        </a:rPr>
                        <a:t>ёки</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компаниянинг</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бозордаги</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етакчилигига</a:t>
                      </a:r>
                      <a:r>
                        <a:rPr lang="ru-RU" sz="1800" b="0" i="1" u="none" strike="noStrike" kern="1200" baseline="0" dirty="0" smtClean="0">
                          <a:solidFill>
                            <a:schemeClr val="dk1"/>
                          </a:solidFill>
                          <a:latin typeface="+mn-lt"/>
                          <a:ea typeface="+mn-ea"/>
                          <a:cs typeface="+mn-cs"/>
                        </a:rPr>
                        <a:t> </a:t>
                      </a:r>
                      <a:r>
                        <a:rPr lang="ru-RU" sz="1800" b="0" i="1" u="none" strike="noStrike" kern="1200" baseline="0" dirty="0" err="1" smtClean="0">
                          <a:solidFill>
                            <a:schemeClr val="dk1"/>
                          </a:solidFill>
                          <a:latin typeface="+mn-lt"/>
                          <a:ea typeface="+mn-ea"/>
                          <a:cs typeface="+mn-cs"/>
                        </a:rPr>
                        <a:t>асосланган</a:t>
                      </a:r>
                      <a:r>
                        <a:rPr lang="ru-RU" sz="1800" b="0" i="1" u="none" strike="noStrike" kern="1200" baseline="0" dirty="0" smtClean="0">
                          <a:solidFill>
                            <a:schemeClr val="dk1"/>
                          </a:solidFill>
                          <a:latin typeface="+mn-lt"/>
                          <a:ea typeface="+mn-ea"/>
                          <a:cs typeface="+mn-cs"/>
                        </a:rPr>
                        <a:t>):</a:t>
                      </a:r>
                    </a:p>
                    <a:p>
                      <a:r>
                        <a:rPr lang="ru-RU" sz="1800" b="0" i="0" u="none" strike="noStrike" kern="1200" baseline="0" dirty="0" smtClean="0">
                          <a:solidFill>
                            <a:schemeClr val="dk1"/>
                          </a:solidFill>
                          <a:latin typeface="+mn-lt"/>
                          <a:ea typeface="+mn-ea"/>
                          <a:cs typeface="+mn-cs"/>
                        </a:rPr>
                        <a:t>1. </a:t>
                      </a:r>
                      <a:r>
                        <a:rPr lang="ru-RU" sz="1800" b="0" i="0" u="none" strike="noStrike" kern="1200" baseline="0" dirty="0" err="1" smtClean="0">
                          <a:solidFill>
                            <a:schemeClr val="dk1"/>
                          </a:solidFill>
                          <a:latin typeface="+mn-lt"/>
                          <a:ea typeface="+mn-ea"/>
                          <a:cs typeface="+mn-cs"/>
                        </a:rPr>
                        <a:t>Бир-бирига</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боғлиқ</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бўлган</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кўп</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сонли</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нисбатан</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йирик</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компаниялар</a:t>
                      </a:r>
                      <a:endParaRPr lang="ru-RU" sz="1800" b="0" i="0" u="none" strike="noStrike" kern="1200" baseline="0" dirty="0" smtClean="0">
                        <a:solidFill>
                          <a:schemeClr val="dk1"/>
                        </a:solidFill>
                        <a:latin typeface="+mn-lt"/>
                        <a:ea typeface="+mn-ea"/>
                        <a:cs typeface="+mn-cs"/>
                      </a:endParaRPr>
                    </a:p>
                    <a:p>
                      <a:r>
                        <a:rPr lang="ru-RU" sz="1800" b="0" i="0" u="none" strike="noStrike" kern="1200" baseline="0" dirty="0" smtClean="0">
                          <a:solidFill>
                            <a:schemeClr val="dk1"/>
                          </a:solidFill>
                          <a:latin typeface="+mn-lt"/>
                          <a:ea typeface="+mn-ea"/>
                          <a:cs typeface="+mn-cs"/>
                        </a:rPr>
                        <a:t>2. </a:t>
                      </a:r>
                      <a:r>
                        <a:rPr lang="ru-RU" sz="1800" b="0" i="0" u="none" strike="noStrike" kern="1200" baseline="0" dirty="0" err="1" smtClean="0">
                          <a:solidFill>
                            <a:schemeClr val="dk1"/>
                          </a:solidFill>
                          <a:latin typeface="+mn-lt"/>
                          <a:ea typeface="+mn-ea"/>
                          <a:cs typeface="+mn-cs"/>
                        </a:rPr>
                        <a:t>Ихтисослашган</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ёки</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стандартлашган</a:t>
                      </a:r>
                      <a:r>
                        <a:rPr lang="ru-RU" sz="1800" b="0" i="0" u="none" strike="noStrike" kern="1200" baseline="0" dirty="0" smtClean="0">
                          <a:solidFill>
                            <a:schemeClr val="dk1"/>
                          </a:solidFill>
                          <a:latin typeface="+mn-lt"/>
                          <a:ea typeface="+mn-ea"/>
                          <a:cs typeface="+mn-cs"/>
                        </a:rPr>
                        <a:t> товар</a:t>
                      </a:r>
                    </a:p>
                    <a:p>
                      <a:r>
                        <a:rPr lang="ru-RU" sz="1800" b="0" i="0" u="none" strike="noStrike" kern="1200" baseline="0" dirty="0" smtClean="0">
                          <a:solidFill>
                            <a:schemeClr val="dk1"/>
                          </a:solidFill>
                          <a:latin typeface="+mn-lt"/>
                          <a:ea typeface="+mn-ea"/>
                          <a:cs typeface="+mn-cs"/>
                        </a:rPr>
                        <a:t>3. </a:t>
                      </a:r>
                      <a:r>
                        <a:rPr lang="ru-RU" sz="1800" b="0" i="0" u="none" strike="noStrike" kern="1200" baseline="0" dirty="0" err="1" smtClean="0">
                          <a:solidFill>
                            <a:schemeClr val="dk1"/>
                          </a:solidFill>
                          <a:latin typeface="+mn-lt"/>
                          <a:ea typeface="+mn-ea"/>
                          <a:cs typeface="+mn-cs"/>
                        </a:rPr>
                        <a:t>Бозорга</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кириш</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ва</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ундан</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чиқиш</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қийин</a:t>
                      </a:r>
                      <a:endParaRPr lang="ru-RU" sz="1800" b="0" i="0" u="none" strike="noStrike" kern="1200" baseline="0" dirty="0" smtClean="0">
                        <a:solidFill>
                          <a:schemeClr val="dk1"/>
                        </a:solidFill>
                        <a:latin typeface="+mn-lt"/>
                        <a:ea typeface="+mn-ea"/>
                        <a:cs typeface="+mn-cs"/>
                      </a:endParaRPr>
                    </a:p>
                    <a:p>
                      <a:r>
                        <a:rPr lang="ru-RU" sz="1800" b="0" i="0" u="none" strike="noStrike" kern="1200" baseline="0" dirty="0" smtClean="0">
                          <a:solidFill>
                            <a:schemeClr val="dk1"/>
                          </a:solidFill>
                          <a:latin typeface="+mn-lt"/>
                          <a:ea typeface="+mn-ea"/>
                          <a:cs typeface="+mn-cs"/>
                        </a:rPr>
                        <a:t>4. </a:t>
                      </a:r>
                      <a:r>
                        <a:rPr lang="ru-RU" sz="1800" b="0" i="0" u="none" strike="noStrike" kern="1200" baseline="0" dirty="0" err="1" smtClean="0">
                          <a:solidFill>
                            <a:schemeClr val="dk1"/>
                          </a:solidFill>
                          <a:latin typeface="+mn-lt"/>
                          <a:ea typeface="+mn-ea"/>
                          <a:cs typeface="+mn-cs"/>
                        </a:rPr>
                        <a:t>Нархсиз</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рақобат</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ихтисослашган</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товарларни</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сотувчи</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компаниялар</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учун</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жуда</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муҳим</a:t>
                      </a:r>
                      <a:endParaRPr lang="ru-RU" dirty="0"/>
                    </a:p>
                  </a:txBody>
                  <a:tcPr/>
                </a:tc>
                <a:extLst>
                  <a:ext uri="{0D108BD9-81ED-4DB2-BD59-A6C34878D82A}">
                    <a16:rowId xmlns:a16="http://schemas.microsoft.com/office/drawing/2014/main" xmlns="" val="3674306541"/>
                  </a:ext>
                </a:extLst>
              </a:tr>
            </a:tbl>
          </a:graphicData>
        </a:graphic>
      </p:graphicFrame>
      <p:sp>
        <p:nvSpPr>
          <p:cNvPr id="3" name="TextBox 2"/>
          <p:cNvSpPr txBox="1"/>
          <p:nvPr/>
        </p:nvSpPr>
        <p:spPr>
          <a:xfrm>
            <a:off x="1721922" y="332509"/>
            <a:ext cx="8146473" cy="369332"/>
          </a:xfrm>
          <a:prstGeom prst="rect">
            <a:avLst/>
          </a:prstGeom>
          <a:noFill/>
        </p:spPr>
        <p:txBody>
          <a:bodyPr wrap="square" rtlCol="0">
            <a:spAutoFit/>
          </a:bodyPr>
          <a:lstStyle/>
          <a:p>
            <a:pPr algn="ctr"/>
            <a:r>
              <a:rPr lang="ru-RU" b="1" dirty="0" err="1" smtClean="0"/>
              <a:t>Бозорнинг</a:t>
            </a:r>
            <a:r>
              <a:rPr lang="ru-RU" b="1" dirty="0" smtClean="0"/>
              <a:t> 4 </a:t>
            </a:r>
            <a:r>
              <a:rPr lang="ru-RU" b="1" dirty="0" err="1" smtClean="0"/>
              <a:t>асосий</a:t>
            </a:r>
            <a:r>
              <a:rPr lang="ru-RU" b="1" dirty="0" smtClean="0"/>
              <a:t> </a:t>
            </a:r>
            <a:r>
              <a:rPr lang="ru-RU" b="1" dirty="0" err="1" smtClean="0"/>
              <a:t>тузилмаси</a:t>
            </a:r>
            <a:endParaRPr lang="ru-RU" b="1" dirty="0"/>
          </a:p>
        </p:txBody>
      </p:sp>
    </p:spTree>
    <p:extLst>
      <p:ext uri="{BB962C8B-B14F-4D97-AF65-F5344CB8AC3E}">
        <p14:creationId xmlns:p14="http://schemas.microsoft.com/office/powerpoint/2010/main" val="27702250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0644" y="507629"/>
            <a:ext cx="10515600" cy="478023"/>
          </a:xfrm>
        </p:spPr>
        <p:txBody>
          <a:bodyPr>
            <a:normAutofit/>
          </a:bodyPr>
          <a:lstStyle/>
          <a:p>
            <a:pPr algn="ctr"/>
            <a:r>
              <a:rPr lang="ru-RU" sz="2800" b="1" dirty="0" err="1" smtClean="0"/>
              <a:t>Мукаммал</a:t>
            </a:r>
            <a:r>
              <a:rPr lang="ru-RU" sz="2800" b="1" dirty="0" smtClean="0"/>
              <a:t> </a:t>
            </a:r>
            <a:r>
              <a:rPr lang="ru-RU" sz="2800" b="1" dirty="0" err="1" smtClean="0"/>
              <a:t>рақобат</a:t>
            </a:r>
            <a:endParaRPr lang="ru-RU" sz="2800" b="1" dirty="0"/>
          </a:p>
        </p:txBody>
      </p:sp>
      <p:graphicFrame>
        <p:nvGraphicFramePr>
          <p:cNvPr id="5" name="Объект 4"/>
          <p:cNvGraphicFramePr>
            <a:graphicFrameLocks noGrp="1"/>
          </p:cNvGraphicFramePr>
          <p:nvPr>
            <p:ph sz="half" idx="1"/>
            <p:extLst>
              <p:ext uri="{D42A27DB-BD31-4B8C-83A1-F6EECF244321}">
                <p14:modId xmlns:p14="http://schemas.microsoft.com/office/powerpoint/2010/main" val="1369606623"/>
              </p:ext>
            </p:extLst>
          </p:nvPr>
        </p:nvGraphicFramePr>
        <p:xfrm>
          <a:off x="700644" y="1389413"/>
          <a:ext cx="10782794" cy="54685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08251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2400" b="1" dirty="0" err="1" smtClean="0"/>
              <a:t>Мукаммал</a:t>
            </a:r>
            <a:r>
              <a:rPr lang="ru-RU" sz="2400" b="1" dirty="0" smtClean="0"/>
              <a:t> </a:t>
            </a:r>
            <a:r>
              <a:rPr lang="ru-RU" sz="2400" b="1" dirty="0" err="1" smtClean="0"/>
              <a:t>рақобат</a:t>
            </a:r>
            <a:r>
              <a:rPr lang="ru-RU" sz="2400" b="1" dirty="0" smtClean="0"/>
              <a:t> </a:t>
            </a:r>
            <a:r>
              <a:rPr lang="ru-RU" sz="2400" b="1" dirty="0" err="1" smtClean="0"/>
              <a:t>шароитида</a:t>
            </a:r>
            <a:r>
              <a:rPr lang="ru-RU" sz="2400" b="1" dirty="0" smtClean="0"/>
              <a:t> </a:t>
            </a:r>
            <a:r>
              <a:rPr lang="ru-RU" sz="2400" b="1" dirty="0" err="1" smtClean="0"/>
              <a:t>нарх</a:t>
            </a:r>
            <a:r>
              <a:rPr lang="ru-RU" sz="2400" b="1" dirty="0" smtClean="0"/>
              <a:t> </a:t>
            </a:r>
            <a:r>
              <a:rPr lang="ru-RU" sz="2400" b="1" dirty="0" err="1" smtClean="0"/>
              <a:t>ва</a:t>
            </a:r>
            <a:r>
              <a:rPr lang="ru-RU" sz="2400" b="1" dirty="0" smtClean="0"/>
              <a:t> </a:t>
            </a:r>
            <a:r>
              <a:rPr lang="ru-RU" sz="2400" b="1" dirty="0" err="1" smtClean="0"/>
              <a:t>ишлаб</a:t>
            </a:r>
            <a:r>
              <a:rPr lang="ru-RU" sz="2400" b="1" dirty="0" smtClean="0"/>
              <a:t> </a:t>
            </a:r>
            <a:r>
              <a:rPr lang="ru-RU" sz="2400" b="1" dirty="0" err="1" smtClean="0"/>
              <a:t>чиқариш</a:t>
            </a:r>
            <a:r>
              <a:rPr lang="ru-RU" sz="2400" b="1" dirty="0" smtClean="0"/>
              <a:t> </a:t>
            </a:r>
            <a:r>
              <a:rPr lang="ru-RU" sz="2400" b="1" dirty="0" err="1" smtClean="0"/>
              <a:t>ҳажми</a:t>
            </a:r>
            <a:r>
              <a:rPr lang="ru-RU" sz="2400" b="1" dirty="0" smtClean="0"/>
              <a:t> </a:t>
            </a:r>
            <a:r>
              <a:rPr lang="ru-RU" sz="2400" b="1" dirty="0" err="1" smtClean="0"/>
              <a:t>бўйича</a:t>
            </a:r>
            <a:r>
              <a:rPr lang="ru-RU" sz="2400" b="1" dirty="0" smtClean="0"/>
              <a:t> </a:t>
            </a:r>
            <a:r>
              <a:rPr lang="ru-RU" sz="2400" b="1" dirty="0" err="1" smtClean="0"/>
              <a:t>қарор</a:t>
            </a:r>
            <a:r>
              <a:rPr lang="ru-RU" sz="2400" b="1" dirty="0" smtClean="0"/>
              <a:t> </a:t>
            </a:r>
            <a:r>
              <a:rPr lang="ru-RU" sz="2400" b="1" dirty="0" err="1" smtClean="0"/>
              <a:t>қабул</a:t>
            </a:r>
            <a:r>
              <a:rPr lang="ru-RU" sz="2400" b="1" dirty="0" smtClean="0"/>
              <a:t> </a:t>
            </a:r>
            <a:r>
              <a:rPr lang="ru-RU" sz="2400" b="1" dirty="0" err="1" smtClean="0"/>
              <a:t>қилиш</a:t>
            </a:r>
            <a:endParaRPr lang="ru-RU" sz="2400" b="1" dirty="0"/>
          </a:p>
        </p:txBody>
      </p:sp>
      <p:sp>
        <p:nvSpPr>
          <p:cNvPr id="3" name="Объект 2"/>
          <p:cNvSpPr>
            <a:spLocks noGrp="1"/>
          </p:cNvSpPr>
          <p:nvPr>
            <p:ph sz="half" idx="1"/>
          </p:nvPr>
        </p:nvSpPr>
        <p:spPr>
          <a:xfrm>
            <a:off x="933203" y="2113808"/>
            <a:ext cx="5562600" cy="2861954"/>
          </a:xfrm>
        </p:spPr>
        <p:style>
          <a:lnRef idx="2">
            <a:schemeClr val="dk1"/>
          </a:lnRef>
          <a:fillRef idx="1">
            <a:schemeClr val="lt1"/>
          </a:fillRef>
          <a:effectRef idx="0">
            <a:schemeClr val="dk1"/>
          </a:effectRef>
          <a:fontRef idx="minor">
            <a:schemeClr val="dk1"/>
          </a:fontRef>
        </p:style>
        <p:txBody>
          <a:bodyPr>
            <a:noAutofit/>
          </a:bodyPr>
          <a:lstStyle/>
          <a:p>
            <a:pPr marL="0" indent="0" algn="just">
              <a:buNone/>
            </a:pPr>
            <a:r>
              <a:rPr lang="ru-RU" sz="2000" dirty="0"/>
              <a:t>1. </a:t>
            </a:r>
            <a:r>
              <a:rPr lang="ru-RU" sz="2000" dirty="0" err="1" smtClean="0"/>
              <a:t>Қанча</a:t>
            </a:r>
            <a:r>
              <a:rPr lang="ru-RU" sz="2000" dirty="0" smtClean="0"/>
              <a:t> </a:t>
            </a:r>
            <a:r>
              <a:rPr lang="ru-RU" sz="2000" dirty="0" err="1" smtClean="0"/>
              <a:t>ишлаб</a:t>
            </a:r>
            <a:r>
              <a:rPr lang="ru-RU" sz="2000" dirty="0" smtClean="0"/>
              <a:t> </a:t>
            </a:r>
            <a:r>
              <a:rPr lang="ru-RU" sz="2000" dirty="0" err="1" smtClean="0"/>
              <a:t>чиқаришимиз</a:t>
            </a:r>
            <a:r>
              <a:rPr lang="ru-RU" sz="2000" dirty="0" smtClean="0"/>
              <a:t> </a:t>
            </a:r>
            <a:r>
              <a:rPr lang="ru-RU" sz="2000" dirty="0" err="1" smtClean="0"/>
              <a:t>керак</a:t>
            </a:r>
            <a:r>
              <a:rPr lang="ru-RU" sz="2000" dirty="0" smtClean="0"/>
              <a:t>?</a:t>
            </a:r>
            <a:endParaRPr lang="ru-RU" sz="2000" dirty="0"/>
          </a:p>
          <a:p>
            <a:pPr marL="0" indent="0" algn="just">
              <a:buNone/>
            </a:pPr>
            <a:r>
              <a:rPr lang="ru-RU" sz="2000" dirty="0"/>
              <a:t>2. </a:t>
            </a:r>
            <a:r>
              <a:rPr lang="ru-RU" sz="2000" dirty="0" err="1" smtClean="0"/>
              <a:t>Агар</a:t>
            </a:r>
            <a:r>
              <a:rPr lang="ru-RU" sz="2000" dirty="0" smtClean="0"/>
              <a:t> </a:t>
            </a:r>
            <a:r>
              <a:rPr lang="ru-RU" sz="2000" dirty="0" err="1" smtClean="0"/>
              <a:t>мазкур</a:t>
            </a:r>
            <a:r>
              <a:rPr lang="ru-RU" sz="2000" dirty="0" smtClean="0"/>
              <a:t> </a:t>
            </a:r>
            <a:r>
              <a:rPr lang="ru-RU" sz="2000" dirty="0" err="1" smtClean="0"/>
              <a:t>маҳсулот</a:t>
            </a:r>
            <a:r>
              <a:rPr lang="ru-RU" sz="2000" dirty="0" smtClean="0"/>
              <a:t> </a:t>
            </a:r>
            <a:r>
              <a:rPr lang="ru-RU" sz="2000" dirty="0" err="1" smtClean="0"/>
              <a:t>ҳажмини</a:t>
            </a:r>
            <a:r>
              <a:rPr lang="ru-RU" sz="2000" dirty="0" smtClean="0"/>
              <a:t> </a:t>
            </a:r>
            <a:r>
              <a:rPr lang="ru-RU" sz="2000" dirty="0" err="1" smtClean="0"/>
              <a:t>ишлаб</a:t>
            </a:r>
            <a:r>
              <a:rPr lang="ru-RU" sz="2000" dirty="0" smtClean="0"/>
              <a:t> </a:t>
            </a:r>
            <a:r>
              <a:rPr lang="ru-RU" sz="2000" dirty="0" err="1" smtClean="0"/>
              <a:t>чиқарсак</a:t>
            </a:r>
            <a:r>
              <a:rPr lang="ru-RU" sz="2000" dirty="0" smtClean="0"/>
              <a:t>, </a:t>
            </a:r>
            <a:r>
              <a:rPr lang="ru-RU" sz="2000" dirty="0" err="1" smtClean="0"/>
              <a:t>унда</a:t>
            </a:r>
            <a:r>
              <a:rPr lang="ru-RU" sz="2000" dirty="0" smtClean="0"/>
              <a:t> </a:t>
            </a:r>
            <a:r>
              <a:rPr lang="ru-RU" sz="2000" dirty="0" err="1" smtClean="0"/>
              <a:t>қанча</a:t>
            </a:r>
            <a:r>
              <a:rPr lang="ru-RU" sz="2000" dirty="0" smtClean="0"/>
              <a:t> </a:t>
            </a:r>
            <a:r>
              <a:rPr lang="ru-RU" sz="2000" dirty="0" err="1" smtClean="0"/>
              <a:t>фойда</a:t>
            </a:r>
            <a:r>
              <a:rPr lang="ru-RU" sz="2000" dirty="0" smtClean="0"/>
              <a:t> </a:t>
            </a:r>
            <a:r>
              <a:rPr lang="ru-RU" sz="2000" dirty="0" err="1" smtClean="0"/>
              <a:t>оламиз</a:t>
            </a:r>
            <a:r>
              <a:rPr lang="ru-RU" sz="2000" dirty="0" smtClean="0"/>
              <a:t>?</a:t>
            </a:r>
            <a:endParaRPr lang="ru-RU" sz="2000" dirty="0"/>
          </a:p>
          <a:p>
            <a:pPr marL="0" indent="0" algn="just">
              <a:buNone/>
            </a:pPr>
            <a:r>
              <a:rPr lang="ru-RU" sz="2000" dirty="0"/>
              <a:t>3. </a:t>
            </a:r>
            <a:r>
              <a:rPr lang="ru-RU" sz="2000" dirty="0" err="1" smtClean="0"/>
              <a:t>Агар</a:t>
            </a:r>
            <a:r>
              <a:rPr lang="ru-RU" sz="2000" dirty="0" smtClean="0"/>
              <a:t> компания </a:t>
            </a:r>
            <a:r>
              <a:rPr lang="ru-RU" sz="2000" dirty="0" err="1" smtClean="0"/>
              <a:t>зарар</a:t>
            </a:r>
            <a:r>
              <a:rPr lang="ru-RU" sz="2000" dirty="0" smtClean="0"/>
              <a:t> </a:t>
            </a:r>
            <a:r>
              <a:rPr lang="ru-RU" sz="2000" dirty="0" err="1" smtClean="0"/>
              <a:t>кўрса</a:t>
            </a:r>
            <a:r>
              <a:rPr lang="ru-RU" sz="2000" dirty="0" smtClean="0"/>
              <a:t>, </a:t>
            </a:r>
            <a:r>
              <a:rPr lang="ru-RU" sz="2000" dirty="0" err="1" smtClean="0"/>
              <a:t>яъни</a:t>
            </a:r>
            <a:r>
              <a:rPr lang="ru-RU" sz="2000" dirty="0" smtClean="0"/>
              <a:t> </a:t>
            </a:r>
            <a:r>
              <a:rPr lang="ru-RU" sz="2000" dirty="0" err="1" smtClean="0"/>
              <a:t>фойда</a:t>
            </a:r>
            <a:r>
              <a:rPr lang="ru-RU" sz="2000" dirty="0" smtClean="0"/>
              <a:t> </a:t>
            </a:r>
            <a:r>
              <a:rPr lang="ru-RU" sz="2000" dirty="0" err="1" smtClean="0"/>
              <a:t>олмаса</a:t>
            </a:r>
            <a:r>
              <a:rPr lang="ru-RU" sz="2000" dirty="0" smtClean="0"/>
              <a:t>, </a:t>
            </a:r>
            <a:r>
              <a:rPr lang="ru-RU" sz="2000" dirty="0" err="1" smtClean="0"/>
              <a:t>узоқ</a:t>
            </a:r>
            <a:r>
              <a:rPr lang="ru-RU" sz="2000" dirty="0" smtClean="0"/>
              <a:t> </a:t>
            </a:r>
            <a:r>
              <a:rPr lang="ru-RU" sz="2000" dirty="0" err="1" smtClean="0"/>
              <a:t>муддат</a:t>
            </a:r>
            <a:r>
              <a:rPr lang="ru-RU" sz="2000" dirty="0" smtClean="0"/>
              <a:t> (</a:t>
            </a:r>
            <a:r>
              <a:rPr lang="ru-RU" sz="2000" dirty="0" err="1" smtClean="0"/>
              <a:t>фойда</a:t>
            </a:r>
            <a:r>
              <a:rPr lang="ru-RU" sz="2000" dirty="0" smtClean="0"/>
              <a:t> </a:t>
            </a:r>
            <a:r>
              <a:rPr lang="ru-RU" sz="2000" dirty="0" err="1" smtClean="0"/>
              <a:t>олиш</a:t>
            </a:r>
            <a:r>
              <a:rPr lang="ru-RU" sz="2000" dirty="0" smtClean="0"/>
              <a:t> </a:t>
            </a:r>
            <a:r>
              <a:rPr lang="ru-RU" sz="2000" dirty="0" err="1" smtClean="0"/>
              <a:t>умидида</a:t>
            </a:r>
            <a:r>
              <a:rPr lang="ru-RU" sz="2000" dirty="0" smtClean="0"/>
              <a:t>) </a:t>
            </a:r>
            <a:r>
              <a:rPr lang="ru-RU" sz="2000" dirty="0" err="1" smtClean="0"/>
              <a:t>бу</a:t>
            </a:r>
            <a:r>
              <a:rPr lang="ru-RU" sz="2000" dirty="0" smtClean="0"/>
              <a:t> </a:t>
            </a:r>
            <a:r>
              <a:rPr lang="ru-RU" sz="2000" dirty="0" err="1" smtClean="0"/>
              <a:t>бозорда</a:t>
            </a:r>
            <a:r>
              <a:rPr lang="ru-RU" sz="2000" dirty="0" smtClean="0"/>
              <a:t> </a:t>
            </a:r>
            <a:r>
              <a:rPr lang="ru-RU" sz="2000" dirty="0" err="1" smtClean="0"/>
              <a:t>фаолиятни</a:t>
            </a:r>
            <a:r>
              <a:rPr lang="ru-RU" sz="2000" dirty="0" smtClean="0"/>
              <a:t> </a:t>
            </a:r>
            <a:r>
              <a:rPr lang="ru-RU" sz="2000" dirty="0" err="1" smtClean="0"/>
              <a:t>давом</a:t>
            </a:r>
            <a:r>
              <a:rPr lang="ru-RU" sz="2000" dirty="0" smtClean="0"/>
              <a:t> </a:t>
            </a:r>
            <a:r>
              <a:rPr lang="ru-RU" sz="2000" dirty="0" err="1" smtClean="0"/>
              <a:t>эттиришимиз</a:t>
            </a:r>
            <a:r>
              <a:rPr lang="ru-RU" sz="2000" dirty="0" smtClean="0"/>
              <a:t> </a:t>
            </a:r>
            <a:r>
              <a:rPr lang="ru-RU" sz="2000" dirty="0" err="1" smtClean="0"/>
              <a:t>керакми</a:t>
            </a:r>
            <a:r>
              <a:rPr lang="ru-RU" sz="2000" dirty="0" smtClean="0"/>
              <a:t> </a:t>
            </a:r>
            <a:r>
              <a:rPr lang="ru-RU" sz="2000" dirty="0" err="1" smtClean="0"/>
              <a:t>ёки</a:t>
            </a:r>
            <a:r>
              <a:rPr lang="ru-RU" sz="2000" dirty="0" smtClean="0"/>
              <a:t> </a:t>
            </a:r>
            <a:r>
              <a:rPr lang="ru-RU" sz="2000" dirty="0" err="1" smtClean="0"/>
              <a:t>уни</a:t>
            </a:r>
            <a:r>
              <a:rPr lang="ru-RU" sz="2000" dirty="0" smtClean="0"/>
              <a:t> </a:t>
            </a:r>
            <a:r>
              <a:rPr lang="ru-RU" sz="2000" dirty="0" err="1" smtClean="0"/>
              <a:t>тарк</a:t>
            </a:r>
            <a:r>
              <a:rPr lang="ru-RU" sz="2000" dirty="0" smtClean="0"/>
              <a:t> </a:t>
            </a:r>
            <a:r>
              <a:rPr lang="ru-RU" sz="2000" dirty="0" err="1" smtClean="0"/>
              <a:t>этишимиз</a:t>
            </a:r>
            <a:r>
              <a:rPr lang="ru-RU" sz="2000" dirty="0" smtClean="0"/>
              <a:t> </a:t>
            </a:r>
            <a:r>
              <a:rPr lang="ru-RU" sz="2000" dirty="0" err="1" smtClean="0"/>
              <a:t>керакми</a:t>
            </a:r>
            <a:r>
              <a:rPr lang="ru-RU" sz="2000" dirty="0" smtClean="0"/>
              <a:t>?</a:t>
            </a:r>
            <a:endParaRPr lang="ru-RU" sz="2000" dirty="0"/>
          </a:p>
        </p:txBody>
      </p:sp>
      <p:sp>
        <p:nvSpPr>
          <p:cNvPr id="4" name="Объект 3"/>
          <p:cNvSpPr>
            <a:spLocks noGrp="1"/>
          </p:cNvSpPr>
          <p:nvPr>
            <p:ph sz="half" idx="2"/>
          </p:nvPr>
        </p:nvSpPr>
        <p:spPr>
          <a:xfrm>
            <a:off x="6863937" y="1699388"/>
            <a:ext cx="4656117" cy="4351338"/>
          </a:xfrm>
          <a:ln>
            <a:solidFill>
              <a:srgbClr val="7030A0"/>
            </a:solidFill>
          </a:ln>
        </p:spPr>
        <p:style>
          <a:lnRef idx="2">
            <a:schemeClr val="dk1"/>
          </a:lnRef>
          <a:fillRef idx="1">
            <a:schemeClr val="lt1"/>
          </a:fillRef>
          <a:effectRef idx="0">
            <a:schemeClr val="dk1"/>
          </a:effectRef>
          <a:fontRef idx="minor">
            <a:schemeClr val="dk1"/>
          </a:fontRef>
        </p:style>
        <p:txBody>
          <a:bodyPr>
            <a:normAutofit fontScale="70000" lnSpcReduction="20000"/>
          </a:bodyPr>
          <a:lstStyle/>
          <a:p>
            <a:pPr algn="just"/>
            <a:r>
              <a:rPr lang="ru-RU" dirty="0" err="1" smtClean="0"/>
              <a:t>Агар</a:t>
            </a:r>
            <a:r>
              <a:rPr lang="ru-RU" dirty="0" smtClean="0"/>
              <a:t> </a:t>
            </a:r>
            <a:r>
              <a:rPr lang="ru-RU" dirty="0" err="1" smtClean="0"/>
              <a:t>маржинал</a:t>
            </a:r>
            <a:r>
              <a:rPr lang="ru-RU" dirty="0" smtClean="0"/>
              <a:t> </a:t>
            </a:r>
            <a:r>
              <a:rPr lang="ru-RU" dirty="0" err="1" smtClean="0"/>
              <a:t>харажатларнинг</a:t>
            </a:r>
            <a:r>
              <a:rPr lang="ru-RU" dirty="0" smtClean="0"/>
              <a:t> </a:t>
            </a:r>
            <a:r>
              <a:rPr lang="ru-RU" dirty="0" err="1" smtClean="0"/>
              <a:t>ишлаб</a:t>
            </a:r>
            <a:r>
              <a:rPr lang="ru-RU" dirty="0" smtClean="0"/>
              <a:t> </a:t>
            </a:r>
            <a:r>
              <a:rPr lang="ru-RU" dirty="0" err="1" smtClean="0"/>
              <a:t>чиқариш</a:t>
            </a:r>
            <a:r>
              <a:rPr lang="ru-RU" dirty="0" smtClean="0"/>
              <a:t> </a:t>
            </a:r>
            <a:r>
              <a:rPr lang="ru-RU" dirty="0" err="1" smtClean="0"/>
              <a:t>ҳажми</a:t>
            </a:r>
            <a:r>
              <a:rPr lang="ru-RU" dirty="0" smtClean="0"/>
              <a:t> </a:t>
            </a:r>
            <a:r>
              <a:rPr lang="ru-RU" dirty="0" err="1" smtClean="0"/>
              <a:t>ортишига</a:t>
            </a:r>
            <a:r>
              <a:rPr lang="ru-RU" dirty="0" smtClean="0"/>
              <a:t> </a:t>
            </a:r>
            <a:r>
              <a:rPr lang="ru-RU" dirty="0" err="1" smtClean="0"/>
              <a:t>монанд</a:t>
            </a:r>
            <a:r>
              <a:rPr lang="ru-RU" dirty="0" smtClean="0"/>
              <a:t> </a:t>
            </a:r>
            <a:r>
              <a:rPr lang="ru-RU" dirty="0" err="1" smtClean="0"/>
              <a:t>тарзда</a:t>
            </a:r>
            <a:r>
              <a:rPr lang="ru-RU" dirty="0" smtClean="0"/>
              <a:t> </a:t>
            </a:r>
            <a:r>
              <a:rPr lang="ru-RU" dirty="0" err="1" smtClean="0"/>
              <a:t>ўсишини</a:t>
            </a:r>
            <a:r>
              <a:rPr lang="ru-RU" dirty="0" smtClean="0"/>
              <a:t> (</a:t>
            </a:r>
            <a:r>
              <a:rPr lang="ru-RU" dirty="0" err="1"/>
              <a:t>м</a:t>
            </a:r>
            <a:r>
              <a:rPr lang="ru-RU" dirty="0" err="1" smtClean="0"/>
              <a:t>аҳсулдорликнинг</a:t>
            </a:r>
            <a:r>
              <a:rPr lang="ru-RU" dirty="0" smtClean="0"/>
              <a:t> </a:t>
            </a:r>
            <a:r>
              <a:rPr lang="ru-RU" dirty="0" err="1" smtClean="0"/>
              <a:t>пасайиб</a:t>
            </a:r>
            <a:r>
              <a:rPr lang="ru-RU" dirty="0" smtClean="0"/>
              <a:t> </a:t>
            </a:r>
            <a:r>
              <a:rPr lang="ru-RU" dirty="0" err="1" smtClean="0"/>
              <a:t>бориши</a:t>
            </a:r>
            <a:r>
              <a:rPr lang="ru-RU" dirty="0" smtClean="0"/>
              <a:t> </a:t>
            </a:r>
            <a:r>
              <a:rPr lang="ru-RU" dirty="0" err="1" smtClean="0"/>
              <a:t>қонунига</a:t>
            </a:r>
            <a:r>
              <a:rPr lang="ru-RU" dirty="0" smtClean="0"/>
              <a:t> </a:t>
            </a:r>
            <a:r>
              <a:rPr lang="ru-RU" dirty="0" err="1" smtClean="0"/>
              <a:t>мувофиқ</a:t>
            </a:r>
            <a:r>
              <a:rPr lang="ru-RU" dirty="0" smtClean="0"/>
              <a:t>) </a:t>
            </a:r>
            <a:r>
              <a:rPr lang="ru-RU" dirty="0" err="1" smtClean="0"/>
              <a:t>назарда</a:t>
            </a:r>
            <a:r>
              <a:rPr lang="ru-RU" dirty="0" smtClean="0"/>
              <a:t> </a:t>
            </a:r>
            <a:r>
              <a:rPr lang="ru-RU" dirty="0" err="1" smtClean="0"/>
              <a:t>тутсак</a:t>
            </a:r>
            <a:r>
              <a:rPr lang="ru-RU" dirty="0" smtClean="0"/>
              <a:t>, </a:t>
            </a:r>
            <a:r>
              <a:rPr lang="ru-RU" dirty="0" err="1" smtClean="0"/>
              <a:t>унда</a:t>
            </a:r>
            <a:r>
              <a:rPr lang="ru-RU" dirty="0" smtClean="0"/>
              <a:t> </a:t>
            </a:r>
            <a:r>
              <a:rPr lang="ru-RU" dirty="0" err="1" smtClean="0"/>
              <a:t>охир-оқибатда</a:t>
            </a:r>
            <a:r>
              <a:rPr lang="ru-RU" dirty="0" smtClean="0"/>
              <a:t> </a:t>
            </a:r>
            <a:r>
              <a:rPr lang="ru-RU" dirty="0" err="1" smtClean="0"/>
              <a:t>товарнинг</a:t>
            </a:r>
            <a:r>
              <a:rPr lang="ru-RU" dirty="0" smtClean="0"/>
              <a:t> </a:t>
            </a:r>
            <a:r>
              <a:rPr lang="ru-RU" dirty="0" err="1" smtClean="0"/>
              <a:t>қўшимча</a:t>
            </a:r>
            <a:r>
              <a:rPr lang="ru-RU" dirty="0" smtClean="0"/>
              <a:t> </a:t>
            </a:r>
            <a:r>
              <a:rPr lang="ru-RU" dirty="0" err="1" smtClean="0"/>
              <a:t>бир</a:t>
            </a:r>
            <a:r>
              <a:rPr lang="ru-RU" dirty="0" smtClean="0"/>
              <a:t> </a:t>
            </a:r>
            <a:r>
              <a:rPr lang="ru-RU" dirty="0" err="1" smtClean="0"/>
              <a:t>бирлигини</a:t>
            </a:r>
            <a:r>
              <a:rPr lang="ru-RU" dirty="0" smtClean="0"/>
              <a:t> </a:t>
            </a:r>
            <a:r>
              <a:rPr lang="ru-RU" dirty="0" err="1" smtClean="0"/>
              <a:t>ишлаб</a:t>
            </a:r>
            <a:r>
              <a:rPr lang="ru-RU" dirty="0" smtClean="0"/>
              <a:t> </a:t>
            </a:r>
            <a:r>
              <a:rPr lang="ru-RU" dirty="0" err="1" smtClean="0"/>
              <a:t>чиқариш</a:t>
            </a:r>
            <a:r>
              <a:rPr lang="ru-RU" dirty="0" smtClean="0"/>
              <a:t> </a:t>
            </a:r>
            <a:r>
              <a:rPr lang="ru-RU" dirty="0" err="1" smtClean="0"/>
              <a:t>харажатлари</a:t>
            </a:r>
            <a:r>
              <a:rPr lang="ru-RU" dirty="0" smtClean="0"/>
              <a:t> </a:t>
            </a:r>
            <a:r>
              <a:rPr lang="ru-RU" dirty="0" err="1" smtClean="0"/>
              <a:t>уни</a:t>
            </a:r>
            <a:r>
              <a:rPr lang="ru-RU" dirty="0" smtClean="0"/>
              <a:t> </a:t>
            </a:r>
            <a:r>
              <a:rPr lang="ru-RU" dirty="0" err="1" smtClean="0"/>
              <a:t>сотиш</a:t>
            </a:r>
            <a:r>
              <a:rPr lang="ru-RU" dirty="0" smtClean="0"/>
              <a:t> </a:t>
            </a:r>
            <a:r>
              <a:rPr lang="ru-RU" dirty="0" err="1" smtClean="0"/>
              <a:t>харажатларидан</a:t>
            </a:r>
            <a:r>
              <a:rPr lang="ru-RU" dirty="0" smtClean="0"/>
              <a:t> </a:t>
            </a:r>
            <a:r>
              <a:rPr lang="ru-RU" dirty="0" err="1" smtClean="0"/>
              <a:t>ошиб</a:t>
            </a:r>
            <a:r>
              <a:rPr lang="ru-RU" dirty="0" smtClean="0"/>
              <a:t> </a:t>
            </a:r>
            <a:r>
              <a:rPr lang="ru-RU" dirty="0" err="1" smtClean="0"/>
              <a:t>кетишига</a:t>
            </a:r>
            <a:r>
              <a:rPr lang="ru-RU" dirty="0" smtClean="0"/>
              <a:t> </a:t>
            </a:r>
            <a:r>
              <a:rPr lang="ru-RU" dirty="0" err="1" smtClean="0"/>
              <a:t>барча</a:t>
            </a:r>
            <a:r>
              <a:rPr lang="ru-RU" dirty="0" smtClean="0"/>
              <a:t> </a:t>
            </a:r>
            <a:r>
              <a:rPr lang="ru-RU" dirty="0" err="1" smtClean="0"/>
              <a:t>асослар</a:t>
            </a:r>
            <a:r>
              <a:rPr lang="ru-RU" dirty="0" smtClean="0"/>
              <a:t> </a:t>
            </a:r>
            <a:r>
              <a:rPr lang="ru-RU" dirty="0" err="1" smtClean="0"/>
              <a:t>етарли</a:t>
            </a:r>
            <a:r>
              <a:rPr lang="ru-RU" dirty="0" smtClean="0"/>
              <a:t>. </a:t>
            </a:r>
            <a:r>
              <a:rPr lang="ru-RU" dirty="0" err="1" smtClean="0"/>
              <a:t>Бу</a:t>
            </a:r>
            <a:r>
              <a:rPr lang="ru-RU" dirty="0" smtClean="0"/>
              <a:t> </a:t>
            </a:r>
            <a:r>
              <a:rPr lang="ru-RU" dirty="0" err="1" smtClean="0"/>
              <a:t>ҳолат</a:t>
            </a:r>
            <a:r>
              <a:rPr lang="ru-RU" dirty="0" smtClean="0"/>
              <a:t> юз </a:t>
            </a:r>
            <a:r>
              <a:rPr lang="ru-RU" dirty="0" err="1" smtClean="0"/>
              <a:t>берганда</a:t>
            </a:r>
            <a:r>
              <a:rPr lang="ru-RU" dirty="0" smtClean="0"/>
              <a:t>, </a:t>
            </a:r>
            <a:r>
              <a:rPr lang="ru-RU" dirty="0" err="1" smtClean="0"/>
              <a:t>фойдани</a:t>
            </a:r>
            <a:r>
              <a:rPr lang="ru-RU" dirty="0" smtClean="0"/>
              <a:t> </a:t>
            </a:r>
            <a:r>
              <a:rPr lang="ru-RU" dirty="0" err="1" smtClean="0"/>
              <a:t>максималлаштиришни</a:t>
            </a:r>
            <a:r>
              <a:rPr lang="ru-RU" dirty="0" smtClean="0"/>
              <a:t> </a:t>
            </a:r>
            <a:r>
              <a:rPr lang="ru-RU" dirty="0" err="1" smtClean="0"/>
              <a:t>мақсад</a:t>
            </a:r>
            <a:r>
              <a:rPr lang="ru-RU" dirty="0" smtClean="0"/>
              <a:t> </a:t>
            </a:r>
            <a:r>
              <a:rPr lang="ru-RU" dirty="0" err="1" smtClean="0"/>
              <a:t>қилган</a:t>
            </a:r>
            <a:r>
              <a:rPr lang="ru-RU" dirty="0" smtClean="0"/>
              <a:t> компания </a:t>
            </a:r>
            <a:r>
              <a:rPr lang="ru-RU" dirty="0" err="1" smtClean="0"/>
              <a:t>учун</a:t>
            </a:r>
            <a:r>
              <a:rPr lang="ru-RU" dirty="0" smtClean="0"/>
              <a:t> товар </a:t>
            </a:r>
            <a:r>
              <a:rPr lang="ru-RU" dirty="0" err="1" smtClean="0"/>
              <a:t>ишлаб</a:t>
            </a:r>
            <a:r>
              <a:rPr lang="ru-RU" dirty="0" smtClean="0"/>
              <a:t> </a:t>
            </a:r>
            <a:r>
              <a:rPr lang="ru-RU" dirty="0" err="1" smtClean="0"/>
              <a:t>чиқаришдан</a:t>
            </a:r>
            <a:r>
              <a:rPr lang="ru-RU" dirty="0" smtClean="0"/>
              <a:t> </a:t>
            </a:r>
            <a:r>
              <a:rPr lang="ru-RU" dirty="0" err="1" smtClean="0"/>
              <a:t>маъно</a:t>
            </a:r>
            <a:r>
              <a:rPr lang="ru-RU" dirty="0" smtClean="0"/>
              <a:t> </a:t>
            </a:r>
            <a:r>
              <a:rPr lang="ru-RU" dirty="0" err="1" smtClean="0"/>
              <a:t>қолмайди</a:t>
            </a:r>
            <a:r>
              <a:rPr lang="ru-RU" dirty="0" smtClean="0"/>
              <a:t>, </a:t>
            </a:r>
            <a:r>
              <a:rPr lang="ru-RU" dirty="0" err="1" smtClean="0"/>
              <a:t>чунки</a:t>
            </a:r>
            <a:r>
              <a:rPr lang="ru-RU" dirty="0" smtClean="0"/>
              <a:t> </a:t>
            </a:r>
            <a:r>
              <a:rPr lang="ru-RU" dirty="0" err="1" smtClean="0"/>
              <a:t>товарнинг</a:t>
            </a:r>
            <a:r>
              <a:rPr lang="ru-RU" dirty="0" smtClean="0"/>
              <a:t> </a:t>
            </a:r>
            <a:r>
              <a:rPr lang="ru-RU" dirty="0" err="1" smtClean="0"/>
              <a:t>ҳар</a:t>
            </a:r>
            <a:r>
              <a:rPr lang="ru-RU" dirty="0" smtClean="0"/>
              <a:t> </a:t>
            </a:r>
            <a:r>
              <a:rPr lang="ru-RU" dirty="0" err="1" smtClean="0"/>
              <a:t>бир</a:t>
            </a:r>
            <a:r>
              <a:rPr lang="ru-RU" dirty="0" smtClean="0"/>
              <a:t> </a:t>
            </a:r>
            <a:r>
              <a:rPr lang="ru-RU" dirty="0" err="1" smtClean="0"/>
              <a:t>қўшимча</a:t>
            </a:r>
            <a:r>
              <a:rPr lang="ru-RU" dirty="0" smtClean="0"/>
              <a:t> </a:t>
            </a:r>
            <a:r>
              <a:rPr lang="ru-RU" dirty="0" err="1" smtClean="0"/>
              <a:t>бирлигини</a:t>
            </a:r>
            <a:r>
              <a:rPr lang="ru-RU" dirty="0" smtClean="0"/>
              <a:t> </a:t>
            </a:r>
            <a:r>
              <a:rPr lang="ru-RU" dirty="0" err="1" smtClean="0"/>
              <a:t>ишлаб</a:t>
            </a:r>
            <a:r>
              <a:rPr lang="ru-RU" dirty="0" smtClean="0"/>
              <a:t> </a:t>
            </a:r>
            <a:r>
              <a:rPr lang="ru-RU" dirty="0" err="1" smtClean="0"/>
              <a:t>чиқариш</a:t>
            </a:r>
            <a:r>
              <a:rPr lang="ru-RU" dirty="0" smtClean="0"/>
              <a:t> </a:t>
            </a:r>
            <a:r>
              <a:rPr lang="ru-RU" dirty="0" err="1" smtClean="0"/>
              <a:t>харажатлари</a:t>
            </a:r>
            <a:r>
              <a:rPr lang="ru-RU" dirty="0" smtClean="0"/>
              <a:t> </a:t>
            </a:r>
            <a:r>
              <a:rPr lang="ru-RU" dirty="0" err="1" smtClean="0"/>
              <a:t>товарнинг</a:t>
            </a:r>
            <a:r>
              <a:rPr lang="ru-RU" dirty="0" smtClean="0"/>
              <a:t> шу </a:t>
            </a:r>
            <a:r>
              <a:rPr lang="ru-RU" dirty="0" err="1" smtClean="0"/>
              <a:t>бирлигини</a:t>
            </a:r>
            <a:r>
              <a:rPr lang="ru-RU" dirty="0" smtClean="0"/>
              <a:t> </a:t>
            </a:r>
            <a:r>
              <a:rPr lang="ru-RU" dirty="0" err="1" smtClean="0"/>
              <a:t>сотиш</a:t>
            </a:r>
            <a:r>
              <a:rPr lang="ru-RU" dirty="0" smtClean="0"/>
              <a:t> </a:t>
            </a:r>
            <a:r>
              <a:rPr lang="ru-RU" dirty="0" err="1" smtClean="0"/>
              <a:t>нархидан</a:t>
            </a:r>
            <a:r>
              <a:rPr lang="ru-RU" dirty="0" smtClean="0"/>
              <a:t> </a:t>
            </a:r>
            <a:r>
              <a:rPr lang="ru-RU" dirty="0" err="1" smtClean="0"/>
              <a:t>юқори</a:t>
            </a:r>
            <a:r>
              <a:rPr lang="ru-RU" dirty="0" smtClean="0"/>
              <a:t> </a:t>
            </a:r>
            <a:r>
              <a:rPr lang="ru-RU" dirty="0" err="1" smtClean="0"/>
              <a:t>бўлади</a:t>
            </a:r>
            <a:r>
              <a:rPr lang="ru-RU" dirty="0" smtClean="0"/>
              <a:t>.</a:t>
            </a:r>
            <a:endParaRPr lang="ru-RU" dirty="0"/>
          </a:p>
        </p:txBody>
      </p:sp>
    </p:spTree>
    <p:extLst>
      <p:ext uri="{BB962C8B-B14F-4D97-AF65-F5344CB8AC3E}">
        <p14:creationId xmlns:p14="http://schemas.microsoft.com/office/powerpoint/2010/main" val="40551629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15744"/>
            <a:ext cx="10515600" cy="406770"/>
          </a:xfrm>
        </p:spPr>
        <p:txBody>
          <a:bodyPr>
            <a:normAutofit fontScale="90000"/>
          </a:bodyPr>
          <a:lstStyle/>
          <a:p>
            <a:pPr algn="ctr"/>
            <a:r>
              <a:rPr lang="ru-RU" sz="3200" b="1" dirty="0" err="1" smtClean="0"/>
              <a:t>Қисқа</a:t>
            </a:r>
            <a:r>
              <a:rPr lang="ru-RU" sz="3200" b="1" dirty="0" smtClean="0"/>
              <a:t> </a:t>
            </a:r>
            <a:r>
              <a:rPr lang="ru-RU" sz="3200" b="1" dirty="0" err="1" smtClean="0"/>
              <a:t>муддатли</a:t>
            </a:r>
            <a:r>
              <a:rPr lang="ru-RU" sz="3200" b="1" dirty="0" smtClean="0"/>
              <a:t> </a:t>
            </a:r>
            <a:r>
              <a:rPr lang="ru-RU" sz="3200" b="1" dirty="0" err="1" smtClean="0"/>
              <a:t>даврда</a:t>
            </a:r>
            <a:r>
              <a:rPr lang="ru-RU" sz="3200" b="1" dirty="0" smtClean="0"/>
              <a:t> </a:t>
            </a:r>
            <a:r>
              <a:rPr lang="ru-RU" sz="3200" b="1" dirty="0" err="1" smtClean="0"/>
              <a:t>умумий</a:t>
            </a:r>
            <a:r>
              <a:rPr lang="ru-RU" sz="3200" b="1" dirty="0" smtClean="0"/>
              <a:t> </a:t>
            </a:r>
            <a:r>
              <a:rPr lang="ru-RU" sz="3200" b="1" dirty="0" err="1" smtClean="0"/>
              <a:t>ва</a:t>
            </a:r>
            <a:r>
              <a:rPr lang="ru-RU" sz="3200" b="1" dirty="0" smtClean="0"/>
              <a:t> </a:t>
            </a:r>
            <a:r>
              <a:rPr lang="ru-RU" sz="3200" b="1" dirty="0" err="1" smtClean="0"/>
              <a:t>ўртача</a:t>
            </a:r>
            <a:r>
              <a:rPr lang="ru-RU" sz="3200" b="1" dirty="0" smtClean="0"/>
              <a:t> </a:t>
            </a:r>
            <a:r>
              <a:rPr lang="ru-RU" sz="3200" b="1" dirty="0" err="1" smtClean="0"/>
              <a:t>харажатлар</a:t>
            </a:r>
            <a:endParaRPr lang="ru-RU" sz="3200" b="1" dirty="0"/>
          </a:p>
        </p:txBody>
      </p:sp>
      <p:graphicFrame>
        <p:nvGraphicFramePr>
          <p:cNvPr id="5" name="Объект 4"/>
          <p:cNvGraphicFramePr>
            <a:graphicFrameLocks noGrp="1"/>
          </p:cNvGraphicFramePr>
          <p:nvPr>
            <p:ph sz="half" idx="1"/>
            <p:extLst>
              <p:ext uri="{D42A27DB-BD31-4B8C-83A1-F6EECF244321}">
                <p14:modId xmlns:p14="http://schemas.microsoft.com/office/powerpoint/2010/main" val="1333468733"/>
              </p:ext>
            </p:extLst>
          </p:nvPr>
        </p:nvGraphicFramePr>
        <p:xfrm>
          <a:off x="1120240" y="608867"/>
          <a:ext cx="9951520" cy="6249133"/>
        </p:xfrm>
        <a:graphic>
          <a:graphicData uri="http://schemas.openxmlformats.org/drawingml/2006/table">
            <a:tbl>
              <a:tblPr firstRow="1" bandRow="1">
                <a:tableStyleId>{5C22544A-7EE6-4342-B048-85BDC9FD1C3A}</a:tableStyleId>
              </a:tblPr>
              <a:tblGrid>
                <a:gridCol w="1243940">
                  <a:extLst>
                    <a:ext uri="{9D8B030D-6E8A-4147-A177-3AD203B41FA5}">
                      <a16:colId xmlns:a16="http://schemas.microsoft.com/office/drawing/2014/main" xmlns="" val="2006254852"/>
                    </a:ext>
                  </a:extLst>
                </a:gridCol>
                <a:gridCol w="1243940">
                  <a:extLst>
                    <a:ext uri="{9D8B030D-6E8A-4147-A177-3AD203B41FA5}">
                      <a16:colId xmlns:a16="http://schemas.microsoft.com/office/drawing/2014/main" xmlns="" val="410701627"/>
                    </a:ext>
                  </a:extLst>
                </a:gridCol>
                <a:gridCol w="1243940">
                  <a:extLst>
                    <a:ext uri="{9D8B030D-6E8A-4147-A177-3AD203B41FA5}">
                      <a16:colId xmlns:a16="http://schemas.microsoft.com/office/drawing/2014/main" xmlns="" val="2928041036"/>
                    </a:ext>
                  </a:extLst>
                </a:gridCol>
                <a:gridCol w="1121228">
                  <a:extLst>
                    <a:ext uri="{9D8B030D-6E8A-4147-A177-3AD203B41FA5}">
                      <a16:colId xmlns:a16="http://schemas.microsoft.com/office/drawing/2014/main" xmlns="" val="3097445768"/>
                    </a:ext>
                  </a:extLst>
                </a:gridCol>
                <a:gridCol w="1366652">
                  <a:extLst>
                    <a:ext uri="{9D8B030D-6E8A-4147-A177-3AD203B41FA5}">
                      <a16:colId xmlns:a16="http://schemas.microsoft.com/office/drawing/2014/main" xmlns="" val="1004512947"/>
                    </a:ext>
                  </a:extLst>
                </a:gridCol>
                <a:gridCol w="1243940">
                  <a:extLst>
                    <a:ext uri="{9D8B030D-6E8A-4147-A177-3AD203B41FA5}">
                      <a16:colId xmlns:a16="http://schemas.microsoft.com/office/drawing/2014/main" xmlns="" val="1632904552"/>
                    </a:ext>
                  </a:extLst>
                </a:gridCol>
                <a:gridCol w="1243940">
                  <a:extLst>
                    <a:ext uri="{9D8B030D-6E8A-4147-A177-3AD203B41FA5}">
                      <a16:colId xmlns:a16="http://schemas.microsoft.com/office/drawing/2014/main" xmlns="" val="2063162884"/>
                    </a:ext>
                  </a:extLst>
                </a:gridCol>
                <a:gridCol w="1243940">
                  <a:extLst>
                    <a:ext uri="{9D8B030D-6E8A-4147-A177-3AD203B41FA5}">
                      <a16:colId xmlns:a16="http://schemas.microsoft.com/office/drawing/2014/main" xmlns="" val="440016269"/>
                    </a:ext>
                  </a:extLst>
                </a:gridCol>
              </a:tblGrid>
              <a:tr h="1428213">
                <a:tc>
                  <a:txBody>
                    <a:bodyPr/>
                    <a:lstStyle/>
                    <a:p>
                      <a:r>
                        <a:rPr lang="ru-RU" sz="1400" b="0" i="0" u="none" strike="noStrike" kern="1200" baseline="0" dirty="0" err="1" smtClean="0">
                          <a:solidFill>
                            <a:schemeClr val="lt1"/>
                          </a:solidFill>
                          <a:latin typeface="+mn-lt"/>
                          <a:ea typeface="+mn-ea"/>
                          <a:cs typeface="+mn-cs"/>
                        </a:rPr>
                        <a:t>Миқдор</a:t>
                      </a:r>
                      <a:r>
                        <a:rPr lang="ru-RU" sz="1400" b="0" i="0" u="none" strike="noStrike" kern="1200" baseline="0" dirty="0" smtClean="0">
                          <a:solidFill>
                            <a:schemeClr val="lt1"/>
                          </a:solidFill>
                          <a:latin typeface="+mn-lt"/>
                          <a:ea typeface="+mn-ea"/>
                          <a:cs typeface="+mn-cs"/>
                        </a:rPr>
                        <a:t> [</a:t>
                      </a:r>
                      <a:r>
                        <a:rPr lang="en-US" sz="1400" b="0" i="0" u="none" strike="noStrike" kern="1200" baseline="0" dirty="0" smtClean="0">
                          <a:solidFill>
                            <a:schemeClr val="lt1"/>
                          </a:solidFill>
                          <a:latin typeface="+mn-lt"/>
                          <a:ea typeface="+mn-ea"/>
                          <a:cs typeface="+mn-cs"/>
                        </a:rPr>
                        <a:t>Q)</a:t>
                      </a:r>
                      <a:endParaRPr lang="ru-RU" sz="1400" dirty="0"/>
                    </a:p>
                  </a:txBody>
                  <a:tcPr/>
                </a:tc>
                <a:tc>
                  <a:txBody>
                    <a:bodyPr/>
                    <a:lstStyle/>
                    <a:p>
                      <a:r>
                        <a:rPr lang="ru-RU" sz="1400" b="0" i="0" u="none" strike="noStrike" kern="1200" baseline="0" dirty="0" err="1" smtClean="0">
                          <a:solidFill>
                            <a:schemeClr val="lt1"/>
                          </a:solidFill>
                          <a:latin typeface="+mn-lt"/>
                          <a:ea typeface="+mn-ea"/>
                          <a:cs typeface="+mn-cs"/>
                        </a:rPr>
                        <a:t>Умумий</a:t>
                      </a:r>
                      <a:r>
                        <a:rPr lang="ru-RU" sz="1400" b="0" i="0" u="none" strike="noStrike" kern="1200" baseline="0" dirty="0" smtClean="0">
                          <a:solidFill>
                            <a:schemeClr val="lt1"/>
                          </a:solidFill>
                          <a:latin typeface="+mn-lt"/>
                          <a:ea typeface="+mn-ea"/>
                          <a:cs typeface="+mn-cs"/>
                        </a:rPr>
                        <a:t> </a:t>
                      </a:r>
                      <a:r>
                        <a:rPr lang="ru-RU" sz="1400" b="0" i="0" u="none" strike="noStrike" kern="1200" baseline="0" dirty="0" err="1" smtClean="0">
                          <a:solidFill>
                            <a:schemeClr val="lt1"/>
                          </a:solidFill>
                          <a:latin typeface="+mn-lt"/>
                          <a:ea typeface="+mn-ea"/>
                          <a:cs typeface="+mn-cs"/>
                        </a:rPr>
                        <a:t>доимий</a:t>
                      </a:r>
                      <a:r>
                        <a:rPr lang="ru-RU" sz="1400" b="0" i="0" u="none" strike="noStrike" kern="1200" baseline="0" dirty="0" smtClean="0">
                          <a:solidFill>
                            <a:schemeClr val="lt1"/>
                          </a:solidFill>
                          <a:latin typeface="+mn-lt"/>
                          <a:ea typeface="+mn-ea"/>
                          <a:cs typeface="+mn-cs"/>
                        </a:rPr>
                        <a:t> </a:t>
                      </a:r>
                      <a:r>
                        <a:rPr lang="ru-RU" sz="1400" b="0" i="0" u="none" strike="noStrike" kern="1200" baseline="0" dirty="0" err="1" smtClean="0">
                          <a:solidFill>
                            <a:schemeClr val="lt1"/>
                          </a:solidFill>
                          <a:latin typeface="+mn-lt"/>
                          <a:ea typeface="+mn-ea"/>
                          <a:cs typeface="+mn-cs"/>
                        </a:rPr>
                        <a:t>харажатлар</a:t>
                      </a:r>
                      <a:endParaRPr lang="ru-RU" sz="1400" dirty="0"/>
                    </a:p>
                  </a:txBody>
                  <a:tcPr/>
                </a:tc>
                <a:tc>
                  <a:txBody>
                    <a:bodyPr/>
                    <a:lstStyle/>
                    <a:p>
                      <a:r>
                        <a:rPr lang="ru-RU" sz="1400" b="0" i="0" u="none" strike="noStrike" kern="1200" baseline="0" dirty="0" err="1" smtClean="0">
                          <a:solidFill>
                            <a:schemeClr val="lt1"/>
                          </a:solidFill>
                          <a:latin typeface="+mn-lt"/>
                          <a:ea typeface="+mn-ea"/>
                          <a:cs typeface="+mn-cs"/>
                        </a:rPr>
                        <a:t>Умумий</a:t>
                      </a:r>
                      <a:r>
                        <a:rPr lang="ru-RU" sz="1400" b="0" i="0" u="none" strike="noStrike" kern="1200" baseline="0" dirty="0" smtClean="0">
                          <a:solidFill>
                            <a:schemeClr val="lt1"/>
                          </a:solidFill>
                          <a:latin typeface="+mn-lt"/>
                          <a:ea typeface="+mn-ea"/>
                          <a:cs typeface="+mn-cs"/>
                        </a:rPr>
                        <a:t> </a:t>
                      </a:r>
                      <a:r>
                        <a:rPr lang="ru-RU" sz="1400" b="0" i="0" u="none" strike="noStrike" kern="1200" baseline="0" dirty="0" err="1" smtClean="0">
                          <a:solidFill>
                            <a:schemeClr val="lt1"/>
                          </a:solidFill>
                          <a:latin typeface="+mn-lt"/>
                          <a:ea typeface="+mn-ea"/>
                          <a:cs typeface="+mn-cs"/>
                        </a:rPr>
                        <a:t>ўзгарувчан</a:t>
                      </a:r>
                      <a:r>
                        <a:rPr lang="ru-RU" sz="1400" b="0" i="0" u="none" strike="noStrike" kern="1200" baseline="0" dirty="0" smtClean="0">
                          <a:solidFill>
                            <a:schemeClr val="lt1"/>
                          </a:solidFill>
                          <a:latin typeface="+mn-lt"/>
                          <a:ea typeface="+mn-ea"/>
                          <a:cs typeface="+mn-cs"/>
                        </a:rPr>
                        <a:t> </a:t>
                      </a:r>
                      <a:r>
                        <a:rPr lang="ru-RU" sz="1400" b="0" i="0" u="none" strike="noStrike" kern="1200" baseline="0" dirty="0" err="1" smtClean="0">
                          <a:solidFill>
                            <a:schemeClr val="lt1"/>
                          </a:solidFill>
                          <a:latin typeface="+mn-lt"/>
                          <a:ea typeface="+mn-ea"/>
                          <a:cs typeface="+mn-cs"/>
                        </a:rPr>
                        <a:t>харажатлар</a:t>
                      </a:r>
                      <a:endParaRPr lang="ru-RU" sz="1400" b="0" i="0" u="none" strike="noStrike" kern="1200" baseline="0" dirty="0" smtClean="0">
                        <a:solidFill>
                          <a:schemeClr val="lt1"/>
                        </a:solidFill>
                        <a:latin typeface="+mn-lt"/>
                        <a:ea typeface="+mn-ea"/>
                        <a:cs typeface="+mn-cs"/>
                      </a:endParaRPr>
                    </a:p>
                    <a:p>
                      <a:r>
                        <a:rPr lang="en-US" sz="1400" b="0" i="0" u="none" strike="noStrike" kern="1200" baseline="0" dirty="0" smtClean="0">
                          <a:solidFill>
                            <a:schemeClr val="lt1"/>
                          </a:solidFill>
                          <a:latin typeface="+mn-lt"/>
                          <a:ea typeface="+mn-ea"/>
                          <a:cs typeface="+mn-cs"/>
                        </a:rPr>
                        <a:t>(TVC), $</a:t>
                      </a:r>
                      <a:endParaRPr lang="ru-RU" sz="1400" dirty="0"/>
                    </a:p>
                  </a:txBody>
                  <a:tcPr/>
                </a:tc>
                <a:tc>
                  <a:txBody>
                    <a:bodyPr/>
                    <a:lstStyle/>
                    <a:p>
                      <a:r>
                        <a:rPr lang="ru-RU" sz="1400" b="0" i="0" u="none" strike="noStrike" kern="1200" baseline="0" dirty="0" err="1" smtClean="0">
                          <a:solidFill>
                            <a:schemeClr val="lt1"/>
                          </a:solidFill>
                          <a:latin typeface="+mn-lt"/>
                          <a:ea typeface="+mn-ea"/>
                          <a:cs typeface="+mn-cs"/>
                        </a:rPr>
                        <a:t>Умумий</a:t>
                      </a:r>
                      <a:r>
                        <a:rPr lang="ru-RU" sz="1400" b="0" i="0" u="none" strike="noStrike" kern="1200" baseline="0" dirty="0" smtClean="0">
                          <a:solidFill>
                            <a:schemeClr val="lt1"/>
                          </a:solidFill>
                          <a:latin typeface="+mn-lt"/>
                          <a:ea typeface="+mn-ea"/>
                          <a:cs typeface="+mn-cs"/>
                        </a:rPr>
                        <a:t> </a:t>
                      </a:r>
                      <a:r>
                        <a:rPr lang="ru-RU" sz="1400" b="0" i="0" u="none" strike="noStrike" kern="1200" baseline="0" dirty="0" err="1" smtClean="0">
                          <a:solidFill>
                            <a:schemeClr val="lt1"/>
                          </a:solidFill>
                          <a:latin typeface="+mn-lt"/>
                          <a:ea typeface="+mn-ea"/>
                          <a:cs typeface="+mn-cs"/>
                        </a:rPr>
                        <a:t>харажатлар</a:t>
                      </a:r>
                      <a:endParaRPr lang="ru-RU" sz="1400" b="0" i="0" u="none" strike="noStrike" kern="1200" baseline="0" dirty="0" smtClean="0">
                        <a:solidFill>
                          <a:schemeClr val="lt1"/>
                        </a:solidFill>
                        <a:latin typeface="+mn-lt"/>
                        <a:ea typeface="+mn-ea"/>
                        <a:cs typeface="+mn-cs"/>
                      </a:endParaRPr>
                    </a:p>
                    <a:p>
                      <a:r>
                        <a:rPr lang="ru-RU" sz="1400" b="0" i="0" u="none" strike="noStrike" kern="1200" baseline="0" dirty="0" smtClean="0">
                          <a:solidFill>
                            <a:schemeClr val="lt1"/>
                          </a:solidFill>
                          <a:latin typeface="+mn-lt"/>
                          <a:ea typeface="+mn-ea"/>
                          <a:cs typeface="+mn-cs"/>
                        </a:rPr>
                        <a:t>(ТС), $</a:t>
                      </a:r>
                      <a:endParaRPr lang="ru-RU" sz="1400" dirty="0"/>
                    </a:p>
                  </a:txBody>
                  <a:tcPr/>
                </a:tc>
                <a:tc>
                  <a:txBody>
                    <a:bodyPr/>
                    <a:lstStyle/>
                    <a:p>
                      <a:r>
                        <a:rPr lang="ru-RU" sz="1400" b="0" i="0" u="none" strike="noStrike" kern="1200" baseline="0" dirty="0" err="1" smtClean="0">
                          <a:solidFill>
                            <a:schemeClr val="lt1"/>
                          </a:solidFill>
                          <a:latin typeface="+mn-lt"/>
                          <a:ea typeface="+mn-ea"/>
                          <a:cs typeface="+mn-cs"/>
                        </a:rPr>
                        <a:t>Ўртача</a:t>
                      </a:r>
                      <a:r>
                        <a:rPr lang="ru-RU" sz="1400" b="0" i="0" u="none" strike="noStrike" kern="1200" baseline="0" dirty="0" smtClean="0">
                          <a:solidFill>
                            <a:schemeClr val="lt1"/>
                          </a:solidFill>
                          <a:latin typeface="+mn-lt"/>
                          <a:ea typeface="+mn-ea"/>
                          <a:cs typeface="+mn-cs"/>
                        </a:rPr>
                        <a:t> </a:t>
                      </a:r>
                      <a:r>
                        <a:rPr lang="ru-RU" sz="1400" b="0" i="0" u="none" strike="noStrike" kern="1200" baseline="0" dirty="0" err="1" smtClean="0">
                          <a:solidFill>
                            <a:schemeClr val="lt1"/>
                          </a:solidFill>
                          <a:latin typeface="+mn-lt"/>
                          <a:ea typeface="+mn-ea"/>
                          <a:cs typeface="+mn-cs"/>
                        </a:rPr>
                        <a:t>доимий</a:t>
                      </a:r>
                      <a:r>
                        <a:rPr lang="ru-RU" sz="1400" b="0" i="0" u="none" strike="noStrike" kern="1200" baseline="0" dirty="0" smtClean="0">
                          <a:solidFill>
                            <a:schemeClr val="lt1"/>
                          </a:solidFill>
                          <a:latin typeface="+mn-lt"/>
                          <a:ea typeface="+mn-ea"/>
                          <a:cs typeface="+mn-cs"/>
                        </a:rPr>
                        <a:t> </a:t>
                      </a:r>
                      <a:r>
                        <a:rPr lang="ru-RU" sz="1400" b="0" i="0" u="none" strike="noStrike" kern="1200" baseline="0" dirty="0" err="1" smtClean="0">
                          <a:solidFill>
                            <a:schemeClr val="lt1"/>
                          </a:solidFill>
                          <a:latin typeface="+mn-lt"/>
                          <a:ea typeface="+mn-ea"/>
                          <a:cs typeface="+mn-cs"/>
                        </a:rPr>
                        <a:t>харажатлар</a:t>
                      </a:r>
                      <a:endParaRPr lang="ru-RU" sz="1400" b="0" i="0" u="none" strike="noStrike" kern="1200" baseline="0" dirty="0" smtClean="0">
                        <a:solidFill>
                          <a:schemeClr val="lt1"/>
                        </a:solidFill>
                        <a:latin typeface="+mn-lt"/>
                        <a:ea typeface="+mn-ea"/>
                        <a:cs typeface="+mn-cs"/>
                      </a:endParaRPr>
                    </a:p>
                    <a:p>
                      <a:r>
                        <a:rPr lang="ru-RU" sz="1400" b="0" i="0" u="none" strike="noStrike" kern="1200" baseline="0" dirty="0" smtClean="0">
                          <a:solidFill>
                            <a:schemeClr val="lt1"/>
                          </a:solidFill>
                          <a:latin typeface="+mn-lt"/>
                          <a:ea typeface="+mn-ea"/>
                          <a:cs typeface="+mn-cs"/>
                        </a:rPr>
                        <a:t>(А</a:t>
                      </a:r>
                      <a:r>
                        <a:rPr lang="en-US" sz="1400" b="0" i="0" u="none" strike="noStrike" kern="1200" baseline="0" dirty="0" smtClean="0">
                          <a:solidFill>
                            <a:schemeClr val="lt1"/>
                          </a:solidFill>
                          <a:latin typeface="+mn-lt"/>
                          <a:ea typeface="+mn-ea"/>
                          <a:cs typeface="+mn-cs"/>
                        </a:rPr>
                        <a:t>F</a:t>
                      </a:r>
                      <a:r>
                        <a:rPr lang="ru-RU" sz="1400" b="0" i="0" u="none" strike="noStrike" kern="1200" baseline="0" dirty="0" smtClean="0">
                          <a:solidFill>
                            <a:schemeClr val="lt1"/>
                          </a:solidFill>
                          <a:latin typeface="+mn-lt"/>
                          <a:ea typeface="+mn-ea"/>
                          <a:cs typeface="+mn-cs"/>
                        </a:rPr>
                        <a:t>С),</a:t>
                      </a:r>
                      <a:r>
                        <a:rPr lang="en-US" sz="1400" b="0" i="0" u="none" strike="noStrike" kern="1200" baseline="0" dirty="0" smtClean="0">
                          <a:solidFill>
                            <a:schemeClr val="lt1"/>
                          </a:solidFill>
                          <a:latin typeface="+mn-lt"/>
                          <a:ea typeface="+mn-ea"/>
                          <a:cs typeface="+mn-cs"/>
                        </a:rPr>
                        <a:t> </a:t>
                      </a:r>
                      <a:r>
                        <a:rPr lang="ru-RU" sz="1400" b="0" i="0" u="none" strike="noStrike" kern="1200" baseline="0" dirty="0" smtClean="0">
                          <a:solidFill>
                            <a:schemeClr val="lt1"/>
                          </a:solidFill>
                          <a:latin typeface="+mn-lt"/>
                          <a:ea typeface="+mn-ea"/>
                          <a:cs typeface="+mn-cs"/>
                        </a:rPr>
                        <a:t>$</a:t>
                      </a:r>
                      <a:endParaRPr lang="ru-RU" sz="1400" dirty="0"/>
                    </a:p>
                  </a:txBody>
                  <a:tcPr/>
                </a:tc>
                <a:tc>
                  <a:txBody>
                    <a:bodyPr/>
                    <a:lstStyle/>
                    <a:p>
                      <a:r>
                        <a:rPr lang="ru-RU" sz="1400" b="0" i="0" u="none" strike="noStrike" kern="1200" baseline="0" dirty="0" err="1" smtClean="0">
                          <a:solidFill>
                            <a:schemeClr val="lt1"/>
                          </a:solidFill>
                          <a:latin typeface="+mn-lt"/>
                          <a:ea typeface="+mn-ea"/>
                          <a:cs typeface="+mn-cs"/>
                        </a:rPr>
                        <a:t>Ўртача</a:t>
                      </a:r>
                      <a:r>
                        <a:rPr lang="ru-RU" sz="1400" b="0" i="0" u="none" strike="noStrike" kern="1200" baseline="0" dirty="0" smtClean="0">
                          <a:solidFill>
                            <a:schemeClr val="lt1"/>
                          </a:solidFill>
                          <a:latin typeface="+mn-lt"/>
                          <a:ea typeface="+mn-ea"/>
                          <a:cs typeface="+mn-cs"/>
                        </a:rPr>
                        <a:t> </a:t>
                      </a:r>
                      <a:r>
                        <a:rPr lang="ru-RU" sz="1400" b="0" i="0" u="none" strike="noStrike" kern="1200" baseline="0" dirty="0" err="1" smtClean="0">
                          <a:solidFill>
                            <a:schemeClr val="lt1"/>
                          </a:solidFill>
                          <a:latin typeface="+mn-lt"/>
                          <a:ea typeface="+mn-ea"/>
                          <a:cs typeface="+mn-cs"/>
                        </a:rPr>
                        <a:t>ўзгарувчан</a:t>
                      </a:r>
                      <a:r>
                        <a:rPr lang="ru-RU" sz="1400" b="0" i="0" u="none" strike="noStrike" kern="1200" baseline="0" dirty="0" smtClean="0">
                          <a:solidFill>
                            <a:schemeClr val="lt1"/>
                          </a:solidFill>
                          <a:latin typeface="+mn-lt"/>
                          <a:ea typeface="+mn-ea"/>
                          <a:cs typeface="+mn-cs"/>
                        </a:rPr>
                        <a:t> </a:t>
                      </a:r>
                      <a:r>
                        <a:rPr lang="ru-RU" sz="1400" b="0" i="0" u="none" strike="noStrike" kern="1200" baseline="0" dirty="0" err="1" smtClean="0">
                          <a:solidFill>
                            <a:schemeClr val="lt1"/>
                          </a:solidFill>
                          <a:latin typeface="+mn-lt"/>
                          <a:ea typeface="+mn-ea"/>
                          <a:cs typeface="+mn-cs"/>
                        </a:rPr>
                        <a:t>харажатлар</a:t>
                      </a:r>
                      <a:endParaRPr lang="ru-RU" sz="1400" b="0" i="0" u="none" strike="noStrike" kern="1200" baseline="0" dirty="0" smtClean="0">
                        <a:solidFill>
                          <a:schemeClr val="lt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1" u="none" strike="noStrike" kern="1200" baseline="0" dirty="0" smtClean="0">
                          <a:solidFill>
                            <a:schemeClr val="lt1"/>
                          </a:solidFill>
                          <a:latin typeface="+mn-lt"/>
                          <a:ea typeface="+mn-ea"/>
                          <a:cs typeface="+mn-cs"/>
                        </a:rPr>
                        <a:t>(AVQ, </a:t>
                      </a:r>
                      <a:r>
                        <a:rPr lang="ru-RU" sz="1400" b="0" i="0" u="none" strike="noStrike" kern="1200" baseline="0" dirty="0" smtClean="0">
                          <a:solidFill>
                            <a:schemeClr val="lt1"/>
                          </a:solidFill>
                          <a:latin typeface="+mn-lt"/>
                          <a:ea typeface="+mn-ea"/>
                          <a:cs typeface="+mn-cs"/>
                        </a:rPr>
                        <a:t>$</a:t>
                      </a:r>
                      <a:endParaRPr lang="ru-RU" sz="1400" dirty="0"/>
                    </a:p>
                  </a:txBody>
                  <a:tcPr/>
                </a:tc>
                <a:tc>
                  <a:txBody>
                    <a:bodyPr/>
                    <a:lstStyle/>
                    <a:p>
                      <a:r>
                        <a:rPr lang="ru-RU" sz="1400" b="0" i="0" u="none" strike="noStrike" kern="1200" baseline="0" dirty="0" err="1" smtClean="0">
                          <a:solidFill>
                            <a:schemeClr val="lt1"/>
                          </a:solidFill>
                          <a:latin typeface="+mn-lt"/>
                          <a:ea typeface="+mn-ea"/>
                          <a:cs typeface="+mn-cs"/>
                        </a:rPr>
                        <a:t>Ўртача</a:t>
                      </a:r>
                      <a:r>
                        <a:rPr lang="ru-RU" sz="1400" b="0" i="0" u="none" strike="noStrike" kern="1200" baseline="0" dirty="0" smtClean="0">
                          <a:solidFill>
                            <a:schemeClr val="lt1"/>
                          </a:solidFill>
                          <a:latin typeface="+mn-lt"/>
                          <a:ea typeface="+mn-ea"/>
                          <a:cs typeface="+mn-cs"/>
                        </a:rPr>
                        <a:t> </a:t>
                      </a:r>
                      <a:r>
                        <a:rPr lang="ru-RU" sz="1400" b="0" i="0" u="none" strike="noStrike" kern="1200" baseline="0" dirty="0" err="1" smtClean="0">
                          <a:solidFill>
                            <a:schemeClr val="lt1"/>
                          </a:solidFill>
                          <a:latin typeface="+mn-lt"/>
                          <a:ea typeface="+mn-ea"/>
                          <a:cs typeface="+mn-cs"/>
                        </a:rPr>
                        <a:t>умумий</a:t>
                      </a:r>
                      <a:r>
                        <a:rPr lang="ru-RU" sz="1400" b="0" i="0" u="none" strike="noStrike" kern="1200" baseline="0" dirty="0" smtClean="0">
                          <a:solidFill>
                            <a:schemeClr val="lt1"/>
                          </a:solidFill>
                          <a:latin typeface="+mn-lt"/>
                          <a:ea typeface="+mn-ea"/>
                          <a:cs typeface="+mn-cs"/>
                        </a:rPr>
                        <a:t> </a:t>
                      </a:r>
                      <a:r>
                        <a:rPr lang="ru-RU" sz="1400" b="0" i="0" u="none" strike="noStrike" kern="1200" baseline="0" dirty="0" err="1" smtClean="0">
                          <a:solidFill>
                            <a:schemeClr val="lt1"/>
                          </a:solidFill>
                          <a:latin typeface="+mn-lt"/>
                          <a:ea typeface="+mn-ea"/>
                          <a:cs typeface="+mn-cs"/>
                        </a:rPr>
                        <a:t>харажатлар</a:t>
                      </a:r>
                      <a:endParaRPr lang="ru-RU" sz="1400" b="0" i="0" u="none" strike="noStrike" kern="1200" baseline="0" dirty="0" smtClean="0">
                        <a:solidFill>
                          <a:schemeClr val="lt1"/>
                        </a:solidFill>
                        <a:latin typeface="+mn-lt"/>
                        <a:ea typeface="+mn-ea"/>
                        <a:cs typeface="+mn-cs"/>
                      </a:endParaRPr>
                    </a:p>
                    <a:p>
                      <a:r>
                        <a:rPr lang="ru-RU" sz="1400" b="0" i="0" u="none" strike="noStrike" kern="1200" baseline="0" dirty="0" smtClean="0">
                          <a:solidFill>
                            <a:schemeClr val="lt1"/>
                          </a:solidFill>
                          <a:latin typeface="+mn-lt"/>
                          <a:ea typeface="+mn-ea"/>
                          <a:cs typeface="+mn-cs"/>
                        </a:rPr>
                        <a:t>(АС),</a:t>
                      </a:r>
                      <a:r>
                        <a:rPr lang="en-US" sz="1400" b="0" i="0" u="none" strike="noStrike" kern="1200" baseline="0" dirty="0" smtClean="0">
                          <a:solidFill>
                            <a:schemeClr val="lt1"/>
                          </a:solidFill>
                          <a:latin typeface="+mn-lt"/>
                          <a:ea typeface="+mn-ea"/>
                          <a:cs typeface="+mn-cs"/>
                        </a:rPr>
                        <a:t> </a:t>
                      </a:r>
                      <a:r>
                        <a:rPr lang="ru-RU" sz="1400" b="0" i="0" u="none" strike="noStrike" kern="1200" baseline="0" dirty="0" smtClean="0">
                          <a:solidFill>
                            <a:schemeClr val="lt1"/>
                          </a:solidFill>
                          <a:latin typeface="+mn-lt"/>
                          <a:ea typeface="+mn-ea"/>
                          <a:cs typeface="+mn-cs"/>
                        </a:rPr>
                        <a:t>$</a:t>
                      </a:r>
                      <a:endParaRPr lang="ru-RU" sz="1400" dirty="0"/>
                    </a:p>
                  </a:txBody>
                  <a:tcPr/>
                </a:tc>
                <a:tc>
                  <a:txBody>
                    <a:bodyPr/>
                    <a:lstStyle/>
                    <a:p>
                      <a:r>
                        <a:rPr lang="ru-RU" sz="1400" b="0" i="0" u="none" strike="noStrike" kern="1200" baseline="0" dirty="0" err="1" smtClean="0">
                          <a:solidFill>
                            <a:schemeClr val="lt1"/>
                          </a:solidFill>
                          <a:latin typeface="+mn-lt"/>
                          <a:ea typeface="+mn-ea"/>
                          <a:cs typeface="+mn-cs"/>
                        </a:rPr>
                        <a:t>Маржинал</a:t>
                      </a:r>
                      <a:r>
                        <a:rPr lang="ru-RU" sz="1400" b="0" i="0" u="none" strike="noStrike" kern="1200" baseline="0" dirty="0" smtClean="0">
                          <a:solidFill>
                            <a:schemeClr val="lt1"/>
                          </a:solidFill>
                          <a:latin typeface="+mn-lt"/>
                          <a:ea typeface="+mn-ea"/>
                          <a:cs typeface="+mn-cs"/>
                        </a:rPr>
                        <a:t> </a:t>
                      </a:r>
                      <a:r>
                        <a:rPr lang="ru-RU" sz="1400" b="0" i="0" u="none" strike="noStrike" kern="1200" baseline="0" dirty="0" err="1" smtClean="0">
                          <a:solidFill>
                            <a:schemeClr val="lt1"/>
                          </a:solidFill>
                          <a:latin typeface="+mn-lt"/>
                          <a:ea typeface="+mn-ea"/>
                          <a:cs typeface="+mn-cs"/>
                        </a:rPr>
                        <a:t>харажатлар</a:t>
                      </a:r>
                      <a:endParaRPr lang="ru-RU" sz="1400" b="0" i="0" u="none" strike="noStrike" kern="1200" baseline="0" dirty="0" smtClean="0">
                        <a:solidFill>
                          <a:schemeClr val="lt1"/>
                        </a:solidFill>
                        <a:latin typeface="+mn-lt"/>
                        <a:ea typeface="+mn-ea"/>
                        <a:cs typeface="+mn-cs"/>
                      </a:endParaRPr>
                    </a:p>
                    <a:p>
                      <a:r>
                        <a:rPr lang="en-US" sz="1400" b="0" i="0" u="none" strike="noStrike" kern="1200" baseline="0" dirty="0" smtClean="0">
                          <a:solidFill>
                            <a:schemeClr val="lt1"/>
                          </a:solidFill>
                          <a:latin typeface="+mn-lt"/>
                          <a:ea typeface="+mn-ea"/>
                          <a:cs typeface="+mn-cs"/>
                        </a:rPr>
                        <a:t>(MC</a:t>
                      </a:r>
                      <a:r>
                        <a:rPr lang="ru-RU" sz="1400" b="0" i="0" u="none" strike="noStrike" kern="1200" baseline="0" dirty="0" smtClean="0">
                          <a:solidFill>
                            <a:schemeClr val="lt1"/>
                          </a:solidFill>
                          <a:latin typeface="+mn-lt"/>
                          <a:ea typeface="+mn-ea"/>
                          <a:cs typeface="+mn-cs"/>
                        </a:rPr>
                        <a:t>),$</a:t>
                      </a:r>
                      <a:endParaRPr lang="ru-RU" sz="1400" dirty="0"/>
                    </a:p>
                  </a:txBody>
                  <a:tcPr/>
                </a:tc>
                <a:extLst>
                  <a:ext uri="{0D108BD9-81ED-4DB2-BD59-A6C34878D82A}">
                    <a16:rowId xmlns:a16="http://schemas.microsoft.com/office/drawing/2014/main" xmlns="" val="1222224021"/>
                  </a:ext>
                </a:extLst>
              </a:tr>
              <a:tr h="370840">
                <a:tc>
                  <a:txBody>
                    <a:bodyPr/>
                    <a:lstStyle/>
                    <a:p>
                      <a:pPr algn="ctr"/>
                      <a:r>
                        <a:rPr lang="en-US" dirty="0" smtClean="0"/>
                        <a:t>0</a:t>
                      </a:r>
                      <a:endParaRPr lang="ru-RU" dirty="0"/>
                    </a:p>
                  </a:txBody>
                  <a:tcPr/>
                </a:tc>
                <a:tc>
                  <a:txBody>
                    <a:bodyPr/>
                    <a:lstStyle/>
                    <a:p>
                      <a:pPr algn="ctr"/>
                      <a:r>
                        <a:rPr lang="en-US" dirty="0" smtClean="0"/>
                        <a:t>100</a:t>
                      </a:r>
                      <a:endParaRPr lang="ru-RU" dirty="0"/>
                    </a:p>
                  </a:txBody>
                  <a:tcPr/>
                </a:tc>
                <a:tc>
                  <a:txBody>
                    <a:bodyPr/>
                    <a:lstStyle/>
                    <a:p>
                      <a:pPr algn="ctr"/>
                      <a:r>
                        <a:rPr lang="en-US" dirty="0" smtClean="0"/>
                        <a:t>0,00</a:t>
                      </a:r>
                      <a:endParaRPr lang="ru-RU" dirty="0"/>
                    </a:p>
                  </a:txBody>
                  <a:tcPr/>
                </a:tc>
                <a:tc>
                  <a:txBody>
                    <a:bodyPr/>
                    <a:lstStyle/>
                    <a:p>
                      <a:pPr algn="ctr"/>
                      <a:r>
                        <a:rPr lang="en-US" dirty="0" smtClean="0"/>
                        <a:t>100</a:t>
                      </a:r>
                      <a:endParaRPr lang="ru-RU" dirty="0"/>
                    </a:p>
                  </a:txBody>
                  <a:tcPr/>
                </a:tc>
                <a:tc>
                  <a:txBody>
                    <a:bodyPr/>
                    <a:lstStyle/>
                    <a:p>
                      <a:pPr algn="ctr"/>
                      <a:endParaRPr lang="ru-RU" dirty="0"/>
                    </a:p>
                  </a:txBody>
                  <a:tcPr/>
                </a:tc>
                <a:tc>
                  <a:txBody>
                    <a:bodyPr/>
                    <a:lstStyle/>
                    <a:p>
                      <a:pPr algn="ctr"/>
                      <a:endParaRPr lang="ru-RU"/>
                    </a:p>
                  </a:txBody>
                  <a:tcPr/>
                </a:tc>
                <a:tc>
                  <a:txBody>
                    <a:bodyPr/>
                    <a:lstStyle/>
                    <a:p>
                      <a:pPr algn="ctr"/>
                      <a:endParaRPr lang="ru-RU"/>
                    </a:p>
                  </a:txBody>
                  <a:tcPr/>
                </a:tc>
                <a:tc>
                  <a:txBody>
                    <a:bodyPr/>
                    <a:lstStyle/>
                    <a:p>
                      <a:pPr algn="ctr"/>
                      <a:endParaRPr lang="ru-RU" dirty="0"/>
                    </a:p>
                  </a:txBody>
                  <a:tcPr/>
                </a:tc>
                <a:extLst>
                  <a:ext uri="{0D108BD9-81ED-4DB2-BD59-A6C34878D82A}">
                    <a16:rowId xmlns:a16="http://schemas.microsoft.com/office/drawing/2014/main" xmlns="" val="2931169016"/>
                  </a:ext>
                </a:extLst>
              </a:tr>
              <a:tr h="370840">
                <a:tc>
                  <a:txBody>
                    <a:bodyPr/>
                    <a:lstStyle/>
                    <a:p>
                      <a:pPr algn="ctr"/>
                      <a:r>
                        <a:rPr lang="en-US" dirty="0" smtClean="0"/>
                        <a:t>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55</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70</a:t>
                      </a:r>
                    </a:p>
                  </a:txBody>
                  <a:tcPr/>
                </a:tc>
                <a:tc>
                  <a:txBody>
                    <a:bodyPr/>
                    <a:lstStyle/>
                    <a:p>
                      <a:pPr algn="ctr"/>
                      <a:r>
                        <a:rPr lang="en-US" dirty="0" smtClean="0"/>
                        <a:t>155,70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100,00</a:t>
                      </a:r>
                    </a:p>
                  </a:txBody>
                  <a:tcPr/>
                </a:tc>
                <a:tc>
                  <a:txBody>
                    <a:bodyPr/>
                    <a:lstStyle/>
                    <a:p>
                      <a:pPr algn="ctr"/>
                      <a:r>
                        <a:rPr lang="en-US" sz="1800" b="0" i="0" u="none" strike="noStrike" kern="1200" baseline="0" dirty="0" smtClean="0">
                          <a:solidFill>
                            <a:schemeClr val="dk1"/>
                          </a:solidFill>
                          <a:latin typeface="+mn-lt"/>
                          <a:ea typeface="+mn-ea"/>
                          <a:cs typeface="+mn-cs"/>
                        </a:rPr>
                        <a:t>55,70</a:t>
                      </a:r>
                    </a:p>
                  </a:txBody>
                  <a:tcPr/>
                </a:tc>
                <a:tc>
                  <a:txBody>
                    <a:bodyPr/>
                    <a:lstStyle/>
                    <a:p>
                      <a:pPr algn="ctr"/>
                      <a:r>
                        <a:rPr lang="ru-RU" sz="1800" b="0" i="0" u="none" strike="noStrike" kern="1200" baseline="0" dirty="0" smtClean="0">
                          <a:solidFill>
                            <a:schemeClr val="dk1"/>
                          </a:solidFill>
                          <a:latin typeface="+mn-lt"/>
                          <a:ea typeface="+mn-ea"/>
                          <a:cs typeface="+mn-cs"/>
                        </a:rPr>
                        <a:t>155</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70</a:t>
                      </a:r>
                    </a:p>
                  </a:txBody>
                  <a:tcPr/>
                </a:tc>
                <a:tc>
                  <a:txBody>
                    <a:bodyPr/>
                    <a:lstStyle/>
                    <a:p>
                      <a:pPr algn="ctr"/>
                      <a:r>
                        <a:rPr lang="ru-RU" sz="1800" b="0" i="0" u="none" strike="noStrike" kern="1200" baseline="0" dirty="0" smtClean="0">
                          <a:solidFill>
                            <a:schemeClr val="dk1"/>
                          </a:solidFill>
                          <a:latin typeface="+mn-lt"/>
                          <a:ea typeface="+mn-ea"/>
                          <a:cs typeface="+mn-cs"/>
                        </a:rPr>
                        <a:t>55,70</a:t>
                      </a:r>
                    </a:p>
                  </a:txBody>
                  <a:tcPr/>
                </a:tc>
                <a:extLst>
                  <a:ext uri="{0D108BD9-81ED-4DB2-BD59-A6C34878D82A}">
                    <a16:rowId xmlns:a16="http://schemas.microsoft.com/office/drawing/2014/main" xmlns="" val="3854097532"/>
                  </a:ext>
                </a:extLst>
              </a:tr>
              <a:tr h="370840">
                <a:tc>
                  <a:txBody>
                    <a:bodyPr/>
                    <a:lstStyle/>
                    <a:p>
                      <a:pPr algn="ctr"/>
                      <a:r>
                        <a:rPr lang="en-US" dirty="0" smtClean="0"/>
                        <a:t>2</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105</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60</a:t>
                      </a:r>
                      <a:endParaRPr lang="ru-RU" dirty="0"/>
                    </a:p>
                  </a:txBody>
                  <a:tcPr/>
                </a:tc>
                <a:tc>
                  <a:txBody>
                    <a:bodyPr/>
                    <a:lstStyle/>
                    <a:p>
                      <a:pPr algn="ctr"/>
                      <a:r>
                        <a:rPr lang="en-US" dirty="0" smtClean="0"/>
                        <a:t>205,60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52,80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102,80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49,90</a:t>
                      </a:r>
                      <a:endParaRPr lang="ru-RU" dirty="0"/>
                    </a:p>
                  </a:txBody>
                  <a:tcPr/>
                </a:tc>
                <a:extLst>
                  <a:ext uri="{0D108BD9-81ED-4DB2-BD59-A6C34878D82A}">
                    <a16:rowId xmlns:a16="http://schemas.microsoft.com/office/drawing/2014/main" xmlns="" val="3332649401"/>
                  </a:ext>
                </a:extLst>
              </a:tr>
              <a:tr h="370840">
                <a:tc>
                  <a:txBody>
                    <a:bodyPr/>
                    <a:lstStyle/>
                    <a:p>
                      <a:pPr algn="ctr"/>
                      <a:r>
                        <a:rPr lang="en-US" dirty="0" smtClean="0"/>
                        <a:t>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153</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90</a:t>
                      </a:r>
                    </a:p>
                  </a:txBody>
                  <a:tcPr/>
                </a:tc>
                <a:tc>
                  <a:txBody>
                    <a:bodyPr/>
                    <a:lstStyle/>
                    <a:p>
                      <a:pPr algn="ctr"/>
                      <a:r>
                        <a:rPr lang="en-US" dirty="0" smtClean="0"/>
                        <a:t>253,90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33</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33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51,30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84,63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48,30</a:t>
                      </a:r>
                      <a:endParaRPr lang="ru-RU" dirty="0"/>
                    </a:p>
                  </a:txBody>
                  <a:tcPr/>
                </a:tc>
                <a:extLst>
                  <a:ext uri="{0D108BD9-81ED-4DB2-BD59-A6C34878D82A}">
                    <a16:rowId xmlns:a16="http://schemas.microsoft.com/office/drawing/2014/main" xmlns="" val="2855703762"/>
                  </a:ext>
                </a:extLst>
              </a:tr>
              <a:tr h="370840">
                <a:tc>
                  <a:txBody>
                    <a:bodyPr/>
                    <a:lstStyle/>
                    <a:p>
                      <a:pPr algn="ctr"/>
                      <a:r>
                        <a:rPr lang="en-US" dirty="0" smtClean="0"/>
                        <a:t>4</a:t>
                      </a:r>
                      <a:endParaRPr lang="ru-RU" dirty="0"/>
                    </a:p>
                  </a:txBody>
                  <a:tcPr/>
                </a:tc>
                <a:tc>
                  <a:txBody>
                    <a:bodyPr/>
                    <a:lstStyle/>
                    <a:p>
                      <a:pPr algn="ct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204</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80</a:t>
                      </a:r>
                    </a:p>
                  </a:txBody>
                  <a:tcPr/>
                </a:tc>
                <a:tc>
                  <a:txBody>
                    <a:bodyPr/>
                    <a:lstStyle/>
                    <a:p>
                      <a:pPr algn="ctr"/>
                      <a:r>
                        <a:rPr lang="en-US" dirty="0" smtClean="0"/>
                        <a:t>304,80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25,00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51,20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76,20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50,90</a:t>
                      </a:r>
                      <a:endParaRPr lang="ru-RU" dirty="0"/>
                    </a:p>
                  </a:txBody>
                  <a:tcPr/>
                </a:tc>
                <a:extLst>
                  <a:ext uri="{0D108BD9-81ED-4DB2-BD59-A6C34878D82A}">
                    <a16:rowId xmlns:a16="http://schemas.microsoft.com/office/drawing/2014/main" xmlns="" val="2948824648"/>
                  </a:ext>
                </a:extLst>
              </a:tr>
              <a:tr h="370840">
                <a:tc>
                  <a:txBody>
                    <a:bodyPr/>
                    <a:lstStyle/>
                    <a:p>
                      <a:pPr algn="ctr"/>
                      <a:r>
                        <a:rPr lang="en-US" dirty="0" smtClean="0"/>
                        <a:t>5</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262,50</a:t>
                      </a:r>
                      <a:endParaRPr lang="ru-RU" dirty="0"/>
                    </a:p>
                  </a:txBody>
                  <a:tcPr/>
                </a:tc>
                <a:tc>
                  <a:txBody>
                    <a:bodyPr/>
                    <a:lstStyle/>
                    <a:p>
                      <a:pPr algn="ctr"/>
                      <a:r>
                        <a:rPr lang="en-US" dirty="0" smtClean="0"/>
                        <a:t>362,50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57,70</a:t>
                      </a:r>
                      <a:endParaRPr lang="ru-RU" dirty="0"/>
                    </a:p>
                  </a:txBody>
                  <a:tcPr/>
                </a:tc>
                <a:extLst>
                  <a:ext uri="{0D108BD9-81ED-4DB2-BD59-A6C34878D82A}">
                    <a16:rowId xmlns:a16="http://schemas.microsoft.com/office/drawing/2014/main" xmlns="" val="984859895"/>
                  </a:ext>
                </a:extLst>
              </a:tr>
              <a:tr h="370840">
                <a:tc>
                  <a:txBody>
                    <a:bodyPr/>
                    <a:lstStyle/>
                    <a:p>
                      <a:pPr algn="ctr"/>
                      <a:r>
                        <a:rPr lang="en-US" dirty="0" smtClean="0"/>
                        <a:t>6</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331,20</a:t>
                      </a:r>
                    </a:p>
                  </a:txBody>
                  <a:tcPr/>
                </a:tc>
                <a:tc>
                  <a:txBody>
                    <a:bodyPr/>
                    <a:lstStyle/>
                    <a:p>
                      <a:pPr algn="ctr"/>
                      <a:r>
                        <a:rPr lang="en-US" dirty="0" smtClean="0"/>
                        <a:t>431,20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16,67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55,20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68,70</a:t>
                      </a:r>
                      <a:endParaRPr lang="ru-RU" dirty="0"/>
                    </a:p>
                  </a:txBody>
                  <a:tcPr/>
                </a:tc>
                <a:extLst>
                  <a:ext uri="{0D108BD9-81ED-4DB2-BD59-A6C34878D82A}">
                    <a16:rowId xmlns:a16="http://schemas.microsoft.com/office/drawing/2014/main" xmlns="" val="3212445429"/>
                  </a:ext>
                </a:extLst>
              </a:tr>
              <a:tr h="370840">
                <a:tc>
                  <a:txBody>
                    <a:bodyPr/>
                    <a:lstStyle/>
                    <a:p>
                      <a:pPr algn="ctr"/>
                      <a:r>
                        <a:rPr lang="en-US" dirty="0" smtClean="0"/>
                        <a:t>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415,10</a:t>
                      </a:r>
                      <a:endParaRPr lang="ru-RU" dirty="0"/>
                    </a:p>
                  </a:txBody>
                  <a:tcPr/>
                </a:tc>
                <a:tc>
                  <a:txBody>
                    <a:bodyPr/>
                    <a:lstStyle/>
                    <a:p>
                      <a:pPr algn="ctr"/>
                      <a:r>
                        <a:rPr lang="en-US" dirty="0" smtClean="0"/>
                        <a:t>515,10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14,29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59,30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73,59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63,90</a:t>
                      </a:r>
                      <a:endParaRPr lang="ru-RU" dirty="0"/>
                    </a:p>
                  </a:txBody>
                  <a:tcPr/>
                </a:tc>
                <a:extLst>
                  <a:ext uri="{0D108BD9-81ED-4DB2-BD59-A6C34878D82A}">
                    <a16:rowId xmlns:a16="http://schemas.microsoft.com/office/drawing/2014/main" xmlns="" val="3790644730"/>
                  </a:ext>
                </a:extLst>
              </a:tr>
              <a:tr h="370840">
                <a:tc>
                  <a:txBody>
                    <a:bodyPr/>
                    <a:lstStyle/>
                    <a:p>
                      <a:pPr algn="ctr"/>
                      <a:r>
                        <a:rPr lang="en-US" dirty="0" smtClean="0"/>
                        <a:t>8</a:t>
                      </a:r>
                      <a:endParaRPr lang="ru-RU" dirty="0"/>
                    </a:p>
                  </a:txBody>
                  <a:tcPr/>
                </a:tc>
                <a:tc>
                  <a:txBody>
                    <a:bodyPr/>
                    <a:lstStyle/>
                    <a:p>
                      <a:pPr algn="ct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518,40</a:t>
                      </a:r>
                    </a:p>
                  </a:txBody>
                  <a:tcPr/>
                </a:tc>
                <a:tc>
                  <a:txBody>
                    <a:bodyPr/>
                    <a:lstStyle/>
                    <a:p>
                      <a:pPr algn="ctr"/>
                      <a:r>
                        <a:rPr lang="en-US" dirty="0" smtClean="0"/>
                        <a:t>618,40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64,80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77,30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103</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30</a:t>
                      </a:r>
                      <a:endParaRPr lang="ru-RU" dirty="0"/>
                    </a:p>
                  </a:txBody>
                  <a:tcPr/>
                </a:tc>
                <a:extLst>
                  <a:ext uri="{0D108BD9-81ED-4DB2-BD59-A6C34878D82A}">
                    <a16:rowId xmlns:a16="http://schemas.microsoft.com/office/drawing/2014/main" xmlns="" val="3032632699"/>
                  </a:ext>
                </a:extLst>
              </a:tr>
              <a:tr h="370840">
                <a:tc>
                  <a:txBody>
                    <a:bodyPr/>
                    <a:lstStyle/>
                    <a:p>
                      <a:pPr algn="ctr"/>
                      <a:r>
                        <a:rPr lang="en-US" dirty="0" smtClean="0"/>
                        <a:t>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645,30</a:t>
                      </a:r>
                      <a:endParaRPr lang="ru-RU" dirty="0"/>
                    </a:p>
                  </a:txBody>
                  <a:tcPr/>
                </a:tc>
                <a:tc>
                  <a:txBody>
                    <a:bodyPr/>
                    <a:lstStyle/>
                    <a:p>
                      <a:pPr algn="ctr"/>
                      <a:r>
                        <a:rPr lang="en-US" dirty="0" smtClean="0"/>
                        <a:t>745,30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11,11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71</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82,81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126,90</a:t>
                      </a:r>
                      <a:endParaRPr lang="ru-RU" dirty="0"/>
                    </a:p>
                  </a:txBody>
                  <a:tcPr/>
                </a:tc>
                <a:extLst>
                  <a:ext uri="{0D108BD9-81ED-4DB2-BD59-A6C34878D82A}">
                    <a16:rowId xmlns:a16="http://schemas.microsoft.com/office/drawing/2014/main" xmlns="" val="3016329462"/>
                  </a:ext>
                </a:extLst>
              </a:tr>
              <a:tr h="370840">
                <a:tc>
                  <a:txBody>
                    <a:bodyPr/>
                    <a:lstStyle/>
                    <a:p>
                      <a:pPr algn="ctr"/>
                      <a:r>
                        <a:rPr lang="en-US" dirty="0" smtClean="0"/>
                        <a:t>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800,00</a:t>
                      </a:r>
                    </a:p>
                  </a:txBody>
                  <a:tcPr/>
                </a:tc>
                <a:tc>
                  <a:txBody>
                    <a:bodyPr/>
                    <a:lstStyle/>
                    <a:p>
                      <a:pPr algn="ctr"/>
                      <a:r>
                        <a:rPr lang="en-US" dirty="0" smtClean="0"/>
                        <a:t>900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154,70</a:t>
                      </a:r>
                      <a:endParaRPr lang="ru-RU" dirty="0"/>
                    </a:p>
                  </a:txBody>
                  <a:tcPr/>
                </a:tc>
                <a:extLst>
                  <a:ext uri="{0D108BD9-81ED-4DB2-BD59-A6C34878D82A}">
                    <a16:rowId xmlns:a16="http://schemas.microsoft.com/office/drawing/2014/main" xmlns="" val="4274140203"/>
                  </a:ext>
                </a:extLst>
              </a:tr>
              <a:tr h="370840">
                <a:tc>
                  <a:txBody>
                    <a:bodyPr/>
                    <a:lstStyle/>
                    <a:p>
                      <a:pPr algn="ctr"/>
                      <a:r>
                        <a:rPr lang="en-US" dirty="0" smtClean="0"/>
                        <a:t>11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986,70</a:t>
                      </a:r>
                    </a:p>
                  </a:txBody>
                  <a:tcPr/>
                </a:tc>
                <a:tc>
                  <a:txBody>
                    <a:bodyPr/>
                    <a:lstStyle/>
                    <a:p>
                      <a:pPr algn="ctr"/>
                      <a:r>
                        <a:rPr lang="en-US" dirty="0" smtClean="0"/>
                        <a:t>1086,70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9,09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89,70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98,79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186,70</a:t>
                      </a:r>
                      <a:endParaRPr lang="ru-RU" dirty="0"/>
                    </a:p>
                  </a:txBody>
                  <a:tcPr/>
                </a:tc>
                <a:extLst>
                  <a:ext uri="{0D108BD9-81ED-4DB2-BD59-A6C34878D82A}">
                    <a16:rowId xmlns:a16="http://schemas.microsoft.com/office/drawing/2014/main" xmlns="" val="1291114628"/>
                  </a:ext>
                </a:extLst>
              </a:tr>
              <a:tr h="370840">
                <a:tc>
                  <a:txBody>
                    <a:bodyPr/>
                    <a:lstStyle/>
                    <a:p>
                      <a:pPr algn="ctr"/>
                      <a:r>
                        <a:rPr lang="en-US" dirty="0" smtClean="0"/>
                        <a:t>12</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1209,60</a:t>
                      </a:r>
                      <a:endParaRPr lang="ru-RU" dirty="0"/>
                    </a:p>
                  </a:txBody>
                  <a:tcPr/>
                </a:tc>
                <a:tc>
                  <a:txBody>
                    <a:bodyPr/>
                    <a:lstStyle/>
                    <a:p>
                      <a:pPr algn="ctr"/>
                      <a:r>
                        <a:rPr lang="en-US" dirty="0" smtClean="0"/>
                        <a:t>1309,60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8,33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100,80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109,13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222,90</a:t>
                      </a:r>
                      <a:endParaRPr lang="ru-RU" dirty="0"/>
                    </a:p>
                  </a:txBody>
                  <a:tcPr/>
                </a:tc>
                <a:extLst>
                  <a:ext uri="{0D108BD9-81ED-4DB2-BD59-A6C34878D82A}">
                    <a16:rowId xmlns:a16="http://schemas.microsoft.com/office/drawing/2014/main" xmlns="" val="42543559"/>
                  </a:ext>
                </a:extLst>
              </a:tr>
            </a:tbl>
          </a:graphicData>
        </a:graphic>
      </p:graphicFrame>
    </p:spTree>
    <p:extLst>
      <p:ext uri="{BB962C8B-B14F-4D97-AF65-F5344CB8AC3E}">
        <p14:creationId xmlns:p14="http://schemas.microsoft.com/office/powerpoint/2010/main" val="7089372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08860" y="179260"/>
            <a:ext cx="5158839" cy="347394"/>
          </a:xfrm>
        </p:spPr>
        <p:txBody>
          <a:bodyPr>
            <a:normAutofit fontScale="90000"/>
          </a:bodyPr>
          <a:lstStyle/>
          <a:p>
            <a:pPr algn="ctr"/>
            <a:r>
              <a:rPr lang="ru-RU" sz="2400" b="1" dirty="0" err="1" smtClean="0"/>
              <a:t>Даромад</a:t>
            </a:r>
            <a:r>
              <a:rPr lang="ru-RU" sz="2400" b="1" dirty="0" smtClean="0"/>
              <a:t> </a:t>
            </a:r>
            <a:r>
              <a:rPr lang="ru-RU" sz="2400" b="1" dirty="0" err="1" smtClean="0"/>
              <a:t>жадвали</a:t>
            </a:r>
            <a:endParaRPr lang="ru-RU" sz="2400" b="1" dirty="0"/>
          </a:p>
        </p:txBody>
      </p:sp>
      <p:graphicFrame>
        <p:nvGraphicFramePr>
          <p:cNvPr id="5" name="Объект 4"/>
          <p:cNvGraphicFramePr>
            <a:graphicFrameLocks noGrp="1"/>
          </p:cNvGraphicFramePr>
          <p:nvPr>
            <p:ph sz="half" idx="1"/>
            <p:extLst>
              <p:ext uri="{D42A27DB-BD31-4B8C-83A1-F6EECF244321}">
                <p14:modId xmlns:p14="http://schemas.microsoft.com/office/powerpoint/2010/main" val="115951577"/>
              </p:ext>
            </p:extLst>
          </p:nvPr>
        </p:nvGraphicFramePr>
        <p:xfrm>
          <a:off x="225632" y="526654"/>
          <a:ext cx="6721433" cy="5735320"/>
        </p:xfrm>
        <a:graphic>
          <a:graphicData uri="http://schemas.openxmlformats.org/drawingml/2006/table">
            <a:tbl>
              <a:tblPr firstRow="1" bandRow="1">
                <a:tableStyleId>{5C22544A-7EE6-4342-B048-85BDC9FD1C3A}</a:tableStyleId>
              </a:tblPr>
              <a:tblGrid>
                <a:gridCol w="1496096">
                  <a:extLst>
                    <a:ext uri="{9D8B030D-6E8A-4147-A177-3AD203B41FA5}">
                      <a16:colId xmlns:a16="http://schemas.microsoft.com/office/drawing/2014/main" xmlns="" val="2298942835"/>
                    </a:ext>
                  </a:extLst>
                </a:gridCol>
                <a:gridCol w="1287083">
                  <a:extLst>
                    <a:ext uri="{9D8B030D-6E8A-4147-A177-3AD203B41FA5}">
                      <a16:colId xmlns:a16="http://schemas.microsoft.com/office/drawing/2014/main" xmlns="" val="448139365"/>
                    </a:ext>
                  </a:extLst>
                </a:gridCol>
                <a:gridCol w="1540099">
                  <a:extLst>
                    <a:ext uri="{9D8B030D-6E8A-4147-A177-3AD203B41FA5}">
                      <a16:colId xmlns:a16="http://schemas.microsoft.com/office/drawing/2014/main" xmlns="" val="1961824928"/>
                    </a:ext>
                  </a:extLst>
                </a:gridCol>
                <a:gridCol w="2398155">
                  <a:extLst>
                    <a:ext uri="{9D8B030D-6E8A-4147-A177-3AD203B41FA5}">
                      <a16:colId xmlns:a16="http://schemas.microsoft.com/office/drawing/2014/main" xmlns="" val="3968174405"/>
                    </a:ext>
                  </a:extLst>
                </a:gridCol>
              </a:tblGrid>
              <a:tr h="370840">
                <a:tc>
                  <a:txBody>
                    <a:bodyPr/>
                    <a:lstStyle/>
                    <a:p>
                      <a:pPr algn="ctr"/>
                      <a:r>
                        <a:rPr lang="ru-RU" sz="1800" b="0" i="0" u="none" strike="noStrike" kern="1200" baseline="0" dirty="0" err="1" smtClean="0">
                          <a:solidFill>
                            <a:schemeClr val="lt1"/>
                          </a:solidFill>
                          <a:latin typeface="+mn-lt"/>
                          <a:ea typeface="+mn-ea"/>
                          <a:cs typeface="+mn-cs"/>
                        </a:rPr>
                        <a:t>Миқдор</a:t>
                      </a:r>
                      <a:endParaRPr lang="ru-RU" dirty="0"/>
                    </a:p>
                  </a:txBody>
                  <a:tcPr/>
                </a:tc>
                <a:tc>
                  <a:txBody>
                    <a:bodyPr/>
                    <a:lstStyle/>
                    <a:p>
                      <a:pPr algn="ctr"/>
                      <a:r>
                        <a:rPr lang="ru-RU" sz="1800" b="0" i="0" u="none" strike="noStrike" kern="1200" baseline="0" dirty="0" err="1" smtClean="0">
                          <a:solidFill>
                            <a:schemeClr val="lt1"/>
                          </a:solidFill>
                          <a:latin typeface="+mn-lt"/>
                          <a:ea typeface="+mn-ea"/>
                          <a:cs typeface="+mn-cs"/>
                        </a:rPr>
                        <a:t>Нарх</a:t>
                      </a:r>
                      <a:r>
                        <a:rPr lang="ru-RU" sz="1800" b="0" i="0" u="none" strike="noStrike" kern="1200" baseline="0" dirty="0" smtClean="0">
                          <a:solidFill>
                            <a:schemeClr val="lt1"/>
                          </a:solidFill>
                          <a:latin typeface="+mn-lt"/>
                          <a:ea typeface="+mn-ea"/>
                          <a:cs typeface="+mn-cs"/>
                        </a:rPr>
                        <a:t> </a:t>
                      </a:r>
                      <a:r>
                        <a:rPr lang="ru-RU" sz="1800" b="0" i="1" u="none" strike="noStrike" kern="1200" baseline="0" dirty="0" smtClean="0">
                          <a:solidFill>
                            <a:schemeClr val="lt1"/>
                          </a:solidFill>
                          <a:latin typeface="+mn-lt"/>
                          <a:ea typeface="+mn-ea"/>
                          <a:cs typeface="+mn-cs"/>
                        </a:rPr>
                        <a:t>(</a:t>
                      </a:r>
                      <a:r>
                        <a:rPr lang="en-US" sz="1800" b="0" i="1" u="none" strike="noStrike" kern="1200" baseline="0" dirty="0" smtClean="0">
                          <a:solidFill>
                            <a:schemeClr val="lt1"/>
                          </a:solidFill>
                          <a:latin typeface="+mn-lt"/>
                          <a:ea typeface="+mn-ea"/>
                          <a:cs typeface="+mn-cs"/>
                        </a:rPr>
                        <a:t>AR), $</a:t>
                      </a:r>
                      <a:endParaRPr lang="ru-RU" dirty="0"/>
                    </a:p>
                  </a:txBody>
                  <a:tcPr/>
                </a:tc>
                <a:tc>
                  <a:txBody>
                    <a:bodyPr/>
                    <a:lstStyle/>
                    <a:p>
                      <a:pPr algn="ctr"/>
                      <a:r>
                        <a:rPr lang="uz-Cyrl-UZ" sz="1800" b="0" i="0" u="none" strike="noStrike" kern="1200" baseline="0" dirty="0" smtClean="0">
                          <a:solidFill>
                            <a:schemeClr val="lt1"/>
                          </a:solidFill>
                          <a:latin typeface="+mn-lt"/>
                          <a:ea typeface="+mn-ea"/>
                          <a:cs typeface="+mn-cs"/>
                        </a:rPr>
                        <a:t>Ялпи даромад (</a:t>
                      </a:r>
                      <a:r>
                        <a:rPr lang="en-US" sz="1800" b="0" i="0" u="none" strike="noStrike" kern="1200" baseline="0" dirty="0" smtClean="0">
                          <a:solidFill>
                            <a:schemeClr val="lt1"/>
                          </a:solidFill>
                          <a:latin typeface="+mn-lt"/>
                          <a:ea typeface="+mn-ea"/>
                          <a:cs typeface="+mn-cs"/>
                        </a:rPr>
                        <a:t>TR</a:t>
                      </a:r>
                      <a:r>
                        <a:rPr lang="uz-Cyrl-UZ" sz="1800" b="0" i="0" u="none" strike="noStrike" kern="1200" baseline="0" dirty="0" smtClean="0">
                          <a:solidFill>
                            <a:schemeClr val="lt1"/>
                          </a:solidFill>
                          <a:latin typeface="+mn-lt"/>
                          <a:ea typeface="+mn-ea"/>
                          <a:cs typeface="+mn-cs"/>
                        </a:rPr>
                        <a:t>)</a:t>
                      </a:r>
                      <a:r>
                        <a:rPr lang="en-US" sz="1800" b="0" i="0" u="none" strike="noStrike" kern="1200" baseline="0" dirty="0" smtClean="0">
                          <a:solidFill>
                            <a:schemeClr val="lt1"/>
                          </a:solidFill>
                          <a:latin typeface="+mn-lt"/>
                          <a:ea typeface="+mn-ea"/>
                          <a:cs typeface="+mn-cs"/>
                        </a:rPr>
                        <a:t>, $</a:t>
                      </a:r>
                      <a:endParaRPr lang="ru-RU" dirty="0"/>
                    </a:p>
                  </a:txBody>
                  <a:tcPr/>
                </a:tc>
                <a:tc>
                  <a:txBody>
                    <a:bodyPr/>
                    <a:lstStyle/>
                    <a:p>
                      <a:pPr algn="ctr"/>
                      <a:r>
                        <a:rPr lang="uz-Cyrl-UZ" sz="1800" b="0" i="0" u="none" strike="noStrike" kern="1200" baseline="0" dirty="0" smtClean="0">
                          <a:solidFill>
                            <a:schemeClr val="lt1"/>
                          </a:solidFill>
                          <a:latin typeface="+mn-lt"/>
                          <a:ea typeface="+mn-ea"/>
                          <a:cs typeface="+mn-cs"/>
                        </a:rPr>
                        <a:t>Маржинал даромад (</a:t>
                      </a:r>
                      <a:r>
                        <a:rPr lang="en-US" sz="1800" b="0" i="0" u="none" strike="noStrike" kern="1200" baseline="0" dirty="0" smtClean="0">
                          <a:solidFill>
                            <a:schemeClr val="lt1"/>
                          </a:solidFill>
                          <a:latin typeface="+mn-lt"/>
                          <a:ea typeface="+mn-ea"/>
                          <a:cs typeface="+mn-cs"/>
                        </a:rPr>
                        <a:t>MR</a:t>
                      </a:r>
                      <a:r>
                        <a:rPr lang="uz-Cyrl-UZ" sz="1800" b="0" i="0" u="none" strike="noStrike" kern="1200" baseline="0" dirty="0" smtClean="0">
                          <a:solidFill>
                            <a:schemeClr val="lt1"/>
                          </a:solidFill>
                          <a:latin typeface="+mn-lt"/>
                          <a:ea typeface="+mn-ea"/>
                          <a:cs typeface="+mn-cs"/>
                        </a:rPr>
                        <a:t>)</a:t>
                      </a:r>
                      <a:r>
                        <a:rPr lang="en-US" sz="1800" b="0" i="0" u="none" strike="noStrike" kern="1200" baseline="0" dirty="0" smtClean="0">
                          <a:solidFill>
                            <a:schemeClr val="lt1"/>
                          </a:solidFill>
                          <a:latin typeface="+mn-lt"/>
                          <a:ea typeface="+mn-ea"/>
                          <a:cs typeface="+mn-cs"/>
                        </a:rPr>
                        <a:t>, $</a:t>
                      </a:r>
                      <a:endParaRPr lang="ru-RU" dirty="0"/>
                    </a:p>
                  </a:txBody>
                  <a:tcPr/>
                </a:tc>
                <a:extLst>
                  <a:ext uri="{0D108BD9-81ED-4DB2-BD59-A6C34878D82A}">
                    <a16:rowId xmlns:a16="http://schemas.microsoft.com/office/drawing/2014/main" xmlns="" val="2554702005"/>
                  </a:ext>
                </a:extLst>
              </a:tr>
              <a:tr h="370840">
                <a:tc>
                  <a:txBody>
                    <a:bodyPr/>
                    <a:lstStyle/>
                    <a:p>
                      <a:pPr algn="ctr"/>
                      <a:r>
                        <a:rPr lang="en-US" dirty="0" smtClean="0"/>
                        <a:t>0</a:t>
                      </a:r>
                      <a:endParaRPr lang="ru-RU" dirty="0"/>
                    </a:p>
                  </a:txBody>
                  <a:tcPr/>
                </a:tc>
                <a:tc>
                  <a:txBody>
                    <a:bodyPr/>
                    <a:lstStyle/>
                    <a:p>
                      <a:pPr algn="ctr"/>
                      <a:r>
                        <a:rPr lang="en-US" dirty="0" smtClean="0"/>
                        <a:t>110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0</a:t>
                      </a:r>
                    </a:p>
                  </a:txBody>
                  <a:tcPr/>
                </a:tc>
                <a:tc>
                  <a:txBody>
                    <a:bodyPr/>
                    <a:lstStyle/>
                    <a:p>
                      <a:endParaRPr lang="ru-RU" dirty="0"/>
                    </a:p>
                  </a:txBody>
                  <a:tcPr/>
                </a:tc>
                <a:extLst>
                  <a:ext uri="{0D108BD9-81ED-4DB2-BD59-A6C34878D82A}">
                    <a16:rowId xmlns:a16="http://schemas.microsoft.com/office/drawing/2014/main" xmlns="" val="515498625"/>
                  </a:ext>
                </a:extLst>
              </a:tr>
              <a:tr h="370840">
                <a:tc>
                  <a:txBody>
                    <a:bodyPr/>
                    <a:lstStyle/>
                    <a:p>
                      <a:pPr algn="ctr"/>
                      <a:r>
                        <a:rPr lang="en-US" dirty="0" smtClean="0"/>
                        <a:t>1</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110</a:t>
                      </a:r>
                      <a:endParaRPr lang="ru-RU" dirty="0"/>
                    </a:p>
                  </a:txBody>
                  <a:tcPr/>
                </a:tc>
                <a:tc>
                  <a:txBody>
                    <a:bodyPr/>
                    <a:lstStyle/>
                    <a:p>
                      <a:pPr algn="ctr"/>
                      <a:r>
                        <a:rPr lang="en-US" dirty="0" smtClean="0"/>
                        <a:t>110</a:t>
                      </a:r>
                      <a:endParaRPr lang="ru-RU" dirty="0"/>
                    </a:p>
                  </a:txBody>
                  <a:tcPr/>
                </a:tc>
                <a:extLst>
                  <a:ext uri="{0D108BD9-81ED-4DB2-BD59-A6C34878D82A}">
                    <a16:rowId xmlns:a16="http://schemas.microsoft.com/office/drawing/2014/main" xmlns="" val="313952877"/>
                  </a:ext>
                </a:extLst>
              </a:tr>
              <a:tr h="370840">
                <a:tc>
                  <a:txBody>
                    <a:bodyPr/>
                    <a:lstStyle/>
                    <a:p>
                      <a:pPr algn="ctr"/>
                      <a:r>
                        <a:rPr lang="en-US" dirty="0" smtClean="0"/>
                        <a:t>2</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220</a:t>
                      </a:r>
                      <a:endParaRPr lang="ru-RU" dirty="0"/>
                    </a:p>
                  </a:txBody>
                  <a:tcPr/>
                </a:tc>
                <a:tc>
                  <a:txBody>
                    <a:bodyPr/>
                    <a:lstStyle/>
                    <a:p>
                      <a:pPr algn="ctr"/>
                      <a:r>
                        <a:rPr lang="en-US" dirty="0" smtClean="0"/>
                        <a:t>110</a:t>
                      </a:r>
                      <a:endParaRPr lang="ru-RU" dirty="0"/>
                    </a:p>
                  </a:txBody>
                  <a:tcPr/>
                </a:tc>
                <a:extLst>
                  <a:ext uri="{0D108BD9-81ED-4DB2-BD59-A6C34878D82A}">
                    <a16:rowId xmlns:a16="http://schemas.microsoft.com/office/drawing/2014/main" xmlns="" val="3226560242"/>
                  </a:ext>
                </a:extLst>
              </a:tr>
              <a:tr h="370840">
                <a:tc>
                  <a:txBody>
                    <a:bodyPr/>
                    <a:lstStyle/>
                    <a:p>
                      <a:pPr algn="ctr"/>
                      <a:r>
                        <a:rPr lang="en-US" dirty="0" smtClean="0"/>
                        <a:t>3</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330</a:t>
                      </a:r>
                      <a:endParaRPr lang="ru-RU" dirty="0"/>
                    </a:p>
                  </a:txBody>
                  <a:tcPr/>
                </a:tc>
                <a:tc>
                  <a:txBody>
                    <a:bodyPr/>
                    <a:lstStyle/>
                    <a:p>
                      <a:pPr algn="ctr"/>
                      <a:r>
                        <a:rPr lang="en-US" dirty="0" smtClean="0"/>
                        <a:t>110</a:t>
                      </a:r>
                      <a:endParaRPr lang="ru-RU" dirty="0"/>
                    </a:p>
                  </a:txBody>
                  <a:tcPr/>
                </a:tc>
                <a:extLst>
                  <a:ext uri="{0D108BD9-81ED-4DB2-BD59-A6C34878D82A}">
                    <a16:rowId xmlns:a16="http://schemas.microsoft.com/office/drawing/2014/main" xmlns="" val="1655668598"/>
                  </a:ext>
                </a:extLst>
              </a:tr>
              <a:tr h="370840">
                <a:tc>
                  <a:txBody>
                    <a:bodyPr/>
                    <a:lstStyle/>
                    <a:p>
                      <a:pPr algn="ctr"/>
                      <a:r>
                        <a:rPr lang="en-US" dirty="0" smtClean="0"/>
                        <a:t>4</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440</a:t>
                      </a:r>
                      <a:endParaRPr lang="ru-RU" dirty="0"/>
                    </a:p>
                  </a:txBody>
                  <a:tcPr/>
                </a:tc>
                <a:tc>
                  <a:txBody>
                    <a:bodyPr/>
                    <a:lstStyle/>
                    <a:p>
                      <a:pPr algn="ctr"/>
                      <a:r>
                        <a:rPr lang="en-US" dirty="0" smtClean="0"/>
                        <a:t>110</a:t>
                      </a:r>
                      <a:endParaRPr lang="ru-RU" dirty="0"/>
                    </a:p>
                  </a:txBody>
                  <a:tcPr/>
                </a:tc>
                <a:extLst>
                  <a:ext uri="{0D108BD9-81ED-4DB2-BD59-A6C34878D82A}">
                    <a16:rowId xmlns:a16="http://schemas.microsoft.com/office/drawing/2014/main" xmlns="" val="733372151"/>
                  </a:ext>
                </a:extLst>
              </a:tr>
              <a:tr h="370840">
                <a:tc>
                  <a:txBody>
                    <a:bodyPr/>
                    <a:lstStyle/>
                    <a:p>
                      <a:pPr algn="ctr"/>
                      <a:r>
                        <a:rPr lang="en-US" dirty="0" smtClean="0"/>
                        <a:t>5</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550</a:t>
                      </a:r>
                      <a:endParaRPr lang="ru-RU" dirty="0"/>
                    </a:p>
                  </a:txBody>
                  <a:tcPr/>
                </a:tc>
                <a:tc>
                  <a:txBody>
                    <a:bodyPr/>
                    <a:lstStyle/>
                    <a:p>
                      <a:pPr algn="ctr"/>
                      <a:r>
                        <a:rPr lang="en-US" dirty="0" smtClean="0"/>
                        <a:t>110</a:t>
                      </a:r>
                      <a:endParaRPr lang="ru-RU" dirty="0"/>
                    </a:p>
                  </a:txBody>
                  <a:tcPr/>
                </a:tc>
                <a:extLst>
                  <a:ext uri="{0D108BD9-81ED-4DB2-BD59-A6C34878D82A}">
                    <a16:rowId xmlns:a16="http://schemas.microsoft.com/office/drawing/2014/main" xmlns="" val="3299886994"/>
                  </a:ext>
                </a:extLst>
              </a:tr>
              <a:tr h="370840">
                <a:tc>
                  <a:txBody>
                    <a:bodyPr/>
                    <a:lstStyle/>
                    <a:p>
                      <a:pPr algn="ctr"/>
                      <a:r>
                        <a:rPr lang="en-US" dirty="0" smtClean="0"/>
                        <a:t>6</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660</a:t>
                      </a:r>
                      <a:endParaRPr lang="ru-RU" dirty="0"/>
                    </a:p>
                  </a:txBody>
                  <a:tcPr/>
                </a:tc>
                <a:tc>
                  <a:txBody>
                    <a:bodyPr/>
                    <a:lstStyle/>
                    <a:p>
                      <a:pPr algn="ctr"/>
                      <a:r>
                        <a:rPr lang="en-US" dirty="0" smtClean="0"/>
                        <a:t>110</a:t>
                      </a:r>
                      <a:endParaRPr lang="ru-RU" dirty="0"/>
                    </a:p>
                  </a:txBody>
                  <a:tcPr/>
                </a:tc>
                <a:extLst>
                  <a:ext uri="{0D108BD9-81ED-4DB2-BD59-A6C34878D82A}">
                    <a16:rowId xmlns:a16="http://schemas.microsoft.com/office/drawing/2014/main" xmlns="" val="436676477"/>
                  </a:ext>
                </a:extLst>
              </a:tr>
              <a:tr h="370840">
                <a:tc>
                  <a:txBody>
                    <a:bodyPr/>
                    <a:lstStyle/>
                    <a:p>
                      <a:pPr algn="ctr"/>
                      <a:r>
                        <a:rPr lang="en-US" dirty="0" smtClean="0"/>
                        <a:t>7</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770</a:t>
                      </a:r>
                      <a:endParaRPr lang="ru-RU" dirty="0"/>
                    </a:p>
                  </a:txBody>
                  <a:tcPr/>
                </a:tc>
                <a:tc>
                  <a:txBody>
                    <a:bodyPr/>
                    <a:lstStyle/>
                    <a:p>
                      <a:pPr algn="ctr"/>
                      <a:r>
                        <a:rPr lang="en-US" dirty="0" smtClean="0"/>
                        <a:t>110</a:t>
                      </a:r>
                      <a:endParaRPr lang="ru-RU" dirty="0"/>
                    </a:p>
                  </a:txBody>
                  <a:tcPr/>
                </a:tc>
                <a:extLst>
                  <a:ext uri="{0D108BD9-81ED-4DB2-BD59-A6C34878D82A}">
                    <a16:rowId xmlns:a16="http://schemas.microsoft.com/office/drawing/2014/main" xmlns="" val="3154126965"/>
                  </a:ext>
                </a:extLst>
              </a:tr>
              <a:tr h="370840">
                <a:tc>
                  <a:txBody>
                    <a:bodyPr/>
                    <a:lstStyle/>
                    <a:p>
                      <a:pPr algn="ctr"/>
                      <a:r>
                        <a:rPr lang="en-US" dirty="0" smtClean="0"/>
                        <a:t>8</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880</a:t>
                      </a:r>
                      <a:endParaRPr lang="ru-RU" dirty="0"/>
                    </a:p>
                  </a:txBody>
                  <a:tcPr/>
                </a:tc>
                <a:tc>
                  <a:txBody>
                    <a:bodyPr/>
                    <a:lstStyle/>
                    <a:p>
                      <a:pPr algn="ctr"/>
                      <a:r>
                        <a:rPr lang="en-US" dirty="0" smtClean="0"/>
                        <a:t>110</a:t>
                      </a:r>
                      <a:endParaRPr lang="ru-RU" dirty="0"/>
                    </a:p>
                  </a:txBody>
                  <a:tcPr/>
                </a:tc>
                <a:extLst>
                  <a:ext uri="{0D108BD9-81ED-4DB2-BD59-A6C34878D82A}">
                    <a16:rowId xmlns:a16="http://schemas.microsoft.com/office/drawing/2014/main" xmlns="" val="3108689665"/>
                  </a:ext>
                </a:extLst>
              </a:tr>
              <a:tr h="370840">
                <a:tc>
                  <a:txBody>
                    <a:bodyPr/>
                    <a:lstStyle/>
                    <a:p>
                      <a:pPr algn="ctr"/>
                      <a:r>
                        <a:rPr lang="en-US" dirty="0" smtClean="0"/>
                        <a:t>9</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990</a:t>
                      </a:r>
                      <a:endParaRPr lang="ru-RU" dirty="0"/>
                    </a:p>
                  </a:txBody>
                  <a:tcPr/>
                </a:tc>
                <a:tc>
                  <a:txBody>
                    <a:bodyPr/>
                    <a:lstStyle/>
                    <a:p>
                      <a:pPr algn="ctr"/>
                      <a:r>
                        <a:rPr lang="en-US" dirty="0" smtClean="0"/>
                        <a:t>110</a:t>
                      </a:r>
                      <a:endParaRPr lang="ru-RU" dirty="0"/>
                    </a:p>
                  </a:txBody>
                  <a:tcPr/>
                </a:tc>
                <a:extLst>
                  <a:ext uri="{0D108BD9-81ED-4DB2-BD59-A6C34878D82A}">
                    <a16:rowId xmlns:a16="http://schemas.microsoft.com/office/drawing/2014/main" xmlns="" val="2765114307"/>
                  </a:ext>
                </a:extLst>
              </a:tr>
              <a:tr h="370840">
                <a:tc>
                  <a:txBody>
                    <a:bodyPr/>
                    <a:lstStyle/>
                    <a:p>
                      <a:pPr algn="ctr"/>
                      <a:r>
                        <a:rPr lang="en-US" dirty="0" smtClean="0"/>
                        <a:t>10</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1100</a:t>
                      </a:r>
                      <a:endParaRPr lang="ru-RU" dirty="0"/>
                    </a:p>
                  </a:txBody>
                  <a:tcPr/>
                </a:tc>
                <a:tc>
                  <a:txBody>
                    <a:bodyPr/>
                    <a:lstStyle/>
                    <a:p>
                      <a:pPr algn="ctr"/>
                      <a:r>
                        <a:rPr lang="en-US" dirty="0" smtClean="0"/>
                        <a:t>110</a:t>
                      </a:r>
                      <a:endParaRPr lang="ru-RU" dirty="0"/>
                    </a:p>
                  </a:txBody>
                  <a:tcPr/>
                </a:tc>
                <a:extLst>
                  <a:ext uri="{0D108BD9-81ED-4DB2-BD59-A6C34878D82A}">
                    <a16:rowId xmlns:a16="http://schemas.microsoft.com/office/drawing/2014/main" xmlns="" val="2492303286"/>
                  </a:ext>
                </a:extLst>
              </a:tr>
              <a:tr h="370840">
                <a:tc>
                  <a:txBody>
                    <a:bodyPr/>
                    <a:lstStyle/>
                    <a:p>
                      <a:pPr algn="ctr"/>
                      <a:r>
                        <a:rPr lang="en-US" dirty="0" smtClean="0"/>
                        <a:t>11</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1210</a:t>
                      </a:r>
                      <a:endParaRPr lang="ru-RU" dirty="0"/>
                    </a:p>
                  </a:txBody>
                  <a:tcPr/>
                </a:tc>
                <a:tc>
                  <a:txBody>
                    <a:bodyPr/>
                    <a:lstStyle/>
                    <a:p>
                      <a:pPr algn="ctr"/>
                      <a:r>
                        <a:rPr lang="en-US" dirty="0" smtClean="0"/>
                        <a:t>110</a:t>
                      </a:r>
                      <a:endParaRPr lang="ru-RU" dirty="0"/>
                    </a:p>
                  </a:txBody>
                  <a:tcPr/>
                </a:tc>
                <a:extLst>
                  <a:ext uri="{0D108BD9-81ED-4DB2-BD59-A6C34878D82A}">
                    <a16:rowId xmlns:a16="http://schemas.microsoft.com/office/drawing/2014/main" xmlns="" val="546719201"/>
                  </a:ext>
                </a:extLst>
              </a:tr>
              <a:tr h="370840">
                <a:tc>
                  <a:txBody>
                    <a:bodyPr/>
                    <a:lstStyle/>
                    <a:p>
                      <a:pPr algn="ctr"/>
                      <a:r>
                        <a:rPr lang="en-US" dirty="0" smtClean="0"/>
                        <a:t>12</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1320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110</a:t>
                      </a:r>
                      <a:endParaRPr lang="ru-RU" dirty="0"/>
                    </a:p>
                  </a:txBody>
                  <a:tcPr/>
                </a:tc>
                <a:extLst>
                  <a:ext uri="{0D108BD9-81ED-4DB2-BD59-A6C34878D82A}">
                    <a16:rowId xmlns:a16="http://schemas.microsoft.com/office/drawing/2014/main" xmlns="" val="3400982089"/>
                  </a:ext>
                </a:extLst>
              </a:tr>
            </a:tbl>
          </a:graphicData>
        </a:graphic>
      </p:graphicFrame>
      <p:pic>
        <p:nvPicPr>
          <p:cNvPr id="7" name="Рисунок 6"/>
          <p:cNvPicPr>
            <a:picLocks noChangeAspect="1"/>
          </p:cNvPicPr>
          <p:nvPr/>
        </p:nvPicPr>
        <p:blipFill>
          <a:blip r:embed="rId2"/>
          <a:stretch>
            <a:fillRect/>
          </a:stretch>
        </p:blipFill>
        <p:spPr>
          <a:xfrm>
            <a:off x="7160820" y="792471"/>
            <a:ext cx="4548251" cy="4306184"/>
          </a:xfrm>
          <a:prstGeom prst="rect">
            <a:avLst/>
          </a:prstGeom>
        </p:spPr>
      </p:pic>
      <p:sp>
        <p:nvSpPr>
          <p:cNvPr id="8" name="TextBox 7"/>
          <p:cNvSpPr txBox="1"/>
          <p:nvPr/>
        </p:nvSpPr>
        <p:spPr>
          <a:xfrm>
            <a:off x="7469578" y="5189518"/>
            <a:ext cx="3930733" cy="646331"/>
          </a:xfrm>
          <a:prstGeom prst="rect">
            <a:avLst/>
          </a:prstGeom>
          <a:noFill/>
        </p:spPr>
        <p:txBody>
          <a:bodyPr wrap="square" rtlCol="0">
            <a:spAutoFit/>
          </a:bodyPr>
          <a:lstStyle/>
          <a:p>
            <a:pPr algn="ctr"/>
            <a:r>
              <a:rPr lang="ru-RU" dirty="0" err="1" smtClean="0"/>
              <a:t>Расм</a:t>
            </a:r>
            <a:r>
              <a:rPr lang="ru-RU" dirty="0" smtClean="0"/>
              <a:t>. </a:t>
            </a:r>
            <a:r>
              <a:rPr lang="ru-RU" dirty="0" err="1" smtClean="0"/>
              <a:t>Талаб</a:t>
            </a:r>
            <a:r>
              <a:rPr lang="ru-RU" dirty="0" smtClean="0"/>
              <a:t> </a:t>
            </a:r>
            <a:r>
              <a:rPr lang="ru-RU" dirty="0" err="1" smtClean="0"/>
              <a:t>эгри</a:t>
            </a:r>
            <a:r>
              <a:rPr lang="ru-RU" dirty="0" smtClean="0"/>
              <a:t> </a:t>
            </a:r>
            <a:r>
              <a:rPr lang="ru-RU" dirty="0" err="1" smtClean="0"/>
              <a:t>чизиғининг</a:t>
            </a:r>
            <a:r>
              <a:rPr lang="ru-RU" dirty="0" smtClean="0"/>
              <a:t> </a:t>
            </a:r>
            <a:r>
              <a:rPr lang="ru-RU" dirty="0" err="1" smtClean="0"/>
              <a:t>мутлоқ</a:t>
            </a:r>
            <a:r>
              <a:rPr lang="ru-RU" dirty="0" smtClean="0"/>
              <a:t> </a:t>
            </a:r>
            <a:r>
              <a:rPr lang="ru-RU" dirty="0" err="1" smtClean="0"/>
              <a:t>эластиклиги</a:t>
            </a:r>
            <a:endParaRPr lang="ru-RU" dirty="0"/>
          </a:p>
        </p:txBody>
      </p:sp>
    </p:spTree>
    <p:extLst>
      <p:ext uri="{BB962C8B-B14F-4D97-AF65-F5344CB8AC3E}">
        <p14:creationId xmlns:p14="http://schemas.microsoft.com/office/powerpoint/2010/main" val="15285527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58247"/>
            <a:ext cx="10515600" cy="311769"/>
          </a:xfrm>
        </p:spPr>
        <p:txBody>
          <a:bodyPr>
            <a:normAutofit fontScale="90000"/>
          </a:bodyPr>
          <a:lstStyle/>
          <a:p>
            <a:pPr algn="ctr"/>
            <a:r>
              <a:rPr lang="ru-RU" sz="2800" b="1" dirty="0" err="1" smtClean="0"/>
              <a:t>Мақбул</a:t>
            </a:r>
            <a:r>
              <a:rPr lang="ru-RU" sz="2800" b="1" dirty="0" smtClean="0"/>
              <a:t> </a:t>
            </a:r>
            <a:r>
              <a:rPr lang="ru-RU" sz="2800" b="1" dirty="0" err="1" smtClean="0"/>
              <a:t>ишлаб</a:t>
            </a:r>
            <a:r>
              <a:rPr lang="ru-RU" sz="2800" b="1" dirty="0" smtClean="0"/>
              <a:t> </a:t>
            </a:r>
            <a:r>
              <a:rPr lang="ru-RU" sz="2800" b="1" dirty="0" err="1" smtClean="0"/>
              <a:t>чиқариш</a:t>
            </a:r>
            <a:r>
              <a:rPr lang="ru-RU" sz="2800" b="1" dirty="0" smtClean="0"/>
              <a:t> </a:t>
            </a:r>
            <a:r>
              <a:rPr lang="ru-RU" sz="2800" b="1" dirty="0" err="1" smtClean="0"/>
              <a:t>ҳажмини</a:t>
            </a:r>
            <a:r>
              <a:rPr lang="ru-RU" sz="2800" b="1" dirty="0" smtClean="0"/>
              <a:t> </a:t>
            </a:r>
            <a:r>
              <a:rPr lang="ru-RU" sz="2800" b="1" dirty="0" err="1" smtClean="0"/>
              <a:t>аниқлашда</a:t>
            </a:r>
            <a:r>
              <a:rPr lang="ru-RU" sz="2800" b="1" dirty="0" smtClean="0"/>
              <a:t> </a:t>
            </a:r>
            <a:r>
              <a:rPr lang="ru-RU" sz="2800" b="1" dirty="0" err="1" smtClean="0"/>
              <a:t>фойдаланиладиган</a:t>
            </a:r>
            <a:r>
              <a:rPr lang="ru-RU" sz="2800" b="1" dirty="0" smtClean="0"/>
              <a:t> </a:t>
            </a:r>
            <a:r>
              <a:rPr lang="ru-RU" sz="2800" b="1" dirty="0" err="1" smtClean="0"/>
              <a:t>харажатлар</a:t>
            </a:r>
            <a:r>
              <a:rPr lang="ru-RU" sz="2800" b="1" dirty="0" smtClean="0"/>
              <a:t> </a:t>
            </a:r>
            <a:r>
              <a:rPr lang="ru-RU" sz="2800" b="1" dirty="0" err="1" smtClean="0"/>
              <a:t>ва</a:t>
            </a:r>
            <a:r>
              <a:rPr lang="ru-RU" sz="2800" b="1" dirty="0" smtClean="0"/>
              <a:t> </a:t>
            </a:r>
            <a:r>
              <a:rPr lang="ru-RU" sz="2800" b="1" dirty="0" err="1" smtClean="0"/>
              <a:t>даромадлар</a:t>
            </a:r>
            <a:endParaRPr lang="ru-RU" sz="2800" b="1" dirty="0"/>
          </a:p>
        </p:txBody>
      </p:sp>
      <p:graphicFrame>
        <p:nvGraphicFramePr>
          <p:cNvPr id="5" name="Объект 4"/>
          <p:cNvGraphicFramePr>
            <a:graphicFrameLocks noGrp="1"/>
          </p:cNvGraphicFramePr>
          <p:nvPr>
            <p:ph sz="half" idx="1"/>
            <p:extLst>
              <p:ext uri="{D42A27DB-BD31-4B8C-83A1-F6EECF244321}">
                <p14:modId xmlns:p14="http://schemas.microsoft.com/office/powerpoint/2010/main" val="217086721"/>
              </p:ext>
            </p:extLst>
          </p:nvPr>
        </p:nvGraphicFramePr>
        <p:xfrm>
          <a:off x="755073" y="848360"/>
          <a:ext cx="10930248" cy="6009640"/>
        </p:xfrm>
        <a:graphic>
          <a:graphicData uri="http://schemas.openxmlformats.org/drawingml/2006/table">
            <a:tbl>
              <a:tblPr firstRow="1" bandRow="1">
                <a:tableStyleId>{5C22544A-7EE6-4342-B048-85BDC9FD1C3A}</a:tableStyleId>
              </a:tblPr>
              <a:tblGrid>
                <a:gridCol w="1561464">
                  <a:extLst>
                    <a:ext uri="{9D8B030D-6E8A-4147-A177-3AD203B41FA5}">
                      <a16:colId xmlns:a16="http://schemas.microsoft.com/office/drawing/2014/main" xmlns="" val="3889595735"/>
                    </a:ext>
                  </a:extLst>
                </a:gridCol>
                <a:gridCol w="1561464">
                  <a:extLst>
                    <a:ext uri="{9D8B030D-6E8A-4147-A177-3AD203B41FA5}">
                      <a16:colId xmlns:a16="http://schemas.microsoft.com/office/drawing/2014/main" xmlns="" val="2174143251"/>
                    </a:ext>
                  </a:extLst>
                </a:gridCol>
                <a:gridCol w="1561464">
                  <a:extLst>
                    <a:ext uri="{9D8B030D-6E8A-4147-A177-3AD203B41FA5}">
                      <a16:colId xmlns:a16="http://schemas.microsoft.com/office/drawing/2014/main" xmlns="" val="83850001"/>
                    </a:ext>
                  </a:extLst>
                </a:gridCol>
                <a:gridCol w="1561464">
                  <a:extLst>
                    <a:ext uri="{9D8B030D-6E8A-4147-A177-3AD203B41FA5}">
                      <a16:colId xmlns:a16="http://schemas.microsoft.com/office/drawing/2014/main" xmlns="" val="2240716724"/>
                    </a:ext>
                  </a:extLst>
                </a:gridCol>
                <a:gridCol w="1561464">
                  <a:extLst>
                    <a:ext uri="{9D8B030D-6E8A-4147-A177-3AD203B41FA5}">
                      <a16:colId xmlns:a16="http://schemas.microsoft.com/office/drawing/2014/main" xmlns="" val="862036056"/>
                    </a:ext>
                  </a:extLst>
                </a:gridCol>
                <a:gridCol w="1561464">
                  <a:extLst>
                    <a:ext uri="{9D8B030D-6E8A-4147-A177-3AD203B41FA5}">
                      <a16:colId xmlns:a16="http://schemas.microsoft.com/office/drawing/2014/main" xmlns="" val="2010900405"/>
                    </a:ext>
                  </a:extLst>
                </a:gridCol>
                <a:gridCol w="1561464">
                  <a:extLst>
                    <a:ext uri="{9D8B030D-6E8A-4147-A177-3AD203B41FA5}">
                      <a16:colId xmlns:a16="http://schemas.microsoft.com/office/drawing/2014/main" xmlns="" val="2144748532"/>
                    </a:ext>
                  </a:extLst>
                </a:gridCol>
              </a:tblGrid>
              <a:tr h="370840">
                <a:tc>
                  <a:txBody>
                    <a:bodyPr/>
                    <a:lstStyle/>
                    <a:p>
                      <a:r>
                        <a:rPr lang="ru-RU" sz="1800" b="0" i="0" u="none" strike="noStrike" kern="1200" baseline="0" dirty="0" err="1" smtClean="0">
                          <a:solidFill>
                            <a:schemeClr val="lt1"/>
                          </a:solidFill>
                          <a:latin typeface="+mn-lt"/>
                          <a:ea typeface="+mn-ea"/>
                          <a:cs typeface="+mn-cs"/>
                        </a:rPr>
                        <a:t>Миқдор</a:t>
                      </a:r>
                      <a:r>
                        <a:rPr lang="en-US" sz="1800" b="0" i="0" u="none" strike="noStrike" kern="1200" baseline="0" dirty="0" smtClean="0">
                          <a:solidFill>
                            <a:schemeClr val="lt1"/>
                          </a:solidFill>
                          <a:latin typeface="+mn-lt"/>
                          <a:ea typeface="+mn-ea"/>
                          <a:cs typeface="+mn-cs"/>
                        </a:rPr>
                        <a:t> (Q)</a:t>
                      </a:r>
                      <a:endParaRPr lang="ru-RU" sz="1800" b="0" i="0" u="none" strike="noStrike" kern="1200" baseline="0" dirty="0" smtClean="0">
                        <a:solidFill>
                          <a:schemeClr val="lt1"/>
                        </a:solidFill>
                        <a:latin typeface="+mn-lt"/>
                        <a:ea typeface="+mn-ea"/>
                        <a:cs typeface="+mn-cs"/>
                      </a:endParaRPr>
                    </a:p>
                    <a:p>
                      <a:endParaRPr lang="ru-RU" dirty="0"/>
                    </a:p>
                  </a:txBody>
                  <a:tcPr/>
                </a:tc>
                <a:tc>
                  <a:txBody>
                    <a:bodyPr/>
                    <a:lstStyle/>
                    <a:p>
                      <a:r>
                        <a:rPr lang="ru-RU" sz="1800" b="0" i="0" u="none" strike="noStrike" kern="1200" baseline="0" dirty="0" err="1" smtClean="0">
                          <a:solidFill>
                            <a:schemeClr val="lt1"/>
                          </a:solidFill>
                          <a:latin typeface="+mn-lt"/>
                          <a:ea typeface="+mn-ea"/>
                          <a:cs typeface="+mn-cs"/>
                        </a:rPr>
                        <a:t>Нарх</a:t>
                      </a:r>
                      <a:r>
                        <a:rPr lang="ru-RU" sz="1800" b="0" i="0" u="none" strike="noStrike" kern="1200" baseline="0" dirty="0" smtClean="0">
                          <a:solidFill>
                            <a:schemeClr val="lt1"/>
                          </a:solidFill>
                          <a:latin typeface="+mn-lt"/>
                          <a:ea typeface="+mn-ea"/>
                          <a:cs typeface="+mn-cs"/>
                        </a:rPr>
                        <a:t> (Р), </a:t>
                      </a:r>
                      <a:r>
                        <a:rPr lang="en-US" sz="1800" b="0" i="1" u="none" strike="noStrike" kern="1200" baseline="0" dirty="0" smtClean="0">
                          <a:solidFill>
                            <a:schemeClr val="lt1"/>
                          </a:solidFill>
                          <a:latin typeface="+mn-lt"/>
                          <a:ea typeface="+mn-ea"/>
                          <a:cs typeface="+mn-cs"/>
                        </a:rPr>
                        <a:t>$</a:t>
                      </a:r>
                      <a:endParaRPr lang="ru-RU" dirty="0"/>
                    </a:p>
                  </a:txBody>
                  <a:tcPr/>
                </a:tc>
                <a:tc>
                  <a:txBody>
                    <a:bodyPr/>
                    <a:lstStyle/>
                    <a:p>
                      <a:r>
                        <a:rPr lang="ru-RU" sz="1800" b="0" i="0" u="none" strike="noStrike" kern="1200" baseline="0" dirty="0" err="1" smtClean="0">
                          <a:solidFill>
                            <a:schemeClr val="lt1"/>
                          </a:solidFill>
                          <a:latin typeface="+mn-lt"/>
                          <a:ea typeface="+mn-ea"/>
                          <a:cs typeface="+mn-cs"/>
                        </a:rPr>
                        <a:t>Ялпи</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даромад</a:t>
                      </a:r>
                      <a:r>
                        <a:rPr lang="ru-RU" sz="1800" b="0" i="0" u="none" strike="noStrike" kern="1200" baseline="0" dirty="0" smtClean="0">
                          <a:solidFill>
                            <a:schemeClr val="lt1"/>
                          </a:solidFill>
                          <a:latin typeface="+mn-lt"/>
                          <a:ea typeface="+mn-ea"/>
                          <a:cs typeface="+mn-cs"/>
                        </a:rPr>
                        <a:t> (</a:t>
                      </a:r>
                      <a:r>
                        <a:rPr lang="en-US" sz="1800" b="0" i="0" u="none" strike="noStrike" kern="1200" baseline="0" dirty="0" smtClean="0">
                          <a:solidFill>
                            <a:schemeClr val="lt1"/>
                          </a:solidFill>
                          <a:latin typeface="+mn-lt"/>
                          <a:ea typeface="+mn-ea"/>
                          <a:cs typeface="+mn-cs"/>
                        </a:rPr>
                        <a:t>TR</a:t>
                      </a:r>
                      <a:r>
                        <a:rPr lang="ru-RU" sz="1800" b="0" i="0" u="none" strike="noStrike" kern="1200" baseline="0" dirty="0" smtClean="0">
                          <a:solidFill>
                            <a:schemeClr val="lt1"/>
                          </a:solidFill>
                          <a:latin typeface="+mn-lt"/>
                          <a:ea typeface="+mn-ea"/>
                          <a:cs typeface="+mn-cs"/>
                        </a:rPr>
                        <a:t>), </a:t>
                      </a:r>
                      <a:r>
                        <a:rPr lang="en-US" sz="1800" b="0" i="0" u="none" strike="noStrike" kern="1200" baseline="0" dirty="0" smtClean="0">
                          <a:solidFill>
                            <a:schemeClr val="lt1"/>
                          </a:solidFill>
                          <a:latin typeface="+mn-lt"/>
                          <a:ea typeface="+mn-ea"/>
                          <a:cs typeface="+mn-cs"/>
                        </a:rPr>
                        <a:t>$</a:t>
                      </a:r>
                      <a:endParaRPr lang="ru-RU" dirty="0"/>
                    </a:p>
                  </a:txBody>
                  <a:tcPr/>
                </a:tc>
                <a:tc>
                  <a:txBody>
                    <a:bodyPr/>
                    <a:lstStyle/>
                    <a:p>
                      <a:r>
                        <a:rPr lang="ru-RU" sz="1800" b="0" i="0" u="none" strike="noStrike" kern="1200" baseline="0" dirty="0" err="1" smtClean="0">
                          <a:solidFill>
                            <a:schemeClr val="lt1"/>
                          </a:solidFill>
                          <a:latin typeface="+mn-lt"/>
                          <a:ea typeface="+mn-ea"/>
                          <a:cs typeface="+mn-cs"/>
                        </a:rPr>
                        <a:t>Умумий</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доимий</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харажатлар</a:t>
                      </a:r>
                      <a:endParaRPr lang="ru-RU" sz="1800" b="0" i="0" u="none" strike="noStrike" kern="1200" baseline="0" dirty="0" smtClean="0">
                        <a:solidFill>
                          <a:schemeClr val="lt1"/>
                        </a:solidFill>
                        <a:latin typeface="+mn-lt"/>
                        <a:ea typeface="+mn-ea"/>
                        <a:cs typeface="+mn-cs"/>
                      </a:endParaRPr>
                    </a:p>
                    <a:p>
                      <a:r>
                        <a:rPr lang="ru-RU" sz="1800" b="0" i="0" u="none" strike="noStrike" kern="1200" baseline="0" dirty="0" smtClean="0">
                          <a:solidFill>
                            <a:schemeClr val="lt1"/>
                          </a:solidFill>
                          <a:latin typeface="+mn-lt"/>
                          <a:ea typeface="+mn-ea"/>
                          <a:cs typeface="+mn-cs"/>
                        </a:rPr>
                        <a:t>(</a:t>
                      </a:r>
                      <a:r>
                        <a:rPr lang="en-US" sz="1800" b="0" i="0" u="none" strike="noStrike" kern="1200" baseline="0" dirty="0" smtClean="0">
                          <a:solidFill>
                            <a:schemeClr val="lt1"/>
                          </a:solidFill>
                          <a:latin typeface="+mn-lt"/>
                          <a:ea typeface="+mn-ea"/>
                          <a:cs typeface="+mn-cs"/>
                        </a:rPr>
                        <a:t>TFC), $</a:t>
                      </a:r>
                      <a:endParaRPr lang="ru-RU" dirty="0"/>
                    </a:p>
                  </a:txBody>
                  <a:tcPr/>
                </a:tc>
                <a:tc>
                  <a:txBody>
                    <a:bodyPr/>
                    <a:lstStyle/>
                    <a:p>
                      <a:r>
                        <a:rPr lang="ru-RU" sz="1800" b="0" i="0" u="none" strike="noStrike" kern="1200" baseline="0" dirty="0" err="1" smtClean="0">
                          <a:solidFill>
                            <a:schemeClr val="lt1"/>
                          </a:solidFill>
                          <a:latin typeface="+mn-lt"/>
                          <a:ea typeface="+mn-ea"/>
                          <a:cs typeface="+mn-cs"/>
                        </a:rPr>
                        <a:t>Умумий</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ўзгарувчан</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харажтлар</a:t>
                      </a:r>
                      <a:endParaRPr lang="ru-RU" sz="1800" b="0" i="0" u="none" strike="noStrike" kern="1200" baseline="0" dirty="0" smtClean="0">
                        <a:solidFill>
                          <a:schemeClr val="lt1"/>
                        </a:solidFill>
                        <a:latin typeface="+mn-lt"/>
                        <a:ea typeface="+mn-ea"/>
                        <a:cs typeface="+mn-cs"/>
                      </a:endParaRPr>
                    </a:p>
                    <a:p>
                      <a:r>
                        <a:rPr lang="en-US" sz="1800" b="0" i="0" u="none" strike="noStrike" kern="1200" baseline="0" dirty="0" smtClean="0">
                          <a:solidFill>
                            <a:schemeClr val="lt1"/>
                          </a:solidFill>
                          <a:latin typeface="+mn-lt"/>
                          <a:ea typeface="+mn-ea"/>
                          <a:cs typeface="+mn-cs"/>
                        </a:rPr>
                        <a:t>(TVC), $</a:t>
                      </a:r>
                      <a:endParaRPr lang="ru-RU" dirty="0"/>
                    </a:p>
                  </a:txBody>
                  <a:tcPr/>
                </a:tc>
                <a:tc>
                  <a:txBody>
                    <a:bodyPr/>
                    <a:lstStyle/>
                    <a:p>
                      <a:r>
                        <a:rPr lang="ru-RU" sz="1800" b="0" i="0" u="none" strike="noStrike" kern="1200" baseline="0" dirty="0" err="1" smtClean="0">
                          <a:solidFill>
                            <a:schemeClr val="lt1"/>
                          </a:solidFill>
                          <a:latin typeface="+mn-lt"/>
                          <a:ea typeface="+mn-ea"/>
                          <a:cs typeface="+mn-cs"/>
                        </a:rPr>
                        <a:t>Умумий</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харажатлар</a:t>
                      </a:r>
                      <a:endParaRPr lang="ru-RU" sz="1800" b="0" i="0" u="none" strike="noStrike" kern="1200" baseline="0" dirty="0" smtClean="0">
                        <a:solidFill>
                          <a:schemeClr val="lt1"/>
                        </a:solidFill>
                        <a:latin typeface="+mn-lt"/>
                        <a:ea typeface="+mn-ea"/>
                        <a:cs typeface="+mn-cs"/>
                      </a:endParaRPr>
                    </a:p>
                    <a:p>
                      <a:r>
                        <a:rPr lang="en-US" sz="1800" b="0" i="0" u="none" strike="noStrike" kern="1200" baseline="0" dirty="0" smtClean="0">
                          <a:solidFill>
                            <a:schemeClr val="lt1"/>
                          </a:solidFill>
                          <a:latin typeface="+mn-lt"/>
                          <a:ea typeface="+mn-ea"/>
                          <a:cs typeface="+mn-cs"/>
                        </a:rPr>
                        <a:t>(</a:t>
                      </a:r>
                      <a:r>
                        <a:rPr lang="ru-RU" sz="1800" b="0" i="0" u="none" strike="noStrike" kern="1200" baseline="0" dirty="0" smtClean="0">
                          <a:solidFill>
                            <a:schemeClr val="lt1"/>
                          </a:solidFill>
                          <a:latin typeface="+mn-lt"/>
                          <a:ea typeface="+mn-ea"/>
                          <a:cs typeface="+mn-cs"/>
                        </a:rPr>
                        <a:t>ТС),</a:t>
                      </a:r>
                      <a:r>
                        <a:rPr lang="en-US" sz="1800" b="0" i="0" u="none" strike="noStrike" kern="1200" baseline="0" dirty="0" smtClean="0">
                          <a:solidFill>
                            <a:schemeClr val="lt1"/>
                          </a:solidFill>
                          <a:latin typeface="+mn-lt"/>
                          <a:ea typeface="+mn-ea"/>
                          <a:cs typeface="+mn-cs"/>
                        </a:rPr>
                        <a:t> </a:t>
                      </a:r>
                      <a:r>
                        <a:rPr lang="ru-RU" sz="1800" b="0" i="0" u="none" strike="noStrike" kern="1200" baseline="0" dirty="0" smtClean="0">
                          <a:solidFill>
                            <a:schemeClr val="lt1"/>
                          </a:solidFill>
                          <a:latin typeface="+mn-lt"/>
                          <a:ea typeface="+mn-ea"/>
                          <a:cs typeface="+mn-cs"/>
                        </a:rPr>
                        <a:t>$</a:t>
                      </a:r>
                      <a:endParaRPr lang="ru-RU" dirty="0"/>
                    </a:p>
                  </a:txBody>
                  <a:tcPr/>
                </a:tc>
                <a:tc>
                  <a:txBody>
                    <a:bodyPr/>
                    <a:lstStyle/>
                    <a:p>
                      <a:r>
                        <a:rPr lang="ru-RU" sz="1800" b="0" i="0" u="none" strike="noStrike" kern="1200" baseline="0" dirty="0" err="1" smtClean="0">
                          <a:solidFill>
                            <a:schemeClr val="lt1"/>
                          </a:solidFill>
                          <a:latin typeface="+mn-lt"/>
                          <a:ea typeface="+mn-ea"/>
                          <a:cs typeface="+mn-cs"/>
                        </a:rPr>
                        <a:t>Умумий</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фойда</a:t>
                      </a:r>
                      <a:r>
                        <a:rPr lang="ru-RU" sz="1800" b="0" i="0" u="none" strike="noStrike" kern="1200" baseline="0" dirty="0" smtClean="0">
                          <a:solidFill>
                            <a:schemeClr val="lt1"/>
                          </a:solidFill>
                          <a:latin typeface="+mn-lt"/>
                          <a:ea typeface="+mn-ea"/>
                          <a:cs typeface="+mn-cs"/>
                        </a:rPr>
                        <a:t>,</a:t>
                      </a:r>
                      <a:r>
                        <a:rPr lang="en-US" sz="1800" b="0" i="0" u="none" strike="noStrike" kern="1200" baseline="0" dirty="0" smtClean="0">
                          <a:solidFill>
                            <a:schemeClr val="lt1"/>
                          </a:solidFill>
                          <a:latin typeface="+mn-lt"/>
                          <a:ea typeface="+mn-ea"/>
                          <a:cs typeface="+mn-cs"/>
                        </a:rPr>
                        <a:t> $</a:t>
                      </a:r>
                      <a:endParaRPr lang="ru-RU" dirty="0"/>
                    </a:p>
                  </a:txBody>
                  <a:tcPr/>
                </a:tc>
                <a:extLst>
                  <a:ext uri="{0D108BD9-81ED-4DB2-BD59-A6C34878D82A}">
                    <a16:rowId xmlns:a16="http://schemas.microsoft.com/office/drawing/2014/main" xmlns="" val="3842767642"/>
                  </a:ext>
                </a:extLst>
              </a:tr>
              <a:tr h="370840">
                <a:tc>
                  <a:txBody>
                    <a:bodyPr/>
                    <a:lstStyle/>
                    <a:p>
                      <a:pPr algn="ctr"/>
                      <a:r>
                        <a:rPr lang="en-US" dirty="0" smtClean="0"/>
                        <a:t>0</a:t>
                      </a:r>
                      <a:endParaRPr lang="ru-RU" dirty="0"/>
                    </a:p>
                  </a:txBody>
                  <a:tcPr/>
                </a:tc>
                <a:tc>
                  <a:txBody>
                    <a:bodyPr/>
                    <a:lstStyle/>
                    <a:p>
                      <a:pPr algn="ctr"/>
                      <a:r>
                        <a:rPr lang="en-US" dirty="0" smtClean="0"/>
                        <a:t>110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0</a:t>
                      </a:r>
                    </a:p>
                  </a:txBody>
                  <a:tcPr/>
                </a:tc>
                <a:tc>
                  <a:txBody>
                    <a:bodyPr/>
                    <a:lstStyle/>
                    <a:p>
                      <a:pPr algn="ctr"/>
                      <a:r>
                        <a:rPr lang="en-US" dirty="0" smtClean="0"/>
                        <a:t>100</a:t>
                      </a:r>
                      <a:endParaRPr lang="ru-RU" dirty="0"/>
                    </a:p>
                  </a:txBody>
                  <a:tcPr/>
                </a:tc>
                <a:tc>
                  <a:txBody>
                    <a:bodyPr/>
                    <a:lstStyle/>
                    <a:p>
                      <a:pPr algn="ctr"/>
                      <a:r>
                        <a:rPr lang="en-US" dirty="0" smtClean="0"/>
                        <a:t>0,00</a:t>
                      </a:r>
                      <a:endParaRPr lang="ru-RU" dirty="0"/>
                    </a:p>
                  </a:txBody>
                  <a:tcPr/>
                </a:tc>
                <a:tc>
                  <a:txBody>
                    <a:bodyPr/>
                    <a:lstStyle/>
                    <a:p>
                      <a:pPr algn="ct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-100,00</a:t>
                      </a:r>
                    </a:p>
                  </a:txBody>
                  <a:tcPr/>
                </a:tc>
                <a:extLst>
                  <a:ext uri="{0D108BD9-81ED-4DB2-BD59-A6C34878D82A}">
                    <a16:rowId xmlns:a16="http://schemas.microsoft.com/office/drawing/2014/main" xmlns="" val="590802637"/>
                  </a:ext>
                </a:extLst>
              </a:tr>
              <a:tr h="370840">
                <a:tc>
                  <a:txBody>
                    <a:bodyPr/>
                    <a:lstStyle/>
                    <a:p>
                      <a:pPr algn="ctr"/>
                      <a:r>
                        <a:rPr lang="en-US" dirty="0" smtClean="0"/>
                        <a:t>1</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55</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70</a:t>
                      </a:r>
                    </a:p>
                  </a:txBody>
                  <a:tcPr/>
                </a:tc>
                <a:tc>
                  <a:txBody>
                    <a:bodyPr/>
                    <a:lstStyle/>
                    <a:p>
                      <a:pPr algn="ctr"/>
                      <a:r>
                        <a:rPr lang="en-US" dirty="0" smtClean="0"/>
                        <a:t>155,70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-45,70</a:t>
                      </a:r>
                      <a:endParaRPr lang="ru-RU" dirty="0"/>
                    </a:p>
                  </a:txBody>
                  <a:tcPr/>
                </a:tc>
                <a:extLst>
                  <a:ext uri="{0D108BD9-81ED-4DB2-BD59-A6C34878D82A}">
                    <a16:rowId xmlns:a16="http://schemas.microsoft.com/office/drawing/2014/main" xmlns="" val="2122105985"/>
                  </a:ext>
                </a:extLst>
              </a:tr>
              <a:tr h="370840">
                <a:tc>
                  <a:txBody>
                    <a:bodyPr/>
                    <a:lstStyle/>
                    <a:p>
                      <a:pPr algn="ctr"/>
                      <a:r>
                        <a:rPr lang="en-US" dirty="0" smtClean="0"/>
                        <a:t>2</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105</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60</a:t>
                      </a:r>
                      <a:endParaRPr lang="ru-RU" dirty="0"/>
                    </a:p>
                  </a:txBody>
                  <a:tcPr/>
                </a:tc>
                <a:tc>
                  <a:txBody>
                    <a:bodyPr/>
                    <a:lstStyle/>
                    <a:p>
                      <a:pPr algn="ctr"/>
                      <a:r>
                        <a:rPr lang="en-US" dirty="0" smtClean="0"/>
                        <a:t>205,60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14,40</a:t>
                      </a:r>
                      <a:endParaRPr lang="ru-RU" dirty="0"/>
                    </a:p>
                  </a:txBody>
                  <a:tcPr/>
                </a:tc>
                <a:extLst>
                  <a:ext uri="{0D108BD9-81ED-4DB2-BD59-A6C34878D82A}">
                    <a16:rowId xmlns:a16="http://schemas.microsoft.com/office/drawing/2014/main" xmlns="" val="962636097"/>
                  </a:ext>
                </a:extLst>
              </a:tr>
              <a:tr h="370840">
                <a:tc>
                  <a:txBody>
                    <a:bodyPr/>
                    <a:lstStyle/>
                    <a:p>
                      <a:pPr algn="ctr"/>
                      <a:r>
                        <a:rPr lang="en-US" dirty="0" smtClean="0"/>
                        <a:t>3</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330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153</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90</a:t>
                      </a:r>
                    </a:p>
                  </a:txBody>
                  <a:tcPr/>
                </a:tc>
                <a:tc>
                  <a:txBody>
                    <a:bodyPr/>
                    <a:lstStyle/>
                    <a:p>
                      <a:pPr algn="ctr"/>
                      <a:r>
                        <a:rPr lang="en-US" dirty="0" smtClean="0"/>
                        <a:t>253,90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76,10</a:t>
                      </a:r>
                      <a:endParaRPr lang="ru-RU" dirty="0"/>
                    </a:p>
                  </a:txBody>
                  <a:tcPr/>
                </a:tc>
                <a:extLst>
                  <a:ext uri="{0D108BD9-81ED-4DB2-BD59-A6C34878D82A}">
                    <a16:rowId xmlns:a16="http://schemas.microsoft.com/office/drawing/2014/main" xmlns="" val="1869423745"/>
                  </a:ext>
                </a:extLst>
              </a:tr>
              <a:tr h="370840">
                <a:tc>
                  <a:txBody>
                    <a:bodyPr/>
                    <a:lstStyle/>
                    <a:p>
                      <a:pPr algn="ctr"/>
                      <a:r>
                        <a:rPr lang="en-US" dirty="0" smtClean="0"/>
                        <a:t>4</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440</a:t>
                      </a:r>
                      <a:endParaRPr lang="ru-RU" dirty="0"/>
                    </a:p>
                  </a:txBody>
                  <a:tcPr/>
                </a:tc>
                <a:tc>
                  <a:txBody>
                    <a:bodyPr/>
                    <a:lstStyle/>
                    <a:p>
                      <a:pPr algn="ct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204</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80</a:t>
                      </a:r>
                    </a:p>
                  </a:txBody>
                  <a:tcPr/>
                </a:tc>
                <a:tc>
                  <a:txBody>
                    <a:bodyPr/>
                    <a:lstStyle/>
                    <a:p>
                      <a:pPr algn="ctr"/>
                      <a:r>
                        <a:rPr lang="en-US" dirty="0" smtClean="0"/>
                        <a:t>304,80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136,20</a:t>
                      </a:r>
                      <a:endParaRPr lang="ru-RU" dirty="0"/>
                    </a:p>
                  </a:txBody>
                  <a:tcPr/>
                </a:tc>
                <a:extLst>
                  <a:ext uri="{0D108BD9-81ED-4DB2-BD59-A6C34878D82A}">
                    <a16:rowId xmlns:a16="http://schemas.microsoft.com/office/drawing/2014/main" xmlns="" val="226069204"/>
                  </a:ext>
                </a:extLst>
              </a:tr>
              <a:tr h="370840">
                <a:tc>
                  <a:txBody>
                    <a:bodyPr/>
                    <a:lstStyle/>
                    <a:p>
                      <a:pPr algn="ctr"/>
                      <a:r>
                        <a:rPr lang="en-US" dirty="0" smtClean="0"/>
                        <a:t>5</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262,50</a:t>
                      </a:r>
                      <a:endParaRPr lang="ru-RU" dirty="0"/>
                    </a:p>
                  </a:txBody>
                  <a:tcPr/>
                </a:tc>
                <a:tc>
                  <a:txBody>
                    <a:bodyPr/>
                    <a:lstStyle/>
                    <a:p>
                      <a:pPr algn="ctr"/>
                      <a:r>
                        <a:rPr lang="en-US" dirty="0" smtClean="0"/>
                        <a:t>362,50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187,50</a:t>
                      </a:r>
                      <a:endParaRPr lang="ru-RU" dirty="0"/>
                    </a:p>
                  </a:txBody>
                  <a:tcPr/>
                </a:tc>
                <a:extLst>
                  <a:ext uri="{0D108BD9-81ED-4DB2-BD59-A6C34878D82A}">
                    <a16:rowId xmlns:a16="http://schemas.microsoft.com/office/drawing/2014/main" xmlns="" val="3340434987"/>
                  </a:ext>
                </a:extLst>
              </a:tr>
              <a:tr h="370840">
                <a:tc>
                  <a:txBody>
                    <a:bodyPr/>
                    <a:lstStyle/>
                    <a:p>
                      <a:pPr algn="ctr"/>
                      <a:r>
                        <a:rPr lang="en-US" dirty="0" smtClean="0"/>
                        <a:t>6</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660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331,20</a:t>
                      </a:r>
                    </a:p>
                  </a:txBody>
                  <a:tcPr/>
                </a:tc>
                <a:tc>
                  <a:txBody>
                    <a:bodyPr/>
                    <a:lstStyle/>
                    <a:p>
                      <a:pPr algn="ctr"/>
                      <a:r>
                        <a:rPr lang="en-US" dirty="0" smtClean="0"/>
                        <a:t>431,20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226,80</a:t>
                      </a:r>
                      <a:endParaRPr lang="ru-RU" dirty="0"/>
                    </a:p>
                  </a:txBody>
                  <a:tcPr/>
                </a:tc>
                <a:extLst>
                  <a:ext uri="{0D108BD9-81ED-4DB2-BD59-A6C34878D82A}">
                    <a16:rowId xmlns:a16="http://schemas.microsoft.com/office/drawing/2014/main" xmlns="" val="2719806695"/>
                  </a:ext>
                </a:extLst>
              </a:tr>
              <a:tr h="370840">
                <a:tc>
                  <a:txBody>
                    <a:bodyPr/>
                    <a:lstStyle/>
                    <a:p>
                      <a:pPr algn="ctr"/>
                      <a:r>
                        <a:rPr lang="en-US" dirty="0" smtClean="0"/>
                        <a:t>7</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415,10</a:t>
                      </a:r>
                      <a:endParaRPr lang="ru-RU" dirty="0"/>
                    </a:p>
                  </a:txBody>
                  <a:tcPr/>
                </a:tc>
                <a:tc>
                  <a:txBody>
                    <a:bodyPr/>
                    <a:lstStyle/>
                    <a:p>
                      <a:pPr algn="ctr"/>
                      <a:r>
                        <a:rPr lang="en-US" dirty="0" smtClean="0"/>
                        <a:t>515,10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254,90</a:t>
                      </a:r>
                      <a:endParaRPr lang="ru-RU" dirty="0"/>
                    </a:p>
                  </a:txBody>
                  <a:tcPr/>
                </a:tc>
                <a:extLst>
                  <a:ext uri="{0D108BD9-81ED-4DB2-BD59-A6C34878D82A}">
                    <a16:rowId xmlns:a16="http://schemas.microsoft.com/office/drawing/2014/main" xmlns="" val="3970120039"/>
                  </a:ext>
                </a:extLst>
              </a:tr>
              <a:tr h="370840">
                <a:tc>
                  <a:txBody>
                    <a:bodyPr/>
                    <a:lstStyle/>
                    <a:p>
                      <a:pPr algn="ctr"/>
                      <a:r>
                        <a:rPr lang="en-US" dirty="0" smtClean="0">
                          <a:solidFill>
                            <a:srgbClr val="FF0000"/>
                          </a:solidFill>
                        </a:rPr>
                        <a:t>8</a:t>
                      </a:r>
                      <a:endParaRPr lang="ru-RU" dirty="0">
                        <a:solidFill>
                          <a:srgbClr val="FF0000"/>
                        </a:solidFill>
                      </a:endParaRPr>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880</a:t>
                      </a:r>
                      <a:endParaRPr lang="ru-RU" dirty="0"/>
                    </a:p>
                  </a:txBody>
                  <a:tcPr/>
                </a:tc>
                <a:tc>
                  <a:txBody>
                    <a:bodyPr/>
                    <a:lstStyle/>
                    <a:p>
                      <a:pPr algn="ct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518,40</a:t>
                      </a:r>
                    </a:p>
                  </a:txBody>
                  <a:tcPr/>
                </a:tc>
                <a:tc>
                  <a:txBody>
                    <a:bodyPr/>
                    <a:lstStyle/>
                    <a:p>
                      <a:pPr algn="ctr"/>
                      <a:r>
                        <a:rPr lang="en-US" dirty="0" smtClean="0"/>
                        <a:t>618,40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rgbClr val="FF0000"/>
                          </a:solidFill>
                          <a:latin typeface="+mn-lt"/>
                          <a:ea typeface="+mn-ea"/>
                          <a:cs typeface="+mn-cs"/>
                        </a:rPr>
                        <a:t>261,60</a:t>
                      </a:r>
                      <a:endParaRPr lang="ru-RU" dirty="0">
                        <a:solidFill>
                          <a:srgbClr val="FF0000"/>
                        </a:solidFill>
                      </a:endParaRPr>
                    </a:p>
                  </a:txBody>
                  <a:tcPr/>
                </a:tc>
                <a:extLst>
                  <a:ext uri="{0D108BD9-81ED-4DB2-BD59-A6C34878D82A}">
                    <a16:rowId xmlns:a16="http://schemas.microsoft.com/office/drawing/2014/main" xmlns="" val="670203481"/>
                  </a:ext>
                </a:extLst>
              </a:tr>
              <a:tr h="370840">
                <a:tc>
                  <a:txBody>
                    <a:bodyPr/>
                    <a:lstStyle/>
                    <a:p>
                      <a:pPr algn="ctr"/>
                      <a:r>
                        <a:rPr lang="en-US" dirty="0" smtClean="0"/>
                        <a:t>9</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645,30</a:t>
                      </a:r>
                      <a:endParaRPr lang="ru-RU" dirty="0"/>
                    </a:p>
                  </a:txBody>
                  <a:tcPr/>
                </a:tc>
                <a:tc>
                  <a:txBody>
                    <a:bodyPr/>
                    <a:lstStyle/>
                    <a:p>
                      <a:pPr algn="ctr"/>
                      <a:r>
                        <a:rPr lang="en-US" dirty="0" smtClean="0"/>
                        <a:t>745,30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244</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70</a:t>
                      </a:r>
                      <a:endParaRPr lang="ru-RU" dirty="0"/>
                    </a:p>
                  </a:txBody>
                  <a:tcPr/>
                </a:tc>
                <a:extLst>
                  <a:ext uri="{0D108BD9-81ED-4DB2-BD59-A6C34878D82A}">
                    <a16:rowId xmlns:a16="http://schemas.microsoft.com/office/drawing/2014/main" xmlns="" val="970748450"/>
                  </a:ext>
                </a:extLst>
              </a:tr>
              <a:tr h="370840">
                <a:tc>
                  <a:txBody>
                    <a:bodyPr/>
                    <a:lstStyle/>
                    <a:p>
                      <a:pPr algn="ctr"/>
                      <a:r>
                        <a:rPr lang="en-US" dirty="0" smtClean="0"/>
                        <a:t>10</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1100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800,00</a:t>
                      </a:r>
                    </a:p>
                  </a:txBody>
                  <a:tcPr/>
                </a:tc>
                <a:tc>
                  <a:txBody>
                    <a:bodyPr/>
                    <a:lstStyle/>
                    <a:p>
                      <a:pPr algn="ctr"/>
                      <a:r>
                        <a:rPr lang="en-US" dirty="0" smtClean="0"/>
                        <a:t>900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200,00</a:t>
                      </a:r>
                      <a:endParaRPr lang="ru-RU" dirty="0"/>
                    </a:p>
                  </a:txBody>
                  <a:tcPr/>
                </a:tc>
                <a:extLst>
                  <a:ext uri="{0D108BD9-81ED-4DB2-BD59-A6C34878D82A}">
                    <a16:rowId xmlns:a16="http://schemas.microsoft.com/office/drawing/2014/main" xmlns="" val="3927374219"/>
                  </a:ext>
                </a:extLst>
              </a:tr>
              <a:tr h="370840">
                <a:tc>
                  <a:txBody>
                    <a:bodyPr/>
                    <a:lstStyle/>
                    <a:p>
                      <a:pPr algn="ctr"/>
                      <a:r>
                        <a:rPr lang="en-US" dirty="0" smtClean="0"/>
                        <a:t>11</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1210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986,70</a:t>
                      </a:r>
                    </a:p>
                  </a:txBody>
                  <a:tcPr/>
                </a:tc>
                <a:tc>
                  <a:txBody>
                    <a:bodyPr/>
                    <a:lstStyle/>
                    <a:p>
                      <a:pPr algn="ctr"/>
                      <a:r>
                        <a:rPr lang="en-US" dirty="0" smtClean="0"/>
                        <a:t>1086,70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123,30</a:t>
                      </a:r>
                      <a:endParaRPr lang="ru-RU" dirty="0"/>
                    </a:p>
                  </a:txBody>
                  <a:tcPr/>
                </a:tc>
                <a:extLst>
                  <a:ext uri="{0D108BD9-81ED-4DB2-BD59-A6C34878D82A}">
                    <a16:rowId xmlns:a16="http://schemas.microsoft.com/office/drawing/2014/main" xmlns="" val="2097713961"/>
                  </a:ext>
                </a:extLst>
              </a:tr>
              <a:tr h="370840">
                <a:tc>
                  <a:txBody>
                    <a:bodyPr/>
                    <a:lstStyle/>
                    <a:p>
                      <a:pPr algn="ctr"/>
                      <a:r>
                        <a:rPr lang="en-US" dirty="0" smtClean="0"/>
                        <a:t>12</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1320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1209,60</a:t>
                      </a:r>
                      <a:endParaRPr lang="ru-RU" dirty="0"/>
                    </a:p>
                  </a:txBody>
                  <a:tcPr/>
                </a:tc>
                <a:tc>
                  <a:txBody>
                    <a:bodyPr/>
                    <a:lstStyle/>
                    <a:p>
                      <a:pPr algn="ctr"/>
                      <a:r>
                        <a:rPr lang="en-US" dirty="0" smtClean="0"/>
                        <a:t>1309,60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10,40</a:t>
                      </a:r>
                      <a:endParaRPr lang="ru-RU" dirty="0"/>
                    </a:p>
                  </a:txBody>
                  <a:tcPr/>
                </a:tc>
                <a:extLst>
                  <a:ext uri="{0D108BD9-81ED-4DB2-BD59-A6C34878D82A}">
                    <a16:rowId xmlns:a16="http://schemas.microsoft.com/office/drawing/2014/main" xmlns="" val="4097274361"/>
                  </a:ext>
                </a:extLst>
              </a:tr>
            </a:tbl>
          </a:graphicData>
        </a:graphic>
      </p:graphicFrame>
    </p:spTree>
    <p:extLst>
      <p:ext uri="{BB962C8B-B14F-4D97-AF65-F5344CB8AC3E}">
        <p14:creationId xmlns:p14="http://schemas.microsoft.com/office/powerpoint/2010/main" val="7217235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9326" y="217841"/>
            <a:ext cx="10443359" cy="715529"/>
          </a:xfrm>
        </p:spPr>
        <p:txBody>
          <a:bodyPr>
            <a:noAutofit/>
          </a:bodyPr>
          <a:lstStyle/>
          <a:p>
            <a:pPr algn="ctr"/>
            <a:r>
              <a:rPr lang="ru-RU" sz="2400" b="1" dirty="0" err="1" smtClean="0"/>
              <a:t>Мукаммал</a:t>
            </a:r>
            <a:r>
              <a:rPr lang="ru-RU" sz="2400" b="1" dirty="0" smtClean="0"/>
              <a:t> </a:t>
            </a:r>
            <a:r>
              <a:rPr lang="ru-RU" sz="2400" b="1" dirty="0" err="1" smtClean="0"/>
              <a:t>рақобат</a:t>
            </a:r>
            <a:r>
              <a:rPr lang="ru-RU" sz="2400" b="1" dirty="0" smtClean="0"/>
              <a:t> </a:t>
            </a:r>
            <a:r>
              <a:rPr lang="ru-RU" sz="2400" b="1" dirty="0" err="1" smtClean="0"/>
              <a:t>шароитида</a:t>
            </a:r>
            <a:r>
              <a:rPr lang="ru-RU" sz="2400" b="1" dirty="0" smtClean="0"/>
              <a:t> </a:t>
            </a:r>
            <a:r>
              <a:rPr lang="ru-RU" sz="2400" b="1" dirty="0" err="1" smtClean="0"/>
              <a:t>харажат</a:t>
            </a:r>
            <a:r>
              <a:rPr lang="ru-RU" sz="2400" b="1" dirty="0" smtClean="0"/>
              <a:t> </a:t>
            </a:r>
            <a:r>
              <a:rPr lang="ru-RU" sz="2400" b="1" dirty="0" err="1" smtClean="0"/>
              <a:t>ва</a:t>
            </a:r>
            <a:r>
              <a:rPr lang="ru-RU" sz="2400" b="1" dirty="0" smtClean="0"/>
              <a:t> </a:t>
            </a:r>
            <a:r>
              <a:rPr lang="ru-RU" sz="2400" b="1" dirty="0" err="1" smtClean="0"/>
              <a:t>даромад</a:t>
            </a:r>
            <a:r>
              <a:rPr lang="ru-RU" sz="2400" b="1" dirty="0" smtClean="0"/>
              <a:t> </a:t>
            </a:r>
            <a:r>
              <a:rPr lang="ru-RU" sz="2400" b="1" dirty="0" err="1" smtClean="0"/>
              <a:t>эгри</a:t>
            </a:r>
            <a:r>
              <a:rPr lang="ru-RU" sz="2400" b="1" dirty="0" smtClean="0"/>
              <a:t> </a:t>
            </a:r>
            <a:r>
              <a:rPr lang="ru-RU" sz="2400" b="1" dirty="0" err="1" smtClean="0"/>
              <a:t>чизиғи</a:t>
            </a:r>
            <a:r>
              <a:rPr lang="ru-RU" sz="2400" b="1" dirty="0" smtClean="0"/>
              <a:t> </a:t>
            </a:r>
            <a:r>
              <a:rPr lang="ru-RU" sz="2400" b="1" dirty="0" err="1" smtClean="0"/>
              <a:t>орқали</a:t>
            </a:r>
            <a:r>
              <a:rPr lang="ru-RU" sz="2400" b="1" dirty="0" smtClean="0"/>
              <a:t> </a:t>
            </a:r>
            <a:r>
              <a:rPr lang="ru-RU" sz="2400" b="1" dirty="0" err="1" smtClean="0"/>
              <a:t>мақбул</a:t>
            </a:r>
            <a:r>
              <a:rPr lang="ru-RU" sz="2400" b="1" dirty="0" smtClean="0"/>
              <a:t> </a:t>
            </a:r>
            <a:r>
              <a:rPr lang="ru-RU" sz="2400" b="1" dirty="0" err="1" smtClean="0"/>
              <a:t>ишлаб</a:t>
            </a:r>
            <a:r>
              <a:rPr lang="ru-RU" sz="2400" b="1" dirty="0" smtClean="0"/>
              <a:t> </a:t>
            </a:r>
            <a:r>
              <a:rPr lang="ru-RU" sz="2400" b="1" dirty="0" err="1" smtClean="0"/>
              <a:t>чиқариш</a:t>
            </a:r>
            <a:r>
              <a:rPr lang="ru-RU" sz="2400" b="1" dirty="0" smtClean="0"/>
              <a:t> </a:t>
            </a:r>
            <a:r>
              <a:rPr lang="ru-RU" sz="2400" b="1" dirty="0" err="1" smtClean="0"/>
              <a:t>ҳажмини</a:t>
            </a:r>
            <a:r>
              <a:rPr lang="ru-RU" sz="2400" b="1" dirty="0" smtClean="0"/>
              <a:t> </a:t>
            </a:r>
            <a:r>
              <a:rPr lang="ru-RU" sz="2400" b="1" dirty="0" err="1" smtClean="0"/>
              <a:t>аниқлаш</a:t>
            </a:r>
            <a:endParaRPr lang="ru-RU" sz="2400" b="1" dirty="0"/>
          </a:p>
        </p:txBody>
      </p:sp>
      <p:pic>
        <p:nvPicPr>
          <p:cNvPr id="5" name="Рисунок 4"/>
          <p:cNvPicPr>
            <a:picLocks noChangeAspect="1"/>
          </p:cNvPicPr>
          <p:nvPr/>
        </p:nvPicPr>
        <p:blipFill>
          <a:blip r:embed="rId2"/>
          <a:stretch>
            <a:fillRect/>
          </a:stretch>
        </p:blipFill>
        <p:spPr>
          <a:xfrm>
            <a:off x="699326" y="991427"/>
            <a:ext cx="8548178" cy="5460329"/>
          </a:xfrm>
          <a:prstGeom prst="rect">
            <a:avLst/>
          </a:prstGeom>
        </p:spPr>
      </p:pic>
      <p:sp>
        <p:nvSpPr>
          <p:cNvPr id="3" name="Прямоугольник 2"/>
          <p:cNvSpPr/>
          <p:nvPr/>
        </p:nvSpPr>
        <p:spPr>
          <a:xfrm>
            <a:off x="805813" y="6509813"/>
            <a:ext cx="3146823" cy="369332"/>
          </a:xfrm>
          <a:prstGeom prst="rect">
            <a:avLst/>
          </a:prstGeom>
        </p:spPr>
        <p:txBody>
          <a:bodyPr wrap="none">
            <a:spAutoFit/>
          </a:bodyPr>
          <a:lstStyle/>
          <a:p>
            <a:r>
              <a:rPr lang="en-US" dirty="0"/>
              <a:t>Michael </a:t>
            </a:r>
            <a:r>
              <a:rPr lang="en-US" dirty="0" err="1"/>
              <a:t>Baye</a:t>
            </a:r>
            <a:r>
              <a:rPr lang="en-US" dirty="0"/>
              <a:t>, Jeff </a:t>
            </a:r>
            <a:r>
              <a:rPr lang="en-US" dirty="0" smtClean="0"/>
              <a:t>Prince, 2021.</a:t>
            </a:r>
            <a:endParaRPr lang="ru-RU" dirty="0"/>
          </a:p>
        </p:txBody>
      </p:sp>
    </p:spTree>
    <p:extLst>
      <p:ext uri="{BB962C8B-B14F-4D97-AF65-F5344CB8AC3E}">
        <p14:creationId xmlns:p14="http://schemas.microsoft.com/office/powerpoint/2010/main" val="25115152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i="1" dirty="0" smtClean="0"/>
              <a:t>MR </a:t>
            </a:r>
            <a:r>
              <a:rPr lang="en-US" dirty="0"/>
              <a:t>= </a:t>
            </a:r>
            <a:r>
              <a:rPr lang="ru-RU" b="1" i="1" dirty="0" smtClean="0"/>
              <a:t>МС </a:t>
            </a:r>
            <a:r>
              <a:rPr lang="ru-RU" b="1" i="1" dirty="0" err="1" smtClean="0"/>
              <a:t>қоидаси</a:t>
            </a:r>
            <a:endParaRPr lang="ru-RU" dirty="0"/>
          </a:p>
        </p:txBody>
      </p:sp>
      <p:sp>
        <p:nvSpPr>
          <p:cNvPr id="3" name="Объект 2"/>
          <p:cNvSpPr>
            <a:spLocks noGrp="1"/>
          </p:cNvSpPr>
          <p:nvPr>
            <p:ph sz="half" idx="1"/>
          </p:nvPr>
        </p:nvSpPr>
        <p:spPr>
          <a:xfrm>
            <a:off x="707572" y="2402475"/>
            <a:ext cx="5181600" cy="3197637"/>
          </a:xfrm>
        </p:spPr>
        <p:style>
          <a:lnRef idx="1">
            <a:schemeClr val="accent3"/>
          </a:lnRef>
          <a:fillRef idx="2">
            <a:schemeClr val="accent3"/>
          </a:fillRef>
          <a:effectRef idx="1">
            <a:schemeClr val="accent3"/>
          </a:effectRef>
          <a:fontRef idx="minor">
            <a:schemeClr val="dk1"/>
          </a:fontRef>
        </p:style>
        <p:txBody>
          <a:bodyPr>
            <a:normAutofit fontScale="85000" lnSpcReduction="20000"/>
          </a:bodyPr>
          <a:lstStyle/>
          <a:p>
            <a:r>
              <a:rPr lang="ru-RU" i="1" dirty="0" err="1" smtClean="0"/>
              <a:t>Фойдани</a:t>
            </a:r>
            <a:r>
              <a:rPr lang="ru-RU" i="1" dirty="0" smtClean="0"/>
              <a:t> </a:t>
            </a:r>
            <a:r>
              <a:rPr lang="ru-RU" i="1" dirty="0" err="1" smtClean="0"/>
              <a:t>максималлаштиришга</a:t>
            </a:r>
            <a:r>
              <a:rPr lang="ru-RU" i="1" dirty="0" smtClean="0"/>
              <a:t> (</a:t>
            </a:r>
            <a:r>
              <a:rPr lang="ru-RU" i="1" dirty="0" err="1" smtClean="0"/>
              <a:t>ёки</a:t>
            </a:r>
            <a:r>
              <a:rPr lang="ru-RU" i="1" dirty="0" smtClean="0"/>
              <a:t> </a:t>
            </a:r>
            <a:r>
              <a:rPr lang="ru-RU" i="1" dirty="0" err="1" smtClean="0"/>
              <a:t>зарарни</a:t>
            </a:r>
            <a:r>
              <a:rPr lang="ru-RU" i="1" dirty="0" smtClean="0"/>
              <a:t> </a:t>
            </a:r>
            <a:r>
              <a:rPr lang="ru-RU" i="1" dirty="0" err="1" smtClean="0"/>
              <a:t>минималлаштиришга</a:t>
            </a:r>
            <a:r>
              <a:rPr lang="ru-RU" i="1" dirty="0" smtClean="0"/>
              <a:t>) </a:t>
            </a:r>
            <a:r>
              <a:rPr lang="ru-RU" i="1" dirty="0" err="1" smtClean="0"/>
              <a:t>интилувчи</a:t>
            </a:r>
            <a:r>
              <a:rPr lang="ru-RU" i="1" dirty="0" smtClean="0"/>
              <a:t> компания </a:t>
            </a:r>
            <a:r>
              <a:rPr lang="ru-RU" i="1" dirty="0" err="1" smtClean="0"/>
              <a:t>ишлаб</a:t>
            </a:r>
            <a:r>
              <a:rPr lang="ru-RU" i="1" dirty="0" smtClean="0"/>
              <a:t> </a:t>
            </a:r>
            <a:r>
              <a:rPr lang="ru-RU" i="1" dirty="0" err="1" smtClean="0"/>
              <a:t>чиқаришнинг</a:t>
            </a:r>
            <a:r>
              <a:rPr lang="ru-RU" i="1" dirty="0" smtClean="0"/>
              <a:t> </a:t>
            </a:r>
            <a:r>
              <a:rPr lang="ru-RU" i="1" dirty="0" err="1" smtClean="0"/>
              <a:t>шундай</a:t>
            </a:r>
            <a:r>
              <a:rPr lang="ru-RU" i="1" dirty="0" smtClean="0"/>
              <a:t> </a:t>
            </a:r>
            <a:r>
              <a:rPr lang="ru-RU" i="1" dirty="0" err="1" smtClean="0"/>
              <a:t>ҳажмини</a:t>
            </a:r>
            <a:r>
              <a:rPr lang="ru-RU" i="1" dirty="0" smtClean="0"/>
              <a:t> </a:t>
            </a:r>
            <a:r>
              <a:rPr lang="ru-RU" i="1" dirty="0" err="1" smtClean="0"/>
              <a:t>ушлаб</a:t>
            </a:r>
            <a:r>
              <a:rPr lang="ru-RU" i="1" dirty="0" smtClean="0"/>
              <a:t> </a:t>
            </a:r>
            <a:r>
              <a:rPr lang="ru-RU" i="1" dirty="0" err="1" smtClean="0"/>
              <a:t>туриши</a:t>
            </a:r>
            <a:r>
              <a:rPr lang="ru-RU" i="1" dirty="0" smtClean="0"/>
              <a:t> </a:t>
            </a:r>
            <a:r>
              <a:rPr lang="ru-RU" i="1" dirty="0" err="1" smtClean="0"/>
              <a:t>керакки</a:t>
            </a:r>
            <a:r>
              <a:rPr lang="ru-RU" i="1" dirty="0" smtClean="0"/>
              <a:t>, </a:t>
            </a:r>
            <a:r>
              <a:rPr lang="ru-RU" i="1" dirty="0" err="1" smtClean="0"/>
              <a:t>унда</a:t>
            </a:r>
            <a:r>
              <a:rPr lang="ru-RU" i="1" dirty="0" smtClean="0"/>
              <a:t> </a:t>
            </a:r>
            <a:r>
              <a:rPr lang="ru-RU" i="1" dirty="0" err="1" smtClean="0"/>
              <a:t>сўнгги</a:t>
            </a:r>
            <a:r>
              <a:rPr lang="ru-RU" i="1" dirty="0" smtClean="0"/>
              <a:t> </a:t>
            </a:r>
            <a:r>
              <a:rPr lang="ru-RU" i="1" dirty="0" err="1" smtClean="0"/>
              <a:t>ишлаб</a:t>
            </a:r>
            <a:r>
              <a:rPr lang="ru-RU" i="1" dirty="0" smtClean="0"/>
              <a:t> </a:t>
            </a:r>
            <a:r>
              <a:rPr lang="ru-RU" i="1" dirty="0" err="1" smtClean="0"/>
              <a:t>чиқарилган</a:t>
            </a:r>
            <a:r>
              <a:rPr lang="ru-RU" i="1" dirty="0" smtClean="0"/>
              <a:t> товар </a:t>
            </a:r>
            <a:r>
              <a:rPr lang="ru-RU" i="1" dirty="0" err="1" smtClean="0"/>
              <a:t>бирлигидан</a:t>
            </a:r>
            <a:r>
              <a:rPr lang="ru-RU" i="1" dirty="0" smtClean="0"/>
              <a:t> </a:t>
            </a:r>
            <a:r>
              <a:rPr lang="ru-RU" i="1" dirty="0" err="1" smtClean="0"/>
              <a:t>олинган</a:t>
            </a:r>
            <a:r>
              <a:rPr lang="ru-RU" i="1" dirty="0" smtClean="0"/>
              <a:t> </a:t>
            </a:r>
            <a:r>
              <a:rPr lang="ru-RU" i="1" dirty="0" err="1" smtClean="0"/>
              <a:t>даромад</a:t>
            </a:r>
            <a:r>
              <a:rPr lang="ru-RU" i="1" dirty="0" smtClean="0"/>
              <a:t> шу </a:t>
            </a:r>
            <a:r>
              <a:rPr lang="ru-RU" i="1" dirty="0" err="1" smtClean="0"/>
              <a:t>бирликни</a:t>
            </a:r>
            <a:r>
              <a:rPr lang="ru-RU" i="1" dirty="0" smtClean="0"/>
              <a:t> </a:t>
            </a:r>
            <a:r>
              <a:rPr lang="ru-RU" i="1" dirty="0" err="1" smtClean="0"/>
              <a:t>қўшимча</a:t>
            </a:r>
            <a:r>
              <a:rPr lang="ru-RU" i="1" dirty="0" smtClean="0"/>
              <a:t> </a:t>
            </a:r>
            <a:r>
              <a:rPr lang="ru-RU" i="1" dirty="0" err="1" smtClean="0"/>
              <a:t>ишлаб</a:t>
            </a:r>
            <a:r>
              <a:rPr lang="ru-RU" i="1" dirty="0" smtClean="0"/>
              <a:t> </a:t>
            </a:r>
            <a:r>
              <a:rPr lang="ru-RU" i="1" dirty="0" err="1" smtClean="0"/>
              <a:t>чиқаришга</a:t>
            </a:r>
            <a:r>
              <a:rPr lang="ru-RU" i="1" dirty="0" smtClean="0"/>
              <a:t> </a:t>
            </a:r>
            <a:r>
              <a:rPr lang="ru-RU" i="1" dirty="0" err="1" smtClean="0"/>
              <a:t>кетган</a:t>
            </a:r>
            <a:r>
              <a:rPr lang="ru-RU" i="1" dirty="0" smtClean="0"/>
              <a:t> </a:t>
            </a:r>
            <a:r>
              <a:rPr lang="ru-RU" i="1" dirty="0" err="1" smtClean="0"/>
              <a:t>харажатларга</a:t>
            </a:r>
            <a:r>
              <a:rPr lang="ru-RU" i="1" dirty="0" smtClean="0"/>
              <a:t> </a:t>
            </a:r>
            <a:r>
              <a:rPr lang="ru-RU" i="1" dirty="0" err="1" smtClean="0"/>
              <a:t>тенг</a:t>
            </a:r>
            <a:r>
              <a:rPr lang="ru-RU" i="1" dirty="0" smtClean="0"/>
              <a:t> </a:t>
            </a:r>
            <a:r>
              <a:rPr lang="ru-RU" i="1" dirty="0" err="1" smtClean="0"/>
              <a:t>бўлиши</a:t>
            </a:r>
            <a:r>
              <a:rPr lang="ru-RU" i="1" dirty="0" smtClean="0"/>
              <a:t> </a:t>
            </a:r>
            <a:r>
              <a:rPr lang="ru-RU" i="1" dirty="0" err="1" smtClean="0"/>
              <a:t>керак</a:t>
            </a:r>
            <a:r>
              <a:rPr lang="ru-RU" i="1" dirty="0" smtClean="0"/>
              <a:t>. </a:t>
            </a:r>
            <a:r>
              <a:rPr lang="ru-RU" i="1" dirty="0" err="1" smtClean="0"/>
              <a:t>Бошқача</a:t>
            </a:r>
            <a:r>
              <a:rPr lang="ru-RU" i="1" dirty="0" smtClean="0"/>
              <a:t> </a:t>
            </a:r>
            <a:r>
              <a:rPr lang="ru-RU" i="1" dirty="0" err="1" smtClean="0"/>
              <a:t>айтганда</a:t>
            </a:r>
            <a:r>
              <a:rPr lang="ru-RU" i="1" dirty="0" smtClean="0"/>
              <a:t>, </a:t>
            </a:r>
            <a:r>
              <a:rPr lang="en-US" i="1" dirty="0" smtClean="0"/>
              <a:t>MR </a:t>
            </a:r>
            <a:r>
              <a:rPr lang="en-US" dirty="0"/>
              <a:t>=</a:t>
            </a:r>
            <a:r>
              <a:rPr lang="en-US" i="1" dirty="0" smtClean="0"/>
              <a:t> </a:t>
            </a:r>
            <a:r>
              <a:rPr lang="ru-RU" i="1" dirty="0"/>
              <a:t>МС.</a:t>
            </a:r>
            <a:endParaRPr lang="ru-RU" dirty="0"/>
          </a:p>
        </p:txBody>
      </p:sp>
      <p:sp>
        <p:nvSpPr>
          <p:cNvPr id="4" name="Объект 3"/>
          <p:cNvSpPr>
            <a:spLocks noGrp="1"/>
          </p:cNvSpPr>
          <p:nvPr>
            <p:ph sz="half" idx="2"/>
          </p:nvPr>
        </p:nvSpPr>
        <p:spPr>
          <a:xfrm>
            <a:off x="6504709" y="2402475"/>
            <a:ext cx="5181600" cy="3197637"/>
          </a:xfrm>
          <a:ln>
            <a:solidFill>
              <a:schemeClr val="tx2">
                <a:lumMod val="75000"/>
              </a:schemeClr>
            </a:solidFill>
          </a:ln>
        </p:spPr>
        <p:style>
          <a:lnRef idx="2">
            <a:schemeClr val="dk1"/>
          </a:lnRef>
          <a:fillRef idx="1">
            <a:schemeClr val="lt1"/>
          </a:fillRef>
          <a:effectRef idx="0">
            <a:schemeClr val="dk1"/>
          </a:effectRef>
          <a:fontRef idx="minor">
            <a:schemeClr val="dk1"/>
          </a:fontRef>
        </p:style>
        <p:txBody>
          <a:bodyPr>
            <a:normAutofit fontScale="85000" lnSpcReduction="20000"/>
          </a:bodyPr>
          <a:lstStyle/>
          <a:p>
            <a:pPr algn="just"/>
            <a:r>
              <a:rPr lang="ru-RU" dirty="0" err="1" smtClean="0"/>
              <a:t>Агар</a:t>
            </a:r>
            <a:r>
              <a:rPr lang="ru-RU" dirty="0" smtClean="0"/>
              <a:t> компания </a:t>
            </a:r>
            <a:r>
              <a:rPr lang="ru-RU" dirty="0" err="1" smtClean="0"/>
              <a:t>ўз</a:t>
            </a:r>
            <a:r>
              <a:rPr lang="ru-RU" dirty="0" smtClean="0"/>
              <a:t> </a:t>
            </a:r>
            <a:r>
              <a:rPr lang="ru-RU" dirty="0" err="1" smtClean="0"/>
              <a:t>нархини</a:t>
            </a:r>
            <a:r>
              <a:rPr lang="ru-RU" dirty="0" smtClean="0"/>
              <a:t> </a:t>
            </a:r>
            <a:r>
              <a:rPr lang="ru-RU" dirty="0" err="1" smtClean="0"/>
              <a:t>мустақил</a:t>
            </a:r>
            <a:r>
              <a:rPr lang="ru-RU" dirty="0" smtClean="0"/>
              <a:t> </a:t>
            </a:r>
            <a:r>
              <a:rPr lang="ru-RU" dirty="0" err="1" smtClean="0"/>
              <a:t>белгилай</a:t>
            </a:r>
            <a:r>
              <a:rPr lang="ru-RU" dirty="0" smtClean="0"/>
              <a:t> </a:t>
            </a:r>
            <a:r>
              <a:rPr lang="ru-RU" dirty="0" err="1" smtClean="0"/>
              <a:t>олмаса</a:t>
            </a:r>
            <a:r>
              <a:rPr lang="ru-RU" dirty="0" smtClean="0"/>
              <a:t> (</a:t>
            </a:r>
            <a:r>
              <a:rPr lang="ru-RU" dirty="0" err="1" smtClean="0"/>
              <a:t>яъни</a:t>
            </a:r>
            <a:r>
              <a:rPr lang="ru-RU" dirty="0" smtClean="0"/>
              <a:t> у </a:t>
            </a:r>
            <a:r>
              <a:rPr lang="ru-RU" dirty="0" err="1" smtClean="0"/>
              <a:t>нархни</a:t>
            </a:r>
            <a:r>
              <a:rPr lang="ru-RU" dirty="0" smtClean="0"/>
              <a:t> </a:t>
            </a:r>
            <a:r>
              <a:rPr lang="ru-RU" dirty="0" err="1" smtClean="0"/>
              <a:t>қабул</a:t>
            </a:r>
            <a:r>
              <a:rPr lang="ru-RU" dirty="0" smtClean="0"/>
              <a:t> </a:t>
            </a:r>
            <a:r>
              <a:rPr lang="ru-RU" b="1" dirty="0" err="1" smtClean="0"/>
              <a:t>қилувчи</a:t>
            </a:r>
            <a:r>
              <a:rPr lang="ru-RU" dirty="0" smtClean="0"/>
              <a:t> </a:t>
            </a:r>
            <a:r>
              <a:rPr lang="ru-RU" dirty="0" err="1" smtClean="0"/>
              <a:t>бўлса</a:t>
            </a:r>
            <a:r>
              <a:rPr lang="ru-RU" dirty="0" smtClean="0"/>
              <a:t>), </a:t>
            </a:r>
            <a:r>
              <a:rPr lang="ru-RU" i="1" dirty="0" smtClean="0"/>
              <a:t>MR</a:t>
            </a:r>
            <a:r>
              <a:rPr lang="ru-RU" dirty="0" smtClean="0"/>
              <a:t>=</a:t>
            </a:r>
            <a:r>
              <a:rPr lang="ru-RU" i="1" dirty="0" smtClean="0"/>
              <a:t>МС </a:t>
            </a:r>
            <a:r>
              <a:rPr lang="ru-RU" dirty="0" err="1" smtClean="0"/>
              <a:t>қоидасини</a:t>
            </a:r>
            <a:r>
              <a:rPr lang="ru-RU" i="1" dirty="0" smtClean="0"/>
              <a:t> </a:t>
            </a:r>
            <a:r>
              <a:rPr lang="ru-RU" b="1" i="1" dirty="0" smtClean="0">
                <a:solidFill>
                  <a:srgbClr val="FF0000"/>
                </a:solidFill>
              </a:rPr>
              <a:t>Р</a:t>
            </a:r>
            <a:r>
              <a:rPr lang="ru-RU" b="1" dirty="0" smtClean="0">
                <a:solidFill>
                  <a:srgbClr val="FF0000"/>
                </a:solidFill>
              </a:rPr>
              <a:t>=</a:t>
            </a:r>
            <a:r>
              <a:rPr lang="ru-RU" b="1" i="1" dirty="0" smtClean="0">
                <a:solidFill>
                  <a:srgbClr val="FF0000"/>
                </a:solidFill>
              </a:rPr>
              <a:t>МС </a:t>
            </a:r>
            <a:r>
              <a:rPr lang="ru-RU" dirty="0" err="1"/>
              <a:t>қоидасига</a:t>
            </a:r>
            <a:r>
              <a:rPr lang="ru-RU" dirty="0"/>
              <a:t> </a:t>
            </a:r>
            <a:r>
              <a:rPr lang="ru-RU" dirty="0" err="1"/>
              <a:t>ўзгартириш</a:t>
            </a:r>
            <a:r>
              <a:rPr lang="ru-RU" dirty="0"/>
              <a:t> </a:t>
            </a:r>
            <a:r>
              <a:rPr lang="ru-RU" dirty="0" err="1"/>
              <a:t>керак</a:t>
            </a:r>
            <a:r>
              <a:rPr lang="ru-RU" dirty="0"/>
              <a:t>. </a:t>
            </a:r>
          </a:p>
          <a:p>
            <a:pPr algn="just"/>
            <a:r>
              <a:rPr lang="ru-RU" dirty="0" err="1" smtClean="0"/>
              <a:t>Бунинг</a:t>
            </a:r>
            <a:r>
              <a:rPr lang="ru-RU" dirty="0" smtClean="0"/>
              <a:t> </a:t>
            </a:r>
            <a:r>
              <a:rPr lang="ru-RU" dirty="0" err="1" smtClean="0"/>
              <a:t>боиси</a:t>
            </a:r>
            <a:r>
              <a:rPr lang="ru-RU" dirty="0" smtClean="0"/>
              <a:t> </a:t>
            </a:r>
            <a:r>
              <a:rPr lang="ru-RU" dirty="0" err="1" smtClean="0"/>
              <a:t>шундаки</a:t>
            </a:r>
            <a:r>
              <a:rPr lang="ru-RU" dirty="0" smtClean="0"/>
              <a:t>, </a:t>
            </a:r>
            <a:r>
              <a:rPr lang="ru-RU" dirty="0" err="1" smtClean="0"/>
              <a:t>агар</a:t>
            </a:r>
            <a:r>
              <a:rPr lang="ru-RU" dirty="0" smtClean="0"/>
              <a:t> компания </a:t>
            </a:r>
            <a:r>
              <a:rPr lang="ru-RU" dirty="0" err="1" smtClean="0"/>
              <a:t>нархни</a:t>
            </a:r>
            <a:r>
              <a:rPr lang="ru-RU" dirty="0" smtClean="0"/>
              <a:t> </a:t>
            </a:r>
            <a:r>
              <a:rPr lang="ru-RU" dirty="0" err="1" smtClean="0"/>
              <a:t>қабул</a:t>
            </a:r>
            <a:r>
              <a:rPr lang="ru-RU" dirty="0" smtClean="0"/>
              <a:t> </a:t>
            </a:r>
            <a:r>
              <a:rPr lang="ru-RU" dirty="0" err="1" smtClean="0"/>
              <a:t>қилувчи</a:t>
            </a:r>
            <a:r>
              <a:rPr lang="ru-RU" dirty="0" smtClean="0"/>
              <a:t> </a:t>
            </a:r>
            <a:r>
              <a:rPr lang="ru-RU" dirty="0" err="1" smtClean="0"/>
              <a:t>бўлса</a:t>
            </a:r>
            <a:r>
              <a:rPr lang="ru-RU" dirty="0" smtClean="0"/>
              <a:t>, </a:t>
            </a:r>
            <a:r>
              <a:rPr lang="ru-RU" dirty="0" err="1" smtClean="0"/>
              <a:t>унинг</a:t>
            </a:r>
            <a:r>
              <a:rPr lang="ru-RU" dirty="0" smtClean="0"/>
              <a:t> </a:t>
            </a:r>
            <a:r>
              <a:rPr lang="ru-RU" dirty="0" err="1" smtClean="0"/>
              <a:t>маржинал</a:t>
            </a:r>
            <a:r>
              <a:rPr lang="ru-RU" dirty="0" smtClean="0"/>
              <a:t> </a:t>
            </a:r>
            <a:r>
              <a:rPr lang="ru-RU" dirty="0" err="1" smtClean="0"/>
              <a:t>даромади</a:t>
            </a:r>
            <a:r>
              <a:rPr lang="ru-RU" dirty="0" smtClean="0"/>
              <a:t> </a:t>
            </a:r>
            <a:r>
              <a:rPr lang="ru-RU" dirty="0" err="1" smtClean="0"/>
              <a:t>моҳиятан</a:t>
            </a:r>
            <a:r>
              <a:rPr lang="ru-RU" dirty="0" smtClean="0"/>
              <a:t> </a:t>
            </a:r>
            <a:r>
              <a:rPr lang="ru-RU" dirty="0" err="1" smtClean="0"/>
              <a:t>мавжуд</a:t>
            </a:r>
            <a:r>
              <a:rPr lang="ru-RU" dirty="0" smtClean="0"/>
              <a:t> </a:t>
            </a:r>
            <a:r>
              <a:rPr lang="ru-RU" dirty="0" err="1" smtClean="0"/>
              <a:t>бозор</a:t>
            </a:r>
            <a:r>
              <a:rPr lang="ru-RU" dirty="0" smtClean="0"/>
              <a:t> </a:t>
            </a:r>
            <a:r>
              <a:rPr lang="ru-RU" dirty="0" err="1" smtClean="0"/>
              <a:t>нархини</a:t>
            </a:r>
            <a:r>
              <a:rPr lang="ru-RU" dirty="0" smtClean="0"/>
              <a:t> </a:t>
            </a:r>
            <a:r>
              <a:rPr lang="ru-RU" dirty="0" err="1" smtClean="0"/>
              <a:t>намоён</a:t>
            </a:r>
            <a:r>
              <a:rPr lang="ru-RU" dirty="0" smtClean="0"/>
              <a:t> </a:t>
            </a:r>
            <a:r>
              <a:rPr lang="ru-RU" dirty="0" err="1" smtClean="0"/>
              <a:t>этади</a:t>
            </a:r>
            <a:r>
              <a:rPr lang="ru-RU" dirty="0" smtClean="0"/>
              <a:t>.</a:t>
            </a:r>
            <a:endParaRPr lang="ru-RU" dirty="0"/>
          </a:p>
        </p:txBody>
      </p:sp>
    </p:spTree>
    <p:extLst>
      <p:ext uri="{BB962C8B-B14F-4D97-AF65-F5344CB8AC3E}">
        <p14:creationId xmlns:p14="http://schemas.microsoft.com/office/powerpoint/2010/main" val="42567448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42505"/>
            <a:ext cx="10515600" cy="498764"/>
          </a:xfrm>
        </p:spPr>
        <p:txBody>
          <a:bodyPr>
            <a:noAutofit/>
          </a:bodyPr>
          <a:lstStyle/>
          <a:p>
            <a:pPr algn="ctr"/>
            <a:r>
              <a:rPr lang="ru-RU" sz="2000" b="1" dirty="0" err="1"/>
              <a:t>Мақбул</a:t>
            </a:r>
            <a:r>
              <a:rPr lang="ru-RU" sz="2000" b="1" dirty="0"/>
              <a:t> </a:t>
            </a:r>
            <a:r>
              <a:rPr lang="ru-RU" sz="2000" b="1" dirty="0" err="1"/>
              <a:t>ишлаб</a:t>
            </a:r>
            <a:r>
              <a:rPr lang="ru-RU" sz="2000" b="1" dirty="0"/>
              <a:t> </a:t>
            </a:r>
            <a:r>
              <a:rPr lang="ru-RU" sz="2000" b="1" dirty="0" err="1"/>
              <a:t>чиқариш</a:t>
            </a:r>
            <a:r>
              <a:rPr lang="ru-RU" sz="2000" b="1" dirty="0"/>
              <a:t> </a:t>
            </a:r>
            <a:r>
              <a:rPr lang="ru-RU" sz="2000" b="1" dirty="0" err="1"/>
              <a:t>ҳажмини</a:t>
            </a:r>
            <a:r>
              <a:rPr lang="ru-RU" sz="2000" b="1" dirty="0"/>
              <a:t> </a:t>
            </a:r>
            <a:r>
              <a:rPr lang="ru-RU" sz="2000" b="1" dirty="0" err="1" smtClean="0"/>
              <a:t>аниқлаш</a:t>
            </a:r>
            <a:r>
              <a:rPr lang="ru-RU" sz="2000" b="1" dirty="0" smtClean="0"/>
              <a:t> </a:t>
            </a:r>
            <a:r>
              <a:rPr lang="ru-RU" sz="2000" b="1" dirty="0" err="1" smtClean="0"/>
              <a:t>учун</a:t>
            </a:r>
            <a:r>
              <a:rPr lang="ru-RU" sz="2000" b="1" dirty="0" smtClean="0"/>
              <a:t> </a:t>
            </a:r>
            <a:r>
              <a:rPr lang="ru-RU" sz="2000" b="1" dirty="0" err="1" smtClean="0"/>
              <a:t>маржинал</a:t>
            </a:r>
            <a:r>
              <a:rPr lang="ru-RU" sz="2000" b="1" dirty="0" smtClean="0"/>
              <a:t> </a:t>
            </a:r>
            <a:r>
              <a:rPr lang="ru-RU" sz="2000" b="1" dirty="0" err="1" smtClean="0"/>
              <a:t>даромад</a:t>
            </a:r>
            <a:r>
              <a:rPr lang="ru-RU" sz="2000" b="1" dirty="0" smtClean="0"/>
              <a:t> (</a:t>
            </a:r>
            <a:r>
              <a:rPr lang="ru-RU" sz="2000" b="1" dirty="0" err="1" smtClean="0"/>
              <a:t>ёки</a:t>
            </a:r>
            <a:r>
              <a:rPr lang="ru-RU" sz="2000" b="1" dirty="0" smtClean="0"/>
              <a:t> </a:t>
            </a:r>
            <a:r>
              <a:rPr lang="ru-RU" sz="2000" b="1" dirty="0" err="1" smtClean="0"/>
              <a:t>нарх</a:t>
            </a:r>
            <a:r>
              <a:rPr lang="ru-RU" sz="2000" b="1" dirty="0" smtClean="0"/>
              <a:t>) </a:t>
            </a:r>
            <a:r>
              <a:rPr lang="ru-RU" sz="2000" b="1" dirty="0" err="1" smtClean="0"/>
              <a:t>ва</a:t>
            </a:r>
            <a:r>
              <a:rPr lang="ru-RU" sz="2000" b="1" dirty="0" smtClean="0"/>
              <a:t> </a:t>
            </a:r>
            <a:r>
              <a:rPr lang="ru-RU" sz="2000" b="1" dirty="0" err="1" smtClean="0"/>
              <a:t>маржинал</a:t>
            </a:r>
            <a:r>
              <a:rPr lang="ru-RU" sz="2000" b="1" dirty="0" smtClean="0"/>
              <a:t> </a:t>
            </a:r>
            <a:r>
              <a:rPr lang="ru-RU" sz="2000" b="1" dirty="0" err="1" smtClean="0"/>
              <a:t>харажатдан</a:t>
            </a:r>
            <a:r>
              <a:rPr lang="ru-RU" sz="2000" b="1" dirty="0" smtClean="0"/>
              <a:t> </a:t>
            </a:r>
            <a:r>
              <a:rPr lang="ru-RU" sz="2000" b="1" dirty="0" err="1" smtClean="0"/>
              <a:t>фойдаланиш</a:t>
            </a:r>
            <a:r>
              <a:rPr lang="ru-RU" sz="2000" b="1" dirty="0" smtClean="0"/>
              <a:t>: </a:t>
            </a:r>
            <a:r>
              <a:rPr lang="ru-RU" sz="2000" b="1" dirty="0" err="1" smtClean="0"/>
              <a:t>иқтисодий</a:t>
            </a:r>
            <a:r>
              <a:rPr lang="ru-RU" sz="2000" b="1" dirty="0" smtClean="0"/>
              <a:t> </a:t>
            </a:r>
            <a:r>
              <a:rPr lang="ru-RU" sz="2000" b="1" dirty="0" err="1" smtClean="0"/>
              <a:t>фойда</a:t>
            </a:r>
            <a:r>
              <a:rPr lang="ru-RU" sz="2000" b="1" dirty="0" smtClean="0"/>
              <a:t> </a:t>
            </a:r>
            <a:r>
              <a:rPr lang="ru-RU" sz="2000" b="1" dirty="0" err="1" smtClean="0"/>
              <a:t>вазияти</a:t>
            </a:r>
            <a:endParaRPr lang="ru-RU" sz="2000" b="1" dirty="0"/>
          </a:p>
        </p:txBody>
      </p:sp>
      <p:graphicFrame>
        <p:nvGraphicFramePr>
          <p:cNvPr id="7" name="Объект 4"/>
          <p:cNvGraphicFramePr>
            <a:graphicFrameLocks noGrp="1"/>
          </p:cNvGraphicFramePr>
          <p:nvPr>
            <p:ph sz="half" idx="1"/>
            <p:extLst>
              <p:ext uri="{D42A27DB-BD31-4B8C-83A1-F6EECF244321}">
                <p14:modId xmlns:p14="http://schemas.microsoft.com/office/powerpoint/2010/main" val="1088819375"/>
              </p:ext>
            </p:extLst>
          </p:nvPr>
        </p:nvGraphicFramePr>
        <p:xfrm>
          <a:off x="755073" y="848360"/>
          <a:ext cx="10930248" cy="5887720"/>
        </p:xfrm>
        <a:graphic>
          <a:graphicData uri="http://schemas.openxmlformats.org/drawingml/2006/table">
            <a:tbl>
              <a:tblPr firstRow="1" bandRow="1">
                <a:tableStyleId>{5C22544A-7EE6-4342-B048-85BDC9FD1C3A}</a:tableStyleId>
              </a:tblPr>
              <a:tblGrid>
                <a:gridCol w="1561464">
                  <a:extLst>
                    <a:ext uri="{9D8B030D-6E8A-4147-A177-3AD203B41FA5}">
                      <a16:colId xmlns:a16="http://schemas.microsoft.com/office/drawing/2014/main" xmlns="" val="3889595735"/>
                    </a:ext>
                  </a:extLst>
                </a:gridCol>
                <a:gridCol w="1561464">
                  <a:extLst>
                    <a:ext uri="{9D8B030D-6E8A-4147-A177-3AD203B41FA5}">
                      <a16:colId xmlns:a16="http://schemas.microsoft.com/office/drawing/2014/main" xmlns="" val="2174143251"/>
                    </a:ext>
                  </a:extLst>
                </a:gridCol>
                <a:gridCol w="1561464">
                  <a:extLst>
                    <a:ext uri="{9D8B030D-6E8A-4147-A177-3AD203B41FA5}">
                      <a16:colId xmlns:a16="http://schemas.microsoft.com/office/drawing/2014/main" xmlns="" val="83850001"/>
                    </a:ext>
                  </a:extLst>
                </a:gridCol>
                <a:gridCol w="1561464">
                  <a:extLst>
                    <a:ext uri="{9D8B030D-6E8A-4147-A177-3AD203B41FA5}">
                      <a16:colId xmlns:a16="http://schemas.microsoft.com/office/drawing/2014/main" xmlns="" val="2240716724"/>
                    </a:ext>
                  </a:extLst>
                </a:gridCol>
                <a:gridCol w="1561464">
                  <a:extLst>
                    <a:ext uri="{9D8B030D-6E8A-4147-A177-3AD203B41FA5}">
                      <a16:colId xmlns:a16="http://schemas.microsoft.com/office/drawing/2014/main" xmlns="" val="862036056"/>
                    </a:ext>
                  </a:extLst>
                </a:gridCol>
                <a:gridCol w="1561464">
                  <a:extLst>
                    <a:ext uri="{9D8B030D-6E8A-4147-A177-3AD203B41FA5}">
                      <a16:colId xmlns:a16="http://schemas.microsoft.com/office/drawing/2014/main" xmlns="" val="2010900405"/>
                    </a:ext>
                  </a:extLst>
                </a:gridCol>
                <a:gridCol w="1561464">
                  <a:extLst>
                    <a:ext uri="{9D8B030D-6E8A-4147-A177-3AD203B41FA5}">
                      <a16:colId xmlns:a16="http://schemas.microsoft.com/office/drawing/2014/main" xmlns="" val="2144748532"/>
                    </a:ext>
                  </a:extLst>
                </a:gridCol>
              </a:tblGrid>
              <a:tr h="370840">
                <a:tc>
                  <a:txBody>
                    <a:bodyPr/>
                    <a:lstStyle/>
                    <a:p>
                      <a:pPr algn="ctr"/>
                      <a:r>
                        <a:rPr lang="ru-RU" sz="1600" b="0" i="0" u="none" strike="noStrike" kern="1200" baseline="0" dirty="0" err="1" smtClean="0">
                          <a:solidFill>
                            <a:schemeClr val="lt1"/>
                          </a:solidFill>
                          <a:latin typeface="+mn-lt"/>
                          <a:ea typeface="+mn-ea"/>
                          <a:cs typeface="+mn-cs"/>
                        </a:rPr>
                        <a:t>Миқдор</a:t>
                      </a:r>
                      <a:r>
                        <a:rPr lang="en-US" sz="1600" b="0" i="0" u="none" strike="noStrike" kern="1200" baseline="0" dirty="0" smtClean="0">
                          <a:solidFill>
                            <a:schemeClr val="lt1"/>
                          </a:solidFill>
                          <a:latin typeface="+mn-lt"/>
                          <a:ea typeface="+mn-ea"/>
                          <a:cs typeface="+mn-cs"/>
                        </a:rPr>
                        <a:t> (Q)</a:t>
                      </a:r>
                      <a:endParaRPr lang="ru-RU" sz="1600" b="0" i="0" u="none" strike="noStrike" kern="1200" baseline="0" dirty="0" smtClean="0">
                        <a:solidFill>
                          <a:schemeClr val="lt1"/>
                        </a:solidFill>
                        <a:latin typeface="+mn-lt"/>
                        <a:ea typeface="+mn-ea"/>
                        <a:cs typeface="+mn-cs"/>
                      </a:endParaRPr>
                    </a:p>
                    <a:p>
                      <a:pPr algn="ctr"/>
                      <a:endParaRPr lang="ru-RU" sz="1600" dirty="0"/>
                    </a:p>
                  </a:txBody>
                  <a:tcPr/>
                </a:tc>
                <a:tc>
                  <a:txBody>
                    <a:bodyPr/>
                    <a:lstStyle/>
                    <a:p>
                      <a:pPr algn="ctr"/>
                      <a:r>
                        <a:rPr lang="ru-RU" sz="1600" b="0" i="0" u="none" strike="noStrike" kern="1200" baseline="0" dirty="0" err="1" smtClean="0">
                          <a:solidFill>
                            <a:schemeClr val="lt1"/>
                          </a:solidFill>
                          <a:latin typeface="+mn-lt"/>
                          <a:ea typeface="+mn-ea"/>
                          <a:cs typeface="+mn-cs"/>
                        </a:rPr>
                        <a:t>Маржинал</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даромад</a:t>
                      </a:r>
                      <a:endParaRPr lang="ru-RU" sz="1600" b="0" i="0" u="none" strike="noStrike" kern="1200" baseline="0" dirty="0" smtClean="0">
                        <a:solidFill>
                          <a:schemeClr val="lt1"/>
                        </a:solidFill>
                        <a:latin typeface="+mn-lt"/>
                        <a:ea typeface="+mn-ea"/>
                        <a:cs typeface="+mn-cs"/>
                      </a:endParaRPr>
                    </a:p>
                    <a:p>
                      <a:pPr algn="ctr"/>
                      <a:r>
                        <a:rPr lang="ru-RU" sz="1600" b="0" i="0" u="none" strike="noStrike" kern="1200" baseline="0" dirty="0" smtClean="0">
                          <a:solidFill>
                            <a:schemeClr val="lt1"/>
                          </a:solidFill>
                          <a:latin typeface="+mn-lt"/>
                          <a:ea typeface="+mn-ea"/>
                          <a:cs typeface="+mn-cs"/>
                        </a:rPr>
                        <a:t>(М</a:t>
                      </a:r>
                      <a:r>
                        <a:rPr lang="en-US" sz="1600" b="0" i="0" u="none" strike="noStrike" kern="1200" baseline="0" dirty="0" smtClean="0">
                          <a:solidFill>
                            <a:schemeClr val="lt1"/>
                          </a:solidFill>
                          <a:latin typeface="+mn-lt"/>
                          <a:ea typeface="+mn-ea"/>
                          <a:cs typeface="+mn-cs"/>
                        </a:rPr>
                        <a:t>R</a:t>
                      </a:r>
                      <a:r>
                        <a:rPr lang="ru-RU" sz="1600" b="0" i="0" u="none" strike="noStrike" kern="1200" baseline="0" dirty="0" smtClean="0">
                          <a:solidFill>
                            <a:schemeClr val="lt1"/>
                          </a:solidFill>
                          <a:latin typeface="+mn-lt"/>
                          <a:ea typeface="+mn-ea"/>
                          <a:cs typeface="+mn-cs"/>
                        </a:rPr>
                        <a:t> = Р=</a:t>
                      </a:r>
                    </a:p>
                    <a:p>
                      <a:pPr algn="ctr"/>
                      <a:r>
                        <a:rPr lang="ru-RU" sz="1600" b="0" i="0" u="none" strike="noStrike" kern="1200" baseline="0" dirty="0" smtClean="0">
                          <a:solidFill>
                            <a:schemeClr val="lt1"/>
                          </a:solidFill>
                          <a:latin typeface="+mn-lt"/>
                          <a:ea typeface="+mn-ea"/>
                          <a:cs typeface="+mn-cs"/>
                        </a:rPr>
                        <a:t>= </a:t>
                      </a:r>
                      <a:r>
                        <a:rPr lang="en-US" sz="1600" b="0" i="0" u="none" strike="noStrike" kern="1200" baseline="0" dirty="0" smtClean="0">
                          <a:solidFill>
                            <a:schemeClr val="lt1"/>
                          </a:solidFill>
                          <a:latin typeface="+mn-lt"/>
                          <a:ea typeface="+mn-ea"/>
                          <a:cs typeface="+mn-cs"/>
                        </a:rPr>
                        <a:t>AR</a:t>
                      </a:r>
                      <a:r>
                        <a:rPr lang="ru-RU" sz="1600" b="0" i="0" u="none" strike="noStrike" kern="1200" baseline="0" dirty="0" smtClean="0">
                          <a:solidFill>
                            <a:schemeClr val="lt1"/>
                          </a:solidFill>
                          <a:latin typeface="+mn-lt"/>
                          <a:ea typeface="+mn-ea"/>
                          <a:cs typeface="+mn-cs"/>
                        </a:rPr>
                        <a:t>), </a:t>
                      </a:r>
                      <a:r>
                        <a:rPr lang="en-US" sz="1600" b="0" i="0" u="none" strike="noStrike" kern="1200" baseline="0" dirty="0" smtClean="0">
                          <a:solidFill>
                            <a:schemeClr val="lt1"/>
                          </a:solidFill>
                          <a:latin typeface="+mn-lt"/>
                          <a:ea typeface="+mn-ea"/>
                          <a:cs typeface="+mn-cs"/>
                        </a:rPr>
                        <a:t>$</a:t>
                      </a:r>
                      <a:endParaRPr lang="ru-RU" sz="1600" b="0" i="0" u="none" strike="noStrike" kern="1200" baseline="0" dirty="0">
                        <a:solidFill>
                          <a:schemeClr val="lt1"/>
                        </a:solidFill>
                        <a:latin typeface="+mn-lt"/>
                        <a:ea typeface="+mn-ea"/>
                        <a:cs typeface="+mn-cs"/>
                      </a:endParaRPr>
                    </a:p>
                  </a:txBody>
                  <a:tcPr/>
                </a:tc>
                <a:tc>
                  <a:txBody>
                    <a:bodyPr/>
                    <a:lstStyle/>
                    <a:p>
                      <a:pPr algn="ctr"/>
                      <a:r>
                        <a:rPr lang="ru-RU" sz="1600" b="0" i="0" u="none" strike="noStrike" kern="1200" baseline="0" dirty="0" err="1" smtClean="0">
                          <a:solidFill>
                            <a:schemeClr val="lt1"/>
                          </a:solidFill>
                          <a:latin typeface="+mn-lt"/>
                          <a:ea typeface="+mn-ea"/>
                          <a:cs typeface="+mn-cs"/>
                        </a:rPr>
                        <a:t>Ўртача</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доимий</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харажатлар</a:t>
                      </a:r>
                      <a:endParaRPr lang="ru-RU" sz="1600" b="0" i="0" u="none" strike="noStrike" kern="1200" baseline="0" dirty="0" smtClean="0">
                        <a:solidFill>
                          <a:schemeClr val="lt1"/>
                        </a:solidFill>
                        <a:latin typeface="+mn-lt"/>
                        <a:ea typeface="+mn-ea"/>
                        <a:cs typeface="+mn-cs"/>
                      </a:endParaRPr>
                    </a:p>
                    <a:p>
                      <a:pPr algn="ctr"/>
                      <a:r>
                        <a:rPr lang="en-US" sz="1600" b="0" i="0" u="none" strike="noStrike" kern="1200" baseline="0" dirty="0" smtClean="0">
                          <a:solidFill>
                            <a:schemeClr val="lt1"/>
                          </a:solidFill>
                          <a:latin typeface="+mn-lt"/>
                          <a:ea typeface="+mn-ea"/>
                          <a:cs typeface="+mn-cs"/>
                        </a:rPr>
                        <a:t>(AFC</a:t>
                      </a:r>
                      <a:r>
                        <a:rPr lang="ru-RU" sz="1600" b="0" i="0" u="none" strike="noStrike" kern="1200" baseline="0" dirty="0" smtClean="0">
                          <a:solidFill>
                            <a:schemeClr val="lt1"/>
                          </a:solidFill>
                          <a:latin typeface="+mn-lt"/>
                          <a:ea typeface="+mn-ea"/>
                          <a:cs typeface="+mn-cs"/>
                        </a:rPr>
                        <a:t>),</a:t>
                      </a:r>
                      <a:r>
                        <a:rPr lang="en-US" sz="1600" b="0" i="0" u="none" strike="noStrike" kern="1200" baseline="0" dirty="0" smtClean="0">
                          <a:solidFill>
                            <a:schemeClr val="lt1"/>
                          </a:solidFill>
                          <a:latin typeface="+mn-lt"/>
                          <a:ea typeface="+mn-ea"/>
                          <a:cs typeface="+mn-cs"/>
                        </a:rPr>
                        <a:t> </a:t>
                      </a:r>
                      <a:r>
                        <a:rPr lang="ru-RU" sz="1600" b="0" i="0" u="none" strike="noStrike" kern="1200" baseline="0" dirty="0" smtClean="0">
                          <a:solidFill>
                            <a:schemeClr val="lt1"/>
                          </a:solidFill>
                          <a:latin typeface="+mn-lt"/>
                          <a:ea typeface="+mn-ea"/>
                          <a:cs typeface="+mn-cs"/>
                        </a:rPr>
                        <a:t>$</a:t>
                      </a:r>
                      <a:endParaRPr lang="ru-RU" sz="1600" b="0" i="0" u="none" strike="noStrike" kern="1200" baseline="0" dirty="0">
                        <a:solidFill>
                          <a:schemeClr val="lt1"/>
                        </a:solidFill>
                        <a:latin typeface="+mn-lt"/>
                        <a:ea typeface="+mn-ea"/>
                        <a:cs typeface="+mn-cs"/>
                      </a:endParaRPr>
                    </a:p>
                  </a:txBody>
                  <a:tcPr/>
                </a:tc>
                <a:tc>
                  <a:txBody>
                    <a:bodyPr/>
                    <a:lstStyle/>
                    <a:p>
                      <a:pPr algn="ctr"/>
                      <a:r>
                        <a:rPr lang="ru-RU" sz="1600" b="0" i="0" u="none" strike="noStrike" kern="1200" baseline="0" dirty="0" err="1" smtClean="0">
                          <a:solidFill>
                            <a:schemeClr val="lt1"/>
                          </a:solidFill>
                          <a:latin typeface="+mn-lt"/>
                          <a:ea typeface="+mn-ea"/>
                          <a:cs typeface="+mn-cs"/>
                        </a:rPr>
                        <a:t>Ўртача</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ўзгарувчан</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харажатлар</a:t>
                      </a:r>
                      <a:endParaRPr lang="ru-RU" sz="1600" b="0" i="0" u="none" strike="noStrike" kern="1200" baseline="0" dirty="0" smtClean="0">
                        <a:solidFill>
                          <a:schemeClr val="lt1"/>
                        </a:solidFill>
                        <a:latin typeface="+mn-lt"/>
                        <a:ea typeface="+mn-ea"/>
                        <a:cs typeface="+mn-cs"/>
                      </a:endParaRPr>
                    </a:p>
                    <a:p>
                      <a:pPr algn="ctr"/>
                      <a:r>
                        <a:rPr lang="en-US" sz="1600" b="0" i="0" u="none" strike="noStrike" kern="1200" baseline="0" dirty="0" smtClean="0">
                          <a:solidFill>
                            <a:schemeClr val="lt1"/>
                          </a:solidFill>
                          <a:latin typeface="+mn-lt"/>
                          <a:ea typeface="+mn-ea"/>
                          <a:cs typeface="+mn-cs"/>
                        </a:rPr>
                        <a:t>(AVC)</a:t>
                      </a:r>
                      <a:r>
                        <a:rPr lang="ru-RU" sz="1600" b="0" i="0" u="none" strike="noStrike" kern="1200" baseline="0" dirty="0" smtClean="0">
                          <a:solidFill>
                            <a:schemeClr val="lt1"/>
                          </a:solidFill>
                          <a:latin typeface="+mn-lt"/>
                          <a:ea typeface="+mn-ea"/>
                          <a:cs typeface="+mn-cs"/>
                        </a:rPr>
                        <a:t>, $</a:t>
                      </a:r>
                      <a:endParaRPr lang="ru-RU" sz="1600" b="0" i="0" u="none" strike="noStrike" kern="1200" baseline="0" dirty="0">
                        <a:solidFill>
                          <a:schemeClr val="lt1"/>
                        </a:solidFill>
                        <a:latin typeface="+mn-lt"/>
                        <a:ea typeface="+mn-ea"/>
                        <a:cs typeface="+mn-cs"/>
                      </a:endParaRPr>
                    </a:p>
                  </a:txBody>
                  <a:tcPr/>
                </a:tc>
                <a:tc>
                  <a:txBody>
                    <a:bodyPr/>
                    <a:lstStyle/>
                    <a:p>
                      <a:pPr algn="ctr"/>
                      <a:r>
                        <a:rPr lang="ru-RU" sz="1600" b="0" i="0" u="none" strike="noStrike" kern="1200" baseline="0" dirty="0" err="1" smtClean="0">
                          <a:solidFill>
                            <a:schemeClr val="lt1"/>
                          </a:solidFill>
                          <a:latin typeface="+mn-lt"/>
                          <a:ea typeface="+mn-ea"/>
                          <a:cs typeface="+mn-cs"/>
                        </a:rPr>
                        <a:t>Ўртача</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умумий</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харажатлар</a:t>
                      </a:r>
                      <a:endParaRPr lang="ru-RU" sz="1600" b="0" i="0" u="none" strike="noStrike" kern="1200" baseline="0" dirty="0" smtClean="0">
                        <a:solidFill>
                          <a:schemeClr val="lt1"/>
                        </a:solidFill>
                        <a:latin typeface="+mn-lt"/>
                        <a:ea typeface="+mn-ea"/>
                        <a:cs typeface="+mn-cs"/>
                      </a:endParaRPr>
                    </a:p>
                    <a:p>
                      <a:pPr algn="ctr"/>
                      <a:r>
                        <a:rPr lang="en-US" sz="1600" b="0" i="0" u="none" strike="noStrike" kern="1200" baseline="0" dirty="0" smtClean="0">
                          <a:solidFill>
                            <a:schemeClr val="lt1"/>
                          </a:solidFill>
                          <a:latin typeface="+mn-lt"/>
                          <a:ea typeface="+mn-ea"/>
                          <a:cs typeface="+mn-cs"/>
                        </a:rPr>
                        <a:t>(AC), $</a:t>
                      </a:r>
                      <a:endParaRPr lang="ru-RU" sz="1600" b="0" dirty="0"/>
                    </a:p>
                  </a:txBody>
                  <a:tcPr/>
                </a:tc>
                <a:tc>
                  <a:txBody>
                    <a:bodyPr/>
                    <a:lstStyle/>
                    <a:p>
                      <a:pPr algn="ctr"/>
                      <a:r>
                        <a:rPr lang="ru-RU" sz="1600" b="0" i="0" u="none" strike="noStrike" kern="1200" baseline="0" dirty="0" err="1" smtClean="0">
                          <a:solidFill>
                            <a:schemeClr val="lt1"/>
                          </a:solidFill>
                          <a:latin typeface="+mn-lt"/>
                          <a:ea typeface="+mn-ea"/>
                          <a:cs typeface="+mn-cs"/>
                        </a:rPr>
                        <a:t>Маржинал</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харажатлар</a:t>
                      </a:r>
                      <a:r>
                        <a:rPr lang="ru-RU" sz="1600" b="0" i="0" u="none" strike="noStrike" kern="1200" baseline="0" dirty="0" smtClean="0">
                          <a:solidFill>
                            <a:schemeClr val="lt1"/>
                          </a:solidFill>
                          <a:latin typeface="+mn-lt"/>
                          <a:ea typeface="+mn-ea"/>
                          <a:cs typeface="+mn-cs"/>
                        </a:rPr>
                        <a:t> (МС), $</a:t>
                      </a:r>
                      <a:endParaRPr lang="ru-RU" sz="1600" b="0" dirty="0"/>
                    </a:p>
                  </a:txBody>
                  <a:tcPr/>
                </a:tc>
                <a:tc>
                  <a:txBody>
                    <a:bodyPr/>
                    <a:lstStyle/>
                    <a:p>
                      <a:pPr algn="ctr"/>
                      <a:r>
                        <a:rPr lang="ru-RU" sz="1600" b="0" i="0" u="none" strike="noStrike" kern="1200" baseline="0" dirty="0" err="1" smtClean="0">
                          <a:solidFill>
                            <a:schemeClr val="lt1"/>
                          </a:solidFill>
                          <a:latin typeface="+mn-lt"/>
                          <a:ea typeface="+mn-ea"/>
                          <a:cs typeface="+mn-cs"/>
                        </a:rPr>
                        <a:t>Маржинал</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фойда</a:t>
                      </a:r>
                      <a:r>
                        <a:rPr lang="ru-RU" sz="1600" b="0" i="0" u="none" strike="noStrike" kern="1200" baseline="0" dirty="0" smtClean="0">
                          <a:solidFill>
                            <a:schemeClr val="lt1"/>
                          </a:solidFill>
                          <a:latin typeface="+mn-lt"/>
                          <a:ea typeface="+mn-ea"/>
                          <a:cs typeface="+mn-cs"/>
                        </a:rPr>
                        <a:t>,</a:t>
                      </a:r>
                      <a:r>
                        <a:rPr lang="en-US" sz="1600" b="0" i="0" u="none" strike="noStrike" kern="1200" baseline="0" dirty="0" smtClean="0">
                          <a:solidFill>
                            <a:schemeClr val="lt1"/>
                          </a:solidFill>
                          <a:latin typeface="+mn-lt"/>
                          <a:ea typeface="+mn-ea"/>
                          <a:cs typeface="+mn-cs"/>
                        </a:rPr>
                        <a:t> $</a:t>
                      </a:r>
                      <a:endParaRPr lang="ru-RU" sz="1600" b="0" dirty="0"/>
                    </a:p>
                  </a:txBody>
                  <a:tcPr/>
                </a:tc>
                <a:extLst>
                  <a:ext uri="{0D108BD9-81ED-4DB2-BD59-A6C34878D82A}">
                    <a16:rowId xmlns:a16="http://schemas.microsoft.com/office/drawing/2014/main" xmlns="" val="3842767642"/>
                  </a:ext>
                </a:extLst>
              </a:tr>
              <a:tr h="370840">
                <a:tc>
                  <a:txBody>
                    <a:bodyPr/>
                    <a:lstStyle/>
                    <a:p>
                      <a:pPr algn="ctr"/>
                      <a:r>
                        <a:rPr lang="en-US" dirty="0" smtClean="0"/>
                        <a:t>0</a:t>
                      </a:r>
                      <a:endParaRPr lang="ru-RU" dirty="0"/>
                    </a:p>
                  </a:txBody>
                  <a:tcPr/>
                </a:tc>
                <a:tc>
                  <a:txBody>
                    <a:bodyPr/>
                    <a:lstStyle/>
                    <a:p>
                      <a:pPr algn="ctr"/>
                      <a:r>
                        <a:rPr lang="en-US" dirty="0" smtClean="0"/>
                        <a:t>110</a:t>
                      </a:r>
                      <a:endParaRPr lang="ru-RU" dirty="0"/>
                    </a:p>
                  </a:txBody>
                  <a:tcPr/>
                </a:tc>
                <a:tc>
                  <a:txBody>
                    <a:bodyPr/>
                    <a:lstStyle/>
                    <a:p>
                      <a:pPr algn="ctr"/>
                      <a:endParaRPr lang="ru-RU" sz="1800" b="0" i="0" u="none" strike="noStrike" kern="1200" baseline="0" dirty="0" smtClean="0">
                        <a:solidFill>
                          <a:schemeClr val="dk1"/>
                        </a:solidFill>
                        <a:latin typeface="+mn-lt"/>
                        <a:ea typeface="+mn-ea"/>
                        <a:cs typeface="+mn-cs"/>
                      </a:endParaRPr>
                    </a:p>
                  </a:txBody>
                  <a:tcPr/>
                </a:tc>
                <a:tc>
                  <a:txBody>
                    <a:bodyPr/>
                    <a:lstStyle/>
                    <a:p>
                      <a:pPr algn="ctr"/>
                      <a:endParaRPr lang="ru-RU" dirty="0"/>
                    </a:p>
                  </a:txBody>
                  <a:tcPr/>
                </a:tc>
                <a:tc>
                  <a:txBody>
                    <a:bodyPr/>
                    <a:lstStyle/>
                    <a:p>
                      <a:pPr algn="ctr"/>
                      <a:endParaRPr lang="ru-RU" dirty="0"/>
                    </a:p>
                  </a:txBody>
                  <a:tcPr/>
                </a:tc>
                <a:tc>
                  <a:txBody>
                    <a:bodyPr/>
                    <a:lstStyle/>
                    <a:p>
                      <a:pPr algn="ctr"/>
                      <a:endParaRPr lang="ru-RU" dirty="0"/>
                    </a:p>
                  </a:txBody>
                  <a:tcPr/>
                </a:tc>
                <a:tc>
                  <a:txBody>
                    <a:bodyPr/>
                    <a:lstStyle/>
                    <a:p>
                      <a:pPr algn="ctr"/>
                      <a:endParaRPr lang="ru-RU" sz="1800" b="0" i="0" u="none" strike="noStrike" kern="1200" baseline="0" dirty="0" smtClean="0">
                        <a:solidFill>
                          <a:schemeClr val="dk1"/>
                        </a:solidFill>
                        <a:latin typeface="+mn-lt"/>
                        <a:ea typeface="+mn-ea"/>
                        <a:cs typeface="+mn-cs"/>
                      </a:endParaRPr>
                    </a:p>
                  </a:txBody>
                  <a:tcPr/>
                </a:tc>
                <a:extLst>
                  <a:ext uri="{0D108BD9-81ED-4DB2-BD59-A6C34878D82A}">
                    <a16:rowId xmlns:a16="http://schemas.microsoft.com/office/drawing/2014/main" xmlns="" val="590802637"/>
                  </a:ext>
                </a:extLst>
              </a:tr>
              <a:tr h="370840">
                <a:tc>
                  <a:txBody>
                    <a:bodyPr/>
                    <a:lstStyle/>
                    <a:p>
                      <a:pPr algn="ctr"/>
                      <a:r>
                        <a:rPr lang="en-US" dirty="0" smtClean="0"/>
                        <a:t>1</a:t>
                      </a:r>
                      <a:endParaRPr lang="ru-RU" dirty="0"/>
                    </a:p>
                  </a:txBody>
                  <a:tcPr/>
                </a:tc>
                <a:tc>
                  <a:txBody>
                    <a:bodyPr/>
                    <a:lstStyle/>
                    <a:p>
                      <a:pPr algn="ctr"/>
                      <a:r>
                        <a:rPr lang="en-US" dirty="0" smtClean="0"/>
                        <a:t>110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100,00</a:t>
                      </a:r>
                    </a:p>
                  </a:txBody>
                  <a:tcPr/>
                </a:tc>
                <a:tc>
                  <a:txBody>
                    <a:bodyPr/>
                    <a:lstStyle/>
                    <a:p>
                      <a:pPr algn="ctr"/>
                      <a:r>
                        <a:rPr lang="en-US" sz="1800" b="0" i="0" u="none" strike="noStrike" kern="1200" baseline="0" dirty="0" smtClean="0">
                          <a:solidFill>
                            <a:schemeClr val="dk1"/>
                          </a:solidFill>
                          <a:latin typeface="+mn-lt"/>
                          <a:ea typeface="+mn-ea"/>
                          <a:cs typeface="+mn-cs"/>
                        </a:rPr>
                        <a:t>55,70</a:t>
                      </a:r>
                    </a:p>
                  </a:txBody>
                  <a:tcPr/>
                </a:tc>
                <a:tc>
                  <a:txBody>
                    <a:bodyPr/>
                    <a:lstStyle/>
                    <a:p>
                      <a:pPr algn="ctr"/>
                      <a:r>
                        <a:rPr lang="ru-RU" sz="1800" b="0" i="0" u="none" strike="noStrike" kern="1200" baseline="0" dirty="0" smtClean="0">
                          <a:solidFill>
                            <a:schemeClr val="dk1"/>
                          </a:solidFill>
                          <a:latin typeface="+mn-lt"/>
                          <a:ea typeface="+mn-ea"/>
                          <a:cs typeface="+mn-cs"/>
                        </a:rPr>
                        <a:t>155</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70</a:t>
                      </a:r>
                    </a:p>
                  </a:txBody>
                  <a:tcPr/>
                </a:tc>
                <a:tc>
                  <a:txBody>
                    <a:bodyPr/>
                    <a:lstStyle/>
                    <a:p>
                      <a:pPr algn="ctr"/>
                      <a:r>
                        <a:rPr lang="ru-RU" sz="1800" b="0" i="0" u="none" strike="noStrike" kern="1200" baseline="0" dirty="0" smtClean="0">
                          <a:solidFill>
                            <a:schemeClr val="dk1"/>
                          </a:solidFill>
                          <a:latin typeface="+mn-lt"/>
                          <a:ea typeface="+mn-ea"/>
                          <a:cs typeface="+mn-cs"/>
                        </a:rPr>
                        <a:t>55,70</a:t>
                      </a:r>
                    </a:p>
                  </a:txBody>
                  <a:tcPr/>
                </a:tc>
                <a:tc>
                  <a:txBody>
                    <a:bodyPr/>
                    <a:lstStyle/>
                    <a:p>
                      <a:pPr algn="ctr"/>
                      <a:r>
                        <a:rPr lang="ru-RU" sz="1800" b="0" i="0" u="none" strike="noStrike" kern="1200" baseline="0" dirty="0" smtClean="0">
                          <a:solidFill>
                            <a:schemeClr val="dk1"/>
                          </a:solidFill>
                          <a:latin typeface="+mn-lt"/>
                          <a:ea typeface="+mn-ea"/>
                          <a:cs typeface="+mn-cs"/>
                        </a:rPr>
                        <a:t>54,30</a:t>
                      </a:r>
                    </a:p>
                  </a:txBody>
                  <a:tcPr/>
                </a:tc>
                <a:extLst>
                  <a:ext uri="{0D108BD9-81ED-4DB2-BD59-A6C34878D82A}">
                    <a16:rowId xmlns:a16="http://schemas.microsoft.com/office/drawing/2014/main" xmlns="" val="2122105985"/>
                  </a:ext>
                </a:extLst>
              </a:tr>
              <a:tr h="370840">
                <a:tc>
                  <a:txBody>
                    <a:bodyPr/>
                    <a:lstStyle/>
                    <a:p>
                      <a:pPr algn="ctr"/>
                      <a:r>
                        <a:rPr lang="en-US" dirty="0" smtClean="0"/>
                        <a:t>2</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52,80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102,80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49,90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60</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10</a:t>
                      </a:r>
                      <a:endParaRPr lang="ru-RU" dirty="0"/>
                    </a:p>
                  </a:txBody>
                  <a:tcPr/>
                </a:tc>
                <a:extLst>
                  <a:ext uri="{0D108BD9-81ED-4DB2-BD59-A6C34878D82A}">
                    <a16:rowId xmlns:a16="http://schemas.microsoft.com/office/drawing/2014/main" xmlns="" val="962636097"/>
                  </a:ext>
                </a:extLst>
              </a:tr>
              <a:tr h="370840">
                <a:tc>
                  <a:txBody>
                    <a:bodyPr/>
                    <a:lstStyle/>
                    <a:p>
                      <a:pPr algn="ctr"/>
                      <a:r>
                        <a:rPr lang="en-US" dirty="0" smtClean="0"/>
                        <a:t>3</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33</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33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51,30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84,63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48,30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61,70</a:t>
                      </a:r>
                      <a:endParaRPr lang="ru-RU" dirty="0"/>
                    </a:p>
                  </a:txBody>
                  <a:tcPr/>
                </a:tc>
                <a:extLst>
                  <a:ext uri="{0D108BD9-81ED-4DB2-BD59-A6C34878D82A}">
                    <a16:rowId xmlns:a16="http://schemas.microsoft.com/office/drawing/2014/main" xmlns="" val="1869423745"/>
                  </a:ext>
                </a:extLst>
              </a:tr>
              <a:tr h="370840">
                <a:tc>
                  <a:txBody>
                    <a:bodyPr/>
                    <a:lstStyle/>
                    <a:p>
                      <a:pPr algn="ctr"/>
                      <a:r>
                        <a:rPr lang="en-US" dirty="0" smtClean="0"/>
                        <a:t>4</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25,00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51,20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76,20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50,90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59,10</a:t>
                      </a:r>
                      <a:endParaRPr lang="ru-RU" dirty="0"/>
                    </a:p>
                  </a:txBody>
                  <a:tcPr/>
                </a:tc>
                <a:extLst>
                  <a:ext uri="{0D108BD9-81ED-4DB2-BD59-A6C34878D82A}">
                    <a16:rowId xmlns:a16="http://schemas.microsoft.com/office/drawing/2014/main" xmlns="" val="226069204"/>
                  </a:ext>
                </a:extLst>
              </a:tr>
              <a:tr h="370840">
                <a:tc>
                  <a:txBody>
                    <a:bodyPr/>
                    <a:lstStyle/>
                    <a:p>
                      <a:pPr algn="ctr"/>
                      <a:r>
                        <a:rPr lang="en-US" dirty="0" smtClean="0"/>
                        <a:t>5</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57,70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52</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30</a:t>
                      </a:r>
                      <a:endParaRPr lang="ru-RU" dirty="0"/>
                    </a:p>
                  </a:txBody>
                  <a:tcPr/>
                </a:tc>
                <a:extLst>
                  <a:ext uri="{0D108BD9-81ED-4DB2-BD59-A6C34878D82A}">
                    <a16:rowId xmlns:a16="http://schemas.microsoft.com/office/drawing/2014/main" xmlns="" val="3340434987"/>
                  </a:ext>
                </a:extLst>
              </a:tr>
              <a:tr h="370840">
                <a:tc>
                  <a:txBody>
                    <a:bodyPr/>
                    <a:lstStyle/>
                    <a:p>
                      <a:pPr algn="ctr"/>
                      <a:r>
                        <a:rPr lang="en-US" dirty="0" smtClean="0"/>
                        <a:t>6</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16,67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55,20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68,70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41,30</a:t>
                      </a:r>
                      <a:endParaRPr lang="ru-RU" dirty="0"/>
                    </a:p>
                  </a:txBody>
                  <a:tcPr/>
                </a:tc>
                <a:extLst>
                  <a:ext uri="{0D108BD9-81ED-4DB2-BD59-A6C34878D82A}">
                    <a16:rowId xmlns:a16="http://schemas.microsoft.com/office/drawing/2014/main" xmlns="" val="2719806695"/>
                  </a:ext>
                </a:extLst>
              </a:tr>
              <a:tr h="370840">
                <a:tc>
                  <a:txBody>
                    <a:bodyPr/>
                    <a:lstStyle/>
                    <a:p>
                      <a:pPr algn="ctr"/>
                      <a:r>
                        <a:rPr lang="en-US" dirty="0" smtClean="0"/>
                        <a:t>7</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14,29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59,30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73,59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63,90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26,10</a:t>
                      </a:r>
                      <a:endParaRPr lang="ru-RU" dirty="0"/>
                    </a:p>
                  </a:txBody>
                  <a:tcPr/>
                </a:tc>
                <a:extLst>
                  <a:ext uri="{0D108BD9-81ED-4DB2-BD59-A6C34878D82A}">
                    <a16:rowId xmlns:a16="http://schemas.microsoft.com/office/drawing/2014/main" xmlns="" val="3970120039"/>
                  </a:ext>
                </a:extLst>
              </a:tr>
              <a:tr h="370840">
                <a:tc>
                  <a:txBody>
                    <a:bodyPr/>
                    <a:lstStyle/>
                    <a:p>
                      <a:pPr algn="ctr"/>
                      <a:r>
                        <a:rPr lang="en-US" dirty="0" smtClean="0">
                          <a:solidFill>
                            <a:srgbClr val="C00000"/>
                          </a:solidFill>
                        </a:rPr>
                        <a:t>8</a:t>
                      </a:r>
                      <a:endParaRPr lang="ru-RU" dirty="0">
                        <a:solidFill>
                          <a:srgbClr val="C00000"/>
                        </a:solidFill>
                      </a:endParaRPr>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64,80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77,30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103</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rgbClr val="C00000"/>
                          </a:solidFill>
                          <a:latin typeface="+mn-lt"/>
                          <a:ea typeface="+mn-ea"/>
                          <a:cs typeface="+mn-cs"/>
                        </a:rPr>
                        <a:t>6,70</a:t>
                      </a:r>
                      <a:endParaRPr lang="ru-RU" dirty="0">
                        <a:solidFill>
                          <a:srgbClr val="FF0000"/>
                        </a:solidFill>
                      </a:endParaRPr>
                    </a:p>
                  </a:txBody>
                  <a:tcPr/>
                </a:tc>
                <a:extLst>
                  <a:ext uri="{0D108BD9-81ED-4DB2-BD59-A6C34878D82A}">
                    <a16:rowId xmlns:a16="http://schemas.microsoft.com/office/drawing/2014/main" xmlns="" val="670203481"/>
                  </a:ext>
                </a:extLst>
              </a:tr>
              <a:tr h="370840">
                <a:tc>
                  <a:txBody>
                    <a:bodyPr/>
                    <a:lstStyle/>
                    <a:p>
                      <a:pPr algn="ctr"/>
                      <a:r>
                        <a:rPr lang="en-US" dirty="0" smtClean="0"/>
                        <a:t>9</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11,11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71</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82,81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126,90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-16,90</a:t>
                      </a:r>
                      <a:endParaRPr lang="ru-RU" dirty="0"/>
                    </a:p>
                  </a:txBody>
                  <a:tcPr/>
                </a:tc>
                <a:extLst>
                  <a:ext uri="{0D108BD9-81ED-4DB2-BD59-A6C34878D82A}">
                    <a16:rowId xmlns:a16="http://schemas.microsoft.com/office/drawing/2014/main" xmlns="" val="970748450"/>
                  </a:ext>
                </a:extLst>
              </a:tr>
              <a:tr h="370840">
                <a:tc>
                  <a:txBody>
                    <a:bodyPr/>
                    <a:lstStyle/>
                    <a:p>
                      <a:pPr algn="ctr"/>
                      <a:r>
                        <a:rPr lang="en-US" dirty="0" smtClean="0"/>
                        <a:t>10</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154,70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-44,70</a:t>
                      </a:r>
                      <a:endParaRPr lang="ru-RU" dirty="0"/>
                    </a:p>
                  </a:txBody>
                  <a:tcPr/>
                </a:tc>
                <a:extLst>
                  <a:ext uri="{0D108BD9-81ED-4DB2-BD59-A6C34878D82A}">
                    <a16:rowId xmlns:a16="http://schemas.microsoft.com/office/drawing/2014/main" xmlns="" val="3927374219"/>
                  </a:ext>
                </a:extLst>
              </a:tr>
              <a:tr h="370840">
                <a:tc>
                  <a:txBody>
                    <a:bodyPr/>
                    <a:lstStyle/>
                    <a:p>
                      <a:pPr algn="ctr"/>
                      <a:r>
                        <a:rPr lang="en-US" dirty="0" smtClean="0"/>
                        <a:t>11</a:t>
                      </a:r>
                      <a:endParaRPr lang="ru-RU" dirty="0"/>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9,09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89,70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98,79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186,70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-76</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70</a:t>
                      </a:r>
                      <a:endParaRPr lang="ru-RU" dirty="0"/>
                    </a:p>
                  </a:txBody>
                  <a:tcPr/>
                </a:tc>
                <a:extLst>
                  <a:ext uri="{0D108BD9-81ED-4DB2-BD59-A6C34878D82A}">
                    <a16:rowId xmlns:a16="http://schemas.microsoft.com/office/drawing/2014/main" xmlns="" val="2097713961"/>
                  </a:ext>
                </a:extLst>
              </a:tr>
              <a:tr h="370840">
                <a:tc>
                  <a:txBody>
                    <a:bodyPr/>
                    <a:lstStyle/>
                    <a:p>
                      <a:pPr algn="ctr"/>
                      <a:r>
                        <a:rPr lang="en-US" dirty="0" smtClean="0"/>
                        <a:t>12</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8,33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100,80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109,13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222,90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-112,90</a:t>
                      </a:r>
                      <a:endParaRPr lang="ru-RU" dirty="0"/>
                    </a:p>
                  </a:txBody>
                  <a:tcPr/>
                </a:tc>
                <a:extLst>
                  <a:ext uri="{0D108BD9-81ED-4DB2-BD59-A6C34878D82A}">
                    <a16:rowId xmlns:a16="http://schemas.microsoft.com/office/drawing/2014/main" xmlns="" val="4097274361"/>
                  </a:ext>
                </a:extLst>
              </a:tr>
            </a:tbl>
          </a:graphicData>
        </a:graphic>
      </p:graphicFrame>
    </p:spTree>
    <p:extLst>
      <p:ext uri="{BB962C8B-B14F-4D97-AF65-F5344CB8AC3E}">
        <p14:creationId xmlns:p14="http://schemas.microsoft.com/office/powerpoint/2010/main" val="10534298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371145"/>
          </a:xfrm>
        </p:spPr>
        <p:txBody>
          <a:bodyPr>
            <a:normAutofit fontScale="90000"/>
          </a:bodyPr>
          <a:lstStyle/>
          <a:p>
            <a:pPr algn="ctr"/>
            <a:r>
              <a:rPr lang="ru-RU" sz="2400" b="1" dirty="0"/>
              <a:t>Метод </a:t>
            </a:r>
            <a:r>
              <a:rPr lang="ru-RU" sz="2400" b="1" i="1" dirty="0" smtClean="0"/>
              <a:t>М</a:t>
            </a:r>
            <a:r>
              <a:rPr lang="en-US" sz="2400" b="1" i="1" dirty="0" smtClean="0"/>
              <a:t>R</a:t>
            </a:r>
            <a:r>
              <a:rPr lang="ru-RU" sz="2400" b="1" i="1" dirty="0" smtClean="0"/>
              <a:t>—МС</a:t>
            </a:r>
            <a:r>
              <a:rPr lang="en-US" sz="2400" b="1" i="1" dirty="0" smtClean="0"/>
              <a:t> </a:t>
            </a:r>
            <a:r>
              <a:rPr lang="uz-Cyrl-UZ" sz="2400" b="1" i="1" dirty="0" smtClean="0"/>
              <a:t>усули график кўринишда</a:t>
            </a:r>
            <a:endParaRPr lang="ru-RU" sz="2400" dirty="0"/>
          </a:p>
        </p:txBody>
      </p:sp>
      <p:pic>
        <p:nvPicPr>
          <p:cNvPr id="5" name="Рисунок 4"/>
          <p:cNvPicPr>
            <a:picLocks noChangeAspect="1"/>
          </p:cNvPicPr>
          <p:nvPr/>
        </p:nvPicPr>
        <p:blipFill>
          <a:blip r:embed="rId2"/>
          <a:stretch>
            <a:fillRect/>
          </a:stretch>
        </p:blipFill>
        <p:spPr>
          <a:xfrm>
            <a:off x="234208" y="736270"/>
            <a:ext cx="8965869" cy="5490564"/>
          </a:xfrm>
          <a:prstGeom prst="rect">
            <a:avLst/>
          </a:prstGeom>
        </p:spPr>
      </p:pic>
      <p:sp>
        <p:nvSpPr>
          <p:cNvPr id="4" name="Прямоугольник 3"/>
          <p:cNvSpPr/>
          <p:nvPr/>
        </p:nvSpPr>
        <p:spPr>
          <a:xfrm>
            <a:off x="805813" y="6466271"/>
            <a:ext cx="3146823" cy="369332"/>
          </a:xfrm>
          <a:prstGeom prst="rect">
            <a:avLst/>
          </a:prstGeom>
        </p:spPr>
        <p:txBody>
          <a:bodyPr wrap="none">
            <a:spAutoFit/>
          </a:bodyPr>
          <a:lstStyle/>
          <a:p>
            <a:r>
              <a:rPr lang="en-US" dirty="0"/>
              <a:t>Michael </a:t>
            </a:r>
            <a:r>
              <a:rPr lang="en-US" dirty="0" err="1"/>
              <a:t>Baye</a:t>
            </a:r>
            <a:r>
              <a:rPr lang="en-US" dirty="0"/>
              <a:t>, Jeff </a:t>
            </a:r>
            <a:r>
              <a:rPr lang="en-US" dirty="0" smtClean="0"/>
              <a:t>Prince, 2021.</a:t>
            </a:r>
            <a:endParaRPr lang="ru-RU" dirty="0"/>
          </a:p>
        </p:txBody>
      </p:sp>
    </p:spTree>
    <p:extLst>
      <p:ext uri="{BB962C8B-B14F-4D97-AF65-F5344CB8AC3E}">
        <p14:creationId xmlns:p14="http://schemas.microsoft.com/office/powerpoint/2010/main" val="15968441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371145"/>
          </a:xfrm>
        </p:spPr>
        <p:txBody>
          <a:bodyPr>
            <a:noAutofit/>
          </a:bodyPr>
          <a:lstStyle/>
          <a:p>
            <a:pPr algn="ctr"/>
            <a:r>
              <a:rPr lang="ru-RU" sz="2400" b="1" dirty="0" err="1"/>
              <a:t>Мақбул</a:t>
            </a:r>
            <a:r>
              <a:rPr lang="ru-RU" sz="2400" b="1" dirty="0"/>
              <a:t> </a:t>
            </a:r>
            <a:r>
              <a:rPr lang="ru-RU" sz="2400" b="1" dirty="0" err="1"/>
              <a:t>ишлаб</a:t>
            </a:r>
            <a:r>
              <a:rPr lang="ru-RU" sz="2400" b="1" dirty="0"/>
              <a:t> </a:t>
            </a:r>
            <a:r>
              <a:rPr lang="ru-RU" sz="2400" b="1" dirty="0" err="1"/>
              <a:t>чиқариш</a:t>
            </a:r>
            <a:r>
              <a:rPr lang="ru-RU" sz="2400" b="1" dirty="0"/>
              <a:t> </a:t>
            </a:r>
            <a:r>
              <a:rPr lang="ru-RU" sz="2400" b="1" dirty="0" err="1"/>
              <a:t>ҳажмини</a:t>
            </a:r>
            <a:r>
              <a:rPr lang="ru-RU" sz="2400" b="1" dirty="0"/>
              <a:t> </a:t>
            </a:r>
            <a:r>
              <a:rPr lang="ru-RU" sz="2400" b="1" dirty="0" err="1"/>
              <a:t>аниқлаш</a:t>
            </a:r>
            <a:r>
              <a:rPr lang="ru-RU" sz="2400" b="1" dirty="0"/>
              <a:t> </a:t>
            </a:r>
            <a:r>
              <a:rPr lang="ru-RU" sz="2400" b="1" dirty="0" err="1"/>
              <a:t>учун</a:t>
            </a:r>
            <a:r>
              <a:rPr lang="ru-RU" sz="2400" b="1" dirty="0"/>
              <a:t> </a:t>
            </a:r>
            <a:r>
              <a:rPr lang="ru-RU" sz="2400" b="1" dirty="0" err="1"/>
              <a:t>маржинал</a:t>
            </a:r>
            <a:r>
              <a:rPr lang="ru-RU" sz="2400" b="1" dirty="0"/>
              <a:t> </a:t>
            </a:r>
            <a:r>
              <a:rPr lang="ru-RU" sz="2400" b="1" dirty="0" err="1"/>
              <a:t>даромад</a:t>
            </a:r>
            <a:r>
              <a:rPr lang="ru-RU" sz="2400" b="1" dirty="0"/>
              <a:t> (</a:t>
            </a:r>
            <a:r>
              <a:rPr lang="ru-RU" sz="2400" b="1" dirty="0" err="1"/>
              <a:t>ёки</a:t>
            </a:r>
            <a:r>
              <a:rPr lang="ru-RU" sz="2400" b="1" dirty="0"/>
              <a:t> </a:t>
            </a:r>
            <a:r>
              <a:rPr lang="ru-RU" sz="2400" b="1" dirty="0" err="1"/>
              <a:t>нарх</a:t>
            </a:r>
            <a:r>
              <a:rPr lang="ru-RU" sz="2400" b="1" dirty="0"/>
              <a:t>) </a:t>
            </a:r>
            <a:r>
              <a:rPr lang="ru-RU" sz="2400" b="1" dirty="0" err="1"/>
              <a:t>ва</a:t>
            </a:r>
            <a:r>
              <a:rPr lang="ru-RU" sz="2400" b="1" dirty="0"/>
              <a:t> </a:t>
            </a:r>
            <a:r>
              <a:rPr lang="ru-RU" sz="2400" b="1" dirty="0" err="1"/>
              <a:t>маржинал</a:t>
            </a:r>
            <a:r>
              <a:rPr lang="ru-RU" sz="2400" b="1" dirty="0"/>
              <a:t> </a:t>
            </a:r>
            <a:r>
              <a:rPr lang="ru-RU" sz="2400" b="1" dirty="0" err="1"/>
              <a:t>харажатдан</a:t>
            </a:r>
            <a:r>
              <a:rPr lang="ru-RU" sz="2400" b="1" dirty="0"/>
              <a:t> </a:t>
            </a:r>
            <a:r>
              <a:rPr lang="ru-RU" sz="2400" b="1" dirty="0" err="1"/>
              <a:t>фойдаланиш</a:t>
            </a:r>
            <a:r>
              <a:rPr lang="ru-RU" sz="2400" b="1" dirty="0"/>
              <a:t>: </a:t>
            </a:r>
            <a:r>
              <a:rPr lang="ru-RU" sz="2400" b="1" dirty="0" err="1" smtClean="0"/>
              <a:t>нормал</a:t>
            </a:r>
            <a:r>
              <a:rPr lang="ru-RU" sz="2400" b="1" dirty="0" smtClean="0"/>
              <a:t> </a:t>
            </a:r>
            <a:r>
              <a:rPr lang="ru-RU" sz="2400" b="1" dirty="0" err="1" smtClean="0"/>
              <a:t>фойда</a:t>
            </a:r>
            <a:r>
              <a:rPr lang="ru-RU" sz="2400" b="1" dirty="0" smtClean="0"/>
              <a:t> </a:t>
            </a:r>
            <a:r>
              <a:rPr lang="ru-RU" sz="2400" b="1" dirty="0" err="1" smtClean="0"/>
              <a:t>вазияти</a:t>
            </a:r>
            <a:endParaRPr lang="ru-RU" sz="2200" b="1" dirty="0"/>
          </a:p>
        </p:txBody>
      </p:sp>
      <p:graphicFrame>
        <p:nvGraphicFramePr>
          <p:cNvPr id="5" name="Объект 4"/>
          <p:cNvGraphicFramePr>
            <a:graphicFrameLocks noGrp="1"/>
          </p:cNvGraphicFramePr>
          <p:nvPr>
            <p:ph sz="half" idx="1"/>
            <p:extLst>
              <p:ext uri="{D42A27DB-BD31-4B8C-83A1-F6EECF244321}">
                <p14:modId xmlns:p14="http://schemas.microsoft.com/office/powerpoint/2010/main" val="1398116865"/>
              </p:ext>
            </p:extLst>
          </p:nvPr>
        </p:nvGraphicFramePr>
        <p:xfrm>
          <a:off x="838200" y="1036320"/>
          <a:ext cx="10930248" cy="5821680"/>
        </p:xfrm>
        <a:graphic>
          <a:graphicData uri="http://schemas.openxmlformats.org/drawingml/2006/table">
            <a:tbl>
              <a:tblPr firstRow="1" bandRow="1">
                <a:tableStyleId>{5C22544A-7EE6-4342-B048-85BDC9FD1C3A}</a:tableStyleId>
              </a:tblPr>
              <a:tblGrid>
                <a:gridCol w="1366281">
                  <a:extLst>
                    <a:ext uri="{9D8B030D-6E8A-4147-A177-3AD203B41FA5}">
                      <a16:colId xmlns:a16="http://schemas.microsoft.com/office/drawing/2014/main" xmlns="" val="3889595735"/>
                    </a:ext>
                  </a:extLst>
                </a:gridCol>
                <a:gridCol w="1366281">
                  <a:extLst>
                    <a:ext uri="{9D8B030D-6E8A-4147-A177-3AD203B41FA5}">
                      <a16:colId xmlns:a16="http://schemas.microsoft.com/office/drawing/2014/main" xmlns="" val="2174143251"/>
                    </a:ext>
                  </a:extLst>
                </a:gridCol>
                <a:gridCol w="1366281">
                  <a:extLst>
                    <a:ext uri="{9D8B030D-6E8A-4147-A177-3AD203B41FA5}">
                      <a16:colId xmlns:a16="http://schemas.microsoft.com/office/drawing/2014/main" xmlns="" val="83850001"/>
                    </a:ext>
                  </a:extLst>
                </a:gridCol>
                <a:gridCol w="1366281">
                  <a:extLst>
                    <a:ext uri="{9D8B030D-6E8A-4147-A177-3AD203B41FA5}">
                      <a16:colId xmlns:a16="http://schemas.microsoft.com/office/drawing/2014/main" xmlns="" val="2240716724"/>
                    </a:ext>
                  </a:extLst>
                </a:gridCol>
                <a:gridCol w="1366281">
                  <a:extLst>
                    <a:ext uri="{9D8B030D-6E8A-4147-A177-3AD203B41FA5}">
                      <a16:colId xmlns:a16="http://schemas.microsoft.com/office/drawing/2014/main" xmlns="" val="862036056"/>
                    </a:ext>
                  </a:extLst>
                </a:gridCol>
                <a:gridCol w="1366281">
                  <a:extLst>
                    <a:ext uri="{9D8B030D-6E8A-4147-A177-3AD203B41FA5}">
                      <a16:colId xmlns:a16="http://schemas.microsoft.com/office/drawing/2014/main" xmlns="" val="2010900405"/>
                    </a:ext>
                  </a:extLst>
                </a:gridCol>
                <a:gridCol w="1366281">
                  <a:extLst>
                    <a:ext uri="{9D8B030D-6E8A-4147-A177-3AD203B41FA5}">
                      <a16:colId xmlns:a16="http://schemas.microsoft.com/office/drawing/2014/main" xmlns="" val="2144748532"/>
                    </a:ext>
                  </a:extLst>
                </a:gridCol>
                <a:gridCol w="1366281">
                  <a:extLst>
                    <a:ext uri="{9D8B030D-6E8A-4147-A177-3AD203B41FA5}">
                      <a16:colId xmlns:a16="http://schemas.microsoft.com/office/drawing/2014/main" xmlns="" val="4114818392"/>
                    </a:ext>
                  </a:extLst>
                </a:gridCol>
              </a:tblGrid>
              <a:tr h="1013952">
                <a:tc>
                  <a:txBody>
                    <a:bodyPr/>
                    <a:lstStyle/>
                    <a:p>
                      <a:pPr algn="ctr"/>
                      <a:r>
                        <a:rPr lang="ru-RU" sz="1600" b="0" i="0" u="none" strike="noStrike" kern="1200" baseline="0" dirty="0" err="1" smtClean="0">
                          <a:solidFill>
                            <a:schemeClr val="lt1"/>
                          </a:solidFill>
                          <a:latin typeface="+mn-lt"/>
                          <a:ea typeface="+mn-ea"/>
                          <a:cs typeface="+mn-cs"/>
                        </a:rPr>
                        <a:t>Миқдор</a:t>
                      </a:r>
                      <a:r>
                        <a:rPr lang="en-US" sz="1600" b="0" i="0" u="none" strike="noStrike" kern="1200" baseline="0" dirty="0" smtClean="0">
                          <a:solidFill>
                            <a:schemeClr val="lt1"/>
                          </a:solidFill>
                          <a:latin typeface="+mn-lt"/>
                          <a:ea typeface="+mn-ea"/>
                          <a:cs typeface="+mn-cs"/>
                        </a:rPr>
                        <a:t> (Q)</a:t>
                      </a:r>
                      <a:endParaRPr lang="ru-RU" sz="1600" b="0" i="0" u="none" strike="noStrike" kern="1200" baseline="0" dirty="0" smtClean="0">
                        <a:solidFill>
                          <a:schemeClr val="lt1"/>
                        </a:solidFill>
                        <a:latin typeface="+mn-lt"/>
                        <a:ea typeface="+mn-ea"/>
                        <a:cs typeface="+mn-cs"/>
                      </a:endParaRPr>
                    </a:p>
                    <a:p>
                      <a:pPr algn="ctr"/>
                      <a:endParaRPr lang="ru-RU" sz="1600" dirty="0"/>
                    </a:p>
                  </a:txBody>
                  <a:tcPr/>
                </a:tc>
                <a:tc>
                  <a:txBody>
                    <a:bodyPr/>
                    <a:lstStyle/>
                    <a:p>
                      <a:pPr algn="ctr"/>
                      <a:r>
                        <a:rPr lang="ru-RU" sz="1600" b="0" i="0" u="none" strike="noStrike" kern="1200" baseline="0" dirty="0" err="1" smtClean="0">
                          <a:solidFill>
                            <a:schemeClr val="lt1"/>
                          </a:solidFill>
                          <a:latin typeface="+mn-lt"/>
                          <a:ea typeface="+mn-ea"/>
                          <a:cs typeface="+mn-cs"/>
                        </a:rPr>
                        <a:t>Маржинал</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даромад</a:t>
                      </a:r>
                      <a:endParaRPr lang="ru-RU" sz="1600" b="0" i="0" u="none" strike="noStrike" kern="1200" baseline="0" dirty="0" smtClean="0">
                        <a:solidFill>
                          <a:schemeClr val="lt1"/>
                        </a:solidFill>
                        <a:latin typeface="+mn-lt"/>
                        <a:ea typeface="+mn-ea"/>
                        <a:cs typeface="+mn-cs"/>
                      </a:endParaRPr>
                    </a:p>
                    <a:p>
                      <a:pPr algn="ctr"/>
                      <a:r>
                        <a:rPr lang="ru-RU" sz="1600" b="0" i="0" u="none" strike="noStrike" kern="1200" baseline="0" dirty="0" smtClean="0">
                          <a:solidFill>
                            <a:schemeClr val="lt1"/>
                          </a:solidFill>
                          <a:latin typeface="+mn-lt"/>
                          <a:ea typeface="+mn-ea"/>
                          <a:cs typeface="+mn-cs"/>
                        </a:rPr>
                        <a:t>(М</a:t>
                      </a:r>
                      <a:r>
                        <a:rPr lang="en-US" sz="1600" b="0" i="0" u="none" strike="noStrike" kern="1200" baseline="0" dirty="0" smtClean="0">
                          <a:solidFill>
                            <a:schemeClr val="lt1"/>
                          </a:solidFill>
                          <a:latin typeface="+mn-lt"/>
                          <a:ea typeface="+mn-ea"/>
                          <a:cs typeface="+mn-cs"/>
                        </a:rPr>
                        <a:t>R</a:t>
                      </a:r>
                      <a:r>
                        <a:rPr lang="ru-RU" sz="1600" b="0" i="0" u="none" strike="noStrike" kern="1200" baseline="0" dirty="0" smtClean="0">
                          <a:solidFill>
                            <a:schemeClr val="lt1"/>
                          </a:solidFill>
                          <a:latin typeface="+mn-lt"/>
                          <a:ea typeface="+mn-ea"/>
                          <a:cs typeface="+mn-cs"/>
                        </a:rPr>
                        <a:t> = Р=</a:t>
                      </a:r>
                    </a:p>
                    <a:p>
                      <a:pPr algn="ctr"/>
                      <a:r>
                        <a:rPr lang="ru-RU" sz="1600" b="0" i="0" u="none" strike="noStrike" kern="1200" baseline="0" dirty="0" smtClean="0">
                          <a:solidFill>
                            <a:schemeClr val="lt1"/>
                          </a:solidFill>
                          <a:latin typeface="+mn-lt"/>
                          <a:ea typeface="+mn-ea"/>
                          <a:cs typeface="+mn-cs"/>
                        </a:rPr>
                        <a:t>= </a:t>
                      </a:r>
                      <a:r>
                        <a:rPr lang="en-US" sz="1600" b="0" i="0" u="none" strike="noStrike" kern="1200" baseline="0" dirty="0" smtClean="0">
                          <a:solidFill>
                            <a:schemeClr val="lt1"/>
                          </a:solidFill>
                          <a:latin typeface="+mn-lt"/>
                          <a:ea typeface="+mn-ea"/>
                          <a:cs typeface="+mn-cs"/>
                        </a:rPr>
                        <a:t>AR</a:t>
                      </a:r>
                      <a:r>
                        <a:rPr lang="ru-RU" sz="1600" b="0" i="0" u="none" strike="noStrike" kern="1200" baseline="0" dirty="0" smtClean="0">
                          <a:solidFill>
                            <a:schemeClr val="lt1"/>
                          </a:solidFill>
                          <a:latin typeface="+mn-lt"/>
                          <a:ea typeface="+mn-ea"/>
                          <a:cs typeface="+mn-cs"/>
                        </a:rPr>
                        <a:t>), </a:t>
                      </a:r>
                      <a:r>
                        <a:rPr lang="en-US" sz="1600" b="0" i="0" u="none" strike="noStrike" kern="1200" baseline="0" dirty="0" smtClean="0">
                          <a:solidFill>
                            <a:schemeClr val="lt1"/>
                          </a:solidFill>
                          <a:latin typeface="+mn-lt"/>
                          <a:ea typeface="+mn-ea"/>
                          <a:cs typeface="+mn-cs"/>
                        </a:rPr>
                        <a:t>$</a:t>
                      </a:r>
                      <a:endParaRPr lang="ru-RU" sz="1600" b="0" i="0" u="none" strike="noStrike" kern="1200" baseline="0" dirty="0">
                        <a:solidFill>
                          <a:schemeClr val="lt1"/>
                        </a:solidFill>
                        <a:latin typeface="+mn-lt"/>
                        <a:ea typeface="+mn-ea"/>
                        <a:cs typeface="+mn-cs"/>
                      </a:endParaRPr>
                    </a:p>
                  </a:txBody>
                  <a:tcPr/>
                </a:tc>
                <a:tc>
                  <a:txBody>
                    <a:bodyPr/>
                    <a:lstStyle/>
                    <a:p>
                      <a:pPr algn="ctr"/>
                      <a:r>
                        <a:rPr lang="ru-RU" sz="1600" b="0" i="0" u="none" strike="noStrike" kern="1200" baseline="0" dirty="0" err="1" smtClean="0">
                          <a:solidFill>
                            <a:schemeClr val="lt1"/>
                          </a:solidFill>
                          <a:latin typeface="+mn-lt"/>
                          <a:ea typeface="+mn-ea"/>
                          <a:cs typeface="+mn-cs"/>
                        </a:rPr>
                        <a:t>Ўртача</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доимий</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харажтлар</a:t>
                      </a:r>
                      <a:endParaRPr lang="ru-RU" sz="1600" b="0" i="0" u="none" strike="noStrike" kern="1200" baseline="0" dirty="0" smtClean="0">
                        <a:solidFill>
                          <a:schemeClr val="lt1"/>
                        </a:solidFill>
                        <a:latin typeface="+mn-lt"/>
                        <a:ea typeface="+mn-ea"/>
                        <a:cs typeface="+mn-cs"/>
                      </a:endParaRPr>
                    </a:p>
                    <a:p>
                      <a:pPr algn="ctr"/>
                      <a:r>
                        <a:rPr lang="en-US" sz="1600" b="0" i="0" u="none" strike="noStrike" kern="1200" baseline="0" dirty="0" smtClean="0">
                          <a:solidFill>
                            <a:schemeClr val="lt1"/>
                          </a:solidFill>
                          <a:latin typeface="+mn-lt"/>
                          <a:ea typeface="+mn-ea"/>
                          <a:cs typeface="+mn-cs"/>
                        </a:rPr>
                        <a:t>(AFC</a:t>
                      </a:r>
                      <a:r>
                        <a:rPr lang="ru-RU" sz="1600" b="0" i="0" u="none" strike="noStrike" kern="1200" baseline="0" dirty="0" smtClean="0">
                          <a:solidFill>
                            <a:schemeClr val="lt1"/>
                          </a:solidFill>
                          <a:latin typeface="+mn-lt"/>
                          <a:ea typeface="+mn-ea"/>
                          <a:cs typeface="+mn-cs"/>
                        </a:rPr>
                        <a:t>),</a:t>
                      </a:r>
                      <a:r>
                        <a:rPr lang="en-US" sz="1600" b="0" i="0" u="none" strike="noStrike" kern="1200" baseline="0" dirty="0" smtClean="0">
                          <a:solidFill>
                            <a:schemeClr val="lt1"/>
                          </a:solidFill>
                          <a:latin typeface="+mn-lt"/>
                          <a:ea typeface="+mn-ea"/>
                          <a:cs typeface="+mn-cs"/>
                        </a:rPr>
                        <a:t> </a:t>
                      </a:r>
                      <a:r>
                        <a:rPr lang="ru-RU" sz="1600" b="0" i="0" u="none" strike="noStrike" kern="1200" baseline="0" dirty="0" smtClean="0">
                          <a:solidFill>
                            <a:schemeClr val="lt1"/>
                          </a:solidFill>
                          <a:latin typeface="+mn-lt"/>
                          <a:ea typeface="+mn-ea"/>
                          <a:cs typeface="+mn-cs"/>
                        </a:rPr>
                        <a:t>$</a:t>
                      </a:r>
                      <a:endParaRPr lang="ru-RU" sz="1600" b="0" i="0" u="none" strike="noStrike" kern="1200" baseline="0" dirty="0">
                        <a:solidFill>
                          <a:schemeClr val="lt1"/>
                        </a:solidFill>
                        <a:latin typeface="+mn-lt"/>
                        <a:ea typeface="+mn-ea"/>
                        <a:cs typeface="+mn-cs"/>
                      </a:endParaRPr>
                    </a:p>
                  </a:txBody>
                  <a:tcPr/>
                </a:tc>
                <a:tc>
                  <a:txBody>
                    <a:bodyPr/>
                    <a:lstStyle/>
                    <a:p>
                      <a:pPr algn="ctr"/>
                      <a:r>
                        <a:rPr lang="ru-RU" sz="1600" b="0" i="0" u="none" strike="noStrike" kern="1200" baseline="0" dirty="0" err="1" smtClean="0">
                          <a:solidFill>
                            <a:schemeClr val="lt1"/>
                          </a:solidFill>
                          <a:latin typeface="+mn-lt"/>
                          <a:ea typeface="+mn-ea"/>
                          <a:cs typeface="+mn-cs"/>
                        </a:rPr>
                        <a:t>Ўртача</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ўзгарувчан</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харажатлар</a:t>
                      </a:r>
                      <a:endParaRPr lang="ru-RU" sz="1600" b="0" i="0" u="none" strike="noStrike" kern="1200" baseline="0" dirty="0" smtClean="0">
                        <a:solidFill>
                          <a:schemeClr val="lt1"/>
                        </a:solidFill>
                        <a:latin typeface="+mn-lt"/>
                        <a:ea typeface="+mn-ea"/>
                        <a:cs typeface="+mn-cs"/>
                      </a:endParaRPr>
                    </a:p>
                    <a:p>
                      <a:pPr algn="ctr"/>
                      <a:r>
                        <a:rPr lang="en-US" sz="1600" b="0" i="0" u="none" strike="noStrike" kern="1200" baseline="0" dirty="0" smtClean="0">
                          <a:solidFill>
                            <a:schemeClr val="lt1"/>
                          </a:solidFill>
                          <a:latin typeface="+mn-lt"/>
                          <a:ea typeface="+mn-ea"/>
                          <a:cs typeface="+mn-cs"/>
                        </a:rPr>
                        <a:t>(AVC)</a:t>
                      </a:r>
                      <a:r>
                        <a:rPr lang="ru-RU" sz="1600" b="0" i="0" u="none" strike="noStrike" kern="1200" baseline="0" dirty="0" smtClean="0">
                          <a:solidFill>
                            <a:schemeClr val="lt1"/>
                          </a:solidFill>
                          <a:latin typeface="+mn-lt"/>
                          <a:ea typeface="+mn-ea"/>
                          <a:cs typeface="+mn-cs"/>
                        </a:rPr>
                        <a:t>, $</a:t>
                      </a:r>
                      <a:endParaRPr lang="ru-RU" sz="1600" b="0" i="0" u="none" strike="noStrike" kern="1200" baseline="0" dirty="0">
                        <a:solidFill>
                          <a:schemeClr val="lt1"/>
                        </a:solidFill>
                        <a:latin typeface="+mn-lt"/>
                        <a:ea typeface="+mn-ea"/>
                        <a:cs typeface="+mn-cs"/>
                      </a:endParaRPr>
                    </a:p>
                  </a:txBody>
                  <a:tcPr/>
                </a:tc>
                <a:tc>
                  <a:txBody>
                    <a:bodyPr/>
                    <a:lstStyle/>
                    <a:p>
                      <a:pPr algn="ctr"/>
                      <a:r>
                        <a:rPr lang="ru-RU" sz="1600" b="0" i="0" u="none" strike="noStrike" kern="1200" baseline="0" dirty="0" err="1" smtClean="0">
                          <a:solidFill>
                            <a:schemeClr val="lt1"/>
                          </a:solidFill>
                          <a:latin typeface="+mn-lt"/>
                          <a:ea typeface="+mn-ea"/>
                          <a:cs typeface="+mn-cs"/>
                        </a:rPr>
                        <a:t>Ўртача</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умумий</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харажатлар</a:t>
                      </a:r>
                      <a:endParaRPr lang="ru-RU" sz="1600" b="0" i="0" u="none" strike="noStrike" kern="1200" baseline="0" dirty="0" smtClean="0">
                        <a:solidFill>
                          <a:schemeClr val="lt1"/>
                        </a:solidFill>
                        <a:latin typeface="+mn-lt"/>
                        <a:ea typeface="+mn-ea"/>
                        <a:cs typeface="+mn-cs"/>
                      </a:endParaRPr>
                    </a:p>
                    <a:p>
                      <a:pPr algn="ctr"/>
                      <a:r>
                        <a:rPr lang="en-US" sz="1600" b="0" i="0" u="none" strike="noStrike" kern="1200" baseline="0" dirty="0" smtClean="0">
                          <a:solidFill>
                            <a:schemeClr val="lt1"/>
                          </a:solidFill>
                          <a:latin typeface="+mn-lt"/>
                          <a:ea typeface="+mn-ea"/>
                          <a:cs typeface="+mn-cs"/>
                        </a:rPr>
                        <a:t>(AC), $</a:t>
                      </a:r>
                      <a:endParaRPr lang="ru-RU" sz="1600" b="0" dirty="0"/>
                    </a:p>
                  </a:txBody>
                  <a:tcPr/>
                </a:tc>
                <a:tc>
                  <a:txBody>
                    <a:bodyPr/>
                    <a:lstStyle/>
                    <a:p>
                      <a:pPr algn="ctr"/>
                      <a:r>
                        <a:rPr lang="ru-RU" sz="1600" b="0" i="0" u="none" strike="noStrike" kern="1200" baseline="0" dirty="0" err="1" smtClean="0">
                          <a:solidFill>
                            <a:schemeClr val="lt1"/>
                          </a:solidFill>
                          <a:latin typeface="+mn-lt"/>
                          <a:ea typeface="+mn-ea"/>
                          <a:cs typeface="+mn-cs"/>
                        </a:rPr>
                        <a:t>Маржинал</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харажатлар</a:t>
                      </a:r>
                      <a:r>
                        <a:rPr lang="ru-RU" sz="1600" b="0" i="0" u="none" strike="noStrike" kern="1200" baseline="0" dirty="0" smtClean="0">
                          <a:solidFill>
                            <a:schemeClr val="lt1"/>
                          </a:solidFill>
                          <a:latin typeface="+mn-lt"/>
                          <a:ea typeface="+mn-ea"/>
                          <a:cs typeface="+mn-cs"/>
                        </a:rPr>
                        <a:t> (МС), $</a:t>
                      </a:r>
                      <a:endParaRPr lang="ru-RU" sz="1600" b="0" dirty="0"/>
                    </a:p>
                  </a:txBody>
                  <a:tcPr/>
                </a:tc>
                <a:tc>
                  <a:txBody>
                    <a:bodyPr/>
                    <a:lstStyle/>
                    <a:p>
                      <a:pPr algn="ctr"/>
                      <a:r>
                        <a:rPr lang="ru-RU" sz="1600" b="0" i="0" u="none" strike="noStrike" kern="1200" baseline="0" dirty="0" err="1" smtClean="0">
                          <a:solidFill>
                            <a:schemeClr val="lt1"/>
                          </a:solidFill>
                          <a:latin typeface="+mn-lt"/>
                          <a:ea typeface="+mn-ea"/>
                          <a:cs typeface="+mn-cs"/>
                        </a:rPr>
                        <a:t>Маржинал</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фойда</a:t>
                      </a:r>
                      <a:r>
                        <a:rPr lang="ru-RU" sz="1600" b="0" i="0" u="none" strike="noStrike" kern="1200" baseline="0" dirty="0" smtClean="0">
                          <a:solidFill>
                            <a:schemeClr val="lt1"/>
                          </a:solidFill>
                          <a:latin typeface="+mn-lt"/>
                          <a:ea typeface="+mn-ea"/>
                          <a:cs typeface="+mn-cs"/>
                        </a:rPr>
                        <a:t>,</a:t>
                      </a:r>
                      <a:r>
                        <a:rPr lang="en-US" sz="1600" b="0" i="0" u="none" strike="noStrike" kern="1200" baseline="0" dirty="0" smtClean="0">
                          <a:solidFill>
                            <a:schemeClr val="lt1"/>
                          </a:solidFill>
                          <a:latin typeface="+mn-lt"/>
                          <a:ea typeface="+mn-ea"/>
                          <a:cs typeface="+mn-cs"/>
                        </a:rPr>
                        <a:t> $</a:t>
                      </a:r>
                      <a:endParaRPr lang="ru-RU" sz="1600" b="0" dirty="0"/>
                    </a:p>
                  </a:txBody>
                  <a:tcPr/>
                </a:tc>
                <a:tc>
                  <a:txBody>
                    <a:bodyPr/>
                    <a:lstStyle/>
                    <a:p>
                      <a:pPr algn="ctr"/>
                      <a:r>
                        <a:rPr lang="ru-RU" sz="1600" b="0" dirty="0" err="1" smtClean="0"/>
                        <a:t>Умумий</a:t>
                      </a:r>
                      <a:r>
                        <a:rPr lang="ru-RU" sz="1600" b="0" dirty="0" smtClean="0"/>
                        <a:t> </a:t>
                      </a:r>
                      <a:r>
                        <a:rPr lang="ru-RU" sz="1600" b="0" dirty="0" err="1" smtClean="0"/>
                        <a:t>фойда</a:t>
                      </a:r>
                      <a:r>
                        <a:rPr lang="ru-RU" sz="1600" b="0" dirty="0" smtClean="0"/>
                        <a:t> </a:t>
                      </a:r>
                      <a:r>
                        <a:rPr lang="ru-RU" sz="1600" b="0" dirty="0" err="1" smtClean="0"/>
                        <a:t>ёки</a:t>
                      </a:r>
                      <a:r>
                        <a:rPr lang="ru-RU" sz="1600" b="0" dirty="0" smtClean="0"/>
                        <a:t> </a:t>
                      </a:r>
                      <a:r>
                        <a:rPr lang="ru-RU" sz="1600" b="0" dirty="0" err="1" smtClean="0"/>
                        <a:t>зарар</a:t>
                      </a:r>
                      <a:r>
                        <a:rPr lang="ru-RU" sz="1600" b="0" baseline="0" dirty="0" smtClean="0"/>
                        <a:t> (</a:t>
                      </a:r>
                      <a:r>
                        <a:rPr lang="en-US" sz="1600" b="0" baseline="0" dirty="0" smtClean="0"/>
                        <a:t>Q*(P-AC)</a:t>
                      </a:r>
                      <a:r>
                        <a:rPr lang="ru-RU" sz="1600" b="0" baseline="0" dirty="0" smtClean="0"/>
                        <a:t>)</a:t>
                      </a:r>
                      <a:r>
                        <a:rPr lang="en-US" sz="1600" b="0" baseline="0" dirty="0" smtClean="0"/>
                        <a:t>, $</a:t>
                      </a:r>
                      <a:endParaRPr lang="ru-RU" sz="1600" b="0" dirty="0"/>
                    </a:p>
                  </a:txBody>
                  <a:tcPr/>
                </a:tc>
                <a:extLst>
                  <a:ext uri="{0D108BD9-81ED-4DB2-BD59-A6C34878D82A}">
                    <a16:rowId xmlns:a16="http://schemas.microsoft.com/office/drawing/2014/main" xmlns="" val="3842767642"/>
                  </a:ext>
                </a:extLst>
              </a:tr>
              <a:tr h="352469">
                <a:tc>
                  <a:txBody>
                    <a:bodyPr/>
                    <a:lstStyle/>
                    <a:p>
                      <a:pPr algn="ctr"/>
                      <a:r>
                        <a:rPr lang="en-US" dirty="0" smtClean="0"/>
                        <a:t>0</a:t>
                      </a:r>
                      <a:endParaRPr lang="ru-RU" dirty="0"/>
                    </a:p>
                  </a:txBody>
                  <a:tcPr/>
                </a:tc>
                <a:tc>
                  <a:txBody>
                    <a:bodyPr/>
                    <a:lstStyle/>
                    <a:p>
                      <a:pPr algn="ctr"/>
                      <a:r>
                        <a:rPr lang="en-US" dirty="0" smtClean="0"/>
                        <a:t>71,87</a:t>
                      </a:r>
                      <a:endParaRPr lang="ru-RU" dirty="0"/>
                    </a:p>
                  </a:txBody>
                  <a:tcPr/>
                </a:tc>
                <a:tc>
                  <a:txBody>
                    <a:bodyPr/>
                    <a:lstStyle/>
                    <a:p>
                      <a:pPr algn="ctr"/>
                      <a:endParaRPr lang="ru-RU" sz="1800" b="0" i="0" u="none" strike="noStrike" kern="1200" baseline="0" dirty="0" smtClean="0">
                        <a:solidFill>
                          <a:schemeClr val="dk1"/>
                        </a:solidFill>
                        <a:latin typeface="+mn-lt"/>
                        <a:ea typeface="+mn-ea"/>
                        <a:cs typeface="+mn-cs"/>
                      </a:endParaRPr>
                    </a:p>
                  </a:txBody>
                  <a:tcPr/>
                </a:tc>
                <a:tc>
                  <a:txBody>
                    <a:bodyPr/>
                    <a:lstStyle/>
                    <a:p>
                      <a:pPr algn="ctr"/>
                      <a:endParaRPr lang="ru-RU" dirty="0"/>
                    </a:p>
                  </a:txBody>
                  <a:tcPr/>
                </a:tc>
                <a:tc>
                  <a:txBody>
                    <a:bodyPr/>
                    <a:lstStyle/>
                    <a:p>
                      <a:pPr algn="ctr"/>
                      <a:endParaRPr lang="ru-RU" dirty="0"/>
                    </a:p>
                  </a:txBody>
                  <a:tcPr/>
                </a:tc>
                <a:tc>
                  <a:txBody>
                    <a:bodyPr/>
                    <a:lstStyle/>
                    <a:p>
                      <a:pPr algn="ctr"/>
                      <a:endParaRPr lang="ru-RU" dirty="0"/>
                    </a:p>
                  </a:txBody>
                  <a:tcPr/>
                </a:tc>
                <a:tc>
                  <a:txBody>
                    <a:bodyPr/>
                    <a:lstStyle/>
                    <a:p>
                      <a:pPr algn="ctr"/>
                      <a:endParaRPr lang="ru-RU" sz="1800" b="0" i="0" u="none" strike="noStrike" kern="1200" baseline="0" dirty="0" smtClean="0">
                        <a:solidFill>
                          <a:schemeClr val="dk1"/>
                        </a:solidFill>
                        <a:latin typeface="+mn-lt"/>
                        <a:ea typeface="+mn-ea"/>
                        <a:cs typeface="+mn-cs"/>
                      </a:endParaRPr>
                    </a:p>
                  </a:txBody>
                  <a:tcPr/>
                </a:tc>
                <a:tc>
                  <a:txBody>
                    <a:bodyPr/>
                    <a:lstStyle/>
                    <a:p>
                      <a:pPr algn="ctr"/>
                      <a:r>
                        <a:rPr lang="en-US" sz="1800" b="0" i="0" u="none" strike="noStrike" kern="1200" baseline="0" dirty="0" smtClean="0">
                          <a:solidFill>
                            <a:schemeClr val="dk1"/>
                          </a:solidFill>
                          <a:latin typeface="+mn-lt"/>
                          <a:ea typeface="+mn-ea"/>
                          <a:cs typeface="+mn-cs"/>
                        </a:rPr>
                        <a:t>-100,00</a:t>
                      </a:r>
                      <a:endParaRPr lang="ru-RU" sz="1800" b="0" i="0" u="none" strike="noStrike" kern="1200" baseline="0" dirty="0" smtClean="0">
                        <a:solidFill>
                          <a:schemeClr val="dk1"/>
                        </a:solidFill>
                        <a:latin typeface="+mn-lt"/>
                        <a:ea typeface="+mn-ea"/>
                        <a:cs typeface="+mn-cs"/>
                      </a:endParaRPr>
                    </a:p>
                  </a:txBody>
                  <a:tcPr/>
                </a:tc>
                <a:extLst>
                  <a:ext uri="{0D108BD9-81ED-4DB2-BD59-A6C34878D82A}">
                    <a16:rowId xmlns:a16="http://schemas.microsoft.com/office/drawing/2014/main" xmlns="" val="590802637"/>
                  </a:ext>
                </a:extLst>
              </a:tr>
              <a:tr h="352469">
                <a:tc>
                  <a:txBody>
                    <a:bodyPr/>
                    <a:lstStyle/>
                    <a:p>
                      <a:pPr algn="ctr"/>
                      <a:r>
                        <a:rPr lang="en-US" dirty="0" smtClean="0"/>
                        <a:t>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71,87</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100,00</a:t>
                      </a:r>
                    </a:p>
                  </a:txBody>
                  <a:tcPr/>
                </a:tc>
                <a:tc>
                  <a:txBody>
                    <a:bodyPr/>
                    <a:lstStyle/>
                    <a:p>
                      <a:pPr algn="ctr"/>
                      <a:r>
                        <a:rPr lang="en-US" sz="1800" b="0" i="0" u="none" strike="noStrike" kern="1200" baseline="0" dirty="0" smtClean="0">
                          <a:solidFill>
                            <a:schemeClr val="dk1"/>
                          </a:solidFill>
                          <a:latin typeface="+mn-lt"/>
                          <a:ea typeface="+mn-ea"/>
                          <a:cs typeface="+mn-cs"/>
                        </a:rPr>
                        <a:t>55,70</a:t>
                      </a:r>
                    </a:p>
                  </a:txBody>
                  <a:tcPr/>
                </a:tc>
                <a:tc>
                  <a:txBody>
                    <a:bodyPr/>
                    <a:lstStyle/>
                    <a:p>
                      <a:pPr algn="ctr"/>
                      <a:r>
                        <a:rPr lang="ru-RU" sz="1800" b="0" i="0" u="none" strike="noStrike" kern="1200" baseline="0" dirty="0" smtClean="0">
                          <a:solidFill>
                            <a:schemeClr val="dk1"/>
                          </a:solidFill>
                          <a:latin typeface="+mn-lt"/>
                          <a:ea typeface="+mn-ea"/>
                          <a:cs typeface="+mn-cs"/>
                        </a:rPr>
                        <a:t>155</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70</a:t>
                      </a:r>
                    </a:p>
                  </a:txBody>
                  <a:tcPr/>
                </a:tc>
                <a:tc>
                  <a:txBody>
                    <a:bodyPr/>
                    <a:lstStyle/>
                    <a:p>
                      <a:pPr algn="ctr"/>
                      <a:r>
                        <a:rPr lang="ru-RU" sz="1800" b="0" i="0" u="none" strike="noStrike" kern="1200" baseline="0" dirty="0" smtClean="0">
                          <a:solidFill>
                            <a:schemeClr val="dk1"/>
                          </a:solidFill>
                          <a:latin typeface="+mn-lt"/>
                          <a:ea typeface="+mn-ea"/>
                          <a:cs typeface="+mn-cs"/>
                        </a:rPr>
                        <a:t>55,70</a:t>
                      </a:r>
                    </a:p>
                  </a:txBody>
                  <a:tcPr/>
                </a:tc>
                <a:tc>
                  <a:txBody>
                    <a:bodyPr/>
                    <a:lstStyle/>
                    <a:p>
                      <a:pPr algn="ctr"/>
                      <a:r>
                        <a:rPr lang="en-US" sz="1800" b="0" i="0" u="none" strike="noStrike" kern="1200" baseline="0" dirty="0" smtClean="0">
                          <a:solidFill>
                            <a:schemeClr val="dk1"/>
                          </a:solidFill>
                          <a:latin typeface="+mn-lt"/>
                          <a:ea typeface="+mn-ea"/>
                          <a:cs typeface="+mn-cs"/>
                        </a:rPr>
                        <a:t>16,17</a:t>
                      </a:r>
                      <a:endParaRPr lang="ru-RU" sz="1800" b="0" i="0" u="none" strike="noStrike" kern="1200" baseline="0" dirty="0" smtClean="0">
                        <a:solidFill>
                          <a:schemeClr val="dk1"/>
                        </a:solidFill>
                        <a:latin typeface="+mn-lt"/>
                        <a:ea typeface="+mn-ea"/>
                        <a:cs typeface="+mn-cs"/>
                      </a:endParaRPr>
                    </a:p>
                  </a:txBody>
                  <a:tcPr/>
                </a:tc>
                <a:tc>
                  <a:txBody>
                    <a:bodyPr/>
                    <a:lstStyle/>
                    <a:p>
                      <a:pPr algn="ctr"/>
                      <a:r>
                        <a:rPr lang="en-US" sz="1800" b="0" i="0" u="none" strike="noStrike" kern="1200" baseline="0" dirty="0" smtClean="0">
                          <a:solidFill>
                            <a:schemeClr val="dk1"/>
                          </a:solidFill>
                          <a:latin typeface="+mn-lt"/>
                          <a:ea typeface="+mn-ea"/>
                          <a:cs typeface="+mn-cs"/>
                        </a:rPr>
                        <a:t>-83,83</a:t>
                      </a:r>
                      <a:endParaRPr lang="ru-RU" sz="1800" b="0" i="0" u="none" strike="noStrike" kern="1200" baseline="0" dirty="0" smtClean="0">
                        <a:solidFill>
                          <a:schemeClr val="dk1"/>
                        </a:solidFill>
                        <a:latin typeface="+mn-lt"/>
                        <a:ea typeface="+mn-ea"/>
                        <a:cs typeface="+mn-cs"/>
                      </a:endParaRPr>
                    </a:p>
                  </a:txBody>
                  <a:tcPr/>
                </a:tc>
                <a:extLst>
                  <a:ext uri="{0D108BD9-81ED-4DB2-BD59-A6C34878D82A}">
                    <a16:rowId xmlns:a16="http://schemas.microsoft.com/office/drawing/2014/main" xmlns="" val="2122105985"/>
                  </a:ext>
                </a:extLst>
              </a:tr>
              <a:tr h="352469">
                <a:tc>
                  <a:txBody>
                    <a:bodyPr/>
                    <a:lstStyle/>
                    <a:p>
                      <a:pPr algn="ctr"/>
                      <a:r>
                        <a:rPr lang="en-US" dirty="0" smtClean="0"/>
                        <a:t>2</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52,80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102,80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49,90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21,97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-61,86</a:t>
                      </a:r>
                      <a:endParaRPr lang="ru-RU" dirty="0"/>
                    </a:p>
                  </a:txBody>
                  <a:tcPr/>
                </a:tc>
                <a:extLst>
                  <a:ext uri="{0D108BD9-81ED-4DB2-BD59-A6C34878D82A}">
                    <a16:rowId xmlns:a16="http://schemas.microsoft.com/office/drawing/2014/main" xmlns="" val="962636097"/>
                  </a:ext>
                </a:extLst>
              </a:tr>
              <a:tr h="352469">
                <a:tc>
                  <a:txBody>
                    <a:bodyPr/>
                    <a:lstStyle/>
                    <a:p>
                      <a:pPr algn="ctr"/>
                      <a:r>
                        <a:rPr lang="en-US" dirty="0" smtClean="0"/>
                        <a:t>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33</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33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51,30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84,63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48,30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23,57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-38,28</a:t>
                      </a:r>
                      <a:endParaRPr lang="ru-RU" dirty="0"/>
                    </a:p>
                  </a:txBody>
                  <a:tcPr/>
                </a:tc>
                <a:extLst>
                  <a:ext uri="{0D108BD9-81ED-4DB2-BD59-A6C34878D82A}">
                    <a16:rowId xmlns:a16="http://schemas.microsoft.com/office/drawing/2014/main" xmlns="" val="1869423745"/>
                  </a:ext>
                </a:extLst>
              </a:tr>
              <a:tr h="352469">
                <a:tc>
                  <a:txBody>
                    <a:bodyPr/>
                    <a:lstStyle/>
                    <a:p>
                      <a:pPr algn="ctr"/>
                      <a:r>
                        <a:rPr lang="en-US" dirty="0" smtClean="0"/>
                        <a:t>4</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25,00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51,20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76,20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50,90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20,97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-17,32</a:t>
                      </a:r>
                      <a:endParaRPr lang="ru-RU" dirty="0"/>
                    </a:p>
                  </a:txBody>
                  <a:tcPr/>
                </a:tc>
                <a:extLst>
                  <a:ext uri="{0D108BD9-81ED-4DB2-BD59-A6C34878D82A}">
                    <a16:rowId xmlns:a16="http://schemas.microsoft.com/office/drawing/2014/main" xmlns="" val="226069204"/>
                  </a:ext>
                </a:extLst>
              </a:tr>
              <a:tr h="352469">
                <a:tc>
                  <a:txBody>
                    <a:bodyPr/>
                    <a:lstStyle/>
                    <a:p>
                      <a:pPr algn="ctr"/>
                      <a:r>
                        <a:rPr lang="en-US" dirty="0" smtClean="0"/>
                        <a:t>5</a:t>
                      </a:r>
                      <a:endParaRPr lang="ru-RU" dirty="0"/>
                    </a:p>
                  </a:txBody>
                  <a:tcPr/>
                </a:tc>
                <a:tc>
                  <a:txBody>
                    <a:bodyPr/>
                    <a:lstStyle/>
                    <a:p>
                      <a:pPr algn="ctr"/>
                      <a:r>
                        <a:rPr lang="en-US" dirty="0" smtClean="0"/>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57,70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14,17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-3,15</a:t>
                      </a:r>
                      <a:endParaRPr lang="ru-RU" dirty="0"/>
                    </a:p>
                  </a:txBody>
                  <a:tcPr/>
                </a:tc>
                <a:extLst>
                  <a:ext uri="{0D108BD9-81ED-4DB2-BD59-A6C34878D82A}">
                    <a16:rowId xmlns:a16="http://schemas.microsoft.com/office/drawing/2014/main" xmlns="" val="3340434987"/>
                  </a:ext>
                </a:extLst>
              </a:tr>
              <a:tr h="352469">
                <a:tc>
                  <a:txBody>
                    <a:bodyPr/>
                    <a:lstStyle/>
                    <a:p>
                      <a:pPr algn="ctr"/>
                      <a:r>
                        <a:rPr lang="en-US" dirty="0" smtClean="0">
                          <a:solidFill>
                            <a:srgbClr val="C00000"/>
                          </a:solidFill>
                        </a:rPr>
                        <a:t>6</a:t>
                      </a:r>
                      <a:endParaRPr lang="ru-RU" dirty="0">
                        <a:solidFill>
                          <a:srgbClr val="C0000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16,67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55,20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68,70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rgbClr val="C00000"/>
                          </a:solidFill>
                        </a:rPr>
                        <a:t>3,17</a:t>
                      </a:r>
                      <a:endParaRPr lang="ru-RU" dirty="0">
                        <a:solidFill>
                          <a:srgbClr val="C0000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rgbClr val="C00000"/>
                          </a:solidFill>
                        </a:rPr>
                        <a:t>0</a:t>
                      </a:r>
                      <a:endParaRPr lang="ru-RU" dirty="0">
                        <a:solidFill>
                          <a:srgbClr val="C00000"/>
                        </a:solidFill>
                      </a:endParaRPr>
                    </a:p>
                  </a:txBody>
                  <a:tcPr/>
                </a:tc>
                <a:extLst>
                  <a:ext uri="{0D108BD9-81ED-4DB2-BD59-A6C34878D82A}">
                    <a16:rowId xmlns:a16="http://schemas.microsoft.com/office/drawing/2014/main" xmlns="" val="2719806695"/>
                  </a:ext>
                </a:extLst>
              </a:tr>
              <a:tr h="352469">
                <a:tc>
                  <a:txBody>
                    <a:bodyPr/>
                    <a:lstStyle/>
                    <a:p>
                      <a:pPr algn="ctr"/>
                      <a:r>
                        <a:rPr lang="en-US" dirty="0" smtClean="0"/>
                        <a:t>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14,29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59,30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73,59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63,90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-12,03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-12,04</a:t>
                      </a:r>
                      <a:endParaRPr lang="ru-RU" dirty="0"/>
                    </a:p>
                  </a:txBody>
                  <a:tcPr/>
                </a:tc>
                <a:extLst>
                  <a:ext uri="{0D108BD9-81ED-4DB2-BD59-A6C34878D82A}">
                    <a16:rowId xmlns:a16="http://schemas.microsoft.com/office/drawing/2014/main" xmlns="" val="3970120039"/>
                  </a:ext>
                </a:extLst>
              </a:tr>
              <a:tr h="352469">
                <a:tc>
                  <a:txBody>
                    <a:bodyPr/>
                    <a:lstStyle/>
                    <a:p>
                      <a:pPr algn="ctr"/>
                      <a:r>
                        <a:rPr lang="en-US" dirty="0" smtClean="0">
                          <a:solidFill>
                            <a:schemeClr val="tx1"/>
                          </a:solidFill>
                        </a:rPr>
                        <a:t>8</a:t>
                      </a:r>
                      <a:endParaRPr lang="ru-RU" dirty="0">
                        <a:solidFill>
                          <a:schemeClr val="tx1"/>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64,80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77,30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103</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-31,43</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-43,44</a:t>
                      </a:r>
                      <a:endParaRPr lang="ru-RU" dirty="0">
                        <a:solidFill>
                          <a:schemeClr val="tx1"/>
                        </a:solidFill>
                      </a:endParaRPr>
                    </a:p>
                  </a:txBody>
                  <a:tcPr/>
                </a:tc>
                <a:extLst>
                  <a:ext uri="{0D108BD9-81ED-4DB2-BD59-A6C34878D82A}">
                    <a16:rowId xmlns:a16="http://schemas.microsoft.com/office/drawing/2014/main" xmlns="" val="670203481"/>
                  </a:ext>
                </a:extLst>
              </a:tr>
              <a:tr h="352469">
                <a:tc>
                  <a:txBody>
                    <a:bodyPr/>
                    <a:lstStyle/>
                    <a:p>
                      <a:pPr algn="ctr"/>
                      <a:r>
                        <a:rPr lang="en-US" dirty="0" smtClean="0"/>
                        <a:t>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11,11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71</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82,81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126,90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-55,03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-98,46</a:t>
                      </a:r>
                      <a:endParaRPr lang="ru-RU" dirty="0"/>
                    </a:p>
                  </a:txBody>
                  <a:tcPr/>
                </a:tc>
                <a:extLst>
                  <a:ext uri="{0D108BD9-81ED-4DB2-BD59-A6C34878D82A}">
                    <a16:rowId xmlns:a16="http://schemas.microsoft.com/office/drawing/2014/main" xmlns="" val="970748450"/>
                  </a:ext>
                </a:extLst>
              </a:tr>
              <a:tr h="352469">
                <a:tc>
                  <a:txBody>
                    <a:bodyPr/>
                    <a:lstStyle/>
                    <a:p>
                      <a:pPr algn="ctr"/>
                      <a:r>
                        <a:rPr lang="en-US" dirty="0" smtClean="0"/>
                        <a:t>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154,70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-82,83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-181,30</a:t>
                      </a:r>
                      <a:endParaRPr lang="ru-RU" dirty="0"/>
                    </a:p>
                  </a:txBody>
                  <a:tcPr/>
                </a:tc>
                <a:extLst>
                  <a:ext uri="{0D108BD9-81ED-4DB2-BD59-A6C34878D82A}">
                    <a16:rowId xmlns:a16="http://schemas.microsoft.com/office/drawing/2014/main" xmlns="" val="3927374219"/>
                  </a:ext>
                </a:extLst>
              </a:tr>
              <a:tr h="352469">
                <a:tc>
                  <a:txBody>
                    <a:bodyPr/>
                    <a:lstStyle/>
                    <a:p>
                      <a:pPr algn="ctr"/>
                      <a:r>
                        <a:rPr lang="en-US" dirty="0" smtClean="0"/>
                        <a:t>11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9,09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89,70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98,79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186,70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-114,83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-296,12</a:t>
                      </a:r>
                      <a:endParaRPr lang="ru-RU" dirty="0"/>
                    </a:p>
                  </a:txBody>
                  <a:tcPr/>
                </a:tc>
                <a:extLst>
                  <a:ext uri="{0D108BD9-81ED-4DB2-BD59-A6C34878D82A}">
                    <a16:rowId xmlns:a16="http://schemas.microsoft.com/office/drawing/2014/main" xmlns="" val="2097713961"/>
                  </a:ext>
                </a:extLst>
              </a:tr>
              <a:tr h="352469">
                <a:tc>
                  <a:txBody>
                    <a:bodyPr/>
                    <a:lstStyle/>
                    <a:p>
                      <a:pPr algn="ctr"/>
                      <a:r>
                        <a:rPr lang="en-US" dirty="0" smtClean="0"/>
                        <a:t>12</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8,33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100,80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109,13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222,90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-151,03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-447,12</a:t>
                      </a:r>
                      <a:endParaRPr lang="ru-RU" dirty="0"/>
                    </a:p>
                  </a:txBody>
                  <a:tcPr/>
                </a:tc>
                <a:extLst>
                  <a:ext uri="{0D108BD9-81ED-4DB2-BD59-A6C34878D82A}">
                    <a16:rowId xmlns:a16="http://schemas.microsoft.com/office/drawing/2014/main" xmlns="" val="4097274361"/>
                  </a:ext>
                </a:extLst>
              </a:tr>
            </a:tbl>
          </a:graphicData>
        </a:graphic>
      </p:graphicFrame>
    </p:spTree>
    <p:extLst>
      <p:ext uri="{BB962C8B-B14F-4D97-AF65-F5344CB8AC3E}">
        <p14:creationId xmlns:p14="http://schemas.microsoft.com/office/powerpoint/2010/main" val="9645815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45078" y="424501"/>
            <a:ext cx="10515600" cy="371145"/>
          </a:xfrm>
        </p:spPr>
        <p:txBody>
          <a:bodyPr>
            <a:noAutofit/>
          </a:bodyPr>
          <a:lstStyle/>
          <a:p>
            <a:pPr algn="ctr"/>
            <a:r>
              <a:rPr lang="ru-RU" sz="2400" b="1" dirty="0" err="1"/>
              <a:t>Мақбул</a:t>
            </a:r>
            <a:r>
              <a:rPr lang="ru-RU" sz="2400" b="1" dirty="0"/>
              <a:t> </a:t>
            </a:r>
            <a:r>
              <a:rPr lang="ru-RU" sz="2400" b="1" dirty="0" err="1"/>
              <a:t>ишлаб</a:t>
            </a:r>
            <a:r>
              <a:rPr lang="ru-RU" sz="2400" b="1" dirty="0"/>
              <a:t> </a:t>
            </a:r>
            <a:r>
              <a:rPr lang="ru-RU" sz="2400" b="1" dirty="0" err="1"/>
              <a:t>чиқариш</a:t>
            </a:r>
            <a:r>
              <a:rPr lang="ru-RU" sz="2400" b="1" dirty="0"/>
              <a:t> </a:t>
            </a:r>
            <a:r>
              <a:rPr lang="ru-RU" sz="2400" b="1" dirty="0" err="1"/>
              <a:t>ҳажмини</a:t>
            </a:r>
            <a:r>
              <a:rPr lang="ru-RU" sz="2400" b="1" dirty="0"/>
              <a:t> </a:t>
            </a:r>
            <a:r>
              <a:rPr lang="ru-RU" sz="2400" b="1" dirty="0" err="1"/>
              <a:t>аниқлаш</a:t>
            </a:r>
            <a:r>
              <a:rPr lang="ru-RU" sz="2400" b="1" dirty="0"/>
              <a:t> </a:t>
            </a:r>
            <a:r>
              <a:rPr lang="ru-RU" sz="2400" b="1" dirty="0" err="1"/>
              <a:t>учун</a:t>
            </a:r>
            <a:r>
              <a:rPr lang="ru-RU" sz="2400" b="1" dirty="0"/>
              <a:t> </a:t>
            </a:r>
            <a:r>
              <a:rPr lang="ru-RU" sz="2400" b="1" dirty="0" err="1"/>
              <a:t>маржинал</a:t>
            </a:r>
            <a:r>
              <a:rPr lang="ru-RU" sz="2400" b="1" dirty="0"/>
              <a:t> </a:t>
            </a:r>
            <a:r>
              <a:rPr lang="ru-RU" sz="2400" b="1" dirty="0" err="1"/>
              <a:t>даромад</a:t>
            </a:r>
            <a:r>
              <a:rPr lang="ru-RU" sz="2400" b="1" dirty="0"/>
              <a:t> (</a:t>
            </a:r>
            <a:r>
              <a:rPr lang="ru-RU" sz="2400" b="1" dirty="0" err="1"/>
              <a:t>ёки</a:t>
            </a:r>
            <a:r>
              <a:rPr lang="ru-RU" sz="2400" b="1" dirty="0"/>
              <a:t> </a:t>
            </a:r>
            <a:r>
              <a:rPr lang="ru-RU" sz="2400" b="1" dirty="0" err="1"/>
              <a:t>нарх</a:t>
            </a:r>
            <a:r>
              <a:rPr lang="ru-RU" sz="2400" b="1" dirty="0"/>
              <a:t>) </a:t>
            </a:r>
            <a:r>
              <a:rPr lang="ru-RU" sz="2400" b="1" dirty="0" err="1"/>
              <a:t>ва</a:t>
            </a:r>
            <a:r>
              <a:rPr lang="ru-RU" sz="2400" b="1" dirty="0"/>
              <a:t> </a:t>
            </a:r>
            <a:r>
              <a:rPr lang="ru-RU" sz="2400" b="1" dirty="0" err="1"/>
              <a:t>маржинал</a:t>
            </a:r>
            <a:r>
              <a:rPr lang="ru-RU" sz="2400" b="1" dirty="0"/>
              <a:t> </a:t>
            </a:r>
            <a:r>
              <a:rPr lang="ru-RU" sz="2400" b="1" dirty="0" err="1"/>
              <a:t>харажатдан</a:t>
            </a:r>
            <a:r>
              <a:rPr lang="ru-RU" sz="2400" b="1" dirty="0"/>
              <a:t> </a:t>
            </a:r>
            <a:r>
              <a:rPr lang="ru-RU" sz="2400" b="1" dirty="0" err="1"/>
              <a:t>фойдаланиш</a:t>
            </a:r>
            <a:r>
              <a:rPr lang="ru-RU" sz="2400" b="1" dirty="0"/>
              <a:t>: </a:t>
            </a:r>
            <a:r>
              <a:rPr lang="ru-RU" sz="2400" b="1" dirty="0" err="1" smtClean="0"/>
              <a:t>иқтисодий</a:t>
            </a:r>
            <a:r>
              <a:rPr lang="ru-RU" sz="2400" b="1" dirty="0" smtClean="0"/>
              <a:t> </a:t>
            </a:r>
            <a:r>
              <a:rPr lang="ru-RU" sz="2400" b="1" dirty="0" err="1" smtClean="0"/>
              <a:t>зарар</a:t>
            </a:r>
            <a:r>
              <a:rPr lang="ru-RU" sz="2400" b="1" dirty="0" smtClean="0"/>
              <a:t> </a:t>
            </a:r>
            <a:r>
              <a:rPr lang="ru-RU" sz="2400" b="1" dirty="0" err="1" smtClean="0"/>
              <a:t>вазияти</a:t>
            </a:r>
            <a:endParaRPr lang="ru-RU" sz="2200" b="1" dirty="0"/>
          </a:p>
        </p:txBody>
      </p:sp>
      <p:graphicFrame>
        <p:nvGraphicFramePr>
          <p:cNvPr id="5" name="Объект 4"/>
          <p:cNvGraphicFramePr>
            <a:graphicFrameLocks noGrp="1"/>
          </p:cNvGraphicFramePr>
          <p:nvPr>
            <p:ph sz="half" idx="1"/>
            <p:extLst>
              <p:ext uri="{D42A27DB-BD31-4B8C-83A1-F6EECF244321}">
                <p14:modId xmlns:p14="http://schemas.microsoft.com/office/powerpoint/2010/main" val="708198549"/>
              </p:ext>
            </p:extLst>
          </p:nvPr>
        </p:nvGraphicFramePr>
        <p:xfrm>
          <a:off x="838200" y="1036320"/>
          <a:ext cx="10930248" cy="5829993"/>
        </p:xfrm>
        <a:graphic>
          <a:graphicData uri="http://schemas.openxmlformats.org/drawingml/2006/table">
            <a:tbl>
              <a:tblPr firstRow="1" bandRow="1">
                <a:tableStyleId>{5C22544A-7EE6-4342-B048-85BDC9FD1C3A}</a:tableStyleId>
              </a:tblPr>
              <a:tblGrid>
                <a:gridCol w="1366281">
                  <a:extLst>
                    <a:ext uri="{9D8B030D-6E8A-4147-A177-3AD203B41FA5}">
                      <a16:colId xmlns:a16="http://schemas.microsoft.com/office/drawing/2014/main" xmlns="" val="3889595735"/>
                    </a:ext>
                  </a:extLst>
                </a:gridCol>
                <a:gridCol w="1366281">
                  <a:extLst>
                    <a:ext uri="{9D8B030D-6E8A-4147-A177-3AD203B41FA5}">
                      <a16:colId xmlns:a16="http://schemas.microsoft.com/office/drawing/2014/main" xmlns="" val="2174143251"/>
                    </a:ext>
                  </a:extLst>
                </a:gridCol>
                <a:gridCol w="1366281">
                  <a:extLst>
                    <a:ext uri="{9D8B030D-6E8A-4147-A177-3AD203B41FA5}">
                      <a16:colId xmlns:a16="http://schemas.microsoft.com/office/drawing/2014/main" xmlns="" val="83850001"/>
                    </a:ext>
                  </a:extLst>
                </a:gridCol>
                <a:gridCol w="1366281">
                  <a:extLst>
                    <a:ext uri="{9D8B030D-6E8A-4147-A177-3AD203B41FA5}">
                      <a16:colId xmlns:a16="http://schemas.microsoft.com/office/drawing/2014/main" xmlns="" val="2240716724"/>
                    </a:ext>
                  </a:extLst>
                </a:gridCol>
                <a:gridCol w="1366281">
                  <a:extLst>
                    <a:ext uri="{9D8B030D-6E8A-4147-A177-3AD203B41FA5}">
                      <a16:colId xmlns:a16="http://schemas.microsoft.com/office/drawing/2014/main" xmlns="" val="862036056"/>
                    </a:ext>
                  </a:extLst>
                </a:gridCol>
                <a:gridCol w="1366281">
                  <a:extLst>
                    <a:ext uri="{9D8B030D-6E8A-4147-A177-3AD203B41FA5}">
                      <a16:colId xmlns:a16="http://schemas.microsoft.com/office/drawing/2014/main" xmlns="" val="2010900405"/>
                    </a:ext>
                  </a:extLst>
                </a:gridCol>
                <a:gridCol w="1366281">
                  <a:extLst>
                    <a:ext uri="{9D8B030D-6E8A-4147-A177-3AD203B41FA5}">
                      <a16:colId xmlns:a16="http://schemas.microsoft.com/office/drawing/2014/main" xmlns="" val="2144748532"/>
                    </a:ext>
                  </a:extLst>
                </a:gridCol>
                <a:gridCol w="1366281">
                  <a:extLst>
                    <a:ext uri="{9D8B030D-6E8A-4147-A177-3AD203B41FA5}">
                      <a16:colId xmlns:a16="http://schemas.microsoft.com/office/drawing/2014/main" xmlns="" val="4114818392"/>
                    </a:ext>
                  </a:extLst>
                </a:gridCol>
              </a:tblGrid>
              <a:tr h="1013952">
                <a:tc>
                  <a:txBody>
                    <a:bodyPr/>
                    <a:lstStyle/>
                    <a:p>
                      <a:pPr algn="ctr"/>
                      <a:r>
                        <a:rPr lang="ru-RU" sz="1600" b="0" i="0" u="none" strike="noStrike" kern="1200" baseline="0" dirty="0" err="1" smtClean="0">
                          <a:solidFill>
                            <a:schemeClr val="lt1"/>
                          </a:solidFill>
                          <a:latin typeface="+mn-lt"/>
                          <a:ea typeface="+mn-ea"/>
                          <a:cs typeface="+mn-cs"/>
                        </a:rPr>
                        <a:t>Миқдор</a:t>
                      </a:r>
                      <a:r>
                        <a:rPr lang="en-US" sz="1600" b="0" i="0" u="none" strike="noStrike" kern="1200" baseline="0" dirty="0" smtClean="0">
                          <a:solidFill>
                            <a:schemeClr val="lt1"/>
                          </a:solidFill>
                          <a:latin typeface="+mn-lt"/>
                          <a:ea typeface="+mn-ea"/>
                          <a:cs typeface="+mn-cs"/>
                        </a:rPr>
                        <a:t> (Q)</a:t>
                      </a:r>
                      <a:endParaRPr lang="ru-RU" sz="1600" b="0" i="0" u="none" strike="noStrike" kern="1200" baseline="0" dirty="0" smtClean="0">
                        <a:solidFill>
                          <a:schemeClr val="lt1"/>
                        </a:solidFill>
                        <a:latin typeface="+mn-lt"/>
                        <a:ea typeface="+mn-ea"/>
                        <a:cs typeface="+mn-cs"/>
                      </a:endParaRPr>
                    </a:p>
                  </a:txBody>
                  <a:tcPr/>
                </a:tc>
                <a:tc>
                  <a:txBody>
                    <a:bodyPr/>
                    <a:lstStyle/>
                    <a:p>
                      <a:pPr algn="ctr"/>
                      <a:r>
                        <a:rPr lang="ru-RU" sz="1600" b="0" i="0" u="none" strike="noStrike" kern="1200" baseline="0" dirty="0" err="1" smtClean="0">
                          <a:solidFill>
                            <a:schemeClr val="lt1"/>
                          </a:solidFill>
                          <a:latin typeface="+mn-lt"/>
                          <a:ea typeface="+mn-ea"/>
                          <a:cs typeface="+mn-cs"/>
                        </a:rPr>
                        <a:t>Маржинал</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даромад</a:t>
                      </a:r>
                      <a:endParaRPr lang="ru-RU" sz="1600" b="0" i="0" u="none" strike="noStrike" kern="1200" baseline="0" dirty="0" smtClean="0">
                        <a:solidFill>
                          <a:schemeClr val="lt1"/>
                        </a:solidFill>
                        <a:latin typeface="+mn-lt"/>
                        <a:ea typeface="+mn-ea"/>
                        <a:cs typeface="+mn-cs"/>
                      </a:endParaRPr>
                    </a:p>
                    <a:p>
                      <a:pPr algn="ctr"/>
                      <a:r>
                        <a:rPr lang="ru-RU" sz="1600" b="0" i="0" u="none" strike="noStrike" kern="1200" baseline="0" dirty="0" smtClean="0">
                          <a:solidFill>
                            <a:schemeClr val="lt1"/>
                          </a:solidFill>
                          <a:latin typeface="+mn-lt"/>
                          <a:ea typeface="+mn-ea"/>
                          <a:cs typeface="+mn-cs"/>
                        </a:rPr>
                        <a:t>(М</a:t>
                      </a:r>
                      <a:r>
                        <a:rPr lang="en-US" sz="1600" b="0" i="0" u="none" strike="noStrike" kern="1200" baseline="0" dirty="0" smtClean="0">
                          <a:solidFill>
                            <a:schemeClr val="lt1"/>
                          </a:solidFill>
                          <a:latin typeface="+mn-lt"/>
                          <a:ea typeface="+mn-ea"/>
                          <a:cs typeface="+mn-cs"/>
                        </a:rPr>
                        <a:t>R</a:t>
                      </a:r>
                      <a:r>
                        <a:rPr lang="ru-RU" sz="1600" b="0" i="0" u="none" strike="noStrike" kern="1200" baseline="0" dirty="0" smtClean="0">
                          <a:solidFill>
                            <a:schemeClr val="lt1"/>
                          </a:solidFill>
                          <a:latin typeface="+mn-lt"/>
                          <a:ea typeface="+mn-ea"/>
                          <a:cs typeface="+mn-cs"/>
                        </a:rPr>
                        <a:t> = Р=</a:t>
                      </a:r>
                    </a:p>
                    <a:p>
                      <a:pPr algn="ctr"/>
                      <a:r>
                        <a:rPr lang="ru-RU" sz="1600" b="0" i="0" u="none" strike="noStrike" kern="1200" baseline="0" dirty="0" smtClean="0">
                          <a:solidFill>
                            <a:schemeClr val="lt1"/>
                          </a:solidFill>
                          <a:latin typeface="+mn-lt"/>
                          <a:ea typeface="+mn-ea"/>
                          <a:cs typeface="+mn-cs"/>
                        </a:rPr>
                        <a:t>= </a:t>
                      </a:r>
                      <a:r>
                        <a:rPr lang="en-US" sz="1600" b="0" i="0" u="none" strike="noStrike" kern="1200" baseline="0" dirty="0" smtClean="0">
                          <a:solidFill>
                            <a:schemeClr val="lt1"/>
                          </a:solidFill>
                          <a:latin typeface="+mn-lt"/>
                          <a:ea typeface="+mn-ea"/>
                          <a:cs typeface="+mn-cs"/>
                        </a:rPr>
                        <a:t>AR</a:t>
                      </a:r>
                      <a:r>
                        <a:rPr lang="ru-RU" sz="1600" b="0" i="0" u="none" strike="noStrike" kern="1200" baseline="0" dirty="0" smtClean="0">
                          <a:solidFill>
                            <a:schemeClr val="lt1"/>
                          </a:solidFill>
                          <a:latin typeface="+mn-lt"/>
                          <a:ea typeface="+mn-ea"/>
                          <a:cs typeface="+mn-cs"/>
                        </a:rPr>
                        <a:t>), </a:t>
                      </a:r>
                      <a:r>
                        <a:rPr lang="en-US" sz="1600" b="0" i="0" u="none" strike="noStrike" kern="1200" baseline="0" dirty="0" smtClean="0">
                          <a:solidFill>
                            <a:schemeClr val="lt1"/>
                          </a:solidFill>
                          <a:latin typeface="+mn-lt"/>
                          <a:ea typeface="+mn-ea"/>
                          <a:cs typeface="+mn-cs"/>
                        </a:rPr>
                        <a:t>$</a:t>
                      </a:r>
                      <a:endParaRPr lang="ru-RU" sz="1600" b="0" i="0" u="none" strike="noStrike" kern="1200" baseline="0" dirty="0">
                        <a:solidFill>
                          <a:schemeClr val="lt1"/>
                        </a:solidFill>
                        <a:latin typeface="+mn-lt"/>
                        <a:ea typeface="+mn-ea"/>
                        <a:cs typeface="+mn-cs"/>
                      </a:endParaRPr>
                    </a:p>
                  </a:txBody>
                  <a:tcPr/>
                </a:tc>
                <a:tc>
                  <a:txBody>
                    <a:bodyPr/>
                    <a:lstStyle/>
                    <a:p>
                      <a:pPr algn="ctr"/>
                      <a:r>
                        <a:rPr lang="ru-RU" sz="1600" b="0" i="0" u="none" strike="noStrike" kern="1200" baseline="0" dirty="0" err="1" smtClean="0">
                          <a:solidFill>
                            <a:schemeClr val="lt1"/>
                          </a:solidFill>
                          <a:latin typeface="+mn-lt"/>
                          <a:ea typeface="+mn-ea"/>
                          <a:cs typeface="+mn-cs"/>
                        </a:rPr>
                        <a:t>Ўртача</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доимий</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харажтлар</a:t>
                      </a:r>
                      <a:endParaRPr lang="ru-RU" sz="1600" b="0" i="0" u="none" strike="noStrike" kern="1200" baseline="0" dirty="0" smtClean="0">
                        <a:solidFill>
                          <a:schemeClr val="lt1"/>
                        </a:solidFill>
                        <a:latin typeface="+mn-lt"/>
                        <a:ea typeface="+mn-ea"/>
                        <a:cs typeface="+mn-cs"/>
                      </a:endParaRPr>
                    </a:p>
                    <a:p>
                      <a:pPr algn="ctr"/>
                      <a:r>
                        <a:rPr lang="en-US" sz="1600" b="0" i="0" u="none" strike="noStrike" kern="1200" baseline="0" dirty="0" smtClean="0">
                          <a:solidFill>
                            <a:schemeClr val="lt1"/>
                          </a:solidFill>
                          <a:latin typeface="+mn-lt"/>
                          <a:ea typeface="+mn-ea"/>
                          <a:cs typeface="+mn-cs"/>
                        </a:rPr>
                        <a:t>(AFC</a:t>
                      </a:r>
                      <a:r>
                        <a:rPr lang="ru-RU" sz="1600" b="0" i="0" u="none" strike="noStrike" kern="1200" baseline="0" dirty="0" smtClean="0">
                          <a:solidFill>
                            <a:schemeClr val="lt1"/>
                          </a:solidFill>
                          <a:latin typeface="+mn-lt"/>
                          <a:ea typeface="+mn-ea"/>
                          <a:cs typeface="+mn-cs"/>
                        </a:rPr>
                        <a:t>),</a:t>
                      </a:r>
                      <a:r>
                        <a:rPr lang="en-US" sz="1600" b="0" i="0" u="none" strike="noStrike" kern="1200" baseline="0" dirty="0" smtClean="0">
                          <a:solidFill>
                            <a:schemeClr val="lt1"/>
                          </a:solidFill>
                          <a:latin typeface="+mn-lt"/>
                          <a:ea typeface="+mn-ea"/>
                          <a:cs typeface="+mn-cs"/>
                        </a:rPr>
                        <a:t> </a:t>
                      </a:r>
                      <a:r>
                        <a:rPr lang="ru-RU" sz="1600" b="0" i="0" u="none" strike="noStrike" kern="1200" baseline="0" dirty="0" smtClean="0">
                          <a:solidFill>
                            <a:schemeClr val="lt1"/>
                          </a:solidFill>
                          <a:latin typeface="+mn-lt"/>
                          <a:ea typeface="+mn-ea"/>
                          <a:cs typeface="+mn-cs"/>
                        </a:rPr>
                        <a:t>$</a:t>
                      </a:r>
                      <a:endParaRPr lang="ru-RU" sz="1600" b="0" i="0" u="none" strike="noStrike" kern="1200" baseline="0" dirty="0">
                        <a:solidFill>
                          <a:schemeClr val="lt1"/>
                        </a:solidFill>
                        <a:latin typeface="+mn-lt"/>
                        <a:ea typeface="+mn-ea"/>
                        <a:cs typeface="+mn-cs"/>
                      </a:endParaRPr>
                    </a:p>
                  </a:txBody>
                  <a:tcPr/>
                </a:tc>
                <a:tc>
                  <a:txBody>
                    <a:bodyPr/>
                    <a:lstStyle/>
                    <a:p>
                      <a:pPr algn="ctr"/>
                      <a:r>
                        <a:rPr lang="ru-RU" sz="1600" b="0" i="0" u="none" strike="noStrike" kern="1200" baseline="0" dirty="0" err="1" smtClean="0">
                          <a:solidFill>
                            <a:schemeClr val="lt1"/>
                          </a:solidFill>
                          <a:latin typeface="+mn-lt"/>
                          <a:ea typeface="+mn-ea"/>
                          <a:cs typeface="+mn-cs"/>
                        </a:rPr>
                        <a:t>Ўртача</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ўзгарувчан</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харажатлар</a:t>
                      </a:r>
                      <a:endParaRPr lang="ru-RU" sz="1600" b="0" i="0" u="none" strike="noStrike" kern="1200" baseline="0" dirty="0" smtClean="0">
                        <a:solidFill>
                          <a:schemeClr val="lt1"/>
                        </a:solidFill>
                        <a:latin typeface="+mn-lt"/>
                        <a:ea typeface="+mn-ea"/>
                        <a:cs typeface="+mn-cs"/>
                      </a:endParaRPr>
                    </a:p>
                    <a:p>
                      <a:pPr algn="ctr"/>
                      <a:r>
                        <a:rPr lang="en-US" sz="1600" b="0" i="0" u="none" strike="noStrike" kern="1200" baseline="0" dirty="0" smtClean="0">
                          <a:solidFill>
                            <a:schemeClr val="lt1"/>
                          </a:solidFill>
                          <a:latin typeface="+mn-lt"/>
                          <a:ea typeface="+mn-ea"/>
                          <a:cs typeface="+mn-cs"/>
                        </a:rPr>
                        <a:t>(AVC)</a:t>
                      </a:r>
                      <a:r>
                        <a:rPr lang="ru-RU" sz="1600" b="0" i="0" u="none" strike="noStrike" kern="1200" baseline="0" dirty="0" smtClean="0">
                          <a:solidFill>
                            <a:schemeClr val="lt1"/>
                          </a:solidFill>
                          <a:latin typeface="+mn-lt"/>
                          <a:ea typeface="+mn-ea"/>
                          <a:cs typeface="+mn-cs"/>
                        </a:rPr>
                        <a:t>, $</a:t>
                      </a:r>
                      <a:endParaRPr lang="ru-RU" sz="1600" b="0" i="0" u="none" strike="noStrike" kern="1200" baseline="0" dirty="0">
                        <a:solidFill>
                          <a:schemeClr val="lt1"/>
                        </a:solidFill>
                        <a:latin typeface="+mn-lt"/>
                        <a:ea typeface="+mn-ea"/>
                        <a:cs typeface="+mn-cs"/>
                      </a:endParaRPr>
                    </a:p>
                  </a:txBody>
                  <a:tcPr/>
                </a:tc>
                <a:tc>
                  <a:txBody>
                    <a:bodyPr/>
                    <a:lstStyle/>
                    <a:p>
                      <a:pPr algn="ctr"/>
                      <a:r>
                        <a:rPr lang="ru-RU" sz="1600" b="0" i="0" u="none" strike="noStrike" kern="1200" baseline="0" dirty="0" err="1" smtClean="0">
                          <a:solidFill>
                            <a:schemeClr val="lt1"/>
                          </a:solidFill>
                          <a:latin typeface="+mn-lt"/>
                          <a:ea typeface="+mn-ea"/>
                          <a:cs typeface="+mn-cs"/>
                        </a:rPr>
                        <a:t>Ўртача</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умумий</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харажатлар</a:t>
                      </a:r>
                      <a:endParaRPr lang="ru-RU" sz="1600" b="0" i="0" u="none" strike="noStrike" kern="1200" baseline="0" dirty="0" smtClean="0">
                        <a:solidFill>
                          <a:schemeClr val="lt1"/>
                        </a:solidFill>
                        <a:latin typeface="+mn-lt"/>
                        <a:ea typeface="+mn-ea"/>
                        <a:cs typeface="+mn-cs"/>
                      </a:endParaRPr>
                    </a:p>
                    <a:p>
                      <a:pPr algn="ctr"/>
                      <a:r>
                        <a:rPr lang="en-US" sz="1600" b="0" i="0" u="none" strike="noStrike" kern="1200" baseline="0" dirty="0" smtClean="0">
                          <a:solidFill>
                            <a:schemeClr val="lt1"/>
                          </a:solidFill>
                          <a:latin typeface="+mn-lt"/>
                          <a:ea typeface="+mn-ea"/>
                          <a:cs typeface="+mn-cs"/>
                        </a:rPr>
                        <a:t>(AC), $</a:t>
                      </a:r>
                      <a:endParaRPr lang="ru-RU" sz="1600" b="0" dirty="0"/>
                    </a:p>
                  </a:txBody>
                  <a:tcPr/>
                </a:tc>
                <a:tc>
                  <a:txBody>
                    <a:bodyPr/>
                    <a:lstStyle/>
                    <a:p>
                      <a:pPr algn="ctr"/>
                      <a:r>
                        <a:rPr lang="ru-RU" sz="1600" b="0" i="0" u="none" strike="noStrike" kern="1200" baseline="0" dirty="0" err="1" smtClean="0">
                          <a:solidFill>
                            <a:schemeClr val="lt1"/>
                          </a:solidFill>
                          <a:latin typeface="+mn-lt"/>
                          <a:ea typeface="+mn-ea"/>
                          <a:cs typeface="+mn-cs"/>
                        </a:rPr>
                        <a:t>Маржинал</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харажатлар</a:t>
                      </a:r>
                      <a:r>
                        <a:rPr lang="ru-RU" sz="1600" b="0" i="0" u="none" strike="noStrike" kern="1200" baseline="0" dirty="0" smtClean="0">
                          <a:solidFill>
                            <a:schemeClr val="lt1"/>
                          </a:solidFill>
                          <a:latin typeface="+mn-lt"/>
                          <a:ea typeface="+mn-ea"/>
                          <a:cs typeface="+mn-cs"/>
                        </a:rPr>
                        <a:t> (МС), $</a:t>
                      </a:r>
                      <a:endParaRPr lang="ru-RU" sz="1600" b="0" dirty="0"/>
                    </a:p>
                  </a:txBody>
                  <a:tcPr/>
                </a:tc>
                <a:tc>
                  <a:txBody>
                    <a:bodyPr/>
                    <a:lstStyle/>
                    <a:p>
                      <a:pPr algn="ctr"/>
                      <a:r>
                        <a:rPr lang="ru-RU" sz="1600" b="0" i="0" u="none" strike="noStrike" kern="1200" baseline="0" dirty="0" err="1" smtClean="0">
                          <a:solidFill>
                            <a:schemeClr val="lt1"/>
                          </a:solidFill>
                          <a:latin typeface="+mn-lt"/>
                          <a:ea typeface="+mn-ea"/>
                          <a:cs typeface="+mn-cs"/>
                        </a:rPr>
                        <a:t>Маржинал</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фойда</a:t>
                      </a:r>
                      <a:r>
                        <a:rPr lang="ru-RU" sz="1600" b="0" i="0" u="none" strike="noStrike" kern="1200" baseline="0" dirty="0" smtClean="0">
                          <a:solidFill>
                            <a:schemeClr val="lt1"/>
                          </a:solidFill>
                          <a:latin typeface="+mn-lt"/>
                          <a:ea typeface="+mn-ea"/>
                          <a:cs typeface="+mn-cs"/>
                        </a:rPr>
                        <a:t>,</a:t>
                      </a:r>
                      <a:r>
                        <a:rPr lang="en-US" sz="1600" b="0" i="0" u="none" strike="noStrike" kern="1200" baseline="0" dirty="0" smtClean="0">
                          <a:solidFill>
                            <a:schemeClr val="lt1"/>
                          </a:solidFill>
                          <a:latin typeface="+mn-lt"/>
                          <a:ea typeface="+mn-ea"/>
                          <a:cs typeface="+mn-cs"/>
                        </a:rPr>
                        <a:t> $</a:t>
                      </a:r>
                      <a:endParaRPr lang="ru-RU" sz="1600" b="0" dirty="0"/>
                    </a:p>
                  </a:txBody>
                  <a:tcPr/>
                </a:tc>
                <a:tc>
                  <a:txBody>
                    <a:bodyPr/>
                    <a:lstStyle/>
                    <a:p>
                      <a:pPr algn="ctr"/>
                      <a:r>
                        <a:rPr lang="ru-RU" sz="1600" b="0" dirty="0" err="1" smtClean="0"/>
                        <a:t>Умумий</a:t>
                      </a:r>
                      <a:r>
                        <a:rPr lang="ru-RU" sz="1600" b="0" dirty="0" smtClean="0"/>
                        <a:t> </a:t>
                      </a:r>
                      <a:r>
                        <a:rPr lang="ru-RU" sz="1600" b="0" dirty="0" err="1" smtClean="0"/>
                        <a:t>фойда</a:t>
                      </a:r>
                      <a:r>
                        <a:rPr lang="ru-RU" sz="1600" b="0" dirty="0" smtClean="0"/>
                        <a:t> </a:t>
                      </a:r>
                      <a:r>
                        <a:rPr lang="ru-RU" sz="1600" b="0" dirty="0" err="1" smtClean="0"/>
                        <a:t>ёки</a:t>
                      </a:r>
                      <a:r>
                        <a:rPr lang="ru-RU" sz="1600" b="0" dirty="0" smtClean="0"/>
                        <a:t> </a:t>
                      </a:r>
                      <a:r>
                        <a:rPr lang="ru-RU" sz="1600" b="0" dirty="0" err="1" smtClean="0"/>
                        <a:t>зарар</a:t>
                      </a:r>
                      <a:r>
                        <a:rPr lang="ru-RU" sz="1600" b="0" baseline="0" dirty="0" smtClean="0"/>
                        <a:t> (</a:t>
                      </a:r>
                      <a:r>
                        <a:rPr lang="en-US" sz="1600" b="0" baseline="0" dirty="0" smtClean="0"/>
                        <a:t>Q*(P-AC)</a:t>
                      </a:r>
                      <a:r>
                        <a:rPr lang="ru-RU" sz="1600" b="0" baseline="0" dirty="0" smtClean="0"/>
                        <a:t>)</a:t>
                      </a:r>
                      <a:r>
                        <a:rPr lang="en-US" sz="1600" b="0" baseline="0" dirty="0" smtClean="0"/>
                        <a:t>, $</a:t>
                      </a:r>
                      <a:endParaRPr lang="ru-RU" sz="1600" b="0" dirty="0"/>
                    </a:p>
                  </a:txBody>
                  <a:tcPr/>
                </a:tc>
                <a:extLst>
                  <a:ext uri="{0D108BD9-81ED-4DB2-BD59-A6C34878D82A}">
                    <a16:rowId xmlns:a16="http://schemas.microsoft.com/office/drawing/2014/main" xmlns="" val="3842767642"/>
                  </a:ext>
                </a:extLst>
              </a:tr>
              <a:tr h="352469">
                <a:tc>
                  <a:txBody>
                    <a:bodyPr/>
                    <a:lstStyle/>
                    <a:p>
                      <a:pPr algn="ctr"/>
                      <a:r>
                        <a:rPr lang="en-US" dirty="0" smtClean="0"/>
                        <a:t>0</a:t>
                      </a:r>
                      <a:endParaRPr lang="ru-RU" dirty="0"/>
                    </a:p>
                  </a:txBody>
                  <a:tcPr/>
                </a:tc>
                <a:tc>
                  <a:txBody>
                    <a:bodyPr/>
                    <a:lstStyle/>
                    <a:p>
                      <a:pPr algn="ctr"/>
                      <a:r>
                        <a:rPr lang="en-US" dirty="0" smtClean="0"/>
                        <a:t>58</a:t>
                      </a:r>
                      <a:endParaRPr lang="ru-RU" dirty="0"/>
                    </a:p>
                  </a:txBody>
                  <a:tcPr/>
                </a:tc>
                <a:tc>
                  <a:txBody>
                    <a:bodyPr/>
                    <a:lstStyle/>
                    <a:p>
                      <a:pPr algn="ctr"/>
                      <a:endParaRPr lang="ru-RU" sz="1800" b="0" i="0" u="none" strike="noStrike" kern="1200" baseline="0" dirty="0" smtClean="0">
                        <a:solidFill>
                          <a:schemeClr val="dk1"/>
                        </a:solidFill>
                        <a:latin typeface="+mn-lt"/>
                        <a:ea typeface="+mn-ea"/>
                        <a:cs typeface="+mn-cs"/>
                      </a:endParaRPr>
                    </a:p>
                  </a:txBody>
                  <a:tcPr/>
                </a:tc>
                <a:tc>
                  <a:txBody>
                    <a:bodyPr/>
                    <a:lstStyle/>
                    <a:p>
                      <a:pPr algn="ctr"/>
                      <a:endParaRPr lang="ru-RU" dirty="0"/>
                    </a:p>
                  </a:txBody>
                  <a:tcPr/>
                </a:tc>
                <a:tc>
                  <a:txBody>
                    <a:bodyPr/>
                    <a:lstStyle/>
                    <a:p>
                      <a:pPr algn="ctr"/>
                      <a:endParaRPr lang="ru-RU" dirty="0"/>
                    </a:p>
                  </a:txBody>
                  <a:tcPr/>
                </a:tc>
                <a:tc>
                  <a:txBody>
                    <a:bodyPr/>
                    <a:lstStyle/>
                    <a:p>
                      <a:pPr algn="ctr"/>
                      <a:endParaRPr lang="ru-RU" dirty="0"/>
                    </a:p>
                  </a:txBody>
                  <a:tcPr/>
                </a:tc>
                <a:tc>
                  <a:txBody>
                    <a:bodyPr/>
                    <a:lstStyle/>
                    <a:p>
                      <a:pPr algn="ctr"/>
                      <a:endParaRPr lang="ru-RU" sz="1800" b="0" i="0" u="none" strike="noStrike" kern="1200" baseline="0" dirty="0" smtClean="0">
                        <a:solidFill>
                          <a:schemeClr val="dk1"/>
                        </a:solidFill>
                        <a:latin typeface="+mn-lt"/>
                        <a:ea typeface="+mn-ea"/>
                        <a:cs typeface="+mn-cs"/>
                      </a:endParaRPr>
                    </a:p>
                  </a:txBody>
                  <a:tcPr/>
                </a:tc>
                <a:tc>
                  <a:txBody>
                    <a:bodyPr/>
                    <a:lstStyle/>
                    <a:p>
                      <a:pPr algn="ctr"/>
                      <a:r>
                        <a:rPr lang="en-US" sz="1800" b="0" i="0" u="none" strike="noStrike" kern="1200" baseline="0" dirty="0" smtClean="0">
                          <a:solidFill>
                            <a:schemeClr val="dk1"/>
                          </a:solidFill>
                          <a:latin typeface="+mn-lt"/>
                          <a:ea typeface="+mn-ea"/>
                          <a:cs typeface="+mn-cs"/>
                        </a:rPr>
                        <a:t>-100,00</a:t>
                      </a:r>
                      <a:endParaRPr lang="ru-RU" sz="1800" b="0" i="0" u="none" strike="noStrike" kern="1200" baseline="0" dirty="0" smtClean="0">
                        <a:solidFill>
                          <a:schemeClr val="dk1"/>
                        </a:solidFill>
                        <a:latin typeface="+mn-lt"/>
                        <a:ea typeface="+mn-ea"/>
                        <a:cs typeface="+mn-cs"/>
                      </a:endParaRPr>
                    </a:p>
                  </a:txBody>
                  <a:tcPr/>
                </a:tc>
                <a:extLst>
                  <a:ext uri="{0D108BD9-81ED-4DB2-BD59-A6C34878D82A}">
                    <a16:rowId xmlns:a16="http://schemas.microsoft.com/office/drawing/2014/main" xmlns="" val="590802637"/>
                  </a:ext>
                </a:extLst>
              </a:tr>
              <a:tr h="352469">
                <a:tc>
                  <a:txBody>
                    <a:bodyPr/>
                    <a:lstStyle/>
                    <a:p>
                      <a:pPr algn="ctr"/>
                      <a:r>
                        <a:rPr lang="en-US" dirty="0" smtClean="0"/>
                        <a:t>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58</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100,00</a:t>
                      </a:r>
                    </a:p>
                  </a:txBody>
                  <a:tcPr/>
                </a:tc>
                <a:tc>
                  <a:txBody>
                    <a:bodyPr/>
                    <a:lstStyle/>
                    <a:p>
                      <a:pPr algn="ctr"/>
                      <a:r>
                        <a:rPr lang="en-US" sz="1800" b="0" i="0" u="none" strike="noStrike" kern="1200" baseline="0" dirty="0" smtClean="0">
                          <a:solidFill>
                            <a:schemeClr val="dk1"/>
                          </a:solidFill>
                          <a:latin typeface="+mn-lt"/>
                          <a:ea typeface="+mn-ea"/>
                          <a:cs typeface="+mn-cs"/>
                        </a:rPr>
                        <a:t>55,70</a:t>
                      </a:r>
                    </a:p>
                  </a:txBody>
                  <a:tcPr/>
                </a:tc>
                <a:tc>
                  <a:txBody>
                    <a:bodyPr/>
                    <a:lstStyle/>
                    <a:p>
                      <a:pPr algn="ctr"/>
                      <a:r>
                        <a:rPr lang="ru-RU" sz="1800" b="0" i="0" u="none" strike="noStrike" kern="1200" baseline="0" dirty="0" smtClean="0">
                          <a:solidFill>
                            <a:schemeClr val="dk1"/>
                          </a:solidFill>
                          <a:latin typeface="+mn-lt"/>
                          <a:ea typeface="+mn-ea"/>
                          <a:cs typeface="+mn-cs"/>
                        </a:rPr>
                        <a:t>155</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70</a:t>
                      </a:r>
                    </a:p>
                  </a:txBody>
                  <a:tcPr/>
                </a:tc>
                <a:tc>
                  <a:txBody>
                    <a:bodyPr/>
                    <a:lstStyle/>
                    <a:p>
                      <a:pPr algn="ctr"/>
                      <a:r>
                        <a:rPr lang="ru-RU" sz="1800" b="0" i="0" u="none" strike="noStrike" kern="1200" baseline="0" dirty="0" smtClean="0">
                          <a:solidFill>
                            <a:schemeClr val="dk1"/>
                          </a:solidFill>
                          <a:latin typeface="+mn-lt"/>
                          <a:ea typeface="+mn-ea"/>
                          <a:cs typeface="+mn-cs"/>
                        </a:rPr>
                        <a:t>55,70</a:t>
                      </a:r>
                    </a:p>
                  </a:txBody>
                  <a:tcPr/>
                </a:tc>
                <a:tc>
                  <a:txBody>
                    <a:bodyPr/>
                    <a:lstStyle/>
                    <a:p>
                      <a:pPr algn="ctr"/>
                      <a:r>
                        <a:rPr lang="ru-RU" sz="1800" b="0" i="0" u="none" strike="noStrike" kern="1200" baseline="0" dirty="0" smtClean="0">
                          <a:solidFill>
                            <a:schemeClr val="dk1"/>
                          </a:solidFill>
                          <a:latin typeface="+mn-lt"/>
                          <a:ea typeface="+mn-ea"/>
                          <a:cs typeface="+mn-cs"/>
                        </a:rPr>
                        <a:t>2,30</a:t>
                      </a:r>
                    </a:p>
                  </a:txBody>
                  <a:tcPr/>
                </a:tc>
                <a:tc>
                  <a:txBody>
                    <a:bodyPr/>
                    <a:lstStyle/>
                    <a:p>
                      <a:pPr algn="ctr"/>
                      <a:r>
                        <a:rPr lang="en-US" sz="1800" b="0" i="0" u="none" strike="noStrike" kern="1200" baseline="0" dirty="0" smtClean="0">
                          <a:solidFill>
                            <a:schemeClr val="dk1"/>
                          </a:solidFill>
                          <a:latin typeface="+mn-lt"/>
                          <a:ea typeface="+mn-ea"/>
                          <a:cs typeface="+mn-cs"/>
                        </a:rPr>
                        <a:t>-97,70</a:t>
                      </a:r>
                      <a:endParaRPr lang="ru-RU" sz="1800" b="0" i="0" u="none" strike="noStrike" kern="1200" baseline="0" dirty="0" smtClean="0">
                        <a:solidFill>
                          <a:schemeClr val="dk1"/>
                        </a:solidFill>
                        <a:latin typeface="+mn-lt"/>
                        <a:ea typeface="+mn-ea"/>
                        <a:cs typeface="+mn-cs"/>
                      </a:endParaRPr>
                    </a:p>
                  </a:txBody>
                  <a:tcPr/>
                </a:tc>
                <a:extLst>
                  <a:ext uri="{0D108BD9-81ED-4DB2-BD59-A6C34878D82A}">
                    <a16:rowId xmlns:a16="http://schemas.microsoft.com/office/drawing/2014/main" xmlns="" val="2122105985"/>
                  </a:ext>
                </a:extLst>
              </a:tr>
              <a:tr h="352469">
                <a:tc>
                  <a:txBody>
                    <a:bodyPr/>
                    <a:lstStyle/>
                    <a:p>
                      <a:pPr algn="ctr"/>
                      <a:r>
                        <a:rPr lang="en-US" dirty="0" smtClean="0"/>
                        <a:t>2</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58</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52,80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102,80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49,90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-89,60</a:t>
                      </a:r>
                      <a:endParaRPr lang="ru-RU" dirty="0"/>
                    </a:p>
                  </a:txBody>
                  <a:tcPr/>
                </a:tc>
                <a:extLst>
                  <a:ext uri="{0D108BD9-81ED-4DB2-BD59-A6C34878D82A}">
                    <a16:rowId xmlns:a16="http://schemas.microsoft.com/office/drawing/2014/main" xmlns="" val="962636097"/>
                  </a:ext>
                </a:extLst>
              </a:tr>
              <a:tr h="374073">
                <a:tc>
                  <a:txBody>
                    <a:bodyPr/>
                    <a:lstStyle/>
                    <a:p>
                      <a:pPr algn="ctr"/>
                      <a:r>
                        <a:rPr lang="en-US" dirty="0" smtClean="0"/>
                        <a:t>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58</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33</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33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51,30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84,63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48,30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-79,89</a:t>
                      </a:r>
                      <a:endParaRPr lang="ru-RU" dirty="0"/>
                    </a:p>
                  </a:txBody>
                  <a:tcPr/>
                </a:tc>
                <a:extLst>
                  <a:ext uri="{0D108BD9-81ED-4DB2-BD59-A6C34878D82A}">
                    <a16:rowId xmlns:a16="http://schemas.microsoft.com/office/drawing/2014/main" xmlns="" val="1869423745"/>
                  </a:ext>
                </a:extLst>
              </a:tr>
              <a:tr h="352469">
                <a:tc>
                  <a:txBody>
                    <a:bodyPr/>
                    <a:lstStyle/>
                    <a:p>
                      <a:pPr algn="ctr"/>
                      <a:r>
                        <a:rPr lang="en-US" dirty="0" smtClean="0"/>
                        <a:t>4</a:t>
                      </a:r>
                      <a:endParaRPr lang="ru-RU" dirty="0"/>
                    </a:p>
                  </a:txBody>
                  <a:tcPr/>
                </a:tc>
                <a:tc>
                  <a:txBody>
                    <a:bodyPr/>
                    <a:lstStyle/>
                    <a:p>
                      <a:pPr algn="ctr"/>
                      <a:r>
                        <a:rPr lang="en-US" dirty="0" smtClean="0"/>
                        <a:t>58</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25,00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51,20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76,20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50,90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-72,80</a:t>
                      </a:r>
                      <a:endParaRPr lang="ru-RU" dirty="0"/>
                    </a:p>
                  </a:txBody>
                  <a:tcPr/>
                </a:tc>
                <a:extLst>
                  <a:ext uri="{0D108BD9-81ED-4DB2-BD59-A6C34878D82A}">
                    <a16:rowId xmlns:a16="http://schemas.microsoft.com/office/drawing/2014/main" xmlns="" val="226069204"/>
                  </a:ext>
                </a:extLst>
              </a:tr>
              <a:tr h="352469">
                <a:tc>
                  <a:txBody>
                    <a:bodyPr/>
                    <a:lstStyle/>
                    <a:p>
                      <a:pPr algn="ctr"/>
                      <a:r>
                        <a:rPr lang="en-US" dirty="0" smtClean="0">
                          <a:solidFill>
                            <a:srgbClr val="C00000"/>
                          </a:solidFill>
                        </a:rPr>
                        <a:t>5</a:t>
                      </a:r>
                      <a:endParaRPr lang="ru-RU" dirty="0">
                        <a:solidFill>
                          <a:srgbClr val="C0000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58</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57,70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rgbClr val="C00000"/>
                          </a:solidFill>
                          <a:latin typeface="+mn-lt"/>
                          <a:ea typeface="+mn-ea"/>
                          <a:cs typeface="+mn-cs"/>
                        </a:rPr>
                        <a:t>0,30</a:t>
                      </a:r>
                      <a:endParaRPr lang="ru-RU" dirty="0">
                        <a:solidFill>
                          <a:srgbClr val="C0000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rgbClr val="C00000"/>
                          </a:solidFill>
                        </a:rPr>
                        <a:t>-72,50</a:t>
                      </a:r>
                      <a:endParaRPr lang="ru-RU" dirty="0">
                        <a:solidFill>
                          <a:srgbClr val="C00000"/>
                        </a:solidFill>
                      </a:endParaRPr>
                    </a:p>
                  </a:txBody>
                  <a:tcPr/>
                </a:tc>
                <a:extLst>
                  <a:ext uri="{0D108BD9-81ED-4DB2-BD59-A6C34878D82A}">
                    <a16:rowId xmlns:a16="http://schemas.microsoft.com/office/drawing/2014/main" xmlns="" val="3340434987"/>
                  </a:ext>
                </a:extLst>
              </a:tr>
              <a:tr h="352469">
                <a:tc>
                  <a:txBody>
                    <a:bodyPr/>
                    <a:lstStyle/>
                    <a:p>
                      <a:pPr algn="ctr"/>
                      <a:r>
                        <a:rPr lang="en-US" dirty="0" smtClean="0">
                          <a:solidFill>
                            <a:schemeClr val="tx1"/>
                          </a:solidFill>
                        </a:rPr>
                        <a:t>6</a:t>
                      </a:r>
                      <a:endParaRPr lang="ru-RU" dirty="0">
                        <a:solidFill>
                          <a:schemeClr val="tx1"/>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58</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16,67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55,20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71,87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68,70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-10,70</a:t>
                      </a:r>
                      <a:endParaRPr lang="ru-RU" dirty="0">
                        <a:solidFill>
                          <a:schemeClr val="tx1"/>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-83,22</a:t>
                      </a:r>
                      <a:endParaRPr lang="ru-RU" dirty="0">
                        <a:solidFill>
                          <a:schemeClr val="tx1"/>
                        </a:solidFill>
                      </a:endParaRPr>
                    </a:p>
                  </a:txBody>
                  <a:tcPr/>
                </a:tc>
                <a:extLst>
                  <a:ext uri="{0D108BD9-81ED-4DB2-BD59-A6C34878D82A}">
                    <a16:rowId xmlns:a16="http://schemas.microsoft.com/office/drawing/2014/main" xmlns="" val="2719806695"/>
                  </a:ext>
                </a:extLst>
              </a:tr>
              <a:tr h="352469">
                <a:tc>
                  <a:txBody>
                    <a:bodyPr/>
                    <a:lstStyle/>
                    <a:p>
                      <a:pPr algn="ctr"/>
                      <a:r>
                        <a:rPr lang="en-US" dirty="0" smtClean="0"/>
                        <a:t>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58</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14,29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59,30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73,59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63,90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-25,90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-109,13</a:t>
                      </a:r>
                      <a:endParaRPr lang="ru-RU" dirty="0"/>
                    </a:p>
                  </a:txBody>
                  <a:tcPr/>
                </a:tc>
                <a:extLst>
                  <a:ext uri="{0D108BD9-81ED-4DB2-BD59-A6C34878D82A}">
                    <a16:rowId xmlns:a16="http://schemas.microsoft.com/office/drawing/2014/main" xmlns="" val="3970120039"/>
                  </a:ext>
                </a:extLst>
              </a:tr>
              <a:tr h="352469">
                <a:tc>
                  <a:txBody>
                    <a:bodyPr/>
                    <a:lstStyle/>
                    <a:p>
                      <a:pPr algn="ctr"/>
                      <a:r>
                        <a:rPr lang="en-US" dirty="0" smtClean="0">
                          <a:solidFill>
                            <a:schemeClr val="tx1"/>
                          </a:solidFill>
                        </a:rPr>
                        <a:t>8</a:t>
                      </a:r>
                      <a:endParaRPr lang="ru-RU" dirty="0">
                        <a:solidFill>
                          <a:schemeClr val="tx1"/>
                        </a:solidFill>
                      </a:endParaRPr>
                    </a:p>
                  </a:txBody>
                  <a:tcPr/>
                </a:tc>
                <a:tc>
                  <a:txBody>
                    <a:bodyPr/>
                    <a:lstStyle/>
                    <a:p>
                      <a:pPr algn="ctr"/>
                      <a:r>
                        <a:rPr lang="en-US" dirty="0" smtClean="0"/>
                        <a:t>58</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64,80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77,30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103</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-45,30</a:t>
                      </a:r>
                      <a:endParaRPr lang="en-US" dirty="0" smtClean="0">
                        <a:solidFill>
                          <a:schemeClr val="tx1"/>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-154,44</a:t>
                      </a:r>
                      <a:endParaRPr lang="ru-RU" dirty="0">
                        <a:solidFill>
                          <a:schemeClr val="tx1"/>
                        </a:solidFill>
                      </a:endParaRPr>
                    </a:p>
                  </a:txBody>
                  <a:tcPr/>
                </a:tc>
                <a:extLst>
                  <a:ext uri="{0D108BD9-81ED-4DB2-BD59-A6C34878D82A}">
                    <a16:rowId xmlns:a16="http://schemas.microsoft.com/office/drawing/2014/main" xmlns="" val="670203481"/>
                  </a:ext>
                </a:extLst>
              </a:tr>
              <a:tr h="352469">
                <a:tc>
                  <a:txBody>
                    <a:bodyPr/>
                    <a:lstStyle/>
                    <a:p>
                      <a:pPr algn="ctr"/>
                      <a:r>
                        <a:rPr lang="en-US" dirty="0" smtClean="0"/>
                        <a:t>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58</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11,11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71</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82,81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126,90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-68,90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-223,29</a:t>
                      </a:r>
                      <a:endParaRPr lang="ru-RU" dirty="0"/>
                    </a:p>
                  </a:txBody>
                  <a:tcPr/>
                </a:tc>
                <a:extLst>
                  <a:ext uri="{0D108BD9-81ED-4DB2-BD59-A6C34878D82A}">
                    <a16:rowId xmlns:a16="http://schemas.microsoft.com/office/drawing/2014/main" xmlns="" val="970748450"/>
                  </a:ext>
                </a:extLst>
              </a:tr>
              <a:tr h="352469">
                <a:tc>
                  <a:txBody>
                    <a:bodyPr/>
                    <a:lstStyle/>
                    <a:p>
                      <a:pPr algn="ctr"/>
                      <a:r>
                        <a:rPr lang="en-US" dirty="0" smtClean="0"/>
                        <a:t>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58</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90,00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154,70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-96,70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-320,00</a:t>
                      </a:r>
                      <a:endParaRPr lang="ru-RU" dirty="0"/>
                    </a:p>
                  </a:txBody>
                  <a:tcPr/>
                </a:tc>
                <a:extLst>
                  <a:ext uri="{0D108BD9-81ED-4DB2-BD59-A6C34878D82A}">
                    <a16:rowId xmlns:a16="http://schemas.microsoft.com/office/drawing/2014/main" xmlns="" val="3927374219"/>
                  </a:ext>
                </a:extLst>
              </a:tr>
              <a:tr h="352469">
                <a:tc>
                  <a:txBody>
                    <a:bodyPr/>
                    <a:lstStyle/>
                    <a:p>
                      <a:pPr algn="ctr"/>
                      <a:r>
                        <a:rPr lang="en-US" dirty="0" smtClean="0"/>
                        <a:t>11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58</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9,09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89,70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98,79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186,70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-128,70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-448,69</a:t>
                      </a:r>
                      <a:endParaRPr lang="ru-RU" dirty="0"/>
                    </a:p>
                  </a:txBody>
                  <a:tcPr/>
                </a:tc>
                <a:extLst>
                  <a:ext uri="{0D108BD9-81ED-4DB2-BD59-A6C34878D82A}">
                    <a16:rowId xmlns:a16="http://schemas.microsoft.com/office/drawing/2014/main" xmlns="" val="2097713961"/>
                  </a:ext>
                </a:extLst>
              </a:tr>
              <a:tr h="352469">
                <a:tc>
                  <a:txBody>
                    <a:bodyPr/>
                    <a:lstStyle/>
                    <a:p>
                      <a:pPr algn="ctr"/>
                      <a:r>
                        <a:rPr lang="en-US" dirty="0" smtClean="0"/>
                        <a:t>12</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58</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8,33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100,80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109,13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222,90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-164,90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-613,56</a:t>
                      </a:r>
                      <a:endParaRPr lang="ru-RU" dirty="0"/>
                    </a:p>
                  </a:txBody>
                  <a:tcPr/>
                </a:tc>
                <a:extLst>
                  <a:ext uri="{0D108BD9-81ED-4DB2-BD59-A6C34878D82A}">
                    <a16:rowId xmlns:a16="http://schemas.microsoft.com/office/drawing/2014/main" xmlns="" val="4097274361"/>
                  </a:ext>
                </a:extLst>
              </a:tr>
            </a:tbl>
          </a:graphicData>
        </a:graphic>
      </p:graphicFrame>
    </p:spTree>
    <p:extLst>
      <p:ext uri="{BB962C8B-B14F-4D97-AF65-F5344CB8AC3E}">
        <p14:creationId xmlns:p14="http://schemas.microsoft.com/office/powerpoint/2010/main" val="27059444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5685" y="161926"/>
            <a:ext cx="10515600" cy="774906"/>
          </a:xfrm>
        </p:spPr>
        <p:txBody>
          <a:bodyPr>
            <a:normAutofit/>
          </a:bodyPr>
          <a:lstStyle/>
          <a:p>
            <a:pPr algn="ctr"/>
            <a:r>
              <a:rPr lang="ru-RU" sz="2400" b="1" dirty="0" err="1" smtClean="0"/>
              <a:t>Нормал</a:t>
            </a:r>
            <a:r>
              <a:rPr lang="ru-RU" sz="2400" b="1" dirty="0" smtClean="0"/>
              <a:t> </a:t>
            </a:r>
            <a:r>
              <a:rPr lang="ru-RU" sz="2400" b="1" dirty="0" err="1" smtClean="0"/>
              <a:t>фойда</a:t>
            </a:r>
            <a:r>
              <a:rPr lang="en-US" sz="2400" b="1" dirty="0" smtClean="0"/>
              <a:t> (</a:t>
            </a:r>
            <a:r>
              <a:rPr lang="ru-RU" sz="2400" b="1" dirty="0" smtClean="0"/>
              <a:t>а)</a:t>
            </a:r>
            <a:r>
              <a:rPr lang="en-US" sz="2400" b="1" dirty="0" smtClean="0"/>
              <a:t> </a:t>
            </a:r>
            <a:r>
              <a:rPr lang="uz-Cyrl-UZ" sz="2400" b="1" dirty="0" smtClean="0"/>
              <a:t>ва иқтисодий зарар</a:t>
            </a:r>
            <a:r>
              <a:rPr lang="ru-RU" sz="2400" b="1" dirty="0" smtClean="0"/>
              <a:t> </a:t>
            </a:r>
            <a:r>
              <a:rPr lang="en-US" sz="2400" b="1" dirty="0" smtClean="0"/>
              <a:t>(b</a:t>
            </a:r>
            <a:r>
              <a:rPr lang="ru-RU" sz="2400" b="1" dirty="0" smtClean="0"/>
              <a:t>)</a:t>
            </a:r>
            <a:endParaRPr lang="ru-RU" sz="2400" b="1" dirty="0"/>
          </a:p>
        </p:txBody>
      </p:sp>
      <p:pic>
        <p:nvPicPr>
          <p:cNvPr id="5" name="Рисунок 4"/>
          <p:cNvPicPr>
            <a:picLocks noChangeAspect="1"/>
          </p:cNvPicPr>
          <p:nvPr/>
        </p:nvPicPr>
        <p:blipFill>
          <a:blip r:embed="rId2"/>
          <a:stretch>
            <a:fillRect/>
          </a:stretch>
        </p:blipFill>
        <p:spPr>
          <a:xfrm>
            <a:off x="158487" y="1140032"/>
            <a:ext cx="10289194" cy="4989617"/>
          </a:xfrm>
          <a:prstGeom prst="rect">
            <a:avLst/>
          </a:prstGeom>
        </p:spPr>
      </p:pic>
      <p:sp>
        <p:nvSpPr>
          <p:cNvPr id="4" name="Прямоугольник 3"/>
          <p:cNvSpPr/>
          <p:nvPr/>
        </p:nvSpPr>
        <p:spPr>
          <a:xfrm>
            <a:off x="805813" y="6509813"/>
            <a:ext cx="3146823" cy="369332"/>
          </a:xfrm>
          <a:prstGeom prst="rect">
            <a:avLst/>
          </a:prstGeom>
        </p:spPr>
        <p:txBody>
          <a:bodyPr wrap="none">
            <a:spAutoFit/>
          </a:bodyPr>
          <a:lstStyle/>
          <a:p>
            <a:r>
              <a:rPr lang="en-US" dirty="0"/>
              <a:t>Michael </a:t>
            </a:r>
            <a:r>
              <a:rPr lang="en-US" dirty="0" err="1"/>
              <a:t>Baye</a:t>
            </a:r>
            <a:r>
              <a:rPr lang="en-US" dirty="0"/>
              <a:t>, Jeff </a:t>
            </a:r>
            <a:r>
              <a:rPr lang="en-US" dirty="0" smtClean="0"/>
              <a:t>Prince, 2021.</a:t>
            </a:r>
            <a:endParaRPr lang="ru-RU" dirty="0"/>
          </a:p>
        </p:txBody>
      </p:sp>
    </p:spTree>
    <p:extLst>
      <p:ext uri="{BB962C8B-B14F-4D97-AF65-F5344CB8AC3E}">
        <p14:creationId xmlns:p14="http://schemas.microsoft.com/office/powerpoint/2010/main" val="36454537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8700" y="103869"/>
            <a:ext cx="10515600" cy="489898"/>
          </a:xfrm>
        </p:spPr>
        <p:txBody>
          <a:bodyPr>
            <a:normAutofit/>
          </a:bodyPr>
          <a:lstStyle/>
          <a:p>
            <a:pPr algn="ctr"/>
            <a:r>
              <a:rPr lang="ru-RU" sz="2800" b="1" dirty="0" err="1" smtClean="0"/>
              <a:t>Зарарни</a:t>
            </a:r>
            <a:r>
              <a:rPr lang="ru-RU" sz="2800" b="1" dirty="0" smtClean="0"/>
              <a:t> </a:t>
            </a:r>
            <a:r>
              <a:rPr lang="ru-RU" sz="2800" b="1" dirty="0" err="1" smtClean="0"/>
              <a:t>қоплаш</a:t>
            </a:r>
            <a:r>
              <a:rPr lang="ru-RU" sz="2800" b="1" dirty="0" smtClean="0"/>
              <a:t> </a:t>
            </a:r>
            <a:r>
              <a:rPr lang="ru-RU" sz="2800" b="1" dirty="0" err="1" smtClean="0"/>
              <a:t>учун</a:t>
            </a:r>
            <a:r>
              <a:rPr lang="ru-RU" sz="2800" b="1" dirty="0" smtClean="0"/>
              <a:t> </a:t>
            </a:r>
            <a:r>
              <a:rPr lang="ru-RU" sz="2800" b="1" dirty="0" err="1" smtClean="0"/>
              <a:t>ҳисса</a:t>
            </a:r>
            <a:endParaRPr lang="ru-RU" sz="2800" b="1" dirty="0"/>
          </a:p>
        </p:txBody>
      </p:sp>
      <p:pic>
        <p:nvPicPr>
          <p:cNvPr id="7" name="Рисунок 6"/>
          <p:cNvPicPr>
            <a:picLocks noChangeAspect="1"/>
          </p:cNvPicPr>
          <p:nvPr/>
        </p:nvPicPr>
        <p:blipFill>
          <a:blip r:embed="rId3"/>
          <a:stretch>
            <a:fillRect/>
          </a:stretch>
        </p:blipFill>
        <p:spPr>
          <a:xfrm>
            <a:off x="103615" y="593767"/>
            <a:ext cx="10236601" cy="5807033"/>
          </a:xfrm>
          <a:prstGeom prst="rect">
            <a:avLst/>
          </a:prstGeom>
        </p:spPr>
      </p:pic>
      <p:sp>
        <p:nvSpPr>
          <p:cNvPr id="4" name="Прямоугольник 3"/>
          <p:cNvSpPr/>
          <p:nvPr/>
        </p:nvSpPr>
        <p:spPr>
          <a:xfrm>
            <a:off x="805813" y="6509813"/>
            <a:ext cx="3146823" cy="369332"/>
          </a:xfrm>
          <a:prstGeom prst="rect">
            <a:avLst/>
          </a:prstGeom>
        </p:spPr>
        <p:txBody>
          <a:bodyPr wrap="none">
            <a:spAutoFit/>
          </a:bodyPr>
          <a:lstStyle/>
          <a:p>
            <a:r>
              <a:rPr lang="en-US" dirty="0"/>
              <a:t>Michael </a:t>
            </a:r>
            <a:r>
              <a:rPr lang="en-US" dirty="0" err="1"/>
              <a:t>Baye</a:t>
            </a:r>
            <a:r>
              <a:rPr lang="en-US" dirty="0"/>
              <a:t>, Jeff </a:t>
            </a:r>
            <a:r>
              <a:rPr lang="en-US" dirty="0" smtClean="0"/>
              <a:t>Prince, 2021.</a:t>
            </a:r>
            <a:endParaRPr lang="ru-RU" dirty="0"/>
          </a:p>
        </p:txBody>
      </p:sp>
    </p:spTree>
    <p:extLst>
      <p:ext uri="{BB962C8B-B14F-4D97-AF65-F5344CB8AC3E}">
        <p14:creationId xmlns:p14="http://schemas.microsoft.com/office/powerpoint/2010/main" val="24806433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489898"/>
          </a:xfrm>
        </p:spPr>
        <p:txBody>
          <a:bodyPr>
            <a:normAutofit/>
          </a:bodyPr>
          <a:lstStyle/>
          <a:p>
            <a:pPr algn="ctr"/>
            <a:r>
              <a:rPr lang="ru-RU" sz="2800" b="1" dirty="0" err="1" smtClean="0"/>
              <a:t>Ишлаб</a:t>
            </a:r>
            <a:r>
              <a:rPr lang="ru-RU" sz="2800" b="1" dirty="0" smtClean="0"/>
              <a:t> </a:t>
            </a:r>
            <a:r>
              <a:rPr lang="ru-RU" sz="2800" b="1" dirty="0" err="1" smtClean="0"/>
              <a:t>чиқаришни</a:t>
            </a:r>
            <a:r>
              <a:rPr lang="ru-RU" sz="2800" b="1" dirty="0" smtClean="0"/>
              <a:t> </a:t>
            </a:r>
            <a:r>
              <a:rPr lang="ru-RU" sz="2800" b="1" dirty="0" err="1" smtClean="0"/>
              <a:t>тўхтатиш</a:t>
            </a:r>
            <a:r>
              <a:rPr lang="ru-RU" sz="2800" b="1" dirty="0" smtClean="0"/>
              <a:t> </a:t>
            </a:r>
            <a:r>
              <a:rPr lang="ru-RU" sz="2800" b="1" dirty="0" err="1" smtClean="0"/>
              <a:t>нуқтаси</a:t>
            </a:r>
            <a:r>
              <a:rPr lang="ru-RU" sz="2800" b="1" dirty="0" smtClean="0"/>
              <a:t> (</a:t>
            </a:r>
            <a:r>
              <a:rPr lang="en-US" sz="2800" b="1" dirty="0" smtClean="0"/>
              <a:t>Shutdown point</a:t>
            </a:r>
            <a:r>
              <a:rPr lang="ru-RU" sz="2800" b="1" dirty="0" smtClean="0"/>
              <a:t>)</a:t>
            </a:r>
            <a:endParaRPr lang="ru-RU" sz="2800" b="1" dirty="0"/>
          </a:p>
        </p:txBody>
      </p:sp>
      <p:sp>
        <p:nvSpPr>
          <p:cNvPr id="3" name="Объект 2"/>
          <p:cNvSpPr>
            <a:spLocks noGrp="1"/>
          </p:cNvSpPr>
          <p:nvPr>
            <p:ph sz="half" idx="1"/>
          </p:nvPr>
        </p:nvSpPr>
        <p:spPr>
          <a:xfrm>
            <a:off x="533400" y="1085396"/>
            <a:ext cx="5181600" cy="4351338"/>
          </a:xfrm>
        </p:spPr>
        <p:style>
          <a:lnRef idx="2">
            <a:schemeClr val="accent1"/>
          </a:lnRef>
          <a:fillRef idx="1">
            <a:schemeClr val="lt1"/>
          </a:fillRef>
          <a:effectRef idx="0">
            <a:schemeClr val="accent1"/>
          </a:effectRef>
          <a:fontRef idx="minor">
            <a:schemeClr val="dk1"/>
          </a:fontRef>
        </p:style>
        <p:txBody>
          <a:bodyPr>
            <a:normAutofit/>
          </a:bodyPr>
          <a:lstStyle/>
          <a:p>
            <a:r>
              <a:rPr lang="ru-RU" sz="2400" dirty="0" err="1" smtClean="0"/>
              <a:t>Бу</a:t>
            </a:r>
            <a:r>
              <a:rPr lang="ru-RU" sz="2400" dirty="0" smtClean="0"/>
              <a:t> </a:t>
            </a:r>
            <a:r>
              <a:rPr lang="ru-RU" sz="2400" dirty="0" err="1" smtClean="0"/>
              <a:t>нуқтада</a:t>
            </a:r>
            <a:r>
              <a:rPr lang="ru-RU" sz="2400" dirty="0" smtClean="0"/>
              <a:t> </a:t>
            </a:r>
            <a:r>
              <a:rPr lang="ru-RU" sz="2400" dirty="0" err="1" smtClean="0"/>
              <a:t>бозор</a:t>
            </a:r>
            <a:r>
              <a:rPr lang="ru-RU" sz="2400" dirty="0" smtClean="0"/>
              <a:t> </a:t>
            </a:r>
            <a:r>
              <a:rPr lang="ru-RU" sz="2400" dirty="0" err="1" smtClean="0"/>
              <a:t>нархи</a:t>
            </a:r>
            <a:r>
              <a:rPr lang="ru-RU" sz="2400" dirty="0" smtClean="0"/>
              <a:t> </a:t>
            </a:r>
            <a:r>
              <a:rPr lang="ru-RU" sz="2400" dirty="0" err="1" smtClean="0"/>
              <a:t>шундай</a:t>
            </a:r>
            <a:r>
              <a:rPr lang="ru-RU" sz="2400" dirty="0" smtClean="0"/>
              <a:t> </a:t>
            </a:r>
            <a:r>
              <a:rPr lang="ru-RU" sz="2400" dirty="0" err="1" smtClean="0"/>
              <a:t>даражада</a:t>
            </a:r>
            <a:r>
              <a:rPr lang="ru-RU" sz="2400" dirty="0" smtClean="0"/>
              <a:t> </a:t>
            </a:r>
            <a:r>
              <a:rPr lang="ru-RU" sz="2400" dirty="0" err="1" smtClean="0"/>
              <a:t>бўладики</a:t>
            </a:r>
            <a:r>
              <a:rPr lang="ru-RU" sz="2400" dirty="0" smtClean="0"/>
              <a:t>, </a:t>
            </a:r>
            <a:r>
              <a:rPr lang="en-US" sz="2400" dirty="0" smtClean="0"/>
              <a:t>MR=MC</a:t>
            </a:r>
            <a:r>
              <a:rPr lang="uz-Cyrl-UZ" sz="2400" dirty="0" smtClean="0"/>
              <a:t> қоидасига амал қилувчи компания ишлаб чиқаришнинг доимий харажатларига тенг бўлган суммани йўқотади.</a:t>
            </a:r>
            <a:endParaRPr lang="ru-RU" sz="2400" dirty="0" smtClean="0"/>
          </a:p>
          <a:p>
            <a:r>
              <a:rPr lang="ru-RU" sz="2400" dirty="0" err="1" smtClean="0"/>
              <a:t>Бу</a:t>
            </a:r>
            <a:r>
              <a:rPr lang="ru-RU" sz="2400" dirty="0" smtClean="0"/>
              <a:t> </a:t>
            </a:r>
            <a:r>
              <a:rPr lang="ru-RU" sz="2400" dirty="0" err="1" smtClean="0"/>
              <a:t>нархда</a:t>
            </a:r>
            <a:r>
              <a:rPr lang="ru-RU" sz="2400" dirty="0" smtClean="0"/>
              <a:t>, </a:t>
            </a:r>
            <a:r>
              <a:rPr lang="ru-RU" sz="2400" dirty="0" err="1" smtClean="0"/>
              <a:t>бошқача</a:t>
            </a:r>
            <a:r>
              <a:rPr lang="ru-RU" sz="2400" dirty="0" smtClean="0"/>
              <a:t> </a:t>
            </a:r>
            <a:r>
              <a:rPr lang="ru-RU" sz="2400" dirty="0" err="1" smtClean="0"/>
              <a:t>ифодалаганда</a:t>
            </a:r>
            <a:r>
              <a:rPr lang="ru-RU" sz="2400" dirty="0" smtClean="0"/>
              <a:t>, </a:t>
            </a:r>
            <a:r>
              <a:rPr lang="ru-RU" sz="2400" dirty="0" err="1" smtClean="0"/>
              <a:t>зарарни</a:t>
            </a:r>
            <a:r>
              <a:rPr lang="ru-RU" sz="2400" dirty="0" smtClean="0"/>
              <a:t> </a:t>
            </a:r>
            <a:r>
              <a:rPr lang="ru-RU" sz="2400" dirty="0" err="1" smtClean="0"/>
              <a:t>қоплашга</a:t>
            </a:r>
            <a:r>
              <a:rPr lang="ru-RU" sz="2400" dirty="0" smtClean="0"/>
              <a:t> 0 </a:t>
            </a:r>
            <a:r>
              <a:rPr lang="ru-RU" sz="2400" dirty="0" err="1" smtClean="0"/>
              <a:t>ҳисса</a:t>
            </a:r>
            <a:r>
              <a:rPr lang="ru-RU" sz="2400" dirty="0" smtClean="0"/>
              <a:t> </a:t>
            </a:r>
            <a:r>
              <a:rPr lang="ru-RU" sz="2400" dirty="0" err="1" smtClean="0"/>
              <a:t>қўшилади</a:t>
            </a:r>
            <a:r>
              <a:rPr lang="ru-RU" sz="2400" dirty="0" smtClean="0"/>
              <a:t>. </a:t>
            </a:r>
            <a:endParaRPr lang="ru-RU" sz="2400" dirty="0"/>
          </a:p>
        </p:txBody>
      </p:sp>
      <p:sp>
        <p:nvSpPr>
          <p:cNvPr id="4" name="Объект 3"/>
          <p:cNvSpPr>
            <a:spLocks noGrp="1"/>
          </p:cNvSpPr>
          <p:nvPr>
            <p:ph sz="half" idx="2"/>
          </p:nvPr>
        </p:nvSpPr>
        <p:spPr>
          <a:xfrm>
            <a:off x="5838371" y="1085396"/>
            <a:ext cx="5181600" cy="4351338"/>
          </a:xfrm>
        </p:spPr>
        <p:style>
          <a:lnRef idx="2">
            <a:schemeClr val="accent1"/>
          </a:lnRef>
          <a:fillRef idx="1">
            <a:schemeClr val="lt1"/>
          </a:fillRef>
          <a:effectRef idx="0">
            <a:schemeClr val="accent1"/>
          </a:effectRef>
          <a:fontRef idx="minor">
            <a:schemeClr val="dk1"/>
          </a:fontRef>
        </p:style>
        <p:txBody>
          <a:bodyPr>
            <a:normAutofit/>
          </a:bodyPr>
          <a:lstStyle/>
          <a:p>
            <a:r>
              <a:rPr lang="ru-RU" sz="2400" i="1" dirty="0"/>
              <a:t>Р= МС </a:t>
            </a:r>
            <a:r>
              <a:rPr lang="ru-RU" sz="2400" i="1" dirty="0" smtClean="0"/>
              <a:t> </a:t>
            </a:r>
            <a:r>
              <a:rPr lang="ru-RU" sz="2400" dirty="0" err="1" smtClean="0"/>
              <a:t>қоидасига</a:t>
            </a:r>
            <a:r>
              <a:rPr lang="ru-RU" sz="2400" dirty="0" smtClean="0"/>
              <a:t> </a:t>
            </a:r>
            <a:r>
              <a:rPr lang="ru-RU" sz="2400" dirty="0" err="1" smtClean="0"/>
              <a:t>амал</a:t>
            </a:r>
            <a:r>
              <a:rPr lang="ru-RU" sz="2400" dirty="0" smtClean="0"/>
              <a:t> </a:t>
            </a:r>
            <a:r>
              <a:rPr lang="ru-RU" sz="2400" dirty="0" err="1" smtClean="0"/>
              <a:t>қилувчи</a:t>
            </a:r>
            <a:r>
              <a:rPr lang="ru-RU" sz="2400" dirty="0" smtClean="0"/>
              <a:t> </a:t>
            </a:r>
            <a:r>
              <a:rPr lang="ru-RU" sz="2400" dirty="0" err="1" smtClean="0"/>
              <a:t>компаниялар</a:t>
            </a:r>
            <a:r>
              <a:rPr lang="ru-RU" sz="2400" dirty="0" smtClean="0"/>
              <a:t> </a:t>
            </a:r>
            <a:r>
              <a:rPr lang="ru-RU" sz="2400" dirty="0" err="1" smtClean="0"/>
              <a:t>нархнинг</a:t>
            </a:r>
            <a:r>
              <a:rPr lang="ru-RU" sz="2400" dirty="0" smtClean="0"/>
              <a:t> </a:t>
            </a:r>
            <a:r>
              <a:rPr lang="ru-RU" sz="2400" dirty="0" err="1" smtClean="0"/>
              <a:t>ўртача</a:t>
            </a:r>
            <a:r>
              <a:rPr lang="ru-RU" sz="2400" dirty="0" smtClean="0"/>
              <a:t> </a:t>
            </a:r>
            <a:r>
              <a:rPr lang="ru-RU" sz="2400" dirty="0" err="1" smtClean="0"/>
              <a:t>ўзгарувчан</a:t>
            </a:r>
            <a:r>
              <a:rPr lang="ru-RU" sz="2400" dirty="0" smtClean="0"/>
              <a:t> </a:t>
            </a:r>
            <a:r>
              <a:rPr lang="ru-RU" sz="2400" dirty="0" err="1" smtClean="0"/>
              <a:t>харажатлардан</a:t>
            </a:r>
            <a:r>
              <a:rPr lang="ru-RU" sz="2400" dirty="0" smtClean="0"/>
              <a:t> </a:t>
            </a:r>
            <a:r>
              <a:rPr lang="ru-RU" sz="2400" dirty="0" err="1" smtClean="0"/>
              <a:t>юқори</a:t>
            </a:r>
            <a:r>
              <a:rPr lang="ru-RU" sz="2400" dirty="0" smtClean="0"/>
              <a:t> </a:t>
            </a:r>
            <a:r>
              <a:rPr lang="ru-RU" sz="2400" dirty="0" err="1" smtClean="0"/>
              <a:t>бўлиши</a:t>
            </a:r>
            <a:r>
              <a:rPr lang="ru-RU" sz="2400" dirty="0" smtClean="0"/>
              <a:t> </a:t>
            </a:r>
            <a:r>
              <a:rPr lang="ru-RU" sz="2400" dirty="0" err="1" smtClean="0"/>
              <a:t>ва</a:t>
            </a:r>
            <a:r>
              <a:rPr lang="ru-RU" sz="2400" dirty="0" smtClean="0"/>
              <a:t> </a:t>
            </a:r>
            <a:r>
              <a:rPr lang="ru-RU" sz="2400" dirty="0" err="1" smtClean="0"/>
              <a:t>маржинал</a:t>
            </a:r>
            <a:r>
              <a:rPr lang="ru-RU" sz="2400" dirty="0" smtClean="0"/>
              <a:t> </a:t>
            </a:r>
            <a:r>
              <a:rPr lang="ru-RU" sz="2400" dirty="0" err="1" smtClean="0"/>
              <a:t>харажатларга</a:t>
            </a:r>
            <a:r>
              <a:rPr lang="ru-RU" sz="2400" dirty="0" smtClean="0"/>
              <a:t> </a:t>
            </a:r>
            <a:r>
              <a:rPr lang="ru-RU" sz="2400" dirty="0" err="1" smtClean="0"/>
              <a:t>тенг</a:t>
            </a:r>
            <a:r>
              <a:rPr lang="ru-RU" sz="2400" dirty="0" smtClean="0"/>
              <a:t> </a:t>
            </a:r>
            <a:r>
              <a:rPr lang="ru-RU" sz="2400" dirty="0" err="1" smtClean="0"/>
              <a:t>бўлишини</a:t>
            </a:r>
            <a:r>
              <a:rPr lang="ru-RU" sz="2400" dirty="0" smtClean="0"/>
              <a:t> (</a:t>
            </a:r>
            <a:r>
              <a:rPr lang="ru-RU" sz="2400" dirty="0" err="1" smtClean="0"/>
              <a:t>яъни</a:t>
            </a:r>
            <a:r>
              <a:rPr lang="ru-RU" sz="2400" dirty="0" smtClean="0"/>
              <a:t> </a:t>
            </a:r>
            <a:r>
              <a:rPr lang="ru-RU" sz="2400" i="1" dirty="0"/>
              <a:t>AVC &lt; Р </a:t>
            </a:r>
            <a:r>
              <a:rPr lang="ru-RU" sz="2400" dirty="0"/>
              <a:t>= </a:t>
            </a:r>
            <a:r>
              <a:rPr lang="ru-RU" sz="2400" i="1" dirty="0"/>
              <a:t>МС</a:t>
            </a:r>
            <a:r>
              <a:rPr lang="ru-RU" sz="2400" i="1" dirty="0" smtClean="0"/>
              <a:t>) </a:t>
            </a:r>
            <a:r>
              <a:rPr lang="ru-RU" sz="2400" dirty="0" err="1" smtClean="0"/>
              <a:t>эътибор</a:t>
            </a:r>
            <a:r>
              <a:rPr lang="ru-RU" sz="2400" dirty="0" smtClean="0"/>
              <a:t> </a:t>
            </a:r>
            <a:r>
              <a:rPr lang="ru-RU" sz="2400" dirty="0" err="1" smtClean="0"/>
              <a:t>билан</a:t>
            </a:r>
            <a:r>
              <a:rPr lang="ru-RU" sz="2400" dirty="0" smtClean="0"/>
              <a:t> </a:t>
            </a:r>
            <a:r>
              <a:rPr lang="ru-RU" sz="2400" dirty="0" err="1" smtClean="0"/>
              <a:t>кузатишлари</a:t>
            </a:r>
            <a:r>
              <a:rPr lang="ru-RU" sz="2400" dirty="0" smtClean="0"/>
              <a:t> </a:t>
            </a:r>
            <a:r>
              <a:rPr lang="ru-RU" sz="2400" dirty="0" err="1" smtClean="0"/>
              <a:t>керак</a:t>
            </a:r>
            <a:r>
              <a:rPr lang="ru-RU" sz="2400" dirty="0" smtClean="0"/>
              <a:t>. </a:t>
            </a:r>
            <a:r>
              <a:rPr lang="ru-RU" sz="2400" dirty="0" err="1" smtClean="0"/>
              <a:t>Агар</a:t>
            </a:r>
            <a:r>
              <a:rPr lang="ru-RU" sz="2400" dirty="0" smtClean="0"/>
              <a:t> компания </a:t>
            </a:r>
            <a:r>
              <a:rPr lang="ru-RU" sz="2400" dirty="0" err="1" smtClean="0"/>
              <a:t>юқоридаги</a:t>
            </a:r>
            <a:r>
              <a:rPr lang="ru-RU" sz="2400" dirty="0" smtClean="0"/>
              <a:t> </a:t>
            </a:r>
            <a:r>
              <a:rPr lang="ru-RU" sz="2400" dirty="0" err="1" smtClean="0"/>
              <a:t>шарт</a:t>
            </a:r>
            <a:r>
              <a:rPr lang="ru-RU" sz="2400" dirty="0" smtClean="0"/>
              <a:t> </a:t>
            </a:r>
            <a:r>
              <a:rPr lang="ru-RU" sz="2400" dirty="0" err="1" smtClean="0"/>
              <a:t>бажариладиган</a:t>
            </a:r>
            <a:r>
              <a:rPr lang="ru-RU" sz="2400" dirty="0" smtClean="0"/>
              <a:t> </a:t>
            </a:r>
            <a:r>
              <a:rPr lang="ru-RU" sz="2400" dirty="0" err="1" smtClean="0"/>
              <a:t>ишлаб</a:t>
            </a:r>
            <a:r>
              <a:rPr lang="ru-RU" sz="2400" dirty="0" smtClean="0"/>
              <a:t> </a:t>
            </a:r>
            <a:r>
              <a:rPr lang="ru-RU" sz="2400" dirty="0" err="1" smtClean="0"/>
              <a:t>чиқариш</a:t>
            </a:r>
            <a:r>
              <a:rPr lang="ru-RU" sz="2400" dirty="0" smtClean="0"/>
              <a:t> </a:t>
            </a:r>
            <a:r>
              <a:rPr lang="ru-RU" sz="2400" dirty="0" err="1" smtClean="0"/>
              <a:t>ҳажмига</a:t>
            </a:r>
            <a:r>
              <a:rPr lang="ru-RU" sz="2400" dirty="0" smtClean="0"/>
              <a:t> </a:t>
            </a:r>
            <a:r>
              <a:rPr lang="ru-RU" sz="2400" dirty="0" err="1" smtClean="0"/>
              <a:t>эриша</a:t>
            </a:r>
            <a:r>
              <a:rPr lang="ru-RU" sz="2400" dirty="0" smtClean="0"/>
              <a:t> </a:t>
            </a:r>
            <a:r>
              <a:rPr lang="ru-RU" sz="2400" dirty="0" err="1" smtClean="0"/>
              <a:t>олмаса</a:t>
            </a:r>
            <a:r>
              <a:rPr lang="ru-RU" sz="2400" dirty="0" smtClean="0"/>
              <a:t>, у </a:t>
            </a:r>
            <a:r>
              <a:rPr lang="ru-RU" sz="2400" dirty="0" err="1" smtClean="0"/>
              <a:t>ҳолда</a:t>
            </a:r>
            <a:r>
              <a:rPr lang="ru-RU" sz="2400" dirty="0" smtClean="0"/>
              <a:t> </a:t>
            </a:r>
            <a:r>
              <a:rPr lang="ru-RU" sz="2400" dirty="0" err="1" smtClean="0"/>
              <a:t>фаолиятини</a:t>
            </a:r>
            <a:r>
              <a:rPr lang="ru-RU" sz="2400" dirty="0" smtClean="0"/>
              <a:t> </a:t>
            </a:r>
            <a:r>
              <a:rPr lang="ru-RU" sz="2400" dirty="0" err="1" smtClean="0"/>
              <a:t>тўхтатишига</a:t>
            </a:r>
            <a:r>
              <a:rPr lang="ru-RU" sz="2400" dirty="0" smtClean="0"/>
              <a:t> </a:t>
            </a:r>
            <a:r>
              <a:rPr lang="ru-RU" sz="2400" dirty="0" err="1" smtClean="0"/>
              <a:t>тўғри</a:t>
            </a:r>
            <a:r>
              <a:rPr lang="ru-RU" sz="2400" dirty="0" smtClean="0"/>
              <a:t> </a:t>
            </a:r>
            <a:r>
              <a:rPr lang="ru-RU" sz="2400" dirty="0" err="1" smtClean="0"/>
              <a:t>келади</a:t>
            </a:r>
            <a:r>
              <a:rPr lang="ru-RU" sz="2400" dirty="0" smtClean="0"/>
              <a:t>.</a:t>
            </a:r>
            <a:endParaRPr lang="ru-RU" sz="2400" dirty="0"/>
          </a:p>
        </p:txBody>
      </p:sp>
    </p:spTree>
    <p:extLst>
      <p:ext uri="{BB962C8B-B14F-4D97-AF65-F5344CB8AC3E}">
        <p14:creationId xmlns:p14="http://schemas.microsoft.com/office/powerpoint/2010/main" val="22257117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91994"/>
            <a:ext cx="10515600" cy="620526"/>
          </a:xfrm>
        </p:spPr>
        <p:txBody>
          <a:bodyPr>
            <a:noAutofit/>
          </a:bodyPr>
          <a:lstStyle/>
          <a:p>
            <a:pPr algn="ctr"/>
            <a:r>
              <a:rPr lang="ru-RU" sz="2400" b="1" dirty="0" err="1" smtClean="0"/>
              <a:t>Компанияларнинг</a:t>
            </a:r>
            <a:r>
              <a:rPr lang="ru-RU" sz="2400" b="1" dirty="0" smtClean="0"/>
              <a:t> </a:t>
            </a:r>
            <a:r>
              <a:rPr lang="ru-RU" sz="2400" b="1" dirty="0" err="1" smtClean="0"/>
              <a:t>бозорга</a:t>
            </a:r>
            <a:r>
              <a:rPr lang="ru-RU" sz="2400" b="1" dirty="0" smtClean="0"/>
              <a:t> </a:t>
            </a:r>
            <a:r>
              <a:rPr lang="ru-RU" sz="2400" b="1" dirty="0" err="1" smtClean="0"/>
              <a:t>кириши</a:t>
            </a:r>
            <a:r>
              <a:rPr lang="ru-RU" sz="2400" b="1" dirty="0" smtClean="0"/>
              <a:t> </a:t>
            </a:r>
            <a:r>
              <a:rPr lang="ru-RU" sz="2400" b="1" dirty="0" err="1" smtClean="0"/>
              <a:t>ва</a:t>
            </a:r>
            <a:r>
              <a:rPr lang="ru-RU" sz="2400" b="1" dirty="0" smtClean="0"/>
              <a:t> </a:t>
            </a:r>
            <a:r>
              <a:rPr lang="ru-RU" sz="2400" b="1" dirty="0" err="1" smtClean="0"/>
              <a:t>ундан</a:t>
            </a:r>
            <a:r>
              <a:rPr lang="ru-RU" sz="2400" b="1" dirty="0" smtClean="0"/>
              <a:t> </a:t>
            </a:r>
            <a:r>
              <a:rPr lang="ru-RU" sz="2400" b="1" dirty="0" err="1" smtClean="0"/>
              <a:t>чиқишидан</a:t>
            </a:r>
            <a:r>
              <a:rPr lang="ru-RU" sz="2400" b="1" dirty="0" smtClean="0"/>
              <a:t> </a:t>
            </a:r>
            <a:r>
              <a:rPr lang="ru-RU" sz="2400" b="1" dirty="0" err="1" smtClean="0"/>
              <a:t>узоқ</a:t>
            </a:r>
            <a:r>
              <a:rPr lang="ru-RU" sz="2400" b="1" dirty="0" smtClean="0"/>
              <a:t> </a:t>
            </a:r>
            <a:r>
              <a:rPr lang="ru-RU" sz="2400" b="1" dirty="0" err="1" smtClean="0"/>
              <a:t>муддатли</a:t>
            </a:r>
            <a:r>
              <a:rPr lang="ru-RU" sz="2400" b="1" dirty="0" smtClean="0"/>
              <a:t> </a:t>
            </a:r>
            <a:r>
              <a:rPr lang="ru-RU" sz="2400" b="1" dirty="0" err="1" smtClean="0"/>
              <a:t>самара</a:t>
            </a:r>
            <a:endParaRPr lang="ru-RU" sz="2400" b="1" dirty="0"/>
          </a:p>
        </p:txBody>
      </p:sp>
      <p:pic>
        <p:nvPicPr>
          <p:cNvPr id="5" name="Рисунок 4"/>
          <p:cNvPicPr>
            <a:picLocks noChangeAspect="1"/>
          </p:cNvPicPr>
          <p:nvPr/>
        </p:nvPicPr>
        <p:blipFill>
          <a:blip r:embed="rId3"/>
          <a:stretch>
            <a:fillRect/>
          </a:stretch>
        </p:blipFill>
        <p:spPr>
          <a:xfrm>
            <a:off x="442025" y="712520"/>
            <a:ext cx="9893135" cy="5894487"/>
          </a:xfrm>
          <a:prstGeom prst="rect">
            <a:avLst/>
          </a:prstGeom>
        </p:spPr>
      </p:pic>
    </p:spTree>
    <p:extLst>
      <p:ext uri="{BB962C8B-B14F-4D97-AF65-F5344CB8AC3E}">
        <p14:creationId xmlns:p14="http://schemas.microsoft.com/office/powerpoint/2010/main" val="1462701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98871"/>
            <a:ext cx="10515600" cy="582724"/>
          </a:xfrm>
        </p:spPr>
        <p:txBody>
          <a:bodyPr>
            <a:normAutofit/>
          </a:bodyPr>
          <a:lstStyle/>
          <a:p>
            <a:pPr algn="ctr"/>
            <a:r>
              <a:rPr lang="ru-RU" sz="2400" b="1" dirty="0" err="1" smtClean="0"/>
              <a:t>Монопол</a:t>
            </a:r>
            <a:r>
              <a:rPr lang="ru-RU" sz="2400" b="1" dirty="0" smtClean="0"/>
              <a:t> </a:t>
            </a:r>
            <a:r>
              <a:rPr lang="ru-RU" sz="2400" b="1" dirty="0" err="1" smtClean="0"/>
              <a:t>бозорда</a:t>
            </a:r>
            <a:r>
              <a:rPr lang="ru-RU" sz="2400" b="1" dirty="0" smtClean="0"/>
              <a:t> </a:t>
            </a:r>
            <a:r>
              <a:rPr lang="ru-RU" sz="2400" b="1" dirty="0" err="1" smtClean="0"/>
              <a:t>нарх</a:t>
            </a:r>
            <a:r>
              <a:rPr lang="ru-RU" sz="2400" b="1" dirty="0" smtClean="0"/>
              <a:t> </a:t>
            </a:r>
            <a:r>
              <a:rPr lang="ru-RU" sz="2400" b="1" dirty="0" err="1" smtClean="0"/>
              <a:t>ва</a:t>
            </a:r>
            <a:r>
              <a:rPr lang="ru-RU" sz="2400" b="1" dirty="0" smtClean="0"/>
              <a:t> </a:t>
            </a:r>
            <a:r>
              <a:rPr lang="ru-RU" sz="2400" b="1" dirty="0" err="1" smtClean="0"/>
              <a:t>ишлаб</a:t>
            </a:r>
            <a:r>
              <a:rPr lang="ru-RU" sz="2400" b="1" dirty="0" smtClean="0"/>
              <a:t> </a:t>
            </a:r>
            <a:r>
              <a:rPr lang="ru-RU" sz="2400" b="1" dirty="0" err="1" smtClean="0"/>
              <a:t>чиқариш</a:t>
            </a:r>
            <a:r>
              <a:rPr lang="ru-RU" sz="2400" b="1" dirty="0" smtClean="0"/>
              <a:t> </a:t>
            </a:r>
            <a:r>
              <a:rPr lang="ru-RU" sz="2400" b="1" dirty="0" err="1" smtClean="0"/>
              <a:t>ҳажми</a:t>
            </a:r>
            <a:r>
              <a:rPr lang="ru-RU" sz="2400" b="1" dirty="0" smtClean="0"/>
              <a:t> </a:t>
            </a:r>
            <a:r>
              <a:rPr lang="ru-RU" sz="2400" b="1" dirty="0" err="1" smtClean="0"/>
              <a:t>бўйича</a:t>
            </a:r>
            <a:r>
              <a:rPr lang="ru-RU" sz="2400" b="1" dirty="0" smtClean="0"/>
              <a:t> </a:t>
            </a:r>
            <a:r>
              <a:rPr lang="ru-RU" sz="2400" b="1" dirty="0" err="1" smtClean="0"/>
              <a:t>қарорлар</a:t>
            </a:r>
            <a:endParaRPr lang="ru-RU" sz="2400" dirty="0"/>
          </a:p>
        </p:txBody>
      </p:sp>
      <p:sp>
        <p:nvSpPr>
          <p:cNvPr id="3" name="Объект 2"/>
          <p:cNvSpPr>
            <a:spLocks noGrp="1"/>
          </p:cNvSpPr>
          <p:nvPr>
            <p:ph sz="half" idx="1"/>
          </p:nvPr>
        </p:nvSpPr>
        <p:spPr>
          <a:xfrm>
            <a:off x="8388268" y="1055494"/>
            <a:ext cx="3294412" cy="1535092"/>
          </a:xfrm>
        </p:spPr>
        <p:txBody>
          <a:bodyPr>
            <a:normAutofit fontScale="77500" lnSpcReduction="20000"/>
          </a:bodyPr>
          <a:lstStyle/>
          <a:p>
            <a:r>
              <a:rPr lang="ru-RU" dirty="0" err="1" smtClean="0"/>
              <a:t>Агар</a:t>
            </a:r>
            <a:r>
              <a:rPr lang="ru-RU" dirty="0" smtClean="0"/>
              <a:t> сиз </a:t>
            </a:r>
            <a:r>
              <a:rPr lang="ru-RU" dirty="0" err="1" smtClean="0"/>
              <a:t>бозорда</a:t>
            </a:r>
            <a:r>
              <a:rPr lang="ru-RU" dirty="0" smtClean="0"/>
              <a:t> </a:t>
            </a:r>
            <a:r>
              <a:rPr lang="ru-RU" dirty="0" err="1" smtClean="0"/>
              <a:t>ягона</a:t>
            </a:r>
            <a:r>
              <a:rPr lang="ru-RU" dirty="0" smtClean="0"/>
              <a:t> </a:t>
            </a:r>
            <a:r>
              <a:rPr lang="ru-RU" dirty="0" err="1" smtClean="0"/>
              <a:t>сотувчи</a:t>
            </a:r>
            <a:r>
              <a:rPr lang="ru-RU" dirty="0" smtClean="0"/>
              <a:t> </a:t>
            </a:r>
            <a:r>
              <a:rPr lang="ru-RU" dirty="0" err="1" smtClean="0"/>
              <a:t>бўлсангиз</a:t>
            </a:r>
            <a:r>
              <a:rPr lang="ru-RU" dirty="0" smtClean="0"/>
              <a:t> </a:t>
            </a:r>
            <a:r>
              <a:rPr lang="ru-RU" dirty="0" err="1" smtClean="0"/>
              <a:t>ва</a:t>
            </a:r>
            <a:r>
              <a:rPr lang="ru-RU" dirty="0" smtClean="0"/>
              <a:t> </a:t>
            </a:r>
            <a:r>
              <a:rPr lang="ru-RU" dirty="0" err="1" smtClean="0"/>
              <a:t>товарга</a:t>
            </a:r>
            <a:r>
              <a:rPr lang="ru-RU" dirty="0" smtClean="0"/>
              <a:t> </a:t>
            </a:r>
            <a:r>
              <a:rPr lang="ru-RU" dirty="0" err="1" smtClean="0"/>
              <a:t>нархни</a:t>
            </a:r>
            <a:r>
              <a:rPr lang="ru-RU" dirty="0" smtClean="0"/>
              <a:t> </a:t>
            </a:r>
            <a:r>
              <a:rPr lang="ru-RU" dirty="0" err="1" smtClean="0"/>
              <a:t>ўзингиз</a:t>
            </a:r>
            <a:r>
              <a:rPr lang="ru-RU" dirty="0" smtClean="0"/>
              <a:t> </a:t>
            </a:r>
            <a:r>
              <a:rPr lang="ru-RU" dirty="0" err="1" smtClean="0"/>
              <a:t>ўрнатсангиз</a:t>
            </a:r>
            <a:r>
              <a:rPr lang="ru-RU" dirty="0" smtClean="0"/>
              <a:t>, </a:t>
            </a:r>
            <a:r>
              <a:rPr lang="ru-RU" dirty="0" err="1" smtClean="0"/>
              <a:t>қайси</a:t>
            </a:r>
            <a:r>
              <a:rPr lang="ru-RU" dirty="0" smtClean="0"/>
              <a:t> </a:t>
            </a:r>
            <a:r>
              <a:rPr lang="ru-RU" dirty="0" err="1" smtClean="0"/>
              <a:t>нархни</a:t>
            </a:r>
            <a:r>
              <a:rPr lang="ru-RU" dirty="0" smtClean="0"/>
              <a:t> </a:t>
            </a:r>
            <a:r>
              <a:rPr lang="ru-RU" dirty="0" err="1" smtClean="0"/>
              <a:t>белгилаган</a:t>
            </a:r>
            <a:r>
              <a:rPr lang="ru-RU" dirty="0" smtClean="0"/>
              <a:t> </a:t>
            </a:r>
            <a:r>
              <a:rPr lang="ru-RU" dirty="0" err="1" smtClean="0"/>
              <a:t>бўлар</a:t>
            </a:r>
            <a:r>
              <a:rPr lang="ru-RU" dirty="0" smtClean="0"/>
              <a:t> </a:t>
            </a:r>
            <a:r>
              <a:rPr lang="ru-RU" dirty="0" err="1" smtClean="0"/>
              <a:t>эдингиз</a:t>
            </a:r>
            <a:r>
              <a:rPr lang="ru-RU" dirty="0" smtClean="0"/>
              <a:t>?</a:t>
            </a:r>
            <a:endParaRPr lang="ru-RU" dirty="0"/>
          </a:p>
        </p:txBody>
      </p:sp>
      <p:pic>
        <p:nvPicPr>
          <p:cNvPr id="6" name="Объект 5"/>
          <p:cNvPicPr>
            <a:picLocks noGrp="1" noChangeAspect="1"/>
          </p:cNvPicPr>
          <p:nvPr>
            <p:ph sz="half" idx="2"/>
          </p:nvPr>
        </p:nvPicPr>
        <p:blipFill>
          <a:blip r:embed="rId3"/>
          <a:stretch>
            <a:fillRect/>
          </a:stretch>
        </p:blipFill>
        <p:spPr>
          <a:xfrm>
            <a:off x="245754" y="781595"/>
            <a:ext cx="7352453" cy="5144192"/>
          </a:xfrm>
          <a:prstGeom prst="rect">
            <a:avLst/>
          </a:prstGeom>
        </p:spPr>
      </p:pic>
      <p:sp>
        <p:nvSpPr>
          <p:cNvPr id="5" name="TextBox 4"/>
          <p:cNvSpPr txBox="1"/>
          <p:nvPr/>
        </p:nvSpPr>
        <p:spPr>
          <a:xfrm>
            <a:off x="595087" y="5953143"/>
            <a:ext cx="4868883" cy="923330"/>
          </a:xfrm>
          <a:prstGeom prst="rect">
            <a:avLst/>
          </a:prstGeom>
          <a:noFill/>
        </p:spPr>
        <p:txBody>
          <a:bodyPr wrap="square" rtlCol="0">
            <a:spAutoFit/>
          </a:bodyPr>
          <a:lstStyle/>
          <a:p>
            <a:pPr algn="ctr"/>
            <a:r>
              <a:rPr lang="ru-RU" dirty="0" err="1" smtClean="0"/>
              <a:t>Расм</a:t>
            </a:r>
            <a:r>
              <a:rPr lang="ru-RU" dirty="0" smtClean="0"/>
              <a:t>. Монополия </a:t>
            </a:r>
            <a:r>
              <a:rPr lang="ru-RU" dirty="0" err="1" smtClean="0"/>
              <a:t>учун</a:t>
            </a:r>
            <a:r>
              <a:rPr lang="ru-RU" dirty="0" smtClean="0"/>
              <a:t> </a:t>
            </a:r>
            <a:r>
              <a:rPr lang="ru-RU" dirty="0" err="1" smtClean="0"/>
              <a:t>талаб</a:t>
            </a:r>
            <a:r>
              <a:rPr lang="ru-RU" dirty="0" smtClean="0"/>
              <a:t>, </a:t>
            </a:r>
            <a:r>
              <a:rPr lang="ru-RU" dirty="0" err="1" smtClean="0"/>
              <a:t>маржинал</a:t>
            </a:r>
            <a:r>
              <a:rPr lang="ru-RU" dirty="0" smtClean="0"/>
              <a:t> </a:t>
            </a:r>
            <a:r>
              <a:rPr lang="ru-RU" dirty="0" err="1" smtClean="0"/>
              <a:t>даромад</a:t>
            </a:r>
            <a:r>
              <a:rPr lang="ru-RU" dirty="0" smtClean="0"/>
              <a:t> </a:t>
            </a:r>
            <a:r>
              <a:rPr lang="en-US" i="1" dirty="0" smtClean="0"/>
              <a:t>{</a:t>
            </a:r>
            <a:r>
              <a:rPr lang="en-US" i="1" dirty="0"/>
              <a:t>MR) </a:t>
            </a:r>
            <a:r>
              <a:rPr lang="uz-Cyrl-UZ" i="1" dirty="0" smtClean="0"/>
              <a:t>ва маржинал харажатлар</a:t>
            </a:r>
            <a:r>
              <a:rPr lang="ru-RU" dirty="0" smtClean="0"/>
              <a:t> </a:t>
            </a:r>
            <a:r>
              <a:rPr lang="ru-RU" i="1" dirty="0" smtClean="0"/>
              <a:t>{</a:t>
            </a:r>
            <a:r>
              <a:rPr lang="ru-RU" i="1" dirty="0"/>
              <a:t>МС</a:t>
            </a:r>
            <a:r>
              <a:rPr lang="ru-RU" i="1" dirty="0" smtClean="0"/>
              <a:t>) </a:t>
            </a:r>
            <a:r>
              <a:rPr lang="ru-RU" i="1" dirty="0" err="1" smtClean="0"/>
              <a:t>эгри</a:t>
            </a:r>
            <a:r>
              <a:rPr lang="ru-RU" i="1" dirty="0" smtClean="0"/>
              <a:t> </a:t>
            </a:r>
            <a:r>
              <a:rPr lang="ru-RU" i="1" dirty="0" err="1" smtClean="0"/>
              <a:t>чизиғи</a:t>
            </a:r>
            <a:endParaRPr lang="ru-RU" dirty="0"/>
          </a:p>
        </p:txBody>
      </p:sp>
      <p:sp>
        <p:nvSpPr>
          <p:cNvPr id="7" name="Прямоугольник 6"/>
          <p:cNvSpPr/>
          <p:nvPr/>
        </p:nvSpPr>
        <p:spPr>
          <a:xfrm>
            <a:off x="8206977" y="3353691"/>
            <a:ext cx="3146823" cy="369332"/>
          </a:xfrm>
          <a:prstGeom prst="rect">
            <a:avLst/>
          </a:prstGeom>
        </p:spPr>
        <p:txBody>
          <a:bodyPr wrap="none">
            <a:spAutoFit/>
          </a:bodyPr>
          <a:lstStyle/>
          <a:p>
            <a:r>
              <a:rPr lang="en-US" dirty="0"/>
              <a:t>Michael </a:t>
            </a:r>
            <a:r>
              <a:rPr lang="en-US" dirty="0" err="1"/>
              <a:t>Baye</a:t>
            </a:r>
            <a:r>
              <a:rPr lang="en-US" dirty="0"/>
              <a:t>, Jeff </a:t>
            </a:r>
            <a:r>
              <a:rPr lang="en-US" dirty="0" smtClean="0"/>
              <a:t>Prince, 2021.</a:t>
            </a:r>
            <a:endParaRPr lang="ru-RU" dirty="0"/>
          </a:p>
        </p:txBody>
      </p:sp>
    </p:spTree>
    <p:extLst>
      <p:ext uri="{BB962C8B-B14F-4D97-AF65-F5344CB8AC3E}">
        <p14:creationId xmlns:p14="http://schemas.microsoft.com/office/powerpoint/2010/main" val="39878219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430522"/>
          </a:xfrm>
        </p:spPr>
        <p:txBody>
          <a:bodyPr>
            <a:noAutofit/>
          </a:bodyPr>
          <a:lstStyle/>
          <a:p>
            <a:pPr algn="ctr"/>
            <a:r>
              <a:rPr lang="ru-RU" sz="2400" b="1" dirty="0" err="1" smtClean="0"/>
              <a:t>Маржинал</a:t>
            </a:r>
            <a:r>
              <a:rPr lang="ru-RU" sz="2400" b="1" dirty="0" smtClean="0"/>
              <a:t> </a:t>
            </a:r>
            <a:r>
              <a:rPr lang="ru-RU" sz="2400" b="1" dirty="0" err="1" smtClean="0"/>
              <a:t>даромад</a:t>
            </a:r>
            <a:r>
              <a:rPr lang="ru-RU" sz="2400" b="1" dirty="0" smtClean="0"/>
              <a:t> </a:t>
            </a:r>
            <a:r>
              <a:rPr lang="ru-RU" sz="2400" b="1" dirty="0" err="1" smtClean="0"/>
              <a:t>пасайиши</a:t>
            </a:r>
            <a:r>
              <a:rPr lang="ru-RU" sz="2400" b="1" dirty="0" smtClean="0"/>
              <a:t> </a:t>
            </a:r>
            <a:r>
              <a:rPr lang="ru-RU" sz="2400" b="1" dirty="0" err="1" smtClean="0"/>
              <a:t>билан</a:t>
            </a:r>
            <a:r>
              <a:rPr lang="ru-RU" sz="2400" b="1" dirty="0" smtClean="0"/>
              <a:t> </a:t>
            </a:r>
            <a:r>
              <a:rPr lang="ru-RU" sz="2400" b="1" dirty="0" err="1" smtClean="0"/>
              <a:t>маржинал</a:t>
            </a:r>
            <a:r>
              <a:rPr lang="ru-RU" sz="2400" b="1" dirty="0" smtClean="0"/>
              <a:t> </a:t>
            </a:r>
            <a:r>
              <a:rPr lang="ru-RU" sz="2400" b="1" dirty="0" err="1" smtClean="0"/>
              <a:t>харажатларнинг</a:t>
            </a:r>
            <a:r>
              <a:rPr lang="ru-RU" sz="2400" b="1" dirty="0" smtClean="0"/>
              <a:t> </a:t>
            </a:r>
            <a:r>
              <a:rPr lang="ru-RU" sz="2400" b="1" dirty="0" err="1" smtClean="0"/>
              <a:t>ортиши</a:t>
            </a:r>
            <a:endParaRPr lang="ru-RU" sz="2400" b="1" dirty="0"/>
          </a:p>
        </p:txBody>
      </p:sp>
      <p:pic>
        <p:nvPicPr>
          <p:cNvPr id="5" name="Объект 4"/>
          <p:cNvPicPr>
            <a:picLocks noGrp="1" noChangeAspect="1"/>
          </p:cNvPicPr>
          <p:nvPr>
            <p:ph sz="half" idx="1"/>
          </p:nvPr>
        </p:nvPicPr>
        <p:blipFill>
          <a:blip r:embed="rId3"/>
          <a:stretch>
            <a:fillRect/>
          </a:stretch>
        </p:blipFill>
        <p:spPr>
          <a:xfrm>
            <a:off x="1502888" y="986646"/>
            <a:ext cx="7647709" cy="5464099"/>
          </a:xfrm>
          <a:prstGeom prst="rect">
            <a:avLst/>
          </a:prstGeom>
        </p:spPr>
      </p:pic>
    </p:spTree>
    <p:extLst>
      <p:ext uri="{BB962C8B-B14F-4D97-AF65-F5344CB8AC3E}">
        <p14:creationId xmlns:p14="http://schemas.microsoft.com/office/powerpoint/2010/main" val="41268998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50205"/>
            <a:ext cx="10515600" cy="262403"/>
          </a:xfrm>
        </p:spPr>
        <p:txBody>
          <a:bodyPr>
            <a:noAutofit/>
          </a:bodyPr>
          <a:lstStyle/>
          <a:p>
            <a:pPr algn="ctr"/>
            <a:r>
              <a:rPr lang="ru-RU" sz="2000" b="1" dirty="0" err="1"/>
              <a:t>Мақбул</a:t>
            </a:r>
            <a:r>
              <a:rPr lang="ru-RU" sz="2000" b="1" dirty="0"/>
              <a:t> </a:t>
            </a:r>
            <a:r>
              <a:rPr lang="ru-RU" sz="2000" b="1" dirty="0" err="1" smtClean="0"/>
              <a:t>нарх</a:t>
            </a:r>
            <a:r>
              <a:rPr lang="ru-RU" sz="2000" b="1" dirty="0" smtClean="0"/>
              <a:t> </a:t>
            </a:r>
            <a:r>
              <a:rPr lang="ru-RU" sz="2000" b="1" dirty="0" err="1" smtClean="0"/>
              <a:t>ва</a:t>
            </a:r>
            <a:r>
              <a:rPr lang="ru-RU" sz="2000" b="1" dirty="0" smtClean="0"/>
              <a:t> </a:t>
            </a:r>
            <a:r>
              <a:rPr lang="ru-RU" sz="2000" b="1" dirty="0" err="1" smtClean="0"/>
              <a:t>ишлаб</a:t>
            </a:r>
            <a:r>
              <a:rPr lang="ru-RU" sz="2000" b="1" dirty="0" smtClean="0"/>
              <a:t> </a:t>
            </a:r>
            <a:r>
              <a:rPr lang="ru-RU" sz="2000" b="1" dirty="0" err="1"/>
              <a:t>чиқариш</a:t>
            </a:r>
            <a:r>
              <a:rPr lang="ru-RU" sz="2000" b="1" dirty="0"/>
              <a:t> </a:t>
            </a:r>
            <a:r>
              <a:rPr lang="ru-RU" sz="2000" b="1" dirty="0" err="1"/>
              <a:t>ҳажмини</a:t>
            </a:r>
            <a:r>
              <a:rPr lang="ru-RU" sz="2000" b="1" dirty="0"/>
              <a:t> </a:t>
            </a:r>
            <a:r>
              <a:rPr lang="ru-RU" sz="2000" b="1" dirty="0" err="1"/>
              <a:t>аниқлаш</a:t>
            </a:r>
            <a:r>
              <a:rPr lang="ru-RU" sz="2000" b="1" dirty="0"/>
              <a:t> </a:t>
            </a:r>
            <a:r>
              <a:rPr lang="ru-RU" sz="2000" b="1" dirty="0" err="1"/>
              <a:t>учун</a:t>
            </a:r>
            <a:r>
              <a:rPr lang="ru-RU" sz="2000" b="1" dirty="0"/>
              <a:t> </a:t>
            </a:r>
            <a:r>
              <a:rPr lang="ru-RU" sz="2000" b="1" dirty="0" err="1"/>
              <a:t>маржинал</a:t>
            </a:r>
            <a:r>
              <a:rPr lang="ru-RU" sz="2000" b="1" dirty="0"/>
              <a:t> </a:t>
            </a:r>
            <a:r>
              <a:rPr lang="ru-RU" sz="2000" b="1" dirty="0" err="1"/>
              <a:t>даромад</a:t>
            </a:r>
            <a:r>
              <a:rPr lang="ru-RU" sz="2000" b="1" dirty="0"/>
              <a:t> </a:t>
            </a:r>
            <a:r>
              <a:rPr lang="ru-RU" sz="2000" b="1" dirty="0" err="1" smtClean="0"/>
              <a:t>ва</a:t>
            </a:r>
            <a:r>
              <a:rPr lang="ru-RU" sz="2000" b="1" dirty="0" smtClean="0"/>
              <a:t> </a:t>
            </a:r>
            <a:r>
              <a:rPr lang="ru-RU" sz="2000" b="1" dirty="0" err="1"/>
              <a:t>маржинал</a:t>
            </a:r>
            <a:r>
              <a:rPr lang="ru-RU" sz="2000" b="1" dirty="0"/>
              <a:t> </a:t>
            </a:r>
            <a:r>
              <a:rPr lang="ru-RU" sz="2000" b="1" dirty="0" err="1"/>
              <a:t>харажатдан</a:t>
            </a:r>
            <a:r>
              <a:rPr lang="ru-RU" sz="2000" b="1" dirty="0"/>
              <a:t> </a:t>
            </a:r>
            <a:r>
              <a:rPr lang="ru-RU" sz="2000" b="1" dirty="0" err="1"/>
              <a:t>фойдаланиш</a:t>
            </a:r>
            <a:r>
              <a:rPr lang="ru-RU" sz="2000" b="1" dirty="0"/>
              <a:t>: </a:t>
            </a:r>
            <a:r>
              <a:rPr lang="ru-RU" sz="2000" b="1" dirty="0" smtClean="0"/>
              <a:t>монополия </a:t>
            </a:r>
            <a:r>
              <a:rPr lang="ru-RU" sz="2000" b="1" dirty="0" err="1" smtClean="0"/>
              <a:t>шароити</a:t>
            </a:r>
            <a:endParaRPr lang="ru-RU" sz="2000" b="1" dirty="0"/>
          </a:p>
        </p:txBody>
      </p:sp>
      <p:graphicFrame>
        <p:nvGraphicFramePr>
          <p:cNvPr id="5" name="Объект 4"/>
          <p:cNvGraphicFramePr>
            <a:graphicFrameLocks noGrp="1"/>
          </p:cNvGraphicFramePr>
          <p:nvPr>
            <p:ph sz="half" idx="1"/>
            <p:extLst>
              <p:ext uri="{D42A27DB-BD31-4B8C-83A1-F6EECF244321}">
                <p14:modId xmlns:p14="http://schemas.microsoft.com/office/powerpoint/2010/main" val="1335342124"/>
              </p:ext>
            </p:extLst>
          </p:nvPr>
        </p:nvGraphicFramePr>
        <p:xfrm>
          <a:off x="141184" y="572262"/>
          <a:ext cx="10356273" cy="6292346"/>
        </p:xfrm>
        <a:graphic>
          <a:graphicData uri="http://schemas.openxmlformats.org/drawingml/2006/table">
            <a:tbl>
              <a:tblPr firstRow="1" bandRow="1">
                <a:tableStyleId>{5C22544A-7EE6-4342-B048-85BDC9FD1C3A}</a:tableStyleId>
              </a:tblPr>
              <a:tblGrid>
                <a:gridCol w="1310696">
                  <a:extLst>
                    <a:ext uri="{9D8B030D-6E8A-4147-A177-3AD203B41FA5}">
                      <a16:colId xmlns:a16="http://schemas.microsoft.com/office/drawing/2014/main" xmlns="" val="2006254852"/>
                    </a:ext>
                  </a:extLst>
                </a:gridCol>
                <a:gridCol w="1399531">
                  <a:extLst>
                    <a:ext uri="{9D8B030D-6E8A-4147-A177-3AD203B41FA5}">
                      <a16:colId xmlns:a16="http://schemas.microsoft.com/office/drawing/2014/main" xmlns="" val="410701627"/>
                    </a:ext>
                  </a:extLst>
                </a:gridCol>
                <a:gridCol w="1221861">
                  <a:extLst>
                    <a:ext uri="{9D8B030D-6E8A-4147-A177-3AD203B41FA5}">
                      <a16:colId xmlns:a16="http://schemas.microsoft.com/office/drawing/2014/main" xmlns="" val="2928041036"/>
                    </a:ext>
                  </a:extLst>
                </a:gridCol>
                <a:gridCol w="1181399">
                  <a:extLst>
                    <a:ext uri="{9D8B030D-6E8A-4147-A177-3AD203B41FA5}">
                      <a16:colId xmlns:a16="http://schemas.microsoft.com/office/drawing/2014/main" xmlns="" val="2557786868"/>
                    </a:ext>
                  </a:extLst>
                </a:gridCol>
                <a:gridCol w="1251687">
                  <a:extLst>
                    <a:ext uri="{9D8B030D-6E8A-4147-A177-3AD203B41FA5}">
                      <a16:colId xmlns:a16="http://schemas.microsoft.com/office/drawing/2014/main" xmlns="" val="3097445768"/>
                    </a:ext>
                  </a:extLst>
                </a:gridCol>
                <a:gridCol w="1369707">
                  <a:extLst>
                    <a:ext uri="{9D8B030D-6E8A-4147-A177-3AD203B41FA5}">
                      <a16:colId xmlns:a16="http://schemas.microsoft.com/office/drawing/2014/main" xmlns="" val="1004512947"/>
                    </a:ext>
                  </a:extLst>
                </a:gridCol>
                <a:gridCol w="1310696">
                  <a:extLst>
                    <a:ext uri="{9D8B030D-6E8A-4147-A177-3AD203B41FA5}">
                      <a16:colId xmlns:a16="http://schemas.microsoft.com/office/drawing/2014/main" xmlns="" val="1632904552"/>
                    </a:ext>
                  </a:extLst>
                </a:gridCol>
                <a:gridCol w="1310696">
                  <a:extLst>
                    <a:ext uri="{9D8B030D-6E8A-4147-A177-3AD203B41FA5}">
                      <a16:colId xmlns:a16="http://schemas.microsoft.com/office/drawing/2014/main" xmlns="" val="2063162884"/>
                    </a:ext>
                  </a:extLst>
                </a:gridCol>
              </a:tblGrid>
              <a:tr h="1428213">
                <a:tc>
                  <a:txBody>
                    <a:bodyPr/>
                    <a:lstStyle/>
                    <a:p>
                      <a:pPr algn="ctr"/>
                      <a:r>
                        <a:rPr lang="ru-RU" sz="1600" b="0" i="0" u="none" strike="noStrike" kern="1200" baseline="0" dirty="0" err="1" smtClean="0">
                          <a:solidFill>
                            <a:schemeClr val="lt1"/>
                          </a:solidFill>
                          <a:latin typeface="+mn-lt"/>
                          <a:ea typeface="+mn-ea"/>
                          <a:cs typeface="+mn-cs"/>
                        </a:rPr>
                        <a:t>Миқдор</a:t>
                      </a:r>
                      <a:r>
                        <a:rPr lang="ru-RU" sz="1600" b="0" i="0" u="none" strike="noStrike" kern="1200" baseline="0" dirty="0" smtClean="0">
                          <a:solidFill>
                            <a:schemeClr val="lt1"/>
                          </a:solidFill>
                          <a:latin typeface="+mn-lt"/>
                          <a:ea typeface="+mn-ea"/>
                          <a:cs typeface="+mn-cs"/>
                        </a:rPr>
                        <a:t> [</a:t>
                      </a:r>
                      <a:r>
                        <a:rPr lang="en-US" sz="1600" b="0" i="0" u="none" strike="noStrike" kern="1200" baseline="0" dirty="0" smtClean="0">
                          <a:solidFill>
                            <a:schemeClr val="lt1"/>
                          </a:solidFill>
                          <a:latin typeface="+mn-lt"/>
                          <a:ea typeface="+mn-ea"/>
                          <a:cs typeface="+mn-cs"/>
                        </a:rPr>
                        <a:t>Q)</a:t>
                      </a:r>
                      <a:endParaRPr lang="ru-RU" sz="1600" dirty="0"/>
                    </a:p>
                  </a:txBody>
                  <a:tcPr/>
                </a:tc>
                <a:tc>
                  <a:txBody>
                    <a:bodyPr/>
                    <a:lstStyle/>
                    <a:p>
                      <a:pPr algn="ctr"/>
                      <a:r>
                        <a:rPr lang="ru-RU" sz="1600" b="0" i="0" u="none" strike="noStrike" kern="1200" baseline="0" dirty="0" err="1" smtClean="0">
                          <a:solidFill>
                            <a:schemeClr val="lt1"/>
                          </a:solidFill>
                          <a:latin typeface="+mn-lt"/>
                          <a:ea typeface="+mn-ea"/>
                          <a:cs typeface="+mn-cs"/>
                        </a:rPr>
                        <a:t>Нарх</a:t>
                      </a:r>
                      <a:r>
                        <a:rPr lang="ru-RU" sz="1600" b="0" i="0" u="none" strike="noStrike" kern="1200" baseline="0" dirty="0" smtClean="0">
                          <a:solidFill>
                            <a:schemeClr val="lt1"/>
                          </a:solidFill>
                          <a:latin typeface="+mn-lt"/>
                          <a:ea typeface="+mn-ea"/>
                          <a:cs typeface="+mn-cs"/>
                        </a:rPr>
                        <a:t>, </a:t>
                      </a:r>
                      <a:r>
                        <a:rPr lang="en-US" sz="1600" b="0" i="0" u="none" strike="noStrike" kern="1200" baseline="0" dirty="0" smtClean="0">
                          <a:solidFill>
                            <a:schemeClr val="lt1"/>
                          </a:solidFill>
                          <a:latin typeface="+mn-lt"/>
                          <a:ea typeface="+mn-ea"/>
                          <a:cs typeface="+mn-cs"/>
                        </a:rPr>
                        <a:t>(P), $</a:t>
                      </a:r>
                      <a:endParaRPr lang="ru-RU" sz="1600" dirty="0"/>
                    </a:p>
                  </a:txBody>
                  <a:tcPr/>
                </a:tc>
                <a:tc>
                  <a:txBody>
                    <a:bodyPr/>
                    <a:lstStyle/>
                    <a:p>
                      <a:pPr algn="ctr"/>
                      <a:r>
                        <a:rPr lang="ru-RU" sz="1600" b="0" i="0" u="none" strike="noStrike" kern="1200" baseline="0" dirty="0" err="1" smtClean="0">
                          <a:solidFill>
                            <a:schemeClr val="lt1"/>
                          </a:solidFill>
                          <a:latin typeface="+mn-lt"/>
                          <a:ea typeface="+mn-ea"/>
                          <a:cs typeface="+mn-cs"/>
                        </a:rPr>
                        <a:t>Ялпи</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даромад</a:t>
                      </a:r>
                      <a:endParaRPr lang="ru-RU" sz="1600" b="0" i="0" u="none" strike="noStrike" kern="1200" baseline="0" dirty="0" smtClean="0">
                        <a:solidFill>
                          <a:schemeClr val="lt1"/>
                        </a:solidFill>
                        <a:latin typeface="+mn-lt"/>
                        <a:ea typeface="+mn-ea"/>
                        <a:cs typeface="+mn-cs"/>
                      </a:endParaRPr>
                    </a:p>
                    <a:p>
                      <a:pPr algn="ctr"/>
                      <a:r>
                        <a:rPr lang="en-US" sz="1600" b="0" i="0" u="none" strike="noStrike" kern="1200" baseline="0" dirty="0" smtClean="0">
                          <a:solidFill>
                            <a:schemeClr val="lt1"/>
                          </a:solidFill>
                          <a:latin typeface="+mn-lt"/>
                          <a:ea typeface="+mn-ea"/>
                          <a:cs typeface="+mn-cs"/>
                        </a:rPr>
                        <a:t>(TR), $</a:t>
                      </a:r>
                      <a:endParaRPr lang="ru-RU" sz="1600" dirty="0"/>
                    </a:p>
                  </a:txBody>
                  <a:tcPr/>
                </a:tc>
                <a:tc>
                  <a:txBody>
                    <a:bodyPr/>
                    <a:lstStyle/>
                    <a:p>
                      <a:pPr algn="ctr"/>
                      <a:r>
                        <a:rPr lang="ru-RU" sz="1600" b="0" dirty="0" err="1" smtClean="0"/>
                        <a:t>Маржинал</a:t>
                      </a:r>
                      <a:r>
                        <a:rPr lang="ru-RU" sz="1600" b="0" dirty="0" smtClean="0"/>
                        <a:t> </a:t>
                      </a:r>
                      <a:r>
                        <a:rPr lang="ru-RU" sz="1600" b="0" dirty="0" err="1" smtClean="0"/>
                        <a:t>даромад</a:t>
                      </a:r>
                      <a:r>
                        <a:rPr lang="ru-RU" sz="1600" b="0" dirty="0" smtClean="0"/>
                        <a:t> (</a:t>
                      </a:r>
                      <a:r>
                        <a:rPr lang="en-US" sz="1600" b="0" dirty="0" smtClean="0"/>
                        <a:t>MR</a:t>
                      </a:r>
                      <a:r>
                        <a:rPr lang="ru-RU" sz="1600" b="0" dirty="0" smtClean="0"/>
                        <a:t>)</a:t>
                      </a:r>
                      <a:r>
                        <a:rPr lang="en-US" sz="1600" b="0" dirty="0" smtClean="0"/>
                        <a:t>,</a:t>
                      </a:r>
                      <a:r>
                        <a:rPr lang="en-US" sz="1600" b="0" baseline="0" dirty="0" smtClean="0"/>
                        <a:t> $</a:t>
                      </a:r>
                      <a:endParaRPr lang="ru-RU" sz="1600" b="0" dirty="0"/>
                    </a:p>
                  </a:txBody>
                  <a:tcPr/>
                </a:tc>
                <a:tc>
                  <a:txBody>
                    <a:bodyPr/>
                    <a:lstStyle/>
                    <a:p>
                      <a:pPr algn="ctr"/>
                      <a:r>
                        <a:rPr lang="ru-RU" sz="1600" b="0" i="0" u="none" strike="noStrike" kern="1200" baseline="0" dirty="0" err="1" smtClean="0">
                          <a:solidFill>
                            <a:schemeClr val="lt1"/>
                          </a:solidFill>
                          <a:latin typeface="+mn-lt"/>
                          <a:ea typeface="+mn-ea"/>
                          <a:cs typeface="+mn-cs"/>
                        </a:rPr>
                        <a:t>Ўртача</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умумий</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харажатлар</a:t>
                      </a:r>
                      <a:endParaRPr lang="ru-RU" sz="1600" b="0" i="0" u="none" strike="noStrike" kern="1200" baseline="0" dirty="0" smtClean="0">
                        <a:solidFill>
                          <a:schemeClr val="lt1"/>
                        </a:solidFill>
                        <a:latin typeface="+mn-lt"/>
                        <a:ea typeface="+mn-ea"/>
                        <a:cs typeface="+mn-cs"/>
                      </a:endParaRPr>
                    </a:p>
                    <a:p>
                      <a:pPr algn="ctr"/>
                      <a:r>
                        <a:rPr lang="ru-RU" sz="1600" b="0" i="0" u="none" strike="noStrike" kern="1200" baseline="0" dirty="0" smtClean="0">
                          <a:solidFill>
                            <a:schemeClr val="lt1"/>
                          </a:solidFill>
                          <a:latin typeface="+mn-lt"/>
                          <a:ea typeface="+mn-ea"/>
                          <a:cs typeface="+mn-cs"/>
                        </a:rPr>
                        <a:t>(АС),</a:t>
                      </a:r>
                      <a:r>
                        <a:rPr lang="en-US" sz="1600" b="0" i="0" u="none" strike="noStrike" kern="1200" baseline="0" dirty="0" smtClean="0">
                          <a:solidFill>
                            <a:schemeClr val="lt1"/>
                          </a:solidFill>
                          <a:latin typeface="+mn-lt"/>
                          <a:ea typeface="+mn-ea"/>
                          <a:cs typeface="+mn-cs"/>
                        </a:rPr>
                        <a:t> </a:t>
                      </a:r>
                      <a:r>
                        <a:rPr lang="ru-RU" sz="1600" b="0" i="0" u="none" strike="noStrike" kern="1200" baseline="0" dirty="0" smtClean="0">
                          <a:solidFill>
                            <a:schemeClr val="lt1"/>
                          </a:solidFill>
                          <a:latin typeface="+mn-lt"/>
                          <a:ea typeface="+mn-ea"/>
                          <a:cs typeface="+mn-cs"/>
                        </a:rPr>
                        <a:t>$</a:t>
                      </a:r>
                      <a:endParaRPr lang="ru-RU" sz="1600" dirty="0"/>
                    </a:p>
                  </a:txBody>
                  <a:tcPr/>
                </a:tc>
                <a:tc>
                  <a:txBody>
                    <a:bodyPr/>
                    <a:lstStyle/>
                    <a:p>
                      <a:pPr algn="ctr"/>
                      <a:r>
                        <a:rPr lang="ru-RU" sz="1600" b="0" i="0" u="none" strike="noStrike" kern="1200" baseline="0" dirty="0" err="1" smtClean="0">
                          <a:solidFill>
                            <a:schemeClr val="lt1"/>
                          </a:solidFill>
                          <a:latin typeface="+mn-lt"/>
                          <a:ea typeface="+mn-ea"/>
                          <a:cs typeface="+mn-cs"/>
                        </a:rPr>
                        <a:t>Умумий</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харажатлар</a:t>
                      </a:r>
                      <a:endParaRPr lang="ru-RU" sz="1600" b="0" i="0" u="none" strike="noStrike" kern="1200" baseline="0" dirty="0" smtClean="0">
                        <a:solidFill>
                          <a:schemeClr val="lt1"/>
                        </a:solidFill>
                        <a:latin typeface="+mn-lt"/>
                        <a:ea typeface="+mn-ea"/>
                        <a:cs typeface="+mn-cs"/>
                      </a:endParaRPr>
                    </a:p>
                    <a:p>
                      <a:pPr algn="ctr"/>
                      <a:r>
                        <a:rPr lang="ru-RU" sz="1600" b="0" i="0" u="none" strike="noStrike" kern="1200" baseline="0" dirty="0" smtClean="0">
                          <a:solidFill>
                            <a:schemeClr val="lt1"/>
                          </a:solidFill>
                          <a:latin typeface="+mn-lt"/>
                          <a:ea typeface="+mn-ea"/>
                          <a:cs typeface="+mn-cs"/>
                        </a:rPr>
                        <a:t>(ТС), $</a:t>
                      </a:r>
                      <a:endParaRPr lang="ru-RU" sz="1600" dirty="0"/>
                    </a:p>
                  </a:txBody>
                  <a:tcPr/>
                </a:tc>
                <a:tc>
                  <a:txBody>
                    <a:bodyPr/>
                    <a:lstStyle/>
                    <a:p>
                      <a:pPr algn="ctr"/>
                      <a:r>
                        <a:rPr lang="ru-RU" sz="1600" b="0" i="0" u="none" strike="noStrike" kern="1200" baseline="0" dirty="0" err="1" smtClean="0">
                          <a:solidFill>
                            <a:schemeClr val="lt1"/>
                          </a:solidFill>
                          <a:latin typeface="+mn-lt"/>
                          <a:ea typeface="+mn-ea"/>
                          <a:cs typeface="+mn-cs"/>
                        </a:rPr>
                        <a:t>Маржинал</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харажатлар</a:t>
                      </a:r>
                      <a:endParaRPr lang="ru-RU" sz="1600" b="0" i="0" u="none" strike="noStrike" kern="1200" baseline="0" dirty="0" smtClean="0">
                        <a:solidFill>
                          <a:schemeClr val="lt1"/>
                        </a:solidFill>
                        <a:latin typeface="+mn-lt"/>
                        <a:ea typeface="+mn-ea"/>
                        <a:cs typeface="+mn-cs"/>
                      </a:endParaRPr>
                    </a:p>
                    <a:p>
                      <a:pPr algn="ctr"/>
                      <a:r>
                        <a:rPr lang="en-US" sz="1600" b="0" i="0" u="none" strike="noStrike" kern="1200" baseline="0" dirty="0" smtClean="0">
                          <a:solidFill>
                            <a:schemeClr val="lt1"/>
                          </a:solidFill>
                          <a:latin typeface="+mn-lt"/>
                          <a:ea typeface="+mn-ea"/>
                          <a:cs typeface="+mn-cs"/>
                        </a:rPr>
                        <a:t>(MC</a:t>
                      </a:r>
                      <a:r>
                        <a:rPr lang="ru-RU" sz="1600" b="0" i="0" u="none" strike="noStrike" kern="1200" baseline="0" dirty="0" smtClean="0">
                          <a:solidFill>
                            <a:schemeClr val="lt1"/>
                          </a:solidFill>
                          <a:latin typeface="+mn-lt"/>
                          <a:ea typeface="+mn-ea"/>
                          <a:cs typeface="+mn-cs"/>
                        </a:rPr>
                        <a:t>),$</a:t>
                      </a:r>
                      <a:endParaRPr lang="ru-RU" sz="1600" dirty="0"/>
                    </a:p>
                  </a:txBody>
                  <a:tcPr/>
                </a:tc>
                <a:tc>
                  <a:txBody>
                    <a:bodyPr/>
                    <a:lstStyle/>
                    <a:p>
                      <a:pPr algn="ctr"/>
                      <a:r>
                        <a:rPr lang="ru-RU" sz="1600" b="0" i="0" u="none" strike="noStrike" kern="1200" baseline="0" dirty="0" err="1" smtClean="0">
                          <a:solidFill>
                            <a:schemeClr val="lt1"/>
                          </a:solidFill>
                          <a:latin typeface="+mn-lt"/>
                          <a:ea typeface="+mn-ea"/>
                          <a:cs typeface="+mn-cs"/>
                        </a:rPr>
                        <a:t>Умумий</a:t>
                      </a:r>
                      <a:r>
                        <a:rPr lang="ru-RU" sz="1600" b="0" i="0" u="none" strike="noStrike" kern="1200" baseline="0" dirty="0" smtClean="0">
                          <a:solidFill>
                            <a:schemeClr val="lt1"/>
                          </a:solidFill>
                          <a:latin typeface="+mn-lt"/>
                          <a:ea typeface="+mn-ea"/>
                          <a:cs typeface="+mn-cs"/>
                        </a:rPr>
                        <a:t> </a:t>
                      </a:r>
                      <a:r>
                        <a:rPr lang="ru-RU" sz="1600" b="0" i="0" u="none" strike="noStrike" kern="1200" baseline="0" dirty="0" err="1" smtClean="0">
                          <a:solidFill>
                            <a:schemeClr val="lt1"/>
                          </a:solidFill>
                          <a:latin typeface="+mn-lt"/>
                          <a:ea typeface="+mn-ea"/>
                          <a:cs typeface="+mn-cs"/>
                        </a:rPr>
                        <a:t>фойда</a:t>
                      </a:r>
                      <a:r>
                        <a:rPr lang="ru-RU" sz="1600" b="0" i="0" u="none" strike="noStrike" kern="1200" baseline="0" dirty="0" smtClean="0">
                          <a:solidFill>
                            <a:schemeClr val="lt1"/>
                          </a:solidFill>
                          <a:latin typeface="+mn-lt"/>
                          <a:ea typeface="+mn-ea"/>
                          <a:cs typeface="+mn-cs"/>
                        </a:rPr>
                        <a:t>, </a:t>
                      </a:r>
                      <a:r>
                        <a:rPr lang="en-US" sz="1600" b="0" i="0" u="none" strike="noStrike" kern="1200" baseline="0" dirty="0" smtClean="0">
                          <a:solidFill>
                            <a:schemeClr val="lt1"/>
                          </a:solidFill>
                          <a:latin typeface="+mn-lt"/>
                          <a:ea typeface="+mn-ea"/>
                          <a:cs typeface="+mn-cs"/>
                        </a:rPr>
                        <a:t>$</a:t>
                      </a:r>
                      <a:endParaRPr lang="ru-RU" sz="1600" b="0" i="0" u="none" strike="noStrike" kern="1200" baseline="0" dirty="0">
                        <a:solidFill>
                          <a:schemeClr val="lt1"/>
                        </a:solidFill>
                        <a:latin typeface="+mn-lt"/>
                        <a:ea typeface="+mn-ea"/>
                        <a:cs typeface="+mn-cs"/>
                      </a:endParaRPr>
                    </a:p>
                  </a:txBody>
                  <a:tcPr/>
                </a:tc>
                <a:extLst>
                  <a:ext uri="{0D108BD9-81ED-4DB2-BD59-A6C34878D82A}">
                    <a16:rowId xmlns:a16="http://schemas.microsoft.com/office/drawing/2014/main" xmlns="" val="1222224021"/>
                  </a:ext>
                </a:extLst>
              </a:tr>
              <a:tr h="370840">
                <a:tc>
                  <a:txBody>
                    <a:bodyPr/>
                    <a:lstStyle/>
                    <a:p>
                      <a:pPr algn="ctr"/>
                      <a:r>
                        <a:rPr lang="en-US" dirty="0" smtClean="0"/>
                        <a:t>0</a:t>
                      </a:r>
                      <a:endParaRPr lang="ru-RU" dirty="0"/>
                    </a:p>
                  </a:txBody>
                  <a:tcPr/>
                </a:tc>
                <a:tc>
                  <a:txBody>
                    <a:bodyPr/>
                    <a:lstStyle/>
                    <a:p>
                      <a:pPr algn="ctr"/>
                      <a:r>
                        <a:rPr lang="en-US" dirty="0" smtClean="0"/>
                        <a:t>180</a:t>
                      </a:r>
                      <a:endParaRPr lang="ru-RU" dirty="0"/>
                    </a:p>
                  </a:txBody>
                  <a:tcPr/>
                </a:tc>
                <a:tc>
                  <a:txBody>
                    <a:bodyPr/>
                    <a:lstStyle/>
                    <a:p>
                      <a:pPr algn="ctr"/>
                      <a:r>
                        <a:rPr lang="en-US" dirty="0" smtClean="0"/>
                        <a:t>0</a:t>
                      </a:r>
                      <a:endParaRPr lang="ru-RU" dirty="0"/>
                    </a:p>
                  </a:txBody>
                  <a:tcPr/>
                </a:tc>
                <a:tc>
                  <a:txBody>
                    <a:bodyPr/>
                    <a:lstStyle/>
                    <a:p>
                      <a:pPr algn="ctr"/>
                      <a:endParaRPr lang="ru-RU" dirty="0"/>
                    </a:p>
                  </a:txBody>
                  <a:tcPr/>
                </a:tc>
                <a:tc>
                  <a:txBody>
                    <a:bodyPr/>
                    <a:lstStyle/>
                    <a:p>
                      <a:pPr algn="ctr"/>
                      <a:endParaRPr lang="ru-RU" dirty="0"/>
                    </a:p>
                  </a:txBody>
                  <a:tcPr/>
                </a:tc>
                <a:tc>
                  <a:txBody>
                    <a:bodyPr/>
                    <a:lstStyle/>
                    <a:p>
                      <a:pPr algn="ctr"/>
                      <a:r>
                        <a:rPr lang="en-US" dirty="0" smtClean="0"/>
                        <a:t>100</a:t>
                      </a:r>
                      <a:endParaRPr lang="ru-RU" dirty="0"/>
                    </a:p>
                  </a:txBody>
                  <a:tcPr/>
                </a:tc>
                <a:tc>
                  <a:txBody>
                    <a:bodyPr/>
                    <a:lstStyle/>
                    <a:p>
                      <a:pPr algn="ctr"/>
                      <a:endParaRPr lang="ru-RU" dirty="0"/>
                    </a:p>
                  </a:txBody>
                  <a:tcPr/>
                </a:tc>
                <a:tc>
                  <a:txBody>
                    <a:bodyPr/>
                    <a:lstStyle/>
                    <a:p>
                      <a:r>
                        <a:rPr lang="en-US" dirty="0" smtClean="0"/>
                        <a:t>-100</a:t>
                      </a:r>
                      <a:endParaRPr lang="ru-RU" dirty="0"/>
                    </a:p>
                  </a:txBody>
                  <a:tcPr/>
                </a:tc>
                <a:extLst>
                  <a:ext uri="{0D108BD9-81ED-4DB2-BD59-A6C34878D82A}">
                    <a16:rowId xmlns:a16="http://schemas.microsoft.com/office/drawing/2014/main" xmlns="" val="2931169016"/>
                  </a:ext>
                </a:extLst>
              </a:tr>
              <a:tr h="370840">
                <a:tc>
                  <a:txBody>
                    <a:bodyPr/>
                    <a:lstStyle/>
                    <a:p>
                      <a:pPr algn="ctr"/>
                      <a:r>
                        <a:rPr lang="en-US" dirty="0" smtClean="0"/>
                        <a:t>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170</a:t>
                      </a:r>
                      <a:endParaRPr lang="ru-RU" dirty="0"/>
                    </a:p>
                  </a:txBody>
                  <a:tcPr/>
                </a:tc>
                <a:tc>
                  <a:txBody>
                    <a:bodyPr/>
                    <a:lstStyle/>
                    <a:p>
                      <a:pPr algn="ctr"/>
                      <a:r>
                        <a:rPr lang="en-US" sz="1800" b="0" i="0" u="none" strike="noStrike" kern="1200" baseline="0" dirty="0" smtClean="0">
                          <a:solidFill>
                            <a:schemeClr val="dk1"/>
                          </a:solidFill>
                          <a:latin typeface="+mn-lt"/>
                          <a:ea typeface="+mn-ea"/>
                          <a:cs typeface="+mn-cs"/>
                        </a:rPr>
                        <a:t>170</a:t>
                      </a:r>
                      <a:endParaRPr lang="ru-RU" sz="1800" b="0" i="0" u="none" strike="noStrike" kern="1200" baseline="0" dirty="0" smtClean="0">
                        <a:solidFill>
                          <a:schemeClr val="dk1"/>
                        </a:solidFill>
                        <a:latin typeface="+mn-lt"/>
                        <a:ea typeface="+mn-ea"/>
                        <a:cs typeface="+mn-cs"/>
                      </a:endParaRPr>
                    </a:p>
                  </a:txBody>
                  <a:tcPr/>
                </a:tc>
                <a:tc>
                  <a:txBody>
                    <a:bodyPr/>
                    <a:lstStyle/>
                    <a:p>
                      <a:pPr algn="ctr"/>
                      <a:r>
                        <a:rPr lang="en-US" dirty="0" smtClean="0"/>
                        <a:t>170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155</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70</a:t>
                      </a:r>
                    </a:p>
                  </a:txBody>
                  <a:tcPr/>
                </a:tc>
                <a:tc>
                  <a:txBody>
                    <a:bodyPr/>
                    <a:lstStyle/>
                    <a:p>
                      <a:pPr algn="ctr"/>
                      <a:r>
                        <a:rPr lang="en-US" dirty="0" smtClean="0"/>
                        <a:t>155,70</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55,70</a:t>
                      </a:r>
                    </a:p>
                  </a:txBody>
                  <a:tcPr/>
                </a:tc>
                <a:tc>
                  <a:txBody>
                    <a:bodyPr/>
                    <a:lstStyle/>
                    <a:p>
                      <a:r>
                        <a:rPr lang="en-US" dirty="0" smtClean="0"/>
                        <a:t>14,30</a:t>
                      </a:r>
                      <a:endParaRPr lang="ru-RU" dirty="0"/>
                    </a:p>
                  </a:txBody>
                  <a:tcPr/>
                </a:tc>
                <a:extLst>
                  <a:ext uri="{0D108BD9-81ED-4DB2-BD59-A6C34878D82A}">
                    <a16:rowId xmlns:a16="http://schemas.microsoft.com/office/drawing/2014/main" xmlns="" val="3854097532"/>
                  </a:ext>
                </a:extLst>
              </a:tr>
              <a:tr h="370840">
                <a:tc>
                  <a:txBody>
                    <a:bodyPr/>
                    <a:lstStyle/>
                    <a:p>
                      <a:pPr algn="ctr"/>
                      <a:r>
                        <a:rPr lang="en-US" dirty="0" smtClean="0"/>
                        <a:t>2</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160</a:t>
                      </a:r>
                      <a:endParaRPr lang="ru-RU" dirty="0"/>
                    </a:p>
                  </a:txBody>
                  <a:tcPr/>
                </a:tc>
                <a:tc>
                  <a:txBody>
                    <a:bodyPr/>
                    <a:lstStyle/>
                    <a:p>
                      <a:pPr algn="ctr"/>
                      <a:r>
                        <a:rPr lang="en-US" dirty="0" smtClean="0"/>
                        <a:t>320</a:t>
                      </a:r>
                      <a:endParaRPr lang="ru-RU" dirty="0"/>
                    </a:p>
                  </a:txBody>
                  <a:tcPr/>
                </a:tc>
                <a:tc>
                  <a:txBody>
                    <a:bodyPr/>
                    <a:lstStyle/>
                    <a:p>
                      <a:pPr algn="ctr"/>
                      <a:r>
                        <a:rPr lang="en-US" dirty="0" smtClean="0"/>
                        <a:t>150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102,80</a:t>
                      </a:r>
                      <a:endParaRPr lang="ru-RU" dirty="0"/>
                    </a:p>
                  </a:txBody>
                  <a:tcPr/>
                </a:tc>
                <a:tc>
                  <a:txBody>
                    <a:bodyPr/>
                    <a:lstStyle/>
                    <a:p>
                      <a:pPr algn="ctr"/>
                      <a:r>
                        <a:rPr lang="en-US" dirty="0" smtClean="0"/>
                        <a:t>205,60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49,90</a:t>
                      </a:r>
                      <a:endParaRPr lang="ru-RU" dirty="0"/>
                    </a:p>
                  </a:txBody>
                  <a:tcPr/>
                </a:tc>
                <a:tc>
                  <a:txBody>
                    <a:bodyPr/>
                    <a:lstStyle/>
                    <a:p>
                      <a:r>
                        <a:rPr lang="en-US" dirty="0" smtClean="0"/>
                        <a:t>114,40</a:t>
                      </a:r>
                      <a:endParaRPr lang="ru-RU" dirty="0"/>
                    </a:p>
                  </a:txBody>
                  <a:tcPr/>
                </a:tc>
                <a:extLst>
                  <a:ext uri="{0D108BD9-81ED-4DB2-BD59-A6C34878D82A}">
                    <a16:rowId xmlns:a16="http://schemas.microsoft.com/office/drawing/2014/main" xmlns="" val="3332649401"/>
                  </a:ext>
                </a:extLst>
              </a:tr>
              <a:tr h="370840">
                <a:tc>
                  <a:txBody>
                    <a:bodyPr/>
                    <a:lstStyle/>
                    <a:p>
                      <a:pPr algn="ctr"/>
                      <a:r>
                        <a:rPr lang="en-US" dirty="0" smtClean="0"/>
                        <a:t>3</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150</a:t>
                      </a:r>
                      <a:endParaRPr lang="ru-RU" dirty="0"/>
                    </a:p>
                  </a:txBody>
                  <a:tcPr/>
                </a:tc>
                <a:tc>
                  <a:txBody>
                    <a:bodyPr/>
                    <a:lstStyle/>
                    <a:p>
                      <a:pPr algn="ctr"/>
                      <a:r>
                        <a:rPr lang="en-US" sz="1800" b="0" i="0" u="none" strike="noStrike" kern="1200" baseline="0" dirty="0" smtClean="0">
                          <a:solidFill>
                            <a:schemeClr val="dk1"/>
                          </a:solidFill>
                          <a:latin typeface="+mn-lt"/>
                          <a:ea typeface="+mn-ea"/>
                          <a:cs typeface="+mn-cs"/>
                        </a:rPr>
                        <a:t>450</a:t>
                      </a:r>
                      <a:endParaRPr lang="ru-RU" sz="1800" b="0" i="0" u="none" strike="noStrike" kern="1200" baseline="0" dirty="0" smtClean="0">
                        <a:solidFill>
                          <a:schemeClr val="dk1"/>
                        </a:solidFill>
                        <a:latin typeface="+mn-lt"/>
                        <a:ea typeface="+mn-ea"/>
                        <a:cs typeface="+mn-cs"/>
                      </a:endParaRPr>
                    </a:p>
                  </a:txBody>
                  <a:tcPr/>
                </a:tc>
                <a:tc>
                  <a:txBody>
                    <a:bodyPr/>
                    <a:lstStyle/>
                    <a:p>
                      <a:pPr algn="ctr"/>
                      <a:r>
                        <a:rPr lang="en-US" dirty="0" smtClean="0"/>
                        <a:t>130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84,63</a:t>
                      </a:r>
                      <a:endParaRPr lang="ru-RU" dirty="0"/>
                    </a:p>
                  </a:txBody>
                  <a:tcPr/>
                </a:tc>
                <a:tc>
                  <a:txBody>
                    <a:bodyPr/>
                    <a:lstStyle/>
                    <a:p>
                      <a:pPr algn="ctr"/>
                      <a:r>
                        <a:rPr lang="en-US" dirty="0" smtClean="0"/>
                        <a:t>253,90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48,30</a:t>
                      </a:r>
                      <a:endParaRPr lang="ru-RU" dirty="0"/>
                    </a:p>
                  </a:txBody>
                  <a:tcPr/>
                </a:tc>
                <a:tc>
                  <a:txBody>
                    <a:bodyPr/>
                    <a:lstStyle/>
                    <a:p>
                      <a:r>
                        <a:rPr lang="en-US" dirty="0" smtClean="0"/>
                        <a:t>196,10</a:t>
                      </a:r>
                      <a:endParaRPr lang="ru-RU" dirty="0"/>
                    </a:p>
                  </a:txBody>
                  <a:tcPr/>
                </a:tc>
                <a:extLst>
                  <a:ext uri="{0D108BD9-81ED-4DB2-BD59-A6C34878D82A}">
                    <a16:rowId xmlns:a16="http://schemas.microsoft.com/office/drawing/2014/main" xmlns="" val="2855703762"/>
                  </a:ext>
                </a:extLst>
              </a:tr>
              <a:tr h="370840">
                <a:tc>
                  <a:txBody>
                    <a:bodyPr/>
                    <a:lstStyle/>
                    <a:p>
                      <a:pPr algn="ctr"/>
                      <a:r>
                        <a:rPr lang="en-US" dirty="0" smtClean="0"/>
                        <a:t>4</a:t>
                      </a:r>
                      <a:endParaRPr lang="ru-RU" dirty="0"/>
                    </a:p>
                  </a:txBody>
                  <a:tcPr/>
                </a:tc>
                <a:tc>
                  <a:txBody>
                    <a:bodyPr/>
                    <a:lstStyle/>
                    <a:p>
                      <a:pPr algn="ctr"/>
                      <a:r>
                        <a:rPr lang="en-US" dirty="0" smtClean="0"/>
                        <a:t>140</a:t>
                      </a:r>
                      <a:endParaRPr lang="ru-RU" dirty="0"/>
                    </a:p>
                  </a:txBody>
                  <a:tcPr/>
                </a:tc>
                <a:tc>
                  <a:txBody>
                    <a:bodyPr/>
                    <a:lstStyle/>
                    <a:p>
                      <a:pPr algn="ctr"/>
                      <a:r>
                        <a:rPr lang="en-US" sz="1800" b="0" i="0" u="none" strike="noStrike" kern="1200" baseline="0" dirty="0" smtClean="0">
                          <a:solidFill>
                            <a:schemeClr val="dk1"/>
                          </a:solidFill>
                          <a:latin typeface="+mn-lt"/>
                          <a:ea typeface="+mn-ea"/>
                          <a:cs typeface="+mn-cs"/>
                        </a:rPr>
                        <a:t>560</a:t>
                      </a:r>
                      <a:endParaRPr lang="ru-RU" sz="1800" b="0" i="0" u="none" strike="noStrike" kern="1200" baseline="0" dirty="0" smtClean="0">
                        <a:solidFill>
                          <a:schemeClr val="dk1"/>
                        </a:solidFill>
                        <a:latin typeface="+mn-lt"/>
                        <a:ea typeface="+mn-ea"/>
                        <a:cs typeface="+mn-cs"/>
                      </a:endParaRPr>
                    </a:p>
                  </a:txBody>
                  <a:tcPr/>
                </a:tc>
                <a:tc>
                  <a:txBody>
                    <a:bodyPr/>
                    <a:lstStyle/>
                    <a:p>
                      <a:pPr algn="ctr"/>
                      <a:r>
                        <a:rPr lang="en-US" dirty="0" smtClean="0"/>
                        <a:t>110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76,20</a:t>
                      </a:r>
                      <a:endParaRPr lang="ru-RU" dirty="0"/>
                    </a:p>
                  </a:txBody>
                  <a:tcPr/>
                </a:tc>
                <a:tc>
                  <a:txBody>
                    <a:bodyPr/>
                    <a:lstStyle/>
                    <a:p>
                      <a:pPr algn="ctr"/>
                      <a:r>
                        <a:rPr lang="en-US" dirty="0" smtClean="0"/>
                        <a:t>304,80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50,90</a:t>
                      </a:r>
                      <a:endParaRPr lang="ru-RU" dirty="0"/>
                    </a:p>
                  </a:txBody>
                  <a:tcPr/>
                </a:tc>
                <a:tc>
                  <a:txBody>
                    <a:bodyPr/>
                    <a:lstStyle/>
                    <a:p>
                      <a:r>
                        <a:rPr lang="en-US" dirty="0" smtClean="0"/>
                        <a:t>255,20</a:t>
                      </a:r>
                      <a:endParaRPr lang="ru-RU" dirty="0"/>
                    </a:p>
                  </a:txBody>
                  <a:tcPr/>
                </a:tc>
                <a:extLst>
                  <a:ext uri="{0D108BD9-81ED-4DB2-BD59-A6C34878D82A}">
                    <a16:rowId xmlns:a16="http://schemas.microsoft.com/office/drawing/2014/main" xmlns="" val="2948824648"/>
                  </a:ext>
                </a:extLst>
              </a:tr>
              <a:tr h="370840">
                <a:tc>
                  <a:txBody>
                    <a:bodyPr/>
                    <a:lstStyle/>
                    <a:p>
                      <a:pPr algn="ctr"/>
                      <a:r>
                        <a:rPr lang="en-US" dirty="0" smtClean="0"/>
                        <a:t>5</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130</a:t>
                      </a:r>
                      <a:endParaRPr lang="ru-RU" dirty="0"/>
                    </a:p>
                  </a:txBody>
                  <a:tcPr/>
                </a:tc>
                <a:tc>
                  <a:txBody>
                    <a:bodyPr/>
                    <a:lstStyle/>
                    <a:p>
                      <a:pPr algn="ctr"/>
                      <a:r>
                        <a:rPr lang="en-US" dirty="0" smtClean="0"/>
                        <a:t>650</a:t>
                      </a:r>
                      <a:endParaRPr lang="ru-RU" dirty="0"/>
                    </a:p>
                  </a:txBody>
                  <a:tcPr/>
                </a:tc>
                <a:tc>
                  <a:txBody>
                    <a:bodyPr/>
                    <a:lstStyle/>
                    <a:p>
                      <a:pPr algn="ctr"/>
                      <a:r>
                        <a:rPr lang="en-US" dirty="0" smtClean="0"/>
                        <a:t>90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72,50</a:t>
                      </a:r>
                      <a:endParaRPr lang="ru-RU" dirty="0"/>
                    </a:p>
                  </a:txBody>
                  <a:tcPr/>
                </a:tc>
                <a:tc>
                  <a:txBody>
                    <a:bodyPr/>
                    <a:lstStyle/>
                    <a:p>
                      <a:pPr algn="ctr"/>
                      <a:r>
                        <a:rPr lang="en-US" dirty="0" smtClean="0"/>
                        <a:t>362,50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57,70</a:t>
                      </a:r>
                      <a:endParaRPr lang="ru-RU" dirty="0"/>
                    </a:p>
                  </a:txBody>
                  <a:tcPr/>
                </a:tc>
                <a:tc>
                  <a:txBody>
                    <a:bodyPr/>
                    <a:lstStyle/>
                    <a:p>
                      <a:r>
                        <a:rPr lang="en-US" dirty="0" smtClean="0"/>
                        <a:t>287,50</a:t>
                      </a:r>
                      <a:endParaRPr lang="ru-RU" dirty="0"/>
                    </a:p>
                  </a:txBody>
                  <a:tcPr/>
                </a:tc>
                <a:extLst>
                  <a:ext uri="{0D108BD9-81ED-4DB2-BD59-A6C34878D82A}">
                    <a16:rowId xmlns:a16="http://schemas.microsoft.com/office/drawing/2014/main" xmlns="" val="984859895"/>
                  </a:ext>
                </a:extLst>
              </a:tr>
              <a:tr h="370840">
                <a:tc>
                  <a:txBody>
                    <a:bodyPr/>
                    <a:lstStyle/>
                    <a:p>
                      <a:pPr algn="ctr"/>
                      <a:r>
                        <a:rPr lang="en-US" dirty="0" smtClean="0">
                          <a:solidFill>
                            <a:srgbClr val="FF0000"/>
                          </a:solidFill>
                        </a:rPr>
                        <a:t>6</a:t>
                      </a:r>
                      <a:endParaRPr lang="ru-RU" dirty="0">
                        <a:solidFill>
                          <a:srgbClr val="FF000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rgbClr val="FF0000"/>
                          </a:solidFill>
                        </a:rPr>
                        <a:t>120</a:t>
                      </a:r>
                      <a:endParaRPr lang="ru-RU" dirty="0">
                        <a:solidFill>
                          <a:srgbClr val="FF0000"/>
                        </a:solidFill>
                      </a:endParaRPr>
                    </a:p>
                  </a:txBody>
                  <a:tcPr/>
                </a:tc>
                <a:tc>
                  <a:txBody>
                    <a:bodyPr/>
                    <a:lstStyle/>
                    <a:p>
                      <a:pPr algn="ctr"/>
                      <a:r>
                        <a:rPr lang="en-US" sz="1800" b="0" i="0" u="none" strike="noStrike" kern="1200" baseline="0" dirty="0" smtClean="0">
                          <a:solidFill>
                            <a:schemeClr val="dk1"/>
                          </a:solidFill>
                          <a:latin typeface="+mn-lt"/>
                          <a:ea typeface="+mn-ea"/>
                          <a:cs typeface="+mn-cs"/>
                        </a:rPr>
                        <a:t>720</a:t>
                      </a:r>
                      <a:endParaRPr lang="ru-RU" sz="1800" b="0" i="0" u="none" strike="noStrike" kern="1200" baseline="0" dirty="0" smtClean="0">
                        <a:solidFill>
                          <a:schemeClr val="dk1"/>
                        </a:solidFill>
                        <a:latin typeface="+mn-lt"/>
                        <a:ea typeface="+mn-ea"/>
                        <a:cs typeface="+mn-cs"/>
                      </a:endParaRPr>
                    </a:p>
                  </a:txBody>
                  <a:tcPr/>
                </a:tc>
                <a:tc>
                  <a:txBody>
                    <a:bodyPr/>
                    <a:lstStyle/>
                    <a:p>
                      <a:pPr algn="ctr"/>
                      <a:r>
                        <a:rPr lang="en-US" dirty="0" smtClean="0">
                          <a:solidFill>
                            <a:srgbClr val="FF0000"/>
                          </a:solidFill>
                        </a:rPr>
                        <a:t>70</a:t>
                      </a:r>
                      <a:endParaRPr lang="ru-RU" dirty="0">
                        <a:solidFill>
                          <a:srgbClr val="FF000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71,87</a:t>
                      </a:r>
                      <a:endParaRPr lang="ru-RU" dirty="0"/>
                    </a:p>
                  </a:txBody>
                  <a:tcPr/>
                </a:tc>
                <a:tc>
                  <a:txBody>
                    <a:bodyPr/>
                    <a:lstStyle/>
                    <a:p>
                      <a:pPr algn="ctr"/>
                      <a:r>
                        <a:rPr lang="en-US" dirty="0" smtClean="0"/>
                        <a:t>431,20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rgbClr val="FF0000"/>
                          </a:solidFill>
                          <a:latin typeface="+mn-lt"/>
                          <a:ea typeface="+mn-ea"/>
                          <a:cs typeface="+mn-cs"/>
                        </a:rPr>
                        <a:t>68,70</a:t>
                      </a:r>
                      <a:endParaRPr lang="ru-RU" dirty="0">
                        <a:solidFill>
                          <a:srgbClr val="FF0000"/>
                        </a:solidFill>
                      </a:endParaRPr>
                    </a:p>
                  </a:txBody>
                  <a:tcPr/>
                </a:tc>
                <a:tc>
                  <a:txBody>
                    <a:bodyPr/>
                    <a:lstStyle/>
                    <a:p>
                      <a:r>
                        <a:rPr lang="en-US" dirty="0" smtClean="0">
                          <a:solidFill>
                            <a:srgbClr val="FF0000"/>
                          </a:solidFill>
                        </a:rPr>
                        <a:t>288,80</a:t>
                      </a:r>
                      <a:endParaRPr lang="ru-RU" dirty="0">
                        <a:solidFill>
                          <a:srgbClr val="FF0000"/>
                        </a:solidFill>
                      </a:endParaRPr>
                    </a:p>
                  </a:txBody>
                  <a:tcPr/>
                </a:tc>
                <a:extLst>
                  <a:ext uri="{0D108BD9-81ED-4DB2-BD59-A6C34878D82A}">
                    <a16:rowId xmlns:a16="http://schemas.microsoft.com/office/drawing/2014/main" xmlns="" val="3212445429"/>
                  </a:ext>
                </a:extLst>
              </a:tr>
              <a:tr h="414053">
                <a:tc>
                  <a:txBody>
                    <a:bodyPr/>
                    <a:lstStyle/>
                    <a:p>
                      <a:pPr algn="ctr"/>
                      <a:r>
                        <a:rPr lang="en-US" dirty="0" smtClean="0"/>
                        <a:t>7</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110</a:t>
                      </a:r>
                      <a:endParaRPr lang="ru-RU" dirty="0"/>
                    </a:p>
                  </a:txBody>
                  <a:tcPr/>
                </a:tc>
                <a:tc>
                  <a:txBody>
                    <a:bodyPr/>
                    <a:lstStyle/>
                    <a:p>
                      <a:pPr algn="ctr"/>
                      <a:r>
                        <a:rPr lang="en-US" dirty="0" smtClean="0"/>
                        <a:t>770</a:t>
                      </a:r>
                      <a:endParaRPr lang="ru-RU" dirty="0"/>
                    </a:p>
                  </a:txBody>
                  <a:tcPr/>
                </a:tc>
                <a:tc>
                  <a:txBody>
                    <a:bodyPr/>
                    <a:lstStyle/>
                    <a:p>
                      <a:pPr algn="ctr"/>
                      <a:r>
                        <a:rPr lang="en-US" dirty="0" smtClean="0"/>
                        <a:t>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73,59</a:t>
                      </a:r>
                      <a:endParaRPr lang="ru-RU" dirty="0"/>
                    </a:p>
                  </a:txBody>
                  <a:tcPr/>
                </a:tc>
                <a:tc>
                  <a:txBody>
                    <a:bodyPr/>
                    <a:lstStyle/>
                    <a:p>
                      <a:pPr algn="ctr"/>
                      <a:r>
                        <a:rPr lang="en-US" dirty="0" smtClean="0"/>
                        <a:t>515,10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63,90</a:t>
                      </a:r>
                      <a:endParaRPr lang="ru-RU" dirty="0"/>
                    </a:p>
                  </a:txBody>
                  <a:tcPr/>
                </a:tc>
                <a:tc>
                  <a:txBody>
                    <a:bodyPr/>
                    <a:lstStyle/>
                    <a:p>
                      <a:r>
                        <a:rPr lang="en-US" dirty="0" smtClean="0"/>
                        <a:t>254,90</a:t>
                      </a:r>
                      <a:endParaRPr lang="ru-RU" dirty="0"/>
                    </a:p>
                  </a:txBody>
                  <a:tcPr/>
                </a:tc>
                <a:extLst>
                  <a:ext uri="{0D108BD9-81ED-4DB2-BD59-A6C34878D82A}">
                    <a16:rowId xmlns:a16="http://schemas.microsoft.com/office/drawing/2014/main" xmlns="" val="3790644730"/>
                  </a:ext>
                </a:extLst>
              </a:tr>
              <a:tr h="370840">
                <a:tc>
                  <a:txBody>
                    <a:bodyPr/>
                    <a:lstStyle/>
                    <a:p>
                      <a:pPr algn="ctr"/>
                      <a:r>
                        <a:rPr lang="en-US" dirty="0" smtClean="0"/>
                        <a:t>8</a:t>
                      </a:r>
                      <a:endParaRPr lang="ru-RU" dirty="0"/>
                    </a:p>
                  </a:txBody>
                  <a:tcPr/>
                </a:tc>
                <a:tc>
                  <a:txBody>
                    <a:bodyPr/>
                    <a:lstStyle/>
                    <a:p>
                      <a:pPr algn="ctr"/>
                      <a:r>
                        <a:rPr lang="en-US" dirty="0" smtClean="0"/>
                        <a:t>100</a:t>
                      </a:r>
                      <a:endParaRPr lang="ru-RU" dirty="0"/>
                    </a:p>
                  </a:txBody>
                  <a:tcPr/>
                </a:tc>
                <a:tc>
                  <a:txBody>
                    <a:bodyPr/>
                    <a:lstStyle/>
                    <a:p>
                      <a:pPr algn="ctr"/>
                      <a:r>
                        <a:rPr lang="en-US" sz="1800" b="0" i="0" u="none" strike="noStrike" kern="1200" baseline="0" dirty="0" smtClean="0">
                          <a:solidFill>
                            <a:schemeClr val="dk1"/>
                          </a:solidFill>
                          <a:latin typeface="+mn-lt"/>
                          <a:ea typeface="+mn-ea"/>
                          <a:cs typeface="+mn-cs"/>
                        </a:rPr>
                        <a:t>800</a:t>
                      </a:r>
                      <a:endParaRPr lang="ru-RU" sz="1800" b="0" i="0" u="none" strike="noStrike" kern="1200" baseline="0" dirty="0" smtClean="0">
                        <a:solidFill>
                          <a:schemeClr val="dk1"/>
                        </a:solidFill>
                        <a:latin typeface="+mn-lt"/>
                        <a:ea typeface="+mn-ea"/>
                        <a:cs typeface="+mn-cs"/>
                      </a:endParaRPr>
                    </a:p>
                  </a:txBody>
                  <a:tcPr/>
                </a:tc>
                <a:tc>
                  <a:txBody>
                    <a:bodyPr/>
                    <a:lstStyle/>
                    <a:p>
                      <a:pPr algn="ctr"/>
                      <a:r>
                        <a:rPr lang="en-US" dirty="0" smtClean="0"/>
                        <a:t>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77,30</a:t>
                      </a:r>
                      <a:endParaRPr lang="ru-RU" dirty="0"/>
                    </a:p>
                  </a:txBody>
                  <a:tcPr/>
                </a:tc>
                <a:tc>
                  <a:txBody>
                    <a:bodyPr/>
                    <a:lstStyle/>
                    <a:p>
                      <a:pPr algn="ctr"/>
                      <a:r>
                        <a:rPr lang="en-US" dirty="0" smtClean="0"/>
                        <a:t>618,40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103</a:t>
                      </a:r>
                      <a:r>
                        <a:rPr lang="en-US" sz="1800" b="0" i="0" u="none" strike="noStrike" kern="1200" baseline="0" dirty="0" smtClean="0">
                          <a:solidFill>
                            <a:schemeClr val="dk1"/>
                          </a:solidFill>
                          <a:latin typeface="+mn-lt"/>
                          <a:ea typeface="+mn-ea"/>
                          <a:cs typeface="+mn-cs"/>
                        </a:rPr>
                        <a:t>,</a:t>
                      </a:r>
                      <a:r>
                        <a:rPr lang="ru-RU" sz="1800" b="0" i="0" u="none" strike="noStrike" kern="1200" baseline="0" dirty="0" smtClean="0">
                          <a:solidFill>
                            <a:schemeClr val="dk1"/>
                          </a:solidFill>
                          <a:latin typeface="+mn-lt"/>
                          <a:ea typeface="+mn-ea"/>
                          <a:cs typeface="+mn-cs"/>
                        </a:rPr>
                        <a:t>30</a:t>
                      </a:r>
                      <a:endParaRPr lang="ru-RU" dirty="0"/>
                    </a:p>
                  </a:txBody>
                  <a:tcPr/>
                </a:tc>
                <a:tc>
                  <a:txBody>
                    <a:bodyPr/>
                    <a:lstStyle/>
                    <a:p>
                      <a:r>
                        <a:rPr lang="en-US" dirty="0" smtClean="0"/>
                        <a:t>181,60</a:t>
                      </a:r>
                      <a:endParaRPr lang="ru-RU" dirty="0"/>
                    </a:p>
                  </a:txBody>
                  <a:tcPr/>
                </a:tc>
                <a:extLst>
                  <a:ext uri="{0D108BD9-81ED-4DB2-BD59-A6C34878D82A}">
                    <a16:rowId xmlns:a16="http://schemas.microsoft.com/office/drawing/2014/main" xmlns="" val="3032632699"/>
                  </a:ext>
                </a:extLst>
              </a:tr>
              <a:tr h="370840">
                <a:tc>
                  <a:txBody>
                    <a:bodyPr/>
                    <a:lstStyle/>
                    <a:p>
                      <a:pPr algn="ctr"/>
                      <a:r>
                        <a:rPr lang="en-US" dirty="0" smtClean="0"/>
                        <a:t>9</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90</a:t>
                      </a:r>
                      <a:endParaRPr lang="ru-RU" dirty="0"/>
                    </a:p>
                  </a:txBody>
                  <a:tcPr/>
                </a:tc>
                <a:tc>
                  <a:txBody>
                    <a:bodyPr/>
                    <a:lstStyle/>
                    <a:p>
                      <a:pPr algn="ctr"/>
                      <a:r>
                        <a:rPr lang="en-US" dirty="0" smtClean="0"/>
                        <a:t>810</a:t>
                      </a:r>
                      <a:endParaRPr lang="ru-RU" dirty="0"/>
                    </a:p>
                  </a:txBody>
                  <a:tcPr/>
                </a:tc>
                <a:tc>
                  <a:txBody>
                    <a:bodyPr/>
                    <a:lstStyle/>
                    <a:p>
                      <a:pPr algn="ctr"/>
                      <a:r>
                        <a:rPr lang="en-US" dirty="0" smtClean="0"/>
                        <a:t>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82,81</a:t>
                      </a:r>
                      <a:endParaRPr lang="ru-RU" dirty="0"/>
                    </a:p>
                  </a:txBody>
                  <a:tcPr/>
                </a:tc>
                <a:tc>
                  <a:txBody>
                    <a:bodyPr/>
                    <a:lstStyle/>
                    <a:p>
                      <a:pPr algn="ctr"/>
                      <a:r>
                        <a:rPr lang="en-US" dirty="0" smtClean="0"/>
                        <a:t>745,30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126,90</a:t>
                      </a:r>
                      <a:endParaRPr lang="ru-RU" dirty="0"/>
                    </a:p>
                  </a:txBody>
                  <a:tcPr/>
                </a:tc>
                <a:tc>
                  <a:txBody>
                    <a:bodyPr/>
                    <a:lstStyle/>
                    <a:p>
                      <a:r>
                        <a:rPr lang="en-US" dirty="0" smtClean="0"/>
                        <a:t>64,70</a:t>
                      </a:r>
                      <a:endParaRPr lang="ru-RU" dirty="0"/>
                    </a:p>
                  </a:txBody>
                  <a:tcPr/>
                </a:tc>
                <a:extLst>
                  <a:ext uri="{0D108BD9-81ED-4DB2-BD59-A6C34878D82A}">
                    <a16:rowId xmlns:a16="http://schemas.microsoft.com/office/drawing/2014/main" xmlns="" val="3016329462"/>
                  </a:ext>
                </a:extLst>
              </a:tr>
              <a:tr h="370840">
                <a:tc>
                  <a:txBody>
                    <a:bodyPr/>
                    <a:lstStyle/>
                    <a:p>
                      <a:pPr algn="ctr"/>
                      <a:r>
                        <a:rPr lang="en-US" dirty="0" smtClean="0"/>
                        <a:t>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80</a:t>
                      </a:r>
                      <a:endParaRPr lang="ru-RU" dirty="0"/>
                    </a:p>
                  </a:txBody>
                  <a:tcPr/>
                </a:tc>
                <a:tc>
                  <a:txBody>
                    <a:bodyPr/>
                    <a:lstStyle/>
                    <a:p>
                      <a:pPr algn="ctr"/>
                      <a:r>
                        <a:rPr lang="en-US" sz="1800" b="0" i="0" u="none" strike="noStrike" kern="1200" baseline="0" dirty="0" smtClean="0">
                          <a:solidFill>
                            <a:schemeClr val="dk1"/>
                          </a:solidFill>
                          <a:latin typeface="+mn-lt"/>
                          <a:ea typeface="+mn-ea"/>
                          <a:cs typeface="+mn-cs"/>
                        </a:rPr>
                        <a:t>800</a:t>
                      </a:r>
                      <a:endParaRPr lang="ru-RU" sz="1800" b="0" i="0" u="none" strike="noStrike" kern="1200" baseline="0" dirty="0" smtClean="0">
                        <a:solidFill>
                          <a:schemeClr val="dk1"/>
                        </a:solidFill>
                        <a:latin typeface="+mn-lt"/>
                        <a:ea typeface="+mn-ea"/>
                        <a:cs typeface="+mn-cs"/>
                      </a:endParaRPr>
                    </a:p>
                  </a:txBody>
                  <a:tcPr/>
                </a:tc>
                <a:tc>
                  <a:txBody>
                    <a:bodyPr/>
                    <a:lstStyle/>
                    <a:p>
                      <a:pPr algn="ctr"/>
                      <a:r>
                        <a:rPr lang="en-US" dirty="0" smtClean="0"/>
                        <a:t>-10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90,00</a:t>
                      </a:r>
                      <a:endParaRPr lang="ru-RU" dirty="0"/>
                    </a:p>
                  </a:txBody>
                  <a:tcPr/>
                </a:tc>
                <a:tc>
                  <a:txBody>
                    <a:bodyPr/>
                    <a:lstStyle/>
                    <a:p>
                      <a:pPr algn="ctr"/>
                      <a:r>
                        <a:rPr lang="en-US" dirty="0" smtClean="0"/>
                        <a:t>900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154,70</a:t>
                      </a:r>
                      <a:endParaRPr lang="ru-RU" dirty="0"/>
                    </a:p>
                  </a:txBody>
                  <a:tcPr/>
                </a:tc>
                <a:tc>
                  <a:txBody>
                    <a:bodyPr/>
                    <a:lstStyle/>
                    <a:p>
                      <a:r>
                        <a:rPr lang="en-US" dirty="0" smtClean="0"/>
                        <a:t>-100,0</a:t>
                      </a:r>
                      <a:endParaRPr lang="ru-RU" dirty="0"/>
                    </a:p>
                  </a:txBody>
                  <a:tcPr/>
                </a:tc>
                <a:extLst>
                  <a:ext uri="{0D108BD9-81ED-4DB2-BD59-A6C34878D82A}">
                    <a16:rowId xmlns:a16="http://schemas.microsoft.com/office/drawing/2014/main" xmlns="" val="4274140203"/>
                  </a:ext>
                </a:extLst>
              </a:tr>
              <a:tr h="370840">
                <a:tc>
                  <a:txBody>
                    <a:bodyPr/>
                    <a:lstStyle/>
                    <a:p>
                      <a:pPr algn="ctr"/>
                      <a:r>
                        <a:rPr lang="en-US" dirty="0" smtClean="0"/>
                        <a:t>11</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70</a:t>
                      </a:r>
                      <a:endParaRPr lang="ru-RU" dirty="0"/>
                    </a:p>
                  </a:txBody>
                  <a:tcPr/>
                </a:tc>
                <a:tc>
                  <a:txBody>
                    <a:bodyPr/>
                    <a:lstStyle/>
                    <a:p>
                      <a:pPr algn="ctr"/>
                      <a:r>
                        <a:rPr lang="en-US" sz="1800" b="0" i="0" u="none" strike="noStrike" kern="1200" baseline="0" dirty="0" smtClean="0">
                          <a:solidFill>
                            <a:schemeClr val="dk1"/>
                          </a:solidFill>
                          <a:latin typeface="+mn-lt"/>
                          <a:ea typeface="+mn-ea"/>
                          <a:cs typeface="+mn-cs"/>
                        </a:rPr>
                        <a:t>770</a:t>
                      </a:r>
                      <a:endParaRPr lang="ru-RU" sz="1800" b="0" i="0" u="none" strike="noStrike" kern="1200" baseline="0" dirty="0" smtClean="0">
                        <a:solidFill>
                          <a:schemeClr val="dk1"/>
                        </a:solidFill>
                        <a:latin typeface="+mn-lt"/>
                        <a:ea typeface="+mn-ea"/>
                        <a:cs typeface="+mn-cs"/>
                      </a:endParaRPr>
                    </a:p>
                  </a:txBody>
                  <a:tcPr/>
                </a:tc>
                <a:tc>
                  <a:txBody>
                    <a:bodyPr/>
                    <a:lstStyle/>
                    <a:p>
                      <a:pPr algn="ctr"/>
                      <a:r>
                        <a:rPr lang="en-US" dirty="0" smtClean="0"/>
                        <a:t>-30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98,79</a:t>
                      </a:r>
                      <a:endParaRPr lang="ru-RU" dirty="0"/>
                    </a:p>
                  </a:txBody>
                  <a:tcPr/>
                </a:tc>
                <a:tc>
                  <a:txBody>
                    <a:bodyPr/>
                    <a:lstStyle/>
                    <a:p>
                      <a:pPr algn="ctr"/>
                      <a:r>
                        <a:rPr lang="en-US" dirty="0" smtClean="0"/>
                        <a:t>1086,70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186,70</a:t>
                      </a:r>
                      <a:endParaRPr lang="ru-RU" dirty="0"/>
                    </a:p>
                  </a:txBody>
                  <a:tcPr/>
                </a:tc>
                <a:tc>
                  <a:txBody>
                    <a:bodyPr/>
                    <a:lstStyle/>
                    <a:p>
                      <a:r>
                        <a:rPr lang="en-US" dirty="0" smtClean="0"/>
                        <a:t>-316,70</a:t>
                      </a:r>
                      <a:endParaRPr lang="ru-RU" dirty="0"/>
                    </a:p>
                  </a:txBody>
                  <a:tcPr/>
                </a:tc>
                <a:extLst>
                  <a:ext uri="{0D108BD9-81ED-4DB2-BD59-A6C34878D82A}">
                    <a16:rowId xmlns:a16="http://schemas.microsoft.com/office/drawing/2014/main" xmlns="" val="1291114628"/>
                  </a:ext>
                </a:extLst>
              </a:tr>
              <a:tr h="370840">
                <a:tc>
                  <a:txBody>
                    <a:bodyPr/>
                    <a:lstStyle/>
                    <a:p>
                      <a:pPr algn="ctr"/>
                      <a:r>
                        <a:rPr lang="en-US" dirty="0" smtClean="0"/>
                        <a:t>12</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60</a:t>
                      </a:r>
                      <a:endParaRPr lang="ru-RU" dirty="0"/>
                    </a:p>
                  </a:txBody>
                  <a:tcPr/>
                </a:tc>
                <a:tc>
                  <a:txBody>
                    <a:bodyPr/>
                    <a:lstStyle/>
                    <a:p>
                      <a:pPr algn="ctr"/>
                      <a:r>
                        <a:rPr lang="en-US" dirty="0" smtClean="0"/>
                        <a:t>720</a:t>
                      </a:r>
                      <a:endParaRPr lang="ru-RU" dirty="0"/>
                    </a:p>
                  </a:txBody>
                  <a:tcPr/>
                </a:tc>
                <a:tc>
                  <a:txBody>
                    <a:bodyPr/>
                    <a:lstStyle/>
                    <a:p>
                      <a:pPr algn="ctr"/>
                      <a:r>
                        <a:rPr lang="en-US" dirty="0" smtClean="0"/>
                        <a:t>-50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109,13</a:t>
                      </a:r>
                      <a:endParaRPr lang="ru-RU" dirty="0"/>
                    </a:p>
                  </a:txBody>
                  <a:tcPr/>
                </a:tc>
                <a:tc>
                  <a:txBody>
                    <a:bodyPr/>
                    <a:lstStyle/>
                    <a:p>
                      <a:pPr algn="ctr"/>
                      <a:r>
                        <a:rPr lang="en-US" dirty="0" smtClean="0"/>
                        <a:t>1309,60</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0" i="0" u="none" strike="noStrike" kern="1200" baseline="0" dirty="0" smtClean="0">
                          <a:solidFill>
                            <a:schemeClr val="dk1"/>
                          </a:solidFill>
                          <a:latin typeface="+mn-lt"/>
                          <a:ea typeface="+mn-ea"/>
                          <a:cs typeface="+mn-cs"/>
                        </a:rPr>
                        <a:t>222,90</a:t>
                      </a:r>
                      <a:endParaRPr lang="ru-RU" dirty="0"/>
                    </a:p>
                  </a:txBody>
                  <a:tcPr/>
                </a:tc>
                <a:tc>
                  <a:txBody>
                    <a:bodyPr/>
                    <a:lstStyle/>
                    <a:p>
                      <a:r>
                        <a:rPr lang="en-US" dirty="0" smtClean="0"/>
                        <a:t>-589,60</a:t>
                      </a:r>
                      <a:endParaRPr lang="ru-RU" dirty="0"/>
                    </a:p>
                  </a:txBody>
                  <a:tcPr/>
                </a:tc>
                <a:extLst>
                  <a:ext uri="{0D108BD9-81ED-4DB2-BD59-A6C34878D82A}">
                    <a16:rowId xmlns:a16="http://schemas.microsoft.com/office/drawing/2014/main" xmlns="" val="42543559"/>
                  </a:ext>
                </a:extLst>
              </a:tr>
            </a:tbl>
          </a:graphicData>
        </a:graphic>
      </p:graphicFrame>
    </p:spTree>
    <p:extLst>
      <p:ext uri="{BB962C8B-B14F-4D97-AF65-F5344CB8AC3E}">
        <p14:creationId xmlns:p14="http://schemas.microsoft.com/office/powerpoint/2010/main" val="20807207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22622"/>
            <a:ext cx="10515600" cy="525524"/>
          </a:xfrm>
        </p:spPr>
        <p:txBody>
          <a:bodyPr>
            <a:noAutofit/>
          </a:bodyPr>
          <a:lstStyle/>
          <a:p>
            <a:pPr algn="ctr"/>
            <a:r>
              <a:rPr lang="en-US" sz="2400" b="1" i="1" dirty="0" smtClean="0"/>
              <a:t>MR </a:t>
            </a:r>
            <a:r>
              <a:rPr lang="en-US" sz="2400" dirty="0"/>
              <a:t>= </a:t>
            </a:r>
            <a:r>
              <a:rPr lang="ru-RU" sz="2400" b="1" i="1" dirty="0" smtClean="0"/>
              <a:t>МС </a:t>
            </a:r>
            <a:r>
              <a:rPr lang="ru-RU" sz="2400" b="1" i="1" dirty="0" err="1" smtClean="0"/>
              <a:t>қоидаси</a:t>
            </a:r>
            <a:r>
              <a:rPr lang="ru-RU" sz="2400" b="1" i="1" dirty="0" smtClean="0"/>
              <a:t>: </a:t>
            </a:r>
            <a:r>
              <a:rPr lang="ru-RU" sz="2400" b="1" dirty="0" smtClean="0"/>
              <a:t>монополия </a:t>
            </a:r>
            <a:r>
              <a:rPr lang="ru-RU" sz="2400" b="1" dirty="0" err="1" smtClean="0"/>
              <a:t>шароити</a:t>
            </a:r>
            <a:endParaRPr lang="ru-RU" sz="2400" dirty="0"/>
          </a:p>
        </p:txBody>
      </p:sp>
      <p:pic>
        <p:nvPicPr>
          <p:cNvPr id="5" name="Рисунок 4"/>
          <p:cNvPicPr>
            <a:picLocks noChangeAspect="1"/>
          </p:cNvPicPr>
          <p:nvPr/>
        </p:nvPicPr>
        <p:blipFill>
          <a:blip r:embed="rId3"/>
          <a:stretch>
            <a:fillRect/>
          </a:stretch>
        </p:blipFill>
        <p:spPr>
          <a:xfrm>
            <a:off x="2002971" y="748146"/>
            <a:ext cx="7030193" cy="5878093"/>
          </a:xfrm>
          <a:prstGeom prst="rect">
            <a:avLst/>
          </a:prstGeom>
        </p:spPr>
      </p:pic>
    </p:spTree>
    <p:extLst>
      <p:ext uri="{BB962C8B-B14F-4D97-AF65-F5344CB8AC3E}">
        <p14:creationId xmlns:p14="http://schemas.microsoft.com/office/powerpoint/2010/main" val="10013788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418646"/>
          </a:xfrm>
        </p:spPr>
        <p:txBody>
          <a:bodyPr>
            <a:noAutofit/>
          </a:bodyPr>
          <a:lstStyle/>
          <a:p>
            <a:pPr algn="ctr"/>
            <a:r>
              <a:rPr lang="ru-RU" sz="2400" b="1" dirty="0" err="1" smtClean="0"/>
              <a:t>Фойдани</a:t>
            </a:r>
            <a:r>
              <a:rPr lang="ru-RU" sz="2400" b="1" dirty="0" smtClean="0"/>
              <a:t> </a:t>
            </a:r>
            <a:r>
              <a:rPr lang="ru-RU" sz="2400" b="1" dirty="0" err="1" smtClean="0"/>
              <a:t>максималлаштирувчи</a:t>
            </a:r>
            <a:r>
              <a:rPr lang="ru-RU" sz="2400" b="1" dirty="0" smtClean="0"/>
              <a:t> </a:t>
            </a:r>
            <a:r>
              <a:rPr lang="ru-RU" sz="2400" b="1" dirty="0" err="1" smtClean="0"/>
              <a:t>нарх</a:t>
            </a:r>
            <a:r>
              <a:rPr lang="ru-RU" sz="2400" b="1" dirty="0" smtClean="0"/>
              <a:t>, </a:t>
            </a:r>
            <a:r>
              <a:rPr lang="ru-RU" sz="2400" b="1" dirty="0" err="1" smtClean="0"/>
              <a:t>даромадни</a:t>
            </a:r>
            <a:r>
              <a:rPr lang="ru-RU" sz="2400" b="1" dirty="0" smtClean="0"/>
              <a:t> </a:t>
            </a:r>
            <a:r>
              <a:rPr lang="ru-RU" sz="2400" b="1" dirty="0" err="1" smtClean="0"/>
              <a:t>максималлаштирувчи</a:t>
            </a:r>
            <a:r>
              <a:rPr lang="ru-RU" sz="2400" b="1" dirty="0" smtClean="0"/>
              <a:t> </a:t>
            </a:r>
            <a:r>
              <a:rPr lang="ru-RU" sz="2400" b="1" dirty="0" err="1" smtClean="0"/>
              <a:t>нарх</a:t>
            </a:r>
            <a:r>
              <a:rPr lang="ru-RU" sz="2400" b="1" dirty="0" smtClean="0"/>
              <a:t> </a:t>
            </a:r>
            <a:r>
              <a:rPr lang="ru-RU" sz="2400" b="1" dirty="0" err="1" smtClean="0"/>
              <a:t>ва</a:t>
            </a:r>
            <a:r>
              <a:rPr lang="ru-RU" sz="2400" b="1" dirty="0" smtClean="0"/>
              <a:t> </a:t>
            </a:r>
            <a:r>
              <a:rPr lang="ru-RU" sz="2400" b="1" dirty="0" err="1" smtClean="0"/>
              <a:t>миқдор</a:t>
            </a:r>
            <a:r>
              <a:rPr lang="ru-RU" sz="2400" b="1" dirty="0" smtClean="0"/>
              <a:t> </a:t>
            </a:r>
            <a:r>
              <a:rPr lang="ru-RU" sz="2400" b="1" dirty="0" err="1" smtClean="0"/>
              <a:t>ўртасидаги</a:t>
            </a:r>
            <a:r>
              <a:rPr lang="ru-RU" sz="2400" b="1" dirty="0" smtClean="0"/>
              <a:t> </a:t>
            </a:r>
            <a:r>
              <a:rPr lang="ru-RU" sz="2400" b="1" dirty="0" err="1" smtClean="0"/>
              <a:t>боғлиқлик</a:t>
            </a:r>
            <a:endParaRPr lang="ru-RU" sz="2400" b="1" dirty="0"/>
          </a:p>
        </p:txBody>
      </p:sp>
      <p:pic>
        <p:nvPicPr>
          <p:cNvPr id="5" name="Объект 4"/>
          <p:cNvPicPr>
            <a:picLocks noGrp="1" noChangeAspect="1"/>
          </p:cNvPicPr>
          <p:nvPr>
            <p:ph sz="half" idx="2"/>
          </p:nvPr>
        </p:nvPicPr>
        <p:blipFill>
          <a:blip r:embed="rId3"/>
          <a:stretch>
            <a:fillRect/>
          </a:stretch>
        </p:blipFill>
        <p:spPr>
          <a:xfrm>
            <a:off x="1506846" y="1005445"/>
            <a:ext cx="8771907" cy="5666324"/>
          </a:xfrm>
          <a:prstGeom prst="rect">
            <a:avLst/>
          </a:prstGeom>
        </p:spPr>
      </p:pic>
    </p:spTree>
    <p:extLst>
      <p:ext uri="{BB962C8B-B14F-4D97-AF65-F5344CB8AC3E}">
        <p14:creationId xmlns:p14="http://schemas.microsoft.com/office/powerpoint/2010/main" val="21585412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21922" y="332509"/>
            <a:ext cx="8146473" cy="461665"/>
          </a:xfrm>
          <a:prstGeom prst="rect">
            <a:avLst/>
          </a:prstGeom>
          <a:noFill/>
        </p:spPr>
        <p:txBody>
          <a:bodyPr wrap="square" rtlCol="0">
            <a:spAutoFit/>
          </a:bodyPr>
          <a:lstStyle/>
          <a:p>
            <a:pPr algn="ctr"/>
            <a:r>
              <a:rPr lang="ru-RU" sz="2400" b="1" dirty="0" smtClean="0"/>
              <a:t>Т</a:t>
            </a:r>
            <a:r>
              <a:rPr lang="uz-Cyrl-UZ" sz="2400" b="1" dirty="0" smtClean="0"/>
              <a:t>ўртта бозор тузилмасидаги рақобат ҳолати</a:t>
            </a:r>
            <a:endParaRPr lang="ru-RU" sz="2400" b="1" dirty="0"/>
          </a:p>
        </p:txBody>
      </p:sp>
      <p:graphicFrame>
        <p:nvGraphicFramePr>
          <p:cNvPr id="4" name="Таблица 3"/>
          <p:cNvGraphicFramePr>
            <a:graphicFrameLocks noGrp="1"/>
          </p:cNvGraphicFramePr>
          <p:nvPr>
            <p:extLst>
              <p:ext uri="{D42A27DB-BD31-4B8C-83A1-F6EECF244321}">
                <p14:modId xmlns:p14="http://schemas.microsoft.com/office/powerpoint/2010/main" val="3451166024"/>
              </p:ext>
            </p:extLst>
          </p:nvPr>
        </p:nvGraphicFramePr>
        <p:xfrm>
          <a:off x="728354" y="1166970"/>
          <a:ext cx="10545286" cy="4023360"/>
        </p:xfrm>
        <a:graphic>
          <a:graphicData uri="http://schemas.openxmlformats.org/drawingml/2006/table">
            <a:tbl>
              <a:tblPr firstRow="1" bandRow="1">
                <a:tableStyleId>{5C22544A-7EE6-4342-B048-85BDC9FD1C3A}</a:tableStyleId>
              </a:tblPr>
              <a:tblGrid>
                <a:gridCol w="2227184">
                  <a:extLst>
                    <a:ext uri="{9D8B030D-6E8A-4147-A177-3AD203B41FA5}">
                      <a16:colId xmlns:a16="http://schemas.microsoft.com/office/drawing/2014/main" xmlns="" val="1746020842"/>
                    </a:ext>
                  </a:extLst>
                </a:gridCol>
                <a:gridCol w="1990930">
                  <a:extLst>
                    <a:ext uri="{9D8B030D-6E8A-4147-A177-3AD203B41FA5}">
                      <a16:colId xmlns:a16="http://schemas.microsoft.com/office/drawing/2014/main" xmlns="" val="2569799956"/>
                    </a:ext>
                  </a:extLst>
                </a:gridCol>
                <a:gridCol w="2109057">
                  <a:extLst>
                    <a:ext uri="{9D8B030D-6E8A-4147-A177-3AD203B41FA5}">
                      <a16:colId xmlns:a16="http://schemas.microsoft.com/office/drawing/2014/main" xmlns="" val="1205344063"/>
                    </a:ext>
                  </a:extLst>
                </a:gridCol>
                <a:gridCol w="2253921">
                  <a:extLst>
                    <a:ext uri="{9D8B030D-6E8A-4147-A177-3AD203B41FA5}">
                      <a16:colId xmlns:a16="http://schemas.microsoft.com/office/drawing/2014/main" xmlns="" val="2261706331"/>
                    </a:ext>
                  </a:extLst>
                </a:gridCol>
                <a:gridCol w="1964194">
                  <a:extLst>
                    <a:ext uri="{9D8B030D-6E8A-4147-A177-3AD203B41FA5}">
                      <a16:colId xmlns:a16="http://schemas.microsoft.com/office/drawing/2014/main" xmlns="" val="3252289130"/>
                    </a:ext>
                  </a:extLst>
                </a:gridCol>
              </a:tblGrid>
              <a:tr h="370840">
                <a:tc>
                  <a:txBody>
                    <a:bodyPr/>
                    <a:lstStyle/>
                    <a:p>
                      <a:endParaRPr lang="ru-RU" dirty="0"/>
                    </a:p>
                  </a:txBody>
                  <a:tcPr/>
                </a:tc>
                <a:tc>
                  <a:txBody>
                    <a:bodyPr/>
                    <a:lstStyle/>
                    <a:p>
                      <a:pPr algn="ctr"/>
                      <a:r>
                        <a:rPr lang="ru-RU" sz="1800" b="0" i="0" u="none" strike="noStrike" kern="1200" baseline="0" dirty="0" err="1" smtClean="0">
                          <a:solidFill>
                            <a:schemeClr val="lt1"/>
                          </a:solidFill>
                          <a:latin typeface="+mn-lt"/>
                          <a:ea typeface="+mn-ea"/>
                          <a:cs typeface="+mn-cs"/>
                        </a:rPr>
                        <a:t>Мукаммал</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рақобат</a:t>
                      </a:r>
                      <a:endParaRPr lang="ru-RU" dirty="0"/>
                    </a:p>
                  </a:txBody>
                  <a:tcPr/>
                </a:tc>
                <a:tc>
                  <a:txBody>
                    <a:bodyPr/>
                    <a:lstStyle/>
                    <a:p>
                      <a:pPr algn="ctr"/>
                      <a:r>
                        <a:rPr lang="ru-RU" sz="1800" b="0" i="0" u="none" strike="noStrike" kern="1200" baseline="0" dirty="0" smtClean="0">
                          <a:solidFill>
                            <a:schemeClr val="lt1"/>
                          </a:solidFill>
                          <a:latin typeface="+mn-lt"/>
                          <a:ea typeface="+mn-ea"/>
                          <a:cs typeface="+mn-cs"/>
                        </a:rPr>
                        <a:t>Монополия</a:t>
                      </a:r>
                      <a:endParaRPr lang="ru-RU" dirty="0"/>
                    </a:p>
                  </a:txBody>
                  <a:tcPr/>
                </a:tc>
                <a:tc>
                  <a:txBody>
                    <a:bodyPr/>
                    <a:lstStyle/>
                    <a:p>
                      <a:pPr algn="ctr"/>
                      <a:r>
                        <a:rPr lang="ru-RU" sz="1800" b="0" i="0" u="none" strike="noStrike" kern="1200" baseline="0" dirty="0" err="1" smtClean="0">
                          <a:solidFill>
                            <a:schemeClr val="lt1"/>
                          </a:solidFill>
                          <a:latin typeface="+mn-lt"/>
                          <a:ea typeface="+mn-ea"/>
                          <a:cs typeface="+mn-cs"/>
                        </a:rPr>
                        <a:t>Монопол</a:t>
                      </a:r>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lt1"/>
                          </a:solidFill>
                          <a:latin typeface="+mn-lt"/>
                          <a:ea typeface="+mn-ea"/>
                          <a:cs typeface="+mn-cs"/>
                        </a:rPr>
                        <a:t>рақобат</a:t>
                      </a:r>
                      <a:endParaRPr lang="ru-RU" dirty="0"/>
                    </a:p>
                  </a:txBody>
                  <a:tcPr/>
                </a:tc>
                <a:tc>
                  <a:txBody>
                    <a:bodyPr/>
                    <a:lstStyle/>
                    <a:p>
                      <a:pPr algn="ctr"/>
                      <a:r>
                        <a:rPr lang="ru-RU" sz="1800" b="0" i="0" u="none" strike="noStrike" kern="1200" baseline="0" dirty="0" smtClean="0">
                          <a:solidFill>
                            <a:schemeClr val="lt1"/>
                          </a:solidFill>
                          <a:latin typeface="+mn-lt"/>
                          <a:ea typeface="+mn-ea"/>
                          <a:cs typeface="+mn-cs"/>
                        </a:rPr>
                        <a:t>Олигополия</a:t>
                      </a:r>
                      <a:endParaRPr lang="ru-RU" dirty="0"/>
                    </a:p>
                  </a:txBody>
                  <a:tcPr/>
                </a:tc>
                <a:extLst>
                  <a:ext uri="{0D108BD9-81ED-4DB2-BD59-A6C34878D82A}">
                    <a16:rowId xmlns:a16="http://schemas.microsoft.com/office/drawing/2014/main" xmlns="" val="762767147"/>
                  </a:ext>
                </a:extLst>
              </a:tr>
              <a:tr h="370840">
                <a:tc>
                  <a:txBody>
                    <a:bodyPr/>
                    <a:lstStyle/>
                    <a:p>
                      <a:r>
                        <a:rPr lang="ru-RU" sz="1800" b="0" i="0" u="none" strike="noStrike" kern="1200" baseline="0" dirty="0" err="1" smtClean="0">
                          <a:solidFill>
                            <a:schemeClr val="dk1"/>
                          </a:solidFill>
                          <a:latin typeface="+mn-lt"/>
                          <a:ea typeface="+mn-ea"/>
                          <a:cs typeface="+mn-cs"/>
                        </a:rPr>
                        <a:t>Бозор</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ҳукумронлиги</a:t>
                      </a:r>
                      <a:endParaRPr lang="ru-RU" dirty="0"/>
                    </a:p>
                  </a:txBody>
                  <a:tcPr/>
                </a:tc>
                <a:tc>
                  <a:txBody>
                    <a:bodyPr/>
                    <a:lstStyle/>
                    <a:p>
                      <a:pPr algn="ctr"/>
                      <a:r>
                        <a:rPr lang="ru-RU" dirty="0" smtClean="0"/>
                        <a:t>-</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Ҳукумат</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томонидан</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тартибга</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солинади</a:t>
                      </a:r>
                      <a:r>
                        <a:rPr lang="ru-RU" sz="1800" b="0" i="0" u="none" strike="noStrike" kern="1200" baseline="0" dirty="0" smtClean="0">
                          <a:solidFill>
                            <a:schemeClr val="dk1"/>
                          </a:solidFill>
                          <a:latin typeface="+mn-lt"/>
                          <a:ea typeface="+mn-ea"/>
                          <a:cs typeface="+mn-cs"/>
                        </a:rPr>
                        <a:t>)</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dirty="0" smtClean="0"/>
                        <a:t>+</a:t>
                      </a:r>
                    </a:p>
                    <a:p>
                      <a:pPr algn="ct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dirty="0" smtClean="0"/>
                        <a:t>+</a:t>
                      </a:r>
                    </a:p>
                    <a:p>
                      <a:pPr algn="ctr"/>
                      <a:endParaRPr lang="ru-RU" dirty="0"/>
                    </a:p>
                  </a:txBody>
                  <a:tcPr/>
                </a:tc>
                <a:extLst>
                  <a:ext uri="{0D108BD9-81ED-4DB2-BD59-A6C34878D82A}">
                    <a16:rowId xmlns:a16="http://schemas.microsoft.com/office/drawing/2014/main" xmlns="" val="152564857"/>
                  </a:ext>
                </a:extLst>
              </a:tr>
              <a:tr h="370840">
                <a:tc>
                  <a:txBody>
                    <a:bodyPr/>
                    <a:lstStyle/>
                    <a:p>
                      <a:r>
                        <a:rPr lang="ru-RU" sz="1800" b="0" i="0" u="none" strike="noStrike" kern="1200" baseline="0" dirty="0" err="1" smtClean="0">
                          <a:solidFill>
                            <a:schemeClr val="dk1"/>
                          </a:solidFill>
                          <a:latin typeface="+mn-lt"/>
                          <a:ea typeface="+mn-ea"/>
                          <a:cs typeface="+mn-cs"/>
                        </a:rPr>
                        <a:t>Рақобатлашувчи</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компанияларнинг</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ўзаро</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боғлиқлиги</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dirty="0" smtClean="0"/>
                        <a:t>-</a:t>
                      </a:r>
                    </a:p>
                    <a:p>
                      <a:pPr algn="ct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dirty="0" smtClean="0"/>
                        <a:t>-</a:t>
                      </a:r>
                    </a:p>
                    <a:p>
                      <a:pPr algn="ct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dirty="0" smtClean="0"/>
                        <a:t>-</a:t>
                      </a:r>
                    </a:p>
                    <a:p>
                      <a:pPr algn="ct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dirty="0" smtClean="0"/>
                        <a:t>+</a:t>
                      </a:r>
                    </a:p>
                    <a:p>
                      <a:pPr algn="ctr"/>
                      <a:endParaRPr lang="ru-RU" dirty="0"/>
                    </a:p>
                  </a:txBody>
                  <a:tcPr/>
                </a:tc>
                <a:extLst>
                  <a:ext uri="{0D108BD9-81ED-4DB2-BD59-A6C34878D82A}">
                    <a16:rowId xmlns:a16="http://schemas.microsoft.com/office/drawing/2014/main" xmlns="" val="4056639862"/>
                  </a:ext>
                </a:extLst>
              </a:tr>
              <a:tr h="370840">
                <a:tc>
                  <a:txBody>
                    <a:bodyPr/>
                    <a:lstStyle/>
                    <a:p>
                      <a:r>
                        <a:rPr lang="ru-RU" sz="1800" b="0" i="0" u="none" strike="noStrike" kern="1200" baseline="0" dirty="0" err="1" smtClean="0">
                          <a:solidFill>
                            <a:schemeClr val="dk1"/>
                          </a:solidFill>
                          <a:latin typeface="+mn-lt"/>
                          <a:ea typeface="+mn-ea"/>
                          <a:cs typeface="+mn-cs"/>
                        </a:rPr>
                        <a:t>Нархсиз</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рақобат</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dirty="0" smtClean="0"/>
                        <a:t>-</a:t>
                      </a:r>
                    </a:p>
                    <a:p>
                      <a:pPr algn="ctr"/>
                      <a:endParaRPr lang="ru-RU" dirty="0"/>
                    </a:p>
                  </a:txBody>
                  <a:tcPr/>
                </a:tc>
                <a:tc>
                  <a:txBody>
                    <a:bodyPr/>
                    <a:lstStyle/>
                    <a:p>
                      <a:pPr algn="ctr"/>
                      <a:r>
                        <a:rPr lang="ru-RU" sz="1800" b="0" i="0" u="none" strike="noStrike" kern="1200" baseline="0" dirty="0" err="1" smtClean="0">
                          <a:solidFill>
                            <a:schemeClr val="dk1"/>
                          </a:solidFill>
                          <a:latin typeface="+mn-lt"/>
                          <a:ea typeface="+mn-ea"/>
                          <a:cs typeface="+mn-cs"/>
                        </a:rPr>
                        <a:t>Истагига</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кўра</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dirty="0" smtClean="0"/>
                        <a:t>+</a:t>
                      </a:r>
                    </a:p>
                    <a:p>
                      <a:pPr algn="ct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dirty="0" smtClean="0"/>
                        <a:t>+</a:t>
                      </a:r>
                    </a:p>
                    <a:p>
                      <a:pPr algn="ctr"/>
                      <a:endParaRPr lang="ru-RU" dirty="0"/>
                    </a:p>
                  </a:txBody>
                  <a:tcPr/>
                </a:tc>
                <a:extLst>
                  <a:ext uri="{0D108BD9-81ED-4DB2-BD59-A6C34878D82A}">
                    <a16:rowId xmlns:a16="http://schemas.microsoft.com/office/drawing/2014/main" xmlns="" val="4058285801"/>
                  </a:ext>
                </a:extLst>
              </a:tr>
              <a:tr h="370840">
                <a:tc>
                  <a:txBody>
                    <a:bodyPr/>
                    <a:lstStyle/>
                    <a:p>
                      <a:r>
                        <a:rPr lang="ru-RU" sz="1800" b="0" i="0" u="none" strike="noStrike" kern="1200" baseline="0" dirty="0" smtClean="0">
                          <a:solidFill>
                            <a:schemeClr val="lt1"/>
                          </a:solidFill>
                          <a:latin typeface="+mn-lt"/>
                          <a:ea typeface="+mn-ea"/>
                          <a:cs typeface="+mn-cs"/>
                        </a:rPr>
                        <a:t>. </a:t>
                      </a:r>
                      <a:r>
                        <a:rPr lang="ru-RU" sz="1800" b="0" i="0" u="none" strike="noStrike" kern="1200" baseline="0" dirty="0" err="1" smtClean="0">
                          <a:solidFill>
                            <a:schemeClr val="dk1"/>
                          </a:solidFill>
                          <a:latin typeface="+mn-lt"/>
                          <a:ea typeface="+mn-ea"/>
                          <a:cs typeface="+mn-cs"/>
                        </a:rPr>
                        <a:t>Бозорга</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кириш</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ва</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ундан</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чиқишнинг</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қулайлиги</a:t>
                      </a:r>
                      <a:endParaRPr lang="ru-RU" sz="1800" b="0" i="0" u="none" strike="noStrike" kern="1200" baseline="0" dirty="0">
                        <a:solidFill>
                          <a:schemeClr val="dk1"/>
                        </a:solidFill>
                        <a:latin typeface="+mn-lt"/>
                        <a:ea typeface="+mn-ea"/>
                        <a:cs typeface="+mn-cs"/>
                      </a:endParaRPr>
                    </a:p>
                  </a:txBody>
                  <a:tcPr/>
                </a:tc>
                <a:tc>
                  <a:txBody>
                    <a:bodyPr/>
                    <a:lstStyle/>
                    <a:p>
                      <a:pPr algn="ctr"/>
                      <a:r>
                        <a:rPr lang="ru-RU" dirty="0" smtClean="0"/>
                        <a:t>+</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 </a:t>
                      </a:r>
                    </a:p>
                    <a:p>
                      <a:pPr algn="ctr"/>
                      <a:r>
                        <a:rPr lang="ru-RU" sz="1800" b="0" i="0" u="none" strike="noStrike" kern="1200" baseline="0" dirty="0" smtClean="0">
                          <a:solidFill>
                            <a:schemeClr val="dk1"/>
                          </a:solidFill>
                          <a:latin typeface="+mn-lt"/>
                          <a:ea typeface="+mn-ea"/>
                          <a:cs typeface="+mn-cs"/>
                        </a:rPr>
                        <a:t>(</a:t>
                      </a:r>
                      <a:r>
                        <a:rPr lang="ru-RU" sz="1800" b="0" i="0" u="none" strike="noStrike" kern="1200" baseline="0" dirty="0" err="1" smtClean="0">
                          <a:solidFill>
                            <a:schemeClr val="dk1"/>
                          </a:solidFill>
                          <a:latin typeface="+mn-lt"/>
                          <a:ea typeface="+mn-ea"/>
                          <a:cs typeface="+mn-cs"/>
                        </a:rPr>
                        <a:t>нисбатан</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осон</a:t>
                      </a:r>
                      <a:r>
                        <a:rPr lang="ru-RU" sz="1800" b="0" i="0" u="none" strike="noStrike" kern="1200" baseline="0" dirty="0" smtClean="0">
                          <a:solidFill>
                            <a:schemeClr val="dk1"/>
                          </a:solidFill>
                          <a:latin typeface="+mn-lt"/>
                          <a:ea typeface="+mn-ea"/>
                          <a:cs typeface="+mn-cs"/>
                        </a:rPr>
                        <a:t>)</a:t>
                      </a:r>
                      <a:endParaRPr lang="ru-RU" dirty="0"/>
                    </a:p>
                  </a:txBody>
                  <a:tcPr/>
                </a:tc>
                <a:tc>
                  <a:txBody>
                    <a:bodyPr/>
                    <a:lstStyle/>
                    <a:p>
                      <a:pPr algn="ctr"/>
                      <a:r>
                        <a:rPr lang="ru-RU" sz="1800" b="0" i="0" u="none" strike="noStrike" kern="1200" baseline="0" dirty="0" smtClean="0">
                          <a:solidFill>
                            <a:schemeClr val="dk1"/>
                          </a:solidFill>
                          <a:latin typeface="+mn-lt"/>
                          <a:ea typeface="+mn-ea"/>
                          <a:cs typeface="+mn-cs"/>
                        </a:rPr>
                        <a:t>- </a:t>
                      </a:r>
                    </a:p>
                    <a:p>
                      <a:pPr algn="ctr"/>
                      <a:r>
                        <a:rPr lang="ru-RU" sz="1800" b="0" i="0" u="none" strike="noStrike" kern="1200" baseline="0" dirty="0" smtClean="0">
                          <a:solidFill>
                            <a:schemeClr val="dk1"/>
                          </a:solidFill>
                          <a:latin typeface="+mn-lt"/>
                          <a:ea typeface="+mn-ea"/>
                          <a:cs typeface="+mn-cs"/>
                        </a:rPr>
                        <a:t>(</a:t>
                      </a:r>
                      <a:r>
                        <a:rPr lang="ru-RU" sz="1800" b="0" i="0" u="none" strike="noStrike" kern="1200" baseline="0" dirty="0" err="1" smtClean="0">
                          <a:solidFill>
                            <a:schemeClr val="dk1"/>
                          </a:solidFill>
                          <a:latin typeface="+mn-lt"/>
                          <a:ea typeface="+mn-ea"/>
                          <a:cs typeface="+mn-cs"/>
                        </a:rPr>
                        <a:t>нисбатан</a:t>
                      </a:r>
                      <a:r>
                        <a:rPr lang="ru-RU" sz="1800" b="0" i="0" u="none" strike="noStrike" kern="1200" baseline="0" dirty="0" smtClean="0">
                          <a:solidFill>
                            <a:schemeClr val="dk1"/>
                          </a:solidFill>
                          <a:latin typeface="+mn-lt"/>
                          <a:ea typeface="+mn-ea"/>
                          <a:cs typeface="+mn-cs"/>
                        </a:rPr>
                        <a:t> </a:t>
                      </a:r>
                      <a:r>
                        <a:rPr lang="ru-RU" sz="1800" b="0" i="0" u="none" strike="noStrike" kern="1200" baseline="0" dirty="0" err="1" smtClean="0">
                          <a:solidFill>
                            <a:schemeClr val="dk1"/>
                          </a:solidFill>
                          <a:latin typeface="+mn-lt"/>
                          <a:ea typeface="+mn-ea"/>
                          <a:cs typeface="+mn-cs"/>
                        </a:rPr>
                        <a:t>қийин</a:t>
                      </a:r>
                      <a:r>
                        <a:rPr lang="ru-RU" sz="1800" b="0" i="0" u="none" strike="noStrike" kern="1200" baseline="0" dirty="0" smtClean="0">
                          <a:solidFill>
                            <a:schemeClr val="dk1"/>
                          </a:solidFill>
                          <a:latin typeface="+mn-lt"/>
                          <a:ea typeface="+mn-ea"/>
                          <a:cs typeface="+mn-cs"/>
                        </a:rPr>
                        <a:t>)</a:t>
                      </a:r>
                    </a:p>
                  </a:txBody>
                  <a:tcPr/>
                </a:tc>
                <a:extLst>
                  <a:ext uri="{0D108BD9-81ED-4DB2-BD59-A6C34878D82A}">
                    <a16:rowId xmlns:a16="http://schemas.microsoft.com/office/drawing/2014/main" xmlns="" val="3723539267"/>
                  </a:ext>
                </a:extLst>
              </a:tr>
            </a:tbl>
          </a:graphicData>
        </a:graphic>
      </p:graphicFrame>
    </p:spTree>
    <p:extLst>
      <p:ext uri="{BB962C8B-B14F-4D97-AF65-F5344CB8AC3E}">
        <p14:creationId xmlns:p14="http://schemas.microsoft.com/office/powerpoint/2010/main" val="115108952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596776"/>
          </a:xfrm>
        </p:spPr>
        <p:txBody>
          <a:bodyPr>
            <a:normAutofit/>
          </a:bodyPr>
          <a:lstStyle/>
          <a:p>
            <a:pPr algn="ctr"/>
            <a:r>
              <a:rPr lang="ru-RU" sz="2400" b="1" dirty="0" err="1" smtClean="0"/>
              <a:t>Монопол</a:t>
            </a:r>
            <a:r>
              <a:rPr lang="ru-RU" sz="2400" b="1" dirty="0" smtClean="0"/>
              <a:t> </a:t>
            </a:r>
            <a:r>
              <a:rPr lang="ru-RU" sz="2400" b="1" dirty="0" err="1" smtClean="0"/>
              <a:t>рақобат</a:t>
            </a:r>
            <a:endParaRPr lang="ru-RU" sz="2400" b="1" dirty="0"/>
          </a:p>
        </p:txBody>
      </p:sp>
      <p:pic>
        <p:nvPicPr>
          <p:cNvPr id="4" name="Рисунок 3"/>
          <p:cNvPicPr>
            <a:picLocks noChangeAspect="1"/>
          </p:cNvPicPr>
          <p:nvPr/>
        </p:nvPicPr>
        <p:blipFill>
          <a:blip r:embed="rId3"/>
          <a:stretch>
            <a:fillRect/>
          </a:stretch>
        </p:blipFill>
        <p:spPr>
          <a:xfrm>
            <a:off x="312488" y="943887"/>
            <a:ext cx="11044512" cy="4347232"/>
          </a:xfrm>
          <a:prstGeom prst="rect">
            <a:avLst/>
          </a:prstGeom>
        </p:spPr>
      </p:pic>
      <p:sp>
        <p:nvSpPr>
          <p:cNvPr id="3" name="TextBox 2"/>
          <p:cNvSpPr txBox="1"/>
          <p:nvPr/>
        </p:nvSpPr>
        <p:spPr>
          <a:xfrm>
            <a:off x="2505694" y="4964560"/>
            <a:ext cx="2624447" cy="584775"/>
          </a:xfrm>
          <a:prstGeom prst="rect">
            <a:avLst/>
          </a:prstGeom>
          <a:solidFill>
            <a:schemeClr val="bg1"/>
          </a:solidFill>
        </p:spPr>
        <p:txBody>
          <a:bodyPr wrap="square" rtlCol="0">
            <a:spAutoFit/>
          </a:bodyPr>
          <a:lstStyle/>
          <a:p>
            <a:r>
              <a:rPr lang="ru-RU" sz="1600" dirty="0" err="1" smtClean="0">
                <a:solidFill>
                  <a:schemeClr val="tx1">
                    <a:lumMod val="50000"/>
                  </a:schemeClr>
                </a:solidFill>
              </a:rPr>
              <a:t>Қисқа</a:t>
            </a:r>
            <a:r>
              <a:rPr lang="ru-RU" sz="1600" dirty="0" smtClean="0">
                <a:solidFill>
                  <a:schemeClr val="tx1">
                    <a:lumMod val="50000"/>
                  </a:schemeClr>
                </a:solidFill>
              </a:rPr>
              <a:t> </a:t>
            </a:r>
            <a:r>
              <a:rPr lang="ru-RU" sz="1600" dirty="0" err="1" smtClean="0">
                <a:solidFill>
                  <a:schemeClr val="tx1">
                    <a:lumMod val="50000"/>
                  </a:schemeClr>
                </a:solidFill>
              </a:rPr>
              <a:t>муддатли</a:t>
            </a:r>
            <a:r>
              <a:rPr lang="ru-RU" sz="1600" dirty="0" smtClean="0">
                <a:solidFill>
                  <a:schemeClr val="tx1">
                    <a:lumMod val="50000"/>
                  </a:schemeClr>
                </a:solidFill>
              </a:rPr>
              <a:t> </a:t>
            </a:r>
            <a:r>
              <a:rPr lang="ru-RU" sz="1600" dirty="0" err="1" smtClean="0">
                <a:solidFill>
                  <a:schemeClr val="tx1">
                    <a:lumMod val="50000"/>
                  </a:schemeClr>
                </a:solidFill>
              </a:rPr>
              <a:t>иқтисодий</a:t>
            </a:r>
            <a:r>
              <a:rPr lang="ru-RU" sz="1600" dirty="0" smtClean="0">
                <a:solidFill>
                  <a:schemeClr val="tx1">
                    <a:lumMod val="50000"/>
                  </a:schemeClr>
                </a:solidFill>
              </a:rPr>
              <a:t> </a:t>
            </a:r>
            <a:r>
              <a:rPr lang="ru-RU" sz="1600" dirty="0" err="1" smtClean="0">
                <a:solidFill>
                  <a:schemeClr val="tx1">
                    <a:lumMod val="50000"/>
                  </a:schemeClr>
                </a:solidFill>
              </a:rPr>
              <a:t>фойда</a:t>
            </a:r>
            <a:endParaRPr lang="ru-RU" sz="1600" dirty="0">
              <a:solidFill>
                <a:schemeClr val="tx1">
                  <a:lumMod val="50000"/>
                </a:schemeClr>
              </a:solidFill>
            </a:endParaRPr>
          </a:p>
        </p:txBody>
      </p:sp>
      <p:sp>
        <p:nvSpPr>
          <p:cNvPr id="5" name="TextBox 4"/>
          <p:cNvSpPr txBox="1"/>
          <p:nvPr/>
        </p:nvSpPr>
        <p:spPr>
          <a:xfrm>
            <a:off x="8300854" y="4958634"/>
            <a:ext cx="2624447" cy="338554"/>
          </a:xfrm>
          <a:prstGeom prst="rect">
            <a:avLst/>
          </a:prstGeom>
          <a:solidFill>
            <a:schemeClr val="bg1"/>
          </a:solidFill>
        </p:spPr>
        <p:txBody>
          <a:bodyPr wrap="square" rtlCol="0">
            <a:spAutoFit/>
          </a:bodyPr>
          <a:lstStyle/>
          <a:p>
            <a:r>
              <a:rPr lang="ru-RU" sz="1600" dirty="0" err="1" smtClean="0">
                <a:solidFill>
                  <a:schemeClr val="tx1">
                    <a:lumMod val="50000"/>
                  </a:schemeClr>
                </a:solidFill>
              </a:rPr>
              <a:t>Қисқа</a:t>
            </a:r>
            <a:r>
              <a:rPr lang="ru-RU" sz="1600" dirty="0" smtClean="0">
                <a:solidFill>
                  <a:schemeClr val="tx1">
                    <a:lumMod val="50000"/>
                  </a:schemeClr>
                </a:solidFill>
              </a:rPr>
              <a:t> </a:t>
            </a:r>
            <a:r>
              <a:rPr lang="ru-RU" sz="1600" dirty="0" err="1" smtClean="0">
                <a:solidFill>
                  <a:schemeClr val="tx1">
                    <a:lumMod val="50000"/>
                  </a:schemeClr>
                </a:solidFill>
              </a:rPr>
              <a:t>муддатли</a:t>
            </a:r>
            <a:r>
              <a:rPr lang="ru-RU" sz="1600" dirty="0" smtClean="0">
                <a:solidFill>
                  <a:schemeClr val="tx1">
                    <a:lumMod val="50000"/>
                  </a:schemeClr>
                </a:solidFill>
              </a:rPr>
              <a:t> </a:t>
            </a:r>
            <a:r>
              <a:rPr lang="ru-RU" sz="1600" dirty="0" err="1" smtClean="0">
                <a:solidFill>
                  <a:schemeClr val="tx1">
                    <a:lumMod val="50000"/>
                  </a:schemeClr>
                </a:solidFill>
              </a:rPr>
              <a:t>зарар</a:t>
            </a:r>
            <a:endParaRPr lang="ru-RU" sz="1600" dirty="0">
              <a:solidFill>
                <a:schemeClr val="tx1">
                  <a:lumMod val="50000"/>
                </a:schemeClr>
              </a:solidFill>
            </a:endParaRPr>
          </a:p>
        </p:txBody>
      </p:sp>
      <p:sp>
        <p:nvSpPr>
          <p:cNvPr id="6" name="Прямоугольник 5"/>
          <p:cNvSpPr/>
          <p:nvPr/>
        </p:nvSpPr>
        <p:spPr>
          <a:xfrm>
            <a:off x="805813" y="6509813"/>
            <a:ext cx="3146823" cy="369332"/>
          </a:xfrm>
          <a:prstGeom prst="rect">
            <a:avLst/>
          </a:prstGeom>
        </p:spPr>
        <p:txBody>
          <a:bodyPr wrap="none">
            <a:spAutoFit/>
          </a:bodyPr>
          <a:lstStyle/>
          <a:p>
            <a:r>
              <a:rPr lang="en-US" dirty="0"/>
              <a:t>Michael </a:t>
            </a:r>
            <a:r>
              <a:rPr lang="en-US" dirty="0" err="1"/>
              <a:t>Baye</a:t>
            </a:r>
            <a:r>
              <a:rPr lang="en-US" dirty="0"/>
              <a:t>, Jeff </a:t>
            </a:r>
            <a:r>
              <a:rPr lang="en-US" dirty="0" smtClean="0"/>
              <a:t>Prince, 2021.</a:t>
            </a:r>
            <a:endParaRPr lang="ru-RU" dirty="0"/>
          </a:p>
        </p:txBody>
      </p:sp>
    </p:spTree>
    <p:extLst>
      <p:ext uri="{BB962C8B-B14F-4D97-AF65-F5344CB8AC3E}">
        <p14:creationId xmlns:p14="http://schemas.microsoft.com/office/powerpoint/2010/main" val="4266697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391013"/>
          </a:xfrm>
        </p:spPr>
        <p:txBody>
          <a:bodyPr>
            <a:normAutofit fontScale="90000"/>
          </a:bodyPr>
          <a:lstStyle/>
          <a:p>
            <a:pPr algn="ctr"/>
            <a:r>
              <a:rPr lang="ru-RU" sz="2800" b="1" dirty="0" err="1" smtClean="0"/>
              <a:t>Монопол</a:t>
            </a:r>
            <a:r>
              <a:rPr lang="ru-RU" sz="2800" b="1" dirty="0" smtClean="0"/>
              <a:t> </a:t>
            </a:r>
            <a:r>
              <a:rPr lang="ru-RU" sz="2800" b="1" dirty="0" err="1" smtClean="0"/>
              <a:t>рақобат</a:t>
            </a:r>
            <a:r>
              <a:rPr lang="ru-RU" sz="2800" b="1" dirty="0" smtClean="0"/>
              <a:t> </a:t>
            </a:r>
            <a:r>
              <a:rPr lang="ru-RU" sz="2800" b="1" dirty="0" err="1" smtClean="0"/>
              <a:t>шароитида</a:t>
            </a:r>
            <a:r>
              <a:rPr lang="ru-RU" sz="2800" b="1" dirty="0" smtClean="0"/>
              <a:t> </a:t>
            </a:r>
            <a:r>
              <a:rPr lang="ru-RU" sz="2800" b="1" dirty="0" err="1" smtClean="0"/>
              <a:t>узоқ</a:t>
            </a:r>
            <a:r>
              <a:rPr lang="ru-RU" sz="2800" b="1" dirty="0" smtClean="0"/>
              <a:t> </a:t>
            </a:r>
            <a:r>
              <a:rPr lang="ru-RU" sz="2800" b="1" dirty="0" err="1" smtClean="0"/>
              <a:t>муддатли</a:t>
            </a:r>
            <a:r>
              <a:rPr lang="ru-RU" sz="2800" b="1" dirty="0" smtClean="0"/>
              <a:t> </a:t>
            </a:r>
            <a:r>
              <a:rPr lang="ru-RU" sz="2800" b="1" dirty="0" err="1" smtClean="0"/>
              <a:t>мувозанат</a:t>
            </a:r>
            <a:endParaRPr lang="ru-RU" sz="2800" b="1" dirty="0"/>
          </a:p>
        </p:txBody>
      </p:sp>
      <p:pic>
        <p:nvPicPr>
          <p:cNvPr id="3" name="Рисунок 2"/>
          <p:cNvPicPr>
            <a:picLocks noChangeAspect="1"/>
          </p:cNvPicPr>
          <p:nvPr/>
        </p:nvPicPr>
        <p:blipFill>
          <a:blip r:embed="rId3"/>
          <a:stretch>
            <a:fillRect/>
          </a:stretch>
        </p:blipFill>
        <p:spPr>
          <a:xfrm>
            <a:off x="2182619" y="1014679"/>
            <a:ext cx="7826762" cy="5481124"/>
          </a:xfrm>
          <a:prstGeom prst="rect">
            <a:avLst/>
          </a:prstGeom>
        </p:spPr>
      </p:pic>
      <p:sp>
        <p:nvSpPr>
          <p:cNvPr id="4" name="TextBox 3"/>
          <p:cNvSpPr txBox="1"/>
          <p:nvPr/>
        </p:nvSpPr>
        <p:spPr>
          <a:xfrm>
            <a:off x="1971303" y="1484417"/>
            <a:ext cx="738664" cy="4239490"/>
          </a:xfrm>
          <a:prstGeom prst="rect">
            <a:avLst/>
          </a:prstGeom>
          <a:solidFill>
            <a:schemeClr val="bg1"/>
          </a:solidFill>
        </p:spPr>
        <p:txBody>
          <a:bodyPr vert="vert270" wrap="square" rtlCol="0">
            <a:spAutoFit/>
          </a:bodyPr>
          <a:lstStyle/>
          <a:p>
            <a:pPr algn="ctr"/>
            <a:r>
              <a:rPr lang="uz-Cyrl-UZ" dirty="0" smtClean="0"/>
              <a:t>Нарх, харажатлар ва даромад (1 бирлик маҳсулот)</a:t>
            </a:r>
            <a:endParaRPr lang="ru-RU" dirty="0"/>
          </a:p>
        </p:txBody>
      </p:sp>
      <p:sp>
        <p:nvSpPr>
          <p:cNvPr id="5" name="TextBox 4"/>
          <p:cNvSpPr txBox="1"/>
          <p:nvPr/>
        </p:nvSpPr>
        <p:spPr>
          <a:xfrm>
            <a:off x="6127667" y="6092043"/>
            <a:ext cx="3881713" cy="369332"/>
          </a:xfrm>
          <a:prstGeom prst="rect">
            <a:avLst/>
          </a:prstGeom>
          <a:solidFill>
            <a:schemeClr val="bg1"/>
          </a:solidFill>
        </p:spPr>
        <p:txBody>
          <a:bodyPr wrap="square" rtlCol="0">
            <a:spAutoFit/>
          </a:bodyPr>
          <a:lstStyle/>
          <a:p>
            <a:r>
              <a:rPr lang="uz-Cyrl-UZ" dirty="0" smtClean="0"/>
              <a:t>Муайян давр учун маҳсулот ҳажми</a:t>
            </a:r>
            <a:endParaRPr lang="ru-RU" dirty="0"/>
          </a:p>
        </p:txBody>
      </p:sp>
    </p:spTree>
    <p:extLst>
      <p:ext uri="{BB962C8B-B14F-4D97-AF65-F5344CB8AC3E}">
        <p14:creationId xmlns:p14="http://schemas.microsoft.com/office/powerpoint/2010/main" val="42468500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2143" y="1364973"/>
            <a:ext cx="2473255" cy="556591"/>
          </a:xfrm>
        </p:spPr>
        <p:txBody>
          <a:bodyPr/>
          <a:lstStyle/>
          <a:p>
            <a:r>
              <a:rPr lang="ru-RU" b="1" dirty="0" smtClean="0"/>
              <a:t>Олигополия</a:t>
            </a:r>
            <a:endParaRPr lang="ru-RU" b="1" dirty="0"/>
          </a:p>
        </p:txBody>
      </p:sp>
      <p:sp>
        <p:nvSpPr>
          <p:cNvPr id="4" name="Текст 3"/>
          <p:cNvSpPr>
            <a:spLocks noGrp="1"/>
          </p:cNvSpPr>
          <p:nvPr>
            <p:ph type="body" sz="half" idx="2"/>
          </p:nvPr>
        </p:nvSpPr>
        <p:spPr>
          <a:xfrm>
            <a:off x="428625" y="2057400"/>
            <a:ext cx="3932237" cy="3004930"/>
          </a:xfrm>
        </p:spPr>
        <p:style>
          <a:lnRef idx="1">
            <a:schemeClr val="accent3"/>
          </a:lnRef>
          <a:fillRef idx="2">
            <a:schemeClr val="accent3"/>
          </a:fillRef>
          <a:effectRef idx="1">
            <a:schemeClr val="accent3"/>
          </a:effectRef>
          <a:fontRef idx="minor">
            <a:schemeClr val="dk1"/>
          </a:fontRef>
        </p:style>
        <p:txBody>
          <a:bodyPr>
            <a:normAutofit lnSpcReduction="10000"/>
          </a:bodyPr>
          <a:lstStyle/>
          <a:p>
            <a:pPr algn="just"/>
            <a:r>
              <a:rPr lang="ru-RU" sz="2400" dirty="0" smtClean="0"/>
              <a:t>Ушбу </a:t>
            </a:r>
            <a:r>
              <a:rPr lang="ru-RU" sz="2400" dirty="0" err="1" smtClean="0"/>
              <a:t>бозор</a:t>
            </a:r>
            <a:r>
              <a:rPr lang="ru-RU" sz="2400" dirty="0" smtClean="0"/>
              <a:t> </a:t>
            </a:r>
            <a:r>
              <a:rPr lang="ru-RU" sz="2400" dirty="0" err="1" smtClean="0"/>
              <a:t>тузилмасида</a:t>
            </a:r>
            <a:r>
              <a:rPr lang="ru-RU" sz="2400" dirty="0" smtClean="0"/>
              <a:t> </a:t>
            </a:r>
            <a:r>
              <a:rPr lang="ru-RU" sz="2400" dirty="0" err="1" smtClean="0"/>
              <a:t>тармо</a:t>
            </a:r>
            <a:r>
              <a:rPr lang="uz-Cyrl-UZ" sz="2400" dirty="0" smtClean="0"/>
              <a:t>қда нисбатан кам сонли йирик компаниялар фаолият юритиб, ҳар бир компаниянинг ишлаб чиқарадиган маҳсулоти ҳажми умумий бозорга нисбатан сезиларли даражада юқори бўлади.</a:t>
            </a:r>
            <a:endParaRPr lang="ru-RU" sz="2400" dirty="0"/>
          </a:p>
        </p:txBody>
      </p:sp>
      <p:graphicFrame>
        <p:nvGraphicFramePr>
          <p:cNvPr id="5" name="Объект 4"/>
          <p:cNvGraphicFramePr>
            <a:graphicFrameLocks noGrp="1"/>
          </p:cNvGraphicFramePr>
          <p:nvPr>
            <p:ph idx="1"/>
            <p:extLst/>
          </p:nvPr>
        </p:nvGraphicFramePr>
        <p:xfrm>
          <a:off x="5183188" y="987425"/>
          <a:ext cx="61722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4068417" y="525760"/>
            <a:ext cx="9488557" cy="461665"/>
          </a:xfrm>
          <a:prstGeom prst="rect">
            <a:avLst/>
          </a:prstGeom>
          <a:noFill/>
        </p:spPr>
        <p:txBody>
          <a:bodyPr wrap="square" rtlCol="0">
            <a:spAutoFit/>
          </a:bodyPr>
          <a:lstStyle/>
          <a:p>
            <a:pPr algn="ctr"/>
            <a:r>
              <a:rPr lang="ru-RU" sz="2400" b="1" dirty="0" err="1" smtClean="0"/>
              <a:t>Олигополиянинг</a:t>
            </a:r>
            <a:r>
              <a:rPr lang="ru-RU" sz="2400" b="1" dirty="0" smtClean="0"/>
              <a:t> </a:t>
            </a:r>
            <a:r>
              <a:rPr lang="ru-RU" sz="2400" b="1" dirty="0" err="1" smtClean="0"/>
              <a:t>асосий</a:t>
            </a:r>
            <a:r>
              <a:rPr lang="ru-RU" sz="2400" b="1" dirty="0" smtClean="0"/>
              <a:t> </a:t>
            </a:r>
            <a:r>
              <a:rPr lang="ru-RU" sz="2400" b="1" dirty="0" err="1" smtClean="0"/>
              <a:t>моделлари</a:t>
            </a:r>
            <a:endParaRPr lang="ru-RU" sz="2400" b="1" dirty="0"/>
          </a:p>
        </p:txBody>
      </p:sp>
    </p:spTree>
    <p:extLst>
      <p:ext uri="{BB962C8B-B14F-4D97-AF65-F5344CB8AC3E}">
        <p14:creationId xmlns:p14="http://schemas.microsoft.com/office/powerpoint/2010/main" val="11389049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3"/>
          <a:stretch>
            <a:fillRect/>
          </a:stretch>
        </p:blipFill>
        <p:spPr>
          <a:xfrm>
            <a:off x="2160104" y="899450"/>
            <a:ext cx="7659756" cy="5578419"/>
          </a:xfrm>
          <a:prstGeom prst="rect">
            <a:avLst/>
          </a:prstGeom>
        </p:spPr>
      </p:pic>
      <p:sp>
        <p:nvSpPr>
          <p:cNvPr id="7" name="TextBox 6"/>
          <p:cNvSpPr txBox="1"/>
          <p:nvPr/>
        </p:nvSpPr>
        <p:spPr>
          <a:xfrm>
            <a:off x="1736035" y="937509"/>
            <a:ext cx="1152939" cy="400110"/>
          </a:xfrm>
          <a:prstGeom prst="rect">
            <a:avLst/>
          </a:prstGeom>
          <a:solidFill>
            <a:schemeClr val="bg1"/>
          </a:solidFill>
        </p:spPr>
        <p:txBody>
          <a:bodyPr wrap="square" rtlCol="0">
            <a:spAutoFit/>
          </a:bodyPr>
          <a:lstStyle/>
          <a:p>
            <a:r>
              <a:rPr lang="ru-RU" sz="2000" dirty="0" err="1" smtClean="0"/>
              <a:t>Нарх</a:t>
            </a:r>
            <a:r>
              <a:rPr lang="ru-RU" sz="2000" dirty="0" smtClean="0"/>
              <a:t>, </a:t>
            </a:r>
            <a:r>
              <a:rPr lang="en-US" sz="2000" dirty="0"/>
              <a:t>$</a:t>
            </a:r>
            <a:endParaRPr lang="ru-RU" sz="2000" dirty="0"/>
          </a:p>
        </p:txBody>
      </p:sp>
      <p:sp>
        <p:nvSpPr>
          <p:cNvPr id="8" name="TextBox 7"/>
          <p:cNvSpPr txBox="1"/>
          <p:nvPr/>
        </p:nvSpPr>
        <p:spPr>
          <a:xfrm>
            <a:off x="4432851" y="1823292"/>
            <a:ext cx="3405809" cy="707886"/>
          </a:xfrm>
          <a:prstGeom prst="rect">
            <a:avLst/>
          </a:prstGeom>
          <a:solidFill>
            <a:schemeClr val="bg1"/>
          </a:solidFill>
        </p:spPr>
        <p:txBody>
          <a:bodyPr wrap="square" rtlCol="0">
            <a:spAutoFit/>
          </a:bodyPr>
          <a:lstStyle/>
          <a:p>
            <a:r>
              <a:rPr lang="ru-RU" sz="2000" dirty="0" err="1" smtClean="0"/>
              <a:t>Талаб</a:t>
            </a:r>
            <a:r>
              <a:rPr lang="ru-RU" sz="2000" dirty="0" smtClean="0"/>
              <a:t>, </a:t>
            </a:r>
            <a:r>
              <a:rPr lang="ru-RU" sz="2000" dirty="0" err="1" smtClean="0"/>
              <a:t>агар</a:t>
            </a:r>
            <a:r>
              <a:rPr lang="ru-RU" sz="2000" dirty="0" smtClean="0"/>
              <a:t> </a:t>
            </a:r>
            <a:r>
              <a:rPr lang="ru-RU" sz="2000" dirty="0" err="1" smtClean="0"/>
              <a:t>рақобатчилар</a:t>
            </a:r>
            <a:r>
              <a:rPr lang="ru-RU" sz="2000" dirty="0" smtClean="0"/>
              <a:t> </a:t>
            </a:r>
            <a:r>
              <a:rPr lang="ru-RU" sz="2000" dirty="0" err="1" smtClean="0"/>
              <a:t>нархларни</a:t>
            </a:r>
            <a:r>
              <a:rPr lang="ru-RU" sz="2000" dirty="0" smtClean="0"/>
              <a:t> </a:t>
            </a:r>
            <a:r>
              <a:rPr lang="ru-RU" sz="2000" dirty="0" err="1" smtClean="0"/>
              <a:t>мувофиқлаштирса</a:t>
            </a:r>
            <a:endParaRPr lang="ru-RU" sz="2000" dirty="0"/>
          </a:p>
        </p:txBody>
      </p:sp>
      <p:sp>
        <p:nvSpPr>
          <p:cNvPr id="9" name="TextBox 8"/>
          <p:cNvSpPr txBox="1"/>
          <p:nvPr/>
        </p:nvSpPr>
        <p:spPr>
          <a:xfrm>
            <a:off x="6374554" y="3180827"/>
            <a:ext cx="3346173" cy="1015663"/>
          </a:xfrm>
          <a:prstGeom prst="rect">
            <a:avLst/>
          </a:prstGeom>
          <a:solidFill>
            <a:schemeClr val="bg1"/>
          </a:solidFill>
        </p:spPr>
        <p:txBody>
          <a:bodyPr wrap="square" rtlCol="0">
            <a:spAutoFit/>
          </a:bodyPr>
          <a:lstStyle/>
          <a:p>
            <a:r>
              <a:rPr lang="ru-RU" sz="2000" dirty="0" err="1" smtClean="0"/>
              <a:t>Талаб</a:t>
            </a:r>
            <a:r>
              <a:rPr lang="ru-RU" sz="2000" dirty="0" smtClean="0"/>
              <a:t>, </a:t>
            </a:r>
            <a:r>
              <a:rPr lang="ru-RU" sz="2000" dirty="0" err="1" smtClean="0"/>
              <a:t>агар</a:t>
            </a:r>
            <a:r>
              <a:rPr lang="ru-RU" sz="2000" dirty="0" smtClean="0"/>
              <a:t> </a:t>
            </a:r>
            <a:r>
              <a:rPr lang="ru-RU" sz="2000" dirty="0" err="1" smtClean="0"/>
              <a:t>рақобатчилар</a:t>
            </a:r>
            <a:r>
              <a:rPr lang="ru-RU" sz="2000" dirty="0" smtClean="0"/>
              <a:t> </a:t>
            </a:r>
            <a:r>
              <a:rPr lang="ru-RU" sz="2000" dirty="0" err="1" smtClean="0"/>
              <a:t>бир-бирининг</a:t>
            </a:r>
            <a:r>
              <a:rPr lang="ru-RU" sz="2000" dirty="0" smtClean="0"/>
              <a:t> </a:t>
            </a:r>
            <a:r>
              <a:rPr lang="ru-RU" sz="2000" dirty="0" err="1" smtClean="0"/>
              <a:t>нархига</a:t>
            </a:r>
            <a:r>
              <a:rPr lang="ru-RU" sz="2000" dirty="0" smtClean="0"/>
              <a:t> </a:t>
            </a:r>
            <a:r>
              <a:rPr lang="ru-RU" sz="2000" dirty="0" err="1" smtClean="0"/>
              <a:t>бефарқ</a:t>
            </a:r>
            <a:r>
              <a:rPr lang="ru-RU" sz="2000" dirty="0" smtClean="0"/>
              <a:t> </a:t>
            </a:r>
            <a:r>
              <a:rPr lang="ru-RU" sz="2000" dirty="0" err="1" smtClean="0"/>
              <a:t>бўлса</a:t>
            </a:r>
            <a:endParaRPr lang="ru-RU" sz="2000" dirty="0"/>
          </a:p>
        </p:txBody>
      </p:sp>
      <p:sp>
        <p:nvSpPr>
          <p:cNvPr id="10" name="TextBox 9"/>
          <p:cNvSpPr txBox="1"/>
          <p:nvPr/>
        </p:nvSpPr>
        <p:spPr>
          <a:xfrm>
            <a:off x="1391478" y="92767"/>
            <a:ext cx="9488557" cy="830997"/>
          </a:xfrm>
          <a:prstGeom prst="rect">
            <a:avLst/>
          </a:prstGeom>
          <a:noFill/>
        </p:spPr>
        <p:txBody>
          <a:bodyPr wrap="square" rtlCol="0">
            <a:spAutoFit/>
          </a:bodyPr>
          <a:lstStyle/>
          <a:p>
            <a:pPr algn="ctr"/>
            <a:r>
              <a:rPr lang="ru-RU" sz="2400" b="1" dirty="0" err="1" smtClean="0"/>
              <a:t>Рақобатчилар</a:t>
            </a:r>
            <a:r>
              <a:rPr lang="ru-RU" sz="2400" b="1" dirty="0" smtClean="0"/>
              <a:t> </a:t>
            </a:r>
            <a:r>
              <a:rPr lang="ru-RU" sz="2400" b="1" dirty="0" err="1" smtClean="0"/>
              <a:t>ҳаракатига</a:t>
            </a:r>
            <a:r>
              <a:rPr lang="ru-RU" sz="2400" b="1" dirty="0" smtClean="0"/>
              <a:t> </a:t>
            </a:r>
            <a:r>
              <a:rPr lang="ru-RU" sz="2400" b="1" dirty="0" err="1" smtClean="0"/>
              <a:t>боғлиқ</a:t>
            </a:r>
            <a:r>
              <a:rPr lang="ru-RU" sz="2400" b="1" dirty="0" smtClean="0"/>
              <a:t> </a:t>
            </a:r>
            <a:r>
              <a:rPr lang="ru-RU" sz="2400" b="1" dirty="0" err="1" smtClean="0"/>
              <a:t>равишда</a:t>
            </a:r>
            <a:r>
              <a:rPr lang="ru-RU" sz="2400" b="1" dirty="0" smtClean="0"/>
              <a:t> компания </a:t>
            </a:r>
            <a:r>
              <a:rPr lang="ru-RU" sz="2400" b="1" dirty="0" err="1" smtClean="0"/>
              <a:t>маҳсулотига</a:t>
            </a:r>
            <a:r>
              <a:rPr lang="ru-RU" sz="2400" b="1" dirty="0" smtClean="0"/>
              <a:t> </a:t>
            </a:r>
            <a:r>
              <a:rPr lang="ru-RU" sz="2400" b="1" dirty="0" err="1" smtClean="0"/>
              <a:t>бўлган</a:t>
            </a:r>
            <a:r>
              <a:rPr lang="ru-RU" sz="2400" b="1" dirty="0" smtClean="0"/>
              <a:t> </a:t>
            </a:r>
            <a:r>
              <a:rPr lang="ru-RU" sz="2400" b="1" dirty="0" err="1" smtClean="0"/>
              <a:t>талаб</a:t>
            </a:r>
            <a:r>
              <a:rPr lang="ru-RU" sz="2400" b="1" dirty="0" smtClean="0"/>
              <a:t> </a:t>
            </a:r>
            <a:r>
              <a:rPr lang="ru-RU" sz="2400" b="1" dirty="0" err="1" smtClean="0"/>
              <a:t>эгри</a:t>
            </a:r>
            <a:r>
              <a:rPr lang="ru-RU" sz="2400" b="1" dirty="0" smtClean="0"/>
              <a:t> </a:t>
            </a:r>
            <a:r>
              <a:rPr lang="ru-RU" sz="2400" b="1" dirty="0" err="1" smtClean="0"/>
              <a:t>чизиғи</a:t>
            </a:r>
            <a:endParaRPr lang="ru-RU" sz="2400" b="1" dirty="0"/>
          </a:p>
        </p:txBody>
      </p:sp>
    </p:spTree>
    <p:extLst>
      <p:ext uri="{BB962C8B-B14F-4D97-AF65-F5344CB8AC3E}">
        <p14:creationId xmlns:p14="http://schemas.microsoft.com/office/powerpoint/2010/main" val="35927242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96348" y="742260"/>
            <a:ext cx="4175677" cy="490330"/>
          </a:xfrm>
        </p:spPr>
        <p:style>
          <a:lnRef idx="2">
            <a:schemeClr val="accent1"/>
          </a:lnRef>
          <a:fillRef idx="1">
            <a:schemeClr val="lt1"/>
          </a:fillRef>
          <a:effectRef idx="0">
            <a:schemeClr val="accent1"/>
          </a:effectRef>
          <a:fontRef idx="minor">
            <a:schemeClr val="dk1"/>
          </a:fontRef>
        </p:style>
        <p:txBody>
          <a:bodyPr>
            <a:normAutofit fontScale="90000"/>
          </a:bodyPr>
          <a:lstStyle/>
          <a:p>
            <a:pPr lvl="0" algn="ctr"/>
            <a:r>
              <a:rPr lang="ru-RU" dirty="0" err="1" smtClean="0"/>
              <a:t>Суизи</a:t>
            </a:r>
            <a:r>
              <a:rPr lang="ru-RU" dirty="0" smtClean="0"/>
              <a:t> </a:t>
            </a:r>
            <a:r>
              <a:rPr lang="ru-RU" dirty="0" err="1" smtClean="0"/>
              <a:t>олигополияси</a:t>
            </a:r>
            <a:endParaRPr lang="ru-RU" dirty="0"/>
          </a:p>
        </p:txBody>
      </p:sp>
      <p:pic>
        <p:nvPicPr>
          <p:cNvPr id="5" name="Объект 4"/>
          <p:cNvPicPr>
            <a:picLocks noGrp="1" noChangeAspect="1"/>
          </p:cNvPicPr>
          <p:nvPr>
            <p:ph idx="1"/>
          </p:nvPr>
        </p:nvPicPr>
        <p:blipFill>
          <a:blip r:embed="rId3"/>
          <a:stretch>
            <a:fillRect/>
          </a:stretch>
        </p:blipFill>
        <p:spPr>
          <a:xfrm>
            <a:off x="4876799" y="-63896"/>
            <a:ext cx="6533321" cy="5865240"/>
          </a:xfrm>
          <a:prstGeom prst="rect">
            <a:avLst/>
          </a:prstGeom>
        </p:spPr>
      </p:pic>
      <p:sp>
        <p:nvSpPr>
          <p:cNvPr id="4" name="Текст 3"/>
          <p:cNvSpPr>
            <a:spLocks noGrp="1"/>
          </p:cNvSpPr>
          <p:nvPr>
            <p:ph type="body" sz="half" idx="2"/>
          </p:nvPr>
        </p:nvSpPr>
        <p:spPr>
          <a:xfrm>
            <a:off x="596348" y="1417983"/>
            <a:ext cx="4175677" cy="4929808"/>
          </a:xfrm>
        </p:spPr>
        <p:style>
          <a:lnRef idx="1">
            <a:schemeClr val="accent3"/>
          </a:lnRef>
          <a:fillRef idx="2">
            <a:schemeClr val="accent3"/>
          </a:fillRef>
          <a:effectRef idx="1">
            <a:schemeClr val="accent3"/>
          </a:effectRef>
          <a:fontRef idx="minor">
            <a:schemeClr val="dk1"/>
          </a:fontRef>
        </p:style>
        <p:txBody>
          <a:bodyPr>
            <a:normAutofit/>
          </a:bodyPr>
          <a:lstStyle/>
          <a:p>
            <a:r>
              <a:rPr lang="ru-RU" sz="1800" dirty="0" err="1" smtClean="0"/>
              <a:t>Бу</a:t>
            </a:r>
            <a:r>
              <a:rPr lang="ru-RU" sz="1800" dirty="0" smtClean="0"/>
              <a:t> </a:t>
            </a:r>
            <a:r>
              <a:rPr lang="ru-RU" sz="1800" dirty="0" err="1" smtClean="0"/>
              <a:t>шундай</a:t>
            </a:r>
            <a:r>
              <a:rPr lang="ru-RU" sz="1800" dirty="0" smtClean="0"/>
              <a:t> </a:t>
            </a:r>
            <a:r>
              <a:rPr lang="ru-RU" sz="1800" dirty="0" err="1" smtClean="0"/>
              <a:t>тармоқки</a:t>
            </a:r>
            <a:r>
              <a:rPr lang="ru-RU" sz="1800" dirty="0" smtClean="0"/>
              <a:t>, </a:t>
            </a:r>
            <a:r>
              <a:rPr lang="ru-RU" sz="1800" dirty="0" err="1" smtClean="0"/>
              <a:t>унда</a:t>
            </a:r>
            <a:r>
              <a:rPr lang="ru-RU" sz="1800" dirty="0" smtClean="0"/>
              <a:t>:</a:t>
            </a:r>
          </a:p>
          <a:p>
            <a:pPr marL="342900" indent="-342900">
              <a:buAutoNum type="arabicParenR"/>
            </a:pPr>
            <a:r>
              <a:rPr lang="ru-RU" sz="1800" dirty="0" err="1" smtClean="0"/>
              <a:t>Бозорда</a:t>
            </a:r>
            <a:r>
              <a:rPr lang="ru-RU" sz="1800" dirty="0" smtClean="0"/>
              <a:t> </a:t>
            </a:r>
            <a:r>
              <a:rPr lang="ru-RU" sz="1800" dirty="0" err="1" smtClean="0"/>
              <a:t>кўп</a:t>
            </a:r>
            <a:r>
              <a:rPr lang="ru-RU" sz="1800" dirty="0" smtClean="0"/>
              <a:t> </a:t>
            </a:r>
            <a:r>
              <a:rPr lang="ru-RU" sz="1800" dirty="0" err="1" smtClean="0"/>
              <a:t>сонли</a:t>
            </a:r>
            <a:r>
              <a:rPr lang="ru-RU" sz="1800" dirty="0" smtClean="0"/>
              <a:t> </a:t>
            </a:r>
            <a:r>
              <a:rPr lang="ru-RU" sz="1800" dirty="0" err="1" smtClean="0"/>
              <a:t>истеъмолчиларга</a:t>
            </a:r>
            <a:r>
              <a:rPr lang="ru-RU" sz="1800" dirty="0" smtClean="0"/>
              <a:t> </a:t>
            </a:r>
            <a:r>
              <a:rPr lang="ru-RU" sz="1800" dirty="0" err="1" smtClean="0"/>
              <a:t>хизмат</a:t>
            </a:r>
            <a:r>
              <a:rPr lang="ru-RU" sz="1800" dirty="0" smtClean="0"/>
              <a:t> </a:t>
            </a:r>
            <a:r>
              <a:rPr lang="ru-RU" sz="1800" dirty="0" err="1" smtClean="0"/>
              <a:t>қилувчи</a:t>
            </a:r>
            <a:r>
              <a:rPr lang="ru-RU" sz="1800" dirty="0" smtClean="0"/>
              <a:t> </a:t>
            </a:r>
            <a:r>
              <a:rPr lang="ru-RU" sz="1800" dirty="0" err="1" smtClean="0"/>
              <a:t>кам</a:t>
            </a:r>
            <a:r>
              <a:rPr lang="ru-RU" sz="1800" dirty="0" smtClean="0"/>
              <a:t> </a:t>
            </a:r>
            <a:r>
              <a:rPr lang="ru-RU" sz="1800" dirty="0" err="1" smtClean="0"/>
              <a:t>сонли</a:t>
            </a:r>
            <a:r>
              <a:rPr lang="ru-RU" sz="1800" dirty="0" smtClean="0"/>
              <a:t> </a:t>
            </a:r>
            <a:r>
              <a:rPr lang="ru-RU" sz="1800" dirty="0" err="1" smtClean="0"/>
              <a:t>бир-нечта</a:t>
            </a:r>
            <a:r>
              <a:rPr lang="ru-RU" sz="1800" dirty="0" smtClean="0"/>
              <a:t> компания </a:t>
            </a:r>
            <a:r>
              <a:rPr lang="ru-RU" sz="1800" dirty="0" err="1" smtClean="0"/>
              <a:t>мавжуд</a:t>
            </a:r>
            <a:r>
              <a:rPr lang="ru-RU" sz="1800" dirty="0" smtClean="0"/>
              <a:t> </a:t>
            </a:r>
            <a:r>
              <a:rPr lang="ru-RU" sz="1800" dirty="0" err="1" smtClean="0"/>
              <a:t>бўлади</a:t>
            </a:r>
            <a:r>
              <a:rPr lang="ru-RU" sz="1800" dirty="0" smtClean="0"/>
              <a:t>;</a:t>
            </a:r>
          </a:p>
          <a:p>
            <a:pPr marL="342900" indent="-342900">
              <a:buAutoNum type="arabicParenR"/>
            </a:pPr>
            <a:r>
              <a:rPr lang="ru-RU" sz="1800" dirty="0" err="1" smtClean="0"/>
              <a:t>Компаниялар</a:t>
            </a:r>
            <a:r>
              <a:rPr lang="ru-RU" sz="1800" dirty="0" smtClean="0"/>
              <a:t> </a:t>
            </a:r>
            <a:r>
              <a:rPr lang="ru-RU" sz="1800" dirty="0" err="1" smtClean="0"/>
              <a:t>турли</a:t>
            </a:r>
            <a:r>
              <a:rPr lang="ru-RU" sz="1800" dirty="0" smtClean="0"/>
              <a:t> хил (</a:t>
            </a:r>
            <a:r>
              <a:rPr lang="ru-RU" sz="1800" dirty="0" err="1" smtClean="0"/>
              <a:t>дифференциялашган</a:t>
            </a:r>
            <a:r>
              <a:rPr lang="ru-RU" sz="1800" dirty="0" smtClean="0"/>
              <a:t>) </a:t>
            </a:r>
            <a:r>
              <a:rPr lang="ru-RU" sz="1800" dirty="0" err="1" smtClean="0"/>
              <a:t>маҳсулотларни</a:t>
            </a:r>
            <a:r>
              <a:rPr lang="ru-RU" sz="1800" dirty="0" smtClean="0"/>
              <a:t> </a:t>
            </a:r>
            <a:r>
              <a:rPr lang="ru-RU" sz="1800" dirty="0" err="1" smtClean="0"/>
              <a:t>ишлаб</a:t>
            </a:r>
            <a:r>
              <a:rPr lang="ru-RU" sz="1800" dirty="0" smtClean="0"/>
              <a:t> </a:t>
            </a:r>
            <a:r>
              <a:rPr lang="ru-RU" sz="1800" dirty="0" err="1" smtClean="0"/>
              <a:t>чиқаради</a:t>
            </a:r>
            <a:r>
              <a:rPr lang="ru-RU" sz="1800" dirty="0" smtClean="0"/>
              <a:t>;</a:t>
            </a:r>
          </a:p>
          <a:p>
            <a:pPr marL="342900" indent="-342900">
              <a:buAutoNum type="arabicParenR"/>
            </a:pPr>
            <a:r>
              <a:rPr lang="ru-RU" sz="1800" dirty="0" err="1" smtClean="0"/>
              <a:t>Ҳар</a:t>
            </a:r>
            <a:r>
              <a:rPr lang="ru-RU" sz="1800" dirty="0" smtClean="0"/>
              <a:t> </a:t>
            </a:r>
            <a:r>
              <a:rPr lang="ru-RU" sz="1800" dirty="0" err="1" smtClean="0"/>
              <a:t>бир</a:t>
            </a:r>
            <a:r>
              <a:rPr lang="ru-RU" sz="1800" dirty="0" smtClean="0"/>
              <a:t> компания, </a:t>
            </a:r>
            <a:r>
              <a:rPr lang="ru-RU" sz="1800" dirty="0" err="1" smtClean="0"/>
              <a:t>агар</a:t>
            </a:r>
            <a:r>
              <a:rPr lang="ru-RU" sz="1800" dirty="0" smtClean="0"/>
              <a:t> улар </a:t>
            </a:r>
            <a:r>
              <a:rPr lang="ru-RU" sz="1800" dirty="0" err="1" smtClean="0"/>
              <a:t>нархни</a:t>
            </a:r>
            <a:r>
              <a:rPr lang="ru-RU" sz="1800" dirty="0" smtClean="0"/>
              <a:t> </a:t>
            </a:r>
            <a:r>
              <a:rPr lang="ru-RU" sz="1800" dirty="0" err="1" smtClean="0"/>
              <a:t>оширса</a:t>
            </a:r>
            <a:r>
              <a:rPr lang="ru-RU" sz="1800" dirty="0" smtClean="0"/>
              <a:t>, </a:t>
            </a:r>
            <a:r>
              <a:rPr lang="ru-RU" sz="1800" dirty="0" err="1" smtClean="0"/>
              <a:t>рақобатчилар</a:t>
            </a:r>
            <a:r>
              <a:rPr lang="ru-RU" sz="1800" dirty="0" smtClean="0"/>
              <a:t> реакция </a:t>
            </a:r>
            <a:r>
              <a:rPr lang="ru-RU" sz="1800" dirty="0" err="1" smtClean="0"/>
              <a:t>қилмайди</a:t>
            </a:r>
            <a:r>
              <a:rPr lang="ru-RU" sz="1800" dirty="0" smtClean="0"/>
              <a:t>, </a:t>
            </a:r>
            <a:r>
              <a:rPr lang="ru-RU" sz="1800" dirty="0" err="1" smtClean="0"/>
              <a:t>бироқ</a:t>
            </a:r>
            <a:r>
              <a:rPr lang="ru-RU" sz="1800" dirty="0" smtClean="0"/>
              <a:t> </a:t>
            </a:r>
            <a:r>
              <a:rPr lang="ru-RU" sz="1800" dirty="0" err="1" smtClean="0"/>
              <a:t>нархни</a:t>
            </a:r>
            <a:r>
              <a:rPr lang="ru-RU" sz="1800" dirty="0" smtClean="0"/>
              <a:t> </a:t>
            </a:r>
            <a:r>
              <a:rPr lang="ru-RU" sz="1800" dirty="0" err="1" smtClean="0"/>
              <a:t>туширса</a:t>
            </a:r>
            <a:r>
              <a:rPr lang="ru-RU" sz="1800" dirty="0" smtClean="0"/>
              <a:t>, улар </a:t>
            </a:r>
            <a:r>
              <a:rPr lang="ru-RU" sz="1800" dirty="0" err="1" smtClean="0"/>
              <a:t>ҳам</a:t>
            </a:r>
            <a:r>
              <a:rPr lang="ru-RU" sz="1800" dirty="0" smtClean="0"/>
              <a:t> </a:t>
            </a:r>
            <a:r>
              <a:rPr lang="ru-RU" sz="1800" dirty="0" err="1" smtClean="0"/>
              <a:t>нархни</a:t>
            </a:r>
            <a:r>
              <a:rPr lang="ru-RU" sz="1800" dirty="0" smtClean="0"/>
              <a:t> </a:t>
            </a:r>
            <a:r>
              <a:rPr lang="ru-RU" sz="1800" dirty="0" err="1" smtClean="0"/>
              <a:t>туширади</a:t>
            </a:r>
            <a:r>
              <a:rPr lang="ru-RU" sz="1800" dirty="0" smtClean="0"/>
              <a:t>, </a:t>
            </a:r>
            <a:r>
              <a:rPr lang="ru-RU" sz="1800" dirty="0" err="1" smtClean="0"/>
              <a:t>деб</a:t>
            </a:r>
            <a:r>
              <a:rPr lang="ru-RU" sz="1800" dirty="0" smtClean="0"/>
              <a:t> </a:t>
            </a:r>
            <a:r>
              <a:rPr lang="ru-RU" sz="1800" dirty="0" err="1" smtClean="0"/>
              <a:t>ҳисоблайди</a:t>
            </a:r>
            <a:r>
              <a:rPr lang="ru-RU" sz="1800" dirty="0" smtClean="0"/>
              <a:t>;</a:t>
            </a:r>
          </a:p>
          <a:p>
            <a:pPr marL="342900" indent="-342900">
              <a:buAutoNum type="arabicParenR"/>
            </a:pPr>
            <a:r>
              <a:rPr lang="ru-RU" sz="1800" dirty="0" err="1" smtClean="0"/>
              <a:t>Бошқа</a:t>
            </a:r>
            <a:r>
              <a:rPr lang="ru-RU" sz="1800" dirty="0" smtClean="0"/>
              <a:t> </a:t>
            </a:r>
            <a:r>
              <a:rPr lang="ru-RU" sz="1800" dirty="0" err="1" smtClean="0"/>
              <a:t>иштирокчиларнинг</a:t>
            </a:r>
            <a:r>
              <a:rPr lang="ru-RU" sz="1800" dirty="0" smtClean="0"/>
              <a:t> </a:t>
            </a:r>
            <a:r>
              <a:rPr lang="ru-RU" sz="1800" dirty="0" err="1" smtClean="0"/>
              <a:t>бозорга</a:t>
            </a:r>
            <a:r>
              <a:rPr lang="ru-RU" sz="1800" dirty="0" smtClean="0"/>
              <a:t> </a:t>
            </a:r>
            <a:r>
              <a:rPr lang="ru-RU" sz="1800" dirty="0" err="1" smtClean="0"/>
              <a:t>кириши</a:t>
            </a:r>
            <a:r>
              <a:rPr lang="ru-RU" sz="1800" dirty="0" smtClean="0"/>
              <a:t> </a:t>
            </a:r>
            <a:r>
              <a:rPr lang="ru-RU" sz="1800" dirty="0" err="1" smtClean="0"/>
              <a:t>учун</a:t>
            </a:r>
            <a:r>
              <a:rPr lang="ru-RU" sz="1800" dirty="0" smtClean="0"/>
              <a:t> </a:t>
            </a:r>
            <a:r>
              <a:rPr lang="ru-RU" sz="1800" dirty="0" err="1" smtClean="0"/>
              <a:t>тўсиқлар</a:t>
            </a:r>
            <a:r>
              <a:rPr lang="ru-RU" sz="1800" dirty="0" smtClean="0"/>
              <a:t> </a:t>
            </a:r>
            <a:r>
              <a:rPr lang="ru-RU" sz="1800" dirty="0" err="1" smtClean="0"/>
              <a:t>мавжуд</a:t>
            </a:r>
            <a:r>
              <a:rPr lang="ru-RU" sz="1800" dirty="0" smtClean="0"/>
              <a:t>.</a:t>
            </a:r>
            <a:endParaRPr lang="ru-RU" sz="1800" dirty="0"/>
          </a:p>
        </p:txBody>
      </p:sp>
      <p:sp>
        <p:nvSpPr>
          <p:cNvPr id="8" name="Прямоугольник 7"/>
          <p:cNvSpPr/>
          <p:nvPr/>
        </p:nvSpPr>
        <p:spPr>
          <a:xfrm rot="16200000">
            <a:off x="8466894" y="1518683"/>
            <a:ext cx="6096000" cy="400110"/>
          </a:xfrm>
          <a:prstGeom prst="rect">
            <a:avLst/>
          </a:prstGeom>
        </p:spPr>
        <p:txBody>
          <a:bodyPr>
            <a:spAutoFit/>
          </a:bodyPr>
          <a:lstStyle/>
          <a:p>
            <a:r>
              <a:rPr lang="ru-RU" sz="2000" dirty="0" err="1" smtClean="0"/>
              <a:t>Суизи</a:t>
            </a:r>
            <a:r>
              <a:rPr lang="ru-RU" sz="2000" dirty="0" smtClean="0"/>
              <a:t> </a:t>
            </a:r>
            <a:r>
              <a:rPr lang="ru-RU" sz="2000" dirty="0" err="1" smtClean="0"/>
              <a:t>олигополиясида</a:t>
            </a:r>
            <a:r>
              <a:rPr lang="ru-RU" sz="2000" dirty="0" smtClean="0"/>
              <a:t> </a:t>
            </a:r>
            <a:r>
              <a:rPr lang="en-US" sz="2000" dirty="0" smtClean="0"/>
              <a:t>MR</a:t>
            </a:r>
            <a:r>
              <a:rPr lang="ru-RU" sz="2000" dirty="0" smtClean="0"/>
              <a:t> </a:t>
            </a:r>
            <a:r>
              <a:rPr lang="en-US" sz="2000" dirty="0" smtClean="0"/>
              <a:t>- ACEF </a:t>
            </a:r>
            <a:endParaRPr lang="ru-RU" sz="2000" dirty="0"/>
          </a:p>
        </p:txBody>
      </p:sp>
    </p:spTree>
    <p:extLst>
      <p:ext uri="{BB962C8B-B14F-4D97-AF65-F5344CB8AC3E}">
        <p14:creationId xmlns:p14="http://schemas.microsoft.com/office/powerpoint/2010/main" val="114451953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5862" y="861391"/>
            <a:ext cx="4096164" cy="636106"/>
          </a:xfrm>
        </p:spPr>
        <p:style>
          <a:lnRef idx="2">
            <a:schemeClr val="accent1"/>
          </a:lnRef>
          <a:fillRef idx="1">
            <a:schemeClr val="lt1"/>
          </a:fillRef>
          <a:effectRef idx="0">
            <a:schemeClr val="accent1"/>
          </a:effectRef>
          <a:fontRef idx="minor">
            <a:schemeClr val="dk1"/>
          </a:fontRef>
        </p:style>
        <p:txBody>
          <a:bodyPr>
            <a:noAutofit/>
          </a:bodyPr>
          <a:lstStyle/>
          <a:p>
            <a:r>
              <a:rPr lang="ru-RU" sz="2900" dirty="0" err="1" smtClean="0"/>
              <a:t>Курно</a:t>
            </a:r>
            <a:r>
              <a:rPr lang="ru-RU" sz="2900" dirty="0" smtClean="0"/>
              <a:t> </a:t>
            </a:r>
            <a:r>
              <a:rPr lang="ru-RU" sz="2900" dirty="0" err="1" smtClean="0"/>
              <a:t>олигополияси</a:t>
            </a:r>
            <a:endParaRPr lang="ru-RU" sz="2900" dirty="0">
              <a:solidFill>
                <a:schemeClr val="dk1"/>
              </a:solidFill>
              <a:latin typeface="+mn-lt"/>
              <a:ea typeface="+mn-ea"/>
              <a:cs typeface="+mn-cs"/>
            </a:endParaRPr>
          </a:p>
        </p:txBody>
      </p:sp>
      <p:pic>
        <p:nvPicPr>
          <p:cNvPr id="5" name="Объект 4"/>
          <p:cNvPicPr>
            <a:picLocks noGrp="1" noChangeAspect="1"/>
          </p:cNvPicPr>
          <p:nvPr>
            <p:ph idx="1"/>
          </p:nvPr>
        </p:nvPicPr>
        <p:blipFill>
          <a:blip r:embed="rId3"/>
          <a:stretch>
            <a:fillRect/>
          </a:stretch>
        </p:blipFill>
        <p:spPr>
          <a:xfrm>
            <a:off x="4868599" y="295333"/>
            <a:ext cx="6806565" cy="5565912"/>
          </a:xfrm>
          <a:prstGeom prst="rect">
            <a:avLst/>
          </a:prstGeom>
        </p:spPr>
      </p:pic>
      <p:sp>
        <p:nvSpPr>
          <p:cNvPr id="4" name="Текст 3"/>
          <p:cNvSpPr>
            <a:spLocks noGrp="1"/>
          </p:cNvSpPr>
          <p:nvPr>
            <p:ph type="body" sz="half" idx="2"/>
          </p:nvPr>
        </p:nvSpPr>
        <p:spPr>
          <a:xfrm>
            <a:off x="675862" y="1497496"/>
            <a:ext cx="4096164" cy="4929807"/>
          </a:xfrm>
        </p:spPr>
        <p:style>
          <a:lnRef idx="1">
            <a:schemeClr val="accent3"/>
          </a:lnRef>
          <a:fillRef idx="2">
            <a:schemeClr val="accent3"/>
          </a:fillRef>
          <a:effectRef idx="1">
            <a:schemeClr val="accent3"/>
          </a:effectRef>
          <a:fontRef idx="minor">
            <a:schemeClr val="dk1"/>
          </a:fontRef>
        </p:style>
        <p:txBody>
          <a:bodyPr>
            <a:noAutofit/>
          </a:bodyPr>
          <a:lstStyle/>
          <a:p>
            <a:r>
              <a:rPr lang="ru-RU" sz="2000" dirty="0" err="1"/>
              <a:t>Бу</a:t>
            </a:r>
            <a:r>
              <a:rPr lang="ru-RU" sz="2000" dirty="0"/>
              <a:t> </a:t>
            </a:r>
            <a:r>
              <a:rPr lang="ru-RU" sz="2000" dirty="0" err="1"/>
              <a:t>шундай</a:t>
            </a:r>
            <a:r>
              <a:rPr lang="ru-RU" sz="2000" dirty="0"/>
              <a:t> </a:t>
            </a:r>
            <a:r>
              <a:rPr lang="ru-RU" sz="2000" dirty="0" err="1"/>
              <a:t>тармоқки</a:t>
            </a:r>
            <a:r>
              <a:rPr lang="ru-RU" sz="2000" dirty="0"/>
              <a:t>, </a:t>
            </a:r>
            <a:r>
              <a:rPr lang="ru-RU" sz="2000" dirty="0" err="1"/>
              <a:t>унда</a:t>
            </a:r>
            <a:r>
              <a:rPr lang="ru-RU" sz="2000" dirty="0"/>
              <a:t>:</a:t>
            </a:r>
          </a:p>
          <a:p>
            <a:pPr marL="342900" indent="-342900">
              <a:buFont typeface="Arial" panose="020B0604020202020204" pitchFamily="34" charset="0"/>
              <a:buAutoNum type="arabicParenR"/>
            </a:pPr>
            <a:r>
              <a:rPr lang="ru-RU" sz="2000" dirty="0" err="1"/>
              <a:t>Бозорда</a:t>
            </a:r>
            <a:r>
              <a:rPr lang="ru-RU" sz="2000" dirty="0"/>
              <a:t> </a:t>
            </a:r>
            <a:r>
              <a:rPr lang="ru-RU" sz="2000" dirty="0" err="1"/>
              <a:t>кўп</a:t>
            </a:r>
            <a:r>
              <a:rPr lang="ru-RU" sz="2000" dirty="0"/>
              <a:t> </a:t>
            </a:r>
            <a:r>
              <a:rPr lang="ru-RU" sz="2000" dirty="0" err="1"/>
              <a:t>сонли</a:t>
            </a:r>
            <a:r>
              <a:rPr lang="ru-RU" sz="2000" dirty="0"/>
              <a:t> </a:t>
            </a:r>
            <a:r>
              <a:rPr lang="ru-RU" sz="2000" dirty="0" err="1"/>
              <a:t>истеъмолчиларга</a:t>
            </a:r>
            <a:r>
              <a:rPr lang="ru-RU" sz="2000" dirty="0"/>
              <a:t> </a:t>
            </a:r>
            <a:r>
              <a:rPr lang="ru-RU" sz="2000" dirty="0" err="1"/>
              <a:t>хизмат</a:t>
            </a:r>
            <a:r>
              <a:rPr lang="ru-RU" sz="2000" dirty="0"/>
              <a:t> </a:t>
            </a:r>
            <a:r>
              <a:rPr lang="ru-RU" sz="2000" dirty="0" err="1"/>
              <a:t>қилувчи</a:t>
            </a:r>
            <a:r>
              <a:rPr lang="ru-RU" sz="2000" dirty="0"/>
              <a:t> </a:t>
            </a:r>
            <a:r>
              <a:rPr lang="ru-RU" sz="2000" dirty="0" err="1"/>
              <a:t>кам</a:t>
            </a:r>
            <a:r>
              <a:rPr lang="ru-RU" sz="2000" dirty="0"/>
              <a:t> </a:t>
            </a:r>
            <a:r>
              <a:rPr lang="ru-RU" sz="2000" dirty="0" err="1"/>
              <a:t>сонли</a:t>
            </a:r>
            <a:r>
              <a:rPr lang="ru-RU" sz="2000" dirty="0"/>
              <a:t> </a:t>
            </a:r>
            <a:r>
              <a:rPr lang="ru-RU" sz="2000" dirty="0" err="1"/>
              <a:t>бир-нечта</a:t>
            </a:r>
            <a:r>
              <a:rPr lang="ru-RU" sz="2000" dirty="0"/>
              <a:t> компания </a:t>
            </a:r>
            <a:r>
              <a:rPr lang="ru-RU" sz="2000" dirty="0" err="1"/>
              <a:t>мавжуд</a:t>
            </a:r>
            <a:r>
              <a:rPr lang="ru-RU" sz="2000" dirty="0"/>
              <a:t> </a:t>
            </a:r>
            <a:r>
              <a:rPr lang="ru-RU" sz="2000" dirty="0" err="1" smtClean="0"/>
              <a:t>бўлади</a:t>
            </a:r>
            <a:r>
              <a:rPr lang="ru-RU" sz="2000" dirty="0" smtClean="0"/>
              <a:t>;</a:t>
            </a:r>
            <a:endParaRPr lang="ru-RU" sz="2000" dirty="0"/>
          </a:p>
          <a:p>
            <a:pPr marL="342900" indent="-342900">
              <a:buFont typeface="Arial" panose="020B0604020202020204" pitchFamily="34" charset="0"/>
              <a:buAutoNum type="arabicParenR"/>
            </a:pPr>
            <a:r>
              <a:rPr lang="ru-RU" sz="2000" dirty="0" err="1"/>
              <a:t>Компаниялар</a:t>
            </a:r>
            <a:r>
              <a:rPr lang="ru-RU" sz="2000" dirty="0"/>
              <a:t> </a:t>
            </a:r>
            <a:r>
              <a:rPr lang="ru-RU" sz="2000" dirty="0" err="1" smtClean="0"/>
              <a:t>бир</a:t>
            </a:r>
            <a:r>
              <a:rPr lang="ru-RU" sz="2000" dirty="0" smtClean="0"/>
              <a:t> </a:t>
            </a:r>
            <a:r>
              <a:rPr lang="ru-RU" sz="2000" dirty="0" err="1" smtClean="0"/>
              <a:t>турдаги</a:t>
            </a:r>
            <a:r>
              <a:rPr lang="ru-RU" sz="2000" dirty="0" smtClean="0"/>
              <a:t> </a:t>
            </a:r>
            <a:r>
              <a:rPr lang="ru-RU" sz="2000" dirty="0" err="1" smtClean="0"/>
              <a:t>ёки</a:t>
            </a:r>
            <a:r>
              <a:rPr lang="ru-RU" sz="2000" dirty="0" smtClean="0"/>
              <a:t> </a:t>
            </a:r>
            <a:r>
              <a:rPr lang="ru-RU" sz="2000" dirty="0" err="1" smtClean="0"/>
              <a:t>турли</a:t>
            </a:r>
            <a:r>
              <a:rPr lang="ru-RU" sz="2000" dirty="0" smtClean="0"/>
              <a:t> </a:t>
            </a:r>
            <a:r>
              <a:rPr lang="ru-RU" sz="2000" dirty="0"/>
              <a:t>хил (</a:t>
            </a:r>
            <a:r>
              <a:rPr lang="ru-RU" sz="2000" dirty="0" err="1"/>
              <a:t>дифференциялашган</a:t>
            </a:r>
            <a:r>
              <a:rPr lang="ru-RU" sz="2000" dirty="0"/>
              <a:t>) </a:t>
            </a:r>
            <a:r>
              <a:rPr lang="ru-RU" sz="2000" dirty="0" err="1"/>
              <a:t>маҳсулотларни</a:t>
            </a:r>
            <a:r>
              <a:rPr lang="ru-RU" sz="2000" dirty="0"/>
              <a:t> </a:t>
            </a:r>
            <a:r>
              <a:rPr lang="ru-RU" sz="2000" dirty="0" err="1"/>
              <a:t>ишлаб</a:t>
            </a:r>
            <a:r>
              <a:rPr lang="ru-RU" sz="2000" dirty="0"/>
              <a:t> </a:t>
            </a:r>
            <a:r>
              <a:rPr lang="ru-RU" sz="2000" dirty="0" err="1" smtClean="0"/>
              <a:t>чиқаради</a:t>
            </a:r>
            <a:r>
              <a:rPr lang="ru-RU" sz="2000" dirty="0" smtClean="0"/>
              <a:t>;</a:t>
            </a:r>
            <a:endParaRPr lang="ru-RU" sz="2000" dirty="0"/>
          </a:p>
          <a:p>
            <a:pPr marL="342900" indent="-342900">
              <a:buAutoNum type="arabicParenR"/>
            </a:pPr>
            <a:r>
              <a:rPr lang="ru-RU" sz="2000" dirty="0" err="1" smtClean="0"/>
              <a:t>Ҳар</a:t>
            </a:r>
            <a:r>
              <a:rPr lang="ru-RU" sz="2000" dirty="0" smtClean="0"/>
              <a:t> </a:t>
            </a:r>
            <a:r>
              <a:rPr lang="ru-RU" sz="2000" dirty="0" err="1" smtClean="0"/>
              <a:t>бир</a:t>
            </a:r>
            <a:r>
              <a:rPr lang="ru-RU" sz="2000" dirty="0" smtClean="0"/>
              <a:t> компания, </a:t>
            </a:r>
            <a:r>
              <a:rPr lang="ru-RU" sz="2000" dirty="0" err="1" smtClean="0"/>
              <a:t>агар</a:t>
            </a:r>
            <a:r>
              <a:rPr lang="ru-RU" sz="2000" dirty="0" smtClean="0"/>
              <a:t> у </a:t>
            </a:r>
            <a:r>
              <a:rPr lang="ru-RU" sz="2000" dirty="0" err="1" smtClean="0"/>
              <a:t>ишлаб</a:t>
            </a:r>
            <a:r>
              <a:rPr lang="ru-RU" sz="2000" dirty="0" smtClean="0"/>
              <a:t> </a:t>
            </a:r>
            <a:r>
              <a:rPr lang="ru-RU" sz="2000" dirty="0" err="1" smtClean="0"/>
              <a:t>чиқариш</a:t>
            </a:r>
            <a:r>
              <a:rPr lang="ru-RU" sz="2000" dirty="0" smtClean="0"/>
              <a:t> </a:t>
            </a:r>
            <a:r>
              <a:rPr lang="ru-RU" sz="2000" dirty="0" err="1" smtClean="0"/>
              <a:t>ҳажмини</a:t>
            </a:r>
            <a:r>
              <a:rPr lang="ru-RU" sz="2000" dirty="0" smtClean="0"/>
              <a:t> </a:t>
            </a:r>
            <a:r>
              <a:rPr lang="ru-RU" sz="2000" dirty="0" err="1" smtClean="0"/>
              <a:t>ўзгартирса</a:t>
            </a:r>
            <a:r>
              <a:rPr lang="ru-RU" sz="2000" dirty="0" smtClean="0"/>
              <a:t>, </a:t>
            </a:r>
            <a:r>
              <a:rPr lang="ru-RU" sz="2000" dirty="0" err="1" smtClean="0"/>
              <a:t>рақобатчилар</a:t>
            </a:r>
            <a:r>
              <a:rPr lang="ru-RU" sz="2000" dirty="0" smtClean="0"/>
              <a:t> </a:t>
            </a:r>
            <a:r>
              <a:rPr lang="ru-RU" sz="2000" dirty="0" err="1" smtClean="0"/>
              <a:t>ишлаб</a:t>
            </a:r>
            <a:r>
              <a:rPr lang="ru-RU" sz="2000" dirty="0" smtClean="0"/>
              <a:t> </a:t>
            </a:r>
            <a:r>
              <a:rPr lang="ru-RU" sz="2000" dirty="0" err="1" smtClean="0"/>
              <a:t>чиқариш</a:t>
            </a:r>
            <a:r>
              <a:rPr lang="ru-RU" sz="2000" dirty="0" smtClean="0"/>
              <a:t> </a:t>
            </a:r>
            <a:r>
              <a:rPr lang="ru-RU" sz="2000" dirty="0" err="1" smtClean="0"/>
              <a:t>ҳажмини</a:t>
            </a:r>
            <a:r>
              <a:rPr lang="ru-RU" sz="2000" dirty="0" smtClean="0"/>
              <a:t> </a:t>
            </a:r>
            <a:r>
              <a:rPr lang="ru-RU" sz="2000" dirty="0" err="1" smtClean="0"/>
              <a:t>ўзгартирмайди</a:t>
            </a:r>
            <a:r>
              <a:rPr lang="ru-RU" sz="2000" dirty="0" smtClean="0"/>
              <a:t>, </a:t>
            </a:r>
            <a:r>
              <a:rPr lang="ru-RU" sz="2000" dirty="0" err="1" smtClean="0"/>
              <a:t>деб</a:t>
            </a:r>
            <a:r>
              <a:rPr lang="ru-RU" sz="2000" dirty="0" smtClean="0"/>
              <a:t> </a:t>
            </a:r>
            <a:r>
              <a:rPr lang="ru-RU" sz="2000" dirty="0" err="1" smtClean="0"/>
              <a:t>ҳисоблайди</a:t>
            </a:r>
            <a:r>
              <a:rPr lang="ru-RU" sz="2000" dirty="0" smtClean="0"/>
              <a:t>;</a:t>
            </a:r>
            <a:endParaRPr lang="ru-RU" sz="2000" dirty="0"/>
          </a:p>
          <a:p>
            <a:pPr marL="342900" indent="-342900">
              <a:buAutoNum type="arabicParenR"/>
            </a:pPr>
            <a:r>
              <a:rPr lang="ru-RU" sz="2000" dirty="0" err="1"/>
              <a:t>Бошқа</a:t>
            </a:r>
            <a:r>
              <a:rPr lang="ru-RU" sz="2000" dirty="0"/>
              <a:t> </a:t>
            </a:r>
            <a:r>
              <a:rPr lang="ru-RU" sz="2000" dirty="0" err="1"/>
              <a:t>иштирокчиларнинг</a:t>
            </a:r>
            <a:r>
              <a:rPr lang="ru-RU" sz="2000" dirty="0"/>
              <a:t> </a:t>
            </a:r>
            <a:r>
              <a:rPr lang="ru-RU" sz="2000" dirty="0" err="1"/>
              <a:t>бозорга</a:t>
            </a:r>
            <a:r>
              <a:rPr lang="ru-RU" sz="2000" dirty="0"/>
              <a:t> </a:t>
            </a:r>
            <a:r>
              <a:rPr lang="ru-RU" sz="2000" dirty="0" err="1"/>
              <a:t>кириши</a:t>
            </a:r>
            <a:r>
              <a:rPr lang="ru-RU" sz="2000" dirty="0"/>
              <a:t> </a:t>
            </a:r>
            <a:r>
              <a:rPr lang="ru-RU" sz="2000" dirty="0" err="1"/>
              <a:t>учун</a:t>
            </a:r>
            <a:r>
              <a:rPr lang="ru-RU" sz="2000" dirty="0"/>
              <a:t> </a:t>
            </a:r>
            <a:r>
              <a:rPr lang="ru-RU" sz="2000" dirty="0" err="1"/>
              <a:t>тўсиқлар</a:t>
            </a:r>
            <a:r>
              <a:rPr lang="ru-RU" sz="2000" dirty="0"/>
              <a:t> </a:t>
            </a:r>
            <a:r>
              <a:rPr lang="ru-RU" sz="2000" dirty="0" err="1"/>
              <a:t>мавжуд</a:t>
            </a:r>
            <a:r>
              <a:rPr lang="ru-RU" sz="2000" dirty="0"/>
              <a:t>.</a:t>
            </a:r>
          </a:p>
        </p:txBody>
      </p:sp>
      <p:sp>
        <p:nvSpPr>
          <p:cNvPr id="6" name="TextBox 5"/>
          <p:cNvSpPr txBox="1"/>
          <p:nvPr/>
        </p:nvSpPr>
        <p:spPr>
          <a:xfrm>
            <a:off x="6135757" y="1580794"/>
            <a:ext cx="2623931" cy="923330"/>
          </a:xfrm>
          <a:prstGeom prst="rect">
            <a:avLst/>
          </a:prstGeom>
          <a:solidFill>
            <a:schemeClr val="bg1"/>
          </a:solidFill>
        </p:spPr>
        <p:txBody>
          <a:bodyPr wrap="square" rtlCol="0">
            <a:spAutoFit/>
          </a:bodyPr>
          <a:lstStyle/>
          <a:p>
            <a:r>
              <a:rPr lang="ru-RU" dirty="0" smtClean="0"/>
              <a:t>1-компаниянинг реакция </a:t>
            </a:r>
            <a:r>
              <a:rPr lang="ru-RU" dirty="0" err="1" smtClean="0"/>
              <a:t>қилиш</a:t>
            </a:r>
            <a:r>
              <a:rPr lang="ru-RU" dirty="0" smtClean="0"/>
              <a:t> </a:t>
            </a:r>
            <a:r>
              <a:rPr lang="ru-RU" dirty="0" err="1" smtClean="0"/>
              <a:t>функцияси</a:t>
            </a:r>
            <a:endParaRPr lang="ru-RU" dirty="0"/>
          </a:p>
        </p:txBody>
      </p:sp>
      <p:sp>
        <p:nvSpPr>
          <p:cNvPr id="7" name="TextBox 6"/>
          <p:cNvSpPr txBox="1"/>
          <p:nvPr/>
        </p:nvSpPr>
        <p:spPr>
          <a:xfrm>
            <a:off x="8865705" y="3769815"/>
            <a:ext cx="2623931" cy="923330"/>
          </a:xfrm>
          <a:prstGeom prst="rect">
            <a:avLst/>
          </a:prstGeom>
          <a:solidFill>
            <a:schemeClr val="bg1"/>
          </a:solidFill>
        </p:spPr>
        <p:txBody>
          <a:bodyPr wrap="square" rtlCol="0">
            <a:spAutoFit/>
          </a:bodyPr>
          <a:lstStyle/>
          <a:p>
            <a:r>
              <a:rPr lang="ru-RU" dirty="0" smtClean="0">
                <a:solidFill>
                  <a:schemeClr val="tx2">
                    <a:lumMod val="60000"/>
                    <a:lumOff val="40000"/>
                  </a:schemeClr>
                </a:solidFill>
              </a:rPr>
              <a:t>2-компаниянинг реакция </a:t>
            </a:r>
            <a:r>
              <a:rPr lang="ru-RU" dirty="0" err="1" smtClean="0">
                <a:solidFill>
                  <a:schemeClr val="tx2">
                    <a:lumMod val="60000"/>
                    <a:lumOff val="40000"/>
                  </a:schemeClr>
                </a:solidFill>
              </a:rPr>
              <a:t>қилиш</a:t>
            </a:r>
            <a:r>
              <a:rPr lang="ru-RU" dirty="0" smtClean="0">
                <a:solidFill>
                  <a:schemeClr val="tx2">
                    <a:lumMod val="60000"/>
                    <a:lumOff val="40000"/>
                  </a:schemeClr>
                </a:solidFill>
              </a:rPr>
              <a:t> </a:t>
            </a:r>
            <a:r>
              <a:rPr lang="ru-RU" dirty="0" err="1" smtClean="0">
                <a:solidFill>
                  <a:schemeClr val="tx2">
                    <a:lumMod val="60000"/>
                    <a:lumOff val="40000"/>
                  </a:schemeClr>
                </a:solidFill>
              </a:rPr>
              <a:t>функцияси</a:t>
            </a:r>
            <a:endParaRPr lang="ru-RU" dirty="0">
              <a:solidFill>
                <a:schemeClr val="tx2">
                  <a:lumMod val="60000"/>
                  <a:lumOff val="40000"/>
                </a:schemeClr>
              </a:solidFill>
            </a:endParaRPr>
          </a:p>
        </p:txBody>
      </p:sp>
      <p:pic>
        <p:nvPicPr>
          <p:cNvPr id="8" name="Рисунок 7"/>
          <p:cNvPicPr>
            <a:picLocks noChangeAspect="1"/>
          </p:cNvPicPr>
          <p:nvPr/>
        </p:nvPicPr>
        <p:blipFill>
          <a:blip r:embed="rId4"/>
          <a:stretch>
            <a:fillRect/>
          </a:stretch>
        </p:blipFill>
        <p:spPr>
          <a:xfrm>
            <a:off x="8357498" y="1722619"/>
            <a:ext cx="1311300" cy="433863"/>
          </a:xfrm>
          <a:prstGeom prst="rect">
            <a:avLst/>
          </a:prstGeom>
        </p:spPr>
      </p:pic>
      <p:pic>
        <p:nvPicPr>
          <p:cNvPr id="9" name="Рисунок 8"/>
          <p:cNvPicPr>
            <a:picLocks noChangeAspect="1"/>
          </p:cNvPicPr>
          <p:nvPr/>
        </p:nvPicPr>
        <p:blipFill>
          <a:blip r:embed="rId5"/>
          <a:stretch>
            <a:fillRect/>
          </a:stretch>
        </p:blipFill>
        <p:spPr>
          <a:xfrm>
            <a:off x="10528642" y="4195202"/>
            <a:ext cx="1395900" cy="476191"/>
          </a:xfrm>
          <a:prstGeom prst="rect">
            <a:avLst/>
          </a:prstGeom>
        </p:spPr>
      </p:pic>
    </p:spTree>
    <p:extLst>
      <p:ext uri="{BB962C8B-B14F-4D97-AF65-F5344CB8AC3E}">
        <p14:creationId xmlns:p14="http://schemas.microsoft.com/office/powerpoint/2010/main" val="413570420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4192" y="702364"/>
            <a:ext cx="4367833" cy="530087"/>
          </a:xfrm>
        </p:spPr>
        <p:style>
          <a:lnRef idx="2">
            <a:schemeClr val="accent1"/>
          </a:lnRef>
          <a:fillRef idx="1">
            <a:schemeClr val="lt1"/>
          </a:fillRef>
          <a:effectRef idx="0">
            <a:schemeClr val="accent1"/>
          </a:effectRef>
          <a:fontRef idx="minor">
            <a:schemeClr val="dk1"/>
          </a:fontRef>
        </p:style>
        <p:txBody>
          <a:bodyPr>
            <a:normAutofit fontScale="90000"/>
          </a:bodyPr>
          <a:lstStyle/>
          <a:p>
            <a:pPr algn="ctr"/>
            <a:r>
              <a:rPr lang="ru-RU" sz="2000" b="1" dirty="0" smtClean="0"/>
              <a:t>Формула: </a:t>
            </a:r>
            <a:r>
              <a:rPr lang="ru-RU" sz="2000" b="1" dirty="0" err="1" smtClean="0"/>
              <a:t>Курно</a:t>
            </a:r>
            <a:r>
              <a:rPr lang="ru-RU" sz="2000" b="1" dirty="0" smtClean="0"/>
              <a:t> </a:t>
            </a:r>
            <a:r>
              <a:rPr lang="ru-RU" sz="2000" b="1" dirty="0" err="1" smtClean="0"/>
              <a:t>олигополияси</a:t>
            </a:r>
            <a:r>
              <a:rPr lang="ru-RU" sz="2000" b="1" dirty="0" smtClean="0"/>
              <a:t> </a:t>
            </a:r>
            <a:r>
              <a:rPr lang="ru-RU" sz="2000" b="1" dirty="0" err="1" smtClean="0"/>
              <a:t>учун</a:t>
            </a:r>
            <a:r>
              <a:rPr lang="ru-RU" sz="2000" b="1" dirty="0" smtClean="0"/>
              <a:t> </a:t>
            </a:r>
            <a:r>
              <a:rPr lang="en-US" sz="2000" b="1" dirty="0" smtClean="0"/>
              <a:t>MR </a:t>
            </a:r>
            <a:endParaRPr lang="ru-RU" sz="2000" b="1" dirty="0"/>
          </a:p>
        </p:txBody>
      </p:sp>
      <p:sp>
        <p:nvSpPr>
          <p:cNvPr id="3" name="Объект 2"/>
          <p:cNvSpPr>
            <a:spLocks noGrp="1"/>
          </p:cNvSpPr>
          <p:nvPr>
            <p:ph idx="1"/>
          </p:nvPr>
        </p:nvSpPr>
        <p:spPr/>
        <p:style>
          <a:lnRef idx="2">
            <a:schemeClr val="accent5"/>
          </a:lnRef>
          <a:fillRef idx="1">
            <a:schemeClr val="lt1"/>
          </a:fillRef>
          <a:effectRef idx="0">
            <a:schemeClr val="accent5"/>
          </a:effectRef>
          <a:fontRef idx="minor">
            <a:schemeClr val="dk1"/>
          </a:fontRef>
        </p:style>
        <p:txBody>
          <a:bodyPr/>
          <a:lstStyle/>
          <a:p>
            <a:pPr marL="0" indent="0" algn="ctr">
              <a:buNone/>
            </a:pPr>
            <a:r>
              <a:rPr lang="ru-RU" sz="2400" i="1" dirty="0" err="1" smtClean="0"/>
              <a:t>Ҳосиладан</a:t>
            </a:r>
            <a:r>
              <a:rPr lang="ru-RU" sz="2400" i="1" dirty="0" smtClean="0"/>
              <a:t> </a:t>
            </a:r>
            <a:r>
              <a:rPr lang="ru-RU" sz="2400" i="1" dirty="0" err="1" smtClean="0"/>
              <a:t>фойдаланган</a:t>
            </a:r>
            <a:r>
              <a:rPr lang="ru-RU" sz="2400" i="1" dirty="0" smtClean="0"/>
              <a:t> </a:t>
            </a:r>
            <a:r>
              <a:rPr lang="ru-RU" sz="2400" i="1" dirty="0" err="1" smtClean="0"/>
              <a:t>ҳолда</a:t>
            </a:r>
            <a:r>
              <a:rPr lang="ru-RU" sz="2400" i="1" dirty="0" smtClean="0"/>
              <a:t> </a:t>
            </a:r>
            <a:r>
              <a:rPr lang="ru-RU" sz="2400" i="1" dirty="0" err="1" smtClean="0"/>
              <a:t>аниқлаш</a:t>
            </a:r>
            <a:endParaRPr lang="ru-RU" sz="2400" i="1" dirty="0" smtClean="0"/>
          </a:p>
          <a:p>
            <a:r>
              <a:rPr lang="ru-RU" sz="2400" dirty="0" smtClean="0"/>
              <a:t>1-компаниянинг </a:t>
            </a:r>
            <a:r>
              <a:rPr lang="ru-RU" sz="2400" dirty="0" err="1" smtClean="0"/>
              <a:t>даромади</a:t>
            </a:r>
            <a:r>
              <a:rPr lang="ru-RU" sz="2400" dirty="0" smtClean="0"/>
              <a:t>: </a:t>
            </a:r>
          </a:p>
          <a:p>
            <a:endParaRPr lang="ru-RU" dirty="0" smtClean="0"/>
          </a:p>
          <a:p>
            <a:endParaRPr lang="ru-RU" dirty="0" smtClean="0"/>
          </a:p>
          <a:p>
            <a:r>
              <a:rPr lang="ru-RU" sz="2400" dirty="0" smtClean="0"/>
              <a:t>У </a:t>
            </a:r>
            <a:r>
              <a:rPr lang="ru-RU" sz="2400" dirty="0" err="1" smtClean="0"/>
              <a:t>ҳолда</a:t>
            </a:r>
            <a:r>
              <a:rPr lang="ru-RU" sz="2400" dirty="0" smtClean="0"/>
              <a:t> </a:t>
            </a:r>
            <a:endParaRPr lang="ru-RU" sz="2400" dirty="0"/>
          </a:p>
          <a:p>
            <a:endParaRPr lang="ru-RU" dirty="0"/>
          </a:p>
        </p:txBody>
      </p:sp>
      <p:sp>
        <p:nvSpPr>
          <p:cNvPr id="4" name="Текст 3"/>
          <p:cNvSpPr>
            <a:spLocks noGrp="1"/>
          </p:cNvSpPr>
          <p:nvPr>
            <p:ph type="body" sz="half" idx="2"/>
          </p:nvPr>
        </p:nvSpPr>
        <p:spPr>
          <a:xfrm>
            <a:off x="331304" y="1417983"/>
            <a:ext cx="4545496" cy="4443067"/>
          </a:xfrm>
        </p:spPr>
        <p:style>
          <a:lnRef idx="1">
            <a:schemeClr val="accent3"/>
          </a:lnRef>
          <a:fillRef idx="2">
            <a:schemeClr val="accent3"/>
          </a:fillRef>
          <a:effectRef idx="1">
            <a:schemeClr val="accent3"/>
          </a:effectRef>
          <a:fontRef idx="minor">
            <a:schemeClr val="dk1"/>
          </a:fontRef>
        </p:style>
        <p:txBody>
          <a:bodyPr/>
          <a:lstStyle/>
          <a:p>
            <a:r>
              <a:rPr lang="ru-RU" sz="2000" dirty="0" err="1" smtClean="0"/>
              <a:t>Агар</a:t>
            </a:r>
            <a:r>
              <a:rPr lang="ru-RU" sz="2000" dirty="0" smtClean="0"/>
              <a:t> </a:t>
            </a:r>
            <a:r>
              <a:rPr lang="ru-RU" sz="2000" dirty="0" err="1" smtClean="0"/>
              <a:t>Курно</a:t>
            </a:r>
            <a:r>
              <a:rPr lang="ru-RU" sz="2000" dirty="0" smtClean="0"/>
              <a:t> </a:t>
            </a:r>
            <a:r>
              <a:rPr lang="ru-RU" sz="2000" dirty="0" err="1" smtClean="0"/>
              <a:t>олигополияси</a:t>
            </a:r>
            <a:r>
              <a:rPr lang="ru-RU" sz="2000" dirty="0" smtClean="0"/>
              <a:t> </a:t>
            </a:r>
            <a:r>
              <a:rPr lang="ru-RU" sz="2000" dirty="0" err="1" smtClean="0"/>
              <a:t>учун</a:t>
            </a:r>
            <a:r>
              <a:rPr lang="ru-RU" sz="2000" dirty="0" smtClean="0"/>
              <a:t> </a:t>
            </a:r>
            <a:r>
              <a:rPr lang="ru-RU" sz="2000" dirty="0" err="1" smtClean="0"/>
              <a:t>бир</a:t>
            </a:r>
            <a:r>
              <a:rPr lang="ru-RU" sz="2000" dirty="0" smtClean="0"/>
              <a:t> </a:t>
            </a:r>
            <a:r>
              <a:rPr lang="ru-RU" sz="2000" dirty="0" err="1" smtClean="0"/>
              <a:t>турдаги</a:t>
            </a:r>
            <a:r>
              <a:rPr lang="ru-RU" sz="2000" dirty="0" smtClean="0"/>
              <a:t> </a:t>
            </a:r>
            <a:r>
              <a:rPr lang="ru-RU" sz="2000" dirty="0" err="1" smtClean="0"/>
              <a:t>маҳсулотга</a:t>
            </a:r>
            <a:r>
              <a:rPr lang="ru-RU" sz="2000" dirty="0" smtClean="0"/>
              <a:t> </a:t>
            </a:r>
            <a:r>
              <a:rPr lang="ru-RU" sz="2000" dirty="0" err="1" smtClean="0"/>
              <a:t>тескари</a:t>
            </a:r>
            <a:r>
              <a:rPr lang="ru-RU" sz="2000" dirty="0" smtClean="0"/>
              <a:t> </a:t>
            </a:r>
            <a:r>
              <a:rPr lang="ru-RU" sz="2000" dirty="0" err="1" smtClean="0"/>
              <a:t>талаб</a:t>
            </a:r>
            <a:r>
              <a:rPr lang="ru-RU" sz="2000" dirty="0" smtClean="0"/>
              <a:t> </a:t>
            </a:r>
            <a:r>
              <a:rPr lang="ru-RU" sz="2000" dirty="0" err="1" smtClean="0"/>
              <a:t>қуйидаги</a:t>
            </a:r>
            <a:r>
              <a:rPr lang="ru-RU" sz="2000" dirty="0" smtClean="0"/>
              <a:t> </a:t>
            </a:r>
            <a:r>
              <a:rPr lang="ru-RU" sz="2000" dirty="0" err="1" smtClean="0"/>
              <a:t>ифода</a:t>
            </a:r>
            <a:r>
              <a:rPr lang="ru-RU" sz="2000" dirty="0" smtClean="0"/>
              <a:t> </a:t>
            </a:r>
            <a:r>
              <a:rPr lang="ru-RU" sz="2000" dirty="0" err="1" smtClean="0"/>
              <a:t>билан</a:t>
            </a:r>
            <a:r>
              <a:rPr lang="ru-RU" sz="2000" dirty="0" smtClean="0"/>
              <a:t> </a:t>
            </a:r>
            <a:r>
              <a:rPr lang="ru-RU" sz="2000" dirty="0" err="1" smtClean="0"/>
              <a:t>берилса</a:t>
            </a:r>
            <a:r>
              <a:rPr lang="ru-RU" sz="2000" dirty="0" smtClean="0"/>
              <a:t>-</a:t>
            </a:r>
            <a:endParaRPr lang="ru-RU" dirty="0" smtClean="0"/>
          </a:p>
          <a:p>
            <a:endParaRPr lang="ru-RU" dirty="0"/>
          </a:p>
          <a:p>
            <a:endParaRPr lang="ru-RU" dirty="0" smtClean="0"/>
          </a:p>
          <a:p>
            <a:r>
              <a:rPr lang="ru-RU" sz="2000" dirty="0" smtClean="0"/>
              <a:t>бунда </a:t>
            </a:r>
            <a:r>
              <a:rPr lang="en-US" sz="2000" dirty="0" smtClean="0"/>
              <a:t>a </a:t>
            </a:r>
            <a:r>
              <a:rPr lang="ru-RU" sz="2000" dirty="0" err="1" smtClean="0"/>
              <a:t>ва</a:t>
            </a:r>
            <a:r>
              <a:rPr lang="ru-RU" sz="2000" dirty="0" smtClean="0"/>
              <a:t> </a:t>
            </a:r>
            <a:r>
              <a:rPr lang="en-US" sz="2000" dirty="0" smtClean="0"/>
              <a:t>b</a:t>
            </a:r>
            <a:r>
              <a:rPr lang="ru-RU" sz="2000" dirty="0" smtClean="0"/>
              <a:t> – </a:t>
            </a:r>
            <a:r>
              <a:rPr lang="ru-RU" sz="2000" dirty="0" err="1" smtClean="0"/>
              <a:t>мусбат</a:t>
            </a:r>
            <a:r>
              <a:rPr lang="ru-RU" sz="2000" dirty="0" smtClean="0"/>
              <a:t> </a:t>
            </a:r>
            <a:r>
              <a:rPr lang="ru-RU" sz="2000" dirty="0" err="1" smtClean="0"/>
              <a:t>константалар</a:t>
            </a:r>
            <a:r>
              <a:rPr lang="ru-RU" sz="2000" dirty="0" smtClean="0"/>
              <a:t>, </a:t>
            </a:r>
          </a:p>
          <a:p>
            <a:r>
              <a:rPr lang="ru-RU" sz="2000" dirty="0" smtClean="0"/>
              <a:t>-у </a:t>
            </a:r>
            <a:r>
              <a:rPr lang="ru-RU" sz="2000" dirty="0" err="1" smtClean="0"/>
              <a:t>ҳолда</a:t>
            </a:r>
            <a:r>
              <a:rPr lang="ru-RU" sz="2000" dirty="0" smtClean="0"/>
              <a:t> 1 </a:t>
            </a:r>
            <a:r>
              <a:rPr lang="ru-RU" sz="2000" dirty="0" err="1" smtClean="0"/>
              <a:t>ва</a:t>
            </a:r>
            <a:r>
              <a:rPr lang="ru-RU" sz="2000" dirty="0" smtClean="0"/>
              <a:t> 2-компаниялар </a:t>
            </a:r>
            <a:r>
              <a:rPr lang="ru-RU" sz="2000" dirty="0" err="1" smtClean="0"/>
              <a:t>учун</a:t>
            </a:r>
            <a:r>
              <a:rPr lang="ru-RU" sz="2000" dirty="0" smtClean="0"/>
              <a:t> </a:t>
            </a:r>
            <a:r>
              <a:rPr lang="ru-RU" sz="2000" dirty="0" err="1"/>
              <a:t>м</a:t>
            </a:r>
            <a:r>
              <a:rPr lang="ru-RU" sz="2000" dirty="0" err="1" smtClean="0"/>
              <a:t>аржинал</a:t>
            </a:r>
            <a:r>
              <a:rPr lang="ru-RU" sz="2000" dirty="0" smtClean="0"/>
              <a:t> </a:t>
            </a:r>
            <a:r>
              <a:rPr lang="ru-RU" sz="2000" dirty="0" err="1" smtClean="0"/>
              <a:t>даромадни</a:t>
            </a:r>
            <a:r>
              <a:rPr lang="ru-RU" sz="2000" dirty="0" smtClean="0"/>
              <a:t> </a:t>
            </a:r>
            <a:r>
              <a:rPr lang="ru-RU" sz="2000" dirty="0" err="1" smtClean="0"/>
              <a:t>қуйидаги</a:t>
            </a:r>
            <a:r>
              <a:rPr lang="ru-RU" sz="2000" dirty="0" smtClean="0"/>
              <a:t> </a:t>
            </a:r>
            <a:r>
              <a:rPr lang="ru-RU" sz="2000" dirty="0" err="1" smtClean="0"/>
              <a:t>кўринишда</a:t>
            </a:r>
            <a:r>
              <a:rPr lang="ru-RU" sz="2000" dirty="0" smtClean="0"/>
              <a:t> </a:t>
            </a:r>
            <a:r>
              <a:rPr lang="ru-RU" sz="2000" dirty="0" err="1" smtClean="0"/>
              <a:t>бўлади</a:t>
            </a:r>
            <a:endParaRPr lang="ru-RU" sz="2000" dirty="0" smtClean="0"/>
          </a:p>
          <a:p>
            <a:endParaRPr lang="ru-RU" dirty="0" smtClean="0"/>
          </a:p>
          <a:p>
            <a:endParaRPr lang="ru-RU" dirty="0" smtClean="0"/>
          </a:p>
          <a:p>
            <a:endParaRPr lang="ru-RU" dirty="0"/>
          </a:p>
          <a:p>
            <a:endParaRPr lang="ru-RU" dirty="0" smtClean="0"/>
          </a:p>
          <a:p>
            <a:endParaRPr lang="ru-RU" dirty="0" smtClean="0"/>
          </a:p>
        </p:txBody>
      </p:sp>
      <p:pic>
        <p:nvPicPr>
          <p:cNvPr id="5" name="Рисунок 4"/>
          <p:cNvPicPr>
            <a:picLocks noChangeAspect="1"/>
          </p:cNvPicPr>
          <p:nvPr/>
        </p:nvPicPr>
        <p:blipFill>
          <a:blip r:embed="rId2"/>
          <a:stretch>
            <a:fillRect/>
          </a:stretch>
        </p:blipFill>
        <p:spPr>
          <a:xfrm>
            <a:off x="839788" y="2450118"/>
            <a:ext cx="2919541" cy="622963"/>
          </a:xfrm>
          <a:prstGeom prst="rect">
            <a:avLst/>
          </a:prstGeom>
        </p:spPr>
      </p:pic>
      <p:pic>
        <p:nvPicPr>
          <p:cNvPr id="6" name="Рисунок 5"/>
          <p:cNvPicPr>
            <a:picLocks noChangeAspect="1"/>
          </p:cNvPicPr>
          <p:nvPr/>
        </p:nvPicPr>
        <p:blipFill>
          <a:blip r:embed="rId3"/>
          <a:stretch>
            <a:fillRect/>
          </a:stretch>
        </p:blipFill>
        <p:spPr>
          <a:xfrm>
            <a:off x="404192" y="4365797"/>
            <a:ext cx="4088296" cy="1055888"/>
          </a:xfrm>
          <a:prstGeom prst="rect">
            <a:avLst/>
          </a:prstGeom>
        </p:spPr>
      </p:pic>
      <p:pic>
        <p:nvPicPr>
          <p:cNvPr id="7" name="Рисунок 6"/>
          <p:cNvPicPr>
            <a:picLocks noChangeAspect="1"/>
          </p:cNvPicPr>
          <p:nvPr/>
        </p:nvPicPr>
        <p:blipFill>
          <a:blip r:embed="rId4"/>
          <a:stretch>
            <a:fillRect/>
          </a:stretch>
        </p:blipFill>
        <p:spPr>
          <a:xfrm>
            <a:off x="5665791" y="2023525"/>
            <a:ext cx="4607463" cy="825767"/>
          </a:xfrm>
          <a:prstGeom prst="rect">
            <a:avLst/>
          </a:prstGeom>
        </p:spPr>
      </p:pic>
      <p:pic>
        <p:nvPicPr>
          <p:cNvPr id="8" name="Рисунок 7"/>
          <p:cNvPicPr>
            <a:picLocks noChangeAspect="1"/>
          </p:cNvPicPr>
          <p:nvPr/>
        </p:nvPicPr>
        <p:blipFill>
          <a:blip r:embed="rId5"/>
          <a:stretch>
            <a:fillRect/>
          </a:stretch>
        </p:blipFill>
        <p:spPr>
          <a:xfrm>
            <a:off x="5607594" y="3843126"/>
            <a:ext cx="5149893" cy="1004661"/>
          </a:xfrm>
          <a:prstGeom prst="rect">
            <a:avLst/>
          </a:prstGeom>
        </p:spPr>
      </p:pic>
    </p:spTree>
    <p:extLst>
      <p:ext uri="{BB962C8B-B14F-4D97-AF65-F5344CB8AC3E}">
        <p14:creationId xmlns:p14="http://schemas.microsoft.com/office/powerpoint/2010/main" val="274477765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1304" y="397566"/>
            <a:ext cx="4440722" cy="834886"/>
          </a:xfrm>
        </p:spPr>
        <p:style>
          <a:lnRef idx="2">
            <a:schemeClr val="accent1"/>
          </a:lnRef>
          <a:fillRef idx="1">
            <a:schemeClr val="lt1"/>
          </a:fillRef>
          <a:effectRef idx="0">
            <a:schemeClr val="accent1"/>
          </a:effectRef>
          <a:fontRef idx="minor">
            <a:schemeClr val="dk1"/>
          </a:fontRef>
        </p:style>
        <p:txBody>
          <a:bodyPr>
            <a:normAutofit/>
          </a:bodyPr>
          <a:lstStyle/>
          <a:p>
            <a:pPr algn="ctr"/>
            <a:r>
              <a:rPr lang="ru-RU" sz="2000" b="1" dirty="0" smtClean="0"/>
              <a:t>Формула: </a:t>
            </a:r>
            <a:r>
              <a:rPr lang="ru-RU" sz="2000" b="1" dirty="0" err="1" smtClean="0"/>
              <a:t>Курно</a:t>
            </a:r>
            <a:r>
              <a:rPr lang="ru-RU" sz="2000" b="1" dirty="0" smtClean="0"/>
              <a:t> </a:t>
            </a:r>
            <a:r>
              <a:rPr lang="ru-RU" sz="2000" b="1" dirty="0" err="1" smtClean="0"/>
              <a:t>олигополияси</a:t>
            </a:r>
            <a:r>
              <a:rPr lang="ru-RU" sz="2000" b="1" dirty="0" smtClean="0"/>
              <a:t> </a:t>
            </a:r>
            <a:r>
              <a:rPr lang="ru-RU" sz="2000" b="1" dirty="0" err="1" smtClean="0"/>
              <a:t>учун</a:t>
            </a:r>
            <a:r>
              <a:rPr lang="ru-RU" sz="2000" b="1" dirty="0" smtClean="0"/>
              <a:t> реакция </a:t>
            </a:r>
            <a:r>
              <a:rPr lang="ru-RU" sz="2000" b="1" dirty="0" err="1" smtClean="0"/>
              <a:t>қилиш</a:t>
            </a:r>
            <a:r>
              <a:rPr lang="ru-RU" sz="2000" b="1" dirty="0" smtClean="0"/>
              <a:t> </a:t>
            </a:r>
            <a:r>
              <a:rPr lang="ru-RU" sz="2000" b="1" dirty="0" err="1" smtClean="0"/>
              <a:t>функцияси</a:t>
            </a:r>
            <a:endParaRPr lang="ru-RU" sz="2000" b="1" dirty="0"/>
          </a:p>
        </p:txBody>
      </p:sp>
      <p:sp>
        <p:nvSpPr>
          <p:cNvPr id="3" name="Объект 2"/>
          <p:cNvSpPr>
            <a:spLocks noGrp="1"/>
          </p:cNvSpPr>
          <p:nvPr>
            <p:ph idx="1"/>
          </p:nvPr>
        </p:nvSpPr>
        <p:spPr>
          <a:xfrm>
            <a:off x="5213864" y="702364"/>
            <a:ext cx="6620327" cy="5422173"/>
          </a:xfrm>
        </p:spPr>
        <p:style>
          <a:lnRef idx="2">
            <a:schemeClr val="accent5"/>
          </a:lnRef>
          <a:fillRef idx="1">
            <a:schemeClr val="lt1"/>
          </a:fillRef>
          <a:effectRef idx="0">
            <a:schemeClr val="accent5"/>
          </a:effectRef>
          <a:fontRef idx="minor">
            <a:schemeClr val="dk1"/>
          </a:fontRef>
        </p:style>
        <p:txBody>
          <a:bodyPr/>
          <a:lstStyle/>
          <a:p>
            <a:pPr marL="0" indent="0" algn="ctr">
              <a:buNone/>
            </a:pPr>
            <a:r>
              <a:rPr lang="ru-RU" sz="2400" i="1" dirty="0" err="1"/>
              <a:t>Ҳосиладан</a:t>
            </a:r>
            <a:r>
              <a:rPr lang="ru-RU" sz="2400" i="1" dirty="0"/>
              <a:t> </a:t>
            </a:r>
            <a:r>
              <a:rPr lang="ru-RU" sz="2400" i="1" dirty="0" err="1"/>
              <a:t>фойдаланган</a:t>
            </a:r>
            <a:r>
              <a:rPr lang="ru-RU" sz="2400" i="1" dirty="0"/>
              <a:t> </a:t>
            </a:r>
            <a:r>
              <a:rPr lang="ru-RU" sz="2400" i="1" dirty="0" err="1"/>
              <a:t>ҳолда</a:t>
            </a:r>
            <a:r>
              <a:rPr lang="ru-RU" sz="2400" i="1" dirty="0"/>
              <a:t> </a:t>
            </a:r>
            <a:r>
              <a:rPr lang="ru-RU" sz="2400" i="1" dirty="0" err="1"/>
              <a:t>аниқлаш</a:t>
            </a:r>
            <a:endParaRPr lang="ru-RU" sz="2400" i="1" dirty="0"/>
          </a:p>
          <a:p>
            <a:r>
              <a:rPr lang="ru-RU" sz="2000" dirty="0" smtClean="0"/>
              <a:t>1-компания </a:t>
            </a:r>
            <a:r>
              <a:rPr lang="ru-RU" sz="2000" dirty="0" err="1" smtClean="0"/>
              <a:t>максимал</a:t>
            </a:r>
            <a:r>
              <a:rPr lang="ru-RU" sz="2000" dirty="0" smtClean="0"/>
              <a:t> </a:t>
            </a:r>
            <a:r>
              <a:rPr lang="ru-RU" sz="2000" dirty="0" err="1" smtClean="0"/>
              <a:t>фойда</a:t>
            </a:r>
            <a:r>
              <a:rPr lang="ru-RU" sz="2000" dirty="0" smtClean="0"/>
              <a:t> </a:t>
            </a:r>
            <a:r>
              <a:rPr lang="ru-RU" sz="2000" dirty="0" err="1" smtClean="0"/>
              <a:t>олиши</a:t>
            </a:r>
            <a:r>
              <a:rPr lang="ru-RU" sz="2000" dirty="0" smtClean="0"/>
              <a:t> </a:t>
            </a:r>
            <a:r>
              <a:rPr lang="ru-RU" sz="2000" dirty="0" err="1" smtClean="0"/>
              <a:t>учун</a:t>
            </a:r>
            <a:r>
              <a:rPr lang="ru-RU" sz="2000" dirty="0" smtClean="0"/>
              <a:t> </a:t>
            </a:r>
            <a:r>
              <a:rPr lang="ru-RU" sz="2000" dirty="0" err="1" smtClean="0"/>
              <a:t>унинг</a:t>
            </a:r>
            <a:r>
              <a:rPr lang="ru-RU" sz="2000" dirty="0" smtClean="0"/>
              <a:t> </a:t>
            </a:r>
            <a:r>
              <a:rPr lang="ru-RU" sz="2000" dirty="0" err="1" smtClean="0"/>
              <a:t>ишлаб</a:t>
            </a:r>
            <a:r>
              <a:rPr lang="ru-RU" sz="2000" dirty="0" smtClean="0"/>
              <a:t> </a:t>
            </a:r>
            <a:r>
              <a:rPr lang="ru-RU" sz="2000" dirty="0" err="1" smtClean="0"/>
              <a:t>чиқариш</a:t>
            </a:r>
            <a:r>
              <a:rPr lang="ru-RU" sz="2000" dirty="0" smtClean="0"/>
              <a:t> </a:t>
            </a:r>
            <a:r>
              <a:rPr lang="ru-RU" sz="2000" dirty="0" err="1" smtClean="0"/>
              <a:t>ҳажми</a:t>
            </a:r>
            <a:r>
              <a:rPr lang="ru-RU" sz="2000" dirty="0" smtClean="0"/>
              <a:t> </a:t>
            </a:r>
            <a:r>
              <a:rPr lang="ru-RU" sz="2000" dirty="0" err="1" smtClean="0"/>
              <a:t>шундай</a:t>
            </a:r>
            <a:r>
              <a:rPr lang="ru-RU" sz="2000" dirty="0" smtClean="0"/>
              <a:t> </a:t>
            </a:r>
            <a:r>
              <a:rPr lang="ru-RU" sz="2000" dirty="0" err="1" smtClean="0"/>
              <a:t>бўлиши</a:t>
            </a:r>
            <a:r>
              <a:rPr lang="ru-RU" sz="2000" dirty="0" smtClean="0"/>
              <a:t> </a:t>
            </a:r>
            <a:r>
              <a:rPr lang="ru-RU" sz="2000" dirty="0" err="1" smtClean="0"/>
              <a:t>керакки</a:t>
            </a:r>
            <a:r>
              <a:rPr lang="ru-RU" sz="2000" dirty="0" smtClean="0"/>
              <a:t>, </a:t>
            </a:r>
            <a:r>
              <a:rPr lang="ru-RU" sz="2000" dirty="0" err="1" smtClean="0"/>
              <a:t>натижада</a:t>
            </a:r>
            <a:r>
              <a:rPr lang="ru-RU" sz="2000" dirty="0" smtClean="0"/>
              <a:t>: </a:t>
            </a:r>
          </a:p>
          <a:p>
            <a:endParaRPr lang="ru-RU" dirty="0" smtClean="0"/>
          </a:p>
          <a:p>
            <a:r>
              <a:rPr lang="ru-RU" sz="2000" dirty="0" err="1" smtClean="0"/>
              <a:t>Чизиқли</a:t>
            </a:r>
            <a:r>
              <a:rPr lang="ru-RU" sz="2000" dirty="0" smtClean="0"/>
              <a:t> </a:t>
            </a:r>
            <a:r>
              <a:rPr lang="ru-RU" sz="2000" dirty="0" err="1" smtClean="0"/>
              <a:t>тескари</a:t>
            </a:r>
            <a:r>
              <a:rPr lang="ru-RU" sz="2000" dirty="0" smtClean="0"/>
              <a:t> </a:t>
            </a:r>
            <a:r>
              <a:rPr lang="ru-RU" sz="2000" dirty="0" err="1" smtClean="0"/>
              <a:t>талаб</a:t>
            </a:r>
            <a:r>
              <a:rPr lang="ru-RU" sz="2000" dirty="0" smtClean="0"/>
              <a:t> </a:t>
            </a:r>
            <a:r>
              <a:rPr lang="ru-RU" sz="2000" dirty="0" err="1" smtClean="0"/>
              <a:t>ва</a:t>
            </a:r>
            <a:r>
              <a:rPr lang="ru-RU" sz="2000" dirty="0" smtClean="0"/>
              <a:t> </a:t>
            </a:r>
            <a:r>
              <a:rPr lang="ru-RU" sz="2000" dirty="0" err="1" smtClean="0"/>
              <a:t>харажатлар</a:t>
            </a:r>
            <a:r>
              <a:rPr lang="ru-RU" sz="2000" dirty="0" smtClean="0"/>
              <a:t> </a:t>
            </a:r>
            <a:r>
              <a:rPr lang="ru-RU" sz="2000" dirty="0" err="1" smtClean="0"/>
              <a:t>функциялари</a:t>
            </a:r>
            <a:r>
              <a:rPr lang="ru-RU" sz="2000" dirty="0" smtClean="0"/>
              <a:t> </a:t>
            </a:r>
            <a:r>
              <a:rPr lang="ru-RU" sz="2000" dirty="0" err="1" smtClean="0"/>
              <a:t>учун</a:t>
            </a:r>
            <a:r>
              <a:rPr lang="ru-RU" sz="2000" dirty="0" smtClean="0"/>
              <a:t> </a:t>
            </a:r>
            <a:r>
              <a:rPr lang="ru-RU" sz="2000" dirty="0" err="1" smtClean="0"/>
              <a:t>бу</a:t>
            </a:r>
            <a:r>
              <a:rPr lang="ru-RU" sz="2000" dirty="0" smtClean="0"/>
              <a:t> </a:t>
            </a:r>
            <a:r>
              <a:rPr lang="ru-RU" sz="2000" dirty="0" err="1" smtClean="0"/>
              <a:t>қуйидагини</a:t>
            </a:r>
            <a:r>
              <a:rPr lang="ru-RU" sz="2000" dirty="0" smtClean="0"/>
              <a:t> </a:t>
            </a:r>
            <a:r>
              <a:rPr lang="ru-RU" sz="2000" dirty="0" err="1" smtClean="0"/>
              <a:t>англатади</a:t>
            </a:r>
            <a:r>
              <a:rPr lang="ru-RU" sz="2000" dirty="0" smtClean="0"/>
              <a:t>:</a:t>
            </a:r>
            <a:endParaRPr lang="ru-RU" sz="2000" dirty="0"/>
          </a:p>
          <a:p>
            <a:pPr marL="0" indent="0">
              <a:buNone/>
            </a:pPr>
            <a:endParaRPr lang="ru-RU" dirty="0" smtClean="0"/>
          </a:p>
          <a:p>
            <a:r>
              <a:rPr lang="ru-RU" sz="2000" dirty="0" smtClean="0"/>
              <a:t>Ушбу </a:t>
            </a:r>
            <a:r>
              <a:rPr lang="ru-RU" sz="2000" dirty="0" err="1" smtClean="0"/>
              <a:t>тенгламани</a:t>
            </a:r>
            <a:r>
              <a:rPr lang="ru-RU" sz="2000" dirty="0" smtClean="0"/>
              <a:t> </a:t>
            </a:r>
            <a:r>
              <a:rPr lang="en-US" sz="2000" dirty="0" smtClean="0"/>
              <a:t>Q</a:t>
            </a:r>
            <a:r>
              <a:rPr lang="en-US" sz="1600" dirty="0" smtClean="0"/>
              <a:t>1</a:t>
            </a:r>
            <a:r>
              <a:rPr lang="uz-Cyrl-UZ" sz="2000" dirty="0"/>
              <a:t>га нисбатан </a:t>
            </a:r>
            <a:r>
              <a:rPr lang="en-US" sz="2000" dirty="0"/>
              <a:t>Q</a:t>
            </a:r>
            <a:r>
              <a:rPr lang="ru-RU" sz="1600" dirty="0" smtClean="0"/>
              <a:t>2</a:t>
            </a:r>
            <a:r>
              <a:rPr lang="ru-RU" sz="2000" dirty="0"/>
              <a:t>нинг </a:t>
            </a:r>
            <a:r>
              <a:rPr lang="ru-RU" sz="2000" dirty="0" err="1"/>
              <a:t>қийматида</a:t>
            </a:r>
            <a:r>
              <a:rPr lang="ru-RU" sz="2000" dirty="0"/>
              <a:t> </a:t>
            </a:r>
            <a:r>
              <a:rPr lang="ru-RU" sz="2000" dirty="0" err="1"/>
              <a:t>ечадиган</a:t>
            </a:r>
            <a:r>
              <a:rPr lang="ru-RU" sz="2000" dirty="0"/>
              <a:t> </a:t>
            </a:r>
            <a:r>
              <a:rPr lang="ru-RU" sz="2000" dirty="0" err="1"/>
              <a:t>бўлсак</a:t>
            </a:r>
            <a:r>
              <a:rPr lang="ru-RU" sz="2000" dirty="0"/>
              <a:t>, у </a:t>
            </a:r>
            <a:r>
              <a:rPr lang="ru-RU" sz="2000" dirty="0" err="1"/>
              <a:t>ҳолда</a:t>
            </a:r>
            <a:r>
              <a:rPr lang="ru-RU" sz="2000" dirty="0"/>
              <a:t> </a:t>
            </a:r>
            <a:r>
              <a:rPr lang="ru-RU" sz="2000" dirty="0" err="1"/>
              <a:t>қуйидаги</a:t>
            </a:r>
            <a:r>
              <a:rPr lang="ru-RU" sz="2000" dirty="0"/>
              <a:t> </a:t>
            </a:r>
            <a:r>
              <a:rPr lang="ru-RU" sz="2000" dirty="0" err="1"/>
              <a:t>ифодага</a:t>
            </a:r>
            <a:r>
              <a:rPr lang="ru-RU" sz="2000" dirty="0"/>
              <a:t> </a:t>
            </a:r>
            <a:r>
              <a:rPr lang="ru-RU" sz="2000" dirty="0" err="1"/>
              <a:t>эга</a:t>
            </a:r>
            <a:r>
              <a:rPr lang="ru-RU" sz="2000" dirty="0"/>
              <a:t> </a:t>
            </a:r>
            <a:r>
              <a:rPr lang="ru-RU" sz="2000" dirty="0" err="1"/>
              <a:t>бўламиз</a:t>
            </a:r>
            <a:r>
              <a:rPr lang="ru-RU" sz="2000" dirty="0"/>
              <a:t>:</a:t>
            </a:r>
          </a:p>
        </p:txBody>
      </p:sp>
      <p:sp>
        <p:nvSpPr>
          <p:cNvPr id="4" name="Текст 3"/>
          <p:cNvSpPr>
            <a:spLocks noGrp="1"/>
          </p:cNvSpPr>
          <p:nvPr>
            <p:ph type="body" sz="half" idx="2"/>
          </p:nvPr>
        </p:nvSpPr>
        <p:spPr>
          <a:xfrm>
            <a:off x="331303" y="1417983"/>
            <a:ext cx="4794783" cy="4810539"/>
          </a:xfrm>
        </p:spPr>
        <p:style>
          <a:lnRef idx="1">
            <a:schemeClr val="accent3"/>
          </a:lnRef>
          <a:fillRef idx="2">
            <a:schemeClr val="accent3"/>
          </a:fillRef>
          <a:effectRef idx="1">
            <a:schemeClr val="accent3"/>
          </a:effectRef>
          <a:fontRef idx="minor">
            <a:schemeClr val="dk1"/>
          </a:fontRef>
        </p:style>
        <p:txBody>
          <a:bodyPr/>
          <a:lstStyle/>
          <a:p>
            <a:r>
              <a:rPr lang="ru-RU" sz="2000" dirty="0" err="1" smtClean="0"/>
              <a:t>Чизиқли</a:t>
            </a:r>
            <a:r>
              <a:rPr lang="ru-RU" sz="2000" dirty="0" smtClean="0"/>
              <a:t> </a:t>
            </a:r>
            <a:r>
              <a:rPr lang="ru-RU" sz="2000" dirty="0" err="1" smtClean="0"/>
              <a:t>тескари</a:t>
            </a:r>
            <a:r>
              <a:rPr lang="ru-RU" sz="2000" dirty="0" smtClean="0"/>
              <a:t> </a:t>
            </a:r>
            <a:r>
              <a:rPr lang="ru-RU" sz="2000" dirty="0" err="1" smtClean="0"/>
              <a:t>талаб</a:t>
            </a:r>
            <a:r>
              <a:rPr lang="ru-RU" sz="2000" dirty="0" smtClean="0"/>
              <a:t> </a:t>
            </a:r>
            <a:r>
              <a:rPr lang="ru-RU" sz="2000" dirty="0" err="1" smtClean="0"/>
              <a:t>функцияси</a:t>
            </a:r>
            <a:endParaRPr lang="ru-RU" dirty="0" smtClean="0"/>
          </a:p>
          <a:p>
            <a:endParaRPr lang="ru-RU" dirty="0" smtClean="0"/>
          </a:p>
          <a:p>
            <a:endParaRPr lang="ru-RU" dirty="0" smtClean="0"/>
          </a:p>
          <a:p>
            <a:r>
              <a:rPr lang="ru-RU" sz="2000" dirty="0" err="1" smtClean="0"/>
              <a:t>ва</a:t>
            </a:r>
            <a:r>
              <a:rPr lang="ru-RU" sz="2000" dirty="0" smtClean="0"/>
              <a:t> </a:t>
            </a:r>
            <a:r>
              <a:rPr lang="ru-RU" sz="2000" dirty="0" err="1" smtClean="0"/>
              <a:t>харажатлар</a:t>
            </a:r>
            <a:r>
              <a:rPr lang="ru-RU" sz="2000" dirty="0" smtClean="0"/>
              <a:t> </a:t>
            </a:r>
            <a:r>
              <a:rPr lang="ru-RU" sz="2000" dirty="0" err="1" smtClean="0"/>
              <a:t>функциялари</a:t>
            </a:r>
            <a:r>
              <a:rPr lang="ru-RU" sz="2000" dirty="0" smtClean="0"/>
              <a:t> </a:t>
            </a:r>
            <a:r>
              <a:rPr lang="ru-RU" sz="2000" dirty="0" err="1" smtClean="0"/>
              <a:t>учун</a:t>
            </a:r>
            <a:endParaRPr lang="ru-RU" sz="2000" dirty="0" smtClean="0"/>
          </a:p>
          <a:p>
            <a:endParaRPr lang="ru-RU" sz="500" dirty="0" smtClean="0"/>
          </a:p>
          <a:p>
            <a:endParaRPr lang="ru-RU" sz="500" dirty="0"/>
          </a:p>
          <a:p>
            <a:endParaRPr lang="ru-RU" sz="500" dirty="0" smtClean="0"/>
          </a:p>
          <a:p>
            <a:endParaRPr lang="ru-RU" dirty="0" smtClean="0"/>
          </a:p>
          <a:p>
            <a:r>
              <a:rPr lang="ru-RU" sz="2000" dirty="0" smtClean="0"/>
              <a:t>Реакция </a:t>
            </a:r>
            <a:r>
              <a:rPr lang="ru-RU" sz="2000" dirty="0" err="1" smtClean="0"/>
              <a:t>қилиш</a:t>
            </a:r>
            <a:r>
              <a:rPr lang="ru-RU" sz="2000" dirty="0" smtClean="0"/>
              <a:t> </a:t>
            </a:r>
            <a:r>
              <a:rPr lang="ru-RU" sz="2000" dirty="0" err="1" smtClean="0"/>
              <a:t>функцияси</a:t>
            </a:r>
            <a:r>
              <a:rPr lang="ru-RU" sz="2000" dirty="0" smtClean="0"/>
              <a:t> </a:t>
            </a:r>
            <a:r>
              <a:rPr lang="ru-RU" sz="2000" dirty="0" err="1" smtClean="0"/>
              <a:t>қуйидаги</a:t>
            </a:r>
            <a:r>
              <a:rPr lang="ru-RU" sz="2000" dirty="0" smtClean="0"/>
              <a:t> </a:t>
            </a:r>
            <a:r>
              <a:rPr lang="ru-RU" sz="2000" dirty="0" err="1" smtClean="0"/>
              <a:t>ифодалар</a:t>
            </a:r>
            <a:r>
              <a:rPr lang="ru-RU" sz="2000" dirty="0" smtClean="0"/>
              <a:t> </a:t>
            </a:r>
            <a:r>
              <a:rPr lang="ru-RU" sz="2000" dirty="0" err="1" smtClean="0"/>
              <a:t>билан</a:t>
            </a:r>
            <a:r>
              <a:rPr lang="ru-RU" sz="2000" dirty="0" smtClean="0"/>
              <a:t> </a:t>
            </a:r>
            <a:r>
              <a:rPr lang="ru-RU" sz="2000" dirty="0" err="1" smtClean="0"/>
              <a:t>берилади</a:t>
            </a:r>
            <a:endParaRPr lang="ru-RU" sz="2000" dirty="0" smtClean="0"/>
          </a:p>
          <a:p>
            <a:endParaRPr lang="ru-RU" dirty="0"/>
          </a:p>
          <a:p>
            <a:endParaRPr lang="ru-RU" dirty="0" smtClean="0"/>
          </a:p>
          <a:p>
            <a:endParaRPr lang="ru-RU" dirty="0" smtClean="0"/>
          </a:p>
        </p:txBody>
      </p:sp>
      <p:pic>
        <p:nvPicPr>
          <p:cNvPr id="5" name="Рисунок 4"/>
          <p:cNvPicPr>
            <a:picLocks noChangeAspect="1"/>
          </p:cNvPicPr>
          <p:nvPr/>
        </p:nvPicPr>
        <p:blipFill>
          <a:blip r:embed="rId2"/>
          <a:stretch>
            <a:fillRect/>
          </a:stretch>
        </p:blipFill>
        <p:spPr>
          <a:xfrm>
            <a:off x="940904" y="1859387"/>
            <a:ext cx="2919541" cy="622963"/>
          </a:xfrm>
          <a:prstGeom prst="rect">
            <a:avLst/>
          </a:prstGeom>
        </p:spPr>
      </p:pic>
      <p:pic>
        <p:nvPicPr>
          <p:cNvPr id="9" name="Рисунок 8"/>
          <p:cNvPicPr>
            <a:picLocks noChangeAspect="1"/>
          </p:cNvPicPr>
          <p:nvPr/>
        </p:nvPicPr>
        <p:blipFill>
          <a:blip r:embed="rId3"/>
          <a:stretch>
            <a:fillRect/>
          </a:stretch>
        </p:blipFill>
        <p:spPr>
          <a:xfrm>
            <a:off x="940904" y="2923753"/>
            <a:ext cx="2358887" cy="836332"/>
          </a:xfrm>
          <a:prstGeom prst="rect">
            <a:avLst/>
          </a:prstGeom>
        </p:spPr>
      </p:pic>
      <p:pic>
        <p:nvPicPr>
          <p:cNvPr id="10" name="Рисунок 9"/>
          <p:cNvPicPr>
            <a:picLocks noChangeAspect="1"/>
          </p:cNvPicPr>
          <p:nvPr/>
        </p:nvPicPr>
        <p:blipFill>
          <a:blip r:embed="rId4"/>
          <a:stretch>
            <a:fillRect/>
          </a:stretch>
        </p:blipFill>
        <p:spPr>
          <a:xfrm>
            <a:off x="773141" y="4482813"/>
            <a:ext cx="3974485" cy="1641724"/>
          </a:xfrm>
          <a:prstGeom prst="rect">
            <a:avLst/>
          </a:prstGeom>
        </p:spPr>
      </p:pic>
      <p:pic>
        <p:nvPicPr>
          <p:cNvPr id="11" name="Рисунок 10"/>
          <p:cNvPicPr>
            <a:picLocks noChangeAspect="1"/>
          </p:cNvPicPr>
          <p:nvPr/>
        </p:nvPicPr>
        <p:blipFill>
          <a:blip r:embed="rId5"/>
          <a:stretch>
            <a:fillRect/>
          </a:stretch>
        </p:blipFill>
        <p:spPr>
          <a:xfrm>
            <a:off x="6781814" y="1844977"/>
            <a:ext cx="3437673" cy="601418"/>
          </a:xfrm>
          <a:prstGeom prst="rect">
            <a:avLst/>
          </a:prstGeom>
        </p:spPr>
      </p:pic>
      <p:pic>
        <p:nvPicPr>
          <p:cNvPr id="12" name="Рисунок 11"/>
          <p:cNvPicPr>
            <a:picLocks noChangeAspect="1"/>
          </p:cNvPicPr>
          <p:nvPr/>
        </p:nvPicPr>
        <p:blipFill>
          <a:blip r:embed="rId6"/>
          <a:stretch>
            <a:fillRect/>
          </a:stretch>
        </p:blipFill>
        <p:spPr>
          <a:xfrm>
            <a:off x="6647507" y="3099233"/>
            <a:ext cx="3424420" cy="485372"/>
          </a:xfrm>
          <a:prstGeom prst="rect">
            <a:avLst/>
          </a:prstGeom>
        </p:spPr>
      </p:pic>
      <p:pic>
        <p:nvPicPr>
          <p:cNvPr id="13" name="Рисунок 12"/>
          <p:cNvPicPr>
            <a:picLocks noChangeAspect="1"/>
          </p:cNvPicPr>
          <p:nvPr/>
        </p:nvPicPr>
        <p:blipFill>
          <a:blip r:embed="rId7"/>
          <a:stretch>
            <a:fillRect/>
          </a:stretch>
        </p:blipFill>
        <p:spPr>
          <a:xfrm>
            <a:off x="6243287" y="4482813"/>
            <a:ext cx="3976200" cy="941801"/>
          </a:xfrm>
          <a:prstGeom prst="rect">
            <a:avLst/>
          </a:prstGeom>
        </p:spPr>
      </p:pic>
    </p:spTree>
    <p:extLst>
      <p:ext uri="{BB962C8B-B14F-4D97-AF65-F5344CB8AC3E}">
        <p14:creationId xmlns:p14="http://schemas.microsoft.com/office/powerpoint/2010/main" val="128482125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843148"/>
            <a:ext cx="3932237" cy="807522"/>
          </a:xfrm>
        </p:spPr>
        <p:style>
          <a:lnRef idx="2">
            <a:schemeClr val="accent1"/>
          </a:lnRef>
          <a:fillRef idx="1">
            <a:schemeClr val="lt1"/>
          </a:fillRef>
          <a:effectRef idx="0">
            <a:schemeClr val="accent1"/>
          </a:effectRef>
          <a:fontRef idx="minor">
            <a:schemeClr val="dk1"/>
          </a:fontRef>
        </p:style>
        <p:txBody>
          <a:bodyPr>
            <a:normAutofit/>
          </a:bodyPr>
          <a:lstStyle/>
          <a:p>
            <a:pPr algn="ctr"/>
            <a:r>
              <a:rPr lang="ru-RU" sz="2400" b="1" dirty="0" err="1" smtClean="0"/>
              <a:t>Бир</a:t>
            </a:r>
            <a:r>
              <a:rPr lang="ru-RU" sz="2400" b="1" dirty="0" smtClean="0"/>
              <a:t> хил </a:t>
            </a:r>
            <a:r>
              <a:rPr lang="ru-RU" sz="2400" b="1" dirty="0" err="1" smtClean="0"/>
              <a:t>фойдалар</a:t>
            </a:r>
            <a:r>
              <a:rPr lang="ru-RU" sz="2400" b="1" dirty="0" smtClean="0"/>
              <a:t> </a:t>
            </a:r>
            <a:r>
              <a:rPr lang="ru-RU" sz="2400" b="1" dirty="0" err="1" smtClean="0"/>
              <a:t>эгри</a:t>
            </a:r>
            <a:r>
              <a:rPr lang="ru-RU" sz="2400" b="1" dirty="0" smtClean="0"/>
              <a:t> </a:t>
            </a:r>
            <a:r>
              <a:rPr lang="ru-RU" sz="2400" b="1" dirty="0" err="1" smtClean="0"/>
              <a:t>чизиғи</a:t>
            </a:r>
            <a:r>
              <a:rPr lang="ru-RU" sz="2400" b="1" dirty="0" smtClean="0"/>
              <a:t> (</a:t>
            </a:r>
            <a:r>
              <a:rPr lang="ru-RU" sz="2400" b="1" dirty="0" err="1" smtClean="0"/>
              <a:t>изопрофа</a:t>
            </a:r>
            <a:r>
              <a:rPr lang="ru-RU" sz="2400" b="1" dirty="0" smtClean="0"/>
              <a:t>)</a:t>
            </a:r>
            <a:endParaRPr lang="ru-RU" sz="2400" b="1" dirty="0"/>
          </a:p>
        </p:txBody>
      </p:sp>
      <p:pic>
        <p:nvPicPr>
          <p:cNvPr id="5" name="Объект 4"/>
          <p:cNvPicPr>
            <a:picLocks noGrp="1" noChangeAspect="1"/>
          </p:cNvPicPr>
          <p:nvPr>
            <p:ph idx="1"/>
          </p:nvPr>
        </p:nvPicPr>
        <p:blipFill>
          <a:blip r:embed="rId3"/>
          <a:stretch>
            <a:fillRect/>
          </a:stretch>
        </p:blipFill>
        <p:spPr>
          <a:xfrm>
            <a:off x="5109980" y="-25728"/>
            <a:ext cx="6587213" cy="6235604"/>
          </a:xfrm>
          <a:prstGeom prst="rect">
            <a:avLst/>
          </a:prstGeom>
        </p:spPr>
      </p:pic>
      <p:sp>
        <p:nvSpPr>
          <p:cNvPr id="4" name="Текст 3"/>
          <p:cNvSpPr>
            <a:spLocks noGrp="1"/>
          </p:cNvSpPr>
          <p:nvPr>
            <p:ph type="body" sz="half" idx="2"/>
          </p:nvPr>
        </p:nvSpPr>
        <p:spPr/>
        <p:style>
          <a:lnRef idx="2">
            <a:schemeClr val="accent1"/>
          </a:lnRef>
          <a:fillRef idx="1">
            <a:schemeClr val="lt1"/>
          </a:fillRef>
          <a:effectRef idx="0">
            <a:schemeClr val="accent1"/>
          </a:effectRef>
          <a:fontRef idx="minor">
            <a:schemeClr val="dk1"/>
          </a:fontRef>
        </p:style>
        <p:txBody>
          <a:bodyPr>
            <a:normAutofit/>
          </a:bodyPr>
          <a:lstStyle/>
          <a:p>
            <a:pPr algn="just"/>
            <a:r>
              <a:rPr lang="ru-RU" sz="2400" dirty="0"/>
              <a:t>Ушбу </a:t>
            </a:r>
            <a:r>
              <a:rPr lang="ru-RU" sz="2400" dirty="0" err="1" smtClean="0"/>
              <a:t>функцияга</a:t>
            </a:r>
            <a:r>
              <a:rPr lang="ru-RU" sz="2400" dirty="0" smtClean="0"/>
              <a:t> </a:t>
            </a:r>
            <a:r>
              <a:rPr lang="ru-RU" sz="2400" dirty="0" err="1" smtClean="0"/>
              <a:t>кўра</a:t>
            </a:r>
            <a:r>
              <a:rPr lang="ru-RU" sz="2400" dirty="0" smtClean="0"/>
              <a:t> </a:t>
            </a:r>
            <a:r>
              <a:rPr lang="ru-RU" sz="2400" dirty="0" err="1" smtClean="0"/>
              <a:t>бозордаги</a:t>
            </a:r>
            <a:r>
              <a:rPr lang="ru-RU" sz="2400" dirty="0" smtClean="0"/>
              <a:t> </a:t>
            </a:r>
            <a:r>
              <a:rPr lang="ru-RU" sz="2400" dirty="0" err="1"/>
              <a:t>мавжуд</a:t>
            </a:r>
            <a:r>
              <a:rPr lang="ru-RU" sz="2400" dirty="0"/>
              <a:t> </a:t>
            </a:r>
            <a:r>
              <a:rPr lang="ru-RU" sz="2400" dirty="0" err="1" smtClean="0"/>
              <a:t>компаниялар</a:t>
            </a:r>
            <a:r>
              <a:rPr lang="ru-RU" sz="2400" dirty="0" smtClean="0"/>
              <a:t> </a:t>
            </a:r>
            <a:r>
              <a:rPr lang="ru-RU" sz="2400" dirty="0" err="1" smtClean="0"/>
              <a:t>ишлаб</a:t>
            </a:r>
            <a:r>
              <a:rPr lang="ru-RU" sz="2400" dirty="0" smtClean="0"/>
              <a:t> </a:t>
            </a:r>
            <a:r>
              <a:rPr lang="ru-RU" sz="2400" dirty="0" err="1"/>
              <a:t>чиқариш</a:t>
            </a:r>
            <a:r>
              <a:rPr lang="ru-RU" sz="2400" dirty="0"/>
              <a:t> </a:t>
            </a:r>
            <a:r>
              <a:rPr lang="ru-RU" sz="2400" dirty="0" err="1" smtClean="0"/>
              <a:t>ҳажмларининг</a:t>
            </a:r>
            <a:r>
              <a:rPr lang="ru-RU" sz="2400" dirty="0" smtClean="0"/>
              <a:t> </a:t>
            </a:r>
            <a:r>
              <a:rPr lang="ru-RU" sz="2400" dirty="0" err="1" smtClean="0"/>
              <a:t>барча</a:t>
            </a:r>
            <a:r>
              <a:rPr lang="ru-RU" sz="2400" dirty="0" smtClean="0"/>
              <a:t> </a:t>
            </a:r>
            <a:r>
              <a:rPr lang="ru-RU" sz="2400" dirty="0" err="1" smtClean="0"/>
              <a:t>комбинациясида</a:t>
            </a:r>
            <a:r>
              <a:rPr lang="ru-RU" sz="2400" dirty="0" smtClean="0"/>
              <a:t> </a:t>
            </a:r>
            <a:r>
              <a:rPr lang="ru-RU" sz="2400" dirty="0" err="1" smtClean="0"/>
              <a:t>ҳам</a:t>
            </a:r>
            <a:r>
              <a:rPr lang="ru-RU" sz="2400" dirty="0" smtClean="0"/>
              <a:t> </a:t>
            </a:r>
            <a:r>
              <a:rPr lang="ru-RU" sz="2400" dirty="0" err="1" smtClean="0"/>
              <a:t>кўриб</a:t>
            </a:r>
            <a:r>
              <a:rPr lang="ru-RU" sz="2400" dirty="0" smtClean="0"/>
              <a:t> </a:t>
            </a:r>
            <a:r>
              <a:rPr lang="ru-RU" sz="2400" dirty="0" err="1" smtClean="0"/>
              <a:t>чиқилаётган</a:t>
            </a:r>
            <a:r>
              <a:rPr lang="ru-RU" sz="2400" dirty="0" smtClean="0"/>
              <a:t> компания </a:t>
            </a:r>
            <a:r>
              <a:rPr lang="ru-RU" sz="2400" dirty="0" err="1" smtClean="0"/>
              <a:t>айнан</a:t>
            </a:r>
            <a:r>
              <a:rPr lang="ru-RU" sz="2400" dirty="0" smtClean="0"/>
              <a:t> </a:t>
            </a:r>
            <a:r>
              <a:rPr lang="ru-RU" sz="2400" dirty="0" err="1" smtClean="0"/>
              <a:t>бир</a:t>
            </a:r>
            <a:r>
              <a:rPr lang="ru-RU" sz="2400" dirty="0" smtClean="0"/>
              <a:t> хил </a:t>
            </a:r>
            <a:r>
              <a:rPr lang="ru-RU" sz="2400" dirty="0" err="1" smtClean="0"/>
              <a:t>миқдордаги</a:t>
            </a:r>
            <a:r>
              <a:rPr lang="ru-RU" sz="2400" dirty="0" smtClean="0"/>
              <a:t> </a:t>
            </a:r>
            <a:r>
              <a:rPr lang="ru-RU" sz="2400" dirty="0" err="1" smtClean="0"/>
              <a:t>фойдага</a:t>
            </a:r>
            <a:r>
              <a:rPr lang="ru-RU" sz="2400" dirty="0" smtClean="0"/>
              <a:t> </a:t>
            </a:r>
            <a:r>
              <a:rPr lang="ru-RU" sz="2400" dirty="0" err="1" smtClean="0"/>
              <a:t>эга</a:t>
            </a:r>
            <a:r>
              <a:rPr lang="ru-RU" sz="2400" dirty="0" smtClean="0"/>
              <a:t> </a:t>
            </a:r>
            <a:r>
              <a:rPr lang="ru-RU" sz="2400" dirty="0" err="1" smtClean="0"/>
              <a:t>бўлади</a:t>
            </a:r>
            <a:r>
              <a:rPr lang="ru-RU" sz="2400" dirty="0" smtClean="0"/>
              <a:t>.</a:t>
            </a:r>
            <a:endParaRPr lang="ru-RU" sz="2400" dirty="0"/>
          </a:p>
        </p:txBody>
      </p:sp>
      <p:sp>
        <p:nvSpPr>
          <p:cNvPr id="6" name="TextBox 5"/>
          <p:cNvSpPr txBox="1"/>
          <p:nvPr/>
        </p:nvSpPr>
        <p:spPr>
          <a:xfrm>
            <a:off x="6424551" y="1333998"/>
            <a:ext cx="2933205" cy="646331"/>
          </a:xfrm>
          <a:prstGeom prst="rect">
            <a:avLst/>
          </a:prstGeom>
          <a:solidFill>
            <a:schemeClr val="bg1"/>
          </a:solidFill>
        </p:spPr>
        <p:txBody>
          <a:bodyPr wrap="square" rtlCol="0">
            <a:spAutoFit/>
          </a:bodyPr>
          <a:lstStyle/>
          <a:p>
            <a:r>
              <a:rPr lang="ru-RU" dirty="0" smtClean="0"/>
              <a:t>1-компаниянинг реакция </a:t>
            </a:r>
            <a:r>
              <a:rPr lang="ru-RU" dirty="0" err="1" smtClean="0"/>
              <a:t>қилиш</a:t>
            </a:r>
            <a:r>
              <a:rPr lang="ru-RU" dirty="0" smtClean="0"/>
              <a:t> </a:t>
            </a:r>
            <a:r>
              <a:rPr lang="ru-RU" dirty="0" err="1" smtClean="0"/>
              <a:t>функцияси</a:t>
            </a:r>
            <a:endParaRPr lang="ru-RU" dirty="0"/>
          </a:p>
        </p:txBody>
      </p:sp>
      <p:sp>
        <p:nvSpPr>
          <p:cNvPr id="7" name="TextBox 6"/>
          <p:cNvSpPr txBox="1"/>
          <p:nvPr/>
        </p:nvSpPr>
        <p:spPr>
          <a:xfrm>
            <a:off x="9880267" y="2994560"/>
            <a:ext cx="1531919" cy="923330"/>
          </a:xfrm>
          <a:prstGeom prst="rect">
            <a:avLst/>
          </a:prstGeom>
          <a:solidFill>
            <a:schemeClr val="bg1"/>
          </a:solidFill>
        </p:spPr>
        <p:txBody>
          <a:bodyPr wrap="square" rtlCol="0">
            <a:spAutoFit/>
          </a:bodyPr>
          <a:lstStyle/>
          <a:p>
            <a:pPr algn="ctr"/>
            <a:r>
              <a:rPr lang="ru-RU" dirty="0" smtClean="0"/>
              <a:t>1-компания </a:t>
            </a:r>
            <a:r>
              <a:rPr lang="ru-RU" dirty="0" err="1" smtClean="0"/>
              <a:t>учун</a:t>
            </a:r>
            <a:r>
              <a:rPr lang="ru-RU" dirty="0" smtClean="0"/>
              <a:t> </a:t>
            </a:r>
            <a:r>
              <a:rPr lang="ru-RU" dirty="0" err="1" smtClean="0"/>
              <a:t>изопрофалар</a:t>
            </a:r>
            <a:endParaRPr lang="ru-RU" dirty="0"/>
          </a:p>
        </p:txBody>
      </p:sp>
      <p:sp>
        <p:nvSpPr>
          <p:cNvPr id="8" name="TextBox 7"/>
          <p:cNvSpPr txBox="1"/>
          <p:nvPr/>
        </p:nvSpPr>
        <p:spPr>
          <a:xfrm>
            <a:off x="8015844" y="4953479"/>
            <a:ext cx="2363190" cy="646331"/>
          </a:xfrm>
          <a:prstGeom prst="rect">
            <a:avLst/>
          </a:prstGeom>
          <a:solidFill>
            <a:schemeClr val="bg1"/>
          </a:solidFill>
        </p:spPr>
        <p:txBody>
          <a:bodyPr wrap="square" rtlCol="0">
            <a:spAutoFit/>
          </a:bodyPr>
          <a:lstStyle/>
          <a:p>
            <a:r>
              <a:rPr lang="ru-RU" dirty="0" smtClean="0"/>
              <a:t>1-компания </a:t>
            </a:r>
            <a:r>
              <a:rPr lang="ru-RU" dirty="0" err="1" smtClean="0"/>
              <a:t>учун</a:t>
            </a:r>
            <a:r>
              <a:rPr lang="ru-RU" dirty="0" smtClean="0"/>
              <a:t> монополия </a:t>
            </a:r>
            <a:r>
              <a:rPr lang="ru-RU" dirty="0" err="1" smtClean="0"/>
              <a:t>нуқтаси</a:t>
            </a:r>
            <a:endParaRPr lang="ru-RU" dirty="0"/>
          </a:p>
        </p:txBody>
      </p:sp>
    </p:spTree>
    <p:extLst>
      <p:ext uri="{BB962C8B-B14F-4D97-AF65-F5344CB8AC3E}">
        <p14:creationId xmlns:p14="http://schemas.microsoft.com/office/powerpoint/2010/main" val="108931014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84498" y="0"/>
            <a:ext cx="8548910" cy="888642"/>
          </a:xfrm>
        </p:spPr>
        <p:txBody>
          <a:bodyPr>
            <a:noAutofit/>
          </a:bodyPr>
          <a:lstStyle/>
          <a:p>
            <a:pPr algn="ctr"/>
            <a:r>
              <a:rPr lang="ru-RU" sz="2400" b="1" dirty="0" err="1" smtClean="0"/>
              <a:t>Курно</a:t>
            </a:r>
            <a:r>
              <a:rPr lang="ru-RU" sz="2400" b="1" dirty="0" smtClean="0"/>
              <a:t> </a:t>
            </a:r>
            <a:r>
              <a:rPr lang="ru-RU" sz="2400" b="1" dirty="0" err="1" smtClean="0"/>
              <a:t>мувозанати</a:t>
            </a:r>
            <a:r>
              <a:rPr lang="ru-RU" sz="2400" b="1" dirty="0" smtClean="0"/>
              <a:t> </a:t>
            </a:r>
            <a:r>
              <a:rPr lang="ru-RU" sz="2400" b="1" dirty="0" err="1" smtClean="0"/>
              <a:t>нуқтасида</a:t>
            </a:r>
            <a:r>
              <a:rPr lang="ru-RU" sz="2400" b="1" dirty="0" smtClean="0"/>
              <a:t> 2-компания </a:t>
            </a:r>
            <a:r>
              <a:rPr lang="ru-RU" sz="2400" b="1" dirty="0" err="1" smtClean="0"/>
              <a:t>маржинал</a:t>
            </a:r>
            <a:r>
              <a:rPr lang="ru-RU" sz="2400" b="1" dirty="0" smtClean="0"/>
              <a:t> </a:t>
            </a:r>
            <a:r>
              <a:rPr lang="ru-RU" sz="2400" b="1" dirty="0" err="1" smtClean="0"/>
              <a:t>харажатларининг</a:t>
            </a:r>
            <a:r>
              <a:rPr lang="ru-RU" sz="2400" b="1" dirty="0" smtClean="0"/>
              <a:t> </a:t>
            </a:r>
            <a:r>
              <a:rPr lang="ru-RU" sz="2400" b="1" dirty="0" err="1" smtClean="0"/>
              <a:t>камайиши</a:t>
            </a:r>
            <a:r>
              <a:rPr lang="ru-RU" sz="2400" b="1" dirty="0" smtClean="0"/>
              <a:t> </a:t>
            </a:r>
            <a:r>
              <a:rPr lang="ru-RU" sz="2400" b="1" dirty="0" err="1" smtClean="0"/>
              <a:t>самараси</a:t>
            </a:r>
            <a:endParaRPr lang="ru-RU" sz="2400" b="1" dirty="0"/>
          </a:p>
        </p:txBody>
      </p:sp>
      <p:pic>
        <p:nvPicPr>
          <p:cNvPr id="7" name="Объект 6"/>
          <p:cNvPicPr>
            <a:picLocks noGrp="1" noChangeAspect="1"/>
          </p:cNvPicPr>
          <p:nvPr>
            <p:ph idx="1"/>
          </p:nvPr>
        </p:nvPicPr>
        <p:blipFill>
          <a:blip r:embed="rId3"/>
          <a:stretch>
            <a:fillRect/>
          </a:stretch>
        </p:blipFill>
        <p:spPr>
          <a:xfrm>
            <a:off x="1466022" y="888642"/>
            <a:ext cx="7948434" cy="5969358"/>
          </a:xfrm>
          <a:prstGeom prst="rect">
            <a:avLst/>
          </a:prstGeom>
        </p:spPr>
      </p:pic>
      <p:sp>
        <p:nvSpPr>
          <p:cNvPr id="8" name="TextBox 7"/>
          <p:cNvSpPr txBox="1"/>
          <p:nvPr/>
        </p:nvSpPr>
        <p:spPr>
          <a:xfrm>
            <a:off x="5344732" y="3911958"/>
            <a:ext cx="3371756" cy="646331"/>
          </a:xfrm>
          <a:prstGeom prst="rect">
            <a:avLst/>
          </a:prstGeom>
          <a:solidFill>
            <a:schemeClr val="bg1"/>
          </a:solidFill>
        </p:spPr>
        <p:txBody>
          <a:bodyPr wrap="square" rtlCol="0">
            <a:spAutoFit/>
          </a:bodyPr>
          <a:lstStyle/>
          <a:p>
            <a:r>
              <a:rPr lang="ru-RU" dirty="0" smtClean="0"/>
              <a:t>2-компания </a:t>
            </a:r>
            <a:r>
              <a:rPr lang="ru-RU" dirty="0" err="1" smtClean="0"/>
              <a:t>маржинал</a:t>
            </a:r>
            <a:r>
              <a:rPr lang="ru-RU" dirty="0" smtClean="0"/>
              <a:t> </a:t>
            </a:r>
            <a:r>
              <a:rPr lang="ru-RU" dirty="0" err="1" smtClean="0"/>
              <a:t>харажатлари</a:t>
            </a:r>
            <a:r>
              <a:rPr lang="ru-RU" dirty="0" smtClean="0"/>
              <a:t> </a:t>
            </a:r>
            <a:r>
              <a:rPr lang="ru-RU" dirty="0" err="1" smtClean="0"/>
              <a:t>камайиши</a:t>
            </a:r>
            <a:r>
              <a:rPr lang="ru-RU" dirty="0" smtClean="0"/>
              <a:t> </a:t>
            </a:r>
            <a:r>
              <a:rPr lang="ru-RU" dirty="0" err="1" smtClean="0"/>
              <a:t>туфайли</a:t>
            </a:r>
            <a:endParaRPr lang="ru-RU" dirty="0"/>
          </a:p>
        </p:txBody>
      </p:sp>
    </p:spTree>
    <p:extLst>
      <p:ext uri="{BB962C8B-B14F-4D97-AF65-F5344CB8AC3E}">
        <p14:creationId xmlns:p14="http://schemas.microsoft.com/office/powerpoint/2010/main" val="189577311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23123" y="244699"/>
            <a:ext cx="9463311" cy="540912"/>
          </a:xfrm>
        </p:spPr>
        <p:txBody>
          <a:bodyPr>
            <a:noAutofit/>
          </a:bodyPr>
          <a:lstStyle/>
          <a:p>
            <a:pPr algn="ctr"/>
            <a:r>
              <a:rPr lang="ru-RU" sz="2000" b="1" dirty="0" err="1" smtClean="0"/>
              <a:t>Курно</a:t>
            </a:r>
            <a:r>
              <a:rPr lang="ru-RU" sz="2000" b="1" dirty="0" smtClean="0"/>
              <a:t> </a:t>
            </a:r>
            <a:r>
              <a:rPr lang="ru-RU" sz="2000" b="1" dirty="0" err="1" smtClean="0"/>
              <a:t>олигополияси</a:t>
            </a:r>
            <a:r>
              <a:rPr lang="ru-RU" sz="2000" b="1" dirty="0" smtClean="0"/>
              <a:t> </a:t>
            </a:r>
            <a:r>
              <a:rPr lang="ru-RU" sz="2000" b="1" dirty="0" err="1" smtClean="0"/>
              <a:t>мавжуд</a:t>
            </a:r>
            <a:r>
              <a:rPr lang="ru-RU" sz="2000" b="1" dirty="0" smtClean="0"/>
              <a:t> </a:t>
            </a:r>
            <a:r>
              <a:rPr lang="ru-RU" sz="2000" b="1" dirty="0" err="1" smtClean="0"/>
              <a:t>бозорда</a:t>
            </a:r>
            <a:r>
              <a:rPr lang="ru-RU" sz="2000" b="1" dirty="0" smtClean="0"/>
              <a:t> </a:t>
            </a:r>
            <a:r>
              <a:rPr lang="ru-RU" sz="2000" b="1" dirty="0" err="1" smtClean="0"/>
              <a:t>компанияларни</a:t>
            </a:r>
            <a:r>
              <a:rPr lang="ru-RU" sz="2000" b="1" dirty="0" smtClean="0"/>
              <a:t> </a:t>
            </a:r>
            <a:r>
              <a:rPr lang="ru-RU" sz="2000" b="1" dirty="0" err="1" smtClean="0"/>
              <a:t>келишувга</a:t>
            </a:r>
            <a:r>
              <a:rPr lang="ru-RU" sz="2000" b="1" dirty="0"/>
              <a:t> (</a:t>
            </a:r>
            <a:r>
              <a:rPr lang="ru-RU" sz="2000" b="1" dirty="0" smtClean="0"/>
              <a:t>сговор, </a:t>
            </a:r>
            <a:r>
              <a:rPr lang="en-US" sz="2000" b="1" dirty="0" smtClean="0"/>
              <a:t>collude</a:t>
            </a:r>
            <a:r>
              <a:rPr lang="ru-RU" sz="2000" b="1" dirty="0" smtClean="0"/>
              <a:t>) </a:t>
            </a:r>
            <a:r>
              <a:rPr lang="ru-RU" sz="2000" b="1" dirty="0" err="1" smtClean="0"/>
              <a:t>ундовчи</a:t>
            </a:r>
            <a:r>
              <a:rPr lang="ru-RU" sz="2000" b="1" dirty="0" smtClean="0"/>
              <a:t> </a:t>
            </a:r>
            <a:r>
              <a:rPr lang="ru-RU" sz="2000" b="1" dirty="0" err="1" smtClean="0"/>
              <a:t>сабаблар</a:t>
            </a:r>
            <a:endParaRPr lang="ru-RU" sz="2000" b="1" dirty="0"/>
          </a:p>
        </p:txBody>
      </p:sp>
      <p:pic>
        <p:nvPicPr>
          <p:cNvPr id="5" name="Объект 4"/>
          <p:cNvPicPr>
            <a:picLocks noGrp="1" noChangeAspect="1"/>
          </p:cNvPicPr>
          <p:nvPr>
            <p:ph idx="1"/>
          </p:nvPr>
        </p:nvPicPr>
        <p:blipFill>
          <a:blip r:embed="rId3"/>
          <a:stretch>
            <a:fillRect/>
          </a:stretch>
        </p:blipFill>
        <p:spPr>
          <a:xfrm>
            <a:off x="940156" y="980843"/>
            <a:ext cx="7353837" cy="5805097"/>
          </a:xfrm>
          <a:prstGeom prst="rect">
            <a:avLst/>
          </a:prstGeom>
        </p:spPr>
      </p:pic>
    </p:spTree>
    <p:extLst>
      <p:ext uri="{BB962C8B-B14F-4D97-AF65-F5344CB8AC3E}">
        <p14:creationId xmlns:p14="http://schemas.microsoft.com/office/powerpoint/2010/main" val="86322285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792" y="166914"/>
            <a:ext cx="4533363" cy="530225"/>
          </a:xfrm>
        </p:spPr>
        <p:style>
          <a:lnRef idx="2">
            <a:schemeClr val="accent1"/>
          </a:lnRef>
          <a:fillRef idx="1">
            <a:schemeClr val="lt1"/>
          </a:fillRef>
          <a:effectRef idx="0">
            <a:schemeClr val="accent1"/>
          </a:effectRef>
          <a:fontRef idx="minor">
            <a:schemeClr val="dk1"/>
          </a:fontRef>
        </p:style>
        <p:txBody>
          <a:bodyPr>
            <a:normAutofit fontScale="90000"/>
          </a:bodyPr>
          <a:lstStyle/>
          <a:p>
            <a:r>
              <a:rPr lang="ru-RU" dirty="0" err="1" smtClean="0"/>
              <a:t>Стакелберг</a:t>
            </a:r>
            <a:r>
              <a:rPr lang="ru-RU" dirty="0" smtClean="0"/>
              <a:t> </a:t>
            </a:r>
            <a:r>
              <a:rPr lang="ru-RU" dirty="0" err="1" smtClean="0"/>
              <a:t>олигополияси</a:t>
            </a:r>
            <a:endParaRPr lang="ru-RU" dirty="0"/>
          </a:p>
        </p:txBody>
      </p:sp>
      <p:pic>
        <p:nvPicPr>
          <p:cNvPr id="5" name="Объект 4"/>
          <p:cNvPicPr>
            <a:picLocks noGrp="1" noChangeAspect="1"/>
          </p:cNvPicPr>
          <p:nvPr>
            <p:ph idx="1"/>
          </p:nvPr>
        </p:nvPicPr>
        <p:blipFill>
          <a:blip r:embed="rId3"/>
          <a:stretch>
            <a:fillRect/>
          </a:stretch>
        </p:blipFill>
        <p:spPr>
          <a:xfrm>
            <a:off x="5215945" y="183110"/>
            <a:ext cx="6709892" cy="5634507"/>
          </a:xfrm>
          <a:prstGeom prst="rect">
            <a:avLst/>
          </a:prstGeom>
        </p:spPr>
      </p:pic>
      <p:sp>
        <p:nvSpPr>
          <p:cNvPr id="4" name="Текст 3"/>
          <p:cNvSpPr>
            <a:spLocks noGrp="1"/>
          </p:cNvSpPr>
          <p:nvPr>
            <p:ph type="body" sz="half" idx="2"/>
          </p:nvPr>
        </p:nvSpPr>
        <p:spPr>
          <a:xfrm>
            <a:off x="553792" y="653596"/>
            <a:ext cx="4533363" cy="5615256"/>
          </a:xfrm>
        </p:spPr>
        <p:style>
          <a:lnRef idx="1">
            <a:schemeClr val="accent3"/>
          </a:lnRef>
          <a:fillRef idx="2">
            <a:schemeClr val="accent3"/>
          </a:fillRef>
          <a:effectRef idx="1">
            <a:schemeClr val="accent3"/>
          </a:effectRef>
          <a:fontRef idx="minor">
            <a:schemeClr val="dk1"/>
          </a:fontRef>
        </p:style>
        <p:txBody>
          <a:bodyPr>
            <a:noAutofit/>
          </a:bodyPr>
          <a:lstStyle/>
          <a:p>
            <a:r>
              <a:rPr lang="ru-RU" sz="1800" dirty="0" err="1"/>
              <a:t>Бу</a:t>
            </a:r>
            <a:r>
              <a:rPr lang="ru-RU" sz="1800" dirty="0"/>
              <a:t> </a:t>
            </a:r>
            <a:r>
              <a:rPr lang="ru-RU" sz="1800" dirty="0" err="1"/>
              <a:t>шундай</a:t>
            </a:r>
            <a:r>
              <a:rPr lang="ru-RU" sz="1800" dirty="0"/>
              <a:t> </a:t>
            </a:r>
            <a:r>
              <a:rPr lang="ru-RU" sz="1800" dirty="0" err="1"/>
              <a:t>тармоқки</a:t>
            </a:r>
            <a:r>
              <a:rPr lang="ru-RU" sz="1800" dirty="0"/>
              <a:t>, </a:t>
            </a:r>
            <a:r>
              <a:rPr lang="ru-RU" sz="1800" dirty="0" err="1"/>
              <a:t>унда</a:t>
            </a:r>
            <a:r>
              <a:rPr lang="ru-RU" sz="1800" dirty="0"/>
              <a:t>:</a:t>
            </a:r>
          </a:p>
          <a:p>
            <a:pPr marL="342900" indent="-342900">
              <a:buFont typeface="Arial" panose="020B0604020202020204" pitchFamily="34" charset="0"/>
              <a:buAutoNum type="arabicParenR"/>
            </a:pPr>
            <a:r>
              <a:rPr lang="ru-RU" sz="1800" dirty="0" err="1"/>
              <a:t>Бозорда</a:t>
            </a:r>
            <a:r>
              <a:rPr lang="ru-RU" sz="1800" dirty="0"/>
              <a:t> </a:t>
            </a:r>
            <a:r>
              <a:rPr lang="ru-RU" sz="1800" dirty="0" err="1"/>
              <a:t>кўп</a:t>
            </a:r>
            <a:r>
              <a:rPr lang="ru-RU" sz="1800" dirty="0"/>
              <a:t> </a:t>
            </a:r>
            <a:r>
              <a:rPr lang="ru-RU" sz="1800" dirty="0" err="1"/>
              <a:t>сонли</a:t>
            </a:r>
            <a:r>
              <a:rPr lang="ru-RU" sz="1800" dirty="0"/>
              <a:t> </a:t>
            </a:r>
            <a:r>
              <a:rPr lang="ru-RU" sz="1800" dirty="0" err="1"/>
              <a:t>истеъмолчиларга</a:t>
            </a:r>
            <a:r>
              <a:rPr lang="ru-RU" sz="1800" dirty="0"/>
              <a:t> </a:t>
            </a:r>
            <a:r>
              <a:rPr lang="ru-RU" sz="1800" dirty="0" err="1"/>
              <a:t>хизмат</a:t>
            </a:r>
            <a:r>
              <a:rPr lang="ru-RU" sz="1800" dirty="0"/>
              <a:t> </a:t>
            </a:r>
            <a:r>
              <a:rPr lang="ru-RU" sz="1800" dirty="0" err="1"/>
              <a:t>қилувчи</a:t>
            </a:r>
            <a:r>
              <a:rPr lang="ru-RU" sz="1800" dirty="0"/>
              <a:t> </a:t>
            </a:r>
            <a:r>
              <a:rPr lang="ru-RU" sz="1800" dirty="0" err="1"/>
              <a:t>кам</a:t>
            </a:r>
            <a:r>
              <a:rPr lang="ru-RU" sz="1800" dirty="0"/>
              <a:t> </a:t>
            </a:r>
            <a:r>
              <a:rPr lang="ru-RU" sz="1800" dirty="0" err="1"/>
              <a:t>сонли</a:t>
            </a:r>
            <a:r>
              <a:rPr lang="ru-RU" sz="1800" dirty="0"/>
              <a:t> </a:t>
            </a:r>
            <a:r>
              <a:rPr lang="ru-RU" sz="1800" dirty="0" err="1"/>
              <a:t>бир-нечта</a:t>
            </a:r>
            <a:r>
              <a:rPr lang="ru-RU" sz="1800" dirty="0"/>
              <a:t> компания </a:t>
            </a:r>
            <a:r>
              <a:rPr lang="ru-RU" sz="1800" dirty="0" err="1"/>
              <a:t>мавжуд</a:t>
            </a:r>
            <a:r>
              <a:rPr lang="ru-RU" sz="1800" dirty="0"/>
              <a:t> </a:t>
            </a:r>
            <a:r>
              <a:rPr lang="ru-RU" sz="1800" dirty="0" err="1"/>
              <a:t>бўлади</a:t>
            </a:r>
            <a:r>
              <a:rPr lang="ru-RU" sz="1800" dirty="0"/>
              <a:t>;</a:t>
            </a:r>
          </a:p>
          <a:p>
            <a:pPr marL="342900" indent="-342900">
              <a:buFont typeface="Arial" panose="020B0604020202020204" pitchFamily="34" charset="0"/>
              <a:buAutoNum type="arabicParenR"/>
            </a:pPr>
            <a:r>
              <a:rPr lang="ru-RU" sz="1800" dirty="0" err="1"/>
              <a:t>Компаниялар</a:t>
            </a:r>
            <a:r>
              <a:rPr lang="ru-RU" sz="1800" dirty="0"/>
              <a:t> </a:t>
            </a:r>
            <a:r>
              <a:rPr lang="ru-RU" sz="1800" dirty="0" err="1"/>
              <a:t>бир</a:t>
            </a:r>
            <a:r>
              <a:rPr lang="ru-RU" sz="1800" dirty="0"/>
              <a:t> </a:t>
            </a:r>
            <a:r>
              <a:rPr lang="ru-RU" sz="1800" dirty="0" err="1"/>
              <a:t>турдаги</a:t>
            </a:r>
            <a:r>
              <a:rPr lang="ru-RU" sz="1800" dirty="0"/>
              <a:t> </a:t>
            </a:r>
            <a:r>
              <a:rPr lang="ru-RU" sz="1800" dirty="0" err="1"/>
              <a:t>ёки</a:t>
            </a:r>
            <a:r>
              <a:rPr lang="ru-RU" sz="1800" dirty="0"/>
              <a:t> </a:t>
            </a:r>
            <a:r>
              <a:rPr lang="ru-RU" sz="1800" dirty="0" err="1"/>
              <a:t>турли</a:t>
            </a:r>
            <a:r>
              <a:rPr lang="ru-RU" sz="1800" dirty="0"/>
              <a:t> хил (</a:t>
            </a:r>
            <a:r>
              <a:rPr lang="ru-RU" sz="1800" dirty="0" err="1"/>
              <a:t>дифференциялашган</a:t>
            </a:r>
            <a:r>
              <a:rPr lang="ru-RU" sz="1800" dirty="0"/>
              <a:t>) </a:t>
            </a:r>
            <a:r>
              <a:rPr lang="ru-RU" sz="1800" dirty="0" err="1"/>
              <a:t>маҳсулотларни</a:t>
            </a:r>
            <a:r>
              <a:rPr lang="ru-RU" sz="1800" dirty="0"/>
              <a:t> </a:t>
            </a:r>
            <a:r>
              <a:rPr lang="ru-RU" sz="1800" dirty="0" err="1"/>
              <a:t>ишлаб</a:t>
            </a:r>
            <a:r>
              <a:rPr lang="ru-RU" sz="1800" dirty="0"/>
              <a:t> </a:t>
            </a:r>
            <a:r>
              <a:rPr lang="ru-RU" sz="1800" dirty="0" err="1" smtClean="0"/>
              <a:t>чиқаради</a:t>
            </a:r>
            <a:r>
              <a:rPr lang="ru-RU" sz="1800" dirty="0" smtClean="0"/>
              <a:t>;</a:t>
            </a:r>
            <a:endParaRPr lang="ru-RU" sz="1800" dirty="0"/>
          </a:p>
          <a:p>
            <a:pPr marL="342900" indent="-342900">
              <a:buAutoNum type="arabicParenR"/>
            </a:pPr>
            <a:r>
              <a:rPr lang="ru-RU" sz="1800" dirty="0" err="1" smtClean="0"/>
              <a:t>Компаниялардан</a:t>
            </a:r>
            <a:r>
              <a:rPr lang="ru-RU" sz="1800" dirty="0" smtClean="0"/>
              <a:t> </a:t>
            </a:r>
            <a:r>
              <a:rPr lang="ru-RU" sz="1800" dirty="0" err="1" smtClean="0"/>
              <a:t>бири</a:t>
            </a:r>
            <a:r>
              <a:rPr lang="ru-RU" sz="1800" dirty="0" smtClean="0"/>
              <a:t> (</a:t>
            </a:r>
            <a:r>
              <a:rPr lang="ru-RU" sz="1800" dirty="0" err="1" smtClean="0"/>
              <a:t>етакчи</a:t>
            </a:r>
            <a:r>
              <a:rPr lang="ru-RU" sz="1800" dirty="0" smtClean="0"/>
              <a:t> </a:t>
            </a:r>
            <a:r>
              <a:rPr lang="en-US" sz="1800" dirty="0" smtClean="0"/>
              <a:t>(leader)</a:t>
            </a:r>
            <a:r>
              <a:rPr lang="ru-RU" sz="1800" dirty="0" smtClean="0"/>
              <a:t>) </a:t>
            </a:r>
            <a:r>
              <a:rPr lang="ru-RU" sz="1800" dirty="0" err="1" smtClean="0"/>
              <a:t>қолганлар</a:t>
            </a:r>
            <a:r>
              <a:rPr lang="ru-RU" sz="1800" dirty="0" smtClean="0"/>
              <a:t> </a:t>
            </a:r>
            <a:r>
              <a:rPr lang="ru-RU" sz="1800" dirty="0" err="1" smtClean="0"/>
              <a:t>маҳсулот</a:t>
            </a:r>
            <a:r>
              <a:rPr lang="ru-RU" sz="1800" dirty="0" smtClean="0"/>
              <a:t> </a:t>
            </a:r>
            <a:r>
              <a:rPr lang="ru-RU" sz="1800" dirty="0" err="1" smtClean="0"/>
              <a:t>ҳажми</a:t>
            </a:r>
            <a:r>
              <a:rPr lang="ru-RU" sz="1800" dirty="0" smtClean="0"/>
              <a:t> </a:t>
            </a:r>
            <a:r>
              <a:rPr lang="ru-RU" sz="1800" dirty="0" err="1" smtClean="0"/>
              <a:t>борасида</a:t>
            </a:r>
            <a:r>
              <a:rPr lang="ru-RU" sz="1800" dirty="0" smtClean="0"/>
              <a:t> </a:t>
            </a:r>
            <a:r>
              <a:rPr lang="ru-RU" sz="1800" dirty="0" err="1" smtClean="0"/>
              <a:t>қарор</a:t>
            </a:r>
            <a:r>
              <a:rPr lang="ru-RU" sz="1800" dirty="0" smtClean="0"/>
              <a:t> </a:t>
            </a:r>
            <a:r>
              <a:rPr lang="ru-RU" sz="1800" dirty="0" err="1" smtClean="0"/>
              <a:t>қилгунга</a:t>
            </a:r>
            <a:r>
              <a:rPr lang="ru-RU" sz="1800" dirty="0" smtClean="0"/>
              <a:t> </a:t>
            </a:r>
            <a:r>
              <a:rPr lang="ru-RU" sz="1800" dirty="0" err="1" smtClean="0"/>
              <a:t>қадар</a:t>
            </a:r>
            <a:r>
              <a:rPr lang="ru-RU" sz="1800" dirty="0" smtClean="0"/>
              <a:t> </a:t>
            </a:r>
            <a:r>
              <a:rPr lang="ru-RU" sz="1800" dirty="0" err="1" smtClean="0"/>
              <a:t>ўзи</a:t>
            </a:r>
            <a:r>
              <a:rPr lang="ru-RU" sz="1800" dirty="0" smtClean="0"/>
              <a:t> </a:t>
            </a:r>
            <a:r>
              <a:rPr lang="ru-RU" sz="1800" dirty="0" err="1" smtClean="0"/>
              <a:t>ишлаб</a:t>
            </a:r>
            <a:r>
              <a:rPr lang="ru-RU" sz="1800" dirty="0" smtClean="0"/>
              <a:t> </a:t>
            </a:r>
            <a:r>
              <a:rPr lang="ru-RU" sz="1800" dirty="0" err="1" smtClean="0"/>
              <a:t>чиқарадиган</a:t>
            </a:r>
            <a:r>
              <a:rPr lang="ru-RU" sz="1800" dirty="0" smtClean="0"/>
              <a:t> </a:t>
            </a:r>
            <a:r>
              <a:rPr lang="ru-RU" sz="1800" dirty="0" err="1" smtClean="0"/>
              <a:t>маҳсулот</a:t>
            </a:r>
            <a:r>
              <a:rPr lang="ru-RU" sz="1800" dirty="0" smtClean="0"/>
              <a:t> </a:t>
            </a:r>
            <a:r>
              <a:rPr lang="ru-RU" sz="1800" dirty="0" err="1" smtClean="0"/>
              <a:t>ҳажмини</a:t>
            </a:r>
            <a:r>
              <a:rPr lang="ru-RU" sz="1800" dirty="0" smtClean="0"/>
              <a:t> (</a:t>
            </a:r>
            <a:r>
              <a:rPr lang="ru-RU" sz="1800" dirty="0" err="1" smtClean="0"/>
              <a:t>биринчи</a:t>
            </a:r>
            <a:r>
              <a:rPr lang="ru-RU" sz="1800" dirty="0" smtClean="0"/>
              <a:t> </a:t>
            </a:r>
            <a:r>
              <a:rPr lang="ru-RU" sz="1800" dirty="0" err="1" smtClean="0"/>
              <a:t>бўлиб</a:t>
            </a:r>
            <a:r>
              <a:rPr lang="ru-RU" sz="1800" dirty="0" smtClean="0"/>
              <a:t> )</a:t>
            </a:r>
            <a:r>
              <a:rPr lang="ru-RU" sz="1800" dirty="0" err="1" smtClean="0"/>
              <a:t>белгилайди</a:t>
            </a:r>
            <a:r>
              <a:rPr lang="ru-RU" sz="1800" dirty="0"/>
              <a:t>;</a:t>
            </a:r>
            <a:endParaRPr lang="ru-RU" sz="1800" dirty="0" smtClean="0"/>
          </a:p>
          <a:p>
            <a:pPr marL="342900" indent="-342900">
              <a:buAutoNum type="arabicParenR"/>
            </a:pPr>
            <a:r>
              <a:rPr lang="ru-RU" sz="1800" dirty="0" err="1" smtClean="0"/>
              <a:t>Бозорнинг</a:t>
            </a:r>
            <a:r>
              <a:rPr lang="ru-RU" sz="1800" dirty="0" smtClean="0"/>
              <a:t> </a:t>
            </a:r>
            <a:r>
              <a:rPr lang="ru-RU" sz="1800" dirty="0" err="1" smtClean="0"/>
              <a:t>бошқа</a:t>
            </a:r>
            <a:r>
              <a:rPr lang="ru-RU" sz="1800" dirty="0" smtClean="0"/>
              <a:t> </a:t>
            </a:r>
            <a:r>
              <a:rPr lang="ru-RU" sz="1800" dirty="0" err="1" smtClean="0"/>
              <a:t>иштирокчилари</a:t>
            </a:r>
            <a:r>
              <a:rPr lang="ru-RU" sz="1800" dirty="0" smtClean="0"/>
              <a:t> («</a:t>
            </a:r>
            <a:r>
              <a:rPr lang="ru-RU" sz="1800" dirty="0" err="1" smtClean="0"/>
              <a:t>эргашувчилар</a:t>
            </a:r>
            <a:r>
              <a:rPr lang="ru-RU" sz="1800" dirty="0" smtClean="0"/>
              <a:t>»</a:t>
            </a:r>
            <a:r>
              <a:rPr lang="en-US" sz="1800" dirty="0" smtClean="0"/>
              <a:t>(follower)</a:t>
            </a:r>
            <a:r>
              <a:rPr lang="ru-RU" sz="1800" dirty="0" smtClean="0"/>
              <a:t>) </a:t>
            </a:r>
            <a:r>
              <a:rPr lang="ru-RU" sz="1800" dirty="0" err="1" smtClean="0"/>
              <a:t>етакчининг</a:t>
            </a:r>
            <a:r>
              <a:rPr lang="ru-RU" sz="1800" dirty="0" smtClean="0"/>
              <a:t> </a:t>
            </a:r>
            <a:r>
              <a:rPr lang="ru-RU" sz="1800" dirty="0" err="1" smtClean="0"/>
              <a:t>ишлаб</a:t>
            </a:r>
            <a:r>
              <a:rPr lang="ru-RU" sz="1800" dirty="0" smtClean="0"/>
              <a:t> </a:t>
            </a:r>
            <a:r>
              <a:rPr lang="ru-RU" sz="1800" dirty="0" err="1" smtClean="0"/>
              <a:t>чиқариш</a:t>
            </a:r>
            <a:r>
              <a:rPr lang="ru-RU" sz="1800" dirty="0" smtClean="0"/>
              <a:t> </a:t>
            </a:r>
            <a:r>
              <a:rPr lang="ru-RU" sz="1800" dirty="0" err="1" smtClean="0"/>
              <a:t>ҳажмини</a:t>
            </a:r>
            <a:r>
              <a:rPr lang="ru-RU" sz="1800" dirty="0" smtClean="0"/>
              <a:t> </a:t>
            </a:r>
            <a:r>
              <a:rPr lang="ru-RU" sz="1800" dirty="0" err="1" smtClean="0"/>
              <a:t>қабул</a:t>
            </a:r>
            <a:r>
              <a:rPr lang="ru-RU" sz="1800" dirty="0" smtClean="0"/>
              <a:t> </a:t>
            </a:r>
            <a:r>
              <a:rPr lang="ru-RU" sz="1800" dirty="0" err="1" smtClean="0"/>
              <a:t>қилади</a:t>
            </a:r>
            <a:r>
              <a:rPr lang="ru-RU" sz="1800" dirty="0" smtClean="0"/>
              <a:t> </a:t>
            </a:r>
            <a:r>
              <a:rPr lang="ru-RU" sz="1800" dirty="0" err="1" smtClean="0"/>
              <a:t>ва</a:t>
            </a:r>
            <a:r>
              <a:rPr lang="ru-RU" sz="1800" dirty="0" smtClean="0"/>
              <a:t> </a:t>
            </a:r>
            <a:r>
              <a:rPr lang="ru-RU" sz="1800" dirty="0" err="1" smtClean="0"/>
              <a:t>фойдани</a:t>
            </a:r>
            <a:r>
              <a:rPr lang="ru-RU" sz="1800" dirty="0" smtClean="0"/>
              <a:t> </a:t>
            </a:r>
            <a:r>
              <a:rPr lang="ru-RU" sz="1800" dirty="0" err="1" smtClean="0"/>
              <a:t>максималлаштирадиган</a:t>
            </a:r>
            <a:r>
              <a:rPr lang="ru-RU" sz="1800" dirty="0" smtClean="0"/>
              <a:t> </a:t>
            </a:r>
            <a:r>
              <a:rPr lang="ru-RU" sz="1800" dirty="0" err="1" smtClean="0"/>
              <a:t>ўзлари</a:t>
            </a:r>
            <a:r>
              <a:rPr lang="ru-RU" sz="1800" dirty="0" smtClean="0"/>
              <a:t> </a:t>
            </a:r>
            <a:r>
              <a:rPr lang="ru-RU" sz="1800" dirty="0" err="1" smtClean="0"/>
              <a:t>ишлаб</a:t>
            </a:r>
            <a:r>
              <a:rPr lang="ru-RU" sz="1800" dirty="0" smtClean="0"/>
              <a:t> </a:t>
            </a:r>
            <a:r>
              <a:rPr lang="ru-RU" sz="1800" dirty="0" err="1" smtClean="0"/>
              <a:t>чиқарадиган</a:t>
            </a:r>
            <a:r>
              <a:rPr lang="ru-RU" sz="1800" dirty="0" smtClean="0"/>
              <a:t> </a:t>
            </a:r>
            <a:r>
              <a:rPr lang="ru-RU" sz="1800" dirty="0" err="1" smtClean="0"/>
              <a:t>ҳажм</a:t>
            </a:r>
            <a:r>
              <a:rPr lang="ru-RU" sz="1800" dirty="0" smtClean="0"/>
              <a:t> </a:t>
            </a:r>
            <a:r>
              <a:rPr lang="ru-RU" sz="1800" dirty="0" err="1" smtClean="0"/>
              <a:t>бўйича</a:t>
            </a:r>
            <a:r>
              <a:rPr lang="ru-RU" sz="1800" dirty="0" smtClean="0"/>
              <a:t> </a:t>
            </a:r>
            <a:r>
              <a:rPr lang="ru-RU" sz="1800" dirty="0" err="1" smtClean="0"/>
              <a:t>бир</a:t>
            </a:r>
            <a:r>
              <a:rPr lang="ru-RU" sz="1800" dirty="0" smtClean="0"/>
              <a:t> </a:t>
            </a:r>
            <a:r>
              <a:rPr lang="ru-RU" sz="1800" dirty="0" err="1" smtClean="0"/>
              <a:t>тўхтамга</a:t>
            </a:r>
            <a:r>
              <a:rPr lang="ru-RU" sz="1800" dirty="0" smtClean="0"/>
              <a:t> </a:t>
            </a:r>
            <a:r>
              <a:rPr lang="ru-RU" sz="1800" dirty="0" err="1" smtClean="0"/>
              <a:t>келади</a:t>
            </a:r>
            <a:r>
              <a:rPr lang="ru-RU" sz="1800" dirty="0" smtClean="0"/>
              <a:t>;</a:t>
            </a:r>
          </a:p>
          <a:p>
            <a:pPr marL="342900" indent="-342900">
              <a:buAutoNum type="arabicParenR"/>
            </a:pPr>
            <a:r>
              <a:rPr lang="ru-RU" sz="1800" dirty="0" err="1"/>
              <a:t>Бошқа</a:t>
            </a:r>
            <a:r>
              <a:rPr lang="ru-RU" sz="1800" dirty="0"/>
              <a:t> </a:t>
            </a:r>
            <a:r>
              <a:rPr lang="ru-RU" sz="1800" dirty="0" err="1"/>
              <a:t>иштирокчиларнинг</a:t>
            </a:r>
            <a:r>
              <a:rPr lang="ru-RU" sz="1800" dirty="0"/>
              <a:t> </a:t>
            </a:r>
            <a:r>
              <a:rPr lang="ru-RU" sz="1800" dirty="0" err="1"/>
              <a:t>бозорга</a:t>
            </a:r>
            <a:r>
              <a:rPr lang="ru-RU" sz="1800" dirty="0"/>
              <a:t> </a:t>
            </a:r>
            <a:r>
              <a:rPr lang="ru-RU" sz="1800" dirty="0" err="1"/>
              <a:t>кириши</a:t>
            </a:r>
            <a:r>
              <a:rPr lang="ru-RU" sz="1800" dirty="0"/>
              <a:t> </a:t>
            </a:r>
            <a:r>
              <a:rPr lang="ru-RU" sz="1800" dirty="0" err="1"/>
              <a:t>учун</a:t>
            </a:r>
            <a:r>
              <a:rPr lang="ru-RU" sz="1800" dirty="0"/>
              <a:t> </a:t>
            </a:r>
            <a:r>
              <a:rPr lang="ru-RU" sz="1800" dirty="0" err="1"/>
              <a:t>тўсиқлар</a:t>
            </a:r>
            <a:r>
              <a:rPr lang="ru-RU" sz="1800" dirty="0"/>
              <a:t> </a:t>
            </a:r>
            <a:r>
              <a:rPr lang="ru-RU" sz="1800" dirty="0" err="1"/>
              <a:t>мавжуд</a:t>
            </a:r>
            <a:r>
              <a:rPr lang="ru-RU" sz="1800" dirty="0"/>
              <a:t>.</a:t>
            </a:r>
          </a:p>
          <a:p>
            <a:endParaRPr lang="ru-RU" sz="1800" dirty="0"/>
          </a:p>
        </p:txBody>
      </p:sp>
      <p:sp>
        <p:nvSpPr>
          <p:cNvPr id="6" name="Прямоугольник 5"/>
          <p:cNvSpPr/>
          <p:nvPr/>
        </p:nvSpPr>
        <p:spPr>
          <a:xfrm>
            <a:off x="5215945" y="6268852"/>
            <a:ext cx="3146823" cy="369332"/>
          </a:xfrm>
          <a:prstGeom prst="rect">
            <a:avLst/>
          </a:prstGeom>
        </p:spPr>
        <p:txBody>
          <a:bodyPr wrap="none">
            <a:spAutoFit/>
          </a:bodyPr>
          <a:lstStyle/>
          <a:p>
            <a:r>
              <a:rPr lang="en-US" dirty="0"/>
              <a:t>Michael </a:t>
            </a:r>
            <a:r>
              <a:rPr lang="en-US" dirty="0" err="1"/>
              <a:t>Baye</a:t>
            </a:r>
            <a:r>
              <a:rPr lang="en-US" dirty="0"/>
              <a:t>, Jeff </a:t>
            </a:r>
            <a:r>
              <a:rPr lang="en-US" dirty="0" smtClean="0"/>
              <a:t>Prince, 2021.</a:t>
            </a:r>
            <a:endParaRPr lang="ru-RU" dirty="0"/>
          </a:p>
        </p:txBody>
      </p:sp>
    </p:spTree>
    <p:extLst>
      <p:ext uri="{BB962C8B-B14F-4D97-AF65-F5344CB8AC3E}">
        <p14:creationId xmlns:p14="http://schemas.microsoft.com/office/powerpoint/2010/main" val="17120174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8034" y="320634"/>
            <a:ext cx="4507104" cy="954374"/>
          </a:xfrm>
        </p:spPr>
        <p:style>
          <a:lnRef idx="2">
            <a:schemeClr val="accent1"/>
          </a:lnRef>
          <a:fillRef idx="1">
            <a:schemeClr val="lt1"/>
          </a:fillRef>
          <a:effectRef idx="0">
            <a:schemeClr val="accent1"/>
          </a:effectRef>
          <a:fontRef idx="minor">
            <a:schemeClr val="dk1"/>
          </a:fontRef>
        </p:style>
        <p:txBody>
          <a:bodyPr>
            <a:noAutofit/>
          </a:bodyPr>
          <a:lstStyle/>
          <a:p>
            <a:pPr algn="ctr"/>
            <a:r>
              <a:rPr lang="ru-RU" sz="2000" b="1" dirty="0" smtClean="0"/>
              <a:t>Формула: </a:t>
            </a:r>
            <a:r>
              <a:rPr lang="ru-RU" sz="2000" b="1" dirty="0" err="1" smtClean="0"/>
              <a:t>Стакелберг</a:t>
            </a:r>
            <a:r>
              <a:rPr lang="ru-RU" sz="2000" b="1" dirty="0" smtClean="0"/>
              <a:t> </a:t>
            </a:r>
            <a:r>
              <a:rPr lang="ru-RU" sz="2000" b="1" dirty="0" err="1" smtClean="0"/>
              <a:t>олигополиясида</a:t>
            </a:r>
            <a:r>
              <a:rPr lang="ru-RU" sz="2000" b="1" dirty="0" smtClean="0"/>
              <a:t> </a:t>
            </a:r>
            <a:r>
              <a:rPr lang="ru-RU" sz="2000" b="1" dirty="0" err="1" smtClean="0"/>
              <a:t>маҳсулотнинг</a:t>
            </a:r>
            <a:r>
              <a:rPr lang="ru-RU" sz="2000" b="1" dirty="0" smtClean="0"/>
              <a:t> </a:t>
            </a:r>
            <a:r>
              <a:rPr lang="ru-RU" sz="2000" b="1" dirty="0" err="1" smtClean="0"/>
              <a:t>мувозанатли</a:t>
            </a:r>
            <a:r>
              <a:rPr lang="ru-RU" sz="2000" b="1" dirty="0" smtClean="0"/>
              <a:t> </a:t>
            </a:r>
            <a:r>
              <a:rPr lang="ru-RU" sz="2000" b="1" dirty="0" err="1" smtClean="0"/>
              <a:t>ҳажмлари</a:t>
            </a:r>
            <a:endParaRPr lang="ru-RU" sz="2000" b="1" dirty="0"/>
          </a:p>
        </p:txBody>
      </p:sp>
      <p:sp>
        <p:nvSpPr>
          <p:cNvPr id="3" name="Объект 2"/>
          <p:cNvSpPr>
            <a:spLocks noGrp="1"/>
          </p:cNvSpPr>
          <p:nvPr>
            <p:ph idx="1"/>
          </p:nvPr>
        </p:nvSpPr>
        <p:spPr>
          <a:xfrm>
            <a:off x="5183188" y="320634"/>
            <a:ext cx="6172200" cy="6424549"/>
          </a:xfrm>
        </p:spPr>
        <p:txBody>
          <a:bodyPr/>
          <a:lstStyle/>
          <a:p>
            <a:pPr marL="0" indent="0" algn="ctr">
              <a:buNone/>
            </a:pPr>
            <a:r>
              <a:rPr lang="ru-RU" sz="2400" i="1" dirty="0" err="1"/>
              <a:t>Ҳосиладан</a:t>
            </a:r>
            <a:r>
              <a:rPr lang="ru-RU" sz="2400" i="1" dirty="0"/>
              <a:t> </a:t>
            </a:r>
            <a:r>
              <a:rPr lang="ru-RU" sz="2400" i="1" dirty="0" err="1"/>
              <a:t>фойдаланган</a:t>
            </a:r>
            <a:r>
              <a:rPr lang="ru-RU" sz="2400" i="1" dirty="0"/>
              <a:t> </a:t>
            </a:r>
            <a:r>
              <a:rPr lang="ru-RU" sz="2400" i="1" dirty="0" err="1"/>
              <a:t>ҳолда</a:t>
            </a:r>
            <a:r>
              <a:rPr lang="ru-RU" sz="2400" i="1" dirty="0"/>
              <a:t> </a:t>
            </a:r>
            <a:r>
              <a:rPr lang="ru-RU" sz="2400" i="1" dirty="0" err="1"/>
              <a:t>аниқлаш</a:t>
            </a:r>
            <a:endParaRPr lang="ru-RU" sz="2400" i="1" dirty="0"/>
          </a:p>
          <a:p>
            <a:pPr marL="0" indent="0">
              <a:buNone/>
            </a:pPr>
            <a:r>
              <a:rPr lang="ru-RU" sz="2000" dirty="0" err="1" smtClean="0"/>
              <a:t>Фойдани</a:t>
            </a:r>
            <a:r>
              <a:rPr lang="ru-RU" sz="2000" dirty="0" smtClean="0"/>
              <a:t> </a:t>
            </a:r>
            <a:r>
              <a:rPr lang="ru-RU" sz="2000" dirty="0" err="1" smtClean="0"/>
              <a:t>максималлаштириш</a:t>
            </a:r>
            <a:r>
              <a:rPr lang="ru-RU" sz="2000" dirty="0" smtClean="0"/>
              <a:t> </a:t>
            </a:r>
            <a:r>
              <a:rPr lang="ru-RU" sz="2000" dirty="0" err="1" smtClean="0"/>
              <a:t>учун</a:t>
            </a:r>
            <a:r>
              <a:rPr lang="ru-RU" sz="2000" dirty="0" smtClean="0"/>
              <a:t> 1-компания </a:t>
            </a:r>
            <a:r>
              <a:rPr lang="ru-RU" sz="2000" dirty="0" err="1" smtClean="0"/>
              <a:t>шундай</a:t>
            </a:r>
            <a:r>
              <a:rPr lang="ru-RU" sz="2000" dirty="0" smtClean="0"/>
              <a:t> </a:t>
            </a:r>
            <a:r>
              <a:rPr lang="ru-RU" sz="2000" dirty="0" err="1" smtClean="0"/>
              <a:t>ишлаб</a:t>
            </a:r>
            <a:r>
              <a:rPr lang="ru-RU" sz="2000" dirty="0" smtClean="0"/>
              <a:t> </a:t>
            </a:r>
            <a:r>
              <a:rPr lang="ru-RU" sz="2000" dirty="0" err="1" smtClean="0"/>
              <a:t>чиқариш</a:t>
            </a:r>
            <a:r>
              <a:rPr lang="ru-RU" sz="2000" dirty="0" smtClean="0"/>
              <a:t> </a:t>
            </a:r>
            <a:r>
              <a:rPr lang="ru-RU" sz="2000" dirty="0" err="1" smtClean="0"/>
              <a:t>ҳажмини</a:t>
            </a:r>
            <a:r>
              <a:rPr lang="ru-RU" sz="2000" dirty="0" smtClean="0"/>
              <a:t> (</a:t>
            </a:r>
            <a:r>
              <a:rPr lang="en-US" sz="2000" dirty="0" smtClean="0"/>
              <a:t>Q</a:t>
            </a:r>
            <a:r>
              <a:rPr lang="uz-Cyrl-UZ" sz="2000" dirty="0" smtClean="0"/>
              <a:t>) танлайдики, унда қуйидаги ифода максимал бўлади.</a:t>
            </a:r>
          </a:p>
          <a:p>
            <a:pPr marL="0" indent="0">
              <a:buNone/>
            </a:pPr>
            <a:endParaRPr lang="ru-RU" sz="2000" dirty="0"/>
          </a:p>
          <a:p>
            <a:endParaRPr lang="ru-RU" dirty="0" smtClean="0"/>
          </a:p>
          <a:p>
            <a:pPr marL="0" indent="0">
              <a:buNone/>
            </a:pPr>
            <a:endParaRPr lang="ru-RU" sz="500" dirty="0" smtClean="0"/>
          </a:p>
          <a:p>
            <a:pPr marL="0" indent="0">
              <a:buNone/>
            </a:pPr>
            <a:r>
              <a:rPr lang="ru-RU" sz="2000" dirty="0" err="1" smtClean="0"/>
              <a:t>Фойдани</a:t>
            </a:r>
            <a:r>
              <a:rPr lang="ru-RU" sz="2000" dirty="0" smtClean="0"/>
              <a:t> </a:t>
            </a:r>
            <a:r>
              <a:rPr lang="ru-RU" sz="2000" dirty="0" err="1" smtClean="0"/>
              <a:t>максималлаштириш</a:t>
            </a:r>
            <a:r>
              <a:rPr lang="ru-RU" sz="2000" dirty="0" smtClean="0"/>
              <a:t> </a:t>
            </a:r>
            <a:r>
              <a:rPr lang="ru-RU" sz="2000" dirty="0" err="1" smtClean="0"/>
              <a:t>учун</a:t>
            </a:r>
            <a:r>
              <a:rPr lang="ru-RU" sz="2000" dirty="0" smtClean="0"/>
              <a:t> </a:t>
            </a:r>
            <a:r>
              <a:rPr lang="ru-RU" sz="2000" dirty="0" err="1" smtClean="0"/>
              <a:t>эса</a:t>
            </a:r>
            <a:r>
              <a:rPr lang="ru-RU" sz="2000" dirty="0" smtClean="0"/>
              <a:t> </a:t>
            </a:r>
            <a:r>
              <a:rPr lang="ru-RU" sz="2000" dirty="0" err="1" smtClean="0"/>
              <a:t>қуйидаги</a:t>
            </a:r>
            <a:r>
              <a:rPr lang="ru-RU" sz="2000" dirty="0" smtClean="0"/>
              <a:t> </a:t>
            </a:r>
            <a:r>
              <a:rPr lang="ru-RU" sz="2000" dirty="0" err="1" smtClean="0"/>
              <a:t>шарт</a:t>
            </a:r>
            <a:r>
              <a:rPr lang="ru-RU" sz="2000" dirty="0" smtClean="0"/>
              <a:t> </a:t>
            </a:r>
            <a:r>
              <a:rPr lang="ru-RU" sz="2000" dirty="0" err="1" smtClean="0"/>
              <a:t>бажарилиши</a:t>
            </a:r>
            <a:r>
              <a:rPr lang="ru-RU" sz="2000" dirty="0" smtClean="0"/>
              <a:t> </a:t>
            </a:r>
            <a:r>
              <a:rPr lang="ru-RU" sz="2000" dirty="0" err="1" smtClean="0"/>
              <a:t>керак</a:t>
            </a:r>
            <a:r>
              <a:rPr lang="ru-RU" sz="2000" dirty="0" smtClean="0"/>
              <a:t>:</a:t>
            </a:r>
          </a:p>
          <a:p>
            <a:pPr marL="0" indent="0">
              <a:buNone/>
            </a:pPr>
            <a:endParaRPr lang="ru-RU" sz="2000" dirty="0"/>
          </a:p>
          <a:p>
            <a:pPr marL="0" indent="0">
              <a:buNone/>
            </a:pPr>
            <a:endParaRPr lang="ru-RU" sz="2000" dirty="0" smtClean="0"/>
          </a:p>
          <a:p>
            <a:pPr marL="0" indent="0">
              <a:buNone/>
            </a:pPr>
            <a:endParaRPr lang="ru-RU" sz="500" dirty="0" smtClean="0"/>
          </a:p>
          <a:p>
            <a:pPr marL="0" indent="0">
              <a:buNone/>
            </a:pPr>
            <a:r>
              <a:rPr lang="ru-RU" sz="2000" dirty="0" err="1" smtClean="0"/>
              <a:t>Юқоридаги</a:t>
            </a:r>
            <a:r>
              <a:rPr lang="ru-RU" sz="2000" dirty="0" smtClean="0"/>
              <a:t> </a:t>
            </a:r>
            <a:r>
              <a:rPr lang="ru-RU" sz="2000" dirty="0" err="1" smtClean="0"/>
              <a:t>ифодани</a:t>
            </a:r>
            <a:r>
              <a:rPr lang="ru-RU" sz="2000" dirty="0" smtClean="0"/>
              <a:t> </a:t>
            </a:r>
            <a:r>
              <a:rPr lang="en-US" sz="2000" dirty="0" smtClean="0"/>
              <a:t>Q</a:t>
            </a:r>
            <a:r>
              <a:rPr lang="en-US" sz="1600" dirty="0" smtClean="0"/>
              <a:t>1</a:t>
            </a:r>
            <a:r>
              <a:rPr lang="uz-Cyrl-UZ" sz="1600" dirty="0" smtClean="0"/>
              <a:t> </a:t>
            </a:r>
            <a:r>
              <a:rPr lang="uz-Cyrl-UZ" sz="2000" dirty="0"/>
              <a:t>га нисбатан ечадиган бўлсак, 1-компания максимал фойдага эришадиган ишлаб чиқариш ҳажмини аниқлаймиз, </a:t>
            </a:r>
            <a:r>
              <a:rPr lang="uz-Cyrl-UZ" sz="2000" dirty="0" smtClean="0"/>
              <a:t>яъни:</a:t>
            </a:r>
            <a:endParaRPr lang="ru-RU" sz="2000" dirty="0"/>
          </a:p>
        </p:txBody>
      </p:sp>
      <p:sp>
        <p:nvSpPr>
          <p:cNvPr id="4" name="Текст 3"/>
          <p:cNvSpPr>
            <a:spLocks noGrp="1"/>
          </p:cNvSpPr>
          <p:nvPr>
            <p:ph type="body" sz="half" idx="2"/>
          </p:nvPr>
        </p:nvSpPr>
        <p:spPr>
          <a:xfrm>
            <a:off x="528034" y="1275008"/>
            <a:ext cx="4507104" cy="5470176"/>
          </a:xfrm>
        </p:spPr>
        <p:style>
          <a:lnRef idx="1">
            <a:schemeClr val="accent3"/>
          </a:lnRef>
          <a:fillRef idx="2">
            <a:schemeClr val="accent3"/>
          </a:fillRef>
          <a:effectRef idx="1">
            <a:schemeClr val="accent3"/>
          </a:effectRef>
          <a:fontRef idx="minor">
            <a:schemeClr val="dk1"/>
          </a:fontRef>
        </p:style>
        <p:txBody>
          <a:bodyPr>
            <a:normAutofit/>
          </a:bodyPr>
          <a:lstStyle/>
          <a:p>
            <a:r>
              <a:rPr lang="ru-RU" sz="2000" dirty="0" err="1" smtClean="0"/>
              <a:t>Чизиқли</a:t>
            </a:r>
            <a:r>
              <a:rPr lang="ru-RU" sz="2000" dirty="0" smtClean="0"/>
              <a:t> </a:t>
            </a:r>
            <a:r>
              <a:rPr lang="ru-RU" sz="2000" dirty="0" err="1" smtClean="0"/>
              <a:t>тескари</a:t>
            </a:r>
            <a:r>
              <a:rPr lang="ru-RU" sz="2000" dirty="0" smtClean="0"/>
              <a:t> </a:t>
            </a:r>
            <a:r>
              <a:rPr lang="ru-RU" sz="2000" dirty="0" err="1" smtClean="0"/>
              <a:t>талаб</a:t>
            </a:r>
            <a:r>
              <a:rPr lang="ru-RU" sz="2000" dirty="0" smtClean="0"/>
              <a:t> </a:t>
            </a:r>
            <a:r>
              <a:rPr lang="ru-RU" sz="2000" dirty="0" err="1" smtClean="0"/>
              <a:t>функцияси</a:t>
            </a:r>
            <a:endParaRPr lang="ru-RU" sz="2000" dirty="0" smtClean="0"/>
          </a:p>
          <a:p>
            <a:endParaRPr lang="uz-Cyrl-UZ" sz="500" dirty="0" smtClean="0"/>
          </a:p>
          <a:p>
            <a:endParaRPr lang="uz-Cyrl-UZ" sz="500" dirty="0"/>
          </a:p>
          <a:p>
            <a:endParaRPr lang="ru-RU" sz="500" dirty="0"/>
          </a:p>
          <a:p>
            <a:r>
              <a:rPr lang="ru-RU" sz="2000" dirty="0" err="1" smtClean="0"/>
              <a:t>ва</a:t>
            </a:r>
            <a:r>
              <a:rPr lang="ru-RU" sz="2000" dirty="0" smtClean="0"/>
              <a:t> </a:t>
            </a:r>
            <a:r>
              <a:rPr lang="ru-RU" sz="2000" dirty="0" err="1" smtClean="0"/>
              <a:t>харажатлар</a:t>
            </a:r>
            <a:r>
              <a:rPr lang="ru-RU" sz="2000" dirty="0" smtClean="0"/>
              <a:t> </a:t>
            </a:r>
            <a:r>
              <a:rPr lang="ru-RU" sz="2000" dirty="0" err="1" smtClean="0"/>
              <a:t>функциялари</a:t>
            </a:r>
            <a:r>
              <a:rPr lang="ru-RU" sz="2000" dirty="0" smtClean="0"/>
              <a:t> </a:t>
            </a:r>
            <a:r>
              <a:rPr lang="ru-RU" sz="2000" dirty="0" err="1" smtClean="0"/>
              <a:t>берилганда</a:t>
            </a:r>
            <a:endParaRPr lang="ru-RU" sz="2000" dirty="0" smtClean="0"/>
          </a:p>
          <a:p>
            <a:endParaRPr lang="ru-RU" sz="2000" dirty="0"/>
          </a:p>
          <a:p>
            <a:endParaRPr lang="ru-RU" sz="2000" dirty="0" smtClean="0"/>
          </a:p>
          <a:p>
            <a:r>
              <a:rPr lang="ru-RU" sz="2000" dirty="0" smtClean="0"/>
              <a:t>«</a:t>
            </a:r>
            <a:r>
              <a:rPr lang="ru-RU" sz="2000" dirty="0" err="1" smtClean="0"/>
              <a:t>эргашувчи</a:t>
            </a:r>
            <a:r>
              <a:rPr lang="ru-RU" sz="2000" dirty="0" smtClean="0"/>
              <a:t>» </a:t>
            </a:r>
            <a:r>
              <a:rPr lang="ru-RU" sz="2000" dirty="0" err="1" smtClean="0"/>
              <a:t>Курнонинг</a:t>
            </a:r>
            <a:r>
              <a:rPr lang="ru-RU" sz="2000" dirty="0" smtClean="0"/>
              <a:t> реакция </a:t>
            </a:r>
            <a:r>
              <a:rPr lang="ru-RU" sz="2000" dirty="0" err="1" smtClean="0"/>
              <a:t>қилиш</a:t>
            </a:r>
            <a:r>
              <a:rPr lang="ru-RU" sz="2000" dirty="0" smtClean="0"/>
              <a:t> </a:t>
            </a:r>
            <a:r>
              <a:rPr lang="ru-RU" sz="2000" dirty="0" err="1" smtClean="0"/>
              <a:t>функциясига</a:t>
            </a:r>
            <a:r>
              <a:rPr lang="ru-RU" sz="2000" dirty="0" smtClean="0"/>
              <a:t> </a:t>
            </a:r>
            <a:r>
              <a:rPr lang="ru-RU" sz="2000" dirty="0" err="1" smtClean="0"/>
              <a:t>мос</a:t>
            </a:r>
            <a:r>
              <a:rPr lang="ru-RU" sz="2000" dirty="0" smtClean="0"/>
              <a:t> </a:t>
            </a:r>
            <a:r>
              <a:rPr lang="ru-RU" sz="2000" dirty="0" err="1" smtClean="0"/>
              <a:t>ҳажмни</a:t>
            </a:r>
            <a:r>
              <a:rPr lang="ru-RU" sz="2000" dirty="0" smtClean="0"/>
              <a:t> </a:t>
            </a:r>
            <a:r>
              <a:rPr lang="ru-RU" sz="2000" dirty="0" err="1" smtClean="0"/>
              <a:t>танлайди</a:t>
            </a:r>
            <a:r>
              <a:rPr lang="ru-RU" sz="2000" dirty="0" smtClean="0"/>
              <a:t>, </a:t>
            </a:r>
            <a:r>
              <a:rPr lang="ru-RU" sz="2000" dirty="0" err="1" smtClean="0"/>
              <a:t>яъни</a:t>
            </a:r>
            <a:r>
              <a:rPr lang="ru-RU" sz="2000" dirty="0" smtClean="0"/>
              <a:t> </a:t>
            </a:r>
          </a:p>
          <a:p>
            <a:endParaRPr lang="ru-RU" sz="2000" dirty="0" smtClean="0"/>
          </a:p>
          <a:p>
            <a:endParaRPr lang="ru-RU" sz="500" dirty="0"/>
          </a:p>
          <a:p>
            <a:r>
              <a:rPr lang="ru-RU" sz="2000" dirty="0" smtClean="0"/>
              <a:t>Бунда «</a:t>
            </a:r>
            <a:r>
              <a:rPr lang="ru-RU" sz="2000" dirty="0" err="1" smtClean="0"/>
              <a:t>етакчи»нинг</a:t>
            </a:r>
            <a:r>
              <a:rPr lang="ru-RU" sz="2000" dirty="0" smtClean="0"/>
              <a:t> </a:t>
            </a:r>
            <a:r>
              <a:rPr lang="ru-RU" sz="2000" dirty="0" err="1" smtClean="0"/>
              <a:t>ишлаб</a:t>
            </a:r>
            <a:r>
              <a:rPr lang="ru-RU" sz="2000" dirty="0" smtClean="0"/>
              <a:t> </a:t>
            </a:r>
            <a:r>
              <a:rPr lang="ru-RU" sz="2000" dirty="0" err="1" smtClean="0"/>
              <a:t>чиқариш</a:t>
            </a:r>
            <a:r>
              <a:rPr lang="ru-RU" sz="2000" dirty="0" smtClean="0"/>
              <a:t> </a:t>
            </a:r>
            <a:r>
              <a:rPr lang="ru-RU" sz="2000" dirty="0" err="1" smtClean="0"/>
              <a:t>ҳажми</a:t>
            </a:r>
            <a:r>
              <a:rPr lang="ru-RU" sz="2000" dirty="0" smtClean="0"/>
              <a:t> </a:t>
            </a:r>
            <a:r>
              <a:rPr lang="ru-RU" sz="2000" dirty="0" err="1" smtClean="0"/>
              <a:t>қуйидагига</a:t>
            </a:r>
            <a:r>
              <a:rPr lang="ru-RU" sz="2000" dirty="0" smtClean="0"/>
              <a:t> </a:t>
            </a:r>
            <a:r>
              <a:rPr lang="ru-RU" sz="2000" dirty="0" err="1" smtClean="0"/>
              <a:t>тенг</a:t>
            </a:r>
            <a:r>
              <a:rPr lang="ru-RU" sz="2000" dirty="0" smtClean="0"/>
              <a:t> </a:t>
            </a:r>
            <a:r>
              <a:rPr lang="ru-RU" sz="2000" dirty="0" err="1" smtClean="0"/>
              <a:t>бўлади</a:t>
            </a:r>
            <a:endParaRPr lang="ru-RU" sz="2000" dirty="0"/>
          </a:p>
        </p:txBody>
      </p:sp>
      <p:pic>
        <p:nvPicPr>
          <p:cNvPr id="5" name="Рисунок 4"/>
          <p:cNvPicPr>
            <a:picLocks noChangeAspect="1"/>
          </p:cNvPicPr>
          <p:nvPr/>
        </p:nvPicPr>
        <p:blipFill>
          <a:blip r:embed="rId2"/>
          <a:stretch>
            <a:fillRect/>
          </a:stretch>
        </p:blipFill>
        <p:spPr>
          <a:xfrm>
            <a:off x="1571222" y="1666719"/>
            <a:ext cx="2658349" cy="513341"/>
          </a:xfrm>
          <a:prstGeom prst="rect">
            <a:avLst/>
          </a:prstGeom>
        </p:spPr>
      </p:pic>
      <p:pic>
        <p:nvPicPr>
          <p:cNvPr id="6" name="Рисунок 5"/>
          <p:cNvPicPr>
            <a:picLocks noChangeAspect="1"/>
          </p:cNvPicPr>
          <p:nvPr/>
        </p:nvPicPr>
        <p:blipFill>
          <a:blip r:embed="rId3"/>
          <a:stretch>
            <a:fillRect/>
          </a:stretch>
        </p:blipFill>
        <p:spPr>
          <a:xfrm>
            <a:off x="1635828" y="2932403"/>
            <a:ext cx="2175463" cy="660929"/>
          </a:xfrm>
          <a:prstGeom prst="rect">
            <a:avLst/>
          </a:prstGeom>
        </p:spPr>
      </p:pic>
      <p:pic>
        <p:nvPicPr>
          <p:cNvPr id="7" name="Рисунок 6"/>
          <p:cNvPicPr>
            <a:picLocks noChangeAspect="1"/>
          </p:cNvPicPr>
          <p:nvPr/>
        </p:nvPicPr>
        <p:blipFill>
          <a:blip r:embed="rId4"/>
          <a:stretch>
            <a:fillRect/>
          </a:stretch>
        </p:blipFill>
        <p:spPr>
          <a:xfrm>
            <a:off x="1395471" y="4476135"/>
            <a:ext cx="2834100" cy="687832"/>
          </a:xfrm>
          <a:prstGeom prst="rect">
            <a:avLst/>
          </a:prstGeom>
        </p:spPr>
      </p:pic>
      <p:pic>
        <p:nvPicPr>
          <p:cNvPr id="8" name="Рисунок 7"/>
          <p:cNvPicPr>
            <a:picLocks noChangeAspect="1"/>
          </p:cNvPicPr>
          <p:nvPr/>
        </p:nvPicPr>
        <p:blipFill>
          <a:blip r:embed="rId5"/>
          <a:stretch>
            <a:fillRect/>
          </a:stretch>
        </p:blipFill>
        <p:spPr>
          <a:xfrm>
            <a:off x="1948647" y="6046770"/>
            <a:ext cx="1903500" cy="698414"/>
          </a:xfrm>
          <a:prstGeom prst="rect">
            <a:avLst/>
          </a:prstGeom>
        </p:spPr>
      </p:pic>
      <p:pic>
        <p:nvPicPr>
          <p:cNvPr id="9" name="Рисунок 8"/>
          <p:cNvPicPr>
            <a:picLocks noChangeAspect="1"/>
          </p:cNvPicPr>
          <p:nvPr/>
        </p:nvPicPr>
        <p:blipFill>
          <a:blip r:embed="rId6"/>
          <a:stretch>
            <a:fillRect/>
          </a:stretch>
        </p:blipFill>
        <p:spPr>
          <a:xfrm>
            <a:off x="5433388" y="1730323"/>
            <a:ext cx="5922000" cy="899473"/>
          </a:xfrm>
          <a:prstGeom prst="rect">
            <a:avLst/>
          </a:prstGeom>
        </p:spPr>
      </p:pic>
      <p:pic>
        <p:nvPicPr>
          <p:cNvPr id="10" name="Рисунок 9"/>
          <p:cNvPicPr>
            <a:picLocks noChangeAspect="1"/>
          </p:cNvPicPr>
          <p:nvPr/>
        </p:nvPicPr>
        <p:blipFill>
          <a:blip r:embed="rId7"/>
          <a:stretch>
            <a:fillRect/>
          </a:stretch>
        </p:blipFill>
        <p:spPr>
          <a:xfrm>
            <a:off x="5326510" y="3532908"/>
            <a:ext cx="5456700" cy="910055"/>
          </a:xfrm>
          <a:prstGeom prst="rect">
            <a:avLst/>
          </a:prstGeom>
        </p:spPr>
      </p:pic>
      <p:pic>
        <p:nvPicPr>
          <p:cNvPr id="11" name="Рисунок 10"/>
          <p:cNvPicPr>
            <a:picLocks noChangeAspect="1"/>
          </p:cNvPicPr>
          <p:nvPr/>
        </p:nvPicPr>
        <p:blipFill>
          <a:blip r:embed="rId8"/>
          <a:stretch>
            <a:fillRect/>
          </a:stretch>
        </p:blipFill>
        <p:spPr>
          <a:xfrm>
            <a:off x="6891610" y="5644653"/>
            <a:ext cx="2326500" cy="804234"/>
          </a:xfrm>
          <a:prstGeom prst="rect">
            <a:avLst/>
          </a:prstGeom>
        </p:spPr>
      </p:pic>
    </p:spTree>
    <p:extLst>
      <p:ext uri="{BB962C8B-B14F-4D97-AF65-F5344CB8AC3E}">
        <p14:creationId xmlns:p14="http://schemas.microsoft.com/office/powerpoint/2010/main" val="11473638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792" y="457200"/>
            <a:ext cx="5383870" cy="530225"/>
          </a:xfrm>
        </p:spPr>
        <p:style>
          <a:lnRef idx="2">
            <a:schemeClr val="accent1"/>
          </a:lnRef>
          <a:fillRef idx="1">
            <a:schemeClr val="lt1"/>
          </a:fillRef>
          <a:effectRef idx="0">
            <a:schemeClr val="accent1"/>
          </a:effectRef>
          <a:fontRef idx="minor">
            <a:schemeClr val="dk1"/>
          </a:fontRef>
        </p:style>
        <p:txBody>
          <a:bodyPr>
            <a:normAutofit fontScale="90000"/>
          </a:bodyPr>
          <a:lstStyle/>
          <a:p>
            <a:pPr algn="ctr"/>
            <a:r>
              <a:rPr lang="ru-RU" dirty="0" smtClean="0"/>
              <a:t>Бертран </a:t>
            </a:r>
            <a:r>
              <a:rPr lang="ru-RU" dirty="0" err="1" smtClean="0"/>
              <a:t>олигополияси</a:t>
            </a:r>
            <a:endParaRPr lang="ru-RU" dirty="0"/>
          </a:p>
        </p:txBody>
      </p:sp>
      <p:sp>
        <p:nvSpPr>
          <p:cNvPr id="4" name="Текст 3"/>
          <p:cNvSpPr>
            <a:spLocks noGrp="1"/>
          </p:cNvSpPr>
          <p:nvPr>
            <p:ph type="body" sz="half" idx="2"/>
          </p:nvPr>
        </p:nvSpPr>
        <p:spPr>
          <a:xfrm>
            <a:off x="553792" y="987425"/>
            <a:ext cx="5383870" cy="5211494"/>
          </a:xfrm>
        </p:spPr>
        <p:style>
          <a:lnRef idx="1">
            <a:schemeClr val="accent3"/>
          </a:lnRef>
          <a:fillRef idx="2">
            <a:schemeClr val="accent3"/>
          </a:fillRef>
          <a:effectRef idx="1">
            <a:schemeClr val="accent3"/>
          </a:effectRef>
          <a:fontRef idx="minor">
            <a:schemeClr val="dk1"/>
          </a:fontRef>
        </p:style>
        <p:txBody>
          <a:bodyPr>
            <a:noAutofit/>
          </a:bodyPr>
          <a:lstStyle/>
          <a:p>
            <a:r>
              <a:rPr lang="ru-RU" sz="2000" dirty="0" err="1"/>
              <a:t>Бу</a:t>
            </a:r>
            <a:r>
              <a:rPr lang="ru-RU" sz="2000" dirty="0"/>
              <a:t> </a:t>
            </a:r>
            <a:r>
              <a:rPr lang="ru-RU" sz="2000" dirty="0" err="1"/>
              <a:t>шундай</a:t>
            </a:r>
            <a:r>
              <a:rPr lang="ru-RU" sz="2000" dirty="0"/>
              <a:t> </a:t>
            </a:r>
            <a:r>
              <a:rPr lang="ru-RU" sz="2000" dirty="0" err="1"/>
              <a:t>тармоқки</a:t>
            </a:r>
            <a:r>
              <a:rPr lang="ru-RU" sz="2000" dirty="0"/>
              <a:t>, </a:t>
            </a:r>
            <a:r>
              <a:rPr lang="ru-RU" sz="2000" dirty="0" err="1"/>
              <a:t>унда</a:t>
            </a:r>
            <a:r>
              <a:rPr lang="ru-RU" sz="2000" dirty="0"/>
              <a:t>:</a:t>
            </a:r>
          </a:p>
          <a:p>
            <a:pPr marL="342900" indent="-342900">
              <a:buFont typeface="Arial" panose="020B0604020202020204" pitchFamily="34" charset="0"/>
              <a:buAutoNum type="arabicParenR"/>
            </a:pPr>
            <a:r>
              <a:rPr lang="ru-RU" sz="2000" dirty="0" err="1"/>
              <a:t>Бозорда</a:t>
            </a:r>
            <a:r>
              <a:rPr lang="ru-RU" sz="2000" dirty="0"/>
              <a:t> </a:t>
            </a:r>
            <a:r>
              <a:rPr lang="ru-RU" sz="2000" dirty="0" err="1"/>
              <a:t>кўп</a:t>
            </a:r>
            <a:r>
              <a:rPr lang="ru-RU" sz="2000" dirty="0"/>
              <a:t> </a:t>
            </a:r>
            <a:r>
              <a:rPr lang="ru-RU" sz="2000" dirty="0" err="1"/>
              <a:t>сонли</a:t>
            </a:r>
            <a:r>
              <a:rPr lang="ru-RU" sz="2000" dirty="0"/>
              <a:t> </a:t>
            </a:r>
            <a:r>
              <a:rPr lang="ru-RU" sz="2000" dirty="0" err="1"/>
              <a:t>истеъмолчиларга</a:t>
            </a:r>
            <a:r>
              <a:rPr lang="ru-RU" sz="2000" dirty="0"/>
              <a:t> </a:t>
            </a:r>
            <a:r>
              <a:rPr lang="ru-RU" sz="2000" dirty="0" err="1"/>
              <a:t>хизмат</a:t>
            </a:r>
            <a:r>
              <a:rPr lang="ru-RU" sz="2000" dirty="0"/>
              <a:t> </a:t>
            </a:r>
            <a:r>
              <a:rPr lang="ru-RU" sz="2000" dirty="0" err="1"/>
              <a:t>қилувчи</a:t>
            </a:r>
            <a:r>
              <a:rPr lang="ru-RU" sz="2000" dirty="0"/>
              <a:t> </a:t>
            </a:r>
            <a:r>
              <a:rPr lang="ru-RU" sz="2000" dirty="0" err="1"/>
              <a:t>кам</a:t>
            </a:r>
            <a:r>
              <a:rPr lang="ru-RU" sz="2000" dirty="0"/>
              <a:t> </a:t>
            </a:r>
            <a:r>
              <a:rPr lang="ru-RU" sz="2000" dirty="0" err="1"/>
              <a:t>сонли</a:t>
            </a:r>
            <a:r>
              <a:rPr lang="ru-RU" sz="2000" dirty="0"/>
              <a:t> </a:t>
            </a:r>
            <a:r>
              <a:rPr lang="ru-RU" sz="2000" dirty="0" err="1"/>
              <a:t>бир-нечта</a:t>
            </a:r>
            <a:r>
              <a:rPr lang="ru-RU" sz="2000" dirty="0"/>
              <a:t> компания </a:t>
            </a:r>
            <a:r>
              <a:rPr lang="ru-RU" sz="2000" dirty="0" err="1"/>
              <a:t>мавжуд</a:t>
            </a:r>
            <a:r>
              <a:rPr lang="ru-RU" sz="2000" dirty="0"/>
              <a:t> </a:t>
            </a:r>
            <a:r>
              <a:rPr lang="ru-RU" sz="2000" dirty="0" err="1" smtClean="0"/>
              <a:t>бўлади</a:t>
            </a:r>
            <a:r>
              <a:rPr lang="ru-RU" sz="2000" dirty="0" smtClean="0"/>
              <a:t>;</a:t>
            </a:r>
            <a:endParaRPr lang="ru-RU" sz="2000" dirty="0"/>
          </a:p>
          <a:p>
            <a:pPr marL="342900" indent="-342900">
              <a:buFont typeface="Arial" panose="020B0604020202020204" pitchFamily="34" charset="0"/>
              <a:buAutoNum type="arabicParenR"/>
            </a:pPr>
            <a:r>
              <a:rPr lang="ru-RU" sz="2000" dirty="0" err="1"/>
              <a:t>Компаниялар</a:t>
            </a:r>
            <a:r>
              <a:rPr lang="ru-RU" sz="2000" dirty="0"/>
              <a:t> </a:t>
            </a:r>
            <a:r>
              <a:rPr lang="ru-RU" sz="2000" dirty="0" err="1" smtClean="0"/>
              <a:t>доимий</a:t>
            </a:r>
            <a:r>
              <a:rPr lang="ru-RU" sz="2000" dirty="0" smtClean="0"/>
              <a:t> </a:t>
            </a:r>
            <a:r>
              <a:rPr lang="ru-RU" sz="2000" dirty="0" err="1" smtClean="0"/>
              <a:t>маржинал</a:t>
            </a:r>
            <a:r>
              <a:rPr lang="ru-RU" sz="2000" dirty="0" smtClean="0"/>
              <a:t> </a:t>
            </a:r>
            <a:r>
              <a:rPr lang="ru-RU" sz="2000" dirty="0" err="1" smtClean="0"/>
              <a:t>харажатларда</a:t>
            </a:r>
            <a:r>
              <a:rPr lang="ru-RU" sz="2000" dirty="0" smtClean="0"/>
              <a:t> </a:t>
            </a:r>
            <a:r>
              <a:rPr lang="ru-RU" sz="2000" dirty="0" err="1" smtClean="0"/>
              <a:t>бир</a:t>
            </a:r>
            <a:r>
              <a:rPr lang="ru-RU" sz="2000" dirty="0" smtClean="0"/>
              <a:t> </a:t>
            </a:r>
            <a:r>
              <a:rPr lang="ru-RU" sz="2000" dirty="0" err="1"/>
              <a:t>турдаги</a:t>
            </a:r>
            <a:r>
              <a:rPr lang="ru-RU" sz="2000" dirty="0"/>
              <a:t> </a:t>
            </a:r>
            <a:r>
              <a:rPr lang="ru-RU" sz="2000" dirty="0" err="1" smtClean="0"/>
              <a:t>маҳсулотларни</a:t>
            </a:r>
            <a:r>
              <a:rPr lang="ru-RU" sz="2000" dirty="0" smtClean="0"/>
              <a:t> </a:t>
            </a:r>
            <a:r>
              <a:rPr lang="ru-RU" sz="2000" dirty="0" err="1"/>
              <a:t>ишлаб</a:t>
            </a:r>
            <a:r>
              <a:rPr lang="ru-RU" sz="2000" dirty="0"/>
              <a:t> </a:t>
            </a:r>
            <a:r>
              <a:rPr lang="ru-RU" sz="2000" dirty="0" err="1"/>
              <a:t>чиқаради</a:t>
            </a:r>
            <a:r>
              <a:rPr lang="ru-RU" sz="2000" dirty="0"/>
              <a:t>;</a:t>
            </a:r>
          </a:p>
          <a:p>
            <a:pPr marL="342900" indent="-342900">
              <a:buAutoNum type="arabicParenR"/>
            </a:pPr>
            <a:r>
              <a:rPr lang="ru-RU" sz="2000" dirty="0" err="1" smtClean="0"/>
              <a:t>Компаниялар</a:t>
            </a:r>
            <a:r>
              <a:rPr lang="ru-RU" sz="2000" dirty="0" smtClean="0"/>
              <a:t> </a:t>
            </a:r>
            <a:r>
              <a:rPr lang="ru-RU" sz="2000" dirty="0" err="1" smtClean="0"/>
              <a:t>нарх</a:t>
            </a:r>
            <a:r>
              <a:rPr lang="ru-RU" sz="2000" dirty="0" smtClean="0"/>
              <a:t> </a:t>
            </a:r>
            <a:r>
              <a:rPr lang="ru-RU" sz="2000" dirty="0" err="1" smtClean="0"/>
              <a:t>бўйича</a:t>
            </a:r>
            <a:r>
              <a:rPr lang="ru-RU" sz="2000" dirty="0" smtClean="0"/>
              <a:t> </a:t>
            </a:r>
            <a:r>
              <a:rPr lang="ru-RU" sz="2000" dirty="0" err="1" smtClean="0"/>
              <a:t>бир-бирлари</a:t>
            </a:r>
            <a:r>
              <a:rPr lang="ru-RU" sz="2000" dirty="0" smtClean="0"/>
              <a:t> </a:t>
            </a:r>
            <a:r>
              <a:rPr lang="ru-RU" sz="2000" dirty="0" err="1" smtClean="0"/>
              <a:t>билан</a:t>
            </a:r>
            <a:r>
              <a:rPr lang="ru-RU" sz="2000" dirty="0" smtClean="0"/>
              <a:t> </a:t>
            </a:r>
            <a:r>
              <a:rPr lang="ru-RU" sz="2000" dirty="0" err="1" smtClean="0"/>
              <a:t>рақобатлашади</a:t>
            </a:r>
            <a:r>
              <a:rPr lang="ru-RU" sz="2000" dirty="0" smtClean="0"/>
              <a:t> </a:t>
            </a:r>
            <a:r>
              <a:rPr lang="ru-RU" sz="2000" dirty="0" err="1" smtClean="0"/>
              <a:t>ва</a:t>
            </a:r>
            <a:r>
              <a:rPr lang="ru-RU" sz="2000" dirty="0" smtClean="0"/>
              <a:t> </a:t>
            </a:r>
            <a:r>
              <a:rPr lang="ru-RU" sz="2000" dirty="0" err="1" smtClean="0"/>
              <a:t>рақобатчиларнинг</a:t>
            </a:r>
            <a:r>
              <a:rPr lang="ru-RU" sz="2000" dirty="0" smtClean="0"/>
              <a:t> </a:t>
            </a:r>
            <a:r>
              <a:rPr lang="ru-RU" sz="2000" dirty="0" err="1" smtClean="0"/>
              <a:t>нархларидаги</a:t>
            </a:r>
            <a:r>
              <a:rPr lang="ru-RU" sz="2000" dirty="0" smtClean="0"/>
              <a:t> </a:t>
            </a:r>
            <a:r>
              <a:rPr lang="ru-RU" sz="2000" dirty="0" err="1" smtClean="0"/>
              <a:t>ўзгаришга</a:t>
            </a:r>
            <a:r>
              <a:rPr lang="ru-RU" sz="2000" dirty="0" smtClean="0"/>
              <a:t> </a:t>
            </a:r>
            <a:r>
              <a:rPr lang="ru-RU" sz="2000" dirty="0" err="1" smtClean="0"/>
              <a:t>оптимал</a:t>
            </a:r>
            <a:r>
              <a:rPr lang="ru-RU" sz="2000" dirty="0" smtClean="0"/>
              <a:t> реакция </a:t>
            </a:r>
            <a:r>
              <a:rPr lang="ru-RU" sz="2000" dirty="0" err="1" smtClean="0"/>
              <a:t>қилади</a:t>
            </a:r>
            <a:r>
              <a:rPr lang="ru-RU" sz="2000" dirty="0" smtClean="0"/>
              <a:t>;</a:t>
            </a:r>
          </a:p>
          <a:p>
            <a:pPr marL="342900" indent="-342900">
              <a:buAutoNum type="arabicParenR"/>
            </a:pPr>
            <a:r>
              <a:rPr lang="ru-RU" sz="2000" dirty="0" err="1" smtClean="0"/>
              <a:t>Истеъмолчилар</a:t>
            </a:r>
            <a:r>
              <a:rPr lang="ru-RU" sz="2000" dirty="0" smtClean="0"/>
              <a:t> </a:t>
            </a:r>
            <a:r>
              <a:rPr lang="ru-RU" sz="2000" dirty="0" err="1" smtClean="0"/>
              <a:t>бозор</a:t>
            </a:r>
            <a:r>
              <a:rPr lang="ru-RU" sz="2000" dirty="0" smtClean="0"/>
              <a:t> </a:t>
            </a:r>
            <a:r>
              <a:rPr lang="ru-RU" sz="2000" dirty="0" err="1" smtClean="0"/>
              <a:t>борасидаги</a:t>
            </a:r>
            <a:r>
              <a:rPr lang="ru-RU" sz="2000" dirty="0" smtClean="0"/>
              <a:t> </a:t>
            </a:r>
            <a:r>
              <a:rPr lang="ru-RU" sz="2000" dirty="0" err="1" smtClean="0"/>
              <a:t>барча</a:t>
            </a:r>
            <a:r>
              <a:rPr lang="ru-RU" sz="2000" dirty="0" smtClean="0"/>
              <a:t> </a:t>
            </a:r>
            <a:r>
              <a:rPr lang="ru-RU" sz="2000" dirty="0" err="1" smtClean="0"/>
              <a:t>зарур</a:t>
            </a:r>
            <a:r>
              <a:rPr lang="ru-RU" sz="2000" dirty="0" smtClean="0"/>
              <a:t> </a:t>
            </a:r>
            <a:r>
              <a:rPr lang="ru-RU" sz="2000" dirty="0" err="1" smtClean="0"/>
              <a:t>ахборотларга</a:t>
            </a:r>
            <a:r>
              <a:rPr lang="ru-RU" sz="2000" dirty="0" smtClean="0"/>
              <a:t> </a:t>
            </a:r>
            <a:r>
              <a:rPr lang="ru-RU" sz="2000" dirty="0" err="1" smtClean="0"/>
              <a:t>эга</a:t>
            </a:r>
            <a:r>
              <a:rPr lang="ru-RU" sz="2000" dirty="0" smtClean="0"/>
              <a:t>; </a:t>
            </a:r>
            <a:r>
              <a:rPr lang="ru-RU" sz="2000" dirty="0" err="1" smtClean="0"/>
              <a:t>уларда</a:t>
            </a:r>
            <a:r>
              <a:rPr lang="ru-RU" sz="2000" dirty="0" smtClean="0"/>
              <a:t> </a:t>
            </a:r>
            <a:r>
              <a:rPr lang="ru-RU" sz="2000" dirty="0" err="1" smtClean="0"/>
              <a:t>операцион</a:t>
            </a:r>
            <a:r>
              <a:rPr lang="ru-RU" sz="2000" dirty="0" smtClean="0"/>
              <a:t> </a:t>
            </a:r>
            <a:r>
              <a:rPr lang="ru-RU" sz="2000" dirty="0" err="1" smtClean="0"/>
              <a:t>харажатлар</a:t>
            </a:r>
            <a:r>
              <a:rPr lang="ru-RU" sz="2000" dirty="0" smtClean="0"/>
              <a:t> </a:t>
            </a:r>
            <a:r>
              <a:rPr lang="ru-RU" sz="2000" dirty="0" err="1" smtClean="0"/>
              <a:t>мавжуд</a:t>
            </a:r>
            <a:r>
              <a:rPr lang="ru-RU" sz="2000" dirty="0" smtClean="0"/>
              <a:t> </a:t>
            </a:r>
            <a:r>
              <a:rPr lang="ru-RU" sz="2000" dirty="0" err="1" smtClean="0"/>
              <a:t>эмас</a:t>
            </a:r>
            <a:r>
              <a:rPr lang="ru-RU" sz="2000" dirty="0" smtClean="0"/>
              <a:t>;</a:t>
            </a:r>
            <a:endParaRPr lang="ru-RU" sz="2000" dirty="0"/>
          </a:p>
          <a:p>
            <a:pPr marL="342900" indent="-342900">
              <a:buAutoNum type="arabicParenR"/>
            </a:pPr>
            <a:r>
              <a:rPr lang="ru-RU" sz="2000" dirty="0" err="1"/>
              <a:t>Бошқа</a:t>
            </a:r>
            <a:r>
              <a:rPr lang="ru-RU" sz="2000" dirty="0"/>
              <a:t> </a:t>
            </a:r>
            <a:r>
              <a:rPr lang="ru-RU" sz="2000" dirty="0" err="1"/>
              <a:t>иштирокчиларнинг</a:t>
            </a:r>
            <a:r>
              <a:rPr lang="ru-RU" sz="2000" dirty="0"/>
              <a:t> </a:t>
            </a:r>
            <a:r>
              <a:rPr lang="ru-RU" sz="2000" dirty="0" err="1"/>
              <a:t>бозорга</a:t>
            </a:r>
            <a:r>
              <a:rPr lang="ru-RU" sz="2000" dirty="0"/>
              <a:t> </a:t>
            </a:r>
            <a:r>
              <a:rPr lang="ru-RU" sz="2000" dirty="0" err="1"/>
              <a:t>кириши</a:t>
            </a:r>
            <a:r>
              <a:rPr lang="ru-RU" sz="2000" dirty="0"/>
              <a:t> </a:t>
            </a:r>
            <a:r>
              <a:rPr lang="ru-RU" sz="2000" dirty="0" err="1"/>
              <a:t>учун</a:t>
            </a:r>
            <a:r>
              <a:rPr lang="ru-RU" sz="2000" dirty="0"/>
              <a:t> </a:t>
            </a:r>
            <a:r>
              <a:rPr lang="ru-RU" sz="2000" dirty="0" err="1"/>
              <a:t>тўсиқлар</a:t>
            </a:r>
            <a:r>
              <a:rPr lang="ru-RU" sz="2000" dirty="0"/>
              <a:t> </a:t>
            </a:r>
            <a:r>
              <a:rPr lang="ru-RU" sz="2000" dirty="0" err="1"/>
              <a:t>мавжуд</a:t>
            </a:r>
            <a:r>
              <a:rPr lang="ru-RU" sz="2000" dirty="0"/>
              <a:t>.</a:t>
            </a:r>
          </a:p>
          <a:p>
            <a:endParaRPr lang="ru-RU" sz="1800" dirty="0"/>
          </a:p>
        </p:txBody>
      </p:sp>
      <p:sp>
        <p:nvSpPr>
          <p:cNvPr id="7" name="Объект 6"/>
          <p:cNvSpPr>
            <a:spLocks noGrp="1"/>
          </p:cNvSpPr>
          <p:nvPr>
            <p:ph idx="1"/>
          </p:nvPr>
        </p:nvSpPr>
        <p:spPr>
          <a:xfrm>
            <a:off x="6590803" y="1771197"/>
            <a:ext cx="5156469" cy="3465822"/>
          </a:xfrm>
        </p:spPr>
        <p:style>
          <a:lnRef idx="2">
            <a:schemeClr val="accent1"/>
          </a:lnRef>
          <a:fillRef idx="1">
            <a:schemeClr val="lt1"/>
          </a:fillRef>
          <a:effectRef idx="0">
            <a:schemeClr val="accent1"/>
          </a:effectRef>
          <a:fontRef idx="minor">
            <a:schemeClr val="dk1"/>
          </a:fontRef>
        </p:style>
        <p:txBody>
          <a:bodyPr>
            <a:normAutofit/>
          </a:bodyPr>
          <a:lstStyle/>
          <a:p>
            <a:pPr algn="just"/>
            <a:r>
              <a:rPr lang="ru-RU" sz="2400" dirty="0" smtClean="0"/>
              <a:t>Бертран </a:t>
            </a:r>
            <a:r>
              <a:rPr lang="ru-RU" sz="2400" dirty="0" err="1" smtClean="0"/>
              <a:t>олигополияси</a:t>
            </a:r>
            <a:r>
              <a:rPr lang="ru-RU" sz="2400" dirty="0" smtClean="0"/>
              <a:t> </a:t>
            </a:r>
            <a:r>
              <a:rPr lang="ru-RU" sz="2400" dirty="0" err="1" smtClean="0"/>
              <a:t>бир</a:t>
            </a:r>
            <a:r>
              <a:rPr lang="ru-RU" sz="2400" dirty="0" smtClean="0"/>
              <a:t> </a:t>
            </a:r>
            <a:r>
              <a:rPr lang="ru-RU" sz="2400" dirty="0" err="1" smtClean="0"/>
              <a:t>турдаги</a:t>
            </a:r>
            <a:r>
              <a:rPr lang="ru-RU" sz="2400" dirty="0" smtClean="0"/>
              <a:t> </a:t>
            </a:r>
            <a:r>
              <a:rPr lang="ru-RU" sz="2400" dirty="0" err="1" smtClean="0"/>
              <a:t>маҳсулотлар</a:t>
            </a:r>
            <a:r>
              <a:rPr lang="ru-RU" sz="2400" dirty="0" smtClean="0"/>
              <a:t> </a:t>
            </a:r>
            <a:r>
              <a:rPr lang="ru-RU" sz="2400" dirty="0" err="1" smtClean="0"/>
              <a:t>билан</a:t>
            </a:r>
            <a:r>
              <a:rPr lang="ru-RU" sz="2400" dirty="0" smtClean="0"/>
              <a:t> </a:t>
            </a:r>
            <a:r>
              <a:rPr lang="ru-RU" sz="2400" dirty="0" err="1" smtClean="0"/>
              <a:t>шундай</a:t>
            </a:r>
            <a:r>
              <a:rPr lang="ru-RU" sz="2400" dirty="0" smtClean="0"/>
              <a:t> </a:t>
            </a:r>
            <a:r>
              <a:rPr lang="ru-RU" sz="2400" dirty="0" err="1" smtClean="0"/>
              <a:t>вазиятга</a:t>
            </a:r>
            <a:r>
              <a:rPr lang="ru-RU" sz="2400" dirty="0" smtClean="0"/>
              <a:t> </a:t>
            </a:r>
            <a:r>
              <a:rPr lang="ru-RU" sz="2400" dirty="0" err="1" smtClean="0"/>
              <a:t>олиб</a:t>
            </a:r>
            <a:r>
              <a:rPr lang="ru-RU" sz="2400" dirty="0" smtClean="0"/>
              <a:t> </a:t>
            </a:r>
            <a:r>
              <a:rPr lang="ru-RU" sz="2400" dirty="0" err="1" smtClean="0"/>
              <a:t>келадики</a:t>
            </a:r>
            <a:r>
              <a:rPr lang="ru-RU" sz="2400" dirty="0" smtClean="0"/>
              <a:t>, </a:t>
            </a:r>
            <a:r>
              <a:rPr lang="ru-RU" sz="2400" dirty="0" err="1" smtClean="0"/>
              <a:t>унда</a:t>
            </a:r>
            <a:r>
              <a:rPr lang="ru-RU" sz="2400" dirty="0" smtClean="0"/>
              <a:t> </a:t>
            </a:r>
            <a:r>
              <a:rPr lang="ru-RU" sz="2400" dirty="0" err="1" smtClean="0"/>
              <a:t>компаниялар</a:t>
            </a:r>
            <a:r>
              <a:rPr lang="ru-RU" sz="2400" dirty="0" smtClean="0"/>
              <a:t> </a:t>
            </a:r>
            <a:r>
              <a:rPr lang="ru-RU" sz="2400" dirty="0" err="1" smtClean="0"/>
              <a:t>маржинал</a:t>
            </a:r>
            <a:r>
              <a:rPr lang="ru-RU" sz="2400" dirty="0" smtClean="0"/>
              <a:t> </a:t>
            </a:r>
            <a:r>
              <a:rPr lang="ru-RU" sz="2400" dirty="0" err="1" smtClean="0"/>
              <a:t>харажатларга</a:t>
            </a:r>
            <a:r>
              <a:rPr lang="ru-RU" sz="2400" dirty="0" smtClean="0"/>
              <a:t> </a:t>
            </a:r>
            <a:r>
              <a:rPr lang="ru-RU" sz="2400" dirty="0" err="1" smtClean="0"/>
              <a:t>тенг</a:t>
            </a:r>
            <a:r>
              <a:rPr lang="ru-RU" sz="2400" dirty="0" smtClean="0"/>
              <a:t> </a:t>
            </a:r>
            <a:r>
              <a:rPr lang="ru-RU" sz="2400" dirty="0" err="1" smtClean="0"/>
              <a:t>бўлган</a:t>
            </a:r>
            <a:r>
              <a:rPr lang="ru-RU" sz="2400" dirty="0" smtClean="0"/>
              <a:t> </a:t>
            </a:r>
            <a:r>
              <a:rPr lang="ru-RU" sz="2400" dirty="0" err="1" smtClean="0"/>
              <a:t>нархни</a:t>
            </a:r>
            <a:r>
              <a:rPr lang="ru-RU" sz="2400" dirty="0" smtClean="0"/>
              <a:t> </a:t>
            </a:r>
            <a:r>
              <a:rPr lang="ru-RU" sz="2400" dirty="0" err="1" smtClean="0"/>
              <a:t>ўрнатишларига</a:t>
            </a:r>
            <a:r>
              <a:rPr lang="ru-RU" sz="2400" dirty="0" smtClean="0"/>
              <a:t> </a:t>
            </a:r>
            <a:r>
              <a:rPr lang="ru-RU" sz="2400" dirty="0" err="1" smtClean="0"/>
              <a:t>тўғри</a:t>
            </a:r>
            <a:r>
              <a:rPr lang="ru-RU" sz="2400" dirty="0" smtClean="0"/>
              <a:t> </a:t>
            </a:r>
            <a:r>
              <a:rPr lang="ru-RU" sz="2400" dirty="0" err="1" smtClean="0"/>
              <a:t>келади</a:t>
            </a:r>
            <a:r>
              <a:rPr lang="ru-RU" sz="2400" dirty="0" smtClean="0"/>
              <a:t>.</a:t>
            </a:r>
            <a:endParaRPr lang="ru-RU" dirty="0" smtClean="0"/>
          </a:p>
          <a:p>
            <a:pPr marL="0" indent="0" algn="ctr">
              <a:buNone/>
            </a:pPr>
            <a:r>
              <a:rPr lang="en-US" dirty="0" smtClean="0"/>
              <a:t>P1=P2=MC</a:t>
            </a:r>
            <a:endParaRPr lang="ru-RU" dirty="0"/>
          </a:p>
          <a:p>
            <a:endParaRPr lang="ru-RU" dirty="0"/>
          </a:p>
        </p:txBody>
      </p:sp>
    </p:spTree>
    <p:extLst>
      <p:ext uri="{BB962C8B-B14F-4D97-AF65-F5344CB8AC3E}">
        <p14:creationId xmlns:p14="http://schemas.microsoft.com/office/powerpoint/2010/main" val="167546008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dirty="0" smtClean="0"/>
              <a:t>Фойдаланилган адабиётлар рўйхати</a:t>
            </a:r>
            <a:endParaRPr lang="ru-RU" dirty="0"/>
          </a:p>
        </p:txBody>
      </p:sp>
      <p:sp>
        <p:nvSpPr>
          <p:cNvPr id="3" name="Объект 2"/>
          <p:cNvSpPr>
            <a:spLocks noGrp="1"/>
          </p:cNvSpPr>
          <p:nvPr>
            <p:ph idx="1"/>
          </p:nvPr>
        </p:nvSpPr>
        <p:spPr/>
        <p:txBody>
          <a:bodyPr>
            <a:normAutofit fontScale="92500" lnSpcReduction="10000"/>
          </a:bodyPr>
          <a:lstStyle/>
          <a:p>
            <a:r>
              <a:rPr lang="uz-Cyrl-UZ" dirty="0" smtClean="0"/>
              <a:t>1. </a:t>
            </a:r>
            <a:r>
              <a:rPr lang="en-US" dirty="0" smtClean="0"/>
              <a:t>Michael </a:t>
            </a:r>
            <a:r>
              <a:rPr lang="en-US" dirty="0" err="1" smtClean="0"/>
              <a:t>Baye</a:t>
            </a:r>
            <a:r>
              <a:rPr lang="en-US" dirty="0" smtClean="0"/>
              <a:t>, Jeff Prince</a:t>
            </a:r>
            <a:r>
              <a:rPr lang="uz-Cyrl-UZ" dirty="0" smtClean="0"/>
              <a:t>. </a:t>
            </a:r>
            <a:r>
              <a:rPr lang="en-US" dirty="0" smtClean="0"/>
              <a:t>Managerial Economics &amp; Business Strategy 10</a:t>
            </a:r>
            <a:r>
              <a:rPr lang="en-US" baseline="30000" dirty="0" smtClean="0"/>
              <a:t>th</a:t>
            </a:r>
            <a:r>
              <a:rPr lang="uz-Cyrl-UZ" dirty="0" smtClean="0"/>
              <a:t> </a:t>
            </a:r>
            <a:r>
              <a:rPr lang="en-US" dirty="0" smtClean="0"/>
              <a:t>Edition</a:t>
            </a:r>
            <a:r>
              <a:rPr lang="uz-Cyrl-UZ" dirty="0" smtClean="0"/>
              <a:t>. </a:t>
            </a:r>
            <a:r>
              <a:rPr lang="ru-RU" dirty="0" smtClean="0"/>
              <a:t>2021. 576 </a:t>
            </a:r>
            <a:r>
              <a:rPr lang="en-US" dirty="0" smtClean="0"/>
              <a:t>p.</a:t>
            </a:r>
            <a:endParaRPr lang="en-US" dirty="0"/>
          </a:p>
          <a:p>
            <a:r>
              <a:rPr lang="en-US" dirty="0"/>
              <a:t>2. </a:t>
            </a:r>
            <a:r>
              <a:rPr lang="en-US" dirty="0">
                <a:hlinkClick r:id="rId3" tooltip="Find all the author's books"/>
              </a:rPr>
              <a:t>James </a:t>
            </a:r>
            <a:r>
              <a:rPr lang="en-US" dirty="0" err="1">
                <a:hlinkClick r:id="rId3" tooltip="Find all the author's books"/>
              </a:rPr>
              <a:t>Brickley</a:t>
            </a:r>
            <a:r>
              <a:rPr lang="en-US" dirty="0"/>
              <a:t>, </a:t>
            </a:r>
            <a:r>
              <a:rPr lang="en-US" dirty="0">
                <a:hlinkClick r:id="rId4" tooltip="Find all the author's books"/>
              </a:rPr>
              <a:t>Clifford W. Smith</a:t>
            </a:r>
            <a:r>
              <a:rPr lang="en-US" dirty="0"/>
              <a:t>, </a:t>
            </a:r>
            <a:r>
              <a:rPr lang="en-US" dirty="0">
                <a:hlinkClick r:id="rId5" tooltip="Find all the author's books"/>
              </a:rPr>
              <a:t>Jerold L. Zimmerman</a:t>
            </a:r>
            <a:r>
              <a:rPr lang="en-US" dirty="0"/>
              <a:t>. Managerial Economics &amp; Organizational Architecture, 7th Edition, </a:t>
            </a:r>
            <a:r>
              <a:rPr lang="ru-RU" dirty="0"/>
              <a:t>2020</a:t>
            </a:r>
            <a:r>
              <a:rPr lang="en-US" dirty="0"/>
              <a:t>. </a:t>
            </a:r>
            <a:r>
              <a:rPr lang="ru-RU" dirty="0"/>
              <a:t>845</a:t>
            </a:r>
            <a:r>
              <a:rPr lang="en-US" dirty="0"/>
              <a:t> p.</a:t>
            </a:r>
            <a:endParaRPr lang="uz-Cyrl-UZ" dirty="0"/>
          </a:p>
          <a:p>
            <a:r>
              <a:rPr lang="uz-Cyrl-UZ" dirty="0"/>
              <a:t>3. </a:t>
            </a:r>
            <a:r>
              <a:rPr lang="en-US" dirty="0">
                <a:hlinkClick r:id="rId6" tooltip="Find all the author's books"/>
              </a:rPr>
              <a:t>Jeffrey M. </a:t>
            </a:r>
            <a:r>
              <a:rPr lang="en-US" dirty="0" err="1">
                <a:hlinkClick r:id="rId6" tooltip="Find all the author's books"/>
              </a:rPr>
              <a:t>Perloff</a:t>
            </a:r>
            <a:r>
              <a:rPr lang="en-US" dirty="0"/>
              <a:t>, </a:t>
            </a:r>
            <a:r>
              <a:rPr lang="en-US" dirty="0">
                <a:hlinkClick r:id="rId7" tooltip="Find all the author's books"/>
              </a:rPr>
              <a:t>James A. Brander</a:t>
            </a:r>
            <a:r>
              <a:rPr lang="uz-Cyrl-UZ" dirty="0"/>
              <a:t>. </a:t>
            </a:r>
            <a:r>
              <a:rPr lang="en-US" dirty="0"/>
              <a:t>Managerial economics and strategy</a:t>
            </a:r>
            <a:r>
              <a:rPr lang="uz-Cyrl-UZ" dirty="0"/>
              <a:t>. </a:t>
            </a:r>
            <a:r>
              <a:rPr lang="ru-RU" dirty="0"/>
              <a:t>2020. 720 </a:t>
            </a:r>
            <a:r>
              <a:rPr lang="en-US" dirty="0"/>
              <a:t>p</a:t>
            </a:r>
            <a:r>
              <a:rPr lang="en-US" dirty="0" smtClean="0"/>
              <a:t>.</a:t>
            </a:r>
          </a:p>
          <a:p>
            <a:r>
              <a:rPr lang="en-US" dirty="0" smtClean="0"/>
              <a:t>4.</a:t>
            </a:r>
            <a:r>
              <a:rPr lang="ru-RU" dirty="0" smtClean="0"/>
              <a:t> </a:t>
            </a:r>
            <a:r>
              <a:rPr lang="ru-RU" dirty="0" err="1"/>
              <a:t>Сио</a:t>
            </a:r>
            <a:r>
              <a:rPr lang="ru-RU" dirty="0"/>
              <a:t> </a:t>
            </a:r>
            <a:r>
              <a:rPr lang="ru-RU" dirty="0" smtClean="0"/>
              <a:t>К.К. Управленческая экономика.</a:t>
            </a:r>
            <a:r>
              <a:rPr lang="ru-RU" dirty="0"/>
              <a:t> </a:t>
            </a:r>
            <a:r>
              <a:rPr lang="ru-RU" dirty="0" smtClean="0"/>
              <a:t>Учебник. </a:t>
            </a:r>
            <a:r>
              <a:rPr lang="ru-RU" dirty="0"/>
              <a:t>Издательство: «Инфра-М</a:t>
            </a:r>
            <a:r>
              <a:rPr lang="ru-RU" dirty="0" smtClean="0"/>
              <a:t>», 2000. 672 с.</a:t>
            </a:r>
            <a:r>
              <a:rPr lang="ru-RU" dirty="0"/>
              <a:t/>
            </a:r>
            <a:br>
              <a:rPr lang="ru-RU" dirty="0"/>
            </a:br>
            <a:r>
              <a:rPr lang="ru-RU" dirty="0"/>
              <a:t/>
            </a:r>
            <a:br>
              <a:rPr lang="ru-RU" dirty="0"/>
            </a:br>
            <a:r>
              <a:rPr lang="ru-RU" dirty="0"/>
              <a:t/>
            </a:r>
            <a:br>
              <a:rPr lang="ru-RU" dirty="0"/>
            </a:br>
            <a:endParaRPr lang="en-US" dirty="0"/>
          </a:p>
          <a:p>
            <a:endParaRPr lang="en-US" dirty="0" smtClean="0"/>
          </a:p>
          <a:p>
            <a:endParaRPr lang="ru-RU" dirty="0"/>
          </a:p>
        </p:txBody>
      </p:sp>
    </p:spTree>
    <p:extLst>
      <p:ext uri="{BB962C8B-B14F-4D97-AF65-F5344CB8AC3E}">
        <p14:creationId xmlns:p14="http://schemas.microsoft.com/office/powerpoint/2010/main" val="425474582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uzb 16;9">
  <a:themeElements>
    <a:clrScheme name="Другая 1">
      <a:dk1>
        <a:srgbClr val="0B375B"/>
      </a:dk1>
      <a:lt1>
        <a:srgbClr val="FFFFFF"/>
      </a:lt1>
      <a:dk2>
        <a:srgbClr val="0B375B"/>
      </a:dk2>
      <a:lt2>
        <a:srgbClr val="FFFFFF"/>
      </a:lt2>
      <a:accent1>
        <a:srgbClr val="0B375B"/>
      </a:accent1>
      <a:accent2>
        <a:srgbClr val="7F7F7F"/>
      </a:accent2>
      <a:accent3>
        <a:srgbClr val="A5A5A5"/>
      </a:accent3>
      <a:accent4>
        <a:srgbClr val="0B375B"/>
      </a:accent4>
      <a:accent5>
        <a:srgbClr val="0B375B"/>
      </a:accent5>
      <a:accent6>
        <a:srgbClr val="0B375B"/>
      </a:accent6>
      <a:hlink>
        <a:srgbClr val="0B375B"/>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zb 16;9" id="{C393A175-1F4E-4CB5-821A-B5847CC5A683}" vid="{CD9B629A-8ED6-448F-A84B-DE4D60D082B2}"/>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uzb 16;9</Template>
  <TotalTime>929</TotalTime>
  <Words>4672</Words>
  <Application>Microsoft Office PowerPoint</Application>
  <PresentationFormat>Широкоэкранный</PresentationFormat>
  <Paragraphs>992</Paragraphs>
  <Slides>38</Slides>
  <Notes>19</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38</vt:i4>
      </vt:variant>
    </vt:vector>
  </HeadingPairs>
  <TitlesOfParts>
    <vt:vector size="45" baseType="lpstr">
      <vt:lpstr>Arial</vt:lpstr>
      <vt:lpstr>Arial Narrow</vt:lpstr>
      <vt:lpstr>Calibri</vt:lpstr>
      <vt:lpstr>Calibri Light</vt:lpstr>
      <vt:lpstr>Times New Roman</vt:lpstr>
      <vt:lpstr>uzb 16;9</vt:lpstr>
      <vt:lpstr>think-cell Slide</vt:lpstr>
      <vt:lpstr>8-МАВЗУ: НАРХ ВА ИШЛАБ ЧИҚАРИШ ҲАЖМИ ТЎҒРИСИДА ҚАРОР ҚАБУЛ ҚИЛИШ: МУКАММАЛ РАҚОБАТ ВА МОНОПОЛИЯ, МОНОПОЛ РАҚОБАТ ВА ОЛИГОПОЛИЯ</vt:lpstr>
      <vt:lpstr>Презентация PowerPoint</vt:lpstr>
      <vt:lpstr>Мукаммал рақобат</vt:lpstr>
      <vt:lpstr>Мукаммал рақобат шароитида нарх ва ишлаб чиқариш ҳажми бўйича қарор қабул қилиш</vt:lpstr>
      <vt:lpstr>Қисқа муддатли даврда умумий ва ўртача харажатлар</vt:lpstr>
      <vt:lpstr>Даромад жадвали</vt:lpstr>
      <vt:lpstr>Мақбул ишлаб чиқариш ҳажмини аниқлашда фойдаланиладиган харажатлар ва даромадлар</vt:lpstr>
      <vt:lpstr>Мукаммал рақобат шароитида харажат ва даромад эгри чизиғи орқали мақбул ишлаб чиқариш ҳажмини аниқлаш</vt:lpstr>
      <vt:lpstr>MR = МС қоидаси</vt:lpstr>
      <vt:lpstr>Мақбул ишлаб чиқариш ҳажмини аниқлаш учун маржинал даромад (ёки нарх) ва маржинал харажатдан фойдаланиш: иқтисодий фойда вазияти</vt:lpstr>
      <vt:lpstr>Метод МR—МС усули график кўринишда</vt:lpstr>
      <vt:lpstr>Мақбул ишлаб чиқариш ҳажмини аниқлаш учун маржинал даромад (ёки нарх) ва маржинал харажатдан фойдаланиш: нормал фойда вазияти</vt:lpstr>
      <vt:lpstr>Мақбул ишлаб чиқариш ҳажмини аниқлаш учун маржинал даромад (ёки нарх) ва маржинал харажатдан фойдаланиш: иқтисодий зарар вазияти</vt:lpstr>
      <vt:lpstr>Нормал фойда (а) ва иқтисодий зарар (b)</vt:lpstr>
      <vt:lpstr>Зарарни қоплаш учун ҳисса</vt:lpstr>
      <vt:lpstr>Ишлаб чиқаришни тўхтатиш нуқтаси (Shutdown point)</vt:lpstr>
      <vt:lpstr>Компанияларнинг бозорга кириши ва ундан чиқишидан узоқ муддатли самара</vt:lpstr>
      <vt:lpstr>Монопол бозорда нарх ва ишлаб чиқариш ҳажми бўйича қарорлар</vt:lpstr>
      <vt:lpstr>Маржинал даромад пасайиши билан маржинал харажатларнинг ортиши</vt:lpstr>
      <vt:lpstr>Мақбул нарх ва ишлаб чиқариш ҳажмини аниқлаш учун маржинал даромад ва маржинал харажатдан фойдаланиш: монополия шароити</vt:lpstr>
      <vt:lpstr>MR = МС қоидаси: монополия шароити</vt:lpstr>
      <vt:lpstr>Фойдани максималлаштирувчи нарх, даромадни максималлаштирувчи нарх ва миқдор ўртасидаги боғлиқлик</vt:lpstr>
      <vt:lpstr>Презентация PowerPoint</vt:lpstr>
      <vt:lpstr>Монопол рақобат</vt:lpstr>
      <vt:lpstr>Монопол рақобат шароитида узоқ муддатли мувозанат</vt:lpstr>
      <vt:lpstr>Олигополия</vt:lpstr>
      <vt:lpstr>Презентация PowerPoint</vt:lpstr>
      <vt:lpstr>Суизи олигополияси</vt:lpstr>
      <vt:lpstr>Курно олигополияси</vt:lpstr>
      <vt:lpstr>Формула: Курно олигополияси учун MR </vt:lpstr>
      <vt:lpstr>Формула: Курно олигополияси учун реакция қилиш функцияси</vt:lpstr>
      <vt:lpstr>Бир хил фойдалар эгри чизиғи (изопрофа)</vt:lpstr>
      <vt:lpstr>Курно мувозанати нуқтасида 2-компания маржинал харажатларининг камайиши самараси</vt:lpstr>
      <vt:lpstr>Курно олигополияси мавжуд бозорда компанияларни келишувга (сговор, collude) ундовчи сабаблар</vt:lpstr>
      <vt:lpstr>Стакелберг олигополияси</vt:lpstr>
      <vt:lpstr>Формула: Стакелберг олигополиясида маҳсулотнинг мувозанатли ҳажмлари</vt:lpstr>
      <vt:lpstr>Бертран олигополияси</vt:lpstr>
      <vt:lpstr>Фойдаланилган адабиётлар рўйхати</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acer</cp:lastModifiedBy>
  <cp:revision>128</cp:revision>
  <dcterms:created xsi:type="dcterms:W3CDTF">2019-09-06T03:40:38Z</dcterms:created>
  <dcterms:modified xsi:type="dcterms:W3CDTF">2022-06-10T09:31:56Z</dcterms:modified>
</cp:coreProperties>
</file>