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90" r:id="rId3"/>
    <p:sldId id="291" r:id="rId4"/>
    <p:sldId id="265" r:id="rId5"/>
    <p:sldId id="288" r:id="rId6"/>
    <p:sldId id="259" r:id="rId7"/>
    <p:sldId id="268" r:id="rId8"/>
    <p:sldId id="269" r:id="rId9"/>
    <p:sldId id="270" r:id="rId10"/>
    <p:sldId id="282" r:id="rId11"/>
    <p:sldId id="295" r:id="rId12"/>
    <p:sldId id="296" r:id="rId13"/>
    <p:sldId id="297" r:id="rId14"/>
    <p:sldId id="298" r:id="rId15"/>
    <p:sldId id="271" r:id="rId16"/>
    <p:sldId id="272" r:id="rId17"/>
    <p:sldId id="273" r:id="rId18"/>
    <p:sldId id="274" r:id="rId19"/>
    <p:sldId id="275" r:id="rId20"/>
    <p:sldId id="261" r:id="rId21"/>
    <p:sldId id="260" r:id="rId22"/>
    <p:sldId id="262" r:id="rId23"/>
    <p:sldId id="281" r:id="rId24"/>
    <p:sldId id="293" r:id="rId25"/>
    <p:sldId id="294" r:id="rId26"/>
    <p:sldId id="292" r:id="rId27"/>
    <p:sldId id="300" r:id="rId28"/>
    <p:sldId id="301" r:id="rId29"/>
    <p:sldId id="302" r:id="rId30"/>
    <p:sldId id="299" r:id="rId31"/>
    <p:sldId id="303" r:id="rId3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61" autoAdjust="0"/>
    <p:restoredTop sz="94129" autoAdjust="0"/>
  </p:normalViewPr>
  <p:slideViewPr>
    <p:cSldViewPr snapToGrid="0">
      <p:cViewPr varScale="1">
        <p:scale>
          <a:sx n="66" d="100"/>
          <a:sy n="66" d="100"/>
        </p:scale>
        <p:origin x="9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030217-4AEB-47F2-8AF3-40A4AF71F2D5}"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7CFF63F3-F8E6-4BFF-B8F5-83185E2FF099}">
      <dgm:prSet/>
      <dgm:spPr/>
      <dgm:t>
        <a:bodyPr/>
        <a:lstStyle/>
        <a:p>
          <a:r>
            <a:rPr lang="ru-RU" dirty="0" err="1"/>
            <a:t>Менинг</a:t>
          </a:r>
          <a:r>
            <a:rPr lang="ru-RU" dirty="0"/>
            <a:t> </a:t>
          </a:r>
          <a:r>
            <a:rPr lang="ru-RU" dirty="0" err="1"/>
            <a:t>тармоғимдаги</a:t>
          </a:r>
          <a:r>
            <a:rPr lang="ru-RU" dirty="0"/>
            <a:t> </a:t>
          </a:r>
          <a:r>
            <a:rPr lang="ru-RU" dirty="0" err="1"/>
            <a:t>ёки</a:t>
          </a:r>
          <a:r>
            <a:rPr lang="ru-RU" dirty="0"/>
            <a:t> </a:t>
          </a:r>
          <a:r>
            <a:rPr lang="ru-RU" dirty="0" err="1"/>
            <a:t>кирмоқчи</a:t>
          </a:r>
          <a:r>
            <a:rPr lang="ru-RU" dirty="0"/>
            <a:t> </a:t>
          </a:r>
          <a:r>
            <a:rPr lang="ru-RU" dirty="0" err="1"/>
            <a:t>бўлган</a:t>
          </a:r>
          <a:r>
            <a:rPr lang="ru-RU" dirty="0"/>
            <a:t> </a:t>
          </a:r>
          <a:r>
            <a:rPr lang="ru-RU" dirty="0" err="1"/>
            <a:t>тармоқларимдаги</a:t>
          </a:r>
          <a:r>
            <a:rPr lang="ru-RU" dirty="0"/>
            <a:t> </a:t>
          </a:r>
          <a:r>
            <a:rPr lang="ru-RU" dirty="0" err="1"/>
            <a:t>рақобатни</a:t>
          </a:r>
          <a:r>
            <a:rPr lang="ru-RU" dirty="0"/>
            <a:t> </a:t>
          </a:r>
          <a:r>
            <a:rPr lang="ru-RU" dirty="0" err="1"/>
            <a:t>қайси</a:t>
          </a:r>
          <a:r>
            <a:rPr lang="ru-RU" dirty="0"/>
            <a:t> </a:t>
          </a:r>
          <a:r>
            <a:rPr lang="ru-RU" dirty="0" err="1"/>
            <a:t>кучлар</a:t>
          </a:r>
          <a:r>
            <a:rPr lang="ru-RU" dirty="0"/>
            <a:t> </a:t>
          </a:r>
          <a:r>
            <a:rPr lang="ru-RU" dirty="0" err="1"/>
            <a:t>белгилаб</a:t>
          </a:r>
          <a:r>
            <a:rPr lang="ru-RU" dirty="0"/>
            <a:t> </a:t>
          </a:r>
          <a:r>
            <a:rPr lang="ru-RU" dirty="0" err="1"/>
            <a:t>беради</a:t>
          </a:r>
          <a:r>
            <a:rPr lang="ru-RU" dirty="0"/>
            <a:t>? </a:t>
          </a:r>
        </a:p>
      </dgm:t>
    </dgm:pt>
    <dgm:pt modelId="{4B2442BD-70BB-425B-BA71-A8DE4E445C81}" type="parTrans" cxnId="{71A8106D-0F5F-41A8-98C5-1ACD8971B58B}">
      <dgm:prSet/>
      <dgm:spPr/>
      <dgm:t>
        <a:bodyPr/>
        <a:lstStyle/>
        <a:p>
          <a:endParaRPr lang="ru-RU"/>
        </a:p>
      </dgm:t>
    </dgm:pt>
    <dgm:pt modelId="{B546EA4E-B001-4A7D-AC63-0D26782A39AA}" type="sibTrans" cxnId="{71A8106D-0F5F-41A8-98C5-1ACD8971B58B}">
      <dgm:prSet/>
      <dgm:spPr/>
      <dgm:t>
        <a:bodyPr/>
        <a:lstStyle/>
        <a:p>
          <a:endParaRPr lang="ru-RU"/>
        </a:p>
      </dgm:t>
    </dgm:pt>
    <dgm:pt modelId="{34503ABE-7347-4810-B39C-7E180E9CC4CB}">
      <dgm:prSet/>
      <dgm:spPr/>
      <dgm:t>
        <a:bodyPr/>
        <a:lstStyle/>
        <a:p>
          <a:r>
            <a:rPr lang="ru-RU" dirty="0" err="1"/>
            <a:t>Рақобатчилар</a:t>
          </a:r>
          <a:r>
            <a:rPr lang="ru-RU" dirty="0"/>
            <a:t> </a:t>
          </a:r>
          <a:r>
            <a:rPr lang="ru-RU" dirty="0" err="1"/>
            <a:t>қандай</a:t>
          </a:r>
          <a:r>
            <a:rPr lang="ru-RU" dirty="0"/>
            <a:t> </a:t>
          </a:r>
          <a:r>
            <a:rPr lang="ru-RU" dirty="0" err="1"/>
            <a:t>ҳаракатлар</a:t>
          </a:r>
          <a:r>
            <a:rPr lang="ru-RU" dirty="0"/>
            <a:t> </a:t>
          </a:r>
          <a:r>
            <a:rPr lang="ru-RU" dirty="0" err="1"/>
            <a:t>қилиши</a:t>
          </a:r>
          <a:r>
            <a:rPr lang="ru-RU" dirty="0"/>
            <a:t> </a:t>
          </a:r>
          <a:r>
            <a:rPr lang="ru-RU" dirty="0" err="1"/>
            <a:t>мумкин</a:t>
          </a:r>
          <a:r>
            <a:rPr lang="ru-RU" dirty="0"/>
            <a:t> </a:t>
          </a:r>
          <a:r>
            <a:rPr lang="ru-RU" dirty="0" err="1"/>
            <a:t>ва</a:t>
          </a:r>
          <a:r>
            <a:rPr lang="ru-RU" dirty="0"/>
            <a:t> </a:t>
          </a:r>
          <a:r>
            <a:rPr lang="ru-RU" dirty="0" err="1"/>
            <a:t>уларга</a:t>
          </a:r>
          <a:r>
            <a:rPr lang="ru-RU" dirty="0"/>
            <a:t> </a:t>
          </a:r>
          <a:r>
            <a:rPr lang="ru-RU" dirty="0" err="1"/>
            <a:t>энг</a:t>
          </a:r>
          <a:r>
            <a:rPr lang="ru-RU" dirty="0"/>
            <a:t> </a:t>
          </a:r>
          <a:r>
            <a:rPr lang="ru-RU" dirty="0" err="1"/>
            <a:t>муносиб</a:t>
          </a:r>
          <a:r>
            <a:rPr lang="ru-RU" dirty="0"/>
            <a:t> </a:t>
          </a:r>
          <a:r>
            <a:rPr lang="ru-RU" dirty="0" err="1"/>
            <a:t>қандай</a:t>
          </a:r>
          <a:r>
            <a:rPr lang="ru-RU" dirty="0"/>
            <a:t> </a:t>
          </a:r>
          <a:r>
            <a:rPr lang="ru-RU" dirty="0" err="1"/>
            <a:t>жавоб</a:t>
          </a:r>
          <a:r>
            <a:rPr lang="ru-RU" dirty="0"/>
            <a:t> </a:t>
          </a:r>
          <a:r>
            <a:rPr lang="ru-RU" dirty="0" err="1"/>
            <a:t>бериш</a:t>
          </a:r>
          <a:r>
            <a:rPr lang="ru-RU" dirty="0"/>
            <a:t> </a:t>
          </a:r>
          <a:r>
            <a:rPr lang="ru-RU" dirty="0" err="1"/>
            <a:t>мумкин</a:t>
          </a:r>
          <a:r>
            <a:rPr lang="ru-RU" dirty="0"/>
            <a:t>? </a:t>
          </a:r>
        </a:p>
      </dgm:t>
    </dgm:pt>
    <dgm:pt modelId="{8F8F2444-7D06-4BE3-B0E7-09FDCE6FC532}" type="parTrans" cxnId="{43552D15-5D20-4F2B-8B6C-8B9CFC2AAC21}">
      <dgm:prSet/>
      <dgm:spPr/>
      <dgm:t>
        <a:bodyPr/>
        <a:lstStyle/>
        <a:p>
          <a:endParaRPr lang="ru-RU"/>
        </a:p>
      </dgm:t>
    </dgm:pt>
    <dgm:pt modelId="{09A2D175-2BA0-453D-A28F-E47F0553269C}" type="sibTrans" cxnId="{43552D15-5D20-4F2B-8B6C-8B9CFC2AAC21}">
      <dgm:prSet/>
      <dgm:spPr/>
      <dgm:t>
        <a:bodyPr/>
        <a:lstStyle/>
        <a:p>
          <a:endParaRPr lang="ru-RU"/>
        </a:p>
      </dgm:t>
    </dgm:pt>
    <dgm:pt modelId="{E10D42F5-20E6-426A-A702-FD2AD8EB20F3}">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dirty="0" err="1"/>
            <a:t>Тармоғимнинг</a:t>
          </a:r>
          <a:r>
            <a:rPr lang="ru-RU" dirty="0"/>
            <a:t> </a:t>
          </a:r>
          <a:r>
            <a:rPr lang="ru-RU" dirty="0" err="1"/>
            <a:t>келгуси</a:t>
          </a:r>
          <a:r>
            <a:rPr lang="ru-RU" dirty="0"/>
            <a:t> </a:t>
          </a:r>
          <a:r>
            <a:rPr lang="ru-RU" dirty="0" err="1"/>
            <a:t>ривожланиш</a:t>
          </a:r>
          <a:r>
            <a:rPr lang="ru-RU" dirty="0"/>
            <a:t> </a:t>
          </a:r>
          <a:r>
            <a:rPr lang="ru-RU" dirty="0" err="1"/>
            <a:t>йўналишлари</a:t>
          </a:r>
          <a:r>
            <a:rPr lang="ru-RU" dirty="0"/>
            <a:t> </a:t>
          </a:r>
          <a:r>
            <a:rPr lang="ru-RU" dirty="0" err="1"/>
            <a:t>қандай</a:t>
          </a:r>
          <a:r>
            <a:rPr lang="ru-RU" dirty="0"/>
            <a:t>? </a:t>
          </a:r>
        </a:p>
        <a:p>
          <a:pPr defTabSz="622300">
            <a:lnSpc>
              <a:spcPct val="90000"/>
            </a:lnSpc>
            <a:spcBef>
              <a:spcPct val="0"/>
            </a:spcBef>
            <a:spcAft>
              <a:spcPct val="35000"/>
            </a:spcAft>
          </a:pPr>
          <a:endParaRPr lang="ru-RU" dirty="0"/>
        </a:p>
      </dgm:t>
    </dgm:pt>
    <dgm:pt modelId="{CF865E21-3727-4AAE-B52B-EB45A56B509C}" type="sibTrans" cxnId="{9C85E054-D027-46B1-819D-96F6B3B737DA}">
      <dgm:prSet/>
      <dgm:spPr/>
      <dgm:t>
        <a:bodyPr/>
        <a:lstStyle/>
        <a:p>
          <a:endParaRPr lang="ru-RU"/>
        </a:p>
      </dgm:t>
    </dgm:pt>
    <dgm:pt modelId="{DC75BB06-27D7-47CF-BC21-79A33229117D}" type="parTrans" cxnId="{9C85E054-D027-46B1-819D-96F6B3B737DA}">
      <dgm:prSet/>
      <dgm:spPr/>
      <dgm:t>
        <a:bodyPr/>
        <a:lstStyle/>
        <a:p>
          <a:endParaRPr lang="ru-RU"/>
        </a:p>
      </dgm:t>
    </dgm:pt>
    <dgm:pt modelId="{8E0A038F-EC88-4C36-AFD4-C36CEF9E9B4B}">
      <dgm:prSet/>
      <dgm:spPr/>
      <dgm:t>
        <a:bodyPr/>
        <a:lstStyle/>
        <a:p>
          <a:r>
            <a:rPr lang="ru-RU" dirty="0" err="1"/>
            <a:t>Узоқ</a:t>
          </a:r>
          <a:r>
            <a:rPr lang="ru-RU" dirty="0"/>
            <a:t> </a:t>
          </a:r>
          <a:r>
            <a:rPr lang="ru-RU" dirty="0" err="1"/>
            <a:t>йиллар</a:t>
          </a:r>
          <a:r>
            <a:rPr lang="ru-RU" dirty="0"/>
            <a:t> </a:t>
          </a:r>
          <a:r>
            <a:rPr lang="ru-RU" dirty="0" err="1"/>
            <a:t>тармоқда</a:t>
          </a:r>
          <a:r>
            <a:rPr lang="ru-RU" dirty="0"/>
            <a:t> </a:t>
          </a:r>
          <a:r>
            <a:rPr lang="ru-RU" dirty="0" err="1"/>
            <a:t>муваффақиятли</a:t>
          </a:r>
          <a:r>
            <a:rPr lang="ru-RU" dirty="0"/>
            <a:t> </a:t>
          </a:r>
          <a:r>
            <a:rPr lang="ru-RU" dirty="0" err="1"/>
            <a:t>рақобат</a:t>
          </a:r>
          <a:r>
            <a:rPr lang="ru-RU" dirty="0"/>
            <a:t> </a:t>
          </a:r>
          <a:r>
            <a:rPr lang="ru-RU" dirty="0" err="1"/>
            <a:t>қилиши</a:t>
          </a:r>
          <a:r>
            <a:rPr lang="ru-RU" dirty="0"/>
            <a:t> </a:t>
          </a:r>
          <a:r>
            <a:rPr lang="ru-RU" dirty="0" err="1"/>
            <a:t>учун</a:t>
          </a:r>
          <a:r>
            <a:rPr lang="ru-RU" dirty="0"/>
            <a:t> компания </a:t>
          </a:r>
          <a:r>
            <a:rPr lang="ru-RU" dirty="0" err="1"/>
            <a:t>қандай</a:t>
          </a:r>
          <a:r>
            <a:rPr lang="ru-RU" dirty="0"/>
            <a:t> позиция </a:t>
          </a:r>
          <a:r>
            <a:rPr lang="ru-RU" dirty="0" err="1"/>
            <a:t>эгаллаши</a:t>
          </a:r>
          <a:r>
            <a:rPr lang="ru-RU" dirty="0"/>
            <a:t> </a:t>
          </a:r>
          <a:r>
            <a:rPr lang="ru-RU" dirty="0" err="1"/>
            <a:t>керак</a:t>
          </a:r>
          <a:r>
            <a:rPr lang="ru-RU" dirty="0"/>
            <a:t>? </a:t>
          </a:r>
        </a:p>
      </dgm:t>
    </dgm:pt>
    <dgm:pt modelId="{240D17BF-1B2A-488B-9237-D339C39B56DA}" type="parTrans" cxnId="{E02CEEF5-D5FE-4AC1-AA2D-61C51EB2E8C5}">
      <dgm:prSet/>
      <dgm:spPr/>
      <dgm:t>
        <a:bodyPr/>
        <a:lstStyle/>
        <a:p>
          <a:endParaRPr lang="ru-RU"/>
        </a:p>
      </dgm:t>
    </dgm:pt>
    <dgm:pt modelId="{A375BD50-4002-4968-9326-21DFECC2EB77}" type="sibTrans" cxnId="{E02CEEF5-D5FE-4AC1-AA2D-61C51EB2E8C5}">
      <dgm:prSet/>
      <dgm:spPr/>
      <dgm:t>
        <a:bodyPr/>
        <a:lstStyle/>
        <a:p>
          <a:endParaRPr lang="ru-RU"/>
        </a:p>
      </dgm:t>
    </dgm:pt>
    <dgm:pt modelId="{EA88FA37-B1D8-4A27-8465-EAE21153C711}">
      <dgm:prSet phldrT="[Текст]" custT="1"/>
      <dgm:spPr/>
      <dgm:t>
        <a:bodyPr/>
        <a:lstStyle/>
        <a:p>
          <a:r>
            <a:rPr lang="uz-Cyrl-UZ" sz="2400" dirty="0"/>
            <a:t>Менежерлар учун рақобат муаммолари</a:t>
          </a:r>
          <a:endParaRPr lang="ru-RU" sz="2400" dirty="0"/>
        </a:p>
      </dgm:t>
    </dgm:pt>
    <dgm:pt modelId="{0B1E7614-BD99-4A85-8977-486D0A469DE0}" type="sibTrans" cxnId="{B7141192-569D-4D2F-A064-8473B0CE9E59}">
      <dgm:prSet/>
      <dgm:spPr/>
      <dgm:t>
        <a:bodyPr/>
        <a:lstStyle/>
        <a:p>
          <a:endParaRPr lang="ru-RU"/>
        </a:p>
      </dgm:t>
    </dgm:pt>
    <dgm:pt modelId="{B2917D47-69CF-4486-9372-9A2ED4D393B4}" type="parTrans" cxnId="{B7141192-569D-4D2F-A064-8473B0CE9E59}">
      <dgm:prSet/>
      <dgm:spPr/>
      <dgm:t>
        <a:bodyPr/>
        <a:lstStyle/>
        <a:p>
          <a:endParaRPr lang="ru-RU"/>
        </a:p>
      </dgm:t>
    </dgm:pt>
    <dgm:pt modelId="{522C06DB-8B4B-42BE-B364-6D03CA0151C4}" type="pres">
      <dgm:prSet presAssocID="{89030217-4AEB-47F2-8AF3-40A4AF71F2D5}" presName="Name0" presStyleCnt="0">
        <dgm:presLayoutVars>
          <dgm:chPref val="1"/>
          <dgm:dir/>
          <dgm:animOne val="branch"/>
          <dgm:animLvl val="lvl"/>
          <dgm:resizeHandles val="exact"/>
        </dgm:presLayoutVars>
      </dgm:prSet>
      <dgm:spPr/>
      <dgm:t>
        <a:bodyPr/>
        <a:lstStyle/>
        <a:p>
          <a:endParaRPr lang="ru-RU"/>
        </a:p>
      </dgm:t>
    </dgm:pt>
    <dgm:pt modelId="{D14A1686-2A1E-4355-AA67-8FFE3636DB49}" type="pres">
      <dgm:prSet presAssocID="{EA88FA37-B1D8-4A27-8465-EAE21153C711}" presName="root1" presStyleCnt="0"/>
      <dgm:spPr/>
    </dgm:pt>
    <dgm:pt modelId="{C2FAA0F9-B7A9-42D3-B8B4-10BA923E6502}" type="pres">
      <dgm:prSet presAssocID="{EA88FA37-B1D8-4A27-8465-EAE21153C711}" presName="LevelOneTextNode" presStyleLbl="node0" presStyleIdx="0" presStyleCnt="1">
        <dgm:presLayoutVars>
          <dgm:chPref val="3"/>
        </dgm:presLayoutVars>
      </dgm:prSet>
      <dgm:spPr/>
      <dgm:t>
        <a:bodyPr/>
        <a:lstStyle/>
        <a:p>
          <a:endParaRPr lang="ru-RU"/>
        </a:p>
      </dgm:t>
    </dgm:pt>
    <dgm:pt modelId="{D5E4B878-937D-42DF-9EB2-78FBCB23BD25}" type="pres">
      <dgm:prSet presAssocID="{EA88FA37-B1D8-4A27-8465-EAE21153C711}" presName="level2hierChild" presStyleCnt="0"/>
      <dgm:spPr/>
    </dgm:pt>
    <dgm:pt modelId="{2B3A3873-6C5D-4CB0-B8FD-A1AC222E002D}" type="pres">
      <dgm:prSet presAssocID="{4B2442BD-70BB-425B-BA71-A8DE4E445C81}" presName="conn2-1" presStyleLbl="parChTrans1D2" presStyleIdx="0" presStyleCnt="4"/>
      <dgm:spPr/>
      <dgm:t>
        <a:bodyPr/>
        <a:lstStyle/>
        <a:p>
          <a:endParaRPr lang="ru-RU"/>
        </a:p>
      </dgm:t>
    </dgm:pt>
    <dgm:pt modelId="{02906C5B-2113-492A-AF1B-3803DB381D2A}" type="pres">
      <dgm:prSet presAssocID="{4B2442BD-70BB-425B-BA71-A8DE4E445C81}" presName="connTx" presStyleLbl="parChTrans1D2" presStyleIdx="0" presStyleCnt="4"/>
      <dgm:spPr/>
      <dgm:t>
        <a:bodyPr/>
        <a:lstStyle/>
        <a:p>
          <a:endParaRPr lang="ru-RU"/>
        </a:p>
      </dgm:t>
    </dgm:pt>
    <dgm:pt modelId="{1408863C-E9E6-4820-94BE-4585409D2C12}" type="pres">
      <dgm:prSet presAssocID="{7CFF63F3-F8E6-4BFF-B8F5-83185E2FF099}" presName="root2" presStyleCnt="0"/>
      <dgm:spPr/>
    </dgm:pt>
    <dgm:pt modelId="{9BD1784C-BF96-49DB-8062-820130D7E983}" type="pres">
      <dgm:prSet presAssocID="{7CFF63F3-F8E6-4BFF-B8F5-83185E2FF099}" presName="LevelTwoTextNode" presStyleLbl="node2" presStyleIdx="0" presStyleCnt="4" custScaleX="132888">
        <dgm:presLayoutVars>
          <dgm:chPref val="3"/>
        </dgm:presLayoutVars>
      </dgm:prSet>
      <dgm:spPr/>
      <dgm:t>
        <a:bodyPr/>
        <a:lstStyle/>
        <a:p>
          <a:endParaRPr lang="ru-RU"/>
        </a:p>
      </dgm:t>
    </dgm:pt>
    <dgm:pt modelId="{724B2B8C-8641-4989-AEFA-75FC6E41CE35}" type="pres">
      <dgm:prSet presAssocID="{7CFF63F3-F8E6-4BFF-B8F5-83185E2FF099}" presName="level3hierChild" presStyleCnt="0"/>
      <dgm:spPr/>
    </dgm:pt>
    <dgm:pt modelId="{E48BB195-9CD4-4F73-B54F-F962B7F9A066}" type="pres">
      <dgm:prSet presAssocID="{8F8F2444-7D06-4BE3-B0E7-09FDCE6FC532}" presName="conn2-1" presStyleLbl="parChTrans1D2" presStyleIdx="1" presStyleCnt="4"/>
      <dgm:spPr/>
      <dgm:t>
        <a:bodyPr/>
        <a:lstStyle/>
        <a:p>
          <a:endParaRPr lang="ru-RU"/>
        </a:p>
      </dgm:t>
    </dgm:pt>
    <dgm:pt modelId="{1423EA0B-2C40-4025-A979-55A3C60F8C4C}" type="pres">
      <dgm:prSet presAssocID="{8F8F2444-7D06-4BE3-B0E7-09FDCE6FC532}" presName="connTx" presStyleLbl="parChTrans1D2" presStyleIdx="1" presStyleCnt="4"/>
      <dgm:spPr/>
      <dgm:t>
        <a:bodyPr/>
        <a:lstStyle/>
        <a:p>
          <a:endParaRPr lang="ru-RU"/>
        </a:p>
      </dgm:t>
    </dgm:pt>
    <dgm:pt modelId="{9296AA49-FEC4-42B6-8CE2-06C6F4A1E4E9}" type="pres">
      <dgm:prSet presAssocID="{34503ABE-7347-4810-B39C-7E180E9CC4CB}" presName="root2" presStyleCnt="0"/>
      <dgm:spPr/>
    </dgm:pt>
    <dgm:pt modelId="{3301942B-0D42-4D42-8405-E62593C2DA37}" type="pres">
      <dgm:prSet presAssocID="{34503ABE-7347-4810-B39C-7E180E9CC4CB}" presName="LevelTwoTextNode" presStyleLbl="node2" presStyleIdx="1" presStyleCnt="4" custScaleX="132435">
        <dgm:presLayoutVars>
          <dgm:chPref val="3"/>
        </dgm:presLayoutVars>
      </dgm:prSet>
      <dgm:spPr/>
      <dgm:t>
        <a:bodyPr/>
        <a:lstStyle/>
        <a:p>
          <a:endParaRPr lang="ru-RU"/>
        </a:p>
      </dgm:t>
    </dgm:pt>
    <dgm:pt modelId="{93B9CB5C-8DE4-4E76-A3EF-86EA3074F962}" type="pres">
      <dgm:prSet presAssocID="{34503ABE-7347-4810-B39C-7E180E9CC4CB}" presName="level3hierChild" presStyleCnt="0"/>
      <dgm:spPr/>
    </dgm:pt>
    <dgm:pt modelId="{8ACB4122-DAE3-4D27-9FEC-4EF0BFE5E496}" type="pres">
      <dgm:prSet presAssocID="{DC75BB06-27D7-47CF-BC21-79A33229117D}" presName="conn2-1" presStyleLbl="parChTrans1D2" presStyleIdx="2" presStyleCnt="4"/>
      <dgm:spPr/>
      <dgm:t>
        <a:bodyPr/>
        <a:lstStyle/>
        <a:p>
          <a:endParaRPr lang="ru-RU"/>
        </a:p>
      </dgm:t>
    </dgm:pt>
    <dgm:pt modelId="{17F6EF52-37F8-4047-91AA-A93C1033AC42}" type="pres">
      <dgm:prSet presAssocID="{DC75BB06-27D7-47CF-BC21-79A33229117D}" presName="connTx" presStyleLbl="parChTrans1D2" presStyleIdx="2" presStyleCnt="4"/>
      <dgm:spPr/>
      <dgm:t>
        <a:bodyPr/>
        <a:lstStyle/>
        <a:p>
          <a:endParaRPr lang="ru-RU"/>
        </a:p>
      </dgm:t>
    </dgm:pt>
    <dgm:pt modelId="{316E6088-CC41-4F89-B03B-98BBAF997BB2}" type="pres">
      <dgm:prSet presAssocID="{E10D42F5-20E6-426A-A702-FD2AD8EB20F3}" presName="root2" presStyleCnt="0"/>
      <dgm:spPr/>
    </dgm:pt>
    <dgm:pt modelId="{BD6DF828-9D57-4584-8A89-8C7F2AAF6CB8}" type="pres">
      <dgm:prSet presAssocID="{E10D42F5-20E6-426A-A702-FD2AD8EB20F3}" presName="LevelTwoTextNode" presStyleLbl="node2" presStyleIdx="2" presStyleCnt="4" custScaleX="133693">
        <dgm:presLayoutVars>
          <dgm:chPref val="3"/>
        </dgm:presLayoutVars>
      </dgm:prSet>
      <dgm:spPr/>
      <dgm:t>
        <a:bodyPr/>
        <a:lstStyle/>
        <a:p>
          <a:endParaRPr lang="ru-RU"/>
        </a:p>
      </dgm:t>
    </dgm:pt>
    <dgm:pt modelId="{4EDF0FD2-0B24-4995-8509-FD372108CEC2}" type="pres">
      <dgm:prSet presAssocID="{E10D42F5-20E6-426A-A702-FD2AD8EB20F3}" presName="level3hierChild" presStyleCnt="0"/>
      <dgm:spPr/>
    </dgm:pt>
    <dgm:pt modelId="{2DD5E6C7-BBD8-4D6B-8D1A-52BA58253957}" type="pres">
      <dgm:prSet presAssocID="{240D17BF-1B2A-488B-9237-D339C39B56DA}" presName="conn2-1" presStyleLbl="parChTrans1D2" presStyleIdx="3" presStyleCnt="4"/>
      <dgm:spPr/>
      <dgm:t>
        <a:bodyPr/>
        <a:lstStyle/>
        <a:p>
          <a:endParaRPr lang="ru-RU"/>
        </a:p>
      </dgm:t>
    </dgm:pt>
    <dgm:pt modelId="{F79FDA3F-F41F-4461-9400-625F8DA58707}" type="pres">
      <dgm:prSet presAssocID="{240D17BF-1B2A-488B-9237-D339C39B56DA}" presName="connTx" presStyleLbl="parChTrans1D2" presStyleIdx="3" presStyleCnt="4"/>
      <dgm:spPr/>
      <dgm:t>
        <a:bodyPr/>
        <a:lstStyle/>
        <a:p>
          <a:endParaRPr lang="ru-RU"/>
        </a:p>
      </dgm:t>
    </dgm:pt>
    <dgm:pt modelId="{EC788296-88FC-4A8B-B2E0-AE0C1B26C85C}" type="pres">
      <dgm:prSet presAssocID="{8E0A038F-EC88-4C36-AFD4-C36CEF9E9B4B}" presName="root2" presStyleCnt="0"/>
      <dgm:spPr/>
    </dgm:pt>
    <dgm:pt modelId="{6A0EF442-12A8-4613-AB0D-8041837B1BB7}" type="pres">
      <dgm:prSet presAssocID="{8E0A038F-EC88-4C36-AFD4-C36CEF9E9B4B}" presName="LevelTwoTextNode" presStyleLbl="node2" presStyleIdx="3" presStyleCnt="4" custScaleX="133517">
        <dgm:presLayoutVars>
          <dgm:chPref val="3"/>
        </dgm:presLayoutVars>
      </dgm:prSet>
      <dgm:spPr/>
      <dgm:t>
        <a:bodyPr/>
        <a:lstStyle/>
        <a:p>
          <a:endParaRPr lang="ru-RU"/>
        </a:p>
      </dgm:t>
    </dgm:pt>
    <dgm:pt modelId="{2EA9CA23-EDE9-4F61-8A6C-89862218EC10}" type="pres">
      <dgm:prSet presAssocID="{8E0A038F-EC88-4C36-AFD4-C36CEF9E9B4B}" presName="level3hierChild" presStyleCnt="0"/>
      <dgm:spPr/>
    </dgm:pt>
  </dgm:ptLst>
  <dgm:cxnLst>
    <dgm:cxn modelId="{241CA1C6-8A5D-4223-94E8-C9364E66F484}" type="presOf" srcId="{4B2442BD-70BB-425B-BA71-A8DE4E445C81}" destId="{2B3A3873-6C5D-4CB0-B8FD-A1AC222E002D}" srcOrd="0" destOrd="0" presId="urn:microsoft.com/office/officeart/2008/layout/HorizontalMultiLevelHierarchy"/>
    <dgm:cxn modelId="{E02CEEF5-D5FE-4AC1-AA2D-61C51EB2E8C5}" srcId="{EA88FA37-B1D8-4A27-8465-EAE21153C711}" destId="{8E0A038F-EC88-4C36-AFD4-C36CEF9E9B4B}" srcOrd="3" destOrd="0" parTransId="{240D17BF-1B2A-488B-9237-D339C39B56DA}" sibTransId="{A375BD50-4002-4968-9326-21DFECC2EB77}"/>
    <dgm:cxn modelId="{3897DE50-E5B2-4844-9279-8E75AE1EA1AE}" type="presOf" srcId="{DC75BB06-27D7-47CF-BC21-79A33229117D}" destId="{17F6EF52-37F8-4047-91AA-A93C1033AC42}" srcOrd="1" destOrd="0" presId="urn:microsoft.com/office/officeart/2008/layout/HorizontalMultiLevelHierarchy"/>
    <dgm:cxn modelId="{098EF55B-7F08-414A-BBC0-9CF1676368FC}" type="presOf" srcId="{8F8F2444-7D06-4BE3-B0E7-09FDCE6FC532}" destId="{E48BB195-9CD4-4F73-B54F-F962B7F9A066}" srcOrd="0" destOrd="0" presId="urn:microsoft.com/office/officeart/2008/layout/HorizontalMultiLevelHierarchy"/>
    <dgm:cxn modelId="{1294623D-0FF2-4CEB-85FB-006D5DE4BC92}" type="presOf" srcId="{8E0A038F-EC88-4C36-AFD4-C36CEF9E9B4B}" destId="{6A0EF442-12A8-4613-AB0D-8041837B1BB7}" srcOrd="0" destOrd="0" presId="urn:microsoft.com/office/officeart/2008/layout/HorizontalMultiLevelHierarchy"/>
    <dgm:cxn modelId="{4BBDD646-D8AC-4BD5-83EF-D2ED525FBF97}" type="presOf" srcId="{4B2442BD-70BB-425B-BA71-A8DE4E445C81}" destId="{02906C5B-2113-492A-AF1B-3803DB381D2A}" srcOrd="1" destOrd="0" presId="urn:microsoft.com/office/officeart/2008/layout/HorizontalMultiLevelHierarchy"/>
    <dgm:cxn modelId="{B81C43B0-45CF-4F4B-84FA-9A13F48425EF}" type="presOf" srcId="{EA88FA37-B1D8-4A27-8465-EAE21153C711}" destId="{C2FAA0F9-B7A9-42D3-B8B4-10BA923E6502}" srcOrd="0" destOrd="0" presId="urn:microsoft.com/office/officeart/2008/layout/HorizontalMultiLevelHierarchy"/>
    <dgm:cxn modelId="{71A8106D-0F5F-41A8-98C5-1ACD8971B58B}" srcId="{EA88FA37-B1D8-4A27-8465-EAE21153C711}" destId="{7CFF63F3-F8E6-4BFF-B8F5-83185E2FF099}" srcOrd="0" destOrd="0" parTransId="{4B2442BD-70BB-425B-BA71-A8DE4E445C81}" sibTransId="{B546EA4E-B001-4A7D-AC63-0D26782A39AA}"/>
    <dgm:cxn modelId="{B7141192-569D-4D2F-A064-8473B0CE9E59}" srcId="{89030217-4AEB-47F2-8AF3-40A4AF71F2D5}" destId="{EA88FA37-B1D8-4A27-8465-EAE21153C711}" srcOrd="0" destOrd="0" parTransId="{B2917D47-69CF-4486-9372-9A2ED4D393B4}" sibTransId="{0B1E7614-BD99-4A85-8977-486D0A469DE0}"/>
    <dgm:cxn modelId="{0AEE2758-6205-4FBF-B936-EE7CADB33478}" type="presOf" srcId="{DC75BB06-27D7-47CF-BC21-79A33229117D}" destId="{8ACB4122-DAE3-4D27-9FEC-4EF0BFE5E496}" srcOrd="0" destOrd="0" presId="urn:microsoft.com/office/officeart/2008/layout/HorizontalMultiLevelHierarchy"/>
    <dgm:cxn modelId="{DB5714E0-2DEA-4661-B9E7-85AB363E1DDF}" type="presOf" srcId="{89030217-4AEB-47F2-8AF3-40A4AF71F2D5}" destId="{522C06DB-8B4B-42BE-B364-6D03CA0151C4}" srcOrd="0" destOrd="0" presId="urn:microsoft.com/office/officeart/2008/layout/HorizontalMultiLevelHierarchy"/>
    <dgm:cxn modelId="{AF9372D1-AA33-4945-91C0-D318F19F0FE8}" type="presOf" srcId="{240D17BF-1B2A-488B-9237-D339C39B56DA}" destId="{2DD5E6C7-BBD8-4D6B-8D1A-52BA58253957}" srcOrd="0" destOrd="0" presId="urn:microsoft.com/office/officeart/2008/layout/HorizontalMultiLevelHierarchy"/>
    <dgm:cxn modelId="{8B92425B-6786-4EB4-8607-90DB29EDFCE8}" type="presOf" srcId="{240D17BF-1B2A-488B-9237-D339C39B56DA}" destId="{F79FDA3F-F41F-4461-9400-625F8DA58707}" srcOrd="1" destOrd="0" presId="urn:microsoft.com/office/officeart/2008/layout/HorizontalMultiLevelHierarchy"/>
    <dgm:cxn modelId="{CD55C32E-596F-4A80-956D-12CE5A0FF42E}" type="presOf" srcId="{E10D42F5-20E6-426A-A702-FD2AD8EB20F3}" destId="{BD6DF828-9D57-4584-8A89-8C7F2AAF6CB8}" srcOrd="0" destOrd="0" presId="urn:microsoft.com/office/officeart/2008/layout/HorizontalMultiLevelHierarchy"/>
    <dgm:cxn modelId="{43552D15-5D20-4F2B-8B6C-8B9CFC2AAC21}" srcId="{EA88FA37-B1D8-4A27-8465-EAE21153C711}" destId="{34503ABE-7347-4810-B39C-7E180E9CC4CB}" srcOrd="1" destOrd="0" parTransId="{8F8F2444-7D06-4BE3-B0E7-09FDCE6FC532}" sibTransId="{09A2D175-2BA0-453D-A28F-E47F0553269C}"/>
    <dgm:cxn modelId="{EACE35C9-9E11-468C-9491-BD0D5EABA0F4}" type="presOf" srcId="{8F8F2444-7D06-4BE3-B0E7-09FDCE6FC532}" destId="{1423EA0B-2C40-4025-A979-55A3C60F8C4C}" srcOrd="1" destOrd="0" presId="urn:microsoft.com/office/officeart/2008/layout/HorizontalMultiLevelHierarchy"/>
    <dgm:cxn modelId="{9C85E054-D027-46B1-819D-96F6B3B737DA}" srcId="{EA88FA37-B1D8-4A27-8465-EAE21153C711}" destId="{E10D42F5-20E6-426A-A702-FD2AD8EB20F3}" srcOrd="2" destOrd="0" parTransId="{DC75BB06-27D7-47CF-BC21-79A33229117D}" sibTransId="{CF865E21-3727-4AAE-B52B-EB45A56B509C}"/>
    <dgm:cxn modelId="{978D7895-73F4-414B-AA18-D53AAD4A7EE3}" type="presOf" srcId="{34503ABE-7347-4810-B39C-7E180E9CC4CB}" destId="{3301942B-0D42-4D42-8405-E62593C2DA37}" srcOrd="0" destOrd="0" presId="urn:microsoft.com/office/officeart/2008/layout/HorizontalMultiLevelHierarchy"/>
    <dgm:cxn modelId="{4DC26F3C-DE75-4A45-B62A-509F13A6728A}" type="presOf" srcId="{7CFF63F3-F8E6-4BFF-B8F5-83185E2FF099}" destId="{9BD1784C-BF96-49DB-8062-820130D7E983}" srcOrd="0" destOrd="0" presId="urn:microsoft.com/office/officeart/2008/layout/HorizontalMultiLevelHierarchy"/>
    <dgm:cxn modelId="{FD83A056-244A-493C-A7F4-96562D7AE49A}" type="presParOf" srcId="{522C06DB-8B4B-42BE-B364-6D03CA0151C4}" destId="{D14A1686-2A1E-4355-AA67-8FFE3636DB49}" srcOrd="0" destOrd="0" presId="urn:microsoft.com/office/officeart/2008/layout/HorizontalMultiLevelHierarchy"/>
    <dgm:cxn modelId="{2DF7BA6F-2A65-4E7E-A861-48D7E9AB6169}" type="presParOf" srcId="{D14A1686-2A1E-4355-AA67-8FFE3636DB49}" destId="{C2FAA0F9-B7A9-42D3-B8B4-10BA923E6502}" srcOrd="0" destOrd="0" presId="urn:microsoft.com/office/officeart/2008/layout/HorizontalMultiLevelHierarchy"/>
    <dgm:cxn modelId="{34BF4931-BA4C-4996-B6C0-CCE0250FF9FA}" type="presParOf" srcId="{D14A1686-2A1E-4355-AA67-8FFE3636DB49}" destId="{D5E4B878-937D-42DF-9EB2-78FBCB23BD25}" srcOrd="1" destOrd="0" presId="urn:microsoft.com/office/officeart/2008/layout/HorizontalMultiLevelHierarchy"/>
    <dgm:cxn modelId="{93FC0C71-79A3-47A8-B46E-A40CC759C53A}" type="presParOf" srcId="{D5E4B878-937D-42DF-9EB2-78FBCB23BD25}" destId="{2B3A3873-6C5D-4CB0-B8FD-A1AC222E002D}" srcOrd="0" destOrd="0" presId="urn:microsoft.com/office/officeart/2008/layout/HorizontalMultiLevelHierarchy"/>
    <dgm:cxn modelId="{06282294-2C63-4A5F-84AA-676811A96DC5}" type="presParOf" srcId="{2B3A3873-6C5D-4CB0-B8FD-A1AC222E002D}" destId="{02906C5B-2113-492A-AF1B-3803DB381D2A}" srcOrd="0" destOrd="0" presId="urn:microsoft.com/office/officeart/2008/layout/HorizontalMultiLevelHierarchy"/>
    <dgm:cxn modelId="{C5C54D1A-6A6C-4E79-8F4A-2FAE06FA7669}" type="presParOf" srcId="{D5E4B878-937D-42DF-9EB2-78FBCB23BD25}" destId="{1408863C-E9E6-4820-94BE-4585409D2C12}" srcOrd="1" destOrd="0" presId="urn:microsoft.com/office/officeart/2008/layout/HorizontalMultiLevelHierarchy"/>
    <dgm:cxn modelId="{16DE4CCC-80CA-4BE2-8510-B0F1BC7565BC}" type="presParOf" srcId="{1408863C-E9E6-4820-94BE-4585409D2C12}" destId="{9BD1784C-BF96-49DB-8062-820130D7E983}" srcOrd="0" destOrd="0" presId="urn:microsoft.com/office/officeart/2008/layout/HorizontalMultiLevelHierarchy"/>
    <dgm:cxn modelId="{0FA5A92A-4E34-4F59-A95C-44E829C6AE4D}" type="presParOf" srcId="{1408863C-E9E6-4820-94BE-4585409D2C12}" destId="{724B2B8C-8641-4989-AEFA-75FC6E41CE35}" srcOrd="1" destOrd="0" presId="urn:microsoft.com/office/officeart/2008/layout/HorizontalMultiLevelHierarchy"/>
    <dgm:cxn modelId="{86A00F33-80B3-48EE-9FD2-C72269B2A1E7}" type="presParOf" srcId="{D5E4B878-937D-42DF-9EB2-78FBCB23BD25}" destId="{E48BB195-9CD4-4F73-B54F-F962B7F9A066}" srcOrd="2" destOrd="0" presId="urn:microsoft.com/office/officeart/2008/layout/HorizontalMultiLevelHierarchy"/>
    <dgm:cxn modelId="{A0E9BBF1-9F28-4EA2-BC78-BF6E07E64422}" type="presParOf" srcId="{E48BB195-9CD4-4F73-B54F-F962B7F9A066}" destId="{1423EA0B-2C40-4025-A979-55A3C60F8C4C}" srcOrd="0" destOrd="0" presId="urn:microsoft.com/office/officeart/2008/layout/HorizontalMultiLevelHierarchy"/>
    <dgm:cxn modelId="{20C548B5-D452-4E34-BA8F-85C746E11950}" type="presParOf" srcId="{D5E4B878-937D-42DF-9EB2-78FBCB23BD25}" destId="{9296AA49-FEC4-42B6-8CE2-06C6F4A1E4E9}" srcOrd="3" destOrd="0" presId="urn:microsoft.com/office/officeart/2008/layout/HorizontalMultiLevelHierarchy"/>
    <dgm:cxn modelId="{6D973BB3-3B2C-4445-9DE5-02BB0A1777F2}" type="presParOf" srcId="{9296AA49-FEC4-42B6-8CE2-06C6F4A1E4E9}" destId="{3301942B-0D42-4D42-8405-E62593C2DA37}" srcOrd="0" destOrd="0" presId="urn:microsoft.com/office/officeart/2008/layout/HorizontalMultiLevelHierarchy"/>
    <dgm:cxn modelId="{2A9133A7-EB34-47D0-98B2-8B66FB5CF874}" type="presParOf" srcId="{9296AA49-FEC4-42B6-8CE2-06C6F4A1E4E9}" destId="{93B9CB5C-8DE4-4E76-A3EF-86EA3074F962}" srcOrd="1" destOrd="0" presId="urn:microsoft.com/office/officeart/2008/layout/HorizontalMultiLevelHierarchy"/>
    <dgm:cxn modelId="{2E87421D-164D-4DC1-9BBA-54A73B547F38}" type="presParOf" srcId="{D5E4B878-937D-42DF-9EB2-78FBCB23BD25}" destId="{8ACB4122-DAE3-4D27-9FEC-4EF0BFE5E496}" srcOrd="4" destOrd="0" presId="urn:microsoft.com/office/officeart/2008/layout/HorizontalMultiLevelHierarchy"/>
    <dgm:cxn modelId="{2ED536A3-0932-4218-AEA2-715224C509A9}" type="presParOf" srcId="{8ACB4122-DAE3-4D27-9FEC-4EF0BFE5E496}" destId="{17F6EF52-37F8-4047-91AA-A93C1033AC42}" srcOrd="0" destOrd="0" presId="urn:microsoft.com/office/officeart/2008/layout/HorizontalMultiLevelHierarchy"/>
    <dgm:cxn modelId="{6DC49A50-5CD4-49ED-8CA5-9F649381E3DF}" type="presParOf" srcId="{D5E4B878-937D-42DF-9EB2-78FBCB23BD25}" destId="{316E6088-CC41-4F89-B03B-98BBAF997BB2}" srcOrd="5" destOrd="0" presId="urn:microsoft.com/office/officeart/2008/layout/HorizontalMultiLevelHierarchy"/>
    <dgm:cxn modelId="{BD8BAE41-B999-4A71-8D5F-9D8EBB566181}" type="presParOf" srcId="{316E6088-CC41-4F89-B03B-98BBAF997BB2}" destId="{BD6DF828-9D57-4584-8A89-8C7F2AAF6CB8}" srcOrd="0" destOrd="0" presId="urn:microsoft.com/office/officeart/2008/layout/HorizontalMultiLevelHierarchy"/>
    <dgm:cxn modelId="{1F71F3F2-B348-4175-BE54-BA069E59B027}" type="presParOf" srcId="{316E6088-CC41-4F89-B03B-98BBAF997BB2}" destId="{4EDF0FD2-0B24-4995-8509-FD372108CEC2}" srcOrd="1" destOrd="0" presId="urn:microsoft.com/office/officeart/2008/layout/HorizontalMultiLevelHierarchy"/>
    <dgm:cxn modelId="{F6019520-574B-460C-82F3-201C1CF02B66}" type="presParOf" srcId="{D5E4B878-937D-42DF-9EB2-78FBCB23BD25}" destId="{2DD5E6C7-BBD8-4D6B-8D1A-52BA58253957}" srcOrd="6" destOrd="0" presId="urn:microsoft.com/office/officeart/2008/layout/HorizontalMultiLevelHierarchy"/>
    <dgm:cxn modelId="{5594548D-8067-48F0-B8BD-DDFE8B0A0AA3}" type="presParOf" srcId="{2DD5E6C7-BBD8-4D6B-8D1A-52BA58253957}" destId="{F79FDA3F-F41F-4461-9400-625F8DA58707}" srcOrd="0" destOrd="0" presId="urn:microsoft.com/office/officeart/2008/layout/HorizontalMultiLevelHierarchy"/>
    <dgm:cxn modelId="{F99F1542-9278-4D37-B79A-4528B0105BE4}" type="presParOf" srcId="{D5E4B878-937D-42DF-9EB2-78FBCB23BD25}" destId="{EC788296-88FC-4A8B-B2E0-AE0C1B26C85C}" srcOrd="7" destOrd="0" presId="urn:microsoft.com/office/officeart/2008/layout/HorizontalMultiLevelHierarchy"/>
    <dgm:cxn modelId="{D9499174-4ED4-4231-9198-2C4CDD8C8316}" type="presParOf" srcId="{EC788296-88FC-4A8B-B2E0-AE0C1B26C85C}" destId="{6A0EF442-12A8-4613-AB0D-8041837B1BB7}" srcOrd="0" destOrd="0" presId="urn:microsoft.com/office/officeart/2008/layout/HorizontalMultiLevelHierarchy"/>
    <dgm:cxn modelId="{96EAE326-3BB4-47CE-B73D-74AA01856E64}" type="presParOf" srcId="{EC788296-88FC-4A8B-B2E0-AE0C1B26C85C}" destId="{2EA9CA23-EDE9-4F61-8A6C-89862218EC10}"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34E2D4-6035-48F9-AEF8-B09A7C36C74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3E8DE443-FF66-4413-BB09-A18173B5CBFE}">
      <dgm:prSet custT="1"/>
      <dgm:spPr/>
      <dgm:t>
        <a:bodyPr/>
        <a:lstStyle/>
        <a:p>
          <a:r>
            <a:rPr lang="ru-RU" sz="2400" i="1" dirty="0" err="1"/>
            <a:t>Маҳсулот-товарлар</a:t>
          </a:r>
          <a:r>
            <a:rPr lang="ru-RU" sz="2400" i="1" dirty="0"/>
            <a:t> </a:t>
          </a:r>
          <a:r>
            <a:rPr lang="ru-RU" sz="2400" i="1" dirty="0" err="1"/>
            <a:t>дифференциацияси</a:t>
          </a:r>
          <a:r>
            <a:rPr lang="ru-RU" sz="2400" i="1" dirty="0"/>
            <a:t> </a:t>
          </a:r>
        </a:p>
        <a:p>
          <a:r>
            <a:rPr lang="ru-RU" sz="2000" dirty="0"/>
            <a:t>(дифференциация – </a:t>
          </a:r>
          <a:r>
            <a:rPr lang="ru-RU" sz="2000" dirty="0" err="1"/>
            <a:t>бу</a:t>
          </a:r>
          <a:r>
            <a:rPr lang="ru-RU" sz="2000" dirty="0"/>
            <a:t> </a:t>
          </a:r>
          <a:r>
            <a:rPr lang="ru-RU" sz="2000" dirty="0" err="1"/>
            <a:t>харидорга</a:t>
          </a:r>
          <a:r>
            <a:rPr lang="ru-RU" sz="2000" dirty="0"/>
            <a:t> </a:t>
          </a:r>
          <a:r>
            <a:rPr lang="ru-RU" sz="2000" dirty="0" err="1"/>
            <a:t>товарнинг</a:t>
          </a:r>
          <a:r>
            <a:rPr lang="ru-RU" sz="2000" dirty="0"/>
            <a:t> </a:t>
          </a:r>
          <a:r>
            <a:rPr lang="ru-RU" sz="2000" dirty="0" err="1"/>
            <a:t>янги</a:t>
          </a:r>
          <a:r>
            <a:rPr lang="ru-RU" sz="2000" dirty="0"/>
            <a:t> </a:t>
          </a:r>
          <a:r>
            <a:rPr lang="ru-RU" sz="2000" dirty="0" err="1"/>
            <a:t>сифати</a:t>
          </a:r>
          <a:r>
            <a:rPr lang="ru-RU" sz="2000" dirty="0"/>
            <a:t>, </a:t>
          </a:r>
          <a:r>
            <a:rPr lang="ru-RU" sz="2000" dirty="0" err="1"/>
            <a:t>истеъмолчи</a:t>
          </a:r>
          <a:r>
            <a:rPr lang="ru-RU" sz="2000" dirty="0"/>
            <a:t> </a:t>
          </a:r>
          <a:r>
            <a:rPr lang="ru-RU" sz="2000" dirty="0" err="1"/>
            <a:t>учун</a:t>
          </a:r>
          <a:r>
            <a:rPr lang="ru-RU" sz="2000" dirty="0"/>
            <a:t> </a:t>
          </a:r>
          <a:r>
            <a:rPr lang="ru-RU" sz="2000" dirty="0" err="1"/>
            <a:t>муҳим</a:t>
          </a:r>
          <a:r>
            <a:rPr lang="ru-RU" sz="2000" dirty="0"/>
            <a:t> </a:t>
          </a:r>
          <a:r>
            <a:rPr lang="ru-RU" sz="2000" dirty="0" err="1"/>
            <a:t>хусусиятлар</a:t>
          </a:r>
          <a:r>
            <a:rPr lang="ru-RU" sz="2000" dirty="0"/>
            <a:t> </a:t>
          </a:r>
          <a:r>
            <a:rPr lang="ru-RU" sz="2000" dirty="0" err="1"/>
            <a:t>ва</a:t>
          </a:r>
          <a:r>
            <a:rPr lang="ru-RU" sz="2000" dirty="0"/>
            <a:t> </a:t>
          </a:r>
          <a:r>
            <a:rPr lang="ru-RU" sz="2000" dirty="0" err="1"/>
            <a:t>сотувдан</a:t>
          </a:r>
          <a:r>
            <a:rPr lang="ru-RU" sz="2000" dirty="0"/>
            <a:t> </a:t>
          </a:r>
          <a:r>
            <a:rPr lang="ru-RU" sz="2000" dirty="0" err="1"/>
            <a:t>кейинги</a:t>
          </a:r>
          <a:r>
            <a:rPr lang="ru-RU" sz="2000" dirty="0"/>
            <a:t> </a:t>
          </a:r>
          <a:r>
            <a:rPr lang="ru-RU" sz="2000" dirty="0" err="1"/>
            <a:t>хизмат</a:t>
          </a:r>
          <a:r>
            <a:rPr lang="ru-RU" sz="2000" dirty="0"/>
            <a:t> </a:t>
          </a:r>
          <a:r>
            <a:rPr lang="ru-RU" sz="2000" dirty="0" err="1"/>
            <a:t>кўринишидаги</a:t>
          </a:r>
          <a:r>
            <a:rPr lang="ru-RU" sz="2000" dirty="0"/>
            <a:t> </a:t>
          </a:r>
          <a:r>
            <a:rPr lang="ru-RU" sz="2000" dirty="0" err="1"/>
            <a:t>уникал</a:t>
          </a:r>
          <a:r>
            <a:rPr lang="ru-RU" sz="2000" dirty="0"/>
            <a:t> </a:t>
          </a:r>
          <a:r>
            <a:rPr lang="ru-RU" sz="2000" dirty="0" err="1"/>
            <a:t>ва</a:t>
          </a:r>
          <a:r>
            <a:rPr lang="ru-RU" sz="2000" dirty="0"/>
            <a:t> </a:t>
          </a:r>
          <a:r>
            <a:rPr lang="ru-RU" sz="2000" dirty="0" err="1"/>
            <a:t>юқорироқ</a:t>
          </a:r>
          <a:r>
            <a:rPr lang="ru-RU" sz="2000" dirty="0"/>
            <a:t> </a:t>
          </a:r>
          <a:r>
            <a:rPr lang="ru-RU" sz="2000" dirty="0" err="1"/>
            <a:t>қийматни</a:t>
          </a:r>
          <a:r>
            <a:rPr lang="ru-RU" sz="2000" dirty="0"/>
            <a:t> </a:t>
          </a:r>
          <a:r>
            <a:rPr lang="ru-RU" sz="2000" dirty="0" err="1"/>
            <a:t>таъминлашдир</a:t>
          </a:r>
          <a:r>
            <a:rPr lang="ru-RU" sz="2000" dirty="0"/>
            <a:t>.)  </a:t>
          </a:r>
        </a:p>
      </dgm:t>
    </dgm:pt>
    <dgm:pt modelId="{648DC00F-D74E-4AD1-B69E-0E1A26756537}" type="parTrans" cxnId="{D56275C0-E926-4953-831B-A9035DD79A3D}">
      <dgm:prSet/>
      <dgm:spPr/>
      <dgm:t>
        <a:bodyPr/>
        <a:lstStyle/>
        <a:p>
          <a:endParaRPr lang="ru-RU"/>
        </a:p>
      </dgm:t>
    </dgm:pt>
    <dgm:pt modelId="{DFFA6386-928A-4B76-9AD3-AA1FAA0EFA23}" type="sibTrans" cxnId="{D56275C0-E926-4953-831B-A9035DD79A3D}">
      <dgm:prSet/>
      <dgm:spPr/>
      <dgm:t>
        <a:bodyPr/>
        <a:lstStyle/>
        <a:p>
          <a:endParaRPr lang="ru-RU"/>
        </a:p>
      </dgm:t>
    </dgm:pt>
    <dgm:pt modelId="{6BBB6FBF-6712-4500-A1E1-43D553C5D461}">
      <dgm:prSet custT="1"/>
      <dgm:spPr/>
      <dgm:t>
        <a:bodyPr/>
        <a:lstStyle/>
        <a:p>
          <a:r>
            <a:rPr lang="ru-RU" sz="2400" i="1" dirty="0" err="1"/>
            <a:t>Товарни</a:t>
          </a:r>
          <a:r>
            <a:rPr lang="ru-RU" sz="2400" i="1" dirty="0"/>
            <a:t> </a:t>
          </a:r>
          <a:r>
            <a:rPr lang="ru-RU" sz="2400" i="1" dirty="0" err="1"/>
            <a:t>яратиш</a:t>
          </a:r>
          <a:r>
            <a:rPr lang="ru-RU" sz="2400" i="1" dirty="0"/>
            <a:t> </a:t>
          </a:r>
          <a:r>
            <a:rPr lang="ru-RU" sz="2400" i="1" dirty="0" err="1"/>
            <a:t>ва</a:t>
          </a:r>
          <a:r>
            <a:rPr lang="ru-RU" sz="2400" i="1" dirty="0"/>
            <a:t> </a:t>
          </a:r>
          <a:r>
            <a:rPr lang="ru-RU" sz="2400" i="1" dirty="0" err="1"/>
            <a:t>сотишдаги</a:t>
          </a:r>
          <a:r>
            <a:rPr lang="ru-RU" sz="2400" i="1" dirty="0"/>
            <a:t> </a:t>
          </a:r>
          <a:r>
            <a:rPr lang="ru-RU" sz="2400" i="1" dirty="0" err="1"/>
            <a:t>нисбатан</a:t>
          </a:r>
          <a:r>
            <a:rPr lang="ru-RU" sz="2400" i="1" dirty="0"/>
            <a:t> паст </a:t>
          </a:r>
          <a:r>
            <a:rPr lang="ru-RU" sz="2400" i="1" dirty="0" err="1"/>
            <a:t>харажатлар</a:t>
          </a:r>
          <a:r>
            <a:rPr lang="ru-RU" sz="2400" i="1" dirty="0"/>
            <a:t> </a:t>
          </a:r>
          <a:r>
            <a:rPr lang="ru-RU" sz="2100" dirty="0"/>
            <a:t>(паст </a:t>
          </a:r>
          <a:r>
            <a:rPr lang="ru-RU" sz="2100" dirty="0" err="1"/>
            <a:t>харажатлар</a:t>
          </a:r>
          <a:r>
            <a:rPr lang="ru-RU" sz="2100" dirty="0"/>
            <a:t> </a:t>
          </a:r>
          <a:r>
            <a:rPr lang="ru-RU" sz="2100" dirty="0" err="1"/>
            <a:t>компаниянинг</a:t>
          </a:r>
          <a:r>
            <a:rPr lang="ru-RU" sz="2100" dirty="0"/>
            <a:t> </a:t>
          </a:r>
          <a:r>
            <a:rPr lang="ru-RU" sz="2100" dirty="0" err="1"/>
            <a:t>рақобатчиларга</a:t>
          </a:r>
          <a:r>
            <a:rPr lang="ru-RU" sz="2100" dirty="0"/>
            <a:t> </a:t>
          </a:r>
          <a:r>
            <a:rPr lang="ru-RU" sz="2100" dirty="0" err="1"/>
            <a:t>нисбатан</a:t>
          </a:r>
          <a:r>
            <a:rPr lang="ru-RU" sz="2100" dirty="0"/>
            <a:t> </a:t>
          </a:r>
          <a:r>
            <a:rPr lang="ru-RU" sz="2100" dirty="0" err="1"/>
            <a:t>товарларни</a:t>
          </a:r>
          <a:r>
            <a:rPr lang="ru-RU" sz="2100" dirty="0"/>
            <a:t> </a:t>
          </a:r>
          <a:r>
            <a:rPr lang="ru-RU" sz="2100" dirty="0" err="1"/>
            <a:t>кам</a:t>
          </a:r>
          <a:r>
            <a:rPr lang="ru-RU" sz="2100" dirty="0"/>
            <a:t> </a:t>
          </a:r>
          <a:r>
            <a:rPr lang="ru-RU" sz="2100" dirty="0" err="1"/>
            <a:t>харажат</a:t>
          </a:r>
          <a:r>
            <a:rPr lang="ru-RU" sz="2100" dirty="0"/>
            <a:t> </a:t>
          </a:r>
          <a:r>
            <a:rPr lang="ru-RU" sz="2100" dirty="0" err="1"/>
            <a:t>билан</a:t>
          </a:r>
          <a:r>
            <a:rPr lang="ru-RU" sz="2100" dirty="0"/>
            <a:t> </a:t>
          </a:r>
          <a:r>
            <a:rPr lang="ru-RU" sz="2100" dirty="0" err="1"/>
            <a:t>ишлаб</a:t>
          </a:r>
          <a:r>
            <a:rPr lang="ru-RU" sz="2100" dirty="0"/>
            <a:t> </a:t>
          </a:r>
          <a:r>
            <a:rPr lang="ru-RU" sz="2100" dirty="0" err="1"/>
            <a:t>чиқариш</a:t>
          </a:r>
          <a:r>
            <a:rPr lang="ru-RU" sz="2100" dirty="0"/>
            <a:t> </a:t>
          </a:r>
          <a:r>
            <a:rPr lang="ru-RU" sz="2100" dirty="0" err="1"/>
            <a:t>ва</a:t>
          </a:r>
          <a:r>
            <a:rPr lang="ru-RU" sz="2100" dirty="0"/>
            <a:t> </a:t>
          </a:r>
          <a:r>
            <a:rPr lang="ru-RU" sz="2100" dirty="0" err="1"/>
            <a:t>сотиш</a:t>
          </a:r>
          <a:r>
            <a:rPr lang="ru-RU" sz="2100" dirty="0"/>
            <a:t> </a:t>
          </a:r>
          <a:r>
            <a:rPr lang="ru-RU" sz="2100" dirty="0" err="1"/>
            <a:t>қобилиятини</a:t>
          </a:r>
          <a:r>
            <a:rPr lang="ru-RU" sz="2100" dirty="0"/>
            <a:t> </a:t>
          </a:r>
          <a:r>
            <a:rPr lang="ru-RU" sz="2100" dirty="0" err="1"/>
            <a:t>кўрсатади</a:t>
          </a:r>
          <a:r>
            <a:rPr lang="ru-RU" sz="2100" dirty="0"/>
            <a:t>)</a:t>
          </a:r>
        </a:p>
      </dgm:t>
    </dgm:pt>
    <dgm:pt modelId="{756FF48A-1B54-4905-9D3B-4169EBED5CA3}" type="parTrans" cxnId="{34769A77-3C42-47DB-AF62-DE631F3B7711}">
      <dgm:prSet/>
      <dgm:spPr/>
      <dgm:t>
        <a:bodyPr/>
        <a:lstStyle/>
        <a:p>
          <a:endParaRPr lang="ru-RU"/>
        </a:p>
      </dgm:t>
    </dgm:pt>
    <dgm:pt modelId="{A1AC4E82-9994-4304-811C-690B5C522DAC}" type="sibTrans" cxnId="{34769A77-3C42-47DB-AF62-DE631F3B7711}">
      <dgm:prSet/>
      <dgm:spPr/>
      <dgm:t>
        <a:bodyPr/>
        <a:lstStyle/>
        <a:p>
          <a:endParaRPr lang="ru-RU"/>
        </a:p>
      </dgm:t>
    </dgm:pt>
    <dgm:pt modelId="{D73443FF-CFCD-495E-A0ED-721FD34D270B}" type="pres">
      <dgm:prSet presAssocID="{5734E2D4-6035-48F9-AEF8-B09A7C36C74C}" presName="Name0" presStyleCnt="0">
        <dgm:presLayoutVars>
          <dgm:chMax val="7"/>
          <dgm:chPref val="7"/>
          <dgm:dir/>
        </dgm:presLayoutVars>
      </dgm:prSet>
      <dgm:spPr/>
      <dgm:t>
        <a:bodyPr/>
        <a:lstStyle/>
        <a:p>
          <a:endParaRPr lang="ru-RU"/>
        </a:p>
      </dgm:t>
    </dgm:pt>
    <dgm:pt modelId="{9C822F3D-3D2B-4786-BFBD-AC163428CA6D}" type="pres">
      <dgm:prSet presAssocID="{5734E2D4-6035-48F9-AEF8-B09A7C36C74C}" presName="Name1" presStyleCnt="0"/>
      <dgm:spPr/>
    </dgm:pt>
    <dgm:pt modelId="{42516FF2-0904-4857-9CAC-FA034A3E7102}" type="pres">
      <dgm:prSet presAssocID="{5734E2D4-6035-48F9-AEF8-B09A7C36C74C}" presName="cycle" presStyleCnt="0"/>
      <dgm:spPr/>
    </dgm:pt>
    <dgm:pt modelId="{EE49594A-342C-4C50-8E0F-A965D3426373}" type="pres">
      <dgm:prSet presAssocID="{5734E2D4-6035-48F9-AEF8-B09A7C36C74C}" presName="srcNode" presStyleLbl="node1" presStyleIdx="0" presStyleCnt="2"/>
      <dgm:spPr/>
    </dgm:pt>
    <dgm:pt modelId="{7B6690B3-A236-43C5-B99C-F6584E96EFE4}" type="pres">
      <dgm:prSet presAssocID="{5734E2D4-6035-48F9-AEF8-B09A7C36C74C}" presName="conn" presStyleLbl="parChTrans1D2" presStyleIdx="0" presStyleCnt="1"/>
      <dgm:spPr/>
      <dgm:t>
        <a:bodyPr/>
        <a:lstStyle/>
        <a:p>
          <a:endParaRPr lang="ru-RU"/>
        </a:p>
      </dgm:t>
    </dgm:pt>
    <dgm:pt modelId="{9C6687A0-1753-4779-A254-6138A1D2B188}" type="pres">
      <dgm:prSet presAssocID="{5734E2D4-6035-48F9-AEF8-B09A7C36C74C}" presName="extraNode" presStyleLbl="node1" presStyleIdx="0" presStyleCnt="2"/>
      <dgm:spPr/>
    </dgm:pt>
    <dgm:pt modelId="{D228DE3F-00CD-4B5D-A52A-1FCA62745965}" type="pres">
      <dgm:prSet presAssocID="{5734E2D4-6035-48F9-AEF8-B09A7C36C74C}" presName="dstNode" presStyleLbl="node1" presStyleIdx="0" presStyleCnt="2"/>
      <dgm:spPr/>
    </dgm:pt>
    <dgm:pt modelId="{BD7C4BD8-004C-4728-8338-8408BD132215}" type="pres">
      <dgm:prSet presAssocID="{3E8DE443-FF66-4413-BB09-A18173B5CBFE}" presName="text_1" presStyleLbl="node1" presStyleIdx="0" presStyleCnt="2" custScaleY="119569">
        <dgm:presLayoutVars>
          <dgm:bulletEnabled val="1"/>
        </dgm:presLayoutVars>
      </dgm:prSet>
      <dgm:spPr/>
      <dgm:t>
        <a:bodyPr/>
        <a:lstStyle/>
        <a:p>
          <a:endParaRPr lang="ru-RU"/>
        </a:p>
      </dgm:t>
    </dgm:pt>
    <dgm:pt modelId="{EF92A7F2-3468-439B-87C7-BBA75F713CAE}" type="pres">
      <dgm:prSet presAssocID="{3E8DE443-FF66-4413-BB09-A18173B5CBFE}" presName="accent_1" presStyleCnt="0"/>
      <dgm:spPr/>
    </dgm:pt>
    <dgm:pt modelId="{019C5FEA-59C6-4BDF-AE7C-4510F26AFDEF}" type="pres">
      <dgm:prSet presAssocID="{3E8DE443-FF66-4413-BB09-A18173B5CBFE}" presName="accentRepeatNode" presStyleLbl="solidFgAcc1" presStyleIdx="0" presStyleCnt="2"/>
      <dgm:spPr/>
    </dgm:pt>
    <dgm:pt modelId="{1F54427E-3C2C-4F46-A718-D8A0D1C0A977}" type="pres">
      <dgm:prSet presAssocID="{6BBB6FBF-6712-4500-A1E1-43D553C5D461}" presName="text_2" presStyleLbl="node1" presStyleIdx="1" presStyleCnt="2">
        <dgm:presLayoutVars>
          <dgm:bulletEnabled val="1"/>
        </dgm:presLayoutVars>
      </dgm:prSet>
      <dgm:spPr/>
      <dgm:t>
        <a:bodyPr/>
        <a:lstStyle/>
        <a:p>
          <a:endParaRPr lang="ru-RU"/>
        </a:p>
      </dgm:t>
    </dgm:pt>
    <dgm:pt modelId="{FD3AED9E-1B57-4F10-87D5-E8B1F82D8803}" type="pres">
      <dgm:prSet presAssocID="{6BBB6FBF-6712-4500-A1E1-43D553C5D461}" presName="accent_2" presStyleCnt="0"/>
      <dgm:spPr/>
    </dgm:pt>
    <dgm:pt modelId="{BE8FF61E-A664-49E5-B7A5-578EBFEBC1B9}" type="pres">
      <dgm:prSet presAssocID="{6BBB6FBF-6712-4500-A1E1-43D553C5D461}" presName="accentRepeatNode" presStyleLbl="solidFgAcc1" presStyleIdx="1" presStyleCnt="2"/>
      <dgm:spPr/>
    </dgm:pt>
  </dgm:ptLst>
  <dgm:cxnLst>
    <dgm:cxn modelId="{66EA35F8-C575-4057-9E67-0A45B4360319}" type="presOf" srcId="{5734E2D4-6035-48F9-AEF8-B09A7C36C74C}" destId="{D73443FF-CFCD-495E-A0ED-721FD34D270B}" srcOrd="0" destOrd="0" presId="urn:microsoft.com/office/officeart/2008/layout/VerticalCurvedList"/>
    <dgm:cxn modelId="{02E11C82-633F-4FAA-9A33-C3F56E7FA7B4}" type="presOf" srcId="{6BBB6FBF-6712-4500-A1E1-43D553C5D461}" destId="{1F54427E-3C2C-4F46-A718-D8A0D1C0A977}" srcOrd="0" destOrd="0" presId="urn:microsoft.com/office/officeart/2008/layout/VerticalCurvedList"/>
    <dgm:cxn modelId="{D56275C0-E926-4953-831B-A9035DD79A3D}" srcId="{5734E2D4-6035-48F9-AEF8-B09A7C36C74C}" destId="{3E8DE443-FF66-4413-BB09-A18173B5CBFE}" srcOrd="0" destOrd="0" parTransId="{648DC00F-D74E-4AD1-B69E-0E1A26756537}" sibTransId="{DFFA6386-928A-4B76-9AD3-AA1FAA0EFA23}"/>
    <dgm:cxn modelId="{AF5B20B7-BC47-4F03-8692-0457FE084E3D}" type="presOf" srcId="{DFFA6386-928A-4B76-9AD3-AA1FAA0EFA23}" destId="{7B6690B3-A236-43C5-B99C-F6584E96EFE4}" srcOrd="0" destOrd="0" presId="urn:microsoft.com/office/officeart/2008/layout/VerticalCurvedList"/>
    <dgm:cxn modelId="{34769A77-3C42-47DB-AF62-DE631F3B7711}" srcId="{5734E2D4-6035-48F9-AEF8-B09A7C36C74C}" destId="{6BBB6FBF-6712-4500-A1E1-43D553C5D461}" srcOrd="1" destOrd="0" parTransId="{756FF48A-1B54-4905-9D3B-4169EBED5CA3}" sibTransId="{A1AC4E82-9994-4304-811C-690B5C522DAC}"/>
    <dgm:cxn modelId="{B3BE4A57-0D26-4EFD-B86E-B119B74AEB4A}" type="presOf" srcId="{3E8DE443-FF66-4413-BB09-A18173B5CBFE}" destId="{BD7C4BD8-004C-4728-8338-8408BD132215}" srcOrd="0" destOrd="0" presId="urn:microsoft.com/office/officeart/2008/layout/VerticalCurvedList"/>
    <dgm:cxn modelId="{6F5BF8D1-13E8-472A-BC3B-2FE091A9501A}" type="presParOf" srcId="{D73443FF-CFCD-495E-A0ED-721FD34D270B}" destId="{9C822F3D-3D2B-4786-BFBD-AC163428CA6D}" srcOrd="0" destOrd="0" presId="urn:microsoft.com/office/officeart/2008/layout/VerticalCurvedList"/>
    <dgm:cxn modelId="{94A5FCE5-E4B5-4EBA-8524-B33B90EA926F}" type="presParOf" srcId="{9C822F3D-3D2B-4786-BFBD-AC163428CA6D}" destId="{42516FF2-0904-4857-9CAC-FA034A3E7102}" srcOrd="0" destOrd="0" presId="urn:microsoft.com/office/officeart/2008/layout/VerticalCurvedList"/>
    <dgm:cxn modelId="{A036CDFC-630C-4D06-9DBC-17504AA2FB54}" type="presParOf" srcId="{42516FF2-0904-4857-9CAC-FA034A3E7102}" destId="{EE49594A-342C-4C50-8E0F-A965D3426373}" srcOrd="0" destOrd="0" presId="urn:microsoft.com/office/officeart/2008/layout/VerticalCurvedList"/>
    <dgm:cxn modelId="{3B887B3B-3264-4959-9C43-02264FDDB663}" type="presParOf" srcId="{42516FF2-0904-4857-9CAC-FA034A3E7102}" destId="{7B6690B3-A236-43C5-B99C-F6584E96EFE4}" srcOrd="1" destOrd="0" presId="urn:microsoft.com/office/officeart/2008/layout/VerticalCurvedList"/>
    <dgm:cxn modelId="{9A320C27-3B58-4C7B-8809-42CE40DE230D}" type="presParOf" srcId="{42516FF2-0904-4857-9CAC-FA034A3E7102}" destId="{9C6687A0-1753-4779-A254-6138A1D2B188}" srcOrd="2" destOrd="0" presId="urn:microsoft.com/office/officeart/2008/layout/VerticalCurvedList"/>
    <dgm:cxn modelId="{4DE06E0C-FEC5-43D3-A892-58F39D22149C}" type="presParOf" srcId="{42516FF2-0904-4857-9CAC-FA034A3E7102}" destId="{D228DE3F-00CD-4B5D-A52A-1FCA62745965}" srcOrd="3" destOrd="0" presId="urn:microsoft.com/office/officeart/2008/layout/VerticalCurvedList"/>
    <dgm:cxn modelId="{C5DA7FDF-4B4A-4586-9446-0024C1AF8A76}" type="presParOf" srcId="{9C822F3D-3D2B-4786-BFBD-AC163428CA6D}" destId="{BD7C4BD8-004C-4728-8338-8408BD132215}" srcOrd="1" destOrd="0" presId="urn:microsoft.com/office/officeart/2008/layout/VerticalCurvedList"/>
    <dgm:cxn modelId="{291A13AB-14BF-4BC1-9022-A1E5820CBB0E}" type="presParOf" srcId="{9C822F3D-3D2B-4786-BFBD-AC163428CA6D}" destId="{EF92A7F2-3468-439B-87C7-BBA75F713CAE}" srcOrd="2" destOrd="0" presId="urn:microsoft.com/office/officeart/2008/layout/VerticalCurvedList"/>
    <dgm:cxn modelId="{14D055A9-D3D3-4182-A3FE-FBFA5292A3E2}" type="presParOf" srcId="{EF92A7F2-3468-439B-87C7-BBA75F713CAE}" destId="{019C5FEA-59C6-4BDF-AE7C-4510F26AFDEF}" srcOrd="0" destOrd="0" presId="urn:microsoft.com/office/officeart/2008/layout/VerticalCurvedList"/>
    <dgm:cxn modelId="{914F3E46-D5FA-475A-A1FA-30658079551E}" type="presParOf" srcId="{9C822F3D-3D2B-4786-BFBD-AC163428CA6D}" destId="{1F54427E-3C2C-4F46-A718-D8A0D1C0A977}" srcOrd="3" destOrd="0" presId="urn:microsoft.com/office/officeart/2008/layout/VerticalCurvedList"/>
    <dgm:cxn modelId="{9F467699-8E9D-4B85-92CD-429B5DE4B5C4}" type="presParOf" srcId="{9C822F3D-3D2B-4786-BFBD-AC163428CA6D}" destId="{FD3AED9E-1B57-4F10-87D5-E8B1F82D8803}" srcOrd="4" destOrd="0" presId="urn:microsoft.com/office/officeart/2008/layout/VerticalCurvedList"/>
    <dgm:cxn modelId="{6547CADD-06F0-4F36-BC60-01676FFBDA68}" type="presParOf" srcId="{FD3AED9E-1B57-4F10-87D5-E8B1F82D8803}" destId="{BE8FF61E-A664-49E5-B7A5-578EBFEBC1B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31BF2E-6F02-456E-B77A-2BE5731C9C31}"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ru-RU"/>
        </a:p>
      </dgm:t>
    </dgm:pt>
    <dgm:pt modelId="{2C837265-AB91-48A1-8B45-CE472335A2B8}">
      <dgm:prSet phldrT="[Текст]"/>
      <dgm:spPr/>
      <dgm:t>
        <a:bodyPr/>
        <a:lstStyle/>
        <a:p>
          <a:r>
            <a:rPr lang="ru-RU" dirty="0" err="1"/>
            <a:t>янги</a:t>
          </a:r>
          <a:r>
            <a:rPr lang="ru-RU" dirty="0"/>
            <a:t> </a:t>
          </a:r>
          <a:r>
            <a:rPr lang="ru-RU" dirty="0" err="1"/>
            <a:t>технологиялар</a:t>
          </a:r>
          <a:r>
            <a:rPr lang="ru-RU" dirty="0"/>
            <a:t>;</a:t>
          </a:r>
        </a:p>
        <a:p>
          <a:r>
            <a:rPr lang="ru-RU" dirty="0" err="1"/>
            <a:t>ишлаб</a:t>
          </a:r>
          <a:r>
            <a:rPr lang="ru-RU" dirty="0"/>
            <a:t> </a:t>
          </a:r>
          <a:r>
            <a:rPr lang="ru-RU" dirty="0" err="1"/>
            <a:t>чиқариш</a:t>
          </a:r>
          <a:r>
            <a:rPr lang="ru-RU" dirty="0"/>
            <a:t> </a:t>
          </a:r>
          <a:r>
            <a:rPr lang="ru-RU" dirty="0" err="1"/>
            <a:t>ва</a:t>
          </a:r>
          <a:r>
            <a:rPr lang="ru-RU" dirty="0"/>
            <a:t> </a:t>
          </a:r>
          <a:r>
            <a:rPr lang="ru-RU" dirty="0" err="1"/>
            <a:t>товарлар</a:t>
          </a:r>
          <a:r>
            <a:rPr lang="ru-RU" dirty="0"/>
            <a:t> </a:t>
          </a:r>
          <a:r>
            <a:rPr lang="ru-RU" dirty="0" err="1"/>
            <a:t>сотуви</a:t>
          </a:r>
          <a:r>
            <a:rPr lang="ru-RU" dirty="0"/>
            <a:t> </a:t>
          </a:r>
          <a:r>
            <a:rPr lang="ru-RU" dirty="0" err="1"/>
            <a:t>технологик</a:t>
          </a:r>
          <a:r>
            <a:rPr lang="ru-RU" dirty="0"/>
            <a:t> </a:t>
          </a:r>
          <a:r>
            <a:rPr lang="ru-RU" dirty="0" err="1"/>
            <a:t>занжиридаги</a:t>
          </a:r>
          <a:r>
            <a:rPr lang="ru-RU" dirty="0"/>
            <a:t> </a:t>
          </a:r>
          <a:r>
            <a:rPr lang="ru-RU" dirty="0" err="1"/>
            <a:t>алоҳида</a:t>
          </a:r>
          <a:r>
            <a:rPr lang="ru-RU" dirty="0"/>
            <a:t> </a:t>
          </a:r>
          <a:r>
            <a:rPr lang="ru-RU" dirty="0" err="1"/>
            <a:t>элементлар</a:t>
          </a:r>
          <a:r>
            <a:rPr lang="ru-RU" dirty="0"/>
            <a:t> </a:t>
          </a:r>
          <a:r>
            <a:rPr lang="ru-RU" dirty="0" err="1"/>
            <a:t>таркиби</a:t>
          </a:r>
          <a:r>
            <a:rPr lang="ru-RU" dirty="0"/>
            <a:t> </a:t>
          </a:r>
          <a:r>
            <a:rPr lang="ru-RU" dirty="0" err="1"/>
            <a:t>ва</a:t>
          </a:r>
          <a:r>
            <a:rPr lang="ru-RU" dirty="0"/>
            <a:t> </a:t>
          </a:r>
          <a:r>
            <a:rPr lang="ru-RU" dirty="0" err="1"/>
            <a:t>қийматини</a:t>
          </a:r>
          <a:r>
            <a:rPr lang="ru-RU" dirty="0"/>
            <a:t> </a:t>
          </a:r>
          <a:r>
            <a:rPr lang="ru-RU" dirty="0" err="1"/>
            <a:t>ўзгартириш</a:t>
          </a:r>
          <a:r>
            <a:rPr lang="ru-RU" dirty="0"/>
            <a:t>; </a:t>
          </a:r>
        </a:p>
      </dgm:t>
    </dgm:pt>
    <dgm:pt modelId="{7F4A8BEF-9D0C-48E1-9D5C-231199120D43}" type="parTrans" cxnId="{6B477623-3013-4D81-8EC6-9538F085EEEC}">
      <dgm:prSet/>
      <dgm:spPr/>
      <dgm:t>
        <a:bodyPr/>
        <a:lstStyle/>
        <a:p>
          <a:endParaRPr lang="ru-RU"/>
        </a:p>
      </dgm:t>
    </dgm:pt>
    <dgm:pt modelId="{87B1B125-78D9-4828-A3C6-4B91DC95167D}" type="sibTrans" cxnId="{6B477623-3013-4D81-8EC6-9538F085EEEC}">
      <dgm:prSet/>
      <dgm:spPr/>
      <dgm:t>
        <a:bodyPr/>
        <a:lstStyle/>
        <a:p>
          <a:endParaRPr lang="ru-RU"/>
        </a:p>
      </dgm:t>
    </dgm:pt>
    <dgm:pt modelId="{156325EF-6EBB-4761-B540-BDB27F0DAC23}">
      <dgm:prSet phldrT="[Текст]"/>
      <dgm:spPr/>
      <dgm:t>
        <a:bodyPr/>
        <a:lstStyle/>
        <a:p>
          <a:r>
            <a:rPr lang="ru-RU" dirty="0" err="1"/>
            <a:t>Истеъмолчиларнинг</a:t>
          </a:r>
          <a:r>
            <a:rPr lang="ru-RU" dirty="0"/>
            <a:t> </a:t>
          </a:r>
          <a:r>
            <a:rPr lang="ru-RU" dirty="0" err="1"/>
            <a:t>янги</a:t>
          </a:r>
          <a:r>
            <a:rPr lang="ru-RU" dirty="0"/>
            <a:t> </a:t>
          </a:r>
          <a:r>
            <a:rPr lang="ru-RU" dirty="0" err="1"/>
            <a:t>талаб</a:t>
          </a:r>
          <a:r>
            <a:rPr lang="ru-RU" dirty="0"/>
            <a:t> </a:t>
          </a:r>
          <a:r>
            <a:rPr lang="ru-RU" dirty="0" err="1"/>
            <a:t>ва</a:t>
          </a:r>
          <a:r>
            <a:rPr lang="ru-RU" dirty="0"/>
            <a:t> </a:t>
          </a:r>
          <a:r>
            <a:rPr lang="ru-RU" dirty="0" err="1"/>
            <a:t>истаклари</a:t>
          </a:r>
          <a:r>
            <a:rPr lang="ru-RU" dirty="0"/>
            <a:t>; </a:t>
          </a:r>
        </a:p>
        <a:p>
          <a:r>
            <a:rPr lang="ru-RU" dirty="0" err="1"/>
            <a:t>Бозорда</a:t>
          </a:r>
          <a:r>
            <a:rPr lang="ru-RU" dirty="0"/>
            <a:t> </a:t>
          </a:r>
          <a:r>
            <a:rPr lang="ru-RU" dirty="0" err="1"/>
            <a:t>янги</a:t>
          </a:r>
          <a:r>
            <a:rPr lang="ru-RU" dirty="0"/>
            <a:t> </a:t>
          </a:r>
          <a:r>
            <a:rPr lang="ru-RU" dirty="0" err="1"/>
            <a:t>сегментнинг</a:t>
          </a:r>
          <a:r>
            <a:rPr lang="ru-RU" dirty="0"/>
            <a:t> </a:t>
          </a:r>
          <a:r>
            <a:rPr lang="ru-RU" dirty="0" err="1"/>
            <a:t>пайдо</a:t>
          </a:r>
          <a:r>
            <a:rPr lang="ru-RU" dirty="0"/>
            <a:t> </a:t>
          </a:r>
          <a:r>
            <a:rPr lang="ru-RU" dirty="0" err="1"/>
            <a:t>бўлиши</a:t>
          </a:r>
          <a:r>
            <a:rPr lang="ru-RU" dirty="0"/>
            <a:t>; </a:t>
          </a:r>
        </a:p>
      </dgm:t>
    </dgm:pt>
    <dgm:pt modelId="{44D4CEBB-07B2-4B9E-85F6-2DEB5DE2FF6B}" type="parTrans" cxnId="{20DE54F5-FD07-4886-A418-F4A0558470C3}">
      <dgm:prSet/>
      <dgm:spPr/>
      <dgm:t>
        <a:bodyPr/>
        <a:lstStyle/>
        <a:p>
          <a:endParaRPr lang="ru-RU"/>
        </a:p>
      </dgm:t>
    </dgm:pt>
    <dgm:pt modelId="{C289AD45-5968-43C5-B3AE-B8C75C4DB205}" type="sibTrans" cxnId="{20DE54F5-FD07-4886-A418-F4A0558470C3}">
      <dgm:prSet/>
      <dgm:spPr/>
      <dgm:t>
        <a:bodyPr/>
        <a:lstStyle/>
        <a:p>
          <a:endParaRPr lang="ru-RU"/>
        </a:p>
      </dgm:t>
    </dgm:pt>
    <dgm:pt modelId="{E4B82C51-7009-48E3-807A-47A672939114}">
      <dgm:prSet phldrT="[Текст]"/>
      <dgm:spPr/>
      <dgm:t>
        <a:bodyPr/>
        <a:lstStyle/>
        <a:p>
          <a:r>
            <a:rPr lang="ru-RU" dirty="0" err="1"/>
            <a:t>Бозордаги</a:t>
          </a:r>
          <a:r>
            <a:rPr lang="ru-RU" dirty="0"/>
            <a:t> «</a:t>
          </a:r>
          <a:r>
            <a:rPr lang="ru-RU" dirty="0" err="1"/>
            <a:t>ўйин</a:t>
          </a:r>
          <a:r>
            <a:rPr lang="ru-RU" dirty="0"/>
            <a:t> </a:t>
          </a:r>
          <a:r>
            <a:rPr lang="ru-RU" dirty="0" err="1"/>
            <a:t>қоидалари»нинг</a:t>
          </a:r>
          <a:r>
            <a:rPr lang="ru-RU" dirty="0"/>
            <a:t> </a:t>
          </a:r>
          <a:r>
            <a:rPr lang="ru-RU" dirty="0" err="1"/>
            <a:t>ўзгариши</a:t>
          </a:r>
          <a:r>
            <a:rPr lang="ru-RU" dirty="0"/>
            <a:t>. </a:t>
          </a:r>
        </a:p>
      </dgm:t>
    </dgm:pt>
    <dgm:pt modelId="{FB445C63-DF4D-43D8-9441-F24A32030D99}" type="parTrans" cxnId="{10B78227-91BC-4B4E-A20C-39744E61E992}">
      <dgm:prSet/>
      <dgm:spPr/>
      <dgm:t>
        <a:bodyPr/>
        <a:lstStyle/>
        <a:p>
          <a:endParaRPr lang="ru-RU"/>
        </a:p>
      </dgm:t>
    </dgm:pt>
    <dgm:pt modelId="{1170A5ED-61BC-48A9-A78F-274CD2FFC9CB}" type="sibTrans" cxnId="{10B78227-91BC-4B4E-A20C-39744E61E992}">
      <dgm:prSet/>
      <dgm:spPr/>
      <dgm:t>
        <a:bodyPr/>
        <a:lstStyle/>
        <a:p>
          <a:endParaRPr lang="ru-RU"/>
        </a:p>
      </dgm:t>
    </dgm:pt>
    <dgm:pt modelId="{4AB7AC10-FD6C-4793-9FCE-44B07077A966}" type="pres">
      <dgm:prSet presAssocID="{D731BF2E-6F02-456E-B77A-2BE5731C9C31}" presName="Name0" presStyleCnt="0">
        <dgm:presLayoutVars>
          <dgm:dir/>
          <dgm:resizeHandles val="exact"/>
        </dgm:presLayoutVars>
      </dgm:prSet>
      <dgm:spPr/>
      <dgm:t>
        <a:bodyPr/>
        <a:lstStyle/>
        <a:p>
          <a:endParaRPr lang="ru-RU"/>
        </a:p>
      </dgm:t>
    </dgm:pt>
    <dgm:pt modelId="{EF9FC1D3-17CB-4375-B666-3FC952BF9E41}" type="pres">
      <dgm:prSet presAssocID="{2C837265-AB91-48A1-8B45-CE472335A2B8}" presName="composite" presStyleCnt="0"/>
      <dgm:spPr/>
    </dgm:pt>
    <dgm:pt modelId="{40DFF8DB-9931-4DC5-A574-3C1659CFFE06}" type="pres">
      <dgm:prSet presAssocID="{2C837265-AB91-48A1-8B45-CE472335A2B8}" presName="rect1" presStyleLbl="trAlignAcc1" presStyleIdx="0" presStyleCnt="3">
        <dgm:presLayoutVars>
          <dgm:bulletEnabled val="1"/>
        </dgm:presLayoutVars>
      </dgm:prSet>
      <dgm:spPr/>
      <dgm:t>
        <a:bodyPr/>
        <a:lstStyle/>
        <a:p>
          <a:endParaRPr lang="ru-RU"/>
        </a:p>
      </dgm:t>
    </dgm:pt>
    <dgm:pt modelId="{B273E0CF-2773-4484-AA00-C9E8773378EC}" type="pres">
      <dgm:prSet presAssocID="{2C837265-AB91-48A1-8B45-CE472335A2B8}" presName="rect2" presStyleLbl="fgImgPlace1" presStyleIdx="0" presStyleCnt="3"/>
      <dgm:spPr/>
    </dgm:pt>
    <dgm:pt modelId="{CDD19D8F-BC63-4764-AFFD-9077A3EAC775}" type="pres">
      <dgm:prSet presAssocID="{87B1B125-78D9-4828-A3C6-4B91DC95167D}" presName="sibTrans" presStyleCnt="0"/>
      <dgm:spPr/>
    </dgm:pt>
    <dgm:pt modelId="{FAA22AE4-F8A4-42F2-94AC-DBD973F53469}" type="pres">
      <dgm:prSet presAssocID="{156325EF-6EBB-4761-B540-BDB27F0DAC23}" presName="composite" presStyleCnt="0"/>
      <dgm:spPr/>
    </dgm:pt>
    <dgm:pt modelId="{27617B64-813A-4228-83DB-C9311F026315}" type="pres">
      <dgm:prSet presAssocID="{156325EF-6EBB-4761-B540-BDB27F0DAC23}" presName="rect1" presStyleLbl="trAlignAcc1" presStyleIdx="1" presStyleCnt="3">
        <dgm:presLayoutVars>
          <dgm:bulletEnabled val="1"/>
        </dgm:presLayoutVars>
      </dgm:prSet>
      <dgm:spPr/>
      <dgm:t>
        <a:bodyPr/>
        <a:lstStyle/>
        <a:p>
          <a:endParaRPr lang="ru-RU"/>
        </a:p>
      </dgm:t>
    </dgm:pt>
    <dgm:pt modelId="{2EAAD925-120F-4952-B7DD-F566260D13E7}" type="pres">
      <dgm:prSet presAssocID="{156325EF-6EBB-4761-B540-BDB27F0DAC23}" presName="rect2" presStyleLbl="fgImgPlace1" presStyleIdx="1" presStyleCnt="3"/>
      <dgm:spPr/>
    </dgm:pt>
    <dgm:pt modelId="{CD3F4CA5-243D-4018-BCD0-19D16133CDC4}" type="pres">
      <dgm:prSet presAssocID="{C289AD45-5968-43C5-B3AE-B8C75C4DB205}" presName="sibTrans" presStyleCnt="0"/>
      <dgm:spPr/>
    </dgm:pt>
    <dgm:pt modelId="{0204F60B-D0A3-4A09-B55A-8449035F74B7}" type="pres">
      <dgm:prSet presAssocID="{E4B82C51-7009-48E3-807A-47A672939114}" presName="composite" presStyleCnt="0"/>
      <dgm:spPr/>
    </dgm:pt>
    <dgm:pt modelId="{D18BF641-3CD9-4AEB-839B-0C42E88F9BB2}" type="pres">
      <dgm:prSet presAssocID="{E4B82C51-7009-48E3-807A-47A672939114}" presName="rect1" presStyleLbl="trAlignAcc1" presStyleIdx="2" presStyleCnt="3">
        <dgm:presLayoutVars>
          <dgm:bulletEnabled val="1"/>
        </dgm:presLayoutVars>
      </dgm:prSet>
      <dgm:spPr/>
      <dgm:t>
        <a:bodyPr/>
        <a:lstStyle/>
        <a:p>
          <a:endParaRPr lang="ru-RU"/>
        </a:p>
      </dgm:t>
    </dgm:pt>
    <dgm:pt modelId="{0D3AE889-AA30-4043-AC9A-D5CFC419A1CD}" type="pres">
      <dgm:prSet presAssocID="{E4B82C51-7009-48E3-807A-47A672939114}" presName="rect2" presStyleLbl="fgImgPlace1" presStyleIdx="2" presStyleCnt="3"/>
      <dgm:spPr/>
    </dgm:pt>
  </dgm:ptLst>
  <dgm:cxnLst>
    <dgm:cxn modelId="{F585C0D9-8974-4999-AC7A-3158FF96EA0F}" type="presOf" srcId="{E4B82C51-7009-48E3-807A-47A672939114}" destId="{D18BF641-3CD9-4AEB-839B-0C42E88F9BB2}" srcOrd="0" destOrd="0" presId="urn:microsoft.com/office/officeart/2008/layout/PictureStrips"/>
    <dgm:cxn modelId="{1FDFCC1A-ED93-4784-805B-A886D4CB291C}" type="presOf" srcId="{156325EF-6EBB-4761-B540-BDB27F0DAC23}" destId="{27617B64-813A-4228-83DB-C9311F026315}" srcOrd="0" destOrd="0" presId="urn:microsoft.com/office/officeart/2008/layout/PictureStrips"/>
    <dgm:cxn modelId="{20DE54F5-FD07-4886-A418-F4A0558470C3}" srcId="{D731BF2E-6F02-456E-B77A-2BE5731C9C31}" destId="{156325EF-6EBB-4761-B540-BDB27F0DAC23}" srcOrd="1" destOrd="0" parTransId="{44D4CEBB-07B2-4B9E-85F6-2DEB5DE2FF6B}" sibTransId="{C289AD45-5968-43C5-B3AE-B8C75C4DB205}"/>
    <dgm:cxn modelId="{10B78227-91BC-4B4E-A20C-39744E61E992}" srcId="{D731BF2E-6F02-456E-B77A-2BE5731C9C31}" destId="{E4B82C51-7009-48E3-807A-47A672939114}" srcOrd="2" destOrd="0" parTransId="{FB445C63-DF4D-43D8-9441-F24A32030D99}" sibTransId="{1170A5ED-61BC-48A9-A78F-274CD2FFC9CB}"/>
    <dgm:cxn modelId="{6B477623-3013-4D81-8EC6-9538F085EEEC}" srcId="{D731BF2E-6F02-456E-B77A-2BE5731C9C31}" destId="{2C837265-AB91-48A1-8B45-CE472335A2B8}" srcOrd="0" destOrd="0" parTransId="{7F4A8BEF-9D0C-48E1-9D5C-231199120D43}" sibTransId="{87B1B125-78D9-4828-A3C6-4B91DC95167D}"/>
    <dgm:cxn modelId="{D763B5BC-1306-401E-BCF1-02AEEFD06157}" type="presOf" srcId="{2C837265-AB91-48A1-8B45-CE472335A2B8}" destId="{40DFF8DB-9931-4DC5-A574-3C1659CFFE06}" srcOrd="0" destOrd="0" presId="urn:microsoft.com/office/officeart/2008/layout/PictureStrips"/>
    <dgm:cxn modelId="{ECEBC9D1-7070-4047-AEB2-F2DAB6E8B16B}" type="presOf" srcId="{D731BF2E-6F02-456E-B77A-2BE5731C9C31}" destId="{4AB7AC10-FD6C-4793-9FCE-44B07077A966}" srcOrd="0" destOrd="0" presId="urn:microsoft.com/office/officeart/2008/layout/PictureStrips"/>
    <dgm:cxn modelId="{5FD9344E-7552-41CE-AEE2-42ACB1B15CC3}" type="presParOf" srcId="{4AB7AC10-FD6C-4793-9FCE-44B07077A966}" destId="{EF9FC1D3-17CB-4375-B666-3FC952BF9E41}" srcOrd="0" destOrd="0" presId="urn:microsoft.com/office/officeart/2008/layout/PictureStrips"/>
    <dgm:cxn modelId="{C91D0710-81D1-457D-B209-129A5793A1FB}" type="presParOf" srcId="{EF9FC1D3-17CB-4375-B666-3FC952BF9E41}" destId="{40DFF8DB-9931-4DC5-A574-3C1659CFFE06}" srcOrd="0" destOrd="0" presId="urn:microsoft.com/office/officeart/2008/layout/PictureStrips"/>
    <dgm:cxn modelId="{055A060F-288F-4626-8897-0560577A3BA6}" type="presParOf" srcId="{EF9FC1D3-17CB-4375-B666-3FC952BF9E41}" destId="{B273E0CF-2773-4484-AA00-C9E8773378EC}" srcOrd="1" destOrd="0" presId="urn:microsoft.com/office/officeart/2008/layout/PictureStrips"/>
    <dgm:cxn modelId="{668163D8-AB5E-49EC-A40F-DE594B7D2433}" type="presParOf" srcId="{4AB7AC10-FD6C-4793-9FCE-44B07077A966}" destId="{CDD19D8F-BC63-4764-AFFD-9077A3EAC775}" srcOrd="1" destOrd="0" presId="urn:microsoft.com/office/officeart/2008/layout/PictureStrips"/>
    <dgm:cxn modelId="{DB4DEDBD-B815-469E-8291-CE12E2FC4D15}" type="presParOf" srcId="{4AB7AC10-FD6C-4793-9FCE-44B07077A966}" destId="{FAA22AE4-F8A4-42F2-94AC-DBD973F53469}" srcOrd="2" destOrd="0" presId="urn:microsoft.com/office/officeart/2008/layout/PictureStrips"/>
    <dgm:cxn modelId="{20C3665D-C61A-497F-83BA-1CAC04A8B755}" type="presParOf" srcId="{FAA22AE4-F8A4-42F2-94AC-DBD973F53469}" destId="{27617B64-813A-4228-83DB-C9311F026315}" srcOrd="0" destOrd="0" presId="urn:microsoft.com/office/officeart/2008/layout/PictureStrips"/>
    <dgm:cxn modelId="{3C3E6184-CD5A-4A05-B812-42A34844BD58}" type="presParOf" srcId="{FAA22AE4-F8A4-42F2-94AC-DBD973F53469}" destId="{2EAAD925-120F-4952-B7DD-F566260D13E7}" srcOrd="1" destOrd="0" presId="urn:microsoft.com/office/officeart/2008/layout/PictureStrips"/>
    <dgm:cxn modelId="{4C122F86-2BB7-433F-8C83-6CBD908BC6DE}" type="presParOf" srcId="{4AB7AC10-FD6C-4793-9FCE-44B07077A966}" destId="{CD3F4CA5-243D-4018-BCD0-19D16133CDC4}" srcOrd="3" destOrd="0" presId="urn:microsoft.com/office/officeart/2008/layout/PictureStrips"/>
    <dgm:cxn modelId="{A7971541-DADC-4411-9EF4-4FC30FE30727}" type="presParOf" srcId="{4AB7AC10-FD6C-4793-9FCE-44B07077A966}" destId="{0204F60B-D0A3-4A09-B55A-8449035F74B7}" srcOrd="4" destOrd="0" presId="urn:microsoft.com/office/officeart/2008/layout/PictureStrips"/>
    <dgm:cxn modelId="{73B12756-6066-40B3-A4C0-B1E649E84BB1}" type="presParOf" srcId="{0204F60B-D0A3-4A09-B55A-8449035F74B7}" destId="{D18BF641-3CD9-4AEB-839B-0C42E88F9BB2}" srcOrd="0" destOrd="0" presId="urn:microsoft.com/office/officeart/2008/layout/PictureStrips"/>
    <dgm:cxn modelId="{1CF84A21-DEE3-4820-993E-EB1353160EE6}" type="presParOf" srcId="{0204F60B-D0A3-4A09-B55A-8449035F74B7}" destId="{0D3AE889-AA30-4043-AC9A-D5CFC419A1C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E06002-85F8-4B04-BEE3-9903F8FA2D7C}"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ru-RU"/>
        </a:p>
      </dgm:t>
    </dgm:pt>
    <dgm:pt modelId="{3847E1E0-01E9-446B-86E7-B2F7E17646F8}">
      <dgm:prSet phldrT="[Текст]"/>
      <dgm:spPr/>
      <dgm:t>
        <a:bodyPr/>
        <a:lstStyle/>
        <a:p>
          <a:r>
            <a:rPr lang="ru-RU" dirty="0" err="1"/>
            <a:t>Компаниянинг</a:t>
          </a:r>
          <a:r>
            <a:rPr lang="ru-RU" dirty="0"/>
            <a:t> </a:t>
          </a:r>
          <a:r>
            <a:rPr lang="ru-RU" dirty="0" err="1"/>
            <a:t>рақобатчиларга</a:t>
          </a:r>
          <a:r>
            <a:rPr lang="ru-RU" dirty="0"/>
            <a:t> </a:t>
          </a:r>
          <a:r>
            <a:rPr lang="ru-RU" dirty="0" err="1"/>
            <a:t>қиёсан</a:t>
          </a:r>
          <a:r>
            <a:rPr lang="ru-RU" dirty="0"/>
            <a:t> </a:t>
          </a:r>
          <a:r>
            <a:rPr lang="ru-RU" dirty="0" err="1"/>
            <a:t>қиймат</a:t>
          </a:r>
          <a:r>
            <a:rPr lang="ru-RU" dirty="0"/>
            <a:t> </a:t>
          </a:r>
          <a:r>
            <a:rPr lang="ru-RU" dirty="0" err="1"/>
            <a:t>яратиш</a:t>
          </a:r>
          <a:r>
            <a:rPr lang="ru-RU" dirty="0"/>
            <a:t> </a:t>
          </a:r>
          <a:r>
            <a:rPr lang="ru-RU" dirty="0" err="1"/>
            <a:t>занжири</a:t>
          </a:r>
          <a:r>
            <a:rPr lang="ru-RU" dirty="0"/>
            <a:t> </a:t>
          </a:r>
          <a:r>
            <a:rPr lang="ru-RU" dirty="0" err="1"/>
            <a:t>тузилмаси</a:t>
          </a:r>
          <a:endParaRPr lang="ru-RU" dirty="0"/>
        </a:p>
      </dgm:t>
    </dgm:pt>
    <dgm:pt modelId="{54128C9C-9FDE-4CE2-A9BB-14CE5DD84884}" type="parTrans" cxnId="{31A28E5E-3CC7-4A0F-ADE0-D0B09B09E0E8}">
      <dgm:prSet/>
      <dgm:spPr/>
      <dgm:t>
        <a:bodyPr/>
        <a:lstStyle/>
        <a:p>
          <a:endParaRPr lang="ru-RU"/>
        </a:p>
      </dgm:t>
    </dgm:pt>
    <dgm:pt modelId="{21DCDB75-6DD9-455B-B0F5-A057F16EDCFA}" type="sibTrans" cxnId="{31A28E5E-3CC7-4A0F-ADE0-D0B09B09E0E8}">
      <dgm:prSet/>
      <dgm:spPr/>
      <dgm:t>
        <a:bodyPr/>
        <a:lstStyle/>
        <a:p>
          <a:endParaRPr lang="ru-RU"/>
        </a:p>
      </dgm:t>
    </dgm:pt>
    <dgm:pt modelId="{7039AD0D-80AD-4970-B59F-9A345D2D801A}">
      <dgm:prSet phldrT="[Текст]"/>
      <dgm:spPr/>
      <dgm:t>
        <a:bodyPr/>
        <a:lstStyle/>
        <a:p>
          <a:r>
            <a:rPr lang="ru-RU" dirty="0" err="1"/>
            <a:t>Қиймат</a:t>
          </a:r>
          <a:r>
            <a:rPr lang="ru-RU" dirty="0"/>
            <a:t> </a:t>
          </a:r>
          <a:r>
            <a:rPr lang="ru-RU" dirty="0" err="1"/>
            <a:t>яратиш</a:t>
          </a:r>
          <a:r>
            <a:rPr lang="ru-RU" dirty="0"/>
            <a:t> </a:t>
          </a:r>
          <a:r>
            <a:rPr lang="ru-RU" dirty="0" err="1"/>
            <a:t>бўйича</a:t>
          </a:r>
          <a:r>
            <a:rPr lang="ru-RU" dirty="0"/>
            <a:t> </a:t>
          </a:r>
          <a:r>
            <a:rPr lang="ru-RU" dirty="0" err="1"/>
            <a:t>ҳар</a:t>
          </a:r>
          <a:r>
            <a:rPr lang="ru-RU" dirty="0"/>
            <a:t> </a:t>
          </a:r>
          <a:r>
            <a:rPr lang="ru-RU" dirty="0" err="1"/>
            <a:t>бир</a:t>
          </a:r>
          <a:r>
            <a:rPr lang="ru-RU" dirty="0"/>
            <a:t> </a:t>
          </a:r>
          <a:r>
            <a:rPr lang="ru-RU" dirty="0" err="1"/>
            <a:t>фаолият</a:t>
          </a:r>
          <a:r>
            <a:rPr lang="ru-RU" dirty="0"/>
            <a:t> </a:t>
          </a:r>
          <a:r>
            <a:rPr lang="ru-RU" dirty="0" err="1"/>
            <a:t>туридаги</a:t>
          </a:r>
          <a:r>
            <a:rPr lang="ru-RU" dirty="0"/>
            <a:t> </a:t>
          </a:r>
          <a:r>
            <a:rPr lang="ru-RU" dirty="0" err="1"/>
            <a:t>харажатларнинг</a:t>
          </a:r>
          <a:r>
            <a:rPr lang="ru-RU" dirty="0"/>
            <a:t> </a:t>
          </a:r>
          <a:r>
            <a:rPr lang="ru-RU" dirty="0" err="1"/>
            <a:t>муҳим</a:t>
          </a:r>
          <a:r>
            <a:rPr lang="ru-RU" dirty="0"/>
            <a:t> </a:t>
          </a:r>
          <a:r>
            <a:rPr lang="ru-RU" dirty="0" err="1"/>
            <a:t>омиллари</a:t>
          </a:r>
          <a:r>
            <a:rPr lang="ru-RU" dirty="0"/>
            <a:t> </a:t>
          </a:r>
          <a:r>
            <a:rPr lang="ru-RU" dirty="0" err="1"/>
            <a:t>таъсири</a:t>
          </a:r>
          <a:r>
            <a:rPr lang="ru-RU" dirty="0"/>
            <a:t>.</a:t>
          </a:r>
        </a:p>
      </dgm:t>
    </dgm:pt>
    <dgm:pt modelId="{30EA1BFC-479E-4E4E-B384-33E2E8704B84}" type="parTrans" cxnId="{98122E1A-5D1C-4CE6-B0BE-CAFF33079221}">
      <dgm:prSet/>
      <dgm:spPr/>
      <dgm:t>
        <a:bodyPr/>
        <a:lstStyle/>
        <a:p>
          <a:endParaRPr lang="ru-RU"/>
        </a:p>
      </dgm:t>
    </dgm:pt>
    <dgm:pt modelId="{69EE3338-67A1-43EB-B9E0-5157A9C2317F}" type="sibTrans" cxnId="{98122E1A-5D1C-4CE6-B0BE-CAFF33079221}">
      <dgm:prSet/>
      <dgm:spPr/>
      <dgm:t>
        <a:bodyPr/>
        <a:lstStyle/>
        <a:p>
          <a:endParaRPr lang="ru-RU"/>
        </a:p>
      </dgm:t>
    </dgm:pt>
    <dgm:pt modelId="{8C64AB4A-3E8B-48B8-AF6C-CE47432E46CB}" type="pres">
      <dgm:prSet presAssocID="{34E06002-85F8-4B04-BEE3-9903F8FA2D7C}" presName="diagram" presStyleCnt="0">
        <dgm:presLayoutVars>
          <dgm:dir/>
          <dgm:resizeHandles val="exact"/>
        </dgm:presLayoutVars>
      </dgm:prSet>
      <dgm:spPr/>
      <dgm:t>
        <a:bodyPr/>
        <a:lstStyle/>
        <a:p>
          <a:endParaRPr lang="ru-RU"/>
        </a:p>
      </dgm:t>
    </dgm:pt>
    <dgm:pt modelId="{B35A13D6-B518-4F63-8B54-45BF62039616}" type="pres">
      <dgm:prSet presAssocID="{3847E1E0-01E9-446B-86E7-B2F7E17646F8}" presName="arrow" presStyleLbl="node1" presStyleIdx="0" presStyleCnt="2">
        <dgm:presLayoutVars>
          <dgm:bulletEnabled val="1"/>
        </dgm:presLayoutVars>
      </dgm:prSet>
      <dgm:spPr/>
      <dgm:t>
        <a:bodyPr/>
        <a:lstStyle/>
        <a:p>
          <a:endParaRPr lang="ru-RU"/>
        </a:p>
      </dgm:t>
    </dgm:pt>
    <dgm:pt modelId="{EF63CBA2-9CD4-45CB-BBC1-742E6AE0BEB5}" type="pres">
      <dgm:prSet presAssocID="{7039AD0D-80AD-4970-B59F-9A345D2D801A}" presName="arrow" presStyleLbl="node1" presStyleIdx="1" presStyleCnt="2">
        <dgm:presLayoutVars>
          <dgm:bulletEnabled val="1"/>
        </dgm:presLayoutVars>
      </dgm:prSet>
      <dgm:spPr/>
      <dgm:t>
        <a:bodyPr/>
        <a:lstStyle/>
        <a:p>
          <a:endParaRPr lang="ru-RU"/>
        </a:p>
      </dgm:t>
    </dgm:pt>
  </dgm:ptLst>
  <dgm:cxnLst>
    <dgm:cxn modelId="{EA04B6F2-C5AF-4C88-8948-FD2C2F33DA74}" type="presOf" srcId="{3847E1E0-01E9-446B-86E7-B2F7E17646F8}" destId="{B35A13D6-B518-4F63-8B54-45BF62039616}" srcOrd="0" destOrd="0" presId="urn:microsoft.com/office/officeart/2005/8/layout/arrow5"/>
    <dgm:cxn modelId="{45A5CA7D-3469-42BA-AFA2-A17CF8953990}" type="presOf" srcId="{34E06002-85F8-4B04-BEE3-9903F8FA2D7C}" destId="{8C64AB4A-3E8B-48B8-AF6C-CE47432E46CB}" srcOrd="0" destOrd="0" presId="urn:microsoft.com/office/officeart/2005/8/layout/arrow5"/>
    <dgm:cxn modelId="{24105CEE-C7E5-41D3-9CF2-CF60A1FB26F6}" type="presOf" srcId="{7039AD0D-80AD-4970-B59F-9A345D2D801A}" destId="{EF63CBA2-9CD4-45CB-BBC1-742E6AE0BEB5}" srcOrd="0" destOrd="0" presId="urn:microsoft.com/office/officeart/2005/8/layout/arrow5"/>
    <dgm:cxn modelId="{98122E1A-5D1C-4CE6-B0BE-CAFF33079221}" srcId="{34E06002-85F8-4B04-BEE3-9903F8FA2D7C}" destId="{7039AD0D-80AD-4970-B59F-9A345D2D801A}" srcOrd="1" destOrd="0" parTransId="{30EA1BFC-479E-4E4E-B384-33E2E8704B84}" sibTransId="{69EE3338-67A1-43EB-B9E0-5157A9C2317F}"/>
    <dgm:cxn modelId="{31A28E5E-3CC7-4A0F-ADE0-D0B09B09E0E8}" srcId="{34E06002-85F8-4B04-BEE3-9903F8FA2D7C}" destId="{3847E1E0-01E9-446B-86E7-B2F7E17646F8}" srcOrd="0" destOrd="0" parTransId="{54128C9C-9FDE-4CE2-A9BB-14CE5DD84884}" sibTransId="{21DCDB75-6DD9-455B-B0F5-A057F16EDCFA}"/>
    <dgm:cxn modelId="{CCB5306D-141C-465D-A8CF-29A7B590C442}" type="presParOf" srcId="{8C64AB4A-3E8B-48B8-AF6C-CE47432E46CB}" destId="{B35A13D6-B518-4F63-8B54-45BF62039616}" srcOrd="0" destOrd="0" presId="urn:microsoft.com/office/officeart/2005/8/layout/arrow5"/>
    <dgm:cxn modelId="{BA82CFFE-F9B5-417C-B815-D68D97804AFD}" type="presParOf" srcId="{8C64AB4A-3E8B-48B8-AF6C-CE47432E46CB}" destId="{EF63CBA2-9CD4-45CB-BBC1-742E6AE0BEB5}"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BFEDC61-D048-4DF1-B0A2-D168B846E9B0}" type="doc">
      <dgm:prSet loTypeId="urn:microsoft.com/office/officeart/2005/8/layout/arrow6" loCatId="process" qsTypeId="urn:microsoft.com/office/officeart/2005/8/quickstyle/simple1" qsCatId="simple" csTypeId="urn:microsoft.com/office/officeart/2005/8/colors/accent1_2" csCatId="accent1" phldr="1"/>
      <dgm:spPr/>
      <dgm:t>
        <a:bodyPr/>
        <a:lstStyle/>
        <a:p>
          <a:endParaRPr lang="ru-RU"/>
        </a:p>
      </dgm:t>
    </dgm:pt>
    <dgm:pt modelId="{DC3E6EF4-8807-493A-BEB7-4F074E9AB504}">
      <dgm:prSet phldrT="[Текст]"/>
      <dgm:spPr/>
      <dgm:t>
        <a:bodyPr/>
        <a:lstStyle/>
        <a:p>
          <a:r>
            <a:rPr lang="ru-RU" dirty="0" err="1"/>
            <a:t>Харажатларнинг</a:t>
          </a:r>
          <a:r>
            <a:rPr lang="ru-RU" dirty="0"/>
            <a:t> </a:t>
          </a:r>
          <a:r>
            <a:rPr lang="ru-RU" dirty="0" err="1"/>
            <a:t>муҳим</a:t>
          </a:r>
          <a:r>
            <a:rPr lang="ru-RU" dirty="0"/>
            <a:t> </a:t>
          </a:r>
          <a:r>
            <a:rPr lang="ru-RU" dirty="0" err="1"/>
            <a:t>омиллари</a:t>
          </a:r>
          <a:r>
            <a:rPr lang="ru-RU" dirty="0"/>
            <a:t> </a:t>
          </a:r>
          <a:r>
            <a:rPr lang="ru-RU" dirty="0" err="1"/>
            <a:t>устидан</a:t>
          </a:r>
          <a:r>
            <a:rPr lang="ru-RU" dirty="0"/>
            <a:t> </a:t>
          </a:r>
          <a:r>
            <a:rPr lang="ru-RU" dirty="0" err="1"/>
            <a:t>назорат</a:t>
          </a:r>
          <a:endParaRPr lang="ru-RU" dirty="0"/>
        </a:p>
      </dgm:t>
    </dgm:pt>
    <dgm:pt modelId="{FF2568DD-277D-498B-A77A-E0C088EA1E56}" type="parTrans" cxnId="{0A1AA53E-74ED-471F-BCAA-7CBD3FC50EEB}">
      <dgm:prSet/>
      <dgm:spPr/>
      <dgm:t>
        <a:bodyPr/>
        <a:lstStyle/>
        <a:p>
          <a:endParaRPr lang="ru-RU"/>
        </a:p>
      </dgm:t>
    </dgm:pt>
    <dgm:pt modelId="{83D16106-CCD5-425F-A533-2313FE3082F5}" type="sibTrans" cxnId="{0A1AA53E-74ED-471F-BCAA-7CBD3FC50EEB}">
      <dgm:prSet/>
      <dgm:spPr/>
      <dgm:t>
        <a:bodyPr/>
        <a:lstStyle/>
        <a:p>
          <a:endParaRPr lang="ru-RU"/>
        </a:p>
      </dgm:t>
    </dgm:pt>
    <dgm:pt modelId="{33C0B14A-3473-4DA0-BDD3-A134C6AB8431}">
      <dgm:prSet phldrT="[Текст]"/>
      <dgm:spPr/>
      <dgm:t>
        <a:bodyPr/>
        <a:lstStyle/>
        <a:p>
          <a:r>
            <a:rPr lang="ru-RU" dirty="0" err="1"/>
            <a:t>Қиймат</a:t>
          </a:r>
          <a:r>
            <a:rPr lang="ru-RU" dirty="0"/>
            <a:t> </a:t>
          </a:r>
          <a:r>
            <a:rPr lang="ru-RU" dirty="0" err="1"/>
            <a:t>яратиш</a:t>
          </a:r>
          <a:r>
            <a:rPr lang="ru-RU" dirty="0"/>
            <a:t> </a:t>
          </a:r>
          <a:r>
            <a:rPr lang="ru-RU" dirty="0" err="1"/>
            <a:t>занжири</a:t>
          </a:r>
          <a:r>
            <a:rPr lang="ru-RU" dirty="0"/>
            <a:t> </a:t>
          </a:r>
          <a:r>
            <a:rPr lang="ru-RU" dirty="0" err="1"/>
            <a:t>конфигурациясини</a:t>
          </a:r>
          <a:r>
            <a:rPr lang="ru-RU" dirty="0"/>
            <a:t> </a:t>
          </a:r>
          <a:r>
            <a:rPr lang="ru-RU" dirty="0" err="1"/>
            <a:t>янгилаш</a:t>
          </a:r>
          <a:endParaRPr lang="ru-RU" dirty="0"/>
        </a:p>
      </dgm:t>
    </dgm:pt>
    <dgm:pt modelId="{C63D5191-EA66-4238-BD9A-699669F00762}" type="parTrans" cxnId="{801DF8C1-4F9C-49ED-991D-DC58D711F4C2}">
      <dgm:prSet/>
      <dgm:spPr/>
      <dgm:t>
        <a:bodyPr/>
        <a:lstStyle/>
        <a:p>
          <a:endParaRPr lang="ru-RU"/>
        </a:p>
      </dgm:t>
    </dgm:pt>
    <dgm:pt modelId="{EB1BCC73-FDE7-46E5-BF60-8D787F0297EB}" type="sibTrans" cxnId="{801DF8C1-4F9C-49ED-991D-DC58D711F4C2}">
      <dgm:prSet/>
      <dgm:spPr/>
      <dgm:t>
        <a:bodyPr/>
        <a:lstStyle/>
        <a:p>
          <a:endParaRPr lang="ru-RU"/>
        </a:p>
      </dgm:t>
    </dgm:pt>
    <dgm:pt modelId="{55762EE5-44DF-4BAB-B6FC-03C635EDFFEB}">
      <dgm:prSet/>
      <dgm:spPr/>
      <dgm:t>
        <a:bodyPr/>
        <a:lstStyle/>
        <a:p>
          <a:endParaRPr lang="ru-RU"/>
        </a:p>
      </dgm:t>
    </dgm:pt>
    <dgm:pt modelId="{FDCD7E78-10D8-4E2F-BE7A-B17D49CCC3E4}" type="parTrans" cxnId="{B0AAEF46-3E32-460C-A01B-113CAFCB0995}">
      <dgm:prSet/>
      <dgm:spPr/>
      <dgm:t>
        <a:bodyPr/>
        <a:lstStyle/>
        <a:p>
          <a:endParaRPr lang="ru-RU"/>
        </a:p>
      </dgm:t>
    </dgm:pt>
    <dgm:pt modelId="{D0C907CE-9580-434C-8E11-4BC9D4504C0E}" type="sibTrans" cxnId="{B0AAEF46-3E32-460C-A01B-113CAFCB0995}">
      <dgm:prSet/>
      <dgm:spPr/>
      <dgm:t>
        <a:bodyPr/>
        <a:lstStyle/>
        <a:p>
          <a:endParaRPr lang="ru-RU"/>
        </a:p>
      </dgm:t>
    </dgm:pt>
    <dgm:pt modelId="{9F06583D-0F3A-46DD-A36D-73884ADB2EE8}" type="pres">
      <dgm:prSet presAssocID="{0BFEDC61-D048-4DF1-B0A2-D168B846E9B0}" presName="compositeShape" presStyleCnt="0">
        <dgm:presLayoutVars>
          <dgm:chMax val="2"/>
          <dgm:dir/>
          <dgm:resizeHandles val="exact"/>
        </dgm:presLayoutVars>
      </dgm:prSet>
      <dgm:spPr/>
      <dgm:t>
        <a:bodyPr/>
        <a:lstStyle/>
        <a:p>
          <a:endParaRPr lang="ru-RU"/>
        </a:p>
      </dgm:t>
    </dgm:pt>
    <dgm:pt modelId="{F8D70BB0-4AE3-4CFF-8EF8-F9AEDD1872AB}" type="pres">
      <dgm:prSet presAssocID="{0BFEDC61-D048-4DF1-B0A2-D168B846E9B0}" presName="ribbon" presStyleLbl="node1" presStyleIdx="0" presStyleCnt="1"/>
      <dgm:spPr/>
    </dgm:pt>
    <dgm:pt modelId="{638287AF-6394-4A66-A702-43F156EF07F7}" type="pres">
      <dgm:prSet presAssocID="{0BFEDC61-D048-4DF1-B0A2-D168B846E9B0}" presName="leftArrowText" presStyleLbl="node1" presStyleIdx="0" presStyleCnt="1">
        <dgm:presLayoutVars>
          <dgm:chMax val="0"/>
          <dgm:bulletEnabled val="1"/>
        </dgm:presLayoutVars>
      </dgm:prSet>
      <dgm:spPr/>
      <dgm:t>
        <a:bodyPr/>
        <a:lstStyle/>
        <a:p>
          <a:endParaRPr lang="ru-RU"/>
        </a:p>
      </dgm:t>
    </dgm:pt>
    <dgm:pt modelId="{9E272AFC-F462-43C6-BB36-2EC17E910ACD}" type="pres">
      <dgm:prSet presAssocID="{0BFEDC61-D048-4DF1-B0A2-D168B846E9B0}" presName="rightArrowText" presStyleLbl="node1" presStyleIdx="0" presStyleCnt="1">
        <dgm:presLayoutVars>
          <dgm:chMax val="0"/>
          <dgm:bulletEnabled val="1"/>
        </dgm:presLayoutVars>
      </dgm:prSet>
      <dgm:spPr/>
      <dgm:t>
        <a:bodyPr/>
        <a:lstStyle/>
        <a:p>
          <a:endParaRPr lang="ru-RU"/>
        </a:p>
      </dgm:t>
    </dgm:pt>
  </dgm:ptLst>
  <dgm:cxnLst>
    <dgm:cxn modelId="{0A1AA53E-74ED-471F-BCAA-7CBD3FC50EEB}" srcId="{0BFEDC61-D048-4DF1-B0A2-D168B846E9B0}" destId="{DC3E6EF4-8807-493A-BEB7-4F074E9AB504}" srcOrd="0" destOrd="0" parTransId="{FF2568DD-277D-498B-A77A-E0C088EA1E56}" sibTransId="{83D16106-CCD5-425F-A533-2313FE3082F5}"/>
    <dgm:cxn modelId="{3418815B-1867-407B-ACEB-309A05B6A1DB}" type="presOf" srcId="{33C0B14A-3473-4DA0-BDD3-A134C6AB8431}" destId="{9E272AFC-F462-43C6-BB36-2EC17E910ACD}" srcOrd="0" destOrd="0" presId="urn:microsoft.com/office/officeart/2005/8/layout/arrow6"/>
    <dgm:cxn modelId="{B0AAEF46-3E32-460C-A01B-113CAFCB0995}" srcId="{0BFEDC61-D048-4DF1-B0A2-D168B846E9B0}" destId="{55762EE5-44DF-4BAB-B6FC-03C635EDFFEB}" srcOrd="2" destOrd="0" parTransId="{FDCD7E78-10D8-4E2F-BE7A-B17D49CCC3E4}" sibTransId="{D0C907CE-9580-434C-8E11-4BC9D4504C0E}"/>
    <dgm:cxn modelId="{C0CA9C77-6E79-4B5A-96D0-16A1CC5E91E5}" type="presOf" srcId="{DC3E6EF4-8807-493A-BEB7-4F074E9AB504}" destId="{638287AF-6394-4A66-A702-43F156EF07F7}" srcOrd="0" destOrd="0" presId="urn:microsoft.com/office/officeart/2005/8/layout/arrow6"/>
    <dgm:cxn modelId="{25A6B090-A749-427C-8098-39BFA02DAED8}" type="presOf" srcId="{0BFEDC61-D048-4DF1-B0A2-D168B846E9B0}" destId="{9F06583D-0F3A-46DD-A36D-73884ADB2EE8}" srcOrd="0" destOrd="0" presId="urn:microsoft.com/office/officeart/2005/8/layout/arrow6"/>
    <dgm:cxn modelId="{801DF8C1-4F9C-49ED-991D-DC58D711F4C2}" srcId="{0BFEDC61-D048-4DF1-B0A2-D168B846E9B0}" destId="{33C0B14A-3473-4DA0-BDD3-A134C6AB8431}" srcOrd="1" destOrd="0" parTransId="{C63D5191-EA66-4238-BD9A-699669F00762}" sibTransId="{EB1BCC73-FDE7-46E5-BF60-8D787F0297EB}"/>
    <dgm:cxn modelId="{D2BEDF20-EBB6-49E5-8E67-66826E38F9C6}" type="presParOf" srcId="{9F06583D-0F3A-46DD-A36D-73884ADB2EE8}" destId="{F8D70BB0-4AE3-4CFF-8EF8-F9AEDD1872AB}" srcOrd="0" destOrd="0" presId="urn:microsoft.com/office/officeart/2005/8/layout/arrow6"/>
    <dgm:cxn modelId="{8F673E89-7F2D-4F1E-AC28-22744FA0CEE1}" type="presParOf" srcId="{9F06583D-0F3A-46DD-A36D-73884ADB2EE8}" destId="{638287AF-6394-4A66-A702-43F156EF07F7}" srcOrd="1" destOrd="0" presId="urn:microsoft.com/office/officeart/2005/8/layout/arrow6"/>
    <dgm:cxn modelId="{9A40139A-04DC-4965-B6FF-42CCEF40B2C9}" type="presParOf" srcId="{9F06583D-0F3A-46DD-A36D-73884ADB2EE8}" destId="{9E272AFC-F462-43C6-BB36-2EC17E910ACD}" srcOrd="2" destOrd="0" presId="urn:microsoft.com/office/officeart/2005/8/layout/arrow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6501AB-9473-45A2-82C4-9333558B9C09}" type="doc">
      <dgm:prSet loTypeId="urn:microsoft.com/office/officeart/2005/8/layout/vList3" loCatId="list" qsTypeId="urn:microsoft.com/office/officeart/2005/8/quickstyle/simple1" qsCatId="simple" csTypeId="urn:microsoft.com/office/officeart/2005/8/colors/accent1_2" csCatId="accent1" phldr="1"/>
      <dgm:spPr/>
    </dgm:pt>
    <dgm:pt modelId="{E49CEE9D-97CC-4D23-9702-4B8648CEA10A}">
      <dgm:prSet phldrT="[Текст]"/>
      <dgm:spPr/>
      <dgm:t>
        <a:bodyPr/>
        <a:lstStyle/>
        <a:p>
          <a:r>
            <a:rPr lang="ru-RU" dirty="0" err="1"/>
            <a:t>Кўлам</a:t>
          </a:r>
          <a:r>
            <a:rPr lang="ru-RU" dirty="0"/>
            <a:t> </a:t>
          </a:r>
          <a:r>
            <a:rPr lang="ru-RU" dirty="0" err="1"/>
            <a:t>самараси</a:t>
          </a:r>
          <a:r>
            <a:rPr lang="ru-RU" dirty="0"/>
            <a:t> (</a:t>
          </a:r>
          <a:r>
            <a:rPr lang="ru-RU" dirty="0" err="1"/>
            <a:t>иқтисоди</a:t>
          </a:r>
          <a:r>
            <a:rPr lang="ru-RU" dirty="0"/>
            <a:t>)</a:t>
          </a:r>
        </a:p>
      </dgm:t>
    </dgm:pt>
    <dgm:pt modelId="{4FB1DEAE-1AE7-44AB-BF40-44D668E795C6}" type="parTrans" cxnId="{5265CDB2-2105-43EC-97B5-397AD35A2300}">
      <dgm:prSet/>
      <dgm:spPr/>
      <dgm:t>
        <a:bodyPr/>
        <a:lstStyle/>
        <a:p>
          <a:endParaRPr lang="ru-RU"/>
        </a:p>
      </dgm:t>
    </dgm:pt>
    <dgm:pt modelId="{BCB0A9E7-967F-424C-A83C-5BE2390F7190}" type="sibTrans" cxnId="{5265CDB2-2105-43EC-97B5-397AD35A2300}">
      <dgm:prSet/>
      <dgm:spPr/>
      <dgm:t>
        <a:bodyPr/>
        <a:lstStyle/>
        <a:p>
          <a:endParaRPr lang="ru-RU"/>
        </a:p>
      </dgm:t>
    </dgm:pt>
    <dgm:pt modelId="{C114289A-8EBA-450F-85D1-31DB6E8F2424}">
      <dgm:prSet phldrT="[Текст]"/>
      <dgm:spPr/>
      <dgm:t>
        <a:bodyPr/>
        <a:lstStyle/>
        <a:p>
          <a:r>
            <a:rPr lang="ru-RU" dirty="0" err="1"/>
            <a:t>Маҳсулот</a:t>
          </a:r>
          <a:r>
            <a:rPr lang="ru-RU" dirty="0"/>
            <a:t> </a:t>
          </a:r>
          <a:r>
            <a:rPr lang="ru-RU" dirty="0" err="1"/>
            <a:t>дифференциацияси</a:t>
          </a:r>
          <a:endParaRPr lang="ru-RU" dirty="0"/>
        </a:p>
      </dgm:t>
    </dgm:pt>
    <dgm:pt modelId="{BC0CAF43-EE6D-47A1-B269-B0789CD61922}" type="parTrans" cxnId="{E40808E9-7F18-403B-88EB-D879688E4E71}">
      <dgm:prSet/>
      <dgm:spPr/>
      <dgm:t>
        <a:bodyPr/>
        <a:lstStyle/>
        <a:p>
          <a:endParaRPr lang="ru-RU"/>
        </a:p>
      </dgm:t>
    </dgm:pt>
    <dgm:pt modelId="{17BAFE17-C858-4035-8A23-2DA8F9D1ED60}" type="sibTrans" cxnId="{E40808E9-7F18-403B-88EB-D879688E4E71}">
      <dgm:prSet/>
      <dgm:spPr/>
      <dgm:t>
        <a:bodyPr/>
        <a:lstStyle/>
        <a:p>
          <a:endParaRPr lang="ru-RU"/>
        </a:p>
      </dgm:t>
    </dgm:pt>
    <dgm:pt modelId="{4ACFF19E-4C77-4812-BB65-19F5D3720779}">
      <dgm:prSet phldrT="[Текст]"/>
      <dgm:spPr/>
      <dgm:t>
        <a:bodyPr/>
        <a:lstStyle/>
        <a:p>
          <a:r>
            <a:rPr lang="ru-RU" dirty="0" err="1"/>
            <a:t>Капиталга</a:t>
          </a:r>
          <a:r>
            <a:rPr lang="ru-RU" dirty="0"/>
            <a:t> </a:t>
          </a:r>
          <a:r>
            <a:rPr lang="ru-RU" dirty="0" err="1"/>
            <a:t>талаблар</a:t>
          </a:r>
          <a:endParaRPr lang="ru-RU" dirty="0"/>
        </a:p>
      </dgm:t>
    </dgm:pt>
    <dgm:pt modelId="{11391492-6779-4A61-ABFF-A3EDF4882D0C}" type="parTrans" cxnId="{564346BD-DAE0-4EB5-BDFA-9D6941567411}">
      <dgm:prSet/>
      <dgm:spPr/>
      <dgm:t>
        <a:bodyPr/>
        <a:lstStyle/>
        <a:p>
          <a:endParaRPr lang="ru-RU"/>
        </a:p>
      </dgm:t>
    </dgm:pt>
    <dgm:pt modelId="{C9D20254-2707-4DC9-8328-3CF45377FBB4}" type="sibTrans" cxnId="{564346BD-DAE0-4EB5-BDFA-9D6941567411}">
      <dgm:prSet/>
      <dgm:spPr/>
      <dgm:t>
        <a:bodyPr/>
        <a:lstStyle/>
        <a:p>
          <a:endParaRPr lang="ru-RU"/>
        </a:p>
      </dgm:t>
    </dgm:pt>
    <dgm:pt modelId="{75452ACA-C313-44FC-A208-28C5439B9996}">
      <dgm:prSet phldrT="[Текст]"/>
      <dgm:spPr/>
      <dgm:t>
        <a:bodyPr/>
        <a:lstStyle/>
        <a:p>
          <a:r>
            <a:rPr lang="ru-RU" dirty="0" err="1"/>
            <a:t>Ўзгартириш</a:t>
          </a:r>
          <a:r>
            <a:rPr lang="ru-RU" dirty="0"/>
            <a:t> («</a:t>
          </a:r>
          <a:r>
            <a:rPr lang="ru-RU" dirty="0" err="1"/>
            <a:t>уланиш</a:t>
          </a:r>
          <a:r>
            <a:rPr lang="ru-RU" dirty="0"/>
            <a:t>») </a:t>
          </a:r>
          <a:r>
            <a:rPr lang="ru-RU" dirty="0" err="1"/>
            <a:t>харажатлари</a:t>
          </a:r>
          <a:endParaRPr lang="ru-RU" dirty="0"/>
        </a:p>
      </dgm:t>
    </dgm:pt>
    <dgm:pt modelId="{2CC8EC58-5561-4D0D-9709-47031E6A6BDF}" type="parTrans" cxnId="{C4ADB832-DD34-4143-977E-BAE0214F1519}">
      <dgm:prSet/>
      <dgm:spPr/>
      <dgm:t>
        <a:bodyPr/>
        <a:lstStyle/>
        <a:p>
          <a:endParaRPr lang="ru-RU"/>
        </a:p>
      </dgm:t>
    </dgm:pt>
    <dgm:pt modelId="{41ABDCD7-1EC0-4088-8133-1EB786117143}" type="sibTrans" cxnId="{C4ADB832-DD34-4143-977E-BAE0214F1519}">
      <dgm:prSet/>
      <dgm:spPr/>
      <dgm:t>
        <a:bodyPr/>
        <a:lstStyle/>
        <a:p>
          <a:endParaRPr lang="ru-RU"/>
        </a:p>
      </dgm:t>
    </dgm:pt>
    <dgm:pt modelId="{968BD7BA-A989-4025-A2F5-CDB1362F7393}">
      <dgm:prSet/>
      <dgm:spPr/>
      <dgm:t>
        <a:bodyPr/>
        <a:lstStyle/>
        <a:p>
          <a:r>
            <a:rPr lang="ru-RU" dirty="0" err="1"/>
            <a:t>Сотувнинг</a:t>
          </a:r>
          <a:r>
            <a:rPr lang="ru-RU" dirty="0"/>
            <a:t> </a:t>
          </a:r>
          <a:r>
            <a:rPr lang="ru-RU" dirty="0" err="1"/>
            <a:t>улгуржи</a:t>
          </a:r>
          <a:r>
            <a:rPr lang="ru-RU" dirty="0"/>
            <a:t> </a:t>
          </a:r>
          <a:r>
            <a:rPr lang="ru-RU" dirty="0" err="1"/>
            <a:t>ва</a:t>
          </a:r>
          <a:r>
            <a:rPr lang="ru-RU" dirty="0"/>
            <a:t> </a:t>
          </a:r>
          <a:r>
            <a:rPr lang="ru-RU" dirty="0" err="1"/>
            <a:t>чакана</a:t>
          </a:r>
          <a:r>
            <a:rPr lang="ru-RU" dirty="0"/>
            <a:t> </a:t>
          </a:r>
          <a:r>
            <a:rPr lang="ru-RU" dirty="0" err="1"/>
            <a:t>каналларига</a:t>
          </a:r>
          <a:r>
            <a:rPr lang="ru-RU" dirty="0"/>
            <a:t> </a:t>
          </a:r>
          <a:r>
            <a:rPr lang="ru-RU" dirty="0" err="1"/>
            <a:t>кириш</a:t>
          </a:r>
          <a:r>
            <a:rPr lang="ru-RU" dirty="0"/>
            <a:t> </a:t>
          </a:r>
          <a:r>
            <a:rPr lang="ru-RU" dirty="0" err="1"/>
            <a:t>имконияти</a:t>
          </a:r>
          <a:endParaRPr lang="ru-RU" dirty="0"/>
        </a:p>
      </dgm:t>
    </dgm:pt>
    <dgm:pt modelId="{C93463B5-7DD4-4492-A597-E79BE13E45D7}" type="parTrans" cxnId="{E44AAF68-3C03-41F0-A001-34948A420145}">
      <dgm:prSet/>
      <dgm:spPr/>
      <dgm:t>
        <a:bodyPr/>
        <a:lstStyle/>
        <a:p>
          <a:endParaRPr lang="ru-RU"/>
        </a:p>
      </dgm:t>
    </dgm:pt>
    <dgm:pt modelId="{0BCDF831-762D-4A38-999B-87761567B74C}" type="sibTrans" cxnId="{E44AAF68-3C03-41F0-A001-34948A420145}">
      <dgm:prSet/>
      <dgm:spPr/>
      <dgm:t>
        <a:bodyPr/>
        <a:lstStyle/>
        <a:p>
          <a:endParaRPr lang="ru-RU"/>
        </a:p>
      </dgm:t>
    </dgm:pt>
    <dgm:pt modelId="{DA10EF88-AC79-4538-831B-FCFE3993B0FB}">
      <dgm:prSet/>
      <dgm:spPr/>
      <dgm:t>
        <a:bodyPr/>
        <a:lstStyle/>
        <a:p>
          <a:r>
            <a:rPr lang="ru-RU" dirty="0" err="1"/>
            <a:t>Кўлам</a:t>
          </a:r>
          <a:r>
            <a:rPr lang="ru-RU" dirty="0"/>
            <a:t> </a:t>
          </a:r>
          <a:r>
            <a:rPr lang="ru-RU" dirty="0" err="1"/>
            <a:t>билан</a:t>
          </a:r>
          <a:r>
            <a:rPr lang="ru-RU" dirty="0"/>
            <a:t> </a:t>
          </a:r>
          <a:r>
            <a:rPr lang="ru-RU" dirty="0" err="1"/>
            <a:t>боғлиқ</a:t>
          </a:r>
          <a:r>
            <a:rPr lang="ru-RU" dirty="0"/>
            <a:t> </a:t>
          </a:r>
          <a:r>
            <a:rPr lang="ru-RU" dirty="0" err="1"/>
            <a:t>бўлмаган</a:t>
          </a:r>
          <a:r>
            <a:rPr lang="ru-RU" dirty="0"/>
            <a:t> </a:t>
          </a:r>
          <a:r>
            <a:rPr lang="ru-RU" dirty="0" err="1"/>
            <a:t>харажатли</a:t>
          </a:r>
          <a:r>
            <a:rPr lang="ru-RU" dirty="0"/>
            <a:t> </a:t>
          </a:r>
          <a:r>
            <a:rPr lang="ru-RU" dirty="0" err="1"/>
            <a:t>тўсиқлар</a:t>
          </a:r>
          <a:endParaRPr lang="ru-RU" dirty="0"/>
        </a:p>
      </dgm:t>
    </dgm:pt>
    <dgm:pt modelId="{C6743E82-20CC-4873-AD82-8AB1D4A3815F}" type="parTrans" cxnId="{862DB47D-97AF-40CF-A425-FF8E5CE685CD}">
      <dgm:prSet/>
      <dgm:spPr/>
      <dgm:t>
        <a:bodyPr/>
        <a:lstStyle/>
        <a:p>
          <a:endParaRPr lang="ru-RU"/>
        </a:p>
      </dgm:t>
    </dgm:pt>
    <dgm:pt modelId="{742DDDDB-5922-44ED-ABE4-EDD1DB1C659C}" type="sibTrans" cxnId="{862DB47D-97AF-40CF-A425-FF8E5CE685CD}">
      <dgm:prSet/>
      <dgm:spPr/>
      <dgm:t>
        <a:bodyPr/>
        <a:lstStyle/>
        <a:p>
          <a:endParaRPr lang="ru-RU"/>
        </a:p>
      </dgm:t>
    </dgm:pt>
    <dgm:pt modelId="{7E3D0430-0013-4A74-8CDA-FBC1ECE78138}" type="pres">
      <dgm:prSet presAssocID="{C16501AB-9473-45A2-82C4-9333558B9C09}" presName="linearFlow" presStyleCnt="0">
        <dgm:presLayoutVars>
          <dgm:dir/>
          <dgm:resizeHandles val="exact"/>
        </dgm:presLayoutVars>
      </dgm:prSet>
      <dgm:spPr/>
    </dgm:pt>
    <dgm:pt modelId="{82262771-2FC1-4390-8CE8-65B9B632735D}" type="pres">
      <dgm:prSet presAssocID="{E49CEE9D-97CC-4D23-9702-4B8648CEA10A}" presName="composite" presStyleCnt="0"/>
      <dgm:spPr/>
    </dgm:pt>
    <dgm:pt modelId="{46B2A532-A71A-4CE4-85CF-3B58E84AA3C5}" type="pres">
      <dgm:prSet presAssocID="{E49CEE9D-97CC-4D23-9702-4B8648CEA10A}" presName="imgShp" presStyleLbl="fgImgPlace1" presStyleIdx="0" presStyleCnt="6"/>
      <dgm:spPr/>
    </dgm:pt>
    <dgm:pt modelId="{B4238D17-0DCB-4ACE-A614-A833547CB285}" type="pres">
      <dgm:prSet presAssocID="{E49CEE9D-97CC-4D23-9702-4B8648CEA10A}" presName="txShp" presStyleLbl="node1" presStyleIdx="0" presStyleCnt="6">
        <dgm:presLayoutVars>
          <dgm:bulletEnabled val="1"/>
        </dgm:presLayoutVars>
      </dgm:prSet>
      <dgm:spPr/>
      <dgm:t>
        <a:bodyPr/>
        <a:lstStyle/>
        <a:p>
          <a:endParaRPr lang="ru-RU"/>
        </a:p>
      </dgm:t>
    </dgm:pt>
    <dgm:pt modelId="{77BEECBD-4E17-4D8E-A993-877F6F303564}" type="pres">
      <dgm:prSet presAssocID="{BCB0A9E7-967F-424C-A83C-5BE2390F7190}" presName="spacing" presStyleCnt="0"/>
      <dgm:spPr/>
    </dgm:pt>
    <dgm:pt modelId="{5520E59B-923A-4739-A568-D05067159D00}" type="pres">
      <dgm:prSet presAssocID="{C114289A-8EBA-450F-85D1-31DB6E8F2424}" presName="composite" presStyleCnt="0"/>
      <dgm:spPr/>
    </dgm:pt>
    <dgm:pt modelId="{A6871A74-D910-4FF2-8C4E-95A8B4E19044}" type="pres">
      <dgm:prSet presAssocID="{C114289A-8EBA-450F-85D1-31DB6E8F2424}" presName="imgShp" presStyleLbl="fgImgPlace1" presStyleIdx="1" presStyleCnt="6"/>
      <dgm:spPr/>
    </dgm:pt>
    <dgm:pt modelId="{55803A0D-B1E7-40AA-8463-1AE1F5588EB5}" type="pres">
      <dgm:prSet presAssocID="{C114289A-8EBA-450F-85D1-31DB6E8F2424}" presName="txShp" presStyleLbl="node1" presStyleIdx="1" presStyleCnt="6">
        <dgm:presLayoutVars>
          <dgm:bulletEnabled val="1"/>
        </dgm:presLayoutVars>
      </dgm:prSet>
      <dgm:spPr/>
      <dgm:t>
        <a:bodyPr/>
        <a:lstStyle/>
        <a:p>
          <a:endParaRPr lang="ru-RU"/>
        </a:p>
      </dgm:t>
    </dgm:pt>
    <dgm:pt modelId="{0A2AA7DE-71C2-44B2-BDC4-C0F36FDEEC8B}" type="pres">
      <dgm:prSet presAssocID="{17BAFE17-C858-4035-8A23-2DA8F9D1ED60}" presName="spacing" presStyleCnt="0"/>
      <dgm:spPr/>
    </dgm:pt>
    <dgm:pt modelId="{43C576DD-27A2-491E-AB67-079B899044F7}" type="pres">
      <dgm:prSet presAssocID="{4ACFF19E-4C77-4812-BB65-19F5D3720779}" presName="composite" presStyleCnt="0"/>
      <dgm:spPr/>
    </dgm:pt>
    <dgm:pt modelId="{0AA10522-81F0-4949-9D38-BA7C015C45D7}" type="pres">
      <dgm:prSet presAssocID="{4ACFF19E-4C77-4812-BB65-19F5D3720779}" presName="imgShp" presStyleLbl="fgImgPlace1" presStyleIdx="2" presStyleCnt="6"/>
      <dgm:spPr/>
    </dgm:pt>
    <dgm:pt modelId="{98789D31-FA34-4382-B95D-F947D0BDD41C}" type="pres">
      <dgm:prSet presAssocID="{4ACFF19E-4C77-4812-BB65-19F5D3720779}" presName="txShp" presStyleLbl="node1" presStyleIdx="2" presStyleCnt="6">
        <dgm:presLayoutVars>
          <dgm:bulletEnabled val="1"/>
        </dgm:presLayoutVars>
      </dgm:prSet>
      <dgm:spPr/>
      <dgm:t>
        <a:bodyPr/>
        <a:lstStyle/>
        <a:p>
          <a:endParaRPr lang="ru-RU"/>
        </a:p>
      </dgm:t>
    </dgm:pt>
    <dgm:pt modelId="{CA822B95-5F47-448C-915E-31EF4A59CD51}" type="pres">
      <dgm:prSet presAssocID="{C9D20254-2707-4DC9-8328-3CF45377FBB4}" presName="spacing" presStyleCnt="0"/>
      <dgm:spPr/>
    </dgm:pt>
    <dgm:pt modelId="{6F9282DE-56AE-4116-9332-E86AB548C455}" type="pres">
      <dgm:prSet presAssocID="{75452ACA-C313-44FC-A208-28C5439B9996}" presName="composite" presStyleCnt="0"/>
      <dgm:spPr/>
    </dgm:pt>
    <dgm:pt modelId="{55C780F1-2BFF-4F86-9342-50A4E350AA87}" type="pres">
      <dgm:prSet presAssocID="{75452ACA-C313-44FC-A208-28C5439B9996}" presName="imgShp" presStyleLbl="fgImgPlace1" presStyleIdx="3" presStyleCnt="6"/>
      <dgm:spPr/>
    </dgm:pt>
    <dgm:pt modelId="{CC9309E5-3D97-459F-AB07-1F1FD97E7E8B}" type="pres">
      <dgm:prSet presAssocID="{75452ACA-C313-44FC-A208-28C5439B9996}" presName="txShp" presStyleLbl="node1" presStyleIdx="3" presStyleCnt="6">
        <dgm:presLayoutVars>
          <dgm:bulletEnabled val="1"/>
        </dgm:presLayoutVars>
      </dgm:prSet>
      <dgm:spPr/>
      <dgm:t>
        <a:bodyPr/>
        <a:lstStyle/>
        <a:p>
          <a:endParaRPr lang="ru-RU"/>
        </a:p>
      </dgm:t>
    </dgm:pt>
    <dgm:pt modelId="{8A457E5D-C46B-4998-A155-801CA1371756}" type="pres">
      <dgm:prSet presAssocID="{41ABDCD7-1EC0-4088-8133-1EB786117143}" presName="spacing" presStyleCnt="0"/>
      <dgm:spPr/>
    </dgm:pt>
    <dgm:pt modelId="{77602380-D2DE-482C-B51B-4A2E85E77DD9}" type="pres">
      <dgm:prSet presAssocID="{968BD7BA-A989-4025-A2F5-CDB1362F7393}" presName="composite" presStyleCnt="0"/>
      <dgm:spPr/>
    </dgm:pt>
    <dgm:pt modelId="{7BC5B5EE-C02A-42DF-96E2-7DDC0524610D}" type="pres">
      <dgm:prSet presAssocID="{968BD7BA-A989-4025-A2F5-CDB1362F7393}" presName="imgShp" presStyleLbl="fgImgPlace1" presStyleIdx="4" presStyleCnt="6"/>
      <dgm:spPr/>
    </dgm:pt>
    <dgm:pt modelId="{7372B5D9-3DAD-4417-8D84-A8020AECD54C}" type="pres">
      <dgm:prSet presAssocID="{968BD7BA-A989-4025-A2F5-CDB1362F7393}" presName="txShp" presStyleLbl="node1" presStyleIdx="4" presStyleCnt="6">
        <dgm:presLayoutVars>
          <dgm:bulletEnabled val="1"/>
        </dgm:presLayoutVars>
      </dgm:prSet>
      <dgm:spPr/>
      <dgm:t>
        <a:bodyPr/>
        <a:lstStyle/>
        <a:p>
          <a:endParaRPr lang="ru-RU"/>
        </a:p>
      </dgm:t>
    </dgm:pt>
    <dgm:pt modelId="{75002C6A-DCF3-4280-B25A-1E33747AAD4C}" type="pres">
      <dgm:prSet presAssocID="{0BCDF831-762D-4A38-999B-87761567B74C}" presName="spacing" presStyleCnt="0"/>
      <dgm:spPr/>
    </dgm:pt>
    <dgm:pt modelId="{D16C8F34-0806-45EB-9BAB-7882FEF3A015}" type="pres">
      <dgm:prSet presAssocID="{DA10EF88-AC79-4538-831B-FCFE3993B0FB}" presName="composite" presStyleCnt="0"/>
      <dgm:spPr/>
    </dgm:pt>
    <dgm:pt modelId="{2F60D202-2733-4D00-9490-2842619006F5}" type="pres">
      <dgm:prSet presAssocID="{DA10EF88-AC79-4538-831B-FCFE3993B0FB}" presName="imgShp" presStyleLbl="fgImgPlace1" presStyleIdx="5" presStyleCnt="6"/>
      <dgm:spPr/>
    </dgm:pt>
    <dgm:pt modelId="{6828F29E-988A-4D23-91A0-07EB674795D3}" type="pres">
      <dgm:prSet presAssocID="{DA10EF88-AC79-4538-831B-FCFE3993B0FB}" presName="txShp" presStyleLbl="node1" presStyleIdx="5" presStyleCnt="6">
        <dgm:presLayoutVars>
          <dgm:bulletEnabled val="1"/>
        </dgm:presLayoutVars>
      </dgm:prSet>
      <dgm:spPr/>
      <dgm:t>
        <a:bodyPr/>
        <a:lstStyle/>
        <a:p>
          <a:endParaRPr lang="ru-RU"/>
        </a:p>
      </dgm:t>
    </dgm:pt>
  </dgm:ptLst>
  <dgm:cxnLst>
    <dgm:cxn modelId="{407F194E-FDE1-4936-8311-88E5CD76A783}" type="presOf" srcId="{C114289A-8EBA-450F-85D1-31DB6E8F2424}" destId="{55803A0D-B1E7-40AA-8463-1AE1F5588EB5}" srcOrd="0" destOrd="0" presId="urn:microsoft.com/office/officeart/2005/8/layout/vList3"/>
    <dgm:cxn modelId="{E40808E9-7F18-403B-88EB-D879688E4E71}" srcId="{C16501AB-9473-45A2-82C4-9333558B9C09}" destId="{C114289A-8EBA-450F-85D1-31DB6E8F2424}" srcOrd="1" destOrd="0" parTransId="{BC0CAF43-EE6D-47A1-B269-B0789CD61922}" sibTransId="{17BAFE17-C858-4035-8A23-2DA8F9D1ED60}"/>
    <dgm:cxn modelId="{564346BD-DAE0-4EB5-BDFA-9D6941567411}" srcId="{C16501AB-9473-45A2-82C4-9333558B9C09}" destId="{4ACFF19E-4C77-4812-BB65-19F5D3720779}" srcOrd="2" destOrd="0" parTransId="{11391492-6779-4A61-ABFF-A3EDF4882D0C}" sibTransId="{C9D20254-2707-4DC9-8328-3CF45377FBB4}"/>
    <dgm:cxn modelId="{E44AAF68-3C03-41F0-A001-34948A420145}" srcId="{C16501AB-9473-45A2-82C4-9333558B9C09}" destId="{968BD7BA-A989-4025-A2F5-CDB1362F7393}" srcOrd="4" destOrd="0" parTransId="{C93463B5-7DD4-4492-A597-E79BE13E45D7}" sibTransId="{0BCDF831-762D-4A38-999B-87761567B74C}"/>
    <dgm:cxn modelId="{631EEB67-CE15-450E-9027-B0DD38F6FB68}" type="presOf" srcId="{C16501AB-9473-45A2-82C4-9333558B9C09}" destId="{7E3D0430-0013-4A74-8CDA-FBC1ECE78138}" srcOrd="0" destOrd="0" presId="urn:microsoft.com/office/officeart/2005/8/layout/vList3"/>
    <dgm:cxn modelId="{92AA0747-604E-44CF-987E-911F2B2F18B1}" type="presOf" srcId="{DA10EF88-AC79-4538-831B-FCFE3993B0FB}" destId="{6828F29E-988A-4D23-91A0-07EB674795D3}" srcOrd="0" destOrd="0" presId="urn:microsoft.com/office/officeart/2005/8/layout/vList3"/>
    <dgm:cxn modelId="{5265CDB2-2105-43EC-97B5-397AD35A2300}" srcId="{C16501AB-9473-45A2-82C4-9333558B9C09}" destId="{E49CEE9D-97CC-4D23-9702-4B8648CEA10A}" srcOrd="0" destOrd="0" parTransId="{4FB1DEAE-1AE7-44AB-BF40-44D668E795C6}" sibTransId="{BCB0A9E7-967F-424C-A83C-5BE2390F7190}"/>
    <dgm:cxn modelId="{FC2A68BA-191B-41E8-8244-AA06F4E82CB7}" type="presOf" srcId="{4ACFF19E-4C77-4812-BB65-19F5D3720779}" destId="{98789D31-FA34-4382-B95D-F947D0BDD41C}" srcOrd="0" destOrd="0" presId="urn:microsoft.com/office/officeart/2005/8/layout/vList3"/>
    <dgm:cxn modelId="{C4ADB832-DD34-4143-977E-BAE0214F1519}" srcId="{C16501AB-9473-45A2-82C4-9333558B9C09}" destId="{75452ACA-C313-44FC-A208-28C5439B9996}" srcOrd="3" destOrd="0" parTransId="{2CC8EC58-5561-4D0D-9709-47031E6A6BDF}" sibTransId="{41ABDCD7-1EC0-4088-8133-1EB786117143}"/>
    <dgm:cxn modelId="{862DB47D-97AF-40CF-A425-FF8E5CE685CD}" srcId="{C16501AB-9473-45A2-82C4-9333558B9C09}" destId="{DA10EF88-AC79-4538-831B-FCFE3993B0FB}" srcOrd="5" destOrd="0" parTransId="{C6743E82-20CC-4873-AD82-8AB1D4A3815F}" sibTransId="{742DDDDB-5922-44ED-ABE4-EDD1DB1C659C}"/>
    <dgm:cxn modelId="{E92B139D-1955-4462-A14B-21FF7F54E89B}" type="presOf" srcId="{E49CEE9D-97CC-4D23-9702-4B8648CEA10A}" destId="{B4238D17-0DCB-4ACE-A614-A833547CB285}" srcOrd="0" destOrd="0" presId="urn:microsoft.com/office/officeart/2005/8/layout/vList3"/>
    <dgm:cxn modelId="{B626E3E4-0CE8-4399-907A-F2BED3B68158}" type="presOf" srcId="{968BD7BA-A989-4025-A2F5-CDB1362F7393}" destId="{7372B5D9-3DAD-4417-8D84-A8020AECD54C}" srcOrd="0" destOrd="0" presId="urn:microsoft.com/office/officeart/2005/8/layout/vList3"/>
    <dgm:cxn modelId="{8D362424-F7CA-4957-8064-1F421D5AFF2A}" type="presOf" srcId="{75452ACA-C313-44FC-A208-28C5439B9996}" destId="{CC9309E5-3D97-459F-AB07-1F1FD97E7E8B}" srcOrd="0" destOrd="0" presId="urn:microsoft.com/office/officeart/2005/8/layout/vList3"/>
    <dgm:cxn modelId="{DBB9F8A5-09CE-42B2-9FDD-AF9BE50C1AD6}" type="presParOf" srcId="{7E3D0430-0013-4A74-8CDA-FBC1ECE78138}" destId="{82262771-2FC1-4390-8CE8-65B9B632735D}" srcOrd="0" destOrd="0" presId="urn:microsoft.com/office/officeart/2005/8/layout/vList3"/>
    <dgm:cxn modelId="{04503DD7-5A5A-4850-9FF4-22DB92F14BF0}" type="presParOf" srcId="{82262771-2FC1-4390-8CE8-65B9B632735D}" destId="{46B2A532-A71A-4CE4-85CF-3B58E84AA3C5}" srcOrd="0" destOrd="0" presId="urn:microsoft.com/office/officeart/2005/8/layout/vList3"/>
    <dgm:cxn modelId="{F7ADB6EA-964C-472C-A287-0CA903893CED}" type="presParOf" srcId="{82262771-2FC1-4390-8CE8-65B9B632735D}" destId="{B4238D17-0DCB-4ACE-A614-A833547CB285}" srcOrd="1" destOrd="0" presId="urn:microsoft.com/office/officeart/2005/8/layout/vList3"/>
    <dgm:cxn modelId="{502277A1-2A01-47E3-A2FC-9AD676405A9D}" type="presParOf" srcId="{7E3D0430-0013-4A74-8CDA-FBC1ECE78138}" destId="{77BEECBD-4E17-4D8E-A993-877F6F303564}" srcOrd="1" destOrd="0" presId="urn:microsoft.com/office/officeart/2005/8/layout/vList3"/>
    <dgm:cxn modelId="{C51A214E-04D3-4887-A821-07C0CAE4585C}" type="presParOf" srcId="{7E3D0430-0013-4A74-8CDA-FBC1ECE78138}" destId="{5520E59B-923A-4739-A568-D05067159D00}" srcOrd="2" destOrd="0" presId="urn:microsoft.com/office/officeart/2005/8/layout/vList3"/>
    <dgm:cxn modelId="{27D4EB92-68D7-4EDD-B935-EAC407091D4C}" type="presParOf" srcId="{5520E59B-923A-4739-A568-D05067159D00}" destId="{A6871A74-D910-4FF2-8C4E-95A8B4E19044}" srcOrd="0" destOrd="0" presId="urn:microsoft.com/office/officeart/2005/8/layout/vList3"/>
    <dgm:cxn modelId="{20C2139F-21A1-42ED-B509-5D5B40B10131}" type="presParOf" srcId="{5520E59B-923A-4739-A568-D05067159D00}" destId="{55803A0D-B1E7-40AA-8463-1AE1F5588EB5}" srcOrd="1" destOrd="0" presId="urn:microsoft.com/office/officeart/2005/8/layout/vList3"/>
    <dgm:cxn modelId="{99057CF0-0E9F-44D6-B8EE-FD449C720F71}" type="presParOf" srcId="{7E3D0430-0013-4A74-8CDA-FBC1ECE78138}" destId="{0A2AA7DE-71C2-44B2-BDC4-C0F36FDEEC8B}" srcOrd="3" destOrd="0" presId="urn:microsoft.com/office/officeart/2005/8/layout/vList3"/>
    <dgm:cxn modelId="{51958503-F9AA-4749-972D-CEBC17DD4204}" type="presParOf" srcId="{7E3D0430-0013-4A74-8CDA-FBC1ECE78138}" destId="{43C576DD-27A2-491E-AB67-079B899044F7}" srcOrd="4" destOrd="0" presId="urn:microsoft.com/office/officeart/2005/8/layout/vList3"/>
    <dgm:cxn modelId="{EADB1CE6-F127-4A21-9E97-FE142AC0F236}" type="presParOf" srcId="{43C576DD-27A2-491E-AB67-079B899044F7}" destId="{0AA10522-81F0-4949-9D38-BA7C015C45D7}" srcOrd="0" destOrd="0" presId="urn:microsoft.com/office/officeart/2005/8/layout/vList3"/>
    <dgm:cxn modelId="{95D49159-6F5D-4B9D-87C2-710A4843BDFE}" type="presParOf" srcId="{43C576DD-27A2-491E-AB67-079B899044F7}" destId="{98789D31-FA34-4382-B95D-F947D0BDD41C}" srcOrd="1" destOrd="0" presId="urn:microsoft.com/office/officeart/2005/8/layout/vList3"/>
    <dgm:cxn modelId="{41CCD5B5-10BD-4824-AC2E-E182CDCC6DBF}" type="presParOf" srcId="{7E3D0430-0013-4A74-8CDA-FBC1ECE78138}" destId="{CA822B95-5F47-448C-915E-31EF4A59CD51}" srcOrd="5" destOrd="0" presId="urn:microsoft.com/office/officeart/2005/8/layout/vList3"/>
    <dgm:cxn modelId="{AFFB04C8-0EBD-4784-9E4A-8FE8425D39AF}" type="presParOf" srcId="{7E3D0430-0013-4A74-8CDA-FBC1ECE78138}" destId="{6F9282DE-56AE-4116-9332-E86AB548C455}" srcOrd="6" destOrd="0" presId="urn:microsoft.com/office/officeart/2005/8/layout/vList3"/>
    <dgm:cxn modelId="{B298046F-44A1-4A8A-98AF-D8BCB4EE7C59}" type="presParOf" srcId="{6F9282DE-56AE-4116-9332-E86AB548C455}" destId="{55C780F1-2BFF-4F86-9342-50A4E350AA87}" srcOrd="0" destOrd="0" presId="urn:microsoft.com/office/officeart/2005/8/layout/vList3"/>
    <dgm:cxn modelId="{7671348C-AC0A-4F99-9A17-D0E221CD6ABA}" type="presParOf" srcId="{6F9282DE-56AE-4116-9332-E86AB548C455}" destId="{CC9309E5-3D97-459F-AB07-1F1FD97E7E8B}" srcOrd="1" destOrd="0" presId="urn:microsoft.com/office/officeart/2005/8/layout/vList3"/>
    <dgm:cxn modelId="{D70F3D07-503E-4E16-B731-1E3CF789936A}" type="presParOf" srcId="{7E3D0430-0013-4A74-8CDA-FBC1ECE78138}" destId="{8A457E5D-C46B-4998-A155-801CA1371756}" srcOrd="7" destOrd="0" presId="urn:microsoft.com/office/officeart/2005/8/layout/vList3"/>
    <dgm:cxn modelId="{98103CF6-666A-4630-925A-9B0E40516D72}" type="presParOf" srcId="{7E3D0430-0013-4A74-8CDA-FBC1ECE78138}" destId="{77602380-D2DE-482C-B51B-4A2E85E77DD9}" srcOrd="8" destOrd="0" presId="urn:microsoft.com/office/officeart/2005/8/layout/vList3"/>
    <dgm:cxn modelId="{2AB328DE-4EC3-46F3-A601-D181B61D9F10}" type="presParOf" srcId="{77602380-D2DE-482C-B51B-4A2E85E77DD9}" destId="{7BC5B5EE-C02A-42DF-96E2-7DDC0524610D}" srcOrd="0" destOrd="0" presId="urn:microsoft.com/office/officeart/2005/8/layout/vList3"/>
    <dgm:cxn modelId="{F4E4F278-DEEC-4B8D-987A-23C82F6CB173}" type="presParOf" srcId="{77602380-D2DE-482C-B51B-4A2E85E77DD9}" destId="{7372B5D9-3DAD-4417-8D84-A8020AECD54C}" srcOrd="1" destOrd="0" presId="urn:microsoft.com/office/officeart/2005/8/layout/vList3"/>
    <dgm:cxn modelId="{14BF889B-DD92-4B68-A2C8-270724E4074B}" type="presParOf" srcId="{7E3D0430-0013-4A74-8CDA-FBC1ECE78138}" destId="{75002C6A-DCF3-4280-B25A-1E33747AAD4C}" srcOrd="9" destOrd="0" presId="urn:microsoft.com/office/officeart/2005/8/layout/vList3"/>
    <dgm:cxn modelId="{89DA9DA4-0540-46E1-A7E1-5E2C88759D8C}" type="presParOf" srcId="{7E3D0430-0013-4A74-8CDA-FBC1ECE78138}" destId="{D16C8F34-0806-45EB-9BAB-7882FEF3A015}" srcOrd="10" destOrd="0" presId="urn:microsoft.com/office/officeart/2005/8/layout/vList3"/>
    <dgm:cxn modelId="{29FFA536-0B27-42E9-B765-7C9DB1D144DA}" type="presParOf" srcId="{D16C8F34-0806-45EB-9BAB-7882FEF3A015}" destId="{2F60D202-2733-4D00-9490-2842619006F5}" srcOrd="0" destOrd="0" presId="urn:microsoft.com/office/officeart/2005/8/layout/vList3"/>
    <dgm:cxn modelId="{AB031BDF-BD0B-42C0-8E1B-F7638A5B3E2C}" type="presParOf" srcId="{D16C8F34-0806-45EB-9BAB-7882FEF3A015}" destId="{6828F29E-988A-4D23-91A0-07EB674795D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1C8889-C06F-47A3-88ED-6E9ACF4033C6}"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13F3DBB3-D72E-4B35-95BB-C695F2136BA5}">
      <dgm:prSet phldrT="[Текст]" custT="1"/>
      <dgm:spPr/>
      <dgm:t>
        <a:bodyPr/>
        <a:lstStyle/>
        <a:p>
          <a:r>
            <a:rPr lang="ru-RU" sz="2400" dirty="0" err="1"/>
            <a:t>Қуйидагилар</a:t>
          </a:r>
          <a:r>
            <a:rPr lang="ru-RU" sz="2400" dirty="0"/>
            <a:t> </a:t>
          </a:r>
          <a:r>
            <a:rPr lang="ru-RU" sz="2400" dirty="0" err="1"/>
            <a:t>билан</a:t>
          </a:r>
          <a:r>
            <a:rPr lang="ru-RU" sz="2400" dirty="0"/>
            <a:t> </a:t>
          </a:r>
          <a:r>
            <a:rPr lang="ru-RU" sz="2400" dirty="0" err="1"/>
            <a:t>тавсифланувчи</a:t>
          </a:r>
          <a:r>
            <a:rPr lang="ru-RU" sz="2400" dirty="0"/>
            <a:t> </a:t>
          </a:r>
          <a:r>
            <a:rPr lang="ru-RU" sz="2400" dirty="0" err="1"/>
            <a:t>тармоқларда</a:t>
          </a:r>
          <a:r>
            <a:rPr lang="ru-RU" sz="2400" dirty="0"/>
            <a:t> </a:t>
          </a:r>
          <a:r>
            <a:rPr lang="ru-RU" sz="2400" dirty="0" err="1"/>
            <a:t>рақобат</a:t>
          </a:r>
          <a:r>
            <a:rPr lang="ru-RU" sz="2400" dirty="0"/>
            <a:t> </a:t>
          </a:r>
          <a:r>
            <a:rPr lang="ru-RU" sz="2400" dirty="0" err="1"/>
            <a:t>янада</a:t>
          </a:r>
          <a:r>
            <a:rPr lang="ru-RU" sz="2400" dirty="0"/>
            <a:t> </a:t>
          </a:r>
          <a:r>
            <a:rPr lang="ru-RU" sz="2400" dirty="0" err="1"/>
            <a:t>кучли</a:t>
          </a:r>
          <a:r>
            <a:rPr lang="ru-RU" sz="2400" dirty="0"/>
            <a:t> </a:t>
          </a:r>
          <a:r>
            <a:rPr lang="ru-RU" sz="2400" dirty="0" err="1"/>
            <a:t>бўлади</a:t>
          </a:r>
          <a:r>
            <a:rPr lang="ru-RU" sz="2400" dirty="0"/>
            <a:t>:</a:t>
          </a:r>
        </a:p>
      </dgm:t>
    </dgm:pt>
    <dgm:pt modelId="{89DB6374-1526-4CCE-845D-8BE33E9DA157}" type="parTrans" cxnId="{5C1C2BF3-A7F0-4021-9D46-1391A851280B}">
      <dgm:prSet/>
      <dgm:spPr/>
      <dgm:t>
        <a:bodyPr/>
        <a:lstStyle/>
        <a:p>
          <a:endParaRPr lang="ru-RU"/>
        </a:p>
      </dgm:t>
    </dgm:pt>
    <dgm:pt modelId="{11E38FBD-01A2-44FB-9E66-DC3F5E9062AE}" type="sibTrans" cxnId="{5C1C2BF3-A7F0-4021-9D46-1391A851280B}">
      <dgm:prSet/>
      <dgm:spPr/>
      <dgm:t>
        <a:bodyPr/>
        <a:lstStyle/>
        <a:p>
          <a:endParaRPr lang="ru-RU"/>
        </a:p>
      </dgm:t>
    </dgm:pt>
    <dgm:pt modelId="{8102B6B6-7319-4803-B829-72AAD715790C}">
      <dgm:prSet phldrT="[Текст]"/>
      <dgm:spPr/>
      <dgm:t>
        <a:bodyPr/>
        <a:lstStyle/>
        <a:p>
          <a:pPr algn="l"/>
          <a:r>
            <a:rPr lang="ru-RU" dirty="0" err="1"/>
            <a:t>Рақобатчилар</a:t>
          </a:r>
          <a:r>
            <a:rPr lang="ru-RU" dirty="0"/>
            <a:t> </a:t>
          </a:r>
          <a:r>
            <a:rPr lang="ru-RU" dirty="0" err="1"/>
            <a:t>сонининг</a:t>
          </a:r>
          <a:r>
            <a:rPr lang="ru-RU" dirty="0"/>
            <a:t> </a:t>
          </a:r>
          <a:r>
            <a:rPr lang="ru-RU" dirty="0" err="1"/>
            <a:t>кўплиги</a:t>
          </a:r>
          <a:r>
            <a:rPr lang="ru-RU" dirty="0"/>
            <a:t>;</a:t>
          </a:r>
          <a:endParaRPr lang="en-US" dirty="0"/>
        </a:p>
        <a:p>
          <a:pPr algn="l"/>
          <a:r>
            <a:rPr lang="ru-RU" dirty="0" err="1"/>
            <a:t>Ишлаб</a:t>
          </a:r>
          <a:r>
            <a:rPr lang="ru-RU" dirty="0"/>
            <a:t> </a:t>
          </a:r>
          <a:r>
            <a:rPr lang="ru-RU" dirty="0" err="1"/>
            <a:t>чиқариладиган</a:t>
          </a:r>
          <a:r>
            <a:rPr lang="ru-RU" dirty="0"/>
            <a:t> </a:t>
          </a:r>
          <a:r>
            <a:rPr lang="ru-RU" dirty="0" err="1"/>
            <a:t>товарларнинг</a:t>
          </a:r>
          <a:r>
            <a:rPr lang="ru-RU" dirty="0"/>
            <a:t> </a:t>
          </a:r>
          <a:r>
            <a:rPr lang="ru-RU" dirty="0" err="1"/>
            <a:t>айнан</a:t>
          </a:r>
          <a:r>
            <a:rPr lang="ru-RU" dirty="0"/>
            <a:t> </a:t>
          </a:r>
          <a:r>
            <a:rPr lang="ru-RU" dirty="0" err="1"/>
            <a:t>ўхшашлиги</a:t>
          </a:r>
          <a:r>
            <a:rPr lang="ru-RU" dirty="0"/>
            <a:t>;</a:t>
          </a:r>
        </a:p>
      </dgm:t>
    </dgm:pt>
    <dgm:pt modelId="{3249EEB6-2F48-42CE-A7C5-002E7FC97E71}" type="parTrans" cxnId="{A8949F37-706D-4732-ADD7-32CFD43F0B51}">
      <dgm:prSet/>
      <dgm:spPr/>
      <dgm:t>
        <a:bodyPr/>
        <a:lstStyle/>
        <a:p>
          <a:endParaRPr lang="ru-RU"/>
        </a:p>
      </dgm:t>
    </dgm:pt>
    <dgm:pt modelId="{428E434C-6F96-495F-98EF-C8B5485C88D1}" type="sibTrans" cxnId="{A8949F37-706D-4732-ADD7-32CFD43F0B51}">
      <dgm:prSet/>
      <dgm:spPr/>
      <dgm:t>
        <a:bodyPr/>
        <a:lstStyle/>
        <a:p>
          <a:endParaRPr lang="ru-RU"/>
        </a:p>
      </dgm:t>
    </dgm:pt>
    <dgm:pt modelId="{B9DB538F-ECEA-4593-8C60-F0497A361BE1}">
      <dgm:prSet phldrT="[Текст]"/>
      <dgm:spPr/>
      <dgm:t>
        <a:bodyPr/>
        <a:lstStyle/>
        <a:p>
          <a:pPr algn="l"/>
          <a:r>
            <a:rPr lang="ru-RU" dirty="0" err="1"/>
            <a:t>Харажтларни</a:t>
          </a:r>
          <a:r>
            <a:rPr lang="ru-RU" dirty="0"/>
            <a:t> </a:t>
          </a:r>
          <a:r>
            <a:rPr lang="ru-RU" dirty="0" err="1"/>
            <a:t>қисқартиришдаги</a:t>
          </a:r>
          <a:r>
            <a:rPr lang="ru-RU" dirty="0"/>
            <a:t> </a:t>
          </a:r>
          <a:r>
            <a:rPr lang="ru-RU" dirty="0" err="1"/>
            <a:t>тўсиқлар</a:t>
          </a:r>
          <a:r>
            <a:rPr lang="ru-RU" dirty="0"/>
            <a:t>, </a:t>
          </a:r>
          <a:r>
            <a:rPr lang="ru-RU" dirty="0" err="1"/>
            <a:t>масалан</a:t>
          </a:r>
          <a:r>
            <a:rPr lang="ru-RU" dirty="0"/>
            <a:t>, </a:t>
          </a:r>
          <a:r>
            <a:rPr lang="ru-RU" dirty="0" err="1"/>
            <a:t>барқарор</a:t>
          </a:r>
          <a:r>
            <a:rPr lang="ru-RU" dirty="0"/>
            <a:t> </a:t>
          </a:r>
          <a:r>
            <a:rPr lang="ru-RU" dirty="0" err="1"/>
            <a:t>ва</a:t>
          </a:r>
          <a:r>
            <a:rPr lang="ru-RU" dirty="0"/>
            <a:t> </a:t>
          </a:r>
          <a:r>
            <a:rPr lang="ru-RU" dirty="0" err="1"/>
            <a:t>юқори</a:t>
          </a:r>
          <a:r>
            <a:rPr lang="ru-RU" dirty="0"/>
            <a:t> </a:t>
          </a:r>
          <a:r>
            <a:rPr lang="ru-RU" dirty="0" err="1"/>
            <a:t>доимий</a:t>
          </a:r>
          <a:r>
            <a:rPr lang="ru-RU" dirty="0"/>
            <a:t> </a:t>
          </a:r>
          <a:r>
            <a:rPr lang="ru-RU" dirty="0" err="1"/>
            <a:t>харажатлар</a:t>
          </a:r>
          <a:r>
            <a:rPr lang="ru-RU" dirty="0"/>
            <a:t>;</a:t>
          </a:r>
          <a:endParaRPr lang="en-US" dirty="0"/>
        </a:p>
        <a:p>
          <a:pPr algn="l"/>
          <a:r>
            <a:rPr lang="ru-RU" dirty="0" err="1"/>
            <a:t>Чиқишдаги</a:t>
          </a:r>
          <a:r>
            <a:rPr lang="ru-RU" dirty="0"/>
            <a:t> </a:t>
          </a:r>
          <a:r>
            <a:rPr lang="ru-RU" dirty="0" err="1"/>
            <a:t>юқори</a:t>
          </a:r>
          <a:r>
            <a:rPr lang="ru-RU" dirty="0"/>
            <a:t> </a:t>
          </a:r>
          <a:r>
            <a:rPr lang="ru-RU" dirty="0" err="1"/>
            <a:t>тўсиқлар</a:t>
          </a:r>
          <a:r>
            <a:rPr lang="ru-RU" dirty="0"/>
            <a:t> (компания </a:t>
          </a:r>
          <a:r>
            <a:rPr lang="ru-RU" dirty="0" err="1"/>
            <a:t>сезиларли</a:t>
          </a:r>
          <a:r>
            <a:rPr lang="ru-RU" dirty="0"/>
            <a:t> </a:t>
          </a:r>
          <a:r>
            <a:rPr lang="ru-RU" dirty="0" err="1"/>
            <a:t>зарарларсиз</a:t>
          </a:r>
          <a:r>
            <a:rPr lang="ru-RU" dirty="0"/>
            <a:t> </a:t>
          </a:r>
          <a:r>
            <a:rPr lang="ru-RU" dirty="0" err="1"/>
            <a:t>тармоқни</a:t>
          </a:r>
          <a:r>
            <a:rPr lang="ru-RU" dirty="0"/>
            <a:t> </a:t>
          </a:r>
          <a:r>
            <a:rPr lang="ru-RU" dirty="0" err="1"/>
            <a:t>тарк</a:t>
          </a:r>
          <a:r>
            <a:rPr lang="ru-RU" dirty="0"/>
            <a:t> эта </a:t>
          </a:r>
          <a:r>
            <a:rPr lang="ru-RU" dirty="0" err="1"/>
            <a:t>олмайдиган</a:t>
          </a:r>
          <a:r>
            <a:rPr lang="ru-RU" dirty="0"/>
            <a:t> </a:t>
          </a:r>
          <a:r>
            <a:rPr lang="ru-RU" dirty="0" err="1"/>
            <a:t>ҳолат</a:t>
          </a:r>
          <a:r>
            <a:rPr lang="ru-RU" dirty="0"/>
            <a:t>);</a:t>
          </a:r>
        </a:p>
      </dgm:t>
    </dgm:pt>
    <dgm:pt modelId="{82E1440B-B42B-426C-8F59-CB24FAD20669}" type="parTrans" cxnId="{5AE74FD0-3AD0-4B97-9695-A59DD2609792}">
      <dgm:prSet/>
      <dgm:spPr/>
      <dgm:t>
        <a:bodyPr/>
        <a:lstStyle/>
        <a:p>
          <a:endParaRPr lang="ru-RU"/>
        </a:p>
      </dgm:t>
    </dgm:pt>
    <dgm:pt modelId="{63CEDEBE-577D-444F-B120-4BC278022726}" type="sibTrans" cxnId="{5AE74FD0-3AD0-4B97-9695-A59DD2609792}">
      <dgm:prSet/>
      <dgm:spPr/>
      <dgm:t>
        <a:bodyPr/>
        <a:lstStyle/>
        <a:p>
          <a:endParaRPr lang="ru-RU"/>
        </a:p>
      </dgm:t>
    </dgm:pt>
    <dgm:pt modelId="{D2412510-602B-4AF0-83CA-B1D1668C261D}">
      <dgm:prSet phldrT="[Текст]"/>
      <dgm:spPr/>
      <dgm:t>
        <a:bodyPr/>
        <a:lstStyle/>
        <a:p>
          <a:pPr algn="ctr"/>
          <a:r>
            <a:rPr lang="ru-RU" dirty="0" err="1"/>
            <a:t>Етуклик</a:t>
          </a:r>
          <a:r>
            <a:rPr lang="ru-RU" dirty="0"/>
            <a:t>, </a:t>
          </a:r>
          <a:r>
            <a:rPr lang="ru-RU" dirty="0" err="1"/>
            <a:t>бозорнинг</a:t>
          </a:r>
          <a:r>
            <a:rPr lang="ru-RU" dirty="0"/>
            <a:t> </a:t>
          </a:r>
          <a:r>
            <a:rPr lang="ru-RU" dirty="0" err="1"/>
            <a:t>тўйинганлиги</a:t>
          </a:r>
          <a:r>
            <a:rPr lang="ru-RU" dirty="0"/>
            <a:t> </a:t>
          </a:r>
        </a:p>
      </dgm:t>
    </dgm:pt>
    <dgm:pt modelId="{4CE0B471-EBD0-426C-BB8E-524CFADB1495}" type="parTrans" cxnId="{F55DE126-8FB2-40C3-B535-449A16215ED3}">
      <dgm:prSet/>
      <dgm:spPr/>
      <dgm:t>
        <a:bodyPr/>
        <a:lstStyle/>
        <a:p>
          <a:endParaRPr lang="ru-RU"/>
        </a:p>
      </dgm:t>
    </dgm:pt>
    <dgm:pt modelId="{BBB2105B-4A07-49BA-85C6-CDBC2E62DFAE}" type="sibTrans" cxnId="{F55DE126-8FB2-40C3-B535-449A16215ED3}">
      <dgm:prSet/>
      <dgm:spPr/>
      <dgm:t>
        <a:bodyPr/>
        <a:lstStyle/>
        <a:p>
          <a:endParaRPr lang="ru-RU"/>
        </a:p>
      </dgm:t>
    </dgm:pt>
    <dgm:pt modelId="{E4A83D9E-431C-44D2-BACA-D98CF831BD28}" type="pres">
      <dgm:prSet presAssocID="{2B1C8889-C06F-47A3-88ED-6E9ACF4033C6}" presName="composite" presStyleCnt="0">
        <dgm:presLayoutVars>
          <dgm:chMax val="1"/>
          <dgm:dir/>
          <dgm:resizeHandles val="exact"/>
        </dgm:presLayoutVars>
      </dgm:prSet>
      <dgm:spPr/>
      <dgm:t>
        <a:bodyPr/>
        <a:lstStyle/>
        <a:p>
          <a:endParaRPr lang="ru-RU"/>
        </a:p>
      </dgm:t>
    </dgm:pt>
    <dgm:pt modelId="{563291EA-C5DF-4261-BB20-3DB9E0C14B7A}" type="pres">
      <dgm:prSet presAssocID="{13F3DBB3-D72E-4B35-95BB-C695F2136BA5}" presName="roof" presStyleLbl="dkBgShp" presStyleIdx="0" presStyleCnt="2"/>
      <dgm:spPr/>
      <dgm:t>
        <a:bodyPr/>
        <a:lstStyle/>
        <a:p>
          <a:endParaRPr lang="ru-RU"/>
        </a:p>
      </dgm:t>
    </dgm:pt>
    <dgm:pt modelId="{C90DABE7-A604-4193-9EF0-F5B224EFA5C7}" type="pres">
      <dgm:prSet presAssocID="{13F3DBB3-D72E-4B35-95BB-C695F2136BA5}" presName="pillars" presStyleCnt="0"/>
      <dgm:spPr/>
    </dgm:pt>
    <dgm:pt modelId="{0A3E17AC-13DE-4A44-9BD2-E525FDF2311D}" type="pres">
      <dgm:prSet presAssocID="{13F3DBB3-D72E-4B35-95BB-C695F2136BA5}" presName="pillar1" presStyleLbl="node1" presStyleIdx="0" presStyleCnt="3">
        <dgm:presLayoutVars>
          <dgm:bulletEnabled val="1"/>
        </dgm:presLayoutVars>
      </dgm:prSet>
      <dgm:spPr/>
      <dgm:t>
        <a:bodyPr/>
        <a:lstStyle/>
        <a:p>
          <a:endParaRPr lang="ru-RU"/>
        </a:p>
      </dgm:t>
    </dgm:pt>
    <dgm:pt modelId="{4DF6596F-4087-41B0-8F41-AEAF9716F366}" type="pres">
      <dgm:prSet presAssocID="{B9DB538F-ECEA-4593-8C60-F0497A361BE1}" presName="pillarX" presStyleLbl="node1" presStyleIdx="1" presStyleCnt="3">
        <dgm:presLayoutVars>
          <dgm:bulletEnabled val="1"/>
        </dgm:presLayoutVars>
      </dgm:prSet>
      <dgm:spPr/>
      <dgm:t>
        <a:bodyPr/>
        <a:lstStyle/>
        <a:p>
          <a:endParaRPr lang="ru-RU"/>
        </a:p>
      </dgm:t>
    </dgm:pt>
    <dgm:pt modelId="{6A87B0FA-C1D3-4DE9-8243-889C8D2BFC1E}" type="pres">
      <dgm:prSet presAssocID="{D2412510-602B-4AF0-83CA-B1D1668C261D}" presName="pillarX" presStyleLbl="node1" presStyleIdx="2" presStyleCnt="3">
        <dgm:presLayoutVars>
          <dgm:bulletEnabled val="1"/>
        </dgm:presLayoutVars>
      </dgm:prSet>
      <dgm:spPr/>
      <dgm:t>
        <a:bodyPr/>
        <a:lstStyle/>
        <a:p>
          <a:endParaRPr lang="ru-RU"/>
        </a:p>
      </dgm:t>
    </dgm:pt>
    <dgm:pt modelId="{9508CDDE-95CB-4EA2-A5BF-A3FEBD14AB30}" type="pres">
      <dgm:prSet presAssocID="{13F3DBB3-D72E-4B35-95BB-C695F2136BA5}" presName="base" presStyleLbl="dkBgShp" presStyleIdx="1" presStyleCnt="2"/>
      <dgm:spPr/>
    </dgm:pt>
  </dgm:ptLst>
  <dgm:cxnLst>
    <dgm:cxn modelId="{D651174F-3C52-4B2A-9581-46A078C081BA}" type="presOf" srcId="{13F3DBB3-D72E-4B35-95BB-C695F2136BA5}" destId="{563291EA-C5DF-4261-BB20-3DB9E0C14B7A}" srcOrd="0" destOrd="0" presId="urn:microsoft.com/office/officeart/2005/8/layout/hList3"/>
    <dgm:cxn modelId="{C877C808-8326-401D-B038-4312C8DCC16E}" type="presOf" srcId="{8102B6B6-7319-4803-B829-72AAD715790C}" destId="{0A3E17AC-13DE-4A44-9BD2-E525FDF2311D}" srcOrd="0" destOrd="0" presId="urn:microsoft.com/office/officeart/2005/8/layout/hList3"/>
    <dgm:cxn modelId="{1FA5AEE1-79D0-4264-98A8-17E801C77A98}" type="presOf" srcId="{D2412510-602B-4AF0-83CA-B1D1668C261D}" destId="{6A87B0FA-C1D3-4DE9-8243-889C8D2BFC1E}" srcOrd="0" destOrd="0" presId="urn:microsoft.com/office/officeart/2005/8/layout/hList3"/>
    <dgm:cxn modelId="{5C1C2BF3-A7F0-4021-9D46-1391A851280B}" srcId="{2B1C8889-C06F-47A3-88ED-6E9ACF4033C6}" destId="{13F3DBB3-D72E-4B35-95BB-C695F2136BA5}" srcOrd="0" destOrd="0" parTransId="{89DB6374-1526-4CCE-845D-8BE33E9DA157}" sibTransId="{11E38FBD-01A2-44FB-9E66-DC3F5E9062AE}"/>
    <dgm:cxn modelId="{DFA11FF2-42BC-494D-A325-8416A371B2DE}" type="presOf" srcId="{2B1C8889-C06F-47A3-88ED-6E9ACF4033C6}" destId="{E4A83D9E-431C-44D2-BACA-D98CF831BD28}" srcOrd="0" destOrd="0" presId="urn:microsoft.com/office/officeart/2005/8/layout/hList3"/>
    <dgm:cxn modelId="{F55DE126-8FB2-40C3-B535-449A16215ED3}" srcId="{13F3DBB3-D72E-4B35-95BB-C695F2136BA5}" destId="{D2412510-602B-4AF0-83CA-B1D1668C261D}" srcOrd="2" destOrd="0" parTransId="{4CE0B471-EBD0-426C-BB8E-524CFADB1495}" sibTransId="{BBB2105B-4A07-49BA-85C6-CDBC2E62DFAE}"/>
    <dgm:cxn modelId="{9E44C8C0-E669-45F8-BD89-61990B66C0C6}" type="presOf" srcId="{B9DB538F-ECEA-4593-8C60-F0497A361BE1}" destId="{4DF6596F-4087-41B0-8F41-AEAF9716F366}" srcOrd="0" destOrd="0" presId="urn:microsoft.com/office/officeart/2005/8/layout/hList3"/>
    <dgm:cxn modelId="{5AE74FD0-3AD0-4B97-9695-A59DD2609792}" srcId="{13F3DBB3-D72E-4B35-95BB-C695F2136BA5}" destId="{B9DB538F-ECEA-4593-8C60-F0497A361BE1}" srcOrd="1" destOrd="0" parTransId="{82E1440B-B42B-426C-8F59-CB24FAD20669}" sibTransId="{63CEDEBE-577D-444F-B120-4BC278022726}"/>
    <dgm:cxn modelId="{A8949F37-706D-4732-ADD7-32CFD43F0B51}" srcId="{13F3DBB3-D72E-4B35-95BB-C695F2136BA5}" destId="{8102B6B6-7319-4803-B829-72AAD715790C}" srcOrd="0" destOrd="0" parTransId="{3249EEB6-2F48-42CE-A7C5-002E7FC97E71}" sibTransId="{428E434C-6F96-495F-98EF-C8B5485C88D1}"/>
    <dgm:cxn modelId="{F6DE8977-029F-4285-AC50-4A94F6A36FBA}" type="presParOf" srcId="{E4A83D9E-431C-44D2-BACA-D98CF831BD28}" destId="{563291EA-C5DF-4261-BB20-3DB9E0C14B7A}" srcOrd="0" destOrd="0" presId="urn:microsoft.com/office/officeart/2005/8/layout/hList3"/>
    <dgm:cxn modelId="{FCE2AAF7-1905-436D-85EB-EF9F77CC323A}" type="presParOf" srcId="{E4A83D9E-431C-44D2-BACA-D98CF831BD28}" destId="{C90DABE7-A604-4193-9EF0-F5B224EFA5C7}" srcOrd="1" destOrd="0" presId="urn:microsoft.com/office/officeart/2005/8/layout/hList3"/>
    <dgm:cxn modelId="{67980779-9570-471A-AFB6-6B679C4B4A38}" type="presParOf" srcId="{C90DABE7-A604-4193-9EF0-F5B224EFA5C7}" destId="{0A3E17AC-13DE-4A44-9BD2-E525FDF2311D}" srcOrd="0" destOrd="0" presId="urn:microsoft.com/office/officeart/2005/8/layout/hList3"/>
    <dgm:cxn modelId="{78974537-CAF9-486C-9052-FAEFB4D35DA3}" type="presParOf" srcId="{C90DABE7-A604-4193-9EF0-F5B224EFA5C7}" destId="{4DF6596F-4087-41B0-8F41-AEAF9716F366}" srcOrd="1" destOrd="0" presId="urn:microsoft.com/office/officeart/2005/8/layout/hList3"/>
    <dgm:cxn modelId="{07FD1D29-D4F9-4037-A7E7-735896E31DD1}" type="presParOf" srcId="{C90DABE7-A604-4193-9EF0-F5B224EFA5C7}" destId="{6A87B0FA-C1D3-4DE9-8243-889C8D2BFC1E}" srcOrd="2" destOrd="0" presId="urn:microsoft.com/office/officeart/2005/8/layout/hList3"/>
    <dgm:cxn modelId="{D9CB0241-F317-4E36-8586-CBFE295283A6}" type="presParOf" srcId="{E4A83D9E-431C-44D2-BACA-D98CF831BD28}" destId="{9508CDDE-95CB-4EA2-A5BF-A3FEBD14AB3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E636A47-49A8-4398-9F75-147EF221AE43}"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052424DF-BBBE-4D87-94EE-AF60E6B8ECA1}">
      <dgm:prSet phldrT="[Текст]" custT="1"/>
      <dgm:spPr/>
      <dgm:t>
        <a:bodyPr/>
        <a:lstStyle/>
        <a:p>
          <a:r>
            <a:rPr lang="ru-RU" sz="2800" dirty="0" err="1"/>
            <a:t>Коммутантлар</a:t>
          </a:r>
          <a:endParaRPr lang="ru-RU" sz="2800" dirty="0"/>
        </a:p>
        <a:p>
          <a:r>
            <a:rPr lang="ru-RU" sz="2400" dirty="0"/>
            <a:t>(</a:t>
          </a:r>
          <a:r>
            <a:rPr lang="ru-RU" sz="2400" dirty="0" err="1"/>
            <a:t>кулранг</a:t>
          </a:r>
          <a:r>
            <a:rPr lang="ru-RU" sz="2400" dirty="0"/>
            <a:t> </a:t>
          </a:r>
          <a:r>
            <a:rPr lang="ru-RU" sz="2400" dirty="0" err="1"/>
            <a:t>сичқонлар</a:t>
          </a:r>
          <a:r>
            <a:rPr lang="ru-RU" sz="2400" dirty="0"/>
            <a:t>) – </a:t>
          </a:r>
          <a:r>
            <a:rPr lang="ru-RU" sz="2000" dirty="0" err="1"/>
            <a:t>кичик</a:t>
          </a:r>
          <a:r>
            <a:rPr lang="ru-RU" sz="2000" dirty="0"/>
            <a:t>, </a:t>
          </a:r>
          <a:r>
            <a:rPr lang="ru-RU" sz="2000" dirty="0" err="1"/>
            <a:t>эгилувчан</a:t>
          </a:r>
          <a:r>
            <a:rPr lang="ru-RU" sz="2000" dirty="0"/>
            <a:t>, </a:t>
          </a:r>
          <a:r>
            <a:rPr lang="ru-RU" sz="2000" dirty="0" err="1"/>
            <a:t>бозордаги</a:t>
          </a:r>
          <a:r>
            <a:rPr lang="ru-RU" sz="2000" dirty="0"/>
            <a:t> </a:t>
          </a:r>
          <a:r>
            <a:rPr lang="ru-RU" sz="2000" dirty="0" err="1"/>
            <a:t>талабга</a:t>
          </a:r>
          <a:r>
            <a:rPr lang="ru-RU" sz="2000" dirty="0"/>
            <a:t> </a:t>
          </a:r>
          <a:r>
            <a:rPr lang="ru-RU" sz="2000" dirty="0" err="1"/>
            <a:t>тезда</a:t>
          </a:r>
          <a:r>
            <a:rPr lang="ru-RU" sz="2000" dirty="0"/>
            <a:t> </a:t>
          </a:r>
          <a:r>
            <a:rPr lang="ru-RU" sz="2000" dirty="0" err="1"/>
            <a:t>мослашувчан</a:t>
          </a:r>
          <a:r>
            <a:rPr lang="ru-RU" sz="2000" dirty="0"/>
            <a:t> </a:t>
          </a:r>
          <a:r>
            <a:rPr lang="ru-RU" sz="2000" dirty="0" err="1"/>
            <a:t>фирмалар</a:t>
          </a:r>
          <a:r>
            <a:rPr lang="ru-RU" sz="2000" dirty="0"/>
            <a:t>.</a:t>
          </a:r>
        </a:p>
      </dgm:t>
    </dgm:pt>
    <dgm:pt modelId="{4B97359B-B865-4EA8-A92C-5158DA3C707F}" type="parTrans" cxnId="{4FA85D0C-BF12-4C1B-8238-B1EEBE268496}">
      <dgm:prSet/>
      <dgm:spPr/>
      <dgm:t>
        <a:bodyPr/>
        <a:lstStyle/>
        <a:p>
          <a:endParaRPr lang="ru-RU"/>
        </a:p>
      </dgm:t>
    </dgm:pt>
    <dgm:pt modelId="{9D02275F-897A-40B7-BD02-CF3F0B295D5E}" type="sibTrans" cxnId="{4FA85D0C-BF12-4C1B-8238-B1EEBE268496}">
      <dgm:prSet/>
      <dgm:spPr/>
      <dgm:t>
        <a:bodyPr/>
        <a:lstStyle/>
        <a:p>
          <a:endParaRPr lang="ru-RU"/>
        </a:p>
      </dgm:t>
    </dgm:pt>
    <dgm:pt modelId="{6E17C13B-B2CF-4B59-8EEE-F908AC92EC86}">
      <dgm:prSet phldrT="[Текст]" custT="1"/>
      <dgm:spPr/>
      <dgm:t>
        <a:bodyPr/>
        <a:lstStyle/>
        <a:p>
          <a:r>
            <a:rPr lang="ru-RU" sz="2800" dirty="0" err="1"/>
            <a:t>Патиентлар</a:t>
          </a:r>
          <a:endParaRPr lang="ru-RU" sz="2800" dirty="0"/>
        </a:p>
        <a:p>
          <a:r>
            <a:rPr lang="ru-RU" sz="2400" dirty="0"/>
            <a:t>(</a:t>
          </a:r>
          <a:r>
            <a:rPr lang="ru-RU" sz="2400" dirty="0" err="1"/>
            <a:t>маккор</a:t>
          </a:r>
          <a:r>
            <a:rPr lang="ru-RU" sz="2400" dirty="0"/>
            <a:t> </a:t>
          </a:r>
          <a:r>
            <a:rPr lang="ru-RU" sz="2400" dirty="0" err="1"/>
            <a:t>тулкилар</a:t>
          </a:r>
          <a:r>
            <a:rPr lang="ru-RU" sz="2400" dirty="0"/>
            <a:t>) –</a:t>
          </a:r>
          <a:r>
            <a:rPr lang="ru-RU" sz="2000" dirty="0"/>
            <a:t>тор </a:t>
          </a:r>
          <a:r>
            <a:rPr lang="ru-RU" sz="2000" dirty="0" err="1"/>
            <a:t>ихтисослашган</a:t>
          </a:r>
          <a:r>
            <a:rPr lang="ru-RU" sz="2000" dirty="0"/>
            <a:t>, </a:t>
          </a:r>
          <a:r>
            <a:rPr lang="ru-RU" sz="2000" dirty="0" err="1"/>
            <a:t>бозор</a:t>
          </a:r>
          <a:r>
            <a:rPr lang="ru-RU" sz="2000" dirty="0"/>
            <a:t> </a:t>
          </a:r>
          <a:r>
            <a:rPr lang="ru-RU" sz="2000" dirty="0" err="1"/>
            <a:t>бўшлиқларидан</a:t>
          </a:r>
          <a:r>
            <a:rPr lang="ru-RU" sz="2000" dirty="0"/>
            <a:t> </a:t>
          </a:r>
          <a:r>
            <a:rPr lang="ru-RU" sz="2000" dirty="0" err="1"/>
            <a:t>бирини</a:t>
          </a:r>
          <a:r>
            <a:rPr lang="ru-RU" sz="2000" dirty="0"/>
            <a:t> </a:t>
          </a:r>
          <a:r>
            <a:rPr lang="ru-RU" sz="2000" dirty="0" err="1"/>
            <a:t>эгаллаган</a:t>
          </a:r>
          <a:r>
            <a:rPr lang="ru-RU" sz="2000" dirty="0"/>
            <a:t> </a:t>
          </a:r>
          <a:r>
            <a:rPr lang="ru-RU" sz="2000" dirty="0" err="1"/>
            <a:t>фирмалар</a:t>
          </a:r>
          <a:r>
            <a:rPr lang="ru-RU" sz="2400" dirty="0"/>
            <a:t>.</a:t>
          </a:r>
        </a:p>
      </dgm:t>
    </dgm:pt>
    <dgm:pt modelId="{4AE2F5B8-4875-4E1C-AD9F-FD180DCE0B6B}" type="parTrans" cxnId="{761249D0-00A8-4DA2-9396-F01D589AC377}">
      <dgm:prSet/>
      <dgm:spPr/>
      <dgm:t>
        <a:bodyPr/>
        <a:lstStyle/>
        <a:p>
          <a:endParaRPr lang="ru-RU"/>
        </a:p>
      </dgm:t>
    </dgm:pt>
    <dgm:pt modelId="{9830125C-20CF-4938-966D-C03A825FB58B}" type="sibTrans" cxnId="{761249D0-00A8-4DA2-9396-F01D589AC377}">
      <dgm:prSet/>
      <dgm:spPr/>
      <dgm:t>
        <a:bodyPr/>
        <a:lstStyle/>
        <a:p>
          <a:endParaRPr lang="ru-RU"/>
        </a:p>
      </dgm:t>
    </dgm:pt>
    <dgm:pt modelId="{EA9CF577-A4A7-4512-8F2C-5B7862438F4D}">
      <dgm:prSet phldrT="[Текст]" custT="1"/>
      <dgm:spPr/>
      <dgm:t>
        <a:bodyPr/>
        <a:lstStyle/>
        <a:p>
          <a:r>
            <a:rPr lang="ru-RU" sz="2800" dirty="0" err="1"/>
            <a:t>Виолентлар</a:t>
          </a:r>
          <a:endParaRPr lang="ru-RU" sz="2800" dirty="0"/>
        </a:p>
        <a:p>
          <a:r>
            <a:rPr lang="ru-RU" sz="2100" dirty="0"/>
            <a:t>(</a:t>
          </a:r>
          <a:r>
            <a:rPr lang="ru-RU" sz="2100" dirty="0" err="1"/>
            <a:t>филлар</a:t>
          </a:r>
          <a:r>
            <a:rPr lang="ru-RU" sz="2100" dirty="0"/>
            <a:t>, </a:t>
          </a:r>
          <a:r>
            <a:rPr lang="ru-RU" sz="2100" dirty="0" err="1"/>
            <a:t>шерлар</a:t>
          </a:r>
          <a:r>
            <a:rPr lang="ru-RU" sz="2100" dirty="0"/>
            <a:t>) –</a:t>
          </a:r>
          <a:r>
            <a:rPr lang="ru-RU" sz="2100" dirty="0" err="1"/>
            <a:t>бозорни</a:t>
          </a:r>
          <a:r>
            <a:rPr lang="ru-RU" sz="2100" dirty="0"/>
            <a:t>, </a:t>
          </a:r>
          <a:r>
            <a:rPr lang="ru-RU" sz="2100" dirty="0" err="1"/>
            <a:t>тўғрироғи</a:t>
          </a:r>
          <a:r>
            <a:rPr lang="ru-RU" sz="2100" dirty="0"/>
            <a:t> </a:t>
          </a:r>
          <a:r>
            <a:rPr lang="ru-RU" sz="2100" dirty="0" err="1"/>
            <a:t>ўзи</a:t>
          </a:r>
          <a:r>
            <a:rPr lang="ru-RU" sz="2100" dirty="0"/>
            <a:t> </a:t>
          </a:r>
          <a:r>
            <a:rPr lang="ru-RU" sz="2100" dirty="0" err="1"/>
            <a:t>эгаллаган</a:t>
          </a:r>
          <a:r>
            <a:rPr lang="ru-RU" sz="2100" dirty="0"/>
            <a:t> </a:t>
          </a:r>
          <a:r>
            <a:rPr lang="ru-RU" sz="2100" dirty="0" err="1"/>
            <a:t>сезиларли</a:t>
          </a:r>
          <a:r>
            <a:rPr lang="ru-RU" sz="2100" dirty="0"/>
            <a:t> </a:t>
          </a:r>
          <a:r>
            <a:rPr lang="ru-RU" sz="2100" dirty="0" err="1"/>
            <a:t>бозор</a:t>
          </a:r>
          <a:r>
            <a:rPr lang="ru-RU" sz="2100" dirty="0"/>
            <a:t> </a:t>
          </a:r>
          <a:r>
            <a:rPr lang="ru-RU" sz="2100" dirty="0" err="1"/>
            <a:t>улушини</a:t>
          </a:r>
          <a:r>
            <a:rPr lang="ru-RU" sz="2100" dirty="0"/>
            <a:t> </a:t>
          </a:r>
          <a:r>
            <a:rPr lang="ru-RU" sz="2100" dirty="0" err="1"/>
            <a:t>назорат</a:t>
          </a:r>
          <a:r>
            <a:rPr lang="ru-RU" sz="2100" dirty="0"/>
            <a:t> </a:t>
          </a:r>
          <a:r>
            <a:rPr lang="ru-RU" sz="2100" dirty="0" err="1"/>
            <a:t>қилиш</a:t>
          </a:r>
          <a:r>
            <a:rPr lang="ru-RU" sz="2100" dirty="0"/>
            <a:t> </a:t>
          </a:r>
          <a:r>
            <a:rPr lang="ru-RU" sz="2100" dirty="0" err="1"/>
            <a:t>имконига</a:t>
          </a:r>
          <a:r>
            <a:rPr lang="ru-RU" sz="2100" dirty="0"/>
            <a:t> </a:t>
          </a:r>
          <a:r>
            <a:rPr lang="ru-RU" sz="2100" dirty="0" err="1"/>
            <a:t>эга</a:t>
          </a:r>
          <a:r>
            <a:rPr lang="ru-RU" sz="2100" dirty="0"/>
            <a:t> </a:t>
          </a:r>
          <a:r>
            <a:rPr lang="ru-RU" sz="2100" dirty="0" err="1"/>
            <a:t>гигантлар</a:t>
          </a:r>
          <a:endParaRPr lang="ru-RU" sz="2100" dirty="0"/>
        </a:p>
      </dgm:t>
    </dgm:pt>
    <dgm:pt modelId="{240C44B8-BAAB-47DF-AED1-09885967F217}" type="parTrans" cxnId="{1D5CE513-E498-40E8-89E8-0A837C8B63DE}">
      <dgm:prSet/>
      <dgm:spPr/>
      <dgm:t>
        <a:bodyPr/>
        <a:lstStyle/>
        <a:p>
          <a:endParaRPr lang="ru-RU"/>
        </a:p>
      </dgm:t>
    </dgm:pt>
    <dgm:pt modelId="{1A70BDCA-03AA-4E40-AE9D-8C1042ED7D22}" type="sibTrans" cxnId="{1D5CE513-E498-40E8-89E8-0A837C8B63DE}">
      <dgm:prSet/>
      <dgm:spPr/>
      <dgm:t>
        <a:bodyPr/>
        <a:lstStyle/>
        <a:p>
          <a:endParaRPr lang="ru-RU"/>
        </a:p>
      </dgm:t>
    </dgm:pt>
    <dgm:pt modelId="{83D3F273-7D0E-4D37-94BA-F6FDF33F4BAD}">
      <dgm:prSet phldrT="[Текст]" custT="1"/>
      <dgm:spPr/>
      <dgm:t>
        <a:bodyPr/>
        <a:lstStyle/>
        <a:p>
          <a:r>
            <a:rPr lang="ru-RU" sz="2800" dirty="0" err="1"/>
            <a:t>Эксплерентлар</a:t>
          </a:r>
          <a:endParaRPr lang="ru-RU" sz="2800" dirty="0"/>
        </a:p>
        <a:p>
          <a:r>
            <a:rPr lang="ru-RU" sz="2400" dirty="0"/>
            <a:t>- </a:t>
          </a:r>
          <a:r>
            <a:rPr lang="ru-RU" sz="2000" dirty="0" err="1"/>
            <a:t>Рақобат</a:t>
          </a:r>
          <a:r>
            <a:rPr lang="ru-RU" sz="2000" dirty="0"/>
            <a:t> </a:t>
          </a:r>
          <a:r>
            <a:rPr lang="ru-RU" sz="2000" dirty="0" err="1"/>
            <a:t>устунлиги</a:t>
          </a:r>
          <a:r>
            <a:rPr lang="ru-RU" sz="2000" dirty="0"/>
            <a:t> </a:t>
          </a:r>
          <a:r>
            <a:rPr lang="ru-RU" sz="2000" dirty="0" err="1"/>
            <a:t>инновациялар</a:t>
          </a:r>
          <a:r>
            <a:rPr lang="ru-RU" sz="2000" dirty="0"/>
            <a:t>, </a:t>
          </a:r>
          <a:r>
            <a:rPr lang="ru-RU" sz="2000" dirty="0" err="1"/>
            <a:t>янги</a:t>
          </a:r>
          <a:r>
            <a:rPr lang="ru-RU" sz="2000" dirty="0"/>
            <a:t> </a:t>
          </a:r>
          <a:r>
            <a:rPr lang="ru-RU" sz="2000" dirty="0" err="1"/>
            <a:t>технологиялар</a:t>
          </a:r>
          <a:r>
            <a:rPr lang="ru-RU" sz="2000" dirty="0"/>
            <a:t> </a:t>
          </a:r>
          <a:r>
            <a:rPr lang="ru-RU" sz="2000" dirty="0" err="1"/>
            <a:t>ва</a:t>
          </a:r>
          <a:r>
            <a:rPr lang="ru-RU" sz="2000" dirty="0"/>
            <a:t> </a:t>
          </a:r>
          <a:r>
            <a:rPr lang="ru-RU" sz="2000" dirty="0" err="1"/>
            <a:t>товарлардан</a:t>
          </a:r>
          <a:r>
            <a:rPr lang="ru-RU" sz="2000" dirty="0"/>
            <a:t> </a:t>
          </a:r>
          <a:r>
            <a:rPr lang="ru-RU" sz="2000" dirty="0" err="1"/>
            <a:t>ташкил</a:t>
          </a:r>
          <a:r>
            <a:rPr lang="ru-RU" sz="2000" dirty="0"/>
            <a:t> </a:t>
          </a:r>
          <a:r>
            <a:rPr lang="ru-RU" sz="2000" dirty="0" err="1"/>
            <a:t>топган</a:t>
          </a:r>
          <a:r>
            <a:rPr lang="ru-RU" sz="2000" dirty="0"/>
            <a:t> </a:t>
          </a:r>
          <a:r>
            <a:rPr lang="ru-RU" sz="2000" dirty="0" err="1"/>
            <a:t>фирмалар</a:t>
          </a:r>
          <a:r>
            <a:rPr lang="ru-RU" sz="2000" dirty="0"/>
            <a:t>.</a:t>
          </a:r>
        </a:p>
      </dgm:t>
    </dgm:pt>
    <dgm:pt modelId="{DC13F600-8234-4C79-AA14-A91FBE9D88D3}" type="parTrans" cxnId="{C01FB05E-DB75-4BD8-907E-69721292BC01}">
      <dgm:prSet/>
      <dgm:spPr/>
      <dgm:t>
        <a:bodyPr/>
        <a:lstStyle/>
        <a:p>
          <a:endParaRPr lang="ru-RU"/>
        </a:p>
      </dgm:t>
    </dgm:pt>
    <dgm:pt modelId="{E1A5BC3A-74B7-4F6F-9819-1B032FBE21A4}" type="sibTrans" cxnId="{C01FB05E-DB75-4BD8-907E-69721292BC01}">
      <dgm:prSet/>
      <dgm:spPr/>
      <dgm:t>
        <a:bodyPr/>
        <a:lstStyle/>
        <a:p>
          <a:endParaRPr lang="ru-RU"/>
        </a:p>
      </dgm:t>
    </dgm:pt>
    <dgm:pt modelId="{A2F95589-A461-47ED-B63A-D943E46DDAD1}" type="pres">
      <dgm:prSet presAssocID="{0E636A47-49A8-4398-9F75-147EF221AE43}" presName="diagram" presStyleCnt="0">
        <dgm:presLayoutVars>
          <dgm:dir/>
          <dgm:resizeHandles val="exact"/>
        </dgm:presLayoutVars>
      </dgm:prSet>
      <dgm:spPr/>
      <dgm:t>
        <a:bodyPr/>
        <a:lstStyle/>
        <a:p>
          <a:endParaRPr lang="ru-RU"/>
        </a:p>
      </dgm:t>
    </dgm:pt>
    <dgm:pt modelId="{958113AA-3344-4150-9477-AA1F97E6ECD8}" type="pres">
      <dgm:prSet presAssocID="{052424DF-BBBE-4D87-94EE-AF60E6B8ECA1}" presName="node" presStyleLbl="node1" presStyleIdx="0" presStyleCnt="4">
        <dgm:presLayoutVars>
          <dgm:bulletEnabled val="1"/>
        </dgm:presLayoutVars>
      </dgm:prSet>
      <dgm:spPr/>
      <dgm:t>
        <a:bodyPr/>
        <a:lstStyle/>
        <a:p>
          <a:endParaRPr lang="ru-RU"/>
        </a:p>
      </dgm:t>
    </dgm:pt>
    <dgm:pt modelId="{1E69D998-AD03-48C8-90CA-03854DBB883C}" type="pres">
      <dgm:prSet presAssocID="{9D02275F-897A-40B7-BD02-CF3F0B295D5E}" presName="sibTrans" presStyleCnt="0"/>
      <dgm:spPr/>
    </dgm:pt>
    <dgm:pt modelId="{C21EF7CD-4379-48CD-9059-ABB55C22FADC}" type="pres">
      <dgm:prSet presAssocID="{6E17C13B-B2CF-4B59-8EEE-F908AC92EC86}" presName="node" presStyleLbl="node1" presStyleIdx="1" presStyleCnt="4">
        <dgm:presLayoutVars>
          <dgm:bulletEnabled val="1"/>
        </dgm:presLayoutVars>
      </dgm:prSet>
      <dgm:spPr/>
      <dgm:t>
        <a:bodyPr/>
        <a:lstStyle/>
        <a:p>
          <a:endParaRPr lang="ru-RU"/>
        </a:p>
      </dgm:t>
    </dgm:pt>
    <dgm:pt modelId="{9EFC7276-7097-44B0-9D49-AF82E33B1A9D}" type="pres">
      <dgm:prSet presAssocID="{9830125C-20CF-4938-966D-C03A825FB58B}" presName="sibTrans" presStyleCnt="0"/>
      <dgm:spPr/>
    </dgm:pt>
    <dgm:pt modelId="{0D3D7735-4B3F-45C9-A63F-BC8E6C5D4F86}" type="pres">
      <dgm:prSet presAssocID="{EA9CF577-A4A7-4512-8F2C-5B7862438F4D}" presName="node" presStyleLbl="node1" presStyleIdx="2" presStyleCnt="4">
        <dgm:presLayoutVars>
          <dgm:bulletEnabled val="1"/>
        </dgm:presLayoutVars>
      </dgm:prSet>
      <dgm:spPr/>
      <dgm:t>
        <a:bodyPr/>
        <a:lstStyle/>
        <a:p>
          <a:endParaRPr lang="ru-RU"/>
        </a:p>
      </dgm:t>
    </dgm:pt>
    <dgm:pt modelId="{851CF097-4B3C-4DB6-B04E-6D977A19717F}" type="pres">
      <dgm:prSet presAssocID="{1A70BDCA-03AA-4E40-AE9D-8C1042ED7D22}" presName="sibTrans" presStyleCnt="0"/>
      <dgm:spPr/>
    </dgm:pt>
    <dgm:pt modelId="{1E75411C-CC96-4FC6-A173-E1D6736D132B}" type="pres">
      <dgm:prSet presAssocID="{83D3F273-7D0E-4D37-94BA-F6FDF33F4BAD}" presName="node" presStyleLbl="node1" presStyleIdx="3" presStyleCnt="4">
        <dgm:presLayoutVars>
          <dgm:bulletEnabled val="1"/>
        </dgm:presLayoutVars>
      </dgm:prSet>
      <dgm:spPr/>
      <dgm:t>
        <a:bodyPr/>
        <a:lstStyle/>
        <a:p>
          <a:endParaRPr lang="ru-RU"/>
        </a:p>
      </dgm:t>
    </dgm:pt>
  </dgm:ptLst>
  <dgm:cxnLst>
    <dgm:cxn modelId="{D1D073B9-87F5-4BC0-8144-81F59DC6EF0D}" type="presOf" srcId="{0E636A47-49A8-4398-9F75-147EF221AE43}" destId="{A2F95589-A461-47ED-B63A-D943E46DDAD1}" srcOrd="0" destOrd="0" presId="urn:microsoft.com/office/officeart/2005/8/layout/default"/>
    <dgm:cxn modelId="{C01FB05E-DB75-4BD8-907E-69721292BC01}" srcId="{0E636A47-49A8-4398-9F75-147EF221AE43}" destId="{83D3F273-7D0E-4D37-94BA-F6FDF33F4BAD}" srcOrd="3" destOrd="0" parTransId="{DC13F600-8234-4C79-AA14-A91FBE9D88D3}" sibTransId="{E1A5BC3A-74B7-4F6F-9819-1B032FBE21A4}"/>
    <dgm:cxn modelId="{1D5CE513-E498-40E8-89E8-0A837C8B63DE}" srcId="{0E636A47-49A8-4398-9F75-147EF221AE43}" destId="{EA9CF577-A4A7-4512-8F2C-5B7862438F4D}" srcOrd="2" destOrd="0" parTransId="{240C44B8-BAAB-47DF-AED1-09885967F217}" sibTransId="{1A70BDCA-03AA-4E40-AE9D-8C1042ED7D22}"/>
    <dgm:cxn modelId="{761249D0-00A8-4DA2-9396-F01D589AC377}" srcId="{0E636A47-49A8-4398-9F75-147EF221AE43}" destId="{6E17C13B-B2CF-4B59-8EEE-F908AC92EC86}" srcOrd="1" destOrd="0" parTransId="{4AE2F5B8-4875-4E1C-AD9F-FD180DCE0B6B}" sibTransId="{9830125C-20CF-4938-966D-C03A825FB58B}"/>
    <dgm:cxn modelId="{CDA3885B-79E8-4FE1-B032-304A1D32CF30}" type="presOf" srcId="{6E17C13B-B2CF-4B59-8EEE-F908AC92EC86}" destId="{C21EF7CD-4379-48CD-9059-ABB55C22FADC}" srcOrd="0" destOrd="0" presId="urn:microsoft.com/office/officeart/2005/8/layout/default"/>
    <dgm:cxn modelId="{9A08A557-4A5C-4727-B53A-6B5846880544}" type="presOf" srcId="{052424DF-BBBE-4D87-94EE-AF60E6B8ECA1}" destId="{958113AA-3344-4150-9477-AA1F97E6ECD8}" srcOrd="0" destOrd="0" presId="urn:microsoft.com/office/officeart/2005/8/layout/default"/>
    <dgm:cxn modelId="{4FA85D0C-BF12-4C1B-8238-B1EEBE268496}" srcId="{0E636A47-49A8-4398-9F75-147EF221AE43}" destId="{052424DF-BBBE-4D87-94EE-AF60E6B8ECA1}" srcOrd="0" destOrd="0" parTransId="{4B97359B-B865-4EA8-A92C-5158DA3C707F}" sibTransId="{9D02275F-897A-40B7-BD02-CF3F0B295D5E}"/>
    <dgm:cxn modelId="{53E29E39-E2DF-4F08-A751-070337B4EE58}" type="presOf" srcId="{EA9CF577-A4A7-4512-8F2C-5B7862438F4D}" destId="{0D3D7735-4B3F-45C9-A63F-BC8E6C5D4F86}" srcOrd="0" destOrd="0" presId="urn:microsoft.com/office/officeart/2005/8/layout/default"/>
    <dgm:cxn modelId="{0CB01F97-8D09-4BB6-B9DE-3DA0B1F140CD}" type="presOf" srcId="{83D3F273-7D0E-4D37-94BA-F6FDF33F4BAD}" destId="{1E75411C-CC96-4FC6-A173-E1D6736D132B}" srcOrd="0" destOrd="0" presId="urn:microsoft.com/office/officeart/2005/8/layout/default"/>
    <dgm:cxn modelId="{476827AE-0237-451D-A13D-4F0D3D484DF4}" type="presParOf" srcId="{A2F95589-A461-47ED-B63A-D943E46DDAD1}" destId="{958113AA-3344-4150-9477-AA1F97E6ECD8}" srcOrd="0" destOrd="0" presId="urn:microsoft.com/office/officeart/2005/8/layout/default"/>
    <dgm:cxn modelId="{99D3D468-C759-44AA-8BD0-0187EA8E8C6E}" type="presParOf" srcId="{A2F95589-A461-47ED-B63A-D943E46DDAD1}" destId="{1E69D998-AD03-48C8-90CA-03854DBB883C}" srcOrd="1" destOrd="0" presId="urn:microsoft.com/office/officeart/2005/8/layout/default"/>
    <dgm:cxn modelId="{6940B65A-A419-410E-81FE-EBB120FAB19F}" type="presParOf" srcId="{A2F95589-A461-47ED-B63A-D943E46DDAD1}" destId="{C21EF7CD-4379-48CD-9059-ABB55C22FADC}" srcOrd="2" destOrd="0" presId="urn:microsoft.com/office/officeart/2005/8/layout/default"/>
    <dgm:cxn modelId="{05B4E6D8-4AD8-4F8E-A239-983C91BEB3DF}" type="presParOf" srcId="{A2F95589-A461-47ED-B63A-D943E46DDAD1}" destId="{9EFC7276-7097-44B0-9D49-AF82E33B1A9D}" srcOrd="3" destOrd="0" presId="urn:microsoft.com/office/officeart/2005/8/layout/default"/>
    <dgm:cxn modelId="{6853C0A1-FD4F-4B9D-8709-EFC4DDFC1589}" type="presParOf" srcId="{A2F95589-A461-47ED-B63A-D943E46DDAD1}" destId="{0D3D7735-4B3F-45C9-A63F-BC8E6C5D4F86}" srcOrd="4" destOrd="0" presId="urn:microsoft.com/office/officeart/2005/8/layout/default"/>
    <dgm:cxn modelId="{EC25CA0B-1DD8-4CD4-9BB8-AA578B637B17}" type="presParOf" srcId="{A2F95589-A461-47ED-B63A-D943E46DDAD1}" destId="{851CF097-4B3C-4DB6-B04E-6D977A19717F}" srcOrd="5" destOrd="0" presId="urn:microsoft.com/office/officeart/2005/8/layout/default"/>
    <dgm:cxn modelId="{8296AFED-D4B6-4340-9ED2-F3B2A51D0715}" type="presParOf" srcId="{A2F95589-A461-47ED-B63A-D943E46DDAD1}" destId="{1E75411C-CC96-4FC6-A173-E1D6736D132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46EEE8E-52DB-4DFB-B453-5CC206ED39F4}"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ru-RU"/>
        </a:p>
      </dgm:t>
    </dgm:pt>
    <dgm:pt modelId="{ADC7EBB4-2993-4108-9246-3AED6EB7F175}">
      <dgm:prSet phldrT="[Текст]"/>
      <dgm:spPr/>
      <dgm:t>
        <a:bodyPr/>
        <a:lstStyle/>
        <a:p>
          <a:r>
            <a:rPr lang="ru-RU" dirty="0"/>
            <a:t>1) </a:t>
          </a:r>
          <a:r>
            <a:rPr lang="ru-RU" dirty="0" err="1"/>
            <a:t>Тармоқнинг</a:t>
          </a:r>
          <a:r>
            <a:rPr lang="ru-RU" dirty="0"/>
            <a:t> </a:t>
          </a:r>
          <a:r>
            <a:rPr lang="ru-RU" dirty="0" err="1"/>
            <a:t>анъанавий</a:t>
          </a:r>
          <a:r>
            <a:rPr lang="ru-RU" dirty="0"/>
            <a:t> </a:t>
          </a:r>
          <a:r>
            <a:rPr lang="ru-RU" dirty="0" err="1"/>
            <a:t>маҳсулотига</a:t>
          </a:r>
          <a:r>
            <a:rPr lang="ru-RU" dirty="0"/>
            <a:t> </a:t>
          </a:r>
          <a:r>
            <a:rPr lang="ru-RU" dirty="0" err="1"/>
            <a:t>нисбатан</a:t>
          </a:r>
          <a:r>
            <a:rPr lang="ru-RU" dirty="0"/>
            <a:t> </a:t>
          </a:r>
          <a:r>
            <a:rPr lang="ru-RU" dirty="0" err="1"/>
            <a:t>позициясини</a:t>
          </a:r>
          <a:r>
            <a:rPr lang="ru-RU" dirty="0"/>
            <a:t> </a:t>
          </a:r>
          <a:r>
            <a:rPr lang="ru-RU" dirty="0" err="1"/>
            <a:t>яхшиловчи</a:t>
          </a:r>
          <a:r>
            <a:rPr lang="ru-RU" dirty="0"/>
            <a:t> </a:t>
          </a:r>
          <a:r>
            <a:rPr lang="ru-RU" dirty="0" err="1"/>
            <a:t>нарх</a:t>
          </a:r>
          <a:r>
            <a:rPr lang="ru-RU" dirty="0"/>
            <a:t> </a:t>
          </a:r>
          <a:r>
            <a:rPr lang="ru-RU" dirty="0" err="1"/>
            <a:t>динамикаси</a:t>
          </a:r>
          <a:r>
            <a:rPr lang="ru-RU" dirty="0"/>
            <a:t> </a:t>
          </a:r>
          <a:r>
            <a:rPr lang="ru-RU" dirty="0" err="1"/>
            <a:t>билан</a:t>
          </a:r>
          <a:r>
            <a:rPr lang="ru-RU" dirty="0"/>
            <a:t> </a:t>
          </a:r>
          <a:r>
            <a:rPr lang="ru-RU" dirty="0" err="1"/>
            <a:t>характерланувчи</a:t>
          </a:r>
          <a:r>
            <a:rPr lang="ru-RU" dirty="0"/>
            <a:t> </a:t>
          </a:r>
          <a:r>
            <a:rPr lang="ru-RU" dirty="0" err="1"/>
            <a:t>товарлар</a:t>
          </a:r>
          <a:r>
            <a:rPr lang="en-US" dirty="0"/>
            <a:t>;</a:t>
          </a:r>
          <a:endParaRPr lang="ru-RU" dirty="0"/>
        </a:p>
      </dgm:t>
    </dgm:pt>
    <dgm:pt modelId="{DE05EA8B-D3B2-452A-BD92-5CCA92460124}" type="parTrans" cxnId="{1DB1137D-E5AD-40BB-B829-EDBC8FA2D188}">
      <dgm:prSet/>
      <dgm:spPr/>
      <dgm:t>
        <a:bodyPr/>
        <a:lstStyle/>
        <a:p>
          <a:endParaRPr lang="ru-RU"/>
        </a:p>
      </dgm:t>
    </dgm:pt>
    <dgm:pt modelId="{50755258-118F-4E0C-B3E6-281E28052682}" type="sibTrans" cxnId="{1DB1137D-E5AD-40BB-B829-EDBC8FA2D188}">
      <dgm:prSet/>
      <dgm:spPr/>
      <dgm:t>
        <a:bodyPr/>
        <a:lstStyle/>
        <a:p>
          <a:endParaRPr lang="ru-RU"/>
        </a:p>
      </dgm:t>
    </dgm:pt>
    <dgm:pt modelId="{D287CCF0-03D5-4588-B39C-AC625092B4EB}">
      <dgm:prSet phldrT="[Текст]"/>
      <dgm:spPr/>
      <dgm:t>
        <a:bodyPr/>
        <a:lstStyle/>
        <a:p>
          <a:r>
            <a:rPr lang="en-US" dirty="0"/>
            <a:t>2) </a:t>
          </a:r>
          <a:r>
            <a:rPr lang="uz-Cyrl-UZ" dirty="0"/>
            <a:t>Юқори фойда даражасига эга тармоқлар томонидан ишлаб чиқариладиган товарлар.</a:t>
          </a:r>
          <a:endParaRPr lang="ru-RU" dirty="0"/>
        </a:p>
      </dgm:t>
    </dgm:pt>
    <dgm:pt modelId="{8249D9B3-CB93-4E0E-A736-1C787BDF9492}" type="parTrans" cxnId="{C7B087E3-5968-4F2E-9766-5FB01A7CCCD6}">
      <dgm:prSet/>
      <dgm:spPr/>
      <dgm:t>
        <a:bodyPr/>
        <a:lstStyle/>
        <a:p>
          <a:endParaRPr lang="ru-RU"/>
        </a:p>
      </dgm:t>
    </dgm:pt>
    <dgm:pt modelId="{F3B89B7A-606E-4288-98DC-C7CDC7F4FD81}" type="sibTrans" cxnId="{C7B087E3-5968-4F2E-9766-5FB01A7CCCD6}">
      <dgm:prSet/>
      <dgm:spPr/>
      <dgm:t>
        <a:bodyPr/>
        <a:lstStyle/>
        <a:p>
          <a:endParaRPr lang="ru-RU"/>
        </a:p>
      </dgm:t>
    </dgm:pt>
    <dgm:pt modelId="{281C1513-393F-4DF1-AC0E-CE2B1478E529}" type="pres">
      <dgm:prSet presAssocID="{E46EEE8E-52DB-4DFB-B453-5CC206ED39F4}" presName="Name0" presStyleCnt="0">
        <dgm:presLayoutVars>
          <dgm:chMax val="2"/>
          <dgm:chPref val="2"/>
          <dgm:animLvl val="lvl"/>
        </dgm:presLayoutVars>
      </dgm:prSet>
      <dgm:spPr/>
      <dgm:t>
        <a:bodyPr/>
        <a:lstStyle/>
        <a:p>
          <a:endParaRPr lang="ru-RU"/>
        </a:p>
      </dgm:t>
    </dgm:pt>
    <dgm:pt modelId="{1226A917-BB12-490F-AD97-30A6A8842993}" type="pres">
      <dgm:prSet presAssocID="{E46EEE8E-52DB-4DFB-B453-5CC206ED39F4}" presName="LeftText" presStyleLbl="revTx" presStyleIdx="0" presStyleCnt="0">
        <dgm:presLayoutVars>
          <dgm:bulletEnabled val="1"/>
        </dgm:presLayoutVars>
      </dgm:prSet>
      <dgm:spPr/>
      <dgm:t>
        <a:bodyPr/>
        <a:lstStyle/>
        <a:p>
          <a:endParaRPr lang="ru-RU"/>
        </a:p>
      </dgm:t>
    </dgm:pt>
    <dgm:pt modelId="{3988A310-A525-4AFC-8B15-E99E9AFB2E76}" type="pres">
      <dgm:prSet presAssocID="{E46EEE8E-52DB-4DFB-B453-5CC206ED39F4}" presName="LeftNode" presStyleLbl="bgImgPlace1" presStyleIdx="0" presStyleCnt="2">
        <dgm:presLayoutVars>
          <dgm:chMax val="2"/>
          <dgm:chPref val="2"/>
        </dgm:presLayoutVars>
      </dgm:prSet>
      <dgm:spPr/>
      <dgm:t>
        <a:bodyPr/>
        <a:lstStyle/>
        <a:p>
          <a:endParaRPr lang="ru-RU"/>
        </a:p>
      </dgm:t>
    </dgm:pt>
    <dgm:pt modelId="{C8BE7247-1743-488E-A8A3-4C88C189525C}" type="pres">
      <dgm:prSet presAssocID="{E46EEE8E-52DB-4DFB-B453-5CC206ED39F4}" presName="RightText" presStyleLbl="revTx" presStyleIdx="0" presStyleCnt="0">
        <dgm:presLayoutVars>
          <dgm:bulletEnabled val="1"/>
        </dgm:presLayoutVars>
      </dgm:prSet>
      <dgm:spPr/>
      <dgm:t>
        <a:bodyPr/>
        <a:lstStyle/>
        <a:p>
          <a:endParaRPr lang="ru-RU"/>
        </a:p>
      </dgm:t>
    </dgm:pt>
    <dgm:pt modelId="{D91FCA37-5C35-451C-B22C-A2BD3EC8D8AA}" type="pres">
      <dgm:prSet presAssocID="{E46EEE8E-52DB-4DFB-B453-5CC206ED39F4}" presName="RightNode" presStyleLbl="bgImgPlace1" presStyleIdx="1" presStyleCnt="2">
        <dgm:presLayoutVars>
          <dgm:chMax val="0"/>
          <dgm:chPref val="0"/>
        </dgm:presLayoutVars>
      </dgm:prSet>
      <dgm:spPr/>
      <dgm:t>
        <a:bodyPr/>
        <a:lstStyle/>
        <a:p>
          <a:endParaRPr lang="ru-RU"/>
        </a:p>
      </dgm:t>
    </dgm:pt>
    <dgm:pt modelId="{C057704F-19C8-4064-81A2-B6780C3CF338}" type="pres">
      <dgm:prSet presAssocID="{E46EEE8E-52DB-4DFB-B453-5CC206ED39F4}" presName="TopArrow" presStyleLbl="node1" presStyleIdx="0" presStyleCnt="2"/>
      <dgm:spPr/>
    </dgm:pt>
    <dgm:pt modelId="{674D36F5-2DAF-4498-8DFA-C475E74BB62F}" type="pres">
      <dgm:prSet presAssocID="{E46EEE8E-52DB-4DFB-B453-5CC206ED39F4}" presName="BottomArrow" presStyleLbl="node1" presStyleIdx="1" presStyleCnt="2"/>
      <dgm:spPr/>
    </dgm:pt>
  </dgm:ptLst>
  <dgm:cxnLst>
    <dgm:cxn modelId="{2446D8EC-6E96-4D88-86AF-C4D22D8B94AC}" type="presOf" srcId="{ADC7EBB4-2993-4108-9246-3AED6EB7F175}" destId="{3988A310-A525-4AFC-8B15-E99E9AFB2E76}" srcOrd="1" destOrd="0" presId="urn:microsoft.com/office/officeart/2009/layout/ReverseList"/>
    <dgm:cxn modelId="{1CFAF898-7710-4018-BBC5-4D9779B9A006}" type="presOf" srcId="{ADC7EBB4-2993-4108-9246-3AED6EB7F175}" destId="{1226A917-BB12-490F-AD97-30A6A8842993}" srcOrd="0" destOrd="0" presId="urn:microsoft.com/office/officeart/2009/layout/ReverseList"/>
    <dgm:cxn modelId="{73474468-45A8-47BC-9E95-751298682836}" type="presOf" srcId="{E46EEE8E-52DB-4DFB-B453-5CC206ED39F4}" destId="{281C1513-393F-4DF1-AC0E-CE2B1478E529}" srcOrd="0" destOrd="0" presId="urn:microsoft.com/office/officeart/2009/layout/ReverseList"/>
    <dgm:cxn modelId="{43D1AF25-6FAA-408D-952D-748655402822}" type="presOf" srcId="{D287CCF0-03D5-4588-B39C-AC625092B4EB}" destId="{C8BE7247-1743-488E-A8A3-4C88C189525C}" srcOrd="0" destOrd="0" presId="urn:microsoft.com/office/officeart/2009/layout/ReverseList"/>
    <dgm:cxn modelId="{C7B087E3-5968-4F2E-9766-5FB01A7CCCD6}" srcId="{E46EEE8E-52DB-4DFB-B453-5CC206ED39F4}" destId="{D287CCF0-03D5-4588-B39C-AC625092B4EB}" srcOrd="1" destOrd="0" parTransId="{8249D9B3-CB93-4E0E-A736-1C787BDF9492}" sibTransId="{F3B89B7A-606E-4288-98DC-C7CDC7F4FD81}"/>
    <dgm:cxn modelId="{1DB1137D-E5AD-40BB-B829-EDBC8FA2D188}" srcId="{E46EEE8E-52DB-4DFB-B453-5CC206ED39F4}" destId="{ADC7EBB4-2993-4108-9246-3AED6EB7F175}" srcOrd="0" destOrd="0" parTransId="{DE05EA8B-D3B2-452A-BD92-5CCA92460124}" sibTransId="{50755258-118F-4E0C-B3E6-281E28052682}"/>
    <dgm:cxn modelId="{68BA943D-B8FC-484E-BD34-8CCA0332CC08}" type="presOf" srcId="{D287CCF0-03D5-4588-B39C-AC625092B4EB}" destId="{D91FCA37-5C35-451C-B22C-A2BD3EC8D8AA}" srcOrd="1" destOrd="0" presId="urn:microsoft.com/office/officeart/2009/layout/ReverseList"/>
    <dgm:cxn modelId="{9C1C7EF0-FF2C-4ADC-B59C-32622E14228D}" type="presParOf" srcId="{281C1513-393F-4DF1-AC0E-CE2B1478E529}" destId="{1226A917-BB12-490F-AD97-30A6A8842993}" srcOrd="0" destOrd="0" presId="urn:microsoft.com/office/officeart/2009/layout/ReverseList"/>
    <dgm:cxn modelId="{A2AB51DD-8553-4672-ACF2-7851382170AC}" type="presParOf" srcId="{281C1513-393F-4DF1-AC0E-CE2B1478E529}" destId="{3988A310-A525-4AFC-8B15-E99E9AFB2E76}" srcOrd="1" destOrd="0" presId="urn:microsoft.com/office/officeart/2009/layout/ReverseList"/>
    <dgm:cxn modelId="{4CF9154B-4B52-48C4-9ED2-5395386D2D4F}" type="presParOf" srcId="{281C1513-393F-4DF1-AC0E-CE2B1478E529}" destId="{C8BE7247-1743-488E-A8A3-4C88C189525C}" srcOrd="2" destOrd="0" presId="urn:microsoft.com/office/officeart/2009/layout/ReverseList"/>
    <dgm:cxn modelId="{BC91DADE-3802-417B-91FE-25A97760B10D}" type="presParOf" srcId="{281C1513-393F-4DF1-AC0E-CE2B1478E529}" destId="{D91FCA37-5C35-451C-B22C-A2BD3EC8D8AA}" srcOrd="3" destOrd="0" presId="urn:microsoft.com/office/officeart/2009/layout/ReverseList"/>
    <dgm:cxn modelId="{CE6214F6-872D-49A6-8267-4945F3634F10}" type="presParOf" srcId="{281C1513-393F-4DF1-AC0E-CE2B1478E529}" destId="{C057704F-19C8-4064-81A2-B6780C3CF338}" srcOrd="4" destOrd="0" presId="urn:microsoft.com/office/officeart/2009/layout/ReverseList"/>
    <dgm:cxn modelId="{BE24728E-2A4D-44E1-A86B-EF3BC224A5F6}" type="presParOf" srcId="{281C1513-393F-4DF1-AC0E-CE2B1478E529}" destId="{674D36F5-2DAF-4498-8DFA-C475E74BB62F}" srcOrd="5" destOrd="0" presId="urn:microsoft.com/office/officeart/2009/layout/Revers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5AB1DFD-4391-4EA9-B76A-BC7110F8DCB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D0111807-D4AD-45D7-B61B-B8601202FF1D}">
      <dgm:prSet phldrT="[Текст]"/>
      <dgm:spPr/>
      <dgm:t>
        <a:bodyPr/>
        <a:lstStyle/>
        <a:p>
          <a:r>
            <a:rPr lang="ru-RU" dirty="0"/>
            <a:t>1-2</a:t>
          </a:r>
        </a:p>
      </dgm:t>
    </dgm:pt>
    <dgm:pt modelId="{6AFE76EB-EA4E-4490-8E80-7A9C59F96740}" type="parTrans" cxnId="{D728FB52-DF6C-4BBE-B1AD-F95AE8D2EFB4}">
      <dgm:prSet/>
      <dgm:spPr/>
      <dgm:t>
        <a:bodyPr/>
        <a:lstStyle/>
        <a:p>
          <a:endParaRPr lang="ru-RU"/>
        </a:p>
      </dgm:t>
    </dgm:pt>
    <dgm:pt modelId="{ECC7D7B8-5EF7-4FF4-B1CD-94C0A68102FC}" type="sibTrans" cxnId="{D728FB52-DF6C-4BBE-B1AD-F95AE8D2EFB4}">
      <dgm:prSet/>
      <dgm:spPr/>
      <dgm:t>
        <a:bodyPr/>
        <a:lstStyle/>
        <a:p>
          <a:endParaRPr lang="ru-RU"/>
        </a:p>
      </dgm:t>
    </dgm:pt>
    <dgm:pt modelId="{46C71D6D-1C06-4F00-BE72-B80EA3BF4C52}">
      <dgm:prSet phldrT="[Текст]" custT="1"/>
      <dgm:spPr/>
      <dgm:t>
        <a:bodyPr/>
        <a:lstStyle/>
        <a:p>
          <a:r>
            <a:rPr lang="ru-RU" sz="2000" dirty="0"/>
            <a:t>Гуру</a:t>
          </a:r>
          <a:r>
            <a:rPr lang="uz-Cyrl-UZ" sz="2000" dirty="0"/>
            <a:t>ҳ юқори концентрация билан тавсифланади ёки сотувчи маҳсулотининг сезиларли даражада юқори қисмини харид қилади;</a:t>
          </a:r>
          <a:endParaRPr lang="ru-RU" sz="2000" dirty="0"/>
        </a:p>
      </dgm:t>
    </dgm:pt>
    <dgm:pt modelId="{9BB952A1-2992-4078-821E-039F343BB66A}" type="parTrans" cxnId="{41682BE1-7463-4A3B-BA2B-5074024F2ED0}">
      <dgm:prSet/>
      <dgm:spPr/>
      <dgm:t>
        <a:bodyPr/>
        <a:lstStyle/>
        <a:p>
          <a:endParaRPr lang="ru-RU"/>
        </a:p>
      </dgm:t>
    </dgm:pt>
    <dgm:pt modelId="{C7CFBB43-7E4A-4A70-81FA-1C8FB9FD50FB}" type="sibTrans" cxnId="{41682BE1-7463-4A3B-BA2B-5074024F2ED0}">
      <dgm:prSet/>
      <dgm:spPr/>
      <dgm:t>
        <a:bodyPr/>
        <a:lstStyle/>
        <a:p>
          <a:endParaRPr lang="ru-RU"/>
        </a:p>
      </dgm:t>
    </dgm:pt>
    <dgm:pt modelId="{1E097382-AC30-4F0F-B0F0-715157BBA0B6}">
      <dgm:prSet phldrT="[Текст]"/>
      <dgm:spPr/>
      <dgm:t>
        <a:bodyPr/>
        <a:lstStyle/>
        <a:p>
          <a:r>
            <a:rPr lang="ru-RU" dirty="0"/>
            <a:t>3-4</a:t>
          </a:r>
        </a:p>
      </dgm:t>
    </dgm:pt>
    <dgm:pt modelId="{CB3E8D50-FA6A-4D2E-A4AF-4600F80D2A93}" type="parTrans" cxnId="{F4E4772F-F328-44FE-95C2-E55D12703D9B}">
      <dgm:prSet/>
      <dgm:spPr/>
      <dgm:t>
        <a:bodyPr/>
        <a:lstStyle/>
        <a:p>
          <a:endParaRPr lang="ru-RU"/>
        </a:p>
      </dgm:t>
    </dgm:pt>
    <dgm:pt modelId="{876E1D59-9A5E-4FDA-8C24-0DBA4F05DB62}" type="sibTrans" cxnId="{F4E4772F-F328-44FE-95C2-E55D12703D9B}">
      <dgm:prSet/>
      <dgm:spPr/>
      <dgm:t>
        <a:bodyPr/>
        <a:lstStyle/>
        <a:p>
          <a:endParaRPr lang="ru-RU"/>
        </a:p>
      </dgm:t>
    </dgm:pt>
    <dgm:pt modelId="{A0670CAF-F273-45E9-8BD5-F76F7D4E9CD0}">
      <dgm:prSet phldrT="[Текст]" custT="1"/>
      <dgm:spPr/>
      <dgm:t>
        <a:bodyPr/>
        <a:lstStyle/>
        <a:p>
          <a:r>
            <a:rPr lang="ru-RU" sz="2000" dirty="0" err="1"/>
            <a:t>Тармоқда</a:t>
          </a:r>
          <a:r>
            <a:rPr lang="ru-RU" sz="2000" dirty="0"/>
            <a:t> </a:t>
          </a:r>
          <a:r>
            <a:rPr lang="ru-RU" sz="2000" dirty="0" err="1"/>
            <a:t>сотиб</a:t>
          </a:r>
          <a:r>
            <a:rPr lang="ru-RU" sz="2000" dirty="0"/>
            <a:t> </a:t>
          </a:r>
          <a:r>
            <a:rPr lang="ru-RU" sz="2000" dirty="0" err="1"/>
            <a:t>олинадиган</a:t>
          </a:r>
          <a:r>
            <a:rPr lang="ru-RU" sz="2000" dirty="0"/>
            <a:t> </a:t>
          </a:r>
          <a:r>
            <a:rPr lang="ru-RU" sz="2000" dirty="0" err="1"/>
            <a:t>маҳсулотлар</a:t>
          </a:r>
          <a:r>
            <a:rPr lang="ru-RU" sz="2000" dirty="0"/>
            <a:t> стандарт </a:t>
          </a:r>
          <a:r>
            <a:rPr lang="ru-RU" sz="2000" dirty="0" err="1"/>
            <a:t>ёки</a:t>
          </a:r>
          <a:r>
            <a:rPr lang="ru-RU" sz="2000" dirty="0"/>
            <a:t> </a:t>
          </a:r>
          <a:r>
            <a:rPr lang="ru-RU" sz="2000" dirty="0" err="1"/>
            <a:t>дифференциациялашмаган</a:t>
          </a:r>
          <a:r>
            <a:rPr lang="ru-RU" sz="2000" dirty="0"/>
            <a:t> </a:t>
          </a:r>
          <a:r>
            <a:rPr lang="ru-RU" sz="2000" dirty="0" err="1"/>
            <a:t>ҳисобланади</a:t>
          </a:r>
          <a:r>
            <a:rPr lang="ru-RU" sz="2000" dirty="0"/>
            <a:t>;</a:t>
          </a:r>
        </a:p>
      </dgm:t>
    </dgm:pt>
    <dgm:pt modelId="{81E20197-73F5-416F-89BA-8BB5F2919D3A}" type="parTrans" cxnId="{9D26B1CE-A267-492C-920E-C46BE0DBF40D}">
      <dgm:prSet/>
      <dgm:spPr/>
      <dgm:t>
        <a:bodyPr/>
        <a:lstStyle/>
        <a:p>
          <a:endParaRPr lang="ru-RU"/>
        </a:p>
      </dgm:t>
    </dgm:pt>
    <dgm:pt modelId="{FDD5286A-47D7-4E07-A7BF-575D463AF5E6}" type="sibTrans" cxnId="{9D26B1CE-A267-492C-920E-C46BE0DBF40D}">
      <dgm:prSet/>
      <dgm:spPr/>
      <dgm:t>
        <a:bodyPr/>
        <a:lstStyle/>
        <a:p>
          <a:endParaRPr lang="ru-RU"/>
        </a:p>
      </dgm:t>
    </dgm:pt>
    <dgm:pt modelId="{8642F744-078D-4441-8F9D-68BA4F460E14}">
      <dgm:prSet phldrT="[Текст]" custT="1"/>
      <dgm:spPr/>
      <dgm:t>
        <a:bodyPr/>
        <a:lstStyle/>
        <a:p>
          <a:r>
            <a:rPr lang="ru-RU" sz="2000" dirty="0" err="1"/>
            <a:t>Харидор</a:t>
          </a:r>
          <a:r>
            <a:rPr lang="ru-RU" sz="2000" dirty="0"/>
            <a:t> </a:t>
          </a:r>
          <a:r>
            <a:rPr lang="ru-RU" sz="2000" dirty="0" err="1"/>
            <a:t>бошқа</a:t>
          </a:r>
          <a:r>
            <a:rPr lang="ru-RU" sz="2000" dirty="0"/>
            <a:t> </a:t>
          </a:r>
          <a:r>
            <a:rPr lang="ru-RU" sz="2000" dirty="0" err="1"/>
            <a:t>таъминот</a:t>
          </a:r>
          <a:r>
            <a:rPr lang="ru-RU" sz="2000" dirty="0"/>
            <a:t> </a:t>
          </a:r>
          <a:r>
            <a:rPr lang="ru-RU" sz="2000" dirty="0" err="1"/>
            <a:t>тизимига</a:t>
          </a:r>
          <a:r>
            <a:rPr lang="ru-RU" sz="2000" dirty="0"/>
            <a:t> </a:t>
          </a:r>
          <a:r>
            <a:rPr lang="ru-RU" sz="2000" dirty="0" err="1"/>
            <a:t>ўтишда</a:t>
          </a:r>
          <a:r>
            <a:rPr lang="ru-RU" sz="2000" dirty="0"/>
            <a:t> (</a:t>
          </a:r>
          <a:r>
            <a:rPr lang="ru-RU" sz="2000" dirty="0" err="1"/>
            <a:t>ўзгартиришда</a:t>
          </a:r>
          <a:r>
            <a:rPr lang="ru-RU" sz="2000" dirty="0"/>
            <a:t>) </a:t>
          </a:r>
          <a:r>
            <a:rPr lang="ru-RU" sz="2000" dirty="0" err="1"/>
            <a:t>сезиларли</a:t>
          </a:r>
          <a:r>
            <a:rPr lang="ru-RU" sz="2000" dirty="0"/>
            <a:t> </a:t>
          </a:r>
          <a:r>
            <a:rPr lang="ru-RU" sz="2000" dirty="0" err="1"/>
            <a:t>харажатларга</a:t>
          </a:r>
          <a:r>
            <a:rPr lang="ru-RU" sz="2000" dirty="0"/>
            <a:t> </a:t>
          </a:r>
          <a:r>
            <a:rPr lang="ru-RU" sz="2000" dirty="0" err="1"/>
            <a:t>эга</a:t>
          </a:r>
          <a:r>
            <a:rPr lang="ru-RU" sz="2000" dirty="0"/>
            <a:t> </a:t>
          </a:r>
          <a:r>
            <a:rPr lang="ru-RU" sz="2000" dirty="0" err="1"/>
            <a:t>бўлмайди</a:t>
          </a:r>
          <a:r>
            <a:rPr lang="ru-RU" sz="2000" dirty="0"/>
            <a:t>;</a:t>
          </a:r>
        </a:p>
      </dgm:t>
    </dgm:pt>
    <dgm:pt modelId="{F687CF7A-A3BB-4286-AED8-82EFBB12B4CE}" type="parTrans" cxnId="{27BA7E30-F1E2-48EA-965D-438B64A65E8B}">
      <dgm:prSet/>
      <dgm:spPr/>
      <dgm:t>
        <a:bodyPr/>
        <a:lstStyle/>
        <a:p>
          <a:endParaRPr lang="ru-RU"/>
        </a:p>
      </dgm:t>
    </dgm:pt>
    <dgm:pt modelId="{2D8A5536-17E0-4AAD-944F-F1373584A4AC}" type="sibTrans" cxnId="{27BA7E30-F1E2-48EA-965D-438B64A65E8B}">
      <dgm:prSet/>
      <dgm:spPr/>
      <dgm:t>
        <a:bodyPr/>
        <a:lstStyle/>
        <a:p>
          <a:endParaRPr lang="ru-RU"/>
        </a:p>
      </dgm:t>
    </dgm:pt>
    <dgm:pt modelId="{11E11DAE-B598-4176-B7E2-3DECCA6FE935}">
      <dgm:prSet phldrT="[Текст]"/>
      <dgm:spPr/>
      <dgm:t>
        <a:bodyPr/>
        <a:lstStyle/>
        <a:p>
          <a:r>
            <a:rPr lang="ru-RU" dirty="0"/>
            <a:t>5-6</a:t>
          </a:r>
        </a:p>
      </dgm:t>
    </dgm:pt>
    <dgm:pt modelId="{8E8582F6-71FF-4195-B32D-208A6A684370}" type="parTrans" cxnId="{98C779E1-EC2A-4880-86FC-D830F56A016B}">
      <dgm:prSet/>
      <dgm:spPr/>
      <dgm:t>
        <a:bodyPr/>
        <a:lstStyle/>
        <a:p>
          <a:endParaRPr lang="ru-RU"/>
        </a:p>
      </dgm:t>
    </dgm:pt>
    <dgm:pt modelId="{37BD475A-D66A-4B77-B915-3CB4198BEFDA}" type="sibTrans" cxnId="{98C779E1-EC2A-4880-86FC-D830F56A016B}">
      <dgm:prSet/>
      <dgm:spPr/>
      <dgm:t>
        <a:bodyPr/>
        <a:lstStyle/>
        <a:p>
          <a:endParaRPr lang="ru-RU"/>
        </a:p>
      </dgm:t>
    </dgm:pt>
    <dgm:pt modelId="{BBF4EF40-A208-4DE0-A5E3-18BFADE116A1}">
      <dgm:prSet phldrT="[Текст]" custT="1"/>
      <dgm:spPr/>
      <dgm:t>
        <a:bodyPr/>
        <a:lstStyle/>
        <a:p>
          <a:r>
            <a:rPr lang="ru-RU" sz="2000" dirty="0" err="1"/>
            <a:t>Харидор</a:t>
          </a:r>
          <a:r>
            <a:rPr lang="ru-RU" sz="2000" dirty="0"/>
            <a:t> паст </a:t>
          </a:r>
          <a:r>
            <a:rPr lang="ru-RU" sz="2000" dirty="0" err="1"/>
            <a:t>фойда</a:t>
          </a:r>
          <a:r>
            <a:rPr lang="ru-RU" sz="2000" dirty="0"/>
            <a:t> </a:t>
          </a:r>
          <a:r>
            <a:rPr lang="ru-RU" sz="2000" dirty="0" err="1"/>
            <a:t>даражасига</a:t>
          </a:r>
          <a:r>
            <a:rPr lang="ru-RU" sz="2000" dirty="0"/>
            <a:t> </a:t>
          </a:r>
          <a:r>
            <a:rPr lang="ru-RU" sz="2000" dirty="0" err="1"/>
            <a:t>эга</a:t>
          </a:r>
          <a:r>
            <a:rPr lang="ru-RU" sz="2000" dirty="0"/>
            <a:t>;</a:t>
          </a:r>
        </a:p>
      </dgm:t>
    </dgm:pt>
    <dgm:pt modelId="{3A114270-975B-4846-B2BC-59D173ABF77A}" type="parTrans" cxnId="{5B4189D4-7A7A-4C15-B5F9-9DDE832F0378}">
      <dgm:prSet/>
      <dgm:spPr/>
      <dgm:t>
        <a:bodyPr/>
        <a:lstStyle/>
        <a:p>
          <a:endParaRPr lang="ru-RU"/>
        </a:p>
      </dgm:t>
    </dgm:pt>
    <dgm:pt modelId="{3D3AD8A1-49CF-4CDA-8D4E-AEFAC5208CBB}" type="sibTrans" cxnId="{5B4189D4-7A7A-4C15-B5F9-9DDE832F0378}">
      <dgm:prSet/>
      <dgm:spPr/>
      <dgm:t>
        <a:bodyPr/>
        <a:lstStyle/>
        <a:p>
          <a:endParaRPr lang="ru-RU"/>
        </a:p>
      </dgm:t>
    </dgm:pt>
    <dgm:pt modelId="{2D0E978F-EC0E-40E4-A5AE-40EE36899355}">
      <dgm:prSet phldrT="[Текст]" custT="1"/>
      <dgm:spPr/>
      <dgm:t>
        <a:bodyPr/>
        <a:lstStyle/>
        <a:p>
          <a:r>
            <a:rPr lang="ru-RU" sz="2000" dirty="0" err="1"/>
            <a:t>Харидорлар</a:t>
          </a:r>
          <a:r>
            <a:rPr lang="ru-RU" sz="2000" dirty="0"/>
            <a:t> </a:t>
          </a:r>
          <a:r>
            <a:rPr lang="ru-RU" sz="2000" dirty="0" err="1"/>
            <a:t>томонидан</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аввалги</a:t>
          </a:r>
          <a:r>
            <a:rPr lang="ru-RU" sz="2000" dirty="0"/>
            <a:t> </a:t>
          </a:r>
          <a:r>
            <a:rPr lang="ru-RU" sz="2000" dirty="0" err="1"/>
            <a:t>босқичларини</a:t>
          </a:r>
          <a:r>
            <a:rPr lang="ru-RU" sz="2000" dirty="0"/>
            <a:t> вертикал </a:t>
          </a:r>
          <a:r>
            <a:rPr lang="ru-RU" sz="2000" dirty="0" err="1"/>
            <a:t>интеграциялаш</a:t>
          </a:r>
          <a:r>
            <a:rPr lang="ru-RU" sz="2000" dirty="0"/>
            <a:t> </a:t>
          </a:r>
          <a:r>
            <a:rPr lang="ru-RU" sz="2000" dirty="0" err="1"/>
            <a:t>хавфи</a:t>
          </a:r>
          <a:r>
            <a:rPr lang="ru-RU" sz="2000" dirty="0"/>
            <a:t> </a:t>
          </a:r>
          <a:r>
            <a:rPr lang="ru-RU" sz="2000" dirty="0" err="1"/>
            <a:t>мавжуд</a:t>
          </a:r>
          <a:endParaRPr lang="ru-RU" sz="2000" dirty="0"/>
        </a:p>
      </dgm:t>
    </dgm:pt>
    <dgm:pt modelId="{5BCD29FA-CD19-464E-B729-73C5B201A08B}" type="parTrans" cxnId="{4C68C6B9-0F2B-4C90-AE20-46002DC30370}">
      <dgm:prSet/>
      <dgm:spPr/>
      <dgm:t>
        <a:bodyPr/>
        <a:lstStyle/>
        <a:p>
          <a:endParaRPr lang="ru-RU"/>
        </a:p>
      </dgm:t>
    </dgm:pt>
    <dgm:pt modelId="{286F63B9-2047-4F34-8075-A99C62FADA40}" type="sibTrans" cxnId="{4C68C6B9-0F2B-4C90-AE20-46002DC30370}">
      <dgm:prSet/>
      <dgm:spPr/>
      <dgm:t>
        <a:bodyPr/>
        <a:lstStyle/>
        <a:p>
          <a:endParaRPr lang="ru-RU"/>
        </a:p>
      </dgm:t>
    </dgm:pt>
    <dgm:pt modelId="{CF32F8A0-70E4-4CA0-93F5-288664271602}">
      <dgm:prSet phldrT="[Текст]"/>
      <dgm:spPr/>
      <dgm:t>
        <a:bodyPr/>
        <a:lstStyle/>
        <a:p>
          <a:r>
            <a:rPr lang="ru-RU" dirty="0"/>
            <a:t>7-8</a:t>
          </a:r>
        </a:p>
      </dgm:t>
    </dgm:pt>
    <dgm:pt modelId="{775BE6BC-16C1-40A4-A2ED-B76B8670E8C1}" type="parTrans" cxnId="{A9E329A2-5FCF-420B-9AE4-0B022718C94F}">
      <dgm:prSet/>
      <dgm:spPr/>
      <dgm:t>
        <a:bodyPr/>
        <a:lstStyle/>
        <a:p>
          <a:endParaRPr lang="ru-RU"/>
        </a:p>
      </dgm:t>
    </dgm:pt>
    <dgm:pt modelId="{1EBA5D21-69DD-4A3C-8C0D-5BAB20C72239}" type="sibTrans" cxnId="{A9E329A2-5FCF-420B-9AE4-0B022718C94F}">
      <dgm:prSet/>
      <dgm:spPr/>
      <dgm:t>
        <a:bodyPr/>
        <a:lstStyle/>
        <a:p>
          <a:endParaRPr lang="ru-RU"/>
        </a:p>
      </dgm:t>
    </dgm:pt>
    <dgm:pt modelId="{285A97FB-DE35-44AF-AA4C-803AD7B55C65}">
      <dgm:prSet phldrT="[Текст]" custT="1"/>
      <dgm:spPr/>
      <dgm:t>
        <a:bodyPr/>
        <a:lstStyle/>
        <a:p>
          <a:r>
            <a:rPr lang="ru-RU" sz="2000" dirty="0" err="1"/>
            <a:t>Тармоқ</a:t>
          </a:r>
          <a:r>
            <a:rPr lang="ru-RU" sz="2000" dirty="0"/>
            <a:t> </a:t>
          </a:r>
          <a:r>
            <a:rPr lang="ru-RU" sz="2000" dirty="0" err="1"/>
            <a:t>маҳсулоти</a:t>
          </a:r>
          <a:r>
            <a:rPr lang="ru-RU" sz="2000" dirty="0"/>
            <a:t> </a:t>
          </a:r>
          <a:r>
            <a:rPr lang="ru-RU" sz="2000" dirty="0" err="1"/>
            <a:t>харидорларнинг</a:t>
          </a:r>
          <a:r>
            <a:rPr lang="ru-RU" sz="2000" dirty="0"/>
            <a:t> </a:t>
          </a:r>
          <a:r>
            <a:rPr lang="ru-RU" sz="2000" dirty="0" err="1"/>
            <a:t>маҳсулотлари</a:t>
          </a:r>
          <a:r>
            <a:rPr lang="ru-RU" sz="2000" dirty="0"/>
            <a:t> </a:t>
          </a:r>
          <a:r>
            <a:rPr lang="ru-RU" sz="2000" dirty="0" err="1"/>
            <a:t>ва</a:t>
          </a:r>
          <a:r>
            <a:rPr lang="ru-RU" sz="2000" dirty="0"/>
            <a:t> </a:t>
          </a:r>
          <a:r>
            <a:rPr lang="ru-RU" sz="2000" dirty="0" err="1"/>
            <a:t>хизматлари</a:t>
          </a:r>
          <a:r>
            <a:rPr lang="ru-RU" sz="2000" dirty="0"/>
            <a:t> </a:t>
          </a:r>
          <a:r>
            <a:rPr lang="ru-RU" sz="2000" dirty="0" err="1"/>
            <a:t>сифатига</a:t>
          </a:r>
          <a:r>
            <a:rPr lang="ru-RU" sz="2000" dirty="0"/>
            <a:t> </a:t>
          </a:r>
          <a:r>
            <a:rPr lang="ru-RU" sz="2000" dirty="0" err="1"/>
            <a:t>таъсир</a:t>
          </a:r>
          <a:r>
            <a:rPr lang="ru-RU" sz="2000" dirty="0"/>
            <a:t> </a:t>
          </a:r>
          <a:r>
            <a:rPr lang="ru-RU" sz="2000" dirty="0" err="1"/>
            <a:t>этмайди</a:t>
          </a:r>
          <a:endParaRPr lang="ru-RU" sz="2000" dirty="0"/>
        </a:p>
      </dgm:t>
    </dgm:pt>
    <dgm:pt modelId="{032F10F2-627B-4E81-9A16-42B8784F1C9A}" type="parTrans" cxnId="{C83C2B61-D1DF-4771-BA8A-52458847133E}">
      <dgm:prSet/>
      <dgm:spPr/>
      <dgm:t>
        <a:bodyPr/>
        <a:lstStyle/>
        <a:p>
          <a:endParaRPr lang="ru-RU"/>
        </a:p>
      </dgm:t>
    </dgm:pt>
    <dgm:pt modelId="{400825EF-163B-45F8-90C0-048083BB9B35}" type="sibTrans" cxnId="{C83C2B61-D1DF-4771-BA8A-52458847133E}">
      <dgm:prSet/>
      <dgm:spPr/>
      <dgm:t>
        <a:bodyPr/>
        <a:lstStyle/>
        <a:p>
          <a:endParaRPr lang="ru-RU"/>
        </a:p>
      </dgm:t>
    </dgm:pt>
    <dgm:pt modelId="{E9FC342B-3547-44FD-BC48-014768C08BA1}">
      <dgm:prSet phldrT="[Текст]" custT="1"/>
      <dgm:spPr/>
      <dgm:t>
        <a:bodyPr/>
        <a:lstStyle/>
        <a:p>
          <a:r>
            <a:rPr lang="ru-RU" sz="2000" dirty="0" err="1"/>
            <a:t>Харидор</a:t>
          </a:r>
          <a:r>
            <a:rPr lang="ru-RU" sz="2000" dirty="0"/>
            <a:t> </a:t>
          </a:r>
          <a:r>
            <a:rPr lang="ru-RU" sz="2000" dirty="0" err="1"/>
            <a:t>тўлиқ</a:t>
          </a:r>
          <a:r>
            <a:rPr lang="ru-RU" sz="2000" dirty="0"/>
            <a:t> </a:t>
          </a:r>
          <a:r>
            <a:rPr lang="ru-RU" sz="2000" dirty="0" err="1"/>
            <a:t>ахборотга</a:t>
          </a:r>
          <a:r>
            <a:rPr lang="ru-RU" sz="2000" dirty="0"/>
            <a:t> </a:t>
          </a:r>
          <a:r>
            <a:rPr lang="ru-RU" sz="2000" dirty="0" err="1"/>
            <a:t>эга</a:t>
          </a:r>
          <a:endParaRPr lang="ru-RU" sz="2000" dirty="0"/>
        </a:p>
      </dgm:t>
    </dgm:pt>
    <dgm:pt modelId="{2ACBCD71-EE4E-4A3B-A899-6FB5CA8C0794}" type="parTrans" cxnId="{E9EF59AE-565E-4DF2-9114-9163AB236836}">
      <dgm:prSet/>
      <dgm:spPr/>
      <dgm:t>
        <a:bodyPr/>
        <a:lstStyle/>
        <a:p>
          <a:endParaRPr lang="ru-RU"/>
        </a:p>
      </dgm:t>
    </dgm:pt>
    <dgm:pt modelId="{826D3A43-BA00-46A9-93C2-55A22327D002}" type="sibTrans" cxnId="{E9EF59AE-565E-4DF2-9114-9163AB236836}">
      <dgm:prSet/>
      <dgm:spPr/>
      <dgm:t>
        <a:bodyPr/>
        <a:lstStyle/>
        <a:p>
          <a:endParaRPr lang="ru-RU"/>
        </a:p>
      </dgm:t>
    </dgm:pt>
    <dgm:pt modelId="{2A49428C-5241-4CF4-BEEA-B45650629BCB}">
      <dgm:prSet phldrT="[Текст]" custT="1"/>
      <dgm:spPr/>
      <dgm:t>
        <a:bodyPr/>
        <a:lstStyle/>
        <a:p>
          <a:r>
            <a:rPr lang="ru-RU" sz="2000" dirty="0" err="1"/>
            <a:t>Харид</a:t>
          </a:r>
          <a:r>
            <a:rPr lang="ru-RU" sz="2000" dirty="0"/>
            <a:t> </a:t>
          </a:r>
          <a:r>
            <a:rPr lang="ru-RU" sz="2000" dirty="0" err="1"/>
            <a:t>қилинадиган</a:t>
          </a:r>
          <a:r>
            <a:rPr lang="ru-RU" sz="2000" dirty="0"/>
            <a:t> </a:t>
          </a:r>
          <a:r>
            <a:rPr lang="ru-RU" sz="2000" dirty="0" err="1"/>
            <a:t>тармоқ</a:t>
          </a:r>
          <a:r>
            <a:rPr lang="ru-RU" sz="2000" dirty="0"/>
            <a:t> </a:t>
          </a:r>
          <a:r>
            <a:rPr lang="ru-RU" sz="2000" dirty="0" err="1"/>
            <a:t>маҳсулоти</a:t>
          </a:r>
          <a:r>
            <a:rPr lang="ru-RU" sz="2000" dirty="0"/>
            <a:t> </a:t>
          </a:r>
          <a:r>
            <a:rPr lang="ru-RU" sz="2000" dirty="0" err="1"/>
            <a:t>сотиб</a:t>
          </a:r>
          <a:r>
            <a:rPr lang="ru-RU" sz="2000" dirty="0"/>
            <a:t> </a:t>
          </a:r>
          <a:r>
            <a:rPr lang="ru-RU" sz="2000" dirty="0" err="1"/>
            <a:t>олувчи</a:t>
          </a:r>
          <a:r>
            <a:rPr lang="ru-RU" sz="2000" dirty="0"/>
            <a:t> </a:t>
          </a:r>
          <a:r>
            <a:rPr lang="ru-RU" sz="2000" dirty="0" err="1"/>
            <a:t>хариди</a:t>
          </a:r>
          <a:r>
            <a:rPr lang="ru-RU" sz="2000" dirty="0"/>
            <a:t> </a:t>
          </a:r>
          <a:r>
            <a:rPr lang="ru-RU" sz="2000" dirty="0" err="1"/>
            <a:t>ёки</a:t>
          </a:r>
          <a:r>
            <a:rPr lang="ru-RU" sz="2000" dirty="0"/>
            <a:t> </a:t>
          </a:r>
          <a:r>
            <a:rPr lang="ru-RU" sz="2000" dirty="0" err="1"/>
            <a:t>харажатларининг</a:t>
          </a:r>
          <a:r>
            <a:rPr lang="ru-RU" sz="2000" dirty="0"/>
            <a:t> </a:t>
          </a:r>
          <a:r>
            <a:rPr lang="ru-RU" sz="2000" dirty="0" err="1"/>
            <a:t>юқори</a:t>
          </a:r>
          <a:r>
            <a:rPr lang="ru-RU" sz="2000" dirty="0"/>
            <a:t> </a:t>
          </a:r>
          <a:r>
            <a:rPr lang="ru-RU" sz="2000" dirty="0" err="1"/>
            <a:t>улушини</a:t>
          </a:r>
          <a:r>
            <a:rPr lang="ru-RU" sz="2000" dirty="0"/>
            <a:t> </a:t>
          </a:r>
          <a:r>
            <a:rPr lang="ru-RU" sz="2000" dirty="0" err="1"/>
            <a:t>ташкил</a:t>
          </a:r>
          <a:r>
            <a:rPr lang="ru-RU" sz="2000" dirty="0"/>
            <a:t> </a:t>
          </a:r>
          <a:r>
            <a:rPr lang="ru-RU" sz="2000" dirty="0" err="1"/>
            <a:t>этади</a:t>
          </a:r>
          <a:r>
            <a:rPr lang="ru-RU" sz="2000" dirty="0"/>
            <a:t>;</a:t>
          </a:r>
        </a:p>
      </dgm:t>
    </dgm:pt>
    <dgm:pt modelId="{81B634A6-6CFF-4333-9C63-2A1EB9014597}" type="sibTrans" cxnId="{EA8EE9E2-A98D-4141-89CF-94C592133211}">
      <dgm:prSet/>
      <dgm:spPr/>
      <dgm:t>
        <a:bodyPr/>
        <a:lstStyle/>
        <a:p>
          <a:endParaRPr lang="ru-RU"/>
        </a:p>
      </dgm:t>
    </dgm:pt>
    <dgm:pt modelId="{AFC69599-6151-4D61-87CE-F240A82062B4}" type="parTrans" cxnId="{EA8EE9E2-A98D-4141-89CF-94C592133211}">
      <dgm:prSet/>
      <dgm:spPr/>
      <dgm:t>
        <a:bodyPr/>
        <a:lstStyle/>
        <a:p>
          <a:endParaRPr lang="ru-RU"/>
        </a:p>
      </dgm:t>
    </dgm:pt>
    <dgm:pt modelId="{84267FC0-1EAF-416C-839F-579AE556BFF1}" type="pres">
      <dgm:prSet presAssocID="{F5AB1DFD-4391-4EA9-B76A-BC7110F8DCB0}" presName="Name0" presStyleCnt="0">
        <dgm:presLayoutVars>
          <dgm:dir/>
          <dgm:animLvl val="lvl"/>
          <dgm:resizeHandles val="exact"/>
        </dgm:presLayoutVars>
      </dgm:prSet>
      <dgm:spPr/>
      <dgm:t>
        <a:bodyPr/>
        <a:lstStyle/>
        <a:p>
          <a:endParaRPr lang="ru-RU"/>
        </a:p>
      </dgm:t>
    </dgm:pt>
    <dgm:pt modelId="{09693A80-B4F4-419B-8390-80C8A9563732}" type="pres">
      <dgm:prSet presAssocID="{D0111807-D4AD-45D7-B61B-B8601202FF1D}" presName="linNode" presStyleCnt="0"/>
      <dgm:spPr/>
    </dgm:pt>
    <dgm:pt modelId="{32CD595E-B59D-40B7-A129-448E0194C0C1}" type="pres">
      <dgm:prSet presAssocID="{D0111807-D4AD-45D7-B61B-B8601202FF1D}" presName="parentText" presStyleLbl="node1" presStyleIdx="0" presStyleCnt="4" custScaleX="27291">
        <dgm:presLayoutVars>
          <dgm:chMax val="1"/>
          <dgm:bulletEnabled val="1"/>
        </dgm:presLayoutVars>
      </dgm:prSet>
      <dgm:spPr/>
      <dgm:t>
        <a:bodyPr/>
        <a:lstStyle/>
        <a:p>
          <a:endParaRPr lang="ru-RU"/>
        </a:p>
      </dgm:t>
    </dgm:pt>
    <dgm:pt modelId="{4F7A823D-CDDD-4CB1-ADE8-21D88BBCFECB}" type="pres">
      <dgm:prSet presAssocID="{D0111807-D4AD-45D7-B61B-B8601202FF1D}" presName="descendantText" presStyleLbl="alignAccFollowNode1" presStyleIdx="0" presStyleCnt="4" custScaleX="140005" custScaleY="109348" custLinFactNeighborX="0">
        <dgm:presLayoutVars>
          <dgm:bulletEnabled val="1"/>
        </dgm:presLayoutVars>
      </dgm:prSet>
      <dgm:spPr/>
      <dgm:t>
        <a:bodyPr/>
        <a:lstStyle/>
        <a:p>
          <a:endParaRPr lang="ru-RU"/>
        </a:p>
      </dgm:t>
    </dgm:pt>
    <dgm:pt modelId="{3E40D92B-BB9F-45AB-9BB4-4328EC7669E9}" type="pres">
      <dgm:prSet presAssocID="{ECC7D7B8-5EF7-4FF4-B1CD-94C0A68102FC}" presName="sp" presStyleCnt="0"/>
      <dgm:spPr/>
    </dgm:pt>
    <dgm:pt modelId="{39DEB407-A756-48A3-8FE1-543797E87E0B}" type="pres">
      <dgm:prSet presAssocID="{1E097382-AC30-4F0F-B0F0-715157BBA0B6}" presName="linNode" presStyleCnt="0"/>
      <dgm:spPr/>
    </dgm:pt>
    <dgm:pt modelId="{787E8681-05A7-443E-BC7F-389DE316DB2D}" type="pres">
      <dgm:prSet presAssocID="{1E097382-AC30-4F0F-B0F0-715157BBA0B6}" presName="parentText" presStyleLbl="node1" presStyleIdx="1" presStyleCnt="4" custScaleX="27153">
        <dgm:presLayoutVars>
          <dgm:chMax val="1"/>
          <dgm:bulletEnabled val="1"/>
        </dgm:presLayoutVars>
      </dgm:prSet>
      <dgm:spPr/>
      <dgm:t>
        <a:bodyPr/>
        <a:lstStyle/>
        <a:p>
          <a:endParaRPr lang="ru-RU"/>
        </a:p>
      </dgm:t>
    </dgm:pt>
    <dgm:pt modelId="{ADA9414B-A4BB-4A5F-9EBD-DADA0FC067DB}" type="pres">
      <dgm:prSet presAssocID="{1E097382-AC30-4F0F-B0F0-715157BBA0B6}" presName="descendantText" presStyleLbl="alignAccFollowNode1" presStyleIdx="1" presStyleCnt="4" custScaleX="139575" custLinFactNeighborX="0" custLinFactNeighborY="0">
        <dgm:presLayoutVars>
          <dgm:bulletEnabled val="1"/>
        </dgm:presLayoutVars>
      </dgm:prSet>
      <dgm:spPr/>
      <dgm:t>
        <a:bodyPr/>
        <a:lstStyle/>
        <a:p>
          <a:endParaRPr lang="ru-RU"/>
        </a:p>
      </dgm:t>
    </dgm:pt>
    <dgm:pt modelId="{062B92B9-7DEC-4B0C-8E96-67B0805DA106}" type="pres">
      <dgm:prSet presAssocID="{876E1D59-9A5E-4FDA-8C24-0DBA4F05DB62}" presName="sp" presStyleCnt="0"/>
      <dgm:spPr/>
    </dgm:pt>
    <dgm:pt modelId="{A5CC78ED-CA4D-4643-A1D4-B7D847E52F54}" type="pres">
      <dgm:prSet presAssocID="{11E11DAE-B598-4176-B7E2-3DECCA6FE935}" presName="linNode" presStyleCnt="0"/>
      <dgm:spPr/>
    </dgm:pt>
    <dgm:pt modelId="{0A8AFC5B-9F8A-4EA3-A4AA-898A6EEB2EA8}" type="pres">
      <dgm:prSet presAssocID="{11E11DAE-B598-4176-B7E2-3DECCA6FE935}" presName="parentText" presStyleLbl="node1" presStyleIdx="2" presStyleCnt="4" custScaleX="27920">
        <dgm:presLayoutVars>
          <dgm:chMax val="1"/>
          <dgm:bulletEnabled val="1"/>
        </dgm:presLayoutVars>
      </dgm:prSet>
      <dgm:spPr/>
      <dgm:t>
        <a:bodyPr/>
        <a:lstStyle/>
        <a:p>
          <a:endParaRPr lang="ru-RU"/>
        </a:p>
      </dgm:t>
    </dgm:pt>
    <dgm:pt modelId="{44B97F59-00F7-4D12-A2AD-88472CB7CA39}" type="pres">
      <dgm:prSet presAssocID="{11E11DAE-B598-4176-B7E2-3DECCA6FE935}" presName="descendantText" presStyleLbl="alignAccFollowNode1" presStyleIdx="2" presStyleCnt="4" custScaleX="139056" custLinFactNeighborY="0">
        <dgm:presLayoutVars>
          <dgm:bulletEnabled val="1"/>
        </dgm:presLayoutVars>
      </dgm:prSet>
      <dgm:spPr/>
      <dgm:t>
        <a:bodyPr/>
        <a:lstStyle/>
        <a:p>
          <a:endParaRPr lang="ru-RU"/>
        </a:p>
      </dgm:t>
    </dgm:pt>
    <dgm:pt modelId="{398DC25D-685C-4F18-90F0-F0CA4C0A217B}" type="pres">
      <dgm:prSet presAssocID="{37BD475A-D66A-4B77-B915-3CB4198BEFDA}" presName="sp" presStyleCnt="0"/>
      <dgm:spPr/>
    </dgm:pt>
    <dgm:pt modelId="{49CB5678-813C-4047-961E-DCF55C14594B}" type="pres">
      <dgm:prSet presAssocID="{CF32F8A0-70E4-4CA0-93F5-288664271602}" presName="linNode" presStyleCnt="0"/>
      <dgm:spPr/>
    </dgm:pt>
    <dgm:pt modelId="{67D8E822-B287-46A2-A858-FBC53F921B27}" type="pres">
      <dgm:prSet presAssocID="{CF32F8A0-70E4-4CA0-93F5-288664271602}" presName="parentText" presStyleLbl="node1" presStyleIdx="3" presStyleCnt="4" custScaleX="28249">
        <dgm:presLayoutVars>
          <dgm:chMax val="1"/>
          <dgm:bulletEnabled val="1"/>
        </dgm:presLayoutVars>
      </dgm:prSet>
      <dgm:spPr/>
      <dgm:t>
        <a:bodyPr/>
        <a:lstStyle/>
        <a:p>
          <a:endParaRPr lang="ru-RU"/>
        </a:p>
      </dgm:t>
    </dgm:pt>
    <dgm:pt modelId="{06CA2A50-AB35-4FEB-BD47-5CBE06C70BAB}" type="pres">
      <dgm:prSet presAssocID="{CF32F8A0-70E4-4CA0-93F5-288664271602}" presName="descendantText" presStyleLbl="alignAccFollowNode1" presStyleIdx="3" presStyleCnt="4" custScaleX="137526" custLinFactNeighborY="0">
        <dgm:presLayoutVars>
          <dgm:bulletEnabled val="1"/>
        </dgm:presLayoutVars>
      </dgm:prSet>
      <dgm:spPr/>
      <dgm:t>
        <a:bodyPr/>
        <a:lstStyle/>
        <a:p>
          <a:endParaRPr lang="ru-RU"/>
        </a:p>
      </dgm:t>
    </dgm:pt>
  </dgm:ptLst>
  <dgm:cxnLst>
    <dgm:cxn modelId="{A1F834BB-B73D-49D9-9EB3-53FA8931CC69}" type="presOf" srcId="{2A49428C-5241-4CF4-BEEA-B45650629BCB}" destId="{4F7A823D-CDDD-4CB1-ADE8-21D88BBCFECB}" srcOrd="0" destOrd="1" presId="urn:microsoft.com/office/officeart/2005/8/layout/vList5"/>
    <dgm:cxn modelId="{E3C5C2D7-E6F1-4645-AD37-E5199FD17CA3}" type="presOf" srcId="{11E11DAE-B598-4176-B7E2-3DECCA6FE935}" destId="{0A8AFC5B-9F8A-4EA3-A4AA-898A6EEB2EA8}" srcOrd="0" destOrd="0" presId="urn:microsoft.com/office/officeart/2005/8/layout/vList5"/>
    <dgm:cxn modelId="{BF8789BF-D5E7-4EF3-88AF-431330CF1ADA}" type="presOf" srcId="{F5AB1DFD-4391-4EA9-B76A-BC7110F8DCB0}" destId="{84267FC0-1EAF-416C-839F-579AE556BFF1}" srcOrd="0" destOrd="0" presId="urn:microsoft.com/office/officeart/2005/8/layout/vList5"/>
    <dgm:cxn modelId="{EA8EE9E2-A98D-4141-89CF-94C592133211}" srcId="{D0111807-D4AD-45D7-B61B-B8601202FF1D}" destId="{2A49428C-5241-4CF4-BEEA-B45650629BCB}" srcOrd="1" destOrd="0" parTransId="{AFC69599-6151-4D61-87CE-F240A82062B4}" sibTransId="{81B634A6-6CFF-4333-9C63-2A1EB9014597}"/>
    <dgm:cxn modelId="{67C132C9-0439-4DBB-BE68-51111B0DAC0D}" type="presOf" srcId="{CF32F8A0-70E4-4CA0-93F5-288664271602}" destId="{67D8E822-B287-46A2-A858-FBC53F921B27}" srcOrd="0" destOrd="0" presId="urn:microsoft.com/office/officeart/2005/8/layout/vList5"/>
    <dgm:cxn modelId="{27BA7E30-F1E2-48EA-965D-438B64A65E8B}" srcId="{1E097382-AC30-4F0F-B0F0-715157BBA0B6}" destId="{8642F744-078D-4441-8F9D-68BA4F460E14}" srcOrd="1" destOrd="0" parTransId="{F687CF7A-A3BB-4286-AED8-82EFBB12B4CE}" sibTransId="{2D8A5536-17E0-4AAD-944F-F1373584A4AC}"/>
    <dgm:cxn modelId="{608BB1C2-FC4E-4162-A9E1-E3ED4DFC1C38}" type="presOf" srcId="{A0670CAF-F273-45E9-8BD5-F76F7D4E9CD0}" destId="{ADA9414B-A4BB-4A5F-9EBD-DADA0FC067DB}" srcOrd="0" destOrd="0" presId="urn:microsoft.com/office/officeart/2005/8/layout/vList5"/>
    <dgm:cxn modelId="{F4E4772F-F328-44FE-95C2-E55D12703D9B}" srcId="{F5AB1DFD-4391-4EA9-B76A-BC7110F8DCB0}" destId="{1E097382-AC30-4F0F-B0F0-715157BBA0B6}" srcOrd="1" destOrd="0" parTransId="{CB3E8D50-FA6A-4D2E-A4AF-4600F80D2A93}" sibTransId="{876E1D59-9A5E-4FDA-8C24-0DBA4F05DB62}"/>
    <dgm:cxn modelId="{A0ABC6EA-31E7-4605-B575-05BFEB84B243}" type="presOf" srcId="{285A97FB-DE35-44AF-AA4C-803AD7B55C65}" destId="{06CA2A50-AB35-4FEB-BD47-5CBE06C70BAB}" srcOrd="0" destOrd="0" presId="urn:microsoft.com/office/officeart/2005/8/layout/vList5"/>
    <dgm:cxn modelId="{A9E329A2-5FCF-420B-9AE4-0B022718C94F}" srcId="{F5AB1DFD-4391-4EA9-B76A-BC7110F8DCB0}" destId="{CF32F8A0-70E4-4CA0-93F5-288664271602}" srcOrd="3" destOrd="0" parTransId="{775BE6BC-16C1-40A4-A2ED-B76B8670E8C1}" sibTransId="{1EBA5D21-69DD-4A3C-8C0D-5BAB20C72239}"/>
    <dgm:cxn modelId="{659FBADF-81C9-4134-9274-E6237E37B297}" type="presOf" srcId="{8642F744-078D-4441-8F9D-68BA4F460E14}" destId="{ADA9414B-A4BB-4A5F-9EBD-DADA0FC067DB}" srcOrd="0" destOrd="1" presId="urn:microsoft.com/office/officeart/2005/8/layout/vList5"/>
    <dgm:cxn modelId="{9F627718-3BFA-4435-AA6A-D58640DBC9F2}" type="presOf" srcId="{46C71D6D-1C06-4F00-BE72-B80EA3BF4C52}" destId="{4F7A823D-CDDD-4CB1-ADE8-21D88BBCFECB}" srcOrd="0" destOrd="0" presId="urn:microsoft.com/office/officeart/2005/8/layout/vList5"/>
    <dgm:cxn modelId="{837227DF-D43E-404D-8860-546A75DA5F6E}" type="presOf" srcId="{E9FC342B-3547-44FD-BC48-014768C08BA1}" destId="{06CA2A50-AB35-4FEB-BD47-5CBE06C70BAB}" srcOrd="0" destOrd="1" presId="urn:microsoft.com/office/officeart/2005/8/layout/vList5"/>
    <dgm:cxn modelId="{4C68C6B9-0F2B-4C90-AE20-46002DC30370}" srcId="{11E11DAE-B598-4176-B7E2-3DECCA6FE935}" destId="{2D0E978F-EC0E-40E4-A5AE-40EE36899355}" srcOrd="1" destOrd="0" parTransId="{5BCD29FA-CD19-464E-B729-73C5B201A08B}" sibTransId="{286F63B9-2047-4F34-8075-A99C62FADA40}"/>
    <dgm:cxn modelId="{C83C2B61-D1DF-4771-BA8A-52458847133E}" srcId="{CF32F8A0-70E4-4CA0-93F5-288664271602}" destId="{285A97FB-DE35-44AF-AA4C-803AD7B55C65}" srcOrd="0" destOrd="0" parTransId="{032F10F2-627B-4E81-9A16-42B8784F1C9A}" sibTransId="{400825EF-163B-45F8-90C0-048083BB9B35}"/>
    <dgm:cxn modelId="{5B4189D4-7A7A-4C15-B5F9-9DDE832F0378}" srcId="{11E11DAE-B598-4176-B7E2-3DECCA6FE935}" destId="{BBF4EF40-A208-4DE0-A5E3-18BFADE116A1}" srcOrd="0" destOrd="0" parTransId="{3A114270-975B-4846-B2BC-59D173ABF77A}" sibTransId="{3D3AD8A1-49CF-4CDA-8D4E-AEFAC5208CBB}"/>
    <dgm:cxn modelId="{E20E5EFD-AFB6-416A-B50D-AF867506C7EF}" type="presOf" srcId="{1E097382-AC30-4F0F-B0F0-715157BBA0B6}" destId="{787E8681-05A7-443E-BC7F-389DE316DB2D}" srcOrd="0" destOrd="0" presId="urn:microsoft.com/office/officeart/2005/8/layout/vList5"/>
    <dgm:cxn modelId="{E9EF59AE-565E-4DF2-9114-9163AB236836}" srcId="{CF32F8A0-70E4-4CA0-93F5-288664271602}" destId="{E9FC342B-3547-44FD-BC48-014768C08BA1}" srcOrd="1" destOrd="0" parTransId="{2ACBCD71-EE4E-4A3B-A899-6FB5CA8C0794}" sibTransId="{826D3A43-BA00-46A9-93C2-55A22327D002}"/>
    <dgm:cxn modelId="{41682BE1-7463-4A3B-BA2B-5074024F2ED0}" srcId="{D0111807-D4AD-45D7-B61B-B8601202FF1D}" destId="{46C71D6D-1C06-4F00-BE72-B80EA3BF4C52}" srcOrd="0" destOrd="0" parTransId="{9BB952A1-2992-4078-821E-039F343BB66A}" sibTransId="{C7CFBB43-7E4A-4A70-81FA-1C8FB9FD50FB}"/>
    <dgm:cxn modelId="{98C779E1-EC2A-4880-86FC-D830F56A016B}" srcId="{F5AB1DFD-4391-4EA9-B76A-BC7110F8DCB0}" destId="{11E11DAE-B598-4176-B7E2-3DECCA6FE935}" srcOrd="2" destOrd="0" parTransId="{8E8582F6-71FF-4195-B32D-208A6A684370}" sibTransId="{37BD475A-D66A-4B77-B915-3CB4198BEFDA}"/>
    <dgm:cxn modelId="{64994971-C37B-4C7D-8782-BF1951A37F42}" type="presOf" srcId="{BBF4EF40-A208-4DE0-A5E3-18BFADE116A1}" destId="{44B97F59-00F7-4D12-A2AD-88472CB7CA39}" srcOrd="0" destOrd="0" presId="urn:microsoft.com/office/officeart/2005/8/layout/vList5"/>
    <dgm:cxn modelId="{7DB03B96-615B-47C5-826F-43F0B37ADAA2}" type="presOf" srcId="{D0111807-D4AD-45D7-B61B-B8601202FF1D}" destId="{32CD595E-B59D-40B7-A129-448E0194C0C1}" srcOrd="0" destOrd="0" presId="urn:microsoft.com/office/officeart/2005/8/layout/vList5"/>
    <dgm:cxn modelId="{9D26B1CE-A267-492C-920E-C46BE0DBF40D}" srcId="{1E097382-AC30-4F0F-B0F0-715157BBA0B6}" destId="{A0670CAF-F273-45E9-8BD5-F76F7D4E9CD0}" srcOrd="0" destOrd="0" parTransId="{81E20197-73F5-416F-89BA-8BB5F2919D3A}" sibTransId="{FDD5286A-47D7-4E07-A7BF-575D463AF5E6}"/>
    <dgm:cxn modelId="{D728FB52-DF6C-4BBE-B1AD-F95AE8D2EFB4}" srcId="{F5AB1DFD-4391-4EA9-B76A-BC7110F8DCB0}" destId="{D0111807-D4AD-45D7-B61B-B8601202FF1D}" srcOrd="0" destOrd="0" parTransId="{6AFE76EB-EA4E-4490-8E80-7A9C59F96740}" sibTransId="{ECC7D7B8-5EF7-4FF4-B1CD-94C0A68102FC}"/>
    <dgm:cxn modelId="{A8722916-3964-4561-B867-34BE5FEA9888}" type="presOf" srcId="{2D0E978F-EC0E-40E4-A5AE-40EE36899355}" destId="{44B97F59-00F7-4D12-A2AD-88472CB7CA39}" srcOrd="0" destOrd="1" presId="urn:microsoft.com/office/officeart/2005/8/layout/vList5"/>
    <dgm:cxn modelId="{ACBD5B7D-63AC-4EF0-BEAE-36A80FF02EF9}" type="presParOf" srcId="{84267FC0-1EAF-416C-839F-579AE556BFF1}" destId="{09693A80-B4F4-419B-8390-80C8A9563732}" srcOrd="0" destOrd="0" presId="urn:microsoft.com/office/officeart/2005/8/layout/vList5"/>
    <dgm:cxn modelId="{D5CFE305-3CDE-4437-AE15-0367CC9C37BE}" type="presParOf" srcId="{09693A80-B4F4-419B-8390-80C8A9563732}" destId="{32CD595E-B59D-40B7-A129-448E0194C0C1}" srcOrd="0" destOrd="0" presId="urn:microsoft.com/office/officeart/2005/8/layout/vList5"/>
    <dgm:cxn modelId="{FE51C9EB-C879-482A-8297-8E8E6451D854}" type="presParOf" srcId="{09693A80-B4F4-419B-8390-80C8A9563732}" destId="{4F7A823D-CDDD-4CB1-ADE8-21D88BBCFECB}" srcOrd="1" destOrd="0" presId="urn:microsoft.com/office/officeart/2005/8/layout/vList5"/>
    <dgm:cxn modelId="{B59BCEAD-2B44-4D7E-B7BE-7243BCA7F85E}" type="presParOf" srcId="{84267FC0-1EAF-416C-839F-579AE556BFF1}" destId="{3E40D92B-BB9F-45AB-9BB4-4328EC7669E9}" srcOrd="1" destOrd="0" presId="urn:microsoft.com/office/officeart/2005/8/layout/vList5"/>
    <dgm:cxn modelId="{6D1069AC-1B9A-4BDC-AF1C-B555AC2BA11C}" type="presParOf" srcId="{84267FC0-1EAF-416C-839F-579AE556BFF1}" destId="{39DEB407-A756-48A3-8FE1-543797E87E0B}" srcOrd="2" destOrd="0" presId="urn:microsoft.com/office/officeart/2005/8/layout/vList5"/>
    <dgm:cxn modelId="{297BAC80-FB44-4925-A36A-D8C0209040CE}" type="presParOf" srcId="{39DEB407-A756-48A3-8FE1-543797E87E0B}" destId="{787E8681-05A7-443E-BC7F-389DE316DB2D}" srcOrd="0" destOrd="0" presId="urn:microsoft.com/office/officeart/2005/8/layout/vList5"/>
    <dgm:cxn modelId="{F2A3FECE-221E-4C8E-A384-70A0D4BC33C0}" type="presParOf" srcId="{39DEB407-A756-48A3-8FE1-543797E87E0B}" destId="{ADA9414B-A4BB-4A5F-9EBD-DADA0FC067DB}" srcOrd="1" destOrd="0" presId="urn:microsoft.com/office/officeart/2005/8/layout/vList5"/>
    <dgm:cxn modelId="{CD34E06B-5649-4BC3-852D-1C53989E1ADD}" type="presParOf" srcId="{84267FC0-1EAF-416C-839F-579AE556BFF1}" destId="{062B92B9-7DEC-4B0C-8E96-67B0805DA106}" srcOrd="3" destOrd="0" presId="urn:microsoft.com/office/officeart/2005/8/layout/vList5"/>
    <dgm:cxn modelId="{83E1479F-9E34-4AEE-8979-94B5214D424F}" type="presParOf" srcId="{84267FC0-1EAF-416C-839F-579AE556BFF1}" destId="{A5CC78ED-CA4D-4643-A1D4-B7D847E52F54}" srcOrd="4" destOrd="0" presId="urn:microsoft.com/office/officeart/2005/8/layout/vList5"/>
    <dgm:cxn modelId="{7FDA83EC-9D72-4DFB-B69D-77A1A431B6E4}" type="presParOf" srcId="{A5CC78ED-CA4D-4643-A1D4-B7D847E52F54}" destId="{0A8AFC5B-9F8A-4EA3-A4AA-898A6EEB2EA8}" srcOrd="0" destOrd="0" presId="urn:microsoft.com/office/officeart/2005/8/layout/vList5"/>
    <dgm:cxn modelId="{9DE624BC-952D-42FB-9DA8-BA83D15C7BAC}" type="presParOf" srcId="{A5CC78ED-CA4D-4643-A1D4-B7D847E52F54}" destId="{44B97F59-00F7-4D12-A2AD-88472CB7CA39}" srcOrd="1" destOrd="0" presId="urn:microsoft.com/office/officeart/2005/8/layout/vList5"/>
    <dgm:cxn modelId="{73036ED3-0178-4EF3-86F6-6AE85AC03624}" type="presParOf" srcId="{84267FC0-1EAF-416C-839F-579AE556BFF1}" destId="{398DC25D-685C-4F18-90F0-F0CA4C0A217B}" srcOrd="5" destOrd="0" presId="urn:microsoft.com/office/officeart/2005/8/layout/vList5"/>
    <dgm:cxn modelId="{A12743B9-A1BB-4BC2-B075-053A008E3809}" type="presParOf" srcId="{84267FC0-1EAF-416C-839F-579AE556BFF1}" destId="{49CB5678-813C-4047-961E-DCF55C14594B}" srcOrd="6" destOrd="0" presId="urn:microsoft.com/office/officeart/2005/8/layout/vList5"/>
    <dgm:cxn modelId="{C2ED2255-1EBF-4893-A2F1-75D427F069E6}" type="presParOf" srcId="{49CB5678-813C-4047-961E-DCF55C14594B}" destId="{67D8E822-B287-46A2-A858-FBC53F921B27}" srcOrd="0" destOrd="0" presId="urn:microsoft.com/office/officeart/2005/8/layout/vList5"/>
    <dgm:cxn modelId="{9B3F5FFC-C235-437C-AC59-D23F8442E25D}" type="presParOf" srcId="{49CB5678-813C-4047-961E-DCF55C14594B}" destId="{06CA2A50-AB35-4FEB-BD47-5CBE06C70BAB}"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19A0B98-EB9F-41E6-A25E-948B6E8FC23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2B12803E-ED63-4233-A881-435F54A5650C}">
      <dgm:prSet phldrT="[Текст]" custT="1"/>
      <dgm:spPr/>
      <dgm:t>
        <a:bodyPr/>
        <a:lstStyle/>
        <a:p>
          <a:r>
            <a:rPr lang="ru-RU" sz="2000" dirty="0" err="1"/>
            <a:t>Тармоқда</a:t>
          </a:r>
          <a:r>
            <a:rPr lang="ru-RU" sz="2000" dirty="0"/>
            <a:t> </a:t>
          </a:r>
          <a:r>
            <a:rPr lang="ru-RU" sz="2000" dirty="0" err="1"/>
            <a:t>кам</a:t>
          </a:r>
          <a:r>
            <a:rPr lang="ru-RU" sz="2000" dirty="0"/>
            <a:t> </a:t>
          </a:r>
          <a:r>
            <a:rPr lang="ru-RU" sz="2000" dirty="0" err="1"/>
            <a:t>сонли</a:t>
          </a:r>
          <a:r>
            <a:rPr lang="ru-RU" sz="2000" dirty="0"/>
            <a:t> </a:t>
          </a:r>
          <a:r>
            <a:rPr lang="ru-RU" sz="2000" dirty="0" err="1"/>
            <a:t>компаниялар</a:t>
          </a:r>
          <a:r>
            <a:rPr lang="ru-RU" sz="2000" dirty="0"/>
            <a:t> </a:t>
          </a:r>
          <a:r>
            <a:rPr lang="ru-RU" sz="2000" dirty="0" err="1"/>
            <a:t>етакчилик</a:t>
          </a:r>
          <a:r>
            <a:rPr lang="ru-RU" sz="2000" dirty="0"/>
            <a:t> </a:t>
          </a:r>
          <a:r>
            <a:rPr lang="ru-RU" sz="2000" dirty="0" err="1"/>
            <a:t>қилади</a:t>
          </a:r>
          <a:r>
            <a:rPr lang="ru-RU" sz="2000" dirty="0"/>
            <a:t> </a:t>
          </a:r>
          <a:r>
            <a:rPr lang="ru-RU" sz="2000" dirty="0" err="1"/>
            <a:t>ва</a:t>
          </a:r>
          <a:r>
            <a:rPr lang="ru-RU" sz="2000" dirty="0"/>
            <a:t> мол </a:t>
          </a:r>
          <a:r>
            <a:rPr lang="ru-RU" sz="2000" dirty="0" err="1"/>
            <a:t>етказиб</a:t>
          </a:r>
          <a:r>
            <a:rPr lang="ru-RU" sz="2000" dirty="0"/>
            <a:t> </a:t>
          </a:r>
          <a:r>
            <a:rPr lang="ru-RU" sz="2000" dirty="0" err="1"/>
            <a:t>бериладиган</a:t>
          </a:r>
          <a:r>
            <a:rPr lang="ru-RU" sz="2000" dirty="0"/>
            <a:t> </a:t>
          </a:r>
          <a:r>
            <a:rPr lang="ru-RU" sz="2000" dirty="0" err="1"/>
            <a:t>тармоққа</a:t>
          </a:r>
          <a:r>
            <a:rPr lang="ru-RU" sz="2000" dirty="0"/>
            <a:t> </a:t>
          </a:r>
          <a:r>
            <a:rPr lang="ru-RU" sz="2000" dirty="0" err="1"/>
            <a:t>нисбатан</a:t>
          </a:r>
          <a:r>
            <a:rPr lang="ru-RU" sz="2000" dirty="0"/>
            <a:t> концентрация </a:t>
          </a:r>
          <a:r>
            <a:rPr lang="ru-RU" sz="2000" dirty="0" err="1"/>
            <a:t>юқори</a:t>
          </a:r>
          <a:r>
            <a:rPr lang="ru-RU" sz="2000" dirty="0"/>
            <a:t> </a:t>
          </a:r>
          <a:r>
            <a:rPr lang="ru-RU" sz="2000" dirty="0" err="1"/>
            <a:t>бўлади</a:t>
          </a:r>
          <a:endParaRPr lang="ru-RU" sz="2000" dirty="0"/>
        </a:p>
      </dgm:t>
    </dgm:pt>
    <dgm:pt modelId="{659E900B-E8FB-4B79-BCD2-D31D5896DD05}" type="parTrans" cxnId="{F4A1E99D-18F6-4B88-9BCB-4882022E8F68}">
      <dgm:prSet/>
      <dgm:spPr/>
      <dgm:t>
        <a:bodyPr/>
        <a:lstStyle/>
        <a:p>
          <a:endParaRPr lang="ru-RU"/>
        </a:p>
      </dgm:t>
    </dgm:pt>
    <dgm:pt modelId="{341465FE-9139-4C3D-ACC0-B26285E706B6}" type="sibTrans" cxnId="{F4A1E99D-18F6-4B88-9BCB-4882022E8F68}">
      <dgm:prSet/>
      <dgm:spPr/>
      <dgm:t>
        <a:bodyPr/>
        <a:lstStyle/>
        <a:p>
          <a:endParaRPr lang="ru-RU"/>
        </a:p>
      </dgm:t>
    </dgm:pt>
    <dgm:pt modelId="{EC8E31C0-721F-4C70-B993-C12BC1E22685}">
      <dgm:prSet phldrT="[Текст]" custT="1"/>
      <dgm:spPr/>
      <dgm:t>
        <a:bodyPr/>
        <a:lstStyle/>
        <a:p>
          <a:r>
            <a:rPr lang="ru-RU" sz="2000" dirty="0" err="1"/>
            <a:t>Мазкур</a:t>
          </a:r>
          <a:r>
            <a:rPr lang="ru-RU" sz="2000" dirty="0"/>
            <a:t> </a:t>
          </a:r>
          <a:r>
            <a:rPr lang="ru-RU" sz="2000" dirty="0" err="1"/>
            <a:t>тармоққа</a:t>
          </a:r>
          <a:r>
            <a:rPr lang="ru-RU" sz="2000" dirty="0"/>
            <a:t> </a:t>
          </a:r>
          <a:r>
            <a:rPr lang="ru-RU" sz="2000" dirty="0" err="1"/>
            <a:t>хизмат</a:t>
          </a:r>
          <a:r>
            <a:rPr lang="ru-RU" sz="2000" dirty="0"/>
            <a:t> </a:t>
          </a:r>
          <a:r>
            <a:rPr lang="ru-RU" sz="2000" dirty="0" err="1"/>
            <a:t>кўрсатишда</a:t>
          </a:r>
          <a:r>
            <a:rPr lang="ru-RU" sz="2000" dirty="0"/>
            <a:t> </a:t>
          </a:r>
          <a:r>
            <a:rPr lang="ru-RU" sz="2000" dirty="0" err="1"/>
            <a:t>бошқа</a:t>
          </a:r>
          <a:r>
            <a:rPr lang="ru-RU" sz="2000" dirty="0"/>
            <a:t> </a:t>
          </a:r>
          <a:r>
            <a:rPr lang="ru-RU" sz="2000" dirty="0" err="1"/>
            <a:t>ўринбосар</a:t>
          </a:r>
          <a:r>
            <a:rPr lang="ru-RU" sz="2000" dirty="0"/>
            <a:t> </a:t>
          </a:r>
          <a:r>
            <a:rPr lang="ru-RU" sz="2000" dirty="0" err="1"/>
            <a:t>товарлар</a:t>
          </a:r>
          <a:r>
            <a:rPr lang="ru-RU" sz="2000" dirty="0"/>
            <a:t> </a:t>
          </a:r>
          <a:r>
            <a:rPr lang="ru-RU" sz="2000" dirty="0" err="1"/>
            <a:t>билан</a:t>
          </a:r>
          <a:r>
            <a:rPr lang="ru-RU" sz="2000" dirty="0"/>
            <a:t> </a:t>
          </a:r>
          <a:r>
            <a:rPr lang="ru-RU" sz="2000" dirty="0" err="1"/>
            <a:t>рақобат</a:t>
          </a:r>
          <a:r>
            <a:rPr lang="ru-RU" sz="2000" dirty="0"/>
            <a:t> </a:t>
          </a:r>
          <a:r>
            <a:rPr lang="ru-RU" sz="2000" dirty="0" err="1"/>
            <a:t>қилмайди</a:t>
          </a:r>
          <a:endParaRPr lang="ru-RU" sz="2000" dirty="0"/>
        </a:p>
      </dgm:t>
    </dgm:pt>
    <dgm:pt modelId="{A63F82D9-C9DB-48B1-B915-A70C5CEF0E73}" type="parTrans" cxnId="{2945AA0F-59FA-4972-9D06-C7BFFCF737E7}">
      <dgm:prSet/>
      <dgm:spPr/>
      <dgm:t>
        <a:bodyPr/>
        <a:lstStyle/>
        <a:p>
          <a:endParaRPr lang="ru-RU"/>
        </a:p>
      </dgm:t>
    </dgm:pt>
    <dgm:pt modelId="{D7891A4C-ECFD-425D-9DB5-623CC99E8291}" type="sibTrans" cxnId="{2945AA0F-59FA-4972-9D06-C7BFFCF737E7}">
      <dgm:prSet/>
      <dgm:spPr/>
      <dgm:t>
        <a:bodyPr/>
        <a:lstStyle/>
        <a:p>
          <a:endParaRPr lang="ru-RU"/>
        </a:p>
      </dgm:t>
    </dgm:pt>
    <dgm:pt modelId="{3FD51AE7-FEC5-4851-8AFA-DE62E1D97136}">
      <dgm:prSet phldrT="[Текст]" custT="1"/>
      <dgm:spPr/>
      <dgm:t>
        <a:bodyPr/>
        <a:lstStyle/>
        <a:p>
          <a:r>
            <a:rPr lang="ru-RU" sz="2000" dirty="0"/>
            <a:t>Мол </a:t>
          </a:r>
          <a:r>
            <a:rPr lang="ru-RU" sz="2000" dirty="0" err="1"/>
            <a:t>етказиб</a:t>
          </a:r>
          <a:r>
            <a:rPr lang="ru-RU" sz="2000" dirty="0"/>
            <a:t> </a:t>
          </a:r>
          <a:r>
            <a:rPr lang="ru-RU" sz="2000" dirty="0" err="1"/>
            <a:t>беручининг</a:t>
          </a:r>
          <a:r>
            <a:rPr lang="ru-RU" sz="2000" dirty="0"/>
            <a:t> </a:t>
          </a:r>
          <a:r>
            <a:rPr lang="ru-RU" sz="2000" dirty="0" err="1"/>
            <a:t>маҳсулоти</a:t>
          </a:r>
          <a:r>
            <a:rPr lang="ru-RU" sz="2000" dirty="0"/>
            <a:t> </a:t>
          </a:r>
          <a:r>
            <a:rPr lang="ru-RU" sz="2000" dirty="0" err="1"/>
            <a:t>харидор</a:t>
          </a:r>
          <a:r>
            <a:rPr lang="ru-RU" sz="2000" dirty="0"/>
            <a:t> </a:t>
          </a:r>
          <a:r>
            <a:rPr lang="ru-RU" sz="2000" dirty="0" err="1"/>
            <a:t>бизнесининг</a:t>
          </a:r>
          <a:r>
            <a:rPr lang="ru-RU" sz="2000" dirty="0"/>
            <a:t> </a:t>
          </a:r>
          <a:r>
            <a:rPr lang="ru-RU" sz="2000" dirty="0" err="1"/>
            <a:t>муҳим</a:t>
          </a:r>
          <a:r>
            <a:rPr lang="ru-RU" sz="2000" dirty="0"/>
            <a:t> </a:t>
          </a:r>
          <a:r>
            <a:rPr lang="ru-RU" sz="2000" dirty="0" err="1"/>
            <a:t>ресурси</a:t>
          </a:r>
          <a:r>
            <a:rPr lang="ru-RU" sz="2000" dirty="0"/>
            <a:t> </a:t>
          </a:r>
          <a:r>
            <a:rPr lang="ru-RU" sz="2000" dirty="0" err="1"/>
            <a:t>ҳисобланади</a:t>
          </a:r>
          <a:endParaRPr lang="ru-RU" sz="2000" dirty="0"/>
        </a:p>
      </dgm:t>
    </dgm:pt>
    <dgm:pt modelId="{4853DD76-83C3-4A86-AE7F-3DADE0358939}" type="parTrans" cxnId="{B77B2EF3-A8E7-41CF-9F06-D1F1469F3E35}">
      <dgm:prSet/>
      <dgm:spPr/>
      <dgm:t>
        <a:bodyPr/>
        <a:lstStyle/>
        <a:p>
          <a:endParaRPr lang="ru-RU"/>
        </a:p>
      </dgm:t>
    </dgm:pt>
    <dgm:pt modelId="{E422D47B-5904-450A-BB56-75373BC976F7}" type="sibTrans" cxnId="{B77B2EF3-A8E7-41CF-9F06-D1F1469F3E35}">
      <dgm:prSet/>
      <dgm:spPr/>
      <dgm:t>
        <a:bodyPr/>
        <a:lstStyle/>
        <a:p>
          <a:endParaRPr lang="ru-RU"/>
        </a:p>
      </dgm:t>
    </dgm:pt>
    <dgm:pt modelId="{D96C5312-E51C-46D4-8AAD-A45FBF77B6FE}">
      <dgm:prSet phldrT="[Текст]" custT="1"/>
      <dgm:spPr/>
      <dgm:t>
        <a:bodyPr/>
        <a:lstStyle/>
        <a:p>
          <a:r>
            <a:rPr lang="ru-RU" sz="2000" dirty="0"/>
            <a:t>МЕБ </a:t>
          </a:r>
          <a:r>
            <a:rPr lang="ru-RU" sz="2000" dirty="0" err="1"/>
            <a:t>гуруҳининг</a:t>
          </a:r>
          <a:r>
            <a:rPr lang="ru-RU" sz="2000" dirty="0"/>
            <a:t> </a:t>
          </a:r>
          <a:r>
            <a:rPr lang="ru-RU" sz="2000" dirty="0" err="1"/>
            <a:t>маҳсулотлари</a:t>
          </a:r>
          <a:r>
            <a:rPr lang="ru-RU" sz="2000" dirty="0"/>
            <a:t> </a:t>
          </a:r>
          <a:r>
            <a:rPr lang="ru-RU" sz="2000" dirty="0" err="1"/>
            <a:t>дифференциациялашган</a:t>
          </a:r>
          <a:r>
            <a:rPr lang="ru-RU" sz="2000" dirty="0"/>
            <a:t> </a:t>
          </a:r>
          <a:r>
            <a:rPr lang="ru-RU" sz="2000" dirty="0" err="1"/>
            <a:t>ва</a:t>
          </a:r>
          <a:r>
            <a:rPr lang="ru-RU" sz="2000" dirty="0"/>
            <a:t> </a:t>
          </a:r>
          <a:r>
            <a:rPr lang="ru-RU" sz="2000" dirty="0" err="1"/>
            <a:t>таъминотни</a:t>
          </a:r>
          <a:r>
            <a:rPr lang="ru-RU" sz="2000" dirty="0"/>
            <a:t> </a:t>
          </a:r>
          <a:r>
            <a:rPr lang="ru-RU" sz="2000" dirty="0" err="1"/>
            <a:t>ўзгартириш</a:t>
          </a:r>
          <a:r>
            <a:rPr lang="ru-RU" sz="2000" dirty="0"/>
            <a:t> </a:t>
          </a:r>
          <a:r>
            <a:rPr lang="ru-RU" sz="2000" dirty="0" err="1"/>
            <a:t>қўшимча</a:t>
          </a:r>
          <a:r>
            <a:rPr lang="ru-RU" sz="2000" dirty="0"/>
            <a:t> </a:t>
          </a:r>
          <a:r>
            <a:rPr lang="ru-RU" sz="2000" dirty="0" err="1"/>
            <a:t>харажатларни</a:t>
          </a:r>
          <a:r>
            <a:rPr lang="ru-RU" sz="2000" dirty="0"/>
            <a:t> </a:t>
          </a:r>
          <a:r>
            <a:rPr lang="ru-RU" sz="2000" dirty="0" err="1"/>
            <a:t>талаб</a:t>
          </a:r>
          <a:r>
            <a:rPr lang="ru-RU" sz="2000" dirty="0"/>
            <a:t> </a:t>
          </a:r>
          <a:r>
            <a:rPr lang="ru-RU" sz="2000" dirty="0" err="1"/>
            <a:t>қилади</a:t>
          </a:r>
          <a:endParaRPr lang="ru-RU" sz="2000" dirty="0"/>
        </a:p>
      </dgm:t>
    </dgm:pt>
    <dgm:pt modelId="{A334E59C-3571-4321-9095-BD37F1E7A007}" type="parTrans" cxnId="{3B955ECF-B589-4D13-B8E2-B8B401382DA4}">
      <dgm:prSet/>
      <dgm:spPr/>
      <dgm:t>
        <a:bodyPr/>
        <a:lstStyle/>
        <a:p>
          <a:endParaRPr lang="ru-RU"/>
        </a:p>
      </dgm:t>
    </dgm:pt>
    <dgm:pt modelId="{D26E1917-CE9D-4FAD-96D3-D65C7A62863B}" type="sibTrans" cxnId="{3B955ECF-B589-4D13-B8E2-B8B401382DA4}">
      <dgm:prSet/>
      <dgm:spPr/>
      <dgm:t>
        <a:bodyPr/>
        <a:lstStyle/>
        <a:p>
          <a:endParaRPr lang="ru-RU"/>
        </a:p>
      </dgm:t>
    </dgm:pt>
    <dgm:pt modelId="{F44D3E3C-C2D4-4002-98A1-ED7CE5E908B8}">
      <dgm:prSet phldrT="[Текст]" custT="1"/>
      <dgm:spPr/>
      <dgm:t>
        <a:bodyPr/>
        <a:lstStyle/>
        <a:p>
          <a:r>
            <a:rPr lang="ru-RU" sz="2000" dirty="0"/>
            <a:t>МЕБ </a:t>
          </a:r>
          <a:r>
            <a:rPr lang="ru-RU" sz="2000" dirty="0" err="1"/>
            <a:t>гуруҳи</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кейинги</a:t>
          </a:r>
          <a:r>
            <a:rPr lang="ru-RU" sz="2000" dirty="0"/>
            <a:t> </a:t>
          </a:r>
          <a:r>
            <a:rPr lang="ru-RU" sz="2000" dirty="0" err="1"/>
            <a:t>босқичларини</a:t>
          </a:r>
          <a:r>
            <a:rPr lang="ru-RU" sz="2000" dirty="0"/>
            <a:t> вертикал </a:t>
          </a:r>
          <a:r>
            <a:rPr lang="ru-RU" sz="2000" dirty="0" err="1"/>
            <a:t>интеграциялаш</a:t>
          </a:r>
          <a:r>
            <a:rPr lang="ru-RU" sz="2000" dirty="0"/>
            <a:t> </a:t>
          </a:r>
          <a:r>
            <a:rPr lang="ru-RU" sz="2000" dirty="0" err="1"/>
            <a:t>бўйича</a:t>
          </a:r>
          <a:r>
            <a:rPr lang="ru-RU" sz="2000" dirty="0"/>
            <a:t> реал </a:t>
          </a:r>
          <a:r>
            <a:rPr lang="ru-RU" sz="2000" dirty="0" err="1"/>
            <a:t>таҳдидни</a:t>
          </a:r>
          <a:r>
            <a:rPr lang="ru-RU" sz="2000" dirty="0"/>
            <a:t> </a:t>
          </a:r>
          <a:r>
            <a:rPr lang="ru-RU" sz="2000" dirty="0" err="1"/>
            <a:t>юзага</a:t>
          </a:r>
          <a:r>
            <a:rPr lang="ru-RU" sz="2000" dirty="0"/>
            <a:t> </a:t>
          </a:r>
          <a:r>
            <a:rPr lang="ru-RU" sz="2000" dirty="0" err="1"/>
            <a:t>келтиради</a:t>
          </a:r>
          <a:endParaRPr lang="ru-RU" sz="2000" dirty="0"/>
        </a:p>
      </dgm:t>
    </dgm:pt>
    <dgm:pt modelId="{4863BE2B-A5B4-4972-9F12-7E7250E32E1F}" type="parTrans" cxnId="{08F16F44-35C3-466C-857E-7D461E2792A7}">
      <dgm:prSet/>
      <dgm:spPr/>
      <dgm:t>
        <a:bodyPr/>
        <a:lstStyle/>
        <a:p>
          <a:endParaRPr lang="ru-RU"/>
        </a:p>
      </dgm:t>
    </dgm:pt>
    <dgm:pt modelId="{18E08EAD-C0D1-4D7A-B570-93E815B2E76D}" type="sibTrans" cxnId="{08F16F44-35C3-466C-857E-7D461E2792A7}">
      <dgm:prSet/>
      <dgm:spPr/>
      <dgm:t>
        <a:bodyPr/>
        <a:lstStyle/>
        <a:p>
          <a:endParaRPr lang="ru-RU"/>
        </a:p>
      </dgm:t>
    </dgm:pt>
    <dgm:pt modelId="{7E1DE6E7-9AB5-4D06-97B8-ABE9D9727F3F}" type="pres">
      <dgm:prSet presAssocID="{F19A0B98-EB9F-41E6-A25E-948B6E8FC23A}" presName="linear" presStyleCnt="0">
        <dgm:presLayoutVars>
          <dgm:dir/>
          <dgm:animLvl val="lvl"/>
          <dgm:resizeHandles val="exact"/>
        </dgm:presLayoutVars>
      </dgm:prSet>
      <dgm:spPr/>
      <dgm:t>
        <a:bodyPr/>
        <a:lstStyle/>
        <a:p>
          <a:endParaRPr lang="ru-RU"/>
        </a:p>
      </dgm:t>
    </dgm:pt>
    <dgm:pt modelId="{67DAC523-C261-429A-9266-185D5C7312BB}" type="pres">
      <dgm:prSet presAssocID="{2B12803E-ED63-4233-A881-435F54A5650C}" presName="parentLin" presStyleCnt="0"/>
      <dgm:spPr/>
    </dgm:pt>
    <dgm:pt modelId="{258018EE-D9BB-420F-9335-FDB45D5A91B9}" type="pres">
      <dgm:prSet presAssocID="{2B12803E-ED63-4233-A881-435F54A5650C}" presName="parentLeftMargin" presStyleLbl="node1" presStyleIdx="0" presStyleCnt="5"/>
      <dgm:spPr/>
      <dgm:t>
        <a:bodyPr/>
        <a:lstStyle/>
        <a:p>
          <a:endParaRPr lang="ru-RU"/>
        </a:p>
      </dgm:t>
    </dgm:pt>
    <dgm:pt modelId="{D38F8AE9-0C63-405B-A6D6-D2B9E8362A0C}" type="pres">
      <dgm:prSet presAssocID="{2B12803E-ED63-4233-A881-435F54A5650C}" presName="parentText" presStyleLbl="node1" presStyleIdx="0" presStyleCnt="5" custScaleX="142857" custScaleY="87483">
        <dgm:presLayoutVars>
          <dgm:chMax val="0"/>
          <dgm:bulletEnabled val="1"/>
        </dgm:presLayoutVars>
      </dgm:prSet>
      <dgm:spPr/>
      <dgm:t>
        <a:bodyPr/>
        <a:lstStyle/>
        <a:p>
          <a:endParaRPr lang="ru-RU"/>
        </a:p>
      </dgm:t>
    </dgm:pt>
    <dgm:pt modelId="{8EE1630E-7A3A-42FF-9DB8-274452FFD3F6}" type="pres">
      <dgm:prSet presAssocID="{2B12803E-ED63-4233-A881-435F54A5650C}" presName="negativeSpace" presStyleCnt="0"/>
      <dgm:spPr/>
    </dgm:pt>
    <dgm:pt modelId="{DFAF043B-C33C-4107-A701-E5A18901A49A}" type="pres">
      <dgm:prSet presAssocID="{2B12803E-ED63-4233-A881-435F54A5650C}" presName="childText" presStyleLbl="conFgAcc1" presStyleIdx="0" presStyleCnt="5" custScaleY="45179">
        <dgm:presLayoutVars>
          <dgm:bulletEnabled val="1"/>
        </dgm:presLayoutVars>
      </dgm:prSet>
      <dgm:spPr/>
    </dgm:pt>
    <dgm:pt modelId="{16ED4440-7169-4B10-BC17-2165761A8EF6}" type="pres">
      <dgm:prSet presAssocID="{341465FE-9139-4C3D-ACC0-B26285E706B6}" presName="spaceBetweenRectangles" presStyleCnt="0"/>
      <dgm:spPr/>
    </dgm:pt>
    <dgm:pt modelId="{476EF1AE-9482-4AF7-9481-DCFBA9B47E17}" type="pres">
      <dgm:prSet presAssocID="{EC8E31C0-721F-4C70-B993-C12BC1E22685}" presName="parentLin" presStyleCnt="0"/>
      <dgm:spPr/>
    </dgm:pt>
    <dgm:pt modelId="{36365748-0CE2-4C26-BB8B-2FA16AB9A4FB}" type="pres">
      <dgm:prSet presAssocID="{EC8E31C0-721F-4C70-B993-C12BC1E22685}" presName="parentLeftMargin" presStyleLbl="node1" presStyleIdx="0" presStyleCnt="5"/>
      <dgm:spPr/>
      <dgm:t>
        <a:bodyPr/>
        <a:lstStyle/>
        <a:p>
          <a:endParaRPr lang="ru-RU"/>
        </a:p>
      </dgm:t>
    </dgm:pt>
    <dgm:pt modelId="{73DEBC8A-57B9-440B-88FC-B728CA28AE75}" type="pres">
      <dgm:prSet presAssocID="{EC8E31C0-721F-4C70-B993-C12BC1E22685}" presName="parentText" presStyleLbl="node1" presStyleIdx="1" presStyleCnt="5" custScaleX="135702" custScaleY="128242" custLinFactNeighborX="-19324" custLinFactNeighborY="21692">
        <dgm:presLayoutVars>
          <dgm:chMax val="0"/>
          <dgm:bulletEnabled val="1"/>
        </dgm:presLayoutVars>
      </dgm:prSet>
      <dgm:spPr/>
      <dgm:t>
        <a:bodyPr/>
        <a:lstStyle/>
        <a:p>
          <a:endParaRPr lang="ru-RU"/>
        </a:p>
      </dgm:t>
    </dgm:pt>
    <dgm:pt modelId="{CA87B248-4766-4505-BB85-DBFCE6F84BBD}" type="pres">
      <dgm:prSet presAssocID="{EC8E31C0-721F-4C70-B993-C12BC1E22685}" presName="negativeSpace" presStyleCnt="0"/>
      <dgm:spPr/>
    </dgm:pt>
    <dgm:pt modelId="{0EC8D97F-8130-4AAD-B6B1-6576D8EC9528}" type="pres">
      <dgm:prSet presAssocID="{EC8E31C0-721F-4C70-B993-C12BC1E22685}" presName="childText" presStyleLbl="conFgAcc1" presStyleIdx="1" presStyleCnt="5" custScaleY="30837">
        <dgm:presLayoutVars>
          <dgm:bulletEnabled val="1"/>
        </dgm:presLayoutVars>
      </dgm:prSet>
      <dgm:spPr/>
    </dgm:pt>
    <dgm:pt modelId="{C0DD3906-01DC-47C5-8334-72C2EA402F4F}" type="pres">
      <dgm:prSet presAssocID="{D7891A4C-ECFD-425D-9DB5-623CC99E8291}" presName="spaceBetweenRectangles" presStyleCnt="0"/>
      <dgm:spPr/>
    </dgm:pt>
    <dgm:pt modelId="{6C793CBC-5B1E-4807-891C-E5B474E78091}" type="pres">
      <dgm:prSet presAssocID="{3FD51AE7-FEC5-4851-8AFA-DE62E1D97136}" presName="parentLin" presStyleCnt="0"/>
      <dgm:spPr/>
    </dgm:pt>
    <dgm:pt modelId="{54B116B4-BAA3-4E96-A52C-FC8730C96A4E}" type="pres">
      <dgm:prSet presAssocID="{3FD51AE7-FEC5-4851-8AFA-DE62E1D97136}" presName="parentLeftMargin" presStyleLbl="node1" presStyleIdx="1" presStyleCnt="5"/>
      <dgm:spPr/>
      <dgm:t>
        <a:bodyPr/>
        <a:lstStyle/>
        <a:p>
          <a:endParaRPr lang="ru-RU"/>
        </a:p>
      </dgm:t>
    </dgm:pt>
    <dgm:pt modelId="{E9194988-6120-4EEC-98F4-45CCF8EF5E7A}" type="pres">
      <dgm:prSet presAssocID="{3FD51AE7-FEC5-4851-8AFA-DE62E1D97136}" presName="parentText" presStyleLbl="node1" presStyleIdx="2" presStyleCnt="5" custScaleX="135702" custScaleY="70272" custLinFactNeighborX="-19548" custLinFactNeighborY="28922">
        <dgm:presLayoutVars>
          <dgm:chMax val="0"/>
          <dgm:bulletEnabled val="1"/>
        </dgm:presLayoutVars>
      </dgm:prSet>
      <dgm:spPr/>
      <dgm:t>
        <a:bodyPr/>
        <a:lstStyle/>
        <a:p>
          <a:endParaRPr lang="ru-RU"/>
        </a:p>
      </dgm:t>
    </dgm:pt>
    <dgm:pt modelId="{DD5866D4-217A-4571-959C-19AE8520FAAB}" type="pres">
      <dgm:prSet presAssocID="{3FD51AE7-FEC5-4851-8AFA-DE62E1D97136}" presName="negativeSpace" presStyleCnt="0"/>
      <dgm:spPr/>
    </dgm:pt>
    <dgm:pt modelId="{B081C0B9-9B80-470F-8189-34EF9DAFA60A}" type="pres">
      <dgm:prSet presAssocID="{3FD51AE7-FEC5-4851-8AFA-DE62E1D97136}" presName="childText" presStyleLbl="conFgAcc1" presStyleIdx="2" presStyleCnt="5" custScaleY="45179">
        <dgm:presLayoutVars>
          <dgm:bulletEnabled val="1"/>
        </dgm:presLayoutVars>
      </dgm:prSet>
      <dgm:spPr/>
    </dgm:pt>
    <dgm:pt modelId="{CDDE8737-AE36-47A0-9469-A08477142C37}" type="pres">
      <dgm:prSet presAssocID="{E422D47B-5904-450A-BB56-75373BC976F7}" presName="spaceBetweenRectangles" presStyleCnt="0"/>
      <dgm:spPr/>
    </dgm:pt>
    <dgm:pt modelId="{6BE97906-A1F6-4424-BADB-F978601D7B23}" type="pres">
      <dgm:prSet presAssocID="{D96C5312-E51C-46D4-8AAD-A45FBF77B6FE}" presName="parentLin" presStyleCnt="0"/>
      <dgm:spPr/>
    </dgm:pt>
    <dgm:pt modelId="{115DB079-C443-4A96-84F1-94F63C05A742}" type="pres">
      <dgm:prSet presAssocID="{D96C5312-E51C-46D4-8AAD-A45FBF77B6FE}" presName="parentLeftMargin" presStyleLbl="node1" presStyleIdx="2" presStyleCnt="5"/>
      <dgm:spPr/>
      <dgm:t>
        <a:bodyPr/>
        <a:lstStyle/>
        <a:p>
          <a:endParaRPr lang="ru-RU"/>
        </a:p>
      </dgm:t>
    </dgm:pt>
    <dgm:pt modelId="{9355CCA7-D895-4449-9C5A-72A1C4066303}" type="pres">
      <dgm:prSet presAssocID="{D96C5312-E51C-46D4-8AAD-A45FBF77B6FE}" presName="parentText" presStyleLbl="node1" presStyleIdx="3" presStyleCnt="5" custScaleX="137119" custLinFactNeighborX="-25090" custLinFactNeighborY="39045">
        <dgm:presLayoutVars>
          <dgm:chMax val="0"/>
          <dgm:bulletEnabled val="1"/>
        </dgm:presLayoutVars>
      </dgm:prSet>
      <dgm:spPr/>
      <dgm:t>
        <a:bodyPr/>
        <a:lstStyle/>
        <a:p>
          <a:endParaRPr lang="ru-RU"/>
        </a:p>
      </dgm:t>
    </dgm:pt>
    <dgm:pt modelId="{6EE33B74-4C83-41BE-BFAE-4CE827F59D84}" type="pres">
      <dgm:prSet presAssocID="{D96C5312-E51C-46D4-8AAD-A45FBF77B6FE}" presName="negativeSpace" presStyleCnt="0"/>
      <dgm:spPr/>
    </dgm:pt>
    <dgm:pt modelId="{172128EE-E814-44F7-99FE-39CB69492199}" type="pres">
      <dgm:prSet presAssocID="{D96C5312-E51C-46D4-8AAD-A45FBF77B6FE}" presName="childText" presStyleLbl="conFgAcc1" presStyleIdx="3" presStyleCnt="5">
        <dgm:presLayoutVars>
          <dgm:bulletEnabled val="1"/>
        </dgm:presLayoutVars>
      </dgm:prSet>
      <dgm:spPr/>
    </dgm:pt>
    <dgm:pt modelId="{46D00B06-7D36-4589-B67E-D02DED442B06}" type="pres">
      <dgm:prSet presAssocID="{D26E1917-CE9D-4FAD-96D3-D65C7A62863B}" presName="spaceBetweenRectangles" presStyleCnt="0"/>
      <dgm:spPr/>
    </dgm:pt>
    <dgm:pt modelId="{86F3087E-95BA-436D-8D8F-ABBAE57848E7}" type="pres">
      <dgm:prSet presAssocID="{F44D3E3C-C2D4-4002-98A1-ED7CE5E908B8}" presName="parentLin" presStyleCnt="0"/>
      <dgm:spPr/>
    </dgm:pt>
    <dgm:pt modelId="{397C6EEC-F41E-4210-B347-60483FD75B36}" type="pres">
      <dgm:prSet presAssocID="{F44D3E3C-C2D4-4002-98A1-ED7CE5E908B8}" presName="parentLeftMargin" presStyleLbl="node1" presStyleIdx="3" presStyleCnt="5"/>
      <dgm:spPr/>
      <dgm:t>
        <a:bodyPr/>
        <a:lstStyle/>
        <a:p>
          <a:endParaRPr lang="ru-RU"/>
        </a:p>
      </dgm:t>
    </dgm:pt>
    <dgm:pt modelId="{B0E4A8DC-AC3A-4331-8942-44D4792D2D25}" type="pres">
      <dgm:prSet presAssocID="{F44D3E3C-C2D4-4002-98A1-ED7CE5E908B8}" presName="parentText" presStyleLbl="node1" presStyleIdx="4" presStyleCnt="5" custScaleX="142542">
        <dgm:presLayoutVars>
          <dgm:chMax val="0"/>
          <dgm:bulletEnabled val="1"/>
        </dgm:presLayoutVars>
      </dgm:prSet>
      <dgm:spPr/>
      <dgm:t>
        <a:bodyPr/>
        <a:lstStyle/>
        <a:p>
          <a:endParaRPr lang="ru-RU"/>
        </a:p>
      </dgm:t>
    </dgm:pt>
    <dgm:pt modelId="{7DE80ED8-D9A9-4E8F-8BCF-D8578D88AE31}" type="pres">
      <dgm:prSet presAssocID="{F44D3E3C-C2D4-4002-98A1-ED7CE5E908B8}" presName="negativeSpace" presStyleCnt="0"/>
      <dgm:spPr/>
    </dgm:pt>
    <dgm:pt modelId="{55DF983B-02ED-4A78-BA09-5135A692E836}" type="pres">
      <dgm:prSet presAssocID="{F44D3E3C-C2D4-4002-98A1-ED7CE5E908B8}" presName="childText" presStyleLbl="conFgAcc1" presStyleIdx="4" presStyleCnt="5">
        <dgm:presLayoutVars>
          <dgm:bulletEnabled val="1"/>
        </dgm:presLayoutVars>
      </dgm:prSet>
      <dgm:spPr/>
    </dgm:pt>
  </dgm:ptLst>
  <dgm:cxnLst>
    <dgm:cxn modelId="{3CF75D32-8C9A-44F7-9EC8-9F80B0CB3E27}" type="presOf" srcId="{2B12803E-ED63-4233-A881-435F54A5650C}" destId="{D38F8AE9-0C63-405B-A6D6-D2B9E8362A0C}" srcOrd="1" destOrd="0" presId="urn:microsoft.com/office/officeart/2005/8/layout/list1"/>
    <dgm:cxn modelId="{3051E9C1-54A8-4F61-83C4-686A7DC03E2A}" type="presOf" srcId="{F44D3E3C-C2D4-4002-98A1-ED7CE5E908B8}" destId="{B0E4A8DC-AC3A-4331-8942-44D4792D2D25}" srcOrd="1" destOrd="0" presId="urn:microsoft.com/office/officeart/2005/8/layout/list1"/>
    <dgm:cxn modelId="{2945AA0F-59FA-4972-9D06-C7BFFCF737E7}" srcId="{F19A0B98-EB9F-41E6-A25E-948B6E8FC23A}" destId="{EC8E31C0-721F-4C70-B993-C12BC1E22685}" srcOrd="1" destOrd="0" parTransId="{A63F82D9-C9DB-48B1-B915-A70C5CEF0E73}" sibTransId="{D7891A4C-ECFD-425D-9DB5-623CC99E8291}"/>
    <dgm:cxn modelId="{0DBCCA8E-2EAD-410B-942B-06FE7C2BE6E1}" type="presOf" srcId="{F19A0B98-EB9F-41E6-A25E-948B6E8FC23A}" destId="{7E1DE6E7-9AB5-4D06-97B8-ABE9D9727F3F}" srcOrd="0" destOrd="0" presId="urn:microsoft.com/office/officeart/2005/8/layout/list1"/>
    <dgm:cxn modelId="{16D886E1-C695-41BD-82B1-157AD07042A3}" type="presOf" srcId="{D96C5312-E51C-46D4-8AAD-A45FBF77B6FE}" destId="{9355CCA7-D895-4449-9C5A-72A1C4066303}" srcOrd="1" destOrd="0" presId="urn:microsoft.com/office/officeart/2005/8/layout/list1"/>
    <dgm:cxn modelId="{26228CE8-2A72-47AF-8310-04346B795C24}" type="presOf" srcId="{2B12803E-ED63-4233-A881-435F54A5650C}" destId="{258018EE-D9BB-420F-9335-FDB45D5A91B9}" srcOrd="0" destOrd="0" presId="urn:microsoft.com/office/officeart/2005/8/layout/list1"/>
    <dgm:cxn modelId="{B0045D97-293F-45AC-90FA-4731339DA231}" type="presOf" srcId="{EC8E31C0-721F-4C70-B993-C12BC1E22685}" destId="{73DEBC8A-57B9-440B-88FC-B728CA28AE75}" srcOrd="1" destOrd="0" presId="urn:microsoft.com/office/officeart/2005/8/layout/list1"/>
    <dgm:cxn modelId="{FC0DEEBD-853B-44AB-855B-605BCB19107C}" type="presOf" srcId="{F44D3E3C-C2D4-4002-98A1-ED7CE5E908B8}" destId="{397C6EEC-F41E-4210-B347-60483FD75B36}" srcOrd="0" destOrd="0" presId="urn:microsoft.com/office/officeart/2005/8/layout/list1"/>
    <dgm:cxn modelId="{08F16F44-35C3-466C-857E-7D461E2792A7}" srcId="{F19A0B98-EB9F-41E6-A25E-948B6E8FC23A}" destId="{F44D3E3C-C2D4-4002-98A1-ED7CE5E908B8}" srcOrd="4" destOrd="0" parTransId="{4863BE2B-A5B4-4972-9F12-7E7250E32E1F}" sibTransId="{18E08EAD-C0D1-4D7A-B570-93E815B2E76D}"/>
    <dgm:cxn modelId="{F4A1E99D-18F6-4B88-9BCB-4882022E8F68}" srcId="{F19A0B98-EB9F-41E6-A25E-948B6E8FC23A}" destId="{2B12803E-ED63-4233-A881-435F54A5650C}" srcOrd="0" destOrd="0" parTransId="{659E900B-E8FB-4B79-BCD2-D31D5896DD05}" sibTransId="{341465FE-9139-4C3D-ACC0-B26285E706B6}"/>
    <dgm:cxn modelId="{F4133B91-9AA0-462E-96D9-BA8ADDF96D56}" type="presOf" srcId="{3FD51AE7-FEC5-4851-8AFA-DE62E1D97136}" destId="{E9194988-6120-4EEC-98F4-45CCF8EF5E7A}" srcOrd="1" destOrd="0" presId="urn:microsoft.com/office/officeart/2005/8/layout/list1"/>
    <dgm:cxn modelId="{E48FBA43-12A7-4C5C-866C-5582B65D7703}" type="presOf" srcId="{D96C5312-E51C-46D4-8AAD-A45FBF77B6FE}" destId="{115DB079-C443-4A96-84F1-94F63C05A742}" srcOrd="0" destOrd="0" presId="urn:microsoft.com/office/officeart/2005/8/layout/list1"/>
    <dgm:cxn modelId="{3B955ECF-B589-4D13-B8E2-B8B401382DA4}" srcId="{F19A0B98-EB9F-41E6-A25E-948B6E8FC23A}" destId="{D96C5312-E51C-46D4-8AAD-A45FBF77B6FE}" srcOrd="3" destOrd="0" parTransId="{A334E59C-3571-4321-9095-BD37F1E7A007}" sibTransId="{D26E1917-CE9D-4FAD-96D3-D65C7A62863B}"/>
    <dgm:cxn modelId="{C4E5BE18-4614-4DC5-B02B-2831DC5EB92F}" type="presOf" srcId="{3FD51AE7-FEC5-4851-8AFA-DE62E1D97136}" destId="{54B116B4-BAA3-4E96-A52C-FC8730C96A4E}" srcOrd="0" destOrd="0" presId="urn:microsoft.com/office/officeart/2005/8/layout/list1"/>
    <dgm:cxn modelId="{B77B2EF3-A8E7-41CF-9F06-D1F1469F3E35}" srcId="{F19A0B98-EB9F-41E6-A25E-948B6E8FC23A}" destId="{3FD51AE7-FEC5-4851-8AFA-DE62E1D97136}" srcOrd="2" destOrd="0" parTransId="{4853DD76-83C3-4A86-AE7F-3DADE0358939}" sibTransId="{E422D47B-5904-450A-BB56-75373BC976F7}"/>
    <dgm:cxn modelId="{E00A583A-D496-405D-B1B3-DBFD04CE20A0}" type="presOf" srcId="{EC8E31C0-721F-4C70-B993-C12BC1E22685}" destId="{36365748-0CE2-4C26-BB8B-2FA16AB9A4FB}" srcOrd="0" destOrd="0" presId="urn:microsoft.com/office/officeart/2005/8/layout/list1"/>
    <dgm:cxn modelId="{C18D1040-0D3C-49B2-BFCF-A4B5EB7B7CF1}" type="presParOf" srcId="{7E1DE6E7-9AB5-4D06-97B8-ABE9D9727F3F}" destId="{67DAC523-C261-429A-9266-185D5C7312BB}" srcOrd="0" destOrd="0" presId="urn:microsoft.com/office/officeart/2005/8/layout/list1"/>
    <dgm:cxn modelId="{52F42FE8-C909-400A-BF64-38AF33A687AD}" type="presParOf" srcId="{67DAC523-C261-429A-9266-185D5C7312BB}" destId="{258018EE-D9BB-420F-9335-FDB45D5A91B9}" srcOrd="0" destOrd="0" presId="urn:microsoft.com/office/officeart/2005/8/layout/list1"/>
    <dgm:cxn modelId="{C2CE6A9F-9DF6-42EC-B107-2DB6D79706CF}" type="presParOf" srcId="{67DAC523-C261-429A-9266-185D5C7312BB}" destId="{D38F8AE9-0C63-405B-A6D6-D2B9E8362A0C}" srcOrd="1" destOrd="0" presId="urn:microsoft.com/office/officeart/2005/8/layout/list1"/>
    <dgm:cxn modelId="{67E97BB7-0037-4DDE-A777-F545E02F6922}" type="presParOf" srcId="{7E1DE6E7-9AB5-4D06-97B8-ABE9D9727F3F}" destId="{8EE1630E-7A3A-42FF-9DB8-274452FFD3F6}" srcOrd="1" destOrd="0" presId="urn:microsoft.com/office/officeart/2005/8/layout/list1"/>
    <dgm:cxn modelId="{4EB589F9-5C50-440C-A686-AC12BE5279F2}" type="presParOf" srcId="{7E1DE6E7-9AB5-4D06-97B8-ABE9D9727F3F}" destId="{DFAF043B-C33C-4107-A701-E5A18901A49A}" srcOrd="2" destOrd="0" presId="urn:microsoft.com/office/officeart/2005/8/layout/list1"/>
    <dgm:cxn modelId="{6580189F-DDC0-421B-A8B5-E772BA7F78D4}" type="presParOf" srcId="{7E1DE6E7-9AB5-4D06-97B8-ABE9D9727F3F}" destId="{16ED4440-7169-4B10-BC17-2165761A8EF6}" srcOrd="3" destOrd="0" presId="urn:microsoft.com/office/officeart/2005/8/layout/list1"/>
    <dgm:cxn modelId="{290840B8-15D5-4B8B-80D9-B24EBDE186FD}" type="presParOf" srcId="{7E1DE6E7-9AB5-4D06-97B8-ABE9D9727F3F}" destId="{476EF1AE-9482-4AF7-9481-DCFBA9B47E17}" srcOrd="4" destOrd="0" presId="urn:microsoft.com/office/officeart/2005/8/layout/list1"/>
    <dgm:cxn modelId="{65A06307-F5BF-4965-8D46-F049B61FCC73}" type="presParOf" srcId="{476EF1AE-9482-4AF7-9481-DCFBA9B47E17}" destId="{36365748-0CE2-4C26-BB8B-2FA16AB9A4FB}" srcOrd="0" destOrd="0" presId="urn:microsoft.com/office/officeart/2005/8/layout/list1"/>
    <dgm:cxn modelId="{4D3B35FE-3A2A-4388-BBE4-82BA52F95FBF}" type="presParOf" srcId="{476EF1AE-9482-4AF7-9481-DCFBA9B47E17}" destId="{73DEBC8A-57B9-440B-88FC-B728CA28AE75}" srcOrd="1" destOrd="0" presId="urn:microsoft.com/office/officeart/2005/8/layout/list1"/>
    <dgm:cxn modelId="{173D3A3F-C7FB-4EA9-BBD1-D5D047D74D56}" type="presParOf" srcId="{7E1DE6E7-9AB5-4D06-97B8-ABE9D9727F3F}" destId="{CA87B248-4766-4505-BB85-DBFCE6F84BBD}" srcOrd="5" destOrd="0" presId="urn:microsoft.com/office/officeart/2005/8/layout/list1"/>
    <dgm:cxn modelId="{11F7217B-A430-472B-81D7-D4015B1A3EB2}" type="presParOf" srcId="{7E1DE6E7-9AB5-4D06-97B8-ABE9D9727F3F}" destId="{0EC8D97F-8130-4AAD-B6B1-6576D8EC9528}" srcOrd="6" destOrd="0" presId="urn:microsoft.com/office/officeart/2005/8/layout/list1"/>
    <dgm:cxn modelId="{C0CBCD73-B165-4BEF-9C72-DBB43EA29ECF}" type="presParOf" srcId="{7E1DE6E7-9AB5-4D06-97B8-ABE9D9727F3F}" destId="{C0DD3906-01DC-47C5-8334-72C2EA402F4F}" srcOrd="7" destOrd="0" presId="urn:microsoft.com/office/officeart/2005/8/layout/list1"/>
    <dgm:cxn modelId="{82EFF1CE-5F84-40AE-B1E7-C3F299B839FF}" type="presParOf" srcId="{7E1DE6E7-9AB5-4D06-97B8-ABE9D9727F3F}" destId="{6C793CBC-5B1E-4807-891C-E5B474E78091}" srcOrd="8" destOrd="0" presId="urn:microsoft.com/office/officeart/2005/8/layout/list1"/>
    <dgm:cxn modelId="{BD850D1B-5206-4D96-B938-FEB31FEDA04A}" type="presParOf" srcId="{6C793CBC-5B1E-4807-891C-E5B474E78091}" destId="{54B116B4-BAA3-4E96-A52C-FC8730C96A4E}" srcOrd="0" destOrd="0" presId="urn:microsoft.com/office/officeart/2005/8/layout/list1"/>
    <dgm:cxn modelId="{BFAB5013-3501-4C81-90F4-790A09808D27}" type="presParOf" srcId="{6C793CBC-5B1E-4807-891C-E5B474E78091}" destId="{E9194988-6120-4EEC-98F4-45CCF8EF5E7A}" srcOrd="1" destOrd="0" presId="urn:microsoft.com/office/officeart/2005/8/layout/list1"/>
    <dgm:cxn modelId="{45DD29F3-6D5F-4CF8-B785-C8437CDB753E}" type="presParOf" srcId="{7E1DE6E7-9AB5-4D06-97B8-ABE9D9727F3F}" destId="{DD5866D4-217A-4571-959C-19AE8520FAAB}" srcOrd="9" destOrd="0" presId="urn:microsoft.com/office/officeart/2005/8/layout/list1"/>
    <dgm:cxn modelId="{05907B30-405A-4DA6-AFAC-5292089CA589}" type="presParOf" srcId="{7E1DE6E7-9AB5-4D06-97B8-ABE9D9727F3F}" destId="{B081C0B9-9B80-470F-8189-34EF9DAFA60A}" srcOrd="10" destOrd="0" presId="urn:microsoft.com/office/officeart/2005/8/layout/list1"/>
    <dgm:cxn modelId="{A154659B-3870-4EEC-B6D3-3696FDB53096}" type="presParOf" srcId="{7E1DE6E7-9AB5-4D06-97B8-ABE9D9727F3F}" destId="{CDDE8737-AE36-47A0-9469-A08477142C37}" srcOrd="11" destOrd="0" presId="urn:microsoft.com/office/officeart/2005/8/layout/list1"/>
    <dgm:cxn modelId="{9F273B96-C8B2-40CE-863D-7A105C39FC6E}" type="presParOf" srcId="{7E1DE6E7-9AB5-4D06-97B8-ABE9D9727F3F}" destId="{6BE97906-A1F6-4424-BADB-F978601D7B23}" srcOrd="12" destOrd="0" presId="urn:microsoft.com/office/officeart/2005/8/layout/list1"/>
    <dgm:cxn modelId="{EAB8D792-A6D4-47A4-9112-1749AE7C38E2}" type="presParOf" srcId="{6BE97906-A1F6-4424-BADB-F978601D7B23}" destId="{115DB079-C443-4A96-84F1-94F63C05A742}" srcOrd="0" destOrd="0" presId="urn:microsoft.com/office/officeart/2005/8/layout/list1"/>
    <dgm:cxn modelId="{6B752E22-3445-42D5-A8EA-FE59A42CACAD}" type="presParOf" srcId="{6BE97906-A1F6-4424-BADB-F978601D7B23}" destId="{9355CCA7-D895-4449-9C5A-72A1C4066303}" srcOrd="1" destOrd="0" presId="urn:microsoft.com/office/officeart/2005/8/layout/list1"/>
    <dgm:cxn modelId="{03B6ABCB-C9B9-4973-A036-9CCC29E66E7F}" type="presParOf" srcId="{7E1DE6E7-9AB5-4D06-97B8-ABE9D9727F3F}" destId="{6EE33B74-4C83-41BE-BFAE-4CE827F59D84}" srcOrd="13" destOrd="0" presId="urn:microsoft.com/office/officeart/2005/8/layout/list1"/>
    <dgm:cxn modelId="{55B1A284-164E-4840-9C7D-4369C8E1055F}" type="presParOf" srcId="{7E1DE6E7-9AB5-4D06-97B8-ABE9D9727F3F}" destId="{172128EE-E814-44F7-99FE-39CB69492199}" srcOrd="14" destOrd="0" presId="urn:microsoft.com/office/officeart/2005/8/layout/list1"/>
    <dgm:cxn modelId="{DC1B9D43-BDB8-41B2-9B61-749EDE1D8E5E}" type="presParOf" srcId="{7E1DE6E7-9AB5-4D06-97B8-ABE9D9727F3F}" destId="{46D00B06-7D36-4589-B67E-D02DED442B06}" srcOrd="15" destOrd="0" presId="urn:microsoft.com/office/officeart/2005/8/layout/list1"/>
    <dgm:cxn modelId="{700923F2-E843-4E49-80F1-897312847688}" type="presParOf" srcId="{7E1DE6E7-9AB5-4D06-97B8-ABE9D9727F3F}" destId="{86F3087E-95BA-436D-8D8F-ABBAE57848E7}" srcOrd="16" destOrd="0" presId="urn:microsoft.com/office/officeart/2005/8/layout/list1"/>
    <dgm:cxn modelId="{3144A1D6-8621-488B-8C69-9413A067238B}" type="presParOf" srcId="{86F3087E-95BA-436D-8D8F-ABBAE57848E7}" destId="{397C6EEC-F41E-4210-B347-60483FD75B36}" srcOrd="0" destOrd="0" presId="urn:microsoft.com/office/officeart/2005/8/layout/list1"/>
    <dgm:cxn modelId="{34E85381-A033-4C28-ADEF-066388C57DB3}" type="presParOf" srcId="{86F3087E-95BA-436D-8D8F-ABBAE57848E7}" destId="{B0E4A8DC-AC3A-4331-8942-44D4792D2D25}" srcOrd="1" destOrd="0" presId="urn:microsoft.com/office/officeart/2005/8/layout/list1"/>
    <dgm:cxn modelId="{A27C93F1-E6A2-4C67-B88C-C1E2DF1E8138}" type="presParOf" srcId="{7E1DE6E7-9AB5-4D06-97B8-ABE9D9727F3F}" destId="{7DE80ED8-D9A9-4E8F-8BCF-D8578D88AE31}" srcOrd="17" destOrd="0" presId="urn:microsoft.com/office/officeart/2005/8/layout/list1"/>
    <dgm:cxn modelId="{57913491-857F-4DAF-B0D8-FE62100B5306}" type="presParOf" srcId="{7E1DE6E7-9AB5-4D06-97B8-ABE9D9727F3F}" destId="{55DF983B-02ED-4A78-BA09-5135A692E83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1D2704-34DA-4D0F-A25C-2FB3D594FB6C}" type="datetimeFigureOut">
              <a:rPr lang="ru-RU" smtClean="0"/>
              <a:t>10.06.2022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3725CD-136A-48D1-A397-087F489EEE4F}" type="slidenum">
              <a:rPr lang="ru-RU" smtClean="0"/>
              <a:t>‹#›</a:t>
            </a:fld>
            <a:endParaRPr lang="ru-RU"/>
          </a:p>
        </p:txBody>
      </p:sp>
    </p:spTree>
    <p:extLst>
      <p:ext uri="{BB962C8B-B14F-4D97-AF65-F5344CB8AC3E}">
        <p14:creationId xmlns:p14="http://schemas.microsoft.com/office/powerpoint/2010/main" val="2086532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a:t>
            </a:fld>
            <a:endParaRPr lang="ru-RU"/>
          </a:p>
        </p:txBody>
      </p:sp>
    </p:spTree>
    <p:extLst>
      <p:ext uri="{BB962C8B-B14F-4D97-AF65-F5344CB8AC3E}">
        <p14:creationId xmlns:p14="http://schemas.microsoft.com/office/powerpoint/2010/main" val="2897455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a:solidFill>
                  <a:schemeClr val="tx1"/>
                </a:solidFill>
                <a:latin typeface="+mn-lt"/>
                <a:ea typeface="+mn-ea"/>
                <a:cs typeface="+mn-cs"/>
              </a:rPr>
              <a:t>Основные виды деятельности</a:t>
            </a:r>
          </a:p>
          <a:p>
            <a:endParaRPr lang="uz-Cyrl-UZ" sz="1200" b="0" i="0" u="none" strike="noStrike" kern="1200" baseline="0" dirty="0">
              <a:solidFill>
                <a:schemeClr val="tx1"/>
              </a:solidFill>
              <a:latin typeface="+mn-lt"/>
              <a:ea typeface="+mn-ea"/>
              <a:cs typeface="+mn-cs"/>
            </a:endParaRPr>
          </a:p>
          <a:p>
            <a:r>
              <a:rPr lang="ru-RU" sz="1200" b="0" i="1" u="none" strike="noStrike" kern="1200" baseline="0" dirty="0">
                <a:solidFill>
                  <a:schemeClr val="tx1"/>
                </a:solidFill>
                <a:latin typeface="+mn-lt"/>
                <a:ea typeface="+mn-ea"/>
                <a:cs typeface="+mn-cs"/>
              </a:rPr>
              <a:t>Внутренняя логистика</a:t>
            </a:r>
            <a:r>
              <a:rPr lang="ru-RU" sz="1200" b="0" i="0" u="none" strike="noStrike" kern="1200" baseline="0" dirty="0">
                <a:solidFill>
                  <a:schemeClr val="tx1"/>
                </a:solidFill>
                <a:latin typeface="+mn-lt"/>
                <a:ea typeface="+mn-ea"/>
                <a:cs typeface="+mn-cs"/>
              </a:rPr>
              <a:t>. Данная категория включает виды деятельности, связанные с получением, хранением и распространением всего,</a:t>
            </a:r>
          </a:p>
          <a:p>
            <a:r>
              <a:rPr lang="ru-RU" sz="1200" b="0" i="0" u="none" strike="noStrike" kern="1200" baseline="0" dirty="0">
                <a:solidFill>
                  <a:schemeClr val="tx1"/>
                </a:solidFill>
                <a:latin typeface="+mn-lt"/>
                <a:ea typeface="+mn-ea"/>
                <a:cs typeface="+mn-cs"/>
              </a:rPr>
              <a:t>что идет на изготовление продукта: сюда относятся погрузочно-разгрузочные работы, складские помещения, контроль за материально-товарными запасами, организация расписания транспорта, выплаты поставщикам.</a:t>
            </a:r>
          </a:p>
          <a:p>
            <a:endParaRPr lang="ru-RU" sz="1200" b="0" i="1" u="none" strike="noStrike" kern="1200" baseline="0" dirty="0">
              <a:solidFill>
                <a:schemeClr val="tx1"/>
              </a:solidFill>
              <a:latin typeface="+mn-lt"/>
              <a:ea typeface="+mn-ea"/>
              <a:cs typeface="+mn-cs"/>
            </a:endParaRPr>
          </a:p>
          <a:p>
            <a:r>
              <a:rPr lang="ru-RU" sz="1200" b="0" i="1" u="none" strike="noStrike" kern="1200" baseline="0" dirty="0">
                <a:solidFill>
                  <a:schemeClr val="tx1"/>
                </a:solidFill>
                <a:latin typeface="+mn-lt"/>
                <a:ea typeface="+mn-ea"/>
                <a:cs typeface="+mn-cs"/>
              </a:rPr>
              <a:t>Производственный процесс</a:t>
            </a:r>
            <a:r>
              <a:rPr lang="ru-RU" sz="1200" b="0" i="0" u="none" strike="noStrike" kern="1200" baseline="0" dirty="0">
                <a:solidFill>
                  <a:schemeClr val="tx1"/>
                </a:solidFill>
                <a:latin typeface="+mn-lt"/>
                <a:ea typeface="+mn-ea"/>
                <a:cs typeface="+mn-cs"/>
              </a:rPr>
              <a:t>. Включает виды деятельности, связанные с превращением исходных материалов в конечный продукт. Это, к примеру, работа технического оборудования, упаковка, сборка, текущий ремонт оборудования, тестирование, работа заводов и производственных центров.</a:t>
            </a:r>
          </a:p>
          <a:p>
            <a:endParaRPr lang="uz-Cyrl-UZ" sz="1200" b="0" i="0" u="none" strike="noStrike" kern="1200" baseline="0" dirty="0">
              <a:solidFill>
                <a:schemeClr val="tx1"/>
              </a:solidFill>
              <a:latin typeface="+mn-lt"/>
              <a:ea typeface="+mn-ea"/>
              <a:cs typeface="+mn-cs"/>
            </a:endParaRPr>
          </a:p>
          <a:p>
            <a:r>
              <a:rPr lang="ru-RU" sz="1200" b="0" i="1" u="none" strike="noStrike" kern="1200" baseline="0" dirty="0">
                <a:solidFill>
                  <a:schemeClr val="tx1"/>
                </a:solidFill>
                <a:latin typeface="+mn-lt"/>
                <a:ea typeface="+mn-ea"/>
                <a:cs typeface="+mn-cs"/>
              </a:rPr>
              <a:t>Внешняя логистика</a:t>
            </a:r>
            <a:r>
              <a:rPr lang="ru-RU" sz="1200" b="0" i="0" u="none" strike="noStrike" kern="1200" baseline="0" dirty="0">
                <a:solidFill>
                  <a:schemeClr val="tx1"/>
                </a:solidFill>
                <a:latin typeface="+mn-lt"/>
                <a:ea typeface="+mn-ea"/>
                <a:cs typeface="+mn-cs"/>
              </a:rPr>
              <a:t>. В эту категорию входят виды деятельности, связанные со сбором, хранением и реальной доставкой продуктов покупателям. Это хранение на складах готовых товаров, погрузочно-разгрузочные работы, работа транспорта, доставляющего продукты покупателям, обработка заказов и определение времени их выполнения.</a:t>
            </a:r>
          </a:p>
          <a:p>
            <a:r>
              <a:rPr lang="ru-RU" sz="1200" b="0" i="1" u="none" strike="noStrike" kern="1200" baseline="0" dirty="0">
                <a:solidFill>
                  <a:schemeClr val="tx1"/>
                </a:solidFill>
                <a:latin typeface="+mn-lt"/>
                <a:ea typeface="+mn-ea"/>
                <a:cs typeface="+mn-cs"/>
              </a:rPr>
              <a:t>• Маркетинг и розничная торговля</a:t>
            </a:r>
            <a:r>
              <a:rPr lang="ru-RU" sz="1200" b="0" i="0" u="none" strike="noStrike" kern="1200" baseline="0" dirty="0">
                <a:solidFill>
                  <a:schemeClr val="tx1"/>
                </a:solidFill>
                <a:latin typeface="+mn-lt"/>
                <a:ea typeface="+mn-ea"/>
                <a:cs typeface="+mn-cs"/>
              </a:rPr>
              <a:t>. В эту категорию входят виды деятельности, направленные на то, чтобы покупатели могли приобрести продукт и, более того, захотели его приобрести. Сюда входит реклама, продвижение продуктов на рынке, работа торгового персонала, квотирование, выбор канала реализации, отношения с ним, ценовая политика.</a:t>
            </a:r>
          </a:p>
          <a:p>
            <a:r>
              <a:rPr lang="ru-RU" sz="1200" b="0" i="1" u="none" strike="noStrike" kern="1200" baseline="0" dirty="0">
                <a:solidFill>
                  <a:schemeClr val="tx1"/>
                </a:solidFill>
                <a:latin typeface="+mn-lt"/>
                <a:ea typeface="+mn-ea"/>
                <a:cs typeface="+mn-cs"/>
              </a:rPr>
              <a:t>• Обслуживание</a:t>
            </a:r>
            <a:r>
              <a:rPr lang="ru-RU" sz="1200" b="0" i="0" u="none" strike="noStrike" kern="1200" baseline="0" dirty="0">
                <a:solidFill>
                  <a:schemeClr val="tx1"/>
                </a:solidFill>
                <a:latin typeface="+mn-lt"/>
                <a:ea typeface="+mn-ea"/>
                <a:cs typeface="+mn-cs"/>
              </a:rPr>
              <a:t>. Виды деятельности в этой категории связаны с предоставлением услуг по поддержанию или даже увеличению стоимости</a:t>
            </a:r>
          </a:p>
          <a:p>
            <a:r>
              <a:rPr lang="ru-RU" sz="1200" b="0" i="0" u="none" strike="noStrike" kern="1200" baseline="0" dirty="0">
                <a:solidFill>
                  <a:schemeClr val="tx1"/>
                </a:solidFill>
                <a:latin typeface="+mn-lt"/>
                <a:ea typeface="+mn-ea"/>
                <a:cs typeface="+mn-cs"/>
              </a:rPr>
              <a:t>продукта: установка, ремонт, обучение использованию продукта, поставка запчастей и настройка продукта в соответствии с нуждами конкретного потребителя.</a:t>
            </a:r>
          </a:p>
          <a:p>
            <a:endParaRPr lang="uz-Cyrl-UZ" sz="1200" b="0" i="0" u="none" strike="noStrike" kern="1200" baseline="0" dirty="0">
              <a:solidFill>
                <a:schemeClr val="tx1"/>
              </a:solidFill>
              <a:latin typeface="+mn-lt"/>
              <a:ea typeface="+mn-ea"/>
              <a:cs typeface="+mn-cs"/>
            </a:endParaRPr>
          </a:p>
          <a:p>
            <a:r>
              <a:rPr lang="ru-RU" sz="1200" b="0" i="0" u="none" strike="noStrike" kern="1200" baseline="0" dirty="0">
                <a:solidFill>
                  <a:schemeClr val="tx1"/>
                </a:solidFill>
                <a:latin typeface="+mn-lt"/>
                <a:ea typeface="+mn-ea"/>
                <a:cs typeface="+mn-cs"/>
              </a:rPr>
              <a:t>Вспомогательные виды деятельности</a:t>
            </a:r>
          </a:p>
          <a:p>
            <a:r>
              <a:rPr lang="ru-RU" sz="1200" b="0" i="1" u="none" strike="noStrike" kern="1200" baseline="0" dirty="0">
                <a:solidFill>
                  <a:schemeClr val="tx1"/>
                </a:solidFill>
                <a:latin typeface="+mn-lt"/>
                <a:ea typeface="+mn-ea"/>
                <a:cs typeface="+mn-cs"/>
              </a:rPr>
              <a:t>Материально-техническое обеспечение</a:t>
            </a:r>
            <a:r>
              <a:rPr lang="ru-RU" sz="1200" b="0" i="0" u="none" strike="noStrike" kern="1200" baseline="0" dirty="0">
                <a:solidFill>
                  <a:schemeClr val="tx1"/>
                </a:solidFill>
                <a:latin typeface="+mn-lt"/>
                <a:ea typeface="+mn-ea"/>
                <a:cs typeface="+mn-cs"/>
              </a:rPr>
              <a:t>. Это вид деятельности по обеспечению компании материалами, используемыми ею на всех этапах создания</a:t>
            </a:r>
          </a:p>
          <a:p>
            <a:r>
              <a:rPr lang="ru-RU" sz="1200" b="0" i="0" u="none" strike="noStrike" kern="1200" baseline="0" dirty="0">
                <a:solidFill>
                  <a:schemeClr val="tx1"/>
                </a:solidFill>
                <a:latin typeface="+mn-lt"/>
                <a:ea typeface="+mn-ea"/>
                <a:cs typeface="+mn-cs"/>
              </a:rPr>
              <a:t>стоимости; но это не относится к самим приобретаемым вводимым факторам производства. Они обычно включают сырье, поставки, расходные материалы, а кроме того, и активы — такие как производственное оборудование, лабораторная аппаратура, офисное оборудование, здания.</a:t>
            </a:r>
          </a:p>
          <a:p>
            <a:endParaRPr lang="uz-Cyrl-UZ" sz="1200" b="0" i="0" u="none" strike="noStrike" kern="1200" baseline="0" dirty="0">
              <a:solidFill>
                <a:schemeClr val="tx1"/>
              </a:solidFill>
              <a:latin typeface="+mn-lt"/>
              <a:ea typeface="+mn-ea"/>
              <a:cs typeface="+mn-cs"/>
            </a:endParaRPr>
          </a:p>
          <a:p>
            <a:r>
              <a:rPr lang="ru-RU" sz="1200" b="0" i="1" u="none" strike="noStrike" kern="1200" baseline="0" dirty="0">
                <a:solidFill>
                  <a:schemeClr val="tx1"/>
                </a:solidFill>
                <a:latin typeface="+mn-lt"/>
                <a:ea typeface="+mn-ea"/>
                <a:cs typeface="+mn-cs"/>
              </a:rPr>
              <a:t>Технологическое развитие. </a:t>
            </a:r>
            <a:r>
              <a:rPr lang="ru-RU" sz="1200" b="0" i="0" u="none" strike="noStrike" kern="1200" baseline="0" dirty="0">
                <a:solidFill>
                  <a:schemeClr val="tx1"/>
                </a:solidFill>
                <a:latin typeface="+mn-lt"/>
                <a:ea typeface="+mn-ea"/>
                <a:cs typeface="+mn-cs"/>
              </a:rPr>
              <a:t>Деятельность по технологическому развитию состоит из целого ряда конкретных видов деятельности, которые можно разбить на два основных класса: совершенствование продукта и совершенствование производственного процесса.</a:t>
            </a:r>
          </a:p>
          <a:p>
            <a:r>
              <a:rPr lang="ru-RU" sz="1200" b="0" i="1" u="none" strike="noStrike" kern="1200" baseline="0" dirty="0">
                <a:solidFill>
                  <a:schemeClr val="tx1"/>
                </a:solidFill>
                <a:latin typeface="+mn-lt"/>
                <a:ea typeface="+mn-ea"/>
                <a:cs typeface="+mn-cs"/>
              </a:rPr>
              <a:t>Управление кадрами</a:t>
            </a:r>
            <a:r>
              <a:rPr lang="ru-RU" sz="1200" b="0" i="0" u="none" strike="noStrike" kern="1200" baseline="0" dirty="0">
                <a:solidFill>
                  <a:schemeClr val="tx1"/>
                </a:solidFill>
                <a:latin typeface="+mn-lt"/>
                <a:ea typeface="+mn-ea"/>
                <a:cs typeface="+mn-cs"/>
              </a:rPr>
              <a:t>. Управление кадрами состоит из таких видов деятельности, как набор персонала, прием на работу, обучение, повышение квалификации персонала и выплата заработной платы.</a:t>
            </a:r>
          </a:p>
          <a:p>
            <a:r>
              <a:rPr lang="ru-RU" sz="1200" b="0" i="1" u="none" strike="noStrike" kern="1200" baseline="0" dirty="0">
                <a:solidFill>
                  <a:schemeClr val="tx1"/>
                </a:solidFill>
                <a:latin typeface="+mn-lt"/>
                <a:ea typeface="+mn-ea"/>
                <a:cs typeface="+mn-cs"/>
              </a:rPr>
              <a:t>Инфраструктура компании</a:t>
            </a:r>
            <a:r>
              <a:rPr lang="ru-RU" sz="1200" b="0" i="0" u="none" strike="noStrike" kern="1200" baseline="0" dirty="0">
                <a:solidFill>
                  <a:schemeClr val="tx1"/>
                </a:solidFill>
                <a:latin typeface="+mn-lt"/>
                <a:ea typeface="+mn-ea"/>
                <a:cs typeface="+mn-cs"/>
              </a:rPr>
              <a:t>. Инфраструктура компании включает такие виды деятельности, как общее управление, планирование, финансы и бухгалтерский учет, юридическое обеспечение, взаимоотношения с государством, управление качеством. </a:t>
            </a:r>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6</a:t>
            </a:fld>
            <a:endParaRPr lang="ru-RU"/>
          </a:p>
        </p:txBody>
      </p:sp>
    </p:spTree>
    <p:extLst>
      <p:ext uri="{BB962C8B-B14F-4D97-AF65-F5344CB8AC3E}">
        <p14:creationId xmlns:p14="http://schemas.microsoft.com/office/powerpoint/2010/main" val="3073529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8</a:t>
            </a:fld>
            <a:endParaRPr lang="ru-RU"/>
          </a:p>
        </p:txBody>
      </p:sp>
    </p:spTree>
    <p:extLst>
      <p:ext uri="{BB962C8B-B14F-4D97-AF65-F5344CB8AC3E}">
        <p14:creationId xmlns:p14="http://schemas.microsoft.com/office/powerpoint/2010/main" val="14973967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9</a:t>
            </a:fld>
            <a:endParaRPr lang="ru-RU"/>
          </a:p>
        </p:txBody>
      </p:sp>
    </p:spTree>
    <p:extLst>
      <p:ext uri="{BB962C8B-B14F-4D97-AF65-F5344CB8AC3E}">
        <p14:creationId xmlns:p14="http://schemas.microsoft.com/office/powerpoint/2010/main" val="1284854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r>
              <a:rPr lang="ru-RU" sz="1200" b="1" i="0" u="none" strike="noStrike" kern="1200" baseline="0" dirty="0">
                <a:solidFill>
                  <a:schemeClr val="tx1"/>
                </a:solidFill>
                <a:latin typeface="+mn-lt"/>
                <a:ea typeface="+mn-ea"/>
                <a:cs typeface="+mn-cs"/>
              </a:rPr>
              <a:t>Коммутанты: </a:t>
            </a:r>
            <a:r>
              <a:rPr lang="ru-RU" sz="1200" b="0" i="0" u="none" strike="noStrike" kern="1200" baseline="0" dirty="0">
                <a:solidFill>
                  <a:schemeClr val="tx1"/>
                </a:solidFill>
                <a:latin typeface="+mn-lt"/>
                <a:ea typeface="+mn-ea"/>
                <a:cs typeface="+mn-cs"/>
              </a:rPr>
              <a:t>Часто предлагают товары-имитаторы, товары-подделки. Не привязаны прочно к определенной области деятельности, легко просачиваются из одного рынка на другой. Обладают низкой устойчивостью.</a:t>
            </a:r>
          </a:p>
          <a:p>
            <a:pPr algn="just"/>
            <a:r>
              <a:rPr lang="ru-RU" sz="1200" b="1" i="0" u="none" strike="noStrike" kern="1200" baseline="0" dirty="0" err="1">
                <a:solidFill>
                  <a:schemeClr val="tx1"/>
                </a:solidFill>
                <a:latin typeface="+mn-lt"/>
                <a:ea typeface="+mn-ea"/>
                <a:cs typeface="+mn-cs"/>
              </a:rPr>
              <a:t>Патиенты</a:t>
            </a:r>
            <a:r>
              <a:rPr lang="ru-RU" sz="1200" b="1"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Как правило, это не очень крупные организации, в течение ряда лет выпускающие продукцию определенного профиля. Конкурентная стратегия - основанные на узкой специализации низкие издержки и высокое качество товара.</a:t>
            </a:r>
          </a:p>
          <a:p>
            <a:pPr algn="just"/>
            <a:r>
              <a:rPr lang="ru-RU" sz="1200" b="1" i="0" u="none" strike="noStrike" kern="1200" baseline="0" dirty="0" err="1">
                <a:solidFill>
                  <a:schemeClr val="tx1"/>
                </a:solidFill>
                <a:latin typeface="+mn-lt"/>
                <a:ea typeface="+mn-ea"/>
                <a:cs typeface="+mn-cs"/>
              </a:rPr>
              <a:t>Виоленты</a:t>
            </a:r>
            <a:r>
              <a:rPr lang="ru-RU" sz="1200" b="1"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Конкурентная стратегия – низкие издержки за счет экономии на масштабе и удовлетворение массового спроса покупателей.</a:t>
            </a:r>
          </a:p>
          <a:p>
            <a:pPr algn="just"/>
            <a:r>
              <a:rPr lang="ru-RU" sz="1200" b="1" i="0" u="none" strike="noStrike" kern="1200" baseline="0" dirty="0" err="1">
                <a:solidFill>
                  <a:schemeClr val="tx1"/>
                </a:solidFill>
                <a:latin typeface="+mn-lt"/>
                <a:ea typeface="+mn-ea"/>
                <a:cs typeface="+mn-cs"/>
              </a:rPr>
              <a:t>Эксплеренты</a:t>
            </a:r>
            <a:r>
              <a:rPr lang="ru-RU" sz="1200" b="1"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Часто слабо связаны с рынком, не имеют достаточных средств для его освоения, широкой маркетинговой деятельности. Более эффективно действуют как венчурные (рисковые) подразделения крупных фирм или их дочерние организации.</a:t>
            </a:r>
          </a:p>
          <a:p>
            <a:pPr algn="just"/>
            <a:r>
              <a:rPr lang="ru-RU" sz="1200" b="0" i="0" u="none" strike="noStrike" kern="1200" baseline="0" dirty="0">
                <a:solidFill>
                  <a:schemeClr val="tx1"/>
                </a:solidFill>
                <a:latin typeface="+mn-lt"/>
                <a:ea typeface="+mn-ea"/>
                <a:cs typeface="+mn-cs"/>
              </a:rPr>
              <a:t>Автор классификации - А. Юданов</a:t>
            </a:r>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10</a:t>
            </a:fld>
            <a:endParaRPr lang="ru-RU"/>
          </a:p>
        </p:txBody>
      </p:sp>
    </p:spTree>
    <p:extLst>
      <p:ext uri="{BB962C8B-B14F-4D97-AF65-F5344CB8AC3E}">
        <p14:creationId xmlns:p14="http://schemas.microsoft.com/office/powerpoint/2010/main" val="19268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u="none" strike="noStrike" kern="1200" baseline="0" dirty="0">
                <a:solidFill>
                  <a:schemeClr val="tx1"/>
                </a:solidFill>
                <a:latin typeface="+mn-lt"/>
                <a:ea typeface="+mn-ea"/>
                <a:cs typeface="+mn-cs"/>
              </a:rPr>
              <a:t>Субституты ограничивают потенциальную</a:t>
            </a:r>
            <a:r>
              <a:rPr lang="en-US" sz="1200" b="0"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прибыльность отрасли, устанавливая потолок цен для действующих в ней</a:t>
            </a:r>
            <a:r>
              <a:rPr lang="en-US" sz="1200" b="0"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фирм</a:t>
            </a:r>
            <a:r>
              <a:rPr lang="en-US" sz="1200" b="0" i="0" u="none" strike="noStrike" kern="1200" baseline="0" dirty="0">
                <a:solidFill>
                  <a:schemeClr val="tx1"/>
                </a:solidFill>
                <a:latin typeface="+mn-lt"/>
                <a:ea typeface="+mn-ea"/>
                <a:cs typeface="+mn-cs"/>
              </a:rPr>
              <a:t>.</a:t>
            </a:r>
          </a:p>
          <a:p>
            <a:r>
              <a:rPr lang="ru-RU" sz="1200" b="0" i="0" u="none" strike="noStrike" kern="1200" baseline="0" dirty="0">
                <a:solidFill>
                  <a:schemeClr val="tx1"/>
                </a:solidFill>
                <a:latin typeface="+mn-lt"/>
                <a:ea typeface="+mn-ea"/>
                <a:cs typeface="+mn-cs"/>
              </a:rPr>
              <a:t>Определение субститутов означает нахождение продуктов, способных</a:t>
            </a:r>
            <a:r>
              <a:rPr lang="en-US" sz="1200" b="0"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выполнять ту же </a:t>
            </a:r>
            <a:r>
              <a:rPr lang="ru-RU" sz="1200" b="0" i="1" u="none" strike="noStrike" kern="1200" baseline="0" dirty="0">
                <a:solidFill>
                  <a:schemeClr val="tx1"/>
                </a:solidFill>
                <a:latin typeface="+mn-lt"/>
                <a:ea typeface="+mn-ea"/>
                <a:cs typeface="+mn-cs"/>
              </a:rPr>
              <a:t>функцию, </a:t>
            </a:r>
            <a:r>
              <a:rPr lang="ru-RU" sz="1200" b="0" i="0" u="none" strike="noStrike" kern="1200" baseline="0" dirty="0">
                <a:solidFill>
                  <a:schemeClr val="tx1"/>
                </a:solidFill>
                <a:latin typeface="+mn-lt"/>
                <a:ea typeface="+mn-ea"/>
                <a:cs typeface="+mn-cs"/>
              </a:rPr>
              <a:t>что и продукция данной отрасли. Эта задача</a:t>
            </a:r>
          </a:p>
          <a:p>
            <a:r>
              <a:rPr lang="ru-RU" sz="1200" b="0" i="0" u="none" strike="noStrike" kern="1200" baseline="0" dirty="0">
                <a:solidFill>
                  <a:schemeClr val="tx1"/>
                </a:solidFill>
                <a:latin typeface="+mn-lt"/>
                <a:ea typeface="+mn-ea"/>
                <a:cs typeface="+mn-cs"/>
              </a:rPr>
              <a:t>не всегда проста и может увести аналитика в весьма далекие от его отрасли</a:t>
            </a:r>
            <a:r>
              <a:rPr lang="en-US" sz="1200" b="0"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сферы.</a:t>
            </a:r>
            <a:endParaRPr lang="en-US" sz="1200" b="0" i="0" u="none" strike="noStrike" kern="1200" baseline="0" dirty="0">
              <a:solidFill>
                <a:schemeClr val="tx1"/>
              </a:solidFill>
              <a:latin typeface="+mn-lt"/>
              <a:ea typeface="+mn-ea"/>
              <a:cs typeface="+mn-cs"/>
            </a:endParaRPr>
          </a:p>
          <a:p>
            <a:r>
              <a:rPr lang="ru-RU" sz="1200" b="0" i="0" u="none" strike="noStrike" kern="1200" baseline="0" dirty="0">
                <a:solidFill>
                  <a:schemeClr val="tx1"/>
                </a:solidFill>
                <a:latin typeface="+mn-lt"/>
                <a:ea typeface="+mn-ea"/>
                <a:cs typeface="+mn-cs"/>
              </a:rPr>
              <a:t>Противостояние субститутам вполне может стать предметом </a:t>
            </a:r>
            <a:r>
              <a:rPr lang="ru-RU" sz="1200" b="0" i="1" u="none" strike="noStrike" kern="1200" baseline="0" dirty="0">
                <a:solidFill>
                  <a:schemeClr val="tx1"/>
                </a:solidFill>
                <a:latin typeface="+mn-lt"/>
                <a:ea typeface="+mn-ea"/>
                <a:cs typeface="+mn-cs"/>
              </a:rPr>
              <a:t>коллективных</a:t>
            </a:r>
            <a:r>
              <a:rPr lang="en-US" sz="1200" b="0" i="1" u="none" strike="noStrike" kern="1200" baseline="0" dirty="0">
                <a:solidFill>
                  <a:schemeClr val="tx1"/>
                </a:solidFill>
                <a:latin typeface="+mn-lt"/>
                <a:ea typeface="+mn-ea"/>
                <a:cs typeface="+mn-cs"/>
              </a:rPr>
              <a:t> </a:t>
            </a:r>
            <a:r>
              <a:rPr lang="ru-RU" sz="1200" b="0" i="1" u="none" strike="noStrike" kern="1200" baseline="0" dirty="0">
                <a:solidFill>
                  <a:schemeClr val="tx1"/>
                </a:solidFill>
                <a:latin typeface="+mn-lt"/>
                <a:ea typeface="+mn-ea"/>
                <a:cs typeface="+mn-cs"/>
              </a:rPr>
              <a:t>усилий </a:t>
            </a:r>
            <a:r>
              <a:rPr lang="ru-RU" sz="1200" b="0" i="0" u="none" strike="noStrike" kern="1200" baseline="0" dirty="0">
                <a:solidFill>
                  <a:schemeClr val="tx1"/>
                </a:solidFill>
                <a:latin typeface="+mn-lt"/>
                <a:ea typeface="+mn-ea"/>
                <a:cs typeface="+mn-cs"/>
              </a:rPr>
              <a:t>отрасли. Например, если рекламные акции одной фирмы могут</a:t>
            </a:r>
          </a:p>
          <a:p>
            <a:r>
              <a:rPr lang="ru-RU" sz="1200" b="0" i="0" u="none" strike="noStrike" kern="1200" baseline="0" dirty="0">
                <a:solidFill>
                  <a:schemeClr val="tx1"/>
                </a:solidFill>
                <a:latin typeface="+mn-lt"/>
                <a:ea typeface="+mn-ea"/>
                <a:cs typeface="+mn-cs"/>
              </a:rPr>
              <a:t>оказаться недостаточными для поддержания позиции отрасли против</a:t>
            </a:r>
            <a:r>
              <a:rPr lang="en-US" sz="1200" b="0" i="0" u="none" strike="noStrike" kern="1200" baseline="0" dirty="0">
                <a:solidFill>
                  <a:schemeClr val="tx1"/>
                </a:solidFill>
                <a:latin typeface="+mn-lt"/>
                <a:ea typeface="+mn-ea"/>
                <a:cs typeface="+mn-cs"/>
              </a:rPr>
              <a:t> </a:t>
            </a:r>
            <a:r>
              <a:rPr lang="ru-RU" sz="1200" b="0" i="0" u="none" strike="noStrike" kern="1200" baseline="0" dirty="0">
                <a:solidFill>
                  <a:schemeClr val="tx1"/>
                </a:solidFill>
                <a:latin typeface="+mn-lt"/>
                <a:ea typeface="+mn-ea"/>
                <a:cs typeface="+mn-cs"/>
              </a:rPr>
              <a:t>субститута, продолжительная и массированная кампания, осуществляемая</a:t>
            </a:r>
          </a:p>
          <a:p>
            <a:r>
              <a:rPr lang="ru-RU" sz="1200" b="0" i="0" u="none" strike="noStrike" kern="1200" baseline="0" dirty="0">
                <a:solidFill>
                  <a:schemeClr val="tx1"/>
                </a:solidFill>
                <a:latin typeface="+mn-lt"/>
                <a:ea typeface="+mn-ea"/>
                <a:cs typeface="+mn-cs"/>
              </a:rPr>
              <a:t>всеми участниками отрасли, вполне может улучшить ее коллективную позицию.</a:t>
            </a:r>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15</a:t>
            </a:fld>
            <a:endParaRPr lang="ru-RU"/>
          </a:p>
        </p:txBody>
      </p:sp>
    </p:spTree>
    <p:extLst>
      <p:ext uri="{BB962C8B-B14F-4D97-AF65-F5344CB8AC3E}">
        <p14:creationId xmlns:p14="http://schemas.microsoft.com/office/powerpoint/2010/main" val="566583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17</a:t>
            </a:fld>
            <a:endParaRPr lang="ru-RU"/>
          </a:p>
        </p:txBody>
      </p:sp>
    </p:spTree>
    <p:extLst>
      <p:ext uri="{BB962C8B-B14F-4D97-AF65-F5344CB8AC3E}">
        <p14:creationId xmlns:p14="http://schemas.microsoft.com/office/powerpoint/2010/main" val="14837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Производство одежды, продуктов питания, автомобилей, а также фармацевтику можно обозначить как типичные отрасли применения этой модели. </a:t>
            </a:r>
            <a:r>
              <a:rPr lang="ru-RU" sz="1200" kern="1200" dirty="0" err="1">
                <a:solidFill>
                  <a:schemeClr val="tx1"/>
                </a:solidFill>
                <a:effectLst/>
                <a:latin typeface="+mn-lt"/>
                <a:ea typeface="+mn-ea"/>
                <a:cs typeface="+mn-cs"/>
              </a:rPr>
              <a:t>Microsoft</a:t>
            </a:r>
            <a:r>
              <a:rPr lang="ru-RU" sz="1200" kern="1200" dirty="0">
                <a:solidFill>
                  <a:schemeClr val="tx1"/>
                </a:solidFill>
                <a:effectLst/>
                <a:latin typeface="+mn-lt"/>
                <a:ea typeface="+mn-ea"/>
                <a:cs typeface="+mn-cs"/>
              </a:rPr>
              <a:t>, безусловно, претендует на статус лидера по продукту в сфере IТ, так же, как </a:t>
            </a:r>
            <a:r>
              <a:rPr lang="ru-RU" sz="1200" kern="1200" dirty="0" err="1">
                <a:solidFill>
                  <a:schemeClr val="tx1"/>
                </a:solidFill>
                <a:effectLst/>
                <a:latin typeface="+mn-lt"/>
                <a:ea typeface="+mn-ea"/>
                <a:cs typeface="+mn-cs"/>
              </a:rPr>
              <a:t>Sony</a:t>
            </a:r>
            <a:r>
              <a:rPr lang="ru-RU" sz="1200" kern="1200" dirty="0">
                <a:solidFill>
                  <a:schemeClr val="tx1"/>
                </a:solidFill>
                <a:effectLst/>
                <a:latin typeface="+mn-lt"/>
                <a:ea typeface="+mn-ea"/>
                <a:cs typeface="+mn-cs"/>
              </a:rPr>
              <a:t> — на рынке бытовой техники, </a:t>
            </a:r>
            <a:r>
              <a:rPr lang="ru-RU" sz="1200" kern="1200" dirty="0" err="1">
                <a:solidFill>
                  <a:schemeClr val="tx1"/>
                </a:solidFill>
                <a:effectLst/>
                <a:latin typeface="+mn-lt"/>
                <a:ea typeface="+mn-ea"/>
                <a:cs typeface="+mn-cs"/>
              </a:rPr>
              <a:t>Mercedes</a:t>
            </a:r>
            <a:r>
              <a:rPr lang="ru-RU" sz="1200" kern="1200" dirty="0">
                <a:solidFill>
                  <a:schemeClr val="tx1"/>
                </a:solidFill>
                <a:effectLst/>
                <a:latin typeface="+mn-lt"/>
                <a:ea typeface="+mn-ea"/>
                <a:cs typeface="+mn-cs"/>
              </a:rPr>
              <a:t> и </a:t>
            </a:r>
            <a:r>
              <a:rPr lang="ru-RU" sz="1200" kern="1200" dirty="0" err="1">
                <a:solidFill>
                  <a:schemeClr val="tx1"/>
                </a:solidFill>
                <a:effectLst/>
                <a:latin typeface="+mn-lt"/>
                <a:ea typeface="+mn-ea"/>
                <a:cs typeface="+mn-cs"/>
              </a:rPr>
              <a:t>Harley-Davidson</a:t>
            </a:r>
            <a:r>
              <a:rPr lang="ru-RU" sz="1200" kern="1200" dirty="0">
                <a:solidFill>
                  <a:schemeClr val="tx1"/>
                </a:solidFill>
                <a:effectLst/>
                <a:latin typeface="+mn-lt"/>
                <a:ea typeface="+mn-ea"/>
                <a:cs typeface="+mn-cs"/>
              </a:rPr>
              <a:t> — средств передвижения, </a:t>
            </a:r>
            <a:r>
              <a:rPr lang="ru-RU" sz="1200" kern="1200" dirty="0" err="1">
                <a:solidFill>
                  <a:schemeClr val="tx1"/>
                </a:solidFill>
                <a:effectLst/>
                <a:latin typeface="+mn-lt"/>
                <a:ea typeface="+mn-ea"/>
                <a:cs typeface="+mn-cs"/>
              </a:rPr>
              <a:t>Nike</a:t>
            </a:r>
            <a:r>
              <a:rPr lang="ru-RU" sz="1200" kern="1200" dirty="0">
                <a:solidFill>
                  <a:schemeClr val="tx1"/>
                </a:solidFill>
                <a:effectLst/>
                <a:latin typeface="+mn-lt"/>
                <a:ea typeface="+mn-ea"/>
                <a:cs typeface="+mn-cs"/>
              </a:rPr>
              <a:t> и </a:t>
            </a:r>
            <a:r>
              <a:rPr lang="ru-RU" sz="1200" kern="1200" dirty="0" err="1">
                <a:solidFill>
                  <a:schemeClr val="tx1"/>
                </a:solidFill>
                <a:effectLst/>
                <a:latin typeface="+mn-lt"/>
                <a:ea typeface="+mn-ea"/>
                <a:cs typeface="+mn-cs"/>
              </a:rPr>
              <a:t>Levi's</a:t>
            </a:r>
            <a:r>
              <a:rPr lang="ru-RU" sz="1200" kern="1200" dirty="0">
                <a:solidFill>
                  <a:schemeClr val="tx1"/>
                </a:solidFill>
                <a:effectLst/>
                <a:latin typeface="+mn-lt"/>
                <a:ea typeface="+mn-ea"/>
                <a:cs typeface="+mn-cs"/>
              </a:rPr>
              <a:t> — одежды, </a:t>
            </a:r>
            <a:r>
              <a:rPr lang="ru-RU" sz="1200" kern="1200" dirty="0" err="1">
                <a:solidFill>
                  <a:schemeClr val="tx1"/>
                </a:solidFill>
                <a:effectLst/>
                <a:latin typeface="+mn-lt"/>
                <a:ea typeface="+mn-ea"/>
                <a:cs typeface="+mn-cs"/>
              </a:rPr>
              <a:t>CocaCola</a:t>
            </a:r>
            <a:r>
              <a:rPr lang="ru-RU" sz="1200" kern="1200" dirty="0">
                <a:solidFill>
                  <a:schemeClr val="tx1"/>
                </a:solidFill>
                <a:effectLst/>
                <a:latin typeface="+mn-lt"/>
                <a:ea typeface="+mn-ea"/>
                <a:cs typeface="+mn-cs"/>
              </a:rPr>
              <a:t> — напитков, </a:t>
            </a:r>
            <a:r>
              <a:rPr lang="ru-RU" sz="1200" kern="1200" dirty="0" err="1">
                <a:solidFill>
                  <a:schemeClr val="tx1"/>
                </a:solidFill>
                <a:effectLst/>
                <a:latin typeface="+mn-lt"/>
                <a:ea typeface="+mn-ea"/>
                <a:cs typeface="+mn-cs"/>
              </a:rPr>
              <a:t>Nokiа</a:t>
            </a:r>
            <a:r>
              <a:rPr lang="ru-RU" sz="1200" kern="1200" dirty="0">
                <a:solidFill>
                  <a:schemeClr val="tx1"/>
                </a:solidFill>
                <a:effectLst/>
                <a:latin typeface="+mn-lt"/>
                <a:ea typeface="+mn-ea"/>
                <a:cs typeface="+mn-cs"/>
              </a:rPr>
              <a:t> — мобильных телефонов, </a:t>
            </a:r>
            <a:r>
              <a:rPr lang="ru-RU" sz="1200" kern="1200" dirty="0" err="1">
                <a:solidFill>
                  <a:schemeClr val="tx1"/>
                </a:solidFill>
                <a:effectLst/>
                <a:latin typeface="+mn-lt"/>
                <a:ea typeface="+mn-ea"/>
                <a:cs typeface="+mn-cs"/>
              </a:rPr>
              <a:t>Gillette</a:t>
            </a:r>
            <a:r>
              <a:rPr lang="ru-RU" sz="1200" kern="1200" dirty="0">
                <a:solidFill>
                  <a:schemeClr val="tx1"/>
                </a:solidFill>
                <a:effectLst/>
                <a:latin typeface="+mn-lt"/>
                <a:ea typeface="+mn-ea"/>
                <a:cs typeface="+mn-cs"/>
              </a:rPr>
              <a:t> — бритвенных приборов, </a:t>
            </a:r>
            <a:r>
              <a:rPr lang="ru-RU" sz="1200" kern="1200" dirty="0" err="1">
                <a:solidFill>
                  <a:schemeClr val="tx1"/>
                </a:solidFill>
                <a:effectLst/>
                <a:latin typeface="+mn-lt"/>
                <a:ea typeface="+mn-ea"/>
                <a:cs typeface="+mn-cs"/>
              </a:rPr>
              <a:t>TetraPack</a:t>
            </a:r>
            <a:r>
              <a:rPr lang="ru-RU" sz="1200" kern="1200" dirty="0">
                <a:solidFill>
                  <a:schemeClr val="tx1"/>
                </a:solidFill>
                <a:effectLst/>
                <a:latin typeface="+mn-lt"/>
                <a:ea typeface="+mn-ea"/>
                <a:cs typeface="+mn-cs"/>
              </a:rPr>
              <a:t> — упаковки.</a:t>
            </a:r>
          </a:p>
          <a:p>
            <a:endParaRPr lang="uz-Cyrl-UZ" dirty="0"/>
          </a:p>
          <a:p>
            <a:r>
              <a:rPr lang="ru-RU" dirty="0"/>
              <a:t>Целью стратегии является придание продукту-товару отличительных свойств, которые важны для покупателя и которые отличают данный товар от предложений конкурентов. </a:t>
            </a:r>
          </a:p>
          <a:p>
            <a:r>
              <a:rPr lang="ru-RU" dirty="0"/>
              <a:t>Дифференциация, как и лидерство по издержкам, защищает организацию от конкурентных сил, но совершенно иным способом. Несмотря на то, что наличие отличительных качеств требует, как правило, более высоких издержек, успешная дифференциация позволяет коммерческой организации добиться большей рентабельности за счет того, что рынок готов принять более высокую цену. </a:t>
            </a:r>
          </a:p>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20</a:t>
            </a:fld>
            <a:endParaRPr lang="ru-RU"/>
          </a:p>
        </p:txBody>
      </p:sp>
    </p:spTree>
    <p:extLst>
      <p:ext uri="{BB962C8B-B14F-4D97-AF65-F5344CB8AC3E}">
        <p14:creationId xmlns:p14="http://schemas.microsoft.com/office/powerpoint/2010/main" val="32882565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Этот тип стратегии часто встречается в таких отраслях, как сельское хозяйство, производство мебели и бытовой техники, транспорт; свойствен он и супермаркетам. </a:t>
            </a:r>
            <a:r>
              <a:rPr lang="ru-RU" sz="1200" kern="1200" dirty="0" err="1">
                <a:solidFill>
                  <a:schemeClr val="tx1"/>
                </a:solidFill>
                <a:effectLst/>
                <a:latin typeface="+mn-lt"/>
                <a:ea typeface="+mn-ea"/>
                <a:cs typeface="+mn-cs"/>
              </a:rPr>
              <a:t>Авиадискаунтер</a:t>
            </a:r>
            <a:r>
              <a:rPr lang="ru-RU" sz="1200" kern="1200" dirty="0">
                <a:solidFill>
                  <a:schemeClr val="tx1"/>
                </a:solidFill>
                <a:effectLst/>
                <a:latin typeface="+mn-lt"/>
                <a:ea typeface="+mn-ea"/>
                <a:cs typeface="+mn-cs"/>
              </a:rPr>
              <a:t> </a:t>
            </a:r>
            <a:r>
              <a:rPr lang="ru-RU" sz="1200" kern="1200" dirty="0" err="1">
                <a:solidFill>
                  <a:schemeClr val="tx1"/>
                </a:solidFill>
                <a:effectLst/>
                <a:latin typeface="+mn-lt"/>
                <a:ea typeface="+mn-ea"/>
                <a:cs typeface="+mn-cs"/>
              </a:rPr>
              <a:t>Ryan</a:t>
            </a:r>
            <a:r>
              <a:rPr lang="ru-RU" sz="1200" kern="1200" dirty="0">
                <a:solidFill>
                  <a:schemeClr val="tx1"/>
                </a:solidFill>
                <a:effectLst/>
                <a:latin typeface="+mn-lt"/>
                <a:ea typeface="+mn-ea"/>
                <a:cs typeface="+mn-cs"/>
              </a:rPr>
              <a:t> </a:t>
            </a:r>
            <a:r>
              <a:rPr lang="ru-RU" sz="1200" kern="1200" dirty="0" err="1">
                <a:solidFill>
                  <a:schemeClr val="tx1"/>
                </a:solidFill>
                <a:effectLst/>
                <a:latin typeface="+mn-lt"/>
                <a:ea typeface="+mn-ea"/>
                <a:cs typeface="+mn-cs"/>
              </a:rPr>
              <a:t>Air</a:t>
            </a:r>
            <a:r>
              <a:rPr lang="ru-RU" sz="1200" kern="1200" dirty="0">
                <a:solidFill>
                  <a:schemeClr val="tx1"/>
                </a:solidFill>
                <a:effectLst/>
                <a:latin typeface="+mn-lt"/>
                <a:ea typeface="+mn-ea"/>
                <a:cs typeface="+mn-cs"/>
              </a:rPr>
              <a:t>, производитель автомобилей </a:t>
            </a:r>
            <a:r>
              <a:rPr lang="ru-RU" sz="1200" kern="1200" dirty="0" err="1">
                <a:solidFill>
                  <a:schemeClr val="tx1"/>
                </a:solidFill>
                <a:effectLst/>
                <a:latin typeface="+mn-lt"/>
                <a:ea typeface="+mn-ea"/>
                <a:cs typeface="+mn-cs"/>
              </a:rPr>
              <a:t>Toyota</a:t>
            </a:r>
            <a:r>
              <a:rPr lang="ru-RU" sz="1200" kern="1200" dirty="0">
                <a:solidFill>
                  <a:schemeClr val="tx1"/>
                </a:solidFill>
                <a:effectLst/>
                <a:latin typeface="+mn-lt"/>
                <a:ea typeface="+mn-ea"/>
                <a:cs typeface="+mn-cs"/>
              </a:rPr>
              <a:t>, сеть ресторанов </a:t>
            </a:r>
            <a:r>
              <a:rPr lang="ru-RU" sz="1200" kern="1200" dirty="0" err="1">
                <a:solidFill>
                  <a:schemeClr val="tx1"/>
                </a:solidFill>
                <a:effectLst/>
                <a:latin typeface="+mn-lt"/>
                <a:ea typeface="+mn-ea"/>
                <a:cs typeface="+mn-cs"/>
              </a:rPr>
              <a:t>McDonald's</a:t>
            </a:r>
            <a:r>
              <a:rPr lang="ru-RU" sz="1200" kern="1200" dirty="0">
                <a:solidFill>
                  <a:schemeClr val="tx1"/>
                </a:solidFill>
                <a:effectLst/>
                <a:latin typeface="+mn-lt"/>
                <a:ea typeface="+mn-ea"/>
                <a:cs typeface="+mn-cs"/>
              </a:rPr>
              <a:t>, </a:t>
            </a:r>
            <a:r>
              <a:rPr lang="ru-RU" sz="1200" kern="1200" dirty="0" err="1">
                <a:solidFill>
                  <a:schemeClr val="tx1"/>
                </a:solidFill>
                <a:effectLst/>
                <a:latin typeface="+mn-lt"/>
                <a:ea typeface="+mn-ea"/>
                <a:cs typeface="+mn-cs"/>
              </a:rPr>
              <a:t>ритейлер</a:t>
            </a:r>
            <a:r>
              <a:rPr lang="ru-RU" sz="1200" kern="1200" dirty="0">
                <a:solidFill>
                  <a:schemeClr val="tx1"/>
                </a:solidFill>
                <a:effectLst/>
                <a:latin typeface="+mn-lt"/>
                <a:ea typeface="+mn-ea"/>
                <a:cs typeface="+mn-cs"/>
              </a:rPr>
              <a:t> </a:t>
            </a:r>
            <a:r>
              <a:rPr lang="ru-RU" sz="1200" kern="1200" dirty="0" err="1">
                <a:solidFill>
                  <a:schemeClr val="tx1"/>
                </a:solidFill>
                <a:effectLst/>
                <a:latin typeface="+mn-lt"/>
                <a:ea typeface="+mn-ea"/>
                <a:cs typeface="+mn-cs"/>
              </a:rPr>
              <a:t>Wal-Mart</a:t>
            </a:r>
            <a:r>
              <a:rPr lang="ru-RU" sz="1200" kern="1200" dirty="0">
                <a:solidFill>
                  <a:schemeClr val="tx1"/>
                </a:solidFill>
                <a:effectLst/>
                <a:latin typeface="+mn-lt"/>
                <a:ea typeface="+mn-ea"/>
                <a:cs typeface="+mn-cs"/>
              </a:rPr>
              <a:t> и гигант мебельной отрасли IKEA — яркие примеры преуспевающих компаний, стратегия которых основывается на модели «лидерство по издержкам»/«операционное совершенство».</a:t>
            </a:r>
          </a:p>
          <a:p>
            <a:endParaRPr lang="ru-RU" dirty="0"/>
          </a:p>
          <a:p>
            <a:pPr marL="0" marR="0" lvl="0" indent="0" algn="l" defTabSz="914400" rtl="0" eaLnBrk="1" fontAlgn="auto" latinLnBrk="0" hangingPunct="1">
              <a:lnSpc>
                <a:spcPct val="100000"/>
              </a:lnSpc>
              <a:spcBef>
                <a:spcPts val="0"/>
              </a:spcBef>
              <a:spcAft>
                <a:spcPts val="0"/>
              </a:spcAft>
              <a:buClrTx/>
              <a:buSzTx/>
              <a:buFontTx/>
              <a:buNone/>
              <a:tabLst/>
              <a:defRPr/>
            </a:pPr>
            <a:r>
              <a:rPr lang="ru-RU" sz="1200" i="1" u="sng" dirty="0"/>
              <a:t>Предпосылки</a:t>
            </a:r>
            <a:r>
              <a:rPr lang="ru-RU" sz="1100" dirty="0"/>
              <a:t>: </a:t>
            </a:r>
            <a:r>
              <a:rPr lang="ru-RU" sz="1200" dirty="0"/>
              <a:t>большая доля рынка, наличие конкурентных преимуществ (доступ к дешевому сырью, низкие расходы на доставку и продажу товаров и др.), строгий контроль расходов, возможность экономии расходов на исследования, рекламу, сервис</a:t>
            </a:r>
          </a:p>
          <a:p>
            <a:endParaRPr lang="ru-RU" dirty="0"/>
          </a:p>
          <a:p>
            <a:pPr lvl="0"/>
            <a:r>
              <a:rPr lang="ru-RU" sz="1200" i="1" u="sng" dirty="0"/>
              <a:t>Преимущества стратегии</a:t>
            </a:r>
            <a:r>
              <a:rPr lang="ru-RU" sz="1000" dirty="0"/>
              <a:t>: </a:t>
            </a:r>
          </a:p>
          <a:p>
            <a:pPr lvl="0"/>
            <a:r>
              <a:rPr lang="ru-RU" sz="1200" dirty="0"/>
              <a:t>предприятия рентабельны даже в условиях сильной конкурентной борьбы, когда другие конкуренты терпят убытки;</a:t>
            </a:r>
          </a:p>
          <a:p>
            <a:pPr lvl="0"/>
            <a:r>
              <a:rPr lang="ru-RU" sz="1200" dirty="0"/>
              <a:t>низкие затраты создают высокие входные барьеры; </a:t>
            </a:r>
          </a:p>
          <a:p>
            <a:pPr lvl="0"/>
            <a:r>
              <a:rPr lang="ru-RU" sz="1200" dirty="0"/>
              <a:t>при появлении продуктов-заменителей лидер по экономии на издержках имеет большую свободу действий, чем конкуренты; </a:t>
            </a:r>
            <a:endParaRPr lang="en-US" sz="1200" dirty="0"/>
          </a:p>
          <a:p>
            <a:pPr lvl="0"/>
            <a:r>
              <a:rPr lang="ru-RU" sz="1200" dirty="0"/>
              <a:t>низкие затраты снижают влияние поставщиков</a:t>
            </a:r>
          </a:p>
          <a:p>
            <a:endParaRPr lang="ru-RU" dirty="0"/>
          </a:p>
          <a:p>
            <a:pPr lvl="0"/>
            <a:r>
              <a:rPr lang="ru-RU" sz="1400" i="1" u="sng" dirty="0"/>
              <a:t>Риски стратегии</a:t>
            </a:r>
            <a:r>
              <a:rPr lang="ru-RU" sz="1200" dirty="0"/>
              <a:t>: </a:t>
            </a:r>
          </a:p>
          <a:p>
            <a:pPr lvl="0"/>
            <a:r>
              <a:rPr lang="ru-RU" sz="1200" dirty="0"/>
              <a:t>конкуренты могут перенять методы снижения затрат;</a:t>
            </a:r>
          </a:p>
          <a:p>
            <a:pPr lvl="0"/>
            <a:r>
              <a:rPr lang="ru-RU" sz="1200" dirty="0"/>
              <a:t>серьезные технологические новшества могут устранить имеющиеся конкурентные преимущества и сделать малопригодным накопленный опыт;</a:t>
            </a:r>
          </a:p>
          <a:p>
            <a:pPr lvl="0"/>
            <a:r>
              <a:rPr lang="ru-RU" sz="1200" dirty="0"/>
              <a:t>концентрация на затратах затруднит своевременное обнаружение изменении требований рынка;</a:t>
            </a:r>
          </a:p>
          <a:p>
            <a:pPr lvl="0"/>
            <a:r>
              <a:rPr lang="ru-RU" sz="1200" dirty="0"/>
              <a:t>непредвиденное действие факторов, увеличивающих затраты, могут привести к уменьшению разрыва в ценах в сравнении с конкурентами.</a:t>
            </a:r>
          </a:p>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21</a:t>
            </a:fld>
            <a:endParaRPr lang="ru-RU"/>
          </a:p>
        </p:txBody>
      </p:sp>
    </p:spTree>
    <p:extLst>
      <p:ext uri="{BB962C8B-B14F-4D97-AF65-F5344CB8AC3E}">
        <p14:creationId xmlns:p14="http://schemas.microsoft.com/office/powerpoint/2010/main" val="97754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effectLst/>
                <a:latin typeface="+mn-lt"/>
                <a:ea typeface="+mn-ea"/>
                <a:cs typeface="+mn-cs"/>
              </a:rPr>
              <a:t>Рестораны, строительные и консалтинговые фирмы, рекламные агентства, банки, журналы, IT-компании, бутики часто выбирают для себя именно этот тип стратегии. Сеть кофеен </a:t>
            </a:r>
            <a:r>
              <a:rPr lang="ru-RU" sz="1200" kern="1200" dirty="0" err="1">
                <a:solidFill>
                  <a:schemeClr val="tx1"/>
                </a:solidFill>
                <a:effectLst/>
                <a:latin typeface="+mn-lt"/>
                <a:ea typeface="+mn-ea"/>
                <a:cs typeface="+mn-cs"/>
              </a:rPr>
              <a:t>Starbucks</a:t>
            </a:r>
            <a:r>
              <a:rPr lang="ru-RU" sz="1200" kern="1200" dirty="0">
                <a:solidFill>
                  <a:schemeClr val="tx1"/>
                </a:solidFill>
                <a:effectLst/>
                <a:latin typeface="+mn-lt"/>
                <a:ea typeface="+mn-ea"/>
                <a:cs typeface="+mn-cs"/>
              </a:rPr>
              <a:t>; производитель дорогих и старомодных автомобилей </a:t>
            </a:r>
            <a:r>
              <a:rPr lang="ru-RU" sz="1200" kern="1200" dirty="0" err="1">
                <a:solidFill>
                  <a:schemeClr val="tx1"/>
                </a:solidFill>
                <a:effectLst/>
                <a:latin typeface="+mn-lt"/>
                <a:ea typeface="+mn-ea"/>
                <a:cs typeface="+mn-cs"/>
              </a:rPr>
              <a:t>Morgan</a:t>
            </a:r>
            <a:r>
              <a:rPr lang="ru-RU" sz="1200" kern="1200" dirty="0">
                <a:solidFill>
                  <a:schemeClr val="tx1"/>
                </a:solidFill>
                <a:effectLst/>
                <a:latin typeface="+mn-lt"/>
                <a:ea typeface="+mn-ea"/>
                <a:cs typeface="+mn-cs"/>
              </a:rPr>
              <a:t>; журнал для фетишистов </a:t>
            </a:r>
            <a:r>
              <a:rPr lang="ru-RU" sz="1200" kern="1200" dirty="0" err="1">
                <a:solidFill>
                  <a:schemeClr val="tx1"/>
                </a:solidFill>
                <a:effectLst/>
                <a:latin typeface="+mn-lt"/>
                <a:ea typeface="+mn-ea"/>
                <a:cs typeface="+mn-cs"/>
              </a:rPr>
              <a:t>Legshow</a:t>
            </a:r>
            <a:r>
              <a:rPr lang="ru-RU" sz="1200" kern="1200" dirty="0">
                <a:solidFill>
                  <a:schemeClr val="tx1"/>
                </a:solidFill>
                <a:effectLst/>
                <a:latin typeface="+mn-lt"/>
                <a:ea typeface="+mn-ea"/>
                <a:cs typeface="+mn-cs"/>
              </a:rPr>
              <a:t>; производитель стоматологического оборудования </a:t>
            </a:r>
            <a:r>
              <a:rPr lang="ru-RU" sz="1200" kern="1200" dirty="0" err="1">
                <a:solidFill>
                  <a:schemeClr val="tx1"/>
                </a:solidFill>
                <a:effectLst/>
                <a:latin typeface="+mn-lt"/>
                <a:ea typeface="+mn-ea"/>
                <a:cs typeface="+mn-cs"/>
              </a:rPr>
              <a:t>Bergman</a:t>
            </a:r>
            <a:r>
              <a:rPr lang="ru-RU" sz="1200" kern="1200" dirty="0">
                <a:solidFill>
                  <a:schemeClr val="tx1"/>
                </a:solidFill>
                <a:effectLst/>
                <a:latin typeface="+mn-lt"/>
                <a:ea typeface="+mn-ea"/>
                <a:cs typeface="+mn-cs"/>
              </a:rPr>
              <a:t> &amp; </a:t>
            </a:r>
            <a:r>
              <a:rPr lang="ru-RU" sz="1200" kern="1200" dirty="0" err="1">
                <a:solidFill>
                  <a:schemeClr val="tx1"/>
                </a:solidFill>
                <a:effectLst/>
                <a:latin typeface="+mn-lt"/>
                <a:ea typeface="+mn-ea"/>
                <a:cs typeface="+mn-cs"/>
              </a:rPr>
              <a:t>Beving</a:t>
            </a:r>
            <a:r>
              <a:rPr lang="ru-RU" sz="1200" kern="1200" dirty="0">
                <a:solidFill>
                  <a:schemeClr val="tx1"/>
                </a:solidFill>
                <a:effectLst/>
                <a:latin typeface="+mn-lt"/>
                <a:ea typeface="+mn-ea"/>
                <a:cs typeface="+mn-cs"/>
              </a:rPr>
              <a:t>; компания </a:t>
            </a:r>
            <a:r>
              <a:rPr lang="ru-RU" sz="1200" kern="1200" dirty="0" err="1">
                <a:solidFill>
                  <a:schemeClr val="tx1"/>
                </a:solidFill>
                <a:effectLst/>
                <a:latin typeface="+mn-lt"/>
                <a:ea typeface="+mn-ea"/>
                <a:cs typeface="+mn-cs"/>
              </a:rPr>
              <a:t>Krones</a:t>
            </a:r>
            <a:r>
              <a:rPr lang="ru-RU" sz="1200" kern="1200" dirty="0">
                <a:solidFill>
                  <a:schemeClr val="tx1"/>
                </a:solidFill>
                <a:effectLst/>
                <a:latin typeface="+mn-lt"/>
                <a:ea typeface="+mn-ea"/>
                <a:cs typeface="+mn-cs"/>
              </a:rPr>
              <a:t>, владеющая 80% мирового рынка машин для печатания бутылочных этикеток, — все они могут рассматриваться как примеры успешных компаний, строящих бизнес по модели «концентрация»/«близость к клиенту».</a:t>
            </a:r>
          </a:p>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a:p>
            <a:pPr marL="0" marR="0" indent="0" algn="l" defTabSz="914400" rtl="0" eaLnBrk="1" fontAlgn="auto" latinLnBrk="0" hangingPunct="1">
              <a:lnSpc>
                <a:spcPct val="100000"/>
              </a:lnSpc>
              <a:spcBef>
                <a:spcPts val="0"/>
              </a:spcBef>
              <a:spcAft>
                <a:spcPts val="0"/>
              </a:spcAft>
              <a:buClrTx/>
              <a:buSzTx/>
              <a:buFontTx/>
              <a:buNone/>
              <a:tabLst/>
              <a:defRPr/>
            </a:pPr>
            <a:r>
              <a:rPr lang="ru-RU" dirty="0"/>
              <a:t>Стратегия фокусирования (по Портеру)</a:t>
            </a:r>
            <a:endParaRPr lang="ru-RU"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dirty="0"/>
              <a:t>Цель ее - удовлетворить потребности выбранного целевого сегмента лучше, чем конкуренты. Такая стратегия может опираться как на дифференциацию, так и на лидерство по издержкам, но только в рамках целевого сегмента. В результате стратегия фокусирования разбивается на следующие две базовые конкурентные стратегии. 1. Фокусированное лидерство по издержкам. 2. Фокусированная дифференциация.</a:t>
            </a:r>
          </a:p>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22</a:t>
            </a:fld>
            <a:endParaRPr lang="ru-RU"/>
          </a:p>
        </p:txBody>
      </p:sp>
    </p:spTree>
    <p:extLst>
      <p:ext uri="{BB962C8B-B14F-4D97-AF65-F5344CB8AC3E}">
        <p14:creationId xmlns:p14="http://schemas.microsoft.com/office/powerpoint/2010/main" val="26380190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23</a:t>
            </a:fld>
            <a:endParaRPr lang="ru-RU"/>
          </a:p>
        </p:txBody>
      </p:sp>
    </p:spTree>
    <p:extLst>
      <p:ext uri="{BB962C8B-B14F-4D97-AF65-F5344CB8AC3E}">
        <p14:creationId xmlns:p14="http://schemas.microsoft.com/office/powerpoint/2010/main" val="28429420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24</a:t>
            </a:fld>
            <a:endParaRPr lang="ru-RU"/>
          </a:p>
        </p:txBody>
      </p:sp>
    </p:spTree>
    <p:extLst>
      <p:ext uri="{BB962C8B-B14F-4D97-AF65-F5344CB8AC3E}">
        <p14:creationId xmlns:p14="http://schemas.microsoft.com/office/powerpoint/2010/main" val="1251232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23725CD-136A-48D1-A397-087F489EEE4F}" type="slidenum">
              <a:rPr lang="ru-RU" smtClean="0"/>
              <a:t>25</a:t>
            </a:fld>
            <a:endParaRPr lang="ru-RU"/>
          </a:p>
        </p:txBody>
      </p:sp>
    </p:spTree>
    <p:extLst>
      <p:ext uri="{BB962C8B-B14F-4D97-AF65-F5344CB8AC3E}">
        <p14:creationId xmlns:p14="http://schemas.microsoft.com/office/powerpoint/2010/main" val="1599277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F36A19E-A243-482F-8C6E-61291174E2BF}" type="slidenum">
              <a:rPr lang="ru-RU" smtClean="0"/>
              <a:t>30</a:t>
            </a:fld>
            <a:endParaRPr lang="ru-RU"/>
          </a:p>
        </p:txBody>
      </p:sp>
    </p:spTree>
    <p:extLst>
      <p:ext uri="{BB962C8B-B14F-4D97-AF65-F5344CB8AC3E}">
        <p14:creationId xmlns:p14="http://schemas.microsoft.com/office/powerpoint/2010/main" val="32572323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617663"/>
            <a:ext cx="9144000" cy="2387600"/>
          </a:xfrm>
        </p:spPr>
        <p:txBody>
          <a:bodyPr anchor="b"/>
          <a:lstStyle>
            <a:lvl1pPr algn="ctr">
              <a:defRPr sz="6000" b="1">
                <a:solidFill>
                  <a:schemeClr val="bg1"/>
                </a:solidFill>
              </a:defRPr>
            </a:lvl1pPr>
          </a:lstStyle>
          <a:p>
            <a:r>
              <a:rPr lang="ru-RU"/>
              <a:t>Образец заголовка</a:t>
            </a:r>
          </a:p>
        </p:txBody>
      </p:sp>
    </p:spTree>
    <p:extLst>
      <p:ext uri="{BB962C8B-B14F-4D97-AF65-F5344CB8AC3E}">
        <p14:creationId xmlns:p14="http://schemas.microsoft.com/office/powerpoint/2010/main" val="394851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12950"/>
            <a:ext cx="10515600" cy="1325563"/>
          </a:xfrm>
        </p:spPr>
        <p:txBody>
          <a:bodyPr/>
          <a:lstStyle>
            <a:lvl1pPr algn="ctr">
              <a:defRPr b="1" i="0">
                <a:solidFill>
                  <a:schemeClr val="bg1"/>
                </a:solidFill>
              </a:defRPr>
            </a:lvl1pPr>
          </a:lstStyle>
          <a:p>
            <a:r>
              <a:rPr lang="ru-RU"/>
              <a:t>Образец заголовка</a:t>
            </a:r>
          </a:p>
        </p:txBody>
      </p:sp>
    </p:spTree>
    <p:extLst>
      <p:ext uri="{BB962C8B-B14F-4D97-AF65-F5344CB8AC3E}">
        <p14:creationId xmlns:p14="http://schemas.microsoft.com/office/powerpoint/2010/main" val="397483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Tree>
    <p:extLst>
      <p:ext uri="{BB962C8B-B14F-4D97-AF65-F5344CB8AC3E}">
        <p14:creationId xmlns:p14="http://schemas.microsoft.com/office/powerpoint/2010/main" val="1692409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716584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214879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Tree>
    <p:extLst>
      <p:ext uri="{BB962C8B-B14F-4D97-AF65-F5344CB8AC3E}">
        <p14:creationId xmlns:p14="http://schemas.microsoft.com/office/powerpoint/2010/main" val="3213888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449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Tree>
    <p:extLst>
      <p:ext uri="{BB962C8B-B14F-4D97-AF65-F5344CB8AC3E}">
        <p14:creationId xmlns:p14="http://schemas.microsoft.com/office/powerpoint/2010/main" val="1997145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Tree>
    <p:extLst>
      <p:ext uri="{BB962C8B-B14F-4D97-AF65-F5344CB8AC3E}">
        <p14:creationId xmlns:p14="http://schemas.microsoft.com/office/powerpoint/2010/main" val="721752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121798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679503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23BF0BB7-31CF-4849-BCE9-A22EA3CAD7CB}" type="datetimeFigureOut">
              <a:rPr lang="ru-RU" smtClean="0"/>
              <a:t>10.06.2022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BA5DBF7-00FF-4D0A-85D4-D5D7FF76EAD2}" type="slidenum">
              <a:rPr lang="ru-RU" smtClean="0"/>
              <a:t>‹#›</a:t>
            </a:fld>
            <a:endParaRPr lang="ru-RU"/>
          </a:p>
        </p:txBody>
      </p:sp>
    </p:spTree>
    <p:extLst>
      <p:ext uri="{BB962C8B-B14F-4D97-AF65-F5344CB8AC3E}">
        <p14:creationId xmlns:p14="http://schemas.microsoft.com/office/powerpoint/2010/main" val="3949770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D5F60-3A8F-4753-829B-F57653451926}" type="datetimeFigureOut">
              <a:rPr lang="ru-RU" smtClean="0"/>
              <a:t>10.06.2022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C9E4B9-A8B0-4C88-AD25-4CE7A2B34F90}" type="slidenum">
              <a:rPr lang="ru-RU" smtClean="0"/>
              <a:t>‹#›</a:t>
            </a:fld>
            <a:endParaRPr lang="ru-RU"/>
          </a:p>
        </p:txBody>
      </p:sp>
    </p:spTree>
    <p:extLst>
      <p:ext uri="{BB962C8B-B14F-4D97-AF65-F5344CB8AC3E}">
        <p14:creationId xmlns:p14="http://schemas.microsoft.com/office/powerpoint/2010/main" val="1398710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www.cfin.ru/management/controlling/kpi_and_strategy-03.jpg"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hyperlink" Target="http://www.cfin.ru/management/controlling/kpi_and_strategy-02.jpg"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hyperlink" Target="http://www.hbs.edu/faculty/product/193" TargetMode="External"/><Relationship Id="rId3" Type="http://schemas.openxmlformats.org/officeDocument/2006/relationships/hyperlink" Target="https://en.sng1lib.org/g/James%20Brickley" TargetMode="External"/><Relationship Id="rId7" Type="http://schemas.openxmlformats.org/officeDocument/2006/relationships/hyperlink" Target="https://en.sng1lib.org/g/James%20A.%20Brander"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hyperlink" Target="https://en.sng1lib.org/g/Jeffrey%20M.%20Perloff" TargetMode="External"/><Relationship Id="rId5" Type="http://schemas.openxmlformats.org/officeDocument/2006/relationships/hyperlink" Target="https://en.sng1lib.org/g/Jerold%20L.%20Zimmerman" TargetMode="External"/><Relationship Id="rId4" Type="http://schemas.openxmlformats.org/officeDocument/2006/relationships/hyperlink" Target="https://en.sng1lib.org/g/Clifford%20W.%20Smith"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dirty="0"/>
              <a:t>9-</a:t>
            </a:r>
            <a:r>
              <a:rPr lang="uz-Cyrl-UZ" dirty="0"/>
              <a:t>мавзу: </a:t>
            </a:r>
            <a:r>
              <a:rPr lang="ru-RU" dirty="0" err="1"/>
              <a:t>Компаниянинг</a:t>
            </a:r>
            <a:r>
              <a:rPr lang="ru-RU" dirty="0"/>
              <a:t> </a:t>
            </a:r>
            <a:r>
              <a:rPr lang="ru-RU" dirty="0" err="1"/>
              <a:t>ра</a:t>
            </a:r>
            <a:r>
              <a:rPr lang="uz-Cyrl-UZ" dirty="0"/>
              <a:t>қобатдаги устунлиги</a:t>
            </a:r>
            <a:endParaRPr lang="ru-RU" dirty="0"/>
          </a:p>
        </p:txBody>
      </p:sp>
      <p:sp>
        <p:nvSpPr>
          <p:cNvPr id="3" name="TextBox 2"/>
          <p:cNvSpPr txBox="1"/>
          <p:nvPr/>
        </p:nvSpPr>
        <p:spPr>
          <a:xfrm>
            <a:off x="3525219" y="4650244"/>
            <a:ext cx="5652654" cy="1631216"/>
          </a:xfrm>
          <a:prstGeom prst="rect">
            <a:avLst/>
          </a:prstGeom>
          <a:noFill/>
        </p:spPr>
        <p:txBody>
          <a:bodyPr wrap="square" rtlCol="0">
            <a:spAutoFit/>
          </a:bodyPr>
          <a:lstStyle/>
          <a:p>
            <a:pPr algn="ctr"/>
            <a:r>
              <a:rPr lang="en-US" sz="2000" b="1">
                <a:solidFill>
                  <a:schemeClr val="bg1"/>
                </a:solidFill>
                <a:latin typeface="Times New Roman" panose="02020603050405020304" pitchFamily="18" charset="0"/>
                <a:cs typeface="Times New Roman" panose="02020603050405020304" pitchFamily="18" charset="0"/>
              </a:rPr>
              <a:t>MANAGERIAL ECONOMICS</a:t>
            </a:r>
          </a:p>
          <a:p>
            <a:pPr algn="ctr"/>
            <a:r>
              <a:rPr lang="uz-Cyrl-UZ" sz="2000" b="1" smtClean="0">
                <a:solidFill>
                  <a:schemeClr val="bg1"/>
                </a:solidFill>
                <a:latin typeface="Times New Roman" panose="02020603050405020304" pitchFamily="18" charset="0"/>
                <a:cs typeface="Times New Roman" panose="02020603050405020304" pitchFamily="18" charset="0"/>
              </a:rPr>
              <a:t>БОШҚАРУВ </a:t>
            </a:r>
            <a:r>
              <a:rPr lang="uz-Cyrl-UZ" sz="2000" b="1" dirty="0">
                <a:solidFill>
                  <a:schemeClr val="bg1"/>
                </a:solidFill>
                <a:latin typeface="Times New Roman" panose="02020603050405020304" pitchFamily="18" charset="0"/>
                <a:cs typeface="Times New Roman" panose="02020603050405020304" pitchFamily="18" charset="0"/>
              </a:rPr>
              <a:t>ИҚТИСОДИЁТИ</a:t>
            </a:r>
          </a:p>
          <a:p>
            <a:pPr algn="ctr"/>
            <a:endParaRPr lang="uz-Cyrl-UZ" sz="2000" b="1" dirty="0">
              <a:solidFill>
                <a:schemeClr val="bg1"/>
              </a:solidFill>
              <a:latin typeface="Times New Roman" panose="02020603050405020304" pitchFamily="18" charset="0"/>
              <a:cs typeface="Times New Roman" panose="02020603050405020304" pitchFamily="18" charset="0"/>
            </a:endParaRPr>
          </a:p>
          <a:p>
            <a:pPr algn="ctr"/>
            <a:endParaRPr lang="uz-Cyrl-UZ" sz="2000" b="1" dirty="0">
              <a:solidFill>
                <a:schemeClr val="bg1"/>
              </a:solidFill>
              <a:latin typeface="Times New Roman" panose="02020603050405020304" pitchFamily="18" charset="0"/>
              <a:cs typeface="Times New Roman" panose="02020603050405020304" pitchFamily="18" charset="0"/>
            </a:endParaRPr>
          </a:p>
          <a:p>
            <a:pPr algn="ctr"/>
            <a:r>
              <a:rPr lang="uz-Cyrl-UZ" sz="2000" b="1" dirty="0">
                <a:solidFill>
                  <a:schemeClr val="bg1"/>
                </a:solidFill>
                <a:latin typeface="Times New Roman" panose="02020603050405020304" pitchFamily="18" charset="0"/>
                <a:cs typeface="Times New Roman" panose="02020603050405020304" pitchFamily="18" charset="0"/>
              </a:rPr>
              <a:t>и.ф.д., доц. Э.А.ХОШИМОВ</a:t>
            </a:r>
            <a:endParaRPr lang="ru-RU"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0028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18553418"/>
              </p:ext>
            </p:extLst>
          </p:nvPr>
        </p:nvGraphicFramePr>
        <p:xfrm>
          <a:off x="190005" y="118753"/>
          <a:ext cx="11744696" cy="60582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3912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9387" y="365126"/>
            <a:ext cx="11412187" cy="573026"/>
          </a:xfrm>
        </p:spPr>
        <p:txBody>
          <a:bodyPr>
            <a:normAutofit/>
          </a:bodyPr>
          <a:lstStyle/>
          <a:p>
            <a:pPr algn="ctr"/>
            <a:r>
              <a:rPr lang="ru-RU" sz="2800" b="1" dirty="0"/>
              <a:t>М. Портер </a:t>
            </a:r>
            <a:r>
              <a:rPr lang="ru-RU" sz="2800" b="1" dirty="0" err="1"/>
              <a:t>рақобатдаги</a:t>
            </a:r>
            <a:r>
              <a:rPr lang="ru-RU" sz="2800" b="1" dirty="0"/>
              <a:t> </a:t>
            </a:r>
            <a:r>
              <a:rPr lang="ru-RU" sz="2800" b="1" dirty="0" err="1"/>
              <a:t>устунлик</a:t>
            </a:r>
            <a:r>
              <a:rPr lang="ru-RU" sz="2800" b="1" dirty="0"/>
              <a:t> 2 та </a:t>
            </a:r>
            <a:r>
              <a:rPr lang="ru-RU" sz="2800" b="1" dirty="0" err="1"/>
              <a:t>асосий</a:t>
            </a:r>
            <a:r>
              <a:rPr lang="ru-RU" sz="2800" b="1" dirty="0"/>
              <a:t> </a:t>
            </a:r>
            <a:r>
              <a:rPr lang="ru-RU" sz="2800" b="1" dirty="0" err="1"/>
              <a:t>турга</a:t>
            </a:r>
            <a:r>
              <a:rPr lang="ru-RU" sz="2800" b="1" dirty="0"/>
              <a:t> </a:t>
            </a:r>
            <a:r>
              <a:rPr lang="ru-RU" sz="2800" b="1" dirty="0" err="1"/>
              <a:t>бўлинади</a:t>
            </a:r>
            <a:r>
              <a:rPr lang="ru-RU" sz="2800" b="1" dirty="0"/>
              <a:t>:</a:t>
            </a:r>
          </a:p>
        </p:txBody>
      </p:sp>
      <p:graphicFrame>
        <p:nvGraphicFramePr>
          <p:cNvPr id="4" name="Объект 3"/>
          <p:cNvGraphicFramePr>
            <a:graphicFrameLocks noGrp="1"/>
          </p:cNvGraphicFramePr>
          <p:nvPr>
            <p:ph idx="1"/>
            <p:extLst>
              <p:ext uri="{D42A27DB-BD31-4B8C-83A1-F6EECF244321}">
                <p14:modId xmlns:p14="http://schemas.microsoft.com/office/powerpoint/2010/main" val="1493981141"/>
              </p:ext>
            </p:extLst>
          </p:nvPr>
        </p:nvGraphicFramePr>
        <p:xfrm>
          <a:off x="755073" y="129123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9912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600" b="1" dirty="0" err="1"/>
              <a:t>Рақобатдаги</a:t>
            </a:r>
            <a:r>
              <a:rPr lang="ru-RU" sz="3600" b="1" dirty="0"/>
              <a:t> </a:t>
            </a:r>
            <a:r>
              <a:rPr lang="ru-RU" sz="3600" b="1" dirty="0" err="1"/>
              <a:t>устунликка</a:t>
            </a:r>
            <a:r>
              <a:rPr lang="ru-RU" sz="3600" b="1" dirty="0"/>
              <a:t> </a:t>
            </a:r>
            <a:r>
              <a:rPr lang="ru-RU" sz="3600" b="1" dirty="0" err="1"/>
              <a:t>эришиш</a:t>
            </a:r>
            <a:r>
              <a:rPr lang="ru-RU" sz="3600" b="1" dirty="0"/>
              <a:t> </a:t>
            </a:r>
            <a:r>
              <a:rPr lang="ru-RU" sz="3600" b="1" dirty="0" err="1"/>
              <a:t>манбалари</a:t>
            </a:r>
            <a:endParaRPr lang="ru-RU" sz="36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700440432"/>
              </p:ext>
            </p:extLst>
          </p:nvPr>
        </p:nvGraphicFramePr>
        <p:xfrm>
          <a:off x="838200" y="1480457"/>
          <a:ext cx="10831286" cy="46965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952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3306" y="317624"/>
            <a:ext cx="7697788" cy="359270"/>
          </a:xfrm>
        </p:spPr>
        <p:txBody>
          <a:bodyPr>
            <a:noAutofit/>
          </a:bodyPr>
          <a:lstStyle/>
          <a:p>
            <a:pPr algn="ctr"/>
            <a:r>
              <a:rPr lang="ru-RU" sz="2400" b="1" dirty="0" err="1"/>
              <a:t>Харажатлардаги</a:t>
            </a:r>
            <a:r>
              <a:rPr lang="ru-RU" sz="2400" b="1" dirty="0"/>
              <a:t> </a:t>
            </a:r>
            <a:r>
              <a:rPr lang="ru-RU" sz="2400" b="1" dirty="0" err="1"/>
              <a:t>устунлик</a:t>
            </a:r>
            <a:endParaRPr lang="ru-RU" sz="2400" dirty="0"/>
          </a:p>
        </p:txBody>
      </p:sp>
      <p:sp>
        <p:nvSpPr>
          <p:cNvPr id="3" name="Текст 2"/>
          <p:cNvSpPr>
            <a:spLocks noGrp="1"/>
          </p:cNvSpPr>
          <p:nvPr>
            <p:ph type="body" idx="1"/>
          </p:nvPr>
        </p:nvSpPr>
        <p:spPr>
          <a:xfrm>
            <a:off x="483529" y="1039895"/>
            <a:ext cx="5157787" cy="823912"/>
          </a:xfrm>
        </p:spPr>
        <p:txBody>
          <a:bodyPr>
            <a:normAutofit/>
          </a:bodyPr>
          <a:lstStyle/>
          <a:p>
            <a:r>
              <a:rPr lang="ru-RU" b="0" dirty="0" err="1"/>
              <a:t>Компаниянинг</a:t>
            </a:r>
            <a:r>
              <a:rPr lang="ru-RU" b="0" dirty="0"/>
              <a:t> </a:t>
            </a:r>
            <a:r>
              <a:rPr lang="ru-RU" b="0" dirty="0" err="1"/>
              <a:t>харажатлар</a:t>
            </a:r>
            <a:r>
              <a:rPr lang="ru-RU" b="0" dirty="0"/>
              <a:t> </a:t>
            </a:r>
            <a:r>
              <a:rPr lang="ru-RU" b="0" dirty="0" err="1"/>
              <a:t>бўйича</a:t>
            </a:r>
            <a:r>
              <a:rPr lang="ru-RU" b="0" dirty="0"/>
              <a:t> </a:t>
            </a:r>
            <a:r>
              <a:rPr lang="ru-RU" b="0" dirty="0" err="1"/>
              <a:t>позицияси</a:t>
            </a:r>
            <a:endParaRPr lang="ru-RU" dirty="0"/>
          </a:p>
        </p:txBody>
      </p:sp>
      <p:graphicFrame>
        <p:nvGraphicFramePr>
          <p:cNvPr id="7" name="Объект 6"/>
          <p:cNvGraphicFramePr>
            <a:graphicFrameLocks noGrp="1"/>
          </p:cNvGraphicFramePr>
          <p:nvPr>
            <p:ph sz="half" idx="2"/>
            <p:extLst>
              <p:ext uri="{D42A27DB-BD31-4B8C-83A1-F6EECF244321}">
                <p14:modId xmlns:p14="http://schemas.microsoft.com/office/powerpoint/2010/main" val="856427953"/>
              </p:ext>
            </p:extLst>
          </p:nvPr>
        </p:nvGraphicFramePr>
        <p:xfrm>
          <a:off x="118753" y="1863808"/>
          <a:ext cx="5592404" cy="4046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Текст 4"/>
          <p:cNvSpPr>
            <a:spLocks noGrp="1"/>
          </p:cNvSpPr>
          <p:nvPr>
            <p:ph type="body" sz="quarter" idx="3"/>
          </p:nvPr>
        </p:nvSpPr>
        <p:spPr>
          <a:xfrm>
            <a:off x="6552210" y="1588108"/>
            <a:ext cx="5183188" cy="551398"/>
          </a:xfrm>
        </p:spPr>
        <p:txBody>
          <a:bodyPr>
            <a:noAutofit/>
          </a:bodyPr>
          <a:lstStyle/>
          <a:p>
            <a:pPr algn="ctr"/>
            <a:r>
              <a:rPr lang="ru-RU" b="0" dirty="0" err="1"/>
              <a:t>Харажатлардаги</a:t>
            </a:r>
            <a:r>
              <a:rPr lang="ru-RU" b="0" dirty="0"/>
              <a:t> </a:t>
            </a:r>
            <a:r>
              <a:rPr lang="ru-RU" b="0" dirty="0" err="1"/>
              <a:t>устунликка</a:t>
            </a:r>
            <a:r>
              <a:rPr lang="ru-RU" b="0" dirty="0"/>
              <a:t> </a:t>
            </a:r>
            <a:r>
              <a:rPr lang="ru-RU" b="0" dirty="0" err="1"/>
              <a:t>қандай</a:t>
            </a:r>
            <a:r>
              <a:rPr lang="ru-RU" b="0" dirty="0"/>
              <a:t> </a:t>
            </a:r>
            <a:r>
              <a:rPr lang="ru-RU" b="0" dirty="0" err="1"/>
              <a:t>эришиш</a:t>
            </a:r>
            <a:r>
              <a:rPr lang="ru-RU" b="0" dirty="0"/>
              <a:t> </a:t>
            </a:r>
            <a:r>
              <a:rPr lang="ru-RU" b="0" dirty="0" err="1"/>
              <a:t>мумкин</a:t>
            </a:r>
            <a:r>
              <a:rPr lang="en-US" b="0" dirty="0"/>
              <a:t>?</a:t>
            </a:r>
            <a:endParaRPr lang="ru-RU" b="0" dirty="0"/>
          </a:p>
        </p:txBody>
      </p:sp>
      <p:graphicFrame>
        <p:nvGraphicFramePr>
          <p:cNvPr id="8" name="Объект 7"/>
          <p:cNvGraphicFramePr>
            <a:graphicFrameLocks noGrp="1"/>
          </p:cNvGraphicFramePr>
          <p:nvPr>
            <p:ph sz="quarter" idx="4"/>
            <p:extLst>
              <p:ext uri="{D42A27DB-BD31-4B8C-83A1-F6EECF244321}">
                <p14:modId xmlns:p14="http://schemas.microsoft.com/office/powerpoint/2010/main" val="3776030543"/>
              </p:ext>
            </p:extLst>
          </p:nvPr>
        </p:nvGraphicFramePr>
        <p:xfrm>
          <a:off x="5937249" y="2136775"/>
          <a:ext cx="5902449" cy="40528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73080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rot="5400000">
            <a:off x="2887936" y="-2576639"/>
            <a:ext cx="6137011" cy="11627866"/>
          </a:xfrm>
          <a:prstGeom prst="rect">
            <a:avLst/>
          </a:prstGeom>
        </p:spPr>
      </p:pic>
      <p:sp>
        <p:nvSpPr>
          <p:cNvPr id="3" name="TextBox 2"/>
          <p:cNvSpPr txBox="1"/>
          <p:nvPr/>
        </p:nvSpPr>
        <p:spPr>
          <a:xfrm>
            <a:off x="2018805" y="168788"/>
            <a:ext cx="7077694" cy="461665"/>
          </a:xfrm>
          <a:prstGeom prst="rect">
            <a:avLst/>
          </a:prstGeom>
          <a:noFill/>
        </p:spPr>
        <p:txBody>
          <a:bodyPr wrap="square" rtlCol="0">
            <a:spAutoFit/>
          </a:bodyPr>
          <a:lstStyle/>
          <a:p>
            <a:pPr algn="ctr"/>
            <a:r>
              <a:rPr lang="ru-RU" sz="2400" b="1" dirty="0" err="1"/>
              <a:t>Қиймат</a:t>
            </a:r>
            <a:r>
              <a:rPr lang="ru-RU" sz="2400" b="1" dirty="0"/>
              <a:t> </a:t>
            </a:r>
            <a:r>
              <a:rPr lang="ru-RU" sz="2400" b="1" dirty="0" err="1"/>
              <a:t>яратиш</a:t>
            </a:r>
            <a:r>
              <a:rPr lang="ru-RU" sz="2400" b="1" dirty="0"/>
              <a:t> </a:t>
            </a:r>
            <a:r>
              <a:rPr lang="ru-RU" sz="2400" b="1" dirty="0" err="1"/>
              <a:t>занжири</a:t>
            </a:r>
            <a:endParaRPr lang="ru-RU" sz="2400" b="1" dirty="0"/>
          </a:p>
        </p:txBody>
      </p:sp>
      <p:sp>
        <p:nvSpPr>
          <p:cNvPr id="4" name="TextBox 3"/>
          <p:cNvSpPr txBox="1"/>
          <p:nvPr/>
        </p:nvSpPr>
        <p:spPr>
          <a:xfrm>
            <a:off x="4500749" y="5936468"/>
            <a:ext cx="3693226" cy="369332"/>
          </a:xfrm>
          <a:prstGeom prst="rect">
            <a:avLst/>
          </a:prstGeom>
          <a:solidFill>
            <a:schemeClr val="bg1"/>
          </a:solidFill>
        </p:spPr>
        <p:txBody>
          <a:bodyPr wrap="square" rtlCol="0">
            <a:spAutoFit/>
          </a:bodyPr>
          <a:lstStyle/>
          <a:p>
            <a:r>
              <a:rPr lang="uz-Cyrl-UZ" dirty="0"/>
              <a:t>Асосий фаолият турлари</a:t>
            </a:r>
            <a:endParaRPr lang="ru-RU" dirty="0"/>
          </a:p>
        </p:txBody>
      </p:sp>
      <p:sp>
        <p:nvSpPr>
          <p:cNvPr id="5" name="TextBox 4"/>
          <p:cNvSpPr txBox="1"/>
          <p:nvPr/>
        </p:nvSpPr>
        <p:spPr>
          <a:xfrm>
            <a:off x="142508" y="1674421"/>
            <a:ext cx="1876297" cy="646331"/>
          </a:xfrm>
          <a:prstGeom prst="rect">
            <a:avLst/>
          </a:prstGeom>
          <a:solidFill>
            <a:schemeClr val="bg1"/>
          </a:solidFill>
        </p:spPr>
        <p:txBody>
          <a:bodyPr wrap="square" rtlCol="0">
            <a:spAutoFit/>
          </a:bodyPr>
          <a:lstStyle/>
          <a:p>
            <a:pPr algn="ctr"/>
            <a:r>
              <a:rPr lang="uz-Cyrl-UZ" dirty="0"/>
              <a:t>Ёрдамчи фаолият турлари</a:t>
            </a:r>
            <a:endParaRPr lang="ru-RU" dirty="0"/>
          </a:p>
        </p:txBody>
      </p:sp>
      <p:sp>
        <p:nvSpPr>
          <p:cNvPr id="6" name="TextBox 5"/>
          <p:cNvSpPr txBox="1"/>
          <p:nvPr/>
        </p:nvSpPr>
        <p:spPr>
          <a:xfrm>
            <a:off x="2493819" y="3990109"/>
            <a:ext cx="1187532" cy="646331"/>
          </a:xfrm>
          <a:prstGeom prst="rect">
            <a:avLst/>
          </a:prstGeom>
          <a:solidFill>
            <a:schemeClr val="bg1"/>
          </a:solidFill>
        </p:spPr>
        <p:txBody>
          <a:bodyPr wrap="square" rtlCol="0">
            <a:spAutoFit/>
          </a:bodyPr>
          <a:lstStyle/>
          <a:p>
            <a:r>
              <a:rPr lang="uz-Cyrl-UZ" dirty="0"/>
              <a:t>Ички логистика</a:t>
            </a:r>
            <a:endParaRPr lang="ru-RU" dirty="0"/>
          </a:p>
        </p:txBody>
      </p:sp>
      <p:sp>
        <p:nvSpPr>
          <p:cNvPr id="7" name="TextBox 6"/>
          <p:cNvSpPr txBox="1"/>
          <p:nvPr/>
        </p:nvSpPr>
        <p:spPr>
          <a:xfrm>
            <a:off x="3906982" y="3990109"/>
            <a:ext cx="1425039" cy="923330"/>
          </a:xfrm>
          <a:prstGeom prst="rect">
            <a:avLst/>
          </a:prstGeom>
          <a:solidFill>
            <a:schemeClr val="bg1"/>
          </a:solidFill>
        </p:spPr>
        <p:txBody>
          <a:bodyPr wrap="square" rtlCol="0">
            <a:spAutoFit/>
          </a:bodyPr>
          <a:lstStyle/>
          <a:p>
            <a:r>
              <a:rPr lang="uz-Cyrl-UZ" dirty="0"/>
              <a:t>Ишлаб чиқариш жараёни</a:t>
            </a:r>
            <a:endParaRPr lang="ru-RU" dirty="0"/>
          </a:p>
        </p:txBody>
      </p:sp>
      <p:sp>
        <p:nvSpPr>
          <p:cNvPr id="8" name="TextBox 7"/>
          <p:cNvSpPr txBox="1"/>
          <p:nvPr/>
        </p:nvSpPr>
        <p:spPr>
          <a:xfrm>
            <a:off x="5475488" y="4039959"/>
            <a:ext cx="1425039" cy="646331"/>
          </a:xfrm>
          <a:prstGeom prst="rect">
            <a:avLst/>
          </a:prstGeom>
          <a:solidFill>
            <a:schemeClr val="bg1"/>
          </a:solidFill>
        </p:spPr>
        <p:txBody>
          <a:bodyPr wrap="square" rtlCol="0">
            <a:spAutoFit/>
          </a:bodyPr>
          <a:lstStyle/>
          <a:p>
            <a:r>
              <a:rPr lang="uz-Cyrl-UZ" dirty="0"/>
              <a:t>Ташқи логистика</a:t>
            </a:r>
            <a:endParaRPr lang="ru-RU" dirty="0"/>
          </a:p>
        </p:txBody>
      </p:sp>
      <p:sp>
        <p:nvSpPr>
          <p:cNvPr id="9" name="TextBox 8"/>
          <p:cNvSpPr txBox="1"/>
          <p:nvPr/>
        </p:nvSpPr>
        <p:spPr>
          <a:xfrm>
            <a:off x="7197892" y="4039959"/>
            <a:ext cx="1425039" cy="646331"/>
          </a:xfrm>
          <a:prstGeom prst="rect">
            <a:avLst/>
          </a:prstGeom>
          <a:solidFill>
            <a:schemeClr val="bg1"/>
          </a:solidFill>
        </p:spPr>
        <p:txBody>
          <a:bodyPr wrap="square" rtlCol="0">
            <a:spAutoFit/>
          </a:bodyPr>
          <a:lstStyle/>
          <a:p>
            <a:r>
              <a:rPr lang="uz-Cyrl-UZ" dirty="0"/>
              <a:t>Маркетинг ва сотувлар</a:t>
            </a:r>
            <a:endParaRPr lang="ru-RU" dirty="0"/>
          </a:p>
        </p:txBody>
      </p:sp>
      <p:sp>
        <p:nvSpPr>
          <p:cNvPr id="10" name="TextBox 9"/>
          <p:cNvSpPr txBox="1"/>
          <p:nvPr/>
        </p:nvSpPr>
        <p:spPr>
          <a:xfrm>
            <a:off x="8771613" y="3990108"/>
            <a:ext cx="1425039" cy="646331"/>
          </a:xfrm>
          <a:prstGeom prst="rect">
            <a:avLst/>
          </a:prstGeom>
          <a:solidFill>
            <a:schemeClr val="bg1"/>
          </a:solidFill>
        </p:spPr>
        <p:txBody>
          <a:bodyPr wrap="square" rtlCol="0">
            <a:spAutoFit/>
          </a:bodyPr>
          <a:lstStyle/>
          <a:p>
            <a:r>
              <a:rPr lang="uz-Cyrl-UZ" dirty="0"/>
              <a:t>Хизмат кўрсатиш</a:t>
            </a:r>
            <a:endParaRPr lang="ru-RU" dirty="0"/>
          </a:p>
        </p:txBody>
      </p:sp>
      <p:sp>
        <p:nvSpPr>
          <p:cNvPr id="11" name="TextBox 10"/>
          <p:cNvSpPr txBox="1"/>
          <p:nvPr/>
        </p:nvSpPr>
        <p:spPr>
          <a:xfrm>
            <a:off x="4500749" y="1084687"/>
            <a:ext cx="3966359" cy="369332"/>
          </a:xfrm>
          <a:prstGeom prst="rect">
            <a:avLst/>
          </a:prstGeom>
          <a:solidFill>
            <a:schemeClr val="bg1"/>
          </a:solidFill>
        </p:spPr>
        <p:txBody>
          <a:bodyPr wrap="square" rtlCol="0">
            <a:spAutoFit/>
          </a:bodyPr>
          <a:lstStyle/>
          <a:p>
            <a:r>
              <a:rPr lang="uz-Cyrl-UZ" dirty="0"/>
              <a:t>Компания инфратузилмаси</a:t>
            </a:r>
            <a:endParaRPr lang="ru-RU" dirty="0"/>
          </a:p>
        </p:txBody>
      </p:sp>
      <p:sp>
        <p:nvSpPr>
          <p:cNvPr id="12" name="TextBox 11"/>
          <p:cNvSpPr txBox="1"/>
          <p:nvPr/>
        </p:nvSpPr>
        <p:spPr>
          <a:xfrm>
            <a:off x="4619501" y="1674421"/>
            <a:ext cx="3966359" cy="369332"/>
          </a:xfrm>
          <a:prstGeom prst="rect">
            <a:avLst/>
          </a:prstGeom>
          <a:solidFill>
            <a:schemeClr val="bg1"/>
          </a:solidFill>
        </p:spPr>
        <p:txBody>
          <a:bodyPr wrap="square" rtlCol="0">
            <a:spAutoFit/>
          </a:bodyPr>
          <a:lstStyle/>
          <a:p>
            <a:r>
              <a:rPr lang="uz-Cyrl-UZ" dirty="0"/>
              <a:t>Персонални бошқариш</a:t>
            </a:r>
            <a:endParaRPr lang="ru-RU" dirty="0"/>
          </a:p>
        </p:txBody>
      </p:sp>
      <p:sp>
        <p:nvSpPr>
          <p:cNvPr id="13" name="TextBox 12"/>
          <p:cNvSpPr txBox="1"/>
          <p:nvPr/>
        </p:nvSpPr>
        <p:spPr>
          <a:xfrm>
            <a:off x="4500748" y="2228416"/>
            <a:ext cx="3966359" cy="369332"/>
          </a:xfrm>
          <a:prstGeom prst="rect">
            <a:avLst/>
          </a:prstGeom>
          <a:solidFill>
            <a:schemeClr val="bg1"/>
          </a:solidFill>
        </p:spPr>
        <p:txBody>
          <a:bodyPr wrap="square" rtlCol="0">
            <a:spAutoFit/>
          </a:bodyPr>
          <a:lstStyle/>
          <a:p>
            <a:r>
              <a:rPr lang="uz-Cyrl-UZ" dirty="0"/>
              <a:t>Технологик ривожланиш</a:t>
            </a:r>
            <a:endParaRPr lang="ru-RU" dirty="0"/>
          </a:p>
        </p:txBody>
      </p:sp>
      <p:sp>
        <p:nvSpPr>
          <p:cNvPr id="14" name="TextBox 13"/>
          <p:cNvSpPr txBox="1"/>
          <p:nvPr/>
        </p:nvSpPr>
        <p:spPr>
          <a:xfrm>
            <a:off x="4500747" y="2789781"/>
            <a:ext cx="3966359" cy="369332"/>
          </a:xfrm>
          <a:prstGeom prst="rect">
            <a:avLst/>
          </a:prstGeom>
          <a:solidFill>
            <a:schemeClr val="bg1"/>
          </a:solidFill>
        </p:spPr>
        <p:txBody>
          <a:bodyPr wrap="square" rtlCol="0">
            <a:spAutoFit/>
          </a:bodyPr>
          <a:lstStyle/>
          <a:p>
            <a:r>
              <a:rPr lang="uz-Cyrl-UZ" dirty="0"/>
              <a:t>Моддий -техник таъминот</a:t>
            </a:r>
            <a:endParaRPr lang="ru-RU" dirty="0"/>
          </a:p>
        </p:txBody>
      </p:sp>
      <p:sp>
        <p:nvSpPr>
          <p:cNvPr id="15" name="TextBox 14"/>
          <p:cNvSpPr txBox="1"/>
          <p:nvPr/>
        </p:nvSpPr>
        <p:spPr>
          <a:xfrm rot="3335378">
            <a:off x="9636272" y="1999585"/>
            <a:ext cx="1982187" cy="369332"/>
          </a:xfrm>
          <a:prstGeom prst="rect">
            <a:avLst/>
          </a:prstGeom>
          <a:solidFill>
            <a:schemeClr val="bg1"/>
          </a:solidFill>
        </p:spPr>
        <p:txBody>
          <a:bodyPr wrap="square" rtlCol="0">
            <a:spAutoFit/>
          </a:bodyPr>
          <a:lstStyle/>
          <a:p>
            <a:r>
              <a:rPr lang="uz-Cyrl-UZ" dirty="0"/>
              <a:t>Фойда маржаси</a:t>
            </a:r>
            <a:endParaRPr lang="ru-RU" dirty="0"/>
          </a:p>
        </p:txBody>
      </p:sp>
      <p:sp>
        <p:nvSpPr>
          <p:cNvPr id="16" name="TextBox 15"/>
          <p:cNvSpPr txBox="1"/>
          <p:nvPr/>
        </p:nvSpPr>
        <p:spPr>
          <a:xfrm rot="17691095">
            <a:off x="9723914" y="4267108"/>
            <a:ext cx="1982187" cy="369332"/>
          </a:xfrm>
          <a:prstGeom prst="rect">
            <a:avLst/>
          </a:prstGeom>
          <a:solidFill>
            <a:schemeClr val="bg1"/>
          </a:solidFill>
        </p:spPr>
        <p:txBody>
          <a:bodyPr wrap="square" rtlCol="0">
            <a:spAutoFit/>
          </a:bodyPr>
          <a:lstStyle/>
          <a:p>
            <a:r>
              <a:rPr lang="uz-Cyrl-UZ" dirty="0"/>
              <a:t>Фойда маржаси</a:t>
            </a:r>
            <a:endParaRPr lang="ru-RU" dirty="0"/>
          </a:p>
        </p:txBody>
      </p:sp>
    </p:spTree>
    <p:extLst>
      <p:ext uri="{BB962C8B-B14F-4D97-AF65-F5344CB8AC3E}">
        <p14:creationId xmlns:p14="http://schemas.microsoft.com/office/powerpoint/2010/main" val="2770225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51956" y="91993"/>
            <a:ext cx="10515600" cy="394896"/>
          </a:xfrm>
        </p:spPr>
        <p:txBody>
          <a:bodyPr>
            <a:noAutofit/>
          </a:bodyPr>
          <a:lstStyle/>
          <a:p>
            <a:pPr algn="ctr"/>
            <a:r>
              <a:rPr lang="ru-RU" sz="2400" b="1" dirty="0" err="1"/>
              <a:t>Рақобатнинг</a:t>
            </a:r>
            <a:r>
              <a:rPr lang="ru-RU" sz="2400" b="1" dirty="0"/>
              <a:t> </a:t>
            </a:r>
            <a:r>
              <a:rPr lang="ru-RU" sz="2400" b="1" dirty="0" err="1"/>
              <a:t>беш</a:t>
            </a:r>
            <a:r>
              <a:rPr lang="ru-RU" sz="2400" b="1" dirty="0"/>
              <a:t> кучи (М. Портер)</a:t>
            </a:r>
          </a:p>
        </p:txBody>
      </p:sp>
      <p:pic>
        <p:nvPicPr>
          <p:cNvPr id="4" name="Объект 3"/>
          <p:cNvPicPr>
            <a:picLocks noGrp="1" noChangeAspect="1"/>
          </p:cNvPicPr>
          <p:nvPr>
            <p:ph idx="1"/>
          </p:nvPr>
        </p:nvPicPr>
        <p:blipFill>
          <a:blip r:embed="rId2"/>
          <a:stretch>
            <a:fillRect/>
          </a:stretch>
        </p:blipFill>
        <p:spPr>
          <a:xfrm>
            <a:off x="1911927" y="401152"/>
            <a:ext cx="9880269" cy="6371808"/>
          </a:xfrm>
          <a:prstGeom prst="rect">
            <a:avLst/>
          </a:prstGeom>
        </p:spPr>
      </p:pic>
      <p:sp>
        <p:nvSpPr>
          <p:cNvPr id="3" name="TextBox 2"/>
          <p:cNvSpPr txBox="1"/>
          <p:nvPr/>
        </p:nvSpPr>
        <p:spPr>
          <a:xfrm>
            <a:off x="6008914" y="676894"/>
            <a:ext cx="1686296" cy="646331"/>
          </a:xfrm>
          <a:prstGeom prst="rect">
            <a:avLst/>
          </a:prstGeom>
          <a:solidFill>
            <a:schemeClr val="bg1"/>
          </a:solidFill>
        </p:spPr>
        <p:txBody>
          <a:bodyPr wrap="square" rtlCol="0">
            <a:spAutoFit/>
          </a:bodyPr>
          <a:lstStyle/>
          <a:p>
            <a:pPr algn="ctr"/>
            <a:r>
              <a:rPr lang="uz-Cyrl-UZ" dirty="0"/>
              <a:t>Потенциал рақобатчилар</a:t>
            </a:r>
            <a:endParaRPr lang="ru-RU" dirty="0"/>
          </a:p>
        </p:txBody>
      </p:sp>
      <p:sp>
        <p:nvSpPr>
          <p:cNvPr id="5" name="TextBox 4"/>
          <p:cNvSpPr txBox="1"/>
          <p:nvPr/>
        </p:nvSpPr>
        <p:spPr>
          <a:xfrm>
            <a:off x="2042555" y="3049981"/>
            <a:ext cx="1804057" cy="923330"/>
          </a:xfrm>
          <a:prstGeom prst="rect">
            <a:avLst/>
          </a:prstGeom>
          <a:solidFill>
            <a:schemeClr val="bg1"/>
          </a:solidFill>
        </p:spPr>
        <p:txBody>
          <a:bodyPr wrap="square" rtlCol="0">
            <a:spAutoFit/>
          </a:bodyPr>
          <a:lstStyle/>
          <a:p>
            <a:pPr algn="ctr"/>
            <a:r>
              <a:rPr lang="uz-Cyrl-UZ" dirty="0"/>
              <a:t>Мол етказиб берувчилар (МЕБ)</a:t>
            </a:r>
            <a:endParaRPr lang="ru-RU" dirty="0"/>
          </a:p>
        </p:txBody>
      </p:sp>
      <p:sp>
        <p:nvSpPr>
          <p:cNvPr id="6" name="TextBox 5"/>
          <p:cNvSpPr txBox="1"/>
          <p:nvPr/>
        </p:nvSpPr>
        <p:spPr>
          <a:xfrm>
            <a:off x="9881260" y="3299361"/>
            <a:ext cx="1686296" cy="369332"/>
          </a:xfrm>
          <a:prstGeom prst="rect">
            <a:avLst/>
          </a:prstGeom>
          <a:solidFill>
            <a:schemeClr val="bg1"/>
          </a:solidFill>
        </p:spPr>
        <p:txBody>
          <a:bodyPr wrap="square" rtlCol="0">
            <a:spAutoFit/>
          </a:bodyPr>
          <a:lstStyle/>
          <a:p>
            <a:pPr algn="ctr"/>
            <a:r>
              <a:rPr lang="uz-Cyrl-UZ" dirty="0"/>
              <a:t>Харидорлар</a:t>
            </a:r>
            <a:endParaRPr lang="ru-RU" dirty="0"/>
          </a:p>
        </p:txBody>
      </p:sp>
      <p:sp>
        <p:nvSpPr>
          <p:cNvPr id="7" name="TextBox 6"/>
          <p:cNvSpPr txBox="1"/>
          <p:nvPr/>
        </p:nvSpPr>
        <p:spPr>
          <a:xfrm>
            <a:off x="5901045" y="6004956"/>
            <a:ext cx="1853540" cy="646331"/>
          </a:xfrm>
          <a:prstGeom prst="rect">
            <a:avLst/>
          </a:prstGeom>
          <a:solidFill>
            <a:schemeClr val="bg1"/>
          </a:solidFill>
        </p:spPr>
        <p:txBody>
          <a:bodyPr wrap="square" rtlCol="0">
            <a:spAutoFit/>
          </a:bodyPr>
          <a:lstStyle/>
          <a:p>
            <a:pPr algn="ctr"/>
            <a:r>
              <a:rPr lang="uz-Cyrl-UZ" dirty="0"/>
              <a:t>Ўринбосар маҳсулотлар</a:t>
            </a:r>
            <a:endParaRPr lang="ru-RU" dirty="0"/>
          </a:p>
        </p:txBody>
      </p:sp>
      <p:sp>
        <p:nvSpPr>
          <p:cNvPr id="8" name="TextBox 7"/>
          <p:cNvSpPr txBox="1"/>
          <p:nvPr/>
        </p:nvSpPr>
        <p:spPr>
          <a:xfrm>
            <a:off x="5694217" y="2762089"/>
            <a:ext cx="2339439" cy="584775"/>
          </a:xfrm>
          <a:prstGeom prst="rect">
            <a:avLst/>
          </a:prstGeom>
          <a:solidFill>
            <a:schemeClr val="bg1"/>
          </a:solidFill>
        </p:spPr>
        <p:txBody>
          <a:bodyPr wrap="square" rtlCol="0">
            <a:spAutoFit/>
          </a:bodyPr>
          <a:lstStyle/>
          <a:p>
            <a:pPr algn="ctr"/>
            <a:r>
              <a:rPr lang="uz-Cyrl-UZ" sz="1600" dirty="0"/>
              <a:t>Тармоқдаги мажуд рақобатчилар</a:t>
            </a:r>
            <a:endParaRPr lang="ru-RU" sz="1600" dirty="0"/>
          </a:p>
        </p:txBody>
      </p:sp>
      <p:sp>
        <p:nvSpPr>
          <p:cNvPr id="9" name="TextBox 8"/>
          <p:cNvSpPr txBox="1"/>
          <p:nvPr/>
        </p:nvSpPr>
        <p:spPr>
          <a:xfrm>
            <a:off x="6852062" y="1728365"/>
            <a:ext cx="2137560" cy="584775"/>
          </a:xfrm>
          <a:prstGeom prst="rect">
            <a:avLst/>
          </a:prstGeom>
          <a:solidFill>
            <a:schemeClr val="bg1"/>
          </a:solidFill>
        </p:spPr>
        <p:txBody>
          <a:bodyPr wrap="square" rtlCol="0">
            <a:spAutoFit/>
          </a:bodyPr>
          <a:lstStyle/>
          <a:p>
            <a:pPr algn="ctr"/>
            <a:r>
              <a:rPr lang="uz-Cyrl-UZ" sz="1600" dirty="0"/>
              <a:t>Янги рақобатчилар томонидан таҳдид</a:t>
            </a:r>
            <a:endParaRPr lang="ru-RU" sz="1600" dirty="0"/>
          </a:p>
        </p:txBody>
      </p:sp>
      <p:sp>
        <p:nvSpPr>
          <p:cNvPr id="10" name="TextBox 9"/>
          <p:cNvSpPr txBox="1"/>
          <p:nvPr/>
        </p:nvSpPr>
        <p:spPr>
          <a:xfrm>
            <a:off x="4500748" y="4829297"/>
            <a:ext cx="2137560" cy="830997"/>
          </a:xfrm>
          <a:prstGeom prst="rect">
            <a:avLst/>
          </a:prstGeom>
          <a:solidFill>
            <a:schemeClr val="bg1"/>
          </a:solidFill>
        </p:spPr>
        <p:txBody>
          <a:bodyPr wrap="square" rtlCol="0">
            <a:spAutoFit/>
          </a:bodyPr>
          <a:lstStyle/>
          <a:p>
            <a:pPr algn="ctr"/>
            <a:r>
              <a:rPr lang="uz-Cyrl-UZ" sz="1600" dirty="0"/>
              <a:t>Ўринбосар маҳсулотлар томонидан таҳдид</a:t>
            </a:r>
            <a:endParaRPr lang="ru-RU" sz="1600" dirty="0"/>
          </a:p>
        </p:txBody>
      </p:sp>
      <p:sp>
        <p:nvSpPr>
          <p:cNvPr id="11" name="TextBox 10"/>
          <p:cNvSpPr txBox="1"/>
          <p:nvPr/>
        </p:nvSpPr>
        <p:spPr>
          <a:xfrm>
            <a:off x="5569528" y="3660685"/>
            <a:ext cx="2464128" cy="523220"/>
          </a:xfrm>
          <a:prstGeom prst="rect">
            <a:avLst/>
          </a:prstGeom>
          <a:solidFill>
            <a:schemeClr val="bg1"/>
          </a:solidFill>
        </p:spPr>
        <p:txBody>
          <a:bodyPr wrap="square" rtlCol="0">
            <a:spAutoFit/>
          </a:bodyPr>
          <a:lstStyle/>
          <a:p>
            <a:pPr algn="ctr"/>
            <a:r>
              <a:rPr lang="uz-Cyrl-UZ" sz="1400" dirty="0"/>
              <a:t>Амалдаги рақобатчилар ўртасидаги рақобат</a:t>
            </a:r>
            <a:endParaRPr lang="ru-RU" sz="1400" dirty="0"/>
          </a:p>
        </p:txBody>
      </p:sp>
      <p:sp>
        <p:nvSpPr>
          <p:cNvPr id="12" name="TextBox 11"/>
          <p:cNvSpPr txBox="1"/>
          <p:nvPr/>
        </p:nvSpPr>
        <p:spPr>
          <a:xfrm>
            <a:off x="4025737" y="2980711"/>
            <a:ext cx="1330036" cy="523220"/>
          </a:xfrm>
          <a:prstGeom prst="rect">
            <a:avLst/>
          </a:prstGeom>
          <a:solidFill>
            <a:schemeClr val="bg1"/>
          </a:solidFill>
        </p:spPr>
        <p:txBody>
          <a:bodyPr wrap="square" rtlCol="0">
            <a:spAutoFit/>
          </a:bodyPr>
          <a:lstStyle/>
          <a:p>
            <a:r>
              <a:rPr lang="uz-Cyrl-UZ" sz="1400" dirty="0"/>
              <a:t>МЕБ бозор ҳукмронлиги</a:t>
            </a:r>
            <a:endParaRPr lang="ru-RU" sz="1400" dirty="0"/>
          </a:p>
        </p:txBody>
      </p:sp>
      <p:sp>
        <p:nvSpPr>
          <p:cNvPr id="13" name="TextBox 12"/>
          <p:cNvSpPr txBox="1"/>
          <p:nvPr/>
        </p:nvSpPr>
        <p:spPr>
          <a:xfrm>
            <a:off x="8326584" y="2743209"/>
            <a:ext cx="1330036" cy="738664"/>
          </a:xfrm>
          <a:prstGeom prst="rect">
            <a:avLst/>
          </a:prstGeom>
          <a:solidFill>
            <a:schemeClr val="bg1"/>
          </a:solidFill>
        </p:spPr>
        <p:txBody>
          <a:bodyPr wrap="square" rtlCol="0">
            <a:spAutoFit/>
          </a:bodyPr>
          <a:lstStyle/>
          <a:p>
            <a:pPr algn="ctr"/>
            <a:r>
              <a:rPr lang="uz-Cyrl-UZ" sz="1400" dirty="0"/>
              <a:t>Харидорлар бозор ҳукмронлиги</a:t>
            </a:r>
            <a:endParaRPr lang="ru-RU" sz="1400" dirty="0"/>
          </a:p>
        </p:txBody>
      </p:sp>
    </p:spTree>
    <p:extLst>
      <p:ext uri="{BB962C8B-B14F-4D97-AF65-F5344CB8AC3E}">
        <p14:creationId xmlns:p14="http://schemas.microsoft.com/office/powerpoint/2010/main" val="3798721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19985"/>
            <a:ext cx="10515600" cy="476704"/>
          </a:xfrm>
        </p:spPr>
        <p:txBody>
          <a:bodyPr>
            <a:normAutofit/>
          </a:bodyPr>
          <a:lstStyle/>
          <a:p>
            <a:pPr algn="ctr"/>
            <a:r>
              <a:rPr lang="en-US" sz="2400" b="1" dirty="0"/>
              <a:t>I. </a:t>
            </a:r>
            <a:r>
              <a:rPr lang="uz-Cyrl-UZ" sz="2400" b="1" dirty="0"/>
              <a:t>Тармоққа янги рақобатчиларнинг кириши таҳдиди</a:t>
            </a:r>
            <a:r>
              <a:rPr lang="ru-RU" sz="2400" dirty="0"/>
              <a:t>: </a:t>
            </a:r>
            <a:r>
              <a:rPr lang="ru-RU" sz="2400" dirty="0" err="1"/>
              <a:t>киришдаги</a:t>
            </a:r>
            <a:r>
              <a:rPr lang="ru-RU" sz="2400" dirty="0"/>
              <a:t> </a:t>
            </a:r>
            <a:r>
              <a:rPr lang="ru-RU" sz="2400" dirty="0" err="1"/>
              <a:t>тўсиқлар</a:t>
            </a:r>
            <a:r>
              <a:rPr lang="ru-RU" sz="2400" dirty="0"/>
              <a:t> </a:t>
            </a:r>
          </a:p>
        </p:txBody>
      </p:sp>
      <p:graphicFrame>
        <p:nvGraphicFramePr>
          <p:cNvPr id="4" name="Объект 3"/>
          <p:cNvGraphicFramePr>
            <a:graphicFrameLocks noGrp="1"/>
          </p:cNvGraphicFramePr>
          <p:nvPr>
            <p:ph idx="1"/>
            <p:extLst>
              <p:ext uri="{D42A27DB-BD31-4B8C-83A1-F6EECF244321}">
                <p14:modId xmlns:p14="http://schemas.microsoft.com/office/powerpoint/2010/main" val="1759584512"/>
              </p:ext>
            </p:extLst>
          </p:nvPr>
        </p:nvGraphicFramePr>
        <p:xfrm>
          <a:off x="333829" y="841830"/>
          <a:ext cx="11495313" cy="5335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6244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46244"/>
          </a:xfrm>
        </p:spPr>
        <p:txBody>
          <a:bodyPr>
            <a:normAutofit fontScale="90000"/>
          </a:bodyPr>
          <a:lstStyle/>
          <a:p>
            <a:pPr algn="ctr"/>
            <a:r>
              <a:rPr lang="en-US" sz="2800" b="1" dirty="0"/>
              <a:t>II. </a:t>
            </a:r>
            <a:r>
              <a:rPr lang="uz-Cyrl-UZ" sz="2800" b="1" dirty="0"/>
              <a:t>Амалдаги рақобатчилар ўртасидаги интенсив кураш</a:t>
            </a:r>
            <a:endParaRPr lang="ru-RU" sz="28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4089846597"/>
              </p:ext>
            </p:extLst>
          </p:nvPr>
        </p:nvGraphicFramePr>
        <p:xfrm>
          <a:off x="838200" y="1168400"/>
          <a:ext cx="10515600" cy="5245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004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34496"/>
            <a:ext cx="10515600" cy="459123"/>
          </a:xfrm>
        </p:spPr>
        <p:txBody>
          <a:bodyPr>
            <a:normAutofit fontScale="90000"/>
          </a:bodyPr>
          <a:lstStyle/>
          <a:p>
            <a:pPr algn="ctr"/>
            <a:r>
              <a:rPr lang="ru-RU" sz="2800" b="1" dirty="0" err="1"/>
              <a:t>Компанияларнинг</a:t>
            </a:r>
            <a:r>
              <a:rPr lang="ru-RU" sz="2800" b="1" dirty="0"/>
              <a:t> </a:t>
            </a:r>
            <a:r>
              <a:rPr lang="ru-RU" sz="2800" b="1" dirty="0" err="1"/>
              <a:t>рақобат</a:t>
            </a:r>
            <a:r>
              <a:rPr lang="ru-RU" sz="2800" b="1" dirty="0"/>
              <a:t> </a:t>
            </a:r>
            <a:r>
              <a:rPr lang="ru-RU" sz="2800" b="1" dirty="0" err="1"/>
              <a:t>стратегиялари</a:t>
            </a:r>
            <a:r>
              <a:rPr lang="ru-RU" sz="2800" b="1" dirty="0"/>
              <a:t> </a:t>
            </a:r>
            <a:r>
              <a:rPr lang="ru-RU" sz="2800" b="1" dirty="0" err="1"/>
              <a:t>бўйича</a:t>
            </a:r>
            <a:r>
              <a:rPr lang="ru-RU" sz="2800" b="1" dirty="0"/>
              <a:t> </a:t>
            </a:r>
            <a:r>
              <a:rPr lang="ru-RU" sz="2800" b="1" dirty="0" err="1"/>
              <a:t>турлари</a:t>
            </a:r>
            <a:endParaRPr lang="ru-RU" sz="28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48235286"/>
              </p:ext>
            </p:extLst>
          </p:nvPr>
        </p:nvGraphicFramePr>
        <p:xfrm>
          <a:off x="838200" y="823913"/>
          <a:ext cx="10515600" cy="5353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5661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66157" y="810882"/>
            <a:ext cx="4917057" cy="3046988"/>
          </a:xfrm>
          <a:prstGeom prst="rect">
            <a:avLst/>
          </a:prstGeom>
          <a:noFill/>
        </p:spPr>
        <p:txBody>
          <a:bodyPr wrap="square" rtlCol="0">
            <a:spAutoFit/>
          </a:bodyPr>
          <a:lstStyle/>
          <a:p>
            <a:r>
              <a:rPr lang="ru-RU" sz="2400" b="1" dirty="0" err="1">
                <a:latin typeface="Times New Roman" panose="02020603050405020304" pitchFamily="18" charset="0"/>
                <a:cs typeface="Times New Roman" panose="02020603050405020304" pitchFamily="18" charset="0"/>
              </a:rPr>
              <a:t>Коммут</a:t>
            </a:r>
            <a:r>
              <a:rPr lang="uz-Cyrl-UZ" sz="2400" b="1" dirty="0">
                <a:latin typeface="Times New Roman" panose="02020603050405020304" pitchFamily="18" charset="0"/>
                <a:cs typeface="Times New Roman" panose="02020603050405020304" pitchFamily="18" charset="0"/>
              </a:rPr>
              <a:t>ант</a:t>
            </a:r>
            <a:r>
              <a:rPr lang="ru-RU" sz="2400" b="1" dirty="0" err="1">
                <a:latin typeface="Times New Roman" panose="02020603050405020304" pitchFamily="18" charset="0"/>
                <a:cs typeface="Times New Roman" panose="02020603050405020304" pitchFamily="18" charset="0"/>
              </a:rPr>
              <a:t>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Кўпинча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тақлид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товарлари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қалбаки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товарларни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таклиф</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қилишади</a:t>
            </a:r>
            <a:r>
              <a:rPr lang="ru-RU" sz="2400" dirty="0">
                <a:latin typeface="Times New Roman" panose="02020603050405020304" pitchFamily="18" charset="0"/>
                <a:cs typeface="Times New Roman" panose="02020603050405020304" pitchFamily="18" charset="0"/>
              </a:rPr>
              <a:t>. Улар </a:t>
            </a:r>
            <a:r>
              <a:rPr lang="ru-RU" sz="2400" dirty="0" err="1">
                <a:latin typeface="Times New Roman" panose="02020603050405020304" pitchFamily="18" charset="0"/>
                <a:cs typeface="Times New Roman" panose="02020603050405020304" pitchFamily="18" charset="0"/>
              </a:rPr>
              <a:t>фаолиятнинг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маълум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соҳасига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маҳкам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боғланмаган</a:t>
            </a:r>
            <a:r>
              <a:rPr lang="ru-RU" sz="2400" dirty="0">
                <a:latin typeface="Times New Roman" panose="02020603050405020304" pitchFamily="18" charset="0"/>
                <a:cs typeface="Times New Roman" panose="02020603050405020304" pitchFamily="18" charset="0"/>
              </a:rPr>
              <a:t>, улар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бозордан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осонгина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кетишади</a:t>
            </a:r>
            <a:r>
              <a:rPr lang="ru-RU" sz="2400" dirty="0">
                <a:latin typeface="Times New Roman" panose="02020603050405020304" pitchFamily="18" charset="0"/>
                <a:cs typeface="Times New Roman" panose="02020603050405020304" pitchFamily="18" charset="0"/>
              </a:rPr>
              <a:t>. Улар паст </a:t>
            </a:r>
            <a:r>
              <a:rPr lang="ru-RU" sz="2400" dirty="0" err="1">
                <a:latin typeface="Times New Roman" panose="02020603050405020304" pitchFamily="18" charset="0"/>
                <a:cs typeface="Times New Roman" panose="02020603050405020304" pitchFamily="18" charset="0"/>
              </a:rPr>
              <a:t>барқарорликка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a:t>
            </a:r>
          </a:p>
        </p:txBody>
      </p:sp>
      <p:pic>
        <p:nvPicPr>
          <p:cNvPr id="3" name="Рисунок 2"/>
          <p:cNvPicPr>
            <a:picLocks noChangeAspect="1"/>
          </p:cNvPicPr>
          <p:nvPr/>
        </p:nvPicPr>
        <p:blipFill>
          <a:blip r:embed="rId2"/>
          <a:stretch>
            <a:fillRect/>
          </a:stretch>
        </p:blipFill>
        <p:spPr>
          <a:xfrm>
            <a:off x="7195665" y="852919"/>
            <a:ext cx="3566469" cy="2962913"/>
          </a:xfrm>
          <a:prstGeom prst="rect">
            <a:avLst/>
          </a:prstGeom>
        </p:spPr>
      </p:pic>
    </p:spTree>
    <p:extLst>
      <p:ext uri="{BB962C8B-B14F-4D97-AF65-F5344CB8AC3E}">
        <p14:creationId xmlns:p14="http://schemas.microsoft.com/office/powerpoint/2010/main" val="1241768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4304251" y="304625"/>
            <a:ext cx="7620660" cy="2694666"/>
          </a:xfrm>
          <a:prstGeom prst="rect">
            <a:avLst/>
          </a:prstGeom>
        </p:spPr>
      </p:pic>
      <p:sp>
        <p:nvSpPr>
          <p:cNvPr id="3" name="TextBox 2"/>
          <p:cNvSpPr txBox="1"/>
          <p:nvPr/>
        </p:nvSpPr>
        <p:spPr>
          <a:xfrm>
            <a:off x="396815" y="3174521"/>
            <a:ext cx="5037827" cy="304698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uz-Cyrl-UZ" sz="2400" b="1" dirty="0">
                <a:latin typeface="Times New Roman" panose="02020603050405020304" pitchFamily="18" charset="0"/>
                <a:cs typeface="Times New Roman" panose="02020603050405020304" pitchFamily="18" charset="0"/>
              </a:rPr>
              <a:t>Патиентлар</a:t>
            </a:r>
            <a:r>
              <a:rPr lang="uz-Cyrl-UZ" sz="2400" dirty="0">
                <a:latin typeface="Times New Roman" panose="02020603050405020304" pitchFamily="18" charset="0"/>
                <a:cs typeface="Times New Roman" panose="02020603050405020304" pitchFamily="18" charset="0"/>
              </a:rPr>
              <a:t>: Қоида тариқасида, бу бир неча йиллар давомида маълум бир профилдаги маҳсулотларни ишлаб чиқарадиган жуда катта ташкилотлар эмас. Рақобат стратегияси - тор ихтисослашув, арзон нархлар ва товарларнинг юқори сифатига асосланган.</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744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46766" y="456673"/>
            <a:ext cx="2716847"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400" b="1" dirty="0" err="1">
                <a:latin typeface="Times New Roman" panose="02020603050405020304" pitchFamily="18" charset="0"/>
                <a:cs typeface="Times New Roman" panose="02020603050405020304" pitchFamily="18" charset="0"/>
              </a:rPr>
              <a:t>Виолентлар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рақобат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стратегияси</a:t>
            </a:r>
            <a:r>
              <a:rPr lang="ru-RU" sz="2400" dirty="0">
                <a:latin typeface="Times New Roman" panose="02020603050405020304" pitchFamily="18" charset="0"/>
                <a:cs typeface="Times New Roman" panose="02020603050405020304" pitchFamily="18" charset="0"/>
              </a:rPr>
              <a:t> – </a:t>
            </a:r>
            <a:r>
              <a:rPr lang="ru-RU" sz="2400" dirty="0" err="1">
                <a:latin typeface="Times New Roman" panose="02020603050405020304" pitchFamily="18" charset="0"/>
                <a:cs typeface="Times New Roman" panose="02020603050405020304" pitchFamily="18" charset="0"/>
              </a:rPr>
              <a:t>кўлам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самараси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харидорларнинг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оммавий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талабини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қондириш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туфайли</a:t>
            </a:r>
            <a:r>
              <a:rPr lang="ru-RU" sz="2400" dirty="0">
                <a:latin typeface="Times New Roman" panose="02020603050405020304" pitchFamily="18" charset="0"/>
                <a:cs typeface="Times New Roman" panose="02020603050405020304" pitchFamily="18" charset="0"/>
              </a:rPr>
              <a:t> паст </a:t>
            </a:r>
            <a:r>
              <a:rPr lang="ru-RU" sz="2400" dirty="0" err="1">
                <a:latin typeface="Times New Roman" panose="02020603050405020304" pitchFamily="18" charset="0"/>
                <a:cs typeface="Times New Roman" panose="02020603050405020304" pitchFamily="18" charset="0"/>
              </a:rPr>
              <a:t>харажатлар</a:t>
            </a:r>
            <a:r>
              <a:rPr lang="ru-RU" sz="2400" dirty="0">
                <a:latin typeface="Times New Roman" panose="02020603050405020304" pitchFamily="18" charset="0"/>
                <a:cs typeface="Times New Roman" panose="02020603050405020304" pitchFamily="18" charset="0"/>
              </a:rPr>
              <a:t>.</a:t>
            </a:r>
          </a:p>
          <a:p>
            <a:endParaRPr lang="uz-Cyrl-UZ"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6070601" y="160845"/>
            <a:ext cx="4421292" cy="4975686"/>
          </a:xfrm>
          <a:prstGeom prst="rect">
            <a:avLst/>
          </a:prstGeom>
        </p:spPr>
      </p:pic>
    </p:spTree>
    <p:extLst>
      <p:ext uri="{BB962C8B-B14F-4D97-AF65-F5344CB8AC3E}">
        <p14:creationId xmlns:p14="http://schemas.microsoft.com/office/powerpoint/2010/main" val="1751946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434404" y="342201"/>
            <a:ext cx="4054191" cy="4395597"/>
          </a:xfrm>
          <a:prstGeom prst="rect">
            <a:avLst/>
          </a:prstGeom>
        </p:spPr>
      </p:pic>
      <p:sp>
        <p:nvSpPr>
          <p:cNvPr id="3" name="Прямоугольник 2"/>
          <p:cNvSpPr/>
          <p:nvPr/>
        </p:nvSpPr>
        <p:spPr>
          <a:xfrm>
            <a:off x="673100" y="873780"/>
            <a:ext cx="6096000" cy="3170099"/>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lvl="0"/>
            <a:r>
              <a:rPr lang="ru-RU" sz="3200" b="1" dirty="0" err="1">
                <a:latin typeface="Times New Roman" panose="02020603050405020304" pitchFamily="18" charset="0"/>
                <a:cs typeface="Times New Roman" panose="02020603050405020304" pitchFamily="18" charset="0"/>
              </a:rPr>
              <a:t>Эксплерентлар</a:t>
            </a:r>
            <a:endParaRPr lang="ru-RU" sz="3200" b="1" dirty="0">
              <a:latin typeface="Times New Roman" panose="02020603050405020304" pitchFamily="18" charset="0"/>
              <a:cs typeface="Times New Roman" panose="02020603050405020304" pitchFamily="18" charset="0"/>
            </a:endParaRPr>
          </a:p>
          <a:p>
            <a:pPr marL="285750" lvl="0" indent="-285750">
              <a:buFontTx/>
              <a:buChar char="-"/>
            </a:pPr>
            <a:r>
              <a:rPr lang="ru-RU" sz="2400" dirty="0" err="1">
                <a:latin typeface="Times New Roman" panose="02020603050405020304" pitchFamily="18" charset="0"/>
                <a:cs typeface="Times New Roman" panose="02020603050405020304" pitchFamily="18" charset="0"/>
              </a:rPr>
              <a:t>Кўпинча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бозор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билан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заиф</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боғланган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ривожлантириш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етарли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маблағга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эмас</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кенг</a:t>
            </a:r>
            <a:r>
              <a:rPr lang="ru-RU" sz="2400" dirty="0">
                <a:latin typeface="Times New Roman" panose="02020603050405020304" pitchFamily="18" charset="0"/>
                <a:cs typeface="Times New Roman" panose="02020603050405020304" pitchFamily="18" charset="0"/>
              </a:rPr>
              <a:t> маркетинг </a:t>
            </a:r>
            <a:r>
              <a:rPr lang="ru-RU" sz="2400" dirty="0" err="1">
                <a:latin typeface="Times New Roman" panose="02020603050405020304" pitchFamily="18" charset="0"/>
                <a:cs typeface="Times New Roman" panose="02020603050405020304" pitchFamily="18" charset="0"/>
              </a:rPr>
              <a:t>фаолияти</a:t>
            </a:r>
            <a:r>
              <a:rPr lang="ru-RU" sz="2400" dirty="0">
                <a:latin typeface="Times New Roman" panose="02020603050405020304" pitchFamily="18" charset="0"/>
                <a:cs typeface="Times New Roman" panose="02020603050405020304" pitchFamily="18" charset="0"/>
              </a:rPr>
              <a:t>. Улар </a:t>
            </a:r>
            <a:r>
              <a:rPr lang="ru-RU" sz="2400" dirty="0" err="1">
                <a:latin typeface="Times New Roman" panose="02020603050405020304" pitchFamily="18" charset="0"/>
                <a:cs typeface="Times New Roman" panose="02020603050405020304" pitchFamily="18" charset="0"/>
              </a:rPr>
              <a:t>йирик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фирмалар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уларнинг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шўба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корхоналарининг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венчур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рискли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бўлинмалари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самаралироқ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ишлайди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48802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537400"/>
          </a:xfrm>
        </p:spPr>
        <p:txBody>
          <a:bodyPr>
            <a:normAutofit/>
          </a:bodyPr>
          <a:lstStyle/>
          <a:p>
            <a:pPr algn="ctr"/>
            <a:r>
              <a:rPr lang="ru-RU" sz="2800" b="1" dirty="0" err="1"/>
              <a:t>Тўсиқлар</a:t>
            </a:r>
            <a:r>
              <a:rPr lang="ru-RU" sz="2800" b="1" dirty="0"/>
              <a:t> </a:t>
            </a:r>
            <a:r>
              <a:rPr lang="ru-RU" sz="2800" b="1" dirty="0" err="1"/>
              <a:t>ва</a:t>
            </a:r>
            <a:r>
              <a:rPr lang="ru-RU" sz="2800" b="1" dirty="0"/>
              <a:t> </a:t>
            </a:r>
            <a:r>
              <a:rPr lang="ru-RU" sz="2800" b="1" dirty="0" err="1"/>
              <a:t>фойда</a:t>
            </a:r>
            <a:r>
              <a:rPr lang="ru-RU" sz="2800" b="1" dirty="0"/>
              <a:t> </a:t>
            </a:r>
            <a:r>
              <a:rPr lang="ru-RU" sz="2800" b="1" dirty="0" err="1"/>
              <a:t>даражаси</a:t>
            </a:r>
            <a:endParaRPr lang="ru-RU" b="1" dirty="0"/>
          </a:p>
        </p:txBody>
      </p:sp>
      <p:pic>
        <p:nvPicPr>
          <p:cNvPr id="4" name="Рисунок 3"/>
          <p:cNvPicPr>
            <a:picLocks noChangeAspect="1"/>
          </p:cNvPicPr>
          <p:nvPr/>
        </p:nvPicPr>
        <p:blipFill>
          <a:blip r:embed="rId3"/>
          <a:stretch>
            <a:fillRect/>
          </a:stretch>
        </p:blipFill>
        <p:spPr>
          <a:xfrm>
            <a:off x="1531915" y="1496428"/>
            <a:ext cx="9477499" cy="4405640"/>
          </a:xfrm>
          <a:prstGeom prst="rect">
            <a:avLst/>
          </a:prstGeom>
        </p:spPr>
      </p:pic>
      <p:sp>
        <p:nvSpPr>
          <p:cNvPr id="3" name="TextBox 2"/>
          <p:cNvSpPr txBox="1"/>
          <p:nvPr/>
        </p:nvSpPr>
        <p:spPr>
          <a:xfrm>
            <a:off x="1270659" y="3509109"/>
            <a:ext cx="2909455" cy="830997"/>
          </a:xfrm>
          <a:prstGeom prst="rect">
            <a:avLst/>
          </a:prstGeom>
          <a:solidFill>
            <a:schemeClr val="bg1"/>
          </a:solidFill>
        </p:spPr>
        <p:txBody>
          <a:bodyPr wrap="square" rtlCol="0">
            <a:spAutoFit/>
          </a:bodyPr>
          <a:lstStyle/>
          <a:p>
            <a:r>
              <a:rPr lang="uz-Cyrl-UZ" sz="2400" dirty="0"/>
              <a:t>Кириш учун</a:t>
            </a:r>
          </a:p>
          <a:p>
            <a:r>
              <a:rPr lang="uz-Cyrl-UZ" sz="2400" dirty="0"/>
              <a:t> тўсиқлар</a:t>
            </a:r>
            <a:endParaRPr lang="ru-RU" sz="2400" dirty="0"/>
          </a:p>
        </p:txBody>
      </p:sp>
      <p:sp>
        <p:nvSpPr>
          <p:cNvPr id="5" name="TextBox 4"/>
          <p:cNvSpPr txBox="1"/>
          <p:nvPr/>
        </p:nvSpPr>
        <p:spPr>
          <a:xfrm>
            <a:off x="6270665" y="1496428"/>
            <a:ext cx="3894613" cy="461665"/>
          </a:xfrm>
          <a:prstGeom prst="rect">
            <a:avLst/>
          </a:prstGeom>
          <a:solidFill>
            <a:schemeClr val="bg1"/>
          </a:solidFill>
        </p:spPr>
        <p:txBody>
          <a:bodyPr wrap="square" rtlCol="0">
            <a:spAutoFit/>
          </a:bodyPr>
          <a:lstStyle/>
          <a:p>
            <a:r>
              <a:rPr lang="uz-Cyrl-UZ" sz="2400" dirty="0"/>
              <a:t>Чиқиш учун  тўсиқлар</a:t>
            </a:r>
            <a:endParaRPr lang="ru-RU" sz="2400" dirty="0"/>
          </a:p>
        </p:txBody>
      </p:sp>
      <p:sp>
        <p:nvSpPr>
          <p:cNvPr id="6" name="TextBox 5"/>
          <p:cNvSpPr txBox="1"/>
          <p:nvPr/>
        </p:nvSpPr>
        <p:spPr>
          <a:xfrm>
            <a:off x="3942608" y="2956956"/>
            <a:ext cx="1151906" cy="523220"/>
          </a:xfrm>
          <a:prstGeom prst="rect">
            <a:avLst/>
          </a:prstGeom>
          <a:solidFill>
            <a:schemeClr val="bg1"/>
          </a:solidFill>
        </p:spPr>
        <p:txBody>
          <a:bodyPr wrap="square" rtlCol="0">
            <a:spAutoFit/>
          </a:bodyPr>
          <a:lstStyle/>
          <a:p>
            <a:r>
              <a:rPr lang="uz-Cyrl-UZ" sz="2800" dirty="0"/>
              <a:t>Паст</a:t>
            </a:r>
            <a:endParaRPr lang="ru-RU" sz="2800" dirty="0"/>
          </a:p>
        </p:txBody>
      </p:sp>
      <p:sp>
        <p:nvSpPr>
          <p:cNvPr id="7" name="TextBox 6"/>
          <p:cNvSpPr txBox="1"/>
          <p:nvPr/>
        </p:nvSpPr>
        <p:spPr>
          <a:xfrm>
            <a:off x="3764479" y="4643604"/>
            <a:ext cx="1330036" cy="523220"/>
          </a:xfrm>
          <a:prstGeom prst="rect">
            <a:avLst/>
          </a:prstGeom>
          <a:solidFill>
            <a:schemeClr val="bg1"/>
          </a:solidFill>
        </p:spPr>
        <p:txBody>
          <a:bodyPr wrap="square" rtlCol="0">
            <a:spAutoFit/>
          </a:bodyPr>
          <a:lstStyle/>
          <a:p>
            <a:r>
              <a:rPr lang="uz-Cyrl-UZ" sz="2800" dirty="0"/>
              <a:t>Юқори</a:t>
            </a:r>
            <a:endParaRPr lang="ru-RU" sz="2800" dirty="0"/>
          </a:p>
        </p:txBody>
      </p:sp>
      <p:sp>
        <p:nvSpPr>
          <p:cNvPr id="8" name="TextBox 7"/>
          <p:cNvSpPr txBox="1"/>
          <p:nvPr/>
        </p:nvSpPr>
        <p:spPr>
          <a:xfrm>
            <a:off x="6187044" y="1851218"/>
            <a:ext cx="1151906" cy="523220"/>
          </a:xfrm>
          <a:prstGeom prst="rect">
            <a:avLst/>
          </a:prstGeom>
          <a:solidFill>
            <a:schemeClr val="bg1"/>
          </a:solidFill>
        </p:spPr>
        <p:txBody>
          <a:bodyPr wrap="square" rtlCol="0">
            <a:spAutoFit/>
          </a:bodyPr>
          <a:lstStyle/>
          <a:p>
            <a:r>
              <a:rPr lang="uz-Cyrl-UZ" sz="2800" dirty="0"/>
              <a:t>Паст</a:t>
            </a:r>
            <a:endParaRPr lang="ru-RU" sz="2800" dirty="0"/>
          </a:p>
        </p:txBody>
      </p:sp>
      <p:sp>
        <p:nvSpPr>
          <p:cNvPr id="9" name="TextBox 8"/>
          <p:cNvSpPr txBox="1"/>
          <p:nvPr/>
        </p:nvSpPr>
        <p:spPr>
          <a:xfrm>
            <a:off x="8835242" y="1854787"/>
            <a:ext cx="1330036" cy="523220"/>
          </a:xfrm>
          <a:prstGeom prst="rect">
            <a:avLst/>
          </a:prstGeom>
          <a:solidFill>
            <a:schemeClr val="bg1"/>
          </a:solidFill>
        </p:spPr>
        <p:txBody>
          <a:bodyPr wrap="square" rtlCol="0">
            <a:spAutoFit/>
          </a:bodyPr>
          <a:lstStyle/>
          <a:p>
            <a:r>
              <a:rPr lang="uz-Cyrl-UZ" sz="2800" dirty="0"/>
              <a:t>Юқори</a:t>
            </a:r>
            <a:endParaRPr lang="ru-RU" sz="2800" dirty="0"/>
          </a:p>
        </p:txBody>
      </p:sp>
      <p:sp>
        <p:nvSpPr>
          <p:cNvPr id="10" name="TextBox 9"/>
          <p:cNvSpPr txBox="1"/>
          <p:nvPr/>
        </p:nvSpPr>
        <p:spPr>
          <a:xfrm>
            <a:off x="5807034" y="2618401"/>
            <a:ext cx="2078181" cy="1200329"/>
          </a:xfrm>
          <a:prstGeom prst="rect">
            <a:avLst/>
          </a:prstGeom>
          <a:solidFill>
            <a:schemeClr val="bg1"/>
          </a:solidFill>
        </p:spPr>
        <p:txBody>
          <a:bodyPr wrap="square" rtlCol="0">
            <a:spAutoFit/>
          </a:bodyPr>
          <a:lstStyle/>
          <a:p>
            <a:r>
              <a:rPr lang="uz-Cyrl-UZ" sz="2400" dirty="0"/>
              <a:t>Паст, барқарор даромад</a:t>
            </a:r>
            <a:endParaRPr lang="ru-RU" sz="2400" dirty="0"/>
          </a:p>
        </p:txBody>
      </p:sp>
      <p:sp>
        <p:nvSpPr>
          <p:cNvPr id="11" name="TextBox 10"/>
          <p:cNvSpPr txBox="1"/>
          <p:nvPr/>
        </p:nvSpPr>
        <p:spPr>
          <a:xfrm>
            <a:off x="8597736" y="2618401"/>
            <a:ext cx="1781298" cy="1200329"/>
          </a:xfrm>
          <a:prstGeom prst="rect">
            <a:avLst/>
          </a:prstGeom>
          <a:solidFill>
            <a:schemeClr val="bg1"/>
          </a:solidFill>
        </p:spPr>
        <p:txBody>
          <a:bodyPr wrap="square" rtlCol="0">
            <a:spAutoFit/>
          </a:bodyPr>
          <a:lstStyle/>
          <a:p>
            <a:r>
              <a:rPr lang="uz-Cyrl-UZ" sz="2400" dirty="0"/>
              <a:t>Паст, рискли даромад</a:t>
            </a:r>
            <a:endParaRPr lang="ru-RU" sz="2400" dirty="0"/>
          </a:p>
        </p:txBody>
      </p:sp>
      <p:sp>
        <p:nvSpPr>
          <p:cNvPr id="12" name="TextBox 11"/>
          <p:cNvSpPr txBox="1"/>
          <p:nvPr/>
        </p:nvSpPr>
        <p:spPr>
          <a:xfrm>
            <a:off x="5723906" y="4307559"/>
            <a:ext cx="2078181" cy="1200329"/>
          </a:xfrm>
          <a:prstGeom prst="rect">
            <a:avLst/>
          </a:prstGeom>
          <a:solidFill>
            <a:schemeClr val="bg1"/>
          </a:solidFill>
        </p:spPr>
        <p:txBody>
          <a:bodyPr wrap="square" rtlCol="0">
            <a:spAutoFit/>
          </a:bodyPr>
          <a:lstStyle/>
          <a:p>
            <a:r>
              <a:rPr lang="uz-Cyrl-UZ" sz="2400" dirty="0"/>
              <a:t>Юқори, барқарор даромад</a:t>
            </a:r>
            <a:endParaRPr lang="ru-RU" sz="2400" dirty="0"/>
          </a:p>
        </p:txBody>
      </p:sp>
      <p:sp>
        <p:nvSpPr>
          <p:cNvPr id="13" name="TextBox 12"/>
          <p:cNvSpPr txBox="1"/>
          <p:nvPr/>
        </p:nvSpPr>
        <p:spPr>
          <a:xfrm>
            <a:off x="8652164" y="4277979"/>
            <a:ext cx="1781298" cy="1200329"/>
          </a:xfrm>
          <a:prstGeom prst="rect">
            <a:avLst/>
          </a:prstGeom>
          <a:solidFill>
            <a:schemeClr val="bg1"/>
          </a:solidFill>
        </p:spPr>
        <p:txBody>
          <a:bodyPr wrap="square" rtlCol="0">
            <a:spAutoFit/>
          </a:bodyPr>
          <a:lstStyle/>
          <a:p>
            <a:r>
              <a:rPr lang="uz-Cyrl-UZ" sz="2400" dirty="0"/>
              <a:t>Юқори, рискли даромад</a:t>
            </a:r>
            <a:endParaRPr lang="ru-RU" sz="2400" dirty="0"/>
          </a:p>
        </p:txBody>
      </p:sp>
    </p:spTree>
    <p:extLst>
      <p:ext uri="{BB962C8B-B14F-4D97-AF65-F5344CB8AC3E}">
        <p14:creationId xmlns:p14="http://schemas.microsoft.com/office/powerpoint/2010/main" val="2270231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0075" y="310168"/>
            <a:ext cx="10515600" cy="383020"/>
          </a:xfrm>
        </p:spPr>
        <p:txBody>
          <a:bodyPr>
            <a:normAutofit fontScale="90000"/>
          </a:bodyPr>
          <a:lstStyle/>
          <a:p>
            <a:pPr algn="ctr"/>
            <a:r>
              <a:rPr lang="en-US" sz="2400" b="1" dirty="0"/>
              <a:t>III. </a:t>
            </a:r>
            <a:r>
              <a:rPr lang="uz-Cyrl-UZ" sz="2400" b="1" dirty="0"/>
              <a:t>Ўринбосар маҳсулотлар томонидан босим</a:t>
            </a:r>
            <a:endParaRPr lang="ru-RU" sz="24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543352989"/>
              </p:ext>
            </p:extLst>
          </p:nvPr>
        </p:nvGraphicFramePr>
        <p:xfrm>
          <a:off x="736270" y="1229096"/>
          <a:ext cx="11139054" cy="56289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80654" y="767431"/>
            <a:ext cx="10617530"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ru-RU" sz="2400" dirty="0" err="1"/>
              <a:t>Қуйидаги</a:t>
            </a:r>
            <a:r>
              <a:rPr lang="ru-RU" sz="2400" dirty="0"/>
              <a:t> </a:t>
            </a:r>
            <a:r>
              <a:rPr lang="ru-RU" sz="2400" dirty="0" err="1"/>
              <a:t>ўринбосар</a:t>
            </a:r>
            <a:r>
              <a:rPr lang="ru-RU" sz="2400" dirty="0"/>
              <a:t> </a:t>
            </a:r>
            <a:r>
              <a:rPr lang="ru-RU" sz="2400" dirty="0" err="1"/>
              <a:t>маҳсулотлар</a:t>
            </a:r>
            <a:r>
              <a:rPr lang="ru-RU" sz="2400" dirty="0"/>
              <a:t> </a:t>
            </a:r>
            <a:r>
              <a:rPr lang="ru-RU" sz="2400" dirty="0" err="1"/>
              <a:t>муҳим</a:t>
            </a:r>
            <a:r>
              <a:rPr lang="ru-RU" sz="2400" dirty="0"/>
              <a:t> </a:t>
            </a:r>
            <a:r>
              <a:rPr lang="ru-RU" sz="2400" dirty="0" err="1"/>
              <a:t>эътиборга</a:t>
            </a:r>
            <a:r>
              <a:rPr lang="ru-RU" sz="2400" dirty="0"/>
              <a:t> </a:t>
            </a:r>
            <a:r>
              <a:rPr lang="ru-RU" sz="2400" dirty="0" err="1"/>
              <a:t>молик</a:t>
            </a:r>
            <a:r>
              <a:rPr lang="ru-RU" sz="2400" dirty="0"/>
              <a:t>:</a:t>
            </a:r>
          </a:p>
        </p:txBody>
      </p:sp>
    </p:spTree>
    <p:extLst>
      <p:ext uri="{BB962C8B-B14F-4D97-AF65-F5344CB8AC3E}">
        <p14:creationId xmlns:p14="http://schemas.microsoft.com/office/powerpoint/2010/main" val="1202805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71904"/>
          </a:xfrm>
        </p:spPr>
        <p:txBody>
          <a:bodyPr>
            <a:noAutofit/>
          </a:bodyPr>
          <a:lstStyle/>
          <a:p>
            <a:pPr algn="ctr"/>
            <a:r>
              <a:rPr lang="en-US" sz="2400" b="1" dirty="0"/>
              <a:t>IV. </a:t>
            </a:r>
            <a:r>
              <a:rPr lang="uz-Cyrl-UZ" sz="2400" b="1" dirty="0"/>
              <a:t>Харидорларнинг бозор ҳукмронлиги</a:t>
            </a:r>
            <a:endParaRPr lang="ru-RU" sz="24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347140787"/>
              </p:ext>
            </p:extLst>
          </p:nvPr>
        </p:nvGraphicFramePr>
        <p:xfrm>
          <a:off x="838200" y="1199826"/>
          <a:ext cx="10515600" cy="54767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Прямоугольник 4"/>
          <p:cNvSpPr/>
          <p:nvPr/>
        </p:nvSpPr>
        <p:spPr>
          <a:xfrm>
            <a:off x="2351313" y="656323"/>
            <a:ext cx="8795658" cy="369332"/>
          </a:xfrm>
          <a:prstGeom prst="rect">
            <a:avLst/>
          </a:prstGeom>
        </p:spPr>
        <p:txBody>
          <a:bodyPr wrap="square">
            <a:spAutoFit/>
          </a:bodyPr>
          <a:lstStyle/>
          <a:p>
            <a:r>
              <a:rPr lang="ru-RU" dirty="0"/>
              <a:t> </a:t>
            </a:r>
            <a:r>
              <a:rPr lang="ru-RU" dirty="0" err="1"/>
              <a:t>Қуйидаги</a:t>
            </a:r>
            <a:r>
              <a:rPr lang="ru-RU" dirty="0"/>
              <a:t> </a:t>
            </a:r>
            <a:r>
              <a:rPr lang="ru-RU" dirty="0" err="1"/>
              <a:t>шароитларда</a:t>
            </a:r>
            <a:r>
              <a:rPr lang="ru-RU" dirty="0"/>
              <a:t> </a:t>
            </a:r>
            <a:r>
              <a:rPr lang="ru-RU" dirty="0" err="1"/>
              <a:t>харидорлар</a:t>
            </a:r>
            <a:r>
              <a:rPr lang="ru-RU" dirty="0"/>
              <a:t> </a:t>
            </a:r>
            <a:r>
              <a:rPr lang="ru-RU" dirty="0" err="1"/>
              <a:t>гуруҳи</a:t>
            </a:r>
            <a:r>
              <a:rPr lang="ru-RU" dirty="0"/>
              <a:t> </a:t>
            </a:r>
            <a:r>
              <a:rPr lang="ru-RU" dirty="0" err="1"/>
              <a:t>сезиларли</a:t>
            </a:r>
            <a:r>
              <a:rPr lang="ru-RU" dirty="0"/>
              <a:t> </a:t>
            </a:r>
            <a:r>
              <a:rPr lang="ru-RU" dirty="0" err="1"/>
              <a:t>кучга</a:t>
            </a:r>
            <a:r>
              <a:rPr lang="ru-RU" dirty="0"/>
              <a:t> </a:t>
            </a:r>
            <a:r>
              <a:rPr lang="ru-RU" dirty="0" err="1"/>
              <a:t>эга</a:t>
            </a:r>
            <a:r>
              <a:rPr lang="ru-RU" dirty="0"/>
              <a:t> </a:t>
            </a:r>
            <a:r>
              <a:rPr lang="ru-RU" dirty="0" err="1"/>
              <a:t>бўлади</a:t>
            </a:r>
            <a:r>
              <a:rPr lang="ru-RU" dirty="0"/>
              <a:t>:</a:t>
            </a:r>
          </a:p>
        </p:txBody>
      </p:sp>
    </p:spTree>
    <p:extLst>
      <p:ext uri="{BB962C8B-B14F-4D97-AF65-F5344CB8AC3E}">
        <p14:creationId xmlns:p14="http://schemas.microsoft.com/office/powerpoint/2010/main" val="2525140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389618"/>
          </a:xfrm>
        </p:spPr>
        <p:txBody>
          <a:bodyPr>
            <a:noAutofit/>
          </a:bodyPr>
          <a:lstStyle/>
          <a:p>
            <a:pPr algn="ctr"/>
            <a:r>
              <a:rPr lang="en-US" sz="2400" b="1" dirty="0"/>
              <a:t>V. </a:t>
            </a:r>
            <a:r>
              <a:rPr lang="ru-RU" sz="2400" b="1" dirty="0"/>
              <a:t>Мол </a:t>
            </a:r>
            <a:r>
              <a:rPr lang="ru-RU" sz="2400" b="1" dirty="0" err="1"/>
              <a:t>етказиб</a:t>
            </a:r>
            <a:r>
              <a:rPr lang="ru-RU" sz="2400" b="1" dirty="0"/>
              <a:t> </a:t>
            </a:r>
            <a:r>
              <a:rPr lang="ru-RU" sz="2400" b="1" dirty="0" err="1"/>
              <a:t>берувчиларнинг</a:t>
            </a:r>
            <a:r>
              <a:rPr lang="ru-RU" sz="2400" b="1" dirty="0"/>
              <a:t> </a:t>
            </a:r>
            <a:r>
              <a:rPr lang="ru-RU" sz="2400" b="1" dirty="0" err="1"/>
              <a:t>бозор</a:t>
            </a:r>
            <a:r>
              <a:rPr lang="ru-RU" sz="2400" b="1" dirty="0"/>
              <a:t> </a:t>
            </a:r>
            <a:r>
              <a:rPr lang="ru-RU" sz="2400" b="1" dirty="0" err="1"/>
              <a:t>ҳукмронлиги</a:t>
            </a:r>
            <a:endParaRPr lang="ru-RU" sz="2400" b="1"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3899303424"/>
              </p:ext>
            </p:extLst>
          </p:nvPr>
        </p:nvGraphicFramePr>
        <p:xfrm>
          <a:off x="838200" y="1436915"/>
          <a:ext cx="10515600" cy="4740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1828798" y="852492"/>
            <a:ext cx="9129485" cy="369332"/>
          </a:xfrm>
          <a:prstGeom prst="rect">
            <a:avLst/>
          </a:prstGeom>
        </p:spPr>
        <p:txBody>
          <a:bodyPr wrap="square">
            <a:spAutoFit/>
          </a:bodyPr>
          <a:lstStyle/>
          <a:p>
            <a:r>
              <a:rPr lang="ru-RU" dirty="0" err="1"/>
              <a:t>Қуйидаги</a:t>
            </a:r>
            <a:r>
              <a:rPr lang="ru-RU" dirty="0"/>
              <a:t> </a:t>
            </a:r>
            <a:r>
              <a:rPr lang="ru-RU" dirty="0" err="1"/>
              <a:t>шароитларда</a:t>
            </a:r>
            <a:r>
              <a:rPr lang="ru-RU" dirty="0"/>
              <a:t> </a:t>
            </a:r>
            <a:r>
              <a:rPr lang="uz-Cyrl-UZ" dirty="0"/>
              <a:t>мол етказиб берувчилар </a:t>
            </a:r>
            <a:r>
              <a:rPr lang="ru-RU" dirty="0" err="1"/>
              <a:t>гуруҳи</a:t>
            </a:r>
            <a:r>
              <a:rPr lang="ru-RU" dirty="0"/>
              <a:t> </a:t>
            </a:r>
            <a:r>
              <a:rPr lang="ru-RU" dirty="0" err="1"/>
              <a:t>сезиларли</a:t>
            </a:r>
            <a:r>
              <a:rPr lang="ru-RU" dirty="0"/>
              <a:t> </a:t>
            </a:r>
            <a:r>
              <a:rPr lang="ru-RU" dirty="0" err="1"/>
              <a:t>кучга</a:t>
            </a:r>
            <a:r>
              <a:rPr lang="ru-RU" dirty="0"/>
              <a:t> </a:t>
            </a:r>
            <a:r>
              <a:rPr lang="ru-RU" dirty="0" err="1"/>
              <a:t>эга</a:t>
            </a:r>
            <a:r>
              <a:rPr lang="ru-RU" dirty="0"/>
              <a:t> </a:t>
            </a:r>
            <a:r>
              <a:rPr lang="ru-RU" dirty="0" err="1"/>
              <a:t>бўлади</a:t>
            </a:r>
            <a:r>
              <a:rPr lang="ru-RU" dirty="0"/>
              <a:t> :</a:t>
            </a:r>
          </a:p>
        </p:txBody>
      </p:sp>
    </p:spTree>
    <p:extLst>
      <p:ext uri="{BB962C8B-B14F-4D97-AF65-F5344CB8AC3E}">
        <p14:creationId xmlns:p14="http://schemas.microsoft.com/office/powerpoint/2010/main" val="1740190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42396"/>
          </a:xfrm>
        </p:spPr>
        <p:txBody>
          <a:bodyPr>
            <a:noAutofit/>
          </a:bodyPr>
          <a:lstStyle/>
          <a:p>
            <a:pPr algn="ctr"/>
            <a:r>
              <a:rPr lang="ru-RU" sz="2400" b="1" dirty="0" err="1"/>
              <a:t>Базавий</a:t>
            </a:r>
            <a:r>
              <a:rPr lang="ru-RU" sz="2400" b="1" dirty="0"/>
              <a:t> </a:t>
            </a:r>
            <a:r>
              <a:rPr lang="ru-RU" sz="2400" b="1" dirty="0" err="1"/>
              <a:t>рақобат</a:t>
            </a:r>
            <a:r>
              <a:rPr lang="ru-RU" sz="2400" b="1" dirty="0"/>
              <a:t> </a:t>
            </a:r>
            <a:r>
              <a:rPr lang="ru-RU" sz="2400" b="1" dirty="0" err="1"/>
              <a:t>стратегиялари</a:t>
            </a:r>
            <a:endParaRPr lang="ru-RU" sz="2400" b="1" dirty="0"/>
          </a:p>
        </p:txBody>
      </p:sp>
      <p:pic>
        <p:nvPicPr>
          <p:cNvPr id="4" name="Объект 3"/>
          <p:cNvPicPr>
            <a:picLocks noGrp="1" noChangeAspect="1"/>
          </p:cNvPicPr>
          <p:nvPr>
            <p:ph idx="1"/>
          </p:nvPr>
        </p:nvPicPr>
        <p:blipFill>
          <a:blip r:embed="rId2"/>
          <a:stretch>
            <a:fillRect/>
          </a:stretch>
        </p:blipFill>
        <p:spPr>
          <a:xfrm>
            <a:off x="1475267" y="938151"/>
            <a:ext cx="9509408" cy="5919849"/>
          </a:xfrm>
          <a:prstGeom prst="rect">
            <a:avLst/>
          </a:prstGeom>
        </p:spPr>
      </p:pic>
      <p:sp>
        <p:nvSpPr>
          <p:cNvPr id="3" name="TextBox 2"/>
          <p:cNvSpPr txBox="1"/>
          <p:nvPr/>
        </p:nvSpPr>
        <p:spPr>
          <a:xfrm>
            <a:off x="1475267" y="3574909"/>
            <a:ext cx="2016078" cy="646331"/>
          </a:xfrm>
          <a:prstGeom prst="rect">
            <a:avLst/>
          </a:prstGeom>
          <a:solidFill>
            <a:schemeClr val="bg1"/>
          </a:solidFill>
        </p:spPr>
        <p:txBody>
          <a:bodyPr wrap="square" rtlCol="0">
            <a:spAutoFit/>
          </a:bodyPr>
          <a:lstStyle/>
          <a:p>
            <a:r>
              <a:rPr lang="uz-Cyrl-UZ" dirty="0"/>
              <a:t>РАҚОБАТ</a:t>
            </a:r>
          </a:p>
          <a:p>
            <a:r>
              <a:rPr lang="uz-Cyrl-UZ" dirty="0"/>
              <a:t> КЎЛАМИ</a:t>
            </a:r>
            <a:endParaRPr lang="ru-RU" dirty="0"/>
          </a:p>
        </p:txBody>
      </p:sp>
      <p:sp>
        <p:nvSpPr>
          <p:cNvPr id="5" name="TextBox 4"/>
          <p:cNvSpPr txBox="1"/>
          <p:nvPr/>
        </p:nvSpPr>
        <p:spPr>
          <a:xfrm>
            <a:off x="2375065" y="2232561"/>
            <a:ext cx="1900052" cy="646331"/>
          </a:xfrm>
          <a:prstGeom prst="rect">
            <a:avLst/>
          </a:prstGeom>
          <a:solidFill>
            <a:schemeClr val="bg1"/>
          </a:solidFill>
        </p:spPr>
        <p:txBody>
          <a:bodyPr wrap="square" rtlCol="0">
            <a:spAutoFit/>
          </a:bodyPr>
          <a:lstStyle/>
          <a:p>
            <a:r>
              <a:rPr lang="uz-Cyrl-UZ" dirty="0"/>
              <a:t>Кенг мақсадли сегментлар</a:t>
            </a:r>
            <a:endParaRPr lang="ru-RU" dirty="0"/>
          </a:p>
        </p:txBody>
      </p:sp>
      <p:sp>
        <p:nvSpPr>
          <p:cNvPr id="6" name="TextBox 5"/>
          <p:cNvSpPr txBox="1"/>
          <p:nvPr/>
        </p:nvSpPr>
        <p:spPr>
          <a:xfrm>
            <a:off x="2447681" y="5047013"/>
            <a:ext cx="1900052" cy="646331"/>
          </a:xfrm>
          <a:prstGeom prst="rect">
            <a:avLst/>
          </a:prstGeom>
          <a:solidFill>
            <a:schemeClr val="bg1"/>
          </a:solidFill>
        </p:spPr>
        <p:txBody>
          <a:bodyPr wrap="square" rtlCol="0">
            <a:spAutoFit/>
          </a:bodyPr>
          <a:lstStyle/>
          <a:p>
            <a:r>
              <a:rPr lang="uz-Cyrl-UZ" dirty="0"/>
              <a:t>Тор мақсадли сегментлар</a:t>
            </a:r>
            <a:endParaRPr lang="ru-RU" dirty="0"/>
          </a:p>
        </p:txBody>
      </p:sp>
      <p:sp>
        <p:nvSpPr>
          <p:cNvPr id="7" name="TextBox 6"/>
          <p:cNvSpPr txBox="1"/>
          <p:nvPr/>
        </p:nvSpPr>
        <p:spPr>
          <a:xfrm>
            <a:off x="4347733" y="724396"/>
            <a:ext cx="3276224" cy="646331"/>
          </a:xfrm>
          <a:prstGeom prst="rect">
            <a:avLst/>
          </a:prstGeom>
          <a:solidFill>
            <a:schemeClr val="bg1"/>
          </a:solidFill>
        </p:spPr>
        <p:txBody>
          <a:bodyPr wrap="square" rtlCol="0">
            <a:spAutoFit/>
          </a:bodyPr>
          <a:lstStyle/>
          <a:p>
            <a:pPr algn="ctr"/>
            <a:r>
              <a:rPr lang="uz-Cyrl-UZ" dirty="0"/>
              <a:t>Харажатларни минималлаштириш</a:t>
            </a:r>
            <a:endParaRPr lang="ru-RU" dirty="0"/>
          </a:p>
        </p:txBody>
      </p:sp>
      <p:sp>
        <p:nvSpPr>
          <p:cNvPr id="8" name="TextBox 7"/>
          <p:cNvSpPr txBox="1"/>
          <p:nvPr/>
        </p:nvSpPr>
        <p:spPr>
          <a:xfrm>
            <a:off x="8360229" y="950026"/>
            <a:ext cx="2173185" cy="369332"/>
          </a:xfrm>
          <a:prstGeom prst="rect">
            <a:avLst/>
          </a:prstGeom>
          <a:solidFill>
            <a:schemeClr val="bg1"/>
          </a:solidFill>
        </p:spPr>
        <p:txBody>
          <a:bodyPr wrap="square" rtlCol="0">
            <a:spAutoFit/>
          </a:bodyPr>
          <a:lstStyle/>
          <a:p>
            <a:r>
              <a:rPr lang="uz-Cyrl-UZ" dirty="0"/>
              <a:t>Дифференциация</a:t>
            </a:r>
            <a:endParaRPr lang="ru-RU" dirty="0"/>
          </a:p>
        </p:txBody>
      </p:sp>
      <p:sp>
        <p:nvSpPr>
          <p:cNvPr id="9" name="TextBox 8"/>
          <p:cNvSpPr txBox="1"/>
          <p:nvPr/>
        </p:nvSpPr>
        <p:spPr>
          <a:xfrm>
            <a:off x="4619501" y="2232561"/>
            <a:ext cx="2743200" cy="923330"/>
          </a:xfrm>
          <a:prstGeom prst="rect">
            <a:avLst/>
          </a:prstGeom>
          <a:solidFill>
            <a:schemeClr val="bg1"/>
          </a:solidFill>
        </p:spPr>
        <p:txBody>
          <a:bodyPr wrap="square" rtlCol="0">
            <a:spAutoFit/>
          </a:bodyPr>
          <a:lstStyle/>
          <a:p>
            <a:r>
              <a:rPr lang="uz-Cyrl-UZ" dirty="0"/>
              <a:t>1. Харажатларни минималлаштириш бўйича етакчилик</a:t>
            </a:r>
            <a:endParaRPr lang="ru-RU" dirty="0"/>
          </a:p>
        </p:txBody>
      </p:sp>
      <p:sp>
        <p:nvSpPr>
          <p:cNvPr id="10" name="TextBox 9"/>
          <p:cNvSpPr txBox="1"/>
          <p:nvPr/>
        </p:nvSpPr>
        <p:spPr>
          <a:xfrm>
            <a:off x="8205849" y="2529443"/>
            <a:ext cx="2327565" cy="369332"/>
          </a:xfrm>
          <a:prstGeom prst="rect">
            <a:avLst/>
          </a:prstGeom>
          <a:solidFill>
            <a:schemeClr val="bg1"/>
          </a:solidFill>
        </p:spPr>
        <p:txBody>
          <a:bodyPr wrap="square" rtlCol="0">
            <a:spAutoFit/>
          </a:bodyPr>
          <a:lstStyle/>
          <a:p>
            <a:r>
              <a:rPr lang="uz-Cyrl-UZ" dirty="0"/>
              <a:t>2. Дифференциация</a:t>
            </a:r>
            <a:endParaRPr lang="ru-RU" dirty="0"/>
          </a:p>
        </p:txBody>
      </p:sp>
      <p:sp>
        <p:nvSpPr>
          <p:cNvPr id="11" name="TextBox 10"/>
          <p:cNvSpPr txBox="1"/>
          <p:nvPr/>
        </p:nvSpPr>
        <p:spPr>
          <a:xfrm>
            <a:off x="4724400" y="5142014"/>
            <a:ext cx="2743200" cy="646331"/>
          </a:xfrm>
          <a:prstGeom prst="rect">
            <a:avLst/>
          </a:prstGeom>
          <a:solidFill>
            <a:schemeClr val="bg1"/>
          </a:solidFill>
        </p:spPr>
        <p:txBody>
          <a:bodyPr wrap="square" rtlCol="0">
            <a:spAutoFit/>
          </a:bodyPr>
          <a:lstStyle/>
          <a:p>
            <a:r>
              <a:rPr lang="uz-Cyrl-UZ" dirty="0"/>
              <a:t>3А. Диққатни харажатларга жамлаш</a:t>
            </a:r>
            <a:endParaRPr lang="ru-RU" dirty="0"/>
          </a:p>
        </p:txBody>
      </p:sp>
      <p:sp>
        <p:nvSpPr>
          <p:cNvPr id="12" name="TextBox 11"/>
          <p:cNvSpPr txBox="1"/>
          <p:nvPr/>
        </p:nvSpPr>
        <p:spPr>
          <a:xfrm>
            <a:off x="7998031" y="4866346"/>
            <a:ext cx="2743200" cy="923330"/>
          </a:xfrm>
          <a:prstGeom prst="rect">
            <a:avLst/>
          </a:prstGeom>
          <a:solidFill>
            <a:schemeClr val="bg1"/>
          </a:solidFill>
        </p:spPr>
        <p:txBody>
          <a:bodyPr wrap="square" rtlCol="0">
            <a:spAutoFit/>
          </a:bodyPr>
          <a:lstStyle/>
          <a:p>
            <a:r>
              <a:rPr lang="uz-Cyrl-UZ" dirty="0"/>
              <a:t>3</a:t>
            </a:r>
            <a:r>
              <a:rPr lang="ru-RU" dirty="0"/>
              <a:t>Б</a:t>
            </a:r>
            <a:r>
              <a:rPr lang="uz-Cyrl-UZ" dirty="0"/>
              <a:t>. Диққатни дифференциацияга жамлаш</a:t>
            </a:r>
            <a:endParaRPr lang="ru-RU" dirty="0"/>
          </a:p>
        </p:txBody>
      </p:sp>
    </p:spTree>
    <p:extLst>
      <p:ext uri="{BB962C8B-B14F-4D97-AF65-F5344CB8AC3E}">
        <p14:creationId xmlns:p14="http://schemas.microsoft.com/office/powerpoint/2010/main" val="4283582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46073" y="337880"/>
            <a:ext cx="9868394" cy="461665"/>
          </a:xfrm>
          <a:prstGeom prst="rect">
            <a:avLst/>
          </a:prstGeom>
        </p:spPr>
        <p:txBody>
          <a:bodyPr wrap="square">
            <a:spAutoFit/>
          </a:bodyPr>
          <a:lstStyle/>
          <a:p>
            <a:r>
              <a:rPr lang="ru-RU" sz="2400" b="1" dirty="0">
                <a:latin typeface="+mj-lt"/>
                <a:ea typeface="+mj-ea"/>
                <a:cs typeface="+mj-cs"/>
              </a:rPr>
              <a:t>«Дифференциация»/«</a:t>
            </a:r>
            <a:r>
              <a:rPr lang="ru-RU" sz="2400" b="1" dirty="0" err="1">
                <a:latin typeface="+mj-lt"/>
                <a:ea typeface="+mj-ea"/>
                <a:cs typeface="+mj-cs"/>
              </a:rPr>
              <a:t>маҳсулот</a:t>
            </a:r>
            <a:r>
              <a:rPr lang="ru-RU" sz="2400" b="1" dirty="0">
                <a:latin typeface="+mj-lt"/>
                <a:ea typeface="+mj-ea"/>
                <a:cs typeface="+mj-cs"/>
              </a:rPr>
              <a:t> </a:t>
            </a:r>
            <a:r>
              <a:rPr lang="ru-RU" sz="2400" b="1" dirty="0" err="1">
                <a:latin typeface="+mj-lt"/>
                <a:ea typeface="+mj-ea"/>
                <a:cs typeface="+mj-cs"/>
              </a:rPr>
              <a:t>бўйича</a:t>
            </a:r>
            <a:r>
              <a:rPr lang="ru-RU" sz="2400" b="1" dirty="0">
                <a:latin typeface="+mj-lt"/>
                <a:ea typeface="+mj-ea"/>
                <a:cs typeface="+mj-cs"/>
              </a:rPr>
              <a:t> </a:t>
            </a:r>
            <a:r>
              <a:rPr lang="ru-RU" sz="2400" b="1" dirty="0" err="1">
                <a:latin typeface="+mj-lt"/>
                <a:ea typeface="+mj-ea"/>
                <a:cs typeface="+mj-cs"/>
              </a:rPr>
              <a:t>етакчилик</a:t>
            </a:r>
            <a:r>
              <a:rPr lang="ru-RU" sz="2400" b="1" dirty="0">
                <a:latin typeface="+mj-lt"/>
                <a:ea typeface="+mj-ea"/>
                <a:cs typeface="+mj-cs"/>
              </a:rPr>
              <a:t>» </a:t>
            </a:r>
            <a:r>
              <a:rPr lang="ru-RU" sz="2400" b="1" dirty="0" err="1">
                <a:latin typeface="+mj-lt"/>
                <a:ea typeface="+mj-ea"/>
                <a:cs typeface="+mj-cs"/>
              </a:rPr>
              <a:t>стратегияси</a:t>
            </a:r>
            <a:r>
              <a:rPr lang="ru-RU" sz="2400" b="1" dirty="0">
                <a:latin typeface="+mj-lt"/>
                <a:ea typeface="+mj-ea"/>
                <a:cs typeface="+mj-cs"/>
              </a:rPr>
              <a:t> модели</a:t>
            </a:r>
          </a:p>
        </p:txBody>
      </p:sp>
      <p:pic>
        <p:nvPicPr>
          <p:cNvPr id="3" name="Рисунок 2" descr="http://www.cfin.ru/management/controlling/kpi_and_strategy-03.jpg">
            <a:hlinkClick r:id="rId3" tgtFrame="&quot;_blank&quot;"/>
          </p:cNvPr>
          <p:cNvPicPr/>
          <p:nvPr/>
        </p:nvPicPr>
        <p:blipFill>
          <a:blip r:embed="rId4" cstate="print"/>
          <a:srcRect/>
          <a:stretch>
            <a:fillRect/>
          </a:stretch>
        </p:blipFill>
        <p:spPr bwMode="auto">
          <a:xfrm>
            <a:off x="1056067" y="1184856"/>
            <a:ext cx="10058400" cy="4494727"/>
          </a:xfrm>
          <a:prstGeom prst="rect">
            <a:avLst/>
          </a:prstGeom>
          <a:noFill/>
          <a:ln w="9525">
            <a:noFill/>
            <a:miter lim="800000"/>
            <a:headEnd/>
            <a:tailEnd/>
          </a:ln>
        </p:spPr>
      </p:pic>
      <p:sp>
        <p:nvSpPr>
          <p:cNvPr id="4" name="TextBox 3"/>
          <p:cNvSpPr txBox="1"/>
          <p:nvPr/>
        </p:nvSpPr>
        <p:spPr>
          <a:xfrm>
            <a:off x="1246073" y="1935679"/>
            <a:ext cx="1710883" cy="369332"/>
          </a:xfrm>
          <a:prstGeom prst="rect">
            <a:avLst/>
          </a:prstGeom>
          <a:solidFill>
            <a:schemeClr val="bg1"/>
          </a:solidFill>
        </p:spPr>
        <p:txBody>
          <a:bodyPr wrap="square" rtlCol="0">
            <a:spAutoFit/>
          </a:bodyPr>
          <a:lstStyle/>
          <a:p>
            <a:pPr algn="ctr"/>
            <a:r>
              <a:rPr lang="uz-Cyrl-UZ" dirty="0"/>
              <a:t>Инновация</a:t>
            </a:r>
            <a:endParaRPr lang="ru-RU" dirty="0"/>
          </a:p>
        </p:txBody>
      </p:sp>
      <p:sp>
        <p:nvSpPr>
          <p:cNvPr id="5" name="TextBox 4"/>
          <p:cNvSpPr txBox="1"/>
          <p:nvPr/>
        </p:nvSpPr>
        <p:spPr>
          <a:xfrm>
            <a:off x="3562598" y="1852551"/>
            <a:ext cx="1223159" cy="369332"/>
          </a:xfrm>
          <a:prstGeom prst="rect">
            <a:avLst/>
          </a:prstGeom>
          <a:solidFill>
            <a:schemeClr val="bg1"/>
          </a:solidFill>
        </p:spPr>
        <p:txBody>
          <a:bodyPr wrap="square" rtlCol="0">
            <a:spAutoFit/>
          </a:bodyPr>
          <a:lstStyle/>
          <a:p>
            <a:r>
              <a:rPr lang="uz-Cyrl-UZ" dirty="0"/>
              <a:t>Патентлар</a:t>
            </a:r>
            <a:endParaRPr lang="ru-RU" dirty="0"/>
          </a:p>
        </p:txBody>
      </p:sp>
      <p:sp>
        <p:nvSpPr>
          <p:cNvPr id="6" name="TextBox 5"/>
          <p:cNvSpPr txBox="1"/>
          <p:nvPr/>
        </p:nvSpPr>
        <p:spPr>
          <a:xfrm>
            <a:off x="1246073" y="3206337"/>
            <a:ext cx="1805885" cy="646331"/>
          </a:xfrm>
          <a:prstGeom prst="rect">
            <a:avLst/>
          </a:prstGeom>
          <a:solidFill>
            <a:schemeClr val="bg1"/>
          </a:solidFill>
        </p:spPr>
        <p:txBody>
          <a:bodyPr wrap="square" rtlCol="0">
            <a:spAutoFit/>
          </a:bodyPr>
          <a:lstStyle/>
          <a:p>
            <a:r>
              <a:rPr lang="uz-Cyrl-UZ" dirty="0"/>
              <a:t>Юқори сифат, функционаллик</a:t>
            </a:r>
            <a:endParaRPr lang="ru-RU" dirty="0"/>
          </a:p>
        </p:txBody>
      </p:sp>
      <p:sp>
        <p:nvSpPr>
          <p:cNvPr id="8" name="TextBox 7"/>
          <p:cNvSpPr txBox="1"/>
          <p:nvPr/>
        </p:nvSpPr>
        <p:spPr>
          <a:xfrm>
            <a:off x="3241965" y="3067837"/>
            <a:ext cx="1543792" cy="923330"/>
          </a:xfrm>
          <a:prstGeom prst="rect">
            <a:avLst/>
          </a:prstGeom>
          <a:solidFill>
            <a:schemeClr val="bg1"/>
          </a:solidFill>
        </p:spPr>
        <p:txBody>
          <a:bodyPr wrap="square" rtlCol="0">
            <a:spAutoFit/>
          </a:bodyPr>
          <a:lstStyle/>
          <a:p>
            <a:r>
              <a:rPr lang="uz-Cyrl-UZ" dirty="0"/>
              <a:t>Сотувнинг ривожланган тармоғи</a:t>
            </a:r>
            <a:endParaRPr lang="ru-RU" dirty="0"/>
          </a:p>
        </p:txBody>
      </p:sp>
      <p:sp>
        <p:nvSpPr>
          <p:cNvPr id="9" name="TextBox 8"/>
          <p:cNvSpPr txBox="1"/>
          <p:nvPr/>
        </p:nvSpPr>
        <p:spPr>
          <a:xfrm>
            <a:off x="5426605" y="2186258"/>
            <a:ext cx="1341911" cy="1200329"/>
          </a:xfrm>
          <a:prstGeom prst="rect">
            <a:avLst/>
          </a:prstGeom>
          <a:solidFill>
            <a:schemeClr val="bg1"/>
          </a:solidFill>
        </p:spPr>
        <p:txBody>
          <a:bodyPr wrap="square" rtlCol="0">
            <a:spAutoFit/>
          </a:bodyPr>
          <a:lstStyle/>
          <a:p>
            <a:r>
              <a:rPr lang="uz-Cyrl-UZ" dirty="0"/>
              <a:t>Маркетинг тадқиқотларига юқори харажатлар</a:t>
            </a:r>
            <a:endParaRPr lang="ru-RU" dirty="0"/>
          </a:p>
        </p:txBody>
      </p:sp>
      <p:sp>
        <p:nvSpPr>
          <p:cNvPr id="10" name="TextBox 9"/>
          <p:cNvSpPr txBox="1"/>
          <p:nvPr/>
        </p:nvSpPr>
        <p:spPr>
          <a:xfrm>
            <a:off x="7456864" y="1714051"/>
            <a:ext cx="1175657" cy="646331"/>
          </a:xfrm>
          <a:prstGeom prst="rect">
            <a:avLst/>
          </a:prstGeom>
          <a:solidFill>
            <a:schemeClr val="bg1"/>
          </a:solidFill>
        </p:spPr>
        <p:txBody>
          <a:bodyPr wrap="square" rtlCol="0">
            <a:spAutoFit/>
          </a:bodyPr>
          <a:lstStyle/>
          <a:p>
            <a:r>
              <a:rPr lang="uz-Cyrl-UZ" dirty="0"/>
              <a:t>Кучли бренд</a:t>
            </a:r>
            <a:endParaRPr lang="ru-RU" dirty="0"/>
          </a:p>
        </p:txBody>
      </p:sp>
      <p:sp>
        <p:nvSpPr>
          <p:cNvPr id="11" name="TextBox 10"/>
          <p:cNvSpPr txBox="1"/>
          <p:nvPr/>
        </p:nvSpPr>
        <p:spPr>
          <a:xfrm>
            <a:off x="9025246" y="1575551"/>
            <a:ext cx="1935678" cy="923330"/>
          </a:xfrm>
          <a:prstGeom prst="rect">
            <a:avLst/>
          </a:prstGeom>
          <a:solidFill>
            <a:schemeClr val="bg1"/>
          </a:solidFill>
        </p:spPr>
        <p:txBody>
          <a:bodyPr wrap="square" rtlCol="0">
            <a:spAutoFit/>
          </a:bodyPr>
          <a:lstStyle/>
          <a:p>
            <a:pPr algn="ctr"/>
            <a:r>
              <a:rPr lang="uz-Cyrl-UZ" dirty="0"/>
              <a:t>Инновацияга сезиларли инвестициялар</a:t>
            </a:r>
            <a:endParaRPr lang="ru-RU" dirty="0"/>
          </a:p>
        </p:txBody>
      </p:sp>
      <p:sp>
        <p:nvSpPr>
          <p:cNvPr id="12" name="TextBox 11"/>
          <p:cNvSpPr txBox="1"/>
          <p:nvPr/>
        </p:nvSpPr>
        <p:spPr>
          <a:xfrm>
            <a:off x="9025246" y="3067837"/>
            <a:ext cx="1935678" cy="923330"/>
          </a:xfrm>
          <a:prstGeom prst="rect">
            <a:avLst/>
          </a:prstGeom>
          <a:solidFill>
            <a:schemeClr val="bg1"/>
          </a:solidFill>
        </p:spPr>
        <p:txBody>
          <a:bodyPr wrap="square" rtlCol="0">
            <a:spAutoFit/>
          </a:bodyPr>
          <a:lstStyle/>
          <a:p>
            <a:pPr algn="ctr"/>
            <a:r>
              <a:rPr lang="uz-Cyrl-UZ" dirty="0"/>
              <a:t>Персоналга сезиларли инвестициялар</a:t>
            </a:r>
            <a:endParaRPr lang="ru-RU" dirty="0"/>
          </a:p>
        </p:txBody>
      </p:sp>
      <p:sp>
        <p:nvSpPr>
          <p:cNvPr id="13" name="TextBox 12"/>
          <p:cNvSpPr txBox="1"/>
          <p:nvPr/>
        </p:nvSpPr>
        <p:spPr>
          <a:xfrm>
            <a:off x="7255406" y="3103462"/>
            <a:ext cx="1472958" cy="923330"/>
          </a:xfrm>
          <a:prstGeom prst="rect">
            <a:avLst/>
          </a:prstGeom>
          <a:solidFill>
            <a:schemeClr val="bg1"/>
          </a:solidFill>
        </p:spPr>
        <p:txBody>
          <a:bodyPr wrap="square" rtlCol="0">
            <a:spAutoFit/>
          </a:bodyPr>
          <a:lstStyle/>
          <a:p>
            <a:pPr algn="ctr"/>
            <a:r>
              <a:rPr lang="uz-Cyrl-UZ" dirty="0"/>
              <a:t>Силжитишга юқори харажатлар</a:t>
            </a:r>
            <a:endParaRPr lang="ru-RU" dirty="0"/>
          </a:p>
        </p:txBody>
      </p:sp>
      <p:sp>
        <p:nvSpPr>
          <p:cNvPr id="14" name="TextBox 13"/>
          <p:cNvSpPr txBox="1"/>
          <p:nvPr/>
        </p:nvSpPr>
        <p:spPr>
          <a:xfrm>
            <a:off x="1413164" y="4631377"/>
            <a:ext cx="1543792" cy="923330"/>
          </a:xfrm>
          <a:prstGeom prst="rect">
            <a:avLst/>
          </a:prstGeom>
          <a:solidFill>
            <a:schemeClr val="bg1"/>
          </a:solidFill>
        </p:spPr>
        <p:txBody>
          <a:bodyPr wrap="square" rtlCol="0">
            <a:spAutoFit/>
          </a:bodyPr>
          <a:lstStyle/>
          <a:p>
            <a:r>
              <a:rPr lang="uz-Cyrl-UZ" dirty="0"/>
              <a:t>Сифатли материал ва хом-ашё</a:t>
            </a:r>
            <a:endParaRPr lang="ru-RU" dirty="0"/>
          </a:p>
        </p:txBody>
      </p:sp>
      <p:sp>
        <p:nvSpPr>
          <p:cNvPr id="15" name="TextBox 14"/>
          <p:cNvSpPr txBox="1"/>
          <p:nvPr/>
        </p:nvSpPr>
        <p:spPr>
          <a:xfrm>
            <a:off x="3378531" y="4445377"/>
            <a:ext cx="1543792" cy="1200329"/>
          </a:xfrm>
          <a:prstGeom prst="rect">
            <a:avLst/>
          </a:prstGeom>
          <a:solidFill>
            <a:schemeClr val="bg1"/>
          </a:solidFill>
        </p:spPr>
        <p:txBody>
          <a:bodyPr wrap="square" rtlCol="0">
            <a:spAutoFit/>
          </a:bodyPr>
          <a:lstStyle/>
          <a:p>
            <a:r>
              <a:rPr lang="uz-Cyrl-UZ" dirty="0"/>
              <a:t>Дизайн рақобат устунлиги сифатида</a:t>
            </a:r>
            <a:endParaRPr lang="ru-RU" dirty="0"/>
          </a:p>
        </p:txBody>
      </p:sp>
      <p:sp>
        <p:nvSpPr>
          <p:cNvPr id="16" name="TextBox 15"/>
          <p:cNvSpPr txBox="1"/>
          <p:nvPr/>
        </p:nvSpPr>
        <p:spPr>
          <a:xfrm>
            <a:off x="5272644" y="4631377"/>
            <a:ext cx="1495872" cy="923330"/>
          </a:xfrm>
          <a:prstGeom prst="rect">
            <a:avLst/>
          </a:prstGeom>
          <a:solidFill>
            <a:schemeClr val="bg1"/>
          </a:solidFill>
        </p:spPr>
        <p:txBody>
          <a:bodyPr wrap="square" rtlCol="0">
            <a:spAutoFit/>
          </a:bodyPr>
          <a:lstStyle/>
          <a:p>
            <a:pPr algn="ctr"/>
            <a:r>
              <a:rPr lang="uz-Cyrl-UZ" dirty="0"/>
              <a:t>Юқори даражадаги сервис</a:t>
            </a:r>
            <a:endParaRPr lang="ru-RU" dirty="0"/>
          </a:p>
        </p:txBody>
      </p:sp>
      <p:sp>
        <p:nvSpPr>
          <p:cNvPr id="17" name="TextBox 16"/>
          <p:cNvSpPr txBox="1"/>
          <p:nvPr/>
        </p:nvSpPr>
        <p:spPr>
          <a:xfrm>
            <a:off x="7456864" y="4769872"/>
            <a:ext cx="3207178" cy="369332"/>
          </a:xfrm>
          <a:prstGeom prst="rect">
            <a:avLst/>
          </a:prstGeom>
          <a:solidFill>
            <a:schemeClr val="bg1"/>
          </a:solidFill>
        </p:spPr>
        <p:txBody>
          <a:bodyPr wrap="square" rtlCol="0">
            <a:spAutoFit/>
          </a:bodyPr>
          <a:lstStyle/>
          <a:p>
            <a:r>
              <a:rPr lang="uz-Cyrl-UZ" dirty="0"/>
              <a:t>Юқори технологик ускуналар</a:t>
            </a:r>
            <a:endParaRPr lang="ru-RU" dirty="0"/>
          </a:p>
        </p:txBody>
      </p:sp>
    </p:spTree>
    <p:extLst>
      <p:ext uri="{BB962C8B-B14F-4D97-AF65-F5344CB8AC3E}">
        <p14:creationId xmlns:p14="http://schemas.microsoft.com/office/powerpoint/2010/main" val="22013252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cfin.ru/management/controlling/kpi_and_strategy-02.jpg">
            <a:hlinkClick r:id="rId3" tgtFrame="&quot;_blank&quot;"/>
          </p:cNvPr>
          <p:cNvPicPr/>
          <p:nvPr/>
        </p:nvPicPr>
        <p:blipFill>
          <a:blip r:embed="rId4" cstate="print"/>
          <a:srcRect/>
          <a:stretch>
            <a:fillRect/>
          </a:stretch>
        </p:blipFill>
        <p:spPr bwMode="auto">
          <a:xfrm>
            <a:off x="1519707" y="1120462"/>
            <a:ext cx="8873544" cy="4829577"/>
          </a:xfrm>
          <a:prstGeom prst="rect">
            <a:avLst/>
          </a:prstGeom>
          <a:noFill/>
          <a:ln w="9525">
            <a:noFill/>
            <a:miter lim="800000"/>
            <a:headEnd/>
            <a:tailEnd/>
          </a:ln>
        </p:spPr>
      </p:pic>
      <p:sp>
        <p:nvSpPr>
          <p:cNvPr id="3" name="Прямоугольник 2"/>
          <p:cNvSpPr/>
          <p:nvPr/>
        </p:nvSpPr>
        <p:spPr>
          <a:xfrm>
            <a:off x="973778" y="292471"/>
            <a:ext cx="10426534" cy="461665"/>
          </a:xfrm>
          <a:prstGeom prst="rect">
            <a:avLst/>
          </a:prstGeom>
        </p:spPr>
        <p:txBody>
          <a:bodyPr wrap="square">
            <a:spAutoFit/>
          </a:bodyPr>
          <a:lstStyle/>
          <a:p>
            <a:r>
              <a:rPr lang="ru-RU" sz="2400" b="1" dirty="0">
                <a:latin typeface="+mj-lt"/>
                <a:ea typeface="+mj-ea"/>
                <a:cs typeface="+mj-cs"/>
              </a:rPr>
              <a:t>«</a:t>
            </a:r>
            <a:r>
              <a:rPr lang="ru-RU" sz="2400" b="1" dirty="0" err="1">
                <a:latin typeface="+mj-lt"/>
                <a:ea typeface="+mj-ea"/>
                <a:cs typeface="+mj-cs"/>
              </a:rPr>
              <a:t>Харажатлар</a:t>
            </a:r>
            <a:r>
              <a:rPr lang="ru-RU" sz="2400" b="1" dirty="0">
                <a:latin typeface="+mj-lt"/>
                <a:ea typeface="+mj-ea"/>
                <a:cs typeface="+mj-cs"/>
              </a:rPr>
              <a:t> </a:t>
            </a:r>
            <a:r>
              <a:rPr lang="ru-RU" sz="2400" b="1" dirty="0" err="1">
                <a:latin typeface="+mj-lt"/>
                <a:ea typeface="+mj-ea"/>
                <a:cs typeface="+mj-cs"/>
              </a:rPr>
              <a:t>бўйича</a:t>
            </a:r>
            <a:r>
              <a:rPr lang="ru-RU" sz="2400" b="1" dirty="0">
                <a:latin typeface="+mj-lt"/>
                <a:ea typeface="+mj-ea"/>
                <a:cs typeface="+mj-cs"/>
              </a:rPr>
              <a:t> </a:t>
            </a:r>
            <a:r>
              <a:rPr lang="ru-RU" sz="2400" b="1" dirty="0" err="1">
                <a:latin typeface="+mj-lt"/>
                <a:ea typeface="+mj-ea"/>
                <a:cs typeface="+mj-cs"/>
              </a:rPr>
              <a:t>етакчи</a:t>
            </a:r>
            <a:r>
              <a:rPr lang="ru-RU" sz="2400" b="1" dirty="0">
                <a:latin typeface="+mj-lt"/>
                <a:ea typeface="+mj-ea"/>
                <a:cs typeface="+mj-cs"/>
              </a:rPr>
              <a:t>»/«</a:t>
            </a:r>
            <a:r>
              <a:rPr lang="ru-RU" sz="2400" b="1" dirty="0" err="1">
                <a:latin typeface="+mj-lt"/>
                <a:ea typeface="+mj-ea"/>
                <a:cs typeface="+mj-cs"/>
              </a:rPr>
              <a:t>операцион</a:t>
            </a:r>
            <a:r>
              <a:rPr lang="ru-RU" sz="2400" b="1" dirty="0">
                <a:latin typeface="+mj-lt"/>
                <a:ea typeface="+mj-ea"/>
                <a:cs typeface="+mj-cs"/>
              </a:rPr>
              <a:t> </a:t>
            </a:r>
            <a:r>
              <a:rPr lang="ru-RU" sz="2400" b="1" dirty="0" err="1">
                <a:latin typeface="+mj-lt"/>
                <a:ea typeface="+mj-ea"/>
                <a:cs typeface="+mj-cs"/>
              </a:rPr>
              <a:t>мукаммаллик</a:t>
            </a:r>
            <a:r>
              <a:rPr lang="ru-RU" sz="2400" b="1" dirty="0">
                <a:latin typeface="+mj-lt"/>
                <a:ea typeface="+mj-ea"/>
                <a:cs typeface="+mj-cs"/>
              </a:rPr>
              <a:t>» </a:t>
            </a:r>
            <a:r>
              <a:rPr lang="ru-RU" sz="2400" b="1" dirty="0" err="1">
                <a:latin typeface="+mj-lt"/>
                <a:ea typeface="+mj-ea"/>
                <a:cs typeface="+mj-cs"/>
              </a:rPr>
              <a:t>стратегияси</a:t>
            </a:r>
            <a:r>
              <a:rPr lang="ru-RU" sz="2400" b="1" dirty="0">
                <a:latin typeface="+mj-lt"/>
                <a:ea typeface="+mj-ea"/>
                <a:cs typeface="+mj-cs"/>
              </a:rPr>
              <a:t> модели</a:t>
            </a:r>
          </a:p>
        </p:txBody>
      </p:sp>
      <p:sp>
        <p:nvSpPr>
          <p:cNvPr id="4" name="TextBox 3"/>
          <p:cNvSpPr txBox="1"/>
          <p:nvPr/>
        </p:nvSpPr>
        <p:spPr>
          <a:xfrm>
            <a:off x="1733797" y="1330036"/>
            <a:ext cx="1484416" cy="646331"/>
          </a:xfrm>
          <a:prstGeom prst="rect">
            <a:avLst/>
          </a:prstGeom>
          <a:solidFill>
            <a:schemeClr val="bg1"/>
          </a:solidFill>
        </p:spPr>
        <p:txBody>
          <a:bodyPr wrap="square" rtlCol="0">
            <a:spAutoFit/>
          </a:bodyPr>
          <a:lstStyle/>
          <a:p>
            <a:r>
              <a:rPr lang="uz-Cyrl-UZ" dirty="0"/>
              <a:t>Стандарт маҳсулот</a:t>
            </a:r>
            <a:endParaRPr lang="ru-RU" dirty="0"/>
          </a:p>
        </p:txBody>
      </p:sp>
      <p:sp>
        <p:nvSpPr>
          <p:cNvPr id="5" name="TextBox 4"/>
          <p:cNvSpPr txBox="1"/>
          <p:nvPr/>
        </p:nvSpPr>
        <p:spPr>
          <a:xfrm>
            <a:off x="3550722" y="1306285"/>
            <a:ext cx="1484415" cy="646331"/>
          </a:xfrm>
          <a:prstGeom prst="rect">
            <a:avLst/>
          </a:prstGeom>
          <a:solidFill>
            <a:schemeClr val="bg1"/>
          </a:solidFill>
        </p:spPr>
        <p:txBody>
          <a:bodyPr wrap="square" rtlCol="0">
            <a:spAutoFit/>
          </a:bodyPr>
          <a:lstStyle/>
          <a:p>
            <a:r>
              <a:rPr lang="uz-Cyrl-UZ" dirty="0"/>
              <a:t>Чекланган ассортимент</a:t>
            </a:r>
            <a:endParaRPr lang="ru-RU" dirty="0"/>
          </a:p>
        </p:txBody>
      </p:sp>
      <p:sp>
        <p:nvSpPr>
          <p:cNvPr id="6" name="TextBox 5"/>
          <p:cNvSpPr txBox="1"/>
          <p:nvPr/>
        </p:nvSpPr>
        <p:spPr>
          <a:xfrm>
            <a:off x="5249228" y="1211283"/>
            <a:ext cx="1650335" cy="830997"/>
          </a:xfrm>
          <a:prstGeom prst="rect">
            <a:avLst/>
          </a:prstGeom>
          <a:solidFill>
            <a:schemeClr val="bg1"/>
          </a:solidFill>
        </p:spPr>
        <p:txBody>
          <a:bodyPr wrap="square" rtlCol="0">
            <a:spAutoFit/>
          </a:bodyPr>
          <a:lstStyle/>
          <a:p>
            <a:r>
              <a:rPr lang="uz-Cyrl-UZ" sz="1600" dirty="0"/>
              <a:t>Логистика жараёни самарадорлиги</a:t>
            </a:r>
            <a:endParaRPr lang="ru-RU" sz="1600" dirty="0"/>
          </a:p>
        </p:txBody>
      </p:sp>
      <p:sp>
        <p:nvSpPr>
          <p:cNvPr id="7" name="TextBox 6"/>
          <p:cNvSpPr txBox="1"/>
          <p:nvPr/>
        </p:nvSpPr>
        <p:spPr>
          <a:xfrm>
            <a:off x="1733797" y="2565070"/>
            <a:ext cx="1401289" cy="646331"/>
          </a:xfrm>
          <a:prstGeom prst="rect">
            <a:avLst/>
          </a:prstGeom>
          <a:solidFill>
            <a:schemeClr val="bg1"/>
          </a:solidFill>
        </p:spPr>
        <p:txBody>
          <a:bodyPr wrap="square" rtlCol="0">
            <a:spAutoFit/>
          </a:bodyPr>
          <a:lstStyle/>
          <a:p>
            <a:r>
              <a:rPr lang="uz-Cyrl-UZ" dirty="0"/>
              <a:t>Чекланган сервис</a:t>
            </a:r>
            <a:endParaRPr lang="ru-RU" dirty="0"/>
          </a:p>
        </p:txBody>
      </p:sp>
      <p:sp>
        <p:nvSpPr>
          <p:cNvPr id="8" name="TextBox 7"/>
          <p:cNvSpPr txBox="1"/>
          <p:nvPr/>
        </p:nvSpPr>
        <p:spPr>
          <a:xfrm>
            <a:off x="1692233" y="3650068"/>
            <a:ext cx="1484416" cy="830997"/>
          </a:xfrm>
          <a:prstGeom prst="rect">
            <a:avLst/>
          </a:prstGeom>
          <a:solidFill>
            <a:schemeClr val="bg1"/>
          </a:solidFill>
        </p:spPr>
        <p:txBody>
          <a:bodyPr wrap="square" rtlCol="0">
            <a:spAutoFit/>
          </a:bodyPr>
          <a:lstStyle/>
          <a:p>
            <a:r>
              <a:rPr lang="uz-Cyrl-UZ" sz="1600" dirty="0"/>
              <a:t>Сифатнинг доимий даражаси</a:t>
            </a:r>
            <a:endParaRPr lang="ru-RU" sz="1600" dirty="0"/>
          </a:p>
        </p:txBody>
      </p:sp>
      <p:sp>
        <p:nvSpPr>
          <p:cNvPr id="9" name="TextBox 8"/>
          <p:cNvSpPr txBox="1"/>
          <p:nvPr/>
        </p:nvSpPr>
        <p:spPr>
          <a:xfrm>
            <a:off x="3598222" y="2426570"/>
            <a:ext cx="1389413" cy="923330"/>
          </a:xfrm>
          <a:prstGeom prst="rect">
            <a:avLst/>
          </a:prstGeom>
          <a:solidFill>
            <a:schemeClr val="bg1"/>
          </a:solidFill>
        </p:spPr>
        <p:txBody>
          <a:bodyPr wrap="square" rtlCol="0">
            <a:spAutoFit/>
          </a:bodyPr>
          <a:lstStyle/>
          <a:p>
            <a:r>
              <a:rPr lang="uz-Cyrl-UZ" dirty="0"/>
              <a:t>Буюртмани тезкор бажариш</a:t>
            </a:r>
            <a:endParaRPr lang="ru-RU" dirty="0"/>
          </a:p>
        </p:txBody>
      </p:sp>
      <p:sp>
        <p:nvSpPr>
          <p:cNvPr id="10" name="TextBox 9"/>
          <p:cNvSpPr txBox="1"/>
          <p:nvPr/>
        </p:nvSpPr>
        <p:spPr>
          <a:xfrm>
            <a:off x="5249228" y="2385946"/>
            <a:ext cx="1507832" cy="923330"/>
          </a:xfrm>
          <a:prstGeom prst="rect">
            <a:avLst/>
          </a:prstGeom>
          <a:solidFill>
            <a:schemeClr val="bg1"/>
          </a:solidFill>
        </p:spPr>
        <p:txBody>
          <a:bodyPr wrap="square" rtlCol="0">
            <a:spAutoFit/>
          </a:bodyPr>
          <a:lstStyle/>
          <a:p>
            <a:r>
              <a:rPr lang="en-US" dirty="0"/>
              <a:t>Internet</a:t>
            </a:r>
            <a:r>
              <a:rPr lang="uz-Cyrl-UZ" dirty="0"/>
              <a:t> ва</a:t>
            </a:r>
            <a:r>
              <a:rPr lang="en-US" dirty="0"/>
              <a:t> IT</a:t>
            </a:r>
            <a:r>
              <a:rPr lang="uz-Cyrl-UZ" dirty="0"/>
              <a:t>дан фаол фойдаланиш</a:t>
            </a:r>
            <a:endParaRPr lang="ru-RU" dirty="0"/>
          </a:p>
        </p:txBody>
      </p:sp>
      <p:sp>
        <p:nvSpPr>
          <p:cNvPr id="11" name="TextBox 10"/>
          <p:cNvSpPr txBox="1"/>
          <p:nvPr/>
        </p:nvSpPr>
        <p:spPr>
          <a:xfrm>
            <a:off x="7196446" y="2432112"/>
            <a:ext cx="1282535" cy="830997"/>
          </a:xfrm>
          <a:prstGeom prst="rect">
            <a:avLst/>
          </a:prstGeom>
          <a:solidFill>
            <a:schemeClr val="bg1"/>
          </a:solidFill>
        </p:spPr>
        <p:txBody>
          <a:bodyPr wrap="square" rtlCol="0">
            <a:spAutoFit/>
          </a:bodyPr>
          <a:lstStyle/>
          <a:p>
            <a:pPr algn="ctr"/>
            <a:r>
              <a:rPr lang="uz-Cyrl-UZ" sz="1600" dirty="0"/>
              <a:t>Харажатларнинг қатъий назорати</a:t>
            </a:r>
            <a:endParaRPr lang="ru-RU" sz="1600" dirty="0"/>
          </a:p>
        </p:txBody>
      </p:sp>
      <p:sp>
        <p:nvSpPr>
          <p:cNvPr id="12" name="TextBox 11"/>
          <p:cNvSpPr txBox="1"/>
          <p:nvPr/>
        </p:nvSpPr>
        <p:spPr>
          <a:xfrm>
            <a:off x="8773105" y="2432112"/>
            <a:ext cx="1436914" cy="830997"/>
          </a:xfrm>
          <a:prstGeom prst="rect">
            <a:avLst/>
          </a:prstGeom>
          <a:solidFill>
            <a:schemeClr val="bg1"/>
          </a:solidFill>
        </p:spPr>
        <p:txBody>
          <a:bodyPr wrap="square" rtlCol="0">
            <a:spAutoFit/>
          </a:bodyPr>
          <a:lstStyle/>
          <a:p>
            <a:r>
              <a:rPr lang="uz-Cyrl-UZ" sz="1600" dirty="0"/>
              <a:t>Персоналга нисбатан паст харажатлар</a:t>
            </a:r>
            <a:endParaRPr lang="ru-RU" sz="1600" dirty="0"/>
          </a:p>
        </p:txBody>
      </p:sp>
      <p:sp>
        <p:nvSpPr>
          <p:cNvPr id="13" name="TextBox 12"/>
          <p:cNvSpPr txBox="1"/>
          <p:nvPr/>
        </p:nvSpPr>
        <p:spPr>
          <a:xfrm>
            <a:off x="3740727" y="3776353"/>
            <a:ext cx="1056904" cy="646331"/>
          </a:xfrm>
          <a:prstGeom prst="rect">
            <a:avLst/>
          </a:prstGeom>
          <a:solidFill>
            <a:schemeClr val="bg1"/>
          </a:solidFill>
        </p:spPr>
        <p:txBody>
          <a:bodyPr wrap="square" rtlCol="0">
            <a:spAutoFit/>
          </a:bodyPr>
          <a:lstStyle/>
          <a:p>
            <a:pPr algn="ctr"/>
            <a:r>
              <a:rPr lang="en-US" dirty="0"/>
              <a:t>Just in time</a:t>
            </a:r>
            <a:endParaRPr lang="ru-RU" dirty="0"/>
          </a:p>
        </p:txBody>
      </p:sp>
      <p:sp>
        <p:nvSpPr>
          <p:cNvPr id="14" name="TextBox 13"/>
          <p:cNvSpPr txBox="1"/>
          <p:nvPr/>
        </p:nvSpPr>
        <p:spPr>
          <a:xfrm>
            <a:off x="5213602" y="3626318"/>
            <a:ext cx="1650335" cy="830997"/>
          </a:xfrm>
          <a:prstGeom prst="rect">
            <a:avLst/>
          </a:prstGeom>
          <a:solidFill>
            <a:schemeClr val="bg1"/>
          </a:solidFill>
        </p:spPr>
        <p:txBody>
          <a:bodyPr wrap="square" rtlCol="0">
            <a:spAutoFit/>
          </a:bodyPr>
          <a:lstStyle/>
          <a:p>
            <a:r>
              <a:rPr lang="uz-Cyrl-UZ" sz="1600" dirty="0"/>
              <a:t>Асосий воситалар стандартлашуви</a:t>
            </a:r>
            <a:endParaRPr lang="ru-RU" sz="1600" dirty="0"/>
          </a:p>
        </p:txBody>
      </p:sp>
      <p:sp>
        <p:nvSpPr>
          <p:cNvPr id="15" name="TextBox 14"/>
          <p:cNvSpPr txBox="1"/>
          <p:nvPr/>
        </p:nvSpPr>
        <p:spPr>
          <a:xfrm>
            <a:off x="7196446" y="3776353"/>
            <a:ext cx="2885705" cy="646331"/>
          </a:xfrm>
          <a:prstGeom prst="rect">
            <a:avLst/>
          </a:prstGeom>
          <a:solidFill>
            <a:schemeClr val="bg1"/>
          </a:solidFill>
        </p:spPr>
        <p:txBody>
          <a:bodyPr wrap="square" rtlCol="0">
            <a:spAutoFit/>
          </a:bodyPr>
          <a:lstStyle/>
          <a:p>
            <a:r>
              <a:rPr lang="uz-Cyrl-UZ" dirty="0"/>
              <a:t>Нисбатан паст маркетинг харажатлари</a:t>
            </a:r>
            <a:endParaRPr lang="ru-RU" dirty="0"/>
          </a:p>
        </p:txBody>
      </p:sp>
      <p:sp>
        <p:nvSpPr>
          <p:cNvPr id="16" name="TextBox 15"/>
          <p:cNvSpPr txBox="1"/>
          <p:nvPr/>
        </p:nvSpPr>
        <p:spPr>
          <a:xfrm>
            <a:off x="1692233" y="4884106"/>
            <a:ext cx="1525980" cy="923330"/>
          </a:xfrm>
          <a:prstGeom prst="rect">
            <a:avLst/>
          </a:prstGeom>
          <a:solidFill>
            <a:schemeClr val="bg1"/>
          </a:solidFill>
        </p:spPr>
        <p:txBody>
          <a:bodyPr wrap="square" rtlCol="0">
            <a:spAutoFit/>
          </a:bodyPr>
          <a:lstStyle/>
          <a:p>
            <a:r>
              <a:rPr lang="uz-Cyrl-UZ" dirty="0"/>
              <a:t>Арзон материал ва хом-ашё</a:t>
            </a:r>
            <a:endParaRPr lang="ru-RU" dirty="0"/>
          </a:p>
        </p:txBody>
      </p:sp>
      <p:sp>
        <p:nvSpPr>
          <p:cNvPr id="17" name="TextBox 16"/>
          <p:cNvSpPr txBox="1"/>
          <p:nvPr/>
        </p:nvSpPr>
        <p:spPr>
          <a:xfrm>
            <a:off x="3503222" y="4872231"/>
            <a:ext cx="2072245" cy="923330"/>
          </a:xfrm>
          <a:prstGeom prst="rect">
            <a:avLst/>
          </a:prstGeom>
          <a:solidFill>
            <a:schemeClr val="bg1"/>
          </a:solidFill>
        </p:spPr>
        <p:txBody>
          <a:bodyPr wrap="square" rtlCol="0">
            <a:spAutoFit/>
          </a:bodyPr>
          <a:lstStyle/>
          <a:p>
            <a:r>
              <a:rPr lang="uz-Cyrl-UZ" dirty="0"/>
              <a:t>Ишлаб чиқариш жараёнининг самарадорлиги</a:t>
            </a:r>
            <a:endParaRPr lang="ru-RU" dirty="0"/>
          </a:p>
        </p:txBody>
      </p:sp>
      <p:sp>
        <p:nvSpPr>
          <p:cNvPr id="18" name="TextBox 17"/>
          <p:cNvSpPr txBox="1"/>
          <p:nvPr/>
        </p:nvSpPr>
        <p:spPr>
          <a:xfrm>
            <a:off x="8478981" y="4872331"/>
            <a:ext cx="1603170" cy="923330"/>
          </a:xfrm>
          <a:prstGeom prst="rect">
            <a:avLst/>
          </a:prstGeom>
          <a:solidFill>
            <a:schemeClr val="bg1"/>
          </a:solidFill>
        </p:spPr>
        <p:txBody>
          <a:bodyPr wrap="square" rtlCol="0">
            <a:spAutoFit/>
          </a:bodyPr>
          <a:lstStyle/>
          <a:p>
            <a:r>
              <a:rPr lang="uz-Cyrl-UZ" dirty="0"/>
              <a:t>Кўлам самараси (иқтисоди)</a:t>
            </a:r>
            <a:endParaRPr lang="ru-RU" dirty="0"/>
          </a:p>
        </p:txBody>
      </p:sp>
      <p:sp>
        <p:nvSpPr>
          <p:cNvPr id="19" name="TextBox 18"/>
          <p:cNvSpPr txBox="1"/>
          <p:nvPr/>
        </p:nvSpPr>
        <p:spPr>
          <a:xfrm>
            <a:off x="8773104" y="1068783"/>
            <a:ext cx="1712807" cy="1077218"/>
          </a:xfrm>
          <a:prstGeom prst="rect">
            <a:avLst/>
          </a:prstGeom>
          <a:solidFill>
            <a:schemeClr val="bg1"/>
          </a:solidFill>
        </p:spPr>
        <p:txBody>
          <a:bodyPr wrap="square" rtlCol="0">
            <a:spAutoFit/>
          </a:bodyPr>
          <a:lstStyle/>
          <a:p>
            <a:r>
              <a:rPr lang="uz-Cyrl-UZ" sz="1600" dirty="0"/>
              <a:t>Инновацияга сезиларли инвестициянинг йўқлиги</a:t>
            </a:r>
            <a:endParaRPr lang="ru-RU" sz="1600" dirty="0"/>
          </a:p>
        </p:txBody>
      </p:sp>
      <p:sp>
        <p:nvSpPr>
          <p:cNvPr id="20" name="TextBox 19"/>
          <p:cNvSpPr txBox="1"/>
          <p:nvPr/>
        </p:nvSpPr>
        <p:spPr>
          <a:xfrm>
            <a:off x="6003144" y="4829073"/>
            <a:ext cx="1923802" cy="923330"/>
          </a:xfrm>
          <a:prstGeom prst="rect">
            <a:avLst/>
          </a:prstGeom>
          <a:solidFill>
            <a:schemeClr val="bg1"/>
          </a:solidFill>
        </p:spPr>
        <p:txBody>
          <a:bodyPr wrap="square" rtlCol="0">
            <a:spAutoFit/>
          </a:bodyPr>
          <a:lstStyle/>
          <a:p>
            <a:r>
              <a:rPr lang="en-US" dirty="0"/>
              <a:t>Total quality management, Six sigma, Kaizen</a:t>
            </a:r>
            <a:endParaRPr lang="ru-RU" dirty="0"/>
          </a:p>
        </p:txBody>
      </p:sp>
      <p:sp>
        <p:nvSpPr>
          <p:cNvPr id="21" name="TextBox 20"/>
          <p:cNvSpPr txBox="1"/>
          <p:nvPr/>
        </p:nvSpPr>
        <p:spPr>
          <a:xfrm>
            <a:off x="7113654" y="1211283"/>
            <a:ext cx="1516947" cy="830997"/>
          </a:xfrm>
          <a:prstGeom prst="rect">
            <a:avLst/>
          </a:prstGeom>
          <a:solidFill>
            <a:schemeClr val="bg1"/>
          </a:solidFill>
        </p:spPr>
        <p:txBody>
          <a:bodyPr wrap="square" rtlCol="0">
            <a:spAutoFit/>
          </a:bodyPr>
          <a:lstStyle/>
          <a:p>
            <a:pPr algn="ctr"/>
            <a:r>
              <a:rPr lang="ru-RU" sz="1600" dirty="0"/>
              <a:t>М</a:t>
            </a:r>
            <a:r>
              <a:rPr lang="uz-Cyrl-UZ" sz="1600" dirty="0"/>
              <a:t>ЕБ билан яхши муносабатлар</a:t>
            </a:r>
            <a:endParaRPr lang="ru-RU" sz="1600" dirty="0"/>
          </a:p>
        </p:txBody>
      </p:sp>
    </p:spTree>
    <p:extLst>
      <p:ext uri="{BB962C8B-B14F-4D97-AF65-F5344CB8AC3E}">
        <p14:creationId xmlns:p14="http://schemas.microsoft.com/office/powerpoint/2010/main" val="21582801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28877" y="359466"/>
            <a:ext cx="6569427" cy="461665"/>
          </a:xfrm>
          <a:prstGeom prst="rect">
            <a:avLst/>
          </a:prstGeom>
        </p:spPr>
        <p:txBody>
          <a:bodyPr wrap="none">
            <a:spAutoFit/>
          </a:bodyPr>
          <a:lstStyle/>
          <a:p>
            <a:r>
              <a:rPr lang="ru-RU" sz="2400" b="1" dirty="0">
                <a:latin typeface="+mj-lt"/>
                <a:ea typeface="+mj-ea"/>
                <a:cs typeface="+mj-cs"/>
              </a:rPr>
              <a:t> «Концентрация»/«</a:t>
            </a:r>
            <a:r>
              <a:rPr lang="ru-RU" sz="2400" b="1" dirty="0" err="1">
                <a:latin typeface="+mj-lt"/>
                <a:ea typeface="+mj-ea"/>
                <a:cs typeface="+mj-cs"/>
              </a:rPr>
              <a:t>мижозга</a:t>
            </a:r>
            <a:r>
              <a:rPr lang="ru-RU" sz="2400" b="1" dirty="0">
                <a:latin typeface="+mj-lt"/>
                <a:ea typeface="+mj-ea"/>
                <a:cs typeface="+mj-cs"/>
              </a:rPr>
              <a:t> </a:t>
            </a:r>
            <a:r>
              <a:rPr lang="ru-RU" sz="2400" b="1" dirty="0" err="1">
                <a:latin typeface="+mj-lt"/>
                <a:ea typeface="+mj-ea"/>
                <a:cs typeface="+mj-cs"/>
              </a:rPr>
              <a:t>яқинлик</a:t>
            </a:r>
            <a:r>
              <a:rPr lang="ru-RU" sz="2400" b="1" dirty="0">
                <a:latin typeface="+mj-lt"/>
                <a:ea typeface="+mj-ea"/>
                <a:cs typeface="+mj-cs"/>
              </a:rPr>
              <a:t>» </a:t>
            </a:r>
            <a:r>
              <a:rPr lang="ru-RU" sz="2400" b="1" dirty="0" err="1">
                <a:latin typeface="+mj-lt"/>
                <a:ea typeface="+mj-ea"/>
                <a:cs typeface="+mj-cs"/>
              </a:rPr>
              <a:t>стратегияси</a:t>
            </a:r>
            <a:endParaRPr lang="ru-RU" sz="2400" b="1" dirty="0">
              <a:latin typeface="+mj-lt"/>
              <a:ea typeface="+mj-ea"/>
              <a:cs typeface="+mj-cs"/>
            </a:endParaRPr>
          </a:p>
        </p:txBody>
      </p:sp>
      <p:pic>
        <p:nvPicPr>
          <p:cNvPr id="3" name="Рисунок 2" descr="http://www.cfin.ru/management/controlling/kpi_and_strategy-04.jpg"/>
          <p:cNvPicPr/>
          <p:nvPr/>
        </p:nvPicPr>
        <p:blipFill>
          <a:blip r:embed="rId3" cstate="print"/>
          <a:srcRect/>
          <a:stretch>
            <a:fillRect/>
          </a:stretch>
        </p:blipFill>
        <p:spPr bwMode="auto">
          <a:xfrm>
            <a:off x="1468192" y="1687132"/>
            <a:ext cx="8680360" cy="3361386"/>
          </a:xfrm>
          <a:prstGeom prst="rect">
            <a:avLst/>
          </a:prstGeom>
          <a:noFill/>
          <a:ln w="9525">
            <a:noFill/>
            <a:miter lim="800000"/>
            <a:headEnd/>
            <a:tailEnd/>
          </a:ln>
        </p:spPr>
      </p:pic>
      <p:sp>
        <p:nvSpPr>
          <p:cNvPr id="4" name="TextBox 3"/>
          <p:cNvSpPr txBox="1"/>
          <p:nvPr/>
        </p:nvSpPr>
        <p:spPr>
          <a:xfrm>
            <a:off x="1650670" y="1911927"/>
            <a:ext cx="2446317" cy="969496"/>
          </a:xfrm>
          <a:prstGeom prst="rect">
            <a:avLst/>
          </a:prstGeom>
          <a:solidFill>
            <a:schemeClr val="bg1"/>
          </a:solidFill>
        </p:spPr>
        <p:txBody>
          <a:bodyPr wrap="square" rtlCol="0">
            <a:spAutoFit/>
          </a:bodyPr>
          <a:lstStyle/>
          <a:p>
            <a:r>
              <a:rPr lang="uz-Cyrl-UZ" sz="1900" dirty="0"/>
              <a:t>Истеъмолчилар билан узоқ муддатли муносабатлар</a:t>
            </a:r>
            <a:endParaRPr lang="ru-RU" sz="1900" dirty="0"/>
          </a:p>
        </p:txBody>
      </p:sp>
      <p:sp>
        <p:nvSpPr>
          <p:cNvPr id="5" name="TextBox 4"/>
          <p:cNvSpPr txBox="1"/>
          <p:nvPr/>
        </p:nvSpPr>
        <p:spPr>
          <a:xfrm>
            <a:off x="4726381" y="2212009"/>
            <a:ext cx="2291936" cy="400110"/>
          </a:xfrm>
          <a:prstGeom prst="rect">
            <a:avLst/>
          </a:prstGeom>
          <a:solidFill>
            <a:schemeClr val="bg1"/>
          </a:solidFill>
        </p:spPr>
        <p:txBody>
          <a:bodyPr wrap="square" rtlCol="0">
            <a:spAutoFit/>
          </a:bodyPr>
          <a:lstStyle/>
          <a:p>
            <a:r>
              <a:rPr lang="uz-Cyrl-UZ" sz="2000" dirty="0"/>
              <a:t>Шахсий контактлар</a:t>
            </a:r>
            <a:endParaRPr lang="ru-RU" sz="2000" dirty="0"/>
          </a:p>
        </p:txBody>
      </p:sp>
      <p:sp>
        <p:nvSpPr>
          <p:cNvPr id="6" name="TextBox 5"/>
          <p:cNvSpPr txBox="1"/>
          <p:nvPr/>
        </p:nvSpPr>
        <p:spPr>
          <a:xfrm>
            <a:off x="7385953" y="2042732"/>
            <a:ext cx="2790701" cy="707886"/>
          </a:xfrm>
          <a:prstGeom prst="rect">
            <a:avLst/>
          </a:prstGeom>
          <a:solidFill>
            <a:schemeClr val="bg1"/>
          </a:solidFill>
        </p:spPr>
        <p:txBody>
          <a:bodyPr wrap="square" rtlCol="0">
            <a:spAutoFit/>
          </a:bodyPr>
          <a:lstStyle/>
          <a:p>
            <a:r>
              <a:rPr lang="en-US" sz="2000" dirty="0"/>
              <a:t>Customer relationship managemen</a:t>
            </a:r>
            <a:r>
              <a:rPr lang="en-US" dirty="0"/>
              <a:t>t</a:t>
            </a:r>
            <a:endParaRPr lang="ru-RU" dirty="0"/>
          </a:p>
        </p:txBody>
      </p:sp>
      <p:sp>
        <p:nvSpPr>
          <p:cNvPr id="7" name="TextBox 6"/>
          <p:cNvSpPr txBox="1"/>
          <p:nvPr/>
        </p:nvSpPr>
        <p:spPr>
          <a:xfrm>
            <a:off x="1650670" y="3367825"/>
            <a:ext cx="1721922" cy="1631216"/>
          </a:xfrm>
          <a:prstGeom prst="rect">
            <a:avLst/>
          </a:prstGeom>
          <a:solidFill>
            <a:schemeClr val="bg1"/>
          </a:solidFill>
        </p:spPr>
        <p:txBody>
          <a:bodyPr wrap="square" rtlCol="0">
            <a:spAutoFit/>
          </a:bodyPr>
          <a:lstStyle/>
          <a:p>
            <a:r>
              <a:rPr lang="en-US" sz="2000" dirty="0"/>
              <a:t>Customized product (</a:t>
            </a:r>
            <a:r>
              <a:rPr lang="ru-RU" sz="2000" dirty="0" err="1"/>
              <a:t>эгнига</a:t>
            </a:r>
            <a:r>
              <a:rPr lang="ru-RU" sz="2000" dirty="0"/>
              <a:t> </a:t>
            </a:r>
            <a:r>
              <a:rPr lang="ru-RU" sz="2000" dirty="0" err="1"/>
              <a:t>мослаб</a:t>
            </a:r>
            <a:r>
              <a:rPr lang="ru-RU" sz="2000" dirty="0"/>
              <a:t> </a:t>
            </a:r>
            <a:r>
              <a:rPr lang="ru-RU" sz="2000" dirty="0" err="1"/>
              <a:t>тикиш</a:t>
            </a:r>
            <a:r>
              <a:rPr lang="en-US" sz="2000" dirty="0"/>
              <a:t>)</a:t>
            </a:r>
            <a:endParaRPr lang="ru-RU" sz="2000" dirty="0"/>
          </a:p>
        </p:txBody>
      </p:sp>
      <p:sp>
        <p:nvSpPr>
          <p:cNvPr id="8" name="TextBox 7"/>
          <p:cNvSpPr txBox="1"/>
          <p:nvPr/>
        </p:nvSpPr>
        <p:spPr>
          <a:xfrm>
            <a:off x="3823855" y="3562596"/>
            <a:ext cx="1721922" cy="1015663"/>
          </a:xfrm>
          <a:prstGeom prst="rect">
            <a:avLst/>
          </a:prstGeom>
          <a:solidFill>
            <a:schemeClr val="bg1"/>
          </a:solidFill>
        </p:spPr>
        <p:txBody>
          <a:bodyPr wrap="square" rtlCol="0">
            <a:spAutoFit/>
          </a:bodyPr>
          <a:lstStyle/>
          <a:p>
            <a:r>
              <a:rPr lang="ru-RU" sz="2000" dirty="0" err="1"/>
              <a:t>Мижоз</a:t>
            </a:r>
            <a:r>
              <a:rPr lang="ru-RU" sz="2000" dirty="0"/>
              <a:t> </a:t>
            </a:r>
            <a:r>
              <a:rPr lang="ru-RU" sz="2000" dirty="0" err="1"/>
              <a:t>учун</a:t>
            </a:r>
            <a:r>
              <a:rPr lang="ru-RU" sz="2000" dirty="0"/>
              <a:t> комплекс </a:t>
            </a:r>
            <a:r>
              <a:rPr lang="ru-RU" sz="2000" dirty="0" err="1"/>
              <a:t>ечим</a:t>
            </a:r>
            <a:endParaRPr lang="ru-RU" sz="2000" dirty="0"/>
          </a:p>
        </p:txBody>
      </p:sp>
      <p:sp>
        <p:nvSpPr>
          <p:cNvPr id="9" name="TextBox 8"/>
          <p:cNvSpPr txBox="1"/>
          <p:nvPr/>
        </p:nvSpPr>
        <p:spPr>
          <a:xfrm>
            <a:off x="5925790" y="3351103"/>
            <a:ext cx="1935677" cy="1631216"/>
          </a:xfrm>
          <a:prstGeom prst="rect">
            <a:avLst/>
          </a:prstGeom>
          <a:solidFill>
            <a:schemeClr val="bg1"/>
          </a:solidFill>
        </p:spPr>
        <p:txBody>
          <a:bodyPr wrap="square" rtlCol="0">
            <a:spAutoFit/>
          </a:bodyPr>
          <a:lstStyle/>
          <a:p>
            <a:r>
              <a:rPr lang="ru-RU" sz="2000" dirty="0" err="1"/>
              <a:t>Кенг</a:t>
            </a:r>
            <a:r>
              <a:rPr lang="ru-RU" sz="2000" dirty="0"/>
              <a:t> </a:t>
            </a:r>
            <a:r>
              <a:rPr lang="ru-RU" sz="2000" dirty="0" err="1"/>
              <a:t>компетенцияли</a:t>
            </a:r>
            <a:r>
              <a:rPr lang="ru-RU" sz="2000" dirty="0"/>
              <a:t> </a:t>
            </a:r>
            <a:r>
              <a:rPr lang="ru-RU" sz="2000" dirty="0" err="1"/>
              <a:t>ходимлар</a:t>
            </a:r>
            <a:endParaRPr lang="ru-RU" sz="2000" dirty="0"/>
          </a:p>
          <a:p>
            <a:endParaRPr lang="ru-RU" sz="2000" dirty="0"/>
          </a:p>
          <a:p>
            <a:endParaRPr lang="ru-RU" sz="2000" dirty="0"/>
          </a:p>
        </p:txBody>
      </p:sp>
      <p:sp>
        <p:nvSpPr>
          <p:cNvPr id="10" name="TextBox 9"/>
          <p:cNvSpPr txBox="1"/>
          <p:nvPr/>
        </p:nvSpPr>
        <p:spPr>
          <a:xfrm>
            <a:off x="8288977" y="3562596"/>
            <a:ext cx="1650670" cy="1200329"/>
          </a:xfrm>
          <a:prstGeom prst="rect">
            <a:avLst/>
          </a:prstGeom>
          <a:solidFill>
            <a:schemeClr val="bg1"/>
          </a:solidFill>
        </p:spPr>
        <p:txBody>
          <a:bodyPr wrap="square" rtlCol="0">
            <a:spAutoFit/>
          </a:bodyPr>
          <a:lstStyle/>
          <a:p>
            <a:r>
              <a:rPr lang="ru-RU" dirty="0" err="1"/>
              <a:t>Мижозлар</a:t>
            </a:r>
            <a:r>
              <a:rPr lang="ru-RU" dirty="0"/>
              <a:t> </a:t>
            </a:r>
            <a:r>
              <a:rPr lang="ru-RU" dirty="0" err="1"/>
              <a:t>соди</a:t>
            </a:r>
            <a:r>
              <a:rPr lang="uz-Cyrl-UZ" dirty="0"/>
              <a:t>қлиги (лоял</a:t>
            </a:r>
            <a:r>
              <a:rPr lang="ru-RU" dirty="0" err="1"/>
              <a:t>ьность</a:t>
            </a:r>
            <a:r>
              <a:rPr lang="uz-Cyrl-UZ" dirty="0"/>
              <a:t>) дастури</a:t>
            </a:r>
            <a:endParaRPr lang="ru-RU" dirty="0"/>
          </a:p>
        </p:txBody>
      </p:sp>
    </p:spTree>
    <p:extLst>
      <p:ext uri="{BB962C8B-B14F-4D97-AF65-F5344CB8AC3E}">
        <p14:creationId xmlns:p14="http://schemas.microsoft.com/office/powerpoint/2010/main" val="11505658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5791"/>
            <a:ext cx="10515600" cy="360589"/>
          </a:xfrm>
        </p:spPr>
        <p:txBody>
          <a:bodyPr>
            <a:normAutofit fontScale="90000"/>
          </a:bodyPr>
          <a:lstStyle/>
          <a:p>
            <a:pPr algn="ctr"/>
            <a:r>
              <a:rPr lang="ru-RU" sz="2800" b="1" dirty="0"/>
              <a:t>Ра</a:t>
            </a:r>
            <a:r>
              <a:rPr lang="uz-Cyrl-UZ" sz="2800" b="1" dirty="0"/>
              <a:t>қобат стратегияларининг ҳар бири билан боғлиқ рисклар</a:t>
            </a:r>
            <a:endParaRPr lang="ru-RU" sz="28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968044619"/>
              </p:ext>
            </p:extLst>
          </p:nvPr>
        </p:nvGraphicFramePr>
        <p:xfrm>
          <a:off x="50799" y="430366"/>
          <a:ext cx="9904083" cy="5865645"/>
        </p:xfrm>
        <a:graphic>
          <a:graphicData uri="http://schemas.openxmlformats.org/drawingml/2006/table">
            <a:tbl>
              <a:tblPr firstRow="1" bandRow="1">
                <a:tableStyleId>{5C22544A-7EE6-4342-B048-85BDC9FD1C3A}</a:tableStyleId>
              </a:tblPr>
              <a:tblGrid>
                <a:gridCol w="9904083">
                  <a:extLst>
                    <a:ext uri="{9D8B030D-6E8A-4147-A177-3AD203B41FA5}">
                      <a16:colId xmlns:a16="http://schemas.microsoft.com/office/drawing/2014/main" xmlns="" val="20000"/>
                    </a:ext>
                  </a:extLst>
                </a:gridCol>
              </a:tblGrid>
              <a:tr h="835301">
                <a:tc>
                  <a:txBody>
                    <a:bodyPr/>
                    <a:lstStyle/>
                    <a:p>
                      <a:pPr algn="ctr"/>
                      <a:r>
                        <a:rPr lang="ru-RU" sz="2800" dirty="0" err="1">
                          <a:latin typeface="Times New Roman" panose="02020603050405020304" pitchFamily="18" charset="0"/>
                          <a:cs typeface="Times New Roman" panose="02020603050405020304" pitchFamily="18" charset="0"/>
                        </a:rPr>
                        <a:t>Харажатлар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етакчилик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стратегиясининг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рисклари</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0"/>
                  </a:ext>
                </a:extLst>
              </a:tr>
              <a:tr h="2184899">
                <a:tc>
                  <a:txBody>
                    <a:bodyPr/>
                    <a:lstStyle/>
                    <a:p>
                      <a:r>
                        <a:rPr lang="ru-RU" sz="2800" dirty="0" err="1">
                          <a:latin typeface="Times New Roman" panose="02020603050405020304" pitchFamily="18" charset="0"/>
                          <a:cs typeface="Times New Roman" panose="02020603050405020304" pitchFamily="18" charset="0"/>
                        </a:rPr>
                        <a:t>Рақобатчилар</a:t>
                      </a:r>
                      <a:r>
                        <a:rPr lang="ru-RU" sz="2800" dirty="0">
                          <a:latin typeface="Times New Roman" panose="02020603050405020304" pitchFamily="18" charset="0"/>
                          <a:cs typeface="Times New Roman" panose="02020603050405020304" pitchFamily="18" charset="0"/>
                        </a:rPr>
                        <a:t> компания </a:t>
                      </a:r>
                      <a:r>
                        <a:rPr lang="ru-RU" sz="2800" dirty="0" err="1">
                          <a:latin typeface="Times New Roman" panose="02020603050405020304" pitchFamily="18" charset="0"/>
                          <a:cs typeface="Times New Roman" panose="02020603050405020304" pitchFamily="18" charset="0"/>
                        </a:rPr>
                        <a:t>ҳаракатларини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такрорласа</a:t>
                      </a:r>
                      <a:r>
                        <a:rPr lang="ru-RU" sz="2800" dirty="0">
                          <a:latin typeface="Times New Roman" panose="02020603050405020304" pitchFamily="18" charset="0"/>
                          <a:cs typeface="Times New Roman" panose="02020603050405020304" pitchFamily="18" charset="0"/>
                        </a:rPr>
                        <a:t>,</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технологиялар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ўзгарса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харажатни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қисқартиришга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бошқа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асослар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пайдо</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бўлса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харажатлар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бўйича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етакчилик</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стратегияси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барқарорлигини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сақлаш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имконсиз</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бўлиб</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қолади</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1"/>
                  </a:ext>
                </a:extLst>
              </a:tr>
              <a:tr h="1293962">
                <a:tc>
                  <a:txBody>
                    <a:bodyPr/>
                    <a:lstStyle/>
                    <a:p>
                      <a:r>
                        <a:rPr lang="ru-RU" sz="2800" dirty="0" err="1">
                          <a:latin typeface="Times New Roman" panose="02020603050405020304" pitchFamily="18" charset="0"/>
                          <a:cs typeface="Times New Roman" panose="02020603050405020304" pitchFamily="18" charset="0"/>
                        </a:rPr>
                        <a:t>Рақобатчилар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ўртасида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маҳсулотни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дифференциациялаш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бўйича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жиддий</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тафовутлар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юзага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келади</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r h="1551483">
                <a:tc>
                  <a:txBody>
                    <a:bodyPr/>
                    <a:lstStyle/>
                    <a:p>
                      <a:r>
                        <a:rPr lang="ru-RU" sz="2800" dirty="0" err="1">
                          <a:latin typeface="Times New Roman" panose="02020603050405020304" pitchFamily="18" charset="0"/>
                          <a:cs typeface="Times New Roman" panose="02020603050405020304" pitchFamily="18" charset="0"/>
                        </a:rPr>
                        <a:t>Харажатларга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диққатни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жамлаш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стратегиясини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танлаган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рақобатчилар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танлаган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мақсадли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сегментларида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нисбатан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пастроқ</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харажатларга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эришадилар</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3125885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5791"/>
            <a:ext cx="10515600" cy="360589"/>
          </a:xfrm>
        </p:spPr>
        <p:txBody>
          <a:bodyPr>
            <a:normAutofit fontScale="90000"/>
          </a:bodyPr>
          <a:lstStyle/>
          <a:p>
            <a:pPr algn="ctr"/>
            <a:r>
              <a:rPr lang="ru-RU" sz="2800" b="1" dirty="0"/>
              <a:t>Ра</a:t>
            </a:r>
            <a:r>
              <a:rPr lang="uz-Cyrl-UZ" sz="2800" b="1" dirty="0"/>
              <a:t>қобат стратегияларининг ҳар бири билан боғлиқ рисклар</a:t>
            </a:r>
            <a:endParaRPr lang="ru-RU" sz="28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374702132"/>
              </p:ext>
            </p:extLst>
          </p:nvPr>
        </p:nvGraphicFramePr>
        <p:xfrm>
          <a:off x="50800" y="309596"/>
          <a:ext cx="10335404" cy="5901422"/>
        </p:xfrm>
        <a:graphic>
          <a:graphicData uri="http://schemas.openxmlformats.org/drawingml/2006/table">
            <a:tbl>
              <a:tblPr firstRow="1" bandRow="1">
                <a:tableStyleId>{5C22544A-7EE6-4342-B048-85BDC9FD1C3A}</a:tableStyleId>
              </a:tblPr>
              <a:tblGrid>
                <a:gridCol w="10335404">
                  <a:extLst>
                    <a:ext uri="{9D8B030D-6E8A-4147-A177-3AD203B41FA5}">
                      <a16:colId xmlns:a16="http://schemas.microsoft.com/office/drawing/2014/main" xmlns="" val="20001"/>
                    </a:ext>
                  </a:extLst>
                </a:gridCol>
              </a:tblGrid>
              <a:tr h="897939">
                <a:tc>
                  <a:txBody>
                    <a:bodyPr/>
                    <a:lstStyle/>
                    <a:p>
                      <a:pPr algn="ctr"/>
                      <a:r>
                        <a:rPr lang="ru-RU" sz="2400" dirty="0">
                          <a:latin typeface="Times New Roman" panose="02020603050405020304" pitchFamily="18" charset="0"/>
                          <a:cs typeface="Times New Roman" panose="02020603050405020304" pitchFamily="18" charset="0"/>
                        </a:rPr>
                        <a:t>Дифференциация</a:t>
                      </a:r>
                      <a:r>
                        <a:rPr lang="ru-RU" sz="2400" baseline="0" dirty="0">
                          <a:latin typeface="Times New Roman" panose="02020603050405020304" pitchFamily="18" charset="0"/>
                          <a:cs typeface="Times New Roman" panose="02020603050405020304" pitchFamily="18" charset="0"/>
                        </a:rPr>
                        <a:t> </a:t>
                      </a:r>
                      <a:r>
                        <a:rPr lang="ru-RU" sz="2400" baseline="0" dirty="0" err="1">
                          <a:latin typeface="Times New Roman" panose="02020603050405020304" pitchFamily="18" charset="0"/>
                          <a:cs typeface="Times New Roman" panose="02020603050405020304" pitchFamily="18" charset="0"/>
                        </a:rPr>
                        <a:t>стратегияси</a:t>
                      </a:r>
                      <a:r>
                        <a:rPr lang="ru-RU" sz="2400" baseline="0" dirty="0">
                          <a:latin typeface="Times New Roman" panose="02020603050405020304" pitchFamily="18" charset="0"/>
                          <a:cs typeface="Times New Roman" panose="02020603050405020304" pitchFamily="18" charset="0"/>
                        </a:rPr>
                        <a:t> </a:t>
                      </a:r>
                      <a:r>
                        <a:rPr lang="ru-RU" sz="2400" baseline="0" dirty="0" err="1">
                          <a:latin typeface="Times New Roman" panose="02020603050405020304" pitchFamily="18" charset="0"/>
                          <a:cs typeface="Times New Roman" panose="02020603050405020304" pitchFamily="18" charset="0"/>
                        </a:rPr>
                        <a:t>рисклари</a:t>
                      </a:r>
                      <a:endParaRPr lang="ru-RU"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0"/>
                  </a:ext>
                </a:extLst>
              </a:tr>
              <a:tr h="2293263">
                <a:tc>
                  <a:txBody>
                    <a:bodyPr/>
                    <a:lstStyle/>
                    <a:p>
                      <a:r>
                        <a:rPr lang="ru-RU" sz="2800" dirty="0" err="1">
                          <a:latin typeface="Times New Roman" panose="02020603050405020304" pitchFamily="18" charset="0"/>
                          <a:cs typeface="Times New Roman" panose="02020603050405020304" pitchFamily="18" charset="0"/>
                        </a:rPr>
                        <a:t>Рақобатчилар</a:t>
                      </a:r>
                      <a:r>
                        <a:rPr lang="ru-RU" sz="2800" dirty="0">
                          <a:latin typeface="Times New Roman" panose="02020603050405020304" pitchFamily="18" charset="0"/>
                          <a:cs typeface="Times New Roman" panose="02020603050405020304" pitchFamily="18" charset="0"/>
                        </a:rPr>
                        <a:t> компания </a:t>
                      </a:r>
                      <a:r>
                        <a:rPr lang="ru-RU" sz="2800" dirty="0" err="1">
                          <a:latin typeface="Times New Roman" panose="02020603050405020304" pitchFamily="18" charset="0"/>
                          <a:cs typeface="Times New Roman" panose="02020603050405020304" pitchFamily="18" charset="0"/>
                        </a:rPr>
                        <a:t>ҳаракатларини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такрорласа</a:t>
                      </a:r>
                      <a:r>
                        <a:rPr lang="ru-RU" sz="2800" dirty="0">
                          <a:latin typeface="Times New Roman" panose="02020603050405020304" pitchFamily="18" charset="0"/>
                          <a:cs typeface="Times New Roman" panose="02020603050405020304" pitchFamily="18" charset="0"/>
                        </a:rPr>
                        <a:t>,</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дифференциациялаш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учун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асос</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товарнинг</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уникаллиги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харидорлар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учун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ўз</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қийматини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йўқотса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дифференциациялаш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стратегиясини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амалга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ошириш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имкони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бўлмайди</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1"/>
                  </a:ext>
                </a:extLst>
              </a:tr>
              <a:tr h="10423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800" dirty="0" err="1">
                          <a:latin typeface="Times New Roman" panose="02020603050405020304" pitchFamily="18" charset="0"/>
                          <a:cs typeface="Times New Roman" panose="02020603050405020304" pitchFamily="18" charset="0"/>
                        </a:rPr>
                        <a:t>Рақобатчилар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ўртасида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харажатлар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бўйича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жиддий</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тафовутлар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юзага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келади</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r h="16678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800" dirty="0" err="1">
                          <a:latin typeface="Times New Roman" panose="02020603050405020304" pitchFamily="18" charset="0"/>
                          <a:cs typeface="Times New Roman" panose="02020603050405020304" pitchFamily="18" charset="0"/>
                        </a:rPr>
                        <a:t>Дифференциациялашга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диққатни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жамлаш</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стратегиясини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танлаган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рақобатчилар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танлаган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мақсадли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сегментларида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нисбатан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юқорироқ</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дифференциацияга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эришадилар</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8636255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5791"/>
            <a:ext cx="10515600" cy="360589"/>
          </a:xfrm>
        </p:spPr>
        <p:txBody>
          <a:bodyPr>
            <a:normAutofit fontScale="90000"/>
          </a:bodyPr>
          <a:lstStyle/>
          <a:p>
            <a:pPr algn="ctr"/>
            <a:r>
              <a:rPr lang="ru-RU" sz="2800" b="1" dirty="0"/>
              <a:t>Ра</a:t>
            </a:r>
            <a:r>
              <a:rPr lang="uz-Cyrl-UZ" sz="2800" b="1" dirty="0"/>
              <a:t>қобат стратегияларининг ҳар бири билан боғлиқ рисклар</a:t>
            </a:r>
            <a:endParaRPr lang="ru-RU" sz="28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279426545"/>
              </p:ext>
            </p:extLst>
          </p:nvPr>
        </p:nvGraphicFramePr>
        <p:xfrm>
          <a:off x="50800" y="309595"/>
          <a:ext cx="10283645" cy="6013088"/>
        </p:xfrm>
        <a:graphic>
          <a:graphicData uri="http://schemas.openxmlformats.org/drawingml/2006/table">
            <a:tbl>
              <a:tblPr firstRow="1" bandRow="1">
                <a:tableStyleId>{5C22544A-7EE6-4342-B048-85BDC9FD1C3A}</a:tableStyleId>
              </a:tblPr>
              <a:tblGrid>
                <a:gridCol w="10283645">
                  <a:extLst>
                    <a:ext uri="{9D8B030D-6E8A-4147-A177-3AD203B41FA5}">
                      <a16:colId xmlns:a16="http://schemas.microsoft.com/office/drawing/2014/main" xmlns="" val="20002"/>
                    </a:ext>
                  </a:extLst>
                </a:gridCol>
              </a:tblGrid>
              <a:tr h="857738">
                <a:tc>
                  <a:txBody>
                    <a:bodyPr/>
                    <a:lstStyle/>
                    <a:p>
                      <a:pPr algn="ctr"/>
                      <a:r>
                        <a:rPr lang="ru-RU" sz="2800" dirty="0" err="1">
                          <a:latin typeface="Times New Roman" panose="02020603050405020304" pitchFamily="18" charset="0"/>
                          <a:cs typeface="Times New Roman" panose="02020603050405020304" pitchFamily="18" charset="0"/>
                        </a:rPr>
                        <a:t>Диққатни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жамлаш</a:t>
                      </a:r>
                      <a:r>
                        <a:rPr lang="ru-RU" sz="2800" dirty="0">
                          <a:latin typeface="Times New Roman" panose="02020603050405020304" pitchFamily="18" charset="0"/>
                          <a:cs typeface="Times New Roman" panose="02020603050405020304" pitchFamily="18" charset="0"/>
                        </a:rPr>
                        <a:t> (концентрация) </a:t>
                      </a:r>
                      <a:r>
                        <a:rPr lang="ru-RU" sz="2800" dirty="0" err="1">
                          <a:latin typeface="Times New Roman" panose="02020603050405020304" pitchFamily="18" charset="0"/>
                          <a:cs typeface="Times New Roman" panose="02020603050405020304" pitchFamily="18" charset="0"/>
                        </a:rPr>
                        <a:t>стратегияси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рисклари</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0"/>
                  </a:ext>
                </a:extLst>
              </a:tr>
              <a:tr h="1593158">
                <a:tc>
                  <a:txBody>
                    <a:bodyPr/>
                    <a:lstStyle/>
                    <a:p>
                      <a:r>
                        <a:rPr lang="ru-RU" sz="2800" dirty="0" err="1">
                          <a:latin typeface="Times New Roman" panose="02020603050405020304" pitchFamily="18" charset="0"/>
                          <a:cs typeface="Times New Roman" panose="02020603050405020304" pitchFamily="18" charset="0"/>
                        </a:rPr>
                        <a:t>Диққатни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жамлаш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стратегиясини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айнан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такрорлаш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осон</a:t>
                      </a:r>
                      <a:r>
                        <a:rPr lang="ru-RU" sz="2800" dirty="0">
                          <a:latin typeface="Times New Roman" panose="02020603050405020304" pitchFamily="18" charset="0"/>
                          <a:cs typeface="Times New Roman" panose="02020603050405020304" pitchFamily="18" charset="0"/>
                        </a:rPr>
                        <a:t>. Структура </a:t>
                      </a:r>
                      <a:r>
                        <a:rPr lang="ru-RU" sz="2800" dirty="0" err="1">
                          <a:latin typeface="Times New Roman" panose="02020603050405020304" pitchFamily="18" charset="0"/>
                          <a:cs typeface="Times New Roman" panose="02020603050405020304" pitchFamily="18" charset="0"/>
                        </a:rPr>
                        <a:t>қулаганда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пасайганда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мақсадли</a:t>
                      </a:r>
                      <a:r>
                        <a:rPr lang="ru-RU" sz="2800" baseline="0" dirty="0">
                          <a:latin typeface="Times New Roman" panose="02020603050405020304" pitchFamily="18" charset="0"/>
                          <a:cs typeface="Times New Roman" panose="02020603050405020304" pitchFamily="18" charset="0"/>
                        </a:rPr>
                        <a:t> сегмент структура </a:t>
                      </a:r>
                      <a:r>
                        <a:rPr lang="ru-RU" sz="2800" baseline="0" dirty="0" err="1">
                          <a:latin typeface="Times New Roman" panose="02020603050405020304" pitchFamily="18" charset="0"/>
                          <a:cs typeface="Times New Roman" panose="02020603050405020304" pitchFamily="18" charset="0"/>
                        </a:rPr>
                        <a:t>жиҳатидан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жозибадорлигини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йўқотади</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1"/>
                  </a:ext>
                </a:extLst>
              </a:tr>
              <a:tr h="2190592">
                <a:tc>
                  <a:txBody>
                    <a:bodyPr/>
                    <a:lstStyle/>
                    <a:p>
                      <a:r>
                        <a:rPr lang="ru-RU" sz="2800" dirty="0" err="1">
                          <a:latin typeface="Times New Roman" panose="02020603050405020304" pitchFamily="18" charset="0"/>
                          <a:cs typeface="Times New Roman" panose="02020603050405020304" pitchFamily="18" charset="0"/>
                        </a:rPr>
                        <a:t>Кенг</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ихтисослашувни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танлаган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рақобатчилар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танланган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сегментнинг</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бошқа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сегментлардан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фарқини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камайишига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ихтисослашмаган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маҳсулотлар</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позициясининг</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мустаҳкамланишига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сабаб</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бўлиши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мумкин</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r h="1294441">
                <a:tc>
                  <a:txBody>
                    <a:bodyPr/>
                    <a:lstStyle/>
                    <a:p>
                      <a:r>
                        <a:rPr lang="ru-RU" sz="2800" dirty="0" err="1">
                          <a:latin typeface="Times New Roman" panose="02020603050405020304" pitchFamily="18" charset="0"/>
                          <a:cs typeface="Times New Roman" panose="02020603050405020304" pitchFamily="18" charset="0"/>
                        </a:rPr>
                        <a:t>Диққатни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жамлаш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стратегиясини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рақобатчилар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янада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торроқ</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сегментларни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ажратган</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ҳолда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бозорни</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янгича</a:t>
                      </a:r>
                      <a:r>
                        <a:rPr lang="ru-RU" sz="2800" baseline="0" dirty="0">
                          <a:latin typeface="Times New Roman" panose="02020603050405020304" pitchFamily="18" charset="0"/>
                          <a:cs typeface="Times New Roman" panose="02020603050405020304" pitchFamily="18" charset="0"/>
                        </a:rPr>
                        <a:t> </a:t>
                      </a:r>
                      <a:r>
                        <a:rPr lang="ru-RU" sz="2800" baseline="0" dirty="0" err="1">
                          <a:latin typeface="Times New Roman" panose="02020603050405020304" pitchFamily="18" charset="0"/>
                          <a:cs typeface="Times New Roman" panose="02020603050405020304" pitchFamily="18" charset="0"/>
                        </a:rPr>
                        <a:t>сегментлайди</a:t>
                      </a:r>
                      <a:r>
                        <a:rPr lang="ru-RU" sz="2800" baseline="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243616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15975"/>
          </a:xfrm>
        </p:spPr>
        <p:txBody>
          <a:bodyPr>
            <a:normAutofit fontScale="90000"/>
          </a:bodyPr>
          <a:lstStyle/>
          <a:p>
            <a:pPr algn="ctr"/>
            <a:r>
              <a:rPr lang="uz-Cyrl-UZ" sz="3600" b="1" dirty="0">
                <a:latin typeface="Times New Roman" panose="02020603050405020304" pitchFamily="18" charset="0"/>
                <a:cs typeface="Times New Roman" panose="02020603050405020304" pitchFamily="18" charset="0"/>
              </a:rPr>
              <a:t>Кейс: </a:t>
            </a:r>
            <a:r>
              <a:rPr lang="en-US" sz="3600" b="1" dirty="0">
                <a:latin typeface="Times New Roman" panose="02020603050405020304" pitchFamily="18" charset="0"/>
                <a:cs typeface="Times New Roman" panose="02020603050405020304" pitchFamily="18" charset="0"/>
              </a:rPr>
              <a:t>Starbucks</a:t>
            </a:r>
            <a:r>
              <a:rPr lang="uz-Cyrl-UZ" sz="3600" b="1" dirty="0">
                <a:latin typeface="Times New Roman" panose="02020603050405020304" pitchFamily="18" charset="0"/>
                <a:cs typeface="Times New Roman" panose="02020603050405020304" pitchFamily="18" charset="0"/>
              </a:rPr>
              <a:t> компаниясининг рақобатдаги устунлиги</a:t>
            </a:r>
            <a:r>
              <a:rPr lang="uz-Cyrl-UZ" dirty="0"/>
              <a:t/>
            </a:r>
            <a:br>
              <a:rPr lang="uz-Cyrl-UZ" dirty="0"/>
            </a:br>
            <a:endParaRPr lang="ru-RU" dirty="0"/>
          </a:p>
        </p:txBody>
      </p:sp>
      <p:sp>
        <p:nvSpPr>
          <p:cNvPr id="3" name="Объект 2"/>
          <p:cNvSpPr>
            <a:spLocks noGrp="1"/>
          </p:cNvSpPr>
          <p:nvPr>
            <p:ph idx="1"/>
          </p:nvPr>
        </p:nvSpPr>
        <p:spPr>
          <a:xfrm>
            <a:off x="685800" y="1165225"/>
            <a:ext cx="9766300" cy="4351338"/>
          </a:xfrm>
        </p:spPr>
        <p:style>
          <a:lnRef idx="2">
            <a:schemeClr val="dk1"/>
          </a:lnRef>
          <a:fillRef idx="1">
            <a:schemeClr val="lt1"/>
          </a:fillRef>
          <a:effectRef idx="0">
            <a:schemeClr val="dk1"/>
          </a:effectRef>
          <a:fontRef idx="minor">
            <a:schemeClr val="dk1"/>
          </a:fontRef>
        </p:style>
        <p:txBody>
          <a:bodyPr>
            <a:noAutofit/>
          </a:bodyPr>
          <a:lstStyle/>
          <a:p>
            <a:pPr algn="just" fontAlgn="base"/>
            <a:r>
              <a:rPr lang="ru-RU" sz="1800" b="1" dirty="0" err="1">
                <a:latin typeface="Times New Roman" panose="02020603050405020304" pitchFamily="18" charset="0"/>
                <a:cs typeface="Times New Roman" panose="02020603050405020304" pitchFamily="18" charset="0"/>
              </a:rPr>
              <a:t>Мижозларга</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юқори</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савияда</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хизмат</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кўрсатиш</a:t>
            </a:r>
            <a:r>
              <a:rPr lang="ru-RU"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Starbucks</a:t>
            </a:r>
            <a:r>
              <a:rPr lang="ru-RU" sz="1800" dirty="0" err="1">
                <a:latin typeface="Times New Roman" panose="02020603050405020304" pitchFamily="18" charset="0"/>
                <a:cs typeface="Times New Roman" panose="02020603050405020304" pitchFamily="18" charset="0"/>
              </a:rPr>
              <a:t>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мижозларнинг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ижобий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тажрибасини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таъминлашга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урғу</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бериши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қаҳва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саноатидаги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етакчи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фирмалардан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бирига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айланиш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имконини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берди</a:t>
            </a:r>
            <a:r>
              <a:rPr lang="ru-RU" sz="1800" dirty="0">
                <a:latin typeface="Times New Roman" panose="02020603050405020304" pitchFamily="18" charset="0"/>
                <a:cs typeface="Times New Roman" panose="02020603050405020304" pitchFamily="18" charset="0"/>
              </a:rPr>
              <a:t>. Шу </a:t>
            </a:r>
            <a:r>
              <a:rPr lang="ru-RU" sz="1800" dirty="0" err="1">
                <a:latin typeface="Times New Roman" panose="02020603050405020304" pitchFamily="18" charset="0"/>
                <a:cs typeface="Times New Roman" panose="02020603050405020304" pitchFamily="18" charset="0"/>
              </a:rPr>
              <a:t>билан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бирга</a:t>
            </a:r>
            <a:r>
              <a:rPr lang="ru-RU"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Starbucks </a:t>
            </a:r>
            <a:r>
              <a:rPr lang="ru-RU" sz="1800" dirty="0" err="1">
                <a:latin typeface="Times New Roman" panose="02020603050405020304" pitchFamily="18" charset="0"/>
                <a:cs typeface="Times New Roman" panose="02020603050405020304" pitchFamily="18" charset="0"/>
              </a:rPr>
              <a:t>ҳам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янги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барқарор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манба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ишлаб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чиқариш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ташаббусларини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амалга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оширишга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муваффақ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бўлди</a:t>
            </a:r>
            <a:r>
              <a:rPr lang="ru-RU" sz="1800" dirty="0">
                <a:latin typeface="Times New Roman" panose="02020603050405020304" pitchFamily="18" charset="0"/>
                <a:cs typeface="Times New Roman" panose="02020603050405020304" pitchFamily="18" charset="0"/>
              </a:rPr>
              <a:t>. Кофе </a:t>
            </a:r>
            <a:r>
              <a:rPr lang="ru-RU" sz="1800" dirty="0" err="1">
                <a:latin typeface="Times New Roman" panose="02020603050405020304" pitchFamily="18" charset="0"/>
                <a:cs typeface="Times New Roman" panose="02020603050405020304" pitchFamily="18" charset="0"/>
              </a:rPr>
              <a:t>тармоғи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технологияни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янги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маҳсулотни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ишлаб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чиқиш</a:t>
            </a:r>
            <a:r>
              <a:rPr lang="ru-RU" sz="1800" dirty="0">
                <a:latin typeface="Times New Roman" panose="02020603050405020304" pitchFamily="18" charset="0"/>
                <a:cs typeface="Times New Roman" panose="02020603050405020304" pitchFamily="18" charset="0"/>
              </a:rPr>
              <a:t>, маркетинг </a:t>
            </a:r>
            <a:r>
              <a:rPr lang="ru-RU" sz="1800" dirty="0" err="1">
                <a:latin typeface="Times New Roman" panose="02020603050405020304" pitchFamily="18" charset="0"/>
                <a:cs typeface="Times New Roman" panose="02020603050405020304" pitchFamily="18" charset="0"/>
              </a:rPr>
              <a:t>хабарини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етказиш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сотишни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якунлаш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мижозлар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эҳтиёжини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қондириш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даражасини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кузатиш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каби</a:t>
            </a:r>
            <a:r>
              <a:rPr lang="ru-RU" sz="1800" dirty="0">
                <a:latin typeface="Times New Roman" panose="02020603050405020304" pitchFamily="18" charset="0"/>
                <a:cs typeface="Times New Roman" panose="02020603050405020304" pitchFamily="18" charset="0"/>
              </a:rPr>
              <a:t> бизнес </a:t>
            </a:r>
            <a:r>
              <a:rPr lang="ru-RU" sz="1800" dirty="0" err="1">
                <a:latin typeface="Times New Roman" panose="02020603050405020304" pitchFamily="18" charset="0"/>
                <a:cs typeface="Times New Roman" panose="02020603050405020304" pitchFamily="18" charset="0"/>
              </a:rPr>
              <a:t>жараёнлари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процедураларининг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доирасини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ўзлаштириш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орқали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технологик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ютуқларга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мойил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хосликка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эришади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дўконлари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тармоғи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қулай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тарзда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жойлаштирилган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бу</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одамлар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дўстлари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билан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ёлғиз</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қулай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муҳитда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вақт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ўтказишлари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мумкин</a:t>
            </a:r>
            <a:r>
              <a:rPr lang="ru-RU"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Starbucks </a:t>
            </a:r>
            <a:r>
              <a:rPr lang="ru-RU" sz="1800" dirty="0" err="1">
                <a:latin typeface="Times New Roman" panose="02020603050405020304" pitchFamily="18" charset="0"/>
                <a:cs typeface="Times New Roman" panose="02020603050405020304" pitchFamily="18" charset="0"/>
              </a:rPr>
              <a:t>ҳар</a:t>
            </a:r>
            <a:r>
              <a:rPr lang="ru-RU" sz="1800" dirty="0">
                <a:latin typeface="Times New Roman" panose="02020603050405020304" pitchFamily="18" charset="0"/>
                <a:cs typeface="Times New Roman" panose="02020603050405020304" pitchFamily="18" charset="0"/>
              </a:rPr>
              <a:t> доим </a:t>
            </a:r>
            <a:r>
              <a:rPr lang="ru-RU" sz="1800" dirty="0" err="1">
                <a:latin typeface="Times New Roman" panose="02020603050405020304" pitchFamily="18" charset="0"/>
                <a:cs typeface="Times New Roman" panose="02020603050405020304" pitchFamily="18" charset="0"/>
              </a:rPr>
              <a:t>маҳсулот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инновацияси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бўйича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етакчи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рақобатбардош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устунлигини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сақлаб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келган</a:t>
            </a:r>
            <a:r>
              <a:rPr lang="ru-RU" sz="1800" dirty="0">
                <a:latin typeface="Times New Roman" panose="02020603050405020304" pitchFamily="18" charset="0"/>
                <a:cs typeface="Times New Roman" panose="02020603050405020304" pitchFamily="18" charset="0"/>
              </a:rPr>
              <a:t>. У </a:t>
            </a:r>
            <a:r>
              <a:rPr lang="ru-RU" sz="1800" dirty="0" err="1">
                <a:latin typeface="Times New Roman" panose="02020603050405020304" pitchFamily="18" charset="0"/>
                <a:cs typeface="Times New Roman" panose="02020603050405020304" pitchFamily="18" charset="0"/>
              </a:rPr>
              <a:t>ўзгарувчан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истеъмолчиларнинг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диди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афзалликларига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мослашиш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имкониятларини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ўзлаштирди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бу</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рақобатчилардан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ажратиб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туради</a:t>
            </a:r>
            <a:r>
              <a:rPr lang="ru-RU" sz="1800" dirty="0">
                <a:latin typeface="Times New Roman" panose="02020603050405020304" pitchFamily="18" charset="0"/>
                <a:cs typeface="Times New Roman" panose="02020603050405020304" pitchFamily="18" charset="0"/>
              </a:rPr>
              <a:t>.</a:t>
            </a:r>
          </a:p>
          <a:p>
            <a:pPr algn="just" fontAlgn="base"/>
            <a:r>
              <a:rPr lang="ru-RU" sz="1800" dirty="0" err="1">
                <a:latin typeface="Times New Roman" panose="02020603050405020304" pitchFamily="18" charset="0"/>
                <a:cs typeface="Times New Roman" panose="02020603050405020304" pitchFamily="18" charset="0"/>
              </a:rPr>
              <a:t>Бундан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ташқари</a:t>
            </a:r>
            <a:r>
              <a:rPr lang="ru-RU"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Starbucks </a:t>
            </a:r>
            <a:r>
              <a:rPr lang="ru-RU" sz="1800" dirty="0" err="1">
                <a:latin typeface="Times New Roman" panose="02020603050405020304" pitchFamily="18" charset="0"/>
                <a:cs typeface="Times New Roman" panose="02020603050405020304" pitchFamily="18" charset="0"/>
              </a:rPr>
              <a:t>тақлид</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қилишдаги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тўсиқлари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туфайли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рақобатдош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устунликка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эга</a:t>
            </a:r>
            <a:r>
              <a:rPr lang="ru-RU" sz="1800" dirty="0">
                <a:latin typeface="Times New Roman" panose="02020603050405020304" pitchFamily="18" charset="0"/>
                <a:cs typeface="Times New Roman" panose="02020603050405020304" pitchFamily="18" charset="0"/>
              </a:rPr>
              <a:t>. </a:t>
            </a:r>
          </a:p>
          <a:p>
            <a:pPr algn="just" fontAlgn="base"/>
            <a:r>
              <a:rPr lang="ru-RU" sz="180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Starbucks </a:t>
            </a:r>
            <a:r>
              <a:rPr lang="ru-RU" sz="1800" dirty="0" err="1">
                <a:latin typeface="Times New Roman" panose="02020603050405020304" pitchFamily="18" charset="0"/>
                <a:cs typeface="Times New Roman" panose="02020603050405020304" pitchFamily="18" charset="0"/>
              </a:rPr>
              <a:t>кучли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бозор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мавқеига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эга</a:t>
            </a:r>
            <a:r>
              <a:rPr lang="ru-RU" sz="1800" dirty="0">
                <a:latin typeface="Times New Roman" panose="02020603050405020304" pitchFamily="18" charset="0"/>
                <a:cs typeface="Times New Roman" panose="02020603050405020304" pitchFamily="18" charset="0"/>
              </a:rPr>
              <a:t>, бренд </a:t>
            </a:r>
            <a:r>
              <a:rPr lang="ru-RU" sz="1800" dirty="0" err="1">
                <a:latin typeface="Times New Roman" panose="02020603050405020304" pitchFamily="18" charset="0"/>
                <a:cs typeface="Times New Roman" panose="02020603050405020304" pitchFamily="18" charset="0"/>
              </a:rPr>
              <a:t>тан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олиниши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содиқ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мижозлар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базаси</a:t>
            </a:r>
            <a:r>
              <a:rPr lang="ru-RU" sz="1800" dirty="0">
                <a:latin typeface="Times New Roman" panose="02020603050405020304" pitchFamily="18" charset="0"/>
                <a:cs typeface="Times New Roman" panose="02020603050405020304" pitchFamily="18" charset="0"/>
              </a:rPr>
              <a:t>.</a:t>
            </a:r>
          </a:p>
          <a:p>
            <a:pPr algn="just" fontAlgn="base"/>
            <a:r>
              <a:rPr lang="ru-RU" sz="1800" dirty="0" err="1">
                <a:latin typeface="Times New Roman" panose="02020603050405020304" pitchFamily="18" charset="0"/>
                <a:cs typeface="Times New Roman" panose="02020603050405020304" pitchFamily="18" charset="0"/>
              </a:rPr>
              <a:t>Бундан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ташқари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мижозлар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базаси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содиқлик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узоқ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тарқалади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чунки</a:t>
            </a:r>
            <a:r>
              <a:rPr lang="ru-RU" sz="1800" dirty="0">
                <a:latin typeface="Times New Roman" panose="02020603050405020304" pitchFamily="18" charset="0"/>
                <a:cs typeface="Times New Roman" panose="02020603050405020304" pitchFamily="18" charset="0"/>
              </a:rPr>
              <a:t> компания </a:t>
            </a:r>
            <a:r>
              <a:rPr lang="ru-RU" sz="1800" dirty="0" err="1">
                <a:latin typeface="Times New Roman" panose="02020603050405020304" pitchFamily="18" charset="0"/>
                <a:cs typeface="Times New Roman" panose="02020603050405020304" pitchFamily="18" charset="0"/>
              </a:rPr>
              <a:t>халқаро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миқёсда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тарқалган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ташкил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этилган</a:t>
            </a:r>
            <a:r>
              <a:rPr lang="ru-RU" sz="1800" dirty="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a:p>
            <a:pPr fontAlgn="base"/>
            <a:endParaRPr lang="en-US" sz="1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1028700" y="1993900"/>
            <a:ext cx="45719" cy="369332"/>
          </a:xfrm>
          <a:prstGeom prst="rect">
            <a:avLst/>
          </a:prstGeom>
          <a:noFill/>
        </p:spPr>
        <p:txBody>
          <a:bodyPr wrap="square" rtlCol="0">
            <a:spAutoFit/>
          </a:bodyPr>
          <a:lstStyle/>
          <a:p>
            <a:endParaRPr lang="ru-RU" dirty="0"/>
          </a:p>
        </p:txBody>
      </p:sp>
      <p:pic>
        <p:nvPicPr>
          <p:cNvPr id="5" name="Рисунок 4"/>
          <p:cNvPicPr>
            <a:picLocks noChangeAspect="1"/>
          </p:cNvPicPr>
          <p:nvPr/>
        </p:nvPicPr>
        <p:blipFill>
          <a:blip r:embed="rId2"/>
          <a:stretch>
            <a:fillRect/>
          </a:stretch>
        </p:blipFill>
        <p:spPr>
          <a:xfrm>
            <a:off x="10550525" y="0"/>
            <a:ext cx="1454150" cy="1454150"/>
          </a:xfrm>
          <a:prstGeom prst="rect">
            <a:avLst/>
          </a:prstGeom>
        </p:spPr>
      </p:pic>
    </p:spTree>
    <p:extLst>
      <p:ext uri="{BB962C8B-B14F-4D97-AF65-F5344CB8AC3E}">
        <p14:creationId xmlns:p14="http://schemas.microsoft.com/office/powerpoint/2010/main" val="42553707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15975"/>
          </a:xfrm>
        </p:spPr>
        <p:txBody>
          <a:bodyPr>
            <a:normAutofit fontScale="90000"/>
          </a:bodyPr>
          <a:lstStyle/>
          <a:p>
            <a:r>
              <a:rPr lang="uz-Cyrl-UZ" sz="3200" b="1" dirty="0">
                <a:latin typeface="Times New Roman" panose="02020603050405020304" pitchFamily="18" charset="0"/>
                <a:cs typeface="Times New Roman" panose="02020603050405020304" pitchFamily="18" charset="0"/>
              </a:rPr>
              <a:t>Кейс: </a:t>
            </a:r>
            <a:r>
              <a:rPr lang="en-US" sz="3200" b="1" dirty="0">
                <a:latin typeface="Times New Roman" panose="02020603050405020304" pitchFamily="18" charset="0"/>
                <a:cs typeface="Times New Roman" panose="02020603050405020304" pitchFamily="18" charset="0"/>
              </a:rPr>
              <a:t>Starbucks</a:t>
            </a:r>
            <a:r>
              <a:rPr lang="uz-Cyrl-UZ" sz="3200" b="1" dirty="0">
                <a:latin typeface="Times New Roman" panose="02020603050405020304" pitchFamily="18" charset="0"/>
                <a:cs typeface="Times New Roman" panose="02020603050405020304" pitchFamily="18" charset="0"/>
              </a:rPr>
              <a:t> компаниясининг рақобатдаги устунлиги</a:t>
            </a:r>
            <a:endParaRPr lang="ru-RU" sz="3200" dirty="0"/>
          </a:p>
        </p:txBody>
      </p:sp>
      <p:sp>
        <p:nvSpPr>
          <p:cNvPr id="3" name="Объект 2"/>
          <p:cNvSpPr>
            <a:spLocks noGrp="1"/>
          </p:cNvSpPr>
          <p:nvPr>
            <p:ph idx="1"/>
          </p:nvPr>
        </p:nvSpPr>
        <p:spPr>
          <a:xfrm>
            <a:off x="838200" y="1330325"/>
            <a:ext cx="10515600" cy="4351338"/>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fontAlgn="base"/>
            <a:r>
              <a:rPr lang="ru-RU" dirty="0" err="1">
                <a:latin typeface="Times New Roman" panose="02020603050405020304" pitchFamily="18" charset="0"/>
                <a:cs typeface="Times New Roman" panose="02020603050405020304" pitchFamily="18" charset="0"/>
              </a:rPr>
              <a:t>Ҳар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ходим </a:t>
            </a:r>
            <a:r>
              <a:rPr lang="en-US" b="1" dirty="0">
                <a:latin typeface="Times New Roman" panose="02020603050405020304" pitchFamily="18" charset="0"/>
                <a:cs typeface="Times New Roman" panose="02020603050405020304" pitchFamily="18" charset="0"/>
              </a:rPr>
              <a:t>Starbucks</a:t>
            </a:r>
            <a:r>
              <a:rPr lang="ru-RU" dirty="0" err="1">
                <a:latin typeface="Times New Roman" panose="02020603050405020304" pitchFamily="18" charset="0"/>
                <a:cs typeface="Times New Roman" panose="02020603050405020304" pitchFamily="18" charset="0"/>
              </a:rPr>
              <a:t>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шериклари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 Компания </a:t>
            </a:r>
            <a:r>
              <a:rPr lang="ru-RU" dirty="0" err="1">
                <a:latin typeface="Times New Roman" panose="02020603050405020304" pitchFamily="18" charset="0"/>
                <a:cs typeface="Times New Roman" panose="02020603050405020304" pitchFamily="18" charset="0"/>
              </a:rPr>
              <a:t>соғлиқни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сақлаш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имтиёзлари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таълим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имкониятлари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очиқ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акцияларни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тақдим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этади</a:t>
            </a:r>
            <a:r>
              <a:rPr lang="ru-RU" dirty="0">
                <a:latin typeface="Times New Roman" panose="02020603050405020304" pitchFamily="18" charset="0"/>
                <a:cs typeface="Times New Roman" panose="02020603050405020304" pitchFamily="18" charset="0"/>
              </a:rPr>
              <a:t>.</a:t>
            </a:r>
          </a:p>
          <a:p>
            <a:pPr fontAlgn="base"/>
            <a:r>
              <a:rPr lang="ru-RU" dirty="0" err="1">
                <a:latin typeface="Times New Roman" panose="02020603050405020304" pitchFamily="18" charset="0"/>
                <a:cs typeface="Times New Roman" panose="02020603050405020304" pitchFamily="18" charset="0"/>
              </a:rPr>
              <a:t>Кўпгина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шахслар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Starbucks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биринчи</a:t>
            </a:r>
            <a:r>
              <a:rPr lang="ru-RU" dirty="0">
                <a:latin typeface="Times New Roman" panose="02020603050405020304" pitchFamily="18" charset="0"/>
                <a:cs typeface="Times New Roman" panose="02020603050405020304" pitchFamily="18" charset="0"/>
              </a:rPr>
              <a:t> профессионал </a:t>
            </a:r>
            <a:r>
              <a:rPr lang="ru-RU" dirty="0" err="1">
                <a:latin typeface="Times New Roman" panose="02020603050405020304" pitchFamily="18" charset="0"/>
                <a:cs typeface="Times New Roman" panose="02020603050405020304" pitchFamily="18" charset="0"/>
              </a:rPr>
              <a:t>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имконият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имтиёзлар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туфайли</a:t>
            </a:r>
            <a:r>
              <a:rPr lang="ru-RU" dirty="0">
                <a:latin typeface="Times New Roman" panose="02020603050405020304" pitchFamily="18" charset="0"/>
                <a:cs typeface="Times New Roman" panose="02020603050405020304" pitchFamily="18" charset="0"/>
              </a:rPr>
              <a:t> компания </a:t>
            </a:r>
            <a:r>
              <a:rPr lang="ru-RU" dirty="0" err="1">
                <a:latin typeface="Times New Roman" panose="02020603050405020304" pitchFamily="18" charset="0"/>
                <a:cs typeface="Times New Roman" panose="02020603050405020304" pitchFamily="18" charset="0"/>
              </a:rPr>
              <a:t>ҳамкорлар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ҳаётларининг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жабҳаларига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тааллуқли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яхши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одатларни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яратадиган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маданиятни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яратди</a:t>
            </a:r>
            <a:r>
              <a:rPr lang="ru-RU" dirty="0">
                <a:latin typeface="Times New Roman" panose="02020603050405020304" pitchFamily="18" charset="0"/>
                <a:cs typeface="Times New Roman" panose="02020603050405020304" pitchFamily="18" charset="0"/>
              </a:rPr>
              <a:t>.</a:t>
            </a:r>
          </a:p>
          <a:p>
            <a:pPr fontAlgn="base"/>
            <a:r>
              <a:rPr lang="ru-RU" dirty="0">
                <a:latin typeface="Times New Roman" panose="02020603050405020304" pitchFamily="18" charset="0"/>
                <a:cs typeface="Times New Roman" panose="02020603050405020304" pitchFamily="18" charset="0"/>
              </a:rPr>
              <a:t>Ушбу </a:t>
            </a:r>
            <a:r>
              <a:rPr lang="ru-RU" dirty="0" err="1">
                <a:latin typeface="Times New Roman" panose="02020603050405020304" pitchFamily="18" charset="0"/>
                <a:cs typeface="Times New Roman" panose="02020603050405020304" pitchFamily="18" charset="0"/>
              </a:rPr>
              <a:t>маданият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бутун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дунё</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бўйлаб</a:t>
            </a:r>
            <a:r>
              <a:rPr lang="ru-RU"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Starbucks</a:t>
            </a:r>
            <a:r>
              <a:rPr lang="ru-RU" dirty="0" err="1">
                <a:latin typeface="Times New Roman" panose="02020603050405020304" pitchFamily="18" charset="0"/>
                <a:cs typeface="Times New Roman" panose="02020603050405020304" pitchFamily="18" charset="0"/>
              </a:rPr>
              <a:t>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жойида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мижозларга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хизмат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кўрсатишни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англатади</a:t>
            </a:r>
            <a:r>
              <a:rPr lang="ru-RU" dirty="0">
                <a:latin typeface="Times New Roman" panose="02020603050405020304" pitchFamily="18" charset="0"/>
                <a:cs typeface="Times New Roman" panose="02020603050405020304" pitchFamily="18" charset="0"/>
              </a:rPr>
              <a:t>.</a:t>
            </a:r>
          </a:p>
          <a:p>
            <a:pPr fontAlgn="base"/>
            <a:endParaRPr lang="ru-RU" dirty="0">
              <a:latin typeface="Times New Roman" panose="02020603050405020304" pitchFamily="18" charset="0"/>
              <a:cs typeface="Times New Roman" panose="02020603050405020304" pitchFamily="18" charset="0"/>
            </a:endParaRPr>
          </a:p>
          <a:p>
            <a:pPr fontAlgn="base"/>
            <a:r>
              <a:rPr lang="en-US" b="1" dirty="0">
                <a:latin typeface="Times New Roman" panose="02020603050405020304" pitchFamily="18" charset="0"/>
                <a:cs typeface="Times New Roman" panose="02020603050405020304" pitchFamily="18" charset="0"/>
              </a:rPr>
              <a:t>Starbucks</a:t>
            </a:r>
            <a:r>
              <a:rPr lang="ru-RU" dirty="0">
                <a:latin typeface="Times New Roman" panose="02020603050405020304" pitchFamily="18" charset="0"/>
                <a:cs typeface="Times New Roman" panose="02020603050405020304" pitchFamily="18" charset="0"/>
              </a:rPr>
              <a:t> вертикал интеграция </a:t>
            </a:r>
            <a:r>
              <a:rPr lang="ru-RU" dirty="0" err="1">
                <a:latin typeface="Times New Roman" panose="02020603050405020304" pitchFamily="18" charset="0"/>
                <a:cs typeface="Times New Roman" panose="02020603050405020304" pitchFamily="18" charset="0"/>
              </a:rPr>
              <a:t>занжирига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таъминот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занжирларини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орқали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бозор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улушини</a:t>
            </a:r>
            <a:r>
              <a:rPr lang="ru-RU" dirty="0">
                <a:latin typeface="Times New Roman" panose="02020603050405020304" pitchFamily="18" charset="0"/>
                <a:cs typeface="Times New Roman" panose="02020603050405020304" pitchFamily="18" charset="0"/>
              </a:rPr>
              <a:t> 10,1% </a:t>
            </a:r>
            <a:r>
              <a:rPr lang="ru-RU" dirty="0" err="1">
                <a:latin typeface="Times New Roman" panose="02020603050405020304" pitchFamily="18" charset="0"/>
                <a:cs typeface="Times New Roman" panose="02020603050405020304" pitchFamily="18" charset="0"/>
              </a:rPr>
              <a:t>ушлаб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a:t>
            </a:r>
            <a:r>
              <a:rPr lang="ru-RU"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Starbucks </a:t>
            </a:r>
            <a:r>
              <a:rPr lang="ru-RU" dirty="0" err="1">
                <a:latin typeface="Times New Roman" panose="02020603050405020304" pitchFamily="18" charset="0"/>
                <a:cs typeface="Times New Roman" panose="02020603050405020304" pitchFamily="18" charset="0"/>
              </a:rPr>
              <a:t>ўзининг</a:t>
            </a:r>
            <a:r>
              <a:rPr lang="ru-RU" dirty="0">
                <a:latin typeface="Times New Roman" panose="02020603050405020304" pitchFamily="18" charset="0"/>
                <a:cs typeface="Times New Roman" panose="02020603050405020304" pitchFamily="18" charset="0"/>
              </a:rPr>
              <a:t> вертикал </a:t>
            </a:r>
            <a:r>
              <a:rPr lang="ru-RU" dirty="0" err="1">
                <a:latin typeface="Times New Roman" panose="02020603050405020304" pitchFamily="18" charset="0"/>
                <a:cs typeface="Times New Roman" panose="02020603050405020304" pitchFamily="18" charset="0"/>
              </a:rPr>
              <a:t>интеграциялашувига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асосланиб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чиқарувчилар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брокерлар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муддатли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шартномалар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тузиб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харажатларни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назорат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остида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ушлаб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барқарор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маржасини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олади</a:t>
            </a:r>
            <a:r>
              <a:rPr lang="ru-RU" dirty="0">
                <a:latin typeface="Times New Roman" panose="02020603050405020304" pitchFamily="18" charset="0"/>
                <a:cs typeface="Times New Roman" panose="02020603050405020304" pitchFamily="18" charset="0"/>
              </a:rPr>
              <a:t>.</a:t>
            </a:r>
          </a:p>
          <a:p>
            <a:pPr fontAlgn="base"/>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қаҳвахоналар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нархлар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урушига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мойил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бундай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ўзгарувчан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бозорда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барқарор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a:t>
            </a:r>
            <a:r>
              <a:rPr lang="ru-RU" dirty="0">
                <a:latin typeface="Times New Roman" panose="02020603050405020304" pitchFamily="18" charset="0"/>
                <a:cs typeface="Times New Roman" panose="02020603050405020304" pitchFamily="18" charset="0"/>
              </a:rPr>
              <a:t>.</a:t>
            </a:r>
            <a:endParaRPr lang="ru-RU" dirty="0"/>
          </a:p>
        </p:txBody>
      </p:sp>
      <p:pic>
        <p:nvPicPr>
          <p:cNvPr id="4" name="Рисунок 3"/>
          <p:cNvPicPr>
            <a:picLocks noChangeAspect="1"/>
          </p:cNvPicPr>
          <p:nvPr/>
        </p:nvPicPr>
        <p:blipFill>
          <a:blip r:embed="rId2"/>
          <a:stretch>
            <a:fillRect/>
          </a:stretch>
        </p:blipFill>
        <p:spPr>
          <a:xfrm>
            <a:off x="10823575" y="269875"/>
            <a:ext cx="1060450" cy="1060450"/>
          </a:xfrm>
          <a:prstGeom prst="rect">
            <a:avLst/>
          </a:prstGeom>
        </p:spPr>
      </p:pic>
    </p:spTree>
    <p:extLst>
      <p:ext uri="{BB962C8B-B14F-4D97-AF65-F5344CB8AC3E}">
        <p14:creationId xmlns:p14="http://schemas.microsoft.com/office/powerpoint/2010/main" val="33034455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9867900" y="261938"/>
            <a:ext cx="1924050" cy="1924050"/>
          </a:xfrm>
          <a:prstGeom prst="rect">
            <a:avLst/>
          </a:prstGeom>
        </p:spPr>
      </p:pic>
      <p:sp>
        <p:nvSpPr>
          <p:cNvPr id="2" name="Заголовок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IKEA</a:t>
            </a:r>
            <a:r>
              <a:rPr lang="uz-Cyrl-UZ" sz="3600" b="1" dirty="0">
                <a:latin typeface="Times New Roman" panose="02020603050405020304" pitchFamily="18" charset="0"/>
                <a:cs typeface="Times New Roman" panose="02020603050405020304" pitchFamily="18" charset="0"/>
              </a:rPr>
              <a:t>нинг рақобат устунлиги</a:t>
            </a:r>
            <a:endParaRPr lang="en-US"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5"/>
            <a:ext cx="8610600" cy="4351338"/>
          </a:xfrm>
        </p:spPr>
        <p:style>
          <a:lnRef idx="2">
            <a:schemeClr val="dk1"/>
          </a:lnRef>
          <a:fillRef idx="1">
            <a:schemeClr val="lt1"/>
          </a:fillRef>
          <a:effectRef idx="0">
            <a:schemeClr val="dk1"/>
          </a:effectRef>
          <a:fontRef idx="minor">
            <a:schemeClr val="dk1"/>
          </a:fontRef>
        </p:style>
        <p:txBody>
          <a:bodyPr/>
          <a:lstStyle/>
          <a:p>
            <a:r>
              <a:rPr lang="en-US" dirty="0"/>
              <a:t>IKEA</a:t>
            </a:r>
            <a:r>
              <a:rPr lang="uz-Cyrl-UZ" dirty="0"/>
              <a:t> концепцияси уй жиҳозлари учун бир қатор маҳсулотларни тақдим этиш ғоясидан бошланади, уларнинг нархи бир нечта одамлар учун эмас, балки кўпчилик учун мос келади. Бу функция, ҳар доим барқарорликни ҳисобга олган ҳолда, сифат, дизайн ва қийматни бирлаштириш орқали эришилади. </a:t>
            </a:r>
            <a:r>
              <a:rPr lang="en-US" dirty="0"/>
              <a:t>IKEA </a:t>
            </a:r>
            <a:r>
              <a:rPr lang="uz-Cyrl-UZ" dirty="0"/>
              <a:t>концепцияси компаниянинг ҳар бир қисмида, дизайн, харид қилиш, қадоқлаш ва тарқатишдан тортиб бизнес моделигача мавжуд.</a:t>
            </a:r>
            <a:endParaRPr lang="ru-RU" dirty="0"/>
          </a:p>
        </p:txBody>
      </p:sp>
    </p:spTree>
    <p:extLst>
      <p:ext uri="{BB962C8B-B14F-4D97-AF65-F5344CB8AC3E}">
        <p14:creationId xmlns:p14="http://schemas.microsoft.com/office/powerpoint/2010/main" val="3060696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IKEA</a:t>
            </a:r>
            <a:r>
              <a:rPr lang="uz-Cyrl-UZ" sz="3600" b="1" dirty="0">
                <a:latin typeface="Times New Roman" panose="02020603050405020304" pitchFamily="18" charset="0"/>
                <a:cs typeface="Times New Roman" panose="02020603050405020304" pitchFamily="18" charset="0"/>
              </a:rPr>
              <a:t>нинг рақобат устунлиги</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66700" y="1690688"/>
            <a:ext cx="9436100" cy="4351338"/>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r>
              <a:rPr lang="ru-RU" dirty="0"/>
              <a:t>1. </a:t>
            </a:r>
            <a:r>
              <a:rPr lang="en-US" dirty="0"/>
              <a:t>IKEA</a:t>
            </a:r>
            <a:r>
              <a:rPr lang="ru-RU" dirty="0"/>
              <a:t> </a:t>
            </a:r>
            <a:r>
              <a:rPr lang="ru-RU" dirty="0" err="1"/>
              <a:t>арзон</a:t>
            </a:r>
            <a:r>
              <a:rPr lang="ru-RU" dirty="0"/>
              <a:t> </a:t>
            </a:r>
            <a:r>
              <a:rPr lang="ru-RU" dirty="0" err="1"/>
              <a:t>маҳсулотларни</a:t>
            </a:r>
            <a:r>
              <a:rPr lang="ru-RU" dirty="0"/>
              <a:t> </a:t>
            </a:r>
            <a:r>
              <a:rPr lang="ru-RU" dirty="0" err="1"/>
              <a:t>сотади</a:t>
            </a:r>
            <a:endParaRPr lang="ru-RU" dirty="0"/>
          </a:p>
          <a:p>
            <a:r>
              <a:rPr lang="ru-RU" dirty="0"/>
              <a:t>2. </a:t>
            </a:r>
            <a:r>
              <a:rPr lang="ru-RU" dirty="0" err="1"/>
              <a:t>Уй</a:t>
            </a:r>
            <a:r>
              <a:rPr lang="ru-RU" dirty="0"/>
              <a:t> </a:t>
            </a:r>
            <a:r>
              <a:rPr lang="ru-RU" dirty="0" err="1"/>
              <a:t>жиҳозлари</a:t>
            </a:r>
            <a:r>
              <a:rPr lang="ru-RU" dirty="0"/>
              <a:t> </a:t>
            </a:r>
            <a:r>
              <a:rPr lang="ru-RU" dirty="0" err="1"/>
              <a:t>ва</a:t>
            </a:r>
            <a:r>
              <a:rPr lang="ru-RU" dirty="0"/>
              <a:t> </a:t>
            </a:r>
            <a:r>
              <a:rPr lang="ru-RU" dirty="0" err="1"/>
              <a:t>аксессуарларнинг</a:t>
            </a:r>
            <a:r>
              <a:rPr lang="ru-RU" dirty="0"/>
              <a:t> </a:t>
            </a:r>
            <a:r>
              <a:rPr lang="ru-RU" dirty="0" err="1"/>
              <a:t>кенг</a:t>
            </a:r>
            <a:r>
              <a:rPr lang="ru-RU" dirty="0"/>
              <a:t> </a:t>
            </a:r>
            <a:r>
              <a:rPr lang="ru-RU" dirty="0" err="1"/>
              <a:t>ассортименти</a:t>
            </a:r>
            <a:endParaRPr lang="ru-RU" dirty="0"/>
          </a:p>
          <a:p>
            <a:r>
              <a:rPr lang="uz-Cyrl-UZ" dirty="0"/>
              <a:t>3. Халқаро кўлам: 50 дан ортиқ мамлакатларда 420 дўкон ҳар йили 1 миллиардга яқин ташриф буюрувчилар учун ўз эшикларини очди. Дўконларнинг 70 фоизи Европада жойлашган бўлиб, Германия умумий савдонинг 15 фоизини, АҚШ эса 14 фоизни ташкил қилади.</a:t>
            </a:r>
          </a:p>
          <a:p>
            <a:r>
              <a:rPr lang="ru-RU" dirty="0"/>
              <a:t>4. Бизнес </a:t>
            </a:r>
            <a:r>
              <a:rPr lang="ru-RU" dirty="0" err="1"/>
              <a:t>харажатларининг</a:t>
            </a:r>
            <a:r>
              <a:rPr lang="ru-RU" dirty="0"/>
              <a:t> </a:t>
            </a:r>
            <a:r>
              <a:rPr lang="ru-RU" dirty="0" err="1"/>
              <a:t>самарадорлиги</a:t>
            </a:r>
            <a:r>
              <a:rPr lang="ru-RU" dirty="0"/>
              <a:t>.</a:t>
            </a:r>
          </a:p>
          <a:p>
            <a:r>
              <a:rPr lang="ru-RU" dirty="0"/>
              <a:t>5. </a:t>
            </a:r>
            <a:r>
              <a:rPr lang="ru-RU" dirty="0" err="1"/>
              <a:t>Самарали</a:t>
            </a:r>
            <a:r>
              <a:rPr lang="ru-RU" dirty="0"/>
              <a:t> </a:t>
            </a:r>
            <a:r>
              <a:rPr lang="ru-RU" dirty="0" err="1"/>
              <a:t>таъминот</a:t>
            </a:r>
            <a:r>
              <a:rPr lang="ru-RU" dirty="0"/>
              <a:t> </a:t>
            </a:r>
            <a:r>
              <a:rPr lang="ru-RU" dirty="0" err="1"/>
              <a:t>занжири</a:t>
            </a:r>
            <a:r>
              <a:rPr lang="ru-RU" dirty="0"/>
              <a:t>.</a:t>
            </a:r>
          </a:p>
          <a:p>
            <a:r>
              <a:rPr lang="ru-RU" dirty="0"/>
              <a:t>6. </a:t>
            </a:r>
            <a:r>
              <a:rPr lang="ru-RU" dirty="0" err="1"/>
              <a:t>Кучли</a:t>
            </a:r>
            <a:r>
              <a:rPr lang="ru-RU" dirty="0"/>
              <a:t> маркетинг </a:t>
            </a:r>
            <a:r>
              <a:rPr lang="ru-RU" dirty="0" err="1"/>
              <a:t>кампаниялари</a:t>
            </a:r>
            <a:r>
              <a:rPr lang="ru-RU" dirty="0"/>
              <a:t>.</a:t>
            </a:r>
          </a:p>
          <a:p>
            <a:r>
              <a:rPr lang="ru-RU" dirty="0"/>
              <a:t>7. </a:t>
            </a:r>
            <a:r>
              <a:rPr lang="ru-RU" dirty="0" err="1"/>
              <a:t>Юқори</a:t>
            </a:r>
            <a:r>
              <a:rPr lang="ru-RU" dirty="0"/>
              <a:t> </a:t>
            </a:r>
            <a:r>
              <a:rPr lang="ru-RU" dirty="0" err="1"/>
              <a:t>профилли</a:t>
            </a:r>
            <a:r>
              <a:rPr lang="ru-RU" dirty="0"/>
              <a:t> </a:t>
            </a:r>
            <a:r>
              <a:rPr lang="ru-RU" dirty="0" err="1"/>
              <a:t>ҳамкорлик</a:t>
            </a:r>
            <a:r>
              <a:rPr lang="ru-RU" dirty="0"/>
              <a:t>.</a:t>
            </a:r>
          </a:p>
          <a:p>
            <a:r>
              <a:rPr lang="uz-Cyrl-UZ" dirty="0"/>
              <a:t>8. Ижобий бренд обрўси.</a:t>
            </a:r>
            <a:endParaRPr lang="ru-RU" dirty="0"/>
          </a:p>
          <a:p>
            <a:r>
              <a:rPr lang="ru-RU" dirty="0"/>
              <a:t>9. Дифференциация: </a:t>
            </a:r>
            <a:r>
              <a:rPr lang="en-US" dirty="0"/>
              <a:t>IKEA Walmart</a:t>
            </a:r>
            <a:r>
              <a:rPr lang="ru-RU" dirty="0"/>
              <a:t>дан </a:t>
            </a:r>
            <a:r>
              <a:rPr lang="ru-RU" dirty="0" err="1"/>
              <a:t>уч</a:t>
            </a:r>
            <a:r>
              <a:rPr lang="ru-RU" dirty="0"/>
              <a:t> </a:t>
            </a:r>
            <a:r>
              <a:rPr lang="ru-RU" dirty="0" err="1"/>
              <a:t>баравар</a:t>
            </a:r>
            <a:r>
              <a:rPr lang="ru-RU" dirty="0"/>
              <a:t> </a:t>
            </a:r>
            <a:r>
              <a:rPr lang="ru-RU" dirty="0" err="1"/>
              <a:t>катта</a:t>
            </a:r>
            <a:r>
              <a:rPr lang="ru-RU" dirty="0"/>
              <a:t> </a:t>
            </a:r>
            <a:r>
              <a:rPr lang="ru-RU" dirty="0" err="1"/>
              <a:t>экан</a:t>
            </a:r>
            <a:r>
              <a:rPr lang="ru-RU" dirty="0"/>
              <a:t>, </a:t>
            </a:r>
            <a:r>
              <a:rPr lang="ru-RU" dirty="0" err="1"/>
              <a:t>мижозлар</a:t>
            </a:r>
            <a:r>
              <a:rPr lang="ru-RU" dirty="0"/>
              <a:t> </a:t>
            </a:r>
            <a:r>
              <a:rPr lang="ru-RU" dirty="0" err="1"/>
              <a:t>маҳсулотлар</a:t>
            </a:r>
            <a:r>
              <a:rPr lang="ru-RU" dirty="0"/>
              <a:t> </a:t>
            </a:r>
            <a:r>
              <a:rPr lang="ru-RU" dirty="0" err="1"/>
              <a:t>лабиринтида</a:t>
            </a:r>
            <a:r>
              <a:rPr lang="ru-RU" dirty="0"/>
              <a:t> </a:t>
            </a:r>
            <a:r>
              <a:rPr lang="ru-RU" dirty="0" err="1"/>
              <a:t>ҳаракатланишга</a:t>
            </a:r>
            <a:r>
              <a:rPr lang="ru-RU" dirty="0"/>
              <a:t> </a:t>
            </a:r>
            <a:r>
              <a:rPr lang="ru-RU" dirty="0" err="1"/>
              <a:t>ёрдам</a:t>
            </a:r>
            <a:r>
              <a:rPr lang="ru-RU" dirty="0"/>
              <a:t> </a:t>
            </a:r>
            <a:r>
              <a:rPr lang="ru-RU" dirty="0" err="1"/>
              <a:t>берадиган</a:t>
            </a:r>
            <a:r>
              <a:rPr lang="ru-RU" dirty="0"/>
              <a:t> </a:t>
            </a:r>
            <a:r>
              <a:rPr lang="ru-RU" dirty="0" err="1"/>
              <a:t>рақамли</a:t>
            </a:r>
            <a:r>
              <a:rPr lang="ru-RU" dirty="0"/>
              <a:t> </a:t>
            </a:r>
            <a:r>
              <a:rPr lang="ru-RU" dirty="0" err="1"/>
              <a:t>хариталар</a:t>
            </a:r>
            <a:r>
              <a:rPr lang="ru-RU" dirty="0"/>
              <a:t> </a:t>
            </a:r>
            <a:r>
              <a:rPr lang="ru-RU" dirty="0" err="1"/>
              <a:t>учун</a:t>
            </a:r>
            <a:r>
              <a:rPr lang="ru-RU" dirty="0"/>
              <a:t> </a:t>
            </a:r>
            <a:r>
              <a:rPr lang="ru-RU" dirty="0" err="1"/>
              <a:t>миннатдор</a:t>
            </a:r>
            <a:r>
              <a:rPr lang="ru-RU" dirty="0"/>
              <a:t>. </a:t>
            </a:r>
          </a:p>
        </p:txBody>
      </p:sp>
      <p:pic>
        <p:nvPicPr>
          <p:cNvPr id="4" name="Рисунок 3"/>
          <p:cNvPicPr>
            <a:picLocks noChangeAspect="1"/>
          </p:cNvPicPr>
          <p:nvPr/>
        </p:nvPicPr>
        <p:blipFill>
          <a:blip r:embed="rId2"/>
          <a:stretch>
            <a:fillRect/>
          </a:stretch>
        </p:blipFill>
        <p:spPr>
          <a:xfrm>
            <a:off x="9822097" y="573448"/>
            <a:ext cx="1920406" cy="1926503"/>
          </a:xfrm>
          <a:prstGeom prst="rect">
            <a:avLst/>
          </a:prstGeom>
        </p:spPr>
      </p:pic>
      <p:sp>
        <p:nvSpPr>
          <p:cNvPr id="5" name="Прямоугольник 4"/>
          <p:cNvSpPr/>
          <p:nvPr/>
        </p:nvSpPr>
        <p:spPr>
          <a:xfrm>
            <a:off x="9822097" y="2808482"/>
            <a:ext cx="1990713" cy="1200329"/>
          </a:xfrm>
          <a:prstGeom prst="rect">
            <a:avLst/>
          </a:prstGeom>
        </p:spPr>
        <p:txBody>
          <a:bodyPr wrap="square">
            <a:spAutoFit/>
          </a:bodyPr>
          <a:lstStyle/>
          <a:p>
            <a:r>
              <a:rPr lang="en-US" dirty="0"/>
              <a:t>https://querysprout.com/ikeas-competitive-advantages/</a:t>
            </a:r>
            <a:endParaRPr lang="ru-RU" dirty="0"/>
          </a:p>
        </p:txBody>
      </p:sp>
    </p:spTree>
    <p:extLst>
      <p:ext uri="{BB962C8B-B14F-4D97-AF65-F5344CB8AC3E}">
        <p14:creationId xmlns:p14="http://schemas.microsoft.com/office/powerpoint/2010/main" val="11981366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a:t>Фойдаланилган адабиётлар рўйхати</a:t>
            </a:r>
            <a:endParaRPr lang="ru-RU" dirty="0"/>
          </a:p>
        </p:txBody>
      </p:sp>
      <p:sp>
        <p:nvSpPr>
          <p:cNvPr id="3" name="Объект 2"/>
          <p:cNvSpPr>
            <a:spLocks noGrp="1"/>
          </p:cNvSpPr>
          <p:nvPr>
            <p:ph idx="1"/>
          </p:nvPr>
        </p:nvSpPr>
        <p:spPr/>
        <p:txBody>
          <a:bodyPr>
            <a:normAutofit fontScale="92500" lnSpcReduction="20000"/>
          </a:bodyPr>
          <a:lstStyle/>
          <a:p>
            <a:r>
              <a:rPr lang="uz-Cyrl-UZ" dirty="0"/>
              <a:t>1. </a:t>
            </a:r>
            <a:r>
              <a:rPr lang="en-US" dirty="0"/>
              <a:t>Michael </a:t>
            </a:r>
            <a:r>
              <a:rPr lang="en-US" dirty="0" err="1"/>
              <a:t>Baye</a:t>
            </a:r>
            <a:r>
              <a:rPr lang="en-US" dirty="0"/>
              <a:t>, Jeff Prince</a:t>
            </a:r>
            <a:r>
              <a:rPr lang="uz-Cyrl-UZ" dirty="0"/>
              <a:t>. </a:t>
            </a:r>
            <a:r>
              <a:rPr lang="en-US" dirty="0"/>
              <a:t>Managerial Economics &amp; Business Strategy 10</a:t>
            </a:r>
            <a:r>
              <a:rPr lang="en-US" baseline="30000" dirty="0"/>
              <a:t>th</a:t>
            </a:r>
            <a:r>
              <a:rPr lang="uz-Cyrl-UZ" dirty="0"/>
              <a:t> </a:t>
            </a:r>
            <a:r>
              <a:rPr lang="en-US" dirty="0"/>
              <a:t>Edition</a:t>
            </a:r>
            <a:r>
              <a:rPr lang="uz-Cyrl-UZ" dirty="0"/>
              <a:t>. </a:t>
            </a:r>
            <a:r>
              <a:rPr lang="ru-RU" dirty="0"/>
              <a:t>2021. 576 </a:t>
            </a:r>
            <a:r>
              <a:rPr lang="en-US" dirty="0"/>
              <a:t>p.</a:t>
            </a:r>
          </a:p>
          <a:p>
            <a:r>
              <a:rPr lang="en-US" dirty="0"/>
              <a:t>2. </a:t>
            </a:r>
            <a:r>
              <a:rPr lang="en-US" dirty="0">
                <a:hlinkClick r:id="rId3" tooltip="Find all the author's books"/>
              </a:rPr>
              <a:t>James </a:t>
            </a:r>
            <a:r>
              <a:rPr lang="en-US" dirty="0" err="1">
                <a:hlinkClick r:id="rId3" tooltip="Find all the author's books"/>
              </a:rPr>
              <a:t>Brickley</a:t>
            </a:r>
            <a:r>
              <a:rPr lang="en-US" dirty="0"/>
              <a:t>, </a:t>
            </a:r>
            <a:r>
              <a:rPr lang="en-US" dirty="0">
                <a:hlinkClick r:id="rId4" tooltip="Find all the author's books"/>
              </a:rPr>
              <a:t>Clifford W. Smith</a:t>
            </a:r>
            <a:r>
              <a:rPr lang="en-US" dirty="0"/>
              <a:t>, </a:t>
            </a:r>
            <a:r>
              <a:rPr lang="en-US" dirty="0">
                <a:hlinkClick r:id="rId5" tooltip="Find all the author's books"/>
              </a:rPr>
              <a:t>Jerold L. Zimmerman</a:t>
            </a:r>
            <a:r>
              <a:rPr lang="en-US" dirty="0"/>
              <a:t>. Managerial Economics &amp; Organizational Architecture, 7th Edition, </a:t>
            </a:r>
            <a:r>
              <a:rPr lang="ru-RU" dirty="0"/>
              <a:t>2020</a:t>
            </a:r>
            <a:r>
              <a:rPr lang="en-US" dirty="0"/>
              <a:t>. </a:t>
            </a:r>
            <a:r>
              <a:rPr lang="ru-RU" dirty="0"/>
              <a:t>845</a:t>
            </a:r>
            <a:r>
              <a:rPr lang="en-US" dirty="0"/>
              <a:t> p.</a:t>
            </a:r>
            <a:endParaRPr lang="uz-Cyrl-UZ" dirty="0"/>
          </a:p>
          <a:p>
            <a:r>
              <a:rPr lang="uz-Cyrl-UZ" dirty="0"/>
              <a:t>3. </a:t>
            </a:r>
            <a:r>
              <a:rPr lang="en-US" dirty="0">
                <a:hlinkClick r:id="rId6" tooltip="Find all the author's books"/>
              </a:rPr>
              <a:t>Jeffrey M. </a:t>
            </a:r>
            <a:r>
              <a:rPr lang="en-US" dirty="0" err="1">
                <a:hlinkClick r:id="rId6" tooltip="Find all the author's books"/>
              </a:rPr>
              <a:t>Perloff</a:t>
            </a:r>
            <a:r>
              <a:rPr lang="en-US" dirty="0"/>
              <a:t>, </a:t>
            </a:r>
            <a:r>
              <a:rPr lang="en-US" dirty="0">
                <a:hlinkClick r:id="rId7" tooltip="Find all the author's books"/>
              </a:rPr>
              <a:t>James A. Brander</a:t>
            </a:r>
            <a:r>
              <a:rPr lang="uz-Cyrl-UZ" dirty="0"/>
              <a:t>. </a:t>
            </a:r>
            <a:r>
              <a:rPr lang="en-US" dirty="0"/>
              <a:t>Managerial economics and strategy</a:t>
            </a:r>
            <a:r>
              <a:rPr lang="uz-Cyrl-UZ" dirty="0"/>
              <a:t>. </a:t>
            </a:r>
            <a:r>
              <a:rPr lang="ru-RU" dirty="0"/>
              <a:t>2020. 720 </a:t>
            </a:r>
            <a:r>
              <a:rPr lang="en-US" dirty="0"/>
              <a:t>p.</a:t>
            </a:r>
          </a:p>
          <a:p>
            <a:r>
              <a:rPr lang="en-US" dirty="0"/>
              <a:t>4.</a:t>
            </a:r>
            <a:r>
              <a:rPr lang="ru-RU" dirty="0"/>
              <a:t> </a:t>
            </a:r>
            <a:r>
              <a:rPr lang="ru-RU" dirty="0" err="1"/>
              <a:t>Сио</a:t>
            </a:r>
            <a:r>
              <a:rPr lang="ru-RU" dirty="0"/>
              <a:t> К.К. Управленческая экономика. Учебник. Издательство: «Инфра-М», 2000. 672 с.</a:t>
            </a:r>
            <a:endParaRPr lang="en-US" dirty="0"/>
          </a:p>
          <a:p>
            <a:r>
              <a:rPr lang="en-US" dirty="0"/>
              <a:t>5. Porter M. E. </a:t>
            </a:r>
            <a:r>
              <a:rPr lang="en-US" dirty="0">
                <a:hlinkClick r:id="rId8"/>
              </a:rPr>
              <a:t>The Competitive Advantage: Creating and Sustaining Superior Performance</a:t>
            </a:r>
            <a:r>
              <a:rPr lang="en-US" dirty="0"/>
              <a:t>. NY: Free Press, 1985. (Republished with a new introduction, 1998.)</a:t>
            </a:r>
            <a:r>
              <a:rPr lang="ru-RU" dirty="0"/>
              <a:t/>
            </a:r>
            <a:br>
              <a:rPr lang="ru-RU" dirty="0"/>
            </a:br>
            <a:r>
              <a:rPr lang="ru-RU" dirty="0"/>
              <a:t/>
            </a:r>
            <a:br>
              <a:rPr lang="ru-RU" dirty="0"/>
            </a:br>
            <a:endParaRPr lang="en-US" dirty="0"/>
          </a:p>
          <a:p>
            <a:endParaRPr lang="en-US" dirty="0"/>
          </a:p>
          <a:p>
            <a:endParaRPr lang="ru-RU" dirty="0"/>
          </a:p>
        </p:txBody>
      </p:sp>
    </p:spTree>
    <p:extLst>
      <p:ext uri="{BB962C8B-B14F-4D97-AF65-F5344CB8AC3E}">
        <p14:creationId xmlns:p14="http://schemas.microsoft.com/office/powerpoint/2010/main" val="40974486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6013E384-AFF2-43EF-8823-B4175CACC649}"/>
              </a:ext>
            </a:extLst>
          </p:cNvPr>
          <p:cNvSpPr>
            <a:spLocks noGrp="1"/>
          </p:cNvSpPr>
          <p:nvPr>
            <p:ph idx="1"/>
          </p:nvPr>
        </p:nvSpPr>
        <p:spPr>
          <a:xfrm>
            <a:off x="838200" y="1825625"/>
            <a:ext cx="10515600" cy="955153"/>
          </a:xfrm>
        </p:spPr>
        <p:txBody>
          <a:bodyPr>
            <a:normAutofit/>
          </a:bodyPr>
          <a:lstStyle/>
          <a:p>
            <a:pPr marL="0" indent="0" algn="ctr">
              <a:buNone/>
            </a:pPr>
            <a:r>
              <a:rPr lang="uz-Cyrl-UZ" sz="3600" dirty="0">
                <a:latin typeface="Times New Roman" panose="02020603050405020304" pitchFamily="18" charset="0"/>
                <a:cs typeface="Times New Roman" panose="02020603050405020304" pitchFamily="18" charset="0"/>
              </a:rPr>
              <a:t>Эътиборингиз учун раҳмат!</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0754973"/>
      </p:ext>
    </p:extLst>
  </p:cSld>
  <p:clrMapOvr>
    <a:masterClrMapping/>
  </p:clrMapOvr>
</p:sld>
</file>

<file path=ppt/theme/theme1.xml><?xml version="1.0" encoding="utf-8"?>
<a:theme xmlns:a="http://schemas.openxmlformats.org/drawingml/2006/main" name="uzb 16;9">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zb 16;9" id="{C393A175-1F4E-4CB5-821A-B5847CC5A683}" vid="{CD9B629A-8ED6-448F-A84B-DE4D60D082B2}"/>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uzb 16;9</Template>
  <TotalTime>1366</TotalTime>
  <Words>2868</Words>
  <Application>Microsoft Office PowerPoint</Application>
  <PresentationFormat>Широкоэкранный</PresentationFormat>
  <Paragraphs>284</Paragraphs>
  <Slides>31</Slides>
  <Notes>14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31</vt:i4>
      </vt:variant>
    </vt:vector>
  </HeadingPairs>
  <TitlesOfParts>
    <vt:vector size="36" baseType="lpstr">
      <vt:lpstr>Arial</vt:lpstr>
      <vt:lpstr>Calibri</vt:lpstr>
      <vt:lpstr>Calibri Light</vt:lpstr>
      <vt:lpstr>Times New Roman</vt:lpstr>
      <vt:lpstr>uzb 16;9</vt:lpstr>
      <vt:lpstr>9-мавзу: Компаниянинг рақобатдаги устунлиги</vt:lpstr>
      <vt:lpstr>Презентация PowerPoint</vt:lpstr>
      <vt:lpstr>М. Портер рақобатдаги устунлик 2 та асосий турга бўлинади:</vt:lpstr>
      <vt:lpstr>Рақобатдаги устунликка эришиш манбалари</vt:lpstr>
      <vt:lpstr>Харажатлардаги устунлик</vt:lpstr>
      <vt:lpstr>Презентация PowerPoint</vt:lpstr>
      <vt:lpstr>Рақобатнинг беш кучи (М. Портер)</vt:lpstr>
      <vt:lpstr>I. Тармоққа янги рақобатчиларнинг кириши таҳдиди: киришдаги тўсиқлар </vt:lpstr>
      <vt:lpstr>II. Амалдаги рақобатчилар ўртасидаги интенсив кураш</vt:lpstr>
      <vt:lpstr>Компанияларнинг рақобат стратегиялари бўйича турлари</vt:lpstr>
      <vt:lpstr>Презентация PowerPoint</vt:lpstr>
      <vt:lpstr>Презентация PowerPoint</vt:lpstr>
      <vt:lpstr>Презентация PowerPoint</vt:lpstr>
      <vt:lpstr>Презентация PowerPoint</vt:lpstr>
      <vt:lpstr>Тўсиқлар ва фойда даражаси</vt:lpstr>
      <vt:lpstr>III. Ўринбосар маҳсулотлар томонидан босим</vt:lpstr>
      <vt:lpstr>IV. Харидорларнинг бозор ҳукмронлиги</vt:lpstr>
      <vt:lpstr>V. Мол етказиб берувчиларнинг бозор ҳукмронлиги</vt:lpstr>
      <vt:lpstr>Базавий рақобат стратегиялари</vt:lpstr>
      <vt:lpstr>Презентация PowerPoint</vt:lpstr>
      <vt:lpstr>Презентация PowerPoint</vt:lpstr>
      <vt:lpstr>Презентация PowerPoint</vt:lpstr>
      <vt:lpstr>Рақобат стратегияларининг ҳар бири билан боғлиқ рисклар</vt:lpstr>
      <vt:lpstr>Рақобат стратегияларининг ҳар бири билан боғлиқ рисклар</vt:lpstr>
      <vt:lpstr>Рақобат стратегияларининг ҳар бири билан боғлиқ рисклар</vt:lpstr>
      <vt:lpstr>Кейс: Starbucks компаниясининг рақобатдаги устунлиги </vt:lpstr>
      <vt:lpstr>Кейс: Starbucks компаниясининг рақобатдаги устунлиги</vt:lpstr>
      <vt:lpstr>IKEAнинг рақобат устунлиги</vt:lpstr>
      <vt:lpstr>IKEAнинг рақобат устунлиги</vt:lpstr>
      <vt:lpstr>Фойдаланилган адабиётлар рўйхати</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acer</cp:lastModifiedBy>
  <cp:revision>154</cp:revision>
  <dcterms:created xsi:type="dcterms:W3CDTF">2019-09-06T03:40:38Z</dcterms:created>
  <dcterms:modified xsi:type="dcterms:W3CDTF">2022-06-10T09:31:35Z</dcterms:modified>
</cp:coreProperties>
</file>