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62" r:id="rId3"/>
    <p:sldId id="273" r:id="rId4"/>
    <p:sldId id="258" r:id="rId5"/>
    <p:sldId id="281" r:id="rId6"/>
    <p:sldId id="272" r:id="rId7"/>
    <p:sldId id="268" r:id="rId8"/>
    <p:sldId id="269" r:id="rId9"/>
    <p:sldId id="270" r:id="rId10"/>
    <p:sldId id="271" r:id="rId11"/>
    <p:sldId id="297" r:id="rId12"/>
    <p:sldId id="298" r:id="rId13"/>
    <p:sldId id="291" r:id="rId14"/>
    <p:sldId id="292" r:id="rId15"/>
    <p:sldId id="293" r:id="rId16"/>
    <p:sldId id="295" r:id="rId17"/>
    <p:sldId id="285" r:id="rId18"/>
    <p:sldId id="286" r:id="rId19"/>
    <p:sldId id="287" r:id="rId20"/>
    <p:sldId id="288" r:id="rId21"/>
    <p:sldId id="289" r:id="rId22"/>
    <p:sldId id="290" r:id="rId23"/>
    <p:sldId id="263" r:id="rId24"/>
    <p:sldId id="264" r:id="rId25"/>
    <p:sldId id="275" r:id="rId26"/>
    <p:sldId id="265" r:id="rId27"/>
    <p:sldId id="282" r:id="rId28"/>
    <p:sldId id="278" r:id="rId29"/>
    <p:sldId id="280" r:id="rId30"/>
    <p:sldId id="274" r:id="rId31"/>
    <p:sldId id="296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3750" autoAdjust="0"/>
  </p:normalViewPr>
  <p:slideViewPr>
    <p:cSldViewPr snapToGrid="0">
      <p:cViewPr varScale="1">
        <p:scale>
          <a:sx n="66" d="100"/>
          <a:sy n="66" d="100"/>
        </p:scale>
        <p:origin x="90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B5FC2B-730B-4105-9059-24DACD12629B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442A433-A79F-4CBB-89E3-818679285280}">
      <dgm:prSet phldrT="[Текст]" custT="1"/>
      <dgm:spPr/>
      <dgm:t>
        <a:bodyPr/>
        <a:lstStyle/>
        <a:p>
          <a:r>
            <a:rPr lang="ru-RU" sz="1800" dirty="0"/>
            <a:t>– </a:t>
          </a:r>
          <a:r>
            <a:rPr lang="ru-RU" sz="1800" dirty="0" err="1"/>
            <a:t>янги</a:t>
          </a:r>
          <a:r>
            <a:rPr lang="ru-RU" sz="1800" dirty="0"/>
            <a:t> </a:t>
          </a:r>
          <a:r>
            <a:rPr lang="ru-RU" sz="1800" dirty="0" err="1"/>
            <a:t>билимлар</a:t>
          </a:r>
          <a:r>
            <a:rPr lang="ru-RU" sz="1800" dirty="0"/>
            <a:t>;</a:t>
          </a:r>
        </a:p>
      </dgm:t>
    </dgm:pt>
    <dgm:pt modelId="{6F991AD2-EEC3-41D6-94A3-090778E876D3}" type="parTrans" cxnId="{617A48DC-06E3-45EE-ADB5-404E7D50982E}">
      <dgm:prSet/>
      <dgm:spPr/>
      <dgm:t>
        <a:bodyPr/>
        <a:lstStyle/>
        <a:p>
          <a:endParaRPr lang="ru-RU"/>
        </a:p>
      </dgm:t>
    </dgm:pt>
    <dgm:pt modelId="{34021593-7BDC-4075-B8E1-DC8C1EF1DCCD}" type="sibTrans" cxnId="{617A48DC-06E3-45EE-ADB5-404E7D50982E}">
      <dgm:prSet/>
      <dgm:spPr/>
      <dgm:t>
        <a:bodyPr/>
        <a:lstStyle/>
        <a:p>
          <a:endParaRPr lang="ru-RU"/>
        </a:p>
      </dgm:t>
    </dgm:pt>
    <dgm:pt modelId="{FA945CD9-1F39-40D5-BABC-AFAC9CF586AE}">
      <dgm:prSet phldrT="[Текст]" custT="1"/>
      <dgm:spPr/>
      <dgm:t>
        <a:bodyPr/>
        <a:lstStyle/>
        <a:p>
          <a:r>
            <a:rPr lang="ru-RU" sz="1800" dirty="0"/>
            <a:t>– </a:t>
          </a:r>
          <a:r>
            <a:rPr lang="ru-RU" sz="1800" dirty="0" err="1"/>
            <a:t>кашфиёт</a:t>
          </a:r>
          <a:r>
            <a:rPr lang="ru-RU" sz="1800" dirty="0"/>
            <a:t> – </a:t>
          </a:r>
          <a:r>
            <a:rPr lang="ru-RU" sz="1800" dirty="0" err="1"/>
            <a:t>янги</a:t>
          </a:r>
          <a:r>
            <a:rPr lang="ru-RU" sz="1800" dirty="0"/>
            <a:t> </a:t>
          </a:r>
          <a:r>
            <a:rPr lang="ru-RU" sz="1800" dirty="0" err="1"/>
            <a:t>технологик</a:t>
          </a:r>
          <a:r>
            <a:rPr lang="ru-RU" sz="1800" dirty="0"/>
            <a:t> </a:t>
          </a:r>
          <a:r>
            <a:rPr lang="ru-RU" sz="1800" dirty="0" err="1"/>
            <a:t>ечим</a:t>
          </a:r>
          <a:r>
            <a:rPr lang="ru-RU" sz="1800" dirty="0"/>
            <a:t>;</a:t>
          </a:r>
        </a:p>
      </dgm:t>
    </dgm:pt>
    <dgm:pt modelId="{61D826AB-B5AD-40F8-B074-3084D0FFC47D}" type="parTrans" cxnId="{C16FFD8C-D4C8-4285-B041-0F72EAE21583}">
      <dgm:prSet/>
      <dgm:spPr/>
      <dgm:t>
        <a:bodyPr/>
        <a:lstStyle/>
        <a:p>
          <a:endParaRPr lang="ru-RU"/>
        </a:p>
      </dgm:t>
    </dgm:pt>
    <dgm:pt modelId="{C2527D8B-6220-47FF-9864-0360050C42D8}" type="sibTrans" cxnId="{C16FFD8C-D4C8-4285-B041-0F72EAE21583}">
      <dgm:prSet/>
      <dgm:spPr/>
      <dgm:t>
        <a:bodyPr/>
        <a:lstStyle/>
        <a:p>
          <a:endParaRPr lang="ru-RU"/>
        </a:p>
      </dgm:t>
    </dgm:pt>
    <dgm:pt modelId="{942F6CC8-2ACD-4F9D-93B4-DB6FDB6DB619}">
      <dgm:prSet phldrT="[Текст]" custT="1"/>
      <dgm:spPr/>
      <dgm:t>
        <a:bodyPr/>
        <a:lstStyle/>
        <a:p>
          <a:r>
            <a:rPr lang="ru-RU" sz="1800" dirty="0"/>
            <a:t>– </a:t>
          </a:r>
          <a:r>
            <a:rPr lang="ru-RU" sz="1800" dirty="0" err="1"/>
            <a:t>янгиланиш</a:t>
          </a:r>
          <a:r>
            <a:rPr lang="ru-RU" sz="1800" dirty="0"/>
            <a:t> – </a:t>
          </a:r>
          <a:r>
            <a:rPr lang="ru-RU" sz="1800" dirty="0" err="1"/>
            <a:t>корхона</a:t>
          </a:r>
          <a:r>
            <a:rPr lang="ru-RU" sz="1800" dirty="0"/>
            <a:t> </a:t>
          </a:r>
          <a:r>
            <a:rPr lang="ru-RU" sz="1800" dirty="0" err="1"/>
            <a:t>учун</a:t>
          </a:r>
          <a:r>
            <a:rPr lang="ru-RU" sz="1800" dirty="0"/>
            <a:t> </a:t>
          </a:r>
          <a:r>
            <a:rPr lang="ru-RU" sz="1800" dirty="0" err="1"/>
            <a:t>нотаниш</a:t>
          </a:r>
          <a:r>
            <a:rPr lang="ru-RU" sz="1800" dirty="0"/>
            <a:t> </a:t>
          </a:r>
          <a:r>
            <a:rPr lang="ru-RU" sz="1800" dirty="0" err="1"/>
            <a:t>бўлган</a:t>
          </a:r>
          <a:r>
            <a:rPr lang="ru-RU" sz="1800" dirty="0"/>
            <a:t> </a:t>
          </a:r>
          <a:r>
            <a:rPr lang="ru-RU" sz="1800" dirty="0" err="1"/>
            <a:t>янгиликка</a:t>
          </a:r>
          <a:r>
            <a:rPr lang="ru-RU" sz="1800" dirty="0"/>
            <a:t> </a:t>
          </a:r>
          <a:r>
            <a:rPr lang="ru-RU" sz="1800" dirty="0" err="1"/>
            <a:t>мослашиш</a:t>
          </a:r>
          <a:r>
            <a:rPr lang="ru-RU" sz="1800" dirty="0"/>
            <a:t> (</a:t>
          </a:r>
          <a:r>
            <a:rPr lang="ru-RU" sz="1800" dirty="0" err="1"/>
            <a:t>бироқ</a:t>
          </a:r>
          <a:r>
            <a:rPr lang="ru-RU" sz="1800" dirty="0"/>
            <a:t> у </a:t>
          </a:r>
          <a:r>
            <a:rPr lang="ru-RU" sz="1800" dirty="0" err="1"/>
            <a:t>ташқи</a:t>
          </a:r>
          <a:r>
            <a:rPr lang="ru-RU" sz="1800" dirty="0"/>
            <a:t> </a:t>
          </a:r>
          <a:r>
            <a:rPr lang="ru-RU" sz="1800" dirty="0" err="1"/>
            <a:t>дунё</a:t>
          </a:r>
          <a:r>
            <a:rPr lang="ru-RU" sz="1800" dirty="0"/>
            <a:t> </a:t>
          </a:r>
          <a:r>
            <a:rPr lang="ru-RU" sz="1800" dirty="0" err="1"/>
            <a:t>учун</a:t>
          </a:r>
          <a:r>
            <a:rPr lang="ru-RU" sz="1800" dirty="0"/>
            <a:t> </a:t>
          </a:r>
          <a:r>
            <a:rPr lang="ru-RU" sz="1800" dirty="0" err="1"/>
            <a:t>янгилик</a:t>
          </a:r>
          <a:r>
            <a:rPr lang="ru-RU" sz="1800" dirty="0"/>
            <a:t> </a:t>
          </a:r>
          <a:r>
            <a:rPr lang="ru-RU" sz="1800" dirty="0" err="1"/>
            <a:t>эмас</a:t>
          </a:r>
          <a:r>
            <a:rPr lang="ru-RU" sz="1800" dirty="0"/>
            <a:t>);</a:t>
          </a:r>
        </a:p>
      </dgm:t>
    </dgm:pt>
    <dgm:pt modelId="{83872B39-B781-48A3-A816-947D54B9D875}" type="parTrans" cxnId="{6ECD65E1-C453-4DF5-906A-6FCF6AAD8EDD}">
      <dgm:prSet/>
      <dgm:spPr/>
      <dgm:t>
        <a:bodyPr/>
        <a:lstStyle/>
        <a:p>
          <a:endParaRPr lang="ru-RU"/>
        </a:p>
      </dgm:t>
    </dgm:pt>
    <dgm:pt modelId="{4DC3F8B6-4682-4078-BFE9-BFB6955C5189}" type="sibTrans" cxnId="{6ECD65E1-C453-4DF5-906A-6FCF6AAD8EDD}">
      <dgm:prSet/>
      <dgm:spPr/>
      <dgm:t>
        <a:bodyPr/>
        <a:lstStyle/>
        <a:p>
          <a:endParaRPr lang="ru-RU"/>
        </a:p>
      </dgm:t>
    </dgm:pt>
    <dgm:pt modelId="{EFC59022-11B3-4B6A-A5EF-BDF23DC0F0B5}">
      <dgm:prSet custT="1"/>
      <dgm:spPr/>
      <dgm:t>
        <a:bodyPr/>
        <a:lstStyle/>
        <a:p>
          <a:r>
            <a:rPr lang="ru-RU" sz="1800" dirty="0"/>
            <a:t>– </a:t>
          </a:r>
          <a:r>
            <a:rPr lang="ru-RU" sz="1800" dirty="0" err="1"/>
            <a:t>такомиллашув</a:t>
          </a:r>
          <a:r>
            <a:rPr lang="ru-RU" sz="1800" dirty="0"/>
            <a:t> – оригинал </a:t>
          </a:r>
          <a:r>
            <a:rPr lang="ru-RU" sz="1800" dirty="0" err="1"/>
            <a:t>ва</a:t>
          </a:r>
          <a:r>
            <a:rPr lang="ru-RU" sz="1800" dirty="0"/>
            <a:t> </a:t>
          </a:r>
          <a:r>
            <a:rPr lang="ru-RU" sz="1800" dirty="0" err="1"/>
            <a:t>нафли</a:t>
          </a:r>
          <a:r>
            <a:rPr lang="ru-RU" sz="1800" dirty="0"/>
            <a:t> </a:t>
          </a:r>
          <a:r>
            <a:rPr lang="ru-RU" sz="1800" dirty="0" err="1"/>
            <a:t>бўлган</a:t>
          </a:r>
          <a:r>
            <a:rPr lang="ru-RU" sz="1800" dirty="0"/>
            <a:t>, </a:t>
          </a:r>
          <a:r>
            <a:rPr lang="ru-RU" sz="1800" dirty="0" err="1"/>
            <a:t>бироқ</a:t>
          </a:r>
          <a:r>
            <a:rPr lang="ru-RU" sz="1800" dirty="0"/>
            <a:t> </a:t>
          </a:r>
          <a:r>
            <a:rPr lang="ru-RU" sz="1800" dirty="0" err="1"/>
            <a:t>стратегик</a:t>
          </a:r>
          <a:r>
            <a:rPr lang="ru-RU" sz="1800" dirty="0"/>
            <a:t> </a:t>
          </a:r>
          <a:r>
            <a:rPr lang="ru-RU" sz="1800" dirty="0" err="1"/>
            <a:t>ўзгаришни</a:t>
          </a:r>
          <a:r>
            <a:rPr lang="ru-RU" sz="1800" dirty="0"/>
            <a:t> </a:t>
          </a:r>
          <a:r>
            <a:rPr lang="ru-RU" sz="1800" dirty="0" err="1"/>
            <a:t>талаб</a:t>
          </a:r>
          <a:r>
            <a:rPr lang="ru-RU" sz="1800" dirty="0"/>
            <a:t> </a:t>
          </a:r>
          <a:r>
            <a:rPr lang="ru-RU" sz="1800" dirty="0" err="1"/>
            <a:t>этмайдиган</a:t>
          </a:r>
          <a:r>
            <a:rPr lang="ru-RU" sz="1800" dirty="0"/>
            <a:t> </a:t>
          </a:r>
          <a:r>
            <a:rPr lang="ru-RU" sz="1800" dirty="0" err="1"/>
            <a:t>бир</a:t>
          </a:r>
          <a:r>
            <a:rPr lang="ru-RU" sz="1800" dirty="0"/>
            <a:t> </a:t>
          </a:r>
          <a:r>
            <a:rPr lang="ru-RU" sz="1800" dirty="0" err="1"/>
            <a:t>мунча</a:t>
          </a:r>
          <a:r>
            <a:rPr lang="ru-RU" sz="1800" dirty="0"/>
            <a:t> </a:t>
          </a:r>
          <a:r>
            <a:rPr lang="ru-RU" sz="1800" dirty="0" err="1"/>
            <a:t>яхшиланиш</a:t>
          </a:r>
          <a:endParaRPr lang="ru-RU" sz="1800" dirty="0"/>
        </a:p>
      </dgm:t>
    </dgm:pt>
    <dgm:pt modelId="{49855C4A-E2AE-4B5A-8E4D-2B4156775C6B}" type="parTrans" cxnId="{AB26A8AA-C7DD-49E8-8CC6-C692F278EB2B}">
      <dgm:prSet/>
      <dgm:spPr/>
      <dgm:t>
        <a:bodyPr/>
        <a:lstStyle/>
        <a:p>
          <a:endParaRPr lang="ru-RU"/>
        </a:p>
      </dgm:t>
    </dgm:pt>
    <dgm:pt modelId="{B3676483-9CC2-44FC-966A-7C04DF1532CF}" type="sibTrans" cxnId="{AB26A8AA-C7DD-49E8-8CC6-C692F278EB2B}">
      <dgm:prSet/>
      <dgm:spPr/>
      <dgm:t>
        <a:bodyPr/>
        <a:lstStyle/>
        <a:p>
          <a:endParaRPr lang="ru-RU"/>
        </a:p>
      </dgm:t>
    </dgm:pt>
    <dgm:pt modelId="{3FA243BC-36F9-46B7-8BF7-3F13B92180DE}" type="pres">
      <dgm:prSet presAssocID="{64B5FC2B-730B-4105-9059-24DACD12629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23A8C2-66DE-4A49-BA30-A66E75E5911E}" type="pres">
      <dgm:prSet presAssocID="{B442A433-A79F-4CBB-89E3-818679285280}" presName="parentLin" presStyleCnt="0"/>
      <dgm:spPr/>
    </dgm:pt>
    <dgm:pt modelId="{8112B2C2-28EF-4EAF-BAE0-2A1AEAC5312D}" type="pres">
      <dgm:prSet presAssocID="{B442A433-A79F-4CBB-89E3-818679285280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10FB4DCB-6486-4220-9A38-3DFC3EA2A74B}" type="pres">
      <dgm:prSet presAssocID="{B442A433-A79F-4CBB-89E3-818679285280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AB5073-C90B-4ED3-B493-1B7CAB2BF0F0}" type="pres">
      <dgm:prSet presAssocID="{B442A433-A79F-4CBB-89E3-818679285280}" presName="negativeSpace" presStyleCnt="0"/>
      <dgm:spPr/>
    </dgm:pt>
    <dgm:pt modelId="{D98E5834-C97A-4B8E-B923-1FE0C49B6791}" type="pres">
      <dgm:prSet presAssocID="{B442A433-A79F-4CBB-89E3-818679285280}" presName="childText" presStyleLbl="conFgAcc1" presStyleIdx="0" presStyleCnt="4">
        <dgm:presLayoutVars>
          <dgm:bulletEnabled val="1"/>
        </dgm:presLayoutVars>
      </dgm:prSet>
      <dgm:spPr/>
    </dgm:pt>
    <dgm:pt modelId="{D252C72E-5D94-4F91-BDB8-D7517E03A21C}" type="pres">
      <dgm:prSet presAssocID="{34021593-7BDC-4075-B8E1-DC8C1EF1DCCD}" presName="spaceBetweenRectangles" presStyleCnt="0"/>
      <dgm:spPr/>
    </dgm:pt>
    <dgm:pt modelId="{68B0684F-D9FE-4E17-92AB-021335E654E2}" type="pres">
      <dgm:prSet presAssocID="{FA945CD9-1F39-40D5-BABC-AFAC9CF586AE}" presName="parentLin" presStyleCnt="0"/>
      <dgm:spPr/>
    </dgm:pt>
    <dgm:pt modelId="{7CF047E1-C5E3-4609-91AD-FAF347986211}" type="pres">
      <dgm:prSet presAssocID="{FA945CD9-1F39-40D5-BABC-AFAC9CF586AE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A5AEE58B-22EC-406C-AED7-485B3129FA47}" type="pres">
      <dgm:prSet presAssocID="{FA945CD9-1F39-40D5-BABC-AFAC9CF586AE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F682B0-F46E-4C2E-AC87-0823E77BFDC8}" type="pres">
      <dgm:prSet presAssocID="{FA945CD9-1F39-40D5-BABC-AFAC9CF586AE}" presName="negativeSpace" presStyleCnt="0"/>
      <dgm:spPr/>
    </dgm:pt>
    <dgm:pt modelId="{17848A63-1BBC-4302-8CE3-B386AEF62A3A}" type="pres">
      <dgm:prSet presAssocID="{FA945CD9-1F39-40D5-BABC-AFAC9CF586AE}" presName="childText" presStyleLbl="conFgAcc1" presStyleIdx="1" presStyleCnt="4">
        <dgm:presLayoutVars>
          <dgm:bulletEnabled val="1"/>
        </dgm:presLayoutVars>
      </dgm:prSet>
      <dgm:spPr/>
    </dgm:pt>
    <dgm:pt modelId="{0750BB14-226D-4332-B49B-9F84FD54504C}" type="pres">
      <dgm:prSet presAssocID="{C2527D8B-6220-47FF-9864-0360050C42D8}" presName="spaceBetweenRectangles" presStyleCnt="0"/>
      <dgm:spPr/>
    </dgm:pt>
    <dgm:pt modelId="{A9DD04F3-6DA2-453E-A671-BA525ABF28F4}" type="pres">
      <dgm:prSet presAssocID="{942F6CC8-2ACD-4F9D-93B4-DB6FDB6DB619}" presName="parentLin" presStyleCnt="0"/>
      <dgm:spPr/>
    </dgm:pt>
    <dgm:pt modelId="{4A92974B-736C-444A-99DF-1D25C5CA7976}" type="pres">
      <dgm:prSet presAssocID="{942F6CC8-2ACD-4F9D-93B4-DB6FDB6DB619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D688BFD1-F20B-458B-8C87-FB4B62195F57}" type="pres">
      <dgm:prSet presAssocID="{942F6CC8-2ACD-4F9D-93B4-DB6FDB6DB619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43911A-36F5-4551-9087-8332683BF391}" type="pres">
      <dgm:prSet presAssocID="{942F6CC8-2ACD-4F9D-93B4-DB6FDB6DB619}" presName="negativeSpace" presStyleCnt="0"/>
      <dgm:spPr/>
    </dgm:pt>
    <dgm:pt modelId="{0753C6FE-73AA-43A5-B0B7-1B04B9952209}" type="pres">
      <dgm:prSet presAssocID="{942F6CC8-2ACD-4F9D-93B4-DB6FDB6DB619}" presName="childText" presStyleLbl="conFgAcc1" presStyleIdx="2" presStyleCnt="4">
        <dgm:presLayoutVars>
          <dgm:bulletEnabled val="1"/>
        </dgm:presLayoutVars>
      </dgm:prSet>
      <dgm:spPr/>
    </dgm:pt>
    <dgm:pt modelId="{610D50A7-A858-4F3C-88DC-A21EDB96E2FB}" type="pres">
      <dgm:prSet presAssocID="{4DC3F8B6-4682-4078-BFE9-BFB6955C5189}" presName="spaceBetweenRectangles" presStyleCnt="0"/>
      <dgm:spPr/>
    </dgm:pt>
    <dgm:pt modelId="{1615AAB0-B000-48D2-BF74-55FF5DE26B25}" type="pres">
      <dgm:prSet presAssocID="{EFC59022-11B3-4B6A-A5EF-BDF23DC0F0B5}" presName="parentLin" presStyleCnt="0"/>
      <dgm:spPr/>
    </dgm:pt>
    <dgm:pt modelId="{D053A17E-FD47-46BC-9CFE-69638D7F9CD9}" type="pres">
      <dgm:prSet presAssocID="{EFC59022-11B3-4B6A-A5EF-BDF23DC0F0B5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A08E5C85-8FD0-446C-940B-53BBBC11822C}" type="pres">
      <dgm:prSet presAssocID="{EFC59022-11B3-4B6A-A5EF-BDF23DC0F0B5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BCB0DD-AFD9-41FA-97AA-24956EF28696}" type="pres">
      <dgm:prSet presAssocID="{EFC59022-11B3-4B6A-A5EF-BDF23DC0F0B5}" presName="negativeSpace" presStyleCnt="0"/>
      <dgm:spPr/>
    </dgm:pt>
    <dgm:pt modelId="{D2CBC4C3-5516-41BA-8020-E8BDAF3FD3FB}" type="pres">
      <dgm:prSet presAssocID="{EFC59022-11B3-4B6A-A5EF-BDF23DC0F0B5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617A48DC-06E3-45EE-ADB5-404E7D50982E}" srcId="{64B5FC2B-730B-4105-9059-24DACD12629B}" destId="{B442A433-A79F-4CBB-89E3-818679285280}" srcOrd="0" destOrd="0" parTransId="{6F991AD2-EEC3-41D6-94A3-090778E876D3}" sibTransId="{34021593-7BDC-4075-B8E1-DC8C1EF1DCCD}"/>
    <dgm:cxn modelId="{B4A61F1A-D710-40C9-A305-FBB1A3A2D4AB}" type="presOf" srcId="{EFC59022-11B3-4B6A-A5EF-BDF23DC0F0B5}" destId="{A08E5C85-8FD0-446C-940B-53BBBC11822C}" srcOrd="1" destOrd="0" presId="urn:microsoft.com/office/officeart/2005/8/layout/list1"/>
    <dgm:cxn modelId="{6ECD65E1-C453-4DF5-906A-6FCF6AAD8EDD}" srcId="{64B5FC2B-730B-4105-9059-24DACD12629B}" destId="{942F6CC8-2ACD-4F9D-93B4-DB6FDB6DB619}" srcOrd="2" destOrd="0" parTransId="{83872B39-B781-48A3-A816-947D54B9D875}" sibTransId="{4DC3F8B6-4682-4078-BFE9-BFB6955C5189}"/>
    <dgm:cxn modelId="{62C80079-473E-4778-9B9F-2BCB542A7AF1}" type="presOf" srcId="{EFC59022-11B3-4B6A-A5EF-BDF23DC0F0B5}" destId="{D053A17E-FD47-46BC-9CFE-69638D7F9CD9}" srcOrd="0" destOrd="0" presId="urn:microsoft.com/office/officeart/2005/8/layout/list1"/>
    <dgm:cxn modelId="{159FA45A-738D-4DC2-AC51-3817DC4D0BBF}" type="presOf" srcId="{B442A433-A79F-4CBB-89E3-818679285280}" destId="{8112B2C2-28EF-4EAF-BAE0-2A1AEAC5312D}" srcOrd="0" destOrd="0" presId="urn:microsoft.com/office/officeart/2005/8/layout/list1"/>
    <dgm:cxn modelId="{E30FAA31-4E3A-47A2-85E7-0986BA7A850E}" type="presOf" srcId="{B442A433-A79F-4CBB-89E3-818679285280}" destId="{10FB4DCB-6486-4220-9A38-3DFC3EA2A74B}" srcOrd="1" destOrd="0" presId="urn:microsoft.com/office/officeart/2005/8/layout/list1"/>
    <dgm:cxn modelId="{9A1568AE-0DCA-4221-B842-7BCE7C673B3E}" type="presOf" srcId="{64B5FC2B-730B-4105-9059-24DACD12629B}" destId="{3FA243BC-36F9-46B7-8BF7-3F13B92180DE}" srcOrd="0" destOrd="0" presId="urn:microsoft.com/office/officeart/2005/8/layout/list1"/>
    <dgm:cxn modelId="{2B2C362A-7E34-41E3-82FF-60546CAAF34B}" type="presOf" srcId="{FA945CD9-1F39-40D5-BABC-AFAC9CF586AE}" destId="{7CF047E1-C5E3-4609-91AD-FAF347986211}" srcOrd="0" destOrd="0" presId="urn:microsoft.com/office/officeart/2005/8/layout/list1"/>
    <dgm:cxn modelId="{073BAD42-0FD2-4574-8056-6AF092F60C63}" type="presOf" srcId="{942F6CC8-2ACD-4F9D-93B4-DB6FDB6DB619}" destId="{4A92974B-736C-444A-99DF-1D25C5CA7976}" srcOrd="0" destOrd="0" presId="urn:microsoft.com/office/officeart/2005/8/layout/list1"/>
    <dgm:cxn modelId="{E30A209D-7D5E-47BB-A8EA-E72399DF3758}" type="presOf" srcId="{942F6CC8-2ACD-4F9D-93B4-DB6FDB6DB619}" destId="{D688BFD1-F20B-458B-8C87-FB4B62195F57}" srcOrd="1" destOrd="0" presId="urn:microsoft.com/office/officeart/2005/8/layout/list1"/>
    <dgm:cxn modelId="{AB26A8AA-C7DD-49E8-8CC6-C692F278EB2B}" srcId="{64B5FC2B-730B-4105-9059-24DACD12629B}" destId="{EFC59022-11B3-4B6A-A5EF-BDF23DC0F0B5}" srcOrd="3" destOrd="0" parTransId="{49855C4A-E2AE-4B5A-8E4D-2B4156775C6B}" sibTransId="{B3676483-9CC2-44FC-966A-7C04DF1532CF}"/>
    <dgm:cxn modelId="{C16FFD8C-D4C8-4285-B041-0F72EAE21583}" srcId="{64B5FC2B-730B-4105-9059-24DACD12629B}" destId="{FA945CD9-1F39-40D5-BABC-AFAC9CF586AE}" srcOrd="1" destOrd="0" parTransId="{61D826AB-B5AD-40F8-B074-3084D0FFC47D}" sibTransId="{C2527D8B-6220-47FF-9864-0360050C42D8}"/>
    <dgm:cxn modelId="{74FD9E38-3CAC-4DDC-97A1-3B393B6709DA}" type="presOf" srcId="{FA945CD9-1F39-40D5-BABC-AFAC9CF586AE}" destId="{A5AEE58B-22EC-406C-AED7-485B3129FA47}" srcOrd="1" destOrd="0" presId="urn:microsoft.com/office/officeart/2005/8/layout/list1"/>
    <dgm:cxn modelId="{02E5DBA0-4973-4C4C-B09C-6692984F4828}" type="presParOf" srcId="{3FA243BC-36F9-46B7-8BF7-3F13B92180DE}" destId="{8423A8C2-66DE-4A49-BA30-A66E75E5911E}" srcOrd="0" destOrd="0" presId="urn:microsoft.com/office/officeart/2005/8/layout/list1"/>
    <dgm:cxn modelId="{A1DCC051-F48A-487F-9096-D9A6773DABBD}" type="presParOf" srcId="{8423A8C2-66DE-4A49-BA30-A66E75E5911E}" destId="{8112B2C2-28EF-4EAF-BAE0-2A1AEAC5312D}" srcOrd="0" destOrd="0" presId="urn:microsoft.com/office/officeart/2005/8/layout/list1"/>
    <dgm:cxn modelId="{D4ADBEED-518D-47CD-ABB8-CAB73C9E8CD0}" type="presParOf" srcId="{8423A8C2-66DE-4A49-BA30-A66E75E5911E}" destId="{10FB4DCB-6486-4220-9A38-3DFC3EA2A74B}" srcOrd="1" destOrd="0" presId="urn:microsoft.com/office/officeart/2005/8/layout/list1"/>
    <dgm:cxn modelId="{DD45C271-ABF6-4C7C-B9DA-BAA6CB89305A}" type="presParOf" srcId="{3FA243BC-36F9-46B7-8BF7-3F13B92180DE}" destId="{75AB5073-C90B-4ED3-B493-1B7CAB2BF0F0}" srcOrd="1" destOrd="0" presId="urn:microsoft.com/office/officeart/2005/8/layout/list1"/>
    <dgm:cxn modelId="{34BAB719-68B3-46E1-880A-DDED052E064A}" type="presParOf" srcId="{3FA243BC-36F9-46B7-8BF7-3F13B92180DE}" destId="{D98E5834-C97A-4B8E-B923-1FE0C49B6791}" srcOrd="2" destOrd="0" presId="urn:microsoft.com/office/officeart/2005/8/layout/list1"/>
    <dgm:cxn modelId="{5A7DD02E-D058-479C-B456-05DB1BE5AE57}" type="presParOf" srcId="{3FA243BC-36F9-46B7-8BF7-3F13B92180DE}" destId="{D252C72E-5D94-4F91-BDB8-D7517E03A21C}" srcOrd="3" destOrd="0" presId="urn:microsoft.com/office/officeart/2005/8/layout/list1"/>
    <dgm:cxn modelId="{D6195108-E7E8-444D-9A0C-F390547625CA}" type="presParOf" srcId="{3FA243BC-36F9-46B7-8BF7-3F13B92180DE}" destId="{68B0684F-D9FE-4E17-92AB-021335E654E2}" srcOrd="4" destOrd="0" presId="urn:microsoft.com/office/officeart/2005/8/layout/list1"/>
    <dgm:cxn modelId="{5099A986-C3CC-40B7-8ADD-B99A486CE0E4}" type="presParOf" srcId="{68B0684F-D9FE-4E17-92AB-021335E654E2}" destId="{7CF047E1-C5E3-4609-91AD-FAF347986211}" srcOrd="0" destOrd="0" presId="urn:microsoft.com/office/officeart/2005/8/layout/list1"/>
    <dgm:cxn modelId="{9A1AE8F7-6080-45B7-B873-A6764E14F320}" type="presParOf" srcId="{68B0684F-D9FE-4E17-92AB-021335E654E2}" destId="{A5AEE58B-22EC-406C-AED7-485B3129FA47}" srcOrd="1" destOrd="0" presId="urn:microsoft.com/office/officeart/2005/8/layout/list1"/>
    <dgm:cxn modelId="{DD85762B-99EA-4AE9-8179-C2759BC11015}" type="presParOf" srcId="{3FA243BC-36F9-46B7-8BF7-3F13B92180DE}" destId="{27F682B0-F46E-4C2E-AC87-0823E77BFDC8}" srcOrd="5" destOrd="0" presId="urn:microsoft.com/office/officeart/2005/8/layout/list1"/>
    <dgm:cxn modelId="{83A390AD-556D-4A88-8BB0-2F516B22F922}" type="presParOf" srcId="{3FA243BC-36F9-46B7-8BF7-3F13B92180DE}" destId="{17848A63-1BBC-4302-8CE3-B386AEF62A3A}" srcOrd="6" destOrd="0" presId="urn:microsoft.com/office/officeart/2005/8/layout/list1"/>
    <dgm:cxn modelId="{110282CD-B1FD-4FCC-9084-8833246CBF7E}" type="presParOf" srcId="{3FA243BC-36F9-46B7-8BF7-3F13B92180DE}" destId="{0750BB14-226D-4332-B49B-9F84FD54504C}" srcOrd="7" destOrd="0" presId="urn:microsoft.com/office/officeart/2005/8/layout/list1"/>
    <dgm:cxn modelId="{A850DF34-42F5-44C5-ADA0-F3F2C302855D}" type="presParOf" srcId="{3FA243BC-36F9-46B7-8BF7-3F13B92180DE}" destId="{A9DD04F3-6DA2-453E-A671-BA525ABF28F4}" srcOrd="8" destOrd="0" presId="urn:microsoft.com/office/officeart/2005/8/layout/list1"/>
    <dgm:cxn modelId="{4BD5FC73-2B69-4636-A7D8-E9EB21DDACE5}" type="presParOf" srcId="{A9DD04F3-6DA2-453E-A671-BA525ABF28F4}" destId="{4A92974B-736C-444A-99DF-1D25C5CA7976}" srcOrd="0" destOrd="0" presId="urn:microsoft.com/office/officeart/2005/8/layout/list1"/>
    <dgm:cxn modelId="{26B42EC6-E611-4210-A156-FFAD904AF213}" type="presParOf" srcId="{A9DD04F3-6DA2-453E-A671-BA525ABF28F4}" destId="{D688BFD1-F20B-458B-8C87-FB4B62195F57}" srcOrd="1" destOrd="0" presId="urn:microsoft.com/office/officeart/2005/8/layout/list1"/>
    <dgm:cxn modelId="{04CE93B8-F5CB-4E41-8461-E565C93A027A}" type="presParOf" srcId="{3FA243BC-36F9-46B7-8BF7-3F13B92180DE}" destId="{F143911A-36F5-4551-9087-8332683BF391}" srcOrd="9" destOrd="0" presId="urn:microsoft.com/office/officeart/2005/8/layout/list1"/>
    <dgm:cxn modelId="{6F4F38ED-128C-402D-9205-59E597D339C7}" type="presParOf" srcId="{3FA243BC-36F9-46B7-8BF7-3F13B92180DE}" destId="{0753C6FE-73AA-43A5-B0B7-1B04B9952209}" srcOrd="10" destOrd="0" presId="urn:microsoft.com/office/officeart/2005/8/layout/list1"/>
    <dgm:cxn modelId="{E7610196-AF8B-4BB6-82AC-8AAA14DDB97A}" type="presParOf" srcId="{3FA243BC-36F9-46B7-8BF7-3F13B92180DE}" destId="{610D50A7-A858-4F3C-88DC-A21EDB96E2FB}" srcOrd="11" destOrd="0" presId="urn:microsoft.com/office/officeart/2005/8/layout/list1"/>
    <dgm:cxn modelId="{6CA1367E-EC6C-483C-A4A6-4A5590809029}" type="presParOf" srcId="{3FA243BC-36F9-46B7-8BF7-3F13B92180DE}" destId="{1615AAB0-B000-48D2-BF74-55FF5DE26B25}" srcOrd="12" destOrd="0" presId="urn:microsoft.com/office/officeart/2005/8/layout/list1"/>
    <dgm:cxn modelId="{3621518B-14F1-47BB-A96A-4F81B9817218}" type="presParOf" srcId="{1615AAB0-B000-48D2-BF74-55FF5DE26B25}" destId="{D053A17E-FD47-46BC-9CFE-69638D7F9CD9}" srcOrd="0" destOrd="0" presId="urn:microsoft.com/office/officeart/2005/8/layout/list1"/>
    <dgm:cxn modelId="{5580ACAC-C361-487A-8E73-EC85620C9EB7}" type="presParOf" srcId="{1615AAB0-B000-48D2-BF74-55FF5DE26B25}" destId="{A08E5C85-8FD0-446C-940B-53BBBC11822C}" srcOrd="1" destOrd="0" presId="urn:microsoft.com/office/officeart/2005/8/layout/list1"/>
    <dgm:cxn modelId="{CA97D3C0-B14E-4C11-9B21-9FC3086387B5}" type="presParOf" srcId="{3FA243BC-36F9-46B7-8BF7-3F13B92180DE}" destId="{19BCB0DD-AFD9-41FA-97AA-24956EF28696}" srcOrd="13" destOrd="0" presId="urn:microsoft.com/office/officeart/2005/8/layout/list1"/>
    <dgm:cxn modelId="{7CDCB432-3D27-467C-B875-C2FAACBC0728}" type="presParOf" srcId="{3FA243BC-36F9-46B7-8BF7-3F13B92180DE}" destId="{D2CBC4C3-5516-41BA-8020-E8BDAF3FD3FB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F4AB5A-D268-48BE-A0C2-D3DB1C200D1C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7D7B12C-D52D-4E6D-8B6B-3E143CE8BA78}">
      <dgm:prSet phldrT="[Текст]"/>
      <dgm:spPr/>
      <dgm:t>
        <a:bodyPr/>
        <a:lstStyle/>
        <a:p>
          <a:r>
            <a:rPr lang="ru-RU" dirty="0" err="1"/>
            <a:t>Бошқарув</a:t>
          </a:r>
          <a:r>
            <a:rPr lang="ru-RU" dirty="0"/>
            <a:t> </a:t>
          </a:r>
          <a:r>
            <a:rPr lang="ru-RU" dirty="0" err="1"/>
            <a:t>жараёнининг</a:t>
          </a:r>
          <a:r>
            <a:rPr lang="ru-RU" dirty="0"/>
            <a:t> </a:t>
          </a:r>
          <a:r>
            <a:rPr lang="ru-RU" dirty="0" err="1"/>
            <a:t>барча</a:t>
          </a:r>
          <a:r>
            <a:rPr lang="ru-RU" dirty="0"/>
            <a:t> </a:t>
          </a:r>
          <a:r>
            <a:rPr lang="ru-RU" dirty="0" err="1"/>
            <a:t>босқичларини</a:t>
          </a:r>
          <a:r>
            <a:rPr lang="ru-RU" dirty="0"/>
            <a:t> (</a:t>
          </a:r>
          <a:r>
            <a:rPr lang="ru-RU" dirty="0" err="1"/>
            <a:t>режалаштириш</a:t>
          </a:r>
          <a:r>
            <a:rPr lang="ru-RU" dirty="0"/>
            <a:t>, </a:t>
          </a:r>
          <a:r>
            <a:rPr lang="ru-RU" dirty="0" err="1"/>
            <a:t>мувофиқлаштириш</a:t>
          </a:r>
          <a:r>
            <a:rPr lang="ru-RU" dirty="0"/>
            <a:t>, </a:t>
          </a:r>
          <a:r>
            <a:rPr lang="ru-RU" dirty="0" err="1"/>
            <a:t>рағбатлантириш</a:t>
          </a:r>
          <a:r>
            <a:rPr lang="ru-RU" dirty="0"/>
            <a:t>, бизнес </a:t>
          </a:r>
          <a:r>
            <a:rPr lang="ru-RU" dirty="0" err="1"/>
            <a:t>жараёнлар</a:t>
          </a:r>
          <a:r>
            <a:rPr lang="ru-RU" dirty="0"/>
            <a:t> </a:t>
          </a:r>
          <a:r>
            <a:rPr lang="ru-RU" dirty="0" err="1"/>
            <a:t>таҳлили</a:t>
          </a:r>
          <a:r>
            <a:rPr lang="ru-RU" dirty="0"/>
            <a:t> </a:t>
          </a:r>
          <a:r>
            <a:rPr lang="ru-RU" dirty="0" err="1"/>
            <a:t>ва</a:t>
          </a:r>
          <a:r>
            <a:rPr lang="ru-RU" dirty="0"/>
            <a:t> </a:t>
          </a:r>
          <a:r>
            <a:rPr lang="ru-RU" dirty="0" err="1"/>
            <a:t>назорати</a:t>
          </a:r>
          <a:r>
            <a:rPr lang="ru-RU" dirty="0"/>
            <a:t>) </a:t>
          </a:r>
          <a:r>
            <a:rPr lang="ru-RU" dirty="0" err="1"/>
            <a:t>амалга</a:t>
          </a:r>
          <a:r>
            <a:rPr lang="ru-RU" dirty="0"/>
            <a:t> </a:t>
          </a:r>
          <a:r>
            <a:rPr lang="ru-RU" dirty="0" err="1"/>
            <a:t>ошириш</a:t>
          </a:r>
          <a:r>
            <a:rPr lang="ru-RU" dirty="0"/>
            <a:t> </a:t>
          </a:r>
          <a:r>
            <a:rPr lang="ru-RU" dirty="0" err="1"/>
            <a:t>шакллари</a:t>
          </a:r>
          <a:r>
            <a:rPr lang="ru-RU" dirty="0"/>
            <a:t> </a:t>
          </a:r>
          <a:r>
            <a:rPr lang="ru-RU" dirty="0" err="1"/>
            <a:t>ва</a:t>
          </a:r>
          <a:r>
            <a:rPr lang="ru-RU" dirty="0"/>
            <a:t> </a:t>
          </a:r>
          <a:r>
            <a:rPr lang="ru-RU" dirty="0" err="1"/>
            <a:t>усулларидаги</a:t>
          </a:r>
          <a:r>
            <a:rPr lang="ru-RU" dirty="0"/>
            <a:t> </a:t>
          </a:r>
          <a:r>
            <a:rPr lang="ru-RU" dirty="0" err="1"/>
            <a:t>инновациялар</a:t>
          </a:r>
          <a:endParaRPr lang="ru-RU" dirty="0"/>
        </a:p>
      </dgm:t>
    </dgm:pt>
    <dgm:pt modelId="{6D68709F-F653-4108-B8D2-E990AB59FBE0}" type="parTrans" cxnId="{B6D2C5F1-28F2-4899-83CB-7452A6EF5A24}">
      <dgm:prSet/>
      <dgm:spPr/>
      <dgm:t>
        <a:bodyPr/>
        <a:lstStyle/>
        <a:p>
          <a:endParaRPr lang="ru-RU"/>
        </a:p>
      </dgm:t>
    </dgm:pt>
    <dgm:pt modelId="{39963D6D-2C89-414F-88C3-8BB96454821F}" type="sibTrans" cxnId="{B6D2C5F1-28F2-4899-83CB-7452A6EF5A24}">
      <dgm:prSet/>
      <dgm:spPr/>
      <dgm:t>
        <a:bodyPr/>
        <a:lstStyle/>
        <a:p>
          <a:endParaRPr lang="ru-RU"/>
        </a:p>
      </dgm:t>
    </dgm:pt>
    <dgm:pt modelId="{49251F40-C3B5-4FF8-AEDF-FCA1568975C4}">
      <dgm:prSet phldrT="[Текст]"/>
      <dgm:spPr/>
      <dgm:t>
        <a:bodyPr/>
        <a:lstStyle/>
        <a:p>
          <a:r>
            <a:rPr lang="ru-RU" dirty="0" err="1"/>
            <a:t>Ахборот</a:t>
          </a:r>
          <a:r>
            <a:rPr lang="ru-RU" dirty="0"/>
            <a:t> </a:t>
          </a:r>
          <a:r>
            <a:rPr lang="ru-RU" dirty="0" err="1"/>
            <a:t>таъминоти</a:t>
          </a:r>
          <a:r>
            <a:rPr lang="ru-RU" dirty="0"/>
            <a:t> </a:t>
          </a:r>
          <a:r>
            <a:rPr lang="ru-RU" dirty="0" err="1"/>
            <a:t>тизимидаги</a:t>
          </a:r>
          <a:r>
            <a:rPr lang="ru-RU" dirty="0"/>
            <a:t> </a:t>
          </a:r>
          <a:r>
            <a:rPr lang="ru-RU" dirty="0" err="1"/>
            <a:t>инновациялар</a:t>
          </a:r>
          <a:endParaRPr lang="ru-RU" dirty="0"/>
        </a:p>
      </dgm:t>
    </dgm:pt>
    <dgm:pt modelId="{283059A9-A5DF-4D0A-8565-B90542F701FF}" type="parTrans" cxnId="{CF8FECCE-90F3-4536-A7B9-CA14746C7075}">
      <dgm:prSet/>
      <dgm:spPr/>
      <dgm:t>
        <a:bodyPr/>
        <a:lstStyle/>
        <a:p>
          <a:endParaRPr lang="ru-RU"/>
        </a:p>
      </dgm:t>
    </dgm:pt>
    <dgm:pt modelId="{68C77DD6-A7F7-4CA4-B82D-450C68316CD7}" type="sibTrans" cxnId="{CF8FECCE-90F3-4536-A7B9-CA14746C7075}">
      <dgm:prSet/>
      <dgm:spPr/>
      <dgm:t>
        <a:bodyPr/>
        <a:lstStyle/>
        <a:p>
          <a:endParaRPr lang="ru-RU"/>
        </a:p>
      </dgm:t>
    </dgm:pt>
    <dgm:pt modelId="{DAE71263-A8F7-43A9-A22F-469BE8DCFA2B}">
      <dgm:prSet phldrT="[Текст]"/>
      <dgm:spPr/>
      <dgm:t>
        <a:bodyPr/>
        <a:lstStyle/>
        <a:p>
          <a:r>
            <a:rPr lang="ru-RU" dirty="0" err="1"/>
            <a:t>Ишлаб</a:t>
          </a:r>
          <a:r>
            <a:rPr lang="ru-RU" dirty="0"/>
            <a:t> </a:t>
          </a:r>
          <a:r>
            <a:rPr lang="ru-RU" dirty="0" err="1"/>
            <a:t>чиқариш</a:t>
          </a:r>
          <a:r>
            <a:rPr lang="ru-RU" dirty="0"/>
            <a:t> </a:t>
          </a:r>
          <a:r>
            <a:rPr lang="ru-RU" dirty="0" err="1"/>
            <a:t>ва</a:t>
          </a:r>
          <a:r>
            <a:rPr lang="ru-RU" dirty="0"/>
            <a:t> </a:t>
          </a:r>
          <a:r>
            <a:rPr lang="ru-RU" dirty="0" err="1"/>
            <a:t>бошқаришнинг</a:t>
          </a:r>
          <a:r>
            <a:rPr lang="ru-RU" dirty="0"/>
            <a:t> </a:t>
          </a:r>
          <a:r>
            <a:rPr lang="ru-RU" dirty="0" err="1"/>
            <a:t>ташкилий</a:t>
          </a:r>
          <a:r>
            <a:rPr lang="ru-RU" dirty="0"/>
            <a:t> </a:t>
          </a:r>
          <a:r>
            <a:rPr lang="ru-RU" dirty="0" err="1"/>
            <a:t>тузилмасидаги</a:t>
          </a:r>
          <a:r>
            <a:rPr lang="ru-RU" dirty="0"/>
            <a:t> </a:t>
          </a:r>
          <a:r>
            <a:rPr lang="ru-RU" dirty="0" err="1"/>
            <a:t>инновациялар</a:t>
          </a:r>
          <a:endParaRPr lang="ru-RU" dirty="0"/>
        </a:p>
      </dgm:t>
    </dgm:pt>
    <dgm:pt modelId="{D6CC4510-F877-4313-814C-3077FC700513}" type="parTrans" cxnId="{E372278B-752D-4A58-907C-CF48FF1E50BF}">
      <dgm:prSet/>
      <dgm:spPr/>
      <dgm:t>
        <a:bodyPr/>
        <a:lstStyle/>
        <a:p>
          <a:endParaRPr lang="ru-RU"/>
        </a:p>
      </dgm:t>
    </dgm:pt>
    <dgm:pt modelId="{A8CDC5BA-E526-4ACD-9517-E6625EF9A064}" type="sibTrans" cxnId="{E372278B-752D-4A58-907C-CF48FF1E50BF}">
      <dgm:prSet/>
      <dgm:spPr/>
      <dgm:t>
        <a:bodyPr/>
        <a:lstStyle/>
        <a:p>
          <a:endParaRPr lang="ru-RU"/>
        </a:p>
      </dgm:t>
    </dgm:pt>
    <dgm:pt modelId="{0E15A499-6E12-408C-837E-2CF89725847D}" type="pres">
      <dgm:prSet presAssocID="{E8F4AB5A-D268-48BE-A0C2-D3DB1C200D1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4383862-9F3E-45D1-986F-4FA26792DA93}" type="pres">
      <dgm:prSet presAssocID="{F7D7B12C-D52D-4E6D-8B6B-3E143CE8BA78}" presName="node" presStyleLbl="node1" presStyleIdx="0" presStyleCnt="3" custScaleX="168155" custScaleY="1291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89EC66-F3D5-413E-BD1B-BED60E56B5D8}" type="pres">
      <dgm:prSet presAssocID="{39963D6D-2C89-414F-88C3-8BB96454821F}" presName="sibTrans" presStyleLbl="sibTrans2D1" presStyleIdx="0" presStyleCnt="3"/>
      <dgm:spPr/>
      <dgm:t>
        <a:bodyPr/>
        <a:lstStyle/>
        <a:p>
          <a:endParaRPr lang="ru-RU"/>
        </a:p>
      </dgm:t>
    </dgm:pt>
    <dgm:pt modelId="{67519848-F0DA-48DF-95BB-9B61988501F1}" type="pres">
      <dgm:prSet presAssocID="{39963D6D-2C89-414F-88C3-8BB96454821F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367D9DFE-2FE2-4544-8F50-1DC0E27FB519}" type="pres">
      <dgm:prSet presAssocID="{49251F40-C3B5-4FF8-AEDF-FCA1568975C4}" presName="node" presStyleLbl="node1" presStyleIdx="1" presStyleCnt="3" custScaleX="117104" custScaleY="1330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DDC923-309C-4651-BA76-CA50D6A153F1}" type="pres">
      <dgm:prSet presAssocID="{68C77DD6-A7F7-4CA4-B82D-450C68316CD7}" presName="sibTrans" presStyleLbl="sibTrans2D1" presStyleIdx="1" presStyleCnt="3"/>
      <dgm:spPr/>
      <dgm:t>
        <a:bodyPr/>
        <a:lstStyle/>
        <a:p>
          <a:endParaRPr lang="ru-RU"/>
        </a:p>
      </dgm:t>
    </dgm:pt>
    <dgm:pt modelId="{ACEE949F-6919-4754-AFD5-7F40AE3A7A1F}" type="pres">
      <dgm:prSet presAssocID="{68C77DD6-A7F7-4CA4-B82D-450C68316CD7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761280E0-A128-4DD2-AE2E-F0C1AE6C0388}" type="pres">
      <dgm:prSet presAssocID="{DAE71263-A8F7-43A9-A22F-469BE8DCFA2B}" presName="node" presStyleLbl="node1" presStyleIdx="2" presStyleCnt="3" custScaleX="122194" custScaleY="1294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E5A557-884A-4C75-A4EE-806EDDE32ABE}" type="pres">
      <dgm:prSet presAssocID="{A8CDC5BA-E526-4ACD-9517-E6625EF9A064}" presName="sibTrans" presStyleLbl="sibTrans2D1" presStyleIdx="2" presStyleCnt="3"/>
      <dgm:spPr/>
      <dgm:t>
        <a:bodyPr/>
        <a:lstStyle/>
        <a:p>
          <a:endParaRPr lang="ru-RU"/>
        </a:p>
      </dgm:t>
    </dgm:pt>
    <dgm:pt modelId="{5CC88ECC-A953-402F-A5C6-F44A1D4C724D}" type="pres">
      <dgm:prSet presAssocID="{A8CDC5BA-E526-4ACD-9517-E6625EF9A064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03342643-50D6-4060-BC37-FEF8A0B61FA2}" type="presOf" srcId="{E8F4AB5A-D268-48BE-A0C2-D3DB1C200D1C}" destId="{0E15A499-6E12-408C-837E-2CF89725847D}" srcOrd="0" destOrd="0" presId="urn:microsoft.com/office/officeart/2005/8/layout/cycle7"/>
    <dgm:cxn modelId="{B6D2C5F1-28F2-4899-83CB-7452A6EF5A24}" srcId="{E8F4AB5A-D268-48BE-A0C2-D3DB1C200D1C}" destId="{F7D7B12C-D52D-4E6D-8B6B-3E143CE8BA78}" srcOrd="0" destOrd="0" parTransId="{6D68709F-F653-4108-B8D2-E990AB59FBE0}" sibTransId="{39963D6D-2C89-414F-88C3-8BB96454821F}"/>
    <dgm:cxn modelId="{D85C4F6C-8FCF-44AE-B15F-D9FB88BD3343}" type="presOf" srcId="{A8CDC5BA-E526-4ACD-9517-E6625EF9A064}" destId="{5CC88ECC-A953-402F-A5C6-F44A1D4C724D}" srcOrd="1" destOrd="0" presId="urn:microsoft.com/office/officeart/2005/8/layout/cycle7"/>
    <dgm:cxn modelId="{CF5C6DE4-0B08-41E7-8D4D-461D19EBE202}" type="presOf" srcId="{68C77DD6-A7F7-4CA4-B82D-450C68316CD7}" destId="{17DDC923-309C-4651-BA76-CA50D6A153F1}" srcOrd="0" destOrd="0" presId="urn:microsoft.com/office/officeart/2005/8/layout/cycle7"/>
    <dgm:cxn modelId="{E03E160A-1173-4FF4-A21E-9FF8461A2F95}" type="presOf" srcId="{DAE71263-A8F7-43A9-A22F-469BE8DCFA2B}" destId="{761280E0-A128-4DD2-AE2E-F0C1AE6C0388}" srcOrd="0" destOrd="0" presId="urn:microsoft.com/office/officeart/2005/8/layout/cycle7"/>
    <dgm:cxn modelId="{2C59593A-EB6D-4747-89E1-36E0A2EA2269}" type="presOf" srcId="{68C77DD6-A7F7-4CA4-B82D-450C68316CD7}" destId="{ACEE949F-6919-4754-AFD5-7F40AE3A7A1F}" srcOrd="1" destOrd="0" presId="urn:microsoft.com/office/officeart/2005/8/layout/cycle7"/>
    <dgm:cxn modelId="{EAE93E8B-EB5C-47E3-BBF2-1F7407363EAB}" type="presOf" srcId="{39963D6D-2C89-414F-88C3-8BB96454821F}" destId="{67519848-F0DA-48DF-95BB-9B61988501F1}" srcOrd="1" destOrd="0" presId="urn:microsoft.com/office/officeart/2005/8/layout/cycle7"/>
    <dgm:cxn modelId="{EDD76004-3996-4D5B-A02B-9F477FF7DC51}" type="presOf" srcId="{A8CDC5BA-E526-4ACD-9517-E6625EF9A064}" destId="{01E5A557-884A-4C75-A4EE-806EDDE32ABE}" srcOrd="0" destOrd="0" presId="urn:microsoft.com/office/officeart/2005/8/layout/cycle7"/>
    <dgm:cxn modelId="{1D881D9C-C975-42F4-80E0-60FE9F11E873}" type="presOf" srcId="{39963D6D-2C89-414F-88C3-8BB96454821F}" destId="{7789EC66-F3D5-413E-BD1B-BED60E56B5D8}" srcOrd="0" destOrd="0" presId="urn:microsoft.com/office/officeart/2005/8/layout/cycle7"/>
    <dgm:cxn modelId="{CF8FECCE-90F3-4536-A7B9-CA14746C7075}" srcId="{E8F4AB5A-D268-48BE-A0C2-D3DB1C200D1C}" destId="{49251F40-C3B5-4FF8-AEDF-FCA1568975C4}" srcOrd="1" destOrd="0" parTransId="{283059A9-A5DF-4D0A-8565-B90542F701FF}" sibTransId="{68C77DD6-A7F7-4CA4-B82D-450C68316CD7}"/>
    <dgm:cxn modelId="{8E3D3959-CC5B-4F05-9F0D-A6350229BC7C}" type="presOf" srcId="{49251F40-C3B5-4FF8-AEDF-FCA1568975C4}" destId="{367D9DFE-2FE2-4544-8F50-1DC0E27FB519}" srcOrd="0" destOrd="0" presId="urn:microsoft.com/office/officeart/2005/8/layout/cycle7"/>
    <dgm:cxn modelId="{E372278B-752D-4A58-907C-CF48FF1E50BF}" srcId="{E8F4AB5A-D268-48BE-A0C2-D3DB1C200D1C}" destId="{DAE71263-A8F7-43A9-A22F-469BE8DCFA2B}" srcOrd="2" destOrd="0" parTransId="{D6CC4510-F877-4313-814C-3077FC700513}" sibTransId="{A8CDC5BA-E526-4ACD-9517-E6625EF9A064}"/>
    <dgm:cxn modelId="{A45871BE-E33F-4721-BFD2-D573D2D05B38}" type="presOf" srcId="{F7D7B12C-D52D-4E6D-8B6B-3E143CE8BA78}" destId="{74383862-9F3E-45D1-986F-4FA26792DA93}" srcOrd="0" destOrd="0" presId="urn:microsoft.com/office/officeart/2005/8/layout/cycle7"/>
    <dgm:cxn modelId="{F9E366B4-E3B8-4187-8873-96EFAC8B663A}" type="presParOf" srcId="{0E15A499-6E12-408C-837E-2CF89725847D}" destId="{74383862-9F3E-45D1-986F-4FA26792DA93}" srcOrd="0" destOrd="0" presId="urn:microsoft.com/office/officeart/2005/8/layout/cycle7"/>
    <dgm:cxn modelId="{1E35CCF1-FB6C-4C86-B0A6-922C2D4E35C0}" type="presParOf" srcId="{0E15A499-6E12-408C-837E-2CF89725847D}" destId="{7789EC66-F3D5-413E-BD1B-BED60E56B5D8}" srcOrd="1" destOrd="0" presId="urn:microsoft.com/office/officeart/2005/8/layout/cycle7"/>
    <dgm:cxn modelId="{30FCE219-E16F-4FD6-A827-5B5CDBE713D3}" type="presParOf" srcId="{7789EC66-F3D5-413E-BD1B-BED60E56B5D8}" destId="{67519848-F0DA-48DF-95BB-9B61988501F1}" srcOrd="0" destOrd="0" presId="urn:microsoft.com/office/officeart/2005/8/layout/cycle7"/>
    <dgm:cxn modelId="{F750C2F2-78B4-4FA4-8367-505F3751C1B9}" type="presParOf" srcId="{0E15A499-6E12-408C-837E-2CF89725847D}" destId="{367D9DFE-2FE2-4544-8F50-1DC0E27FB519}" srcOrd="2" destOrd="0" presId="urn:microsoft.com/office/officeart/2005/8/layout/cycle7"/>
    <dgm:cxn modelId="{667459D2-B78B-4B17-96D5-8B7AFD135186}" type="presParOf" srcId="{0E15A499-6E12-408C-837E-2CF89725847D}" destId="{17DDC923-309C-4651-BA76-CA50D6A153F1}" srcOrd="3" destOrd="0" presId="urn:microsoft.com/office/officeart/2005/8/layout/cycle7"/>
    <dgm:cxn modelId="{81C8C2A6-7F85-49B3-9CA1-D6BB22091FDC}" type="presParOf" srcId="{17DDC923-309C-4651-BA76-CA50D6A153F1}" destId="{ACEE949F-6919-4754-AFD5-7F40AE3A7A1F}" srcOrd="0" destOrd="0" presId="urn:microsoft.com/office/officeart/2005/8/layout/cycle7"/>
    <dgm:cxn modelId="{71D001AE-1732-4BE4-BA6B-3F49CE27EEE0}" type="presParOf" srcId="{0E15A499-6E12-408C-837E-2CF89725847D}" destId="{761280E0-A128-4DD2-AE2E-F0C1AE6C0388}" srcOrd="4" destOrd="0" presId="urn:microsoft.com/office/officeart/2005/8/layout/cycle7"/>
    <dgm:cxn modelId="{2FD12482-A425-46BA-AE16-D7101D9F52B1}" type="presParOf" srcId="{0E15A499-6E12-408C-837E-2CF89725847D}" destId="{01E5A557-884A-4C75-A4EE-806EDDE32ABE}" srcOrd="5" destOrd="0" presId="urn:microsoft.com/office/officeart/2005/8/layout/cycle7"/>
    <dgm:cxn modelId="{4F482F8D-C097-48F3-9B5F-57BF156A2D9C}" type="presParOf" srcId="{01E5A557-884A-4C75-A4EE-806EDDE32ABE}" destId="{5CC88ECC-A953-402F-A5C6-F44A1D4C724D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46D4A88-6A2D-4505-A49F-3A0594B87F94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A03DE16-6603-4860-BB31-D465EF1324D0}">
      <dgm:prSet phldrT="[Текст]"/>
      <dgm:spPr/>
      <dgm:t>
        <a:bodyPr/>
        <a:lstStyle/>
        <a:p>
          <a:r>
            <a:rPr lang="en-US" b="0" i="0" dirty="0"/>
            <a:t>I. </a:t>
          </a:r>
          <a:r>
            <a:rPr lang="uz-Cyrl-UZ" b="0" i="0" dirty="0"/>
            <a:t>Инновацияларни амалга ошириш учун тасарруфдаги ресурслар ва шарт-шароитлар</a:t>
          </a:r>
          <a:r>
            <a:rPr lang="ru-RU" b="0" i="0" dirty="0"/>
            <a:t> (</a:t>
          </a:r>
          <a:r>
            <a:rPr lang="ru-RU" b="0" i="1" dirty="0" err="1"/>
            <a:t>Innovation</a:t>
          </a:r>
          <a:r>
            <a:rPr lang="ru-RU" b="0" i="1" dirty="0"/>
            <a:t> </a:t>
          </a:r>
          <a:r>
            <a:rPr lang="ru-RU" b="0" i="1" dirty="0" err="1"/>
            <a:t>Input</a:t>
          </a:r>
          <a:r>
            <a:rPr lang="ru-RU" b="0" i="0" dirty="0"/>
            <a:t>)</a:t>
          </a:r>
          <a:endParaRPr lang="ru-RU" dirty="0"/>
        </a:p>
      </dgm:t>
    </dgm:pt>
    <dgm:pt modelId="{532EC6E4-9926-47A9-99B7-F5537DE620C2}" type="parTrans" cxnId="{2B9BCF5C-5D94-4120-B22B-7243A9AA812E}">
      <dgm:prSet/>
      <dgm:spPr/>
      <dgm:t>
        <a:bodyPr/>
        <a:lstStyle/>
        <a:p>
          <a:endParaRPr lang="ru-RU"/>
        </a:p>
      </dgm:t>
    </dgm:pt>
    <dgm:pt modelId="{B1CF4095-6F6F-4531-BADE-01FA0C46BBC7}" type="sibTrans" cxnId="{2B9BCF5C-5D94-4120-B22B-7243A9AA812E}">
      <dgm:prSet/>
      <dgm:spPr/>
      <dgm:t>
        <a:bodyPr/>
        <a:lstStyle/>
        <a:p>
          <a:endParaRPr lang="ru-RU"/>
        </a:p>
      </dgm:t>
    </dgm:pt>
    <dgm:pt modelId="{4A4E337F-D9D0-4473-A9E7-1A6D8901E2D1}">
      <dgm:prSet phldrT="[Текст]"/>
      <dgm:spPr/>
      <dgm:t>
        <a:bodyPr/>
        <a:lstStyle/>
        <a:p>
          <a:r>
            <a:rPr lang="ru-RU" b="0" i="0" dirty="0" err="1"/>
            <a:t>институтлар</a:t>
          </a:r>
          <a:r>
            <a:rPr lang="ru-RU" b="0" i="0" dirty="0"/>
            <a:t>;</a:t>
          </a:r>
          <a:endParaRPr lang="ru-RU" dirty="0"/>
        </a:p>
      </dgm:t>
    </dgm:pt>
    <dgm:pt modelId="{0F20BBB8-1364-4C15-ACC7-C57F54490D03}" type="parTrans" cxnId="{62D089E9-2AF8-4714-A8A4-06B7CD372701}">
      <dgm:prSet/>
      <dgm:spPr/>
      <dgm:t>
        <a:bodyPr/>
        <a:lstStyle/>
        <a:p>
          <a:endParaRPr lang="ru-RU"/>
        </a:p>
      </dgm:t>
    </dgm:pt>
    <dgm:pt modelId="{7177075C-1A3B-4E8E-B54D-CE3D8608974A}" type="sibTrans" cxnId="{62D089E9-2AF8-4714-A8A4-06B7CD372701}">
      <dgm:prSet/>
      <dgm:spPr/>
      <dgm:t>
        <a:bodyPr/>
        <a:lstStyle/>
        <a:p>
          <a:endParaRPr lang="ru-RU"/>
        </a:p>
      </dgm:t>
    </dgm:pt>
    <dgm:pt modelId="{FA30B429-4B1B-4E50-B406-45260E6413B7}">
      <dgm:prSet phldrT="[Текст]"/>
      <dgm:spPr/>
      <dgm:t>
        <a:bodyPr/>
        <a:lstStyle/>
        <a:p>
          <a:r>
            <a:rPr lang="en-US" b="0" i="0" dirty="0"/>
            <a:t>II. </a:t>
          </a:r>
          <a:r>
            <a:rPr lang="uz-Cyrl-UZ" b="0" i="0" dirty="0"/>
            <a:t>Инновацияларни амалга оширишдан олинган амалий натижалар</a:t>
          </a:r>
          <a:r>
            <a:rPr lang="ru-RU" b="0" i="0" dirty="0"/>
            <a:t> (</a:t>
          </a:r>
          <a:r>
            <a:rPr lang="ru-RU" b="0" i="1" dirty="0" err="1"/>
            <a:t>Innovation</a:t>
          </a:r>
          <a:r>
            <a:rPr lang="ru-RU" b="0" i="1" dirty="0"/>
            <a:t> </a:t>
          </a:r>
          <a:r>
            <a:rPr lang="ru-RU" b="0" i="1" dirty="0" err="1"/>
            <a:t>Output</a:t>
          </a:r>
          <a:r>
            <a:rPr lang="ru-RU" b="0" i="0" dirty="0"/>
            <a:t>)</a:t>
          </a:r>
          <a:endParaRPr lang="ru-RU" dirty="0"/>
        </a:p>
      </dgm:t>
    </dgm:pt>
    <dgm:pt modelId="{FB742E1B-5548-4B17-AA53-2C774804248D}" type="parTrans" cxnId="{F35A7D5E-913D-43F2-8F9B-7FEF84B29A7E}">
      <dgm:prSet/>
      <dgm:spPr/>
      <dgm:t>
        <a:bodyPr/>
        <a:lstStyle/>
        <a:p>
          <a:endParaRPr lang="ru-RU"/>
        </a:p>
      </dgm:t>
    </dgm:pt>
    <dgm:pt modelId="{48C659FA-4959-4AD1-936D-FA3A802DFE3D}" type="sibTrans" cxnId="{F35A7D5E-913D-43F2-8F9B-7FEF84B29A7E}">
      <dgm:prSet/>
      <dgm:spPr/>
      <dgm:t>
        <a:bodyPr/>
        <a:lstStyle/>
        <a:p>
          <a:endParaRPr lang="ru-RU"/>
        </a:p>
      </dgm:t>
    </dgm:pt>
    <dgm:pt modelId="{EA8E85BE-687E-4003-B07D-4F19AA8ACE4E}">
      <dgm:prSet phldrT="[Текст]"/>
      <dgm:spPr/>
      <dgm:t>
        <a:bodyPr/>
        <a:lstStyle/>
        <a:p>
          <a:r>
            <a:rPr lang="ru-RU" b="0" i="0" dirty="0" err="1"/>
            <a:t>Технологиялар</a:t>
          </a:r>
          <a:r>
            <a:rPr lang="ru-RU" b="0" i="0" dirty="0"/>
            <a:t> </a:t>
          </a:r>
          <a:r>
            <a:rPr lang="ru-RU" b="0" i="0" dirty="0" err="1"/>
            <a:t>ва</a:t>
          </a:r>
          <a:r>
            <a:rPr lang="ru-RU" b="0" i="0" dirty="0"/>
            <a:t> </a:t>
          </a:r>
          <a:r>
            <a:rPr lang="ru-RU" b="0" i="0" dirty="0" err="1"/>
            <a:t>билимлар</a:t>
          </a:r>
          <a:r>
            <a:rPr lang="ru-RU" b="0" i="0" dirty="0"/>
            <a:t> </a:t>
          </a:r>
          <a:r>
            <a:rPr lang="ru-RU" b="0" i="0" dirty="0" err="1"/>
            <a:t>иқтисодиётининг</a:t>
          </a:r>
          <a:r>
            <a:rPr lang="ru-RU" b="0" i="0" dirty="0"/>
            <a:t> </a:t>
          </a:r>
          <a:r>
            <a:rPr lang="ru-RU" b="0" i="0" dirty="0" err="1"/>
            <a:t>ривожланиши</a:t>
          </a:r>
          <a:r>
            <a:rPr lang="ru-RU" b="0" i="0" dirty="0"/>
            <a:t>;</a:t>
          </a:r>
          <a:endParaRPr lang="ru-RU" dirty="0"/>
        </a:p>
      </dgm:t>
    </dgm:pt>
    <dgm:pt modelId="{1700D126-A505-43E3-B1AD-F48FC77E85BE}" type="parTrans" cxnId="{5D1B404E-C330-42E3-9143-79E305F93E4C}">
      <dgm:prSet/>
      <dgm:spPr/>
      <dgm:t>
        <a:bodyPr/>
        <a:lstStyle/>
        <a:p>
          <a:endParaRPr lang="ru-RU"/>
        </a:p>
      </dgm:t>
    </dgm:pt>
    <dgm:pt modelId="{39BA47F3-0FE7-44B3-887F-1C76BDD25784}" type="sibTrans" cxnId="{5D1B404E-C330-42E3-9143-79E305F93E4C}">
      <dgm:prSet/>
      <dgm:spPr/>
      <dgm:t>
        <a:bodyPr/>
        <a:lstStyle/>
        <a:p>
          <a:endParaRPr lang="ru-RU"/>
        </a:p>
      </dgm:t>
    </dgm:pt>
    <dgm:pt modelId="{8F31AA96-2F7E-43B6-9857-FA43CD5B17BB}">
      <dgm:prSet/>
      <dgm:spPr/>
      <dgm:t>
        <a:bodyPr/>
        <a:lstStyle/>
        <a:p>
          <a:r>
            <a:rPr lang="ru-RU" b="0" i="0" dirty="0" err="1"/>
            <a:t>инсон</a:t>
          </a:r>
          <a:r>
            <a:rPr lang="ru-RU" b="0" i="0" dirty="0"/>
            <a:t> капитали </a:t>
          </a:r>
          <a:r>
            <a:rPr lang="ru-RU" b="0" i="0" dirty="0" err="1"/>
            <a:t>ва</a:t>
          </a:r>
          <a:r>
            <a:rPr lang="ru-RU" b="0" i="0" dirty="0"/>
            <a:t> </a:t>
          </a:r>
          <a:r>
            <a:rPr lang="ru-RU" b="0" i="0" dirty="0" err="1"/>
            <a:t>тадқиқотлар</a:t>
          </a:r>
          <a:r>
            <a:rPr lang="ru-RU" b="0" i="0" dirty="0"/>
            <a:t>;</a:t>
          </a:r>
        </a:p>
      </dgm:t>
    </dgm:pt>
    <dgm:pt modelId="{67FBE416-23FB-4DA5-8318-242693E59146}" type="parTrans" cxnId="{570F6C66-E872-4835-982B-442B328BD9A9}">
      <dgm:prSet/>
      <dgm:spPr/>
      <dgm:t>
        <a:bodyPr/>
        <a:lstStyle/>
        <a:p>
          <a:endParaRPr lang="ru-RU"/>
        </a:p>
      </dgm:t>
    </dgm:pt>
    <dgm:pt modelId="{2C8830D9-B377-4D34-A0A6-24DE7A1FABD7}" type="sibTrans" cxnId="{570F6C66-E872-4835-982B-442B328BD9A9}">
      <dgm:prSet/>
      <dgm:spPr/>
      <dgm:t>
        <a:bodyPr/>
        <a:lstStyle/>
        <a:p>
          <a:endParaRPr lang="ru-RU"/>
        </a:p>
      </dgm:t>
    </dgm:pt>
    <dgm:pt modelId="{A502BE14-A8E4-4AF6-8CAC-5768B0DE99B3}">
      <dgm:prSet/>
      <dgm:spPr/>
      <dgm:t>
        <a:bodyPr/>
        <a:lstStyle/>
        <a:p>
          <a:r>
            <a:rPr lang="ru-RU" b="0" i="0" dirty="0" err="1"/>
            <a:t>инфратузилма</a:t>
          </a:r>
          <a:r>
            <a:rPr lang="ru-RU" b="0" i="0" dirty="0"/>
            <a:t>;</a:t>
          </a:r>
        </a:p>
      </dgm:t>
    </dgm:pt>
    <dgm:pt modelId="{556C0EA2-F063-4857-82A1-D5F0FDD52ECA}" type="parTrans" cxnId="{10EABC99-7358-479A-8691-73B9296063CC}">
      <dgm:prSet/>
      <dgm:spPr/>
      <dgm:t>
        <a:bodyPr/>
        <a:lstStyle/>
        <a:p>
          <a:endParaRPr lang="ru-RU"/>
        </a:p>
      </dgm:t>
    </dgm:pt>
    <dgm:pt modelId="{13311A76-C989-4F48-A35F-8B8922E2927D}" type="sibTrans" cxnId="{10EABC99-7358-479A-8691-73B9296063CC}">
      <dgm:prSet/>
      <dgm:spPr/>
      <dgm:t>
        <a:bodyPr/>
        <a:lstStyle/>
        <a:p>
          <a:endParaRPr lang="ru-RU"/>
        </a:p>
      </dgm:t>
    </dgm:pt>
    <dgm:pt modelId="{1F94D1A9-E3B9-4D9F-95DB-1E62E2015FEC}">
      <dgm:prSet/>
      <dgm:spPr/>
      <dgm:t>
        <a:bodyPr/>
        <a:lstStyle/>
        <a:p>
          <a:r>
            <a:rPr lang="ru-RU" b="0" i="0" dirty="0" err="1"/>
            <a:t>Ички</a:t>
          </a:r>
          <a:r>
            <a:rPr lang="ru-RU" b="0" i="0" dirty="0"/>
            <a:t> </a:t>
          </a:r>
          <a:r>
            <a:rPr lang="ru-RU" b="0" i="0" dirty="0" err="1"/>
            <a:t>бозорнинг</a:t>
          </a:r>
          <a:r>
            <a:rPr lang="ru-RU" b="0" i="0" dirty="0"/>
            <a:t> </a:t>
          </a:r>
          <a:r>
            <a:rPr lang="ru-RU" b="0" i="0" dirty="0" err="1"/>
            <a:t>ривожланиши</a:t>
          </a:r>
          <a:r>
            <a:rPr lang="ru-RU" b="0" i="0" dirty="0"/>
            <a:t>;</a:t>
          </a:r>
        </a:p>
      </dgm:t>
    </dgm:pt>
    <dgm:pt modelId="{12AB7271-626F-4269-8395-65646D2151C5}" type="parTrans" cxnId="{B34491D5-E28A-4BFB-8581-9B358FF419F5}">
      <dgm:prSet/>
      <dgm:spPr/>
      <dgm:t>
        <a:bodyPr/>
        <a:lstStyle/>
        <a:p>
          <a:endParaRPr lang="ru-RU"/>
        </a:p>
      </dgm:t>
    </dgm:pt>
    <dgm:pt modelId="{36DBF40B-DB00-4DF6-9E91-3835EFF0AE76}" type="sibTrans" cxnId="{B34491D5-E28A-4BFB-8581-9B358FF419F5}">
      <dgm:prSet/>
      <dgm:spPr/>
      <dgm:t>
        <a:bodyPr/>
        <a:lstStyle/>
        <a:p>
          <a:endParaRPr lang="ru-RU"/>
        </a:p>
      </dgm:t>
    </dgm:pt>
    <dgm:pt modelId="{9F098CCE-E248-4F28-B826-DEF71C39F008}">
      <dgm:prSet/>
      <dgm:spPr/>
      <dgm:t>
        <a:bodyPr/>
        <a:lstStyle/>
        <a:p>
          <a:r>
            <a:rPr lang="ru-RU" b="0" i="0" dirty="0" err="1"/>
            <a:t>Бизнеснинг</a:t>
          </a:r>
          <a:r>
            <a:rPr lang="ru-RU" b="0" i="0" dirty="0"/>
            <a:t> </a:t>
          </a:r>
          <a:r>
            <a:rPr lang="ru-RU" b="0" i="0" dirty="0" err="1"/>
            <a:t>ривожланиши</a:t>
          </a:r>
          <a:r>
            <a:rPr lang="ru-RU" b="0" i="0" dirty="0"/>
            <a:t>.</a:t>
          </a:r>
        </a:p>
      </dgm:t>
    </dgm:pt>
    <dgm:pt modelId="{F7BF7114-9F44-4091-8727-0AAF4BF176EA}" type="parTrans" cxnId="{B1448DE7-E48F-42FC-BC93-2BDA15431802}">
      <dgm:prSet/>
      <dgm:spPr/>
      <dgm:t>
        <a:bodyPr/>
        <a:lstStyle/>
        <a:p>
          <a:endParaRPr lang="ru-RU"/>
        </a:p>
      </dgm:t>
    </dgm:pt>
    <dgm:pt modelId="{9465E0C9-32BF-4254-90B2-A1EF350FD168}" type="sibTrans" cxnId="{B1448DE7-E48F-42FC-BC93-2BDA15431802}">
      <dgm:prSet/>
      <dgm:spPr/>
      <dgm:t>
        <a:bodyPr/>
        <a:lstStyle/>
        <a:p>
          <a:endParaRPr lang="ru-RU"/>
        </a:p>
      </dgm:t>
    </dgm:pt>
    <dgm:pt modelId="{65B7B084-AB2A-462B-8912-0FD3462E0D9D}">
      <dgm:prSet/>
      <dgm:spPr/>
      <dgm:t>
        <a:bodyPr/>
        <a:lstStyle/>
        <a:p>
          <a:r>
            <a:rPr lang="ru-RU" b="0" i="0" dirty="0" err="1"/>
            <a:t>Ижодий</a:t>
          </a:r>
          <a:r>
            <a:rPr lang="ru-RU" b="0" i="0" dirty="0"/>
            <a:t> </a:t>
          </a:r>
          <a:r>
            <a:rPr lang="ru-RU" b="0" i="0" dirty="0" err="1"/>
            <a:t>фаолият</a:t>
          </a:r>
          <a:r>
            <a:rPr lang="ru-RU" b="0" i="0" dirty="0"/>
            <a:t> </a:t>
          </a:r>
          <a:r>
            <a:rPr lang="ru-RU" b="0" i="0" dirty="0" err="1"/>
            <a:t>натижалари</a:t>
          </a:r>
          <a:r>
            <a:rPr lang="ru-RU" b="0" i="0" dirty="0"/>
            <a:t>.</a:t>
          </a:r>
        </a:p>
      </dgm:t>
    </dgm:pt>
    <dgm:pt modelId="{2FFC8B71-0FFE-4392-8B3C-CE1B20A8FD8B}" type="parTrans" cxnId="{D7ED6FAE-0633-4DE4-A8DE-C73AD7B24854}">
      <dgm:prSet/>
      <dgm:spPr/>
      <dgm:t>
        <a:bodyPr/>
        <a:lstStyle/>
        <a:p>
          <a:endParaRPr lang="ru-RU"/>
        </a:p>
      </dgm:t>
    </dgm:pt>
    <dgm:pt modelId="{C37809D2-6564-4A5E-AE8B-EAE193B79288}" type="sibTrans" cxnId="{D7ED6FAE-0633-4DE4-A8DE-C73AD7B24854}">
      <dgm:prSet/>
      <dgm:spPr/>
      <dgm:t>
        <a:bodyPr/>
        <a:lstStyle/>
        <a:p>
          <a:endParaRPr lang="ru-RU"/>
        </a:p>
      </dgm:t>
    </dgm:pt>
    <dgm:pt modelId="{D540F907-CF2A-43CE-869D-319D55362432}" type="pres">
      <dgm:prSet presAssocID="{346D4A88-6A2D-4505-A49F-3A0594B87F9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375A8AE-8AFF-4EA5-B4F1-3F063278165E}" type="pres">
      <dgm:prSet presAssocID="{1A03DE16-6603-4860-BB31-D465EF1324D0}" presName="linNode" presStyleCnt="0"/>
      <dgm:spPr/>
    </dgm:pt>
    <dgm:pt modelId="{C14EBCCB-EFF8-4FAB-82BB-CDD3333C64B4}" type="pres">
      <dgm:prSet presAssocID="{1A03DE16-6603-4860-BB31-D465EF1324D0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07DF9F-EA52-45F0-95A5-1222CC3785EE}" type="pres">
      <dgm:prSet presAssocID="{1A03DE16-6603-4860-BB31-D465EF1324D0}" presName="childShp" presStyleLbl="bgAccFollowNode1" presStyleIdx="0" presStyleCnt="2" custScaleY="126930" custLinFactNeighborX="122" custLinFactNeighborY="-12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0B1F00-3609-4F76-BE69-3A47402A7EA2}" type="pres">
      <dgm:prSet presAssocID="{B1CF4095-6F6F-4531-BADE-01FA0C46BBC7}" presName="spacing" presStyleCnt="0"/>
      <dgm:spPr/>
    </dgm:pt>
    <dgm:pt modelId="{D9E5E0C0-D0B2-4429-9DFF-604E701B86D6}" type="pres">
      <dgm:prSet presAssocID="{FA30B429-4B1B-4E50-B406-45260E6413B7}" presName="linNode" presStyleCnt="0"/>
      <dgm:spPr/>
    </dgm:pt>
    <dgm:pt modelId="{9E820E57-592A-4DE5-A162-E83953527DCB}" type="pres">
      <dgm:prSet presAssocID="{FA30B429-4B1B-4E50-B406-45260E6413B7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0E31A7-90CE-446A-AE7B-010B8FF0E5AC}" type="pres">
      <dgm:prSet presAssocID="{FA30B429-4B1B-4E50-B406-45260E6413B7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C05C44-0CC6-4B24-9D5A-168C7FE5F74F}" type="presOf" srcId="{1A03DE16-6603-4860-BB31-D465EF1324D0}" destId="{C14EBCCB-EFF8-4FAB-82BB-CDD3333C64B4}" srcOrd="0" destOrd="0" presId="urn:microsoft.com/office/officeart/2005/8/layout/vList6"/>
    <dgm:cxn modelId="{2B9BCF5C-5D94-4120-B22B-7243A9AA812E}" srcId="{346D4A88-6A2D-4505-A49F-3A0594B87F94}" destId="{1A03DE16-6603-4860-BB31-D465EF1324D0}" srcOrd="0" destOrd="0" parTransId="{532EC6E4-9926-47A9-99B7-F5537DE620C2}" sibTransId="{B1CF4095-6F6F-4531-BADE-01FA0C46BBC7}"/>
    <dgm:cxn modelId="{E85F1EA1-0045-4845-825C-3CEC04B31520}" type="presOf" srcId="{4A4E337F-D9D0-4473-A9E7-1A6D8901E2D1}" destId="{3007DF9F-EA52-45F0-95A5-1222CC3785EE}" srcOrd="0" destOrd="0" presId="urn:microsoft.com/office/officeart/2005/8/layout/vList6"/>
    <dgm:cxn modelId="{62D089E9-2AF8-4714-A8A4-06B7CD372701}" srcId="{1A03DE16-6603-4860-BB31-D465EF1324D0}" destId="{4A4E337F-D9D0-4473-A9E7-1A6D8901E2D1}" srcOrd="0" destOrd="0" parTransId="{0F20BBB8-1364-4C15-ACC7-C57F54490D03}" sibTransId="{7177075C-1A3B-4E8E-B54D-CE3D8608974A}"/>
    <dgm:cxn modelId="{B34491D5-E28A-4BFB-8581-9B358FF419F5}" srcId="{1A03DE16-6603-4860-BB31-D465EF1324D0}" destId="{1F94D1A9-E3B9-4D9F-95DB-1E62E2015FEC}" srcOrd="3" destOrd="0" parTransId="{12AB7271-626F-4269-8395-65646D2151C5}" sibTransId="{36DBF40B-DB00-4DF6-9E91-3835EFF0AE76}"/>
    <dgm:cxn modelId="{D7ED6FAE-0633-4DE4-A8DE-C73AD7B24854}" srcId="{FA30B429-4B1B-4E50-B406-45260E6413B7}" destId="{65B7B084-AB2A-462B-8912-0FD3462E0D9D}" srcOrd="1" destOrd="0" parTransId="{2FFC8B71-0FFE-4392-8B3C-CE1B20A8FD8B}" sibTransId="{C37809D2-6564-4A5E-AE8B-EAE193B79288}"/>
    <dgm:cxn modelId="{A7685922-A44B-4F1A-9294-C5FA1F8890BF}" type="presOf" srcId="{8F31AA96-2F7E-43B6-9857-FA43CD5B17BB}" destId="{3007DF9F-EA52-45F0-95A5-1222CC3785EE}" srcOrd="0" destOrd="1" presId="urn:microsoft.com/office/officeart/2005/8/layout/vList6"/>
    <dgm:cxn modelId="{8F8C3191-3DAC-4606-9885-4F6D86A88DCE}" type="presOf" srcId="{A502BE14-A8E4-4AF6-8CAC-5768B0DE99B3}" destId="{3007DF9F-EA52-45F0-95A5-1222CC3785EE}" srcOrd="0" destOrd="2" presId="urn:microsoft.com/office/officeart/2005/8/layout/vList6"/>
    <dgm:cxn modelId="{10EABC99-7358-479A-8691-73B9296063CC}" srcId="{1A03DE16-6603-4860-BB31-D465EF1324D0}" destId="{A502BE14-A8E4-4AF6-8CAC-5768B0DE99B3}" srcOrd="2" destOrd="0" parTransId="{556C0EA2-F063-4857-82A1-D5F0FDD52ECA}" sibTransId="{13311A76-C989-4F48-A35F-8B8922E2927D}"/>
    <dgm:cxn modelId="{A60AAC5F-66B0-4DAF-910C-AD2386838CC1}" type="presOf" srcId="{FA30B429-4B1B-4E50-B406-45260E6413B7}" destId="{9E820E57-592A-4DE5-A162-E83953527DCB}" srcOrd="0" destOrd="0" presId="urn:microsoft.com/office/officeart/2005/8/layout/vList6"/>
    <dgm:cxn modelId="{5D1B404E-C330-42E3-9143-79E305F93E4C}" srcId="{FA30B429-4B1B-4E50-B406-45260E6413B7}" destId="{EA8E85BE-687E-4003-B07D-4F19AA8ACE4E}" srcOrd="0" destOrd="0" parTransId="{1700D126-A505-43E3-B1AD-F48FC77E85BE}" sibTransId="{39BA47F3-0FE7-44B3-887F-1C76BDD25784}"/>
    <dgm:cxn modelId="{BD3BC4EC-228D-4F5F-92FD-35D28CE0EFBB}" type="presOf" srcId="{346D4A88-6A2D-4505-A49F-3A0594B87F94}" destId="{D540F907-CF2A-43CE-869D-319D55362432}" srcOrd="0" destOrd="0" presId="urn:microsoft.com/office/officeart/2005/8/layout/vList6"/>
    <dgm:cxn modelId="{F35A7D5E-913D-43F2-8F9B-7FEF84B29A7E}" srcId="{346D4A88-6A2D-4505-A49F-3A0594B87F94}" destId="{FA30B429-4B1B-4E50-B406-45260E6413B7}" srcOrd="1" destOrd="0" parTransId="{FB742E1B-5548-4B17-AA53-2C774804248D}" sibTransId="{48C659FA-4959-4AD1-936D-FA3A802DFE3D}"/>
    <dgm:cxn modelId="{B1448DE7-E48F-42FC-BC93-2BDA15431802}" srcId="{1A03DE16-6603-4860-BB31-D465EF1324D0}" destId="{9F098CCE-E248-4F28-B826-DEF71C39F008}" srcOrd="4" destOrd="0" parTransId="{F7BF7114-9F44-4091-8727-0AAF4BF176EA}" sibTransId="{9465E0C9-32BF-4254-90B2-A1EF350FD168}"/>
    <dgm:cxn modelId="{3213AA7D-A4A3-4E6F-A14B-377C46E725BB}" type="presOf" srcId="{9F098CCE-E248-4F28-B826-DEF71C39F008}" destId="{3007DF9F-EA52-45F0-95A5-1222CC3785EE}" srcOrd="0" destOrd="4" presId="urn:microsoft.com/office/officeart/2005/8/layout/vList6"/>
    <dgm:cxn modelId="{ACCE4059-CC06-4753-B31A-6E89CF6E39A5}" type="presOf" srcId="{65B7B084-AB2A-462B-8912-0FD3462E0D9D}" destId="{AF0E31A7-90CE-446A-AE7B-010B8FF0E5AC}" srcOrd="0" destOrd="1" presId="urn:microsoft.com/office/officeart/2005/8/layout/vList6"/>
    <dgm:cxn modelId="{570F6C66-E872-4835-982B-442B328BD9A9}" srcId="{1A03DE16-6603-4860-BB31-D465EF1324D0}" destId="{8F31AA96-2F7E-43B6-9857-FA43CD5B17BB}" srcOrd="1" destOrd="0" parTransId="{67FBE416-23FB-4DA5-8318-242693E59146}" sibTransId="{2C8830D9-B377-4D34-A0A6-24DE7A1FABD7}"/>
    <dgm:cxn modelId="{0EA2A70A-905F-4463-8420-30C2562EACB3}" type="presOf" srcId="{1F94D1A9-E3B9-4D9F-95DB-1E62E2015FEC}" destId="{3007DF9F-EA52-45F0-95A5-1222CC3785EE}" srcOrd="0" destOrd="3" presId="urn:microsoft.com/office/officeart/2005/8/layout/vList6"/>
    <dgm:cxn modelId="{EEDDFADE-6D17-4D3C-9DE3-218B75D5CA2E}" type="presOf" srcId="{EA8E85BE-687E-4003-B07D-4F19AA8ACE4E}" destId="{AF0E31A7-90CE-446A-AE7B-010B8FF0E5AC}" srcOrd="0" destOrd="0" presId="urn:microsoft.com/office/officeart/2005/8/layout/vList6"/>
    <dgm:cxn modelId="{C179B1F9-F0D3-47F3-B79C-DF91C0367ECD}" type="presParOf" srcId="{D540F907-CF2A-43CE-869D-319D55362432}" destId="{8375A8AE-8AFF-4EA5-B4F1-3F063278165E}" srcOrd="0" destOrd="0" presId="urn:microsoft.com/office/officeart/2005/8/layout/vList6"/>
    <dgm:cxn modelId="{E39A4B41-8F7A-47DF-8F1C-640780C7AB5D}" type="presParOf" srcId="{8375A8AE-8AFF-4EA5-B4F1-3F063278165E}" destId="{C14EBCCB-EFF8-4FAB-82BB-CDD3333C64B4}" srcOrd="0" destOrd="0" presId="urn:microsoft.com/office/officeart/2005/8/layout/vList6"/>
    <dgm:cxn modelId="{C299FAC0-6D1D-45CA-9F97-E608D884632A}" type="presParOf" srcId="{8375A8AE-8AFF-4EA5-B4F1-3F063278165E}" destId="{3007DF9F-EA52-45F0-95A5-1222CC3785EE}" srcOrd="1" destOrd="0" presId="urn:microsoft.com/office/officeart/2005/8/layout/vList6"/>
    <dgm:cxn modelId="{1A802AB2-195F-43C9-8298-BEEA37E28164}" type="presParOf" srcId="{D540F907-CF2A-43CE-869D-319D55362432}" destId="{0E0B1F00-3609-4F76-BE69-3A47402A7EA2}" srcOrd="1" destOrd="0" presId="urn:microsoft.com/office/officeart/2005/8/layout/vList6"/>
    <dgm:cxn modelId="{68650507-6310-475E-98E1-82C10122E6B7}" type="presParOf" srcId="{D540F907-CF2A-43CE-869D-319D55362432}" destId="{D9E5E0C0-D0B2-4429-9DFF-604E701B86D6}" srcOrd="2" destOrd="0" presId="urn:microsoft.com/office/officeart/2005/8/layout/vList6"/>
    <dgm:cxn modelId="{F4F5D133-0B1D-48D3-AFF8-4D9F3122CBD8}" type="presParOf" srcId="{D9E5E0C0-D0B2-4429-9DFF-604E701B86D6}" destId="{9E820E57-592A-4DE5-A162-E83953527DCB}" srcOrd="0" destOrd="0" presId="urn:microsoft.com/office/officeart/2005/8/layout/vList6"/>
    <dgm:cxn modelId="{AE721240-DEF6-4A9B-BC79-0C66126924D9}" type="presParOf" srcId="{D9E5E0C0-D0B2-4429-9DFF-604E701B86D6}" destId="{AF0E31A7-90CE-446A-AE7B-010B8FF0E5AC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D9ABF2E-F7D2-4144-9911-2AA7DFAEBD8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BC8A2D-6904-4AB0-8B8B-7EC5784357BE}">
      <dgm:prSet phldrT="[Текст]" custT="1"/>
      <dgm:spPr/>
      <dgm:t>
        <a:bodyPr/>
        <a:lstStyle/>
        <a:p>
          <a:r>
            <a:rPr lang="ru-RU" sz="2400" dirty="0" err="1"/>
            <a:t>Мавжуд</a:t>
          </a:r>
          <a:r>
            <a:rPr lang="ru-RU" sz="2400" dirty="0"/>
            <a:t> </a:t>
          </a:r>
          <a:r>
            <a:rPr lang="ru-RU" sz="2400" dirty="0" err="1"/>
            <a:t>моделга</a:t>
          </a:r>
          <a:r>
            <a:rPr lang="ru-RU" sz="2400" dirty="0"/>
            <a:t> </a:t>
          </a:r>
          <a:r>
            <a:rPr lang="ru-RU" sz="2400" dirty="0" err="1"/>
            <a:t>фаолиятнинг</a:t>
          </a:r>
          <a:r>
            <a:rPr lang="ru-RU" sz="2400" dirty="0"/>
            <a:t> </a:t>
          </a:r>
          <a:r>
            <a:rPr lang="ru-RU" sz="2400" dirty="0" err="1"/>
            <a:t>янги</a:t>
          </a:r>
          <a:r>
            <a:rPr lang="ru-RU" sz="2400" dirty="0"/>
            <a:t> </a:t>
          </a:r>
          <a:r>
            <a:rPr lang="ru-RU" sz="2400" dirty="0" err="1"/>
            <a:t>турларини</a:t>
          </a:r>
          <a:r>
            <a:rPr lang="ru-RU" sz="2400" dirty="0"/>
            <a:t> </a:t>
          </a:r>
          <a:r>
            <a:rPr lang="ru-RU" sz="2400" dirty="0" err="1"/>
            <a:t>қўшиш</a:t>
          </a:r>
          <a:endParaRPr lang="ru-RU" sz="2400" dirty="0"/>
        </a:p>
      </dgm:t>
    </dgm:pt>
    <dgm:pt modelId="{9378B5A7-2CDB-4575-BC1D-C411D783736E}" type="parTrans" cxnId="{4F5E4D78-5865-48F0-B7C9-F8E581A69623}">
      <dgm:prSet/>
      <dgm:spPr/>
      <dgm:t>
        <a:bodyPr/>
        <a:lstStyle/>
        <a:p>
          <a:endParaRPr lang="ru-RU"/>
        </a:p>
      </dgm:t>
    </dgm:pt>
    <dgm:pt modelId="{81277961-4A9F-4B8D-BA72-22153FAA5CCB}" type="sibTrans" cxnId="{4F5E4D78-5865-48F0-B7C9-F8E581A69623}">
      <dgm:prSet/>
      <dgm:spPr/>
      <dgm:t>
        <a:bodyPr/>
        <a:lstStyle/>
        <a:p>
          <a:endParaRPr lang="ru-RU"/>
        </a:p>
      </dgm:t>
    </dgm:pt>
    <dgm:pt modelId="{67033806-A3C4-4FE8-B14B-E761A9D06D84}">
      <dgm:prSet phldrT="[Текст]" custT="1"/>
      <dgm:spPr/>
      <dgm:t>
        <a:bodyPr/>
        <a:lstStyle/>
        <a:p>
          <a:r>
            <a:rPr lang="ru-RU" sz="2800" dirty="0" err="1"/>
            <a:t>Фаолиятни</a:t>
          </a:r>
          <a:r>
            <a:rPr lang="ru-RU" sz="2800" dirty="0"/>
            <a:t> </a:t>
          </a:r>
          <a:r>
            <a:rPr lang="ru-RU" sz="2800" dirty="0" err="1"/>
            <a:t>янгидан</a:t>
          </a:r>
          <a:r>
            <a:rPr lang="ru-RU" sz="2800" dirty="0"/>
            <a:t> </a:t>
          </a:r>
          <a:r>
            <a:rPr lang="ru-RU" sz="2800" dirty="0" err="1"/>
            <a:t>қайта</a:t>
          </a:r>
          <a:r>
            <a:rPr lang="ru-RU" sz="2800" dirty="0"/>
            <a:t> </a:t>
          </a:r>
          <a:r>
            <a:rPr lang="ru-RU" sz="2800" dirty="0" err="1"/>
            <a:t>қуриш</a:t>
          </a:r>
          <a:endParaRPr lang="ru-RU" sz="2800" dirty="0"/>
        </a:p>
      </dgm:t>
    </dgm:pt>
    <dgm:pt modelId="{525F30B2-35F9-405A-9724-56AB8E1FA918}" type="parTrans" cxnId="{9E30A71C-D641-4AB3-83B9-1CFB88C32D90}">
      <dgm:prSet/>
      <dgm:spPr/>
      <dgm:t>
        <a:bodyPr/>
        <a:lstStyle/>
        <a:p>
          <a:endParaRPr lang="ru-RU"/>
        </a:p>
      </dgm:t>
    </dgm:pt>
    <dgm:pt modelId="{A98E4D07-0238-41E6-8E7D-30E8A2562473}" type="sibTrans" cxnId="{9E30A71C-D641-4AB3-83B9-1CFB88C32D90}">
      <dgm:prSet/>
      <dgm:spPr/>
      <dgm:t>
        <a:bodyPr/>
        <a:lstStyle/>
        <a:p>
          <a:endParaRPr lang="ru-RU"/>
        </a:p>
      </dgm:t>
    </dgm:pt>
    <dgm:pt modelId="{C858F04B-69B0-457F-8563-2253621BC93D}">
      <dgm:prSet phldrT="[Текст]" custT="1"/>
      <dgm:spPr/>
      <dgm:t>
        <a:bodyPr/>
        <a:lstStyle/>
        <a:p>
          <a:r>
            <a:rPr lang="ru-RU" sz="2400" dirty="0" err="1"/>
            <a:t>Фаолиятнинг</a:t>
          </a:r>
          <a:r>
            <a:rPr lang="ru-RU" sz="2400" dirty="0"/>
            <a:t> </a:t>
          </a:r>
          <a:r>
            <a:rPr lang="ru-RU" sz="2400" dirty="0" err="1"/>
            <a:t>бир</a:t>
          </a:r>
          <a:r>
            <a:rPr lang="ru-RU" sz="2400" dirty="0"/>
            <a:t> </a:t>
          </a:r>
          <a:r>
            <a:rPr lang="ru-RU" sz="2400" dirty="0" err="1"/>
            <a:t>ёки</a:t>
          </a:r>
          <a:r>
            <a:rPr lang="ru-RU" sz="2400" dirty="0"/>
            <a:t> </a:t>
          </a:r>
          <a:r>
            <a:rPr lang="ru-RU" sz="2400" dirty="0" err="1"/>
            <a:t>бир</a:t>
          </a:r>
          <a:r>
            <a:rPr lang="ru-RU" sz="2400" dirty="0"/>
            <a:t> </a:t>
          </a:r>
          <a:r>
            <a:rPr lang="ru-RU" sz="2400" dirty="0" err="1"/>
            <a:t>нечта</a:t>
          </a:r>
          <a:r>
            <a:rPr lang="ru-RU" sz="2400" dirty="0"/>
            <a:t> </a:t>
          </a:r>
          <a:r>
            <a:rPr lang="ru-RU" sz="2400" dirty="0" err="1"/>
            <a:t>томонларини</a:t>
          </a:r>
          <a:r>
            <a:rPr lang="ru-RU" sz="2400" dirty="0"/>
            <a:t> </a:t>
          </a:r>
          <a:r>
            <a:rPr lang="ru-RU" sz="2400" dirty="0" err="1"/>
            <a:t>ўзгартириш</a:t>
          </a:r>
          <a:endParaRPr lang="ru-RU" sz="2400" dirty="0"/>
        </a:p>
      </dgm:t>
    </dgm:pt>
    <dgm:pt modelId="{FF428BAC-5137-4E48-AE67-1043F3B7EEFF}" type="parTrans" cxnId="{F8157B08-A82B-422B-98F3-7B2C4884CCF7}">
      <dgm:prSet/>
      <dgm:spPr/>
      <dgm:t>
        <a:bodyPr/>
        <a:lstStyle/>
        <a:p>
          <a:endParaRPr lang="ru-RU"/>
        </a:p>
      </dgm:t>
    </dgm:pt>
    <dgm:pt modelId="{175B6A37-4762-4178-994F-AF4718CD9B38}" type="sibTrans" cxnId="{F8157B08-A82B-422B-98F3-7B2C4884CCF7}">
      <dgm:prSet/>
      <dgm:spPr/>
      <dgm:t>
        <a:bodyPr/>
        <a:lstStyle/>
        <a:p>
          <a:endParaRPr lang="ru-RU"/>
        </a:p>
      </dgm:t>
    </dgm:pt>
    <dgm:pt modelId="{62411261-4063-4281-8B50-4A514D91E797}" type="pres">
      <dgm:prSet presAssocID="{5D9ABF2E-F7D2-4144-9911-2AA7DFAEBD8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633EB4-2771-4FB9-A014-45A7CD0CBD3A}" type="pres">
      <dgm:prSet presAssocID="{5DBC8A2D-6904-4AB0-8B8B-7EC5784357BE}" presName="parentLin" presStyleCnt="0"/>
      <dgm:spPr/>
    </dgm:pt>
    <dgm:pt modelId="{D7B82345-2DEB-44F7-ACDC-896266D13A76}" type="pres">
      <dgm:prSet presAssocID="{5DBC8A2D-6904-4AB0-8B8B-7EC5784357BE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9A99012B-FF6C-49C4-8FEA-86CB10B478CB}" type="pres">
      <dgm:prSet presAssocID="{5DBC8A2D-6904-4AB0-8B8B-7EC5784357B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C23687-FF4C-4231-A6C6-AC564A4557BD}" type="pres">
      <dgm:prSet presAssocID="{5DBC8A2D-6904-4AB0-8B8B-7EC5784357BE}" presName="negativeSpace" presStyleCnt="0"/>
      <dgm:spPr/>
    </dgm:pt>
    <dgm:pt modelId="{D60A5A6D-391B-487F-94E2-16B3509F69D5}" type="pres">
      <dgm:prSet presAssocID="{5DBC8A2D-6904-4AB0-8B8B-7EC5784357BE}" presName="childText" presStyleLbl="conFgAcc1" presStyleIdx="0" presStyleCnt="3">
        <dgm:presLayoutVars>
          <dgm:bulletEnabled val="1"/>
        </dgm:presLayoutVars>
      </dgm:prSet>
      <dgm:spPr/>
    </dgm:pt>
    <dgm:pt modelId="{A0980492-B663-49BF-ACFD-9C39361BAAE9}" type="pres">
      <dgm:prSet presAssocID="{81277961-4A9F-4B8D-BA72-22153FAA5CCB}" presName="spaceBetweenRectangles" presStyleCnt="0"/>
      <dgm:spPr/>
    </dgm:pt>
    <dgm:pt modelId="{A93D1F10-C42B-4B63-B680-EC55BF33AC9C}" type="pres">
      <dgm:prSet presAssocID="{67033806-A3C4-4FE8-B14B-E761A9D06D84}" presName="parentLin" presStyleCnt="0"/>
      <dgm:spPr/>
    </dgm:pt>
    <dgm:pt modelId="{5CC6F0F6-765E-4B9E-A11A-6134003E49DB}" type="pres">
      <dgm:prSet presAssocID="{67033806-A3C4-4FE8-B14B-E761A9D06D84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09C9B015-CE9D-4AD8-9718-CC623F674CF2}" type="pres">
      <dgm:prSet presAssocID="{67033806-A3C4-4FE8-B14B-E761A9D06D8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324D34-22D2-46BA-B595-9607676CEB9D}" type="pres">
      <dgm:prSet presAssocID="{67033806-A3C4-4FE8-B14B-E761A9D06D84}" presName="negativeSpace" presStyleCnt="0"/>
      <dgm:spPr/>
    </dgm:pt>
    <dgm:pt modelId="{2393566D-21EC-40FC-A044-74DE527AFCEB}" type="pres">
      <dgm:prSet presAssocID="{67033806-A3C4-4FE8-B14B-E761A9D06D84}" presName="childText" presStyleLbl="conFgAcc1" presStyleIdx="1" presStyleCnt="3">
        <dgm:presLayoutVars>
          <dgm:bulletEnabled val="1"/>
        </dgm:presLayoutVars>
      </dgm:prSet>
      <dgm:spPr/>
    </dgm:pt>
    <dgm:pt modelId="{6C509FA4-1DEF-4BF1-B607-C589206C1E8C}" type="pres">
      <dgm:prSet presAssocID="{A98E4D07-0238-41E6-8E7D-30E8A2562473}" presName="spaceBetweenRectangles" presStyleCnt="0"/>
      <dgm:spPr/>
    </dgm:pt>
    <dgm:pt modelId="{01196733-E305-4D72-81F1-1F97C8E2A573}" type="pres">
      <dgm:prSet presAssocID="{C858F04B-69B0-457F-8563-2253621BC93D}" presName="parentLin" presStyleCnt="0"/>
      <dgm:spPr/>
    </dgm:pt>
    <dgm:pt modelId="{E69AE6C4-E3FD-49CD-B0C4-8F58ED0CA1F9}" type="pres">
      <dgm:prSet presAssocID="{C858F04B-69B0-457F-8563-2253621BC93D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475EC947-19EF-41D0-B5BE-3FFA73C5A64E}" type="pres">
      <dgm:prSet presAssocID="{C858F04B-69B0-457F-8563-2253621BC93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09969C-E71C-4F03-82B9-7BE53BCF3CA3}" type="pres">
      <dgm:prSet presAssocID="{C858F04B-69B0-457F-8563-2253621BC93D}" presName="negativeSpace" presStyleCnt="0"/>
      <dgm:spPr/>
    </dgm:pt>
    <dgm:pt modelId="{267C57CB-6650-4753-A23D-524D0C5F0508}" type="pres">
      <dgm:prSet presAssocID="{C858F04B-69B0-457F-8563-2253621BC93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3E2BEB9A-2042-4CA1-B283-1FDAF71C7488}" type="presOf" srcId="{C858F04B-69B0-457F-8563-2253621BC93D}" destId="{475EC947-19EF-41D0-B5BE-3FFA73C5A64E}" srcOrd="1" destOrd="0" presId="urn:microsoft.com/office/officeart/2005/8/layout/list1"/>
    <dgm:cxn modelId="{4F5E4D78-5865-48F0-B7C9-F8E581A69623}" srcId="{5D9ABF2E-F7D2-4144-9911-2AA7DFAEBD86}" destId="{5DBC8A2D-6904-4AB0-8B8B-7EC5784357BE}" srcOrd="0" destOrd="0" parTransId="{9378B5A7-2CDB-4575-BC1D-C411D783736E}" sibTransId="{81277961-4A9F-4B8D-BA72-22153FAA5CCB}"/>
    <dgm:cxn modelId="{F8157B08-A82B-422B-98F3-7B2C4884CCF7}" srcId="{5D9ABF2E-F7D2-4144-9911-2AA7DFAEBD86}" destId="{C858F04B-69B0-457F-8563-2253621BC93D}" srcOrd="2" destOrd="0" parTransId="{FF428BAC-5137-4E48-AE67-1043F3B7EEFF}" sibTransId="{175B6A37-4762-4178-994F-AF4718CD9B38}"/>
    <dgm:cxn modelId="{FAA27A99-A77C-46DF-AA74-7D79DD166D81}" type="presOf" srcId="{5DBC8A2D-6904-4AB0-8B8B-7EC5784357BE}" destId="{D7B82345-2DEB-44F7-ACDC-896266D13A76}" srcOrd="0" destOrd="0" presId="urn:microsoft.com/office/officeart/2005/8/layout/list1"/>
    <dgm:cxn modelId="{C57A9B01-203E-4AD1-86D8-CDAB29B5A1C8}" type="presOf" srcId="{67033806-A3C4-4FE8-B14B-E761A9D06D84}" destId="{09C9B015-CE9D-4AD8-9718-CC623F674CF2}" srcOrd="1" destOrd="0" presId="urn:microsoft.com/office/officeart/2005/8/layout/list1"/>
    <dgm:cxn modelId="{60017BDE-001D-45EB-A122-90A15701E7F1}" type="presOf" srcId="{5DBC8A2D-6904-4AB0-8B8B-7EC5784357BE}" destId="{9A99012B-FF6C-49C4-8FEA-86CB10B478CB}" srcOrd="1" destOrd="0" presId="urn:microsoft.com/office/officeart/2005/8/layout/list1"/>
    <dgm:cxn modelId="{7684E1AC-E76D-4D73-AF9C-22AC8B1D765A}" type="presOf" srcId="{C858F04B-69B0-457F-8563-2253621BC93D}" destId="{E69AE6C4-E3FD-49CD-B0C4-8F58ED0CA1F9}" srcOrd="0" destOrd="0" presId="urn:microsoft.com/office/officeart/2005/8/layout/list1"/>
    <dgm:cxn modelId="{8DB52EBF-A8C5-4637-ABAB-C7740F93023E}" type="presOf" srcId="{5D9ABF2E-F7D2-4144-9911-2AA7DFAEBD86}" destId="{62411261-4063-4281-8B50-4A514D91E797}" srcOrd="0" destOrd="0" presId="urn:microsoft.com/office/officeart/2005/8/layout/list1"/>
    <dgm:cxn modelId="{9E30A71C-D641-4AB3-83B9-1CFB88C32D90}" srcId="{5D9ABF2E-F7D2-4144-9911-2AA7DFAEBD86}" destId="{67033806-A3C4-4FE8-B14B-E761A9D06D84}" srcOrd="1" destOrd="0" parTransId="{525F30B2-35F9-405A-9724-56AB8E1FA918}" sibTransId="{A98E4D07-0238-41E6-8E7D-30E8A2562473}"/>
    <dgm:cxn modelId="{14F51E38-E9A8-40C8-82ED-089714463D32}" type="presOf" srcId="{67033806-A3C4-4FE8-B14B-E761A9D06D84}" destId="{5CC6F0F6-765E-4B9E-A11A-6134003E49DB}" srcOrd="0" destOrd="0" presId="urn:microsoft.com/office/officeart/2005/8/layout/list1"/>
    <dgm:cxn modelId="{40E7CB64-D1EE-4983-90FA-FDB5E86F8776}" type="presParOf" srcId="{62411261-4063-4281-8B50-4A514D91E797}" destId="{4F633EB4-2771-4FB9-A014-45A7CD0CBD3A}" srcOrd="0" destOrd="0" presId="urn:microsoft.com/office/officeart/2005/8/layout/list1"/>
    <dgm:cxn modelId="{95F79EF5-39C3-4F1A-9A51-DD1C01D1C783}" type="presParOf" srcId="{4F633EB4-2771-4FB9-A014-45A7CD0CBD3A}" destId="{D7B82345-2DEB-44F7-ACDC-896266D13A76}" srcOrd="0" destOrd="0" presId="urn:microsoft.com/office/officeart/2005/8/layout/list1"/>
    <dgm:cxn modelId="{28431334-2FD2-496B-B8E1-044192D74408}" type="presParOf" srcId="{4F633EB4-2771-4FB9-A014-45A7CD0CBD3A}" destId="{9A99012B-FF6C-49C4-8FEA-86CB10B478CB}" srcOrd="1" destOrd="0" presId="urn:microsoft.com/office/officeart/2005/8/layout/list1"/>
    <dgm:cxn modelId="{090D98B8-07D4-4576-B96C-E9CF083310EE}" type="presParOf" srcId="{62411261-4063-4281-8B50-4A514D91E797}" destId="{9AC23687-FF4C-4231-A6C6-AC564A4557BD}" srcOrd="1" destOrd="0" presId="urn:microsoft.com/office/officeart/2005/8/layout/list1"/>
    <dgm:cxn modelId="{41D2D04F-B3CD-4EA6-81ED-8DC553E60F5E}" type="presParOf" srcId="{62411261-4063-4281-8B50-4A514D91E797}" destId="{D60A5A6D-391B-487F-94E2-16B3509F69D5}" srcOrd="2" destOrd="0" presId="urn:microsoft.com/office/officeart/2005/8/layout/list1"/>
    <dgm:cxn modelId="{E90BE752-5667-480D-8BE2-BFC40D4B2616}" type="presParOf" srcId="{62411261-4063-4281-8B50-4A514D91E797}" destId="{A0980492-B663-49BF-ACFD-9C39361BAAE9}" srcOrd="3" destOrd="0" presId="urn:microsoft.com/office/officeart/2005/8/layout/list1"/>
    <dgm:cxn modelId="{E731BB9B-BC42-4869-A8F7-1DEBC3C17161}" type="presParOf" srcId="{62411261-4063-4281-8B50-4A514D91E797}" destId="{A93D1F10-C42B-4B63-B680-EC55BF33AC9C}" srcOrd="4" destOrd="0" presId="urn:microsoft.com/office/officeart/2005/8/layout/list1"/>
    <dgm:cxn modelId="{12028A0F-386A-4F5F-97C5-2BC4C9A75DF7}" type="presParOf" srcId="{A93D1F10-C42B-4B63-B680-EC55BF33AC9C}" destId="{5CC6F0F6-765E-4B9E-A11A-6134003E49DB}" srcOrd="0" destOrd="0" presId="urn:microsoft.com/office/officeart/2005/8/layout/list1"/>
    <dgm:cxn modelId="{7BD7BADD-0134-4E52-90C3-ACD47DDEFE02}" type="presParOf" srcId="{A93D1F10-C42B-4B63-B680-EC55BF33AC9C}" destId="{09C9B015-CE9D-4AD8-9718-CC623F674CF2}" srcOrd="1" destOrd="0" presId="urn:microsoft.com/office/officeart/2005/8/layout/list1"/>
    <dgm:cxn modelId="{594112DC-DDB9-4F5B-9565-82F2A8B8ED64}" type="presParOf" srcId="{62411261-4063-4281-8B50-4A514D91E797}" destId="{14324D34-22D2-46BA-B595-9607676CEB9D}" srcOrd="5" destOrd="0" presId="urn:microsoft.com/office/officeart/2005/8/layout/list1"/>
    <dgm:cxn modelId="{DF151970-B2FB-4C24-A894-7A6796A27745}" type="presParOf" srcId="{62411261-4063-4281-8B50-4A514D91E797}" destId="{2393566D-21EC-40FC-A044-74DE527AFCEB}" srcOrd="6" destOrd="0" presId="urn:microsoft.com/office/officeart/2005/8/layout/list1"/>
    <dgm:cxn modelId="{1CC8A854-B0E1-48C5-BAFE-3AFA3EBCFE5C}" type="presParOf" srcId="{62411261-4063-4281-8B50-4A514D91E797}" destId="{6C509FA4-1DEF-4BF1-B607-C589206C1E8C}" srcOrd="7" destOrd="0" presId="urn:microsoft.com/office/officeart/2005/8/layout/list1"/>
    <dgm:cxn modelId="{6349A71B-8488-4D0D-9A71-D735112DE56D}" type="presParOf" srcId="{62411261-4063-4281-8B50-4A514D91E797}" destId="{01196733-E305-4D72-81F1-1F97C8E2A573}" srcOrd="8" destOrd="0" presId="urn:microsoft.com/office/officeart/2005/8/layout/list1"/>
    <dgm:cxn modelId="{18CB030C-178E-4C4F-AC7E-6DDE6C323FF4}" type="presParOf" srcId="{01196733-E305-4D72-81F1-1F97C8E2A573}" destId="{E69AE6C4-E3FD-49CD-B0C4-8F58ED0CA1F9}" srcOrd="0" destOrd="0" presId="urn:microsoft.com/office/officeart/2005/8/layout/list1"/>
    <dgm:cxn modelId="{6E3CC67D-95F3-42CF-8BF2-7B958766E379}" type="presParOf" srcId="{01196733-E305-4D72-81F1-1F97C8E2A573}" destId="{475EC947-19EF-41D0-B5BE-3FFA73C5A64E}" srcOrd="1" destOrd="0" presId="urn:microsoft.com/office/officeart/2005/8/layout/list1"/>
    <dgm:cxn modelId="{06188B62-DC6A-4E58-B0B3-278992FD9182}" type="presParOf" srcId="{62411261-4063-4281-8B50-4A514D91E797}" destId="{BE09969C-E71C-4F03-82B9-7BE53BCF3CA3}" srcOrd="9" destOrd="0" presId="urn:microsoft.com/office/officeart/2005/8/layout/list1"/>
    <dgm:cxn modelId="{DD7FFDBE-D17D-49D6-BB6C-AF57E0622C27}" type="presParOf" srcId="{62411261-4063-4281-8B50-4A514D91E797}" destId="{267C57CB-6650-4753-A23D-524D0C5F050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8E5F53-BFB9-4A8B-9233-AD12BD0ED8DB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FD2560-6D46-460E-9D66-D41ECDB180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61487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pot.uz/ru/2017/12/21/gii/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vc.ru/press-service/media-review/eco/132926/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 современный этап инновационного развития общества требует </a:t>
            </a:r>
            <a:r>
              <a:rPr lang="ru-RU" dirty="0" err="1"/>
              <a:t>последовательнопараллельного</a:t>
            </a:r>
            <a:r>
              <a:rPr lang="ru-RU" dirty="0"/>
              <a:t> соединения механизмов диффузии инноваций — трансфера и </a:t>
            </a:r>
            <a:r>
              <a:rPr lang="ru-RU" dirty="0" err="1"/>
              <a:t>спилловера</a:t>
            </a:r>
            <a:endParaRPr lang="ru-RU" dirty="0"/>
          </a:p>
          <a:p>
            <a:endParaRPr lang="uz-Cyrl-UZ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Дизайнерское мышление представляет собой различные методы коллективного подхода к инновациям, которые включают в себя эксперименты, осязаемые ресурсы и инновационную деятельность в игровом формате и побуждают к творческому подходу к поиску инновационных решений.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2B0FD1-70FA-4439-8E4C-87E2D26FC84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4715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0AF0E-58F4-4EDA-A829-830442DE85CC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30662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Узбекистана в индексе нет, потому что не хватило информации для анализа.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Несмотря на это, в ВОИС отмечают, что страна делает непрерывный прогресс в области сбора данных. Из этого следует, что Узбекистан, возможно, включат в индекс уже в ближайшие годы.</a:t>
            </a: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 том, что Узбекистан будет работать над включением в Глобальный инновационный индекс, </a:t>
            </a:r>
            <a:r>
              <a:rPr lang="ru-RU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стало известно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еще в ноябре 2017 года. Тогда министр инновационного развития </a:t>
            </a:r>
            <a:r>
              <a:rPr lang="ru-RU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Иброхим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Абдурахмонов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объяснял, что это нужно для оценки инновационного развития страны по высоким международным требованиям.</a:t>
            </a: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целях укрепления своих позиций Узбекистан в соответствии с Указом «Об утверждении Стратегии инновационного развития Республики Узбекистан на 2019–2021 годы» поставил амбициозную задачу по вхождению в топ-50 стран по данному индикатору к 2030 году.  </a:t>
            </a: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uz-Cyrl-UZ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</a:t>
            </a:r>
            <a:r>
              <a:rPr lang="ru-RU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нализ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разрыва между странами, занявшими 50-е место в индексе GI, показывает, что самыми большими пробелами являются высшее образование (процент иностранных граждан в университетах, поступление в университеты), количество научных публикаций, цитаты из ученых, Количество ученых на 1 миллион населения, развитие рынка капитала и прямые инвестиции, сектор ИКТ - охват LTE, доступ в Интернет и ИКТ и т. д.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0AF0E-58F4-4EDA-A829-830442DE85CC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5337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https://www.rvc.ru/press-service/media-review/eco/132926/</a:t>
            </a:r>
            <a:endParaRPr lang="en-US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0AF0E-58F4-4EDA-A829-830442DE85CC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00165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FD2560-6D46-460E-9D66-D41ECDB18034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5356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2017 году (самый последний год, за который имеются полные данные) глобальные расходы на НИОКР составили 1,961 трлн. долларов США. </a:t>
            </a:r>
          </a:p>
          <a:p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Соединенные Штаты продолжают лидировать по количеству затраченных средств на финансирование НИОКР. Китай, занявший второе место в 2017 году, вложил в НИОКР больше, чем Япония, Германия, Южная Корея и Франция — вместе взятые.</a:t>
            </a:r>
          </a:p>
          <a:p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 10 крупнейших стран, финансирующих НИОКР в 2017 году, пришлось 1,657 трлн. долларов США в расходах на НИОКР, что составляет около 85% от общемирового объема.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FD2560-6D46-460E-9D66-D41ECDB18034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658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 – влияние инноваций на рост качества продукции;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 – отражение качества товара в его цене;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 – влияние цены товара на экономическую эффективность капиталовложений во внедряемые инновации;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4, 5 – соизмерение цены и качества продукции;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 – влияние роста уровня конкурентоспособности товара на массу прибыли от реализации;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 – информация для расчета эффективности дополнительных капиталовложений производителя;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 – принятие решения о внедрении инноваций;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 – влияние внешней (рыночной) среды на уровень конкурентоспособности, объем продаж и прибыльность товара.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FD2560-6D46-460E-9D66-D41ECDB18034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20509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err="1"/>
              <a:t>Бизнесмодель</a:t>
            </a:r>
            <a:r>
              <a:rPr lang="ru-RU" dirty="0"/>
              <a:t> инноваций (БМИ) является более прибыльной примерно на 6%, чем новый продукт или процесс [BCG, 2009]; более 90% руководителей международных компаний считают, что БМИ важнее для конкурентного преимущества, чем инновационные продукты и услуги [IBM, 2008].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FD2560-6D46-460E-9D66-D41ECDB18034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89342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2B0FD1-70FA-4439-8E4C-87E2D26FC844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06652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207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617663"/>
            <a:ext cx="9144000" cy="2387600"/>
          </a:xfrm>
        </p:spPr>
        <p:txBody>
          <a:bodyPr anchor="b"/>
          <a:lstStyle>
            <a:lvl1pPr algn="ctr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94851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012950"/>
            <a:ext cx="10515600" cy="1325563"/>
          </a:xfrm>
        </p:spPr>
        <p:txBody>
          <a:bodyPr/>
          <a:lstStyle>
            <a:lvl1pPr algn="ctr">
              <a:defRPr b="1" i="0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974832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692409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716584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214879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213888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5449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997145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721752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21798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6795039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89D2-7643-4E4C-8F01-EAAC244A498C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B00F-8057-4E92-A4EC-B57F55B9E9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7449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D5F60-3A8F-4753-829B-F57653451926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9E4B9-A8B0-4C88-AD25-4CE7A2B34F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8710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gtmarket.ru/countries/singapore" TargetMode="External"/><Relationship Id="rId13" Type="http://schemas.openxmlformats.org/officeDocument/2006/relationships/hyperlink" Target="https://gtmarket.ru/countries/azerbaijan" TargetMode="External"/><Relationship Id="rId3" Type="http://schemas.openxmlformats.org/officeDocument/2006/relationships/hyperlink" Target="https://gtmarket.ru/countries/switzerland" TargetMode="External"/><Relationship Id="rId7" Type="http://schemas.openxmlformats.org/officeDocument/2006/relationships/hyperlink" Target="https://gtmarket.ru/countries/denmark" TargetMode="External"/><Relationship Id="rId12" Type="http://schemas.openxmlformats.org/officeDocument/2006/relationships/hyperlink" Target="https://gtmarket.ru/countries/belarus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gtmarket.ru/countries/finland" TargetMode="External"/><Relationship Id="rId11" Type="http://schemas.openxmlformats.org/officeDocument/2006/relationships/hyperlink" Target="https://gtmarket.ru/countries/russia" TargetMode="External"/><Relationship Id="rId5" Type="http://schemas.openxmlformats.org/officeDocument/2006/relationships/hyperlink" Target="https://gtmarket.ru/countries/united-kingdom" TargetMode="External"/><Relationship Id="rId15" Type="http://schemas.openxmlformats.org/officeDocument/2006/relationships/hyperlink" Target="https://gtmarket.ru/countries/tajikistan" TargetMode="External"/><Relationship Id="rId10" Type="http://schemas.openxmlformats.org/officeDocument/2006/relationships/hyperlink" Target="https://gtmarket.ru/countries/latvia" TargetMode="External"/><Relationship Id="rId4" Type="http://schemas.openxmlformats.org/officeDocument/2006/relationships/hyperlink" Target="https://gtmarket.ru/countries/sweden" TargetMode="External"/><Relationship Id="rId9" Type="http://schemas.openxmlformats.org/officeDocument/2006/relationships/hyperlink" Target="https://gtmarket.ru/countries/germany" TargetMode="External"/><Relationship Id="rId14" Type="http://schemas.openxmlformats.org/officeDocument/2006/relationships/hyperlink" Target="https://gtmarket.ru/countries/kyrgyzstan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knoema.ru/atlas/topics/%D0%98%D1%81%D1%81%D0%BB%D0%B5%D0%B4%D0%BE%D0%B2%D0%B0%D0%BD%D0%B8%D1%8F-%D0%B8-%D1%80%D0%B0%D0%B7%D1%80%D0%B0%D0%B1%D0%BE%D1%82%D0%BA%D0%B8/%D0%97%D0%B0%D1%82%D1%80%D0%B0%D1%82%D1%8B-%D0%BD%D0%B0-%D0%9D%D0%98%D0%9E%D0%9A%D0%A0/%D0%A0%D0%B0%D1%81%D1%85%D0%BE%D0%B4%D1%8B-%D0%BD%D0%B0-%D0%9D%D0%98%D0%9E%D0%9A%D0%A0-%D0%B2-percent-%D0%BA-%D0%92%D0%92%D0%9F" TargetMode="Externa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en.sng1lib.org/g/James%20Brickley" TargetMode="External"/><Relationship Id="rId7" Type="http://schemas.openxmlformats.org/officeDocument/2006/relationships/hyperlink" Target="https://en.sng1lib.org/g/James%20A.%20Brander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en.sng1lib.org/g/Jeffrey%20M.%20Perloff" TargetMode="External"/><Relationship Id="rId5" Type="http://schemas.openxmlformats.org/officeDocument/2006/relationships/hyperlink" Target="https://en.sng1lib.org/g/Jerold%20L.%20Zimmerman" TargetMode="External"/><Relationship Id="rId4" Type="http://schemas.openxmlformats.org/officeDocument/2006/relationships/hyperlink" Target="https://en.sng1lib.org/g/Clifford%20W.%20Smith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79546" y="2249786"/>
            <a:ext cx="9144000" cy="1855684"/>
          </a:xfrm>
        </p:spPr>
        <p:txBody>
          <a:bodyPr>
            <a:normAutofit fontScale="90000"/>
          </a:bodyPr>
          <a:lstStyle/>
          <a:p>
            <a:r>
              <a:rPr lang="en-US" sz="4800" dirty="0"/>
              <a:t>10-</a:t>
            </a:r>
            <a:r>
              <a:rPr lang="uz-Cyrl-UZ" sz="4800" dirty="0"/>
              <a:t>мавзу: </a:t>
            </a:r>
            <a:r>
              <a:rPr lang="ru-RU" sz="4800" dirty="0" err="1"/>
              <a:t>Инновацион</a:t>
            </a:r>
            <a:r>
              <a:rPr lang="en-US" sz="4800" dirty="0"/>
              <a:t> </a:t>
            </a:r>
            <a:r>
              <a:rPr lang="ru-RU" sz="4800" dirty="0"/>
              <a:t>и</a:t>
            </a:r>
            <a:r>
              <a:rPr lang="uz-Cyrl-UZ" sz="4800" dirty="0"/>
              <a:t>қтисодиёт ва инновацияларни иқтисодий баҳолаш</a:t>
            </a:r>
            <a:endParaRPr lang="ru-RU" sz="4800" dirty="0"/>
          </a:p>
        </p:txBody>
      </p:sp>
      <p:sp>
        <p:nvSpPr>
          <p:cNvPr id="3" name="TextBox 2"/>
          <p:cNvSpPr txBox="1"/>
          <p:nvPr/>
        </p:nvSpPr>
        <p:spPr>
          <a:xfrm>
            <a:off x="3525219" y="4650244"/>
            <a:ext cx="565265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MANAGERIAL ECONOMICS</a:t>
            </a:r>
          </a:p>
          <a:p>
            <a:pPr algn="ctr"/>
            <a:r>
              <a:rPr lang="uz-Cyrl-UZ" sz="20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 </a:t>
            </a:r>
            <a:r>
              <a:rPr lang="uz-Cyrl-U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ИҚТИСОДИЁТИ</a:t>
            </a:r>
          </a:p>
          <a:p>
            <a:pPr algn="ctr"/>
            <a:endParaRPr lang="uz-Cyrl-UZ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z-Cyrl-UZ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и.ф.д., доц. Э.А.ХОШИМОВ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002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832" y="266525"/>
            <a:ext cx="10515600" cy="879523"/>
          </a:xfrm>
        </p:spPr>
        <p:txBody>
          <a:bodyPr>
            <a:normAutofit/>
          </a:bodyPr>
          <a:lstStyle/>
          <a:p>
            <a:pPr algn="ctr"/>
            <a:r>
              <a:rPr lang="uz-Cyrl-UZ" sz="3600" b="1" dirty="0"/>
              <a:t>Инновацион иқтисодиёт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9338" y="2811716"/>
            <a:ext cx="10515600" cy="206508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ru-RU" dirty="0"/>
              <a:t>«</a:t>
            </a:r>
            <a:r>
              <a:rPr lang="ru-RU" dirty="0" err="1"/>
              <a:t>Инновацион</a:t>
            </a:r>
            <a:r>
              <a:rPr lang="ru-RU" dirty="0"/>
              <a:t> </a:t>
            </a:r>
            <a:r>
              <a:rPr lang="ru-RU" dirty="0" err="1"/>
              <a:t>иқтисодиёт</a:t>
            </a:r>
            <a:r>
              <a:rPr lang="ru-RU" dirty="0"/>
              <a:t> (</a:t>
            </a:r>
            <a:r>
              <a:rPr lang="ru-RU" dirty="0" err="1"/>
              <a:t>билимлар</a:t>
            </a:r>
            <a:r>
              <a:rPr lang="ru-RU" dirty="0"/>
              <a:t> </a:t>
            </a:r>
            <a:r>
              <a:rPr lang="ru-RU" dirty="0" err="1"/>
              <a:t>иқтисодиёти</a:t>
            </a:r>
            <a:r>
              <a:rPr lang="ru-RU" dirty="0"/>
              <a:t>, интеллектуал </a:t>
            </a:r>
            <a:r>
              <a:rPr lang="ru-RU" dirty="0" err="1"/>
              <a:t>иқтисодиёт</a:t>
            </a:r>
            <a:r>
              <a:rPr lang="ru-RU" dirty="0"/>
              <a:t>) – </a:t>
            </a:r>
            <a:r>
              <a:rPr lang="ru-RU" dirty="0" err="1"/>
              <a:t>иқтисодиётнинг</a:t>
            </a:r>
            <a:r>
              <a:rPr lang="ru-RU" dirty="0"/>
              <a:t> </a:t>
            </a:r>
            <a:r>
              <a:rPr lang="ru-RU" dirty="0" err="1"/>
              <a:t>инновациялар</a:t>
            </a:r>
            <a:r>
              <a:rPr lang="ru-RU" dirty="0"/>
              <a:t> </a:t>
            </a:r>
            <a:r>
              <a:rPr lang="ru-RU" dirty="0" err="1"/>
              <a:t>оқими</a:t>
            </a:r>
            <a:r>
              <a:rPr lang="ru-RU" dirty="0"/>
              <a:t>, </a:t>
            </a:r>
            <a:r>
              <a:rPr lang="ru-RU" dirty="0" err="1"/>
              <a:t>доимий</a:t>
            </a:r>
            <a:r>
              <a:rPr lang="ru-RU" dirty="0"/>
              <a:t> </a:t>
            </a:r>
            <a:r>
              <a:rPr lang="ru-RU" dirty="0" err="1"/>
              <a:t>технологик</a:t>
            </a:r>
            <a:r>
              <a:rPr lang="ru-RU" dirty="0"/>
              <a:t> </a:t>
            </a:r>
            <a:r>
              <a:rPr lang="ru-RU" dirty="0" err="1"/>
              <a:t>такомиллашув</a:t>
            </a:r>
            <a:r>
              <a:rPr lang="ru-RU" dirty="0"/>
              <a:t>, </a:t>
            </a:r>
            <a:r>
              <a:rPr lang="ru-RU" dirty="0" err="1"/>
              <a:t>юқори</a:t>
            </a:r>
            <a:r>
              <a:rPr lang="ru-RU" dirty="0"/>
              <a:t> </a:t>
            </a:r>
            <a:r>
              <a:rPr lang="ru-RU" dirty="0" err="1"/>
              <a:t>қўшилган</a:t>
            </a:r>
            <a:r>
              <a:rPr lang="ru-RU" dirty="0"/>
              <a:t> </a:t>
            </a:r>
            <a:r>
              <a:rPr lang="ru-RU" dirty="0" err="1"/>
              <a:t>қийматли</a:t>
            </a:r>
            <a:r>
              <a:rPr lang="ru-RU" dirty="0"/>
              <a:t> </a:t>
            </a:r>
            <a:r>
              <a:rPr lang="ru-RU" dirty="0" err="1"/>
              <a:t>технологик</a:t>
            </a:r>
            <a:r>
              <a:rPr lang="ru-RU" dirty="0"/>
              <a:t> </a:t>
            </a:r>
            <a:r>
              <a:rPr lang="ru-RU" dirty="0" err="1"/>
              <a:t>сиғимли</a:t>
            </a:r>
            <a:r>
              <a:rPr lang="ru-RU" dirty="0"/>
              <a:t> </a:t>
            </a:r>
            <a:r>
              <a:rPr lang="ru-RU" dirty="0" err="1"/>
              <a:t>маҳсулотларни</a:t>
            </a:r>
            <a:r>
              <a:rPr lang="ru-RU" dirty="0"/>
              <a:t>, </a:t>
            </a:r>
            <a:r>
              <a:rPr lang="ru-RU" dirty="0" err="1"/>
              <a:t>замонавий</a:t>
            </a:r>
            <a:r>
              <a:rPr lang="ru-RU" dirty="0"/>
              <a:t> </a:t>
            </a:r>
            <a:r>
              <a:rPr lang="ru-RU" dirty="0" err="1"/>
              <a:t>технологияларни</a:t>
            </a:r>
            <a:r>
              <a:rPr lang="ru-RU" dirty="0"/>
              <a:t>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чиқариш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экпорт</a:t>
            </a:r>
            <a:r>
              <a:rPr lang="ru-RU" dirty="0"/>
              <a:t> </a:t>
            </a:r>
            <a:r>
              <a:rPr lang="ru-RU" dirty="0" err="1"/>
              <a:t>қилишга</a:t>
            </a:r>
            <a:r>
              <a:rPr lang="ru-RU" dirty="0"/>
              <a:t> </a:t>
            </a:r>
            <a:r>
              <a:rPr lang="ru-RU" dirty="0" err="1"/>
              <a:t>асосланган</a:t>
            </a:r>
            <a:r>
              <a:rPr lang="ru-RU" dirty="0"/>
              <a:t> тури </a:t>
            </a:r>
            <a:r>
              <a:rPr lang="ru-RU" dirty="0" err="1"/>
              <a:t>ҳисобланади</a:t>
            </a:r>
            <a:r>
              <a:rPr lang="ru-RU" dirty="0"/>
              <a:t>.»</a:t>
            </a:r>
          </a:p>
        </p:txBody>
      </p:sp>
      <p:pic>
        <p:nvPicPr>
          <p:cNvPr id="2050" name="Picture 2" descr="Инновационная экономика и ее развитие в российской действительнос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648" y="1"/>
            <a:ext cx="3151024" cy="1858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8357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0392" y="145986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i="1" dirty="0"/>
              <a:t> Диффузия – </a:t>
            </a:r>
            <a:r>
              <a:rPr lang="ru-RU" dirty="0"/>
              <a:t>«</a:t>
            </a:r>
            <a:r>
              <a:rPr lang="ru-RU" dirty="0" err="1"/>
              <a:t>инновацияларнинг</a:t>
            </a:r>
            <a:r>
              <a:rPr lang="ru-RU" dirty="0"/>
              <a:t> </a:t>
            </a:r>
            <a:r>
              <a:rPr lang="ru-RU" dirty="0" err="1"/>
              <a:t>дастлабки</a:t>
            </a:r>
            <a:r>
              <a:rPr lang="ru-RU" dirty="0"/>
              <a:t> </a:t>
            </a:r>
            <a:r>
              <a:rPr lang="ru-RU" dirty="0" err="1"/>
              <a:t>реализацияси</a:t>
            </a:r>
            <a:r>
              <a:rPr lang="ru-RU" dirty="0"/>
              <a:t> </a:t>
            </a:r>
            <a:r>
              <a:rPr lang="ru-RU" dirty="0" err="1"/>
              <a:t>жойидан</a:t>
            </a:r>
            <a:r>
              <a:rPr lang="ru-RU" dirty="0"/>
              <a:t> </a:t>
            </a:r>
            <a:r>
              <a:rPr lang="ru-RU" dirty="0" err="1"/>
              <a:t>бозор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бозорга</a:t>
            </a:r>
            <a:r>
              <a:rPr lang="ru-RU" dirty="0"/>
              <a:t> </a:t>
            </a:r>
            <a:r>
              <a:rPr lang="ru-RU" dirty="0" err="1"/>
              <a:t>оид</a:t>
            </a:r>
            <a:r>
              <a:rPr lang="ru-RU" dirty="0"/>
              <a:t> </a:t>
            </a:r>
            <a:r>
              <a:rPr lang="ru-RU" dirty="0" err="1"/>
              <a:t>бўлмаган</a:t>
            </a:r>
            <a:r>
              <a:rPr lang="ru-RU" dirty="0"/>
              <a:t> </a:t>
            </a:r>
            <a:r>
              <a:rPr lang="ru-RU" dirty="0" err="1"/>
              <a:t>каналлар</a:t>
            </a:r>
            <a:r>
              <a:rPr lang="ru-RU" dirty="0"/>
              <a:t> </a:t>
            </a:r>
            <a:r>
              <a:rPr lang="ru-RU" dirty="0" err="1"/>
              <a:t>орқали</a:t>
            </a:r>
            <a:r>
              <a:rPr lang="ru-RU" dirty="0"/>
              <a:t> </a:t>
            </a:r>
            <a:r>
              <a:rPr lang="ru-RU" dirty="0" err="1"/>
              <a:t>истеъмолчиларга</a:t>
            </a:r>
            <a:r>
              <a:rPr lang="ru-RU" dirty="0"/>
              <a:t> – </a:t>
            </a:r>
            <a:r>
              <a:rPr lang="ru-RU" dirty="0" err="1"/>
              <a:t>мамлакатларга</a:t>
            </a:r>
            <a:r>
              <a:rPr lang="ru-RU" dirty="0"/>
              <a:t>, </a:t>
            </a:r>
            <a:r>
              <a:rPr lang="ru-RU" dirty="0" err="1"/>
              <a:t>минтақаларга</a:t>
            </a:r>
            <a:r>
              <a:rPr lang="ru-RU" dirty="0"/>
              <a:t>, </a:t>
            </a:r>
            <a:r>
              <a:rPr lang="ru-RU" dirty="0" err="1"/>
              <a:t>тармоқларга</a:t>
            </a:r>
            <a:r>
              <a:rPr lang="ru-RU" dirty="0"/>
              <a:t>, </a:t>
            </a:r>
            <a:r>
              <a:rPr lang="ru-RU" dirty="0" err="1"/>
              <a:t>бозорларга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корхоналарга</a:t>
            </a:r>
            <a:r>
              <a:rPr lang="ru-RU" dirty="0"/>
              <a:t> </a:t>
            </a:r>
            <a:r>
              <a:rPr lang="ru-RU" dirty="0" err="1"/>
              <a:t>тарқалиши</a:t>
            </a:r>
            <a:r>
              <a:rPr lang="ru-RU" dirty="0"/>
              <a:t> </a:t>
            </a:r>
            <a:r>
              <a:rPr lang="ru-RU" dirty="0" err="1"/>
              <a:t>услуби</a:t>
            </a:r>
            <a:r>
              <a:rPr lang="ru-RU" dirty="0"/>
              <a:t>». </a:t>
            </a:r>
          </a:p>
          <a:p>
            <a:pPr algn="just"/>
            <a:r>
              <a:rPr lang="ru-RU" i="1" dirty="0" err="1"/>
              <a:t>Технологиялар</a:t>
            </a:r>
            <a:r>
              <a:rPr lang="ru-RU" i="1" dirty="0"/>
              <a:t> </a:t>
            </a:r>
            <a:r>
              <a:rPr lang="ru-RU" i="1" dirty="0" err="1"/>
              <a:t>трансфери</a:t>
            </a:r>
            <a:r>
              <a:rPr lang="ru-RU" i="1" dirty="0"/>
              <a:t> </a:t>
            </a:r>
            <a:r>
              <a:rPr lang="ru-RU" dirty="0"/>
              <a:t>- 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шундай</a:t>
            </a:r>
            <a:r>
              <a:rPr lang="ru-RU" dirty="0"/>
              <a:t> </a:t>
            </a:r>
            <a:r>
              <a:rPr lang="ru-RU" dirty="0" err="1"/>
              <a:t>жараёнки</a:t>
            </a:r>
            <a:r>
              <a:rPr lang="ru-RU" dirty="0"/>
              <a:t>,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ёрдамида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ташкилот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ташкилот</a:t>
            </a:r>
            <a:r>
              <a:rPr lang="ru-RU" dirty="0"/>
              <a:t>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чиқилган</a:t>
            </a:r>
            <a:r>
              <a:rPr lang="ru-RU" dirty="0"/>
              <a:t> </a:t>
            </a:r>
            <a:r>
              <a:rPr lang="ru-RU" dirty="0" err="1"/>
              <a:t>технологияни</a:t>
            </a:r>
            <a:r>
              <a:rPr lang="ru-RU" dirty="0"/>
              <a:t> </a:t>
            </a:r>
            <a:r>
              <a:rPr lang="ru-RU" dirty="0" err="1"/>
              <a:t>ўзига</a:t>
            </a:r>
            <a:r>
              <a:rPr lang="ru-RU" dirty="0"/>
              <a:t> </a:t>
            </a:r>
            <a:r>
              <a:rPr lang="ru-RU" dirty="0" err="1"/>
              <a:t>мослаштиради</a:t>
            </a:r>
            <a:r>
              <a:rPr lang="ru-RU" dirty="0"/>
              <a:t>.</a:t>
            </a:r>
          </a:p>
          <a:p>
            <a:pPr algn="just"/>
            <a:r>
              <a:rPr lang="ru-RU" i="1" dirty="0" err="1"/>
              <a:t>Спилловер</a:t>
            </a:r>
            <a:r>
              <a:rPr lang="ru-RU" dirty="0"/>
              <a:t> -  </a:t>
            </a:r>
            <a:r>
              <a:rPr lang="ru-RU" dirty="0" err="1"/>
              <a:t>илмий</a:t>
            </a:r>
            <a:r>
              <a:rPr lang="ru-RU" dirty="0"/>
              <a:t>-техник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фойдали</a:t>
            </a:r>
            <a:r>
              <a:rPr lang="ru-RU" dirty="0"/>
              <a:t> </a:t>
            </a:r>
            <a:r>
              <a:rPr lang="ru-RU" dirty="0" err="1"/>
              <a:t>билимнинг</a:t>
            </a:r>
            <a:r>
              <a:rPr lang="ru-RU" dirty="0"/>
              <a:t> </a:t>
            </a:r>
            <a:r>
              <a:rPr lang="ru-RU" dirty="0" err="1"/>
              <a:t>тўсатдан</a:t>
            </a:r>
            <a:r>
              <a:rPr lang="ru-RU" dirty="0"/>
              <a:t> </a:t>
            </a:r>
            <a:r>
              <a:rPr lang="ru-RU" dirty="0" err="1"/>
              <a:t>тарқалиши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у </a:t>
            </a:r>
            <a:r>
              <a:rPr lang="ru-RU" dirty="0" err="1"/>
              <a:t>тўланмайдиган</a:t>
            </a:r>
            <a:r>
              <a:rPr lang="ru-RU" dirty="0"/>
              <a:t> (</a:t>
            </a:r>
            <a:r>
              <a:rPr lang="ru-RU" dirty="0" err="1"/>
              <a:t>мақола</a:t>
            </a:r>
            <a:r>
              <a:rPr lang="ru-RU" dirty="0"/>
              <a:t>, </a:t>
            </a:r>
            <a:r>
              <a:rPr lang="ru-RU" dirty="0" err="1"/>
              <a:t>анжуманларда</a:t>
            </a:r>
            <a:r>
              <a:rPr lang="ru-RU" dirty="0"/>
              <a:t> </a:t>
            </a:r>
            <a:r>
              <a:rPr lang="ru-RU" dirty="0" err="1"/>
              <a:t>чиқишлар</a:t>
            </a:r>
            <a:r>
              <a:rPr lang="ru-RU" dirty="0"/>
              <a:t>, </a:t>
            </a:r>
            <a:r>
              <a:rPr lang="ru-RU" dirty="0" err="1"/>
              <a:t>хусусий</a:t>
            </a:r>
            <a:r>
              <a:rPr lang="ru-RU" dirty="0"/>
              <a:t> </a:t>
            </a:r>
            <a:r>
              <a:rPr lang="ru-RU" dirty="0" err="1"/>
              <a:t>суҳбатлар</a:t>
            </a:r>
            <a:r>
              <a:rPr lang="ru-RU" dirty="0"/>
              <a:t>)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тўланадиган</a:t>
            </a:r>
            <a:r>
              <a:rPr lang="ru-RU" dirty="0"/>
              <a:t> (</a:t>
            </a:r>
            <a:r>
              <a:rPr lang="ru-RU" dirty="0" err="1"/>
              <a:t>кодланган</a:t>
            </a:r>
            <a:r>
              <a:rPr lang="ru-RU" dirty="0"/>
              <a:t> </a:t>
            </a:r>
            <a:r>
              <a:rPr lang="ru-RU" dirty="0" err="1"/>
              <a:t>билимларнинг</a:t>
            </a:r>
            <a:r>
              <a:rPr lang="ru-RU" dirty="0"/>
              <a:t> </a:t>
            </a:r>
            <a:r>
              <a:rPr lang="ru-RU" dirty="0" err="1"/>
              <a:t>тўлов</a:t>
            </a:r>
            <a:r>
              <a:rPr lang="ru-RU" dirty="0"/>
              <a:t> </a:t>
            </a:r>
            <a:r>
              <a:rPr lang="ru-RU" dirty="0" err="1"/>
              <a:t>асосида</a:t>
            </a:r>
            <a:r>
              <a:rPr lang="ru-RU" dirty="0"/>
              <a:t> </a:t>
            </a:r>
            <a:r>
              <a:rPr lang="ru-RU" dirty="0" err="1"/>
              <a:t>яширин</a:t>
            </a:r>
            <a:r>
              <a:rPr lang="ru-RU" dirty="0"/>
              <a:t> </a:t>
            </a:r>
            <a:r>
              <a:rPr lang="ru-RU" dirty="0" err="1"/>
              <a:t>ўтказилиши</a:t>
            </a:r>
            <a:r>
              <a:rPr lang="ru-RU" dirty="0"/>
              <a:t>, </a:t>
            </a:r>
            <a:r>
              <a:rPr lang="ru-RU" dirty="0" err="1"/>
              <a:t>саноат</a:t>
            </a:r>
            <a:r>
              <a:rPr lang="ru-RU" dirty="0"/>
              <a:t> шпионажи, </a:t>
            </a:r>
            <a:r>
              <a:rPr lang="ru-RU" dirty="0" err="1"/>
              <a:t>муҳим</a:t>
            </a:r>
            <a:r>
              <a:rPr lang="ru-RU" dirty="0"/>
              <a:t> </a:t>
            </a:r>
            <a:r>
              <a:rPr lang="ru-RU" dirty="0" err="1"/>
              <a:t>ишчиларни</a:t>
            </a:r>
            <a:r>
              <a:rPr lang="ru-RU" dirty="0"/>
              <a:t> </a:t>
            </a:r>
            <a:r>
              <a:rPr lang="ru-RU" dirty="0" err="1"/>
              <a:t>йўлдан</a:t>
            </a:r>
            <a:r>
              <a:rPr lang="ru-RU" dirty="0"/>
              <a:t> </a:t>
            </a:r>
            <a:r>
              <a:rPr lang="ru-RU" dirty="0" err="1"/>
              <a:t>оғдириш</a:t>
            </a:r>
            <a:r>
              <a:rPr lang="ru-RU" dirty="0"/>
              <a:t>)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.</a:t>
            </a:r>
          </a:p>
          <a:p>
            <a:pPr algn="just"/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72440" y="327485"/>
            <a:ext cx="10515600" cy="879523"/>
          </a:xfrm>
        </p:spPr>
        <p:txBody>
          <a:bodyPr>
            <a:normAutofit/>
          </a:bodyPr>
          <a:lstStyle/>
          <a:p>
            <a:pPr algn="ctr"/>
            <a:r>
              <a:rPr lang="uz-Cyrl-UZ" sz="3600" b="1" dirty="0"/>
              <a:t>Таянч тушунчалар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184348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Отдаем приоритет проектам сферы высоких технологий», статья А.Г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0692" y="141999"/>
            <a:ext cx="2809875" cy="1455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313944" y="426085"/>
            <a:ext cx="10515600" cy="36008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b="1" dirty="0" err="1"/>
              <a:t>Инновацияларга</a:t>
            </a:r>
            <a:r>
              <a:rPr lang="ru-RU" sz="2800" b="1" dirty="0"/>
              <a:t> </a:t>
            </a:r>
            <a:r>
              <a:rPr lang="ru-RU" sz="2800" b="1" dirty="0" err="1"/>
              <a:t>нималар</a:t>
            </a:r>
            <a:r>
              <a:rPr lang="ru-RU" sz="2800" b="1" dirty="0"/>
              <a:t> </a:t>
            </a:r>
            <a:r>
              <a:rPr lang="ru-RU" sz="2800" b="1" dirty="0" err="1"/>
              <a:t>киради</a:t>
            </a:r>
            <a:r>
              <a:rPr lang="ru-RU" sz="2800" b="1" dirty="0"/>
              <a:t>?</a:t>
            </a:r>
          </a:p>
        </p:txBody>
      </p:sp>
      <p:graphicFrame>
        <p:nvGraphicFramePr>
          <p:cNvPr id="4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57026620"/>
              </p:ext>
            </p:extLst>
          </p:nvPr>
        </p:nvGraphicFramePr>
        <p:xfrm>
          <a:off x="838200" y="1282682"/>
          <a:ext cx="10515600" cy="546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72820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err="1"/>
              <a:t>Инновацияларнинг</a:t>
            </a:r>
            <a:r>
              <a:rPr lang="ru-RU" sz="3200" b="1" dirty="0"/>
              <a:t> </a:t>
            </a:r>
            <a:r>
              <a:rPr lang="ru-RU" sz="3200" b="1" dirty="0" err="1"/>
              <a:t>таснифланиши</a:t>
            </a:r>
            <a:r>
              <a:rPr lang="ru-RU" sz="3200" b="1" dirty="0"/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24071"/>
            <a:ext cx="10515600" cy="435133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r>
              <a:rPr lang="ru-RU" i="1" dirty="0"/>
              <a:t>– тури </a:t>
            </a:r>
            <a:r>
              <a:rPr lang="ru-RU" i="1" dirty="0" err="1"/>
              <a:t>бўйича</a:t>
            </a:r>
            <a:r>
              <a:rPr lang="ru-RU" dirty="0"/>
              <a:t>: техник-</a:t>
            </a:r>
            <a:r>
              <a:rPr lang="ru-RU" dirty="0" err="1"/>
              <a:t>технологик</a:t>
            </a:r>
            <a:r>
              <a:rPr lang="ru-RU" dirty="0"/>
              <a:t> (техника, технология, </a:t>
            </a:r>
            <a:r>
              <a:rPr lang="ru-RU" dirty="0" err="1"/>
              <a:t>материаллар</a:t>
            </a:r>
            <a:r>
              <a:rPr lang="ru-RU" dirty="0"/>
              <a:t>), </a:t>
            </a:r>
            <a:r>
              <a:rPr lang="ru-RU" dirty="0" err="1"/>
              <a:t>ижтимоий</a:t>
            </a:r>
            <a:r>
              <a:rPr lang="ru-RU" dirty="0"/>
              <a:t>, </a:t>
            </a:r>
            <a:r>
              <a:rPr lang="ru-RU" dirty="0" err="1"/>
              <a:t>иқтисодий</a:t>
            </a:r>
            <a:r>
              <a:rPr lang="ru-RU" dirty="0"/>
              <a:t>, </a:t>
            </a:r>
            <a:r>
              <a:rPr lang="ru-RU" dirty="0" err="1"/>
              <a:t>ташкилий-бошқарув</a:t>
            </a:r>
            <a:r>
              <a:rPr lang="ru-RU" dirty="0"/>
              <a:t>, </a:t>
            </a:r>
            <a:r>
              <a:rPr lang="ru-RU" dirty="0" err="1"/>
              <a:t>ҳуқуқий</a:t>
            </a:r>
            <a:r>
              <a:rPr lang="ru-RU" dirty="0"/>
              <a:t>;</a:t>
            </a:r>
          </a:p>
          <a:p>
            <a:r>
              <a:rPr lang="ru-RU" i="1" dirty="0"/>
              <a:t>– </a:t>
            </a:r>
            <a:r>
              <a:rPr lang="ru-RU" i="1" dirty="0" err="1"/>
              <a:t>инновацион</a:t>
            </a:r>
            <a:r>
              <a:rPr lang="ru-RU" i="1" dirty="0"/>
              <a:t> </a:t>
            </a:r>
            <a:r>
              <a:rPr lang="ru-RU" i="1" dirty="0" err="1"/>
              <a:t>салоҳиятига</a:t>
            </a:r>
            <a:r>
              <a:rPr lang="ru-RU" i="1" dirty="0"/>
              <a:t> </a:t>
            </a:r>
            <a:r>
              <a:rPr lang="ru-RU" i="1" dirty="0" err="1"/>
              <a:t>кўра</a:t>
            </a:r>
            <a:r>
              <a:rPr lang="ru-RU" dirty="0"/>
              <a:t>: радикал (</a:t>
            </a:r>
            <a:r>
              <a:rPr lang="ru-RU" dirty="0" err="1"/>
              <a:t>базавий</a:t>
            </a:r>
            <a:r>
              <a:rPr lang="ru-RU" dirty="0"/>
              <a:t>), </a:t>
            </a:r>
            <a:r>
              <a:rPr lang="ru-RU" dirty="0" err="1"/>
              <a:t>модификацияловчи</a:t>
            </a:r>
            <a:r>
              <a:rPr lang="ru-RU" dirty="0"/>
              <a:t> (</a:t>
            </a:r>
            <a:r>
              <a:rPr lang="ru-RU" dirty="0" err="1"/>
              <a:t>яхшиловчи</a:t>
            </a:r>
            <a:r>
              <a:rPr lang="ru-RU" dirty="0"/>
              <a:t>);</a:t>
            </a:r>
          </a:p>
          <a:p>
            <a:r>
              <a:rPr lang="ru-RU" i="1" dirty="0"/>
              <a:t>– </a:t>
            </a:r>
            <a:r>
              <a:rPr lang="ru-RU" i="1" dirty="0" err="1"/>
              <a:t>янгилик</a:t>
            </a:r>
            <a:r>
              <a:rPr lang="ru-RU" i="1" dirty="0"/>
              <a:t> </a:t>
            </a:r>
            <a:r>
              <a:rPr lang="ru-RU" i="1" dirty="0" err="1"/>
              <a:t>даражасига</a:t>
            </a:r>
            <a:r>
              <a:rPr lang="ru-RU" i="1" dirty="0"/>
              <a:t> </a:t>
            </a:r>
            <a:r>
              <a:rPr lang="ru-RU" i="1" dirty="0" err="1"/>
              <a:t>кўра</a:t>
            </a:r>
            <a:r>
              <a:rPr lang="ru-RU" dirty="0"/>
              <a:t>: </a:t>
            </a:r>
            <a:r>
              <a:rPr lang="ru-RU" dirty="0" err="1"/>
              <a:t>дунё</a:t>
            </a:r>
            <a:r>
              <a:rPr lang="ru-RU" dirty="0"/>
              <a:t> </a:t>
            </a:r>
            <a:r>
              <a:rPr lang="ru-RU" dirty="0" err="1"/>
              <a:t>миқёсидаги</a:t>
            </a:r>
            <a:r>
              <a:rPr lang="ru-RU" dirty="0"/>
              <a:t> </a:t>
            </a:r>
            <a:r>
              <a:rPr lang="ru-RU" dirty="0" err="1"/>
              <a:t>янгилик</a:t>
            </a:r>
            <a:r>
              <a:rPr lang="ru-RU" dirty="0"/>
              <a:t>, </a:t>
            </a:r>
            <a:r>
              <a:rPr lang="ru-RU" dirty="0" err="1"/>
              <a:t>мамлакат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тармоқ</a:t>
            </a:r>
            <a:r>
              <a:rPr lang="ru-RU" dirty="0"/>
              <a:t> </a:t>
            </a:r>
            <a:r>
              <a:rPr lang="ru-RU" dirty="0" err="1"/>
              <a:t>миқёсидаги</a:t>
            </a:r>
            <a:r>
              <a:rPr lang="ru-RU" dirty="0"/>
              <a:t> </a:t>
            </a:r>
            <a:r>
              <a:rPr lang="ru-RU" dirty="0" err="1"/>
              <a:t>янгилик</a:t>
            </a:r>
            <a:r>
              <a:rPr lang="ru-RU" dirty="0"/>
              <a:t>, </a:t>
            </a:r>
            <a:r>
              <a:rPr lang="ru-RU" dirty="0" err="1"/>
              <a:t>корхона</a:t>
            </a:r>
            <a:r>
              <a:rPr lang="ru-RU" dirty="0"/>
              <a:t> </a:t>
            </a:r>
            <a:r>
              <a:rPr lang="ru-RU" dirty="0" err="1"/>
              <a:t>даражасидаги</a:t>
            </a:r>
            <a:r>
              <a:rPr lang="ru-RU" dirty="0"/>
              <a:t> </a:t>
            </a:r>
            <a:r>
              <a:rPr lang="ru-RU" dirty="0" err="1"/>
              <a:t>янгилик</a:t>
            </a:r>
            <a:r>
              <a:rPr lang="ru-RU" dirty="0"/>
              <a:t>;</a:t>
            </a:r>
          </a:p>
          <a:p>
            <a:r>
              <a:rPr lang="ru-RU" i="1" dirty="0"/>
              <a:t>– </a:t>
            </a:r>
            <a:r>
              <a:rPr lang="ru-RU" i="1" dirty="0" err="1"/>
              <a:t>технологик</a:t>
            </a:r>
            <a:r>
              <a:rPr lang="ru-RU" i="1" dirty="0"/>
              <a:t> </a:t>
            </a:r>
            <a:r>
              <a:rPr lang="ru-RU" i="1" dirty="0" err="1"/>
              <a:t>параметрларга</a:t>
            </a:r>
            <a:r>
              <a:rPr lang="ru-RU" i="1" dirty="0"/>
              <a:t> </a:t>
            </a:r>
            <a:r>
              <a:rPr lang="ru-RU" i="1" dirty="0" err="1"/>
              <a:t>боғлиқ</a:t>
            </a:r>
            <a:r>
              <a:rPr lang="ru-RU" i="1" dirty="0"/>
              <a:t> </a:t>
            </a:r>
            <a:r>
              <a:rPr lang="ru-RU" i="1" dirty="0" err="1"/>
              <a:t>равишда</a:t>
            </a:r>
            <a:r>
              <a:rPr lang="ru-RU" dirty="0"/>
              <a:t>: </a:t>
            </a:r>
            <a:r>
              <a:rPr lang="ru-RU" dirty="0" err="1"/>
              <a:t>маҳсулот</a:t>
            </a:r>
            <a:r>
              <a:rPr lang="ru-RU" dirty="0"/>
              <a:t> (</a:t>
            </a:r>
            <a:r>
              <a:rPr lang="ru-RU" dirty="0" err="1"/>
              <a:t>янги</a:t>
            </a:r>
            <a:r>
              <a:rPr lang="ru-RU" dirty="0"/>
              <a:t> </a:t>
            </a:r>
            <a:r>
              <a:rPr lang="ru-RU" dirty="0" err="1"/>
              <a:t>маҳсулот</a:t>
            </a:r>
            <a:r>
              <a:rPr lang="ru-RU" dirty="0"/>
              <a:t>), </a:t>
            </a:r>
            <a:r>
              <a:rPr lang="ru-RU" dirty="0" err="1"/>
              <a:t>жараёнли</a:t>
            </a:r>
            <a:r>
              <a:rPr lang="ru-RU" dirty="0"/>
              <a:t> (</a:t>
            </a:r>
            <a:r>
              <a:rPr lang="ru-RU" dirty="0" err="1"/>
              <a:t>ташкил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бошқаришнинг</a:t>
            </a:r>
            <a:r>
              <a:rPr lang="ru-RU" dirty="0"/>
              <a:t> </a:t>
            </a:r>
            <a:r>
              <a:rPr lang="ru-RU" dirty="0" err="1"/>
              <a:t>янги</a:t>
            </a:r>
            <a:r>
              <a:rPr lang="ru-RU" dirty="0"/>
              <a:t> </a:t>
            </a:r>
            <a:r>
              <a:rPr lang="ru-RU" dirty="0" err="1"/>
              <a:t>жараёнлари</a:t>
            </a:r>
            <a:r>
              <a:rPr lang="ru-RU" dirty="0"/>
              <a:t>, </a:t>
            </a:r>
            <a:r>
              <a:rPr lang="ru-RU" dirty="0" err="1"/>
              <a:t>янги</a:t>
            </a:r>
            <a:r>
              <a:rPr lang="ru-RU" dirty="0"/>
              <a:t> </a:t>
            </a:r>
            <a:r>
              <a:rPr lang="ru-RU" dirty="0" err="1"/>
              <a:t>технологиялар</a:t>
            </a:r>
            <a:r>
              <a:rPr lang="ru-RU" dirty="0"/>
              <a:t>);</a:t>
            </a:r>
          </a:p>
          <a:p>
            <a:r>
              <a:rPr lang="ru-RU" i="1" dirty="0"/>
              <a:t>– </a:t>
            </a:r>
            <a:r>
              <a:rPr lang="ru-RU" i="1" dirty="0" err="1"/>
              <a:t>самарадорлигига</a:t>
            </a:r>
            <a:r>
              <a:rPr lang="ru-RU" i="1" dirty="0"/>
              <a:t> </a:t>
            </a:r>
            <a:r>
              <a:rPr lang="ru-RU" i="1" dirty="0" err="1"/>
              <a:t>кўра</a:t>
            </a:r>
            <a:r>
              <a:rPr lang="ru-RU" dirty="0"/>
              <a:t>: </a:t>
            </a:r>
            <a:r>
              <a:rPr lang="ru-RU" dirty="0" err="1"/>
              <a:t>иқтисодий</a:t>
            </a:r>
            <a:r>
              <a:rPr lang="ru-RU" dirty="0"/>
              <a:t>, </a:t>
            </a:r>
            <a:r>
              <a:rPr lang="ru-RU" dirty="0" err="1"/>
              <a:t>ижтимоий</a:t>
            </a:r>
            <a:r>
              <a:rPr lang="ru-RU" dirty="0"/>
              <a:t>, </a:t>
            </a:r>
            <a:r>
              <a:rPr lang="ru-RU" dirty="0" err="1"/>
              <a:t>экологик</a:t>
            </a:r>
            <a:r>
              <a:rPr lang="ru-RU" dirty="0"/>
              <a:t>, интеграл.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73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77825"/>
            <a:ext cx="10515600" cy="295275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err="1"/>
              <a:t>Ташкилий-бошқарув</a:t>
            </a:r>
            <a:r>
              <a:rPr lang="ru-RU" sz="2800" b="1" dirty="0"/>
              <a:t> </a:t>
            </a:r>
            <a:r>
              <a:rPr lang="ru-RU" sz="2800" b="1" dirty="0" err="1"/>
              <a:t>инновациялари</a:t>
            </a:r>
            <a:r>
              <a:rPr lang="ru-RU" sz="2800" b="1" dirty="0"/>
              <a:t> </a:t>
            </a:r>
            <a:r>
              <a:rPr lang="ru-RU" sz="2800" b="1" dirty="0" err="1"/>
              <a:t>тузилмаси</a:t>
            </a:r>
            <a:endParaRPr lang="ru-RU" sz="28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6880448"/>
              </p:ext>
            </p:extLst>
          </p:nvPr>
        </p:nvGraphicFramePr>
        <p:xfrm>
          <a:off x="285750" y="1181100"/>
          <a:ext cx="10730891" cy="51257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217886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3575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/>
              <a:t>Глобал</a:t>
            </a:r>
            <a:r>
              <a:rPr lang="ru-RU" sz="2800" b="1" dirty="0"/>
              <a:t> </a:t>
            </a:r>
            <a:r>
              <a:rPr lang="ru-RU" sz="2800" b="1" dirty="0" err="1"/>
              <a:t>инновациялар</a:t>
            </a:r>
            <a:r>
              <a:rPr lang="ru-RU" sz="2800" b="1" dirty="0"/>
              <a:t> </a:t>
            </a:r>
            <a:r>
              <a:rPr lang="ru-RU" sz="2800" b="1" dirty="0" err="1"/>
              <a:t>индекси</a:t>
            </a:r>
            <a:r>
              <a:rPr lang="en-US" sz="2800" b="1" dirty="0"/>
              <a:t> (The Global Innovation Index)</a:t>
            </a:r>
            <a:endParaRPr lang="ru-RU" sz="28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3376709"/>
              </p:ext>
            </p:extLst>
          </p:nvPr>
        </p:nvGraphicFramePr>
        <p:xfrm>
          <a:off x="838200" y="1358900"/>
          <a:ext cx="10515600" cy="4818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98871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6A556D4A-3464-4F4A-AA4E-318C296CF6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932" y="594985"/>
            <a:ext cx="10045873" cy="5430033"/>
          </a:xfrm>
          <a:prstGeom prst="rect">
            <a:avLst/>
          </a:prstGeom>
        </p:spPr>
      </p:pic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xmlns="" id="{5557EEE9-4AC5-44D8-B0CA-2A71DFCFA343}"/>
              </a:ext>
            </a:extLst>
          </p:cNvPr>
          <p:cNvSpPr/>
          <p:nvPr/>
        </p:nvSpPr>
        <p:spPr>
          <a:xfrm>
            <a:off x="688932" y="6263015"/>
            <a:ext cx="45565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https://www.globalinnovationindex.org/Home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2951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95275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sz="1800" b="1" cap="all" dirty="0"/>
              <a:t>Инновациялар индекси бўйича жаҳон мамлакатлари рейтинги </a:t>
            </a:r>
            <a:r>
              <a:rPr lang="en-US" sz="1800" b="1" cap="all" dirty="0"/>
              <a:t>(2019)</a:t>
            </a:r>
            <a:r>
              <a:rPr lang="ru-RU" b="1" cap="all" dirty="0"/>
              <a:t/>
            </a:r>
            <a:br>
              <a:rPr lang="ru-RU" b="1" cap="all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3351182"/>
              </p:ext>
            </p:extLst>
          </p:nvPr>
        </p:nvGraphicFramePr>
        <p:xfrm>
          <a:off x="838200" y="512762"/>
          <a:ext cx="5270500" cy="57696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6078">
                  <a:extLst>
                    <a:ext uri="{9D8B030D-6E8A-4147-A177-3AD203B41FA5}">
                      <a16:colId xmlns:a16="http://schemas.microsoft.com/office/drawing/2014/main" xmlns="" val="533355715"/>
                    </a:ext>
                  </a:extLst>
                </a:gridCol>
                <a:gridCol w="2491509">
                  <a:extLst>
                    <a:ext uri="{9D8B030D-6E8A-4147-A177-3AD203B41FA5}">
                      <a16:colId xmlns:a16="http://schemas.microsoft.com/office/drawing/2014/main" xmlns="" val="1254667808"/>
                    </a:ext>
                  </a:extLst>
                </a:gridCol>
                <a:gridCol w="1712913">
                  <a:extLst>
                    <a:ext uri="{9D8B030D-6E8A-4147-A177-3AD203B41FA5}">
                      <a16:colId xmlns:a16="http://schemas.microsoft.com/office/drawing/2014/main" xmlns="" val="40634627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800" b="0" i="0" kern="1200" cap="all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РЕЙТИНГ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kern="1200" cap="all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иқтисодиёт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kern="1200" cap="all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ИНДЕКС</a:t>
                      </a:r>
                      <a:endParaRPr lang="ru-RU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727105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1</a:t>
                      </a:r>
                    </a:p>
                  </a:txBody>
                  <a:tcPr marL="171450" marR="152400" marT="114300" marB="1238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800" b="1" u="none" strike="noStrike" dirty="0">
                          <a:solidFill>
                            <a:srgbClr val="666666"/>
                          </a:solidFill>
                          <a:effectLst/>
                          <a:hlinkClick r:id="rId3"/>
                        </a:rPr>
                        <a:t>Швей­цария</a:t>
                      </a:r>
                      <a:endParaRPr lang="ru-RU" sz="1800" dirty="0">
                        <a:effectLst/>
                      </a:endParaRPr>
                    </a:p>
                  </a:txBody>
                  <a:tcPr marL="152400" marR="152400" marT="114300" marB="123825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67.2</a:t>
                      </a:r>
                    </a:p>
                  </a:txBody>
                  <a:tcPr marL="152400" marR="171450" marT="114300" marB="123825"/>
                </a:tc>
                <a:extLst>
                  <a:ext uri="{0D108BD9-81ED-4DB2-BD59-A6C34878D82A}">
                    <a16:rowId xmlns:a16="http://schemas.microsoft.com/office/drawing/2014/main" xmlns="" val="9477584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2</a:t>
                      </a:r>
                    </a:p>
                  </a:txBody>
                  <a:tcPr marL="171450" marR="152400" marT="114300" marB="1238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800" b="1" u="none" strike="noStrike" dirty="0">
                          <a:solidFill>
                            <a:srgbClr val="666666"/>
                          </a:solidFill>
                          <a:effectLst/>
                          <a:hlinkClick r:id="rId4"/>
                        </a:rPr>
                        <a:t>Швеция</a:t>
                      </a:r>
                      <a:endParaRPr lang="ru-RU" sz="1800" dirty="0">
                        <a:effectLst/>
                      </a:endParaRPr>
                    </a:p>
                  </a:txBody>
                  <a:tcPr marL="152400" marR="152400" marT="114300" marB="123825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63.7</a:t>
                      </a:r>
                    </a:p>
                  </a:txBody>
                  <a:tcPr marL="152400" marR="171450" marT="114300" marB="123825"/>
                </a:tc>
                <a:extLst>
                  <a:ext uri="{0D108BD9-81ED-4DB2-BD59-A6C34878D82A}">
                    <a16:rowId xmlns:a16="http://schemas.microsoft.com/office/drawing/2014/main" xmlns="" val="39745151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3</a:t>
                      </a:r>
                    </a:p>
                  </a:txBody>
                  <a:tcPr marL="171450" marR="152400" marT="114300" marB="1238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800" b="1" u="none" strike="noStrike" dirty="0">
                          <a:solidFill>
                            <a:srgbClr val="666666"/>
                          </a:solidFill>
                          <a:effectLst/>
                        </a:rPr>
                        <a:t>Америка </a:t>
                      </a:r>
                      <a:r>
                        <a:rPr lang="ru-RU" sz="1800" b="1" u="none" strike="noStrike" dirty="0" err="1">
                          <a:solidFill>
                            <a:srgbClr val="666666"/>
                          </a:solidFill>
                          <a:effectLst/>
                        </a:rPr>
                        <a:t>Қўшма</a:t>
                      </a:r>
                      <a:r>
                        <a:rPr lang="ru-RU" sz="1800" b="1" u="none" strike="noStrike" dirty="0">
                          <a:solidFill>
                            <a:srgbClr val="666666"/>
                          </a:solidFill>
                          <a:effectLst/>
                        </a:rPr>
                        <a:t> </a:t>
                      </a:r>
                      <a:r>
                        <a:rPr lang="ru-RU" sz="1800" b="1" u="none" strike="noStrike" dirty="0" err="1">
                          <a:solidFill>
                            <a:srgbClr val="666666"/>
                          </a:solidFill>
                          <a:effectLst/>
                        </a:rPr>
                        <a:t>Штатлари</a:t>
                      </a:r>
                      <a:endParaRPr lang="ru-RU" sz="1800" dirty="0">
                        <a:effectLst/>
                      </a:endParaRPr>
                    </a:p>
                  </a:txBody>
                  <a:tcPr marL="152400" marR="152400" marT="114300" marB="123825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61.7</a:t>
                      </a:r>
                    </a:p>
                  </a:txBody>
                  <a:tcPr marL="152400" marR="171450" marT="114300" marB="123825"/>
                </a:tc>
                <a:extLst>
                  <a:ext uri="{0D108BD9-81ED-4DB2-BD59-A6C34878D82A}">
                    <a16:rowId xmlns:a16="http://schemas.microsoft.com/office/drawing/2014/main" xmlns="" val="12030591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4</a:t>
                      </a:r>
                    </a:p>
                  </a:txBody>
                  <a:tcPr marL="171450" marR="152400" marT="114300" marB="1238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800" b="1" u="none" strike="noStrike" dirty="0" err="1">
                          <a:solidFill>
                            <a:srgbClr val="666666"/>
                          </a:solidFill>
                          <a:effectLst/>
                        </a:rPr>
                        <a:t>Нидер­ландия</a:t>
                      </a:r>
                      <a:endParaRPr lang="ru-RU" sz="1800" dirty="0">
                        <a:effectLst/>
                      </a:endParaRPr>
                    </a:p>
                  </a:txBody>
                  <a:tcPr marL="152400" marR="152400" marT="114300" marB="123825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61.4</a:t>
                      </a:r>
                    </a:p>
                  </a:txBody>
                  <a:tcPr marL="152400" marR="171450" marT="114300" marB="123825"/>
                </a:tc>
                <a:extLst>
                  <a:ext uri="{0D108BD9-81ED-4DB2-BD59-A6C34878D82A}">
                    <a16:rowId xmlns:a16="http://schemas.microsoft.com/office/drawing/2014/main" xmlns="" val="39459495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5</a:t>
                      </a:r>
                    </a:p>
                  </a:txBody>
                  <a:tcPr marL="171450" marR="152400" marT="114300" marB="1238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800" b="1" u="none" strike="noStrike" dirty="0" err="1">
                          <a:solidFill>
                            <a:srgbClr val="666666"/>
                          </a:solidFill>
                          <a:effectLst/>
                          <a:hlinkClick r:id="rId5"/>
                        </a:rPr>
                        <a:t>Буюк</a:t>
                      </a:r>
                      <a:r>
                        <a:rPr lang="ru-RU" sz="1800" b="1" u="none" strike="noStrike" dirty="0">
                          <a:solidFill>
                            <a:srgbClr val="666666"/>
                          </a:solidFill>
                          <a:effectLst/>
                          <a:hlinkClick r:id="rId5"/>
                        </a:rPr>
                        <a:t>­</a:t>
                      </a:r>
                      <a:r>
                        <a:rPr lang="en-US" sz="1800" b="1" u="none" strike="noStrike" dirty="0">
                          <a:solidFill>
                            <a:srgbClr val="666666"/>
                          </a:solidFill>
                          <a:effectLst/>
                          <a:hlinkClick r:id="rId5"/>
                        </a:rPr>
                        <a:t> </a:t>
                      </a:r>
                      <a:r>
                        <a:rPr lang="ru-RU" sz="1800" b="1" u="none" strike="noStrike" dirty="0">
                          <a:solidFill>
                            <a:srgbClr val="666666"/>
                          </a:solidFill>
                          <a:effectLst/>
                          <a:hlinkClick r:id="rId5"/>
                        </a:rPr>
                        <a:t>Британия</a:t>
                      </a:r>
                      <a:endParaRPr lang="ru-RU" sz="1800" dirty="0">
                        <a:effectLst/>
                      </a:endParaRPr>
                    </a:p>
                  </a:txBody>
                  <a:tcPr marL="152400" marR="152400" marT="114300" marB="123825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61.3</a:t>
                      </a:r>
                    </a:p>
                  </a:txBody>
                  <a:tcPr marL="152400" marR="171450" marT="114300" marB="123825"/>
                </a:tc>
                <a:extLst>
                  <a:ext uri="{0D108BD9-81ED-4DB2-BD59-A6C34878D82A}">
                    <a16:rowId xmlns:a16="http://schemas.microsoft.com/office/drawing/2014/main" xmlns="" val="12727738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6</a:t>
                      </a:r>
                    </a:p>
                  </a:txBody>
                  <a:tcPr marL="171450" marR="152400" marT="114300" marB="1238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800" b="1" u="none" strike="noStrike" dirty="0">
                          <a:solidFill>
                            <a:srgbClr val="666666"/>
                          </a:solidFill>
                          <a:effectLst/>
                          <a:hlinkClick r:id="rId6"/>
                        </a:rPr>
                        <a:t>Финлян­дия</a:t>
                      </a:r>
                      <a:endParaRPr lang="ru-RU" sz="1800" dirty="0">
                        <a:effectLst/>
                      </a:endParaRPr>
                    </a:p>
                  </a:txBody>
                  <a:tcPr marL="152400" marR="152400" marT="114300" marB="123825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59.8</a:t>
                      </a:r>
                    </a:p>
                  </a:txBody>
                  <a:tcPr marL="152400" marR="171450" marT="114300" marB="123825"/>
                </a:tc>
                <a:extLst>
                  <a:ext uri="{0D108BD9-81ED-4DB2-BD59-A6C34878D82A}">
                    <a16:rowId xmlns:a16="http://schemas.microsoft.com/office/drawing/2014/main" xmlns="" val="16845758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7</a:t>
                      </a:r>
                    </a:p>
                  </a:txBody>
                  <a:tcPr marL="171450" marR="152400" marT="114300" marB="1238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800" b="1" u="none" strike="noStrike" dirty="0">
                          <a:solidFill>
                            <a:srgbClr val="666666"/>
                          </a:solidFill>
                          <a:effectLst/>
                          <a:hlinkClick r:id="rId7"/>
                        </a:rPr>
                        <a:t>Дания</a:t>
                      </a:r>
                      <a:endParaRPr lang="ru-RU" sz="1800" dirty="0">
                        <a:effectLst/>
                      </a:endParaRPr>
                    </a:p>
                  </a:txBody>
                  <a:tcPr marL="152400" marR="152400" marT="114300" marB="123825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58.4</a:t>
                      </a:r>
                    </a:p>
                  </a:txBody>
                  <a:tcPr marL="152400" marR="171450" marT="114300" marB="123825"/>
                </a:tc>
                <a:extLst>
                  <a:ext uri="{0D108BD9-81ED-4DB2-BD59-A6C34878D82A}">
                    <a16:rowId xmlns:a16="http://schemas.microsoft.com/office/drawing/2014/main" xmlns="" val="10294536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8</a:t>
                      </a:r>
                    </a:p>
                  </a:txBody>
                  <a:tcPr marL="171450" marR="152400" marT="114300" marB="1238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800" b="1" u="none" strike="noStrike" dirty="0">
                          <a:solidFill>
                            <a:srgbClr val="666666"/>
                          </a:solidFill>
                          <a:effectLst/>
                          <a:hlinkClick r:id="rId8"/>
                        </a:rPr>
                        <a:t>Сингапур</a:t>
                      </a:r>
                      <a:endParaRPr lang="ru-RU" sz="1800" dirty="0">
                        <a:effectLst/>
                      </a:endParaRPr>
                    </a:p>
                  </a:txBody>
                  <a:tcPr marL="152400" marR="152400" marT="114300" marB="123825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58.4</a:t>
                      </a:r>
                    </a:p>
                  </a:txBody>
                  <a:tcPr marL="152400" marR="171450" marT="114300" marB="123825"/>
                </a:tc>
                <a:extLst>
                  <a:ext uri="{0D108BD9-81ED-4DB2-BD59-A6C34878D82A}">
                    <a16:rowId xmlns:a16="http://schemas.microsoft.com/office/drawing/2014/main" xmlns="" val="35739045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9</a:t>
                      </a:r>
                    </a:p>
                  </a:txBody>
                  <a:tcPr marL="171450" marR="152400" marT="114300" marB="1238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800" b="1" u="none" strike="noStrike" dirty="0">
                          <a:solidFill>
                            <a:srgbClr val="666666"/>
                          </a:solidFill>
                          <a:effectLst/>
                          <a:hlinkClick r:id="rId9"/>
                        </a:rPr>
                        <a:t>Германия</a:t>
                      </a:r>
                      <a:endParaRPr lang="ru-RU" sz="1800" dirty="0">
                        <a:effectLst/>
                      </a:endParaRPr>
                    </a:p>
                  </a:txBody>
                  <a:tcPr marL="152400" marR="152400" marT="114300" marB="123825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58.2</a:t>
                      </a:r>
                    </a:p>
                  </a:txBody>
                  <a:tcPr marL="152400" marR="171450" marT="114300" marB="123825"/>
                </a:tc>
                <a:extLst>
                  <a:ext uri="{0D108BD9-81ED-4DB2-BD59-A6C34878D82A}">
                    <a16:rowId xmlns:a16="http://schemas.microsoft.com/office/drawing/2014/main" xmlns="" val="28126839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10</a:t>
                      </a:r>
                    </a:p>
                  </a:txBody>
                  <a:tcPr marL="171450" marR="152400" marT="114300" marB="1238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800" b="1" u="none" strike="noStrike" dirty="0" err="1">
                          <a:solidFill>
                            <a:srgbClr val="666666"/>
                          </a:solidFill>
                          <a:effectLst/>
                        </a:rPr>
                        <a:t>Исроил</a:t>
                      </a:r>
                      <a:endParaRPr lang="ru-RU" sz="1800" dirty="0">
                        <a:effectLst/>
                      </a:endParaRPr>
                    </a:p>
                  </a:txBody>
                  <a:tcPr marL="152400" marR="152400" marT="114300" marB="123825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57.4</a:t>
                      </a:r>
                    </a:p>
                  </a:txBody>
                  <a:tcPr marL="152400" marR="171450" marT="114300" marB="123825"/>
                </a:tc>
                <a:extLst>
                  <a:ext uri="{0D108BD9-81ED-4DB2-BD59-A6C34878D82A}">
                    <a16:rowId xmlns:a16="http://schemas.microsoft.com/office/drawing/2014/main" xmlns="" val="1458511366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4574188"/>
              </p:ext>
            </p:extLst>
          </p:nvPr>
        </p:nvGraphicFramePr>
        <p:xfrm>
          <a:off x="6176723" y="512762"/>
          <a:ext cx="5588000" cy="4099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xmlns="" val="4098040881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xmlns="" val="2759951468"/>
                    </a:ext>
                  </a:extLst>
                </a:gridCol>
                <a:gridCol w="1549400">
                  <a:extLst>
                    <a:ext uri="{9D8B030D-6E8A-4147-A177-3AD203B41FA5}">
                      <a16:colId xmlns:a16="http://schemas.microsoft.com/office/drawing/2014/main" xmlns="" val="18588788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kern="1200" cap="all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</a:p>
                  </a:txBody>
                  <a:tcPr marL="171450" marR="152400" marT="114300" marB="1238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800" b="0" i="0" kern="1200" cap="all" dirty="0" err="1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эстония</a:t>
                      </a:r>
                      <a:endParaRPr lang="ru-RU" sz="1800" b="0" i="0" kern="1200" cap="all" dirty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52400" marR="152400" marT="114300" marB="123825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50.0</a:t>
                      </a:r>
                    </a:p>
                  </a:txBody>
                  <a:tcPr marL="152400" marR="171450" marT="114300" marB="123825"/>
                </a:tc>
                <a:extLst>
                  <a:ext uri="{0D108BD9-81ED-4DB2-BD59-A6C34878D82A}">
                    <a16:rowId xmlns:a16="http://schemas.microsoft.com/office/drawing/2014/main" xmlns="" val="1107028806"/>
                  </a:ext>
                </a:extLst>
              </a:tr>
              <a:tr h="495237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34</a:t>
                      </a:r>
                    </a:p>
                  </a:txBody>
                  <a:tcPr marL="171450" marR="152400" marT="114300" marB="1238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800" b="1" u="none" strike="noStrike" dirty="0">
                          <a:solidFill>
                            <a:srgbClr val="666666"/>
                          </a:solidFill>
                          <a:effectLst/>
                          <a:hlinkClick r:id="rId10"/>
                        </a:rPr>
                        <a:t>Латвия</a:t>
                      </a:r>
                      <a:endParaRPr lang="ru-RU" sz="1800" dirty="0">
                        <a:effectLst/>
                      </a:endParaRPr>
                    </a:p>
                  </a:txBody>
                  <a:tcPr marL="152400" marR="152400" marT="114300" marB="123825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43.2</a:t>
                      </a:r>
                    </a:p>
                  </a:txBody>
                  <a:tcPr marL="152400" marR="171450" marT="114300" marB="123825"/>
                </a:tc>
                <a:extLst>
                  <a:ext uri="{0D108BD9-81ED-4DB2-BD59-A6C34878D82A}">
                    <a16:rowId xmlns:a16="http://schemas.microsoft.com/office/drawing/2014/main" xmlns="" val="6728167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46</a:t>
                      </a:r>
                    </a:p>
                  </a:txBody>
                  <a:tcPr marL="171450" marR="152400" marT="114300" marB="1238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800" b="1" u="none" strike="noStrike" dirty="0">
                          <a:solidFill>
                            <a:srgbClr val="666666"/>
                          </a:solidFill>
                          <a:effectLst/>
                          <a:hlinkClick r:id="rId11"/>
                        </a:rPr>
                        <a:t>Россия</a:t>
                      </a:r>
                      <a:endParaRPr lang="ru-RU" sz="1800" dirty="0">
                        <a:effectLst/>
                      </a:endParaRPr>
                    </a:p>
                  </a:txBody>
                  <a:tcPr marL="152400" marR="152400" marT="114300" marB="123825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37.6</a:t>
                      </a:r>
                    </a:p>
                  </a:txBody>
                  <a:tcPr marL="152400" marR="171450" marT="114300" marB="123825"/>
                </a:tc>
                <a:extLst>
                  <a:ext uri="{0D108BD9-81ED-4DB2-BD59-A6C34878D82A}">
                    <a16:rowId xmlns:a16="http://schemas.microsoft.com/office/drawing/2014/main" xmlns="" val="14795883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72</a:t>
                      </a:r>
                    </a:p>
                  </a:txBody>
                  <a:tcPr marL="171450" marR="152400" marT="114300" marB="1238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800" b="1" u="none" strike="noStrike" dirty="0">
                          <a:solidFill>
                            <a:srgbClr val="666666"/>
                          </a:solidFill>
                          <a:effectLst/>
                          <a:hlinkClick r:id="rId12"/>
                        </a:rPr>
                        <a:t>Беларусь</a:t>
                      </a:r>
                      <a:endParaRPr lang="ru-RU" sz="1800" dirty="0">
                        <a:effectLst/>
                      </a:endParaRPr>
                    </a:p>
                  </a:txBody>
                  <a:tcPr marL="152400" marR="152400" marT="114300" marB="123825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32.1</a:t>
                      </a:r>
                    </a:p>
                  </a:txBody>
                  <a:tcPr marL="152400" marR="171450" marT="114300" marB="123825"/>
                </a:tc>
                <a:extLst>
                  <a:ext uri="{0D108BD9-81ED-4DB2-BD59-A6C34878D82A}">
                    <a16:rowId xmlns:a16="http://schemas.microsoft.com/office/drawing/2014/main" xmlns="" val="20824327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79</a:t>
                      </a:r>
                    </a:p>
                  </a:txBody>
                  <a:tcPr marL="171450" marR="152400" marT="114300" marB="1238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800" b="1" u="none" strike="noStrike" baseline="0" dirty="0">
                          <a:solidFill>
                            <a:srgbClr val="666666"/>
                          </a:solidFill>
                          <a:effectLst/>
                        </a:rPr>
                        <a:t> </a:t>
                      </a:r>
                      <a:r>
                        <a:rPr lang="uz-Cyrl-UZ" sz="1800" b="1" u="none" strike="noStrike" baseline="0" dirty="0">
                          <a:solidFill>
                            <a:srgbClr val="666666"/>
                          </a:solidFill>
                          <a:effectLst/>
                        </a:rPr>
                        <a:t>Қозоғистон</a:t>
                      </a:r>
                      <a:endParaRPr lang="ru-RU" sz="1800" dirty="0">
                        <a:effectLst/>
                      </a:endParaRPr>
                    </a:p>
                  </a:txBody>
                  <a:tcPr marL="152400" marR="152400" marT="114300" marB="123825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31.0</a:t>
                      </a:r>
                    </a:p>
                  </a:txBody>
                  <a:tcPr marL="152400" marR="171450" marT="114300" marB="123825"/>
                </a:tc>
                <a:extLst>
                  <a:ext uri="{0D108BD9-81ED-4DB2-BD59-A6C34878D82A}">
                    <a16:rowId xmlns:a16="http://schemas.microsoft.com/office/drawing/2014/main" xmlns="" val="4231335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84</a:t>
                      </a:r>
                    </a:p>
                  </a:txBody>
                  <a:tcPr marL="171450" marR="152400" marT="114300" marB="1238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800" b="1" u="none" strike="noStrike" dirty="0" err="1">
                          <a:solidFill>
                            <a:srgbClr val="666666"/>
                          </a:solidFill>
                          <a:effectLst/>
                          <a:hlinkClick r:id="rId13"/>
                        </a:rPr>
                        <a:t>Озарбай­жон</a:t>
                      </a:r>
                      <a:endParaRPr lang="ru-RU" sz="1800" dirty="0">
                        <a:effectLst/>
                      </a:endParaRPr>
                    </a:p>
                  </a:txBody>
                  <a:tcPr marL="152400" marR="152400" marT="114300" marB="123825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30.2</a:t>
                      </a:r>
                    </a:p>
                  </a:txBody>
                  <a:tcPr marL="152400" marR="171450" marT="114300" marB="123825"/>
                </a:tc>
                <a:extLst>
                  <a:ext uri="{0D108BD9-81ED-4DB2-BD59-A6C34878D82A}">
                    <a16:rowId xmlns:a16="http://schemas.microsoft.com/office/drawing/2014/main" xmlns="" val="2147746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90</a:t>
                      </a:r>
                    </a:p>
                  </a:txBody>
                  <a:tcPr marL="171450" marR="152400" marT="114300" marB="1238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800" b="1" u="none" strike="noStrike" dirty="0" err="1">
                          <a:solidFill>
                            <a:srgbClr val="666666"/>
                          </a:solidFill>
                          <a:effectLst/>
                          <a:hlinkClick r:id="rId14"/>
                        </a:rPr>
                        <a:t>Қирғизистон</a:t>
                      </a:r>
                      <a:endParaRPr lang="ru-RU" sz="1800" dirty="0">
                        <a:effectLst/>
                      </a:endParaRPr>
                    </a:p>
                  </a:txBody>
                  <a:tcPr marL="152400" marR="152400" marT="114300" marB="123825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28.4</a:t>
                      </a:r>
                    </a:p>
                  </a:txBody>
                  <a:tcPr marL="152400" marR="171450" marT="114300" marB="123825"/>
                </a:tc>
                <a:extLst>
                  <a:ext uri="{0D108BD9-81ED-4DB2-BD59-A6C34878D82A}">
                    <a16:rowId xmlns:a16="http://schemas.microsoft.com/office/drawing/2014/main" xmlns="" val="14355594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100</a:t>
                      </a:r>
                    </a:p>
                  </a:txBody>
                  <a:tcPr marL="171450" marR="152400" marT="114300" marB="1238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800" b="1" u="none" strike="noStrike" dirty="0" err="1">
                          <a:solidFill>
                            <a:srgbClr val="666666"/>
                          </a:solidFill>
                          <a:effectLst/>
                          <a:hlinkClick r:id="rId15"/>
                        </a:rPr>
                        <a:t>Тожики­стон</a:t>
                      </a:r>
                      <a:endParaRPr lang="ru-RU" sz="1800" dirty="0">
                        <a:effectLst/>
                      </a:endParaRPr>
                    </a:p>
                  </a:txBody>
                  <a:tcPr marL="152400" marR="152400" marT="114300" marB="123825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26.4</a:t>
                      </a:r>
                    </a:p>
                  </a:txBody>
                  <a:tcPr marL="152400" marR="171450" marT="114300" marB="123825"/>
                </a:tc>
                <a:extLst>
                  <a:ext uri="{0D108BD9-81ED-4DB2-BD59-A6C34878D82A}">
                    <a16:rowId xmlns:a16="http://schemas.microsoft.com/office/drawing/2014/main" xmlns="" val="457190141"/>
                  </a:ext>
                </a:extLst>
              </a:tr>
            </a:tbl>
          </a:graphicData>
        </a:graphic>
      </p:graphicFrame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EF04FA3-5BBD-40BC-8A37-B882D9DA8575}"/>
              </a:ext>
            </a:extLst>
          </p:cNvPr>
          <p:cNvSpPr/>
          <p:nvPr/>
        </p:nvSpPr>
        <p:spPr>
          <a:xfrm>
            <a:off x="6636072" y="4759959"/>
            <a:ext cx="53372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/>
              <a:t>Манба</a:t>
            </a:r>
            <a:r>
              <a:rPr lang="ru-RU" dirty="0"/>
              <a:t>: </a:t>
            </a:r>
            <a:r>
              <a:rPr lang="en-US" dirty="0"/>
              <a:t>https://www.globalinnovationindex.org/Home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36387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251" y="-36069"/>
            <a:ext cx="6705314" cy="1325563"/>
          </a:xfrm>
        </p:spPr>
        <p:txBody>
          <a:bodyPr>
            <a:normAutofit/>
          </a:bodyPr>
          <a:lstStyle/>
          <a:p>
            <a:r>
              <a:rPr lang="ru-RU" sz="2800" b="1" dirty="0" err="1"/>
              <a:t>Глобал</a:t>
            </a:r>
            <a:r>
              <a:rPr lang="ru-RU" sz="2800" b="1" dirty="0"/>
              <a:t> </a:t>
            </a:r>
            <a:r>
              <a:rPr lang="ru-RU" sz="2800" b="1" dirty="0" err="1"/>
              <a:t>инновациялар</a:t>
            </a:r>
            <a:r>
              <a:rPr lang="ru-RU" sz="2800" b="1" dirty="0"/>
              <a:t> </a:t>
            </a:r>
            <a:r>
              <a:rPr lang="ru-RU" sz="2800" b="1" dirty="0" err="1"/>
              <a:t>индексининг</a:t>
            </a:r>
            <a:r>
              <a:rPr lang="ru-RU" sz="2800" b="1" dirty="0"/>
              <a:t> </a:t>
            </a:r>
            <a:r>
              <a:rPr lang="ru-RU" sz="2800" b="1" dirty="0" err="1"/>
              <a:t>турли</a:t>
            </a:r>
            <a:r>
              <a:rPr lang="ru-RU" sz="2800" b="1" dirty="0"/>
              <a:t> </a:t>
            </a:r>
            <a:r>
              <a:rPr lang="ru-RU" sz="2800" b="1" dirty="0" err="1"/>
              <a:t>категорияларидаги</a:t>
            </a:r>
            <a:r>
              <a:rPr lang="ru-RU" sz="2800" b="1" dirty="0"/>
              <a:t> </a:t>
            </a:r>
            <a:r>
              <a:rPr lang="ru-RU" sz="2800" b="1" dirty="0" err="1"/>
              <a:t>етакчилар</a:t>
            </a:r>
            <a:r>
              <a:rPr lang="ru-RU" sz="2800" b="1" dirty="0"/>
              <a:t> (2019)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6892" y="1787524"/>
            <a:ext cx="4079947" cy="47910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3567" y="1193800"/>
            <a:ext cx="3065567" cy="27706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5101" y="3903636"/>
            <a:ext cx="3200464" cy="286141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43514" y="327682"/>
            <a:ext cx="3666701" cy="429368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31400" y="4621364"/>
            <a:ext cx="2260600" cy="2236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6248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79904"/>
          </a:xfrm>
        </p:spPr>
        <p:txBody>
          <a:bodyPr>
            <a:normAutofit/>
          </a:bodyPr>
          <a:lstStyle/>
          <a:p>
            <a:pPr algn="ctr"/>
            <a:r>
              <a:rPr lang="uz-Cyrl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Минтақалар бўйича 3та етакчи инновацион иқтисодиёт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403" y="1045030"/>
            <a:ext cx="7226312" cy="530017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119403" y="6345200"/>
            <a:ext cx="55193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https://www.globalinnovationindex.org/gii-2021-report#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00629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20675"/>
          </a:xfrm>
        </p:spPr>
        <p:txBody>
          <a:bodyPr>
            <a:noAutofit/>
          </a:bodyPr>
          <a:lstStyle/>
          <a:p>
            <a:pPr algn="ctr"/>
            <a:r>
              <a:rPr lang="uz-Cyrl-UZ" sz="2800" b="1" dirty="0"/>
              <a:t>Глобал инновацион индекс-2021</a:t>
            </a:r>
            <a:endParaRPr lang="ru-RU" sz="28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9421076"/>
              </p:ext>
            </p:extLst>
          </p:nvPr>
        </p:nvGraphicFramePr>
        <p:xfrm>
          <a:off x="720091" y="971555"/>
          <a:ext cx="5303519" cy="54978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160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1823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9367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43614">
                <a:tc>
                  <a:txBody>
                    <a:bodyPr/>
                    <a:lstStyle/>
                    <a:p>
                      <a:r>
                        <a:rPr lang="uz-Cyrl-UZ" sz="1050" dirty="0"/>
                        <a:t>Рэнкинг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Иқтисодиёт/мамлакат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Балл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43614">
                <a:tc>
                  <a:txBody>
                    <a:bodyPr/>
                    <a:lstStyle/>
                    <a:p>
                      <a:r>
                        <a:rPr lang="en-US" sz="1050" dirty="0"/>
                        <a:t>1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Швейцария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65.5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3614">
                <a:tc>
                  <a:txBody>
                    <a:bodyPr/>
                    <a:lstStyle/>
                    <a:p>
                      <a:r>
                        <a:rPr lang="uz-Cyrl-UZ" sz="1050" dirty="0"/>
                        <a:t>2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Швеция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/>
                        <a:t>63.1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43614">
                <a:tc>
                  <a:txBody>
                    <a:bodyPr/>
                    <a:lstStyle/>
                    <a:p>
                      <a:r>
                        <a:rPr lang="uz-Cyrl-UZ" sz="1050" dirty="0"/>
                        <a:t>3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АҚШ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61,3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43614">
                <a:tc>
                  <a:txBody>
                    <a:bodyPr/>
                    <a:lstStyle/>
                    <a:p>
                      <a:r>
                        <a:rPr lang="uz-Cyrl-UZ" sz="1050" dirty="0"/>
                        <a:t>4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Буюк Британция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59,8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43614">
                <a:tc>
                  <a:txBody>
                    <a:bodyPr/>
                    <a:lstStyle/>
                    <a:p>
                      <a:r>
                        <a:rPr lang="uz-Cyrl-UZ" sz="1050" dirty="0"/>
                        <a:t>5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Корея Республикаси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59,3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43614">
                <a:tc>
                  <a:txBody>
                    <a:bodyPr/>
                    <a:lstStyle/>
                    <a:p>
                      <a:r>
                        <a:rPr lang="uz-Cyrl-UZ" sz="1050" dirty="0"/>
                        <a:t>6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Нидерландия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58,6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43614">
                <a:tc>
                  <a:txBody>
                    <a:bodyPr/>
                    <a:lstStyle/>
                    <a:p>
                      <a:r>
                        <a:rPr lang="uz-Cyrl-UZ" sz="1050" dirty="0"/>
                        <a:t>7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Финландия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58,4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43614">
                <a:tc>
                  <a:txBody>
                    <a:bodyPr/>
                    <a:lstStyle/>
                    <a:p>
                      <a:r>
                        <a:rPr lang="uz-Cyrl-UZ" sz="1050" dirty="0"/>
                        <a:t>8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Сингапур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57,8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43614">
                <a:tc>
                  <a:txBody>
                    <a:bodyPr/>
                    <a:lstStyle/>
                    <a:p>
                      <a:r>
                        <a:rPr lang="uz-Cyrl-UZ" sz="1050" dirty="0"/>
                        <a:t>9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Дания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57,3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43614">
                <a:tc>
                  <a:txBody>
                    <a:bodyPr/>
                    <a:lstStyle/>
                    <a:p>
                      <a:r>
                        <a:rPr lang="uz-Cyrl-UZ" sz="1050" dirty="0"/>
                        <a:t>10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Германия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57,3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43614">
                <a:tc>
                  <a:txBody>
                    <a:bodyPr/>
                    <a:lstStyle/>
                    <a:p>
                      <a:r>
                        <a:rPr lang="uz-Cyrl-UZ" sz="1050" dirty="0"/>
                        <a:t>11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Франция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55,0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43614">
                <a:tc>
                  <a:txBody>
                    <a:bodyPr/>
                    <a:lstStyle/>
                    <a:p>
                      <a:r>
                        <a:rPr lang="uz-Cyrl-UZ" sz="1050" dirty="0"/>
                        <a:t>12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Хитой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54,8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43614">
                <a:tc>
                  <a:txBody>
                    <a:bodyPr/>
                    <a:lstStyle/>
                    <a:p>
                      <a:r>
                        <a:rPr lang="uz-Cyrl-UZ" sz="1050" dirty="0"/>
                        <a:t>13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Япония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54,5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43614">
                <a:tc>
                  <a:txBody>
                    <a:bodyPr/>
                    <a:lstStyle/>
                    <a:p>
                      <a:r>
                        <a:rPr lang="uz-Cyrl-UZ" sz="1050" dirty="0"/>
                        <a:t>14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Гонг Конг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53,7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343614">
                <a:tc>
                  <a:txBody>
                    <a:bodyPr/>
                    <a:lstStyle/>
                    <a:p>
                      <a:r>
                        <a:rPr lang="uz-Cyrl-UZ" sz="1050" dirty="0"/>
                        <a:t>15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Исроил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050" dirty="0"/>
                        <a:t>53,4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</a:tbl>
          </a:graphicData>
        </a:graphic>
      </p:graphicFrame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92703802"/>
              </p:ext>
            </p:extLst>
          </p:nvPr>
        </p:nvGraphicFramePr>
        <p:xfrm>
          <a:off x="6374130" y="945515"/>
          <a:ext cx="4979670" cy="452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06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8346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7442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uz-Cyrl-UZ" sz="1400" dirty="0"/>
                        <a:t>Рэнкинг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400" dirty="0"/>
                        <a:t>Иқтисодиёт/мамлакат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400" dirty="0"/>
                        <a:t>Балл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1400" dirty="0"/>
                        <a:t>45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400" dirty="0"/>
                        <a:t>Россия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400" dirty="0"/>
                        <a:t>36,6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1400" dirty="0"/>
                        <a:t>49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400" dirty="0"/>
                        <a:t>Украина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400" dirty="0"/>
                        <a:t>35,6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1400" dirty="0"/>
                        <a:t>62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400" dirty="0"/>
                        <a:t>Белорусь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400" dirty="0"/>
                        <a:t>32,6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1400" dirty="0"/>
                        <a:t>63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400" dirty="0"/>
                        <a:t>Грузия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400" dirty="0"/>
                        <a:t>32,4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1400" dirty="0"/>
                        <a:t>69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400" dirty="0"/>
                        <a:t>Арманистон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400" dirty="0"/>
                        <a:t>31,4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1400" dirty="0"/>
                        <a:t>79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z-Cyrl-UZ" sz="1400" dirty="0"/>
                        <a:t>Қозоғистон</a:t>
                      </a:r>
                      <a:endParaRPr lang="ru-RU" sz="1400" dirty="0"/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400" dirty="0"/>
                        <a:t>28,6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1400" dirty="0"/>
                        <a:t>80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z-Cyrl-UZ" sz="1400" dirty="0"/>
                        <a:t>Озарбайжон</a:t>
                      </a:r>
                      <a:endParaRPr lang="ru-RU" sz="1400" dirty="0"/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400" dirty="0"/>
                        <a:t>28,4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1400" dirty="0"/>
                        <a:t>86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z-Cyrl-UZ" sz="1400" dirty="0"/>
                        <a:t>Ўзбекистон</a:t>
                      </a:r>
                      <a:endParaRPr lang="ru-RU" sz="1400" dirty="0"/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400" dirty="0"/>
                        <a:t>27,4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1400" dirty="0"/>
                        <a:t>98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400" dirty="0"/>
                        <a:t>Қирғизистон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400" dirty="0"/>
                        <a:t>24,5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1400" dirty="0"/>
                        <a:t>103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400" dirty="0"/>
                        <a:t>Тожикистон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400" dirty="0"/>
                        <a:t>23,9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67123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4217" y="150812"/>
            <a:ext cx="10515600" cy="3206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/>
              <a:t>И</a:t>
            </a:r>
            <a:r>
              <a:rPr lang="uz-Cyrl-UZ" sz="2400" b="1" dirty="0"/>
              <a:t>ТТКИга ялпи ички харажатлар, ЯИМга нисбатан %да</a:t>
            </a:r>
            <a:endParaRPr lang="ru-RU" sz="2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391" y="471487"/>
            <a:ext cx="11447142" cy="616844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982017" y="6455264"/>
            <a:ext cx="57715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medium-content-sans-serif-font"/>
              </a:rPr>
              <a:t>Источник: </a:t>
            </a:r>
            <a:r>
              <a:rPr lang="en-US" i="1" dirty="0">
                <a:latin typeface="medium-content-sans-serif-font"/>
              </a:rPr>
              <a:t>UNESCO Institute for Statistics, </a:t>
            </a:r>
            <a:r>
              <a:rPr lang="ru-RU" i="1" dirty="0">
                <a:latin typeface="medium-content-sans-serif-font"/>
              </a:rPr>
              <a:t>Июнь 2019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36573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6775" y="128589"/>
            <a:ext cx="10515600" cy="46355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/>
              <a:t>2000–2017 </a:t>
            </a:r>
            <a:r>
              <a:rPr lang="ru-RU" sz="2400" b="1" dirty="0" err="1"/>
              <a:t>йиллар</a:t>
            </a:r>
            <a:r>
              <a:rPr lang="ru-RU" sz="2400" b="1" dirty="0"/>
              <a:t> </a:t>
            </a:r>
            <a:r>
              <a:rPr lang="ru-RU" sz="2400" b="1" dirty="0" err="1"/>
              <a:t>мобайнида</a:t>
            </a:r>
            <a:r>
              <a:rPr lang="ru-RU" sz="2400" b="1" dirty="0"/>
              <a:t> </a:t>
            </a:r>
            <a:r>
              <a:rPr lang="ru-RU" sz="2400" b="1" dirty="0" err="1"/>
              <a:t>ИТТКИга</a:t>
            </a:r>
            <a:r>
              <a:rPr lang="ru-RU" sz="2400" b="1" dirty="0"/>
              <a:t> </a:t>
            </a:r>
            <a:r>
              <a:rPr lang="ru-RU" sz="2400" b="1" dirty="0" err="1"/>
              <a:t>харажатлар</a:t>
            </a:r>
            <a:r>
              <a:rPr lang="ru-RU" sz="2400" b="1" dirty="0"/>
              <a:t>, млрд. АҚШ </a:t>
            </a:r>
            <a:r>
              <a:rPr lang="ru-RU" sz="2400" b="1" dirty="0" err="1"/>
              <a:t>доллари</a:t>
            </a:r>
            <a:endParaRPr lang="ru-RU" sz="2400" b="1" dirty="0"/>
          </a:p>
        </p:txBody>
      </p:sp>
      <p:pic>
        <p:nvPicPr>
          <p:cNvPr id="1026" name="Picture 2" descr="https://miro.medium.com/max/637/1*WjqZJuP_t8OuTq7q63U9P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616666"/>
            <a:ext cx="8945562" cy="5547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76438" y="6100673"/>
            <a:ext cx="100822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>
                <a:latin typeface="medium-content-sans-serif-font"/>
              </a:rPr>
              <a:t>Источник: </a:t>
            </a:r>
            <a:r>
              <a:rPr lang="en-US" dirty="0">
                <a:latin typeface="medium-content-sans-serif-font"/>
              </a:rPr>
              <a:t>CRS analysis of </a:t>
            </a:r>
            <a:r>
              <a:rPr lang="en-US" dirty="0" err="1">
                <a:latin typeface="medium-content-sans-serif-font"/>
              </a:rPr>
              <a:t>Organisation</a:t>
            </a:r>
            <a:r>
              <a:rPr lang="en-US" dirty="0">
                <a:latin typeface="medium-content-sans-serif-font"/>
              </a:rPr>
              <a:t> for Economic Cooperation and Development, </a:t>
            </a:r>
            <a:r>
              <a:rPr lang="en-US" dirty="0" err="1">
                <a:latin typeface="medium-content-sans-serif-font"/>
              </a:rPr>
              <a:t>OECD.Stat</a:t>
            </a:r>
            <a:r>
              <a:rPr lang="en-US" dirty="0">
                <a:latin typeface="medium-content-sans-serif-font"/>
              </a:rPr>
              <a:t> database, https: //stats. </a:t>
            </a:r>
            <a:r>
              <a:rPr lang="en-US" dirty="0" err="1">
                <a:latin typeface="medium-content-sans-serif-font"/>
              </a:rPr>
              <a:t>oecd</a:t>
            </a:r>
            <a:r>
              <a:rPr lang="en-US" dirty="0">
                <a:latin typeface="medium-content-sans-serif-font"/>
              </a:rPr>
              <a:t>. org/Index. </a:t>
            </a:r>
            <a:r>
              <a:rPr lang="en-US" dirty="0" err="1">
                <a:latin typeface="medium-content-sans-serif-font"/>
              </a:rPr>
              <a:t>aspx?DataSetCode</a:t>
            </a:r>
            <a:r>
              <a:rPr lang="en-US" dirty="0">
                <a:latin typeface="medium-content-sans-serif-font"/>
              </a:rPr>
              <a:t>=MS TI_PUB.)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31446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206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err="1"/>
              <a:t>ИТТКИга</a:t>
            </a:r>
            <a:r>
              <a:rPr lang="ru-RU" sz="2800" b="1" dirty="0"/>
              <a:t> </a:t>
            </a:r>
            <a:r>
              <a:rPr lang="ru-RU" sz="2800" b="1" dirty="0" err="1"/>
              <a:t>харажатлар</a:t>
            </a:r>
            <a:r>
              <a:rPr lang="ru-RU" sz="2800" b="1" dirty="0"/>
              <a:t>, </a:t>
            </a:r>
            <a:r>
              <a:rPr lang="ru-RU" sz="2800" b="1" dirty="0" err="1"/>
              <a:t>ЯИМга</a:t>
            </a:r>
            <a:r>
              <a:rPr lang="ru-RU" sz="2800" b="1" dirty="0"/>
              <a:t> </a:t>
            </a:r>
            <a:r>
              <a:rPr lang="ru-RU" sz="2800" b="1" dirty="0" err="1"/>
              <a:t>нисбатан</a:t>
            </a:r>
            <a:r>
              <a:rPr lang="ru-RU" sz="2800" b="1" dirty="0"/>
              <a:t> </a:t>
            </a:r>
            <a:r>
              <a:rPr lang="ru-RU" sz="2800" b="1" i="1" dirty="0"/>
              <a:t>%да</a:t>
            </a:r>
            <a:br>
              <a:rPr lang="ru-RU" sz="2800" b="1" i="1" dirty="0"/>
            </a:br>
            <a:endParaRPr lang="ru-RU" sz="28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5144394"/>
              </p:ext>
            </p:extLst>
          </p:nvPr>
        </p:nvGraphicFramePr>
        <p:xfrm>
          <a:off x="1766888" y="930810"/>
          <a:ext cx="8091486" cy="515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18454">
                  <a:extLst>
                    <a:ext uri="{9D8B030D-6E8A-4147-A177-3AD203B41FA5}">
                      <a16:colId xmlns:a16="http://schemas.microsoft.com/office/drawing/2014/main" xmlns="" val="1537233107"/>
                    </a:ext>
                  </a:extLst>
                </a:gridCol>
                <a:gridCol w="1865734">
                  <a:extLst>
                    <a:ext uri="{9D8B030D-6E8A-4147-A177-3AD203B41FA5}">
                      <a16:colId xmlns:a16="http://schemas.microsoft.com/office/drawing/2014/main" xmlns="" val="3073621841"/>
                    </a:ext>
                  </a:extLst>
                </a:gridCol>
                <a:gridCol w="1548668">
                  <a:extLst>
                    <a:ext uri="{9D8B030D-6E8A-4147-A177-3AD203B41FA5}">
                      <a16:colId xmlns:a16="http://schemas.microsoft.com/office/drawing/2014/main" xmlns="" val="169972796"/>
                    </a:ext>
                  </a:extLst>
                </a:gridCol>
                <a:gridCol w="1458630">
                  <a:extLst>
                    <a:ext uri="{9D8B030D-6E8A-4147-A177-3AD203B41FA5}">
                      <a16:colId xmlns:a16="http://schemas.microsoft.com/office/drawing/2014/main" xmlns="" val="6585810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2018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2017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2016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376411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2000" dirty="0"/>
                        <a:t>Исроил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-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4,5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4,4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391285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2000" dirty="0"/>
                        <a:t>Жанубий Корея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-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4,6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4,2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791158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2000" dirty="0"/>
                        <a:t>Япония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-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3,2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3,2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68780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2000" dirty="0"/>
                        <a:t>Германия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-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3,0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2,9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550416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2000" dirty="0"/>
                        <a:t>АҚШ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-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2,8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2,8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8224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2000" dirty="0"/>
                        <a:t>Хитой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-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2,1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2,1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748089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z-Cyrl-UZ" sz="2000" dirty="0"/>
                        <a:t>Россия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-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1,1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1,1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23611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2000" dirty="0"/>
                        <a:t>Украина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0,5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0,4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0,5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271877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2000" dirty="0"/>
                        <a:t>Грузия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0,3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0,3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0,3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801869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2000" dirty="0"/>
                        <a:t>Ўзбекистон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0,1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0,2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0,2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152845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2000" dirty="0"/>
                        <a:t>Қозоғистон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0,1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0,1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0,1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330337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2000" dirty="0"/>
                        <a:t>Тожикистон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0,1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0,1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000" dirty="0"/>
                        <a:t>0,1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01192754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8401053" y="632694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hlinkClick r:id="rId2"/>
              </a:rPr>
              <a:t>https://knoema.ru/atlas/topics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92644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6218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/>
              <a:t>R&amp;D </a:t>
            </a:r>
            <a:r>
              <a:rPr lang="uz-Cyrl-UZ" sz="3600" b="1" dirty="0"/>
              <a:t>харажатлари бўйича етакчи мамлакатлар</a:t>
            </a:r>
            <a:endParaRPr lang="ru-RU" sz="36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760982"/>
              </p:ext>
            </p:extLst>
          </p:nvPr>
        </p:nvGraphicFramePr>
        <p:xfrm>
          <a:off x="838200" y="1413070"/>
          <a:ext cx="7886700" cy="4886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273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0061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uz-Cyrl-UZ" dirty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Мамлакат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R&amp;D </a:t>
                      </a:r>
                      <a:r>
                        <a:rPr lang="uz-Cyrl-UZ" dirty="0"/>
                        <a:t>харажатлари, млрд. АҚШ доллари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ЯИМга (</a:t>
                      </a:r>
                      <a:r>
                        <a:rPr lang="en-US" dirty="0"/>
                        <a:t>PPP</a:t>
                      </a:r>
                      <a:r>
                        <a:rPr lang="uz-Cyrl-UZ" dirty="0"/>
                        <a:t>) нисбатан %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dirty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АҚШ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612.714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3.1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dirty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ХХР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514.798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dirty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Япония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172.614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dirty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Ҳиндистон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158.691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1.3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dirty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Германия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131.932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3.2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dirty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Жанубий Корея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100.055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4.6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dirty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Франция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63.658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2.2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dirty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Буюк Британия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51.702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1.8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89106">
                <a:tc>
                  <a:txBody>
                    <a:bodyPr/>
                    <a:lstStyle/>
                    <a:p>
                      <a:r>
                        <a:rPr lang="uz-Cyrl-UZ" dirty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Тайван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42.945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3.5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89106">
                <a:tc>
                  <a:txBody>
                    <a:bodyPr/>
                    <a:lstStyle/>
                    <a:p>
                      <a:r>
                        <a:rPr lang="uz-Cyrl-UZ" dirty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Россия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38.549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1.0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838199" y="6332479"/>
            <a:ext cx="88096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https://en.wikipedia.org/wiki/List_of_countries_by_research_and_development_spending</a:t>
            </a:r>
          </a:p>
        </p:txBody>
      </p:sp>
    </p:spTree>
    <p:extLst>
      <p:ext uri="{BB962C8B-B14F-4D97-AF65-F5344CB8AC3E}">
        <p14:creationId xmlns:p14="http://schemas.microsoft.com/office/powerpoint/2010/main" val="25777713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91759"/>
          </a:xfrm>
        </p:spPr>
        <p:txBody>
          <a:bodyPr>
            <a:normAutofit/>
          </a:bodyPr>
          <a:lstStyle/>
          <a:p>
            <a:pPr algn="ctr"/>
            <a:r>
              <a:rPr lang="uz-Cyrl-UZ" sz="3200" b="1" dirty="0"/>
              <a:t>Учталик спираль модели эволюцияси</a:t>
            </a:r>
            <a:endParaRPr lang="ru-RU" sz="32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5649"/>
          <a:stretch/>
        </p:blipFill>
        <p:spPr>
          <a:xfrm>
            <a:off x="537975" y="1962912"/>
            <a:ext cx="10815826" cy="390144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33600" y="2401824"/>
            <a:ext cx="1572768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dirty="0"/>
              <a:t>Давлат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694688" y="3389376"/>
            <a:ext cx="877824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dirty="0"/>
              <a:t>Бизнес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048000" y="3389376"/>
            <a:ext cx="877824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dirty="0"/>
              <a:t>Фан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301993" y="2426208"/>
            <a:ext cx="1232920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dirty="0"/>
              <a:t>Давлат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596384" y="3852672"/>
            <a:ext cx="877824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dirty="0"/>
              <a:t>Бизнес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6400800" y="3852672"/>
            <a:ext cx="877824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dirty="0"/>
              <a:t>Фан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8446002" y="2414016"/>
            <a:ext cx="1319790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dirty="0"/>
              <a:t>Давлат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7863840" y="3758708"/>
            <a:ext cx="877824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dirty="0"/>
              <a:t>Бизнес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9534141" y="3758708"/>
            <a:ext cx="877824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dirty="0"/>
              <a:t>Фан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438656" y="4749367"/>
            <a:ext cx="2791968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/>
              <a:t>Маъмурий-буйруқбозлик иқтисодиёти: ҳамкорлик йўлга қўйилмаган (статик модел)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4559808" y="4749366"/>
            <a:ext cx="2791968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/>
              <a:t>Индустриал бозор иқтисодиёти: иккиталик спираль(тескари алоқа билан)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7563606" y="4749366"/>
            <a:ext cx="3230886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/>
              <a:t>Постиндустриал иқтисодиёт: учталик спираль(тармоқли интерфаол мувофиқлашув)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66520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2427"/>
          </a:xfrm>
        </p:spPr>
        <p:txBody>
          <a:bodyPr>
            <a:normAutofit/>
          </a:bodyPr>
          <a:lstStyle/>
          <a:p>
            <a:pPr algn="ctr"/>
            <a:r>
              <a:rPr lang="uz-Cyrl-UZ" sz="3200" b="1" dirty="0"/>
              <a:t>Инновацион менежмент тамойилларининг эволюцияси</a:t>
            </a:r>
            <a:endParaRPr lang="ru-RU" sz="32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9539111"/>
              </p:ext>
            </p:extLst>
          </p:nvPr>
        </p:nvGraphicFramePr>
        <p:xfrm>
          <a:off x="838200" y="1267967"/>
          <a:ext cx="10515600" cy="4403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9400">
                  <a:extLst>
                    <a:ext uri="{9D8B030D-6E8A-4147-A177-3AD203B41FA5}">
                      <a16:colId xmlns:a16="http://schemas.microsoft.com/office/drawing/2014/main" xmlns="" val="3285454736"/>
                    </a:ext>
                  </a:extLst>
                </a:gridCol>
                <a:gridCol w="1386840">
                  <a:extLst>
                    <a:ext uri="{9D8B030D-6E8A-4147-A177-3AD203B41FA5}">
                      <a16:colId xmlns:a16="http://schemas.microsoft.com/office/drawing/2014/main" xmlns="" val="1044107841"/>
                    </a:ext>
                  </a:extLst>
                </a:gridCol>
                <a:gridCol w="1490472">
                  <a:extLst>
                    <a:ext uri="{9D8B030D-6E8A-4147-A177-3AD203B41FA5}">
                      <a16:colId xmlns:a16="http://schemas.microsoft.com/office/drawing/2014/main" xmlns="" val="4071125924"/>
                    </a:ext>
                  </a:extLst>
                </a:gridCol>
                <a:gridCol w="1731264">
                  <a:extLst>
                    <a:ext uri="{9D8B030D-6E8A-4147-A177-3AD203B41FA5}">
                      <a16:colId xmlns:a16="http://schemas.microsoft.com/office/drawing/2014/main" xmlns="" val="2432919872"/>
                    </a:ext>
                  </a:extLst>
                </a:gridCol>
                <a:gridCol w="3087624">
                  <a:extLst>
                    <a:ext uri="{9D8B030D-6E8A-4147-A177-3AD203B41FA5}">
                      <a16:colId xmlns:a16="http://schemas.microsoft.com/office/drawing/2014/main" xmlns="" val="3919065406"/>
                    </a:ext>
                  </a:extLst>
                </a:gridCol>
              </a:tblGrid>
              <a:tr h="732900">
                <a:tc>
                  <a:txBody>
                    <a:bodyPr/>
                    <a:lstStyle/>
                    <a:p>
                      <a:r>
                        <a:rPr lang="uz-Cyrl-UZ" dirty="0"/>
                        <a:t>Иштирокчилар</a:t>
                      </a:r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Инновацияларни жамлаш, танлаш ва амалга</a:t>
                      </a:r>
                      <a:r>
                        <a:rPr lang="uz-Cyrl-UZ" baseline="0" dirty="0"/>
                        <a:t> ошириш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Функциялар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77225641"/>
                  </a:ext>
                </a:extLst>
              </a:tr>
              <a:tr h="424617">
                <a:tc gridSpan="5"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1-авлод ИТТКИ (НИОКР) (1900-1950 й.й.). Лабораторияларни</a:t>
                      </a:r>
                      <a:r>
                        <a:rPr lang="uz-Cyrl-UZ" baseline="0" dirty="0"/>
                        <a:t> бошқариш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6660322"/>
                  </a:ext>
                </a:extLst>
              </a:tr>
              <a:tr h="424617">
                <a:tc>
                  <a:txBody>
                    <a:bodyPr/>
                    <a:lstStyle/>
                    <a:p>
                      <a:r>
                        <a:rPr lang="uz-Cyrl-UZ" dirty="0"/>
                        <a:t>Тадқиқотчилар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r>
                        <a:rPr lang="uz-Cyrl-UZ" dirty="0"/>
                        <a:t>Илмий-тадқиқот</a:t>
                      </a:r>
                      <a:r>
                        <a:rPr lang="uz-Cyrl-UZ" baseline="0" dirty="0"/>
                        <a:t> ишларини бошқариш олимларнинг ўзлари томонидан амалга оширилган. Улар инновацион ғояларни шакллантириш, танлаш ва корхонада тадқиқот лойиҳалари ва инновацияларни ўзлаштиришга маъсул бўлишган.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09114923"/>
                  </a:ext>
                </a:extLst>
              </a:tr>
              <a:tr h="424617">
                <a:tc>
                  <a:txBody>
                    <a:bodyPr/>
                    <a:lstStyle/>
                    <a:p>
                      <a:r>
                        <a:rPr lang="uz-Cyrl-UZ" dirty="0"/>
                        <a:t>Ишлаб чиқарувчилар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25570451"/>
                  </a:ext>
                </a:extLst>
              </a:tr>
              <a:tr h="424617">
                <a:tc>
                  <a:txBody>
                    <a:bodyPr/>
                    <a:lstStyle/>
                    <a:p>
                      <a:r>
                        <a:rPr lang="uz-Cyrl-UZ" dirty="0"/>
                        <a:t>Маркетологлар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20102171"/>
                  </a:ext>
                </a:extLst>
              </a:tr>
              <a:tr h="424617">
                <a:tc>
                  <a:txBody>
                    <a:bodyPr/>
                    <a:lstStyle/>
                    <a:p>
                      <a:r>
                        <a:rPr lang="uz-Cyrl-UZ" dirty="0"/>
                        <a:t>Истеъмолчилар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39056540"/>
                  </a:ext>
                </a:extLst>
              </a:tr>
              <a:tr h="1547233">
                <a:tc>
                  <a:txBody>
                    <a:bodyPr/>
                    <a:lstStyle/>
                    <a:p>
                      <a:r>
                        <a:rPr lang="uz-Cyrl-UZ" dirty="0"/>
                        <a:t>Ҳамкорлар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123512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053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2427"/>
          </a:xfrm>
        </p:spPr>
        <p:txBody>
          <a:bodyPr>
            <a:normAutofit/>
          </a:bodyPr>
          <a:lstStyle/>
          <a:p>
            <a:pPr algn="ctr"/>
            <a:r>
              <a:rPr lang="uz-Cyrl-UZ" sz="3200" b="1" dirty="0"/>
              <a:t>Инновацион менежмент тамойилларининг эволюцияси</a:t>
            </a:r>
            <a:endParaRPr lang="ru-RU" sz="32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1221831"/>
              </p:ext>
            </p:extLst>
          </p:nvPr>
        </p:nvGraphicFramePr>
        <p:xfrm>
          <a:off x="838200" y="1267967"/>
          <a:ext cx="10515600" cy="4403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9400">
                  <a:extLst>
                    <a:ext uri="{9D8B030D-6E8A-4147-A177-3AD203B41FA5}">
                      <a16:colId xmlns:a16="http://schemas.microsoft.com/office/drawing/2014/main" xmlns="" val="3285454736"/>
                    </a:ext>
                  </a:extLst>
                </a:gridCol>
                <a:gridCol w="1386840">
                  <a:extLst>
                    <a:ext uri="{9D8B030D-6E8A-4147-A177-3AD203B41FA5}">
                      <a16:colId xmlns:a16="http://schemas.microsoft.com/office/drawing/2014/main" xmlns="" val="1044107841"/>
                    </a:ext>
                  </a:extLst>
                </a:gridCol>
                <a:gridCol w="1490472">
                  <a:extLst>
                    <a:ext uri="{9D8B030D-6E8A-4147-A177-3AD203B41FA5}">
                      <a16:colId xmlns:a16="http://schemas.microsoft.com/office/drawing/2014/main" xmlns="" val="4071125924"/>
                    </a:ext>
                  </a:extLst>
                </a:gridCol>
                <a:gridCol w="1731264">
                  <a:extLst>
                    <a:ext uri="{9D8B030D-6E8A-4147-A177-3AD203B41FA5}">
                      <a16:colId xmlns:a16="http://schemas.microsoft.com/office/drawing/2014/main" xmlns="" val="2432919872"/>
                    </a:ext>
                  </a:extLst>
                </a:gridCol>
                <a:gridCol w="3087624">
                  <a:extLst>
                    <a:ext uri="{9D8B030D-6E8A-4147-A177-3AD203B41FA5}">
                      <a16:colId xmlns:a16="http://schemas.microsoft.com/office/drawing/2014/main" xmlns="" val="3919065406"/>
                    </a:ext>
                  </a:extLst>
                </a:gridCol>
              </a:tblGrid>
              <a:tr h="732900">
                <a:tc>
                  <a:txBody>
                    <a:bodyPr/>
                    <a:lstStyle/>
                    <a:p>
                      <a:r>
                        <a:rPr lang="uz-Cyrl-UZ" dirty="0"/>
                        <a:t>Иштирокчилар</a:t>
                      </a:r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Инновацияларни жамлаш, танлаш ва амалга</a:t>
                      </a:r>
                      <a:r>
                        <a:rPr lang="uz-Cyrl-UZ" baseline="0" dirty="0"/>
                        <a:t> ошириш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Функциялар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77225641"/>
                  </a:ext>
                </a:extLst>
              </a:tr>
              <a:tr h="424617">
                <a:tc gridSpan="5"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2-авлод ИТТКИ (НИОКР) (1950-1970 й.й.). Инновацион лойиҳаларни корпоратив</a:t>
                      </a:r>
                      <a:r>
                        <a:rPr lang="uz-Cyrl-UZ" baseline="0" dirty="0"/>
                        <a:t> бошқариш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6660322"/>
                  </a:ext>
                </a:extLst>
              </a:tr>
              <a:tr h="424617">
                <a:tc>
                  <a:txBody>
                    <a:bodyPr/>
                    <a:lstStyle/>
                    <a:p>
                      <a:r>
                        <a:rPr lang="uz-Cyrl-UZ" dirty="0"/>
                        <a:t>Тадқиқотчилар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r>
                        <a:rPr lang="uz-Cyrl-UZ" dirty="0"/>
                        <a:t>Корпоратив менежерлар илмий-тадқиқот</a:t>
                      </a:r>
                      <a:r>
                        <a:rPr lang="uz-Cyrl-UZ" baseline="0" dirty="0"/>
                        <a:t> фаолиятини бошқариш заруриятини англаб етишган. Компания аввало эътиборини бизнес мақсадларига хизмат қилувчи инновацион лойиҳаларга жамлаган.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09114923"/>
                  </a:ext>
                </a:extLst>
              </a:tr>
              <a:tr h="424617">
                <a:tc>
                  <a:txBody>
                    <a:bodyPr/>
                    <a:lstStyle/>
                    <a:p>
                      <a:r>
                        <a:rPr lang="uz-Cyrl-UZ" dirty="0"/>
                        <a:t>Ишлаб чиқарувчилар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25570451"/>
                  </a:ext>
                </a:extLst>
              </a:tr>
              <a:tr h="424617">
                <a:tc>
                  <a:txBody>
                    <a:bodyPr/>
                    <a:lstStyle/>
                    <a:p>
                      <a:r>
                        <a:rPr lang="uz-Cyrl-UZ" dirty="0"/>
                        <a:t>Маркетологлар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20102171"/>
                  </a:ext>
                </a:extLst>
              </a:tr>
              <a:tr h="424617">
                <a:tc>
                  <a:txBody>
                    <a:bodyPr/>
                    <a:lstStyle/>
                    <a:p>
                      <a:r>
                        <a:rPr lang="uz-Cyrl-UZ" dirty="0"/>
                        <a:t>Истеъмолчилар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39056540"/>
                  </a:ext>
                </a:extLst>
              </a:tr>
              <a:tr h="1547233">
                <a:tc>
                  <a:txBody>
                    <a:bodyPr/>
                    <a:lstStyle/>
                    <a:p>
                      <a:r>
                        <a:rPr lang="uz-Cyrl-UZ" dirty="0"/>
                        <a:t>Ҳамкорлар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123512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17198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2427"/>
          </a:xfrm>
        </p:spPr>
        <p:txBody>
          <a:bodyPr>
            <a:normAutofit/>
          </a:bodyPr>
          <a:lstStyle/>
          <a:p>
            <a:pPr algn="ctr"/>
            <a:r>
              <a:rPr lang="uz-Cyrl-UZ" sz="3200" b="1" dirty="0"/>
              <a:t>Инновацион менежмент тамойилларининг эволюцияси</a:t>
            </a:r>
            <a:endParaRPr lang="ru-RU" sz="32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1252509"/>
              </p:ext>
            </p:extLst>
          </p:nvPr>
        </p:nvGraphicFramePr>
        <p:xfrm>
          <a:off x="838200" y="1267967"/>
          <a:ext cx="10515600" cy="4403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9400">
                  <a:extLst>
                    <a:ext uri="{9D8B030D-6E8A-4147-A177-3AD203B41FA5}">
                      <a16:colId xmlns:a16="http://schemas.microsoft.com/office/drawing/2014/main" xmlns="" val="3285454736"/>
                    </a:ext>
                  </a:extLst>
                </a:gridCol>
                <a:gridCol w="1386840">
                  <a:extLst>
                    <a:ext uri="{9D8B030D-6E8A-4147-A177-3AD203B41FA5}">
                      <a16:colId xmlns:a16="http://schemas.microsoft.com/office/drawing/2014/main" xmlns="" val="1044107841"/>
                    </a:ext>
                  </a:extLst>
                </a:gridCol>
                <a:gridCol w="1490472">
                  <a:extLst>
                    <a:ext uri="{9D8B030D-6E8A-4147-A177-3AD203B41FA5}">
                      <a16:colId xmlns:a16="http://schemas.microsoft.com/office/drawing/2014/main" xmlns="" val="4071125924"/>
                    </a:ext>
                  </a:extLst>
                </a:gridCol>
                <a:gridCol w="1731264">
                  <a:extLst>
                    <a:ext uri="{9D8B030D-6E8A-4147-A177-3AD203B41FA5}">
                      <a16:colId xmlns:a16="http://schemas.microsoft.com/office/drawing/2014/main" xmlns="" val="2432919872"/>
                    </a:ext>
                  </a:extLst>
                </a:gridCol>
                <a:gridCol w="3087624">
                  <a:extLst>
                    <a:ext uri="{9D8B030D-6E8A-4147-A177-3AD203B41FA5}">
                      <a16:colId xmlns:a16="http://schemas.microsoft.com/office/drawing/2014/main" xmlns="" val="3919065406"/>
                    </a:ext>
                  </a:extLst>
                </a:gridCol>
              </a:tblGrid>
              <a:tr h="732900">
                <a:tc>
                  <a:txBody>
                    <a:bodyPr/>
                    <a:lstStyle/>
                    <a:p>
                      <a:r>
                        <a:rPr lang="uz-Cyrl-UZ" dirty="0"/>
                        <a:t>Иштирокчилар</a:t>
                      </a:r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Инновацияларни жамлаш, танлаш ва амалга</a:t>
                      </a:r>
                      <a:r>
                        <a:rPr lang="uz-Cyrl-UZ" baseline="0" dirty="0"/>
                        <a:t> ошириш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Функциялар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77225641"/>
                  </a:ext>
                </a:extLst>
              </a:tr>
              <a:tr h="424617">
                <a:tc gridSpan="5"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3-авлод ИТТКИ (НИОКР) (1970-1990 й.й.). Корпоратив инновациялар портфелини шакллантириш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6660322"/>
                  </a:ext>
                </a:extLst>
              </a:tr>
              <a:tr h="424617">
                <a:tc>
                  <a:txBody>
                    <a:bodyPr/>
                    <a:lstStyle/>
                    <a:p>
                      <a:r>
                        <a:rPr lang="uz-Cyrl-UZ" dirty="0"/>
                        <a:t>Тадқиқотчилар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r>
                        <a:rPr lang="uz-Cyrl-UZ" dirty="0"/>
                        <a:t>Саноат ИТТКИнинг ўсиши кузатилган. Компаниянинг истиқболи портфел матрицаси, рақобатбардошлик таҳлили, ҳаётийлик цикли ва дисконтлаш усули ёрдамида танлаб олинадиган инновацион лойиҳаларга боғлиқ,</a:t>
                      </a:r>
                      <a:r>
                        <a:rPr lang="uz-Cyrl-UZ" baseline="0" dirty="0"/>
                        <a:t> деб қаралган.</a:t>
                      </a:r>
                      <a:r>
                        <a:rPr lang="uz-Cyrl-UZ" dirty="0"/>
                        <a:t>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09114923"/>
                  </a:ext>
                </a:extLst>
              </a:tr>
              <a:tr h="424617">
                <a:tc>
                  <a:txBody>
                    <a:bodyPr/>
                    <a:lstStyle/>
                    <a:p>
                      <a:r>
                        <a:rPr lang="uz-Cyrl-UZ" dirty="0"/>
                        <a:t>Ишлаб чиқарувчилар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25570451"/>
                  </a:ext>
                </a:extLst>
              </a:tr>
              <a:tr h="424617">
                <a:tc>
                  <a:txBody>
                    <a:bodyPr/>
                    <a:lstStyle/>
                    <a:p>
                      <a:r>
                        <a:rPr lang="uz-Cyrl-UZ" dirty="0"/>
                        <a:t>Маркетологлар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20102171"/>
                  </a:ext>
                </a:extLst>
              </a:tr>
              <a:tr h="424617">
                <a:tc>
                  <a:txBody>
                    <a:bodyPr/>
                    <a:lstStyle/>
                    <a:p>
                      <a:r>
                        <a:rPr lang="uz-Cyrl-UZ" dirty="0"/>
                        <a:t>Истеъмолчилар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39056540"/>
                  </a:ext>
                </a:extLst>
              </a:tr>
              <a:tr h="1547233">
                <a:tc>
                  <a:txBody>
                    <a:bodyPr/>
                    <a:lstStyle/>
                    <a:p>
                      <a:r>
                        <a:rPr lang="uz-Cyrl-UZ" dirty="0"/>
                        <a:t>Ҳамкорлар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123512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64478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2427"/>
          </a:xfrm>
        </p:spPr>
        <p:txBody>
          <a:bodyPr>
            <a:normAutofit/>
          </a:bodyPr>
          <a:lstStyle/>
          <a:p>
            <a:pPr algn="ctr"/>
            <a:r>
              <a:rPr lang="uz-Cyrl-UZ" sz="3200" b="1" dirty="0"/>
              <a:t>Инновацион менежмент тамойилларининг эволюцияси</a:t>
            </a:r>
            <a:endParaRPr lang="ru-RU" sz="32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9690498"/>
              </p:ext>
            </p:extLst>
          </p:nvPr>
        </p:nvGraphicFramePr>
        <p:xfrm>
          <a:off x="838200" y="1267967"/>
          <a:ext cx="10515600" cy="4403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9400">
                  <a:extLst>
                    <a:ext uri="{9D8B030D-6E8A-4147-A177-3AD203B41FA5}">
                      <a16:colId xmlns:a16="http://schemas.microsoft.com/office/drawing/2014/main" xmlns="" val="3285454736"/>
                    </a:ext>
                  </a:extLst>
                </a:gridCol>
                <a:gridCol w="1386840">
                  <a:extLst>
                    <a:ext uri="{9D8B030D-6E8A-4147-A177-3AD203B41FA5}">
                      <a16:colId xmlns:a16="http://schemas.microsoft.com/office/drawing/2014/main" xmlns="" val="1044107841"/>
                    </a:ext>
                  </a:extLst>
                </a:gridCol>
                <a:gridCol w="1490472">
                  <a:extLst>
                    <a:ext uri="{9D8B030D-6E8A-4147-A177-3AD203B41FA5}">
                      <a16:colId xmlns:a16="http://schemas.microsoft.com/office/drawing/2014/main" xmlns="" val="4071125924"/>
                    </a:ext>
                  </a:extLst>
                </a:gridCol>
                <a:gridCol w="1731264">
                  <a:extLst>
                    <a:ext uri="{9D8B030D-6E8A-4147-A177-3AD203B41FA5}">
                      <a16:colId xmlns:a16="http://schemas.microsoft.com/office/drawing/2014/main" xmlns="" val="2432919872"/>
                    </a:ext>
                  </a:extLst>
                </a:gridCol>
                <a:gridCol w="3087624">
                  <a:extLst>
                    <a:ext uri="{9D8B030D-6E8A-4147-A177-3AD203B41FA5}">
                      <a16:colId xmlns:a16="http://schemas.microsoft.com/office/drawing/2014/main" xmlns="" val="3919065406"/>
                    </a:ext>
                  </a:extLst>
                </a:gridCol>
              </a:tblGrid>
              <a:tr h="732900">
                <a:tc>
                  <a:txBody>
                    <a:bodyPr/>
                    <a:lstStyle/>
                    <a:p>
                      <a:r>
                        <a:rPr lang="uz-Cyrl-UZ" dirty="0"/>
                        <a:t>Иштирокчилар</a:t>
                      </a:r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Инновацияларни жамлаш, танлаш ва амалга</a:t>
                      </a:r>
                      <a:r>
                        <a:rPr lang="uz-Cyrl-UZ" baseline="0" dirty="0"/>
                        <a:t> ошириш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Функциялар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77225641"/>
                  </a:ext>
                </a:extLst>
              </a:tr>
              <a:tr h="424617">
                <a:tc gridSpan="5"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4-авлод ИТТКИ (НИОКР) (1990-2000 й.й.). Биргаликда</a:t>
                      </a:r>
                      <a:r>
                        <a:rPr lang="uz-Cyrl-UZ" baseline="0" dirty="0"/>
                        <a:t> қарор қабул қилиш асосида бошқариш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6660322"/>
                  </a:ext>
                </a:extLst>
              </a:tr>
              <a:tr h="424617">
                <a:tc>
                  <a:txBody>
                    <a:bodyPr/>
                    <a:lstStyle/>
                    <a:p>
                      <a:r>
                        <a:rPr lang="uz-Cyrl-UZ" dirty="0"/>
                        <a:t>Тадқиқотчилар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r>
                        <a:rPr lang="uz-Cyrl-UZ" dirty="0"/>
                        <a:t>Инновацияларни ишлаб чиқишда</a:t>
                      </a:r>
                      <a:r>
                        <a:rPr lang="uz-Cyrl-UZ" baseline="0" dirty="0"/>
                        <a:t> яширин эҳтиёжларни ҳисобга олиш мақсадида истеъмолчилар ва мол етказиб берувчилар жалб қилина бошланган. Ушбу ўзаро келишиб қарор қабул қилиш жараёни манфаатдор томонларнинг биргаликдаги иштироки усулига асосланган.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09114923"/>
                  </a:ext>
                </a:extLst>
              </a:tr>
              <a:tr h="424617">
                <a:tc>
                  <a:txBody>
                    <a:bodyPr/>
                    <a:lstStyle/>
                    <a:p>
                      <a:r>
                        <a:rPr lang="uz-Cyrl-UZ" dirty="0"/>
                        <a:t>Ишлаб чиқарувчилар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25570451"/>
                  </a:ext>
                </a:extLst>
              </a:tr>
              <a:tr h="424617">
                <a:tc>
                  <a:txBody>
                    <a:bodyPr/>
                    <a:lstStyle/>
                    <a:p>
                      <a:r>
                        <a:rPr lang="uz-Cyrl-UZ" dirty="0"/>
                        <a:t>Маркетологлар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20102171"/>
                  </a:ext>
                </a:extLst>
              </a:tr>
              <a:tr h="424617">
                <a:tc>
                  <a:txBody>
                    <a:bodyPr/>
                    <a:lstStyle/>
                    <a:p>
                      <a:r>
                        <a:rPr lang="uz-Cyrl-UZ" dirty="0"/>
                        <a:t>Истеъмолчилар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39056540"/>
                  </a:ext>
                </a:extLst>
              </a:tr>
              <a:tr h="1547233">
                <a:tc>
                  <a:txBody>
                    <a:bodyPr/>
                    <a:lstStyle/>
                    <a:p>
                      <a:r>
                        <a:rPr lang="uz-Cyrl-UZ" dirty="0"/>
                        <a:t>Ҳамкорлар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123512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24890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2427"/>
          </a:xfrm>
        </p:spPr>
        <p:txBody>
          <a:bodyPr>
            <a:normAutofit/>
          </a:bodyPr>
          <a:lstStyle/>
          <a:p>
            <a:pPr algn="ctr"/>
            <a:r>
              <a:rPr lang="uz-Cyrl-UZ" sz="3200" b="1" dirty="0"/>
              <a:t>Инновацион менежмент тамойилларининг эволюцияси</a:t>
            </a:r>
            <a:endParaRPr lang="ru-RU" sz="32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2220578"/>
              </p:ext>
            </p:extLst>
          </p:nvPr>
        </p:nvGraphicFramePr>
        <p:xfrm>
          <a:off x="838200" y="1267967"/>
          <a:ext cx="10515600" cy="4403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9400">
                  <a:extLst>
                    <a:ext uri="{9D8B030D-6E8A-4147-A177-3AD203B41FA5}">
                      <a16:colId xmlns:a16="http://schemas.microsoft.com/office/drawing/2014/main" xmlns="" val="3285454736"/>
                    </a:ext>
                  </a:extLst>
                </a:gridCol>
                <a:gridCol w="1386840">
                  <a:extLst>
                    <a:ext uri="{9D8B030D-6E8A-4147-A177-3AD203B41FA5}">
                      <a16:colId xmlns:a16="http://schemas.microsoft.com/office/drawing/2014/main" xmlns="" val="1044107841"/>
                    </a:ext>
                  </a:extLst>
                </a:gridCol>
                <a:gridCol w="1490472">
                  <a:extLst>
                    <a:ext uri="{9D8B030D-6E8A-4147-A177-3AD203B41FA5}">
                      <a16:colId xmlns:a16="http://schemas.microsoft.com/office/drawing/2014/main" xmlns="" val="4071125924"/>
                    </a:ext>
                  </a:extLst>
                </a:gridCol>
                <a:gridCol w="1731264">
                  <a:extLst>
                    <a:ext uri="{9D8B030D-6E8A-4147-A177-3AD203B41FA5}">
                      <a16:colId xmlns:a16="http://schemas.microsoft.com/office/drawing/2014/main" xmlns="" val="2432919872"/>
                    </a:ext>
                  </a:extLst>
                </a:gridCol>
                <a:gridCol w="3087624">
                  <a:extLst>
                    <a:ext uri="{9D8B030D-6E8A-4147-A177-3AD203B41FA5}">
                      <a16:colId xmlns:a16="http://schemas.microsoft.com/office/drawing/2014/main" xmlns="" val="3919065406"/>
                    </a:ext>
                  </a:extLst>
                </a:gridCol>
              </a:tblGrid>
              <a:tr h="732900">
                <a:tc>
                  <a:txBody>
                    <a:bodyPr/>
                    <a:lstStyle/>
                    <a:p>
                      <a:r>
                        <a:rPr lang="uz-Cyrl-UZ" dirty="0"/>
                        <a:t>Иштирокчилар</a:t>
                      </a:r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Инновацияларни жамлаш, танлаш ва амалга</a:t>
                      </a:r>
                      <a:r>
                        <a:rPr lang="uz-Cyrl-UZ" baseline="0" dirty="0"/>
                        <a:t> ошириш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Функциялар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77225641"/>
                  </a:ext>
                </a:extLst>
              </a:tr>
              <a:tr h="424617">
                <a:tc gridSpan="5"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5-авлод ИТТКИ (НИОКР) (2000 й.- ҳ.в.). Очиқ инновациялар тамойили</a:t>
                      </a:r>
                      <a:r>
                        <a:rPr lang="uz-Cyrl-UZ" baseline="0" dirty="0"/>
                        <a:t> асосида бошқариш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6660322"/>
                  </a:ext>
                </a:extLst>
              </a:tr>
              <a:tr h="424617">
                <a:tc>
                  <a:txBody>
                    <a:bodyPr/>
                    <a:lstStyle/>
                    <a:p>
                      <a:r>
                        <a:rPr lang="uz-Cyrl-UZ" dirty="0"/>
                        <a:t>Тадқиқотчилар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r>
                        <a:rPr lang="uz-Cyrl-UZ" dirty="0"/>
                        <a:t>Ички инновацион фаолликн</a:t>
                      </a:r>
                      <a:r>
                        <a:rPr lang="uz-Cyrl-UZ" baseline="0" dirty="0"/>
                        <a:t>и ошириш, ташқи муҳитдаги инновациялардан фойдаланиш имкониятларини кенгайтириш, хусусан, рақобатбардошликни ошириш учун ташқи ҳамкорлар билан очиқ муносабатлар йўлга қўйилади.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09114923"/>
                  </a:ext>
                </a:extLst>
              </a:tr>
              <a:tr h="424617">
                <a:tc>
                  <a:txBody>
                    <a:bodyPr/>
                    <a:lstStyle/>
                    <a:p>
                      <a:r>
                        <a:rPr lang="uz-Cyrl-UZ" dirty="0"/>
                        <a:t>Ишлаб чиқарувчилар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25570451"/>
                  </a:ext>
                </a:extLst>
              </a:tr>
              <a:tr h="424617">
                <a:tc>
                  <a:txBody>
                    <a:bodyPr/>
                    <a:lstStyle/>
                    <a:p>
                      <a:r>
                        <a:rPr lang="uz-Cyrl-UZ" dirty="0"/>
                        <a:t>Маркетологлар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20102171"/>
                  </a:ext>
                </a:extLst>
              </a:tr>
              <a:tr h="424617">
                <a:tc>
                  <a:txBody>
                    <a:bodyPr/>
                    <a:lstStyle/>
                    <a:p>
                      <a:r>
                        <a:rPr lang="uz-Cyrl-UZ" dirty="0"/>
                        <a:t>Истеъмолчилар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39056540"/>
                  </a:ext>
                </a:extLst>
              </a:tr>
              <a:tr h="1547233">
                <a:tc>
                  <a:txBody>
                    <a:bodyPr/>
                    <a:lstStyle/>
                    <a:p>
                      <a:r>
                        <a:rPr lang="uz-Cyrl-UZ" dirty="0"/>
                        <a:t>Ҳамкорлар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/>
                        <a:t>+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123512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70114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0807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err="1"/>
              <a:t>Очиқ</a:t>
            </a:r>
            <a:r>
              <a:rPr lang="ru-RU" sz="3200" b="1" dirty="0"/>
              <a:t> </a:t>
            </a:r>
            <a:r>
              <a:rPr lang="ru-RU" sz="3200" b="1" dirty="0" err="1"/>
              <a:t>инновациялар</a:t>
            </a:r>
            <a:r>
              <a:rPr lang="ru-RU" sz="3200" b="1" dirty="0"/>
              <a:t> модели(Г. </a:t>
            </a:r>
            <a:r>
              <a:rPr lang="ru-RU" sz="3200" b="1" dirty="0" err="1"/>
              <a:t>Чесборо</a:t>
            </a:r>
            <a:r>
              <a:rPr lang="ru-RU" sz="3200" b="1" dirty="0"/>
              <a:t>)</a:t>
            </a:r>
          </a:p>
        </p:txBody>
      </p:sp>
      <p:pic>
        <p:nvPicPr>
          <p:cNvPr id="1026" name="Picture 2" descr="pic_45.ti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90688"/>
            <a:ext cx="5438152" cy="3227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9816" y="3523488"/>
            <a:ext cx="5274880" cy="293277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25824" y="1556576"/>
            <a:ext cx="1938528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400" dirty="0"/>
              <a:t>Бошқа компаниялар бозори</a:t>
            </a:r>
            <a:endParaRPr lang="ru-RU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5059680" y="2186355"/>
            <a:ext cx="133740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600" dirty="0"/>
              <a:t>Янги бозор</a:t>
            </a:r>
            <a:endParaRPr lang="ru-RU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5108448" y="3778678"/>
            <a:ext cx="1337404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sz="1600" dirty="0"/>
              <a:t>Жорий бозор</a:t>
            </a:r>
            <a:endParaRPr lang="ru-RU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3172968" y="4179545"/>
            <a:ext cx="1652016" cy="7386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400" dirty="0"/>
              <a:t>Ташқи технологиялар инсорсинги</a:t>
            </a:r>
            <a:endParaRPr lang="ru-RU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634578" y="4548877"/>
            <a:ext cx="187697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sz="1400" dirty="0"/>
              <a:t>Ташқи технологик база</a:t>
            </a:r>
            <a:endParaRPr lang="ru-RU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327027" y="2791634"/>
            <a:ext cx="1876974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sz="1400" dirty="0"/>
              <a:t>Ички технологик база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9221241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12699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sz="3200" b="1" dirty="0"/>
              <a:t>Ёпиқ ва очиқ инновациялар</a:t>
            </a:r>
            <a:endParaRPr lang="ru-RU" sz="3200" b="1" dirty="0"/>
          </a:p>
        </p:txBody>
      </p:sp>
      <p:pic>
        <p:nvPicPr>
          <p:cNvPr id="2050" name="Picture 2" descr="http://opec.ru/data/2011/03/24/1233297043/%D0%94%D0%B0%D0%BD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7" y="1463040"/>
            <a:ext cx="5997477" cy="461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opec.ru/data/2011/03/24/1233297047/%D0%94%D0%B0%D0%BD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8881" y="1463039"/>
            <a:ext cx="5780234" cy="461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46048" y="1804416"/>
            <a:ext cx="4145280" cy="646331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ЁПИҚ ИННОВАЦИЯЛАР</a:t>
            </a:r>
          </a:p>
          <a:p>
            <a:endParaRPr lang="ru-RU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91528" y="1682496"/>
            <a:ext cx="4581144" cy="646331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ОЧИҚ ИННОВАЦИЯЛАР</a:t>
            </a:r>
          </a:p>
          <a:p>
            <a:endParaRPr lang="ru-RU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6720" y="2877466"/>
            <a:ext cx="914400" cy="1200329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uz-Cyrl-UZ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Илмий-техно-логик база</a:t>
            </a:r>
            <a:endParaRPr lang="ru-RU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4944" y="5071872"/>
            <a:ext cx="130454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600" dirty="0"/>
              <a:t>Тадқиқотлар</a:t>
            </a:r>
            <a:endParaRPr lang="ru-RU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2778512" y="4975747"/>
            <a:ext cx="139115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600" dirty="0"/>
              <a:t>Ишланмалар</a:t>
            </a:r>
            <a:endParaRPr lang="ru-RU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4704848" y="4975747"/>
            <a:ext cx="1391152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sz="1600" dirty="0"/>
              <a:t>Янги маҳсулот ва хизматлар</a:t>
            </a:r>
            <a:endParaRPr lang="ru-RU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5169408" y="3206496"/>
            <a:ext cx="804672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z-Cyrl-UZ" dirty="0">
                <a:solidFill>
                  <a:schemeClr val="bg1"/>
                </a:solidFill>
              </a:rPr>
              <a:t>Бозор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98336" y="3035808"/>
            <a:ext cx="1024128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/>
              <a:t>Ички технологик база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6510805" y="4390971"/>
            <a:ext cx="1024128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/>
              <a:t>Ташқи технологик база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8859792" y="5349466"/>
            <a:ext cx="230808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400" dirty="0"/>
              <a:t>Технологиялар инсорсинги</a:t>
            </a:r>
            <a:endParaRPr lang="ru-RU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11317223" y="3645408"/>
            <a:ext cx="705315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400" dirty="0"/>
              <a:t>Жорий бозор</a:t>
            </a:r>
            <a:endParaRPr lang="ru-RU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11317222" y="2674656"/>
            <a:ext cx="705315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400" dirty="0"/>
              <a:t>Янги</a:t>
            </a:r>
          </a:p>
          <a:p>
            <a:r>
              <a:rPr lang="uz-Cyrl-UZ" sz="1400" dirty="0"/>
              <a:t>бозор</a:t>
            </a:r>
            <a:endParaRPr lang="ru-RU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9119616" y="2674656"/>
            <a:ext cx="2048256" cy="27699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z-Cyrl-UZ" sz="1200" dirty="0">
                <a:solidFill>
                  <a:schemeClr val="bg1"/>
                </a:solidFill>
              </a:rPr>
              <a:t>Технологик спин-оффлар</a:t>
            </a:r>
            <a:endParaRPr lang="ru-RU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1924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4324" y="250825"/>
            <a:ext cx="10515600" cy="346075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err="1"/>
              <a:t>Ёпиқ</a:t>
            </a:r>
            <a:r>
              <a:rPr lang="ru-RU" sz="2800" b="1" dirty="0"/>
              <a:t> </a:t>
            </a:r>
            <a:r>
              <a:rPr lang="ru-RU" sz="2800" b="1" dirty="0" err="1"/>
              <a:t>ва</a:t>
            </a:r>
            <a:r>
              <a:rPr lang="ru-RU" sz="2800" b="1" dirty="0"/>
              <a:t> </a:t>
            </a:r>
            <a:r>
              <a:rPr lang="ru-RU" sz="2800" b="1" dirty="0" err="1"/>
              <a:t>очиқ</a:t>
            </a:r>
            <a:r>
              <a:rPr lang="ru-RU" sz="2800" b="1" dirty="0"/>
              <a:t> </a:t>
            </a:r>
            <a:r>
              <a:rPr lang="ru-RU" sz="2800" b="1" dirty="0" err="1"/>
              <a:t>инновациялар</a:t>
            </a:r>
            <a:r>
              <a:rPr lang="ru-RU" sz="2800" b="1" dirty="0"/>
              <a:t> </a:t>
            </a:r>
            <a:r>
              <a:rPr lang="ru-RU" sz="2800" b="1" dirty="0" err="1"/>
              <a:t>принципларини</a:t>
            </a:r>
            <a:r>
              <a:rPr lang="ru-RU" sz="2800" b="1" dirty="0"/>
              <a:t> </a:t>
            </a:r>
            <a:r>
              <a:rPr lang="ru-RU" sz="2800" b="1" dirty="0" err="1"/>
              <a:t>таққослаш</a:t>
            </a:r>
            <a:endParaRPr lang="ru-RU" sz="2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6538328"/>
              </p:ext>
            </p:extLst>
          </p:nvPr>
        </p:nvGraphicFramePr>
        <p:xfrm>
          <a:off x="536027" y="802118"/>
          <a:ext cx="11372194" cy="530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3488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8373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err="1"/>
                        <a:t>Ёпиқ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инновациялар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принциплари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err="1"/>
                        <a:t>Очиқ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инновациялар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принциплари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err="1"/>
                        <a:t>Соҳамиздаги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етакчи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мутахассислар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бизга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ишлайди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Соҳамиздаги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барча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мутахассислар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бизга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ишламайди</a:t>
                      </a:r>
                      <a:r>
                        <a:rPr lang="ru-RU" dirty="0"/>
                        <a:t>.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Биз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компаниямиз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ичидаги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ва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ташқарисидаги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етакчи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мутахассислар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билан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ишлашимиз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керак</a:t>
                      </a:r>
                      <a:r>
                        <a:rPr lang="ru-RU" baseline="0" dirty="0"/>
                        <a:t>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ИТТКИ (НИОКР)дан </a:t>
                      </a:r>
                      <a:r>
                        <a:rPr lang="ru-RU" dirty="0" err="1"/>
                        <a:t>фойда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олиш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учун</a:t>
                      </a:r>
                      <a:r>
                        <a:rPr lang="ru-RU" dirty="0"/>
                        <a:t>, </a:t>
                      </a:r>
                      <a:r>
                        <a:rPr lang="ru-RU" dirty="0" err="1"/>
                        <a:t>ўзимиз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ғояни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топишимиз</a:t>
                      </a:r>
                      <a:r>
                        <a:rPr lang="ru-RU" dirty="0"/>
                        <a:t>, </a:t>
                      </a:r>
                      <a:r>
                        <a:rPr lang="ru-RU" dirty="0" err="1"/>
                        <a:t>ишлаб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чиқишимиз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ва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бозорга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олиб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чиқишимиз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керак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Бозорда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фойда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келтириши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мумкин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бўлган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жуда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кўп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инновацион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ғоялар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мавжуд</a:t>
                      </a:r>
                      <a:r>
                        <a:rPr lang="ru-RU" baseline="0" dirty="0"/>
                        <a:t>. ИИТКИ </a:t>
                      </a:r>
                      <a:r>
                        <a:rPr lang="ru-RU" baseline="0" dirty="0" err="1"/>
                        <a:t>бўлими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ўша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фойданинг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бир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қисми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компаниямизга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тегиши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устида</a:t>
                      </a:r>
                      <a:r>
                        <a:rPr lang="ru-RU" baseline="0" dirty="0"/>
                        <a:t> бош </a:t>
                      </a:r>
                      <a:r>
                        <a:rPr lang="ru-RU" baseline="0" dirty="0" err="1"/>
                        <a:t>қотириши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керак</a:t>
                      </a:r>
                      <a:r>
                        <a:rPr lang="ru-RU" baseline="0" dirty="0"/>
                        <a:t>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err="1"/>
                        <a:t>Агар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биз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кашф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қилсак</a:t>
                      </a:r>
                      <a:r>
                        <a:rPr lang="ru-RU" baseline="0" dirty="0"/>
                        <a:t>, </a:t>
                      </a:r>
                      <a:r>
                        <a:rPr lang="ru-RU" baseline="0" dirty="0" err="1"/>
                        <a:t>уни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биринчи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бўлиб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бозорга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олиб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чиқамиз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Кашфиётдан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фойда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олишимиз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учун</a:t>
                      </a:r>
                      <a:r>
                        <a:rPr lang="ru-RU" baseline="0" dirty="0"/>
                        <a:t>, </a:t>
                      </a:r>
                      <a:r>
                        <a:rPr lang="ru-RU" baseline="0" dirty="0" err="1"/>
                        <a:t>уни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биз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кашф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қилган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бўлшимиз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шарт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эмас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err="1"/>
                        <a:t>Инновацияни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биринчи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бўлиб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киритган</a:t>
                      </a:r>
                      <a:r>
                        <a:rPr lang="ru-RU" dirty="0"/>
                        <a:t> компания </a:t>
                      </a:r>
                      <a:r>
                        <a:rPr lang="ru-RU" dirty="0" err="1"/>
                        <a:t>бозор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етакчиси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ҳисобланади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Оптимал</a:t>
                      </a:r>
                      <a:r>
                        <a:rPr lang="ru-RU" dirty="0"/>
                        <a:t> бизнес </a:t>
                      </a:r>
                      <a:r>
                        <a:rPr lang="ru-RU" dirty="0" err="1"/>
                        <a:t>моделни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қуриш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бозорга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биринчи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бўлиб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чиқишдан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кўра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самаралироқ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err="1"/>
                        <a:t>Агар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тармоғимизда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энг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кўп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ва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энг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яхши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инновацияларни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ярата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олсак</a:t>
                      </a:r>
                      <a:r>
                        <a:rPr lang="ru-RU" dirty="0"/>
                        <a:t>, </a:t>
                      </a:r>
                      <a:r>
                        <a:rPr lang="ru-RU" dirty="0" err="1"/>
                        <a:t>етакчига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айланамиз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Агар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ички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ва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ташқи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инновациялардан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энг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самарали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йўлда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фойдалансак</a:t>
                      </a:r>
                      <a:r>
                        <a:rPr lang="ru-RU" baseline="0" dirty="0"/>
                        <a:t>, </a:t>
                      </a:r>
                      <a:r>
                        <a:rPr lang="ru-RU" baseline="0" dirty="0" err="1"/>
                        <a:t>биз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етакчига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айланамиз</a:t>
                      </a:r>
                      <a:r>
                        <a:rPr lang="ru-RU" baseline="0" dirty="0"/>
                        <a:t>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err="1"/>
                        <a:t>Рақобатчилар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ғояларимиздан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фойдаланмасликлари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учун</a:t>
                      </a:r>
                      <a:r>
                        <a:rPr lang="ru-RU" baseline="0" dirty="0"/>
                        <a:t> и</a:t>
                      </a:r>
                      <a:r>
                        <a:rPr lang="ru-RU" dirty="0"/>
                        <a:t>нтеллектуал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қобилиятимизни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назорат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қилишимиз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керак</a:t>
                      </a:r>
                      <a:r>
                        <a:rPr lang="ru-RU" baseline="0" dirty="0"/>
                        <a:t>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07548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79475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/>
              <a:t>Инновацион</a:t>
            </a:r>
            <a:r>
              <a:rPr lang="ru-RU" sz="2800" b="1" dirty="0"/>
              <a:t> </a:t>
            </a:r>
            <a:r>
              <a:rPr lang="ru-RU" sz="2800" b="1" dirty="0" err="1"/>
              <a:t>жараёнларни</a:t>
            </a:r>
            <a:r>
              <a:rPr lang="ru-RU" sz="2800" b="1" dirty="0"/>
              <a:t> </a:t>
            </a:r>
            <a:r>
              <a:rPr lang="ru-RU" sz="2800" b="1" dirty="0" err="1"/>
              <a:t>бошқаришнинг</a:t>
            </a:r>
            <a:r>
              <a:rPr lang="ru-RU" sz="2800" b="1" dirty="0"/>
              <a:t> «Воронка» модели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16146" y="1825625"/>
            <a:ext cx="9159707" cy="435133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33728" y="2926080"/>
            <a:ext cx="2804160" cy="100027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/>
              <a:t>Ташқи муҳитдан ғоя ва лойиҳалар (янгиликлар бозоридан)</a:t>
            </a:r>
          </a:p>
          <a:p>
            <a:endParaRPr lang="ru-RU" sz="500" dirty="0"/>
          </a:p>
        </p:txBody>
      </p:sp>
      <p:sp>
        <p:nvSpPr>
          <p:cNvPr id="6" name="TextBox 5"/>
          <p:cNvSpPr txBox="1"/>
          <p:nvPr/>
        </p:nvSpPr>
        <p:spPr>
          <a:xfrm>
            <a:off x="1719072" y="4437888"/>
            <a:ext cx="2231136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/>
              <a:t>Ички муҳит ғоялари (ташкилотнинг ўзидан)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364736" y="1789049"/>
            <a:ext cx="2840736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/>
              <a:t>“Қадоқлаш” – ғояларни лойиҳаларга айлантириш 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785104" y="5559552"/>
            <a:ext cx="268833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600" dirty="0"/>
              <a:t>Инновацион лойиҳаларни танлаб олиш механизми</a:t>
            </a:r>
            <a:endParaRPr lang="ru-RU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7680960" y="1938528"/>
            <a:ext cx="237744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/>
              <a:t>Лойиҳалар порфтелини тузиш ва мувозанатлаш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9436608" y="3023529"/>
            <a:ext cx="19171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/>
              <a:t>Амалга ошириш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8924544" y="5035296"/>
            <a:ext cx="195072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/>
              <a:t>Инновацион лойиҳаларни амалга ошириш технологияси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58544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356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err="1"/>
              <a:t>Ишлаб</a:t>
            </a:r>
            <a:r>
              <a:rPr lang="ru-RU" sz="2800" b="1" dirty="0"/>
              <a:t> </a:t>
            </a:r>
            <a:r>
              <a:rPr lang="ru-RU" sz="2800" b="1" dirty="0" err="1"/>
              <a:t>чиқариш</a:t>
            </a:r>
            <a:r>
              <a:rPr lang="ru-RU" sz="2800" b="1" dirty="0"/>
              <a:t> </a:t>
            </a:r>
            <a:r>
              <a:rPr lang="ru-RU" sz="2800" b="1" dirty="0" err="1"/>
              <a:t>соҳасида</a:t>
            </a:r>
            <a:r>
              <a:rPr lang="ru-RU" sz="2800" b="1" dirty="0"/>
              <a:t> </a:t>
            </a:r>
            <a:r>
              <a:rPr lang="ru-RU" sz="2800" b="1" dirty="0" err="1"/>
              <a:t>инновацияларни</a:t>
            </a:r>
            <a:r>
              <a:rPr lang="ru-RU" sz="2800" b="1" dirty="0"/>
              <a:t> </a:t>
            </a:r>
            <a:r>
              <a:rPr lang="ru-RU" sz="2800" b="1" dirty="0" err="1"/>
              <a:t>бошқариш</a:t>
            </a:r>
            <a:r>
              <a:rPr lang="ru-RU" sz="2800" b="1" dirty="0"/>
              <a:t> </a:t>
            </a:r>
            <a:r>
              <a:rPr lang="ru-RU" sz="2800" b="1" dirty="0" err="1"/>
              <a:t>механизмидаги</a:t>
            </a:r>
            <a:r>
              <a:rPr lang="ru-RU" sz="2800" b="1" dirty="0"/>
              <a:t> </a:t>
            </a:r>
            <a:r>
              <a:rPr lang="ru-RU" sz="2800" b="1" dirty="0" err="1"/>
              <a:t>сабаб-оқибат</a:t>
            </a:r>
            <a:r>
              <a:rPr lang="ru-RU" sz="2800" b="1" dirty="0"/>
              <a:t> </a:t>
            </a:r>
            <a:r>
              <a:rPr lang="ru-RU" sz="2800" b="1" dirty="0" err="1"/>
              <a:t>алоқалари</a:t>
            </a:r>
            <a:endParaRPr lang="ru-RU" sz="28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2675" y="1339935"/>
            <a:ext cx="8113986" cy="36752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35296" y="1524000"/>
            <a:ext cx="212140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/>
              <a:t>Инновациялар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987296" y="2462784"/>
            <a:ext cx="192633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/>
              <a:t>Товар сифати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608576" y="2400280"/>
            <a:ext cx="192633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/>
              <a:t>Товар нархи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7229856" y="2400280"/>
            <a:ext cx="2231136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/>
              <a:t>Капитал қўйилмалар самарадорлиги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048256" y="3954965"/>
            <a:ext cx="90220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/>
              <a:t>Бозор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816096" y="3261280"/>
            <a:ext cx="2718816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dirty="0"/>
              <a:t>Рақобатбардошлик даражаси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4139184" y="4598624"/>
            <a:ext cx="391363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/>
              <a:t>Сотув ҳажми ва фойда миқдори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39329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04800"/>
            <a:ext cx="10515600" cy="188687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err="1"/>
              <a:t>Инновацион</a:t>
            </a:r>
            <a:r>
              <a:rPr lang="ru-RU" sz="2400" b="1" dirty="0"/>
              <a:t> бизнес </a:t>
            </a:r>
            <a:r>
              <a:rPr lang="ru-RU" sz="2400" b="1" dirty="0" err="1"/>
              <a:t>моделлар</a:t>
            </a:r>
            <a:r>
              <a:rPr lang="ru-RU" sz="2400" b="1" dirty="0"/>
              <a:t>, </a:t>
            </a:r>
            <a:r>
              <a:rPr lang="ru-RU" sz="2400" b="1" dirty="0" err="1"/>
              <a:t>очиқ</a:t>
            </a:r>
            <a:r>
              <a:rPr lang="ru-RU" sz="2400" b="1" dirty="0"/>
              <a:t> </a:t>
            </a:r>
            <a:r>
              <a:rPr lang="ru-RU" sz="2400" b="1" dirty="0" err="1"/>
              <a:t>инновациялар</a:t>
            </a:r>
            <a:r>
              <a:rPr lang="ru-RU" sz="2400" b="1" dirty="0"/>
              <a:t> </a:t>
            </a:r>
            <a:r>
              <a:rPr lang="ru-RU" sz="2400" b="1" dirty="0" err="1"/>
              <a:t>ва</a:t>
            </a:r>
            <a:r>
              <a:rPr lang="ru-RU" sz="2400" b="1" dirty="0"/>
              <a:t> </a:t>
            </a:r>
            <a:r>
              <a:rPr lang="ru-RU" sz="2400" b="1" dirty="0" err="1"/>
              <a:t>очиқ</a:t>
            </a:r>
            <a:r>
              <a:rPr lang="ru-RU" sz="2400" b="1" dirty="0"/>
              <a:t> бизнес </a:t>
            </a:r>
            <a:r>
              <a:rPr lang="ru-RU" sz="2400" b="1" dirty="0" err="1"/>
              <a:t>моделлар</a:t>
            </a:r>
            <a:r>
              <a:rPr lang="ru-RU" sz="2400" b="1" dirty="0"/>
              <a:t> </a:t>
            </a:r>
            <a:r>
              <a:rPr lang="ru-RU" sz="2400" b="1" dirty="0" err="1"/>
              <a:t>бўйича</a:t>
            </a:r>
            <a:r>
              <a:rPr lang="ru-RU" sz="2400" b="1" dirty="0"/>
              <a:t> </a:t>
            </a:r>
            <a:r>
              <a:rPr lang="ru-RU" sz="2400" b="1" dirty="0" err="1"/>
              <a:t>нашрлар</a:t>
            </a:r>
            <a:r>
              <a:rPr lang="ru-RU" sz="2400" b="1" dirty="0"/>
              <a:t> </a:t>
            </a:r>
            <a:r>
              <a:rPr lang="ru-RU" sz="2400" b="1" dirty="0" err="1"/>
              <a:t>динамикаси</a:t>
            </a:r>
            <a:r>
              <a:rPr lang="ru-RU" sz="2400" b="1" dirty="0"/>
              <a:t>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2433" t="12748" r="23557" b="8199"/>
          <a:stretch/>
        </p:blipFill>
        <p:spPr>
          <a:xfrm>
            <a:off x="1770744" y="948127"/>
            <a:ext cx="8157028" cy="5881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1008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43868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err="1"/>
              <a:t>Инновацион</a:t>
            </a:r>
            <a:r>
              <a:rPr lang="ru-RU" sz="3200" b="1" dirty="0"/>
              <a:t> бизнес модель </a:t>
            </a:r>
            <a:r>
              <a:rPr lang="ru-RU" sz="3200" b="1" dirty="0" err="1"/>
              <a:t>шакллари</a:t>
            </a:r>
            <a:r>
              <a:rPr lang="ru-RU" sz="3200" b="1" dirty="0"/>
              <a:t>: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8919725"/>
              </p:ext>
            </p:extLst>
          </p:nvPr>
        </p:nvGraphicFramePr>
        <p:xfrm>
          <a:off x="838200" y="1487424"/>
          <a:ext cx="10515600" cy="5157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396671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88315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/>
              <a:t>Янгилик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8213" y="3377754"/>
            <a:ext cx="10515600" cy="220675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ru-RU" dirty="0"/>
              <a:t> Нега </a:t>
            </a:r>
            <a:r>
              <a:rPr lang="ru-RU" dirty="0" err="1"/>
              <a:t>одамлар</a:t>
            </a:r>
            <a:r>
              <a:rPr lang="ru-RU" dirty="0"/>
              <a:t> </a:t>
            </a:r>
            <a:r>
              <a:rPr lang="ru-RU" dirty="0" err="1"/>
              <a:t>соатлаб</a:t>
            </a:r>
            <a:r>
              <a:rPr lang="ru-RU" dirty="0"/>
              <a:t> </a:t>
            </a:r>
            <a:r>
              <a:rPr lang="ru-RU" dirty="0" err="1"/>
              <a:t>интернетда</a:t>
            </a:r>
            <a:r>
              <a:rPr lang="ru-RU" dirty="0"/>
              <a:t> </a:t>
            </a:r>
            <a:r>
              <a:rPr lang="ru-RU" dirty="0" err="1"/>
              <a:t>ўтиришларининг</a:t>
            </a:r>
            <a:r>
              <a:rPr lang="ru-RU" dirty="0"/>
              <a:t> </a:t>
            </a:r>
            <a:r>
              <a:rPr lang="ru-RU" dirty="0" err="1"/>
              <a:t>сабабларидан</a:t>
            </a:r>
            <a:r>
              <a:rPr lang="ru-RU" dirty="0"/>
              <a:t> </a:t>
            </a:r>
            <a:r>
              <a:rPr lang="ru-RU" dirty="0" err="1"/>
              <a:t>бири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айнан</a:t>
            </a:r>
            <a:r>
              <a:rPr lang="ru-RU" dirty="0"/>
              <a:t> </a:t>
            </a:r>
            <a:r>
              <a:rPr lang="ru-RU" dirty="0" err="1"/>
              <a:t>янгилик</a:t>
            </a:r>
            <a:r>
              <a:rPr lang="ru-RU" dirty="0"/>
              <a:t> </a:t>
            </a:r>
            <a:r>
              <a:rPr lang="ru-RU" dirty="0" err="1"/>
              <a:t>ҳисобланади</a:t>
            </a:r>
            <a:r>
              <a:rPr lang="ru-RU" dirty="0"/>
              <a:t>: </a:t>
            </a:r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янги</a:t>
            </a:r>
            <a:r>
              <a:rPr lang="ru-RU" dirty="0"/>
              <a:t> </a:t>
            </a:r>
            <a:r>
              <a:rPr lang="ru-RU" dirty="0" err="1"/>
              <a:t>вирусли</a:t>
            </a:r>
            <a:r>
              <a:rPr lang="ru-RU" dirty="0"/>
              <a:t> видео, </a:t>
            </a:r>
            <a:r>
              <a:rPr lang="ru-RU" dirty="0" err="1"/>
              <a:t>хабарлар</a:t>
            </a:r>
            <a:r>
              <a:rPr lang="ru-RU" dirty="0"/>
              <a:t>, </a:t>
            </a:r>
            <a:r>
              <a:rPr lang="en-US" i="1" dirty="0"/>
              <a:t>Facebook</a:t>
            </a:r>
            <a:r>
              <a:rPr lang="uz-Cyrl-UZ" i="1" dirty="0"/>
              <a:t> </a:t>
            </a:r>
            <a:r>
              <a:rPr lang="uz-Cyrl-UZ" dirty="0"/>
              <a:t>лентасидаги янгиликлар</a:t>
            </a:r>
            <a:r>
              <a:rPr lang="uz-Cyrl-UZ" i="1" dirty="0"/>
              <a:t>, </a:t>
            </a:r>
            <a:r>
              <a:rPr lang="en-US" i="1" dirty="0"/>
              <a:t>Twitter</a:t>
            </a:r>
            <a:r>
              <a:rPr lang="uz-Cyrl-UZ" i="1" dirty="0"/>
              <a:t>даги </a:t>
            </a:r>
            <a:r>
              <a:rPr lang="uz-Cyrl-UZ" dirty="0"/>
              <a:t>изоҳлар, газета мақоласи бизнинг эътиборни жамлаш қобилиятимизни қайтадан ишга туширади</a:t>
            </a:r>
            <a:r>
              <a:rPr lang="uz-Cyrl-UZ" i="1" dirty="0"/>
              <a:t>.</a:t>
            </a:r>
            <a:endParaRPr lang="ru-RU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148013" y="1761654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err="1"/>
              <a:t>Менга</a:t>
            </a:r>
            <a:r>
              <a:rPr lang="ru-RU" sz="2000" dirty="0"/>
              <a:t> </a:t>
            </a:r>
            <a:r>
              <a:rPr lang="ru-RU" sz="2000" dirty="0" err="1"/>
              <a:t>бир</a:t>
            </a:r>
            <a:r>
              <a:rPr lang="ru-RU" sz="2000" dirty="0"/>
              <a:t> </a:t>
            </a:r>
            <a:r>
              <a:rPr lang="ru-RU" sz="2000" dirty="0" err="1"/>
              <a:t>жуфт</a:t>
            </a:r>
            <a:r>
              <a:rPr lang="ru-RU" sz="2000" dirty="0"/>
              <a:t>  </a:t>
            </a:r>
            <a:r>
              <a:rPr lang="ru-RU" sz="2000" dirty="0" err="1"/>
              <a:t>қўл</a:t>
            </a:r>
            <a:r>
              <a:rPr lang="ru-RU" sz="2000" dirty="0"/>
              <a:t> </a:t>
            </a:r>
            <a:r>
              <a:rPr lang="ru-RU" sz="2000" dirty="0" err="1"/>
              <a:t>керак</a:t>
            </a:r>
            <a:r>
              <a:rPr lang="ru-RU" sz="2000" dirty="0"/>
              <a:t> </a:t>
            </a:r>
            <a:r>
              <a:rPr lang="ru-RU" sz="2000" dirty="0" err="1"/>
              <a:t>бўлганда</a:t>
            </a:r>
            <a:r>
              <a:rPr lang="ru-RU" sz="2000" dirty="0"/>
              <a:t>, </a:t>
            </a:r>
            <a:r>
              <a:rPr lang="ru-RU" sz="2000" dirty="0" err="1"/>
              <a:t>негадир</a:t>
            </a:r>
            <a:r>
              <a:rPr lang="ru-RU" sz="2000" dirty="0"/>
              <a:t> </a:t>
            </a:r>
            <a:r>
              <a:rPr lang="uz-Cyrl-UZ" sz="2000" dirty="0"/>
              <a:t>қўшимчасига бутун бир </a:t>
            </a:r>
            <a:r>
              <a:rPr lang="ru-RU" sz="2000"/>
              <a:t>ишчини </a:t>
            </a:r>
            <a:r>
              <a:rPr lang="ru-RU" sz="2000" dirty="0" err="1"/>
              <a:t>оламан</a:t>
            </a:r>
            <a:r>
              <a:rPr lang="ru-RU" sz="2000" dirty="0"/>
              <a:t>. </a:t>
            </a:r>
            <a:r>
              <a:rPr lang="ru-RU" sz="2000" i="1" dirty="0"/>
              <a:t>Генри Форд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2162" y="0"/>
            <a:ext cx="215265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0806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Фойдаланилган адабиётлар рўйхати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uz-Cyrl-UZ" dirty="0"/>
              <a:t>1. </a:t>
            </a:r>
            <a:r>
              <a:rPr lang="en-US" dirty="0"/>
              <a:t>Michael </a:t>
            </a:r>
            <a:r>
              <a:rPr lang="en-US" dirty="0" err="1"/>
              <a:t>Baye</a:t>
            </a:r>
            <a:r>
              <a:rPr lang="en-US" dirty="0"/>
              <a:t>, Jeff Prince</a:t>
            </a:r>
            <a:r>
              <a:rPr lang="uz-Cyrl-UZ" dirty="0"/>
              <a:t>. </a:t>
            </a:r>
            <a:r>
              <a:rPr lang="en-US" dirty="0"/>
              <a:t>Managerial Economics &amp; Business Strategy 10</a:t>
            </a:r>
            <a:r>
              <a:rPr lang="en-US" baseline="30000" dirty="0"/>
              <a:t>th</a:t>
            </a:r>
            <a:r>
              <a:rPr lang="uz-Cyrl-UZ" dirty="0"/>
              <a:t> </a:t>
            </a:r>
            <a:r>
              <a:rPr lang="en-US" dirty="0"/>
              <a:t>Edition</a:t>
            </a:r>
            <a:r>
              <a:rPr lang="uz-Cyrl-UZ" dirty="0"/>
              <a:t>. </a:t>
            </a:r>
            <a:r>
              <a:rPr lang="ru-RU" dirty="0"/>
              <a:t>2021. 576 </a:t>
            </a:r>
            <a:r>
              <a:rPr lang="en-US" dirty="0"/>
              <a:t>p.</a:t>
            </a:r>
          </a:p>
          <a:p>
            <a:r>
              <a:rPr lang="en-US" dirty="0"/>
              <a:t>2. </a:t>
            </a:r>
            <a:r>
              <a:rPr lang="en-US" dirty="0">
                <a:hlinkClick r:id="rId3" tooltip="Find all the author's books"/>
              </a:rPr>
              <a:t>James </a:t>
            </a:r>
            <a:r>
              <a:rPr lang="en-US" dirty="0" err="1">
                <a:hlinkClick r:id="rId3" tooltip="Find all the author's books"/>
              </a:rPr>
              <a:t>Brickley</a:t>
            </a:r>
            <a:r>
              <a:rPr lang="en-US" dirty="0"/>
              <a:t>, </a:t>
            </a:r>
            <a:r>
              <a:rPr lang="en-US" dirty="0">
                <a:hlinkClick r:id="rId4" tooltip="Find all the author's books"/>
              </a:rPr>
              <a:t>Clifford W. Smith</a:t>
            </a:r>
            <a:r>
              <a:rPr lang="en-US" dirty="0"/>
              <a:t>, </a:t>
            </a:r>
            <a:r>
              <a:rPr lang="en-US" dirty="0">
                <a:hlinkClick r:id="rId5" tooltip="Find all the author's books"/>
              </a:rPr>
              <a:t>Jerold L. Zimmerman</a:t>
            </a:r>
            <a:r>
              <a:rPr lang="en-US" dirty="0"/>
              <a:t>. Managerial Economics &amp; Organizational Architecture, 7th Edition, </a:t>
            </a:r>
            <a:r>
              <a:rPr lang="ru-RU" dirty="0"/>
              <a:t>2020</a:t>
            </a:r>
            <a:r>
              <a:rPr lang="en-US" dirty="0"/>
              <a:t>. </a:t>
            </a:r>
            <a:r>
              <a:rPr lang="ru-RU" dirty="0"/>
              <a:t>845</a:t>
            </a:r>
            <a:r>
              <a:rPr lang="en-US" dirty="0"/>
              <a:t> p.</a:t>
            </a:r>
            <a:endParaRPr lang="uz-Cyrl-UZ" dirty="0"/>
          </a:p>
          <a:p>
            <a:r>
              <a:rPr lang="uz-Cyrl-UZ" dirty="0"/>
              <a:t>3. </a:t>
            </a:r>
            <a:r>
              <a:rPr lang="en-US" dirty="0">
                <a:hlinkClick r:id="rId6" tooltip="Find all the author's books"/>
              </a:rPr>
              <a:t>Jeffrey M. </a:t>
            </a:r>
            <a:r>
              <a:rPr lang="en-US" dirty="0" err="1">
                <a:hlinkClick r:id="rId6" tooltip="Find all the author's books"/>
              </a:rPr>
              <a:t>Perloff</a:t>
            </a:r>
            <a:r>
              <a:rPr lang="en-US" dirty="0"/>
              <a:t>, </a:t>
            </a:r>
            <a:r>
              <a:rPr lang="en-US" dirty="0">
                <a:hlinkClick r:id="rId7" tooltip="Find all the author's books"/>
              </a:rPr>
              <a:t>James A. Brander</a:t>
            </a:r>
            <a:r>
              <a:rPr lang="uz-Cyrl-UZ" dirty="0"/>
              <a:t>. </a:t>
            </a:r>
            <a:r>
              <a:rPr lang="en-US" dirty="0"/>
              <a:t>Managerial economics and strategy</a:t>
            </a:r>
            <a:r>
              <a:rPr lang="uz-Cyrl-UZ" dirty="0"/>
              <a:t>. </a:t>
            </a:r>
            <a:r>
              <a:rPr lang="ru-RU" dirty="0"/>
              <a:t>2020. 720 </a:t>
            </a:r>
            <a:r>
              <a:rPr lang="en-US" dirty="0"/>
              <a:t>p.</a:t>
            </a:r>
          </a:p>
          <a:p>
            <a:r>
              <a:rPr lang="en-US" dirty="0"/>
              <a:t>4.</a:t>
            </a:r>
            <a:r>
              <a:rPr lang="ru-RU" dirty="0"/>
              <a:t> </a:t>
            </a:r>
            <a:r>
              <a:rPr lang="ru-RU" dirty="0" err="1"/>
              <a:t>Сио</a:t>
            </a:r>
            <a:r>
              <a:rPr lang="ru-RU" dirty="0"/>
              <a:t> К.К. Управленческая экономика. Учебник. Издательство: «Инфра-М», 2000. 672 с.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en-US" dirty="0"/>
          </a:p>
          <a:p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9115817"/>
      </p:ext>
    </p:extLst>
  </p:cSld>
  <p:clrMapOvr>
    <a:masterClrMapping/>
  </p:clrMapOvr>
</p:sld>
</file>

<file path=ppt/theme/theme1.xml><?xml version="1.0" encoding="utf-8"?>
<a:theme xmlns:a="http://schemas.openxmlformats.org/drawingml/2006/main" name="uzb 16;9">
  <a:themeElements>
    <a:clrScheme name="Другая 1">
      <a:dk1>
        <a:srgbClr val="0B375B"/>
      </a:dk1>
      <a:lt1>
        <a:srgbClr val="FFFFFF"/>
      </a:lt1>
      <a:dk2>
        <a:srgbClr val="0B375B"/>
      </a:dk2>
      <a:lt2>
        <a:srgbClr val="FFFFFF"/>
      </a:lt2>
      <a:accent1>
        <a:srgbClr val="0B375B"/>
      </a:accent1>
      <a:accent2>
        <a:srgbClr val="7F7F7F"/>
      </a:accent2>
      <a:accent3>
        <a:srgbClr val="A5A5A5"/>
      </a:accent3>
      <a:accent4>
        <a:srgbClr val="0B375B"/>
      </a:accent4>
      <a:accent5>
        <a:srgbClr val="0B375B"/>
      </a:accent5>
      <a:accent6>
        <a:srgbClr val="0B375B"/>
      </a:accent6>
      <a:hlink>
        <a:srgbClr val="0B375B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zb 16;9" id="{C393A175-1F4E-4CB5-821A-B5847CC5A683}" vid="{CD9B629A-8ED6-448F-A84B-DE4D60D082B2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uzb 16;9</Template>
  <TotalTime>585</TotalTime>
  <Words>1661</Words>
  <Application>Microsoft Office PowerPoint</Application>
  <PresentationFormat>Широкоэкранный</PresentationFormat>
  <Paragraphs>495</Paragraphs>
  <Slides>31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medium-content-sans-serif-font</vt:lpstr>
      <vt:lpstr>Times New Roman</vt:lpstr>
      <vt:lpstr>uzb 16;9</vt:lpstr>
      <vt:lpstr>10-мавзу: Инновацион иқтисодиёт ва инновацияларни иқтисодий баҳолаш</vt:lpstr>
      <vt:lpstr>Инновацион иқтисодиёт</vt:lpstr>
      <vt:lpstr>Таянч тушунчалар</vt:lpstr>
      <vt:lpstr>Презентация PowerPoint</vt:lpstr>
      <vt:lpstr>Инновацияларнинг таснифланиши: </vt:lpstr>
      <vt:lpstr>Ташкилий-бошқарув инновациялари тузилмаси</vt:lpstr>
      <vt:lpstr>Глобал инновациялар индекси (The Global Innovation Index)</vt:lpstr>
      <vt:lpstr>Презентация PowerPoint</vt:lpstr>
      <vt:lpstr>Инновациялар индекси бўйича жаҳон мамлакатлари рейтинги (2019) </vt:lpstr>
      <vt:lpstr>Глобал инновациялар индексининг турли категорияларидаги етакчилар (2019)</vt:lpstr>
      <vt:lpstr>Минтақалар бўйича 3та етакчи инновацион иқтисодиёт</vt:lpstr>
      <vt:lpstr>Глобал инновацион индекс-2021</vt:lpstr>
      <vt:lpstr>ИТТКИга ялпи ички харажатлар, ЯИМга нисбатан %да</vt:lpstr>
      <vt:lpstr>2000–2017 йиллар мобайнида ИТТКИга харажатлар, млрд. АҚШ доллари</vt:lpstr>
      <vt:lpstr>ИТТКИга харажатлар, ЯИМга нисбатан %да </vt:lpstr>
      <vt:lpstr>R&amp;D харажатлари бўйича етакчи мамлакатлар</vt:lpstr>
      <vt:lpstr>Учталик спираль модели эволюцияси</vt:lpstr>
      <vt:lpstr>Инновацион менежмент тамойилларининг эволюцияси</vt:lpstr>
      <vt:lpstr>Инновацион менежмент тамойилларининг эволюцияси</vt:lpstr>
      <vt:lpstr>Инновацион менежмент тамойилларининг эволюцияси</vt:lpstr>
      <vt:lpstr>Инновацион менежмент тамойилларининг эволюцияси</vt:lpstr>
      <vt:lpstr>Инновацион менежмент тамойилларининг эволюцияси</vt:lpstr>
      <vt:lpstr>Очиқ инновациялар модели(Г. Чесборо)</vt:lpstr>
      <vt:lpstr>Ёпиқ ва очиқ инновациялар</vt:lpstr>
      <vt:lpstr>Ёпиқ ва очиқ инновациялар принципларини таққослаш</vt:lpstr>
      <vt:lpstr>Инновацион жараёнларни бошқаришнинг «Воронка» модели</vt:lpstr>
      <vt:lpstr>Ишлаб чиқариш соҳасида инновацияларни бошқариш механизмидаги сабаб-оқибат алоқалари</vt:lpstr>
      <vt:lpstr>Инновацион бизнес моделлар, очиқ инновациялар ва очиқ бизнес моделлар бўйича нашрлар динамикаси </vt:lpstr>
      <vt:lpstr>Инновацион бизнес модель шакллари: </vt:lpstr>
      <vt:lpstr>Янгилик</vt:lpstr>
      <vt:lpstr>Фойдаланилган адабиётлар рўйхати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acer</cp:lastModifiedBy>
  <cp:revision>118</cp:revision>
  <dcterms:created xsi:type="dcterms:W3CDTF">2019-09-06T03:40:38Z</dcterms:created>
  <dcterms:modified xsi:type="dcterms:W3CDTF">2022-06-10T09:31:05Z</dcterms:modified>
</cp:coreProperties>
</file>