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diagrams/data5.xml" ContentType="application/vnd.openxmlformats-officedocument.drawingml.diagramData+xml"/>
  <Override PartName="/ppt/diagrams/layout5.xml" ContentType="application/vnd.openxmlformats-officedocument.drawingml.diagramLayout+xml"/>
  <Override PartName="/ppt/diagrams/quickStyle5.xml" ContentType="application/vnd.openxmlformats-officedocument.drawingml.diagramStyle+xml"/>
  <Override PartName="/ppt/diagrams/colors5.xml" ContentType="application/vnd.openxmlformats-officedocument.drawingml.diagramColors+xml"/>
  <Override PartName="/ppt/diagrams/drawing5.xml" ContentType="application/vnd.ms-office.drawingml.diagramDrawing+xml"/>
  <Override PartName="/ppt/notesSlides/notesSlide1.xml" ContentType="application/vnd.openxmlformats-officedocument.presentationml.notesSlide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notesSlides/notesSlide2.xml" ContentType="application/vnd.openxmlformats-officedocument.presentationml.notesSlide+xml"/>
  <Override PartName="/ppt/tags/tag4.xml" ContentType="application/vnd.openxmlformats-officedocument.presentationml.tags+xml"/>
  <Override PartName="/ppt/diagrams/data6.xml" ContentType="application/vnd.openxmlformats-officedocument.drawingml.diagramData+xml"/>
  <Override PartName="/ppt/diagrams/layout6.xml" ContentType="application/vnd.openxmlformats-officedocument.drawingml.diagramLayout+xml"/>
  <Override PartName="/ppt/diagrams/quickStyle6.xml" ContentType="application/vnd.openxmlformats-officedocument.drawingml.diagramStyle+xml"/>
  <Override PartName="/ppt/diagrams/colors6.xml" ContentType="application/vnd.openxmlformats-officedocument.drawingml.diagramColors+xml"/>
  <Override PartName="/ppt/diagrams/drawing6.xml" ContentType="application/vnd.ms-office.drawingml.diagramDrawing+xml"/>
  <Override PartName="/ppt/diagrams/data7.xml" ContentType="application/vnd.openxmlformats-officedocument.drawingml.diagramData+xml"/>
  <Override PartName="/ppt/diagrams/layout7.xml" ContentType="application/vnd.openxmlformats-officedocument.drawingml.diagramLayout+xml"/>
  <Override PartName="/ppt/diagrams/quickStyle7.xml" ContentType="application/vnd.openxmlformats-officedocument.drawingml.diagramStyle+xml"/>
  <Override PartName="/ppt/diagrams/colors7.xml" ContentType="application/vnd.openxmlformats-officedocument.drawingml.diagramColors+xml"/>
  <Override PartName="/ppt/diagrams/drawing7.xml" ContentType="application/vnd.ms-office.drawingml.diagramDrawing+xml"/>
  <Override PartName="/ppt/tags/tag5.xml" ContentType="application/vnd.openxmlformats-officedocument.presentationml.tags+xml"/>
  <Override PartName="/ppt/notesSlides/notesSlide3.xml" ContentType="application/vnd.openxmlformats-officedocument.presentationml.notesSlide+xml"/>
  <Override PartName="/ppt/tags/tag6.xml" ContentType="application/vnd.openxmlformats-officedocument.presentationml.tags+xml"/>
  <Override PartName="/ppt/notesSlides/notesSlide4.xml" ContentType="application/vnd.openxmlformats-officedocument.presentationml.notesSlide+xml"/>
  <Override PartName="/ppt/diagrams/data8.xml" ContentType="application/vnd.openxmlformats-officedocument.drawingml.diagramData+xml"/>
  <Override PartName="/ppt/diagrams/layout8.xml" ContentType="application/vnd.openxmlformats-officedocument.drawingml.diagramLayout+xml"/>
  <Override PartName="/ppt/diagrams/quickStyle8.xml" ContentType="application/vnd.openxmlformats-officedocument.drawingml.diagramStyle+xml"/>
  <Override PartName="/ppt/diagrams/colors8.xml" ContentType="application/vnd.openxmlformats-officedocument.drawingml.diagramColors+xml"/>
  <Override PartName="/ppt/diagrams/drawing8.xml" ContentType="application/vnd.ms-office.drawingml.diagramDrawing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3"/>
  </p:notesMasterIdLst>
  <p:sldIdLst>
    <p:sldId id="256" r:id="rId2"/>
    <p:sldId id="280" r:id="rId3"/>
    <p:sldId id="276" r:id="rId4"/>
    <p:sldId id="279" r:id="rId5"/>
    <p:sldId id="275" r:id="rId6"/>
    <p:sldId id="277" r:id="rId7"/>
    <p:sldId id="281" r:id="rId8"/>
    <p:sldId id="278" r:id="rId9"/>
    <p:sldId id="282" r:id="rId10"/>
    <p:sldId id="283" r:id="rId11"/>
    <p:sldId id="284" r:id="rId12"/>
    <p:sldId id="285" r:id="rId13"/>
    <p:sldId id="286" r:id="rId14"/>
    <p:sldId id="321" r:id="rId15"/>
    <p:sldId id="287" r:id="rId16"/>
    <p:sldId id="304" r:id="rId17"/>
    <p:sldId id="305" r:id="rId18"/>
    <p:sldId id="306" r:id="rId19"/>
    <p:sldId id="307" r:id="rId20"/>
    <p:sldId id="308" r:id="rId21"/>
    <p:sldId id="309" r:id="rId22"/>
    <p:sldId id="310" r:id="rId23"/>
    <p:sldId id="311" r:id="rId24"/>
    <p:sldId id="312" r:id="rId25"/>
    <p:sldId id="313" r:id="rId26"/>
    <p:sldId id="314" r:id="rId27"/>
    <p:sldId id="315" r:id="rId28"/>
    <p:sldId id="317" r:id="rId29"/>
    <p:sldId id="318" r:id="rId30"/>
    <p:sldId id="319" r:id="rId31"/>
    <p:sldId id="320" r:id="rId32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994" autoAdjust="0"/>
    <p:restoredTop sz="73754" autoAdjust="0"/>
  </p:normalViewPr>
  <p:slideViewPr>
    <p:cSldViewPr snapToGrid="0">
      <p:cViewPr varScale="1">
        <p:scale>
          <a:sx n="52" d="100"/>
          <a:sy n="52" d="100"/>
        </p:scale>
        <p:origin x="1458" y="6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21" Type="http://schemas.openxmlformats.org/officeDocument/2006/relationships/slide" Target="slides/slide20.xml"/><Relationship Id="rId34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viewProps" Target="viewProps.xml"/><Relationship Id="rId8" Type="http://schemas.openxmlformats.org/officeDocument/2006/relationships/slide" Target="slides/slide7.xml"/><Relationship Id="rId3" Type="http://schemas.openxmlformats.org/officeDocument/2006/relationships/slide" Target="slides/slide2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6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7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8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BC9E0583-2190-4512-8B66-B5D4BD2E95D7}" type="doc">
      <dgm:prSet loTypeId="urn:microsoft.com/office/officeart/2005/8/layout/list1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7223B429-9BBC-481A-BA5A-FE1C8A55358A}">
      <dgm:prSet phldrT="[Текст]" custT="1"/>
      <dgm:spPr/>
      <dgm:t>
        <a:bodyPr/>
        <a:lstStyle/>
        <a:p>
          <a:r>
            <a:rPr lang="ru-RU" sz="1800" dirty="0" err="1"/>
            <a:t>Инвестициялар</a:t>
          </a:r>
          <a:r>
            <a:rPr lang="ru-RU" sz="1800" dirty="0"/>
            <a:t> – </a:t>
          </a:r>
          <a:r>
            <a:rPr lang="ru-RU" sz="1800" dirty="0" err="1"/>
            <a:t>бирданига</a:t>
          </a:r>
          <a:r>
            <a:rPr lang="ru-RU" sz="1800" dirty="0"/>
            <a:t> </a:t>
          </a:r>
          <a:r>
            <a:rPr lang="ru-RU" sz="1800" dirty="0" err="1"/>
            <a:t>истеъмолга</a:t>
          </a:r>
          <a:r>
            <a:rPr lang="ru-RU" sz="1800" dirty="0"/>
            <a:t> </a:t>
          </a:r>
          <a:r>
            <a:rPr lang="ru-RU" sz="1800" dirty="0" err="1"/>
            <a:t>эмас</a:t>
          </a:r>
          <a:r>
            <a:rPr lang="ru-RU" sz="1800" dirty="0"/>
            <a:t>, балки </a:t>
          </a:r>
          <a:r>
            <a:rPr lang="ru-RU" sz="1800" dirty="0" err="1"/>
            <a:t>узоқ</a:t>
          </a:r>
          <a:r>
            <a:rPr lang="ru-RU" sz="1800" dirty="0"/>
            <a:t> </a:t>
          </a:r>
          <a:r>
            <a:rPr lang="ru-RU" sz="1800" dirty="0" err="1"/>
            <a:t>муддатли</a:t>
          </a:r>
          <a:r>
            <a:rPr lang="ru-RU" sz="1800" dirty="0"/>
            <a:t> </a:t>
          </a:r>
          <a:r>
            <a:rPr lang="ru-RU" sz="1800" dirty="0" err="1"/>
            <a:t>мақсадларга</a:t>
          </a:r>
          <a:r>
            <a:rPr lang="ru-RU" sz="1800" dirty="0"/>
            <a:t> </a:t>
          </a:r>
          <a:r>
            <a:rPr lang="ru-RU" sz="1800" dirty="0" err="1"/>
            <a:t>эришишга</a:t>
          </a:r>
          <a:r>
            <a:rPr lang="ru-RU" sz="1800" dirty="0"/>
            <a:t> </a:t>
          </a:r>
          <a:r>
            <a:rPr lang="ru-RU" sz="1800" dirty="0" err="1"/>
            <a:t>қаратилган</a:t>
          </a:r>
          <a:r>
            <a:rPr lang="ru-RU" sz="1800" dirty="0"/>
            <a:t> </a:t>
          </a:r>
          <a:r>
            <a:rPr lang="ru-RU" sz="1800" dirty="0" err="1"/>
            <a:t>маблағлардир</a:t>
          </a:r>
          <a:r>
            <a:rPr lang="ru-RU" sz="1800" dirty="0"/>
            <a:t>.</a:t>
          </a:r>
        </a:p>
      </dgm:t>
    </dgm:pt>
    <dgm:pt modelId="{6654A444-59ED-4622-958A-668982967DCC}" type="parTrans" cxnId="{2D1264BC-0402-449D-AF7A-F1B6ACF58124}">
      <dgm:prSet/>
      <dgm:spPr/>
      <dgm:t>
        <a:bodyPr/>
        <a:lstStyle/>
        <a:p>
          <a:endParaRPr lang="ru-RU"/>
        </a:p>
      </dgm:t>
    </dgm:pt>
    <dgm:pt modelId="{182CD187-AEEA-4C61-B22D-A82D76302504}" type="sibTrans" cxnId="{2D1264BC-0402-449D-AF7A-F1B6ACF58124}">
      <dgm:prSet/>
      <dgm:spPr/>
      <dgm:t>
        <a:bodyPr/>
        <a:lstStyle/>
        <a:p>
          <a:endParaRPr lang="ru-RU"/>
        </a:p>
      </dgm:t>
    </dgm:pt>
    <dgm:pt modelId="{D35540E6-86C0-412D-97C3-DEA83B119476}">
      <dgm:prSet phldrT="[Текст]" custT="1"/>
      <dgm:spPr/>
      <dgm:t>
        <a:bodyPr/>
        <a:lstStyle/>
        <a:p>
          <a:r>
            <a:rPr lang="ru-RU" sz="1800" dirty="0" err="1"/>
            <a:t>Инвестициялар</a:t>
          </a:r>
          <a:r>
            <a:rPr lang="ru-RU" sz="1800" dirty="0"/>
            <a:t> – </a:t>
          </a:r>
          <a:r>
            <a:rPr lang="ru-RU" sz="1800" dirty="0" err="1"/>
            <a:t>хўжаликнинг</a:t>
          </a:r>
          <a:r>
            <a:rPr lang="ru-RU" sz="1800" dirty="0"/>
            <a:t> </a:t>
          </a:r>
          <a:r>
            <a:rPr lang="ru-RU" sz="1800" dirty="0" err="1"/>
            <a:t>турли</a:t>
          </a:r>
          <a:r>
            <a:rPr lang="ru-RU" sz="1800" dirty="0"/>
            <a:t> </a:t>
          </a:r>
          <a:r>
            <a:rPr lang="ru-RU" sz="1800" dirty="0" err="1"/>
            <a:t>тармоқларига</a:t>
          </a:r>
          <a:r>
            <a:rPr lang="ru-RU" sz="1800" dirty="0"/>
            <a:t> </a:t>
          </a:r>
          <a:r>
            <a:rPr lang="ru-RU" sz="1800" dirty="0" err="1"/>
            <a:t>узоқ</a:t>
          </a:r>
          <a:r>
            <a:rPr lang="ru-RU" sz="1800" dirty="0"/>
            <a:t> </a:t>
          </a:r>
          <a:r>
            <a:rPr lang="ru-RU" sz="1800" dirty="0" err="1"/>
            <a:t>муддатли</a:t>
          </a:r>
          <a:r>
            <a:rPr lang="ru-RU" sz="1800" dirty="0"/>
            <a:t> капитал </a:t>
          </a:r>
          <a:r>
            <a:rPr lang="ru-RU" sz="1800" dirty="0" err="1"/>
            <a:t>қўйилмалари</a:t>
          </a:r>
          <a:r>
            <a:rPr lang="ru-RU" sz="1800" dirty="0"/>
            <a:t> </a:t>
          </a:r>
          <a:r>
            <a:rPr lang="ru-RU" sz="1800" dirty="0" err="1"/>
            <a:t>шаклида</a:t>
          </a:r>
          <a:r>
            <a:rPr lang="ru-RU" sz="1800" dirty="0"/>
            <a:t> </a:t>
          </a:r>
          <a:r>
            <a:rPr lang="ru-RU" sz="1800" dirty="0" err="1"/>
            <a:t>амалга</a:t>
          </a:r>
          <a:r>
            <a:rPr lang="ru-RU" sz="1800" dirty="0"/>
            <a:t> </a:t>
          </a:r>
          <a:r>
            <a:rPr lang="ru-RU" sz="1800" dirty="0" err="1"/>
            <a:t>ошириладиган</a:t>
          </a:r>
          <a:r>
            <a:rPr lang="ru-RU" sz="1800" dirty="0"/>
            <a:t> </a:t>
          </a:r>
          <a:r>
            <a:rPr lang="ru-RU" sz="1800" dirty="0" err="1"/>
            <a:t>хражатлар</a:t>
          </a:r>
          <a:r>
            <a:rPr lang="ru-RU" sz="1800" dirty="0"/>
            <a:t> </a:t>
          </a:r>
          <a:r>
            <a:rPr lang="ru-RU" sz="1800" dirty="0" err="1"/>
            <a:t>мажмуидир</a:t>
          </a:r>
          <a:r>
            <a:rPr lang="ru-RU" sz="1800" dirty="0"/>
            <a:t>.</a:t>
          </a:r>
        </a:p>
      </dgm:t>
    </dgm:pt>
    <dgm:pt modelId="{C4593310-0F2A-4C74-978D-A648B1D6139D}" type="parTrans" cxnId="{76D5710F-DBE6-46D6-A0D4-D9BCEA4F5D98}">
      <dgm:prSet/>
      <dgm:spPr/>
      <dgm:t>
        <a:bodyPr/>
        <a:lstStyle/>
        <a:p>
          <a:endParaRPr lang="ru-RU"/>
        </a:p>
      </dgm:t>
    </dgm:pt>
    <dgm:pt modelId="{D4C64518-81A1-4D3B-8725-FB94B4F1615E}" type="sibTrans" cxnId="{76D5710F-DBE6-46D6-A0D4-D9BCEA4F5D98}">
      <dgm:prSet/>
      <dgm:spPr/>
      <dgm:t>
        <a:bodyPr/>
        <a:lstStyle/>
        <a:p>
          <a:endParaRPr lang="ru-RU"/>
        </a:p>
      </dgm:t>
    </dgm:pt>
    <dgm:pt modelId="{FF27BABA-FC89-4FE1-A08F-025B37B6D94D}">
      <dgm:prSet phldrT="[Текст]" custT="1"/>
      <dgm:spPr/>
      <dgm:t>
        <a:bodyPr/>
        <a:lstStyle/>
        <a:p>
          <a:r>
            <a:rPr lang="ru-RU" sz="1800" dirty="0" err="1"/>
            <a:t>Инвестициялар</a:t>
          </a:r>
          <a:r>
            <a:rPr lang="ru-RU" sz="1800" dirty="0"/>
            <a:t> – </a:t>
          </a:r>
          <a:r>
            <a:rPr lang="ru-RU" sz="1800" dirty="0" err="1"/>
            <a:t>бу</a:t>
          </a:r>
          <a:r>
            <a:rPr lang="ru-RU" sz="1800" dirty="0"/>
            <a:t> </a:t>
          </a:r>
          <a:r>
            <a:rPr lang="ru-RU" sz="1800" dirty="0" err="1"/>
            <a:t>нақд</a:t>
          </a:r>
          <a:r>
            <a:rPr lang="ru-RU" sz="1800" dirty="0"/>
            <a:t> пул </a:t>
          </a:r>
          <a:r>
            <a:rPr lang="ru-RU" sz="1800" dirty="0" err="1"/>
            <a:t>ёки</a:t>
          </a:r>
          <a:r>
            <a:rPr lang="ru-RU" sz="1800" dirty="0"/>
            <a:t> </a:t>
          </a:r>
          <a:r>
            <a:rPr lang="ru-RU" sz="1800" dirty="0" err="1"/>
            <a:t>унинг</a:t>
          </a:r>
          <a:r>
            <a:rPr lang="ru-RU" sz="1800" dirty="0"/>
            <a:t> </a:t>
          </a:r>
          <a:r>
            <a:rPr lang="ru-RU" sz="1800" dirty="0" err="1"/>
            <a:t>эквивалентини</a:t>
          </a:r>
          <a:r>
            <a:rPr lang="ru-RU" sz="1800" dirty="0"/>
            <a:t> </a:t>
          </a:r>
          <a:r>
            <a:rPr lang="ru-RU" sz="1800" dirty="0" err="1"/>
            <a:t>келгусида</a:t>
          </a:r>
          <a:r>
            <a:rPr lang="ru-RU" sz="1800" dirty="0"/>
            <a:t> </a:t>
          </a:r>
          <a:r>
            <a:rPr lang="ru-RU" sz="1800" dirty="0" err="1"/>
            <a:t>сарфланганидан</a:t>
          </a:r>
          <a:r>
            <a:rPr lang="ru-RU" sz="1800" dirty="0"/>
            <a:t> </a:t>
          </a:r>
          <a:r>
            <a:rPr lang="ru-RU" sz="1800" dirty="0" err="1"/>
            <a:t>ортиқ</a:t>
          </a:r>
          <a:r>
            <a:rPr lang="ru-RU" sz="1800" dirty="0"/>
            <a:t> </a:t>
          </a:r>
          <a:r>
            <a:rPr lang="ru-RU" sz="1800" dirty="0" err="1"/>
            <a:t>суммани</a:t>
          </a:r>
          <a:r>
            <a:rPr lang="ru-RU" sz="1800" dirty="0"/>
            <a:t> </a:t>
          </a:r>
          <a:r>
            <a:rPr lang="ru-RU" sz="1800" dirty="0" err="1"/>
            <a:t>олиш</a:t>
          </a:r>
          <a:r>
            <a:rPr lang="ru-RU" sz="1800" dirty="0"/>
            <a:t> </a:t>
          </a:r>
          <a:r>
            <a:rPr lang="ru-RU" sz="1800" dirty="0" err="1"/>
            <a:t>учун</a:t>
          </a:r>
          <a:r>
            <a:rPr lang="ru-RU" sz="1800" dirty="0"/>
            <a:t> </a:t>
          </a:r>
          <a:r>
            <a:rPr lang="ru-RU" sz="1800" dirty="0" err="1"/>
            <a:t>харажат</a:t>
          </a:r>
          <a:r>
            <a:rPr lang="ru-RU" sz="1800" dirty="0"/>
            <a:t> </a:t>
          </a:r>
          <a:r>
            <a:rPr lang="ru-RU" sz="1800" dirty="0" err="1"/>
            <a:t>қилинишидир</a:t>
          </a:r>
          <a:r>
            <a:rPr lang="ru-RU" sz="1800" dirty="0"/>
            <a:t>.</a:t>
          </a:r>
        </a:p>
      </dgm:t>
    </dgm:pt>
    <dgm:pt modelId="{13846A62-034A-4726-9A80-19217B457E5E}" type="parTrans" cxnId="{D9A6FC92-C6F4-40DB-B3C9-29CFB079A6EF}">
      <dgm:prSet/>
      <dgm:spPr/>
      <dgm:t>
        <a:bodyPr/>
        <a:lstStyle/>
        <a:p>
          <a:endParaRPr lang="ru-RU"/>
        </a:p>
      </dgm:t>
    </dgm:pt>
    <dgm:pt modelId="{9702B043-9D1B-490F-8104-145CD69AF507}" type="sibTrans" cxnId="{D9A6FC92-C6F4-40DB-B3C9-29CFB079A6EF}">
      <dgm:prSet/>
      <dgm:spPr/>
      <dgm:t>
        <a:bodyPr/>
        <a:lstStyle/>
        <a:p>
          <a:endParaRPr lang="ru-RU"/>
        </a:p>
      </dgm:t>
    </dgm:pt>
    <dgm:pt modelId="{F0BBF5B7-F642-4B24-BA51-09E37DEBD8C8}">
      <dgm:prSet phldrT="[Текст]" custT="1"/>
      <dgm:spPr/>
      <dgm:t>
        <a:bodyPr/>
        <a:lstStyle/>
        <a:p>
          <a:r>
            <a:rPr lang="ru-RU" sz="1800" dirty="0"/>
            <a:t>Инвестиция  - </a:t>
          </a:r>
          <a:r>
            <a:rPr lang="ru-RU" sz="1800" dirty="0" err="1"/>
            <a:t>келгусида</a:t>
          </a:r>
          <a:r>
            <a:rPr lang="ru-RU" sz="1800" dirty="0"/>
            <a:t> пул </a:t>
          </a:r>
          <a:r>
            <a:rPr lang="ru-RU" sz="1800" dirty="0" err="1"/>
            <a:t>топиш</a:t>
          </a:r>
          <a:r>
            <a:rPr lang="ru-RU" sz="1800" dirty="0"/>
            <a:t> </a:t>
          </a:r>
          <a:r>
            <a:rPr lang="ru-RU" sz="1800" dirty="0" err="1"/>
            <a:t>учун</a:t>
          </a:r>
          <a:r>
            <a:rPr lang="ru-RU" sz="1800" dirty="0"/>
            <a:t> </a:t>
          </a:r>
          <a:r>
            <a:rPr lang="ru-RU" sz="1800" dirty="0" err="1"/>
            <a:t>ҳозирча</a:t>
          </a:r>
          <a:r>
            <a:rPr lang="ru-RU" sz="1800" dirty="0"/>
            <a:t> </a:t>
          </a:r>
          <a:r>
            <a:rPr lang="ru-RU" sz="1800" dirty="0" err="1"/>
            <a:t>пулларни</a:t>
          </a:r>
          <a:r>
            <a:rPr lang="ru-RU" sz="1800" dirty="0"/>
            <a:t> «</a:t>
          </a:r>
          <a:r>
            <a:rPr lang="ru-RU" sz="1800" dirty="0" err="1"/>
            <a:t>қурбон</a:t>
          </a:r>
          <a:r>
            <a:rPr lang="ru-RU" sz="1800" dirty="0"/>
            <a:t> </a:t>
          </a:r>
          <a:r>
            <a:rPr lang="ru-RU" sz="1800" dirty="0" err="1"/>
            <a:t>қилиш</a:t>
          </a:r>
          <a:r>
            <a:rPr lang="ru-RU" sz="1800" dirty="0"/>
            <a:t>» </a:t>
          </a:r>
          <a:r>
            <a:rPr lang="ru-RU" sz="1800" dirty="0" err="1"/>
            <a:t>жараёнидир</a:t>
          </a:r>
          <a:r>
            <a:rPr lang="ru-RU" sz="1800" dirty="0"/>
            <a:t>.</a:t>
          </a:r>
        </a:p>
      </dgm:t>
    </dgm:pt>
    <dgm:pt modelId="{5B9744E2-3D8E-4479-9B3F-6EC13EB78E39}" type="parTrans" cxnId="{4096B463-8D4C-42CE-8AAC-7C948CA844E3}">
      <dgm:prSet/>
      <dgm:spPr/>
      <dgm:t>
        <a:bodyPr/>
        <a:lstStyle/>
        <a:p>
          <a:endParaRPr lang="ru-RU"/>
        </a:p>
      </dgm:t>
    </dgm:pt>
    <dgm:pt modelId="{1ACDBF72-BD70-4458-9BE3-99C7CFDB7D10}" type="sibTrans" cxnId="{4096B463-8D4C-42CE-8AAC-7C948CA844E3}">
      <dgm:prSet/>
      <dgm:spPr/>
      <dgm:t>
        <a:bodyPr/>
        <a:lstStyle/>
        <a:p>
          <a:endParaRPr lang="ru-RU"/>
        </a:p>
      </dgm:t>
    </dgm:pt>
    <dgm:pt modelId="{CA7659C7-ED66-4B43-BF51-5381120DBF51}" type="pres">
      <dgm:prSet presAssocID="{BC9E0583-2190-4512-8B66-B5D4BD2E95D7}" presName="linear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9C82BF97-DC66-49B7-9905-5E42141D5500}" type="pres">
      <dgm:prSet presAssocID="{7223B429-9BBC-481A-BA5A-FE1C8A55358A}" presName="parentLin" presStyleCnt="0"/>
      <dgm:spPr/>
    </dgm:pt>
    <dgm:pt modelId="{BC426834-2221-4108-98C4-A2BA1EE02848}" type="pres">
      <dgm:prSet presAssocID="{7223B429-9BBC-481A-BA5A-FE1C8A55358A}" presName="parentLeftMargin" presStyleLbl="node1" presStyleIdx="0" presStyleCnt="4"/>
      <dgm:spPr/>
      <dgm:t>
        <a:bodyPr/>
        <a:lstStyle/>
        <a:p>
          <a:endParaRPr lang="ru-RU"/>
        </a:p>
      </dgm:t>
    </dgm:pt>
    <dgm:pt modelId="{7A6F894A-3703-42BF-9144-18D71C6FD4A4}" type="pres">
      <dgm:prSet presAssocID="{7223B429-9BBC-481A-BA5A-FE1C8A55358A}" presName="parentText" presStyleLbl="node1" presStyleIdx="0" presStyleCnt="4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A9A24276-B704-4447-9F73-8160EA550CE2}" type="pres">
      <dgm:prSet presAssocID="{7223B429-9BBC-481A-BA5A-FE1C8A55358A}" presName="negativeSpace" presStyleCnt="0"/>
      <dgm:spPr/>
    </dgm:pt>
    <dgm:pt modelId="{8610EAE9-87FA-455B-A5A5-AF2520138ECB}" type="pres">
      <dgm:prSet presAssocID="{7223B429-9BBC-481A-BA5A-FE1C8A55358A}" presName="childText" presStyleLbl="conFgAcc1" presStyleIdx="0" presStyleCnt="4">
        <dgm:presLayoutVars>
          <dgm:bulletEnabled val="1"/>
        </dgm:presLayoutVars>
      </dgm:prSet>
      <dgm:spPr/>
    </dgm:pt>
    <dgm:pt modelId="{42C6110D-E02C-4D99-9FA9-3E7FDAA2A7F6}" type="pres">
      <dgm:prSet presAssocID="{182CD187-AEEA-4C61-B22D-A82D76302504}" presName="spaceBetweenRectangles" presStyleCnt="0"/>
      <dgm:spPr/>
    </dgm:pt>
    <dgm:pt modelId="{CF236085-C09F-4646-B9E7-B8868215EC5E}" type="pres">
      <dgm:prSet presAssocID="{D35540E6-86C0-412D-97C3-DEA83B119476}" presName="parentLin" presStyleCnt="0"/>
      <dgm:spPr/>
    </dgm:pt>
    <dgm:pt modelId="{9317DC5E-495C-45EA-9E0C-3E97EFE23919}" type="pres">
      <dgm:prSet presAssocID="{D35540E6-86C0-412D-97C3-DEA83B119476}" presName="parentLeftMargin" presStyleLbl="node1" presStyleIdx="0" presStyleCnt="4"/>
      <dgm:spPr/>
      <dgm:t>
        <a:bodyPr/>
        <a:lstStyle/>
        <a:p>
          <a:endParaRPr lang="ru-RU"/>
        </a:p>
      </dgm:t>
    </dgm:pt>
    <dgm:pt modelId="{F73ED2B8-7D3A-4A9D-A09F-0958ECD37D6F}" type="pres">
      <dgm:prSet presAssocID="{D35540E6-86C0-412D-97C3-DEA83B119476}" presName="parentText" presStyleLbl="node1" presStyleIdx="1" presStyleCnt="4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89141373-611D-4F13-8C00-362CA9F544EA}" type="pres">
      <dgm:prSet presAssocID="{D35540E6-86C0-412D-97C3-DEA83B119476}" presName="negativeSpace" presStyleCnt="0"/>
      <dgm:spPr/>
    </dgm:pt>
    <dgm:pt modelId="{94ABBE4D-4A4A-48C2-BD36-A4E87CCE0182}" type="pres">
      <dgm:prSet presAssocID="{D35540E6-86C0-412D-97C3-DEA83B119476}" presName="childText" presStyleLbl="conFgAcc1" presStyleIdx="1" presStyleCnt="4">
        <dgm:presLayoutVars>
          <dgm:bulletEnabled val="1"/>
        </dgm:presLayoutVars>
      </dgm:prSet>
      <dgm:spPr/>
    </dgm:pt>
    <dgm:pt modelId="{0BD32163-4CD8-4CDF-985F-084EA2A4DF08}" type="pres">
      <dgm:prSet presAssocID="{D4C64518-81A1-4D3B-8725-FB94B4F1615E}" presName="spaceBetweenRectangles" presStyleCnt="0"/>
      <dgm:spPr/>
    </dgm:pt>
    <dgm:pt modelId="{7D6410A7-E88D-462D-9559-4A05A15195F3}" type="pres">
      <dgm:prSet presAssocID="{FF27BABA-FC89-4FE1-A08F-025B37B6D94D}" presName="parentLin" presStyleCnt="0"/>
      <dgm:spPr/>
    </dgm:pt>
    <dgm:pt modelId="{71E36D7F-B2C8-4CAD-A1D9-02F8069AE237}" type="pres">
      <dgm:prSet presAssocID="{FF27BABA-FC89-4FE1-A08F-025B37B6D94D}" presName="parentLeftMargin" presStyleLbl="node1" presStyleIdx="1" presStyleCnt="4"/>
      <dgm:spPr/>
      <dgm:t>
        <a:bodyPr/>
        <a:lstStyle/>
        <a:p>
          <a:endParaRPr lang="ru-RU"/>
        </a:p>
      </dgm:t>
    </dgm:pt>
    <dgm:pt modelId="{20CD48B5-669A-4BF2-AF5A-890E6332CBAE}" type="pres">
      <dgm:prSet presAssocID="{FF27BABA-FC89-4FE1-A08F-025B37B6D94D}" presName="parentText" presStyleLbl="node1" presStyleIdx="2" presStyleCnt="4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8846C87A-5397-4BF7-98AC-3D4034DBB679}" type="pres">
      <dgm:prSet presAssocID="{FF27BABA-FC89-4FE1-A08F-025B37B6D94D}" presName="negativeSpace" presStyleCnt="0"/>
      <dgm:spPr/>
    </dgm:pt>
    <dgm:pt modelId="{A57DBA17-3BB8-465A-9911-A8A66DF152AC}" type="pres">
      <dgm:prSet presAssocID="{FF27BABA-FC89-4FE1-A08F-025B37B6D94D}" presName="childText" presStyleLbl="conFgAcc1" presStyleIdx="2" presStyleCnt="4">
        <dgm:presLayoutVars>
          <dgm:bulletEnabled val="1"/>
        </dgm:presLayoutVars>
      </dgm:prSet>
      <dgm:spPr/>
    </dgm:pt>
    <dgm:pt modelId="{2B375227-7A4B-4D8D-9FF5-0122C3B33A4E}" type="pres">
      <dgm:prSet presAssocID="{9702B043-9D1B-490F-8104-145CD69AF507}" presName="spaceBetweenRectangles" presStyleCnt="0"/>
      <dgm:spPr/>
    </dgm:pt>
    <dgm:pt modelId="{3CFF7BD3-C171-4A85-91BA-90314FB82B3A}" type="pres">
      <dgm:prSet presAssocID="{F0BBF5B7-F642-4B24-BA51-09E37DEBD8C8}" presName="parentLin" presStyleCnt="0"/>
      <dgm:spPr/>
    </dgm:pt>
    <dgm:pt modelId="{CCC50270-124F-4918-9E13-5A64B47C756C}" type="pres">
      <dgm:prSet presAssocID="{F0BBF5B7-F642-4B24-BA51-09E37DEBD8C8}" presName="parentLeftMargin" presStyleLbl="node1" presStyleIdx="2" presStyleCnt="4"/>
      <dgm:spPr/>
      <dgm:t>
        <a:bodyPr/>
        <a:lstStyle/>
        <a:p>
          <a:endParaRPr lang="ru-RU"/>
        </a:p>
      </dgm:t>
    </dgm:pt>
    <dgm:pt modelId="{6EC47771-92FF-4A31-9F50-BD9C80FDFDA7}" type="pres">
      <dgm:prSet presAssocID="{F0BBF5B7-F642-4B24-BA51-09E37DEBD8C8}" presName="parentText" presStyleLbl="node1" presStyleIdx="3" presStyleCnt="4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ABF739EC-75BD-4474-AB30-36E86A1E36C4}" type="pres">
      <dgm:prSet presAssocID="{F0BBF5B7-F642-4B24-BA51-09E37DEBD8C8}" presName="negativeSpace" presStyleCnt="0"/>
      <dgm:spPr/>
    </dgm:pt>
    <dgm:pt modelId="{5EBE6412-DEAC-4A81-A15B-F419B60CAE70}" type="pres">
      <dgm:prSet presAssocID="{F0BBF5B7-F642-4B24-BA51-09E37DEBD8C8}" presName="childText" presStyleLbl="conFgAcc1" presStyleIdx="3" presStyleCnt="4">
        <dgm:presLayoutVars>
          <dgm:bulletEnabled val="1"/>
        </dgm:presLayoutVars>
      </dgm:prSet>
      <dgm:spPr/>
    </dgm:pt>
  </dgm:ptLst>
  <dgm:cxnLst>
    <dgm:cxn modelId="{1E6791A2-655E-48E9-BCAF-117AE7EFB9F9}" type="presOf" srcId="{D35540E6-86C0-412D-97C3-DEA83B119476}" destId="{9317DC5E-495C-45EA-9E0C-3E97EFE23919}" srcOrd="0" destOrd="0" presId="urn:microsoft.com/office/officeart/2005/8/layout/list1"/>
    <dgm:cxn modelId="{2D1264BC-0402-449D-AF7A-F1B6ACF58124}" srcId="{BC9E0583-2190-4512-8B66-B5D4BD2E95D7}" destId="{7223B429-9BBC-481A-BA5A-FE1C8A55358A}" srcOrd="0" destOrd="0" parTransId="{6654A444-59ED-4622-958A-668982967DCC}" sibTransId="{182CD187-AEEA-4C61-B22D-A82D76302504}"/>
    <dgm:cxn modelId="{19A5950D-AF97-410C-B18C-ADD116B115E9}" type="presOf" srcId="{7223B429-9BBC-481A-BA5A-FE1C8A55358A}" destId="{BC426834-2221-4108-98C4-A2BA1EE02848}" srcOrd="0" destOrd="0" presId="urn:microsoft.com/office/officeart/2005/8/layout/list1"/>
    <dgm:cxn modelId="{109C42D0-D058-44E5-BC32-A878CB212FB7}" type="presOf" srcId="{F0BBF5B7-F642-4B24-BA51-09E37DEBD8C8}" destId="{6EC47771-92FF-4A31-9F50-BD9C80FDFDA7}" srcOrd="1" destOrd="0" presId="urn:microsoft.com/office/officeart/2005/8/layout/list1"/>
    <dgm:cxn modelId="{C1F369C3-30FA-470F-B24F-22899658C8D0}" type="presOf" srcId="{FF27BABA-FC89-4FE1-A08F-025B37B6D94D}" destId="{71E36D7F-B2C8-4CAD-A1D9-02F8069AE237}" srcOrd="0" destOrd="0" presId="urn:microsoft.com/office/officeart/2005/8/layout/list1"/>
    <dgm:cxn modelId="{490A9FEB-7889-4E7E-9757-8DCBEFC09207}" type="presOf" srcId="{7223B429-9BBC-481A-BA5A-FE1C8A55358A}" destId="{7A6F894A-3703-42BF-9144-18D71C6FD4A4}" srcOrd="1" destOrd="0" presId="urn:microsoft.com/office/officeart/2005/8/layout/list1"/>
    <dgm:cxn modelId="{505B2EAC-4C2B-409F-BF23-208EE3730F70}" type="presOf" srcId="{BC9E0583-2190-4512-8B66-B5D4BD2E95D7}" destId="{CA7659C7-ED66-4B43-BF51-5381120DBF51}" srcOrd="0" destOrd="0" presId="urn:microsoft.com/office/officeart/2005/8/layout/list1"/>
    <dgm:cxn modelId="{73D7F286-2CD4-4A50-A494-708B1D0C90AE}" type="presOf" srcId="{FF27BABA-FC89-4FE1-A08F-025B37B6D94D}" destId="{20CD48B5-669A-4BF2-AF5A-890E6332CBAE}" srcOrd="1" destOrd="0" presId="urn:microsoft.com/office/officeart/2005/8/layout/list1"/>
    <dgm:cxn modelId="{C51E78D8-6F57-4B5D-854C-1C59F6E6A688}" type="presOf" srcId="{F0BBF5B7-F642-4B24-BA51-09E37DEBD8C8}" destId="{CCC50270-124F-4918-9E13-5A64B47C756C}" srcOrd="0" destOrd="0" presId="urn:microsoft.com/office/officeart/2005/8/layout/list1"/>
    <dgm:cxn modelId="{D9A6FC92-C6F4-40DB-B3C9-29CFB079A6EF}" srcId="{BC9E0583-2190-4512-8B66-B5D4BD2E95D7}" destId="{FF27BABA-FC89-4FE1-A08F-025B37B6D94D}" srcOrd="2" destOrd="0" parTransId="{13846A62-034A-4726-9A80-19217B457E5E}" sibTransId="{9702B043-9D1B-490F-8104-145CD69AF507}"/>
    <dgm:cxn modelId="{59B6ED17-41ED-4068-B767-9735622412F1}" type="presOf" srcId="{D35540E6-86C0-412D-97C3-DEA83B119476}" destId="{F73ED2B8-7D3A-4A9D-A09F-0958ECD37D6F}" srcOrd="1" destOrd="0" presId="urn:microsoft.com/office/officeart/2005/8/layout/list1"/>
    <dgm:cxn modelId="{76D5710F-DBE6-46D6-A0D4-D9BCEA4F5D98}" srcId="{BC9E0583-2190-4512-8B66-B5D4BD2E95D7}" destId="{D35540E6-86C0-412D-97C3-DEA83B119476}" srcOrd="1" destOrd="0" parTransId="{C4593310-0F2A-4C74-978D-A648B1D6139D}" sibTransId="{D4C64518-81A1-4D3B-8725-FB94B4F1615E}"/>
    <dgm:cxn modelId="{4096B463-8D4C-42CE-8AAC-7C948CA844E3}" srcId="{BC9E0583-2190-4512-8B66-B5D4BD2E95D7}" destId="{F0BBF5B7-F642-4B24-BA51-09E37DEBD8C8}" srcOrd="3" destOrd="0" parTransId="{5B9744E2-3D8E-4479-9B3F-6EC13EB78E39}" sibTransId="{1ACDBF72-BD70-4458-9BE3-99C7CFDB7D10}"/>
    <dgm:cxn modelId="{2AB81176-8342-4FD7-9601-96593F0FB3A3}" type="presParOf" srcId="{CA7659C7-ED66-4B43-BF51-5381120DBF51}" destId="{9C82BF97-DC66-49B7-9905-5E42141D5500}" srcOrd="0" destOrd="0" presId="urn:microsoft.com/office/officeart/2005/8/layout/list1"/>
    <dgm:cxn modelId="{F2AE2C75-AAA9-4DAD-96DE-D637819B0A1A}" type="presParOf" srcId="{9C82BF97-DC66-49B7-9905-5E42141D5500}" destId="{BC426834-2221-4108-98C4-A2BA1EE02848}" srcOrd="0" destOrd="0" presId="urn:microsoft.com/office/officeart/2005/8/layout/list1"/>
    <dgm:cxn modelId="{865017E2-BEB4-4F08-8E23-EEFEE128FBA0}" type="presParOf" srcId="{9C82BF97-DC66-49B7-9905-5E42141D5500}" destId="{7A6F894A-3703-42BF-9144-18D71C6FD4A4}" srcOrd="1" destOrd="0" presId="urn:microsoft.com/office/officeart/2005/8/layout/list1"/>
    <dgm:cxn modelId="{2F7750F5-C37E-453C-87A1-2CBC17E2ECD9}" type="presParOf" srcId="{CA7659C7-ED66-4B43-BF51-5381120DBF51}" destId="{A9A24276-B704-4447-9F73-8160EA550CE2}" srcOrd="1" destOrd="0" presId="urn:microsoft.com/office/officeart/2005/8/layout/list1"/>
    <dgm:cxn modelId="{3FA30FFE-0E78-4009-A2C6-632B000C3604}" type="presParOf" srcId="{CA7659C7-ED66-4B43-BF51-5381120DBF51}" destId="{8610EAE9-87FA-455B-A5A5-AF2520138ECB}" srcOrd="2" destOrd="0" presId="urn:microsoft.com/office/officeart/2005/8/layout/list1"/>
    <dgm:cxn modelId="{E535738F-579E-4D33-9E36-ACC61B263FCE}" type="presParOf" srcId="{CA7659C7-ED66-4B43-BF51-5381120DBF51}" destId="{42C6110D-E02C-4D99-9FA9-3E7FDAA2A7F6}" srcOrd="3" destOrd="0" presId="urn:microsoft.com/office/officeart/2005/8/layout/list1"/>
    <dgm:cxn modelId="{B3329E86-A392-4587-BC32-B22FBD476F07}" type="presParOf" srcId="{CA7659C7-ED66-4B43-BF51-5381120DBF51}" destId="{CF236085-C09F-4646-B9E7-B8868215EC5E}" srcOrd="4" destOrd="0" presId="urn:microsoft.com/office/officeart/2005/8/layout/list1"/>
    <dgm:cxn modelId="{A93A28BA-F5DC-41BB-B86D-65EAC2CC0749}" type="presParOf" srcId="{CF236085-C09F-4646-B9E7-B8868215EC5E}" destId="{9317DC5E-495C-45EA-9E0C-3E97EFE23919}" srcOrd="0" destOrd="0" presId="urn:microsoft.com/office/officeart/2005/8/layout/list1"/>
    <dgm:cxn modelId="{87F5211D-3828-4FE9-AE34-78E071981250}" type="presParOf" srcId="{CF236085-C09F-4646-B9E7-B8868215EC5E}" destId="{F73ED2B8-7D3A-4A9D-A09F-0958ECD37D6F}" srcOrd="1" destOrd="0" presId="urn:microsoft.com/office/officeart/2005/8/layout/list1"/>
    <dgm:cxn modelId="{25E8229E-317D-4C8A-AD80-44E51CDA8741}" type="presParOf" srcId="{CA7659C7-ED66-4B43-BF51-5381120DBF51}" destId="{89141373-611D-4F13-8C00-362CA9F544EA}" srcOrd="5" destOrd="0" presId="urn:microsoft.com/office/officeart/2005/8/layout/list1"/>
    <dgm:cxn modelId="{44855875-C06E-4013-B3A9-79A7C15C8D01}" type="presParOf" srcId="{CA7659C7-ED66-4B43-BF51-5381120DBF51}" destId="{94ABBE4D-4A4A-48C2-BD36-A4E87CCE0182}" srcOrd="6" destOrd="0" presId="urn:microsoft.com/office/officeart/2005/8/layout/list1"/>
    <dgm:cxn modelId="{B703099A-B4F9-4D60-A249-FC3F12920688}" type="presParOf" srcId="{CA7659C7-ED66-4B43-BF51-5381120DBF51}" destId="{0BD32163-4CD8-4CDF-985F-084EA2A4DF08}" srcOrd="7" destOrd="0" presId="urn:microsoft.com/office/officeart/2005/8/layout/list1"/>
    <dgm:cxn modelId="{0F17C707-A634-42D9-BF68-C320AC542EA6}" type="presParOf" srcId="{CA7659C7-ED66-4B43-BF51-5381120DBF51}" destId="{7D6410A7-E88D-462D-9559-4A05A15195F3}" srcOrd="8" destOrd="0" presId="urn:microsoft.com/office/officeart/2005/8/layout/list1"/>
    <dgm:cxn modelId="{B4F886F1-2D83-44EE-84FF-CD40F19F263A}" type="presParOf" srcId="{7D6410A7-E88D-462D-9559-4A05A15195F3}" destId="{71E36D7F-B2C8-4CAD-A1D9-02F8069AE237}" srcOrd="0" destOrd="0" presId="urn:microsoft.com/office/officeart/2005/8/layout/list1"/>
    <dgm:cxn modelId="{9B00A899-D68E-4F7B-BD84-3990F371CF61}" type="presParOf" srcId="{7D6410A7-E88D-462D-9559-4A05A15195F3}" destId="{20CD48B5-669A-4BF2-AF5A-890E6332CBAE}" srcOrd="1" destOrd="0" presId="urn:microsoft.com/office/officeart/2005/8/layout/list1"/>
    <dgm:cxn modelId="{0EDFE45E-E491-41C2-ABAC-90796E8184AD}" type="presParOf" srcId="{CA7659C7-ED66-4B43-BF51-5381120DBF51}" destId="{8846C87A-5397-4BF7-98AC-3D4034DBB679}" srcOrd="9" destOrd="0" presId="urn:microsoft.com/office/officeart/2005/8/layout/list1"/>
    <dgm:cxn modelId="{EB5621CF-AF95-44C7-8F8B-EB02C498328C}" type="presParOf" srcId="{CA7659C7-ED66-4B43-BF51-5381120DBF51}" destId="{A57DBA17-3BB8-465A-9911-A8A66DF152AC}" srcOrd="10" destOrd="0" presId="urn:microsoft.com/office/officeart/2005/8/layout/list1"/>
    <dgm:cxn modelId="{C3689D31-7752-4A07-A72B-BCBDC3F9EAC9}" type="presParOf" srcId="{CA7659C7-ED66-4B43-BF51-5381120DBF51}" destId="{2B375227-7A4B-4D8D-9FF5-0122C3B33A4E}" srcOrd="11" destOrd="0" presId="urn:microsoft.com/office/officeart/2005/8/layout/list1"/>
    <dgm:cxn modelId="{E49D81AF-5E3C-4702-96F1-ADB2E75EA7B4}" type="presParOf" srcId="{CA7659C7-ED66-4B43-BF51-5381120DBF51}" destId="{3CFF7BD3-C171-4A85-91BA-90314FB82B3A}" srcOrd="12" destOrd="0" presId="urn:microsoft.com/office/officeart/2005/8/layout/list1"/>
    <dgm:cxn modelId="{0E311F82-C267-4B2F-8345-AC1C2B715107}" type="presParOf" srcId="{3CFF7BD3-C171-4A85-91BA-90314FB82B3A}" destId="{CCC50270-124F-4918-9E13-5A64B47C756C}" srcOrd="0" destOrd="0" presId="urn:microsoft.com/office/officeart/2005/8/layout/list1"/>
    <dgm:cxn modelId="{22BF82AE-82D6-4CA5-8A97-E13B1BFC048F}" type="presParOf" srcId="{3CFF7BD3-C171-4A85-91BA-90314FB82B3A}" destId="{6EC47771-92FF-4A31-9F50-BD9C80FDFDA7}" srcOrd="1" destOrd="0" presId="urn:microsoft.com/office/officeart/2005/8/layout/list1"/>
    <dgm:cxn modelId="{1AA597C1-43DC-40AE-8C27-45CEBACFABF4}" type="presParOf" srcId="{CA7659C7-ED66-4B43-BF51-5381120DBF51}" destId="{ABF739EC-75BD-4474-AB30-36E86A1E36C4}" srcOrd="13" destOrd="0" presId="urn:microsoft.com/office/officeart/2005/8/layout/list1"/>
    <dgm:cxn modelId="{408BDAFD-07BA-4EF0-ACEF-DD1B6FA2A260}" type="presParOf" srcId="{CA7659C7-ED66-4B43-BF51-5381120DBF51}" destId="{5EBE6412-DEAC-4A81-A15B-F419B60CAE70}" srcOrd="14" destOrd="0" presId="urn:microsoft.com/office/officeart/2005/8/layout/list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3E27B4C6-BF26-4A4F-AFF3-26FCB5171356}" type="doc">
      <dgm:prSet loTypeId="urn:microsoft.com/office/officeart/2005/8/layout/chevron2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34886219-BE02-43C2-B218-90D889D2995C}">
      <dgm:prSet phldrT="[Текст]" phldr="1"/>
      <dgm:spPr/>
      <dgm:t>
        <a:bodyPr/>
        <a:lstStyle/>
        <a:p>
          <a:endParaRPr lang="ru-RU"/>
        </a:p>
      </dgm:t>
    </dgm:pt>
    <dgm:pt modelId="{178930AB-100A-43F4-9393-B3923F16D275}" type="parTrans" cxnId="{8C359FD2-6030-4889-9E0E-B308708D7F9F}">
      <dgm:prSet/>
      <dgm:spPr/>
      <dgm:t>
        <a:bodyPr/>
        <a:lstStyle/>
        <a:p>
          <a:endParaRPr lang="ru-RU"/>
        </a:p>
      </dgm:t>
    </dgm:pt>
    <dgm:pt modelId="{75F04F27-4206-4E95-B1EC-3CC4D1852E22}" type="sibTrans" cxnId="{8C359FD2-6030-4889-9E0E-B308708D7F9F}">
      <dgm:prSet/>
      <dgm:spPr/>
      <dgm:t>
        <a:bodyPr/>
        <a:lstStyle/>
        <a:p>
          <a:endParaRPr lang="ru-RU"/>
        </a:p>
      </dgm:t>
    </dgm:pt>
    <dgm:pt modelId="{23398D07-17B1-4D5E-A484-76ABDB13A242}">
      <dgm:prSet phldrT="[Текст]" custT="1"/>
      <dgm:spPr/>
      <dgm:t>
        <a:bodyPr/>
        <a:lstStyle/>
        <a:p>
          <a:r>
            <a:rPr lang="ru-RU" sz="1800" dirty="0"/>
            <a:t>Капитал </a:t>
          </a:r>
          <a:r>
            <a:rPr lang="ru-RU" sz="1800" dirty="0" err="1"/>
            <a:t>қўйилмалар</a:t>
          </a:r>
          <a:r>
            <a:rPr lang="ru-RU" sz="1800" dirty="0"/>
            <a:t> – </a:t>
          </a:r>
          <a:r>
            <a:rPr lang="ru-RU" sz="1800" dirty="0" err="1"/>
            <a:t>бу</a:t>
          </a:r>
          <a:r>
            <a:rPr lang="ru-RU" sz="1800" dirty="0"/>
            <a:t> </a:t>
          </a:r>
          <a:r>
            <a:rPr lang="ru-RU" sz="1800" dirty="0" err="1"/>
            <a:t>одатда</a:t>
          </a:r>
          <a:r>
            <a:rPr lang="ru-RU" sz="1800" dirty="0"/>
            <a:t> </a:t>
          </a:r>
          <a:r>
            <a:rPr lang="ru-RU" sz="1800" dirty="0" err="1"/>
            <a:t>йирик</a:t>
          </a:r>
          <a:r>
            <a:rPr lang="ru-RU" sz="1800" dirty="0"/>
            <a:t> пул </a:t>
          </a:r>
          <a:r>
            <a:rPr lang="ru-RU" sz="1800" dirty="0" err="1"/>
            <a:t>маблағлари</a:t>
          </a:r>
          <a:r>
            <a:rPr lang="ru-RU" sz="1800" dirty="0"/>
            <a:t> </a:t>
          </a:r>
          <a:r>
            <a:rPr lang="ru-RU" sz="1800" dirty="0" err="1"/>
            <a:t>бўлиб</a:t>
          </a:r>
          <a:r>
            <a:rPr lang="ru-RU" sz="1800" dirty="0"/>
            <a:t>, </a:t>
          </a:r>
          <a:r>
            <a:rPr lang="ru-RU" sz="1800" dirty="0" err="1"/>
            <a:t>ундан</a:t>
          </a:r>
          <a:r>
            <a:rPr lang="ru-RU" sz="1800" dirty="0"/>
            <a:t> </a:t>
          </a:r>
          <a:r>
            <a:rPr lang="ru-RU" sz="1800" dirty="0" err="1"/>
            <a:t>фойдаланиш</a:t>
          </a:r>
          <a:r>
            <a:rPr lang="ru-RU" sz="1800" dirty="0"/>
            <a:t> </a:t>
          </a:r>
          <a:r>
            <a:rPr lang="ru-RU" sz="1800" dirty="0" err="1"/>
            <a:t>ўта</a:t>
          </a:r>
          <a:r>
            <a:rPr lang="ru-RU" sz="1800" dirty="0"/>
            <a:t> </a:t>
          </a:r>
          <a:r>
            <a:rPr lang="ru-RU" sz="1800" dirty="0" err="1"/>
            <a:t>эҳтиёткорлик</a:t>
          </a:r>
          <a:r>
            <a:rPr lang="ru-RU" sz="1800" dirty="0"/>
            <a:t> </a:t>
          </a:r>
          <a:r>
            <a:rPr lang="ru-RU" sz="1800" dirty="0" err="1"/>
            <a:t>билан</a:t>
          </a:r>
          <a:r>
            <a:rPr lang="ru-RU" sz="1800" dirty="0"/>
            <a:t> </a:t>
          </a:r>
          <a:r>
            <a:rPr lang="ru-RU" sz="1800" dirty="0" err="1"/>
            <a:t>режалаштирилиши</a:t>
          </a:r>
          <a:r>
            <a:rPr lang="ru-RU" sz="1800" dirty="0"/>
            <a:t> </a:t>
          </a:r>
          <a:r>
            <a:rPr lang="ru-RU" sz="1800" dirty="0" err="1"/>
            <a:t>керак</a:t>
          </a:r>
          <a:r>
            <a:rPr lang="ru-RU" sz="2300" dirty="0"/>
            <a:t>;</a:t>
          </a:r>
        </a:p>
      </dgm:t>
    </dgm:pt>
    <dgm:pt modelId="{3B0C4F21-15FF-44E0-A22D-212E0D7C1027}" type="parTrans" cxnId="{C90AC44B-43AC-421A-9D4E-7C5E3384C337}">
      <dgm:prSet/>
      <dgm:spPr/>
      <dgm:t>
        <a:bodyPr/>
        <a:lstStyle/>
        <a:p>
          <a:endParaRPr lang="ru-RU"/>
        </a:p>
      </dgm:t>
    </dgm:pt>
    <dgm:pt modelId="{4803062D-870F-4EC9-A5D5-417855F99093}" type="sibTrans" cxnId="{C90AC44B-43AC-421A-9D4E-7C5E3384C337}">
      <dgm:prSet/>
      <dgm:spPr/>
      <dgm:t>
        <a:bodyPr/>
        <a:lstStyle/>
        <a:p>
          <a:endParaRPr lang="ru-RU"/>
        </a:p>
      </dgm:t>
    </dgm:pt>
    <dgm:pt modelId="{4FE1C04F-DA7F-4809-8C0A-F692E66115B4}">
      <dgm:prSet phldrT="[Текст]" phldr="1"/>
      <dgm:spPr/>
      <dgm:t>
        <a:bodyPr/>
        <a:lstStyle/>
        <a:p>
          <a:endParaRPr lang="ru-RU"/>
        </a:p>
      </dgm:t>
    </dgm:pt>
    <dgm:pt modelId="{4EB15F27-7326-450D-93AD-9DA70123C859}" type="parTrans" cxnId="{BA08A46E-65F3-4506-9B6E-28CF3FE495A6}">
      <dgm:prSet/>
      <dgm:spPr/>
      <dgm:t>
        <a:bodyPr/>
        <a:lstStyle/>
        <a:p>
          <a:endParaRPr lang="ru-RU"/>
        </a:p>
      </dgm:t>
    </dgm:pt>
    <dgm:pt modelId="{D67312B8-6AE4-406C-B259-DFBD6CE6FD96}" type="sibTrans" cxnId="{BA08A46E-65F3-4506-9B6E-28CF3FE495A6}">
      <dgm:prSet/>
      <dgm:spPr/>
      <dgm:t>
        <a:bodyPr/>
        <a:lstStyle/>
        <a:p>
          <a:endParaRPr lang="ru-RU"/>
        </a:p>
      </dgm:t>
    </dgm:pt>
    <dgm:pt modelId="{D8020C80-C334-4E79-84B2-56C63D184588}">
      <dgm:prSet phldrT="[Текст]" custT="1"/>
      <dgm:spPr/>
      <dgm:t>
        <a:bodyPr/>
        <a:lstStyle/>
        <a:p>
          <a:pPr marL="0" marR="0" indent="0" defTabSz="914400" eaLnBrk="1" fontAlgn="auto" latinLnBrk="0" hangingPunct="1">
            <a:lnSpc>
              <a:spcPct val="100000"/>
            </a:lnSpc>
            <a:spcBef>
              <a:spcPts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lang="ru-RU" sz="1800" dirty="0"/>
            <a:t>Капитал </a:t>
          </a:r>
          <a:r>
            <a:rPr lang="ru-RU" sz="1800" dirty="0" err="1"/>
            <a:t>қўйилмаларнинг</a:t>
          </a:r>
          <a:r>
            <a:rPr lang="ru-RU" sz="1800" dirty="0"/>
            <a:t> </a:t>
          </a:r>
          <a:r>
            <a:rPr lang="ru-RU" sz="1800" dirty="0" err="1"/>
            <a:t>бугунги</a:t>
          </a:r>
          <a:r>
            <a:rPr lang="ru-RU" sz="1800" dirty="0"/>
            <a:t> </a:t>
          </a:r>
          <a:r>
            <a:rPr lang="ru-RU" sz="1800" dirty="0" err="1"/>
            <a:t>йўналиши</a:t>
          </a:r>
          <a:r>
            <a:rPr lang="ru-RU" sz="1800" dirty="0"/>
            <a:t> </a:t>
          </a:r>
          <a:r>
            <a:rPr lang="ru-RU" sz="1800" dirty="0" err="1"/>
            <a:t>корхона</a:t>
          </a:r>
          <a:r>
            <a:rPr lang="ru-RU" sz="1800" dirty="0"/>
            <a:t> </a:t>
          </a:r>
          <a:r>
            <a:rPr lang="ru-RU" sz="1800" dirty="0" err="1"/>
            <a:t>келажагини</a:t>
          </a:r>
          <a:r>
            <a:rPr lang="ru-RU" sz="1800" dirty="0"/>
            <a:t> </a:t>
          </a:r>
          <a:r>
            <a:rPr lang="ru-RU" sz="1800" dirty="0" err="1"/>
            <a:t>белгилаб</a:t>
          </a:r>
          <a:r>
            <a:rPr lang="ru-RU" sz="1800" dirty="0"/>
            <a:t> </a:t>
          </a:r>
          <a:r>
            <a:rPr lang="ru-RU" sz="1800" dirty="0" err="1"/>
            <a:t>беради</a:t>
          </a:r>
          <a:r>
            <a:rPr lang="ru-RU" sz="1800" dirty="0"/>
            <a:t>; </a:t>
          </a:r>
        </a:p>
      </dgm:t>
    </dgm:pt>
    <dgm:pt modelId="{E3DF95DC-6117-48C6-AB9E-702879243D6B}" type="parTrans" cxnId="{C221C8D9-5A43-487A-B17E-AC10E1F9F2E8}">
      <dgm:prSet/>
      <dgm:spPr/>
      <dgm:t>
        <a:bodyPr/>
        <a:lstStyle/>
        <a:p>
          <a:endParaRPr lang="ru-RU"/>
        </a:p>
      </dgm:t>
    </dgm:pt>
    <dgm:pt modelId="{0CC17EF7-DF14-4311-8505-5309A587931B}" type="sibTrans" cxnId="{C221C8D9-5A43-487A-B17E-AC10E1F9F2E8}">
      <dgm:prSet/>
      <dgm:spPr/>
      <dgm:t>
        <a:bodyPr/>
        <a:lstStyle/>
        <a:p>
          <a:endParaRPr lang="ru-RU"/>
        </a:p>
      </dgm:t>
    </dgm:pt>
    <dgm:pt modelId="{6B62EAB1-573C-4D48-807B-9004BE4DEAB1}">
      <dgm:prSet phldrT="[Текст]" phldr="1"/>
      <dgm:spPr/>
      <dgm:t>
        <a:bodyPr/>
        <a:lstStyle/>
        <a:p>
          <a:endParaRPr lang="ru-RU"/>
        </a:p>
      </dgm:t>
    </dgm:pt>
    <dgm:pt modelId="{423C10E9-8E33-478D-9A07-2B93A2DC9E66}" type="parTrans" cxnId="{4A2EE6B9-1088-43D4-A0B4-2D1D8C8F72FD}">
      <dgm:prSet/>
      <dgm:spPr/>
      <dgm:t>
        <a:bodyPr/>
        <a:lstStyle/>
        <a:p>
          <a:endParaRPr lang="ru-RU"/>
        </a:p>
      </dgm:t>
    </dgm:pt>
    <dgm:pt modelId="{45C4BCAB-4A21-4B09-9665-67EBCED1EA24}" type="sibTrans" cxnId="{4A2EE6B9-1088-43D4-A0B4-2D1D8C8F72FD}">
      <dgm:prSet/>
      <dgm:spPr/>
      <dgm:t>
        <a:bodyPr/>
        <a:lstStyle/>
        <a:p>
          <a:endParaRPr lang="ru-RU"/>
        </a:p>
      </dgm:t>
    </dgm:pt>
    <dgm:pt modelId="{882180EA-8132-44B2-89B1-08BF33A6B7A0}">
      <dgm:prSet phldrT="[Текст]" custT="1"/>
      <dgm:spPr/>
      <dgm:t>
        <a:bodyPr/>
        <a:lstStyle/>
        <a:p>
          <a:r>
            <a:rPr lang="ru-RU" sz="1800" dirty="0"/>
            <a:t>Реал </a:t>
          </a:r>
          <a:r>
            <a:rPr lang="ru-RU" sz="1800" dirty="0" err="1"/>
            <a:t>сектордаги</a:t>
          </a:r>
          <a:r>
            <a:rPr lang="ru-RU" sz="1800" dirty="0"/>
            <a:t> капитал </a:t>
          </a:r>
          <a:r>
            <a:rPr lang="ru-RU" sz="1800" dirty="0" err="1"/>
            <a:t>қўйилмалари</a:t>
          </a:r>
          <a:r>
            <a:rPr lang="ru-RU" sz="1800" dirty="0"/>
            <a:t> </a:t>
          </a:r>
          <a:r>
            <a:rPr lang="ru-RU" sz="1800" dirty="0" err="1"/>
            <a:t>асосан</a:t>
          </a:r>
          <a:r>
            <a:rPr lang="ru-RU" sz="1800" dirty="0"/>
            <a:t> </a:t>
          </a:r>
          <a:r>
            <a:rPr lang="ru-RU" sz="1800" dirty="0" err="1"/>
            <a:t>асосий</a:t>
          </a:r>
          <a:r>
            <a:rPr lang="ru-RU" sz="1800" dirty="0"/>
            <a:t> </a:t>
          </a:r>
          <a:r>
            <a:rPr lang="ru-RU" sz="1800" dirty="0" err="1"/>
            <a:t>фондларни</a:t>
          </a:r>
          <a:r>
            <a:rPr lang="ru-RU" sz="1800" dirty="0"/>
            <a:t> </a:t>
          </a:r>
          <a:r>
            <a:rPr lang="ru-RU" sz="1800" dirty="0" err="1"/>
            <a:t>қайта</a:t>
          </a:r>
          <a:r>
            <a:rPr lang="ru-RU" sz="1800" dirty="0"/>
            <a:t> </a:t>
          </a:r>
          <a:r>
            <a:rPr lang="ru-RU" sz="1800" dirty="0" err="1"/>
            <a:t>жиҳозлаш</a:t>
          </a:r>
          <a:r>
            <a:rPr lang="ru-RU" sz="1800" dirty="0"/>
            <a:t> </a:t>
          </a:r>
          <a:r>
            <a:rPr lang="ru-RU" sz="1800" dirty="0" err="1"/>
            <a:t>ва</a:t>
          </a:r>
          <a:r>
            <a:rPr lang="ru-RU" sz="1800" dirty="0"/>
            <a:t> </a:t>
          </a:r>
          <a:r>
            <a:rPr lang="ru-RU" sz="1800" dirty="0" err="1"/>
            <a:t>кенгайтиришга</a:t>
          </a:r>
          <a:r>
            <a:rPr lang="ru-RU" sz="1800" dirty="0"/>
            <a:t> </a:t>
          </a:r>
          <a:r>
            <a:rPr lang="ru-RU" sz="1800" dirty="0" err="1"/>
            <a:t>йўналтирилади</a:t>
          </a:r>
          <a:r>
            <a:rPr lang="ru-RU" sz="1800" dirty="0"/>
            <a:t>.</a:t>
          </a:r>
        </a:p>
      </dgm:t>
    </dgm:pt>
    <dgm:pt modelId="{4B9B28D9-090B-4CE6-9A93-072898A4F3D7}" type="parTrans" cxnId="{F421B9E8-F60B-4D98-B838-6123336678AD}">
      <dgm:prSet/>
      <dgm:spPr/>
      <dgm:t>
        <a:bodyPr/>
        <a:lstStyle/>
        <a:p>
          <a:endParaRPr lang="ru-RU"/>
        </a:p>
      </dgm:t>
    </dgm:pt>
    <dgm:pt modelId="{A8A2300C-4100-4CD7-A276-6EA3E1BED0DF}" type="sibTrans" cxnId="{F421B9E8-F60B-4D98-B838-6123336678AD}">
      <dgm:prSet/>
      <dgm:spPr/>
      <dgm:t>
        <a:bodyPr/>
        <a:lstStyle/>
        <a:p>
          <a:endParaRPr lang="ru-RU"/>
        </a:p>
      </dgm:t>
    </dgm:pt>
    <dgm:pt modelId="{49E129F8-FC2D-4AFC-A775-E5788D0FEA95}">
      <dgm:prSet phldrT="[Текст]" custT="1"/>
      <dgm:spPr/>
      <dgm:t>
        <a:bodyPr/>
        <a:lstStyle/>
        <a:p>
          <a:pPr marL="0" marR="0" indent="0" defTabSz="914400" eaLnBrk="1" fontAlgn="auto" latinLnBrk="0" hangingPunct="1">
            <a:lnSpc>
              <a:spcPct val="100000"/>
            </a:lnSpc>
            <a:spcBef>
              <a:spcPts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lang="ru-RU" sz="1800" dirty="0"/>
            <a:t>Капитал </a:t>
          </a:r>
          <a:r>
            <a:rPr lang="ru-RU" sz="1800" dirty="0" err="1"/>
            <a:t>қўйилмалари</a:t>
          </a:r>
          <a:r>
            <a:rPr lang="ru-RU" sz="1800" dirty="0"/>
            <a:t> </a:t>
          </a:r>
          <a:r>
            <a:rPr lang="ru-RU" sz="1800" dirty="0" err="1"/>
            <a:t>лойиҳалари</a:t>
          </a:r>
          <a:r>
            <a:rPr lang="ru-RU" sz="1800" dirty="0"/>
            <a:t> </a:t>
          </a:r>
          <a:r>
            <a:rPr lang="ru-RU" sz="1800" dirty="0" err="1"/>
            <a:t>ва</a:t>
          </a:r>
          <a:r>
            <a:rPr lang="ru-RU" sz="1800" dirty="0"/>
            <a:t> </a:t>
          </a:r>
          <a:r>
            <a:rPr lang="ru-RU" sz="1800" dirty="0" err="1"/>
            <a:t>умумий</a:t>
          </a:r>
          <a:r>
            <a:rPr lang="ru-RU" sz="1800" dirty="0"/>
            <a:t> </a:t>
          </a:r>
          <a:r>
            <a:rPr lang="ru-RU" sz="1800" dirty="0" err="1"/>
            <a:t>стратегиянинг</a:t>
          </a:r>
          <a:r>
            <a:rPr lang="ru-RU" sz="1800" dirty="0"/>
            <a:t> </a:t>
          </a:r>
          <a:r>
            <a:rPr lang="ru-RU" sz="1800" dirty="0" err="1"/>
            <a:t>муваффақияти</a:t>
          </a:r>
          <a:r>
            <a:rPr lang="ru-RU" sz="1800" dirty="0"/>
            <a:t> </a:t>
          </a:r>
          <a:r>
            <a:rPr lang="ru-RU" sz="1800" dirty="0" err="1"/>
            <a:t>кўп</a:t>
          </a:r>
          <a:r>
            <a:rPr lang="ru-RU" sz="1800" dirty="0"/>
            <a:t> </a:t>
          </a:r>
          <a:r>
            <a:rPr lang="ru-RU" sz="1800" dirty="0" err="1"/>
            <a:t>жиҳатдан</a:t>
          </a:r>
          <a:r>
            <a:rPr lang="ru-RU" sz="1800" dirty="0"/>
            <a:t> </a:t>
          </a:r>
          <a:r>
            <a:rPr lang="ru-RU" sz="1800" dirty="0" err="1"/>
            <a:t>молиялаштириш</a:t>
          </a:r>
          <a:r>
            <a:rPr lang="ru-RU" sz="1800" dirty="0"/>
            <a:t> </a:t>
          </a:r>
          <a:r>
            <a:rPr lang="ru-RU" sz="1800" dirty="0" err="1"/>
            <a:t>манбалари</a:t>
          </a:r>
          <a:r>
            <a:rPr lang="ru-RU" sz="1800" dirty="0"/>
            <a:t> </a:t>
          </a:r>
          <a:r>
            <a:rPr lang="ru-RU" sz="1800" dirty="0" err="1"/>
            <a:t>ва</a:t>
          </a:r>
          <a:r>
            <a:rPr lang="ru-RU" sz="1800" dirty="0"/>
            <a:t> </a:t>
          </a:r>
          <a:r>
            <a:rPr lang="ru-RU" sz="1800" dirty="0" err="1"/>
            <a:t>уларнинг</a:t>
          </a:r>
          <a:r>
            <a:rPr lang="ru-RU" sz="1800" dirty="0"/>
            <a:t> </a:t>
          </a:r>
          <a:r>
            <a:rPr lang="ru-RU" sz="1800" dirty="0" err="1"/>
            <a:t>оптимал</a:t>
          </a:r>
          <a:r>
            <a:rPr lang="ru-RU" sz="1800" dirty="0"/>
            <a:t> </a:t>
          </a:r>
          <a:r>
            <a:rPr lang="ru-RU" sz="1800" dirty="0" err="1"/>
            <a:t>нисбатига</a:t>
          </a:r>
          <a:r>
            <a:rPr lang="ru-RU" sz="1800" dirty="0"/>
            <a:t> </a:t>
          </a:r>
          <a:r>
            <a:rPr lang="ru-RU" sz="1800" dirty="0" err="1"/>
            <a:t>боғлиқ</a:t>
          </a:r>
          <a:r>
            <a:rPr lang="ru-RU" sz="1800" dirty="0"/>
            <a:t>;</a:t>
          </a:r>
        </a:p>
        <a:p>
          <a:pPr marL="114300" indent="0" defTabSz="666750">
            <a:lnSpc>
              <a:spcPct val="90000"/>
            </a:lnSpc>
            <a:spcBef>
              <a:spcPct val="0"/>
            </a:spcBef>
            <a:spcAft>
              <a:spcPct val="15000"/>
            </a:spcAft>
            <a:buNone/>
          </a:pPr>
          <a:endParaRPr lang="ru-RU" sz="1400" dirty="0"/>
        </a:p>
      </dgm:t>
    </dgm:pt>
    <dgm:pt modelId="{EFD21F73-3E0C-444A-BE11-429A23D47622}" type="parTrans" cxnId="{0B9701C4-BE55-4DBC-9305-539E46E5C7F2}">
      <dgm:prSet/>
      <dgm:spPr/>
      <dgm:t>
        <a:bodyPr/>
        <a:lstStyle/>
        <a:p>
          <a:endParaRPr lang="ru-RU"/>
        </a:p>
      </dgm:t>
    </dgm:pt>
    <dgm:pt modelId="{B28945FB-38E2-440D-BED7-36AA5A4E686C}" type="sibTrans" cxnId="{0B9701C4-BE55-4DBC-9305-539E46E5C7F2}">
      <dgm:prSet/>
      <dgm:spPr/>
      <dgm:t>
        <a:bodyPr/>
        <a:lstStyle/>
        <a:p>
          <a:endParaRPr lang="ru-RU"/>
        </a:p>
      </dgm:t>
    </dgm:pt>
    <dgm:pt modelId="{47C7AD67-A8EB-452C-958E-A05BF1C49F84}" type="pres">
      <dgm:prSet presAssocID="{3E27B4C6-BF26-4A4F-AFF3-26FCB5171356}" presName="linearFlow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D0E9BB0B-A165-4AB7-BBBC-AA2A8F29ACEF}" type="pres">
      <dgm:prSet presAssocID="{34886219-BE02-43C2-B218-90D889D2995C}" presName="composite" presStyleCnt="0"/>
      <dgm:spPr/>
    </dgm:pt>
    <dgm:pt modelId="{57BF663D-139E-4F4B-8997-89FC058E8227}" type="pres">
      <dgm:prSet presAssocID="{34886219-BE02-43C2-B218-90D889D2995C}" presName="parentText" presStyleLbl="alignNode1" presStyleIdx="0" presStyleCnt="3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D0B3E5FF-8DFB-4D8A-9EE4-E877BE6907D3}" type="pres">
      <dgm:prSet presAssocID="{34886219-BE02-43C2-B218-90D889D2995C}" presName="descendantText" presStyleLbl="alignAcc1" presStyleIdx="0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1D4D62A7-4A9E-4273-A1ED-BCEDB100C7EB}" type="pres">
      <dgm:prSet presAssocID="{75F04F27-4206-4E95-B1EC-3CC4D1852E22}" presName="sp" presStyleCnt="0"/>
      <dgm:spPr/>
    </dgm:pt>
    <dgm:pt modelId="{954D2E71-CE1A-4DEB-90ED-F2D8D73F4B98}" type="pres">
      <dgm:prSet presAssocID="{4FE1C04F-DA7F-4809-8C0A-F692E66115B4}" presName="composite" presStyleCnt="0"/>
      <dgm:spPr/>
    </dgm:pt>
    <dgm:pt modelId="{FEBDA32D-2A8D-433B-81E6-94840AFDC3AD}" type="pres">
      <dgm:prSet presAssocID="{4FE1C04F-DA7F-4809-8C0A-F692E66115B4}" presName="parentText" presStyleLbl="alignNode1" presStyleIdx="1" presStyleCnt="3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81099DB8-09C7-49CA-A111-EA6844407F13}" type="pres">
      <dgm:prSet presAssocID="{4FE1C04F-DA7F-4809-8C0A-F692E66115B4}" presName="descendantText" presStyleLbl="alignAcc1" presStyleIdx="1" presStyleCnt="3" custLinFactNeighborX="0" custLinFactNeighborY="-1188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D3BCE37F-FB25-471F-AC6C-2E1F2613B4A0}" type="pres">
      <dgm:prSet presAssocID="{D67312B8-6AE4-406C-B259-DFBD6CE6FD96}" presName="sp" presStyleCnt="0"/>
      <dgm:spPr/>
    </dgm:pt>
    <dgm:pt modelId="{D79B1499-104A-462A-B327-D640CBDA8AC9}" type="pres">
      <dgm:prSet presAssocID="{6B62EAB1-573C-4D48-807B-9004BE4DEAB1}" presName="composite" presStyleCnt="0"/>
      <dgm:spPr/>
    </dgm:pt>
    <dgm:pt modelId="{82C52B45-EA83-468D-9488-D30B46C7F9B1}" type="pres">
      <dgm:prSet presAssocID="{6B62EAB1-573C-4D48-807B-9004BE4DEAB1}" presName="parentText" presStyleLbl="alignNode1" presStyleIdx="2" presStyleCnt="3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F7405309-516D-406A-8C6F-97FFA6C61326}" type="pres">
      <dgm:prSet presAssocID="{6B62EAB1-573C-4D48-807B-9004BE4DEAB1}" presName="descendantText" presStyleLbl="alignAcc1" presStyleIdx="2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BA08A46E-65F3-4506-9B6E-28CF3FE495A6}" srcId="{3E27B4C6-BF26-4A4F-AFF3-26FCB5171356}" destId="{4FE1C04F-DA7F-4809-8C0A-F692E66115B4}" srcOrd="1" destOrd="0" parTransId="{4EB15F27-7326-450D-93AD-9DA70123C859}" sibTransId="{D67312B8-6AE4-406C-B259-DFBD6CE6FD96}"/>
    <dgm:cxn modelId="{4A2EE6B9-1088-43D4-A0B4-2D1D8C8F72FD}" srcId="{3E27B4C6-BF26-4A4F-AFF3-26FCB5171356}" destId="{6B62EAB1-573C-4D48-807B-9004BE4DEAB1}" srcOrd="2" destOrd="0" parTransId="{423C10E9-8E33-478D-9A07-2B93A2DC9E66}" sibTransId="{45C4BCAB-4A21-4B09-9665-67EBCED1EA24}"/>
    <dgm:cxn modelId="{67F7ACE5-A131-415E-8C2E-809BBAB50422}" type="presOf" srcId="{49E129F8-FC2D-4AFC-A775-E5788D0FEA95}" destId="{81099DB8-09C7-49CA-A111-EA6844407F13}" srcOrd="0" destOrd="1" presId="urn:microsoft.com/office/officeart/2005/8/layout/chevron2"/>
    <dgm:cxn modelId="{626F6D5B-E273-4B2E-92A0-40558D194954}" type="presOf" srcId="{4FE1C04F-DA7F-4809-8C0A-F692E66115B4}" destId="{FEBDA32D-2A8D-433B-81E6-94840AFDC3AD}" srcOrd="0" destOrd="0" presId="urn:microsoft.com/office/officeart/2005/8/layout/chevron2"/>
    <dgm:cxn modelId="{EB713F63-0961-4C12-85C4-80974FC8C3DF}" type="presOf" srcId="{23398D07-17B1-4D5E-A484-76ABDB13A242}" destId="{D0B3E5FF-8DFB-4D8A-9EE4-E877BE6907D3}" srcOrd="0" destOrd="0" presId="urn:microsoft.com/office/officeart/2005/8/layout/chevron2"/>
    <dgm:cxn modelId="{C90AC44B-43AC-421A-9D4E-7C5E3384C337}" srcId="{34886219-BE02-43C2-B218-90D889D2995C}" destId="{23398D07-17B1-4D5E-A484-76ABDB13A242}" srcOrd="0" destOrd="0" parTransId="{3B0C4F21-15FF-44E0-A22D-212E0D7C1027}" sibTransId="{4803062D-870F-4EC9-A5D5-417855F99093}"/>
    <dgm:cxn modelId="{8C359FD2-6030-4889-9E0E-B308708D7F9F}" srcId="{3E27B4C6-BF26-4A4F-AFF3-26FCB5171356}" destId="{34886219-BE02-43C2-B218-90D889D2995C}" srcOrd="0" destOrd="0" parTransId="{178930AB-100A-43F4-9393-B3923F16D275}" sibTransId="{75F04F27-4206-4E95-B1EC-3CC4D1852E22}"/>
    <dgm:cxn modelId="{33EFBE14-75F9-453E-8224-E0E9CF922792}" type="presOf" srcId="{D8020C80-C334-4E79-84B2-56C63D184588}" destId="{81099DB8-09C7-49CA-A111-EA6844407F13}" srcOrd="0" destOrd="0" presId="urn:microsoft.com/office/officeart/2005/8/layout/chevron2"/>
    <dgm:cxn modelId="{A86F46C5-B049-440C-816A-5E6230AD1B9A}" type="presOf" srcId="{34886219-BE02-43C2-B218-90D889D2995C}" destId="{57BF663D-139E-4F4B-8997-89FC058E8227}" srcOrd="0" destOrd="0" presId="urn:microsoft.com/office/officeart/2005/8/layout/chevron2"/>
    <dgm:cxn modelId="{F421B9E8-F60B-4D98-B838-6123336678AD}" srcId="{6B62EAB1-573C-4D48-807B-9004BE4DEAB1}" destId="{882180EA-8132-44B2-89B1-08BF33A6B7A0}" srcOrd="0" destOrd="0" parTransId="{4B9B28D9-090B-4CE6-9A93-072898A4F3D7}" sibTransId="{A8A2300C-4100-4CD7-A276-6EA3E1BED0DF}"/>
    <dgm:cxn modelId="{0B9701C4-BE55-4DBC-9305-539E46E5C7F2}" srcId="{4FE1C04F-DA7F-4809-8C0A-F692E66115B4}" destId="{49E129F8-FC2D-4AFC-A775-E5788D0FEA95}" srcOrd="1" destOrd="0" parTransId="{EFD21F73-3E0C-444A-BE11-429A23D47622}" sibTransId="{B28945FB-38E2-440D-BED7-36AA5A4E686C}"/>
    <dgm:cxn modelId="{846C575D-856B-4C22-B990-A0464751DC7A}" type="presOf" srcId="{6B62EAB1-573C-4D48-807B-9004BE4DEAB1}" destId="{82C52B45-EA83-468D-9488-D30B46C7F9B1}" srcOrd="0" destOrd="0" presId="urn:microsoft.com/office/officeart/2005/8/layout/chevron2"/>
    <dgm:cxn modelId="{C221C8D9-5A43-487A-B17E-AC10E1F9F2E8}" srcId="{4FE1C04F-DA7F-4809-8C0A-F692E66115B4}" destId="{D8020C80-C334-4E79-84B2-56C63D184588}" srcOrd="0" destOrd="0" parTransId="{E3DF95DC-6117-48C6-AB9E-702879243D6B}" sibTransId="{0CC17EF7-DF14-4311-8505-5309A587931B}"/>
    <dgm:cxn modelId="{4EF23897-39B6-4C28-8CEB-0F21BF2A6EF4}" type="presOf" srcId="{3E27B4C6-BF26-4A4F-AFF3-26FCB5171356}" destId="{47C7AD67-A8EB-452C-958E-A05BF1C49F84}" srcOrd="0" destOrd="0" presId="urn:microsoft.com/office/officeart/2005/8/layout/chevron2"/>
    <dgm:cxn modelId="{654FFF0C-F04F-4974-B27C-C812B353DCAD}" type="presOf" srcId="{882180EA-8132-44B2-89B1-08BF33A6B7A0}" destId="{F7405309-516D-406A-8C6F-97FFA6C61326}" srcOrd="0" destOrd="0" presId="urn:microsoft.com/office/officeart/2005/8/layout/chevron2"/>
    <dgm:cxn modelId="{5193DC09-7A16-4341-B87B-7502C68D3674}" type="presParOf" srcId="{47C7AD67-A8EB-452C-958E-A05BF1C49F84}" destId="{D0E9BB0B-A165-4AB7-BBBC-AA2A8F29ACEF}" srcOrd="0" destOrd="0" presId="urn:microsoft.com/office/officeart/2005/8/layout/chevron2"/>
    <dgm:cxn modelId="{928276E8-6837-43E3-9A16-5D5AA15DF85A}" type="presParOf" srcId="{D0E9BB0B-A165-4AB7-BBBC-AA2A8F29ACEF}" destId="{57BF663D-139E-4F4B-8997-89FC058E8227}" srcOrd="0" destOrd="0" presId="urn:microsoft.com/office/officeart/2005/8/layout/chevron2"/>
    <dgm:cxn modelId="{468940F5-3E09-4459-9656-64A07C5F221D}" type="presParOf" srcId="{D0E9BB0B-A165-4AB7-BBBC-AA2A8F29ACEF}" destId="{D0B3E5FF-8DFB-4D8A-9EE4-E877BE6907D3}" srcOrd="1" destOrd="0" presId="urn:microsoft.com/office/officeart/2005/8/layout/chevron2"/>
    <dgm:cxn modelId="{3C3DD589-03EC-4D98-A2C0-65F3FEA42B74}" type="presParOf" srcId="{47C7AD67-A8EB-452C-958E-A05BF1C49F84}" destId="{1D4D62A7-4A9E-4273-A1ED-BCEDB100C7EB}" srcOrd="1" destOrd="0" presId="urn:microsoft.com/office/officeart/2005/8/layout/chevron2"/>
    <dgm:cxn modelId="{530EE846-3228-4CD5-ADF2-3027A9F87F28}" type="presParOf" srcId="{47C7AD67-A8EB-452C-958E-A05BF1C49F84}" destId="{954D2E71-CE1A-4DEB-90ED-F2D8D73F4B98}" srcOrd="2" destOrd="0" presId="urn:microsoft.com/office/officeart/2005/8/layout/chevron2"/>
    <dgm:cxn modelId="{DB029143-433E-4862-975D-107F1E19F481}" type="presParOf" srcId="{954D2E71-CE1A-4DEB-90ED-F2D8D73F4B98}" destId="{FEBDA32D-2A8D-433B-81E6-94840AFDC3AD}" srcOrd="0" destOrd="0" presId="urn:microsoft.com/office/officeart/2005/8/layout/chevron2"/>
    <dgm:cxn modelId="{02885E0E-B9BA-4FA7-98FA-6F122FF00B78}" type="presParOf" srcId="{954D2E71-CE1A-4DEB-90ED-F2D8D73F4B98}" destId="{81099DB8-09C7-49CA-A111-EA6844407F13}" srcOrd="1" destOrd="0" presId="urn:microsoft.com/office/officeart/2005/8/layout/chevron2"/>
    <dgm:cxn modelId="{25A7987D-FC1D-41DE-ADEC-FBCE80F297E6}" type="presParOf" srcId="{47C7AD67-A8EB-452C-958E-A05BF1C49F84}" destId="{D3BCE37F-FB25-471F-AC6C-2E1F2613B4A0}" srcOrd="3" destOrd="0" presId="urn:microsoft.com/office/officeart/2005/8/layout/chevron2"/>
    <dgm:cxn modelId="{20536A68-B76E-4AA4-AC24-B378DD65E389}" type="presParOf" srcId="{47C7AD67-A8EB-452C-958E-A05BF1C49F84}" destId="{D79B1499-104A-462A-B327-D640CBDA8AC9}" srcOrd="4" destOrd="0" presId="urn:microsoft.com/office/officeart/2005/8/layout/chevron2"/>
    <dgm:cxn modelId="{D0170742-CD25-4C10-A232-E32EEEE7F080}" type="presParOf" srcId="{D79B1499-104A-462A-B327-D640CBDA8AC9}" destId="{82C52B45-EA83-468D-9488-D30B46C7F9B1}" srcOrd="0" destOrd="0" presId="urn:microsoft.com/office/officeart/2005/8/layout/chevron2"/>
    <dgm:cxn modelId="{96A1C5E4-A97E-44B7-B263-9E8642442D22}" type="presParOf" srcId="{D79B1499-104A-462A-B327-D640CBDA8AC9}" destId="{F7405309-516D-406A-8C6F-97FFA6C61326}" srcOrd="1" destOrd="0" presId="urn:microsoft.com/office/officeart/2005/8/layout/chevron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77F06B90-93BB-4729-B620-6BA3129B86E0}" type="doc">
      <dgm:prSet loTypeId="urn:microsoft.com/office/officeart/2009/layout/ReverseList" loCatId="relationship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372620EB-8959-4111-A2EB-CE51FA253386}">
      <dgm:prSet phldrT="[Текст]" custT="1"/>
      <dgm:spPr/>
      <dgm:t>
        <a:bodyPr/>
        <a:lstStyle/>
        <a:p>
          <a:r>
            <a:rPr lang="ru-RU" sz="2000" b="1" dirty="0" err="1"/>
            <a:t>Молиявий</a:t>
          </a:r>
          <a:r>
            <a:rPr lang="ru-RU" sz="2000" b="1" dirty="0"/>
            <a:t> </a:t>
          </a:r>
          <a:r>
            <a:rPr lang="ru-RU" sz="2000" b="1" dirty="0" err="1"/>
            <a:t>инвестициялар</a:t>
          </a:r>
          <a:r>
            <a:rPr lang="ru-RU" sz="2800" dirty="0"/>
            <a:t>:</a:t>
          </a:r>
        </a:p>
        <a:p>
          <a:r>
            <a:rPr lang="ru-RU" sz="2000" dirty="0" err="1"/>
            <a:t>Молиявий</a:t>
          </a:r>
          <a:r>
            <a:rPr lang="ru-RU" sz="2000" dirty="0"/>
            <a:t> </a:t>
          </a:r>
          <a:r>
            <a:rPr lang="ru-RU" sz="2000" dirty="0" err="1"/>
            <a:t>инструментларга</a:t>
          </a:r>
          <a:r>
            <a:rPr lang="ru-RU" sz="2000" dirty="0"/>
            <a:t> </a:t>
          </a:r>
          <a:r>
            <a:rPr lang="ru-RU" sz="2000" dirty="0" err="1"/>
            <a:t>қўйилмалар</a:t>
          </a:r>
          <a:endParaRPr lang="ru-RU" sz="2000" dirty="0"/>
        </a:p>
      </dgm:t>
    </dgm:pt>
    <dgm:pt modelId="{F28A1108-2641-45F6-ABC6-8CE90F4BFD96}" type="parTrans" cxnId="{F6B3AC7D-2D64-48E2-9CA9-AC04D1F502E2}">
      <dgm:prSet/>
      <dgm:spPr/>
      <dgm:t>
        <a:bodyPr/>
        <a:lstStyle/>
        <a:p>
          <a:endParaRPr lang="ru-RU"/>
        </a:p>
      </dgm:t>
    </dgm:pt>
    <dgm:pt modelId="{3C86E489-322D-422A-B836-3D262CE2ECB6}" type="sibTrans" cxnId="{F6B3AC7D-2D64-48E2-9CA9-AC04D1F502E2}">
      <dgm:prSet/>
      <dgm:spPr/>
      <dgm:t>
        <a:bodyPr/>
        <a:lstStyle/>
        <a:p>
          <a:endParaRPr lang="ru-RU"/>
        </a:p>
      </dgm:t>
    </dgm:pt>
    <dgm:pt modelId="{6C94F9B3-A52B-4FBD-8244-96F43BA07B01}">
      <dgm:prSet phldrT="[Текст]" custT="1"/>
      <dgm:spPr/>
      <dgm:t>
        <a:bodyPr/>
        <a:lstStyle/>
        <a:p>
          <a:r>
            <a:rPr lang="ru-RU" sz="2000" b="1" dirty="0"/>
            <a:t>Реал </a:t>
          </a:r>
          <a:r>
            <a:rPr lang="ru-RU" sz="2000" b="1" dirty="0" err="1"/>
            <a:t>инвестициялар</a:t>
          </a:r>
          <a:r>
            <a:rPr lang="ru-RU" sz="2000" b="1" dirty="0"/>
            <a:t>:</a:t>
          </a:r>
        </a:p>
        <a:p>
          <a:r>
            <a:rPr lang="ru-RU" sz="2000" dirty="0" err="1"/>
            <a:t>Муайян</a:t>
          </a:r>
          <a:r>
            <a:rPr lang="ru-RU" sz="2000" dirty="0"/>
            <a:t> </a:t>
          </a:r>
          <a:r>
            <a:rPr lang="ru-RU" sz="2000" dirty="0" err="1"/>
            <a:t>маҳсулотни</a:t>
          </a:r>
          <a:r>
            <a:rPr lang="ru-RU" sz="2000" dirty="0"/>
            <a:t> </a:t>
          </a:r>
          <a:r>
            <a:rPr lang="ru-RU" sz="2000" dirty="0" err="1"/>
            <a:t>бевосита</a:t>
          </a:r>
          <a:r>
            <a:rPr lang="ru-RU" sz="2000" dirty="0"/>
            <a:t> </a:t>
          </a:r>
          <a:r>
            <a:rPr lang="ru-RU" sz="2000" dirty="0" err="1"/>
            <a:t>ишлаб</a:t>
          </a:r>
          <a:r>
            <a:rPr lang="ru-RU" sz="2000" dirty="0"/>
            <a:t> </a:t>
          </a:r>
          <a:r>
            <a:rPr lang="ru-RU" sz="2000" dirty="0" err="1"/>
            <a:t>чиқаришга</a:t>
          </a:r>
          <a:r>
            <a:rPr lang="ru-RU" sz="2000" dirty="0"/>
            <a:t> капитал </a:t>
          </a:r>
          <a:r>
            <a:rPr lang="ru-RU" sz="2000" dirty="0" err="1"/>
            <a:t>қўйилмалар</a:t>
          </a:r>
          <a:r>
            <a:rPr lang="ru-RU" sz="2000" dirty="0"/>
            <a:t> </a:t>
          </a:r>
          <a:r>
            <a:rPr lang="ru-RU" sz="2000" dirty="0" err="1"/>
            <a:t>бўлиб</a:t>
          </a:r>
          <a:r>
            <a:rPr lang="ru-RU" sz="2000" dirty="0"/>
            <a:t>, </a:t>
          </a:r>
          <a:r>
            <a:rPr lang="ru-RU" sz="2000" dirty="0" err="1"/>
            <a:t>корхона</a:t>
          </a:r>
          <a:r>
            <a:rPr lang="ru-RU" sz="2000" dirty="0"/>
            <a:t> </a:t>
          </a:r>
          <a:r>
            <a:rPr lang="ru-RU" sz="2000" dirty="0" err="1"/>
            <a:t>асосий</a:t>
          </a:r>
          <a:r>
            <a:rPr lang="ru-RU" sz="2000" dirty="0"/>
            <a:t> </a:t>
          </a:r>
          <a:r>
            <a:rPr lang="ru-RU" sz="2000" dirty="0" err="1"/>
            <a:t>фондларини</a:t>
          </a:r>
          <a:r>
            <a:rPr lang="ru-RU" sz="2000" dirty="0"/>
            <a:t> </a:t>
          </a:r>
          <a:r>
            <a:rPr lang="ru-RU" sz="2000" dirty="0" err="1"/>
            <a:t>харид</a:t>
          </a:r>
          <a:r>
            <a:rPr lang="ru-RU" sz="2000" dirty="0"/>
            <a:t> </a:t>
          </a:r>
          <a:r>
            <a:rPr lang="ru-RU" sz="2000" dirty="0" err="1"/>
            <a:t>қилиш</a:t>
          </a:r>
          <a:r>
            <a:rPr lang="ru-RU" sz="2000" dirty="0"/>
            <a:t>, </a:t>
          </a:r>
          <a:r>
            <a:rPr lang="ru-RU" sz="2000" dirty="0" err="1"/>
            <a:t>яратиш</a:t>
          </a:r>
          <a:r>
            <a:rPr lang="ru-RU" sz="2000" dirty="0"/>
            <a:t> </a:t>
          </a:r>
          <a:r>
            <a:rPr lang="ru-RU" sz="2000" dirty="0" err="1"/>
            <a:t>ёки</a:t>
          </a:r>
          <a:r>
            <a:rPr lang="ru-RU" sz="2000" dirty="0"/>
            <a:t> </a:t>
          </a:r>
          <a:r>
            <a:rPr lang="ru-RU" sz="2000" dirty="0" err="1"/>
            <a:t>кенгайтиришни</a:t>
          </a:r>
          <a:r>
            <a:rPr lang="ru-RU" sz="2000" dirty="0"/>
            <a:t> </a:t>
          </a:r>
          <a:r>
            <a:rPr lang="ru-RU" sz="2000" dirty="0" err="1"/>
            <a:t>ўз</a:t>
          </a:r>
          <a:r>
            <a:rPr lang="ru-RU" sz="2000" dirty="0"/>
            <a:t> ичига </a:t>
          </a:r>
          <a:r>
            <a:rPr lang="ru-RU" sz="2000" dirty="0" err="1"/>
            <a:t>олади</a:t>
          </a:r>
          <a:endParaRPr lang="ru-RU" sz="2000" dirty="0"/>
        </a:p>
      </dgm:t>
    </dgm:pt>
    <dgm:pt modelId="{FA8BD5B4-B56F-4A22-AD41-C08DA97077AA}" type="parTrans" cxnId="{AEEDD80B-EAD2-4E79-AEA2-9224BD615BDF}">
      <dgm:prSet/>
      <dgm:spPr/>
      <dgm:t>
        <a:bodyPr/>
        <a:lstStyle/>
        <a:p>
          <a:endParaRPr lang="ru-RU"/>
        </a:p>
      </dgm:t>
    </dgm:pt>
    <dgm:pt modelId="{85F36AA9-E372-4AE5-B2C3-5C12845E8749}" type="sibTrans" cxnId="{AEEDD80B-EAD2-4E79-AEA2-9224BD615BDF}">
      <dgm:prSet/>
      <dgm:spPr/>
      <dgm:t>
        <a:bodyPr/>
        <a:lstStyle/>
        <a:p>
          <a:endParaRPr lang="ru-RU"/>
        </a:p>
      </dgm:t>
    </dgm:pt>
    <dgm:pt modelId="{17335E45-599E-445E-92B1-82721E2698DB}" type="pres">
      <dgm:prSet presAssocID="{77F06B90-93BB-4729-B620-6BA3129B86E0}" presName="Name0" presStyleCnt="0">
        <dgm:presLayoutVars>
          <dgm:chMax val="2"/>
          <dgm:chPref val="2"/>
          <dgm:animLvl val="lvl"/>
        </dgm:presLayoutVars>
      </dgm:prSet>
      <dgm:spPr/>
      <dgm:t>
        <a:bodyPr/>
        <a:lstStyle/>
        <a:p>
          <a:endParaRPr lang="ru-RU"/>
        </a:p>
      </dgm:t>
    </dgm:pt>
    <dgm:pt modelId="{752BF72A-E016-4573-B644-EA1FCA6DA357}" type="pres">
      <dgm:prSet presAssocID="{77F06B90-93BB-4729-B620-6BA3129B86E0}" presName="LeftText" presStyleLbl="revTx" presStyleIdx="0" presStyleCnt="0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151A2EE8-15CD-4B89-BD2C-B043DF5B0334}" type="pres">
      <dgm:prSet presAssocID="{77F06B90-93BB-4729-B620-6BA3129B86E0}" presName="LeftNode" presStyleLbl="bgImgPlace1" presStyleIdx="0" presStyleCnt="2" custScaleX="134739" custLinFactNeighborX="-7020" custLinFactNeighborY="-4107">
        <dgm:presLayoutVars>
          <dgm:chMax val="2"/>
          <dgm:chPref val="2"/>
        </dgm:presLayoutVars>
      </dgm:prSet>
      <dgm:spPr/>
      <dgm:t>
        <a:bodyPr/>
        <a:lstStyle/>
        <a:p>
          <a:endParaRPr lang="ru-RU"/>
        </a:p>
      </dgm:t>
    </dgm:pt>
    <dgm:pt modelId="{7129662E-4D15-4C77-B38A-556C16F1616C}" type="pres">
      <dgm:prSet presAssocID="{77F06B90-93BB-4729-B620-6BA3129B86E0}" presName="RightText" presStyleLbl="revTx" presStyleIdx="0" presStyleCnt="0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D8AB0784-F1E8-4BB4-A216-A422BC1B5111}" type="pres">
      <dgm:prSet presAssocID="{77F06B90-93BB-4729-B620-6BA3129B86E0}" presName="RightNode" presStyleLbl="bgImgPlace1" presStyleIdx="1" presStyleCnt="2" custScaleX="153316" custLinFactNeighborX="49230" custLinFactNeighborY="-959">
        <dgm:presLayoutVars>
          <dgm:chMax val="0"/>
          <dgm:chPref val="0"/>
        </dgm:presLayoutVars>
      </dgm:prSet>
      <dgm:spPr/>
      <dgm:t>
        <a:bodyPr/>
        <a:lstStyle/>
        <a:p>
          <a:endParaRPr lang="ru-RU"/>
        </a:p>
      </dgm:t>
    </dgm:pt>
    <dgm:pt modelId="{37CD284E-9184-4ACD-8B22-A93117F72865}" type="pres">
      <dgm:prSet presAssocID="{77F06B90-93BB-4729-B620-6BA3129B86E0}" presName="TopArrow" presStyleLbl="node1" presStyleIdx="0" presStyleCnt="2"/>
      <dgm:spPr/>
    </dgm:pt>
    <dgm:pt modelId="{9857E129-E291-4C6E-AA6D-F83AC1526ABF}" type="pres">
      <dgm:prSet presAssocID="{77F06B90-93BB-4729-B620-6BA3129B86E0}" presName="BottomArrow" presStyleLbl="node1" presStyleIdx="1" presStyleCnt="2"/>
      <dgm:spPr/>
    </dgm:pt>
  </dgm:ptLst>
  <dgm:cxnLst>
    <dgm:cxn modelId="{899265B3-066D-467A-8451-4DEB106D009E}" type="presOf" srcId="{6C94F9B3-A52B-4FBD-8244-96F43BA07B01}" destId="{7129662E-4D15-4C77-B38A-556C16F1616C}" srcOrd="0" destOrd="0" presId="urn:microsoft.com/office/officeart/2009/layout/ReverseList"/>
    <dgm:cxn modelId="{2942D826-6086-498C-90F6-66303817D167}" type="presOf" srcId="{372620EB-8959-4111-A2EB-CE51FA253386}" destId="{151A2EE8-15CD-4B89-BD2C-B043DF5B0334}" srcOrd="1" destOrd="0" presId="urn:microsoft.com/office/officeart/2009/layout/ReverseList"/>
    <dgm:cxn modelId="{6451F0AD-17C2-41F9-BB12-57D2A8350407}" type="presOf" srcId="{372620EB-8959-4111-A2EB-CE51FA253386}" destId="{752BF72A-E016-4573-B644-EA1FCA6DA357}" srcOrd="0" destOrd="0" presId="urn:microsoft.com/office/officeart/2009/layout/ReverseList"/>
    <dgm:cxn modelId="{AEEDD80B-EAD2-4E79-AEA2-9224BD615BDF}" srcId="{77F06B90-93BB-4729-B620-6BA3129B86E0}" destId="{6C94F9B3-A52B-4FBD-8244-96F43BA07B01}" srcOrd="1" destOrd="0" parTransId="{FA8BD5B4-B56F-4A22-AD41-C08DA97077AA}" sibTransId="{85F36AA9-E372-4AE5-B2C3-5C12845E8749}"/>
    <dgm:cxn modelId="{DC024A8B-073B-4C27-A39E-191081343945}" type="presOf" srcId="{6C94F9B3-A52B-4FBD-8244-96F43BA07B01}" destId="{D8AB0784-F1E8-4BB4-A216-A422BC1B5111}" srcOrd="1" destOrd="0" presId="urn:microsoft.com/office/officeart/2009/layout/ReverseList"/>
    <dgm:cxn modelId="{4B159374-FCCD-4ADF-B841-E079F3023C45}" type="presOf" srcId="{77F06B90-93BB-4729-B620-6BA3129B86E0}" destId="{17335E45-599E-445E-92B1-82721E2698DB}" srcOrd="0" destOrd="0" presId="urn:microsoft.com/office/officeart/2009/layout/ReverseList"/>
    <dgm:cxn modelId="{F6B3AC7D-2D64-48E2-9CA9-AC04D1F502E2}" srcId="{77F06B90-93BB-4729-B620-6BA3129B86E0}" destId="{372620EB-8959-4111-A2EB-CE51FA253386}" srcOrd="0" destOrd="0" parTransId="{F28A1108-2641-45F6-ABC6-8CE90F4BFD96}" sibTransId="{3C86E489-322D-422A-B836-3D262CE2ECB6}"/>
    <dgm:cxn modelId="{C639C0A2-3892-4181-A013-E910EB008A2B}" type="presParOf" srcId="{17335E45-599E-445E-92B1-82721E2698DB}" destId="{752BF72A-E016-4573-B644-EA1FCA6DA357}" srcOrd="0" destOrd="0" presId="urn:microsoft.com/office/officeart/2009/layout/ReverseList"/>
    <dgm:cxn modelId="{E9FAB882-142C-4DF5-96C1-4097AF05B7EE}" type="presParOf" srcId="{17335E45-599E-445E-92B1-82721E2698DB}" destId="{151A2EE8-15CD-4B89-BD2C-B043DF5B0334}" srcOrd="1" destOrd="0" presId="urn:microsoft.com/office/officeart/2009/layout/ReverseList"/>
    <dgm:cxn modelId="{0133A706-D266-4C6E-A4F0-81E6877FD828}" type="presParOf" srcId="{17335E45-599E-445E-92B1-82721E2698DB}" destId="{7129662E-4D15-4C77-B38A-556C16F1616C}" srcOrd="2" destOrd="0" presId="urn:microsoft.com/office/officeart/2009/layout/ReverseList"/>
    <dgm:cxn modelId="{72A2A7AB-ABBD-4C2E-B379-519C0E0C2384}" type="presParOf" srcId="{17335E45-599E-445E-92B1-82721E2698DB}" destId="{D8AB0784-F1E8-4BB4-A216-A422BC1B5111}" srcOrd="3" destOrd="0" presId="urn:microsoft.com/office/officeart/2009/layout/ReverseList"/>
    <dgm:cxn modelId="{78D03F68-BBEA-4315-95C4-2B22851D7C74}" type="presParOf" srcId="{17335E45-599E-445E-92B1-82721E2698DB}" destId="{37CD284E-9184-4ACD-8B22-A93117F72865}" srcOrd="4" destOrd="0" presId="urn:microsoft.com/office/officeart/2009/layout/ReverseList"/>
    <dgm:cxn modelId="{5521234F-3C6D-41CF-A24B-BACACAC53D27}" type="presParOf" srcId="{17335E45-599E-445E-92B1-82721E2698DB}" destId="{9857E129-E291-4C6E-AA6D-F83AC1526ABF}" srcOrd="5" destOrd="0" presId="urn:microsoft.com/office/officeart/2009/layout/Reverse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8E588D60-EB91-4659-98A9-CAE2588C09C4}" type="doc">
      <dgm:prSet loTypeId="urn:microsoft.com/office/officeart/2005/8/layout/hProcess9" loCatId="process" qsTypeId="urn:microsoft.com/office/officeart/2005/8/quickstyle/simple1" qsCatId="simple" csTypeId="urn:microsoft.com/office/officeart/2005/8/colors/accent1_2" csCatId="accent1" phldr="1"/>
      <dgm:spPr/>
    </dgm:pt>
    <dgm:pt modelId="{E1D1237C-7E6A-46F8-84EC-40C72E642DEA}">
      <dgm:prSet phldrT="[Текст]"/>
      <dgm:spPr/>
      <dgm:t>
        <a:bodyPr/>
        <a:lstStyle/>
        <a:p>
          <a:r>
            <a:rPr lang="ru-RU" dirty="0" err="1"/>
            <a:t>Моддий</a:t>
          </a:r>
          <a:r>
            <a:rPr lang="ru-RU" dirty="0"/>
            <a:t> </a:t>
          </a:r>
          <a:r>
            <a:rPr lang="ru-RU" dirty="0" err="1"/>
            <a:t>капиталга</a:t>
          </a:r>
          <a:r>
            <a:rPr lang="ru-RU" dirty="0"/>
            <a:t> </a:t>
          </a:r>
          <a:r>
            <a:rPr lang="ru-RU" dirty="0" err="1"/>
            <a:t>инвестициялар</a:t>
          </a:r>
          <a:endParaRPr lang="ru-RU" dirty="0"/>
        </a:p>
        <a:p>
          <a:r>
            <a:rPr lang="ru-RU" dirty="0"/>
            <a:t>(</a:t>
          </a:r>
          <a:r>
            <a:rPr lang="ru-RU" dirty="0" err="1"/>
            <a:t>ускуна</a:t>
          </a:r>
          <a:r>
            <a:rPr lang="ru-RU" dirty="0"/>
            <a:t> </a:t>
          </a:r>
          <a:r>
            <a:rPr lang="ru-RU" dirty="0" err="1"/>
            <a:t>ва</a:t>
          </a:r>
          <a:r>
            <a:rPr lang="ru-RU" dirty="0"/>
            <a:t> </a:t>
          </a:r>
          <a:r>
            <a:rPr lang="ru-RU" dirty="0" err="1"/>
            <a:t>жиҳозлар</a:t>
          </a:r>
          <a:r>
            <a:rPr lang="ru-RU" dirty="0"/>
            <a:t> </a:t>
          </a:r>
          <a:r>
            <a:rPr lang="ru-RU" dirty="0" err="1"/>
            <a:t>машиналар</a:t>
          </a:r>
          <a:r>
            <a:rPr lang="ru-RU" dirty="0"/>
            <a:t>, </a:t>
          </a:r>
          <a:r>
            <a:rPr lang="ru-RU" dirty="0" err="1"/>
            <a:t>бино</a:t>
          </a:r>
          <a:r>
            <a:rPr lang="ru-RU" dirty="0"/>
            <a:t> </a:t>
          </a:r>
          <a:r>
            <a:rPr lang="ru-RU" dirty="0" err="1"/>
            <a:t>ва</a:t>
          </a:r>
          <a:r>
            <a:rPr lang="ru-RU" dirty="0"/>
            <a:t> </a:t>
          </a:r>
          <a:r>
            <a:rPr lang="ru-RU" dirty="0" err="1"/>
            <a:t>инфратузилмалар</a:t>
          </a:r>
          <a:r>
            <a:rPr lang="ru-RU" dirty="0"/>
            <a:t>)</a:t>
          </a:r>
        </a:p>
      </dgm:t>
    </dgm:pt>
    <dgm:pt modelId="{FEFB97C6-2153-48E0-B6A8-5AA25062A27F}" type="parTrans" cxnId="{F05568E7-221E-4784-B48D-CA30DCC26D2E}">
      <dgm:prSet/>
      <dgm:spPr/>
      <dgm:t>
        <a:bodyPr/>
        <a:lstStyle/>
        <a:p>
          <a:endParaRPr lang="ru-RU"/>
        </a:p>
      </dgm:t>
    </dgm:pt>
    <dgm:pt modelId="{52A93596-8E5D-4DBE-BD7A-4D64CF5A8A85}" type="sibTrans" cxnId="{F05568E7-221E-4784-B48D-CA30DCC26D2E}">
      <dgm:prSet/>
      <dgm:spPr/>
      <dgm:t>
        <a:bodyPr/>
        <a:lstStyle/>
        <a:p>
          <a:endParaRPr lang="ru-RU"/>
        </a:p>
      </dgm:t>
    </dgm:pt>
    <dgm:pt modelId="{05C661C0-6F37-4F10-92DC-1CC5B3C26845}">
      <dgm:prSet phldrT="[Текст]"/>
      <dgm:spPr/>
      <dgm:t>
        <a:bodyPr/>
        <a:lstStyle/>
        <a:p>
          <a:r>
            <a:rPr lang="ru-RU" dirty="0" err="1"/>
            <a:t>Инсон</a:t>
          </a:r>
          <a:r>
            <a:rPr lang="ru-RU" dirty="0"/>
            <a:t> </a:t>
          </a:r>
          <a:r>
            <a:rPr lang="ru-RU" dirty="0" err="1"/>
            <a:t>капиталига</a:t>
          </a:r>
          <a:r>
            <a:rPr lang="ru-RU" dirty="0"/>
            <a:t> </a:t>
          </a:r>
          <a:r>
            <a:rPr lang="ru-RU" dirty="0" err="1"/>
            <a:t>инвестициялар</a:t>
          </a:r>
          <a:r>
            <a:rPr lang="ru-RU" dirty="0"/>
            <a:t> ( </a:t>
          </a:r>
          <a:r>
            <a:rPr lang="ru-RU" dirty="0" err="1"/>
            <a:t>таълим</a:t>
          </a:r>
          <a:r>
            <a:rPr lang="ru-RU" dirty="0"/>
            <a:t>, </a:t>
          </a:r>
          <a:r>
            <a:rPr lang="ru-RU" dirty="0" err="1"/>
            <a:t>қайта</a:t>
          </a:r>
          <a:r>
            <a:rPr lang="ru-RU" dirty="0"/>
            <a:t> </a:t>
          </a:r>
          <a:r>
            <a:rPr lang="ru-RU" dirty="0" err="1"/>
            <a:t>тайёрлаш</a:t>
          </a:r>
          <a:r>
            <a:rPr lang="ru-RU" dirty="0"/>
            <a:t>)</a:t>
          </a:r>
        </a:p>
      </dgm:t>
    </dgm:pt>
    <dgm:pt modelId="{614E3A18-36AB-46FE-A543-391068B21A48}" type="parTrans" cxnId="{EFAAA59A-7577-4E87-BF17-A07B73B730E2}">
      <dgm:prSet/>
      <dgm:spPr/>
      <dgm:t>
        <a:bodyPr/>
        <a:lstStyle/>
        <a:p>
          <a:endParaRPr lang="ru-RU"/>
        </a:p>
      </dgm:t>
    </dgm:pt>
    <dgm:pt modelId="{793F4FD8-DF71-44AE-AB5C-543505C8F603}" type="sibTrans" cxnId="{EFAAA59A-7577-4E87-BF17-A07B73B730E2}">
      <dgm:prSet/>
      <dgm:spPr/>
      <dgm:t>
        <a:bodyPr/>
        <a:lstStyle/>
        <a:p>
          <a:endParaRPr lang="ru-RU"/>
        </a:p>
      </dgm:t>
    </dgm:pt>
    <dgm:pt modelId="{862A7205-1238-439C-B013-217AD00DA9B3}">
      <dgm:prSet phldrT="[Текст]"/>
      <dgm:spPr/>
      <dgm:t>
        <a:bodyPr/>
        <a:lstStyle/>
        <a:p>
          <a:r>
            <a:rPr lang="ru-RU" dirty="0" err="1"/>
            <a:t>Технологияларга</a:t>
          </a:r>
          <a:r>
            <a:rPr lang="ru-RU" dirty="0"/>
            <a:t> </a:t>
          </a:r>
          <a:r>
            <a:rPr lang="ru-RU" dirty="0" err="1"/>
            <a:t>инвестициялар</a:t>
          </a:r>
          <a:r>
            <a:rPr lang="ru-RU" dirty="0"/>
            <a:t> (ИТТКИ (НИОКР))</a:t>
          </a:r>
        </a:p>
      </dgm:t>
    </dgm:pt>
    <dgm:pt modelId="{DD79983B-FBDB-46CB-8D26-F36699530299}" type="parTrans" cxnId="{BD2AAC89-B3E4-40DF-ABBF-0300FC5BA3C6}">
      <dgm:prSet/>
      <dgm:spPr/>
      <dgm:t>
        <a:bodyPr/>
        <a:lstStyle/>
        <a:p>
          <a:endParaRPr lang="ru-RU"/>
        </a:p>
      </dgm:t>
    </dgm:pt>
    <dgm:pt modelId="{188E4514-04D6-41DC-8E9D-D2B5319CBAB5}" type="sibTrans" cxnId="{BD2AAC89-B3E4-40DF-ABBF-0300FC5BA3C6}">
      <dgm:prSet/>
      <dgm:spPr/>
      <dgm:t>
        <a:bodyPr/>
        <a:lstStyle/>
        <a:p>
          <a:endParaRPr lang="ru-RU"/>
        </a:p>
      </dgm:t>
    </dgm:pt>
    <dgm:pt modelId="{E87778EC-626E-4C74-916C-F5D0828FBA95}" type="pres">
      <dgm:prSet presAssocID="{8E588D60-EB91-4659-98A9-CAE2588C09C4}" presName="CompostProcess" presStyleCnt="0">
        <dgm:presLayoutVars>
          <dgm:dir/>
          <dgm:resizeHandles val="exact"/>
        </dgm:presLayoutVars>
      </dgm:prSet>
      <dgm:spPr/>
    </dgm:pt>
    <dgm:pt modelId="{23E17EA4-6EFB-4A1A-AEC3-A4E80125C4AA}" type="pres">
      <dgm:prSet presAssocID="{8E588D60-EB91-4659-98A9-CAE2588C09C4}" presName="arrow" presStyleLbl="bgShp" presStyleIdx="0" presStyleCnt="1"/>
      <dgm:spPr/>
    </dgm:pt>
    <dgm:pt modelId="{7C80B4EB-1015-482E-B090-0B9DCB6530AF}" type="pres">
      <dgm:prSet presAssocID="{8E588D60-EB91-4659-98A9-CAE2588C09C4}" presName="linearProcess" presStyleCnt="0"/>
      <dgm:spPr/>
    </dgm:pt>
    <dgm:pt modelId="{6C6C124E-466F-4324-BB91-54E1A7B531FE}" type="pres">
      <dgm:prSet presAssocID="{E1D1237C-7E6A-46F8-84EC-40C72E642DEA}" presName="textNode" presStyleLbl="node1" presStyleIdx="0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D050B030-997C-45CE-AE25-317EC099F1B7}" type="pres">
      <dgm:prSet presAssocID="{52A93596-8E5D-4DBE-BD7A-4D64CF5A8A85}" presName="sibTrans" presStyleCnt="0"/>
      <dgm:spPr/>
    </dgm:pt>
    <dgm:pt modelId="{ACF00DC4-77F3-49E1-8772-A1FF9534608A}" type="pres">
      <dgm:prSet presAssocID="{05C661C0-6F37-4F10-92DC-1CC5B3C26845}" presName="textNode" presStyleLbl="node1" presStyleIdx="1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042E0D82-8B01-4744-AFD9-5BDA6D374360}" type="pres">
      <dgm:prSet presAssocID="{793F4FD8-DF71-44AE-AB5C-543505C8F603}" presName="sibTrans" presStyleCnt="0"/>
      <dgm:spPr/>
    </dgm:pt>
    <dgm:pt modelId="{EA9180DC-08AF-4B74-943A-4AA733F83816}" type="pres">
      <dgm:prSet presAssocID="{862A7205-1238-439C-B013-217AD00DA9B3}" presName="textNode" presStyleLbl="node1" presStyleIdx="2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74FA2601-3F1E-4A19-9BDC-C45949C6C0AB}" type="presOf" srcId="{E1D1237C-7E6A-46F8-84EC-40C72E642DEA}" destId="{6C6C124E-466F-4324-BB91-54E1A7B531FE}" srcOrd="0" destOrd="0" presId="urn:microsoft.com/office/officeart/2005/8/layout/hProcess9"/>
    <dgm:cxn modelId="{EFAAA59A-7577-4E87-BF17-A07B73B730E2}" srcId="{8E588D60-EB91-4659-98A9-CAE2588C09C4}" destId="{05C661C0-6F37-4F10-92DC-1CC5B3C26845}" srcOrd="1" destOrd="0" parTransId="{614E3A18-36AB-46FE-A543-391068B21A48}" sibTransId="{793F4FD8-DF71-44AE-AB5C-543505C8F603}"/>
    <dgm:cxn modelId="{E0A66007-AC5F-4C3D-974A-EAECBFD4D319}" type="presOf" srcId="{8E588D60-EB91-4659-98A9-CAE2588C09C4}" destId="{E87778EC-626E-4C74-916C-F5D0828FBA95}" srcOrd="0" destOrd="0" presId="urn:microsoft.com/office/officeart/2005/8/layout/hProcess9"/>
    <dgm:cxn modelId="{B77B5553-9DFC-44A2-9920-8C904645041F}" type="presOf" srcId="{862A7205-1238-439C-B013-217AD00DA9B3}" destId="{EA9180DC-08AF-4B74-943A-4AA733F83816}" srcOrd="0" destOrd="0" presId="urn:microsoft.com/office/officeart/2005/8/layout/hProcess9"/>
    <dgm:cxn modelId="{BD2AAC89-B3E4-40DF-ABBF-0300FC5BA3C6}" srcId="{8E588D60-EB91-4659-98A9-CAE2588C09C4}" destId="{862A7205-1238-439C-B013-217AD00DA9B3}" srcOrd="2" destOrd="0" parTransId="{DD79983B-FBDB-46CB-8D26-F36699530299}" sibTransId="{188E4514-04D6-41DC-8E9D-D2B5319CBAB5}"/>
    <dgm:cxn modelId="{F05568E7-221E-4784-B48D-CA30DCC26D2E}" srcId="{8E588D60-EB91-4659-98A9-CAE2588C09C4}" destId="{E1D1237C-7E6A-46F8-84EC-40C72E642DEA}" srcOrd="0" destOrd="0" parTransId="{FEFB97C6-2153-48E0-B6A8-5AA25062A27F}" sibTransId="{52A93596-8E5D-4DBE-BD7A-4D64CF5A8A85}"/>
    <dgm:cxn modelId="{0DBDC126-8005-4DFA-B413-B6D29A9F1743}" type="presOf" srcId="{05C661C0-6F37-4F10-92DC-1CC5B3C26845}" destId="{ACF00DC4-77F3-49E1-8772-A1FF9534608A}" srcOrd="0" destOrd="0" presId="urn:microsoft.com/office/officeart/2005/8/layout/hProcess9"/>
    <dgm:cxn modelId="{F0B3C8EE-95F6-4E35-9642-548E1F3D2164}" type="presParOf" srcId="{E87778EC-626E-4C74-916C-F5D0828FBA95}" destId="{23E17EA4-6EFB-4A1A-AEC3-A4E80125C4AA}" srcOrd="0" destOrd="0" presId="urn:microsoft.com/office/officeart/2005/8/layout/hProcess9"/>
    <dgm:cxn modelId="{C21A8583-F898-4F8B-B2CE-F72AE5F2B30F}" type="presParOf" srcId="{E87778EC-626E-4C74-916C-F5D0828FBA95}" destId="{7C80B4EB-1015-482E-B090-0B9DCB6530AF}" srcOrd="1" destOrd="0" presId="urn:microsoft.com/office/officeart/2005/8/layout/hProcess9"/>
    <dgm:cxn modelId="{A8B77810-A4B5-4C40-A4AA-B5E095A88FC6}" type="presParOf" srcId="{7C80B4EB-1015-482E-B090-0B9DCB6530AF}" destId="{6C6C124E-466F-4324-BB91-54E1A7B531FE}" srcOrd="0" destOrd="0" presId="urn:microsoft.com/office/officeart/2005/8/layout/hProcess9"/>
    <dgm:cxn modelId="{673FDEA6-11AA-41B3-A7D8-E9F4803E7321}" type="presParOf" srcId="{7C80B4EB-1015-482E-B090-0B9DCB6530AF}" destId="{D050B030-997C-45CE-AE25-317EC099F1B7}" srcOrd="1" destOrd="0" presId="urn:microsoft.com/office/officeart/2005/8/layout/hProcess9"/>
    <dgm:cxn modelId="{F8F5D4CA-9D3E-415B-B72E-03C8154DB4C4}" type="presParOf" srcId="{7C80B4EB-1015-482E-B090-0B9DCB6530AF}" destId="{ACF00DC4-77F3-49E1-8772-A1FF9534608A}" srcOrd="2" destOrd="0" presId="urn:microsoft.com/office/officeart/2005/8/layout/hProcess9"/>
    <dgm:cxn modelId="{B1A47038-AD4A-4579-9552-F57325ABF5BE}" type="presParOf" srcId="{7C80B4EB-1015-482E-B090-0B9DCB6530AF}" destId="{042E0D82-8B01-4744-AFD9-5BDA6D374360}" srcOrd="3" destOrd="0" presId="urn:microsoft.com/office/officeart/2005/8/layout/hProcess9"/>
    <dgm:cxn modelId="{A629C14A-FED2-4C63-99CC-2A0F4868BEC2}" type="presParOf" srcId="{7C80B4EB-1015-482E-B090-0B9DCB6530AF}" destId="{EA9180DC-08AF-4B74-943A-4AA733F83816}" srcOrd="4" destOrd="0" presId="urn:microsoft.com/office/officeart/2005/8/layout/hProcess9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15A30C70-A7DF-4A18-846C-F8A97713D479}" type="doc">
      <dgm:prSet loTypeId="urn:microsoft.com/office/officeart/2005/8/layout/chevron2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246888A2-EF2A-42A4-8F35-60F2A5DFF05F}">
      <dgm:prSet phldrT="[Текст]" phldr="1"/>
      <dgm:spPr/>
      <dgm:t>
        <a:bodyPr/>
        <a:lstStyle/>
        <a:p>
          <a:endParaRPr lang="ru-RU"/>
        </a:p>
      </dgm:t>
    </dgm:pt>
    <dgm:pt modelId="{0FBAD849-4617-4146-9360-213CEB2A1F42}" type="parTrans" cxnId="{E5206ADB-70F7-4F51-B8B5-A1C14595987E}">
      <dgm:prSet/>
      <dgm:spPr/>
      <dgm:t>
        <a:bodyPr/>
        <a:lstStyle/>
        <a:p>
          <a:endParaRPr lang="ru-RU"/>
        </a:p>
      </dgm:t>
    </dgm:pt>
    <dgm:pt modelId="{08751203-92C7-4C4B-9B73-A83F82560AE9}" type="sibTrans" cxnId="{E5206ADB-70F7-4F51-B8B5-A1C14595987E}">
      <dgm:prSet/>
      <dgm:spPr/>
      <dgm:t>
        <a:bodyPr/>
        <a:lstStyle/>
        <a:p>
          <a:endParaRPr lang="ru-RU"/>
        </a:p>
      </dgm:t>
    </dgm:pt>
    <dgm:pt modelId="{B3B6BCBE-FFDA-467E-8585-855A998B70A8}">
      <dgm:prSet phldrT="[Текст]"/>
      <dgm:spPr/>
      <dgm:t>
        <a:bodyPr/>
        <a:lstStyle/>
        <a:p>
          <a:r>
            <a:rPr lang="ru-RU" dirty="0" err="1"/>
            <a:t>Ускуна</a:t>
          </a:r>
          <a:r>
            <a:rPr lang="ru-RU" dirty="0"/>
            <a:t> </a:t>
          </a:r>
          <a:r>
            <a:rPr lang="ru-RU" dirty="0" err="1"/>
            <a:t>ва</a:t>
          </a:r>
          <a:r>
            <a:rPr lang="ru-RU" dirty="0"/>
            <a:t> </a:t>
          </a:r>
          <a:r>
            <a:rPr lang="ru-RU" dirty="0" err="1"/>
            <a:t>жиҳозларни</a:t>
          </a:r>
          <a:r>
            <a:rPr lang="ru-RU" dirty="0"/>
            <a:t> </a:t>
          </a:r>
          <a:r>
            <a:rPr lang="ru-RU" dirty="0" err="1"/>
            <a:t>алмаштириш</a:t>
          </a:r>
          <a:r>
            <a:rPr lang="ru-RU" dirty="0"/>
            <a:t> </a:t>
          </a:r>
          <a:r>
            <a:rPr lang="ru-RU" dirty="0" err="1"/>
            <a:t>ёки</a:t>
          </a:r>
          <a:r>
            <a:rPr lang="ru-RU" dirty="0"/>
            <a:t> </a:t>
          </a:r>
          <a:r>
            <a:rPr lang="ru-RU" dirty="0" err="1"/>
            <a:t>унинг</a:t>
          </a:r>
          <a:r>
            <a:rPr lang="ru-RU" dirty="0"/>
            <a:t> </a:t>
          </a:r>
          <a:r>
            <a:rPr lang="ru-RU" dirty="0" err="1"/>
            <a:t>даражасиги</a:t>
          </a:r>
          <a:r>
            <a:rPr lang="ru-RU" dirty="0"/>
            <a:t> </a:t>
          </a:r>
          <a:r>
            <a:rPr lang="ru-RU" dirty="0" err="1"/>
            <a:t>сақлаб</a:t>
          </a:r>
          <a:r>
            <a:rPr lang="ru-RU" dirty="0"/>
            <a:t> </a:t>
          </a:r>
          <a:r>
            <a:rPr lang="ru-RU" dirty="0" err="1"/>
            <a:t>туришга</a:t>
          </a:r>
          <a:r>
            <a:rPr lang="ru-RU" dirty="0"/>
            <a:t> </a:t>
          </a:r>
          <a:r>
            <a:rPr lang="ru-RU" dirty="0" err="1"/>
            <a:t>инвестициялар</a:t>
          </a:r>
          <a:r>
            <a:rPr lang="ru-RU" dirty="0"/>
            <a:t>;</a:t>
          </a:r>
        </a:p>
      </dgm:t>
    </dgm:pt>
    <dgm:pt modelId="{A5353D75-2587-4099-BC3F-757A91644224}" type="parTrans" cxnId="{51286669-0582-4638-9518-245378D299C6}">
      <dgm:prSet/>
      <dgm:spPr/>
      <dgm:t>
        <a:bodyPr/>
        <a:lstStyle/>
        <a:p>
          <a:endParaRPr lang="ru-RU"/>
        </a:p>
      </dgm:t>
    </dgm:pt>
    <dgm:pt modelId="{1062A9C0-C8F3-4722-8244-0AD34468D429}" type="sibTrans" cxnId="{51286669-0582-4638-9518-245378D299C6}">
      <dgm:prSet/>
      <dgm:spPr/>
      <dgm:t>
        <a:bodyPr/>
        <a:lstStyle/>
        <a:p>
          <a:endParaRPr lang="ru-RU"/>
        </a:p>
      </dgm:t>
    </dgm:pt>
    <dgm:pt modelId="{73C27582-7A71-4E37-8077-80B83903A416}">
      <dgm:prSet phldrT="[Текст]" phldr="1"/>
      <dgm:spPr/>
      <dgm:t>
        <a:bodyPr/>
        <a:lstStyle/>
        <a:p>
          <a:endParaRPr lang="ru-RU"/>
        </a:p>
      </dgm:t>
    </dgm:pt>
    <dgm:pt modelId="{85C29F9F-5173-44D7-8A37-006EB9085FC1}" type="parTrans" cxnId="{71F3C2A2-8475-44FE-8133-5856A30B75FC}">
      <dgm:prSet/>
      <dgm:spPr/>
      <dgm:t>
        <a:bodyPr/>
        <a:lstStyle/>
        <a:p>
          <a:endParaRPr lang="ru-RU"/>
        </a:p>
      </dgm:t>
    </dgm:pt>
    <dgm:pt modelId="{F9DFF8DE-C206-4E48-BBAC-9974407653BB}" type="sibTrans" cxnId="{71F3C2A2-8475-44FE-8133-5856A30B75FC}">
      <dgm:prSet/>
      <dgm:spPr/>
      <dgm:t>
        <a:bodyPr/>
        <a:lstStyle/>
        <a:p>
          <a:endParaRPr lang="ru-RU"/>
        </a:p>
      </dgm:t>
    </dgm:pt>
    <dgm:pt modelId="{FF1F7014-CF58-422E-80ED-FBC422E45942}">
      <dgm:prSet phldrT="[Текст]"/>
      <dgm:spPr/>
      <dgm:t>
        <a:bodyPr/>
        <a:lstStyle/>
        <a:p>
          <a:r>
            <a:rPr lang="ru-RU" dirty="0"/>
            <a:t>Янги </a:t>
          </a:r>
          <a:r>
            <a:rPr lang="ru-RU" dirty="0" err="1"/>
            <a:t>маҳсулот</a:t>
          </a:r>
          <a:r>
            <a:rPr lang="ru-RU" dirty="0"/>
            <a:t> </a:t>
          </a:r>
          <a:r>
            <a:rPr lang="ru-RU" dirty="0" err="1"/>
            <a:t>турларини</a:t>
          </a:r>
          <a:r>
            <a:rPr lang="ru-RU" dirty="0"/>
            <a:t> </a:t>
          </a:r>
          <a:r>
            <a:rPr lang="ru-RU" dirty="0" err="1"/>
            <a:t>яратиш</a:t>
          </a:r>
          <a:r>
            <a:rPr lang="ru-RU" dirty="0"/>
            <a:t> </a:t>
          </a:r>
          <a:r>
            <a:rPr lang="ru-RU" dirty="0" err="1"/>
            <a:t>орқали</a:t>
          </a:r>
          <a:r>
            <a:rPr lang="ru-RU" dirty="0"/>
            <a:t> </a:t>
          </a:r>
          <a:r>
            <a:rPr lang="ru-RU" dirty="0" err="1"/>
            <a:t>фаолиятни</a:t>
          </a:r>
          <a:r>
            <a:rPr lang="ru-RU" dirty="0"/>
            <a:t> </a:t>
          </a:r>
          <a:r>
            <a:rPr lang="ru-RU" dirty="0" err="1"/>
            <a:t>кенгайтиришга</a:t>
          </a:r>
          <a:r>
            <a:rPr lang="ru-RU" dirty="0"/>
            <a:t> </a:t>
          </a:r>
          <a:r>
            <a:rPr lang="ru-RU" dirty="0" err="1"/>
            <a:t>инвестициялар</a:t>
          </a:r>
          <a:r>
            <a:rPr lang="ru-RU" dirty="0"/>
            <a:t>;</a:t>
          </a:r>
        </a:p>
      </dgm:t>
    </dgm:pt>
    <dgm:pt modelId="{FCEB0995-D0C8-451C-B7AB-7FE3E1442F08}" type="parTrans" cxnId="{114E013A-B8B9-45DC-93D7-AE425644E4A3}">
      <dgm:prSet/>
      <dgm:spPr/>
      <dgm:t>
        <a:bodyPr/>
        <a:lstStyle/>
        <a:p>
          <a:endParaRPr lang="ru-RU"/>
        </a:p>
      </dgm:t>
    </dgm:pt>
    <dgm:pt modelId="{E17B30A6-4940-4863-BFFA-81BE084EF313}" type="sibTrans" cxnId="{114E013A-B8B9-45DC-93D7-AE425644E4A3}">
      <dgm:prSet/>
      <dgm:spPr/>
      <dgm:t>
        <a:bodyPr/>
        <a:lstStyle/>
        <a:p>
          <a:endParaRPr lang="ru-RU"/>
        </a:p>
      </dgm:t>
    </dgm:pt>
    <dgm:pt modelId="{A8B774DF-E5D6-4F5E-8464-9DBC8B68DADC}">
      <dgm:prSet phldrT="[Текст]"/>
      <dgm:spPr/>
      <dgm:t>
        <a:bodyPr/>
        <a:lstStyle/>
        <a:p>
          <a:r>
            <a:rPr lang="ru-RU" dirty="0" err="1"/>
            <a:t>Товарни</a:t>
          </a:r>
          <a:r>
            <a:rPr lang="ru-RU" dirty="0"/>
            <a:t> </a:t>
          </a:r>
          <a:r>
            <a:rPr lang="ru-RU" dirty="0" err="1"/>
            <a:t>бозорда</a:t>
          </a:r>
          <a:r>
            <a:rPr lang="ru-RU" dirty="0"/>
            <a:t> </a:t>
          </a:r>
          <a:r>
            <a:rPr lang="ru-RU" dirty="0" err="1"/>
            <a:t>силжитиш</a:t>
          </a:r>
          <a:r>
            <a:rPr lang="ru-RU" dirty="0"/>
            <a:t> </a:t>
          </a:r>
          <a:r>
            <a:rPr lang="ru-RU" dirty="0" err="1"/>
            <a:t>ва</a:t>
          </a:r>
          <a:r>
            <a:rPr lang="ru-RU" dirty="0"/>
            <a:t> </a:t>
          </a:r>
          <a:r>
            <a:rPr lang="ru-RU" dirty="0" err="1"/>
            <a:t>рекламага</a:t>
          </a:r>
          <a:r>
            <a:rPr lang="ru-RU" dirty="0"/>
            <a:t> </a:t>
          </a:r>
          <a:r>
            <a:rPr lang="ru-RU" dirty="0" err="1"/>
            <a:t>харажатлар</a:t>
          </a:r>
          <a:r>
            <a:rPr lang="ru-RU" dirty="0"/>
            <a:t>;</a:t>
          </a:r>
        </a:p>
      </dgm:t>
    </dgm:pt>
    <dgm:pt modelId="{7653120F-5666-44F7-ACF7-2690ABA0B5C3}" type="parTrans" cxnId="{999D44C4-65ED-4EEF-B027-575AAD49B4E7}">
      <dgm:prSet/>
      <dgm:spPr/>
      <dgm:t>
        <a:bodyPr/>
        <a:lstStyle/>
        <a:p>
          <a:endParaRPr lang="ru-RU"/>
        </a:p>
      </dgm:t>
    </dgm:pt>
    <dgm:pt modelId="{9A7BD17C-51C2-456F-BC86-4DAA591B725C}" type="sibTrans" cxnId="{999D44C4-65ED-4EEF-B027-575AAD49B4E7}">
      <dgm:prSet/>
      <dgm:spPr/>
      <dgm:t>
        <a:bodyPr/>
        <a:lstStyle/>
        <a:p>
          <a:endParaRPr lang="ru-RU"/>
        </a:p>
      </dgm:t>
    </dgm:pt>
    <dgm:pt modelId="{2713C63E-EC6B-4909-9567-B912AF8EE28A}">
      <dgm:prSet phldrT="[Текст]" phldr="1"/>
      <dgm:spPr/>
      <dgm:t>
        <a:bodyPr/>
        <a:lstStyle/>
        <a:p>
          <a:endParaRPr lang="ru-RU"/>
        </a:p>
      </dgm:t>
    </dgm:pt>
    <dgm:pt modelId="{BB4DAABD-0065-4F79-AFDF-E98C0C663DAC}" type="parTrans" cxnId="{D60FA6A6-13C8-46AE-A86A-F8627D5CDA7B}">
      <dgm:prSet/>
      <dgm:spPr/>
      <dgm:t>
        <a:bodyPr/>
        <a:lstStyle/>
        <a:p>
          <a:endParaRPr lang="ru-RU"/>
        </a:p>
      </dgm:t>
    </dgm:pt>
    <dgm:pt modelId="{1B3B04D3-3B59-4C83-8F9E-BD6CCC83BB15}" type="sibTrans" cxnId="{D60FA6A6-13C8-46AE-A86A-F8627D5CDA7B}">
      <dgm:prSet/>
      <dgm:spPr/>
      <dgm:t>
        <a:bodyPr/>
        <a:lstStyle/>
        <a:p>
          <a:endParaRPr lang="ru-RU"/>
        </a:p>
      </dgm:t>
    </dgm:pt>
    <dgm:pt modelId="{A18FD4FA-20B9-4C36-9AC5-BE8B52E32291}">
      <dgm:prSet phldrT="[Текст]"/>
      <dgm:spPr/>
      <dgm:t>
        <a:bodyPr/>
        <a:lstStyle/>
        <a:p>
          <a:r>
            <a:rPr lang="ru-RU" dirty="0" err="1"/>
            <a:t>Мажбурий</a:t>
          </a:r>
          <a:r>
            <a:rPr lang="ru-RU" dirty="0"/>
            <a:t> </a:t>
          </a:r>
          <a:r>
            <a:rPr lang="ru-RU" dirty="0" err="1"/>
            <a:t>тусдаги</a:t>
          </a:r>
          <a:r>
            <a:rPr lang="ru-RU" dirty="0"/>
            <a:t> </a:t>
          </a:r>
          <a:r>
            <a:rPr lang="ru-RU" dirty="0" err="1"/>
            <a:t>инвестициялар</a:t>
          </a:r>
          <a:r>
            <a:rPr lang="ru-RU" dirty="0"/>
            <a:t> (</a:t>
          </a:r>
          <a:r>
            <a:rPr lang="ru-RU" dirty="0" err="1"/>
            <a:t>атроф</a:t>
          </a:r>
          <a:r>
            <a:rPr lang="ru-RU" dirty="0"/>
            <a:t> </a:t>
          </a:r>
          <a:r>
            <a:rPr lang="ru-RU" dirty="0" err="1"/>
            <a:t>муҳитни</a:t>
          </a:r>
          <a:r>
            <a:rPr lang="ru-RU" dirty="0"/>
            <a:t> </a:t>
          </a:r>
          <a:r>
            <a:rPr lang="ru-RU" dirty="0" err="1"/>
            <a:t>ифлосланишини</a:t>
          </a:r>
          <a:r>
            <a:rPr lang="ru-RU" dirty="0"/>
            <a:t> </a:t>
          </a:r>
          <a:r>
            <a:rPr lang="ru-RU" dirty="0" err="1"/>
            <a:t>олдини</a:t>
          </a:r>
          <a:r>
            <a:rPr lang="ru-RU" dirty="0"/>
            <a:t> </a:t>
          </a:r>
          <a:r>
            <a:rPr lang="ru-RU" dirty="0" err="1"/>
            <a:t>олишга</a:t>
          </a:r>
          <a:r>
            <a:rPr lang="ru-RU" dirty="0"/>
            <a:t> </a:t>
          </a:r>
          <a:r>
            <a:rPr lang="ru-RU" dirty="0" err="1"/>
            <a:t>йўналтирилган</a:t>
          </a:r>
          <a:r>
            <a:rPr lang="ru-RU" dirty="0"/>
            <a:t> </a:t>
          </a:r>
          <a:r>
            <a:rPr lang="ru-RU" dirty="0" err="1"/>
            <a:t>инвестициялар</a:t>
          </a:r>
          <a:r>
            <a:rPr lang="ru-RU" dirty="0"/>
            <a:t>, </a:t>
          </a:r>
          <a:r>
            <a:rPr lang="ru-RU" dirty="0" err="1"/>
            <a:t>ижтимоий</a:t>
          </a:r>
          <a:r>
            <a:rPr lang="ru-RU" dirty="0"/>
            <a:t> </a:t>
          </a:r>
          <a:r>
            <a:rPr lang="ru-RU" dirty="0" err="1"/>
            <a:t>соҳа</a:t>
          </a:r>
          <a:r>
            <a:rPr lang="ru-RU" dirty="0"/>
            <a:t> </a:t>
          </a:r>
          <a:r>
            <a:rPr lang="ru-RU" dirty="0" err="1"/>
            <a:t>инвестициялари</a:t>
          </a:r>
          <a:r>
            <a:rPr lang="ru-RU" dirty="0"/>
            <a:t> </a:t>
          </a:r>
          <a:r>
            <a:rPr lang="ru-RU" dirty="0" err="1"/>
            <a:t>ва</a:t>
          </a:r>
          <a:r>
            <a:rPr lang="ru-RU" dirty="0"/>
            <a:t> </a:t>
          </a:r>
          <a:r>
            <a:rPr lang="ru-RU" dirty="0" err="1"/>
            <a:t>ҳ.к</a:t>
          </a:r>
          <a:r>
            <a:rPr lang="ru-RU" dirty="0"/>
            <a:t>.);</a:t>
          </a:r>
        </a:p>
      </dgm:t>
    </dgm:pt>
    <dgm:pt modelId="{E7C6826A-EFB4-4DDD-AD02-A634EFA469FA}" type="parTrans" cxnId="{4C28E2D9-43DC-4708-9853-8AA587D8F8D8}">
      <dgm:prSet/>
      <dgm:spPr/>
      <dgm:t>
        <a:bodyPr/>
        <a:lstStyle/>
        <a:p>
          <a:endParaRPr lang="ru-RU"/>
        </a:p>
      </dgm:t>
    </dgm:pt>
    <dgm:pt modelId="{A54CB950-0715-4ED8-8AA9-E6A7B5EDE244}" type="sibTrans" cxnId="{4C28E2D9-43DC-4708-9853-8AA587D8F8D8}">
      <dgm:prSet/>
      <dgm:spPr/>
      <dgm:t>
        <a:bodyPr/>
        <a:lstStyle/>
        <a:p>
          <a:endParaRPr lang="ru-RU"/>
        </a:p>
      </dgm:t>
    </dgm:pt>
    <dgm:pt modelId="{7BF3DED5-37C3-4D0F-8603-3A67A80B38D2}">
      <dgm:prSet/>
      <dgm:spPr/>
      <dgm:t>
        <a:bodyPr/>
        <a:lstStyle/>
        <a:p>
          <a:r>
            <a:rPr lang="ru-RU" dirty="0" err="1"/>
            <a:t>Ишлаб</a:t>
          </a:r>
          <a:r>
            <a:rPr lang="ru-RU" dirty="0"/>
            <a:t> </a:t>
          </a:r>
          <a:r>
            <a:rPr lang="ru-RU" dirty="0" err="1"/>
            <a:t>чиқариш</a:t>
          </a:r>
          <a:r>
            <a:rPr lang="ru-RU" dirty="0"/>
            <a:t> </a:t>
          </a:r>
          <a:r>
            <a:rPr lang="ru-RU" dirty="0" err="1"/>
            <a:t>қувватларини</a:t>
          </a:r>
          <a:r>
            <a:rPr lang="ru-RU" dirty="0"/>
            <a:t> </a:t>
          </a:r>
          <a:r>
            <a:rPr lang="ru-RU" dirty="0" err="1"/>
            <a:t>ошириш</a:t>
          </a:r>
          <a:r>
            <a:rPr lang="ru-RU" dirty="0"/>
            <a:t> </a:t>
          </a:r>
          <a:r>
            <a:rPr lang="ru-RU" dirty="0" err="1"/>
            <a:t>орқали</a:t>
          </a:r>
          <a:r>
            <a:rPr lang="ru-RU" dirty="0"/>
            <a:t> и/</a:t>
          </a:r>
          <a:r>
            <a:rPr lang="ru-RU" dirty="0" err="1"/>
            <a:t>чни</a:t>
          </a:r>
          <a:r>
            <a:rPr lang="ru-RU" dirty="0"/>
            <a:t> </a:t>
          </a:r>
          <a:r>
            <a:rPr lang="ru-RU" dirty="0" err="1"/>
            <a:t>кенгайтиришга</a:t>
          </a:r>
          <a:r>
            <a:rPr lang="ru-RU" dirty="0"/>
            <a:t> </a:t>
          </a:r>
          <a:r>
            <a:rPr lang="ru-RU" dirty="0" err="1"/>
            <a:t>инвестициялар</a:t>
          </a:r>
          <a:r>
            <a:rPr lang="ru-RU" dirty="0"/>
            <a:t>;</a:t>
          </a:r>
        </a:p>
      </dgm:t>
    </dgm:pt>
    <dgm:pt modelId="{34302708-93B9-41DE-8BBA-F12E8D739AD5}" type="parTrans" cxnId="{75A32C43-581D-434F-93AB-EDA42DDF9E0B}">
      <dgm:prSet/>
      <dgm:spPr/>
      <dgm:t>
        <a:bodyPr/>
        <a:lstStyle/>
        <a:p>
          <a:endParaRPr lang="ru-RU"/>
        </a:p>
      </dgm:t>
    </dgm:pt>
    <dgm:pt modelId="{DF028934-1478-4D85-ADAF-C09F62710824}" type="sibTrans" cxnId="{75A32C43-581D-434F-93AB-EDA42DDF9E0B}">
      <dgm:prSet/>
      <dgm:spPr/>
      <dgm:t>
        <a:bodyPr/>
        <a:lstStyle/>
        <a:p>
          <a:endParaRPr lang="ru-RU"/>
        </a:p>
      </dgm:t>
    </dgm:pt>
    <dgm:pt modelId="{674BDCF5-BCEE-4C8C-875D-E4065FC76D7B}">
      <dgm:prSet/>
      <dgm:spPr/>
      <dgm:t>
        <a:bodyPr/>
        <a:lstStyle/>
        <a:p>
          <a:r>
            <a:rPr lang="ru-RU" dirty="0" err="1"/>
            <a:t>Илмий-тадқиқот</a:t>
          </a:r>
          <a:r>
            <a:rPr lang="ru-RU" dirty="0"/>
            <a:t> </a:t>
          </a:r>
          <a:r>
            <a:rPr lang="ru-RU" dirty="0" err="1"/>
            <a:t>ишларига</a:t>
          </a:r>
          <a:r>
            <a:rPr lang="ru-RU" dirty="0"/>
            <a:t> </a:t>
          </a:r>
          <a:r>
            <a:rPr lang="ru-RU" dirty="0" err="1"/>
            <a:t>инвестициялар</a:t>
          </a:r>
          <a:r>
            <a:rPr lang="ru-RU" dirty="0"/>
            <a:t>;</a:t>
          </a:r>
        </a:p>
      </dgm:t>
    </dgm:pt>
    <dgm:pt modelId="{7D9BB183-6821-48AD-AA51-25573FA9F057}" type="parTrans" cxnId="{F6A62F73-8A4D-40DA-AB03-1DDF3A40A569}">
      <dgm:prSet/>
      <dgm:spPr/>
      <dgm:t>
        <a:bodyPr/>
        <a:lstStyle/>
        <a:p>
          <a:endParaRPr lang="ru-RU"/>
        </a:p>
      </dgm:t>
    </dgm:pt>
    <dgm:pt modelId="{5960B90A-E869-4A83-8962-D6451EB67DA3}" type="sibTrans" cxnId="{F6A62F73-8A4D-40DA-AB03-1DDF3A40A569}">
      <dgm:prSet/>
      <dgm:spPr/>
      <dgm:t>
        <a:bodyPr/>
        <a:lstStyle/>
        <a:p>
          <a:endParaRPr lang="ru-RU"/>
        </a:p>
      </dgm:t>
    </dgm:pt>
    <dgm:pt modelId="{FAC8E3E6-18ED-4C34-9E3C-CA7D4DB192DF}">
      <dgm:prSet/>
      <dgm:spPr/>
      <dgm:t>
        <a:bodyPr/>
        <a:lstStyle/>
        <a:p>
          <a:r>
            <a:rPr lang="ru-RU" dirty="0" err="1"/>
            <a:t>Бошқа</a:t>
          </a:r>
          <a:r>
            <a:rPr lang="ru-RU" dirty="0"/>
            <a:t> </a:t>
          </a:r>
          <a:r>
            <a:rPr lang="ru-RU" dirty="0" err="1"/>
            <a:t>корхоналар</a:t>
          </a:r>
          <a:r>
            <a:rPr lang="ru-RU" dirty="0"/>
            <a:t> </a:t>
          </a:r>
          <a:r>
            <a:rPr lang="ru-RU" dirty="0" err="1"/>
            <a:t>капиталида</a:t>
          </a:r>
          <a:r>
            <a:rPr lang="ru-RU" dirty="0"/>
            <a:t> </a:t>
          </a:r>
          <a:r>
            <a:rPr lang="ru-RU" dirty="0" err="1"/>
            <a:t>иштирок</a:t>
          </a:r>
          <a:r>
            <a:rPr lang="ru-RU" dirty="0"/>
            <a:t> </a:t>
          </a:r>
          <a:r>
            <a:rPr lang="ru-RU" dirty="0" err="1"/>
            <a:t>этиш</a:t>
          </a:r>
          <a:r>
            <a:rPr lang="ru-RU" dirty="0"/>
            <a:t> </a:t>
          </a:r>
          <a:r>
            <a:rPr lang="ru-RU" dirty="0" err="1"/>
            <a:t>учун</a:t>
          </a:r>
          <a:r>
            <a:rPr lang="ru-RU" dirty="0"/>
            <a:t> </a:t>
          </a:r>
          <a:r>
            <a:rPr lang="ru-RU" dirty="0" err="1"/>
            <a:t>инвестициялар</a:t>
          </a:r>
          <a:r>
            <a:rPr lang="ru-RU" dirty="0"/>
            <a:t>;</a:t>
          </a:r>
        </a:p>
      </dgm:t>
    </dgm:pt>
    <dgm:pt modelId="{6AF7266A-3B46-49EA-A199-35441192FB66}" type="parTrans" cxnId="{35A52C75-FCB0-4B29-B33C-462B86AC4B00}">
      <dgm:prSet/>
      <dgm:spPr/>
      <dgm:t>
        <a:bodyPr/>
        <a:lstStyle/>
        <a:p>
          <a:endParaRPr lang="ru-RU"/>
        </a:p>
      </dgm:t>
    </dgm:pt>
    <dgm:pt modelId="{AB1A8CED-993B-495B-A8CB-D38C476DC083}" type="sibTrans" cxnId="{35A52C75-FCB0-4B29-B33C-462B86AC4B00}">
      <dgm:prSet/>
      <dgm:spPr/>
      <dgm:t>
        <a:bodyPr/>
        <a:lstStyle/>
        <a:p>
          <a:endParaRPr lang="ru-RU"/>
        </a:p>
      </dgm:t>
    </dgm:pt>
    <dgm:pt modelId="{D4B645CB-3B92-4C7B-BA13-644C28C59DAA}">
      <dgm:prSet/>
      <dgm:spPr/>
      <dgm:t>
        <a:bodyPr/>
        <a:lstStyle/>
        <a:p>
          <a:r>
            <a:rPr lang="ru-RU" dirty="0" err="1"/>
            <a:t>Стратегик</a:t>
          </a:r>
          <a:r>
            <a:rPr lang="ru-RU" dirty="0"/>
            <a:t> </a:t>
          </a:r>
          <a:r>
            <a:rPr lang="ru-RU" dirty="0" err="1"/>
            <a:t>инвестициялар</a:t>
          </a:r>
          <a:r>
            <a:rPr lang="ru-RU" dirty="0"/>
            <a:t> (</a:t>
          </a:r>
          <a:r>
            <a:rPr lang="ru-RU" dirty="0" err="1"/>
            <a:t>корхоналарни</a:t>
          </a:r>
          <a:r>
            <a:rPr lang="ru-RU" dirty="0"/>
            <a:t> </a:t>
          </a:r>
          <a:r>
            <a:rPr lang="ru-RU" dirty="0" err="1"/>
            <a:t>қўшиб</a:t>
          </a:r>
          <a:r>
            <a:rPr lang="ru-RU" dirty="0"/>
            <a:t> </a:t>
          </a:r>
          <a:r>
            <a:rPr lang="ru-RU" dirty="0" err="1"/>
            <a:t>олиш</a:t>
          </a:r>
          <a:r>
            <a:rPr lang="ru-RU" dirty="0"/>
            <a:t> </a:t>
          </a:r>
          <a:r>
            <a:rPr lang="ru-RU" dirty="0" err="1"/>
            <a:t>ёки</a:t>
          </a:r>
          <a:r>
            <a:rPr lang="ru-RU" dirty="0"/>
            <a:t> </a:t>
          </a:r>
          <a:r>
            <a:rPr lang="ru-RU" dirty="0" err="1"/>
            <a:t>капитални</a:t>
          </a:r>
          <a:r>
            <a:rPr lang="ru-RU" dirty="0"/>
            <a:t> </a:t>
          </a:r>
          <a:r>
            <a:rPr lang="ru-RU" dirty="0" err="1"/>
            <a:t>хорижга</a:t>
          </a:r>
          <a:r>
            <a:rPr lang="ru-RU" dirty="0"/>
            <a:t> </a:t>
          </a:r>
          <a:r>
            <a:rPr lang="ru-RU" dirty="0" err="1"/>
            <a:t>жойлаштириш</a:t>
          </a:r>
          <a:r>
            <a:rPr lang="ru-RU" dirty="0"/>
            <a:t> </a:t>
          </a:r>
          <a:r>
            <a:rPr lang="ru-RU" dirty="0" err="1"/>
            <a:t>билан</a:t>
          </a:r>
          <a:r>
            <a:rPr lang="ru-RU" dirty="0"/>
            <a:t> </a:t>
          </a:r>
          <a:r>
            <a:rPr lang="ru-RU" dirty="0" err="1"/>
            <a:t>боғлиқ</a:t>
          </a:r>
          <a:r>
            <a:rPr lang="ru-RU" dirty="0"/>
            <a:t> </a:t>
          </a:r>
          <a:r>
            <a:rPr lang="ru-RU" dirty="0" err="1"/>
            <a:t>инвестициялар</a:t>
          </a:r>
          <a:r>
            <a:rPr lang="ru-RU" dirty="0"/>
            <a:t>)</a:t>
          </a:r>
        </a:p>
      </dgm:t>
    </dgm:pt>
    <dgm:pt modelId="{E5B0E444-3D19-400C-9E19-D43E93BA597F}" type="parTrans" cxnId="{DDDF3054-4A8C-49A2-9F27-10082635EB11}">
      <dgm:prSet/>
      <dgm:spPr/>
      <dgm:t>
        <a:bodyPr/>
        <a:lstStyle/>
        <a:p>
          <a:endParaRPr lang="ru-RU"/>
        </a:p>
      </dgm:t>
    </dgm:pt>
    <dgm:pt modelId="{EC8F0C0F-5E7E-49E0-8BAD-2034E7A01C17}" type="sibTrans" cxnId="{DDDF3054-4A8C-49A2-9F27-10082635EB11}">
      <dgm:prSet/>
      <dgm:spPr/>
      <dgm:t>
        <a:bodyPr/>
        <a:lstStyle/>
        <a:p>
          <a:endParaRPr lang="ru-RU"/>
        </a:p>
      </dgm:t>
    </dgm:pt>
    <dgm:pt modelId="{C83D8F29-59A3-4538-8BAE-B4C5DD719DC2}" type="pres">
      <dgm:prSet presAssocID="{15A30C70-A7DF-4A18-846C-F8A97713D479}" presName="linearFlow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FE0ADB81-A415-4199-A001-DC092F079AAB}" type="pres">
      <dgm:prSet presAssocID="{246888A2-EF2A-42A4-8F35-60F2A5DFF05F}" presName="composite" presStyleCnt="0"/>
      <dgm:spPr/>
    </dgm:pt>
    <dgm:pt modelId="{C90E6BD0-D37C-445F-956F-FF414288FDA9}" type="pres">
      <dgm:prSet presAssocID="{246888A2-EF2A-42A4-8F35-60F2A5DFF05F}" presName="parentText" presStyleLbl="alignNode1" presStyleIdx="0" presStyleCnt="3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172A0611-CF09-4EF3-B94B-A729F816C45A}" type="pres">
      <dgm:prSet presAssocID="{246888A2-EF2A-42A4-8F35-60F2A5DFF05F}" presName="descendantText" presStyleLbl="alignAcc1" presStyleIdx="0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364B4B32-4AA3-4186-9A90-46E4CB58861F}" type="pres">
      <dgm:prSet presAssocID="{08751203-92C7-4C4B-9B73-A83F82560AE9}" presName="sp" presStyleCnt="0"/>
      <dgm:spPr/>
    </dgm:pt>
    <dgm:pt modelId="{B53A4BB2-4802-4423-A7AE-FE7357C76F4D}" type="pres">
      <dgm:prSet presAssocID="{73C27582-7A71-4E37-8077-80B83903A416}" presName="composite" presStyleCnt="0"/>
      <dgm:spPr/>
    </dgm:pt>
    <dgm:pt modelId="{FE11B9CB-21D1-4C17-81D5-0527241228BD}" type="pres">
      <dgm:prSet presAssocID="{73C27582-7A71-4E37-8077-80B83903A416}" presName="parentText" presStyleLbl="alignNode1" presStyleIdx="1" presStyleCnt="3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32D740F5-CA98-48AB-9C40-1A7B2D0D003F}" type="pres">
      <dgm:prSet presAssocID="{73C27582-7A71-4E37-8077-80B83903A416}" presName="descendantText" presStyleLbl="alignAcc1" presStyleIdx="1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2B52DFD3-A039-4BF5-ABD5-72F15E6B10B1}" type="pres">
      <dgm:prSet presAssocID="{F9DFF8DE-C206-4E48-BBAC-9974407653BB}" presName="sp" presStyleCnt="0"/>
      <dgm:spPr/>
    </dgm:pt>
    <dgm:pt modelId="{3A64C969-F8AD-45A7-9531-3A9DB06E9EDE}" type="pres">
      <dgm:prSet presAssocID="{2713C63E-EC6B-4909-9567-B912AF8EE28A}" presName="composite" presStyleCnt="0"/>
      <dgm:spPr/>
    </dgm:pt>
    <dgm:pt modelId="{2CDEA2C6-52FC-4934-AD03-B9E36B356B2A}" type="pres">
      <dgm:prSet presAssocID="{2713C63E-EC6B-4909-9567-B912AF8EE28A}" presName="parentText" presStyleLbl="alignNode1" presStyleIdx="2" presStyleCnt="3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CD3782E3-FE30-444B-A1EF-F8761067C1FA}" type="pres">
      <dgm:prSet presAssocID="{2713C63E-EC6B-4909-9567-B912AF8EE28A}" presName="descendantText" presStyleLbl="alignAcc1" presStyleIdx="2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3675E149-256C-4C1E-9429-951ACCEA8463}" type="presOf" srcId="{674BDCF5-BCEE-4C8C-875D-E4065FC76D7B}" destId="{32D740F5-CA98-48AB-9C40-1A7B2D0D003F}" srcOrd="0" destOrd="1" presId="urn:microsoft.com/office/officeart/2005/8/layout/chevron2"/>
    <dgm:cxn modelId="{08FEDA59-1118-46F1-8201-E9A2513C24CB}" type="presOf" srcId="{73C27582-7A71-4E37-8077-80B83903A416}" destId="{FE11B9CB-21D1-4C17-81D5-0527241228BD}" srcOrd="0" destOrd="0" presId="urn:microsoft.com/office/officeart/2005/8/layout/chevron2"/>
    <dgm:cxn modelId="{4C28E2D9-43DC-4708-9853-8AA587D8F8D8}" srcId="{2713C63E-EC6B-4909-9567-B912AF8EE28A}" destId="{A18FD4FA-20B9-4C36-9AC5-BE8B52E32291}" srcOrd="0" destOrd="0" parTransId="{E7C6826A-EFB4-4DDD-AD02-A634EFA469FA}" sibTransId="{A54CB950-0715-4ED8-8AA9-E6A7B5EDE244}"/>
    <dgm:cxn modelId="{316AF099-CF22-408E-A329-2EB4D651A276}" type="presOf" srcId="{FAC8E3E6-18ED-4C34-9E3C-CA7D4DB192DF}" destId="{32D740F5-CA98-48AB-9C40-1A7B2D0D003F}" srcOrd="0" destOrd="3" presId="urn:microsoft.com/office/officeart/2005/8/layout/chevron2"/>
    <dgm:cxn modelId="{04E83C5A-E758-49D9-9183-793A19F5DA7E}" type="presOf" srcId="{A18FD4FA-20B9-4C36-9AC5-BE8B52E32291}" destId="{CD3782E3-FE30-444B-A1EF-F8761067C1FA}" srcOrd="0" destOrd="0" presId="urn:microsoft.com/office/officeart/2005/8/layout/chevron2"/>
    <dgm:cxn modelId="{35A52C75-FCB0-4B29-B33C-462B86AC4B00}" srcId="{73C27582-7A71-4E37-8077-80B83903A416}" destId="{FAC8E3E6-18ED-4C34-9E3C-CA7D4DB192DF}" srcOrd="3" destOrd="0" parTransId="{6AF7266A-3B46-49EA-A199-35441192FB66}" sibTransId="{AB1A8CED-993B-495B-A8CB-D38C476DC083}"/>
    <dgm:cxn modelId="{F6A62F73-8A4D-40DA-AB03-1DDF3A40A569}" srcId="{73C27582-7A71-4E37-8077-80B83903A416}" destId="{674BDCF5-BCEE-4C8C-875D-E4065FC76D7B}" srcOrd="1" destOrd="0" parTransId="{7D9BB183-6821-48AD-AA51-25573FA9F057}" sibTransId="{5960B90A-E869-4A83-8962-D6451EB67DA3}"/>
    <dgm:cxn modelId="{915D2A99-7106-4B62-8ADC-8C49DE707638}" type="presOf" srcId="{B3B6BCBE-FFDA-467E-8585-855A998B70A8}" destId="{172A0611-CF09-4EF3-B94B-A729F816C45A}" srcOrd="0" destOrd="0" presId="urn:microsoft.com/office/officeart/2005/8/layout/chevron2"/>
    <dgm:cxn modelId="{71F3C2A2-8475-44FE-8133-5856A30B75FC}" srcId="{15A30C70-A7DF-4A18-846C-F8A97713D479}" destId="{73C27582-7A71-4E37-8077-80B83903A416}" srcOrd="1" destOrd="0" parTransId="{85C29F9F-5173-44D7-8A37-006EB9085FC1}" sibTransId="{F9DFF8DE-C206-4E48-BBAC-9974407653BB}"/>
    <dgm:cxn modelId="{DDDF3054-4A8C-49A2-9F27-10082635EB11}" srcId="{2713C63E-EC6B-4909-9567-B912AF8EE28A}" destId="{D4B645CB-3B92-4C7B-BA13-644C28C59DAA}" srcOrd="1" destOrd="0" parTransId="{E5B0E444-3D19-400C-9E19-D43E93BA597F}" sibTransId="{EC8F0C0F-5E7E-49E0-8BAD-2034E7A01C17}"/>
    <dgm:cxn modelId="{51286669-0582-4638-9518-245378D299C6}" srcId="{246888A2-EF2A-42A4-8F35-60F2A5DFF05F}" destId="{B3B6BCBE-FFDA-467E-8585-855A998B70A8}" srcOrd="0" destOrd="0" parTransId="{A5353D75-2587-4099-BC3F-757A91644224}" sibTransId="{1062A9C0-C8F3-4722-8244-0AD34468D429}"/>
    <dgm:cxn modelId="{114E013A-B8B9-45DC-93D7-AE425644E4A3}" srcId="{73C27582-7A71-4E37-8077-80B83903A416}" destId="{FF1F7014-CF58-422E-80ED-FBC422E45942}" srcOrd="0" destOrd="0" parTransId="{FCEB0995-D0C8-451C-B7AB-7FE3E1442F08}" sibTransId="{E17B30A6-4940-4863-BFFA-81BE084EF313}"/>
    <dgm:cxn modelId="{999D44C4-65ED-4EEF-B027-575AAD49B4E7}" srcId="{73C27582-7A71-4E37-8077-80B83903A416}" destId="{A8B774DF-E5D6-4F5E-8464-9DBC8B68DADC}" srcOrd="2" destOrd="0" parTransId="{7653120F-5666-44F7-ACF7-2690ABA0B5C3}" sibTransId="{9A7BD17C-51C2-456F-BC86-4DAA591B725C}"/>
    <dgm:cxn modelId="{E5206ADB-70F7-4F51-B8B5-A1C14595987E}" srcId="{15A30C70-A7DF-4A18-846C-F8A97713D479}" destId="{246888A2-EF2A-42A4-8F35-60F2A5DFF05F}" srcOrd="0" destOrd="0" parTransId="{0FBAD849-4617-4146-9360-213CEB2A1F42}" sibTransId="{08751203-92C7-4C4B-9B73-A83F82560AE9}"/>
    <dgm:cxn modelId="{E800A797-61B9-401B-ABA4-796FBF04A1EE}" type="presOf" srcId="{7BF3DED5-37C3-4D0F-8603-3A67A80B38D2}" destId="{172A0611-CF09-4EF3-B94B-A729F816C45A}" srcOrd="0" destOrd="1" presId="urn:microsoft.com/office/officeart/2005/8/layout/chevron2"/>
    <dgm:cxn modelId="{99B769FF-1FA1-4884-A5C0-B86F600CE14D}" type="presOf" srcId="{246888A2-EF2A-42A4-8F35-60F2A5DFF05F}" destId="{C90E6BD0-D37C-445F-956F-FF414288FDA9}" srcOrd="0" destOrd="0" presId="urn:microsoft.com/office/officeart/2005/8/layout/chevron2"/>
    <dgm:cxn modelId="{1011E245-AE72-4856-ABC0-5AF451F4F15E}" type="presOf" srcId="{15A30C70-A7DF-4A18-846C-F8A97713D479}" destId="{C83D8F29-59A3-4538-8BAE-B4C5DD719DC2}" srcOrd="0" destOrd="0" presId="urn:microsoft.com/office/officeart/2005/8/layout/chevron2"/>
    <dgm:cxn modelId="{D60FA6A6-13C8-46AE-A86A-F8627D5CDA7B}" srcId="{15A30C70-A7DF-4A18-846C-F8A97713D479}" destId="{2713C63E-EC6B-4909-9567-B912AF8EE28A}" srcOrd="2" destOrd="0" parTransId="{BB4DAABD-0065-4F79-AFDF-E98C0C663DAC}" sibTransId="{1B3B04D3-3B59-4C83-8F9E-BD6CCC83BB15}"/>
    <dgm:cxn modelId="{54EF02E2-BBAF-43E3-9E19-5DB991606F01}" type="presOf" srcId="{D4B645CB-3B92-4C7B-BA13-644C28C59DAA}" destId="{CD3782E3-FE30-444B-A1EF-F8761067C1FA}" srcOrd="0" destOrd="1" presId="urn:microsoft.com/office/officeart/2005/8/layout/chevron2"/>
    <dgm:cxn modelId="{7E94278D-99AF-4181-BD68-9A60D73BD536}" type="presOf" srcId="{A8B774DF-E5D6-4F5E-8464-9DBC8B68DADC}" destId="{32D740F5-CA98-48AB-9C40-1A7B2D0D003F}" srcOrd="0" destOrd="2" presId="urn:microsoft.com/office/officeart/2005/8/layout/chevron2"/>
    <dgm:cxn modelId="{7B50E2CF-9E93-4EAB-A4A3-6FABBF49BC29}" type="presOf" srcId="{2713C63E-EC6B-4909-9567-B912AF8EE28A}" destId="{2CDEA2C6-52FC-4934-AD03-B9E36B356B2A}" srcOrd="0" destOrd="0" presId="urn:microsoft.com/office/officeart/2005/8/layout/chevron2"/>
    <dgm:cxn modelId="{75A32C43-581D-434F-93AB-EDA42DDF9E0B}" srcId="{246888A2-EF2A-42A4-8F35-60F2A5DFF05F}" destId="{7BF3DED5-37C3-4D0F-8603-3A67A80B38D2}" srcOrd="1" destOrd="0" parTransId="{34302708-93B9-41DE-8BBA-F12E8D739AD5}" sibTransId="{DF028934-1478-4D85-ADAF-C09F62710824}"/>
    <dgm:cxn modelId="{E35BDED9-E5E5-4859-83E0-6AA674BF2925}" type="presOf" srcId="{FF1F7014-CF58-422E-80ED-FBC422E45942}" destId="{32D740F5-CA98-48AB-9C40-1A7B2D0D003F}" srcOrd="0" destOrd="0" presId="urn:microsoft.com/office/officeart/2005/8/layout/chevron2"/>
    <dgm:cxn modelId="{12D34E94-ABDC-4F35-8C93-C79D7B77057F}" type="presParOf" srcId="{C83D8F29-59A3-4538-8BAE-B4C5DD719DC2}" destId="{FE0ADB81-A415-4199-A001-DC092F079AAB}" srcOrd="0" destOrd="0" presId="urn:microsoft.com/office/officeart/2005/8/layout/chevron2"/>
    <dgm:cxn modelId="{C6E170DC-D1F7-4095-9AC0-DE4506E85AA2}" type="presParOf" srcId="{FE0ADB81-A415-4199-A001-DC092F079AAB}" destId="{C90E6BD0-D37C-445F-956F-FF414288FDA9}" srcOrd="0" destOrd="0" presId="urn:microsoft.com/office/officeart/2005/8/layout/chevron2"/>
    <dgm:cxn modelId="{1672F823-B92B-4F3C-A0D4-CB472C691EAA}" type="presParOf" srcId="{FE0ADB81-A415-4199-A001-DC092F079AAB}" destId="{172A0611-CF09-4EF3-B94B-A729F816C45A}" srcOrd="1" destOrd="0" presId="urn:microsoft.com/office/officeart/2005/8/layout/chevron2"/>
    <dgm:cxn modelId="{7497EEC4-610E-49BD-BA79-92C94BC8BAFF}" type="presParOf" srcId="{C83D8F29-59A3-4538-8BAE-B4C5DD719DC2}" destId="{364B4B32-4AA3-4186-9A90-46E4CB58861F}" srcOrd="1" destOrd="0" presId="urn:microsoft.com/office/officeart/2005/8/layout/chevron2"/>
    <dgm:cxn modelId="{BDECFD92-015D-4FFC-AA47-64F50E35C3E0}" type="presParOf" srcId="{C83D8F29-59A3-4538-8BAE-B4C5DD719DC2}" destId="{B53A4BB2-4802-4423-A7AE-FE7357C76F4D}" srcOrd="2" destOrd="0" presId="urn:microsoft.com/office/officeart/2005/8/layout/chevron2"/>
    <dgm:cxn modelId="{62DBFB05-01CA-4B59-BE3F-0B1CD4411A2D}" type="presParOf" srcId="{B53A4BB2-4802-4423-A7AE-FE7357C76F4D}" destId="{FE11B9CB-21D1-4C17-81D5-0527241228BD}" srcOrd="0" destOrd="0" presId="urn:microsoft.com/office/officeart/2005/8/layout/chevron2"/>
    <dgm:cxn modelId="{33375FE9-601B-45C2-B40E-59FC8E83CBB6}" type="presParOf" srcId="{B53A4BB2-4802-4423-A7AE-FE7357C76F4D}" destId="{32D740F5-CA98-48AB-9C40-1A7B2D0D003F}" srcOrd="1" destOrd="0" presId="urn:microsoft.com/office/officeart/2005/8/layout/chevron2"/>
    <dgm:cxn modelId="{75B812AF-6167-4D61-9566-4F7FE6C6A82F}" type="presParOf" srcId="{C83D8F29-59A3-4538-8BAE-B4C5DD719DC2}" destId="{2B52DFD3-A039-4BF5-ABD5-72F15E6B10B1}" srcOrd="3" destOrd="0" presId="urn:microsoft.com/office/officeart/2005/8/layout/chevron2"/>
    <dgm:cxn modelId="{F47E60F3-6ECD-478F-8FCC-C68B900C3357}" type="presParOf" srcId="{C83D8F29-59A3-4538-8BAE-B4C5DD719DC2}" destId="{3A64C969-F8AD-45A7-9531-3A9DB06E9EDE}" srcOrd="4" destOrd="0" presId="urn:microsoft.com/office/officeart/2005/8/layout/chevron2"/>
    <dgm:cxn modelId="{B0AB6E41-1530-4A96-B0A2-43A772B78723}" type="presParOf" srcId="{3A64C969-F8AD-45A7-9531-3A9DB06E9EDE}" destId="{2CDEA2C6-52FC-4934-AD03-B9E36B356B2A}" srcOrd="0" destOrd="0" presId="urn:microsoft.com/office/officeart/2005/8/layout/chevron2"/>
    <dgm:cxn modelId="{C7C81EE8-4911-4F4A-8536-F6F81CD66D30}" type="presParOf" srcId="{3A64C969-F8AD-45A7-9531-3A9DB06E9EDE}" destId="{CD3782E3-FE30-444B-A1EF-F8761067C1FA}" srcOrd="1" destOrd="0" presId="urn:microsoft.com/office/officeart/2005/8/layout/chevron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6.xml><?xml version="1.0" encoding="utf-8"?>
<dgm:dataModel xmlns:dgm="http://schemas.openxmlformats.org/drawingml/2006/diagram" xmlns:a="http://schemas.openxmlformats.org/drawingml/2006/main">
  <dgm:ptLst>
    <dgm:pt modelId="{D24637E2-3014-4327-981D-E3703AC926C8}" type="doc">
      <dgm:prSet loTypeId="urn:microsoft.com/office/officeart/2005/8/layout/matrix1" loCatId="matrix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E3FA220A-8E8B-41EF-87B1-5062F12CD157}">
      <dgm:prSet phldrT="[Текст]" custT="1"/>
      <dgm:spPr>
        <a:solidFill>
          <a:schemeClr val="bg2">
            <a:lumMod val="40000"/>
            <a:lumOff val="60000"/>
          </a:schemeClr>
        </a:solidFill>
      </dgm:spPr>
      <dgm:t>
        <a:bodyPr/>
        <a:lstStyle/>
        <a:p>
          <a:r>
            <a:rPr lang="ru-RU" sz="1600" b="1" i="0" dirty="0"/>
            <a:t>КАПИТАЛ ТАРКИБИГА ТАЪСИР ЭТУВЧИ ОМИЛЛАР</a:t>
          </a:r>
          <a:endParaRPr lang="ru-RU" sz="1600" b="1" dirty="0"/>
        </a:p>
      </dgm:t>
    </dgm:pt>
    <dgm:pt modelId="{4237697B-7D27-49B5-9C2B-A9C07887B479}" type="parTrans" cxnId="{76922529-3CE0-4D81-927F-6AC8EBB0DFEF}">
      <dgm:prSet/>
      <dgm:spPr/>
      <dgm:t>
        <a:bodyPr/>
        <a:lstStyle/>
        <a:p>
          <a:endParaRPr lang="ru-RU"/>
        </a:p>
      </dgm:t>
    </dgm:pt>
    <dgm:pt modelId="{E39F6005-1E60-4343-BF9E-D72A8C7B53F6}" type="sibTrans" cxnId="{76922529-3CE0-4D81-927F-6AC8EBB0DFEF}">
      <dgm:prSet/>
      <dgm:spPr/>
      <dgm:t>
        <a:bodyPr/>
        <a:lstStyle/>
        <a:p>
          <a:endParaRPr lang="ru-RU"/>
        </a:p>
      </dgm:t>
    </dgm:pt>
    <dgm:pt modelId="{12772F50-CB33-4D3B-A879-C9C8827CD03A}">
      <dgm:prSet phldrT="[Текст]"/>
      <dgm:spPr>
        <a:solidFill>
          <a:schemeClr val="accent4">
            <a:lumMod val="50000"/>
          </a:schemeClr>
        </a:solidFill>
      </dgm:spPr>
      <dgm:t>
        <a:bodyPr/>
        <a:lstStyle/>
        <a:p>
          <a:r>
            <a:rPr lang="ru-RU" b="1" i="0" u="sng" dirty="0" err="1"/>
            <a:t>Тармоқ рисклари</a:t>
          </a:r>
          <a:endParaRPr lang="ru-RU" b="1" i="0" u="sng" dirty="0"/>
        </a:p>
        <a:p>
          <a:r>
            <a:rPr lang="ru-RU" b="0" i="0" dirty="0"/>
            <a:t>Улар </a:t>
          </a:r>
          <a:r>
            <a:rPr lang="ru-RU" b="0" i="0" dirty="0" err="1"/>
            <a:t>қанчалик юқори бўлса</a:t>
          </a:r>
          <a:r>
            <a:rPr lang="ru-RU" b="0" i="0" dirty="0"/>
            <a:t>, </a:t>
          </a:r>
          <a:r>
            <a:rPr lang="ru-RU" b="0" i="0" dirty="0" err="1"/>
            <a:t>қарз маблағлари миқдори шунчалик</a:t>
          </a:r>
          <a:r>
            <a:rPr lang="ru-RU" b="0" i="0" dirty="0"/>
            <a:t> </a:t>
          </a:r>
          <a:r>
            <a:rPr lang="ru-RU" b="0" i="0" dirty="0" err="1"/>
            <a:t>кам</a:t>
          </a:r>
          <a:r>
            <a:rPr lang="ru-RU" b="0" i="0" dirty="0"/>
            <a:t> </a:t>
          </a:r>
          <a:r>
            <a:rPr lang="ru-RU" b="0" i="0" dirty="0" err="1"/>
            <a:t>бўлиши</a:t>
          </a:r>
          <a:r>
            <a:rPr lang="ru-RU" b="0" i="0" dirty="0"/>
            <a:t> </a:t>
          </a:r>
          <a:r>
            <a:rPr lang="ru-RU" b="0" i="0" dirty="0" err="1"/>
            <a:t>талаб</a:t>
          </a:r>
          <a:r>
            <a:rPr lang="ru-RU" b="0" i="0" dirty="0"/>
            <a:t> </a:t>
          </a:r>
          <a:r>
            <a:rPr lang="ru-RU" b="0" i="0" dirty="0" err="1"/>
            <a:t>этилади</a:t>
          </a:r>
          <a:r>
            <a:rPr lang="ru-RU" b="0" i="0" dirty="0"/>
            <a:t> </a:t>
          </a:r>
          <a:r>
            <a:rPr lang="ru-RU" b="0" i="0" dirty="0" err="1"/>
            <a:t>ва</a:t>
          </a:r>
          <a:r>
            <a:rPr lang="ru-RU" b="0" i="0" dirty="0"/>
            <a:t> </a:t>
          </a:r>
          <a:r>
            <a:rPr lang="ru-RU" b="0" i="0" dirty="0" err="1"/>
            <a:t>бу</a:t>
          </a:r>
          <a:r>
            <a:rPr lang="ru-RU" b="0" i="0" dirty="0"/>
            <a:t> </a:t>
          </a:r>
          <a:r>
            <a:rPr lang="ru-RU" b="0" i="0" dirty="0" err="1"/>
            <a:t>оптимал</a:t>
          </a:r>
          <a:r>
            <a:rPr lang="ru-RU" b="0" i="0" dirty="0"/>
            <a:t> </a:t>
          </a:r>
          <a:r>
            <a:rPr lang="ru-RU" b="0" i="0" dirty="0" err="1"/>
            <a:t>ҳолат ҳисобланади</a:t>
          </a:r>
          <a:r>
            <a:rPr lang="ru-RU" b="0" i="0" dirty="0"/>
            <a:t>.</a:t>
          </a:r>
          <a:endParaRPr lang="ru-RU" dirty="0"/>
        </a:p>
      </dgm:t>
    </dgm:pt>
    <dgm:pt modelId="{3B4CFB1A-9B24-4AA8-8F96-156FEBD2A3E2}" type="parTrans" cxnId="{860A1D9B-C132-4DBE-ADC8-10EA78590D2E}">
      <dgm:prSet/>
      <dgm:spPr/>
      <dgm:t>
        <a:bodyPr/>
        <a:lstStyle/>
        <a:p>
          <a:endParaRPr lang="ru-RU"/>
        </a:p>
      </dgm:t>
    </dgm:pt>
    <dgm:pt modelId="{7FB9D041-FB81-4901-8241-00B4D70430F7}" type="sibTrans" cxnId="{860A1D9B-C132-4DBE-ADC8-10EA78590D2E}">
      <dgm:prSet/>
      <dgm:spPr/>
      <dgm:t>
        <a:bodyPr/>
        <a:lstStyle/>
        <a:p>
          <a:endParaRPr lang="ru-RU"/>
        </a:p>
      </dgm:t>
    </dgm:pt>
    <dgm:pt modelId="{6FE5018D-8DFF-4D6E-B8D4-D2FD2C0800FB}">
      <dgm:prSet phldrT="[Текст]"/>
      <dgm:spPr>
        <a:solidFill>
          <a:schemeClr val="accent4">
            <a:lumMod val="50000"/>
          </a:schemeClr>
        </a:solidFill>
      </dgm:spPr>
      <dgm:t>
        <a:bodyPr/>
        <a:lstStyle/>
        <a:p>
          <a:r>
            <a:rPr lang="ru-RU" b="1" i="0" u="sng" dirty="0" err="1"/>
            <a:t>Компаниянинг</a:t>
          </a:r>
          <a:r>
            <a:rPr lang="ru-RU" b="1" i="0" u="sng" dirty="0"/>
            <a:t> </a:t>
          </a:r>
          <a:r>
            <a:rPr lang="ru-RU" b="1" i="0" u="sng" dirty="0" err="1"/>
            <a:t>солиқ бўйича</a:t>
          </a:r>
          <a:r>
            <a:rPr lang="ru-RU" b="1" i="0" u="sng" dirty="0"/>
            <a:t> </a:t>
          </a:r>
          <a:r>
            <a:rPr lang="ru-RU" b="1" i="0" u="sng" dirty="0" err="1"/>
            <a:t>мақоми</a:t>
          </a:r>
          <a:endParaRPr lang="ru-RU" b="1" i="0" u="sng" dirty="0"/>
        </a:p>
        <a:p>
          <a:r>
            <a:rPr lang="ru-RU" b="0" i="0" dirty="0" err="1"/>
            <a:t>Кредитдан</a:t>
          </a:r>
          <a:r>
            <a:rPr lang="ru-RU" b="0" i="0" dirty="0"/>
            <a:t> </a:t>
          </a:r>
          <a:r>
            <a:rPr lang="ru-RU" b="0" i="0" dirty="0" err="1"/>
            <a:t>фойдаланишга</a:t>
          </a:r>
          <a:r>
            <a:rPr lang="ru-RU" b="0" i="0" dirty="0"/>
            <a:t> </a:t>
          </a:r>
          <a:r>
            <a:rPr lang="ru-RU" b="0" i="0" dirty="0" err="1"/>
            <a:t>қизиқишнинг асосий</a:t>
          </a:r>
          <a:r>
            <a:rPr lang="ru-RU" b="0" i="0" dirty="0"/>
            <a:t> </a:t>
          </a:r>
          <a:r>
            <a:rPr lang="ru-RU" b="0" i="0" dirty="0" err="1"/>
            <a:t>сабабларидан</a:t>
          </a:r>
          <a:r>
            <a:rPr lang="ru-RU" b="0" i="0" dirty="0"/>
            <a:t> </a:t>
          </a:r>
          <a:r>
            <a:rPr lang="ru-RU" b="0" i="0" dirty="0" err="1"/>
            <a:t>бири</a:t>
          </a:r>
          <a:r>
            <a:rPr lang="ru-RU" b="0" i="0" dirty="0"/>
            <a:t>  - </a:t>
          </a:r>
          <a:r>
            <a:rPr lang="ru-RU" b="0" i="0" dirty="0" err="1"/>
            <a:t>солиқ юкини</a:t>
          </a:r>
          <a:r>
            <a:rPr lang="ru-RU" b="0" i="0" dirty="0"/>
            <a:t> </a:t>
          </a:r>
          <a:r>
            <a:rPr lang="ru-RU" b="0" i="0" dirty="0" err="1"/>
            <a:t>камайтиришдир</a:t>
          </a:r>
          <a:r>
            <a:rPr lang="ru-RU" b="0" i="0" dirty="0"/>
            <a:t>.</a:t>
          </a:r>
          <a:endParaRPr lang="ru-RU" dirty="0"/>
        </a:p>
      </dgm:t>
    </dgm:pt>
    <dgm:pt modelId="{E2523B43-2CF3-4A6B-90D2-101A07559543}" type="parTrans" cxnId="{005489E7-C905-4F61-8A36-8F6BEA800C69}">
      <dgm:prSet/>
      <dgm:spPr/>
      <dgm:t>
        <a:bodyPr/>
        <a:lstStyle/>
        <a:p>
          <a:endParaRPr lang="ru-RU"/>
        </a:p>
      </dgm:t>
    </dgm:pt>
    <dgm:pt modelId="{84C81B27-D19A-4078-B483-189733E45F05}" type="sibTrans" cxnId="{005489E7-C905-4F61-8A36-8F6BEA800C69}">
      <dgm:prSet/>
      <dgm:spPr/>
      <dgm:t>
        <a:bodyPr/>
        <a:lstStyle/>
        <a:p>
          <a:endParaRPr lang="ru-RU"/>
        </a:p>
      </dgm:t>
    </dgm:pt>
    <dgm:pt modelId="{9C155A7A-B12B-4E08-9587-3EF66C297804}">
      <dgm:prSet phldrT="[Текст]"/>
      <dgm:spPr>
        <a:solidFill>
          <a:schemeClr val="accent4">
            <a:lumMod val="50000"/>
          </a:schemeClr>
        </a:solidFill>
      </dgm:spPr>
      <dgm:t>
        <a:bodyPr/>
        <a:lstStyle/>
        <a:p>
          <a:r>
            <a:rPr lang="ru-RU" b="1" i="0" u="sng" dirty="0" err="1"/>
            <a:t>Қарз маблағларини жалб</a:t>
          </a:r>
          <a:r>
            <a:rPr lang="ru-RU" b="1" i="0" u="sng" dirty="0"/>
            <a:t> </a:t>
          </a:r>
          <a:r>
            <a:rPr lang="ru-RU" b="1" i="0" u="sng" dirty="0" err="1"/>
            <a:t>қилиш бўйича</a:t>
          </a:r>
          <a:r>
            <a:rPr lang="ru-RU" b="1" i="0" u="sng" dirty="0"/>
            <a:t> </a:t>
          </a:r>
          <a:r>
            <a:rPr lang="ru-RU" b="1" i="0" u="sng" dirty="0" err="1"/>
            <a:t>консерватив</a:t>
          </a:r>
          <a:r>
            <a:rPr lang="ru-RU" b="1" i="0" u="sng" dirty="0"/>
            <a:t> </a:t>
          </a:r>
          <a:r>
            <a:rPr lang="ru-RU" b="1" i="0" u="sng" dirty="0" err="1"/>
            <a:t>ёки</a:t>
          </a:r>
          <a:r>
            <a:rPr lang="ru-RU" b="1" i="0" u="sng" dirty="0"/>
            <a:t> </a:t>
          </a:r>
          <a:r>
            <a:rPr lang="ru-RU" b="1" i="0" u="sng" dirty="0" err="1"/>
            <a:t>агрессив</a:t>
          </a:r>
          <a:r>
            <a:rPr lang="ru-RU" b="1" i="0" u="sng" dirty="0"/>
            <a:t> </a:t>
          </a:r>
          <a:r>
            <a:rPr lang="ru-RU" b="1" i="0" u="sng" dirty="0" err="1"/>
            <a:t>сиёсат</a:t>
          </a:r>
          <a:endParaRPr lang="ru-RU" b="1" i="0" u="sng" dirty="0"/>
        </a:p>
        <a:p>
          <a:r>
            <a:rPr lang="ru-RU" b="0" i="0" dirty="0"/>
            <a:t>Ушбу </a:t>
          </a:r>
          <a:r>
            <a:rPr lang="ru-RU" b="0" i="0" dirty="0" err="1"/>
            <a:t>омил</a:t>
          </a:r>
          <a:r>
            <a:rPr lang="ru-RU" b="0" i="0" dirty="0"/>
            <a:t> </a:t>
          </a:r>
          <a:r>
            <a:rPr lang="ru-RU" b="0" i="0" dirty="0" err="1"/>
            <a:t>раҳбариятнинг  қарз олишга</a:t>
          </a:r>
          <a:r>
            <a:rPr lang="ru-RU" b="0" i="0" dirty="0"/>
            <a:t> </a:t>
          </a:r>
          <a:r>
            <a:rPr lang="ru-RU" b="0" i="0" dirty="0" err="1"/>
            <a:t>муносабати</a:t>
          </a:r>
          <a:r>
            <a:rPr lang="ru-RU" b="0" i="0" dirty="0"/>
            <a:t> </a:t>
          </a:r>
          <a:r>
            <a:rPr lang="ru-RU" b="0" i="0" dirty="0" err="1"/>
            <a:t>билан</a:t>
          </a:r>
          <a:r>
            <a:rPr lang="ru-RU" b="0" i="0" dirty="0"/>
            <a:t> </a:t>
          </a:r>
          <a:r>
            <a:rPr lang="ru-RU" b="0" i="0" dirty="0" err="1"/>
            <a:t>боғлиқ</a:t>
          </a:r>
          <a:r>
            <a:rPr lang="ru-RU" b="0" i="0" dirty="0"/>
            <a:t>. </a:t>
          </a:r>
          <a:r>
            <a:rPr lang="ru-RU" b="0" i="0" dirty="0" err="1"/>
            <a:t>Айрим</a:t>
          </a:r>
          <a:r>
            <a:rPr lang="ru-RU" b="0" i="0" dirty="0"/>
            <a:t> </a:t>
          </a:r>
          <a:r>
            <a:rPr lang="ru-RU" b="0" i="0" dirty="0" err="1"/>
            <a:t>раҳбарлар кўпроқ пулни</a:t>
          </a:r>
          <a:r>
            <a:rPr lang="ru-RU" b="0" i="0" dirty="0"/>
            <a:t> </a:t>
          </a:r>
          <a:r>
            <a:rPr lang="ru-RU" b="0" i="0" dirty="0" err="1"/>
            <a:t>қарз ҳисобига жалб</a:t>
          </a:r>
          <a:r>
            <a:rPr lang="ru-RU" b="0" i="0" dirty="0"/>
            <a:t> </a:t>
          </a:r>
          <a:r>
            <a:rPr lang="ru-RU" b="0" i="0" dirty="0" err="1"/>
            <a:t>қилишга бошқаларга нисбатан</a:t>
          </a:r>
          <a:r>
            <a:rPr lang="ru-RU" b="0" i="0" dirty="0"/>
            <a:t> </a:t>
          </a:r>
          <a:r>
            <a:rPr lang="ru-RU" b="0" i="0" dirty="0" err="1"/>
            <a:t>мойилроқдир.</a:t>
          </a:r>
          <a:endParaRPr lang="ru-RU" dirty="0"/>
        </a:p>
      </dgm:t>
    </dgm:pt>
    <dgm:pt modelId="{DA568658-621E-496A-AF45-64B93A4C06E1}" type="parTrans" cxnId="{F6FA32B2-4EE4-4352-A224-8E02D62F85B8}">
      <dgm:prSet/>
      <dgm:spPr/>
      <dgm:t>
        <a:bodyPr/>
        <a:lstStyle/>
        <a:p>
          <a:endParaRPr lang="ru-RU"/>
        </a:p>
      </dgm:t>
    </dgm:pt>
    <dgm:pt modelId="{51294EBF-A647-40B3-875F-99D56375F1C5}" type="sibTrans" cxnId="{F6FA32B2-4EE4-4352-A224-8E02D62F85B8}">
      <dgm:prSet/>
      <dgm:spPr/>
      <dgm:t>
        <a:bodyPr/>
        <a:lstStyle/>
        <a:p>
          <a:endParaRPr lang="ru-RU"/>
        </a:p>
      </dgm:t>
    </dgm:pt>
    <dgm:pt modelId="{01F7CF4F-B673-48B9-A00A-7653200A915A}">
      <dgm:prSet phldrT="[Текст]"/>
      <dgm:spPr>
        <a:solidFill>
          <a:schemeClr val="accent4">
            <a:lumMod val="50000"/>
          </a:schemeClr>
        </a:solidFill>
      </dgm:spPr>
      <dgm:t>
        <a:bodyPr/>
        <a:lstStyle/>
        <a:p>
          <a:r>
            <a:rPr lang="ru-RU" b="1" i="0" u="sng" dirty="0"/>
            <a:t>Акция </a:t>
          </a:r>
          <a:r>
            <a:rPr lang="ru-RU" b="1" i="0" u="sng" dirty="0" err="1"/>
            <a:t>эмиссиясини</a:t>
          </a:r>
          <a:r>
            <a:rPr lang="ru-RU" b="1" i="0" u="sng" dirty="0"/>
            <a:t> </a:t>
          </a:r>
          <a:r>
            <a:rPr lang="ru-RU" b="1" i="0" u="sng" dirty="0" err="1"/>
            <a:t>режалаштириш</a:t>
          </a:r>
          <a:endParaRPr lang="ru-RU" b="1" i="0" u="sng" dirty="0"/>
        </a:p>
        <a:p>
          <a:r>
            <a:rPr lang="ru-RU" b="0" i="0" dirty="0" err="1"/>
            <a:t>Молиявий</a:t>
          </a:r>
          <a:r>
            <a:rPr lang="ru-RU" b="0" i="0" dirty="0"/>
            <a:t> </a:t>
          </a:r>
          <a:r>
            <a:rPr lang="ru-RU" b="0" i="0" dirty="0" err="1"/>
            <a:t>барқарор </a:t>
          </a:r>
          <a:r>
            <a:rPr lang="ru-RU" b="0" i="0" dirty="0"/>
            <a:t>баланс фонд </a:t>
          </a:r>
          <a:r>
            <a:rPr lang="ru-RU" b="0" i="0" dirty="0" err="1"/>
            <a:t>бозорида</a:t>
          </a:r>
          <a:r>
            <a:rPr lang="ru-RU" b="0" i="0" dirty="0"/>
            <a:t> пул </a:t>
          </a:r>
          <a:r>
            <a:rPr lang="ru-RU" b="0" i="0" dirty="0" err="1"/>
            <a:t>жалб</a:t>
          </a:r>
          <a:r>
            <a:rPr lang="ru-RU" b="0" i="0" dirty="0"/>
            <a:t> </a:t>
          </a:r>
          <a:r>
            <a:rPr lang="ru-RU" b="0" i="0" dirty="0" err="1"/>
            <a:t>қилиш учун</a:t>
          </a:r>
          <a:r>
            <a:rPr lang="ru-RU" b="0" i="0" dirty="0"/>
            <a:t> </a:t>
          </a:r>
          <a:r>
            <a:rPr lang="ru-RU" b="0" i="0" dirty="0" err="1"/>
            <a:t>зарур</a:t>
          </a:r>
          <a:r>
            <a:rPr lang="ru-RU" b="0" i="0" dirty="0"/>
            <a:t>. </a:t>
          </a:r>
          <a:r>
            <a:rPr lang="ru-RU" b="0" i="0" dirty="0" err="1"/>
            <a:t>Бу</a:t>
          </a:r>
          <a:r>
            <a:rPr lang="ru-RU" b="0" i="0" dirty="0"/>
            <a:t> </a:t>
          </a:r>
          <a:r>
            <a:rPr lang="ru-RU" b="0" i="0" dirty="0" err="1"/>
            <a:t>омил</a:t>
          </a:r>
          <a:r>
            <a:rPr lang="ru-RU" b="0" i="0" dirty="0"/>
            <a:t> </a:t>
          </a:r>
          <a:r>
            <a:rPr lang="ru-RU" b="0" i="0" dirty="0" err="1"/>
            <a:t>қарз капиталининг</a:t>
          </a:r>
          <a:r>
            <a:rPr lang="ru-RU" b="0" i="0" dirty="0"/>
            <a:t> </a:t>
          </a:r>
          <a:r>
            <a:rPr lang="ru-RU" b="0" i="0" dirty="0" err="1"/>
            <a:t>оптимал</a:t>
          </a:r>
          <a:r>
            <a:rPr lang="ru-RU" b="0" i="0" dirty="0"/>
            <a:t> </a:t>
          </a:r>
          <a:r>
            <a:rPr lang="ru-RU" b="0" i="0" dirty="0" err="1"/>
            <a:t>миқдорини камайтирувчи</a:t>
          </a:r>
          <a:r>
            <a:rPr lang="ru-RU" b="0" i="0" dirty="0"/>
            <a:t> </a:t>
          </a:r>
          <a:r>
            <a:rPr lang="ru-RU" b="0" i="0" dirty="0" err="1"/>
            <a:t>бўлиб</a:t>
          </a:r>
          <a:r>
            <a:rPr lang="ru-RU" b="0" i="0" dirty="0"/>
            <a:t> </a:t>
          </a:r>
          <a:r>
            <a:rPr lang="ru-RU" b="0" i="0" dirty="0" err="1"/>
            <a:t>хизмат</a:t>
          </a:r>
          <a:r>
            <a:rPr lang="ru-RU" b="0" i="0" dirty="0"/>
            <a:t> </a:t>
          </a:r>
          <a:r>
            <a:rPr lang="ru-RU" b="0" i="0" dirty="0" err="1"/>
            <a:t>қилади.</a:t>
          </a:r>
          <a:endParaRPr lang="ru-RU" dirty="0"/>
        </a:p>
      </dgm:t>
    </dgm:pt>
    <dgm:pt modelId="{0363B845-5063-4297-A2C2-7898310FC3AE}" type="parTrans" cxnId="{2C7015CE-A415-4D3D-8081-2E01319770E4}">
      <dgm:prSet/>
      <dgm:spPr/>
      <dgm:t>
        <a:bodyPr/>
        <a:lstStyle/>
        <a:p>
          <a:endParaRPr lang="ru-RU"/>
        </a:p>
      </dgm:t>
    </dgm:pt>
    <dgm:pt modelId="{3E9974F8-A964-4D7A-9F7F-288175D2865F}" type="sibTrans" cxnId="{2C7015CE-A415-4D3D-8081-2E01319770E4}">
      <dgm:prSet/>
      <dgm:spPr/>
      <dgm:t>
        <a:bodyPr/>
        <a:lstStyle/>
        <a:p>
          <a:endParaRPr lang="ru-RU"/>
        </a:p>
      </dgm:t>
    </dgm:pt>
    <dgm:pt modelId="{3C482C5C-3A57-4C95-AA7A-0380163375CC}" type="pres">
      <dgm:prSet presAssocID="{D24637E2-3014-4327-981D-E3703AC926C8}" presName="diagram" presStyleCnt="0">
        <dgm:presLayoutVars>
          <dgm:chMax val="1"/>
          <dgm:dir/>
          <dgm:animLvl val="ctr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6C86C4A5-CF12-47B5-8DB1-9BEF4B54DCAE}" type="pres">
      <dgm:prSet presAssocID="{D24637E2-3014-4327-981D-E3703AC926C8}" presName="matrix" presStyleCnt="0"/>
      <dgm:spPr/>
    </dgm:pt>
    <dgm:pt modelId="{86E87844-90E2-431D-A76D-8AFD19FADA1F}" type="pres">
      <dgm:prSet presAssocID="{D24637E2-3014-4327-981D-E3703AC926C8}" presName="tile1" presStyleLbl="node1" presStyleIdx="0" presStyleCnt="4"/>
      <dgm:spPr/>
      <dgm:t>
        <a:bodyPr/>
        <a:lstStyle/>
        <a:p>
          <a:endParaRPr lang="ru-RU"/>
        </a:p>
      </dgm:t>
    </dgm:pt>
    <dgm:pt modelId="{BE41C8BE-4505-417D-97F8-37B51E7F981C}" type="pres">
      <dgm:prSet presAssocID="{D24637E2-3014-4327-981D-E3703AC926C8}" presName="tile1text" presStyleLbl="node1" presStyleIdx="0" presStyleCnt="4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3625CAAE-C8E8-45C8-91F3-F7821B6EE940}" type="pres">
      <dgm:prSet presAssocID="{D24637E2-3014-4327-981D-E3703AC926C8}" presName="tile2" presStyleLbl="node1" presStyleIdx="1" presStyleCnt="4"/>
      <dgm:spPr/>
      <dgm:t>
        <a:bodyPr/>
        <a:lstStyle/>
        <a:p>
          <a:endParaRPr lang="ru-RU"/>
        </a:p>
      </dgm:t>
    </dgm:pt>
    <dgm:pt modelId="{E31B3D36-ADA8-4069-8D1D-9137318338D3}" type="pres">
      <dgm:prSet presAssocID="{D24637E2-3014-4327-981D-E3703AC926C8}" presName="tile2text" presStyleLbl="node1" presStyleIdx="1" presStyleCnt="4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BB95DEDA-8AEF-4C06-A866-A0B201D4A210}" type="pres">
      <dgm:prSet presAssocID="{D24637E2-3014-4327-981D-E3703AC926C8}" presName="tile3" presStyleLbl="node1" presStyleIdx="2" presStyleCnt="4"/>
      <dgm:spPr/>
      <dgm:t>
        <a:bodyPr/>
        <a:lstStyle/>
        <a:p>
          <a:endParaRPr lang="ru-RU"/>
        </a:p>
      </dgm:t>
    </dgm:pt>
    <dgm:pt modelId="{F76CB104-C53D-4552-AFE1-4DA9D18B188E}" type="pres">
      <dgm:prSet presAssocID="{D24637E2-3014-4327-981D-E3703AC926C8}" presName="tile3text" presStyleLbl="node1" presStyleIdx="2" presStyleCnt="4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7BB131AE-C909-4C27-A1BE-98B2183B1229}" type="pres">
      <dgm:prSet presAssocID="{D24637E2-3014-4327-981D-E3703AC926C8}" presName="tile4" presStyleLbl="node1" presStyleIdx="3" presStyleCnt="4"/>
      <dgm:spPr/>
      <dgm:t>
        <a:bodyPr/>
        <a:lstStyle/>
        <a:p>
          <a:endParaRPr lang="ru-RU"/>
        </a:p>
      </dgm:t>
    </dgm:pt>
    <dgm:pt modelId="{DAB7FA45-C219-48E8-A442-94BE9564AC6B}" type="pres">
      <dgm:prSet presAssocID="{D24637E2-3014-4327-981D-E3703AC926C8}" presName="tile4text" presStyleLbl="node1" presStyleIdx="3" presStyleCnt="4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99388FAF-EE9E-45F2-A0BE-8E4D7315DC5C}" type="pres">
      <dgm:prSet presAssocID="{D24637E2-3014-4327-981D-E3703AC926C8}" presName="centerTile" presStyleLbl="fgShp" presStyleIdx="0" presStyleCnt="1">
        <dgm:presLayoutVars>
          <dgm:chMax val="0"/>
          <dgm:chPref val="0"/>
        </dgm:presLayoutVars>
      </dgm:prSet>
      <dgm:spPr/>
      <dgm:t>
        <a:bodyPr/>
        <a:lstStyle/>
        <a:p>
          <a:endParaRPr lang="ru-RU"/>
        </a:p>
      </dgm:t>
    </dgm:pt>
  </dgm:ptLst>
  <dgm:cxnLst>
    <dgm:cxn modelId="{860A1D9B-C132-4DBE-ADC8-10EA78590D2E}" srcId="{E3FA220A-8E8B-41EF-87B1-5062F12CD157}" destId="{12772F50-CB33-4D3B-A879-C9C8827CD03A}" srcOrd="0" destOrd="0" parTransId="{3B4CFB1A-9B24-4AA8-8F96-156FEBD2A3E2}" sibTransId="{7FB9D041-FB81-4901-8241-00B4D70430F7}"/>
    <dgm:cxn modelId="{CC8A8951-B5A0-4047-ACD0-AFCC5585D8A1}" type="presOf" srcId="{01F7CF4F-B673-48B9-A00A-7653200A915A}" destId="{7BB131AE-C909-4C27-A1BE-98B2183B1229}" srcOrd="0" destOrd="0" presId="urn:microsoft.com/office/officeart/2005/8/layout/matrix1"/>
    <dgm:cxn modelId="{DAE09EE0-D22C-4F7E-84BA-B79215B7AEBF}" type="presOf" srcId="{E3FA220A-8E8B-41EF-87B1-5062F12CD157}" destId="{99388FAF-EE9E-45F2-A0BE-8E4D7315DC5C}" srcOrd="0" destOrd="0" presId="urn:microsoft.com/office/officeart/2005/8/layout/matrix1"/>
    <dgm:cxn modelId="{2C7015CE-A415-4D3D-8081-2E01319770E4}" srcId="{E3FA220A-8E8B-41EF-87B1-5062F12CD157}" destId="{01F7CF4F-B673-48B9-A00A-7653200A915A}" srcOrd="3" destOrd="0" parTransId="{0363B845-5063-4297-A2C2-7898310FC3AE}" sibTransId="{3E9974F8-A964-4D7A-9F7F-288175D2865F}"/>
    <dgm:cxn modelId="{F6FA32B2-4EE4-4352-A224-8E02D62F85B8}" srcId="{E3FA220A-8E8B-41EF-87B1-5062F12CD157}" destId="{9C155A7A-B12B-4E08-9587-3EF66C297804}" srcOrd="2" destOrd="0" parTransId="{DA568658-621E-496A-AF45-64B93A4C06E1}" sibTransId="{51294EBF-A647-40B3-875F-99D56375F1C5}"/>
    <dgm:cxn modelId="{8BFB99F6-CD28-41BA-94CD-4BCAB62618FE}" type="presOf" srcId="{9C155A7A-B12B-4E08-9587-3EF66C297804}" destId="{F76CB104-C53D-4552-AFE1-4DA9D18B188E}" srcOrd="1" destOrd="0" presId="urn:microsoft.com/office/officeart/2005/8/layout/matrix1"/>
    <dgm:cxn modelId="{E666671E-E82A-49B6-B8DD-B328A53D032F}" type="presOf" srcId="{D24637E2-3014-4327-981D-E3703AC926C8}" destId="{3C482C5C-3A57-4C95-AA7A-0380163375CC}" srcOrd="0" destOrd="0" presId="urn:microsoft.com/office/officeart/2005/8/layout/matrix1"/>
    <dgm:cxn modelId="{502263F7-3568-49A6-8172-7A51830CAFDD}" type="presOf" srcId="{12772F50-CB33-4D3B-A879-C9C8827CD03A}" destId="{86E87844-90E2-431D-A76D-8AFD19FADA1F}" srcOrd="0" destOrd="0" presId="urn:microsoft.com/office/officeart/2005/8/layout/matrix1"/>
    <dgm:cxn modelId="{DF5B4F05-BD18-4935-8F63-18C50476627E}" type="presOf" srcId="{6FE5018D-8DFF-4D6E-B8D4-D2FD2C0800FB}" destId="{E31B3D36-ADA8-4069-8D1D-9137318338D3}" srcOrd="1" destOrd="0" presId="urn:microsoft.com/office/officeart/2005/8/layout/matrix1"/>
    <dgm:cxn modelId="{005489E7-C905-4F61-8A36-8F6BEA800C69}" srcId="{E3FA220A-8E8B-41EF-87B1-5062F12CD157}" destId="{6FE5018D-8DFF-4D6E-B8D4-D2FD2C0800FB}" srcOrd="1" destOrd="0" parTransId="{E2523B43-2CF3-4A6B-90D2-101A07559543}" sibTransId="{84C81B27-D19A-4078-B483-189733E45F05}"/>
    <dgm:cxn modelId="{3980D115-515B-4F07-A6BB-21231CF22915}" type="presOf" srcId="{01F7CF4F-B673-48B9-A00A-7653200A915A}" destId="{DAB7FA45-C219-48E8-A442-94BE9564AC6B}" srcOrd="1" destOrd="0" presId="urn:microsoft.com/office/officeart/2005/8/layout/matrix1"/>
    <dgm:cxn modelId="{76922529-3CE0-4D81-927F-6AC8EBB0DFEF}" srcId="{D24637E2-3014-4327-981D-E3703AC926C8}" destId="{E3FA220A-8E8B-41EF-87B1-5062F12CD157}" srcOrd="0" destOrd="0" parTransId="{4237697B-7D27-49B5-9C2B-A9C07887B479}" sibTransId="{E39F6005-1E60-4343-BF9E-D72A8C7B53F6}"/>
    <dgm:cxn modelId="{D3DB84F9-F49E-4350-9DD3-43096437CF6B}" type="presOf" srcId="{12772F50-CB33-4D3B-A879-C9C8827CD03A}" destId="{BE41C8BE-4505-417D-97F8-37B51E7F981C}" srcOrd="1" destOrd="0" presId="urn:microsoft.com/office/officeart/2005/8/layout/matrix1"/>
    <dgm:cxn modelId="{E78422DE-32DB-4DBC-A6C4-AD35814AD322}" type="presOf" srcId="{9C155A7A-B12B-4E08-9587-3EF66C297804}" destId="{BB95DEDA-8AEF-4C06-A866-A0B201D4A210}" srcOrd="0" destOrd="0" presId="urn:microsoft.com/office/officeart/2005/8/layout/matrix1"/>
    <dgm:cxn modelId="{1FB61DD9-2811-41F2-8AD2-FC15B0D5C615}" type="presOf" srcId="{6FE5018D-8DFF-4D6E-B8D4-D2FD2C0800FB}" destId="{3625CAAE-C8E8-45C8-91F3-F7821B6EE940}" srcOrd="0" destOrd="0" presId="urn:microsoft.com/office/officeart/2005/8/layout/matrix1"/>
    <dgm:cxn modelId="{983761B5-AABF-41F5-BD3E-76F2BFB137F3}" type="presParOf" srcId="{3C482C5C-3A57-4C95-AA7A-0380163375CC}" destId="{6C86C4A5-CF12-47B5-8DB1-9BEF4B54DCAE}" srcOrd="0" destOrd="0" presId="urn:microsoft.com/office/officeart/2005/8/layout/matrix1"/>
    <dgm:cxn modelId="{27838893-2E65-46EF-A12D-C9C493AEC100}" type="presParOf" srcId="{6C86C4A5-CF12-47B5-8DB1-9BEF4B54DCAE}" destId="{86E87844-90E2-431D-A76D-8AFD19FADA1F}" srcOrd="0" destOrd="0" presId="urn:microsoft.com/office/officeart/2005/8/layout/matrix1"/>
    <dgm:cxn modelId="{FFFCCB67-9CB5-42AA-A923-5B8DE5848776}" type="presParOf" srcId="{6C86C4A5-CF12-47B5-8DB1-9BEF4B54DCAE}" destId="{BE41C8BE-4505-417D-97F8-37B51E7F981C}" srcOrd="1" destOrd="0" presId="urn:microsoft.com/office/officeart/2005/8/layout/matrix1"/>
    <dgm:cxn modelId="{7BCDE845-46CE-46D6-B52D-63DF3E080337}" type="presParOf" srcId="{6C86C4A5-CF12-47B5-8DB1-9BEF4B54DCAE}" destId="{3625CAAE-C8E8-45C8-91F3-F7821B6EE940}" srcOrd="2" destOrd="0" presId="urn:microsoft.com/office/officeart/2005/8/layout/matrix1"/>
    <dgm:cxn modelId="{C802304E-54EB-45AA-9326-FC4C174E2923}" type="presParOf" srcId="{6C86C4A5-CF12-47B5-8DB1-9BEF4B54DCAE}" destId="{E31B3D36-ADA8-4069-8D1D-9137318338D3}" srcOrd="3" destOrd="0" presId="urn:microsoft.com/office/officeart/2005/8/layout/matrix1"/>
    <dgm:cxn modelId="{9218B524-AEE1-413C-AA46-3D753163C3CA}" type="presParOf" srcId="{6C86C4A5-CF12-47B5-8DB1-9BEF4B54DCAE}" destId="{BB95DEDA-8AEF-4C06-A866-A0B201D4A210}" srcOrd="4" destOrd="0" presId="urn:microsoft.com/office/officeart/2005/8/layout/matrix1"/>
    <dgm:cxn modelId="{15724CB2-5B3E-4031-9196-AE500D3488A1}" type="presParOf" srcId="{6C86C4A5-CF12-47B5-8DB1-9BEF4B54DCAE}" destId="{F76CB104-C53D-4552-AFE1-4DA9D18B188E}" srcOrd="5" destOrd="0" presId="urn:microsoft.com/office/officeart/2005/8/layout/matrix1"/>
    <dgm:cxn modelId="{8F9E7199-E2B4-4803-9AA8-53A7C205F139}" type="presParOf" srcId="{6C86C4A5-CF12-47B5-8DB1-9BEF4B54DCAE}" destId="{7BB131AE-C909-4C27-A1BE-98B2183B1229}" srcOrd="6" destOrd="0" presId="urn:microsoft.com/office/officeart/2005/8/layout/matrix1"/>
    <dgm:cxn modelId="{D053B9D8-324F-493A-AB42-65E7048B606D}" type="presParOf" srcId="{6C86C4A5-CF12-47B5-8DB1-9BEF4B54DCAE}" destId="{DAB7FA45-C219-48E8-A442-94BE9564AC6B}" srcOrd="7" destOrd="0" presId="urn:microsoft.com/office/officeart/2005/8/layout/matrix1"/>
    <dgm:cxn modelId="{261D4EAD-4A6C-439B-8712-C61A4D1CFEB3}" type="presParOf" srcId="{3C482C5C-3A57-4C95-AA7A-0380163375CC}" destId="{99388FAF-EE9E-45F2-A0BE-8E4D7315DC5C}" srcOrd="1" destOrd="0" presId="urn:microsoft.com/office/officeart/2005/8/layout/matrix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7.xml><?xml version="1.0" encoding="utf-8"?>
<dgm:dataModel xmlns:dgm="http://schemas.openxmlformats.org/drawingml/2006/diagram" xmlns:a="http://schemas.openxmlformats.org/drawingml/2006/main">
  <dgm:ptLst>
    <dgm:pt modelId="{69A15399-93A7-4CDF-8ACD-A558182D992C}" type="doc">
      <dgm:prSet loTypeId="urn:microsoft.com/office/officeart/2005/8/layout/vList2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69E5392E-9098-441B-ADBF-1B257DECA6DA}">
      <dgm:prSet phldrT="[Текст]" custT="1"/>
      <dgm:spPr/>
      <dgm:t>
        <a:bodyPr/>
        <a:lstStyle/>
        <a:p>
          <a:r>
            <a:rPr lang="ru-RU" sz="2400" i="1" dirty="0" err="1">
              <a:solidFill>
                <a:schemeClr val="bg1"/>
              </a:solidFill>
            </a:rPr>
            <a:t>Биринчидан</a:t>
          </a:r>
          <a:r>
            <a:rPr lang="ru-RU" sz="2400" i="1" dirty="0">
              <a:solidFill>
                <a:schemeClr val="bg1"/>
              </a:solidFill>
            </a:rPr>
            <a:t>, </a:t>
          </a:r>
          <a:r>
            <a:rPr lang="ru-RU" sz="2400" i="1" dirty="0" err="1">
              <a:solidFill>
                <a:schemeClr val="bg1"/>
              </a:solidFill>
            </a:rPr>
            <a:t>даромадлиликнинг</a:t>
          </a:r>
          <a:r>
            <a:rPr lang="ru-RU" sz="2400" i="1" dirty="0">
              <a:solidFill>
                <a:schemeClr val="bg1"/>
              </a:solidFill>
            </a:rPr>
            <a:t> </a:t>
          </a:r>
          <a:r>
            <a:rPr lang="ru-RU" sz="2400" i="1" dirty="0" err="1">
              <a:solidFill>
                <a:schemeClr val="bg1"/>
              </a:solidFill>
            </a:rPr>
            <a:t>кутилаётган</a:t>
          </a:r>
          <a:r>
            <a:rPr lang="ru-RU" sz="2400" i="1" dirty="0">
              <a:solidFill>
                <a:schemeClr val="bg1"/>
              </a:solidFill>
            </a:rPr>
            <a:t> </a:t>
          </a:r>
          <a:r>
            <a:rPr lang="ru-RU" sz="2400" i="1" dirty="0" err="1">
              <a:solidFill>
                <a:schemeClr val="bg1"/>
              </a:solidFill>
            </a:rPr>
            <a:t>ошиши</a:t>
          </a:r>
          <a:r>
            <a:rPr lang="ru-RU" sz="2400" i="1" dirty="0">
              <a:solidFill>
                <a:schemeClr val="bg1"/>
              </a:solidFill>
            </a:rPr>
            <a:t> </a:t>
          </a:r>
          <a:r>
            <a:rPr lang="ru-RU" sz="2400" i="1" dirty="0" err="1">
              <a:solidFill>
                <a:schemeClr val="bg1"/>
              </a:solidFill>
            </a:rPr>
            <a:t>ўсган</a:t>
          </a:r>
          <a:r>
            <a:rPr lang="ru-RU" sz="2400" i="1" dirty="0">
              <a:solidFill>
                <a:schemeClr val="bg1"/>
              </a:solidFill>
            </a:rPr>
            <a:t> риск </a:t>
          </a:r>
          <a:r>
            <a:rPr lang="ru-RU" sz="2400" i="1" dirty="0" err="1">
              <a:solidFill>
                <a:schemeClr val="bg1"/>
              </a:solidFill>
            </a:rPr>
            <a:t>даражасини</a:t>
          </a:r>
          <a:r>
            <a:rPr lang="ru-RU" sz="2400" i="1" dirty="0">
              <a:solidFill>
                <a:schemeClr val="bg1"/>
              </a:solidFill>
            </a:rPr>
            <a:t> </a:t>
          </a:r>
          <a:r>
            <a:rPr lang="ru-RU" sz="2400" i="1" dirty="0" err="1">
              <a:solidFill>
                <a:schemeClr val="bg1"/>
              </a:solidFill>
            </a:rPr>
            <a:t>қоплаш учун</a:t>
          </a:r>
          <a:r>
            <a:rPr lang="ru-RU" sz="2400" i="1" dirty="0">
              <a:solidFill>
                <a:schemeClr val="bg1"/>
              </a:solidFill>
            </a:rPr>
            <a:t> </a:t>
          </a:r>
          <a:r>
            <a:rPr lang="ru-RU" sz="2400" i="1" dirty="0" err="1">
              <a:solidFill>
                <a:schemeClr val="bg1"/>
              </a:solidFill>
            </a:rPr>
            <a:t>етарли</a:t>
          </a:r>
          <a:r>
            <a:rPr lang="ru-RU" sz="2400" i="1" dirty="0">
              <a:solidFill>
                <a:schemeClr val="bg1"/>
              </a:solidFill>
            </a:rPr>
            <a:t> </a:t>
          </a:r>
          <a:r>
            <a:rPr lang="ru-RU" sz="2400" i="1" dirty="0" err="1">
              <a:solidFill>
                <a:schemeClr val="bg1"/>
              </a:solidFill>
            </a:rPr>
            <a:t>бўладими</a:t>
          </a:r>
          <a:r>
            <a:rPr lang="ru-RU" sz="2400" dirty="0">
              <a:solidFill>
                <a:schemeClr val="tx1"/>
              </a:solidFill>
            </a:rPr>
            <a:t>? </a:t>
          </a:r>
        </a:p>
      </dgm:t>
    </dgm:pt>
    <dgm:pt modelId="{E93C0533-BDF5-4180-88E0-36854D195B43}" type="parTrans" cxnId="{D8A52BE5-5289-4973-9B88-6E56383F9578}">
      <dgm:prSet/>
      <dgm:spPr/>
      <dgm:t>
        <a:bodyPr/>
        <a:lstStyle/>
        <a:p>
          <a:endParaRPr lang="ru-RU"/>
        </a:p>
      </dgm:t>
    </dgm:pt>
    <dgm:pt modelId="{46E2E6F5-1038-41DF-B478-ADD310A0C284}" type="sibTrans" cxnId="{D8A52BE5-5289-4973-9B88-6E56383F9578}">
      <dgm:prSet/>
      <dgm:spPr/>
      <dgm:t>
        <a:bodyPr/>
        <a:lstStyle/>
        <a:p>
          <a:endParaRPr lang="ru-RU"/>
        </a:p>
      </dgm:t>
    </dgm:pt>
    <dgm:pt modelId="{B3319449-E4BC-4703-B712-FCD020484313}">
      <dgm:prSet phldrT="[Текст]" custT="1"/>
      <dgm:spPr/>
      <dgm:t>
        <a:bodyPr/>
        <a:lstStyle/>
        <a:p>
          <a:r>
            <a:rPr lang="ru-RU" sz="2400" dirty="0" err="1">
              <a:solidFill>
                <a:schemeClr val="bg1"/>
              </a:solidFill>
            </a:rPr>
            <a:t>Иккинчидан</a:t>
          </a:r>
          <a:r>
            <a:rPr lang="ru-RU" sz="2400" dirty="0">
              <a:solidFill>
                <a:schemeClr val="bg1"/>
              </a:solidFill>
            </a:rPr>
            <a:t>, </a:t>
          </a:r>
          <a:r>
            <a:rPr lang="ru-RU" sz="2400" dirty="0" err="1">
              <a:solidFill>
                <a:schemeClr val="bg1"/>
              </a:solidFill>
            </a:rPr>
            <a:t>ушбу</a:t>
          </a:r>
          <a:r>
            <a:rPr lang="ru-RU" sz="2400" dirty="0">
              <a:solidFill>
                <a:schemeClr val="bg1"/>
              </a:solidFill>
            </a:rPr>
            <a:t> </a:t>
          </a:r>
          <a:r>
            <a:rPr lang="ru-RU" sz="2400" dirty="0" err="1">
              <a:solidFill>
                <a:schemeClr val="bg1"/>
              </a:solidFill>
            </a:rPr>
            <a:t>ҳолатда капиталнинг</a:t>
          </a:r>
          <a:r>
            <a:rPr lang="ru-RU" sz="2400" dirty="0">
              <a:solidFill>
                <a:schemeClr val="bg1"/>
              </a:solidFill>
            </a:rPr>
            <a:t> </a:t>
          </a:r>
          <a:r>
            <a:rPr lang="ru-RU" sz="2400" dirty="0" err="1">
              <a:solidFill>
                <a:schemeClr val="bg1"/>
              </a:solidFill>
            </a:rPr>
            <a:t>оптимал</a:t>
          </a:r>
          <a:r>
            <a:rPr lang="ru-RU" sz="2400" dirty="0">
              <a:solidFill>
                <a:schemeClr val="bg1"/>
              </a:solidFill>
            </a:rPr>
            <a:t> </a:t>
          </a:r>
          <a:r>
            <a:rPr lang="ru-RU" sz="2400" dirty="0" err="1">
              <a:solidFill>
                <a:schemeClr val="bg1"/>
              </a:solidFill>
            </a:rPr>
            <a:t>таркиби</a:t>
          </a:r>
          <a:r>
            <a:rPr lang="ru-RU" sz="2400" dirty="0">
              <a:solidFill>
                <a:schemeClr val="bg1"/>
              </a:solidFill>
            </a:rPr>
            <a:t> </a:t>
          </a:r>
          <a:r>
            <a:rPr lang="ru-RU" sz="2400" dirty="0" err="1">
              <a:solidFill>
                <a:schemeClr val="bg1"/>
              </a:solidFill>
            </a:rPr>
            <a:t>қандай бўлиши</a:t>
          </a:r>
          <a:r>
            <a:rPr lang="ru-RU" sz="2400" dirty="0">
              <a:solidFill>
                <a:schemeClr val="bg1"/>
              </a:solidFill>
            </a:rPr>
            <a:t> </a:t>
          </a:r>
          <a:r>
            <a:rPr lang="ru-RU" sz="2400" dirty="0" err="1">
              <a:solidFill>
                <a:schemeClr val="bg1"/>
              </a:solidFill>
            </a:rPr>
            <a:t>керак</a:t>
          </a:r>
          <a:r>
            <a:rPr lang="ru-RU" sz="2400" dirty="0">
              <a:solidFill>
                <a:schemeClr val="bg1"/>
              </a:solidFill>
            </a:rPr>
            <a:t>?</a:t>
          </a:r>
        </a:p>
      </dgm:t>
    </dgm:pt>
    <dgm:pt modelId="{FA7E8503-4F6B-4D89-945F-7E52BB2AAAE8}" type="parTrans" cxnId="{6A355D10-D134-4E30-8450-DA60DE172C11}">
      <dgm:prSet/>
      <dgm:spPr/>
      <dgm:t>
        <a:bodyPr/>
        <a:lstStyle/>
        <a:p>
          <a:endParaRPr lang="ru-RU"/>
        </a:p>
      </dgm:t>
    </dgm:pt>
    <dgm:pt modelId="{A5842ED3-8194-458E-8026-DBA82DDEB8FB}" type="sibTrans" cxnId="{6A355D10-D134-4E30-8450-DA60DE172C11}">
      <dgm:prSet/>
      <dgm:spPr/>
      <dgm:t>
        <a:bodyPr/>
        <a:lstStyle/>
        <a:p>
          <a:endParaRPr lang="ru-RU"/>
        </a:p>
      </dgm:t>
    </dgm:pt>
    <dgm:pt modelId="{DE639F00-9B32-4733-91A9-06D2D9E50D45}" type="pres">
      <dgm:prSet presAssocID="{69A15399-93A7-4CDF-8ACD-A558182D992C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F554FC84-0E14-4D54-AF40-697A1248E259}" type="pres">
      <dgm:prSet presAssocID="{69E5392E-9098-441B-ADBF-1B257DECA6DA}" presName="parentText" presStyleLbl="node1" presStyleIdx="0" presStyleCnt="2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751DA8E8-8761-42D7-90EF-FAE4C35EB877}" type="pres">
      <dgm:prSet presAssocID="{46E2E6F5-1038-41DF-B478-ADD310A0C284}" presName="spacer" presStyleCnt="0"/>
      <dgm:spPr/>
    </dgm:pt>
    <dgm:pt modelId="{222D73BA-BFB6-476B-A367-ADEFC7FE51BA}" type="pres">
      <dgm:prSet presAssocID="{B3319449-E4BC-4703-B712-FCD020484313}" presName="parentText" presStyleLbl="node1" presStyleIdx="1" presStyleCnt="2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56E28F2E-BF73-4C23-948C-F60008EA501C}" type="presOf" srcId="{B3319449-E4BC-4703-B712-FCD020484313}" destId="{222D73BA-BFB6-476B-A367-ADEFC7FE51BA}" srcOrd="0" destOrd="0" presId="urn:microsoft.com/office/officeart/2005/8/layout/vList2"/>
    <dgm:cxn modelId="{D8A52BE5-5289-4973-9B88-6E56383F9578}" srcId="{69A15399-93A7-4CDF-8ACD-A558182D992C}" destId="{69E5392E-9098-441B-ADBF-1B257DECA6DA}" srcOrd="0" destOrd="0" parTransId="{E93C0533-BDF5-4180-88E0-36854D195B43}" sibTransId="{46E2E6F5-1038-41DF-B478-ADD310A0C284}"/>
    <dgm:cxn modelId="{6A355D10-D134-4E30-8450-DA60DE172C11}" srcId="{69A15399-93A7-4CDF-8ACD-A558182D992C}" destId="{B3319449-E4BC-4703-B712-FCD020484313}" srcOrd="1" destOrd="0" parTransId="{FA7E8503-4F6B-4D89-945F-7E52BB2AAAE8}" sibTransId="{A5842ED3-8194-458E-8026-DBA82DDEB8FB}"/>
    <dgm:cxn modelId="{9E2DD129-09F6-47E5-BEB3-DEF4C95AE74E}" type="presOf" srcId="{69A15399-93A7-4CDF-8ACD-A558182D992C}" destId="{DE639F00-9B32-4733-91A9-06D2D9E50D45}" srcOrd="0" destOrd="0" presId="urn:microsoft.com/office/officeart/2005/8/layout/vList2"/>
    <dgm:cxn modelId="{AD12A68D-F50E-4DFB-85BC-0490829E1B95}" type="presOf" srcId="{69E5392E-9098-441B-ADBF-1B257DECA6DA}" destId="{F554FC84-0E14-4D54-AF40-697A1248E259}" srcOrd="0" destOrd="0" presId="urn:microsoft.com/office/officeart/2005/8/layout/vList2"/>
    <dgm:cxn modelId="{32E011D0-10B0-4C01-97FB-B51289D4DCD2}" type="presParOf" srcId="{DE639F00-9B32-4733-91A9-06D2D9E50D45}" destId="{F554FC84-0E14-4D54-AF40-697A1248E259}" srcOrd="0" destOrd="0" presId="urn:microsoft.com/office/officeart/2005/8/layout/vList2"/>
    <dgm:cxn modelId="{C5888AA7-26FD-4B68-9D1F-5AF4814B9F4A}" type="presParOf" srcId="{DE639F00-9B32-4733-91A9-06D2D9E50D45}" destId="{751DA8E8-8761-42D7-90EF-FAE4C35EB877}" srcOrd="1" destOrd="0" presId="urn:microsoft.com/office/officeart/2005/8/layout/vList2"/>
    <dgm:cxn modelId="{F1388B29-7813-4B65-B420-339C32A3FC10}" type="presParOf" srcId="{DE639F00-9B32-4733-91A9-06D2D9E50D45}" destId="{222D73BA-BFB6-476B-A367-ADEFC7FE51BA}" srcOrd="2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8.xml><?xml version="1.0" encoding="utf-8"?>
<dgm:dataModel xmlns:dgm="http://schemas.openxmlformats.org/drawingml/2006/diagram" xmlns:a="http://schemas.openxmlformats.org/drawingml/2006/main">
  <dgm:ptLst>
    <dgm:pt modelId="{EB818562-2E70-4445-BD17-E9D1C094436B}" type="doc">
      <dgm:prSet loTypeId="urn:microsoft.com/office/officeart/2005/8/layout/hList1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0CCD67DC-CB35-4A1C-8237-A719299E8D3D}">
      <dgm:prSet phldrT="[Текст]" custT="1"/>
      <dgm:spPr>
        <a:solidFill>
          <a:schemeClr val="accent3">
            <a:lumMod val="50000"/>
          </a:schemeClr>
        </a:solidFill>
      </dgm:spPr>
      <dgm:t>
        <a:bodyPr/>
        <a:lstStyle/>
        <a:p>
          <a:r>
            <a:rPr lang="ru-RU" sz="2000" dirty="0"/>
            <a:t>Капитал </a:t>
          </a:r>
          <a:r>
            <a:rPr lang="ru-RU" sz="2000" dirty="0" err="1"/>
            <a:t>таннархини</a:t>
          </a:r>
          <a:r>
            <a:rPr lang="ru-RU" sz="2000" dirty="0"/>
            <a:t> </a:t>
          </a:r>
          <a:r>
            <a:rPr lang="ru-RU" sz="2000" dirty="0" err="1"/>
            <a:t>пасайтириш</a:t>
          </a:r>
          <a:r>
            <a:rPr lang="ru-RU" sz="2000" dirty="0"/>
            <a:t> </a:t>
          </a:r>
          <a:r>
            <a:rPr lang="ru-RU" sz="2000" dirty="0" err="1"/>
            <a:t>келгуси</a:t>
          </a:r>
          <a:r>
            <a:rPr lang="ru-RU" sz="2000" dirty="0"/>
            <a:t> пул </a:t>
          </a:r>
          <a:r>
            <a:rPr lang="ru-RU" sz="2000" dirty="0" err="1"/>
            <a:t>оқимлари қийматини ва</a:t>
          </a:r>
          <a:r>
            <a:rPr lang="ru-RU" sz="2000" dirty="0"/>
            <a:t> </a:t>
          </a:r>
          <a:r>
            <a:rPr lang="ru-RU" sz="2000" dirty="0" err="1"/>
            <a:t>мос</a:t>
          </a:r>
          <a:r>
            <a:rPr lang="ru-RU" sz="2000" dirty="0"/>
            <a:t> </a:t>
          </a:r>
          <a:r>
            <a:rPr lang="ru-RU" sz="2000" dirty="0" err="1"/>
            <a:t>равишда</a:t>
          </a:r>
          <a:r>
            <a:rPr lang="ru-RU" sz="2000" dirty="0"/>
            <a:t> фирма </a:t>
          </a:r>
          <a:r>
            <a:rPr lang="ru-RU" sz="2000" dirty="0" err="1"/>
            <a:t>қийматини оширади</a:t>
          </a:r>
          <a:r>
            <a:rPr lang="ru-RU" sz="2000" dirty="0"/>
            <a:t>.</a:t>
          </a:r>
        </a:p>
      </dgm:t>
    </dgm:pt>
    <dgm:pt modelId="{C599DE0C-010B-4BA1-8302-7312C4EFDE72}" type="parTrans" cxnId="{3D6A82C8-BC9C-492E-8E05-C4BB4D0FCBB5}">
      <dgm:prSet/>
      <dgm:spPr/>
      <dgm:t>
        <a:bodyPr/>
        <a:lstStyle/>
        <a:p>
          <a:endParaRPr lang="ru-RU"/>
        </a:p>
      </dgm:t>
    </dgm:pt>
    <dgm:pt modelId="{FE000C16-7EE8-4DAD-BDF6-74878ABC0DAC}" type="sibTrans" cxnId="{3D6A82C8-BC9C-492E-8E05-C4BB4D0FCBB5}">
      <dgm:prSet/>
      <dgm:spPr/>
      <dgm:t>
        <a:bodyPr/>
        <a:lstStyle/>
        <a:p>
          <a:endParaRPr lang="ru-RU"/>
        </a:p>
      </dgm:t>
    </dgm:pt>
    <dgm:pt modelId="{E05113F5-7C63-48B5-999F-30CA2A1E6F97}">
      <dgm:prSet phldrT="[Текст]" custT="1"/>
      <dgm:spPr>
        <a:solidFill>
          <a:schemeClr val="accent3">
            <a:lumMod val="50000"/>
          </a:schemeClr>
        </a:solidFill>
      </dgm:spPr>
      <dgm:t>
        <a:bodyPr/>
        <a:lstStyle/>
        <a:p>
          <a:r>
            <a:rPr lang="ru-RU" sz="2000" dirty="0" err="1"/>
            <a:t>Оптимал</a:t>
          </a:r>
          <a:r>
            <a:rPr lang="ru-RU" sz="2000" dirty="0"/>
            <a:t> капитал </a:t>
          </a:r>
          <a:r>
            <a:rPr lang="ru-RU" sz="2000" dirty="0" err="1"/>
            <a:t>таркиби</a:t>
          </a:r>
          <a:r>
            <a:rPr lang="ru-RU" sz="2000" dirty="0"/>
            <a:t> компания капитали </a:t>
          </a:r>
          <a:r>
            <a:rPr lang="ru-RU" sz="2000" dirty="0" err="1"/>
            <a:t>таннархи</a:t>
          </a:r>
          <a:r>
            <a:rPr lang="ru-RU" sz="2000" dirty="0"/>
            <a:t> </a:t>
          </a:r>
          <a:r>
            <a:rPr lang="ru-RU" sz="2000" dirty="0" err="1"/>
            <a:t>энг</a:t>
          </a:r>
          <a:r>
            <a:rPr lang="ru-RU" sz="2000" dirty="0"/>
            <a:t> паст </a:t>
          </a:r>
          <a:r>
            <a:rPr lang="ru-RU" sz="2000" dirty="0" err="1"/>
            <a:t>бўлганда</a:t>
          </a:r>
          <a:r>
            <a:rPr lang="ru-RU" sz="2000" dirty="0"/>
            <a:t> </a:t>
          </a:r>
          <a:r>
            <a:rPr lang="ru-RU" sz="2000" dirty="0" err="1"/>
            <a:t>таъминланади</a:t>
          </a:r>
          <a:endParaRPr lang="ru-RU" sz="2000" dirty="0"/>
        </a:p>
      </dgm:t>
    </dgm:pt>
    <dgm:pt modelId="{D667D641-51D2-4738-B0CE-4D66E3F540AD}" type="parTrans" cxnId="{D14B9F72-430B-4A40-8AA4-4FFD0D62C853}">
      <dgm:prSet/>
      <dgm:spPr/>
      <dgm:t>
        <a:bodyPr/>
        <a:lstStyle/>
        <a:p>
          <a:endParaRPr lang="ru-RU"/>
        </a:p>
      </dgm:t>
    </dgm:pt>
    <dgm:pt modelId="{78A91D4C-7FCA-48BE-9489-306B66E8C1AA}" type="sibTrans" cxnId="{D14B9F72-430B-4A40-8AA4-4FFD0D62C853}">
      <dgm:prSet/>
      <dgm:spPr/>
      <dgm:t>
        <a:bodyPr/>
        <a:lstStyle/>
        <a:p>
          <a:endParaRPr lang="ru-RU"/>
        </a:p>
      </dgm:t>
    </dgm:pt>
    <dgm:pt modelId="{50DBC23B-8CBC-4DF4-96DE-A9FB1DDCD064}" type="pres">
      <dgm:prSet presAssocID="{EB818562-2E70-4445-BD17-E9D1C094436B}" presName="Name0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C1D67082-C181-4B85-A8AE-A37A8B140AD9}" type="pres">
      <dgm:prSet presAssocID="{0CCD67DC-CB35-4A1C-8237-A719299E8D3D}" presName="composite" presStyleCnt="0"/>
      <dgm:spPr/>
    </dgm:pt>
    <dgm:pt modelId="{A4434F19-AAA4-44AB-80F8-D894D5EA5C24}" type="pres">
      <dgm:prSet presAssocID="{0CCD67DC-CB35-4A1C-8237-A719299E8D3D}" presName="parTx" presStyleLbl="alignNode1" presStyleIdx="0" presStyleCnt="2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F5A94AA2-EBF4-4E32-BC69-26AFD501592B}" type="pres">
      <dgm:prSet presAssocID="{0CCD67DC-CB35-4A1C-8237-A719299E8D3D}" presName="desTx" presStyleLbl="alignAccFollowNode1" presStyleIdx="0" presStyleCnt="2">
        <dgm:presLayoutVars>
          <dgm:bulletEnabled val="1"/>
        </dgm:presLayoutVars>
      </dgm:prSet>
      <dgm:spPr/>
    </dgm:pt>
    <dgm:pt modelId="{D2A52C4D-2532-4AD2-846C-54FA76FBE8AB}" type="pres">
      <dgm:prSet presAssocID="{FE000C16-7EE8-4DAD-BDF6-74878ABC0DAC}" presName="space" presStyleCnt="0"/>
      <dgm:spPr/>
    </dgm:pt>
    <dgm:pt modelId="{26A01CE5-1891-441F-9001-8DB18C5206F9}" type="pres">
      <dgm:prSet presAssocID="{E05113F5-7C63-48B5-999F-30CA2A1E6F97}" presName="composite" presStyleCnt="0"/>
      <dgm:spPr/>
    </dgm:pt>
    <dgm:pt modelId="{69B551AC-3EA4-4A60-94BB-74CD4E0B8C3B}" type="pres">
      <dgm:prSet presAssocID="{E05113F5-7C63-48B5-999F-30CA2A1E6F97}" presName="parTx" presStyleLbl="alignNode1" presStyleIdx="1" presStyleCnt="2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0330106B-7447-44C1-8542-74A63D692A10}" type="pres">
      <dgm:prSet presAssocID="{E05113F5-7C63-48B5-999F-30CA2A1E6F97}" presName="desTx" presStyleLbl="alignAccFollowNode1" presStyleIdx="1" presStyleCnt="2">
        <dgm:presLayoutVars>
          <dgm:bulletEnabled val="1"/>
        </dgm:presLayoutVars>
      </dgm:prSet>
      <dgm:spPr/>
    </dgm:pt>
  </dgm:ptLst>
  <dgm:cxnLst>
    <dgm:cxn modelId="{EBADF10C-EC03-4268-BA31-16597647C8A6}" type="presOf" srcId="{0CCD67DC-CB35-4A1C-8237-A719299E8D3D}" destId="{A4434F19-AAA4-44AB-80F8-D894D5EA5C24}" srcOrd="0" destOrd="0" presId="urn:microsoft.com/office/officeart/2005/8/layout/hList1"/>
    <dgm:cxn modelId="{D14B9F72-430B-4A40-8AA4-4FFD0D62C853}" srcId="{EB818562-2E70-4445-BD17-E9D1C094436B}" destId="{E05113F5-7C63-48B5-999F-30CA2A1E6F97}" srcOrd="1" destOrd="0" parTransId="{D667D641-51D2-4738-B0CE-4D66E3F540AD}" sibTransId="{78A91D4C-7FCA-48BE-9489-306B66E8C1AA}"/>
    <dgm:cxn modelId="{B44A09D2-8C46-4AC6-93C2-7044863C7010}" type="presOf" srcId="{EB818562-2E70-4445-BD17-E9D1C094436B}" destId="{50DBC23B-8CBC-4DF4-96DE-A9FB1DDCD064}" srcOrd="0" destOrd="0" presId="urn:microsoft.com/office/officeart/2005/8/layout/hList1"/>
    <dgm:cxn modelId="{4DE57087-B43B-4F68-8B5E-4A3CD94F6F75}" type="presOf" srcId="{E05113F5-7C63-48B5-999F-30CA2A1E6F97}" destId="{69B551AC-3EA4-4A60-94BB-74CD4E0B8C3B}" srcOrd="0" destOrd="0" presId="urn:microsoft.com/office/officeart/2005/8/layout/hList1"/>
    <dgm:cxn modelId="{3D6A82C8-BC9C-492E-8E05-C4BB4D0FCBB5}" srcId="{EB818562-2E70-4445-BD17-E9D1C094436B}" destId="{0CCD67DC-CB35-4A1C-8237-A719299E8D3D}" srcOrd="0" destOrd="0" parTransId="{C599DE0C-010B-4BA1-8302-7312C4EFDE72}" sibTransId="{FE000C16-7EE8-4DAD-BDF6-74878ABC0DAC}"/>
    <dgm:cxn modelId="{C1EE32FB-94F1-409D-A6DD-2A9ADA194482}" type="presParOf" srcId="{50DBC23B-8CBC-4DF4-96DE-A9FB1DDCD064}" destId="{C1D67082-C181-4B85-A8AE-A37A8B140AD9}" srcOrd="0" destOrd="0" presId="urn:microsoft.com/office/officeart/2005/8/layout/hList1"/>
    <dgm:cxn modelId="{4DF39F3B-3450-4325-8D73-028C88CE48DB}" type="presParOf" srcId="{C1D67082-C181-4B85-A8AE-A37A8B140AD9}" destId="{A4434F19-AAA4-44AB-80F8-D894D5EA5C24}" srcOrd="0" destOrd="0" presId="urn:microsoft.com/office/officeart/2005/8/layout/hList1"/>
    <dgm:cxn modelId="{29B036CD-87D8-4E8A-BD4A-A901FB4543E4}" type="presParOf" srcId="{C1D67082-C181-4B85-A8AE-A37A8B140AD9}" destId="{F5A94AA2-EBF4-4E32-BC69-26AFD501592B}" srcOrd="1" destOrd="0" presId="urn:microsoft.com/office/officeart/2005/8/layout/hList1"/>
    <dgm:cxn modelId="{8C56F0ED-C01E-4066-AA00-3C56E031AB99}" type="presParOf" srcId="{50DBC23B-8CBC-4DF4-96DE-A9FB1DDCD064}" destId="{D2A52C4D-2532-4AD2-846C-54FA76FBE8AB}" srcOrd="1" destOrd="0" presId="urn:microsoft.com/office/officeart/2005/8/layout/hList1"/>
    <dgm:cxn modelId="{9287AEFA-CD77-4DA6-9F42-5981AF0C1A1A}" type="presParOf" srcId="{50DBC23B-8CBC-4DF4-96DE-A9FB1DDCD064}" destId="{26A01CE5-1891-441F-9001-8DB18C5206F9}" srcOrd="2" destOrd="0" presId="urn:microsoft.com/office/officeart/2005/8/layout/hList1"/>
    <dgm:cxn modelId="{205B47A9-7BB7-46A2-A9D0-9235F4757D12}" type="presParOf" srcId="{26A01CE5-1891-441F-9001-8DB18C5206F9}" destId="{69B551AC-3EA4-4A60-94BB-74CD4E0B8C3B}" srcOrd="0" destOrd="0" presId="urn:microsoft.com/office/officeart/2005/8/layout/hList1"/>
    <dgm:cxn modelId="{D2E2DBD6-91E1-4C3B-A452-598720E5335A}" type="presParOf" srcId="{26A01CE5-1891-441F-9001-8DB18C5206F9}" destId="{0330106B-7447-44C1-8542-74A63D692A10}" srcOrd="1" destOrd="0" presId="urn:microsoft.com/office/officeart/2005/8/layout/hList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6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7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8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list1">
  <dgm:title val=""/>
  <dgm:desc val=""/>
  <dgm:catLst>
    <dgm:cat type="list" pri="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4" srcId="0" destId="1" srcOrd="0" destOrd="0"/>
        <dgm:cxn modelId="5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dir/>
      <dgm:animLvl val="lvl"/>
      <dgm:resizeHandles val="exact"/>
    </dgm:varLst>
    <dgm:choose name="Name0">
      <dgm:if name="Name1" func="var" arg="dir" op="equ" val="norm">
        <dgm:alg type="lin">
          <dgm:param type="linDir" val="fromT"/>
          <dgm:param type="vertAlign" val="mid"/>
          <dgm:param type="horzAlign" val="l"/>
          <dgm:param type="nodeHorzAlign" val="l"/>
        </dgm:alg>
      </dgm:if>
      <dgm:else name="Name2">
        <dgm:alg type="lin">
          <dgm:param type="linDir" val="fromT"/>
          <dgm:param type="vertAlign" val="mid"/>
          <dgm:param type="horzAlign" val="r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parentLin" refType="w"/>
      <dgm:constr type="h" for="ch" forName="parentLin" val="INF"/>
      <dgm:constr type="w" for="des" forName="parentLeftMargin" refType="w" fact="0.05"/>
      <dgm:constr type="w" for="des" forName="parentText" refType="w" fact="0.7"/>
      <dgm:constr type="h" for="des" forName="parentText" refType="primFontSz" refFor="des" refForName="parentText" fact="0.82"/>
      <dgm:constr type="h" for="ch" forName="negativeSpace" refType="primFontSz" refFor="des" refForName="parentText" fact="-0.41"/>
      <dgm:constr type="h" for="ch" forName="negativeSpace" refType="h" refFor="des" refForName="parentText" op="lte" fact="-0.82"/>
      <dgm:constr type="h" for="ch" forName="negativeSpace" refType="h" refFor="des" refForName="parentText" op="gte" fact="-0.82"/>
      <dgm:constr type="w" for="ch" forName="childText" refType="w"/>
      <dgm:constr type="h" for="ch" forName="childText" refType="primFontSz" refFor="des" refForName="parentText" fact="0.7"/>
      <dgm:constr type="primFontSz" for="des" forName="parentText" val="65"/>
      <dgm:constr type="primFontSz" for="ch" forName="childText" refType="primFontSz" refFor="des" refForName="parentText"/>
      <dgm:constr type="tMarg" for="ch" forName="childText" refType="primFontSz" refFor="des" refForName="parentText" fact="1.64"/>
      <dgm:constr type="tMarg" for="ch" forName="childText" refType="h" refFor="des" refForName="parentText" op="lte" fact="3.28"/>
      <dgm:constr type="tMarg" for="ch" forName="childText" refType="h" refFor="des" refForName="parentText" op="gte" fact="3.28"/>
      <dgm:constr type="lMarg" for="ch" forName="childText" refType="w" fact="0.22"/>
      <dgm:constr type="rMarg" for="ch" forName="childText" refType="lMarg" refFor="ch" refForName="childText"/>
      <dgm:constr type="lMarg" for="des" forName="parentText" refType="w" fact="0.075"/>
      <dgm:constr type="rMarg" for="des" forName="parentText" refType="lMarg" refFor="des" refForName="parentText"/>
      <dgm:constr type="h" for="ch" forName="spaceBetweenRectangles" refType="primFontSz" refFor="des" refForName="parentText" fact="0.15"/>
    </dgm:constrLst>
    <dgm:ruleLst>
      <dgm:rule type="primFontSz" for="des" forName="parentText" val="5" fact="NaN" max="NaN"/>
    </dgm:ruleLst>
    <dgm:forEach name="Name3" axis="ch" ptType="node">
      <dgm:layoutNode name="parentLin">
        <dgm:choose name="Name4">
          <dgm:if name="Name5" func="var" arg="dir" op="equ" val="norm">
            <dgm:alg type="lin">
              <dgm:param type="linDir" val="fromL"/>
              <dgm:param type="horzAlign" val="l"/>
              <dgm:param type="nodeHorzAlign" val="l"/>
            </dgm:alg>
          </dgm:if>
          <dgm:else name="Name6">
            <dgm:alg type="lin">
              <dgm:param type="linDir" val="fromR"/>
              <dgm:param type="horzAlign" val="r"/>
              <dgm:param type="nodeHorzAlign" val="r"/>
            </dgm:alg>
          </dgm:else>
        </dgm:choose>
        <dgm:shape xmlns:r="http://schemas.openxmlformats.org/officeDocument/2006/relationships" r:blip="">
          <dgm:adjLst/>
        </dgm:shape>
        <dgm:presOf/>
        <dgm:constrLst/>
        <dgm:ruleLst/>
        <dgm:layoutNode name="parentLeftMargin">
          <dgm:alg type="sp"/>
          <dgm:shape xmlns:r="http://schemas.openxmlformats.org/officeDocument/2006/relationships" type="rect" r:blip="" hideGeom="1">
            <dgm:adjLst/>
          </dgm:shape>
          <dgm:presOf axis="self"/>
          <dgm:constrLst>
            <dgm:constr type="h"/>
          </dgm:constrLst>
          <dgm:ruleLst/>
        </dgm:layoutNode>
        <dgm:layoutNode name="parentText" styleLbl="node1">
          <dgm:varLst>
            <dgm:chMax val="0"/>
            <dgm:bulletEnabled val="1"/>
          </dgm:varLst>
          <dgm:choose name="Name7">
            <dgm:if name="Name8" func="var" arg="dir" op="equ" val="norm">
              <dgm:alg type="tx">
                <dgm:param type="parTxLTRAlign" val="l"/>
                <dgm:param type="parTxRTLAlign" val="l"/>
              </dgm:alg>
            </dgm:if>
            <dgm:else name="Name9">
              <dgm:alg type="tx">
                <dgm:param type="parTxLTRAlign" val="r"/>
                <dgm:param type="parTxRTLAlign" val="r"/>
              </dgm:alg>
            </dgm:else>
          </dgm:choose>
          <dgm:shape xmlns:r="http://schemas.openxmlformats.org/officeDocument/2006/relationships" type="roundRect" r:blip="">
            <dgm:adjLst/>
          </dgm:shape>
          <dgm:presOf axis="self" ptType="node"/>
          <dgm:constrLst>
            <dgm:constr type="tMarg"/>
            <dgm:constr type="bMarg"/>
          </dgm:constrLst>
          <dgm:ruleLst/>
        </dgm:layoutNode>
      </dgm:layoutNode>
      <dgm:layoutNode name="negative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childText" styleLbl="conFgAcc1">
        <dgm:varLst>
          <dgm:bulletEnabled val="1"/>
        </dgm:varLst>
        <dgm:alg type="tx">
          <dgm:param type="stBulletLvl" val="1"/>
        </dgm:alg>
        <dgm:shape xmlns:r="http://schemas.openxmlformats.org/officeDocument/2006/relationships" type="rect" r:blip="" zOrderOff="-2">
          <dgm:adjLst/>
        </dgm:shape>
        <dgm:presOf axis="des" ptType="node"/>
        <dgm:constrLst>
          <dgm:constr type="secFontSz" refType="primFontSz"/>
        </dgm:constrLst>
        <dgm:ruleLst>
          <dgm:rule type="h" val="INF" fact="NaN" max="NaN"/>
        </dgm:ruleLst>
      </dgm:layoutNode>
      <dgm:forEach name="Name10" axis="followSib" ptType="sibTrans" cnt="1">
        <dgm:layoutNode name="spaceBetweenRectangle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chevron2">
  <dgm:title val=""/>
  <dgm:desc val=""/>
  <dgm:catLst>
    <dgm:cat type="process" pri="12000"/>
    <dgm:cat type="list" pri="16000"/>
    <dgm:cat type="convert" pri="1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</dgm:ptLst>
      <dgm:cxnLst>
        <dgm:cxn modelId="4" srcId="0" destId="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linearFlow">
    <dgm:varLst>
      <dgm:dir/>
      <dgm:animLvl val="lvl"/>
      <dgm:resizeHandles val="exact"/>
    </dgm:varLst>
    <dgm:alg type="lin">
      <dgm:param type="linDir" val="fromT"/>
      <dgm:param type="nodeHorzAlign" val="l"/>
    </dgm:alg>
    <dgm:shape xmlns:r="http://schemas.openxmlformats.org/officeDocument/2006/relationships" r:blip="">
      <dgm:adjLst/>
    </dgm:shape>
    <dgm:presOf/>
    <dgm:constrLst>
      <dgm:constr type="h" for="ch" forName="composite" refType="h"/>
      <dgm:constr type="w" for="ch" forName="composite" refType="w"/>
      <dgm:constr type="h" for="des" forName="parentText" op="equ"/>
      <dgm:constr type="h" for="ch" forName="sp" val="-14.88"/>
      <dgm:constr type="h" for="ch" forName="sp" refType="w" refFor="des" refForName="parentText" op="gte" fact="-0.3"/>
      <dgm:constr type="primFontSz" for="des" forName="parentText" op="equ" val="65"/>
      <dgm:constr type="primFontSz" for="des" forName="descendantText" op="equ" val="65"/>
    </dgm:constrLst>
    <dgm:ruleLst/>
    <dgm:forEach name="Name0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hoose name="Name1">
          <dgm:if name="Name2" func="var" arg="dir" op="equ" val="norm">
            <dgm:constrLst>
              <dgm:constr type="t" for="ch" forName="parentText"/>
              <dgm:constr type="l" for="ch" forName="parentText"/>
              <dgm:constr type="w" for="ch" forName="parentText" refType="w" fact="0.4"/>
              <dgm:constr type="h" for="ch" forName="parentText" refType="h"/>
              <dgm:constr type="w" for="ch" forName="parentText" refType="w" op="lte" fact="0.5"/>
              <dgm:constr type="w" for="ch" forName="parentText" refType="h" refFor="ch" refForName="parentText" op="lte" fact="0.7"/>
              <dgm:constr type="h" for="ch" forName="parentText" refType="w" refFor="ch" refForName="parentText" op="lte" fact="3"/>
              <dgm:constr type="l" for="ch" forName="descendantText" refType="w" refFor="ch" refForName="parentText"/>
              <dgm:constr type="w" for="ch" forName="descendantText" refType="w"/>
              <dgm:constr type="wOff" for="ch" forName="descendantText" refType="w" refFor="ch" refForName="parentText" fact="-1"/>
              <dgm:constr type="t" for="ch" forName="descendantText"/>
              <dgm:constr type="b" for="ch" forName="descendantText" refType="h" refFor="ch" refForName="parentText"/>
              <dgm:constr type="bOff" for="ch" forName="descendantText" refType="w" refFor="ch" refForName="parentText" fact="-0.5"/>
            </dgm:constrLst>
          </dgm:if>
          <dgm:else name="Name3">
            <dgm:constrLst>
              <dgm:constr type="t" for="ch" forName="parentText"/>
              <dgm:constr type="r" for="ch" forName="parentText" refType="w"/>
              <dgm:constr type="w" for="ch" forName="parentText" refType="w" fact="0.4"/>
              <dgm:constr type="h" for="ch" forName="parentText" refType="h"/>
              <dgm:constr type="w" for="ch" forName="parentText" refType="w" op="lte" fact="0.5"/>
              <dgm:constr type="w" for="ch" forName="parentText" refType="h" refFor="ch" refForName="parentText" op="lte" fact="0.7"/>
              <dgm:constr type="h" for="ch" forName="parentText" refType="w" refFor="ch" refForName="parentText" op="lte" fact="3"/>
              <dgm:constr type="l" for="ch" forName="descendantText"/>
              <dgm:constr type="w" for="ch" forName="descendantText" refType="w"/>
              <dgm:constr type="wOff" for="ch" forName="descendantText" refType="w" refFor="ch" refForName="parentText" fact="-1"/>
              <dgm:constr type="t" for="ch" forName="descendantText"/>
              <dgm:constr type="b" for="ch" forName="descendantText" refType="h" refFor="ch" refForName="parentText"/>
              <dgm:constr type="bOff" for="ch" forName="descendantText" refType="w" refFor="ch" refForName="parentText" fact="-0.5"/>
            </dgm:constrLst>
          </dgm:else>
        </dgm:choose>
        <dgm:ruleLst/>
        <dgm:layoutNode name="parentText" styleLbl="alignNode1">
          <dgm:varLst>
            <dgm:chMax val="1"/>
            <dgm:bulletEnabled val="1"/>
          </dgm:varLst>
          <dgm:alg type="tx"/>
          <dgm:shape xmlns:r="http://schemas.openxmlformats.org/officeDocument/2006/relationships" rot="90" type="chevron" r:blip="">
            <dgm:adjLst/>
          </dgm:shape>
          <dgm:presOf axis="self" ptType="node"/>
          <dgm:constrLst>
            <dgm:constr type="lMarg" refType="primFontSz" fact="0.05"/>
            <dgm:constr type="rMarg" refType="primFontSz" fact="0.05"/>
            <dgm:constr type="tMarg" refType="primFontSz" fact="0.05"/>
            <dgm:constr type="bMarg" refType="primFontSz" fact="0.05"/>
          </dgm:constrLst>
          <dgm:ruleLst>
            <dgm:rule type="h" val="100" fact="NaN" max="NaN"/>
            <dgm:rule type="primFontSz" val="24" fact="NaN" max="NaN"/>
            <dgm:rule type="h" val="110" fact="NaN" max="NaN"/>
            <dgm:rule type="primFontSz" val="18" fact="NaN" max="NaN"/>
            <dgm:rule type="h" val="INF" fact="NaN" max="NaN"/>
            <dgm:rule type="primFontSz" val="5" fact="NaN" max="NaN"/>
          </dgm:ruleLst>
        </dgm:layoutNode>
        <dgm:layoutNode name="descendantText" styleLbl="alignAcc1">
          <dgm:varLst>
            <dgm:bulletEnabled val="1"/>
          </dgm:varLst>
          <dgm:choose name="Name4">
            <dgm:if name="Name5" func="var" arg="dir" op="equ" val="norm">
              <dgm:alg type="tx">
                <dgm:param type="stBulletLvl" val="1"/>
                <dgm:param type="txAnchorVertCh" val="mid"/>
              </dgm:alg>
              <dgm:shape xmlns:r="http://schemas.openxmlformats.org/officeDocument/2006/relationships" rot="90" type="round2SameRect" r:blip="">
                <dgm:adjLst/>
              </dgm:shape>
            </dgm:if>
            <dgm:else name="Name6">
              <dgm:alg type="tx">
                <dgm:param type="stBulletLvl" val="1"/>
                <dgm:param type="txAnchorVertCh" val="mid"/>
              </dgm:alg>
              <dgm:shape xmlns:r="http://schemas.openxmlformats.org/officeDocument/2006/relationships" rot="-90" type="round2SameRect" r:blip="">
                <dgm:adjLst/>
              </dgm:shape>
            </dgm:else>
          </dgm:choose>
          <dgm:presOf axis="des" ptType="node"/>
          <dgm:choose name="Name7">
            <dgm:if name="Name8" func="var" arg="dir" op="equ" val="norm">
              <dgm:constrLst>
                <dgm:constr type="secFontSz" refType="primFontSz"/>
                <dgm:constr type="tMarg" refType="primFontSz" fact="0.05"/>
                <dgm:constr type="bMarg" refType="primFontSz" fact="0.05"/>
                <dgm:constr type="rMarg" refType="primFontSz" fact="0.05"/>
              </dgm:constrLst>
            </dgm:if>
            <dgm:else name="Name9">
              <dgm:constrLst>
                <dgm:constr type="secFontSz" refType="primFontSz"/>
                <dgm:constr type="tMarg" refType="primFontSz" fact="0.05"/>
                <dgm:constr type="bMarg" refType="primFontSz" fact="0.05"/>
                <dgm:constr type="lMarg" refType="primFontSz" fact="0.05"/>
              </dgm:constrLst>
            </dgm:else>
          </dgm:choose>
          <dgm:ruleLst>
            <dgm:rule type="primFontSz" val="5" fact="NaN" max="NaN"/>
          </dgm:ruleLst>
        </dgm:layoutNode>
      </dgm:layoutNode>
      <dgm:forEach name="Name10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 axis="self"/>
          <dgm:constrLst>
            <dgm:constr type="w" val="1"/>
            <dgm:constr type="h" val="37.5"/>
          </dgm:constrLst>
          <dgm:ruleLst/>
        </dgm:layoutNode>
      </dgm:forEach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9/layout/ReverseList">
  <dgm:title val=""/>
  <dgm:desc val=""/>
  <dgm:catLst>
    <dgm:cat type="relationship" pri="3800"/>
  </dgm:catLst>
  <dgm:sampData>
    <dgm:dataModel>
      <dgm:ptLst>
        <dgm:pt modelId="0" type="doc"/>
        <dgm:pt modelId="10">
          <dgm:prSet phldr="1"/>
        </dgm:pt>
        <dgm:pt modelId="20">
          <dgm:prSet phldr="1"/>
        </dgm:pt>
      </dgm:ptLst>
      <dgm:cxnLst>
        <dgm:cxn modelId="40" srcId="0" destId="10" srcOrd="0" destOrd="0"/>
        <dgm:cxn modelId="50" srcId="0" destId="20" srcOrd="1" destOrd="0"/>
      </dgm:cxnLst>
      <dgm:bg/>
      <dgm:whole/>
    </dgm:dataModel>
  </dgm:sampData>
  <dgm:styleData>
    <dgm:dataModel>
      <dgm:ptLst>
        <dgm:pt modelId="0" type="doc"/>
        <dgm:pt modelId="10">
          <dgm:prSet phldr="1"/>
        </dgm:pt>
        <dgm:pt modelId="20">
          <dgm:prSet phldr="1"/>
        </dgm:pt>
      </dgm:ptLst>
      <dgm:cxnLst>
        <dgm:cxn modelId="40" srcId="0" destId="10" srcOrd="0" destOrd="0"/>
        <dgm:cxn modelId="50" srcId="0" destId="20" srcOrd="1" destOrd="0"/>
      </dgm:cxnLst>
      <dgm:bg/>
      <dgm:whole/>
    </dgm:dataModel>
  </dgm:styleData>
  <dgm:clrData>
    <dgm:dataModel>
      <dgm:ptLst>
        <dgm:pt modelId="0" type="doc"/>
        <dgm:pt modelId="10">
          <dgm:prSet phldr="1"/>
        </dgm:pt>
        <dgm:pt modelId="20">
          <dgm:prSet phldr="1"/>
        </dgm:pt>
      </dgm:ptLst>
      <dgm:cxnLst>
        <dgm:cxn modelId="40" srcId="0" destId="10" srcOrd="0" destOrd="0"/>
        <dgm:cxn modelId="50" srcId="0" destId="20" srcOrd="1" destOrd="0"/>
      </dgm:cxnLst>
      <dgm:bg/>
      <dgm:whole/>
    </dgm:dataModel>
  </dgm:clrData>
  <dgm:layoutNode name="Name0">
    <dgm:varLst>
      <dgm:chMax val="2"/>
      <dgm:chPref val="2"/>
      <dgm:animLvl val="lvl"/>
    </dgm:varLst>
    <dgm:choose name="Name1">
      <dgm:if name="Name2" axis="ch" ptType="node" func="cnt" op="lte" val="1">
        <dgm:alg type="composite">
          <dgm:param type="ar" val="0.9993"/>
        </dgm:alg>
      </dgm:if>
      <dgm:else name="Name3">
        <dgm:alg type="composite">
          <dgm:param type="ar" val="0.8036"/>
        </dgm:alg>
      </dgm:else>
    </dgm:choose>
    <dgm:shape xmlns:r="http://schemas.openxmlformats.org/officeDocument/2006/relationships" r:blip="">
      <dgm:adjLst/>
    </dgm:shape>
    <dgm:choose name="Name4">
      <dgm:if name="Name5" axis="ch" ptType="node" func="cnt" op="lte" val="1">
        <dgm:constrLst>
          <dgm:constr type="primFontSz" for="des" ptType="node" op="equ" val="65"/>
          <dgm:constr type="l" for="ch" forName="LeftNode" refType="w" fact="0"/>
          <dgm:constr type="t" for="ch" forName="LeftNode" refType="h" fact="0.25"/>
          <dgm:constr type="w" for="ch" forName="LeftNode" refType="w" fact="0.5"/>
          <dgm:constr type="h" for="ch" forName="LeftNode" refType="h"/>
          <dgm:constr type="l" for="ch" forName="LeftText" refType="w" fact="0"/>
          <dgm:constr type="t" for="ch" forName="LeftText" refType="h" fact="0.25"/>
          <dgm:constr type="w" for="ch" forName="LeftText" refType="w" fact="0.5"/>
          <dgm:constr type="h" for="ch" forName="LeftText" refType="h"/>
        </dgm:constrLst>
      </dgm:if>
      <dgm:else name="Name6">
        <dgm:constrLst>
          <dgm:constr type="primFontSz" for="des" ptType="node" op="equ" val="65"/>
          <dgm:constr type="l" for="ch" forName="LeftNode" refType="w" fact="0"/>
          <dgm:constr type="t" for="ch" forName="LeftNode" refType="h" fact="0.1786"/>
          <dgm:constr type="w" for="ch" forName="LeftNode" refType="w" fact="0.4889"/>
          <dgm:constr type="h" for="ch" forName="LeftNode" refType="h" fact="0.6429"/>
          <dgm:constr type="l" for="ch" forName="LeftText" refType="w" fact="0"/>
          <dgm:constr type="t" for="ch" forName="LeftText" refType="h" fact="0.1786"/>
          <dgm:constr type="w" for="ch" forName="LeftText" refType="w" fact="0.4889"/>
          <dgm:constr type="h" for="ch" forName="LeftText" refType="h" fact="0.6429"/>
          <dgm:constr type="l" for="ch" forName="RightNode" refType="w" fact="0.5111"/>
          <dgm:constr type="t" for="ch" forName="RightNode" refType="h" fact="0.1786"/>
          <dgm:constr type="w" for="ch" forName="RightNode" refType="w" fact="0.4889"/>
          <dgm:constr type="h" for="ch" forName="RightNode" refType="h" fact="0.6429"/>
          <dgm:constr type="l" for="ch" forName="RightText" refType="w" fact="0.5111"/>
          <dgm:constr type="t" for="ch" forName="RightText" refType="h" fact="0.1786"/>
          <dgm:constr type="w" for="ch" forName="RightText" refType="w" fact="0.4889"/>
          <dgm:constr type="h" for="ch" forName="RightText" refType="h" fact="0.6429"/>
          <dgm:constr type="l" for="ch" forName="TopArrow" refType="w" fact="0.2444"/>
          <dgm:constr type="t" for="ch" forName="TopArrow" refType="h" fact="0"/>
          <dgm:constr type="w" for="ch" forName="TopArrow" refType="w" fact="0.5111"/>
          <dgm:constr type="h" for="ch" forName="TopArrow" refType="h" fact="0.4107"/>
          <dgm:constr type="l" for="ch" forName="BottomArrow" refType="w" fact="0.2444"/>
          <dgm:constr type="t" for="ch" forName="BottomArrow" refType="h" fact="0.5893"/>
          <dgm:constr type="w" for="ch" forName="BottomArrow" refType="w" fact="0.5111"/>
          <dgm:constr type="h" for="ch" forName="BottomArrow" refType="h" fact="0.4107"/>
        </dgm:constrLst>
      </dgm:else>
    </dgm:choose>
    <dgm:choose name="Name7">
      <dgm:if name="Name8" axis="ch" ptType="node" func="cnt" op="gte" val="1">
        <dgm:layoutNode name="LeftText" styleLbl="revTx" moveWith="LeftNode">
          <dgm:varLst>
            <dgm:bulletEnabled val="1"/>
          </dgm:varLst>
          <dgm:alg type="tx">
            <dgm:param type="txAnchorVert" val="t"/>
            <dgm:param type="parTxLTRAlign" val="l"/>
          </dgm:alg>
          <dgm:choose name="Name9">
            <dgm:if name="Name10" axis="ch" ptType="node" func="cnt" op="lte" val="1">
              <dgm:shape xmlns:r="http://schemas.openxmlformats.org/officeDocument/2006/relationships" type="roundRect" r:blip="" hideGeom="1">
                <dgm:adjLst>
                  <dgm:adj idx="1" val="0.1667"/>
                  <dgm:adj idx="2" val="0"/>
                </dgm:adjLst>
              </dgm:shape>
              <dgm:presOf axis="ch desOrSelf" ptType="node node" st="1 1" cnt="1 0"/>
              <dgm:constrLst>
                <dgm:constr type="lMarg" refType="primFontSz" fact="0.3"/>
                <dgm:constr type="rMarg" refType="primFontSz" fact="0.3"/>
                <dgm:constr type="tMarg" refType="primFontSz" fact="0.5"/>
                <dgm:constr type="bMarg" refType="primFontSz" fact="0.5"/>
              </dgm:constrLst>
            </dgm:if>
            <dgm:else name="Name11">
              <dgm:shape xmlns:r="http://schemas.openxmlformats.org/officeDocument/2006/relationships" rot="270" type="round2SameRect" r:blip="" hideGeom="1">
                <dgm:adjLst>
                  <dgm:adj idx="1" val="0.1667"/>
                  <dgm:adj idx="2" val="0"/>
                </dgm:adjLst>
              </dgm:shape>
              <dgm:presOf axis="ch desOrSelf" ptType="node node" st="1 1" cnt="1 0"/>
              <dgm:constrLst>
                <dgm:constr type="lMarg" refType="primFontSz" fact="0.3"/>
                <dgm:constr type="rMarg" refType="primFontSz" fact="0.45"/>
                <dgm:constr type="tMarg" refType="primFontSz" fact="0.5"/>
                <dgm:constr type="bMarg" refType="primFontSz" fact="0.5"/>
              </dgm:constrLst>
            </dgm:else>
          </dgm:choose>
          <dgm:ruleLst>
            <dgm:rule type="primFontSz" val="5" fact="NaN" max="NaN"/>
          </dgm:ruleLst>
        </dgm:layoutNode>
        <dgm:layoutNode name="LeftNode" styleLbl="bgImgPlace1">
          <dgm:varLst>
            <dgm:chMax val="2"/>
            <dgm:chPref val="2"/>
          </dgm:varLst>
          <dgm:alg type="sp"/>
          <dgm:choose name="Name12">
            <dgm:if name="Name13" axis="ch" ptType="node" func="cnt" op="lte" val="1">
              <dgm:shape xmlns:r="http://schemas.openxmlformats.org/officeDocument/2006/relationships" type="roundRect" r:blip="">
                <dgm:adjLst>
                  <dgm:adj idx="1" val="0.1667"/>
                  <dgm:adj idx="2" val="0"/>
                </dgm:adjLst>
              </dgm:shape>
            </dgm:if>
            <dgm:else name="Name14">
              <dgm:shape xmlns:r="http://schemas.openxmlformats.org/officeDocument/2006/relationships" rot="270" type="round2SameRect" r:blip="">
                <dgm:adjLst>
                  <dgm:adj idx="1" val="0.1667"/>
                  <dgm:adj idx="2" val="0"/>
                </dgm:adjLst>
              </dgm:shape>
            </dgm:else>
          </dgm:choose>
          <dgm:presOf axis="ch desOrSelf" ptType="node node" st="1 1" cnt="1 0"/>
        </dgm:layoutNode>
        <dgm:choose name="Name15">
          <dgm:if name="Name16" axis="ch" ptType="node" func="cnt" op="gte" val="2">
            <dgm:layoutNode name="RightText" styleLbl="revTx" moveWith="RightNode">
              <dgm:varLst>
                <dgm:bulletEnabled val="1"/>
              </dgm:varLst>
              <dgm:alg type="tx">
                <dgm:param type="txAnchorVert" val="t"/>
                <dgm:param type="parTxLTRAlign" val="l"/>
              </dgm:alg>
              <dgm:shape xmlns:r="http://schemas.openxmlformats.org/officeDocument/2006/relationships" rot="90" type="round2SameRect" r:blip="" hideGeom="1">
                <dgm:adjLst>
                  <dgm:adj idx="1" val="0.1667"/>
                  <dgm:adj idx="2" val="0"/>
                </dgm:adjLst>
              </dgm:shape>
              <dgm:presOf axis="ch desOrSelf" ptType="node node" st="2 1" cnt="1 0"/>
              <dgm:constrLst>
                <dgm:constr type="lMarg" refType="primFontSz" fact="0.45"/>
                <dgm:constr type="rMarg" refType="primFontSz" fact="0.3"/>
                <dgm:constr type="tMarg" refType="primFontSz" fact="0.5"/>
                <dgm:constr type="bMarg" refType="primFontSz" fact="0.5"/>
              </dgm:constrLst>
              <dgm:ruleLst>
                <dgm:rule type="primFontSz" val="5" fact="NaN" max="NaN"/>
              </dgm:ruleLst>
            </dgm:layoutNode>
            <dgm:layoutNode name="RightNode" styleLbl="bgImgPlace1">
              <dgm:varLst>
                <dgm:chMax val="0"/>
                <dgm:chPref val="0"/>
              </dgm:varLst>
              <dgm:alg type="sp"/>
              <dgm:shape xmlns:r="http://schemas.openxmlformats.org/officeDocument/2006/relationships" rot="90" type="round2SameRect" r:blip="">
                <dgm:adjLst>
                  <dgm:adj idx="1" val="0.1667"/>
                  <dgm:adj idx="2" val="0"/>
                </dgm:adjLst>
              </dgm:shape>
              <dgm:presOf axis="ch desOrSelf" ptType="node node" st="2 1" cnt="1 0"/>
            </dgm:layoutNode>
            <dgm:layoutNode name="TopArrow">
              <dgm:alg type="sp"/>
              <dgm:shape xmlns:r="http://schemas.openxmlformats.org/officeDocument/2006/relationships" type="circularArrow" r:blip="">
                <dgm:adjLst>
                  <dgm:adj idx="1" val="0.125"/>
                  <dgm:adj idx="2" val="19.0387"/>
                  <dgm:adj idx="3" val="-19.0387"/>
                  <dgm:adj idx="4" val="180"/>
                  <dgm:adj idx="5" val="0.125"/>
                </dgm:adjLst>
              </dgm:shape>
              <dgm:presOf/>
            </dgm:layoutNode>
            <dgm:layoutNode name="BottomArrow">
              <dgm:alg type="sp"/>
              <dgm:shape xmlns:r="http://schemas.openxmlformats.org/officeDocument/2006/relationships" rot="180" type="circularArrow" r:blip="">
                <dgm:adjLst>
                  <dgm:adj idx="1" val="0.125"/>
                  <dgm:adj idx="2" val="19.0387"/>
                  <dgm:adj idx="3" val="-19.0387"/>
                  <dgm:adj idx="4" val="180"/>
                  <dgm:adj idx="5" val="0.125"/>
                </dgm:adjLst>
              </dgm:shape>
              <dgm:presOf/>
            </dgm:layoutNode>
          </dgm:if>
          <dgm:else name="Name17"/>
        </dgm:choose>
      </dgm:if>
      <dgm:else name="Name18"/>
    </dgm:choose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hProcess9">
  <dgm:title val=""/>
  <dgm:desc val=""/>
  <dgm:catLst>
    <dgm:cat type="process" pri="5000"/>
    <dgm:cat type="convert" pri="13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CompostProcess">
    <dgm:varLst>
      <dgm:dir/>
      <dgm:resizeHandles val="exact"/>
    </dgm:varLst>
    <dgm:alg type="composite">
      <dgm:param type="horzAlign" val="ctr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arrow" refType="w" fact="0.85"/>
      <dgm:constr type="h" for="ch" forName="arrow" refType="h"/>
      <dgm:constr type="ctrX" for="ch" forName="arrow" refType="w" fact="0.5"/>
      <dgm:constr type="ctrY" for="ch" forName="arrow" refType="h" fact="0.5"/>
      <dgm:constr type="w" for="ch" forName="linearProcess" refType="w"/>
      <dgm:constr type="h" for="ch" forName="linearProcess" refType="h" fact="0.4"/>
      <dgm:constr type="ctrX" for="ch" forName="linearProcess" refType="w" fact="0.5"/>
      <dgm:constr type="ctrY" for="ch" forName="linearProcess" refType="h" fact="0.5"/>
    </dgm:constrLst>
    <dgm:ruleLst/>
    <dgm:layoutNode name="arrow" styleLbl="bgShp">
      <dgm:alg type="sp"/>
      <dgm:choose name="Name0">
        <dgm:if name="Name1" func="var" arg="dir" op="equ" val="norm">
          <dgm:shape xmlns:r="http://schemas.openxmlformats.org/officeDocument/2006/relationships" type="rightArrow" r:blip="">
            <dgm:adjLst/>
          </dgm:shape>
        </dgm:if>
        <dgm:else name="Name2">
          <dgm:shape xmlns:r="http://schemas.openxmlformats.org/officeDocument/2006/relationships" type="leftArrow" r:blip="">
            <dgm:adjLst/>
          </dgm:shape>
        </dgm:else>
      </dgm:choose>
      <dgm:presOf/>
      <dgm:constrLst/>
      <dgm:ruleLst/>
    </dgm:layoutNode>
    <dgm:layoutNode name="linearProcess">
      <dgm:choose name="Name3">
        <dgm:if name="Name4" func="var" arg="dir" op="equ" val="norm">
          <dgm:alg type="lin"/>
        </dgm:if>
        <dgm:else name="Name5">
          <dgm:alg type="lin">
            <dgm:param type="linDir" val="fromR"/>
          </dgm:alg>
        </dgm:else>
      </dgm:choose>
      <dgm:shape xmlns:r="http://schemas.openxmlformats.org/officeDocument/2006/relationships" r:blip="">
        <dgm:adjLst/>
      </dgm:shape>
      <dgm:presOf/>
      <dgm:constrLst>
        <dgm:constr type="userA" for="ch" ptType="node" refType="w"/>
        <dgm:constr type="h" for="ch" ptType="node" refType="h"/>
        <dgm:constr type="w" for="ch" ptType="node" op="equ"/>
        <dgm:constr type="w" for="ch" forName="sibTrans" refType="w" fact="0.05"/>
        <dgm:constr type="primFontSz" for="ch" ptType="node" op="equ" val="65"/>
      </dgm:constrLst>
      <dgm:ruleLst/>
      <dgm:forEach name="Name6" axis="ch" ptType="node">
        <dgm:layoutNode name="textNode" styleLbl="node1">
          <dgm:varLst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desOrSelf" ptType="node"/>
          <dgm:constrLst>
            <dgm:constr type="userA"/>
            <dgm:constr type="w" refType="userA" fact="0.3"/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w" val="NaN" fact="1" max="NaN"/>
            <dgm:rule type="primFontSz" val="5" fact="NaN" max="NaN"/>
          </dgm:ruleLst>
        </dgm:layoutNode>
        <dgm:forEach name="Name7" axis="followSib" ptType="sibTrans" cnt="1">
          <dgm:layoutNode name="sibTrans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forEach>
      </dgm:forEach>
    </dgm:layoutNode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05/8/layout/chevron2">
  <dgm:title val=""/>
  <dgm:desc val=""/>
  <dgm:catLst>
    <dgm:cat type="process" pri="12000"/>
    <dgm:cat type="list" pri="16000"/>
    <dgm:cat type="convert" pri="1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</dgm:ptLst>
      <dgm:cxnLst>
        <dgm:cxn modelId="4" srcId="0" destId="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linearFlow">
    <dgm:varLst>
      <dgm:dir/>
      <dgm:animLvl val="lvl"/>
      <dgm:resizeHandles val="exact"/>
    </dgm:varLst>
    <dgm:alg type="lin">
      <dgm:param type="linDir" val="fromT"/>
      <dgm:param type="nodeHorzAlign" val="l"/>
    </dgm:alg>
    <dgm:shape xmlns:r="http://schemas.openxmlformats.org/officeDocument/2006/relationships" r:blip="">
      <dgm:adjLst/>
    </dgm:shape>
    <dgm:presOf/>
    <dgm:constrLst>
      <dgm:constr type="h" for="ch" forName="composite" refType="h"/>
      <dgm:constr type="w" for="ch" forName="composite" refType="w"/>
      <dgm:constr type="h" for="des" forName="parentText" op="equ"/>
      <dgm:constr type="h" for="ch" forName="sp" val="-14.88"/>
      <dgm:constr type="h" for="ch" forName="sp" refType="w" refFor="des" refForName="parentText" op="gte" fact="-0.3"/>
      <dgm:constr type="primFontSz" for="des" forName="parentText" op="equ" val="65"/>
      <dgm:constr type="primFontSz" for="des" forName="descendantText" op="equ" val="65"/>
    </dgm:constrLst>
    <dgm:ruleLst/>
    <dgm:forEach name="Name0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hoose name="Name1">
          <dgm:if name="Name2" func="var" arg="dir" op="equ" val="norm">
            <dgm:constrLst>
              <dgm:constr type="t" for="ch" forName="parentText"/>
              <dgm:constr type="l" for="ch" forName="parentText"/>
              <dgm:constr type="w" for="ch" forName="parentText" refType="w" fact="0.4"/>
              <dgm:constr type="h" for="ch" forName="parentText" refType="h"/>
              <dgm:constr type="w" for="ch" forName="parentText" refType="w" op="lte" fact="0.5"/>
              <dgm:constr type="w" for="ch" forName="parentText" refType="h" refFor="ch" refForName="parentText" op="lte" fact="0.7"/>
              <dgm:constr type="h" for="ch" forName="parentText" refType="w" refFor="ch" refForName="parentText" op="lte" fact="3"/>
              <dgm:constr type="l" for="ch" forName="descendantText" refType="w" refFor="ch" refForName="parentText"/>
              <dgm:constr type="w" for="ch" forName="descendantText" refType="w"/>
              <dgm:constr type="wOff" for="ch" forName="descendantText" refType="w" refFor="ch" refForName="parentText" fact="-1"/>
              <dgm:constr type="t" for="ch" forName="descendantText"/>
              <dgm:constr type="b" for="ch" forName="descendantText" refType="h" refFor="ch" refForName="parentText"/>
              <dgm:constr type="bOff" for="ch" forName="descendantText" refType="w" refFor="ch" refForName="parentText" fact="-0.5"/>
            </dgm:constrLst>
          </dgm:if>
          <dgm:else name="Name3">
            <dgm:constrLst>
              <dgm:constr type="t" for="ch" forName="parentText"/>
              <dgm:constr type="r" for="ch" forName="parentText" refType="w"/>
              <dgm:constr type="w" for="ch" forName="parentText" refType="w" fact="0.4"/>
              <dgm:constr type="h" for="ch" forName="parentText" refType="h"/>
              <dgm:constr type="w" for="ch" forName="parentText" refType="w" op="lte" fact="0.5"/>
              <dgm:constr type="w" for="ch" forName="parentText" refType="h" refFor="ch" refForName="parentText" op="lte" fact="0.7"/>
              <dgm:constr type="h" for="ch" forName="parentText" refType="w" refFor="ch" refForName="parentText" op="lte" fact="3"/>
              <dgm:constr type="l" for="ch" forName="descendantText"/>
              <dgm:constr type="w" for="ch" forName="descendantText" refType="w"/>
              <dgm:constr type="wOff" for="ch" forName="descendantText" refType="w" refFor="ch" refForName="parentText" fact="-1"/>
              <dgm:constr type="t" for="ch" forName="descendantText"/>
              <dgm:constr type="b" for="ch" forName="descendantText" refType="h" refFor="ch" refForName="parentText"/>
              <dgm:constr type="bOff" for="ch" forName="descendantText" refType="w" refFor="ch" refForName="parentText" fact="-0.5"/>
            </dgm:constrLst>
          </dgm:else>
        </dgm:choose>
        <dgm:ruleLst/>
        <dgm:layoutNode name="parentText" styleLbl="alignNode1">
          <dgm:varLst>
            <dgm:chMax val="1"/>
            <dgm:bulletEnabled val="1"/>
          </dgm:varLst>
          <dgm:alg type="tx"/>
          <dgm:shape xmlns:r="http://schemas.openxmlformats.org/officeDocument/2006/relationships" rot="90" type="chevron" r:blip="">
            <dgm:adjLst/>
          </dgm:shape>
          <dgm:presOf axis="self" ptType="node"/>
          <dgm:constrLst>
            <dgm:constr type="lMarg" refType="primFontSz" fact="0.05"/>
            <dgm:constr type="rMarg" refType="primFontSz" fact="0.05"/>
            <dgm:constr type="tMarg" refType="primFontSz" fact="0.05"/>
            <dgm:constr type="bMarg" refType="primFontSz" fact="0.05"/>
          </dgm:constrLst>
          <dgm:ruleLst>
            <dgm:rule type="h" val="100" fact="NaN" max="NaN"/>
            <dgm:rule type="primFontSz" val="24" fact="NaN" max="NaN"/>
            <dgm:rule type="h" val="110" fact="NaN" max="NaN"/>
            <dgm:rule type="primFontSz" val="18" fact="NaN" max="NaN"/>
            <dgm:rule type="h" val="INF" fact="NaN" max="NaN"/>
            <dgm:rule type="primFontSz" val="5" fact="NaN" max="NaN"/>
          </dgm:ruleLst>
        </dgm:layoutNode>
        <dgm:layoutNode name="descendantText" styleLbl="alignAcc1">
          <dgm:varLst>
            <dgm:bulletEnabled val="1"/>
          </dgm:varLst>
          <dgm:choose name="Name4">
            <dgm:if name="Name5" func="var" arg="dir" op="equ" val="norm">
              <dgm:alg type="tx">
                <dgm:param type="stBulletLvl" val="1"/>
                <dgm:param type="txAnchorVertCh" val="mid"/>
              </dgm:alg>
              <dgm:shape xmlns:r="http://schemas.openxmlformats.org/officeDocument/2006/relationships" rot="90" type="round2SameRect" r:blip="">
                <dgm:adjLst/>
              </dgm:shape>
            </dgm:if>
            <dgm:else name="Name6">
              <dgm:alg type="tx">
                <dgm:param type="stBulletLvl" val="1"/>
                <dgm:param type="txAnchorVertCh" val="mid"/>
              </dgm:alg>
              <dgm:shape xmlns:r="http://schemas.openxmlformats.org/officeDocument/2006/relationships" rot="-90" type="round2SameRect" r:blip="">
                <dgm:adjLst/>
              </dgm:shape>
            </dgm:else>
          </dgm:choose>
          <dgm:presOf axis="des" ptType="node"/>
          <dgm:choose name="Name7">
            <dgm:if name="Name8" func="var" arg="dir" op="equ" val="norm">
              <dgm:constrLst>
                <dgm:constr type="secFontSz" refType="primFontSz"/>
                <dgm:constr type="tMarg" refType="primFontSz" fact="0.05"/>
                <dgm:constr type="bMarg" refType="primFontSz" fact="0.05"/>
                <dgm:constr type="rMarg" refType="primFontSz" fact="0.05"/>
              </dgm:constrLst>
            </dgm:if>
            <dgm:else name="Name9">
              <dgm:constrLst>
                <dgm:constr type="secFontSz" refType="primFontSz"/>
                <dgm:constr type="tMarg" refType="primFontSz" fact="0.05"/>
                <dgm:constr type="bMarg" refType="primFontSz" fact="0.05"/>
                <dgm:constr type="lMarg" refType="primFontSz" fact="0.05"/>
              </dgm:constrLst>
            </dgm:else>
          </dgm:choose>
          <dgm:ruleLst>
            <dgm:rule type="primFontSz" val="5" fact="NaN" max="NaN"/>
          </dgm:ruleLst>
        </dgm:layoutNode>
      </dgm:layoutNode>
      <dgm:forEach name="Name10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 axis="self"/>
          <dgm:constrLst>
            <dgm:constr type="w" val="1"/>
            <dgm:constr type="h" val="37.5"/>
          </dgm:constrLst>
          <dgm:ruleLst/>
        </dgm:layoutNode>
      </dgm:forEach>
    </dgm:forEach>
  </dgm:layoutNode>
</dgm:layoutDef>
</file>

<file path=ppt/diagrams/layout6.xml><?xml version="1.0" encoding="utf-8"?>
<dgm:layoutDef xmlns:dgm="http://schemas.openxmlformats.org/drawingml/2006/diagram" xmlns:a="http://schemas.openxmlformats.org/drawingml/2006/main" uniqueId="urn:microsoft.com/office/officeart/2005/8/layout/matrix1">
  <dgm:title val=""/>
  <dgm:desc val=""/>
  <dgm:catLst>
    <dgm:cat type="matrix" pri="2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  <dgm:pt modelId="14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  <dgm:cxn modelId="6" srcId="1" destId="14" srcOrd="3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13"/>
        <dgm:pt modelId="14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  <dgm:cxn modelId="18" srcId="1" destId="14" srcOrd="3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13"/>
        <dgm:pt modelId="14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  <dgm:cxn modelId="18" srcId="1" destId="14" srcOrd="3" destOrd="0"/>
      </dgm:cxnLst>
      <dgm:bg/>
      <dgm:whole/>
    </dgm:dataModel>
  </dgm:clrData>
  <dgm:layoutNode name="diagram">
    <dgm:varLst>
      <dgm:chMax val="1"/>
      <dgm:dir/>
      <dgm:animLvl val="ctr"/>
      <dgm:resizeHandles val="exact"/>
    </dgm:varLst>
    <dgm:alg type="composite"/>
    <dgm:shape xmlns:r="http://schemas.openxmlformats.org/officeDocument/2006/relationships" r:blip="">
      <dgm:adjLst/>
    </dgm:shape>
    <dgm:presOf/>
    <dgm:constrLst>
      <dgm:constr type="ctrX" for="ch" forName="matrix" refType="w" fact="0.5"/>
      <dgm:constr type="ctrY" for="ch" forName="matrix" refType="h" fact="0.5"/>
      <dgm:constr type="w" for="ch" forName="matrix" refType="w"/>
      <dgm:constr type="h" for="ch" forName="matrix" refType="h"/>
      <dgm:constr type="ctrX" for="ch" forName="centerTile" refType="w" fact="0.5"/>
      <dgm:constr type="ctrY" for="ch" forName="centerTile" refType="h" fact="0.5"/>
      <dgm:constr type="w" for="ch" forName="centerTile" refType="w" fact="0.3"/>
      <dgm:constr type="h" for="ch" forName="centerTile" refType="h" fact="0.25"/>
      <dgm:constr type="primFontSz" for="des" ptType="node" op="equ" val="65"/>
    </dgm:constrLst>
    <dgm:ruleLst/>
    <dgm:choose name="Name0">
      <dgm:if name="Name1" axis="ch" ptType="node" func="cnt" op="gte" val="1">
        <dgm:layoutNode name="matrix">
          <dgm:alg type="composite"/>
          <dgm:shape xmlns:r="http://schemas.openxmlformats.org/officeDocument/2006/relationships" r:blip="">
            <dgm:adjLst/>
          </dgm:shape>
          <dgm:presOf/>
          <dgm:constrLst>
            <dgm:constr type="l" for="ch" forName="tile1"/>
            <dgm:constr type="t" for="ch" forName="tile1"/>
            <dgm:constr type="r" for="ch" forName="tile1" refType="w" fact="0.5"/>
            <dgm:constr type="b" for="ch" forName="tile1" refType="h" fact="0.5"/>
            <dgm:constr type="l" for="ch" forName="tile1text" refType="l" refFor="ch" refForName="tile1"/>
            <dgm:constr type="t" for="ch" forName="tile1text" refType="t" refFor="ch" refForName="tile1"/>
            <dgm:constr type="w" for="ch" forName="tile1text" refType="w" refFor="ch" refForName="tile1"/>
            <dgm:constr type="h" for="ch" forName="tile1text" refType="h" refFor="ch" refForName="tile1" fact="0.75"/>
            <dgm:constr type="r" for="ch" forName="tile2" refType="w"/>
            <dgm:constr type="t" for="ch" forName="tile2"/>
            <dgm:constr type="l" for="ch" forName="tile2" refType="w" fact="0.5"/>
            <dgm:constr type="b" for="ch" forName="tile2" refType="h" fact="0.5"/>
            <dgm:constr type="r" for="ch" forName="tile2text" refType="r" refFor="ch" refForName="tile2"/>
            <dgm:constr type="t" for="ch" forName="tile2text" refType="t" refFor="ch" refForName="tile2"/>
            <dgm:constr type="w" for="ch" forName="tile2text" refType="w" refFor="ch" refForName="tile2"/>
            <dgm:constr type="h" for="ch" forName="tile2text" refType="h" refFor="ch" refForName="tile2" fact="0.75"/>
            <dgm:constr type="l" for="ch" forName="tile3"/>
            <dgm:constr type="b" for="ch" forName="tile3" refType="h"/>
            <dgm:constr type="r" for="ch" forName="tile3" refType="w" fact="0.5"/>
            <dgm:constr type="t" for="ch" forName="tile3" refType="h" fact="0.5"/>
            <dgm:constr type="l" for="ch" forName="tile3text" refType="l" refFor="ch" refForName="tile3"/>
            <dgm:constr type="b" for="ch" forName="tile3text" refType="b" refFor="ch" refForName="tile3"/>
            <dgm:constr type="w" for="ch" forName="tile3text" refType="w" refFor="ch" refForName="tile3"/>
            <dgm:constr type="h" for="ch" forName="tile3text" refType="h" refFor="ch" refForName="tile3" fact="0.75"/>
            <dgm:constr type="r" for="ch" forName="tile4" refType="w"/>
            <dgm:constr type="b" for="ch" forName="tile4" refType="h"/>
            <dgm:constr type="l" for="ch" forName="tile4" refType="w" fact="0.5"/>
            <dgm:constr type="t" for="ch" forName="tile4" refType="h" fact="0.5"/>
            <dgm:constr type="r" for="ch" forName="tile4text" refType="r" refFor="ch" refForName="tile4"/>
            <dgm:constr type="b" for="ch" forName="tile4text" refType="b" refFor="ch" refForName="tile4"/>
            <dgm:constr type="w" for="ch" forName="tile4text" refType="w" refFor="ch" refForName="tile4"/>
            <dgm:constr type="h" for="ch" forName="tile4text" refType="h" refFor="ch" refForName="tile4" fact="0.75"/>
          </dgm:constrLst>
          <dgm:ruleLst/>
          <dgm:layoutNode name="tile1" styleLbl="node1">
            <dgm:alg type="sp"/>
            <dgm:shape xmlns:r="http://schemas.openxmlformats.org/officeDocument/2006/relationships" rot="270" type="round1Rect" r:blip="">
              <dgm:adjLst/>
            </dgm:shape>
            <dgm:choose name="Name2">
              <dgm:if name="Name3" func="var" arg="dir" op="equ" val="norm">
                <dgm:presOf axis="ch ch desOrSelf" ptType="node node node" st="1 1 1" cnt="1 1 0"/>
              </dgm:if>
              <dgm:else name="Name4">
                <dgm:presOf axis="ch ch desOrSelf" ptType="node node node" st="1 2 1" cnt="1 1 0"/>
              </dgm:else>
            </dgm:choose>
            <dgm:constrLst/>
            <dgm:ruleLst/>
          </dgm:layoutNode>
          <dgm:layoutNode name="tile1text" styleLbl="node1">
            <dgm:varLst>
              <dgm:chMax val="0"/>
              <dgm:chPref val="0"/>
              <dgm:bulletEnabled val="1"/>
            </dgm:varLst>
            <dgm:choose name="Name5">
              <dgm:if name="Name6" axis="root des" func="maxDepth" op="gte" val="3">
                <dgm:alg type="tx">
                  <dgm:param type="txAnchorVert" val="t"/>
                  <dgm:param type="parTxLTRAlign" val="l"/>
                  <dgm:param type="parTxRTLAlign" val="r"/>
                </dgm:alg>
              </dgm:if>
              <dgm:else name="Name7">
                <dgm:alg type="tx"/>
              </dgm:else>
            </dgm:choose>
            <dgm:shape xmlns:r="http://schemas.openxmlformats.org/officeDocument/2006/relationships" rot="270" type="rect" r:blip="" hideGeom="1">
              <dgm:adjLst>
                <dgm:adj idx="1" val="0.2"/>
              </dgm:adjLst>
            </dgm:shape>
            <dgm:choose name="Name8">
              <dgm:if name="Name9" func="var" arg="dir" op="equ" val="norm">
                <dgm:presOf axis="ch ch desOrSelf" ptType="node node node" st="1 1 1" cnt="1 1 0"/>
              </dgm:if>
              <dgm:else name="Name10">
                <dgm:presOf axis="ch ch desOrSelf" ptType="node node node" st="1 2 1" cnt="1 1 0"/>
              </dgm:else>
            </dgm:choose>
            <dgm:constrLst/>
            <dgm:ruleLst>
              <dgm:rule type="primFontSz" val="5" fact="NaN" max="NaN"/>
            </dgm:ruleLst>
          </dgm:layoutNode>
          <dgm:layoutNode name="tile2" styleLbl="node1">
            <dgm:alg type="sp"/>
            <dgm:shape xmlns:r="http://schemas.openxmlformats.org/officeDocument/2006/relationships" type="round1Rect" r:blip="">
              <dgm:adjLst/>
            </dgm:shape>
            <dgm:choose name="Name11">
              <dgm:if name="Name12" func="var" arg="dir" op="equ" val="norm">
                <dgm:presOf axis="ch ch desOrSelf" ptType="node node node" st="1 2 1" cnt="1 1 0"/>
              </dgm:if>
              <dgm:else name="Name13">
                <dgm:presOf axis="ch ch desOrSelf" ptType="node node node" st="1 1 1" cnt="1 1 0"/>
              </dgm:else>
            </dgm:choose>
            <dgm:constrLst/>
            <dgm:ruleLst/>
          </dgm:layoutNode>
          <dgm:layoutNode name="tile2text" styleLbl="node1">
            <dgm:varLst>
              <dgm:chMax val="0"/>
              <dgm:chPref val="0"/>
              <dgm:bulletEnabled val="1"/>
            </dgm:varLst>
            <dgm:choose name="Name14">
              <dgm:if name="Name15" axis="root des" func="maxDepth" op="gte" val="3">
                <dgm:alg type="tx">
                  <dgm:param type="txAnchorVert" val="t"/>
                  <dgm:param type="parTxLTRAlign" val="l"/>
                  <dgm:param type="parTxRTLAlign" val="r"/>
                </dgm:alg>
              </dgm:if>
              <dgm:else name="Name16">
                <dgm:alg type="tx"/>
              </dgm:else>
            </dgm:choose>
            <dgm:shape xmlns:r="http://schemas.openxmlformats.org/officeDocument/2006/relationships" type="rect" r:blip="" hideGeom="1">
              <dgm:adjLst/>
            </dgm:shape>
            <dgm:choose name="Name17">
              <dgm:if name="Name18" func="var" arg="dir" op="equ" val="norm">
                <dgm:presOf axis="ch ch desOrSelf" ptType="node node node" st="1 2 1" cnt="1 1 0"/>
              </dgm:if>
              <dgm:else name="Name19">
                <dgm:presOf axis="ch ch desOrSelf" ptType="node node node" st="1 1 1" cnt="1 1 0"/>
              </dgm:else>
            </dgm:choose>
            <dgm:constrLst/>
            <dgm:ruleLst>
              <dgm:rule type="primFontSz" val="5" fact="NaN" max="NaN"/>
            </dgm:ruleLst>
          </dgm:layoutNode>
          <dgm:layoutNode name="tile3" styleLbl="node1">
            <dgm:alg type="sp"/>
            <dgm:shape xmlns:r="http://schemas.openxmlformats.org/officeDocument/2006/relationships" rot="180" type="round1Rect" r:blip="">
              <dgm:adjLst/>
            </dgm:shape>
            <dgm:choose name="Name20">
              <dgm:if name="Name21" func="var" arg="dir" op="equ" val="norm">
                <dgm:presOf axis="ch ch desOrSelf" ptType="node node node" st="1 3 1" cnt="1 1 0"/>
              </dgm:if>
              <dgm:else name="Name22">
                <dgm:presOf axis="ch ch desOrSelf" ptType="node node node" st="1 4 1" cnt="1 1 0"/>
              </dgm:else>
            </dgm:choose>
            <dgm:constrLst/>
            <dgm:ruleLst/>
          </dgm:layoutNode>
          <dgm:layoutNode name="tile3text" styleLbl="node1">
            <dgm:varLst>
              <dgm:chMax val="0"/>
              <dgm:chPref val="0"/>
              <dgm:bulletEnabled val="1"/>
            </dgm:varLst>
            <dgm:choose name="Name23">
              <dgm:if name="Name24" axis="root des" func="maxDepth" op="gte" val="3">
                <dgm:alg type="tx">
                  <dgm:param type="txAnchorVert" val="t"/>
                  <dgm:param type="parTxLTRAlign" val="l"/>
                  <dgm:param type="parTxRTLAlign" val="r"/>
                </dgm:alg>
              </dgm:if>
              <dgm:else name="Name25">
                <dgm:alg type="tx"/>
              </dgm:else>
            </dgm:choose>
            <dgm:shape xmlns:r="http://schemas.openxmlformats.org/officeDocument/2006/relationships" rot="180" type="rect" r:blip="" hideGeom="1">
              <dgm:adjLst/>
            </dgm:shape>
            <dgm:choose name="Name26">
              <dgm:if name="Name27" func="var" arg="dir" op="equ" val="norm">
                <dgm:presOf axis="ch ch desOrSelf" ptType="node node node" st="1 3 1" cnt="1 1 0"/>
              </dgm:if>
              <dgm:else name="Name28">
                <dgm:presOf axis="ch ch desOrSelf" ptType="node node node" st="1 4 1" cnt="1 1 0"/>
              </dgm:else>
            </dgm:choose>
            <dgm:constrLst/>
            <dgm:ruleLst>
              <dgm:rule type="primFontSz" val="5" fact="NaN" max="NaN"/>
            </dgm:ruleLst>
          </dgm:layoutNode>
          <dgm:layoutNode name="tile4" styleLbl="node1">
            <dgm:alg type="sp"/>
            <dgm:shape xmlns:r="http://schemas.openxmlformats.org/officeDocument/2006/relationships" rot="90" type="round1Rect" r:blip="">
              <dgm:adjLst/>
            </dgm:shape>
            <dgm:choose name="Name29">
              <dgm:if name="Name30" func="var" arg="dir" op="equ" val="norm">
                <dgm:presOf axis="ch ch desOrSelf" ptType="node node node" st="1 4 1" cnt="1 1 0"/>
              </dgm:if>
              <dgm:else name="Name31">
                <dgm:presOf axis="ch ch desOrSelf" ptType="node node node" st="1 3 1" cnt="1 1 0"/>
              </dgm:else>
            </dgm:choose>
            <dgm:constrLst/>
            <dgm:ruleLst/>
          </dgm:layoutNode>
          <dgm:layoutNode name="tile4text" styleLbl="node1">
            <dgm:varLst>
              <dgm:chMax val="0"/>
              <dgm:chPref val="0"/>
              <dgm:bulletEnabled val="1"/>
            </dgm:varLst>
            <dgm:choose name="Name32">
              <dgm:if name="Name33" axis="root des" func="maxDepth" op="gte" val="3">
                <dgm:alg type="tx">
                  <dgm:param type="txAnchorVert" val="t"/>
                  <dgm:param type="parTxLTRAlign" val="l"/>
                  <dgm:param type="parTxRTLAlign" val="r"/>
                </dgm:alg>
              </dgm:if>
              <dgm:else name="Name34">
                <dgm:alg type="tx"/>
              </dgm:else>
            </dgm:choose>
            <dgm:shape xmlns:r="http://schemas.openxmlformats.org/officeDocument/2006/relationships" rot="90" type="rect" r:blip="" hideGeom="1">
              <dgm:adjLst/>
            </dgm:shape>
            <dgm:choose name="Name35">
              <dgm:if name="Name36" func="var" arg="dir" op="equ" val="norm">
                <dgm:presOf axis="ch ch desOrSelf" ptType="node node node" st="1 4 1" cnt="1 1 0"/>
              </dgm:if>
              <dgm:else name="Name37">
                <dgm:presOf axis="ch ch desOrSelf" ptType="node node node" st="1 3 1" cnt="1 1 0"/>
              </dgm:else>
            </dgm:choose>
            <dgm:constrLst/>
            <dgm:ruleLst>
              <dgm:rule type="primFontSz" val="5" fact="NaN" max="NaN"/>
            </dgm:ruleLst>
          </dgm:layoutNode>
        </dgm:layoutNode>
        <dgm:layoutNode name="centerTile" styleLbl="fgShp">
          <dgm:varLst>
            <dgm:chMax val="0"/>
            <dgm:chPref val="0"/>
          </dgm:varLst>
          <dgm:alg type="tx"/>
          <dgm:shape xmlns:r="http://schemas.openxmlformats.org/officeDocument/2006/relationships" type="roundRect" r:blip="">
            <dgm:adjLst/>
          </dgm:shape>
          <dgm:presOf axis="ch" ptType="node" cnt="1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</dgm:if>
      <dgm:else name="Name38"/>
    </dgm:choose>
  </dgm:layoutNode>
</dgm:layoutDef>
</file>

<file path=ppt/diagrams/layout7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8.xml><?xml version="1.0" encoding="utf-8"?>
<dgm:layoutDef xmlns:dgm="http://schemas.openxmlformats.org/drawingml/2006/diagram" xmlns:a="http://schemas.openxmlformats.org/drawingml/2006/main" uniqueId="urn:microsoft.com/office/officeart/2005/8/layout/hList1">
  <dgm:title val=""/>
  <dgm:desc val=""/>
  <dgm:catLst>
    <dgm:cat type="list" pri="5000"/>
    <dgm:cat type="convert" pri="5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composite" refType="h"/>
      <dgm:constr type="w" for="ch" forName="composite" refType="w"/>
      <dgm:constr type="w" for="des" forName="parTx"/>
      <dgm:constr type="h" for="des" forName="parTx" op="equ"/>
      <dgm:constr type="w" for="des" forName="desTx"/>
      <dgm:constr type="h" for="des" forName="desTx" op="equ"/>
      <dgm:constr type="primFontSz" for="des" forName="parTx" val="65"/>
      <dgm:constr type="secFontSz" for="des" forName="desTx" refType="primFontSz" refFor="des" refForName="parTx" op="equ"/>
      <dgm:constr type="h" for="des" forName="parTx" refType="primFontSz" refFor="des" refForName="parTx" fact="0.8"/>
      <dgm:constr type="h" for="des" forName="desTx" refType="primFontSz" refFor="des" refForName="parTx" fact="1.22"/>
      <dgm:constr type="w" for="ch" forName="space" refType="w" refFor="ch" refForName="composite" op="equ" fact="0.14"/>
    </dgm:constrLst>
    <dgm:ruleLst>
      <dgm:rule type="w" for="ch" forName="composite" val="0" fact="NaN" max="NaN"/>
      <dgm:rule type="primFontSz" for="des" forName="parTx" val="5" fact="NaN" max="NaN"/>
    </dgm:ruleLst>
    <dgm:forEach name="Name4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onstrLst>
          <dgm:constr type="l" for="ch" forName="parTx"/>
          <dgm:constr type="w" for="ch" forName="parTx" refType="w"/>
          <dgm:constr type="t" for="ch" forName="parTx"/>
          <dgm:constr type="l" for="ch" forName="desTx"/>
          <dgm:constr type="w" for="ch" forName="desTx" refType="w" refFor="ch" refForName="parTx"/>
          <dgm:constr type="t" for="ch" forName="desTx" refType="h" refFor="ch" refForName="parTx"/>
        </dgm:constrLst>
        <dgm:ruleLst>
          <dgm:rule type="h" val="INF" fact="NaN" max="NaN"/>
        </dgm:ruleLst>
        <dgm:layoutNode name="parTx" styleLbl="alignNode1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>
            <dgm:adjLst/>
          </dgm:shape>
          <dgm:presOf axis="self" ptType="node"/>
          <dgm:constrLst>
            <dgm:constr type="h" refType="w" op="lte" fact="0.4"/>
            <dgm:constr type="h"/>
            <dgm:constr type="tMarg" refType="primFontSz" fact="0.32"/>
            <dgm:constr type="bMarg" refType="primFontSz" fact="0.32"/>
          </dgm:constrLst>
          <dgm:ruleLst>
            <dgm:rule type="h" val="INF" fact="NaN" max="NaN"/>
          </dgm:ruleLst>
        </dgm:layoutNode>
        <dgm:layoutNode name="desTx" styleLbl="alignAccFollowNode1">
          <dgm:varLst>
            <dgm:bulletEnabled val="1"/>
          </dgm:varLst>
          <dgm:alg type="tx">
            <dgm:param type="stBulletLvl" val="1"/>
          </dgm:alg>
          <dgm:shape xmlns:r="http://schemas.openxmlformats.org/officeDocument/2006/relationships" type="rect" r:blip="">
            <dgm:adjLst/>
          </dgm:shape>
          <dgm:presOf axis="des" ptType="node"/>
          <dgm:constrLst>
            <dgm:constr type="secFontSz" val="65"/>
            <dgm:constr type="primFontSz" refType="secFontSz"/>
            <dgm:constr type="h"/>
            <dgm:constr type="lMarg" refType="primFontSz" fact="0.42"/>
            <dgm:constr type="tMarg" refType="primFontSz" fact="0.42"/>
            <dgm:constr type="bMarg" refType="primFontSz" fact="0.63"/>
          </dgm:constrLst>
          <dgm:ruleLst>
            <dgm:rule type="h" val="INF" fact="NaN" max="NaN"/>
          </dgm:ruleLst>
        </dgm:layoutNode>
      </dgm:layoutNode>
      <dgm:forEach name="Name5" axis="followSib" ptType="sibTrans" cnt="1">
        <dgm:layoutNode name="space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6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7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8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C8E5F53-BFB9-4A8B-9233-AD12BD0ED8DB}" type="datetimeFigureOut">
              <a:rPr lang="ru-RU" smtClean="0"/>
              <a:t>10.06.2022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DFD2560-6D46-460E-9D66-D41ECDB1803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7614873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ru-RU" dirty="0"/>
              <a:t>Например,</a:t>
            </a:r>
            <a:r>
              <a:rPr lang="ru-RU" baseline="0" dirty="0"/>
              <a:t> часто электростанции размещаются рядом с месторождениями угля.</a:t>
            </a:r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DFD2560-6D46-460E-9D66-D41ECDB18034}" type="slidenum">
              <a:rPr lang="ru-RU" smtClean="0"/>
              <a:t>8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6272181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30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304800" y="863600"/>
            <a:ext cx="6188075" cy="3481388"/>
          </a:xfrm>
          <a:ln/>
        </p:spPr>
      </p:sp>
      <p:sp>
        <p:nvSpPr>
          <p:cNvPr id="4813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006475" y="5159375"/>
            <a:ext cx="4799013" cy="3660775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defTabSz="914400" eaLnBrk="1" hangingPunct="1"/>
            <a:endParaRPr lang="en-US" altLang="en-US"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4029073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4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8195" name="Rectangle 5"/>
          <p:cNvSpPr>
            <a:spLocks noGrp="1" noChangeArrowheads="1"/>
          </p:cNvSpPr>
          <p:nvPr>
            <p:ph type="body" idx="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380294739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1026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9219" name="Rectangle 1027"/>
          <p:cNvSpPr>
            <a:spLocks noGrp="1" noChangeArrowheads="1"/>
          </p:cNvSpPr>
          <p:nvPr>
            <p:ph type="body" idx="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921645409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F36A19E-A243-482F-8C6E-61291174E2BF}" type="slidenum">
              <a:rPr lang="ru-RU" smtClean="0"/>
              <a:t>31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6604894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Титульный слайд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4000" y="1617663"/>
            <a:ext cx="9144000" cy="2387600"/>
          </a:xfrm>
        </p:spPr>
        <p:txBody>
          <a:bodyPr anchor="b"/>
          <a:lstStyle>
            <a:lvl1pPr algn="ctr">
              <a:defRPr sz="6000" b="1">
                <a:solidFill>
                  <a:schemeClr val="bg1"/>
                </a:solidFill>
              </a:defRPr>
            </a:lvl1pPr>
          </a:lstStyle>
          <a:p>
            <a:r>
              <a:rPr lang="ru-RU"/>
              <a:t>Образец заголовка</a:t>
            </a:r>
          </a:p>
        </p:txBody>
      </p:sp>
    </p:spTree>
    <p:extLst>
      <p:ext uri="{BB962C8B-B14F-4D97-AF65-F5344CB8AC3E}">
        <p14:creationId xmlns:p14="http://schemas.microsoft.com/office/powerpoint/2010/main" val="39485191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объект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2012950"/>
            <a:ext cx="10515600" cy="1325563"/>
          </a:xfrm>
        </p:spPr>
        <p:txBody>
          <a:bodyPr/>
          <a:lstStyle>
            <a:lvl1pPr algn="ctr">
              <a:defRPr b="1" i="0">
                <a:solidFill>
                  <a:schemeClr val="bg1"/>
                </a:solidFill>
              </a:defRPr>
            </a:lvl1pPr>
          </a:lstStyle>
          <a:p>
            <a:r>
              <a:rPr lang="ru-RU"/>
              <a:t>Образец заголовка</a:t>
            </a:r>
          </a:p>
        </p:txBody>
      </p:sp>
    </p:spTree>
    <p:extLst>
      <p:ext uri="{BB962C8B-B14F-4D97-AF65-F5344CB8AC3E}">
        <p14:creationId xmlns:p14="http://schemas.microsoft.com/office/powerpoint/2010/main" val="397483240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</p:spTree>
    <p:extLst>
      <p:ext uri="{BB962C8B-B14F-4D97-AF65-F5344CB8AC3E}">
        <p14:creationId xmlns:p14="http://schemas.microsoft.com/office/powerpoint/2010/main" val="169240924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</p:spTree>
    <p:extLst>
      <p:ext uri="{BB962C8B-B14F-4D97-AF65-F5344CB8AC3E}">
        <p14:creationId xmlns:p14="http://schemas.microsoft.com/office/powerpoint/2010/main" val="371658476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</p:spTree>
    <p:extLst>
      <p:ext uri="{BB962C8B-B14F-4D97-AF65-F5344CB8AC3E}">
        <p14:creationId xmlns:p14="http://schemas.microsoft.com/office/powerpoint/2010/main" val="421487904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</p:spTree>
    <p:extLst>
      <p:ext uri="{BB962C8B-B14F-4D97-AF65-F5344CB8AC3E}">
        <p14:creationId xmlns:p14="http://schemas.microsoft.com/office/powerpoint/2010/main" val="321388800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65544920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</p:spTree>
    <p:extLst>
      <p:ext uri="{BB962C8B-B14F-4D97-AF65-F5344CB8AC3E}">
        <p14:creationId xmlns:p14="http://schemas.microsoft.com/office/powerpoint/2010/main" val="199714533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/>
              <a:t>Вставка рисунка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</p:spTree>
    <p:extLst>
      <p:ext uri="{BB962C8B-B14F-4D97-AF65-F5344CB8AC3E}">
        <p14:creationId xmlns:p14="http://schemas.microsoft.com/office/powerpoint/2010/main" val="72175252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</p:spTree>
    <p:extLst>
      <p:ext uri="{BB962C8B-B14F-4D97-AF65-F5344CB8AC3E}">
        <p14:creationId xmlns:p14="http://schemas.microsoft.com/office/powerpoint/2010/main" val="212179868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</p:spTree>
    <p:extLst>
      <p:ext uri="{BB962C8B-B14F-4D97-AF65-F5344CB8AC3E}">
        <p14:creationId xmlns:p14="http://schemas.microsoft.com/office/powerpoint/2010/main" val="2679503919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1_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5C89D2-7643-4E4C-8F01-EAAC244A498C}" type="datetimeFigureOut">
              <a:rPr lang="ru-RU" smtClean="0"/>
              <a:t>10.06.2022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C7B00F-8057-4E92-A4EC-B57F55B9E9C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5744976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4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00D5F60-3A8F-4753-829B-F57653451926}" type="datetimeFigureOut">
              <a:rPr lang="ru-RU" smtClean="0"/>
              <a:t>10.06.2022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9C9E4B9-A8B0-4C88-AD25-4CE7A2B34F9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987101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1" r:id="rId1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1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12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3.xml"/><Relationship Id="rId2" Type="http://schemas.openxmlformats.org/officeDocument/2006/relationships/diagramData" Target="../diagrams/data3.xml"/><Relationship Id="rId1" Type="http://schemas.openxmlformats.org/officeDocument/2006/relationships/slideLayout" Target="../slideLayouts/slideLayout12.xml"/><Relationship Id="rId6" Type="http://schemas.microsoft.com/office/2007/relationships/diagramDrawing" Target="../diagrams/drawing3.xml"/><Relationship Id="rId5" Type="http://schemas.openxmlformats.org/officeDocument/2006/relationships/diagramColors" Target="../diagrams/colors3.xml"/><Relationship Id="rId4" Type="http://schemas.openxmlformats.org/officeDocument/2006/relationships/diagramQuickStyle" Target="../diagrams/quickStyle3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4.xml"/><Relationship Id="rId2" Type="http://schemas.openxmlformats.org/officeDocument/2006/relationships/diagramData" Target="../diagrams/data4.xml"/><Relationship Id="rId1" Type="http://schemas.openxmlformats.org/officeDocument/2006/relationships/slideLayout" Target="../slideLayouts/slideLayout12.xml"/><Relationship Id="rId6" Type="http://schemas.microsoft.com/office/2007/relationships/diagramDrawing" Target="../diagrams/drawing4.xml"/><Relationship Id="rId5" Type="http://schemas.openxmlformats.org/officeDocument/2006/relationships/diagramColors" Target="../diagrams/colors4.xml"/><Relationship Id="rId4" Type="http://schemas.openxmlformats.org/officeDocument/2006/relationships/diagramQuickStyle" Target="../diagrams/quickStyle4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5.xml"/><Relationship Id="rId2" Type="http://schemas.openxmlformats.org/officeDocument/2006/relationships/diagramData" Target="../diagrams/data5.xml"/><Relationship Id="rId1" Type="http://schemas.openxmlformats.org/officeDocument/2006/relationships/slideLayout" Target="../slideLayouts/slideLayout12.xml"/><Relationship Id="rId6" Type="http://schemas.microsoft.com/office/2007/relationships/diagramDrawing" Target="../diagrams/drawing5.xml"/><Relationship Id="rId5" Type="http://schemas.openxmlformats.org/officeDocument/2006/relationships/diagramColors" Target="../diagrams/colors5.xml"/><Relationship Id="rId4" Type="http://schemas.openxmlformats.org/officeDocument/2006/relationships/diagramQuickStyle" Target="../diagrams/quickStyle5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1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1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2.xml"/><Relationship Id="rId1" Type="http://schemas.openxmlformats.org/officeDocument/2006/relationships/tags" Target="../tags/tag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2.xml"/><Relationship Id="rId1" Type="http://schemas.openxmlformats.org/officeDocument/2006/relationships/tags" Target="../tags/tag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.xml"/><Relationship Id="rId2" Type="http://schemas.openxmlformats.org/officeDocument/2006/relationships/slideLayout" Target="../slideLayouts/slideLayout12.xml"/><Relationship Id="rId1" Type="http://schemas.openxmlformats.org/officeDocument/2006/relationships/tags" Target="../tags/tag3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1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2.xml"/><Relationship Id="rId1" Type="http://schemas.openxmlformats.org/officeDocument/2006/relationships/tags" Target="../tags/tag4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6.xml"/><Relationship Id="rId2" Type="http://schemas.openxmlformats.org/officeDocument/2006/relationships/diagramData" Target="../diagrams/data6.xml"/><Relationship Id="rId1" Type="http://schemas.openxmlformats.org/officeDocument/2006/relationships/slideLayout" Target="../slideLayouts/slideLayout6.xml"/><Relationship Id="rId6" Type="http://schemas.microsoft.com/office/2007/relationships/diagramDrawing" Target="../diagrams/drawing6.xml"/><Relationship Id="rId5" Type="http://schemas.openxmlformats.org/officeDocument/2006/relationships/diagramColors" Target="../diagrams/colors6.xml"/><Relationship Id="rId4" Type="http://schemas.openxmlformats.org/officeDocument/2006/relationships/diagramQuickStyle" Target="../diagrams/quickStyle6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7.xml"/><Relationship Id="rId2" Type="http://schemas.openxmlformats.org/officeDocument/2006/relationships/diagramData" Target="../diagrams/data7.xml"/><Relationship Id="rId1" Type="http://schemas.openxmlformats.org/officeDocument/2006/relationships/slideLayout" Target="../slideLayouts/slideLayout6.xml"/><Relationship Id="rId6" Type="http://schemas.microsoft.com/office/2007/relationships/diagramDrawing" Target="../diagrams/drawing7.xml"/><Relationship Id="rId5" Type="http://schemas.openxmlformats.org/officeDocument/2006/relationships/diagramColors" Target="../diagrams/colors7.xml"/><Relationship Id="rId4" Type="http://schemas.openxmlformats.org/officeDocument/2006/relationships/diagramQuickStyle" Target="../diagrams/quickStyle7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3.xml"/><Relationship Id="rId2" Type="http://schemas.openxmlformats.org/officeDocument/2006/relationships/slideLayout" Target="../slideLayouts/slideLayout12.xml"/><Relationship Id="rId1" Type="http://schemas.openxmlformats.org/officeDocument/2006/relationships/tags" Target="../tags/tag5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4.xml"/><Relationship Id="rId2" Type="http://schemas.openxmlformats.org/officeDocument/2006/relationships/slideLayout" Target="../slideLayouts/slideLayout12.xml"/><Relationship Id="rId1" Type="http://schemas.openxmlformats.org/officeDocument/2006/relationships/tags" Target="../tags/tag6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8.xml"/><Relationship Id="rId2" Type="http://schemas.openxmlformats.org/officeDocument/2006/relationships/diagramData" Target="../diagrams/data8.xml"/><Relationship Id="rId1" Type="http://schemas.openxmlformats.org/officeDocument/2006/relationships/slideLayout" Target="../slideLayouts/slideLayout12.xml"/><Relationship Id="rId6" Type="http://schemas.microsoft.com/office/2007/relationships/diagramDrawing" Target="../diagrams/drawing8.xml"/><Relationship Id="rId5" Type="http://schemas.openxmlformats.org/officeDocument/2006/relationships/diagramColors" Target="../diagrams/colors8.xml"/><Relationship Id="rId4" Type="http://schemas.openxmlformats.org/officeDocument/2006/relationships/diagramQuickStyle" Target="../diagrams/quickStyle8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6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hyperlink" Target="https://en.sng1lib.org/g/James%20Brickley" TargetMode="External"/><Relationship Id="rId7" Type="http://schemas.openxmlformats.org/officeDocument/2006/relationships/hyperlink" Target="https://en.sng1lib.org/g/James%20A.%20Brander" TargetMode="External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2.xml"/><Relationship Id="rId6" Type="http://schemas.openxmlformats.org/officeDocument/2006/relationships/hyperlink" Target="https://en.sng1lib.org/g/Jeffrey%20M.%20Perloff" TargetMode="External"/><Relationship Id="rId5" Type="http://schemas.openxmlformats.org/officeDocument/2006/relationships/hyperlink" Target="https://en.sng1lib.org/g/Jerold%20L.%20Zimmerman" TargetMode="External"/><Relationship Id="rId4" Type="http://schemas.openxmlformats.org/officeDocument/2006/relationships/hyperlink" Target="https://en.sng1lib.org/g/Clifford%20W.%20Smith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675863" y="1926860"/>
            <a:ext cx="9144000" cy="2387600"/>
          </a:xfrm>
        </p:spPr>
        <p:txBody>
          <a:bodyPr>
            <a:normAutofit fontScale="90000"/>
          </a:bodyPr>
          <a:lstStyle/>
          <a:p>
            <a:r>
              <a:rPr lang="ru-RU" dirty="0"/>
              <a:t>11-Мавзу: Капитал </a:t>
            </a:r>
            <a:r>
              <a:rPr lang="ru-RU" dirty="0" err="1"/>
              <a:t>қўйилмалар</a:t>
            </a:r>
            <a:r>
              <a:rPr lang="ru-RU" dirty="0"/>
              <a:t> </a:t>
            </a:r>
            <a:r>
              <a:rPr lang="ru-RU" dirty="0" err="1"/>
              <a:t>таҳлили</a:t>
            </a:r>
            <a:r>
              <a:rPr lang="ru-RU" dirty="0"/>
              <a:t> </a:t>
            </a:r>
            <a:r>
              <a:rPr lang="ru-RU" dirty="0" err="1"/>
              <a:t>ва</a:t>
            </a:r>
            <a:r>
              <a:rPr lang="ru-RU" dirty="0"/>
              <a:t> капитал </a:t>
            </a:r>
            <a:r>
              <a:rPr lang="ru-RU" dirty="0" err="1"/>
              <a:t>қийматини</a:t>
            </a:r>
            <a:r>
              <a:rPr lang="ru-RU" dirty="0"/>
              <a:t> </a:t>
            </a:r>
            <a:r>
              <a:rPr lang="ru-RU" dirty="0" err="1"/>
              <a:t>баҳолаш</a:t>
            </a:r>
            <a:endParaRPr lang="ru-RU" dirty="0"/>
          </a:p>
        </p:txBody>
      </p:sp>
      <p:sp>
        <p:nvSpPr>
          <p:cNvPr id="3" name="TextBox 2"/>
          <p:cNvSpPr txBox="1"/>
          <p:nvPr/>
        </p:nvSpPr>
        <p:spPr>
          <a:xfrm>
            <a:off x="3525219" y="4650244"/>
            <a:ext cx="5652654" cy="16312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MANAGERIAL ECONOMICS</a:t>
            </a:r>
          </a:p>
          <a:p>
            <a:pPr algn="ctr"/>
            <a:r>
              <a:rPr lang="uz-Cyrl-UZ" sz="20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БОШҚАРУВ </a:t>
            </a:r>
            <a:r>
              <a:rPr lang="uz-Cyrl-UZ" sz="20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ИҚТИСОДИЁТИ</a:t>
            </a:r>
          </a:p>
          <a:p>
            <a:pPr algn="ctr"/>
            <a:endParaRPr lang="uz-Cyrl-UZ" sz="20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uz-Cyrl-UZ" sz="20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uz-Cyrl-UZ" sz="20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и.ф.д., доц. Э.А.ХОШИМОВ</a:t>
            </a:r>
            <a:endParaRPr lang="ru-RU" sz="20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570028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549275"/>
          </a:xfrm>
        </p:spPr>
        <p:txBody>
          <a:bodyPr>
            <a:normAutofit fontScale="90000"/>
          </a:bodyPr>
          <a:lstStyle/>
          <a:p>
            <a:pPr algn="ctr"/>
            <a:r>
              <a:rPr lang="ru-RU" sz="3600" b="1" dirty="0" err="1"/>
              <a:t>Айрим</a:t>
            </a:r>
            <a:r>
              <a:rPr lang="ru-RU" sz="3600" b="1" dirty="0"/>
              <a:t> </a:t>
            </a:r>
            <a:r>
              <a:rPr lang="ru-RU" sz="3600" b="1" dirty="0" err="1"/>
              <a:t>тушунчалар</a:t>
            </a:r>
            <a:endParaRPr lang="ru-RU" sz="3600" b="1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838200" y="1463041"/>
            <a:ext cx="10515600" cy="3450336"/>
          </a:xfr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r>
              <a:rPr lang="ru-RU" dirty="0" err="1"/>
              <a:t>Йиллик</a:t>
            </a:r>
            <a:r>
              <a:rPr lang="ru-RU" dirty="0"/>
              <a:t> </a:t>
            </a:r>
            <a:r>
              <a:rPr lang="ru-RU" dirty="0" err="1"/>
              <a:t>миллий</a:t>
            </a:r>
            <a:r>
              <a:rPr lang="ru-RU" dirty="0"/>
              <a:t> </a:t>
            </a:r>
            <a:r>
              <a:rPr lang="ru-RU" dirty="0" err="1"/>
              <a:t>маҳсулот</a:t>
            </a:r>
            <a:r>
              <a:rPr lang="ru-RU" dirty="0"/>
              <a:t> </a:t>
            </a:r>
            <a:r>
              <a:rPr lang="ru-RU" dirty="0" err="1"/>
              <a:t>ҳажми</a:t>
            </a:r>
            <a:r>
              <a:rPr lang="ru-RU" dirty="0"/>
              <a:t> </a:t>
            </a:r>
            <a:r>
              <a:rPr lang="ru-RU" dirty="0" err="1"/>
              <a:t>тўлалигича</a:t>
            </a:r>
            <a:r>
              <a:rPr lang="ru-RU" dirty="0"/>
              <a:t> </a:t>
            </a:r>
            <a:r>
              <a:rPr lang="ru-RU" dirty="0" err="1"/>
              <a:t>ишлаб</a:t>
            </a:r>
            <a:r>
              <a:rPr lang="ru-RU" dirty="0"/>
              <a:t> </a:t>
            </a:r>
            <a:r>
              <a:rPr lang="ru-RU" dirty="0" err="1"/>
              <a:t>чиқаришга</a:t>
            </a:r>
            <a:r>
              <a:rPr lang="ru-RU" dirty="0"/>
              <a:t> </a:t>
            </a:r>
            <a:r>
              <a:rPr lang="ru-RU" dirty="0" err="1"/>
              <a:t>киритилган</a:t>
            </a:r>
            <a:r>
              <a:rPr lang="ru-RU" dirty="0"/>
              <a:t> </a:t>
            </a:r>
            <a:r>
              <a:rPr lang="ru-RU" dirty="0" err="1"/>
              <a:t>капиталга</a:t>
            </a:r>
            <a:r>
              <a:rPr lang="ru-RU" dirty="0"/>
              <a:t> </a:t>
            </a:r>
            <a:r>
              <a:rPr lang="ru-RU" dirty="0" err="1"/>
              <a:t>боғлиқ</a:t>
            </a:r>
            <a:r>
              <a:rPr lang="ru-RU" dirty="0"/>
              <a:t>. </a:t>
            </a:r>
            <a:r>
              <a:rPr lang="ru-RU" i="1" dirty="0"/>
              <a:t>А. Смит</a:t>
            </a:r>
          </a:p>
          <a:p>
            <a:r>
              <a:rPr lang="ru-RU" dirty="0"/>
              <a:t>Инвестиция </a:t>
            </a:r>
            <a:r>
              <a:rPr lang="ru-RU" dirty="0" err="1"/>
              <a:t>атамаси</a:t>
            </a:r>
            <a:r>
              <a:rPr lang="ru-RU" dirty="0"/>
              <a:t> </a:t>
            </a:r>
            <a:r>
              <a:rPr lang="ru-RU" dirty="0" err="1"/>
              <a:t>лотинча</a:t>
            </a:r>
            <a:r>
              <a:rPr lang="ru-RU" dirty="0"/>
              <a:t> </a:t>
            </a:r>
            <a:r>
              <a:rPr lang="en-US" dirty="0"/>
              <a:t>«</a:t>
            </a:r>
            <a:r>
              <a:rPr lang="en-US" dirty="0" err="1"/>
              <a:t>investio</a:t>
            </a:r>
            <a:r>
              <a:rPr lang="en-US" dirty="0"/>
              <a:t>» – «</a:t>
            </a:r>
            <a:r>
              <a:rPr lang="ru-RU" dirty="0" err="1"/>
              <a:t>кийинтираман</a:t>
            </a:r>
            <a:r>
              <a:rPr lang="ru-RU" dirty="0"/>
              <a:t>» </a:t>
            </a:r>
            <a:r>
              <a:rPr lang="ru-RU" dirty="0" err="1"/>
              <a:t>деган</a:t>
            </a:r>
            <a:r>
              <a:rPr lang="ru-RU" dirty="0"/>
              <a:t> </a:t>
            </a:r>
            <a:r>
              <a:rPr lang="ru-RU" dirty="0" err="1"/>
              <a:t>сўздан</a:t>
            </a:r>
            <a:r>
              <a:rPr lang="ru-RU" dirty="0"/>
              <a:t> </a:t>
            </a:r>
            <a:r>
              <a:rPr lang="ru-RU" dirty="0" err="1"/>
              <a:t>келиб</a:t>
            </a:r>
            <a:r>
              <a:rPr lang="ru-RU" dirty="0"/>
              <a:t> </a:t>
            </a:r>
            <a:r>
              <a:rPr lang="ru-RU" dirty="0" err="1"/>
              <a:t>чиққан</a:t>
            </a:r>
            <a:r>
              <a:rPr lang="ru-RU" dirty="0"/>
              <a:t>.</a:t>
            </a:r>
          </a:p>
          <a:p>
            <a:r>
              <a:rPr lang="ru-RU" dirty="0"/>
              <a:t>Дж. </a:t>
            </a:r>
            <a:r>
              <a:rPr lang="ru-RU" dirty="0" err="1"/>
              <a:t>М.Кейнс</a:t>
            </a:r>
            <a:r>
              <a:rPr lang="ru-RU" dirty="0"/>
              <a:t> </a:t>
            </a:r>
            <a:r>
              <a:rPr lang="ru-RU" dirty="0" err="1"/>
              <a:t>фикрича</a:t>
            </a:r>
            <a:r>
              <a:rPr lang="ru-RU" dirty="0"/>
              <a:t>, </a:t>
            </a:r>
            <a:r>
              <a:rPr lang="ru-RU" dirty="0" err="1"/>
              <a:t>жамғарма</a:t>
            </a:r>
            <a:r>
              <a:rPr lang="ru-RU" dirty="0"/>
              <a:t> </a:t>
            </a:r>
            <a:r>
              <a:rPr lang="ru-RU" dirty="0" err="1"/>
              <a:t>ва</a:t>
            </a:r>
            <a:r>
              <a:rPr lang="ru-RU" dirty="0"/>
              <a:t> </a:t>
            </a:r>
            <a:r>
              <a:rPr lang="ru-RU" dirty="0" err="1"/>
              <a:t>инвестициялар</a:t>
            </a:r>
            <a:r>
              <a:rPr lang="ru-RU" dirty="0"/>
              <a:t> </a:t>
            </a:r>
            <a:r>
              <a:rPr lang="ru-RU" dirty="0" err="1"/>
              <a:t>бир-бирига</a:t>
            </a:r>
            <a:r>
              <a:rPr lang="ru-RU" dirty="0"/>
              <a:t> </a:t>
            </a:r>
            <a:r>
              <a:rPr lang="ru-RU" dirty="0" err="1"/>
              <a:t>тенг</a:t>
            </a:r>
            <a:r>
              <a:rPr lang="ru-RU" dirty="0"/>
              <a:t> </a:t>
            </a:r>
            <a:r>
              <a:rPr lang="ru-RU" dirty="0" err="1"/>
              <a:t>бўлиши</a:t>
            </a:r>
            <a:r>
              <a:rPr lang="ru-RU" dirty="0"/>
              <a:t> </a:t>
            </a:r>
            <a:r>
              <a:rPr lang="ru-RU" dirty="0" err="1"/>
              <a:t>керак</a:t>
            </a:r>
            <a:r>
              <a:rPr lang="ru-RU" dirty="0"/>
              <a:t>, </a:t>
            </a:r>
            <a:r>
              <a:rPr lang="ru-RU" dirty="0" err="1"/>
              <a:t>чунки</a:t>
            </a:r>
            <a:r>
              <a:rPr lang="ru-RU" dirty="0"/>
              <a:t> </a:t>
            </a:r>
            <a:r>
              <a:rPr lang="ru-RU" dirty="0" err="1"/>
              <a:t>уларнинг</a:t>
            </a:r>
            <a:r>
              <a:rPr lang="ru-RU" dirty="0"/>
              <a:t> </a:t>
            </a:r>
            <a:r>
              <a:rPr lang="ru-RU" dirty="0" err="1"/>
              <a:t>ҳар</a:t>
            </a:r>
            <a:r>
              <a:rPr lang="ru-RU" dirty="0"/>
              <a:t> </a:t>
            </a:r>
            <a:r>
              <a:rPr lang="ru-RU" dirty="0" err="1"/>
              <a:t>бири</a:t>
            </a:r>
            <a:r>
              <a:rPr lang="ru-RU" dirty="0"/>
              <a:t> </a:t>
            </a:r>
            <a:r>
              <a:rPr lang="ru-RU" dirty="0" err="1"/>
              <a:t>даромаднинг</a:t>
            </a:r>
            <a:r>
              <a:rPr lang="ru-RU" dirty="0"/>
              <a:t> </a:t>
            </a:r>
            <a:r>
              <a:rPr lang="ru-RU" dirty="0" err="1"/>
              <a:t>истеъмолдан</a:t>
            </a:r>
            <a:r>
              <a:rPr lang="ru-RU" dirty="0"/>
              <a:t> </a:t>
            </a:r>
            <a:r>
              <a:rPr lang="ru-RU" dirty="0" err="1"/>
              <a:t>ортган</a:t>
            </a:r>
            <a:r>
              <a:rPr lang="ru-RU" dirty="0"/>
              <a:t> </a:t>
            </a:r>
            <a:r>
              <a:rPr lang="ru-RU" dirty="0" err="1"/>
              <a:t>қисмига</a:t>
            </a:r>
            <a:r>
              <a:rPr lang="ru-RU" dirty="0"/>
              <a:t> </a:t>
            </a:r>
            <a:r>
              <a:rPr lang="ru-RU" dirty="0" err="1"/>
              <a:t>тенг</a:t>
            </a:r>
            <a:r>
              <a:rPr lang="ru-RU" dirty="0"/>
              <a:t>.</a:t>
            </a:r>
          </a:p>
          <a:p>
            <a:endParaRPr lang="ru-RU" i="1" dirty="0"/>
          </a:p>
        </p:txBody>
      </p:sp>
    </p:spTree>
    <p:extLst>
      <p:ext uri="{BB962C8B-B14F-4D97-AF65-F5344CB8AC3E}">
        <p14:creationId xmlns:p14="http://schemas.microsoft.com/office/powerpoint/2010/main" val="315237499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524891"/>
          </a:xfrm>
        </p:spPr>
        <p:txBody>
          <a:bodyPr>
            <a:noAutofit/>
          </a:bodyPr>
          <a:lstStyle/>
          <a:p>
            <a:pPr algn="ctr"/>
            <a:r>
              <a:rPr lang="ru-RU" sz="3200" b="1" dirty="0" err="1"/>
              <a:t>Инвестициялар</a:t>
            </a:r>
            <a:endParaRPr lang="ru-RU" sz="3200" b="1" dirty="0"/>
          </a:p>
        </p:txBody>
      </p:sp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155019776"/>
              </p:ext>
            </p:extLst>
          </p:nvPr>
        </p:nvGraphicFramePr>
        <p:xfrm>
          <a:off x="838200" y="1146048"/>
          <a:ext cx="10515600" cy="503091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77129481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866267"/>
          </a:xfrm>
        </p:spPr>
        <p:txBody>
          <a:bodyPr>
            <a:normAutofit/>
          </a:bodyPr>
          <a:lstStyle/>
          <a:p>
            <a:pPr algn="ctr"/>
            <a:r>
              <a:rPr lang="ru-RU" sz="3200" b="1" dirty="0"/>
              <a:t>Капитал </a:t>
            </a:r>
            <a:r>
              <a:rPr lang="ru-RU" sz="3200" b="1" dirty="0" err="1"/>
              <a:t>қўйилмалар</a:t>
            </a:r>
            <a:endParaRPr lang="ru-RU" sz="3200" b="1" dirty="0"/>
          </a:p>
        </p:txBody>
      </p:sp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839386382"/>
              </p:ext>
            </p:extLst>
          </p:nvPr>
        </p:nvGraphicFramePr>
        <p:xfrm>
          <a:off x="743712" y="1414272"/>
          <a:ext cx="11094720" cy="496214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10648729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390779"/>
          </a:xfrm>
        </p:spPr>
        <p:txBody>
          <a:bodyPr>
            <a:noAutofit/>
          </a:bodyPr>
          <a:lstStyle/>
          <a:p>
            <a:pPr algn="ctr"/>
            <a:r>
              <a:rPr lang="ru-RU" sz="2800" b="1" dirty="0" err="1"/>
              <a:t>Инвестициялар</a:t>
            </a:r>
            <a:r>
              <a:rPr lang="ru-RU" sz="2800" b="1" dirty="0"/>
              <a:t> </a:t>
            </a:r>
            <a:r>
              <a:rPr lang="ru-RU" sz="2800" b="1" dirty="0" err="1"/>
              <a:t>таснифи</a:t>
            </a:r>
            <a:endParaRPr lang="ru-RU" sz="2800" b="1" dirty="0"/>
          </a:p>
        </p:txBody>
      </p:sp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909965140"/>
              </p:ext>
            </p:extLst>
          </p:nvPr>
        </p:nvGraphicFramePr>
        <p:xfrm>
          <a:off x="0" y="755904"/>
          <a:ext cx="12045696" cy="542105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269399142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ru-RU" sz="3200" b="1" dirty="0"/>
              <a:t>ЮНИДО </a:t>
            </a:r>
            <a:r>
              <a:rPr lang="ru-RU" sz="3200" b="1" dirty="0" err="1"/>
              <a:t>таснифи</a:t>
            </a:r>
            <a:r>
              <a:rPr lang="ru-RU" sz="3200" b="1" dirty="0"/>
              <a:t> </a:t>
            </a:r>
            <a:r>
              <a:rPr lang="ru-RU" sz="3200" b="1" dirty="0" err="1"/>
              <a:t>бўйича</a:t>
            </a:r>
            <a:r>
              <a:rPr lang="ru-RU" sz="3200" b="1" dirty="0"/>
              <a:t> </a:t>
            </a:r>
            <a:r>
              <a:rPr lang="ru-RU" sz="3200" b="1" dirty="0" err="1"/>
              <a:t>инвестициялар</a:t>
            </a:r>
            <a:r>
              <a:rPr lang="ru-RU" sz="3200" b="1" dirty="0"/>
              <a:t> </a:t>
            </a:r>
            <a:r>
              <a:rPr lang="ru-RU" sz="3200" b="1" dirty="0" err="1"/>
              <a:t>таснифи</a:t>
            </a:r>
            <a:r>
              <a:rPr lang="ru-RU" sz="3200" b="1" dirty="0"/>
              <a:t>:</a:t>
            </a:r>
          </a:p>
        </p:txBody>
      </p:sp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603742886"/>
              </p:ext>
            </p:extLst>
          </p:nvPr>
        </p:nvGraphicFramePr>
        <p:xfrm>
          <a:off x="838200" y="1825625"/>
          <a:ext cx="10515600" cy="435133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325869243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436876" y="487045"/>
            <a:ext cx="7877556" cy="342011"/>
          </a:xfrm>
        </p:spPr>
        <p:txBody>
          <a:bodyPr>
            <a:noAutofit/>
          </a:bodyPr>
          <a:lstStyle/>
          <a:p>
            <a:pPr algn="ctr"/>
            <a:r>
              <a:rPr lang="ru-RU" sz="3200" b="1" dirty="0" err="1"/>
              <a:t>Инвестицияларнинг</a:t>
            </a:r>
            <a:r>
              <a:rPr lang="ru-RU" sz="3200" b="1" dirty="0"/>
              <a:t> </a:t>
            </a:r>
            <a:r>
              <a:rPr lang="ru-RU" sz="3200" b="1" dirty="0" err="1"/>
              <a:t>кўринишлари</a:t>
            </a:r>
            <a:endParaRPr lang="ru-RU" sz="3200" dirty="0"/>
          </a:p>
        </p:txBody>
      </p:sp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623171336"/>
              </p:ext>
            </p:extLst>
          </p:nvPr>
        </p:nvGraphicFramePr>
        <p:xfrm>
          <a:off x="838200" y="1048512"/>
          <a:ext cx="10805160" cy="562051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194223786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561467"/>
          </a:xfrm>
        </p:spPr>
        <p:txBody>
          <a:bodyPr>
            <a:normAutofit fontScale="90000"/>
          </a:bodyPr>
          <a:lstStyle/>
          <a:p>
            <a:pPr algn="ctr"/>
            <a:r>
              <a:rPr lang="ru-RU" sz="3600" b="1" dirty="0" err="1"/>
              <a:t>Ихтисослаштирилган</a:t>
            </a:r>
            <a:r>
              <a:rPr lang="ru-RU" sz="3600" b="1" dirty="0"/>
              <a:t> </a:t>
            </a:r>
            <a:r>
              <a:rPr lang="ru-RU" sz="3600" b="1" dirty="0" err="1"/>
              <a:t>инвестициялар</a:t>
            </a:r>
            <a:endParaRPr lang="ru-RU" sz="3600" b="1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838200" y="1170432"/>
            <a:ext cx="10515600" cy="5006531"/>
          </a:xfrm>
        </p:spPr>
        <p:txBody>
          <a:bodyPr>
            <a:normAutofit fontScale="85000" lnSpcReduction="20000"/>
          </a:bodyPr>
          <a:lstStyle/>
          <a:p>
            <a:r>
              <a:rPr lang="ru-RU" dirty="0" err="1"/>
              <a:t>Бошқа</a:t>
            </a:r>
            <a:r>
              <a:rPr lang="ru-RU" dirty="0"/>
              <a:t> </a:t>
            </a:r>
            <a:r>
              <a:rPr lang="ru-RU" dirty="0" err="1"/>
              <a:t>мақсадларга</a:t>
            </a:r>
            <a:r>
              <a:rPr lang="ru-RU" dirty="0"/>
              <a:t> </a:t>
            </a:r>
            <a:r>
              <a:rPr lang="ru-RU" dirty="0" err="1"/>
              <a:t>керак</a:t>
            </a:r>
            <a:r>
              <a:rPr lang="ru-RU" dirty="0"/>
              <a:t> </a:t>
            </a:r>
            <a:r>
              <a:rPr lang="ru-RU" dirty="0" err="1"/>
              <a:t>бўлмаган</a:t>
            </a:r>
            <a:r>
              <a:rPr lang="ru-RU" dirty="0"/>
              <a:t> </a:t>
            </a:r>
            <a:r>
              <a:rPr lang="ru-RU" dirty="0" err="1"/>
              <a:t>ёки</a:t>
            </a:r>
            <a:r>
              <a:rPr lang="ru-RU" dirty="0"/>
              <a:t> </a:t>
            </a:r>
            <a:r>
              <a:rPr lang="ru-RU" dirty="0" err="1"/>
              <a:t>оз</a:t>
            </a:r>
            <a:r>
              <a:rPr lang="ru-RU" dirty="0"/>
              <a:t> </a:t>
            </a:r>
            <a:r>
              <a:rPr lang="ru-RU" dirty="0" err="1"/>
              <a:t>миқдорда</a:t>
            </a:r>
            <a:r>
              <a:rPr lang="ru-RU" dirty="0"/>
              <a:t> </a:t>
            </a:r>
            <a:r>
              <a:rPr lang="ru-RU" dirty="0" err="1"/>
              <a:t>зарур</a:t>
            </a:r>
            <a:r>
              <a:rPr lang="ru-RU" dirty="0"/>
              <a:t> </a:t>
            </a:r>
            <a:r>
              <a:rPr lang="ru-RU" dirty="0" err="1"/>
              <a:t>бўлган</a:t>
            </a:r>
            <a:r>
              <a:rPr lang="ru-RU" dirty="0"/>
              <a:t> </a:t>
            </a:r>
            <a:r>
              <a:rPr lang="ru-RU" dirty="0" err="1"/>
              <a:t>харажатлар</a:t>
            </a:r>
            <a:r>
              <a:rPr lang="ru-RU" dirty="0"/>
              <a:t> </a:t>
            </a:r>
            <a:r>
              <a:rPr lang="ru-RU" dirty="0" err="1"/>
              <a:t>бўлиб</a:t>
            </a:r>
            <a:r>
              <a:rPr lang="ru-RU" dirty="0"/>
              <a:t>, </a:t>
            </a:r>
            <a:r>
              <a:rPr lang="ru-RU" dirty="0" err="1"/>
              <a:t>битимни</a:t>
            </a:r>
            <a:r>
              <a:rPr lang="ru-RU" dirty="0"/>
              <a:t> </a:t>
            </a:r>
            <a:r>
              <a:rPr lang="ru-RU" dirty="0" err="1"/>
              <a:t>амалга</a:t>
            </a:r>
            <a:r>
              <a:rPr lang="ru-RU" dirty="0"/>
              <a:t> </a:t>
            </a:r>
            <a:r>
              <a:rPr lang="ru-RU" dirty="0" err="1"/>
              <a:t>ошириш</a:t>
            </a:r>
            <a:r>
              <a:rPr lang="ru-RU" dirty="0"/>
              <a:t> </a:t>
            </a:r>
            <a:r>
              <a:rPr lang="ru-RU" dirty="0" err="1"/>
              <a:t>йўлида</a:t>
            </a:r>
            <a:r>
              <a:rPr lang="ru-RU" dirty="0"/>
              <a:t> </a:t>
            </a:r>
            <a:r>
              <a:rPr lang="ru-RU" dirty="0" err="1"/>
              <a:t>томонлар</a:t>
            </a:r>
            <a:r>
              <a:rPr lang="ru-RU" dirty="0"/>
              <a:t> </a:t>
            </a:r>
            <a:r>
              <a:rPr lang="ru-RU" dirty="0" err="1"/>
              <a:t>томонидан</a:t>
            </a:r>
            <a:r>
              <a:rPr lang="ru-RU" dirty="0"/>
              <a:t> </a:t>
            </a:r>
            <a:r>
              <a:rPr lang="ru-RU" dirty="0" err="1"/>
              <a:t>амалга</a:t>
            </a:r>
            <a:r>
              <a:rPr lang="ru-RU" dirty="0"/>
              <a:t> </a:t>
            </a:r>
            <a:r>
              <a:rPr lang="ru-RU" dirty="0" err="1"/>
              <a:t>оширилади</a:t>
            </a:r>
            <a:r>
              <a:rPr lang="ru-RU" dirty="0"/>
              <a:t>.</a:t>
            </a:r>
          </a:p>
          <a:p>
            <a:pPr algn="just"/>
            <a:r>
              <a:rPr lang="ru-RU" b="1" dirty="0" err="1"/>
              <a:t>Ҳудудий</a:t>
            </a:r>
            <a:r>
              <a:rPr lang="ru-RU" b="1" dirty="0"/>
              <a:t> </a:t>
            </a:r>
            <a:r>
              <a:rPr lang="ru-RU" b="1" dirty="0" err="1"/>
              <a:t>ихтисослашув</a:t>
            </a:r>
            <a:r>
              <a:rPr lang="ru-RU" dirty="0"/>
              <a:t>: </a:t>
            </a:r>
            <a:r>
              <a:rPr lang="ru-RU" dirty="0" err="1"/>
              <a:t>харидор</a:t>
            </a:r>
            <a:r>
              <a:rPr lang="ru-RU" dirty="0"/>
              <a:t> </a:t>
            </a:r>
            <a:r>
              <a:rPr lang="ru-RU" dirty="0" err="1"/>
              <a:t>ва</a:t>
            </a:r>
            <a:r>
              <a:rPr lang="ru-RU" dirty="0"/>
              <a:t> </a:t>
            </a:r>
            <a:r>
              <a:rPr lang="ru-RU" dirty="0" err="1"/>
              <a:t>сотувчи</a:t>
            </a:r>
            <a:r>
              <a:rPr lang="ru-RU" dirty="0"/>
              <a:t> </a:t>
            </a:r>
            <a:r>
              <a:rPr lang="ru-RU" dirty="0" err="1"/>
              <a:t>ўзларининг</a:t>
            </a:r>
            <a:r>
              <a:rPr lang="ru-RU" dirty="0"/>
              <a:t> </a:t>
            </a:r>
            <a:r>
              <a:rPr lang="ru-RU" dirty="0" err="1"/>
              <a:t>ишлаб</a:t>
            </a:r>
            <a:r>
              <a:rPr lang="ru-RU" dirty="0"/>
              <a:t> </a:t>
            </a:r>
            <a:r>
              <a:rPr lang="ru-RU" dirty="0" err="1"/>
              <a:t>чиқариш</a:t>
            </a:r>
            <a:r>
              <a:rPr lang="ru-RU" dirty="0"/>
              <a:t> </a:t>
            </a:r>
            <a:r>
              <a:rPr lang="ru-RU" dirty="0" err="1"/>
              <a:t>тузилмаларини</a:t>
            </a:r>
            <a:r>
              <a:rPr lang="ru-RU" dirty="0"/>
              <a:t> </a:t>
            </a:r>
            <a:r>
              <a:rPr lang="ru-RU" dirty="0" err="1"/>
              <a:t>бир-бирига</a:t>
            </a:r>
            <a:r>
              <a:rPr lang="ru-RU" dirty="0"/>
              <a:t> </a:t>
            </a:r>
            <a:r>
              <a:rPr lang="ru-RU" dirty="0" err="1"/>
              <a:t>яқин</a:t>
            </a:r>
            <a:r>
              <a:rPr lang="ru-RU" dirty="0"/>
              <a:t> </a:t>
            </a:r>
            <a:r>
              <a:rPr lang="ru-RU" dirty="0" err="1"/>
              <a:t>жойлаштириш</a:t>
            </a:r>
            <a:r>
              <a:rPr lang="ru-RU" dirty="0"/>
              <a:t> </a:t>
            </a:r>
            <a:r>
              <a:rPr lang="ru-RU" dirty="0" err="1"/>
              <a:t>орқали</a:t>
            </a:r>
            <a:r>
              <a:rPr lang="ru-RU" dirty="0"/>
              <a:t> </a:t>
            </a:r>
            <a:r>
              <a:rPr lang="ru-RU" dirty="0" err="1"/>
              <a:t>ресурсни</a:t>
            </a:r>
            <a:r>
              <a:rPr lang="ru-RU" dirty="0"/>
              <a:t> </a:t>
            </a:r>
            <a:r>
              <a:rPr lang="ru-RU" dirty="0" err="1"/>
              <a:t>самарали</a:t>
            </a:r>
            <a:r>
              <a:rPr lang="ru-RU" dirty="0"/>
              <a:t> </a:t>
            </a:r>
            <a:r>
              <a:rPr lang="ru-RU" dirty="0" err="1"/>
              <a:t>етказиб</a:t>
            </a:r>
            <a:r>
              <a:rPr lang="ru-RU" dirty="0"/>
              <a:t> </a:t>
            </a:r>
            <a:r>
              <a:rPr lang="ru-RU" dirty="0" err="1"/>
              <a:t>беришни</a:t>
            </a:r>
            <a:r>
              <a:rPr lang="ru-RU" dirty="0"/>
              <a:t> </a:t>
            </a:r>
            <a:r>
              <a:rPr lang="ru-RU" dirty="0" err="1"/>
              <a:t>амалга</a:t>
            </a:r>
            <a:r>
              <a:rPr lang="ru-RU" dirty="0"/>
              <a:t> </a:t>
            </a:r>
            <a:r>
              <a:rPr lang="ru-RU" dirty="0" err="1"/>
              <a:t>оширади</a:t>
            </a:r>
            <a:r>
              <a:rPr lang="ru-RU" dirty="0"/>
              <a:t> (</a:t>
            </a:r>
            <a:r>
              <a:rPr lang="ru-RU" dirty="0" err="1"/>
              <a:t>масалан</a:t>
            </a:r>
            <a:r>
              <a:rPr lang="ru-RU" dirty="0"/>
              <a:t>, </a:t>
            </a:r>
            <a:r>
              <a:rPr lang="ru-RU" dirty="0" err="1"/>
              <a:t>иссиқлик</a:t>
            </a:r>
            <a:r>
              <a:rPr lang="ru-RU" dirty="0"/>
              <a:t> </a:t>
            </a:r>
            <a:r>
              <a:rPr lang="ru-RU" dirty="0" err="1"/>
              <a:t>электр</a:t>
            </a:r>
            <a:r>
              <a:rPr lang="ru-RU" dirty="0"/>
              <a:t> </a:t>
            </a:r>
            <a:r>
              <a:rPr lang="ru-RU" dirty="0" err="1"/>
              <a:t>станциялари</a:t>
            </a:r>
            <a:r>
              <a:rPr lang="ru-RU" dirty="0"/>
              <a:t> </a:t>
            </a:r>
            <a:r>
              <a:rPr lang="ru-RU" dirty="0" err="1"/>
              <a:t>кўмир</a:t>
            </a:r>
            <a:r>
              <a:rPr lang="ru-RU" dirty="0"/>
              <a:t> </a:t>
            </a:r>
            <a:r>
              <a:rPr lang="ru-RU" dirty="0" err="1"/>
              <a:t>конлари</a:t>
            </a:r>
            <a:r>
              <a:rPr lang="ru-RU" dirty="0"/>
              <a:t> </a:t>
            </a:r>
            <a:r>
              <a:rPr lang="ru-RU" dirty="0" err="1"/>
              <a:t>яқинига</a:t>
            </a:r>
            <a:r>
              <a:rPr lang="ru-RU" dirty="0"/>
              <a:t> </a:t>
            </a:r>
            <a:r>
              <a:rPr lang="ru-RU" dirty="0" err="1"/>
              <a:t>қурилади</a:t>
            </a:r>
            <a:r>
              <a:rPr lang="ru-RU" dirty="0"/>
              <a:t>). </a:t>
            </a:r>
          </a:p>
          <a:p>
            <a:pPr algn="just"/>
            <a:r>
              <a:rPr lang="ru-RU" b="1" dirty="0" err="1"/>
              <a:t>Моддий</a:t>
            </a:r>
            <a:r>
              <a:rPr lang="ru-RU" b="1" dirty="0"/>
              <a:t> </a:t>
            </a:r>
            <a:r>
              <a:rPr lang="ru-RU" b="1" dirty="0" err="1"/>
              <a:t>активлар</a:t>
            </a:r>
            <a:r>
              <a:rPr lang="ru-RU" b="1" dirty="0"/>
              <a:t> </a:t>
            </a:r>
            <a:r>
              <a:rPr lang="ru-RU" b="1" dirty="0" err="1"/>
              <a:t>бўйича</a:t>
            </a:r>
            <a:r>
              <a:rPr lang="ru-RU" b="1" dirty="0"/>
              <a:t> </a:t>
            </a:r>
            <a:r>
              <a:rPr lang="ru-RU" b="1" dirty="0" err="1"/>
              <a:t>ихтисослашув</a:t>
            </a:r>
            <a:r>
              <a:rPr lang="ru-RU" dirty="0"/>
              <a:t>: ресурс </a:t>
            </a:r>
            <a:r>
              <a:rPr lang="ru-RU" dirty="0" err="1"/>
              <a:t>ишлаб</a:t>
            </a:r>
            <a:r>
              <a:rPr lang="ru-RU" dirty="0"/>
              <a:t> </a:t>
            </a:r>
            <a:r>
              <a:rPr lang="ru-RU" dirty="0" err="1"/>
              <a:t>чиқариш</a:t>
            </a:r>
            <a:r>
              <a:rPr lang="ru-RU" dirty="0"/>
              <a:t> </a:t>
            </a:r>
            <a:r>
              <a:rPr lang="ru-RU" dirty="0" err="1"/>
              <a:t>учун</a:t>
            </a:r>
            <a:r>
              <a:rPr lang="ru-RU" dirty="0"/>
              <a:t> капитал </a:t>
            </a:r>
            <a:r>
              <a:rPr lang="ru-RU" dirty="0" err="1"/>
              <a:t>қўйилмалар</a:t>
            </a:r>
            <a:r>
              <a:rPr lang="ru-RU" dirty="0"/>
              <a:t> </a:t>
            </a:r>
            <a:r>
              <a:rPr lang="ru-RU" dirty="0" err="1"/>
              <a:t>аниқ</a:t>
            </a:r>
            <a:r>
              <a:rPr lang="ru-RU" dirty="0"/>
              <a:t> </a:t>
            </a:r>
            <a:r>
              <a:rPr lang="ru-RU" dirty="0" err="1"/>
              <a:t>бир</a:t>
            </a:r>
            <a:r>
              <a:rPr lang="ru-RU" dirty="0"/>
              <a:t> </a:t>
            </a:r>
            <a:r>
              <a:rPr lang="ru-RU" dirty="0" err="1"/>
              <a:t>харидорнинг</a:t>
            </a:r>
            <a:r>
              <a:rPr lang="ru-RU" dirty="0"/>
              <a:t> </a:t>
            </a:r>
            <a:r>
              <a:rPr lang="ru-RU" dirty="0" err="1"/>
              <a:t>махсус</a:t>
            </a:r>
            <a:r>
              <a:rPr lang="ru-RU" dirty="0"/>
              <a:t> </a:t>
            </a:r>
            <a:r>
              <a:rPr lang="ru-RU" dirty="0" err="1"/>
              <a:t>талаби</a:t>
            </a:r>
            <a:r>
              <a:rPr lang="ru-RU" dirty="0"/>
              <a:t> </a:t>
            </a:r>
            <a:r>
              <a:rPr lang="ru-RU" dirty="0" err="1"/>
              <a:t>бўйича</a:t>
            </a:r>
            <a:r>
              <a:rPr lang="ru-RU" dirty="0"/>
              <a:t> </a:t>
            </a:r>
            <a:r>
              <a:rPr lang="ru-RU" dirty="0" err="1"/>
              <a:t>лойиҳалаштирилади</a:t>
            </a:r>
            <a:r>
              <a:rPr lang="ru-RU" dirty="0"/>
              <a:t> </a:t>
            </a:r>
            <a:r>
              <a:rPr lang="ru-RU" dirty="0" err="1"/>
              <a:t>ва</a:t>
            </a:r>
            <a:r>
              <a:rPr lang="ru-RU" dirty="0"/>
              <a:t> </a:t>
            </a:r>
            <a:r>
              <a:rPr lang="ru-RU" dirty="0" err="1"/>
              <a:t>тайёрланади</a:t>
            </a:r>
            <a:r>
              <a:rPr lang="ru-RU" dirty="0"/>
              <a:t>, </a:t>
            </a:r>
            <a:r>
              <a:rPr lang="ru-RU" dirty="0" err="1"/>
              <a:t>уларни</a:t>
            </a:r>
            <a:r>
              <a:rPr lang="ru-RU" dirty="0"/>
              <a:t> </a:t>
            </a:r>
            <a:r>
              <a:rPr lang="ru-RU" dirty="0" err="1"/>
              <a:t>бозордаги</a:t>
            </a:r>
            <a:r>
              <a:rPr lang="ru-RU" dirty="0"/>
              <a:t> </a:t>
            </a:r>
            <a:r>
              <a:rPr lang="ru-RU" dirty="0" err="1"/>
              <a:t>бошқа</a:t>
            </a:r>
            <a:r>
              <a:rPr lang="ru-RU" dirty="0"/>
              <a:t> </a:t>
            </a:r>
            <a:r>
              <a:rPr lang="ru-RU" dirty="0" err="1"/>
              <a:t>хом-ашёларни</a:t>
            </a:r>
            <a:r>
              <a:rPr lang="ru-RU" dirty="0"/>
              <a:t> </a:t>
            </a:r>
            <a:r>
              <a:rPr lang="ru-RU" dirty="0" err="1"/>
              <a:t>ишлаб</a:t>
            </a:r>
            <a:r>
              <a:rPr lang="ru-RU" dirty="0"/>
              <a:t> </a:t>
            </a:r>
            <a:r>
              <a:rPr lang="ru-RU" dirty="0" err="1"/>
              <a:t>чиқаришга</a:t>
            </a:r>
            <a:r>
              <a:rPr lang="ru-RU" dirty="0"/>
              <a:t> </a:t>
            </a:r>
            <a:r>
              <a:rPr lang="ru-RU" dirty="0" err="1"/>
              <a:t>осон</a:t>
            </a:r>
            <a:r>
              <a:rPr lang="ru-RU" dirty="0"/>
              <a:t> </a:t>
            </a:r>
            <a:r>
              <a:rPr lang="ru-RU" dirty="0" err="1"/>
              <a:t>қайта</a:t>
            </a:r>
            <a:r>
              <a:rPr lang="ru-RU" dirty="0"/>
              <a:t> </a:t>
            </a:r>
            <a:r>
              <a:rPr lang="ru-RU" dirty="0" err="1"/>
              <a:t>жиҳозлаш</a:t>
            </a:r>
            <a:r>
              <a:rPr lang="ru-RU" dirty="0"/>
              <a:t> </a:t>
            </a:r>
            <a:r>
              <a:rPr lang="ru-RU" dirty="0" err="1"/>
              <a:t>имконсиз</a:t>
            </a:r>
            <a:r>
              <a:rPr lang="ru-RU" dirty="0"/>
              <a:t>.</a:t>
            </a:r>
          </a:p>
          <a:p>
            <a:pPr algn="just"/>
            <a:r>
              <a:rPr lang="ru-RU" b="1" dirty="0" err="1"/>
              <a:t>Мақсадли</a:t>
            </a:r>
            <a:r>
              <a:rPr lang="ru-RU" b="1" dirty="0"/>
              <a:t> </a:t>
            </a:r>
            <a:r>
              <a:rPr lang="ru-RU" b="1" dirty="0" err="1"/>
              <a:t>активлар</a:t>
            </a:r>
            <a:r>
              <a:rPr lang="ru-RU" dirty="0"/>
              <a:t>: </a:t>
            </a:r>
            <a:r>
              <a:rPr lang="ru-RU" dirty="0" err="1"/>
              <a:t>муайян</a:t>
            </a:r>
            <a:r>
              <a:rPr lang="ru-RU" dirty="0"/>
              <a:t> </a:t>
            </a:r>
            <a:r>
              <a:rPr lang="ru-RU" dirty="0" err="1"/>
              <a:t>харидор</a:t>
            </a:r>
            <a:r>
              <a:rPr lang="ru-RU" dirty="0"/>
              <a:t> </a:t>
            </a:r>
            <a:r>
              <a:rPr lang="ru-RU" dirty="0" err="1"/>
              <a:t>билан</a:t>
            </a:r>
            <a:r>
              <a:rPr lang="ru-RU" dirty="0"/>
              <a:t> </a:t>
            </a:r>
            <a:r>
              <a:rPr lang="ru-RU" dirty="0" err="1"/>
              <a:t>келишув</a:t>
            </a:r>
            <a:r>
              <a:rPr lang="ru-RU" dirty="0"/>
              <a:t> </a:t>
            </a:r>
            <a:r>
              <a:rPr lang="ru-RU" dirty="0" err="1"/>
              <a:t>асосида</a:t>
            </a:r>
            <a:r>
              <a:rPr lang="ru-RU" dirty="0"/>
              <a:t> </a:t>
            </a:r>
            <a:r>
              <a:rPr lang="ru-RU" dirty="0" err="1"/>
              <a:t>етказиб</a:t>
            </a:r>
            <a:r>
              <a:rPr lang="ru-RU" dirty="0"/>
              <a:t> </a:t>
            </a:r>
            <a:r>
              <a:rPr lang="ru-RU" dirty="0" err="1"/>
              <a:t>берувчи</a:t>
            </a:r>
            <a:r>
              <a:rPr lang="ru-RU" dirty="0"/>
              <a:t> компания </a:t>
            </a:r>
            <a:r>
              <a:rPr lang="ru-RU" dirty="0" err="1"/>
              <a:t>томонидан</a:t>
            </a:r>
            <a:r>
              <a:rPr lang="ru-RU" dirty="0"/>
              <a:t> </a:t>
            </a:r>
            <a:r>
              <a:rPr lang="ru-RU" dirty="0" err="1"/>
              <a:t>қилинган</a:t>
            </a:r>
            <a:r>
              <a:rPr lang="ru-RU" dirty="0"/>
              <a:t> инвестиция </a:t>
            </a:r>
            <a:r>
              <a:rPr lang="ru-RU" dirty="0" err="1"/>
              <a:t>асосидаги</a:t>
            </a:r>
            <a:r>
              <a:rPr lang="ru-RU" dirty="0"/>
              <a:t> </a:t>
            </a:r>
            <a:r>
              <a:rPr lang="ru-RU" dirty="0" err="1"/>
              <a:t>активлар</a:t>
            </a:r>
            <a:r>
              <a:rPr lang="ru-RU" dirty="0"/>
              <a:t> </a:t>
            </a:r>
            <a:r>
              <a:rPr lang="ru-RU" dirty="0" err="1"/>
              <a:t>мақсадли</a:t>
            </a:r>
            <a:r>
              <a:rPr lang="ru-RU" dirty="0"/>
              <a:t> </a:t>
            </a:r>
            <a:r>
              <a:rPr lang="ru-RU" dirty="0" err="1"/>
              <a:t>активлар</a:t>
            </a:r>
            <a:r>
              <a:rPr lang="ru-RU" dirty="0"/>
              <a:t> </a:t>
            </a:r>
            <a:r>
              <a:rPr lang="ru-RU" dirty="0" err="1"/>
              <a:t>деб</a:t>
            </a:r>
            <a:r>
              <a:rPr lang="ru-RU" dirty="0"/>
              <a:t> </a:t>
            </a:r>
            <a:r>
              <a:rPr lang="ru-RU" dirty="0" err="1"/>
              <a:t>аталади</a:t>
            </a:r>
            <a:r>
              <a:rPr lang="ru-RU" dirty="0"/>
              <a:t>.</a:t>
            </a:r>
          </a:p>
          <a:p>
            <a:pPr algn="just"/>
            <a:r>
              <a:rPr lang="ru-RU" b="1" dirty="0" err="1"/>
              <a:t>Инсон</a:t>
            </a:r>
            <a:r>
              <a:rPr lang="ru-RU" b="1" dirty="0"/>
              <a:t> капитали</a:t>
            </a:r>
            <a:r>
              <a:rPr lang="ru-RU" dirty="0"/>
              <a:t>: </a:t>
            </a:r>
            <a:r>
              <a:rPr lang="ru-RU" dirty="0" err="1"/>
              <a:t>Бошқа</a:t>
            </a:r>
            <a:r>
              <a:rPr lang="ru-RU" dirty="0"/>
              <a:t> </a:t>
            </a:r>
            <a:r>
              <a:rPr lang="ru-RU" dirty="0" err="1"/>
              <a:t>компанияларда</a:t>
            </a:r>
            <a:r>
              <a:rPr lang="ru-RU" dirty="0"/>
              <a:t> </a:t>
            </a:r>
            <a:r>
              <a:rPr lang="ru-RU" dirty="0" err="1"/>
              <a:t>талаб</a:t>
            </a:r>
            <a:r>
              <a:rPr lang="ru-RU" dirty="0"/>
              <a:t> </a:t>
            </a:r>
            <a:r>
              <a:rPr lang="ru-RU" dirty="0" err="1"/>
              <a:t>қилинмайдиган</a:t>
            </a:r>
            <a:r>
              <a:rPr lang="ru-RU" dirty="0"/>
              <a:t> </a:t>
            </a:r>
            <a:r>
              <a:rPr lang="ru-RU" dirty="0" err="1"/>
              <a:t>малакаларни</a:t>
            </a:r>
            <a:r>
              <a:rPr lang="ru-RU" dirty="0"/>
              <a:t> </a:t>
            </a:r>
            <a:r>
              <a:rPr lang="ru-RU" dirty="0" err="1"/>
              <a:t>орттиришга</a:t>
            </a:r>
            <a:r>
              <a:rPr lang="ru-RU" dirty="0"/>
              <a:t> </a:t>
            </a:r>
            <a:r>
              <a:rPr lang="ru-RU" dirty="0" err="1"/>
              <a:t>қилинган</a:t>
            </a:r>
            <a:r>
              <a:rPr lang="ru-RU" dirty="0"/>
              <a:t> </a:t>
            </a:r>
            <a:r>
              <a:rPr lang="ru-RU" dirty="0" err="1"/>
              <a:t>харажатлар</a:t>
            </a:r>
            <a:r>
              <a:rPr lang="ru-RU" dirty="0"/>
              <a:t> </a:t>
            </a:r>
            <a:r>
              <a:rPr lang="ru-RU" dirty="0" err="1"/>
              <a:t>ҳам</a:t>
            </a:r>
            <a:r>
              <a:rPr lang="ru-RU" dirty="0"/>
              <a:t> </a:t>
            </a:r>
            <a:r>
              <a:rPr lang="ru-RU" dirty="0" err="1"/>
              <a:t>ихтисослаштирилган</a:t>
            </a:r>
            <a:r>
              <a:rPr lang="ru-RU" dirty="0"/>
              <a:t> </a:t>
            </a:r>
            <a:r>
              <a:rPr lang="ru-RU" dirty="0" err="1"/>
              <a:t>инвестицияларга</a:t>
            </a:r>
            <a:r>
              <a:rPr lang="ru-RU" dirty="0"/>
              <a:t> </a:t>
            </a:r>
            <a:r>
              <a:rPr lang="ru-RU" dirty="0" err="1"/>
              <a:t>киради</a:t>
            </a:r>
            <a:r>
              <a:rPr lang="ru-RU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120397787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Заголовок 1"/>
          <p:cNvSpPr>
            <a:spLocks noGrp="1"/>
          </p:cNvSpPr>
          <p:nvPr>
            <p:ph type="title"/>
          </p:nvPr>
        </p:nvSpPr>
        <p:spPr>
          <a:xfrm>
            <a:off x="1597025" y="858585"/>
            <a:ext cx="9359900" cy="638175"/>
          </a:xfrm>
        </p:spPr>
        <p:txBody>
          <a:bodyPr>
            <a:normAutofit fontScale="90000"/>
          </a:bodyPr>
          <a:lstStyle/>
          <a:p>
            <a:pPr algn="ctr"/>
            <a:r>
              <a:rPr lang="ru-RU" altLang="ru-RU" sz="2700" dirty="0" err="1"/>
              <a:t>Илк</a:t>
            </a:r>
            <a:r>
              <a:rPr lang="ru-RU" altLang="ru-RU" sz="2700" dirty="0"/>
              <a:t> </a:t>
            </a:r>
            <a:r>
              <a:rPr lang="ru-RU" altLang="ru-RU" sz="2700" dirty="0" err="1"/>
              <a:t>америка</a:t>
            </a:r>
            <a:r>
              <a:rPr lang="ru-RU" altLang="ru-RU" sz="2700" dirty="0"/>
              <a:t> </a:t>
            </a:r>
            <a:r>
              <a:rPr lang="ru-RU" altLang="ru-RU" sz="2700" dirty="0" err="1"/>
              <a:t>компанияси</a:t>
            </a:r>
            <a:r>
              <a:rPr lang="ru-RU" altLang="ru-RU" sz="2700" dirty="0"/>
              <a:t> 2018 </a:t>
            </a:r>
            <a:r>
              <a:rPr lang="ru-RU" altLang="ru-RU" sz="2700" dirty="0" err="1"/>
              <a:t>йил</a:t>
            </a:r>
            <a:r>
              <a:rPr lang="ru-RU" altLang="ru-RU" sz="2700" dirty="0"/>
              <a:t> 2 </a:t>
            </a:r>
            <a:r>
              <a:rPr lang="ru-RU" altLang="ru-RU" sz="2700" dirty="0" err="1"/>
              <a:t>августга</a:t>
            </a:r>
            <a:r>
              <a:rPr lang="ru-RU" altLang="ru-RU" sz="2700" dirty="0"/>
              <a:t> </a:t>
            </a:r>
            <a:r>
              <a:rPr lang="ru-RU" altLang="ru-RU" sz="2700" dirty="0" err="1"/>
              <a:t>келиб</a:t>
            </a:r>
            <a:r>
              <a:rPr lang="ru-RU" altLang="ru-RU" sz="2700" dirty="0"/>
              <a:t>, 1 трлн. АҚШ </a:t>
            </a:r>
            <a:r>
              <a:rPr lang="ru-RU" altLang="ru-RU" sz="2700" dirty="0" err="1"/>
              <a:t>доллари</a:t>
            </a:r>
            <a:r>
              <a:rPr lang="ru-RU" altLang="ru-RU" sz="2700" dirty="0"/>
              <a:t> </a:t>
            </a:r>
            <a:r>
              <a:rPr lang="ru-RU" altLang="ru-RU" sz="2700" dirty="0" err="1"/>
              <a:t>миқдоридаги</a:t>
            </a:r>
            <a:r>
              <a:rPr lang="ru-RU" altLang="ru-RU" sz="2700" dirty="0"/>
              <a:t> </a:t>
            </a:r>
            <a:r>
              <a:rPr lang="ru-RU" altLang="ru-RU" sz="2700" dirty="0" err="1"/>
              <a:t>капиталлашувга</a:t>
            </a:r>
            <a:r>
              <a:rPr lang="ru-RU" altLang="ru-RU" sz="2700" dirty="0"/>
              <a:t> </a:t>
            </a:r>
            <a:r>
              <a:rPr lang="ru-RU" altLang="ru-RU" sz="2700" dirty="0" err="1"/>
              <a:t>эришди</a:t>
            </a:r>
            <a:r>
              <a:rPr lang="ru-RU" altLang="ru-RU" sz="2700" dirty="0"/>
              <a:t>.</a:t>
            </a:r>
            <a:r>
              <a:rPr lang="ru-RU" altLang="ru-RU" dirty="0"/>
              <a:t/>
            </a:r>
            <a:br>
              <a:rPr lang="ru-RU" altLang="ru-RU" dirty="0"/>
            </a:br>
            <a:endParaRPr lang="ru-RU" altLang="ru-RU" dirty="0"/>
          </a:p>
        </p:txBody>
      </p:sp>
      <p:pic>
        <p:nvPicPr>
          <p:cNvPr id="30723" name="Объект 8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1541463" y="1863725"/>
            <a:ext cx="4735512" cy="3054350"/>
          </a:xfrm>
        </p:spPr>
      </p:pic>
      <p:pic>
        <p:nvPicPr>
          <p:cNvPr id="30727" name="Рисунок 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26200" y="1863726"/>
            <a:ext cx="4205288" cy="30718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xmlns="" id="{A90C3AE4-F699-48D6-93A9-B13CF4DA0854}"/>
              </a:ext>
            </a:extLst>
          </p:cNvPr>
          <p:cNvSpPr txBox="1"/>
          <p:nvPr/>
        </p:nvSpPr>
        <p:spPr>
          <a:xfrm>
            <a:off x="1431235" y="5103674"/>
            <a:ext cx="1486894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APPLE </a:t>
            </a:r>
            <a:r>
              <a:rPr lang="uz-Cyrl-UZ" dirty="0"/>
              <a:t>тарихдаги илк 1 трлн.лик ком</a:t>
            </a:r>
            <a:r>
              <a:rPr lang="ru-RU" dirty="0"/>
              <a:t>п</a:t>
            </a:r>
            <a:r>
              <a:rPr lang="uz-Cyrl-UZ" dirty="0"/>
              <a:t>ания (02.08.2018)</a:t>
            </a:r>
            <a:endParaRPr lang="ru-RU" dirty="0"/>
          </a:p>
        </p:txBody>
      </p:sp>
      <p:sp>
        <p:nvSpPr>
          <p:cNvPr id="2" name="Прямоугольник 1">
            <a:extLst>
              <a:ext uri="{FF2B5EF4-FFF2-40B4-BE49-F238E27FC236}">
                <a16:creationId xmlns:a16="http://schemas.microsoft.com/office/drawing/2014/main" xmlns="" id="{1EAFA07B-FF38-4E48-A6AB-9FD426DC608D}"/>
              </a:ext>
            </a:extLst>
          </p:cNvPr>
          <p:cNvSpPr/>
          <p:nvPr/>
        </p:nvSpPr>
        <p:spPr>
          <a:xfrm>
            <a:off x="3198200" y="5100374"/>
            <a:ext cx="251966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dirty="0"/>
              <a:t>https://www.apple.com/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896682545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587500" y="373961"/>
            <a:ext cx="9299956" cy="646573"/>
          </a:xfrm>
        </p:spPr>
        <p:style>
          <a:lnRef idx="0">
            <a:scrgbClr r="0" g="0" b="0"/>
          </a:lnRef>
          <a:fillRef idx="1003">
            <a:schemeClr val="lt1"/>
          </a:fillRef>
          <a:effectRef idx="0">
            <a:scrgbClr r="0" g="0" b="0"/>
          </a:effectRef>
          <a:fontRef idx="major"/>
        </p:style>
        <p:txBody>
          <a:bodyPr>
            <a:noAutofit/>
          </a:bodyPr>
          <a:lstStyle/>
          <a:p>
            <a:pPr>
              <a:defRPr/>
            </a:pPr>
            <a:r>
              <a:rPr lang="ru-RU" sz="2400" b="0" dirty="0"/>
              <a:t>Amazon.com </a:t>
            </a:r>
            <a:r>
              <a:rPr lang="ru-RU" sz="2400" b="0" dirty="0" err="1"/>
              <a:t>Inc</a:t>
            </a:r>
            <a:r>
              <a:rPr lang="ru-RU" sz="2400" b="0" dirty="0"/>
              <a:t>. </a:t>
            </a:r>
            <a:r>
              <a:rPr lang="ru-RU" sz="2400" dirty="0" err="1"/>
              <a:t>к</a:t>
            </a:r>
            <a:r>
              <a:rPr lang="ru-RU" sz="2400" b="0" dirty="0" err="1"/>
              <a:t>апиталлашуви</a:t>
            </a:r>
            <a:r>
              <a:rPr lang="ru-RU" sz="2400" b="0" dirty="0"/>
              <a:t> </a:t>
            </a:r>
            <a:r>
              <a:rPr lang="ru-RU" sz="2400" b="0" dirty="0" err="1"/>
              <a:t>тарихда</a:t>
            </a:r>
            <a:r>
              <a:rPr lang="ru-RU" sz="2400" b="0" dirty="0"/>
              <a:t> </a:t>
            </a:r>
            <a:r>
              <a:rPr lang="ru-RU" sz="2400" b="0" dirty="0" err="1"/>
              <a:t>илк</a:t>
            </a:r>
            <a:r>
              <a:rPr lang="ru-RU" sz="2400" b="0" dirty="0"/>
              <a:t> бор $ 1 </a:t>
            </a:r>
            <a:r>
              <a:rPr lang="ru-RU" sz="2400" b="0" dirty="0" err="1"/>
              <a:t>трлн.дан</a:t>
            </a:r>
            <a:r>
              <a:rPr lang="ru-RU" sz="2400" b="0" dirty="0"/>
              <a:t> </a:t>
            </a:r>
            <a:r>
              <a:rPr lang="ru-RU" sz="2400" b="0" dirty="0" err="1"/>
              <a:t>ошди</a:t>
            </a:r>
            <a:r>
              <a:rPr lang="ru-RU" sz="2400" b="0" dirty="0"/>
              <a:t> (</a:t>
            </a:r>
            <a:r>
              <a:rPr lang="ru-RU" sz="2400" dirty="0"/>
              <a:t>04.09.2018</a:t>
            </a:r>
            <a:r>
              <a:rPr lang="ru-RU" sz="2400" b="0" dirty="0"/>
              <a:t>).</a:t>
            </a:r>
            <a:endParaRPr lang="ru-RU" sz="2400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587500" y="4297363"/>
            <a:ext cx="9164638" cy="1213421"/>
          </a:xfrm>
          <a:solidFill>
            <a:schemeClr val="accent6">
              <a:lumMod val="20000"/>
              <a:lumOff val="80000"/>
            </a:schemeClr>
          </a:solidFill>
        </p:spPr>
        <p:txBody>
          <a:bodyPr>
            <a:normAutofit/>
          </a:bodyPr>
          <a:lstStyle/>
          <a:p>
            <a:pPr>
              <a:defRPr/>
            </a:pPr>
            <a:r>
              <a:rPr lang="ru-RU" sz="1800" dirty="0" err="1"/>
              <a:t>Amazon</a:t>
            </a:r>
            <a:r>
              <a:rPr lang="ru-RU" sz="1800" dirty="0"/>
              <a:t> </a:t>
            </a:r>
            <a:r>
              <a:rPr lang="ru-RU" sz="1800" dirty="0" err="1"/>
              <a:t>муваффақиятининг</a:t>
            </a:r>
            <a:r>
              <a:rPr lang="ru-RU" sz="1800" dirty="0"/>
              <a:t> бош </a:t>
            </a:r>
            <a:r>
              <a:rPr lang="ru-RU" sz="1800" dirty="0" err="1"/>
              <a:t>омили</a:t>
            </a:r>
            <a:r>
              <a:rPr lang="ru-RU" sz="1800" dirty="0"/>
              <a:t> компания </a:t>
            </a:r>
            <a:r>
              <a:rPr lang="ru-RU" sz="1800" dirty="0" err="1"/>
              <a:t>маҳсулот</a:t>
            </a:r>
            <a:r>
              <a:rPr lang="ru-RU" sz="1800" dirty="0"/>
              <a:t> </a:t>
            </a:r>
            <a:r>
              <a:rPr lang="ru-RU" sz="1800" dirty="0" err="1"/>
              <a:t>ва</a:t>
            </a:r>
            <a:r>
              <a:rPr lang="ru-RU" sz="1800" dirty="0"/>
              <a:t> </a:t>
            </a:r>
            <a:r>
              <a:rPr lang="ru-RU" sz="1800" dirty="0" err="1"/>
              <a:t>хизматлари</a:t>
            </a:r>
            <a:r>
              <a:rPr lang="ru-RU" sz="1800" dirty="0"/>
              <a:t> </a:t>
            </a:r>
            <a:r>
              <a:rPr lang="ru-RU" sz="1800" dirty="0" err="1"/>
              <a:t>портфелининг</a:t>
            </a:r>
            <a:r>
              <a:rPr lang="ru-RU" sz="1800" dirty="0"/>
              <a:t> </a:t>
            </a:r>
            <a:r>
              <a:rPr lang="ru-RU" sz="1800" dirty="0" err="1"/>
              <a:t>доимий</a:t>
            </a:r>
            <a:r>
              <a:rPr lang="ru-RU" sz="1800" dirty="0"/>
              <a:t> </a:t>
            </a:r>
            <a:r>
              <a:rPr lang="ru-RU" sz="1800" dirty="0" err="1"/>
              <a:t>кенгайиб</a:t>
            </a:r>
            <a:r>
              <a:rPr lang="ru-RU" sz="1800" dirty="0"/>
              <a:t> </a:t>
            </a:r>
            <a:r>
              <a:rPr lang="ru-RU" sz="1800" dirty="0" err="1"/>
              <a:t>боришидир</a:t>
            </a:r>
            <a:r>
              <a:rPr lang="ru-RU" sz="1800" dirty="0"/>
              <a:t>. </a:t>
            </a:r>
            <a:r>
              <a:rPr lang="ru-RU" sz="1800" dirty="0" err="1"/>
              <a:t>Хусусан</a:t>
            </a:r>
            <a:r>
              <a:rPr lang="ru-RU" sz="1800" dirty="0"/>
              <a:t>, 2018 </a:t>
            </a:r>
            <a:r>
              <a:rPr lang="ru-RU" sz="1800" dirty="0" err="1"/>
              <a:t>йилда</a:t>
            </a:r>
            <a:r>
              <a:rPr lang="ru-RU" sz="1800" dirty="0"/>
              <a:t> </a:t>
            </a:r>
            <a:r>
              <a:rPr lang="ru-RU" sz="1800" dirty="0" err="1"/>
              <a:t>Whole</a:t>
            </a:r>
            <a:r>
              <a:rPr lang="ru-RU" sz="1800" dirty="0"/>
              <a:t> </a:t>
            </a:r>
            <a:r>
              <a:rPr lang="ru-RU" sz="1800" dirty="0" err="1"/>
              <a:t>Foods</a:t>
            </a:r>
            <a:r>
              <a:rPr lang="ru-RU" sz="1800" dirty="0"/>
              <a:t> </a:t>
            </a:r>
            <a:r>
              <a:rPr lang="ru-RU" sz="1800" dirty="0" err="1"/>
              <a:t>Markets</a:t>
            </a:r>
            <a:r>
              <a:rPr lang="ru-RU" sz="1800" dirty="0"/>
              <a:t> </a:t>
            </a:r>
            <a:r>
              <a:rPr lang="ru-RU" sz="1800" dirty="0" err="1"/>
              <a:t>компаниясини</a:t>
            </a:r>
            <a:r>
              <a:rPr lang="ru-RU" sz="1800" dirty="0"/>
              <a:t> </a:t>
            </a:r>
            <a:r>
              <a:rPr lang="ru-RU" sz="1800" dirty="0" err="1"/>
              <a:t>таркибига</a:t>
            </a:r>
            <a:r>
              <a:rPr lang="ru-RU" sz="1800" dirty="0"/>
              <a:t> </a:t>
            </a:r>
            <a:r>
              <a:rPr lang="ru-RU" sz="1800" dirty="0" err="1"/>
              <a:t>қўшиб</a:t>
            </a:r>
            <a:r>
              <a:rPr lang="ru-RU" sz="1800" dirty="0"/>
              <a:t> </a:t>
            </a:r>
            <a:r>
              <a:rPr lang="ru-RU" sz="1800" dirty="0" err="1"/>
              <a:t>олиш</a:t>
            </a:r>
            <a:r>
              <a:rPr lang="ru-RU" sz="1800" dirty="0"/>
              <a:t> </a:t>
            </a:r>
            <a:r>
              <a:rPr lang="ru-RU" sz="1800" dirty="0" err="1"/>
              <a:t>орқали</a:t>
            </a:r>
            <a:r>
              <a:rPr lang="ru-RU" sz="1800" dirty="0"/>
              <a:t> </a:t>
            </a:r>
            <a:r>
              <a:rPr lang="ru-RU" sz="1800" dirty="0" err="1"/>
              <a:t>озиқ-овқат</a:t>
            </a:r>
            <a:r>
              <a:rPr lang="ru-RU" sz="1800" dirty="0"/>
              <a:t> </a:t>
            </a:r>
            <a:r>
              <a:rPr lang="ru-RU" sz="1800" dirty="0" err="1"/>
              <a:t>товарлари</a:t>
            </a:r>
            <a:r>
              <a:rPr lang="ru-RU" sz="1800" dirty="0"/>
              <a:t> </a:t>
            </a:r>
            <a:r>
              <a:rPr lang="ru-RU" sz="1800" dirty="0" err="1"/>
              <a:t>бозорига</a:t>
            </a:r>
            <a:r>
              <a:rPr lang="ru-RU" sz="1800" dirty="0"/>
              <a:t> </a:t>
            </a:r>
            <a:r>
              <a:rPr lang="ru-RU" sz="1800" dirty="0" err="1"/>
              <a:t>ҳам</a:t>
            </a:r>
            <a:r>
              <a:rPr lang="ru-RU" sz="1800" dirty="0"/>
              <a:t> </a:t>
            </a:r>
            <a:r>
              <a:rPr lang="ru-RU" sz="1800" dirty="0" err="1"/>
              <a:t>чиқишга</a:t>
            </a:r>
            <a:r>
              <a:rPr lang="ru-RU" sz="1800" dirty="0"/>
              <a:t> </a:t>
            </a:r>
            <a:r>
              <a:rPr lang="ru-RU" sz="1800" dirty="0" err="1"/>
              <a:t>муваффақ</a:t>
            </a:r>
            <a:r>
              <a:rPr lang="ru-RU" sz="1800" dirty="0"/>
              <a:t> </a:t>
            </a:r>
            <a:r>
              <a:rPr lang="ru-RU" sz="1800" dirty="0" err="1"/>
              <a:t>бўлди</a:t>
            </a:r>
            <a:r>
              <a:rPr lang="ru-RU" sz="1800" dirty="0"/>
              <a:t>.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1665289" y="2439989"/>
            <a:ext cx="5100637" cy="1384995"/>
          </a:xfrm>
          <a:prstGeom prst="rect">
            <a:avLst/>
          </a:prstGeom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lIns="0" tIns="0" rIns="0" bIns="0">
            <a:spAutoFit/>
          </a:bodyPr>
          <a:lstStyle/>
          <a:p>
            <a:pPr>
              <a:lnSpc>
                <a:spcPct val="90000"/>
              </a:lnSpc>
              <a:spcBef>
                <a:spcPts val="400"/>
              </a:spcBef>
              <a:defRPr/>
            </a:pPr>
            <a:r>
              <a:rPr lang="ru-RU" sz="2000" dirty="0"/>
              <a:t>2018 </a:t>
            </a:r>
            <a:r>
              <a:rPr lang="ru-RU" sz="2000" dirty="0" err="1"/>
              <a:t>йилда</a:t>
            </a:r>
            <a:r>
              <a:rPr lang="ru-RU" sz="2000" dirty="0"/>
              <a:t> </a:t>
            </a:r>
            <a:r>
              <a:rPr lang="ru-RU" sz="2000" dirty="0" err="1"/>
              <a:t>Amazon</a:t>
            </a:r>
            <a:r>
              <a:rPr lang="ru-RU" sz="2000" dirty="0"/>
              <a:t> </a:t>
            </a:r>
            <a:r>
              <a:rPr lang="ru-RU" sz="2000" dirty="0" err="1"/>
              <a:t>ҳиссасига</a:t>
            </a:r>
            <a:r>
              <a:rPr lang="ru-RU" sz="2000" dirty="0"/>
              <a:t>   $258,22 млрд. </a:t>
            </a:r>
            <a:r>
              <a:rPr lang="ru-RU" sz="2000" dirty="0" err="1"/>
              <a:t>айланма</a:t>
            </a:r>
            <a:r>
              <a:rPr lang="ru-RU" sz="2000" dirty="0"/>
              <a:t> </a:t>
            </a:r>
            <a:r>
              <a:rPr lang="ru-RU" sz="2000" dirty="0" err="1"/>
              <a:t>тўғри</a:t>
            </a:r>
            <a:r>
              <a:rPr lang="ru-RU" sz="2000" dirty="0"/>
              <a:t> </a:t>
            </a:r>
            <a:r>
              <a:rPr lang="ru-RU" sz="2000" dirty="0" err="1"/>
              <a:t>келган</a:t>
            </a:r>
            <a:r>
              <a:rPr lang="ru-RU" sz="2000" dirty="0"/>
              <a:t> </a:t>
            </a:r>
            <a:r>
              <a:rPr lang="ru-RU" sz="2000" dirty="0" err="1"/>
              <a:t>бўлиб</a:t>
            </a:r>
            <a:r>
              <a:rPr lang="ru-RU" sz="2000" dirty="0"/>
              <a:t>, </a:t>
            </a:r>
            <a:r>
              <a:rPr lang="ru-RU" sz="2000" dirty="0" err="1"/>
              <a:t>бу</a:t>
            </a:r>
            <a:r>
              <a:rPr lang="ru-RU" sz="2000" dirty="0"/>
              <a:t> АҚШ </a:t>
            </a:r>
            <a:r>
              <a:rPr lang="ru-RU" sz="2000" dirty="0" err="1"/>
              <a:t>фуқароларининг</a:t>
            </a:r>
            <a:r>
              <a:rPr lang="ru-RU" sz="2000" dirty="0"/>
              <a:t> онлайн </a:t>
            </a:r>
            <a:r>
              <a:rPr lang="ru-RU" sz="2000" dirty="0" err="1"/>
              <a:t>магазинлардаги</a:t>
            </a:r>
            <a:r>
              <a:rPr lang="ru-RU" sz="2000" dirty="0"/>
              <a:t> </a:t>
            </a:r>
            <a:r>
              <a:rPr lang="ru-RU" sz="2000" dirty="0" err="1"/>
              <a:t>савдосининг</a:t>
            </a:r>
            <a:r>
              <a:rPr lang="ru-RU" sz="2000" dirty="0"/>
              <a:t> </a:t>
            </a:r>
            <a:r>
              <a:rPr lang="ru-RU" sz="2000" dirty="0">
                <a:solidFill>
                  <a:srgbClr val="FF0000"/>
                </a:solidFill>
              </a:rPr>
              <a:t>49,1 %</a:t>
            </a:r>
            <a:r>
              <a:rPr lang="ru-RU" sz="2000" dirty="0"/>
              <a:t> и </a:t>
            </a:r>
            <a:r>
              <a:rPr lang="ru-RU" sz="2000" dirty="0" err="1"/>
              <a:t>ёки</a:t>
            </a:r>
            <a:r>
              <a:rPr lang="ru-RU" sz="2000" dirty="0"/>
              <a:t> </a:t>
            </a:r>
            <a:r>
              <a:rPr lang="ru-RU" sz="2000" dirty="0" err="1"/>
              <a:t>бутун</a:t>
            </a:r>
            <a:r>
              <a:rPr lang="ru-RU" sz="2000" dirty="0"/>
              <a:t> </a:t>
            </a:r>
            <a:r>
              <a:rPr lang="ru-RU" sz="2000" dirty="0" err="1"/>
              <a:t>мамлакат</a:t>
            </a:r>
            <a:r>
              <a:rPr lang="ru-RU" sz="2000" dirty="0"/>
              <a:t> </a:t>
            </a:r>
            <a:r>
              <a:rPr lang="ru-RU" sz="2000" dirty="0" err="1"/>
              <a:t>бўйлаб</a:t>
            </a:r>
            <a:r>
              <a:rPr lang="ru-RU" sz="2000" dirty="0"/>
              <a:t> </a:t>
            </a:r>
            <a:r>
              <a:rPr lang="ru-RU" sz="2000" dirty="0" err="1"/>
              <a:t>чакана</a:t>
            </a:r>
            <a:r>
              <a:rPr lang="ru-RU" sz="2000" dirty="0"/>
              <a:t> </a:t>
            </a:r>
            <a:r>
              <a:rPr lang="ru-RU" sz="2000" dirty="0" err="1"/>
              <a:t>савдонинг</a:t>
            </a:r>
            <a:r>
              <a:rPr lang="ru-RU" sz="2000" dirty="0"/>
              <a:t> </a:t>
            </a:r>
            <a:r>
              <a:rPr lang="ru-RU" sz="2000" dirty="0">
                <a:solidFill>
                  <a:srgbClr val="FF0000"/>
                </a:solidFill>
              </a:rPr>
              <a:t>5 %</a:t>
            </a:r>
            <a:r>
              <a:rPr lang="ru-RU" sz="2000" dirty="0"/>
              <a:t>и </a:t>
            </a:r>
            <a:r>
              <a:rPr lang="ru-RU" sz="2000" dirty="0" err="1"/>
              <a:t>демакдир</a:t>
            </a:r>
            <a:r>
              <a:rPr lang="ru-RU" sz="2000" dirty="0"/>
              <a:t>.</a:t>
            </a:r>
          </a:p>
        </p:txBody>
      </p:sp>
      <p:pic>
        <p:nvPicPr>
          <p:cNvPr id="31754" name="Рисунок 7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19914" y="1349376"/>
            <a:ext cx="3832225" cy="2555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Прямоугольник 5"/>
          <p:cNvSpPr/>
          <p:nvPr/>
        </p:nvSpPr>
        <p:spPr>
          <a:xfrm>
            <a:off x="1328155" y="1649802"/>
            <a:ext cx="5437771" cy="369332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none">
            <a:spAutoFit/>
          </a:bodyPr>
          <a:lstStyle/>
          <a:p>
            <a:pPr>
              <a:defRPr/>
            </a:pPr>
            <a:r>
              <a:rPr lang="ru-RU" dirty="0">
                <a:solidFill>
                  <a:srgbClr val="000000"/>
                </a:solidFill>
                <a:latin typeface="EuclidFlex"/>
              </a:rPr>
              <a:t>Компания </a:t>
            </a:r>
            <a:r>
              <a:rPr lang="ru-RU" dirty="0" err="1">
                <a:solidFill>
                  <a:srgbClr val="000000"/>
                </a:solidFill>
                <a:latin typeface="EuclidFlex"/>
              </a:rPr>
              <a:t>бир</a:t>
            </a:r>
            <a:r>
              <a:rPr lang="ru-RU" dirty="0">
                <a:solidFill>
                  <a:srgbClr val="000000"/>
                </a:solidFill>
                <a:latin typeface="EuclidFlex"/>
              </a:rPr>
              <a:t> </a:t>
            </a:r>
            <a:r>
              <a:rPr lang="ru-RU" dirty="0" err="1">
                <a:solidFill>
                  <a:srgbClr val="000000"/>
                </a:solidFill>
                <a:latin typeface="EuclidFlex"/>
              </a:rPr>
              <a:t>йилда</a:t>
            </a:r>
            <a:r>
              <a:rPr lang="ru-RU" dirty="0">
                <a:solidFill>
                  <a:srgbClr val="000000"/>
                </a:solidFill>
                <a:latin typeface="EuclidFlex"/>
              </a:rPr>
              <a:t> </a:t>
            </a:r>
            <a:r>
              <a:rPr lang="ru-RU" dirty="0" err="1">
                <a:solidFill>
                  <a:srgbClr val="000000"/>
                </a:solidFill>
                <a:latin typeface="EuclidFlex"/>
              </a:rPr>
              <a:t>икки</a:t>
            </a:r>
            <a:r>
              <a:rPr lang="ru-RU" dirty="0">
                <a:solidFill>
                  <a:srgbClr val="000000"/>
                </a:solidFill>
                <a:latin typeface="EuclidFlex"/>
              </a:rPr>
              <a:t> </a:t>
            </a:r>
            <a:r>
              <a:rPr lang="ru-RU" dirty="0" err="1">
                <a:solidFill>
                  <a:srgbClr val="000000"/>
                </a:solidFill>
                <a:latin typeface="EuclidFlex"/>
              </a:rPr>
              <a:t>баробар</a:t>
            </a:r>
            <a:r>
              <a:rPr lang="ru-RU" dirty="0">
                <a:solidFill>
                  <a:srgbClr val="000000"/>
                </a:solidFill>
                <a:latin typeface="EuclidFlex"/>
              </a:rPr>
              <a:t> </a:t>
            </a:r>
            <a:r>
              <a:rPr lang="ru-RU" dirty="0" err="1">
                <a:solidFill>
                  <a:srgbClr val="000000"/>
                </a:solidFill>
                <a:latin typeface="EuclidFlex"/>
              </a:rPr>
              <a:t>қимматлашди</a:t>
            </a:r>
            <a:endParaRPr lang="ru-RU" dirty="0">
              <a:solidFill>
                <a:srgbClr val="000000"/>
              </a:solidFill>
              <a:latin typeface="EuclidFlex"/>
            </a:endParaRPr>
          </a:p>
        </p:txBody>
      </p:sp>
    </p:spTree>
    <p:extLst>
      <p:ext uri="{BB962C8B-B14F-4D97-AF65-F5344CB8AC3E}">
        <p14:creationId xmlns:p14="http://schemas.microsoft.com/office/powerpoint/2010/main" val="2789751224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770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875" t="21313" r="34375" b="23111"/>
          <a:stretch>
            <a:fillRect/>
          </a:stretch>
        </p:blipFill>
        <p:spPr bwMode="auto">
          <a:xfrm>
            <a:off x="1042852" y="1284012"/>
            <a:ext cx="4608910" cy="30812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2771" name="TextBox 1"/>
          <p:cNvSpPr txBox="1">
            <a:spLocks noChangeArrowheads="1"/>
          </p:cNvSpPr>
          <p:nvPr/>
        </p:nvSpPr>
        <p:spPr bwMode="auto">
          <a:xfrm>
            <a:off x="1902652" y="831724"/>
            <a:ext cx="8366124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>
              <a:defRPr sz="1600">
                <a:solidFill>
                  <a:schemeClr val="tx1"/>
                </a:solidFill>
                <a:latin typeface="Arial Narrow" panose="020B0606020202030204" pitchFamily="34" charset="0"/>
                <a:cs typeface="Arial" panose="020B0604020202020204" pitchFamily="34" charset="0"/>
              </a:defRPr>
            </a:lvl1pPr>
            <a:lvl2pPr marL="742950" indent="-285750">
              <a:defRPr sz="1600">
                <a:solidFill>
                  <a:schemeClr val="tx1"/>
                </a:solidFill>
                <a:latin typeface="Arial Narrow" panose="020B0606020202030204" pitchFamily="34" charset="0"/>
                <a:cs typeface="Arial" panose="020B0604020202020204" pitchFamily="34" charset="0"/>
              </a:defRPr>
            </a:lvl2pPr>
            <a:lvl3pPr marL="1143000" indent="-228600">
              <a:defRPr sz="1600">
                <a:solidFill>
                  <a:schemeClr val="tx1"/>
                </a:solidFill>
                <a:latin typeface="Arial Narrow" panose="020B0606020202030204" pitchFamily="34" charset="0"/>
                <a:cs typeface="Arial" panose="020B0604020202020204" pitchFamily="34" charset="0"/>
              </a:defRPr>
            </a:lvl3pPr>
            <a:lvl4pPr marL="1600200" indent="-228600">
              <a:defRPr sz="1600">
                <a:solidFill>
                  <a:schemeClr val="tx1"/>
                </a:solidFill>
                <a:latin typeface="Arial Narrow" panose="020B0606020202030204" pitchFamily="34" charset="0"/>
                <a:cs typeface="Arial" panose="020B0604020202020204" pitchFamily="34" charset="0"/>
              </a:defRPr>
            </a:lvl4pPr>
            <a:lvl5pPr marL="2057400" indent="-228600">
              <a:defRPr sz="1600">
                <a:solidFill>
                  <a:schemeClr val="tx1"/>
                </a:solidFill>
                <a:latin typeface="Arial Narrow" panose="020B060602020203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 Narrow" panose="020B060602020203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 Narrow" panose="020B060602020203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 Narrow" panose="020B060602020203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 Narrow" panose="020B0606020202030204" pitchFamily="34" charset="0"/>
                <a:cs typeface="Arial" panose="020B0604020202020204" pitchFamily="34" charset="0"/>
              </a:defRPr>
            </a:lvl9pPr>
          </a:lstStyle>
          <a:p>
            <a:pPr>
              <a:lnSpc>
                <a:spcPct val="90000"/>
              </a:lnSpc>
              <a:spcBef>
                <a:spcPts val="400"/>
              </a:spcBef>
            </a:pPr>
            <a:r>
              <a:rPr lang="ru-RU" altLang="ru-RU" sz="2000" b="1" dirty="0" err="1"/>
              <a:t>Йил</a:t>
            </a:r>
            <a:r>
              <a:rPr lang="ru-RU" altLang="ru-RU" sz="2000" b="1" dirty="0"/>
              <a:t> </a:t>
            </a:r>
            <a:r>
              <a:rPr lang="ru-RU" altLang="ru-RU" sz="2000" b="1" dirty="0" err="1"/>
              <a:t>бошига</a:t>
            </a:r>
            <a:r>
              <a:rPr lang="ru-RU" altLang="ru-RU" sz="2000" b="1" dirty="0"/>
              <a:t> </a:t>
            </a:r>
            <a:r>
              <a:rPr lang="ru-RU" altLang="ru-RU" sz="2000" b="1" dirty="0" err="1"/>
              <a:t>нисбатан</a:t>
            </a:r>
            <a:r>
              <a:rPr lang="ru-RU" altLang="ru-RU" sz="2000" b="1" dirty="0"/>
              <a:t> </a:t>
            </a:r>
            <a:r>
              <a:rPr lang="ru-RU" altLang="ru-RU" sz="2000" b="1" dirty="0" err="1"/>
              <a:t>Amazon</a:t>
            </a:r>
            <a:r>
              <a:rPr lang="ru-RU" altLang="ru-RU" sz="2000" b="1" dirty="0"/>
              <a:t> </a:t>
            </a:r>
            <a:r>
              <a:rPr lang="ru-RU" altLang="ru-RU" sz="2000" b="1" dirty="0" err="1"/>
              <a:t>компаниясининг</a:t>
            </a:r>
            <a:r>
              <a:rPr lang="ru-RU" altLang="ru-RU" sz="2000" b="1" dirty="0"/>
              <a:t> </a:t>
            </a:r>
            <a:r>
              <a:rPr lang="ru-RU" altLang="ru-RU" sz="2000" b="1" dirty="0" err="1"/>
              <a:t>бозор</a:t>
            </a:r>
            <a:r>
              <a:rPr lang="ru-RU" altLang="ru-RU" sz="2000" b="1" dirty="0"/>
              <a:t> </a:t>
            </a:r>
            <a:r>
              <a:rPr lang="ru-RU" altLang="ru-RU" sz="2000" b="1" dirty="0" err="1"/>
              <a:t>капиталлашуви</a:t>
            </a:r>
            <a:r>
              <a:rPr lang="ru-RU" altLang="ru-RU" sz="2000" b="1" dirty="0"/>
              <a:t> рейтинги</a:t>
            </a:r>
          </a:p>
        </p:txBody>
      </p:sp>
      <p:pic>
        <p:nvPicPr>
          <p:cNvPr id="2" name="Рисунок 1">
            <a:extLst>
              <a:ext uri="{FF2B5EF4-FFF2-40B4-BE49-F238E27FC236}">
                <a16:creationId xmlns:a16="http://schemas.microsoft.com/office/drawing/2014/main" xmlns="" id="{806F2D49-960A-4CEF-9ED0-E5F6C1FBBF43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8554" t="20406" r="9674" b="21275"/>
          <a:stretch/>
        </p:blipFill>
        <p:spPr>
          <a:xfrm>
            <a:off x="5757973" y="1685675"/>
            <a:ext cx="6045252" cy="2679591"/>
          </a:xfrm>
          <a:prstGeom prst="rect">
            <a:avLst/>
          </a:prstGeom>
        </p:spPr>
      </p:pic>
      <p:sp>
        <p:nvSpPr>
          <p:cNvPr id="3" name="Прямоугольник 2">
            <a:extLst>
              <a:ext uri="{FF2B5EF4-FFF2-40B4-BE49-F238E27FC236}">
                <a16:creationId xmlns:a16="http://schemas.microsoft.com/office/drawing/2014/main" xmlns="" id="{76DB4D32-3D76-4AD9-9201-C54911B5DA67}"/>
              </a:ext>
            </a:extLst>
          </p:cNvPr>
          <p:cNvSpPr/>
          <p:nvPr/>
        </p:nvSpPr>
        <p:spPr>
          <a:xfrm>
            <a:off x="6370647" y="4365266"/>
            <a:ext cx="535505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dirty="0"/>
              <a:t>https://companiesmarketcap.com/amazon/marketcap/</a:t>
            </a:r>
            <a:endParaRPr lang="ru-RU" dirty="0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xmlns="" id="{CCD3D535-1217-4AAE-917B-55F3664133C3}"/>
              </a:ext>
            </a:extLst>
          </p:cNvPr>
          <p:cNvSpPr txBox="1"/>
          <p:nvPr/>
        </p:nvSpPr>
        <p:spPr>
          <a:xfrm>
            <a:off x="978010" y="4734598"/>
            <a:ext cx="492185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2022 </a:t>
            </a:r>
            <a:r>
              <a:rPr lang="uz-Cyrl-UZ" dirty="0"/>
              <a:t>йил 4 июнь ҳолатига 5-йирик компания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799645653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altLang="ru-RU" sz="2800" b="1" dirty="0" err="1"/>
              <a:t>Тошбақа</a:t>
            </a:r>
            <a:r>
              <a:rPr lang="ru-RU" altLang="ru-RU" sz="2800" b="1" dirty="0"/>
              <a:t> </a:t>
            </a:r>
            <a:r>
              <a:rPr lang="ru-RU" altLang="ru-RU" sz="2800" b="1" dirty="0" err="1"/>
              <a:t>қуёнга</a:t>
            </a:r>
            <a:r>
              <a:rPr lang="ru-RU" altLang="ru-RU" sz="2800" b="1" dirty="0"/>
              <a:t> </a:t>
            </a:r>
            <a:r>
              <a:rPr lang="ru-RU" altLang="ru-RU" sz="2800" b="1" dirty="0" err="1"/>
              <a:t>қарши</a:t>
            </a:r>
            <a:r>
              <a:rPr lang="en-US" altLang="ru-RU" sz="2800" dirty="0"/>
              <a:t/>
            </a:r>
            <a:br>
              <a:rPr lang="en-US" altLang="ru-RU" sz="2800" dirty="0"/>
            </a:br>
            <a:endParaRPr lang="ru-RU" altLang="ru-RU" sz="2800" dirty="0"/>
          </a:p>
        </p:txBody>
      </p:sp>
      <p:pic>
        <p:nvPicPr>
          <p:cNvPr id="33795" name="Объект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3454" t="19942" r="32750" b="42975"/>
          <a:stretch>
            <a:fillRect/>
          </a:stretch>
        </p:blipFill>
        <p:spPr>
          <a:xfrm>
            <a:off x="1136692" y="1412875"/>
            <a:ext cx="8748712" cy="4032250"/>
          </a:xfrm>
        </p:spPr>
      </p:pic>
    </p:spTree>
    <p:extLst>
      <p:ext uri="{BB962C8B-B14F-4D97-AF65-F5344CB8AC3E}">
        <p14:creationId xmlns:p14="http://schemas.microsoft.com/office/powerpoint/2010/main" val="1013967239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Заголовок 1"/>
          <p:cNvSpPr>
            <a:spLocks noGrp="1"/>
          </p:cNvSpPr>
          <p:nvPr>
            <p:ph type="title"/>
          </p:nvPr>
        </p:nvSpPr>
        <p:spPr>
          <a:xfrm>
            <a:off x="1271588" y="134939"/>
            <a:ext cx="9359900" cy="474661"/>
          </a:xfrm>
        </p:spPr>
        <p:txBody>
          <a:bodyPr>
            <a:normAutofit fontScale="90000"/>
          </a:bodyPr>
          <a:lstStyle/>
          <a:p>
            <a:pPr algn="ctr"/>
            <a:r>
              <a:rPr lang="ru-RU" altLang="ru-RU" sz="3200" b="1" dirty="0"/>
              <a:t>1 трлн. </a:t>
            </a:r>
            <a:r>
              <a:rPr lang="ru-RU" altLang="ru-RU" sz="3200" b="1" dirty="0" err="1"/>
              <a:t>долларга</a:t>
            </a:r>
            <a:r>
              <a:rPr lang="ru-RU" altLang="ru-RU" sz="3200" b="1" dirty="0"/>
              <a:t> </a:t>
            </a:r>
            <a:r>
              <a:rPr lang="ru-RU" altLang="ru-RU" sz="3200" b="1" dirty="0" err="1"/>
              <a:t>эришиш</a:t>
            </a:r>
            <a:r>
              <a:rPr lang="ru-RU" altLang="ru-RU" sz="3200" b="1" dirty="0"/>
              <a:t> </a:t>
            </a:r>
            <a:r>
              <a:rPr lang="ru-RU" altLang="ru-RU" sz="3200" b="1" dirty="0" err="1"/>
              <a:t>мусобақаси</a:t>
            </a:r>
            <a:endParaRPr lang="ru-RU" altLang="ru-RU" sz="3200" b="1" dirty="0"/>
          </a:p>
        </p:txBody>
      </p:sp>
      <p:pic>
        <p:nvPicPr>
          <p:cNvPr id="34819" name="Объект 6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1271588" y="717549"/>
            <a:ext cx="8850313" cy="6005512"/>
          </a:xfrm>
        </p:spPr>
      </p:pic>
    </p:spTree>
    <p:extLst>
      <p:ext uri="{BB962C8B-B14F-4D97-AF65-F5344CB8AC3E}">
        <p14:creationId xmlns:p14="http://schemas.microsoft.com/office/powerpoint/2010/main" val="2400954918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8D6E486A-852B-4CA7-ACAA-13E0CF9772A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6"/>
            <a:ext cx="10515600" cy="589032"/>
          </a:xfrm>
        </p:spPr>
        <p:txBody>
          <a:bodyPr>
            <a:noAutofit/>
          </a:bodyPr>
          <a:lstStyle/>
          <a:p>
            <a:pPr algn="ctr"/>
            <a:r>
              <a:rPr lang="ru-RU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Бозор</a:t>
            </a:r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капиталлашуви</a:t>
            </a:r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б</a:t>
            </a:r>
            <a:r>
              <a:rPr lang="uz-Cyrl-UZ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ўйича йирик компаниялар</a:t>
            </a:r>
            <a:endParaRPr lang="ru-RU" sz="3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Рисунок 3">
            <a:extLst>
              <a:ext uri="{FF2B5EF4-FFF2-40B4-BE49-F238E27FC236}">
                <a16:creationId xmlns:a16="http://schemas.microsoft.com/office/drawing/2014/main" xmlns="" id="{3B4FF1BE-7E76-4A6E-A807-EFD34C0C4721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6630" t="13102" r="19848" b="11072"/>
          <a:stretch/>
        </p:blipFill>
        <p:spPr>
          <a:xfrm>
            <a:off x="1478942" y="1192695"/>
            <a:ext cx="7744570" cy="5200153"/>
          </a:xfrm>
          <a:prstGeom prst="rect">
            <a:avLst/>
          </a:prstGeom>
        </p:spPr>
      </p:pic>
      <p:sp>
        <p:nvSpPr>
          <p:cNvPr id="5" name="Прямоугольник 4">
            <a:extLst>
              <a:ext uri="{FF2B5EF4-FFF2-40B4-BE49-F238E27FC236}">
                <a16:creationId xmlns:a16="http://schemas.microsoft.com/office/drawing/2014/main" xmlns="" id="{629A0E20-61BE-46F0-BC89-1B84D5B2A60B}"/>
              </a:ext>
            </a:extLst>
          </p:cNvPr>
          <p:cNvSpPr/>
          <p:nvPr/>
        </p:nvSpPr>
        <p:spPr>
          <a:xfrm>
            <a:off x="1124023" y="6446719"/>
            <a:ext cx="345569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dirty="0"/>
              <a:t>https://companiesmarketcap.com/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393093454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Заголовок 1"/>
          <p:cNvSpPr>
            <a:spLocks noGrp="1"/>
          </p:cNvSpPr>
          <p:nvPr>
            <p:ph type="title"/>
          </p:nvPr>
        </p:nvSpPr>
        <p:spPr>
          <a:xfrm>
            <a:off x="2405063" y="539561"/>
            <a:ext cx="7359650" cy="638175"/>
          </a:xfrm>
        </p:spPr>
        <p:txBody>
          <a:bodyPr>
            <a:normAutofit/>
          </a:bodyPr>
          <a:lstStyle/>
          <a:p>
            <a:pPr algn="ctr"/>
            <a:r>
              <a:rPr lang="ru-RU" altLang="ru-RU" sz="2400" b="1" dirty="0" err="1"/>
              <a:t>Жаҳон</a:t>
            </a:r>
            <a:r>
              <a:rPr lang="ru-RU" altLang="ru-RU" sz="2400" b="1" dirty="0"/>
              <a:t> </a:t>
            </a:r>
            <a:r>
              <a:rPr lang="uz-Cyrl-UZ" altLang="ru-RU" sz="2400" b="1" dirty="0"/>
              <a:t>акциялар </a:t>
            </a:r>
            <a:r>
              <a:rPr lang="ru-RU" altLang="ru-RU" sz="2400" b="1" dirty="0" err="1"/>
              <a:t>бозори</a:t>
            </a:r>
            <a:r>
              <a:rPr lang="ru-RU" altLang="ru-RU" sz="2400" b="1" dirty="0"/>
              <a:t> </a:t>
            </a:r>
            <a:r>
              <a:rPr lang="ru-RU" altLang="ru-RU" sz="2400" b="1" dirty="0" err="1"/>
              <a:t>капиталлашуви</a:t>
            </a:r>
            <a:r>
              <a:rPr lang="ru-RU" altLang="ru-RU" sz="2400" b="1" dirty="0"/>
              <a:t>/</a:t>
            </a:r>
            <a:r>
              <a:rPr lang="ru-RU" altLang="ru-RU" sz="2400" b="1" dirty="0" err="1"/>
              <a:t>жаҳон</a:t>
            </a:r>
            <a:r>
              <a:rPr lang="ru-RU" altLang="ru-RU" sz="2400" b="1" dirty="0"/>
              <a:t> ЯИМ</a:t>
            </a:r>
          </a:p>
        </p:txBody>
      </p:sp>
      <p:pic>
        <p:nvPicPr>
          <p:cNvPr id="2" name="Рисунок 1">
            <a:extLst>
              <a:ext uri="{FF2B5EF4-FFF2-40B4-BE49-F238E27FC236}">
                <a16:creationId xmlns:a16="http://schemas.microsoft.com/office/drawing/2014/main" xmlns="" id="{9064977B-E208-47FA-80E8-5CC4B0F075C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54855" y="1177736"/>
            <a:ext cx="8696325" cy="50196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79847192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Rectangle 2"/>
          <p:cNvSpPr>
            <a:spLocks noGrp="1" noChangeArrowheads="1"/>
          </p:cNvSpPr>
          <p:nvPr>
            <p:ph type="title"/>
          </p:nvPr>
        </p:nvSpPr>
        <p:spPr>
          <a:xfrm>
            <a:off x="1589089" y="630239"/>
            <a:ext cx="9361487" cy="638175"/>
          </a:xfrm>
        </p:spPr>
        <p:txBody>
          <a:bodyPr>
            <a:normAutofit/>
          </a:bodyPr>
          <a:lstStyle/>
          <a:p>
            <a:pPr algn="ctr" eaLnBrk="1" hangingPunct="1"/>
            <a:r>
              <a:rPr lang="uz-Cyrl-UZ" altLang="en-US" sz="3200" b="1" dirty="0"/>
              <a:t>Бизнесни молиялаштириш</a:t>
            </a:r>
            <a:endParaRPr lang="en-GB" altLang="en-US" sz="3200" b="1" dirty="0"/>
          </a:p>
        </p:txBody>
      </p:sp>
      <p:sp>
        <p:nvSpPr>
          <p:cNvPr id="35844" name="Rectangle 4"/>
          <p:cNvSpPr>
            <a:spLocks noChangeArrowheads="1"/>
          </p:cNvSpPr>
          <p:nvPr/>
        </p:nvSpPr>
        <p:spPr bwMode="auto">
          <a:xfrm>
            <a:off x="2803525" y="1770064"/>
            <a:ext cx="2701060" cy="2462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>
            <a:lvl1pPr>
              <a:defRPr sz="1600">
                <a:solidFill>
                  <a:schemeClr val="tx1"/>
                </a:solidFill>
                <a:latin typeface="Arial Narrow" panose="020B0606020202030204" pitchFamily="34" charset="0"/>
              </a:defRPr>
            </a:lvl1pPr>
            <a:lvl2pPr marL="742950" indent="-285750">
              <a:defRPr sz="1600">
                <a:solidFill>
                  <a:schemeClr val="tx1"/>
                </a:solidFill>
                <a:latin typeface="Arial Narrow" panose="020B0606020202030204" pitchFamily="34" charset="0"/>
              </a:defRPr>
            </a:lvl2pPr>
            <a:lvl3pPr marL="1143000" indent="-228600">
              <a:defRPr sz="1600">
                <a:solidFill>
                  <a:schemeClr val="tx1"/>
                </a:solidFill>
                <a:latin typeface="Arial Narrow" panose="020B0606020202030204" pitchFamily="34" charset="0"/>
              </a:defRPr>
            </a:lvl3pPr>
            <a:lvl4pPr marL="1600200" indent="-228600">
              <a:defRPr sz="1600">
                <a:solidFill>
                  <a:schemeClr val="tx1"/>
                </a:solidFill>
                <a:latin typeface="Arial Narrow" panose="020B0606020202030204" pitchFamily="34" charset="0"/>
              </a:defRPr>
            </a:lvl4pPr>
            <a:lvl5pPr marL="2057400" indent="-228600">
              <a:defRPr sz="1600">
                <a:solidFill>
                  <a:schemeClr val="tx1"/>
                </a:solidFill>
                <a:latin typeface="Arial Narrow" panose="020B0606020202030204" pitchFamily="34" charset="0"/>
              </a:defRPr>
            </a:lvl5pPr>
            <a:lvl6pPr marL="2514600" indent="-228600" algn="ctr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 Narrow" panose="020B0606020202030204" pitchFamily="34" charset="0"/>
              </a:defRPr>
            </a:lvl6pPr>
            <a:lvl7pPr marL="2971800" indent="-228600" algn="ctr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 Narrow" panose="020B0606020202030204" pitchFamily="34" charset="0"/>
              </a:defRPr>
            </a:lvl7pPr>
            <a:lvl8pPr marL="3429000" indent="-228600" algn="ctr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 Narrow" panose="020B0606020202030204" pitchFamily="34" charset="0"/>
              </a:defRPr>
            </a:lvl8pPr>
            <a:lvl9pPr marL="3886200" indent="-228600" algn="ctr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 Narrow" panose="020B0606020202030204" pitchFamily="34" charset="0"/>
              </a:defRPr>
            </a:lvl9pPr>
          </a:lstStyle>
          <a:p>
            <a:pPr eaLnBrk="1" hangingPunct="1">
              <a:spcBef>
                <a:spcPct val="50000"/>
              </a:spcBef>
              <a:buClr>
                <a:schemeClr val="accent2"/>
              </a:buClr>
              <a:buSzPct val="120000"/>
              <a:buFont typeface="Wingdings" panose="05000000000000000000" pitchFamily="2" charset="2"/>
              <a:buNone/>
            </a:pPr>
            <a:r>
              <a:rPr lang="uz-Cyrl-UZ" altLang="en-US" b="1"/>
              <a:t>Компанияда активлар мавжуд</a:t>
            </a:r>
            <a:r>
              <a:rPr lang="en-GB" altLang="en-US" b="1"/>
              <a:t>…</a:t>
            </a:r>
          </a:p>
        </p:txBody>
      </p:sp>
      <p:sp>
        <p:nvSpPr>
          <p:cNvPr id="35845" name="Rectangle 5"/>
          <p:cNvSpPr>
            <a:spLocks noChangeArrowheads="1"/>
          </p:cNvSpPr>
          <p:nvPr/>
        </p:nvSpPr>
        <p:spPr bwMode="auto">
          <a:xfrm>
            <a:off x="6684964" y="1770064"/>
            <a:ext cx="2757165" cy="2462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>
            <a:lvl1pPr>
              <a:defRPr sz="1600">
                <a:solidFill>
                  <a:schemeClr val="tx1"/>
                </a:solidFill>
                <a:latin typeface="Arial Narrow" panose="020B0606020202030204" pitchFamily="34" charset="0"/>
              </a:defRPr>
            </a:lvl1pPr>
            <a:lvl2pPr marL="742950" indent="-285750">
              <a:defRPr sz="1600">
                <a:solidFill>
                  <a:schemeClr val="tx1"/>
                </a:solidFill>
                <a:latin typeface="Arial Narrow" panose="020B0606020202030204" pitchFamily="34" charset="0"/>
              </a:defRPr>
            </a:lvl2pPr>
            <a:lvl3pPr marL="1143000" indent="-228600">
              <a:defRPr sz="1600">
                <a:solidFill>
                  <a:schemeClr val="tx1"/>
                </a:solidFill>
                <a:latin typeface="Arial Narrow" panose="020B0606020202030204" pitchFamily="34" charset="0"/>
              </a:defRPr>
            </a:lvl3pPr>
            <a:lvl4pPr marL="1600200" indent="-228600">
              <a:defRPr sz="1600">
                <a:solidFill>
                  <a:schemeClr val="tx1"/>
                </a:solidFill>
                <a:latin typeface="Arial Narrow" panose="020B0606020202030204" pitchFamily="34" charset="0"/>
              </a:defRPr>
            </a:lvl4pPr>
            <a:lvl5pPr marL="2057400" indent="-228600">
              <a:defRPr sz="1600">
                <a:solidFill>
                  <a:schemeClr val="tx1"/>
                </a:solidFill>
                <a:latin typeface="Arial Narrow" panose="020B0606020202030204" pitchFamily="34" charset="0"/>
              </a:defRPr>
            </a:lvl5pPr>
            <a:lvl6pPr marL="2514600" indent="-228600" algn="ctr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 Narrow" panose="020B0606020202030204" pitchFamily="34" charset="0"/>
              </a:defRPr>
            </a:lvl6pPr>
            <a:lvl7pPr marL="2971800" indent="-228600" algn="ctr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 Narrow" panose="020B0606020202030204" pitchFamily="34" charset="0"/>
              </a:defRPr>
            </a:lvl7pPr>
            <a:lvl8pPr marL="3429000" indent="-228600" algn="ctr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 Narrow" panose="020B0606020202030204" pitchFamily="34" charset="0"/>
              </a:defRPr>
            </a:lvl8pPr>
            <a:lvl9pPr marL="3886200" indent="-228600" algn="ctr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 Narrow" panose="020B0606020202030204" pitchFamily="34" charset="0"/>
              </a:defRPr>
            </a:lvl9pPr>
          </a:lstStyle>
          <a:p>
            <a:pPr eaLnBrk="1" hangingPunct="1">
              <a:spcBef>
                <a:spcPct val="50000"/>
              </a:spcBef>
              <a:buClr>
                <a:schemeClr val="accent2"/>
              </a:buClr>
              <a:buSzPct val="120000"/>
              <a:buFont typeface="Wingdings" panose="05000000000000000000" pitchFamily="2" charset="2"/>
              <a:buNone/>
            </a:pPr>
            <a:r>
              <a:rPr lang="uz-Cyrl-UZ" altLang="en-US" b="1"/>
              <a:t>Уларни молиялаштириш зарур</a:t>
            </a:r>
            <a:r>
              <a:rPr lang="en-GB" altLang="en-US" b="1"/>
              <a:t>…</a:t>
            </a:r>
          </a:p>
        </p:txBody>
      </p:sp>
      <p:grpSp>
        <p:nvGrpSpPr>
          <p:cNvPr id="35846" name="Group 15"/>
          <p:cNvGrpSpPr>
            <a:grpSpLocks/>
          </p:cNvGrpSpPr>
          <p:nvPr/>
        </p:nvGrpSpPr>
        <p:grpSpPr bwMode="auto">
          <a:xfrm>
            <a:off x="2959101" y="2320925"/>
            <a:ext cx="2519363" cy="3989388"/>
            <a:chOff x="1144" y="1456"/>
            <a:chExt cx="1587" cy="2515"/>
          </a:xfrm>
        </p:grpSpPr>
        <p:sp>
          <p:nvSpPr>
            <p:cNvPr id="35853" name="Rectangle 6"/>
            <p:cNvSpPr>
              <a:spLocks noChangeArrowheads="1"/>
            </p:cNvSpPr>
            <p:nvPr/>
          </p:nvSpPr>
          <p:spPr bwMode="auto">
            <a:xfrm>
              <a:off x="1144" y="2144"/>
              <a:ext cx="1587" cy="1827"/>
            </a:xfrm>
            <a:prstGeom prst="rect">
              <a:avLst/>
            </a:prstGeom>
            <a:solidFill>
              <a:srgbClr val="91826B"/>
            </a:solidFill>
            <a:ln w="12700" algn="ctr">
              <a:solidFill>
                <a:schemeClr val="bg1"/>
              </a:solidFill>
              <a:miter lim="800000"/>
              <a:headEnd/>
              <a:tailEnd/>
            </a:ln>
          </p:spPr>
          <p:txBody>
            <a:bodyPr wrap="none" lIns="90488" tIns="44450" rIns="90488" bIns="44450" anchor="ctr"/>
            <a:lstStyle>
              <a:lvl1pPr>
                <a:defRPr sz="1600">
                  <a:solidFill>
                    <a:schemeClr val="tx1"/>
                  </a:solidFill>
                  <a:latin typeface="Arial Narrow" panose="020B0606020202030204" pitchFamily="34" charset="0"/>
                </a:defRPr>
              </a:lvl1pPr>
              <a:lvl2pPr marL="742950" indent="-285750">
                <a:defRPr sz="1600">
                  <a:solidFill>
                    <a:schemeClr val="tx1"/>
                  </a:solidFill>
                  <a:latin typeface="Arial Narrow" panose="020B0606020202030204" pitchFamily="34" charset="0"/>
                </a:defRPr>
              </a:lvl2pPr>
              <a:lvl3pPr marL="1143000" indent="-228600">
                <a:defRPr sz="1600">
                  <a:solidFill>
                    <a:schemeClr val="tx1"/>
                  </a:solidFill>
                  <a:latin typeface="Arial Narrow" panose="020B0606020202030204" pitchFamily="34" charset="0"/>
                </a:defRPr>
              </a:lvl3pPr>
              <a:lvl4pPr marL="1600200" indent="-228600">
                <a:defRPr sz="1600">
                  <a:solidFill>
                    <a:schemeClr val="tx1"/>
                  </a:solidFill>
                  <a:latin typeface="Arial Narrow" panose="020B0606020202030204" pitchFamily="34" charset="0"/>
                </a:defRPr>
              </a:lvl4pPr>
              <a:lvl5pPr marL="2057400" indent="-228600">
                <a:defRPr sz="1600">
                  <a:solidFill>
                    <a:schemeClr val="tx1"/>
                  </a:solidFill>
                  <a:latin typeface="Arial Narrow" panose="020B0606020202030204" pitchFamily="34" charset="0"/>
                </a:defRPr>
              </a:lvl5pPr>
              <a:lvl6pPr marL="2514600" indent="-228600" algn="ctr" eaLnBrk="0" fontAlgn="base" hangingPunct="0">
                <a:lnSpc>
                  <a:spcPct val="90000"/>
                </a:lnSpc>
                <a:spcBef>
                  <a:spcPct val="0"/>
                </a:spcBef>
                <a:spcAft>
                  <a:spcPct val="0"/>
                </a:spcAft>
                <a:defRPr sz="1600">
                  <a:solidFill>
                    <a:schemeClr val="tx1"/>
                  </a:solidFill>
                  <a:latin typeface="Arial Narrow" panose="020B0606020202030204" pitchFamily="34" charset="0"/>
                </a:defRPr>
              </a:lvl6pPr>
              <a:lvl7pPr marL="2971800" indent="-228600" algn="ctr" eaLnBrk="0" fontAlgn="base" hangingPunct="0">
                <a:lnSpc>
                  <a:spcPct val="90000"/>
                </a:lnSpc>
                <a:spcBef>
                  <a:spcPct val="0"/>
                </a:spcBef>
                <a:spcAft>
                  <a:spcPct val="0"/>
                </a:spcAft>
                <a:defRPr sz="1600">
                  <a:solidFill>
                    <a:schemeClr val="tx1"/>
                  </a:solidFill>
                  <a:latin typeface="Arial Narrow" panose="020B0606020202030204" pitchFamily="34" charset="0"/>
                </a:defRPr>
              </a:lvl7pPr>
              <a:lvl8pPr marL="3429000" indent="-228600" algn="ctr" eaLnBrk="0" fontAlgn="base" hangingPunct="0">
                <a:lnSpc>
                  <a:spcPct val="90000"/>
                </a:lnSpc>
                <a:spcBef>
                  <a:spcPct val="0"/>
                </a:spcBef>
                <a:spcAft>
                  <a:spcPct val="0"/>
                </a:spcAft>
                <a:defRPr sz="1600">
                  <a:solidFill>
                    <a:schemeClr val="tx1"/>
                  </a:solidFill>
                  <a:latin typeface="Arial Narrow" panose="020B0606020202030204" pitchFamily="34" charset="0"/>
                </a:defRPr>
              </a:lvl8pPr>
              <a:lvl9pPr marL="3886200" indent="-228600" algn="ctr" eaLnBrk="0" fontAlgn="base" hangingPunct="0">
                <a:lnSpc>
                  <a:spcPct val="90000"/>
                </a:lnSpc>
                <a:spcBef>
                  <a:spcPct val="0"/>
                </a:spcBef>
                <a:spcAft>
                  <a:spcPct val="0"/>
                </a:spcAft>
                <a:defRPr sz="1600">
                  <a:solidFill>
                    <a:schemeClr val="tx1"/>
                  </a:solidFill>
                  <a:latin typeface="Arial Narrow" panose="020B0606020202030204" pitchFamily="34" charset="0"/>
                </a:defRPr>
              </a:lvl9pPr>
            </a:lstStyle>
            <a:p>
              <a:r>
                <a:rPr lang="uz-Cyrl-UZ" altLang="en-US" dirty="0">
                  <a:solidFill>
                    <a:schemeClr val="bg1"/>
                  </a:solidFill>
                </a:rPr>
                <a:t>Асосий воситалар</a:t>
              </a:r>
              <a:endParaRPr lang="en-US" altLang="en-US" dirty="0">
                <a:solidFill>
                  <a:schemeClr val="bg1"/>
                </a:solidFill>
              </a:endParaRPr>
            </a:p>
          </p:txBody>
        </p:sp>
        <p:sp>
          <p:nvSpPr>
            <p:cNvPr id="35854" name="Rectangle 7"/>
            <p:cNvSpPr>
              <a:spLocks noChangeArrowheads="1"/>
            </p:cNvSpPr>
            <p:nvPr/>
          </p:nvSpPr>
          <p:spPr bwMode="auto">
            <a:xfrm>
              <a:off x="1144" y="1802"/>
              <a:ext cx="1587" cy="348"/>
            </a:xfrm>
            <a:prstGeom prst="rect">
              <a:avLst/>
            </a:prstGeom>
            <a:solidFill>
              <a:srgbClr val="91826B"/>
            </a:solidFill>
            <a:ln w="12700" algn="ctr">
              <a:solidFill>
                <a:schemeClr val="bg1"/>
              </a:solidFill>
              <a:miter lim="800000"/>
              <a:headEnd/>
              <a:tailEnd/>
            </a:ln>
          </p:spPr>
          <p:txBody>
            <a:bodyPr wrap="none" lIns="90488" tIns="44450" rIns="90488" bIns="44450" anchor="ctr"/>
            <a:lstStyle>
              <a:lvl1pPr>
                <a:defRPr sz="1600">
                  <a:solidFill>
                    <a:schemeClr val="tx1"/>
                  </a:solidFill>
                  <a:latin typeface="Arial Narrow" panose="020B0606020202030204" pitchFamily="34" charset="0"/>
                </a:defRPr>
              </a:lvl1pPr>
              <a:lvl2pPr marL="742950" indent="-285750">
                <a:defRPr sz="1600">
                  <a:solidFill>
                    <a:schemeClr val="tx1"/>
                  </a:solidFill>
                  <a:latin typeface="Arial Narrow" panose="020B0606020202030204" pitchFamily="34" charset="0"/>
                </a:defRPr>
              </a:lvl2pPr>
              <a:lvl3pPr marL="1143000" indent="-228600">
                <a:defRPr sz="1600">
                  <a:solidFill>
                    <a:schemeClr val="tx1"/>
                  </a:solidFill>
                  <a:latin typeface="Arial Narrow" panose="020B0606020202030204" pitchFamily="34" charset="0"/>
                </a:defRPr>
              </a:lvl3pPr>
              <a:lvl4pPr marL="1600200" indent="-228600">
                <a:defRPr sz="1600">
                  <a:solidFill>
                    <a:schemeClr val="tx1"/>
                  </a:solidFill>
                  <a:latin typeface="Arial Narrow" panose="020B0606020202030204" pitchFamily="34" charset="0"/>
                </a:defRPr>
              </a:lvl4pPr>
              <a:lvl5pPr marL="2057400" indent="-228600">
                <a:defRPr sz="1600">
                  <a:solidFill>
                    <a:schemeClr val="tx1"/>
                  </a:solidFill>
                  <a:latin typeface="Arial Narrow" panose="020B0606020202030204" pitchFamily="34" charset="0"/>
                </a:defRPr>
              </a:lvl5pPr>
              <a:lvl6pPr marL="2514600" indent="-228600" algn="ctr" eaLnBrk="0" fontAlgn="base" hangingPunct="0">
                <a:lnSpc>
                  <a:spcPct val="90000"/>
                </a:lnSpc>
                <a:spcBef>
                  <a:spcPct val="0"/>
                </a:spcBef>
                <a:spcAft>
                  <a:spcPct val="0"/>
                </a:spcAft>
                <a:defRPr sz="1600">
                  <a:solidFill>
                    <a:schemeClr val="tx1"/>
                  </a:solidFill>
                  <a:latin typeface="Arial Narrow" panose="020B0606020202030204" pitchFamily="34" charset="0"/>
                </a:defRPr>
              </a:lvl6pPr>
              <a:lvl7pPr marL="2971800" indent="-228600" algn="ctr" eaLnBrk="0" fontAlgn="base" hangingPunct="0">
                <a:lnSpc>
                  <a:spcPct val="90000"/>
                </a:lnSpc>
                <a:spcBef>
                  <a:spcPct val="0"/>
                </a:spcBef>
                <a:spcAft>
                  <a:spcPct val="0"/>
                </a:spcAft>
                <a:defRPr sz="1600">
                  <a:solidFill>
                    <a:schemeClr val="tx1"/>
                  </a:solidFill>
                  <a:latin typeface="Arial Narrow" panose="020B0606020202030204" pitchFamily="34" charset="0"/>
                </a:defRPr>
              </a:lvl7pPr>
              <a:lvl8pPr marL="3429000" indent="-228600" algn="ctr" eaLnBrk="0" fontAlgn="base" hangingPunct="0">
                <a:lnSpc>
                  <a:spcPct val="90000"/>
                </a:lnSpc>
                <a:spcBef>
                  <a:spcPct val="0"/>
                </a:spcBef>
                <a:spcAft>
                  <a:spcPct val="0"/>
                </a:spcAft>
                <a:defRPr sz="1600">
                  <a:solidFill>
                    <a:schemeClr val="tx1"/>
                  </a:solidFill>
                  <a:latin typeface="Arial Narrow" panose="020B0606020202030204" pitchFamily="34" charset="0"/>
                </a:defRPr>
              </a:lvl8pPr>
              <a:lvl9pPr marL="3886200" indent="-228600" algn="ctr" eaLnBrk="0" fontAlgn="base" hangingPunct="0">
                <a:lnSpc>
                  <a:spcPct val="90000"/>
                </a:lnSpc>
                <a:spcBef>
                  <a:spcPct val="0"/>
                </a:spcBef>
                <a:spcAft>
                  <a:spcPct val="0"/>
                </a:spcAft>
                <a:defRPr sz="1600">
                  <a:solidFill>
                    <a:schemeClr val="tx1"/>
                  </a:solidFill>
                  <a:latin typeface="Arial Narrow" panose="020B0606020202030204" pitchFamily="34" charset="0"/>
                </a:defRPr>
              </a:lvl9pPr>
            </a:lstStyle>
            <a:p>
              <a:r>
                <a:rPr lang="uz-Cyrl-UZ" altLang="en-US" dirty="0">
                  <a:solidFill>
                    <a:schemeClr val="bg1"/>
                  </a:solidFill>
                </a:rPr>
                <a:t>Бошқа активлар</a:t>
              </a:r>
              <a:endParaRPr lang="en-US" altLang="en-US" dirty="0">
                <a:solidFill>
                  <a:schemeClr val="bg1"/>
                </a:solidFill>
              </a:endParaRPr>
            </a:p>
          </p:txBody>
        </p:sp>
        <p:sp>
          <p:nvSpPr>
            <p:cNvPr id="35855" name="Rectangle 8"/>
            <p:cNvSpPr>
              <a:spLocks noChangeArrowheads="1"/>
            </p:cNvSpPr>
            <p:nvPr/>
          </p:nvSpPr>
          <p:spPr bwMode="auto">
            <a:xfrm>
              <a:off x="1144" y="1456"/>
              <a:ext cx="1587" cy="348"/>
            </a:xfrm>
            <a:prstGeom prst="rect">
              <a:avLst/>
            </a:prstGeom>
            <a:solidFill>
              <a:srgbClr val="91826B"/>
            </a:solidFill>
            <a:ln w="12700" algn="ctr">
              <a:solidFill>
                <a:schemeClr val="bg1"/>
              </a:solidFill>
              <a:miter lim="800000"/>
              <a:headEnd/>
              <a:tailEnd/>
            </a:ln>
          </p:spPr>
          <p:txBody>
            <a:bodyPr wrap="none" lIns="90488" tIns="44450" rIns="90488" bIns="44450" anchor="ctr"/>
            <a:lstStyle>
              <a:lvl1pPr>
                <a:defRPr sz="1600">
                  <a:solidFill>
                    <a:schemeClr val="tx1"/>
                  </a:solidFill>
                  <a:latin typeface="Arial Narrow" panose="020B0606020202030204" pitchFamily="34" charset="0"/>
                </a:defRPr>
              </a:lvl1pPr>
              <a:lvl2pPr marL="742950" indent="-285750">
                <a:defRPr sz="1600">
                  <a:solidFill>
                    <a:schemeClr val="tx1"/>
                  </a:solidFill>
                  <a:latin typeface="Arial Narrow" panose="020B0606020202030204" pitchFamily="34" charset="0"/>
                </a:defRPr>
              </a:lvl2pPr>
              <a:lvl3pPr marL="1143000" indent="-228600">
                <a:defRPr sz="1600">
                  <a:solidFill>
                    <a:schemeClr val="tx1"/>
                  </a:solidFill>
                  <a:latin typeface="Arial Narrow" panose="020B0606020202030204" pitchFamily="34" charset="0"/>
                </a:defRPr>
              </a:lvl3pPr>
              <a:lvl4pPr marL="1600200" indent="-228600">
                <a:defRPr sz="1600">
                  <a:solidFill>
                    <a:schemeClr val="tx1"/>
                  </a:solidFill>
                  <a:latin typeface="Arial Narrow" panose="020B0606020202030204" pitchFamily="34" charset="0"/>
                </a:defRPr>
              </a:lvl4pPr>
              <a:lvl5pPr marL="2057400" indent="-228600">
                <a:defRPr sz="1600">
                  <a:solidFill>
                    <a:schemeClr val="tx1"/>
                  </a:solidFill>
                  <a:latin typeface="Arial Narrow" panose="020B0606020202030204" pitchFamily="34" charset="0"/>
                </a:defRPr>
              </a:lvl5pPr>
              <a:lvl6pPr marL="2514600" indent="-228600" algn="ctr" eaLnBrk="0" fontAlgn="base" hangingPunct="0">
                <a:lnSpc>
                  <a:spcPct val="90000"/>
                </a:lnSpc>
                <a:spcBef>
                  <a:spcPct val="0"/>
                </a:spcBef>
                <a:spcAft>
                  <a:spcPct val="0"/>
                </a:spcAft>
                <a:defRPr sz="1600">
                  <a:solidFill>
                    <a:schemeClr val="tx1"/>
                  </a:solidFill>
                  <a:latin typeface="Arial Narrow" panose="020B0606020202030204" pitchFamily="34" charset="0"/>
                </a:defRPr>
              </a:lvl6pPr>
              <a:lvl7pPr marL="2971800" indent="-228600" algn="ctr" eaLnBrk="0" fontAlgn="base" hangingPunct="0">
                <a:lnSpc>
                  <a:spcPct val="90000"/>
                </a:lnSpc>
                <a:spcBef>
                  <a:spcPct val="0"/>
                </a:spcBef>
                <a:spcAft>
                  <a:spcPct val="0"/>
                </a:spcAft>
                <a:defRPr sz="1600">
                  <a:solidFill>
                    <a:schemeClr val="tx1"/>
                  </a:solidFill>
                  <a:latin typeface="Arial Narrow" panose="020B0606020202030204" pitchFamily="34" charset="0"/>
                </a:defRPr>
              </a:lvl7pPr>
              <a:lvl8pPr marL="3429000" indent="-228600" algn="ctr" eaLnBrk="0" fontAlgn="base" hangingPunct="0">
                <a:lnSpc>
                  <a:spcPct val="90000"/>
                </a:lnSpc>
                <a:spcBef>
                  <a:spcPct val="0"/>
                </a:spcBef>
                <a:spcAft>
                  <a:spcPct val="0"/>
                </a:spcAft>
                <a:defRPr sz="1600">
                  <a:solidFill>
                    <a:schemeClr val="tx1"/>
                  </a:solidFill>
                  <a:latin typeface="Arial Narrow" panose="020B0606020202030204" pitchFamily="34" charset="0"/>
                </a:defRPr>
              </a:lvl8pPr>
              <a:lvl9pPr marL="3886200" indent="-228600" algn="ctr" eaLnBrk="0" fontAlgn="base" hangingPunct="0">
                <a:lnSpc>
                  <a:spcPct val="90000"/>
                </a:lnSpc>
                <a:spcBef>
                  <a:spcPct val="0"/>
                </a:spcBef>
                <a:spcAft>
                  <a:spcPct val="0"/>
                </a:spcAft>
                <a:defRPr sz="1600">
                  <a:solidFill>
                    <a:schemeClr val="tx1"/>
                  </a:solidFill>
                  <a:latin typeface="Arial Narrow" panose="020B0606020202030204" pitchFamily="34" charset="0"/>
                </a:defRPr>
              </a:lvl9pPr>
            </a:lstStyle>
            <a:p>
              <a:r>
                <a:rPr lang="uz-Cyrl-UZ" altLang="en-US">
                  <a:solidFill>
                    <a:schemeClr val="bg1"/>
                  </a:solidFill>
                </a:rPr>
                <a:t>Жорий активлар</a:t>
              </a:r>
              <a:endParaRPr lang="en-US" altLang="en-US">
                <a:solidFill>
                  <a:schemeClr val="bg1"/>
                </a:solidFill>
              </a:endParaRPr>
            </a:p>
          </p:txBody>
        </p:sp>
      </p:grpSp>
      <p:grpSp>
        <p:nvGrpSpPr>
          <p:cNvPr id="35847" name="Group 14"/>
          <p:cNvGrpSpPr>
            <a:grpSpLocks/>
          </p:cNvGrpSpPr>
          <p:nvPr/>
        </p:nvGrpSpPr>
        <p:grpSpPr bwMode="auto">
          <a:xfrm>
            <a:off x="6684963" y="2320925"/>
            <a:ext cx="2519362" cy="3989388"/>
            <a:chOff x="3491" y="1364"/>
            <a:chExt cx="1587" cy="2607"/>
          </a:xfrm>
        </p:grpSpPr>
        <p:sp>
          <p:nvSpPr>
            <p:cNvPr id="35849" name="Rectangle 9"/>
            <p:cNvSpPr>
              <a:spLocks noChangeArrowheads="1"/>
            </p:cNvSpPr>
            <p:nvPr/>
          </p:nvSpPr>
          <p:spPr bwMode="auto">
            <a:xfrm>
              <a:off x="3491" y="2577"/>
              <a:ext cx="1587" cy="1394"/>
            </a:xfrm>
            <a:prstGeom prst="rect">
              <a:avLst/>
            </a:prstGeom>
            <a:solidFill>
              <a:schemeClr val="hlink"/>
            </a:solidFill>
            <a:ln w="12700" algn="ctr">
              <a:solidFill>
                <a:schemeClr val="bg1"/>
              </a:solidFill>
              <a:miter lim="800000"/>
              <a:headEnd/>
              <a:tailEnd/>
            </a:ln>
          </p:spPr>
          <p:txBody>
            <a:bodyPr wrap="none" lIns="90488" tIns="44450" rIns="90488" bIns="44450" anchor="ctr"/>
            <a:lstStyle>
              <a:lvl1pPr>
                <a:defRPr sz="1600">
                  <a:solidFill>
                    <a:schemeClr val="tx1"/>
                  </a:solidFill>
                  <a:latin typeface="Arial Narrow" panose="020B0606020202030204" pitchFamily="34" charset="0"/>
                </a:defRPr>
              </a:lvl1pPr>
              <a:lvl2pPr marL="742950" indent="-285750">
                <a:defRPr sz="1600">
                  <a:solidFill>
                    <a:schemeClr val="tx1"/>
                  </a:solidFill>
                  <a:latin typeface="Arial Narrow" panose="020B0606020202030204" pitchFamily="34" charset="0"/>
                </a:defRPr>
              </a:lvl2pPr>
              <a:lvl3pPr marL="1143000" indent="-228600">
                <a:defRPr sz="1600">
                  <a:solidFill>
                    <a:schemeClr val="tx1"/>
                  </a:solidFill>
                  <a:latin typeface="Arial Narrow" panose="020B0606020202030204" pitchFamily="34" charset="0"/>
                </a:defRPr>
              </a:lvl3pPr>
              <a:lvl4pPr marL="1600200" indent="-228600">
                <a:defRPr sz="1600">
                  <a:solidFill>
                    <a:schemeClr val="tx1"/>
                  </a:solidFill>
                  <a:latin typeface="Arial Narrow" panose="020B0606020202030204" pitchFamily="34" charset="0"/>
                </a:defRPr>
              </a:lvl4pPr>
              <a:lvl5pPr marL="2057400" indent="-228600">
                <a:defRPr sz="1600">
                  <a:solidFill>
                    <a:schemeClr val="tx1"/>
                  </a:solidFill>
                  <a:latin typeface="Arial Narrow" panose="020B0606020202030204" pitchFamily="34" charset="0"/>
                </a:defRPr>
              </a:lvl5pPr>
              <a:lvl6pPr marL="2514600" indent="-228600" algn="ctr" eaLnBrk="0" fontAlgn="base" hangingPunct="0">
                <a:lnSpc>
                  <a:spcPct val="90000"/>
                </a:lnSpc>
                <a:spcBef>
                  <a:spcPct val="0"/>
                </a:spcBef>
                <a:spcAft>
                  <a:spcPct val="0"/>
                </a:spcAft>
                <a:defRPr sz="1600">
                  <a:solidFill>
                    <a:schemeClr val="tx1"/>
                  </a:solidFill>
                  <a:latin typeface="Arial Narrow" panose="020B0606020202030204" pitchFamily="34" charset="0"/>
                </a:defRPr>
              </a:lvl6pPr>
              <a:lvl7pPr marL="2971800" indent="-228600" algn="ctr" eaLnBrk="0" fontAlgn="base" hangingPunct="0">
                <a:lnSpc>
                  <a:spcPct val="90000"/>
                </a:lnSpc>
                <a:spcBef>
                  <a:spcPct val="0"/>
                </a:spcBef>
                <a:spcAft>
                  <a:spcPct val="0"/>
                </a:spcAft>
                <a:defRPr sz="1600">
                  <a:solidFill>
                    <a:schemeClr val="tx1"/>
                  </a:solidFill>
                  <a:latin typeface="Arial Narrow" panose="020B0606020202030204" pitchFamily="34" charset="0"/>
                </a:defRPr>
              </a:lvl7pPr>
              <a:lvl8pPr marL="3429000" indent="-228600" algn="ctr" eaLnBrk="0" fontAlgn="base" hangingPunct="0">
                <a:lnSpc>
                  <a:spcPct val="90000"/>
                </a:lnSpc>
                <a:spcBef>
                  <a:spcPct val="0"/>
                </a:spcBef>
                <a:spcAft>
                  <a:spcPct val="0"/>
                </a:spcAft>
                <a:defRPr sz="1600">
                  <a:solidFill>
                    <a:schemeClr val="tx1"/>
                  </a:solidFill>
                  <a:latin typeface="Arial Narrow" panose="020B0606020202030204" pitchFamily="34" charset="0"/>
                </a:defRPr>
              </a:lvl8pPr>
              <a:lvl9pPr marL="3886200" indent="-228600" algn="ctr" eaLnBrk="0" fontAlgn="base" hangingPunct="0">
                <a:lnSpc>
                  <a:spcPct val="90000"/>
                </a:lnSpc>
                <a:spcBef>
                  <a:spcPct val="0"/>
                </a:spcBef>
                <a:spcAft>
                  <a:spcPct val="0"/>
                </a:spcAft>
                <a:defRPr sz="1600">
                  <a:solidFill>
                    <a:schemeClr val="tx1"/>
                  </a:solidFill>
                  <a:latin typeface="Arial Narrow" panose="020B0606020202030204" pitchFamily="34" charset="0"/>
                </a:defRPr>
              </a:lvl9pPr>
            </a:lstStyle>
            <a:p>
              <a:pPr algn="ctr"/>
              <a:r>
                <a:rPr lang="uz-Cyrl-UZ" altLang="en-US" dirty="0">
                  <a:solidFill>
                    <a:schemeClr val="bg1"/>
                  </a:solidFill>
                </a:rPr>
                <a:t>Ўз</a:t>
              </a:r>
              <a:r>
                <a:rPr lang="uz-Cyrl-UZ" altLang="en-US" dirty="0"/>
                <a:t>лик </a:t>
              </a:r>
              <a:endParaRPr lang="uz-Cyrl-UZ" altLang="en-US" dirty="0">
                <a:solidFill>
                  <a:schemeClr val="bg1"/>
                </a:solidFill>
              </a:endParaRPr>
            </a:p>
            <a:p>
              <a:pPr algn="ctr"/>
              <a:r>
                <a:rPr lang="uz-Cyrl-UZ" altLang="en-US" dirty="0">
                  <a:solidFill>
                    <a:schemeClr val="bg1"/>
                  </a:solidFill>
                </a:rPr>
                <a:t>маблағлари</a:t>
              </a:r>
            </a:p>
          </p:txBody>
        </p:sp>
        <p:sp>
          <p:nvSpPr>
            <p:cNvPr id="35850" name="Rectangle 10"/>
            <p:cNvSpPr>
              <a:spLocks noChangeArrowheads="1"/>
            </p:cNvSpPr>
            <p:nvPr/>
          </p:nvSpPr>
          <p:spPr bwMode="auto">
            <a:xfrm>
              <a:off x="3491" y="2405"/>
              <a:ext cx="1587" cy="173"/>
            </a:xfrm>
            <a:prstGeom prst="rect">
              <a:avLst/>
            </a:prstGeom>
            <a:solidFill>
              <a:schemeClr val="hlink"/>
            </a:solidFill>
            <a:ln w="12700" algn="ctr">
              <a:solidFill>
                <a:schemeClr val="bg1"/>
              </a:solidFill>
              <a:miter lim="800000"/>
              <a:headEnd/>
              <a:tailEnd/>
            </a:ln>
          </p:spPr>
          <p:txBody>
            <a:bodyPr wrap="none" lIns="90488" tIns="44450" rIns="90488" bIns="44450" anchor="ctr"/>
            <a:lstStyle>
              <a:lvl1pPr>
                <a:defRPr sz="1600">
                  <a:solidFill>
                    <a:schemeClr val="tx1"/>
                  </a:solidFill>
                  <a:latin typeface="Arial Narrow" panose="020B0606020202030204" pitchFamily="34" charset="0"/>
                </a:defRPr>
              </a:lvl1pPr>
              <a:lvl2pPr marL="742950" indent="-285750">
                <a:defRPr sz="1600">
                  <a:solidFill>
                    <a:schemeClr val="tx1"/>
                  </a:solidFill>
                  <a:latin typeface="Arial Narrow" panose="020B0606020202030204" pitchFamily="34" charset="0"/>
                </a:defRPr>
              </a:lvl2pPr>
              <a:lvl3pPr marL="1143000" indent="-228600">
                <a:defRPr sz="1600">
                  <a:solidFill>
                    <a:schemeClr val="tx1"/>
                  </a:solidFill>
                  <a:latin typeface="Arial Narrow" panose="020B0606020202030204" pitchFamily="34" charset="0"/>
                </a:defRPr>
              </a:lvl3pPr>
              <a:lvl4pPr marL="1600200" indent="-228600">
                <a:defRPr sz="1600">
                  <a:solidFill>
                    <a:schemeClr val="tx1"/>
                  </a:solidFill>
                  <a:latin typeface="Arial Narrow" panose="020B0606020202030204" pitchFamily="34" charset="0"/>
                </a:defRPr>
              </a:lvl4pPr>
              <a:lvl5pPr marL="2057400" indent="-228600">
                <a:defRPr sz="1600">
                  <a:solidFill>
                    <a:schemeClr val="tx1"/>
                  </a:solidFill>
                  <a:latin typeface="Arial Narrow" panose="020B0606020202030204" pitchFamily="34" charset="0"/>
                </a:defRPr>
              </a:lvl5pPr>
              <a:lvl6pPr marL="2514600" indent="-228600" algn="ctr" eaLnBrk="0" fontAlgn="base" hangingPunct="0">
                <a:lnSpc>
                  <a:spcPct val="90000"/>
                </a:lnSpc>
                <a:spcBef>
                  <a:spcPct val="0"/>
                </a:spcBef>
                <a:spcAft>
                  <a:spcPct val="0"/>
                </a:spcAft>
                <a:defRPr sz="1600">
                  <a:solidFill>
                    <a:schemeClr val="tx1"/>
                  </a:solidFill>
                  <a:latin typeface="Arial Narrow" panose="020B0606020202030204" pitchFamily="34" charset="0"/>
                </a:defRPr>
              </a:lvl6pPr>
              <a:lvl7pPr marL="2971800" indent="-228600" algn="ctr" eaLnBrk="0" fontAlgn="base" hangingPunct="0">
                <a:lnSpc>
                  <a:spcPct val="90000"/>
                </a:lnSpc>
                <a:spcBef>
                  <a:spcPct val="0"/>
                </a:spcBef>
                <a:spcAft>
                  <a:spcPct val="0"/>
                </a:spcAft>
                <a:defRPr sz="1600">
                  <a:solidFill>
                    <a:schemeClr val="tx1"/>
                  </a:solidFill>
                  <a:latin typeface="Arial Narrow" panose="020B0606020202030204" pitchFamily="34" charset="0"/>
                </a:defRPr>
              </a:lvl7pPr>
              <a:lvl8pPr marL="3429000" indent="-228600" algn="ctr" eaLnBrk="0" fontAlgn="base" hangingPunct="0">
                <a:lnSpc>
                  <a:spcPct val="90000"/>
                </a:lnSpc>
                <a:spcBef>
                  <a:spcPct val="0"/>
                </a:spcBef>
                <a:spcAft>
                  <a:spcPct val="0"/>
                </a:spcAft>
                <a:defRPr sz="1600">
                  <a:solidFill>
                    <a:schemeClr val="tx1"/>
                  </a:solidFill>
                  <a:latin typeface="Arial Narrow" panose="020B0606020202030204" pitchFamily="34" charset="0"/>
                </a:defRPr>
              </a:lvl8pPr>
              <a:lvl9pPr marL="3886200" indent="-228600" algn="ctr" eaLnBrk="0" fontAlgn="base" hangingPunct="0">
                <a:lnSpc>
                  <a:spcPct val="90000"/>
                </a:lnSpc>
                <a:spcBef>
                  <a:spcPct val="0"/>
                </a:spcBef>
                <a:spcAft>
                  <a:spcPct val="0"/>
                </a:spcAft>
                <a:defRPr sz="1600">
                  <a:solidFill>
                    <a:schemeClr val="tx1"/>
                  </a:solidFill>
                  <a:latin typeface="Arial Narrow" panose="020B0606020202030204" pitchFamily="34" charset="0"/>
                </a:defRPr>
              </a:lvl9pPr>
            </a:lstStyle>
            <a:p>
              <a:r>
                <a:rPr lang="uz-Cyrl-UZ" altLang="en-US" sz="1400" dirty="0">
                  <a:solidFill>
                    <a:schemeClr val="bg1"/>
                  </a:solidFill>
                </a:rPr>
                <a:t>Бошқа узоқ муддатли мажбуриятлар</a:t>
              </a:r>
              <a:endParaRPr lang="en-US" altLang="en-US" sz="1400" dirty="0">
                <a:solidFill>
                  <a:schemeClr val="bg1"/>
                </a:solidFill>
              </a:endParaRPr>
            </a:p>
          </p:txBody>
        </p:sp>
        <p:sp>
          <p:nvSpPr>
            <p:cNvPr id="35851" name="Rectangle 11"/>
            <p:cNvSpPr>
              <a:spLocks noChangeArrowheads="1"/>
            </p:cNvSpPr>
            <p:nvPr/>
          </p:nvSpPr>
          <p:spPr bwMode="auto">
            <a:xfrm>
              <a:off x="3491" y="1639"/>
              <a:ext cx="1587" cy="782"/>
            </a:xfrm>
            <a:prstGeom prst="rect">
              <a:avLst/>
            </a:prstGeom>
            <a:solidFill>
              <a:schemeClr val="hlink"/>
            </a:solidFill>
            <a:ln w="12700" algn="ctr">
              <a:solidFill>
                <a:schemeClr val="bg1"/>
              </a:solidFill>
              <a:miter lim="800000"/>
              <a:headEnd/>
              <a:tailEnd/>
            </a:ln>
          </p:spPr>
          <p:txBody>
            <a:bodyPr wrap="none" lIns="90488" tIns="44450" rIns="90488" bIns="44450" anchor="ctr"/>
            <a:lstStyle>
              <a:lvl1pPr>
                <a:defRPr sz="1600">
                  <a:solidFill>
                    <a:schemeClr val="tx1"/>
                  </a:solidFill>
                  <a:latin typeface="Arial Narrow" panose="020B0606020202030204" pitchFamily="34" charset="0"/>
                </a:defRPr>
              </a:lvl1pPr>
              <a:lvl2pPr marL="742950" indent="-285750">
                <a:defRPr sz="1600">
                  <a:solidFill>
                    <a:schemeClr val="tx1"/>
                  </a:solidFill>
                  <a:latin typeface="Arial Narrow" panose="020B0606020202030204" pitchFamily="34" charset="0"/>
                </a:defRPr>
              </a:lvl2pPr>
              <a:lvl3pPr marL="1143000" indent="-228600">
                <a:defRPr sz="1600">
                  <a:solidFill>
                    <a:schemeClr val="tx1"/>
                  </a:solidFill>
                  <a:latin typeface="Arial Narrow" panose="020B0606020202030204" pitchFamily="34" charset="0"/>
                </a:defRPr>
              </a:lvl3pPr>
              <a:lvl4pPr marL="1600200" indent="-228600">
                <a:defRPr sz="1600">
                  <a:solidFill>
                    <a:schemeClr val="tx1"/>
                  </a:solidFill>
                  <a:latin typeface="Arial Narrow" panose="020B0606020202030204" pitchFamily="34" charset="0"/>
                </a:defRPr>
              </a:lvl4pPr>
              <a:lvl5pPr marL="2057400" indent="-228600">
                <a:defRPr sz="1600">
                  <a:solidFill>
                    <a:schemeClr val="tx1"/>
                  </a:solidFill>
                  <a:latin typeface="Arial Narrow" panose="020B0606020202030204" pitchFamily="34" charset="0"/>
                </a:defRPr>
              </a:lvl5pPr>
              <a:lvl6pPr marL="2514600" indent="-228600" algn="ctr" eaLnBrk="0" fontAlgn="base" hangingPunct="0">
                <a:lnSpc>
                  <a:spcPct val="90000"/>
                </a:lnSpc>
                <a:spcBef>
                  <a:spcPct val="0"/>
                </a:spcBef>
                <a:spcAft>
                  <a:spcPct val="0"/>
                </a:spcAft>
                <a:defRPr sz="1600">
                  <a:solidFill>
                    <a:schemeClr val="tx1"/>
                  </a:solidFill>
                  <a:latin typeface="Arial Narrow" panose="020B0606020202030204" pitchFamily="34" charset="0"/>
                </a:defRPr>
              </a:lvl6pPr>
              <a:lvl7pPr marL="2971800" indent="-228600" algn="ctr" eaLnBrk="0" fontAlgn="base" hangingPunct="0">
                <a:lnSpc>
                  <a:spcPct val="90000"/>
                </a:lnSpc>
                <a:spcBef>
                  <a:spcPct val="0"/>
                </a:spcBef>
                <a:spcAft>
                  <a:spcPct val="0"/>
                </a:spcAft>
                <a:defRPr sz="1600">
                  <a:solidFill>
                    <a:schemeClr val="tx1"/>
                  </a:solidFill>
                  <a:latin typeface="Arial Narrow" panose="020B0606020202030204" pitchFamily="34" charset="0"/>
                </a:defRPr>
              </a:lvl7pPr>
              <a:lvl8pPr marL="3429000" indent="-228600" algn="ctr" eaLnBrk="0" fontAlgn="base" hangingPunct="0">
                <a:lnSpc>
                  <a:spcPct val="90000"/>
                </a:lnSpc>
                <a:spcBef>
                  <a:spcPct val="0"/>
                </a:spcBef>
                <a:spcAft>
                  <a:spcPct val="0"/>
                </a:spcAft>
                <a:defRPr sz="1600">
                  <a:solidFill>
                    <a:schemeClr val="tx1"/>
                  </a:solidFill>
                  <a:latin typeface="Arial Narrow" panose="020B0606020202030204" pitchFamily="34" charset="0"/>
                </a:defRPr>
              </a:lvl8pPr>
              <a:lvl9pPr marL="3886200" indent="-228600" algn="ctr" eaLnBrk="0" fontAlgn="base" hangingPunct="0">
                <a:lnSpc>
                  <a:spcPct val="90000"/>
                </a:lnSpc>
                <a:spcBef>
                  <a:spcPct val="0"/>
                </a:spcBef>
                <a:spcAft>
                  <a:spcPct val="0"/>
                </a:spcAft>
                <a:defRPr sz="1600">
                  <a:solidFill>
                    <a:schemeClr val="tx1"/>
                  </a:solidFill>
                  <a:latin typeface="Arial Narrow" panose="020B0606020202030204" pitchFamily="34" charset="0"/>
                </a:defRPr>
              </a:lvl9pPr>
            </a:lstStyle>
            <a:p>
              <a:r>
                <a:rPr lang="uz-Cyrl-UZ" altLang="en-US" dirty="0">
                  <a:solidFill>
                    <a:schemeClr val="bg1"/>
                  </a:solidFill>
                </a:rPr>
                <a:t>Узоқ муддатли қарз</a:t>
              </a:r>
              <a:endParaRPr lang="en-US" altLang="en-US" dirty="0">
                <a:solidFill>
                  <a:schemeClr val="bg1"/>
                </a:solidFill>
              </a:endParaRPr>
            </a:p>
          </p:txBody>
        </p:sp>
        <p:sp>
          <p:nvSpPr>
            <p:cNvPr id="35852" name="Rectangle 12"/>
            <p:cNvSpPr>
              <a:spLocks noChangeArrowheads="1"/>
            </p:cNvSpPr>
            <p:nvPr/>
          </p:nvSpPr>
          <p:spPr bwMode="auto">
            <a:xfrm>
              <a:off x="3491" y="1364"/>
              <a:ext cx="1587" cy="261"/>
            </a:xfrm>
            <a:prstGeom prst="rect">
              <a:avLst/>
            </a:prstGeom>
            <a:solidFill>
              <a:schemeClr val="hlink"/>
            </a:solidFill>
            <a:ln w="12700" algn="ctr">
              <a:solidFill>
                <a:schemeClr val="bg1"/>
              </a:solidFill>
              <a:miter lim="800000"/>
              <a:headEnd/>
              <a:tailEnd/>
            </a:ln>
          </p:spPr>
          <p:txBody>
            <a:bodyPr wrap="none" lIns="90488" tIns="44450" rIns="90488" bIns="44450" anchor="ctr"/>
            <a:lstStyle>
              <a:lvl1pPr>
                <a:defRPr sz="1600">
                  <a:solidFill>
                    <a:schemeClr val="tx1"/>
                  </a:solidFill>
                  <a:latin typeface="Arial Narrow" panose="020B0606020202030204" pitchFamily="34" charset="0"/>
                </a:defRPr>
              </a:lvl1pPr>
              <a:lvl2pPr marL="742950" indent="-285750">
                <a:defRPr sz="1600">
                  <a:solidFill>
                    <a:schemeClr val="tx1"/>
                  </a:solidFill>
                  <a:latin typeface="Arial Narrow" panose="020B0606020202030204" pitchFamily="34" charset="0"/>
                </a:defRPr>
              </a:lvl2pPr>
              <a:lvl3pPr marL="1143000" indent="-228600">
                <a:defRPr sz="1600">
                  <a:solidFill>
                    <a:schemeClr val="tx1"/>
                  </a:solidFill>
                  <a:latin typeface="Arial Narrow" panose="020B0606020202030204" pitchFamily="34" charset="0"/>
                </a:defRPr>
              </a:lvl3pPr>
              <a:lvl4pPr marL="1600200" indent="-228600">
                <a:defRPr sz="1600">
                  <a:solidFill>
                    <a:schemeClr val="tx1"/>
                  </a:solidFill>
                  <a:latin typeface="Arial Narrow" panose="020B0606020202030204" pitchFamily="34" charset="0"/>
                </a:defRPr>
              </a:lvl4pPr>
              <a:lvl5pPr marL="2057400" indent="-228600">
                <a:defRPr sz="1600">
                  <a:solidFill>
                    <a:schemeClr val="tx1"/>
                  </a:solidFill>
                  <a:latin typeface="Arial Narrow" panose="020B0606020202030204" pitchFamily="34" charset="0"/>
                </a:defRPr>
              </a:lvl5pPr>
              <a:lvl6pPr marL="2514600" indent="-228600" algn="ctr" eaLnBrk="0" fontAlgn="base" hangingPunct="0">
                <a:lnSpc>
                  <a:spcPct val="90000"/>
                </a:lnSpc>
                <a:spcBef>
                  <a:spcPct val="0"/>
                </a:spcBef>
                <a:spcAft>
                  <a:spcPct val="0"/>
                </a:spcAft>
                <a:defRPr sz="1600">
                  <a:solidFill>
                    <a:schemeClr val="tx1"/>
                  </a:solidFill>
                  <a:latin typeface="Arial Narrow" panose="020B0606020202030204" pitchFamily="34" charset="0"/>
                </a:defRPr>
              </a:lvl6pPr>
              <a:lvl7pPr marL="2971800" indent="-228600" algn="ctr" eaLnBrk="0" fontAlgn="base" hangingPunct="0">
                <a:lnSpc>
                  <a:spcPct val="90000"/>
                </a:lnSpc>
                <a:spcBef>
                  <a:spcPct val="0"/>
                </a:spcBef>
                <a:spcAft>
                  <a:spcPct val="0"/>
                </a:spcAft>
                <a:defRPr sz="1600">
                  <a:solidFill>
                    <a:schemeClr val="tx1"/>
                  </a:solidFill>
                  <a:latin typeface="Arial Narrow" panose="020B0606020202030204" pitchFamily="34" charset="0"/>
                </a:defRPr>
              </a:lvl7pPr>
              <a:lvl8pPr marL="3429000" indent="-228600" algn="ctr" eaLnBrk="0" fontAlgn="base" hangingPunct="0">
                <a:lnSpc>
                  <a:spcPct val="90000"/>
                </a:lnSpc>
                <a:spcBef>
                  <a:spcPct val="0"/>
                </a:spcBef>
                <a:spcAft>
                  <a:spcPct val="0"/>
                </a:spcAft>
                <a:defRPr sz="1600">
                  <a:solidFill>
                    <a:schemeClr val="tx1"/>
                  </a:solidFill>
                  <a:latin typeface="Arial Narrow" panose="020B0606020202030204" pitchFamily="34" charset="0"/>
                </a:defRPr>
              </a:lvl8pPr>
              <a:lvl9pPr marL="3886200" indent="-228600" algn="ctr" eaLnBrk="0" fontAlgn="base" hangingPunct="0">
                <a:lnSpc>
                  <a:spcPct val="90000"/>
                </a:lnSpc>
                <a:spcBef>
                  <a:spcPct val="0"/>
                </a:spcBef>
                <a:spcAft>
                  <a:spcPct val="0"/>
                </a:spcAft>
                <a:defRPr sz="1600">
                  <a:solidFill>
                    <a:schemeClr val="tx1"/>
                  </a:solidFill>
                  <a:latin typeface="Arial Narrow" panose="020B0606020202030204" pitchFamily="34" charset="0"/>
                </a:defRPr>
              </a:lvl9pPr>
            </a:lstStyle>
            <a:p>
              <a:r>
                <a:rPr lang="uz-Cyrl-UZ" altLang="en-US" dirty="0">
                  <a:solidFill>
                    <a:schemeClr val="bg1"/>
                  </a:solidFill>
                </a:rPr>
                <a:t>Жорий мажбуриятлар</a:t>
              </a:r>
              <a:endParaRPr lang="en-US" altLang="en-US" dirty="0">
                <a:solidFill>
                  <a:schemeClr val="bg1"/>
                </a:solidFill>
              </a:endParaRPr>
            </a:p>
          </p:txBody>
        </p:sp>
      </p:grpSp>
    </p:spTree>
    <p:custDataLst>
      <p:tags r:id="rId1"/>
    </p:custDataLst>
    <p:extLst>
      <p:ext uri="{BB962C8B-B14F-4D97-AF65-F5344CB8AC3E}">
        <p14:creationId xmlns:p14="http://schemas.microsoft.com/office/powerpoint/2010/main" val="696601206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6" name="Rectangle 2"/>
          <p:cNvSpPr>
            <a:spLocks noGrp="1" noChangeArrowheads="1"/>
          </p:cNvSpPr>
          <p:nvPr>
            <p:ph type="title"/>
          </p:nvPr>
        </p:nvSpPr>
        <p:spPr>
          <a:xfrm>
            <a:off x="1589089" y="630239"/>
            <a:ext cx="9361487" cy="638175"/>
          </a:xfrm>
        </p:spPr>
        <p:txBody>
          <a:bodyPr>
            <a:normAutofit/>
          </a:bodyPr>
          <a:lstStyle/>
          <a:p>
            <a:pPr algn="ctr" eaLnBrk="1" hangingPunct="1"/>
            <a:r>
              <a:rPr lang="en-GB" altLang="en-US" sz="3200" b="1" dirty="0"/>
              <a:t>…</a:t>
            </a:r>
            <a:r>
              <a:rPr lang="en-GB" altLang="en-US" sz="3200" b="1" dirty="0">
                <a:solidFill>
                  <a:srgbClr val="FF0000"/>
                </a:solidFill>
              </a:rPr>
              <a:t> </a:t>
            </a:r>
            <a:r>
              <a:rPr lang="uz-Cyrl-UZ" altLang="en-US" sz="3200" b="1" dirty="0"/>
              <a:t>акциядорлар нима кутиши равшан: </a:t>
            </a:r>
            <a:endParaRPr lang="en-GB" altLang="en-US" sz="3200" b="1" dirty="0"/>
          </a:p>
        </p:txBody>
      </p:sp>
      <p:grpSp>
        <p:nvGrpSpPr>
          <p:cNvPr id="36868" name="Group 26"/>
          <p:cNvGrpSpPr>
            <a:grpSpLocks/>
          </p:cNvGrpSpPr>
          <p:nvPr/>
        </p:nvGrpSpPr>
        <p:grpSpPr bwMode="auto">
          <a:xfrm>
            <a:off x="2813050" y="2806701"/>
            <a:ext cx="5030788" cy="3298825"/>
            <a:chOff x="1260" y="1768"/>
            <a:chExt cx="3169" cy="2078"/>
          </a:xfrm>
        </p:grpSpPr>
        <p:sp>
          <p:nvSpPr>
            <p:cNvPr id="36878" name="Rectangle 10"/>
            <p:cNvSpPr>
              <a:spLocks noChangeArrowheads="1"/>
            </p:cNvSpPr>
            <p:nvPr/>
          </p:nvSpPr>
          <p:spPr bwMode="auto">
            <a:xfrm>
              <a:off x="1260" y="2448"/>
              <a:ext cx="1091" cy="1398"/>
            </a:xfrm>
            <a:prstGeom prst="rect">
              <a:avLst/>
            </a:prstGeom>
            <a:solidFill>
              <a:srgbClr val="00206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90488" tIns="44450" rIns="90488" bIns="44450" anchor="ctr"/>
            <a:lstStyle>
              <a:lvl1pPr>
                <a:defRPr sz="1600">
                  <a:solidFill>
                    <a:schemeClr val="tx1"/>
                  </a:solidFill>
                  <a:latin typeface="Arial Narrow" panose="020B0606020202030204" pitchFamily="34" charset="0"/>
                </a:defRPr>
              </a:lvl1pPr>
              <a:lvl2pPr marL="742950" indent="-285750">
                <a:defRPr sz="1600">
                  <a:solidFill>
                    <a:schemeClr val="tx1"/>
                  </a:solidFill>
                  <a:latin typeface="Arial Narrow" panose="020B0606020202030204" pitchFamily="34" charset="0"/>
                </a:defRPr>
              </a:lvl2pPr>
              <a:lvl3pPr marL="1143000" indent="-228600">
                <a:defRPr sz="1600">
                  <a:solidFill>
                    <a:schemeClr val="tx1"/>
                  </a:solidFill>
                  <a:latin typeface="Arial Narrow" panose="020B0606020202030204" pitchFamily="34" charset="0"/>
                </a:defRPr>
              </a:lvl3pPr>
              <a:lvl4pPr marL="1600200" indent="-228600">
                <a:defRPr sz="1600">
                  <a:solidFill>
                    <a:schemeClr val="tx1"/>
                  </a:solidFill>
                  <a:latin typeface="Arial Narrow" panose="020B0606020202030204" pitchFamily="34" charset="0"/>
                </a:defRPr>
              </a:lvl4pPr>
              <a:lvl5pPr marL="2057400" indent="-228600">
                <a:defRPr sz="1600">
                  <a:solidFill>
                    <a:schemeClr val="tx1"/>
                  </a:solidFill>
                  <a:latin typeface="Arial Narrow" panose="020B0606020202030204" pitchFamily="34" charset="0"/>
                </a:defRPr>
              </a:lvl5pPr>
              <a:lvl6pPr marL="2514600" indent="-228600" algn="ctr" eaLnBrk="0" fontAlgn="base" hangingPunct="0">
                <a:lnSpc>
                  <a:spcPct val="90000"/>
                </a:lnSpc>
                <a:spcBef>
                  <a:spcPct val="0"/>
                </a:spcBef>
                <a:spcAft>
                  <a:spcPct val="0"/>
                </a:spcAft>
                <a:defRPr sz="1600">
                  <a:solidFill>
                    <a:schemeClr val="tx1"/>
                  </a:solidFill>
                  <a:latin typeface="Arial Narrow" panose="020B0606020202030204" pitchFamily="34" charset="0"/>
                </a:defRPr>
              </a:lvl6pPr>
              <a:lvl7pPr marL="2971800" indent="-228600" algn="ctr" eaLnBrk="0" fontAlgn="base" hangingPunct="0">
                <a:lnSpc>
                  <a:spcPct val="90000"/>
                </a:lnSpc>
                <a:spcBef>
                  <a:spcPct val="0"/>
                </a:spcBef>
                <a:spcAft>
                  <a:spcPct val="0"/>
                </a:spcAft>
                <a:defRPr sz="1600">
                  <a:solidFill>
                    <a:schemeClr val="tx1"/>
                  </a:solidFill>
                  <a:latin typeface="Arial Narrow" panose="020B0606020202030204" pitchFamily="34" charset="0"/>
                </a:defRPr>
              </a:lvl7pPr>
              <a:lvl8pPr marL="3429000" indent="-228600" algn="ctr" eaLnBrk="0" fontAlgn="base" hangingPunct="0">
                <a:lnSpc>
                  <a:spcPct val="90000"/>
                </a:lnSpc>
                <a:spcBef>
                  <a:spcPct val="0"/>
                </a:spcBef>
                <a:spcAft>
                  <a:spcPct val="0"/>
                </a:spcAft>
                <a:defRPr sz="1600">
                  <a:solidFill>
                    <a:schemeClr val="tx1"/>
                  </a:solidFill>
                  <a:latin typeface="Arial Narrow" panose="020B0606020202030204" pitchFamily="34" charset="0"/>
                </a:defRPr>
              </a:lvl8pPr>
              <a:lvl9pPr marL="3886200" indent="-228600" algn="ctr" eaLnBrk="0" fontAlgn="base" hangingPunct="0">
                <a:lnSpc>
                  <a:spcPct val="90000"/>
                </a:lnSpc>
                <a:spcBef>
                  <a:spcPct val="0"/>
                </a:spcBef>
                <a:spcAft>
                  <a:spcPct val="0"/>
                </a:spcAft>
                <a:defRPr sz="1600">
                  <a:solidFill>
                    <a:schemeClr val="tx1"/>
                  </a:solidFill>
                  <a:latin typeface="Arial Narrow" panose="020B0606020202030204" pitchFamily="34" charset="0"/>
                </a:defRPr>
              </a:lvl9pPr>
            </a:lstStyle>
            <a:p>
              <a:pPr algn="ctr">
                <a:lnSpc>
                  <a:spcPct val="100000"/>
                </a:lnSpc>
              </a:pPr>
              <a:r>
                <a:rPr lang="uz-Cyrl-UZ" altLang="en-US" dirty="0">
                  <a:solidFill>
                    <a:srgbClr val="FFFFFF"/>
                  </a:solidFill>
                </a:rPr>
                <a:t>Акцияларга инвестиция</a:t>
              </a:r>
              <a:endParaRPr lang="en-GB" altLang="en-US" dirty="0">
                <a:solidFill>
                  <a:srgbClr val="FFFFFF"/>
                </a:solidFill>
              </a:endParaRPr>
            </a:p>
          </p:txBody>
        </p:sp>
        <p:grpSp>
          <p:nvGrpSpPr>
            <p:cNvPr id="36879" name="Group 22"/>
            <p:cNvGrpSpPr>
              <a:grpSpLocks/>
            </p:cNvGrpSpPr>
            <p:nvPr/>
          </p:nvGrpSpPr>
          <p:grpSpPr bwMode="auto">
            <a:xfrm>
              <a:off x="3338" y="1768"/>
              <a:ext cx="1091" cy="653"/>
              <a:chOff x="3338" y="1768"/>
              <a:chExt cx="1091" cy="653"/>
            </a:xfrm>
          </p:grpSpPr>
          <p:sp>
            <p:nvSpPr>
              <p:cNvPr id="36885" name="Rectangle 14"/>
              <p:cNvSpPr>
                <a:spLocks noChangeArrowheads="1"/>
              </p:cNvSpPr>
              <p:nvPr/>
            </p:nvSpPr>
            <p:spPr bwMode="auto">
              <a:xfrm>
                <a:off x="3338" y="1768"/>
                <a:ext cx="1091" cy="382"/>
              </a:xfrm>
              <a:prstGeom prst="rect">
                <a:avLst/>
              </a:prstGeom>
              <a:solidFill>
                <a:srgbClr val="D5D5D9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12700" algn="ctr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lIns="90000" tIns="43200" rIns="90000" bIns="43200" anchor="ctr"/>
              <a:lstStyle>
                <a:lvl1pPr>
                  <a:defRPr sz="1600">
                    <a:solidFill>
                      <a:schemeClr val="tx1"/>
                    </a:solidFill>
                    <a:latin typeface="Arial Narrow" panose="020B0606020202030204" pitchFamily="34" charset="0"/>
                  </a:defRPr>
                </a:lvl1pPr>
                <a:lvl2pPr marL="742950" indent="-285750">
                  <a:defRPr sz="1600">
                    <a:solidFill>
                      <a:schemeClr val="tx1"/>
                    </a:solidFill>
                    <a:latin typeface="Arial Narrow" panose="020B0606020202030204" pitchFamily="34" charset="0"/>
                  </a:defRPr>
                </a:lvl2pPr>
                <a:lvl3pPr marL="1143000" indent="-228600">
                  <a:defRPr sz="1600">
                    <a:solidFill>
                      <a:schemeClr val="tx1"/>
                    </a:solidFill>
                    <a:latin typeface="Arial Narrow" panose="020B0606020202030204" pitchFamily="34" charset="0"/>
                  </a:defRPr>
                </a:lvl3pPr>
                <a:lvl4pPr marL="1600200" indent="-228600">
                  <a:defRPr sz="1600">
                    <a:solidFill>
                      <a:schemeClr val="tx1"/>
                    </a:solidFill>
                    <a:latin typeface="Arial Narrow" panose="020B0606020202030204" pitchFamily="34" charset="0"/>
                  </a:defRPr>
                </a:lvl4pPr>
                <a:lvl5pPr marL="2057400" indent="-228600">
                  <a:defRPr sz="1600">
                    <a:solidFill>
                      <a:schemeClr val="tx1"/>
                    </a:solidFill>
                    <a:latin typeface="Arial Narrow" panose="020B0606020202030204" pitchFamily="34" charset="0"/>
                  </a:defRPr>
                </a:lvl5pPr>
                <a:lvl6pPr marL="2514600" indent="-228600" algn="ctr" eaLnBrk="0" fontAlgn="base" hangingPunct="0">
                  <a:lnSpc>
                    <a:spcPct val="90000"/>
                  </a:lnSpc>
                  <a:spcBef>
                    <a:spcPct val="0"/>
                  </a:spcBef>
                  <a:spcAft>
                    <a:spcPct val="0"/>
                  </a:spcAft>
                  <a:defRPr sz="1600">
                    <a:solidFill>
                      <a:schemeClr val="tx1"/>
                    </a:solidFill>
                    <a:latin typeface="Arial Narrow" panose="020B0606020202030204" pitchFamily="34" charset="0"/>
                  </a:defRPr>
                </a:lvl6pPr>
                <a:lvl7pPr marL="2971800" indent="-228600" algn="ctr" eaLnBrk="0" fontAlgn="base" hangingPunct="0">
                  <a:lnSpc>
                    <a:spcPct val="90000"/>
                  </a:lnSpc>
                  <a:spcBef>
                    <a:spcPct val="0"/>
                  </a:spcBef>
                  <a:spcAft>
                    <a:spcPct val="0"/>
                  </a:spcAft>
                  <a:defRPr sz="1600">
                    <a:solidFill>
                      <a:schemeClr val="tx1"/>
                    </a:solidFill>
                    <a:latin typeface="Arial Narrow" panose="020B0606020202030204" pitchFamily="34" charset="0"/>
                  </a:defRPr>
                </a:lvl7pPr>
                <a:lvl8pPr marL="3429000" indent="-228600" algn="ctr" eaLnBrk="0" fontAlgn="base" hangingPunct="0">
                  <a:lnSpc>
                    <a:spcPct val="90000"/>
                  </a:lnSpc>
                  <a:spcBef>
                    <a:spcPct val="0"/>
                  </a:spcBef>
                  <a:spcAft>
                    <a:spcPct val="0"/>
                  </a:spcAft>
                  <a:defRPr sz="1600">
                    <a:solidFill>
                      <a:schemeClr val="tx1"/>
                    </a:solidFill>
                    <a:latin typeface="Arial Narrow" panose="020B0606020202030204" pitchFamily="34" charset="0"/>
                  </a:defRPr>
                </a:lvl8pPr>
                <a:lvl9pPr marL="3886200" indent="-228600" algn="ctr" eaLnBrk="0" fontAlgn="base" hangingPunct="0">
                  <a:lnSpc>
                    <a:spcPct val="90000"/>
                  </a:lnSpc>
                  <a:spcBef>
                    <a:spcPct val="0"/>
                  </a:spcBef>
                  <a:spcAft>
                    <a:spcPct val="0"/>
                  </a:spcAft>
                  <a:defRPr sz="1600">
                    <a:solidFill>
                      <a:schemeClr val="tx1"/>
                    </a:solidFill>
                    <a:latin typeface="Arial Narrow" panose="020B0606020202030204" pitchFamily="34" charset="0"/>
                  </a:defRPr>
                </a:lvl9pPr>
              </a:lstStyle>
              <a:p>
                <a:pPr>
                  <a:lnSpc>
                    <a:spcPct val="100000"/>
                  </a:lnSpc>
                </a:pPr>
                <a:r>
                  <a:rPr lang="uz-Cyrl-UZ" altLang="en-US"/>
                  <a:t>Капитал ўсиши </a:t>
                </a:r>
                <a:endParaRPr lang="en-GB" altLang="en-US"/>
              </a:p>
            </p:txBody>
          </p:sp>
          <p:sp>
            <p:nvSpPr>
              <p:cNvPr id="36886" name="Rectangle 15"/>
              <p:cNvSpPr>
                <a:spLocks noChangeArrowheads="1"/>
              </p:cNvSpPr>
              <p:nvPr/>
            </p:nvSpPr>
            <p:spPr bwMode="auto">
              <a:xfrm>
                <a:off x="3338" y="2175"/>
                <a:ext cx="1091" cy="246"/>
              </a:xfrm>
              <a:prstGeom prst="rect">
                <a:avLst/>
              </a:prstGeom>
              <a:solidFill>
                <a:srgbClr val="81808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12700" algn="ctr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lIns="90000" tIns="43200" rIns="90000" bIns="43200" anchor="ctr"/>
              <a:lstStyle>
                <a:lvl1pPr>
                  <a:defRPr sz="1600">
                    <a:solidFill>
                      <a:schemeClr val="tx1"/>
                    </a:solidFill>
                    <a:latin typeface="Arial Narrow" panose="020B0606020202030204" pitchFamily="34" charset="0"/>
                  </a:defRPr>
                </a:lvl1pPr>
                <a:lvl2pPr marL="742950" indent="-285750">
                  <a:defRPr sz="1600">
                    <a:solidFill>
                      <a:schemeClr val="tx1"/>
                    </a:solidFill>
                    <a:latin typeface="Arial Narrow" panose="020B0606020202030204" pitchFamily="34" charset="0"/>
                  </a:defRPr>
                </a:lvl2pPr>
                <a:lvl3pPr marL="1143000" indent="-228600">
                  <a:defRPr sz="1600">
                    <a:solidFill>
                      <a:schemeClr val="tx1"/>
                    </a:solidFill>
                    <a:latin typeface="Arial Narrow" panose="020B0606020202030204" pitchFamily="34" charset="0"/>
                  </a:defRPr>
                </a:lvl3pPr>
                <a:lvl4pPr marL="1600200" indent="-228600">
                  <a:defRPr sz="1600">
                    <a:solidFill>
                      <a:schemeClr val="tx1"/>
                    </a:solidFill>
                    <a:latin typeface="Arial Narrow" panose="020B0606020202030204" pitchFamily="34" charset="0"/>
                  </a:defRPr>
                </a:lvl4pPr>
                <a:lvl5pPr marL="2057400" indent="-228600">
                  <a:defRPr sz="1600">
                    <a:solidFill>
                      <a:schemeClr val="tx1"/>
                    </a:solidFill>
                    <a:latin typeface="Arial Narrow" panose="020B0606020202030204" pitchFamily="34" charset="0"/>
                  </a:defRPr>
                </a:lvl5pPr>
                <a:lvl6pPr marL="2514600" indent="-228600" algn="ctr" eaLnBrk="0" fontAlgn="base" hangingPunct="0">
                  <a:lnSpc>
                    <a:spcPct val="90000"/>
                  </a:lnSpc>
                  <a:spcBef>
                    <a:spcPct val="0"/>
                  </a:spcBef>
                  <a:spcAft>
                    <a:spcPct val="0"/>
                  </a:spcAft>
                  <a:defRPr sz="1600">
                    <a:solidFill>
                      <a:schemeClr val="tx1"/>
                    </a:solidFill>
                    <a:latin typeface="Arial Narrow" panose="020B0606020202030204" pitchFamily="34" charset="0"/>
                  </a:defRPr>
                </a:lvl6pPr>
                <a:lvl7pPr marL="2971800" indent="-228600" algn="ctr" eaLnBrk="0" fontAlgn="base" hangingPunct="0">
                  <a:lnSpc>
                    <a:spcPct val="90000"/>
                  </a:lnSpc>
                  <a:spcBef>
                    <a:spcPct val="0"/>
                  </a:spcBef>
                  <a:spcAft>
                    <a:spcPct val="0"/>
                  </a:spcAft>
                  <a:defRPr sz="1600">
                    <a:solidFill>
                      <a:schemeClr val="tx1"/>
                    </a:solidFill>
                    <a:latin typeface="Arial Narrow" panose="020B0606020202030204" pitchFamily="34" charset="0"/>
                  </a:defRPr>
                </a:lvl7pPr>
                <a:lvl8pPr marL="3429000" indent="-228600" algn="ctr" eaLnBrk="0" fontAlgn="base" hangingPunct="0">
                  <a:lnSpc>
                    <a:spcPct val="90000"/>
                  </a:lnSpc>
                  <a:spcBef>
                    <a:spcPct val="0"/>
                  </a:spcBef>
                  <a:spcAft>
                    <a:spcPct val="0"/>
                  </a:spcAft>
                  <a:defRPr sz="1600">
                    <a:solidFill>
                      <a:schemeClr val="tx1"/>
                    </a:solidFill>
                    <a:latin typeface="Arial Narrow" panose="020B0606020202030204" pitchFamily="34" charset="0"/>
                  </a:defRPr>
                </a:lvl8pPr>
                <a:lvl9pPr marL="3886200" indent="-228600" algn="ctr" eaLnBrk="0" fontAlgn="base" hangingPunct="0">
                  <a:lnSpc>
                    <a:spcPct val="90000"/>
                  </a:lnSpc>
                  <a:spcBef>
                    <a:spcPct val="0"/>
                  </a:spcBef>
                  <a:spcAft>
                    <a:spcPct val="0"/>
                  </a:spcAft>
                  <a:defRPr sz="1600">
                    <a:solidFill>
                      <a:schemeClr val="tx1"/>
                    </a:solidFill>
                    <a:latin typeface="Arial Narrow" panose="020B0606020202030204" pitchFamily="34" charset="0"/>
                  </a:defRPr>
                </a:lvl9pPr>
              </a:lstStyle>
              <a:p>
                <a:pPr>
                  <a:lnSpc>
                    <a:spcPct val="100000"/>
                  </a:lnSpc>
                </a:pPr>
                <a:r>
                  <a:rPr lang="uz-Cyrl-UZ" altLang="en-US">
                    <a:solidFill>
                      <a:srgbClr val="FFFFFF"/>
                    </a:solidFill>
                  </a:rPr>
                  <a:t>Дивидендлар</a:t>
                </a:r>
                <a:endParaRPr lang="en-GB" altLang="en-US">
                  <a:solidFill>
                    <a:srgbClr val="FFFFFF"/>
                  </a:solidFill>
                </a:endParaRPr>
              </a:p>
            </p:txBody>
          </p:sp>
        </p:grpSp>
        <p:sp>
          <p:nvSpPr>
            <p:cNvPr id="36880" name="Rectangle 17"/>
            <p:cNvSpPr>
              <a:spLocks noChangeArrowheads="1"/>
            </p:cNvSpPr>
            <p:nvPr/>
          </p:nvSpPr>
          <p:spPr bwMode="auto">
            <a:xfrm>
              <a:off x="3338" y="2448"/>
              <a:ext cx="1091" cy="1398"/>
            </a:xfrm>
            <a:prstGeom prst="rect">
              <a:avLst/>
            </a:prstGeom>
            <a:solidFill>
              <a:schemeClr val="hlink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90000" tIns="43200" rIns="90000" bIns="43200" anchor="ctr"/>
            <a:lstStyle>
              <a:lvl1pPr>
                <a:defRPr sz="1600">
                  <a:solidFill>
                    <a:schemeClr val="tx1"/>
                  </a:solidFill>
                  <a:latin typeface="Arial Narrow" panose="020B0606020202030204" pitchFamily="34" charset="0"/>
                </a:defRPr>
              </a:lvl1pPr>
              <a:lvl2pPr marL="742950" indent="-285750">
                <a:defRPr sz="1600">
                  <a:solidFill>
                    <a:schemeClr val="tx1"/>
                  </a:solidFill>
                  <a:latin typeface="Arial Narrow" panose="020B0606020202030204" pitchFamily="34" charset="0"/>
                </a:defRPr>
              </a:lvl2pPr>
              <a:lvl3pPr marL="1143000" indent="-228600">
                <a:defRPr sz="1600">
                  <a:solidFill>
                    <a:schemeClr val="tx1"/>
                  </a:solidFill>
                  <a:latin typeface="Arial Narrow" panose="020B0606020202030204" pitchFamily="34" charset="0"/>
                </a:defRPr>
              </a:lvl3pPr>
              <a:lvl4pPr marL="1600200" indent="-228600">
                <a:defRPr sz="1600">
                  <a:solidFill>
                    <a:schemeClr val="tx1"/>
                  </a:solidFill>
                  <a:latin typeface="Arial Narrow" panose="020B0606020202030204" pitchFamily="34" charset="0"/>
                </a:defRPr>
              </a:lvl4pPr>
              <a:lvl5pPr marL="2057400" indent="-228600">
                <a:defRPr sz="1600">
                  <a:solidFill>
                    <a:schemeClr val="tx1"/>
                  </a:solidFill>
                  <a:latin typeface="Arial Narrow" panose="020B0606020202030204" pitchFamily="34" charset="0"/>
                </a:defRPr>
              </a:lvl5pPr>
              <a:lvl6pPr marL="2514600" indent="-228600" algn="ctr" eaLnBrk="0" fontAlgn="base" hangingPunct="0">
                <a:lnSpc>
                  <a:spcPct val="90000"/>
                </a:lnSpc>
                <a:spcBef>
                  <a:spcPct val="0"/>
                </a:spcBef>
                <a:spcAft>
                  <a:spcPct val="0"/>
                </a:spcAft>
                <a:defRPr sz="1600">
                  <a:solidFill>
                    <a:schemeClr val="tx1"/>
                  </a:solidFill>
                  <a:latin typeface="Arial Narrow" panose="020B0606020202030204" pitchFamily="34" charset="0"/>
                </a:defRPr>
              </a:lvl6pPr>
              <a:lvl7pPr marL="2971800" indent="-228600" algn="ctr" eaLnBrk="0" fontAlgn="base" hangingPunct="0">
                <a:lnSpc>
                  <a:spcPct val="90000"/>
                </a:lnSpc>
                <a:spcBef>
                  <a:spcPct val="0"/>
                </a:spcBef>
                <a:spcAft>
                  <a:spcPct val="0"/>
                </a:spcAft>
                <a:defRPr sz="1600">
                  <a:solidFill>
                    <a:schemeClr val="tx1"/>
                  </a:solidFill>
                  <a:latin typeface="Arial Narrow" panose="020B0606020202030204" pitchFamily="34" charset="0"/>
                </a:defRPr>
              </a:lvl7pPr>
              <a:lvl8pPr marL="3429000" indent="-228600" algn="ctr" eaLnBrk="0" fontAlgn="base" hangingPunct="0">
                <a:lnSpc>
                  <a:spcPct val="90000"/>
                </a:lnSpc>
                <a:spcBef>
                  <a:spcPct val="0"/>
                </a:spcBef>
                <a:spcAft>
                  <a:spcPct val="0"/>
                </a:spcAft>
                <a:defRPr sz="1600">
                  <a:solidFill>
                    <a:schemeClr val="tx1"/>
                  </a:solidFill>
                  <a:latin typeface="Arial Narrow" panose="020B0606020202030204" pitchFamily="34" charset="0"/>
                </a:defRPr>
              </a:lvl8pPr>
              <a:lvl9pPr marL="3886200" indent="-228600" algn="ctr" eaLnBrk="0" fontAlgn="base" hangingPunct="0">
                <a:lnSpc>
                  <a:spcPct val="90000"/>
                </a:lnSpc>
                <a:spcBef>
                  <a:spcPct val="0"/>
                </a:spcBef>
                <a:spcAft>
                  <a:spcPct val="0"/>
                </a:spcAft>
                <a:defRPr sz="1600">
                  <a:solidFill>
                    <a:schemeClr val="tx1"/>
                  </a:solidFill>
                  <a:latin typeface="Arial Narrow" panose="020B0606020202030204" pitchFamily="34" charset="0"/>
                </a:defRPr>
              </a:lvl9pPr>
            </a:lstStyle>
            <a:p>
              <a:pPr>
                <a:lnSpc>
                  <a:spcPct val="100000"/>
                </a:lnSpc>
              </a:pPr>
              <a:r>
                <a:rPr lang="uz-Cyrl-UZ" altLang="en-US"/>
                <a:t>Акциялар сотуви</a:t>
              </a:r>
              <a:endParaRPr lang="en-GB" altLang="en-US"/>
            </a:p>
          </p:txBody>
        </p:sp>
        <p:sp>
          <p:nvSpPr>
            <p:cNvPr id="36881" name="Line 18"/>
            <p:cNvSpPr>
              <a:spLocks noChangeShapeType="1"/>
            </p:cNvSpPr>
            <p:nvPr/>
          </p:nvSpPr>
          <p:spPr bwMode="auto">
            <a:xfrm>
              <a:off x="2363" y="3147"/>
              <a:ext cx="963" cy="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 type="triangle" w="lg" len="lg"/>
              <a:tailEnd type="triangle" w="lg" len="lg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lIns="72000" tIns="72000" rIns="72000" bIns="72000" anchor="ctr"/>
            <a:lstStyle/>
            <a:p>
              <a:endParaRPr lang="ru-RU"/>
            </a:p>
          </p:txBody>
        </p:sp>
        <p:sp>
          <p:nvSpPr>
            <p:cNvPr id="36882" name="Text Box 19"/>
            <p:cNvSpPr txBox="1">
              <a:spLocks noChangeArrowheads="1"/>
            </p:cNvSpPr>
            <p:nvPr/>
          </p:nvSpPr>
          <p:spPr bwMode="auto">
            <a:xfrm>
              <a:off x="2392" y="2967"/>
              <a:ext cx="971" cy="40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72000" tIns="72000" rIns="72000" bIns="72000">
              <a:spAutoFit/>
            </a:bodyPr>
            <a:lstStyle>
              <a:lvl1pPr>
                <a:defRPr sz="1600">
                  <a:solidFill>
                    <a:schemeClr val="tx1"/>
                  </a:solidFill>
                  <a:latin typeface="Arial Narrow" panose="020B0606020202030204" pitchFamily="34" charset="0"/>
                </a:defRPr>
              </a:lvl1pPr>
              <a:lvl2pPr marL="742950" indent="-285750">
                <a:defRPr sz="1600">
                  <a:solidFill>
                    <a:schemeClr val="tx1"/>
                  </a:solidFill>
                  <a:latin typeface="Arial Narrow" panose="020B0606020202030204" pitchFamily="34" charset="0"/>
                </a:defRPr>
              </a:lvl2pPr>
              <a:lvl3pPr marL="1143000" indent="-228600">
                <a:defRPr sz="1600">
                  <a:solidFill>
                    <a:schemeClr val="tx1"/>
                  </a:solidFill>
                  <a:latin typeface="Arial Narrow" panose="020B0606020202030204" pitchFamily="34" charset="0"/>
                </a:defRPr>
              </a:lvl3pPr>
              <a:lvl4pPr marL="1600200" indent="-228600">
                <a:defRPr sz="1600">
                  <a:solidFill>
                    <a:schemeClr val="tx1"/>
                  </a:solidFill>
                  <a:latin typeface="Arial Narrow" panose="020B0606020202030204" pitchFamily="34" charset="0"/>
                </a:defRPr>
              </a:lvl4pPr>
              <a:lvl5pPr marL="2057400" indent="-228600">
                <a:defRPr sz="1600">
                  <a:solidFill>
                    <a:schemeClr val="tx1"/>
                  </a:solidFill>
                  <a:latin typeface="Arial Narrow" panose="020B0606020202030204" pitchFamily="34" charset="0"/>
                </a:defRPr>
              </a:lvl5pPr>
              <a:lvl6pPr marL="2514600" indent="-228600" algn="ctr" eaLnBrk="0" fontAlgn="base" hangingPunct="0">
                <a:lnSpc>
                  <a:spcPct val="90000"/>
                </a:lnSpc>
                <a:spcBef>
                  <a:spcPct val="0"/>
                </a:spcBef>
                <a:spcAft>
                  <a:spcPct val="0"/>
                </a:spcAft>
                <a:defRPr sz="1600">
                  <a:solidFill>
                    <a:schemeClr val="tx1"/>
                  </a:solidFill>
                  <a:latin typeface="Arial Narrow" panose="020B0606020202030204" pitchFamily="34" charset="0"/>
                </a:defRPr>
              </a:lvl6pPr>
              <a:lvl7pPr marL="2971800" indent="-228600" algn="ctr" eaLnBrk="0" fontAlgn="base" hangingPunct="0">
                <a:lnSpc>
                  <a:spcPct val="90000"/>
                </a:lnSpc>
                <a:spcBef>
                  <a:spcPct val="0"/>
                </a:spcBef>
                <a:spcAft>
                  <a:spcPct val="0"/>
                </a:spcAft>
                <a:defRPr sz="1600">
                  <a:solidFill>
                    <a:schemeClr val="tx1"/>
                  </a:solidFill>
                  <a:latin typeface="Arial Narrow" panose="020B0606020202030204" pitchFamily="34" charset="0"/>
                </a:defRPr>
              </a:lvl7pPr>
              <a:lvl8pPr marL="3429000" indent="-228600" algn="ctr" eaLnBrk="0" fontAlgn="base" hangingPunct="0">
                <a:lnSpc>
                  <a:spcPct val="90000"/>
                </a:lnSpc>
                <a:spcBef>
                  <a:spcPct val="0"/>
                </a:spcBef>
                <a:spcAft>
                  <a:spcPct val="0"/>
                </a:spcAft>
                <a:defRPr sz="1600">
                  <a:solidFill>
                    <a:schemeClr val="tx1"/>
                  </a:solidFill>
                  <a:latin typeface="Arial Narrow" panose="020B0606020202030204" pitchFamily="34" charset="0"/>
                </a:defRPr>
              </a:lvl8pPr>
              <a:lvl9pPr marL="3886200" indent="-228600" algn="ctr" eaLnBrk="0" fontAlgn="base" hangingPunct="0">
                <a:lnSpc>
                  <a:spcPct val="90000"/>
                </a:lnSpc>
                <a:spcBef>
                  <a:spcPct val="0"/>
                </a:spcBef>
                <a:spcAft>
                  <a:spcPct val="0"/>
                </a:spcAft>
                <a:defRPr sz="1600">
                  <a:solidFill>
                    <a:schemeClr val="tx1"/>
                  </a:solidFill>
                  <a:latin typeface="Arial Narrow" panose="020B0606020202030204" pitchFamily="34" charset="0"/>
                </a:defRPr>
              </a:lvl9pPr>
            </a:lstStyle>
            <a:p>
              <a:r>
                <a:rPr lang="uz-Cyrl-UZ" altLang="en-US" i="1"/>
                <a:t>Ушлаб турилган </a:t>
              </a:r>
            </a:p>
            <a:p>
              <a:r>
                <a:rPr lang="uz-Cyrl-UZ" altLang="en-US" i="1"/>
                <a:t>муддат</a:t>
              </a:r>
              <a:endParaRPr lang="en-GB" altLang="en-US" i="1"/>
            </a:p>
          </p:txBody>
        </p:sp>
        <p:sp>
          <p:nvSpPr>
            <p:cNvPr id="36883" name="Line 20"/>
            <p:cNvSpPr>
              <a:spLocks noChangeShapeType="1"/>
            </p:cNvSpPr>
            <p:nvPr/>
          </p:nvSpPr>
          <p:spPr bwMode="auto">
            <a:xfrm flipV="1">
              <a:off x="2375" y="1773"/>
              <a:ext cx="928" cy="652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prstDash val="dash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lIns="72000" tIns="72000" rIns="72000" bIns="72000" anchor="ctr"/>
            <a:lstStyle/>
            <a:p>
              <a:endParaRPr lang="ru-RU"/>
            </a:p>
          </p:txBody>
        </p:sp>
        <p:sp>
          <p:nvSpPr>
            <p:cNvPr id="36884" name="Line 21"/>
            <p:cNvSpPr>
              <a:spLocks noChangeShapeType="1"/>
            </p:cNvSpPr>
            <p:nvPr/>
          </p:nvSpPr>
          <p:spPr bwMode="auto">
            <a:xfrm flipV="1">
              <a:off x="2375" y="2425"/>
              <a:ext cx="928" cy="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prstDash val="dash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lIns="72000" tIns="72000" rIns="72000" bIns="72000" anchor="ctr"/>
            <a:lstStyle/>
            <a:p>
              <a:endParaRPr lang="ru-RU"/>
            </a:p>
          </p:txBody>
        </p:sp>
      </p:grpSp>
      <p:sp>
        <p:nvSpPr>
          <p:cNvPr id="36869" name="AutoShape 23"/>
          <p:cNvSpPr>
            <a:spLocks/>
          </p:cNvSpPr>
          <p:nvPr/>
        </p:nvSpPr>
        <p:spPr bwMode="auto">
          <a:xfrm>
            <a:off x="7908926" y="2806700"/>
            <a:ext cx="295275" cy="1036638"/>
          </a:xfrm>
          <a:prstGeom prst="rightBrace">
            <a:avLst>
              <a:gd name="adj1" fmla="val 29256"/>
              <a:gd name="adj2" fmla="val 50000"/>
            </a:avLst>
          </a:prstGeom>
          <a:noFill/>
          <a:ln w="95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lIns="72000" tIns="72000" rIns="72000" bIns="72000" anchor="ctr"/>
          <a:lstStyle>
            <a:lvl1pPr>
              <a:defRPr sz="1600">
                <a:solidFill>
                  <a:schemeClr val="tx1"/>
                </a:solidFill>
                <a:latin typeface="Arial Narrow" panose="020B0606020202030204" pitchFamily="34" charset="0"/>
              </a:defRPr>
            </a:lvl1pPr>
            <a:lvl2pPr marL="742950" indent="-285750">
              <a:defRPr sz="1600">
                <a:solidFill>
                  <a:schemeClr val="tx1"/>
                </a:solidFill>
                <a:latin typeface="Arial Narrow" panose="020B0606020202030204" pitchFamily="34" charset="0"/>
              </a:defRPr>
            </a:lvl2pPr>
            <a:lvl3pPr marL="1143000" indent="-228600">
              <a:defRPr sz="1600">
                <a:solidFill>
                  <a:schemeClr val="tx1"/>
                </a:solidFill>
                <a:latin typeface="Arial Narrow" panose="020B0606020202030204" pitchFamily="34" charset="0"/>
              </a:defRPr>
            </a:lvl3pPr>
            <a:lvl4pPr marL="1600200" indent="-228600">
              <a:defRPr sz="1600">
                <a:solidFill>
                  <a:schemeClr val="tx1"/>
                </a:solidFill>
                <a:latin typeface="Arial Narrow" panose="020B0606020202030204" pitchFamily="34" charset="0"/>
              </a:defRPr>
            </a:lvl4pPr>
            <a:lvl5pPr marL="2057400" indent="-228600">
              <a:defRPr sz="1600">
                <a:solidFill>
                  <a:schemeClr val="tx1"/>
                </a:solidFill>
                <a:latin typeface="Arial Narrow" panose="020B0606020202030204" pitchFamily="34" charset="0"/>
              </a:defRPr>
            </a:lvl5pPr>
            <a:lvl6pPr marL="2514600" indent="-228600" algn="ctr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 Narrow" panose="020B0606020202030204" pitchFamily="34" charset="0"/>
              </a:defRPr>
            </a:lvl6pPr>
            <a:lvl7pPr marL="2971800" indent="-228600" algn="ctr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 Narrow" panose="020B0606020202030204" pitchFamily="34" charset="0"/>
              </a:defRPr>
            </a:lvl7pPr>
            <a:lvl8pPr marL="3429000" indent="-228600" algn="ctr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 Narrow" panose="020B0606020202030204" pitchFamily="34" charset="0"/>
              </a:defRPr>
            </a:lvl8pPr>
            <a:lvl9pPr marL="3886200" indent="-228600" algn="ctr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 Narrow" panose="020B0606020202030204" pitchFamily="34" charset="0"/>
              </a:defRPr>
            </a:lvl9pPr>
          </a:lstStyle>
          <a:p>
            <a:endParaRPr lang="en-US" altLang="en-US"/>
          </a:p>
        </p:txBody>
      </p:sp>
      <p:sp>
        <p:nvSpPr>
          <p:cNvPr id="36870" name="Text Box 24"/>
          <p:cNvSpPr txBox="1">
            <a:spLocks noChangeArrowheads="1"/>
          </p:cNvSpPr>
          <p:nvPr/>
        </p:nvSpPr>
        <p:spPr bwMode="auto">
          <a:xfrm>
            <a:off x="8185150" y="3041650"/>
            <a:ext cx="2602810" cy="39162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72000" tIns="72000" rIns="72000" bIns="72000">
            <a:spAutoFit/>
          </a:bodyPr>
          <a:lstStyle>
            <a:lvl1pPr>
              <a:defRPr sz="1600">
                <a:solidFill>
                  <a:schemeClr val="tx1"/>
                </a:solidFill>
                <a:latin typeface="Arial Narrow" panose="020B0606020202030204" pitchFamily="34" charset="0"/>
              </a:defRPr>
            </a:lvl1pPr>
            <a:lvl2pPr marL="742950" indent="-285750">
              <a:defRPr sz="1600">
                <a:solidFill>
                  <a:schemeClr val="tx1"/>
                </a:solidFill>
                <a:latin typeface="Arial Narrow" panose="020B0606020202030204" pitchFamily="34" charset="0"/>
              </a:defRPr>
            </a:lvl2pPr>
            <a:lvl3pPr marL="1143000" indent="-228600">
              <a:defRPr sz="1600">
                <a:solidFill>
                  <a:schemeClr val="tx1"/>
                </a:solidFill>
                <a:latin typeface="Arial Narrow" panose="020B0606020202030204" pitchFamily="34" charset="0"/>
              </a:defRPr>
            </a:lvl3pPr>
            <a:lvl4pPr marL="1600200" indent="-228600">
              <a:defRPr sz="1600">
                <a:solidFill>
                  <a:schemeClr val="tx1"/>
                </a:solidFill>
                <a:latin typeface="Arial Narrow" panose="020B0606020202030204" pitchFamily="34" charset="0"/>
              </a:defRPr>
            </a:lvl4pPr>
            <a:lvl5pPr marL="2057400" indent="-228600">
              <a:defRPr sz="1600">
                <a:solidFill>
                  <a:schemeClr val="tx1"/>
                </a:solidFill>
                <a:latin typeface="Arial Narrow" panose="020B0606020202030204" pitchFamily="34" charset="0"/>
              </a:defRPr>
            </a:lvl5pPr>
            <a:lvl6pPr marL="2514600" indent="-228600" algn="ctr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 Narrow" panose="020B0606020202030204" pitchFamily="34" charset="0"/>
              </a:defRPr>
            </a:lvl6pPr>
            <a:lvl7pPr marL="2971800" indent="-228600" algn="ctr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 Narrow" panose="020B0606020202030204" pitchFamily="34" charset="0"/>
              </a:defRPr>
            </a:lvl7pPr>
            <a:lvl8pPr marL="3429000" indent="-228600" algn="ctr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 Narrow" panose="020B0606020202030204" pitchFamily="34" charset="0"/>
              </a:defRPr>
            </a:lvl8pPr>
            <a:lvl9pPr marL="3886200" indent="-228600" algn="ctr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 Narrow" panose="020B0606020202030204" pitchFamily="34" charset="0"/>
              </a:defRPr>
            </a:lvl9pPr>
          </a:lstStyle>
          <a:p>
            <a:pPr algn="l"/>
            <a:r>
              <a:rPr lang="uz-Cyrl-UZ" altLang="en-US"/>
              <a:t>Лекин қанчаси етарли бўлади</a:t>
            </a:r>
            <a:r>
              <a:rPr lang="en-GB" altLang="en-US"/>
              <a:t>?</a:t>
            </a:r>
          </a:p>
        </p:txBody>
      </p:sp>
      <p:grpSp>
        <p:nvGrpSpPr>
          <p:cNvPr id="36871" name="Group 47"/>
          <p:cNvGrpSpPr>
            <a:grpSpLocks/>
          </p:cNvGrpSpPr>
          <p:nvPr/>
        </p:nvGrpSpPr>
        <p:grpSpPr bwMode="auto">
          <a:xfrm>
            <a:off x="3040063" y="1858964"/>
            <a:ext cx="4908550" cy="492125"/>
            <a:chOff x="1252" y="1171"/>
            <a:chExt cx="3092" cy="310"/>
          </a:xfrm>
        </p:grpSpPr>
        <p:sp>
          <p:nvSpPr>
            <p:cNvPr id="36874" name="Rectangle 6"/>
            <p:cNvSpPr>
              <a:spLocks noChangeArrowheads="1"/>
            </p:cNvSpPr>
            <p:nvPr/>
          </p:nvSpPr>
          <p:spPr bwMode="auto">
            <a:xfrm>
              <a:off x="1252" y="1281"/>
              <a:ext cx="1265" cy="15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>
              <a:lvl1pPr marL="180975" indent="-180975" defTabSz="762000">
                <a:defRPr sz="1600">
                  <a:solidFill>
                    <a:schemeClr val="tx1"/>
                  </a:solidFill>
                  <a:latin typeface="Arial Narrow" panose="020B0606020202030204" pitchFamily="34" charset="0"/>
                </a:defRPr>
              </a:lvl1pPr>
              <a:lvl2pPr marL="742950" indent="-285750" defTabSz="762000">
                <a:defRPr sz="1600">
                  <a:solidFill>
                    <a:schemeClr val="tx1"/>
                  </a:solidFill>
                  <a:latin typeface="Arial Narrow" panose="020B0606020202030204" pitchFamily="34" charset="0"/>
                </a:defRPr>
              </a:lvl2pPr>
              <a:lvl3pPr marL="1143000" indent="-228600" defTabSz="762000">
                <a:defRPr sz="1600">
                  <a:solidFill>
                    <a:schemeClr val="tx1"/>
                  </a:solidFill>
                  <a:latin typeface="Arial Narrow" panose="020B0606020202030204" pitchFamily="34" charset="0"/>
                </a:defRPr>
              </a:lvl3pPr>
              <a:lvl4pPr marL="1600200" indent="-228600" defTabSz="762000">
                <a:defRPr sz="1600">
                  <a:solidFill>
                    <a:schemeClr val="tx1"/>
                  </a:solidFill>
                  <a:latin typeface="Arial Narrow" panose="020B0606020202030204" pitchFamily="34" charset="0"/>
                </a:defRPr>
              </a:lvl4pPr>
              <a:lvl5pPr marL="2057400" indent="-228600" defTabSz="762000">
                <a:defRPr sz="1600">
                  <a:solidFill>
                    <a:schemeClr val="tx1"/>
                  </a:solidFill>
                  <a:latin typeface="Arial Narrow" panose="020B0606020202030204" pitchFamily="34" charset="0"/>
                </a:defRPr>
              </a:lvl5pPr>
              <a:lvl6pPr marL="2514600" indent="-228600" algn="ctr" defTabSz="762000" eaLnBrk="0" fontAlgn="base" hangingPunct="0">
                <a:lnSpc>
                  <a:spcPct val="90000"/>
                </a:lnSpc>
                <a:spcBef>
                  <a:spcPct val="0"/>
                </a:spcBef>
                <a:spcAft>
                  <a:spcPct val="0"/>
                </a:spcAft>
                <a:defRPr sz="1600">
                  <a:solidFill>
                    <a:schemeClr val="tx1"/>
                  </a:solidFill>
                  <a:latin typeface="Arial Narrow" panose="020B0606020202030204" pitchFamily="34" charset="0"/>
                </a:defRPr>
              </a:lvl6pPr>
              <a:lvl7pPr marL="2971800" indent="-228600" algn="ctr" defTabSz="762000" eaLnBrk="0" fontAlgn="base" hangingPunct="0">
                <a:lnSpc>
                  <a:spcPct val="90000"/>
                </a:lnSpc>
                <a:spcBef>
                  <a:spcPct val="0"/>
                </a:spcBef>
                <a:spcAft>
                  <a:spcPct val="0"/>
                </a:spcAft>
                <a:defRPr sz="1600">
                  <a:solidFill>
                    <a:schemeClr val="tx1"/>
                  </a:solidFill>
                  <a:latin typeface="Arial Narrow" panose="020B0606020202030204" pitchFamily="34" charset="0"/>
                </a:defRPr>
              </a:lvl7pPr>
              <a:lvl8pPr marL="3429000" indent="-228600" algn="ctr" defTabSz="762000" eaLnBrk="0" fontAlgn="base" hangingPunct="0">
                <a:lnSpc>
                  <a:spcPct val="90000"/>
                </a:lnSpc>
                <a:spcBef>
                  <a:spcPct val="0"/>
                </a:spcBef>
                <a:spcAft>
                  <a:spcPct val="0"/>
                </a:spcAft>
                <a:defRPr sz="1600">
                  <a:solidFill>
                    <a:schemeClr val="tx1"/>
                  </a:solidFill>
                  <a:latin typeface="Arial Narrow" panose="020B0606020202030204" pitchFamily="34" charset="0"/>
                </a:defRPr>
              </a:lvl8pPr>
              <a:lvl9pPr marL="3886200" indent="-228600" algn="ctr" defTabSz="762000" eaLnBrk="0" fontAlgn="base" hangingPunct="0">
                <a:lnSpc>
                  <a:spcPct val="90000"/>
                </a:lnSpc>
                <a:spcBef>
                  <a:spcPct val="0"/>
                </a:spcBef>
                <a:spcAft>
                  <a:spcPct val="0"/>
                </a:spcAft>
                <a:defRPr sz="1600">
                  <a:solidFill>
                    <a:schemeClr val="tx1"/>
                  </a:solidFill>
                  <a:latin typeface="Arial Narrow" panose="020B0606020202030204" pitchFamily="34" charset="0"/>
                </a:defRPr>
              </a:lvl9pPr>
            </a:lstStyle>
            <a:p>
              <a:pPr algn="l" eaLnBrk="1" hangingPunct="1">
                <a:spcBef>
                  <a:spcPct val="50000"/>
                </a:spcBef>
                <a:buClr>
                  <a:schemeClr val="tx1"/>
                </a:buClr>
              </a:pPr>
              <a:r>
                <a:rPr lang="uz-Cyrl-UZ" altLang="en-US" b="1"/>
                <a:t>Акциядор фойдаси </a:t>
              </a:r>
              <a:r>
                <a:rPr lang="en-GB" altLang="en-US" b="1"/>
                <a:t>%  =</a:t>
              </a:r>
            </a:p>
          </p:txBody>
        </p:sp>
        <p:sp>
          <p:nvSpPr>
            <p:cNvPr id="36875" name="Rectangle 7"/>
            <p:cNvSpPr>
              <a:spLocks noChangeArrowheads="1"/>
            </p:cNvSpPr>
            <p:nvPr/>
          </p:nvSpPr>
          <p:spPr bwMode="auto">
            <a:xfrm>
              <a:off x="2525" y="1171"/>
              <a:ext cx="1446" cy="31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>
              <a:lvl1pPr marL="180975" indent="-180975" defTabSz="762000">
                <a:defRPr sz="1600">
                  <a:solidFill>
                    <a:schemeClr val="tx1"/>
                  </a:solidFill>
                  <a:latin typeface="Arial Narrow" panose="020B0606020202030204" pitchFamily="34" charset="0"/>
                </a:defRPr>
              </a:lvl1pPr>
              <a:lvl2pPr marL="742950" indent="-285750" defTabSz="762000">
                <a:defRPr sz="1600">
                  <a:solidFill>
                    <a:schemeClr val="tx1"/>
                  </a:solidFill>
                  <a:latin typeface="Arial Narrow" panose="020B0606020202030204" pitchFamily="34" charset="0"/>
                </a:defRPr>
              </a:lvl2pPr>
              <a:lvl3pPr marL="1143000" indent="-228600" defTabSz="762000">
                <a:defRPr sz="1600">
                  <a:solidFill>
                    <a:schemeClr val="tx1"/>
                  </a:solidFill>
                  <a:latin typeface="Arial Narrow" panose="020B0606020202030204" pitchFamily="34" charset="0"/>
                </a:defRPr>
              </a:lvl3pPr>
              <a:lvl4pPr marL="1600200" indent="-228600" defTabSz="762000">
                <a:defRPr sz="1600">
                  <a:solidFill>
                    <a:schemeClr val="tx1"/>
                  </a:solidFill>
                  <a:latin typeface="Arial Narrow" panose="020B0606020202030204" pitchFamily="34" charset="0"/>
                </a:defRPr>
              </a:lvl4pPr>
              <a:lvl5pPr marL="2057400" indent="-228600" defTabSz="762000">
                <a:defRPr sz="1600">
                  <a:solidFill>
                    <a:schemeClr val="tx1"/>
                  </a:solidFill>
                  <a:latin typeface="Arial Narrow" panose="020B0606020202030204" pitchFamily="34" charset="0"/>
                </a:defRPr>
              </a:lvl5pPr>
              <a:lvl6pPr marL="2514600" indent="-228600" algn="ctr" defTabSz="762000" eaLnBrk="0" fontAlgn="base" hangingPunct="0">
                <a:lnSpc>
                  <a:spcPct val="90000"/>
                </a:lnSpc>
                <a:spcBef>
                  <a:spcPct val="0"/>
                </a:spcBef>
                <a:spcAft>
                  <a:spcPct val="0"/>
                </a:spcAft>
                <a:defRPr sz="1600">
                  <a:solidFill>
                    <a:schemeClr val="tx1"/>
                  </a:solidFill>
                  <a:latin typeface="Arial Narrow" panose="020B0606020202030204" pitchFamily="34" charset="0"/>
                </a:defRPr>
              </a:lvl6pPr>
              <a:lvl7pPr marL="2971800" indent="-228600" algn="ctr" defTabSz="762000" eaLnBrk="0" fontAlgn="base" hangingPunct="0">
                <a:lnSpc>
                  <a:spcPct val="90000"/>
                </a:lnSpc>
                <a:spcBef>
                  <a:spcPct val="0"/>
                </a:spcBef>
                <a:spcAft>
                  <a:spcPct val="0"/>
                </a:spcAft>
                <a:defRPr sz="1600">
                  <a:solidFill>
                    <a:schemeClr val="tx1"/>
                  </a:solidFill>
                  <a:latin typeface="Arial Narrow" panose="020B0606020202030204" pitchFamily="34" charset="0"/>
                </a:defRPr>
              </a:lvl7pPr>
              <a:lvl8pPr marL="3429000" indent="-228600" algn="ctr" defTabSz="762000" eaLnBrk="0" fontAlgn="base" hangingPunct="0">
                <a:lnSpc>
                  <a:spcPct val="90000"/>
                </a:lnSpc>
                <a:spcBef>
                  <a:spcPct val="0"/>
                </a:spcBef>
                <a:spcAft>
                  <a:spcPct val="0"/>
                </a:spcAft>
                <a:defRPr sz="1600">
                  <a:solidFill>
                    <a:schemeClr val="tx1"/>
                  </a:solidFill>
                  <a:latin typeface="Arial Narrow" panose="020B0606020202030204" pitchFamily="34" charset="0"/>
                </a:defRPr>
              </a:lvl8pPr>
              <a:lvl9pPr marL="3886200" indent="-228600" algn="ctr" defTabSz="762000" eaLnBrk="0" fontAlgn="base" hangingPunct="0">
                <a:lnSpc>
                  <a:spcPct val="90000"/>
                </a:lnSpc>
                <a:spcBef>
                  <a:spcPct val="0"/>
                </a:spcBef>
                <a:spcAft>
                  <a:spcPct val="0"/>
                </a:spcAft>
                <a:defRPr sz="1600">
                  <a:solidFill>
                    <a:schemeClr val="tx1"/>
                  </a:solidFill>
                  <a:latin typeface="Arial Narrow" panose="020B0606020202030204" pitchFamily="34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buClr>
                  <a:schemeClr val="tx1"/>
                </a:buClr>
              </a:pPr>
              <a:r>
                <a:rPr lang="uz-Cyrl-UZ" altLang="en-US" b="1"/>
                <a:t>Дивиденд</a:t>
              </a:r>
              <a:r>
                <a:rPr lang="en-GB" altLang="en-US" b="1"/>
                <a:t> + </a:t>
              </a:r>
              <a:r>
                <a:rPr lang="uz-Cyrl-UZ" altLang="en-US" b="1"/>
                <a:t>Капитал ўсиши</a:t>
              </a:r>
              <a:endParaRPr lang="en-GB" altLang="en-US" b="1"/>
            </a:p>
            <a:p>
              <a:pPr eaLnBrk="1" hangingPunct="1">
                <a:lnSpc>
                  <a:spcPct val="100000"/>
                </a:lnSpc>
                <a:buClr>
                  <a:schemeClr val="tx1"/>
                </a:buClr>
              </a:pPr>
              <a:r>
                <a:rPr lang="uz-Cyrl-UZ" altLang="en-US" b="1"/>
                <a:t>Бошланғич инвестиция</a:t>
              </a:r>
              <a:endParaRPr lang="en-GB" altLang="en-US" b="1"/>
            </a:p>
          </p:txBody>
        </p:sp>
        <p:sp>
          <p:nvSpPr>
            <p:cNvPr id="36876" name="Line 8"/>
            <p:cNvSpPr>
              <a:spLocks noChangeShapeType="1"/>
            </p:cNvSpPr>
            <p:nvPr/>
          </p:nvSpPr>
          <p:spPr bwMode="auto">
            <a:xfrm>
              <a:off x="2591" y="1346"/>
              <a:ext cx="1336" cy="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lIns="72000" tIns="72000" rIns="72000" bIns="72000" anchor="ctr"/>
            <a:lstStyle/>
            <a:p>
              <a:endParaRPr lang="ru-RU"/>
            </a:p>
          </p:txBody>
        </p:sp>
        <p:sp>
          <p:nvSpPr>
            <p:cNvPr id="36877" name="Rectangle 45"/>
            <p:cNvSpPr>
              <a:spLocks noChangeArrowheads="1"/>
            </p:cNvSpPr>
            <p:nvPr/>
          </p:nvSpPr>
          <p:spPr bwMode="auto">
            <a:xfrm>
              <a:off x="3875" y="1261"/>
              <a:ext cx="469" cy="15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>
              <a:lvl1pPr marL="180975" indent="-180975" defTabSz="762000">
                <a:defRPr sz="1600">
                  <a:solidFill>
                    <a:schemeClr val="tx1"/>
                  </a:solidFill>
                  <a:latin typeface="Arial Narrow" panose="020B0606020202030204" pitchFamily="34" charset="0"/>
                </a:defRPr>
              </a:lvl1pPr>
              <a:lvl2pPr marL="742950" indent="-285750" defTabSz="762000">
                <a:defRPr sz="1600">
                  <a:solidFill>
                    <a:schemeClr val="tx1"/>
                  </a:solidFill>
                  <a:latin typeface="Arial Narrow" panose="020B0606020202030204" pitchFamily="34" charset="0"/>
                </a:defRPr>
              </a:lvl2pPr>
              <a:lvl3pPr marL="1143000" indent="-228600" defTabSz="762000">
                <a:defRPr sz="1600">
                  <a:solidFill>
                    <a:schemeClr val="tx1"/>
                  </a:solidFill>
                  <a:latin typeface="Arial Narrow" panose="020B0606020202030204" pitchFamily="34" charset="0"/>
                </a:defRPr>
              </a:lvl3pPr>
              <a:lvl4pPr marL="1600200" indent="-228600" defTabSz="762000">
                <a:defRPr sz="1600">
                  <a:solidFill>
                    <a:schemeClr val="tx1"/>
                  </a:solidFill>
                  <a:latin typeface="Arial Narrow" panose="020B0606020202030204" pitchFamily="34" charset="0"/>
                </a:defRPr>
              </a:lvl4pPr>
              <a:lvl5pPr marL="2057400" indent="-228600" defTabSz="762000">
                <a:defRPr sz="1600">
                  <a:solidFill>
                    <a:schemeClr val="tx1"/>
                  </a:solidFill>
                  <a:latin typeface="Arial Narrow" panose="020B0606020202030204" pitchFamily="34" charset="0"/>
                </a:defRPr>
              </a:lvl5pPr>
              <a:lvl6pPr marL="2514600" indent="-228600" algn="ctr" defTabSz="762000" eaLnBrk="0" fontAlgn="base" hangingPunct="0">
                <a:lnSpc>
                  <a:spcPct val="90000"/>
                </a:lnSpc>
                <a:spcBef>
                  <a:spcPct val="0"/>
                </a:spcBef>
                <a:spcAft>
                  <a:spcPct val="0"/>
                </a:spcAft>
                <a:defRPr sz="1600">
                  <a:solidFill>
                    <a:schemeClr val="tx1"/>
                  </a:solidFill>
                  <a:latin typeface="Arial Narrow" panose="020B0606020202030204" pitchFamily="34" charset="0"/>
                </a:defRPr>
              </a:lvl6pPr>
              <a:lvl7pPr marL="2971800" indent="-228600" algn="ctr" defTabSz="762000" eaLnBrk="0" fontAlgn="base" hangingPunct="0">
                <a:lnSpc>
                  <a:spcPct val="90000"/>
                </a:lnSpc>
                <a:spcBef>
                  <a:spcPct val="0"/>
                </a:spcBef>
                <a:spcAft>
                  <a:spcPct val="0"/>
                </a:spcAft>
                <a:defRPr sz="1600">
                  <a:solidFill>
                    <a:schemeClr val="tx1"/>
                  </a:solidFill>
                  <a:latin typeface="Arial Narrow" panose="020B0606020202030204" pitchFamily="34" charset="0"/>
                </a:defRPr>
              </a:lvl7pPr>
              <a:lvl8pPr marL="3429000" indent="-228600" algn="ctr" defTabSz="762000" eaLnBrk="0" fontAlgn="base" hangingPunct="0">
                <a:lnSpc>
                  <a:spcPct val="90000"/>
                </a:lnSpc>
                <a:spcBef>
                  <a:spcPct val="0"/>
                </a:spcBef>
                <a:spcAft>
                  <a:spcPct val="0"/>
                </a:spcAft>
                <a:defRPr sz="1600">
                  <a:solidFill>
                    <a:schemeClr val="tx1"/>
                  </a:solidFill>
                  <a:latin typeface="Arial Narrow" panose="020B0606020202030204" pitchFamily="34" charset="0"/>
                </a:defRPr>
              </a:lvl8pPr>
              <a:lvl9pPr marL="3886200" indent="-228600" algn="ctr" defTabSz="762000" eaLnBrk="0" fontAlgn="base" hangingPunct="0">
                <a:lnSpc>
                  <a:spcPct val="90000"/>
                </a:lnSpc>
                <a:spcBef>
                  <a:spcPct val="0"/>
                </a:spcBef>
                <a:spcAft>
                  <a:spcPct val="0"/>
                </a:spcAft>
                <a:defRPr sz="1600">
                  <a:solidFill>
                    <a:schemeClr val="tx1"/>
                  </a:solidFill>
                  <a:latin typeface="Arial Narrow" panose="020B0606020202030204" pitchFamily="34" charset="0"/>
                </a:defRPr>
              </a:lvl9pPr>
            </a:lstStyle>
            <a:p>
              <a:pPr algn="l" eaLnBrk="1" hangingPunct="1">
                <a:spcBef>
                  <a:spcPct val="50000"/>
                </a:spcBef>
                <a:buClr>
                  <a:schemeClr val="tx1"/>
                </a:buClr>
              </a:pPr>
              <a:r>
                <a:rPr lang="uz-Cyrl-UZ" altLang="en-US" b="1"/>
                <a:t>       </a:t>
              </a:r>
              <a:r>
                <a:rPr lang="en-GB" altLang="en-US" b="1"/>
                <a:t>x 100</a:t>
              </a:r>
            </a:p>
          </p:txBody>
        </p:sp>
      </p:grpSp>
    </p:spTree>
    <p:custDataLst>
      <p:tags r:id="rId1"/>
    </p:custDataLst>
    <p:extLst>
      <p:ext uri="{BB962C8B-B14F-4D97-AF65-F5344CB8AC3E}">
        <p14:creationId xmlns:p14="http://schemas.microsoft.com/office/powerpoint/2010/main" val="4175991521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Rectangle 9"/>
          <p:cNvSpPr>
            <a:spLocks noGrp="1" noChangeArrowheads="1"/>
          </p:cNvSpPr>
          <p:nvPr>
            <p:ph type="title"/>
          </p:nvPr>
        </p:nvSpPr>
        <p:spPr>
          <a:xfrm>
            <a:off x="1589089" y="630239"/>
            <a:ext cx="9361487" cy="638175"/>
          </a:xfrm>
        </p:spPr>
        <p:txBody>
          <a:bodyPr>
            <a:normAutofit/>
          </a:bodyPr>
          <a:lstStyle/>
          <a:p>
            <a:pPr algn="ctr" eaLnBrk="1" hangingPunct="1"/>
            <a:r>
              <a:rPr lang="en-GB" altLang="en-US" sz="3200" b="1" dirty="0"/>
              <a:t>…</a:t>
            </a:r>
            <a:r>
              <a:rPr lang="uz-Cyrl-UZ" altLang="en-US" sz="3200" b="1" dirty="0"/>
              <a:t>лекин қанча фойда “етарли”  бўлади</a:t>
            </a:r>
            <a:r>
              <a:rPr lang="en-GB" altLang="en-US" sz="3200" b="1" dirty="0"/>
              <a:t>?</a:t>
            </a:r>
          </a:p>
        </p:txBody>
      </p:sp>
      <p:sp>
        <p:nvSpPr>
          <p:cNvPr id="37891" name="Rectangle 10"/>
          <p:cNvSpPr>
            <a:spLocks noGrp="1" noChangeArrowheads="1"/>
          </p:cNvSpPr>
          <p:nvPr>
            <p:ph idx="1"/>
          </p:nvPr>
        </p:nvSpPr>
        <p:spPr>
          <a:xfrm>
            <a:off x="1614489" y="1570039"/>
            <a:ext cx="9177337" cy="1189037"/>
          </a:xfrm>
        </p:spPr>
        <p:txBody>
          <a:bodyPr>
            <a:noAutofit/>
          </a:bodyPr>
          <a:lstStyle/>
          <a:p>
            <a:pPr eaLnBrk="1" hangingPunct="1"/>
            <a:r>
              <a:rPr lang="uz-Cyrl-UZ" altLang="en-US" sz="1800" dirty="0"/>
              <a:t>Ўз маблағлари ва қарз маблағи бизнес фаолиятини молиялаштирувчи капитал ҳисобланади.</a:t>
            </a:r>
          </a:p>
          <a:p>
            <a:pPr eaLnBrk="1" hangingPunct="1"/>
            <a:r>
              <a:rPr lang="uz-Cyrl-UZ" altLang="en-US" sz="1800" dirty="0"/>
              <a:t>Ушбу капиталнинг таннархи риск ва даромадлик орасидаги муносабатга асосланади: қарз ҳолида аниқ, ўз маблағлари ҳолида унчалик аниқ эмас</a:t>
            </a:r>
          </a:p>
        </p:txBody>
      </p:sp>
      <p:grpSp>
        <p:nvGrpSpPr>
          <p:cNvPr id="37893" name="Group 8"/>
          <p:cNvGrpSpPr>
            <a:grpSpLocks/>
          </p:cNvGrpSpPr>
          <p:nvPr/>
        </p:nvGrpSpPr>
        <p:grpSpPr bwMode="auto">
          <a:xfrm>
            <a:off x="2154239" y="3024188"/>
            <a:ext cx="7089775" cy="3249612"/>
            <a:chOff x="-33" y="1440"/>
            <a:chExt cx="4466" cy="2047"/>
          </a:xfrm>
        </p:grpSpPr>
        <p:sp>
          <p:nvSpPr>
            <p:cNvPr id="37896" name="Freeform 5"/>
            <p:cNvSpPr>
              <a:spLocks/>
            </p:cNvSpPr>
            <p:nvPr/>
          </p:nvSpPr>
          <p:spPr bwMode="auto">
            <a:xfrm>
              <a:off x="1071" y="1487"/>
              <a:ext cx="3308" cy="1770"/>
            </a:xfrm>
            <a:custGeom>
              <a:avLst/>
              <a:gdLst>
                <a:gd name="T0" fmla="*/ 0 w 3307"/>
                <a:gd name="T1" fmla="*/ 0 h 1527"/>
                <a:gd name="T2" fmla="*/ 0 w 3307"/>
                <a:gd name="T3" fmla="*/ 29298 h 1527"/>
                <a:gd name="T4" fmla="*/ 3327 w 3307"/>
                <a:gd name="T5" fmla="*/ 29298 h 1527"/>
                <a:gd name="T6" fmla="*/ 0 60000 65536"/>
                <a:gd name="T7" fmla="*/ 0 60000 65536"/>
                <a:gd name="T8" fmla="*/ 0 60000 65536"/>
                <a:gd name="T9" fmla="*/ 0 w 3307"/>
                <a:gd name="T10" fmla="*/ 0 h 1527"/>
                <a:gd name="T11" fmla="*/ 3307 w 3307"/>
                <a:gd name="T12" fmla="*/ 1527 h 1527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3307" h="1527">
                  <a:moveTo>
                    <a:pt x="0" y="0"/>
                  </a:moveTo>
                  <a:lnTo>
                    <a:pt x="0" y="1527"/>
                  </a:lnTo>
                  <a:lnTo>
                    <a:pt x="3307" y="1527"/>
                  </a:lnTo>
                </a:path>
              </a:pathLst>
            </a:custGeom>
            <a:noFill/>
            <a:ln w="28575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 lIns="90000" tIns="43200" rIns="90000" bIns="43200" anchor="ctr"/>
            <a:lstStyle/>
            <a:p>
              <a:endParaRPr lang="ru-RU"/>
            </a:p>
          </p:txBody>
        </p:sp>
        <p:sp>
          <p:nvSpPr>
            <p:cNvPr id="37897" name="Text Box 6"/>
            <p:cNvSpPr txBox="1">
              <a:spLocks noChangeArrowheads="1"/>
            </p:cNvSpPr>
            <p:nvPr/>
          </p:nvSpPr>
          <p:spPr bwMode="auto">
            <a:xfrm>
              <a:off x="-33" y="1440"/>
              <a:ext cx="1079" cy="21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90000" tIns="43200" rIns="90000" bIns="43200">
              <a:spAutoFit/>
            </a:bodyPr>
            <a:lstStyle>
              <a:lvl1pPr>
                <a:defRPr sz="1600">
                  <a:solidFill>
                    <a:schemeClr val="tx1"/>
                  </a:solidFill>
                  <a:latin typeface="Arial Narrow" panose="020B0606020202030204" pitchFamily="34" charset="0"/>
                </a:defRPr>
              </a:lvl1pPr>
              <a:lvl2pPr marL="742950" indent="-285750">
                <a:defRPr sz="1600">
                  <a:solidFill>
                    <a:schemeClr val="tx1"/>
                  </a:solidFill>
                  <a:latin typeface="Arial Narrow" panose="020B0606020202030204" pitchFamily="34" charset="0"/>
                </a:defRPr>
              </a:lvl2pPr>
              <a:lvl3pPr marL="1143000" indent="-228600">
                <a:defRPr sz="1600">
                  <a:solidFill>
                    <a:schemeClr val="tx1"/>
                  </a:solidFill>
                  <a:latin typeface="Arial Narrow" panose="020B0606020202030204" pitchFamily="34" charset="0"/>
                </a:defRPr>
              </a:lvl3pPr>
              <a:lvl4pPr marL="1600200" indent="-228600">
                <a:defRPr sz="1600">
                  <a:solidFill>
                    <a:schemeClr val="tx1"/>
                  </a:solidFill>
                  <a:latin typeface="Arial Narrow" panose="020B0606020202030204" pitchFamily="34" charset="0"/>
                </a:defRPr>
              </a:lvl4pPr>
              <a:lvl5pPr marL="2057400" indent="-228600">
                <a:defRPr sz="1600">
                  <a:solidFill>
                    <a:schemeClr val="tx1"/>
                  </a:solidFill>
                  <a:latin typeface="Arial Narrow" panose="020B0606020202030204" pitchFamily="34" charset="0"/>
                </a:defRPr>
              </a:lvl5pPr>
              <a:lvl6pPr marL="2514600" indent="-228600" algn="ctr" eaLnBrk="0" fontAlgn="base" hangingPunct="0">
                <a:lnSpc>
                  <a:spcPct val="90000"/>
                </a:lnSpc>
                <a:spcBef>
                  <a:spcPct val="0"/>
                </a:spcBef>
                <a:spcAft>
                  <a:spcPct val="0"/>
                </a:spcAft>
                <a:defRPr sz="1600">
                  <a:solidFill>
                    <a:schemeClr val="tx1"/>
                  </a:solidFill>
                  <a:latin typeface="Arial Narrow" panose="020B0606020202030204" pitchFamily="34" charset="0"/>
                </a:defRPr>
              </a:lvl6pPr>
              <a:lvl7pPr marL="2971800" indent="-228600" algn="ctr" eaLnBrk="0" fontAlgn="base" hangingPunct="0">
                <a:lnSpc>
                  <a:spcPct val="90000"/>
                </a:lnSpc>
                <a:spcBef>
                  <a:spcPct val="0"/>
                </a:spcBef>
                <a:spcAft>
                  <a:spcPct val="0"/>
                </a:spcAft>
                <a:defRPr sz="1600">
                  <a:solidFill>
                    <a:schemeClr val="tx1"/>
                  </a:solidFill>
                  <a:latin typeface="Arial Narrow" panose="020B0606020202030204" pitchFamily="34" charset="0"/>
                </a:defRPr>
              </a:lvl7pPr>
              <a:lvl8pPr marL="3429000" indent="-228600" algn="ctr" eaLnBrk="0" fontAlgn="base" hangingPunct="0">
                <a:lnSpc>
                  <a:spcPct val="90000"/>
                </a:lnSpc>
                <a:spcBef>
                  <a:spcPct val="0"/>
                </a:spcBef>
                <a:spcAft>
                  <a:spcPct val="0"/>
                </a:spcAft>
                <a:defRPr sz="1600">
                  <a:solidFill>
                    <a:schemeClr val="tx1"/>
                  </a:solidFill>
                  <a:latin typeface="Arial Narrow" panose="020B0606020202030204" pitchFamily="34" charset="0"/>
                </a:defRPr>
              </a:lvl8pPr>
              <a:lvl9pPr marL="3886200" indent="-228600" algn="ctr" eaLnBrk="0" fontAlgn="base" hangingPunct="0">
                <a:lnSpc>
                  <a:spcPct val="90000"/>
                </a:lnSpc>
                <a:spcBef>
                  <a:spcPct val="0"/>
                </a:spcBef>
                <a:spcAft>
                  <a:spcPct val="0"/>
                </a:spcAft>
                <a:defRPr sz="1600">
                  <a:solidFill>
                    <a:schemeClr val="tx1"/>
                  </a:solidFill>
                  <a:latin typeface="Arial Narrow" panose="020B0606020202030204" pitchFamily="34" charset="0"/>
                </a:defRPr>
              </a:lvl9pPr>
            </a:lstStyle>
            <a:p>
              <a:pPr algn="r">
                <a:lnSpc>
                  <a:spcPct val="100000"/>
                </a:lnSpc>
              </a:pPr>
              <a:r>
                <a:rPr lang="uz-Cyrl-UZ" altLang="en-US" b="1"/>
                <a:t>Кутилган даромад</a:t>
              </a:r>
              <a:endParaRPr lang="en-GB" altLang="en-US" b="1"/>
            </a:p>
          </p:txBody>
        </p:sp>
        <p:sp>
          <p:nvSpPr>
            <p:cNvPr id="37898" name="Text Box 7"/>
            <p:cNvSpPr txBox="1">
              <a:spLocks noChangeArrowheads="1"/>
            </p:cNvSpPr>
            <p:nvPr/>
          </p:nvSpPr>
          <p:spPr bwMode="auto">
            <a:xfrm>
              <a:off x="4070" y="3277"/>
              <a:ext cx="363" cy="21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90000" tIns="43200" rIns="90000" bIns="43200">
              <a:spAutoFit/>
            </a:bodyPr>
            <a:lstStyle>
              <a:lvl1pPr>
                <a:defRPr sz="1600">
                  <a:solidFill>
                    <a:schemeClr val="tx1"/>
                  </a:solidFill>
                  <a:latin typeface="Arial Narrow" panose="020B0606020202030204" pitchFamily="34" charset="0"/>
                </a:defRPr>
              </a:lvl1pPr>
              <a:lvl2pPr marL="742950" indent="-285750">
                <a:defRPr sz="1600">
                  <a:solidFill>
                    <a:schemeClr val="tx1"/>
                  </a:solidFill>
                  <a:latin typeface="Arial Narrow" panose="020B0606020202030204" pitchFamily="34" charset="0"/>
                </a:defRPr>
              </a:lvl2pPr>
              <a:lvl3pPr marL="1143000" indent="-228600">
                <a:defRPr sz="1600">
                  <a:solidFill>
                    <a:schemeClr val="tx1"/>
                  </a:solidFill>
                  <a:latin typeface="Arial Narrow" panose="020B0606020202030204" pitchFamily="34" charset="0"/>
                </a:defRPr>
              </a:lvl3pPr>
              <a:lvl4pPr marL="1600200" indent="-228600">
                <a:defRPr sz="1600">
                  <a:solidFill>
                    <a:schemeClr val="tx1"/>
                  </a:solidFill>
                  <a:latin typeface="Arial Narrow" panose="020B0606020202030204" pitchFamily="34" charset="0"/>
                </a:defRPr>
              </a:lvl4pPr>
              <a:lvl5pPr marL="2057400" indent="-228600">
                <a:defRPr sz="1600">
                  <a:solidFill>
                    <a:schemeClr val="tx1"/>
                  </a:solidFill>
                  <a:latin typeface="Arial Narrow" panose="020B0606020202030204" pitchFamily="34" charset="0"/>
                </a:defRPr>
              </a:lvl5pPr>
              <a:lvl6pPr marL="2514600" indent="-228600" algn="ctr" eaLnBrk="0" fontAlgn="base" hangingPunct="0">
                <a:lnSpc>
                  <a:spcPct val="90000"/>
                </a:lnSpc>
                <a:spcBef>
                  <a:spcPct val="0"/>
                </a:spcBef>
                <a:spcAft>
                  <a:spcPct val="0"/>
                </a:spcAft>
                <a:defRPr sz="1600">
                  <a:solidFill>
                    <a:schemeClr val="tx1"/>
                  </a:solidFill>
                  <a:latin typeface="Arial Narrow" panose="020B0606020202030204" pitchFamily="34" charset="0"/>
                </a:defRPr>
              </a:lvl6pPr>
              <a:lvl7pPr marL="2971800" indent="-228600" algn="ctr" eaLnBrk="0" fontAlgn="base" hangingPunct="0">
                <a:lnSpc>
                  <a:spcPct val="90000"/>
                </a:lnSpc>
                <a:spcBef>
                  <a:spcPct val="0"/>
                </a:spcBef>
                <a:spcAft>
                  <a:spcPct val="0"/>
                </a:spcAft>
                <a:defRPr sz="1600">
                  <a:solidFill>
                    <a:schemeClr val="tx1"/>
                  </a:solidFill>
                  <a:latin typeface="Arial Narrow" panose="020B0606020202030204" pitchFamily="34" charset="0"/>
                </a:defRPr>
              </a:lvl7pPr>
              <a:lvl8pPr marL="3429000" indent="-228600" algn="ctr" eaLnBrk="0" fontAlgn="base" hangingPunct="0">
                <a:lnSpc>
                  <a:spcPct val="90000"/>
                </a:lnSpc>
                <a:spcBef>
                  <a:spcPct val="0"/>
                </a:spcBef>
                <a:spcAft>
                  <a:spcPct val="0"/>
                </a:spcAft>
                <a:defRPr sz="1600">
                  <a:solidFill>
                    <a:schemeClr val="tx1"/>
                  </a:solidFill>
                  <a:latin typeface="Arial Narrow" panose="020B0606020202030204" pitchFamily="34" charset="0"/>
                </a:defRPr>
              </a:lvl8pPr>
              <a:lvl9pPr marL="3886200" indent="-228600" algn="ctr" eaLnBrk="0" fontAlgn="base" hangingPunct="0">
                <a:lnSpc>
                  <a:spcPct val="90000"/>
                </a:lnSpc>
                <a:spcBef>
                  <a:spcPct val="0"/>
                </a:spcBef>
                <a:spcAft>
                  <a:spcPct val="0"/>
                </a:spcAft>
                <a:defRPr sz="1600">
                  <a:solidFill>
                    <a:schemeClr val="tx1"/>
                  </a:solidFill>
                  <a:latin typeface="Arial Narrow" panose="020B0606020202030204" pitchFamily="34" charset="0"/>
                </a:defRPr>
              </a:lvl9pPr>
            </a:lstStyle>
            <a:p>
              <a:pPr algn="r">
                <a:lnSpc>
                  <a:spcPct val="100000"/>
                </a:lnSpc>
              </a:pPr>
              <a:r>
                <a:rPr lang="uz-Cyrl-UZ" altLang="en-US" b="1"/>
                <a:t>Риск</a:t>
              </a:r>
              <a:endParaRPr lang="en-GB" altLang="en-US" b="1"/>
            </a:p>
          </p:txBody>
        </p:sp>
      </p:grpSp>
    </p:spTree>
    <p:custDataLst>
      <p:tags r:id="rId1"/>
    </p:custDataLst>
    <p:extLst>
      <p:ext uri="{BB962C8B-B14F-4D97-AF65-F5344CB8AC3E}">
        <p14:creationId xmlns:p14="http://schemas.microsoft.com/office/powerpoint/2010/main" val="884912630"/>
      </p:ext>
    </p:extLst>
  </p:cSld>
  <p:clrMapOvr>
    <a:masterClrMapping/>
  </p:clrMapOvr>
  <p:transition/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Заголовок 1"/>
          <p:cNvSpPr>
            <a:spLocks noGrp="1"/>
          </p:cNvSpPr>
          <p:nvPr>
            <p:ph type="title"/>
          </p:nvPr>
        </p:nvSpPr>
        <p:spPr>
          <a:xfrm>
            <a:off x="2117726" y="0"/>
            <a:ext cx="8124825" cy="882650"/>
          </a:xfrm>
        </p:spPr>
        <p:txBody>
          <a:bodyPr/>
          <a:lstStyle/>
          <a:p>
            <a:r>
              <a:rPr lang="ru-RU" altLang="ru-RU" sz="3600">
                <a:solidFill>
                  <a:schemeClr val="bg1"/>
                </a:solidFill>
              </a:rPr>
              <a:t>Риск и доходность</a:t>
            </a:r>
          </a:p>
        </p:txBody>
      </p:sp>
      <p:pic>
        <p:nvPicPr>
          <p:cNvPr id="38915" name="Picture 2" descr="Картинки по запросу риск и доходность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86039" y="1052514"/>
            <a:ext cx="8034337" cy="5203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TextBox 4"/>
          <p:cNvSpPr txBox="1"/>
          <p:nvPr/>
        </p:nvSpPr>
        <p:spPr>
          <a:xfrm>
            <a:off x="2656115" y="1230088"/>
            <a:ext cx="276999" cy="1618047"/>
          </a:xfrm>
          <a:prstGeom prst="rect">
            <a:avLst/>
          </a:prstGeom>
          <a:solidFill>
            <a:schemeClr val="bg1"/>
          </a:solidFill>
        </p:spPr>
        <p:txBody>
          <a:bodyPr vert="vert270" wrap="square" lIns="0" tIns="0" rIns="0" bIns="0">
            <a:spAutoFit/>
          </a:bodyPr>
          <a:lstStyle/>
          <a:p>
            <a:pPr>
              <a:spcBef>
                <a:spcPts val="400"/>
              </a:spcBef>
              <a:defRPr/>
            </a:pPr>
            <a:r>
              <a:rPr lang="uz-Cyrl-UZ" dirty="0"/>
              <a:t>Даромадлилик</a:t>
            </a:r>
            <a:endParaRPr lang="ru-RU" dirty="0" err="1"/>
          </a:p>
        </p:txBody>
      </p:sp>
      <p:sp>
        <p:nvSpPr>
          <p:cNvPr id="38918" name="TextBox 5"/>
          <p:cNvSpPr txBox="1">
            <a:spLocks noChangeArrowheads="1"/>
          </p:cNvSpPr>
          <p:nvPr/>
        </p:nvSpPr>
        <p:spPr bwMode="auto">
          <a:xfrm>
            <a:off x="9318625" y="5627689"/>
            <a:ext cx="750888" cy="246221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>
              <a:defRPr sz="1600">
                <a:solidFill>
                  <a:schemeClr val="tx1"/>
                </a:solidFill>
                <a:latin typeface="Arial Narrow" panose="020B0606020202030204" pitchFamily="34" charset="0"/>
              </a:defRPr>
            </a:lvl1pPr>
            <a:lvl2pPr marL="742950" indent="-285750">
              <a:defRPr sz="1600">
                <a:solidFill>
                  <a:schemeClr val="tx1"/>
                </a:solidFill>
                <a:latin typeface="Arial Narrow" panose="020B0606020202030204" pitchFamily="34" charset="0"/>
              </a:defRPr>
            </a:lvl2pPr>
            <a:lvl3pPr marL="1143000" indent="-228600">
              <a:defRPr sz="1600">
                <a:solidFill>
                  <a:schemeClr val="tx1"/>
                </a:solidFill>
                <a:latin typeface="Arial Narrow" panose="020B0606020202030204" pitchFamily="34" charset="0"/>
              </a:defRPr>
            </a:lvl3pPr>
            <a:lvl4pPr marL="1600200" indent="-228600">
              <a:defRPr sz="1600">
                <a:solidFill>
                  <a:schemeClr val="tx1"/>
                </a:solidFill>
                <a:latin typeface="Arial Narrow" panose="020B0606020202030204" pitchFamily="34" charset="0"/>
              </a:defRPr>
            </a:lvl4pPr>
            <a:lvl5pPr marL="2057400" indent="-228600">
              <a:defRPr sz="1600">
                <a:solidFill>
                  <a:schemeClr val="tx1"/>
                </a:solidFill>
                <a:latin typeface="Arial Narrow" panose="020B0606020202030204" pitchFamily="34" charset="0"/>
              </a:defRPr>
            </a:lvl5pPr>
            <a:lvl6pPr marL="2514600" indent="-228600" algn="ctr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 Narrow" panose="020B0606020202030204" pitchFamily="34" charset="0"/>
              </a:defRPr>
            </a:lvl6pPr>
            <a:lvl7pPr marL="2971800" indent="-228600" algn="ctr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 Narrow" panose="020B0606020202030204" pitchFamily="34" charset="0"/>
              </a:defRPr>
            </a:lvl7pPr>
            <a:lvl8pPr marL="3429000" indent="-228600" algn="ctr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 Narrow" panose="020B0606020202030204" pitchFamily="34" charset="0"/>
              </a:defRPr>
            </a:lvl8pPr>
            <a:lvl9pPr marL="3886200" indent="-228600" algn="ctr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 Narrow" panose="020B0606020202030204" pitchFamily="34" charset="0"/>
              </a:defRPr>
            </a:lvl9pPr>
          </a:lstStyle>
          <a:p>
            <a:pPr>
              <a:spcBef>
                <a:spcPts val="400"/>
              </a:spcBef>
            </a:pPr>
            <a:r>
              <a:rPr lang="uz-Cyrl-UZ" altLang="ru-RU"/>
              <a:t>Риск</a:t>
            </a:r>
            <a:endParaRPr lang="ru-RU" altLang="ru-RU"/>
          </a:p>
        </p:txBody>
      </p:sp>
      <p:sp>
        <p:nvSpPr>
          <p:cNvPr id="38919" name="TextBox 6"/>
          <p:cNvSpPr txBox="1">
            <a:spLocks noChangeArrowheads="1"/>
          </p:cNvSpPr>
          <p:nvPr/>
        </p:nvSpPr>
        <p:spPr bwMode="auto">
          <a:xfrm>
            <a:off x="8283575" y="1785939"/>
            <a:ext cx="2198688" cy="246221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>
              <a:defRPr sz="1600">
                <a:solidFill>
                  <a:schemeClr val="tx1"/>
                </a:solidFill>
                <a:latin typeface="Arial Narrow" panose="020B0606020202030204" pitchFamily="34" charset="0"/>
              </a:defRPr>
            </a:lvl1pPr>
            <a:lvl2pPr marL="742950" indent="-285750">
              <a:defRPr sz="1600">
                <a:solidFill>
                  <a:schemeClr val="tx1"/>
                </a:solidFill>
                <a:latin typeface="Arial Narrow" panose="020B0606020202030204" pitchFamily="34" charset="0"/>
              </a:defRPr>
            </a:lvl2pPr>
            <a:lvl3pPr marL="1143000" indent="-228600">
              <a:defRPr sz="1600">
                <a:solidFill>
                  <a:schemeClr val="tx1"/>
                </a:solidFill>
                <a:latin typeface="Arial Narrow" panose="020B0606020202030204" pitchFamily="34" charset="0"/>
              </a:defRPr>
            </a:lvl3pPr>
            <a:lvl4pPr marL="1600200" indent="-228600">
              <a:defRPr sz="1600">
                <a:solidFill>
                  <a:schemeClr val="tx1"/>
                </a:solidFill>
                <a:latin typeface="Arial Narrow" panose="020B0606020202030204" pitchFamily="34" charset="0"/>
              </a:defRPr>
            </a:lvl4pPr>
            <a:lvl5pPr marL="2057400" indent="-228600">
              <a:defRPr sz="1600">
                <a:solidFill>
                  <a:schemeClr val="tx1"/>
                </a:solidFill>
                <a:latin typeface="Arial Narrow" panose="020B0606020202030204" pitchFamily="34" charset="0"/>
              </a:defRPr>
            </a:lvl5pPr>
            <a:lvl6pPr marL="2514600" indent="-228600" algn="ctr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 Narrow" panose="020B0606020202030204" pitchFamily="34" charset="0"/>
              </a:defRPr>
            </a:lvl6pPr>
            <a:lvl7pPr marL="2971800" indent="-228600" algn="ctr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 Narrow" panose="020B0606020202030204" pitchFamily="34" charset="0"/>
              </a:defRPr>
            </a:lvl7pPr>
            <a:lvl8pPr marL="3429000" indent="-228600" algn="ctr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 Narrow" panose="020B0606020202030204" pitchFamily="34" charset="0"/>
              </a:defRPr>
            </a:lvl8pPr>
            <a:lvl9pPr marL="3886200" indent="-228600" algn="ctr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 Narrow" panose="020B0606020202030204" pitchFamily="34" charset="0"/>
              </a:defRPr>
            </a:lvl9pPr>
          </a:lstStyle>
          <a:p>
            <a:pPr>
              <a:spcBef>
                <a:spcPts val="400"/>
              </a:spcBef>
            </a:pPr>
            <a:r>
              <a:rPr lang="uz-Cyrl-UZ" altLang="ru-RU"/>
              <a:t>Опцион ва фьючерслар</a:t>
            </a:r>
            <a:endParaRPr lang="ru-RU" altLang="ru-RU"/>
          </a:p>
        </p:txBody>
      </p:sp>
      <p:sp>
        <p:nvSpPr>
          <p:cNvPr id="38920" name="TextBox 7"/>
          <p:cNvSpPr txBox="1">
            <a:spLocks noChangeArrowheads="1"/>
          </p:cNvSpPr>
          <p:nvPr/>
        </p:nvSpPr>
        <p:spPr bwMode="auto">
          <a:xfrm>
            <a:off x="7304089" y="2601914"/>
            <a:ext cx="2198687" cy="246221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>
              <a:defRPr sz="1600">
                <a:solidFill>
                  <a:schemeClr val="tx1"/>
                </a:solidFill>
                <a:latin typeface="Arial Narrow" panose="020B0606020202030204" pitchFamily="34" charset="0"/>
              </a:defRPr>
            </a:lvl1pPr>
            <a:lvl2pPr marL="742950" indent="-285750">
              <a:defRPr sz="1600">
                <a:solidFill>
                  <a:schemeClr val="tx1"/>
                </a:solidFill>
                <a:latin typeface="Arial Narrow" panose="020B0606020202030204" pitchFamily="34" charset="0"/>
              </a:defRPr>
            </a:lvl2pPr>
            <a:lvl3pPr marL="1143000" indent="-228600">
              <a:defRPr sz="1600">
                <a:solidFill>
                  <a:schemeClr val="tx1"/>
                </a:solidFill>
                <a:latin typeface="Arial Narrow" panose="020B0606020202030204" pitchFamily="34" charset="0"/>
              </a:defRPr>
            </a:lvl3pPr>
            <a:lvl4pPr marL="1600200" indent="-228600">
              <a:defRPr sz="1600">
                <a:solidFill>
                  <a:schemeClr val="tx1"/>
                </a:solidFill>
                <a:latin typeface="Arial Narrow" panose="020B0606020202030204" pitchFamily="34" charset="0"/>
              </a:defRPr>
            </a:lvl4pPr>
            <a:lvl5pPr marL="2057400" indent="-228600">
              <a:defRPr sz="1600">
                <a:solidFill>
                  <a:schemeClr val="tx1"/>
                </a:solidFill>
                <a:latin typeface="Arial Narrow" panose="020B0606020202030204" pitchFamily="34" charset="0"/>
              </a:defRPr>
            </a:lvl5pPr>
            <a:lvl6pPr marL="2514600" indent="-228600" algn="ctr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 Narrow" panose="020B0606020202030204" pitchFamily="34" charset="0"/>
              </a:defRPr>
            </a:lvl6pPr>
            <a:lvl7pPr marL="2971800" indent="-228600" algn="ctr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 Narrow" panose="020B0606020202030204" pitchFamily="34" charset="0"/>
              </a:defRPr>
            </a:lvl7pPr>
            <a:lvl8pPr marL="3429000" indent="-228600" algn="ctr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 Narrow" panose="020B0606020202030204" pitchFamily="34" charset="0"/>
              </a:defRPr>
            </a:lvl8pPr>
            <a:lvl9pPr marL="3886200" indent="-228600" algn="ctr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 Narrow" panose="020B0606020202030204" pitchFamily="34" charset="0"/>
              </a:defRPr>
            </a:lvl9pPr>
          </a:lstStyle>
          <a:p>
            <a:pPr>
              <a:spcBef>
                <a:spcPts val="400"/>
              </a:spcBef>
            </a:pPr>
            <a:r>
              <a:rPr lang="uz-Cyrl-UZ" altLang="ru-RU"/>
              <a:t>Акциялар</a:t>
            </a:r>
            <a:endParaRPr lang="ru-RU" altLang="ru-RU"/>
          </a:p>
        </p:txBody>
      </p:sp>
      <p:sp>
        <p:nvSpPr>
          <p:cNvPr id="38921" name="TextBox 8"/>
          <p:cNvSpPr txBox="1">
            <a:spLocks noChangeArrowheads="1"/>
          </p:cNvSpPr>
          <p:nvPr/>
        </p:nvSpPr>
        <p:spPr bwMode="auto">
          <a:xfrm>
            <a:off x="6270626" y="3319464"/>
            <a:ext cx="2481263" cy="246221"/>
          </a:xfrm>
          <a:prstGeom prst="rect">
            <a:avLst/>
          </a:prstGeom>
          <a:solidFill>
            <a:srgbClr val="00B05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>
              <a:defRPr sz="1600">
                <a:solidFill>
                  <a:schemeClr val="tx1"/>
                </a:solidFill>
                <a:latin typeface="Arial Narrow" panose="020B0606020202030204" pitchFamily="34" charset="0"/>
              </a:defRPr>
            </a:lvl1pPr>
            <a:lvl2pPr marL="742950" indent="-285750">
              <a:defRPr sz="1600">
                <a:solidFill>
                  <a:schemeClr val="tx1"/>
                </a:solidFill>
                <a:latin typeface="Arial Narrow" panose="020B0606020202030204" pitchFamily="34" charset="0"/>
              </a:defRPr>
            </a:lvl2pPr>
            <a:lvl3pPr marL="1143000" indent="-228600">
              <a:defRPr sz="1600">
                <a:solidFill>
                  <a:schemeClr val="tx1"/>
                </a:solidFill>
                <a:latin typeface="Arial Narrow" panose="020B0606020202030204" pitchFamily="34" charset="0"/>
              </a:defRPr>
            </a:lvl3pPr>
            <a:lvl4pPr marL="1600200" indent="-228600">
              <a:defRPr sz="1600">
                <a:solidFill>
                  <a:schemeClr val="tx1"/>
                </a:solidFill>
                <a:latin typeface="Arial Narrow" panose="020B0606020202030204" pitchFamily="34" charset="0"/>
              </a:defRPr>
            </a:lvl4pPr>
            <a:lvl5pPr marL="2057400" indent="-228600">
              <a:defRPr sz="1600">
                <a:solidFill>
                  <a:schemeClr val="tx1"/>
                </a:solidFill>
                <a:latin typeface="Arial Narrow" panose="020B0606020202030204" pitchFamily="34" charset="0"/>
              </a:defRPr>
            </a:lvl5pPr>
            <a:lvl6pPr marL="2514600" indent="-228600" algn="ctr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 Narrow" panose="020B0606020202030204" pitchFamily="34" charset="0"/>
              </a:defRPr>
            </a:lvl6pPr>
            <a:lvl7pPr marL="2971800" indent="-228600" algn="ctr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 Narrow" panose="020B0606020202030204" pitchFamily="34" charset="0"/>
              </a:defRPr>
            </a:lvl7pPr>
            <a:lvl8pPr marL="3429000" indent="-228600" algn="ctr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 Narrow" panose="020B0606020202030204" pitchFamily="34" charset="0"/>
              </a:defRPr>
            </a:lvl8pPr>
            <a:lvl9pPr marL="3886200" indent="-228600" algn="ctr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 Narrow" panose="020B0606020202030204" pitchFamily="34" charset="0"/>
              </a:defRPr>
            </a:lvl9pPr>
          </a:lstStyle>
          <a:p>
            <a:pPr>
              <a:spcBef>
                <a:spcPts val="400"/>
              </a:spcBef>
            </a:pPr>
            <a:r>
              <a:rPr lang="uz-Cyrl-UZ" altLang="ru-RU">
                <a:solidFill>
                  <a:schemeClr val="bg1"/>
                </a:solidFill>
              </a:rPr>
              <a:t>Тузилмавий маҳсулотлар</a:t>
            </a:r>
            <a:endParaRPr lang="ru-RU" altLang="ru-RU">
              <a:solidFill>
                <a:schemeClr val="bg1"/>
              </a:solidFill>
            </a:endParaRPr>
          </a:p>
        </p:txBody>
      </p:sp>
      <p:sp>
        <p:nvSpPr>
          <p:cNvPr id="38922" name="TextBox 9"/>
          <p:cNvSpPr txBox="1">
            <a:spLocks noChangeArrowheads="1"/>
          </p:cNvSpPr>
          <p:nvPr/>
        </p:nvSpPr>
        <p:spPr bwMode="auto">
          <a:xfrm>
            <a:off x="5573714" y="4092576"/>
            <a:ext cx="2765425" cy="246221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>
              <a:defRPr sz="1600">
                <a:solidFill>
                  <a:schemeClr val="tx1"/>
                </a:solidFill>
                <a:latin typeface="Arial Narrow" panose="020B0606020202030204" pitchFamily="34" charset="0"/>
              </a:defRPr>
            </a:lvl1pPr>
            <a:lvl2pPr marL="742950" indent="-285750">
              <a:defRPr sz="1600">
                <a:solidFill>
                  <a:schemeClr val="tx1"/>
                </a:solidFill>
                <a:latin typeface="Arial Narrow" panose="020B0606020202030204" pitchFamily="34" charset="0"/>
              </a:defRPr>
            </a:lvl2pPr>
            <a:lvl3pPr marL="1143000" indent="-228600">
              <a:defRPr sz="1600">
                <a:solidFill>
                  <a:schemeClr val="tx1"/>
                </a:solidFill>
                <a:latin typeface="Arial Narrow" panose="020B0606020202030204" pitchFamily="34" charset="0"/>
              </a:defRPr>
            </a:lvl3pPr>
            <a:lvl4pPr marL="1600200" indent="-228600">
              <a:defRPr sz="1600">
                <a:solidFill>
                  <a:schemeClr val="tx1"/>
                </a:solidFill>
                <a:latin typeface="Arial Narrow" panose="020B0606020202030204" pitchFamily="34" charset="0"/>
              </a:defRPr>
            </a:lvl4pPr>
            <a:lvl5pPr marL="2057400" indent="-228600">
              <a:defRPr sz="1600">
                <a:solidFill>
                  <a:schemeClr val="tx1"/>
                </a:solidFill>
                <a:latin typeface="Arial Narrow" panose="020B0606020202030204" pitchFamily="34" charset="0"/>
              </a:defRPr>
            </a:lvl5pPr>
            <a:lvl6pPr marL="2514600" indent="-228600" algn="ctr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 Narrow" panose="020B0606020202030204" pitchFamily="34" charset="0"/>
              </a:defRPr>
            </a:lvl6pPr>
            <a:lvl7pPr marL="2971800" indent="-228600" algn="ctr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 Narrow" panose="020B0606020202030204" pitchFamily="34" charset="0"/>
              </a:defRPr>
            </a:lvl7pPr>
            <a:lvl8pPr marL="3429000" indent="-228600" algn="ctr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 Narrow" panose="020B0606020202030204" pitchFamily="34" charset="0"/>
              </a:defRPr>
            </a:lvl8pPr>
            <a:lvl9pPr marL="3886200" indent="-228600" algn="ctr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 Narrow" panose="020B0606020202030204" pitchFamily="34" charset="0"/>
              </a:defRPr>
            </a:lvl9pPr>
          </a:lstStyle>
          <a:p>
            <a:pPr>
              <a:spcBef>
                <a:spcPts val="400"/>
              </a:spcBef>
            </a:pPr>
            <a:r>
              <a:rPr lang="uz-Cyrl-UZ" altLang="ru-RU"/>
              <a:t>Корпоратив облигациялар</a:t>
            </a:r>
            <a:endParaRPr lang="ru-RU" altLang="ru-RU"/>
          </a:p>
        </p:txBody>
      </p:sp>
      <p:sp>
        <p:nvSpPr>
          <p:cNvPr id="38923" name="TextBox 10"/>
          <p:cNvSpPr txBox="1">
            <a:spLocks noChangeArrowheads="1"/>
          </p:cNvSpPr>
          <p:nvPr/>
        </p:nvSpPr>
        <p:spPr bwMode="auto">
          <a:xfrm>
            <a:off x="4605339" y="4899026"/>
            <a:ext cx="2763837" cy="246221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>
              <a:defRPr sz="1600">
                <a:solidFill>
                  <a:schemeClr val="tx1"/>
                </a:solidFill>
                <a:latin typeface="Arial Narrow" panose="020B0606020202030204" pitchFamily="34" charset="0"/>
              </a:defRPr>
            </a:lvl1pPr>
            <a:lvl2pPr marL="742950" indent="-285750">
              <a:defRPr sz="1600">
                <a:solidFill>
                  <a:schemeClr val="tx1"/>
                </a:solidFill>
                <a:latin typeface="Arial Narrow" panose="020B0606020202030204" pitchFamily="34" charset="0"/>
              </a:defRPr>
            </a:lvl2pPr>
            <a:lvl3pPr marL="1143000" indent="-228600">
              <a:defRPr sz="1600">
                <a:solidFill>
                  <a:schemeClr val="tx1"/>
                </a:solidFill>
                <a:latin typeface="Arial Narrow" panose="020B0606020202030204" pitchFamily="34" charset="0"/>
              </a:defRPr>
            </a:lvl3pPr>
            <a:lvl4pPr marL="1600200" indent="-228600">
              <a:defRPr sz="1600">
                <a:solidFill>
                  <a:schemeClr val="tx1"/>
                </a:solidFill>
                <a:latin typeface="Arial Narrow" panose="020B0606020202030204" pitchFamily="34" charset="0"/>
              </a:defRPr>
            </a:lvl4pPr>
            <a:lvl5pPr marL="2057400" indent="-228600">
              <a:defRPr sz="1600">
                <a:solidFill>
                  <a:schemeClr val="tx1"/>
                </a:solidFill>
                <a:latin typeface="Arial Narrow" panose="020B0606020202030204" pitchFamily="34" charset="0"/>
              </a:defRPr>
            </a:lvl5pPr>
            <a:lvl6pPr marL="2514600" indent="-228600" algn="ctr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 Narrow" panose="020B0606020202030204" pitchFamily="34" charset="0"/>
              </a:defRPr>
            </a:lvl6pPr>
            <a:lvl7pPr marL="2971800" indent="-228600" algn="ctr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 Narrow" panose="020B0606020202030204" pitchFamily="34" charset="0"/>
              </a:defRPr>
            </a:lvl7pPr>
            <a:lvl8pPr marL="3429000" indent="-228600" algn="ctr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 Narrow" panose="020B0606020202030204" pitchFamily="34" charset="0"/>
              </a:defRPr>
            </a:lvl8pPr>
            <a:lvl9pPr marL="3886200" indent="-228600" algn="ctr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 Narrow" panose="020B0606020202030204" pitchFamily="34" charset="0"/>
              </a:defRPr>
            </a:lvl9pPr>
          </a:lstStyle>
          <a:p>
            <a:pPr>
              <a:spcBef>
                <a:spcPts val="400"/>
              </a:spcBef>
            </a:pPr>
            <a:r>
              <a:rPr lang="uz-Cyrl-UZ" altLang="ru-RU"/>
              <a:t>Банк депозитлари</a:t>
            </a:r>
            <a:endParaRPr lang="ru-RU" altLang="ru-RU"/>
          </a:p>
        </p:txBody>
      </p:sp>
      <p:sp>
        <p:nvSpPr>
          <p:cNvPr id="38924" name="TextBox 11"/>
          <p:cNvSpPr txBox="1">
            <a:spLocks noChangeArrowheads="1"/>
          </p:cNvSpPr>
          <p:nvPr/>
        </p:nvSpPr>
        <p:spPr bwMode="auto">
          <a:xfrm>
            <a:off x="3798889" y="5616576"/>
            <a:ext cx="3036887" cy="246221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>
              <a:defRPr sz="1600">
                <a:solidFill>
                  <a:schemeClr val="tx1"/>
                </a:solidFill>
                <a:latin typeface="Arial Narrow" panose="020B0606020202030204" pitchFamily="34" charset="0"/>
              </a:defRPr>
            </a:lvl1pPr>
            <a:lvl2pPr marL="742950" indent="-285750">
              <a:defRPr sz="1600">
                <a:solidFill>
                  <a:schemeClr val="tx1"/>
                </a:solidFill>
                <a:latin typeface="Arial Narrow" panose="020B0606020202030204" pitchFamily="34" charset="0"/>
              </a:defRPr>
            </a:lvl2pPr>
            <a:lvl3pPr marL="1143000" indent="-228600">
              <a:defRPr sz="1600">
                <a:solidFill>
                  <a:schemeClr val="tx1"/>
                </a:solidFill>
                <a:latin typeface="Arial Narrow" panose="020B0606020202030204" pitchFamily="34" charset="0"/>
              </a:defRPr>
            </a:lvl3pPr>
            <a:lvl4pPr marL="1600200" indent="-228600">
              <a:defRPr sz="1600">
                <a:solidFill>
                  <a:schemeClr val="tx1"/>
                </a:solidFill>
                <a:latin typeface="Arial Narrow" panose="020B0606020202030204" pitchFamily="34" charset="0"/>
              </a:defRPr>
            </a:lvl4pPr>
            <a:lvl5pPr marL="2057400" indent="-228600">
              <a:defRPr sz="1600">
                <a:solidFill>
                  <a:schemeClr val="tx1"/>
                </a:solidFill>
                <a:latin typeface="Arial Narrow" panose="020B0606020202030204" pitchFamily="34" charset="0"/>
              </a:defRPr>
            </a:lvl5pPr>
            <a:lvl6pPr marL="2514600" indent="-228600" algn="ctr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 Narrow" panose="020B0606020202030204" pitchFamily="34" charset="0"/>
              </a:defRPr>
            </a:lvl6pPr>
            <a:lvl7pPr marL="2971800" indent="-228600" algn="ctr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 Narrow" panose="020B0606020202030204" pitchFamily="34" charset="0"/>
              </a:defRPr>
            </a:lvl7pPr>
            <a:lvl8pPr marL="3429000" indent="-228600" algn="ctr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 Narrow" panose="020B0606020202030204" pitchFamily="34" charset="0"/>
              </a:defRPr>
            </a:lvl8pPr>
            <a:lvl9pPr marL="3886200" indent="-228600" algn="ctr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 Narrow" panose="020B0606020202030204" pitchFamily="34" charset="0"/>
              </a:defRPr>
            </a:lvl9pPr>
          </a:lstStyle>
          <a:p>
            <a:pPr>
              <a:spcBef>
                <a:spcPts val="400"/>
              </a:spcBef>
            </a:pPr>
            <a:r>
              <a:rPr lang="uz-Cyrl-UZ" altLang="ru-RU"/>
              <a:t>Давлат облигациялари</a:t>
            </a:r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56288257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8" name="Rectangle 21"/>
          <p:cNvSpPr>
            <a:spLocks noGrp="1" noChangeArrowheads="1"/>
          </p:cNvSpPr>
          <p:nvPr>
            <p:ph type="title"/>
          </p:nvPr>
        </p:nvSpPr>
        <p:spPr>
          <a:xfrm>
            <a:off x="1589088" y="630239"/>
            <a:ext cx="9220200" cy="790575"/>
          </a:xfrm>
        </p:spPr>
        <p:txBody>
          <a:bodyPr>
            <a:normAutofit fontScale="90000"/>
          </a:bodyPr>
          <a:lstStyle/>
          <a:p>
            <a:pPr algn="ctr" eaLnBrk="1" hangingPunct="1"/>
            <a:r>
              <a:rPr lang="uz-Cyrl-UZ" altLang="en-US" dirty="0"/>
              <a:t/>
            </a:r>
            <a:br>
              <a:rPr lang="uz-Cyrl-UZ" altLang="en-US" dirty="0"/>
            </a:br>
            <a:r>
              <a:rPr lang="uz-Cyrl-UZ" altLang="en-US" sz="3600" b="1" dirty="0"/>
              <a:t>Ўз маблағлари таннархини миқдорий баҳолаш</a:t>
            </a:r>
            <a:endParaRPr lang="en-GB" altLang="en-US" sz="3600" b="1" dirty="0"/>
          </a:p>
        </p:txBody>
      </p:sp>
      <p:sp>
        <p:nvSpPr>
          <p:cNvPr id="39939" name="Rectangle 22"/>
          <p:cNvSpPr>
            <a:spLocks noGrp="1" noChangeArrowheads="1"/>
          </p:cNvSpPr>
          <p:nvPr>
            <p:ph idx="1"/>
          </p:nvPr>
        </p:nvSpPr>
        <p:spPr>
          <a:xfrm>
            <a:off x="1592264" y="1670051"/>
            <a:ext cx="9177337" cy="4892675"/>
          </a:xfrm>
        </p:spPr>
        <p:txBody>
          <a:bodyPr>
            <a:normAutofit/>
          </a:bodyPr>
          <a:lstStyle/>
          <a:p>
            <a:pPr eaLnBrk="1" hangingPunct="1"/>
            <a:r>
              <a:rPr lang="uz-Cyrl-UZ" altLang="en-US" sz="2000" dirty="0"/>
              <a:t>Компания акциядорлари уларнинг рискларини қоплай оладиган қайтимни (даромад) талаб қилишади. Масалан:</a:t>
            </a:r>
          </a:p>
        </p:txBody>
      </p:sp>
      <p:sp>
        <p:nvSpPr>
          <p:cNvPr id="39941" name="Text Box 4"/>
          <p:cNvSpPr txBox="1">
            <a:spLocks noChangeArrowheads="1"/>
          </p:cNvSpPr>
          <p:nvPr/>
        </p:nvSpPr>
        <p:spPr bwMode="auto">
          <a:xfrm>
            <a:off x="1851025" y="2411414"/>
            <a:ext cx="1862138" cy="333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000" tIns="43200" rIns="90000" bIns="43200">
            <a:spAutoFit/>
          </a:bodyPr>
          <a:lstStyle>
            <a:lvl1pPr>
              <a:defRPr sz="1600">
                <a:solidFill>
                  <a:schemeClr val="tx1"/>
                </a:solidFill>
                <a:latin typeface="Arial Narrow" panose="020B0606020202030204" pitchFamily="34" charset="0"/>
              </a:defRPr>
            </a:lvl1pPr>
            <a:lvl2pPr marL="742950" indent="-285750">
              <a:defRPr sz="1600">
                <a:solidFill>
                  <a:schemeClr val="tx1"/>
                </a:solidFill>
                <a:latin typeface="Arial Narrow" panose="020B0606020202030204" pitchFamily="34" charset="0"/>
              </a:defRPr>
            </a:lvl2pPr>
            <a:lvl3pPr marL="1143000" indent="-228600">
              <a:defRPr sz="1600">
                <a:solidFill>
                  <a:schemeClr val="tx1"/>
                </a:solidFill>
                <a:latin typeface="Arial Narrow" panose="020B0606020202030204" pitchFamily="34" charset="0"/>
              </a:defRPr>
            </a:lvl3pPr>
            <a:lvl4pPr marL="1600200" indent="-228600">
              <a:defRPr sz="1600">
                <a:solidFill>
                  <a:schemeClr val="tx1"/>
                </a:solidFill>
                <a:latin typeface="Arial Narrow" panose="020B0606020202030204" pitchFamily="34" charset="0"/>
              </a:defRPr>
            </a:lvl4pPr>
            <a:lvl5pPr marL="2057400" indent="-228600">
              <a:defRPr sz="1600">
                <a:solidFill>
                  <a:schemeClr val="tx1"/>
                </a:solidFill>
                <a:latin typeface="Arial Narrow" panose="020B0606020202030204" pitchFamily="34" charset="0"/>
              </a:defRPr>
            </a:lvl5pPr>
            <a:lvl6pPr marL="2514600" indent="-228600" algn="ctr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 Narrow" panose="020B0606020202030204" pitchFamily="34" charset="0"/>
              </a:defRPr>
            </a:lvl6pPr>
            <a:lvl7pPr marL="2971800" indent="-228600" algn="ctr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 Narrow" panose="020B0606020202030204" pitchFamily="34" charset="0"/>
              </a:defRPr>
            </a:lvl7pPr>
            <a:lvl8pPr marL="3429000" indent="-228600" algn="ctr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 Narrow" panose="020B0606020202030204" pitchFamily="34" charset="0"/>
              </a:defRPr>
            </a:lvl8pPr>
            <a:lvl9pPr marL="3886200" indent="-228600" algn="ctr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 Narrow" panose="020B0606020202030204" pitchFamily="34" charset="0"/>
              </a:defRPr>
            </a:lvl9pPr>
          </a:lstStyle>
          <a:p>
            <a:pPr algn="r">
              <a:lnSpc>
                <a:spcPct val="100000"/>
              </a:lnSpc>
            </a:pPr>
            <a:r>
              <a:rPr lang="uz-Cyrl-UZ" altLang="en-US" b="1"/>
              <a:t>Кутилган даромад</a:t>
            </a:r>
            <a:r>
              <a:rPr lang="en-GB" altLang="en-US" b="1"/>
              <a:t>%</a:t>
            </a:r>
          </a:p>
        </p:txBody>
      </p:sp>
      <p:sp>
        <p:nvSpPr>
          <p:cNvPr id="39942" name="Text Box 5"/>
          <p:cNvSpPr txBox="1">
            <a:spLocks noChangeArrowheads="1"/>
          </p:cNvSpPr>
          <p:nvPr/>
        </p:nvSpPr>
        <p:spPr bwMode="auto">
          <a:xfrm>
            <a:off x="8948739" y="5832476"/>
            <a:ext cx="1106487" cy="333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000" tIns="43200" rIns="90000" bIns="43200">
            <a:spAutoFit/>
          </a:bodyPr>
          <a:lstStyle>
            <a:lvl1pPr>
              <a:defRPr sz="1600">
                <a:solidFill>
                  <a:schemeClr val="tx1"/>
                </a:solidFill>
                <a:latin typeface="Arial Narrow" panose="020B0606020202030204" pitchFamily="34" charset="0"/>
              </a:defRPr>
            </a:lvl1pPr>
            <a:lvl2pPr marL="742950" indent="-285750">
              <a:defRPr sz="1600">
                <a:solidFill>
                  <a:schemeClr val="tx1"/>
                </a:solidFill>
                <a:latin typeface="Arial Narrow" panose="020B0606020202030204" pitchFamily="34" charset="0"/>
              </a:defRPr>
            </a:lvl2pPr>
            <a:lvl3pPr marL="1143000" indent="-228600">
              <a:defRPr sz="1600">
                <a:solidFill>
                  <a:schemeClr val="tx1"/>
                </a:solidFill>
                <a:latin typeface="Arial Narrow" panose="020B0606020202030204" pitchFamily="34" charset="0"/>
              </a:defRPr>
            </a:lvl3pPr>
            <a:lvl4pPr marL="1600200" indent="-228600">
              <a:defRPr sz="1600">
                <a:solidFill>
                  <a:schemeClr val="tx1"/>
                </a:solidFill>
                <a:latin typeface="Arial Narrow" panose="020B0606020202030204" pitchFamily="34" charset="0"/>
              </a:defRPr>
            </a:lvl4pPr>
            <a:lvl5pPr marL="2057400" indent="-228600">
              <a:defRPr sz="1600">
                <a:solidFill>
                  <a:schemeClr val="tx1"/>
                </a:solidFill>
                <a:latin typeface="Arial Narrow" panose="020B0606020202030204" pitchFamily="34" charset="0"/>
              </a:defRPr>
            </a:lvl5pPr>
            <a:lvl6pPr marL="2514600" indent="-228600" algn="ctr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 Narrow" panose="020B0606020202030204" pitchFamily="34" charset="0"/>
              </a:defRPr>
            </a:lvl6pPr>
            <a:lvl7pPr marL="2971800" indent="-228600" algn="ctr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 Narrow" panose="020B0606020202030204" pitchFamily="34" charset="0"/>
              </a:defRPr>
            </a:lvl7pPr>
            <a:lvl8pPr marL="3429000" indent="-228600" algn="ctr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 Narrow" panose="020B0606020202030204" pitchFamily="34" charset="0"/>
              </a:defRPr>
            </a:lvl8pPr>
            <a:lvl9pPr marL="3886200" indent="-228600" algn="ctr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 Narrow" panose="020B0606020202030204" pitchFamily="34" charset="0"/>
              </a:defRPr>
            </a:lvl9pPr>
          </a:lstStyle>
          <a:p>
            <a:pPr algn="r">
              <a:lnSpc>
                <a:spcPct val="100000"/>
              </a:lnSpc>
            </a:pPr>
            <a:r>
              <a:rPr lang="uz-Cyrl-UZ" altLang="en-US" b="1"/>
              <a:t>Риск</a:t>
            </a:r>
            <a:r>
              <a:rPr lang="en-GB" altLang="en-US" b="1"/>
              <a:t> (</a:t>
            </a:r>
            <a:r>
              <a:rPr lang="uz-Cyrl-UZ" altLang="en-US" b="1"/>
              <a:t>бета</a:t>
            </a:r>
            <a:r>
              <a:rPr lang="en-GB" altLang="en-US" b="1"/>
              <a:t>)</a:t>
            </a:r>
          </a:p>
        </p:txBody>
      </p:sp>
      <p:sp>
        <p:nvSpPr>
          <p:cNvPr id="39943" name="Line 6"/>
          <p:cNvSpPr>
            <a:spLocks noChangeShapeType="1"/>
          </p:cNvSpPr>
          <p:nvPr/>
        </p:nvSpPr>
        <p:spPr bwMode="auto">
          <a:xfrm flipV="1">
            <a:off x="3730625" y="2533651"/>
            <a:ext cx="5429250" cy="2733675"/>
          </a:xfrm>
          <a:prstGeom prst="line">
            <a:avLst/>
          </a:prstGeom>
          <a:noFill/>
          <a:ln w="28575">
            <a:solidFill>
              <a:schemeClr val="bg2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lIns="90000" tIns="43200" rIns="90000" bIns="43200" anchor="ctr"/>
          <a:lstStyle/>
          <a:p>
            <a:endParaRPr lang="ru-RU"/>
          </a:p>
        </p:txBody>
      </p:sp>
      <p:sp>
        <p:nvSpPr>
          <p:cNvPr id="39944" name="Line 7"/>
          <p:cNvSpPr>
            <a:spLocks noChangeShapeType="1"/>
          </p:cNvSpPr>
          <p:nvPr/>
        </p:nvSpPr>
        <p:spPr bwMode="auto">
          <a:xfrm flipV="1">
            <a:off x="7188200" y="3533775"/>
            <a:ext cx="0" cy="2266950"/>
          </a:xfrm>
          <a:prstGeom prst="line">
            <a:avLst/>
          </a:prstGeom>
          <a:noFill/>
          <a:ln w="12700">
            <a:solidFill>
              <a:srgbClr val="01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lIns="90000" tIns="43200" rIns="90000" bIns="43200" anchor="ctr"/>
          <a:lstStyle/>
          <a:p>
            <a:endParaRPr lang="ru-RU"/>
          </a:p>
        </p:txBody>
      </p:sp>
      <p:sp>
        <p:nvSpPr>
          <p:cNvPr id="39945" name="Line 8"/>
          <p:cNvSpPr>
            <a:spLocks noChangeShapeType="1"/>
          </p:cNvSpPr>
          <p:nvPr/>
        </p:nvSpPr>
        <p:spPr bwMode="auto">
          <a:xfrm>
            <a:off x="3730626" y="3533775"/>
            <a:ext cx="3470275" cy="0"/>
          </a:xfrm>
          <a:prstGeom prst="line">
            <a:avLst/>
          </a:prstGeom>
          <a:noFill/>
          <a:ln w="12700">
            <a:solidFill>
              <a:srgbClr val="01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lIns="90000" tIns="43200" rIns="90000" bIns="43200" anchor="ctr"/>
          <a:lstStyle/>
          <a:p>
            <a:endParaRPr lang="ru-RU"/>
          </a:p>
        </p:txBody>
      </p:sp>
      <p:sp>
        <p:nvSpPr>
          <p:cNvPr id="39946" name="Text Box 9"/>
          <p:cNvSpPr txBox="1">
            <a:spLocks noChangeArrowheads="1"/>
          </p:cNvSpPr>
          <p:nvPr/>
        </p:nvSpPr>
        <p:spPr bwMode="auto">
          <a:xfrm>
            <a:off x="1971675" y="3948113"/>
            <a:ext cx="1741488" cy="825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000" tIns="43200" rIns="90000" bIns="43200">
            <a:spAutoFit/>
          </a:bodyPr>
          <a:lstStyle>
            <a:lvl1pPr>
              <a:defRPr sz="1600">
                <a:solidFill>
                  <a:schemeClr val="tx1"/>
                </a:solidFill>
                <a:latin typeface="Arial Narrow" panose="020B0606020202030204" pitchFamily="34" charset="0"/>
              </a:defRPr>
            </a:lvl1pPr>
            <a:lvl2pPr marL="742950" indent="-285750">
              <a:defRPr sz="1600">
                <a:solidFill>
                  <a:schemeClr val="tx1"/>
                </a:solidFill>
                <a:latin typeface="Arial Narrow" panose="020B0606020202030204" pitchFamily="34" charset="0"/>
              </a:defRPr>
            </a:lvl2pPr>
            <a:lvl3pPr marL="1143000" indent="-228600">
              <a:defRPr sz="1600">
                <a:solidFill>
                  <a:schemeClr val="tx1"/>
                </a:solidFill>
                <a:latin typeface="Arial Narrow" panose="020B0606020202030204" pitchFamily="34" charset="0"/>
              </a:defRPr>
            </a:lvl3pPr>
            <a:lvl4pPr marL="1600200" indent="-228600">
              <a:defRPr sz="1600">
                <a:solidFill>
                  <a:schemeClr val="tx1"/>
                </a:solidFill>
                <a:latin typeface="Arial Narrow" panose="020B0606020202030204" pitchFamily="34" charset="0"/>
              </a:defRPr>
            </a:lvl4pPr>
            <a:lvl5pPr marL="2057400" indent="-228600">
              <a:defRPr sz="1600">
                <a:solidFill>
                  <a:schemeClr val="tx1"/>
                </a:solidFill>
                <a:latin typeface="Arial Narrow" panose="020B0606020202030204" pitchFamily="34" charset="0"/>
              </a:defRPr>
            </a:lvl5pPr>
            <a:lvl6pPr marL="2514600" indent="-228600" algn="ctr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 Narrow" panose="020B0606020202030204" pitchFamily="34" charset="0"/>
              </a:defRPr>
            </a:lvl6pPr>
            <a:lvl7pPr marL="2971800" indent="-228600" algn="ctr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 Narrow" panose="020B0606020202030204" pitchFamily="34" charset="0"/>
              </a:defRPr>
            </a:lvl7pPr>
            <a:lvl8pPr marL="3429000" indent="-228600" algn="ctr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 Narrow" panose="020B0606020202030204" pitchFamily="34" charset="0"/>
              </a:defRPr>
            </a:lvl8pPr>
            <a:lvl9pPr marL="3886200" indent="-228600" algn="ctr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 Narrow" panose="020B0606020202030204" pitchFamily="34" charset="0"/>
              </a:defRPr>
            </a:lvl9pPr>
          </a:lstStyle>
          <a:p>
            <a:pPr algn="r">
              <a:lnSpc>
                <a:spcPct val="100000"/>
              </a:lnSpc>
            </a:pPr>
            <a:r>
              <a:rPr lang="uz-Cyrl-UZ" altLang="en-US"/>
              <a:t>Акциялар бозорида</a:t>
            </a:r>
          </a:p>
          <a:p>
            <a:pPr algn="r">
              <a:lnSpc>
                <a:spcPct val="100000"/>
              </a:lnSpc>
            </a:pPr>
            <a:r>
              <a:rPr lang="uz-Cyrl-UZ" altLang="en-US"/>
              <a:t>риск учун мукофот</a:t>
            </a:r>
          </a:p>
          <a:p>
            <a:pPr algn="r">
              <a:lnSpc>
                <a:spcPct val="100000"/>
              </a:lnSpc>
            </a:pPr>
            <a:r>
              <a:rPr lang="uz-Cyrl-UZ" altLang="en-US"/>
              <a:t> (премия)</a:t>
            </a:r>
            <a:endParaRPr lang="en-GB" altLang="en-US"/>
          </a:p>
        </p:txBody>
      </p:sp>
      <p:sp>
        <p:nvSpPr>
          <p:cNvPr id="39947" name="Text Box 10"/>
          <p:cNvSpPr txBox="1">
            <a:spLocks noChangeArrowheads="1"/>
          </p:cNvSpPr>
          <p:nvPr/>
        </p:nvSpPr>
        <p:spPr bwMode="auto">
          <a:xfrm>
            <a:off x="2351089" y="5384801"/>
            <a:ext cx="1362075" cy="333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000" tIns="43200" rIns="90000" bIns="43200">
            <a:spAutoFit/>
          </a:bodyPr>
          <a:lstStyle>
            <a:lvl1pPr>
              <a:defRPr sz="1600">
                <a:solidFill>
                  <a:schemeClr val="tx1"/>
                </a:solidFill>
                <a:latin typeface="Arial Narrow" panose="020B0606020202030204" pitchFamily="34" charset="0"/>
              </a:defRPr>
            </a:lvl1pPr>
            <a:lvl2pPr marL="742950" indent="-285750">
              <a:defRPr sz="1600">
                <a:solidFill>
                  <a:schemeClr val="tx1"/>
                </a:solidFill>
                <a:latin typeface="Arial Narrow" panose="020B0606020202030204" pitchFamily="34" charset="0"/>
              </a:defRPr>
            </a:lvl2pPr>
            <a:lvl3pPr marL="1143000" indent="-228600">
              <a:defRPr sz="1600">
                <a:solidFill>
                  <a:schemeClr val="tx1"/>
                </a:solidFill>
                <a:latin typeface="Arial Narrow" panose="020B0606020202030204" pitchFamily="34" charset="0"/>
              </a:defRPr>
            </a:lvl3pPr>
            <a:lvl4pPr marL="1600200" indent="-228600">
              <a:defRPr sz="1600">
                <a:solidFill>
                  <a:schemeClr val="tx1"/>
                </a:solidFill>
                <a:latin typeface="Arial Narrow" panose="020B0606020202030204" pitchFamily="34" charset="0"/>
              </a:defRPr>
            </a:lvl4pPr>
            <a:lvl5pPr marL="2057400" indent="-228600">
              <a:defRPr sz="1600">
                <a:solidFill>
                  <a:schemeClr val="tx1"/>
                </a:solidFill>
                <a:latin typeface="Arial Narrow" panose="020B0606020202030204" pitchFamily="34" charset="0"/>
              </a:defRPr>
            </a:lvl5pPr>
            <a:lvl6pPr marL="2514600" indent="-228600" algn="ctr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 Narrow" panose="020B0606020202030204" pitchFamily="34" charset="0"/>
              </a:defRPr>
            </a:lvl6pPr>
            <a:lvl7pPr marL="2971800" indent="-228600" algn="ctr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 Narrow" panose="020B0606020202030204" pitchFamily="34" charset="0"/>
              </a:defRPr>
            </a:lvl7pPr>
            <a:lvl8pPr marL="3429000" indent="-228600" algn="ctr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 Narrow" panose="020B0606020202030204" pitchFamily="34" charset="0"/>
              </a:defRPr>
            </a:lvl8pPr>
            <a:lvl9pPr marL="3886200" indent="-228600" algn="ctr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 Narrow" panose="020B0606020202030204" pitchFamily="34" charset="0"/>
              </a:defRPr>
            </a:lvl9pPr>
          </a:lstStyle>
          <a:p>
            <a:pPr algn="r">
              <a:lnSpc>
                <a:spcPct val="100000"/>
              </a:lnSpc>
            </a:pPr>
            <a:r>
              <a:rPr lang="uz-Cyrl-UZ" altLang="en-US"/>
              <a:t>Рисксиз ставка</a:t>
            </a:r>
            <a:endParaRPr lang="en-GB" altLang="en-US"/>
          </a:p>
        </p:txBody>
      </p:sp>
      <p:sp>
        <p:nvSpPr>
          <p:cNvPr id="39948" name="AutoShape 11"/>
          <p:cNvSpPr>
            <a:spLocks/>
          </p:cNvSpPr>
          <p:nvPr/>
        </p:nvSpPr>
        <p:spPr bwMode="auto">
          <a:xfrm>
            <a:off x="3757613" y="5303839"/>
            <a:ext cx="144462" cy="466725"/>
          </a:xfrm>
          <a:prstGeom prst="rightBrace">
            <a:avLst>
              <a:gd name="adj1" fmla="val 26923"/>
              <a:gd name="adj2" fmla="val 50000"/>
            </a:avLst>
          </a:prstGeom>
          <a:noFill/>
          <a:ln w="1270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lIns="90000" tIns="43200" rIns="90000" bIns="43200" anchor="ctr"/>
          <a:lstStyle>
            <a:lvl1pPr>
              <a:defRPr sz="1600">
                <a:solidFill>
                  <a:schemeClr val="tx1"/>
                </a:solidFill>
                <a:latin typeface="Arial Narrow" panose="020B0606020202030204" pitchFamily="34" charset="0"/>
              </a:defRPr>
            </a:lvl1pPr>
            <a:lvl2pPr marL="742950" indent="-285750">
              <a:defRPr sz="1600">
                <a:solidFill>
                  <a:schemeClr val="tx1"/>
                </a:solidFill>
                <a:latin typeface="Arial Narrow" panose="020B0606020202030204" pitchFamily="34" charset="0"/>
              </a:defRPr>
            </a:lvl2pPr>
            <a:lvl3pPr marL="1143000" indent="-228600">
              <a:defRPr sz="1600">
                <a:solidFill>
                  <a:schemeClr val="tx1"/>
                </a:solidFill>
                <a:latin typeface="Arial Narrow" panose="020B0606020202030204" pitchFamily="34" charset="0"/>
              </a:defRPr>
            </a:lvl3pPr>
            <a:lvl4pPr marL="1600200" indent="-228600">
              <a:defRPr sz="1600">
                <a:solidFill>
                  <a:schemeClr val="tx1"/>
                </a:solidFill>
                <a:latin typeface="Arial Narrow" panose="020B0606020202030204" pitchFamily="34" charset="0"/>
              </a:defRPr>
            </a:lvl4pPr>
            <a:lvl5pPr marL="2057400" indent="-228600">
              <a:defRPr sz="1600">
                <a:solidFill>
                  <a:schemeClr val="tx1"/>
                </a:solidFill>
                <a:latin typeface="Arial Narrow" panose="020B0606020202030204" pitchFamily="34" charset="0"/>
              </a:defRPr>
            </a:lvl5pPr>
            <a:lvl6pPr marL="2514600" indent="-228600" algn="ctr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 Narrow" panose="020B0606020202030204" pitchFamily="34" charset="0"/>
              </a:defRPr>
            </a:lvl6pPr>
            <a:lvl7pPr marL="2971800" indent="-228600" algn="ctr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 Narrow" panose="020B0606020202030204" pitchFamily="34" charset="0"/>
              </a:defRPr>
            </a:lvl7pPr>
            <a:lvl8pPr marL="3429000" indent="-228600" algn="ctr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 Narrow" panose="020B0606020202030204" pitchFamily="34" charset="0"/>
              </a:defRPr>
            </a:lvl8pPr>
            <a:lvl9pPr marL="3886200" indent="-228600" algn="ctr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 Narrow" panose="020B0606020202030204" pitchFamily="34" charset="0"/>
              </a:defRPr>
            </a:lvl9pPr>
          </a:lstStyle>
          <a:p>
            <a:endParaRPr lang="en-US" altLang="en-US"/>
          </a:p>
        </p:txBody>
      </p:sp>
      <p:sp>
        <p:nvSpPr>
          <p:cNvPr id="39949" name="AutoShape 12"/>
          <p:cNvSpPr>
            <a:spLocks/>
          </p:cNvSpPr>
          <p:nvPr/>
        </p:nvSpPr>
        <p:spPr bwMode="auto">
          <a:xfrm>
            <a:off x="3768726" y="3571875"/>
            <a:ext cx="144463" cy="1570038"/>
          </a:xfrm>
          <a:prstGeom prst="rightBrace">
            <a:avLst>
              <a:gd name="adj1" fmla="val 90567"/>
              <a:gd name="adj2" fmla="val 50000"/>
            </a:avLst>
          </a:prstGeom>
          <a:noFill/>
          <a:ln w="1270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lIns="90000" tIns="43200" rIns="90000" bIns="43200" anchor="ctr"/>
          <a:lstStyle>
            <a:lvl1pPr>
              <a:defRPr sz="1600">
                <a:solidFill>
                  <a:schemeClr val="tx1"/>
                </a:solidFill>
                <a:latin typeface="Arial Narrow" panose="020B0606020202030204" pitchFamily="34" charset="0"/>
              </a:defRPr>
            </a:lvl1pPr>
            <a:lvl2pPr marL="742950" indent="-285750">
              <a:defRPr sz="1600">
                <a:solidFill>
                  <a:schemeClr val="tx1"/>
                </a:solidFill>
                <a:latin typeface="Arial Narrow" panose="020B0606020202030204" pitchFamily="34" charset="0"/>
              </a:defRPr>
            </a:lvl2pPr>
            <a:lvl3pPr marL="1143000" indent="-228600">
              <a:defRPr sz="1600">
                <a:solidFill>
                  <a:schemeClr val="tx1"/>
                </a:solidFill>
                <a:latin typeface="Arial Narrow" panose="020B0606020202030204" pitchFamily="34" charset="0"/>
              </a:defRPr>
            </a:lvl3pPr>
            <a:lvl4pPr marL="1600200" indent="-228600">
              <a:defRPr sz="1600">
                <a:solidFill>
                  <a:schemeClr val="tx1"/>
                </a:solidFill>
                <a:latin typeface="Arial Narrow" panose="020B0606020202030204" pitchFamily="34" charset="0"/>
              </a:defRPr>
            </a:lvl4pPr>
            <a:lvl5pPr marL="2057400" indent="-228600">
              <a:defRPr sz="1600">
                <a:solidFill>
                  <a:schemeClr val="tx1"/>
                </a:solidFill>
                <a:latin typeface="Arial Narrow" panose="020B0606020202030204" pitchFamily="34" charset="0"/>
              </a:defRPr>
            </a:lvl5pPr>
            <a:lvl6pPr marL="2514600" indent="-228600" algn="ctr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 Narrow" panose="020B0606020202030204" pitchFamily="34" charset="0"/>
              </a:defRPr>
            </a:lvl6pPr>
            <a:lvl7pPr marL="2971800" indent="-228600" algn="ctr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 Narrow" panose="020B0606020202030204" pitchFamily="34" charset="0"/>
              </a:defRPr>
            </a:lvl7pPr>
            <a:lvl8pPr marL="3429000" indent="-228600" algn="ctr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 Narrow" panose="020B0606020202030204" pitchFamily="34" charset="0"/>
              </a:defRPr>
            </a:lvl8pPr>
            <a:lvl9pPr marL="3886200" indent="-228600" algn="ctr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 Narrow" panose="020B0606020202030204" pitchFamily="34" charset="0"/>
              </a:defRPr>
            </a:lvl9pPr>
          </a:lstStyle>
          <a:p>
            <a:pPr>
              <a:lnSpc>
                <a:spcPct val="100000"/>
              </a:lnSpc>
            </a:pPr>
            <a:endParaRPr lang="en-US" altLang="en-US"/>
          </a:p>
        </p:txBody>
      </p:sp>
      <p:sp>
        <p:nvSpPr>
          <p:cNvPr id="39950" name="Text Box 13"/>
          <p:cNvSpPr txBox="1">
            <a:spLocks noChangeArrowheads="1"/>
          </p:cNvSpPr>
          <p:nvPr/>
        </p:nvSpPr>
        <p:spPr bwMode="auto">
          <a:xfrm>
            <a:off x="7348538" y="4487864"/>
            <a:ext cx="423862" cy="333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000" tIns="43200" rIns="90000" bIns="43200">
            <a:spAutoFit/>
          </a:bodyPr>
          <a:lstStyle>
            <a:lvl1pPr>
              <a:defRPr sz="1600">
                <a:solidFill>
                  <a:schemeClr val="tx1"/>
                </a:solidFill>
                <a:latin typeface="Arial Narrow" panose="020B0606020202030204" pitchFamily="34" charset="0"/>
              </a:defRPr>
            </a:lvl1pPr>
            <a:lvl2pPr marL="742950" indent="-285750">
              <a:defRPr sz="1600">
                <a:solidFill>
                  <a:schemeClr val="tx1"/>
                </a:solidFill>
                <a:latin typeface="Arial Narrow" panose="020B0606020202030204" pitchFamily="34" charset="0"/>
              </a:defRPr>
            </a:lvl2pPr>
            <a:lvl3pPr marL="1143000" indent="-228600">
              <a:defRPr sz="1600">
                <a:solidFill>
                  <a:schemeClr val="tx1"/>
                </a:solidFill>
                <a:latin typeface="Arial Narrow" panose="020B0606020202030204" pitchFamily="34" charset="0"/>
              </a:defRPr>
            </a:lvl3pPr>
            <a:lvl4pPr marL="1600200" indent="-228600">
              <a:defRPr sz="1600">
                <a:solidFill>
                  <a:schemeClr val="tx1"/>
                </a:solidFill>
                <a:latin typeface="Arial Narrow" panose="020B0606020202030204" pitchFamily="34" charset="0"/>
              </a:defRPr>
            </a:lvl4pPr>
            <a:lvl5pPr marL="2057400" indent="-228600">
              <a:defRPr sz="1600">
                <a:solidFill>
                  <a:schemeClr val="tx1"/>
                </a:solidFill>
                <a:latin typeface="Arial Narrow" panose="020B0606020202030204" pitchFamily="34" charset="0"/>
              </a:defRPr>
            </a:lvl5pPr>
            <a:lvl6pPr marL="2514600" indent="-228600" algn="ctr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 Narrow" panose="020B0606020202030204" pitchFamily="34" charset="0"/>
              </a:defRPr>
            </a:lvl6pPr>
            <a:lvl7pPr marL="2971800" indent="-228600" algn="ctr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 Narrow" panose="020B0606020202030204" pitchFamily="34" charset="0"/>
              </a:defRPr>
            </a:lvl7pPr>
            <a:lvl8pPr marL="3429000" indent="-228600" algn="ctr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 Narrow" panose="020B0606020202030204" pitchFamily="34" charset="0"/>
              </a:defRPr>
            </a:lvl8pPr>
            <a:lvl9pPr marL="3886200" indent="-228600" algn="ctr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 Narrow" panose="020B0606020202030204" pitchFamily="34" charset="0"/>
              </a:defRPr>
            </a:lvl9pPr>
          </a:lstStyle>
          <a:p>
            <a:pPr algn="l">
              <a:lnSpc>
                <a:spcPct val="100000"/>
              </a:lnSpc>
            </a:pPr>
            <a:r>
              <a:rPr lang="en-GB" altLang="en-US"/>
              <a:t>6%</a:t>
            </a:r>
          </a:p>
        </p:txBody>
      </p:sp>
      <p:sp>
        <p:nvSpPr>
          <p:cNvPr id="39951" name="Text Box 14"/>
          <p:cNvSpPr txBox="1">
            <a:spLocks noChangeArrowheads="1"/>
          </p:cNvSpPr>
          <p:nvPr/>
        </p:nvSpPr>
        <p:spPr bwMode="auto">
          <a:xfrm>
            <a:off x="3914775" y="5384801"/>
            <a:ext cx="423812" cy="3334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000" tIns="43200" rIns="90000" bIns="43200">
            <a:spAutoFit/>
          </a:bodyPr>
          <a:lstStyle>
            <a:lvl1pPr>
              <a:defRPr sz="1600">
                <a:solidFill>
                  <a:schemeClr val="tx1"/>
                </a:solidFill>
                <a:latin typeface="Arial Narrow" panose="020B0606020202030204" pitchFamily="34" charset="0"/>
              </a:defRPr>
            </a:lvl1pPr>
            <a:lvl2pPr marL="742950" indent="-285750">
              <a:defRPr sz="1600">
                <a:solidFill>
                  <a:schemeClr val="tx1"/>
                </a:solidFill>
                <a:latin typeface="Arial Narrow" panose="020B0606020202030204" pitchFamily="34" charset="0"/>
              </a:defRPr>
            </a:lvl2pPr>
            <a:lvl3pPr marL="1143000" indent="-228600">
              <a:defRPr sz="1600">
                <a:solidFill>
                  <a:schemeClr val="tx1"/>
                </a:solidFill>
                <a:latin typeface="Arial Narrow" panose="020B0606020202030204" pitchFamily="34" charset="0"/>
              </a:defRPr>
            </a:lvl3pPr>
            <a:lvl4pPr marL="1600200" indent="-228600">
              <a:defRPr sz="1600">
                <a:solidFill>
                  <a:schemeClr val="tx1"/>
                </a:solidFill>
                <a:latin typeface="Arial Narrow" panose="020B0606020202030204" pitchFamily="34" charset="0"/>
              </a:defRPr>
            </a:lvl4pPr>
            <a:lvl5pPr marL="2057400" indent="-228600">
              <a:defRPr sz="1600">
                <a:solidFill>
                  <a:schemeClr val="tx1"/>
                </a:solidFill>
                <a:latin typeface="Arial Narrow" panose="020B0606020202030204" pitchFamily="34" charset="0"/>
              </a:defRPr>
            </a:lvl5pPr>
            <a:lvl6pPr marL="2514600" indent="-228600" algn="ctr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 Narrow" panose="020B0606020202030204" pitchFamily="34" charset="0"/>
              </a:defRPr>
            </a:lvl6pPr>
            <a:lvl7pPr marL="2971800" indent="-228600" algn="ctr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 Narrow" panose="020B0606020202030204" pitchFamily="34" charset="0"/>
              </a:defRPr>
            </a:lvl7pPr>
            <a:lvl8pPr marL="3429000" indent="-228600" algn="ctr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 Narrow" panose="020B0606020202030204" pitchFamily="34" charset="0"/>
              </a:defRPr>
            </a:lvl8pPr>
            <a:lvl9pPr marL="3886200" indent="-228600" algn="ctr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 Narrow" panose="020B0606020202030204" pitchFamily="34" charset="0"/>
              </a:defRPr>
            </a:lvl9pPr>
          </a:lstStyle>
          <a:p>
            <a:pPr algn="l">
              <a:lnSpc>
                <a:spcPct val="100000"/>
              </a:lnSpc>
            </a:pPr>
            <a:r>
              <a:rPr lang="en-GB" altLang="en-US"/>
              <a:t>2%</a:t>
            </a:r>
          </a:p>
        </p:txBody>
      </p:sp>
      <p:sp>
        <p:nvSpPr>
          <p:cNvPr id="39952" name="AutoShape 15"/>
          <p:cNvSpPr>
            <a:spLocks/>
          </p:cNvSpPr>
          <p:nvPr/>
        </p:nvSpPr>
        <p:spPr bwMode="auto">
          <a:xfrm>
            <a:off x="7224713" y="3554413"/>
            <a:ext cx="144462" cy="2208212"/>
          </a:xfrm>
          <a:prstGeom prst="rightBrace">
            <a:avLst>
              <a:gd name="adj1" fmla="val 127381"/>
              <a:gd name="adj2" fmla="val 50000"/>
            </a:avLst>
          </a:prstGeom>
          <a:noFill/>
          <a:ln w="1270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lIns="90000" tIns="43200" rIns="90000" bIns="43200" anchor="ctr"/>
          <a:lstStyle>
            <a:lvl1pPr>
              <a:defRPr sz="1600">
                <a:solidFill>
                  <a:schemeClr val="tx1"/>
                </a:solidFill>
                <a:latin typeface="Arial Narrow" panose="020B0606020202030204" pitchFamily="34" charset="0"/>
              </a:defRPr>
            </a:lvl1pPr>
            <a:lvl2pPr marL="742950" indent="-285750">
              <a:defRPr sz="1600">
                <a:solidFill>
                  <a:schemeClr val="tx1"/>
                </a:solidFill>
                <a:latin typeface="Arial Narrow" panose="020B0606020202030204" pitchFamily="34" charset="0"/>
              </a:defRPr>
            </a:lvl2pPr>
            <a:lvl3pPr marL="1143000" indent="-228600">
              <a:defRPr sz="1600">
                <a:solidFill>
                  <a:schemeClr val="tx1"/>
                </a:solidFill>
                <a:latin typeface="Arial Narrow" panose="020B0606020202030204" pitchFamily="34" charset="0"/>
              </a:defRPr>
            </a:lvl3pPr>
            <a:lvl4pPr marL="1600200" indent="-228600">
              <a:defRPr sz="1600">
                <a:solidFill>
                  <a:schemeClr val="tx1"/>
                </a:solidFill>
                <a:latin typeface="Arial Narrow" panose="020B0606020202030204" pitchFamily="34" charset="0"/>
              </a:defRPr>
            </a:lvl4pPr>
            <a:lvl5pPr marL="2057400" indent="-228600">
              <a:defRPr sz="1600">
                <a:solidFill>
                  <a:schemeClr val="tx1"/>
                </a:solidFill>
                <a:latin typeface="Arial Narrow" panose="020B0606020202030204" pitchFamily="34" charset="0"/>
              </a:defRPr>
            </a:lvl5pPr>
            <a:lvl6pPr marL="2514600" indent="-228600" algn="ctr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 Narrow" panose="020B0606020202030204" pitchFamily="34" charset="0"/>
              </a:defRPr>
            </a:lvl6pPr>
            <a:lvl7pPr marL="2971800" indent="-228600" algn="ctr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 Narrow" panose="020B0606020202030204" pitchFamily="34" charset="0"/>
              </a:defRPr>
            </a:lvl7pPr>
            <a:lvl8pPr marL="3429000" indent="-228600" algn="ctr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 Narrow" panose="020B0606020202030204" pitchFamily="34" charset="0"/>
              </a:defRPr>
            </a:lvl8pPr>
            <a:lvl9pPr marL="3886200" indent="-228600" algn="ctr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 Narrow" panose="020B0606020202030204" pitchFamily="34" charset="0"/>
              </a:defRPr>
            </a:lvl9pPr>
          </a:lstStyle>
          <a:p>
            <a:pPr>
              <a:lnSpc>
                <a:spcPct val="100000"/>
              </a:lnSpc>
            </a:pPr>
            <a:endParaRPr lang="en-US" altLang="en-US"/>
          </a:p>
        </p:txBody>
      </p:sp>
      <p:sp>
        <p:nvSpPr>
          <p:cNvPr id="39953" name="Text Box 16"/>
          <p:cNvSpPr txBox="1">
            <a:spLocks noChangeArrowheads="1"/>
          </p:cNvSpPr>
          <p:nvPr/>
        </p:nvSpPr>
        <p:spPr bwMode="auto">
          <a:xfrm>
            <a:off x="4892676" y="4127500"/>
            <a:ext cx="2278063" cy="825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000" tIns="43200" rIns="90000" bIns="43200">
            <a:spAutoFit/>
          </a:bodyPr>
          <a:lstStyle>
            <a:lvl1pPr>
              <a:defRPr sz="1600">
                <a:solidFill>
                  <a:schemeClr val="tx1"/>
                </a:solidFill>
                <a:latin typeface="Arial Narrow" panose="020B0606020202030204" pitchFamily="34" charset="0"/>
              </a:defRPr>
            </a:lvl1pPr>
            <a:lvl2pPr marL="742950" indent="-285750">
              <a:defRPr sz="1600">
                <a:solidFill>
                  <a:schemeClr val="tx1"/>
                </a:solidFill>
                <a:latin typeface="Arial Narrow" panose="020B0606020202030204" pitchFamily="34" charset="0"/>
              </a:defRPr>
            </a:lvl2pPr>
            <a:lvl3pPr marL="1143000" indent="-228600">
              <a:defRPr sz="1600">
                <a:solidFill>
                  <a:schemeClr val="tx1"/>
                </a:solidFill>
                <a:latin typeface="Arial Narrow" panose="020B0606020202030204" pitchFamily="34" charset="0"/>
              </a:defRPr>
            </a:lvl3pPr>
            <a:lvl4pPr marL="1600200" indent="-228600">
              <a:defRPr sz="1600">
                <a:solidFill>
                  <a:schemeClr val="tx1"/>
                </a:solidFill>
                <a:latin typeface="Arial Narrow" panose="020B0606020202030204" pitchFamily="34" charset="0"/>
              </a:defRPr>
            </a:lvl4pPr>
            <a:lvl5pPr marL="2057400" indent="-228600">
              <a:defRPr sz="1600">
                <a:solidFill>
                  <a:schemeClr val="tx1"/>
                </a:solidFill>
                <a:latin typeface="Arial Narrow" panose="020B0606020202030204" pitchFamily="34" charset="0"/>
              </a:defRPr>
            </a:lvl5pPr>
            <a:lvl6pPr marL="2514600" indent="-228600" algn="ctr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 Narrow" panose="020B0606020202030204" pitchFamily="34" charset="0"/>
              </a:defRPr>
            </a:lvl6pPr>
            <a:lvl7pPr marL="2971800" indent="-228600" algn="ctr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 Narrow" panose="020B0606020202030204" pitchFamily="34" charset="0"/>
              </a:defRPr>
            </a:lvl7pPr>
            <a:lvl8pPr marL="3429000" indent="-228600" algn="ctr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 Narrow" panose="020B0606020202030204" pitchFamily="34" charset="0"/>
              </a:defRPr>
            </a:lvl8pPr>
            <a:lvl9pPr marL="3886200" indent="-228600" algn="ctr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 Narrow" panose="020B0606020202030204" pitchFamily="34" charset="0"/>
              </a:defRPr>
            </a:lvl9pPr>
          </a:lstStyle>
          <a:p>
            <a:pPr algn="r">
              <a:lnSpc>
                <a:spcPct val="100000"/>
              </a:lnSpc>
            </a:pPr>
            <a:r>
              <a:rPr lang="uz-Cyrl-UZ" altLang="en-US"/>
              <a:t>Акциядорлик </a:t>
            </a:r>
            <a:r>
              <a:rPr lang="en-GB" altLang="en-US"/>
              <a:t>(</a:t>
            </a:r>
            <a:r>
              <a:rPr lang="uz-Cyrl-UZ" altLang="en-US"/>
              <a:t>ўз маблағи</a:t>
            </a:r>
            <a:r>
              <a:rPr lang="en-GB" altLang="en-US"/>
              <a:t>)</a:t>
            </a:r>
            <a:r>
              <a:rPr lang="uz-Cyrl-UZ" altLang="en-US"/>
              <a:t> </a:t>
            </a:r>
          </a:p>
          <a:p>
            <a:pPr algn="r">
              <a:lnSpc>
                <a:spcPct val="100000"/>
              </a:lnSpc>
            </a:pPr>
            <a:r>
              <a:rPr lang="uz-Cyrl-UZ" altLang="en-US"/>
              <a:t>капиталининг</a:t>
            </a:r>
          </a:p>
          <a:p>
            <a:pPr algn="r">
              <a:lnSpc>
                <a:spcPct val="100000"/>
              </a:lnSpc>
            </a:pPr>
            <a:r>
              <a:rPr lang="uz-Cyrl-UZ" altLang="en-US"/>
              <a:t>ўртача  таннархи</a:t>
            </a:r>
            <a:endParaRPr lang="en-GB" altLang="en-US"/>
          </a:p>
        </p:txBody>
      </p:sp>
      <p:sp>
        <p:nvSpPr>
          <p:cNvPr id="39954" name="Text Box 17"/>
          <p:cNvSpPr txBox="1">
            <a:spLocks noChangeArrowheads="1"/>
          </p:cNvSpPr>
          <p:nvPr/>
        </p:nvSpPr>
        <p:spPr bwMode="auto">
          <a:xfrm>
            <a:off x="3914776" y="4184651"/>
            <a:ext cx="423863" cy="333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000" tIns="43200" rIns="90000" bIns="43200">
            <a:spAutoFit/>
          </a:bodyPr>
          <a:lstStyle>
            <a:lvl1pPr>
              <a:defRPr sz="1600">
                <a:solidFill>
                  <a:schemeClr val="tx1"/>
                </a:solidFill>
                <a:latin typeface="Arial Narrow" panose="020B0606020202030204" pitchFamily="34" charset="0"/>
              </a:defRPr>
            </a:lvl1pPr>
            <a:lvl2pPr marL="742950" indent="-285750">
              <a:defRPr sz="1600">
                <a:solidFill>
                  <a:schemeClr val="tx1"/>
                </a:solidFill>
                <a:latin typeface="Arial Narrow" panose="020B0606020202030204" pitchFamily="34" charset="0"/>
              </a:defRPr>
            </a:lvl2pPr>
            <a:lvl3pPr marL="1143000" indent="-228600">
              <a:defRPr sz="1600">
                <a:solidFill>
                  <a:schemeClr val="tx1"/>
                </a:solidFill>
                <a:latin typeface="Arial Narrow" panose="020B0606020202030204" pitchFamily="34" charset="0"/>
              </a:defRPr>
            </a:lvl3pPr>
            <a:lvl4pPr marL="1600200" indent="-228600">
              <a:defRPr sz="1600">
                <a:solidFill>
                  <a:schemeClr val="tx1"/>
                </a:solidFill>
                <a:latin typeface="Arial Narrow" panose="020B0606020202030204" pitchFamily="34" charset="0"/>
              </a:defRPr>
            </a:lvl4pPr>
            <a:lvl5pPr marL="2057400" indent="-228600">
              <a:defRPr sz="1600">
                <a:solidFill>
                  <a:schemeClr val="tx1"/>
                </a:solidFill>
                <a:latin typeface="Arial Narrow" panose="020B0606020202030204" pitchFamily="34" charset="0"/>
              </a:defRPr>
            </a:lvl5pPr>
            <a:lvl6pPr marL="2514600" indent="-228600" algn="ctr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 Narrow" panose="020B0606020202030204" pitchFamily="34" charset="0"/>
              </a:defRPr>
            </a:lvl6pPr>
            <a:lvl7pPr marL="2971800" indent="-228600" algn="ctr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 Narrow" panose="020B0606020202030204" pitchFamily="34" charset="0"/>
              </a:defRPr>
            </a:lvl7pPr>
            <a:lvl8pPr marL="3429000" indent="-228600" algn="ctr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 Narrow" panose="020B0606020202030204" pitchFamily="34" charset="0"/>
              </a:defRPr>
            </a:lvl8pPr>
            <a:lvl9pPr marL="3886200" indent="-228600" algn="ctr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 Narrow" panose="020B0606020202030204" pitchFamily="34" charset="0"/>
              </a:defRPr>
            </a:lvl9pPr>
          </a:lstStyle>
          <a:p>
            <a:pPr algn="l">
              <a:lnSpc>
                <a:spcPct val="100000"/>
              </a:lnSpc>
            </a:pPr>
            <a:r>
              <a:rPr lang="en-GB" altLang="en-US"/>
              <a:t>4%</a:t>
            </a:r>
          </a:p>
        </p:txBody>
      </p:sp>
      <p:sp>
        <p:nvSpPr>
          <p:cNvPr id="39955" name="Text Box 18"/>
          <p:cNvSpPr txBox="1">
            <a:spLocks noChangeArrowheads="1"/>
          </p:cNvSpPr>
          <p:nvPr/>
        </p:nvSpPr>
        <p:spPr bwMode="auto">
          <a:xfrm>
            <a:off x="3563939" y="5834064"/>
            <a:ext cx="327025" cy="3334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0000" tIns="43200" rIns="90000" bIns="43200">
            <a:spAutoFit/>
          </a:bodyPr>
          <a:lstStyle>
            <a:lvl1pPr>
              <a:defRPr sz="1600">
                <a:solidFill>
                  <a:schemeClr val="tx1"/>
                </a:solidFill>
                <a:latin typeface="Arial Narrow" panose="020B0606020202030204" pitchFamily="34" charset="0"/>
              </a:defRPr>
            </a:lvl1pPr>
            <a:lvl2pPr marL="742950" indent="-285750">
              <a:defRPr sz="1600">
                <a:solidFill>
                  <a:schemeClr val="tx1"/>
                </a:solidFill>
                <a:latin typeface="Arial Narrow" panose="020B0606020202030204" pitchFamily="34" charset="0"/>
              </a:defRPr>
            </a:lvl2pPr>
            <a:lvl3pPr marL="1143000" indent="-228600">
              <a:defRPr sz="1600">
                <a:solidFill>
                  <a:schemeClr val="tx1"/>
                </a:solidFill>
                <a:latin typeface="Arial Narrow" panose="020B0606020202030204" pitchFamily="34" charset="0"/>
              </a:defRPr>
            </a:lvl3pPr>
            <a:lvl4pPr marL="1600200" indent="-228600">
              <a:defRPr sz="1600">
                <a:solidFill>
                  <a:schemeClr val="tx1"/>
                </a:solidFill>
                <a:latin typeface="Arial Narrow" panose="020B0606020202030204" pitchFamily="34" charset="0"/>
              </a:defRPr>
            </a:lvl4pPr>
            <a:lvl5pPr marL="2057400" indent="-228600">
              <a:defRPr sz="1600">
                <a:solidFill>
                  <a:schemeClr val="tx1"/>
                </a:solidFill>
                <a:latin typeface="Arial Narrow" panose="020B0606020202030204" pitchFamily="34" charset="0"/>
              </a:defRPr>
            </a:lvl5pPr>
            <a:lvl6pPr marL="2514600" indent="-228600" algn="ctr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 Narrow" panose="020B0606020202030204" pitchFamily="34" charset="0"/>
              </a:defRPr>
            </a:lvl6pPr>
            <a:lvl7pPr marL="2971800" indent="-228600" algn="ctr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 Narrow" panose="020B0606020202030204" pitchFamily="34" charset="0"/>
              </a:defRPr>
            </a:lvl7pPr>
            <a:lvl8pPr marL="3429000" indent="-228600" algn="ctr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 Narrow" panose="020B0606020202030204" pitchFamily="34" charset="0"/>
              </a:defRPr>
            </a:lvl8pPr>
            <a:lvl9pPr marL="3886200" indent="-228600" algn="ctr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 Narrow" panose="020B0606020202030204" pitchFamily="34" charset="0"/>
              </a:defRPr>
            </a:lvl9pPr>
          </a:lstStyle>
          <a:p>
            <a:pPr>
              <a:lnSpc>
                <a:spcPct val="100000"/>
              </a:lnSpc>
              <a:spcBef>
                <a:spcPct val="50000"/>
              </a:spcBef>
            </a:pPr>
            <a:r>
              <a:rPr lang="en-GB" altLang="en-US" b="1"/>
              <a:t>0</a:t>
            </a:r>
          </a:p>
        </p:txBody>
      </p:sp>
      <p:sp>
        <p:nvSpPr>
          <p:cNvPr id="39956" name="Text Box 19"/>
          <p:cNvSpPr txBox="1">
            <a:spLocks noChangeArrowheads="1"/>
          </p:cNvSpPr>
          <p:nvPr/>
        </p:nvSpPr>
        <p:spPr bwMode="auto">
          <a:xfrm>
            <a:off x="7023101" y="5834064"/>
            <a:ext cx="327025" cy="3334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0000" tIns="43200" rIns="90000" bIns="43200">
            <a:spAutoFit/>
          </a:bodyPr>
          <a:lstStyle>
            <a:lvl1pPr>
              <a:defRPr sz="1600">
                <a:solidFill>
                  <a:schemeClr val="tx1"/>
                </a:solidFill>
                <a:latin typeface="Arial Narrow" panose="020B0606020202030204" pitchFamily="34" charset="0"/>
              </a:defRPr>
            </a:lvl1pPr>
            <a:lvl2pPr marL="742950" indent="-285750">
              <a:defRPr sz="1600">
                <a:solidFill>
                  <a:schemeClr val="tx1"/>
                </a:solidFill>
                <a:latin typeface="Arial Narrow" panose="020B0606020202030204" pitchFamily="34" charset="0"/>
              </a:defRPr>
            </a:lvl2pPr>
            <a:lvl3pPr marL="1143000" indent="-228600">
              <a:defRPr sz="1600">
                <a:solidFill>
                  <a:schemeClr val="tx1"/>
                </a:solidFill>
                <a:latin typeface="Arial Narrow" panose="020B0606020202030204" pitchFamily="34" charset="0"/>
              </a:defRPr>
            </a:lvl3pPr>
            <a:lvl4pPr marL="1600200" indent="-228600">
              <a:defRPr sz="1600">
                <a:solidFill>
                  <a:schemeClr val="tx1"/>
                </a:solidFill>
                <a:latin typeface="Arial Narrow" panose="020B0606020202030204" pitchFamily="34" charset="0"/>
              </a:defRPr>
            </a:lvl4pPr>
            <a:lvl5pPr marL="2057400" indent="-228600">
              <a:defRPr sz="1600">
                <a:solidFill>
                  <a:schemeClr val="tx1"/>
                </a:solidFill>
                <a:latin typeface="Arial Narrow" panose="020B0606020202030204" pitchFamily="34" charset="0"/>
              </a:defRPr>
            </a:lvl5pPr>
            <a:lvl6pPr marL="2514600" indent="-228600" algn="ctr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 Narrow" panose="020B0606020202030204" pitchFamily="34" charset="0"/>
              </a:defRPr>
            </a:lvl6pPr>
            <a:lvl7pPr marL="2971800" indent="-228600" algn="ctr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 Narrow" panose="020B0606020202030204" pitchFamily="34" charset="0"/>
              </a:defRPr>
            </a:lvl7pPr>
            <a:lvl8pPr marL="3429000" indent="-228600" algn="ctr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 Narrow" panose="020B0606020202030204" pitchFamily="34" charset="0"/>
              </a:defRPr>
            </a:lvl8pPr>
            <a:lvl9pPr marL="3886200" indent="-228600" algn="ctr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 Narrow" panose="020B0606020202030204" pitchFamily="34" charset="0"/>
              </a:defRPr>
            </a:lvl9pPr>
          </a:lstStyle>
          <a:p>
            <a:pPr>
              <a:lnSpc>
                <a:spcPct val="100000"/>
              </a:lnSpc>
              <a:spcBef>
                <a:spcPct val="50000"/>
              </a:spcBef>
            </a:pPr>
            <a:r>
              <a:rPr lang="en-GB" altLang="en-US" b="1"/>
              <a:t>1</a:t>
            </a:r>
          </a:p>
        </p:txBody>
      </p:sp>
      <p:sp>
        <p:nvSpPr>
          <p:cNvPr id="39957" name="Freeform 20"/>
          <p:cNvSpPr>
            <a:spLocks/>
          </p:cNvSpPr>
          <p:nvPr/>
        </p:nvSpPr>
        <p:spPr bwMode="auto">
          <a:xfrm>
            <a:off x="3729039" y="2490788"/>
            <a:ext cx="6249987" cy="3308350"/>
          </a:xfrm>
          <a:custGeom>
            <a:avLst/>
            <a:gdLst>
              <a:gd name="T0" fmla="*/ 0 w 3307"/>
              <a:gd name="T1" fmla="*/ 0 h 1527"/>
              <a:gd name="T2" fmla="*/ 0 w 3307"/>
              <a:gd name="T3" fmla="*/ 2147483647 h 1527"/>
              <a:gd name="T4" fmla="*/ 2147483647 w 3307"/>
              <a:gd name="T5" fmla="*/ 2147483647 h 1527"/>
              <a:gd name="T6" fmla="*/ 0 60000 65536"/>
              <a:gd name="T7" fmla="*/ 0 60000 65536"/>
              <a:gd name="T8" fmla="*/ 0 60000 65536"/>
              <a:gd name="T9" fmla="*/ 0 w 3307"/>
              <a:gd name="T10" fmla="*/ 0 h 1527"/>
              <a:gd name="T11" fmla="*/ 3307 w 3307"/>
              <a:gd name="T12" fmla="*/ 1527 h 1527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T9" t="T10" r="T11" b="T12"/>
            <a:pathLst>
              <a:path w="3307" h="1527">
                <a:moveTo>
                  <a:pt x="0" y="0"/>
                </a:moveTo>
                <a:lnTo>
                  <a:pt x="0" y="1527"/>
                </a:lnTo>
                <a:lnTo>
                  <a:pt x="3307" y="1527"/>
                </a:lnTo>
              </a:path>
            </a:pathLst>
          </a:custGeom>
          <a:noFill/>
          <a:ln w="12700">
            <a:solidFill>
              <a:srgbClr val="01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lIns="90000" tIns="43200" rIns="90000" bIns="43200" anchor="ctr"/>
          <a:lstStyle/>
          <a:p>
            <a:endParaRPr lang="ru-RU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826468141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Схема 2"/>
          <p:cNvGraphicFramePr/>
          <p:nvPr/>
        </p:nvGraphicFramePr>
        <p:xfrm>
          <a:off x="2423592" y="980728"/>
          <a:ext cx="7704856" cy="518457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2730935869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16052" y="1218456"/>
            <a:ext cx="9360469" cy="1070912"/>
          </a:xfrm>
        </p:spPr>
        <p:txBody>
          <a:bodyPr>
            <a:normAutofit fontScale="90000"/>
          </a:bodyPr>
          <a:lstStyle/>
          <a:p>
            <a:pPr algn="ctr"/>
            <a:r>
              <a:rPr lang="ru-RU" sz="2400" dirty="0" err="1"/>
              <a:t>Агар</a:t>
            </a:r>
            <a:r>
              <a:rPr lang="ru-RU" sz="2400" dirty="0"/>
              <a:t> </a:t>
            </a:r>
            <a:r>
              <a:rPr lang="ru-RU" sz="2400" dirty="0" err="1"/>
              <a:t>ўзлик</a:t>
            </a:r>
            <a:r>
              <a:rPr lang="ru-RU" sz="2400" dirty="0"/>
              <a:t> </a:t>
            </a:r>
            <a:r>
              <a:rPr lang="ru-RU" sz="2400" dirty="0" err="1"/>
              <a:t>маблағлари фойдали</a:t>
            </a:r>
            <a:r>
              <a:rPr lang="ru-RU" sz="2400" dirty="0"/>
              <a:t> </a:t>
            </a:r>
            <a:r>
              <a:rPr lang="ru-RU" sz="2400" dirty="0" err="1"/>
              <a:t>лойиҳани қабул қилиш учун</a:t>
            </a:r>
            <a:r>
              <a:rPr lang="ru-RU" sz="2400" dirty="0"/>
              <a:t> </a:t>
            </a:r>
            <a:r>
              <a:rPr lang="ru-RU" sz="2400" dirty="0" err="1"/>
              <a:t>етарли</a:t>
            </a:r>
            <a:r>
              <a:rPr lang="ru-RU" sz="2400" dirty="0"/>
              <a:t> </a:t>
            </a:r>
            <a:r>
              <a:rPr lang="ru-RU" sz="2400" dirty="0" err="1"/>
              <a:t>бўлмаса</a:t>
            </a:r>
            <a:r>
              <a:rPr lang="ru-RU" sz="2400" dirty="0"/>
              <a:t>, у </a:t>
            </a:r>
            <a:r>
              <a:rPr lang="ru-RU" sz="2400" dirty="0" err="1"/>
              <a:t>ҳолда қарз маблағларини жалб</a:t>
            </a:r>
            <a:r>
              <a:rPr lang="ru-RU" sz="2400" dirty="0"/>
              <a:t> </a:t>
            </a:r>
            <a:r>
              <a:rPr lang="ru-RU" sz="2400" dirty="0" err="1"/>
              <a:t>этишга</a:t>
            </a:r>
            <a:r>
              <a:rPr lang="ru-RU" sz="2400" dirty="0"/>
              <a:t> </a:t>
            </a:r>
            <a:r>
              <a:rPr lang="ru-RU" sz="2400" dirty="0" err="1"/>
              <a:t>тўғри келади</a:t>
            </a:r>
            <a:r>
              <a:rPr lang="ru-RU" sz="2400" dirty="0"/>
              <a:t>, </a:t>
            </a:r>
            <a:r>
              <a:rPr lang="ru-RU" sz="2400" dirty="0" err="1"/>
              <a:t>яъни</a:t>
            </a:r>
            <a:r>
              <a:rPr lang="ru-RU" sz="2400" dirty="0"/>
              <a:t> </a:t>
            </a:r>
            <a:r>
              <a:rPr lang="ru-RU" sz="2400" dirty="0" err="1"/>
              <a:t>даромадлиликни</a:t>
            </a:r>
            <a:r>
              <a:rPr lang="ru-RU" sz="2400" dirty="0"/>
              <a:t> </a:t>
            </a:r>
            <a:r>
              <a:rPr lang="ru-RU" sz="2400" dirty="0" err="1"/>
              <a:t>ошириш</a:t>
            </a:r>
            <a:r>
              <a:rPr lang="ru-RU" sz="2400" dirty="0"/>
              <a:t>  </a:t>
            </a:r>
            <a:r>
              <a:rPr lang="ru-RU" sz="2400" dirty="0" err="1"/>
              <a:t>рискнинг</a:t>
            </a:r>
            <a:r>
              <a:rPr lang="ru-RU" sz="2400" dirty="0"/>
              <a:t> </a:t>
            </a:r>
            <a:r>
              <a:rPr lang="ru-RU" sz="2400" dirty="0" err="1"/>
              <a:t>ортиши</a:t>
            </a:r>
            <a:r>
              <a:rPr lang="ru-RU" sz="2400" dirty="0"/>
              <a:t> </a:t>
            </a:r>
            <a:r>
              <a:rPr lang="ru-RU" sz="2400" dirty="0" err="1"/>
              <a:t>билан</a:t>
            </a:r>
            <a:r>
              <a:rPr lang="ru-RU" sz="2400" dirty="0"/>
              <a:t> </a:t>
            </a:r>
            <a:r>
              <a:rPr lang="ru-RU" sz="2400" dirty="0" err="1"/>
              <a:t>бирга</a:t>
            </a:r>
            <a:r>
              <a:rPr lang="ru-RU" sz="2400" dirty="0"/>
              <a:t> юз </a:t>
            </a:r>
            <a:r>
              <a:rPr lang="ru-RU" sz="2400" dirty="0" err="1"/>
              <a:t>беради</a:t>
            </a:r>
            <a:r>
              <a:rPr lang="ru-RU" sz="2400" dirty="0"/>
              <a:t> </a:t>
            </a:r>
            <a:r>
              <a:rPr lang="ru-RU" sz="2400" dirty="0" err="1"/>
              <a:t>ва</a:t>
            </a:r>
            <a:r>
              <a:rPr lang="ru-RU" sz="2400" dirty="0"/>
              <a:t> </a:t>
            </a:r>
            <a:r>
              <a:rPr lang="ru-RU" sz="2400" dirty="0" err="1"/>
              <a:t>ўз-ўзидан</a:t>
            </a:r>
            <a:r>
              <a:rPr lang="ru-RU" sz="2400" dirty="0"/>
              <a:t> </a:t>
            </a:r>
            <a:r>
              <a:rPr lang="ru-RU" sz="2400" dirty="0" err="1"/>
              <a:t>бир</a:t>
            </a:r>
            <a:r>
              <a:rPr lang="ru-RU" sz="2400" dirty="0"/>
              <a:t> </a:t>
            </a:r>
            <a:r>
              <a:rPr lang="ru-RU" sz="2400" dirty="0" err="1"/>
              <a:t>қатор саволларнинг</a:t>
            </a:r>
            <a:r>
              <a:rPr lang="ru-RU" sz="2400" dirty="0"/>
              <a:t> </a:t>
            </a:r>
            <a:r>
              <a:rPr lang="ru-RU" sz="2400" dirty="0" err="1"/>
              <a:t>туғилишига сабаб</a:t>
            </a:r>
            <a:r>
              <a:rPr lang="ru-RU" sz="2400" dirty="0"/>
              <a:t> </a:t>
            </a:r>
            <a:r>
              <a:rPr lang="ru-RU" sz="2400" dirty="0" err="1"/>
              <a:t>бўлади</a:t>
            </a:r>
            <a:r>
              <a:rPr lang="ru-RU" sz="2400" dirty="0"/>
              <a:t>:</a:t>
            </a:r>
          </a:p>
        </p:txBody>
      </p:sp>
      <p:graphicFrame>
        <p:nvGraphicFramePr>
          <p:cNvPr id="3" name="Схема 2"/>
          <p:cNvGraphicFramePr/>
          <p:nvPr>
            <p:extLst>
              <p:ext uri="{D42A27DB-BD31-4B8C-83A1-F6EECF244321}">
                <p14:modId xmlns:p14="http://schemas.microsoft.com/office/powerpoint/2010/main" val="142834830"/>
              </p:ext>
            </p:extLst>
          </p:nvPr>
        </p:nvGraphicFramePr>
        <p:xfrm>
          <a:off x="2279576" y="1847757"/>
          <a:ext cx="7776864" cy="440266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251288512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Grp="1" noChangeArrowheads="1"/>
          </p:cNvSpPr>
          <p:nvPr>
            <p:ph type="title"/>
          </p:nvPr>
        </p:nvSpPr>
        <p:spPr>
          <a:xfrm>
            <a:off x="1708150" y="466725"/>
            <a:ext cx="8777288" cy="388938"/>
          </a:xfrm>
          <a:noFill/>
        </p:spPr>
        <p:txBody>
          <a:bodyPr>
            <a:normAutofit fontScale="90000"/>
          </a:bodyPr>
          <a:lstStyle/>
          <a:p>
            <a:pPr algn="ctr"/>
            <a:r>
              <a:rPr lang="ru-RU" altLang="en-US" dirty="0"/>
              <a:t>Капитал </a:t>
            </a:r>
            <a:r>
              <a:rPr lang="ru-RU" altLang="en-US" dirty="0" err="1"/>
              <a:t>таннархи</a:t>
            </a:r>
            <a:endParaRPr lang="en-US" altLang="en-US" dirty="0"/>
          </a:p>
        </p:txBody>
      </p:sp>
      <p:sp>
        <p:nvSpPr>
          <p:cNvPr id="3075" name="Rectangle 16"/>
          <p:cNvSpPr>
            <a:spLocks noGrp="1" noChangeArrowheads="1"/>
          </p:cNvSpPr>
          <p:nvPr>
            <p:ph type="body" idx="1"/>
          </p:nvPr>
        </p:nvSpPr>
        <p:spPr>
          <a:xfrm>
            <a:off x="1593851" y="4641850"/>
            <a:ext cx="8531225" cy="617538"/>
          </a:xfrm>
        </p:spPr>
        <p:txBody>
          <a:bodyPr/>
          <a:lstStyle/>
          <a:p>
            <a:pPr marL="0" indent="0">
              <a:buNone/>
            </a:pPr>
            <a:r>
              <a:rPr lang="en-US" altLang="en-US" sz="1600" dirty="0"/>
              <a:t> </a:t>
            </a:r>
            <a:r>
              <a:rPr lang="ru-RU" altLang="en-US" sz="1600" dirty="0"/>
              <a:t>Капитал </a:t>
            </a:r>
            <a:r>
              <a:rPr lang="ru-RU" altLang="en-US" sz="1600" dirty="0" err="1"/>
              <a:t>таннархи</a:t>
            </a:r>
            <a:r>
              <a:rPr lang="ru-RU" altLang="en-US" sz="1600" dirty="0"/>
              <a:t> </a:t>
            </a:r>
            <a:r>
              <a:rPr lang="uz-Cyrl-UZ" altLang="en-US" sz="1600" dirty="0"/>
              <a:t>ҳисоб</a:t>
            </a:r>
            <a:r>
              <a:rPr lang="en-US" altLang="en-US" sz="1600" dirty="0"/>
              <a:t>-</a:t>
            </a:r>
            <a:r>
              <a:rPr lang="uz-Cyrl-UZ" altLang="en-US" sz="1600" dirty="0"/>
              <a:t>китоблари одатда оптимал баланс ҳисоботига асосланган ҳолда амалга оширилади.</a:t>
            </a:r>
            <a:endParaRPr lang="en-US" altLang="en-US" sz="1600" dirty="0"/>
          </a:p>
        </p:txBody>
      </p:sp>
      <p:grpSp>
        <p:nvGrpSpPr>
          <p:cNvPr id="3076" name="Group 19"/>
          <p:cNvGrpSpPr>
            <a:grpSpLocks/>
          </p:cNvGrpSpPr>
          <p:nvPr/>
        </p:nvGrpSpPr>
        <p:grpSpPr bwMode="auto">
          <a:xfrm>
            <a:off x="1192209" y="1219201"/>
            <a:ext cx="9274176" cy="2816225"/>
            <a:chOff x="312" y="1278"/>
            <a:chExt cx="5842" cy="1774"/>
          </a:xfrm>
        </p:grpSpPr>
        <p:sp>
          <p:nvSpPr>
            <p:cNvPr id="3077" name="Rectangle 20"/>
            <p:cNvSpPr>
              <a:spLocks noChangeArrowheads="1"/>
            </p:cNvSpPr>
            <p:nvPr/>
          </p:nvSpPr>
          <p:spPr bwMode="auto">
            <a:xfrm>
              <a:off x="312" y="1925"/>
              <a:ext cx="1308" cy="67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90488" tIns="44450" rIns="90488" bIns="44450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algn="r"/>
              <a:r>
                <a:rPr lang="uz-Cyrl-UZ" altLang="en-US" sz="1600" dirty="0"/>
                <a:t>Даромад</a:t>
              </a:r>
              <a:r>
                <a:rPr lang="uz-Cyrl-UZ" altLang="en-US" sz="1600" dirty="0">
                  <a:solidFill>
                    <a:srgbClr val="FF0000"/>
                  </a:solidFill>
                </a:rPr>
                <a:t> </a:t>
              </a:r>
            </a:p>
            <a:p>
              <a:pPr algn="r"/>
              <a:r>
                <a:rPr lang="uz-Cyrl-UZ" altLang="en-US" sz="1600" dirty="0">
                  <a:solidFill>
                    <a:srgbClr val="010000"/>
                  </a:solidFill>
                </a:rPr>
                <a:t>жалб қилинган </a:t>
              </a:r>
            </a:p>
            <a:p>
              <a:pPr algn="r"/>
              <a:r>
                <a:rPr lang="uz-Cyrl-UZ" altLang="en-US" sz="1600" dirty="0">
                  <a:solidFill>
                    <a:srgbClr val="010000"/>
                  </a:solidFill>
                </a:rPr>
                <a:t>маблағ таннархини </a:t>
              </a:r>
            </a:p>
            <a:p>
              <a:pPr algn="r"/>
              <a:r>
                <a:rPr lang="uz-Cyrl-UZ" altLang="en-US" sz="1600" dirty="0">
                  <a:solidFill>
                    <a:srgbClr val="010000"/>
                  </a:solidFill>
                </a:rPr>
                <a:t>қоплаши шарт</a:t>
              </a:r>
            </a:p>
          </p:txBody>
        </p:sp>
        <p:sp>
          <p:nvSpPr>
            <p:cNvPr id="3078" name="Rectangle 21"/>
            <p:cNvSpPr>
              <a:spLocks noChangeArrowheads="1"/>
            </p:cNvSpPr>
            <p:nvPr/>
          </p:nvSpPr>
          <p:spPr bwMode="auto">
            <a:xfrm>
              <a:off x="4029" y="1278"/>
              <a:ext cx="2125" cy="21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90488" tIns="44450" rIns="90488" bIns="44450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r>
                <a:rPr lang="uz-Cyrl-UZ" altLang="en-US" sz="1600">
                  <a:solidFill>
                    <a:srgbClr val="010000"/>
                  </a:solidFill>
                </a:rPr>
                <a:t>Ўз маблағлари таннархи қандай</a:t>
              </a:r>
              <a:r>
                <a:rPr lang="en-US" altLang="en-US" sz="1600">
                  <a:solidFill>
                    <a:srgbClr val="010000"/>
                  </a:solidFill>
                </a:rPr>
                <a:t>?</a:t>
              </a:r>
            </a:p>
          </p:txBody>
        </p:sp>
        <p:sp>
          <p:nvSpPr>
            <p:cNvPr id="3079" name="Rectangle 22"/>
            <p:cNvSpPr>
              <a:spLocks noChangeArrowheads="1"/>
            </p:cNvSpPr>
            <p:nvPr/>
          </p:nvSpPr>
          <p:spPr bwMode="auto">
            <a:xfrm>
              <a:off x="4029" y="2756"/>
              <a:ext cx="2110" cy="21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90488" tIns="44450" rIns="90488" bIns="44450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r>
                <a:rPr lang="uz-Cyrl-UZ" altLang="en-US" sz="1600" dirty="0">
                  <a:solidFill>
                    <a:srgbClr val="010000"/>
                  </a:solidFill>
                </a:rPr>
                <a:t>Қарз олишнинг таннархи қанақа</a:t>
              </a:r>
              <a:r>
                <a:rPr lang="en-US" altLang="en-US" sz="1600" dirty="0">
                  <a:solidFill>
                    <a:srgbClr val="010000"/>
                  </a:solidFill>
                </a:rPr>
                <a:t>?</a:t>
              </a:r>
            </a:p>
          </p:txBody>
        </p:sp>
        <p:sp>
          <p:nvSpPr>
            <p:cNvPr id="3080" name="Rectangle 23"/>
            <p:cNvSpPr>
              <a:spLocks noChangeArrowheads="1"/>
            </p:cNvSpPr>
            <p:nvPr/>
          </p:nvSpPr>
          <p:spPr bwMode="auto">
            <a:xfrm>
              <a:off x="1842" y="1465"/>
              <a:ext cx="729" cy="1587"/>
            </a:xfrm>
            <a:prstGeom prst="rect">
              <a:avLst/>
            </a:prstGeom>
            <a:gradFill rotWithShape="0">
              <a:gsLst>
                <a:gs pos="0">
                  <a:srgbClr val="000072"/>
                </a:gs>
                <a:gs pos="50000">
                  <a:srgbClr val="6666AA"/>
                </a:gs>
                <a:gs pos="100000">
                  <a:srgbClr val="000072"/>
                </a:gs>
              </a:gsLst>
              <a:lin ang="5400000" scaled="1"/>
            </a:gradFill>
            <a:ln w="12700">
              <a:solidFill>
                <a:srgbClr val="000000"/>
              </a:solidFill>
              <a:miter lim="800000"/>
              <a:headEnd/>
              <a:tailEnd/>
            </a:ln>
            <a:effectLst>
              <a:outerShdw dist="35921" dir="2700000" algn="ctr" rotWithShape="0">
                <a:schemeClr val="bg2"/>
              </a:outerShdw>
            </a:effectLst>
          </p:spPr>
          <p:txBody>
            <a:bodyPr wrap="none" anchor="ctr"/>
            <a:lstStyle/>
            <a:p>
              <a:pPr algn="ctr">
                <a:defRPr/>
              </a:pPr>
              <a:r>
                <a:rPr lang="uz-Cyrl-UZ" altLang="en-US" sz="1600" dirty="0">
                  <a:solidFill>
                    <a:srgbClr val="FFFFFF"/>
                  </a:solidFill>
                </a:rPr>
                <a:t>Активлар</a:t>
              </a:r>
              <a:endParaRPr lang="en-US" altLang="en-US" sz="1600" dirty="0">
                <a:solidFill>
                  <a:srgbClr val="FFFFFF"/>
                </a:solidFill>
              </a:endParaRPr>
            </a:p>
          </p:txBody>
        </p:sp>
        <p:sp>
          <p:nvSpPr>
            <p:cNvPr id="3081" name="Line 24"/>
            <p:cNvSpPr>
              <a:spLocks noChangeShapeType="1"/>
            </p:cNvSpPr>
            <p:nvPr/>
          </p:nvSpPr>
          <p:spPr bwMode="auto">
            <a:xfrm flipV="1">
              <a:off x="3396" y="1466"/>
              <a:ext cx="629" cy="388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/>
              <a:tailEnd type="triangle" w="lg" len="lg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de-DE"/>
            </a:p>
          </p:txBody>
        </p:sp>
        <p:sp>
          <p:nvSpPr>
            <p:cNvPr id="3082" name="Line 25"/>
            <p:cNvSpPr>
              <a:spLocks noChangeShapeType="1"/>
            </p:cNvSpPr>
            <p:nvPr/>
          </p:nvSpPr>
          <p:spPr bwMode="auto">
            <a:xfrm>
              <a:off x="3388" y="2676"/>
              <a:ext cx="637" cy="272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/>
              <a:tailEnd type="triangle" w="lg" len="lg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de-DE"/>
            </a:p>
          </p:txBody>
        </p:sp>
        <p:sp>
          <p:nvSpPr>
            <p:cNvPr id="3083" name="AutoShape 26"/>
            <p:cNvSpPr>
              <a:spLocks/>
            </p:cNvSpPr>
            <p:nvPr/>
          </p:nvSpPr>
          <p:spPr bwMode="auto">
            <a:xfrm>
              <a:off x="1584" y="1465"/>
              <a:ext cx="154" cy="1587"/>
            </a:xfrm>
            <a:prstGeom prst="leftBrace">
              <a:avLst>
                <a:gd name="adj1" fmla="val 85877"/>
                <a:gd name="adj2" fmla="val 50000"/>
              </a:avLst>
            </a:prstGeom>
            <a:noFill/>
            <a:ln w="12700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 anchor="ctr"/>
            <a:lstStyle>
              <a:lvl1pPr>
                <a:defRPr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endParaRPr lang="en-GB" altLang="en-US"/>
            </a:p>
          </p:txBody>
        </p:sp>
        <p:sp>
          <p:nvSpPr>
            <p:cNvPr id="3084" name="Rectangle 27"/>
            <p:cNvSpPr>
              <a:spLocks noChangeArrowheads="1"/>
            </p:cNvSpPr>
            <p:nvPr/>
          </p:nvSpPr>
          <p:spPr bwMode="auto">
            <a:xfrm>
              <a:off x="2568" y="1465"/>
              <a:ext cx="729" cy="799"/>
            </a:xfrm>
            <a:prstGeom prst="rect">
              <a:avLst/>
            </a:prstGeom>
            <a:gradFill rotWithShape="0">
              <a:gsLst>
                <a:gs pos="0">
                  <a:srgbClr val="A7002F"/>
                </a:gs>
                <a:gs pos="50000">
                  <a:srgbClr val="CA6682"/>
                </a:gs>
                <a:gs pos="100000">
                  <a:srgbClr val="A7002F"/>
                </a:gs>
              </a:gsLst>
              <a:lin ang="5400000" scaled="1"/>
            </a:gradFill>
            <a:ln w="12700">
              <a:solidFill>
                <a:srgbClr val="000000"/>
              </a:solidFill>
              <a:miter lim="800000"/>
              <a:headEnd/>
              <a:tailEnd/>
            </a:ln>
            <a:effectLst>
              <a:outerShdw dist="35921" dir="2700000" algn="ctr" rotWithShape="0">
                <a:schemeClr val="bg2"/>
              </a:outerShdw>
            </a:effectLst>
          </p:spPr>
          <p:txBody>
            <a:bodyPr wrap="none" anchor="ctr"/>
            <a:lstStyle/>
            <a:p>
              <a:pPr algn="ctr">
                <a:defRPr/>
              </a:pPr>
              <a:r>
                <a:rPr lang="uz-Cyrl-UZ" altLang="en-US" sz="1600" dirty="0">
                  <a:solidFill>
                    <a:srgbClr val="FFFFFF"/>
                  </a:solidFill>
                </a:rPr>
                <a:t>Ўз маблағлари</a:t>
              </a:r>
              <a:endParaRPr lang="en-US" altLang="en-US" sz="1600" dirty="0">
                <a:solidFill>
                  <a:srgbClr val="FFFFFF"/>
                </a:solidFill>
              </a:endParaRPr>
            </a:p>
          </p:txBody>
        </p:sp>
        <p:sp>
          <p:nvSpPr>
            <p:cNvPr id="3085" name="Rectangle 28"/>
            <p:cNvSpPr>
              <a:spLocks noChangeArrowheads="1"/>
            </p:cNvSpPr>
            <p:nvPr/>
          </p:nvSpPr>
          <p:spPr bwMode="auto">
            <a:xfrm>
              <a:off x="2568" y="2261"/>
              <a:ext cx="729" cy="791"/>
            </a:xfrm>
            <a:prstGeom prst="rect">
              <a:avLst/>
            </a:prstGeom>
            <a:gradFill rotWithShape="0">
              <a:gsLst>
                <a:gs pos="0">
                  <a:srgbClr val="FF9900"/>
                </a:gs>
                <a:gs pos="50000">
                  <a:srgbClr val="FFC266"/>
                </a:gs>
                <a:gs pos="100000">
                  <a:srgbClr val="FF9900"/>
                </a:gs>
              </a:gsLst>
              <a:lin ang="5400000" scaled="1"/>
            </a:gradFill>
            <a:ln w="12700">
              <a:solidFill>
                <a:srgbClr val="000000"/>
              </a:solidFill>
              <a:miter lim="800000"/>
              <a:headEnd/>
              <a:tailEnd/>
            </a:ln>
            <a:effectLst>
              <a:outerShdw dist="35921" dir="2700000" algn="ctr" rotWithShape="0">
                <a:schemeClr val="bg2"/>
              </a:outerShdw>
            </a:effectLst>
          </p:spPr>
          <p:txBody>
            <a:bodyPr wrap="none" anchor="ctr"/>
            <a:lstStyle/>
            <a:p>
              <a:pPr algn="ctr">
                <a:defRPr/>
              </a:pPr>
              <a:r>
                <a:rPr lang="uz-Cyrl-UZ" altLang="en-US" sz="1600" dirty="0">
                  <a:solidFill>
                    <a:srgbClr val="000000"/>
                  </a:solidFill>
                </a:rPr>
                <a:t>Қарз</a:t>
              </a:r>
              <a:endParaRPr lang="en-US" altLang="en-US" sz="1600" dirty="0">
                <a:solidFill>
                  <a:srgbClr val="000000"/>
                </a:solidFill>
              </a:endParaRPr>
            </a:p>
          </p:txBody>
        </p:sp>
      </p:grpSp>
    </p:spTree>
    <p:custDataLst>
      <p:tags r:id="rId1"/>
    </p:custDataLst>
    <p:extLst>
      <p:ext uri="{BB962C8B-B14F-4D97-AF65-F5344CB8AC3E}">
        <p14:creationId xmlns:p14="http://schemas.microsoft.com/office/powerpoint/2010/main" val="2590737649"/>
      </p:ext>
    </p:extLst>
  </p:cSld>
  <p:clrMapOvr>
    <a:masterClrMapping/>
  </p:clrMapOvr>
  <p:transition/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4"/>
          <p:cNvSpPr>
            <a:spLocks noGrp="1" noChangeArrowheads="1"/>
          </p:cNvSpPr>
          <p:nvPr>
            <p:ph type="title"/>
          </p:nvPr>
        </p:nvSpPr>
        <p:spPr>
          <a:xfrm>
            <a:off x="1708150" y="466725"/>
            <a:ext cx="8777288" cy="388938"/>
          </a:xfrm>
          <a:noFill/>
        </p:spPr>
        <p:txBody>
          <a:bodyPr>
            <a:normAutofit fontScale="90000"/>
          </a:bodyPr>
          <a:lstStyle/>
          <a:p>
            <a:pPr algn="ctr"/>
            <a:r>
              <a:rPr lang="uz-Cyrl-UZ" altLang="en-US" dirty="0"/>
              <a:t>Капиталнинг умумий таннархи</a:t>
            </a:r>
            <a:endParaRPr lang="en-US" altLang="en-US" dirty="0"/>
          </a:p>
        </p:txBody>
      </p:sp>
      <p:sp>
        <p:nvSpPr>
          <p:cNvPr id="4099" name="Rectangle 14"/>
          <p:cNvSpPr>
            <a:spLocks noChangeArrowheads="1"/>
          </p:cNvSpPr>
          <p:nvPr/>
        </p:nvSpPr>
        <p:spPr bwMode="auto">
          <a:xfrm>
            <a:off x="3809984" y="3429000"/>
            <a:ext cx="4262438" cy="366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488" tIns="44450" rIns="90488" bIns="44450">
            <a:spAutoFit/>
          </a:bodyPr>
          <a:lstStyle>
            <a:lvl1pPr>
              <a:tabLst>
                <a:tab pos="2157413" algn="l"/>
                <a:tab pos="2511425" algn="l"/>
              </a:tabLst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tabLst>
                <a:tab pos="2157413" algn="l"/>
                <a:tab pos="2511425" algn="l"/>
              </a:tabLst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tabLst>
                <a:tab pos="2157413" algn="l"/>
                <a:tab pos="2511425" algn="l"/>
              </a:tabLst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tabLst>
                <a:tab pos="2157413" algn="l"/>
                <a:tab pos="2511425" algn="l"/>
              </a:tabLst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tabLst>
                <a:tab pos="2157413" algn="l"/>
                <a:tab pos="2511425" algn="l"/>
              </a:tabLst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2157413" algn="l"/>
                <a:tab pos="2511425" algn="l"/>
              </a:tabLs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2157413" algn="l"/>
                <a:tab pos="2511425" algn="l"/>
              </a:tabLs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2157413" algn="l"/>
                <a:tab pos="2511425" algn="l"/>
              </a:tabLs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2157413" algn="l"/>
                <a:tab pos="2511425" algn="l"/>
              </a:tabLs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uz-Cyrl-UZ" altLang="en-US" dirty="0">
                <a:solidFill>
                  <a:srgbClr val="010000"/>
                </a:solidFill>
              </a:rPr>
              <a:t>          Қарз улуши</a:t>
            </a:r>
            <a:r>
              <a:rPr lang="en-US" altLang="en-US" dirty="0">
                <a:solidFill>
                  <a:srgbClr val="010000"/>
                </a:solidFill>
              </a:rPr>
              <a:t>	x	</a:t>
            </a:r>
            <a:r>
              <a:rPr lang="uz-Cyrl-UZ" altLang="en-US" dirty="0">
                <a:solidFill>
                  <a:srgbClr val="010000"/>
                </a:solidFill>
              </a:rPr>
              <a:t>Қарз таннархи</a:t>
            </a:r>
            <a:endParaRPr lang="en-US" altLang="en-US" dirty="0">
              <a:solidFill>
                <a:srgbClr val="010000"/>
              </a:solidFill>
            </a:endParaRPr>
          </a:p>
        </p:txBody>
      </p:sp>
      <p:sp>
        <p:nvSpPr>
          <p:cNvPr id="4100" name="Rectangle 15"/>
          <p:cNvSpPr>
            <a:spLocks noChangeArrowheads="1"/>
          </p:cNvSpPr>
          <p:nvPr/>
        </p:nvSpPr>
        <p:spPr bwMode="auto">
          <a:xfrm>
            <a:off x="9275796" y="2976563"/>
            <a:ext cx="1535113" cy="119776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0488" tIns="44450" rIns="90488" bIns="44450">
            <a:spAutoFit/>
          </a:bodyPr>
          <a:lstStyle>
            <a:lvl1pPr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uz-Cyrl-UZ" altLang="en-US" dirty="0">
                <a:solidFill>
                  <a:srgbClr val="010000"/>
                </a:solidFill>
              </a:rPr>
              <a:t>Капиталнинг ўртача тортилган таннархи</a:t>
            </a:r>
            <a:endParaRPr lang="en-US" altLang="en-US" dirty="0">
              <a:solidFill>
                <a:srgbClr val="010000"/>
              </a:solidFill>
            </a:endParaRPr>
          </a:p>
        </p:txBody>
      </p:sp>
      <p:sp>
        <p:nvSpPr>
          <p:cNvPr id="4101" name="Rectangle 24"/>
          <p:cNvSpPr>
            <a:spLocks noChangeArrowheads="1"/>
          </p:cNvSpPr>
          <p:nvPr/>
        </p:nvSpPr>
        <p:spPr bwMode="auto">
          <a:xfrm>
            <a:off x="1425558" y="2351088"/>
            <a:ext cx="1050925" cy="2112962"/>
          </a:xfrm>
          <a:prstGeom prst="rect">
            <a:avLst/>
          </a:prstGeom>
          <a:gradFill rotWithShape="0">
            <a:gsLst>
              <a:gs pos="0">
                <a:srgbClr val="000072"/>
              </a:gs>
              <a:gs pos="50000">
                <a:srgbClr val="6666AA"/>
              </a:gs>
              <a:gs pos="100000">
                <a:srgbClr val="000072"/>
              </a:gs>
            </a:gsLst>
            <a:lin ang="5400000" scaled="1"/>
          </a:gradFill>
          <a:ln w="12700">
            <a:solidFill>
              <a:srgbClr val="000000"/>
            </a:solidFill>
            <a:miter lim="800000"/>
            <a:headEnd/>
            <a:tailEnd/>
          </a:ln>
          <a:effectLst>
            <a:outerShdw dist="35921" dir="2700000" algn="ctr" rotWithShape="0">
              <a:schemeClr val="bg2"/>
            </a:outerShdw>
          </a:effectLst>
        </p:spPr>
        <p:txBody>
          <a:bodyPr wrap="none" anchor="ctr"/>
          <a:lstStyle/>
          <a:p>
            <a:pPr algn="ctr">
              <a:defRPr/>
            </a:pPr>
            <a:r>
              <a:rPr lang="uz-Cyrl-UZ" altLang="en-US" dirty="0">
                <a:solidFill>
                  <a:srgbClr val="FFFFFF"/>
                </a:solidFill>
              </a:rPr>
              <a:t>Активлар	</a:t>
            </a:r>
            <a:endParaRPr lang="en-US" altLang="en-US" dirty="0">
              <a:solidFill>
                <a:srgbClr val="FFFFFF"/>
              </a:solidFill>
            </a:endParaRPr>
          </a:p>
        </p:txBody>
      </p:sp>
      <p:sp>
        <p:nvSpPr>
          <p:cNvPr id="4102" name="AutoShape 36"/>
          <p:cNvSpPr>
            <a:spLocks/>
          </p:cNvSpPr>
          <p:nvPr/>
        </p:nvSpPr>
        <p:spPr bwMode="auto">
          <a:xfrm>
            <a:off x="9096409" y="3229940"/>
            <a:ext cx="149225" cy="423520"/>
          </a:xfrm>
          <a:prstGeom prst="rightBrace">
            <a:avLst>
              <a:gd name="adj1" fmla="val 65957"/>
              <a:gd name="adj2" fmla="val 50000"/>
            </a:avLst>
          </a:prstGeom>
          <a:noFill/>
          <a:ln w="12700">
            <a:solidFill>
              <a:srgbClr val="00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90488" tIns="44450" rIns="90488" bIns="44450" anchor="ctr">
            <a:spAutoFit/>
          </a:bodyPr>
          <a:lstStyle>
            <a:lvl1pPr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endParaRPr lang="en-GB" altLang="en-US"/>
          </a:p>
        </p:txBody>
      </p:sp>
      <p:sp>
        <p:nvSpPr>
          <p:cNvPr id="4103" name="Rectangle 25"/>
          <p:cNvSpPr>
            <a:spLocks noChangeArrowheads="1"/>
          </p:cNvSpPr>
          <p:nvPr/>
        </p:nvSpPr>
        <p:spPr bwMode="auto">
          <a:xfrm>
            <a:off x="2473308" y="2352675"/>
            <a:ext cx="1050925" cy="1062038"/>
          </a:xfrm>
          <a:prstGeom prst="rect">
            <a:avLst/>
          </a:prstGeom>
          <a:gradFill rotWithShape="0">
            <a:gsLst>
              <a:gs pos="0">
                <a:srgbClr val="A7002F"/>
              </a:gs>
              <a:gs pos="50000">
                <a:srgbClr val="CA6682"/>
              </a:gs>
              <a:gs pos="100000">
                <a:srgbClr val="A7002F"/>
              </a:gs>
            </a:gsLst>
            <a:lin ang="5400000" scaled="1"/>
          </a:gradFill>
          <a:ln w="12700">
            <a:solidFill>
              <a:srgbClr val="000000"/>
            </a:solidFill>
            <a:miter lim="800000"/>
            <a:headEnd/>
            <a:tailEnd/>
          </a:ln>
          <a:effectLst>
            <a:outerShdw dist="35921" dir="2700000" algn="ctr" rotWithShape="0">
              <a:schemeClr val="bg2"/>
            </a:outerShdw>
          </a:effectLst>
        </p:spPr>
        <p:txBody>
          <a:bodyPr wrap="none" anchor="ctr"/>
          <a:lstStyle/>
          <a:p>
            <a:pPr algn="ctr">
              <a:defRPr/>
            </a:pPr>
            <a:r>
              <a:rPr lang="uz-Cyrl-UZ" altLang="en-US" dirty="0">
                <a:solidFill>
                  <a:srgbClr val="FFFFFF"/>
                </a:solidFill>
              </a:rPr>
              <a:t>Ўз </a:t>
            </a:r>
          </a:p>
          <a:p>
            <a:pPr algn="ctr">
              <a:defRPr/>
            </a:pPr>
            <a:r>
              <a:rPr lang="uz-Cyrl-UZ" altLang="en-US" dirty="0">
                <a:solidFill>
                  <a:srgbClr val="FFFFFF"/>
                </a:solidFill>
              </a:rPr>
              <a:t>маблағлари</a:t>
            </a:r>
            <a:endParaRPr lang="en-US" altLang="en-US" dirty="0">
              <a:solidFill>
                <a:srgbClr val="FFFFFF"/>
              </a:solidFill>
            </a:endParaRPr>
          </a:p>
        </p:txBody>
      </p:sp>
      <p:sp>
        <p:nvSpPr>
          <p:cNvPr id="4104" name="Rectangle 26"/>
          <p:cNvSpPr>
            <a:spLocks noChangeArrowheads="1"/>
          </p:cNvSpPr>
          <p:nvPr/>
        </p:nvSpPr>
        <p:spPr bwMode="auto">
          <a:xfrm>
            <a:off x="2474896" y="3409950"/>
            <a:ext cx="1049337" cy="1054100"/>
          </a:xfrm>
          <a:prstGeom prst="rect">
            <a:avLst/>
          </a:prstGeom>
          <a:gradFill rotWithShape="0">
            <a:gsLst>
              <a:gs pos="0">
                <a:srgbClr val="FF9900"/>
              </a:gs>
              <a:gs pos="50000">
                <a:srgbClr val="FFC266"/>
              </a:gs>
              <a:gs pos="100000">
                <a:srgbClr val="FF9900"/>
              </a:gs>
            </a:gsLst>
            <a:lin ang="5400000" scaled="1"/>
          </a:gradFill>
          <a:ln w="12700">
            <a:solidFill>
              <a:srgbClr val="000000"/>
            </a:solidFill>
            <a:miter lim="800000"/>
            <a:headEnd/>
            <a:tailEnd/>
          </a:ln>
          <a:effectLst>
            <a:outerShdw dist="35921" dir="2700000" algn="ctr" rotWithShape="0">
              <a:schemeClr val="bg2"/>
            </a:outerShdw>
          </a:effectLst>
        </p:spPr>
        <p:txBody>
          <a:bodyPr wrap="none" anchor="ctr"/>
          <a:lstStyle/>
          <a:p>
            <a:pPr algn="ctr">
              <a:defRPr/>
            </a:pPr>
            <a:r>
              <a:rPr lang="uz-Cyrl-UZ" altLang="en-US" dirty="0">
                <a:solidFill>
                  <a:srgbClr val="000000"/>
                </a:solidFill>
              </a:rPr>
              <a:t>Қарз</a:t>
            </a:r>
            <a:endParaRPr lang="en-US" altLang="en-US" dirty="0">
              <a:solidFill>
                <a:srgbClr val="000000"/>
              </a:solidFill>
            </a:endParaRPr>
          </a:p>
        </p:txBody>
      </p:sp>
      <p:sp>
        <p:nvSpPr>
          <p:cNvPr id="4105" name="Rectangle 37"/>
          <p:cNvSpPr>
            <a:spLocks noChangeArrowheads="1"/>
          </p:cNvSpPr>
          <p:nvPr/>
        </p:nvSpPr>
        <p:spPr bwMode="auto">
          <a:xfrm>
            <a:off x="3524232" y="2857497"/>
            <a:ext cx="5593392" cy="36676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488" tIns="44450" rIns="90488" bIns="44450">
            <a:spAutoFit/>
          </a:bodyPr>
          <a:lstStyle>
            <a:lvl1pPr>
              <a:tabLst>
                <a:tab pos="2157413" algn="l"/>
                <a:tab pos="2511425" algn="l"/>
              </a:tabLst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tabLst>
                <a:tab pos="2157413" algn="l"/>
                <a:tab pos="2511425" algn="l"/>
              </a:tabLst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tabLst>
                <a:tab pos="2157413" algn="l"/>
                <a:tab pos="2511425" algn="l"/>
              </a:tabLst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tabLst>
                <a:tab pos="2157413" algn="l"/>
                <a:tab pos="2511425" algn="l"/>
              </a:tabLst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tabLst>
                <a:tab pos="2157413" algn="l"/>
                <a:tab pos="2511425" algn="l"/>
              </a:tabLst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2157413" algn="l"/>
                <a:tab pos="2511425" algn="l"/>
              </a:tabLs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2157413" algn="l"/>
                <a:tab pos="2511425" algn="l"/>
              </a:tabLs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2157413" algn="l"/>
                <a:tab pos="2511425" algn="l"/>
              </a:tabLs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2157413" algn="l"/>
                <a:tab pos="2511425" algn="l"/>
              </a:tabLs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uz-Cyrl-UZ" altLang="en-US" dirty="0">
                <a:solidFill>
                  <a:srgbClr val="010000"/>
                </a:solidFill>
              </a:rPr>
              <a:t>Ўз маблағлари улуши</a:t>
            </a:r>
            <a:r>
              <a:rPr lang="en-US" altLang="en-US" dirty="0">
                <a:solidFill>
                  <a:srgbClr val="010000"/>
                </a:solidFill>
              </a:rPr>
              <a:t>	</a:t>
            </a:r>
            <a:r>
              <a:rPr lang="uz-Cyrl-UZ" altLang="en-US" dirty="0">
                <a:solidFill>
                  <a:srgbClr val="010000"/>
                </a:solidFill>
              </a:rPr>
              <a:t> </a:t>
            </a:r>
            <a:r>
              <a:rPr lang="en-US" altLang="en-US" dirty="0">
                <a:solidFill>
                  <a:srgbClr val="010000"/>
                </a:solidFill>
              </a:rPr>
              <a:t>x	</a:t>
            </a:r>
            <a:r>
              <a:rPr lang="uz-Cyrl-UZ" altLang="en-US" dirty="0">
                <a:solidFill>
                  <a:srgbClr val="010000"/>
                </a:solidFill>
              </a:rPr>
              <a:t>Ўз маблағлари таннархи</a:t>
            </a:r>
            <a:endParaRPr lang="en-US" altLang="en-US" dirty="0">
              <a:solidFill>
                <a:srgbClr val="010000"/>
              </a:solidFill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55251223"/>
      </p:ext>
    </p:extLst>
  </p:cSld>
  <p:clrMapOvr>
    <a:masterClrMapping/>
  </p:clrMapOvr>
  <p:transition/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381225" y="571480"/>
            <a:ext cx="6423467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b="1" dirty="0" err="1"/>
              <a:t>Капиталнинг</a:t>
            </a:r>
            <a:r>
              <a:rPr lang="ru-RU" b="1" dirty="0"/>
              <a:t> </a:t>
            </a:r>
            <a:r>
              <a:rPr lang="ru-RU" b="1" dirty="0" err="1"/>
              <a:t>ўртача</a:t>
            </a:r>
            <a:r>
              <a:rPr lang="ru-RU" b="1" dirty="0"/>
              <a:t> </a:t>
            </a:r>
            <a:r>
              <a:rPr lang="ru-RU" b="1" dirty="0" err="1"/>
              <a:t>тортилган</a:t>
            </a:r>
            <a:r>
              <a:rPr lang="ru-RU" b="1" dirty="0"/>
              <a:t> </a:t>
            </a:r>
            <a:r>
              <a:rPr lang="ru-RU" b="1" dirty="0" err="1"/>
              <a:t>қиймати </a:t>
            </a:r>
            <a:r>
              <a:rPr lang="ru-RU" b="1" dirty="0"/>
              <a:t>(</a:t>
            </a:r>
            <a:r>
              <a:rPr lang="en-US" b="1" dirty="0"/>
              <a:t>WACC) </a:t>
            </a:r>
          </a:p>
        </p:txBody>
      </p:sp>
      <p:pic>
        <p:nvPicPr>
          <p:cNvPr id="97282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613399" y="1643050"/>
            <a:ext cx="5900871" cy="1047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4" name="Прямоугольник 3"/>
          <p:cNvSpPr/>
          <p:nvPr/>
        </p:nvSpPr>
        <p:spPr>
          <a:xfrm>
            <a:off x="2149050" y="3071812"/>
            <a:ext cx="7816508" cy="203132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/>
              <a:t>E = </a:t>
            </a:r>
            <a:r>
              <a:rPr lang="ru-RU" dirty="0" err="1"/>
              <a:t>ўзлик</a:t>
            </a:r>
            <a:r>
              <a:rPr lang="ru-RU" dirty="0"/>
              <a:t> </a:t>
            </a:r>
            <a:r>
              <a:rPr lang="ru-RU" dirty="0" err="1"/>
              <a:t>капиталининг</a:t>
            </a:r>
            <a:r>
              <a:rPr lang="ru-RU" dirty="0"/>
              <a:t> </a:t>
            </a:r>
            <a:r>
              <a:rPr lang="ru-RU" dirty="0" err="1"/>
              <a:t>бозор</a:t>
            </a:r>
            <a:r>
              <a:rPr lang="ru-RU" dirty="0"/>
              <a:t> </a:t>
            </a:r>
            <a:r>
              <a:rPr lang="ru-RU" dirty="0" err="1"/>
              <a:t>қиймати</a:t>
            </a:r>
            <a:endParaRPr lang="ru-RU" dirty="0"/>
          </a:p>
          <a:p>
            <a:r>
              <a:rPr lang="ru-RU" dirty="0"/>
              <a:t>D = </a:t>
            </a:r>
            <a:r>
              <a:rPr lang="uz-Cyrl-UZ" dirty="0"/>
              <a:t>қарз капиталининг бозор қиймати</a:t>
            </a:r>
            <a:endParaRPr lang="ru-RU" dirty="0"/>
          </a:p>
          <a:p>
            <a:r>
              <a:rPr lang="ru-RU" dirty="0"/>
              <a:t>K = D + E = </a:t>
            </a:r>
            <a:r>
              <a:rPr lang="ru-RU" dirty="0" err="1"/>
              <a:t>умумий</a:t>
            </a:r>
            <a:r>
              <a:rPr lang="ru-RU" dirty="0"/>
              <a:t> капитал </a:t>
            </a:r>
          </a:p>
          <a:p>
            <a:r>
              <a:rPr lang="ru-RU" dirty="0" err="1"/>
              <a:t>re</a:t>
            </a:r>
            <a:r>
              <a:rPr lang="ru-RU" dirty="0"/>
              <a:t> = </a:t>
            </a:r>
            <a:r>
              <a:rPr lang="ru-RU" dirty="0" err="1"/>
              <a:t>ўзлик</a:t>
            </a:r>
            <a:r>
              <a:rPr lang="ru-RU" dirty="0"/>
              <a:t> капитали </a:t>
            </a:r>
            <a:r>
              <a:rPr lang="ru-RU" dirty="0" err="1"/>
              <a:t>таннархи</a:t>
            </a:r>
            <a:endParaRPr lang="ru-RU" dirty="0"/>
          </a:p>
          <a:p>
            <a:r>
              <a:rPr lang="ru-RU" dirty="0" err="1"/>
              <a:t>b</a:t>
            </a:r>
            <a:r>
              <a:rPr lang="ru-RU" dirty="0"/>
              <a:t> = </a:t>
            </a:r>
            <a:r>
              <a:rPr lang="ru-RU" dirty="0" err="1"/>
              <a:t>қарз </a:t>
            </a:r>
            <a:r>
              <a:rPr lang="ru-RU" dirty="0"/>
              <a:t>капитали </a:t>
            </a:r>
            <a:r>
              <a:rPr lang="ru-RU" dirty="0" err="1"/>
              <a:t>таннархи</a:t>
            </a:r>
            <a:r>
              <a:rPr lang="ru-RU" dirty="0"/>
              <a:t>(</a:t>
            </a:r>
            <a:r>
              <a:rPr lang="ru-RU" dirty="0" err="1"/>
              <a:t>солиққача бўлган</a:t>
            </a:r>
            <a:r>
              <a:rPr lang="ru-RU" dirty="0"/>
              <a:t> </a:t>
            </a:r>
            <a:r>
              <a:rPr lang="ru-RU" dirty="0" err="1"/>
              <a:t>базисда</a:t>
            </a:r>
            <a:r>
              <a:rPr lang="ru-RU" dirty="0"/>
              <a:t>) </a:t>
            </a:r>
          </a:p>
          <a:p>
            <a:r>
              <a:rPr lang="ru-RU" dirty="0" err="1"/>
              <a:t>t</a:t>
            </a:r>
            <a:r>
              <a:rPr lang="ru-RU" dirty="0"/>
              <a:t> = </a:t>
            </a:r>
            <a:r>
              <a:rPr lang="ru-RU" dirty="0" err="1"/>
              <a:t>фойда</a:t>
            </a:r>
            <a:r>
              <a:rPr lang="ru-RU" dirty="0"/>
              <a:t> </a:t>
            </a:r>
            <a:r>
              <a:rPr lang="ru-RU" dirty="0" err="1"/>
              <a:t>солиғи ставкаси</a:t>
            </a:r>
            <a:r>
              <a:rPr lang="ru-RU" dirty="0"/>
              <a:t>; </a:t>
            </a:r>
            <a:r>
              <a:rPr lang="ru-RU" dirty="0" err="1"/>
              <a:t>қарз </a:t>
            </a:r>
            <a:r>
              <a:rPr lang="ru-RU" dirty="0"/>
              <a:t>капитали </a:t>
            </a:r>
            <a:r>
              <a:rPr lang="ru-RU" dirty="0" err="1"/>
              <a:t>таннархи</a:t>
            </a:r>
            <a:r>
              <a:rPr lang="ru-RU" dirty="0"/>
              <a:t> </a:t>
            </a:r>
            <a:r>
              <a:rPr lang="ru-RU" dirty="0" err="1"/>
              <a:t>солиқдан кейинги</a:t>
            </a:r>
            <a:r>
              <a:rPr lang="ru-RU" dirty="0"/>
              <a:t> </a:t>
            </a:r>
            <a:r>
              <a:rPr lang="ru-RU" dirty="0" err="1"/>
              <a:t>базисга</a:t>
            </a:r>
            <a:r>
              <a:rPr lang="ru-RU" dirty="0"/>
              <a:t> </a:t>
            </a:r>
            <a:r>
              <a:rPr lang="ru-RU" dirty="0" err="1"/>
              <a:t>ўтказиш</a:t>
            </a:r>
            <a:r>
              <a:rPr lang="ru-RU" dirty="0"/>
              <a:t> </a:t>
            </a:r>
            <a:r>
              <a:rPr lang="ru-RU" dirty="0" err="1"/>
              <a:t>учун</a:t>
            </a:r>
            <a:r>
              <a:rPr lang="ru-RU" dirty="0"/>
              <a:t> </a:t>
            </a:r>
            <a:r>
              <a:rPr lang="ru-RU" dirty="0" err="1"/>
              <a:t>қўлланилади</a:t>
            </a:r>
            <a:r>
              <a:rPr lang="ru-RU" dirty="0"/>
              <a:t>. </a:t>
            </a:r>
          </a:p>
        </p:txBody>
      </p:sp>
    </p:spTree>
    <p:extLst>
      <p:ext uri="{BB962C8B-B14F-4D97-AF65-F5344CB8AC3E}">
        <p14:creationId xmlns:p14="http://schemas.microsoft.com/office/powerpoint/2010/main" val="917383180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 err="1"/>
              <a:t>Оптимал</a:t>
            </a:r>
            <a:r>
              <a:rPr lang="ru-RU" dirty="0"/>
              <a:t> капитал </a:t>
            </a:r>
            <a:r>
              <a:rPr lang="ru-RU" dirty="0" err="1"/>
              <a:t>таркиби</a:t>
            </a:r>
            <a:r>
              <a:rPr lang="ru-RU" dirty="0"/>
              <a:t> </a:t>
            </a:r>
            <a:r>
              <a:rPr lang="ru-RU" dirty="0" err="1"/>
              <a:t>мавжудми</a:t>
            </a:r>
            <a:r>
              <a:rPr lang="en-US" altLang="en-US" dirty="0"/>
              <a:t>?</a:t>
            </a:r>
            <a:endParaRPr lang="ru-RU" dirty="0"/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idx="1"/>
          </p:nvPr>
        </p:nvGraphicFramePr>
        <p:xfrm>
          <a:off x="1416050" y="3068960"/>
          <a:ext cx="9359900" cy="151216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6" name="Rectangle 3"/>
          <p:cNvSpPr txBox="1">
            <a:spLocks noChangeArrowheads="1"/>
          </p:cNvSpPr>
          <p:nvPr/>
        </p:nvSpPr>
        <p:spPr>
          <a:xfrm>
            <a:off x="1775520" y="1772817"/>
            <a:ext cx="8928992" cy="4537075"/>
          </a:xfrm>
          <a:prstGeom prst="rect">
            <a:avLst/>
          </a:prstGeom>
          <a:noFill/>
        </p:spPr>
        <p:txBody>
          <a:bodyPr vert="horz" lIns="0" tIns="0" rIns="0" bIns="0" rtlCol="0">
            <a:normAutofit/>
          </a:bodyPr>
          <a:lstStyle/>
          <a:p>
            <a:pPr>
              <a:lnSpc>
                <a:spcPct val="90000"/>
              </a:lnSpc>
              <a:spcBef>
                <a:spcPts val="400"/>
              </a:spcBef>
              <a:tabLst>
                <a:tab pos="1549400" algn="l"/>
                <a:tab pos="2679700" algn="ctr"/>
              </a:tabLst>
              <a:defRPr/>
            </a:pPr>
            <a:endParaRPr lang="en-US" altLang="en-US" dirty="0"/>
          </a:p>
          <a:p>
            <a:pPr>
              <a:lnSpc>
                <a:spcPct val="90000"/>
              </a:lnSpc>
              <a:spcBef>
                <a:spcPts val="400"/>
              </a:spcBef>
              <a:tabLst>
                <a:tab pos="1549400" algn="l"/>
                <a:tab pos="2679700" algn="ctr"/>
              </a:tabLst>
              <a:defRPr/>
            </a:pPr>
            <a:r>
              <a:rPr lang="uz-Cyrl-UZ" altLang="en-US" b="1" dirty="0">
                <a:solidFill>
                  <a:srgbClr val="000072"/>
                </a:solidFill>
              </a:rPr>
              <a:t>Фирма қиймати </a:t>
            </a:r>
            <a:r>
              <a:rPr lang="en-US" altLang="en-US" b="1" dirty="0">
                <a:solidFill>
                  <a:srgbClr val="000072"/>
                </a:solidFill>
              </a:rPr>
              <a:t>=</a:t>
            </a:r>
            <a:r>
              <a:rPr lang="en-US" altLang="en-US" dirty="0">
                <a:solidFill>
                  <a:srgbClr val="000072"/>
                </a:solidFill>
              </a:rPr>
              <a:t> </a:t>
            </a:r>
            <a:endParaRPr lang="en-US" altLang="en-US" dirty="0"/>
          </a:p>
          <a:p>
            <a:pPr>
              <a:lnSpc>
                <a:spcPct val="90000"/>
              </a:lnSpc>
              <a:spcBef>
                <a:spcPts val="400"/>
              </a:spcBef>
              <a:tabLst>
                <a:tab pos="1549400" algn="l"/>
                <a:tab pos="2679700" algn="ctr"/>
              </a:tabLst>
              <a:defRPr/>
            </a:pPr>
            <a:endParaRPr lang="en-US" altLang="en-US" dirty="0"/>
          </a:p>
          <a:p>
            <a:pPr>
              <a:lnSpc>
                <a:spcPct val="90000"/>
              </a:lnSpc>
              <a:spcBef>
                <a:spcPts val="400"/>
              </a:spcBef>
              <a:tabLst>
                <a:tab pos="1549400" algn="l"/>
                <a:tab pos="2679700" algn="ctr"/>
              </a:tabLst>
              <a:defRPr/>
            </a:pPr>
            <a:endParaRPr lang="en-US" altLang="en-US" dirty="0"/>
          </a:p>
          <a:p>
            <a:pPr marL="357188" lvl="1" indent="-177800">
              <a:lnSpc>
                <a:spcPct val="90000"/>
              </a:lnSpc>
              <a:spcBef>
                <a:spcPts val="400"/>
              </a:spcBef>
              <a:buClr>
                <a:schemeClr val="tx1"/>
              </a:buClr>
              <a:tabLst>
                <a:tab pos="1549400" algn="l"/>
                <a:tab pos="2679700" algn="ctr"/>
              </a:tabLst>
              <a:defRPr/>
            </a:pPr>
            <a:endParaRPr lang="en-US" altLang="en-US" dirty="0"/>
          </a:p>
        </p:txBody>
      </p:sp>
      <p:sp>
        <p:nvSpPr>
          <p:cNvPr id="7" name="Text Box 5"/>
          <p:cNvSpPr txBox="1">
            <a:spLocks noChangeArrowheads="1"/>
          </p:cNvSpPr>
          <p:nvPr/>
        </p:nvSpPr>
        <p:spPr bwMode="auto">
          <a:xfrm>
            <a:off x="3575720" y="1846386"/>
            <a:ext cx="2965698" cy="64376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0488" tIns="44450" rIns="90488" bIns="44450">
            <a:spAutoFit/>
          </a:bodyPr>
          <a:lstStyle>
            <a:lvl1pPr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/>
            <a:r>
              <a:rPr lang="uz-Cyrl-UZ" altLang="en-US" b="1" dirty="0">
                <a:solidFill>
                  <a:srgbClr val="000072"/>
                </a:solidFill>
              </a:rPr>
              <a:t>Пул оқимлари</a:t>
            </a:r>
            <a:endParaRPr lang="en-US" altLang="en-US" b="1" dirty="0">
              <a:solidFill>
                <a:srgbClr val="000072"/>
              </a:solidFill>
            </a:endParaRPr>
          </a:p>
          <a:p>
            <a:pPr algn="ctr"/>
            <a:r>
              <a:rPr lang="en-US" altLang="en-US" b="1" dirty="0">
                <a:solidFill>
                  <a:srgbClr val="000072"/>
                </a:solidFill>
              </a:rPr>
              <a:t>WACC</a:t>
            </a:r>
            <a:endParaRPr lang="en-US" altLang="en-US" dirty="0">
              <a:solidFill>
                <a:srgbClr val="000072"/>
              </a:solidFill>
            </a:endParaRPr>
          </a:p>
        </p:txBody>
      </p:sp>
      <p:sp>
        <p:nvSpPr>
          <p:cNvPr id="8" name="Line 4"/>
          <p:cNvSpPr>
            <a:spLocks noChangeShapeType="1"/>
          </p:cNvSpPr>
          <p:nvPr/>
        </p:nvSpPr>
        <p:spPr bwMode="auto">
          <a:xfrm>
            <a:off x="4151784" y="2155438"/>
            <a:ext cx="1766380" cy="15156"/>
          </a:xfrm>
          <a:prstGeom prst="line">
            <a:avLst/>
          </a:prstGeom>
          <a:noFill/>
          <a:ln w="28575">
            <a:solidFill>
              <a:srgbClr val="000072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2375652329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sz="2400" dirty="0" err="1"/>
              <a:t>Капиталнинг</a:t>
            </a:r>
            <a:r>
              <a:rPr lang="ru-RU" sz="2400" dirty="0"/>
              <a:t> </a:t>
            </a:r>
            <a:r>
              <a:rPr lang="ru-RU" sz="2400" dirty="0" err="1"/>
              <a:t>оптимал</a:t>
            </a:r>
            <a:r>
              <a:rPr lang="ru-RU" sz="2400" dirty="0"/>
              <a:t> </a:t>
            </a:r>
            <a:r>
              <a:rPr lang="ru-RU" sz="2400" dirty="0" err="1"/>
              <a:t>таркиби</a:t>
            </a:r>
            <a:endParaRPr lang="ru-RU" sz="2400" dirty="0"/>
          </a:p>
        </p:txBody>
      </p:sp>
      <p:pic>
        <p:nvPicPr>
          <p:cNvPr id="4" name="Picture 4" descr="determine optimal capital structure"/>
          <p:cNvPicPr>
            <a:picLocks noChangeAspect="1" noChangeArrowheads="1"/>
          </p:cNvPicPr>
          <p:nvPr/>
        </p:nvPicPr>
        <p:blipFill>
          <a:blip r:embed="rId2" cstate="print"/>
          <a:srcRect t="23828" b="44274"/>
          <a:stretch>
            <a:fillRect/>
          </a:stretch>
        </p:blipFill>
        <p:spPr bwMode="auto">
          <a:xfrm>
            <a:off x="1631504" y="2132856"/>
            <a:ext cx="9145016" cy="2160240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997399166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/>
              <a:t>Фирма </a:t>
            </a:r>
            <a:r>
              <a:rPr lang="ru-RU" dirty="0" err="1"/>
              <a:t>қиймати ва</a:t>
            </a:r>
            <a:r>
              <a:rPr lang="ru-RU" dirty="0"/>
              <a:t> </a:t>
            </a:r>
            <a:r>
              <a:rPr lang="ru-RU" dirty="0" err="1"/>
              <a:t>қарз маблағлари миқдори ўртасидаги</a:t>
            </a:r>
            <a:r>
              <a:rPr lang="ru-RU" dirty="0"/>
              <a:t> </a:t>
            </a:r>
            <a:r>
              <a:rPr lang="ru-RU" dirty="0" err="1"/>
              <a:t>муносабат</a:t>
            </a:r>
            <a:endParaRPr lang="ru-RU" dirty="0"/>
          </a:p>
        </p:txBody>
      </p:sp>
      <p:pic>
        <p:nvPicPr>
          <p:cNvPr id="3" name="Picture 2" descr="http://images.slideplayer.com/17/5285062/slides/slide_37.jpg"/>
          <p:cNvPicPr>
            <a:picLocks noChangeAspect="1" noChangeArrowheads="1"/>
          </p:cNvPicPr>
          <p:nvPr/>
        </p:nvPicPr>
        <p:blipFill>
          <a:blip r:embed="rId2" cstate="print"/>
          <a:srcRect l="23763" t="24698" r="16895" b="20966"/>
          <a:stretch>
            <a:fillRect/>
          </a:stretch>
        </p:blipFill>
        <p:spPr bwMode="auto">
          <a:xfrm>
            <a:off x="2563680" y="1700808"/>
            <a:ext cx="6268624" cy="4104456"/>
          </a:xfrm>
          <a:prstGeom prst="rect">
            <a:avLst/>
          </a:prstGeom>
          <a:noFill/>
        </p:spPr>
      </p:pic>
      <p:sp>
        <p:nvSpPr>
          <p:cNvPr id="5" name="TextBox 4"/>
          <p:cNvSpPr txBox="1"/>
          <p:nvPr/>
        </p:nvSpPr>
        <p:spPr>
          <a:xfrm>
            <a:off x="3227752" y="1720267"/>
            <a:ext cx="936104" cy="332399"/>
          </a:xfrm>
          <a:prstGeom prst="rect">
            <a:avLst/>
          </a:prstGeom>
          <a:solidFill>
            <a:schemeClr val="bg1"/>
          </a:solidFill>
        </p:spPr>
        <p:txBody>
          <a:bodyPr wrap="square" lIns="0" tIns="0" rIns="0" bIns="0" rtlCol="0">
            <a:spAutoFit/>
          </a:bodyPr>
          <a:lstStyle/>
          <a:p>
            <a:pPr algn="ctr">
              <a:lnSpc>
                <a:spcPct val="90000"/>
              </a:lnSpc>
              <a:spcBef>
                <a:spcPts val="400"/>
              </a:spcBef>
            </a:pPr>
            <a:r>
              <a:rPr lang="ru-RU" sz="1200" b="1" dirty="0"/>
              <a:t>Фирма </a:t>
            </a:r>
            <a:r>
              <a:rPr lang="ru-RU" sz="1200" b="1" dirty="0" err="1"/>
              <a:t>қиймати</a:t>
            </a:r>
            <a:endParaRPr lang="ru-RU" sz="1200" b="1" dirty="0"/>
          </a:p>
        </p:txBody>
      </p:sp>
      <p:sp>
        <p:nvSpPr>
          <p:cNvPr id="6" name="TextBox 5"/>
          <p:cNvSpPr txBox="1"/>
          <p:nvPr/>
        </p:nvSpPr>
        <p:spPr>
          <a:xfrm>
            <a:off x="2351584" y="3068960"/>
            <a:ext cx="963372" cy="498598"/>
          </a:xfrm>
          <a:prstGeom prst="rect">
            <a:avLst/>
          </a:prstGeom>
          <a:solidFill>
            <a:schemeClr val="bg1"/>
          </a:solidFill>
        </p:spPr>
        <p:txBody>
          <a:bodyPr wrap="square" lIns="0" tIns="0" rIns="0" bIns="0" rtlCol="0">
            <a:spAutoFit/>
          </a:bodyPr>
          <a:lstStyle/>
          <a:p>
            <a:pPr>
              <a:lnSpc>
                <a:spcPct val="90000"/>
              </a:lnSpc>
              <a:spcBef>
                <a:spcPts val="400"/>
              </a:spcBef>
            </a:pPr>
            <a:r>
              <a:rPr lang="ru-RU" sz="1200" b="1" dirty="0" err="1"/>
              <a:t>Фирманинг</a:t>
            </a:r>
            <a:r>
              <a:rPr lang="ru-RU" sz="1200" b="1" dirty="0"/>
              <a:t> </a:t>
            </a:r>
            <a:r>
              <a:rPr lang="ru-RU" sz="1200" b="1" dirty="0" err="1"/>
              <a:t>максимал</a:t>
            </a:r>
            <a:r>
              <a:rPr lang="ru-RU" sz="1200" b="1" dirty="0"/>
              <a:t> </a:t>
            </a:r>
            <a:r>
              <a:rPr lang="ru-RU" sz="1200" b="1" dirty="0" err="1"/>
              <a:t>қиймати</a:t>
            </a:r>
            <a:endParaRPr lang="ru-RU" sz="1200" b="1" dirty="0"/>
          </a:p>
        </p:txBody>
      </p:sp>
      <p:sp>
        <p:nvSpPr>
          <p:cNvPr id="7" name="TextBox 6"/>
          <p:cNvSpPr txBox="1"/>
          <p:nvPr/>
        </p:nvSpPr>
        <p:spPr>
          <a:xfrm>
            <a:off x="4871864" y="5445225"/>
            <a:ext cx="1944216" cy="383695"/>
          </a:xfrm>
          <a:prstGeom prst="rect">
            <a:avLst/>
          </a:prstGeom>
          <a:solidFill>
            <a:schemeClr val="bg1"/>
          </a:solidFill>
        </p:spPr>
        <p:txBody>
          <a:bodyPr wrap="square" lIns="0" tIns="0" rIns="0" bIns="0" rtlCol="0">
            <a:spAutoFit/>
          </a:bodyPr>
          <a:lstStyle/>
          <a:p>
            <a:pPr algn="ctr">
              <a:lnSpc>
                <a:spcPct val="90000"/>
              </a:lnSpc>
              <a:spcBef>
                <a:spcPts val="400"/>
              </a:spcBef>
            </a:pPr>
            <a:r>
              <a:rPr lang="ru-RU" sz="1200" b="1" dirty="0" err="1"/>
              <a:t>Фирманинг</a:t>
            </a:r>
            <a:r>
              <a:rPr lang="ru-RU" sz="1200" b="1" dirty="0"/>
              <a:t> </a:t>
            </a:r>
            <a:r>
              <a:rPr lang="ru-RU" sz="1200" b="1" dirty="0" err="1"/>
              <a:t>оптимал</a:t>
            </a:r>
            <a:endParaRPr lang="ru-RU" sz="1200" b="1" dirty="0"/>
          </a:p>
          <a:p>
            <a:pPr algn="ctr">
              <a:lnSpc>
                <a:spcPct val="90000"/>
              </a:lnSpc>
              <a:spcBef>
                <a:spcPts val="400"/>
              </a:spcBef>
            </a:pPr>
            <a:r>
              <a:rPr lang="ru-RU" sz="1200" b="1" dirty="0"/>
              <a:t> </a:t>
            </a:r>
            <a:r>
              <a:rPr lang="ru-RU" sz="1200" b="1" dirty="0" err="1"/>
              <a:t>қиймати</a:t>
            </a:r>
            <a:endParaRPr lang="ru-RU" sz="1200" b="1" dirty="0"/>
          </a:p>
        </p:txBody>
      </p:sp>
      <p:sp>
        <p:nvSpPr>
          <p:cNvPr id="8" name="TextBox 7"/>
          <p:cNvSpPr txBox="1"/>
          <p:nvPr/>
        </p:nvSpPr>
        <p:spPr>
          <a:xfrm>
            <a:off x="7464152" y="3645025"/>
            <a:ext cx="1944216" cy="332399"/>
          </a:xfrm>
          <a:prstGeom prst="rect">
            <a:avLst/>
          </a:prstGeom>
          <a:solidFill>
            <a:schemeClr val="bg1"/>
          </a:solidFill>
        </p:spPr>
        <p:txBody>
          <a:bodyPr wrap="square" lIns="0" tIns="0" rIns="0" bIns="0" rtlCol="0">
            <a:spAutoFit/>
          </a:bodyPr>
          <a:lstStyle/>
          <a:p>
            <a:pPr>
              <a:lnSpc>
                <a:spcPct val="90000"/>
              </a:lnSpc>
              <a:spcBef>
                <a:spcPts val="400"/>
              </a:spcBef>
            </a:pPr>
            <a:r>
              <a:rPr lang="ru-RU" sz="1200" b="1" dirty="0" err="1"/>
              <a:t>Фирманинг</a:t>
            </a:r>
            <a:r>
              <a:rPr lang="ru-RU" sz="1200" b="1" dirty="0"/>
              <a:t> </a:t>
            </a:r>
            <a:r>
              <a:rPr lang="ru-RU" sz="1200" b="1" dirty="0" err="1"/>
              <a:t>ҳақиқий қиймати</a:t>
            </a:r>
            <a:endParaRPr lang="ru-RU" sz="1200" b="1" dirty="0"/>
          </a:p>
        </p:txBody>
      </p:sp>
      <p:sp>
        <p:nvSpPr>
          <p:cNvPr id="9" name="TextBox 8"/>
          <p:cNvSpPr txBox="1"/>
          <p:nvPr/>
        </p:nvSpPr>
        <p:spPr>
          <a:xfrm>
            <a:off x="7536160" y="5085185"/>
            <a:ext cx="1152128" cy="166199"/>
          </a:xfrm>
          <a:prstGeom prst="rect">
            <a:avLst/>
          </a:prstGeom>
          <a:solidFill>
            <a:schemeClr val="bg1"/>
          </a:solidFill>
        </p:spPr>
        <p:txBody>
          <a:bodyPr wrap="square" lIns="0" tIns="0" rIns="0" bIns="0" rtlCol="0">
            <a:spAutoFit/>
          </a:bodyPr>
          <a:lstStyle/>
          <a:p>
            <a:pPr>
              <a:lnSpc>
                <a:spcPct val="90000"/>
              </a:lnSpc>
              <a:spcBef>
                <a:spcPts val="400"/>
              </a:spcBef>
            </a:pPr>
            <a:r>
              <a:rPr lang="ru-RU" sz="1200" b="1" dirty="0" err="1"/>
              <a:t>Умумий</a:t>
            </a:r>
            <a:r>
              <a:rPr lang="ru-RU" sz="1200" b="1" dirty="0"/>
              <a:t> </a:t>
            </a:r>
            <a:r>
              <a:rPr lang="ru-RU" sz="1200" b="1" dirty="0" err="1"/>
              <a:t>қарз</a:t>
            </a:r>
            <a:endParaRPr lang="ru-RU" sz="1200" b="1" dirty="0"/>
          </a:p>
        </p:txBody>
      </p:sp>
      <p:sp>
        <p:nvSpPr>
          <p:cNvPr id="10" name="TextBox 9"/>
          <p:cNvSpPr txBox="1"/>
          <p:nvPr/>
        </p:nvSpPr>
        <p:spPr>
          <a:xfrm>
            <a:off x="7896200" y="3994555"/>
            <a:ext cx="1512168" cy="332399"/>
          </a:xfrm>
          <a:prstGeom prst="rect">
            <a:avLst/>
          </a:prstGeom>
          <a:solidFill>
            <a:schemeClr val="bg1"/>
          </a:solidFill>
        </p:spPr>
        <p:txBody>
          <a:bodyPr wrap="square" lIns="0" tIns="0" rIns="0" bIns="0" rtlCol="0">
            <a:spAutoFit/>
          </a:bodyPr>
          <a:lstStyle/>
          <a:p>
            <a:pPr algn="ctr">
              <a:lnSpc>
                <a:spcPct val="90000"/>
              </a:lnSpc>
              <a:spcBef>
                <a:spcPts val="400"/>
              </a:spcBef>
            </a:pPr>
            <a:r>
              <a:rPr lang="ru-RU" sz="1200" dirty="0" err="1"/>
              <a:t>Қарз жалб</a:t>
            </a:r>
            <a:r>
              <a:rPr lang="ru-RU" sz="1200" dirty="0"/>
              <a:t> </a:t>
            </a:r>
            <a:r>
              <a:rPr lang="ru-RU" sz="1200" dirty="0" err="1"/>
              <a:t>қилмаган ҳолда </a:t>
            </a:r>
            <a:r>
              <a:rPr lang="ru-RU" sz="1200" dirty="0"/>
              <a:t>фирма </a:t>
            </a:r>
            <a:r>
              <a:rPr lang="ru-RU" sz="1200" dirty="0" err="1"/>
              <a:t>қиймати</a:t>
            </a:r>
            <a:endParaRPr lang="ru-RU" sz="1200" dirty="0"/>
          </a:p>
        </p:txBody>
      </p:sp>
      <p:sp>
        <p:nvSpPr>
          <p:cNvPr id="11" name="TextBox 10"/>
          <p:cNvSpPr txBox="1"/>
          <p:nvPr/>
        </p:nvSpPr>
        <p:spPr>
          <a:xfrm>
            <a:off x="7608168" y="2924945"/>
            <a:ext cx="2088232" cy="332399"/>
          </a:xfrm>
          <a:prstGeom prst="rect">
            <a:avLst/>
          </a:prstGeom>
          <a:solidFill>
            <a:schemeClr val="bg1"/>
          </a:solidFill>
        </p:spPr>
        <p:txBody>
          <a:bodyPr wrap="square" lIns="0" tIns="0" rIns="0" bIns="0" rtlCol="0">
            <a:spAutoFit/>
          </a:bodyPr>
          <a:lstStyle/>
          <a:p>
            <a:pPr>
              <a:lnSpc>
                <a:spcPct val="90000"/>
              </a:lnSpc>
              <a:spcBef>
                <a:spcPts val="400"/>
              </a:spcBef>
            </a:pPr>
            <a:r>
              <a:rPr lang="ru-RU" sz="1200" dirty="0" err="1"/>
              <a:t>Молиявий</a:t>
            </a:r>
            <a:r>
              <a:rPr lang="ru-RU" sz="1200" dirty="0"/>
              <a:t> </a:t>
            </a:r>
            <a:r>
              <a:rPr lang="ru-RU" sz="1200" dirty="0" err="1"/>
              <a:t>қийинчиликлар билан</a:t>
            </a:r>
            <a:r>
              <a:rPr lang="ru-RU" sz="1200" dirty="0"/>
              <a:t> </a:t>
            </a:r>
            <a:r>
              <a:rPr lang="ru-RU" sz="1200" dirty="0" err="1"/>
              <a:t>боғлиқ сарфлар</a:t>
            </a:r>
            <a:endParaRPr lang="ru-RU" sz="1200" dirty="0"/>
          </a:p>
        </p:txBody>
      </p:sp>
      <p:sp>
        <p:nvSpPr>
          <p:cNvPr id="12" name="TextBox 11"/>
          <p:cNvSpPr txBox="1"/>
          <p:nvPr/>
        </p:nvSpPr>
        <p:spPr>
          <a:xfrm>
            <a:off x="4429306" y="2534936"/>
            <a:ext cx="1306654" cy="498598"/>
          </a:xfrm>
          <a:prstGeom prst="rect">
            <a:avLst/>
          </a:prstGeom>
          <a:solidFill>
            <a:schemeClr val="bg1"/>
          </a:solidFill>
        </p:spPr>
        <p:txBody>
          <a:bodyPr wrap="square" lIns="0" tIns="0" rIns="0" bIns="0" rtlCol="0">
            <a:spAutoFit/>
          </a:bodyPr>
          <a:lstStyle/>
          <a:p>
            <a:pPr algn="ctr">
              <a:lnSpc>
                <a:spcPct val="90000"/>
              </a:lnSpc>
              <a:spcBef>
                <a:spcPts val="400"/>
              </a:spcBef>
            </a:pPr>
            <a:r>
              <a:rPr lang="ru-RU" sz="1200" dirty="0" err="1"/>
              <a:t>Қарз бўйича</a:t>
            </a:r>
            <a:r>
              <a:rPr lang="ru-RU" sz="1200" dirty="0"/>
              <a:t> </a:t>
            </a:r>
            <a:r>
              <a:rPr lang="ru-RU" sz="1200" dirty="0" err="1"/>
              <a:t>солиқ қалқонининг жорий</a:t>
            </a:r>
            <a:r>
              <a:rPr lang="ru-RU" sz="1200" dirty="0"/>
              <a:t> </a:t>
            </a:r>
            <a:r>
              <a:rPr lang="ru-RU" sz="1200" dirty="0" err="1"/>
              <a:t>қиймати</a:t>
            </a:r>
            <a:endParaRPr lang="ru-RU" sz="1200" dirty="0"/>
          </a:p>
        </p:txBody>
      </p:sp>
      <p:sp>
        <p:nvSpPr>
          <p:cNvPr id="13" name="TextBox 12"/>
          <p:cNvSpPr txBox="1"/>
          <p:nvPr/>
        </p:nvSpPr>
        <p:spPr>
          <a:xfrm>
            <a:off x="7896200" y="2441909"/>
            <a:ext cx="1512168" cy="332399"/>
          </a:xfrm>
          <a:prstGeom prst="rect">
            <a:avLst/>
          </a:prstGeom>
          <a:solidFill>
            <a:schemeClr val="bg1"/>
          </a:solidFill>
        </p:spPr>
        <p:txBody>
          <a:bodyPr wrap="square" lIns="0" tIns="0" rIns="0" bIns="0" rtlCol="0">
            <a:spAutoFit/>
          </a:bodyPr>
          <a:lstStyle/>
          <a:p>
            <a:pPr algn="ctr">
              <a:lnSpc>
                <a:spcPct val="90000"/>
              </a:lnSpc>
              <a:spcBef>
                <a:spcPts val="400"/>
              </a:spcBef>
            </a:pPr>
            <a:r>
              <a:rPr lang="ru-RU" sz="1200" dirty="0" err="1"/>
              <a:t>Қарз жалб</a:t>
            </a:r>
            <a:r>
              <a:rPr lang="ru-RU" sz="1200" dirty="0"/>
              <a:t> </a:t>
            </a:r>
            <a:r>
              <a:rPr lang="ru-RU" sz="1200" dirty="0" err="1"/>
              <a:t>қилгандаги </a:t>
            </a:r>
            <a:r>
              <a:rPr lang="ru-RU" sz="1200" dirty="0"/>
              <a:t>фирма </a:t>
            </a:r>
            <a:r>
              <a:rPr lang="ru-RU" sz="1200" dirty="0" err="1"/>
              <a:t>қиймати</a:t>
            </a:r>
            <a:endParaRPr lang="ru-RU" sz="1200" dirty="0"/>
          </a:p>
        </p:txBody>
      </p:sp>
    </p:spTree>
    <p:extLst>
      <p:ext uri="{BB962C8B-B14F-4D97-AF65-F5344CB8AC3E}">
        <p14:creationId xmlns:p14="http://schemas.microsoft.com/office/powerpoint/2010/main" val="4033966552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Таблица 1"/>
          <p:cNvGraphicFramePr>
            <a:graphicFrameLocks noGrp="1"/>
          </p:cNvGraphicFramePr>
          <p:nvPr/>
        </p:nvGraphicFramePr>
        <p:xfrm>
          <a:off x="2351584" y="1268761"/>
          <a:ext cx="7168092" cy="3855720"/>
        </p:xfrm>
        <a:graphic>
          <a:graphicData uri="http://schemas.openxmlformats.org/drawingml/2006/table">
            <a:tbl>
              <a:tblPr/>
              <a:tblGrid>
                <a:gridCol w="3424182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1763660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  <a:gridCol w="1980250">
                  <a:extLst>
                    <a:ext uri="{9D8B030D-6E8A-4147-A177-3AD203B41FA5}">
                      <a16:colId xmlns:a16="http://schemas.microsoft.com/office/drawing/2014/main" xmlns="" val="20002"/>
                    </a:ext>
                  </a:extLst>
                </a:gridCol>
              </a:tblGrid>
              <a:tr h="247650">
                <a:tc>
                  <a:txBody>
                    <a:bodyPr/>
                    <a:lstStyle/>
                    <a:p>
                      <a:pPr algn="l" fontAlgn="t"/>
                      <a:r>
                        <a:rPr lang="ru-RU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Verdana"/>
                        </a:rPr>
                        <a:t> </a:t>
                      </a:r>
                    </a:p>
                  </a:txBody>
                  <a:tcPr marL="10319" marR="10319" marT="9525" marB="0">
                    <a:lnL w="12700" cap="flat" cmpd="sng" algn="ctr">
                      <a:solidFill>
                        <a:srgbClr val="FA244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A244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A244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A244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ru-RU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Verdana"/>
                        </a:rPr>
                        <a:t> А Компания</a:t>
                      </a:r>
                    </a:p>
                  </a:txBody>
                  <a:tcPr marL="10319" marR="10319" marT="9525" marB="0">
                    <a:lnL w="12700" cap="flat" cmpd="sng" algn="ctr">
                      <a:solidFill>
                        <a:srgbClr val="FA244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A244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A244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A244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ru-RU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Verdana"/>
                        </a:rPr>
                        <a:t>Б Компания </a:t>
                      </a:r>
                    </a:p>
                  </a:txBody>
                  <a:tcPr marL="10319" marR="10319" marT="9525" marB="0">
                    <a:lnL w="12700" cap="flat" cmpd="sng" algn="ctr">
                      <a:solidFill>
                        <a:srgbClr val="FA244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A244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A244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A244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342900">
                <a:tc>
                  <a:txBody>
                    <a:bodyPr/>
                    <a:lstStyle/>
                    <a:p>
                      <a:pPr algn="l" rtl="0" fontAlgn="t"/>
                      <a:r>
                        <a:rPr lang="ru-RU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Verdana"/>
                        </a:rPr>
                        <a:t>Баланс, млн. долл. </a:t>
                      </a:r>
                    </a:p>
                  </a:txBody>
                  <a:tcPr marL="10319" marR="10319" marT="9525" marB="0">
                    <a:lnL w="12700" cap="flat" cmpd="sng" algn="ctr">
                      <a:solidFill>
                        <a:srgbClr val="FA244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A244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A244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A244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ru-RU" sz="1400" b="1" i="0" u="none" strike="noStrike" dirty="0">
                          <a:solidFill>
                            <a:srgbClr val="000000"/>
                          </a:solidFill>
                          <a:effectLst/>
                          <a:latin typeface="Verdana"/>
                        </a:rPr>
                        <a:t>1000</a:t>
                      </a:r>
                    </a:p>
                  </a:txBody>
                  <a:tcPr marL="10319" marR="10319" marT="9525" marB="0">
                    <a:lnL w="12700" cap="flat" cmpd="sng" algn="ctr">
                      <a:solidFill>
                        <a:srgbClr val="FA244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A244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A244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A244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ru-RU" sz="1400" b="1" i="0" u="none" strike="noStrike">
                          <a:solidFill>
                            <a:srgbClr val="000000"/>
                          </a:solidFill>
                          <a:effectLst/>
                          <a:latin typeface="Verdana"/>
                        </a:rPr>
                        <a:t>1000</a:t>
                      </a:r>
                    </a:p>
                  </a:txBody>
                  <a:tcPr marL="10319" marR="10319" marT="9525" marB="0">
                    <a:lnL w="12700" cap="flat" cmpd="sng" algn="ctr">
                      <a:solidFill>
                        <a:srgbClr val="FA244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A244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A244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A244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  <a:tr h="342900">
                <a:tc>
                  <a:txBody>
                    <a:bodyPr/>
                    <a:lstStyle/>
                    <a:p>
                      <a:pPr algn="l" rtl="0" fontAlgn="t"/>
                      <a:r>
                        <a:rPr lang="ru-RU" sz="14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Verdana"/>
                        </a:rPr>
                        <a:t>Шундан</a:t>
                      </a:r>
                      <a:r>
                        <a:rPr lang="ru-RU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Verdana"/>
                        </a:rPr>
                        <a:t>, </a:t>
                      </a:r>
                      <a:r>
                        <a:rPr lang="ru-RU" sz="14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Verdana"/>
                        </a:rPr>
                        <a:t>ўз</a:t>
                      </a:r>
                      <a:r>
                        <a:rPr lang="ru-RU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Verdana"/>
                        </a:rPr>
                        <a:t> </a:t>
                      </a:r>
                      <a:r>
                        <a:rPr lang="ru-RU" sz="14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Verdana"/>
                        </a:rPr>
                        <a:t>маблағлари </a:t>
                      </a:r>
                      <a:r>
                        <a:rPr lang="ru-RU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Verdana"/>
                        </a:rPr>
                        <a:t>млн. долл.</a:t>
                      </a:r>
                    </a:p>
                  </a:txBody>
                  <a:tcPr marL="10319" marR="10319" marT="9525" marB="0">
                    <a:lnL w="12700" cap="flat" cmpd="sng" algn="ctr">
                      <a:solidFill>
                        <a:srgbClr val="FA244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A244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A244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400" b="1" i="0" u="none" strike="noStrike" dirty="0">
                          <a:solidFill>
                            <a:srgbClr val="000000"/>
                          </a:solidFill>
                          <a:effectLst/>
                          <a:latin typeface="Verdana"/>
                        </a:rPr>
                        <a:t>1000</a:t>
                      </a:r>
                    </a:p>
                  </a:txBody>
                  <a:tcPr marL="10319" marR="10319" marT="9525" marB="0" anchor="ctr">
                    <a:lnL w="12700" cap="flat" cmpd="sng" algn="ctr">
                      <a:solidFill>
                        <a:srgbClr val="FA244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A244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A244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ru-RU" sz="1400" b="1" i="0" u="none" strike="noStrike" dirty="0">
                          <a:solidFill>
                            <a:srgbClr val="000000"/>
                          </a:solidFill>
                          <a:effectLst/>
                          <a:latin typeface="Verdana"/>
                        </a:rPr>
                        <a:t>500</a:t>
                      </a:r>
                    </a:p>
                  </a:txBody>
                  <a:tcPr marL="10319" marR="10319" marT="9525" marB="0">
                    <a:lnL w="12700" cap="flat" cmpd="sng" algn="ctr">
                      <a:solidFill>
                        <a:srgbClr val="FA244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A244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A244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0002"/>
                  </a:ext>
                </a:extLst>
              </a:tr>
              <a:tr h="342900">
                <a:tc>
                  <a:txBody>
                    <a:bodyPr/>
                    <a:lstStyle/>
                    <a:p>
                      <a:pPr algn="l" rtl="0" fontAlgn="t"/>
                      <a:r>
                        <a:rPr lang="ru-RU" sz="14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Verdana"/>
                        </a:rPr>
                        <a:t>Қарз маблағлари, </a:t>
                      </a:r>
                      <a:r>
                        <a:rPr lang="ru-RU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Verdana"/>
                        </a:rPr>
                        <a:t>млн. долл. </a:t>
                      </a:r>
                    </a:p>
                  </a:txBody>
                  <a:tcPr marL="10319" marR="10319" marT="9525" marB="0">
                    <a:lnL w="12700" cap="flat" cmpd="sng" algn="ctr">
                      <a:solidFill>
                        <a:srgbClr val="FA244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A244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FA244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400" b="1" i="0" u="none" strike="noStrike" dirty="0">
                          <a:solidFill>
                            <a:srgbClr val="000000"/>
                          </a:solidFill>
                          <a:effectLst/>
                          <a:latin typeface="Verdana"/>
                        </a:rPr>
                        <a:t> </a:t>
                      </a:r>
                    </a:p>
                  </a:txBody>
                  <a:tcPr marL="10319" marR="10319" marT="9525" marB="0" anchor="ctr">
                    <a:lnL w="12700" cap="flat" cmpd="sng" algn="ctr">
                      <a:solidFill>
                        <a:srgbClr val="FA244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A244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FA244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ru-RU" sz="1400" b="1" i="0" u="none" strike="noStrike" dirty="0">
                          <a:solidFill>
                            <a:srgbClr val="000000"/>
                          </a:solidFill>
                          <a:effectLst/>
                          <a:latin typeface="Verdana"/>
                        </a:rPr>
                        <a:t>500</a:t>
                      </a:r>
                    </a:p>
                  </a:txBody>
                  <a:tcPr marL="10319" marR="10319" marT="9525" marB="0">
                    <a:lnL w="12700" cap="flat" cmpd="sng" algn="ctr">
                      <a:solidFill>
                        <a:srgbClr val="FA244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A244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FA244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0003"/>
                  </a:ext>
                </a:extLst>
              </a:tr>
              <a:tr h="552450">
                <a:tc>
                  <a:txBody>
                    <a:bodyPr/>
                    <a:lstStyle/>
                    <a:p>
                      <a:pPr algn="l" rtl="0" fontAlgn="t"/>
                      <a:r>
                        <a:rPr lang="ru-RU" sz="14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Verdana"/>
                        </a:rPr>
                        <a:t>Солиқ ва</a:t>
                      </a:r>
                      <a:r>
                        <a:rPr lang="ru-RU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Verdana"/>
                        </a:rPr>
                        <a:t> </a:t>
                      </a:r>
                      <a:r>
                        <a:rPr lang="ru-RU" sz="14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Verdana"/>
                        </a:rPr>
                        <a:t>фоизлар</a:t>
                      </a:r>
                      <a:r>
                        <a:rPr lang="ru-RU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Verdana"/>
                        </a:rPr>
                        <a:t> </a:t>
                      </a:r>
                      <a:r>
                        <a:rPr lang="ru-RU" sz="14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Verdana"/>
                        </a:rPr>
                        <a:t>тўлагунга</a:t>
                      </a:r>
                      <a:r>
                        <a:rPr lang="ru-RU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Verdana"/>
                        </a:rPr>
                        <a:t> </a:t>
                      </a:r>
                      <a:r>
                        <a:rPr lang="ru-RU" sz="14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Verdana"/>
                        </a:rPr>
                        <a:t>қадар фойда</a:t>
                      </a:r>
                      <a:r>
                        <a:rPr lang="ru-RU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Verdana"/>
                        </a:rPr>
                        <a:t>, </a:t>
                      </a:r>
                      <a:r>
                        <a:rPr lang="ru-RU" sz="14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Verdana"/>
                        </a:rPr>
                        <a:t>млн</a:t>
                      </a:r>
                      <a:r>
                        <a:rPr lang="ru-RU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Verdana"/>
                        </a:rPr>
                        <a:t>, долл. </a:t>
                      </a:r>
                    </a:p>
                  </a:txBody>
                  <a:tcPr marL="10319" marR="10319" marT="9525" marB="0">
                    <a:lnL w="12700" cap="flat" cmpd="sng" algn="ctr">
                      <a:solidFill>
                        <a:srgbClr val="FA244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A244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A244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A244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ru-RU" sz="1400" b="1" i="0" u="none" strike="noStrike">
                          <a:solidFill>
                            <a:srgbClr val="000000"/>
                          </a:solidFill>
                          <a:effectLst/>
                          <a:latin typeface="Verdana"/>
                        </a:rPr>
                        <a:t>200</a:t>
                      </a:r>
                    </a:p>
                  </a:txBody>
                  <a:tcPr marL="10319" marR="10319" marT="9525" marB="0">
                    <a:lnL w="12700" cap="flat" cmpd="sng" algn="ctr">
                      <a:solidFill>
                        <a:srgbClr val="FA244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A244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A244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A244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ru-RU" sz="1400" b="1" i="0" u="none" strike="noStrike" dirty="0">
                          <a:solidFill>
                            <a:srgbClr val="000000"/>
                          </a:solidFill>
                          <a:effectLst/>
                          <a:latin typeface="Verdana"/>
                        </a:rPr>
                        <a:t>200</a:t>
                      </a:r>
                    </a:p>
                  </a:txBody>
                  <a:tcPr marL="10319" marR="10319" marT="9525" marB="0">
                    <a:lnL w="12700" cap="flat" cmpd="sng" algn="ctr">
                      <a:solidFill>
                        <a:srgbClr val="FA244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A244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A244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A244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0004"/>
                  </a:ext>
                </a:extLst>
              </a:tr>
              <a:tr h="504825">
                <a:tc>
                  <a:txBody>
                    <a:bodyPr/>
                    <a:lstStyle/>
                    <a:p>
                      <a:pPr algn="l" rtl="0" fontAlgn="t"/>
                      <a:r>
                        <a:rPr lang="ru-RU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Verdana"/>
                        </a:rPr>
                        <a:t>- </a:t>
                      </a:r>
                      <a:r>
                        <a:rPr lang="ru-RU" sz="14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Verdana"/>
                        </a:rPr>
                        <a:t>Қарз маблағлари бўйича</a:t>
                      </a:r>
                      <a:r>
                        <a:rPr lang="ru-RU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Verdana"/>
                        </a:rPr>
                        <a:t> </a:t>
                      </a:r>
                      <a:r>
                        <a:rPr lang="ru-RU" sz="14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Verdana"/>
                        </a:rPr>
                        <a:t>молиявий</a:t>
                      </a:r>
                      <a:r>
                        <a:rPr lang="ru-RU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Verdana"/>
                        </a:rPr>
                        <a:t> </a:t>
                      </a:r>
                      <a:r>
                        <a:rPr lang="ru-RU" sz="14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Verdana"/>
                        </a:rPr>
                        <a:t>харажатлар</a:t>
                      </a:r>
                      <a:r>
                        <a:rPr lang="ru-RU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Verdana"/>
                        </a:rPr>
                        <a:t>, млн. долл. </a:t>
                      </a:r>
                    </a:p>
                  </a:txBody>
                  <a:tcPr marL="10319" marR="10319" marT="9525" marB="0">
                    <a:lnL w="12700" cap="flat" cmpd="sng" algn="ctr">
                      <a:solidFill>
                        <a:srgbClr val="FA244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A244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A244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A244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ru-RU" sz="1400" b="1" i="0" u="none" strike="noStrike" dirty="0">
                          <a:solidFill>
                            <a:srgbClr val="000000"/>
                          </a:solidFill>
                          <a:effectLst/>
                          <a:latin typeface="Verdana"/>
                        </a:rPr>
                        <a:t>- </a:t>
                      </a:r>
                    </a:p>
                  </a:txBody>
                  <a:tcPr marL="10319" marR="10319" marT="9525" marB="0">
                    <a:lnL w="12700" cap="flat" cmpd="sng" algn="ctr">
                      <a:solidFill>
                        <a:srgbClr val="FA244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A244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A244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A244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ru-RU" sz="1400" b="1" i="0" u="none" strike="noStrike" dirty="0">
                          <a:solidFill>
                            <a:srgbClr val="000000"/>
                          </a:solidFill>
                          <a:effectLst/>
                          <a:latin typeface="Verdana"/>
                        </a:rPr>
                        <a:t>75</a:t>
                      </a:r>
                    </a:p>
                  </a:txBody>
                  <a:tcPr marL="10319" marR="10319" marT="9525" marB="0">
                    <a:lnL w="12700" cap="flat" cmpd="sng" algn="ctr">
                      <a:solidFill>
                        <a:srgbClr val="FA244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A244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A244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A244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0005"/>
                  </a:ext>
                </a:extLst>
              </a:tr>
              <a:tr h="485775">
                <a:tc>
                  <a:txBody>
                    <a:bodyPr/>
                    <a:lstStyle/>
                    <a:p>
                      <a:pPr algn="l" rtl="0" fontAlgn="t"/>
                      <a:r>
                        <a:rPr lang="ru-RU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Verdana"/>
                        </a:rPr>
                        <a:t>= </a:t>
                      </a:r>
                      <a:r>
                        <a:rPr lang="ru-RU" sz="14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Verdana"/>
                        </a:rPr>
                        <a:t>солиққа тортиладиган</a:t>
                      </a:r>
                      <a:r>
                        <a:rPr lang="ru-RU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Verdana"/>
                        </a:rPr>
                        <a:t> </a:t>
                      </a:r>
                      <a:r>
                        <a:rPr lang="ru-RU" sz="14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Verdana"/>
                        </a:rPr>
                        <a:t>фойда</a:t>
                      </a:r>
                      <a:r>
                        <a:rPr lang="ru-RU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Verdana"/>
                        </a:rPr>
                        <a:t>, млн. долл.  </a:t>
                      </a:r>
                    </a:p>
                  </a:txBody>
                  <a:tcPr marL="10319" marR="10319" marT="9525" marB="0">
                    <a:lnL w="12700" cap="flat" cmpd="sng" algn="ctr">
                      <a:solidFill>
                        <a:srgbClr val="FA244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A244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A244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A244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ru-RU" sz="1400" b="1" i="0" u="none" strike="noStrike">
                          <a:solidFill>
                            <a:srgbClr val="000000"/>
                          </a:solidFill>
                          <a:effectLst/>
                          <a:latin typeface="Verdana"/>
                        </a:rPr>
                        <a:t>200</a:t>
                      </a:r>
                    </a:p>
                  </a:txBody>
                  <a:tcPr marL="10319" marR="10319" marT="9525" marB="0">
                    <a:lnL w="12700" cap="flat" cmpd="sng" algn="ctr">
                      <a:solidFill>
                        <a:srgbClr val="FA244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A244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A244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A244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ru-RU" sz="1400" b="1" i="0" u="none" strike="noStrike" dirty="0">
                          <a:solidFill>
                            <a:srgbClr val="000000"/>
                          </a:solidFill>
                          <a:effectLst/>
                          <a:latin typeface="Verdana"/>
                        </a:rPr>
                        <a:t>125</a:t>
                      </a:r>
                    </a:p>
                  </a:txBody>
                  <a:tcPr marL="10319" marR="10319" marT="9525" marB="0">
                    <a:lnL w="12700" cap="flat" cmpd="sng" algn="ctr">
                      <a:solidFill>
                        <a:srgbClr val="FA244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A244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A244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A244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0006"/>
                  </a:ext>
                </a:extLst>
              </a:tr>
              <a:tr h="295275">
                <a:tc>
                  <a:txBody>
                    <a:bodyPr/>
                    <a:lstStyle/>
                    <a:p>
                      <a:pPr algn="l" rtl="0" fontAlgn="t"/>
                      <a:r>
                        <a:rPr lang="ru-RU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Verdana"/>
                        </a:rPr>
                        <a:t>- </a:t>
                      </a:r>
                      <a:r>
                        <a:rPr lang="ru-RU" sz="14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Verdana"/>
                        </a:rPr>
                        <a:t>Фойда</a:t>
                      </a:r>
                      <a:r>
                        <a:rPr lang="ru-RU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Verdana"/>
                        </a:rPr>
                        <a:t> </a:t>
                      </a:r>
                      <a:r>
                        <a:rPr lang="ru-RU" sz="14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Verdana"/>
                        </a:rPr>
                        <a:t>солиғи, млн</a:t>
                      </a:r>
                      <a:r>
                        <a:rPr lang="ru-RU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Verdana"/>
                        </a:rPr>
                        <a:t>, долл.  </a:t>
                      </a:r>
                    </a:p>
                  </a:txBody>
                  <a:tcPr marL="10319" marR="10319" marT="9525" marB="0">
                    <a:lnL w="12700" cap="flat" cmpd="sng" algn="ctr">
                      <a:solidFill>
                        <a:srgbClr val="FA244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A244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A244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A244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ru-RU" sz="1400" b="1" i="0" u="none" strike="noStrike">
                          <a:solidFill>
                            <a:srgbClr val="000000"/>
                          </a:solidFill>
                          <a:effectLst/>
                          <a:latin typeface="Verdana"/>
                        </a:rPr>
                        <a:t>67</a:t>
                      </a:r>
                    </a:p>
                  </a:txBody>
                  <a:tcPr marL="10319" marR="10319" marT="9525" marB="0">
                    <a:lnL w="12700" cap="flat" cmpd="sng" algn="ctr">
                      <a:solidFill>
                        <a:srgbClr val="FA244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A244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A244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A244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ru-RU" sz="1400" b="1" i="0" u="none" strike="noStrike" dirty="0">
                          <a:solidFill>
                            <a:srgbClr val="000000"/>
                          </a:solidFill>
                          <a:effectLst/>
                          <a:latin typeface="Verdana"/>
                        </a:rPr>
                        <a:t>41,7</a:t>
                      </a:r>
                    </a:p>
                  </a:txBody>
                  <a:tcPr marL="10319" marR="10319" marT="9525" marB="0">
                    <a:lnL w="12700" cap="flat" cmpd="sng" algn="ctr">
                      <a:solidFill>
                        <a:srgbClr val="FA244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A244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A244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A244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0007"/>
                  </a:ext>
                </a:extLst>
              </a:tr>
              <a:tr h="304800">
                <a:tc>
                  <a:txBody>
                    <a:bodyPr/>
                    <a:lstStyle/>
                    <a:p>
                      <a:pPr algn="l" rtl="0" fontAlgn="t"/>
                      <a:r>
                        <a:rPr lang="ru-RU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Verdana"/>
                        </a:rPr>
                        <a:t>= соф </a:t>
                      </a:r>
                      <a:r>
                        <a:rPr lang="ru-RU" sz="14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Verdana"/>
                        </a:rPr>
                        <a:t>фойда</a:t>
                      </a:r>
                      <a:r>
                        <a:rPr lang="ru-RU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Verdana"/>
                        </a:rPr>
                        <a:t>, млн. долл. </a:t>
                      </a:r>
                    </a:p>
                  </a:txBody>
                  <a:tcPr marL="10319" marR="10319" marT="9525" marB="0">
                    <a:lnL w="12700" cap="flat" cmpd="sng" algn="ctr">
                      <a:solidFill>
                        <a:srgbClr val="FA244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A244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A244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A244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ru-RU" sz="1400" b="1" i="0" u="none" strike="noStrike" dirty="0">
                          <a:solidFill>
                            <a:srgbClr val="000000"/>
                          </a:solidFill>
                          <a:effectLst/>
                          <a:latin typeface="Verdana"/>
                        </a:rPr>
                        <a:t>133</a:t>
                      </a:r>
                    </a:p>
                  </a:txBody>
                  <a:tcPr marL="10319" marR="10319" marT="9525" marB="0">
                    <a:lnL w="12700" cap="flat" cmpd="sng" algn="ctr">
                      <a:solidFill>
                        <a:srgbClr val="FA244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A244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A244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A244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ru-RU" sz="1400" b="1" i="0" u="none" strike="noStrike" dirty="0">
                          <a:solidFill>
                            <a:srgbClr val="000000"/>
                          </a:solidFill>
                          <a:effectLst/>
                          <a:latin typeface="Verdana"/>
                        </a:rPr>
                        <a:t>83</a:t>
                      </a:r>
                    </a:p>
                  </a:txBody>
                  <a:tcPr marL="10319" marR="10319" marT="9525" marB="0">
                    <a:lnL w="12700" cap="flat" cmpd="sng" algn="ctr">
                      <a:solidFill>
                        <a:srgbClr val="FA244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A244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A244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A244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0008"/>
                  </a:ext>
                </a:extLst>
              </a:tr>
              <a:tr h="323850">
                <a:tc>
                  <a:txBody>
                    <a:bodyPr/>
                    <a:lstStyle/>
                    <a:p>
                      <a:pPr algn="l" rtl="0" fontAlgn="t"/>
                      <a:r>
                        <a:rPr lang="ru-RU" sz="14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Verdana"/>
                        </a:rPr>
                        <a:t>Ўзлик</a:t>
                      </a:r>
                      <a:r>
                        <a:rPr lang="ru-RU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Verdana"/>
                        </a:rPr>
                        <a:t> </a:t>
                      </a:r>
                      <a:r>
                        <a:rPr lang="ru-RU" sz="14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Verdana"/>
                        </a:rPr>
                        <a:t>маблағининг </a:t>
                      </a:r>
                      <a:r>
                        <a:rPr lang="ru-RU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Verdana"/>
                        </a:rPr>
                        <a:t>соф </a:t>
                      </a:r>
                      <a:r>
                        <a:rPr lang="ru-RU" sz="14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Verdana"/>
                        </a:rPr>
                        <a:t>рентабеллиги</a:t>
                      </a:r>
                      <a:r>
                        <a:rPr lang="ru-RU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Verdana"/>
                        </a:rPr>
                        <a:t>, % </a:t>
                      </a:r>
                    </a:p>
                  </a:txBody>
                  <a:tcPr marL="10319" marR="10319" marT="9525" marB="0">
                    <a:lnL w="12700" cap="flat" cmpd="sng" algn="ctr">
                      <a:solidFill>
                        <a:srgbClr val="FA244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A244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A244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A244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ru-RU" sz="1400" b="1" i="0" u="none" strike="noStrike" dirty="0">
                          <a:solidFill>
                            <a:srgbClr val="FF0000"/>
                          </a:solidFill>
                          <a:effectLst/>
                          <a:latin typeface="Verdana"/>
                        </a:rPr>
                        <a:t>13,3</a:t>
                      </a:r>
                    </a:p>
                  </a:txBody>
                  <a:tcPr marL="10319" marR="10319" marT="9525" marB="0">
                    <a:lnL w="12700" cap="flat" cmpd="sng" algn="ctr">
                      <a:solidFill>
                        <a:srgbClr val="FA244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A244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A244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A244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ru-RU" sz="1400" b="1" i="0" u="none" strike="noStrike" dirty="0">
                          <a:solidFill>
                            <a:srgbClr val="FF0000"/>
                          </a:solidFill>
                          <a:effectLst/>
                          <a:latin typeface="Verdana"/>
                        </a:rPr>
                        <a:t>16,7</a:t>
                      </a:r>
                    </a:p>
                  </a:txBody>
                  <a:tcPr marL="10319" marR="10319" marT="9525" marB="0">
                    <a:lnL w="12700" cap="flat" cmpd="sng" algn="ctr">
                      <a:solidFill>
                        <a:srgbClr val="FA244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A244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A244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A244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0009"/>
                  </a:ext>
                </a:extLst>
              </a:tr>
            </a:tbl>
          </a:graphicData>
        </a:graphic>
      </p:graphicFrame>
      <p:sp>
        <p:nvSpPr>
          <p:cNvPr id="3" name="TextBox 2"/>
          <p:cNvSpPr txBox="1"/>
          <p:nvPr/>
        </p:nvSpPr>
        <p:spPr>
          <a:xfrm>
            <a:off x="2819636" y="548682"/>
            <a:ext cx="631870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b="1" dirty="0"/>
              <a:t>Капитал </a:t>
            </a:r>
            <a:r>
              <a:rPr lang="ru-RU" sz="2400" b="1" dirty="0" err="1"/>
              <a:t>таркиби</a:t>
            </a:r>
            <a:r>
              <a:rPr lang="ru-RU" sz="2400" b="1" dirty="0"/>
              <a:t> </a:t>
            </a:r>
            <a:r>
              <a:rPr lang="ru-RU" sz="2400" b="1" dirty="0" err="1"/>
              <a:t>таҳлили</a:t>
            </a:r>
            <a:endParaRPr lang="ru-RU" sz="2400" b="1" dirty="0"/>
          </a:p>
        </p:txBody>
      </p:sp>
    </p:spTree>
    <p:extLst>
      <p:ext uri="{BB962C8B-B14F-4D97-AF65-F5344CB8AC3E}">
        <p14:creationId xmlns:p14="http://schemas.microsoft.com/office/powerpoint/2010/main" val="3479003663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Содержимое 3"/>
          <p:cNvGraphicFramePr>
            <a:graphicFrameLocks noGrp="1"/>
          </p:cNvGraphicFramePr>
          <p:nvPr>
            <p:ph idx="1"/>
          </p:nvPr>
        </p:nvGraphicFramePr>
        <p:xfrm>
          <a:off x="1638300" y="1600200"/>
          <a:ext cx="8915400" cy="33883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457700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4457700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ru-RU" sz="1800" b="1" i="0" kern="1200" dirty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 </a:t>
                      </a:r>
                      <a:r>
                        <a:rPr lang="en-US" sz="1800" b="1" i="0" kern="1200" dirty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IRR</a:t>
                      </a:r>
                      <a:r>
                        <a:rPr lang="uz-Cyrl-UZ" sz="1800" b="1" i="0" kern="1200" dirty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коэффициенти</a:t>
                      </a:r>
                      <a:r>
                        <a:rPr lang="uz-Cyrl-UZ" sz="1800" b="1" i="0" kern="1200" baseline="0" dirty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даражасини баҳолаш</a:t>
                      </a:r>
                      <a:endParaRPr lang="ru-RU" dirty="0"/>
                    </a:p>
                  </a:txBody>
                  <a:tcPr marL="99060" marR="99060"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b="1" i="0" kern="1200" dirty="0" err="1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Лойиҳа бўйича</a:t>
                      </a:r>
                      <a:r>
                        <a:rPr lang="ru-RU" sz="1800" b="1" i="0" kern="1200" dirty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1800" b="1" i="0" kern="1200" dirty="0" err="1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хулоса</a:t>
                      </a:r>
                      <a:endParaRPr lang="ru-RU" dirty="0"/>
                    </a:p>
                  </a:txBody>
                  <a:tcPr marL="99060" marR="99060">
                    <a:solidFill>
                      <a:srgbClr val="00206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l"/>
                      <a:r>
                        <a:rPr lang="en-US" sz="1800" b="0" i="0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IRR &gt; WACC</a:t>
                      </a:r>
                      <a:endParaRPr lang="ru-RU" dirty="0"/>
                    </a:p>
                  </a:txBody>
                  <a:tcPr marL="99060" marR="99060"/>
                </a:tc>
                <a:tc>
                  <a:txBody>
                    <a:bodyPr/>
                    <a:lstStyle/>
                    <a:p>
                      <a:r>
                        <a:rPr lang="ru-RU" sz="1800" b="0" i="0" kern="1200" dirty="0" err="1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Инвестицион</a:t>
                      </a:r>
                      <a:r>
                        <a:rPr lang="ru-RU" sz="1800" b="0" i="0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1800" b="0" i="0" kern="1200" dirty="0" err="1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лойиҳага</a:t>
                      </a:r>
                      <a:r>
                        <a:rPr lang="ru-RU" sz="1800" b="0" i="0" kern="1200" baseline="0" dirty="0" err="1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киритилган</a:t>
                      </a:r>
                      <a:r>
                        <a:rPr lang="ru-RU" sz="1800" b="0" i="0" kern="1200" baseline="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капитал </a:t>
                      </a:r>
                      <a:r>
                        <a:rPr lang="ru-RU" sz="1800" b="0" i="0" kern="1200" baseline="0" dirty="0" err="1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ўз</a:t>
                      </a:r>
                      <a:r>
                        <a:rPr lang="ru-RU" sz="1800" b="0" i="0" kern="1200" baseline="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1800" b="0" i="0" kern="1200" baseline="0" dirty="0" err="1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таннархига</a:t>
                      </a:r>
                      <a:r>
                        <a:rPr lang="ru-RU" sz="1800" b="0" i="0" kern="1200" baseline="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1800" b="0" i="0" kern="1200" baseline="0" dirty="0" err="1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нисбатан</a:t>
                      </a:r>
                      <a:r>
                        <a:rPr lang="ru-RU" sz="1800" b="0" i="0" kern="1200" baseline="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1800" b="0" i="0" kern="1200" baseline="0" dirty="0" err="1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юқорироқ даромад</a:t>
                      </a:r>
                      <a:r>
                        <a:rPr lang="ru-RU" sz="1800" b="0" i="0" kern="1200" baseline="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1800" b="0" i="0" kern="1200" baseline="0" dirty="0" err="1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келтиради</a:t>
                      </a:r>
                      <a:r>
                        <a:rPr lang="ru-RU" sz="1800" b="0" i="0" kern="1200" baseline="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. </a:t>
                      </a:r>
                      <a:r>
                        <a:rPr lang="ru-RU" sz="1800" b="0" i="0" kern="1200" baseline="0" dirty="0" err="1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Бундай</a:t>
                      </a:r>
                      <a:r>
                        <a:rPr lang="ru-RU" sz="1800" b="0" i="0" kern="1200" baseline="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1800" b="0" i="0" kern="1200" baseline="0" dirty="0" err="1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лойиҳа инвестицион</a:t>
                      </a:r>
                      <a:r>
                        <a:rPr lang="ru-RU" sz="1800" b="0" i="0" kern="1200" baseline="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1800" b="0" i="0" kern="1200" baseline="0" dirty="0" err="1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нуқтаи назардан</a:t>
                      </a:r>
                      <a:r>
                        <a:rPr lang="ru-RU" sz="1800" b="0" i="0" kern="1200" baseline="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1800" b="0" i="0" kern="1200" baseline="0" dirty="0" err="1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жозибалидир</a:t>
                      </a:r>
                      <a:endParaRPr lang="ru-RU" dirty="0"/>
                    </a:p>
                  </a:txBody>
                  <a:tcPr marL="99060" marR="99060"/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sz="1800" b="0" i="0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IRR = WACC</a:t>
                      </a:r>
                      <a:endParaRPr lang="ru-RU" dirty="0"/>
                    </a:p>
                  </a:txBody>
                  <a:tcPr marL="99060" marR="99060"/>
                </a:tc>
                <a:tc>
                  <a:txBody>
                    <a:bodyPr/>
                    <a:lstStyle/>
                    <a:p>
                      <a:r>
                        <a:rPr lang="ru-RU" sz="1800" b="0" i="0" kern="1200" dirty="0" err="1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Лойиҳа келгусида</a:t>
                      </a:r>
                      <a:r>
                        <a:rPr lang="ru-RU" sz="1800" b="0" i="0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на </a:t>
                      </a:r>
                      <a:r>
                        <a:rPr lang="ru-RU" sz="1800" b="0" i="0" kern="1200" dirty="0" err="1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зарар</a:t>
                      </a:r>
                      <a:r>
                        <a:rPr lang="ru-RU" sz="1800" b="0" i="0" kern="1200" baseline="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, </a:t>
                      </a:r>
                      <a:r>
                        <a:rPr lang="ru-RU" sz="1800" b="0" i="0" kern="1200" baseline="0" dirty="0" err="1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на</a:t>
                      </a:r>
                      <a:r>
                        <a:rPr lang="ru-RU" sz="1800" b="0" i="0" kern="1200" baseline="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1800" b="0" i="0" kern="1200" baseline="0" dirty="0" err="1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даромад</a:t>
                      </a:r>
                      <a:r>
                        <a:rPr lang="ru-RU" sz="1800" b="0" i="0" kern="1200" baseline="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1800" b="0" i="0" kern="1200" baseline="0" dirty="0" err="1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келтиради</a:t>
                      </a:r>
                      <a:r>
                        <a:rPr lang="ru-RU" sz="1800" b="0" i="0" kern="1200" baseline="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1800" b="0" i="0" kern="1200" baseline="0" dirty="0" err="1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ва</a:t>
                      </a:r>
                      <a:r>
                        <a:rPr lang="ru-RU" sz="1800" b="0" i="0" kern="1200" baseline="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1800" b="0" i="0" kern="1200" baseline="0" dirty="0" err="1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бундай</a:t>
                      </a:r>
                      <a:r>
                        <a:rPr lang="ru-RU" sz="1800" b="0" i="0" kern="1200" baseline="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1800" b="0" i="0" kern="1200" baseline="0" dirty="0" err="1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лойиҳа жозибадор</a:t>
                      </a:r>
                      <a:r>
                        <a:rPr lang="ru-RU" sz="1800" b="0" i="0" kern="1200" baseline="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1800" b="0" i="0" kern="1200" baseline="0" dirty="0" err="1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бўлмайди</a:t>
                      </a:r>
                      <a:r>
                        <a:rPr lang="ru-RU" sz="1800" b="0" i="0" kern="1200" baseline="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.</a:t>
                      </a:r>
                      <a:endParaRPr lang="ru-RU" dirty="0"/>
                    </a:p>
                  </a:txBody>
                  <a:tcPr marL="99060" marR="99060"/>
                </a:tc>
                <a:extLst>
                  <a:ext uri="{0D108BD9-81ED-4DB2-BD59-A6C34878D82A}">
                    <a16:rowId xmlns:a16="http://schemas.microsoft.com/office/drawing/2014/main" xmlns="" val="1000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sz="1800" b="0" i="0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IRR &lt; WACC</a:t>
                      </a:r>
                      <a:endParaRPr lang="ru-RU" dirty="0"/>
                    </a:p>
                  </a:txBody>
                  <a:tcPr marL="99060" marR="99060"/>
                </a:tc>
                <a:tc>
                  <a:txBody>
                    <a:bodyPr/>
                    <a:lstStyle/>
                    <a:p>
                      <a:r>
                        <a:rPr lang="ru-RU" sz="1800" b="0" i="0" kern="1200" dirty="0" err="1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Бундай</a:t>
                      </a:r>
                      <a:r>
                        <a:rPr lang="ru-RU" sz="1800" b="0" i="0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1800" b="0" i="0" kern="1200" dirty="0" err="1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лойиҳа келгусида</a:t>
                      </a:r>
                      <a:r>
                        <a:rPr lang="ru-RU" sz="1800" b="0" i="0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1800" b="0" i="0" kern="1200" dirty="0" err="1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салбий</a:t>
                      </a:r>
                      <a:r>
                        <a:rPr lang="ru-RU" sz="1800" b="0" i="0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1800" b="0" i="0" kern="1200" dirty="0" err="1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дисконтланган</a:t>
                      </a:r>
                      <a:r>
                        <a:rPr lang="ru-RU" sz="1800" b="0" i="0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пул </a:t>
                      </a:r>
                      <a:r>
                        <a:rPr lang="ru-RU" sz="1800" b="0" i="0" kern="1200" dirty="0" err="1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оқимини юзага</a:t>
                      </a:r>
                      <a:r>
                        <a:rPr lang="ru-RU" sz="1800" b="0" i="0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1800" b="0" i="0" kern="1200" dirty="0" err="1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келтиради</a:t>
                      </a:r>
                      <a:r>
                        <a:rPr lang="ru-RU" sz="1800" b="0" i="0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.</a:t>
                      </a:r>
                      <a:endParaRPr lang="ru-RU" dirty="0"/>
                    </a:p>
                  </a:txBody>
                  <a:tcPr marL="99060" marR="99060"/>
                </a:tc>
                <a:extLst>
                  <a:ext uri="{0D108BD9-81ED-4DB2-BD59-A6C34878D82A}">
                    <a16:rowId xmlns:a16="http://schemas.microsoft.com/office/drawing/2014/main" xmlns="" val="10003"/>
                  </a:ext>
                </a:extLst>
              </a:tr>
            </a:tbl>
          </a:graphicData>
        </a:graphic>
      </p:graphicFrame>
      <p:sp>
        <p:nvSpPr>
          <p:cNvPr id="3" name="TextBox 2"/>
          <p:cNvSpPr txBox="1"/>
          <p:nvPr/>
        </p:nvSpPr>
        <p:spPr>
          <a:xfrm>
            <a:off x="2279576" y="548680"/>
            <a:ext cx="6984776" cy="553998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ctr">
              <a:lnSpc>
                <a:spcPct val="90000"/>
              </a:lnSpc>
              <a:spcBef>
                <a:spcPts val="400"/>
              </a:spcBef>
            </a:pPr>
            <a:r>
              <a:rPr lang="uz-Cyrl-UZ" sz="2000" b="1" dirty="0"/>
              <a:t>Капиталнинг ўртача тортилган қиймати (</a:t>
            </a:r>
            <a:r>
              <a:rPr lang="en-US" sz="2000" dirty="0">
                <a:solidFill>
                  <a:schemeClr val="dk1"/>
                </a:solidFill>
              </a:rPr>
              <a:t>WACC</a:t>
            </a:r>
            <a:r>
              <a:rPr lang="uz-Cyrl-UZ" sz="2000" b="1" dirty="0"/>
              <a:t>) ва ички даромадлик ставкаси (</a:t>
            </a:r>
            <a:r>
              <a:rPr lang="en-US" sz="2000" dirty="0">
                <a:solidFill>
                  <a:schemeClr val="dk1"/>
                </a:solidFill>
              </a:rPr>
              <a:t>IRR</a:t>
            </a:r>
            <a:r>
              <a:rPr lang="uz-Cyrl-UZ" sz="2000" b="1" dirty="0"/>
              <a:t>)</a:t>
            </a:r>
            <a:endParaRPr lang="ru-RU" sz="2000" b="1" dirty="0" err="1"/>
          </a:p>
        </p:txBody>
      </p:sp>
    </p:spTree>
    <p:extLst>
      <p:ext uri="{BB962C8B-B14F-4D97-AF65-F5344CB8AC3E}">
        <p14:creationId xmlns:p14="http://schemas.microsoft.com/office/powerpoint/2010/main" val="1078892183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uz-Cyrl-UZ" dirty="0"/>
              <a:t>Фойдаланилган адабиётлар рўйхати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uz-Cyrl-UZ" dirty="0"/>
              <a:t>1. </a:t>
            </a:r>
            <a:r>
              <a:rPr lang="en-US" dirty="0"/>
              <a:t>Michael </a:t>
            </a:r>
            <a:r>
              <a:rPr lang="en-US" dirty="0" err="1"/>
              <a:t>Baye</a:t>
            </a:r>
            <a:r>
              <a:rPr lang="en-US" dirty="0"/>
              <a:t>, Jeff Prince</a:t>
            </a:r>
            <a:r>
              <a:rPr lang="uz-Cyrl-UZ" dirty="0"/>
              <a:t>. </a:t>
            </a:r>
            <a:r>
              <a:rPr lang="en-US" dirty="0"/>
              <a:t>Managerial Economics &amp; Business Strategy 10</a:t>
            </a:r>
            <a:r>
              <a:rPr lang="en-US" baseline="30000" dirty="0"/>
              <a:t>th</a:t>
            </a:r>
            <a:r>
              <a:rPr lang="uz-Cyrl-UZ" dirty="0"/>
              <a:t> </a:t>
            </a:r>
            <a:r>
              <a:rPr lang="en-US" dirty="0"/>
              <a:t>Edition</a:t>
            </a:r>
            <a:r>
              <a:rPr lang="uz-Cyrl-UZ" dirty="0"/>
              <a:t>. </a:t>
            </a:r>
            <a:r>
              <a:rPr lang="ru-RU" dirty="0"/>
              <a:t>2021. 576 </a:t>
            </a:r>
            <a:r>
              <a:rPr lang="en-US" dirty="0"/>
              <a:t>p.</a:t>
            </a:r>
          </a:p>
          <a:p>
            <a:r>
              <a:rPr lang="en-US" dirty="0"/>
              <a:t>2. </a:t>
            </a:r>
            <a:r>
              <a:rPr lang="en-US" dirty="0">
                <a:hlinkClick r:id="rId3" tooltip="Find all the author's books"/>
              </a:rPr>
              <a:t>James </a:t>
            </a:r>
            <a:r>
              <a:rPr lang="en-US" dirty="0" err="1">
                <a:hlinkClick r:id="rId3" tooltip="Find all the author's books"/>
              </a:rPr>
              <a:t>Brickley</a:t>
            </a:r>
            <a:r>
              <a:rPr lang="en-US" dirty="0"/>
              <a:t>, </a:t>
            </a:r>
            <a:r>
              <a:rPr lang="en-US" dirty="0">
                <a:hlinkClick r:id="rId4" tooltip="Find all the author's books"/>
              </a:rPr>
              <a:t>Clifford W. Smith</a:t>
            </a:r>
            <a:r>
              <a:rPr lang="en-US" dirty="0"/>
              <a:t>, </a:t>
            </a:r>
            <a:r>
              <a:rPr lang="en-US" dirty="0">
                <a:hlinkClick r:id="rId5" tooltip="Find all the author's books"/>
              </a:rPr>
              <a:t>Jerold L. Zimmerman</a:t>
            </a:r>
            <a:r>
              <a:rPr lang="en-US" dirty="0"/>
              <a:t>. Managerial Economics &amp; Organizational Architecture, 7th Edition, </a:t>
            </a:r>
            <a:r>
              <a:rPr lang="ru-RU" dirty="0"/>
              <a:t>2020</a:t>
            </a:r>
            <a:r>
              <a:rPr lang="en-US" dirty="0"/>
              <a:t>. </a:t>
            </a:r>
            <a:r>
              <a:rPr lang="ru-RU" dirty="0"/>
              <a:t>845</a:t>
            </a:r>
            <a:r>
              <a:rPr lang="en-US" dirty="0"/>
              <a:t> p.</a:t>
            </a:r>
            <a:endParaRPr lang="uz-Cyrl-UZ" dirty="0"/>
          </a:p>
          <a:p>
            <a:r>
              <a:rPr lang="uz-Cyrl-UZ" dirty="0"/>
              <a:t>3. </a:t>
            </a:r>
            <a:r>
              <a:rPr lang="en-US" dirty="0">
                <a:hlinkClick r:id="rId6" tooltip="Find all the author's books"/>
              </a:rPr>
              <a:t>Jeffrey M. </a:t>
            </a:r>
            <a:r>
              <a:rPr lang="en-US" dirty="0" err="1">
                <a:hlinkClick r:id="rId6" tooltip="Find all the author's books"/>
              </a:rPr>
              <a:t>Perloff</a:t>
            </a:r>
            <a:r>
              <a:rPr lang="en-US" dirty="0"/>
              <a:t>, </a:t>
            </a:r>
            <a:r>
              <a:rPr lang="en-US" dirty="0">
                <a:hlinkClick r:id="rId7" tooltip="Find all the author's books"/>
              </a:rPr>
              <a:t>James A. Brander</a:t>
            </a:r>
            <a:r>
              <a:rPr lang="uz-Cyrl-UZ" dirty="0"/>
              <a:t>. </a:t>
            </a:r>
            <a:r>
              <a:rPr lang="en-US" dirty="0"/>
              <a:t>Managerial economics and strategy</a:t>
            </a:r>
            <a:r>
              <a:rPr lang="uz-Cyrl-UZ" dirty="0"/>
              <a:t>. </a:t>
            </a:r>
            <a:r>
              <a:rPr lang="ru-RU" dirty="0"/>
              <a:t>2020. 720 </a:t>
            </a:r>
            <a:r>
              <a:rPr lang="en-US" dirty="0"/>
              <a:t>p.</a:t>
            </a:r>
          </a:p>
          <a:p>
            <a:r>
              <a:rPr lang="en-US" dirty="0"/>
              <a:t>4.</a:t>
            </a:r>
            <a:r>
              <a:rPr lang="ru-RU" dirty="0"/>
              <a:t> </a:t>
            </a:r>
            <a:r>
              <a:rPr lang="ru-RU" dirty="0" err="1"/>
              <a:t>Сио</a:t>
            </a:r>
            <a:r>
              <a:rPr lang="ru-RU" dirty="0"/>
              <a:t> К.К. Управленческая экономика. Учебник. Издательство: «Инфра-М», 2000. 672 с.</a:t>
            </a:r>
            <a:br>
              <a:rPr lang="ru-RU" dirty="0"/>
            </a:br>
            <a:r>
              <a:rPr lang="ru-RU" dirty="0"/>
              <a:t/>
            </a:r>
            <a:br>
              <a:rPr lang="ru-RU" dirty="0"/>
            </a:br>
            <a:r>
              <a:rPr lang="ru-RU" dirty="0"/>
              <a:t/>
            </a:r>
            <a:br>
              <a:rPr lang="ru-RU" dirty="0"/>
            </a:br>
            <a:endParaRPr lang="en-US" dirty="0"/>
          </a:p>
          <a:p>
            <a:endParaRPr lang="en-US" dirty="0"/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899243116"/>
      </p:ext>
    </p:extLst>
  </p:cSld>
  <p:clrMapOvr>
    <a:masterClrMapping/>
  </p:clrMapOvr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0"/>
  <p:tag name="TIME" val="15"/>
  <p:tag name="QUESTION" val="1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0"/>
  <p:tag name="TIME" val="15"/>
  <p:tag name="QUESTION" val="1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0"/>
  <p:tag name="TIME" val="15"/>
  <p:tag name="QUESTION" val="1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heme/theme1.xml><?xml version="1.0" encoding="utf-8"?>
<a:theme xmlns:a="http://schemas.openxmlformats.org/drawingml/2006/main" name="uzb 16;9">
  <a:themeElements>
    <a:clrScheme name="Другая 1">
      <a:dk1>
        <a:srgbClr val="0B375B"/>
      </a:dk1>
      <a:lt1>
        <a:srgbClr val="FFFFFF"/>
      </a:lt1>
      <a:dk2>
        <a:srgbClr val="0B375B"/>
      </a:dk2>
      <a:lt2>
        <a:srgbClr val="FFFFFF"/>
      </a:lt2>
      <a:accent1>
        <a:srgbClr val="0B375B"/>
      </a:accent1>
      <a:accent2>
        <a:srgbClr val="7F7F7F"/>
      </a:accent2>
      <a:accent3>
        <a:srgbClr val="A5A5A5"/>
      </a:accent3>
      <a:accent4>
        <a:srgbClr val="0B375B"/>
      </a:accent4>
      <a:accent5>
        <a:srgbClr val="0B375B"/>
      </a:accent5>
      <a:accent6>
        <a:srgbClr val="0B375B"/>
      </a:accent6>
      <a:hlink>
        <a:srgbClr val="0B375B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uzb 16;9" id="{C393A175-1F4E-4CB5-821A-B5847CC5A683}" vid="{CD9B629A-8ED6-448F-A84B-DE4D60D082B2}"/>
    </a:ext>
  </a:ext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uzb 16;9</Template>
  <TotalTime>603</TotalTime>
  <Words>1335</Words>
  <Application>Microsoft Office PowerPoint</Application>
  <PresentationFormat>Широкоэкранный</PresentationFormat>
  <Paragraphs>219</Paragraphs>
  <Slides>31</Slides>
  <Notes>5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8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31</vt:i4>
      </vt:variant>
    </vt:vector>
  </HeadingPairs>
  <TitlesOfParts>
    <vt:vector size="40" baseType="lpstr">
      <vt:lpstr>Arial</vt:lpstr>
      <vt:lpstr>Arial Narrow</vt:lpstr>
      <vt:lpstr>Calibri</vt:lpstr>
      <vt:lpstr>Calibri Light</vt:lpstr>
      <vt:lpstr>EuclidFlex</vt:lpstr>
      <vt:lpstr>Times New Roman</vt:lpstr>
      <vt:lpstr>Verdana</vt:lpstr>
      <vt:lpstr>Wingdings</vt:lpstr>
      <vt:lpstr>uzb 16;9</vt:lpstr>
      <vt:lpstr>11-Мавзу: Капитал қўйилмалар таҳлили ва капитал қийматини баҳолаш</vt:lpstr>
      <vt:lpstr>Айрим тушунчалар</vt:lpstr>
      <vt:lpstr>Инвестициялар</vt:lpstr>
      <vt:lpstr>Капитал қўйилмалар</vt:lpstr>
      <vt:lpstr>Инвестициялар таснифи</vt:lpstr>
      <vt:lpstr>ЮНИДО таснифи бўйича инвестициялар таснифи:</vt:lpstr>
      <vt:lpstr>Инвестицияларнинг кўринишлари</vt:lpstr>
      <vt:lpstr>Ихтисослаштирилган инвестициялар</vt:lpstr>
      <vt:lpstr>Илк америка компанияси 2018 йил 2 августга келиб, 1 трлн. АҚШ доллари миқдоридаги капиталлашувга эришди. </vt:lpstr>
      <vt:lpstr>Amazon.com Inc. капиталлашуви тарихда илк бор $ 1 трлн.дан ошди (04.09.2018).</vt:lpstr>
      <vt:lpstr>Презентация PowerPoint</vt:lpstr>
      <vt:lpstr>Тошбақа қуёнга қарши </vt:lpstr>
      <vt:lpstr>1 трлн. долларга эришиш мусобақаси</vt:lpstr>
      <vt:lpstr>Бозор капиталлашуви бўйича йирик компаниялар</vt:lpstr>
      <vt:lpstr>Жаҳон акциялар бозори капиталлашуви/жаҳон ЯИМ</vt:lpstr>
      <vt:lpstr>Бизнесни молиялаштириш</vt:lpstr>
      <vt:lpstr>… акциядорлар нима кутиши равшан: </vt:lpstr>
      <vt:lpstr>…лекин қанча фойда “етарли”  бўлади?</vt:lpstr>
      <vt:lpstr>Риск и доходность</vt:lpstr>
      <vt:lpstr> Ўз маблағлари таннархини миқдорий баҳолаш</vt:lpstr>
      <vt:lpstr>Презентация PowerPoint</vt:lpstr>
      <vt:lpstr>Агар ўзлик маблағлари фойдали лойиҳани қабул қилиш учун етарли бўлмаса, у ҳолда қарз маблағларини жалб этишга тўғри келади, яъни даромадлиликни ошириш  рискнинг ортиши билан бирга юз беради ва ўз-ўзидан бир қатор саволларнинг туғилишига сабаб бўлади:</vt:lpstr>
      <vt:lpstr>Капитал таннархи</vt:lpstr>
      <vt:lpstr>Капиталнинг умумий таннархи</vt:lpstr>
      <vt:lpstr>Презентация PowerPoint</vt:lpstr>
      <vt:lpstr>Оптимал капитал таркиби мавжудми?</vt:lpstr>
      <vt:lpstr>Капиталнинг оптимал таркиби</vt:lpstr>
      <vt:lpstr>Фирма қиймати ва қарз маблағлари миқдори ўртасидаги муносабат</vt:lpstr>
      <vt:lpstr>Презентация PowerPoint</vt:lpstr>
      <vt:lpstr>Презентация PowerPoint</vt:lpstr>
      <vt:lpstr>Фойдаланилган адабиётлар рўйхати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Пользователь Windows</dc:creator>
  <cp:lastModifiedBy>acer</cp:lastModifiedBy>
  <cp:revision>161</cp:revision>
  <dcterms:created xsi:type="dcterms:W3CDTF">2019-09-06T03:40:38Z</dcterms:created>
  <dcterms:modified xsi:type="dcterms:W3CDTF">2022-06-10T09:30:44Z</dcterms:modified>
</cp:coreProperties>
</file>