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19" r:id="rId2"/>
    <p:sldMasterId id="2147483730" r:id="rId3"/>
  </p:sldMasterIdLst>
  <p:notesMasterIdLst>
    <p:notesMasterId r:id="rId38"/>
  </p:notesMasterIdLst>
  <p:sldIdLst>
    <p:sldId id="344" r:id="rId4"/>
    <p:sldId id="348" r:id="rId5"/>
    <p:sldId id="347" r:id="rId6"/>
    <p:sldId id="349" r:id="rId7"/>
    <p:sldId id="350" r:id="rId8"/>
    <p:sldId id="351" r:id="rId9"/>
    <p:sldId id="379" r:id="rId10"/>
    <p:sldId id="352" r:id="rId11"/>
    <p:sldId id="353" r:id="rId12"/>
    <p:sldId id="355" r:id="rId13"/>
    <p:sldId id="356" r:id="rId14"/>
    <p:sldId id="377" r:id="rId15"/>
    <p:sldId id="357" r:id="rId16"/>
    <p:sldId id="358" r:id="rId17"/>
    <p:sldId id="359" r:id="rId18"/>
    <p:sldId id="361" r:id="rId19"/>
    <p:sldId id="376" r:id="rId20"/>
    <p:sldId id="360" r:id="rId21"/>
    <p:sldId id="362" r:id="rId22"/>
    <p:sldId id="363" r:id="rId23"/>
    <p:sldId id="364" r:id="rId24"/>
    <p:sldId id="365" r:id="rId25"/>
    <p:sldId id="378" r:id="rId26"/>
    <p:sldId id="366" r:id="rId27"/>
    <p:sldId id="367" r:id="rId28"/>
    <p:sldId id="368" r:id="rId29"/>
    <p:sldId id="369" r:id="rId30"/>
    <p:sldId id="370" r:id="rId31"/>
    <p:sldId id="371" r:id="rId32"/>
    <p:sldId id="372" r:id="rId33"/>
    <p:sldId id="373" r:id="rId34"/>
    <p:sldId id="374" r:id="rId35"/>
    <p:sldId id="380" r:id="rId36"/>
    <p:sldId id="381" r:id="rId37"/>
  </p:sldIdLst>
  <p:sldSz cx="12192000" cy="6858000"/>
  <p:notesSz cx="6735763" cy="9866313"/>
  <p:defaultTextStyle>
    <a:defPPr>
      <a:defRPr lang="ru-RU"/>
    </a:defPPr>
    <a:lvl1pPr marL="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375A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04474-1F80-4091-90CD-22752BB5BFD7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7473F4-B915-4BC0-AF53-AD8B408EEB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37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377">
              <a:defRPr/>
            </a:pPr>
            <a:fld id="{B98CB7B1-8312-436A-8BF1-308D47910137}" type="slidenum">
              <a:rPr lang="ru-RU" smtClean="0">
                <a:solidFill>
                  <a:prstClr val="black"/>
                </a:solidFill>
              </a:rPr>
              <a:pPr defTabSz="914377">
                <a:defRPr/>
              </a:pPr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278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0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5ed75ccf_01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9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D76B83FC-9E2A-4602-9D6B-7CB7A5D46DD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076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6D12CB95-194F-4112-B6D9-ED045BE6087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689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8D1A93ED-4931-41B4-8CA2-C0E60E6700F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389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9145D4B7-F9E5-46A3-B370-D65D36B452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576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9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9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9E70F072-1C49-4671-8574-97D058EEB4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062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8EEB9A1F-F8D8-4877-B719-EDF6A37838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55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57441E83-8987-45BD-9C74-0B6A88B2A24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709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500"/>
            </a:lvl2pPr>
            <a:lvl3pPr marL="914354" indent="0">
              <a:buNone/>
              <a:defRPr sz="1200"/>
            </a:lvl3pPr>
            <a:lvl4pPr marL="1371532" indent="0">
              <a:buNone/>
              <a:defRPr sz="1100"/>
            </a:lvl4pPr>
            <a:lvl5pPr marL="1828709" indent="0">
              <a:buNone/>
              <a:defRPr sz="1100"/>
            </a:lvl5pPr>
            <a:lvl6pPr marL="2285886" indent="0">
              <a:buNone/>
              <a:defRPr sz="1100"/>
            </a:lvl6pPr>
            <a:lvl7pPr marL="2743062" indent="0">
              <a:buNone/>
              <a:defRPr sz="1100"/>
            </a:lvl7pPr>
            <a:lvl8pPr marL="3200240" indent="0">
              <a:buNone/>
              <a:defRPr sz="1100"/>
            </a:lvl8pPr>
            <a:lvl9pPr marL="3657418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06F14954-94D0-4144-9BEE-C3F51F7F0E6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869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500"/>
            </a:lvl2pPr>
            <a:lvl3pPr marL="914354" indent="0">
              <a:buNone/>
              <a:defRPr sz="1200"/>
            </a:lvl3pPr>
            <a:lvl4pPr marL="1371532" indent="0">
              <a:buNone/>
              <a:defRPr sz="1100"/>
            </a:lvl4pPr>
            <a:lvl5pPr marL="1828709" indent="0">
              <a:buNone/>
              <a:defRPr sz="1100"/>
            </a:lvl5pPr>
            <a:lvl6pPr marL="2285886" indent="0">
              <a:buNone/>
              <a:defRPr sz="1100"/>
            </a:lvl6pPr>
            <a:lvl7pPr marL="2743062" indent="0">
              <a:buNone/>
              <a:defRPr sz="1100"/>
            </a:lvl7pPr>
            <a:lvl8pPr marL="3200240" indent="0">
              <a:buNone/>
              <a:defRPr sz="1100"/>
            </a:lvl8pPr>
            <a:lvl9pPr marL="3657418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A792FA2C-4212-4E73-BF7F-DA9B524372F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651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AD52D4C0-7BB9-4972-B456-6091936A072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604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2" y="365127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2" y="365127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54">
              <a:defRPr/>
            </a:pPr>
            <a:fld id="{6D8EE6BC-3CC5-4CEA-8860-0CC700BC52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54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54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54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7588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chemeClr val="accent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734000" y="3247500"/>
            <a:ext cx="4851600" cy="298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0417475" y="0"/>
            <a:ext cx="1189728" cy="43005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10795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2"/>
          <p:cNvSpPr/>
          <p:nvPr/>
        </p:nvSpPr>
        <p:spPr>
          <a:xfrm>
            <a:off x="4866945" y="0"/>
            <a:ext cx="751752" cy="226627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0304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3;p2"/>
          <p:cNvSpPr/>
          <p:nvPr/>
        </p:nvSpPr>
        <p:spPr>
          <a:xfrm>
            <a:off x="5812553" y="812127"/>
            <a:ext cx="1753056" cy="282556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9177"/>
                </a:lnTo>
                <a:lnTo>
                  <a:pt x="21600" y="0"/>
                </a:lnTo>
                <a:lnTo>
                  <a:pt x="0" y="2423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2"/>
          <p:cNvSpPr/>
          <p:nvPr/>
        </p:nvSpPr>
        <p:spPr>
          <a:xfrm>
            <a:off x="7761375" y="1321977"/>
            <a:ext cx="2460312" cy="554594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733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15;p2"/>
          <p:cNvSpPr/>
          <p:nvPr/>
        </p:nvSpPr>
        <p:spPr>
          <a:xfrm>
            <a:off x="5812553" y="3524980"/>
            <a:ext cx="1753056" cy="334684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2046"/>
                </a:lnTo>
                <a:lnTo>
                  <a:pt x="0" y="21600"/>
                </a:lnTo>
                <a:close/>
              </a:path>
            </a:pathLst>
          </a:custGeom>
          <a:solidFill>
            <a:srgbClr val="002035">
              <a:alpha val="17320"/>
            </a:srgbClr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2"/>
          <p:cNvSpPr/>
          <p:nvPr/>
        </p:nvSpPr>
        <p:spPr>
          <a:xfrm>
            <a:off x="10417475" y="409240"/>
            <a:ext cx="1189728" cy="3969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0429"/>
                </a:lnTo>
                <a:lnTo>
                  <a:pt x="21600" y="0"/>
                </a:lnTo>
                <a:lnTo>
                  <a:pt x="0" y="1171"/>
                </a:lnTo>
                <a:lnTo>
                  <a:pt x="0" y="21600"/>
                </a:lnTo>
                <a:close/>
              </a:path>
            </a:pathLst>
          </a:custGeom>
          <a:solidFill>
            <a:srgbClr val="002035">
              <a:alpha val="17320"/>
            </a:srgbClr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2"/>
          <p:cNvSpPr/>
          <p:nvPr/>
        </p:nvSpPr>
        <p:spPr>
          <a:xfrm>
            <a:off x="7761375" y="0"/>
            <a:ext cx="2460312" cy="154807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5393"/>
                </a:ln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2"/>
          <p:cNvSpPr/>
          <p:nvPr/>
        </p:nvSpPr>
        <p:spPr>
          <a:xfrm>
            <a:off x="10417475" y="4369773"/>
            <a:ext cx="1189728" cy="155455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611"/>
                </a:lnTo>
                <a:lnTo>
                  <a:pt x="21600" y="0"/>
                </a:lnTo>
                <a:lnTo>
                  <a:pt x="0" y="2989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75572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solidFill>
          <a:schemeClr val="lt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 txBox="1">
            <a:spLocks noGrp="1"/>
          </p:cNvSpPr>
          <p:nvPr>
            <p:ph type="ctrTitle"/>
          </p:nvPr>
        </p:nvSpPr>
        <p:spPr>
          <a:xfrm>
            <a:off x="734000" y="4058700"/>
            <a:ext cx="4851600" cy="1546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ubTitle" idx="1"/>
          </p:nvPr>
        </p:nvSpPr>
        <p:spPr>
          <a:xfrm>
            <a:off x="734000" y="5734300"/>
            <a:ext cx="4851600" cy="50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700">
                <a:solidFill>
                  <a:schemeClr val="accent2"/>
                </a:solidFill>
              </a:defRPr>
            </a:lvl1pPr>
            <a:lvl2pPr lvl="1" rtl="0">
              <a:spcBef>
                <a:spcPts val="1067"/>
              </a:spcBef>
              <a:spcAft>
                <a:spcPts val="0"/>
              </a:spcAft>
              <a:buSzPts val="2600"/>
              <a:buNone/>
              <a:defRPr sz="3500">
                <a:solidFill>
                  <a:schemeClr val="accent2"/>
                </a:solidFill>
              </a:defRPr>
            </a:lvl2pPr>
            <a:lvl3pPr lvl="2" rtl="0">
              <a:spcBef>
                <a:spcPts val="1067"/>
              </a:spcBef>
              <a:spcAft>
                <a:spcPts val="0"/>
              </a:spcAft>
              <a:buSzPts val="2600"/>
              <a:buNone/>
              <a:defRPr sz="3500">
                <a:solidFill>
                  <a:schemeClr val="accent2"/>
                </a:solidFill>
              </a:defRPr>
            </a:lvl3pPr>
            <a:lvl4pPr lvl="3" rtl="0">
              <a:spcBef>
                <a:spcPts val="1067"/>
              </a:spcBef>
              <a:spcAft>
                <a:spcPts val="0"/>
              </a:spcAft>
              <a:buClr>
                <a:schemeClr val="accent2"/>
              </a:buClr>
              <a:buSzPts val="2600"/>
              <a:buNone/>
              <a:defRPr sz="3500">
                <a:solidFill>
                  <a:schemeClr val="accent2"/>
                </a:solidFill>
              </a:defRPr>
            </a:lvl4pPr>
            <a:lvl5pPr lvl="4" rtl="0">
              <a:spcBef>
                <a:spcPts val="1067"/>
              </a:spcBef>
              <a:spcAft>
                <a:spcPts val="0"/>
              </a:spcAft>
              <a:buClr>
                <a:schemeClr val="accent2"/>
              </a:buClr>
              <a:buSzPts val="2600"/>
              <a:buNone/>
              <a:defRPr sz="3500">
                <a:solidFill>
                  <a:schemeClr val="accent2"/>
                </a:solidFill>
              </a:defRPr>
            </a:lvl5pPr>
            <a:lvl6pPr lvl="5" rtl="0">
              <a:spcBef>
                <a:spcPts val="1067"/>
              </a:spcBef>
              <a:spcAft>
                <a:spcPts val="0"/>
              </a:spcAft>
              <a:buClr>
                <a:schemeClr val="accent2"/>
              </a:buClr>
              <a:buSzPts val="2600"/>
              <a:buNone/>
              <a:defRPr sz="3500">
                <a:solidFill>
                  <a:schemeClr val="accent2"/>
                </a:solidFill>
              </a:defRPr>
            </a:lvl6pPr>
            <a:lvl7pPr lvl="6" rtl="0">
              <a:spcBef>
                <a:spcPts val="1067"/>
              </a:spcBef>
              <a:spcAft>
                <a:spcPts val="0"/>
              </a:spcAft>
              <a:buClr>
                <a:schemeClr val="accent2"/>
              </a:buClr>
              <a:buSzPts val="2600"/>
              <a:buNone/>
              <a:defRPr sz="3500">
                <a:solidFill>
                  <a:schemeClr val="accent2"/>
                </a:solidFill>
              </a:defRPr>
            </a:lvl7pPr>
            <a:lvl8pPr lvl="7" rtl="0">
              <a:spcBef>
                <a:spcPts val="1067"/>
              </a:spcBef>
              <a:spcAft>
                <a:spcPts val="0"/>
              </a:spcAft>
              <a:buClr>
                <a:schemeClr val="accent2"/>
              </a:buClr>
              <a:buSzPts val="2600"/>
              <a:buNone/>
              <a:defRPr sz="3500">
                <a:solidFill>
                  <a:schemeClr val="accent2"/>
                </a:solidFill>
              </a:defRPr>
            </a:lvl8pPr>
            <a:lvl9pPr lvl="8" rtl="0">
              <a:spcBef>
                <a:spcPts val="1067"/>
              </a:spcBef>
              <a:spcAft>
                <a:spcPts val="1067"/>
              </a:spcAft>
              <a:buClr>
                <a:schemeClr val="accent2"/>
              </a:buClr>
              <a:buSzPts val="2600"/>
              <a:buNone/>
              <a:defRPr sz="35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3"/>
          <p:cNvSpPr/>
          <p:nvPr/>
        </p:nvSpPr>
        <p:spPr>
          <a:xfrm>
            <a:off x="10417475" y="0"/>
            <a:ext cx="1189728" cy="43005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10795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3"/>
          <p:cNvSpPr/>
          <p:nvPr/>
        </p:nvSpPr>
        <p:spPr>
          <a:xfrm>
            <a:off x="4866945" y="0"/>
            <a:ext cx="751752" cy="226627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0304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3"/>
          <p:cNvSpPr/>
          <p:nvPr/>
        </p:nvSpPr>
        <p:spPr>
          <a:xfrm>
            <a:off x="5812553" y="812127"/>
            <a:ext cx="1753056" cy="282556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9177"/>
                </a:lnTo>
                <a:lnTo>
                  <a:pt x="21600" y="0"/>
                </a:lnTo>
                <a:lnTo>
                  <a:pt x="0" y="2423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3"/>
          <p:cNvSpPr/>
          <p:nvPr/>
        </p:nvSpPr>
        <p:spPr>
          <a:xfrm>
            <a:off x="7761375" y="1321977"/>
            <a:ext cx="2460312" cy="554594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733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3"/>
          <p:cNvSpPr/>
          <p:nvPr/>
        </p:nvSpPr>
        <p:spPr>
          <a:xfrm>
            <a:off x="5812553" y="3524980"/>
            <a:ext cx="1753056" cy="334684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2046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3"/>
          <p:cNvSpPr/>
          <p:nvPr/>
        </p:nvSpPr>
        <p:spPr>
          <a:xfrm>
            <a:off x="10417475" y="409240"/>
            <a:ext cx="1189728" cy="3969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0429"/>
                </a:lnTo>
                <a:lnTo>
                  <a:pt x="21600" y="0"/>
                </a:lnTo>
                <a:lnTo>
                  <a:pt x="0" y="1171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3"/>
          <p:cNvSpPr/>
          <p:nvPr/>
        </p:nvSpPr>
        <p:spPr>
          <a:xfrm>
            <a:off x="7761375" y="0"/>
            <a:ext cx="2460312" cy="154807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5393"/>
                </a:ln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3"/>
          <p:cNvSpPr/>
          <p:nvPr/>
        </p:nvSpPr>
        <p:spPr>
          <a:xfrm>
            <a:off x="10417475" y="4369773"/>
            <a:ext cx="1189728" cy="155455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611"/>
                </a:lnTo>
                <a:lnTo>
                  <a:pt x="21600" y="0"/>
                </a:lnTo>
                <a:lnTo>
                  <a:pt x="0" y="2989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92644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solidFill>
          <a:schemeClr val="accent1"/>
        </a:solidFill>
        <a:effectLst/>
      </p:bgPr>
    </p:bg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4"/>
          <p:cNvSpPr/>
          <p:nvPr/>
        </p:nvSpPr>
        <p:spPr>
          <a:xfrm>
            <a:off x="304785" y="1816317"/>
            <a:ext cx="832824" cy="1008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3233"/>
                </a:lnTo>
                <a:lnTo>
                  <a:pt x="0" y="21600"/>
                </a:lnTo>
                <a:lnTo>
                  <a:pt x="21600" y="18367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4"/>
          <p:cNvSpPr/>
          <p:nvPr/>
        </p:nvSpPr>
        <p:spPr>
          <a:xfrm>
            <a:off x="304785" y="1168"/>
            <a:ext cx="832824" cy="182980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21600" y="19818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799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4"/>
          <p:cNvSpPr/>
          <p:nvPr/>
        </p:nvSpPr>
        <p:spPr>
          <a:xfrm>
            <a:off x="11360940" y="5528468"/>
            <a:ext cx="526248" cy="133070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549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4"/>
          <p:cNvSpPr txBox="1">
            <a:spLocks noGrp="1"/>
          </p:cNvSpPr>
          <p:nvPr>
            <p:ph type="body" idx="1"/>
          </p:nvPr>
        </p:nvSpPr>
        <p:spPr>
          <a:xfrm>
            <a:off x="1374217" y="2038833"/>
            <a:ext cx="6506000" cy="394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57570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Char char="▸"/>
              <a:defRPr sz="4300">
                <a:solidFill>
                  <a:schemeClr val="lt1"/>
                </a:solidFill>
              </a:defRPr>
            </a:lvl1pPr>
            <a:lvl2pPr marL="1219140" lvl="1" indent="-575704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▹"/>
              <a:defRPr sz="4300">
                <a:solidFill>
                  <a:schemeClr val="lt1"/>
                </a:solidFill>
              </a:defRPr>
            </a:lvl2pPr>
            <a:lvl3pPr marL="1828709" lvl="2" indent="-575704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■"/>
              <a:defRPr sz="4300">
                <a:solidFill>
                  <a:schemeClr val="lt1"/>
                </a:solidFill>
              </a:defRPr>
            </a:lvl3pPr>
            <a:lvl4pPr marL="2438278" lvl="3" indent="-575704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●"/>
              <a:defRPr sz="4300">
                <a:solidFill>
                  <a:schemeClr val="lt1"/>
                </a:solidFill>
              </a:defRPr>
            </a:lvl4pPr>
            <a:lvl5pPr marL="3047848" lvl="4" indent="-575704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○"/>
              <a:defRPr sz="4300">
                <a:solidFill>
                  <a:schemeClr val="lt1"/>
                </a:solidFill>
              </a:defRPr>
            </a:lvl5pPr>
            <a:lvl6pPr marL="3657418" lvl="5" indent="-575704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■"/>
              <a:defRPr sz="4300">
                <a:solidFill>
                  <a:schemeClr val="lt1"/>
                </a:solidFill>
              </a:defRPr>
            </a:lvl6pPr>
            <a:lvl7pPr marL="4266987" lvl="6" indent="-575704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●"/>
              <a:defRPr sz="4300">
                <a:solidFill>
                  <a:schemeClr val="lt1"/>
                </a:solidFill>
              </a:defRPr>
            </a:lvl7pPr>
            <a:lvl8pPr marL="4876557" lvl="7" indent="-575704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○"/>
              <a:defRPr sz="4300">
                <a:solidFill>
                  <a:schemeClr val="lt1"/>
                </a:solidFill>
              </a:defRPr>
            </a:lvl8pPr>
            <a:lvl9pPr marL="5486126" lvl="8" indent="-575704" rtl="0">
              <a:spcBef>
                <a:spcPts val="1067"/>
              </a:spcBef>
              <a:spcAft>
                <a:spcPts val="1067"/>
              </a:spcAft>
              <a:buClr>
                <a:schemeClr val="lt1"/>
              </a:buClr>
              <a:buSzPts val="3200"/>
              <a:buChar char="■"/>
              <a:defRPr sz="43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4"/>
          <p:cNvSpPr txBox="1"/>
          <p:nvPr/>
        </p:nvSpPr>
        <p:spPr>
          <a:xfrm>
            <a:off x="462636" y="1728305"/>
            <a:ext cx="776000" cy="8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r>
              <a:rPr lang="en" sz="13900" kern="0">
                <a:solidFill>
                  <a:srgbClr val="FFFFFF"/>
                </a:solidFill>
                <a:latin typeface="News Cycle"/>
                <a:ea typeface="News Cycle"/>
                <a:cs typeface="News Cycle"/>
                <a:sym typeface="News Cycle"/>
              </a:rPr>
              <a:t>“</a:t>
            </a:r>
            <a:endParaRPr sz="13900" kern="0">
              <a:solidFill>
                <a:srgbClr val="FFFFFF"/>
              </a:solidFill>
              <a:latin typeface="News Cycle"/>
              <a:ea typeface="News Cycle"/>
              <a:cs typeface="News Cycle"/>
              <a:sym typeface="News Cycle"/>
            </a:endParaRPr>
          </a:p>
        </p:txBody>
      </p:sp>
      <p:sp>
        <p:nvSpPr>
          <p:cNvPr id="36" name="Google Shape;36;p4"/>
          <p:cNvSpPr txBox="1">
            <a:spLocks noGrp="1"/>
          </p:cNvSpPr>
          <p:nvPr>
            <p:ph type="sldNum" idx="12"/>
          </p:nvPr>
        </p:nvSpPr>
        <p:spPr>
          <a:xfrm>
            <a:off x="11360867" y="6251533"/>
            <a:ext cx="5264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accent3"/>
                </a:solidFill>
              </a:defRPr>
            </a:lvl1pPr>
            <a:lvl2pPr lvl="1" rtl="0">
              <a:buNone/>
              <a:defRPr>
                <a:solidFill>
                  <a:schemeClr val="accent3"/>
                </a:solidFill>
              </a:defRPr>
            </a:lvl2pPr>
            <a:lvl3pPr lvl="2" rtl="0">
              <a:buNone/>
              <a:defRPr>
                <a:solidFill>
                  <a:schemeClr val="accent3"/>
                </a:solidFill>
              </a:defRPr>
            </a:lvl3pPr>
            <a:lvl4pPr lvl="3" rtl="0">
              <a:buNone/>
              <a:defRPr>
                <a:solidFill>
                  <a:schemeClr val="accent3"/>
                </a:solidFill>
              </a:defRPr>
            </a:lvl4pPr>
            <a:lvl5pPr lvl="4" rtl="0">
              <a:buNone/>
              <a:defRPr>
                <a:solidFill>
                  <a:schemeClr val="accent3"/>
                </a:solidFill>
              </a:defRPr>
            </a:lvl5pPr>
            <a:lvl6pPr lvl="5" rtl="0">
              <a:buNone/>
              <a:defRPr>
                <a:solidFill>
                  <a:schemeClr val="accent3"/>
                </a:solidFill>
              </a:defRPr>
            </a:lvl6pPr>
            <a:lvl7pPr lvl="6" rtl="0">
              <a:buNone/>
              <a:defRPr>
                <a:solidFill>
                  <a:schemeClr val="accent3"/>
                </a:solidFill>
              </a:defRPr>
            </a:lvl7pPr>
            <a:lvl8pPr lvl="7" rtl="0">
              <a:buNone/>
              <a:defRPr>
                <a:solidFill>
                  <a:schemeClr val="accent3"/>
                </a:solidFill>
              </a:defRPr>
            </a:lvl8pPr>
            <a:lvl9pPr lvl="8" rtl="0">
              <a:buNone/>
              <a:defRPr>
                <a:solidFill>
                  <a:schemeClr val="accent3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00799E"/>
                </a:solidFill>
              </a:rPr>
              <a:pPr/>
              <a:t>‹#›</a:t>
            </a:fld>
            <a:endParaRPr lang="en">
              <a:solidFill>
                <a:srgbClr val="00799E"/>
              </a:solidFill>
            </a:endParaRPr>
          </a:p>
        </p:txBody>
      </p:sp>
      <p:sp>
        <p:nvSpPr>
          <p:cNvPr id="37" name="Google Shape;37;p4"/>
          <p:cNvSpPr/>
          <p:nvPr/>
        </p:nvSpPr>
        <p:spPr>
          <a:xfrm>
            <a:off x="9996720" y="4311744"/>
            <a:ext cx="1227168" cy="198345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2423"/>
                </a:lnTo>
                <a:lnTo>
                  <a:pt x="0" y="21600"/>
                </a:lnTo>
                <a:lnTo>
                  <a:pt x="21600" y="19177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4"/>
          <p:cNvSpPr/>
          <p:nvPr/>
        </p:nvSpPr>
        <p:spPr>
          <a:xfrm>
            <a:off x="8137357" y="1168"/>
            <a:ext cx="1722312" cy="333172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21600" y="19575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4"/>
          <p:cNvSpPr/>
          <p:nvPr/>
        </p:nvSpPr>
        <p:spPr>
          <a:xfrm>
            <a:off x="9996720" y="1167"/>
            <a:ext cx="1227168" cy="439509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0506"/>
                </a:ln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4"/>
          <p:cNvSpPr/>
          <p:nvPr/>
        </p:nvSpPr>
        <p:spPr>
          <a:xfrm>
            <a:off x="8137357" y="3164551"/>
            <a:ext cx="1722312" cy="369468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1826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20839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5"/>
          <p:cNvSpPr txBox="1">
            <a:spLocks noGrp="1"/>
          </p:cNvSpPr>
          <p:nvPr>
            <p:ph type="title"/>
          </p:nvPr>
        </p:nvSpPr>
        <p:spPr>
          <a:xfrm>
            <a:off x="734000" y="1013067"/>
            <a:ext cx="8143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5"/>
          <p:cNvSpPr txBox="1">
            <a:spLocks noGrp="1"/>
          </p:cNvSpPr>
          <p:nvPr>
            <p:ph type="body" idx="1"/>
          </p:nvPr>
        </p:nvSpPr>
        <p:spPr>
          <a:xfrm>
            <a:off x="734000" y="1805264"/>
            <a:ext cx="8143600" cy="404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507974" rtl="0">
              <a:spcBef>
                <a:spcPts val="0"/>
              </a:spcBef>
              <a:spcAft>
                <a:spcPts val="0"/>
              </a:spcAft>
              <a:buSzPts val="2400"/>
              <a:buChar char="▸"/>
              <a:defRPr/>
            </a:lvl1pPr>
            <a:lvl2pPr marL="1219140" lvl="1" indent="-507974" rtl="0">
              <a:spcBef>
                <a:spcPts val="1067"/>
              </a:spcBef>
              <a:spcAft>
                <a:spcPts val="0"/>
              </a:spcAft>
              <a:buSzPts val="2400"/>
              <a:buChar char="▹"/>
              <a:defRPr/>
            </a:lvl2pPr>
            <a:lvl3pPr marL="1828709" lvl="2" indent="-507974" rtl="0">
              <a:spcBef>
                <a:spcPts val="1067"/>
              </a:spcBef>
              <a:spcAft>
                <a:spcPts val="0"/>
              </a:spcAft>
              <a:buSzPts val="2400"/>
              <a:buChar char="■"/>
              <a:defRPr/>
            </a:lvl3pPr>
            <a:lvl4pPr marL="2438278" lvl="3" indent="-507974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4pPr>
            <a:lvl5pPr marL="3047848" lvl="4" indent="-507974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5pPr>
            <a:lvl6pPr marL="3657418" lvl="5" indent="-507974" rtl="0">
              <a:spcBef>
                <a:spcPts val="1067"/>
              </a:spcBef>
              <a:spcAft>
                <a:spcPts val="0"/>
              </a:spcAft>
              <a:buSzPts val="2400"/>
              <a:buChar char="■"/>
              <a:defRPr/>
            </a:lvl6pPr>
            <a:lvl7pPr marL="4266987" lvl="6" indent="-507974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557" lvl="7" indent="-507974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126" lvl="8" indent="-507974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5"/>
          <p:cNvSpPr txBox="1">
            <a:spLocks noGrp="1"/>
          </p:cNvSpPr>
          <p:nvPr>
            <p:ph type="sldNum" idx="12"/>
          </p:nvPr>
        </p:nvSpPr>
        <p:spPr>
          <a:xfrm>
            <a:off x="11128333" y="6251533"/>
            <a:ext cx="75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sp>
        <p:nvSpPr>
          <p:cNvPr id="45" name="Google Shape;45;p5"/>
          <p:cNvSpPr/>
          <p:nvPr/>
        </p:nvSpPr>
        <p:spPr>
          <a:xfrm>
            <a:off x="9284101" y="4366069"/>
            <a:ext cx="478944" cy="24919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753"/>
                </a:ln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5"/>
          <p:cNvSpPr/>
          <p:nvPr/>
        </p:nvSpPr>
        <p:spPr>
          <a:xfrm>
            <a:off x="9284101" y="1303780"/>
            <a:ext cx="478944" cy="58665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401"/>
                </a:lnTo>
                <a:lnTo>
                  <a:pt x="21600" y="0"/>
                </a:lnTo>
                <a:lnTo>
                  <a:pt x="0" y="3199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5"/>
          <p:cNvSpPr/>
          <p:nvPr/>
        </p:nvSpPr>
        <p:spPr>
          <a:xfrm>
            <a:off x="9284101" y="1"/>
            <a:ext cx="478944" cy="127216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21600" y="20125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5"/>
          <p:cNvSpPr/>
          <p:nvPr/>
        </p:nvSpPr>
        <p:spPr>
          <a:xfrm>
            <a:off x="9887695" y="1379156"/>
            <a:ext cx="1116936" cy="395006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1107"/>
                </a:lnTo>
                <a:lnTo>
                  <a:pt x="0" y="21600"/>
                </a:lnTo>
                <a:lnTo>
                  <a:pt x="21600" y="20492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5"/>
          <p:cNvSpPr/>
          <p:nvPr/>
        </p:nvSpPr>
        <p:spPr>
          <a:xfrm>
            <a:off x="9887695" y="0"/>
            <a:ext cx="1116936" cy="145605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596"/>
                </a:ln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5"/>
          <p:cNvSpPr/>
          <p:nvPr/>
        </p:nvSpPr>
        <p:spPr>
          <a:xfrm>
            <a:off x="11129173" y="2069339"/>
            <a:ext cx="758016" cy="152028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9647"/>
                </a:lnTo>
                <a:lnTo>
                  <a:pt x="21600" y="0"/>
                </a:lnTo>
                <a:lnTo>
                  <a:pt x="0" y="1953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5"/>
          <p:cNvSpPr/>
          <p:nvPr/>
        </p:nvSpPr>
        <p:spPr>
          <a:xfrm>
            <a:off x="11129173" y="6099303"/>
            <a:ext cx="758016" cy="75866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3912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5"/>
          <p:cNvSpPr/>
          <p:nvPr/>
        </p:nvSpPr>
        <p:spPr>
          <a:xfrm>
            <a:off x="11129173" y="3576321"/>
            <a:ext cx="758016" cy="253634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1170"/>
                </a:lnTo>
                <a:lnTo>
                  <a:pt x="0" y="21600"/>
                </a:lnTo>
                <a:lnTo>
                  <a:pt x="21600" y="20429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736395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+ image">
  <p:cSld name="Title + 1 column + image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6"/>
          <p:cNvSpPr txBox="1">
            <a:spLocks noGrp="1"/>
          </p:cNvSpPr>
          <p:nvPr>
            <p:ph type="title"/>
          </p:nvPr>
        </p:nvSpPr>
        <p:spPr>
          <a:xfrm>
            <a:off x="734000" y="1013067"/>
            <a:ext cx="49260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6"/>
          <p:cNvSpPr txBox="1">
            <a:spLocks noGrp="1"/>
          </p:cNvSpPr>
          <p:nvPr>
            <p:ph type="body" idx="1"/>
          </p:nvPr>
        </p:nvSpPr>
        <p:spPr>
          <a:xfrm>
            <a:off x="734000" y="1805264"/>
            <a:ext cx="4926000" cy="404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507974" rtl="0">
              <a:spcBef>
                <a:spcPts val="0"/>
              </a:spcBef>
              <a:spcAft>
                <a:spcPts val="0"/>
              </a:spcAft>
              <a:buSzPts val="2400"/>
              <a:buChar char="▸"/>
              <a:defRPr/>
            </a:lvl1pPr>
            <a:lvl2pPr marL="1219140" lvl="1" indent="-507974" rtl="0">
              <a:spcBef>
                <a:spcPts val="1067"/>
              </a:spcBef>
              <a:spcAft>
                <a:spcPts val="0"/>
              </a:spcAft>
              <a:buSzPts val="2400"/>
              <a:buChar char="▹"/>
              <a:defRPr/>
            </a:lvl2pPr>
            <a:lvl3pPr marL="1828709" lvl="2" indent="-507974" rtl="0">
              <a:spcBef>
                <a:spcPts val="1067"/>
              </a:spcBef>
              <a:spcAft>
                <a:spcPts val="0"/>
              </a:spcAft>
              <a:buSzPts val="2400"/>
              <a:buChar char="■"/>
              <a:defRPr/>
            </a:lvl3pPr>
            <a:lvl4pPr marL="2438278" lvl="3" indent="-507974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4pPr>
            <a:lvl5pPr marL="3047848" lvl="4" indent="-507974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5pPr>
            <a:lvl6pPr marL="3657418" lvl="5" indent="-507974" rtl="0">
              <a:spcBef>
                <a:spcPts val="1067"/>
              </a:spcBef>
              <a:spcAft>
                <a:spcPts val="0"/>
              </a:spcAft>
              <a:buSzPts val="2400"/>
              <a:buChar char="■"/>
              <a:defRPr/>
            </a:lvl6pPr>
            <a:lvl7pPr marL="4266987" lvl="6" indent="-507974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557" lvl="7" indent="-507974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126" lvl="8" indent="-507974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56" name="Google Shape;56;p6"/>
          <p:cNvSpPr txBox="1">
            <a:spLocks noGrp="1"/>
          </p:cNvSpPr>
          <p:nvPr>
            <p:ph type="sldNum" idx="12"/>
          </p:nvPr>
        </p:nvSpPr>
        <p:spPr>
          <a:xfrm>
            <a:off x="11128333" y="6251533"/>
            <a:ext cx="75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sp>
        <p:nvSpPr>
          <p:cNvPr id="57" name="Google Shape;57;p6"/>
          <p:cNvSpPr/>
          <p:nvPr/>
        </p:nvSpPr>
        <p:spPr>
          <a:xfrm>
            <a:off x="10799075" y="0"/>
            <a:ext cx="1189728" cy="43005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10795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6"/>
          <p:cNvSpPr/>
          <p:nvPr/>
        </p:nvSpPr>
        <p:spPr>
          <a:xfrm>
            <a:off x="6194153" y="812127"/>
            <a:ext cx="1753056" cy="282556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9177"/>
                </a:lnTo>
                <a:lnTo>
                  <a:pt x="21600" y="0"/>
                </a:lnTo>
                <a:lnTo>
                  <a:pt x="0" y="2423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8142975" y="1321977"/>
            <a:ext cx="2460312" cy="554594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733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6194153" y="3524980"/>
            <a:ext cx="1753056" cy="334684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2046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6"/>
          <p:cNvSpPr/>
          <p:nvPr/>
        </p:nvSpPr>
        <p:spPr>
          <a:xfrm>
            <a:off x="10799075" y="409240"/>
            <a:ext cx="1189728" cy="3969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0429"/>
                </a:lnTo>
                <a:lnTo>
                  <a:pt x="21600" y="0"/>
                </a:lnTo>
                <a:lnTo>
                  <a:pt x="0" y="1171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6"/>
          <p:cNvSpPr/>
          <p:nvPr/>
        </p:nvSpPr>
        <p:spPr>
          <a:xfrm>
            <a:off x="8142975" y="0"/>
            <a:ext cx="2460312" cy="154807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5393"/>
                </a:ln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6"/>
          <p:cNvSpPr/>
          <p:nvPr/>
        </p:nvSpPr>
        <p:spPr>
          <a:xfrm>
            <a:off x="10799075" y="4369773"/>
            <a:ext cx="1189728" cy="155455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611"/>
                </a:lnTo>
                <a:lnTo>
                  <a:pt x="21600" y="0"/>
                </a:lnTo>
                <a:lnTo>
                  <a:pt x="0" y="2989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56358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 txBox="1">
            <a:spLocks noGrp="1"/>
          </p:cNvSpPr>
          <p:nvPr>
            <p:ph type="title"/>
          </p:nvPr>
        </p:nvSpPr>
        <p:spPr>
          <a:xfrm>
            <a:off x="734000" y="1013067"/>
            <a:ext cx="8143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7"/>
          <p:cNvSpPr txBox="1">
            <a:spLocks noGrp="1"/>
          </p:cNvSpPr>
          <p:nvPr>
            <p:ph type="body" idx="1"/>
          </p:nvPr>
        </p:nvSpPr>
        <p:spPr>
          <a:xfrm>
            <a:off x="734000" y="1805267"/>
            <a:ext cx="3804800" cy="455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474109" rtl="0">
              <a:spcBef>
                <a:spcPts val="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9140" lvl="1" indent="-474109" rtl="0">
              <a:spcBef>
                <a:spcPts val="1067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709" lvl="2" indent="-474109" rtl="0">
              <a:spcBef>
                <a:spcPts val="1067"/>
              </a:spcBef>
              <a:spcAft>
                <a:spcPts val="0"/>
              </a:spcAft>
              <a:buSzPts val="2000"/>
              <a:buChar char="■"/>
              <a:defRPr sz="2700"/>
            </a:lvl3pPr>
            <a:lvl4pPr marL="2438278" lvl="3" indent="-474109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700"/>
            </a:lvl4pPr>
            <a:lvl5pPr marL="3047848" lvl="4" indent="-474109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700"/>
            </a:lvl5pPr>
            <a:lvl6pPr marL="3657418" lvl="5" indent="-474109" rtl="0">
              <a:spcBef>
                <a:spcPts val="1067"/>
              </a:spcBef>
              <a:spcAft>
                <a:spcPts val="0"/>
              </a:spcAft>
              <a:buSzPts val="2000"/>
              <a:buChar char="■"/>
              <a:defRPr sz="2700"/>
            </a:lvl6pPr>
            <a:lvl7pPr marL="4266987" lvl="6" indent="-474109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700"/>
            </a:lvl7pPr>
            <a:lvl8pPr marL="4876557" lvl="7" indent="-474109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700"/>
            </a:lvl8pPr>
            <a:lvl9pPr marL="5486126" lvl="8" indent="-474109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700"/>
            </a:lvl9pPr>
          </a:lstStyle>
          <a:p>
            <a:endParaRPr/>
          </a:p>
        </p:txBody>
      </p:sp>
      <p:sp>
        <p:nvSpPr>
          <p:cNvPr id="67" name="Google Shape;67;p7"/>
          <p:cNvSpPr txBox="1">
            <a:spLocks noGrp="1"/>
          </p:cNvSpPr>
          <p:nvPr>
            <p:ph type="body" idx="2"/>
          </p:nvPr>
        </p:nvSpPr>
        <p:spPr>
          <a:xfrm>
            <a:off x="5072629" y="1805267"/>
            <a:ext cx="3804800" cy="455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474109" rtl="0">
              <a:spcBef>
                <a:spcPts val="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9140" lvl="1" indent="-474109" rtl="0">
              <a:spcBef>
                <a:spcPts val="1067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709" lvl="2" indent="-474109" rtl="0">
              <a:spcBef>
                <a:spcPts val="1067"/>
              </a:spcBef>
              <a:spcAft>
                <a:spcPts val="0"/>
              </a:spcAft>
              <a:buSzPts val="2000"/>
              <a:buChar char="■"/>
              <a:defRPr sz="2700"/>
            </a:lvl3pPr>
            <a:lvl4pPr marL="2438278" lvl="3" indent="-474109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700"/>
            </a:lvl4pPr>
            <a:lvl5pPr marL="3047848" lvl="4" indent="-474109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700"/>
            </a:lvl5pPr>
            <a:lvl6pPr marL="3657418" lvl="5" indent="-474109" rtl="0">
              <a:spcBef>
                <a:spcPts val="1067"/>
              </a:spcBef>
              <a:spcAft>
                <a:spcPts val="0"/>
              </a:spcAft>
              <a:buSzPts val="2000"/>
              <a:buChar char="■"/>
              <a:defRPr sz="2700"/>
            </a:lvl6pPr>
            <a:lvl7pPr marL="4266987" lvl="6" indent="-474109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700"/>
            </a:lvl7pPr>
            <a:lvl8pPr marL="4876557" lvl="7" indent="-474109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700"/>
            </a:lvl8pPr>
            <a:lvl9pPr marL="5486126" lvl="8" indent="-474109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700"/>
            </a:lvl9pPr>
          </a:lstStyle>
          <a:p>
            <a:endParaRPr/>
          </a:p>
        </p:txBody>
      </p:sp>
      <p:sp>
        <p:nvSpPr>
          <p:cNvPr id="68" name="Google Shape;68;p7"/>
          <p:cNvSpPr txBox="1">
            <a:spLocks noGrp="1"/>
          </p:cNvSpPr>
          <p:nvPr>
            <p:ph type="sldNum" idx="12"/>
          </p:nvPr>
        </p:nvSpPr>
        <p:spPr>
          <a:xfrm>
            <a:off x="11128333" y="6251533"/>
            <a:ext cx="75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grpSp>
        <p:nvGrpSpPr>
          <p:cNvPr id="69" name="Google Shape;69;p7"/>
          <p:cNvGrpSpPr/>
          <p:nvPr/>
        </p:nvGrpSpPr>
        <p:grpSpPr>
          <a:xfrm>
            <a:off x="9284101" y="2"/>
            <a:ext cx="2603088" cy="6857991"/>
            <a:chOff x="6963076" y="0"/>
            <a:chExt cx="1952316" cy="5143493"/>
          </a:xfrm>
        </p:grpSpPr>
        <p:sp>
          <p:nvSpPr>
            <p:cNvPr id="70" name="Google Shape;70;p7"/>
            <p:cNvSpPr/>
            <p:nvPr/>
          </p:nvSpPr>
          <p:spPr>
            <a:xfrm>
              <a:off x="6963076" y="3274552"/>
              <a:ext cx="359208" cy="186894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753"/>
                  </a:lnTo>
                  <a:lnTo>
                    <a:pt x="0" y="2160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7"/>
            <p:cNvSpPr/>
            <p:nvPr/>
          </p:nvSpPr>
          <p:spPr>
            <a:xfrm>
              <a:off x="6963076" y="977835"/>
              <a:ext cx="359208" cy="43999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8401"/>
                  </a:lnTo>
                  <a:lnTo>
                    <a:pt x="21600" y="0"/>
                  </a:lnTo>
                  <a:lnTo>
                    <a:pt x="0" y="3199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7"/>
            <p:cNvSpPr/>
            <p:nvPr/>
          </p:nvSpPr>
          <p:spPr>
            <a:xfrm>
              <a:off x="6963076" y="1"/>
              <a:ext cx="359208" cy="954126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21600" y="20125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7"/>
            <p:cNvSpPr/>
            <p:nvPr/>
          </p:nvSpPr>
          <p:spPr>
            <a:xfrm>
              <a:off x="7415771" y="1034367"/>
              <a:ext cx="837702" cy="296254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1107"/>
                  </a:lnTo>
                  <a:lnTo>
                    <a:pt x="0" y="21600"/>
                  </a:lnTo>
                  <a:lnTo>
                    <a:pt x="21600" y="20492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7"/>
            <p:cNvSpPr/>
            <p:nvPr/>
          </p:nvSpPr>
          <p:spPr>
            <a:xfrm>
              <a:off x="7415771" y="0"/>
              <a:ext cx="837702" cy="109204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8596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75;p7"/>
            <p:cNvSpPr/>
            <p:nvPr/>
          </p:nvSpPr>
          <p:spPr>
            <a:xfrm>
              <a:off x="8346880" y="1552004"/>
              <a:ext cx="568512" cy="114021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9647"/>
                  </a:lnTo>
                  <a:lnTo>
                    <a:pt x="21600" y="0"/>
                  </a:lnTo>
                  <a:lnTo>
                    <a:pt x="0" y="1953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76;p7"/>
            <p:cNvSpPr/>
            <p:nvPr/>
          </p:nvSpPr>
          <p:spPr>
            <a:xfrm>
              <a:off x="8346880" y="4574477"/>
              <a:ext cx="568512" cy="56899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391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" name="Google Shape;77;p7"/>
            <p:cNvSpPr/>
            <p:nvPr/>
          </p:nvSpPr>
          <p:spPr>
            <a:xfrm>
              <a:off x="8346880" y="2682241"/>
              <a:ext cx="568512" cy="190225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1170"/>
                  </a:lnTo>
                  <a:lnTo>
                    <a:pt x="0" y="21600"/>
                  </a:lnTo>
                  <a:lnTo>
                    <a:pt x="21600" y="20429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73739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8"/>
          <p:cNvSpPr txBox="1">
            <a:spLocks noGrp="1"/>
          </p:cNvSpPr>
          <p:nvPr>
            <p:ph type="title"/>
          </p:nvPr>
        </p:nvSpPr>
        <p:spPr>
          <a:xfrm>
            <a:off x="734000" y="1013067"/>
            <a:ext cx="8143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8"/>
          <p:cNvSpPr txBox="1">
            <a:spLocks noGrp="1"/>
          </p:cNvSpPr>
          <p:nvPr>
            <p:ph type="body" idx="1"/>
          </p:nvPr>
        </p:nvSpPr>
        <p:spPr>
          <a:xfrm>
            <a:off x="734000" y="1805267"/>
            <a:ext cx="2537200" cy="455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457178" rtl="0">
              <a:spcBef>
                <a:spcPts val="0"/>
              </a:spcBef>
              <a:spcAft>
                <a:spcPts val="0"/>
              </a:spcAft>
              <a:buSzPts val="1800"/>
              <a:buChar char="▸"/>
              <a:defRPr sz="2400"/>
            </a:lvl1pPr>
            <a:lvl2pPr marL="1219140" lvl="1" indent="-457178" rtl="0">
              <a:spcBef>
                <a:spcPts val="1067"/>
              </a:spcBef>
              <a:spcAft>
                <a:spcPts val="0"/>
              </a:spcAft>
              <a:buSzPts val="1800"/>
              <a:buChar char="▹"/>
              <a:defRPr sz="2400"/>
            </a:lvl2pPr>
            <a:lvl3pPr marL="1828709" lvl="2" indent="-457178" rtl="0">
              <a:spcBef>
                <a:spcPts val="1067"/>
              </a:spcBef>
              <a:spcAft>
                <a:spcPts val="0"/>
              </a:spcAft>
              <a:buSzPts val="1800"/>
              <a:buChar char="■"/>
              <a:defRPr sz="2400"/>
            </a:lvl3pPr>
            <a:lvl4pPr marL="2438278" lvl="3" indent="-457178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4pPr>
            <a:lvl5pPr marL="3047848" lvl="4" indent="-457178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418" lvl="5" indent="-457178" rtl="0">
              <a:spcBef>
                <a:spcPts val="1067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6987" lvl="6" indent="-457178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557" lvl="7" indent="-457178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126" lvl="8" indent="-457178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endParaRPr/>
          </a:p>
        </p:txBody>
      </p:sp>
      <p:sp>
        <p:nvSpPr>
          <p:cNvPr id="81" name="Google Shape;81;p8"/>
          <p:cNvSpPr txBox="1">
            <a:spLocks noGrp="1"/>
          </p:cNvSpPr>
          <p:nvPr>
            <p:ph type="body" idx="2"/>
          </p:nvPr>
        </p:nvSpPr>
        <p:spPr>
          <a:xfrm>
            <a:off x="3537291" y="1805267"/>
            <a:ext cx="2537200" cy="455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457178" rtl="0">
              <a:spcBef>
                <a:spcPts val="0"/>
              </a:spcBef>
              <a:spcAft>
                <a:spcPts val="0"/>
              </a:spcAft>
              <a:buSzPts val="1800"/>
              <a:buChar char="▸"/>
              <a:defRPr sz="2400"/>
            </a:lvl1pPr>
            <a:lvl2pPr marL="1219140" lvl="1" indent="-457178" rtl="0">
              <a:spcBef>
                <a:spcPts val="1067"/>
              </a:spcBef>
              <a:spcAft>
                <a:spcPts val="0"/>
              </a:spcAft>
              <a:buSzPts val="1800"/>
              <a:buChar char="▹"/>
              <a:defRPr sz="2400"/>
            </a:lvl2pPr>
            <a:lvl3pPr marL="1828709" lvl="2" indent="-457178" rtl="0">
              <a:spcBef>
                <a:spcPts val="1067"/>
              </a:spcBef>
              <a:spcAft>
                <a:spcPts val="0"/>
              </a:spcAft>
              <a:buSzPts val="1800"/>
              <a:buChar char="■"/>
              <a:defRPr sz="2400"/>
            </a:lvl3pPr>
            <a:lvl4pPr marL="2438278" lvl="3" indent="-457178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4pPr>
            <a:lvl5pPr marL="3047848" lvl="4" indent="-457178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418" lvl="5" indent="-457178" rtl="0">
              <a:spcBef>
                <a:spcPts val="1067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6987" lvl="6" indent="-457178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557" lvl="7" indent="-457178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126" lvl="8" indent="-457178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endParaRPr/>
          </a:p>
        </p:txBody>
      </p:sp>
      <p:sp>
        <p:nvSpPr>
          <p:cNvPr id="82" name="Google Shape;82;p8"/>
          <p:cNvSpPr txBox="1">
            <a:spLocks noGrp="1"/>
          </p:cNvSpPr>
          <p:nvPr>
            <p:ph type="body" idx="3"/>
          </p:nvPr>
        </p:nvSpPr>
        <p:spPr>
          <a:xfrm>
            <a:off x="6340580" y="1805267"/>
            <a:ext cx="2537200" cy="455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457178" rtl="0">
              <a:spcBef>
                <a:spcPts val="0"/>
              </a:spcBef>
              <a:spcAft>
                <a:spcPts val="0"/>
              </a:spcAft>
              <a:buSzPts val="1800"/>
              <a:buChar char="▸"/>
              <a:defRPr sz="2400"/>
            </a:lvl1pPr>
            <a:lvl2pPr marL="1219140" lvl="1" indent="-457178" rtl="0">
              <a:spcBef>
                <a:spcPts val="1067"/>
              </a:spcBef>
              <a:spcAft>
                <a:spcPts val="0"/>
              </a:spcAft>
              <a:buSzPts val="1800"/>
              <a:buChar char="▹"/>
              <a:defRPr sz="2400"/>
            </a:lvl2pPr>
            <a:lvl3pPr marL="1828709" lvl="2" indent="-457178" rtl="0">
              <a:spcBef>
                <a:spcPts val="1067"/>
              </a:spcBef>
              <a:spcAft>
                <a:spcPts val="0"/>
              </a:spcAft>
              <a:buSzPts val="1800"/>
              <a:buChar char="■"/>
              <a:defRPr sz="2400"/>
            </a:lvl3pPr>
            <a:lvl4pPr marL="2438278" lvl="3" indent="-457178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4pPr>
            <a:lvl5pPr marL="3047848" lvl="4" indent="-457178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418" lvl="5" indent="-457178" rtl="0">
              <a:spcBef>
                <a:spcPts val="1067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6987" lvl="6" indent="-457178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557" lvl="7" indent="-457178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126" lvl="8" indent="-457178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endParaRPr/>
          </a:p>
        </p:txBody>
      </p:sp>
      <p:sp>
        <p:nvSpPr>
          <p:cNvPr id="83" name="Google Shape;83;p8"/>
          <p:cNvSpPr txBox="1">
            <a:spLocks noGrp="1"/>
          </p:cNvSpPr>
          <p:nvPr>
            <p:ph type="sldNum" idx="12"/>
          </p:nvPr>
        </p:nvSpPr>
        <p:spPr>
          <a:xfrm>
            <a:off x="11128333" y="6251533"/>
            <a:ext cx="75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grpSp>
        <p:nvGrpSpPr>
          <p:cNvPr id="84" name="Google Shape;84;p8"/>
          <p:cNvGrpSpPr/>
          <p:nvPr/>
        </p:nvGrpSpPr>
        <p:grpSpPr>
          <a:xfrm>
            <a:off x="9284101" y="2"/>
            <a:ext cx="2603088" cy="6857991"/>
            <a:chOff x="6963076" y="0"/>
            <a:chExt cx="1952316" cy="5143493"/>
          </a:xfrm>
        </p:grpSpPr>
        <p:sp>
          <p:nvSpPr>
            <p:cNvPr id="85" name="Google Shape;85;p8"/>
            <p:cNvSpPr/>
            <p:nvPr/>
          </p:nvSpPr>
          <p:spPr>
            <a:xfrm>
              <a:off x="6963076" y="3274552"/>
              <a:ext cx="359208" cy="186894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753"/>
                  </a:lnTo>
                  <a:lnTo>
                    <a:pt x="0" y="2160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" name="Google Shape;86;p8"/>
            <p:cNvSpPr/>
            <p:nvPr/>
          </p:nvSpPr>
          <p:spPr>
            <a:xfrm>
              <a:off x="6963076" y="977835"/>
              <a:ext cx="359208" cy="43999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8401"/>
                  </a:lnTo>
                  <a:lnTo>
                    <a:pt x="21600" y="0"/>
                  </a:lnTo>
                  <a:lnTo>
                    <a:pt x="0" y="3199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6963076" y="1"/>
              <a:ext cx="359208" cy="954126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21600" y="20125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7415771" y="1034367"/>
              <a:ext cx="837702" cy="296254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1107"/>
                  </a:lnTo>
                  <a:lnTo>
                    <a:pt x="0" y="21600"/>
                  </a:lnTo>
                  <a:lnTo>
                    <a:pt x="21600" y="20492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8"/>
            <p:cNvSpPr/>
            <p:nvPr/>
          </p:nvSpPr>
          <p:spPr>
            <a:xfrm>
              <a:off x="7415771" y="0"/>
              <a:ext cx="837702" cy="109204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8596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p8"/>
            <p:cNvSpPr/>
            <p:nvPr/>
          </p:nvSpPr>
          <p:spPr>
            <a:xfrm>
              <a:off x="8346880" y="1552004"/>
              <a:ext cx="568512" cy="114021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9647"/>
                  </a:lnTo>
                  <a:lnTo>
                    <a:pt x="21600" y="0"/>
                  </a:lnTo>
                  <a:lnTo>
                    <a:pt x="0" y="1953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8346880" y="4574477"/>
              <a:ext cx="568512" cy="56899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391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8346880" y="2682241"/>
              <a:ext cx="568512" cy="190225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1170"/>
                  </a:lnTo>
                  <a:lnTo>
                    <a:pt x="0" y="21600"/>
                  </a:lnTo>
                  <a:lnTo>
                    <a:pt x="21600" y="20429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02847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9"/>
          <p:cNvSpPr txBox="1">
            <a:spLocks noGrp="1"/>
          </p:cNvSpPr>
          <p:nvPr>
            <p:ph type="title"/>
          </p:nvPr>
        </p:nvSpPr>
        <p:spPr>
          <a:xfrm>
            <a:off x="734000" y="1013067"/>
            <a:ext cx="8143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9"/>
          <p:cNvSpPr txBox="1">
            <a:spLocks noGrp="1"/>
          </p:cNvSpPr>
          <p:nvPr>
            <p:ph type="sldNum" idx="12"/>
          </p:nvPr>
        </p:nvSpPr>
        <p:spPr>
          <a:xfrm>
            <a:off x="11128333" y="6251533"/>
            <a:ext cx="75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grpSp>
        <p:nvGrpSpPr>
          <p:cNvPr id="96" name="Google Shape;96;p9"/>
          <p:cNvGrpSpPr/>
          <p:nvPr/>
        </p:nvGrpSpPr>
        <p:grpSpPr>
          <a:xfrm>
            <a:off x="9284101" y="2"/>
            <a:ext cx="2603088" cy="6857991"/>
            <a:chOff x="6963076" y="0"/>
            <a:chExt cx="1952316" cy="5143493"/>
          </a:xfrm>
        </p:grpSpPr>
        <p:sp>
          <p:nvSpPr>
            <p:cNvPr id="97" name="Google Shape;97;p9"/>
            <p:cNvSpPr/>
            <p:nvPr/>
          </p:nvSpPr>
          <p:spPr>
            <a:xfrm>
              <a:off x="6963076" y="3274552"/>
              <a:ext cx="359208" cy="186894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753"/>
                  </a:lnTo>
                  <a:lnTo>
                    <a:pt x="0" y="2160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9"/>
            <p:cNvSpPr/>
            <p:nvPr/>
          </p:nvSpPr>
          <p:spPr>
            <a:xfrm>
              <a:off x="6963076" y="977835"/>
              <a:ext cx="359208" cy="43999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8401"/>
                  </a:lnTo>
                  <a:lnTo>
                    <a:pt x="21600" y="0"/>
                  </a:lnTo>
                  <a:lnTo>
                    <a:pt x="0" y="3199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9"/>
            <p:cNvSpPr/>
            <p:nvPr/>
          </p:nvSpPr>
          <p:spPr>
            <a:xfrm>
              <a:off x="6963076" y="1"/>
              <a:ext cx="359208" cy="954126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21600" y="20125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9"/>
            <p:cNvSpPr/>
            <p:nvPr/>
          </p:nvSpPr>
          <p:spPr>
            <a:xfrm>
              <a:off x="7415771" y="1034367"/>
              <a:ext cx="837702" cy="296254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1107"/>
                  </a:lnTo>
                  <a:lnTo>
                    <a:pt x="0" y="21600"/>
                  </a:lnTo>
                  <a:lnTo>
                    <a:pt x="21600" y="20492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9"/>
            <p:cNvSpPr/>
            <p:nvPr/>
          </p:nvSpPr>
          <p:spPr>
            <a:xfrm>
              <a:off x="7415771" y="0"/>
              <a:ext cx="837702" cy="109204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8596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p9"/>
            <p:cNvSpPr/>
            <p:nvPr/>
          </p:nvSpPr>
          <p:spPr>
            <a:xfrm>
              <a:off x="8346880" y="1552004"/>
              <a:ext cx="568512" cy="114021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9647"/>
                  </a:lnTo>
                  <a:lnTo>
                    <a:pt x="21600" y="0"/>
                  </a:lnTo>
                  <a:lnTo>
                    <a:pt x="0" y="1953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9"/>
            <p:cNvSpPr/>
            <p:nvPr/>
          </p:nvSpPr>
          <p:spPr>
            <a:xfrm>
              <a:off x="8346880" y="4574477"/>
              <a:ext cx="568512" cy="56899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391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Google Shape;104;p9"/>
            <p:cNvSpPr/>
            <p:nvPr/>
          </p:nvSpPr>
          <p:spPr>
            <a:xfrm>
              <a:off x="8346880" y="2682241"/>
              <a:ext cx="568512" cy="190225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1170"/>
                  </a:lnTo>
                  <a:lnTo>
                    <a:pt x="0" y="21600"/>
                  </a:lnTo>
                  <a:lnTo>
                    <a:pt x="21600" y="20429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042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0"/>
          <p:cNvSpPr/>
          <p:nvPr/>
        </p:nvSpPr>
        <p:spPr>
          <a:xfrm flipH="1">
            <a:off x="11408183" y="4683564"/>
            <a:ext cx="478944" cy="217440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863"/>
                </a:ln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0"/>
          <p:cNvSpPr/>
          <p:nvPr/>
        </p:nvSpPr>
        <p:spPr>
          <a:xfrm flipH="1">
            <a:off x="11408183" y="1303780"/>
            <a:ext cx="478944" cy="128512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0140"/>
                </a:lnTo>
                <a:lnTo>
                  <a:pt x="21600" y="0"/>
                </a:lnTo>
                <a:lnTo>
                  <a:pt x="0" y="1460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0"/>
          <p:cNvSpPr/>
          <p:nvPr/>
        </p:nvSpPr>
        <p:spPr>
          <a:xfrm flipH="1">
            <a:off x="11408183" y="0"/>
            <a:ext cx="478944" cy="127216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21600" y="20125"/>
                </a:lnTo>
                <a:lnTo>
                  <a:pt x="21600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0"/>
          <p:cNvSpPr/>
          <p:nvPr/>
        </p:nvSpPr>
        <p:spPr>
          <a:xfrm flipH="1">
            <a:off x="10529136" y="608837"/>
            <a:ext cx="758016" cy="94881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470"/>
                </a:lnTo>
                <a:lnTo>
                  <a:pt x="21600" y="0"/>
                </a:lnTo>
                <a:lnTo>
                  <a:pt x="0" y="3130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0"/>
          <p:cNvSpPr/>
          <p:nvPr/>
        </p:nvSpPr>
        <p:spPr>
          <a:xfrm flipH="1">
            <a:off x="10529136" y="6099296"/>
            <a:ext cx="758016" cy="75873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3912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0"/>
          <p:cNvSpPr/>
          <p:nvPr/>
        </p:nvSpPr>
        <p:spPr>
          <a:xfrm flipH="1">
            <a:off x="10529136" y="1544317"/>
            <a:ext cx="758016" cy="456832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650"/>
                </a:lnTo>
                <a:lnTo>
                  <a:pt x="0" y="21600"/>
                </a:lnTo>
                <a:lnTo>
                  <a:pt x="21600" y="20950"/>
                </a:lnTo>
                <a:lnTo>
                  <a:pt x="21600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0"/>
          <p:cNvSpPr txBox="1">
            <a:spLocks noGrp="1"/>
          </p:cNvSpPr>
          <p:nvPr>
            <p:ph type="body" idx="1"/>
          </p:nvPr>
        </p:nvSpPr>
        <p:spPr>
          <a:xfrm>
            <a:off x="734000" y="5875067"/>
            <a:ext cx="9444400" cy="69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70" lvl="0" indent="-304784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endParaRPr/>
          </a:p>
        </p:txBody>
      </p:sp>
      <p:sp>
        <p:nvSpPr>
          <p:cNvPr id="113" name="Google Shape;113;p10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accent3"/>
                </a:solidFill>
              </a:defRPr>
            </a:lvl1pPr>
            <a:lvl2pPr lvl="1" rtl="0">
              <a:buNone/>
              <a:defRPr>
                <a:solidFill>
                  <a:schemeClr val="accent3"/>
                </a:solidFill>
              </a:defRPr>
            </a:lvl2pPr>
            <a:lvl3pPr lvl="2" rtl="0">
              <a:buNone/>
              <a:defRPr>
                <a:solidFill>
                  <a:schemeClr val="accent3"/>
                </a:solidFill>
              </a:defRPr>
            </a:lvl3pPr>
            <a:lvl4pPr lvl="3" rtl="0">
              <a:buNone/>
              <a:defRPr>
                <a:solidFill>
                  <a:schemeClr val="accent3"/>
                </a:solidFill>
              </a:defRPr>
            </a:lvl4pPr>
            <a:lvl5pPr lvl="4" rtl="0">
              <a:buNone/>
              <a:defRPr>
                <a:solidFill>
                  <a:schemeClr val="accent3"/>
                </a:solidFill>
              </a:defRPr>
            </a:lvl5pPr>
            <a:lvl6pPr lvl="5" rtl="0">
              <a:buNone/>
              <a:defRPr>
                <a:solidFill>
                  <a:schemeClr val="accent3"/>
                </a:solidFill>
              </a:defRPr>
            </a:lvl6pPr>
            <a:lvl7pPr lvl="6" rtl="0">
              <a:buNone/>
              <a:defRPr>
                <a:solidFill>
                  <a:schemeClr val="accent3"/>
                </a:solidFill>
              </a:defRPr>
            </a:lvl7pPr>
            <a:lvl8pPr lvl="7" rtl="0">
              <a:buNone/>
              <a:defRPr>
                <a:solidFill>
                  <a:schemeClr val="accent3"/>
                </a:solidFill>
              </a:defRPr>
            </a:lvl8pPr>
            <a:lvl9pPr lvl="8" rtl="0">
              <a:buNone/>
              <a:defRPr>
                <a:solidFill>
                  <a:schemeClr val="accent3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00799E"/>
                </a:solidFill>
              </a:rPr>
              <a:pPr/>
              <a:t>‹#›</a:t>
            </a:fld>
            <a:endParaRPr lang="en">
              <a:solidFill>
                <a:srgbClr val="00799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7658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1"/>
          <p:cNvSpPr/>
          <p:nvPr/>
        </p:nvSpPr>
        <p:spPr>
          <a:xfrm flipH="1">
            <a:off x="11408183" y="4683564"/>
            <a:ext cx="478944" cy="217440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863"/>
                </a:ln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1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sp>
        <p:nvSpPr>
          <p:cNvPr id="117" name="Google Shape;117;p11"/>
          <p:cNvSpPr/>
          <p:nvPr/>
        </p:nvSpPr>
        <p:spPr>
          <a:xfrm flipH="1">
            <a:off x="11408183" y="1303780"/>
            <a:ext cx="478944" cy="128512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0140"/>
                </a:lnTo>
                <a:lnTo>
                  <a:pt x="21600" y="0"/>
                </a:lnTo>
                <a:lnTo>
                  <a:pt x="0" y="146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1"/>
          <p:cNvSpPr/>
          <p:nvPr/>
        </p:nvSpPr>
        <p:spPr>
          <a:xfrm flipH="1">
            <a:off x="11408183" y="0"/>
            <a:ext cx="478944" cy="127216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21600" y="20125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1"/>
          <p:cNvSpPr/>
          <p:nvPr/>
        </p:nvSpPr>
        <p:spPr>
          <a:xfrm flipH="1">
            <a:off x="10529136" y="608837"/>
            <a:ext cx="758016" cy="94881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470"/>
                </a:lnTo>
                <a:lnTo>
                  <a:pt x="21600" y="0"/>
                </a:lnTo>
                <a:lnTo>
                  <a:pt x="0" y="313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1"/>
          <p:cNvSpPr/>
          <p:nvPr/>
        </p:nvSpPr>
        <p:spPr>
          <a:xfrm flipH="1">
            <a:off x="10529136" y="6099296"/>
            <a:ext cx="758016" cy="75873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3912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1"/>
          <p:cNvSpPr/>
          <p:nvPr/>
        </p:nvSpPr>
        <p:spPr>
          <a:xfrm flipH="1">
            <a:off x="10529136" y="1544317"/>
            <a:ext cx="758016" cy="456832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650"/>
                </a:lnTo>
                <a:lnTo>
                  <a:pt x="0" y="21600"/>
                </a:lnTo>
                <a:lnTo>
                  <a:pt x="21600" y="2095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502065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chemeClr val="accent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734000" y="3247500"/>
            <a:ext cx="4851600" cy="298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7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0417475" y="0"/>
            <a:ext cx="1189728" cy="43005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10795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2"/>
          <p:cNvSpPr/>
          <p:nvPr/>
        </p:nvSpPr>
        <p:spPr>
          <a:xfrm>
            <a:off x="4866945" y="0"/>
            <a:ext cx="751752" cy="226627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0304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3;p2"/>
          <p:cNvSpPr/>
          <p:nvPr/>
        </p:nvSpPr>
        <p:spPr>
          <a:xfrm>
            <a:off x="5812553" y="812127"/>
            <a:ext cx="1753056" cy="282556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9177"/>
                </a:lnTo>
                <a:lnTo>
                  <a:pt x="21600" y="0"/>
                </a:lnTo>
                <a:lnTo>
                  <a:pt x="0" y="2423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2"/>
          <p:cNvSpPr/>
          <p:nvPr/>
        </p:nvSpPr>
        <p:spPr>
          <a:xfrm>
            <a:off x="7761375" y="1321977"/>
            <a:ext cx="2460312" cy="554594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733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15;p2"/>
          <p:cNvSpPr/>
          <p:nvPr/>
        </p:nvSpPr>
        <p:spPr>
          <a:xfrm>
            <a:off x="5812553" y="3524980"/>
            <a:ext cx="1753056" cy="334684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2046"/>
                </a:lnTo>
                <a:lnTo>
                  <a:pt x="0" y="21600"/>
                </a:lnTo>
                <a:close/>
              </a:path>
            </a:pathLst>
          </a:custGeom>
          <a:solidFill>
            <a:srgbClr val="002035">
              <a:alpha val="17320"/>
            </a:srgbClr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2"/>
          <p:cNvSpPr/>
          <p:nvPr/>
        </p:nvSpPr>
        <p:spPr>
          <a:xfrm>
            <a:off x="10417475" y="409240"/>
            <a:ext cx="1189728" cy="3969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0429"/>
                </a:lnTo>
                <a:lnTo>
                  <a:pt x="21600" y="0"/>
                </a:lnTo>
                <a:lnTo>
                  <a:pt x="0" y="1171"/>
                </a:lnTo>
                <a:lnTo>
                  <a:pt x="0" y="21600"/>
                </a:lnTo>
                <a:close/>
              </a:path>
            </a:pathLst>
          </a:custGeom>
          <a:solidFill>
            <a:srgbClr val="002035">
              <a:alpha val="17320"/>
            </a:srgbClr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2"/>
          <p:cNvSpPr/>
          <p:nvPr/>
        </p:nvSpPr>
        <p:spPr>
          <a:xfrm>
            <a:off x="7761375" y="0"/>
            <a:ext cx="2460312" cy="154807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5393"/>
                </a:ln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2"/>
          <p:cNvSpPr/>
          <p:nvPr/>
        </p:nvSpPr>
        <p:spPr>
          <a:xfrm>
            <a:off x="10417475" y="4369773"/>
            <a:ext cx="1189728" cy="155455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611"/>
                </a:lnTo>
                <a:lnTo>
                  <a:pt x="21600" y="0"/>
                </a:lnTo>
                <a:lnTo>
                  <a:pt x="0" y="2989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0204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solidFill>
          <a:schemeClr val="lt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 txBox="1">
            <a:spLocks noGrp="1"/>
          </p:cNvSpPr>
          <p:nvPr>
            <p:ph type="ctrTitle"/>
          </p:nvPr>
        </p:nvSpPr>
        <p:spPr>
          <a:xfrm>
            <a:off x="734000" y="4058700"/>
            <a:ext cx="4851600" cy="1546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ubTitle" idx="1"/>
          </p:nvPr>
        </p:nvSpPr>
        <p:spPr>
          <a:xfrm>
            <a:off x="734000" y="5734300"/>
            <a:ext cx="4851600" cy="50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700">
                <a:solidFill>
                  <a:schemeClr val="accent2"/>
                </a:solidFill>
              </a:defRPr>
            </a:lvl1pPr>
            <a:lvl2pPr lvl="1" rtl="0">
              <a:spcBef>
                <a:spcPts val="1067"/>
              </a:spcBef>
              <a:spcAft>
                <a:spcPts val="0"/>
              </a:spcAft>
              <a:buSzPts val="2600"/>
              <a:buNone/>
              <a:defRPr sz="3500">
                <a:solidFill>
                  <a:schemeClr val="accent2"/>
                </a:solidFill>
              </a:defRPr>
            </a:lvl2pPr>
            <a:lvl3pPr lvl="2" rtl="0">
              <a:spcBef>
                <a:spcPts val="1067"/>
              </a:spcBef>
              <a:spcAft>
                <a:spcPts val="0"/>
              </a:spcAft>
              <a:buSzPts val="2600"/>
              <a:buNone/>
              <a:defRPr sz="3500">
                <a:solidFill>
                  <a:schemeClr val="accent2"/>
                </a:solidFill>
              </a:defRPr>
            </a:lvl3pPr>
            <a:lvl4pPr lvl="3" rtl="0">
              <a:spcBef>
                <a:spcPts val="1067"/>
              </a:spcBef>
              <a:spcAft>
                <a:spcPts val="0"/>
              </a:spcAft>
              <a:buClr>
                <a:schemeClr val="accent2"/>
              </a:buClr>
              <a:buSzPts val="2600"/>
              <a:buNone/>
              <a:defRPr sz="3500">
                <a:solidFill>
                  <a:schemeClr val="accent2"/>
                </a:solidFill>
              </a:defRPr>
            </a:lvl4pPr>
            <a:lvl5pPr lvl="4" rtl="0">
              <a:spcBef>
                <a:spcPts val="1067"/>
              </a:spcBef>
              <a:spcAft>
                <a:spcPts val="0"/>
              </a:spcAft>
              <a:buClr>
                <a:schemeClr val="accent2"/>
              </a:buClr>
              <a:buSzPts val="2600"/>
              <a:buNone/>
              <a:defRPr sz="3500">
                <a:solidFill>
                  <a:schemeClr val="accent2"/>
                </a:solidFill>
              </a:defRPr>
            </a:lvl5pPr>
            <a:lvl6pPr lvl="5" rtl="0">
              <a:spcBef>
                <a:spcPts val="1067"/>
              </a:spcBef>
              <a:spcAft>
                <a:spcPts val="0"/>
              </a:spcAft>
              <a:buClr>
                <a:schemeClr val="accent2"/>
              </a:buClr>
              <a:buSzPts val="2600"/>
              <a:buNone/>
              <a:defRPr sz="3500">
                <a:solidFill>
                  <a:schemeClr val="accent2"/>
                </a:solidFill>
              </a:defRPr>
            </a:lvl6pPr>
            <a:lvl7pPr lvl="6" rtl="0">
              <a:spcBef>
                <a:spcPts val="1067"/>
              </a:spcBef>
              <a:spcAft>
                <a:spcPts val="0"/>
              </a:spcAft>
              <a:buClr>
                <a:schemeClr val="accent2"/>
              </a:buClr>
              <a:buSzPts val="2600"/>
              <a:buNone/>
              <a:defRPr sz="3500">
                <a:solidFill>
                  <a:schemeClr val="accent2"/>
                </a:solidFill>
              </a:defRPr>
            </a:lvl7pPr>
            <a:lvl8pPr lvl="7" rtl="0">
              <a:spcBef>
                <a:spcPts val="1067"/>
              </a:spcBef>
              <a:spcAft>
                <a:spcPts val="0"/>
              </a:spcAft>
              <a:buClr>
                <a:schemeClr val="accent2"/>
              </a:buClr>
              <a:buSzPts val="2600"/>
              <a:buNone/>
              <a:defRPr sz="3500">
                <a:solidFill>
                  <a:schemeClr val="accent2"/>
                </a:solidFill>
              </a:defRPr>
            </a:lvl8pPr>
            <a:lvl9pPr lvl="8" rtl="0">
              <a:spcBef>
                <a:spcPts val="1067"/>
              </a:spcBef>
              <a:spcAft>
                <a:spcPts val="1067"/>
              </a:spcAft>
              <a:buClr>
                <a:schemeClr val="accent2"/>
              </a:buClr>
              <a:buSzPts val="2600"/>
              <a:buNone/>
              <a:defRPr sz="35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3"/>
          <p:cNvSpPr/>
          <p:nvPr/>
        </p:nvSpPr>
        <p:spPr>
          <a:xfrm>
            <a:off x="10417475" y="0"/>
            <a:ext cx="1189728" cy="43005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10795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3"/>
          <p:cNvSpPr/>
          <p:nvPr/>
        </p:nvSpPr>
        <p:spPr>
          <a:xfrm>
            <a:off x="4866945" y="0"/>
            <a:ext cx="751752" cy="226627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0304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3"/>
          <p:cNvSpPr/>
          <p:nvPr/>
        </p:nvSpPr>
        <p:spPr>
          <a:xfrm>
            <a:off x="5812553" y="812127"/>
            <a:ext cx="1753056" cy="282556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9177"/>
                </a:lnTo>
                <a:lnTo>
                  <a:pt x="21600" y="0"/>
                </a:lnTo>
                <a:lnTo>
                  <a:pt x="0" y="2423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3"/>
          <p:cNvSpPr/>
          <p:nvPr/>
        </p:nvSpPr>
        <p:spPr>
          <a:xfrm>
            <a:off x="7761375" y="1321977"/>
            <a:ext cx="2460312" cy="554594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733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3"/>
          <p:cNvSpPr/>
          <p:nvPr/>
        </p:nvSpPr>
        <p:spPr>
          <a:xfrm>
            <a:off x="5812553" y="3524980"/>
            <a:ext cx="1753056" cy="334684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2046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3"/>
          <p:cNvSpPr/>
          <p:nvPr/>
        </p:nvSpPr>
        <p:spPr>
          <a:xfrm>
            <a:off x="10417475" y="409240"/>
            <a:ext cx="1189728" cy="3969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0429"/>
                </a:lnTo>
                <a:lnTo>
                  <a:pt x="21600" y="0"/>
                </a:lnTo>
                <a:lnTo>
                  <a:pt x="0" y="1171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3"/>
          <p:cNvSpPr/>
          <p:nvPr/>
        </p:nvSpPr>
        <p:spPr>
          <a:xfrm>
            <a:off x="7761375" y="0"/>
            <a:ext cx="2460312" cy="154807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5393"/>
                </a:ln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3"/>
          <p:cNvSpPr/>
          <p:nvPr/>
        </p:nvSpPr>
        <p:spPr>
          <a:xfrm>
            <a:off x="10417475" y="4369773"/>
            <a:ext cx="1189728" cy="155455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611"/>
                </a:lnTo>
                <a:lnTo>
                  <a:pt x="21600" y="0"/>
                </a:lnTo>
                <a:lnTo>
                  <a:pt x="0" y="2989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827849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solidFill>
          <a:schemeClr val="accent1"/>
        </a:solidFill>
        <a:effectLst/>
      </p:bgPr>
    </p:bg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4"/>
          <p:cNvSpPr/>
          <p:nvPr/>
        </p:nvSpPr>
        <p:spPr>
          <a:xfrm>
            <a:off x="304785" y="1816317"/>
            <a:ext cx="832824" cy="1008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3233"/>
                </a:lnTo>
                <a:lnTo>
                  <a:pt x="0" y="21600"/>
                </a:lnTo>
                <a:lnTo>
                  <a:pt x="21600" y="18367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4"/>
          <p:cNvSpPr/>
          <p:nvPr/>
        </p:nvSpPr>
        <p:spPr>
          <a:xfrm>
            <a:off x="304785" y="1168"/>
            <a:ext cx="832824" cy="182980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21600" y="19818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799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4"/>
          <p:cNvSpPr/>
          <p:nvPr/>
        </p:nvSpPr>
        <p:spPr>
          <a:xfrm>
            <a:off x="11360940" y="5528468"/>
            <a:ext cx="526248" cy="133070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549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4"/>
          <p:cNvSpPr txBox="1">
            <a:spLocks noGrp="1"/>
          </p:cNvSpPr>
          <p:nvPr>
            <p:ph type="body" idx="1"/>
          </p:nvPr>
        </p:nvSpPr>
        <p:spPr>
          <a:xfrm>
            <a:off x="1374217" y="2038833"/>
            <a:ext cx="6506000" cy="394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575719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Char char="▸"/>
              <a:defRPr sz="4300">
                <a:solidFill>
                  <a:schemeClr val="lt1"/>
                </a:solidFill>
              </a:defRPr>
            </a:lvl1pPr>
            <a:lvl2pPr marL="1219170" lvl="1" indent="-575719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▹"/>
              <a:defRPr sz="4300">
                <a:solidFill>
                  <a:schemeClr val="lt1"/>
                </a:solidFill>
              </a:defRPr>
            </a:lvl2pPr>
            <a:lvl3pPr marL="1828754" lvl="2" indent="-575719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■"/>
              <a:defRPr sz="4300">
                <a:solidFill>
                  <a:schemeClr val="lt1"/>
                </a:solidFill>
              </a:defRPr>
            </a:lvl3pPr>
            <a:lvl4pPr marL="2438339" lvl="3" indent="-575719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●"/>
              <a:defRPr sz="4300">
                <a:solidFill>
                  <a:schemeClr val="lt1"/>
                </a:solidFill>
              </a:defRPr>
            </a:lvl4pPr>
            <a:lvl5pPr marL="3047924" lvl="4" indent="-575719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○"/>
              <a:defRPr sz="4300">
                <a:solidFill>
                  <a:schemeClr val="lt1"/>
                </a:solidFill>
              </a:defRPr>
            </a:lvl5pPr>
            <a:lvl6pPr marL="3657509" lvl="5" indent="-575719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■"/>
              <a:defRPr sz="4300">
                <a:solidFill>
                  <a:schemeClr val="lt1"/>
                </a:solidFill>
              </a:defRPr>
            </a:lvl6pPr>
            <a:lvl7pPr marL="4267093" lvl="6" indent="-575719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●"/>
              <a:defRPr sz="4300">
                <a:solidFill>
                  <a:schemeClr val="lt1"/>
                </a:solidFill>
              </a:defRPr>
            </a:lvl7pPr>
            <a:lvl8pPr marL="4876678" lvl="7" indent="-575719" rtl="0"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3200"/>
              <a:buChar char="○"/>
              <a:defRPr sz="4300">
                <a:solidFill>
                  <a:schemeClr val="lt1"/>
                </a:solidFill>
              </a:defRPr>
            </a:lvl8pPr>
            <a:lvl9pPr marL="5486263" lvl="8" indent="-575719" rtl="0">
              <a:spcBef>
                <a:spcPts val="1067"/>
              </a:spcBef>
              <a:spcAft>
                <a:spcPts val="1067"/>
              </a:spcAft>
              <a:buClr>
                <a:schemeClr val="lt1"/>
              </a:buClr>
              <a:buSzPts val="3200"/>
              <a:buChar char="■"/>
              <a:defRPr sz="43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4"/>
          <p:cNvSpPr txBox="1"/>
          <p:nvPr/>
        </p:nvSpPr>
        <p:spPr>
          <a:xfrm>
            <a:off x="462636" y="1728305"/>
            <a:ext cx="776000" cy="8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r>
              <a:rPr lang="en" sz="13900" kern="0">
                <a:solidFill>
                  <a:srgbClr val="FFFFFF"/>
                </a:solidFill>
                <a:latin typeface="News Cycle"/>
                <a:ea typeface="News Cycle"/>
                <a:cs typeface="News Cycle"/>
                <a:sym typeface="News Cycle"/>
              </a:rPr>
              <a:t>“</a:t>
            </a:r>
            <a:endParaRPr sz="13900" kern="0">
              <a:solidFill>
                <a:srgbClr val="FFFFFF"/>
              </a:solidFill>
              <a:latin typeface="News Cycle"/>
              <a:ea typeface="News Cycle"/>
              <a:cs typeface="News Cycle"/>
              <a:sym typeface="News Cycle"/>
            </a:endParaRPr>
          </a:p>
        </p:txBody>
      </p:sp>
      <p:sp>
        <p:nvSpPr>
          <p:cNvPr id="36" name="Google Shape;36;p4"/>
          <p:cNvSpPr txBox="1">
            <a:spLocks noGrp="1"/>
          </p:cNvSpPr>
          <p:nvPr>
            <p:ph type="sldNum" idx="12"/>
          </p:nvPr>
        </p:nvSpPr>
        <p:spPr>
          <a:xfrm>
            <a:off x="11360867" y="6251533"/>
            <a:ext cx="5264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accent3"/>
                </a:solidFill>
              </a:defRPr>
            </a:lvl1pPr>
            <a:lvl2pPr lvl="1" rtl="0">
              <a:buNone/>
              <a:defRPr>
                <a:solidFill>
                  <a:schemeClr val="accent3"/>
                </a:solidFill>
              </a:defRPr>
            </a:lvl2pPr>
            <a:lvl3pPr lvl="2" rtl="0">
              <a:buNone/>
              <a:defRPr>
                <a:solidFill>
                  <a:schemeClr val="accent3"/>
                </a:solidFill>
              </a:defRPr>
            </a:lvl3pPr>
            <a:lvl4pPr lvl="3" rtl="0">
              <a:buNone/>
              <a:defRPr>
                <a:solidFill>
                  <a:schemeClr val="accent3"/>
                </a:solidFill>
              </a:defRPr>
            </a:lvl4pPr>
            <a:lvl5pPr lvl="4" rtl="0">
              <a:buNone/>
              <a:defRPr>
                <a:solidFill>
                  <a:schemeClr val="accent3"/>
                </a:solidFill>
              </a:defRPr>
            </a:lvl5pPr>
            <a:lvl6pPr lvl="5" rtl="0">
              <a:buNone/>
              <a:defRPr>
                <a:solidFill>
                  <a:schemeClr val="accent3"/>
                </a:solidFill>
              </a:defRPr>
            </a:lvl6pPr>
            <a:lvl7pPr lvl="6" rtl="0">
              <a:buNone/>
              <a:defRPr>
                <a:solidFill>
                  <a:schemeClr val="accent3"/>
                </a:solidFill>
              </a:defRPr>
            </a:lvl7pPr>
            <a:lvl8pPr lvl="7" rtl="0">
              <a:buNone/>
              <a:defRPr>
                <a:solidFill>
                  <a:schemeClr val="accent3"/>
                </a:solidFill>
              </a:defRPr>
            </a:lvl8pPr>
            <a:lvl9pPr lvl="8" rtl="0">
              <a:buNone/>
              <a:defRPr>
                <a:solidFill>
                  <a:schemeClr val="accent3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00799E"/>
                </a:solidFill>
              </a:rPr>
              <a:pPr/>
              <a:t>‹#›</a:t>
            </a:fld>
            <a:endParaRPr lang="en">
              <a:solidFill>
                <a:srgbClr val="00799E"/>
              </a:solidFill>
            </a:endParaRPr>
          </a:p>
        </p:txBody>
      </p:sp>
      <p:sp>
        <p:nvSpPr>
          <p:cNvPr id="37" name="Google Shape;37;p4"/>
          <p:cNvSpPr/>
          <p:nvPr/>
        </p:nvSpPr>
        <p:spPr>
          <a:xfrm>
            <a:off x="9996720" y="4311744"/>
            <a:ext cx="1227168" cy="198345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2423"/>
                </a:lnTo>
                <a:lnTo>
                  <a:pt x="0" y="21600"/>
                </a:lnTo>
                <a:lnTo>
                  <a:pt x="21600" y="19177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4"/>
          <p:cNvSpPr/>
          <p:nvPr/>
        </p:nvSpPr>
        <p:spPr>
          <a:xfrm>
            <a:off x="8137357" y="1168"/>
            <a:ext cx="1722312" cy="333172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21600" y="19575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4"/>
          <p:cNvSpPr/>
          <p:nvPr/>
        </p:nvSpPr>
        <p:spPr>
          <a:xfrm>
            <a:off x="9996720" y="1167"/>
            <a:ext cx="1227168" cy="439509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0506"/>
                </a:ln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4"/>
          <p:cNvSpPr/>
          <p:nvPr/>
        </p:nvSpPr>
        <p:spPr>
          <a:xfrm>
            <a:off x="8137357" y="3164551"/>
            <a:ext cx="1722312" cy="369468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1826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093177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5"/>
          <p:cNvSpPr txBox="1">
            <a:spLocks noGrp="1"/>
          </p:cNvSpPr>
          <p:nvPr>
            <p:ph type="title"/>
          </p:nvPr>
        </p:nvSpPr>
        <p:spPr>
          <a:xfrm>
            <a:off x="734000" y="1013067"/>
            <a:ext cx="8143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5"/>
          <p:cNvSpPr txBox="1">
            <a:spLocks noGrp="1"/>
          </p:cNvSpPr>
          <p:nvPr>
            <p:ph type="body" idx="1"/>
          </p:nvPr>
        </p:nvSpPr>
        <p:spPr>
          <a:xfrm>
            <a:off x="734000" y="1805264"/>
            <a:ext cx="8143600" cy="404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507987" rtl="0">
              <a:spcBef>
                <a:spcPts val="0"/>
              </a:spcBef>
              <a:spcAft>
                <a:spcPts val="0"/>
              </a:spcAft>
              <a:buSzPts val="2400"/>
              <a:buChar char="▸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▹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■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■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5"/>
          <p:cNvSpPr txBox="1">
            <a:spLocks noGrp="1"/>
          </p:cNvSpPr>
          <p:nvPr>
            <p:ph type="sldNum" idx="12"/>
          </p:nvPr>
        </p:nvSpPr>
        <p:spPr>
          <a:xfrm>
            <a:off x="11128333" y="6251533"/>
            <a:ext cx="75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sp>
        <p:nvSpPr>
          <p:cNvPr id="45" name="Google Shape;45;p5"/>
          <p:cNvSpPr/>
          <p:nvPr/>
        </p:nvSpPr>
        <p:spPr>
          <a:xfrm>
            <a:off x="9284101" y="4366069"/>
            <a:ext cx="478944" cy="24919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753"/>
                </a:ln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5"/>
          <p:cNvSpPr/>
          <p:nvPr/>
        </p:nvSpPr>
        <p:spPr>
          <a:xfrm>
            <a:off x="9284101" y="1303780"/>
            <a:ext cx="478944" cy="58665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401"/>
                </a:lnTo>
                <a:lnTo>
                  <a:pt x="21600" y="0"/>
                </a:lnTo>
                <a:lnTo>
                  <a:pt x="0" y="3199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5"/>
          <p:cNvSpPr/>
          <p:nvPr/>
        </p:nvSpPr>
        <p:spPr>
          <a:xfrm>
            <a:off x="9284101" y="1"/>
            <a:ext cx="478944" cy="127216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21600" y="20125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5"/>
          <p:cNvSpPr/>
          <p:nvPr/>
        </p:nvSpPr>
        <p:spPr>
          <a:xfrm>
            <a:off x="9887695" y="1379156"/>
            <a:ext cx="1116936" cy="395006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1107"/>
                </a:lnTo>
                <a:lnTo>
                  <a:pt x="0" y="21600"/>
                </a:lnTo>
                <a:lnTo>
                  <a:pt x="21600" y="20492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5"/>
          <p:cNvSpPr/>
          <p:nvPr/>
        </p:nvSpPr>
        <p:spPr>
          <a:xfrm>
            <a:off x="9887695" y="0"/>
            <a:ext cx="1116936" cy="145605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596"/>
                </a:ln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5"/>
          <p:cNvSpPr/>
          <p:nvPr/>
        </p:nvSpPr>
        <p:spPr>
          <a:xfrm>
            <a:off x="11129173" y="2069339"/>
            <a:ext cx="758016" cy="152028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9647"/>
                </a:lnTo>
                <a:lnTo>
                  <a:pt x="21600" y="0"/>
                </a:lnTo>
                <a:lnTo>
                  <a:pt x="0" y="1953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5"/>
          <p:cNvSpPr/>
          <p:nvPr/>
        </p:nvSpPr>
        <p:spPr>
          <a:xfrm>
            <a:off x="11129173" y="6099303"/>
            <a:ext cx="758016" cy="75866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3912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5"/>
          <p:cNvSpPr/>
          <p:nvPr/>
        </p:nvSpPr>
        <p:spPr>
          <a:xfrm>
            <a:off x="11129173" y="3576321"/>
            <a:ext cx="758016" cy="253634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1170"/>
                </a:lnTo>
                <a:lnTo>
                  <a:pt x="0" y="21600"/>
                </a:lnTo>
                <a:lnTo>
                  <a:pt x="21600" y="20429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454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+ image">
  <p:cSld name="Title + 1 column + image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6"/>
          <p:cNvSpPr txBox="1">
            <a:spLocks noGrp="1"/>
          </p:cNvSpPr>
          <p:nvPr>
            <p:ph type="title"/>
          </p:nvPr>
        </p:nvSpPr>
        <p:spPr>
          <a:xfrm>
            <a:off x="734000" y="1013067"/>
            <a:ext cx="49260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6"/>
          <p:cNvSpPr txBox="1">
            <a:spLocks noGrp="1"/>
          </p:cNvSpPr>
          <p:nvPr>
            <p:ph type="body" idx="1"/>
          </p:nvPr>
        </p:nvSpPr>
        <p:spPr>
          <a:xfrm>
            <a:off x="734000" y="1805264"/>
            <a:ext cx="4926000" cy="404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507987" rtl="0">
              <a:spcBef>
                <a:spcPts val="0"/>
              </a:spcBef>
              <a:spcAft>
                <a:spcPts val="0"/>
              </a:spcAft>
              <a:buSzPts val="2400"/>
              <a:buChar char="▸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▹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■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■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56" name="Google Shape;56;p6"/>
          <p:cNvSpPr txBox="1">
            <a:spLocks noGrp="1"/>
          </p:cNvSpPr>
          <p:nvPr>
            <p:ph type="sldNum" idx="12"/>
          </p:nvPr>
        </p:nvSpPr>
        <p:spPr>
          <a:xfrm>
            <a:off x="11128333" y="6251533"/>
            <a:ext cx="75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sp>
        <p:nvSpPr>
          <p:cNvPr id="57" name="Google Shape;57;p6"/>
          <p:cNvSpPr/>
          <p:nvPr/>
        </p:nvSpPr>
        <p:spPr>
          <a:xfrm>
            <a:off x="10799075" y="0"/>
            <a:ext cx="1189728" cy="43005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10795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6"/>
          <p:cNvSpPr/>
          <p:nvPr/>
        </p:nvSpPr>
        <p:spPr>
          <a:xfrm>
            <a:off x="6194153" y="812127"/>
            <a:ext cx="1753056" cy="282556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9177"/>
                </a:lnTo>
                <a:lnTo>
                  <a:pt x="21600" y="0"/>
                </a:lnTo>
                <a:lnTo>
                  <a:pt x="0" y="2423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8142975" y="1321977"/>
            <a:ext cx="2460312" cy="5545944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733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6194153" y="3524980"/>
            <a:ext cx="1753056" cy="334684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2046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6"/>
          <p:cNvSpPr/>
          <p:nvPr/>
        </p:nvSpPr>
        <p:spPr>
          <a:xfrm>
            <a:off x="10799075" y="409240"/>
            <a:ext cx="1189728" cy="3969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0429"/>
                </a:lnTo>
                <a:lnTo>
                  <a:pt x="21600" y="0"/>
                </a:lnTo>
                <a:lnTo>
                  <a:pt x="0" y="1171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6"/>
          <p:cNvSpPr/>
          <p:nvPr/>
        </p:nvSpPr>
        <p:spPr>
          <a:xfrm>
            <a:off x="8142975" y="0"/>
            <a:ext cx="2460312" cy="154807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5393"/>
                </a:ln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6"/>
          <p:cNvSpPr/>
          <p:nvPr/>
        </p:nvSpPr>
        <p:spPr>
          <a:xfrm>
            <a:off x="10799075" y="4369773"/>
            <a:ext cx="1189728" cy="155455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611"/>
                </a:lnTo>
                <a:lnTo>
                  <a:pt x="21600" y="0"/>
                </a:lnTo>
                <a:lnTo>
                  <a:pt x="0" y="2989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034572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 txBox="1">
            <a:spLocks noGrp="1"/>
          </p:cNvSpPr>
          <p:nvPr>
            <p:ph type="title"/>
          </p:nvPr>
        </p:nvSpPr>
        <p:spPr>
          <a:xfrm>
            <a:off x="734000" y="1013067"/>
            <a:ext cx="8143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7"/>
          <p:cNvSpPr txBox="1">
            <a:spLocks noGrp="1"/>
          </p:cNvSpPr>
          <p:nvPr>
            <p:ph type="body" idx="1"/>
          </p:nvPr>
        </p:nvSpPr>
        <p:spPr>
          <a:xfrm>
            <a:off x="734000" y="1805267"/>
            <a:ext cx="3804800" cy="455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■"/>
              <a:defRPr sz="2700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700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700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■"/>
              <a:defRPr sz="2700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700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700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700"/>
            </a:lvl9pPr>
          </a:lstStyle>
          <a:p>
            <a:endParaRPr/>
          </a:p>
        </p:txBody>
      </p:sp>
      <p:sp>
        <p:nvSpPr>
          <p:cNvPr id="67" name="Google Shape;67;p7"/>
          <p:cNvSpPr txBox="1">
            <a:spLocks noGrp="1"/>
          </p:cNvSpPr>
          <p:nvPr>
            <p:ph type="body" idx="2"/>
          </p:nvPr>
        </p:nvSpPr>
        <p:spPr>
          <a:xfrm>
            <a:off x="5072629" y="1805267"/>
            <a:ext cx="3804800" cy="455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▸"/>
              <a:defRPr sz="2700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▹"/>
              <a:defRPr sz="2700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■"/>
              <a:defRPr sz="2700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700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700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■"/>
              <a:defRPr sz="2700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700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700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700"/>
            </a:lvl9pPr>
          </a:lstStyle>
          <a:p>
            <a:endParaRPr/>
          </a:p>
        </p:txBody>
      </p:sp>
      <p:sp>
        <p:nvSpPr>
          <p:cNvPr id="68" name="Google Shape;68;p7"/>
          <p:cNvSpPr txBox="1">
            <a:spLocks noGrp="1"/>
          </p:cNvSpPr>
          <p:nvPr>
            <p:ph type="sldNum" idx="12"/>
          </p:nvPr>
        </p:nvSpPr>
        <p:spPr>
          <a:xfrm>
            <a:off x="11128333" y="6251533"/>
            <a:ext cx="75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grpSp>
        <p:nvGrpSpPr>
          <p:cNvPr id="69" name="Google Shape;69;p7"/>
          <p:cNvGrpSpPr/>
          <p:nvPr/>
        </p:nvGrpSpPr>
        <p:grpSpPr>
          <a:xfrm>
            <a:off x="9284101" y="1"/>
            <a:ext cx="2603088" cy="6857991"/>
            <a:chOff x="6963076" y="0"/>
            <a:chExt cx="1952316" cy="5143493"/>
          </a:xfrm>
        </p:grpSpPr>
        <p:sp>
          <p:nvSpPr>
            <p:cNvPr id="70" name="Google Shape;70;p7"/>
            <p:cNvSpPr/>
            <p:nvPr/>
          </p:nvSpPr>
          <p:spPr>
            <a:xfrm>
              <a:off x="6963076" y="3274552"/>
              <a:ext cx="359208" cy="186894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753"/>
                  </a:lnTo>
                  <a:lnTo>
                    <a:pt x="0" y="2160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7"/>
            <p:cNvSpPr/>
            <p:nvPr/>
          </p:nvSpPr>
          <p:spPr>
            <a:xfrm>
              <a:off x="6963076" y="977835"/>
              <a:ext cx="359208" cy="43999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8401"/>
                  </a:lnTo>
                  <a:lnTo>
                    <a:pt x="21600" y="0"/>
                  </a:lnTo>
                  <a:lnTo>
                    <a:pt x="0" y="3199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7"/>
            <p:cNvSpPr/>
            <p:nvPr/>
          </p:nvSpPr>
          <p:spPr>
            <a:xfrm>
              <a:off x="6963076" y="1"/>
              <a:ext cx="359208" cy="954126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21600" y="20125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7"/>
            <p:cNvSpPr/>
            <p:nvPr/>
          </p:nvSpPr>
          <p:spPr>
            <a:xfrm>
              <a:off x="7415771" y="1034367"/>
              <a:ext cx="837702" cy="296254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1107"/>
                  </a:lnTo>
                  <a:lnTo>
                    <a:pt x="0" y="21600"/>
                  </a:lnTo>
                  <a:lnTo>
                    <a:pt x="21600" y="20492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7"/>
            <p:cNvSpPr/>
            <p:nvPr/>
          </p:nvSpPr>
          <p:spPr>
            <a:xfrm>
              <a:off x="7415771" y="0"/>
              <a:ext cx="837702" cy="109204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8596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75;p7"/>
            <p:cNvSpPr/>
            <p:nvPr/>
          </p:nvSpPr>
          <p:spPr>
            <a:xfrm>
              <a:off x="8346880" y="1552004"/>
              <a:ext cx="568512" cy="114021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9647"/>
                  </a:lnTo>
                  <a:lnTo>
                    <a:pt x="21600" y="0"/>
                  </a:lnTo>
                  <a:lnTo>
                    <a:pt x="0" y="1953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76;p7"/>
            <p:cNvSpPr/>
            <p:nvPr/>
          </p:nvSpPr>
          <p:spPr>
            <a:xfrm>
              <a:off x="8346880" y="4574477"/>
              <a:ext cx="568512" cy="56899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391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" name="Google Shape;77;p7"/>
            <p:cNvSpPr/>
            <p:nvPr/>
          </p:nvSpPr>
          <p:spPr>
            <a:xfrm>
              <a:off x="8346880" y="2682241"/>
              <a:ext cx="568512" cy="190225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1170"/>
                  </a:lnTo>
                  <a:lnTo>
                    <a:pt x="0" y="21600"/>
                  </a:lnTo>
                  <a:lnTo>
                    <a:pt x="21600" y="20429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81713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8"/>
          <p:cNvSpPr txBox="1">
            <a:spLocks noGrp="1"/>
          </p:cNvSpPr>
          <p:nvPr>
            <p:ph type="title"/>
          </p:nvPr>
        </p:nvSpPr>
        <p:spPr>
          <a:xfrm>
            <a:off x="734000" y="1013067"/>
            <a:ext cx="8143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8"/>
          <p:cNvSpPr txBox="1">
            <a:spLocks noGrp="1"/>
          </p:cNvSpPr>
          <p:nvPr>
            <p:ph type="body" idx="1"/>
          </p:nvPr>
        </p:nvSpPr>
        <p:spPr>
          <a:xfrm>
            <a:off x="734000" y="1805267"/>
            <a:ext cx="2537200" cy="455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▸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▹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■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endParaRPr/>
          </a:p>
        </p:txBody>
      </p:sp>
      <p:sp>
        <p:nvSpPr>
          <p:cNvPr id="81" name="Google Shape;81;p8"/>
          <p:cNvSpPr txBox="1">
            <a:spLocks noGrp="1"/>
          </p:cNvSpPr>
          <p:nvPr>
            <p:ph type="body" idx="2"/>
          </p:nvPr>
        </p:nvSpPr>
        <p:spPr>
          <a:xfrm>
            <a:off x="3537291" y="1805267"/>
            <a:ext cx="2537200" cy="455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▸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▹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■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endParaRPr/>
          </a:p>
        </p:txBody>
      </p:sp>
      <p:sp>
        <p:nvSpPr>
          <p:cNvPr id="82" name="Google Shape;82;p8"/>
          <p:cNvSpPr txBox="1">
            <a:spLocks noGrp="1"/>
          </p:cNvSpPr>
          <p:nvPr>
            <p:ph type="body" idx="3"/>
          </p:nvPr>
        </p:nvSpPr>
        <p:spPr>
          <a:xfrm>
            <a:off x="6340580" y="1805267"/>
            <a:ext cx="2537200" cy="455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▸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▹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■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endParaRPr/>
          </a:p>
        </p:txBody>
      </p:sp>
      <p:sp>
        <p:nvSpPr>
          <p:cNvPr id="83" name="Google Shape;83;p8"/>
          <p:cNvSpPr txBox="1">
            <a:spLocks noGrp="1"/>
          </p:cNvSpPr>
          <p:nvPr>
            <p:ph type="sldNum" idx="12"/>
          </p:nvPr>
        </p:nvSpPr>
        <p:spPr>
          <a:xfrm>
            <a:off x="11128333" y="6251533"/>
            <a:ext cx="75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grpSp>
        <p:nvGrpSpPr>
          <p:cNvPr id="84" name="Google Shape;84;p8"/>
          <p:cNvGrpSpPr/>
          <p:nvPr/>
        </p:nvGrpSpPr>
        <p:grpSpPr>
          <a:xfrm>
            <a:off x="9284101" y="1"/>
            <a:ext cx="2603088" cy="6857991"/>
            <a:chOff x="6963076" y="0"/>
            <a:chExt cx="1952316" cy="5143493"/>
          </a:xfrm>
        </p:grpSpPr>
        <p:sp>
          <p:nvSpPr>
            <p:cNvPr id="85" name="Google Shape;85;p8"/>
            <p:cNvSpPr/>
            <p:nvPr/>
          </p:nvSpPr>
          <p:spPr>
            <a:xfrm>
              <a:off x="6963076" y="3274552"/>
              <a:ext cx="359208" cy="186894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753"/>
                  </a:lnTo>
                  <a:lnTo>
                    <a:pt x="0" y="2160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" name="Google Shape;86;p8"/>
            <p:cNvSpPr/>
            <p:nvPr/>
          </p:nvSpPr>
          <p:spPr>
            <a:xfrm>
              <a:off x="6963076" y="977835"/>
              <a:ext cx="359208" cy="43999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8401"/>
                  </a:lnTo>
                  <a:lnTo>
                    <a:pt x="21600" y="0"/>
                  </a:lnTo>
                  <a:lnTo>
                    <a:pt x="0" y="3199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6963076" y="1"/>
              <a:ext cx="359208" cy="954126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21600" y="20125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7415771" y="1034367"/>
              <a:ext cx="837702" cy="296254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1107"/>
                  </a:lnTo>
                  <a:lnTo>
                    <a:pt x="0" y="21600"/>
                  </a:lnTo>
                  <a:lnTo>
                    <a:pt x="21600" y="20492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8"/>
            <p:cNvSpPr/>
            <p:nvPr/>
          </p:nvSpPr>
          <p:spPr>
            <a:xfrm>
              <a:off x="7415771" y="0"/>
              <a:ext cx="837702" cy="109204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8596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p8"/>
            <p:cNvSpPr/>
            <p:nvPr/>
          </p:nvSpPr>
          <p:spPr>
            <a:xfrm>
              <a:off x="8346880" y="1552004"/>
              <a:ext cx="568512" cy="114021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9647"/>
                  </a:lnTo>
                  <a:lnTo>
                    <a:pt x="21600" y="0"/>
                  </a:lnTo>
                  <a:lnTo>
                    <a:pt x="0" y="1953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8346880" y="4574477"/>
              <a:ext cx="568512" cy="56899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391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8346880" y="2682241"/>
              <a:ext cx="568512" cy="190225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1170"/>
                  </a:lnTo>
                  <a:lnTo>
                    <a:pt x="0" y="21600"/>
                  </a:lnTo>
                  <a:lnTo>
                    <a:pt x="21600" y="20429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46870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9"/>
          <p:cNvSpPr txBox="1">
            <a:spLocks noGrp="1"/>
          </p:cNvSpPr>
          <p:nvPr>
            <p:ph type="title"/>
          </p:nvPr>
        </p:nvSpPr>
        <p:spPr>
          <a:xfrm>
            <a:off x="734000" y="1013067"/>
            <a:ext cx="8143600" cy="528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9"/>
          <p:cNvSpPr txBox="1">
            <a:spLocks noGrp="1"/>
          </p:cNvSpPr>
          <p:nvPr>
            <p:ph type="sldNum" idx="12"/>
          </p:nvPr>
        </p:nvSpPr>
        <p:spPr>
          <a:xfrm>
            <a:off x="11128333" y="6251533"/>
            <a:ext cx="75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grpSp>
        <p:nvGrpSpPr>
          <p:cNvPr id="96" name="Google Shape;96;p9"/>
          <p:cNvGrpSpPr/>
          <p:nvPr/>
        </p:nvGrpSpPr>
        <p:grpSpPr>
          <a:xfrm>
            <a:off x="9284101" y="1"/>
            <a:ext cx="2603088" cy="6857991"/>
            <a:chOff x="6963076" y="0"/>
            <a:chExt cx="1952316" cy="5143493"/>
          </a:xfrm>
        </p:grpSpPr>
        <p:sp>
          <p:nvSpPr>
            <p:cNvPr id="97" name="Google Shape;97;p9"/>
            <p:cNvSpPr/>
            <p:nvPr/>
          </p:nvSpPr>
          <p:spPr>
            <a:xfrm>
              <a:off x="6963076" y="3274552"/>
              <a:ext cx="359208" cy="186894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753"/>
                  </a:lnTo>
                  <a:lnTo>
                    <a:pt x="0" y="2160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9"/>
            <p:cNvSpPr/>
            <p:nvPr/>
          </p:nvSpPr>
          <p:spPr>
            <a:xfrm>
              <a:off x="6963076" y="977835"/>
              <a:ext cx="359208" cy="43999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8401"/>
                  </a:lnTo>
                  <a:lnTo>
                    <a:pt x="21600" y="0"/>
                  </a:lnTo>
                  <a:lnTo>
                    <a:pt x="0" y="3199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9"/>
            <p:cNvSpPr/>
            <p:nvPr/>
          </p:nvSpPr>
          <p:spPr>
            <a:xfrm>
              <a:off x="6963076" y="1"/>
              <a:ext cx="359208" cy="954126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21600" y="20125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9"/>
            <p:cNvSpPr/>
            <p:nvPr/>
          </p:nvSpPr>
          <p:spPr>
            <a:xfrm>
              <a:off x="7415771" y="1034367"/>
              <a:ext cx="837702" cy="296254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1107"/>
                  </a:lnTo>
                  <a:lnTo>
                    <a:pt x="0" y="21600"/>
                  </a:lnTo>
                  <a:lnTo>
                    <a:pt x="21600" y="20492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9"/>
            <p:cNvSpPr/>
            <p:nvPr/>
          </p:nvSpPr>
          <p:spPr>
            <a:xfrm>
              <a:off x="7415771" y="0"/>
              <a:ext cx="837702" cy="109204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8596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p9"/>
            <p:cNvSpPr/>
            <p:nvPr/>
          </p:nvSpPr>
          <p:spPr>
            <a:xfrm>
              <a:off x="8346880" y="1552004"/>
              <a:ext cx="568512" cy="114021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19647"/>
                  </a:lnTo>
                  <a:lnTo>
                    <a:pt x="21600" y="0"/>
                  </a:lnTo>
                  <a:lnTo>
                    <a:pt x="0" y="1953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9"/>
            <p:cNvSpPr/>
            <p:nvPr/>
          </p:nvSpPr>
          <p:spPr>
            <a:xfrm>
              <a:off x="8346880" y="4574477"/>
              <a:ext cx="568512" cy="56899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391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Google Shape;104;p9"/>
            <p:cNvSpPr/>
            <p:nvPr/>
          </p:nvSpPr>
          <p:spPr>
            <a:xfrm>
              <a:off x="8346880" y="2682241"/>
              <a:ext cx="568512" cy="190225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0"/>
                  </a:moveTo>
                  <a:lnTo>
                    <a:pt x="0" y="1170"/>
                  </a:lnTo>
                  <a:lnTo>
                    <a:pt x="0" y="21600"/>
                  </a:lnTo>
                  <a:lnTo>
                    <a:pt x="21600" y="20429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defTabSz="914400">
                <a:buClr>
                  <a:srgbClr val="000000"/>
                </a:buClr>
                <a:buSzPts val="1800"/>
                <a:buFont typeface="Calibri"/>
                <a:buNone/>
              </a:pPr>
              <a:endParaRPr sz="24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79427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0"/>
          <p:cNvSpPr/>
          <p:nvPr/>
        </p:nvSpPr>
        <p:spPr>
          <a:xfrm flipH="1">
            <a:off x="11408183" y="4683564"/>
            <a:ext cx="478944" cy="217440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863"/>
                </a:ln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0"/>
          <p:cNvSpPr/>
          <p:nvPr/>
        </p:nvSpPr>
        <p:spPr>
          <a:xfrm flipH="1">
            <a:off x="11408183" y="1303780"/>
            <a:ext cx="478944" cy="128512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0140"/>
                </a:lnTo>
                <a:lnTo>
                  <a:pt x="21600" y="0"/>
                </a:lnTo>
                <a:lnTo>
                  <a:pt x="0" y="1460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0"/>
          <p:cNvSpPr/>
          <p:nvPr/>
        </p:nvSpPr>
        <p:spPr>
          <a:xfrm flipH="1">
            <a:off x="11408183" y="0"/>
            <a:ext cx="478944" cy="127216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21600" y="20125"/>
                </a:lnTo>
                <a:lnTo>
                  <a:pt x="21600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0"/>
          <p:cNvSpPr/>
          <p:nvPr/>
        </p:nvSpPr>
        <p:spPr>
          <a:xfrm flipH="1">
            <a:off x="10529136" y="608837"/>
            <a:ext cx="758016" cy="94881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470"/>
                </a:lnTo>
                <a:lnTo>
                  <a:pt x="21600" y="0"/>
                </a:lnTo>
                <a:lnTo>
                  <a:pt x="0" y="3130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0"/>
          <p:cNvSpPr/>
          <p:nvPr/>
        </p:nvSpPr>
        <p:spPr>
          <a:xfrm flipH="1">
            <a:off x="10529136" y="6099296"/>
            <a:ext cx="758016" cy="75873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3912"/>
                </a:lnTo>
                <a:lnTo>
                  <a:pt x="0" y="2160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0"/>
          <p:cNvSpPr/>
          <p:nvPr/>
        </p:nvSpPr>
        <p:spPr>
          <a:xfrm flipH="1">
            <a:off x="10529136" y="1544317"/>
            <a:ext cx="758016" cy="456832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650"/>
                </a:lnTo>
                <a:lnTo>
                  <a:pt x="0" y="21600"/>
                </a:lnTo>
                <a:lnTo>
                  <a:pt x="21600" y="20950"/>
                </a:lnTo>
                <a:lnTo>
                  <a:pt x="21600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0"/>
          <p:cNvSpPr txBox="1">
            <a:spLocks noGrp="1"/>
          </p:cNvSpPr>
          <p:nvPr>
            <p:ph type="body" idx="1"/>
          </p:nvPr>
        </p:nvSpPr>
        <p:spPr>
          <a:xfrm>
            <a:off x="734000" y="5875067"/>
            <a:ext cx="9444400" cy="69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endParaRPr/>
          </a:p>
        </p:txBody>
      </p:sp>
      <p:sp>
        <p:nvSpPr>
          <p:cNvPr id="113" name="Google Shape;113;p10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accent3"/>
                </a:solidFill>
              </a:defRPr>
            </a:lvl1pPr>
            <a:lvl2pPr lvl="1" rtl="0">
              <a:buNone/>
              <a:defRPr>
                <a:solidFill>
                  <a:schemeClr val="accent3"/>
                </a:solidFill>
              </a:defRPr>
            </a:lvl2pPr>
            <a:lvl3pPr lvl="2" rtl="0">
              <a:buNone/>
              <a:defRPr>
                <a:solidFill>
                  <a:schemeClr val="accent3"/>
                </a:solidFill>
              </a:defRPr>
            </a:lvl3pPr>
            <a:lvl4pPr lvl="3" rtl="0">
              <a:buNone/>
              <a:defRPr>
                <a:solidFill>
                  <a:schemeClr val="accent3"/>
                </a:solidFill>
              </a:defRPr>
            </a:lvl4pPr>
            <a:lvl5pPr lvl="4" rtl="0">
              <a:buNone/>
              <a:defRPr>
                <a:solidFill>
                  <a:schemeClr val="accent3"/>
                </a:solidFill>
              </a:defRPr>
            </a:lvl5pPr>
            <a:lvl6pPr lvl="5" rtl="0">
              <a:buNone/>
              <a:defRPr>
                <a:solidFill>
                  <a:schemeClr val="accent3"/>
                </a:solidFill>
              </a:defRPr>
            </a:lvl6pPr>
            <a:lvl7pPr lvl="6" rtl="0">
              <a:buNone/>
              <a:defRPr>
                <a:solidFill>
                  <a:schemeClr val="accent3"/>
                </a:solidFill>
              </a:defRPr>
            </a:lvl7pPr>
            <a:lvl8pPr lvl="7" rtl="0">
              <a:buNone/>
              <a:defRPr>
                <a:solidFill>
                  <a:schemeClr val="accent3"/>
                </a:solidFill>
              </a:defRPr>
            </a:lvl8pPr>
            <a:lvl9pPr lvl="8" rtl="0">
              <a:buNone/>
              <a:defRPr>
                <a:solidFill>
                  <a:schemeClr val="accent3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00799E"/>
                </a:solidFill>
              </a:rPr>
              <a:pPr/>
              <a:t>‹#›</a:t>
            </a:fld>
            <a:endParaRPr lang="en">
              <a:solidFill>
                <a:srgbClr val="00799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8575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1"/>
          <p:cNvSpPr/>
          <p:nvPr/>
        </p:nvSpPr>
        <p:spPr>
          <a:xfrm flipH="1">
            <a:off x="11408183" y="4683564"/>
            <a:ext cx="478944" cy="217440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863"/>
                </a:ln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1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sp>
        <p:nvSpPr>
          <p:cNvPr id="117" name="Google Shape;117;p11"/>
          <p:cNvSpPr/>
          <p:nvPr/>
        </p:nvSpPr>
        <p:spPr>
          <a:xfrm flipH="1">
            <a:off x="11408183" y="1303780"/>
            <a:ext cx="478944" cy="128512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0140"/>
                </a:lnTo>
                <a:lnTo>
                  <a:pt x="21600" y="0"/>
                </a:lnTo>
                <a:lnTo>
                  <a:pt x="0" y="146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1"/>
          <p:cNvSpPr/>
          <p:nvPr/>
        </p:nvSpPr>
        <p:spPr>
          <a:xfrm flipH="1">
            <a:off x="11408183" y="0"/>
            <a:ext cx="478944" cy="127216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21600" y="20125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1"/>
          <p:cNvSpPr/>
          <p:nvPr/>
        </p:nvSpPr>
        <p:spPr>
          <a:xfrm flipH="1">
            <a:off x="10529136" y="608837"/>
            <a:ext cx="758016" cy="94881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470"/>
                </a:lnTo>
                <a:lnTo>
                  <a:pt x="21600" y="0"/>
                </a:lnTo>
                <a:lnTo>
                  <a:pt x="0" y="313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1"/>
          <p:cNvSpPr/>
          <p:nvPr/>
        </p:nvSpPr>
        <p:spPr>
          <a:xfrm flipH="1">
            <a:off x="10529136" y="6099296"/>
            <a:ext cx="758016" cy="75873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3912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1"/>
          <p:cNvSpPr/>
          <p:nvPr/>
        </p:nvSpPr>
        <p:spPr>
          <a:xfrm flipH="1">
            <a:off x="10529136" y="1544317"/>
            <a:ext cx="758016" cy="456832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21600" y="0"/>
                </a:moveTo>
                <a:lnTo>
                  <a:pt x="0" y="650"/>
                </a:lnTo>
                <a:lnTo>
                  <a:pt x="0" y="21600"/>
                </a:lnTo>
                <a:lnTo>
                  <a:pt x="21600" y="2095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0932" tIns="60932" rIns="60932" bIns="60932" anchor="ctr" anchorCtr="0">
            <a:noAutofit/>
          </a:bodyPr>
          <a:lstStyle/>
          <a:p>
            <a:pPr defTabSz="914400">
              <a:buClr>
                <a:srgbClr val="000000"/>
              </a:buClr>
              <a:buSzPts val="1800"/>
              <a:buFont typeface="Calibri"/>
              <a:buNone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0356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4683066-7D9F-4091-8996-C7C64A359FF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191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4000" y="1013067"/>
            <a:ext cx="81436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4000" y="1805264"/>
            <a:ext cx="8143600" cy="404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ews Cycle"/>
              <a:buChar char="▸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ews Cycle"/>
              <a:buChar char="▹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ews Cycle"/>
              <a:buChar char="■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ews Cycle"/>
              <a:buChar char="●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ews Cycle"/>
              <a:buChar char="○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ews Cycle"/>
              <a:buChar char="■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ews Cycle"/>
              <a:buChar char="●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ews Cycle"/>
              <a:buChar char="○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2400"/>
              <a:buFont typeface="News Cycle"/>
              <a:buChar char="■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128333" y="6251533"/>
            <a:ext cx="758800" cy="60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40066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4000" y="1013067"/>
            <a:ext cx="81436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4000" y="1805264"/>
            <a:ext cx="8143600" cy="404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ews Cycle"/>
              <a:buChar char="▸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ews Cycle"/>
              <a:buChar char="▹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ews Cycle"/>
              <a:buChar char="■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ews Cycle"/>
              <a:buChar char="●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ews Cycle"/>
              <a:buChar char="○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ews Cycle"/>
              <a:buChar char="■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ews Cycle"/>
              <a:buChar char="●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ews Cycle"/>
              <a:buChar char="○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2400"/>
              <a:buFont typeface="News Cycle"/>
              <a:buChar char="■"/>
              <a:defRPr sz="2400">
                <a:solidFill>
                  <a:schemeClr val="dk1"/>
                </a:solidFill>
                <a:latin typeface="News Cycle"/>
                <a:ea typeface="News Cycle"/>
                <a:cs typeface="News Cycle"/>
                <a:sym typeface="News Cycle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128333" y="6251533"/>
            <a:ext cx="758800" cy="60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 algn="ctr" rtl="0">
              <a:buNone/>
              <a:defRPr sz="17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pPr defTabSz="914400"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914400"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43554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1872868" y="4571984"/>
            <a:ext cx="8494005" cy="522781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E2D892"/>
                </a:solidFill>
                <a:latin typeface="Century Gothic" panose="020B0502020202020204" pitchFamily="34" charset="0"/>
              </a:rPr>
              <a:t>Аспекты стратегического менеджмента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1751683" y="5094764"/>
            <a:ext cx="8736376" cy="0"/>
          </a:xfrm>
          <a:prstGeom prst="line">
            <a:avLst/>
          </a:prstGeom>
          <a:ln w="19050">
            <a:solidFill>
              <a:srgbClr val="E2D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2846813" y="5445765"/>
            <a:ext cx="6545047" cy="67710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 defTabSz="914354">
              <a:defRPr/>
            </a:pP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Стратегия управления </a:t>
            </a: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проектами</a:t>
            </a:r>
            <a:endParaRPr lang="uz-Cyrl-UZ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914354">
              <a:defRPr/>
            </a:pP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Презентация</a:t>
            </a:r>
            <a:r>
              <a:rPr lang="uz-Cyrl-UZ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uz-Cyrl-UZ" dirty="0">
                <a:solidFill>
                  <a:prstClr val="white"/>
                </a:solidFill>
                <a:latin typeface="Century Gothic" panose="020B0502020202020204" pitchFamily="34" charset="0"/>
              </a:rPr>
              <a:t>– </a:t>
            </a:r>
            <a:r>
              <a:rPr lang="uz-Cyrl-UZ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07ХБА</a:t>
            </a:r>
            <a:endParaRPr lang="ru-RU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0" y="302092"/>
            <a:ext cx="4565261" cy="437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28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2"/>
          <p:cNvSpPr txBox="1">
            <a:spLocks noGrp="1"/>
          </p:cNvSpPr>
          <p:nvPr>
            <p:ph type="ctrTitle"/>
          </p:nvPr>
        </p:nvSpPr>
        <p:spPr>
          <a:xfrm>
            <a:off x="734002" y="812128"/>
            <a:ext cx="5078553" cy="5422173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lvl="0"/>
            <a:r>
              <a:rPr lang="ru-RU" sz="3200" dirty="0"/>
              <a:t>Возникновение стратегического менеджмента вызвано объективными причинами, вытекающими из изменений характера среды деятельности предприятий. Это обусловлено действием целого ряда факторов.  </a:t>
            </a:r>
            <a:endParaRPr sz="3200" dirty="0"/>
          </a:p>
        </p:txBody>
      </p:sp>
      <p:pic>
        <p:nvPicPr>
          <p:cNvPr id="127" name="Google Shape;127;p12"/>
          <p:cNvPicPr preferRelativeResize="0"/>
          <p:nvPr/>
        </p:nvPicPr>
        <p:blipFill rotWithShape="1">
          <a:blip r:embed="rId3">
            <a:alphaModFix amt="77000"/>
          </a:blip>
          <a:srcRect l="6585" t="22310" b="9773"/>
          <a:stretch/>
        </p:blipFill>
        <p:spPr>
          <a:xfrm>
            <a:off x="4869011" y="0"/>
            <a:ext cx="6738192" cy="685800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0" y="7154"/>
                </a:lnTo>
                <a:lnTo>
                  <a:pt x="2410" y="6725"/>
                </a:lnTo>
                <a:lnTo>
                  <a:pt x="2410" y="0"/>
                </a:lnTo>
                <a:lnTo>
                  <a:pt x="0" y="0"/>
                </a:lnTo>
                <a:close/>
                <a:moveTo>
                  <a:pt x="9278" y="0"/>
                </a:moveTo>
                <a:lnTo>
                  <a:pt x="9278" y="4888"/>
                </a:lnTo>
                <a:lnTo>
                  <a:pt x="17160" y="3482"/>
                </a:lnTo>
                <a:lnTo>
                  <a:pt x="17160" y="0"/>
                </a:lnTo>
                <a:lnTo>
                  <a:pt x="9278" y="0"/>
                </a:lnTo>
                <a:close/>
                <a:moveTo>
                  <a:pt x="17788" y="0"/>
                </a:moveTo>
                <a:lnTo>
                  <a:pt x="17788" y="1358"/>
                </a:lnTo>
                <a:lnTo>
                  <a:pt x="21600" y="679"/>
                </a:lnTo>
                <a:lnTo>
                  <a:pt x="21600" y="0"/>
                </a:lnTo>
                <a:lnTo>
                  <a:pt x="17788" y="0"/>
                </a:lnTo>
                <a:close/>
                <a:moveTo>
                  <a:pt x="21600" y="1291"/>
                </a:moveTo>
                <a:lnTo>
                  <a:pt x="17790" y="1971"/>
                </a:lnTo>
                <a:lnTo>
                  <a:pt x="17788" y="13824"/>
                </a:lnTo>
                <a:lnTo>
                  <a:pt x="21600" y="13144"/>
                </a:lnTo>
                <a:lnTo>
                  <a:pt x="21600" y="1291"/>
                </a:lnTo>
                <a:close/>
                <a:moveTo>
                  <a:pt x="8652" y="2564"/>
                </a:moveTo>
                <a:lnTo>
                  <a:pt x="3036" y="3564"/>
                </a:lnTo>
                <a:lnTo>
                  <a:pt x="3036" y="11482"/>
                </a:lnTo>
                <a:lnTo>
                  <a:pt x="8652" y="10482"/>
                </a:lnTo>
                <a:lnTo>
                  <a:pt x="8652" y="2564"/>
                </a:lnTo>
                <a:close/>
                <a:moveTo>
                  <a:pt x="17160" y="4161"/>
                </a:moveTo>
                <a:lnTo>
                  <a:pt x="9278" y="5565"/>
                </a:lnTo>
                <a:lnTo>
                  <a:pt x="9278" y="21600"/>
                </a:lnTo>
                <a:lnTo>
                  <a:pt x="17160" y="21600"/>
                </a:lnTo>
                <a:lnTo>
                  <a:pt x="17160" y="4161"/>
                </a:lnTo>
                <a:close/>
                <a:moveTo>
                  <a:pt x="8651" y="11102"/>
                </a:moveTo>
                <a:lnTo>
                  <a:pt x="3036" y="12104"/>
                </a:lnTo>
                <a:lnTo>
                  <a:pt x="3036" y="21600"/>
                </a:lnTo>
                <a:lnTo>
                  <a:pt x="8651" y="21600"/>
                </a:lnTo>
                <a:lnTo>
                  <a:pt x="8651" y="11102"/>
                </a:lnTo>
                <a:close/>
                <a:moveTo>
                  <a:pt x="21600" y="13758"/>
                </a:moveTo>
                <a:lnTo>
                  <a:pt x="17788" y="14436"/>
                </a:lnTo>
                <a:lnTo>
                  <a:pt x="17788" y="18665"/>
                </a:lnTo>
                <a:lnTo>
                  <a:pt x="21600" y="17985"/>
                </a:lnTo>
                <a:lnTo>
                  <a:pt x="21600" y="13758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28" name="Google Shape;128;p12"/>
          <p:cNvSpPr/>
          <p:nvPr/>
        </p:nvSpPr>
        <p:spPr>
          <a:xfrm>
            <a:off x="4866945" y="0"/>
            <a:ext cx="751752" cy="226627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0304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DB8CC">
              <a:alpha val="43580"/>
            </a:srgbClr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 defTabSz="1219170">
              <a:buClr>
                <a:srgbClr val="000000"/>
              </a:buClr>
              <a:buSzPts val="1800"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2"/>
          <p:cNvSpPr/>
          <p:nvPr/>
        </p:nvSpPr>
        <p:spPr>
          <a:xfrm>
            <a:off x="5812553" y="812127"/>
            <a:ext cx="1753056" cy="282556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9177"/>
                </a:lnTo>
                <a:lnTo>
                  <a:pt x="21600" y="0"/>
                </a:lnTo>
                <a:lnTo>
                  <a:pt x="0" y="2423"/>
                </a:lnTo>
                <a:lnTo>
                  <a:pt x="0" y="21600"/>
                </a:lnTo>
                <a:close/>
              </a:path>
            </a:pathLst>
          </a:custGeom>
          <a:solidFill>
            <a:srgbClr val="FFA604">
              <a:alpha val="45810"/>
            </a:srgbClr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 defTabSz="1219170">
              <a:buClr>
                <a:srgbClr val="000000"/>
              </a:buClr>
              <a:buSzPts val="1800"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2"/>
          <p:cNvSpPr/>
          <p:nvPr/>
        </p:nvSpPr>
        <p:spPr>
          <a:xfrm>
            <a:off x="10417475" y="4369773"/>
            <a:ext cx="1189728" cy="1554552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18611"/>
                </a:lnTo>
                <a:lnTo>
                  <a:pt x="21600" y="0"/>
                </a:lnTo>
                <a:lnTo>
                  <a:pt x="0" y="2989"/>
                </a:lnTo>
                <a:lnTo>
                  <a:pt x="0" y="21600"/>
                </a:lnTo>
                <a:close/>
              </a:path>
            </a:pathLst>
          </a:custGeom>
          <a:solidFill>
            <a:srgbClr val="FFD104">
              <a:alpha val="48600"/>
            </a:srgbClr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 defTabSz="1219170">
              <a:buClr>
                <a:srgbClr val="000000"/>
              </a:buClr>
              <a:buSzPts val="1800"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2"/>
          <p:cNvSpPr/>
          <p:nvPr/>
        </p:nvSpPr>
        <p:spPr>
          <a:xfrm>
            <a:off x="10417475" y="409240"/>
            <a:ext cx="1189728" cy="3969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21600"/>
                </a:moveTo>
                <a:lnTo>
                  <a:pt x="21600" y="20429"/>
                </a:lnTo>
                <a:lnTo>
                  <a:pt x="21600" y="0"/>
                </a:lnTo>
                <a:lnTo>
                  <a:pt x="0" y="1171"/>
                </a:lnTo>
                <a:lnTo>
                  <a:pt x="0" y="21600"/>
                </a:lnTo>
                <a:close/>
              </a:path>
            </a:pathLst>
          </a:custGeom>
          <a:solidFill>
            <a:srgbClr val="0DB8CC">
              <a:alpha val="43580"/>
            </a:srgbClr>
          </a:solidFill>
          <a:ln>
            <a:noFill/>
          </a:ln>
        </p:spPr>
        <p:txBody>
          <a:bodyPr spcFirstLastPara="1" wrap="square" lIns="60930" tIns="60930" rIns="60930" bIns="60930" anchor="ctr" anchorCtr="0">
            <a:noAutofit/>
          </a:bodyPr>
          <a:lstStyle/>
          <a:p>
            <a:pPr defTabSz="1219170">
              <a:buClr>
                <a:srgbClr val="000000"/>
              </a:buClr>
              <a:buSzPts val="1800"/>
            </a:pPr>
            <a:endParaRPr sz="24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4011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7731575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800" b="1" dirty="0" smtClean="0"/>
              <a:t>Стратегические аспекты</a:t>
            </a:r>
            <a:endParaRPr sz="48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3" y="1381977"/>
            <a:ext cx="9255233" cy="253126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>
                <a:latin typeface="Calibri" pitchFamily="34" charset="0"/>
              </a:rPr>
              <a:t>Любую организацию можно рассматривать как открытую систему, встроенную во внешний мир.</a:t>
            </a:r>
          </a:p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>
                <a:latin typeface="Calibri" pitchFamily="34" charset="0"/>
              </a:rPr>
              <a:t>На входе компания получает ресурсы из внешней среды, а на выходе отдает внешней среде продукт, созданный в организации.</a:t>
            </a:r>
            <a:endParaRPr dirty="0">
              <a:latin typeface="Calibri" pitchFamily="34" charset="0"/>
            </a:endParaRP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902" y="3296093"/>
            <a:ext cx="8594882" cy="3404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730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7731575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800" b="1" dirty="0" smtClean="0"/>
              <a:t>Стратегические аспекты</a:t>
            </a:r>
            <a:endParaRPr sz="48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3" y="1219200"/>
            <a:ext cx="9825847" cy="517176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/>
              <a:t>Жизнь компании состоит из трех основных процессов:</a:t>
            </a:r>
          </a:p>
          <a:p>
            <a:pPr marL="342900" indent="-342900" algn="just">
              <a:spcAft>
                <a:spcPts val="1067"/>
              </a:spcAft>
              <a:buClr>
                <a:srgbClr val="0B375A"/>
              </a:buClr>
              <a:buFont typeface="Courier New" pitchFamily="49" charset="0"/>
              <a:buChar char="o"/>
            </a:pPr>
            <a:r>
              <a:rPr lang="ru-RU" dirty="0"/>
              <a:t>Получение ресурсов из внешней среды;</a:t>
            </a:r>
          </a:p>
          <a:p>
            <a:pPr marL="342900" indent="-342900" algn="just">
              <a:spcAft>
                <a:spcPts val="1067"/>
              </a:spcAft>
              <a:buClr>
                <a:srgbClr val="0B375A"/>
              </a:buClr>
              <a:buFont typeface="Courier New" pitchFamily="49" charset="0"/>
              <a:buChar char="o"/>
            </a:pPr>
            <a:endParaRPr lang="ru-RU" dirty="0"/>
          </a:p>
          <a:p>
            <a:pPr marL="342900" indent="-342900" algn="just">
              <a:spcAft>
                <a:spcPts val="1067"/>
              </a:spcAft>
              <a:buClr>
                <a:srgbClr val="0B375A"/>
              </a:buClr>
              <a:buFont typeface="Courier New" pitchFamily="49" charset="0"/>
              <a:buChar char="o"/>
            </a:pPr>
            <a:endParaRPr lang="ru-RU" dirty="0"/>
          </a:p>
          <a:p>
            <a:pPr marL="342900" indent="-342900" algn="just">
              <a:spcAft>
                <a:spcPts val="1067"/>
              </a:spcAft>
              <a:buClr>
                <a:srgbClr val="0B375A"/>
              </a:buClr>
              <a:buFont typeface="Courier New" pitchFamily="49" charset="0"/>
              <a:buChar char="o"/>
            </a:pPr>
            <a:r>
              <a:rPr lang="ru-RU" dirty="0"/>
              <a:t>Изготовление продукта;</a:t>
            </a:r>
          </a:p>
          <a:p>
            <a:pPr marL="342900" indent="-342900" algn="just">
              <a:spcAft>
                <a:spcPts val="1067"/>
              </a:spcAft>
              <a:buClr>
                <a:srgbClr val="0B375A"/>
              </a:buClr>
              <a:buFont typeface="Courier New" pitchFamily="49" charset="0"/>
              <a:buChar char="o"/>
            </a:pPr>
            <a:endParaRPr lang="ru-RU" dirty="0"/>
          </a:p>
          <a:p>
            <a:pPr marL="342900" indent="-342900" algn="just">
              <a:spcAft>
                <a:spcPts val="1067"/>
              </a:spcAft>
              <a:buClr>
                <a:srgbClr val="0B375A"/>
              </a:buClr>
              <a:buFont typeface="Courier New" pitchFamily="49" charset="0"/>
              <a:buChar char="o"/>
            </a:pPr>
            <a:endParaRPr lang="ru-RU" dirty="0"/>
          </a:p>
          <a:p>
            <a:pPr marL="342900" indent="-342900" algn="just">
              <a:spcAft>
                <a:spcPts val="1067"/>
              </a:spcAft>
              <a:buClr>
                <a:srgbClr val="0B375A"/>
              </a:buClr>
              <a:buFont typeface="Courier New" pitchFamily="49" charset="0"/>
              <a:buChar char="o"/>
            </a:pPr>
            <a:endParaRPr lang="ru-RU" dirty="0"/>
          </a:p>
          <a:p>
            <a:pPr marL="342900" indent="-342900" algn="just">
              <a:spcAft>
                <a:spcPts val="1067"/>
              </a:spcAft>
              <a:buClr>
                <a:srgbClr val="0B375A"/>
              </a:buClr>
              <a:buFont typeface="Courier New" pitchFamily="49" charset="0"/>
              <a:buChar char="o"/>
            </a:pPr>
            <a:r>
              <a:rPr lang="ru-RU" dirty="0"/>
              <a:t>Перенос продукта во внешнюю среду.</a:t>
            </a:r>
            <a:endParaRPr dirty="0"/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4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t="6389" b="3939"/>
          <a:stretch/>
        </p:blipFill>
        <p:spPr>
          <a:xfrm>
            <a:off x="4228903" y="2434965"/>
            <a:ext cx="2677099" cy="232688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 l="10828" r="4646"/>
          <a:stretch/>
        </p:blipFill>
        <p:spPr>
          <a:xfrm>
            <a:off x="6351319" y="5056387"/>
            <a:ext cx="4015426" cy="179610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/>
          <a:srcRect l="3638" r="3253"/>
          <a:stretch/>
        </p:blipFill>
        <p:spPr>
          <a:xfrm>
            <a:off x="7513685" y="1646450"/>
            <a:ext cx="2959386" cy="178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030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8477455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800" b="1" dirty="0" smtClean="0"/>
              <a:t>Стратегический менеджмент</a:t>
            </a:r>
            <a:endParaRPr sz="48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3" y="1219200"/>
            <a:ext cx="9825847" cy="517176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>
                <a:latin typeface="Calibri" pitchFamily="34" charset="0"/>
              </a:rPr>
              <a:t>Суть стратегического аспекта в управлении компанией заключается в эффективной адаптации к изменениям внешней </a:t>
            </a:r>
            <a:r>
              <a:rPr lang="ru-RU" dirty="0" smtClean="0">
                <a:latin typeface="Calibri" pitchFamily="34" charset="0"/>
              </a:rPr>
              <a:t>среды. Стратегический </a:t>
            </a:r>
            <a:r>
              <a:rPr lang="ru-RU" dirty="0">
                <a:latin typeface="Calibri" pitchFamily="34" charset="0"/>
              </a:rPr>
              <a:t>менеджмент – это управление компанией, которое:</a:t>
            </a:r>
          </a:p>
          <a:p>
            <a:pPr marL="715963" indent="-342900" algn="just">
              <a:spcAft>
                <a:spcPts val="1067"/>
              </a:spcAft>
              <a:buClr>
                <a:srgbClr val="0B375A"/>
              </a:buClr>
              <a:buFont typeface="Courier New" pitchFamily="49" charset="0"/>
              <a:buChar char="o"/>
            </a:pPr>
            <a:r>
              <a:rPr lang="ru-RU" dirty="0">
                <a:latin typeface="Calibri" pitchFamily="34" charset="0"/>
              </a:rPr>
              <a:t>опирается на человеческий потенциал как основу организации;</a:t>
            </a:r>
          </a:p>
          <a:p>
            <a:pPr marL="715963" indent="-342900" algn="just">
              <a:spcAft>
                <a:spcPts val="1067"/>
              </a:spcAft>
              <a:buClr>
                <a:srgbClr val="0B375A"/>
              </a:buClr>
              <a:buFont typeface="Courier New" pitchFamily="49" charset="0"/>
              <a:buChar char="o"/>
            </a:pPr>
            <a:r>
              <a:rPr lang="ru-RU" dirty="0">
                <a:latin typeface="Calibri" pitchFamily="34" charset="0"/>
              </a:rPr>
              <a:t>ориентирует производственную деятельность на запросы потребителей;</a:t>
            </a:r>
          </a:p>
          <a:p>
            <a:pPr marL="715963" indent="-342900" algn="just">
              <a:spcAft>
                <a:spcPts val="1067"/>
              </a:spcAft>
              <a:buClr>
                <a:srgbClr val="0B375A"/>
              </a:buClr>
              <a:buFont typeface="Courier New" pitchFamily="49" charset="0"/>
              <a:buChar char="o"/>
            </a:pPr>
            <a:r>
              <a:rPr lang="ru-RU" dirty="0">
                <a:latin typeface="Calibri" pitchFamily="34" charset="0"/>
              </a:rPr>
              <a:t>гибко реагирует на внешнюю среду;</a:t>
            </a:r>
          </a:p>
          <a:p>
            <a:pPr marL="715963" indent="-342900" algn="just">
              <a:spcAft>
                <a:spcPts val="1067"/>
              </a:spcAft>
              <a:buClr>
                <a:srgbClr val="0B375A"/>
              </a:buClr>
              <a:buFont typeface="Courier New" pitchFamily="49" charset="0"/>
              <a:buChar char="o"/>
            </a:pPr>
            <a:r>
              <a:rPr lang="ru-RU" dirty="0">
                <a:latin typeface="Calibri" pitchFamily="34" charset="0"/>
              </a:rPr>
              <a:t>своевременно вносит изменения в организацию;</a:t>
            </a:r>
            <a:endParaRPr dirty="0">
              <a:latin typeface="Calibri" pitchFamily="34" charset="0"/>
            </a:endParaRP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5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920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8477455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800" b="1" dirty="0" smtClean="0"/>
              <a:t>Изменения</a:t>
            </a:r>
            <a:endParaRPr sz="48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5" y="1219200"/>
            <a:ext cx="9754962" cy="517176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dirty="0"/>
              <a:t>В каких случаях обращение к стратегии становится жизненно необходимым? </a:t>
            </a:r>
            <a:endParaRPr lang="ru-RU" dirty="0" smtClean="0"/>
          </a:p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dirty="0" smtClean="0"/>
              <a:t>Одним </a:t>
            </a:r>
            <a:r>
              <a:rPr lang="ru-RU" dirty="0"/>
              <a:t>из таких условий является возникновение внезапных изменений во внешней </a:t>
            </a:r>
            <a:r>
              <a:rPr lang="ru-RU" dirty="0" smtClean="0"/>
              <a:t>среде. </a:t>
            </a:r>
            <a:r>
              <a:rPr lang="ru-RU" dirty="0"/>
              <a:t>Их причиной может </a:t>
            </a:r>
            <a:r>
              <a:rPr lang="ru-RU" dirty="0" smtClean="0"/>
              <a:t>стать: 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/>
              <a:t>насыщение </a:t>
            </a:r>
            <a:r>
              <a:rPr lang="ru-RU" dirty="0"/>
              <a:t>спроса</a:t>
            </a:r>
            <a:r>
              <a:rPr lang="ru-RU" dirty="0" smtClean="0"/>
              <a:t>,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/>
              <a:t>крупные </a:t>
            </a:r>
            <a:r>
              <a:rPr lang="ru-RU" dirty="0"/>
              <a:t>изменения в </a:t>
            </a:r>
            <a:r>
              <a:rPr lang="ru-RU" dirty="0" smtClean="0"/>
              <a:t>технологии,</a:t>
            </a:r>
          </a:p>
          <a:p>
            <a:pPr marL="715963" indent="-342900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/>
              <a:t>неожиданное </a:t>
            </a:r>
            <a:r>
              <a:rPr lang="ru-RU" dirty="0"/>
              <a:t>возникновение многочисленных новых конкурентов. </a:t>
            </a:r>
            <a:endParaRPr lang="ru-RU" dirty="0" smtClean="0"/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6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106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8477455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800" b="1" dirty="0" smtClean="0"/>
              <a:t>Изменения</a:t>
            </a:r>
            <a:endParaRPr sz="48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5" y="1219200"/>
            <a:ext cx="9754962" cy="517176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endParaRPr lang="ru-RU" dirty="0" smtClean="0"/>
          </a:p>
          <a:p>
            <a:pPr marL="0" indent="0" algn="ctr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b="1" dirty="0" smtClean="0">
                <a:solidFill>
                  <a:srgbClr val="0B375A"/>
                </a:solidFill>
              </a:rPr>
              <a:t>Изменения должны: </a:t>
            </a:r>
          </a:p>
          <a:p>
            <a:pPr marL="715963" indent="-342900" algn="ctr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отвечать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вызовам внешней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среды</a:t>
            </a:r>
          </a:p>
          <a:p>
            <a:pPr marL="715963" indent="-342900" algn="ctr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позволять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ей достигать конкурентных преимуществ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L="0" indent="0" algn="ctr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dirty="0" smtClean="0"/>
              <a:t>которые </a:t>
            </a:r>
            <a:r>
              <a:rPr lang="ru-RU" dirty="0"/>
              <a:t>в совокупности позволяют организации </a:t>
            </a:r>
            <a:endParaRPr lang="ru-RU" dirty="0" smtClean="0"/>
          </a:p>
          <a:p>
            <a:pPr marL="0" indent="0" algn="ctr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выживать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долгосрочной перспективе </a:t>
            </a:r>
            <a:endPara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dirty="0" smtClean="0"/>
              <a:t>при </a:t>
            </a:r>
          </a:p>
          <a:p>
            <a:pPr marL="0" indent="0" algn="ctr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достижении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своих целей.</a:t>
            </a:r>
            <a:endParaRPr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7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267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8477455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800" b="1" dirty="0" smtClean="0"/>
              <a:t>Первичная концепция</a:t>
            </a:r>
            <a:endParaRPr sz="48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29390" cy="517176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dirty="0">
                <a:latin typeface="Calibri" pitchFamily="34" charset="0"/>
              </a:rPr>
              <a:t>Первичная концепция стратегического управления связана с двумя противоположными типичными стилями поведения организации: приростным и предпринимательским. </a:t>
            </a:r>
            <a:endParaRPr lang="ru-RU" dirty="0" smtClean="0">
              <a:latin typeface="Calibri" pitchFamily="34" charset="0"/>
            </a:endParaRP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b="1" dirty="0" smtClean="0">
                <a:solidFill>
                  <a:srgbClr val="C00000"/>
                </a:solidFill>
                <a:latin typeface="Calibri" pitchFamily="34" charset="0"/>
              </a:rPr>
              <a:t>Приростной </a:t>
            </a: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тип </a:t>
            </a:r>
            <a:r>
              <a:rPr lang="ru-RU" dirty="0">
                <a:latin typeface="Calibri" pitchFamily="34" charset="0"/>
              </a:rPr>
              <a:t>- это развитие компании с минимальными изменениями по отношению к традиционному поведению; </a:t>
            </a:r>
            <a:r>
              <a:rPr lang="ru-RU" dirty="0" smtClean="0">
                <a:latin typeface="Calibri" pitchFamily="34" charset="0"/>
              </a:rPr>
              <a:t>(</a:t>
            </a:r>
            <a:r>
              <a:rPr lang="ru-RU" i="1" dirty="0">
                <a:latin typeface="Calibri" pitchFamily="34" charset="0"/>
              </a:rPr>
              <a:t>оперативное управление</a:t>
            </a:r>
            <a:r>
              <a:rPr lang="ru-RU" dirty="0">
                <a:latin typeface="Calibri" pitchFamily="34" charset="0"/>
              </a:rPr>
              <a:t>)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b="1" dirty="0" smtClean="0">
                <a:solidFill>
                  <a:srgbClr val="C00000"/>
                </a:solidFill>
                <a:latin typeface="Calibri" pitchFamily="34" charset="0"/>
              </a:rPr>
              <a:t>Предпринимательский </a:t>
            </a: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тип </a:t>
            </a:r>
            <a:r>
              <a:rPr lang="ru-RU" dirty="0">
                <a:latin typeface="Calibri" pitchFamily="34" charset="0"/>
              </a:rPr>
              <a:t>- это целенаправленное стремление к изменениям, обеспечивающим победу в конкурентной борьбе и максимум прибыли. </a:t>
            </a:r>
            <a:r>
              <a:rPr lang="ru-RU" dirty="0" smtClean="0">
                <a:latin typeface="Calibri" pitchFamily="34" charset="0"/>
              </a:rPr>
              <a:t>(</a:t>
            </a:r>
            <a:r>
              <a:rPr lang="ru-RU" i="1" dirty="0">
                <a:latin typeface="Calibri" pitchFamily="34" charset="0"/>
              </a:rPr>
              <a:t>стратегическое управление</a:t>
            </a:r>
            <a:r>
              <a:rPr lang="ru-RU" dirty="0" smtClean="0">
                <a:latin typeface="Calibri" pitchFamily="34" charset="0"/>
              </a:rPr>
              <a:t>)</a:t>
            </a: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8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95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8477455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800" b="1" dirty="0" smtClean="0"/>
              <a:t>Первичная концепция</a:t>
            </a:r>
            <a:endParaRPr sz="48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546867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>
                <a:latin typeface="Calibri" pitchFamily="34" charset="0"/>
              </a:rPr>
              <a:t>Кроме двух типов организационного поведения различают два вида менеджмента (управления</a:t>
            </a:r>
            <a:r>
              <a:rPr lang="ru-RU" dirty="0" smtClean="0">
                <a:latin typeface="Calibri" pitchFamily="34" charset="0"/>
              </a:rPr>
              <a:t>):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>
                <a:latin typeface="Calibri" pitchFamily="34" charset="0"/>
              </a:rPr>
              <a:t>стратегический менеджмент 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>
                <a:latin typeface="Calibri" pitchFamily="34" charset="0"/>
              </a:rPr>
              <a:t>оперативный </a:t>
            </a:r>
            <a:r>
              <a:rPr lang="ru-RU" dirty="0" smtClean="0">
                <a:latin typeface="Calibri" pitchFamily="34" charset="0"/>
              </a:rPr>
              <a:t>менеджмент </a:t>
            </a:r>
            <a:endParaRPr lang="ru-RU" dirty="0">
              <a:latin typeface="Calibri" pitchFamily="34" charset="0"/>
            </a:endParaRPr>
          </a:p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latin typeface="Calibri" pitchFamily="34" charset="0"/>
              </a:rPr>
              <a:t>Деятельность </a:t>
            </a:r>
            <a:r>
              <a:rPr lang="ru-RU" dirty="0">
                <a:latin typeface="Calibri" pitchFamily="34" charset="0"/>
              </a:rPr>
              <a:t>по стратегическому менеджменту связана </a:t>
            </a:r>
            <a:r>
              <a:rPr lang="ru-RU" dirty="0" smtClean="0">
                <a:latin typeface="Calibri" pitchFamily="34" charset="0"/>
              </a:rPr>
              <a:t>с постановкой </a:t>
            </a:r>
            <a:r>
              <a:rPr lang="ru-RU" dirty="0">
                <a:latin typeface="Calibri" pitchFamily="34" charset="0"/>
              </a:rPr>
              <a:t>целей и задач </a:t>
            </a:r>
            <a:r>
              <a:rPr lang="ru-RU" dirty="0" smtClean="0">
                <a:latin typeface="Calibri" pitchFamily="34" charset="0"/>
              </a:rPr>
              <a:t>организации, поддержанием </a:t>
            </a:r>
            <a:r>
              <a:rPr lang="ru-RU" dirty="0">
                <a:latin typeface="Calibri" pitchFamily="34" charset="0"/>
              </a:rPr>
              <a:t>системы взаимоотношений между организацией и окружением, которые позволяют </a:t>
            </a:r>
            <a:r>
              <a:rPr lang="ru-RU" dirty="0" smtClean="0">
                <a:latin typeface="Calibri" pitchFamily="34" charset="0"/>
              </a:rPr>
              <a:t>ей: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>
                <a:latin typeface="Calibri" pitchFamily="34" charset="0"/>
              </a:rPr>
              <a:t>добиваться </a:t>
            </a:r>
            <a:r>
              <a:rPr lang="ru-RU" dirty="0">
                <a:latin typeface="Calibri" pitchFamily="34" charset="0"/>
              </a:rPr>
              <a:t>своих </a:t>
            </a:r>
            <a:r>
              <a:rPr lang="ru-RU" dirty="0" smtClean="0">
                <a:latin typeface="Calibri" pitchFamily="34" charset="0"/>
              </a:rPr>
              <a:t>целей 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>
                <a:latin typeface="Calibri" pitchFamily="34" charset="0"/>
              </a:rPr>
              <a:t>соответствовать </a:t>
            </a:r>
            <a:r>
              <a:rPr lang="ru-RU" dirty="0">
                <a:latin typeface="Calibri" pitchFamily="34" charset="0"/>
              </a:rPr>
              <a:t>внутренним </a:t>
            </a:r>
            <a:r>
              <a:rPr lang="ru-RU" dirty="0" smtClean="0">
                <a:latin typeface="Calibri" pitchFamily="34" charset="0"/>
              </a:rPr>
              <a:t>возможностям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>
                <a:latin typeface="Calibri" pitchFamily="34" charset="0"/>
              </a:rPr>
              <a:t>оставаться </a:t>
            </a:r>
            <a:r>
              <a:rPr lang="ru-RU" dirty="0">
                <a:latin typeface="Calibri" pitchFamily="34" charset="0"/>
              </a:rPr>
              <a:t>восприимчивой к внешним вызовам.</a:t>
            </a:r>
            <a:endParaRPr lang="ru-RU" dirty="0" smtClean="0">
              <a:latin typeface="Calibri" pitchFamily="34" charset="0"/>
            </a:endParaRP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9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803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325965"/>
            <a:ext cx="10178664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b="1" dirty="0" smtClean="0"/>
              <a:t>Оперативное и стратегическое управление</a:t>
            </a:r>
            <a:endParaRPr sz="4000" b="1" dirty="0"/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10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 descr="1.3.1. Особенности стратегического менеджмента как комплекса стратегических  решени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824" y="999460"/>
            <a:ext cx="7963786" cy="5865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74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11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8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6594338"/>
              </p:ext>
            </p:extLst>
          </p:nvPr>
        </p:nvGraphicFramePr>
        <p:xfrm>
          <a:off x="134309" y="968448"/>
          <a:ext cx="10328127" cy="558602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907142">
                  <a:extLst>
                    <a:ext uri="{9D8B030D-6E8A-4147-A177-3AD203B41FA5}">
                      <a16:colId xmlns:a16="http://schemas.microsoft.com/office/drawing/2014/main" val="3837626609"/>
                    </a:ext>
                  </a:extLst>
                </a:gridCol>
                <a:gridCol w="3732027">
                  <a:extLst>
                    <a:ext uri="{9D8B030D-6E8A-4147-A177-3AD203B41FA5}">
                      <a16:colId xmlns:a16="http://schemas.microsoft.com/office/drawing/2014/main" val="178487604"/>
                    </a:ext>
                  </a:extLst>
                </a:gridCol>
                <a:gridCol w="4688958">
                  <a:extLst>
                    <a:ext uri="{9D8B030D-6E8A-4147-A177-3AD203B41FA5}">
                      <a16:colId xmlns:a16="http://schemas.microsoft.com/office/drawing/2014/main" val="3060947249"/>
                    </a:ext>
                  </a:extLst>
                </a:gridCol>
              </a:tblGrid>
              <a:tr h="418437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sym typeface="Arial"/>
                        </a:rPr>
                        <a:t>Характеристики</a:t>
                      </a:r>
                      <a:endParaRPr lang="ru-RU" sz="1600" b="1" i="0" u="none" strike="noStrike" cap="none" dirty="0">
                        <a:solidFill>
                          <a:srgbClr val="0B375A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tc gridSpan="2">
                  <a:txBody>
                    <a:bodyPr/>
                    <a:lstStyle/>
                    <a:p>
                      <a:pPr marR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sym typeface="Arial"/>
                        </a:rPr>
                        <a:t>Типы поведения организации</a:t>
                      </a:r>
                      <a:endParaRPr lang="ru-RU" sz="1600" b="1" i="0" u="none" strike="noStrike" cap="none" dirty="0">
                        <a:solidFill>
                          <a:srgbClr val="0B375A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509794"/>
                  </a:ext>
                </a:extLst>
              </a:tr>
              <a:tr h="4184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Поведение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sym typeface="Arial"/>
                        </a:rPr>
                        <a:t>Приростное</a:t>
                      </a:r>
                      <a:endParaRPr lang="ru-RU" sz="1600" b="1" i="0" u="none" strike="noStrike" cap="none" dirty="0">
                        <a:solidFill>
                          <a:srgbClr val="0B375A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sym typeface="Arial"/>
                        </a:rPr>
                        <a:t>Предпринимательское</a:t>
                      </a:r>
                      <a:endParaRPr lang="ru-RU" sz="1600" b="1" i="0" u="none" strike="noStrike" cap="none" dirty="0">
                        <a:solidFill>
                          <a:srgbClr val="0B375A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extLst>
                  <a:ext uri="{0D108BD9-81ED-4DB2-BD59-A6C34878D82A}">
                    <a16:rowId xmlns:a16="http://schemas.microsoft.com/office/drawing/2014/main" val="1578851214"/>
                  </a:ext>
                </a:extLst>
              </a:tr>
              <a:tr h="3756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Цели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Оптимизация прибыльности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Оптимизация потенциала прибыльности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extLst>
                  <a:ext uri="{0D108BD9-81ED-4DB2-BD59-A6C34878D82A}">
                    <a16:rowId xmlns:a16="http://schemas.microsoft.com/office/drawing/2014/main" val="1971929622"/>
                  </a:ext>
                </a:extLst>
              </a:tr>
              <a:tr h="5968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Пути достижения целей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Экстраполяция прошлых подходов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Определяются взаимодействием возможностей получения прибыли и качеств управления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extLst>
                  <a:ext uri="{0D108BD9-81ED-4DB2-BD59-A6C34878D82A}">
                    <a16:rowId xmlns:a16="http://schemas.microsoft.com/office/drawing/2014/main" val="3412447088"/>
                  </a:ext>
                </a:extLst>
              </a:tr>
              <a:tr h="5614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u="none" strike="noStrike" cap="none" dirty="0">
                          <a:sym typeface="News Cycle"/>
                        </a:rPr>
                        <a:t>Ограничения</a:t>
                      </a:r>
                      <a:endParaRPr lang="ru-RU" sz="1400" b="1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News Cycle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По окружающей среде организации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По внутренним возможностям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Способность изменить окружающую среду организации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Способность создать требуемые специальности </a:t>
                      </a:r>
                    </a:p>
                  </a:txBody>
                  <a:tcPr marL="85454" marR="85454" marT="85454" marB="85454" anchor="ctr"/>
                </a:tc>
                <a:extLst>
                  <a:ext uri="{0D108BD9-81ED-4DB2-BD59-A6C34878D82A}">
                    <a16:rowId xmlns:a16="http://schemas.microsoft.com/office/drawing/2014/main" val="1117196965"/>
                  </a:ext>
                </a:extLst>
              </a:tr>
              <a:tr h="5968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Система поощрении и взысканий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Поощрения за стабильность, эффективность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Поощрения за прошлую деятельность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Поощрения за творчество, инициативу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Взыскания за отсутствие инициативы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extLst>
                  <a:ext uri="{0D108BD9-81ED-4DB2-BD59-A6C34878D82A}">
                    <a16:rowId xmlns:a16="http://schemas.microsoft.com/office/drawing/2014/main" val="2027387293"/>
                  </a:ext>
                </a:extLst>
              </a:tr>
              <a:tr h="5614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Информация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Внутренняя: деятельность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 smtClean="0">
                          <a:sym typeface="Arial"/>
                        </a:rPr>
                        <a:t>Внеш. </a:t>
                      </a:r>
                      <a:r>
                        <a:rPr lang="ru-RU" sz="1300" u="none" strike="noStrike" cap="none" dirty="0">
                          <a:sym typeface="Arial"/>
                        </a:rPr>
                        <a:t>долгосрочный объем возможностей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Внутренняя: возможности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Внешняя: глобальный объем возможностей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extLst>
                  <a:ext uri="{0D108BD9-81ED-4DB2-BD59-A6C34878D82A}">
                    <a16:rowId xmlns:a16="http://schemas.microsoft.com/office/drawing/2014/main" val="2188330065"/>
                  </a:ext>
                </a:extLst>
              </a:tr>
              <a:tr h="5614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Стиль руководства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Популярность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Умение установить единство подходов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Допущение риска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Умение вдохновить людей на восприятие изменений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extLst>
                  <a:ext uri="{0D108BD9-81ED-4DB2-BD59-A6C34878D82A}">
                    <a16:rowId xmlns:a16="http://schemas.microsoft.com/office/drawing/2014/main" val="2136732299"/>
                  </a:ext>
                </a:extLst>
              </a:tr>
              <a:tr h="3756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Проблема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>
                          <a:sym typeface="Arial"/>
                        </a:rPr>
                        <a:t>Повторяющаяся, знакомая</a:t>
                      </a:r>
                      <a:endParaRPr lang="ru-RU" sz="1300" b="0" i="0" u="none" strike="noStrike" cap="none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Неповторяющаяся, новая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extLst>
                  <a:ext uri="{0D108BD9-81ED-4DB2-BD59-A6C34878D82A}">
                    <a16:rowId xmlns:a16="http://schemas.microsoft.com/office/drawing/2014/main" val="2109721194"/>
                  </a:ext>
                </a:extLst>
              </a:tr>
              <a:tr h="9871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Организационная структура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Стабильная или расширяющаяся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Стремление к экономии на масштабах производства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Виды деятельности увязаны слабо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Гибкая, структурно меняющаяся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Деятельность организована в соответствии с проблемами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Виды деятельности жестко увязаны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85454" marR="85454" marT="85454" marB="85454" anchor="ctr"/>
                </a:tc>
                <a:extLst>
                  <a:ext uri="{0D108BD9-81ED-4DB2-BD59-A6C34878D82A}">
                    <a16:rowId xmlns:a16="http://schemas.microsoft.com/office/drawing/2014/main" val="3024033581"/>
                  </a:ext>
                </a:extLst>
              </a:tr>
            </a:tbl>
          </a:graphicData>
        </a:graphic>
      </p:graphicFrame>
      <p:sp>
        <p:nvSpPr>
          <p:cNvPr id="9" name="Google Shape;172;p18"/>
          <p:cNvSpPr txBox="1">
            <a:spLocks/>
          </p:cNvSpPr>
          <p:nvPr/>
        </p:nvSpPr>
        <p:spPr>
          <a:xfrm>
            <a:off x="517689" y="283433"/>
            <a:ext cx="9912851" cy="62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r>
              <a:rPr lang="ru-RU" sz="4000" b="1" dirty="0" smtClean="0"/>
              <a:t>Сравнение типов поведения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55285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8477455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800" b="1" dirty="0" smtClean="0"/>
              <a:t>КОНЕЧНЫЙ РЕЗУЛЬТАТ</a:t>
            </a:r>
            <a:endParaRPr sz="48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546867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endParaRPr lang="ru-RU" dirty="0" smtClean="0">
              <a:latin typeface="Calibri" pitchFamily="34" charset="0"/>
            </a:endParaRPr>
          </a:p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b="1" dirty="0">
                <a:latin typeface="Calibri" pitchFamily="34" charset="0"/>
              </a:rPr>
              <a:t>Первый конечный результат стратегического управления </a:t>
            </a:r>
            <a:r>
              <a:rPr lang="ru-RU" dirty="0">
                <a:latin typeface="Calibri" pitchFamily="34" charset="0"/>
              </a:rPr>
              <a:t>- это системный потенциал для достижения целей организации в будущем. </a:t>
            </a:r>
          </a:p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endParaRPr lang="ru-RU" dirty="0">
              <a:latin typeface="Calibri" pitchFamily="34" charset="0"/>
            </a:endParaRPr>
          </a:p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b="1" dirty="0">
                <a:latin typeface="Calibri" pitchFamily="34" charset="0"/>
              </a:rPr>
              <a:t>Второй конечный результат стратегического управления </a:t>
            </a:r>
            <a:r>
              <a:rPr lang="ru-RU" dirty="0">
                <a:latin typeface="Calibri" pitchFamily="34" charset="0"/>
              </a:rPr>
              <a:t>- структура организации и ее внутренние изменения, обеспечивающие чувствительность организации к изменениям внешней среды и соответствующую адаптацию. </a:t>
            </a: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12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2" name="Picture 2" descr="D:\Downloads\evaluation-educational-assessment-test-student-results-c45a50ce95f14deedd44a3369da1534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231" y="4667693"/>
            <a:ext cx="5945120" cy="2190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85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13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Google Shape;172;p18"/>
          <p:cNvSpPr txBox="1">
            <a:spLocks/>
          </p:cNvSpPr>
          <p:nvPr/>
        </p:nvSpPr>
        <p:spPr>
          <a:xfrm>
            <a:off x="517689" y="283433"/>
            <a:ext cx="9912851" cy="62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r>
              <a:rPr lang="ru-RU" sz="4000" b="1" dirty="0" smtClean="0"/>
              <a:t>Сравнение типов поведения</a:t>
            </a:r>
            <a:endParaRPr lang="ru-RU" sz="4000" b="1" dirty="0"/>
          </a:p>
        </p:txBody>
      </p:sp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06882184"/>
              </p:ext>
            </p:extLst>
          </p:nvPr>
        </p:nvGraphicFramePr>
        <p:xfrm>
          <a:off x="155575" y="999460"/>
          <a:ext cx="10274964" cy="547576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14431">
                  <a:extLst>
                    <a:ext uri="{9D8B030D-6E8A-4147-A177-3AD203B41FA5}">
                      <a16:colId xmlns:a16="http://schemas.microsoft.com/office/drawing/2014/main" val="574533001"/>
                    </a:ext>
                  </a:extLst>
                </a:gridCol>
                <a:gridCol w="4353683">
                  <a:extLst>
                    <a:ext uri="{9D8B030D-6E8A-4147-A177-3AD203B41FA5}">
                      <a16:colId xmlns:a16="http://schemas.microsoft.com/office/drawing/2014/main" val="4103099408"/>
                    </a:ext>
                  </a:extLst>
                </a:gridCol>
                <a:gridCol w="3706850">
                  <a:extLst>
                    <a:ext uri="{9D8B030D-6E8A-4147-A177-3AD203B41FA5}">
                      <a16:colId xmlns:a16="http://schemas.microsoft.com/office/drawing/2014/main" val="689359886"/>
                    </a:ext>
                  </a:extLst>
                </a:gridCol>
              </a:tblGrid>
              <a:tr h="611414">
                <a:tc gridSpan="3">
                  <a:txBody>
                    <a:bodyPr/>
                    <a:lstStyle/>
                    <a:p>
                      <a:pPr marR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2400" u="none" strike="noStrike" cap="none" dirty="0">
                          <a:effectLst/>
                          <a:sym typeface="Arial"/>
                        </a:rPr>
                        <a:t>Решение управленческих проблем</a:t>
                      </a:r>
                      <a:endParaRPr lang="ru-RU" sz="2400" b="1" i="0" u="none" strike="noStrike" cap="none" dirty="0">
                        <a:solidFill>
                          <a:srgbClr val="0B375A"/>
                        </a:solidFill>
                        <a:effectLst/>
                        <a:latin typeface="News Cycle"/>
                        <a:ea typeface="Calibri" panose="020F0502020204030204" pitchFamily="34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95250" marR="95250" marT="95250" marB="9525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3896174"/>
                  </a:ext>
                </a:extLst>
              </a:tr>
              <a:tr h="1522016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800" u="none" strike="noStrike" cap="none" dirty="0">
                          <a:effectLst/>
                          <a:sym typeface="Arial"/>
                        </a:rPr>
                        <a:t>Признание необходимости действий</a:t>
                      </a:r>
                      <a:endParaRPr lang="ru-RU" sz="1800" b="1" i="0" u="none" strike="noStrike" cap="none" dirty="0">
                        <a:solidFill>
                          <a:srgbClr val="0B375A"/>
                        </a:solidFill>
                        <a:effectLst/>
                        <a:latin typeface="News Cycle"/>
                        <a:ea typeface="Calibri" panose="020F0502020204030204" pitchFamily="34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Реакция в ответ на возникшую проблему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С запаздыванием по отношению к появлению проблем</a:t>
                      </a:r>
                      <a:endParaRPr lang="ru-RU" sz="1600" b="0" i="0" u="none" strike="noStrike" cap="none" dirty="0">
                        <a:solidFill>
                          <a:schemeClr val="tx1"/>
                        </a:solidFill>
                        <a:effectLst/>
                        <a:latin typeface="News Cycle"/>
                        <a:ea typeface="Calibri" panose="020F0502020204030204" pitchFamily="34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Активный поиск возможностей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Предвидение проблем</a:t>
                      </a:r>
                      <a:endParaRPr lang="ru-RU" sz="1600" b="0" i="0" u="none" strike="noStrike" cap="none" dirty="0">
                        <a:solidFill>
                          <a:schemeClr val="tx1"/>
                        </a:solidFill>
                        <a:effectLst/>
                        <a:latin typeface="News Cycle"/>
                        <a:ea typeface="Calibri" panose="020F0502020204030204" pitchFamily="34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2566150941"/>
                  </a:ext>
                </a:extLst>
              </a:tr>
              <a:tr h="2064346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800" u="none" strike="noStrike" cap="none" dirty="0">
                          <a:effectLst/>
                          <a:sym typeface="Arial"/>
                        </a:rPr>
                        <a:t>Поиск альтернатив</a:t>
                      </a:r>
                      <a:endParaRPr lang="ru-RU" sz="1800" b="1" i="0" u="none" strike="noStrike" cap="none" dirty="0">
                        <a:solidFill>
                          <a:srgbClr val="0B375A"/>
                        </a:solidFill>
                        <a:effectLst/>
                        <a:latin typeface="News Cycle"/>
                        <a:ea typeface="Calibri" panose="020F0502020204030204" pitchFamily="34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Ориентация на прошлый опыт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Незначительные отклонения от статуса-</a:t>
                      </a:r>
                      <a:r>
                        <a:rPr lang="ru-RU" sz="1600" u="none" strike="noStrike" cap="none" dirty="0" err="1">
                          <a:effectLst/>
                          <a:sym typeface="Arial"/>
                        </a:rPr>
                        <a:t>кво</a:t>
                      </a: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Рассматривается единственная альтернатива. Принимается первая удовлетворяющая потребности</a:t>
                      </a:r>
                      <a:endParaRPr lang="ru-RU" sz="1600" b="0" i="0" u="none" strike="noStrike" cap="none" dirty="0">
                        <a:solidFill>
                          <a:schemeClr val="tx1"/>
                        </a:solidFill>
                        <a:effectLst/>
                        <a:latin typeface="News Cycle"/>
                        <a:ea typeface="Calibri" panose="020F0502020204030204" pitchFamily="34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Творческий поиск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Большие отклонения от статуса-</a:t>
                      </a:r>
                      <a:r>
                        <a:rPr lang="ru-RU" sz="1600" u="none" strike="noStrike" cap="none" dirty="0" err="1">
                          <a:effectLst/>
                          <a:sym typeface="Arial"/>
                        </a:rPr>
                        <a:t>кво</a:t>
                      </a: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Рассматриваются много численные альтернативы. Выбирается лучшая из набора альтернатив</a:t>
                      </a:r>
                      <a:endParaRPr lang="ru-RU" sz="1600" b="0" i="0" u="none" strike="noStrike" cap="none" dirty="0">
                        <a:solidFill>
                          <a:schemeClr val="tx1"/>
                        </a:solidFill>
                        <a:effectLst/>
                        <a:latin typeface="News Cycle"/>
                        <a:ea typeface="Calibri" panose="020F0502020204030204" pitchFamily="34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513776608"/>
                  </a:ext>
                </a:extLst>
              </a:tr>
              <a:tr h="1277991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800" u="none" strike="noStrike" cap="none" dirty="0">
                          <a:effectLst/>
                          <a:sym typeface="Arial"/>
                        </a:rPr>
                        <a:t>Оценка альтернатив риску</a:t>
                      </a:r>
                      <a:endParaRPr lang="ru-RU" sz="1800" b="1" i="0" u="none" strike="noStrike" cap="none" dirty="0">
                        <a:solidFill>
                          <a:srgbClr val="0B375A"/>
                        </a:solidFill>
                        <a:effectLst/>
                        <a:latin typeface="News Cycle"/>
                        <a:ea typeface="Calibri" panose="020F0502020204030204" pitchFamily="34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Минимизация риска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Соответствие прошлому опыту</a:t>
                      </a:r>
                      <a:endParaRPr lang="ru-RU" sz="1600" b="0" i="0" u="none" strike="noStrike" cap="none" dirty="0">
                        <a:solidFill>
                          <a:schemeClr val="tx1"/>
                        </a:solidFill>
                        <a:effectLst/>
                        <a:latin typeface="News Cycle"/>
                        <a:ea typeface="Calibri" panose="020F0502020204030204" pitchFamily="34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Сознательный риск 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u="none" strike="noStrike" cap="none" dirty="0">
                          <a:effectLst/>
                          <a:sym typeface="Arial"/>
                        </a:rPr>
                        <a:t>Балансировка совокупности рискованных вариантов</a:t>
                      </a:r>
                      <a:endParaRPr lang="ru-RU" sz="1600" b="0" i="0" u="none" strike="noStrike" cap="none" dirty="0">
                        <a:solidFill>
                          <a:schemeClr val="tx1"/>
                        </a:solidFill>
                        <a:effectLst/>
                        <a:latin typeface="News Cycle"/>
                        <a:ea typeface="Calibri" panose="020F0502020204030204" pitchFamily="34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10597234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145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14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Google Shape;172;p18"/>
          <p:cNvSpPr txBox="1">
            <a:spLocks/>
          </p:cNvSpPr>
          <p:nvPr/>
        </p:nvSpPr>
        <p:spPr>
          <a:xfrm>
            <a:off x="517689" y="283433"/>
            <a:ext cx="9912851" cy="62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Oswald"/>
              <a:buNone/>
              <a:defRPr sz="3200" b="0" i="0" u="none" strike="noStrike" cap="none">
                <a:solidFill>
                  <a:schemeClr val="accent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r>
              <a:rPr lang="ru-RU" sz="4000" b="1" dirty="0" smtClean="0"/>
              <a:t>Организационная архитектоника</a:t>
            </a:r>
            <a:endParaRPr lang="ru-RU" sz="4000" b="1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231320"/>
              </p:ext>
            </p:extLst>
          </p:nvPr>
        </p:nvGraphicFramePr>
        <p:xfrm>
          <a:off x="143220" y="1382024"/>
          <a:ext cx="10276687" cy="512879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883884">
                  <a:extLst>
                    <a:ext uri="{9D8B030D-6E8A-4147-A177-3AD203B41FA5}">
                      <a16:colId xmlns:a16="http://schemas.microsoft.com/office/drawing/2014/main" val="654429246"/>
                    </a:ext>
                  </a:extLst>
                </a:gridCol>
                <a:gridCol w="4437491">
                  <a:extLst>
                    <a:ext uri="{9D8B030D-6E8A-4147-A177-3AD203B41FA5}">
                      <a16:colId xmlns:a16="http://schemas.microsoft.com/office/drawing/2014/main" val="1435954519"/>
                    </a:ext>
                  </a:extLst>
                </a:gridCol>
                <a:gridCol w="3955312">
                  <a:extLst>
                    <a:ext uri="{9D8B030D-6E8A-4147-A177-3AD203B41FA5}">
                      <a16:colId xmlns:a16="http://schemas.microsoft.com/office/drawing/2014/main" val="4246445641"/>
                    </a:ext>
                  </a:extLst>
                </a:gridCol>
              </a:tblGrid>
              <a:tr h="301387">
                <a:tc rowSpan="2">
                  <a:txBody>
                    <a:bodyPr/>
                    <a:lstStyle/>
                    <a:p>
                      <a:pPr marR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b="1" i="0" u="none" strike="noStrike" cap="none" dirty="0">
                          <a:solidFill>
                            <a:srgbClr val="0B375A"/>
                          </a:solidFill>
                          <a:latin typeface="News Cycle"/>
                          <a:ea typeface="News Cycle"/>
                          <a:cs typeface="News Cycle"/>
                          <a:sym typeface="Arial"/>
                        </a:rPr>
                        <a:t>Характеристики архитектоники</a:t>
                      </a:r>
                    </a:p>
                  </a:txBody>
                  <a:tcPr marL="38100" marR="38100" marT="38100" marB="38100"/>
                </a:tc>
                <a:tc gridSpan="2">
                  <a:txBody>
                    <a:bodyPr/>
                    <a:lstStyle/>
                    <a:p>
                      <a:pPr marR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b="1" i="0" u="none" strike="noStrike" cap="none" dirty="0">
                          <a:solidFill>
                            <a:srgbClr val="0B375A"/>
                          </a:solidFill>
                          <a:latin typeface="News Cycle"/>
                          <a:ea typeface="News Cycle"/>
                          <a:cs typeface="News Cycle"/>
                          <a:sym typeface="Arial"/>
                        </a:rPr>
                        <a:t>Тип поведения</a:t>
                      </a:r>
                    </a:p>
                  </a:txBody>
                  <a:tcPr marL="38100" marR="38100" marT="38100" marB="3810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1444019"/>
                  </a:ext>
                </a:extLst>
              </a:tr>
              <a:tr h="3013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b="1" i="0" u="none" strike="noStrike" cap="none" dirty="0">
                          <a:solidFill>
                            <a:srgbClr val="0B375A"/>
                          </a:solidFill>
                          <a:latin typeface="News Cycle"/>
                          <a:ea typeface="News Cycle"/>
                          <a:cs typeface="News Cycle"/>
                          <a:sym typeface="Arial"/>
                        </a:rPr>
                        <a:t>Приростный 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600" b="1" i="0" u="none" strike="noStrike" cap="none" dirty="0">
                          <a:solidFill>
                            <a:srgbClr val="0B375A"/>
                          </a:solidFill>
                          <a:latin typeface="News Cycle"/>
                          <a:ea typeface="News Cycle"/>
                          <a:cs typeface="News Cycle"/>
                          <a:sym typeface="Arial"/>
                        </a:rPr>
                        <a:t>Предпринимательский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4239974343"/>
                  </a:ext>
                </a:extLst>
              </a:tr>
              <a:tr h="301387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Arial"/>
                        </a:rPr>
                        <a:t>Вид управления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Оперативный менеджмент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Стратегический менеджмент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645585443"/>
                  </a:ext>
                </a:extLst>
              </a:tr>
              <a:tr h="648268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Arial"/>
                        </a:rPr>
                        <a:t>Культура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Ориентирована на производство/маркетинг: 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успех = агрессивная конкуренция + эффективное производство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Ориентирована на стратегию/гибкость: успех = изобретательность + предвидение/создание потребностей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1200948331"/>
                  </a:ext>
                </a:extLst>
              </a:tr>
              <a:tr h="451046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Arial"/>
                        </a:rPr>
                        <a:t>Управляющий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Умение получить прибыль, достичь поставленной цели, проконтролировать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Предприниматель, “проводник” новшеств и благожелательный лидер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2352769485"/>
                  </a:ext>
                </a:extLst>
              </a:tr>
              <a:tr h="845489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Arial"/>
                        </a:rPr>
                        <a:t>Система управления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Долгосрочное планирование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Контроль сложившейся деятельности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Стратегическое планирование/ стратегическое проблемное управление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Стратегическое управление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Стратегический контроль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1007266094"/>
                  </a:ext>
                </a:extLst>
              </a:tr>
              <a:tr h="786938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Arial"/>
                        </a:rPr>
                        <a:t>Информация для принятия решения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Тенденции спроса и прибыльности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Новые проблемы и возможности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3668425310"/>
                  </a:ext>
                </a:extLst>
              </a:tr>
              <a:tr h="451046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Arial"/>
                        </a:rPr>
                        <a:t>Структура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Функциональная/</a:t>
                      </a:r>
                      <a:r>
                        <a:rPr lang="ru-RU" sz="1300" u="none" strike="noStrike" cap="none" dirty="0" err="1">
                          <a:sym typeface="Arial"/>
                        </a:rPr>
                        <a:t>дивизиональная</a:t>
                      </a:r>
                      <a:endParaRPr lang="ru-RU" sz="1300" u="none" strike="noStrike" cap="none" dirty="0">
                        <a:sym typeface="Arial"/>
                      </a:endParaRP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Стабильная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По проектам/матричная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Динамичная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1417738778"/>
                  </a:ext>
                </a:extLst>
              </a:tr>
              <a:tr h="729831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400" b="1" i="0" u="none" strike="noStrike" cap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Arial"/>
                        </a:rPr>
                        <a:t>Власть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Децентрализована</a:t>
                      </a:r>
                    </a:p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Сосредоточена в производстве и маркетинге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1300" u="none" strike="noStrike" cap="none" dirty="0">
                          <a:sym typeface="Arial"/>
                        </a:rPr>
                        <a:t>Сосредоточена в: общем руководстве НИОКР новых предприятиях стратегическом планировании</a:t>
                      </a:r>
                      <a:endParaRPr lang="ru-RU" sz="1300" b="0" i="0" u="none" strike="noStrike" cap="none" dirty="0">
                        <a:solidFill>
                          <a:schemeClr val="dk1"/>
                        </a:solidFill>
                        <a:latin typeface="News Cycle"/>
                        <a:ea typeface="News Cycle"/>
                        <a:cs typeface="News Cycle"/>
                        <a:sym typeface="Arial"/>
                      </a:endParaRP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1599771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17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8477455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800" b="1" dirty="0" smtClean="0"/>
              <a:t>Архитектоника</a:t>
            </a:r>
            <a:endParaRPr sz="48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546867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>
                <a:latin typeface="Calibri" pitchFamily="34" charset="0"/>
              </a:rPr>
              <a:t>Архитектоника (от др.-греч. </a:t>
            </a:r>
            <a:r>
              <a:rPr lang="ru-RU" dirty="0" err="1">
                <a:latin typeface="Calibri" pitchFamily="34" charset="0"/>
              </a:rPr>
              <a:t>ἀρχιτεκτονική</a:t>
            </a:r>
            <a:r>
              <a:rPr lang="ru-RU" dirty="0">
                <a:latin typeface="Calibri" pitchFamily="34" charset="0"/>
              </a:rPr>
              <a:t> — главное строение) — построение художественного произведения. </a:t>
            </a:r>
            <a:r>
              <a:rPr lang="ru-RU" dirty="0" smtClean="0">
                <a:latin typeface="Calibri" pitchFamily="34" charset="0"/>
              </a:rPr>
              <a:t>Оно состоит </a:t>
            </a:r>
            <a:r>
              <a:rPr lang="ru-RU" dirty="0">
                <a:latin typeface="Calibri" pitchFamily="34" charset="0"/>
              </a:rPr>
              <a:t>из двух слов греческого происхождения: </a:t>
            </a:r>
            <a:r>
              <a:rPr lang="ru-RU" dirty="0" err="1">
                <a:latin typeface="Calibri" pitchFamily="34" charset="0"/>
              </a:rPr>
              <a:t>др.греч</a:t>
            </a:r>
            <a:r>
              <a:rPr lang="ru-RU" dirty="0">
                <a:latin typeface="Calibri" pitchFamily="34" charset="0"/>
              </a:rPr>
              <a:t>. </a:t>
            </a:r>
            <a:r>
              <a:rPr lang="ru-RU" dirty="0" err="1">
                <a:latin typeface="Calibri" pitchFamily="34" charset="0"/>
              </a:rPr>
              <a:t>ἀρχι</a:t>
            </a:r>
            <a:r>
              <a:rPr lang="ru-RU" dirty="0">
                <a:latin typeface="Calibri" pitchFamily="34" charset="0"/>
              </a:rPr>
              <a:t> (</a:t>
            </a:r>
            <a:r>
              <a:rPr lang="ru-RU" dirty="0" err="1">
                <a:latin typeface="Calibri" pitchFamily="34" charset="0"/>
              </a:rPr>
              <a:t>archi</a:t>
            </a:r>
            <a:r>
              <a:rPr lang="ru-RU" dirty="0">
                <a:latin typeface="Calibri" pitchFamily="34" charset="0"/>
              </a:rPr>
              <a:t>) — главный и др.-греч. </a:t>
            </a:r>
            <a:r>
              <a:rPr lang="ru-RU" dirty="0" err="1">
                <a:latin typeface="Calibri" pitchFamily="34" charset="0"/>
              </a:rPr>
              <a:t>τεκτον</a:t>
            </a:r>
            <a:r>
              <a:rPr lang="ru-RU" dirty="0">
                <a:latin typeface="Calibri" pitchFamily="34" charset="0"/>
              </a:rPr>
              <a:t> (</a:t>
            </a:r>
            <a:r>
              <a:rPr lang="ru-RU" dirty="0" err="1">
                <a:latin typeface="Calibri" pitchFamily="34" charset="0"/>
              </a:rPr>
              <a:t>tekton</a:t>
            </a:r>
            <a:r>
              <a:rPr lang="ru-RU" dirty="0">
                <a:latin typeface="Calibri" pitchFamily="34" charset="0"/>
              </a:rPr>
              <a:t>) — строить, возводить, что в прямом переводе означает «главное устроение</a:t>
            </a:r>
            <a:r>
              <a:rPr lang="ru-RU" dirty="0" smtClean="0">
                <a:latin typeface="Calibri" pitchFamily="34" charset="0"/>
              </a:rPr>
              <a:t>».</a:t>
            </a:r>
          </a:p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latin typeface="Calibri" pitchFamily="34" charset="0"/>
              </a:rPr>
              <a:t>Родственным</a:t>
            </a:r>
            <a:r>
              <a:rPr lang="ru-RU" dirty="0">
                <a:latin typeface="Calibri" pitchFamily="34" charset="0"/>
              </a:rPr>
              <a:t>, но более узким понятием в применении к искусству является термин </a:t>
            </a:r>
            <a:r>
              <a:rPr lang="ru-RU" dirty="0" smtClean="0">
                <a:latin typeface="Calibri" pitchFamily="34" charset="0"/>
              </a:rPr>
              <a:t>тектоника. Это </a:t>
            </a:r>
            <a:r>
              <a:rPr lang="ru-RU" dirty="0">
                <a:latin typeface="Calibri" pitchFamily="34" charset="0"/>
              </a:rPr>
              <a:t>слово является однокоренным со словами: архитектор, архитектура.</a:t>
            </a: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15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8204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8477455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800" b="1" dirty="0" smtClean="0"/>
              <a:t>НИОКР</a:t>
            </a:r>
            <a:endParaRPr sz="48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176668"/>
            <a:ext cx="9850655" cy="546867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>
                <a:latin typeface="Calibri" pitchFamily="34" charset="0"/>
              </a:rPr>
              <a:t>Если у организации нет единой стратегии, то не исключено, что различные подразделения выработают разнородные, противоречивые и неэффективные </a:t>
            </a:r>
            <a:r>
              <a:rPr lang="ru-RU" dirty="0" smtClean="0">
                <a:latin typeface="Calibri" pitchFamily="34" charset="0"/>
              </a:rPr>
              <a:t>решения: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000" dirty="0" smtClean="0">
                <a:latin typeface="Calibri" pitchFamily="34" charset="0"/>
              </a:rPr>
              <a:t>Служба </a:t>
            </a:r>
            <a:r>
              <a:rPr lang="ru-RU" sz="2000" dirty="0">
                <a:latin typeface="Calibri" pitchFamily="34" charset="0"/>
              </a:rPr>
              <a:t>сбыта будет бороться за возрождение прежнего спроса на продукцию </a:t>
            </a:r>
            <a:r>
              <a:rPr lang="ru-RU" sz="2000" dirty="0" smtClean="0">
                <a:latin typeface="Calibri" pitchFamily="34" charset="0"/>
              </a:rPr>
              <a:t>компании; 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000" dirty="0">
                <a:latin typeface="Calibri" pitchFamily="34" charset="0"/>
              </a:rPr>
              <a:t>П</a:t>
            </a:r>
            <a:r>
              <a:rPr lang="ru-RU" sz="2000" dirty="0" smtClean="0">
                <a:latin typeface="Calibri" pitchFamily="34" charset="0"/>
              </a:rPr>
              <a:t>роизводственные </a:t>
            </a:r>
            <a:r>
              <a:rPr lang="ru-RU" sz="2000" dirty="0">
                <a:latin typeface="Calibri" pitchFamily="34" charset="0"/>
              </a:rPr>
              <a:t>подразделения </a:t>
            </a:r>
            <a:r>
              <a:rPr lang="ru-RU" sz="2000" dirty="0" smtClean="0">
                <a:latin typeface="Calibri" pitchFamily="34" charset="0"/>
              </a:rPr>
              <a:t>будут </a:t>
            </a:r>
            <a:r>
              <a:rPr lang="ru-RU" sz="2000" dirty="0">
                <a:latin typeface="Calibri" pitchFamily="34" charset="0"/>
              </a:rPr>
              <a:t>делать капитальные вложения в автоматизацию устаревающих </a:t>
            </a:r>
            <a:r>
              <a:rPr lang="ru-RU" sz="2000" dirty="0" smtClean="0">
                <a:latin typeface="Calibri" pitchFamily="34" charset="0"/>
              </a:rPr>
              <a:t>производств</a:t>
            </a:r>
            <a:r>
              <a:rPr lang="ru-RU" sz="2000" dirty="0">
                <a:latin typeface="Calibri" pitchFamily="34" charset="0"/>
              </a:rPr>
              <a:t>;</a:t>
            </a:r>
            <a:endParaRPr lang="ru-RU" sz="2000" dirty="0" smtClean="0">
              <a:latin typeface="Calibri" pitchFamily="34" charset="0"/>
            </a:endParaRP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000" b="1" dirty="0" smtClean="0">
                <a:latin typeface="Calibri" pitchFamily="34" charset="0"/>
              </a:rPr>
              <a:t>НИОКР</a:t>
            </a:r>
            <a:r>
              <a:rPr lang="ru-RU" sz="2000" dirty="0" smtClean="0">
                <a:latin typeface="Calibri" pitchFamily="34" charset="0"/>
              </a:rPr>
              <a:t> будет разрабатывать </a:t>
            </a:r>
            <a:r>
              <a:rPr lang="ru-RU" sz="2000" dirty="0">
                <a:latin typeface="Calibri" pitchFamily="34" charset="0"/>
              </a:rPr>
              <a:t>новую продукцию на базе старой технологии. </a:t>
            </a:r>
            <a:endParaRPr lang="ru-RU" sz="2000" dirty="0" smtClean="0">
              <a:latin typeface="Calibri" pitchFamily="34" charset="0"/>
            </a:endParaRPr>
          </a:p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latin typeface="Calibri" pitchFamily="34" charset="0"/>
              </a:rPr>
              <a:t>Это </a:t>
            </a:r>
            <a:r>
              <a:rPr lang="ru-RU" dirty="0">
                <a:latin typeface="Calibri" pitchFamily="34" charset="0"/>
              </a:rPr>
              <a:t>приведет к конфликтам, задержит переориентацию фирмы и сделает ее работу неритмичной и неэффективной. </a:t>
            </a: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16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2" descr="D:\Downloads\business-process-management-organization-technology-04be4f85b01b90144c8b00308e41986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005" y="5369014"/>
            <a:ext cx="3771014" cy="147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020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8477455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800" b="1" dirty="0" smtClean="0"/>
              <a:t>НИОКР</a:t>
            </a:r>
            <a:endParaRPr sz="48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546867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endParaRPr lang="ru-RU" b="1" dirty="0" smtClean="0">
              <a:latin typeface="Calibri" pitchFamily="34" charset="0"/>
            </a:endParaRPr>
          </a:p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B375A"/>
                </a:solidFill>
                <a:latin typeface="Calibri" pitchFamily="34" charset="0"/>
              </a:rPr>
              <a:t>Научно-исследовательские </a:t>
            </a:r>
            <a:r>
              <a:rPr lang="ru-RU" b="1" dirty="0">
                <a:solidFill>
                  <a:srgbClr val="0B375A"/>
                </a:solidFill>
                <a:latin typeface="Calibri" pitchFamily="34" charset="0"/>
              </a:rPr>
              <a:t>и опытно-конструкторские работы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(НИОКР) — совокупность работ, направленных на получение новых знаний и практическое применение при создании нового изделия или технологии.</a:t>
            </a:r>
          </a:p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b="1" dirty="0">
                <a:solidFill>
                  <a:srgbClr val="0B375A"/>
                </a:solidFill>
                <a:latin typeface="Calibri" pitchFamily="34" charset="0"/>
              </a:rPr>
              <a:t>НИОКР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 включают в себя: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Научно-исследовательские работы (НИР) 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Опытно-конструкторские работы (ОКР)</a:t>
            </a: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17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0" name="Picture 2" descr="D:\Downloads\business-process-management-organization-technology-04be4f85b01b90144c8b00308e41986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005" y="5369014"/>
            <a:ext cx="3771014" cy="147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348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8477455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800" b="1" dirty="0" smtClean="0"/>
              <a:t>НИОКР</a:t>
            </a:r>
            <a:endParaRPr sz="48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546867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b="1" dirty="0">
                <a:solidFill>
                  <a:srgbClr val="0B375A"/>
                </a:solidFill>
                <a:latin typeface="Calibri" pitchFamily="34" charset="0"/>
              </a:rPr>
              <a:t>Научно-исследовательские работы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(НИР) — работы поискового, теоретического и экспериментального характера, выполняемые с целью определения технической возможности создания новой техники в определенные сроки. НИР подразделяются на фундаментальные 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и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прикладные 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исследования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.</a:t>
            </a:r>
          </a:p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b="1" dirty="0">
                <a:solidFill>
                  <a:srgbClr val="0B375A"/>
                </a:solidFill>
                <a:latin typeface="Calibri" pitchFamily="34" charset="0"/>
              </a:rPr>
              <a:t>Опытно-конструкторские работы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(ОКР) и технологические работы (ТР) — комплекс работ по разработке конструкторской и технологической документации на опытный образец, по изготовлению и испытаниям опытного образца изделия, выполняемых по техническому заданию.</a:t>
            </a: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18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2" descr="D:\Downloads\business-process-management-organization-technology-04be4f85b01b90144c8b00308e41986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005" y="5369014"/>
            <a:ext cx="3771014" cy="147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92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400" b="1" dirty="0" smtClean="0"/>
              <a:t>СРАВНЕНИЕ ТИПОВ ПОВЕДЕНИЯ</a:t>
            </a:r>
            <a:endParaRPr sz="44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546867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>
                <a:latin typeface="Calibri" pitchFamily="34" charset="0"/>
              </a:rPr>
              <a:t>Стратегические возможности фирмы частично определяются личностными качествами её сотрудников, таких как:</a:t>
            </a:r>
          </a:p>
          <a:p>
            <a:pPr marL="712788" indent="-350838" algn="just">
              <a:spcAft>
                <a:spcPts val="1067"/>
              </a:spcAft>
              <a:buClr>
                <a:schemeClr val="tx1"/>
              </a:buClr>
              <a:buFont typeface="+mj-lt"/>
              <a:buAutoNum type="arabicPeriod"/>
            </a:pPr>
            <a:r>
              <a:rPr lang="ru-RU" dirty="0">
                <a:latin typeface="Calibri" pitchFamily="34" charset="0"/>
              </a:rPr>
              <a:t>отношение к </a:t>
            </a:r>
            <a:r>
              <a:rPr lang="ru-RU" dirty="0" smtClean="0">
                <a:latin typeface="Calibri" pitchFamily="34" charset="0"/>
              </a:rPr>
              <a:t>изменениям,</a:t>
            </a:r>
            <a:endParaRPr lang="ru-RU" dirty="0">
              <a:latin typeface="Calibri" pitchFamily="34" charset="0"/>
            </a:endParaRPr>
          </a:p>
          <a:p>
            <a:pPr marL="712788" indent="-350838" algn="just">
              <a:spcAft>
                <a:spcPts val="1067"/>
              </a:spcAft>
              <a:buClr>
                <a:schemeClr val="tx1"/>
              </a:buClr>
              <a:buFont typeface="+mj-lt"/>
              <a:buAutoNum type="arabicPeriod"/>
            </a:pPr>
            <a:r>
              <a:rPr lang="ru-RU" dirty="0">
                <a:latin typeface="Calibri" pitchFamily="34" charset="0"/>
              </a:rPr>
              <a:t>умение решать проблемы, относящиеся к стратегической </a:t>
            </a:r>
            <a:r>
              <a:rPr lang="ru-RU" dirty="0" smtClean="0">
                <a:latin typeface="Calibri" pitchFamily="34" charset="0"/>
              </a:rPr>
              <a:t>деятельности,</a:t>
            </a:r>
            <a:endParaRPr lang="ru-RU" dirty="0">
              <a:latin typeface="Calibri" pitchFamily="34" charset="0"/>
            </a:endParaRPr>
          </a:p>
          <a:p>
            <a:pPr marL="712788" indent="-350838" algn="just">
              <a:spcAft>
                <a:spcPts val="1067"/>
              </a:spcAft>
              <a:buClr>
                <a:schemeClr val="tx1"/>
              </a:buClr>
              <a:buFont typeface="+mj-lt"/>
              <a:buAutoNum type="arabicPeriod"/>
            </a:pPr>
            <a:r>
              <a:rPr lang="ru-RU" dirty="0">
                <a:latin typeface="Calibri" pitchFamily="34" charset="0"/>
              </a:rPr>
              <a:t>склонность </a:t>
            </a:r>
            <a:r>
              <a:rPr lang="ru-RU" dirty="0" smtClean="0">
                <a:latin typeface="Calibri" pitchFamily="34" charset="0"/>
              </a:rPr>
              <a:t>рисковать,</a:t>
            </a:r>
            <a:endParaRPr lang="ru-RU" dirty="0">
              <a:latin typeface="Calibri" pitchFamily="34" charset="0"/>
            </a:endParaRPr>
          </a:p>
          <a:p>
            <a:pPr marL="712788" indent="-350838" algn="just">
              <a:spcAft>
                <a:spcPts val="1067"/>
              </a:spcAft>
              <a:buClr>
                <a:schemeClr val="tx1"/>
              </a:buClr>
              <a:buFont typeface="+mj-lt"/>
              <a:buAutoNum type="arabicPeriod"/>
            </a:pPr>
            <a:r>
              <a:rPr lang="ru-RU" dirty="0">
                <a:latin typeface="Calibri" pitchFamily="34" charset="0"/>
              </a:rPr>
              <a:t>профессиональное </a:t>
            </a:r>
            <a:r>
              <a:rPr lang="ru-RU" dirty="0" smtClean="0">
                <a:latin typeface="Calibri" pitchFamily="34" charset="0"/>
              </a:rPr>
              <a:t>мастерство,</a:t>
            </a:r>
            <a:endParaRPr lang="ru-RU" dirty="0">
              <a:latin typeface="Calibri" pitchFamily="34" charset="0"/>
            </a:endParaRPr>
          </a:p>
          <a:p>
            <a:pPr marL="712788" indent="-350838" algn="just">
              <a:spcAft>
                <a:spcPts val="1067"/>
              </a:spcAft>
              <a:buClr>
                <a:schemeClr val="tx1"/>
              </a:buClr>
              <a:buFont typeface="+mj-lt"/>
              <a:buAutoNum type="arabicPeriod"/>
            </a:pPr>
            <a:r>
              <a:rPr lang="ru-RU" dirty="0">
                <a:latin typeface="Calibri" pitchFamily="34" charset="0"/>
              </a:rPr>
              <a:t>мотивация участия в стратегической </a:t>
            </a:r>
            <a:r>
              <a:rPr lang="ru-RU" dirty="0" smtClean="0">
                <a:latin typeface="Calibri" pitchFamily="34" charset="0"/>
              </a:rPr>
              <a:t>деятельности,</a:t>
            </a:r>
            <a:endParaRPr lang="ru-RU" dirty="0">
              <a:latin typeface="Calibri" pitchFamily="34" charset="0"/>
            </a:endParaRPr>
          </a:p>
          <a:p>
            <a:pPr marL="712788" indent="-350838" algn="just">
              <a:spcAft>
                <a:spcPts val="1067"/>
              </a:spcAft>
              <a:buClr>
                <a:schemeClr val="tx1"/>
              </a:buClr>
              <a:buFont typeface="+mj-lt"/>
              <a:buAutoNum type="arabicPeriod"/>
            </a:pPr>
            <a:r>
              <a:rPr lang="ru-RU" dirty="0">
                <a:latin typeface="Calibri" pitchFamily="34" charset="0"/>
              </a:rPr>
              <a:t>умение решать социальные проблемы, </a:t>
            </a:r>
            <a:endParaRPr lang="ru-RU" dirty="0" smtClean="0">
              <a:latin typeface="Calibri" pitchFamily="34" charset="0"/>
            </a:endParaRPr>
          </a:p>
          <a:p>
            <a:pPr marL="361950" indent="0" algn="r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dirty="0" smtClean="0">
                <a:latin typeface="Calibri" pitchFamily="34" charset="0"/>
              </a:rPr>
              <a:t>- относящиеся </a:t>
            </a:r>
            <a:r>
              <a:rPr lang="ru-RU" dirty="0">
                <a:latin typeface="Calibri" pitchFamily="34" charset="0"/>
              </a:rPr>
              <a:t>к проведению организационных изменений.</a:t>
            </a: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19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4" name="Picture 2" descr="D:\Downloads\2pc20hrgc54mcm1bigllqj8k7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349" y="3157869"/>
            <a:ext cx="2822310" cy="282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479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400" b="1" dirty="0" smtClean="0"/>
              <a:t>СРАВНЕНИЕ ТИПОВ ПОВЕДЕНИЯ</a:t>
            </a:r>
            <a:endParaRPr sz="44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546867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>
                <a:latin typeface="Calibri" pitchFamily="34" charset="0"/>
              </a:rPr>
              <a:t>В целом задача менеджера, занятого вопросами стратегической деятельности, заключается в следующем:</a:t>
            </a:r>
          </a:p>
          <a:p>
            <a:pPr marL="712788" indent="-350838" algn="just">
              <a:spcAft>
                <a:spcPts val="1067"/>
              </a:spcAft>
              <a:buClr>
                <a:schemeClr val="tx1"/>
              </a:buClr>
              <a:buFont typeface="+mj-lt"/>
              <a:buAutoNum type="arabicPeriod"/>
            </a:pPr>
            <a:r>
              <a:rPr lang="ru-RU" dirty="0">
                <a:latin typeface="Calibri" pitchFamily="34" charset="0"/>
              </a:rPr>
              <a:t>определять и проводить стратегические перемены в организации;</a:t>
            </a:r>
          </a:p>
          <a:p>
            <a:pPr marL="712788" indent="-350838" algn="just">
              <a:spcAft>
                <a:spcPts val="1067"/>
              </a:spcAft>
              <a:buClr>
                <a:schemeClr val="tx1"/>
              </a:buClr>
              <a:buFont typeface="+mj-lt"/>
              <a:buAutoNum type="arabicPeriod"/>
            </a:pPr>
            <a:r>
              <a:rPr lang="ru-RU" dirty="0">
                <a:latin typeface="Calibri" pitchFamily="34" charset="0"/>
              </a:rPr>
              <a:t>создать организационную структуру, которая будет благоприятна стратегическим изменениям;</a:t>
            </a:r>
          </a:p>
          <a:p>
            <a:pPr marL="3413125" indent="-350838" algn="just">
              <a:spcAft>
                <a:spcPts val="1067"/>
              </a:spcAft>
              <a:buClr>
                <a:schemeClr val="tx1"/>
              </a:buClr>
              <a:buFont typeface="+mj-lt"/>
              <a:buAutoNum type="arabicPeriod"/>
            </a:pPr>
            <a:r>
              <a:rPr lang="ru-RU" dirty="0">
                <a:latin typeface="Calibri" pitchFamily="34" charset="0"/>
              </a:rPr>
              <a:t>отобрать и обучить сотрудников (исполнителей, руководителей), которые способны провести стратегические изменения.</a:t>
            </a: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20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8" name="Picture 2" descr="D:\Downloads\business-management-book-information-technology-world-wide-web-f81f6e5abc5f6d79b2fdff7087c9b99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21" y="3524247"/>
            <a:ext cx="3200402" cy="3333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32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400" b="1" dirty="0" smtClean="0"/>
              <a:t>СТРАТЕГИЧЕСКОЕ МЫШЛЕНИЕ</a:t>
            </a:r>
            <a:endParaRPr sz="4400" b="1" dirty="0"/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21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8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6183095"/>
              </p:ext>
            </p:extLst>
          </p:nvPr>
        </p:nvGraphicFramePr>
        <p:xfrm>
          <a:off x="330506" y="1235309"/>
          <a:ext cx="10110666" cy="524403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034708">
                  <a:extLst>
                    <a:ext uri="{9D8B030D-6E8A-4147-A177-3AD203B41FA5}">
                      <a16:colId xmlns:a16="http://schemas.microsoft.com/office/drawing/2014/main" val="1159041682"/>
                    </a:ext>
                  </a:extLst>
                </a:gridCol>
                <a:gridCol w="5075958">
                  <a:extLst>
                    <a:ext uri="{9D8B030D-6E8A-4147-A177-3AD203B41FA5}">
                      <a16:colId xmlns:a16="http://schemas.microsoft.com/office/drawing/2014/main" val="2572066818"/>
                    </a:ext>
                  </a:extLst>
                </a:gridCol>
              </a:tblGrid>
              <a:tr h="663127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Ключевые принципы стратегического мышления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1855608"/>
                  </a:ext>
                </a:extLst>
              </a:tr>
              <a:tr h="10746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Виды управленческой деятельности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377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effectLst/>
                        </a:rPr>
                        <a:t>Принципы стратегического мышления</a:t>
                      </a:r>
                      <a:endParaRPr lang="ru-RU" sz="2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3877636"/>
                  </a:ext>
                </a:extLst>
              </a:tr>
              <a:tr h="10746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Долгосрочное планирование</a:t>
                      </a:r>
                      <a:endParaRPr lang="ru-RU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«От прошлого к будущему»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72906353"/>
                  </a:ext>
                </a:extLst>
              </a:tr>
              <a:tr h="1356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Стратегическое планирование</a:t>
                      </a:r>
                      <a:endParaRPr lang="ru-RU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«От прошлого к настоящему с учётом будущего»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897521"/>
                  </a:ext>
                </a:extLst>
              </a:tr>
              <a:tr h="10746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Стратегический менеджмент</a:t>
                      </a:r>
                      <a:endParaRPr lang="ru-RU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«От будущего к настоящему»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918574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7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b="1" dirty="0" smtClean="0"/>
              <a:t>ИЗМЕНЕНИЕ МЕНТАЛЬНОСТИ</a:t>
            </a:r>
            <a:endParaRPr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546867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dirty="0">
                <a:latin typeface="Calibri" pitchFamily="34" charset="0"/>
              </a:rPr>
              <a:t>Вместо политики «от прошлого - к будущему» - политика «от будущего - у настоящему». Существенное различие между стратегическим планированием и стратегическим менеджментом характеризуется следующими двумя моментами. </a:t>
            </a:r>
          </a:p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Во-первых,</a:t>
            </a:r>
            <a:r>
              <a:rPr lang="ru-RU" dirty="0">
                <a:latin typeface="Calibri" pitchFamily="34" charset="0"/>
              </a:rPr>
              <a:t> стратегическое планирование не является стратегическим мышлением, и поэтому успешные стратегии - это всегда удачное стратегическое видение, но никак не стратегические планы. </a:t>
            </a:r>
          </a:p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Во-вторых,</a:t>
            </a:r>
            <a:r>
              <a:rPr lang="ru-RU" dirty="0">
                <a:latin typeface="Calibri" pitchFamily="34" charset="0"/>
              </a:rPr>
              <a:t> стратегическое планирование из реальной бизнес-практики фактически сводилось к стратегическому программированию. То есть, как правило, к формализации и детальной проработке </a:t>
            </a:r>
            <a:r>
              <a:rPr lang="ru-RU" dirty="0" smtClean="0">
                <a:latin typeface="Calibri" pitchFamily="34" charset="0"/>
              </a:rPr>
              <a:t>стратегий, </a:t>
            </a:r>
            <a:r>
              <a:rPr lang="ru-RU" dirty="0">
                <a:latin typeface="Calibri" pitchFamily="34" charset="0"/>
              </a:rPr>
              <a:t>которые уже были приняты и уже осуществлялись.</a:t>
            </a: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22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965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b="1" dirty="0" smtClean="0"/>
              <a:t>ФАКТОРЫ ВОЗНИКНОВЕНИЯ СТРАТЕГИЧЕСКОГО МЕНЕДЖМЕНТА</a:t>
            </a:r>
            <a:endParaRPr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5468679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C00000"/>
                </a:solidFill>
                <a:latin typeface="Calibri" pitchFamily="34" charset="0"/>
              </a:rPr>
              <a:t>Первая </a:t>
            </a: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группа факторов</a:t>
            </a:r>
            <a:r>
              <a:rPr lang="ru-RU" dirty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обусловлена общемировыми тенденциями развития экономики. К ним можно отнести: интернационализацию и глобализацию бизнеса; </a:t>
            </a:r>
            <a:endParaRPr lang="ru-RU" dirty="0" smtClean="0">
              <a:solidFill>
                <a:srgbClr val="0B375A"/>
              </a:solidFill>
              <a:latin typeface="Calibri" pitchFamily="34" charset="0"/>
            </a:endParaRP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000" dirty="0" smtClean="0">
                <a:solidFill>
                  <a:srgbClr val="0B375A"/>
                </a:solidFill>
                <a:latin typeface="Calibri" pitchFamily="34" charset="0"/>
              </a:rPr>
              <a:t>появление </a:t>
            </a:r>
            <a:r>
              <a:rPr lang="ru-RU" sz="2000" dirty="0">
                <a:solidFill>
                  <a:srgbClr val="0B375A"/>
                </a:solidFill>
                <a:latin typeface="Calibri" pitchFamily="34" charset="0"/>
              </a:rPr>
              <a:t>новых возможностей для бизнеса, открываемых достижениями науки и техники; </a:t>
            </a:r>
            <a:endParaRPr lang="ru-RU" sz="2000" dirty="0" smtClean="0">
              <a:solidFill>
                <a:srgbClr val="0B375A"/>
              </a:solidFill>
              <a:latin typeface="Calibri" pitchFamily="34" charset="0"/>
            </a:endParaRP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000" dirty="0" smtClean="0">
                <a:solidFill>
                  <a:srgbClr val="0B375A"/>
                </a:solidFill>
                <a:latin typeface="Calibri" pitchFamily="34" charset="0"/>
              </a:rPr>
              <a:t>развитие </a:t>
            </a:r>
            <a:r>
              <a:rPr lang="ru-RU" sz="2000" dirty="0">
                <a:solidFill>
                  <a:srgbClr val="0B375A"/>
                </a:solidFill>
                <a:latin typeface="Calibri" pitchFamily="34" charset="0"/>
              </a:rPr>
              <a:t>информационных сетей, делающих возможным молниеносное распространение и получение информации; </a:t>
            </a:r>
            <a:endParaRPr lang="ru-RU" sz="2000" dirty="0" smtClean="0">
              <a:solidFill>
                <a:srgbClr val="0B375A"/>
              </a:solidFill>
              <a:latin typeface="Calibri" pitchFamily="34" charset="0"/>
            </a:endParaRP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000" dirty="0" smtClean="0">
                <a:solidFill>
                  <a:srgbClr val="0B375A"/>
                </a:solidFill>
                <a:latin typeface="Calibri" pitchFamily="34" charset="0"/>
              </a:rPr>
              <a:t>широкую </a:t>
            </a:r>
            <a:r>
              <a:rPr lang="ru-RU" sz="2000" dirty="0">
                <a:solidFill>
                  <a:srgbClr val="0B375A"/>
                </a:solidFill>
                <a:latin typeface="Calibri" pitchFamily="34" charset="0"/>
              </a:rPr>
              <a:t>доступность современных технологий; </a:t>
            </a:r>
            <a:endParaRPr lang="ru-RU" sz="2000" dirty="0" smtClean="0">
              <a:solidFill>
                <a:srgbClr val="0B375A"/>
              </a:solidFill>
              <a:latin typeface="Calibri" pitchFamily="34" charset="0"/>
            </a:endParaRP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000" dirty="0" smtClean="0">
                <a:solidFill>
                  <a:srgbClr val="0B375A"/>
                </a:solidFill>
                <a:latin typeface="Calibri" pitchFamily="34" charset="0"/>
              </a:rPr>
              <a:t>изменение </a:t>
            </a:r>
            <a:r>
              <a:rPr lang="ru-RU" sz="2000" dirty="0">
                <a:solidFill>
                  <a:srgbClr val="0B375A"/>
                </a:solidFill>
                <a:latin typeface="Calibri" pitchFamily="34" charset="0"/>
              </a:rPr>
              <a:t>роли человеческих ресурсов; </a:t>
            </a:r>
            <a:endParaRPr lang="ru-RU" sz="2000" dirty="0" smtClean="0">
              <a:solidFill>
                <a:srgbClr val="0B375A"/>
              </a:solidFill>
              <a:latin typeface="Calibri" pitchFamily="34" charset="0"/>
            </a:endParaRP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000" dirty="0" smtClean="0">
                <a:solidFill>
                  <a:srgbClr val="0B375A"/>
                </a:solidFill>
                <a:latin typeface="Calibri" pitchFamily="34" charset="0"/>
              </a:rPr>
              <a:t>возрастание </a:t>
            </a:r>
            <a:r>
              <a:rPr lang="ru-RU" sz="2000" dirty="0">
                <a:solidFill>
                  <a:srgbClr val="0B375A"/>
                </a:solidFill>
                <a:latin typeface="Calibri" pitchFamily="34" charset="0"/>
              </a:rPr>
              <a:t>конкуренции за ресурсы; </a:t>
            </a:r>
            <a:endParaRPr lang="ru-RU" sz="2000" dirty="0" smtClean="0">
              <a:solidFill>
                <a:srgbClr val="0B375A"/>
              </a:solidFill>
              <a:latin typeface="Calibri" pitchFamily="34" charset="0"/>
            </a:endParaRP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000" dirty="0" smtClean="0">
                <a:solidFill>
                  <a:srgbClr val="0B375A"/>
                </a:solidFill>
                <a:latin typeface="Calibri" pitchFamily="34" charset="0"/>
              </a:rPr>
              <a:t>ускорение </a:t>
            </a:r>
            <a:r>
              <a:rPr lang="ru-RU" sz="2000" dirty="0">
                <a:solidFill>
                  <a:srgbClr val="0B375A"/>
                </a:solidFill>
                <a:latin typeface="Calibri" pitchFamily="34" charset="0"/>
              </a:rPr>
              <a:t>изменений в окружающей среде. </a:t>
            </a: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23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67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b="1" dirty="0" smtClean="0"/>
              <a:t>ФАКТОРЫ ВОЗНИКНОВЕНИЯ СТРАТЕГИЧЕСКОГО МЕНЕДЖМЕНТА</a:t>
            </a:r>
            <a:endParaRPr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5117805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Вторая группа факторов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проистекает из преобразований в системе управления 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экономикой,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в результате которых весь вышестоящий пласт управленческих структур, который был занят сбором информации, выработкой долгосрочной стратегии и направлений развития отдельных отраслей и производств, был ликвидирован. </a:t>
            </a:r>
            <a:endParaRPr lang="ru-RU" dirty="0" smtClean="0">
              <a:solidFill>
                <a:srgbClr val="0B375A"/>
              </a:solidFill>
              <a:latin typeface="Calibri" pitchFamily="34" charset="0"/>
            </a:endParaRP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000" dirty="0" smtClean="0">
                <a:solidFill>
                  <a:srgbClr val="0B375A"/>
                </a:solidFill>
                <a:latin typeface="Calibri" pitchFamily="34" charset="0"/>
              </a:rPr>
              <a:t>Именно </a:t>
            </a:r>
            <a:r>
              <a:rPr lang="ru-RU" sz="2000" dirty="0">
                <a:solidFill>
                  <a:srgbClr val="0B375A"/>
                </a:solidFill>
                <a:latin typeface="Calibri" pitchFamily="34" charset="0"/>
              </a:rPr>
              <a:t>отраслевые министерства, плановые органы, располагая мощной сетью отраслевых и ведомственных институтов, выполняли практически весь объем работ по разработке перспективных направлений развития предприятий, преобразовывали их в перспективные текущие планы, которые сверху доводились до исполнителей. </a:t>
            </a:r>
            <a:endParaRPr lang="ru-RU" sz="2000" dirty="0" smtClean="0">
              <a:solidFill>
                <a:srgbClr val="0B375A"/>
              </a:solidFill>
              <a:latin typeface="Calibri" pitchFamily="34" charset="0"/>
            </a:endParaRP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000" dirty="0" smtClean="0">
                <a:solidFill>
                  <a:srgbClr val="0B375A"/>
                </a:solidFill>
                <a:latin typeface="Calibri" pitchFamily="34" charset="0"/>
              </a:rPr>
              <a:t>Задача </a:t>
            </a:r>
            <a:r>
              <a:rPr lang="ru-RU" sz="2000" dirty="0">
                <a:solidFill>
                  <a:srgbClr val="0B375A"/>
                </a:solidFill>
                <a:latin typeface="Calibri" pitchFamily="34" charset="0"/>
              </a:rPr>
              <a:t>руководства предприятий заключалась, главным образом, в осуществлении оперативных функций по организации выполнения спущенных сверху заданий. </a:t>
            </a: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24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45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b="1" dirty="0" smtClean="0"/>
              <a:t>ФАКТОРЫ ВОЗНИКНОВЕНИЯ СТРАТЕГИЧЕСКОГО МЕНЕДЖМЕНТА</a:t>
            </a:r>
            <a:endParaRPr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385253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Третья группа ф</a:t>
            </a:r>
            <a:r>
              <a:rPr lang="ru-RU" b="1" dirty="0" smtClean="0">
                <a:solidFill>
                  <a:srgbClr val="C00000"/>
                </a:solidFill>
                <a:latin typeface="Calibri" pitchFamily="34" charset="0"/>
              </a:rPr>
              <a:t>акторов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важности стратегического управления на современном этапе связана с возникновением огромного количества хозяйственных организаций различных форм собственности, когда в сферу предпринимательства пришло большое количество неподготовленных в массе своей к профессиональной управленческой деятельности работников, что предопределило необходимость ускоренного усвоения последними теории и практики стратегического менеджмента. </a:t>
            </a:r>
            <a:endParaRPr lang="ru-RU" sz="2000" dirty="0">
              <a:solidFill>
                <a:srgbClr val="0B375A"/>
              </a:solidFill>
              <a:latin typeface="Calibri" pitchFamily="34" charset="0"/>
            </a:endParaRP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25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13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400" b="1" dirty="0" smtClean="0"/>
              <a:t>ЦЕЛИ = ВОЗМОЖНОСТИ</a:t>
            </a:r>
            <a:endParaRPr sz="44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385253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u="sng" dirty="0">
                <a:solidFill>
                  <a:srgbClr val="0B375A"/>
                </a:solidFill>
                <a:latin typeface="Calibri" pitchFamily="34" charset="0"/>
              </a:rPr>
              <a:t>Стратегический менеджмент можно определить как управленческую деятельность </a:t>
            </a:r>
            <a:r>
              <a:rPr lang="ru-RU" u="sng" dirty="0" smtClean="0">
                <a:solidFill>
                  <a:srgbClr val="0B375A"/>
                </a:solidFill>
                <a:latin typeface="Calibri" pitchFamily="34" charset="0"/>
              </a:rPr>
              <a:t>по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: 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постановке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и реализации долгосрочных целей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,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поддержанию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эффективных взаимоотношений 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с внешней средой </a:t>
            </a:r>
          </a:p>
          <a:p>
            <a:pPr marL="3243263" indent="0" algn="just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u="sng" dirty="0" smtClean="0">
                <a:solidFill>
                  <a:srgbClr val="0B375A"/>
                </a:solidFill>
                <a:latin typeface="Calibri" pitchFamily="34" charset="0"/>
              </a:rPr>
              <a:t>при соответствии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: </a:t>
            </a:r>
          </a:p>
          <a:p>
            <a:pPr marL="35861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поставленных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целей 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= внутренним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возможностям.</a:t>
            </a:r>
            <a:endParaRPr lang="ru-RU" sz="2000" dirty="0">
              <a:solidFill>
                <a:srgbClr val="0B375A"/>
              </a:solidFill>
              <a:latin typeface="Calibri" pitchFamily="34" charset="0"/>
            </a:endParaRP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26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4" name="Picture 2" descr="D:\Downloads\strategic-management-strategic-planning-balanced-scorecard-strategy-strategic-managment-2770e8765eb5ed2bfdab972e7c4b750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" y="3630055"/>
            <a:ext cx="3225585" cy="3227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74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b="1" dirty="0" smtClean="0"/>
              <a:t>ПРОЦЕСС СТРАТЕГИЧЕСКОГО МЕНЕДЖМЕНТА</a:t>
            </a:r>
            <a:endParaRPr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445858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Сам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процесс стратегического менеджмента – очень сложный вид управленческой деятельности, который включает в себя 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этапы: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анализ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внутренней среды и внешней среды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;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разработка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перспективы развития предприятия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;</a:t>
            </a:r>
          </a:p>
          <a:p>
            <a:pPr marL="715963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определение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стратегии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;</a:t>
            </a:r>
          </a:p>
          <a:p>
            <a:pPr marL="3235325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осуществление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стратегии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;</a:t>
            </a:r>
          </a:p>
          <a:p>
            <a:pPr marL="3235325" indent="-342900" algn="just">
              <a:spcAft>
                <a:spcPts val="1067"/>
              </a:spcAft>
              <a:buClr>
                <a:schemeClr val="tx1"/>
              </a:buClr>
              <a:buFont typeface="Courier New" pitchFamily="49" charset="0"/>
              <a:buChar char="o"/>
            </a:pP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проведение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наблюдений и контроля во время ее реализации. </a:t>
            </a:r>
            <a:endParaRPr lang="ru-RU" sz="2000" dirty="0">
              <a:solidFill>
                <a:srgbClr val="0B375A"/>
              </a:solidFill>
              <a:latin typeface="Calibri" pitchFamily="34" charset="0"/>
            </a:endParaRP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27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0" name="Picture 2" descr="D:\Downloads\continual-improvement-process-business-service-pdca-31d541d778c60ccc35ac0a656a067c6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25" y="3807123"/>
            <a:ext cx="3062177" cy="305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56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b="1" dirty="0" smtClean="0"/>
              <a:t>ПРОЦЕСС СТРАТЕГИЧЕСКОГО МЕНЕДЖМЕНТА</a:t>
            </a:r>
            <a:endParaRPr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200"/>
            <a:ext cx="9850655" cy="4458586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 algn="just">
              <a:spcAft>
                <a:spcPts val="1067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Стратегическое управление включает в себя четыре составляющие: </a:t>
            </a:r>
            <a:endParaRPr lang="ru-RU" dirty="0" smtClean="0">
              <a:solidFill>
                <a:srgbClr val="0B375A"/>
              </a:solidFill>
              <a:latin typeface="Calibri" pitchFamily="34" charset="0"/>
            </a:endParaRPr>
          </a:p>
          <a:p>
            <a:pPr marL="712788" indent="-350838" algn="just">
              <a:spcAft>
                <a:spcPts val="1067"/>
              </a:spcAft>
              <a:buClr>
                <a:schemeClr val="tx1"/>
              </a:buClr>
              <a:buFont typeface="+mj-lt"/>
              <a:buAutoNum type="arabicPeriod"/>
            </a:pPr>
            <a:r>
              <a:rPr lang="ru-RU" b="1" dirty="0" smtClean="0">
                <a:solidFill>
                  <a:srgbClr val="0B375A"/>
                </a:solidFill>
                <a:latin typeface="Calibri" pitchFamily="34" charset="0"/>
              </a:rPr>
              <a:t>Стратегическая </a:t>
            </a:r>
            <a:r>
              <a:rPr lang="ru-RU" b="1" dirty="0">
                <a:solidFill>
                  <a:srgbClr val="0B375A"/>
                </a:solidFill>
                <a:latin typeface="Calibri" pitchFamily="34" charset="0"/>
              </a:rPr>
              <a:t>диагностика.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Чтобы принять стратегическое решение, нужно знать финансово-экономическое состояние организации и так же место, которое оно занимает на рынке. </a:t>
            </a:r>
            <a:endParaRPr lang="ru-RU" dirty="0" smtClean="0">
              <a:solidFill>
                <a:srgbClr val="0B375A"/>
              </a:solidFill>
              <a:latin typeface="Calibri" pitchFamily="34" charset="0"/>
            </a:endParaRPr>
          </a:p>
          <a:p>
            <a:pPr marL="712788" indent="-350838" algn="just">
              <a:spcAft>
                <a:spcPts val="1067"/>
              </a:spcAft>
              <a:buClr>
                <a:schemeClr val="tx1"/>
              </a:buClr>
              <a:buFont typeface="+mj-lt"/>
              <a:buAutoNum type="arabicPeriod"/>
            </a:pPr>
            <a:r>
              <a:rPr lang="ru-RU" b="1" dirty="0" smtClean="0">
                <a:solidFill>
                  <a:srgbClr val="0B375A"/>
                </a:solidFill>
                <a:latin typeface="Calibri" pitchFamily="34" charset="0"/>
              </a:rPr>
              <a:t>Выбор </a:t>
            </a:r>
            <a:r>
              <a:rPr lang="ru-RU" b="1" dirty="0">
                <a:solidFill>
                  <a:srgbClr val="0B375A"/>
                </a:solidFill>
                <a:latin typeface="Calibri" pitchFamily="34" charset="0"/>
              </a:rPr>
              <a:t>стратегических целей.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Одновременно выбираются и сравниваются стратегические пути достижения целей, проводится оценка их плюсов и минусов. </a:t>
            </a:r>
            <a:endParaRPr lang="ru-RU" sz="2000" dirty="0">
              <a:solidFill>
                <a:srgbClr val="0B375A"/>
              </a:solidFill>
              <a:latin typeface="Calibri" pitchFamily="34" charset="0"/>
            </a:endParaRP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28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04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b="1" dirty="0" smtClean="0"/>
              <a:t>ПРОЦЕСС СТРАТЕГИЧЕСКОГО МЕНЕДЖМЕНТА</a:t>
            </a:r>
            <a:endParaRPr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199"/>
            <a:ext cx="9850655" cy="500084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819150" indent="-457200" algn="just">
              <a:spcAft>
                <a:spcPts val="1067"/>
              </a:spcAft>
              <a:buClr>
                <a:schemeClr val="tx1"/>
              </a:buClr>
              <a:buFont typeface="+mj-lt"/>
              <a:buAutoNum type="arabicPeriod" startAt="3"/>
            </a:pPr>
            <a:r>
              <a:rPr lang="ru-RU" b="1" dirty="0" smtClean="0">
                <a:solidFill>
                  <a:srgbClr val="0B375A"/>
                </a:solidFill>
                <a:latin typeface="Calibri" pitchFamily="34" charset="0"/>
              </a:rPr>
              <a:t>Стратегическое </a:t>
            </a:r>
            <a:r>
              <a:rPr lang="ru-RU" b="1" dirty="0">
                <a:solidFill>
                  <a:srgbClr val="0B375A"/>
                </a:solidFill>
                <a:latin typeface="Calibri" pitchFamily="34" charset="0"/>
              </a:rPr>
              <a:t>планирование.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Чтобы предприятие достигло тех высот, к которым стремится, оно разрабатывает стратегические планы (проекты), в результате осуществления которых оно может добиться желаемого результата. </a:t>
            </a:r>
          </a:p>
          <a:p>
            <a:pPr marL="819150" indent="-457200" algn="just">
              <a:spcAft>
                <a:spcPts val="1067"/>
              </a:spcAft>
              <a:buClr>
                <a:schemeClr val="tx1"/>
              </a:buClr>
              <a:buFont typeface="+mj-lt"/>
              <a:buAutoNum type="arabicPeriod" startAt="3"/>
            </a:pPr>
            <a:r>
              <a:rPr lang="ru-RU" b="1" dirty="0" smtClean="0">
                <a:solidFill>
                  <a:srgbClr val="0B375A"/>
                </a:solidFill>
                <a:latin typeface="Calibri" pitchFamily="34" charset="0"/>
              </a:rPr>
              <a:t>Стратегический </a:t>
            </a:r>
            <a:r>
              <a:rPr lang="ru-RU" b="1" dirty="0" err="1">
                <a:solidFill>
                  <a:srgbClr val="0B375A"/>
                </a:solidFill>
                <a:latin typeface="Calibri" pitchFamily="34" charset="0"/>
              </a:rPr>
              <a:t>контроллинг</a:t>
            </a:r>
            <a:r>
              <a:rPr lang="ru-RU" b="1" dirty="0">
                <a:solidFill>
                  <a:srgbClr val="0B375A"/>
                </a:solidFill>
                <a:latin typeface="Calibri" pitchFamily="34" charset="0"/>
              </a:rPr>
              <a:t>.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Предприятие должно обеспечить процесс контроля за осуществлением стратегических проектов по </a:t>
            </a:r>
            <a:r>
              <a:rPr lang="ru-RU" dirty="0" smtClean="0">
                <a:solidFill>
                  <a:srgbClr val="0B375A"/>
                </a:solidFill>
                <a:latin typeface="Calibri" pitchFamily="34" charset="0"/>
              </a:rPr>
              <a:t>определённым </a:t>
            </a:r>
            <a:r>
              <a:rPr lang="ru-RU" dirty="0">
                <a:solidFill>
                  <a:srgbClr val="0B375A"/>
                </a:solidFill>
                <a:latin typeface="Calibri" pitchFamily="34" charset="0"/>
              </a:rPr>
              <a:t>показателям, и в случае отклонения данного процесса от намеченного пути, скорректировать стратегические проекты или пересмотреть цели данных стратегий. По результатам таких проверок можно будет судить о состоянии предприятия. </a:t>
            </a: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29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06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b="1" dirty="0" smtClean="0"/>
              <a:t>НЕДОСТАТКИ И ОГРАНИЧЕНИЯ</a:t>
            </a:r>
            <a:endParaRPr sz="40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199"/>
            <a:ext cx="9850655" cy="500084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endParaRPr lang="ru-RU" dirty="0" smtClean="0"/>
          </a:p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dirty="0" smtClean="0">
                <a:latin typeface="Calibri" pitchFamily="34" charset="0"/>
              </a:rPr>
              <a:t>Наряду </a:t>
            </a:r>
            <a:r>
              <a:rPr lang="ru-RU" dirty="0">
                <a:latin typeface="Calibri" pitchFamily="34" charset="0"/>
              </a:rPr>
              <a:t>с явными преимуществами, стратегическое управление имеет ряд </a:t>
            </a: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недостатков</a:t>
            </a:r>
            <a:r>
              <a:rPr lang="ru-RU" dirty="0">
                <a:latin typeface="Calibri" pitchFamily="34" charset="0"/>
              </a:rPr>
              <a:t> и </a:t>
            </a: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ограничений</a:t>
            </a:r>
            <a:r>
              <a:rPr lang="ru-RU" dirty="0">
                <a:latin typeface="Calibri" pitchFamily="34" charset="0"/>
              </a:rPr>
              <a:t> по его использованию, которые указывают на то, что этот тип управления, равно как и все другие, не обладает универсальностью применения в любых ситуациях для решения любых задач. </a:t>
            </a:r>
            <a:endParaRPr lang="ru-RU" dirty="0">
              <a:solidFill>
                <a:srgbClr val="0B375A"/>
              </a:solidFill>
              <a:latin typeface="Calibri" pitchFamily="34" charset="0"/>
            </a:endParaRP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30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6" name="Picture 2" descr="D:\Downloads\4naam21rh0t2ad9uo3k8lg0p7l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2" t="7001" r="6858" b="7249"/>
          <a:stretch/>
        </p:blipFill>
        <p:spPr bwMode="auto">
          <a:xfrm>
            <a:off x="3751679" y="3721408"/>
            <a:ext cx="3372038" cy="312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54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b="1" dirty="0" smtClean="0"/>
              <a:t>НЕДОСТАТКИ И ОГРАНИЧЕНИЯ</a:t>
            </a:r>
            <a:endParaRPr sz="40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199"/>
            <a:ext cx="9850655" cy="500084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endParaRPr lang="ru-RU" dirty="0" smtClean="0"/>
          </a:p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b="1" dirty="0" smtClean="0">
                <a:solidFill>
                  <a:srgbClr val="C00000"/>
                </a:solidFill>
                <a:latin typeface="Calibri" pitchFamily="34" charset="0"/>
              </a:rPr>
              <a:t>Во-первых</a:t>
            </a: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,</a:t>
            </a:r>
            <a:r>
              <a:rPr lang="ru-RU" dirty="0">
                <a:latin typeface="Calibri" pitchFamily="34" charset="0"/>
              </a:rPr>
              <a:t> стратегическое управление уже в силу своей сущности не дает, да и не может дать точной и детальной картины будущего. </a:t>
            </a:r>
            <a:endParaRPr lang="ru-RU" dirty="0" smtClean="0">
              <a:latin typeface="Calibri" pitchFamily="34" charset="0"/>
            </a:endParaRPr>
          </a:p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Во-вторых,</a:t>
            </a:r>
            <a:r>
              <a:rPr lang="ru-RU" dirty="0">
                <a:latin typeface="Calibri" pitchFamily="34" charset="0"/>
              </a:rPr>
              <a:t> стратегическое управление не может быть сведено к набору рутинных процедур и схем. Это, скорее, определенная философия или идеология бизнеса и </a:t>
            </a:r>
            <a:r>
              <a:rPr lang="ru-RU" dirty="0" smtClean="0">
                <a:latin typeface="Calibri" pitchFamily="34" charset="0"/>
              </a:rPr>
              <a:t>менеджмента.</a:t>
            </a:r>
          </a:p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В-третьих</a:t>
            </a:r>
            <a:r>
              <a:rPr lang="ru-RU" dirty="0">
                <a:latin typeface="Calibri" pitchFamily="34" charset="0"/>
              </a:rPr>
              <a:t>, требуются огромные усилия и большие затраты времени и ресурсов для того, чтобы в организации начал осуществляться процесс стратегического управления. </a:t>
            </a:r>
            <a:endParaRPr lang="ru-RU" dirty="0" smtClean="0">
              <a:latin typeface="Calibri" pitchFamily="34" charset="0"/>
            </a:endParaRP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31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54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b="1" dirty="0" smtClean="0"/>
              <a:t>НЕДОСТАТКИ И ОГРАНИЧЕНИЯ</a:t>
            </a:r>
            <a:endParaRPr sz="40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199"/>
            <a:ext cx="9850655" cy="500084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endParaRPr lang="ru-RU" b="1" dirty="0" smtClean="0">
              <a:solidFill>
                <a:srgbClr val="C00000"/>
              </a:solidFill>
            </a:endParaRPr>
          </a:p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b="1" dirty="0" smtClean="0">
                <a:solidFill>
                  <a:srgbClr val="C00000"/>
                </a:solidFill>
                <a:latin typeface="Calibri" pitchFamily="34" charset="0"/>
              </a:rPr>
              <a:t>В-четвертых</a:t>
            </a: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,</a:t>
            </a:r>
            <a:r>
              <a:rPr lang="ru-RU" dirty="0">
                <a:latin typeface="Calibri" pitchFamily="34" charset="0"/>
              </a:rPr>
              <a:t> резко усиливаются негативные последствия ошибок стратегического предвидения</a:t>
            </a:r>
            <a:r>
              <a:rPr lang="ru-RU" dirty="0" smtClean="0">
                <a:latin typeface="Calibri" pitchFamily="34" charset="0"/>
              </a:rPr>
              <a:t>.</a:t>
            </a:r>
          </a:p>
          <a:p>
            <a:pPr marL="0" indent="0" algn="just">
              <a:spcAft>
                <a:spcPts val="1067"/>
              </a:spcAft>
              <a:buClr>
                <a:schemeClr val="tx1"/>
              </a:buClr>
              <a:buNone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</a:rPr>
              <a:t>В-пятых,</a:t>
            </a:r>
            <a:r>
              <a:rPr lang="ru-RU" dirty="0">
                <a:latin typeface="Calibri" pitchFamily="34" charset="0"/>
              </a:rPr>
              <a:t> при осуществлении стратегического управления зачастую основной упор делается на стратегическое планирование. На самом же деле важнейшей составляющей стратегического управления является реализация стратегического плана. </a:t>
            </a:r>
            <a:endParaRPr lang="ru-RU" dirty="0">
              <a:solidFill>
                <a:srgbClr val="0B375A"/>
              </a:solidFill>
              <a:latin typeface="Calibri" pitchFamily="34" charset="0"/>
            </a:endParaRP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32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69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>
            <a:spLocks noGrp="1"/>
          </p:cNvSpPr>
          <p:nvPr>
            <p:ph type="ctrTitle" idx="4294967295"/>
          </p:nvPr>
        </p:nvSpPr>
        <p:spPr>
          <a:xfrm>
            <a:off x="517689" y="442928"/>
            <a:ext cx="10433846" cy="62878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4000" b="1" dirty="0" smtClean="0"/>
              <a:t>Использованная литература</a:t>
            </a:r>
            <a:endParaRPr sz="4000" b="1" dirty="0"/>
          </a:p>
        </p:txBody>
      </p:sp>
      <p:sp>
        <p:nvSpPr>
          <p:cNvPr id="173" name="Google Shape;173;p18"/>
          <p:cNvSpPr txBox="1">
            <a:spLocks noGrp="1"/>
          </p:cNvSpPr>
          <p:nvPr>
            <p:ph type="subTitle" idx="4294967295"/>
          </p:nvPr>
        </p:nvSpPr>
        <p:spPr>
          <a:xfrm>
            <a:off x="537354" y="1219199"/>
            <a:ext cx="9850655" cy="500084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361950" indent="-276225" algn="just">
              <a:spcAft>
                <a:spcPts val="1067"/>
              </a:spcAft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Harvard Business Review Project Management Handbook - Antonio Nieto-Rodriguez - Harvard Business Review Press, 2021</a:t>
            </a:r>
            <a:endParaRPr lang="ru-RU" sz="1400" b="1" dirty="0">
              <a:solidFill>
                <a:srgbClr val="0B375A"/>
              </a:solidFill>
              <a:latin typeface="Calibri" pitchFamily="34" charset="0"/>
            </a:endParaRPr>
          </a:p>
          <a:p>
            <a:pPr marL="361950" indent="-276225" algn="just">
              <a:spcAft>
                <a:spcPts val="1067"/>
              </a:spcAft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Implementing Positive Organizational Change: A Strategic Project Management Approach - Gina </a:t>
            </a:r>
            <a:r>
              <a:rPr lang="en-US" sz="1400" b="1" dirty="0" err="1">
                <a:solidFill>
                  <a:srgbClr val="0B375A"/>
                </a:solidFill>
                <a:latin typeface="Calibri" pitchFamily="34" charset="0"/>
              </a:rPr>
              <a:t>Abudi</a:t>
            </a: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 - J. Ross Publishing, 2017</a:t>
            </a:r>
            <a:endParaRPr lang="ru-RU" sz="1400" b="1" dirty="0">
              <a:solidFill>
                <a:srgbClr val="0B375A"/>
              </a:solidFill>
              <a:latin typeface="Calibri" pitchFamily="34" charset="0"/>
            </a:endParaRPr>
          </a:p>
          <a:p>
            <a:pPr marL="361950" indent="-276225" algn="just">
              <a:spcAft>
                <a:spcPts val="1067"/>
              </a:spcAft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ISE Strategic Management - Frank </a:t>
            </a:r>
            <a:r>
              <a:rPr lang="en-US" sz="1400" b="1" dirty="0" err="1">
                <a:solidFill>
                  <a:srgbClr val="0B375A"/>
                </a:solidFill>
                <a:latin typeface="Calibri" pitchFamily="34" charset="0"/>
              </a:rPr>
              <a:t>Rothaermel</a:t>
            </a: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 - McGraw-Hill </a:t>
            </a:r>
            <a:r>
              <a:rPr lang="en-US" sz="1400" b="1" dirty="0" err="1">
                <a:solidFill>
                  <a:srgbClr val="0B375A"/>
                </a:solidFill>
                <a:latin typeface="Calibri" pitchFamily="34" charset="0"/>
              </a:rPr>
              <a:t>Interamericana</a:t>
            </a: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 de </a:t>
            </a:r>
            <a:r>
              <a:rPr lang="en-US" sz="1400" b="1" dirty="0" err="1">
                <a:solidFill>
                  <a:srgbClr val="0B375A"/>
                </a:solidFill>
                <a:latin typeface="Calibri" pitchFamily="34" charset="0"/>
              </a:rPr>
              <a:t>España</a:t>
            </a: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 S.L.; 2020</a:t>
            </a:r>
            <a:endParaRPr lang="ru-RU" sz="1400" b="1" dirty="0">
              <a:solidFill>
                <a:srgbClr val="0B375A"/>
              </a:solidFill>
              <a:latin typeface="Calibri" pitchFamily="34" charset="0"/>
            </a:endParaRPr>
          </a:p>
          <a:p>
            <a:pPr marL="361950" indent="-276225" algn="just">
              <a:spcAft>
                <a:spcPts val="1067"/>
              </a:spcAft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PMBOK® Guide) – Seventh Edition and The Standard for Project Management – Project Management Institute, 2021</a:t>
            </a:r>
            <a:endParaRPr lang="ru-RU" sz="1400" b="1" dirty="0">
              <a:solidFill>
                <a:srgbClr val="0B375A"/>
              </a:solidFill>
              <a:latin typeface="Calibri" pitchFamily="34" charset="0"/>
            </a:endParaRPr>
          </a:p>
          <a:p>
            <a:pPr marL="361950" indent="-276225" algn="just">
              <a:spcAft>
                <a:spcPts val="1067"/>
              </a:spcAft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Project Management: A Strategic Managerial Approach - Jack R. Meredith - Wiley; 10th edition, 2017</a:t>
            </a:r>
            <a:endParaRPr lang="ru-RU" sz="1400" b="1" dirty="0">
              <a:solidFill>
                <a:srgbClr val="0B375A"/>
              </a:solidFill>
              <a:latin typeface="Calibri" pitchFamily="34" charset="0"/>
            </a:endParaRPr>
          </a:p>
          <a:p>
            <a:pPr marL="361950" indent="-276225" algn="just">
              <a:spcAft>
                <a:spcPts val="1067"/>
              </a:spcAft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Strategic Management -  Frank </a:t>
            </a:r>
            <a:r>
              <a:rPr lang="en-US" sz="1400" b="1" dirty="0" err="1">
                <a:solidFill>
                  <a:srgbClr val="0B375A"/>
                </a:solidFill>
                <a:latin typeface="Calibri" pitchFamily="34" charset="0"/>
              </a:rPr>
              <a:t>Rothaermel</a:t>
            </a: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 - McGraw Hill; 2016</a:t>
            </a:r>
            <a:endParaRPr lang="ru-RU" sz="1400" b="1" dirty="0">
              <a:solidFill>
                <a:srgbClr val="0B375A"/>
              </a:solidFill>
              <a:latin typeface="Calibri" pitchFamily="34" charset="0"/>
            </a:endParaRPr>
          </a:p>
          <a:p>
            <a:pPr marL="361950" indent="-276225" algn="just">
              <a:spcAft>
                <a:spcPts val="1067"/>
              </a:spcAft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Strategic Management -  Fred David - Pearson; 17th edition, 2019</a:t>
            </a:r>
            <a:endParaRPr lang="ru-RU" sz="1400" b="1" dirty="0">
              <a:solidFill>
                <a:srgbClr val="0B375A"/>
              </a:solidFill>
              <a:latin typeface="Calibri" pitchFamily="34" charset="0"/>
            </a:endParaRPr>
          </a:p>
          <a:p>
            <a:pPr marL="361950" indent="-276225" algn="just">
              <a:spcAft>
                <a:spcPts val="1067"/>
              </a:spcAft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Strategic Management - </a:t>
            </a:r>
            <a:r>
              <a:rPr lang="ru-RU" sz="1400" b="1" dirty="0">
                <a:solidFill>
                  <a:srgbClr val="0B375A"/>
                </a:solidFill>
                <a:latin typeface="Calibri" pitchFamily="34" charset="0"/>
              </a:rPr>
              <a:t>А</a:t>
            </a: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. </a:t>
            </a:r>
            <a:r>
              <a:rPr lang="ru-RU" sz="1400" b="1" dirty="0">
                <a:solidFill>
                  <a:srgbClr val="0B375A"/>
                </a:solidFill>
                <a:latin typeface="Calibri" pitchFamily="34" charset="0"/>
              </a:rPr>
              <a:t>Петров</a:t>
            </a: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 - </a:t>
            </a:r>
            <a:r>
              <a:rPr lang="en-US" sz="1400" b="1" dirty="0" err="1">
                <a:solidFill>
                  <a:srgbClr val="0B375A"/>
                </a:solidFill>
                <a:latin typeface="Calibri" pitchFamily="34" charset="0"/>
              </a:rPr>
              <a:t>Piter</a:t>
            </a: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, 2018</a:t>
            </a:r>
            <a:endParaRPr lang="ru-RU" sz="1400" b="1" dirty="0">
              <a:solidFill>
                <a:srgbClr val="0B375A"/>
              </a:solidFill>
              <a:latin typeface="Calibri" pitchFamily="34" charset="0"/>
            </a:endParaRPr>
          </a:p>
          <a:p>
            <a:pPr marL="361950" indent="-276225" algn="just">
              <a:spcAft>
                <a:spcPts val="1067"/>
              </a:spcAft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Strategic Management: Theory &amp; Cases -  Charles W. L. Hill -  </a:t>
            </a:r>
            <a:r>
              <a:rPr lang="en-US" sz="1400" b="1" dirty="0" err="1">
                <a:solidFill>
                  <a:srgbClr val="0B375A"/>
                </a:solidFill>
                <a:latin typeface="Calibri" pitchFamily="34" charset="0"/>
              </a:rPr>
              <a:t>Cengage</a:t>
            </a: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 Learning; 2019</a:t>
            </a:r>
            <a:endParaRPr lang="ru-RU" sz="1400" b="1" dirty="0">
              <a:solidFill>
                <a:srgbClr val="0B375A"/>
              </a:solidFill>
              <a:latin typeface="Calibri" pitchFamily="34" charset="0"/>
            </a:endParaRPr>
          </a:p>
          <a:p>
            <a:pPr marL="361950" indent="-276225" algn="just">
              <a:spcAft>
                <a:spcPts val="1067"/>
              </a:spcAft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Strategic Project Management Made Simple: Solution Tools for Leaders and Teams - Terry Schmidt - Wiley; Second edition, 2021</a:t>
            </a:r>
            <a:endParaRPr lang="ru-RU" sz="1400" b="1" dirty="0">
              <a:solidFill>
                <a:srgbClr val="0B375A"/>
              </a:solidFill>
              <a:latin typeface="Calibri" pitchFamily="34" charset="0"/>
            </a:endParaRPr>
          </a:p>
          <a:p>
            <a:pPr marL="361950" indent="-276225" algn="just">
              <a:spcAft>
                <a:spcPts val="1067"/>
              </a:spcAft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ru-RU" sz="1400" b="1" dirty="0">
                <a:solidFill>
                  <a:srgbClr val="0B375A"/>
                </a:solidFill>
                <a:latin typeface="Calibri" pitchFamily="34" charset="0"/>
              </a:rPr>
              <a:t>Стратегический менеджмент – Александрова А.В. - </a:t>
            </a:r>
            <a:r>
              <a:rPr lang="ru-RU" sz="1400" b="1" dirty="0" err="1">
                <a:solidFill>
                  <a:srgbClr val="0B375A"/>
                </a:solidFill>
                <a:latin typeface="Calibri" pitchFamily="34" charset="0"/>
              </a:rPr>
              <a:t>Инакф</a:t>
            </a:r>
            <a:r>
              <a:rPr lang="ru-RU" sz="1400" b="1" dirty="0">
                <a:solidFill>
                  <a:srgbClr val="0B375A"/>
                </a:solidFill>
                <a:latin typeface="Calibri" pitchFamily="34" charset="0"/>
              </a:rPr>
              <a:t>-М, 2018</a:t>
            </a:r>
          </a:p>
          <a:p>
            <a:pPr marL="361950" indent="-276225" algn="just">
              <a:spcAft>
                <a:spcPts val="1067"/>
              </a:spcAft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ru-RU" sz="1400" b="1" dirty="0">
                <a:solidFill>
                  <a:srgbClr val="0B375A"/>
                </a:solidFill>
                <a:latin typeface="Calibri" pitchFamily="34" charset="0"/>
              </a:rPr>
              <a:t>Стратегический менеджмент – </a:t>
            </a:r>
            <a:r>
              <a:rPr lang="ru-RU" sz="1400" b="1" dirty="0" err="1">
                <a:solidFill>
                  <a:srgbClr val="0B375A"/>
                </a:solidFill>
                <a:latin typeface="Calibri" pitchFamily="34" charset="0"/>
              </a:rPr>
              <a:t>Ансофф</a:t>
            </a:r>
            <a:r>
              <a:rPr lang="ru-RU" sz="1400" b="1" dirty="0">
                <a:solidFill>
                  <a:srgbClr val="0B375A"/>
                </a:solidFill>
                <a:latin typeface="Calibri" pitchFamily="34" charset="0"/>
              </a:rPr>
              <a:t> И. - Классическое издание - пер. с англ. О. </a:t>
            </a:r>
            <a:r>
              <a:rPr lang="ru-RU" sz="1400" b="1" dirty="0" err="1">
                <a:solidFill>
                  <a:srgbClr val="0B375A"/>
                </a:solidFill>
                <a:latin typeface="Calibri" pitchFamily="34" charset="0"/>
              </a:rPr>
              <a:t>Литун</a:t>
            </a:r>
            <a:r>
              <a:rPr lang="ru-RU" sz="1400" b="1" dirty="0">
                <a:solidFill>
                  <a:srgbClr val="0B375A"/>
                </a:solidFill>
                <a:latin typeface="Calibri" pitchFamily="34" charset="0"/>
              </a:rPr>
              <a:t>; - СПб.: Питер, 2009</a:t>
            </a:r>
          </a:p>
          <a:p>
            <a:pPr marL="361950" indent="-276225" algn="just">
              <a:spcAft>
                <a:spcPts val="1067"/>
              </a:spcAft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ru-RU" sz="1400" b="1" dirty="0">
                <a:solidFill>
                  <a:srgbClr val="0B375A"/>
                </a:solidFill>
                <a:latin typeface="Calibri" pitchFamily="34" charset="0"/>
              </a:rPr>
              <a:t>Стратегический менеджмент</a:t>
            </a: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 – </a:t>
            </a:r>
            <a:r>
              <a:rPr lang="ru-RU" sz="1400" b="1" dirty="0" err="1">
                <a:solidFill>
                  <a:srgbClr val="0B375A"/>
                </a:solidFill>
                <a:latin typeface="Calibri" pitchFamily="34" charset="0"/>
              </a:rPr>
              <a:t>Лапыгин</a:t>
            </a: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 </a:t>
            </a:r>
            <a:r>
              <a:rPr lang="ru-RU" sz="1400" b="1" dirty="0">
                <a:solidFill>
                  <a:srgbClr val="0B375A"/>
                </a:solidFill>
                <a:latin typeface="Calibri" pitchFamily="34" charset="0"/>
              </a:rPr>
              <a:t>Ю.Н.</a:t>
            </a: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 – </a:t>
            </a:r>
            <a:r>
              <a:rPr lang="ru-RU" sz="1400" b="1" dirty="0">
                <a:solidFill>
                  <a:srgbClr val="0B375A"/>
                </a:solidFill>
                <a:latin typeface="Calibri" pitchFamily="34" charset="0"/>
              </a:rPr>
              <a:t>Инфра</a:t>
            </a:r>
            <a:r>
              <a:rPr lang="en-US" sz="1400" b="1" dirty="0">
                <a:solidFill>
                  <a:srgbClr val="0B375A"/>
                </a:solidFill>
                <a:latin typeface="Calibri" pitchFamily="34" charset="0"/>
              </a:rPr>
              <a:t>-M, 2017</a:t>
            </a:r>
            <a:endParaRPr lang="ru-RU" sz="1400" b="1" dirty="0">
              <a:solidFill>
                <a:srgbClr val="0B375A"/>
              </a:solidFill>
              <a:latin typeface="Calibri" pitchFamily="34" charset="0"/>
            </a:endParaRPr>
          </a:p>
        </p:txBody>
      </p:sp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33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10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8"/>
          <p:cNvSpPr txBox="1">
            <a:spLocks noGrp="1"/>
          </p:cNvSpPr>
          <p:nvPr>
            <p:ph type="sldNum" idx="12"/>
          </p:nvPr>
        </p:nvSpPr>
        <p:spPr>
          <a:xfrm>
            <a:off x="11408167" y="6251533"/>
            <a:ext cx="478800" cy="60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34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2" name="AutoShape 2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Бизнес-процесс проблемы (В.Демьяненко) — Управление изменениями (change  management), управленческий консалтин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748601" y="2061629"/>
            <a:ext cx="3759107" cy="93076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ru-RU" sz="68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Спасибо</a:t>
            </a:r>
            <a:r>
              <a:rPr lang="en-US" sz="6800" b="1" dirty="0">
                <a:solidFill>
                  <a:srgbClr val="0B3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90069" y="3628395"/>
            <a:ext cx="3298467" cy="138755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pPr algn="ctr">
              <a:lnSpc>
                <a:spcPts val="1600"/>
              </a:lnSpc>
            </a:pPr>
            <a:endParaRPr lang="en-US" sz="1700" dirty="0">
              <a:solidFill>
                <a:srgbClr val="263238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00" dirty="0">
              <a:solidFill>
                <a:srgbClr val="263238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00" dirty="0">
                <a:solidFill>
                  <a:srgbClr val="0B375A"/>
                </a:solidFill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00" dirty="0">
              <a:solidFill>
                <a:srgbClr val="0B375A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00" dirty="0">
              <a:solidFill>
                <a:srgbClr val="0B375A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00" dirty="0">
                <a:solidFill>
                  <a:srgbClr val="0B375A"/>
                </a:solidFill>
                <a:latin typeface="Raleway" charset="0"/>
                <a:ea typeface="Raleway" charset="0"/>
                <a:cs typeface="Raleway" charset="0"/>
              </a:rPr>
              <a:t>bakhrom2001@gmail.com</a:t>
            </a:r>
          </a:p>
          <a:p>
            <a:pPr algn="ctr"/>
            <a:r>
              <a:rPr lang="en-US" sz="1700" dirty="0">
                <a:solidFill>
                  <a:srgbClr val="0B375A"/>
                </a:solidFill>
                <a:latin typeface="Raleway" charset="0"/>
                <a:ea typeface="Raleway" charset="0"/>
                <a:cs typeface="Raleway" charset="0"/>
              </a:rPr>
              <a:t>bkholbaev@missouristate.edu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43798" y="2884436"/>
            <a:ext cx="1813319" cy="523220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pPr algn="ctr"/>
            <a:r>
              <a:rPr lang="ru-RU" sz="2800" b="1" dirty="0">
                <a:solidFill>
                  <a:srgbClr val="0B375A"/>
                </a:solidFill>
                <a:latin typeface="Montserrat" charset="0"/>
                <a:ea typeface="Montserrat" charset="0"/>
                <a:cs typeface="Montserrat" charset="0"/>
              </a:rPr>
              <a:t>Вопросы</a:t>
            </a:r>
            <a:r>
              <a:rPr lang="en-US" sz="2800" b="1" dirty="0">
                <a:solidFill>
                  <a:srgbClr val="0B375A"/>
                </a:solidFill>
                <a:latin typeface="Montserrat" charset="0"/>
                <a:ea typeface="Montserrat" charset="0"/>
                <a:cs typeface="Montserrat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516272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Jessica template">
  <a:themeElements>
    <a:clrScheme name="Custom 347">
      <a:dk1>
        <a:srgbClr val="062133"/>
      </a:dk1>
      <a:lt1>
        <a:srgbClr val="FFFFFF"/>
      </a:lt1>
      <a:dk2>
        <a:srgbClr val="878E92"/>
      </a:dk2>
      <a:lt2>
        <a:srgbClr val="E9EEF0"/>
      </a:lt2>
      <a:accent1>
        <a:srgbClr val="0DB8CC"/>
      </a:accent1>
      <a:accent2>
        <a:srgbClr val="FFA604"/>
      </a:accent2>
      <a:accent3>
        <a:srgbClr val="00799E"/>
      </a:accent3>
      <a:accent4>
        <a:srgbClr val="32E4C8"/>
      </a:accent4>
      <a:accent5>
        <a:srgbClr val="FFD104"/>
      </a:accent5>
      <a:accent6>
        <a:srgbClr val="2EC9FF"/>
      </a:accent6>
      <a:hlink>
        <a:srgbClr val="00799E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Jessica template">
  <a:themeElements>
    <a:clrScheme name="Custom 347">
      <a:dk1>
        <a:srgbClr val="062133"/>
      </a:dk1>
      <a:lt1>
        <a:srgbClr val="FFFFFF"/>
      </a:lt1>
      <a:dk2>
        <a:srgbClr val="878E92"/>
      </a:dk2>
      <a:lt2>
        <a:srgbClr val="E9EEF0"/>
      </a:lt2>
      <a:accent1>
        <a:srgbClr val="0DB8CC"/>
      </a:accent1>
      <a:accent2>
        <a:srgbClr val="FFA604"/>
      </a:accent2>
      <a:accent3>
        <a:srgbClr val="00799E"/>
      </a:accent3>
      <a:accent4>
        <a:srgbClr val="32E4C8"/>
      </a:accent4>
      <a:accent5>
        <a:srgbClr val="FFD104"/>
      </a:accent5>
      <a:accent6>
        <a:srgbClr val="2EC9FF"/>
      </a:accent6>
      <a:hlink>
        <a:srgbClr val="00799E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2560</TotalTime>
  <Words>1663</Words>
  <Application>Microsoft Office PowerPoint</Application>
  <PresentationFormat>Широкоэкранный</PresentationFormat>
  <Paragraphs>297</Paragraphs>
  <Slides>34</Slides>
  <Notes>34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34</vt:i4>
      </vt:variant>
    </vt:vector>
  </HeadingPairs>
  <TitlesOfParts>
    <vt:vector size="48" baseType="lpstr">
      <vt:lpstr>Arial</vt:lpstr>
      <vt:lpstr>Calibri</vt:lpstr>
      <vt:lpstr>Calibri Light</vt:lpstr>
      <vt:lpstr>Century Gothic</vt:lpstr>
      <vt:lpstr>Courier New</vt:lpstr>
      <vt:lpstr>Montserrat</vt:lpstr>
      <vt:lpstr>News Cycle</vt:lpstr>
      <vt:lpstr>Oswald</vt:lpstr>
      <vt:lpstr>Raleway</vt:lpstr>
      <vt:lpstr>Times New Roman</vt:lpstr>
      <vt:lpstr>Wingdings</vt:lpstr>
      <vt:lpstr>4_Тема Office</vt:lpstr>
      <vt:lpstr>Jessica template</vt:lpstr>
      <vt:lpstr>1_Jessica template</vt:lpstr>
      <vt:lpstr>Аспекты стратегического менеджмента</vt:lpstr>
      <vt:lpstr>Возникновение стратегического менеджмента вызвано объективными причинами, вытекающими из изменений характера среды деятельности предприятий. Это обусловлено действием целого ряда факторов.  </vt:lpstr>
      <vt:lpstr>Стратегические аспекты</vt:lpstr>
      <vt:lpstr>Стратегические аспекты</vt:lpstr>
      <vt:lpstr>Стратегический менеджмент</vt:lpstr>
      <vt:lpstr>Изменения</vt:lpstr>
      <vt:lpstr>Изменения</vt:lpstr>
      <vt:lpstr>Первичная концепция</vt:lpstr>
      <vt:lpstr>Первичная концепция</vt:lpstr>
      <vt:lpstr>Оперативное и стратегическое управление</vt:lpstr>
      <vt:lpstr>Презентация PowerPoint</vt:lpstr>
      <vt:lpstr>КОНЕЧНЫЙ РЕЗУЛЬТАТ</vt:lpstr>
      <vt:lpstr>Презентация PowerPoint</vt:lpstr>
      <vt:lpstr>Презентация PowerPoint</vt:lpstr>
      <vt:lpstr>Архитектоника</vt:lpstr>
      <vt:lpstr>НИОКР</vt:lpstr>
      <vt:lpstr>НИОКР</vt:lpstr>
      <vt:lpstr>НИОКР</vt:lpstr>
      <vt:lpstr>СРАВНЕНИЕ ТИПОВ ПОВЕДЕНИЯ</vt:lpstr>
      <vt:lpstr>СРАВНЕНИЕ ТИПОВ ПОВЕДЕНИЯ</vt:lpstr>
      <vt:lpstr>СТРАТЕГИЧЕСКОЕ МЫШЛЕНИЕ</vt:lpstr>
      <vt:lpstr>ИЗМЕНЕНИЕ МЕНТАЛЬНОСТИ</vt:lpstr>
      <vt:lpstr>ФАКТОРЫ ВОЗНИКНОВЕНИЯ СТРАТЕГИЧЕСКОГО МЕНЕДЖМЕНТА</vt:lpstr>
      <vt:lpstr>ФАКТОРЫ ВОЗНИКНОВЕНИЯ СТРАТЕГИЧЕСКОГО МЕНЕДЖМЕНТА</vt:lpstr>
      <vt:lpstr>ФАКТОРЫ ВОЗНИКНОВЕНИЯ СТРАТЕГИЧЕСКОГО МЕНЕДЖМЕНТА</vt:lpstr>
      <vt:lpstr>ЦЕЛИ = ВОЗМОЖНОСТИ</vt:lpstr>
      <vt:lpstr>ПРОЦЕСС СТРАТЕГИЧЕСКОГО МЕНЕДЖМЕНТА</vt:lpstr>
      <vt:lpstr>ПРОЦЕСС СТРАТЕГИЧЕСКОГО МЕНЕДЖМЕНТА</vt:lpstr>
      <vt:lpstr>ПРОЦЕСС СТРАТЕГИЧЕСКОГО МЕНЕДЖМЕНТА</vt:lpstr>
      <vt:lpstr>НЕДОСТАТКИ И ОГРАНИЧЕНИЯ</vt:lpstr>
      <vt:lpstr>НЕДОСТАТКИ И ОГРАНИЧЕНИЯ</vt:lpstr>
      <vt:lpstr>НЕДОСТАТКИ И ОГРАНИЧЕНИЯ</vt:lpstr>
      <vt:lpstr>Использованная литература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стажировки UNESCO UNITWIN G-BEX KOREA</dc:title>
  <dc:creator>DELL</dc:creator>
  <cp:lastModifiedBy>owner</cp:lastModifiedBy>
  <cp:revision>228</cp:revision>
  <dcterms:created xsi:type="dcterms:W3CDTF">2019-05-28T05:33:27Z</dcterms:created>
  <dcterms:modified xsi:type="dcterms:W3CDTF">2022-02-08T14:58:59Z</dcterms:modified>
</cp:coreProperties>
</file>