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37"/>
  </p:notesMasterIdLst>
  <p:sldIdLst>
    <p:sldId id="367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8" r:id="rId12"/>
    <p:sldId id="376" r:id="rId13"/>
    <p:sldId id="377" r:id="rId14"/>
    <p:sldId id="379" r:id="rId15"/>
    <p:sldId id="380" r:id="rId16"/>
    <p:sldId id="383" r:id="rId17"/>
    <p:sldId id="384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92" r:id="rId26"/>
    <p:sldId id="395" r:id="rId27"/>
    <p:sldId id="396" r:id="rId28"/>
    <p:sldId id="397" r:id="rId29"/>
    <p:sldId id="398" r:id="rId30"/>
    <p:sldId id="399" r:id="rId31"/>
    <p:sldId id="400" r:id="rId32"/>
    <p:sldId id="401" r:id="rId33"/>
    <p:sldId id="402" r:id="rId34"/>
    <p:sldId id="393" r:id="rId35"/>
    <p:sldId id="394" r:id="rId36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75A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8456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D76B83FC-9E2A-4602-9D6B-7CB7A5D46D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184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6D12CB95-194F-4112-B6D9-ED045BE608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423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8D1A93ED-4931-41B4-8CA2-C0E60E6700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120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9145D4B7-F9E5-46A3-B370-D65D36B452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283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9E70F072-1C49-4671-8574-97D058EEB4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49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8EEB9A1F-F8D8-4877-B719-EDF6A37838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93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57441E83-8987-45BD-9C74-0B6A88B2A2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7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06F14954-94D0-4144-9BEE-C3F51F7F0E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416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A792FA2C-4212-4E73-BF7F-DA9B524372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081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AD52D4C0-7BB9-4972-B456-6091936A072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42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6D8EE6BC-3CC5-4CEA-8860-0CC700BC5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293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0059311" y="877033"/>
            <a:ext cx="1732400" cy="5772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9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2" y="1454351"/>
            <a:ext cx="11796669" cy="3949300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4902982" y="5704465"/>
            <a:ext cx="7307772" cy="577328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914400" y="1454333"/>
            <a:ext cx="7157200" cy="39492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31339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/>
          <p:nvPr/>
        </p:nvSpPr>
        <p:spPr>
          <a:xfrm>
            <a:off x="7596285" y="3514025"/>
            <a:ext cx="1185600" cy="395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9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25" name="Google Shape;25;p3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26" name="Google Shape;26;p3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28" name="Google Shape;28;p3"/>
          <p:cNvGrpSpPr/>
          <p:nvPr/>
        </p:nvGrpSpPr>
        <p:grpSpPr>
          <a:xfrm rot="10800000" flipH="1">
            <a:off x="-2" y="3899768"/>
            <a:ext cx="8785449" cy="2703024"/>
            <a:chOff x="-9894852" y="-4493254"/>
            <a:chExt cx="21200407" cy="6522740"/>
          </a:xfrm>
        </p:grpSpPr>
        <p:sp>
          <p:nvSpPr>
            <p:cNvPr id="29" name="Google Shape;29;p3"/>
            <p:cNvSpPr/>
            <p:nvPr/>
          </p:nvSpPr>
          <p:spPr>
            <a:xfrm>
              <a:off x="-9894852" y="-4493114"/>
              <a:ext cx="146853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31" name="Google Shape;31;p3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32" name="Google Shape;32;p3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33" name="Google Shape;33;p3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34" name="Google Shape;34;p3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5" name="Google Shape;35;p3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36" name="Google Shape;36;p3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37" name="Google Shape;37;p3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8" name="Google Shape;38;p3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39" name="Google Shape;39;p3"/>
          <p:cNvSpPr txBox="1">
            <a:spLocks noGrp="1"/>
          </p:cNvSpPr>
          <p:nvPr>
            <p:ph type="ctrTitle"/>
          </p:nvPr>
        </p:nvSpPr>
        <p:spPr>
          <a:xfrm>
            <a:off x="618033" y="3828197"/>
            <a:ext cx="5459200" cy="1546400"/>
          </a:xfrm>
          <a:prstGeom prst="rect">
            <a:avLst/>
          </a:prstGeom>
        </p:spPr>
        <p:txBody>
          <a:bodyPr spcFirstLastPara="1" wrap="square" lIns="121897" tIns="121897" rIns="121897" bIns="121897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ubTitle" idx="1"/>
          </p:nvPr>
        </p:nvSpPr>
        <p:spPr>
          <a:xfrm>
            <a:off x="618033" y="5300599"/>
            <a:ext cx="5459200" cy="10464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1pPr>
            <a:lvl2pPr lvl="1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2pPr>
            <a:lvl3pPr lvl="2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3pPr>
            <a:lvl4pPr lvl="3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4pPr>
            <a:lvl5pPr lvl="4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5pPr>
            <a:lvl6pPr lvl="5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6pPr>
            <a:lvl7pPr lvl="6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7pPr>
            <a:lvl8pPr lvl="7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8pPr>
            <a:lvl9pPr lvl="8" rtl="0">
              <a:spcBef>
                <a:spcPts val="1333"/>
              </a:spcBef>
              <a:spcAft>
                <a:spcPts val="1333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3261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oogle Shape;43;p4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44" name="Google Shape;44;p4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45" name="Google Shape;45;p4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46" name="Google Shape;46;p4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47" name="Google Shape;47;p4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48" name="Google Shape;48;p4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49" name="Google Shape;49;p4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50" name="Google Shape;50;p4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51" name="Google Shape;51;p4"/>
          <p:cNvSpPr/>
          <p:nvPr/>
        </p:nvSpPr>
        <p:spPr>
          <a:xfrm>
            <a:off x="10059311" y="877033"/>
            <a:ext cx="1732400" cy="5772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9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52" name="Google Shape;52;p4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53" name="Google Shape;53;p4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" name="Google Shape;54;p4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55" name="Google Shape;55;p4"/>
          <p:cNvGrpSpPr/>
          <p:nvPr/>
        </p:nvGrpSpPr>
        <p:grpSpPr>
          <a:xfrm rot="10800000" flipH="1">
            <a:off x="2" y="1454351"/>
            <a:ext cx="11796669" cy="3949300"/>
            <a:chOff x="-8178042" y="-4493254"/>
            <a:chExt cx="19483598" cy="6522736"/>
          </a:xfrm>
        </p:grpSpPr>
        <p:sp>
          <p:nvSpPr>
            <p:cNvPr id="56" name="Google Shape;56;p4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57" name="Google Shape;57;p4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sp>
        <p:nvSpPr>
          <p:cNvPr id="58" name="Google Shape;58;p4"/>
          <p:cNvSpPr txBox="1">
            <a:spLocks noGrp="1"/>
          </p:cNvSpPr>
          <p:nvPr>
            <p:ph type="body" idx="1"/>
          </p:nvPr>
        </p:nvSpPr>
        <p:spPr>
          <a:xfrm>
            <a:off x="1106367" y="1602667"/>
            <a:ext cx="6787600" cy="3660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558786" rtl="0"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ts val="3000"/>
              <a:buChar char="▰"/>
              <a:defRPr sz="4000" i="1">
                <a:solidFill>
                  <a:srgbClr val="FFFFFF"/>
                </a:solidFill>
              </a:defRPr>
            </a:lvl1pPr>
            <a:lvl2pPr marL="1219170" lvl="1" indent="-558786" rtl="0">
              <a:spcBef>
                <a:spcPts val="64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2pPr>
            <a:lvl3pPr marL="1828754" lvl="2" indent="-558786" rtl="0">
              <a:spcBef>
                <a:spcPts val="64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3pPr>
            <a:lvl4pPr marL="2438339" lvl="3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4pPr>
            <a:lvl5pPr marL="3047924" lvl="4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5pPr>
            <a:lvl6pPr marL="3657509" lvl="5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6pPr>
            <a:lvl7pPr marL="4267093" lvl="6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7pPr>
            <a:lvl8pPr marL="4876678" lvl="7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8pPr>
            <a:lvl9pPr marL="5486263" lvl="8" indent="-558786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59" name="Google Shape;59;p4"/>
          <p:cNvSpPr txBox="1"/>
          <p:nvPr/>
        </p:nvSpPr>
        <p:spPr>
          <a:xfrm>
            <a:off x="382133" y="1352767"/>
            <a:ext cx="9020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9600" b="1" kern="0">
                <a:solidFill>
                  <a:srgbClr val="FF9800"/>
                </a:solidFill>
                <a:cs typeface="Arial"/>
                <a:sym typeface="Arial"/>
              </a:rPr>
              <a:t>“</a:t>
            </a:r>
            <a:endParaRPr sz="9600" b="1" kern="0">
              <a:solidFill>
                <a:srgbClr val="FF9800"/>
              </a:solidFill>
              <a:cs typeface="Arial"/>
              <a:sym typeface="Arial"/>
            </a:endParaRPr>
          </a:p>
        </p:txBody>
      </p:sp>
      <p:sp>
        <p:nvSpPr>
          <p:cNvPr id="60" name="Google Shape;60;p4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351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63" name="Google Shape;63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4" name="Google Shape;64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71" name="Google Shape;71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72" name="Google Shape;72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▰"/>
              <a:defRPr/>
            </a:lvl1pPr>
            <a:lvl2pPr marL="1219170" lvl="1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2pPr>
            <a:lvl3pPr marL="1828754" lvl="2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3pPr>
            <a:lvl4pPr marL="2438339" lvl="3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4pPr>
            <a:lvl5pPr marL="3047924" lvl="4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5pPr>
            <a:lvl6pPr marL="3657509" lvl="5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6pPr>
            <a:lvl7pPr marL="4267093" lvl="6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7pPr>
            <a:lvl8pPr marL="4876678" lvl="7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8pPr>
            <a:lvl9pPr marL="5486263" lvl="8" indent="-507987">
              <a:spcBef>
                <a:spcPts val="1333"/>
              </a:spcBef>
              <a:spcAft>
                <a:spcPts val="1333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5968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1085700" y="2050651"/>
            <a:ext cx="4504400" cy="36324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▰"/>
              <a:defRPr sz="2700"/>
            </a:lvl1pPr>
            <a:lvl2pPr marL="1219170" lvl="1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2pPr>
            <a:lvl3pPr marL="1828754" lvl="2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3pPr>
            <a:lvl4pPr marL="2438339" lvl="3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4pPr>
            <a:lvl5pPr marL="3047924" lvl="4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5pPr>
            <a:lvl6pPr marL="3657509" lvl="5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6pPr>
            <a:lvl7pPr marL="4267093" lvl="6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7pPr>
            <a:lvl8pPr marL="4876678" lvl="7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8pPr>
            <a:lvl9pPr marL="5486263" lvl="8" indent="-474121">
              <a:spcBef>
                <a:spcPts val="1333"/>
              </a:spcBef>
              <a:spcAft>
                <a:spcPts val="1333"/>
              </a:spcAft>
              <a:buSzPts val="2000"/>
              <a:buChar char="▻"/>
              <a:defRPr sz="27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5861497" y="2050651"/>
            <a:ext cx="4504400" cy="36324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▰"/>
              <a:defRPr sz="2700"/>
            </a:lvl1pPr>
            <a:lvl2pPr marL="1219170" lvl="1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2pPr>
            <a:lvl3pPr marL="1828754" lvl="2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3pPr>
            <a:lvl4pPr marL="2438339" lvl="3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4pPr>
            <a:lvl5pPr marL="3047924" lvl="4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5pPr>
            <a:lvl6pPr marL="3657509" lvl="5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6pPr>
            <a:lvl7pPr marL="4267093" lvl="6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7pPr>
            <a:lvl8pPr marL="4876678" lvl="7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8pPr>
            <a:lvl9pPr marL="5486263" lvl="8" indent="-474121">
              <a:spcBef>
                <a:spcPts val="1333"/>
              </a:spcBef>
              <a:spcAft>
                <a:spcPts val="1333"/>
              </a:spcAft>
              <a:buSzPts val="2000"/>
              <a:buChar char="▻"/>
              <a:defRPr sz="27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818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Google Shape;103;p7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104" name="Google Shape;104;p7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05" name="Google Shape;105;p7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06" name="Google Shape;106;p7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7" name="Google Shape;107;p7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08" name="Google Shape;108;p7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09" name="Google Shape;109;p7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10" name="Google Shape;110;p7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11" name="Google Shape;111;p7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112" name="Google Shape;112;p7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13" name="Google Shape;113;p7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14" name="Google Shape;114;p7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7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16" name="Google Shape;116;p7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17" name="Google Shape;117;p7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8" name="Google Shape;118;p7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19" name="Google Shape;119;p7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7"/>
          <p:cNvSpPr txBox="1">
            <a:spLocks noGrp="1"/>
          </p:cNvSpPr>
          <p:nvPr>
            <p:ph type="body" idx="1"/>
          </p:nvPr>
        </p:nvSpPr>
        <p:spPr>
          <a:xfrm>
            <a:off x="1160600" y="2060101"/>
            <a:ext cx="2997200" cy="36132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▰"/>
              <a:defRPr sz="2400"/>
            </a:lvl1pPr>
            <a:lvl2pPr marL="1219170" lvl="1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2pPr>
            <a:lvl3pPr marL="1828754" lvl="2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3pPr>
            <a:lvl4pPr marL="2438339" lvl="3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4pPr>
            <a:lvl5pPr marL="3047924" lvl="4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5pPr>
            <a:lvl6pPr marL="3657509" lvl="5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6pPr>
            <a:lvl7pPr marL="4267093" lvl="6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7pPr>
            <a:lvl8pPr marL="4876678" lvl="7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8pPr>
            <a:lvl9pPr marL="5486263" lvl="8" indent="-457189" rtl="0">
              <a:spcBef>
                <a:spcPts val="1333"/>
              </a:spcBef>
              <a:spcAft>
                <a:spcPts val="1333"/>
              </a:spcAft>
              <a:buSzPts val="1800"/>
              <a:buChar char="▻"/>
              <a:defRPr sz="2400"/>
            </a:lvl9pPr>
          </a:lstStyle>
          <a:p>
            <a:endParaRPr/>
          </a:p>
        </p:txBody>
      </p:sp>
      <p:sp>
        <p:nvSpPr>
          <p:cNvPr id="121" name="Google Shape;121;p7"/>
          <p:cNvSpPr txBox="1">
            <a:spLocks noGrp="1"/>
          </p:cNvSpPr>
          <p:nvPr>
            <p:ph type="body" idx="2"/>
          </p:nvPr>
        </p:nvSpPr>
        <p:spPr>
          <a:xfrm>
            <a:off x="4311516" y="2060101"/>
            <a:ext cx="2997200" cy="36132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▰"/>
              <a:defRPr sz="2400"/>
            </a:lvl1pPr>
            <a:lvl2pPr marL="1219170" lvl="1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2pPr>
            <a:lvl3pPr marL="1828754" lvl="2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3pPr>
            <a:lvl4pPr marL="2438339" lvl="3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4pPr>
            <a:lvl5pPr marL="3047924" lvl="4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5pPr>
            <a:lvl6pPr marL="3657509" lvl="5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6pPr>
            <a:lvl7pPr marL="4267093" lvl="6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7pPr>
            <a:lvl8pPr marL="4876678" lvl="7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8pPr>
            <a:lvl9pPr marL="5486263" lvl="8" indent="-457189" rtl="0">
              <a:spcBef>
                <a:spcPts val="1333"/>
              </a:spcBef>
              <a:spcAft>
                <a:spcPts val="1333"/>
              </a:spcAft>
              <a:buSzPts val="1800"/>
              <a:buChar char="▻"/>
              <a:defRPr sz="2400"/>
            </a:lvl9pPr>
          </a:lstStyle>
          <a:p>
            <a:endParaRPr/>
          </a:p>
        </p:txBody>
      </p:sp>
      <p:sp>
        <p:nvSpPr>
          <p:cNvPr id="122" name="Google Shape;122;p7"/>
          <p:cNvSpPr txBox="1">
            <a:spLocks noGrp="1"/>
          </p:cNvSpPr>
          <p:nvPr>
            <p:ph type="body" idx="3"/>
          </p:nvPr>
        </p:nvSpPr>
        <p:spPr>
          <a:xfrm>
            <a:off x="7387533" y="2060101"/>
            <a:ext cx="2997200" cy="36132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▰"/>
              <a:defRPr sz="2400"/>
            </a:lvl1pPr>
            <a:lvl2pPr marL="1219170" lvl="1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2pPr>
            <a:lvl3pPr marL="1828754" lvl="2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3pPr>
            <a:lvl4pPr marL="2438339" lvl="3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4pPr>
            <a:lvl5pPr marL="3047924" lvl="4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5pPr>
            <a:lvl6pPr marL="3657509" lvl="5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6pPr>
            <a:lvl7pPr marL="4267093" lvl="6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7pPr>
            <a:lvl8pPr marL="4876678" lvl="7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8pPr>
            <a:lvl9pPr marL="5486263" lvl="8" indent="-457189" rtl="0">
              <a:spcBef>
                <a:spcPts val="1333"/>
              </a:spcBef>
              <a:spcAft>
                <a:spcPts val="1333"/>
              </a:spcAft>
              <a:buSzPts val="1800"/>
              <a:buChar char="▻"/>
              <a:defRPr sz="2400"/>
            </a:lvl9pPr>
          </a:lstStyle>
          <a:p>
            <a:endParaRPr/>
          </a:p>
        </p:txBody>
      </p:sp>
      <p:sp>
        <p:nvSpPr>
          <p:cNvPr id="123" name="Google Shape;123;p7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1179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7965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9"/>
          <p:cNvGrpSpPr/>
          <p:nvPr/>
        </p:nvGrpSpPr>
        <p:grpSpPr>
          <a:xfrm>
            <a:off x="3288185" y="5963632"/>
            <a:ext cx="8915767" cy="894393"/>
            <a:chOff x="5589288" y="4472723"/>
            <a:chExt cx="6686825" cy="670795"/>
          </a:xfrm>
        </p:grpSpPr>
        <p:sp>
          <p:nvSpPr>
            <p:cNvPr id="145" name="Google Shape;145;p9"/>
            <p:cNvSpPr/>
            <p:nvPr/>
          </p:nvSpPr>
          <p:spPr>
            <a:xfrm rot="10800000">
              <a:off x="5589288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46" name="Google Shape;146;p9"/>
            <p:cNvGrpSpPr/>
            <p:nvPr/>
          </p:nvGrpSpPr>
          <p:grpSpPr>
            <a:xfrm flipH="1">
              <a:off x="5748896" y="4472723"/>
              <a:ext cx="6527217" cy="670795"/>
              <a:chOff x="-10101302" y="330075"/>
              <a:chExt cx="16532971" cy="1699506"/>
            </a:xfrm>
          </p:grpSpPr>
          <p:sp>
            <p:nvSpPr>
              <p:cNvPr id="147" name="Google Shape;147;p9"/>
              <p:cNvSpPr/>
              <p:nvPr/>
            </p:nvSpPr>
            <p:spPr>
              <a:xfrm>
                <a:off x="-10101302" y="330081"/>
                <a:ext cx="148464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48" name="Google Shape;148;p9"/>
              <p:cNvSpPr/>
              <p:nvPr/>
            </p:nvSpPr>
            <p:spPr>
              <a:xfrm>
                <a:off x="4732169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49" name="Google Shape;149;p9"/>
            <p:cNvGrpSpPr/>
            <p:nvPr/>
          </p:nvGrpSpPr>
          <p:grpSpPr>
            <a:xfrm flipH="1">
              <a:off x="5592255" y="4646738"/>
              <a:ext cx="6682918" cy="304563"/>
              <a:chOff x="-30922586" y="330075"/>
              <a:chExt cx="37293070" cy="1699569"/>
            </a:xfrm>
          </p:grpSpPr>
          <p:sp>
            <p:nvSpPr>
              <p:cNvPr id="150" name="Google Shape;150;p9"/>
              <p:cNvSpPr/>
              <p:nvPr/>
            </p:nvSpPr>
            <p:spPr>
              <a:xfrm>
                <a:off x="-30922586" y="330144"/>
                <a:ext cx="355881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51" name="Google Shape;151;p9"/>
              <p:cNvSpPr/>
              <p:nvPr/>
            </p:nvSpPr>
            <p:spPr>
              <a:xfrm>
                <a:off x="4670984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52" name="Google Shape;152;p9"/>
          <p:cNvSpPr txBox="1">
            <a:spLocks noGrp="1"/>
          </p:cNvSpPr>
          <p:nvPr>
            <p:ph type="body" idx="1"/>
          </p:nvPr>
        </p:nvSpPr>
        <p:spPr>
          <a:xfrm>
            <a:off x="3577067" y="6182000"/>
            <a:ext cx="80056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marL="609585" lvl="0" indent="-304792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1pPr>
          </a:lstStyle>
          <a:p>
            <a:endParaRPr/>
          </a:p>
        </p:txBody>
      </p:sp>
      <p:sp>
        <p:nvSpPr>
          <p:cNvPr id="153" name="Google Shape;153;p9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grpSp>
        <p:nvGrpSpPr>
          <p:cNvPr id="154" name="Google Shape;154;p9"/>
          <p:cNvGrpSpPr/>
          <p:nvPr/>
        </p:nvGrpSpPr>
        <p:grpSpPr>
          <a:xfrm rot="10800000">
            <a:off x="-11" y="-2"/>
            <a:ext cx="2937107" cy="894393"/>
            <a:chOff x="5575242" y="4472723"/>
            <a:chExt cx="2202830" cy="670795"/>
          </a:xfrm>
        </p:grpSpPr>
        <p:sp>
          <p:nvSpPr>
            <p:cNvPr id="155" name="Google Shape;155;p9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56" name="Google Shape;156;p9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57" name="Google Shape;157;p9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58" name="Google Shape;158;p9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59" name="Google Shape;159;p9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0" name="Google Shape;160;p9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61" name="Google Shape;161;p9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890608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63;p10"/>
          <p:cNvGrpSpPr/>
          <p:nvPr/>
        </p:nvGrpSpPr>
        <p:grpSpPr>
          <a:xfrm rot="10800000">
            <a:off x="-11" y="-2"/>
            <a:ext cx="2937107" cy="894393"/>
            <a:chOff x="5575242" y="4472723"/>
            <a:chExt cx="2202830" cy="670795"/>
          </a:xfrm>
        </p:grpSpPr>
        <p:sp>
          <p:nvSpPr>
            <p:cNvPr id="164" name="Google Shape;164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65" name="Google Shape;165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6" name="Google Shape;166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67" name="Google Shape;167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68" name="Google Shape;168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9" name="Google Shape;169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70" name="Google Shape;170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71" name="Google Shape;171;p10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172" name="Google Shape;172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73" name="Google Shape;173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4" name="Google Shape;174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75" name="Google Shape;175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76" name="Google Shape;176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7" name="Google Shape;177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78" name="Google Shape;178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79" name="Google Shape;179;p10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103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83066-7D9F-4091-8996-C7C64A359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781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0193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2200940" y="4571983"/>
            <a:ext cx="7825562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>Определение правильной стратегии</a:t>
            </a:r>
            <a:endParaRPr lang="ru-RU" sz="32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2083386" y="5094762"/>
            <a:ext cx="8094689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2846811" y="5445763"/>
            <a:ext cx="654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Стратегия управления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проектами</a:t>
            </a:r>
            <a:endParaRPr kumimoji="0" lang="uz-Cyrl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Презентация</a:t>
            </a:r>
            <a:r>
              <a:rPr kumimoji="0" lang="uz-Cyrl-U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uz-Cyrl-UZ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– </a:t>
            </a:r>
            <a:r>
              <a:rPr kumimoji="0" lang="uz-Cyrl-U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08ХБА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99" y="302092"/>
            <a:ext cx="4565261" cy="437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9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8784" r="13517" b="9808"/>
          <a:stretch/>
        </p:blipFill>
        <p:spPr>
          <a:xfrm>
            <a:off x="5863592" y="4782664"/>
            <a:ext cx="3398394" cy="2075336"/>
          </a:xfrm>
          <a:prstGeom prst="rect">
            <a:avLst/>
          </a:prstGeom>
        </p:spPr>
      </p:pic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ВВЕДЕНИЕ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>
                <a:latin typeface="Roboto Condensed"/>
              </a:rPr>
              <a:t>Принятие любого управленческого решения предваряют сбор и </a:t>
            </a:r>
            <a:r>
              <a:rPr lang="ru-RU" sz="2400" dirty="0" smtClean="0">
                <a:latin typeface="Roboto Condensed"/>
              </a:rPr>
              <a:t>последующую обработку </a:t>
            </a:r>
            <a:r>
              <a:rPr lang="ru-RU" sz="2400" dirty="0">
                <a:latin typeface="Roboto Condensed"/>
              </a:rPr>
              <a:t>необходимой информации</a:t>
            </a:r>
            <a:r>
              <a:rPr lang="ru-RU" sz="2400" dirty="0" smtClean="0">
                <a:latin typeface="Roboto Condensed"/>
              </a:rPr>
              <a:t>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 smtClean="0">
                <a:latin typeface="Roboto Condensed"/>
              </a:rPr>
              <a:t>Таковой </a:t>
            </a:r>
            <a:r>
              <a:rPr lang="ru-RU" sz="2400" dirty="0">
                <a:latin typeface="Roboto Condensed"/>
              </a:rPr>
              <a:t>является информация о внешней и внутренней среде организации, которая может анализироваться автономно или комплексно.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 smtClean="0">
                <a:latin typeface="Roboto Condensed"/>
              </a:rPr>
              <a:t>Поэтому </a:t>
            </a:r>
            <a:r>
              <a:rPr lang="ru-RU" sz="2400" dirty="0">
                <a:latin typeface="Roboto Condensed"/>
              </a:rPr>
              <a:t>выбор стратегии развития целесообразно начинать с определения, изучения и оценки факторов внешней окружающей среды и далее соизмерять их влияние с внутренними возможностями самой организации.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 smtClean="0">
                <a:latin typeface="Roboto Condensed"/>
              </a:rPr>
              <a:t>Результаты </a:t>
            </a:r>
            <a:r>
              <a:rPr lang="ru-RU" sz="2400" dirty="0">
                <a:latin typeface="Roboto Condensed"/>
              </a:rPr>
              <a:t>этого анализа становятся </a:t>
            </a:r>
            <a:r>
              <a:rPr lang="ru-RU" sz="2400" dirty="0" smtClean="0">
                <a:latin typeface="Roboto Condensed"/>
              </a:rPr>
              <a:t/>
            </a:r>
            <a:br>
              <a:rPr lang="ru-RU" sz="2400" dirty="0" smtClean="0">
                <a:latin typeface="Roboto Condensed"/>
              </a:rPr>
            </a:br>
            <a:r>
              <a:rPr lang="ru-RU" sz="2400" dirty="0" smtClean="0">
                <a:latin typeface="Roboto Condensed"/>
              </a:rPr>
              <a:t>основой </a:t>
            </a:r>
            <a:r>
              <a:rPr lang="ru-RU" sz="2400" dirty="0">
                <a:latin typeface="Roboto Condensed"/>
              </a:rPr>
              <a:t>дальнейшей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58324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ВНЕШНЯЯ СРЕДА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"/>
              </a:rPr>
              <a:t>Известно, что любой проект или любое предприятие является организацией открытого типа и </a:t>
            </a:r>
            <a:r>
              <a:rPr lang="ru-RU" sz="2400" u="sng" dirty="0">
                <a:latin typeface="Roboto Condensed"/>
              </a:rPr>
              <a:t>не может существовать без внешней среды</a:t>
            </a:r>
            <a:r>
              <a:rPr lang="ru-RU" sz="2400" dirty="0">
                <a:latin typeface="Roboto Condensed"/>
              </a:rPr>
              <a:t>. </a:t>
            </a: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"/>
              </a:rPr>
              <a:t>Именно из внешней среды организация </a:t>
            </a:r>
            <a:r>
              <a:rPr lang="ru-RU" sz="2400" u="sng" dirty="0">
                <a:latin typeface="Roboto Condensed"/>
              </a:rPr>
              <a:t>получает ресурсы</a:t>
            </a:r>
            <a:r>
              <a:rPr lang="ru-RU" sz="2400" dirty="0">
                <a:latin typeface="Roboto Condensed"/>
              </a:rPr>
              <a:t> и во внешней среде </a:t>
            </a:r>
            <a:r>
              <a:rPr lang="ru-RU" sz="2400" u="sng" dirty="0">
                <a:latin typeface="Roboto Condensed"/>
              </a:rPr>
              <a:t>осуществляет поиск потенциальных потребителей</a:t>
            </a:r>
            <a:r>
              <a:rPr lang="ru-RU" sz="2400" dirty="0">
                <a:latin typeface="Roboto Condensed"/>
              </a:rPr>
              <a:t> своей продукции. </a:t>
            </a:r>
            <a:endParaRPr lang="ru-RU" sz="2400" dirty="0" smtClean="0">
              <a:latin typeface="Roboto Condensed"/>
            </a:endParaRPr>
          </a:p>
        </p:txBody>
      </p:sp>
      <p:pic>
        <p:nvPicPr>
          <p:cNvPr id="1029" name="Picture 5" descr="D:\Downloads\natural-environment-solution-global-warming-sustainability-energy-natural-environment-f5b704727e3dfcc7402002e51757146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852" y="4005114"/>
            <a:ext cx="2883316" cy="285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89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ВНЕШНЯЯ СРЕДА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4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Успешное </a:t>
            </a:r>
            <a:r>
              <a:rPr lang="ru-RU" sz="2400" dirty="0">
                <a:latin typeface="Roboto Condensed"/>
              </a:rPr>
              <a:t>решение </a:t>
            </a:r>
            <a:r>
              <a:rPr lang="ru-RU" sz="2400" dirty="0" smtClean="0">
                <a:latin typeface="Roboto Condensed"/>
              </a:rPr>
              <a:t>вышеуказанных двух взаимосвязанных </a:t>
            </a:r>
            <a:r>
              <a:rPr lang="ru-RU" sz="2400" dirty="0">
                <a:latin typeface="Roboto Condensed"/>
              </a:rPr>
              <a:t>проблем определяет </a:t>
            </a:r>
            <a:r>
              <a:rPr lang="ru-RU" sz="2400" u="sng" dirty="0">
                <a:latin typeface="Roboto Condensed"/>
              </a:rPr>
              <a:t>основной смысл существования организации</a:t>
            </a:r>
            <a:r>
              <a:rPr lang="ru-RU" sz="2400" dirty="0">
                <a:latin typeface="Roboto Condensed"/>
              </a:rPr>
              <a:t>, ее функционирования и развития на рынке</a:t>
            </a:r>
            <a:r>
              <a:rPr lang="ru-RU" sz="2400" dirty="0" smtClean="0">
                <a:latin typeface="Roboto Condensed"/>
              </a:rPr>
              <a:t>.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/>
              <a:t>Поэтому анализ </a:t>
            </a:r>
            <a:r>
              <a:rPr lang="ru-RU" sz="2400" u="sng" dirty="0"/>
              <a:t>целесообразно начинать с изучения внешней среды</a:t>
            </a:r>
            <a:r>
              <a:rPr lang="ru-RU" sz="2400" dirty="0"/>
              <a:t> </a:t>
            </a:r>
            <a:r>
              <a:rPr lang="ru-RU" sz="2400" dirty="0" smtClean="0"/>
              <a:t>функционирования.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400" dirty="0" smtClean="0"/>
              <a:t>Оценить: </a:t>
            </a:r>
          </a:p>
          <a:p>
            <a:pPr marL="715963" indent="-342900" algn="just">
              <a:buFont typeface="Arial" pitchFamily="34" charset="0"/>
              <a:buChar char="•"/>
            </a:pPr>
            <a:r>
              <a:rPr lang="ru-RU" sz="2400" dirty="0" smtClean="0"/>
              <a:t>возможности </a:t>
            </a:r>
            <a:r>
              <a:rPr lang="ru-RU" sz="2400" dirty="0"/>
              <a:t>и угрозы организации, исходящие извне, </a:t>
            </a:r>
            <a:endParaRPr lang="ru-RU" sz="2400" dirty="0" smtClean="0"/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400" dirty="0" smtClean="0"/>
              <a:t>Рассмотреть:</a:t>
            </a:r>
          </a:p>
          <a:p>
            <a:pPr marL="715963" indent="-342900">
              <a:buFont typeface="Arial" pitchFamily="34" charset="0"/>
              <a:buChar char="•"/>
            </a:pPr>
            <a:r>
              <a:rPr lang="ru-RU" sz="2400" dirty="0" smtClean="0"/>
              <a:t>ресурсный </a:t>
            </a:r>
            <a:r>
              <a:rPr lang="ru-RU" sz="2400" dirty="0"/>
              <a:t>потенциал и соответственно перспективы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деятельности </a:t>
            </a:r>
            <a:r>
              <a:rPr lang="ru-RU" sz="2400" dirty="0"/>
              <a:t>по удовлетворению потребностей рынка.</a:t>
            </a:r>
            <a:endParaRPr lang="ru-RU" sz="24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5922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Внешняя среда организации – СтудМи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6" t="8811" r="1406" b="3715"/>
          <a:stretch/>
        </p:blipFill>
        <p:spPr bwMode="auto">
          <a:xfrm>
            <a:off x="628862" y="3244645"/>
            <a:ext cx="5685145" cy="361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ВНЕШНЯЯ СРЕДЫ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5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b="1" dirty="0">
                <a:latin typeface="Roboto Condensed"/>
              </a:rPr>
              <a:t>Внешняя среда </a:t>
            </a:r>
            <a:r>
              <a:rPr lang="ru-RU" sz="2400" dirty="0">
                <a:latin typeface="Roboto Condensed"/>
              </a:rPr>
              <a:t>– это совокупность факторов, которые находятся за пределами организации и способны оказывать влияние на эффективность ее функционирования и развития. </a:t>
            </a: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5919788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Принято </a:t>
            </a:r>
            <a:r>
              <a:rPr lang="ru-RU" sz="2400" dirty="0">
                <a:latin typeface="Roboto Condensed"/>
              </a:rPr>
              <a:t>считать, что данная группа факторов в основном неподконтрольна руководству.</a:t>
            </a:r>
          </a:p>
        </p:txBody>
      </p:sp>
    </p:spTree>
    <p:extLst>
      <p:ext uri="{BB962C8B-B14F-4D97-AF65-F5344CB8AC3E}">
        <p14:creationId xmlns:p14="http://schemas.microsoft.com/office/powerpoint/2010/main" val="34773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ФАКТОРЫ ВНЕШНЕЙ СРЕДЫ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6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"/>
              </a:rPr>
              <a:t>Все факторы внешней среды функционирования организации можно условно разделить </a:t>
            </a:r>
            <a:r>
              <a:rPr lang="ru-RU" sz="2400" b="1" u="sng" dirty="0">
                <a:latin typeface="Roboto Condensed"/>
              </a:rPr>
              <a:t>на две большие группы</a:t>
            </a:r>
            <a:r>
              <a:rPr lang="ru-RU" sz="2400" dirty="0" smtClean="0">
                <a:latin typeface="Roboto Condensed"/>
              </a:rPr>
              <a:t>:</a:t>
            </a:r>
            <a:endParaRPr lang="ru-RU" sz="2400" dirty="0">
              <a:latin typeface="Roboto Condensed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32603" y="3665681"/>
            <a:ext cx="3385436" cy="1807029"/>
          </a:xfrm>
          <a:prstGeom prst="roundRect">
            <a:avLst/>
          </a:prstGeom>
          <a:solidFill>
            <a:schemeClr val="accent1">
              <a:lumMod val="5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Roboto Condensed"/>
              </a:rPr>
              <a:t>Макросреда или факторы </a:t>
            </a:r>
            <a:r>
              <a:rPr lang="ru-RU" sz="2400" b="1" dirty="0" smtClean="0">
                <a:solidFill>
                  <a:schemeClr val="bg1"/>
                </a:solidFill>
                <a:latin typeface="Roboto Condensed"/>
              </a:rPr>
              <a:t>дальней</a:t>
            </a:r>
            <a:r>
              <a:rPr lang="ru-RU" sz="2400" b="1" dirty="0">
                <a:solidFill>
                  <a:schemeClr val="bg1"/>
                </a:solidFill>
                <a:latin typeface="Roboto Condensed"/>
              </a:rPr>
              <a:t>, </a:t>
            </a:r>
            <a:r>
              <a:rPr lang="ru-RU" sz="2400" b="1" dirty="0" smtClean="0">
                <a:solidFill>
                  <a:schemeClr val="bg1"/>
                </a:solidFill>
                <a:latin typeface="Roboto Condensed"/>
              </a:rPr>
              <a:t>окружающей среды</a:t>
            </a:r>
            <a:endParaRPr lang="ru-RU" sz="2400" b="1" dirty="0">
              <a:solidFill>
                <a:schemeClr val="bg1"/>
              </a:solidFill>
              <a:latin typeface="Roboto Condensed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068636" y="3665681"/>
            <a:ext cx="3385458" cy="1807029"/>
          </a:xfrm>
          <a:prstGeom prst="roundRect">
            <a:avLst/>
          </a:prstGeom>
          <a:solidFill>
            <a:schemeClr val="accent1">
              <a:lumMod val="5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Roboto Condensed"/>
              </a:rPr>
              <a:t>Микросреда или факторы ближней 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  <a:latin typeface="Roboto Condensed"/>
              </a:rPr>
              <a:t>окружающей среды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 flipH="1">
            <a:off x="2525321" y="2610641"/>
            <a:ext cx="2607142" cy="1055040"/>
          </a:xfrm>
          <a:prstGeom prst="straightConnector1">
            <a:avLst/>
          </a:prstGeom>
          <a:ln w="38100">
            <a:solidFill>
              <a:srgbClr val="00206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20" idx="0"/>
          </p:cNvCxnSpPr>
          <p:nvPr/>
        </p:nvCxnSpPr>
        <p:spPr>
          <a:xfrm>
            <a:off x="5132463" y="2610641"/>
            <a:ext cx="2628902" cy="1055040"/>
          </a:xfrm>
          <a:prstGeom prst="straightConnector1">
            <a:avLst/>
          </a:prstGeom>
          <a:ln w="38100">
            <a:solidFill>
              <a:srgbClr val="002060"/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312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МАКРОСРЕДА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7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Макросреда или факторы дальней </a:t>
            </a:r>
            <a:r>
              <a:rPr lang="ru-RU" sz="2400" dirty="0">
                <a:latin typeface="Roboto Condensed"/>
              </a:rPr>
              <a:t>окружающей среды в основном оказывают косвенное влияние на деятельность организации и условно подразделяются на несколько групп</a:t>
            </a:r>
            <a:r>
              <a:rPr lang="ru-RU" sz="2400" dirty="0" smtClean="0">
                <a:latin typeface="Roboto Condensed"/>
              </a:rPr>
              <a:t>: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715963" indent="-342900" algn="just">
              <a:buFont typeface="Wingdings" pitchFamily="2" charset="2"/>
              <a:buChar char="ü"/>
            </a:pPr>
            <a:r>
              <a:rPr lang="ru-RU" sz="2400" dirty="0">
                <a:latin typeface="Roboto Condensed"/>
              </a:rPr>
              <a:t>Факторы влияния политической среды</a:t>
            </a:r>
          </a:p>
          <a:p>
            <a:pPr marL="715963" indent="-342900" algn="just">
              <a:buFont typeface="Wingdings" pitchFamily="2" charset="2"/>
              <a:buChar char="ü"/>
            </a:pPr>
            <a:r>
              <a:rPr lang="ru-RU" sz="2400" dirty="0">
                <a:latin typeface="Roboto Condensed"/>
              </a:rPr>
              <a:t>Факторы общеэкономического </a:t>
            </a:r>
            <a:r>
              <a:rPr lang="ru-RU" sz="2400" dirty="0" smtClean="0">
                <a:latin typeface="Roboto Condensed"/>
              </a:rPr>
              <a:t>воздействия</a:t>
            </a:r>
          </a:p>
          <a:p>
            <a:pPr marL="715963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Roboto Condensed"/>
              </a:rPr>
              <a:t>Факторы правовой среды</a:t>
            </a:r>
            <a:endParaRPr lang="ru-RU" sz="2400" dirty="0">
              <a:latin typeface="Roboto Condensed"/>
            </a:endParaRPr>
          </a:p>
          <a:p>
            <a:pPr marL="715963" indent="-342900" algn="just">
              <a:buFont typeface="Wingdings" pitchFamily="2" charset="2"/>
              <a:buChar char="ü"/>
            </a:pPr>
            <a:r>
              <a:rPr lang="ru-RU" sz="2400" dirty="0">
                <a:latin typeface="Roboto Condensed"/>
              </a:rPr>
              <a:t>Социально-культурные факторы</a:t>
            </a:r>
          </a:p>
          <a:p>
            <a:pPr marL="715963" indent="-342900" algn="just">
              <a:buFont typeface="Wingdings" pitchFamily="2" charset="2"/>
              <a:buChar char="ü"/>
            </a:pPr>
            <a:r>
              <a:rPr lang="ru-RU" sz="2400" dirty="0">
                <a:latin typeface="Roboto Condensed"/>
              </a:rPr>
              <a:t>Факторы научно-технического </a:t>
            </a:r>
            <a:r>
              <a:rPr lang="ru-RU" sz="2400" dirty="0" smtClean="0">
                <a:latin typeface="Roboto Condensed"/>
              </a:rPr>
              <a:t>воздействия</a:t>
            </a:r>
          </a:p>
          <a:p>
            <a:pPr marL="715963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Roboto Condensed"/>
              </a:rPr>
              <a:t>Экологические факторы</a:t>
            </a:r>
            <a:endParaRPr lang="ru-RU" sz="2400" dirty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00004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ПОЛИТИЧЕСКАЯ СРЕДА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8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Факторы </a:t>
            </a:r>
            <a:r>
              <a:rPr lang="ru-RU" sz="2400" dirty="0">
                <a:latin typeface="Roboto Condensed"/>
              </a:rPr>
              <a:t>влияния политической среды закономерно занимают первое место среди факторов влияния, так как именно политика оказывает определяющее влияние на все стороны жизни и деятельности общества. </a:t>
            </a: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Влияние </a:t>
            </a:r>
            <a:r>
              <a:rPr lang="ru-RU" sz="2400" dirty="0">
                <a:latin typeface="Roboto Condensed"/>
              </a:rPr>
              <a:t>этих факторов на деятельность организации относительно, и в процессе их анализа приходится во многом полагаться на опыт и интуицию аналитика</a:t>
            </a:r>
            <a:r>
              <a:rPr lang="ru-RU" sz="2400" dirty="0" smtClean="0">
                <a:latin typeface="Roboto Condensed"/>
              </a:rPr>
              <a:t>.</a:t>
            </a:r>
          </a:p>
          <a:p>
            <a:pPr algn="just"/>
            <a:endParaRPr lang="ru-RU" sz="2400" dirty="0" smtClean="0">
              <a:solidFill>
                <a:srgbClr val="C00000"/>
              </a:solidFill>
              <a:latin typeface="Roboto Condensed"/>
            </a:endParaRPr>
          </a:p>
          <a:p>
            <a:pPr algn="just"/>
            <a:r>
              <a:rPr lang="ru-RU" sz="2400" dirty="0" smtClean="0">
                <a:solidFill>
                  <a:srgbClr val="C00000"/>
                </a:solidFill>
                <a:latin typeface="Roboto Condensed"/>
              </a:rPr>
              <a:t>Например: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Государственный строй</a:t>
            </a:r>
            <a:endParaRPr lang="ru-RU" sz="20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Отношение с соседними государствами</a:t>
            </a:r>
            <a:endParaRPr lang="ru-RU" sz="20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Вступление государства в различные </a:t>
            </a:r>
            <a:r>
              <a:rPr lang="ru-RU" sz="2000" dirty="0" smtClean="0">
                <a:latin typeface="Roboto Condensed"/>
              </a:rPr>
              <a:t>организации</a:t>
            </a:r>
            <a:endParaRPr lang="ru-RU" sz="20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Государственное регулирование в отрасли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Коррупция и бюрократия</a:t>
            </a:r>
            <a:endParaRPr lang="ru-RU" sz="2000" dirty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</p:txBody>
      </p:sp>
      <p:pic>
        <p:nvPicPr>
          <p:cNvPr id="2050" name="Picture 2" descr="D:\Downloads\local-government-state-government-central-government-government-agency-united-states-1dc0be56e44c8c200e11d8085874d05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814" y="4484443"/>
            <a:ext cx="2300912" cy="231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94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ОБЩЕЭКОНОМИЧЕСКИЕ ФАКТОРЫ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9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Факторы </a:t>
            </a:r>
            <a:r>
              <a:rPr lang="ru-RU" sz="2400" dirty="0">
                <a:latin typeface="Roboto Condensed"/>
              </a:rPr>
              <a:t>общеэкономического воздействия находятся в тесной взаимосвязи с факторами влияния политической среды, занимая по отношению к ним подчиненное положение, но в отдельные моменты оказывают определяющее влияние на политическую среду</a:t>
            </a:r>
            <a:r>
              <a:rPr lang="ru-RU" sz="2400" dirty="0" smtClean="0">
                <a:latin typeface="Roboto Condensed"/>
              </a:rPr>
              <a:t>.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algn="just"/>
            <a:r>
              <a:rPr lang="ru-RU" sz="2400" dirty="0">
                <a:solidFill>
                  <a:srgbClr val="C00000"/>
                </a:solidFill>
                <a:latin typeface="Roboto Condensed"/>
              </a:rPr>
              <a:t>Например: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Динамика ВВП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Инфляция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Динамика курса национальной валюты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Динамика ставки рефинансирования центробанка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Динамика занятости</a:t>
            </a:r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</p:txBody>
      </p:sp>
      <p:pic>
        <p:nvPicPr>
          <p:cNvPr id="18" name="Picture 3" descr="D:\Downloads\economy-economics-economic-growth-computer-icons-economic-development-economic-e1c80a421e40a12fb3dd0dfb758ac79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194" y="4330090"/>
            <a:ext cx="2612974" cy="26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91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ПРАВОВАЯ СРЕДА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10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Правовая среда </a:t>
            </a:r>
            <a:r>
              <a:rPr lang="en-US" altLang="ja-JP" sz="2400" dirty="0" smtClean="0">
                <a:latin typeface="Roboto Condensed"/>
              </a:rPr>
              <a:t>-</a:t>
            </a:r>
            <a:r>
              <a:rPr lang="ru-RU" altLang="ja-JP" sz="2400" dirty="0" smtClean="0">
                <a:latin typeface="Roboto Condensed"/>
              </a:rPr>
              <a:t> </a:t>
            </a:r>
            <a:r>
              <a:rPr lang="ru-RU" sz="2400" dirty="0" smtClean="0">
                <a:latin typeface="Roboto Condensed"/>
              </a:rPr>
              <a:t>это </a:t>
            </a:r>
            <a:r>
              <a:rPr lang="ru-RU" sz="2400" dirty="0">
                <a:latin typeface="Roboto Condensed"/>
              </a:rPr>
              <a:t>совокупность законов и других регуляторов, влияющих на организацию бизнеса иностранных компаний в принимающих странах</a:t>
            </a:r>
            <a:r>
              <a:rPr lang="ru-RU" sz="2400" dirty="0" smtClean="0">
                <a:latin typeface="Roboto Condensed"/>
              </a:rPr>
              <a:t>. А также это </a:t>
            </a:r>
            <a:r>
              <a:rPr lang="ru-RU" sz="2400" dirty="0" smtClean="0"/>
              <a:t>элемент </a:t>
            </a:r>
            <a:r>
              <a:rPr lang="ru-RU" sz="2400" dirty="0"/>
              <a:t>внешней маркетинговой среды предприятия, характеризующий состояние законодательной базы государства, правового регулирования предпринимательской деятельности на территории страны.</a:t>
            </a:r>
            <a:endParaRPr lang="ru-RU" sz="2400" dirty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algn="just"/>
            <a:r>
              <a:rPr lang="ru-RU" sz="2400" dirty="0">
                <a:solidFill>
                  <a:srgbClr val="C00000"/>
                </a:solidFill>
                <a:latin typeface="Roboto Condensed"/>
              </a:rPr>
              <a:t>Например: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Законодательные акты</a:t>
            </a:r>
            <a:endParaRPr lang="ru-RU" sz="20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Правовое регулирование</a:t>
            </a:r>
            <a:endParaRPr lang="ru-RU" sz="20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</p:txBody>
      </p:sp>
      <p:pic>
        <p:nvPicPr>
          <p:cNvPr id="4098" name="Picture 2" descr="D:\Downloads\regulatory-compliance-governance-risk-management-and-compliance-payment-card-industry-data-security-standard-organization-others-af7f01cad176834937816ac0d427df3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633" y="4084654"/>
            <a:ext cx="2774312" cy="27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91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СОЦИАЛЬНО-КУЛЬТУРНЫЕ ФАКТОРЫ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11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"/>
              </a:rPr>
              <a:t>Социально-культурные факторы – это общая социальная ситуация в </a:t>
            </a:r>
            <a:r>
              <a:rPr lang="ru-RU" sz="2400" dirty="0" smtClean="0">
                <a:latin typeface="Roboto Condensed"/>
              </a:rPr>
              <a:t>стране. </a:t>
            </a:r>
          </a:p>
          <a:p>
            <a:pPr algn="just"/>
            <a:r>
              <a:rPr lang="ru-RU" sz="2400" dirty="0">
                <a:solidFill>
                  <a:srgbClr val="C00000"/>
                </a:solidFill>
                <a:latin typeface="Roboto Condensed"/>
              </a:rPr>
              <a:t>Например: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уровень </a:t>
            </a:r>
            <a:r>
              <a:rPr lang="ru-RU" sz="2000" dirty="0">
                <a:latin typeface="Roboto Condensed"/>
              </a:rPr>
              <a:t>доходов </a:t>
            </a:r>
            <a:r>
              <a:rPr lang="ru-RU" sz="2000" dirty="0" smtClean="0">
                <a:latin typeface="Roboto Condensed"/>
              </a:rPr>
              <a:t>населения 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демографическая ситуация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уровень </a:t>
            </a:r>
            <a:r>
              <a:rPr lang="ru-RU" sz="2000" dirty="0">
                <a:latin typeface="Roboto Condensed"/>
              </a:rPr>
              <a:t>образования </a:t>
            </a:r>
            <a:r>
              <a:rPr lang="ru-RU" sz="2000" dirty="0" smtClean="0">
                <a:latin typeface="Roboto Condensed"/>
              </a:rPr>
              <a:t>населения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отношение </a:t>
            </a:r>
            <a:r>
              <a:rPr lang="ru-RU" sz="2000" dirty="0">
                <a:latin typeface="Roboto Condensed"/>
              </a:rPr>
              <a:t>населения к труду и </a:t>
            </a:r>
            <a:r>
              <a:rPr lang="ru-RU" sz="2000" dirty="0" smtClean="0">
                <a:latin typeface="Roboto Condensed"/>
              </a:rPr>
              <a:t>отдыху</a:t>
            </a: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уровень </a:t>
            </a:r>
            <a:r>
              <a:rPr lang="ru-RU" sz="2000" dirty="0">
                <a:latin typeface="Roboto Condensed"/>
              </a:rPr>
              <a:t>потребления в стране и т. п. </a:t>
            </a:r>
            <a:endParaRPr lang="ru-RU" sz="20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265113" indent="-265113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Данные </a:t>
            </a:r>
            <a:r>
              <a:rPr lang="ru-RU" sz="2400" dirty="0">
                <a:latin typeface="Roboto Condensed"/>
              </a:rPr>
              <a:t>факторы также оказывают вполне конкретное влияние на деятельность хозяйственных </a:t>
            </a:r>
            <a:r>
              <a:rPr lang="ru-RU" sz="2400" dirty="0" smtClean="0">
                <a:latin typeface="Roboto Condensed"/>
              </a:rPr>
              <a:t>организаций, что </a:t>
            </a:r>
            <a:r>
              <a:rPr lang="ru-RU" sz="2400" dirty="0">
                <a:latin typeface="Roboto Condensed"/>
              </a:rPr>
              <a:t>обусловливает необходимость их постоянного изучения</a:t>
            </a:r>
            <a:r>
              <a:rPr lang="ru-RU" sz="2400" dirty="0" smtClean="0">
                <a:latin typeface="Roboto Condensed"/>
              </a:rPr>
              <a:t>.</a:t>
            </a:r>
            <a:endParaRPr lang="ru-RU" sz="2400" dirty="0">
              <a:latin typeface="Roboto Condensed"/>
            </a:endParaRPr>
          </a:p>
        </p:txBody>
      </p:sp>
      <p:pic>
        <p:nvPicPr>
          <p:cNvPr id="5122" name="Picture 2" descr="D:\Downloads\popular-culture-culture-shock-cultural-diversity-society-culture-c22316b40414ffd2ce5601c85462e42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919" y="2211572"/>
            <a:ext cx="2723861" cy="266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78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НАУЧНО-ТЕХНИЧЕСКИЕ ФАКТОРЫ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12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"/>
              </a:rPr>
              <a:t>Факторы научно-технического воздействия включают в </a:t>
            </a:r>
            <a:r>
              <a:rPr lang="ru-RU" sz="2400" dirty="0" smtClean="0">
                <a:latin typeface="Roboto Condensed"/>
              </a:rPr>
              <a:t>себя </a:t>
            </a:r>
            <a:r>
              <a:rPr lang="ru-RU" sz="2400" dirty="0">
                <a:latin typeface="Roboto Condensed"/>
              </a:rPr>
              <a:t>последние достижения в области науки и техники и перспективы дальнейшего развития </a:t>
            </a:r>
            <a:r>
              <a:rPr lang="ru-RU" sz="2400" dirty="0" smtClean="0">
                <a:latin typeface="Roboto Condensed"/>
              </a:rPr>
              <a:t>науки, </a:t>
            </a:r>
            <a:r>
              <a:rPr lang="ru-RU" sz="2400" dirty="0">
                <a:latin typeface="Roboto Condensed"/>
              </a:rPr>
              <a:t>вероятность появления новых технологий и перспективы их </a:t>
            </a:r>
            <a:r>
              <a:rPr lang="ru-RU" sz="2400" dirty="0" smtClean="0">
                <a:latin typeface="Roboto Condensed"/>
              </a:rPr>
              <a:t>внедрения, </a:t>
            </a:r>
            <a:r>
              <a:rPr lang="ru-RU" sz="2400" dirty="0">
                <a:latin typeface="Roboto Condensed"/>
              </a:rPr>
              <a:t>вероятность появления пионерных товаров и их влияние на ситуацию на рынке.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algn="just"/>
            <a:r>
              <a:rPr lang="ru-RU" sz="2400" dirty="0" smtClean="0">
                <a:solidFill>
                  <a:srgbClr val="C00000"/>
                </a:solidFill>
                <a:latin typeface="Roboto Condensed"/>
              </a:rPr>
              <a:t>А также:</a:t>
            </a:r>
            <a:endParaRPr lang="ru-RU" sz="2400" dirty="0">
              <a:solidFill>
                <a:srgbClr val="C00000"/>
              </a:solidFill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/>
              <a:t>Ключевые технологические изменения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/>
              <a:t>Тенденции</a:t>
            </a:r>
            <a:r>
              <a:rPr lang="ru-RU" sz="2000" dirty="0"/>
              <a:t> НИОКР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/>
              <a:t>Новые патенты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/>
              <a:t>Инвестиционная политика</a:t>
            </a:r>
            <a:endParaRPr lang="ru-RU" sz="2000" dirty="0"/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/>
              <a:t>Развитие технологий</a:t>
            </a:r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</p:txBody>
      </p:sp>
      <p:pic>
        <p:nvPicPr>
          <p:cNvPr id="6146" name="Picture 2" descr="D:\Downloads\atom-nuclear-physics-science-chemical-physics-science-49514864fa54ec6e326fed2c82c34aa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002" y="4041800"/>
            <a:ext cx="2816199" cy="281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67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ЭКОЛОГИЧЕСКАЯ СРЕДА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13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Экологическая </a:t>
            </a:r>
            <a:r>
              <a:rPr lang="ru-RU" sz="2400" dirty="0">
                <a:latin typeface="Roboto Condensed"/>
              </a:rPr>
              <a:t>среда – это то, что находится вокруг вас, и то, как оно влияет на ваше </a:t>
            </a:r>
            <a:r>
              <a:rPr lang="ru-RU" sz="2400" dirty="0" smtClean="0">
                <a:latin typeface="Roboto Condensed"/>
              </a:rPr>
              <a:t>развитие. Говоря </a:t>
            </a:r>
            <a:r>
              <a:rPr lang="ru-RU" sz="2400" dirty="0">
                <a:latin typeface="Roboto Condensed"/>
              </a:rPr>
              <a:t>научным </a:t>
            </a:r>
            <a:r>
              <a:rPr lang="ru-RU" sz="2400" dirty="0" smtClean="0">
                <a:latin typeface="Roboto Condensed"/>
              </a:rPr>
              <a:t>языком </a:t>
            </a:r>
            <a:r>
              <a:rPr lang="ru-RU" sz="2400" dirty="0">
                <a:latin typeface="Roboto Condensed"/>
              </a:rPr>
              <a:t>комплекс окружающих человека или другой живой организм физических, географических, биологических, социальных, культурных и политических условий, который определяет форму и характер  его существования.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algn="just"/>
            <a:r>
              <a:rPr lang="ru-RU" sz="2400" dirty="0" smtClean="0">
                <a:solidFill>
                  <a:srgbClr val="C00000"/>
                </a:solidFill>
                <a:latin typeface="Roboto Condensed"/>
              </a:rPr>
              <a:t>Например:</a:t>
            </a:r>
            <a:endParaRPr lang="ru-RU" sz="2400" dirty="0">
              <a:solidFill>
                <a:srgbClr val="C00000"/>
              </a:solidFill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/>
              <a:t>Экологические движения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/>
              <a:t>Зелёные политические партии</a:t>
            </a:r>
            <a:endParaRPr lang="ru-RU" sz="2000" dirty="0"/>
          </a:p>
          <a:p>
            <a:pPr marL="342900" indent="-342900">
              <a:buFont typeface="Courier New" pitchFamily="49" charset="0"/>
              <a:buChar char="o"/>
            </a:pPr>
            <a:r>
              <a:rPr lang="ru-RU" sz="2000" dirty="0" smtClean="0"/>
              <a:t>Регулирование со стороны </a:t>
            </a:r>
            <a:r>
              <a:rPr lang="ru-RU" sz="2000" dirty="0" err="1" smtClean="0"/>
              <a:t>Госкомэкологии</a:t>
            </a:r>
            <a:endParaRPr lang="ru-RU" sz="2000" dirty="0"/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</p:txBody>
      </p:sp>
      <p:pic>
        <p:nvPicPr>
          <p:cNvPr id="3074" name="Picture 2" descr="D:\Downloads\5vl81qb6tkc63bl2i5iha5p10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879" y="4154870"/>
            <a:ext cx="2758493" cy="2703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41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МИКРОСРЕДА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14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Факторы </a:t>
            </a:r>
            <a:r>
              <a:rPr lang="ru-RU" sz="2400" dirty="0">
                <a:latin typeface="Roboto Condensed"/>
              </a:rPr>
              <a:t>ближней окружающей среды – это, в первую очередь, наличие и поведение потенциальных клиентов, возможности приобретать ресурсы для производства товаров и услуг и т.д. </a:t>
            </a: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Анализ </a:t>
            </a:r>
            <a:r>
              <a:rPr lang="ru-RU" sz="2400" dirty="0">
                <a:latin typeface="Roboto Condensed"/>
              </a:rPr>
              <a:t>этой группы факторов подразумевает их ранжирование и оценку и выявление тех факторов, которые непосредственно определяют успех или, напротив, неудачу организации на рынке. </a:t>
            </a: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Большинство </a:t>
            </a:r>
            <a:r>
              <a:rPr lang="ru-RU" sz="2400" dirty="0">
                <a:latin typeface="Roboto Condensed"/>
              </a:rPr>
              <a:t>исследователей считает, что главное внимание следует уделять конкурентам.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41206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АНАЛИЗ КОНКУРЕНТОВ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15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" name="Скругленный прямоугольник 17"/>
          <p:cNvSpPr/>
          <p:nvPr/>
        </p:nvSpPr>
        <p:spPr>
          <a:xfrm>
            <a:off x="1494503" y="1946807"/>
            <a:ext cx="8190271" cy="998325"/>
          </a:xfrm>
          <a:prstGeom prst="roundRect">
            <a:avLst/>
          </a:prstGeom>
          <a:solidFill>
            <a:schemeClr val="accent1">
              <a:lumMod val="5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Roboto Condensed"/>
              </a:rPr>
              <a:t>Степень ожесточенности борьбы между функционирующими в отрасли конкурентами зависит от следующих условий: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300081" y="3911077"/>
            <a:ext cx="2712468" cy="2175091"/>
          </a:xfrm>
          <a:prstGeom prst="roundRect">
            <a:avLst/>
          </a:prstGeom>
          <a:solidFill>
            <a:schemeClr val="accent1">
              <a:lumMod val="5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количество </a:t>
            </a:r>
            <a:r>
              <a:rPr lang="ru-RU" sz="2000" b="1" dirty="0">
                <a:solidFill>
                  <a:schemeClr val="bg1"/>
                </a:solidFill>
              </a:rPr>
              <a:t>организаций в данной отрасли: чем больше организаций, тем острее конкуренция;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67716" y="3911079"/>
            <a:ext cx="4778478" cy="1087543"/>
          </a:xfrm>
          <a:prstGeom prst="roundRect">
            <a:avLst/>
          </a:prstGeom>
          <a:solidFill>
            <a:schemeClr val="accent1">
              <a:lumMod val="5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прибыльности данного рынка, т. е. возможности получить высокую прибыль на этом товарном рынке;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58063" y="3911079"/>
            <a:ext cx="3971485" cy="2558547"/>
          </a:xfrm>
          <a:prstGeom prst="roundRect">
            <a:avLst/>
          </a:prstGeom>
          <a:solidFill>
            <a:schemeClr val="accent1">
              <a:lumMod val="5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Roboto Condensed"/>
              </a:rPr>
              <a:t>трудности ухода с данного рынка, например из-за наличия дорогостоящего и узкоспециализированного оборудования, которое не может быть использовано для производства другого товара</a:t>
            </a:r>
            <a:r>
              <a:rPr lang="uz-Cyrl-UZ" sz="2000" b="1" dirty="0">
                <a:solidFill>
                  <a:schemeClr val="bg1"/>
                </a:solidFill>
                <a:latin typeface="Roboto Condensed"/>
              </a:rPr>
              <a:t>;</a:t>
            </a:r>
            <a:endParaRPr lang="ru-RU" sz="2000" b="1" dirty="0">
              <a:solidFill>
                <a:schemeClr val="bg1"/>
              </a:solidFill>
              <a:latin typeface="Roboto Condensed"/>
            </a:endParaRPr>
          </a:p>
        </p:txBody>
      </p:sp>
      <p:cxnSp>
        <p:nvCxnSpPr>
          <p:cNvPr id="22" name="Прямая со стрелкой 21"/>
          <p:cNvCxnSpPr>
            <a:stCxn id="18" idx="2"/>
            <a:endCxn id="19" idx="0"/>
          </p:cNvCxnSpPr>
          <p:nvPr/>
        </p:nvCxnSpPr>
        <p:spPr>
          <a:xfrm>
            <a:off x="5589639" y="2945132"/>
            <a:ext cx="66676" cy="965945"/>
          </a:xfrm>
          <a:prstGeom prst="straightConnector1">
            <a:avLst/>
          </a:prstGeom>
          <a:ln w="38100">
            <a:solidFill>
              <a:srgbClr val="00206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8" idx="2"/>
            <a:endCxn id="20" idx="0"/>
          </p:cNvCxnSpPr>
          <p:nvPr/>
        </p:nvCxnSpPr>
        <p:spPr>
          <a:xfrm>
            <a:off x="5589639" y="2945132"/>
            <a:ext cx="3967316" cy="965947"/>
          </a:xfrm>
          <a:prstGeom prst="straightConnector1">
            <a:avLst/>
          </a:prstGeom>
          <a:ln w="38100">
            <a:solidFill>
              <a:srgbClr val="00206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18" idx="2"/>
            <a:endCxn id="21" idx="0"/>
          </p:cNvCxnSpPr>
          <p:nvPr/>
        </p:nvCxnSpPr>
        <p:spPr>
          <a:xfrm flipH="1">
            <a:off x="2143806" y="2945132"/>
            <a:ext cx="3445833" cy="965947"/>
          </a:xfrm>
          <a:prstGeom prst="straightConnector1">
            <a:avLst/>
          </a:prstGeom>
          <a:ln w="38100">
            <a:solidFill>
              <a:srgbClr val="00206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3" t="5314" b="12965"/>
          <a:stretch/>
        </p:blipFill>
        <p:spPr bwMode="auto">
          <a:xfrm>
            <a:off x="9449395" y="15073"/>
            <a:ext cx="2753238" cy="1568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142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АНАЛИЗ КОНКУРЕНТОВ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16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"/>
              </a:rPr>
              <a:t>Непосредственно </a:t>
            </a:r>
            <a:r>
              <a:rPr lang="ru-RU" sz="2400" dirty="0">
                <a:latin typeface="Roboto Condensed"/>
              </a:rPr>
              <a:t>анализ включает в себя ряд взаимосвязанных стадий</a:t>
            </a:r>
            <a:r>
              <a:rPr lang="ru-RU" sz="2400" dirty="0" smtClean="0">
                <a:latin typeface="Roboto Condensed"/>
              </a:rPr>
              <a:t>: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715963" lvl="0" indent="-342900" algn="just">
              <a:buFont typeface="Courier New" pitchFamily="49" charset="0"/>
              <a:buChar char="o"/>
            </a:pPr>
            <a:r>
              <a:rPr lang="ru-RU" sz="2400" dirty="0">
                <a:latin typeface="Roboto Condensed"/>
              </a:rPr>
              <a:t>формирование списка всех организаций, которые в той или иной степени могут быть отнесены к числу конкурентов</a:t>
            </a:r>
            <a:r>
              <a:rPr lang="ru-RU" sz="2400" dirty="0" smtClean="0">
                <a:latin typeface="Roboto Condensed"/>
              </a:rPr>
              <a:t>;</a:t>
            </a:r>
          </a:p>
          <a:p>
            <a:pPr marL="715963" lvl="0" indent="-342900" algn="just">
              <a:buFont typeface="Courier New" pitchFamily="49" charset="0"/>
              <a:buChar char="o"/>
            </a:pPr>
            <a:endParaRPr lang="ru-RU" sz="2400" dirty="0">
              <a:latin typeface="Roboto Condensed"/>
            </a:endParaRPr>
          </a:p>
          <a:p>
            <a:pPr marL="715963" lvl="0" indent="-342900" algn="just">
              <a:buFont typeface="Courier New" pitchFamily="49" charset="0"/>
              <a:buChar char="o"/>
            </a:pPr>
            <a:r>
              <a:rPr lang="ru-RU" sz="2400" dirty="0">
                <a:latin typeface="Roboto Condensed"/>
              </a:rPr>
              <a:t>изучение деятельности каждой из конкурирующих организаций и их ранжирование – размещение в порядке убывания с точки зрения их опасности для организации</a:t>
            </a:r>
            <a:r>
              <a:rPr lang="ru-RU" sz="2400" dirty="0" smtClean="0">
                <a:latin typeface="Roboto Condensed"/>
              </a:rPr>
              <a:t>;</a:t>
            </a:r>
            <a:endParaRPr lang="ru-RU" sz="24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3" t="5314" b="12965"/>
          <a:stretch/>
        </p:blipFill>
        <p:spPr bwMode="auto">
          <a:xfrm>
            <a:off x="9449395" y="15073"/>
            <a:ext cx="2753238" cy="1568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604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АНАЛИЗ КОНКУРЕНТОВ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17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lvl="0" indent="-265113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715963" lvl="0" indent="-342900" algn="just">
              <a:buFont typeface="Courier New" pitchFamily="49" charset="0"/>
              <a:buChar char="o"/>
            </a:pPr>
            <a:r>
              <a:rPr lang="ru-RU" sz="2400" dirty="0" smtClean="0">
                <a:latin typeface="Roboto Condensed"/>
              </a:rPr>
              <a:t>определение </a:t>
            </a:r>
            <a:r>
              <a:rPr lang="ru-RU" sz="2400" dirty="0">
                <a:latin typeface="Roboto Condensed"/>
              </a:rPr>
              <a:t>главного конкурента или нескольких конкурентов и сопоставление возможностей своей организации с возможностями организаций-конкурентов</a:t>
            </a:r>
            <a:r>
              <a:rPr lang="ru-RU" sz="2400" dirty="0" smtClean="0">
                <a:latin typeface="Roboto Condensed"/>
              </a:rPr>
              <a:t>;</a:t>
            </a:r>
          </a:p>
          <a:p>
            <a:pPr marL="715963" lvl="0" indent="-342900" algn="just">
              <a:buFont typeface="Courier New" pitchFamily="49" charset="0"/>
              <a:buChar char="o"/>
            </a:pPr>
            <a:endParaRPr lang="ru-RU" sz="2400" dirty="0">
              <a:latin typeface="Roboto Condensed"/>
            </a:endParaRPr>
          </a:p>
          <a:p>
            <a:pPr marL="715963" indent="-342900" algn="just">
              <a:buFont typeface="Courier New" pitchFamily="49" charset="0"/>
              <a:buChar char="o"/>
            </a:pPr>
            <a:r>
              <a:rPr lang="ru-RU" sz="2400" dirty="0">
                <a:latin typeface="Roboto Condensed"/>
              </a:rPr>
              <a:t>предварительные выводы о перспективах развития конкурентной борьбы и целесообразной линии поведения на рынке.</a:t>
            </a:r>
          </a:p>
          <a:p>
            <a:pPr marL="715963" indent="-342900" algn="just">
              <a:buFont typeface="Courier New" pitchFamily="49" charset="0"/>
              <a:buChar char="o"/>
            </a:pPr>
            <a:endParaRPr lang="ru-RU" sz="2400" dirty="0">
              <a:latin typeface="Roboto Condensed"/>
            </a:endParaRPr>
          </a:p>
          <a:p>
            <a:pPr marL="279400" lvl="0" indent="-279400" algn="just">
              <a:buFont typeface="Wingdings" pitchFamily="2" charset="2"/>
              <a:buChar char="Ø"/>
            </a:pPr>
            <a:r>
              <a:rPr lang="ru-RU" sz="2400" dirty="0">
                <a:latin typeface="Roboto Condensed"/>
              </a:rPr>
              <a:t>Угроза появления новых конкурентов во многом зависит от того, в какой форме функционирует рынок того или иного товара.</a:t>
            </a:r>
          </a:p>
          <a:p>
            <a:pPr marL="265113" lvl="0" indent="-265113" algn="just">
              <a:buFont typeface="Wingdings" panose="05000000000000000000" pitchFamily="2" charset="2"/>
              <a:buChar char="Ø"/>
            </a:pPr>
            <a:endParaRPr lang="ru-RU" sz="2000" dirty="0">
              <a:latin typeface="Roboto Condensed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"/>
              </a:rPr>
              <a:t>ЧЕМ ТРУДНЕЕ ВОЙТИ В ОТРАСЛЬ,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"/>
              </a:rPr>
            </a:b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"/>
              </a:rPr>
              <a:t>ТЕМ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"/>
              </a:rPr>
              <a:t>МЕНЬШЕ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Condensed"/>
              </a:rPr>
              <a:t>КОНКУРЕНЦИЯ !!!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3" t="5314" b="12965"/>
          <a:stretch/>
        </p:blipFill>
        <p:spPr bwMode="auto">
          <a:xfrm>
            <a:off x="9449395" y="15073"/>
            <a:ext cx="2753238" cy="1568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075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700" dirty="0" smtClean="0"/>
              <a:t>ДРУГИЕ ФАКТОРЫ ВНУТРЕННЕЙ СРЕДЫ</a:t>
            </a:r>
            <a:endParaRPr lang="ru-RU" sz="27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18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 algn="just">
              <a:buFont typeface="Wingdings" pitchFamily="2" charset="2"/>
              <a:buChar char="Ø"/>
            </a:pPr>
            <a:r>
              <a:rPr lang="ru-RU" sz="2400" dirty="0" smtClean="0">
                <a:latin typeface="Roboto Condensed"/>
              </a:rPr>
              <a:t>Анализ </a:t>
            </a:r>
            <a:r>
              <a:rPr lang="ru-RU" sz="2400" dirty="0">
                <a:latin typeface="Roboto Condensed"/>
              </a:rPr>
              <a:t>факторов ближней окружающей среды не ограничивается рассмотрением только конкурентной среды. </a:t>
            </a:r>
            <a:r>
              <a:rPr lang="ru-RU" sz="2400" dirty="0" smtClean="0">
                <a:latin typeface="Roboto Condensed"/>
              </a:rPr>
              <a:t>Существует </a:t>
            </a:r>
            <a:r>
              <a:rPr lang="ru-RU" sz="2400" dirty="0">
                <a:latin typeface="Roboto Condensed"/>
              </a:rPr>
              <a:t>множество других региональных, местных или отраслевых факторов, которые также следует учитывать при анализе внешней среды</a:t>
            </a:r>
            <a:r>
              <a:rPr lang="ru-RU" sz="2400" dirty="0" smtClean="0">
                <a:latin typeface="Roboto Condensed"/>
              </a:rPr>
              <a:t>.</a:t>
            </a:r>
          </a:p>
          <a:p>
            <a:pPr marL="279400" indent="-279400" algn="just">
              <a:buFont typeface="Wingdings" pitchFamily="2" charset="2"/>
              <a:buChar char="Ø"/>
            </a:pPr>
            <a:r>
              <a:rPr lang="ru-RU" sz="2400" dirty="0" smtClean="0">
                <a:latin typeface="Roboto Condensed"/>
              </a:rPr>
              <a:t>Анализ </a:t>
            </a:r>
            <a:r>
              <a:rPr lang="ru-RU" sz="2400" dirty="0">
                <a:latin typeface="Roboto Condensed"/>
              </a:rPr>
              <a:t>внутренней среды, или ресурсного потенциала, подразумевает выяснение того, какими возможностями располагает организация, насколько правильно их использует, каким образом можно повысить эффективность ее функционирования. </a:t>
            </a:r>
            <a:endParaRPr lang="ru-RU" sz="2400" dirty="0" smtClean="0">
              <a:latin typeface="Roboto Condensed"/>
            </a:endParaRPr>
          </a:p>
          <a:p>
            <a:pPr marL="279400" indent="-279400" algn="just">
              <a:buFont typeface="Wingdings" pitchFamily="2" charset="2"/>
              <a:buChar char="Ø"/>
            </a:pPr>
            <a:r>
              <a:rPr lang="ru-RU" sz="2400" dirty="0" smtClean="0">
                <a:latin typeface="Roboto Condensed"/>
              </a:rPr>
              <a:t>Результаты </a:t>
            </a:r>
            <a:r>
              <a:rPr lang="ru-RU" sz="2400" dirty="0">
                <a:latin typeface="Roboto Condensed"/>
              </a:rPr>
              <a:t>этого анализа в совокупности с результатами анализа внешней среды являются основой выработки стратегии развития организации.</a:t>
            </a:r>
          </a:p>
          <a:p>
            <a:pPr marL="279400" indent="-279400" algn="just">
              <a:buFont typeface="Wingdings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279400" lvl="0" indent="-279400" algn="just">
              <a:buFont typeface="Wingdings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265113" lvl="0" indent="-265113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715963" indent="-342900" algn="just">
              <a:buFont typeface="Courier New" pitchFamily="49" charset="0"/>
              <a:buChar char="o"/>
            </a:pPr>
            <a:endParaRPr lang="ru-RU" sz="2400" dirty="0">
              <a:latin typeface="Roboto Condensed"/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ru-RU" sz="20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44523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ВНУТРЕННИЙ АНАЛИЗ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19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 algn="just">
              <a:buFont typeface="Wingdings" pitchFamily="2" charset="2"/>
              <a:buChar char="Ø"/>
            </a:pPr>
            <a:r>
              <a:rPr lang="ru-RU" sz="2400" dirty="0">
                <a:latin typeface="Roboto Condensed"/>
              </a:rPr>
              <a:t>Объектами аналитического исследования выступают: организационная структура управления, кадровый потенциал организации, технологический потенциал организации. Эти компоненты могут анализироваться автономно или комплексно. </a:t>
            </a:r>
            <a:endParaRPr lang="ru-RU" sz="2400" dirty="0" smtClean="0">
              <a:latin typeface="Roboto Condensed"/>
            </a:endParaRPr>
          </a:p>
          <a:p>
            <a:pPr marL="279400" indent="-279400" algn="just">
              <a:buFont typeface="Wingdings" pitchFamily="2" charset="2"/>
              <a:buChar char="Ø"/>
            </a:pPr>
            <a:endParaRPr lang="ru-RU" sz="2400" dirty="0" smtClean="0">
              <a:latin typeface="Roboto Condensed"/>
            </a:endParaRPr>
          </a:p>
          <a:p>
            <a:pPr marL="279400" indent="-279400" algn="just">
              <a:buFont typeface="Wingdings" pitchFamily="2" charset="2"/>
              <a:buChar char="Ø"/>
            </a:pPr>
            <a:r>
              <a:rPr lang="ru-RU" sz="2400" dirty="0" smtClean="0">
                <a:latin typeface="Roboto Condensed"/>
              </a:rPr>
              <a:t>Изучение </a:t>
            </a:r>
            <a:r>
              <a:rPr lang="ru-RU" sz="2400" dirty="0">
                <a:latin typeface="Roboto Condensed"/>
              </a:rPr>
              <a:t>ресурсного потенциала организации следует проводить в три </a:t>
            </a:r>
            <a:r>
              <a:rPr lang="ru-RU" sz="2400" dirty="0" smtClean="0">
                <a:latin typeface="Roboto Condensed"/>
              </a:rPr>
              <a:t>этапа:</a:t>
            </a:r>
          </a:p>
          <a:p>
            <a:pPr marL="279400" indent="-279400" algn="just">
              <a:buFont typeface="Wingdings" pitchFamily="2" charset="2"/>
              <a:buChar char="Ø"/>
            </a:pPr>
            <a:endParaRPr lang="ru-RU" sz="2400" dirty="0">
              <a:latin typeface="Roboto Condensed"/>
            </a:endParaRPr>
          </a:p>
          <a:p>
            <a:pPr marL="538163" indent="-261938" algn="just">
              <a:buFont typeface="+mj-lt"/>
              <a:buAutoNum type="arabicPeriod"/>
            </a:pPr>
            <a:r>
              <a:rPr lang="ru-RU" sz="2400" dirty="0"/>
              <a:t>Анализ производственно-хозяйственной деятельности;</a:t>
            </a:r>
          </a:p>
          <a:p>
            <a:pPr marL="538163" indent="-261938" algn="just">
              <a:buFont typeface="+mj-lt"/>
              <a:buAutoNum type="arabicPeriod"/>
            </a:pPr>
            <a:r>
              <a:rPr lang="ru-RU" sz="2400" dirty="0"/>
              <a:t>Анализ имущественного комплекса организации;</a:t>
            </a:r>
          </a:p>
          <a:p>
            <a:pPr marL="538163" indent="-261938" algn="just">
              <a:buFont typeface="+mj-lt"/>
              <a:buAutoNum type="arabicPeriod"/>
            </a:pPr>
            <a:r>
              <a:rPr lang="ru-RU" sz="2400" dirty="0"/>
              <a:t>Анализ финансового состояния организации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4616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ПРОИЗВОДСТВЕННО-ХОЗЯЙСТВЕННАЯ ДЕЯТЕЛЬНОСТЬ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20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arenR"/>
            </a:pPr>
            <a:r>
              <a:rPr lang="ru-RU" sz="2400" dirty="0">
                <a:latin typeface="Roboto Condensed"/>
              </a:rPr>
              <a:t>А</a:t>
            </a:r>
            <a:r>
              <a:rPr lang="ru-RU" sz="2400" dirty="0" smtClean="0">
                <a:latin typeface="Roboto Condensed"/>
              </a:rPr>
              <a:t>нализ </a:t>
            </a:r>
            <a:r>
              <a:rPr lang="ru-RU" sz="2400" dirty="0">
                <a:latin typeface="Roboto Condensed"/>
              </a:rPr>
              <a:t>основных технико-экономических показателей, зависящих от специфики отрасли и каждого конкретного </a:t>
            </a:r>
            <a:r>
              <a:rPr lang="ru-RU" sz="2400" dirty="0" smtClean="0">
                <a:latin typeface="Roboto Condensed"/>
              </a:rPr>
              <a:t>предприятия; необходимо обязательно рассматривать:</a:t>
            </a:r>
          </a:p>
          <a:p>
            <a:pPr marL="457200" indent="-457200" algn="just">
              <a:buFont typeface="+mj-lt"/>
              <a:buAutoNum type="arabicParenR"/>
            </a:pPr>
            <a:endParaRPr lang="ru-RU" sz="2400" dirty="0">
              <a:latin typeface="Roboto Condensed"/>
            </a:endParaRPr>
          </a:p>
          <a:p>
            <a:pPr marL="622300" lvl="0" indent="-261938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объем произведенной продукции в натуральном и стоимостном выражении, что дает информацию о масштабах деятельности;</a:t>
            </a:r>
          </a:p>
          <a:p>
            <a:pPr marL="622300" lvl="0" indent="-261938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объем реализованной продукции в натуральном и стоимостном выражении; </a:t>
            </a:r>
          </a:p>
          <a:p>
            <a:pPr marL="622300" lvl="0" indent="-261938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затраты на производство и реализацию продукции;</a:t>
            </a:r>
          </a:p>
          <a:p>
            <a:pPr marL="622300" lvl="0" indent="-261938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прибыль до налогообложения и чистая прибыль</a:t>
            </a:r>
            <a:r>
              <a:rPr lang="ru-RU" sz="2000" dirty="0" smtClean="0">
                <a:latin typeface="Roboto Condensed"/>
              </a:rPr>
              <a:t>.</a:t>
            </a:r>
            <a:endParaRPr lang="ru-RU" sz="20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22385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ПРОИЗВОДСТВЕННО-ХОЗЯЙСТВЕННАЯ ДЕЯТЕЛЬНОСТЬ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21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arenR" startAt="2"/>
            </a:pPr>
            <a:r>
              <a:rPr lang="ru-RU" sz="2400" dirty="0" smtClean="0">
                <a:latin typeface="Roboto Condensed"/>
              </a:rPr>
              <a:t>Анализ </a:t>
            </a:r>
            <a:r>
              <a:rPr lang="ru-RU" sz="2400" dirty="0">
                <a:latin typeface="Roboto Condensed"/>
              </a:rPr>
              <a:t>производственной программы предприятия, осуществляемый по всем видам деятельности организации и предусматривающий</a:t>
            </a:r>
            <a:r>
              <a:rPr lang="ru-RU" sz="2400" dirty="0" smtClean="0">
                <a:latin typeface="Roboto Condensed"/>
              </a:rPr>
              <a:t>:</a:t>
            </a:r>
          </a:p>
          <a:p>
            <a:pPr marL="457200" indent="-457200" algn="just">
              <a:buFont typeface="+mj-lt"/>
              <a:buAutoNum type="arabicParenR" startAt="2"/>
            </a:pPr>
            <a:endParaRPr lang="ru-RU" sz="2400" dirty="0">
              <a:latin typeface="Roboto Condensed"/>
            </a:endParaRPr>
          </a:p>
          <a:p>
            <a:pPr marL="622300" indent="-261938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анализ структуры видов деятельности;</a:t>
            </a:r>
          </a:p>
          <a:p>
            <a:pPr marL="622300" indent="-261938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анализ затрат по видам деятельности;</a:t>
            </a:r>
          </a:p>
          <a:p>
            <a:pPr marL="622300" indent="-261938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анализ доходности по видам деятельности.</a:t>
            </a:r>
          </a:p>
          <a:p>
            <a:pPr marL="174625" indent="0" algn="just">
              <a:buNone/>
            </a:pPr>
            <a:endParaRPr lang="en-US" sz="2400" dirty="0">
              <a:latin typeface="Roboto Condensed"/>
            </a:endParaRPr>
          </a:p>
          <a:p>
            <a:pPr algn="just">
              <a:buNone/>
            </a:pPr>
            <a:r>
              <a:rPr lang="ru-RU" sz="2400" dirty="0" smtClean="0">
                <a:latin typeface="Roboto Condensed"/>
              </a:rPr>
              <a:t>На </a:t>
            </a:r>
            <a:r>
              <a:rPr lang="ru-RU" sz="2400" dirty="0">
                <a:latin typeface="Roboto Condensed"/>
              </a:rPr>
              <a:t>данном этапе анализа выявляется наиболее эффективное направление </a:t>
            </a:r>
            <a:r>
              <a:rPr lang="ru-RU" sz="2400" dirty="0" smtClean="0">
                <a:latin typeface="Roboto Condensed"/>
              </a:rPr>
              <a:t>проектной </a:t>
            </a:r>
            <a:r>
              <a:rPr lang="ru-RU" sz="2400" dirty="0">
                <a:latin typeface="Roboto Condensed"/>
              </a:rPr>
              <a:t>деятельности, дающее основные доходы </a:t>
            </a:r>
            <a:r>
              <a:rPr lang="ru-RU" sz="2400" dirty="0" smtClean="0">
                <a:latin typeface="Roboto Condensed"/>
              </a:rPr>
              <a:t>проекта.</a:t>
            </a:r>
            <a:endParaRPr lang="ru-RU" sz="24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55732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ИМУЩЕСТВЕННЫЙ КОМПЛЕКС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22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1475" indent="-371475" algn="just">
              <a:buFont typeface="+mj-lt"/>
              <a:buAutoNum type="arabicParenR"/>
            </a:pPr>
            <a:r>
              <a:rPr lang="ru-RU" sz="2400" dirty="0" smtClean="0">
                <a:latin typeface="Roboto Condensed"/>
              </a:rPr>
              <a:t>Анализ </a:t>
            </a:r>
            <a:r>
              <a:rPr lang="ru-RU" sz="2400" dirty="0">
                <a:latin typeface="Roboto Condensed"/>
              </a:rPr>
              <a:t>основных фондов, а именно:</a:t>
            </a:r>
          </a:p>
          <a:p>
            <a:pPr marL="622300" lvl="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величины и структуры основных фондов;</a:t>
            </a:r>
          </a:p>
          <a:p>
            <a:pPr marL="622300" lvl="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эффективности использования основных фондов;</a:t>
            </a:r>
          </a:p>
          <a:p>
            <a:pPr marL="622300" lvl="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динамики выбытия и обновления основных фондов;</a:t>
            </a:r>
          </a:p>
          <a:p>
            <a:pPr marL="371475" indent="-371475" algn="just">
              <a:buFont typeface="+mj-lt"/>
              <a:buAutoNum type="arabicParenR" startAt="2"/>
            </a:pPr>
            <a:r>
              <a:rPr lang="ru-RU" sz="2400" dirty="0" smtClean="0">
                <a:latin typeface="Roboto Condensed"/>
              </a:rPr>
              <a:t>Анализ </a:t>
            </a:r>
            <a:r>
              <a:rPr lang="ru-RU" sz="2400" dirty="0">
                <a:latin typeface="Roboto Condensed"/>
              </a:rPr>
              <a:t>материальных ресурсов, связанный с оценкой эффективности их использования и подразумевающий определение: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обеспеченности производственными запасами;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оборачиваемости производственных запасов;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удельного расхода материалов на единицу продукции;</a:t>
            </a:r>
          </a:p>
          <a:p>
            <a:pPr marL="371475" indent="-371475" algn="just">
              <a:buFont typeface="+mj-lt"/>
              <a:buAutoNum type="arabicParenR" startAt="3"/>
            </a:pPr>
            <a:r>
              <a:rPr lang="ru-RU" sz="2400" dirty="0" smtClean="0">
                <a:latin typeface="Roboto Condensed"/>
              </a:rPr>
              <a:t>Анализ </a:t>
            </a:r>
            <a:r>
              <a:rPr lang="ru-RU" sz="2400" dirty="0">
                <a:latin typeface="Roboto Condensed"/>
              </a:rPr>
              <a:t>трудовых ресурсов, осуществляемый по стандартной схеме и включающий определение: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характеристики персонала по возрасту, полу и другим признакам;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квалификации персонала;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текучести кадров.</a:t>
            </a:r>
          </a:p>
        </p:txBody>
      </p:sp>
    </p:spTree>
    <p:extLst>
      <p:ext uri="{BB962C8B-B14F-4D97-AF65-F5344CB8AC3E}">
        <p14:creationId xmlns:p14="http://schemas.microsoft.com/office/powerpoint/2010/main" val="213119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ФИНАНСОВОЕ СОСТОЯНИЕ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23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 algn="just">
              <a:buFont typeface="+mj-lt"/>
              <a:buAutoNum type="arabicParenR"/>
            </a:pPr>
            <a:r>
              <a:rPr lang="ru-RU" sz="2400" dirty="0" smtClean="0">
                <a:latin typeface="Roboto Condensed"/>
              </a:rPr>
              <a:t>Финансовый </a:t>
            </a:r>
            <a:r>
              <a:rPr lang="ru-RU" sz="2400" dirty="0">
                <a:latin typeface="Roboto Condensed"/>
              </a:rPr>
              <a:t>анализ, выполняемый по давно известной и апробированной схеме и включающий: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анализ ликвидности и платежеспособности организации;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анализ финансовой устойчивости организации;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анализ деловой активности организации;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анализ результатов </a:t>
            </a:r>
            <a:r>
              <a:rPr lang="ru-RU" sz="2000" dirty="0" smtClean="0">
                <a:latin typeface="Roboto Condensed"/>
              </a:rPr>
              <a:t>фин. </a:t>
            </a:r>
            <a:r>
              <a:rPr lang="ru-RU" sz="2000" dirty="0">
                <a:latin typeface="Roboto Condensed"/>
              </a:rPr>
              <a:t>деятельности и оценку перспектив дальнейшего развития.</a:t>
            </a:r>
          </a:p>
          <a:p>
            <a:pPr marL="371475" indent="-371475" algn="just">
              <a:buFont typeface="+mj-lt"/>
              <a:buAutoNum type="arabicParenR" startAt="2"/>
            </a:pPr>
            <a:r>
              <a:rPr lang="ru-RU" sz="2400" dirty="0" smtClean="0">
                <a:latin typeface="Roboto Condensed"/>
              </a:rPr>
              <a:t>Попытки </a:t>
            </a:r>
            <a:r>
              <a:rPr lang="ru-RU" sz="2400" dirty="0">
                <a:latin typeface="Roboto Condensed"/>
              </a:rPr>
              <a:t>формализовать этот процесс наталкиваются на множество проблем, возникающих в связи с различными условиями функционирования разных организаций. Качество анализа </a:t>
            </a:r>
            <a:r>
              <a:rPr lang="ru-RU" sz="2400" dirty="0" smtClean="0">
                <a:latin typeface="Roboto Condensed"/>
              </a:rPr>
              <a:t>зависит от: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личности </a:t>
            </a:r>
            <a:r>
              <a:rPr lang="ru-RU" sz="2000" dirty="0" smtClean="0">
                <a:latin typeface="Roboto Condensed"/>
              </a:rPr>
              <a:t>аналитика; </a:t>
            </a:r>
            <a:endParaRPr lang="ru-RU" sz="2000" dirty="0">
              <a:latin typeface="Roboto Condensed"/>
            </a:endParaRP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>
                <a:latin typeface="Roboto Condensed"/>
              </a:rPr>
              <a:t>его </a:t>
            </a:r>
            <a:r>
              <a:rPr lang="ru-RU" sz="2000" dirty="0" smtClean="0">
                <a:latin typeface="Roboto Condensed"/>
              </a:rPr>
              <a:t>образования</a:t>
            </a:r>
            <a:r>
              <a:rPr lang="ru-RU" sz="2000" dirty="0">
                <a:latin typeface="Roboto Condensed"/>
              </a:rPr>
              <a:t>;</a:t>
            </a: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опыта;</a:t>
            </a:r>
            <a:endParaRPr lang="ru-RU" sz="2000" dirty="0">
              <a:latin typeface="Roboto Condensed"/>
            </a:endParaRPr>
          </a:p>
          <a:p>
            <a:pPr marL="622300" indent="-260350" algn="just">
              <a:buFont typeface="Courier New" pitchFamily="49" charset="0"/>
              <a:buChar char="o"/>
            </a:pPr>
            <a:r>
              <a:rPr lang="ru-RU" sz="2000" dirty="0" smtClean="0">
                <a:latin typeface="Roboto Condensed"/>
              </a:rPr>
              <a:t>интуиции</a:t>
            </a:r>
            <a:r>
              <a:rPr lang="ru-RU" sz="2000" dirty="0">
                <a:latin typeface="Roboto Condensed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90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СТРАТЕГИЧЕСКИЙ АНАЛИЗ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24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Roboto Condensed"/>
              </a:rPr>
              <a:t>Стратегический анализ, и в данном случае </a:t>
            </a:r>
            <a:r>
              <a:rPr lang="ru-RU" sz="2400" dirty="0" smtClean="0">
                <a:latin typeface="Roboto Condensed"/>
              </a:rPr>
              <a:t>SWOT-анализ </a:t>
            </a:r>
            <a:r>
              <a:rPr lang="ru-RU" sz="2400" dirty="0">
                <a:latin typeface="Roboto Condensed"/>
              </a:rPr>
              <a:t>является наиболее распространенной процедурой комплексного </a:t>
            </a:r>
            <a:r>
              <a:rPr lang="ru-RU" sz="2400" dirty="0" smtClean="0">
                <a:latin typeface="Roboto Condensed"/>
              </a:rPr>
              <a:t>анализа.</a:t>
            </a:r>
          </a:p>
          <a:p>
            <a:pPr algn="just"/>
            <a:endParaRPr lang="ru-RU" sz="2400" dirty="0">
              <a:latin typeface="Roboto Condensed"/>
            </a:endParaRPr>
          </a:p>
          <a:p>
            <a:pPr algn="just"/>
            <a:r>
              <a:rPr lang="ru-RU" sz="2400" dirty="0" smtClean="0"/>
              <a:t>В </a:t>
            </a:r>
            <a:r>
              <a:rPr lang="ru-RU" sz="2400" dirty="0"/>
              <a:t>результате </a:t>
            </a:r>
            <a:r>
              <a:rPr lang="ru-RU" sz="2400" dirty="0" smtClean="0"/>
              <a:t>данного анализа </a:t>
            </a:r>
            <a:r>
              <a:rPr lang="ru-RU" sz="2400" dirty="0"/>
              <a:t>определяется, чем </a:t>
            </a:r>
            <a:r>
              <a:rPr lang="ru-RU" sz="2400" b="1" dirty="0">
                <a:solidFill>
                  <a:srgbClr val="C00000"/>
                </a:solidFill>
              </a:rPr>
              <a:t>сильна</a:t>
            </a:r>
            <a:r>
              <a:rPr lang="ru-RU" sz="2400" dirty="0"/>
              <a:t> организация и чего она может достигнуть, используя эту силу; параллельно анализируются </a:t>
            </a:r>
            <a:r>
              <a:rPr lang="ru-RU" sz="2400" b="1" dirty="0">
                <a:solidFill>
                  <a:srgbClr val="C00000"/>
                </a:solidFill>
              </a:rPr>
              <a:t>слабые стороны</a:t>
            </a:r>
            <a:r>
              <a:rPr lang="ru-RU" sz="2400" dirty="0"/>
              <a:t> организации и </a:t>
            </a:r>
            <a:r>
              <a:rPr lang="ru-RU" sz="2400" b="1" dirty="0">
                <a:solidFill>
                  <a:srgbClr val="C00000"/>
                </a:solidFill>
              </a:rPr>
              <a:t>угрозы</a:t>
            </a:r>
            <a:r>
              <a:rPr lang="ru-RU" sz="2400" dirty="0"/>
              <a:t>, которые могут возникнуть в связи с этими слабостями, что позволяет сделать вывод, как минимизировать слабости и противодействовать угрозам, с одной стороны, и использовать свою силу и реализовать </a:t>
            </a:r>
            <a:r>
              <a:rPr lang="ru-RU" sz="2400" b="1" dirty="0">
                <a:solidFill>
                  <a:srgbClr val="C00000"/>
                </a:solidFill>
              </a:rPr>
              <a:t>возможности</a:t>
            </a:r>
            <a:r>
              <a:rPr lang="ru-RU" sz="2400" dirty="0"/>
              <a:t> – с другой.</a:t>
            </a:r>
          </a:p>
          <a:p>
            <a:pPr algn="just"/>
            <a:endParaRPr lang="ru-RU" sz="24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14903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ВОЗМОЖНОСТИ И УГРОЗЫ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25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Roboto Condensed"/>
              </a:rPr>
              <a:t>Ц</a:t>
            </a:r>
            <a:r>
              <a:rPr lang="ru-RU" sz="2400" dirty="0" smtClean="0">
                <a:latin typeface="Roboto Condensed"/>
              </a:rPr>
              <a:t>елесообразно </a:t>
            </a:r>
            <a:r>
              <a:rPr lang="ru-RU" sz="2400" dirty="0">
                <a:latin typeface="Roboto Condensed"/>
              </a:rPr>
              <a:t>следовать изложенному ниже </a:t>
            </a:r>
            <a:r>
              <a:rPr lang="ru-RU" sz="2400" dirty="0" smtClean="0">
                <a:latin typeface="Roboto Condensed"/>
              </a:rPr>
              <a:t>алгоритму:</a:t>
            </a:r>
          </a:p>
          <a:p>
            <a:pPr algn="just"/>
            <a:endParaRPr lang="ru-RU" sz="2400" dirty="0">
              <a:latin typeface="Roboto Condensed"/>
            </a:endParaRPr>
          </a:p>
          <a:p>
            <a:pPr marL="457200" indent="-457200" algn="just">
              <a:buAutoNum type="arabicPeriod"/>
            </a:pPr>
            <a:r>
              <a:rPr lang="ru-RU" sz="2400" dirty="0">
                <a:latin typeface="Roboto Condensed"/>
              </a:rPr>
              <a:t>Комплексный анализ всех внешних факторов и идентификация возможностей и угроз по каждому из них. При рассмотрении факторов внешнего окружения в первую очередь необходимо обращать внимание на те из них, которые способны повлиять именно на прибыль. </a:t>
            </a:r>
          </a:p>
          <a:p>
            <a:pPr marL="457200" indent="-457200" algn="just">
              <a:buAutoNum type="arabicPeriod"/>
            </a:pPr>
            <a:r>
              <a:rPr lang="ru-RU" sz="2400" dirty="0">
                <a:latin typeface="Roboto Condensed"/>
              </a:rPr>
              <a:t>Определение силы конкретных возможностей и угроз. Под силой понимается степень влияния возможности или угрозы на деятельность организации. Выявляются наиболее значимые факторы, которые могут или значительно усилить организацию, или, напротив, серьезно ухудшить ее положение</a:t>
            </a:r>
            <a:r>
              <a:rPr lang="ru-RU" sz="2400" dirty="0" smtClean="0">
                <a:latin typeface="Roboto Condensed"/>
              </a:rPr>
              <a:t>.</a:t>
            </a:r>
            <a:endParaRPr lang="ru-RU" sz="24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1793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ВОЗМОЖНОСТИ И УГРОЗЫ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26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 startAt="3"/>
            </a:pPr>
            <a:r>
              <a:rPr lang="ru-RU" sz="2400" dirty="0" smtClean="0"/>
              <a:t>Оценка </a:t>
            </a:r>
            <a:r>
              <a:rPr lang="ru-RU" sz="2400" dirty="0"/>
              <a:t>вероятности возникновения конкретных возможностей или угроз. </a:t>
            </a:r>
            <a:endParaRPr lang="ru-RU" sz="2400" dirty="0" smtClean="0"/>
          </a:p>
          <a:p>
            <a:pPr marL="446088" algn="just"/>
            <a:r>
              <a:rPr lang="ru-RU" sz="2400" dirty="0" smtClean="0"/>
              <a:t>Предсказать </a:t>
            </a:r>
            <a:r>
              <a:rPr lang="ru-RU" sz="2400" dirty="0"/>
              <a:t>наступление таких возможностей или угроз можно лишь относительно, и приходится доверять прогнозам и надеяться на </a:t>
            </a:r>
            <a:r>
              <a:rPr lang="ru-RU" sz="2400" dirty="0" smtClean="0"/>
              <a:t>интуицию.</a:t>
            </a:r>
          </a:p>
          <a:p>
            <a:pPr marL="457200" indent="-457200" algn="just">
              <a:buFont typeface="+mj-lt"/>
              <a:buAutoNum type="arabicPeriod" startAt="3"/>
            </a:pPr>
            <a:endParaRPr lang="ru-RU" sz="2400" dirty="0"/>
          </a:p>
          <a:p>
            <a:pPr marL="457200" indent="-457200" algn="just">
              <a:buFont typeface="+mj-lt"/>
              <a:buAutoNum type="arabicPeriod" startAt="4"/>
            </a:pPr>
            <a:r>
              <a:rPr lang="ru-RU" sz="2400" dirty="0" smtClean="0"/>
              <a:t>Классификация </a:t>
            </a:r>
            <a:r>
              <a:rPr lang="ru-RU" sz="2400" dirty="0"/>
              <a:t>конкретных возможностей или угроз осуществляется с помощью двухмерной матрицы. </a:t>
            </a:r>
            <a:endParaRPr lang="ru-RU" sz="2400" dirty="0" smtClean="0"/>
          </a:p>
          <a:p>
            <a:pPr marL="446088" algn="just"/>
            <a:r>
              <a:rPr lang="ru-RU" sz="2400" dirty="0" smtClean="0"/>
              <a:t>По </a:t>
            </a:r>
            <a:r>
              <a:rPr lang="ru-RU" sz="2400" dirty="0"/>
              <a:t>вертикали откладывается сила, или мощность фактора, а по горизонтали – вероятность наступления.</a:t>
            </a:r>
            <a:endParaRPr lang="ru-RU" sz="2400" dirty="0"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80214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СИЛЬНЫЕ И СЛАБЫЕ СТОРОНЫ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27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Рассмотрим </a:t>
            </a:r>
            <a:r>
              <a:rPr lang="ru-RU" sz="2400" dirty="0"/>
              <a:t>две стадии изучения сильных и слабых сторон деятельности организации</a:t>
            </a:r>
            <a:r>
              <a:rPr lang="ru-RU" sz="2400" dirty="0" smtClean="0"/>
              <a:t>:</a:t>
            </a:r>
          </a:p>
          <a:p>
            <a:pPr algn="just"/>
            <a:endParaRPr lang="ru-RU" sz="2400" dirty="0"/>
          </a:p>
          <a:p>
            <a:pPr marL="371475" indent="-371475" algn="just">
              <a:buFont typeface="+mj-lt"/>
              <a:buAutoNum type="arabicPeriod"/>
            </a:pPr>
            <a:r>
              <a:rPr lang="ru-RU" sz="2400" dirty="0"/>
              <a:t>Оценка собственного ресурсного потенциала предполагает изучение и оценку таких компонентов внутренней среды, </a:t>
            </a:r>
            <a:r>
              <a:rPr lang="ru-RU" sz="2400" dirty="0" smtClean="0"/>
              <a:t>как: </a:t>
            </a:r>
          </a:p>
          <a:p>
            <a:pPr marL="371475" indent="-371475" algn="just">
              <a:buFont typeface="+mj-lt"/>
              <a:buAutoNum type="arabicPeriod"/>
            </a:pPr>
            <a:endParaRPr lang="ru-RU" sz="2400" dirty="0" smtClean="0"/>
          </a:p>
          <a:p>
            <a:pPr marL="712788" indent="-371475" algn="just">
              <a:buFont typeface="Courier New" pitchFamily="49" charset="0"/>
              <a:buChar char="o"/>
            </a:pPr>
            <a:r>
              <a:rPr lang="ru-RU" sz="2400" dirty="0" smtClean="0"/>
              <a:t>организационная </a:t>
            </a:r>
            <a:r>
              <a:rPr lang="ru-RU" sz="2400" dirty="0"/>
              <a:t>структура </a:t>
            </a:r>
            <a:r>
              <a:rPr lang="ru-RU" sz="2400" dirty="0" smtClean="0"/>
              <a:t>управления</a:t>
            </a:r>
          </a:p>
          <a:p>
            <a:pPr marL="712788" indent="-371475" algn="just">
              <a:buFont typeface="Courier New" pitchFamily="49" charset="0"/>
              <a:buChar char="o"/>
            </a:pPr>
            <a:r>
              <a:rPr lang="ru-RU" sz="2400" dirty="0" smtClean="0"/>
              <a:t>кадровый </a:t>
            </a:r>
            <a:r>
              <a:rPr lang="ru-RU" sz="2400" dirty="0"/>
              <a:t>и технологический потенциалы предприятия. </a:t>
            </a:r>
            <a:endParaRPr lang="ru-RU" sz="2400" dirty="0" smtClean="0"/>
          </a:p>
          <a:p>
            <a:pPr marL="361950" algn="just"/>
            <a:endParaRPr lang="ru-RU" sz="2400" dirty="0" smtClean="0"/>
          </a:p>
          <a:p>
            <a:pPr marL="361950" algn="just"/>
            <a:r>
              <a:rPr lang="ru-RU" sz="2400" dirty="0" smtClean="0"/>
              <a:t>Каждый </a:t>
            </a:r>
            <a:r>
              <a:rPr lang="ru-RU" sz="2400" dirty="0"/>
              <a:t>из них с одинаковым успехом может быть зачислен как в список сильных, так и слабых сторон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8317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СИЛЬНЫЕ И СЛАБЫЕ СТОРОНЫ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28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 startAt="2"/>
            </a:pPr>
            <a:r>
              <a:rPr lang="ru-RU" sz="2400" dirty="0" smtClean="0"/>
              <a:t>Оценка </a:t>
            </a:r>
            <a:r>
              <a:rPr lang="ru-RU" sz="2400" dirty="0"/>
              <a:t>операционного потенциала предполагает выяснение того, насколько правильно построена операционная работа в организации, т.е. деятельность по производству основных товаров или услуг и по доведению их до потребителей. </a:t>
            </a:r>
            <a:endParaRPr lang="ru-RU" sz="2400" dirty="0" smtClean="0"/>
          </a:p>
          <a:p>
            <a:pPr marL="446088" algn="just"/>
            <a:endParaRPr lang="ru-RU" sz="2400" dirty="0" smtClean="0"/>
          </a:p>
          <a:p>
            <a:pPr marL="446088" algn="just"/>
            <a:r>
              <a:rPr lang="ru-RU" sz="2400" dirty="0" smtClean="0"/>
              <a:t>Этот </a:t>
            </a:r>
            <a:r>
              <a:rPr lang="ru-RU" sz="2400" dirty="0"/>
              <a:t>анализ включает в себя исследование всех структурных компонентов операционной </a:t>
            </a:r>
            <a:r>
              <a:rPr lang="ru-RU" sz="2400" dirty="0" smtClean="0"/>
              <a:t>деятельности:</a:t>
            </a:r>
          </a:p>
          <a:p>
            <a:pPr marL="446088" algn="just"/>
            <a:endParaRPr lang="ru-RU" sz="2400" dirty="0" smtClean="0"/>
          </a:p>
          <a:p>
            <a:pPr marL="788988" indent="-342900" algn="just">
              <a:buFont typeface="Courier New" pitchFamily="49" charset="0"/>
              <a:buChar char="o"/>
            </a:pPr>
            <a:r>
              <a:rPr lang="ru-RU" sz="2400" dirty="0" smtClean="0"/>
              <a:t>снабжение </a:t>
            </a:r>
            <a:r>
              <a:rPr lang="ru-RU" sz="2400" dirty="0"/>
              <a:t>сырьем и материалами</a:t>
            </a:r>
            <a:r>
              <a:rPr lang="ru-RU" sz="2400" dirty="0" smtClean="0"/>
              <a:t>,</a:t>
            </a:r>
          </a:p>
          <a:p>
            <a:pPr marL="788988" indent="-342900" algn="just">
              <a:buFont typeface="Courier New" pitchFamily="49" charset="0"/>
              <a:buChar char="o"/>
            </a:pPr>
            <a:r>
              <a:rPr lang="ru-RU" sz="2400" dirty="0" smtClean="0"/>
              <a:t>организация </a:t>
            </a:r>
            <a:r>
              <a:rPr lang="ru-RU" sz="2400" dirty="0"/>
              <a:t>процесса производства</a:t>
            </a:r>
            <a:r>
              <a:rPr lang="ru-RU" sz="2400" dirty="0" smtClean="0"/>
              <a:t>,</a:t>
            </a:r>
          </a:p>
          <a:p>
            <a:pPr marL="788988" indent="-342900" algn="just">
              <a:buFont typeface="Courier New" pitchFamily="49" charset="0"/>
              <a:buChar char="o"/>
            </a:pPr>
            <a:r>
              <a:rPr lang="ru-RU" sz="2400" dirty="0" smtClean="0"/>
              <a:t>эффективность </a:t>
            </a:r>
            <a:r>
              <a:rPr lang="ru-RU" sz="2400" dirty="0"/>
              <a:t>маркетинговой деятельности и т. д.</a:t>
            </a:r>
          </a:p>
        </p:txBody>
      </p:sp>
    </p:spTree>
    <p:extLst>
      <p:ext uri="{BB962C8B-B14F-4D97-AF65-F5344CB8AC3E}">
        <p14:creationId xmlns:p14="http://schemas.microsoft.com/office/powerpoint/2010/main" val="35151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600" dirty="0" smtClean="0"/>
              <a:t>МАТРИЦА КОРРЕЛЯЦИОННОГО АНАЛИЗА</a:t>
            </a:r>
            <a:endParaRPr lang="ru-RU" sz="26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29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Результатом проведенного анализа должно стать формирование стратегии развития организации. С этой целью составляется матрица корреляционного SWOT-анализа.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381708" y="3011872"/>
            <a:ext cx="6379538" cy="3665372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694" y="3157870"/>
            <a:ext cx="5140030" cy="331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32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ОЦЕНКА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30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000" dirty="0"/>
              <a:t>Наибольший интерес представляют сведения из квадрата 1, куда заносится информация об обнаруженных во внешней среде возможностях для развития организации. 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000" dirty="0"/>
              <a:t>О возможностях для развития информирует квадрат 2, но в этом направлении организация не столь сильна, в связи с чем стоит продумать возможности объединения своих усилий с теми организациями, которые имеют соответствующий потенциал в данной деятельности и в тоже время их интересы не противоречат интересам изучаемого предприятия.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000" dirty="0"/>
              <a:t>В квадрате 3 отражается информация об угрозах организации, возникающих на тех направлениях деятельности, где она довольно сильна. </a:t>
            </a:r>
          </a:p>
          <a:p>
            <a:pPr marL="265113" indent="-265113" algn="just">
              <a:buFont typeface="Wingdings" panose="05000000000000000000" pitchFamily="2" charset="2"/>
              <a:buChar char="Ø"/>
            </a:pPr>
            <a:r>
              <a:rPr lang="ru-RU" sz="2000" dirty="0"/>
              <a:t>Квадрат 4 является самым проблемным, так как сюда попадают сведения об угрозах, возникающих на тех направлениях, где организация является потенциально слабой.</a:t>
            </a:r>
          </a:p>
        </p:txBody>
      </p:sp>
    </p:spTree>
    <p:extLst>
      <p:ext uri="{BB962C8B-B14F-4D97-AF65-F5344CB8AC3E}">
        <p14:creationId xmlns:p14="http://schemas.microsoft.com/office/powerpoint/2010/main" val="146822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ЗАКЛЮЧЕНИЕ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31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v"/>
            </a:pPr>
            <a:r>
              <a:rPr lang="ru-RU" sz="2400" dirty="0"/>
              <a:t>Внешняя среда функционирования организации определяется как совокупность факторов, которые действуют вне организации, но могут оказывать влияние на эффективность ее функционирования и развития. </a:t>
            </a:r>
          </a:p>
          <a:p>
            <a:pPr marL="265113" indent="-265113" algn="just">
              <a:buFont typeface="Wingdings" panose="05000000000000000000" pitchFamily="2" charset="2"/>
              <a:buChar char="v"/>
            </a:pPr>
            <a:r>
              <a:rPr lang="ru-RU" sz="2400" dirty="0"/>
              <a:t>Факторы внешней среды условно делятся на факторы общей, или дальней, окружающей среды и факторы ближней окружающей среды, или факторы непосредственного окружения.</a:t>
            </a:r>
          </a:p>
          <a:p>
            <a:pPr marL="265113" indent="-265113" algn="just">
              <a:buFont typeface="Wingdings" panose="05000000000000000000" pitchFamily="2" charset="2"/>
              <a:buChar char="v"/>
            </a:pPr>
            <a:r>
              <a:rPr lang="ru-RU" sz="2400" dirty="0"/>
              <a:t>Факторы обшей, или дальней, окружающей среды, как правило, анализируются в рамках PEST-анализа, который подразумевает анализ влияния политических, экономических, социально-культурных и технологических факторов. </a:t>
            </a:r>
          </a:p>
        </p:txBody>
      </p:sp>
    </p:spTree>
    <p:extLst>
      <p:ext uri="{BB962C8B-B14F-4D97-AF65-F5344CB8AC3E}">
        <p14:creationId xmlns:p14="http://schemas.microsoft.com/office/powerpoint/2010/main" val="206139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ЗАКЛЮЧЕНИЕ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32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>
              <a:buFont typeface="Wingdings" panose="05000000000000000000" pitchFamily="2" charset="2"/>
              <a:buChar char="v"/>
            </a:pPr>
            <a:r>
              <a:rPr lang="ru-RU" sz="2400" dirty="0" smtClean="0"/>
              <a:t>Анализ </a:t>
            </a:r>
            <a:r>
              <a:rPr lang="ru-RU" sz="2400" dirty="0"/>
              <a:t>внутренней среды, или ресурсного потенциала, подразумевает выяснение того, какими возможностями располагает организация, насколько правильно их использует, каким образом можно повысить эффективность ее функционирования. </a:t>
            </a:r>
          </a:p>
          <a:p>
            <a:pPr marL="265113" indent="-265113" algn="just">
              <a:buFont typeface="Wingdings" panose="05000000000000000000" pitchFamily="2" charset="2"/>
              <a:buChar char="v"/>
            </a:pPr>
            <a:r>
              <a:rPr lang="ru-RU" sz="2400" dirty="0"/>
              <a:t>К числу факторов внутренней среды, как правило, относят: организационную структуру управления,</a:t>
            </a:r>
          </a:p>
          <a:p>
            <a:pPr marL="715963" indent="-342900" algn="just">
              <a:buFont typeface="Courier New" pitchFamily="49" charset="0"/>
              <a:buChar char="o"/>
            </a:pPr>
            <a:r>
              <a:rPr lang="ru-RU" sz="2400" dirty="0" smtClean="0"/>
              <a:t>ее </a:t>
            </a:r>
            <a:r>
              <a:rPr lang="ru-RU" sz="2400" dirty="0"/>
              <a:t>кадровый </a:t>
            </a:r>
            <a:r>
              <a:rPr lang="ru-RU" sz="2400" dirty="0" smtClean="0"/>
              <a:t>потенциал</a:t>
            </a:r>
          </a:p>
          <a:p>
            <a:pPr marL="715963" indent="-342900" algn="just">
              <a:buFont typeface="Courier New" pitchFamily="49" charset="0"/>
              <a:buChar char="o"/>
            </a:pPr>
            <a:r>
              <a:rPr lang="ru-RU" sz="2400" dirty="0" smtClean="0"/>
              <a:t>технологический потенциал</a:t>
            </a:r>
          </a:p>
          <a:p>
            <a:pPr marL="715963" indent="-342900">
              <a:buFont typeface="Courier New" pitchFamily="49" charset="0"/>
              <a:buChar char="o"/>
            </a:pPr>
            <a:r>
              <a:rPr lang="ru-RU" sz="2400" dirty="0" smtClean="0"/>
              <a:t>организацию </a:t>
            </a:r>
            <a:r>
              <a:rPr lang="ru-RU" sz="2400" dirty="0"/>
              <a:t>внутреннего материального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обеспечения </a:t>
            </a:r>
            <a:r>
              <a:rPr lang="ru-RU" sz="2400" dirty="0"/>
              <a:t>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50630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33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5296" y="1754601"/>
            <a:ext cx="1095356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Harvard Business Review Project Management Handbook - Antonio Nieto-Rodriguez - Harvard Business Review Press, 2021</a:t>
            </a:r>
            <a:endParaRPr lang="ru-RU" dirty="0"/>
          </a:p>
          <a:p>
            <a:pPr marL="342900" indent="-342900">
              <a:buSzPct val="100000"/>
              <a:buFont typeface="+mj-lt"/>
              <a:buAutoNum type="arabicPeriod"/>
            </a:pPr>
            <a:r>
              <a:rPr lang="en-US" dirty="0"/>
              <a:t>Implementing Positive Organizational Change: A Strategic Project Management Approach - Gina </a:t>
            </a:r>
            <a:r>
              <a:rPr lang="en-US" dirty="0" err="1"/>
              <a:t>Abudi</a:t>
            </a:r>
            <a:r>
              <a:rPr lang="en-US" dirty="0"/>
              <a:t> - J. Ross Publishing, 2017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ISE Strategic Management - Frank </a:t>
            </a:r>
            <a:r>
              <a:rPr lang="en-US" dirty="0" err="1"/>
              <a:t>Rothaermel</a:t>
            </a:r>
            <a:r>
              <a:rPr lang="en-US" dirty="0"/>
              <a:t> - McGraw-Hill </a:t>
            </a:r>
            <a:r>
              <a:rPr lang="en-US" dirty="0" err="1"/>
              <a:t>Interamericana</a:t>
            </a:r>
            <a:r>
              <a:rPr lang="en-US" dirty="0"/>
              <a:t> de </a:t>
            </a:r>
            <a:r>
              <a:rPr lang="en-US" dirty="0" err="1"/>
              <a:t>España</a:t>
            </a:r>
            <a:r>
              <a:rPr lang="en-US" dirty="0"/>
              <a:t> S.L.; 2020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PMBOK® Guide) – Seventh Edition and The Standard for Project Management – Project Management Institute, 2021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Project Management: A Strategic Managerial Approach - Jack R. Meredith - Wiley; 10th edition, 2017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Strategic Management -  Frank </a:t>
            </a:r>
            <a:r>
              <a:rPr lang="en-US" dirty="0" err="1"/>
              <a:t>Rothaermel</a:t>
            </a:r>
            <a:r>
              <a:rPr lang="en-US" dirty="0"/>
              <a:t> - McGraw Hill; 2016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Strategic Management -  Fred David - Pearson; 17th edition, 2019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Strategic Management - </a:t>
            </a:r>
            <a:r>
              <a:rPr lang="ru-RU" dirty="0"/>
              <a:t>А</a:t>
            </a:r>
            <a:r>
              <a:rPr lang="en-US" dirty="0"/>
              <a:t>. </a:t>
            </a:r>
            <a:r>
              <a:rPr lang="ru-RU" dirty="0"/>
              <a:t>Петров</a:t>
            </a:r>
            <a:r>
              <a:rPr lang="en-US" dirty="0"/>
              <a:t> - </a:t>
            </a:r>
            <a:r>
              <a:rPr lang="en-US" dirty="0" err="1"/>
              <a:t>Piter</a:t>
            </a:r>
            <a:r>
              <a:rPr lang="en-US" dirty="0"/>
              <a:t>, 2018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Strategic Management: Theory &amp; Cases -  Charles W. L. Hill -  </a:t>
            </a:r>
            <a:r>
              <a:rPr lang="en-US" dirty="0" err="1"/>
              <a:t>Cengage</a:t>
            </a:r>
            <a:r>
              <a:rPr lang="en-US" dirty="0"/>
              <a:t> Learning; 2019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en-US" dirty="0"/>
              <a:t>Strategic Project Management Made Simple: Solution Tools for Leaders and Teams - Terry Schmidt - Wiley; Second edition, 2021</a:t>
            </a:r>
            <a:endParaRPr lang="ru-RU" dirty="0"/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ru-RU" dirty="0"/>
              <a:t>Стратегический менеджмент – Александрова А.В. - </a:t>
            </a:r>
            <a:r>
              <a:rPr lang="ru-RU" dirty="0" err="1"/>
              <a:t>Инакф</a:t>
            </a:r>
            <a:r>
              <a:rPr lang="ru-RU" dirty="0"/>
              <a:t>-М, 2018</a:t>
            </a:r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ru-RU" dirty="0"/>
              <a:t>Стратегический менеджмент – </a:t>
            </a:r>
            <a:r>
              <a:rPr lang="ru-RU" dirty="0" err="1"/>
              <a:t>Ансофф</a:t>
            </a:r>
            <a:r>
              <a:rPr lang="ru-RU" dirty="0"/>
              <a:t> И. - </a:t>
            </a:r>
            <a:r>
              <a:rPr lang="ru-RU" dirty="0" smtClean="0"/>
              <a:t>Классическое </a:t>
            </a:r>
            <a:r>
              <a:rPr lang="ru-RU" dirty="0"/>
              <a:t>издание </a:t>
            </a:r>
            <a:r>
              <a:rPr lang="ru-RU" dirty="0" smtClean="0"/>
              <a:t>- </a:t>
            </a:r>
            <a:r>
              <a:rPr lang="ru-RU" dirty="0"/>
              <a:t>СПб.: Питер, 2009</a:t>
            </a:r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ru-RU" dirty="0"/>
              <a:t>Стратегический менеджмент</a:t>
            </a:r>
            <a:r>
              <a:rPr lang="en-US" dirty="0"/>
              <a:t> – </a:t>
            </a:r>
            <a:r>
              <a:rPr lang="ru-RU" dirty="0" err="1"/>
              <a:t>Лапыгин</a:t>
            </a:r>
            <a:r>
              <a:rPr lang="en-US" dirty="0"/>
              <a:t> </a:t>
            </a:r>
            <a:r>
              <a:rPr lang="ru-RU" dirty="0"/>
              <a:t>Ю.Н.</a:t>
            </a:r>
            <a:r>
              <a:rPr lang="en-US" dirty="0"/>
              <a:t> – </a:t>
            </a:r>
            <a:r>
              <a:rPr lang="ru-RU" dirty="0"/>
              <a:t>Инфра</a:t>
            </a:r>
            <a:r>
              <a:rPr lang="en-US" dirty="0"/>
              <a:t>-M, 2017</a:t>
            </a:r>
            <a:endParaRPr lang="ru-RU" dirty="0"/>
          </a:p>
        </p:txBody>
      </p:sp>
      <p:sp>
        <p:nvSpPr>
          <p:cNvPr id="21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ИСПОЛЬЗОВАННАЯ ЛИТЕРАТУРА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224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34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16454" y="2306188"/>
            <a:ext cx="3759106" cy="930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ru-RU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lang="en-US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920" y="3872952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 smtClean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bakhrom2001@gmail.com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/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bkholbaev@missouristate.edu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26077" y="3128995"/>
            <a:ext cx="1784463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750" b="1" dirty="0" smtClean="0"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lang="en-US" sz="2750" b="1" dirty="0" smtClean="0"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83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E0E4E9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4119</TotalTime>
  <Words>1978</Words>
  <Application>Microsoft Office PowerPoint</Application>
  <PresentationFormat>Широкоэкранный</PresentationFormat>
  <Paragraphs>278</Paragraphs>
  <Slides>34</Slides>
  <Notes>34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48" baseType="lpstr">
      <vt:lpstr>ＭＳ Ｐゴシック</vt:lpstr>
      <vt:lpstr>Arial</vt:lpstr>
      <vt:lpstr>Arvo</vt:lpstr>
      <vt:lpstr>Calibri</vt:lpstr>
      <vt:lpstr>Calibri Light</vt:lpstr>
      <vt:lpstr>Century Gothic</vt:lpstr>
      <vt:lpstr>Courier New</vt:lpstr>
      <vt:lpstr>Montserrat</vt:lpstr>
      <vt:lpstr>Raleway</vt:lpstr>
      <vt:lpstr>Roboto Condensed</vt:lpstr>
      <vt:lpstr>Roboto Condensed Light</vt:lpstr>
      <vt:lpstr>Wingdings</vt:lpstr>
      <vt:lpstr>4_Тема Office</vt:lpstr>
      <vt:lpstr>Salerio template</vt:lpstr>
      <vt:lpstr>Определение правильной стратегии</vt:lpstr>
      <vt:lpstr>ВВЕДЕНИЕ</vt:lpstr>
      <vt:lpstr>ВНЕШНЯЯ СРЕДА</vt:lpstr>
      <vt:lpstr>ВНЕШНЯЯ СРЕДА</vt:lpstr>
      <vt:lpstr>ВНЕШНЯЯ СРЕДЫ</vt:lpstr>
      <vt:lpstr>ФАКТОРЫ ВНЕШНЕЙ СРЕДЫ</vt:lpstr>
      <vt:lpstr>МАКРОСРЕДА</vt:lpstr>
      <vt:lpstr>ПОЛИТИЧЕСКАЯ СРЕДА</vt:lpstr>
      <vt:lpstr>ОБЩЕЭКОНОМИЧЕСКИЕ ФАКТОРЫ</vt:lpstr>
      <vt:lpstr>ПРАВОВАЯ СРЕДА</vt:lpstr>
      <vt:lpstr>СОЦИАЛЬНО-КУЛЬТУРНЫЕ ФАКТОРЫ</vt:lpstr>
      <vt:lpstr>НАУЧНО-ТЕХНИЧЕСКИЕ ФАКТОРЫ</vt:lpstr>
      <vt:lpstr>ЭКОЛОГИЧЕСКАЯ СРЕДА</vt:lpstr>
      <vt:lpstr>МИКРОСРЕДА</vt:lpstr>
      <vt:lpstr>АНАЛИЗ КОНКУРЕНТОВ</vt:lpstr>
      <vt:lpstr>АНАЛИЗ КОНКУРЕНТОВ</vt:lpstr>
      <vt:lpstr>АНАЛИЗ КОНКУРЕНТОВ</vt:lpstr>
      <vt:lpstr>ДРУГИЕ ФАКТОРЫ ВНУТРЕННЕЙ СРЕДЫ</vt:lpstr>
      <vt:lpstr>ВНУТРЕННИЙ АНАЛИЗ</vt:lpstr>
      <vt:lpstr>ПРОИЗВОДСТВЕННО-ХОЗЯЙСТВЕННАЯ ДЕЯТЕЛЬНОСТЬ</vt:lpstr>
      <vt:lpstr>ПРОИЗВОДСТВЕННО-ХОЗЯЙСТВЕННАЯ ДЕЯТЕЛЬНОСТЬ</vt:lpstr>
      <vt:lpstr>ИМУЩЕСТВЕННЫЙ КОМПЛЕКС</vt:lpstr>
      <vt:lpstr>ФИНАНСОВОЕ СОСТОЯНИЕ</vt:lpstr>
      <vt:lpstr>СТРАТЕГИЧЕСКИЙ АНАЛИЗ</vt:lpstr>
      <vt:lpstr>ВОЗМОЖНОСТИ И УГРОЗЫ</vt:lpstr>
      <vt:lpstr>ВОЗМОЖНОСТИ И УГРОЗЫ</vt:lpstr>
      <vt:lpstr>СИЛЬНЫЕ И СЛАБЫЕ СТОРОНЫ</vt:lpstr>
      <vt:lpstr>СИЛЬНЫЕ И СЛАБЫЕ СТОРОНЫ</vt:lpstr>
      <vt:lpstr>МАТРИЦА КОРРЕЛЯЦИОННОГО АНАЛИЗА</vt:lpstr>
      <vt:lpstr>ОЦЕНКА</vt:lpstr>
      <vt:lpstr>ЗАКЛЮЧЕНИЕ</vt:lpstr>
      <vt:lpstr>ЗАКЛЮЧЕНИЕ</vt:lpstr>
      <vt:lpstr>ИСПОЛЬЗОВАННАЯ ЛИТЕРАТУРА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owner</cp:lastModifiedBy>
  <cp:revision>310</cp:revision>
  <dcterms:created xsi:type="dcterms:W3CDTF">2019-05-28T05:33:27Z</dcterms:created>
  <dcterms:modified xsi:type="dcterms:W3CDTF">2022-02-08T14:58:21Z</dcterms:modified>
</cp:coreProperties>
</file>