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2" r:id="rId2"/>
    <p:sldMasterId id="2147483734" r:id="rId3"/>
    <p:sldMasterId id="2147483746" r:id="rId4"/>
    <p:sldMasterId id="2147483758" r:id="rId5"/>
  </p:sldMasterIdLst>
  <p:notesMasterIdLst>
    <p:notesMasterId r:id="rId39"/>
  </p:notesMasterIdLst>
  <p:sldIdLst>
    <p:sldId id="356" r:id="rId6"/>
    <p:sldId id="366" r:id="rId7"/>
    <p:sldId id="365" r:id="rId8"/>
    <p:sldId id="367" r:id="rId9"/>
    <p:sldId id="368" r:id="rId10"/>
    <p:sldId id="369" r:id="rId11"/>
    <p:sldId id="370" r:id="rId12"/>
    <p:sldId id="371" r:id="rId13"/>
    <p:sldId id="372" r:id="rId14"/>
    <p:sldId id="373" r:id="rId15"/>
    <p:sldId id="374" r:id="rId16"/>
    <p:sldId id="375" r:id="rId17"/>
    <p:sldId id="376" r:id="rId18"/>
    <p:sldId id="377" r:id="rId19"/>
    <p:sldId id="378" r:id="rId20"/>
    <p:sldId id="379" r:id="rId21"/>
    <p:sldId id="380" r:id="rId22"/>
    <p:sldId id="381" r:id="rId23"/>
    <p:sldId id="382" r:id="rId24"/>
    <p:sldId id="383" r:id="rId25"/>
    <p:sldId id="384" r:id="rId26"/>
    <p:sldId id="386" r:id="rId27"/>
    <p:sldId id="387" r:id="rId28"/>
    <p:sldId id="388" r:id="rId29"/>
    <p:sldId id="389" r:id="rId30"/>
    <p:sldId id="390" r:id="rId31"/>
    <p:sldId id="391" r:id="rId32"/>
    <p:sldId id="392" r:id="rId33"/>
    <p:sldId id="393" r:id="rId34"/>
    <p:sldId id="394" r:id="rId35"/>
    <p:sldId id="395" r:id="rId36"/>
    <p:sldId id="361" r:id="rId37"/>
    <p:sldId id="364" r:id="rId38"/>
  </p:sldIdLst>
  <p:sldSz cx="12192000" cy="6858000"/>
  <p:notesSz cx="6735763" cy="9866313"/>
  <p:defaultTextStyle>
    <a:defPPr>
      <a:defRPr lang="ru-RU"/>
    </a:defPPr>
    <a:lvl1pPr marL="0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071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150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226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301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382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450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520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591" algn="l" defTabSz="9141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AB5884-0C08-492B-B521-B60CBD377721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A9E49F-A7AD-4C25-879A-3411F5C1899F}">
      <dgm:prSet phldrT="[Текст]" custT="1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>
        <a:solidFill>
          <a:srgbClr val="002060"/>
        </a:solidFill>
        <a:ln>
          <a:solidFill>
            <a:srgbClr val="002060"/>
          </a:solidFill>
        </a:ln>
        <a:effectLst>
          <a:innerShdw blurRad="63500" dist="50800" dir="27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Arial Narrow" pitchFamily="34" charset="0"/>
            </a:rPr>
            <a:t>Взвешенная </a:t>
          </a:r>
          <a:r>
            <a:rPr lang="ru-RU" sz="2000" b="1" dirty="0">
              <a:solidFill>
                <a:schemeClr val="bg1"/>
              </a:solidFill>
              <a:latin typeface="Arial Narrow" pitchFamily="34" charset="0"/>
            </a:rPr>
            <a:t>стратегия</a:t>
          </a:r>
        </a:p>
      </dgm:t>
    </dgm:pt>
    <dgm:pt modelId="{CAB797A4-FEE5-41F8-BFF5-9A86E8150486}" type="parTrans" cxnId="{7C0639CF-1809-4B08-9484-498E70C92D9E}">
      <dgm:prSet/>
      <dgm:spPr/>
      <dgm:t>
        <a:bodyPr/>
        <a:lstStyle/>
        <a:p>
          <a:endParaRPr lang="ru-RU"/>
        </a:p>
      </dgm:t>
    </dgm:pt>
    <dgm:pt modelId="{2C82A0A4-99F4-42D9-BBC2-8FE76715A75B}" type="sibTrans" cxnId="{7C0639CF-1809-4B08-9484-498E70C92D9E}">
      <dgm:prSet/>
      <dgm:spPr/>
      <dgm:t>
        <a:bodyPr/>
        <a:lstStyle/>
        <a:p>
          <a:endParaRPr lang="ru-RU"/>
        </a:p>
      </dgm:t>
    </dgm:pt>
    <dgm:pt modelId="{A2CF9585-A15A-4284-BBEC-45610A614DCF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>
        <a:solidFill>
          <a:srgbClr val="002060"/>
        </a:solidFill>
        <a:effectLst>
          <a:innerShdw blurRad="63500" dist="50800" dir="27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Arial Narrow" pitchFamily="34" charset="0"/>
            </a:rPr>
            <a:t>Возникающая </a:t>
          </a:r>
          <a:r>
            <a:rPr lang="ru-RU" sz="2000" b="1" dirty="0">
              <a:solidFill>
                <a:schemeClr val="bg1"/>
              </a:solidFill>
              <a:latin typeface="Arial Narrow" pitchFamily="34" charset="0"/>
            </a:rPr>
            <a:t>стратегия</a:t>
          </a:r>
        </a:p>
      </dgm:t>
    </dgm:pt>
    <dgm:pt modelId="{7FF4AFD1-0BE9-453A-AC43-4B45C534AC05}" type="parTrans" cxnId="{9EE0B809-BD00-47E2-91D9-981B69587125}">
      <dgm:prSet/>
      <dgm:spPr/>
      <dgm:t>
        <a:bodyPr/>
        <a:lstStyle/>
        <a:p>
          <a:endParaRPr lang="ru-RU"/>
        </a:p>
      </dgm:t>
    </dgm:pt>
    <dgm:pt modelId="{64CF8DE9-0177-40F2-9788-640758FB8559}" type="sibTrans" cxnId="{9EE0B809-BD00-47E2-91D9-981B69587125}">
      <dgm:prSet/>
      <dgm:spPr/>
      <dgm:t>
        <a:bodyPr/>
        <a:lstStyle/>
        <a:p>
          <a:endParaRPr lang="ru-RU"/>
        </a:p>
      </dgm:t>
    </dgm:pt>
    <dgm:pt modelId="{9A8B7804-0553-43CF-B4CA-A9C8AFF53603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>
        <a:solidFill>
          <a:srgbClr val="002060"/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Arial Narrow" pitchFamily="34" charset="0"/>
            </a:rPr>
            <a:t>Погружающая </a:t>
          </a:r>
          <a:r>
            <a:rPr lang="ru-RU" sz="2000" b="1" dirty="0">
              <a:solidFill>
                <a:schemeClr val="bg1"/>
              </a:solidFill>
              <a:latin typeface="Arial Narrow" pitchFamily="34" charset="0"/>
            </a:rPr>
            <a:t>стратегия</a:t>
          </a:r>
        </a:p>
      </dgm:t>
    </dgm:pt>
    <dgm:pt modelId="{1BF49AF5-0AC9-4393-8EC5-FB2F5D54C42D}" type="parTrans" cxnId="{A9BF4758-9748-44B5-85AD-B84A2F56AD9F}">
      <dgm:prSet/>
      <dgm:spPr/>
      <dgm:t>
        <a:bodyPr/>
        <a:lstStyle/>
        <a:p>
          <a:endParaRPr lang="ru-RU"/>
        </a:p>
      </dgm:t>
    </dgm:pt>
    <dgm:pt modelId="{36E20753-4BD7-4373-BC3C-FCEA5F3994DA}" type="sibTrans" cxnId="{A9BF4758-9748-44B5-85AD-B84A2F56AD9F}">
      <dgm:prSet/>
      <dgm:spPr/>
      <dgm:t>
        <a:bodyPr/>
        <a:lstStyle/>
        <a:p>
          <a:endParaRPr lang="ru-RU"/>
        </a:p>
      </dgm:t>
    </dgm:pt>
    <dgm:pt modelId="{54EC2115-78CF-4987-B1FC-A38629D3DF05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>
        <a:solidFill>
          <a:srgbClr val="002060"/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000" b="1" dirty="0">
              <a:solidFill>
                <a:schemeClr val="bg1"/>
              </a:solidFill>
              <a:latin typeface="Arial Narrow" pitchFamily="34" charset="0"/>
            </a:rPr>
            <a:t>Чрезвычайная стратегия</a:t>
          </a:r>
        </a:p>
      </dgm:t>
    </dgm:pt>
    <dgm:pt modelId="{9C75EFF4-4E3D-4382-A597-0026C036CD1F}" type="parTrans" cxnId="{191ADDDE-0445-4A39-A890-511CED0B43A9}">
      <dgm:prSet/>
      <dgm:spPr/>
      <dgm:t>
        <a:bodyPr/>
        <a:lstStyle/>
        <a:p>
          <a:endParaRPr lang="ru-RU"/>
        </a:p>
      </dgm:t>
    </dgm:pt>
    <dgm:pt modelId="{39FE00D3-E76A-499D-BD91-1B8F9027909C}" type="sibTrans" cxnId="{191ADDDE-0445-4A39-A890-511CED0B43A9}">
      <dgm:prSet/>
      <dgm:spPr>
        <a:solidFill>
          <a:srgbClr val="002060"/>
        </a:solidFill>
      </dgm:spPr>
      <dgm:t>
        <a:bodyPr/>
        <a:lstStyle/>
        <a:p>
          <a:endParaRPr lang="ru-RU"/>
        </a:p>
      </dgm:t>
    </dgm:pt>
    <dgm:pt modelId="{89BDDA6F-9101-4801-8A9A-155172AC1E3A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>
        <a:solidFill>
          <a:srgbClr val="002060"/>
        </a:solidFill>
        <a:ln>
          <a:solidFill>
            <a:srgbClr val="002060"/>
          </a:solidFill>
        </a:ln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000" b="1" dirty="0">
              <a:solidFill>
                <a:schemeClr val="bg1"/>
              </a:solidFill>
              <a:latin typeface="Arial Narrow" pitchFamily="34" charset="0"/>
            </a:rPr>
            <a:t>Очищающая стратегия</a:t>
          </a:r>
        </a:p>
      </dgm:t>
    </dgm:pt>
    <dgm:pt modelId="{C1B642C7-F761-46B5-A1EE-580DC234EBCA}" type="parTrans" cxnId="{D16DC744-78F6-4E23-907C-5382F2308F53}">
      <dgm:prSet/>
      <dgm:spPr/>
      <dgm:t>
        <a:bodyPr/>
        <a:lstStyle/>
        <a:p>
          <a:endParaRPr lang="ru-RU"/>
        </a:p>
      </dgm:t>
    </dgm:pt>
    <dgm:pt modelId="{51E1B164-AE39-4549-B1D1-77BFA57BE9AF}" type="sibTrans" cxnId="{D16DC744-78F6-4E23-907C-5382F2308F53}">
      <dgm:prSet/>
      <dgm:spPr/>
      <dgm:t>
        <a:bodyPr/>
        <a:lstStyle/>
        <a:p>
          <a:endParaRPr lang="ru-RU"/>
        </a:p>
      </dgm:t>
    </dgm:pt>
    <dgm:pt modelId="{1D160252-4E56-4BE9-A136-F00CA0861959}" type="pres">
      <dgm:prSet presAssocID="{0CAB5884-0C08-492B-B521-B60CBD37772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5FF3A9-97E2-4B15-9D2F-915F32120811}" type="pres">
      <dgm:prSet presAssocID="{E7A9E49F-A7AD-4C25-879A-3411F5C1899F}" presName="node" presStyleLbl="node1" presStyleIdx="0" presStyleCnt="5" custScaleX="130210" custRadScaleRad="100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C0BDD9-0FB7-4FA8-A869-9C1088F2C723}" type="pres">
      <dgm:prSet presAssocID="{E7A9E49F-A7AD-4C25-879A-3411F5C1899F}" presName="spNode" presStyleCnt="0"/>
      <dgm:spPr/>
    </dgm:pt>
    <dgm:pt modelId="{B3FC0548-DAF7-40D7-88E9-22E615B3C909}" type="pres">
      <dgm:prSet presAssocID="{2C82A0A4-99F4-42D9-BBC2-8FE76715A75B}" presName="sibTrans" presStyleLbl="sibTrans1D1" presStyleIdx="0" presStyleCnt="5"/>
      <dgm:spPr/>
      <dgm:t>
        <a:bodyPr/>
        <a:lstStyle/>
        <a:p>
          <a:endParaRPr lang="ru-RU"/>
        </a:p>
      </dgm:t>
    </dgm:pt>
    <dgm:pt modelId="{5519DAA6-0CB8-4085-B292-142E5BF9672E}" type="pres">
      <dgm:prSet presAssocID="{A2CF9585-A15A-4284-BBEC-45610A614DCF}" presName="node" presStyleLbl="node1" presStyleIdx="1" presStyleCnt="5" custScaleX="1159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CD0498-A3CC-46D5-A4DF-41476C1F7767}" type="pres">
      <dgm:prSet presAssocID="{A2CF9585-A15A-4284-BBEC-45610A614DCF}" presName="spNode" presStyleCnt="0"/>
      <dgm:spPr/>
    </dgm:pt>
    <dgm:pt modelId="{1D18B4A1-75C2-4317-961B-54CDE37E52FE}" type="pres">
      <dgm:prSet presAssocID="{64CF8DE9-0177-40F2-9788-640758FB8559}" presName="sibTrans" presStyleLbl="sibTrans1D1" presStyleIdx="1" presStyleCnt="5"/>
      <dgm:spPr/>
      <dgm:t>
        <a:bodyPr/>
        <a:lstStyle/>
        <a:p>
          <a:endParaRPr lang="ru-RU"/>
        </a:p>
      </dgm:t>
    </dgm:pt>
    <dgm:pt modelId="{660AA004-E688-458C-8F88-77B0D1CB54B9}" type="pres">
      <dgm:prSet presAssocID="{9A8B7804-0553-43CF-B4CA-A9C8AFF53603}" presName="node" presStyleLbl="node1" presStyleIdx="2" presStyleCnt="5" custScaleX="110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365074-780D-4372-B2D4-DF3E3FB84A10}" type="pres">
      <dgm:prSet presAssocID="{9A8B7804-0553-43CF-B4CA-A9C8AFF53603}" presName="spNode" presStyleCnt="0"/>
      <dgm:spPr/>
    </dgm:pt>
    <dgm:pt modelId="{1E119AEA-45C4-41F2-B210-498A8B0CA867}" type="pres">
      <dgm:prSet presAssocID="{36E20753-4BD7-4373-BC3C-FCEA5F3994DA}" presName="sibTrans" presStyleLbl="sibTrans1D1" presStyleIdx="2" presStyleCnt="5"/>
      <dgm:spPr/>
      <dgm:t>
        <a:bodyPr/>
        <a:lstStyle/>
        <a:p>
          <a:endParaRPr lang="ru-RU"/>
        </a:p>
      </dgm:t>
    </dgm:pt>
    <dgm:pt modelId="{59350358-FF33-4F1C-84CD-B78413EB3361}" type="pres">
      <dgm:prSet presAssocID="{54EC2115-78CF-4987-B1FC-A38629D3DF05}" presName="node" presStyleLbl="node1" presStyleIdx="3" presStyleCnt="5" custScaleX="117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DF06A2-49C6-4230-8AB7-9C418CE522BF}" type="pres">
      <dgm:prSet presAssocID="{54EC2115-78CF-4987-B1FC-A38629D3DF05}" presName="spNode" presStyleCnt="0"/>
      <dgm:spPr/>
    </dgm:pt>
    <dgm:pt modelId="{AC82627E-42E1-418A-A368-B76A301115CB}" type="pres">
      <dgm:prSet presAssocID="{39FE00D3-E76A-499D-BD91-1B8F9027909C}" presName="sibTrans" presStyleLbl="sibTrans1D1" presStyleIdx="3" presStyleCnt="5"/>
      <dgm:spPr/>
      <dgm:t>
        <a:bodyPr/>
        <a:lstStyle/>
        <a:p>
          <a:endParaRPr lang="ru-RU"/>
        </a:p>
      </dgm:t>
    </dgm:pt>
    <dgm:pt modelId="{9EF1FFB5-45D5-4ED6-A0FF-62BBF79D4EA8}" type="pres">
      <dgm:prSet presAssocID="{89BDDA6F-9101-4801-8A9A-155172AC1E3A}" presName="node" presStyleLbl="node1" presStyleIdx="4" presStyleCnt="5" custScaleX="1105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FF88CB-74D0-4289-9D65-5548A3D3AE3B}" type="pres">
      <dgm:prSet presAssocID="{89BDDA6F-9101-4801-8A9A-155172AC1E3A}" presName="spNode" presStyleCnt="0"/>
      <dgm:spPr/>
    </dgm:pt>
    <dgm:pt modelId="{7AF7111D-317B-4FF1-9489-25B1595A389D}" type="pres">
      <dgm:prSet presAssocID="{51E1B164-AE39-4549-B1D1-77BFA57BE9AF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CA4E4E7F-9772-42BD-A71E-3FDDEEA7C4D4}" type="presOf" srcId="{A2CF9585-A15A-4284-BBEC-45610A614DCF}" destId="{5519DAA6-0CB8-4085-B292-142E5BF9672E}" srcOrd="0" destOrd="0" presId="urn:microsoft.com/office/officeart/2005/8/layout/cycle5"/>
    <dgm:cxn modelId="{A9BF4758-9748-44B5-85AD-B84A2F56AD9F}" srcId="{0CAB5884-0C08-492B-B521-B60CBD377721}" destId="{9A8B7804-0553-43CF-B4CA-A9C8AFF53603}" srcOrd="2" destOrd="0" parTransId="{1BF49AF5-0AC9-4393-8EC5-FB2F5D54C42D}" sibTransId="{36E20753-4BD7-4373-BC3C-FCEA5F3994DA}"/>
    <dgm:cxn modelId="{6A6D1923-CB42-46E5-864B-ED08327F58E7}" type="presOf" srcId="{51E1B164-AE39-4549-B1D1-77BFA57BE9AF}" destId="{7AF7111D-317B-4FF1-9489-25B1595A389D}" srcOrd="0" destOrd="0" presId="urn:microsoft.com/office/officeart/2005/8/layout/cycle5"/>
    <dgm:cxn modelId="{01FCC85C-566A-449B-ADB3-98CAD9A1BFC7}" type="presOf" srcId="{36E20753-4BD7-4373-BC3C-FCEA5F3994DA}" destId="{1E119AEA-45C4-41F2-B210-498A8B0CA867}" srcOrd="0" destOrd="0" presId="urn:microsoft.com/office/officeart/2005/8/layout/cycle5"/>
    <dgm:cxn modelId="{ABEC16D6-CA4B-4B02-9C22-ED0E98F88002}" type="presOf" srcId="{E7A9E49F-A7AD-4C25-879A-3411F5C1899F}" destId="{1E5FF3A9-97E2-4B15-9D2F-915F32120811}" srcOrd="0" destOrd="0" presId="urn:microsoft.com/office/officeart/2005/8/layout/cycle5"/>
    <dgm:cxn modelId="{746BD26B-818F-4793-8320-58DB23C2EA6B}" type="presOf" srcId="{54EC2115-78CF-4987-B1FC-A38629D3DF05}" destId="{59350358-FF33-4F1C-84CD-B78413EB3361}" srcOrd="0" destOrd="0" presId="urn:microsoft.com/office/officeart/2005/8/layout/cycle5"/>
    <dgm:cxn modelId="{9EE0B809-BD00-47E2-91D9-981B69587125}" srcId="{0CAB5884-0C08-492B-B521-B60CBD377721}" destId="{A2CF9585-A15A-4284-BBEC-45610A614DCF}" srcOrd="1" destOrd="0" parTransId="{7FF4AFD1-0BE9-453A-AC43-4B45C534AC05}" sibTransId="{64CF8DE9-0177-40F2-9788-640758FB8559}"/>
    <dgm:cxn modelId="{363D4502-E7CF-4D50-98AD-9472BD1D03CF}" type="presOf" srcId="{39FE00D3-E76A-499D-BD91-1B8F9027909C}" destId="{AC82627E-42E1-418A-A368-B76A301115CB}" srcOrd="0" destOrd="0" presId="urn:microsoft.com/office/officeart/2005/8/layout/cycle5"/>
    <dgm:cxn modelId="{D16DC744-78F6-4E23-907C-5382F2308F53}" srcId="{0CAB5884-0C08-492B-B521-B60CBD377721}" destId="{89BDDA6F-9101-4801-8A9A-155172AC1E3A}" srcOrd="4" destOrd="0" parTransId="{C1B642C7-F761-46B5-A1EE-580DC234EBCA}" sibTransId="{51E1B164-AE39-4549-B1D1-77BFA57BE9AF}"/>
    <dgm:cxn modelId="{0E708279-570B-46A3-B736-E847970660C6}" type="presOf" srcId="{9A8B7804-0553-43CF-B4CA-A9C8AFF53603}" destId="{660AA004-E688-458C-8F88-77B0D1CB54B9}" srcOrd="0" destOrd="0" presId="urn:microsoft.com/office/officeart/2005/8/layout/cycle5"/>
    <dgm:cxn modelId="{B6EE9FCB-263E-4DAB-A015-D658CAAE2A61}" type="presOf" srcId="{89BDDA6F-9101-4801-8A9A-155172AC1E3A}" destId="{9EF1FFB5-45D5-4ED6-A0FF-62BBF79D4EA8}" srcOrd="0" destOrd="0" presId="urn:microsoft.com/office/officeart/2005/8/layout/cycle5"/>
    <dgm:cxn modelId="{7C0639CF-1809-4B08-9484-498E70C92D9E}" srcId="{0CAB5884-0C08-492B-B521-B60CBD377721}" destId="{E7A9E49F-A7AD-4C25-879A-3411F5C1899F}" srcOrd="0" destOrd="0" parTransId="{CAB797A4-FEE5-41F8-BFF5-9A86E8150486}" sibTransId="{2C82A0A4-99F4-42D9-BBC2-8FE76715A75B}"/>
    <dgm:cxn modelId="{191ADDDE-0445-4A39-A890-511CED0B43A9}" srcId="{0CAB5884-0C08-492B-B521-B60CBD377721}" destId="{54EC2115-78CF-4987-B1FC-A38629D3DF05}" srcOrd="3" destOrd="0" parTransId="{9C75EFF4-4E3D-4382-A597-0026C036CD1F}" sibTransId="{39FE00D3-E76A-499D-BD91-1B8F9027909C}"/>
    <dgm:cxn modelId="{3F18E651-FE22-4806-82D1-98921CBECA0C}" type="presOf" srcId="{2C82A0A4-99F4-42D9-BBC2-8FE76715A75B}" destId="{B3FC0548-DAF7-40D7-88E9-22E615B3C909}" srcOrd="0" destOrd="0" presId="urn:microsoft.com/office/officeart/2005/8/layout/cycle5"/>
    <dgm:cxn modelId="{61F77409-4C79-46F6-8EC9-63B8A407FE2A}" type="presOf" srcId="{64CF8DE9-0177-40F2-9788-640758FB8559}" destId="{1D18B4A1-75C2-4317-961B-54CDE37E52FE}" srcOrd="0" destOrd="0" presId="urn:microsoft.com/office/officeart/2005/8/layout/cycle5"/>
    <dgm:cxn modelId="{5757442D-5823-4F25-89A7-D61DD6D42083}" type="presOf" srcId="{0CAB5884-0C08-492B-B521-B60CBD377721}" destId="{1D160252-4E56-4BE9-A136-F00CA0861959}" srcOrd="0" destOrd="0" presId="urn:microsoft.com/office/officeart/2005/8/layout/cycle5"/>
    <dgm:cxn modelId="{4B9C58F0-4774-44DC-9014-0723644BE7D2}" type="presParOf" srcId="{1D160252-4E56-4BE9-A136-F00CA0861959}" destId="{1E5FF3A9-97E2-4B15-9D2F-915F32120811}" srcOrd="0" destOrd="0" presId="urn:microsoft.com/office/officeart/2005/8/layout/cycle5"/>
    <dgm:cxn modelId="{B79CB298-1704-4436-82B6-9D56F02DF4DA}" type="presParOf" srcId="{1D160252-4E56-4BE9-A136-F00CA0861959}" destId="{7DC0BDD9-0FB7-4FA8-A869-9C1088F2C723}" srcOrd="1" destOrd="0" presId="urn:microsoft.com/office/officeart/2005/8/layout/cycle5"/>
    <dgm:cxn modelId="{1291556D-D596-4712-86AC-052C024BEC4C}" type="presParOf" srcId="{1D160252-4E56-4BE9-A136-F00CA0861959}" destId="{B3FC0548-DAF7-40D7-88E9-22E615B3C909}" srcOrd="2" destOrd="0" presId="urn:microsoft.com/office/officeart/2005/8/layout/cycle5"/>
    <dgm:cxn modelId="{FD6C8DA6-C172-43F8-A84F-9CFF4F614300}" type="presParOf" srcId="{1D160252-4E56-4BE9-A136-F00CA0861959}" destId="{5519DAA6-0CB8-4085-B292-142E5BF9672E}" srcOrd="3" destOrd="0" presId="urn:microsoft.com/office/officeart/2005/8/layout/cycle5"/>
    <dgm:cxn modelId="{CBE6F1FF-5116-4630-B8DE-7F2DD474ED22}" type="presParOf" srcId="{1D160252-4E56-4BE9-A136-F00CA0861959}" destId="{A5CD0498-A3CC-46D5-A4DF-41476C1F7767}" srcOrd="4" destOrd="0" presId="urn:microsoft.com/office/officeart/2005/8/layout/cycle5"/>
    <dgm:cxn modelId="{0869CBFD-7F63-4595-81C5-74F7BB6C3880}" type="presParOf" srcId="{1D160252-4E56-4BE9-A136-F00CA0861959}" destId="{1D18B4A1-75C2-4317-961B-54CDE37E52FE}" srcOrd="5" destOrd="0" presId="urn:microsoft.com/office/officeart/2005/8/layout/cycle5"/>
    <dgm:cxn modelId="{DAB39169-E14B-4BA3-9061-C056870296DD}" type="presParOf" srcId="{1D160252-4E56-4BE9-A136-F00CA0861959}" destId="{660AA004-E688-458C-8F88-77B0D1CB54B9}" srcOrd="6" destOrd="0" presId="urn:microsoft.com/office/officeart/2005/8/layout/cycle5"/>
    <dgm:cxn modelId="{211B18A0-B25D-418C-A718-3789D150CD2C}" type="presParOf" srcId="{1D160252-4E56-4BE9-A136-F00CA0861959}" destId="{49365074-780D-4372-B2D4-DF3E3FB84A10}" srcOrd="7" destOrd="0" presId="urn:microsoft.com/office/officeart/2005/8/layout/cycle5"/>
    <dgm:cxn modelId="{CD03B104-1FFA-4644-9A04-32867992BE88}" type="presParOf" srcId="{1D160252-4E56-4BE9-A136-F00CA0861959}" destId="{1E119AEA-45C4-41F2-B210-498A8B0CA867}" srcOrd="8" destOrd="0" presId="urn:microsoft.com/office/officeart/2005/8/layout/cycle5"/>
    <dgm:cxn modelId="{AAA7A64A-5D53-43B8-957D-4807A03E1FCA}" type="presParOf" srcId="{1D160252-4E56-4BE9-A136-F00CA0861959}" destId="{59350358-FF33-4F1C-84CD-B78413EB3361}" srcOrd="9" destOrd="0" presId="urn:microsoft.com/office/officeart/2005/8/layout/cycle5"/>
    <dgm:cxn modelId="{B4A50B70-D8C4-4B23-ADD2-90D2F777016A}" type="presParOf" srcId="{1D160252-4E56-4BE9-A136-F00CA0861959}" destId="{8DDF06A2-49C6-4230-8AB7-9C418CE522BF}" srcOrd="10" destOrd="0" presId="urn:microsoft.com/office/officeart/2005/8/layout/cycle5"/>
    <dgm:cxn modelId="{40B1A768-CA4B-4C93-AF58-E0F2385A7AB0}" type="presParOf" srcId="{1D160252-4E56-4BE9-A136-F00CA0861959}" destId="{AC82627E-42E1-418A-A368-B76A301115CB}" srcOrd="11" destOrd="0" presId="urn:microsoft.com/office/officeart/2005/8/layout/cycle5"/>
    <dgm:cxn modelId="{F844604B-14BE-4BC6-B2FF-8C4D02E64B10}" type="presParOf" srcId="{1D160252-4E56-4BE9-A136-F00CA0861959}" destId="{9EF1FFB5-45D5-4ED6-A0FF-62BBF79D4EA8}" srcOrd="12" destOrd="0" presId="urn:microsoft.com/office/officeart/2005/8/layout/cycle5"/>
    <dgm:cxn modelId="{0E4BA09F-4D0D-4EE6-9C8F-CDBB8B87B5F4}" type="presParOf" srcId="{1D160252-4E56-4BE9-A136-F00CA0861959}" destId="{70FF88CB-74D0-4289-9D65-5548A3D3AE3B}" srcOrd="13" destOrd="0" presId="urn:microsoft.com/office/officeart/2005/8/layout/cycle5"/>
    <dgm:cxn modelId="{03AB39CE-FAF7-4134-9B64-8221946C66C2}" type="presParOf" srcId="{1D160252-4E56-4BE9-A136-F00CA0861959}" destId="{7AF7111D-317B-4FF1-9489-25B1595A389D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5FF3A9-97E2-4B15-9D2F-915F32120811}">
      <dsp:nvSpPr>
        <dsp:cNvPr id="0" name=""/>
        <dsp:cNvSpPr/>
      </dsp:nvSpPr>
      <dsp:spPr>
        <a:xfrm>
          <a:off x="2631731" y="0"/>
          <a:ext cx="2047659" cy="1022178"/>
        </a:xfrm>
        <a:prstGeom prst="roundRect">
          <a:avLst/>
        </a:prstGeom>
        <a:solidFill>
          <a:srgbClr val="002060"/>
        </a:solidFill>
        <a:ln w="9525" cap="flat" cmpd="sng" algn="ctr">
          <a:solidFill>
            <a:srgbClr val="002060"/>
          </a:solidFill>
          <a:prstDash val="solid"/>
        </a:ln>
        <a:effectLst>
          <a:innerShdw blurRad="63500" dist="50800" dir="27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  <a:latin typeface="Arial Narrow" pitchFamily="34" charset="0"/>
            </a:rPr>
            <a:t>Взвешенная </a:t>
          </a:r>
          <a:r>
            <a:rPr lang="ru-RU" sz="2000" b="1" kern="1200" dirty="0">
              <a:solidFill>
                <a:schemeClr val="bg1"/>
              </a:solidFill>
              <a:latin typeface="Arial Narrow" pitchFamily="34" charset="0"/>
            </a:rPr>
            <a:t>стратегия</a:t>
          </a:r>
        </a:p>
      </dsp:txBody>
      <dsp:txXfrm>
        <a:off x="2681630" y="49899"/>
        <a:ext cx="1947861" cy="922380"/>
      </dsp:txXfrm>
    </dsp:sp>
    <dsp:sp modelId="{B3FC0548-DAF7-40D7-88E9-22E615B3C909}">
      <dsp:nvSpPr>
        <dsp:cNvPr id="0" name=""/>
        <dsp:cNvSpPr/>
      </dsp:nvSpPr>
      <dsp:spPr>
        <a:xfrm>
          <a:off x="1613731" y="510566"/>
          <a:ext cx="4082169" cy="4082169"/>
        </a:xfrm>
        <a:custGeom>
          <a:avLst/>
          <a:gdLst/>
          <a:ahLst/>
          <a:cxnLst/>
          <a:rect l="0" t="0" r="0" b="0"/>
          <a:pathLst>
            <a:path>
              <a:moveTo>
                <a:pt x="3219524" y="374559"/>
              </a:moveTo>
              <a:arcTo wR="2041084" hR="2041084" stAng="18315903" swAng="93735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19DAA6-0CB8-4085-B292-142E5BF9672E}">
      <dsp:nvSpPr>
        <dsp:cNvPr id="0" name=""/>
        <dsp:cNvSpPr/>
      </dsp:nvSpPr>
      <dsp:spPr>
        <a:xfrm>
          <a:off x="4685303" y="1410936"/>
          <a:ext cx="1822890" cy="1022178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>
          <a:innerShdw blurRad="63500" dist="50800" dir="27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  <a:latin typeface="Arial Narrow" pitchFamily="34" charset="0"/>
            </a:rPr>
            <a:t>Возникающая </a:t>
          </a:r>
          <a:r>
            <a:rPr lang="ru-RU" sz="2000" b="1" kern="1200" dirty="0">
              <a:solidFill>
                <a:schemeClr val="bg1"/>
              </a:solidFill>
              <a:latin typeface="Arial Narrow" pitchFamily="34" charset="0"/>
            </a:rPr>
            <a:t>стратегия</a:t>
          </a:r>
        </a:p>
      </dsp:txBody>
      <dsp:txXfrm>
        <a:off x="4735202" y="1460835"/>
        <a:ext cx="1723092" cy="922380"/>
      </dsp:txXfrm>
    </dsp:sp>
    <dsp:sp modelId="{1D18B4A1-75C2-4317-961B-54CDE37E52FE}">
      <dsp:nvSpPr>
        <dsp:cNvPr id="0" name=""/>
        <dsp:cNvSpPr/>
      </dsp:nvSpPr>
      <dsp:spPr>
        <a:xfrm>
          <a:off x="1614476" y="511670"/>
          <a:ext cx="4082169" cy="4082169"/>
        </a:xfrm>
        <a:custGeom>
          <a:avLst/>
          <a:gdLst/>
          <a:ahLst/>
          <a:cxnLst/>
          <a:rect l="0" t="0" r="0" b="0"/>
          <a:pathLst>
            <a:path>
              <a:moveTo>
                <a:pt x="4077265" y="2182485"/>
              </a:moveTo>
              <a:arcTo wR="2041084" hR="2041084" stAng="21838348" swAng="135929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0AA004-E688-458C-8F88-77B0D1CB54B9}">
      <dsp:nvSpPr>
        <dsp:cNvPr id="0" name=""/>
        <dsp:cNvSpPr/>
      </dsp:nvSpPr>
      <dsp:spPr>
        <a:xfrm>
          <a:off x="3986138" y="3692938"/>
          <a:ext cx="1738285" cy="1022178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rgbClr val="002060"/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  <a:latin typeface="Arial Narrow" pitchFamily="34" charset="0"/>
            </a:rPr>
            <a:t>Погружающая </a:t>
          </a:r>
          <a:r>
            <a:rPr lang="ru-RU" sz="2000" b="1" kern="1200" dirty="0">
              <a:solidFill>
                <a:schemeClr val="bg1"/>
              </a:solidFill>
              <a:latin typeface="Arial Narrow" pitchFamily="34" charset="0"/>
            </a:rPr>
            <a:t>стратегия</a:t>
          </a:r>
        </a:p>
      </dsp:txBody>
      <dsp:txXfrm>
        <a:off x="4036037" y="3742837"/>
        <a:ext cx="1638487" cy="922380"/>
      </dsp:txXfrm>
    </dsp:sp>
    <dsp:sp modelId="{1E119AEA-45C4-41F2-B210-498A8B0CA867}">
      <dsp:nvSpPr>
        <dsp:cNvPr id="0" name=""/>
        <dsp:cNvSpPr/>
      </dsp:nvSpPr>
      <dsp:spPr>
        <a:xfrm>
          <a:off x="1614476" y="511670"/>
          <a:ext cx="4082169" cy="4082169"/>
        </a:xfrm>
        <a:custGeom>
          <a:avLst/>
          <a:gdLst/>
          <a:ahLst/>
          <a:cxnLst/>
          <a:rect l="0" t="0" r="0" b="0"/>
          <a:pathLst>
            <a:path>
              <a:moveTo>
                <a:pt x="2251165" y="4071329"/>
              </a:moveTo>
              <a:arcTo wR="2041084" hR="2041084" stAng="5045538" swAng="61817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350358-FF33-4F1C-84CD-B78413EB3361}">
      <dsp:nvSpPr>
        <dsp:cNvPr id="0" name=""/>
        <dsp:cNvSpPr/>
      </dsp:nvSpPr>
      <dsp:spPr>
        <a:xfrm>
          <a:off x="1533420" y="3692938"/>
          <a:ext cx="1844843" cy="1022178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rgbClr val="002060"/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  <a:latin typeface="Arial Narrow" pitchFamily="34" charset="0"/>
            </a:rPr>
            <a:t>Чрезвычайная стратегия</a:t>
          </a:r>
        </a:p>
      </dsp:txBody>
      <dsp:txXfrm>
        <a:off x="1583319" y="3742837"/>
        <a:ext cx="1745045" cy="922380"/>
      </dsp:txXfrm>
    </dsp:sp>
    <dsp:sp modelId="{AC82627E-42E1-418A-A368-B76A301115CB}">
      <dsp:nvSpPr>
        <dsp:cNvPr id="0" name=""/>
        <dsp:cNvSpPr/>
      </dsp:nvSpPr>
      <dsp:spPr>
        <a:xfrm>
          <a:off x="1614476" y="511670"/>
          <a:ext cx="4082169" cy="4082169"/>
        </a:xfrm>
        <a:custGeom>
          <a:avLst/>
          <a:gdLst/>
          <a:ahLst/>
          <a:cxnLst/>
          <a:rect l="0" t="0" r="0" b="0"/>
          <a:pathLst>
            <a:path>
              <a:moveTo>
                <a:pt x="216475" y="2955868"/>
              </a:moveTo>
              <a:arcTo wR="2041084" hR="2041084" stAng="9202362" swAng="135929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F1FFB5-45D5-4ED6-A0FF-62BBF79D4EA8}">
      <dsp:nvSpPr>
        <dsp:cNvPr id="0" name=""/>
        <dsp:cNvSpPr/>
      </dsp:nvSpPr>
      <dsp:spPr>
        <a:xfrm>
          <a:off x="844885" y="1410936"/>
          <a:ext cx="1738977" cy="1022178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rgbClr val="002060"/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  <a:latin typeface="Arial Narrow" pitchFamily="34" charset="0"/>
            </a:rPr>
            <a:t>Очищающая стратегия</a:t>
          </a:r>
        </a:p>
      </dsp:txBody>
      <dsp:txXfrm>
        <a:off x="894784" y="1460835"/>
        <a:ext cx="1639179" cy="922380"/>
      </dsp:txXfrm>
    </dsp:sp>
    <dsp:sp modelId="{7AF7111D-317B-4FF1-9489-25B1595A389D}">
      <dsp:nvSpPr>
        <dsp:cNvPr id="0" name=""/>
        <dsp:cNvSpPr/>
      </dsp:nvSpPr>
      <dsp:spPr>
        <a:xfrm>
          <a:off x="1615221" y="510566"/>
          <a:ext cx="4082169" cy="4082169"/>
        </a:xfrm>
        <a:custGeom>
          <a:avLst/>
          <a:gdLst/>
          <a:ahLst/>
          <a:cxnLst/>
          <a:rect l="0" t="0" r="0" b="0"/>
          <a:pathLst>
            <a:path>
              <a:moveTo>
                <a:pt x="457387" y="753478"/>
              </a:moveTo>
              <a:arcTo wR="2041084" hR="2041084" stAng="13146745" swAng="93735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71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50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26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01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82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450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520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591" algn="l" defTabSz="9141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8CB7B1-8312-436A-8BF1-308D4791013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655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5ed75ccf_0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35ed75ccf_0106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627626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79795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4448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07375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13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7964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5f391192_01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35ed75ccf_022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059" indent="0" algn="ctr">
              <a:buNone/>
              <a:defRPr sz="2000"/>
            </a:lvl2pPr>
            <a:lvl3pPr marL="914128" indent="0" algn="ctr">
              <a:buNone/>
              <a:defRPr sz="1900"/>
            </a:lvl3pPr>
            <a:lvl4pPr marL="1371192" indent="0" algn="ctr">
              <a:buNone/>
              <a:defRPr sz="1600"/>
            </a:lvl4pPr>
            <a:lvl5pPr marL="1828256" indent="0" algn="ctr">
              <a:buNone/>
              <a:defRPr sz="1600"/>
            </a:lvl5pPr>
            <a:lvl6pPr marL="2285326" indent="0" algn="ctr">
              <a:buNone/>
              <a:defRPr sz="1600"/>
            </a:lvl6pPr>
            <a:lvl7pPr marL="2742382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49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01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097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5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05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12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1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4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11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037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9" indent="0">
              <a:buNone/>
              <a:defRPr sz="2000" b="1"/>
            </a:lvl2pPr>
            <a:lvl3pPr marL="914128" indent="0">
              <a:buNone/>
              <a:defRPr sz="1900" b="1"/>
            </a:lvl3pPr>
            <a:lvl4pPr marL="1371192" indent="0">
              <a:buNone/>
              <a:defRPr sz="1600" b="1"/>
            </a:lvl4pPr>
            <a:lvl5pPr marL="1828256" indent="0">
              <a:buNone/>
              <a:defRPr sz="1600" b="1"/>
            </a:lvl5pPr>
            <a:lvl6pPr marL="2285326" indent="0">
              <a:buNone/>
              <a:defRPr sz="1600" b="1"/>
            </a:lvl6pPr>
            <a:lvl7pPr marL="2742382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49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9" indent="0">
              <a:buNone/>
              <a:defRPr sz="2000" b="1"/>
            </a:lvl2pPr>
            <a:lvl3pPr marL="914128" indent="0">
              <a:buNone/>
              <a:defRPr sz="1900" b="1"/>
            </a:lvl3pPr>
            <a:lvl4pPr marL="1371192" indent="0">
              <a:buNone/>
              <a:defRPr sz="1600" b="1"/>
            </a:lvl4pPr>
            <a:lvl5pPr marL="1828256" indent="0">
              <a:buNone/>
              <a:defRPr sz="1600" b="1"/>
            </a:lvl5pPr>
            <a:lvl6pPr marL="2285326" indent="0">
              <a:buNone/>
              <a:defRPr sz="1600" b="1"/>
            </a:lvl6pPr>
            <a:lvl7pPr marL="2742382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49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3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597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24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4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59" indent="0">
              <a:buNone/>
              <a:defRPr sz="1500"/>
            </a:lvl2pPr>
            <a:lvl3pPr marL="914128" indent="0">
              <a:buNone/>
              <a:defRPr sz="1200"/>
            </a:lvl3pPr>
            <a:lvl4pPr marL="1371192" indent="0">
              <a:buNone/>
              <a:defRPr sz="1100"/>
            </a:lvl4pPr>
            <a:lvl5pPr marL="1828256" indent="0">
              <a:buNone/>
              <a:defRPr sz="1100"/>
            </a:lvl5pPr>
            <a:lvl6pPr marL="2285326" indent="0">
              <a:buNone/>
              <a:defRPr sz="1100"/>
            </a:lvl6pPr>
            <a:lvl7pPr marL="2742382" indent="0">
              <a:buNone/>
              <a:defRPr sz="1100"/>
            </a:lvl7pPr>
            <a:lvl8pPr marL="3199440" indent="0">
              <a:buNone/>
              <a:defRPr sz="1100"/>
            </a:lvl8pPr>
            <a:lvl9pPr marL="3656499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7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4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059" indent="0">
              <a:buNone/>
              <a:defRPr sz="2800"/>
            </a:lvl2pPr>
            <a:lvl3pPr marL="914128" indent="0">
              <a:buNone/>
              <a:defRPr sz="2400"/>
            </a:lvl3pPr>
            <a:lvl4pPr marL="1371192" indent="0">
              <a:buNone/>
              <a:defRPr sz="2000"/>
            </a:lvl4pPr>
            <a:lvl5pPr marL="1828256" indent="0">
              <a:buNone/>
              <a:defRPr sz="2000"/>
            </a:lvl5pPr>
            <a:lvl6pPr marL="2285326" indent="0">
              <a:buNone/>
              <a:defRPr sz="2000"/>
            </a:lvl6pPr>
            <a:lvl7pPr marL="2742382" indent="0">
              <a:buNone/>
              <a:defRPr sz="2000"/>
            </a:lvl7pPr>
            <a:lvl8pPr marL="3199440" indent="0">
              <a:buNone/>
              <a:defRPr sz="2000"/>
            </a:lvl8pPr>
            <a:lvl9pPr marL="365649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59" indent="0">
              <a:buNone/>
              <a:defRPr sz="1500"/>
            </a:lvl2pPr>
            <a:lvl3pPr marL="914128" indent="0">
              <a:buNone/>
              <a:defRPr sz="1200"/>
            </a:lvl3pPr>
            <a:lvl4pPr marL="1371192" indent="0">
              <a:buNone/>
              <a:defRPr sz="1100"/>
            </a:lvl4pPr>
            <a:lvl5pPr marL="1828256" indent="0">
              <a:buNone/>
              <a:defRPr sz="1100"/>
            </a:lvl5pPr>
            <a:lvl6pPr marL="2285326" indent="0">
              <a:buNone/>
              <a:defRPr sz="1100"/>
            </a:lvl6pPr>
            <a:lvl7pPr marL="2742382" indent="0">
              <a:buNone/>
              <a:defRPr sz="1100"/>
            </a:lvl7pPr>
            <a:lvl8pPr marL="3199440" indent="0">
              <a:buNone/>
              <a:defRPr sz="1100"/>
            </a:lvl8pPr>
            <a:lvl9pPr marL="3656499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901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25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41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41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128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678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>
            <a:normAutofit/>
          </a:bodyPr>
          <a:lstStyle>
            <a:lvl1pPr marL="0" indent="0">
              <a:buNone/>
              <a:defRPr sz="1200" b="0" i="0">
                <a:ln>
                  <a:noFill/>
                </a:ln>
                <a:solidFill>
                  <a:schemeClr val="tx2"/>
                </a:solidFill>
                <a:latin typeface="Roboto Regular" charset="0"/>
                <a:ea typeface="Roboto Regular" charset="0"/>
                <a:cs typeface="Roboto Regular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410674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22222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4700" y="-14700"/>
            <a:ext cx="12192000" cy="6858000"/>
          </a:xfrm>
          <a:prstGeom prst="rect">
            <a:avLst/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Google Shape;12;p2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rgbClr val="FFFFFF">
              <a:alpha val="17690"/>
            </a:srgbClr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3" name="Google Shape;13;p2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371300" y="0"/>
            <a:ext cx="6984800" cy="5360000"/>
          </a:xfrm>
          <a:prstGeom prst="rect">
            <a:avLst/>
          </a:prstGeom>
        </p:spPr>
        <p:txBody>
          <a:bodyPr spcFirstLastPara="1" wrap="square" lIns="121868" tIns="121868" rIns="121868" bIns="121868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80470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accen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17" name="Google Shape;17;p3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8" name="Google Shape;18;p3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1371300" y="3127133"/>
            <a:ext cx="6960000" cy="1546400"/>
          </a:xfrm>
          <a:prstGeom prst="rect">
            <a:avLst/>
          </a:prstGeom>
        </p:spPr>
        <p:txBody>
          <a:bodyPr spcFirstLastPara="1" wrap="square" lIns="121868" tIns="121868" rIns="121868" bIns="121868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1371300" y="4599533"/>
            <a:ext cx="6960000" cy="7600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909254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58733" y="-50798"/>
            <a:ext cx="5519733" cy="6923500"/>
          </a:xfrm>
          <a:custGeom>
            <a:avLst/>
            <a:gdLst/>
            <a:ahLst/>
            <a:cxnLst/>
            <a:rect l="l" t="t" r="r" b="b"/>
            <a:pathLst>
              <a:path w="165592" h="207705" extrusionOk="0">
                <a:moveTo>
                  <a:pt x="165592" y="207264"/>
                </a:moveTo>
                <a:lnTo>
                  <a:pt x="58150" y="0"/>
                </a:lnTo>
                <a:lnTo>
                  <a:pt x="0" y="643"/>
                </a:lnTo>
                <a:lnTo>
                  <a:pt x="881" y="207705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23" name="Google Shape;23;p4"/>
          <p:cNvSpPr/>
          <p:nvPr/>
        </p:nvSpPr>
        <p:spPr>
          <a:xfrm flipH="1">
            <a:off x="-863467" y="-19667"/>
            <a:ext cx="33092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marL="609411" lvl="0" indent="-609411" rtl="0">
              <a:spcBef>
                <a:spcPts val="800"/>
              </a:spcBef>
              <a:spcAft>
                <a:spcPts val="0"/>
              </a:spcAft>
              <a:buSzPts val="3600"/>
              <a:buChar char="▸"/>
              <a:defRPr sz="4800" i="1"/>
            </a:lvl1pPr>
            <a:lvl2pPr marL="1218840" lvl="1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2pPr>
            <a:lvl3pPr marL="1828256" lvl="2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3pPr>
            <a:lvl4pPr marL="2437678" lvl="3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4pPr>
            <a:lvl5pPr marL="3047088" lvl="4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5pPr>
            <a:lvl6pPr marL="3656499" lvl="5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6pPr>
            <a:lvl7pPr marL="4265920" lvl="6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7pPr>
            <a:lvl8pPr marL="4875337" lvl="7" indent="-609411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8pPr>
            <a:lvl9pPr marL="5484766" lvl="8" indent="-609411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-161533" y="-362467"/>
            <a:ext cx="2607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algn="ctr" defTabSz="914173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“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6" name="Google Shape;26;p4"/>
          <p:cNvSpPr/>
          <p:nvPr/>
        </p:nvSpPr>
        <p:spPr>
          <a:xfrm flipH="1">
            <a:off x="1921263" y="-19667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" name="Google Shape;27;p4"/>
          <p:cNvSpPr/>
          <p:nvPr/>
        </p:nvSpPr>
        <p:spPr>
          <a:xfrm flipH="1">
            <a:off x="9276399" y="5859533"/>
            <a:ext cx="35252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8" name="Google Shape;28;p4"/>
          <p:cNvSpPr txBox="1"/>
          <p:nvPr/>
        </p:nvSpPr>
        <p:spPr>
          <a:xfrm>
            <a:off x="9276633" y="5516733"/>
            <a:ext cx="2915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/>
          <a:p>
            <a:pPr algn="ctr" defTabSz="914173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”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" name="Google Shape;29;p4"/>
          <p:cNvSpPr/>
          <p:nvPr/>
        </p:nvSpPr>
        <p:spPr>
          <a:xfrm flipH="1">
            <a:off x="8835396" y="5859533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1253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5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32" name="Google Shape;32;p5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33" name="Google Shape;33;p5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5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5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5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5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1473200" y="1703500"/>
            <a:ext cx="10109200" cy="48644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marL="609411" lvl="0" indent="-558633">
              <a:spcBef>
                <a:spcPts val="800"/>
              </a:spcBef>
              <a:spcAft>
                <a:spcPts val="0"/>
              </a:spcAft>
              <a:buSzPts val="3000"/>
              <a:buChar char="▸"/>
              <a:defRPr/>
            </a:lvl1pPr>
            <a:lvl2pPr marL="1218840" lvl="1" indent="-507854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828256" lvl="2" indent="-507854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3pPr>
            <a:lvl4pPr marL="2437678" lvl="3" indent="-45705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4pPr>
            <a:lvl5pPr marL="3047088" lvl="4" indent="-45705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5pPr>
            <a:lvl6pPr marL="3656499" lvl="5" indent="-45705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6pPr>
            <a:lvl7pPr marL="4265920" lvl="6" indent="-45705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7pPr>
            <a:lvl8pPr marL="4875337" lvl="7" indent="-45705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8pPr>
            <a:lvl9pPr marL="5484766" lvl="8" indent="-45705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290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6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43" name="Google Shape;43;p6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44" name="Google Shape;44;p6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6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6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" name="Google Shape;47;p6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" name="Google Shape;48;p6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1468515" y="363800"/>
            <a:ext cx="10099200" cy="998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body" idx="1"/>
          </p:nvPr>
        </p:nvSpPr>
        <p:spPr>
          <a:xfrm>
            <a:off x="1468500" y="1748733"/>
            <a:ext cx="4909200" cy="47172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marL="609411" lvl="0" indent="-524786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8840" lvl="1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256" lvl="2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7678" lvl="3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088" lvl="4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6499" lvl="5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5920" lvl="6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5337" lvl="7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4766" lvl="8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body" idx="2"/>
          </p:nvPr>
        </p:nvSpPr>
        <p:spPr>
          <a:xfrm>
            <a:off x="6673265" y="1748733"/>
            <a:ext cx="4909200" cy="47172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marL="609411" lvl="0" indent="-524786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8840" lvl="1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256" lvl="2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7678" lvl="3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088" lvl="4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6499" lvl="5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5920" lvl="6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5337" lvl="7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4766" lvl="8" indent="-524786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3393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7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55" name="Google Shape;55;p7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56" name="Google Shape;56;p7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7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7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7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7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1473200" y="1632467"/>
            <a:ext cx="3230800" cy="47320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marL="609411" lvl="0" indent="-473989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8840" lvl="1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256" lvl="2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7678" lvl="3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088" lvl="4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6499" lvl="5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5920" lvl="6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5337" lvl="7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4766" lvl="8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2"/>
          </p:nvPr>
        </p:nvSpPr>
        <p:spPr>
          <a:xfrm>
            <a:off x="4869585" y="1632467"/>
            <a:ext cx="3230800" cy="47320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marL="609411" lvl="0" indent="-473989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8840" lvl="1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256" lvl="2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7678" lvl="3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088" lvl="4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6499" lvl="5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5920" lvl="6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5337" lvl="7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4766" lvl="8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3"/>
          </p:nvPr>
        </p:nvSpPr>
        <p:spPr>
          <a:xfrm>
            <a:off x="8265971" y="1632467"/>
            <a:ext cx="3230800" cy="4732000"/>
          </a:xfrm>
          <a:prstGeom prst="rect">
            <a:avLst/>
          </a:prstGeom>
        </p:spPr>
        <p:txBody>
          <a:bodyPr spcFirstLastPara="1" wrap="square" lIns="121868" tIns="121868" rIns="121868" bIns="121868" anchor="t" anchorCtr="0">
            <a:noAutofit/>
          </a:bodyPr>
          <a:lstStyle>
            <a:lvl1pPr marL="609411" lvl="0" indent="-473989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8840" lvl="1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256" lvl="2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7678" lvl="3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088" lvl="4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6499" lvl="5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5920" lvl="6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5337" lvl="7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4766" lvl="8" indent="-473989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090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oogle Shape;67;p8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68" name="Google Shape;68;p8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69" name="Google Shape;69;p8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0" name="Google Shape;70;p8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1" name="Google Shape;71;p8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173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33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78" name="Google Shape;78;p9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0" name="Google Shape;80;p9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1" name="Google Shape;81;p9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2" name="Google Shape;82;p9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3" name="Google Shape;83;p9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7072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87" name="Google Shape;87;p10"/>
          <p:cNvSpPr/>
          <p:nvPr/>
        </p:nvSpPr>
        <p:spPr>
          <a:xfrm flipH="1">
            <a:off x="990604" y="5875067"/>
            <a:ext cx="10007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8" name="Google Shape;88;p10"/>
          <p:cNvSpPr/>
          <p:nvPr/>
        </p:nvSpPr>
        <p:spPr>
          <a:xfrm flipH="1">
            <a:off x="10482157" y="5875067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9" name="Google Shape;89;p10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0" name="Google Shape;90;p10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1" name="Google Shape;91;p10"/>
          <p:cNvSpPr txBox="1">
            <a:spLocks noGrp="1"/>
          </p:cNvSpPr>
          <p:nvPr>
            <p:ph type="body" idx="1"/>
          </p:nvPr>
        </p:nvSpPr>
        <p:spPr>
          <a:xfrm>
            <a:off x="1498600" y="5875067"/>
            <a:ext cx="8983200" cy="9988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marL="609411" lvl="0" indent="-304704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6744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1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95" name="Google Shape;95;p11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6" name="Google Shape;96;p11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7" name="Google Shape;97;p11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8" name="Google Shape;98;p1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4687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inverted">
  <p:cSld name="Blank inverted">
    <p:bg>
      <p:bgPr>
        <a:solidFill>
          <a:schemeClr val="dk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2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01" name="Google Shape;101;p12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2" name="Google Shape;102;p12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3" name="Google Shape;103;p12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/>
          <a:p>
            <a:pPr defTabSz="914173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4" name="Google Shape;104;p1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071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22222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4700" y="-14700"/>
            <a:ext cx="12192000" cy="6858000"/>
          </a:xfrm>
          <a:prstGeom prst="rect">
            <a:avLst/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Google Shape;12;p2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rgbClr val="FFFFFF">
              <a:alpha val="17690"/>
            </a:srgbClr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3" name="Google Shape;13;p2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371300" y="0"/>
            <a:ext cx="6984800" cy="5360000"/>
          </a:xfrm>
          <a:prstGeom prst="rect">
            <a:avLst/>
          </a:prstGeom>
        </p:spPr>
        <p:txBody>
          <a:bodyPr spcFirstLastPara="1" wrap="square" lIns="121878" tIns="121878" rIns="121878" bIns="121878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043663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accen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17" name="Google Shape;17;p3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8" name="Google Shape;18;p3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1371300" y="3127133"/>
            <a:ext cx="6960000" cy="1546400"/>
          </a:xfrm>
          <a:prstGeom prst="rect">
            <a:avLst/>
          </a:prstGeom>
        </p:spPr>
        <p:txBody>
          <a:bodyPr spcFirstLastPara="1" wrap="square" lIns="121878" tIns="121878" rIns="121878" bIns="121878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1371300" y="4599533"/>
            <a:ext cx="6960000" cy="7600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06654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58733" y="-50798"/>
            <a:ext cx="5519733" cy="6923500"/>
          </a:xfrm>
          <a:custGeom>
            <a:avLst/>
            <a:gdLst/>
            <a:ahLst/>
            <a:cxnLst/>
            <a:rect l="l" t="t" r="r" b="b"/>
            <a:pathLst>
              <a:path w="165592" h="207705" extrusionOk="0">
                <a:moveTo>
                  <a:pt x="165592" y="207264"/>
                </a:moveTo>
                <a:lnTo>
                  <a:pt x="58150" y="0"/>
                </a:lnTo>
                <a:lnTo>
                  <a:pt x="0" y="643"/>
                </a:lnTo>
                <a:lnTo>
                  <a:pt x="881" y="207705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23" name="Google Shape;23;p4"/>
          <p:cNvSpPr/>
          <p:nvPr/>
        </p:nvSpPr>
        <p:spPr>
          <a:xfrm flipH="1">
            <a:off x="-863467" y="-19667"/>
            <a:ext cx="33092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marL="609475" lvl="0" indent="-609475" rtl="0">
              <a:spcBef>
                <a:spcPts val="800"/>
              </a:spcBef>
              <a:spcAft>
                <a:spcPts val="0"/>
              </a:spcAft>
              <a:buSzPts val="3600"/>
              <a:buChar char="▸"/>
              <a:defRPr sz="4800" i="1"/>
            </a:lvl1pPr>
            <a:lvl2pPr marL="1218960" lvl="1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2pPr>
            <a:lvl3pPr marL="1828437" lvl="2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3pPr>
            <a:lvl4pPr marL="2437918" lvl="3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4pPr>
            <a:lvl5pPr marL="3047392" lvl="4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5pPr>
            <a:lvl6pPr marL="3656867" lvl="5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6pPr>
            <a:lvl7pPr marL="4266347" lvl="6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7pPr>
            <a:lvl8pPr marL="4875825" lvl="7" indent="-60947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8pPr>
            <a:lvl9pPr marL="5485310" lvl="8" indent="-609475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-161533" y="-362467"/>
            <a:ext cx="2607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8" tIns="121878" rIns="121878" bIns="121878" anchor="t" anchorCtr="0">
            <a:noAutofit/>
          </a:bodyPr>
          <a:lstStyle/>
          <a:p>
            <a:pPr algn="ctr" defTabSz="914241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“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6" name="Google Shape;26;p4"/>
          <p:cNvSpPr/>
          <p:nvPr/>
        </p:nvSpPr>
        <p:spPr>
          <a:xfrm flipH="1">
            <a:off x="1921263" y="-19667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" name="Google Shape;27;p4"/>
          <p:cNvSpPr/>
          <p:nvPr/>
        </p:nvSpPr>
        <p:spPr>
          <a:xfrm flipH="1">
            <a:off x="9276399" y="5859533"/>
            <a:ext cx="35252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8" name="Google Shape;28;p4"/>
          <p:cNvSpPr txBox="1"/>
          <p:nvPr/>
        </p:nvSpPr>
        <p:spPr>
          <a:xfrm>
            <a:off x="9276633" y="5516733"/>
            <a:ext cx="2915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8" tIns="121878" rIns="121878" bIns="121878" anchor="t" anchorCtr="0">
            <a:noAutofit/>
          </a:bodyPr>
          <a:lstStyle/>
          <a:p>
            <a:pPr algn="ctr" defTabSz="914241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”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" name="Google Shape;29;p4"/>
          <p:cNvSpPr/>
          <p:nvPr/>
        </p:nvSpPr>
        <p:spPr>
          <a:xfrm flipH="1">
            <a:off x="8835396" y="5859533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9740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5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32" name="Google Shape;32;p5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33" name="Google Shape;33;p5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5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5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5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5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1473200" y="1703500"/>
            <a:ext cx="10109200" cy="48644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marL="609475" lvl="0" indent="-558689">
              <a:spcBef>
                <a:spcPts val="800"/>
              </a:spcBef>
              <a:spcAft>
                <a:spcPts val="0"/>
              </a:spcAft>
              <a:buSzPts val="3000"/>
              <a:buChar char="▸"/>
              <a:defRPr/>
            </a:lvl1pPr>
            <a:lvl2pPr marL="1218960" lvl="1" indent="-507902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828437" lvl="2" indent="-507902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3pPr>
            <a:lvl4pPr marL="2437918" lvl="3" indent="-457107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4pPr>
            <a:lvl5pPr marL="3047392" lvl="4" indent="-457107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5pPr>
            <a:lvl6pPr marL="3656867" lvl="5" indent="-457107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6pPr>
            <a:lvl7pPr marL="4266347" lvl="6" indent="-457107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7pPr>
            <a:lvl8pPr marL="4875825" lvl="7" indent="-457107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8pPr>
            <a:lvl9pPr marL="5485310" lvl="8" indent="-457107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8561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6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43" name="Google Shape;43;p6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44" name="Google Shape;44;p6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6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6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" name="Google Shape;47;p6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" name="Google Shape;48;p6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1468515" y="363800"/>
            <a:ext cx="10099200" cy="998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body" idx="1"/>
          </p:nvPr>
        </p:nvSpPr>
        <p:spPr>
          <a:xfrm>
            <a:off x="1468500" y="1748733"/>
            <a:ext cx="4909200" cy="47172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marL="609475" lvl="0" indent="-524834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8960" lvl="1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437" lvl="2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7918" lvl="3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392" lvl="4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6867" lvl="5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6347" lvl="6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5825" lvl="7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5310" lvl="8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body" idx="2"/>
          </p:nvPr>
        </p:nvSpPr>
        <p:spPr>
          <a:xfrm>
            <a:off x="6673265" y="1748733"/>
            <a:ext cx="4909200" cy="47172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marL="609475" lvl="0" indent="-524834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8960" lvl="1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437" lvl="2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7918" lvl="3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392" lvl="4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6867" lvl="5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6347" lvl="6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5825" lvl="7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5310" lvl="8" indent="-524834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105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7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55" name="Google Shape;55;p7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56" name="Google Shape;56;p7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7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7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7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7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1473200" y="1632467"/>
            <a:ext cx="3230800" cy="47320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marL="609475" lvl="0" indent="-474037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8960" lvl="1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437" lvl="2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7918" lvl="3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392" lvl="4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6867" lvl="5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6347" lvl="6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5825" lvl="7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5310" lvl="8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2"/>
          </p:nvPr>
        </p:nvSpPr>
        <p:spPr>
          <a:xfrm>
            <a:off x="4869585" y="1632467"/>
            <a:ext cx="3230800" cy="47320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marL="609475" lvl="0" indent="-474037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8960" lvl="1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437" lvl="2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7918" lvl="3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392" lvl="4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6867" lvl="5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6347" lvl="6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5825" lvl="7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5310" lvl="8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3"/>
          </p:nvPr>
        </p:nvSpPr>
        <p:spPr>
          <a:xfrm>
            <a:off x="8265971" y="1632467"/>
            <a:ext cx="3230800" cy="4732000"/>
          </a:xfrm>
          <a:prstGeom prst="rect">
            <a:avLst/>
          </a:prstGeom>
        </p:spPr>
        <p:txBody>
          <a:bodyPr spcFirstLastPara="1" wrap="square" lIns="121878" tIns="121878" rIns="121878" bIns="121878" anchor="t" anchorCtr="0">
            <a:noAutofit/>
          </a:bodyPr>
          <a:lstStyle>
            <a:lvl1pPr marL="609475" lvl="0" indent="-474037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8960" lvl="1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437" lvl="2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7918" lvl="3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392" lvl="4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6867" lvl="5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6347" lvl="6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5825" lvl="7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5310" lvl="8" indent="-474037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9029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oogle Shape;67;p8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68" name="Google Shape;68;p8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69" name="Google Shape;69;p8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0" name="Google Shape;70;p8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1" name="Google Shape;71;p8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241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6716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78" name="Google Shape;78;p9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0" name="Google Shape;80;p9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1" name="Google Shape;81;p9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2" name="Google Shape;82;p9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3" name="Google Shape;83;p9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5692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87" name="Google Shape;87;p10"/>
          <p:cNvSpPr/>
          <p:nvPr/>
        </p:nvSpPr>
        <p:spPr>
          <a:xfrm flipH="1">
            <a:off x="990604" y="5875067"/>
            <a:ext cx="10007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8" name="Google Shape;88;p10"/>
          <p:cNvSpPr/>
          <p:nvPr/>
        </p:nvSpPr>
        <p:spPr>
          <a:xfrm flipH="1">
            <a:off x="10482157" y="5875067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9" name="Google Shape;89;p10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0" name="Google Shape;90;p10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1" name="Google Shape;91;p10"/>
          <p:cNvSpPr txBox="1">
            <a:spLocks noGrp="1"/>
          </p:cNvSpPr>
          <p:nvPr>
            <p:ph type="body" idx="1"/>
          </p:nvPr>
        </p:nvSpPr>
        <p:spPr>
          <a:xfrm>
            <a:off x="1498600" y="5875067"/>
            <a:ext cx="8983200" cy="9988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marL="609475" lvl="0" indent="-304736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7875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1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95" name="Google Shape;95;p11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6" name="Google Shape;96;p11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7" name="Google Shape;97;p11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8" name="Google Shape;98;p1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052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inverted">
  <p:cSld name="Blank inverted">
    <p:bg>
      <p:bgPr>
        <a:solidFill>
          <a:schemeClr val="dk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2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01" name="Google Shape;101;p12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2" name="Google Shape;102;p12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3" name="Google Shape;103;p12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/>
          <a:p>
            <a:pPr defTabSz="914241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4" name="Google Shape;104;p1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7089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22222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4700" y="-14700"/>
            <a:ext cx="12192000" cy="6858000"/>
          </a:xfrm>
          <a:prstGeom prst="rect">
            <a:avLst/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Google Shape;12;p2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rgbClr val="FFFFFF">
              <a:alpha val="17690"/>
            </a:srgbClr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3" name="Google Shape;13;p2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371300" y="0"/>
            <a:ext cx="6984800" cy="5360000"/>
          </a:xfrm>
          <a:prstGeom prst="rect">
            <a:avLst/>
          </a:prstGeom>
        </p:spPr>
        <p:txBody>
          <a:bodyPr spcFirstLastPara="1" wrap="square" lIns="121889" tIns="121889" rIns="121889" bIns="121889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609973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accen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17" name="Google Shape;17;p3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8" name="Google Shape;18;p3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1371300" y="3127133"/>
            <a:ext cx="6960000" cy="1546400"/>
          </a:xfrm>
          <a:prstGeom prst="rect">
            <a:avLst/>
          </a:prstGeom>
        </p:spPr>
        <p:txBody>
          <a:bodyPr spcFirstLastPara="1" wrap="square" lIns="121889" tIns="121889" rIns="121889" bIns="121889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1371300" y="4599533"/>
            <a:ext cx="6960000" cy="7600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91657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58733" y="-50798"/>
            <a:ext cx="5519733" cy="6923500"/>
          </a:xfrm>
          <a:custGeom>
            <a:avLst/>
            <a:gdLst/>
            <a:ahLst/>
            <a:cxnLst/>
            <a:rect l="l" t="t" r="r" b="b"/>
            <a:pathLst>
              <a:path w="165592" h="207705" extrusionOk="0">
                <a:moveTo>
                  <a:pt x="165592" y="207264"/>
                </a:moveTo>
                <a:lnTo>
                  <a:pt x="58150" y="0"/>
                </a:lnTo>
                <a:lnTo>
                  <a:pt x="0" y="643"/>
                </a:lnTo>
                <a:lnTo>
                  <a:pt x="881" y="207705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23" name="Google Shape;23;p4"/>
          <p:cNvSpPr/>
          <p:nvPr/>
        </p:nvSpPr>
        <p:spPr>
          <a:xfrm flipH="1">
            <a:off x="-863467" y="-19667"/>
            <a:ext cx="33092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marL="609539" lvl="0" indent="-609539" rtl="0">
              <a:spcBef>
                <a:spcPts val="800"/>
              </a:spcBef>
              <a:spcAft>
                <a:spcPts val="0"/>
              </a:spcAft>
              <a:buSzPts val="3600"/>
              <a:buChar char="▸"/>
              <a:defRPr sz="4800" i="1"/>
            </a:lvl1pPr>
            <a:lvl2pPr marL="1219080" lvl="1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2pPr>
            <a:lvl3pPr marL="1828618" lvl="2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3pPr>
            <a:lvl4pPr marL="2438158" lvl="3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4pPr>
            <a:lvl5pPr marL="3047696" lvl="4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5pPr>
            <a:lvl6pPr marL="3657235" lvl="5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6pPr>
            <a:lvl7pPr marL="4266773" lvl="6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7pPr>
            <a:lvl8pPr marL="4876313" lvl="7" indent="-609539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8pPr>
            <a:lvl9pPr marL="5485854" lvl="8" indent="-609539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-161533" y="-362467"/>
            <a:ext cx="2607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9" tIns="121889" rIns="121889" bIns="121889" anchor="t" anchorCtr="0">
            <a:noAutofit/>
          </a:bodyPr>
          <a:lstStyle/>
          <a:p>
            <a:pPr algn="ctr" defTabSz="914332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“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6" name="Google Shape;26;p4"/>
          <p:cNvSpPr/>
          <p:nvPr/>
        </p:nvSpPr>
        <p:spPr>
          <a:xfrm flipH="1">
            <a:off x="1921263" y="-19667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" name="Google Shape;27;p4"/>
          <p:cNvSpPr/>
          <p:nvPr/>
        </p:nvSpPr>
        <p:spPr>
          <a:xfrm flipH="1">
            <a:off x="9276399" y="5859533"/>
            <a:ext cx="35252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8" name="Google Shape;28;p4"/>
          <p:cNvSpPr txBox="1"/>
          <p:nvPr/>
        </p:nvSpPr>
        <p:spPr>
          <a:xfrm>
            <a:off x="9276633" y="5516733"/>
            <a:ext cx="2915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9" tIns="121889" rIns="121889" bIns="121889" anchor="t" anchorCtr="0">
            <a:noAutofit/>
          </a:bodyPr>
          <a:lstStyle/>
          <a:p>
            <a:pPr algn="ctr" defTabSz="914332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”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" name="Google Shape;29;p4"/>
          <p:cNvSpPr/>
          <p:nvPr/>
        </p:nvSpPr>
        <p:spPr>
          <a:xfrm flipH="1">
            <a:off x="8835396" y="5859533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52429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5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32" name="Google Shape;32;p5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33" name="Google Shape;33;p5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5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5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5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5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1473200" y="1703500"/>
            <a:ext cx="10109200" cy="48644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marL="609539" lvl="0" indent="-558745">
              <a:spcBef>
                <a:spcPts val="800"/>
              </a:spcBef>
              <a:spcAft>
                <a:spcPts val="0"/>
              </a:spcAft>
              <a:buSzPts val="3000"/>
              <a:buChar char="▸"/>
              <a:defRPr/>
            </a:lvl1pPr>
            <a:lvl2pPr marL="1219080" lvl="1" indent="-507950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828618" lvl="2" indent="-507950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3pPr>
            <a:lvl4pPr marL="2438158" lvl="3" indent="-457155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4pPr>
            <a:lvl5pPr marL="3047696" lvl="4" indent="-457155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5pPr>
            <a:lvl6pPr marL="3657235" lvl="5" indent="-457155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6pPr>
            <a:lvl7pPr marL="4266773" lvl="6" indent="-457155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7pPr>
            <a:lvl8pPr marL="4876313" lvl="7" indent="-457155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8pPr>
            <a:lvl9pPr marL="5485854" lvl="8" indent="-457155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058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6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43" name="Google Shape;43;p6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44" name="Google Shape;44;p6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6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6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" name="Google Shape;47;p6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" name="Google Shape;48;p6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1468515" y="363800"/>
            <a:ext cx="10099200" cy="998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body" idx="1"/>
          </p:nvPr>
        </p:nvSpPr>
        <p:spPr>
          <a:xfrm>
            <a:off x="1468500" y="1748733"/>
            <a:ext cx="4909200" cy="47172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marL="609539" lvl="0" indent="-524882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9080" lvl="1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618" lvl="2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8158" lvl="3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696" lvl="4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7235" lvl="5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6773" lvl="6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6313" lvl="7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5854" lvl="8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body" idx="2"/>
          </p:nvPr>
        </p:nvSpPr>
        <p:spPr>
          <a:xfrm>
            <a:off x="6673265" y="1748733"/>
            <a:ext cx="4909200" cy="47172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marL="609539" lvl="0" indent="-524882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9080" lvl="1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618" lvl="2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8158" lvl="3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696" lvl="4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7235" lvl="5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6773" lvl="6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6313" lvl="7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5854" lvl="8" indent="-524882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8626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7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55" name="Google Shape;55;p7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56" name="Google Shape;56;p7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7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7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7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7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1473200" y="1632467"/>
            <a:ext cx="3230800" cy="47320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marL="609539" lvl="0" indent="-474085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080" lvl="1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618" lvl="2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8158" lvl="3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696" lvl="4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7235" lvl="5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6773" lvl="6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6313" lvl="7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5854" lvl="8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2"/>
          </p:nvPr>
        </p:nvSpPr>
        <p:spPr>
          <a:xfrm>
            <a:off x="4869585" y="1632467"/>
            <a:ext cx="3230800" cy="47320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marL="609539" lvl="0" indent="-474085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080" lvl="1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618" lvl="2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8158" lvl="3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696" lvl="4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7235" lvl="5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6773" lvl="6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6313" lvl="7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5854" lvl="8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3"/>
          </p:nvPr>
        </p:nvSpPr>
        <p:spPr>
          <a:xfrm>
            <a:off x="8265971" y="1632467"/>
            <a:ext cx="3230800" cy="4732000"/>
          </a:xfrm>
          <a:prstGeom prst="rect">
            <a:avLst/>
          </a:prstGeom>
        </p:spPr>
        <p:txBody>
          <a:bodyPr spcFirstLastPara="1" wrap="square" lIns="121889" tIns="121889" rIns="121889" bIns="121889" anchor="t" anchorCtr="0">
            <a:noAutofit/>
          </a:bodyPr>
          <a:lstStyle>
            <a:lvl1pPr marL="609539" lvl="0" indent="-474085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080" lvl="1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618" lvl="2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8158" lvl="3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696" lvl="4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7235" lvl="5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6773" lvl="6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6313" lvl="7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5854" lvl="8" indent="-474085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6643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oogle Shape;67;p8"/>
          <p:cNvGrpSpPr/>
          <p:nvPr/>
        </p:nvGrpSpPr>
        <p:grpSpPr>
          <a:xfrm>
            <a:off x="-1204713" y="-50800"/>
            <a:ext cx="14032473" cy="6952867"/>
            <a:chOff x="-903537" y="-38100"/>
            <a:chExt cx="10524355" cy="5214650"/>
          </a:xfrm>
        </p:grpSpPr>
        <p:sp>
          <p:nvSpPr>
            <p:cNvPr id="68" name="Google Shape;68;p8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69" name="Google Shape;69;p8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0" name="Google Shape;70;p8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1" name="Google Shape;71;p8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332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1069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78" name="Google Shape;78;p9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0" name="Google Shape;80;p9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1" name="Google Shape;81;p9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2" name="Google Shape;82;p9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3" name="Google Shape;83;p9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40618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87" name="Google Shape;87;p10"/>
          <p:cNvSpPr/>
          <p:nvPr/>
        </p:nvSpPr>
        <p:spPr>
          <a:xfrm flipH="1">
            <a:off x="990604" y="5875067"/>
            <a:ext cx="10007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8" name="Google Shape;88;p10"/>
          <p:cNvSpPr/>
          <p:nvPr/>
        </p:nvSpPr>
        <p:spPr>
          <a:xfrm flipH="1">
            <a:off x="10482157" y="5875067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9" name="Google Shape;89;p10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0" name="Google Shape;90;p10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1" name="Google Shape;91;p10"/>
          <p:cNvSpPr txBox="1">
            <a:spLocks noGrp="1"/>
          </p:cNvSpPr>
          <p:nvPr>
            <p:ph type="body" idx="1"/>
          </p:nvPr>
        </p:nvSpPr>
        <p:spPr>
          <a:xfrm>
            <a:off x="1498600" y="5875067"/>
            <a:ext cx="8983200" cy="9988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marL="609539" lvl="0" indent="-304768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20972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1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95" name="Google Shape;95;p11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6" name="Google Shape;96;p11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7" name="Google Shape;97;p11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8" name="Google Shape;98;p1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7293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inverted">
  <p:cSld name="Blank inverted">
    <p:bg>
      <p:bgPr>
        <a:solidFill>
          <a:schemeClr val="dk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2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01" name="Google Shape;101;p12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2" name="Google Shape;102;p12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3" name="Google Shape;103;p12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/>
          <a:p>
            <a:pPr defTabSz="914332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4" name="Google Shape;104;p1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251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22222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4700" y="-14700"/>
            <a:ext cx="12192000" cy="6858000"/>
          </a:xfrm>
          <a:prstGeom prst="rect">
            <a:avLst/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Google Shape;12;p2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rgbClr val="FFFFFF">
              <a:alpha val="17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3" name="Google Shape;13;p2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371300" y="0"/>
            <a:ext cx="6984800" cy="53600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5963176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accen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17" name="Google Shape;17;p3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434343"/>
              </a:solidFill>
              <a:cs typeface="Arial"/>
              <a:sym typeface="Arial"/>
            </a:endParaRPr>
          </a:p>
        </p:txBody>
      </p:sp>
      <p:sp>
        <p:nvSpPr>
          <p:cNvPr id="18" name="Google Shape;18;p3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1371300" y="3127133"/>
            <a:ext cx="6960000" cy="15464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1371300" y="4599533"/>
            <a:ext cx="6960000" cy="760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24542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58733" y="-50799"/>
            <a:ext cx="5519733" cy="6923500"/>
          </a:xfrm>
          <a:custGeom>
            <a:avLst/>
            <a:gdLst/>
            <a:ahLst/>
            <a:cxnLst/>
            <a:rect l="l" t="t" r="r" b="b"/>
            <a:pathLst>
              <a:path w="165592" h="207705" extrusionOk="0">
                <a:moveTo>
                  <a:pt x="165592" y="207264"/>
                </a:moveTo>
                <a:lnTo>
                  <a:pt x="58150" y="0"/>
                </a:lnTo>
                <a:lnTo>
                  <a:pt x="0" y="643"/>
                </a:lnTo>
                <a:lnTo>
                  <a:pt x="881" y="207705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23" name="Google Shape;23;p4"/>
          <p:cNvSpPr/>
          <p:nvPr/>
        </p:nvSpPr>
        <p:spPr>
          <a:xfrm flipH="1">
            <a:off x="-863467" y="-19667"/>
            <a:ext cx="33092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609585" rtl="0">
              <a:spcBef>
                <a:spcPts val="800"/>
              </a:spcBef>
              <a:spcAft>
                <a:spcPts val="0"/>
              </a:spcAft>
              <a:buSzPts val="3600"/>
              <a:buChar char="▸"/>
              <a:defRPr sz="4800" i="1"/>
            </a:lvl1pPr>
            <a:lvl2pPr marL="1219170" lvl="1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2pPr>
            <a:lvl3pPr marL="1828754" lvl="2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3pPr>
            <a:lvl4pPr marL="2438339" lvl="3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4pPr>
            <a:lvl5pPr marL="3047924" lvl="4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5pPr>
            <a:lvl6pPr marL="3657509" lvl="5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6pPr>
            <a:lvl7pPr marL="4267093" lvl="6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7pPr>
            <a:lvl8pPr marL="4876678" lvl="7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8pPr>
            <a:lvl9pPr marL="5486263" lvl="8" indent="-609585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-161533" y="-362467"/>
            <a:ext cx="2607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“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6" name="Google Shape;26;p4"/>
          <p:cNvSpPr/>
          <p:nvPr/>
        </p:nvSpPr>
        <p:spPr>
          <a:xfrm flipH="1">
            <a:off x="1921263" y="-19667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" name="Google Shape;27;p4"/>
          <p:cNvSpPr/>
          <p:nvPr/>
        </p:nvSpPr>
        <p:spPr>
          <a:xfrm flipH="1">
            <a:off x="9276399" y="5859533"/>
            <a:ext cx="35252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8" name="Google Shape;28;p4"/>
          <p:cNvSpPr txBox="1"/>
          <p:nvPr/>
        </p:nvSpPr>
        <p:spPr>
          <a:xfrm>
            <a:off x="9276633" y="5516733"/>
            <a:ext cx="2915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en" sz="20000" kern="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”</a:t>
            </a:r>
            <a:endParaRPr sz="20000" kern="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" name="Google Shape;29;p4"/>
          <p:cNvSpPr/>
          <p:nvPr/>
        </p:nvSpPr>
        <p:spPr>
          <a:xfrm flipH="1">
            <a:off x="8835396" y="5859533"/>
            <a:ext cx="9944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54760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5"/>
          <p:cNvGrpSpPr/>
          <p:nvPr/>
        </p:nvGrpSpPr>
        <p:grpSpPr>
          <a:xfrm>
            <a:off x="-1204715" y="-50800"/>
            <a:ext cx="14032473" cy="6952867"/>
            <a:chOff x="-903537" y="-38100"/>
            <a:chExt cx="10524355" cy="5214650"/>
          </a:xfrm>
        </p:grpSpPr>
        <p:sp>
          <p:nvSpPr>
            <p:cNvPr id="32" name="Google Shape;32;p5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33" name="Google Shape;33;p5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5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5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5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5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1473200" y="1703500"/>
            <a:ext cx="10109200" cy="4864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558786">
              <a:spcBef>
                <a:spcPts val="800"/>
              </a:spcBef>
              <a:spcAft>
                <a:spcPts val="0"/>
              </a:spcAft>
              <a:buSzPts val="3000"/>
              <a:buChar char="▸"/>
              <a:defRPr/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3pPr>
            <a:lvl4pPr marL="2438339" lvl="3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4pPr>
            <a:lvl5pPr marL="3047924" lvl="4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5pPr>
            <a:lvl6pPr marL="3657509" lvl="5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6pPr>
            <a:lvl7pPr marL="4267093" lvl="6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7pPr>
            <a:lvl8pPr marL="4876678" lvl="7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8pPr>
            <a:lvl9pPr marL="5486263" lvl="8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1685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6"/>
          <p:cNvGrpSpPr/>
          <p:nvPr/>
        </p:nvGrpSpPr>
        <p:grpSpPr>
          <a:xfrm>
            <a:off x="-1204715" y="-50800"/>
            <a:ext cx="14032473" cy="6952867"/>
            <a:chOff x="-903537" y="-38100"/>
            <a:chExt cx="10524355" cy="5214650"/>
          </a:xfrm>
        </p:grpSpPr>
        <p:sp>
          <p:nvSpPr>
            <p:cNvPr id="43" name="Google Shape;43;p6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44" name="Google Shape;44;p6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6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6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" name="Google Shape;47;p6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" name="Google Shape;48;p6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1468515" y="363800"/>
            <a:ext cx="10099200" cy="998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 b="0"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body" idx="1"/>
          </p:nvPr>
        </p:nvSpPr>
        <p:spPr>
          <a:xfrm>
            <a:off x="1468500" y="1748733"/>
            <a:ext cx="4909200" cy="4717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524920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9170" lvl="1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754" lvl="2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8339" lvl="3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924" lvl="4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7509" lvl="5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7093" lvl="6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6678" lvl="7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6263" lvl="8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body" idx="2"/>
          </p:nvPr>
        </p:nvSpPr>
        <p:spPr>
          <a:xfrm>
            <a:off x="6673265" y="1748733"/>
            <a:ext cx="4909200" cy="4717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524920">
              <a:spcBef>
                <a:spcPts val="800"/>
              </a:spcBef>
              <a:spcAft>
                <a:spcPts val="0"/>
              </a:spcAft>
              <a:buSzPts val="2600"/>
              <a:buChar char="▸"/>
              <a:defRPr sz="3500"/>
            </a:lvl1pPr>
            <a:lvl2pPr marL="1219170" lvl="1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2pPr>
            <a:lvl3pPr marL="1828754" lvl="2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3pPr>
            <a:lvl4pPr marL="2438339" lvl="3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4pPr>
            <a:lvl5pPr marL="3047924" lvl="4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5pPr>
            <a:lvl6pPr marL="3657509" lvl="5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6pPr>
            <a:lvl7pPr marL="4267093" lvl="6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7pPr>
            <a:lvl8pPr marL="4876678" lvl="7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8pPr>
            <a:lvl9pPr marL="5486263" lvl="8" indent="-524920">
              <a:spcBef>
                <a:spcPts val="0"/>
              </a:spcBef>
              <a:spcAft>
                <a:spcPts val="0"/>
              </a:spcAft>
              <a:buSzPts val="2600"/>
              <a:buChar char="▹"/>
              <a:defRPr sz="3500"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248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7"/>
          <p:cNvGrpSpPr/>
          <p:nvPr/>
        </p:nvGrpSpPr>
        <p:grpSpPr>
          <a:xfrm>
            <a:off x="-1204715" y="-50800"/>
            <a:ext cx="14032473" cy="6952867"/>
            <a:chOff x="-903537" y="-38100"/>
            <a:chExt cx="10524355" cy="5214650"/>
          </a:xfrm>
        </p:grpSpPr>
        <p:sp>
          <p:nvSpPr>
            <p:cNvPr id="55" name="Google Shape;55;p7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56" name="Google Shape;56;p7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7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7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7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7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1473200" y="1632467"/>
            <a:ext cx="3230800" cy="4732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2"/>
          </p:nvPr>
        </p:nvSpPr>
        <p:spPr>
          <a:xfrm>
            <a:off x="4869585" y="1632467"/>
            <a:ext cx="3230800" cy="4732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3"/>
          </p:nvPr>
        </p:nvSpPr>
        <p:spPr>
          <a:xfrm>
            <a:off x="8265971" y="1632467"/>
            <a:ext cx="3230800" cy="4732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700"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1959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oogle Shape;67;p8"/>
          <p:cNvGrpSpPr/>
          <p:nvPr/>
        </p:nvGrpSpPr>
        <p:grpSpPr>
          <a:xfrm>
            <a:off x="-1204715" y="-50800"/>
            <a:ext cx="14032473" cy="6952867"/>
            <a:chOff x="-903537" y="-38100"/>
            <a:chExt cx="10524355" cy="5214650"/>
          </a:xfrm>
        </p:grpSpPr>
        <p:sp>
          <p:nvSpPr>
            <p:cNvPr id="68" name="Google Shape;68;p8"/>
            <p:cNvSpPr/>
            <p:nvPr/>
          </p:nvSpPr>
          <p:spPr>
            <a:xfrm>
              <a:off x="-55075" y="-38100"/>
              <a:ext cx="3312625" cy="5214650"/>
            </a:xfrm>
            <a:custGeom>
              <a:avLst/>
              <a:gdLst/>
              <a:ahLst/>
              <a:cxnLst/>
              <a:rect l="l" t="t" r="r" b="b"/>
              <a:pathLst>
                <a:path w="132505" h="208586" extrusionOk="0">
                  <a:moveTo>
                    <a:pt x="132505" y="207264"/>
                  </a:moveTo>
                  <a:lnTo>
                    <a:pt x="25063" y="0"/>
                  </a:lnTo>
                  <a:lnTo>
                    <a:pt x="0" y="202"/>
                  </a:lnTo>
                  <a:lnTo>
                    <a:pt x="1322" y="208586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69" name="Google Shape;69;p8"/>
            <p:cNvSpPr/>
            <p:nvPr/>
          </p:nvSpPr>
          <p:spPr>
            <a:xfrm flipH="1">
              <a:off x="-903537" y="-17561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0" name="Google Shape;70;p8"/>
            <p:cNvSpPr/>
            <p:nvPr/>
          </p:nvSpPr>
          <p:spPr>
            <a:xfrm flipH="1">
              <a:off x="472134" y="-9525"/>
              <a:ext cx="518400" cy="749100"/>
            </a:xfrm>
            <a:prstGeom prst="parallelogram">
              <a:avLst>
                <a:gd name="adj" fmla="val 7500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1" name="Google Shape;71;p8"/>
            <p:cNvSpPr/>
            <p:nvPr/>
          </p:nvSpPr>
          <p:spPr>
            <a:xfrm flipH="1">
              <a:off x="742953" y="272850"/>
              <a:ext cx="7505700" cy="749100"/>
            </a:xfrm>
            <a:prstGeom prst="parallelogram">
              <a:avLst>
                <a:gd name="adj" fmla="val 5154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flipH="1">
              <a:off x="7861618" y="272850"/>
              <a:ext cx="1759200" cy="7491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flipH="1">
              <a:off x="990375" y="4925850"/>
              <a:ext cx="8369700" cy="228000"/>
            </a:xfrm>
            <a:prstGeom prst="parallelogram">
              <a:avLst>
                <a:gd name="adj" fmla="val 5154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Font typeface="Arial"/>
                <a:buNone/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79133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78" name="Google Shape;78;p9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0" name="Google Shape;80;p9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1" name="Google Shape;81;p9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2" name="Google Shape;82;p9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3" name="Google Shape;83;p9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101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87" name="Google Shape;87;p10"/>
          <p:cNvSpPr/>
          <p:nvPr/>
        </p:nvSpPr>
        <p:spPr>
          <a:xfrm flipH="1">
            <a:off x="990604" y="5875067"/>
            <a:ext cx="10007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8" name="Google Shape;88;p10"/>
          <p:cNvSpPr/>
          <p:nvPr/>
        </p:nvSpPr>
        <p:spPr>
          <a:xfrm flipH="1">
            <a:off x="10482157" y="5875067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9" name="Google Shape;89;p10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0" name="Google Shape;90;p10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1" name="Google Shape;91;p10"/>
          <p:cNvSpPr txBox="1">
            <a:spLocks noGrp="1"/>
          </p:cNvSpPr>
          <p:nvPr>
            <p:ph type="body" idx="1"/>
          </p:nvPr>
        </p:nvSpPr>
        <p:spPr>
          <a:xfrm>
            <a:off x="1498600" y="5875067"/>
            <a:ext cx="8983200" cy="998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304792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7376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1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95" name="Google Shape;95;p11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6" name="Google Shape;96;p11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7" name="Google Shape;97;p11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8" name="Google Shape;98;p1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87780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inverted">
  <p:cSld name="Blank inverted">
    <p:bg>
      <p:bgPr>
        <a:solidFill>
          <a:schemeClr val="dk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2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01" name="Google Shape;101;p12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2" name="Google Shape;102;p12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3" name="Google Shape;103;p12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4" name="Google Shape;104;p1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755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18" tIns="45718" rIns="91418" bIns="45718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18" tIns="45718" rIns="91418" bIns="4571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28"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02.04.2022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28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18" tIns="45718" rIns="91418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28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128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831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ftr="0" dt="0"/>
  <p:txStyles>
    <p:titleStyle>
      <a:lvl1pPr algn="l" defTabSz="91412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6" indent="-228536" algn="l" defTabSz="91412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06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662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79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8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912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6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046" indent="-228536" algn="l" defTabSz="9141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9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28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92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6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26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82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99" algn="l" defTabSz="91412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73200" y="1600200"/>
            <a:ext cx="101092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Roboto"/>
              <a:buChar char="▸"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68" tIns="121868" rIns="121868" bIns="121868" anchor="ctr" anchorCtr="0">
            <a:noAutofit/>
          </a:bodyPr>
          <a:lstStyle>
            <a:lvl1pPr lvl="0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defTabSz="914173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914173">
                <a:buClr>
                  <a:srgbClr val="000000"/>
                </a:buClr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45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73200" y="1600200"/>
            <a:ext cx="101092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8" tIns="121878" rIns="121878" bIns="121878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Roboto"/>
              <a:buChar char="▸"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78" tIns="121878" rIns="121878" bIns="121878" anchor="ctr" anchorCtr="0">
            <a:noAutofit/>
          </a:bodyPr>
          <a:lstStyle>
            <a:lvl1pPr lvl="0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defTabSz="914241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914241">
                <a:buClr>
                  <a:srgbClr val="000000"/>
                </a:buClr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80455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73200" y="1600200"/>
            <a:ext cx="101092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9" tIns="121889" rIns="121889" bIns="121889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Roboto"/>
              <a:buChar char="▸"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9" tIns="121889" rIns="121889" bIns="121889" anchor="ctr" anchorCtr="0">
            <a:noAutofit/>
          </a:bodyPr>
          <a:lstStyle>
            <a:lvl1pPr lvl="0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defTabSz="914332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914332">
                <a:buClr>
                  <a:srgbClr val="000000"/>
                </a:buClr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41249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Dosis"/>
              <a:buNone/>
              <a:defRPr sz="2400">
                <a:solidFill>
                  <a:schemeClr val="lt1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73200" y="1600200"/>
            <a:ext cx="101092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Roboto"/>
              <a:buChar char="▸"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"/>
              <a:buChar char="▹"/>
              <a:defRPr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Roboto"/>
              <a:buChar char="▹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buNone/>
              <a:defRPr sz="17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defTabSz="914400"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914400"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19793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8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0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427263" y="4571984"/>
            <a:ext cx="7445828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Проекты и бизнес стратегия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083401" y="5094763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846826" y="5445765"/>
            <a:ext cx="6545047" cy="677107"/>
          </a:xfrm>
          <a:prstGeom prst="rect">
            <a:avLst/>
          </a:prstGeom>
        </p:spPr>
        <p:txBody>
          <a:bodyPr wrap="square" lIns="91418" tIns="45718" rIns="91418" bIns="45718">
            <a:spAutoFit/>
          </a:bodyPr>
          <a:lstStyle/>
          <a:p>
            <a:pPr algn="ctr" defTabSz="914128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проектами</a:t>
            </a:r>
            <a:endParaRPr lang="uz-Cyrl-UZ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914128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smtClean="0">
                <a:solidFill>
                  <a:prstClr val="white"/>
                </a:solidFill>
                <a:latin typeface="Century Gothic" panose="020B0502020202020204" pitchFamily="34" charset="0"/>
              </a:rPr>
              <a:t>11ХБА</a:t>
            </a:r>
            <a:endParaRPr lang="ru-RU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722475"/>
            <a:ext cx="1651000" cy="1660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008" y="195761"/>
            <a:ext cx="4565261" cy="437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87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3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1026" name="Picture 2" descr="D:\Downloads\marketing-strategy-marketing-strategy-strategic-planning-content-marketing-strategy-06354cecec01e4085970ef645b5f29b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74"/>
          <a:stretch/>
        </p:blipFill>
        <p:spPr bwMode="auto">
          <a:xfrm>
            <a:off x="3711698" y="18265"/>
            <a:ext cx="8480321" cy="654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1257" y="1595935"/>
            <a:ext cx="36467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Бизнес стратегия </a:t>
            </a:r>
            <a:r>
              <a:rPr lang="ru-RU" sz="2000" dirty="0">
                <a:latin typeface="Roboto"/>
              </a:rPr>
              <a:t>– это  модель действий, предназначенных для достижения целей компании. Кроме того, стратегия содержит правила принятия решений, используемых для определения основных направлений деятельности.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28056" y="5731149"/>
            <a:ext cx="79683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Segoe Print" pitchFamily="2" charset="0"/>
              </a:rPr>
              <a:t>Бизнес стратегии осуществляются </a:t>
            </a:r>
          </a:p>
          <a:p>
            <a:pPr algn="ctr"/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Segoe Print" pitchFamily="2" charset="0"/>
              </a:rPr>
              <a:t>через проекты.</a:t>
            </a:r>
            <a:endParaRPr lang="ru-RU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8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Бизнес-проекты </a:t>
            </a:r>
            <a:r>
              <a:rPr lang="en-US" sz="3200" b="1" dirty="0" smtClean="0"/>
              <a:t>vs. </a:t>
            </a:r>
            <a:r>
              <a:rPr lang="ru-RU" sz="3200" b="1" dirty="0" smtClean="0"/>
              <a:t>бизнес-стратегии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50794" indent="0" algn="just">
              <a:buNone/>
            </a:pPr>
            <a:r>
              <a:rPr lang="ru-RU" sz="2800" dirty="0"/>
              <a:t>Бизнес стратегии осуществляются через проекты.</a:t>
            </a:r>
          </a:p>
          <a:p>
            <a:pPr marL="0" indent="0" algn="just">
              <a:buNone/>
            </a:pPr>
            <a:r>
              <a:rPr lang="ru-RU" sz="2800" dirty="0" smtClean="0"/>
              <a:t>Но, во </a:t>
            </a:r>
            <a:r>
              <a:rPr lang="ru-RU" sz="2800" dirty="0"/>
              <a:t>многих организациях бизнес-проекты лишь слабо связаны с общей картиной бизнес-стратегии. </a:t>
            </a:r>
            <a:endParaRPr lang="ru-RU" sz="2800" dirty="0" smtClean="0"/>
          </a:p>
          <a:p>
            <a:pPr marL="0" indent="0" algn="just">
              <a:buNone/>
            </a:pPr>
            <a:r>
              <a:rPr lang="ru-RU" sz="2800" dirty="0" smtClean="0"/>
              <a:t>Почему?</a:t>
            </a:r>
          </a:p>
          <a:p>
            <a:pPr marL="0" indent="0" algn="just">
              <a:buNone/>
            </a:pPr>
            <a:r>
              <a:rPr lang="ru-RU" sz="2800" dirty="0" smtClean="0"/>
              <a:t>Это </a:t>
            </a:r>
            <a:r>
              <a:rPr lang="ru-RU" sz="2800" dirty="0"/>
              <a:t>может быть связано с множеством </a:t>
            </a:r>
            <a:r>
              <a:rPr lang="ru-RU" sz="2800" dirty="0" smtClean="0"/>
              <a:t>причин</a:t>
            </a:r>
            <a:r>
              <a:rPr lang="ru-RU" sz="2800" dirty="0"/>
              <a:t>. </a:t>
            </a:r>
            <a:endParaRPr lang="ru-RU" sz="2800" dirty="0" smtClean="0"/>
          </a:p>
          <a:p>
            <a:pPr marL="0" indent="0" algn="just">
              <a:buNone/>
            </a:pPr>
            <a:endParaRPr lang="ru-RU" sz="2800" dirty="0" smtClean="0"/>
          </a:p>
          <a:p>
            <a:pPr marL="0" indent="0" algn="just">
              <a:buNone/>
            </a:pPr>
            <a:r>
              <a:rPr lang="ru-RU" sz="2800" dirty="0" smtClean="0"/>
              <a:t>Рассмотрим пару из таких причин.</a:t>
            </a:r>
          </a:p>
          <a:p>
            <a:pPr marL="0" indent="0" algn="just">
              <a:buNone/>
            </a:pPr>
            <a:endParaRPr lang="ru-RU"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08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6000" b="1" dirty="0" smtClean="0"/>
              <a:t>. . .</a:t>
            </a:r>
            <a:endParaRPr sz="60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42900" indent="-342900" algn="just">
              <a:buClrTx/>
              <a:buFont typeface="Wingdings" pitchFamily="2" charset="2"/>
              <a:buChar char="Ø"/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Во-первых</a:t>
            </a:r>
            <a:r>
              <a:rPr lang="ru-RU" sz="2400" dirty="0"/>
              <a:t>, </a:t>
            </a:r>
            <a:r>
              <a:rPr lang="ru-RU" sz="2400" u="sng" dirty="0"/>
              <a:t>те, кто находится на уровне проекта, могут не полностью осознавать саму бизнес-стратегию, за исключением самых общих аспектов</a:t>
            </a:r>
            <a:r>
              <a:rPr lang="ru-RU" sz="2400" dirty="0"/>
              <a:t>. </a:t>
            </a:r>
            <a:endParaRPr lang="ru-RU" sz="2400" dirty="0" smtClean="0"/>
          </a:p>
          <a:p>
            <a:pPr marL="358775" indent="0" algn="just">
              <a:buClrTx/>
              <a:buNone/>
            </a:pPr>
            <a:r>
              <a:rPr lang="ru-RU" sz="2400" dirty="0" smtClean="0"/>
              <a:t>Потому </a:t>
            </a:r>
            <a:r>
              <a:rPr lang="ru-RU" sz="2400" dirty="0"/>
              <a:t>что</a:t>
            </a:r>
            <a:r>
              <a:rPr lang="ru-RU" sz="2400" dirty="0" smtClean="0"/>
              <a:t>:</a:t>
            </a:r>
          </a:p>
          <a:p>
            <a:pPr marL="342900" indent="-342900" algn="just">
              <a:buClrTx/>
              <a:buFont typeface="Courier New" pitchFamily="49" charset="0"/>
              <a:buChar char="o"/>
            </a:pPr>
            <a:r>
              <a:rPr lang="ru-RU" sz="2400" dirty="0" smtClean="0"/>
              <a:t>Высшее руководство может </a:t>
            </a:r>
            <a:r>
              <a:rPr lang="ru-RU" sz="2400" dirty="0"/>
              <a:t>неохотно делиться этой картиной, опасаясь коммерческой чувствительности. </a:t>
            </a:r>
            <a:endParaRPr lang="ru-RU" sz="2400" dirty="0" smtClean="0"/>
          </a:p>
          <a:p>
            <a:pPr marL="342900" indent="-342900" algn="just">
              <a:buClrTx/>
              <a:buFont typeface="Courier New" pitchFamily="49" charset="0"/>
              <a:buChar char="o"/>
            </a:pPr>
            <a:r>
              <a:rPr lang="ru-RU" sz="2400" dirty="0" smtClean="0"/>
              <a:t>Высшее руководство может </a:t>
            </a:r>
            <a:r>
              <a:rPr lang="ru-RU" sz="2400" dirty="0"/>
              <a:t>пожелать зарезервировать власть централизованно или по политическим причинам. </a:t>
            </a:r>
            <a:endParaRPr lang="ru-RU" sz="2400" dirty="0" smtClean="0"/>
          </a:p>
          <a:p>
            <a:pPr marL="342900" indent="-342900" algn="just">
              <a:buClrTx/>
              <a:buFont typeface="Courier New" pitchFamily="49" charset="0"/>
              <a:buChar char="o"/>
            </a:pPr>
            <a:r>
              <a:rPr lang="ru-RU" sz="2400" dirty="0" smtClean="0"/>
              <a:t>Сами </a:t>
            </a:r>
            <a:r>
              <a:rPr lang="ru-RU" sz="2400" dirty="0"/>
              <a:t>менеджеры проектов могут не считать это настолько важным, чтобы они знали подробное и конкретное содержание бизнес-стратегии.</a:t>
            </a:r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4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6000" dirty="0" smtClean="0"/>
              <a:t>. . .</a:t>
            </a:r>
            <a:endParaRPr sz="6000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42900" indent="-342900" algn="just">
              <a:buClrTx/>
              <a:buFont typeface="Wingdings" pitchFamily="2" charset="2"/>
              <a:buChar char="Ø"/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Во-вторых,</a:t>
            </a:r>
            <a:r>
              <a:rPr lang="ru-RU" sz="2400" dirty="0"/>
              <a:t> </a:t>
            </a:r>
            <a:r>
              <a:rPr lang="ru-RU" sz="2400" u="sng" dirty="0"/>
              <a:t>сама стратегия может быть непонятной и детально проработанной</a:t>
            </a:r>
            <a:r>
              <a:rPr lang="ru-RU" sz="2400" dirty="0"/>
              <a:t>.</a:t>
            </a:r>
            <a:r>
              <a:rPr lang="ru-RU" sz="2400" dirty="0" smtClean="0"/>
              <a:t> </a:t>
            </a:r>
          </a:p>
          <a:p>
            <a:pPr marL="358775" indent="0" algn="just">
              <a:buClrTx/>
              <a:buNone/>
            </a:pPr>
            <a:r>
              <a:rPr lang="ru-RU" sz="2400" dirty="0"/>
              <a:t>Хотя в нем может содержаться некоторое стратегическое мышление, эти идеи могут </a:t>
            </a:r>
            <a:r>
              <a:rPr lang="ru-RU" sz="2400" dirty="0" smtClean="0"/>
              <a:t>быть: </a:t>
            </a:r>
          </a:p>
          <a:p>
            <a:pPr marL="701675" indent="-342900" algn="just">
              <a:buClrTx/>
              <a:buFont typeface="Courier New" pitchFamily="49" charset="0"/>
              <a:buChar char="o"/>
            </a:pPr>
            <a:r>
              <a:rPr lang="ru-RU" sz="2400" dirty="0"/>
              <a:t>н</a:t>
            </a:r>
            <a:r>
              <a:rPr lang="ru-RU" sz="2400" dirty="0" smtClean="0"/>
              <a:t>е полностью интегрированы</a:t>
            </a:r>
            <a:r>
              <a:rPr lang="ru-RU" sz="2400" dirty="0"/>
              <a:t>;</a:t>
            </a:r>
            <a:endParaRPr lang="ru-RU" sz="2400" dirty="0" smtClean="0"/>
          </a:p>
          <a:p>
            <a:pPr marL="701675" indent="-342900" algn="just">
              <a:buClrTx/>
              <a:buFont typeface="Courier New" pitchFamily="49" charset="0"/>
              <a:buChar char="o"/>
            </a:pPr>
            <a:r>
              <a:rPr lang="ru-RU" sz="2400" dirty="0" smtClean="0"/>
              <a:t>взаимно не согласован;</a:t>
            </a:r>
          </a:p>
          <a:p>
            <a:pPr marL="701675" indent="-342900" algn="just">
              <a:buClrTx/>
              <a:buFont typeface="Courier New" pitchFamily="49" charset="0"/>
              <a:buChar char="o"/>
            </a:pPr>
            <a:r>
              <a:rPr lang="ru-RU" sz="2400" dirty="0"/>
              <a:t>п</a:t>
            </a:r>
            <a:r>
              <a:rPr lang="ru-RU" sz="2400" dirty="0" smtClean="0"/>
              <a:t>олностью не проработаны</a:t>
            </a:r>
            <a:r>
              <a:rPr lang="ru-RU" sz="2400" dirty="0"/>
              <a:t>. </a:t>
            </a:r>
            <a:endParaRPr lang="ru-RU" sz="2400" dirty="0" smtClean="0"/>
          </a:p>
          <a:p>
            <a:pPr marL="358775" indent="0" algn="just">
              <a:buClrTx/>
              <a:buNone/>
            </a:pPr>
            <a:endParaRPr lang="ru-RU" sz="2400" dirty="0" smtClean="0"/>
          </a:p>
          <a:p>
            <a:pPr marL="358775" indent="0" algn="just">
              <a:buClrTx/>
              <a:buNone/>
            </a:pPr>
            <a:r>
              <a:rPr lang="ru-RU" sz="2400" dirty="0" smtClean="0"/>
              <a:t>К </a:t>
            </a:r>
            <a:r>
              <a:rPr lang="ru-RU" sz="2400" dirty="0"/>
              <a:t>сожалению, довольно сложно связать одно (проект) с другим (бизнес-стратегией), если второе существует только наполовину.</a:t>
            </a:r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5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784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588" y="3338127"/>
            <a:ext cx="6507412" cy="3236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Определение стратегии - А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50794" indent="0" algn="just">
              <a:buNone/>
            </a:pPr>
            <a:r>
              <a:rPr lang="ru-RU" sz="2400" dirty="0"/>
              <a:t>Общепринятое определение (определение А) слова «стратегия»:</a:t>
            </a:r>
          </a:p>
          <a:p>
            <a:pPr marL="5018088" indent="0" algn="ctr">
              <a:buNone/>
            </a:pPr>
            <a:endParaRPr 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«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Средства добраться с того места, где вы сейчас находитесь, туда, где вы хотите быть, и с конкурентным преимуществом».</a:t>
            </a:r>
          </a:p>
          <a:p>
            <a:pPr marL="0" indent="0" algn="just">
              <a:buNone/>
            </a:pPr>
            <a:endParaRPr lang="ru-RU" sz="2400" dirty="0"/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6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21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Определение стратегии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180930" indent="0" algn="ctr">
              <a:buNone/>
            </a:pPr>
            <a:r>
              <a:rPr lang="ru-RU" sz="2400" dirty="0" smtClean="0"/>
              <a:t>Вышеуказанное определение </a:t>
            </a:r>
            <a:r>
              <a:rPr lang="ru-RU" sz="2400" dirty="0"/>
              <a:t>полезно тем, что </a:t>
            </a:r>
            <a:endParaRPr lang="ru-RU" sz="2400" dirty="0" smtClean="0"/>
          </a:p>
          <a:p>
            <a:pPr marL="18093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подчеркивает </a:t>
            </a:r>
            <a:r>
              <a:rPr lang="ru-RU" sz="2400" b="1" dirty="0">
                <a:solidFill>
                  <a:srgbClr val="002060"/>
                </a:solidFill>
              </a:rPr>
              <a:t>необходимость знать, кто вы есть, и знать это в первую очередь досконально, 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marL="180930" indent="0" algn="ctr">
              <a:buNone/>
            </a:pPr>
            <a:r>
              <a:rPr lang="ru-RU" sz="2400" dirty="0" smtClean="0"/>
              <a:t>прежде </a:t>
            </a:r>
            <a:r>
              <a:rPr lang="ru-RU" sz="2400" dirty="0"/>
              <a:t>чем решать, </a:t>
            </a:r>
            <a:endParaRPr lang="ru-RU" sz="2400" dirty="0" smtClean="0"/>
          </a:p>
          <a:p>
            <a:pPr marL="18093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где </a:t>
            </a:r>
            <a:r>
              <a:rPr lang="ru-RU" sz="2400" b="1" dirty="0">
                <a:solidFill>
                  <a:srgbClr val="002060"/>
                </a:solidFill>
              </a:rPr>
              <a:t>вы хотите быть, и как достичь этого с конкурентным преимуществом. </a:t>
            </a:r>
          </a:p>
          <a:p>
            <a:pPr marL="180930" indent="0" algn="just">
              <a:buNone/>
            </a:pPr>
            <a:endParaRPr lang="ru-RU" sz="2400" dirty="0" smtClean="0"/>
          </a:p>
          <a:p>
            <a:pPr marL="180930" indent="0" algn="just">
              <a:buNone/>
            </a:pPr>
            <a:endParaRPr lang="ru-RU" sz="2000" dirty="0" smtClean="0"/>
          </a:p>
          <a:p>
            <a:pPr marL="180930" indent="0" algn="just">
              <a:buNone/>
            </a:pPr>
            <a:r>
              <a:rPr lang="ru-RU" sz="2000" dirty="0" smtClean="0"/>
              <a:t>Это </a:t>
            </a:r>
            <a:r>
              <a:rPr lang="ru-RU" sz="2000" dirty="0"/>
              <a:t>определение во многом относится к «преднамеренной стратегии», то есть к стратегии, основанной на четко сформулированном дизайне, позволяющем согласовать организацию и ее устремления с ее нынешней и будущей средой.</a:t>
            </a:r>
          </a:p>
          <a:p>
            <a:pPr marL="5018088" indent="0" algn="ctr">
              <a:buNone/>
            </a:pPr>
            <a:endParaRPr 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0" indent="0" algn="just">
              <a:buNone/>
            </a:pPr>
            <a:endParaRPr lang="ru-RU" sz="2400" dirty="0"/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7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92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Определение стратегии - В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4305300" indent="0">
              <a:buNone/>
            </a:pPr>
            <a:r>
              <a:rPr lang="ru-RU" sz="2400" dirty="0"/>
              <a:t>Более сложное и в некотором смысле превосходное определение (определение B) стратегии</a:t>
            </a:r>
            <a:r>
              <a:rPr lang="ru-RU" sz="2400" dirty="0" smtClean="0"/>
              <a:t>:</a:t>
            </a:r>
          </a:p>
          <a:p>
            <a:pPr marL="4305300" indent="0" algn="just">
              <a:buNone/>
            </a:pPr>
            <a:endParaRPr lang="ru-RU" sz="2400" dirty="0"/>
          </a:p>
          <a:p>
            <a:pPr marL="4305700" indent="0" algn="ctr">
              <a:buNone/>
            </a:pP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«Интуитивное ощущение не того, где на самом деле находится бизнес, а того, где он должен быть, и того, что должно произойти, чтобы достичь этого идеального состояния».</a:t>
            </a:r>
          </a:p>
          <a:p>
            <a:pPr marL="0" indent="0" algn="just">
              <a:buNone/>
            </a:pPr>
            <a:endParaRPr lang="ru-RU" sz="2400" dirty="0"/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8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8" t="5847" r="19878" b="3947"/>
          <a:stretch/>
        </p:blipFill>
        <p:spPr bwMode="auto">
          <a:xfrm>
            <a:off x="1477423" y="1361065"/>
            <a:ext cx="3377609" cy="519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101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en-US" sz="3200" b="1" dirty="0" smtClean="0"/>
              <a:t>What I really, really want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 Narrow" pitchFamily="34" charset="0"/>
              </a:rPr>
              <a:t>Один из способов запомнить стратегию - это скорее о </a:t>
            </a: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«должно»</a:t>
            </a:r>
            <a:r>
              <a:rPr lang="ru-RU" sz="2400" dirty="0">
                <a:latin typeface="Arial Narrow" pitchFamily="34" charset="0"/>
              </a:rPr>
              <a:t>, чем просто о </a:t>
            </a: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«есть»</a:t>
            </a:r>
            <a:r>
              <a:rPr lang="ru-RU" sz="2400" dirty="0">
                <a:latin typeface="Arial Narrow" pitchFamily="34" charset="0"/>
              </a:rPr>
              <a:t>, - это думать о ней так, как это напоминает всемирно успешная поп-группа </a:t>
            </a:r>
            <a:r>
              <a:rPr lang="ru-RU" sz="2400" dirty="0" err="1">
                <a:latin typeface="Arial Narrow" pitchFamily="34" charset="0"/>
              </a:rPr>
              <a:t>Spice</a:t>
            </a:r>
            <a:r>
              <a:rPr lang="ru-RU" sz="2400" dirty="0">
                <a:latin typeface="Arial Narrow" pitchFamily="34" charset="0"/>
              </a:rPr>
              <a:t> </a:t>
            </a:r>
            <a:r>
              <a:rPr lang="ru-RU" sz="2400" dirty="0" err="1">
                <a:latin typeface="Arial Narrow" pitchFamily="34" charset="0"/>
              </a:rPr>
              <a:t>Girls</a:t>
            </a:r>
            <a:r>
              <a:rPr lang="ru-RU" sz="2400" dirty="0">
                <a:latin typeface="Arial Narrow" pitchFamily="34" charset="0"/>
              </a:rPr>
              <a:t>, придумавшая лозунг: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«Чего я действительно, очень, очень хочу?»</a:t>
            </a:r>
          </a:p>
          <a:p>
            <a:pPr marL="0" indent="0" algn="just">
              <a:buNone/>
            </a:pPr>
            <a:r>
              <a:rPr lang="ru-RU" sz="2400" dirty="0" smtClean="0">
                <a:latin typeface="Arial Narrow" pitchFamily="34" charset="0"/>
              </a:rPr>
              <a:t>Итак</a:t>
            </a:r>
            <a:r>
              <a:rPr lang="ru-RU" sz="2400" dirty="0">
                <a:latin typeface="Arial Narrow" pitchFamily="34" charset="0"/>
              </a:rPr>
              <a:t>, «стратегию» можно определить как: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«Стратегия - это то, </a:t>
            </a:r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чего </a:t>
            </a: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мы действительно, очень, очень хотим».</a:t>
            </a:r>
          </a:p>
          <a:p>
            <a:pPr marL="0" indent="0" algn="just">
              <a:buNone/>
            </a:pPr>
            <a:r>
              <a:rPr lang="ru-RU" sz="2400" dirty="0">
                <a:latin typeface="Arial Narrow" pitchFamily="34" charset="0"/>
              </a:rPr>
              <a:t>Но стратегия должна быть более чем амбициозной. Теперь обратимся к нашему третьему определению стратегии («Подход </a:t>
            </a:r>
            <a:r>
              <a:rPr lang="ru-RU" sz="2400" dirty="0" err="1">
                <a:latin typeface="Arial Narrow" pitchFamily="34" charset="0"/>
              </a:rPr>
              <a:t>Spice</a:t>
            </a:r>
            <a:r>
              <a:rPr lang="ru-RU" sz="2400" dirty="0">
                <a:latin typeface="Arial Narrow" pitchFamily="34" charset="0"/>
              </a:rPr>
              <a:t> </a:t>
            </a:r>
            <a:r>
              <a:rPr lang="ru-RU" sz="2400" dirty="0" err="1">
                <a:latin typeface="Arial Narrow" pitchFamily="34" charset="0"/>
              </a:rPr>
              <a:t>Girl</a:t>
            </a:r>
            <a:r>
              <a:rPr lang="ru-RU" sz="2400" dirty="0">
                <a:latin typeface="Arial Narrow" pitchFamily="34" charset="0"/>
              </a:rPr>
              <a:t>»):</a:t>
            </a:r>
          </a:p>
          <a:p>
            <a:pPr marL="0" indent="0" algn="just">
              <a:buNone/>
            </a:pPr>
            <a:endParaRPr lang="ru-RU" sz="2400" dirty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Arial Narrow" pitchFamily="34" charset="0"/>
              </a:rPr>
              <a:t>Стратегия такова: </a:t>
            </a: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«Чего я действительно, очень, очень хочу».</a:t>
            </a:r>
          </a:p>
          <a:p>
            <a:pPr marL="0" indent="0" algn="just">
              <a:buNone/>
            </a:pPr>
            <a:endParaRPr lang="ru-RU" sz="2400" dirty="0"/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9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12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Хитрый план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 Narrow" pitchFamily="34" charset="0"/>
              </a:rPr>
              <a:t>Окончательное </a:t>
            </a:r>
            <a:r>
              <a:rPr lang="ru-RU" sz="2400" dirty="0">
                <a:latin typeface="Arial Narrow" pitchFamily="34" charset="0"/>
              </a:rPr>
              <a:t>определение «стратегии» снова юмористическое. Его определение довольно простое: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«Стратегия - это хитрый план»</a:t>
            </a:r>
          </a:p>
          <a:p>
            <a:pPr marL="0" indent="0" algn="just">
              <a:buNone/>
            </a:pPr>
            <a:r>
              <a:rPr lang="ru-RU" sz="2400" dirty="0">
                <a:latin typeface="Arial Narrow" pitchFamily="34" charset="0"/>
              </a:rPr>
              <a:t>Далее мы более подробно рассмотрим разнообразие существующих стратегий.</a:t>
            </a:r>
          </a:p>
          <a:p>
            <a:pPr marL="357188" indent="-271463" algn="just">
              <a:buClrTx/>
              <a:buSzPct val="100000"/>
              <a:buFont typeface="Courier New" pitchFamily="49" charset="0"/>
              <a:buChar char="o"/>
            </a:pP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Во-первых,</a:t>
            </a:r>
            <a:r>
              <a:rPr lang="ru-RU" sz="2400" dirty="0">
                <a:latin typeface="Arial Narrow" pitchFamily="34" charset="0"/>
              </a:rPr>
              <a:t> это подчеркнет разнообразную природу бизнес-стратегии, поскольку, </a:t>
            </a:r>
            <a:r>
              <a:rPr lang="ru-RU" sz="2400" dirty="0" smtClean="0">
                <a:latin typeface="Arial Narrow" pitchFamily="34" charset="0"/>
              </a:rPr>
              <a:t>мы </a:t>
            </a:r>
            <a:r>
              <a:rPr lang="ru-RU" sz="2400" dirty="0">
                <a:latin typeface="Arial Narrow" pitchFamily="34" charset="0"/>
              </a:rPr>
              <a:t>хотим успешно связать проекты с </a:t>
            </a:r>
            <a:r>
              <a:rPr lang="ru-RU" sz="2400" dirty="0" smtClean="0">
                <a:latin typeface="Arial Narrow" pitchFamily="34" charset="0"/>
              </a:rPr>
              <a:t>бизнес-стратегиями. </a:t>
            </a:r>
            <a:endParaRPr lang="ru-RU" sz="2400" dirty="0">
              <a:latin typeface="Arial Narrow" pitchFamily="34" charset="0"/>
            </a:endParaRPr>
          </a:p>
          <a:p>
            <a:pPr marL="357188" indent="-271463" algn="just">
              <a:buClrTx/>
              <a:buSzPct val="100000"/>
              <a:buFont typeface="Courier New" pitchFamily="49" charset="0"/>
              <a:buChar char="o"/>
            </a:pPr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Во-вторых</a:t>
            </a: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,</a:t>
            </a:r>
            <a:r>
              <a:rPr lang="ru-RU" sz="2400" dirty="0">
                <a:latin typeface="Arial Narrow" pitchFamily="34" charset="0"/>
              </a:rPr>
              <a:t> мы подробно рассмотрим роль, которую стратегическое управление проектами может сыграть в поддержке передового мышления и преимуществ.</a:t>
            </a:r>
          </a:p>
          <a:p>
            <a:pPr marL="357188" indent="-271463" algn="just">
              <a:buClrTx/>
              <a:buSzPct val="100000"/>
              <a:buFont typeface="Courier New" pitchFamily="49" charset="0"/>
              <a:buChar char="o"/>
            </a:pP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В-третьих,</a:t>
            </a:r>
            <a:r>
              <a:rPr lang="ru-RU" sz="2400" dirty="0">
                <a:latin typeface="Arial Narrow" pitchFamily="34" charset="0"/>
              </a:rPr>
              <a:t> мы рассмотрим, как бизнес-стратегию можно рассматривать более динамично как поток проектов. </a:t>
            </a:r>
          </a:p>
          <a:p>
            <a:pPr marL="342900" indent="-342900" algn="just">
              <a:buClrTx/>
              <a:buFont typeface="Wingdings" pitchFamily="2" charset="2"/>
              <a:buChar char="Ø"/>
            </a:pP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10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38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Генри </a:t>
            </a:r>
            <a:r>
              <a:rPr lang="ru-RU" sz="3200" b="1" dirty="0" err="1" smtClean="0"/>
              <a:t>Минцберг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Генри </a:t>
            </a:r>
            <a:r>
              <a:rPr lang="ru-RU" sz="2400" dirty="0" err="1"/>
              <a:t>Минцберг</a:t>
            </a:r>
            <a:r>
              <a:rPr lang="ru-RU" sz="2400" dirty="0"/>
              <a:t> подверг критике традиционную теорию стратегии, основанную на том, что стратегия является преднамеренной. Он предположил, что большинство проявлений стратегии очень неявно, фрагментарно и изменчиво. Таким образом, </a:t>
            </a:r>
            <a:r>
              <a:rPr lang="ru-RU" sz="2400" dirty="0" err="1"/>
              <a:t>Минцберг</a:t>
            </a:r>
            <a:r>
              <a:rPr lang="ru-RU" sz="2400" dirty="0"/>
              <a:t> определяет стратегию как </a:t>
            </a:r>
            <a:endParaRPr lang="ru-RU" sz="2400" dirty="0" smtClean="0"/>
          </a:p>
          <a:p>
            <a:pPr marL="0" indent="0" algn="ctr">
              <a:buNone/>
            </a:pP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«образец в потоке решений или действий».</a:t>
            </a:r>
          </a:p>
          <a:p>
            <a:pPr marL="0" indent="0" algn="just">
              <a:buNone/>
            </a:pPr>
            <a:r>
              <a:rPr lang="ru-RU" sz="2400" dirty="0"/>
              <a:t>Хотя многие решения или действия не могут быть идентифицированы как проекты, безусловно, если они действительно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«стратегические», </a:t>
            </a:r>
            <a:r>
              <a:rPr lang="ru-RU" sz="2400" dirty="0"/>
              <a:t>то они должны быть проектами, вне зависимости от того, явным это или подразумеваемым.</a:t>
            </a:r>
            <a:endParaRPr sz="24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11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90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Стратегия и управление проектами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300" dirty="0"/>
              <a:t>Таким образом, </a:t>
            </a:r>
            <a:r>
              <a:rPr lang="ru-RU" sz="2300" b="1" dirty="0">
                <a:solidFill>
                  <a:srgbClr val="002060"/>
                </a:solidFill>
              </a:rPr>
              <a:t>«бизнес-стратегия»</a:t>
            </a:r>
            <a:r>
              <a:rPr lang="ru-RU" sz="2300" dirty="0"/>
              <a:t> фактически представляет собой совокупность взаимно согласованных проектов, направленных на создание определенного конкурентного позиционирования. </a:t>
            </a:r>
            <a:endParaRPr lang="ru-RU" sz="2300" dirty="0" smtClean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endParaRPr lang="ru-RU" sz="2300" dirty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300" dirty="0"/>
              <a:t>По сути, это признание того, что большая часть стратегического мышления должна осуществляться на более мелком уровне, чем это обычно принято. </a:t>
            </a:r>
            <a:r>
              <a:rPr lang="ru-RU" sz="2300" dirty="0" smtClean="0"/>
              <a:t>Этот уровень называется </a:t>
            </a:r>
            <a:r>
              <a:rPr lang="ru-RU" sz="2300" b="1" dirty="0" smtClean="0">
                <a:solidFill>
                  <a:srgbClr val="002060"/>
                </a:solidFill>
              </a:rPr>
              <a:t>«мини-стратегией»</a:t>
            </a:r>
            <a:r>
              <a:rPr lang="ru-RU" sz="2300" dirty="0" smtClean="0"/>
              <a:t>.</a:t>
            </a:r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endParaRPr lang="ru-RU" sz="2300" dirty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300" dirty="0"/>
              <a:t>Этот подход полезен, потому что он позволяет руководству (на всех уровнях) лучше понять бизнес-стратегию, особенно для того, чтобы они действительно ее реализовали.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12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08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Формы стратегий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0" indent="0" algn="just">
              <a:buClrTx/>
              <a:buSzPct val="100000"/>
              <a:buNone/>
            </a:pPr>
            <a:r>
              <a:rPr lang="ru-RU" sz="2300" dirty="0"/>
              <a:t>Хотя расширение </a:t>
            </a:r>
            <a:r>
              <a:rPr lang="ru-RU" sz="2300" dirty="0" err="1"/>
              <a:t>Минцбергом</a:t>
            </a:r>
            <a:r>
              <a:rPr lang="ru-RU" sz="2300" dirty="0"/>
              <a:t> типов стратегии с одного до двух заслуживает похвалы, эти две формы просто не идут достаточно далеко. Поэтому </a:t>
            </a:r>
            <a:r>
              <a:rPr lang="ru-RU" sz="2300" dirty="0" smtClean="0"/>
              <a:t>добавим </a:t>
            </a:r>
            <a:r>
              <a:rPr lang="ru-RU" sz="2300" dirty="0"/>
              <a:t>три </a:t>
            </a:r>
            <a:r>
              <a:rPr lang="ru-RU" sz="2300" dirty="0" smtClean="0"/>
              <a:t>дополнительные </a:t>
            </a:r>
            <a:r>
              <a:rPr lang="ru-RU" sz="2300" dirty="0"/>
              <a:t>формы: погружающая, чрезвычайная </a:t>
            </a:r>
            <a:r>
              <a:rPr lang="ru-RU" sz="2300" dirty="0" smtClean="0"/>
              <a:t>и </a:t>
            </a:r>
            <a:r>
              <a:rPr lang="ru-RU" sz="2300" dirty="0"/>
              <a:t>очищающая, что дает</a:t>
            </a:r>
            <a:r>
              <a:rPr lang="ru-RU" sz="2300" dirty="0" smtClean="0"/>
              <a:t>:</a:t>
            </a:r>
          </a:p>
          <a:p>
            <a:pPr marL="41261" indent="0" algn="ctr">
              <a:buNone/>
            </a:pPr>
            <a:endParaRPr lang="ru-RU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41261" indent="0" algn="ctr">
              <a:buNone/>
            </a:pP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Deliberate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-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Взвешенная; 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41261" indent="0" algn="ctr">
              <a:buNone/>
            </a:pP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Emergent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-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Возникающая; 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41261" indent="0" algn="ctr">
              <a:buNone/>
            </a:pP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Submerging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- Погружающая;</a:t>
            </a:r>
          </a:p>
          <a:p>
            <a:pPr marL="41261" indent="0" algn="ctr">
              <a:buNone/>
            </a:pP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Extraordinary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- Чрезвычайная;</a:t>
            </a:r>
          </a:p>
          <a:p>
            <a:pPr marL="41261" indent="0" algn="ctr">
              <a:buNone/>
            </a:pP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</a:rPr>
              <a:t>Cleaning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- Очищающая.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Segoe Print" pitchFamily="2" charset="0"/>
            </a:endParaRPr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endParaRPr lang="ru-RU" sz="23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13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2891" y="2933365"/>
            <a:ext cx="1424763" cy="109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t="14813" r="16809" b="12399"/>
          <a:stretch/>
        </p:blipFill>
        <p:spPr bwMode="auto">
          <a:xfrm>
            <a:off x="2806857" y="2968599"/>
            <a:ext cx="968490" cy="1061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730" y="5350291"/>
            <a:ext cx="1276351" cy="1157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2" t="17514" r="16816" b="20869"/>
          <a:stretch/>
        </p:blipFill>
        <p:spPr bwMode="auto">
          <a:xfrm>
            <a:off x="1360714" y="4029765"/>
            <a:ext cx="968829" cy="947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68"/>
          <a:stretch/>
        </p:blipFill>
        <p:spPr bwMode="auto">
          <a:xfrm>
            <a:off x="9600860" y="4835254"/>
            <a:ext cx="1014413" cy="1454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820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Формы стратегий</a:t>
            </a:r>
            <a:endParaRPr sz="3200" b="1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14</a:t>
            </a:fld>
            <a:endParaRPr>
              <a:solidFill>
                <a:srgbClr val="FFFFFF"/>
              </a:solidFill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962112114"/>
              </p:ext>
            </p:extLst>
          </p:nvPr>
        </p:nvGraphicFramePr>
        <p:xfrm>
          <a:off x="2538630" y="1767969"/>
          <a:ext cx="7353079" cy="4783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632" y="3030261"/>
            <a:ext cx="1424763" cy="109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5" t="15582" r="16544" b="14230"/>
          <a:stretch/>
        </p:blipFill>
        <p:spPr bwMode="auto">
          <a:xfrm>
            <a:off x="7532914" y="1426029"/>
            <a:ext cx="1230086" cy="1284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29" y="5393733"/>
            <a:ext cx="1276351" cy="1157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0" t="17272" r="17050" b="20402"/>
          <a:stretch/>
        </p:blipFill>
        <p:spPr bwMode="auto">
          <a:xfrm>
            <a:off x="9198429" y="5279571"/>
            <a:ext cx="1306285" cy="127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697" y="2563008"/>
            <a:ext cx="1014413" cy="1563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6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Формы стратегий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19"/>
            <a:ext cx="10109200" cy="5067423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Эти формы стратегии показывают преднамеренную стратегию в начале, часто переходящую в зарождающуюся фазу. Если его продолжительность и реализация не регулируются, он может перейти в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«погружающую» </a:t>
            </a:r>
            <a:r>
              <a:rPr lang="ru-RU" sz="2400" dirty="0"/>
              <a:t>или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«чрезвычайную» </a:t>
            </a:r>
            <a:r>
              <a:rPr lang="ru-RU" sz="2400" dirty="0"/>
              <a:t>фазы или даже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«очищающую»</a:t>
            </a:r>
            <a:r>
              <a:rPr lang="ru-RU" sz="2400" dirty="0"/>
              <a:t>. </a:t>
            </a:r>
            <a:endParaRPr lang="ru-RU" sz="2400" dirty="0" smtClean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endParaRPr lang="ru-RU" sz="2400" dirty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Стратегия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«погружения» </a:t>
            </a:r>
            <a:r>
              <a:rPr lang="ru-RU" sz="2400" dirty="0"/>
              <a:t>- это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«преднамеренная» </a:t>
            </a:r>
            <a:r>
              <a:rPr lang="ru-RU" sz="2400" dirty="0"/>
              <a:t>или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«экстренная» </a:t>
            </a:r>
            <a:r>
              <a:rPr lang="ru-RU" sz="2400" dirty="0"/>
              <a:t>стратегия, которая перестала работать. На этом этапе менеджеры часто удваивают свои усилия, вкладывая больше времени и ресурсов, не подвергая сомнению первоначальный масштаб проекта и основу стратегии проекта.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15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Формы стратегий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86440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endParaRPr lang="ru-RU" sz="2400" dirty="0" smtClean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«Чрезвычайная»</a:t>
            </a:r>
            <a:r>
              <a:rPr lang="ru-RU" sz="2400" dirty="0"/>
              <a:t> стратегия - это стратегия, в которой действия настолько слабы, что нет никакого реального чувства направления</a:t>
            </a:r>
            <a:r>
              <a:rPr lang="ru-RU" sz="2400" dirty="0" smtClean="0"/>
              <a:t>.</a:t>
            </a:r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endParaRPr lang="ru-RU" sz="2400" dirty="0"/>
          </a:p>
          <a:p>
            <a:pPr marL="354013" indent="-354013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Наконец,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«очищающая»</a:t>
            </a:r>
            <a:r>
              <a:rPr lang="ru-RU" sz="2400" dirty="0"/>
              <a:t> стратегия - это стратегия, в которой стратегия, которая не работала в прошлом, теперь переосмысляется, а ее различные части, которые не работали в прошлом, отбрасываются или изменяются.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16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45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Смесь стратегий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65539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Любую стратегию можно проанализировать, чтобы определить, </a:t>
            </a:r>
            <a:r>
              <a:rPr lang="ru-RU" sz="2400" dirty="0" smtClean="0"/>
              <a:t>на каком </a:t>
            </a:r>
            <a:r>
              <a:rPr lang="ru-RU" sz="2400" dirty="0"/>
              <a:t>этапе ее эволюции она находится в настоящее время. </a:t>
            </a:r>
            <a:endParaRPr lang="ru-RU" sz="2400" dirty="0" smtClean="0"/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Стратегия</a:t>
            </a:r>
            <a:r>
              <a:rPr lang="ru-RU" sz="2400" dirty="0"/>
              <a:t>, которая находится одновременно в двух или более из указанных выше фаз, называется «смесью стратегий».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17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116" y="3439236"/>
            <a:ext cx="7790084" cy="2827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1293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Смесь стратегий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65539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Помимо вопроса о том, где находится бизнес-стратегия и стратегия проекта по отношению к сочетанию стратегий, также необходимо изучить набор стратегий по мере их изменения с течением времени. 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Если взять типичный проект, сначала может быть интенсивная фаза продуманной стратегии, но довольно быстро это превращается в ряд новых стратегий. </a:t>
            </a:r>
            <a:endParaRPr lang="ru-RU" sz="2400" dirty="0" smtClean="0"/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Некоторые </a:t>
            </a:r>
            <a:r>
              <a:rPr lang="ru-RU" sz="2400" dirty="0"/>
              <a:t>из этих стратегий расходятся, теряя чувство направления и, таким образом, превращаются в стратегии погружения или даже в чрезвычайные ситуации.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18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116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Комбинация стратегий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473200" y="1376920"/>
            <a:ext cx="10109200" cy="465539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0" indent="0">
              <a:buNone/>
            </a:pPr>
            <a:r>
              <a:rPr lang="ru-RU" sz="2400" dirty="0"/>
              <a:t>Комбинация стратегий может использоваться для диагностики на нескольких уровнях, например, для проектов на:</a:t>
            </a:r>
          </a:p>
          <a:p>
            <a:pPr marL="480980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уровне корпоративной стратегии;</a:t>
            </a:r>
          </a:p>
          <a:p>
            <a:pPr marL="480980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уровне бизнес-стратегии;</a:t>
            </a:r>
          </a:p>
          <a:p>
            <a:pPr marL="480980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 smtClean="0"/>
              <a:t>прорывном программном </a:t>
            </a:r>
            <a:r>
              <a:rPr lang="ru-RU" sz="2400" dirty="0"/>
              <a:t>уровне </a:t>
            </a:r>
          </a:p>
          <a:p>
            <a:pPr marL="450850" indent="0">
              <a:buClrTx/>
              <a:buSzPct val="100000"/>
              <a:buNone/>
            </a:pPr>
            <a:r>
              <a:rPr lang="ru-RU" sz="2400" dirty="0"/>
              <a:t>(</a:t>
            </a:r>
            <a:r>
              <a:rPr lang="ru-RU" sz="2400" i="1" dirty="0"/>
              <a:t>т.е. включает ряд взаимозависимых </a:t>
            </a:r>
          </a:p>
          <a:p>
            <a:pPr marL="450850" indent="0">
              <a:buClrTx/>
              <a:buSzPct val="100000"/>
              <a:buNone/>
            </a:pPr>
            <a:r>
              <a:rPr lang="ru-RU" sz="2400" i="1" dirty="0"/>
              <a:t>проектов, которые в совокупности </a:t>
            </a:r>
          </a:p>
          <a:p>
            <a:pPr marL="450850" indent="0">
              <a:buClrTx/>
              <a:buSzPct val="100000"/>
              <a:buNone/>
            </a:pPr>
            <a:r>
              <a:rPr lang="ru-RU" sz="2400" i="1" dirty="0"/>
              <a:t>будут поддерживать бизнес-стратегию</a:t>
            </a:r>
            <a:r>
              <a:rPr lang="ru-RU" sz="2400" dirty="0"/>
              <a:t>)</a:t>
            </a:r>
          </a:p>
          <a:p>
            <a:pPr marL="480980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самой уровне проекта</a:t>
            </a:r>
            <a:r>
              <a:rPr lang="ru-RU" sz="2400" dirty="0" smtClean="0"/>
              <a:t>.</a:t>
            </a:r>
            <a:endParaRPr lang="ru-RU" sz="2000" dirty="0"/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19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402" y="3521123"/>
            <a:ext cx="4039598" cy="3025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678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201" y="3589361"/>
            <a:ext cx="4558352" cy="2893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Взвешенная стратегия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160060" y="1376920"/>
            <a:ext cx="10495128" cy="4655390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</a:rPr>
              <a:t>Взвешенная стратегия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dirty="0"/>
              <a:t>- это стратегия, которая имеет очень четко сформулированное представление о том, как перейти от А к Б.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Преднамеренные стратегии, если они новаторские и умело продуманные, могут предложить более прямой путь к вашей стратегической цели роста.</a:t>
            </a:r>
          </a:p>
          <a:p>
            <a:pPr marL="502285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Любая продуманная стратегия должна предусматривать как ожидающиеся внешние изменения, так и сложности реализации.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20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46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198" y="3534770"/>
            <a:ext cx="4600055" cy="295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Возникающая стратегия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160060" y="1376919"/>
            <a:ext cx="10495128" cy="5109491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Возникающая </a:t>
            </a:r>
            <a:r>
              <a:rPr lang="ru-RU" sz="2400" b="1" dirty="0">
                <a:solidFill>
                  <a:srgbClr val="002060"/>
                </a:solidFill>
                <a:latin typeface="Arial Narrow" panose="020B0606020202030204" pitchFamily="34" charset="0"/>
              </a:rPr>
              <a:t>стратегия </a:t>
            </a:r>
            <a:r>
              <a:rPr lang="ru-RU" sz="2400" dirty="0">
                <a:latin typeface="Arial Narrow" panose="020B0606020202030204" pitchFamily="34" charset="0"/>
              </a:rPr>
              <a:t>- это стратегия, которую в то время трудно обнаружить как явную. Чаще возникают новые стратегии, в которых структура может быть обнаружена виртуально только после события, когда структура будет связана </a:t>
            </a:r>
            <a:r>
              <a:rPr lang="ru-RU" sz="2400" dirty="0" smtClean="0">
                <a:latin typeface="Arial Narrow" panose="020B0606020202030204" pitchFamily="34" charset="0"/>
              </a:rPr>
              <a:t>вместе. Экстренная </a:t>
            </a:r>
            <a:r>
              <a:rPr lang="ru-RU" sz="2400" dirty="0">
                <a:latin typeface="Arial Narrow" panose="020B0606020202030204" pitchFamily="34" charset="0"/>
              </a:rPr>
              <a:t>стратегии различаются по следующим параметрам:</a:t>
            </a:r>
          </a:p>
          <a:p>
            <a:pPr marL="5022850" indent="-3683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>
                <a:latin typeface="Arial Narrow" panose="020B0606020202030204" pitchFamily="34" charset="0"/>
              </a:rPr>
              <a:t>Насколько последовательна эта закономерность после события,</a:t>
            </a:r>
          </a:p>
          <a:p>
            <a:pPr marL="5022850" indent="-3683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>
                <a:latin typeface="Arial Narrow" panose="020B0606020202030204" pitchFamily="34" charset="0"/>
              </a:rPr>
              <a:t>Используют ли они возможности в разных стратегических направлениях, тем самым частично компенсируя друг друга.</a:t>
            </a:r>
          </a:p>
          <a:p>
            <a:pPr marL="502285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>
                <a:latin typeface="Arial Narrow" panose="020B0606020202030204" pitchFamily="34" charset="0"/>
              </a:rPr>
              <a:t>В первом случае полезны экстренные стратегии, а во втором они совершенно бесполезны.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21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24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Погружающая стратегия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Погружающая стратегия </a:t>
            </a:r>
            <a:r>
              <a:rPr lang="ru-RU" sz="2400" dirty="0"/>
              <a:t>- это стратегия, которая изначально была преднамеренной стратегией, которая пошла не так, либо зарождающей стратегией, которая привела к реальным проблемам. </a:t>
            </a:r>
          </a:p>
          <a:p>
            <a:pPr marL="50165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Погружающая </a:t>
            </a:r>
            <a:r>
              <a:rPr lang="ru-RU" sz="2400" dirty="0"/>
              <a:t>стратегия - это нереализованная стратегия, которая привела к разрушительным результатам.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endParaRPr lang="ru-RU" sz="3200" dirty="0">
              <a:latin typeface="Arial Narrow" panose="020B0606020202030204" pitchFamily="34" charset="0"/>
            </a:endParaRP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22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42" y="3389898"/>
            <a:ext cx="4441372" cy="3159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252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Чрезвычайная стратегия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Чрезвычайные стратегии характеризуются очень небольшими долгосрочными чертами в стратегиях, которые в основном являются реакциями на краткосрочное давление или искушения. 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Стратегии действий в чрезвычайных ситуациях - это «не путь» к достижению долгосрочного стратегического направления. </a:t>
            </a:r>
          </a:p>
          <a:p>
            <a:pPr marL="50165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Чрезвычайная </a:t>
            </a:r>
            <a:r>
              <a:rPr lang="ru-RU" sz="2400" dirty="0"/>
              <a:t>стратегия вряд ли вообще могла бы считаться стратегией, если бы она не была </a:t>
            </a:r>
            <a:r>
              <a:rPr lang="ru-RU" sz="2400" dirty="0" smtClean="0"/>
              <a:t>настолько </a:t>
            </a:r>
            <a:r>
              <a:rPr lang="ru-RU" sz="2400" dirty="0"/>
              <a:t>распространена, как в повседневной реальности.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23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2050" name="Picture 2" descr="Extraordinary Item - Overview, Features, Purpose, Treat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1" y="3699750"/>
            <a:ext cx="4278086" cy="285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21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Очищающая стратегия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Стратегию использования очищение часто называют стратегией «переориентации». </a:t>
            </a:r>
            <a:r>
              <a:rPr lang="ru-RU" sz="2400" dirty="0" smtClean="0"/>
              <a:t>Идея </a:t>
            </a:r>
            <a:r>
              <a:rPr lang="ru-RU" sz="2400" dirty="0"/>
              <a:t>очищающей стратегии, возможно, более действенна, поскольку она напрямую связана с уборкой беспорядка, оставшегося после экстренной, погружающей или чрезвычайной стратегии. </a:t>
            </a:r>
          </a:p>
          <a:p>
            <a:pPr marL="50165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Стратегию с очищением можно найти либо как часть серьезного и драматического поворота, либо как более локализованную попытку подготовить более прочную основу для новых продуманных стратегий. 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24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3074" name="Picture 2" descr="Cleaning Made Easy – Less Work, More Hygien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2" r="5975"/>
          <a:stretch/>
        </p:blipFill>
        <p:spPr bwMode="auto">
          <a:xfrm>
            <a:off x="1763475" y="3735213"/>
            <a:ext cx="4169239" cy="281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8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Вывод из концепции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Ключевой вывод из концепции комплекса стратегий состоит в том, что ни одна форма стратегии не подходит для управления стратегиями в различных контекстах. Стратегиями нужно управлять вместе с помощью преднамеренного жонглирования.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Все вышеперечисленные формы стратегии чрезвычайно важны для бизнес-проектов, так как:</a:t>
            </a:r>
          </a:p>
          <a:p>
            <a:pPr marL="719138" indent="-342900" algn="just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сочетание стратегий может иметь преобладающий характер;</a:t>
            </a:r>
          </a:p>
          <a:p>
            <a:pPr marL="719138" indent="-342900" algn="just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сам проект может находиться в более погружающем или чрезвычайном состоянии. 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25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96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Продуманная бизнес-стратегия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Бизнес-проекты часто рассматриваются менеджерами как относительно отдельные виды деятельности, не связанные друг с </a:t>
            </a:r>
            <a:r>
              <a:rPr lang="ru-RU" sz="2400" dirty="0" smtClean="0"/>
              <a:t>другом</a:t>
            </a:r>
            <a:r>
              <a:rPr lang="ru-RU" sz="2400" dirty="0"/>
              <a:t>.</a:t>
            </a:r>
            <a:endParaRPr lang="ru-RU" sz="2400" dirty="0" smtClean="0"/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На </a:t>
            </a:r>
            <a:r>
              <a:rPr lang="ru-RU" sz="2400" dirty="0"/>
              <a:t>самом деле многие бизнес-проекты составляют часть более крупных программ, которые, в свою очередь, составляют центральную часть бизнес-стратегии. 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Эти связи между проектами будут намного сильнее при наличии относительно четкой и прежде всего «продуманной» бизнес-стратегии. 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26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35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Прорывной проект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0" indent="0" algn="just">
              <a:buClrTx/>
              <a:buSzPct val="100000"/>
              <a:buNone/>
            </a:pPr>
            <a:r>
              <a:rPr lang="ru-RU" sz="2400" dirty="0" smtClean="0"/>
              <a:t>Очень </a:t>
            </a:r>
            <a:r>
              <a:rPr lang="ru-RU" sz="2400" dirty="0"/>
              <a:t>существенные и важные проекты можно уместно назвать 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Segoe Print" pitchFamily="2" charset="0"/>
              </a:rPr>
              <a:t>«</a:t>
            </a:r>
            <a:r>
              <a:rPr lang="ru-RU" sz="2800" b="1" dirty="0">
                <a:solidFill>
                  <a:srgbClr val="002060"/>
                </a:solidFill>
                <a:latin typeface="Segoe Print" pitchFamily="2" charset="0"/>
              </a:rPr>
              <a:t>прорывными проектами»</a:t>
            </a:r>
            <a:r>
              <a:rPr lang="ru-RU" sz="2800" dirty="0">
                <a:solidFill>
                  <a:srgbClr val="002060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ru-RU" sz="2400" dirty="0" smtClean="0"/>
              <a:t>Прорывный </a:t>
            </a:r>
            <a:r>
              <a:rPr lang="ru-RU" sz="2400" dirty="0"/>
              <a:t>проект определяется как</a:t>
            </a:r>
            <a:r>
              <a:rPr lang="ru-RU" sz="2400" dirty="0" smtClean="0"/>
              <a:t>:</a:t>
            </a:r>
          </a:p>
          <a:p>
            <a:pPr marL="4659313" indent="0" algn="ctr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Segoe Print" pitchFamily="2" charset="0"/>
              </a:rPr>
              <a:t>«</a:t>
            </a:r>
            <a:r>
              <a:rPr lang="ru-RU" sz="2800" b="1" dirty="0">
                <a:solidFill>
                  <a:srgbClr val="002060"/>
                </a:solidFill>
                <a:latin typeface="Segoe Print" pitchFamily="2" charset="0"/>
              </a:rPr>
              <a:t>Проект, который окажет существенное влияние на внешнюю конкурентоспособность бизнеса, на его внутренние возможности или на финансовые показатели - или на все три».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27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397" y="3385458"/>
            <a:ext cx="4793430" cy="316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945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Прорывной проект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Идея «прорыва» исходит из японской философии HOSHIN, или управления прорывом, которая становится все более и более признанной техникой управления. 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HOSHIN </a:t>
            </a:r>
            <a:r>
              <a:rPr lang="ru-RU" sz="2400" dirty="0"/>
              <a:t>особенно популярен на рынках высоких технологий, главным образом потому, что помогает компаниям расставлять приоритеты. 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На самом деле HOSHIN предписывает, что только очень небольшое количество «прорывных» проектов или программ должно быть предпринято одновременно - в определенной сфере бизнеса. </a:t>
            </a:r>
          </a:p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Абсолютный максимум этих проектов - три, минимум - один.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28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14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Прорывной проект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Ограничивая количество «прорывных» проектов до минимума, можно получить следующие преимущества:</a:t>
            </a:r>
          </a:p>
          <a:p>
            <a:pPr marL="719138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Вероятность достижения критической массы ресурсов выше;</a:t>
            </a:r>
          </a:p>
          <a:p>
            <a:pPr marL="719138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Маржинальные проекты реализовываться не будут;</a:t>
            </a:r>
          </a:p>
          <a:p>
            <a:pPr marL="719138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Организационное внимание и общение будут сосредоточены на гораздо меньшем количестве вещей одновременно;</a:t>
            </a:r>
          </a:p>
          <a:p>
            <a:pPr marL="719138" indent="-342900">
              <a:buClrTx/>
              <a:buSzPct val="100000"/>
              <a:buFont typeface="Courier New" panose="02070309020205020404" pitchFamily="49" charset="0"/>
              <a:buChar char="o"/>
            </a:pPr>
            <a:r>
              <a:rPr lang="ru-RU" sz="2400" dirty="0"/>
              <a:t>У организации меньше шансов изнашиваться во многих очень сложных проектах.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29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6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73" b="2610"/>
          <a:stretch/>
        </p:blipFill>
        <p:spPr bwMode="auto">
          <a:xfrm>
            <a:off x="1360695" y="3106102"/>
            <a:ext cx="4038611" cy="3447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Поток проектов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056538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68300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/>
              <a:t>Теперь мы можем рассматривать бизнес-стратегию как поток проектов. Эта «группа» проектов не статична, а представляет собой поток проектов с течением времени, что в совокупности меняет или трансформирует бизнес. </a:t>
            </a:r>
          </a:p>
          <a:p>
            <a:pPr marL="4037013" indent="-368300" algn="just">
              <a:buClrTx/>
              <a:buSzPct val="100000"/>
              <a:buFont typeface="Wingdings" pitchFamily="2" charset="2"/>
              <a:buChar char="Ø"/>
            </a:pPr>
            <a:r>
              <a:rPr lang="ru-RU" sz="2400" dirty="0" smtClean="0"/>
              <a:t>Стратегическое </a:t>
            </a:r>
            <a:r>
              <a:rPr lang="ru-RU" sz="2400" dirty="0"/>
              <a:t>управление должно уделять основное внимание управлению стратегическими </a:t>
            </a:r>
            <a:r>
              <a:rPr lang="ru-RU" sz="2400" dirty="0" smtClean="0"/>
              <a:t>проектами: </a:t>
            </a:r>
          </a:p>
          <a:p>
            <a:pPr marL="4659313" indent="0" algn="just">
              <a:buClrTx/>
              <a:buSzPct val="100000"/>
              <a:buNone/>
            </a:pPr>
            <a:r>
              <a:rPr lang="ru-RU" sz="2400" dirty="0" smtClean="0"/>
              <a:t>- </a:t>
            </a:r>
            <a:r>
              <a:rPr lang="ru-RU" sz="2400" dirty="0"/>
              <a:t>в рамках общего стратегического видения бизнеса </a:t>
            </a:r>
            <a:endParaRPr lang="ru-RU" sz="2400" dirty="0" smtClean="0"/>
          </a:p>
          <a:p>
            <a:pPr marL="4659313" indent="0" algn="just">
              <a:buClrTx/>
              <a:buSzPct val="100000"/>
              <a:buNone/>
            </a:pPr>
            <a:r>
              <a:rPr lang="ru-RU" sz="2400" dirty="0" smtClean="0"/>
              <a:t>- </a:t>
            </a:r>
            <a:r>
              <a:rPr lang="ru-RU" sz="2400" dirty="0">
                <a:solidFill>
                  <a:srgbClr val="C00000"/>
                </a:solidFill>
              </a:rPr>
              <a:t>а </a:t>
            </a:r>
            <a:r>
              <a:rPr lang="ru-RU" sz="2400" b="1" dirty="0" smtClean="0">
                <a:solidFill>
                  <a:srgbClr val="C00000"/>
                </a:solidFill>
              </a:rPr>
              <a:t>НЕ</a:t>
            </a:r>
            <a:r>
              <a:rPr lang="ru-RU" sz="2400" dirty="0" smtClean="0">
                <a:solidFill>
                  <a:srgbClr val="C00000"/>
                </a:solidFill>
              </a:rPr>
              <a:t> </a:t>
            </a:r>
            <a:r>
              <a:rPr lang="ru-RU" sz="2400" dirty="0"/>
              <a:t>разработке всеобъемлющих бизнес-стратегий сверху вниз.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30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41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r>
              <a:rPr lang="ru-RU" sz="3200" b="1" dirty="0" smtClean="0"/>
              <a:t>Заключение</a:t>
            </a:r>
            <a:endParaRPr sz="3200" b="1" dirty="0"/>
          </a:p>
        </p:txBody>
      </p:sp>
      <p:sp>
        <p:nvSpPr>
          <p:cNvPr id="337" name="Google Shape;337;p36"/>
          <p:cNvSpPr txBox="1">
            <a:spLocks noGrp="1"/>
          </p:cNvSpPr>
          <p:nvPr>
            <p:ph type="body" idx="1"/>
          </p:nvPr>
        </p:nvSpPr>
        <p:spPr>
          <a:xfrm>
            <a:off x="1502228" y="1376919"/>
            <a:ext cx="10152959" cy="5198052"/>
          </a:xfrm>
          <a:prstGeom prst="rect">
            <a:avLst/>
          </a:prstGeom>
        </p:spPr>
        <p:txBody>
          <a:bodyPr spcFirstLastPara="1" wrap="square" lIns="121886" tIns="121886" rIns="121886" bIns="121886" anchor="t" anchorCtr="0">
            <a:noAutofit/>
          </a:bodyPr>
          <a:lstStyle/>
          <a:p>
            <a:pPr marL="358775" indent="-358775" algn="just">
              <a:buClrTx/>
              <a:buSzPct val="100000"/>
              <a:buFont typeface="Wingdings" pitchFamily="2" charset="2"/>
              <a:buChar char="v"/>
            </a:pPr>
            <a:r>
              <a:rPr lang="ru-RU" sz="2400" dirty="0">
                <a:latin typeface="Arial Narrow" pitchFamily="34" charset="0"/>
              </a:rPr>
              <a:t>Стратегии не всегда являются очень четкими и продуманными. Вместо этого они образуют «стратегический» </a:t>
            </a:r>
            <a:r>
              <a:rPr lang="ru-RU" sz="2400" dirty="0" err="1">
                <a:latin typeface="Arial Narrow" pitchFamily="34" charset="0"/>
              </a:rPr>
              <a:t>микс</a:t>
            </a:r>
            <a:r>
              <a:rPr lang="ru-RU" sz="2400" dirty="0">
                <a:latin typeface="Arial Narrow" pitchFamily="34" charset="0"/>
              </a:rPr>
              <a:t>, который со временем будет меняться, переходя от преднамеренного к экстренному и снова к преднамеренному – конечно же, без обхода цикла стратегий погружения, чрезвычайных ситуаций и очищения.</a:t>
            </a:r>
          </a:p>
          <a:p>
            <a:pPr marL="358775" indent="-358775" algn="just">
              <a:buClrTx/>
              <a:buSzPct val="100000"/>
              <a:buFont typeface="Wingdings" pitchFamily="2" charset="2"/>
              <a:buChar char="v"/>
            </a:pPr>
            <a:r>
              <a:rPr lang="ru-RU" sz="2400" dirty="0">
                <a:latin typeface="Arial Narrow" pitchFamily="34" charset="0"/>
              </a:rPr>
              <a:t>Комбинация стратегий частично объясняет, почему может быть трудно увязать проекты со стратегией - в равной степени каждый отдельный проект может сам проходить через комбинацию стратегий - начиная с ясности объема, целей и связей, а затем постепенно переходя к другим этапам комплекса стратегий.</a:t>
            </a:r>
          </a:p>
          <a:p>
            <a:pPr marL="358775" indent="-358775" algn="just">
              <a:buClrTx/>
              <a:buSzPct val="100000"/>
              <a:buFont typeface="Wingdings" pitchFamily="2" charset="2"/>
              <a:buChar char="v"/>
            </a:pPr>
            <a:r>
              <a:rPr lang="ru-RU" sz="2400" dirty="0">
                <a:latin typeface="Arial Narrow" pitchFamily="34" charset="0"/>
              </a:rPr>
              <a:t>Вместо того, чтобы использовать всеобъемлющую структуру стратегического планирования, которая должна была бы справиться со всем, мы увидели, что прорывная стратегия помогает сосредоточиться на действительно ключевых стратегических проектах или программах. </a:t>
            </a:r>
          </a:p>
        </p:txBody>
      </p:sp>
      <p:sp>
        <p:nvSpPr>
          <p:cNvPr id="338" name="Google Shape;338;p3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86" tIns="121886" rIns="121886" bIns="12188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31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92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0"/>
          <p:cNvSpPr txBox="1">
            <a:spLocks noGrp="1"/>
          </p:cNvSpPr>
          <p:nvPr>
            <p:ph type="body" idx="1"/>
          </p:nvPr>
        </p:nvSpPr>
        <p:spPr>
          <a:xfrm>
            <a:off x="1232531" y="1376862"/>
            <a:ext cx="10752992" cy="5176337"/>
          </a:xfrm>
          <a:prstGeom prst="rect">
            <a:avLst/>
          </a:prstGeom>
        </p:spPr>
        <p:txBody>
          <a:bodyPr spcFirstLastPara="1" wrap="square" lIns="121865" tIns="121865" rIns="121865" bIns="121865" anchor="t" anchorCtr="0">
            <a:noAutofit/>
          </a:bodyPr>
          <a:lstStyle/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Harvard Business Review Project Management Handbook - Antonio Nieto-Rodriguez - Harvard Business Review Press, 2021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Implementing Positive Organizational Change: A Strategic Project Management Approach - Gina </a:t>
            </a:r>
            <a:r>
              <a:rPr lang="en-US" sz="1500" dirty="0" err="1"/>
              <a:t>Abudi</a:t>
            </a:r>
            <a:r>
              <a:rPr lang="en-US" sz="1500" dirty="0"/>
              <a:t> - J. Ross Publishing, 2017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ISE Strategic Management - Frank </a:t>
            </a:r>
            <a:r>
              <a:rPr lang="en-US" sz="1500" dirty="0" err="1"/>
              <a:t>Rothaermel</a:t>
            </a:r>
            <a:r>
              <a:rPr lang="en-US" sz="1500" dirty="0"/>
              <a:t> - McGraw-Hill </a:t>
            </a:r>
            <a:r>
              <a:rPr lang="en-US" sz="1500" dirty="0" err="1"/>
              <a:t>Interamericana</a:t>
            </a:r>
            <a:r>
              <a:rPr lang="en-US" sz="1500" dirty="0"/>
              <a:t> de </a:t>
            </a:r>
            <a:r>
              <a:rPr lang="en-US" sz="1500" dirty="0" err="1"/>
              <a:t>España</a:t>
            </a:r>
            <a:r>
              <a:rPr lang="en-US" sz="1500" dirty="0"/>
              <a:t> S.L.; 2020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PMBOK® Guide) – Seventh Edition and The Standard for Project Management – Project Management Institute, 2021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Project Management: A Strategic Managerial Approach - Jack R. Meredith - Wiley; 10th edition, 2017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Strategic Management -  Frank </a:t>
            </a:r>
            <a:r>
              <a:rPr lang="en-US" sz="1500" dirty="0" err="1"/>
              <a:t>Rothaermel</a:t>
            </a:r>
            <a:r>
              <a:rPr lang="en-US" sz="1500" dirty="0"/>
              <a:t> - McGraw Hill; 2016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Strategic Management -  Fred David - Pearson; 17th edition, 2019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Strategic Management - </a:t>
            </a:r>
            <a:r>
              <a:rPr lang="ru-RU" sz="1500" dirty="0"/>
              <a:t>А</a:t>
            </a:r>
            <a:r>
              <a:rPr lang="en-US" sz="1500" dirty="0"/>
              <a:t>. </a:t>
            </a:r>
            <a:r>
              <a:rPr lang="ru-RU" sz="1500" dirty="0"/>
              <a:t>Петров</a:t>
            </a:r>
            <a:r>
              <a:rPr lang="en-US" sz="1500" dirty="0"/>
              <a:t> - </a:t>
            </a:r>
            <a:r>
              <a:rPr lang="en-US" sz="1500" dirty="0" err="1"/>
              <a:t>Piter</a:t>
            </a:r>
            <a:r>
              <a:rPr lang="en-US" sz="1500" dirty="0"/>
              <a:t>, 2018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Strategic Management: Theory &amp; Cases -  Charles W. L. Hill -  </a:t>
            </a:r>
            <a:r>
              <a:rPr lang="en-US" sz="1500" dirty="0" err="1"/>
              <a:t>Cengage</a:t>
            </a:r>
            <a:r>
              <a:rPr lang="en-US" sz="1500" dirty="0"/>
              <a:t> Learning; 2019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en-US" sz="1500" dirty="0"/>
              <a:t>Strategic Project Management Made Simple: Solution Tools for Leaders and Teams - Terry Schmidt - Wiley; </a:t>
            </a:r>
            <a:r>
              <a:rPr lang="ru-RU" sz="1500" dirty="0"/>
              <a:t>2</a:t>
            </a:r>
            <a:r>
              <a:rPr lang="en-US" sz="1500" dirty="0" err="1"/>
              <a:t>nd</a:t>
            </a:r>
            <a:r>
              <a:rPr lang="en-US" sz="1500" dirty="0"/>
              <a:t> edition, 2021</a:t>
            </a:r>
            <a:endParaRPr lang="ru-RU" sz="1500" dirty="0"/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ru-RU" sz="1500" dirty="0"/>
              <a:t>Стратегический менеджмент – Александрова А.В. - </a:t>
            </a:r>
            <a:r>
              <a:rPr lang="ru-RU" sz="1500" dirty="0" err="1"/>
              <a:t>Инакф</a:t>
            </a:r>
            <a:r>
              <a:rPr lang="ru-RU" sz="1500" dirty="0"/>
              <a:t>-М, 2018</a:t>
            </a:r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ru-RU" sz="1500" dirty="0"/>
              <a:t>Стратегический менеджмент – </a:t>
            </a:r>
            <a:r>
              <a:rPr lang="ru-RU" sz="1500" dirty="0" err="1"/>
              <a:t>Ансофф</a:t>
            </a:r>
            <a:r>
              <a:rPr lang="ru-RU" sz="1500" dirty="0"/>
              <a:t> И. - Классическое издание - пер. с англ. О. </a:t>
            </a:r>
            <a:r>
              <a:rPr lang="ru-RU" sz="1500" dirty="0" err="1"/>
              <a:t>Литун</a:t>
            </a:r>
            <a:r>
              <a:rPr lang="ru-RU" sz="1500" dirty="0"/>
              <a:t>; - СПб.: Питер, 2009</a:t>
            </a:r>
          </a:p>
          <a:p>
            <a:pPr marL="342810" indent="-342810">
              <a:buClrTx/>
              <a:buSzPct val="100000"/>
              <a:buFont typeface="+mj-lt"/>
              <a:buAutoNum type="arabicPeriod"/>
            </a:pPr>
            <a:r>
              <a:rPr lang="ru-RU" sz="1500" dirty="0"/>
              <a:t>Стратегический менеджмент</a:t>
            </a:r>
            <a:r>
              <a:rPr lang="en-US" sz="1500" dirty="0"/>
              <a:t> – </a:t>
            </a:r>
            <a:r>
              <a:rPr lang="ru-RU" sz="1500" dirty="0" err="1"/>
              <a:t>Лапыгин</a:t>
            </a:r>
            <a:r>
              <a:rPr lang="en-US" sz="1500" dirty="0"/>
              <a:t> </a:t>
            </a:r>
            <a:r>
              <a:rPr lang="ru-RU" sz="1500" dirty="0"/>
              <a:t>Ю.Н.</a:t>
            </a:r>
            <a:r>
              <a:rPr lang="en-US" sz="1500" dirty="0"/>
              <a:t> – </a:t>
            </a:r>
            <a:r>
              <a:rPr lang="ru-RU" sz="1500" dirty="0"/>
              <a:t>Инфра</a:t>
            </a:r>
            <a:r>
              <a:rPr lang="en-US" sz="1500" dirty="0"/>
              <a:t>-M, 2017</a:t>
            </a:r>
            <a:endParaRPr lang="ru-RU" sz="1500" dirty="0"/>
          </a:p>
        </p:txBody>
      </p:sp>
      <p:sp>
        <p:nvSpPr>
          <p:cNvPr id="170" name="Google Shape;170;p20"/>
          <p:cNvSpPr txBox="1">
            <a:spLocks noGrp="1"/>
          </p:cNvSpPr>
          <p:nvPr>
            <p:ph type="title"/>
          </p:nvPr>
        </p:nvSpPr>
        <p:spPr>
          <a:xfrm>
            <a:off x="1468515" y="363800"/>
            <a:ext cx="10099200" cy="998800"/>
          </a:xfrm>
          <a:prstGeom prst="rect">
            <a:avLst/>
          </a:prstGeom>
        </p:spPr>
        <p:txBody>
          <a:bodyPr spcFirstLastPara="1" wrap="square" lIns="121865" tIns="121865" rIns="121865" bIns="121865" anchor="ctr" anchorCtr="0">
            <a:noAutofit/>
          </a:bodyPr>
          <a:lstStyle/>
          <a:p>
            <a:r>
              <a:rPr lang="ru-RU" dirty="0">
                <a:latin typeface="Roboto" charset="0"/>
                <a:ea typeface="Roboto" charset="0"/>
              </a:rPr>
              <a:t>И</a:t>
            </a:r>
            <a:r>
              <a:rPr lang="ru-RU" dirty="0" smtClean="0">
                <a:latin typeface="Roboto" charset="0"/>
                <a:ea typeface="Roboto" charset="0"/>
              </a:rPr>
              <a:t>спользованная литература</a:t>
            </a:r>
            <a:endParaRPr dirty="0"/>
          </a:p>
        </p:txBody>
      </p:sp>
      <p:sp>
        <p:nvSpPr>
          <p:cNvPr id="172" name="Google Shape;172;p2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65" tIns="121865" rIns="121865" bIns="121865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32</a:t>
            </a:fld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4206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121876" tIns="121876" rIns="121876" bIns="121876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64716" y="2168543"/>
            <a:ext cx="5541629" cy="956092"/>
          </a:xfrm>
          <a:prstGeom prst="rect">
            <a:avLst/>
          </a:prstGeom>
          <a:noFill/>
        </p:spPr>
        <p:txBody>
          <a:bodyPr wrap="square" lIns="91418" tIns="45718" rIns="91418" bIns="45718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8000" dirty="0">
                <a:solidFill>
                  <a:schemeClr val="accent1"/>
                </a:solidFill>
                <a:latin typeface="Dosis"/>
                <a:ea typeface="Dosis"/>
                <a:cs typeface="Dosis"/>
                <a:sym typeface="Dosis"/>
              </a:rPr>
              <a:t>СПАСИБО</a:t>
            </a:r>
            <a:r>
              <a:rPr lang="en-US" sz="8000" dirty="0">
                <a:solidFill>
                  <a:schemeClr val="accent1"/>
                </a:solidFill>
                <a:latin typeface="Dosis"/>
                <a:ea typeface="Dosis"/>
                <a:cs typeface="Dosis"/>
                <a:sym typeface="Dosis"/>
              </a:rPr>
              <a:t>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86301" y="3872967"/>
            <a:ext cx="3298467" cy="1387559"/>
          </a:xfrm>
          <a:prstGeom prst="rect">
            <a:avLst/>
          </a:prstGeom>
          <a:noFill/>
        </p:spPr>
        <p:txBody>
          <a:bodyPr wrap="none" lIns="91418" tIns="45718" rIns="91418" bIns="45718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0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0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00" dirty="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0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0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00" dirty="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/>
            <a:r>
              <a:rPr lang="en-US" sz="1700" dirty="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83913" y="3128997"/>
            <a:ext cx="2303243" cy="584771"/>
          </a:xfrm>
          <a:prstGeom prst="rect">
            <a:avLst/>
          </a:prstGeom>
          <a:noFill/>
        </p:spPr>
        <p:txBody>
          <a:bodyPr wrap="none" lIns="91418" tIns="45718" rIns="91418" bIns="45718" rtlCol="0"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ts val="3000"/>
            </a:pPr>
            <a:r>
              <a:rPr lang="ru-RU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Вопросы</a:t>
            </a:r>
            <a:r>
              <a:rPr lang="en-US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69595942"/>
      </p:ext>
    </p:extLst>
  </p:cSld>
  <p:clrMapOvr>
    <a:masterClrMapping/>
  </p:clrMapOvr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William template">
  <a:themeElements>
    <a:clrScheme name="Custom 347">
      <a:dk1>
        <a:srgbClr val="222222"/>
      </a:dk1>
      <a:lt1>
        <a:srgbClr val="FFFFFF"/>
      </a:lt1>
      <a:dk2>
        <a:srgbClr val="666666"/>
      </a:dk2>
      <a:lt2>
        <a:srgbClr val="F3F3F3"/>
      </a:lt2>
      <a:accent1>
        <a:srgbClr val="FF8700"/>
      </a:accent1>
      <a:accent2>
        <a:srgbClr val="FFB840"/>
      </a:accent2>
      <a:accent3>
        <a:srgbClr val="333333"/>
      </a:accent3>
      <a:accent4>
        <a:srgbClr val="9B9796"/>
      </a:accent4>
      <a:accent5>
        <a:srgbClr val="C9C3BD"/>
      </a:accent5>
      <a:accent6>
        <a:srgbClr val="96C94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William template">
  <a:themeElements>
    <a:clrScheme name="Custom 347">
      <a:dk1>
        <a:srgbClr val="222222"/>
      </a:dk1>
      <a:lt1>
        <a:srgbClr val="FFFFFF"/>
      </a:lt1>
      <a:dk2>
        <a:srgbClr val="666666"/>
      </a:dk2>
      <a:lt2>
        <a:srgbClr val="F3F3F3"/>
      </a:lt2>
      <a:accent1>
        <a:srgbClr val="FF8700"/>
      </a:accent1>
      <a:accent2>
        <a:srgbClr val="FFB840"/>
      </a:accent2>
      <a:accent3>
        <a:srgbClr val="333333"/>
      </a:accent3>
      <a:accent4>
        <a:srgbClr val="9B9796"/>
      </a:accent4>
      <a:accent5>
        <a:srgbClr val="C9C3BD"/>
      </a:accent5>
      <a:accent6>
        <a:srgbClr val="96C94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William template">
  <a:themeElements>
    <a:clrScheme name="Custom 347">
      <a:dk1>
        <a:srgbClr val="222222"/>
      </a:dk1>
      <a:lt1>
        <a:srgbClr val="FFFFFF"/>
      </a:lt1>
      <a:dk2>
        <a:srgbClr val="666666"/>
      </a:dk2>
      <a:lt2>
        <a:srgbClr val="F3F3F3"/>
      </a:lt2>
      <a:accent1>
        <a:srgbClr val="FF8700"/>
      </a:accent1>
      <a:accent2>
        <a:srgbClr val="FFB840"/>
      </a:accent2>
      <a:accent3>
        <a:srgbClr val="333333"/>
      </a:accent3>
      <a:accent4>
        <a:srgbClr val="9B9796"/>
      </a:accent4>
      <a:accent5>
        <a:srgbClr val="C9C3BD"/>
      </a:accent5>
      <a:accent6>
        <a:srgbClr val="96C94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William template">
  <a:themeElements>
    <a:clrScheme name="Custom 347">
      <a:dk1>
        <a:srgbClr val="222222"/>
      </a:dk1>
      <a:lt1>
        <a:srgbClr val="FFFFFF"/>
      </a:lt1>
      <a:dk2>
        <a:srgbClr val="666666"/>
      </a:dk2>
      <a:lt2>
        <a:srgbClr val="F3F3F3"/>
      </a:lt2>
      <a:accent1>
        <a:srgbClr val="FF8700"/>
      </a:accent1>
      <a:accent2>
        <a:srgbClr val="FFB840"/>
      </a:accent2>
      <a:accent3>
        <a:srgbClr val="333333"/>
      </a:accent3>
      <a:accent4>
        <a:srgbClr val="9B9796"/>
      </a:accent4>
      <a:accent5>
        <a:srgbClr val="C9C3BD"/>
      </a:accent5>
      <a:accent6>
        <a:srgbClr val="96C94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2911</TotalTime>
  <Words>2047</Words>
  <Application>Microsoft Office PowerPoint</Application>
  <PresentationFormat>Широкоэкранный</PresentationFormat>
  <Paragraphs>216</Paragraphs>
  <Slides>33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33</vt:i4>
      </vt:variant>
    </vt:vector>
  </HeadingPairs>
  <TitlesOfParts>
    <vt:vector size="50" baseType="lpstr">
      <vt:lpstr>Arial</vt:lpstr>
      <vt:lpstr>Arial Narrow</vt:lpstr>
      <vt:lpstr>Calibri</vt:lpstr>
      <vt:lpstr>Calibri Light</vt:lpstr>
      <vt:lpstr>Century Gothic</vt:lpstr>
      <vt:lpstr>Courier New</vt:lpstr>
      <vt:lpstr>Dosis</vt:lpstr>
      <vt:lpstr>Raleway</vt:lpstr>
      <vt:lpstr>Roboto</vt:lpstr>
      <vt:lpstr>Roboto Regular</vt:lpstr>
      <vt:lpstr>Segoe Print</vt:lpstr>
      <vt:lpstr>Wingdings</vt:lpstr>
      <vt:lpstr>4_Тема Office</vt:lpstr>
      <vt:lpstr>1_William template</vt:lpstr>
      <vt:lpstr>2_William template</vt:lpstr>
      <vt:lpstr>3_William template</vt:lpstr>
      <vt:lpstr>William template</vt:lpstr>
      <vt:lpstr>Проекты и бизнес стратегия</vt:lpstr>
      <vt:lpstr>Презентация PowerPoint</vt:lpstr>
      <vt:lpstr>Бизнес-проекты vs. бизнес-стратегии</vt:lpstr>
      <vt:lpstr>. . .</vt:lpstr>
      <vt:lpstr>. . .</vt:lpstr>
      <vt:lpstr>Определение стратегии - А</vt:lpstr>
      <vt:lpstr>Определение стратегии</vt:lpstr>
      <vt:lpstr>Определение стратегии - В</vt:lpstr>
      <vt:lpstr>What I really, really want</vt:lpstr>
      <vt:lpstr>Хитрый план</vt:lpstr>
      <vt:lpstr>Генри Минцберг</vt:lpstr>
      <vt:lpstr>Стратегия и управление проектами</vt:lpstr>
      <vt:lpstr>Формы стратегий</vt:lpstr>
      <vt:lpstr>Формы стратегий</vt:lpstr>
      <vt:lpstr>Формы стратегий</vt:lpstr>
      <vt:lpstr>Формы стратегий</vt:lpstr>
      <vt:lpstr>Смесь стратегий</vt:lpstr>
      <vt:lpstr>Смесь стратегий</vt:lpstr>
      <vt:lpstr>Комбинация стратегий</vt:lpstr>
      <vt:lpstr>Взвешенная стратегия</vt:lpstr>
      <vt:lpstr>Возникающая стратегия</vt:lpstr>
      <vt:lpstr>Погружающая стратегия</vt:lpstr>
      <vt:lpstr>Чрезвычайная стратегия</vt:lpstr>
      <vt:lpstr>Очищающая стратегия</vt:lpstr>
      <vt:lpstr>Вывод из концепции</vt:lpstr>
      <vt:lpstr>Продуманная бизнес-стратегия</vt:lpstr>
      <vt:lpstr>Прорывной проект</vt:lpstr>
      <vt:lpstr>Прорывной проект</vt:lpstr>
      <vt:lpstr>Прорывной проект</vt:lpstr>
      <vt:lpstr>Поток проектов</vt:lpstr>
      <vt:lpstr>Заключение</vt:lpstr>
      <vt:lpstr>Использованная литература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bakhrom kholbaev</cp:lastModifiedBy>
  <cp:revision>258</cp:revision>
  <dcterms:created xsi:type="dcterms:W3CDTF">2019-05-28T05:33:27Z</dcterms:created>
  <dcterms:modified xsi:type="dcterms:W3CDTF">2022-04-02T05:01:30Z</dcterms:modified>
</cp:coreProperties>
</file>