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 id="2147483690" r:id="rId3"/>
  </p:sldMasterIdLst>
  <p:notesMasterIdLst>
    <p:notesMasterId r:id="rId40"/>
  </p:notesMasterIdLst>
  <p:sldIdLst>
    <p:sldId id="282" r:id="rId4"/>
    <p:sldId id="283" r:id="rId5"/>
    <p:sldId id="291" r:id="rId6"/>
    <p:sldId id="261" r:id="rId7"/>
    <p:sldId id="258" r:id="rId8"/>
    <p:sldId id="262" r:id="rId9"/>
    <p:sldId id="259" r:id="rId10"/>
    <p:sldId id="260" r:id="rId11"/>
    <p:sldId id="257" r:id="rId12"/>
    <p:sldId id="274" r:id="rId13"/>
    <p:sldId id="263" r:id="rId14"/>
    <p:sldId id="264" r:id="rId15"/>
    <p:sldId id="293" r:id="rId16"/>
    <p:sldId id="294" r:id="rId17"/>
    <p:sldId id="295" r:id="rId18"/>
    <p:sldId id="296" r:id="rId19"/>
    <p:sldId id="266" r:id="rId20"/>
    <p:sldId id="267" r:id="rId21"/>
    <p:sldId id="268" r:id="rId22"/>
    <p:sldId id="269" r:id="rId23"/>
    <p:sldId id="270" r:id="rId24"/>
    <p:sldId id="271" r:id="rId25"/>
    <p:sldId id="272" r:id="rId26"/>
    <p:sldId id="273" r:id="rId27"/>
    <p:sldId id="275" r:id="rId28"/>
    <p:sldId id="276" r:id="rId29"/>
    <p:sldId id="277" r:id="rId30"/>
    <p:sldId id="278" r:id="rId31"/>
    <p:sldId id="279" r:id="rId32"/>
    <p:sldId id="280" r:id="rId33"/>
    <p:sldId id="292" r:id="rId34"/>
    <p:sldId id="288" r:id="rId35"/>
    <p:sldId id="289" r:id="rId36"/>
    <p:sldId id="284" r:id="rId37"/>
    <p:sldId id="285" r:id="rId38"/>
    <p:sldId id="286" r:id="rId3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66CF"/>
    <a:srgbClr val="7CB6E6"/>
    <a:srgbClr val="818181"/>
    <a:srgbClr val="A8A8A8"/>
    <a:srgbClr val="DADADA"/>
    <a:srgbClr val="0B375B"/>
    <a:srgbClr val="FFFFFF"/>
    <a:srgbClr val="EAEAEA"/>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94660"/>
  </p:normalViewPr>
  <p:slideViewPr>
    <p:cSldViewPr snapToGrid="0">
      <p:cViewPr varScale="1">
        <p:scale>
          <a:sx n="77" d="100"/>
          <a:sy n="77" d="100"/>
        </p:scale>
        <p:origin x="9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0D5678-5719-4FF1-863B-00341E6E43D7}" type="datetimeFigureOut">
              <a:rPr lang="ru-RU" smtClean="0"/>
              <a:t>10.06.2022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DFD50A-86AD-4295-80CA-F0CD8D2A16F0}" type="slidenum">
              <a:rPr lang="ru-RU" smtClean="0"/>
              <a:t>‹#›</a:t>
            </a:fld>
            <a:endParaRPr lang="ru-RU"/>
          </a:p>
        </p:txBody>
      </p:sp>
    </p:spTree>
    <p:extLst>
      <p:ext uri="{BB962C8B-B14F-4D97-AF65-F5344CB8AC3E}">
        <p14:creationId xmlns:p14="http://schemas.microsoft.com/office/powerpoint/2010/main" val="37703586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8DFD50A-86AD-4295-80CA-F0CD8D2A16F0}" type="slidenum">
              <a:rPr lang="ru-RU" smtClean="0"/>
              <a:t>31</a:t>
            </a:fld>
            <a:endParaRPr lang="ru-RU"/>
          </a:p>
        </p:txBody>
      </p:sp>
    </p:spTree>
    <p:extLst>
      <p:ext uri="{BB962C8B-B14F-4D97-AF65-F5344CB8AC3E}">
        <p14:creationId xmlns:p14="http://schemas.microsoft.com/office/powerpoint/2010/main" val="19209832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015272"/>
            <a:ext cx="10363200" cy="2387600"/>
          </a:xfrm>
        </p:spPr>
        <p:txBody>
          <a:bodyPr anchor="b">
            <a:normAutofit/>
          </a:bodyPr>
          <a:lstStyle>
            <a:lvl1pPr algn="ctr">
              <a:defRPr sz="4799" b="1">
                <a:solidFill>
                  <a:schemeClr val="bg1"/>
                </a:solidFill>
              </a:defRPr>
            </a:lvl1pPr>
          </a:lstStyle>
          <a:p>
            <a:r>
              <a:rPr lang="ru-RU"/>
              <a:t>Образец заголовка</a:t>
            </a:r>
            <a:endParaRPr lang="en-US" dirty="0"/>
          </a:p>
        </p:txBody>
      </p:sp>
    </p:spTree>
    <p:extLst>
      <p:ext uri="{BB962C8B-B14F-4D97-AF65-F5344CB8AC3E}">
        <p14:creationId xmlns:p14="http://schemas.microsoft.com/office/powerpoint/2010/main" val="248044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2152738"/>
            <a:ext cx="10515600" cy="1325563"/>
          </a:xfrm>
        </p:spPr>
        <p:txBody>
          <a:bodyPr>
            <a:normAutofit/>
          </a:bodyPr>
          <a:lstStyle>
            <a:lvl1pPr algn="ctr">
              <a:defRPr sz="4799" b="1">
                <a:solidFill>
                  <a:schemeClr val="bg1"/>
                </a:solidFill>
              </a:defRPr>
            </a:lvl1pPr>
          </a:lstStyle>
          <a:p>
            <a:r>
              <a:rPr lang="ru-RU"/>
              <a:t>Образец заголовка</a:t>
            </a:r>
            <a:endParaRPr lang="en-US" dirty="0"/>
          </a:p>
        </p:txBody>
      </p:sp>
    </p:spTree>
    <p:extLst>
      <p:ext uri="{BB962C8B-B14F-4D97-AF65-F5344CB8AC3E}">
        <p14:creationId xmlns:p14="http://schemas.microsoft.com/office/powerpoint/2010/main" val="162076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1"/>
            <a:ext cx="10515600" cy="2852737"/>
          </a:xfrm>
        </p:spPr>
        <p:txBody>
          <a:bodyPr anchor="b"/>
          <a:lstStyle>
            <a:lvl1pPr>
              <a:defRPr sz="5999"/>
            </a:lvl1pPr>
          </a:lstStyle>
          <a:p>
            <a:r>
              <a:rPr lang="ru-RU"/>
              <a:t>Образец заголовка</a:t>
            </a:r>
            <a:endParaRPr lang="en-US" dirty="0"/>
          </a:p>
        </p:txBody>
      </p:sp>
      <p:sp>
        <p:nvSpPr>
          <p:cNvPr id="3" name="Text Placeholder 2"/>
          <p:cNvSpPr>
            <a:spLocks noGrp="1"/>
          </p:cNvSpPr>
          <p:nvPr>
            <p:ph type="body" idx="1"/>
          </p:nvPr>
        </p:nvSpPr>
        <p:spPr>
          <a:xfrm>
            <a:off x="831851" y="4589466"/>
            <a:ext cx="10515600" cy="1500187"/>
          </a:xfrm>
        </p:spPr>
        <p:txBody>
          <a:bodyPr/>
          <a:lstStyle>
            <a:lvl1pPr marL="0" indent="0">
              <a:buNone/>
              <a:defRPr sz="2400">
                <a:solidFill>
                  <a:schemeClr val="tx1"/>
                </a:solidFill>
              </a:defRPr>
            </a:lvl1pPr>
            <a:lvl2pPr marL="457122" indent="0">
              <a:buNone/>
              <a:defRPr sz="2000">
                <a:solidFill>
                  <a:schemeClr val="tx1">
                    <a:tint val="75000"/>
                  </a:schemeClr>
                </a:solidFill>
              </a:defRPr>
            </a:lvl2pPr>
            <a:lvl3pPr marL="914244" indent="0">
              <a:buNone/>
              <a:defRPr sz="1800">
                <a:solidFill>
                  <a:schemeClr val="tx1">
                    <a:tint val="75000"/>
                  </a:schemeClr>
                </a:solidFill>
              </a:defRPr>
            </a:lvl3pPr>
            <a:lvl4pPr marL="1371366" indent="0">
              <a:buNone/>
              <a:defRPr sz="1600">
                <a:solidFill>
                  <a:schemeClr val="tx1">
                    <a:tint val="75000"/>
                  </a:schemeClr>
                </a:solidFill>
              </a:defRPr>
            </a:lvl4pPr>
            <a:lvl5pPr marL="1828488" indent="0">
              <a:buNone/>
              <a:defRPr sz="1600">
                <a:solidFill>
                  <a:schemeClr val="tx1">
                    <a:tint val="75000"/>
                  </a:schemeClr>
                </a:solidFill>
              </a:defRPr>
            </a:lvl5pPr>
            <a:lvl6pPr marL="2285610" indent="0">
              <a:buNone/>
              <a:defRPr sz="1600">
                <a:solidFill>
                  <a:schemeClr val="tx1">
                    <a:tint val="75000"/>
                  </a:schemeClr>
                </a:solidFill>
              </a:defRPr>
            </a:lvl6pPr>
            <a:lvl7pPr marL="2742732" indent="0">
              <a:buNone/>
              <a:defRPr sz="1600">
                <a:solidFill>
                  <a:schemeClr val="tx1">
                    <a:tint val="75000"/>
                  </a:schemeClr>
                </a:solidFill>
              </a:defRPr>
            </a:lvl7pPr>
            <a:lvl8pPr marL="3199854" indent="0">
              <a:buNone/>
              <a:defRPr sz="1600">
                <a:solidFill>
                  <a:schemeClr val="tx1">
                    <a:tint val="75000"/>
                  </a:schemeClr>
                </a:solidFill>
              </a:defRPr>
            </a:lvl8pPr>
            <a:lvl9pPr marL="3656976" indent="0">
              <a:buNone/>
              <a:defRPr sz="1600">
                <a:solidFill>
                  <a:schemeClr val="tx1">
                    <a:tint val="75000"/>
                  </a:schemeClr>
                </a:solidFill>
              </a:defRPr>
            </a:lvl9pPr>
          </a:lstStyle>
          <a:p>
            <a:pPr lvl="0"/>
            <a:r>
              <a:rPr lang="ru-RU"/>
              <a:t>Образец текста</a:t>
            </a:r>
          </a:p>
        </p:txBody>
      </p:sp>
    </p:spTree>
    <p:extLst>
      <p:ext uri="{BB962C8B-B14F-4D97-AF65-F5344CB8AC3E}">
        <p14:creationId xmlns:p14="http://schemas.microsoft.com/office/powerpoint/2010/main" val="196244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Footer Placeholder 5"/>
          <p:cNvSpPr>
            <a:spLocks noGrp="1"/>
          </p:cNvSpPr>
          <p:nvPr>
            <p:ph type="ftr" sz="quarter" idx="11"/>
          </p:nvPr>
        </p:nvSpPr>
        <p:spPr/>
        <p:txBody>
          <a:bodyPr/>
          <a:lstStyle/>
          <a:p>
            <a:pPr defTabSz="1024148"/>
            <a:endParaRPr lang="ru-RU">
              <a:solidFill>
                <a:srgbClr val="0B375B">
                  <a:tint val="75000"/>
                </a:srgbClr>
              </a:solidFill>
            </a:endParaRPr>
          </a:p>
        </p:txBody>
      </p:sp>
      <p:sp>
        <p:nvSpPr>
          <p:cNvPr id="7" name="Slide Number Placeholder 6"/>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2571892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8"/>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22" indent="0">
              <a:buNone/>
              <a:defRPr sz="2000" b="1"/>
            </a:lvl2pPr>
            <a:lvl3pPr marL="914244" indent="0">
              <a:buNone/>
              <a:defRPr sz="1800" b="1"/>
            </a:lvl3pPr>
            <a:lvl4pPr marL="1371366" indent="0">
              <a:buNone/>
              <a:defRPr sz="1600" b="1"/>
            </a:lvl4pPr>
            <a:lvl5pPr marL="1828488" indent="0">
              <a:buNone/>
              <a:defRPr sz="1600" b="1"/>
            </a:lvl5pPr>
            <a:lvl6pPr marL="2285610" indent="0">
              <a:buNone/>
              <a:defRPr sz="1600" b="1"/>
            </a:lvl6pPr>
            <a:lvl7pPr marL="2742732" indent="0">
              <a:buNone/>
              <a:defRPr sz="1600" b="1"/>
            </a:lvl7pPr>
            <a:lvl8pPr marL="3199854" indent="0">
              <a:buNone/>
              <a:defRPr sz="1600" b="1"/>
            </a:lvl8pPr>
            <a:lvl9pPr marL="3656976" indent="0">
              <a:buNone/>
              <a:defRPr sz="1600" b="1"/>
            </a:lvl9pPr>
          </a:lstStyle>
          <a:p>
            <a:pPr lvl="0"/>
            <a:r>
              <a:rPr lang="ru-RU"/>
              <a:t>Образец текста</a:t>
            </a:r>
          </a:p>
        </p:txBody>
      </p:sp>
      <p:sp>
        <p:nvSpPr>
          <p:cNvPr id="4" name="Content Placeholder 3"/>
          <p:cNvSpPr>
            <a:spLocks noGrp="1"/>
          </p:cNvSpPr>
          <p:nvPr>
            <p:ph sz="half" idx="2"/>
          </p:nvPr>
        </p:nvSpPr>
        <p:spPr>
          <a:xfrm>
            <a:off x="839789" y="2505076"/>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22" indent="0">
              <a:buNone/>
              <a:defRPr sz="2000" b="1"/>
            </a:lvl2pPr>
            <a:lvl3pPr marL="914244" indent="0">
              <a:buNone/>
              <a:defRPr sz="1800" b="1"/>
            </a:lvl3pPr>
            <a:lvl4pPr marL="1371366" indent="0">
              <a:buNone/>
              <a:defRPr sz="1600" b="1"/>
            </a:lvl4pPr>
            <a:lvl5pPr marL="1828488" indent="0">
              <a:buNone/>
              <a:defRPr sz="1600" b="1"/>
            </a:lvl5pPr>
            <a:lvl6pPr marL="2285610" indent="0">
              <a:buNone/>
              <a:defRPr sz="1600" b="1"/>
            </a:lvl6pPr>
            <a:lvl7pPr marL="2742732" indent="0">
              <a:buNone/>
              <a:defRPr sz="1600" b="1"/>
            </a:lvl7pPr>
            <a:lvl8pPr marL="3199854" indent="0">
              <a:buNone/>
              <a:defRPr sz="1600" b="1"/>
            </a:lvl8pPr>
            <a:lvl9pPr marL="3656976"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1" y="2505076"/>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8" name="Footer Placeholder 7"/>
          <p:cNvSpPr>
            <a:spLocks noGrp="1"/>
          </p:cNvSpPr>
          <p:nvPr>
            <p:ph type="ftr" sz="quarter" idx="11"/>
          </p:nvPr>
        </p:nvSpPr>
        <p:spPr/>
        <p:txBody>
          <a:bodyPr/>
          <a:lstStyle/>
          <a:p>
            <a:pPr defTabSz="1024148"/>
            <a:endParaRPr lang="ru-RU">
              <a:solidFill>
                <a:srgbClr val="0B375B">
                  <a:tint val="75000"/>
                </a:srgbClr>
              </a:solidFill>
            </a:endParaRPr>
          </a:p>
        </p:txBody>
      </p:sp>
      <p:sp>
        <p:nvSpPr>
          <p:cNvPr id="9" name="Slide Number Placeholder 8"/>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642761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4" name="Footer Placeholder 3"/>
          <p:cNvSpPr>
            <a:spLocks noGrp="1"/>
          </p:cNvSpPr>
          <p:nvPr>
            <p:ph type="ftr" sz="quarter" idx="11"/>
          </p:nvPr>
        </p:nvSpPr>
        <p:spPr/>
        <p:txBody>
          <a:bodyPr/>
          <a:lstStyle/>
          <a:p>
            <a:pPr defTabSz="1024148"/>
            <a:endParaRPr lang="ru-RU">
              <a:solidFill>
                <a:srgbClr val="0B375B">
                  <a:tint val="75000"/>
                </a:srgbClr>
              </a:solidFill>
            </a:endParaRPr>
          </a:p>
        </p:txBody>
      </p:sp>
      <p:sp>
        <p:nvSpPr>
          <p:cNvPr id="5" name="Slide Number Placeholder 4"/>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2642029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4578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ru-RU"/>
              <a:t>Образец заголовка</a:t>
            </a:r>
            <a:endParaRPr lang="en-US" dirty="0"/>
          </a:p>
        </p:txBody>
      </p:sp>
      <p:sp>
        <p:nvSpPr>
          <p:cNvPr id="3" name="Content Placeholder 2"/>
          <p:cNvSpPr>
            <a:spLocks noGrp="1"/>
          </p:cNvSpPr>
          <p:nvPr>
            <p:ph idx="1"/>
          </p:nvPr>
        </p:nvSpPr>
        <p:spPr>
          <a:xfrm>
            <a:off x="5183188" y="987428"/>
            <a:ext cx="6172200" cy="4873625"/>
          </a:xfrm>
        </p:spPr>
        <p:txBody>
          <a:bodyPr/>
          <a:lstStyle>
            <a:lvl1pPr>
              <a:defRPr sz="3199"/>
            </a:lvl1pPr>
            <a:lvl2pPr>
              <a:defRPr sz="2799"/>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122" indent="0">
              <a:buNone/>
              <a:defRPr sz="1400"/>
            </a:lvl2pPr>
            <a:lvl3pPr marL="914244" indent="0">
              <a:buNone/>
              <a:defRPr sz="1200"/>
            </a:lvl3pPr>
            <a:lvl4pPr marL="1371366" indent="0">
              <a:buNone/>
              <a:defRPr sz="1000"/>
            </a:lvl4pPr>
            <a:lvl5pPr marL="1828488" indent="0">
              <a:buNone/>
              <a:defRPr sz="1000"/>
            </a:lvl5pPr>
            <a:lvl6pPr marL="2285610" indent="0">
              <a:buNone/>
              <a:defRPr sz="1000"/>
            </a:lvl6pPr>
            <a:lvl7pPr marL="2742732" indent="0">
              <a:buNone/>
              <a:defRPr sz="1000"/>
            </a:lvl7pPr>
            <a:lvl8pPr marL="3199854" indent="0">
              <a:buNone/>
              <a:defRPr sz="1000"/>
            </a:lvl8pPr>
            <a:lvl9pPr marL="3656976"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Footer Placeholder 5"/>
          <p:cNvSpPr>
            <a:spLocks noGrp="1"/>
          </p:cNvSpPr>
          <p:nvPr>
            <p:ph type="ftr" sz="quarter" idx="11"/>
          </p:nvPr>
        </p:nvSpPr>
        <p:spPr/>
        <p:txBody>
          <a:bodyPr/>
          <a:lstStyle/>
          <a:p>
            <a:pPr defTabSz="1024148"/>
            <a:endParaRPr lang="ru-RU">
              <a:solidFill>
                <a:srgbClr val="0B375B">
                  <a:tint val="75000"/>
                </a:srgbClr>
              </a:solidFill>
            </a:endParaRPr>
          </a:p>
        </p:txBody>
      </p:sp>
      <p:sp>
        <p:nvSpPr>
          <p:cNvPr id="7" name="Slide Number Placeholder 6"/>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185305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8"/>
            <a:ext cx="6172200" cy="4873625"/>
          </a:xfrm>
        </p:spPr>
        <p:txBody>
          <a:bodyPr anchor="t"/>
          <a:lstStyle>
            <a:lvl1pPr marL="0" indent="0">
              <a:buNone/>
              <a:defRPr sz="3199"/>
            </a:lvl1pPr>
            <a:lvl2pPr marL="457122" indent="0">
              <a:buNone/>
              <a:defRPr sz="2799"/>
            </a:lvl2pPr>
            <a:lvl3pPr marL="914244" indent="0">
              <a:buNone/>
              <a:defRPr sz="2400"/>
            </a:lvl3pPr>
            <a:lvl4pPr marL="1371366" indent="0">
              <a:buNone/>
              <a:defRPr sz="2000"/>
            </a:lvl4pPr>
            <a:lvl5pPr marL="1828488" indent="0">
              <a:buNone/>
              <a:defRPr sz="2000"/>
            </a:lvl5pPr>
            <a:lvl6pPr marL="2285610" indent="0">
              <a:buNone/>
              <a:defRPr sz="2000"/>
            </a:lvl6pPr>
            <a:lvl7pPr marL="2742732" indent="0">
              <a:buNone/>
              <a:defRPr sz="2000"/>
            </a:lvl7pPr>
            <a:lvl8pPr marL="3199854" indent="0">
              <a:buNone/>
              <a:defRPr sz="2000"/>
            </a:lvl8pPr>
            <a:lvl9pPr marL="3656976"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122" indent="0">
              <a:buNone/>
              <a:defRPr sz="1400"/>
            </a:lvl2pPr>
            <a:lvl3pPr marL="914244" indent="0">
              <a:buNone/>
              <a:defRPr sz="1200"/>
            </a:lvl3pPr>
            <a:lvl4pPr marL="1371366" indent="0">
              <a:buNone/>
              <a:defRPr sz="1000"/>
            </a:lvl4pPr>
            <a:lvl5pPr marL="1828488" indent="0">
              <a:buNone/>
              <a:defRPr sz="1000"/>
            </a:lvl5pPr>
            <a:lvl6pPr marL="2285610" indent="0">
              <a:buNone/>
              <a:defRPr sz="1000"/>
            </a:lvl6pPr>
            <a:lvl7pPr marL="2742732" indent="0">
              <a:buNone/>
              <a:defRPr sz="1000"/>
            </a:lvl7pPr>
            <a:lvl8pPr marL="3199854" indent="0">
              <a:buNone/>
              <a:defRPr sz="1000"/>
            </a:lvl8pPr>
            <a:lvl9pPr marL="3656976"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Footer Placeholder 5"/>
          <p:cNvSpPr>
            <a:spLocks noGrp="1"/>
          </p:cNvSpPr>
          <p:nvPr>
            <p:ph type="ftr" sz="quarter" idx="11"/>
          </p:nvPr>
        </p:nvSpPr>
        <p:spPr/>
        <p:txBody>
          <a:bodyPr/>
          <a:lstStyle/>
          <a:p>
            <a:pPr defTabSz="1024148"/>
            <a:endParaRPr lang="ru-RU">
              <a:solidFill>
                <a:srgbClr val="0B375B">
                  <a:tint val="75000"/>
                </a:srgbClr>
              </a:solidFill>
            </a:endParaRPr>
          </a:p>
        </p:txBody>
      </p:sp>
      <p:sp>
        <p:nvSpPr>
          <p:cNvPr id="7" name="Slide Number Placeholder 6"/>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121052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11"/>
          </p:nvPr>
        </p:nvSpPr>
        <p:spPr/>
        <p:txBody>
          <a:bodyPr/>
          <a:lstStyle/>
          <a:p>
            <a:pPr defTabSz="1024148"/>
            <a:endParaRPr lang="ru-RU">
              <a:solidFill>
                <a:srgbClr val="0B375B">
                  <a:tint val="75000"/>
                </a:srgbClr>
              </a:solidFill>
            </a:endParaRPr>
          </a:p>
        </p:txBody>
      </p:sp>
      <p:sp>
        <p:nvSpPr>
          <p:cNvPr id="6" name="Slide Number Placeholder 5"/>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174183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1" y="365126"/>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11"/>
          </p:nvPr>
        </p:nvSpPr>
        <p:spPr/>
        <p:txBody>
          <a:bodyPr/>
          <a:lstStyle/>
          <a:p>
            <a:pPr defTabSz="1024148"/>
            <a:endParaRPr lang="ru-RU">
              <a:solidFill>
                <a:srgbClr val="0B375B">
                  <a:tint val="75000"/>
                </a:srgbClr>
              </a:solidFill>
            </a:endParaRPr>
          </a:p>
        </p:txBody>
      </p:sp>
      <p:sp>
        <p:nvSpPr>
          <p:cNvPr id="6" name="Slide Number Placeholder 5"/>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676042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1" i="0">
                <a:solidFill>
                  <a:srgbClr val="800000"/>
                </a:solidFill>
                <a:latin typeface="Arial"/>
                <a:cs typeface="Arial"/>
              </a:defRPr>
            </a:lvl1pPr>
          </a:lstStyle>
          <a:p>
            <a:r>
              <a:rPr lang="ru-RU"/>
              <a:t>Образец заголовка</a:t>
            </a:r>
            <a:endParaRPr/>
          </a:p>
        </p:txBody>
      </p:sp>
      <p:sp>
        <p:nvSpPr>
          <p:cNvPr id="3" name="Holder 3"/>
          <p:cNvSpPr>
            <a:spLocks noGrp="1"/>
          </p:cNvSpPr>
          <p:nvPr>
            <p:ph type="body" idx="1"/>
          </p:nvPr>
        </p:nvSpPr>
        <p:spPr/>
        <p:txBody>
          <a:bodyPr lIns="0" tIns="0" rIns="0" bIns="0"/>
          <a:lstStyle>
            <a:lvl1pPr>
              <a:defRPr sz="1600" b="1" i="0">
                <a:solidFill>
                  <a:srgbClr val="0C1C1D"/>
                </a:solidFill>
                <a:latin typeface="Arial"/>
                <a:cs typeface="Arial"/>
              </a:defRPr>
            </a:lvl1pPr>
          </a:lstStyle>
          <a:p>
            <a:pPr lvl="0"/>
            <a:r>
              <a:rPr lang="ru-RU"/>
              <a:t>Образец текста</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pPr defTabSz="1024148"/>
            <a:endParaRPr lang="ru-RU">
              <a:solidFill>
                <a:srgbClr val="0B375B">
                  <a:tint val="75000"/>
                </a:srgbClr>
              </a:solidFill>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710263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cSld name="1_Два объекта">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1" i="0">
                <a:solidFill>
                  <a:srgbClr val="800000"/>
                </a:solidFill>
                <a:latin typeface="Arial"/>
                <a:cs typeface="Arial"/>
              </a:defRPr>
            </a:lvl1pPr>
          </a:lstStyle>
          <a:p>
            <a:r>
              <a:rPr lang="ru-RU"/>
              <a:t>Образец заголовка</a:t>
            </a:r>
            <a:endParaRPr/>
          </a:p>
        </p:txBody>
      </p:sp>
      <p:sp>
        <p:nvSpPr>
          <p:cNvPr id="3" name="Holder 3"/>
          <p:cNvSpPr>
            <a:spLocks noGrp="1"/>
          </p:cNvSpPr>
          <p:nvPr>
            <p:ph sz="half" idx="2"/>
          </p:nvPr>
        </p:nvSpPr>
        <p:spPr>
          <a:xfrm>
            <a:off x="609600" y="1577340"/>
            <a:ext cx="5303520" cy="387798"/>
          </a:xfrm>
          <a:prstGeom prst="rect">
            <a:avLst/>
          </a:prstGeom>
        </p:spPr>
        <p:txBody>
          <a:bodyPr wrap="square" lIns="0" tIns="0" rIns="0" bIns="0">
            <a:spAutoFit/>
          </a:bodyPr>
          <a:lstStyle>
            <a:lvl1pPr>
              <a:defRPr/>
            </a:lvl1pPr>
          </a:lstStyle>
          <a:p>
            <a:pPr lvl="0"/>
            <a:r>
              <a:rPr lang="ru-RU"/>
              <a:t>Образец текста</a:t>
            </a:r>
          </a:p>
        </p:txBody>
      </p:sp>
      <p:sp>
        <p:nvSpPr>
          <p:cNvPr id="4" name="Holder 4"/>
          <p:cNvSpPr>
            <a:spLocks noGrp="1"/>
          </p:cNvSpPr>
          <p:nvPr>
            <p:ph sz="half" idx="3"/>
          </p:nvPr>
        </p:nvSpPr>
        <p:spPr>
          <a:xfrm>
            <a:off x="6278880" y="1577340"/>
            <a:ext cx="5303520" cy="387798"/>
          </a:xfrm>
          <a:prstGeom prst="rect">
            <a:avLst/>
          </a:prstGeom>
        </p:spPr>
        <p:txBody>
          <a:bodyPr wrap="square" lIns="0" tIns="0" rIns="0" bIns="0">
            <a:spAutoFit/>
          </a:bodyPr>
          <a:lstStyle>
            <a:lvl1pPr>
              <a:defRPr/>
            </a:lvl1pPr>
          </a:lstStyle>
          <a:p>
            <a:pPr lvl="0"/>
            <a:r>
              <a:rPr lang="ru-RU"/>
              <a:t>Образец текста</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pPr defTabSz="1024148"/>
            <a:endParaRPr lang="ru-RU">
              <a:solidFill>
                <a:srgbClr val="0B375B">
                  <a:tint val="75000"/>
                </a:srgbClr>
              </a:solidFill>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19981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3" y="685802"/>
            <a:ext cx="8001001" cy="2971801"/>
          </a:xfrm>
        </p:spPr>
        <p:txBody>
          <a:bodyPr anchor="b">
            <a:normAutofit/>
          </a:bodyPr>
          <a:lstStyle>
            <a:lvl1pPr algn="l">
              <a:defRPr sz="4799">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70"/>
            <a:ext cx="6400800" cy="1947333"/>
          </a:xfrm>
        </p:spPr>
        <p:txBody>
          <a:bodyPr anchor="t">
            <a:normAutofit/>
          </a:bodyPr>
          <a:lstStyle>
            <a:lvl1pPr marL="0" indent="0" algn="l">
              <a:buNone/>
              <a:defRPr sz="2100">
                <a:solidFill>
                  <a:schemeClr val="bg2">
                    <a:lumMod val="75000"/>
                  </a:schemeClr>
                </a:solidFill>
              </a:defRPr>
            </a:lvl1pPr>
            <a:lvl2pPr marL="457122" indent="0" algn="ctr">
              <a:buNone/>
              <a:defRPr>
                <a:solidFill>
                  <a:schemeClr val="tx1">
                    <a:tint val="75000"/>
                  </a:schemeClr>
                </a:solidFill>
              </a:defRPr>
            </a:lvl2pPr>
            <a:lvl3pPr marL="914244" indent="0" algn="ctr">
              <a:buNone/>
              <a:defRPr>
                <a:solidFill>
                  <a:schemeClr val="tx1">
                    <a:tint val="75000"/>
                  </a:schemeClr>
                </a:solidFill>
              </a:defRPr>
            </a:lvl3pPr>
            <a:lvl4pPr marL="1371366" indent="0" algn="ctr">
              <a:buNone/>
              <a:defRPr>
                <a:solidFill>
                  <a:schemeClr val="tx1">
                    <a:tint val="75000"/>
                  </a:schemeClr>
                </a:solidFill>
              </a:defRPr>
            </a:lvl4pPr>
            <a:lvl5pPr marL="1828488" indent="0" algn="ctr">
              <a:buNone/>
              <a:defRPr>
                <a:solidFill>
                  <a:schemeClr val="tx1">
                    <a:tint val="75000"/>
                  </a:schemeClr>
                </a:solidFill>
              </a:defRPr>
            </a:lvl5pPr>
            <a:lvl6pPr marL="2285610" indent="0" algn="ctr">
              <a:buNone/>
              <a:defRPr>
                <a:solidFill>
                  <a:schemeClr val="tx1">
                    <a:tint val="75000"/>
                  </a:schemeClr>
                </a:solidFill>
              </a:defRPr>
            </a:lvl6pPr>
            <a:lvl7pPr marL="2742732" indent="0" algn="ctr">
              <a:buNone/>
              <a:defRPr>
                <a:solidFill>
                  <a:schemeClr val="tx1">
                    <a:tint val="75000"/>
                  </a:schemeClr>
                </a:solidFill>
              </a:defRPr>
            </a:lvl7pPr>
            <a:lvl8pPr marL="3199854" indent="0" algn="ctr">
              <a:buNone/>
              <a:defRPr>
                <a:solidFill>
                  <a:schemeClr val="tx1">
                    <a:tint val="75000"/>
                  </a:schemeClr>
                </a:solidFill>
              </a:defRPr>
            </a:lvl8pPr>
            <a:lvl9pPr marL="3656976"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11"/>
          </p:nvPr>
        </p:nvSpPr>
        <p:spPr/>
        <p:txBody>
          <a:bodyPr/>
          <a:lstStyle/>
          <a:p>
            <a:pPr defTabSz="1024148"/>
            <a:endParaRPr lang="ru-RU">
              <a:solidFill>
                <a:srgbClr val="0B375B">
                  <a:tint val="75000"/>
                </a:srgbClr>
              </a:solidFill>
            </a:endParaRPr>
          </a:p>
        </p:txBody>
      </p:sp>
      <p:sp>
        <p:nvSpPr>
          <p:cNvPr id="6" name="Slide Number Placeholder 5"/>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626637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015272"/>
            <a:ext cx="10363200" cy="2387600"/>
          </a:xfrm>
        </p:spPr>
        <p:txBody>
          <a:bodyPr anchor="b">
            <a:normAutofit/>
          </a:bodyPr>
          <a:lstStyle>
            <a:lvl1pPr algn="ctr">
              <a:defRPr sz="4799" b="1">
                <a:solidFill>
                  <a:schemeClr val="bg1"/>
                </a:solidFill>
              </a:defRPr>
            </a:lvl1pPr>
          </a:lstStyle>
          <a:p>
            <a:r>
              <a:rPr lang="ru-RU"/>
              <a:t>Образец заголовка</a:t>
            </a:r>
            <a:endParaRPr lang="en-US" dirty="0"/>
          </a:p>
        </p:txBody>
      </p:sp>
    </p:spTree>
    <p:extLst>
      <p:ext uri="{BB962C8B-B14F-4D97-AF65-F5344CB8AC3E}">
        <p14:creationId xmlns:p14="http://schemas.microsoft.com/office/powerpoint/2010/main" val="13382719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2152738"/>
            <a:ext cx="10515600" cy="1325563"/>
          </a:xfrm>
        </p:spPr>
        <p:txBody>
          <a:bodyPr>
            <a:normAutofit/>
          </a:bodyPr>
          <a:lstStyle>
            <a:lvl1pPr algn="ctr">
              <a:defRPr sz="4799" b="1">
                <a:solidFill>
                  <a:schemeClr val="bg1"/>
                </a:solidFill>
              </a:defRPr>
            </a:lvl1pPr>
          </a:lstStyle>
          <a:p>
            <a:r>
              <a:rPr lang="ru-RU"/>
              <a:t>Образец заголовка</a:t>
            </a:r>
            <a:endParaRPr lang="en-US" dirty="0"/>
          </a:p>
        </p:txBody>
      </p:sp>
    </p:spTree>
    <p:extLst>
      <p:ext uri="{BB962C8B-B14F-4D97-AF65-F5344CB8AC3E}">
        <p14:creationId xmlns:p14="http://schemas.microsoft.com/office/powerpoint/2010/main" val="1278192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1"/>
            <a:ext cx="10515600" cy="2852737"/>
          </a:xfrm>
        </p:spPr>
        <p:txBody>
          <a:bodyPr anchor="b"/>
          <a:lstStyle>
            <a:lvl1pPr>
              <a:defRPr sz="5999"/>
            </a:lvl1pPr>
          </a:lstStyle>
          <a:p>
            <a:r>
              <a:rPr lang="ru-RU"/>
              <a:t>Образец заголовка</a:t>
            </a:r>
            <a:endParaRPr lang="en-US" dirty="0"/>
          </a:p>
        </p:txBody>
      </p:sp>
      <p:sp>
        <p:nvSpPr>
          <p:cNvPr id="3" name="Text Placeholder 2"/>
          <p:cNvSpPr>
            <a:spLocks noGrp="1"/>
          </p:cNvSpPr>
          <p:nvPr>
            <p:ph type="body" idx="1"/>
          </p:nvPr>
        </p:nvSpPr>
        <p:spPr>
          <a:xfrm>
            <a:off x="831851" y="4589466"/>
            <a:ext cx="10515600" cy="1500187"/>
          </a:xfrm>
        </p:spPr>
        <p:txBody>
          <a:bodyPr/>
          <a:lstStyle>
            <a:lvl1pPr marL="0" indent="0">
              <a:buNone/>
              <a:defRPr sz="2400">
                <a:solidFill>
                  <a:schemeClr val="tx1"/>
                </a:solidFill>
              </a:defRPr>
            </a:lvl1pPr>
            <a:lvl2pPr marL="457122" indent="0">
              <a:buNone/>
              <a:defRPr sz="2000">
                <a:solidFill>
                  <a:schemeClr val="tx1">
                    <a:tint val="75000"/>
                  </a:schemeClr>
                </a:solidFill>
              </a:defRPr>
            </a:lvl2pPr>
            <a:lvl3pPr marL="914244" indent="0">
              <a:buNone/>
              <a:defRPr sz="1800">
                <a:solidFill>
                  <a:schemeClr val="tx1">
                    <a:tint val="75000"/>
                  </a:schemeClr>
                </a:solidFill>
              </a:defRPr>
            </a:lvl3pPr>
            <a:lvl4pPr marL="1371366" indent="0">
              <a:buNone/>
              <a:defRPr sz="1600">
                <a:solidFill>
                  <a:schemeClr val="tx1">
                    <a:tint val="75000"/>
                  </a:schemeClr>
                </a:solidFill>
              </a:defRPr>
            </a:lvl4pPr>
            <a:lvl5pPr marL="1828488" indent="0">
              <a:buNone/>
              <a:defRPr sz="1600">
                <a:solidFill>
                  <a:schemeClr val="tx1">
                    <a:tint val="75000"/>
                  </a:schemeClr>
                </a:solidFill>
              </a:defRPr>
            </a:lvl5pPr>
            <a:lvl6pPr marL="2285610" indent="0">
              <a:buNone/>
              <a:defRPr sz="1600">
                <a:solidFill>
                  <a:schemeClr val="tx1">
                    <a:tint val="75000"/>
                  </a:schemeClr>
                </a:solidFill>
              </a:defRPr>
            </a:lvl6pPr>
            <a:lvl7pPr marL="2742732" indent="0">
              <a:buNone/>
              <a:defRPr sz="1600">
                <a:solidFill>
                  <a:schemeClr val="tx1">
                    <a:tint val="75000"/>
                  </a:schemeClr>
                </a:solidFill>
              </a:defRPr>
            </a:lvl7pPr>
            <a:lvl8pPr marL="3199854" indent="0">
              <a:buNone/>
              <a:defRPr sz="1600">
                <a:solidFill>
                  <a:schemeClr val="tx1">
                    <a:tint val="75000"/>
                  </a:schemeClr>
                </a:solidFill>
              </a:defRPr>
            </a:lvl8pPr>
            <a:lvl9pPr marL="3656976" indent="0">
              <a:buNone/>
              <a:defRPr sz="1600">
                <a:solidFill>
                  <a:schemeClr val="tx1">
                    <a:tint val="75000"/>
                  </a:schemeClr>
                </a:solidFill>
              </a:defRPr>
            </a:lvl9pPr>
          </a:lstStyle>
          <a:p>
            <a:pPr lvl="0"/>
            <a:r>
              <a:rPr lang="ru-RU"/>
              <a:t>Образец текста</a:t>
            </a:r>
          </a:p>
        </p:txBody>
      </p:sp>
    </p:spTree>
    <p:extLst>
      <p:ext uri="{BB962C8B-B14F-4D97-AF65-F5344CB8AC3E}">
        <p14:creationId xmlns:p14="http://schemas.microsoft.com/office/powerpoint/2010/main" val="10685580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Footer Placeholder 5"/>
          <p:cNvSpPr>
            <a:spLocks noGrp="1"/>
          </p:cNvSpPr>
          <p:nvPr>
            <p:ph type="ftr" sz="quarter" idx="11"/>
          </p:nvPr>
        </p:nvSpPr>
        <p:spPr/>
        <p:txBody>
          <a:bodyPr/>
          <a:lstStyle/>
          <a:p>
            <a:pPr defTabSz="1024148"/>
            <a:endParaRPr lang="ru-RU">
              <a:solidFill>
                <a:srgbClr val="0B375B">
                  <a:tint val="75000"/>
                </a:srgbClr>
              </a:solidFill>
            </a:endParaRPr>
          </a:p>
        </p:txBody>
      </p:sp>
      <p:sp>
        <p:nvSpPr>
          <p:cNvPr id="7" name="Slide Number Placeholder 6"/>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12442408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8"/>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22" indent="0">
              <a:buNone/>
              <a:defRPr sz="2000" b="1"/>
            </a:lvl2pPr>
            <a:lvl3pPr marL="914244" indent="0">
              <a:buNone/>
              <a:defRPr sz="1800" b="1"/>
            </a:lvl3pPr>
            <a:lvl4pPr marL="1371366" indent="0">
              <a:buNone/>
              <a:defRPr sz="1600" b="1"/>
            </a:lvl4pPr>
            <a:lvl5pPr marL="1828488" indent="0">
              <a:buNone/>
              <a:defRPr sz="1600" b="1"/>
            </a:lvl5pPr>
            <a:lvl6pPr marL="2285610" indent="0">
              <a:buNone/>
              <a:defRPr sz="1600" b="1"/>
            </a:lvl6pPr>
            <a:lvl7pPr marL="2742732" indent="0">
              <a:buNone/>
              <a:defRPr sz="1600" b="1"/>
            </a:lvl7pPr>
            <a:lvl8pPr marL="3199854" indent="0">
              <a:buNone/>
              <a:defRPr sz="1600" b="1"/>
            </a:lvl8pPr>
            <a:lvl9pPr marL="3656976" indent="0">
              <a:buNone/>
              <a:defRPr sz="1600" b="1"/>
            </a:lvl9pPr>
          </a:lstStyle>
          <a:p>
            <a:pPr lvl="0"/>
            <a:r>
              <a:rPr lang="ru-RU"/>
              <a:t>Образец текста</a:t>
            </a:r>
          </a:p>
        </p:txBody>
      </p:sp>
      <p:sp>
        <p:nvSpPr>
          <p:cNvPr id="4" name="Content Placeholder 3"/>
          <p:cNvSpPr>
            <a:spLocks noGrp="1"/>
          </p:cNvSpPr>
          <p:nvPr>
            <p:ph sz="half" idx="2"/>
          </p:nvPr>
        </p:nvSpPr>
        <p:spPr>
          <a:xfrm>
            <a:off x="839789" y="2505076"/>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22" indent="0">
              <a:buNone/>
              <a:defRPr sz="2000" b="1"/>
            </a:lvl2pPr>
            <a:lvl3pPr marL="914244" indent="0">
              <a:buNone/>
              <a:defRPr sz="1800" b="1"/>
            </a:lvl3pPr>
            <a:lvl4pPr marL="1371366" indent="0">
              <a:buNone/>
              <a:defRPr sz="1600" b="1"/>
            </a:lvl4pPr>
            <a:lvl5pPr marL="1828488" indent="0">
              <a:buNone/>
              <a:defRPr sz="1600" b="1"/>
            </a:lvl5pPr>
            <a:lvl6pPr marL="2285610" indent="0">
              <a:buNone/>
              <a:defRPr sz="1600" b="1"/>
            </a:lvl6pPr>
            <a:lvl7pPr marL="2742732" indent="0">
              <a:buNone/>
              <a:defRPr sz="1600" b="1"/>
            </a:lvl7pPr>
            <a:lvl8pPr marL="3199854" indent="0">
              <a:buNone/>
              <a:defRPr sz="1600" b="1"/>
            </a:lvl8pPr>
            <a:lvl9pPr marL="3656976"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1" y="2505076"/>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8" name="Footer Placeholder 7"/>
          <p:cNvSpPr>
            <a:spLocks noGrp="1"/>
          </p:cNvSpPr>
          <p:nvPr>
            <p:ph type="ftr" sz="quarter" idx="11"/>
          </p:nvPr>
        </p:nvSpPr>
        <p:spPr/>
        <p:txBody>
          <a:bodyPr/>
          <a:lstStyle/>
          <a:p>
            <a:pPr defTabSz="1024148"/>
            <a:endParaRPr lang="ru-RU">
              <a:solidFill>
                <a:srgbClr val="0B375B">
                  <a:tint val="75000"/>
                </a:srgbClr>
              </a:solidFill>
            </a:endParaRPr>
          </a:p>
        </p:txBody>
      </p:sp>
      <p:sp>
        <p:nvSpPr>
          <p:cNvPr id="9" name="Slide Number Placeholder 8"/>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320833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4" name="Footer Placeholder 3"/>
          <p:cNvSpPr>
            <a:spLocks noGrp="1"/>
          </p:cNvSpPr>
          <p:nvPr>
            <p:ph type="ftr" sz="quarter" idx="11"/>
          </p:nvPr>
        </p:nvSpPr>
        <p:spPr/>
        <p:txBody>
          <a:bodyPr/>
          <a:lstStyle/>
          <a:p>
            <a:pPr defTabSz="1024148"/>
            <a:endParaRPr lang="ru-RU">
              <a:solidFill>
                <a:srgbClr val="0B375B">
                  <a:tint val="75000"/>
                </a:srgbClr>
              </a:solidFill>
            </a:endParaRPr>
          </a:p>
        </p:txBody>
      </p:sp>
      <p:sp>
        <p:nvSpPr>
          <p:cNvPr id="5" name="Slide Number Placeholder 4"/>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305911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6343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ru-RU"/>
              <a:t>Образец заголовка</a:t>
            </a:r>
            <a:endParaRPr lang="en-US" dirty="0"/>
          </a:p>
        </p:txBody>
      </p:sp>
      <p:sp>
        <p:nvSpPr>
          <p:cNvPr id="3" name="Content Placeholder 2"/>
          <p:cNvSpPr>
            <a:spLocks noGrp="1"/>
          </p:cNvSpPr>
          <p:nvPr>
            <p:ph idx="1"/>
          </p:nvPr>
        </p:nvSpPr>
        <p:spPr>
          <a:xfrm>
            <a:off x="5183188" y="987428"/>
            <a:ext cx="6172200" cy="4873625"/>
          </a:xfrm>
        </p:spPr>
        <p:txBody>
          <a:bodyPr/>
          <a:lstStyle>
            <a:lvl1pPr>
              <a:defRPr sz="3199"/>
            </a:lvl1pPr>
            <a:lvl2pPr>
              <a:defRPr sz="2799"/>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122" indent="0">
              <a:buNone/>
              <a:defRPr sz="1400"/>
            </a:lvl2pPr>
            <a:lvl3pPr marL="914244" indent="0">
              <a:buNone/>
              <a:defRPr sz="1200"/>
            </a:lvl3pPr>
            <a:lvl4pPr marL="1371366" indent="0">
              <a:buNone/>
              <a:defRPr sz="1000"/>
            </a:lvl4pPr>
            <a:lvl5pPr marL="1828488" indent="0">
              <a:buNone/>
              <a:defRPr sz="1000"/>
            </a:lvl5pPr>
            <a:lvl6pPr marL="2285610" indent="0">
              <a:buNone/>
              <a:defRPr sz="1000"/>
            </a:lvl6pPr>
            <a:lvl7pPr marL="2742732" indent="0">
              <a:buNone/>
              <a:defRPr sz="1000"/>
            </a:lvl7pPr>
            <a:lvl8pPr marL="3199854" indent="0">
              <a:buNone/>
              <a:defRPr sz="1000"/>
            </a:lvl8pPr>
            <a:lvl9pPr marL="3656976"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Footer Placeholder 5"/>
          <p:cNvSpPr>
            <a:spLocks noGrp="1"/>
          </p:cNvSpPr>
          <p:nvPr>
            <p:ph type="ftr" sz="quarter" idx="11"/>
          </p:nvPr>
        </p:nvSpPr>
        <p:spPr/>
        <p:txBody>
          <a:bodyPr/>
          <a:lstStyle/>
          <a:p>
            <a:pPr defTabSz="1024148"/>
            <a:endParaRPr lang="ru-RU">
              <a:solidFill>
                <a:srgbClr val="0B375B">
                  <a:tint val="75000"/>
                </a:srgbClr>
              </a:solidFill>
            </a:endParaRPr>
          </a:p>
        </p:txBody>
      </p:sp>
      <p:sp>
        <p:nvSpPr>
          <p:cNvPr id="7" name="Slide Number Placeholder 6"/>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41189042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8"/>
            <a:ext cx="6172200" cy="4873625"/>
          </a:xfrm>
        </p:spPr>
        <p:txBody>
          <a:bodyPr anchor="t"/>
          <a:lstStyle>
            <a:lvl1pPr marL="0" indent="0">
              <a:buNone/>
              <a:defRPr sz="3199"/>
            </a:lvl1pPr>
            <a:lvl2pPr marL="457122" indent="0">
              <a:buNone/>
              <a:defRPr sz="2799"/>
            </a:lvl2pPr>
            <a:lvl3pPr marL="914244" indent="0">
              <a:buNone/>
              <a:defRPr sz="2400"/>
            </a:lvl3pPr>
            <a:lvl4pPr marL="1371366" indent="0">
              <a:buNone/>
              <a:defRPr sz="2000"/>
            </a:lvl4pPr>
            <a:lvl5pPr marL="1828488" indent="0">
              <a:buNone/>
              <a:defRPr sz="2000"/>
            </a:lvl5pPr>
            <a:lvl6pPr marL="2285610" indent="0">
              <a:buNone/>
              <a:defRPr sz="2000"/>
            </a:lvl6pPr>
            <a:lvl7pPr marL="2742732" indent="0">
              <a:buNone/>
              <a:defRPr sz="2000"/>
            </a:lvl7pPr>
            <a:lvl8pPr marL="3199854" indent="0">
              <a:buNone/>
              <a:defRPr sz="2000"/>
            </a:lvl8pPr>
            <a:lvl9pPr marL="3656976"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122" indent="0">
              <a:buNone/>
              <a:defRPr sz="1400"/>
            </a:lvl2pPr>
            <a:lvl3pPr marL="914244" indent="0">
              <a:buNone/>
              <a:defRPr sz="1200"/>
            </a:lvl3pPr>
            <a:lvl4pPr marL="1371366" indent="0">
              <a:buNone/>
              <a:defRPr sz="1000"/>
            </a:lvl4pPr>
            <a:lvl5pPr marL="1828488" indent="0">
              <a:buNone/>
              <a:defRPr sz="1000"/>
            </a:lvl5pPr>
            <a:lvl6pPr marL="2285610" indent="0">
              <a:buNone/>
              <a:defRPr sz="1000"/>
            </a:lvl6pPr>
            <a:lvl7pPr marL="2742732" indent="0">
              <a:buNone/>
              <a:defRPr sz="1000"/>
            </a:lvl7pPr>
            <a:lvl8pPr marL="3199854" indent="0">
              <a:buNone/>
              <a:defRPr sz="1000"/>
            </a:lvl8pPr>
            <a:lvl9pPr marL="3656976"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Footer Placeholder 5"/>
          <p:cNvSpPr>
            <a:spLocks noGrp="1"/>
          </p:cNvSpPr>
          <p:nvPr>
            <p:ph type="ftr" sz="quarter" idx="11"/>
          </p:nvPr>
        </p:nvSpPr>
        <p:spPr/>
        <p:txBody>
          <a:bodyPr/>
          <a:lstStyle/>
          <a:p>
            <a:pPr defTabSz="1024148"/>
            <a:endParaRPr lang="ru-RU">
              <a:solidFill>
                <a:srgbClr val="0B375B">
                  <a:tint val="75000"/>
                </a:srgbClr>
              </a:solidFill>
            </a:endParaRPr>
          </a:p>
        </p:txBody>
      </p:sp>
      <p:sp>
        <p:nvSpPr>
          <p:cNvPr id="7" name="Slide Number Placeholder 6"/>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6298369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11"/>
          </p:nvPr>
        </p:nvSpPr>
        <p:spPr/>
        <p:txBody>
          <a:bodyPr/>
          <a:lstStyle/>
          <a:p>
            <a:pPr defTabSz="1024148"/>
            <a:endParaRPr lang="ru-RU">
              <a:solidFill>
                <a:srgbClr val="0B375B">
                  <a:tint val="75000"/>
                </a:srgbClr>
              </a:solidFill>
            </a:endParaRPr>
          </a:p>
        </p:txBody>
      </p:sp>
      <p:sp>
        <p:nvSpPr>
          <p:cNvPr id="6" name="Slide Number Placeholder 5"/>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23983142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1" y="365126"/>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11"/>
          </p:nvPr>
        </p:nvSpPr>
        <p:spPr/>
        <p:txBody>
          <a:bodyPr/>
          <a:lstStyle/>
          <a:p>
            <a:pPr defTabSz="1024148"/>
            <a:endParaRPr lang="ru-RU">
              <a:solidFill>
                <a:srgbClr val="0B375B">
                  <a:tint val="75000"/>
                </a:srgbClr>
              </a:solidFill>
            </a:endParaRPr>
          </a:p>
        </p:txBody>
      </p:sp>
      <p:sp>
        <p:nvSpPr>
          <p:cNvPr id="6" name="Slide Number Placeholder 5"/>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12253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1" i="0">
                <a:solidFill>
                  <a:srgbClr val="800000"/>
                </a:solidFill>
                <a:latin typeface="Arial"/>
                <a:cs typeface="Arial"/>
              </a:defRPr>
            </a:lvl1pPr>
          </a:lstStyle>
          <a:p>
            <a:r>
              <a:rPr lang="ru-RU"/>
              <a:t>Образец заголовка</a:t>
            </a:r>
            <a:endParaRPr/>
          </a:p>
        </p:txBody>
      </p:sp>
      <p:sp>
        <p:nvSpPr>
          <p:cNvPr id="3" name="Holder 3"/>
          <p:cNvSpPr>
            <a:spLocks noGrp="1"/>
          </p:cNvSpPr>
          <p:nvPr>
            <p:ph type="body" idx="1"/>
          </p:nvPr>
        </p:nvSpPr>
        <p:spPr/>
        <p:txBody>
          <a:bodyPr lIns="0" tIns="0" rIns="0" bIns="0"/>
          <a:lstStyle>
            <a:lvl1pPr>
              <a:defRPr sz="1600" b="1" i="0">
                <a:solidFill>
                  <a:srgbClr val="0C1C1D"/>
                </a:solidFill>
                <a:latin typeface="Arial"/>
                <a:cs typeface="Arial"/>
              </a:defRPr>
            </a:lvl1pPr>
          </a:lstStyle>
          <a:p>
            <a:pPr lvl="0"/>
            <a:r>
              <a:rPr lang="ru-RU"/>
              <a:t>Образец текста</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pPr defTabSz="1024148"/>
            <a:endParaRPr lang="ru-RU">
              <a:solidFill>
                <a:srgbClr val="0B375B">
                  <a:tint val="75000"/>
                </a:srgbClr>
              </a:solidFill>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7912755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cSld name="1_Два объекта">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1" i="0">
                <a:solidFill>
                  <a:srgbClr val="800000"/>
                </a:solidFill>
                <a:latin typeface="Arial"/>
                <a:cs typeface="Arial"/>
              </a:defRPr>
            </a:lvl1pPr>
          </a:lstStyle>
          <a:p>
            <a:r>
              <a:rPr lang="ru-RU"/>
              <a:t>Образец заголовка</a:t>
            </a:r>
            <a:endParaRPr/>
          </a:p>
        </p:txBody>
      </p:sp>
      <p:sp>
        <p:nvSpPr>
          <p:cNvPr id="3" name="Holder 3"/>
          <p:cNvSpPr>
            <a:spLocks noGrp="1"/>
          </p:cNvSpPr>
          <p:nvPr>
            <p:ph sz="half" idx="2"/>
          </p:nvPr>
        </p:nvSpPr>
        <p:spPr>
          <a:xfrm>
            <a:off x="609600" y="1577340"/>
            <a:ext cx="5303520" cy="387798"/>
          </a:xfrm>
          <a:prstGeom prst="rect">
            <a:avLst/>
          </a:prstGeom>
        </p:spPr>
        <p:txBody>
          <a:bodyPr wrap="square" lIns="0" tIns="0" rIns="0" bIns="0">
            <a:spAutoFit/>
          </a:bodyPr>
          <a:lstStyle>
            <a:lvl1pPr>
              <a:defRPr/>
            </a:lvl1pPr>
          </a:lstStyle>
          <a:p>
            <a:pPr lvl="0"/>
            <a:r>
              <a:rPr lang="ru-RU"/>
              <a:t>Образец текста</a:t>
            </a:r>
          </a:p>
        </p:txBody>
      </p:sp>
      <p:sp>
        <p:nvSpPr>
          <p:cNvPr id="4" name="Holder 4"/>
          <p:cNvSpPr>
            <a:spLocks noGrp="1"/>
          </p:cNvSpPr>
          <p:nvPr>
            <p:ph sz="half" idx="3"/>
          </p:nvPr>
        </p:nvSpPr>
        <p:spPr>
          <a:xfrm>
            <a:off x="6278880" y="1577340"/>
            <a:ext cx="5303520" cy="387798"/>
          </a:xfrm>
          <a:prstGeom prst="rect">
            <a:avLst/>
          </a:prstGeom>
        </p:spPr>
        <p:txBody>
          <a:bodyPr wrap="square" lIns="0" tIns="0" rIns="0" bIns="0">
            <a:spAutoFit/>
          </a:bodyPr>
          <a:lstStyle>
            <a:lvl1pPr>
              <a:defRPr/>
            </a:lvl1pPr>
          </a:lstStyle>
          <a:p>
            <a:pPr lvl="0"/>
            <a:r>
              <a:rPr lang="ru-RU"/>
              <a:t>Образец текста</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pPr defTabSz="1024148"/>
            <a:endParaRPr lang="ru-RU">
              <a:solidFill>
                <a:srgbClr val="0B375B">
                  <a:tint val="75000"/>
                </a:srgbClr>
              </a:solidFill>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3639205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cSld name="1_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3" y="685802"/>
            <a:ext cx="8001001" cy="2971801"/>
          </a:xfrm>
        </p:spPr>
        <p:txBody>
          <a:bodyPr anchor="b">
            <a:normAutofit/>
          </a:bodyPr>
          <a:lstStyle>
            <a:lvl1pPr algn="l">
              <a:defRPr sz="4799">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70"/>
            <a:ext cx="6400800" cy="1947333"/>
          </a:xfrm>
        </p:spPr>
        <p:txBody>
          <a:bodyPr anchor="t">
            <a:normAutofit/>
          </a:bodyPr>
          <a:lstStyle>
            <a:lvl1pPr marL="0" indent="0" algn="l">
              <a:buNone/>
              <a:defRPr sz="2100">
                <a:solidFill>
                  <a:schemeClr val="bg2">
                    <a:lumMod val="75000"/>
                  </a:schemeClr>
                </a:solidFill>
              </a:defRPr>
            </a:lvl1pPr>
            <a:lvl2pPr marL="457122" indent="0" algn="ctr">
              <a:buNone/>
              <a:defRPr>
                <a:solidFill>
                  <a:schemeClr val="tx1">
                    <a:tint val="75000"/>
                  </a:schemeClr>
                </a:solidFill>
              </a:defRPr>
            </a:lvl2pPr>
            <a:lvl3pPr marL="914244" indent="0" algn="ctr">
              <a:buNone/>
              <a:defRPr>
                <a:solidFill>
                  <a:schemeClr val="tx1">
                    <a:tint val="75000"/>
                  </a:schemeClr>
                </a:solidFill>
              </a:defRPr>
            </a:lvl3pPr>
            <a:lvl4pPr marL="1371366" indent="0" algn="ctr">
              <a:buNone/>
              <a:defRPr>
                <a:solidFill>
                  <a:schemeClr val="tx1">
                    <a:tint val="75000"/>
                  </a:schemeClr>
                </a:solidFill>
              </a:defRPr>
            </a:lvl4pPr>
            <a:lvl5pPr marL="1828488" indent="0" algn="ctr">
              <a:buNone/>
              <a:defRPr>
                <a:solidFill>
                  <a:schemeClr val="tx1">
                    <a:tint val="75000"/>
                  </a:schemeClr>
                </a:solidFill>
              </a:defRPr>
            </a:lvl5pPr>
            <a:lvl6pPr marL="2285610" indent="0" algn="ctr">
              <a:buNone/>
              <a:defRPr>
                <a:solidFill>
                  <a:schemeClr val="tx1">
                    <a:tint val="75000"/>
                  </a:schemeClr>
                </a:solidFill>
              </a:defRPr>
            </a:lvl6pPr>
            <a:lvl7pPr marL="2742732" indent="0" algn="ctr">
              <a:buNone/>
              <a:defRPr>
                <a:solidFill>
                  <a:schemeClr val="tx1">
                    <a:tint val="75000"/>
                  </a:schemeClr>
                </a:solidFill>
              </a:defRPr>
            </a:lvl7pPr>
            <a:lvl8pPr marL="3199854" indent="0" algn="ctr">
              <a:buNone/>
              <a:defRPr>
                <a:solidFill>
                  <a:schemeClr val="tx1">
                    <a:tint val="75000"/>
                  </a:schemeClr>
                </a:solidFill>
              </a:defRPr>
            </a:lvl8pPr>
            <a:lvl9pPr marL="3656976"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11"/>
          </p:nvPr>
        </p:nvSpPr>
        <p:spPr/>
        <p:txBody>
          <a:bodyPr/>
          <a:lstStyle/>
          <a:p>
            <a:pPr defTabSz="1024148"/>
            <a:endParaRPr lang="ru-RU">
              <a:solidFill>
                <a:srgbClr val="0B375B">
                  <a:tint val="75000"/>
                </a:srgbClr>
              </a:solidFill>
            </a:endParaRPr>
          </a:p>
        </p:txBody>
      </p:sp>
      <p:sp>
        <p:nvSpPr>
          <p:cNvPr id="6" name="Slide Number Placeholder 5"/>
          <p:cNvSpPr>
            <a:spLocks noGrp="1"/>
          </p:cNvSpPr>
          <p:nvPr>
            <p:ph type="sldNum" sz="quarter" idx="12"/>
          </p:nvPr>
        </p:nvSpPr>
        <p:spPr/>
        <p:txBody>
          <a:body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24521928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015271"/>
            <a:ext cx="10363200" cy="2387600"/>
          </a:xfrm>
        </p:spPr>
        <p:txBody>
          <a:bodyPr anchor="b">
            <a:normAutofit/>
          </a:bodyPr>
          <a:lstStyle>
            <a:lvl1pPr algn="ctr">
              <a:defRPr sz="4800" b="1">
                <a:solidFill>
                  <a:schemeClr val="bg1"/>
                </a:solidFill>
              </a:defRPr>
            </a:lvl1pPr>
          </a:lstStyle>
          <a:p>
            <a:r>
              <a:rPr lang="ru-RU"/>
              <a:t>Образец заголовка</a:t>
            </a:r>
            <a:endParaRPr lang="en-US" dirty="0"/>
          </a:p>
        </p:txBody>
      </p:sp>
    </p:spTree>
    <p:extLst>
      <p:ext uri="{BB962C8B-B14F-4D97-AF65-F5344CB8AC3E}">
        <p14:creationId xmlns:p14="http://schemas.microsoft.com/office/powerpoint/2010/main" val="3720897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2152738"/>
            <a:ext cx="10515600" cy="1325563"/>
          </a:xfrm>
        </p:spPr>
        <p:txBody>
          <a:bodyPr>
            <a:normAutofit/>
          </a:bodyPr>
          <a:lstStyle>
            <a:lvl1pPr algn="ctr">
              <a:defRPr sz="4800" b="1">
                <a:solidFill>
                  <a:schemeClr val="bg1"/>
                </a:solidFill>
              </a:defRPr>
            </a:lvl1pPr>
          </a:lstStyle>
          <a:p>
            <a:r>
              <a:rPr lang="ru-RU"/>
              <a:t>Образец заголовка</a:t>
            </a:r>
            <a:endParaRPr lang="en-US" dirty="0"/>
          </a:p>
        </p:txBody>
      </p:sp>
    </p:spTree>
    <p:extLst>
      <p:ext uri="{BB962C8B-B14F-4D97-AF65-F5344CB8AC3E}">
        <p14:creationId xmlns:p14="http://schemas.microsoft.com/office/powerpoint/2010/main" val="33425151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Tree>
    <p:extLst>
      <p:ext uri="{BB962C8B-B14F-4D97-AF65-F5344CB8AC3E}">
        <p14:creationId xmlns:p14="http://schemas.microsoft.com/office/powerpoint/2010/main" val="588656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11345105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9"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1"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20585797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35057869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40998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22997301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52851507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68494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267386093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1" i="0">
                <a:solidFill>
                  <a:srgbClr val="800000"/>
                </a:solidFill>
                <a:latin typeface="Arial"/>
                <a:cs typeface="Arial"/>
              </a:defRPr>
            </a:lvl1pPr>
          </a:lstStyle>
          <a:p>
            <a:r>
              <a:rPr lang="ru-RU"/>
              <a:t>Образец заголовка</a:t>
            </a:r>
            <a:endParaRPr/>
          </a:p>
        </p:txBody>
      </p:sp>
      <p:sp>
        <p:nvSpPr>
          <p:cNvPr id="3" name="Holder 3"/>
          <p:cNvSpPr>
            <a:spLocks noGrp="1"/>
          </p:cNvSpPr>
          <p:nvPr>
            <p:ph type="body" idx="1"/>
          </p:nvPr>
        </p:nvSpPr>
        <p:spPr/>
        <p:txBody>
          <a:bodyPr lIns="0" tIns="0" rIns="0" bIns="0"/>
          <a:lstStyle>
            <a:lvl1pPr>
              <a:defRPr sz="1600" b="1" i="0">
                <a:solidFill>
                  <a:srgbClr val="0C1C1D"/>
                </a:solidFill>
                <a:latin typeface="Arial"/>
                <a:cs typeface="Arial"/>
              </a:defRPr>
            </a:lvl1pPr>
          </a:lstStyle>
          <a:p>
            <a:pPr lvl="0"/>
            <a:r>
              <a:rPr lang="ru-RU"/>
              <a:t>Образец текста</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22590826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
  <p:cSld name="1_Два объекта">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000" b="1" i="0">
                <a:solidFill>
                  <a:srgbClr val="800000"/>
                </a:solidFill>
                <a:latin typeface="Arial"/>
                <a:cs typeface="Arial"/>
              </a:defRPr>
            </a:lvl1pPr>
          </a:lstStyle>
          <a:p>
            <a:r>
              <a:rPr lang="ru-RU"/>
              <a:t>Образец заголовка</a:t>
            </a:r>
            <a:endParaRPr/>
          </a:p>
        </p:txBody>
      </p:sp>
      <p:sp>
        <p:nvSpPr>
          <p:cNvPr id="3" name="Holder 3"/>
          <p:cNvSpPr>
            <a:spLocks noGrp="1"/>
          </p:cNvSpPr>
          <p:nvPr>
            <p:ph sz="half" idx="2"/>
          </p:nvPr>
        </p:nvSpPr>
        <p:spPr>
          <a:xfrm>
            <a:off x="609600" y="1577340"/>
            <a:ext cx="5303520" cy="387798"/>
          </a:xfrm>
          <a:prstGeom prst="rect">
            <a:avLst/>
          </a:prstGeom>
        </p:spPr>
        <p:txBody>
          <a:bodyPr wrap="square" lIns="0" tIns="0" rIns="0" bIns="0">
            <a:spAutoFit/>
          </a:bodyPr>
          <a:lstStyle>
            <a:lvl1pPr>
              <a:defRPr/>
            </a:lvl1pPr>
          </a:lstStyle>
          <a:p>
            <a:pPr lvl="0"/>
            <a:r>
              <a:rPr lang="ru-RU"/>
              <a:t>Образец текста</a:t>
            </a:r>
          </a:p>
        </p:txBody>
      </p:sp>
      <p:sp>
        <p:nvSpPr>
          <p:cNvPr id="4" name="Holder 4"/>
          <p:cNvSpPr>
            <a:spLocks noGrp="1"/>
          </p:cNvSpPr>
          <p:nvPr>
            <p:ph sz="half" idx="3"/>
          </p:nvPr>
        </p:nvSpPr>
        <p:spPr>
          <a:xfrm>
            <a:off x="6278880" y="1577340"/>
            <a:ext cx="5303520" cy="387798"/>
          </a:xfrm>
          <a:prstGeom prst="rect">
            <a:avLst/>
          </a:prstGeom>
        </p:spPr>
        <p:txBody>
          <a:bodyPr wrap="square" lIns="0" tIns="0" rIns="0" bIns="0">
            <a:spAutoFit/>
          </a:bodyPr>
          <a:lstStyle>
            <a:lvl1pPr>
              <a:defRPr/>
            </a:lvl1pPr>
          </a:lstStyle>
          <a:p>
            <a:pPr lvl="0"/>
            <a:r>
              <a:rPr lang="ru-RU"/>
              <a:t>Образец текста</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4821858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cSld name="1_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801"/>
            <a:ext cx="8001001" cy="2971801"/>
          </a:xfrm>
        </p:spPr>
        <p:txBody>
          <a:bodyPr anchor="b">
            <a:normAutofit/>
          </a:bodyPr>
          <a:lstStyle>
            <a:lvl1pPr algn="l">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69"/>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073E3E6-8C19-4481-8C58-557831C3CD6D}"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71A551-7B07-43D1-9436-3FFB9A9CA02C}"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3478812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image" Target="../media/image1.pn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3"/>
          </p:nvPr>
        </p:nvSpPr>
        <p:spPr>
          <a:xfrm>
            <a:off x="4038600" y="6356353"/>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1024148"/>
            <a:endParaRPr lang="ru-RU">
              <a:solidFill>
                <a:srgbClr val="0B375B">
                  <a:tint val="75000"/>
                </a:srgbClr>
              </a:solidFill>
            </a:endParaRPr>
          </a:p>
        </p:txBody>
      </p:sp>
      <p:sp>
        <p:nvSpPr>
          <p:cNvPr id="6" name="Slide Number Placeholder 5"/>
          <p:cNvSpPr>
            <a:spLocks noGrp="1"/>
          </p:cNvSpPr>
          <p:nvPr>
            <p:ph type="sldNum" sz="quarter" idx="4"/>
          </p:nvPr>
        </p:nvSpPr>
        <p:spPr>
          <a:xfrm>
            <a:off x="8610600" y="6356353"/>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4561655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244"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61" indent="-228561" algn="l" defTabSz="914244" rtl="0" eaLnBrk="1" latinLnBrk="0"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683" indent="-228561" algn="l" defTabSz="91424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05" indent="-228561" algn="l" defTabSz="91424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599927"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050"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171"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294"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415"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38"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244" rtl="0" eaLnBrk="1" latinLnBrk="0" hangingPunct="1">
        <a:defRPr sz="1800" kern="1200">
          <a:solidFill>
            <a:schemeClr val="tx1"/>
          </a:solidFill>
          <a:latin typeface="+mn-lt"/>
          <a:ea typeface="+mn-ea"/>
          <a:cs typeface="+mn-cs"/>
        </a:defRPr>
      </a:lvl1pPr>
      <a:lvl2pPr marL="457122" algn="l" defTabSz="914244" rtl="0" eaLnBrk="1" latinLnBrk="0" hangingPunct="1">
        <a:defRPr sz="1800" kern="1200">
          <a:solidFill>
            <a:schemeClr val="tx1"/>
          </a:solidFill>
          <a:latin typeface="+mn-lt"/>
          <a:ea typeface="+mn-ea"/>
          <a:cs typeface="+mn-cs"/>
        </a:defRPr>
      </a:lvl2pPr>
      <a:lvl3pPr marL="914244" algn="l" defTabSz="914244" rtl="0" eaLnBrk="1" latinLnBrk="0" hangingPunct="1">
        <a:defRPr sz="1800" kern="1200">
          <a:solidFill>
            <a:schemeClr val="tx1"/>
          </a:solidFill>
          <a:latin typeface="+mn-lt"/>
          <a:ea typeface="+mn-ea"/>
          <a:cs typeface="+mn-cs"/>
        </a:defRPr>
      </a:lvl3pPr>
      <a:lvl4pPr marL="1371366" algn="l" defTabSz="914244" rtl="0" eaLnBrk="1" latinLnBrk="0" hangingPunct="1">
        <a:defRPr sz="1800" kern="1200">
          <a:solidFill>
            <a:schemeClr val="tx1"/>
          </a:solidFill>
          <a:latin typeface="+mn-lt"/>
          <a:ea typeface="+mn-ea"/>
          <a:cs typeface="+mn-cs"/>
        </a:defRPr>
      </a:lvl4pPr>
      <a:lvl5pPr marL="1828488" algn="l" defTabSz="914244" rtl="0" eaLnBrk="1" latinLnBrk="0" hangingPunct="1">
        <a:defRPr sz="1800" kern="1200">
          <a:solidFill>
            <a:schemeClr val="tx1"/>
          </a:solidFill>
          <a:latin typeface="+mn-lt"/>
          <a:ea typeface="+mn-ea"/>
          <a:cs typeface="+mn-cs"/>
        </a:defRPr>
      </a:lvl5pPr>
      <a:lvl6pPr marL="2285610" algn="l" defTabSz="914244" rtl="0" eaLnBrk="1" latinLnBrk="0" hangingPunct="1">
        <a:defRPr sz="1800" kern="1200">
          <a:solidFill>
            <a:schemeClr val="tx1"/>
          </a:solidFill>
          <a:latin typeface="+mn-lt"/>
          <a:ea typeface="+mn-ea"/>
          <a:cs typeface="+mn-cs"/>
        </a:defRPr>
      </a:lvl6pPr>
      <a:lvl7pPr marL="2742732" algn="l" defTabSz="914244" rtl="0" eaLnBrk="1" latinLnBrk="0" hangingPunct="1">
        <a:defRPr sz="1800" kern="1200">
          <a:solidFill>
            <a:schemeClr val="tx1"/>
          </a:solidFill>
          <a:latin typeface="+mn-lt"/>
          <a:ea typeface="+mn-ea"/>
          <a:cs typeface="+mn-cs"/>
        </a:defRPr>
      </a:lvl7pPr>
      <a:lvl8pPr marL="3199854" algn="l" defTabSz="914244" rtl="0" eaLnBrk="1" latinLnBrk="0" hangingPunct="1">
        <a:defRPr sz="1800" kern="1200">
          <a:solidFill>
            <a:schemeClr val="tx1"/>
          </a:solidFill>
          <a:latin typeface="+mn-lt"/>
          <a:ea typeface="+mn-ea"/>
          <a:cs typeface="+mn-cs"/>
        </a:defRPr>
      </a:lvl8pPr>
      <a:lvl9pPr marL="3656976" algn="l" defTabSz="914244"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1024148"/>
            <a:fld id="{A73B7B52-D5D8-4295-9A4C-626834A0EF8C}" type="datetimeFigureOut">
              <a:rPr lang="ru-RU" smtClean="0">
                <a:solidFill>
                  <a:srgbClr val="0B375B">
                    <a:tint val="75000"/>
                  </a:srgbClr>
                </a:solidFill>
              </a:rPr>
              <a:pPr defTabSz="1024148"/>
              <a:t>10.06.2022</a:t>
            </a:fld>
            <a:endParaRPr lang="ru-RU">
              <a:solidFill>
                <a:srgbClr val="0B375B">
                  <a:tint val="75000"/>
                </a:srgbClr>
              </a:solidFill>
            </a:endParaRPr>
          </a:p>
        </p:txBody>
      </p:sp>
      <p:sp>
        <p:nvSpPr>
          <p:cNvPr id="5" name="Footer Placeholder 4"/>
          <p:cNvSpPr>
            <a:spLocks noGrp="1"/>
          </p:cNvSpPr>
          <p:nvPr>
            <p:ph type="ftr" sz="quarter" idx="3"/>
          </p:nvPr>
        </p:nvSpPr>
        <p:spPr>
          <a:xfrm>
            <a:off x="4038600" y="6356353"/>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1024148"/>
            <a:endParaRPr lang="ru-RU">
              <a:solidFill>
                <a:srgbClr val="0B375B">
                  <a:tint val="75000"/>
                </a:srgbClr>
              </a:solidFill>
            </a:endParaRPr>
          </a:p>
        </p:txBody>
      </p:sp>
      <p:sp>
        <p:nvSpPr>
          <p:cNvPr id="6" name="Slide Number Placeholder 5"/>
          <p:cNvSpPr>
            <a:spLocks noGrp="1"/>
          </p:cNvSpPr>
          <p:nvPr>
            <p:ph type="sldNum" sz="quarter" idx="4"/>
          </p:nvPr>
        </p:nvSpPr>
        <p:spPr>
          <a:xfrm>
            <a:off x="8610600" y="6356353"/>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1024148"/>
            <a:fld id="{24F6A36D-4951-4400-AD9D-145634CB29C9}" type="slidenum">
              <a:rPr lang="ru-RU" smtClean="0">
                <a:solidFill>
                  <a:srgbClr val="0B375B">
                    <a:tint val="75000"/>
                  </a:srgbClr>
                </a:solidFill>
              </a:rPr>
              <a:pPr defTabSz="1024148"/>
              <a:t>‹#›</a:t>
            </a:fld>
            <a:endParaRPr lang="ru-RU">
              <a:solidFill>
                <a:srgbClr val="0B375B">
                  <a:tint val="75000"/>
                </a:srgbClr>
              </a:solidFill>
            </a:endParaRPr>
          </a:p>
        </p:txBody>
      </p:sp>
    </p:spTree>
    <p:extLst>
      <p:ext uri="{BB962C8B-B14F-4D97-AF65-F5344CB8AC3E}">
        <p14:creationId xmlns:p14="http://schemas.microsoft.com/office/powerpoint/2010/main" val="2945705726"/>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txStyles>
    <p:titleStyle>
      <a:lvl1pPr algn="l" defTabSz="914244"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61" indent="-228561" algn="l" defTabSz="914244" rtl="0" eaLnBrk="1" latinLnBrk="0"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683" indent="-228561" algn="l" defTabSz="91424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05" indent="-228561" algn="l" defTabSz="91424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599927"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050"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171"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294"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415"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38" indent="-228561" algn="l" defTabSz="91424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244" rtl="0" eaLnBrk="1" latinLnBrk="0" hangingPunct="1">
        <a:defRPr sz="1800" kern="1200">
          <a:solidFill>
            <a:schemeClr val="tx1"/>
          </a:solidFill>
          <a:latin typeface="+mn-lt"/>
          <a:ea typeface="+mn-ea"/>
          <a:cs typeface="+mn-cs"/>
        </a:defRPr>
      </a:lvl1pPr>
      <a:lvl2pPr marL="457122" algn="l" defTabSz="914244" rtl="0" eaLnBrk="1" latinLnBrk="0" hangingPunct="1">
        <a:defRPr sz="1800" kern="1200">
          <a:solidFill>
            <a:schemeClr val="tx1"/>
          </a:solidFill>
          <a:latin typeface="+mn-lt"/>
          <a:ea typeface="+mn-ea"/>
          <a:cs typeface="+mn-cs"/>
        </a:defRPr>
      </a:lvl2pPr>
      <a:lvl3pPr marL="914244" algn="l" defTabSz="914244" rtl="0" eaLnBrk="1" latinLnBrk="0" hangingPunct="1">
        <a:defRPr sz="1800" kern="1200">
          <a:solidFill>
            <a:schemeClr val="tx1"/>
          </a:solidFill>
          <a:latin typeface="+mn-lt"/>
          <a:ea typeface="+mn-ea"/>
          <a:cs typeface="+mn-cs"/>
        </a:defRPr>
      </a:lvl3pPr>
      <a:lvl4pPr marL="1371366" algn="l" defTabSz="914244" rtl="0" eaLnBrk="1" latinLnBrk="0" hangingPunct="1">
        <a:defRPr sz="1800" kern="1200">
          <a:solidFill>
            <a:schemeClr val="tx1"/>
          </a:solidFill>
          <a:latin typeface="+mn-lt"/>
          <a:ea typeface="+mn-ea"/>
          <a:cs typeface="+mn-cs"/>
        </a:defRPr>
      </a:lvl4pPr>
      <a:lvl5pPr marL="1828488" algn="l" defTabSz="914244" rtl="0" eaLnBrk="1" latinLnBrk="0" hangingPunct="1">
        <a:defRPr sz="1800" kern="1200">
          <a:solidFill>
            <a:schemeClr val="tx1"/>
          </a:solidFill>
          <a:latin typeface="+mn-lt"/>
          <a:ea typeface="+mn-ea"/>
          <a:cs typeface="+mn-cs"/>
        </a:defRPr>
      </a:lvl5pPr>
      <a:lvl6pPr marL="2285610" algn="l" defTabSz="914244" rtl="0" eaLnBrk="1" latinLnBrk="0" hangingPunct="1">
        <a:defRPr sz="1800" kern="1200">
          <a:solidFill>
            <a:schemeClr val="tx1"/>
          </a:solidFill>
          <a:latin typeface="+mn-lt"/>
          <a:ea typeface="+mn-ea"/>
          <a:cs typeface="+mn-cs"/>
        </a:defRPr>
      </a:lvl6pPr>
      <a:lvl7pPr marL="2742732" algn="l" defTabSz="914244" rtl="0" eaLnBrk="1" latinLnBrk="0" hangingPunct="1">
        <a:defRPr sz="1800" kern="1200">
          <a:solidFill>
            <a:schemeClr val="tx1"/>
          </a:solidFill>
          <a:latin typeface="+mn-lt"/>
          <a:ea typeface="+mn-ea"/>
          <a:cs typeface="+mn-cs"/>
        </a:defRPr>
      </a:lvl7pPr>
      <a:lvl8pPr marL="3199854" algn="l" defTabSz="914244" rtl="0" eaLnBrk="1" latinLnBrk="0" hangingPunct="1">
        <a:defRPr sz="1800" kern="1200">
          <a:solidFill>
            <a:schemeClr val="tx1"/>
          </a:solidFill>
          <a:latin typeface="+mn-lt"/>
          <a:ea typeface="+mn-ea"/>
          <a:cs typeface="+mn-cs"/>
        </a:defRPr>
      </a:lvl8pPr>
      <a:lvl9pPr marL="3656976" algn="l" defTabSz="91424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9E1712F-9DCD-4D69-A517-D6A0462A8A45}" type="datetimeFigureOut">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10.06.2022</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CFCAAAB-5D81-43FC-A041-377FAD9FBE9E}" type="slidenum">
              <a:rPr kumimoji="0" lang="ru-RU" sz="1200" b="0" i="0" u="none" strike="noStrike" kern="1200" cap="none" spc="0" normalizeH="0" baseline="0" noProof="0" smtClean="0">
                <a:ln>
                  <a:noFill/>
                </a:ln>
                <a:solidFill>
                  <a:srgbClr val="0B375B">
                    <a:tint val="75000"/>
                  </a:srgb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0B375B">
                  <a:tint val="75000"/>
                </a:srgbClr>
              </a:solidFill>
              <a:effectLst/>
              <a:uLnTx/>
              <a:uFillTx/>
              <a:latin typeface="Calibri"/>
              <a:ea typeface="+mn-ea"/>
              <a:cs typeface="+mn-cs"/>
            </a:endParaRPr>
          </a:p>
        </p:txBody>
      </p:sp>
    </p:spTree>
    <p:extLst>
      <p:ext uri="{BB962C8B-B14F-4D97-AF65-F5344CB8AC3E}">
        <p14:creationId xmlns:p14="http://schemas.microsoft.com/office/powerpoint/2010/main" val="352167036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g"/><Relationship Id="rId7" Type="http://schemas.openxmlformats.org/officeDocument/2006/relationships/image" Target="../media/image11.jpg"/><Relationship Id="rId2" Type="http://schemas.openxmlformats.org/officeDocument/2006/relationships/image" Target="../media/image6.jpg"/><Relationship Id="rId1" Type="http://schemas.openxmlformats.org/officeDocument/2006/relationships/slideLayout" Target="../slideLayouts/slideLayout14.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21.wmf"/></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3" Type="http://schemas.openxmlformats.org/officeDocument/2006/relationships/hyperlink" Target="https://www.itexpert.ru/rus/ITEMS/200809141918/" TargetMode="External"/><Relationship Id="rId2" Type="http://schemas.openxmlformats.org/officeDocument/2006/relationships/hyperlink" Target="https://secretmag.ru/enciklopediya/chto-takoe-matrica-raci-obyasnyaem-prostymi-slovami.htm" TargetMode="External"/><Relationship Id="rId1" Type="http://schemas.openxmlformats.org/officeDocument/2006/relationships/slideLayout" Target="../slideLayouts/slideLayout26.xml"/><Relationship Id="rId6" Type="http://schemas.openxmlformats.org/officeDocument/2006/relationships/image" Target="../media/image5.png"/><Relationship Id="rId5" Type="http://schemas.openxmlformats.org/officeDocument/2006/relationships/hyperlink" Target="https://pm-way.com/materials/material/show/192" TargetMode="External"/><Relationship Id="rId4" Type="http://schemas.openxmlformats.org/officeDocument/2006/relationships/hyperlink" Target="https://asana.com/ru/resources/raci-chart"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344" y="-10127"/>
            <a:ext cx="12170025" cy="6867371"/>
          </a:xfrm>
          <a:prstGeom prst="rect">
            <a:avLst/>
          </a:prstGeom>
        </p:spPr>
      </p:pic>
      <p:sp>
        <p:nvSpPr>
          <p:cNvPr id="5" name="Заголовок 3"/>
          <p:cNvSpPr>
            <a:spLocks noGrp="1"/>
          </p:cNvSpPr>
          <p:nvPr>
            <p:ph type="ctrTitle"/>
          </p:nvPr>
        </p:nvSpPr>
        <p:spPr>
          <a:xfrm>
            <a:off x="2819811" y="2786779"/>
            <a:ext cx="6697494" cy="1190571"/>
          </a:xfrm>
        </p:spPr>
        <p:txBody>
          <a:bodyPr>
            <a:normAutofit/>
          </a:bodyPr>
          <a:lstStyle/>
          <a:p>
            <a:pPr algn="ctr"/>
            <a:r>
              <a:rPr lang="ru-RU" sz="3856" b="1" dirty="0">
                <a:solidFill>
                  <a:schemeClr val="bg1">
                    <a:lumMod val="95000"/>
                  </a:schemeClr>
                </a:solidFill>
                <a:latin typeface="Times New Roman" panose="02020603050405020304" pitchFamily="18" charset="0"/>
                <a:cs typeface="Times New Roman" panose="02020603050405020304" pitchFamily="18" charset="0"/>
              </a:rPr>
              <a:t>ЛОЙИҲАЛАРНИ БОШҚАРИШ АМАЛИЁТИ</a:t>
            </a:r>
            <a:endParaRPr lang="en-US" sz="3856" b="1" dirty="0">
              <a:solidFill>
                <a:schemeClr val="bg1">
                  <a:lumMod val="95000"/>
                </a:schemeClr>
              </a:solidFill>
            </a:endParaRPr>
          </a:p>
        </p:txBody>
      </p:sp>
      <p:pic>
        <p:nvPicPr>
          <p:cNvPr id="6" name="Рисунок 5">
            <a:extLst>
              <a:ext uri="{FF2B5EF4-FFF2-40B4-BE49-F238E27FC236}">
                <a16:creationId xmlns:a16="http://schemas.microsoft.com/office/drawing/2014/main" id="{4AF9C57C-CFE6-4B22-BC69-B1C3177F91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759" y="4852500"/>
            <a:ext cx="1413399" cy="1472599"/>
          </a:xfrm>
          <a:prstGeom prst="rect">
            <a:avLst/>
          </a:prstGeom>
        </p:spPr>
      </p:pic>
      <p:sp>
        <p:nvSpPr>
          <p:cNvPr id="10" name="Заголовок 1"/>
          <p:cNvSpPr txBox="1">
            <a:spLocks/>
          </p:cNvSpPr>
          <p:nvPr/>
        </p:nvSpPr>
        <p:spPr>
          <a:xfrm>
            <a:off x="6845394" y="5021372"/>
            <a:ext cx="4866397" cy="1303726"/>
          </a:xfrm>
          <a:prstGeom prst="rect">
            <a:avLst/>
          </a:prstGeom>
          <a:noFill/>
        </p:spPr>
        <p:txBody>
          <a:bodyPr vert="horz" lIns="65300" tIns="32650" rIns="65300" bIns="32650" rtlCol="0" anchor="b">
            <a:noAutofit/>
          </a:bodyPr>
          <a:lstStyle>
            <a:lvl1pPr algn="l" defTabSz="914400" rtl="0" eaLnBrk="1" latinLnBrk="0" hangingPunct="1">
              <a:lnSpc>
                <a:spcPct val="90000"/>
              </a:lnSpc>
              <a:spcBef>
                <a:spcPct val="0"/>
              </a:spcBef>
              <a:buNone/>
              <a:defRPr sz="4800" kern="1200">
                <a:solidFill>
                  <a:schemeClr val="tx1"/>
                </a:solidFill>
                <a:effectLst/>
                <a:latin typeface="+mj-lt"/>
                <a:ea typeface="+mj-ea"/>
                <a:cs typeface="+mj-cs"/>
              </a:defRPr>
            </a:lvl1pPr>
          </a:lstStyle>
          <a:p>
            <a:pPr algn="r" defTabSz="870875">
              <a:lnSpc>
                <a:spcPct val="100000"/>
              </a:lnSpc>
              <a:spcBef>
                <a:spcPts val="0"/>
              </a:spcBef>
              <a:defRPr/>
            </a:pPr>
            <a:r>
              <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Хусан Усманов, </a:t>
            </a:r>
          </a:p>
          <a:p>
            <a:pPr algn="r" defTabSz="870875">
              <a:lnSpc>
                <a:spcPct val="100000"/>
              </a:lnSpc>
              <a:spcBef>
                <a:spcPts val="0"/>
              </a:spcBef>
              <a:defRPr/>
            </a:pPr>
            <a:r>
              <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a:t>
            </a:r>
            <a:r>
              <a:rPr lang="ru-RU" sz="1999" b="1" dirty="0" err="1">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Инвестициялар</a:t>
            </a:r>
            <a:r>
              <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 </a:t>
            </a:r>
            <a:r>
              <a:rPr lang="ru-RU" sz="1999" b="1" dirty="0" err="1">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ва</a:t>
            </a:r>
            <a:r>
              <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 </a:t>
            </a:r>
            <a:r>
              <a:rPr lang="ru-RU" sz="1999" b="1" dirty="0" err="1">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лойиҳа</a:t>
            </a:r>
            <a:r>
              <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 </a:t>
            </a:r>
            <a:r>
              <a:rPr lang="ru-RU" sz="1999" b="1" dirty="0" err="1">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бошқаруви</a:t>
            </a:r>
            <a:r>
              <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 </a:t>
            </a:r>
          </a:p>
          <a:p>
            <a:pPr algn="r" defTabSz="870875">
              <a:lnSpc>
                <a:spcPct val="100000"/>
              </a:lnSpc>
              <a:spcBef>
                <a:spcPts val="0"/>
              </a:spcBef>
              <a:defRPr/>
            </a:pPr>
            <a:r>
              <a:rPr lang="ru-RU" sz="1999" b="1" dirty="0" err="1">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кафедраси</a:t>
            </a:r>
            <a:r>
              <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 </a:t>
            </a:r>
            <a:r>
              <a:rPr lang="ru-RU" sz="1999" b="1" dirty="0" err="1">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доценти</a:t>
            </a:r>
            <a:endParaRPr lang="ru-RU" sz="1999" b="1" dirty="0">
              <a:ln w="10160">
                <a:no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316961" y="251072"/>
            <a:ext cx="11568963" cy="6366739"/>
          </a:xfrm>
          <a:prstGeom prst="rect">
            <a:avLst/>
          </a:prstGeom>
          <a:noFill/>
          <a:ln w="57150" cmpd="thinThick">
            <a:solidFill>
              <a:schemeClr val="bg1">
                <a:lumMod val="9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defTabSz="652982">
              <a:defRPr/>
            </a:pPr>
            <a:endParaRPr lang="ru-RU" sz="1286">
              <a:solidFill>
                <a:srgbClr val="0B375B"/>
              </a:solidFill>
              <a:latin typeface="Calibri"/>
            </a:endParaRPr>
          </a:p>
        </p:txBody>
      </p:sp>
      <p:pic>
        <p:nvPicPr>
          <p:cNvPr id="12" name="Рисунок 11"/>
          <p:cNvPicPr>
            <a:picLocks noChangeAspect="1"/>
          </p:cNvPicPr>
          <p:nvPr/>
        </p:nvPicPr>
        <p:blipFill rotWithShape="1">
          <a:blip r:embed="rId4"/>
          <a:srcRect l="416" r="1625" b="2118"/>
          <a:stretch/>
        </p:blipFill>
        <p:spPr>
          <a:xfrm>
            <a:off x="5262133" y="525741"/>
            <a:ext cx="1812848" cy="1820998"/>
          </a:xfrm>
          <a:prstGeom prst="flowChartConnector">
            <a:avLst/>
          </a:prstGeom>
        </p:spPr>
      </p:pic>
    </p:spTree>
    <p:extLst>
      <p:ext uri="{BB962C8B-B14F-4D97-AF65-F5344CB8AC3E}">
        <p14:creationId xmlns:p14="http://schemas.microsoft.com/office/powerpoint/2010/main" val="1502163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4">
            <a:extLst>
              <a:ext uri="{FF2B5EF4-FFF2-40B4-BE49-F238E27FC236}">
                <a16:creationId xmlns:a16="http://schemas.microsoft.com/office/drawing/2014/main" id="{53373B9D-6679-4153-8624-C81B47742897}"/>
              </a:ext>
            </a:extLst>
          </p:cNvPr>
          <p:cNvGrpSpPr/>
          <p:nvPr/>
        </p:nvGrpSpPr>
        <p:grpSpPr>
          <a:xfrm>
            <a:off x="5323376" y="1566039"/>
            <a:ext cx="6210392" cy="4970518"/>
            <a:chOff x="3195827" y="1162811"/>
            <a:chExt cx="6710680" cy="5697220"/>
          </a:xfrm>
        </p:grpSpPr>
        <p:sp>
          <p:nvSpPr>
            <p:cNvPr id="7" name="object 5">
              <a:extLst>
                <a:ext uri="{FF2B5EF4-FFF2-40B4-BE49-F238E27FC236}">
                  <a16:creationId xmlns:a16="http://schemas.microsoft.com/office/drawing/2014/main" id="{9DA9487E-EFB7-41B5-A1AE-3FF12FC14F52}"/>
                </a:ext>
              </a:extLst>
            </p:cNvPr>
            <p:cNvSpPr/>
            <p:nvPr/>
          </p:nvSpPr>
          <p:spPr>
            <a:xfrm>
              <a:off x="6832092" y="4796027"/>
              <a:ext cx="1031875" cy="1031875"/>
            </a:xfrm>
            <a:custGeom>
              <a:avLst/>
              <a:gdLst/>
              <a:ahLst/>
              <a:cxnLst/>
              <a:rect l="l" t="t" r="r" b="b"/>
              <a:pathLst>
                <a:path w="1031875" h="1031875">
                  <a:moveTo>
                    <a:pt x="1031748" y="0"/>
                  </a:moveTo>
                  <a:lnTo>
                    <a:pt x="0" y="0"/>
                  </a:lnTo>
                  <a:lnTo>
                    <a:pt x="0" y="1031748"/>
                  </a:lnTo>
                  <a:lnTo>
                    <a:pt x="1031748" y="1031748"/>
                  </a:lnTo>
                  <a:lnTo>
                    <a:pt x="1031748" y="0"/>
                  </a:lnTo>
                  <a:close/>
                </a:path>
              </a:pathLst>
            </a:custGeom>
            <a:solidFill>
              <a:srgbClr val="D9D9D9"/>
            </a:solidFill>
          </p:spPr>
          <p:txBody>
            <a:bodyPr wrap="square" lIns="0" tIns="0" rIns="0" bIns="0" rtlCol="0"/>
            <a:lstStyle/>
            <a:p>
              <a:pPr defTabSz="652982">
                <a:defRPr/>
              </a:pPr>
              <a:endParaRPr sz="1286">
                <a:solidFill>
                  <a:srgbClr val="0B375B"/>
                </a:solidFill>
                <a:latin typeface="Calibri"/>
              </a:endParaRPr>
            </a:p>
          </p:txBody>
        </p:sp>
        <p:sp>
          <p:nvSpPr>
            <p:cNvPr id="8" name="object 6">
              <a:extLst>
                <a:ext uri="{FF2B5EF4-FFF2-40B4-BE49-F238E27FC236}">
                  <a16:creationId xmlns:a16="http://schemas.microsoft.com/office/drawing/2014/main" id="{EA85758F-6F1C-4965-A2BD-721EA0685220}"/>
                </a:ext>
              </a:extLst>
            </p:cNvPr>
            <p:cNvSpPr/>
            <p:nvPr/>
          </p:nvSpPr>
          <p:spPr>
            <a:xfrm>
              <a:off x="7859268" y="5826252"/>
              <a:ext cx="1022985" cy="1033780"/>
            </a:xfrm>
            <a:custGeom>
              <a:avLst/>
              <a:gdLst/>
              <a:ahLst/>
              <a:cxnLst/>
              <a:rect l="l" t="t" r="r" b="b"/>
              <a:pathLst>
                <a:path w="1022984" h="1033779">
                  <a:moveTo>
                    <a:pt x="1022603" y="0"/>
                  </a:moveTo>
                  <a:lnTo>
                    <a:pt x="0" y="0"/>
                  </a:lnTo>
                  <a:lnTo>
                    <a:pt x="0" y="1033272"/>
                  </a:lnTo>
                  <a:lnTo>
                    <a:pt x="1022603" y="1033272"/>
                  </a:lnTo>
                  <a:lnTo>
                    <a:pt x="1022603" y="0"/>
                  </a:lnTo>
                  <a:close/>
                </a:path>
              </a:pathLst>
            </a:custGeom>
            <a:solidFill>
              <a:srgbClr val="EF1A21"/>
            </a:solidFill>
          </p:spPr>
          <p:txBody>
            <a:bodyPr wrap="square" lIns="0" tIns="0" rIns="0" bIns="0" rtlCol="0"/>
            <a:lstStyle/>
            <a:p>
              <a:pPr defTabSz="652982">
                <a:defRPr/>
              </a:pPr>
              <a:endParaRPr sz="1286">
                <a:solidFill>
                  <a:srgbClr val="0B375B"/>
                </a:solidFill>
                <a:latin typeface="Calibri"/>
              </a:endParaRPr>
            </a:p>
          </p:txBody>
        </p:sp>
        <p:sp>
          <p:nvSpPr>
            <p:cNvPr id="10" name="object 7">
              <a:extLst>
                <a:ext uri="{FF2B5EF4-FFF2-40B4-BE49-F238E27FC236}">
                  <a16:creationId xmlns:a16="http://schemas.microsoft.com/office/drawing/2014/main" id="{223B8977-FD89-4A16-85D9-5DBA4BDA7F64}"/>
                </a:ext>
              </a:extLst>
            </p:cNvPr>
            <p:cNvSpPr/>
            <p:nvPr/>
          </p:nvSpPr>
          <p:spPr>
            <a:xfrm>
              <a:off x="8883395" y="3761232"/>
              <a:ext cx="1022985" cy="1031875"/>
            </a:xfrm>
            <a:custGeom>
              <a:avLst/>
              <a:gdLst/>
              <a:ahLst/>
              <a:cxnLst/>
              <a:rect l="l" t="t" r="r" b="b"/>
              <a:pathLst>
                <a:path w="1022984" h="1031875">
                  <a:moveTo>
                    <a:pt x="0" y="1031747"/>
                  </a:moveTo>
                  <a:lnTo>
                    <a:pt x="1022603" y="1031747"/>
                  </a:lnTo>
                  <a:lnTo>
                    <a:pt x="1022603" y="0"/>
                  </a:lnTo>
                  <a:lnTo>
                    <a:pt x="0" y="0"/>
                  </a:lnTo>
                  <a:lnTo>
                    <a:pt x="0" y="1031747"/>
                  </a:lnTo>
                  <a:close/>
                </a:path>
              </a:pathLst>
            </a:custGeom>
            <a:solidFill>
              <a:srgbClr val="D9D9D9"/>
            </a:solidFill>
          </p:spPr>
          <p:txBody>
            <a:bodyPr wrap="square" lIns="0" tIns="0" rIns="0" bIns="0" rtlCol="0"/>
            <a:lstStyle/>
            <a:p>
              <a:pPr defTabSz="652982">
                <a:defRPr/>
              </a:pPr>
              <a:endParaRPr sz="1286">
                <a:solidFill>
                  <a:srgbClr val="0B375B"/>
                </a:solidFill>
                <a:latin typeface="Calibri"/>
              </a:endParaRPr>
            </a:p>
          </p:txBody>
        </p:sp>
        <p:pic>
          <p:nvPicPr>
            <p:cNvPr id="11" name="object 8">
              <a:extLst>
                <a:ext uri="{FF2B5EF4-FFF2-40B4-BE49-F238E27FC236}">
                  <a16:creationId xmlns:a16="http://schemas.microsoft.com/office/drawing/2014/main" id="{0D4BCA10-6255-4960-8CEB-20E806ABD1A7}"/>
                </a:ext>
              </a:extLst>
            </p:cNvPr>
            <p:cNvPicPr/>
            <p:nvPr/>
          </p:nvPicPr>
          <p:blipFill>
            <a:blip r:embed="rId2" cstate="print"/>
            <a:stretch>
              <a:fillRect/>
            </a:stretch>
          </p:blipFill>
          <p:spPr>
            <a:xfrm>
              <a:off x="5803392" y="2740151"/>
              <a:ext cx="1033271" cy="1033272"/>
            </a:xfrm>
            <a:prstGeom prst="rect">
              <a:avLst/>
            </a:prstGeom>
          </p:spPr>
        </p:pic>
        <p:pic>
          <p:nvPicPr>
            <p:cNvPr id="12" name="object 9">
              <a:extLst>
                <a:ext uri="{FF2B5EF4-FFF2-40B4-BE49-F238E27FC236}">
                  <a16:creationId xmlns:a16="http://schemas.microsoft.com/office/drawing/2014/main" id="{FFAE334C-655F-4045-AE72-D291CFE0503C}"/>
                </a:ext>
              </a:extLst>
            </p:cNvPr>
            <p:cNvPicPr/>
            <p:nvPr/>
          </p:nvPicPr>
          <p:blipFill>
            <a:blip r:embed="rId3" cstate="print"/>
            <a:stretch>
              <a:fillRect/>
            </a:stretch>
          </p:blipFill>
          <p:spPr>
            <a:xfrm>
              <a:off x="6829043" y="2741167"/>
              <a:ext cx="2052827" cy="2051811"/>
            </a:xfrm>
            <a:prstGeom prst="rect">
              <a:avLst/>
            </a:prstGeom>
          </p:spPr>
        </p:pic>
        <p:sp>
          <p:nvSpPr>
            <p:cNvPr id="13" name="object 10">
              <a:extLst>
                <a:ext uri="{FF2B5EF4-FFF2-40B4-BE49-F238E27FC236}">
                  <a16:creationId xmlns:a16="http://schemas.microsoft.com/office/drawing/2014/main" id="{BE4D4A5C-3807-4A2B-89A2-834203C1491E}"/>
                </a:ext>
              </a:extLst>
            </p:cNvPr>
            <p:cNvSpPr/>
            <p:nvPr/>
          </p:nvSpPr>
          <p:spPr>
            <a:xfrm>
              <a:off x="5515355" y="5827776"/>
              <a:ext cx="289560" cy="289560"/>
            </a:xfrm>
            <a:custGeom>
              <a:avLst/>
              <a:gdLst/>
              <a:ahLst/>
              <a:cxnLst/>
              <a:rect l="l" t="t" r="r" b="b"/>
              <a:pathLst>
                <a:path w="289560" h="289560">
                  <a:moveTo>
                    <a:pt x="289560" y="0"/>
                  </a:moveTo>
                  <a:lnTo>
                    <a:pt x="0" y="0"/>
                  </a:lnTo>
                  <a:lnTo>
                    <a:pt x="0" y="289560"/>
                  </a:lnTo>
                  <a:lnTo>
                    <a:pt x="289560" y="289560"/>
                  </a:lnTo>
                  <a:lnTo>
                    <a:pt x="289560" y="0"/>
                  </a:lnTo>
                  <a:close/>
                </a:path>
              </a:pathLst>
            </a:custGeom>
            <a:solidFill>
              <a:srgbClr val="EF1A21"/>
            </a:solidFill>
          </p:spPr>
          <p:txBody>
            <a:bodyPr wrap="square" lIns="0" tIns="0" rIns="0" bIns="0" rtlCol="0"/>
            <a:lstStyle/>
            <a:p>
              <a:pPr defTabSz="652982">
                <a:defRPr/>
              </a:pPr>
              <a:endParaRPr sz="1286">
                <a:solidFill>
                  <a:srgbClr val="0B375B"/>
                </a:solidFill>
                <a:latin typeface="Calibri"/>
              </a:endParaRPr>
            </a:p>
          </p:txBody>
        </p:sp>
        <p:pic>
          <p:nvPicPr>
            <p:cNvPr id="14" name="object 11">
              <a:extLst>
                <a:ext uri="{FF2B5EF4-FFF2-40B4-BE49-F238E27FC236}">
                  <a16:creationId xmlns:a16="http://schemas.microsoft.com/office/drawing/2014/main" id="{10B589A9-CCEA-407A-B451-2AFABB9D71E7}"/>
                </a:ext>
              </a:extLst>
            </p:cNvPr>
            <p:cNvPicPr/>
            <p:nvPr/>
          </p:nvPicPr>
          <p:blipFill>
            <a:blip r:embed="rId4" cstate="print"/>
            <a:stretch>
              <a:fillRect/>
            </a:stretch>
          </p:blipFill>
          <p:spPr>
            <a:xfrm>
              <a:off x="5801867" y="5826250"/>
              <a:ext cx="1033271" cy="1031746"/>
            </a:xfrm>
            <a:prstGeom prst="rect">
              <a:avLst/>
            </a:prstGeom>
          </p:spPr>
        </p:pic>
        <p:sp>
          <p:nvSpPr>
            <p:cNvPr id="15" name="object 12">
              <a:extLst>
                <a:ext uri="{FF2B5EF4-FFF2-40B4-BE49-F238E27FC236}">
                  <a16:creationId xmlns:a16="http://schemas.microsoft.com/office/drawing/2014/main" id="{9D6CAB54-65BD-40C9-A48A-3AE919286F32}"/>
                </a:ext>
              </a:extLst>
            </p:cNvPr>
            <p:cNvSpPr/>
            <p:nvPr/>
          </p:nvSpPr>
          <p:spPr>
            <a:xfrm>
              <a:off x="9369551" y="1162811"/>
              <a:ext cx="536575" cy="548640"/>
            </a:xfrm>
            <a:custGeom>
              <a:avLst/>
              <a:gdLst/>
              <a:ahLst/>
              <a:cxnLst/>
              <a:rect l="l" t="t" r="r" b="b"/>
              <a:pathLst>
                <a:path w="536575" h="548639">
                  <a:moveTo>
                    <a:pt x="0" y="548639"/>
                  </a:moveTo>
                  <a:lnTo>
                    <a:pt x="536448" y="548639"/>
                  </a:lnTo>
                  <a:lnTo>
                    <a:pt x="536448" y="0"/>
                  </a:lnTo>
                  <a:lnTo>
                    <a:pt x="0" y="0"/>
                  </a:lnTo>
                  <a:lnTo>
                    <a:pt x="0" y="548639"/>
                  </a:lnTo>
                  <a:close/>
                </a:path>
              </a:pathLst>
            </a:custGeom>
            <a:solidFill>
              <a:srgbClr val="EF1A21"/>
            </a:solidFill>
          </p:spPr>
          <p:txBody>
            <a:bodyPr wrap="square" lIns="0" tIns="0" rIns="0" bIns="0" rtlCol="0"/>
            <a:lstStyle/>
            <a:p>
              <a:pPr defTabSz="652982">
                <a:defRPr/>
              </a:pPr>
              <a:endParaRPr sz="1286">
                <a:solidFill>
                  <a:srgbClr val="0B375B"/>
                </a:solidFill>
                <a:latin typeface="Calibri"/>
              </a:endParaRPr>
            </a:p>
          </p:txBody>
        </p:sp>
        <p:pic>
          <p:nvPicPr>
            <p:cNvPr id="16" name="object 13">
              <a:extLst>
                <a:ext uri="{FF2B5EF4-FFF2-40B4-BE49-F238E27FC236}">
                  <a16:creationId xmlns:a16="http://schemas.microsoft.com/office/drawing/2014/main" id="{7D8BF29C-2784-4996-A0F7-A58CB00E6839}"/>
                </a:ext>
              </a:extLst>
            </p:cNvPr>
            <p:cNvPicPr/>
            <p:nvPr/>
          </p:nvPicPr>
          <p:blipFill>
            <a:blip r:embed="rId5" cstate="print"/>
            <a:stretch>
              <a:fillRect/>
            </a:stretch>
          </p:blipFill>
          <p:spPr>
            <a:xfrm>
              <a:off x="8883395" y="1712048"/>
              <a:ext cx="1022603" cy="1029627"/>
            </a:xfrm>
            <a:prstGeom prst="rect">
              <a:avLst/>
            </a:prstGeom>
          </p:spPr>
        </p:pic>
        <p:sp>
          <p:nvSpPr>
            <p:cNvPr id="17" name="object 14">
              <a:extLst>
                <a:ext uri="{FF2B5EF4-FFF2-40B4-BE49-F238E27FC236}">
                  <a16:creationId xmlns:a16="http://schemas.microsoft.com/office/drawing/2014/main" id="{1DCA37CA-3B2D-4432-BD0C-1087DCDDB175}"/>
                </a:ext>
              </a:extLst>
            </p:cNvPr>
            <p:cNvSpPr/>
            <p:nvPr/>
          </p:nvSpPr>
          <p:spPr>
            <a:xfrm>
              <a:off x="3739895" y="5832347"/>
              <a:ext cx="1031875" cy="1026160"/>
            </a:xfrm>
            <a:custGeom>
              <a:avLst/>
              <a:gdLst/>
              <a:ahLst/>
              <a:cxnLst/>
              <a:rect l="l" t="t" r="r" b="b"/>
              <a:pathLst>
                <a:path w="1031875" h="1026159">
                  <a:moveTo>
                    <a:pt x="1031748" y="0"/>
                  </a:moveTo>
                  <a:lnTo>
                    <a:pt x="0" y="0"/>
                  </a:lnTo>
                  <a:lnTo>
                    <a:pt x="0" y="1025649"/>
                  </a:lnTo>
                  <a:lnTo>
                    <a:pt x="1031748" y="1025649"/>
                  </a:lnTo>
                  <a:lnTo>
                    <a:pt x="1031748" y="0"/>
                  </a:lnTo>
                  <a:close/>
                </a:path>
              </a:pathLst>
            </a:custGeom>
            <a:solidFill>
              <a:srgbClr val="D9D9D9"/>
            </a:solidFill>
          </p:spPr>
          <p:txBody>
            <a:bodyPr wrap="square" lIns="0" tIns="0" rIns="0" bIns="0" rtlCol="0"/>
            <a:lstStyle/>
            <a:p>
              <a:pPr defTabSz="652982">
                <a:defRPr/>
              </a:pPr>
              <a:endParaRPr sz="1286">
                <a:solidFill>
                  <a:srgbClr val="0B375B"/>
                </a:solidFill>
                <a:latin typeface="Calibri"/>
              </a:endParaRPr>
            </a:p>
          </p:txBody>
        </p:sp>
        <p:sp>
          <p:nvSpPr>
            <p:cNvPr id="19" name="object 15">
              <a:extLst>
                <a:ext uri="{FF2B5EF4-FFF2-40B4-BE49-F238E27FC236}">
                  <a16:creationId xmlns:a16="http://schemas.microsoft.com/office/drawing/2014/main" id="{801320C3-5F68-4CD6-943B-B7328F9177F5}"/>
                </a:ext>
              </a:extLst>
            </p:cNvPr>
            <p:cNvSpPr/>
            <p:nvPr/>
          </p:nvSpPr>
          <p:spPr>
            <a:xfrm>
              <a:off x="3195827" y="6312407"/>
              <a:ext cx="548640" cy="546100"/>
            </a:xfrm>
            <a:custGeom>
              <a:avLst/>
              <a:gdLst/>
              <a:ahLst/>
              <a:cxnLst/>
              <a:rect l="l" t="t" r="r" b="b"/>
              <a:pathLst>
                <a:path w="548639" h="546100">
                  <a:moveTo>
                    <a:pt x="548639" y="0"/>
                  </a:moveTo>
                  <a:lnTo>
                    <a:pt x="0" y="0"/>
                  </a:lnTo>
                  <a:lnTo>
                    <a:pt x="0" y="545589"/>
                  </a:lnTo>
                  <a:lnTo>
                    <a:pt x="548639" y="545589"/>
                  </a:lnTo>
                  <a:lnTo>
                    <a:pt x="548639" y="0"/>
                  </a:lnTo>
                  <a:close/>
                </a:path>
              </a:pathLst>
            </a:custGeom>
            <a:solidFill>
              <a:srgbClr val="EF1A21"/>
            </a:solidFill>
          </p:spPr>
          <p:txBody>
            <a:bodyPr wrap="square" lIns="0" tIns="0" rIns="0" bIns="0" rtlCol="0"/>
            <a:lstStyle/>
            <a:p>
              <a:pPr defTabSz="652982">
                <a:defRPr/>
              </a:pPr>
              <a:endParaRPr sz="1286">
                <a:solidFill>
                  <a:srgbClr val="0B375B"/>
                </a:solidFill>
                <a:latin typeface="Calibri"/>
              </a:endParaRPr>
            </a:p>
          </p:txBody>
        </p:sp>
        <p:pic>
          <p:nvPicPr>
            <p:cNvPr id="20" name="object 16">
              <a:extLst>
                <a:ext uri="{FF2B5EF4-FFF2-40B4-BE49-F238E27FC236}">
                  <a16:creationId xmlns:a16="http://schemas.microsoft.com/office/drawing/2014/main" id="{7113AEA9-6B94-4D36-95B0-7FEBDD58CC63}"/>
                </a:ext>
              </a:extLst>
            </p:cNvPr>
            <p:cNvPicPr/>
            <p:nvPr/>
          </p:nvPicPr>
          <p:blipFill>
            <a:blip r:embed="rId6" cstate="print"/>
            <a:stretch>
              <a:fillRect/>
            </a:stretch>
          </p:blipFill>
          <p:spPr>
            <a:xfrm>
              <a:off x="4783836" y="3779011"/>
              <a:ext cx="2051304" cy="2050288"/>
            </a:xfrm>
            <a:prstGeom prst="rect">
              <a:avLst/>
            </a:prstGeom>
          </p:spPr>
        </p:pic>
        <p:pic>
          <p:nvPicPr>
            <p:cNvPr id="21" name="object 17">
              <a:extLst>
                <a:ext uri="{FF2B5EF4-FFF2-40B4-BE49-F238E27FC236}">
                  <a16:creationId xmlns:a16="http://schemas.microsoft.com/office/drawing/2014/main" id="{6F92241D-8625-42AC-A843-43D90E972F06}"/>
                </a:ext>
              </a:extLst>
            </p:cNvPr>
            <p:cNvPicPr/>
            <p:nvPr/>
          </p:nvPicPr>
          <p:blipFill>
            <a:blip r:embed="rId7" cstate="print"/>
            <a:stretch>
              <a:fillRect/>
            </a:stretch>
          </p:blipFill>
          <p:spPr>
            <a:xfrm>
              <a:off x="8883395" y="4796027"/>
              <a:ext cx="1022603" cy="1033272"/>
            </a:xfrm>
            <a:prstGeom prst="rect">
              <a:avLst/>
            </a:prstGeom>
          </p:spPr>
        </p:pic>
      </p:grpSp>
      <p:sp>
        <p:nvSpPr>
          <p:cNvPr id="2" name="Прямоугольник 1">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pic>
        <p:nvPicPr>
          <p:cNvPr id="3" name="Рисунок 2">
            <a:extLst>
              <a:ext uri="{FF2B5EF4-FFF2-40B4-BE49-F238E27FC236}">
                <a16:creationId xmlns:a16="http://schemas.microsoft.com/office/drawing/2014/main" id="{6DD86261-BB02-40D2-B90D-64071C3819B7}"/>
              </a:ext>
            </a:extLst>
          </p:cNvPr>
          <p:cNvPicPr>
            <a:picLocks noChangeAspect="1"/>
          </p:cNvPicPr>
          <p:nvPr/>
        </p:nvPicPr>
        <p:blipFill>
          <a:blip r:embed="rId8"/>
          <a:stretch>
            <a:fillRect/>
          </a:stretch>
        </p:blipFill>
        <p:spPr>
          <a:xfrm>
            <a:off x="89516" y="5670963"/>
            <a:ext cx="1042070" cy="1088856"/>
          </a:xfrm>
          <a:prstGeom prst="rect">
            <a:avLst/>
          </a:prstGeom>
          <a:solidFill>
            <a:srgbClr val="002060"/>
          </a:solidFill>
        </p:spPr>
      </p:pic>
      <p:pic>
        <p:nvPicPr>
          <p:cNvPr id="22" name="Рисунок 21"/>
          <p:cNvPicPr>
            <a:picLocks noChangeAspect="1"/>
          </p:cNvPicPr>
          <p:nvPr/>
        </p:nvPicPr>
        <p:blipFill rotWithShape="1">
          <a:blip r:embed="rId9"/>
          <a:srcRect l="416" r="1625" b="2118"/>
          <a:stretch/>
        </p:blipFill>
        <p:spPr>
          <a:xfrm>
            <a:off x="5441072" y="77257"/>
            <a:ext cx="1363364" cy="1369495"/>
          </a:xfrm>
          <a:prstGeom prst="flowChartConnector">
            <a:avLst/>
          </a:prstGeom>
        </p:spPr>
      </p:pic>
      <p:sp>
        <p:nvSpPr>
          <p:cNvPr id="23" name="Заголовок 1">
            <a:extLst>
              <a:ext uri="{FF2B5EF4-FFF2-40B4-BE49-F238E27FC236}">
                <a16:creationId xmlns:a16="http://schemas.microsoft.com/office/drawing/2014/main" id="{E07BF537-D79F-4CA1-9965-C92F213D14BC}"/>
              </a:ext>
            </a:extLst>
          </p:cNvPr>
          <p:cNvSpPr txBox="1">
            <a:spLocks/>
          </p:cNvSpPr>
          <p:nvPr/>
        </p:nvSpPr>
        <p:spPr>
          <a:xfrm>
            <a:off x="4309068" y="1427143"/>
            <a:ext cx="3909669" cy="448019"/>
          </a:xfrm>
          <a:prstGeom prst="rect">
            <a:avLst/>
          </a:prstGeom>
          <a:solidFill>
            <a:srgbClr val="FFFFFF">
              <a:alpha val="50196"/>
            </a:srgbClr>
          </a:solidFill>
        </p:spPr>
        <p:txBody>
          <a:bodyPr vert="horz" lIns="65300" tIns="32650" rIns="65300" bIns="32650" rtlCol="0" anchor="t">
            <a:noAutofit/>
          </a:bodyPr>
          <a:lstStyle>
            <a:lvl1pPr algn="l" defTabSz="914400" rtl="0" eaLnBrk="1" latinLnBrk="0" hangingPunct="1">
              <a:lnSpc>
                <a:spcPct val="90000"/>
              </a:lnSpc>
              <a:spcBef>
                <a:spcPct val="0"/>
              </a:spcBef>
              <a:buNone/>
              <a:defRPr sz="4800" kern="1200">
                <a:solidFill>
                  <a:schemeClr val="tx1"/>
                </a:solidFill>
                <a:effectLst/>
                <a:latin typeface="+mj-lt"/>
                <a:ea typeface="+mj-ea"/>
                <a:cs typeface="+mj-cs"/>
              </a:defRPr>
            </a:lvl1pPr>
          </a:lstStyle>
          <a:p>
            <a:pPr algn="ctr" defTabSz="870875">
              <a:lnSpc>
                <a:spcPct val="115000"/>
              </a:lnSpc>
            </a:pPr>
            <a:r>
              <a:rPr lang="uz-Cyrl-UZ" sz="3200" b="1" dirty="0">
                <a:solidFill>
                  <a:srgbClr val="0B375B"/>
                </a:solidFill>
                <a:latin typeface="Times New Roman" panose="02020603050405020304" pitchFamily="18" charset="0"/>
                <a:ea typeface="Times New Roman" panose="02020603050405020304" pitchFamily="18" charset="0"/>
              </a:rPr>
              <a:t>МАЪРУЗА - 12</a:t>
            </a:r>
            <a:endParaRPr lang="en-US" sz="3200" dirty="0">
              <a:solidFill>
                <a:srgbClr val="0B375B"/>
              </a:solidFill>
              <a:latin typeface="Times New Roman" panose="02020603050405020304" pitchFamily="18" charset="0"/>
              <a:ea typeface="Times New Roman" panose="02020603050405020304" pitchFamily="18" charset="0"/>
            </a:endParaRPr>
          </a:p>
        </p:txBody>
      </p:sp>
      <p:sp>
        <p:nvSpPr>
          <p:cNvPr id="24" name="Заголовок 1"/>
          <p:cNvSpPr txBox="1">
            <a:spLocks/>
          </p:cNvSpPr>
          <p:nvPr/>
        </p:nvSpPr>
        <p:spPr>
          <a:xfrm>
            <a:off x="2004837" y="1396022"/>
            <a:ext cx="8701745" cy="211162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gn="l">
              <a:lnSpc>
                <a:spcPct val="150000"/>
              </a:lnSpc>
              <a:spcAft>
                <a:spcPts val="800"/>
              </a:spcAft>
              <a:defRPr/>
            </a:pPr>
            <a:r>
              <a:rPr lang="ru-RU" sz="3000" b="1" dirty="0">
                <a:solidFill>
                  <a:srgbClr val="0B375B"/>
                </a:solidFill>
                <a:latin typeface="Times New Roman" panose="02020603050405020304" pitchFamily="18" charset="0"/>
                <a:ea typeface="Times New Roman" panose="02020603050405020304" pitchFamily="18" charset="0"/>
              </a:rPr>
              <a:t>МАСЪУЛИЯТ ТАҚСИМОТИ МАТРИЦАСИ ЁКИ </a:t>
            </a:r>
            <a:r>
              <a:rPr lang="en-US" sz="3000" b="1" dirty="0">
                <a:solidFill>
                  <a:srgbClr val="0B375B"/>
                </a:solidFill>
                <a:latin typeface="Times New Roman" panose="02020603050405020304" pitchFamily="18" charset="0"/>
                <a:ea typeface="Times New Roman" panose="02020603050405020304" pitchFamily="18" charset="0"/>
              </a:rPr>
              <a:t>RACI </a:t>
            </a:r>
            <a:r>
              <a:rPr lang="ru-RU" sz="3000" b="1" dirty="0">
                <a:solidFill>
                  <a:srgbClr val="0B375B"/>
                </a:solidFill>
                <a:latin typeface="Times New Roman" panose="02020603050405020304" pitchFamily="18" charset="0"/>
                <a:ea typeface="Times New Roman" panose="02020603050405020304" pitchFamily="18" charset="0"/>
              </a:rPr>
              <a:t>МАТРИЦАСИ</a:t>
            </a:r>
          </a:p>
        </p:txBody>
      </p:sp>
    </p:spTree>
    <p:extLst>
      <p:ext uri="{BB962C8B-B14F-4D97-AF65-F5344CB8AC3E}">
        <p14:creationId xmlns:p14="http://schemas.microsoft.com/office/powerpoint/2010/main" val="391137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40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iterate type="wd">
                                    <p:tmPct val="0"/>
                                  </p:iterate>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up)">
                                      <p:cBhvr>
                                        <p:cTn id="2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Подзаголовок 2"/>
          <p:cNvSpPr>
            <a:spLocks noGrp="1"/>
          </p:cNvSpPr>
          <p:nvPr>
            <p:ph type="subTitle" idx="1"/>
          </p:nvPr>
        </p:nvSpPr>
        <p:spPr>
          <a:xfrm>
            <a:off x="1969303" y="1229005"/>
            <a:ext cx="9392301" cy="3554311"/>
          </a:xfrm>
        </p:spPr>
        <p:txBody>
          <a:bodyPr>
            <a:noAutofit/>
          </a:bodyPr>
          <a:lstStyle/>
          <a:p>
            <a:pPr marL="326491" indent="-326491">
              <a:lnSpc>
                <a:spcPct val="150000"/>
              </a:lnSpc>
              <a:spcBef>
                <a:spcPts val="429"/>
              </a:spcBef>
              <a:buFont typeface="Wingdings" panose="05000000000000000000" pitchFamily="2" charset="2"/>
              <a:buChar char="§"/>
            </a:pPr>
            <a:r>
              <a:rPr lang="uz-Cyrl-UZ" sz="2800" dirty="0">
                <a:solidFill>
                  <a:srgbClr val="002060"/>
                </a:solidFill>
                <a:latin typeface="Times New Roman" panose="02020603050405020304" pitchFamily="18" charset="0"/>
                <a:cs typeface="Times New Roman" panose="02020603050405020304" pitchFamily="18" charset="0"/>
              </a:rPr>
              <a:t>Маъсулият матрицаси тушунчаси.</a:t>
            </a:r>
          </a:p>
          <a:p>
            <a:pPr marL="326491" indent="-326491">
              <a:lnSpc>
                <a:spcPct val="150000"/>
              </a:lnSpc>
              <a:spcBef>
                <a:spcPts val="429"/>
              </a:spcBef>
              <a:buFont typeface="Wingdings" panose="05000000000000000000" pitchFamily="2" charset="2"/>
              <a:buChar char="§"/>
            </a:pPr>
            <a:r>
              <a:rPr lang="uz-Cyrl-UZ" sz="2800" dirty="0">
                <a:solidFill>
                  <a:srgbClr val="002060"/>
                </a:solidFill>
                <a:latin typeface="Times New Roman" panose="02020603050405020304" pitchFamily="18" charset="0"/>
                <a:cs typeface="Times New Roman" panose="02020603050405020304" pitchFamily="18" charset="0"/>
              </a:rPr>
              <a:t>Масъулият матрицасини қуриш усуллари.</a:t>
            </a:r>
          </a:p>
          <a:p>
            <a:pPr marL="326491" indent="-326491">
              <a:lnSpc>
                <a:spcPct val="150000"/>
              </a:lnSpc>
              <a:spcBef>
                <a:spcPts val="429"/>
              </a:spcBef>
              <a:buFont typeface="Wingdings" panose="05000000000000000000" pitchFamily="2" charset="2"/>
              <a:buChar char="§"/>
            </a:pPr>
            <a:r>
              <a:rPr lang="uz-Cyrl-UZ" sz="2800" dirty="0">
                <a:solidFill>
                  <a:srgbClr val="002060"/>
                </a:solidFill>
                <a:latin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cs typeface="Times New Roman" panose="02020603050405020304" pitchFamily="18" charset="0"/>
              </a:rPr>
              <a:t>RACI </a:t>
            </a:r>
            <a:r>
              <a:rPr lang="uz-Cyrl-UZ" sz="2800" dirty="0">
                <a:solidFill>
                  <a:srgbClr val="002060"/>
                </a:solidFill>
                <a:latin typeface="Times New Roman" panose="02020603050405020304" pitchFamily="18" charset="0"/>
                <a:cs typeface="Times New Roman" panose="02020603050405020304" pitchFamily="18" charset="0"/>
              </a:rPr>
              <a:t>матрицаси ва унинг моҳияти.</a:t>
            </a:r>
          </a:p>
          <a:p>
            <a:pPr marL="326491" indent="-326491">
              <a:lnSpc>
                <a:spcPct val="150000"/>
              </a:lnSpc>
              <a:spcBef>
                <a:spcPts val="429"/>
              </a:spcBef>
              <a:buFont typeface="Wingdings" panose="05000000000000000000" pitchFamily="2" charset="2"/>
              <a:buChar char="§"/>
            </a:pPr>
            <a:r>
              <a:rPr lang="en-US" altLang="ru-RU" sz="2800" dirty="0">
                <a:solidFill>
                  <a:srgbClr val="002060"/>
                </a:solidFill>
                <a:latin typeface="Times New Roman" panose="02020603050405020304" pitchFamily="18" charset="0"/>
                <a:cs typeface="Times New Roman" panose="02020603050405020304" pitchFamily="18" charset="0"/>
              </a:rPr>
              <a:t>PMBOK</a:t>
            </a:r>
            <a:r>
              <a:rPr lang="ru-RU" altLang="ru-RU" sz="2800" dirty="0">
                <a:solidFill>
                  <a:srgbClr val="002060"/>
                </a:solidFill>
                <a:latin typeface="Times New Roman" panose="02020603050405020304" pitchFamily="18" charset="0"/>
                <a:cs typeface="Times New Roman" panose="02020603050405020304" pitchFamily="18" charset="0"/>
              </a:rPr>
              <a:t> </a:t>
            </a:r>
            <a:r>
              <a:rPr lang="ru-RU" altLang="ru-RU" sz="2800" dirty="0" err="1">
                <a:solidFill>
                  <a:srgbClr val="002060"/>
                </a:solidFill>
                <a:latin typeface="Times New Roman" panose="02020603050405020304" pitchFamily="18" charset="0"/>
                <a:cs typeface="Times New Roman" panose="02020603050405020304" pitchFamily="18" charset="0"/>
              </a:rPr>
              <a:t>қўлланмасида</a:t>
            </a:r>
            <a:r>
              <a:rPr lang="ru-RU" altLang="ru-RU" sz="2800" dirty="0">
                <a:solidFill>
                  <a:srgbClr val="002060"/>
                </a:solidFill>
                <a:latin typeface="Times New Roman" panose="02020603050405020304" pitchFamily="18" charset="0"/>
                <a:cs typeface="Times New Roman" panose="02020603050405020304" pitchFamily="18" charset="0"/>
              </a:rPr>
              <a:t> </a:t>
            </a:r>
            <a:r>
              <a:rPr lang="en-US" altLang="ru-RU" sz="2800" dirty="0">
                <a:solidFill>
                  <a:srgbClr val="002060"/>
                </a:solidFill>
                <a:latin typeface="Times New Roman" panose="02020603050405020304" pitchFamily="18" charset="0"/>
                <a:cs typeface="Times New Roman" panose="02020603050405020304" pitchFamily="18" charset="0"/>
              </a:rPr>
              <a:t>RACI</a:t>
            </a:r>
            <a:r>
              <a:rPr lang="ru-RU" altLang="ru-RU" sz="2800" dirty="0">
                <a:solidFill>
                  <a:srgbClr val="002060"/>
                </a:solidFill>
                <a:latin typeface="Times New Roman" panose="02020603050405020304" pitchFamily="18" charset="0"/>
                <a:cs typeface="Times New Roman" panose="02020603050405020304" pitchFamily="18" charset="0"/>
              </a:rPr>
              <a:t> </a:t>
            </a:r>
            <a:r>
              <a:rPr lang="ru-RU" altLang="ru-RU" sz="2800" dirty="0" err="1">
                <a:solidFill>
                  <a:srgbClr val="002060"/>
                </a:solidFill>
                <a:latin typeface="Times New Roman" panose="02020603050405020304" pitchFamily="18" charset="0"/>
                <a:cs typeface="Times New Roman" panose="02020603050405020304" pitchFamily="18" charset="0"/>
              </a:rPr>
              <a:t>матрицаси</a:t>
            </a:r>
            <a:r>
              <a:rPr lang="ru-RU" altLang="ru-RU" sz="2800" dirty="0">
                <a:solidFill>
                  <a:srgbClr val="002060"/>
                </a:solidFill>
                <a:latin typeface="Times New Roman" panose="02020603050405020304" pitchFamily="18" charset="0"/>
                <a:cs typeface="Times New Roman" panose="02020603050405020304" pitchFamily="18" charset="0"/>
              </a:rPr>
              <a:t>.</a:t>
            </a:r>
            <a:endParaRPr lang="ru-RU" sz="2800" dirty="0">
              <a:solidFill>
                <a:srgbClr val="002060"/>
              </a:solidFill>
              <a:latin typeface="Times New Roman" panose="02020603050405020304" pitchFamily="18" charset="0"/>
              <a:cs typeface="Times New Roman" pitchFamily="18" charset="0"/>
            </a:endParaRPr>
          </a:p>
          <a:p>
            <a:pPr marL="326491" indent="-326491">
              <a:lnSpc>
                <a:spcPct val="150000"/>
              </a:lnSpc>
              <a:spcBef>
                <a:spcPts val="429"/>
              </a:spcBef>
              <a:buFont typeface="Wingdings" panose="05000000000000000000" pitchFamily="2" charset="2"/>
              <a:buChar char="§"/>
            </a:pPr>
            <a:r>
              <a:rPr lang="en-US" altLang="ru-RU" sz="2800" dirty="0">
                <a:solidFill>
                  <a:srgbClr val="002060"/>
                </a:solidFill>
                <a:latin typeface="Times New Roman" panose="02020603050405020304" pitchFamily="18" charset="0"/>
                <a:cs typeface="Times New Roman" panose="02020603050405020304" pitchFamily="18" charset="0"/>
              </a:rPr>
              <a:t>RACI </a:t>
            </a:r>
            <a:r>
              <a:rPr lang="uz-Cyrl-UZ" altLang="ru-RU" sz="2800" dirty="0">
                <a:solidFill>
                  <a:srgbClr val="002060"/>
                </a:solidFill>
                <a:latin typeface="Times New Roman" panose="02020603050405020304" pitchFamily="18" charset="0"/>
                <a:cs typeface="Times New Roman" panose="02020603050405020304" pitchFamily="18" charset="0"/>
              </a:rPr>
              <a:t>м</a:t>
            </a:r>
            <a:r>
              <a:rPr lang="ru-RU" altLang="ru-RU" sz="2800" dirty="0" err="1">
                <a:solidFill>
                  <a:srgbClr val="002060"/>
                </a:solidFill>
                <a:latin typeface="Times New Roman" panose="02020603050405020304" pitchFamily="18" charset="0"/>
                <a:cs typeface="Times New Roman" panose="02020603050405020304" pitchFamily="18" charset="0"/>
              </a:rPr>
              <a:t>асъулият</a:t>
            </a:r>
            <a:r>
              <a:rPr lang="ru-RU" altLang="ru-RU" sz="2800" dirty="0">
                <a:solidFill>
                  <a:srgbClr val="002060"/>
                </a:solidFill>
                <a:latin typeface="Times New Roman" panose="02020603050405020304" pitchFamily="18" charset="0"/>
                <a:cs typeface="Times New Roman" panose="02020603050405020304" pitchFamily="18" charset="0"/>
              </a:rPr>
              <a:t> </a:t>
            </a:r>
            <a:r>
              <a:rPr lang="ru-RU" altLang="ru-RU" sz="2800" dirty="0" err="1">
                <a:solidFill>
                  <a:srgbClr val="002060"/>
                </a:solidFill>
                <a:latin typeface="Times New Roman" panose="02020603050405020304" pitchFamily="18" charset="0"/>
                <a:cs typeface="Times New Roman" panose="02020603050405020304" pitchFamily="18" charset="0"/>
              </a:rPr>
              <a:t>матрицасини</a:t>
            </a:r>
            <a:r>
              <a:rPr lang="ru-RU" altLang="ru-RU" sz="2800" dirty="0">
                <a:solidFill>
                  <a:srgbClr val="002060"/>
                </a:solidFill>
                <a:latin typeface="Times New Roman" panose="02020603050405020304" pitchFamily="18" charset="0"/>
                <a:cs typeface="Times New Roman" panose="02020603050405020304" pitchFamily="18" charset="0"/>
              </a:rPr>
              <a:t> </a:t>
            </a:r>
            <a:r>
              <a:rPr lang="ru-RU" altLang="ru-RU" sz="2800" dirty="0" err="1">
                <a:solidFill>
                  <a:srgbClr val="002060"/>
                </a:solidFill>
                <a:latin typeface="Times New Roman" panose="02020603050405020304" pitchFamily="18" charset="0"/>
                <a:cs typeface="Times New Roman" panose="02020603050405020304" pitchFamily="18" charset="0"/>
              </a:rPr>
              <a:t>қўллаш</a:t>
            </a:r>
            <a:r>
              <a:rPr lang="ru-RU" altLang="ru-RU" sz="2800" dirty="0">
                <a:solidFill>
                  <a:srgbClr val="002060"/>
                </a:solidFill>
                <a:latin typeface="Times New Roman" panose="02020603050405020304" pitchFamily="18" charset="0"/>
                <a:cs typeface="Times New Roman" panose="02020603050405020304" pitchFamily="18" charset="0"/>
              </a:rPr>
              <a:t>.</a:t>
            </a:r>
            <a:endParaRPr lang="uz-Cyrl-UZ" sz="2667" dirty="0">
              <a:solidFill>
                <a:srgbClr val="0B375B"/>
              </a:solidFill>
              <a:latin typeface="Times New Roman" panose="02020603050405020304" pitchFamily="18" charset="0"/>
              <a:cs typeface="Times New Roman" panose="02020603050405020304" pitchFamily="18" charset="0"/>
            </a:endParaRPr>
          </a:p>
        </p:txBody>
      </p:sp>
      <p:sp>
        <p:nvSpPr>
          <p:cNvPr id="6" name="object 11">
            <a:extLst>
              <a:ext uri="{FF2B5EF4-FFF2-40B4-BE49-F238E27FC236}">
                <a16:creationId xmlns:a16="http://schemas.microsoft.com/office/drawing/2014/main" id="{F633148C-B4CB-4FAF-99A7-469472199EF5}"/>
              </a:ext>
            </a:extLst>
          </p:cNvPr>
          <p:cNvSpPr/>
          <p:nvPr/>
        </p:nvSpPr>
        <p:spPr>
          <a:xfrm>
            <a:off x="1260154" y="1950360"/>
            <a:ext cx="458986" cy="470770"/>
          </a:xfrm>
          <a:custGeom>
            <a:avLst/>
            <a:gdLst/>
            <a:ahLst/>
            <a:cxnLst/>
            <a:rect l="l" t="t" r="r" b="b"/>
            <a:pathLst>
              <a:path w="504189" h="596900">
                <a:moveTo>
                  <a:pt x="183083" y="284835"/>
                </a:moveTo>
                <a:lnTo>
                  <a:pt x="180632" y="272719"/>
                </a:lnTo>
                <a:lnTo>
                  <a:pt x="173964" y="262826"/>
                </a:lnTo>
                <a:lnTo>
                  <a:pt x="164058" y="256159"/>
                </a:lnTo>
                <a:lnTo>
                  <a:pt x="151942" y="253707"/>
                </a:lnTo>
                <a:lnTo>
                  <a:pt x="139827" y="256159"/>
                </a:lnTo>
                <a:lnTo>
                  <a:pt x="129933" y="262826"/>
                </a:lnTo>
                <a:lnTo>
                  <a:pt x="123266" y="272719"/>
                </a:lnTo>
                <a:lnTo>
                  <a:pt x="120815" y="284835"/>
                </a:lnTo>
                <a:lnTo>
                  <a:pt x="123266" y="296951"/>
                </a:lnTo>
                <a:lnTo>
                  <a:pt x="129933" y="306844"/>
                </a:lnTo>
                <a:lnTo>
                  <a:pt x="139827" y="313512"/>
                </a:lnTo>
                <a:lnTo>
                  <a:pt x="151942" y="315963"/>
                </a:lnTo>
                <a:lnTo>
                  <a:pt x="164058" y="313512"/>
                </a:lnTo>
                <a:lnTo>
                  <a:pt x="173964" y="306844"/>
                </a:lnTo>
                <a:lnTo>
                  <a:pt x="180632" y="296951"/>
                </a:lnTo>
                <a:lnTo>
                  <a:pt x="183083" y="284835"/>
                </a:lnTo>
                <a:close/>
              </a:path>
              <a:path w="504189" h="596900">
                <a:moveTo>
                  <a:pt x="276466" y="134391"/>
                </a:moveTo>
                <a:lnTo>
                  <a:pt x="274002" y="122339"/>
                </a:lnTo>
                <a:lnTo>
                  <a:pt x="267296" y="112445"/>
                </a:lnTo>
                <a:lnTo>
                  <a:pt x="257390" y="105740"/>
                </a:lnTo>
                <a:lnTo>
                  <a:pt x="245338" y="103276"/>
                </a:lnTo>
                <a:lnTo>
                  <a:pt x="233286" y="105740"/>
                </a:lnTo>
                <a:lnTo>
                  <a:pt x="223380" y="112445"/>
                </a:lnTo>
                <a:lnTo>
                  <a:pt x="216674" y="122339"/>
                </a:lnTo>
                <a:lnTo>
                  <a:pt x="214210" y="134391"/>
                </a:lnTo>
                <a:lnTo>
                  <a:pt x="216674" y="146456"/>
                </a:lnTo>
                <a:lnTo>
                  <a:pt x="223380" y="156349"/>
                </a:lnTo>
                <a:lnTo>
                  <a:pt x="233286" y="163055"/>
                </a:lnTo>
                <a:lnTo>
                  <a:pt x="245338" y="165519"/>
                </a:lnTo>
                <a:lnTo>
                  <a:pt x="257390" y="163055"/>
                </a:lnTo>
                <a:lnTo>
                  <a:pt x="267296" y="156349"/>
                </a:lnTo>
                <a:lnTo>
                  <a:pt x="274002" y="146456"/>
                </a:lnTo>
                <a:lnTo>
                  <a:pt x="276466" y="134391"/>
                </a:lnTo>
                <a:close/>
              </a:path>
              <a:path w="504189" h="596900">
                <a:moveTo>
                  <a:pt x="503923" y="341998"/>
                </a:moveTo>
                <a:lnTo>
                  <a:pt x="496595" y="322630"/>
                </a:lnTo>
                <a:lnTo>
                  <a:pt x="445465" y="233705"/>
                </a:lnTo>
                <a:lnTo>
                  <a:pt x="445350" y="228511"/>
                </a:lnTo>
                <a:lnTo>
                  <a:pt x="442023" y="181940"/>
                </a:lnTo>
                <a:lnTo>
                  <a:pt x="428663" y="136512"/>
                </a:lnTo>
                <a:lnTo>
                  <a:pt x="406133" y="95097"/>
                </a:lnTo>
                <a:lnTo>
                  <a:pt x="378739" y="63246"/>
                </a:lnTo>
                <a:lnTo>
                  <a:pt x="336499" y="29883"/>
                </a:lnTo>
                <a:lnTo>
                  <a:pt x="333540" y="28549"/>
                </a:lnTo>
                <a:lnTo>
                  <a:pt x="333540" y="122542"/>
                </a:lnTo>
                <a:lnTo>
                  <a:pt x="333540" y="144767"/>
                </a:lnTo>
                <a:lnTo>
                  <a:pt x="315010" y="153670"/>
                </a:lnTo>
                <a:lnTo>
                  <a:pt x="313524" y="159588"/>
                </a:lnTo>
                <a:lnTo>
                  <a:pt x="307594" y="169964"/>
                </a:lnTo>
                <a:lnTo>
                  <a:pt x="314274" y="189242"/>
                </a:lnTo>
                <a:lnTo>
                  <a:pt x="299440" y="204063"/>
                </a:lnTo>
                <a:lnTo>
                  <a:pt x="280174" y="197383"/>
                </a:lnTo>
                <a:lnTo>
                  <a:pt x="274980" y="200355"/>
                </a:lnTo>
                <a:lnTo>
                  <a:pt x="269798" y="202577"/>
                </a:lnTo>
                <a:lnTo>
                  <a:pt x="263867" y="204063"/>
                </a:lnTo>
                <a:lnTo>
                  <a:pt x="254977" y="221843"/>
                </a:lnTo>
                <a:lnTo>
                  <a:pt x="240893" y="221843"/>
                </a:lnTo>
                <a:lnTo>
                  <a:pt x="240893" y="272986"/>
                </a:lnTo>
                <a:lnTo>
                  <a:pt x="240144" y="295211"/>
                </a:lnTo>
                <a:lnTo>
                  <a:pt x="221615" y="304101"/>
                </a:lnTo>
                <a:lnTo>
                  <a:pt x="220141" y="310032"/>
                </a:lnTo>
                <a:lnTo>
                  <a:pt x="217919" y="315226"/>
                </a:lnTo>
                <a:lnTo>
                  <a:pt x="214947" y="320408"/>
                </a:lnTo>
                <a:lnTo>
                  <a:pt x="220878" y="339674"/>
                </a:lnTo>
                <a:lnTo>
                  <a:pt x="206057" y="354495"/>
                </a:lnTo>
                <a:lnTo>
                  <a:pt x="186778" y="347827"/>
                </a:lnTo>
                <a:lnTo>
                  <a:pt x="181597" y="350799"/>
                </a:lnTo>
                <a:lnTo>
                  <a:pt x="176403" y="353021"/>
                </a:lnTo>
                <a:lnTo>
                  <a:pt x="170484" y="354495"/>
                </a:lnTo>
                <a:lnTo>
                  <a:pt x="162331" y="372287"/>
                </a:lnTo>
                <a:lnTo>
                  <a:pt x="141566" y="372287"/>
                </a:lnTo>
                <a:lnTo>
                  <a:pt x="132676" y="353758"/>
                </a:lnTo>
                <a:lnTo>
                  <a:pt x="129717" y="353021"/>
                </a:lnTo>
                <a:lnTo>
                  <a:pt x="126746" y="352272"/>
                </a:lnTo>
                <a:lnTo>
                  <a:pt x="121564" y="350050"/>
                </a:lnTo>
                <a:lnTo>
                  <a:pt x="116370" y="347091"/>
                </a:lnTo>
                <a:lnTo>
                  <a:pt x="97104" y="353021"/>
                </a:lnTo>
                <a:lnTo>
                  <a:pt x="82283" y="338201"/>
                </a:lnTo>
                <a:lnTo>
                  <a:pt x="88950" y="318922"/>
                </a:lnTo>
                <a:lnTo>
                  <a:pt x="85979" y="313740"/>
                </a:lnTo>
                <a:lnTo>
                  <a:pt x="83756" y="308546"/>
                </a:lnTo>
                <a:lnTo>
                  <a:pt x="82283" y="302628"/>
                </a:lnTo>
                <a:lnTo>
                  <a:pt x="63754" y="293725"/>
                </a:lnTo>
                <a:lnTo>
                  <a:pt x="63754" y="272986"/>
                </a:lnTo>
                <a:lnTo>
                  <a:pt x="82283" y="264083"/>
                </a:lnTo>
                <a:lnTo>
                  <a:pt x="83756" y="258152"/>
                </a:lnTo>
                <a:lnTo>
                  <a:pt x="85979" y="252971"/>
                </a:lnTo>
                <a:lnTo>
                  <a:pt x="88950" y="247777"/>
                </a:lnTo>
                <a:lnTo>
                  <a:pt x="82283" y="228511"/>
                </a:lnTo>
                <a:lnTo>
                  <a:pt x="97104" y="213690"/>
                </a:lnTo>
                <a:lnTo>
                  <a:pt x="116370" y="220357"/>
                </a:lnTo>
                <a:lnTo>
                  <a:pt x="121564" y="217398"/>
                </a:lnTo>
                <a:lnTo>
                  <a:pt x="126746" y="215176"/>
                </a:lnTo>
                <a:lnTo>
                  <a:pt x="132676" y="213690"/>
                </a:lnTo>
                <a:lnTo>
                  <a:pt x="141566" y="195160"/>
                </a:lnTo>
                <a:lnTo>
                  <a:pt x="163068" y="195160"/>
                </a:lnTo>
                <a:lnTo>
                  <a:pt x="171958" y="213690"/>
                </a:lnTo>
                <a:lnTo>
                  <a:pt x="177888" y="215176"/>
                </a:lnTo>
                <a:lnTo>
                  <a:pt x="183083" y="217398"/>
                </a:lnTo>
                <a:lnTo>
                  <a:pt x="188264" y="220357"/>
                </a:lnTo>
                <a:lnTo>
                  <a:pt x="207543" y="213690"/>
                </a:lnTo>
                <a:lnTo>
                  <a:pt x="222364" y="228511"/>
                </a:lnTo>
                <a:lnTo>
                  <a:pt x="215696" y="247777"/>
                </a:lnTo>
                <a:lnTo>
                  <a:pt x="218655" y="252971"/>
                </a:lnTo>
                <a:lnTo>
                  <a:pt x="220878" y="258152"/>
                </a:lnTo>
                <a:lnTo>
                  <a:pt x="222364" y="264083"/>
                </a:lnTo>
                <a:lnTo>
                  <a:pt x="240893" y="272986"/>
                </a:lnTo>
                <a:lnTo>
                  <a:pt x="240893" y="221843"/>
                </a:lnTo>
                <a:lnTo>
                  <a:pt x="234226" y="221843"/>
                </a:lnTo>
                <a:lnTo>
                  <a:pt x="230301" y="213690"/>
                </a:lnTo>
                <a:lnTo>
                  <a:pt x="225323" y="203314"/>
                </a:lnTo>
                <a:lnTo>
                  <a:pt x="219392" y="201841"/>
                </a:lnTo>
                <a:lnTo>
                  <a:pt x="214210" y="199618"/>
                </a:lnTo>
                <a:lnTo>
                  <a:pt x="209016" y="196646"/>
                </a:lnTo>
                <a:lnTo>
                  <a:pt x="189750" y="203314"/>
                </a:lnTo>
                <a:lnTo>
                  <a:pt x="181597" y="195160"/>
                </a:lnTo>
                <a:lnTo>
                  <a:pt x="174929" y="188493"/>
                </a:lnTo>
                <a:lnTo>
                  <a:pt x="181597" y="169227"/>
                </a:lnTo>
                <a:lnTo>
                  <a:pt x="178625" y="164045"/>
                </a:lnTo>
                <a:lnTo>
                  <a:pt x="176403" y="158851"/>
                </a:lnTo>
                <a:lnTo>
                  <a:pt x="174929" y="152920"/>
                </a:lnTo>
                <a:lnTo>
                  <a:pt x="156400" y="144030"/>
                </a:lnTo>
                <a:lnTo>
                  <a:pt x="156400" y="123278"/>
                </a:lnTo>
                <a:lnTo>
                  <a:pt x="174929" y="114388"/>
                </a:lnTo>
                <a:lnTo>
                  <a:pt x="176403" y="108458"/>
                </a:lnTo>
                <a:lnTo>
                  <a:pt x="178625" y="103276"/>
                </a:lnTo>
                <a:lnTo>
                  <a:pt x="181597" y="98082"/>
                </a:lnTo>
                <a:lnTo>
                  <a:pt x="175666" y="78816"/>
                </a:lnTo>
                <a:lnTo>
                  <a:pt x="190487" y="63995"/>
                </a:lnTo>
                <a:lnTo>
                  <a:pt x="209765" y="70662"/>
                </a:lnTo>
                <a:lnTo>
                  <a:pt x="214947" y="67703"/>
                </a:lnTo>
                <a:lnTo>
                  <a:pt x="220141" y="65481"/>
                </a:lnTo>
                <a:lnTo>
                  <a:pt x="226072" y="63995"/>
                </a:lnTo>
                <a:lnTo>
                  <a:pt x="234962" y="45440"/>
                </a:lnTo>
                <a:lnTo>
                  <a:pt x="255714" y="45440"/>
                </a:lnTo>
                <a:lnTo>
                  <a:pt x="264604" y="63246"/>
                </a:lnTo>
                <a:lnTo>
                  <a:pt x="270535" y="64731"/>
                </a:lnTo>
                <a:lnTo>
                  <a:pt x="275729" y="66954"/>
                </a:lnTo>
                <a:lnTo>
                  <a:pt x="280911" y="69926"/>
                </a:lnTo>
                <a:lnTo>
                  <a:pt x="300189" y="63246"/>
                </a:lnTo>
                <a:lnTo>
                  <a:pt x="315010" y="78079"/>
                </a:lnTo>
                <a:lnTo>
                  <a:pt x="308343" y="97345"/>
                </a:lnTo>
                <a:lnTo>
                  <a:pt x="311302" y="102527"/>
                </a:lnTo>
                <a:lnTo>
                  <a:pt x="313524" y="107721"/>
                </a:lnTo>
                <a:lnTo>
                  <a:pt x="315010" y="113639"/>
                </a:lnTo>
                <a:lnTo>
                  <a:pt x="333540" y="122542"/>
                </a:lnTo>
                <a:lnTo>
                  <a:pt x="333540" y="28549"/>
                </a:lnTo>
                <a:lnTo>
                  <a:pt x="292557" y="9956"/>
                </a:lnTo>
                <a:lnTo>
                  <a:pt x="246265" y="0"/>
                </a:lnTo>
                <a:lnTo>
                  <a:pt x="199199" y="0"/>
                </a:lnTo>
                <a:lnTo>
                  <a:pt x="152908" y="9956"/>
                </a:lnTo>
                <a:lnTo>
                  <a:pt x="108966" y="29883"/>
                </a:lnTo>
                <a:lnTo>
                  <a:pt x="70307" y="58813"/>
                </a:lnTo>
                <a:lnTo>
                  <a:pt x="39331" y="94780"/>
                </a:lnTo>
                <a:lnTo>
                  <a:pt x="16802" y="136296"/>
                </a:lnTo>
                <a:lnTo>
                  <a:pt x="3441" y="181864"/>
                </a:lnTo>
                <a:lnTo>
                  <a:pt x="0" y="229997"/>
                </a:lnTo>
                <a:lnTo>
                  <a:pt x="5854" y="281673"/>
                </a:lnTo>
                <a:lnTo>
                  <a:pt x="22885" y="329946"/>
                </a:lnTo>
                <a:lnTo>
                  <a:pt x="50342" y="373087"/>
                </a:lnTo>
                <a:lnTo>
                  <a:pt x="87464" y="409346"/>
                </a:lnTo>
                <a:lnTo>
                  <a:pt x="87464" y="596836"/>
                </a:lnTo>
                <a:lnTo>
                  <a:pt x="321678" y="596836"/>
                </a:lnTo>
                <a:lnTo>
                  <a:pt x="321678" y="507911"/>
                </a:lnTo>
                <a:lnTo>
                  <a:pt x="358000" y="507911"/>
                </a:lnTo>
                <a:lnTo>
                  <a:pt x="406984" y="492899"/>
                </a:lnTo>
                <a:lnTo>
                  <a:pt x="438975" y="452970"/>
                </a:lnTo>
                <a:lnTo>
                  <a:pt x="445465" y="418973"/>
                </a:lnTo>
                <a:lnTo>
                  <a:pt x="445465" y="374510"/>
                </a:lnTo>
                <a:lnTo>
                  <a:pt x="478066" y="374510"/>
                </a:lnTo>
                <a:lnTo>
                  <a:pt x="483870" y="372287"/>
                </a:lnTo>
                <a:lnTo>
                  <a:pt x="491591" y="369316"/>
                </a:lnTo>
                <a:lnTo>
                  <a:pt x="501230" y="358025"/>
                </a:lnTo>
                <a:lnTo>
                  <a:pt x="501827" y="354495"/>
                </a:lnTo>
                <a:lnTo>
                  <a:pt x="503923" y="341998"/>
                </a:lnTo>
                <a:close/>
              </a:path>
            </a:pathLst>
          </a:custGeom>
          <a:solidFill>
            <a:srgbClr val="44536A"/>
          </a:solidFill>
        </p:spPr>
        <p:txBody>
          <a:bodyPr wrap="square" lIns="0" tIns="0" rIns="0" bIns="0" rtlCol="0"/>
          <a:lstStyle/>
          <a:p>
            <a:pPr defTabSz="652982">
              <a:defRPr/>
            </a:pPr>
            <a:endParaRPr sz="3142" kern="0">
              <a:solidFill>
                <a:sysClr val="windowText" lastClr="000000"/>
              </a:solidFill>
              <a:latin typeface="Times New Roman" panose="02020603050405020304" pitchFamily="18" charset="0"/>
              <a:cs typeface="Times New Roman" panose="02020603050405020304" pitchFamily="18" charset="0"/>
            </a:endParaRPr>
          </a:p>
        </p:txBody>
      </p:sp>
      <p:grpSp>
        <p:nvGrpSpPr>
          <p:cNvPr id="2" name="Группа 1">
            <a:extLst>
              <a:ext uri="{FF2B5EF4-FFF2-40B4-BE49-F238E27FC236}">
                <a16:creationId xmlns:a16="http://schemas.microsoft.com/office/drawing/2014/main" id="{EC3D0603-5537-4B32-B603-87B1D6C10914}"/>
              </a:ext>
            </a:extLst>
          </p:cNvPr>
          <p:cNvGrpSpPr/>
          <p:nvPr/>
        </p:nvGrpSpPr>
        <p:grpSpPr>
          <a:xfrm>
            <a:off x="1247745" y="5107219"/>
            <a:ext cx="283077" cy="990059"/>
            <a:chOff x="5559050" y="5371815"/>
            <a:chExt cx="150749" cy="744258"/>
          </a:xfrm>
        </p:grpSpPr>
        <p:sp>
          <p:nvSpPr>
            <p:cNvPr id="7" name="object 12">
              <a:extLst>
                <a:ext uri="{FF2B5EF4-FFF2-40B4-BE49-F238E27FC236}">
                  <a16:creationId xmlns:a16="http://schemas.microsoft.com/office/drawing/2014/main" id="{C0D4E0ED-18DA-45A9-9756-E97B751AE2CA}"/>
                </a:ext>
              </a:extLst>
            </p:cNvPr>
            <p:cNvSpPr/>
            <p:nvPr/>
          </p:nvSpPr>
          <p:spPr>
            <a:xfrm>
              <a:off x="5581192" y="5371815"/>
              <a:ext cx="106680" cy="536575"/>
            </a:xfrm>
            <a:custGeom>
              <a:avLst/>
              <a:gdLst/>
              <a:ahLst/>
              <a:cxnLst/>
              <a:rect l="l" t="t" r="r" b="b"/>
              <a:pathLst>
                <a:path w="106679" h="536575">
                  <a:moveTo>
                    <a:pt x="106466" y="0"/>
                  </a:moveTo>
                  <a:lnTo>
                    <a:pt x="0" y="0"/>
                  </a:lnTo>
                  <a:lnTo>
                    <a:pt x="8856" y="535969"/>
                  </a:lnTo>
                  <a:lnTo>
                    <a:pt x="97610" y="535969"/>
                  </a:lnTo>
                  <a:lnTo>
                    <a:pt x="106466" y="0"/>
                  </a:lnTo>
                  <a:close/>
                </a:path>
              </a:pathLst>
            </a:custGeom>
            <a:solidFill>
              <a:srgbClr val="44536A"/>
            </a:solidFill>
          </p:spPr>
          <p:txBody>
            <a:bodyPr wrap="square" lIns="0" tIns="0" rIns="0" bIns="0" rtlCol="0"/>
            <a:lstStyle/>
            <a:p>
              <a:pPr defTabSz="652982">
                <a:defRPr/>
              </a:pPr>
              <a:endParaRPr sz="3142" kern="0">
                <a:solidFill>
                  <a:sysClr val="windowText" lastClr="000000"/>
                </a:solidFill>
                <a:latin typeface="Times New Roman" panose="02020603050405020304" pitchFamily="18" charset="0"/>
                <a:cs typeface="Times New Roman" panose="02020603050405020304" pitchFamily="18" charset="0"/>
              </a:endParaRPr>
            </a:p>
          </p:txBody>
        </p:sp>
        <p:pic>
          <p:nvPicPr>
            <p:cNvPr id="8" name="object 13">
              <a:extLst>
                <a:ext uri="{FF2B5EF4-FFF2-40B4-BE49-F238E27FC236}">
                  <a16:creationId xmlns:a16="http://schemas.microsoft.com/office/drawing/2014/main" id="{838A4D2E-A0C2-4E1A-8C57-50F182BF32EE}"/>
                </a:ext>
              </a:extLst>
            </p:cNvPr>
            <p:cNvPicPr/>
            <p:nvPr/>
          </p:nvPicPr>
          <p:blipFill>
            <a:blip r:embed="rId2" cstate="print"/>
            <a:stretch>
              <a:fillRect/>
            </a:stretch>
          </p:blipFill>
          <p:spPr>
            <a:xfrm>
              <a:off x="5559050" y="5965344"/>
              <a:ext cx="150749" cy="150729"/>
            </a:xfrm>
            <a:prstGeom prst="rect">
              <a:avLst/>
            </a:prstGeom>
          </p:spPr>
        </p:pic>
      </p:grpSp>
      <p:sp>
        <p:nvSpPr>
          <p:cNvPr id="10" name="Заголовок 1"/>
          <p:cNvSpPr txBox="1">
            <a:spLocks/>
          </p:cNvSpPr>
          <p:nvPr/>
        </p:nvSpPr>
        <p:spPr>
          <a:xfrm>
            <a:off x="922348" y="222336"/>
            <a:ext cx="10301820" cy="601108"/>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err="1">
                <a:solidFill>
                  <a:srgbClr val="002060"/>
                </a:solidFill>
                <a:latin typeface="Times New Roman" panose="02020603050405020304" pitchFamily="18" charset="0"/>
                <a:cs typeface="Times New Roman" panose="02020603050405020304" pitchFamily="18" charset="0"/>
              </a:rPr>
              <a:t>Тақдимот</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режаси</a:t>
            </a:r>
            <a:r>
              <a:rPr lang="ru-RU" altLang="ru-RU" sz="2856" dirty="0">
                <a:solidFill>
                  <a:srgbClr val="002060"/>
                </a:solidFill>
                <a:latin typeface="Times New Roman" panose="02020603050405020304" pitchFamily="18" charset="0"/>
                <a:cs typeface="Times New Roman" panose="02020603050405020304" pitchFamily="18" charset="0"/>
              </a:rPr>
              <a:t>:</a:t>
            </a:r>
            <a:endParaRPr lang="ru-RU" sz="2856" dirty="0">
              <a:solidFill>
                <a:srgbClr val="002060"/>
              </a:solidFill>
              <a:latin typeface="Times New Roman" pitchFamily="18" charset="0"/>
              <a:cs typeface="Times New Roman" pitchFamily="18" charset="0"/>
            </a:endParaRPr>
          </a:p>
        </p:txBody>
      </p:sp>
      <p:pic>
        <p:nvPicPr>
          <p:cNvPr id="12" name="Рисунок 11">
            <a:extLst>
              <a:ext uri="{FF2B5EF4-FFF2-40B4-BE49-F238E27FC236}">
                <a16:creationId xmlns:a16="http://schemas.microsoft.com/office/drawing/2014/main" id="{DFECA61A-FBBA-4CE1-9D80-1A9FB84F479D}"/>
              </a:ext>
            </a:extLst>
          </p:cNvPr>
          <p:cNvPicPr>
            <a:picLocks noChangeAspect="1"/>
          </p:cNvPicPr>
          <p:nvPr/>
        </p:nvPicPr>
        <p:blipFill>
          <a:blip r:embed="rId3">
            <a:duotone>
              <a:schemeClr val="accent2">
                <a:shade val="45000"/>
                <a:satMod val="135000"/>
              </a:schemeClr>
              <a:prstClr val="white"/>
            </a:duotone>
          </a:blip>
          <a:stretch>
            <a:fillRect/>
          </a:stretch>
        </p:blipFill>
        <p:spPr>
          <a:xfrm>
            <a:off x="1244064" y="2630740"/>
            <a:ext cx="470770" cy="470770"/>
          </a:xfrm>
          <a:prstGeom prst="rect">
            <a:avLst/>
          </a:prstGeom>
        </p:spPr>
      </p:pic>
      <p:sp>
        <p:nvSpPr>
          <p:cNvPr id="14" name="Подзаголовок 2">
            <a:extLst>
              <a:ext uri="{FF2B5EF4-FFF2-40B4-BE49-F238E27FC236}">
                <a16:creationId xmlns:a16="http://schemas.microsoft.com/office/drawing/2014/main" id="{C510B2E3-5416-41F2-9995-8672FD07D84F}"/>
              </a:ext>
            </a:extLst>
          </p:cNvPr>
          <p:cNvSpPr txBox="1">
            <a:spLocks/>
          </p:cNvSpPr>
          <p:nvPr/>
        </p:nvSpPr>
        <p:spPr>
          <a:xfrm>
            <a:off x="1797151" y="4991665"/>
            <a:ext cx="8793719" cy="1574651"/>
          </a:xfrm>
          <a:prstGeom prst="rect">
            <a:avLst/>
          </a:prstGeom>
        </p:spPr>
        <p:txBody>
          <a:bodyPr vert="horz" lIns="65300" tIns="32650" rIns="65300" bIns="3265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algn="just" defTabSz="652982">
              <a:lnSpc>
                <a:spcPct val="100000"/>
              </a:lnSpc>
              <a:spcBef>
                <a:spcPts val="714"/>
              </a:spcBef>
              <a:defRPr/>
            </a:pPr>
            <a:r>
              <a:rPr lang="uz-Cyrl-UZ" sz="2285" b="1"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Калит тушунчалар:</a:t>
            </a:r>
            <a:r>
              <a:rPr lang="en-US" sz="2285" b="1"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маъсулият мартицаси, </a:t>
            </a:r>
            <a:r>
              <a:rPr lang="en-US"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RACI </a:t>
            </a:r>
            <a:r>
              <a:rPr lang="uz-Cyrl-UZ"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матрицаси, </a:t>
            </a:r>
            <a:r>
              <a:rPr lang="en-US"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PMBOK </a:t>
            </a:r>
            <a:r>
              <a:rPr lang="uz-Cyrl-UZ"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стандарти, поғонали иш тузилмаси, </a:t>
            </a:r>
            <a:r>
              <a:rPr lang="ru-RU" sz="2285"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изометрик</a:t>
            </a:r>
            <a:r>
              <a:rPr lang="ru-RU"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матрица, </a:t>
            </a:r>
            <a:r>
              <a:rPr lang="ru-RU" altLang="ru-RU"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матрица </a:t>
            </a:r>
            <a:r>
              <a:rPr lang="ru-RU" altLang="ru-RU" sz="2285"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тузишдаги</a:t>
            </a:r>
            <a:r>
              <a:rPr lang="ru-RU" altLang="ru-RU"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altLang="ru-RU" sz="2285"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хатолар</a:t>
            </a:r>
            <a:r>
              <a:rPr lang="uz-Cyrl-UZ"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ru-RU" sz="2285"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6" name="Рисунок 15">
            <a:extLst>
              <a:ext uri="{FF2B5EF4-FFF2-40B4-BE49-F238E27FC236}">
                <a16:creationId xmlns:a16="http://schemas.microsoft.com/office/drawing/2014/main" id="{323F9D1C-F8E8-421D-841C-2C970C829089}"/>
              </a:ext>
            </a:extLst>
          </p:cNvPr>
          <p:cNvPicPr>
            <a:picLocks noChangeAspect="1"/>
          </p:cNvPicPr>
          <p:nvPr/>
        </p:nvPicPr>
        <p:blipFill>
          <a:blip r:embed="rId4"/>
          <a:stretch>
            <a:fillRect/>
          </a:stretch>
        </p:blipFill>
        <p:spPr>
          <a:xfrm>
            <a:off x="1244064" y="3311120"/>
            <a:ext cx="470770" cy="470770"/>
          </a:xfrm>
          <a:prstGeom prst="rect">
            <a:avLst/>
          </a:prstGeom>
        </p:spPr>
      </p:pic>
      <p:sp>
        <p:nvSpPr>
          <p:cNvPr id="15" name="Прямоугольник 14">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pic>
        <p:nvPicPr>
          <p:cNvPr id="18" name="Рисунок 17">
            <a:extLst>
              <a:ext uri="{FF2B5EF4-FFF2-40B4-BE49-F238E27FC236}">
                <a16:creationId xmlns:a16="http://schemas.microsoft.com/office/drawing/2014/main" id="{3D8D443A-34E9-45D1-A16B-A9AAF9522720}"/>
              </a:ext>
            </a:extLst>
          </p:cNvPr>
          <p:cNvPicPr>
            <a:picLocks noChangeAspect="1"/>
          </p:cNvPicPr>
          <p:nvPr/>
        </p:nvPicPr>
        <p:blipFill rotWithShape="1">
          <a:blip r:embed="rId5">
            <a:biLevel thresh="75000"/>
            <a:extLst>
              <a:ext uri="{BEBA8EAE-BF5A-486C-A8C5-ECC9F3942E4B}">
                <a14:imgProps xmlns:a14="http://schemas.microsoft.com/office/drawing/2010/main">
                  <a14:imgLayer r:embed="rId6">
                    <a14:imgEffect>
                      <a14:sharpenSoften amount="50000"/>
                    </a14:imgEffect>
                    <a14:imgEffect>
                      <a14:saturation sat="400000"/>
                    </a14:imgEffect>
                  </a14:imgLayer>
                </a14:imgProps>
              </a:ext>
            </a:extLst>
          </a:blip>
          <a:srcRect l="54585" t="4682" r="30257" b="79368"/>
          <a:stretch/>
        </p:blipFill>
        <p:spPr>
          <a:xfrm>
            <a:off x="1258857" y="1340142"/>
            <a:ext cx="543930" cy="572368"/>
          </a:xfrm>
          <a:prstGeom prst="rect">
            <a:avLst/>
          </a:prstGeom>
        </p:spPr>
      </p:pic>
      <p:pic>
        <p:nvPicPr>
          <p:cNvPr id="19" name="Рисунок 18">
            <a:extLst>
              <a:ext uri="{FF2B5EF4-FFF2-40B4-BE49-F238E27FC236}">
                <a16:creationId xmlns:a16="http://schemas.microsoft.com/office/drawing/2014/main" id="{D5E4B593-FB94-4A9E-85DF-319FAE2BE266}"/>
              </a:ext>
            </a:extLst>
          </p:cNvPr>
          <p:cNvPicPr>
            <a:picLocks noChangeAspect="1"/>
          </p:cNvPicPr>
          <p:nvPr/>
        </p:nvPicPr>
        <p:blipFill rotWithShape="1">
          <a:blip r:embed="rId5">
            <a:biLevel thresh="75000"/>
            <a:extLst>
              <a:ext uri="{BEBA8EAE-BF5A-486C-A8C5-ECC9F3942E4B}">
                <a14:imgProps xmlns:a14="http://schemas.microsoft.com/office/drawing/2010/main">
                  <a14:imgLayer r:embed="rId6">
                    <a14:imgEffect>
                      <a14:sharpenSoften amount="50000"/>
                    </a14:imgEffect>
                    <a14:imgEffect>
                      <a14:saturation sat="400000"/>
                    </a14:imgEffect>
                  </a14:imgLayer>
                </a14:imgProps>
              </a:ext>
            </a:extLst>
          </a:blip>
          <a:srcRect l="4181" t="29623" r="79537" b="55819"/>
          <a:stretch/>
        </p:blipFill>
        <p:spPr>
          <a:xfrm>
            <a:off x="1157348" y="4027279"/>
            <a:ext cx="639803" cy="572060"/>
          </a:xfrm>
          <a:prstGeom prst="rect">
            <a:avLst/>
          </a:prstGeom>
        </p:spPr>
      </p:pic>
      <p:pic>
        <p:nvPicPr>
          <p:cNvPr id="20"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7"/>
          <a:srcRect l="416" r="1625" b="2118"/>
          <a:stretch/>
        </p:blipFill>
        <p:spPr>
          <a:xfrm>
            <a:off x="110182" y="5893950"/>
            <a:ext cx="834908" cy="838662"/>
          </a:xfrm>
          <a:prstGeom prst="flowChartConnector">
            <a:avLst/>
          </a:prstGeom>
        </p:spPr>
      </p:pic>
    </p:spTree>
    <p:extLst>
      <p:ext uri="{BB962C8B-B14F-4D97-AF65-F5344CB8AC3E}">
        <p14:creationId xmlns:p14="http://schemas.microsoft.com/office/powerpoint/2010/main" val="30895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075">
                                            <p:txEl>
                                              <p:pRg st="0" end="0"/>
                                            </p:txEl>
                                          </p:spTgt>
                                        </p:tgtEl>
                                        <p:attrNameLst>
                                          <p:attrName>style.visibility</p:attrName>
                                        </p:attrNameLst>
                                      </p:cBhvr>
                                      <p:to>
                                        <p:strVal val="visible"/>
                                      </p:to>
                                    </p:set>
                                    <p:animEffect transition="in" filter="fade">
                                      <p:cBhvr>
                                        <p:cTn id="15" dur="500"/>
                                        <p:tgtEl>
                                          <p:spTgt spid="307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075">
                                            <p:txEl>
                                              <p:pRg st="1" end="1"/>
                                            </p:txEl>
                                          </p:spTgt>
                                        </p:tgtEl>
                                        <p:attrNameLst>
                                          <p:attrName>style.visibility</p:attrName>
                                        </p:attrNameLst>
                                      </p:cBhvr>
                                      <p:to>
                                        <p:strVal val="visible"/>
                                      </p:to>
                                    </p:set>
                                    <p:animEffect transition="in" filter="fade">
                                      <p:cBhvr>
                                        <p:cTn id="20" dur="500"/>
                                        <p:tgtEl>
                                          <p:spTgt spid="3075">
                                            <p:txEl>
                                              <p:pRg st="1" end="1"/>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075">
                                            <p:txEl>
                                              <p:pRg st="2" end="2"/>
                                            </p:txEl>
                                          </p:spTgt>
                                        </p:tgtEl>
                                        <p:attrNameLst>
                                          <p:attrName>style.visibility</p:attrName>
                                        </p:attrNameLst>
                                      </p:cBhvr>
                                      <p:to>
                                        <p:strVal val="visible"/>
                                      </p:to>
                                    </p:set>
                                    <p:animEffect transition="in" filter="fade">
                                      <p:cBhvr>
                                        <p:cTn id="31" dur="500"/>
                                        <p:tgtEl>
                                          <p:spTgt spid="3075">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075">
                                            <p:txEl>
                                              <p:pRg st="3" end="3"/>
                                            </p:txEl>
                                          </p:spTgt>
                                        </p:tgtEl>
                                        <p:attrNameLst>
                                          <p:attrName>style.visibility</p:attrName>
                                        </p:attrNameLst>
                                      </p:cBhvr>
                                      <p:to>
                                        <p:strVal val="visible"/>
                                      </p:to>
                                    </p:set>
                                    <p:animEffect transition="in" filter="fade">
                                      <p:cBhvr>
                                        <p:cTn id="36" dur="500"/>
                                        <p:tgtEl>
                                          <p:spTgt spid="3075">
                                            <p:txEl>
                                              <p:pRg st="3" end="3"/>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075">
                                            <p:txEl>
                                              <p:pRg st="4" end="4"/>
                                            </p:txEl>
                                          </p:spTgt>
                                        </p:tgtEl>
                                        <p:attrNameLst>
                                          <p:attrName>style.visibility</p:attrName>
                                        </p:attrNameLst>
                                      </p:cBhvr>
                                      <p:to>
                                        <p:strVal val="visible"/>
                                      </p:to>
                                    </p:set>
                                    <p:animEffect transition="in" filter="fade">
                                      <p:cBhvr>
                                        <p:cTn id="44" dur="500"/>
                                        <p:tgtEl>
                                          <p:spTgt spid="3075">
                                            <p:txEl>
                                              <p:pRg st="4" end="4"/>
                                            </p:txEl>
                                          </p:spTgt>
                                        </p:tgtEl>
                                      </p:cBhvr>
                                    </p:animEffect>
                                  </p:childTnLst>
                                </p:cTn>
                              </p:par>
                              <p:par>
                                <p:cTn id="45" presetID="22" presetClass="entr" presetSubtype="4"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down)">
                                      <p:cBhvr>
                                        <p:cTn id="47" dur="500"/>
                                        <p:tgtEl>
                                          <p:spTgt spid="19"/>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4">
                                            <p:txEl>
                                              <p:pRg st="0" end="0"/>
                                            </p:txEl>
                                          </p:spTgt>
                                        </p:tgtEl>
                                        <p:attrNameLst>
                                          <p:attrName>style.visibility</p:attrName>
                                        </p:attrNameLst>
                                      </p:cBhvr>
                                      <p:to>
                                        <p:strVal val="visible"/>
                                      </p:to>
                                    </p:set>
                                    <p:animEffect transition="in" filter="fade">
                                      <p:cBhvr>
                                        <p:cTn id="55"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uiExpand="1" build="p"/>
      <p:bldP spid="6" grpId="0" animBg="1"/>
      <p:bldP spid="10" grpId="0" animBg="1"/>
      <p:bldP spid="14"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800100" y="1277814"/>
            <a:ext cx="10553700" cy="5199185"/>
          </a:xfrm>
        </p:spPr>
        <p:txBody>
          <a:bodyPr>
            <a:normAutofit/>
          </a:bodyPr>
          <a:lstStyle/>
          <a:p>
            <a:pPr marL="533400" indent="-533400" algn="just" fontAlgn="base">
              <a:lnSpc>
                <a:spcPct val="110000"/>
              </a:lnSpc>
              <a:spcAft>
                <a:spcPts val="1875"/>
              </a:spcAft>
              <a:buFont typeface="Wingdings" panose="05000000000000000000" pitchFamily="2" charset="2"/>
              <a:buChar char="Ø"/>
            </a:pPr>
            <a:r>
              <a:rPr lang="ru-RU" sz="2400" dirty="0" err="1">
                <a:solidFill>
                  <a:srgbClr val="0B375B"/>
                </a:solidFill>
                <a:latin typeface="Times New Roman" panose="02020603050405020304" pitchFamily="18" charset="0"/>
                <a:ea typeface="Times New Roman" panose="02020603050405020304" pitchFamily="18" charset="0"/>
              </a:rPr>
              <a:t>Маъсулият</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матрицаси</a:t>
            </a:r>
            <a:r>
              <a:rPr lang="ru-RU" sz="2400" dirty="0">
                <a:solidFill>
                  <a:srgbClr val="0B375B"/>
                </a:solidFill>
                <a:latin typeface="Times New Roman" panose="02020603050405020304" pitchFamily="18" charset="0"/>
                <a:ea typeface="Times New Roman" panose="02020603050405020304" pitchFamily="18" charset="0"/>
              </a:rPr>
              <a:t> (</a:t>
            </a:r>
            <a:r>
              <a:rPr lang="uz-Cyrl-UZ" sz="2400" dirty="0">
                <a:solidFill>
                  <a:srgbClr val="0B375B"/>
                </a:solidFill>
                <a:latin typeface="Times New Roman" panose="02020603050405020304" pitchFamily="18" charset="0"/>
                <a:ea typeface="Times New Roman" panose="02020603050405020304" pitchFamily="18" charset="0"/>
              </a:rPr>
              <a:t>ММ</a:t>
            </a:r>
            <a:r>
              <a:rPr lang="ru-RU" sz="240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турли</a:t>
            </a:r>
            <a:r>
              <a:rPr lang="ru-RU" sz="2400" b="0" dirty="0">
                <a:solidFill>
                  <a:srgbClr val="0B375B"/>
                </a:solidFill>
                <a:latin typeface="Times New Roman" panose="02020603050405020304" pitchFamily="18" charset="0"/>
                <a:ea typeface="Times New Roman" panose="02020603050405020304" pitchFamily="18" charset="0"/>
              </a:rPr>
              <a:t> хил </a:t>
            </a:r>
            <a:r>
              <a:rPr lang="ru-RU" sz="2400" b="0" dirty="0" err="1">
                <a:solidFill>
                  <a:srgbClr val="0B375B"/>
                </a:solidFill>
                <a:latin typeface="Times New Roman" panose="02020603050405020304" pitchFamily="18" charset="0"/>
                <a:ea typeface="Times New Roman" panose="02020603050405020304" pitchFamily="18" charset="0"/>
              </a:rPr>
              <a:t>бошқарув</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таълимотларида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қўлланилади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dirty="0">
                <a:solidFill>
                  <a:srgbClr val="0B375B"/>
                </a:solidFill>
                <a:latin typeface="Times New Roman" panose="02020603050405020304" pitchFamily="18" charset="0"/>
                <a:ea typeface="Times New Roman" panose="02020603050405020304" pitchFamily="18" charset="0"/>
              </a:rPr>
              <a:t>функционал, </a:t>
            </a:r>
            <a:r>
              <a:rPr lang="ru-RU" sz="2400" dirty="0" err="1">
                <a:solidFill>
                  <a:srgbClr val="0B375B"/>
                </a:solidFill>
                <a:latin typeface="Times New Roman" panose="02020603050405020304" pitchFamily="18" charset="0"/>
                <a:ea typeface="Times New Roman" panose="02020603050405020304" pitchFamily="18" charset="0"/>
              </a:rPr>
              <a:t>жараён</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ва</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лойиҳа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Лойиҳа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бошқаруви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матрицалардан</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фойдаланиш</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тартиб-қоидаларига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алоҳида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талаблар</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қўяди</a:t>
            </a:r>
            <a:r>
              <a:rPr lang="ru-RU" sz="2400" b="0" dirty="0">
                <a:solidFill>
                  <a:srgbClr val="0B375B"/>
                </a:solidFill>
                <a:latin typeface="Times New Roman" panose="02020603050405020304" pitchFamily="18" charset="0"/>
                <a:ea typeface="Times New Roman" panose="02020603050405020304" pitchFamily="18" charset="0"/>
              </a:rPr>
              <a:t>.</a:t>
            </a:r>
            <a:endParaRPr lang="en-US" sz="2400" b="0" dirty="0">
              <a:solidFill>
                <a:srgbClr val="0B375B"/>
              </a:solidFill>
              <a:latin typeface="Times New Roman" panose="02020603050405020304" pitchFamily="18" charset="0"/>
              <a:ea typeface="Times New Roman" panose="02020603050405020304" pitchFamily="18" charset="0"/>
            </a:endParaRPr>
          </a:p>
          <a:p>
            <a:pPr marL="533400" indent="-533400" algn="just" fontAlgn="base">
              <a:lnSpc>
                <a:spcPct val="114000"/>
              </a:lnSpc>
              <a:spcBef>
                <a:spcPts val="600"/>
              </a:spcBef>
              <a:spcAft>
                <a:spcPts val="600"/>
              </a:spcAft>
              <a:buFont typeface="Wingdings" panose="05000000000000000000" pitchFamily="2" charset="2"/>
              <a:buChar char="Ø"/>
            </a:pPr>
            <a:r>
              <a:rPr lang="ru-RU" sz="2400" b="0" dirty="0" err="1">
                <a:solidFill>
                  <a:srgbClr val="0B375B"/>
                </a:solidFill>
                <a:latin typeface="Times New Roman" panose="02020603050405020304" pitchFamily="18" charset="0"/>
                <a:ea typeface="Times New Roman" panose="02020603050405020304" pitchFamily="18" charset="0"/>
              </a:rPr>
              <a:t>Бугунги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кунда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масъулият</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матрицасидан</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фойдаланмасдан</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бирон</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бир</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лойиҳани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тасаввур</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қилишнинг</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иложи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йўқ</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ва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бу</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табиийдир</a:t>
            </a:r>
            <a:r>
              <a:rPr lang="ru-RU" sz="2400" b="0" dirty="0">
                <a:solidFill>
                  <a:srgbClr val="0B375B"/>
                </a:solidFill>
                <a:latin typeface="Times New Roman" panose="02020603050405020304" pitchFamily="18" charset="0"/>
                <a:ea typeface="Times New Roman" panose="02020603050405020304" pitchFamily="18" charset="0"/>
              </a:rPr>
              <a:t>. </a:t>
            </a:r>
            <a:r>
              <a:rPr lang="ru-RU" sz="2400" dirty="0">
                <a:solidFill>
                  <a:srgbClr val="0B375B"/>
                </a:solidFill>
                <a:latin typeface="Times New Roman" panose="02020603050405020304" pitchFamily="18" charset="0"/>
                <a:ea typeface="Times New Roman" panose="02020603050405020304" pitchFamily="18" charset="0"/>
              </a:rPr>
              <a:t>Ушбу </a:t>
            </a:r>
            <a:r>
              <a:rPr lang="ru-RU" sz="2400" dirty="0" err="1">
                <a:solidFill>
                  <a:srgbClr val="0B375B"/>
                </a:solidFill>
                <a:latin typeface="Times New Roman" panose="02020603050405020304" pitchFamily="18" charset="0"/>
                <a:ea typeface="Times New Roman" panose="02020603050405020304" pitchFamily="18" charset="0"/>
              </a:rPr>
              <a:t>воситадан</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фойдаланиш</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тарихи</a:t>
            </a:r>
            <a:r>
              <a:rPr lang="ru-RU" sz="2400" dirty="0">
                <a:solidFill>
                  <a:srgbClr val="0B375B"/>
                </a:solidFill>
                <a:latin typeface="Times New Roman" panose="02020603050405020304" pitchFamily="18" charset="0"/>
                <a:ea typeface="Times New Roman" panose="02020603050405020304" pitchFamily="18" charset="0"/>
              </a:rPr>
              <a:t> ярим </a:t>
            </a:r>
            <a:r>
              <a:rPr lang="ru-RU" sz="2400" dirty="0" err="1">
                <a:solidFill>
                  <a:srgbClr val="0B375B"/>
                </a:solidFill>
                <a:latin typeface="Times New Roman" panose="02020603050405020304" pitchFamily="18" charset="0"/>
                <a:ea typeface="Times New Roman" panose="02020603050405020304" pitchFamily="18" charset="0"/>
              </a:rPr>
              <a:t>асрдан</a:t>
            </a:r>
            <a:r>
              <a:rPr lang="ru-RU" sz="2400" dirty="0">
                <a:solidFill>
                  <a:srgbClr val="0B375B"/>
                </a:solidFill>
                <a:latin typeface="Times New Roman" panose="02020603050405020304" pitchFamily="18" charset="0"/>
                <a:ea typeface="Times New Roman" panose="02020603050405020304" pitchFamily="18" charset="0"/>
              </a:rPr>
              <a:t> сал </a:t>
            </a:r>
            <a:r>
              <a:rPr lang="ru-RU" sz="2400" dirty="0" err="1">
                <a:solidFill>
                  <a:srgbClr val="0B375B"/>
                </a:solidFill>
                <a:latin typeface="Times New Roman" panose="02020603050405020304" pitchFamily="18" charset="0"/>
                <a:ea typeface="Times New Roman" panose="02020603050405020304" pitchFamily="18" charset="0"/>
              </a:rPr>
              <a:t>кўпроқ</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вақт</a:t>
            </a:r>
            <a:r>
              <a:rPr lang="ru-RU" sz="2400" b="0" dirty="0" err="1">
                <a:solidFill>
                  <a:srgbClr val="0B375B"/>
                </a:solidFill>
                <a:latin typeface="Times New Roman" panose="02020603050405020304" pitchFamily="18" charset="0"/>
                <a:ea typeface="Times New Roman" panose="02020603050405020304" pitchFamily="18" charset="0"/>
              </a:rPr>
              <a:t>ни</a:t>
            </a:r>
            <a:r>
              <a:rPr lang="ru-RU" sz="2400" b="0" dirty="0">
                <a:solidFill>
                  <a:srgbClr val="0B375B"/>
                </a:solidFill>
                <a:latin typeface="Times New Roman" panose="02020603050405020304" pitchFamily="18" charset="0"/>
                <a:ea typeface="Times New Roman" panose="02020603050405020304" pitchFamily="18" charset="0"/>
              </a:rPr>
              <a:t> </a:t>
            </a:r>
            <a:r>
              <a:rPr lang="uz-Cyrl-UZ" sz="2400" b="0" dirty="0" err="1">
                <a:solidFill>
                  <a:srgbClr val="0B375B"/>
                </a:solidFill>
                <a:latin typeface="Times New Roman" panose="02020603050405020304" pitchFamily="18" charset="0"/>
                <a:ea typeface="Times New Roman" panose="02020603050405020304" pitchFamily="18" charset="0"/>
              </a:rPr>
              <a:t>ў</a:t>
            </a:r>
            <a:r>
              <a:rPr lang="ru-RU" sz="2400" b="0" dirty="0">
                <a:solidFill>
                  <a:srgbClr val="0B375B"/>
                </a:solidFill>
                <a:latin typeface="Times New Roman" panose="02020603050405020304" pitchFamily="18" charset="0"/>
                <a:ea typeface="Times New Roman" panose="02020603050405020304" pitchFamily="18" charset="0"/>
              </a:rPr>
              <a:t>з ичига </a:t>
            </a:r>
            <a:r>
              <a:rPr lang="ru-RU" sz="2400" b="0" dirty="0" err="1">
                <a:solidFill>
                  <a:srgbClr val="0B375B"/>
                </a:solidFill>
                <a:latin typeface="Times New Roman" panose="02020603050405020304" pitchFamily="18" charset="0"/>
                <a:ea typeface="Times New Roman" panose="02020603050405020304" pitchFamily="18" charset="0"/>
              </a:rPr>
              <a:t>олади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Бундай</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муддат</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масъулият</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матрицаси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бошқарув</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стандарти</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таҳлилий</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жадвали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сифатида</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мустаҳкам</a:t>
            </a:r>
            <a:r>
              <a:rPr lang="ru-RU" sz="2400" b="0" dirty="0">
                <a:solidFill>
                  <a:srgbClr val="0B375B"/>
                </a:solidFill>
                <a:latin typeface="Times New Roman" panose="02020603050405020304" pitchFamily="18" charset="0"/>
                <a:ea typeface="Times New Roman" panose="02020603050405020304" pitchFamily="18" charset="0"/>
              </a:rPr>
              <a:t> </a:t>
            </a:r>
            <a:r>
              <a:rPr lang="uz-Cyrl-UZ" sz="2400" b="0" dirty="0">
                <a:solidFill>
                  <a:srgbClr val="0B375B"/>
                </a:solidFill>
                <a:latin typeface="Times New Roman" panose="02020603050405020304" pitchFamily="18" charset="0"/>
                <a:ea typeface="Times New Roman" panose="02020603050405020304" pitchFamily="18" charset="0"/>
              </a:rPr>
              <a:t>ўрин эгаллаши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учун</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етарли</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даврдир</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Асосий</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усул</a:t>
            </a:r>
            <a:r>
              <a:rPr lang="ru-RU" sz="2400" b="0" dirty="0">
                <a:solidFill>
                  <a:srgbClr val="0B375B"/>
                </a:solidFill>
                <a:latin typeface="Times New Roman" panose="02020603050405020304" pitchFamily="18" charset="0"/>
                <a:ea typeface="Times New Roman" panose="02020603050405020304" pitchFamily="18" charset="0"/>
              </a:rPr>
              <a:t> –  </a:t>
            </a:r>
            <a:r>
              <a:rPr lang="ru-RU" sz="2400" dirty="0">
                <a:solidFill>
                  <a:srgbClr val="0B375B"/>
                </a:solidFill>
                <a:latin typeface="Times New Roman" panose="02020603050405020304" pitchFamily="18" charset="0"/>
                <a:ea typeface="Times New Roman" panose="02020603050405020304" pitchFamily="18" charset="0"/>
              </a:rPr>
              <a:t>RACI </a:t>
            </a:r>
            <a:r>
              <a:rPr lang="ru-RU" sz="2400" dirty="0" err="1">
                <a:solidFill>
                  <a:srgbClr val="0B375B"/>
                </a:solidFill>
                <a:latin typeface="Times New Roman" panose="02020603050405020304" pitchFamily="18" charset="0"/>
                <a:ea typeface="Times New Roman" panose="02020603050405020304" pitchFamily="18" charset="0"/>
              </a:rPr>
              <a:t>жавобгарлик</a:t>
            </a:r>
            <a:r>
              <a:rPr lang="ru-RU" sz="2400" dirty="0">
                <a:solidFill>
                  <a:srgbClr val="0B375B"/>
                </a:solidFill>
                <a:latin typeface="Times New Roman" panose="02020603050405020304" pitchFamily="18" charset="0"/>
                <a:ea typeface="Times New Roman" panose="02020603050405020304" pitchFamily="18" charset="0"/>
              </a:rPr>
              <a:t> </a:t>
            </a:r>
            <a:r>
              <a:rPr lang="ru-RU" sz="2400" dirty="0" err="1">
                <a:solidFill>
                  <a:srgbClr val="0B375B"/>
                </a:solidFill>
                <a:latin typeface="Times New Roman" panose="02020603050405020304" pitchFamily="18" charset="0"/>
                <a:ea typeface="Times New Roman" panose="02020603050405020304" pitchFamily="18" charset="0"/>
              </a:rPr>
              <a:t>матрицаси</a:t>
            </a:r>
            <a:r>
              <a:rPr lang="ru-RU" sz="240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деб</a:t>
            </a:r>
            <a:r>
              <a:rPr lang="ru-RU" sz="2400" b="0" dirty="0">
                <a:solidFill>
                  <a:srgbClr val="0B375B"/>
                </a:solidFill>
                <a:latin typeface="Times New Roman" panose="02020603050405020304" pitchFamily="18" charset="0"/>
                <a:ea typeface="Times New Roman" panose="02020603050405020304" pitchFamily="18" charset="0"/>
              </a:rPr>
              <a:t> </a:t>
            </a:r>
            <a:r>
              <a:rPr lang="ru-RU" sz="2400" b="0" dirty="0" err="1">
                <a:solidFill>
                  <a:srgbClr val="0B375B"/>
                </a:solidFill>
                <a:latin typeface="Times New Roman" panose="02020603050405020304" pitchFamily="18" charset="0"/>
                <a:ea typeface="Times New Roman" panose="02020603050405020304" pitchFamily="18" charset="0"/>
              </a:rPr>
              <a:t>ҳисобланади</a:t>
            </a:r>
            <a:r>
              <a:rPr lang="ru-RU" sz="2400" b="0" dirty="0">
                <a:solidFill>
                  <a:srgbClr val="0B375B"/>
                </a:solidFill>
                <a:latin typeface="Times New Roman" panose="02020603050405020304" pitchFamily="18" charset="0"/>
                <a:ea typeface="Times New Roman" panose="02020603050405020304" pitchFamily="18" charset="0"/>
              </a:rPr>
              <a:t>.</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p:cNvSpPr txBox="1">
            <a:spLocks/>
          </p:cNvSpPr>
          <p:nvPr/>
        </p:nvSpPr>
        <p:spPr>
          <a:xfrm>
            <a:off x="909648" y="158836"/>
            <a:ext cx="10301820" cy="601108"/>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err="1">
                <a:solidFill>
                  <a:srgbClr val="002060"/>
                </a:solidFill>
                <a:latin typeface="Times New Roman" panose="02020603050405020304" pitchFamily="18" charset="0"/>
                <a:cs typeface="Times New Roman" panose="02020603050405020304" pitchFamily="18" charset="0"/>
              </a:rPr>
              <a:t>Маъсулият</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матрицаси</a:t>
            </a:r>
            <a:r>
              <a:rPr lang="ru-RU" altLang="ru-RU" sz="2856" dirty="0">
                <a:solidFill>
                  <a:srgbClr val="002060"/>
                </a:solidFill>
                <a:latin typeface="Times New Roman" panose="02020603050405020304" pitchFamily="18" charset="0"/>
                <a:cs typeface="Times New Roman" panose="02020603050405020304" pitchFamily="18" charset="0"/>
              </a:rPr>
              <a:t> </a:t>
            </a:r>
            <a:endParaRPr lang="ru-RU" sz="2856" dirty="0">
              <a:solidFill>
                <a:srgbClr val="002060"/>
              </a:solidFill>
              <a:latin typeface="Times New Roman"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1436355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838200" y="1212574"/>
            <a:ext cx="10515600" cy="4964389"/>
          </a:xfrm>
        </p:spPr>
        <p:txBody>
          <a:bodyPr>
            <a:normAutofit/>
          </a:bodyPr>
          <a:lstStyle/>
          <a:p>
            <a:pPr marL="517525" indent="-517525" algn="just">
              <a:buFont typeface="Wingdings" panose="05000000000000000000" pitchFamily="2" charset="2"/>
              <a:buChar char="Ø"/>
            </a:pPr>
            <a:r>
              <a:rPr lang="ru-RU" sz="2400" dirty="0">
                <a:solidFill>
                  <a:srgbClr val="0B375B"/>
                </a:solidFill>
                <a:latin typeface="Times New Roman" panose="02020603050405020304" pitchFamily="18" charset="0"/>
                <a:cs typeface="Times New Roman" panose="02020603050405020304" pitchFamily="18" charset="0"/>
              </a:rPr>
              <a:t>RACI матрицаси </a:t>
            </a:r>
            <a:r>
              <a:rPr lang="ru-RU" sz="2400" b="0" dirty="0">
                <a:solidFill>
                  <a:srgbClr val="0B375B"/>
                </a:solidFill>
                <a:latin typeface="Times New Roman" panose="02020603050405020304" pitchFamily="18" charset="0"/>
                <a:cs typeface="Times New Roman" panose="02020603050405020304" pitchFamily="18" charset="0"/>
              </a:rPr>
              <a:t>– бу лойиҳа доирасида ваколатлар ва мажбуриятларнинг тақсимланишини визуал равишда намойиш қилиш учун оддий ва қулай восита. </a:t>
            </a:r>
          </a:p>
          <a:p>
            <a:pPr marL="517525" indent="-517525" algn="just">
              <a:buFont typeface="Wingdings" panose="05000000000000000000" pitchFamily="2" charset="2"/>
              <a:buChar char="Ø"/>
            </a:pPr>
            <a:r>
              <a:rPr lang="ru-RU" sz="2400" b="0" dirty="0">
                <a:solidFill>
                  <a:srgbClr val="0B375B"/>
                </a:solidFill>
                <a:latin typeface="Times New Roman" panose="02020603050405020304" pitchFamily="18" charset="0"/>
                <a:cs typeface="Times New Roman" panose="02020603050405020304" pitchFamily="18" charset="0"/>
              </a:rPr>
              <a:t>Кўпинча, </a:t>
            </a:r>
            <a:r>
              <a:rPr lang="ru-RU" sz="2400" dirty="0">
                <a:solidFill>
                  <a:srgbClr val="0B375B"/>
                </a:solidFill>
                <a:latin typeface="Times New Roman" panose="02020603050405020304" pitchFamily="18" charset="0"/>
                <a:cs typeface="Times New Roman" panose="02020603050405020304" pitchFamily="18" charset="0"/>
              </a:rPr>
              <a:t>RACI </a:t>
            </a:r>
            <a:r>
              <a:rPr lang="ru-RU" sz="2400" b="0" dirty="0" err="1">
                <a:solidFill>
                  <a:srgbClr val="0B375B"/>
                </a:solidFill>
                <a:latin typeface="Times New Roman" panose="02020603050405020304" pitchFamily="18" charset="0"/>
                <a:cs typeface="Times New Roman" panose="02020603050405020304" pitchFamily="18" charset="0"/>
              </a:rPr>
              <a:t>матрицаси</a:t>
            </a:r>
            <a:r>
              <a:rPr lang="ru-RU" sz="2400" b="0" dirty="0">
                <a:solidFill>
                  <a:srgbClr val="0B375B"/>
                </a:solidFill>
                <a:latin typeface="Times New Roman" panose="02020603050405020304" pitchFamily="18" charset="0"/>
                <a:cs typeface="Times New Roman" panose="02020603050405020304" pitchFamily="18" charset="0"/>
              </a:rPr>
              <a:t> – бу лойиҳа давомида кутилган вазифалар ёки аниқ натижалар вертикал равишда, аниқ одамлар ёки роллар горизонтал равишда жойлашган жадвал бўлади.</a:t>
            </a:r>
          </a:p>
          <a:p>
            <a:pPr marL="0" indent="0" algn="just">
              <a:buNone/>
            </a:pPr>
            <a:endParaRPr lang="ru-RU" sz="2400" b="0" dirty="0">
              <a:solidFill>
                <a:srgbClr val="0B375B"/>
              </a:solidFill>
              <a:latin typeface="Times New Roman" panose="02020603050405020304" pitchFamily="18" charset="0"/>
              <a:cs typeface="Times New Roman" panose="02020603050405020304" pitchFamily="18" charset="0"/>
            </a:endParaRP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DDA179D6-D5C1-1537-FFF9-9371BDF65C05}"/>
              </a:ext>
            </a:extLst>
          </p:cNvPr>
          <p:cNvSpPr txBox="1">
            <a:spLocks/>
          </p:cNvSpPr>
          <p:nvPr/>
        </p:nvSpPr>
        <p:spPr>
          <a:xfrm>
            <a:off x="945090" y="125388"/>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en-US" altLang="ru-RU" sz="2856" dirty="0">
                <a:solidFill>
                  <a:srgbClr val="002060"/>
                </a:solidFill>
                <a:latin typeface="Times New Roman" panose="02020603050405020304" pitchFamily="18" charset="0"/>
                <a:cs typeface="Times New Roman" panose="02020603050405020304" pitchFamily="18" charset="0"/>
              </a:rPr>
              <a:t>RACI </a:t>
            </a:r>
            <a:r>
              <a:rPr lang="ru-RU" altLang="ru-RU" sz="2856" dirty="0">
                <a:solidFill>
                  <a:srgbClr val="002060"/>
                </a:solidFill>
                <a:latin typeface="Times New Roman" panose="02020603050405020304" pitchFamily="18" charset="0"/>
                <a:cs typeface="Times New Roman" panose="02020603050405020304" pitchFamily="18" charset="0"/>
              </a:rPr>
              <a:t>матрицасининг моҳияти</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pic>
        <p:nvPicPr>
          <p:cNvPr id="7" name="Рисунок 6">
            <a:extLst>
              <a:ext uri="{FF2B5EF4-FFF2-40B4-BE49-F238E27FC236}">
                <a16:creationId xmlns:a16="http://schemas.microsoft.com/office/drawing/2014/main" id="{9DD9B076-2E53-40D8-31C5-7D90C2BE303C}"/>
              </a:ext>
            </a:extLst>
          </p:cNvPr>
          <p:cNvPicPr>
            <a:picLocks noChangeAspect="1"/>
          </p:cNvPicPr>
          <p:nvPr/>
        </p:nvPicPr>
        <p:blipFill>
          <a:blip r:embed="rId3"/>
          <a:stretch>
            <a:fillRect/>
          </a:stretch>
        </p:blipFill>
        <p:spPr>
          <a:xfrm>
            <a:off x="1336208" y="3438528"/>
            <a:ext cx="1851599" cy="2348536"/>
          </a:xfrm>
          <a:prstGeom prst="rect">
            <a:avLst/>
          </a:prstGeom>
        </p:spPr>
      </p:pic>
      <p:pic>
        <p:nvPicPr>
          <p:cNvPr id="8" name="Рисунок 7">
            <a:extLst>
              <a:ext uri="{FF2B5EF4-FFF2-40B4-BE49-F238E27FC236}">
                <a16:creationId xmlns:a16="http://schemas.microsoft.com/office/drawing/2014/main" id="{D3AF9DA6-E3CE-11C8-D859-81B61160097B}"/>
              </a:ext>
            </a:extLst>
          </p:cNvPr>
          <p:cNvPicPr>
            <a:picLocks noChangeAspect="1"/>
          </p:cNvPicPr>
          <p:nvPr/>
        </p:nvPicPr>
        <p:blipFill>
          <a:blip r:embed="rId4"/>
          <a:stretch>
            <a:fillRect/>
          </a:stretch>
        </p:blipFill>
        <p:spPr>
          <a:xfrm>
            <a:off x="3986148" y="3429000"/>
            <a:ext cx="1885636" cy="2341728"/>
          </a:xfrm>
          <a:prstGeom prst="rect">
            <a:avLst/>
          </a:prstGeom>
        </p:spPr>
      </p:pic>
      <p:pic>
        <p:nvPicPr>
          <p:cNvPr id="9" name="Рисунок 8">
            <a:extLst>
              <a:ext uri="{FF2B5EF4-FFF2-40B4-BE49-F238E27FC236}">
                <a16:creationId xmlns:a16="http://schemas.microsoft.com/office/drawing/2014/main" id="{F2A3F06A-DA49-16C1-8AF7-45A75809DCB4}"/>
              </a:ext>
            </a:extLst>
          </p:cNvPr>
          <p:cNvPicPr>
            <a:picLocks noChangeAspect="1"/>
          </p:cNvPicPr>
          <p:nvPr/>
        </p:nvPicPr>
        <p:blipFill>
          <a:blip r:embed="rId5"/>
          <a:stretch>
            <a:fillRect/>
          </a:stretch>
        </p:blipFill>
        <p:spPr>
          <a:xfrm>
            <a:off x="6669424" y="3438528"/>
            <a:ext cx="1872021" cy="2348536"/>
          </a:xfrm>
          <a:prstGeom prst="rect">
            <a:avLst/>
          </a:prstGeom>
        </p:spPr>
      </p:pic>
      <p:pic>
        <p:nvPicPr>
          <p:cNvPr id="10" name="Рисунок 9">
            <a:extLst>
              <a:ext uri="{FF2B5EF4-FFF2-40B4-BE49-F238E27FC236}">
                <a16:creationId xmlns:a16="http://schemas.microsoft.com/office/drawing/2014/main" id="{742DF60D-75D2-8459-565B-42657C96E378}"/>
              </a:ext>
            </a:extLst>
          </p:cNvPr>
          <p:cNvPicPr>
            <a:picLocks noChangeAspect="1"/>
          </p:cNvPicPr>
          <p:nvPr/>
        </p:nvPicPr>
        <p:blipFill>
          <a:blip r:embed="rId6"/>
          <a:stretch>
            <a:fillRect/>
          </a:stretch>
        </p:blipFill>
        <p:spPr>
          <a:xfrm>
            <a:off x="9274391" y="3431045"/>
            <a:ext cx="1837984" cy="2334921"/>
          </a:xfrm>
          <a:prstGeom prst="rect">
            <a:avLst/>
          </a:prstGeom>
        </p:spPr>
      </p:pic>
    </p:spTree>
    <p:extLst>
      <p:ext uri="{BB962C8B-B14F-4D97-AF65-F5344CB8AC3E}">
        <p14:creationId xmlns:p14="http://schemas.microsoft.com/office/powerpoint/2010/main" val="148896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838200" y="1022763"/>
            <a:ext cx="10515600" cy="5487367"/>
          </a:xfrm>
        </p:spPr>
        <p:txBody>
          <a:bodyPr>
            <a:noAutofit/>
          </a:bodyPr>
          <a:lstStyle/>
          <a:p>
            <a:pPr marL="0" indent="0" algn="just" fontAlgn="base">
              <a:lnSpc>
                <a:spcPct val="100000"/>
              </a:lnSpc>
              <a:spcBef>
                <a:spcPts val="600"/>
              </a:spcBef>
              <a:spcAft>
                <a:spcPts val="600"/>
              </a:spcAft>
              <a:buNone/>
            </a:pP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Уларни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қуриш</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жадвал</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шаклидан</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фойдаланилади</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a:t>
            </a:r>
          </a:p>
          <a:p>
            <a:pPr marL="533400" indent="-533400" algn="just" fontAlgn="base">
              <a:lnSpc>
                <a:spcPct val="100000"/>
              </a:lnSpc>
              <a:spcBef>
                <a:spcPts val="600"/>
              </a:spcBef>
              <a:spcAft>
                <a:spcPts val="600"/>
              </a:spcAft>
              <a:buFont typeface="Wingdings" panose="05000000000000000000" pitchFamily="2" charset="2"/>
              <a:buChar char="Ø"/>
            </a:pP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унинг</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сатрларида</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операциялар</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ишлар</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босқичлар</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ҳатто</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лойиҳанинг</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босқичлари</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кўрсатилади</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p>
          <a:p>
            <a:pPr marL="533400" indent="-533400" algn="just" fontAlgn="base">
              <a:lnSpc>
                <a:spcPct val="100000"/>
              </a:lnSpc>
              <a:spcBef>
                <a:spcPts val="600"/>
              </a:spcBef>
              <a:spcAft>
                <a:spcPts val="600"/>
              </a:spcAft>
              <a:buFont typeface="Wingdings" panose="05000000000000000000" pitchFamily="2" charset="2"/>
              <a:buChar char="Ø"/>
            </a:pP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устунларда</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лойиҳадаги</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роллар</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функционал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позициялар</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бўлинмалар</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бошқалар</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кўрсатилади</a:t>
            </a:r>
            <a:r>
              <a:rPr lang="ru-RU" sz="220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Матрица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катакчаларида</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жавобгарлик</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турини</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кўрсатадиган</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«х»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каби</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шартли</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белгилар</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жойлаштирилади</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200" b="0" dirty="0">
              <a:solidFill>
                <a:srgbClr val="0B375B"/>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33400" indent="-533400" algn="just" fontAlgn="base">
              <a:lnSpc>
                <a:spcPct val="100000"/>
              </a:lnSpc>
              <a:spcBef>
                <a:spcPts val="600"/>
              </a:spcBef>
              <a:spcAft>
                <a:spcPts val="600"/>
              </a:spcAft>
              <a:buFont typeface="Wingdings" panose="05000000000000000000" pitchFamily="2" charset="2"/>
              <a:buChar char="Ø"/>
            </a:pP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Таъкидланганидек, </a:t>
            </a:r>
            <a:r>
              <a:rPr lang="en-US"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RACI</a:t>
            </a:r>
            <a:r>
              <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 методологияси анъанавий равишда жавобгарлик матрицасини ишлаб чиқишда қўлланилади: </a:t>
            </a:r>
            <a:endParaRPr lang="ru-RU" sz="2200" b="0" dirty="0">
              <a:solidFill>
                <a:srgbClr val="0B375B"/>
              </a:solidFill>
              <a:latin typeface="Times New Roman" panose="02020603050405020304" pitchFamily="18" charset="0"/>
              <a:cs typeface="Times New Roman" panose="02020603050405020304" pitchFamily="18" charset="0"/>
            </a:endParaRPr>
          </a:p>
          <a:p>
            <a:pPr marL="746125" indent="-355600" algn="just" fontAlgn="base">
              <a:lnSpc>
                <a:spcPct val="100000"/>
              </a:lnSpc>
              <a:spcBef>
                <a:spcPts val="0"/>
              </a:spcBef>
            </a:pPr>
            <a:r>
              <a:rPr lang="en-US"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Responsible,</a:t>
            </a:r>
            <a:endParaRPr lang="uz-Cyrl-UZ"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endParaRPr>
          </a:p>
          <a:p>
            <a:pPr marL="746125" indent="-355600" algn="just" fontAlgn="base">
              <a:lnSpc>
                <a:spcPct val="100000"/>
              </a:lnSpc>
              <a:spcBef>
                <a:spcPts val="0"/>
              </a:spcBef>
            </a:pPr>
            <a:r>
              <a:rPr lang="en-US"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Accountable, </a:t>
            </a:r>
            <a:endParaRPr lang="uz-Cyrl-UZ"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endParaRPr>
          </a:p>
          <a:p>
            <a:pPr marL="746125" indent="-355600" algn="just" fontAlgn="base">
              <a:lnSpc>
                <a:spcPct val="100000"/>
              </a:lnSpc>
              <a:spcBef>
                <a:spcPts val="0"/>
              </a:spcBef>
            </a:pPr>
            <a:r>
              <a:rPr lang="en-US"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Consulted before doing, </a:t>
            </a:r>
            <a:endParaRPr lang="uz-Cyrl-UZ"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endParaRPr>
          </a:p>
          <a:p>
            <a:pPr marL="746125" indent="-355600" algn="just" fontAlgn="base">
              <a:lnSpc>
                <a:spcPct val="100000"/>
              </a:lnSpc>
              <a:spcBef>
                <a:spcPts val="0"/>
              </a:spcBef>
              <a:spcAft>
                <a:spcPts val="600"/>
              </a:spcAft>
            </a:pPr>
            <a:r>
              <a:rPr lang="en-US"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Inform after doing</a:t>
            </a:r>
            <a:endParaRPr lang="uz-Cyrl-UZ"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endParaRPr>
          </a:p>
          <a:p>
            <a:pPr marL="517525" indent="-512763" algn="just" fontAlgn="base">
              <a:lnSpc>
                <a:spcPct val="100000"/>
              </a:lnSpc>
              <a:spcBef>
                <a:spcPts val="0"/>
              </a:spcBef>
              <a:spcAft>
                <a:spcPts val="600"/>
              </a:spcAft>
              <a:buFont typeface="Wingdings" panose="05000000000000000000" pitchFamily="2" charset="2"/>
              <a:buChar char="Ø"/>
            </a:pPr>
            <a:r>
              <a:rPr lang="en-US"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rPr>
              <a:t>RACI</a:t>
            </a:r>
            <a:r>
              <a:rPr lang="ru-RU" sz="2200" b="0" dirty="0">
                <a:solidFill>
                  <a:srgbClr val="0B375B"/>
                </a:solidFill>
                <a:latin typeface="Times New Roman" panose="02020603050405020304" pitchFamily="18" charset="0"/>
                <a:cs typeface="Times New Roman" panose="02020603050405020304" pitchFamily="18" charset="0"/>
              </a:rPr>
              <a:t> модели лойиҳа фаолиятида </a:t>
            </a:r>
            <a:r>
              <a:rPr lang="ru-RU" sz="2200" b="0" dirty="0" err="1">
                <a:solidFill>
                  <a:srgbClr val="0B375B"/>
                </a:solidFill>
                <a:latin typeface="Times New Roman" panose="02020603050405020304" pitchFamily="18" charset="0"/>
                <a:cs typeface="Times New Roman" panose="02020603050405020304" pitchFamily="18" charset="0"/>
              </a:rPr>
              <a:t>кенг</a:t>
            </a:r>
            <a:r>
              <a:rPr lang="ru-RU" sz="2200" b="0" dirty="0">
                <a:solidFill>
                  <a:srgbClr val="0B375B"/>
                </a:solidFill>
                <a:latin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cs typeface="Times New Roman" panose="02020603050405020304" pitchFamily="18" charset="0"/>
              </a:rPr>
              <a:t>қўлланилади</a:t>
            </a:r>
            <a:r>
              <a:rPr lang="ru-RU" sz="2200" b="0" dirty="0">
                <a:solidFill>
                  <a:srgbClr val="0B375B"/>
                </a:solidFill>
                <a:latin typeface="Times New Roman" panose="02020603050405020304" pitchFamily="18" charset="0"/>
                <a:cs typeface="Times New Roman" panose="02020603050405020304" pitchFamily="18" charset="0"/>
              </a:rPr>
              <a:t>.</a:t>
            </a:r>
            <a:endParaRPr lang="ru-RU" sz="2200" b="0" dirty="0">
              <a:solidFill>
                <a:srgbClr val="0B375B"/>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p:cNvSpPr txBox="1">
            <a:spLocks/>
          </p:cNvSpPr>
          <p:nvPr/>
        </p:nvSpPr>
        <p:spPr>
          <a:xfrm>
            <a:off x="945090" y="125388"/>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err="1">
                <a:solidFill>
                  <a:srgbClr val="002060"/>
                </a:solidFill>
                <a:latin typeface="Times New Roman" panose="02020603050405020304" pitchFamily="18" charset="0"/>
                <a:cs typeface="Times New Roman" panose="02020603050405020304" pitchFamily="18" charset="0"/>
              </a:rPr>
              <a:t>Матрицани</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қуришнинг</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мумтоз</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усули</a:t>
            </a:r>
            <a:endParaRPr lang="ru-RU" sz="2856" dirty="0">
              <a:solidFill>
                <a:srgbClr val="002060"/>
              </a:solidFill>
              <a:latin typeface="Times New Roman"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130100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731310" y="1051400"/>
            <a:ext cx="10515600" cy="5261881"/>
          </a:xfrm>
        </p:spPr>
        <p:txBody>
          <a:bodyPr>
            <a:noAutofit/>
          </a:bodyPr>
          <a:lstStyle/>
          <a:p>
            <a:pPr marL="457200" indent="-457200" algn="just">
              <a:lnSpc>
                <a:spcPct val="107000"/>
              </a:lnSpc>
              <a:spcAft>
                <a:spcPts val="800"/>
              </a:spcAft>
              <a:buFont typeface="Wingdings" panose="05000000000000000000" pitchFamily="2" charset="2"/>
              <a:buChar char="Ø"/>
              <a:tabLst>
                <a:tab pos="1311275" algn="l"/>
              </a:tabLst>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 кенгайтмаси:</a:t>
            </a:r>
            <a:endParaRPr lang="ru-RU" sz="2400" dirty="0">
              <a:solidFill>
                <a:srgbClr val="0B375B"/>
              </a:solidFill>
              <a:effectLst/>
              <a:latin typeface="Calibri" panose="020F0502020204030204" pitchFamily="34" charset="0"/>
              <a:ea typeface="Calibri" panose="020F0502020204030204" pitchFamily="34" charset="0"/>
              <a:cs typeface="Times New Roman" panose="02020603050405020304" pitchFamily="18" charset="0"/>
            </a:endParaRPr>
          </a:p>
          <a:p>
            <a:pPr marL="739775" indent="-342900" algn="just">
              <a:lnSpc>
                <a:spcPct val="107000"/>
              </a:lnSpc>
              <a:spcAft>
                <a:spcPts val="800"/>
              </a:spcAft>
              <a:tabLst>
                <a:tab pos="1311275" algn="l"/>
              </a:tabLst>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 (Responsible)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ишни бажарадиган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шахс</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Масалан, Х модулини Рустам ёзади.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Ҳар бир вазифа учун иложи борича камида битта «Р» бўлиши керак.</a:t>
            </a:r>
            <a:endParaRPr lang="ru-RU" sz="2400" b="0" dirty="0">
              <a:solidFill>
                <a:srgbClr val="0B375B"/>
              </a:solidFill>
              <a:effectLst/>
              <a:latin typeface="Calibri" panose="020F0502020204030204" pitchFamily="34" charset="0"/>
              <a:ea typeface="Calibri" panose="020F0502020204030204" pitchFamily="34" charset="0"/>
              <a:cs typeface="Times New Roman" panose="02020603050405020304" pitchFamily="18" charset="0"/>
            </a:endParaRPr>
          </a:p>
          <a:p>
            <a:pPr marL="739775" indent="-342900" algn="just">
              <a:lnSpc>
                <a:spcPct val="107000"/>
              </a:lnSpc>
              <a:spcAft>
                <a:spcPts val="800"/>
              </a:spcAft>
              <a:tabLst>
                <a:tab pos="1311275" algn="l"/>
              </a:tabLst>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 (Accountable)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якуний ишни қабул қиладиган ва унга жавобгар бўлган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шасх</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Унинг жамоаси раҳбари Бобур Рустамдан х модулини олади ва лойиҳа менежерига боши билан нима иш қилгани учун жавоб беради. Ҳар бир топшириқ учун фақат битта «А» бўлиши керак; «А» ҳам,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ҳам вазифада йўқ бўлиши мумкин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 Истисно ҳолларда (одатда жуда кичик жамоалар учун) «А» ва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бир хил шахс бўлади, кейин оддийгина «А» ни кўрсатиш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кифоя</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endParaRPr lang="ru-RU" sz="2400" b="0" dirty="0">
              <a:solidFill>
                <a:srgbClr val="0B375B"/>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92565493-36F0-C2B4-6388-BB962B6F10F6}"/>
              </a:ext>
            </a:extLst>
          </p:cNvPr>
          <p:cNvSpPr txBox="1">
            <a:spLocks/>
          </p:cNvSpPr>
          <p:nvPr/>
        </p:nvSpPr>
        <p:spPr>
          <a:xfrm>
            <a:off x="945090" y="125388"/>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en-US" altLang="ru-RU" sz="2856" dirty="0">
                <a:solidFill>
                  <a:srgbClr val="002060"/>
                </a:solidFill>
                <a:latin typeface="Times New Roman" panose="02020603050405020304" pitchFamily="18" charset="0"/>
                <a:cs typeface="Times New Roman" panose="02020603050405020304" pitchFamily="18" charset="0"/>
              </a:rPr>
              <a:t>RACI </a:t>
            </a:r>
            <a:r>
              <a:rPr lang="ru-RU" altLang="ru-RU" sz="2856" dirty="0">
                <a:solidFill>
                  <a:srgbClr val="002060"/>
                </a:solidFill>
                <a:latin typeface="Times New Roman" panose="02020603050405020304" pitchFamily="18" charset="0"/>
                <a:cs typeface="Times New Roman" panose="02020603050405020304" pitchFamily="18" charset="0"/>
              </a:rPr>
              <a:t>матрицасининг моҳияти</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418666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945090" y="1173841"/>
            <a:ext cx="10515600" cy="4351338"/>
          </a:xfrm>
        </p:spPr>
        <p:txBody>
          <a:bodyPr vert="horz" lIns="0" tIns="0" rIns="0" bIns="0" rtlCol="0">
            <a:noAutofit/>
          </a:bodyPr>
          <a:lstStyle/>
          <a:p>
            <a:pPr marL="457200" indent="-457200" algn="just">
              <a:lnSpc>
                <a:spcPct val="107000"/>
              </a:lnSpc>
              <a:spcAft>
                <a:spcPts val="800"/>
              </a:spcAft>
              <a:buFont typeface="Wingdings" panose="05000000000000000000" pitchFamily="2" charset="2"/>
              <a:buChar char="Ø"/>
              <a:tabLst>
                <a:tab pos="1311275" algn="l"/>
              </a:tabLst>
            </a:pPr>
            <a:r>
              <a:rPr lang="ru-RU" sz="2400" dirty="0">
                <a:solidFill>
                  <a:srgbClr val="0B375B"/>
                </a:solidFill>
                <a:latin typeface="Times New Roman" panose="02020603050405020304" pitchFamily="18" charset="0"/>
                <a:cs typeface="Times New Roman" panose="02020603050405020304" pitchFamily="18" charset="0"/>
              </a:rPr>
              <a:t>C (Consulted) </a:t>
            </a:r>
            <a:r>
              <a:rPr lang="ru-RU" sz="2400" b="0" dirty="0">
                <a:solidFill>
                  <a:srgbClr val="0B375B"/>
                </a:solidFill>
                <a:latin typeface="Times New Roman" panose="02020603050405020304" pitchFamily="18" charset="0"/>
                <a:cs typeface="Times New Roman" panose="02020603050405020304" pitchFamily="18" charset="0"/>
              </a:rPr>
              <a:t>– топшириқни бажаришда бошқаларга маслаҳат берадиган </a:t>
            </a:r>
            <a:r>
              <a:rPr lang="uz-Cyrl-UZ" sz="2400" b="0" dirty="0">
                <a:solidFill>
                  <a:srgbClr val="0B375B"/>
                </a:solidFill>
                <a:latin typeface="Times New Roman" panose="02020603050405020304" pitchFamily="18" charset="0"/>
                <a:cs typeface="Times New Roman" panose="02020603050405020304" pitchFamily="18" charset="0"/>
              </a:rPr>
              <a:t>шахс</a:t>
            </a:r>
            <a:r>
              <a:rPr lang="en-US" sz="2400" b="0" dirty="0">
                <a:solidFill>
                  <a:srgbClr val="0B375B"/>
                </a:solidFill>
                <a:latin typeface="Times New Roman" panose="02020603050405020304" pitchFamily="18" charset="0"/>
                <a:cs typeface="Times New Roman" panose="02020603050405020304" pitchFamily="18" charset="0"/>
              </a:rPr>
              <a:t>.</a:t>
            </a:r>
            <a:r>
              <a:rPr lang="ru-RU" sz="2400" b="0" dirty="0">
                <a:solidFill>
                  <a:srgbClr val="0B375B"/>
                </a:solidFill>
                <a:latin typeface="Times New Roman" panose="02020603050405020304" pitchFamily="18" charset="0"/>
                <a:cs typeface="Times New Roman" panose="02020603050405020304" pitchFamily="18" charset="0"/>
              </a:rPr>
              <a:t> Х </a:t>
            </a:r>
            <a:r>
              <a:rPr lang="uz-Cyrl-UZ" sz="2400" b="0" dirty="0">
                <a:solidFill>
                  <a:srgbClr val="0B375B"/>
                </a:solidFill>
                <a:latin typeface="Times New Roman" panose="02020603050405020304" pitchFamily="18" charset="0"/>
                <a:cs typeface="Times New Roman" panose="02020603050405020304" pitchFamily="18" charset="0"/>
              </a:rPr>
              <a:t>модули</a:t>
            </a:r>
            <a:r>
              <a:rPr lang="en-US" sz="2400" b="0" dirty="0">
                <a:solidFill>
                  <a:srgbClr val="0B375B"/>
                </a:solidFill>
                <a:latin typeface="Times New Roman" panose="02020603050405020304" pitchFamily="18" charset="0"/>
                <a:cs typeface="Times New Roman" panose="02020603050405020304" pitchFamily="18" charset="0"/>
              </a:rPr>
              <a:t> </a:t>
            </a:r>
            <a:r>
              <a:rPr lang="ru-RU" sz="2400" b="0" dirty="0">
                <a:solidFill>
                  <a:srgbClr val="0B375B"/>
                </a:solidFill>
                <a:latin typeface="Times New Roman" panose="02020603050405020304" pitchFamily="18" charset="0"/>
                <a:cs typeface="Times New Roman" panose="02020603050405020304" pitchFamily="18" charset="0"/>
              </a:rPr>
              <a:t>керакли даражада ишлаши учун Рустам ҳам, Бобур ҳам ўзларининг ғояларини амалга ошириш учун компаниянинг ахборот хавфсизлиги бўйича бошлиғи Илёс ва лойиҳа меъмори </a:t>
            </a:r>
            <a:r>
              <a:rPr lang="uz-Cyrl-UZ" sz="2400" b="0" dirty="0">
                <a:solidFill>
                  <a:srgbClr val="0B375B"/>
                </a:solidFill>
                <a:latin typeface="Times New Roman" panose="02020603050405020304" pitchFamily="18" charset="0"/>
                <a:cs typeface="Times New Roman" panose="02020603050405020304" pitchFamily="18" charset="0"/>
              </a:rPr>
              <a:t>Акбар</a:t>
            </a:r>
            <a:r>
              <a:rPr lang="en-US" sz="2400" b="0" dirty="0">
                <a:solidFill>
                  <a:srgbClr val="0B375B"/>
                </a:solidFill>
                <a:latin typeface="Times New Roman" panose="02020603050405020304" pitchFamily="18" charset="0"/>
                <a:cs typeface="Times New Roman" panose="02020603050405020304" pitchFamily="18" charset="0"/>
              </a:rPr>
              <a:t> </a:t>
            </a:r>
            <a:r>
              <a:rPr lang="ru-RU" sz="2400" b="0" dirty="0">
                <a:solidFill>
                  <a:srgbClr val="0B375B"/>
                </a:solidFill>
                <a:latin typeface="Times New Roman" panose="02020603050405020304" pitchFamily="18" charset="0"/>
                <a:cs typeface="Times New Roman" panose="02020603050405020304" pitchFamily="18" charset="0"/>
              </a:rPr>
              <a:t>билан мувофиқлаштиришлари керак. Топшириқда «</a:t>
            </a:r>
            <a:r>
              <a:rPr lang="en-US" sz="2400" b="0" dirty="0">
                <a:solidFill>
                  <a:srgbClr val="0B375B"/>
                </a:solidFill>
                <a:latin typeface="Times New Roman" panose="02020603050405020304" pitchFamily="18" charset="0"/>
                <a:cs typeface="Times New Roman" panose="02020603050405020304" pitchFamily="18" charset="0"/>
              </a:rPr>
              <a:t>C</a:t>
            </a:r>
            <a:r>
              <a:rPr lang="ru-RU" sz="2400" b="0" dirty="0">
                <a:solidFill>
                  <a:srgbClr val="0B375B"/>
                </a:solidFill>
                <a:latin typeface="Times New Roman" panose="02020603050405020304" pitchFamily="18" charset="0"/>
                <a:cs typeface="Times New Roman" panose="02020603050405020304" pitchFamily="18" charset="0"/>
              </a:rPr>
              <a:t>»</a:t>
            </a:r>
            <a:r>
              <a:rPr lang="en-US" sz="2400" b="0" dirty="0">
                <a:solidFill>
                  <a:srgbClr val="0B375B"/>
                </a:solidFill>
                <a:latin typeface="Times New Roman" panose="02020603050405020304" pitchFamily="18" charset="0"/>
                <a:cs typeface="Times New Roman" panose="02020603050405020304" pitchFamily="18" charset="0"/>
              </a:rPr>
              <a:t> </a:t>
            </a:r>
            <a:r>
              <a:rPr lang="ru-RU" sz="2400" b="0" dirty="0">
                <a:solidFill>
                  <a:srgbClr val="0B375B"/>
                </a:solidFill>
                <a:latin typeface="Times New Roman" panose="02020603050405020304" pitchFamily="18" charset="0"/>
                <a:cs typeface="Times New Roman" panose="02020603050405020304" pitchFamily="18" charset="0"/>
              </a:rPr>
              <a:t>бўлиши мумкин ёки бўлмаслиги </a:t>
            </a:r>
            <a:r>
              <a:rPr lang="uz-Cyrl-UZ" sz="2400" b="0" dirty="0">
                <a:solidFill>
                  <a:srgbClr val="0B375B"/>
                </a:solidFill>
                <a:latin typeface="Times New Roman" panose="02020603050405020304" pitchFamily="18" charset="0"/>
                <a:cs typeface="Times New Roman" panose="02020603050405020304" pitchFamily="18" charset="0"/>
              </a:rPr>
              <a:t>ҳам </a:t>
            </a:r>
            <a:r>
              <a:rPr lang="ru-RU" sz="2400" b="0" dirty="0">
                <a:solidFill>
                  <a:srgbClr val="0B375B"/>
                </a:solidFill>
                <a:latin typeface="Times New Roman" panose="02020603050405020304" pitchFamily="18" charset="0"/>
                <a:cs typeface="Times New Roman" panose="02020603050405020304" pitchFamily="18" charset="0"/>
              </a:rPr>
              <a:t>мумкин.</a:t>
            </a:r>
          </a:p>
          <a:p>
            <a:pPr marL="457200" indent="-457200" algn="just">
              <a:lnSpc>
                <a:spcPct val="107000"/>
              </a:lnSpc>
              <a:spcAft>
                <a:spcPts val="800"/>
              </a:spcAft>
              <a:buFont typeface="Wingdings" panose="05000000000000000000" pitchFamily="2" charset="2"/>
              <a:buChar char="Ø"/>
              <a:tabLst>
                <a:tab pos="1311275" algn="l"/>
              </a:tabLst>
            </a:pPr>
            <a:r>
              <a:rPr lang="ru-RU" sz="2400" dirty="0">
                <a:solidFill>
                  <a:srgbClr val="0B375B"/>
                </a:solidFill>
                <a:latin typeface="Times New Roman" panose="02020603050405020304" pitchFamily="18" charset="0"/>
                <a:cs typeface="Times New Roman" panose="02020603050405020304" pitchFamily="18" charset="0"/>
              </a:rPr>
              <a:t>I (Informed) </a:t>
            </a:r>
            <a:r>
              <a:rPr lang="ru-RU" sz="2400" b="0" dirty="0">
                <a:solidFill>
                  <a:srgbClr val="0B375B"/>
                </a:solidFill>
                <a:latin typeface="Times New Roman" panose="02020603050405020304" pitchFamily="18" charset="0"/>
                <a:cs typeface="Times New Roman" panose="02020603050405020304" pitchFamily="18" charset="0"/>
              </a:rPr>
              <a:t>– қабул қилинаётган қарорлар ёки вазифанинг бориши тўғрисида хабардор бўлиши керак бўлган, аммо уларга ҳеч қандай таъсир кўрсатмайдиган </a:t>
            </a:r>
            <a:r>
              <a:rPr lang="uz-Cyrl-UZ" sz="2400" b="0" dirty="0">
                <a:solidFill>
                  <a:srgbClr val="0B375B"/>
                </a:solidFill>
                <a:latin typeface="Times New Roman" panose="02020603050405020304" pitchFamily="18" charset="0"/>
                <a:cs typeface="Times New Roman" panose="02020603050405020304" pitchFamily="18" charset="0"/>
              </a:rPr>
              <a:t>шахс</a:t>
            </a:r>
            <a:r>
              <a:rPr lang="en-US" sz="2400" b="0" dirty="0">
                <a:solidFill>
                  <a:srgbClr val="0B375B"/>
                </a:solidFill>
                <a:latin typeface="Times New Roman" panose="02020603050405020304" pitchFamily="18" charset="0"/>
                <a:cs typeface="Times New Roman" panose="02020603050405020304" pitchFamily="18" charset="0"/>
              </a:rPr>
              <a:t>.</a:t>
            </a:r>
            <a:r>
              <a:rPr lang="uz-Cyrl-UZ" sz="2400" b="0" dirty="0">
                <a:solidFill>
                  <a:srgbClr val="0B375B"/>
                </a:solidFill>
                <a:latin typeface="Times New Roman" panose="02020603050405020304" pitchFamily="18" charset="0"/>
                <a:cs typeface="Times New Roman" panose="02020603050405020304" pitchFamily="18" charset="0"/>
              </a:rPr>
              <a:t> </a:t>
            </a:r>
            <a:r>
              <a:rPr lang="ru-RU" sz="2400" b="0" dirty="0">
                <a:solidFill>
                  <a:srgbClr val="0B375B"/>
                </a:solidFill>
                <a:latin typeface="Times New Roman" panose="02020603050405020304" pitchFamily="18" charset="0"/>
                <a:cs typeface="Times New Roman" panose="02020603050405020304" pitchFamily="18" charset="0"/>
              </a:rPr>
              <a:t>«</a:t>
            </a:r>
            <a:r>
              <a:rPr lang="en-US" sz="2400" b="0" dirty="0">
                <a:solidFill>
                  <a:srgbClr val="0B375B"/>
                </a:solidFill>
                <a:latin typeface="Times New Roman" panose="02020603050405020304" pitchFamily="18" charset="0"/>
                <a:cs typeface="Times New Roman" panose="02020603050405020304" pitchFamily="18" charset="0"/>
              </a:rPr>
              <a:t>C</a:t>
            </a:r>
            <a:r>
              <a:rPr lang="ru-RU" sz="2400" b="0" dirty="0">
                <a:solidFill>
                  <a:srgbClr val="0B375B"/>
                </a:solidFill>
                <a:latin typeface="Times New Roman" panose="02020603050405020304" pitchFamily="18" charset="0"/>
                <a:cs typeface="Times New Roman" panose="02020603050405020304" pitchFamily="18" charset="0"/>
              </a:rPr>
              <a:t>»</a:t>
            </a:r>
            <a:r>
              <a:rPr lang="en-US" sz="2400" b="0" dirty="0">
                <a:solidFill>
                  <a:srgbClr val="0B375B"/>
                </a:solidFill>
                <a:latin typeface="Times New Roman" panose="02020603050405020304" pitchFamily="18" charset="0"/>
                <a:cs typeface="Times New Roman" panose="02020603050405020304" pitchFamily="18" charset="0"/>
              </a:rPr>
              <a:t> </a:t>
            </a:r>
            <a:r>
              <a:rPr lang="ru-RU" sz="2400" b="0" dirty="0">
                <a:solidFill>
                  <a:srgbClr val="0B375B"/>
                </a:solidFill>
                <a:latin typeface="Times New Roman" panose="02020603050405020304" pitchFamily="18" charset="0"/>
                <a:cs typeface="Times New Roman" panose="02020603050405020304" pitchFamily="18" charset="0"/>
              </a:rPr>
              <a:t>га ўхшаб, вазифадаги «</a:t>
            </a:r>
            <a:r>
              <a:rPr lang="en-US" sz="2400" b="0" dirty="0">
                <a:solidFill>
                  <a:srgbClr val="0B375B"/>
                </a:solidFill>
                <a:latin typeface="Times New Roman" panose="02020603050405020304" pitchFamily="18" charset="0"/>
                <a:cs typeface="Times New Roman" panose="02020603050405020304" pitchFamily="18" charset="0"/>
              </a:rPr>
              <a:t>I</a:t>
            </a:r>
            <a:r>
              <a:rPr lang="ru-RU" sz="2400" b="0" dirty="0">
                <a:solidFill>
                  <a:srgbClr val="0B375B"/>
                </a:solidFill>
                <a:latin typeface="Times New Roman" panose="02020603050405020304" pitchFamily="18" charset="0"/>
                <a:cs typeface="Times New Roman" panose="02020603050405020304" pitchFamily="18" charset="0"/>
              </a:rPr>
              <a:t>» </a:t>
            </a:r>
            <a:r>
              <a:rPr lang="uz-Cyrl-UZ" sz="2400" b="0" dirty="0">
                <a:solidFill>
                  <a:srgbClr val="0B375B"/>
                </a:solidFill>
                <a:latin typeface="Times New Roman" panose="02020603050405020304" pitchFamily="18" charset="0"/>
                <a:cs typeface="Times New Roman" panose="02020603050405020304" pitchFamily="18" charset="0"/>
              </a:rPr>
              <a:t>ҳам</a:t>
            </a:r>
            <a:r>
              <a:rPr lang="ru-RU" sz="2400" b="0" dirty="0">
                <a:solidFill>
                  <a:srgbClr val="0B375B"/>
                </a:solidFill>
                <a:latin typeface="Times New Roman" panose="02020603050405020304" pitchFamily="18" charset="0"/>
                <a:cs typeface="Times New Roman" panose="02020603050405020304" pitchFamily="18" charset="0"/>
              </a:rPr>
              <a:t> бўлиши мумкин ёки бўлмаслиги мумкин.</a:t>
            </a:r>
          </a:p>
          <a:p>
            <a:pPr marL="457200" indent="-457200" algn="just">
              <a:lnSpc>
                <a:spcPct val="107000"/>
              </a:lnSpc>
              <a:spcAft>
                <a:spcPts val="800"/>
              </a:spcAft>
              <a:buFont typeface="Wingdings" panose="05000000000000000000" pitchFamily="2" charset="2"/>
              <a:buChar char="Ø"/>
              <a:tabLst>
                <a:tab pos="1311275" algn="l"/>
              </a:tabLst>
            </a:pPr>
            <a:endParaRPr lang="ru-RU" sz="2400" b="0" dirty="0">
              <a:solidFill>
                <a:srgbClr val="0B375B"/>
              </a:solidFill>
              <a:latin typeface="Times New Roman" panose="02020603050405020304" pitchFamily="18" charset="0"/>
              <a:cs typeface="Times New Roman" panose="02020603050405020304" pitchFamily="18" charset="0"/>
            </a:endParaRP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7" name="Заголовок 1">
            <a:extLst>
              <a:ext uri="{FF2B5EF4-FFF2-40B4-BE49-F238E27FC236}">
                <a16:creationId xmlns:a16="http://schemas.microsoft.com/office/drawing/2014/main" id="{2BCECC09-0611-9ADC-1854-83D0DE9419E5}"/>
              </a:ext>
            </a:extLst>
          </p:cNvPr>
          <p:cNvSpPr txBox="1">
            <a:spLocks/>
          </p:cNvSpPr>
          <p:nvPr/>
        </p:nvSpPr>
        <p:spPr>
          <a:xfrm>
            <a:off x="945090" y="125388"/>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en-US" altLang="ru-RU" sz="2856" dirty="0">
                <a:solidFill>
                  <a:srgbClr val="002060"/>
                </a:solidFill>
                <a:latin typeface="Times New Roman" panose="02020603050405020304" pitchFamily="18" charset="0"/>
                <a:cs typeface="Times New Roman" panose="02020603050405020304" pitchFamily="18" charset="0"/>
              </a:rPr>
              <a:t>RACI </a:t>
            </a:r>
            <a:r>
              <a:rPr lang="ru-RU" altLang="ru-RU" sz="2856" dirty="0">
                <a:solidFill>
                  <a:srgbClr val="002060"/>
                </a:solidFill>
                <a:latin typeface="Times New Roman" panose="02020603050405020304" pitchFamily="18" charset="0"/>
                <a:cs typeface="Times New Roman" panose="02020603050405020304" pitchFamily="18" charset="0"/>
              </a:rPr>
              <a:t>матрицасининг моҳияти</a:t>
            </a:r>
            <a:endParaRPr lang="ru-RU" sz="2856" dirty="0">
              <a:solidFill>
                <a:srgbClr val="002060"/>
              </a:solidFill>
              <a:latin typeface="Times New Roman" panose="02020603050405020304" pitchFamily="18" charset="0"/>
              <a:cs typeface="Times New Roman" pitchFamily="18" charset="0"/>
            </a:endParaRPr>
          </a:p>
        </p:txBody>
      </p:sp>
      <p:sp>
        <p:nvSpPr>
          <p:cNvPr id="5" name="Прямоугольник 4">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456375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6" name="Заголовок 1">
            <a:extLst>
              <a:ext uri="{FF2B5EF4-FFF2-40B4-BE49-F238E27FC236}">
                <a16:creationId xmlns:a16="http://schemas.microsoft.com/office/drawing/2014/main" id="{C9D4B70A-DE2D-A972-1C1A-98B872ED309C}"/>
              </a:ext>
            </a:extLst>
          </p:cNvPr>
          <p:cNvSpPr txBox="1">
            <a:spLocks/>
          </p:cNvSpPr>
          <p:nvPr/>
        </p:nvSpPr>
        <p:spPr>
          <a:xfrm>
            <a:off x="945090" y="125388"/>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en-US" altLang="ru-RU" sz="2856" dirty="0">
                <a:solidFill>
                  <a:srgbClr val="002060"/>
                </a:solidFill>
                <a:latin typeface="Times New Roman" panose="02020603050405020304" pitchFamily="18" charset="0"/>
                <a:cs typeface="Times New Roman" panose="02020603050405020304" pitchFamily="18" charset="0"/>
              </a:rPr>
              <a:t>RACI </a:t>
            </a:r>
            <a:r>
              <a:rPr lang="ru-RU" altLang="ru-RU" sz="2856" dirty="0">
                <a:solidFill>
                  <a:srgbClr val="002060"/>
                </a:solidFill>
                <a:latin typeface="Times New Roman" panose="02020603050405020304" pitchFamily="18" charset="0"/>
                <a:cs typeface="Times New Roman" panose="02020603050405020304" pitchFamily="18" charset="0"/>
              </a:rPr>
              <a:t>матрицаси</a:t>
            </a:r>
            <a:endParaRPr lang="ru-RU" sz="2856" dirty="0">
              <a:solidFill>
                <a:srgbClr val="002060"/>
              </a:solidFill>
              <a:latin typeface="Times New Roman" panose="02020603050405020304" pitchFamily="18" charset="0"/>
              <a:cs typeface="Times New Roman" pitchFamily="18" charset="0"/>
            </a:endParaRPr>
          </a:p>
        </p:txBody>
      </p:sp>
      <p:sp>
        <p:nvSpPr>
          <p:cNvPr id="3" name="Arrow: Chevron 2">
            <a:extLst>
              <a:ext uri="{FF2B5EF4-FFF2-40B4-BE49-F238E27FC236}">
                <a16:creationId xmlns:a16="http://schemas.microsoft.com/office/drawing/2014/main" id="{ABB37D0A-F35D-E3B9-8D41-BD635FB1A369}"/>
              </a:ext>
            </a:extLst>
          </p:cNvPr>
          <p:cNvSpPr/>
          <p:nvPr/>
        </p:nvSpPr>
        <p:spPr>
          <a:xfrm>
            <a:off x="1669774" y="1405459"/>
            <a:ext cx="2017643" cy="950431"/>
          </a:xfrm>
          <a:prstGeom prst="chevron">
            <a:avLst>
              <a:gd name="adj" fmla="val 41634"/>
            </a:avLst>
          </a:prstGeom>
          <a:solidFill>
            <a:srgbClr val="33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bg1"/>
                </a:solidFill>
                <a:latin typeface="Times New Roman" panose="02020603050405020304" pitchFamily="18" charset="0"/>
                <a:cs typeface="Times New Roman" panose="02020603050405020304" pitchFamily="18" charset="0"/>
              </a:rPr>
              <a:t>R</a:t>
            </a:r>
          </a:p>
        </p:txBody>
      </p:sp>
      <p:sp>
        <p:nvSpPr>
          <p:cNvPr id="9" name="Arrow: Chevron 8">
            <a:extLst>
              <a:ext uri="{FF2B5EF4-FFF2-40B4-BE49-F238E27FC236}">
                <a16:creationId xmlns:a16="http://schemas.microsoft.com/office/drawing/2014/main" id="{480AE2E0-25F6-9654-F95F-FEA96EAE8455}"/>
              </a:ext>
            </a:extLst>
          </p:cNvPr>
          <p:cNvSpPr/>
          <p:nvPr/>
        </p:nvSpPr>
        <p:spPr>
          <a:xfrm>
            <a:off x="1669773" y="2509018"/>
            <a:ext cx="2017643" cy="950431"/>
          </a:xfrm>
          <a:prstGeom prst="chevron">
            <a:avLst>
              <a:gd name="adj" fmla="val 41634"/>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bg1"/>
                </a:solidFill>
                <a:latin typeface="Times New Roman" panose="02020603050405020304" pitchFamily="18" charset="0"/>
                <a:cs typeface="Times New Roman" panose="02020603050405020304" pitchFamily="18" charset="0"/>
              </a:rPr>
              <a:t>A</a:t>
            </a:r>
          </a:p>
        </p:txBody>
      </p:sp>
      <p:sp>
        <p:nvSpPr>
          <p:cNvPr id="10" name="Arrow: Chevron 9">
            <a:extLst>
              <a:ext uri="{FF2B5EF4-FFF2-40B4-BE49-F238E27FC236}">
                <a16:creationId xmlns:a16="http://schemas.microsoft.com/office/drawing/2014/main" id="{30784C7E-E53D-417F-4A27-976434C2057E}"/>
              </a:ext>
            </a:extLst>
          </p:cNvPr>
          <p:cNvSpPr/>
          <p:nvPr/>
        </p:nvSpPr>
        <p:spPr>
          <a:xfrm>
            <a:off x="1669772" y="3612577"/>
            <a:ext cx="2017643" cy="950431"/>
          </a:xfrm>
          <a:prstGeom prst="chevron">
            <a:avLst>
              <a:gd name="adj" fmla="val 41634"/>
            </a:avLst>
          </a:prstGeom>
          <a:solidFill>
            <a:srgbClr val="339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bg1"/>
                </a:solidFill>
                <a:latin typeface="Times New Roman" panose="02020603050405020304" pitchFamily="18" charset="0"/>
                <a:cs typeface="Times New Roman" panose="02020603050405020304" pitchFamily="18" charset="0"/>
              </a:rPr>
              <a:t>C</a:t>
            </a:r>
          </a:p>
        </p:txBody>
      </p:sp>
      <p:sp>
        <p:nvSpPr>
          <p:cNvPr id="11" name="Arrow: Chevron 10">
            <a:extLst>
              <a:ext uri="{FF2B5EF4-FFF2-40B4-BE49-F238E27FC236}">
                <a16:creationId xmlns:a16="http://schemas.microsoft.com/office/drawing/2014/main" id="{1BC45ECF-7EB1-D1E2-B0AA-BC3876013C29}"/>
              </a:ext>
            </a:extLst>
          </p:cNvPr>
          <p:cNvSpPr/>
          <p:nvPr/>
        </p:nvSpPr>
        <p:spPr>
          <a:xfrm>
            <a:off x="1669771" y="4716136"/>
            <a:ext cx="2017643" cy="950431"/>
          </a:xfrm>
          <a:prstGeom prst="chevron">
            <a:avLst>
              <a:gd name="adj" fmla="val 41634"/>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bg1"/>
                </a:solidFill>
                <a:latin typeface="Times New Roman" panose="02020603050405020304" pitchFamily="18" charset="0"/>
                <a:cs typeface="Times New Roman" panose="02020603050405020304" pitchFamily="18" charset="0"/>
              </a:rPr>
              <a:t>I</a:t>
            </a:r>
          </a:p>
        </p:txBody>
      </p:sp>
      <p:sp>
        <p:nvSpPr>
          <p:cNvPr id="13" name="Arrow: Chevron 12">
            <a:extLst>
              <a:ext uri="{FF2B5EF4-FFF2-40B4-BE49-F238E27FC236}">
                <a16:creationId xmlns:a16="http://schemas.microsoft.com/office/drawing/2014/main" id="{F52EDB2A-8EFD-A8D2-EFD5-39E001B43257}"/>
              </a:ext>
            </a:extLst>
          </p:cNvPr>
          <p:cNvSpPr/>
          <p:nvPr/>
        </p:nvSpPr>
        <p:spPr>
          <a:xfrm>
            <a:off x="3464560" y="1405458"/>
            <a:ext cx="3088640"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B375B"/>
                </a:solidFill>
                <a:latin typeface="Times New Roman" panose="02020603050405020304" pitchFamily="18" charset="0"/>
                <a:cs typeface="Times New Roman" panose="02020603050405020304" pitchFamily="18" charset="0"/>
              </a:rPr>
              <a:t>Ижрочи ким </a:t>
            </a:r>
            <a:r>
              <a:rPr lang="en-US" dirty="0">
                <a:solidFill>
                  <a:srgbClr val="0B375B"/>
                </a:solidFill>
                <a:latin typeface="Times New Roman" panose="02020603050405020304" pitchFamily="18" charset="0"/>
                <a:cs typeface="Times New Roman" panose="02020603050405020304" pitchFamily="18" charset="0"/>
              </a:rPr>
              <a:t>?</a:t>
            </a:r>
            <a:endParaRPr lang="uz-Cyrl-UZ" dirty="0">
              <a:solidFill>
                <a:srgbClr val="0B375B"/>
              </a:solidFill>
              <a:latin typeface="Times New Roman" panose="02020603050405020304" pitchFamily="18" charset="0"/>
              <a:cs typeface="Times New Roman" panose="02020603050405020304" pitchFamily="18" charset="0"/>
            </a:endParaRPr>
          </a:p>
          <a:p>
            <a:pPr algn="ctr"/>
            <a:r>
              <a:rPr lang="uz-Cyrl-UZ" dirty="0">
                <a:solidFill>
                  <a:srgbClr val="0B375B"/>
                </a:solidFill>
                <a:latin typeface="Times New Roman" panose="02020603050405020304" pitchFamily="18" charset="0"/>
                <a:cs typeface="Times New Roman" panose="02020603050405020304" pitchFamily="18" charset="0"/>
              </a:rPr>
              <a:t>(</a:t>
            </a:r>
            <a:r>
              <a:rPr lang="en-US" dirty="0">
                <a:solidFill>
                  <a:srgbClr val="0B375B"/>
                </a:solidFill>
                <a:latin typeface="Times New Roman" panose="02020603050405020304" pitchFamily="18" charset="0"/>
                <a:cs typeface="Times New Roman" panose="02020603050405020304" pitchFamily="18" charset="0"/>
              </a:rPr>
              <a:t>Responsible</a:t>
            </a:r>
            <a:r>
              <a:rPr lang="uz-Cyrl-UZ" dirty="0">
                <a:solidFill>
                  <a:srgbClr val="0B375B"/>
                </a:solidFill>
                <a:latin typeface="Times New Roman" panose="02020603050405020304" pitchFamily="18" charset="0"/>
                <a:cs typeface="Times New Roman" panose="02020603050405020304" pitchFamily="18" charset="0"/>
              </a:rPr>
              <a:t>)</a:t>
            </a:r>
          </a:p>
        </p:txBody>
      </p:sp>
      <p:sp>
        <p:nvSpPr>
          <p:cNvPr id="15" name="Arrow: Chevron 14">
            <a:extLst>
              <a:ext uri="{FF2B5EF4-FFF2-40B4-BE49-F238E27FC236}">
                <a16:creationId xmlns:a16="http://schemas.microsoft.com/office/drawing/2014/main" id="{3CE2CDA1-EFCD-10EB-771E-AA51DA025976}"/>
              </a:ext>
            </a:extLst>
          </p:cNvPr>
          <p:cNvSpPr/>
          <p:nvPr/>
        </p:nvSpPr>
        <p:spPr>
          <a:xfrm>
            <a:off x="3464560" y="2509017"/>
            <a:ext cx="3088640"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B375B"/>
                </a:solidFill>
                <a:latin typeface="Times New Roman" panose="02020603050405020304" pitchFamily="18" charset="0"/>
                <a:cs typeface="Times New Roman" panose="02020603050405020304" pitchFamily="18" charset="0"/>
              </a:rPr>
              <a:t>Ким жавобгар </a:t>
            </a:r>
            <a:r>
              <a:rPr lang="en-US" dirty="0">
                <a:solidFill>
                  <a:srgbClr val="0B375B"/>
                </a:solidFill>
                <a:latin typeface="Times New Roman" panose="02020603050405020304" pitchFamily="18" charset="0"/>
                <a:cs typeface="Times New Roman" panose="02020603050405020304" pitchFamily="18" charset="0"/>
              </a:rPr>
              <a:t>?</a:t>
            </a:r>
            <a:endParaRPr lang="uz-Cyrl-UZ" dirty="0">
              <a:solidFill>
                <a:srgbClr val="0B375B"/>
              </a:solidFill>
              <a:latin typeface="Times New Roman" panose="02020603050405020304" pitchFamily="18" charset="0"/>
              <a:cs typeface="Times New Roman" panose="02020603050405020304" pitchFamily="18" charset="0"/>
            </a:endParaRPr>
          </a:p>
          <a:p>
            <a:pPr algn="ctr"/>
            <a:r>
              <a:rPr lang="uz-Cyrl-UZ" dirty="0">
                <a:solidFill>
                  <a:srgbClr val="0B375B"/>
                </a:solidFill>
                <a:latin typeface="Times New Roman" panose="02020603050405020304" pitchFamily="18" charset="0"/>
                <a:cs typeface="Times New Roman" panose="02020603050405020304" pitchFamily="18" charset="0"/>
              </a:rPr>
              <a:t>(</a:t>
            </a:r>
            <a:r>
              <a:rPr lang="en-US" dirty="0">
                <a:solidFill>
                  <a:srgbClr val="0B375B"/>
                </a:solidFill>
                <a:latin typeface="Times New Roman" panose="02020603050405020304" pitchFamily="18" charset="0"/>
                <a:cs typeface="Times New Roman" panose="02020603050405020304" pitchFamily="18" charset="0"/>
              </a:rPr>
              <a:t>Accountable</a:t>
            </a:r>
            <a:r>
              <a:rPr lang="uz-Cyrl-UZ" dirty="0">
                <a:solidFill>
                  <a:srgbClr val="0B375B"/>
                </a:solidFill>
                <a:latin typeface="Times New Roman" panose="02020603050405020304" pitchFamily="18" charset="0"/>
                <a:cs typeface="Times New Roman" panose="02020603050405020304" pitchFamily="18" charset="0"/>
              </a:rPr>
              <a:t>)</a:t>
            </a:r>
          </a:p>
        </p:txBody>
      </p:sp>
      <p:sp>
        <p:nvSpPr>
          <p:cNvPr id="16" name="Arrow: Chevron 15">
            <a:extLst>
              <a:ext uri="{FF2B5EF4-FFF2-40B4-BE49-F238E27FC236}">
                <a16:creationId xmlns:a16="http://schemas.microsoft.com/office/drawing/2014/main" id="{D336B52F-9F4A-3009-14B0-74DDA0A48E61}"/>
              </a:ext>
            </a:extLst>
          </p:cNvPr>
          <p:cNvSpPr/>
          <p:nvPr/>
        </p:nvSpPr>
        <p:spPr>
          <a:xfrm>
            <a:off x="3464560" y="3612577"/>
            <a:ext cx="3088640"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B375B"/>
                </a:solidFill>
                <a:latin typeface="Times New Roman" panose="02020603050405020304" pitchFamily="18" charset="0"/>
                <a:cs typeface="Times New Roman" panose="02020603050405020304" pitchFamily="18" charset="0"/>
              </a:rPr>
              <a:t>Маслаҳатчи ким </a:t>
            </a:r>
            <a:r>
              <a:rPr lang="en-US" dirty="0">
                <a:solidFill>
                  <a:srgbClr val="0B375B"/>
                </a:solidFill>
                <a:latin typeface="Times New Roman" panose="02020603050405020304" pitchFamily="18" charset="0"/>
                <a:cs typeface="Times New Roman" panose="02020603050405020304" pitchFamily="18" charset="0"/>
              </a:rPr>
              <a:t>?</a:t>
            </a:r>
            <a:endParaRPr lang="uz-Cyrl-UZ" dirty="0">
              <a:solidFill>
                <a:srgbClr val="0B375B"/>
              </a:solidFill>
              <a:latin typeface="Times New Roman" panose="02020603050405020304" pitchFamily="18" charset="0"/>
              <a:cs typeface="Times New Roman" panose="02020603050405020304" pitchFamily="18" charset="0"/>
            </a:endParaRPr>
          </a:p>
          <a:p>
            <a:pPr algn="ctr"/>
            <a:r>
              <a:rPr lang="uz-Cyrl-UZ" dirty="0">
                <a:solidFill>
                  <a:srgbClr val="0B375B"/>
                </a:solidFill>
                <a:latin typeface="Times New Roman" panose="02020603050405020304" pitchFamily="18" charset="0"/>
                <a:cs typeface="Times New Roman" panose="02020603050405020304" pitchFamily="18" charset="0"/>
              </a:rPr>
              <a:t>(</a:t>
            </a:r>
            <a:r>
              <a:rPr lang="en-US" dirty="0">
                <a:solidFill>
                  <a:srgbClr val="0B375B"/>
                </a:solidFill>
                <a:latin typeface="Times New Roman" panose="02020603050405020304" pitchFamily="18" charset="0"/>
                <a:cs typeface="Times New Roman" panose="02020603050405020304" pitchFamily="18" charset="0"/>
              </a:rPr>
              <a:t>Consulted</a:t>
            </a:r>
            <a:r>
              <a:rPr lang="uz-Cyrl-UZ" dirty="0">
                <a:solidFill>
                  <a:srgbClr val="0B375B"/>
                </a:solidFill>
                <a:latin typeface="Times New Roman" panose="02020603050405020304" pitchFamily="18" charset="0"/>
                <a:cs typeface="Times New Roman" panose="02020603050405020304" pitchFamily="18" charset="0"/>
              </a:rPr>
              <a:t>)</a:t>
            </a:r>
          </a:p>
        </p:txBody>
      </p:sp>
      <p:sp>
        <p:nvSpPr>
          <p:cNvPr id="17" name="Arrow: Chevron 16">
            <a:extLst>
              <a:ext uri="{FF2B5EF4-FFF2-40B4-BE49-F238E27FC236}">
                <a16:creationId xmlns:a16="http://schemas.microsoft.com/office/drawing/2014/main" id="{702FDFF9-A2B4-BEC7-8156-2239B861E474}"/>
              </a:ext>
            </a:extLst>
          </p:cNvPr>
          <p:cNvSpPr/>
          <p:nvPr/>
        </p:nvSpPr>
        <p:spPr>
          <a:xfrm>
            <a:off x="3464560" y="4716136"/>
            <a:ext cx="3088640"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B375B"/>
                </a:solidFill>
                <a:latin typeface="Times New Roman" panose="02020603050405020304" pitchFamily="18" charset="0"/>
                <a:cs typeface="Times New Roman" panose="02020603050405020304" pitchFamily="18" charset="0"/>
              </a:rPr>
              <a:t>Ким хабардор </a:t>
            </a:r>
            <a:r>
              <a:rPr lang="en-US" dirty="0">
                <a:solidFill>
                  <a:srgbClr val="0B375B"/>
                </a:solidFill>
                <a:latin typeface="Times New Roman" panose="02020603050405020304" pitchFamily="18" charset="0"/>
                <a:cs typeface="Times New Roman" panose="02020603050405020304" pitchFamily="18" charset="0"/>
              </a:rPr>
              <a:t>?</a:t>
            </a:r>
            <a:endParaRPr lang="uz-Cyrl-UZ" dirty="0">
              <a:solidFill>
                <a:srgbClr val="0B375B"/>
              </a:solidFill>
              <a:latin typeface="Times New Roman" panose="02020603050405020304" pitchFamily="18" charset="0"/>
              <a:cs typeface="Times New Roman" panose="02020603050405020304" pitchFamily="18" charset="0"/>
            </a:endParaRPr>
          </a:p>
          <a:p>
            <a:pPr algn="ctr"/>
            <a:r>
              <a:rPr lang="uz-Cyrl-UZ" dirty="0">
                <a:solidFill>
                  <a:srgbClr val="0B375B"/>
                </a:solidFill>
                <a:latin typeface="Times New Roman" panose="02020603050405020304" pitchFamily="18" charset="0"/>
                <a:cs typeface="Times New Roman" panose="02020603050405020304" pitchFamily="18" charset="0"/>
              </a:rPr>
              <a:t>(</a:t>
            </a:r>
            <a:r>
              <a:rPr lang="en-US" dirty="0">
                <a:solidFill>
                  <a:srgbClr val="0B375B"/>
                </a:solidFill>
                <a:latin typeface="Times New Roman" panose="02020603050405020304" pitchFamily="18" charset="0"/>
                <a:cs typeface="Times New Roman" panose="02020603050405020304" pitchFamily="18" charset="0"/>
              </a:rPr>
              <a:t>Informed</a:t>
            </a:r>
            <a:r>
              <a:rPr lang="uz-Cyrl-UZ" dirty="0">
                <a:solidFill>
                  <a:srgbClr val="0B375B"/>
                </a:solidFill>
                <a:latin typeface="Times New Roman" panose="02020603050405020304" pitchFamily="18" charset="0"/>
                <a:cs typeface="Times New Roman" panose="02020603050405020304" pitchFamily="18" charset="0"/>
              </a:rPr>
              <a:t>)</a:t>
            </a:r>
          </a:p>
        </p:txBody>
      </p:sp>
      <p:sp>
        <p:nvSpPr>
          <p:cNvPr id="18" name="Arrow: Chevron 17">
            <a:extLst>
              <a:ext uri="{FF2B5EF4-FFF2-40B4-BE49-F238E27FC236}">
                <a16:creationId xmlns:a16="http://schemas.microsoft.com/office/drawing/2014/main" id="{36A02AF5-F563-CFDE-C248-19B672634FC7}"/>
              </a:ext>
            </a:extLst>
          </p:cNvPr>
          <p:cNvSpPr/>
          <p:nvPr/>
        </p:nvSpPr>
        <p:spPr>
          <a:xfrm>
            <a:off x="6335080" y="1405457"/>
            <a:ext cx="5146352"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rgbClr val="0B375B"/>
                </a:solidFill>
                <a:latin typeface="Times New Roman" panose="02020603050405020304" pitchFamily="18" charset="0"/>
                <a:cs typeface="Times New Roman" panose="02020603050405020304" pitchFamily="18" charset="0"/>
              </a:rPr>
              <a:t>Ишни бажариши керак бўлган шахс</a:t>
            </a:r>
            <a:endParaRPr lang="uz-Cyrl-UZ" dirty="0">
              <a:solidFill>
                <a:srgbClr val="0B375B"/>
              </a:solidFill>
              <a:latin typeface="Times New Roman" panose="02020603050405020304" pitchFamily="18" charset="0"/>
              <a:cs typeface="Times New Roman" panose="02020603050405020304" pitchFamily="18" charset="0"/>
            </a:endParaRPr>
          </a:p>
        </p:txBody>
      </p:sp>
      <p:sp>
        <p:nvSpPr>
          <p:cNvPr id="19" name="Arrow: Chevron 18">
            <a:extLst>
              <a:ext uri="{FF2B5EF4-FFF2-40B4-BE49-F238E27FC236}">
                <a16:creationId xmlns:a16="http://schemas.microsoft.com/office/drawing/2014/main" id="{5A086BEE-03CD-64A5-A41E-F3DBFDA68A5D}"/>
              </a:ext>
            </a:extLst>
          </p:cNvPr>
          <p:cNvSpPr/>
          <p:nvPr/>
        </p:nvSpPr>
        <p:spPr>
          <a:xfrm>
            <a:off x="6335080" y="2509015"/>
            <a:ext cx="5146352"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B375B"/>
                </a:solidFill>
                <a:latin typeface="Times New Roman" panose="02020603050405020304" pitchFamily="18" charset="0"/>
                <a:cs typeface="Times New Roman" panose="02020603050405020304" pitchFamily="18" charset="0"/>
              </a:rPr>
              <a:t>Якуний қарорни қабул қиладиган ва бунинг учун жавобгар бўлган шахс</a:t>
            </a:r>
          </a:p>
        </p:txBody>
      </p:sp>
      <p:sp>
        <p:nvSpPr>
          <p:cNvPr id="20" name="Arrow: Chevron 19">
            <a:extLst>
              <a:ext uri="{FF2B5EF4-FFF2-40B4-BE49-F238E27FC236}">
                <a16:creationId xmlns:a16="http://schemas.microsoft.com/office/drawing/2014/main" id="{3DB886C2-30A5-EE88-B98D-C8ADF8FF5D94}"/>
              </a:ext>
            </a:extLst>
          </p:cNvPr>
          <p:cNvSpPr/>
          <p:nvPr/>
        </p:nvSpPr>
        <p:spPr>
          <a:xfrm>
            <a:off x="6335080" y="3612578"/>
            <a:ext cx="5146352"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B375B"/>
                </a:solidFill>
                <a:latin typeface="Times New Roman" panose="02020603050405020304" pitchFamily="18" charset="0"/>
                <a:cs typeface="Times New Roman" panose="02020603050405020304" pitchFamily="18" charset="0"/>
              </a:rPr>
              <a:t>Қарор қабул қилишдан ёки бирон бир чора кўришдан олдин маслаҳатлашиши керак бўлган </a:t>
            </a:r>
            <a:r>
              <a:rPr lang="ru-RU" dirty="0">
                <a:solidFill>
                  <a:srgbClr val="0B375B"/>
                </a:solidFill>
                <a:latin typeface="Times New Roman" panose="02020603050405020304" pitchFamily="18" charset="0"/>
                <a:cs typeface="Times New Roman" panose="02020603050405020304" pitchFamily="18" charset="0"/>
              </a:rPr>
              <a:t>шахс</a:t>
            </a:r>
            <a:r>
              <a:rPr lang="en-US" dirty="0">
                <a:solidFill>
                  <a:srgbClr val="0B375B"/>
                </a:solidFill>
                <a:latin typeface="Times New Roman" panose="02020603050405020304" pitchFamily="18" charset="0"/>
                <a:cs typeface="Times New Roman" panose="02020603050405020304" pitchFamily="18" charset="0"/>
              </a:rPr>
              <a:t>.</a:t>
            </a:r>
            <a:endParaRPr lang="uz-Cyrl-UZ" dirty="0">
              <a:solidFill>
                <a:srgbClr val="0B375B"/>
              </a:solidFill>
              <a:latin typeface="Times New Roman" panose="02020603050405020304" pitchFamily="18" charset="0"/>
              <a:cs typeface="Times New Roman" panose="02020603050405020304" pitchFamily="18" charset="0"/>
            </a:endParaRPr>
          </a:p>
        </p:txBody>
      </p:sp>
      <p:sp>
        <p:nvSpPr>
          <p:cNvPr id="21" name="Arrow: Chevron 20">
            <a:extLst>
              <a:ext uri="{FF2B5EF4-FFF2-40B4-BE49-F238E27FC236}">
                <a16:creationId xmlns:a16="http://schemas.microsoft.com/office/drawing/2014/main" id="{367F1219-E5EB-38F0-6D21-FD2C665AC2CD}"/>
              </a:ext>
            </a:extLst>
          </p:cNvPr>
          <p:cNvSpPr/>
          <p:nvPr/>
        </p:nvSpPr>
        <p:spPr>
          <a:xfrm>
            <a:off x="6335080" y="4716136"/>
            <a:ext cx="5146352" cy="950431"/>
          </a:xfrm>
          <a:prstGeom prst="chevron">
            <a:avLst>
              <a:gd name="adj" fmla="val 39310"/>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B375B"/>
                </a:solidFill>
                <a:latin typeface="Times New Roman" panose="02020603050405020304" pitchFamily="18" charset="0"/>
                <a:cs typeface="Times New Roman" panose="02020603050405020304" pitchFamily="18" charset="0"/>
              </a:rPr>
              <a:t>Қабул қилинган қарор ёки ҳаракатлар тўғрисида хабардор қилиниши керак бўлган шахс</a:t>
            </a:r>
          </a:p>
        </p:txBody>
      </p:sp>
      <p:sp>
        <p:nvSpPr>
          <p:cNvPr id="22" name="Прямоугольник 21">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406387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left)">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left)">
                                      <p:cBhvr>
                                        <p:cTn id="57" dur="500"/>
                                        <p:tgtEl>
                                          <p:spTgt spid="1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9" grpId="0" animBg="1"/>
      <p:bldP spid="10" grpId="0" animBg="1"/>
      <p:bldP spid="11" grpId="0" animBg="1"/>
      <p:bldP spid="13" grpId="0" animBg="1"/>
      <p:bldP spid="15" grpId="0" animBg="1"/>
      <p:bldP spid="16" grpId="0" animBg="1"/>
      <p:bldP spid="17" grpId="0" animBg="1"/>
      <p:bldP spid="18" grpId="0" animBg="1"/>
      <p:bldP spid="19"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945090" y="1103381"/>
            <a:ext cx="10515600" cy="4351338"/>
          </a:xfrm>
        </p:spPr>
        <p:txBody>
          <a:bodyPr>
            <a:noAutofit/>
          </a:bodyPr>
          <a:lstStyle/>
          <a:p>
            <a:pPr algn="just">
              <a:lnSpc>
                <a:spcPct val="107000"/>
              </a:lnSpc>
              <a:spcAft>
                <a:spcPts val="800"/>
              </a:spcAft>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Лойиҳанинг кўламига қараб, </a:t>
            </a:r>
            <a:r>
              <a:rPr lang="en-US" altLang="ru-RU" sz="2400" b="0" dirty="0">
                <a:solidFill>
                  <a:srgbClr val="0B375B"/>
                </a:solidFill>
                <a:latin typeface="Times New Roman" panose="02020603050405020304" pitchFamily="18" charset="0"/>
                <a:cs typeface="Times New Roman" panose="02020603050405020304" pitchFamily="18" charset="0"/>
              </a:rPr>
              <a:t>PMBOK</a:t>
            </a:r>
            <a:r>
              <a:rPr lang="ru-RU" sz="2400" b="0" dirty="0">
                <a:solidFill>
                  <a:srgbClr val="0B375B"/>
                </a:solidFill>
                <a:latin typeface="Times New Roman" panose="02020603050405020304" pitchFamily="18" charset="0"/>
                <a:cs typeface="Times New Roman" panose="02020603050405020304" pitchFamily="18" charset="0"/>
              </a:rPr>
              <a:t> масъулият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матрицасидан турли даражадаги ишчи гуруҳ аъзоларининг жавобгарлигини ишлаб чиқишнинг турли даражаларида фойдаланишга имкон беради. Агар юқори даражадаги масъулият матрицасини кўриб чиқсак, у ҳолда матрицани қуришда бир томондан, жамоанинг гуруҳлари ва бўлинмалари, иккинчи томондан, ишнинг иерархик тузилишининг катта таркибий қисмлари иштирок этадилар. Аксинча, паст даражадаги масъулият матрицаси муайян жамоа аъзоларининг масъулиятини операциялар даражасигача тақсимлаш учун «пастга тушади».</a:t>
            </a:r>
            <a:endParaRPr lang="ru-RU" sz="2400" b="0" dirty="0">
              <a:solidFill>
                <a:srgbClr val="0B375B"/>
              </a:solidFill>
              <a:latin typeface="Times New Roman" panose="02020603050405020304" pitchFamily="18" charset="0"/>
              <a:cs typeface="Times New Roman" panose="02020603050405020304" pitchFamily="18" charset="0"/>
            </a:endParaRP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B6AFAC1B-EFBA-4060-966D-2715777E8631}"/>
              </a:ext>
            </a:extLst>
          </p:cNvPr>
          <p:cNvSpPr txBox="1">
            <a:spLocks/>
          </p:cNvSpPr>
          <p:nvPr/>
        </p:nvSpPr>
        <p:spPr>
          <a:xfrm>
            <a:off x="945090" y="125388"/>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en-US" altLang="ru-RU" sz="2856" dirty="0">
                <a:solidFill>
                  <a:srgbClr val="002060"/>
                </a:solidFill>
                <a:latin typeface="Times New Roman" panose="02020603050405020304" pitchFamily="18" charset="0"/>
                <a:cs typeface="Times New Roman" panose="02020603050405020304" pitchFamily="18" charset="0"/>
              </a:rPr>
              <a:t>PMBOK</a:t>
            </a:r>
            <a:r>
              <a:rPr lang="ru-RU" altLang="ru-RU" sz="2856" dirty="0">
                <a:solidFill>
                  <a:srgbClr val="002060"/>
                </a:solidFill>
                <a:latin typeface="Times New Roman" panose="02020603050405020304" pitchFamily="18" charset="0"/>
                <a:cs typeface="Times New Roman" panose="02020603050405020304" pitchFamily="18" charset="0"/>
              </a:rPr>
              <a:t> қўлланмасидан </a:t>
            </a:r>
            <a:r>
              <a:rPr lang="en-US" altLang="ru-RU" sz="2856" dirty="0">
                <a:solidFill>
                  <a:srgbClr val="002060"/>
                </a:solidFill>
                <a:latin typeface="Times New Roman" panose="02020603050405020304" pitchFamily="18" charset="0"/>
                <a:cs typeface="Times New Roman" panose="02020603050405020304" pitchFamily="18" charset="0"/>
              </a:rPr>
              <a:t>RACI</a:t>
            </a:r>
            <a:r>
              <a:rPr lang="ru-RU" altLang="ru-RU" sz="2856" dirty="0">
                <a:solidFill>
                  <a:srgbClr val="002060"/>
                </a:solidFill>
                <a:latin typeface="Times New Roman" panose="02020603050405020304" pitchFamily="18" charset="0"/>
                <a:cs typeface="Times New Roman" panose="02020603050405020304" pitchFamily="18" charset="0"/>
              </a:rPr>
              <a:t> матрицасига мисол</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722094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6" name="Заголовок 1">
            <a:extLst>
              <a:ext uri="{FF2B5EF4-FFF2-40B4-BE49-F238E27FC236}">
                <a16:creationId xmlns:a16="http://schemas.microsoft.com/office/drawing/2014/main" id="{24CB06C2-5765-B813-4DF4-F89DFBC679C7}"/>
              </a:ext>
            </a:extLst>
          </p:cNvPr>
          <p:cNvSpPr txBox="1">
            <a:spLocks/>
          </p:cNvSpPr>
          <p:nvPr/>
        </p:nvSpPr>
        <p:spPr>
          <a:xfrm>
            <a:off x="945090" y="283029"/>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en-US" altLang="ru-RU" sz="2856" dirty="0">
                <a:solidFill>
                  <a:srgbClr val="002060"/>
                </a:solidFill>
                <a:latin typeface="Times New Roman" panose="02020603050405020304" pitchFamily="18" charset="0"/>
                <a:cs typeface="Times New Roman" panose="02020603050405020304" pitchFamily="18" charset="0"/>
              </a:rPr>
              <a:t>PMBOK</a:t>
            </a:r>
            <a:r>
              <a:rPr lang="ru-RU" altLang="ru-RU" sz="2856" dirty="0">
                <a:solidFill>
                  <a:srgbClr val="002060"/>
                </a:solidFill>
                <a:latin typeface="Times New Roman" panose="02020603050405020304" pitchFamily="18" charset="0"/>
                <a:cs typeface="Times New Roman" panose="02020603050405020304" pitchFamily="18" charset="0"/>
              </a:rPr>
              <a:t> қўлланмасидан </a:t>
            </a:r>
            <a:r>
              <a:rPr lang="en-US" altLang="ru-RU" sz="2856" dirty="0">
                <a:solidFill>
                  <a:srgbClr val="002060"/>
                </a:solidFill>
                <a:latin typeface="Times New Roman" panose="02020603050405020304" pitchFamily="18" charset="0"/>
                <a:cs typeface="Times New Roman" panose="02020603050405020304" pitchFamily="18" charset="0"/>
              </a:rPr>
              <a:t>RACI</a:t>
            </a:r>
            <a:r>
              <a:rPr lang="ru-RU" altLang="ru-RU" sz="2856" dirty="0">
                <a:solidFill>
                  <a:srgbClr val="002060"/>
                </a:solidFill>
                <a:latin typeface="Times New Roman" panose="02020603050405020304" pitchFamily="18" charset="0"/>
                <a:cs typeface="Times New Roman" panose="02020603050405020304" pitchFamily="18" charset="0"/>
              </a:rPr>
              <a:t> матрицасига мисол</a:t>
            </a:r>
            <a:endParaRPr lang="ru-RU" sz="2856" dirty="0">
              <a:solidFill>
                <a:srgbClr val="002060"/>
              </a:solidFill>
              <a:latin typeface="Times New Roman" panose="02020603050405020304" pitchFamily="18" charset="0"/>
              <a:cs typeface="Times New Roman" pitchFamily="18" charset="0"/>
            </a:endParaRPr>
          </a:p>
        </p:txBody>
      </p:sp>
      <p:graphicFrame>
        <p:nvGraphicFramePr>
          <p:cNvPr id="7" name="Table 6">
            <a:extLst>
              <a:ext uri="{FF2B5EF4-FFF2-40B4-BE49-F238E27FC236}">
                <a16:creationId xmlns:a16="http://schemas.microsoft.com/office/drawing/2014/main" id="{6F45A7C7-54E4-425B-51F7-B2613F68913D}"/>
              </a:ext>
            </a:extLst>
          </p:cNvPr>
          <p:cNvGraphicFramePr>
            <a:graphicFrameLocks noGrp="1"/>
          </p:cNvGraphicFramePr>
          <p:nvPr>
            <p:extLst>
              <p:ext uri="{D42A27DB-BD31-4B8C-83A1-F6EECF244321}">
                <p14:modId xmlns:p14="http://schemas.microsoft.com/office/powerpoint/2010/main" val="4199344446"/>
              </p:ext>
            </p:extLst>
          </p:nvPr>
        </p:nvGraphicFramePr>
        <p:xfrm>
          <a:off x="1543866" y="1371598"/>
          <a:ext cx="9703044" cy="5061499"/>
        </p:xfrm>
        <a:graphic>
          <a:graphicData uri="http://schemas.openxmlformats.org/drawingml/2006/table">
            <a:tbl>
              <a:tblPr/>
              <a:tblGrid>
                <a:gridCol w="1795682">
                  <a:extLst>
                    <a:ext uri="{9D8B030D-6E8A-4147-A177-3AD203B41FA5}">
                      <a16:colId xmlns:a16="http://schemas.microsoft.com/office/drawing/2014/main" val="3391831910"/>
                    </a:ext>
                  </a:extLst>
                </a:gridCol>
                <a:gridCol w="1669774">
                  <a:extLst>
                    <a:ext uri="{9D8B030D-6E8A-4147-A177-3AD203B41FA5}">
                      <a16:colId xmlns:a16="http://schemas.microsoft.com/office/drawing/2014/main" val="3377694151"/>
                    </a:ext>
                  </a:extLst>
                </a:gridCol>
                <a:gridCol w="1600200">
                  <a:extLst>
                    <a:ext uri="{9D8B030D-6E8A-4147-A177-3AD203B41FA5}">
                      <a16:colId xmlns:a16="http://schemas.microsoft.com/office/drawing/2014/main" val="3059423555"/>
                    </a:ext>
                  </a:extLst>
                </a:gridCol>
                <a:gridCol w="1580321">
                  <a:extLst>
                    <a:ext uri="{9D8B030D-6E8A-4147-A177-3AD203B41FA5}">
                      <a16:colId xmlns:a16="http://schemas.microsoft.com/office/drawing/2014/main" val="1844389569"/>
                    </a:ext>
                  </a:extLst>
                </a:gridCol>
                <a:gridCol w="1439893">
                  <a:extLst>
                    <a:ext uri="{9D8B030D-6E8A-4147-A177-3AD203B41FA5}">
                      <a16:colId xmlns:a16="http://schemas.microsoft.com/office/drawing/2014/main" val="159878947"/>
                    </a:ext>
                  </a:extLst>
                </a:gridCol>
                <a:gridCol w="1617174">
                  <a:extLst>
                    <a:ext uri="{9D8B030D-6E8A-4147-A177-3AD203B41FA5}">
                      <a16:colId xmlns:a16="http://schemas.microsoft.com/office/drawing/2014/main" val="3161759489"/>
                    </a:ext>
                  </a:extLst>
                </a:gridCol>
              </a:tblGrid>
              <a:tr h="445279">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gridSpan="5">
                  <a:txBody>
                    <a:bodyPr/>
                    <a:lstStyle/>
                    <a:p>
                      <a:pPr algn="l" fontAlgn="b"/>
                      <a:r>
                        <a:rPr lang="en-US" sz="1100" b="0" i="0" u="none" strike="noStrike" dirty="0">
                          <a:solidFill>
                            <a:srgbClr val="000000"/>
                          </a:solidFill>
                          <a:effectLst/>
                          <a:latin typeface="Calibri" panose="020F0502020204030204" pitchFamily="34" charset="0"/>
                        </a:rPr>
                        <a:t> </a:t>
                      </a:r>
                    </a:p>
                    <a:p>
                      <a:pPr algn="l" fontAlgn="b"/>
                      <a:r>
                        <a:rPr lang="en-US" sz="1100" b="0" i="0" u="none" strike="noStrike" dirty="0">
                          <a:solidFill>
                            <a:srgbClr val="000000"/>
                          </a:solidFill>
                          <a:effectLst/>
                          <a:latin typeface="Calibri" panose="020F0502020204030204" pitchFamily="34" charset="0"/>
                        </a:rPr>
                        <a:t> </a:t>
                      </a:r>
                    </a:p>
                    <a:p>
                      <a:pPr algn="l" fontAlgn="b"/>
                      <a:r>
                        <a:rPr lang="en-US" sz="1100" b="0" i="0" u="none" strike="noStrike" dirty="0">
                          <a:solidFill>
                            <a:srgbClr val="000000"/>
                          </a:solidFill>
                          <a:effectLst/>
                          <a:latin typeface="Calibri" panose="020F0502020204030204" pitchFamily="34" charset="0"/>
                        </a:rPr>
                        <a:t> </a:t>
                      </a:r>
                    </a:p>
                    <a:p>
                      <a:pPr algn="l" fontAlgn="b"/>
                      <a:r>
                        <a:rPr lang="en-US" sz="1100" b="0" i="0" u="none" strike="noStrike" dirty="0">
                          <a:solidFill>
                            <a:srgbClr val="000000"/>
                          </a:solidFill>
                          <a:effectLst/>
                          <a:latin typeface="Calibri" panose="020F0502020204030204" pitchFamily="34" charset="0"/>
                        </a:rPr>
                        <a:t> </a:t>
                      </a:r>
                    </a:p>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7115921"/>
                  </a:ext>
                </a:extLst>
              </a:tr>
              <a:tr h="804078">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4445499"/>
                  </a:ext>
                </a:extLst>
              </a:tr>
              <a:tr h="834887">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0272624"/>
                  </a:ext>
                </a:extLst>
              </a:tr>
              <a:tr h="795131">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3501282"/>
                  </a:ext>
                </a:extLst>
              </a:tr>
              <a:tr h="983973">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0246605"/>
                  </a:ext>
                </a:extLst>
              </a:tr>
              <a:tr h="797610">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8599072"/>
                  </a:ext>
                </a:extLst>
              </a:tr>
            </a:tbl>
          </a:graphicData>
        </a:graphic>
      </p:graphicFrame>
      <p:sp>
        <p:nvSpPr>
          <p:cNvPr id="8" name="TextBox 7">
            <a:extLst>
              <a:ext uri="{FF2B5EF4-FFF2-40B4-BE49-F238E27FC236}">
                <a16:creationId xmlns:a16="http://schemas.microsoft.com/office/drawing/2014/main" id="{4DF6BDB5-ABE5-CAB4-084A-2C6772304C54}"/>
              </a:ext>
            </a:extLst>
          </p:cNvPr>
          <p:cNvSpPr txBox="1"/>
          <p:nvPr/>
        </p:nvSpPr>
        <p:spPr>
          <a:xfrm>
            <a:off x="5387008" y="1544743"/>
            <a:ext cx="2683565" cy="461665"/>
          </a:xfrm>
          <a:prstGeom prst="rect">
            <a:avLst/>
          </a:prstGeom>
          <a:noFill/>
        </p:spPr>
        <p:txBody>
          <a:bodyPr wrap="square" rtlCol="0">
            <a:spAutoFit/>
          </a:bodyPr>
          <a:lstStyle>
            <a:defPPr>
              <a:defRPr lang="ru-RU"/>
            </a:defPPr>
            <a:lvl1pPr algn="ctr">
              <a:defRPr b="1">
                <a:latin typeface="Times New Roman" panose="02020603050405020304" pitchFamily="18" charset="0"/>
                <a:cs typeface="Times New Roman" panose="02020603050405020304" pitchFamily="18" charset="0"/>
              </a:defRPr>
            </a:lvl1pPr>
          </a:lstStyle>
          <a:p>
            <a:r>
              <a:rPr lang="uz-Cyrl-UZ" sz="2400" dirty="0"/>
              <a:t>Шахс</a:t>
            </a:r>
            <a:endParaRPr lang="en-US" sz="2400" dirty="0"/>
          </a:p>
        </p:txBody>
      </p:sp>
      <p:sp>
        <p:nvSpPr>
          <p:cNvPr id="9" name="TextBox 8">
            <a:extLst>
              <a:ext uri="{FF2B5EF4-FFF2-40B4-BE49-F238E27FC236}">
                <a16:creationId xmlns:a16="http://schemas.microsoft.com/office/drawing/2014/main" id="{E9B51A8A-49E4-50E4-29E5-0F1E2EE36C22}"/>
              </a:ext>
            </a:extLst>
          </p:cNvPr>
          <p:cNvSpPr txBox="1"/>
          <p:nvPr/>
        </p:nvSpPr>
        <p:spPr>
          <a:xfrm>
            <a:off x="1767030" y="1452409"/>
            <a:ext cx="1393614" cy="64633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RACI </a:t>
            </a:r>
            <a:r>
              <a:rPr lang="uz-Cyrl-UZ" b="1" dirty="0">
                <a:latin typeface="Times New Roman" panose="02020603050405020304" pitchFamily="18" charset="0"/>
                <a:cs typeface="Times New Roman" panose="02020603050405020304" pitchFamily="18" charset="0"/>
              </a:rPr>
              <a:t>матрицаси</a:t>
            </a:r>
            <a:endParaRPr lang="en-US"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BB5A28-547B-420C-1C08-A6956B031EC1}"/>
              </a:ext>
            </a:extLst>
          </p:cNvPr>
          <p:cNvSpPr txBox="1"/>
          <p:nvPr/>
        </p:nvSpPr>
        <p:spPr>
          <a:xfrm>
            <a:off x="1898374" y="2383676"/>
            <a:ext cx="1182756" cy="369332"/>
          </a:xfrm>
          <a:prstGeom prst="rect">
            <a:avLst/>
          </a:prstGeom>
          <a:noFill/>
        </p:spPr>
        <p:txBody>
          <a:bodyPr wrap="square" rtlCol="0">
            <a:spAutoFit/>
          </a:bodyPr>
          <a:lstStyle/>
          <a:p>
            <a:r>
              <a:rPr lang="uz-Cyrl-UZ" dirty="0">
                <a:latin typeface="Times New Roman" panose="02020603050405020304" pitchFamily="18" charset="0"/>
                <a:cs typeface="Times New Roman" panose="02020603050405020304" pitchFamily="18" charset="0"/>
              </a:rPr>
              <a:t>Операция</a:t>
            </a:r>
            <a:endParaRPr lang="en-US"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A56D13A-67A7-E034-728F-C30196C3F4C8}"/>
              </a:ext>
            </a:extLst>
          </p:cNvPr>
          <p:cNvSpPr txBox="1"/>
          <p:nvPr/>
        </p:nvSpPr>
        <p:spPr>
          <a:xfrm>
            <a:off x="1555474" y="3105834"/>
            <a:ext cx="1868556" cy="646331"/>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Низомни ишлаб чиқиш</a:t>
            </a:r>
            <a:endParaRPr lang="en-US"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9752432-5C19-1A2A-0DA6-487A7D416B1C}"/>
              </a:ext>
            </a:extLst>
          </p:cNvPr>
          <p:cNvSpPr txBox="1"/>
          <p:nvPr/>
        </p:nvSpPr>
        <p:spPr>
          <a:xfrm>
            <a:off x="1555473" y="5707460"/>
            <a:ext cx="1724439" cy="646331"/>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Тест режасини ишлаб чиқиш</a:t>
            </a:r>
            <a:endParaRPr lang="en-US"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4B76E78A-7274-7683-ED64-8AB73AFCB67E}"/>
              </a:ext>
            </a:extLst>
          </p:cNvPr>
          <p:cNvSpPr txBox="1"/>
          <p:nvPr/>
        </p:nvSpPr>
        <p:spPr>
          <a:xfrm>
            <a:off x="1555474" y="3953985"/>
            <a:ext cx="1868556" cy="646331"/>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Талабларни йиғиш</a:t>
            </a:r>
            <a:endParaRPr lang="en-US"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7A1B2A-E41F-4ADC-858A-5C0CAAE22AED}"/>
              </a:ext>
            </a:extLst>
          </p:cNvPr>
          <p:cNvSpPr txBox="1"/>
          <p:nvPr/>
        </p:nvSpPr>
        <p:spPr>
          <a:xfrm>
            <a:off x="1503292" y="4692223"/>
            <a:ext cx="1828800" cy="923330"/>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Ўзгартириш сўровини юбориш</a:t>
            </a:r>
            <a:endParaRPr lang="en-US"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204B48BC-3C9B-225A-7549-C67604A40722}"/>
              </a:ext>
            </a:extLst>
          </p:cNvPr>
          <p:cNvSpPr txBox="1"/>
          <p:nvPr/>
        </p:nvSpPr>
        <p:spPr>
          <a:xfrm>
            <a:off x="3658667" y="2391900"/>
            <a:ext cx="1182756" cy="369332"/>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Алишер</a:t>
            </a:r>
            <a:endParaRPr lang="en-US"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2975E27F-E793-B6AF-3CED-FE69EDB8E83B}"/>
              </a:ext>
            </a:extLst>
          </p:cNvPr>
          <p:cNvSpPr txBox="1"/>
          <p:nvPr/>
        </p:nvSpPr>
        <p:spPr>
          <a:xfrm>
            <a:off x="5212632" y="2383676"/>
            <a:ext cx="1182756" cy="369332"/>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Бахтиёр</a:t>
            </a:r>
            <a:endParaRPr lang="en-US"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660F1347-D2F1-1B46-31B2-4421A37B5AAA}"/>
              </a:ext>
            </a:extLst>
          </p:cNvPr>
          <p:cNvSpPr txBox="1"/>
          <p:nvPr/>
        </p:nvSpPr>
        <p:spPr>
          <a:xfrm>
            <a:off x="6787321" y="2391900"/>
            <a:ext cx="1182756" cy="369332"/>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Азиз</a:t>
            </a:r>
            <a:endParaRPr lang="en-US"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FFEE0A9C-9BD6-EAC5-4693-46806AA86361}"/>
              </a:ext>
            </a:extLst>
          </p:cNvPr>
          <p:cNvSpPr txBox="1"/>
          <p:nvPr/>
        </p:nvSpPr>
        <p:spPr>
          <a:xfrm>
            <a:off x="8341286" y="2383676"/>
            <a:ext cx="1182756" cy="369332"/>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Дилдора</a:t>
            </a:r>
            <a:endParaRPr lang="en-US" dirty="0">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247A278-DB23-01FF-3240-D482AB285BC6}"/>
              </a:ext>
            </a:extLst>
          </p:cNvPr>
          <p:cNvSpPr txBox="1"/>
          <p:nvPr/>
        </p:nvSpPr>
        <p:spPr>
          <a:xfrm>
            <a:off x="9853318" y="2391900"/>
            <a:ext cx="1182756" cy="369332"/>
          </a:xfrm>
          <a:prstGeom prst="rect">
            <a:avLst/>
          </a:prstGeom>
          <a:noFill/>
        </p:spPr>
        <p:txBody>
          <a:bodyPr wrap="square" rtlCol="0">
            <a:spAutoFit/>
          </a:bodyPr>
          <a:lstStyle/>
          <a:p>
            <a:pPr algn="ctr"/>
            <a:r>
              <a:rPr lang="uz-Cyrl-UZ" dirty="0">
                <a:latin typeface="Times New Roman" panose="02020603050405020304" pitchFamily="18" charset="0"/>
                <a:cs typeface="Times New Roman" panose="02020603050405020304" pitchFamily="18" charset="0"/>
              </a:rPr>
              <a:t>Лола</a:t>
            </a:r>
            <a:endParaRPr lang="en-US" dirty="0">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5B19D344-A69C-A099-EF04-1D3F31D2EE66}"/>
              </a:ext>
            </a:extLst>
          </p:cNvPr>
          <p:cNvSpPr txBox="1"/>
          <p:nvPr/>
        </p:nvSpPr>
        <p:spPr>
          <a:xfrm>
            <a:off x="3543284" y="3243533"/>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a:t>
            </a:r>
          </a:p>
        </p:txBody>
      </p:sp>
      <p:sp>
        <p:nvSpPr>
          <p:cNvPr id="23" name="TextBox 22">
            <a:extLst>
              <a:ext uri="{FF2B5EF4-FFF2-40B4-BE49-F238E27FC236}">
                <a16:creationId xmlns:a16="http://schemas.microsoft.com/office/drawing/2014/main" id="{B311F2F2-7C92-10AF-BD9A-8C01FC3B936F}"/>
              </a:ext>
            </a:extLst>
          </p:cNvPr>
          <p:cNvSpPr txBox="1"/>
          <p:nvPr/>
        </p:nvSpPr>
        <p:spPr>
          <a:xfrm>
            <a:off x="3545239" y="5845959"/>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a:t>
            </a:r>
          </a:p>
        </p:txBody>
      </p:sp>
      <p:sp>
        <p:nvSpPr>
          <p:cNvPr id="24" name="TextBox 23">
            <a:extLst>
              <a:ext uri="{FF2B5EF4-FFF2-40B4-BE49-F238E27FC236}">
                <a16:creationId xmlns:a16="http://schemas.microsoft.com/office/drawing/2014/main" id="{FDB8F7D9-0FC7-D9A2-F0B2-9D256CA79980}"/>
              </a:ext>
            </a:extLst>
          </p:cNvPr>
          <p:cNvSpPr txBox="1"/>
          <p:nvPr/>
        </p:nvSpPr>
        <p:spPr>
          <a:xfrm>
            <a:off x="5212632" y="4002400"/>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a:t>
            </a:r>
          </a:p>
        </p:txBody>
      </p:sp>
      <p:sp>
        <p:nvSpPr>
          <p:cNvPr id="25" name="TextBox 24">
            <a:extLst>
              <a:ext uri="{FF2B5EF4-FFF2-40B4-BE49-F238E27FC236}">
                <a16:creationId xmlns:a16="http://schemas.microsoft.com/office/drawing/2014/main" id="{F6BEE257-4EFC-7628-193C-FC52E828ED23}"/>
              </a:ext>
            </a:extLst>
          </p:cNvPr>
          <p:cNvSpPr txBox="1"/>
          <p:nvPr/>
        </p:nvSpPr>
        <p:spPr>
          <a:xfrm>
            <a:off x="5212632" y="4969222"/>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a:t>
            </a:r>
          </a:p>
        </p:txBody>
      </p:sp>
      <p:sp>
        <p:nvSpPr>
          <p:cNvPr id="26" name="TextBox 25">
            <a:extLst>
              <a:ext uri="{FF2B5EF4-FFF2-40B4-BE49-F238E27FC236}">
                <a16:creationId xmlns:a16="http://schemas.microsoft.com/office/drawing/2014/main" id="{B5F49E07-CD96-3CF3-7CCB-AB47ADE6C605}"/>
              </a:ext>
            </a:extLst>
          </p:cNvPr>
          <p:cNvSpPr txBox="1"/>
          <p:nvPr/>
        </p:nvSpPr>
        <p:spPr>
          <a:xfrm>
            <a:off x="5212632" y="5886856"/>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a:t>
            </a:r>
          </a:p>
        </p:txBody>
      </p:sp>
      <p:sp>
        <p:nvSpPr>
          <p:cNvPr id="27" name="TextBox 26">
            <a:extLst>
              <a:ext uri="{FF2B5EF4-FFF2-40B4-BE49-F238E27FC236}">
                <a16:creationId xmlns:a16="http://schemas.microsoft.com/office/drawing/2014/main" id="{9A5220D6-DBA1-48F0-C919-8D415CFA15A5}"/>
              </a:ext>
            </a:extLst>
          </p:cNvPr>
          <p:cNvSpPr txBox="1"/>
          <p:nvPr/>
        </p:nvSpPr>
        <p:spPr>
          <a:xfrm>
            <a:off x="5212632" y="3243533"/>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R</a:t>
            </a:r>
          </a:p>
        </p:txBody>
      </p:sp>
      <p:sp>
        <p:nvSpPr>
          <p:cNvPr id="28" name="TextBox 27">
            <a:extLst>
              <a:ext uri="{FF2B5EF4-FFF2-40B4-BE49-F238E27FC236}">
                <a16:creationId xmlns:a16="http://schemas.microsoft.com/office/drawing/2014/main" id="{45D14E68-B4D9-0826-8E34-670C88DBB200}"/>
              </a:ext>
            </a:extLst>
          </p:cNvPr>
          <p:cNvSpPr txBox="1"/>
          <p:nvPr/>
        </p:nvSpPr>
        <p:spPr>
          <a:xfrm>
            <a:off x="6828622" y="4002400"/>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R</a:t>
            </a:r>
          </a:p>
        </p:txBody>
      </p:sp>
      <p:sp>
        <p:nvSpPr>
          <p:cNvPr id="29" name="TextBox 28">
            <a:extLst>
              <a:ext uri="{FF2B5EF4-FFF2-40B4-BE49-F238E27FC236}">
                <a16:creationId xmlns:a16="http://schemas.microsoft.com/office/drawing/2014/main" id="{F3131E81-AC13-8FC8-C3E0-9EAFFEBB70B5}"/>
              </a:ext>
            </a:extLst>
          </p:cNvPr>
          <p:cNvSpPr txBox="1"/>
          <p:nvPr/>
        </p:nvSpPr>
        <p:spPr>
          <a:xfrm>
            <a:off x="6828622" y="4969222"/>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R</a:t>
            </a:r>
          </a:p>
        </p:txBody>
      </p:sp>
      <p:sp>
        <p:nvSpPr>
          <p:cNvPr id="30" name="TextBox 29">
            <a:extLst>
              <a:ext uri="{FF2B5EF4-FFF2-40B4-BE49-F238E27FC236}">
                <a16:creationId xmlns:a16="http://schemas.microsoft.com/office/drawing/2014/main" id="{966D09FD-7D31-4A87-AA2B-D35A425A2212}"/>
              </a:ext>
            </a:extLst>
          </p:cNvPr>
          <p:cNvSpPr txBox="1"/>
          <p:nvPr/>
        </p:nvSpPr>
        <p:spPr>
          <a:xfrm>
            <a:off x="6828622" y="5886856"/>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a:t>
            </a:r>
          </a:p>
        </p:txBody>
      </p:sp>
      <p:sp>
        <p:nvSpPr>
          <p:cNvPr id="31" name="TextBox 30">
            <a:extLst>
              <a:ext uri="{FF2B5EF4-FFF2-40B4-BE49-F238E27FC236}">
                <a16:creationId xmlns:a16="http://schemas.microsoft.com/office/drawing/2014/main" id="{AE6DC51D-4D0A-C416-D80E-EA2D2BFF61BE}"/>
              </a:ext>
            </a:extLst>
          </p:cNvPr>
          <p:cNvSpPr txBox="1"/>
          <p:nvPr/>
        </p:nvSpPr>
        <p:spPr>
          <a:xfrm>
            <a:off x="6828622" y="3243533"/>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a:t>
            </a:r>
          </a:p>
        </p:txBody>
      </p:sp>
      <p:sp>
        <p:nvSpPr>
          <p:cNvPr id="32" name="TextBox 31">
            <a:extLst>
              <a:ext uri="{FF2B5EF4-FFF2-40B4-BE49-F238E27FC236}">
                <a16:creationId xmlns:a16="http://schemas.microsoft.com/office/drawing/2014/main" id="{8C7AE871-C8B8-A563-921F-EAC5AE4CB097}"/>
              </a:ext>
            </a:extLst>
          </p:cNvPr>
          <p:cNvSpPr txBox="1"/>
          <p:nvPr/>
        </p:nvSpPr>
        <p:spPr>
          <a:xfrm>
            <a:off x="8328108" y="4002400"/>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a:t>
            </a:r>
          </a:p>
        </p:txBody>
      </p:sp>
      <p:sp>
        <p:nvSpPr>
          <p:cNvPr id="33" name="TextBox 32">
            <a:extLst>
              <a:ext uri="{FF2B5EF4-FFF2-40B4-BE49-F238E27FC236}">
                <a16:creationId xmlns:a16="http://schemas.microsoft.com/office/drawing/2014/main" id="{D39BCE21-0B5F-9230-7AD8-E7F358BD057D}"/>
              </a:ext>
            </a:extLst>
          </p:cNvPr>
          <p:cNvSpPr txBox="1"/>
          <p:nvPr/>
        </p:nvSpPr>
        <p:spPr>
          <a:xfrm>
            <a:off x="8328108" y="4969222"/>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R</a:t>
            </a:r>
          </a:p>
        </p:txBody>
      </p:sp>
      <p:sp>
        <p:nvSpPr>
          <p:cNvPr id="34" name="TextBox 33">
            <a:extLst>
              <a:ext uri="{FF2B5EF4-FFF2-40B4-BE49-F238E27FC236}">
                <a16:creationId xmlns:a16="http://schemas.microsoft.com/office/drawing/2014/main" id="{B61AF0A6-9E45-70F1-562E-5349C08C0B79}"/>
              </a:ext>
            </a:extLst>
          </p:cNvPr>
          <p:cNvSpPr txBox="1"/>
          <p:nvPr/>
        </p:nvSpPr>
        <p:spPr>
          <a:xfrm>
            <a:off x="8328108" y="5886856"/>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a:t>
            </a:r>
          </a:p>
        </p:txBody>
      </p:sp>
      <p:sp>
        <p:nvSpPr>
          <p:cNvPr id="35" name="TextBox 34">
            <a:extLst>
              <a:ext uri="{FF2B5EF4-FFF2-40B4-BE49-F238E27FC236}">
                <a16:creationId xmlns:a16="http://schemas.microsoft.com/office/drawing/2014/main" id="{F996E156-D540-F08B-0535-4BE200BD0619}"/>
              </a:ext>
            </a:extLst>
          </p:cNvPr>
          <p:cNvSpPr txBox="1"/>
          <p:nvPr/>
        </p:nvSpPr>
        <p:spPr>
          <a:xfrm>
            <a:off x="8328108" y="3243533"/>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a:t>
            </a:r>
          </a:p>
        </p:txBody>
      </p:sp>
      <p:sp>
        <p:nvSpPr>
          <p:cNvPr id="36" name="TextBox 35">
            <a:extLst>
              <a:ext uri="{FF2B5EF4-FFF2-40B4-BE49-F238E27FC236}">
                <a16:creationId xmlns:a16="http://schemas.microsoft.com/office/drawing/2014/main" id="{DBDFE91C-B15E-C5F4-7622-997EE0821142}"/>
              </a:ext>
            </a:extLst>
          </p:cNvPr>
          <p:cNvSpPr txBox="1"/>
          <p:nvPr/>
        </p:nvSpPr>
        <p:spPr>
          <a:xfrm>
            <a:off x="9866629" y="4002400"/>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a:t>
            </a:r>
          </a:p>
        </p:txBody>
      </p:sp>
      <p:sp>
        <p:nvSpPr>
          <p:cNvPr id="37" name="TextBox 36">
            <a:extLst>
              <a:ext uri="{FF2B5EF4-FFF2-40B4-BE49-F238E27FC236}">
                <a16:creationId xmlns:a16="http://schemas.microsoft.com/office/drawing/2014/main" id="{695BB4A2-BCE5-C1B6-78C6-44DC50C90051}"/>
              </a:ext>
            </a:extLst>
          </p:cNvPr>
          <p:cNvSpPr txBox="1"/>
          <p:nvPr/>
        </p:nvSpPr>
        <p:spPr>
          <a:xfrm>
            <a:off x="9866629" y="4969222"/>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a:t>
            </a:r>
          </a:p>
        </p:txBody>
      </p:sp>
      <p:sp>
        <p:nvSpPr>
          <p:cNvPr id="38" name="TextBox 37">
            <a:extLst>
              <a:ext uri="{FF2B5EF4-FFF2-40B4-BE49-F238E27FC236}">
                <a16:creationId xmlns:a16="http://schemas.microsoft.com/office/drawing/2014/main" id="{5B76CE6A-D888-1FE7-E2A7-FBDEEB0F370C}"/>
              </a:ext>
            </a:extLst>
          </p:cNvPr>
          <p:cNvSpPr txBox="1"/>
          <p:nvPr/>
        </p:nvSpPr>
        <p:spPr>
          <a:xfrm>
            <a:off x="9866629" y="5886856"/>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R</a:t>
            </a:r>
          </a:p>
        </p:txBody>
      </p:sp>
      <p:sp>
        <p:nvSpPr>
          <p:cNvPr id="39" name="TextBox 38">
            <a:extLst>
              <a:ext uri="{FF2B5EF4-FFF2-40B4-BE49-F238E27FC236}">
                <a16:creationId xmlns:a16="http://schemas.microsoft.com/office/drawing/2014/main" id="{0EEB9676-B344-13ED-FEC2-CE69B3CB5E16}"/>
              </a:ext>
            </a:extLst>
          </p:cNvPr>
          <p:cNvSpPr txBox="1"/>
          <p:nvPr/>
        </p:nvSpPr>
        <p:spPr>
          <a:xfrm>
            <a:off x="9866629" y="3243533"/>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a:t>
            </a:r>
          </a:p>
        </p:txBody>
      </p:sp>
      <p:sp>
        <p:nvSpPr>
          <p:cNvPr id="40" name="TextBox 39">
            <a:extLst>
              <a:ext uri="{FF2B5EF4-FFF2-40B4-BE49-F238E27FC236}">
                <a16:creationId xmlns:a16="http://schemas.microsoft.com/office/drawing/2014/main" id="{8BE34A4F-1C0F-CC39-4D91-85E47321CBED}"/>
              </a:ext>
            </a:extLst>
          </p:cNvPr>
          <p:cNvSpPr txBox="1"/>
          <p:nvPr/>
        </p:nvSpPr>
        <p:spPr>
          <a:xfrm>
            <a:off x="3556009" y="4086236"/>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a:t>
            </a:r>
          </a:p>
        </p:txBody>
      </p:sp>
      <p:sp>
        <p:nvSpPr>
          <p:cNvPr id="41" name="TextBox 40">
            <a:extLst>
              <a:ext uri="{FF2B5EF4-FFF2-40B4-BE49-F238E27FC236}">
                <a16:creationId xmlns:a16="http://schemas.microsoft.com/office/drawing/2014/main" id="{C5895EFD-5B77-9FEA-8406-370E69DA6473}"/>
              </a:ext>
            </a:extLst>
          </p:cNvPr>
          <p:cNvSpPr txBox="1"/>
          <p:nvPr/>
        </p:nvSpPr>
        <p:spPr>
          <a:xfrm>
            <a:off x="3539381" y="4982902"/>
            <a:ext cx="118275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a:t>
            </a:r>
          </a:p>
        </p:txBody>
      </p:sp>
      <p:sp>
        <p:nvSpPr>
          <p:cNvPr id="42" name="Прямоугольник 41">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24775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500"/>
                                        <p:tgtEl>
                                          <p:spTgt spid="35"/>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fade">
                                      <p:cBhvr>
                                        <p:cTn id="87" dur="500"/>
                                        <p:tgtEl>
                                          <p:spTgt spid="15"/>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fade">
                                      <p:cBhvr>
                                        <p:cTn id="97" dur="500"/>
                                        <p:tgtEl>
                                          <p:spTgt spid="24"/>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fade">
                                      <p:cBhvr>
                                        <p:cTn id="102" dur="500"/>
                                        <p:tgtEl>
                                          <p:spTgt spid="28"/>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500"/>
                                        <p:tgtEl>
                                          <p:spTgt spid="32"/>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fade">
                                      <p:cBhvr>
                                        <p:cTn id="112" dur="500"/>
                                        <p:tgtEl>
                                          <p:spTgt spid="36"/>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fade">
                                      <p:cBhvr>
                                        <p:cTn id="117" dur="500"/>
                                        <p:tgtEl>
                                          <p:spTgt spid="16"/>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41"/>
                                        </p:tgtEl>
                                        <p:attrNameLst>
                                          <p:attrName>style.visibility</p:attrName>
                                        </p:attrNameLst>
                                      </p:cBhvr>
                                      <p:to>
                                        <p:strVal val="visible"/>
                                      </p:to>
                                    </p:set>
                                    <p:animEffect transition="in" filter="fade">
                                      <p:cBhvr>
                                        <p:cTn id="122" dur="500"/>
                                        <p:tgtEl>
                                          <p:spTgt spid="41"/>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500"/>
                                        <p:tgtEl>
                                          <p:spTgt spid="25"/>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29"/>
                                        </p:tgtEl>
                                        <p:attrNameLst>
                                          <p:attrName>style.visibility</p:attrName>
                                        </p:attrNameLst>
                                      </p:cBhvr>
                                      <p:to>
                                        <p:strVal val="visible"/>
                                      </p:to>
                                    </p:set>
                                    <p:animEffect transition="in" filter="fade">
                                      <p:cBhvr>
                                        <p:cTn id="132" dur="500"/>
                                        <p:tgtEl>
                                          <p:spTgt spid="29"/>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33"/>
                                        </p:tgtEl>
                                        <p:attrNameLst>
                                          <p:attrName>style.visibility</p:attrName>
                                        </p:attrNameLst>
                                      </p:cBhvr>
                                      <p:to>
                                        <p:strVal val="visible"/>
                                      </p:to>
                                    </p:set>
                                    <p:animEffect transition="in" filter="fade">
                                      <p:cBhvr>
                                        <p:cTn id="137" dur="500"/>
                                        <p:tgtEl>
                                          <p:spTgt spid="33"/>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37"/>
                                        </p:tgtEl>
                                        <p:attrNameLst>
                                          <p:attrName>style.visibility</p:attrName>
                                        </p:attrNameLst>
                                      </p:cBhvr>
                                      <p:to>
                                        <p:strVal val="visible"/>
                                      </p:to>
                                    </p:set>
                                    <p:animEffect transition="in" filter="fade">
                                      <p:cBhvr>
                                        <p:cTn id="142" dur="500"/>
                                        <p:tgtEl>
                                          <p:spTgt spid="37"/>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14"/>
                                        </p:tgtEl>
                                        <p:attrNameLst>
                                          <p:attrName>style.visibility</p:attrName>
                                        </p:attrNameLst>
                                      </p:cBhvr>
                                      <p:to>
                                        <p:strVal val="visible"/>
                                      </p:to>
                                    </p:set>
                                    <p:animEffect transition="in" filter="fade">
                                      <p:cBhvr>
                                        <p:cTn id="147" dur="500"/>
                                        <p:tgtEl>
                                          <p:spTgt spid="14"/>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grpId="0" nodeType="clickEffect">
                                  <p:stCondLst>
                                    <p:cond delay="0"/>
                                  </p:stCondLst>
                                  <p:childTnLst>
                                    <p:set>
                                      <p:cBhvr>
                                        <p:cTn id="151" dur="1" fill="hold">
                                          <p:stCondLst>
                                            <p:cond delay="0"/>
                                          </p:stCondLst>
                                        </p:cTn>
                                        <p:tgtEl>
                                          <p:spTgt spid="23"/>
                                        </p:tgtEl>
                                        <p:attrNameLst>
                                          <p:attrName>style.visibility</p:attrName>
                                        </p:attrNameLst>
                                      </p:cBhvr>
                                      <p:to>
                                        <p:strVal val="visible"/>
                                      </p:to>
                                    </p:set>
                                    <p:animEffect transition="in" filter="fade">
                                      <p:cBhvr>
                                        <p:cTn id="152" dur="500"/>
                                        <p:tgtEl>
                                          <p:spTgt spid="23"/>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grpId="0" nodeType="click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fade">
                                      <p:cBhvr>
                                        <p:cTn id="157" dur="500"/>
                                        <p:tgtEl>
                                          <p:spTgt spid="26"/>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grpId="0" nodeType="clickEffect">
                                  <p:stCondLst>
                                    <p:cond delay="0"/>
                                  </p:stCondLst>
                                  <p:childTnLst>
                                    <p:set>
                                      <p:cBhvr>
                                        <p:cTn id="161" dur="1" fill="hold">
                                          <p:stCondLst>
                                            <p:cond delay="0"/>
                                          </p:stCondLst>
                                        </p:cTn>
                                        <p:tgtEl>
                                          <p:spTgt spid="30"/>
                                        </p:tgtEl>
                                        <p:attrNameLst>
                                          <p:attrName>style.visibility</p:attrName>
                                        </p:attrNameLst>
                                      </p:cBhvr>
                                      <p:to>
                                        <p:strVal val="visible"/>
                                      </p:to>
                                    </p:set>
                                    <p:animEffect transition="in" filter="fade">
                                      <p:cBhvr>
                                        <p:cTn id="162" dur="500"/>
                                        <p:tgtEl>
                                          <p:spTgt spid="30"/>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grpId="0" nodeType="clickEffect">
                                  <p:stCondLst>
                                    <p:cond delay="0"/>
                                  </p:stCondLst>
                                  <p:childTnLst>
                                    <p:set>
                                      <p:cBhvr>
                                        <p:cTn id="166" dur="1" fill="hold">
                                          <p:stCondLst>
                                            <p:cond delay="0"/>
                                          </p:stCondLst>
                                        </p:cTn>
                                        <p:tgtEl>
                                          <p:spTgt spid="34"/>
                                        </p:tgtEl>
                                        <p:attrNameLst>
                                          <p:attrName>style.visibility</p:attrName>
                                        </p:attrNameLst>
                                      </p:cBhvr>
                                      <p:to>
                                        <p:strVal val="visible"/>
                                      </p:to>
                                    </p:set>
                                    <p:animEffect transition="in" filter="fade">
                                      <p:cBhvr>
                                        <p:cTn id="167" dur="500"/>
                                        <p:tgtEl>
                                          <p:spTgt spid="34"/>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grpId="0" nodeType="click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fade">
                                      <p:cBhvr>
                                        <p:cTn id="17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0" grpId="0"/>
      <p:bldP spid="11"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945090" y="891250"/>
            <a:ext cx="10301820" cy="5544273"/>
          </a:xfrm>
        </p:spPr>
        <p:txBody>
          <a:bodyPr>
            <a:noAutofit/>
          </a:bodyPr>
          <a:lstStyle/>
          <a:p>
            <a:pPr marL="566738" indent="-566738" algn="just">
              <a:lnSpc>
                <a:spcPct val="107000"/>
              </a:lnSpc>
              <a:spcAft>
                <a:spcPts val="800"/>
              </a:spcAft>
              <a:buFont typeface="Wingdings" panose="05000000000000000000" pitchFamily="2" charset="2"/>
              <a:buChar char="Ø"/>
            </a:pPr>
            <a:r>
              <a:rPr lang="en-US"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методологияси </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масъулият матрицасини тўлдиришдан олдин яратилган лойиҳа бошқаруви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жамоаси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поғонали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иш тузилмасини ишлаб чиқ</a:t>
            </a:r>
            <a:r>
              <a:rPr lang="uz-Cyrl-UZ"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ишни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 ролларини жамоа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аъзоларига</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тайинлашни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таклиф</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қилади. Алоҳида йиғилишда жадвал ишлаб чиқилади, ундан сўнг тайёр матрица қуйидаги саволлар тўплами бўйича ўзаро таҳлил қилинади:</a:t>
            </a:r>
          </a:p>
          <a:p>
            <a:pPr marL="971550" indent="-457200" algn="just">
              <a:lnSpc>
                <a:spcPct val="100000"/>
              </a:lnSpc>
              <a:spcBef>
                <a:spcPts val="600"/>
              </a:spcBef>
              <a:buFont typeface="+mj-lt"/>
              <a:buAutoNum type="arabicPeriod"/>
            </a:pP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битта устунда </a:t>
            </a:r>
            <a:r>
              <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 </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кўп</a:t>
            </a:r>
            <a:r>
              <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бўлса, рол масъулият билан юкланган бўладими?</a:t>
            </a:r>
          </a:p>
          <a:p>
            <a:pPr marL="971550" indent="-457200" algn="just">
              <a:lnSpc>
                <a:spcPct val="100000"/>
              </a:lnSpc>
              <a:spcBef>
                <a:spcPts val="600"/>
              </a:spcBef>
              <a:buFont typeface="+mj-lt"/>
              <a:buAutoNum type="arabicPeriod"/>
            </a:pP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унинг учун деярли барча катакчалар тўлдирилган бўлса, ходим</a:t>
            </a:r>
            <a:r>
              <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uz-Cyrl-UZ"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жамоа аъзоси</a:t>
            </a:r>
            <a:r>
              <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белгиланган иш ҳажмини бажара оладими?</a:t>
            </a:r>
          </a:p>
          <a:p>
            <a:pPr marL="971550" indent="-457200" algn="just">
              <a:lnSpc>
                <a:spcPct val="100000"/>
              </a:lnSpc>
              <a:spcBef>
                <a:spcPts val="600"/>
              </a:spcBef>
              <a:buFont typeface="+mj-lt"/>
              <a:buAutoNum type="arabicPeriod"/>
            </a:pP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a:t>
            </a:r>
            <a:r>
              <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ёки А бўлмаса, лойиҳа ролини олиб ташлаш мумкинми?</a:t>
            </a:r>
          </a:p>
          <a:p>
            <a:pPr marL="971550" indent="-457200" algn="just">
              <a:lnSpc>
                <a:spcPct val="100000"/>
              </a:lnSpc>
              <a:spcBef>
                <a:spcPts val="600"/>
              </a:spcBef>
              <a:buFont typeface="+mj-lt"/>
              <a:buAutoNum type="arabicPeriod"/>
            </a:pP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устунда А кўп бўлса, жавобгарлик тўғри тақсимланган бўладими?</a:t>
            </a:r>
          </a:p>
          <a:p>
            <a:pPr marL="971550" indent="-457200" algn="just">
              <a:lnSpc>
                <a:spcPct val="100000"/>
              </a:lnSpc>
              <a:spcBef>
                <a:spcPts val="600"/>
              </a:spcBef>
              <a:buFont typeface="+mj-lt"/>
              <a:buAutoNum type="arabicPeriod"/>
            </a:pP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қаторда </a:t>
            </a:r>
            <a:r>
              <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бўлмаса, иш учун ким жавобгар</a:t>
            </a:r>
            <a:r>
              <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uz-Cyrl-UZ"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бўлади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971550" indent="-457200" algn="just">
              <a:lnSpc>
                <a:spcPct val="100000"/>
              </a:lnSpc>
              <a:spcBef>
                <a:spcPts val="600"/>
              </a:spcBef>
              <a:buFont typeface="+mj-lt"/>
              <a:buAutoNum type="arabicPeriod"/>
            </a:pP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Ҳар бир сатрда фақат битта А бўладими?</a:t>
            </a:r>
          </a:p>
          <a:p>
            <a:pPr marL="971550" indent="-457200" algn="just">
              <a:lnSpc>
                <a:spcPct val="100000"/>
              </a:lnSpc>
              <a:spcBef>
                <a:spcPts val="600"/>
              </a:spcBef>
              <a:buFont typeface="+mj-lt"/>
              <a:buAutoNum type="arabicPeriod"/>
            </a:pP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C бир нечта бўлса, битта иш бўйича бир нечта маслаҳатлар оқланадими?</a:t>
            </a:r>
          </a:p>
          <a:p>
            <a:pPr marL="566738" indent="-566738" algn="just">
              <a:lnSpc>
                <a:spcPct val="107000"/>
              </a:lnSpc>
              <a:spcAft>
                <a:spcPts val="800"/>
              </a:spcAft>
              <a:buFont typeface="Wingdings" panose="05000000000000000000" pitchFamily="2" charset="2"/>
              <a:buChar char="Ø"/>
            </a:pPr>
            <a:endParaRPr lang="ru-RU" sz="2200" b="0" dirty="0">
              <a:solidFill>
                <a:srgbClr val="0B375B"/>
              </a:solidFill>
              <a:latin typeface="Times New Roman" panose="02020603050405020304" pitchFamily="18" charset="0"/>
              <a:cs typeface="Times New Roman" panose="02020603050405020304" pitchFamily="18" charset="0"/>
            </a:endParaRP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7" name="Заголовок 1">
            <a:extLst>
              <a:ext uri="{FF2B5EF4-FFF2-40B4-BE49-F238E27FC236}">
                <a16:creationId xmlns:a16="http://schemas.microsoft.com/office/drawing/2014/main" id="{8B89155F-507C-216E-70F0-972D1A83231C}"/>
              </a:ext>
            </a:extLst>
          </p:cNvPr>
          <p:cNvSpPr txBox="1">
            <a:spLocks/>
          </p:cNvSpPr>
          <p:nvPr/>
        </p:nvSpPr>
        <p:spPr>
          <a:xfrm>
            <a:off x="945090" y="125388"/>
            <a:ext cx="10301820"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Матрицанинг ўзаро таҳлили</a:t>
            </a:r>
            <a:endParaRPr lang="ru-RU" sz="2856" dirty="0">
              <a:solidFill>
                <a:srgbClr val="002060"/>
              </a:solidFill>
              <a:latin typeface="Times New Roman" panose="02020603050405020304" pitchFamily="18" charset="0"/>
              <a:cs typeface="Times New Roman" pitchFamily="18" charset="0"/>
            </a:endParaRPr>
          </a:p>
        </p:txBody>
      </p:sp>
      <p:sp>
        <p:nvSpPr>
          <p:cNvPr id="5" name="Прямоугольник 4">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118968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1053168" y="144493"/>
            <a:ext cx="10544816" cy="558151"/>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defPPr>
              <a:defRPr lang="ru-RU"/>
            </a:defPPr>
            <a:lvl1pPr lvl="0" algn="ctr" fontAlgn="base">
              <a:lnSpc>
                <a:spcPct val="90000"/>
              </a:lnSpc>
              <a:spcBef>
                <a:spcPct val="0"/>
              </a:spcBef>
              <a:buNone/>
              <a:defRPr sz="2800" b="1" i="0">
                <a:solidFill>
                  <a:srgbClr val="002060"/>
                </a:solidFill>
                <a:latin typeface="Times New Roman" panose="02020603050405020304" pitchFamily="18" charset="0"/>
                <a:ea typeface="Calibri" panose="020F0502020204030204" pitchFamily="34" charset="0"/>
                <a:cs typeface="Times New Roman" panose="02020603050405020304" pitchFamily="18" charset="0"/>
              </a:defRPr>
            </a:lvl1pPr>
          </a:lstStyle>
          <a:p>
            <a:pPr lvl="0">
              <a:defRPr/>
            </a:pPr>
            <a:r>
              <a:rPr lang="ru-RU" dirty="0" err="1"/>
              <a:t>Масъулият</a:t>
            </a:r>
            <a:r>
              <a:rPr lang="ru-RU" dirty="0"/>
              <a:t> </a:t>
            </a:r>
            <a:r>
              <a:rPr lang="ru-RU" dirty="0" err="1"/>
              <a:t>матрицасини</a:t>
            </a:r>
            <a:r>
              <a:rPr lang="ru-RU" dirty="0"/>
              <a:t> </a:t>
            </a:r>
            <a:r>
              <a:rPr lang="ru-RU" dirty="0" err="1"/>
              <a:t>тузишда</a:t>
            </a:r>
            <a:r>
              <a:rPr lang="ru-RU" dirty="0"/>
              <a:t> декомпозиция </a:t>
            </a:r>
            <a:r>
              <a:rPr lang="ru-RU" dirty="0" err="1"/>
              <a:t>усули</a:t>
            </a:r>
            <a:endParaRPr lang="ru-RU" dirty="0"/>
          </a:p>
        </p:txBody>
      </p:sp>
      <p:sp>
        <p:nvSpPr>
          <p:cNvPr id="6" name="Заголовок 1"/>
          <p:cNvSpPr txBox="1">
            <a:spLocks/>
          </p:cNvSpPr>
          <p:nvPr/>
        </p:nvSpPr>
        <p:spPr>
          <a:xfrm>
            <a:off x="721895" y="821523"/>
            <a:ext cx="10876089" cy="5640748"/>
          </a:xfrm>
          <a:prstGeom prst="rect">
            <a:avLst/>
          </a:prstGeom>
          <a:solidFill>
            <a:schemeClr val="bg1">
              <a:alpha val="50196"/>
            </a:scheme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Режалаштириш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жараёнларида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тузилмавий</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воситалардан</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фойдаланишнинг</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одатий</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кетма-кетлиги</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ни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кўриб</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чиқайлик</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a:t>
            </a:r>
          </a:p>
          <a:p>
            <a:pPr marL="914400" marR="0" lvl="1" indent="-457200" algn="just" defTabSz="914400" rtl="0" eaLnBrk="1" fontAlgn="base" latinLnBrk="0" hangingPunct="1">
              <a:lnSpc>
                <a:spcPct val="100000"/>
              </a:lnSpc>
              <a:spcBef>
                <a:spcPts val="0"/>
              </a:spcBef>
              <a:spcAft>
                <a:spcPts val="0"/>
              </a:spcAft>
              <a:buClrTx/>
              <a:buSzTx/>
              <a:buFont typeface="+mj-lt"/>
              <a:buAutoNum type="arabicPeriod"/>
              <a:tabLst/>
              <a:defRPr/>
            </a:pP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дарахти</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чегараларини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режалаштириш</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натижаларидан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бири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ҳисобланади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Ушбу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поғонали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тузилмада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бир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неча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даража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жойлаштирилган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керакли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натижалари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шаклланади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Юқори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мақсадларнинг</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қуйи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билан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боғланиши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мантиқий</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равишда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сифат</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даражасида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қурилади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914400" marR="0" lvl="1" indent="-457200" algn="just" defTabSz="914400" rtl="0" eaLnBrk="1" fontAlgn="base" latinLnBrk="0" hangingPunct="1">
              <a:lnSpc>
                <a:spcPct val="100000"/>
              </a:lnSpc>
              <a:spcBef>
                <a:spcPts val="0"/>
              </a:spcBef>
              <a:spcAft>
                <a:spcPts val="0"/>
              </a:spcAft>
              <a:buClrTx/>
              <a:buSzTx/>
              <a:buFont typeface="+mj-lt"/>
              <a:buAutoNum type="arabicPeriod"/>
              <a:tabLst/>
              <a:defRPr/>
            </a:pP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Деталнинг</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чуқурлигини</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аниқлаш</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Ҳар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бир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uz-Cyrl-UZ"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ҳам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барча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тизимлаштириш</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усуллари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керак</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бўлавермайди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Бу</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ҳал</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қилинаётган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муаммонинг</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кўлами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мураккаблигига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боғлиқдир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914400" marR="0" lvl="1" indent="-457200" algn="just" defTabSz="914400" rtl="0" eaLnBrk="1" fontAlgn="base" latinLnBrk="0" hangingPunct="1">
              <a:lnSpc>
                <a:spcPct val="100000"/>
              </a:lnSpc>
              <a:spcBef>
                <a:spcPts val="0"/>
              </a:spcBef>
              <a:spcAft>
                <a:spcPts val="0"/>
              </a:spcAft>
              <a:buClrTx/>
              <a:buSzTx/>
              <a:buFont typeface="+mj-lt"/>
              <a:buAutoNum type="arabicPeriod"/>
              <a:tabLst/>
              <a:defRPr/>
            </a:pP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дарахти</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қуйи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поғонагача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яъни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вазифалар</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дарахтига</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қадар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аниқлаштирилади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Ушбу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бошқарув</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воситалари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мақсадлардан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фарқ</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қилади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чунки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улар </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эмас</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даражасида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қатъий</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белгиланган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мезонларга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асосланган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бошқарув</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категориялардир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Унда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қуйи</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вазифаларнинг</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натижалари</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автоматик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равишда</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юқори</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вазифаларнинг</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натижасига</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олиб</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келади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914400" marR="0" lvl="1" indent="-457200" algn="just" defTabSz="914400" rtl="0" eaLnBrk="1" fontAlgn="base" latinLnBrk="0" hangingPunct="1">
              <a:lnSpc>
                <a:spcPct val="100000"/>
              </a:lnSpc>
              <a:spcBef>
                <a:spcPts val="0"/>
              </a:spcBef>
              <a:spcAft>
                <a:spcPts val="0"/>
              </a:spcAft>
              <a:buClrTx/>
              <a:buSzTx/>
              <a:buFont typeface="+mj-lt"/>
              <a:buAutoNum type="arabicPeriod"/>
              <a:tabLst/>
              <a:defRPr/>
            </a:pP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Вазифалар</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дарахти</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асосида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ишнинг</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поғонали</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тузилиши</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тармоқ</a:t>
            </a:r>
            <a:r>
              <a:rPr kumimoji="0" lang="ru-RU" sz="20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моделлари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қурилади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Агар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вазифалар</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статик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категориялар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бўлиб</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эришилган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ёки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эришилмаганлигини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тушуниш</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учун</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етарли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бўлса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у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ҳолда</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ишлар</a:t>
            </a:r>
            <a:r>
              <a:rPr kumimoji="0" lang="ru-RU" sz="20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динамик </a:t>
            </a:r>
            <a:r>
              <a:rPr kumimoji="0" lang="ru-RU" sz="20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категориялар</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ҳисобланади</a:t>
            </a:r>
            <a:r>
              <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914400" marR="0" lvl="1" indent="-457200" algn="just" defTabSz="914400" rtl="0" eaLnBrk="1" fontAlgn="base" latinLnBrk="0" hangingPunct="1">
              <a:lnSpc>
                <a:spcPct val="100000"/>
              </a:lnSpc>
              <a:spcBef>
                <a:spcPts val="0"/>
              </a:spcBef>
              <a:spcAft>
                <a:spcPts val="0"/>
              </a:spcAft>
              <a:buClrTx/>
              <a:buSzTx/>
              <a:buFont typeface="+mj-lt"/>
              <a:buAutoNum type="arabicPeriod"/>
              <a:tabLst/>
              <a:defRPr/>
            </a:pPr>
            <a:endParaRPr kumimoji="0" lang="ru-RU" sz="20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endParaRPr>
          </a:p>
        </p:txBody>
      </p:sp>
      <p:pic>
        <p:nvPicPr>
          <p:cNvPr id="7" name="Рисунок 6"/>
          <p:cNvPicPr>
            <a:picLocks noChangeAspect="1"/>
          </p:cNvPicPr>
          <p:nvPr/>
        </p:nvPicPr>
        <p:blipFill rotWithShape="1">
          <a:blip r:embed="rId2"/>
          <a:srcRect l="416" r="1625" b="2118"/>
          <a:stretch/>
        </p:blipFill>
        <p:spPr>
          <a:xfrm>
            <a:off x="185057" y="6128764"/>
            <a:ext cx="664029" cy="667015"/>
          </a:xfrm>
          <a:prstGeom prst="flowChartConnector">
            <a:avLst/>
          </a:prstGeom>
        </p:spPr>
      </p:pic>
      <p:sp>
        <p:nvSpPr>
          <p:cNvPr id="8" name="Прямоугольник 7">
            <a:extLst>
              <a:ext uri="{FF2B5EF4-FFF2-40B4-BE49-F238E27FC236}">
                <a16:creationId xmlns:a16="http://schemas.microsoft.com/office/drawing/2014/main" id="{0E34E488-C770-A743-B414-FB4D8CCE0338}"/>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52982" rtl="0" eaLnBrk="1" fontAlgn="auto" latinLnBrk="0" hangingPunct="1">
              <a:lnSpc>
                <a:spcPct val="100000"/>
              </a:lnSpc>
              <a:spcBef>
                <a:spcPts val="0"/>
              </a:spcBef>
              <a:spcAft>
                <a:spcPts val="0"/>
              </a:spcAft>
              <a:buClrTx/>
              <a:buSzTx/>
              <a:buFontTx/>
              <a:buNone/>
              <a:tabLst/>
              <a:defRPr/>
            </a:pPr>
            <a:endParaRPr kumimoji="0" lang="en-US" sz="1286" b="0" i="0" u="none" strike="noStrike" kern="120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162914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fade">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fade">
                                      <p:cBhvr>
                                        <p:cTn id="27" dur="5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Effect transition="in" filter="fade">
                                      <p:cBhvr>
                                        <p:cTn id="3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849086" y="1232033"/>
            <a:ext cx="10816733" cy="5330813"/>
          </a:xfrm>
          <a:prstGeom prst="rect">
            <a:avLst/>
          </a:prstGeom>
          <a:solidFill>
            <a:schemeClr val="bg1">
              <a:alpha val="50196"/>
            </a:scheme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87313" marR="0" lvl="1" indent="0" algn="just" defTabSz="914400" rtl="0" eaLnBrk="1" fontAlgn="base" latinLnBrk="0" hangingPunct="1">
              <a:lnSpc>
                <a:spcPct val="114000"/>
              </a:lnSpc>
              <a:spcBef>
                <a:spcPts val="600"/>
              </a:spcBef>
              <a:spcAft>
                <a:spcPts val="600"/>
              </a:spcAft>
              <a:buClrTx/>
              <a:buSzTx/>
              <a:buFontTx/>
              <a:buNone/>
              <a:tabLst/>
              <a:defRPr/>
            </a:pP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Операциялар</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таркибини</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аниқлаш</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мақсадида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a:t>
            </a:r>
            <a:r>
              <a:rPr kumimoji="0" lang="ru-RU" sz="22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ишининг</a:t>
            </a:r>
            <a:r>
              <a:rPr kumimoji="0" lang="ru-RU" sz="22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кетма</a:t>
            </a:r>
            <a:r>
              <a:rPr kumimoji="0" lang="ru-RU" sz="22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-кет </a:t>
            </a:r>
            <a:r>
              <a:rPr kumimoji="0" lang="ru-RU" sz="22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поғонали</a:t>
            </a:r>
            <a:r>
              <a:rPr kumimoji="0" lang="ru-RU" sz="22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тузилиши</a:t>
            </a:r>
            <a:r>
              <a:rPr kumimoji="0" lang="ru-RU" sz="22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методологияси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жуда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мос</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келади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уни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кўпинча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ишнинг</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таркибий</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декомпозицияси</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(ИТД) – (WBS -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Work</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Breakdown</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Structure</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деб</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аташади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p>
          <a:p>
            <a:pPr marL="87313" marR="0" lvl="1" indent="0" algn="just" defTabSz="914400" rtl="0" eaLnBrk="1" fontAlgn="base" latinLnBrk="0" hangingPunct="1">
              <a:lnSpc>
                <a:spcPct val="114000"/>
              </a:lnSpc>
              <a:spcBef>
                <a:spcPts val="600"/>
              </a:spcBef>
              <a:spcAft>
                <a:spcPts val="600"/>
              </a:spcAft>
              <a:buClrTx/>
              <a:buSzTx/>
              <a:buFontTx/>
              <a:buNone/>
              <a:tabLst/>
              <a:defRPr/>
            </a:pP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Биз</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ИТД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қисқартмасидан</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фойдаланамиз</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Ушбу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ҳужжат</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ижодий</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жамоа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фаолиятининг</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маҳсулидир</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натижада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лойиҳанинг</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мазмуни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ишнинг</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таркиби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жиҳатидан</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аниқланади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87313" marR="0" lvl="1" indent="0" algn="just" defTabSz="914400" rtl="0" eaLnBrk="1" fontAlgn="base" latinLnBrk="0" hangingPunct="1">
              <a:lnSpc>
                <a:spcPct val="114000"/>
              </a:lnSpc>
              <a:spcBef>
                <a:spcPts val="600"/>
              </a:spcBef>
              <a:spcAft>
                <a:spcPts val="600"/>
              </a:spcAft>
              <a:buClrTx/>
              <a:buSzTx/>
              <a:buFontTx/>
              <a:buNone/>
              <a:tabLst/>
              <a:defRPr/>
            </a:pP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Ишларнинг</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таркибий</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декомпозицияси</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(ИТД): </a:t>
            </a:r>
          </a:p>
          <a:p>
            <a:pPr marL="430213" marR="0" lvl="1" indent="-342900" algn="just" defTabSz="914400" rtl="0" eaLnBrk="1" fontAlgn="base" latinLnBrk="0" hangingPunct="1">
              <a:lnSpc>
                <a:spcPct val="114000"/>
              </a:lnSpc>
              <a:spcBef>
                <a:spcPts val="600"/>
              </a:spcBef>
              <a:spcAft>
                <a:spcPts val="600"/>
              </a:spcAft>
              <a:buClrTx/>
              <a:buSzTx/>
              <a:buFont typeface="Wingdings" panose="05000000000000000000" pitchFamily="2" charset="2"/>
              <a:buChar char="§"/>
              <a:tabLst/>
              <a:defRPr/>
            </a:pP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жамоа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аъзолари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ўртасида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масъулиятнинг</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аниқ</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тақсимланиши</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улар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ўртасидаги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ўзаро</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муносабатларни</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ташкил</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этиш</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430213" marR="0" lvl="1" indent="-342900" algn="just" defTabSz="914400" rtl="0" eaLnBrk="1" fontAlgn="base" latinLnBrk="0" hangingPunct="1">
              <a:lnSpc>
                <a:spcPct val="114000"/>
              </a:lnSpc>
              <a:spcBef>
                <a:spcPts val="600"/>
              </a:spcBef>
              <a:spcAft>
                <a:spcPts val="600"/>
              </a:spcAft>
              <a:buClrTx/>
              <a:buSzTx/>
              <a:buFont typeface="Wingdings" panose="05000000000000000000" pitchFamily="2" charset="2"/>
              <a:buChar char="§"/>
              <a:tabLst/>
              <a:defRPr/>
            </a:pP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муаммосини</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қандай</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ҳал</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қилиш</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ҳақида</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батафсил</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тушунча</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га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эга</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бўлиш</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430213" marR="0" lvl="1" indent="-342900" algn="just" defTabSz="914400" rtl="0" eaLnBrk="1" fontAlgn="base" latinLnBrk="0" hangingPunct="1">
              <a:lnSpc>
                <a:spcPct val="114000"/>
              </a:lnSpc>
              <a:spcBef>
                <a:spcPts val="600"/>
              </a:spcBef>
              <a:spcAft>
                <a:spcPts val="600"/>
              </a:spcAft>
              <a:buClrTx/>
              <a:buSzTx/>
              <a:buFont typeface="Wingdings" panose="05000000000000000000" pitchFamily="2" charset="2"/>
              <a:buChar char="§"/>
              <a:tabLst/>
              <a:defRPr/>
            </a:pP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ресурслар</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тармоқ</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режалари</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тузиш</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430213" marR="0" lvl="1" indent="-342900" algn="just" defTabSz="914400" rtl="0" eaLnBrk="1" fontAlgn="base" latinLnBrk="0" hangingPunct="1">
              <a:lnSpc>
                <a:spcPct val="114000"/>
              </a:lnSpc>
              <a:spcBef>
                <a:spcPts val="600"/>
              </a:spcBef>
              <a:spcAft>
                <a:spcPts val="600"/>
              </a:spcAft>
              <a:buClrTx/>
              <a:buSzTx/>
              <a:buFont typeface="Wingdings" panose="05000000000000000000" pitchFamily="2" charset="2"/>
              <a:buChar char="§"/>
              <a:tabLst/>
              <a:defRPr/>
            </a:pP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ташкилий</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тузилмасини</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қуриш</a:t>
            </a:r>
            <a:r>
              <a:rPr kumimoji="0" lang="ru-RU" sz="22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учун</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асос</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бўлиб</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хизмат</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2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қилади</a:t>
            </a:r>
            <a:r>
              <a:rPr kumimoji="0" lang="ru-RU" sz="22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p:txBody>
      </p:sp>
      <p:pic>
        <p:nvPicPr>
          <p:cNvPr id="4" name="Рисунок 3"/>
          <p:cNvPicPr>
            <a:picLocks noChangeAspect="1"/>
          </p:cNvPicPr>
          <p:nvPr/>
        </p:nvPicPr>
        <p:blipFill rotWithShape="1">
          <a:blip r:embed="rId2"/>
          <a:srcRect l="416" r="1625" b="2118"/>
          <a:stretch/>
        </p:blipFill>
        <p:spPr>
          <a:xfrm>
            <a:off x="185057" y="6128764"/>
            <a:ext cx="664029" cy="667015"/>
          </a:xfrm>
          <a:prstGeom prst="flowChartConnector">
            <a:avLst/>
          </a:prstGeom>
        </p:spPr>
      </p:pic>
      <p:sp>
        <p:nvSpPr>
          <p:cNvPr id="7" name="Заголовок 1">
            <a:extLst>
              <a:ext uri="{FF2B5EF4-FFF2-40B4-BE49-F238E27FC236}">
                <a16:creationId xmlns:a16="http://schemas.microsoft.com/office/drawing/2014/main" id="{62F39BED-B902-4051-A4D9-2B2064C21978}"/>
              </a:ext>
            </a:extLst>
          </p:cNvPr>
          <p:cNvSpPr txBox="1">
            <a:spLocks/>
          </p:cNvSpPr>
          <p:nvPr/>
        </p:nvSpPr>
        <p:spPr>
          <a:xfrm>
            <a:off x="1023729" y="327374"/>
            <a:ext cx="10544816" cy="644778"/>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defPPr>
              <a:defRPr lang="ru-RU"/>
            </a:defPPr>
            <a:lvl1pPr lvl="0" algn="ctr" fontAlgn="base">
              <a:lnSpc>
                <a:spcPct val="90000"/>
              </a:lnSpc>
              <a:spcBef>
                <a:spcPct val="0"/>
              </a:spcBef>
              <a:buNone/>
              <a:defRPr sz="2800" b="1" i="0">
                <a:solidFill>
                  <a:srgbClr val="002060"/>
                </a:solidFill>
                <a:latin typeface="Times New Roman" panose="02020603050405020304" pitchFamily="18" charset="0"/>
                <a:ea typeface="Calibri" panose="020F0502020204030204" pitchFamily="34" charset="0"/>
                <a:cs typeface="Times New Roman" panose="02020603050405020304" pitchFamily="18" charset="0"/>
              </a:defRPr>
            </a:lvl1pPr>
          </a:lstStyle>
          <a:p>
            <a:pPr lvl="0">
              <a:defRPr/>
            </a:pPr>
            <a:r>
              <a:rPr lang="ru-RU" dirty="0" err="1"/>
              <a:t>Масъулият</a:t>
            </a:r>
            <a:r>
              <a:rPr lang="ru-RU" dirty="0"/>
              <a:t> </a:t>
            </a:r>
            <a:r>
              <a:rPr lang="ru-RU" dirty="0" err="1"/>
              <a:t>матрицасини</a:t>
            </a:r>
            <a:r>
              <a:rPr lang="ru-RU" dirty="0"/>
              <a:t> </a:t>
            </a:r>
            <a:r>
              <a:rPr lang="ru-RU" dirty="0" err="1"/>
              <a:t>тузишда</a:t>
            </a:r>
            <a:r>
              <a:rPr lang="ru-RU" dirty="0"/>
              <a:t> декомпозиция </a:t>
            </a:r>
            <a:r>
              <a:rPr lang="ru-RU" dirty="0" err="1"/>
              <a:t>усули</a:t>
            </a:r>
            <a:endParaRPr lang="ru-RU" dirty="0"/>
          </a:p>
        </p:txBody>
      </p:sp>
      <p:sp>
        <p:nvSpPr>
          <p:cNvPr id="5" name="Прямоугольник 4">
            <a:extLst>
              <a:ext uri="{FF2B5EF4-FFF2-40B4-BE49-F238E27FC236}">
                <a16:creationId xmlns:a16="http://schemas.microsoft.com/office/drawing/2014/main" id="{488D8B76-F020-4955-4F02-5B6D82E99160}"/>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52982" rtl="0" eaLnBrk="1" fontAlgn="auto" latinLnBrk="0" hangingPunct="1">
              <a:lnSpc>
                <a:spcPct val="100000"/>
              </a:lnSpc>
              <a:spcBef>
                <a:spcPts val="0"/>
              </a:spcBef>
              <a:spcAft>
                <a:spcPts val="0"/>
              </a:spcAft>
              <a:buClrTx/>
              <a:buSzTx/>
              <a:buFontTx/>
              <a:buNone/>
              <a:tabLst/>
              <a:defRPr/>
            </a:pPr>
            <a:endParaRPr kumimoji="0" lang="en-US" sz="1286" b="0" i="0" u="none" strike="noStrike" kern="120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208912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fade">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fade">
                                      <p:cBhvr>
                                        <p:cTn id="27" dur="5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Effect transition="in" filter="fade">
                                      <p:cBhvr>
                                        <p:cTn id="32" dur="500"/>
                                        <p:tgtEl>
                                          <p:spTgt spid="6">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Effect transition="in" filter="fade">
                                      <p:cBhvr>
                                        <p:cTn id="37" dur="5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6" end="6"/>
                                            </p:txEl>
                                          </p:spTgt>
                                        </p:tgtEl>
                                        <p:attrNameLst>
                                          <p:attrName>style.visibility</p:attrName>
                                        </p:attrNameLst>
                                      </p:cBhvr>
                                      <p:to>
                                        <p:strVal val="visible"/>
                                      </p:to>
                                    </p:set>
                                    <p:animEffect transition="in" filter="fade">
                                      <p:cBhvr>
                                        <p:cTn id="42"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srcRect l="416" r="1625" b="2118"/>
          <a:stretch/>
        </p:blipFill>
        <p:spPr>
          <a:xfrm>
            <a:off x="185057" y="6128764"/>
            <a:ext cx="664029" cy="667015"/>
          </a:xfrm>
          <a:prstGeom prst="flowChartConnector">
            <a:avLst/>
          </a:prstGeom>
        </p:spPr>
      </p:pic>
      <p:sp>
        <p:nvSpPr>
          <p:cNvPr id="2" name="Прямоугольник 1"/>
          <p:cNvSpPr/>
          <p:nvPr/>
        </p:nvSpPr>
        <p:spPr>
          <a:xfrm>
            <a:off x="1922638" y="964883"/>
            <a:ext cx="8773885" cy="4439455"/>
          </a:xfrm>
          <a:prstGeom prst="rect">
            <a:avLst/>
          </a:prstGeom>
          <a:noFill/>
          <a:ln w="38100">
            <a:solidFill>
              <a:srgbClr val="110F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Calibri"/>
              <a:ea typeface="+mn-ea"/>
              <a:cs typeface="+mn-cs"/>
            </a:endParaRPr>
          </a:p>
        </p:txBody>
      </p:sp>
      <p:sp>
        <p:nvSpPr>
          <p:cNvPr id="3" name="Прямоугольник 2"/>
          <p:cNvSpPr/>
          <p:nvPr/>
        </p:nvSpPr>
        <p:spPr>
          <a:xfrm>
            <a:off x="2031495" y="1051969"/>
            <a:ext cx="8583385" cy="642257"/>
          </a:xfrm>
          <a:prstGeom prst="rect">
            <a:avLst/>
          </a:prstGeom>
          <a:solidFill>
            <a:srgbClr val="007AC8"/>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400" b="1" i="0" u="none" strike="noStrike" kern="1200" cap="none" spc="0" normalizeH="0" baseline="0" noProof="0" dirty="0">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Лойиҳани </a:t>
            </a:r>
            <a:r>
              <a:rPr kumimoji="0" lang="ru-RU" sz="2400" b="1" i="0" u="none" strike="noStrike" kern="1200" cap="none" spc="0" normalizeH="0" baseline="0" noProof="0" dirty="0" err="1">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тузилмавий</a:t>
            </a:r>
            <a:r>
              <a:rPr kumimoji="0" lang="ru-RU" sz="2400" b="1" i="0" u="none" strike="noStrike" kern="1200" cap="none" spc="0" normalizeH="0" baseline="0" noProof="0" dirty="0">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400" b="1" i="0" u="none" strike="noStrike" kern="1200" cap="none" spc="0" normalizeH="0" baseline="0" noProof="0" dirty="0" err="1">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моделлаштириш</a:t>
            </a:r>
            <a:r>
              <a:rPr kumimoji="0" lang="ru-RU" sz="2400" b="1" i="0" u="none" strike="noStrike" kern="1200" cap="none" spc="0" normalizeH="0" baseline="0" noProof="0" dirty="0">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400" b="1" i="0" u="none" strike="noStrike" kern="1200" cap="none" spc="0" normalizeH="0" baseline="0" noProof="0" dirty="0" err="1">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усуллари</a:t>
            </a:r>
            <a:endParaRPr kumimoji="0" lang="ru-RU" sz="2400" b="1" i="0" u="none" strike="noStrike" kern="1200" cap="none" spc="0" normalizeH="0" baseline="0" noProof="0" dirty="0">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2017887" y="1781312"/>
            <a:ext cx="2713265" cy="1164770"/>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Мақсадлар</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дарахти</a:t>
            </a:r>
            <a:endPar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Прямоугольник 9"/>
          <p:cNvSpPr/>
          <p:nvPr/>
        </p:nvSpPr>
        <p:spPr>
          <a:xfrm>
            <a:off x="2031495" y="3038612"/>
            <a:ext cx="2713265" cy="865413"/>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Вазифалар</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дарахти</a:t>
            </a:r>
            <a:endPar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Прямоугольник 10"/>
          <p:cNvSpPr/>
          <p:nvPr/>
        </p:nvSpPr>
        <p:spPr>
          <a:xfrm>
            <a:off x="2017885" y="3996555"/>
            <a:ext cx="2713265" cy="1208314"/>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Иш</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дарахти</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Ишнинг</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поғонали</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таркибий</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тузилиши</a:t>
            </a:r>
            <a:endPar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Прямоугольник 12"/>
          <p:cNvSpPr/>
          <p:nvPr/>
        </p:nvSpPr>
        <p:spPr>
          <a:xfrm>
            <a:off x="4903956" y="1781311"/>
            <a:ext cx="2526853" cy="1224643"/>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Ижрочиларнинг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ташкилий</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тузилмаси</a:t>
            </a:r>
            <a:endPar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Прямоугольник 13"/>
          <p:cNvSpPr/>
          <p:nvPr/>
        </p:nvSpPr>
        <p:spPr>
          <a:xfrm>
            <a:off x="4903956" y="3093040"/>
            <a:ext cx="2526854" cy="1055913"/>
          </a:xfrm>
          <a:prstGeom prst="rect">
            <a:avLst/>
          </a:prstGeom>
          <a:solidFill>
            <a:srgbClr val="FF0000"/>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Масъулият</a:t>
            </a:r>
            <a:r>
              <a:rPr kumimoji="0" lang="ru-RU" sz="2200" b="1" i="0" u="none" strike="noStrike" kern="1200" cap="none" spc="0" normalizeH="0" baseline="0" noProof="0" dirty="0">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матрицаси</a:t>
            </a:r>
            <a:endParaRPr kumimoji="0" lang="ru-RU" sz="2200" b="1" i="0" u="none" strike="noStrike" kern="1200" cap="none" spc="0" normalizeH="0" baseline="0" noProof="0" dirty="0">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Прямоугольник 14"/>
          <p:cNvSpPr/>
          <p:nvPr/>
        </p:nvSpPr>
        <p:spPr>
          <a:xfrm>
            <a:off x="4903957" y="4225155"/>
            <a:ext cx="2543286" cy="979714"/>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Тармоқ</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модели</a:t>
            </a:r>
          </a:p>
        </p:txBody>
      </p:sp>
      <p:sp>
        <p:nvSpPr>
          <p:cNvPr id="16" name="Прямоугольник 15"/>
          <p:cNvSpPr/>
          <p:nvPr/>
        </p:nvSpPr>
        <p:spPr>
          <a:xfrm>
            <a:off x="7564834" y="1781311"/>
            <a:ext cx="2997659" cy="1164771"/>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Жараёнлар</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таркибий</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тузилиши</a:t>
            </a:r>
            <a:endPar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Прямоугольник 16"/>
          <p:cNvSpPr/>
          <p:nvPr/>
        </p:nvSpPr>
        <p:spPr>
          <a:xfrm>
            <a:off x="7564836" y="3038612"/>
            <a:ext cx="2997659" cy="1055914"/>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Истеъмол</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қилинадиган</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ресурслар</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таркиби</a:t>
            </a:r>
            <a:endPar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Прямоугольник 17"/>
          <p:cNvSpPr/>
          <p:nvPr/>
        </p:nvSpPr>
        <p:spPr>
          <a:xfrm>
            <a:off x="7564835" y="4148955"/>
            <a:ext cx="2997659" cy="1055914"/>
          </a:xfrm>
          <a:prstGeom prst="rect">
            <a:avLst/>
          </a:prstGeom>
          <a:solidFill>
            <a:srgbClr val="CDCDCD"/>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Харажатлар</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таркибий</a:t>
            </a:r>
            <a:r>
              <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2200"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тузилиши</a:t>
            </a:r>
            <a:endParaRPr kumimoji="0" lang="ru-RU" sz="22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9"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21" name="Прямоугольник 20">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52982" rtl="0" eaLnBrk="1" fontAlgn="auto" latinLnBrk="0" hangingPunct="1">
              <a:lnSpc>
                <a:spcPct val="100000"/>
              </a:lnSpc>
              <a:spcBef>
                <a:spcPts val="0"/>
              </a:spcBef>
              <a:spcAft>
                <a:spcPts val="0"/>
              </a:spcAft>
              <a:buClrTx/>
              <a:buSzTx/>
              <a:buFontTx/>
              <a:buNone/>
              <a:tabLst/>
              <a:defRPr/>
            </a:pPr>
            <a:endParaRPr kumimoji="0" lang="en-US" sz="1286" b="0" i="0" u="none" strike="noStrike" kern="120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382265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P spid="10" grpId="0" animBg="1"/>
      <p:bldP spid="11" grpId="0" animBg="1"/>
      <p:bldP spid="13" grpId="0" animBg="1"/>
      <p:bldP spid="14" grpId="0" animBg="1"/>
      <p:bldP spid="15" grpId="0" animBg="1"/>
      <p:bldP spid="16" grpId="0" animBg="1"/>
      <p:bldP spid="17" grpId="0"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1023729" y="272143"/>
            <a:ext cx="10544816" cy="72557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defPPr>
              <a:defRPr lang="ru-RU"/>
            </a:defPPr>
            <a:lvl1pPr lvl="0" algn="ctr" fontAlgn="base">
              <a:lnSpc>
                <a:spcPct val="90000"/>
              </a:lnSpc>
              <a:spcBef>
                <a:spcPct val="0"/>
              </a:spcBef>
              <a:buNone/>
              <a:defRPr sz="3200" b="1" i="0">
                <a:solidFill>
                  <a:srgbClr val="002060"/>
                </a:solidFill>
                <a:latin typeface="Times New Roman" panose="02020603050405020304" pitchFamily="18" charset="0"/>
                <a:ea typeface="Calibri" panose="020F0502020204030204" pitchFamily="34" charset="0"/>
                <a:cs typeface="Times New Roman" panose="02020603050405020304" pitchFamily="18" charset="0"/>
              </a:defRPr>
            </a:lvl1pPr>
          </a:lstStyle>
          <a:p>
            <a:pPr marL="0" marR="0" lvl="0" indent="0" algn="ctr" defTabSz="914400" rtl="0" eaLnBrk="1" fontAlgn="base" latinLnBrk="0" hangingPunct="1">
              <a:lnSpc>
                <a:spcPct val="90000"/>
              </a:lnSpc>
              <a:spcBef>
                <a:spcPct val="0"/>
              </a:spcBef>
              <a:spcAft>
                <a:spcPts val="0"/>
              </a:spcAft>
              <a:buClrTx/>
              <a:buSzTx/>
              <a:buFontTx/>
              <a:buNone/>
              <a:tabLst/>
              <a:defRPr/>
            </a:pPr>
            <a:r>
              <a:rPr kumimoji="0" lang="ru-RU" sz="2800" b="1"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Масъулият</a:t>
            </a:r>
            <a:r>
              <a:rPr kumimoji="0" lang="ru-RU"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ru-RU" sz="2800" b="1"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матрицасини</a:t>
            </a:r>
            <a:r>
              <a:rPr kumimoji="0" lang="ru-RU"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ru-RU" sz="2800" b="1"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тузишда</a:t>
            </a:r>
            <a:r>
              <a:rPr kumimoji="0" lang="ru-RU"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декомпозиция </a:t>
            </a:r>
            <a:r>
              <a:rPr kumimoji="0" lang="ru-RU" sz="2800" b="1"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усули</a:t>
            </a:r>
            <a:endParaRPr kumimoji="0" lang="ru-RU"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6" name="Заголовок 1"/>
          <p:cNvSpPr txBox="1">
            <a:spLocks/>
          </p:cNvSpPr>
          <p:nvPr/>
        </p:nvSpPr>
        <p:spPr>
          <a:xfrm>
            <a:off x="1023729" y="1309036"/>
            <a:ext cx="10544816" cy="49599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1" indent="0" algn="just" defTabSz="914400" rtl="0" eaLnBrk="1" fontAlgn="base" latinLnBrk="0" hangingPunct="1">
              <a:lnSpc>
                <a:spcPct val="114000"/>
              </a:lnSpc>
              <a:spcBef>
                <a:spcPts val="600"/>
              </a:spcBef>
              <a:spcAft>
                <a:spcPts val="600"/>
              </a:spcAft>
              <a:buClrTx/>
              <a:buSzTx/>
              <a:buFontTx/>
              <a:buNone/>
              <a:tabLst/>
              <a:defRPr/>
            </a:pP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Масъулият</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матрицасини</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тузиш</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учун</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уни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таркибий</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қисмларга</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бўлиш</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ёки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декомпозиция</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қилиш</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керак</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б</a:t>
            </a:r>
            <a:r>
              <a:rPr kumimoji="0" lang="uz-Cyrl-UZ"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ў</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лади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Декомпозиция </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бу</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лойиҳа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мақсадларига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мувофиқ</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вазифаларни</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белгилаш</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уларни</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чуқурлаштириш</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уни</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янада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майда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вазифаларга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ажратиш</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ҳамда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уларга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мувофиқ</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операцияларни</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янада</a:t>
            </a:r>
            <a:r>
              <a:rPr kumimoji="0" lang="ru-RU" sz="2400" b="1" i="1"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1" i="1"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чуқурлаштириш»дир</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Натижада</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ишларнинг</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поғонали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таркибий</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тузулмага</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эга</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n-ea"/>
                <a:cs typeface="Times New Roman" panose="02020603050405020304" pitchFamily="18" charset="0"/>
              </a:rPr>
              <a:t>бўламиз</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base" latinLnBrk="0" hangingPunct="1">
              <a:lnSpc>
                <a:spcPct val="114000"/>
              </a:lnSpc>
              <a:spcBef>
                <a:spcPts val="600"/>
              </a:spcBef>
              <a:spcAft>
                <a:spcPts val="600"/>
              </a:spcAft>
              <a:buClrTx/>
              <a:buSzTx/>
              <a:buFontTx/>
              <a:buNone/>
              <a:tabLst/>
              <a:defRPr/>
            </a:pP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Юқорида</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mj-ea"/>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mj-ea"/>
                <a:cs typeface="Times New Roman" panose="02020603050405020304" pitchFamily="18" charset="0"/>
              </a:rPr>
              <a:t>т</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аъкидлаганимиздек</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14000"/>
              </a:lnSpc>
              <a:spcBef>
                <a:spcPts val="600"/>
              </a:spcBef>
              <a:spcAft>
                <a:spcPts val="600"/>
              </a:spcAft>
              <a:buClrTx/>
              <a:buSzTx/>
              <a:buFont typeface="Wingdings" panose="05000000000000000000" pitchFamily="2" charset="2"/>
              <a:buChar char="§"/>
              <a:tabLst/>
              <a:defRPr/>
            </a:pP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матрица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сатрларида</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операциялар</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ишлар</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кўрсатилади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a:p>
            <a:pPr marL="358775" marR="0" lvl="0" indent="-358775" algn="just" defTabSz="914400" rtl="0" eaLnBrk="1" fontAlgn="base" latinLnBrk="0" hangingPunct="1">
              <a:lnSpc>
                <a:spcPct val="114000"/>
              </a:lnSpc>
              <a:spcBef>
                <a:spcPts val="600"/>
              </a:spcBef>
              <a:spcAft>
                <a:spcPts val="600"/>
              </a:spcAft>
              <a:buClrTx/>
              <a:buSzTx/>
              <a:buFont typeface="Wingdings" panose="05000000000000000000" pitchFamily="2" charset="2"/>
              <a:buChar char="§"/>
              <a:tabLst/>
              <a:defRPr/>
            </a:pP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устунларда</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лойиҳадаги</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роллар</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функционал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позициялар</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a:p>
            <a:pPr marL="358775" marR="0" lvl="0" indent="-358775" algn="just" defTabSz="914400" rtl="0" eaLnBrk="1" fontAlgn="base" latinLnBrk="0" hangingPunct="1">
              <a:lnSpc>
                <a:spcPct val="114000"/>
              </a:lnSpc>
              <a:spcBef>
                <a:spcPts val="600"/>
              </a:spcBef>
              <a:spcAft>
                <a:spcPts val="600"/>
              </a:spcAft>
              <a:buClrTx/>
              <a:buSzTx/>
              <a:buFont typeface="Wingdings" panose="05000000000000000000" pitchFamily="2" charset="2"/>
              <a:buChar char="§"/>
              <a:tabLst/>
              <a:defRPr/>
            </a:pP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матрица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катакчаларида</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жавобгарлик</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турини</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кўрсатадиган</a:t>
            </a:r>
            <a:r>
              <a:rPr kumimoji="0" lang="ru-RU" sz="2400" b="1"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«х»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шартли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белгилар</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kern="1200" cap="none" spc="0" normalizeH="0" baseline="0" noProof="0" dirty="0" err="1">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жойлаштирилади</a:t>
            </a:r>
            <a:r>
              <a:rPr kumimoji="0" lang="ru-RU" sz="2400" b="0" i="0" u="none" strike="noStrike" kern="1200" cap="none" spc="0" normalizeH="0" baseline="0" noProof="0" dirty="0">
                <a:ln>
                  <a:noFill/>
                </a:ln>
                <a:solidFill>
                  <a:srgbClr val="0B375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p:txBody>
      </p:sp>
      <p:pic>
        <p:nvPicPr>
          <p:cNvPr id="4" name="Рисунок 3"/>
          <p:cNvPicPr>
            <a:picLocks noChangeAspect="1"/>
          </p:cNvPicPr>
          <p:nvPr/>
        </p:nvPicPr>
        <p:blipFill rotWithShape="1">
          <a:blip r:embed="rId2"/>
          <a:srcRect l="416" r="1625" b="2118"/>
          <a:stretch/>
        </p:blipFill>
        <p:spPr>
          <a:xfrm>
            <a:off x="185057" y="6128764"/>
            <a:ext cx="664029" cy="667015"/>
          </a:xfrm>
          <a:prstGeom prst="flowChartConnector">
            <a:avLst/>
          </a:prstGeom>
        </p:spPr>
      </p:pic>
      <p:sp>
        <p:nvSpPr>
          <p:cNvPr id="7" name="Прямоугольник 6">
            <a:extLst>
              <a:ext uri="{FF2B5EF4-FFF2-40B4-BE49-F238E27FC236}">
                <a16:creationId xmlns:a16="http://schemas.microsoft.com/office/drawing/2014/main" id="{E702D7E9-02FF-19B0-E44D-5AE1A8A567B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52982" rtl="0" eaLnBrk="1" fontAlgn="auto" latinLnBrk="0" hangingPunct="1">
              <a:lnSpc>
                <a:spcPct val="100000"/>
              </a:lnSpc>
              <a:spcBef>
                <a:spcPts val="0"/>
              </a:spcBef>
              <a:spcAft>
                <a:spcPts val="0"/>
              </a:spcAft>
              <a:buClrTx/>
              <a:buSzTx/>
              <a:buFontTx/>
              <a:buNone/>
              <a:tabLst/>
              <a:defRPr/>
            </a:pPr>
            <a:endParaRPr kumimoji="0" lang="en-US" sz="1286" b="0" i="0" u="none" strike="noStrike" kern="120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317012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fade">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fade">
                                      <p:cBhvr>
                                        <p:cTn id="27" dur="5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Effect transition="in" filter="fade">
                                      <p:cBhvr>
                                        <p:cTn id="3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1DE08FF5-E6A4-0061-DAFD-13DD0959F91A}"/>
              </a:ext>
            </a:extLst>
          </p:cNvPr>
          <p:cNvSpPr txBox="1">
            <a:spLocks/>
          </p:cNvSpPr>
          <p:nvPr/>
        </p:nvSpPr>
        <p:spPr>
          <a:xfrm>
            <a:off x="945090" y="125388"/>
            <a:ext cx="10522114" cy="67968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fontScale="92500"/>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err="1">
                <a:solidFill>
                  <a:srgbClr val="002060"/>
                </a:solidFill>
                <a:latin typeface="Times New Roman" panose="02020603050405020304" pitchFamily="18" charset="0"/>
                <a:cs typeface="Times New Roman" panose="02020603050405020304" pitchFamily="18" charset="0"/>
              </a:rPr>
              <a:t>Масъулият</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белгиси</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билан</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бир</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поғонали</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оддий</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матрицанинг</a:t>
            </a:r>
            <a:r>
              <a:rPr lang="ru-RU" altLang="ru-RU" sz="2856" dirty="0">
                <a:solidFill>
                  <a:srgbClr val="002060"/>
                </a:solidFill>
                <a:latin typeface="Times New Roman" panose="02020603050405020304" pitchFamily="18" charset="0"/>
                <a:cs typeface="Times New Roman" panose="02020603050405020304" pitchFamily="18" charset="0"/>
              </a:rPr>
              <a:t> мисоли</a:t>
            </a:r>
            <a:endParaRPr lang="ru-RU" sz="2856" dirty="0">
              <a:solidFill>
                <a:srgbClr val="002060"/>
              </a:solidFill>
              <a:latin typeface="Times New Roman" panose="02020603050405020304" pitchFamily="18" charset="0"/>
              <a:cs typeface="Times New Roman" pitchFamily="18" charset="0"/>
            </a:endParaRPr>
          </a:p>
        </p:txBody>
      </p:sp>
      <p:graphicFrame>
        <p:nvGraphicFramePr>
          <p:cNvPr id="7" name="Table 6">
            <a:extLst>
              <a:ext uri="{FF2B5EF4-FFF2-40B4-BE49-F238E27FC236}">
                <a16:creationId xmlns:a16="http://schemas.microsoft.com/office/drawing/2014/main" id="{127E68CF-0F3B-2B18-B672-F8FA670137E9}"/>
              </a:ext>
            </a:extLst>
          </p:cNvPr>
          <p:cNvGraphicFramePr>
            <a:graphicFrameLocks noGrp="1"/>
          </p:cNvGraphicFramePr>
          <p:nvPr>
            <p:extLst>
              <p:ext uri="{D42A27DB-BD31-4B8C-83A1-F6EECF244321}">
                <p14:modId xmlns:p14="http://schemas.microsoft.com/office/powerpoint/2010/main" val="237726075"/>
              </p:ext>
            </p:extLst>
          </p:nvPr>
        </p:nvGraphicFramePr>
        <p:xfrm>
          <a:off x="1215342" y="914400"/>
          <a:ext cx="10023676" cy="5798917"/>
        </p:xfrm>
        <a:graphic>
          <a:graphicData uri="http://schemas.openxmlformats.org/drawingml/2006/table">
            <a:tbl>
              <a:tblPr/>
              <a:tblGrid>
                <a:gridCol w="2001457">
                  <a:extLst>
                    <a:ext uri="{9D8B030D-6E8A-4147-A177-3AD203B41FA5}">
                      <a16:colId xmlns:a16="http://schemas.microsoft.com/office/drawing/2014/main" val="258986072"/>
                    </a:ext>
                  </a:extLst>
                </a:gridCol>
                <a:gridCol w="1148787">
                  <a:extLst>
                    <a:ext uri="{9D8B030D-6E8A-4147-A177-3AD203B41FA5}">
                      <a16:colId xmlns:a16="http://schemas.microsoft.com/office/drawing/2014/main" val="3656865145"/>
                    </a:ext>
                  </a:extLst>
                </a:gridCol>
                <a:gridCol w="1148787">
                  <a:extLst>
                    <a:ext uri="{9D8B030D-6E8A-4147-A177-3AD203B41FA5}">
                      <a16:colId xmlns:a16="http://schemas.microsoft.com/office/drawing/2014/main" val="1009352010"/>
                    </a:ext>
                  </a:extLst>
                </a:gridCol>
                <a:gridCol w="1148787">
                  <a:extLst>
                    <a:ext uri="{9D8B030D-6E8A-4147-A177-3AD203B41FA5}">
                      <a16:colId xmlns:a16="http://schemas.microsoft.com/office/drawing/2014/main" val="2487128224"/>
                    </a:ext>
                  </a:extLst>
                </a:gridCol>
                <a:gridCol w="1148787">
                  <a:extLst>
                    <a:ext uri="{9D8B030D-6E8A-4147-A177-3AD203B41FA5}">
                      <a16:colId xmlns:a16="http://schemas.microsoft.com/office/drawing/2014/main" val="606596875"/>
                    </a:ext>
                  </a:extLst>
                </a:gridCol>
                <a:gridCol w="1148787">
                  <a:extLst>
                    <a:ext uri="{9D8B030D-6E8A-4147-A177-3AD203B41FA5}">
                      <a16:colId xmlns:a16="http://schemas.microsoft.com/office/drawing/2014/main" val="1045219326"/>
                    </a:ext>
                  </a:extLst>
                </a:gridCol>
                <a:gridCol w="1148787">
                  <a:extLst>
                    <a:ext uri="{9D8B030D-6E8A-4147-A177-3AD203B41FA5}">
                      <a16:colId xmlns:a16="http://schemas.microsoft.com/office/drawing/2014/main" val="2284223336"/>
                    </a:ext>
                  </a:extLst>
                </a:gridCol>
                <a:gridCol w="1129497">
                  <a:extLst>
                    <a:ext uri="{9D8B030D-6E8A-4147-A177-3AD203B41FA5}">
                      <a16:colId xmlns:a16="http://schemas.microsoft.com/office/drawing/2014/main" val="3019973612"/>
                    </a:ext>
                  </a:extLst>
                </a:gridCol>
              </a:tblGrid>
              <a:tr h="335666">
                <a:tc rowSpan="2">
                  <a:txBody>
                    <a:bodyPr/>
                    <a:lstStyle/>
                    <a:p>
                      <a:pPr algn="l" fontAlgn="b"/>
                      <a:r>
                        <a:rPr lang="en-US" sz="1200" b="0" i="0" u="none" strike="noStrike" dirty="0">
                          <a:solidFill>
                            <a:srgbClr val="000000"/>
                          </a:solidFill>
                          <a:effectLst/>
                          <a:latin typeface="Calibri" panose="020F0502020204030204" pitchFamily="34" charset="0"/>
                        </a:rPr>
                        <a:t> </a:t>
                      </a:r>
                    </a:p>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818181"/>
                    </a:solidFill>
                  </a:tcPr>
                </a:tc>
                <a:tc gridSpan="7">
                  <a:txBody>
                    <a:bodyPr/>
                    <a:lstStyle/>
                    <a:p>
                      <a:pPr algn="l" fontAlgn="b"/>
                      <a:endParaRPr lang="en-US" sz="12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A8A8"/>
                    </a:solidFill>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2049029"/>
                  </a:ext>
                </a:extLst>
              </a:tr>
              <a:tr h="659757">
                <a:tc v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extLst>
                  <a:ext uri="{0D108BD9-81ED-4DB2-BD59-A6C34878D82A}">
                    <a16:rowId xmlns:a16="http://schemas.microsoft.com/office/drawing/2014/main" val="1355297874"/>
                  </a:ext>
                </a:extLst>
              </a:tr>
              <a:tr h="438873">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6179069"/>
                  </a:ext>
                </a:extLst>
              </a:tr>
              <a:tr h="438873">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19701625"/>
                  </a:ext>
                </a:extLst>
              </a:tr>
              <a:tr h="438873">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42878656"/>
                  </a:ext>
                </a:extLst>
              </a:tr>
              <a:tr h="438873">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67642550"/>
                  </a:ext>
                </a:extLst>
              </a:tr>
              <a:tr h="438873">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15783863"/>
                  </a:ext>
                </a:extLst>
              </a:tr>
              <a:tr h="438873">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77733176"/>
                  </a:ext>
                </a:extLst>
              </a:tr>
              <a:tr h="438873">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84365196"/>
                  </a:ext>
                </a:extLst>
              </a:tr>
              <a:tr h="438873">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62524710"/>
                  </a:ext>
                </a:extLst>
              </a:tr>
              <a:tr h="438873">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714707"/>
                  </a:ext>
                </a:extLst>
              </a:tr>
              <a:tr h="436948">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89578697"/>
                  </a:ext>
                </a:extLst>
              </a:tr>
              <a:tr h="416689">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1880322"/>
                  </a:ext>
                </a:extLst>
              </a:tr>
            </a:tbl>
          </a:graphicData>
        </a:graphic>
      </p:graphicFrame>
      <p:sp>
        <p:nvSpPr>
          <p:cNvPr id="8" name="TextBox 7">
            <a:extLst>
              <a:ext uri="{FF2B5EF4-FFF2-40B4-BE49-F238E27FC236}">
                <a16:creationId xmlns:a16="http://schemas.microsoft.com/office/drawing/2014/main" id="{EFA3632B-1FC6-DD2E-04EB-0E821BD1C389}"/>
              </a:ext>
            </a:extLst>
          </p:cNvPr>
          <p:cNvSpPr txBox="1"/>
          <p:nvPr/>
        </p:nvSpPr>
        <p:spPr>
          <a:xfrm>
            <a:off x="1562582" y="1273215"/>
            <a:ext cx="1273215" cy="369332"/>
          </a:xfrm>
          <a:prstGeom prst="rect">
            <a:avLst/>
          </a:prstGeom>
          <a:noFill/>
        </p:spPr>
        <p:txBody>
          <a:bodyPr wrap="square" rtlCol="0">
            <a:spAutoFit/>
          </a:bodyPr>
          <a:lstStyle/>
          <a:p>
            <a:pPr algn="ctr"/>
            <a:r>
              <a:rPr lang="uz-Cyrl-UZ" b="1" dirty="0">
                <a:solidFill>
                  <a:schemeClr val="bg1"/>
                </a:solidFill>
                <a:latin typeface="Times New Roman" panose="02020603050405020304" pitchFamily="18" charset="0"/>
                <a:cs typeface="Times New Roman" panose="02020603050405020304" pitchFamily="18" charset="0"/>
              </a:rPr>
              <a:t>Ишлар</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4E74176-A738-8818-F6F7-BFAF585CA5EF}"/>
              </a:ext>
            </a:extLst>
          </p:cNvPr>
          <p:cNvSpPr txBox="1"/>
          <p:nvPr/>
        </p:nvSpPr>
        <p:spPr>
          <a:xfrm>
            <a:off x="5162309" y="903883"/>
            <a:ext cx="2986268" cy="369332"/>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Лойиҳа жамоаси аъзоси</a:t>
            </a:r>
            <a:endParaRPr lang="en-US"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0FD8141-7FCA-16A7-67DE-59BCA34DE33B}"/>
              </a:ext>
            </a:extLst>
          </p:cNvPr>
          <p:cNvSpPr txBox="1"/>
          <p:nvPr/>
        </p:nvSpPr>
        <p:spPr>
          <a:xfrm>
            <a:off x="3244770" y="1380937"/>
            <a:ext cx="1111170" cy="461665"/>
          </a:xfrm>
          <a:prstGeom prst="rect">
            <a:avLst/>
          </a:prstGeom>
          <a:noFill/>
        </p:spPr>
        <p:txBody>
          <a:bodyPr wrap="square" rtlCol="0">
            <a:spAutoFit/>
          </a:bodyPr>
          <a:lstStyle/>
          <a:p>
            <a:pPr algn="ctr"/>
            <a:r>
              <a:rPr lang="uz-Cyrl-UZ" sz="1200" b="1" dirty="0">
                <a:latin typeface="Times New Roman" panose="02020603050405020304" pitchFamily="18" charset="0"/>
                <a:cs typeface="Times New Roman" panose="02020603050405020304" pitchFamily="18" charset="0"/>
              </a:rPr>
              <a:t>Лойиҳа менежери</a:t>
            </a:r>
            <a:endParaRPr lang="en-US" sz="1200" b="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9B6A8B-3843-9075-599E-56E05CAB7748}"/>
              </a:ext>
            </a:extLst>
          </p:cNvPr>
          <p:cNvSpPr txBox="1"/>
          <p:nvPr/>
        </p:nvSpPr>
        <p:spPr>
          <a:xfrm>
            <a:off x="4334719" y="1225858"/>
            <a:ext cx="1196052" cy="646331"/>
          </a:xfrm>
          <a:prstGeom prst="rect">
            <a:avLst/>
          </a:prstGeom>
          <a:noFill/>
        </p:spPr>
        <p:txBody>
          <a:bodyPr wrap="square" rtlCol="0">
            <a:spAutoFit/>
          </a:bodyPr>
          <a:lstStyle/>
          <a:p>
            <a:pPr algn="ctr"/>
            <a:r>
              <a:rPr lang="uz-Cyrl-UZ" sz="1200" b="1" dirty="0">
                <a:latin typeface="Times New Roman" panose="02020603050405020304" pitchFamily="18" charset="0"/>
                <a:cs typeface="Times New Roman" panose="02020603050405020304" pitchFamily="18" charset="0"/>
              </a:rPr>
              <a:t>Ривожланти-риш бўлими мутахассиси</a:t>
            </a:r>
            <a:endParaRPr lang="en-US" sz="12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3F651F72-D665-CD46-1885-B5241B1CE570}"/>
              </a:ext>
            </a:extLst>
          </p:cNvPr>
          <p:cNvSpPr txBox="1"/>
          <p:nvPr/>
        </p:nvSpPr>
        <p:spPr>
          <a:xfrm>
            <a:off x="5582857" y="1420520"/>
            <a:ext cx="1111170" cy="276999"/>
          </a:xfrm>
          <a:prstGeom prst="rect">
            <a:avLst/>
          </a:prstGeom>
          <a:noFill/>
        </p:spPr>
        <p:txBody>
          <a:bodyPr wrap="square" rtlCol="0">
            <a:spAutoFit/>
          </a:bodyPr>
          <a:lstStyle/>
          <a:p>
            <a:pPr algn="ctr"/>
            <a:r>
              <a:rPr lang="uz-Cyrl-UZ" sz="1200" b="1" dirty="0">
                <a:latin typeface="Times New Roman" panose="02020603050405020304" pitchFamily="18" charset="0"/>
                <a:cs typeface="Times New Roman" panose="02020603050405020304" pitchFamily="18" charset="0"/>
              </a:rPr>
              <a:t>Маслаҳатчи</a:t>
            </a:r>
            <a:endParaRPr lang="en-US" sz="12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DE45A4-EA05-8F1E-D86C-6A15AFC381CE}"/>
              </a:ext>
            </a:extLst>
          </p:cNvPr>
          <p:cNvSpPr txBox="1"/>
          <p:nvPr/>
        </p:nvSpPr>
        <p:spPr>
          <a:xfrm>
            <a:off x="6694027" y="1420520"/>
            <a:ext cx="1111170" cy="276999"/>
          </a:xfrm>
          <a:prstGeom prst="rect">
            <a:avLst/>
          </a:prstGeom>
          <a:noFill/>
        </p:spPr>
        <p:txBody>
          <a:bodyPr wrap="square" rtlCol="0">
            <a:spAutoFit/>
          </a:bodyPr>
          <a:lstStyle/>
          <a:p>
            <a:pPr algn="ctr"/>
            <a:r>
              <a:rPr lang="uz-Cyrl-UZ" sz="1200" b="1" dirty="0">
                <a:latin typeface="Times New Roman" panose="02020603050405020304" pitchFamily="18" charset="0"/>
                <a:cs typeface="Times New Roman" panose="02020603050405020304" pitchFamily="18" charset="0"/>
              </a:rPr>
              <a:t>Дастурчи</a:t>
            </a:r>
            <a:endParaRPr lang="en-US" sz="1200" b="1"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19474E3E-60D5-62F2-C5F5-9BFF0CA7F053}"/>
              </a:ext>
            </a:extLst>
          </p:cNvPr>
          <p:cNvSpPr txBox="1"/>
          <p:nvPr/>
        </p:nvSpPr>
        <p:spPr>
          <a:xfrm>
            <a:off x="7855352" y="1333580"/>
            <a:ext cx="1111170" cy="461665"/>
          </a:xfrm>
          <a:prstGeom prst="rect">
            <a:avLst/>
          </a:prstGeom>
          <a:noFill/>
        </p:spPr>
        <p:txBody>
          <a:bodyPr wrap="square" rtlCol="0">
            <a:spAutoFit/>
          </a:bodyPr>
          <a:lstStyle/>
          <a:p>
            <a:pPr algn="ctr"/>
            <a:r>
              <a:rPr lang="uz-Cyrl-UZ" sz="1200" b="1" dirty="0">
                <a:latin typeface="Times New Roman" panose="02020603050405020304" pitchFamily="18" charset="0"/>
                <a:cs typeface="Times New Roman" panose="02020603050405020304" pitchFamily="18" charset="0"/>
              </a:rPr>
              <a:t>Синовдан ўтказувчи</a:t>
            </a:r>
            <a:endParaRPr lang="en-US" sz="1200" b="1"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758FF2B1-1DCF-B5AD-043C-E71C7DF6659D}"/>
              </a:ext>
            </a:extLst>
          </p:cNvPr>
          <p:cNvSpPr txBox="1"/>
          <p:nvPr/>
        </p:nvSpPr>
        <p:spPr>
          <a:xfrm>
            <a:off x="8991600" y="1333580"/>
            <a:ext cx="1111170" cy="461665"/>
          </a:xfrm>
          <a:prstGeom prst="rect">
            <a:avLst/>
          </a:prstGeom>
          <a:noFill/>
        </p:spPr>
        <p:txBody>
          <a:bodyPr wrap="square" rtlCol="0">
            <a:spAutoFit/>
          </a:bodyPr>
          <a:lstStyle/>
          <a:p>
            <a:pPr algn="ctr"/>
            <a:r>
              <a:rPr lang="uz-Cyrl-UZ" sz="1200" b="1" dirty="0">
                <a:latin typeface="Times New Roman" panose="02020603050405020304" pitchFamily="18" charset="0"/>
                <a:cs typeface="Times New Roman" panose="02020603050405020304" pitchFamily="18" charset="0"/>
              </a:rPr>
              <a:t>Техник ёзувчи</a:t>
            </a:r>
            <a:endParaRPr lang="en-US" sz="1200" b="1"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17F10BDE-91F7-6AE3-16F1-1435252023CF}"/>
              </a:ext>
            </a:extLst>
          </p:cNvPr>
          <p:cNvSpPr txBox="1"/>
          <p:nvPr/>
        </p:nvSpPr>
        <p:spPr>
          <a:xfrm>
            <a:off x="10115309" y="1431037"/>
            <a:ext cx="1111170" cy="276999"/>
          </a:xfrm>
          <a:prstGeom prst="rect">
            <a:avLst/>
          </a:prstGeom>
          <a:noFill/>
        </p:spPr>
        <p:txBody>
          <a:bodyPr wrap="square" rtlCol="0">
            <a:spAutoFit/>
          </a:bodyPr>
          <a:lstStyle/>
          <a:p>
            <a:pPr algn="ctr"/>
            <a:r>
              <a:rPr lang="uz-Cyrl-UZ" sz="1200" b="1" dirty="0">
                <a:latin typeface="Times New Roman" panose="02020603050405020304" pitchFamily="18" charset="0"/>
                <a:cs typeface="Times New Roman" panose="02020603050405020304" pitchFamily="18" charset="0"/>
              </a:rPr>
              <a:t>Дизайнер</a:t>
            </a:r>
            <a:endParaRPr lang="en-US" sz="1200" b="1"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533D0573-A79E-FB56-E39B-B5740DC10E31}"/>
              </a:ext>
            </a:extLst>
          </p:cNvPr>
          <p:cNvSpPr txBox="1"/>
          <p:nvPr/>
        </p:nvSpPr>
        <p:spPr>
          <a:xfrm>
            <a:off x="3661371" y="1961348"/>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0" name="TextBox 19">
            <a:extLst>
              <a:ext uri="{FF2B5EF4-FFF2-40B4-BE49-F238E27FC236}">
                <a16:creationId xmlns:a16="http://schemas.microsoft.com/office/drawing/2014/main" id="{A80B5DD0-528F-78DF-181B-D97237BCFBD8}"/>
              </a:ext>
            </a:extLst>
          </p:cNvPr>
          <p:cNvSpPr txBox="1"/>
          <p:nvPr/>
        </p:nvSpPr>
        <p:spPr>
          <a:xfrm>
            <a:off x="3661371" y="2387871"/>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1" name="TextBox 20">
            <a:extLst>
              <a:ext uri="{FF2B5EF4-FFF2-40B4-BE49-F238E27FC236}">
                <a16:creationId xmlns:a16="http://schemas.microsoft.com/office/drawing/2014/main" id="{F72AA637-2785-72D2-7D0E-0CED50A9D4E3}"/>
              </a:ext>
            </a:extLst>
          </p:cNvPr>
          <p:cNvSpPr txBox="1"/>
          <p:nvPr/>
        </p:nvSpPr>
        <p:spPr>
          <a:xfrm>
            <a:off x="3661371" y="2840318"/>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2" name="TextBox 21">
            <a:extLst>
              <a:ext uri="{FF2B5EF4-FFF2-40B4-BE49-F238E27FC236}">
                <a16:creationId xmlns:a16="http://schemas.microsoft.com/office/drawing/2014/main" id="{F3963EBD-B283-B933-1DBA-75F994EF0834}"/>
              </a:ext>
            </a:extLst>
          </p:cNvPr>
          <p:cNvSpPr txBox="1"/>
          <p:nvPr/>
        </p:nvSpPr>
        <p:spPr>
          <a:xfrm>
            <a:off x="4753337" y="3698641"/>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3" name="TextBox 22">
            <a:extLst>
              <a:ext uri="{FF2B5EF4-FFF2-40B4-BE49-F238E27FC236}">
                <a16:creationId xmlns:a16="http://schemas.microsoft.com/office/drawing/2014/main" id="{16000E26-8C37-41AD-3F26-11BDF4C0CD92}"/>
              </a:ext>
            </a:extLst>
          </p:cNvPr>
          <p:cNvSpPr txBox="1"/>
          <p:nvPr/>
        </p:nvSpPr>
        <p:spPr>
          <a:xfrm>
            <a:off x="5959034" y="3252769"/>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4" name="TextBox 23">
            <a:extLst>
              <a:ext uri="{FF2B5EF4-FFF2-40B4-BE49-F238E27FC236}">
                <a16:creationId xmlns:a16="http://schemas.microsoft.com/office/drawing/2014/main" id="{1EC62EAB-12CC-4C15-19CA-52D2029AC76C}"/>
              </a:ext>
            </a:extLst>
          </p:cNvPr>
          <p:cNvSpPr txBox="1"/>
          <p:nvPr/>
        </p:nvSpPr>
        <p:spPr>
          <a:xfrm>
            <a:off x="5951318" y="4135407"/>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5" name="TextBox 24">
            <a:extLst>
              <a:ext uri="{FF2B5EF4-FFF2-40B4-BE49-F238E27FC236}">
                <a16:creationId xmlns:a16="http://schemas.microsoft.com/office/drawing/2014/main" id="{7D0FC7EE-FD7C-1E4E-ECBB-6C1B378A1199}"/>
              </a:ext>
            </a:extLst>
          </p:cNvPr>
          <p:cNvSpPr txBox="1"/>
          <p:nvPr/>
        </p:nvSpPr>
        <p:spPr>
          <a:xfrm>
            <a:off x="4757196" y="4535722"/>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6" name="TextBox 25">
            <a:extLst>
              <a:ext uri="{FF2B5EF4-FFF2-40B4-BE49-F238E27FC236}">
                <a16:creationId xmlns:a16="http://schemas.microsoft.com/office/drawing/2014/main" id="{30B6543C-E614-33A8-8DB6-97F33E88D9C4}"/>
              </a:ext>
            </a:extLst>
          </p:cNvPr>
          <p:cNvSpPr txBox="1"/>
          <p:nvPr/>
        </p:nvSpPr>
        <p:spPr>
          <a:xfrm>
            <a:off x="7070204" y="4991338"/>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7" name="TextBox 26">
            <a:extLst>
              <a:ext uri="{FF2B5EF4-FFF2-40B4-BE49-F238E27FC236}">
                <a16:creationId xmlns:a16="http://schemas.microsoft.com/office/drawing/2014/main" id="{F48FDF9F-C632-D46F-F800-0CD65AFD796F}"/>
              </a:ext>
            </a:extLst>
          </p:cNvPr>
          <p:cNvSpPr txBox="1"/>
          <p:nvPr/>
        </p:nvSpPr>
        <p:spPr>
          <a:xfrm>
            <a:off x="10491486" y="5449580"/>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8" name="TextBox 27">
            <a:extLst>
              <a:ext uri="{FF2B5EF4-FFF2-40B4-BE49-F238E27FC236}">
                <a16:creationId xmlns:a16="http://schemas.microsoft.com/office/drawing/2014/main" id="{6F0F0CB3-B1C4-2565-FC4B-4CA7CD3F15DC}"/>
              </a:ext>
            </a:extLst>
          </p:cNvPr>
          <p:cNvSpPr txBox="1"/>
          <p:nvPr/>
        </p:nvSpPr>
        <p:spPr>
          <a:xfrm>
            <a:off x="8208514" y="5868705"/>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29" name="TextBox 28">
            <a:extLst>
              <a:ext uri="{FF2B5EF4-FFF2-40B4-BE49-F238E27FC236}">
                <a16:creationId xmlns:a16="http://schemas.microsoft.com/office/drawing/2014/main" id="{E873F37E-4CF5-E68C-3951-0833B5A18869}"/>
              </a:ext>
            </a:extLst>
          </p:cNvPr>
          <p:cNvSpPr txBox="1"/>
          <p:nvPr/>
        </p:nvSpPr>
        <p:spPr>
          <a:xfrm>
            <a:off x="9367777" y="6307565"/>
            <a:ext cx="358815"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X</a:t>
            </a:r>
          </a:p>
        </p:txBody>
      </p:sp>
      <p:sp>
        <p:nvSpPr>
          <p:cNvPr id="30" name="TextBox 29">
            <a:extLst>
              <a:ext uri="{FF2B5EF4-FFF2-40B4-BE49-F238E27FC236}">
                <a16:creationId xmlns:a16="http://schemas.microsoft.com/office/drawing/2014/main" id="{18A3B3BA-FCD4-043B-A610-ED37976DB191}"/>
              </a:ext>
            </a:extLst>
          </p:cNvPr>
          <p:cNvSpPr txBox="1"/>
          <p:nvPr/>
        </p:nvSpPr>
        <p:spPr>
          <a:xfrm>
            <a:off x="1169921" y="1895979"/>
            <a:ext cx="2280212"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Шартнома ҳужжатларини тайёрлаш</a:t>
            </a:r>
            <a:endParaRPr lang="en-US" sz="12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DDD94920-6012-A8E6-0AA1-8203FFAB0A23}"/>
              </a:ext>
            </a:extLst>
          </p:cNvPr>
          <p:cNvSpPr txBox="1"/>
          <p:nvPr/>
        </p:nvSpPr>
        <p:spPr>
          <a:xfrm>
            <a:off x="1172814" y="2327881"/>
            <a:ext cx="2280212"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Лойиҳа низомини ишлаб чиқиш</a:t>
            </a:r>
            <a:endParaRPr lang="en-US" sz="1200" b="1" dirty="0">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6A74E476-681A-AF64-29AF-B8650A938F4A}"/>
              </a:ext>
            </a:extLst>
          </p:cNvPr>
          <p:cNvSpPr txBox="1"/>
          <p:nvPr/>
        </p:nvSpPr>
        <p:spPr>
          <a:xfrm>
            <a:off x="1169921" y="2768181"/>
            <a:ext cx="2280212"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Лойиҳа календар режасини ишлаб чиқиш</a:t>
            </a:r>
            <a:endParaRPr lang="en-US" sz="1200" b="1"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810A9CF4-9887-0C93-992E-0DCB984A609A}"/>
              </a:ext>
            </a:extLst>
          </p:cNvPr>
          <p:cNvSpPr txBox="1"/>
          <p:nvPr/>
        </p:nvSpPr>
        <p:spPr>
          <a:xfrm>
            <a:off x="1169921" y="3209389"/>
            <a:ext cx="2280212"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Фойдаланувчи талабларини аниқлаш</a:t>
            </a:r>
            <a:endParaRPr lang="en-US" sz="1200" b="1" dirty="0">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C0BF111-DB15-C67C-2B0B-40479F3D7A4F}"/>
              </a:ext>
            </a:extLst>
          </p:cNvPr>
          <p:cNvSpPr txBox="1"/>
          <p:nvPr/>
        </p:nvSpPr>
        <p:spPr>
          <a:xfrm>
            <a:off x="1172814" y="3652866"/>
            <a:ext cx="2276442"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Техник спецификацияларни ишлаб чиқиш</a:t>
            </a:r>
            <a:endParaRPr lang="en-US" sz="1200" b="1" dirty="0">
              <a:latin typeface="Times New Roman" panose="02020603050405020304" pitchFamily="18" charset="0"/>
              <a:cs typeface="Times New Roman" panose="02020603050405020304" pitchFamily="18" charset="0"/>
            </a:endParaRPr>
          </a:p>
        </p:txBody>
      </p:sp>
      <p:sp>
        <p:nvSpPr>
          <p:cNvPr id="35" name="TextBox 34">
            <a:extLst>
              <a:ext uri="{FF2B5EF4-FFF2-40B4-BE49-F238E27FC236}">
                <a16:creationId xmlns:a16="http://schemas.microsoft.com/office/drawing/2014/main" id="{D3FF59D3-4859-6C38-4673-1D60A876B69A}"/>
              </a:ext>
            </a:extLst>
          </p:cNvPr>
          <p:cNvSpPr txBox="1"/>
          <p:nvPr/>
        </p:nvSpPr>
        <p:spPr>
          <a:xfrm>
            <a:off x="1169921" y="4090897"/>
            <a:ext cx="2074849"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Техник шартларни тасдиқлаш</a:t>
            </a:r>
            <a:endParaRPr lang="en-US" sz="1200" b="1" dirty="0">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20B29F89-1780-2F0D-3ACE-78FBFCCD2A3F}"/>
              </a:ext>
            </a:extLst>
          </p:cNvPr>
          <p:cNvSpPr txBox="1"/>
          <p:nvPr/>
        </p:nvSpPr>
        <p:spPr>
          <a:xfrm>
            <a:off x="1155453" y="4523193"/>
            <a:ext cx="2280212"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Техник лойиҳани ишлаб чиқиш</a:t>
            </a:r>
            <a:endParaRPr lang="en-US" sz="1200" b="1" dirty="0">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D0101D83-268F-74A7-4988-5881DF3D2D61}"/>
              </a:ext>
            </a:extLst>
          </p:cNvPr>
          <p:cNvSpPr txBox="1"/>
          <p:nvPr/>
        </p:nvSpPr>
        <p:spPr>
          <a:xfrm>
            <a:off x="1158346" y="5024544"/>
            <a:ext cx="2280212" cy="276999"/>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Дастур кодини яратиш</a:t>
            </a:r>
            <a:endParaRPr lang="en-US" sz="1200" b="1" dirty="0">
              <a:latin typeface="Times New Roman" panose="02020603050405020304" pitchFamily="18" charset="0"/>
              <a:cs typeface="Times New Roman" panose="02020603050405020304" pitchFamily="18" charset="0"/>
            </a:endParaRPr>
          </a:p>
        </p:txBody>
      </p:sp>
      <p:sp>
        <p:nvSpPr>
          <p:cNvPr id="38" name="TextBox 37">
            <a:extLst>
              <a:ext uri="{FF2B5EF4-FFF2-40B4-BE49-F238E27FC236}">
                <a16:creationId xmlns:a16="http://schemas.microsoft.com/office/drawing/2014/main" id="{2936EA42-DA9C-AAD0-8E35-B82855A5FFC5}"/>
              </a:ext>
            </a:extLst>
          </p:cNvPr>
          <p:cNvSpPr txBox="1"/>
          <p:nvPr/>
        </p:nvSpPr>
        <p:spPr>
          <a:xfrm>
            <a:off x="1155453" y="5395395"/>
            <a:ext cx="2280212"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График дизайнни ишлаб чиқиш</a:t>
            </a:r>
            <a:endParaRPr lang="en-US" sz="1200" b="1" dirty="0">
              <a:latin typeface="Times New Roman" panose="02020603050405020304" pitchFamily="18" charset="0"/>
              <a:cs typeface="Times New Roman" panose="02020603050405020304" pitchFamily="18" charset="0"/>
            </a:endParaRPr>
          </a:p>
        </p:txBody>
      </p:sp>
      <p:sp>
        <p:nvSpPr>
          <p:cNvPr id="39" name="TextBox 38">
            <a:extLst>
              <a:ext uri="{FF2B5EF4-FFF2-40B4-BE49-F238E27FC236}">
                <a16:creationId xmlns:a16="http://schemas.microsoft.com/office/drawing/2014/main" id="{C1667A2F-1310-D6D9-DC67-C5708E86A32F}"/>
              </a:ext>
            </a:extLst>
          </p:cNvPr>
          <p:cNvSpPr txBox="1"/>
          <p:nvPr/>
        </p:nvSpPr>
        <p:spPr>
          <a:xfrm>
            <a:off x="1169921" y="5859224"/>
            <a:ext cx="2074849"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Дастурни синовдан ўтказиш</a:t>
            </a:r>
            <a:endParaRPr lang="en-US" sz="1200" b="1" dirty="0">
              <a:latin typeface="Times New Roman" panose="02020603050405020304" pitchFamily="18" charset="0"/>
              <a:cs typeface="Times New Roman" panose="02020603050405020304" pitchFamily="18" charset="0"/>
            </a:endParaRPr>
          </a:p>
        </p:txBody>
      </p:sp>
      <p:sp>
        <p:nvSpPr>
          <p:cNvPr id="40" name="TextBox 39">
            <a:extLst>
              <a:ext uri="{FF2B5EF4-FFF2-40B4-BE49-F238E27FC236}">
                <a16:creationId xmlns:a16="http://schemas.microsoft.com/office/drawing/2014/main" id="{5CEF3ADA-7A82-D701-1C36-0FE11CF3F063}"/>
              </a:ext>
            </a:extLst>
          </p:cNvPr>
          <p:cNvSpPr txBox="1"/>
          <p:nvPr/>
        </p:nvSpPr>
        <p:spPr>
          <a:xfrm>
            <a:off x="1155453" y="6278205"/>
            <a:ext cx="2089317" cy="461665"/>
          </a:xfrm>
          <a:prstGeom prst="rect">
            <a:avLst/>
          </a:prstGeom>
          <a:noFill/>
        </p:spPr>
        <p:txBody>
          <a:bodyPr wrap="square" rtlCol="0">
            <a:spAutoFit/>
          </a:bodyPr>
          <a:lstStyle/>
          <a:p>
            <a:r>
              <a:rPr lang="ru-RU" sz="1200" b="1" dirty="0">
                <a:latin typeface="Times New Roman" panose="02020603050405020304" pitchFamily="18" charset="0"/>
                <a:cs typeface="Times New Roman" panose="02020603050405020304" pitchFamily="18" charset="0"/>
              </a:rPr>
              <a:t>Фойдаланувчи қўлланмасини тайёрлаш</a:t>
            </a:r>
            <a:endParaRPr lang="en-US" sz="1200" b="1" dirty="0">
              <a:latin typeface="Times New Roman" panose="02020603050405020304" pitchFamily="18" charset="0"/>
              <a:cs typeface="Times New Roman" panose="02020603050405020304" pitchFamily="18" charset="0"/>
            </a:endParaRPr>
          </a:p>
        </p:txBody>
      </p:sp>
      <p:sp>
        <p:nvSpPr>
          <p:cNvPr id="41" name="Прямоугольник 40">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35221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500"/>
                                        <p:tgtEl>
                                          <p:spTgt spid="3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5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fade">
                                      <p:cBhvr>
                                        <p:cTn id="92" dur="500"/>
                                        <p:tgtEl>
                                          <p:spTgt spid="33"/>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fade">
                                      <p:cBhvr>
                                        <p:cTn id="97" dur="500"/>
                                        <p:tgtEl>
                                          <p:spTgt spid="23"/>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fade">
                                      <p:cBhvr>
                                        <p:cTn id="102" dur="500"/>
                                        <p:tgtEl>
                                          <p:spTgt spid="3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500"/>
                                        <p:tgtEl>
                                          <p:spTgt spid="22"/>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fade">
                                      <p:cBhvr>
                                        <p:cTn id="112" dur="500"/>
                                        <p:tgtEl>
                                          <p:spTgt spid="35"/>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fade">
                                      <p:cBhvr>
                                        <p:cTn id="117" dur="500"/>
                                        <p:tgtEl>
                                          <p:spTgt spid="24"/>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6"/>
                                        </p:tgtEl>
                                        <p:attrNameLst>
                                          <p:attrName>style.visibility</p:attrName>
                                        </p:attrNameLst>
                                      </p:cBhvr>
                                      <p:to>
                                        <p:strVal val="visible"/>
                                      </p:to>
                                    </p:set>
                                    <p:animEffect transition="in" filter="fade">
                                      <p:cBhvr>
                                        <p:cTn id="122" dur="500"/>
                                        <p:tgtEl>
                                          <p:spTgt spid="36"/>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500"/>
                                        <p:tgtEl>
                                          <p:spTgt spid="25"/>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37"/>
                                        </p:tgtEl>
                                        <p:attrNameLst>
                                          <p:attrName>style.visibility</p:attrName>
                                        </p:attrNameLst>
                                      </p:cBhvr>
                                      <p:to>
                                        <p:strVal val="visible"/>
                                      </p:to>
                                    </p:set>
                                    <p:animEffect transition="in" filter="fade">
                                      <p:cBhvr>
                                        <p:cTn id="132" dur="500"/>
                                        <p:tgtEl>
                                          <p:spTgt spid="37"/>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fade">
                                      <p:cBhvr>
                                        <p:cTn id="137" dur="500"/>
                                        <p:tgtEl>
                                          <p:spTgt spid="26"/>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38"/>
                                        </p:tgtEl>
                                        <p:attrNameLst>
                                          <p:attrName>style.visibility</p:attrName>
                                        </p:attrNameLst>
                                      </p:cBhvr>
                                      <p:to>
                                        <p:strVal val="visible"/>
                                      </p:to>
                                    </p:set>
                                    <p:animEffect transition="in" filter="fade">
                                      <p:cBhvr>
                                        <p:cTn id="142" dur="500"/>
                                        <p:tgtEl>
                                          <p:spTgt spid="38"/>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27"/>
                                        </p:tgtEl>
                                        <p:attrNameLst>
                                          <p:attrName>style.visibility</p:attrName>
                                        </p:attrNameLst>
                                      </p:cBhvr>
                                      <p:to>
                                        <p:strVal val="visible"/>
                                      </p:to>
                                    </p:set>
                                    <p:animEffect transition="in" filter="fade">
                                      <p:cBhvr>
                                        <p:cTn id="147" dur="500"/>
                                        <p:tgtEl>
                                          <p:spTgt spid="27"/>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grpId="0" nodeType="clickEffect">
                                  <p:stCondLst>
                                    <p:cond delay="0"/>
                                  </p:stCondLst>
                                  <p:childTnLst>
                                    <p:set>
                                      <p:cBhvr>
                                        <p:cTn id="151" dur="1" fill="hold">
                                          <p:stCondLst>
                                            <p:cond delay="0"/>
                                          </p:stCondLst>
                                        </p:cTn>
                                        <p:tgtEl>
                                          <p:spTgt spid="39"/>
                                        </p:tgtEl>
                                        <p:attrNameLst>
                                          <p:attrName>style.visibility</p:attrName>
                                        </p:attrNameLst>
                                      </p:cBhvr>
                                      <p:to>
                                        <p:strVal val="visible"/>
                                      </p:to>
                                    </p:set>
                                    <p:animEffect transition="in" filter="fade">
                                      <p:cBhvr>
                                        <p:cTn id="152" dur="500"/>
                                        <p:tgtEl>
                                          <p:spTgt spid="39"/>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grpId="0" nodeType="clickEffect">
                                  <p:stCondLst>
                                    <p:cond delay="0"/>
                                  </p:stCondLst>
                                  <p:childTnLst>
                                    <p:set>
                                      <p:cBhvr>
                                        <p:cTn id="156" dur="1" fill="hold">
                                          <p:stCondLst>
                                            <p:cond delay="0"/>
                                          </p:stCondLst>
                                        </p:cTn>
                                        <p:tgtEl>
                                          <p:spTgt spid="28"/>
                                        </p:tgtEl>
                                        <p:attrNameLst>
                                          <p:attrName>style.visibility</p:attrName>
                                        </p:attrNameLst>
                                      </p:cBhvr>
                                      <p:to>
                                        <p:strVal val="visible"/>
                                      </p:to>
                                    </p:set>
                                    <p:animEffect transition="in" filter="fade">
                                      <p:cBhvr>
                                        <p:cTn id="157" dur="500"/>
                                        <p:tgtEl>
                                          <p:spTgt spid="28"/>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grpId="0" nodeType="clickEffect">
                                  <p:stCondLst>
                                    <p:cond delay="0"/>
                                  </p:stCondLst>
                                  <p:childTnLst>
                                    <p:set>
                                      <p:cBhvr>
                                        <p:cTn id="161" dur="1" fill="hold">
                                          <p:stCondLst>
                                            <p:cond delay="0"/>
                                          </p:stCondLst>
                                        </p:cTn>
                                        <p:tgtEl>
                                          <p:spTgt spid="40"/>
                                        </p:tgtEl>
                                        <p:attrNameLst>
                                          <p:attrName>style.visibility</p:attrName>
                                        </p:attrNameLst>
                                      </p:cBhvr>
                                      <p:to>
                                        <p:strVal val="visible"/>
                                      </p:to>
                                    </p:set>
                                    <p:animEffect transition="in" filter="fade">
                                      <p:cBhvr>
                                        <p:cTn id="162" dur="500"/>
                                        <p:tgtEl>
                                          <p:spTgt spid="40"/>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grpId="0" nodeType="clickEffect">
                                  <p:stCondLst>
                                    <p:cond delay="0"/>
                                  </p:stCondLst>
                                  <p:childTnLst>
                                    <p:set>
                                      <p:cBhvr>
                                        <p:cTn id="166" dur="1" fill="hold">
                                          <p:stCondLst>
                                            <p:cond delay="0"/>
                                          </p:stCondLst>
                                        </p:cTn>
                                        <p:tgtEl>
                                          <p:spTgt spid="29"/>
                                        </p:tgtEl>
                                        <p:attrNameLst>
                                          <p:attrName>style.visibility</p:attrName>
                                        </p:attrNameLst>
                                      </p:cBhvr>
                                      <p:to>
                                        <p:strVal val="visible"/>
                                      </p:to>
                                    </p:set>
                                    <p:animEffect transition="in" filter="fade">
                                      <p:cBhvr>
                                        <p:cTn id="16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0" grpId="0"/>
      <p:bldP spid="11" grpId="0"/>
      <p:bldP spid="12" grpId="0"/>
      <p:bldP spid="13"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p:cNvSpPr>
            <a:spLocks noGrp="1"/>
          </p:cNvSpPr>
          <p:nvPr>
            <p:ph type="body" idx="1"/>
          </p:nvPr>
        </p:nvSpPr>
        <p:spPr>
          <a:xfrm>
            <a:off x="6765441" y="1137919"/>
            <a:ext cx="4152144" cy="5146767"/>
          </a:xfrm>
        </p:spPr>
        <p:txBody>
          <a:bodyPr>
            <a:noAutofit/>
          </a:bodyPr>
          <a:lstStyle/>
          <a:p>
            <a:pPr marL="0" indent="0" algn="just">
              <a:lnSpc>
                <a:spcPct val="120000"/>
              </a:lnSpc>
              <a:spcBef>
                <a:spcPts val="600"/>
              </a:spcBef>
              <a:spcAft>
                <a:spcPts val="600"/>
              </a:spcAft>
              <a:buNone/>
            </a:pP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Баъзи ҳолларда масъулият матрицаси визуал равишда </a:t>
            </a:r>
            <a:r>
              <a:rPr lang="ru-RU" sz="20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изометрик композиция </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шаклида ифодаланади. </a:t>
            </a:r>
            <a:endParaRPr lang="en-US"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20000"/>
              </a:lnSpc>
              <a:spcBef>
                <a:spcPts val="600"/>
              </a:spcBef>
              <a:spcAft>
                <a:spcPts val="600"/>
              </a:spcAft>
              <a:buNone/>
            </a:pP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3</a:t>
            </a:r>
            <a:r>
              <a:rPr lang="en-US"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D</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йўналиши ҳам лойиҳаларни </a:t>
            </a:r>
            <a:r>
              <a:rPr lang="ru-RU" sz="20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бошқаришда</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кенг</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тарқалмоқда</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Маъсулият матрицасининг ушбу версияси компания раҳбариятига компаниянинг </a:t>
            </a:r>
            <a:r>
              <a:rPr lang="ru-RU" sz="20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турли хил фаолият турлари билан шуғулланадиган функционал бўлинмалар лойиҳасида иштирок </a:t>
            </a:r>
            <a:r>
              <a:rPr lang="uz-Cyrl-UZ" sz="20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a:t>
            </a:r>
            <a:r>
              <a:rPr lang="ru-RU" sz="20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тиш чуқурлигини тезда таққослаш</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имкониятини </a:t>
            </a:r>
            <a:r>
              <a:rPr lang="ru-RU" sz="20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беради</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endParaRPr lang="ru-RU" sz="2000" b="0" dirty="0">
              <a:solidFill>
                <a:srgbClr val="0B375B"/>
              </a:solidFill>
              <a:latin typeface="Times New Roman" panose="02020603050405020304" pitchFamily="18" charset="0"/>
              <a:cs typeface="Times New Roman" panose="02020603050405020304" pitchFamily="18" charset="0"/>
            </a:endParaRPr>
          </a:p>
        </p:txBody>
      </p:sp>
      <p:pic>
        <p:nvPicPr>
          <p:cNvPr id="6"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graphicFrame>
        <p:nvGraphicFramePr>
          <p:cNvPr id="8" name="Object 7">
            <a:extLst>
              <a:ext uri="{FF2B5EF4-FFF2-40B4-BE49-F238E27FC236}">
                <a16:creationId xmlns:a16="http://schemas.microsoft.com/office/drawing/2014/main" id="{A7C10C34-8DCD-019F-614A-46FD35503AA3}"/>
              </a:ext>
            </a:extLst>
          </p:cNvPr>
          <p:cNvGraphicFramePr>
            <a:graphicFrameLocks noChangeAspect="1"/>
          </p:cNvGraphicFramePr>
          <p:nvPr>
            <p:extLst>
              <p:ext uri="{D42A27DB-BD31-4B8C-83A1-F6EECF244321}">
                <p14:modId xmlns:p14="http://schemas.microsoft.com/office/powerpoint/2010/main" val="3475140765"/>
              </p:ext>
            </p:extLst>
          </p:nvPr>
        </p:nvGraphicFramePr>
        <p:xfrm>
          <a:off x="1274415" y="903732"/>
          <a:ext cx="5167025" cy="5629715"/>
        </p:xfrm>
        <a:graphic>
          <a:graphicData uri="http://schemas.openxmlformats.org/presentationml/2006/ole">
            <mc:AlternateContent xmlns:mc="http://schemas.openxmlformats.org/markup-compatibility/2006">
              <mc:Choice xmlns:v="urn:schemas-microsoft-com:vml" Requires="v">
                <p:oleObj name="Bitmap Image" r:id="rId3" imgW="4343400" imgH="4732200" progId="Paint.Picture.1">
                  <p:embed/>
                </p:oleObj>
              </mc:Choice>
              <mc:Fallback>
                <p:oleObj name="Bitmap Image" r:id="rId3" imgW="4343400" imgH="4732200" progId="Paint.Picture.1">
                  <p:embed/>
                  <p:pic>
                    <p:nvPicPr>
                      <p:cNvPr id="7" name="Object 6">
                        <a:extLst>
                          <a:ext uri="{FF2B5EF4-FFF2-40B4-BE49-F238E27FC236}">
                            <a16:creationId xmlns:a16="http://schemas.microsoft.com/office/drawing/2014/main" id="{CBA1C607-E9CD-5793-02D8-45F86783EF28}"/>
                          </a:ext>
                        </a:extLst>
                      </p:cNvPr>
                      <p:cNvPicPr/>
                      <p:nvPr/>
                    </p:nvPicPr>
                    <p:blipFill>
                      <a:blip r:embed="rId4"/>
                      <a:stretch>
                        <a:fillRect/>
                      </a:stretch>
                    </p:blipFill>
                    <p:spPr>
                      <a:xfrm>
                        <a:off x="1274415" y="903732"/>
                        <a:ext cx="5167025" cy="5629715"/>
                      </a:xfrm>
                      <a:prstGeom prst="rect">
                        <a:avLst/>
                      </a:prstGeom>
                    </p:spPr>
                  </p:pic>
                </p:oleObj>
              </mc:Fallback>
            </mc:AlternateContent>
          </a:graphicData>
        </a:graphic>
      </p:graphicFrame>
      <p:sp>
        <p:nvSpPr>
          <p:cNvPr id="9" name="Заголовок 1">
            <a:extLst>
              <a:ext uri="{FF2B5EF4-FFF2-40B4-BE49-F238E27FC236}">
                <a16:creationId xmlns:a16="http://schemas.microsoft.com/office/drawing/2014/main" id="{0AA63DFA-5F3D-C43F-AB4D-177FE045FDE0}"/>
              </a:ext>
            </a:extLst>
          </p:cNvPr>
          <p:cNvSpPr txBox="1">
            <a:spLocks/>
          </p:cNvSpPr>
          <p:nvPr/>
        </p:nvSpPr>
        <p:spPr>
          <a:xfrm>
            <a:off x="945090" y="125388"/>
            <a:ext cx="10301820" cy="578806"/>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Маъсулият матрицасининг изометрик таркиби</a:t>
            </a:r>
            <a:endParaRPr lang="ru-RU" sz="2856" dirty="0">
              <a:solidFill>
                <a:srgbClr val="002060"/>
              </a:solidFill>
              <a:latin typeface="Times New Roman" panose="02020603050405020304" pitchFamily="18" charset="0"/>
              <a:cs typeface="Times New Roman" pitchFamily="18" charset="0"/>
            </a:endParaRPr>
          </a:p>
        </p:txBody>
      </p:sp>
      <p:sp>
        <p:nvSpPr>
          <p:cNvPr id="10" name="TextBox 9">
            <a:extLst>
              <a:ext uri="{FF2B5EF4-FFF2-40B4-BE49-F238E27FC236}">
                <a16:creationId xmlns:a16="http://schemas.microsoft.com/office/drawing/2014/main" id="{BDC7886F-E6B3-BFF7-BD6A-2BF01A6F1CC9}"/>
              </a:ext>
            </a:extLst>
          </p:cNvPr>
          <p:cNvSpPr txBox="1"/>
          <p:nvPr/>
        </p:nvSpPr>
        <p:spPr>
          <a:xfrm>
            <a:off x="1995268" y="1137919"/>
            <a:ext cx="461665" cy="2763520"/>
          </a:xfrm>
          <a:prstGeom prst="rect">
            <a:avLst/>
          </a:prstGeom>
          <a:noFill/>
        </p:spPr>
        <p:txBody>
          <a:bodyPr vert="vert270" wrap="square" rtlCol="0">
            <a:spAutoFit/>
          </a:bodyPr>
          <a:lstStyle/>
          <a:p>
            <a:pPr algn="ctr"/>
            <a:r>
              <a:rPr lang="uz-Cyrl-UZ" b="1" dirty="0">
                <a:latin typeface="Times New Roman" panose="02020603050405020304" pitchFamily="18" charset="0"/>
                <a:cs typeface="Times New Roman" panose="02020603050405020304" pitchFamily="18" charset="0"/>
              </a:rPr>
              <a:t>Фаолият соҳалари</a:t>
            </a:r>
            <a:endParaRPr lang="en-US" b="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B682AC0-C827-547F-5E65-EAC37A94371F}"/>
              </a:ext>
            </a:extLst>
          </p:cNvPr>
          <p:cNvSpPr txBox="1"/>
          <p:nvPr/>
        </p:nvSpPr>
        <p:spPr>
          <a:xfrm>
            <a:off x="4954678" y="4866629"/>
            <a:ext cx="1564640" cy="646331"/>
          </a:xfrm>
          <a:prstGeom prst="rect">
            <a:avLst/>
          </a:prstGeom>
          <a:noFill/>
        </p:spPr>
        <p:txBody>
          <a:bodyPr wrap="square" rtlCol="0">
            <a:spAutoFit/>
          </a:bodyPr>
          <a:lstStyle/>
          <a:p>
            <a:pPr algn="ctr"/>
            <a:r>
              <a:rPr lang="ru-RU" b="1" dirty="0">
                <a:latin typeface="Times New Roman" panose="02020603050405020304" pitchFamily="18" charset="0"/>
                <a:cs typeface="Times New Roman" panose="02020603050405020304" pitchFamily="18" charset="0"/>
              </a:rPr>
              <a:t>Таркибий бўлинмалар</a:t>
            </a:r>
            <a:endParaRPr lang="en-US"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A1825E5-EA2C-69A3-BD58-8D6F0C5FB768}"/>
              </a:ext>
            </a:extLst>
          </p:cNvPr>
          <p:cNvSpPr txBox="1"/>
          <p:nvPr/>
        </p:nvSpPr>
        <p:spPr>
          <a:xfrm>
            <a:off x="1269091" y="6128615"/>
            <a:ext cx="3763469" cy="369332"/>
          </a:xfrm>
          <a:prstGeom prst="rect">
            <a:avLst/>
          </a:prstGeom>
          <a:noFill/>
        </p:spPr>
        <p:txBody>
          <a:bodyPr wrap="square" rtlCol="0">
            <a:spAutoFit/>
          </a:bodyPr>
          <a:lstStyle/>
          <a:p>
            <a:pPr algn="ctr"/>
            <a:r>
              <a:rPr lang="ru-RU" b="1" dirty="0">
                <a:latin typeface="Times New Roman" panose="02020603050405020304" pitchFamily="18" charset="0"/>
                <a:cs typeface="Times New Roman" panose="02020603050405020304" pitchFamily="18" charset="0"/>
              </a:rPr>
              <a:t>Иштирок этиш чуқурлиги</a:t>
            </a:r>
            <a:endParaRPr lang="en-US" b="1" dirty="0">
              <a:latin typeface="Times New Roman" panose="02020603050405020304" pitchFamily="18"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604913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9" grpId="0" animBg="1"/>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25388"/>
            <a:ext cx="10515600" cy="1012532"/>
          </a:xfr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p>
            <a:pPr algn="ctr" defTabSz="652982" fontAlgn="base"/>
            <a:r>
              <a:rPr lang="ru-RU" sz="2856" dirty="0">
                <a:solidFill>
                  <a:srgbClr val="002060"/>
                </a:solidFill>
                <a:latin typeface="Times New Roman" panose="02020603050405020304" pitchFamily="18" charset="0"/>
                <a:cs typeface="Times New Roman" panose="02020603050405020304" pitchFamily="18" charset="0"/>
              </a:rPr>
              <a:t>Дастурий таъминотни ишлаб чиқиш лойиҳаси масъулият матрицасининг фрагменти</a:t>
            </a:r>
          </a:p>
        </p:txBody>
      </p:sp>
      <p:sp>
        <p:nvSpPr>
          <p:cNvPr id="6" name="Объект 2"/>
          <p:cNvSpPr>
            <a:spLocks noGrp="1"/>
          </p:cNvSpPr>
          <p:nvPr>
            <p:ph type="body" idx="1"/>
          </p:nvPr>
        </p:nvSpPr>
        <p:spPr>
          <a:xfrm>
            <a:off x="1336432" y="5042129"/>
            <a:ext cx="10334068" cy="1986024"/>
          </a:xfrm>
        </p:spPr>
        <p:txBody>
          <a:bodyPr>
            <a:noAutofit/>
          </a:bodyPr>
          <a:lstStyle/>
          <a:p>
            <a:pPr marL="0" indent="0" algn="just">
              <a:lnSpc>
                <a:spcPct val="107000"/>
              </a:lnSpc>
              <a:spcAft>
                <a:spcPts val="800"/>
              </a:spcAft>
              <a:buNone/>
            </a:pP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Эсда </a:t>
            </a:r>
            <a:r>
              <a:rPr lang="uz-Cyrl-UZ"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сақлаб колинг! </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Масъулият матрицасида масъулиятни тақсимлаш ва назорат қилиш усули менежерга </a:t>
            </a:r>
            <a:r>
              <a:rPr lang="ru-RU" sz="2000" i="1"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матрицанинг лойиҳа вазифасининг босқичи ва даражасига мутаносиблик ўлчовига риоя қилиш</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ни буюради. Лойиҳа концепциясини ишлаб чиқиш босқичида, кўп қиррали масъулият билан бўлса-да, лекин </a:t>
            </a:r>
            <a:r>
              <a:rPr lang="ru-RU" sz="2000" i="1"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соддалаштирилган версияда катталаштирилган иш блоклари учун жавобгарлик матрицасини қўллаш яхшидир</a:t>
            </a:r>
            <a:r>
              <a:rPr lang="ru-RU" sz="20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endParaRPr lang="ru-RU" sz="2000" b="0" dirty="0">
              <a:solidFill>
                <a:srgbClr val="0B375B"/>
              </a:solidFill>
              <a:latin typeface="Times New Roman" panose="02020603050405020304" pitchFamily="18" charset="0"/>
              <a:cs typeface="Times New Roman" panose="02020603050405020304" pitchFamily="18" charset="0"/>
            </a:endParaRPr>
          </a:p>
        </p:txBody>
      </p:sp>
      <p:pic>
        <p:nvPicPr>
          <p:cNvPr id="5"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graphicFrame>
        <p:nvGraphicFramePr>
          <p:cNvPr id="4" name="Table 3">
            <a:extLst>
              <a:ext uri="{FF2B5EF4-FFF2-40B4-BE49-F238E27FC236}">
                <a16:creationId xmlns:a16="http://schemas.microsoft.com/office/drawing/2014/main" id="{91D51087-B219-F3D3-06B7-BE7DA602C07D}"/>
              </a:ext>
            </a:extLst>
          </p:cNvPr>
          <p:cNvGraphicFramePr>
            <a:graphicFrameLocks noGrp="1"/>
          </p:cNvGraphicFramePr>
          <p:nvPr>
            <p:extLst>
              <p:ext uri="{D42A27DB-BD31-4B8C-83A1-F6EECF244321}">
                <p14:modId xmlns:p14="http://schemas.microsoft.com/office/powerpoint/2010/main" val="2275855158"/>
              </p:ext>
            </p:extLst>
          </p:nvPr>
        </p:nvGraphicFramePr>
        <p:xfrm>
          <a:off x="1493520" y="1428017"/>
          <a:ext cx="9860280" cy="3449318"/>
        </p:xfrm>
        <a:graphic>
          <a:graphicData uri="http://schemas.openxmlformats.org/drawingml/2006/table">
            <a:tbl>
              <a:tblPr/>
              <a:tblGrid>
                <a:gridCol w="3037840">
                  <a:extLst>
                    <a:ext uri="{9D8B030D-6E8A-4147-A177-3AD203B41FA5}">
                      <a16:colId xmlns:a16="http://schemas.microsoft.com/office/drawing/2014/main" val="3558897651"/>
                    </a:ext>
                  </a:extLst>
                </a:gridCol>
                <a:gridCol w="934720">
                  <a:extLst>
                    <a:ext uri="{9D8B030D-6E8A-4147-A177-3AD203B41FA5}">
                      <a16:colId xmlns:a16="http://schemas.microsoft.com/office/drawing/2014/main" val="4130154939"/>
                    </a:ext>
                  </a:extLst>
                </a:gridCol>
                <a:gridCol w="1046480">
                  <a:extLst>
                    <a:ext uri="{9D8B030D-6E8A-4147-A177-3AD203B41FA5}">
                      <a16:colId xmlns:a16="http://schemas.microsoft.com/office/drawing/2014/main" val="805557021"/>
                    </a:ext>
                  </a:extLst>
                </a:gridCol>
                <a:gridCol w="944880">
                  <a:extLst>
                    <a:ext uri="{9D8B030D-6E8A-4147-A177-3AD203B41FA5}">
                      <a16:colId xmlns:a16="http://schemas.microsoft.com/office/drawing/2014/main" val="2494117236"/>
                    </a:ext>
                  </a:extLst>
                </a:gridCol>
                <a:gridCol w="975360">
                  <a:extLst>
                    <a:ext uri="{9D8B030D-6E8A-4147-A177-3AD203B41FA5}">
                      <a16:colId xmlns:a16="http://schemas.microsoft.com/office/drawing/2014/main" val="3370569054"/>
                    </a:ext>
                  </a:extLst>
                </a:gridCol>
                <a:gridCol w="924560">
                  <a:extLst>
                    <a:ext uri="{9D8B030D-6E8A-4147-A177-3AD203B41FA5}">
                      <a16:colId xmlns:a16="http://schemas.microsoft.com/office/drawing/2014/main" val="2863562135"/>
                    </a:ext>
                  </a:extLst>
                </a:gridCol>
                <a:gridCol w="995680">
                  <a:extLst>
                    <a:ext uri="{9D8B030D-6E8A-4147-A177-3AD203B41FA5}">
                      <a16:colId xmlns:a16="http://schemas.microsoft.com/office/drawing/2014/main" val="2437562999"/>
                    </a:ext>
                  </a:extLst>
                </a:gridCol>
                <a:gridCol w="1000760">
                  <a:extLst>
                    <a:ext uri="{9D8B030D-6E8A-4147-A177-3AD203B41FA5}">
                      <a16:colId xmlns:a16="http://schemas.microsoft.com/office/drawing/2014/main" val="453364214"/>
                    </a:ext>
                  </a:extLst>
                </a:gridCol>
              </a:tblGrid>
              <a:tr h="148280">
                <a:tc rowSpan="2">
                  <a:txBody>
                    <a:bodyPr/>
                    <a:lstStyle/>
                    <a:p>
                      <a:pPr algn="l" fontAlgn="b"/>
                      <a:r>
                        <a:rPr lang="en-US" sz="1100" b="0" i="0" u="none" strike="noStrike" dirty="0">
                          <a:solidFill>
                            <a:srgbClr val="000000"/>
                          </a:solidFill>
                          <a:effectLst/>
                          <a:latin typeface="Calibri" panose="020F0502020204030204" pitchFamily="34" charset="0"/>
                        </a:rPr>
                        <a:t> </a:t>
                      </a:r>
                    </a:p>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818181"/>
                    </a:solidFill>
                  </a:tcPr>
                </a:tc>
                <a:tc gridSpan="7">
                  <a:txBody>
                    <a:bodyPr/>
                    <a:lstStyle/>
                    <a:p>
                      <a:pPr algn="l" fontAlgn="b"/>
                      <a:r>
                        <a:rPr lang="en-US" sz="1100" b="0" i="0" u="none" strike="noStrike" dirty="0">
                          <a:solidFill>
                            <a:srgbClr val="000000"/>
                          </a:solidFill>
                          <a:effectLst/>
                          <a:latin typeface="Calibri" panose="020F0502020204030204" pitchFamily="34" charset="0"/>
                        </a:rPr>
                        <a:t> </a:t>
                      </a:r>
                    </a:p>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A8A8"/>
                    </a:solidFill>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9964198"/>
                  </a:ext>
                </a:extLst>
              </a:tr>
              <a:tr h="1066593">
                <a:tc vMerge="1">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ADA"/>
                    </a:solidFill>
                  </a:tcPr>
                </a:tc>
                <a:extLst>
                  <a:ext uri="{0D108BD9-81ED-4DB2-BD59-A6C34878D82A}">
                    <a16:rowId xmlns:a16="http://schemas.microsoft.com/office/drawing/2014/main" val="2135451642"/>
                  </a:ext>
                </a:extLst>
              </a:tr>
              <a:tr h="407965">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281653"/>
                  </a:ext>
                </a:extLst>
              </a:tr>
              <a:tr h="407965">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619106"/>
                  </a:ext>
                </a:extLst>
              </a:tr>
              <a:tr h="407965">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7863817"/>
                  </a:ext>
                </a:extLst>
              </a:tr>
              <a:tr h="407965">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28615697"/>
                  </a:ext>
                </a:extLst>
              </a:tr>
              <a:tr h="407965">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2854700"/>
                  </a:ext>
                </a:extLst>
              </a:tr>
            </a:tbl>
          </a:graphicData>
        </a:graphic>
      </p:graphicFrame>
      <p:sp>
        <p:nvSpPr>
          <p:cNvPr id="8" name="TextBox 7">
            <a:extLst>
              <a:ext uri="{FF2B5EF4-FFF2-40B4-BE49-F238E27FC236}">
                <a16:creationId xmlns:a16="http://schemas.microsoft.com/office/drawing/2014/main" id="{46C24526-6278-5649-78A8-4DB58190D54C}"/>
              </a:ext>
            </a:extLst>
          </p:cNvPr>
          <p:cNvSpPr txBox="1"/>
          <p:nvPr/>
        </p:nvSpPr>
        <p:spPr>
          <a:xfrm>
            <a:off x="5892800" y="1415937"/>
            <a:ext cx="4155440" cy="369332"/>
          </a:xfrm>
          <a:prstGeom prst="rect">
            <a:avLst/>
          </a:prstGeom>
          <a:noFill/>
        </p:spPr>
        <p:txBody>
          <a:bodyPr wrap="square" rtlCol="0">
            <a:spAutoFit/>
          </a:bodyPr>
          <a:lstStyle/>
          <a:p>
            <a:pPr algn="ctr"/>
            <a:r>
              <a:rPr lang="ru-RU" b="1" dirty="0">
                <a:latin typeface="Times New Roman" panose="02020603050405020304" pitchFamily="18" charset="0"/>
                <a:cs typeface="Times New Roman" panose="02020603050405020304" pitchFamily="18" charset="0"/>
              </a:rPr>
              <a:t>Ташкилий ва таркибий бўлинмалар</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18299D8-E877-3A6F-4EB2-7DC3F49DA9DD}"/>
              </a:ext>
            </a:extLst>
          </p:cNvPr>
          <p:cNvSpPr txBox="1"/>
          <p:nvPr/>
        </p:nvSpPr>
        <p:spPr>
          <a:xfrm>
            <a:off x="4856480" y="2104969"/>
            <a:ext cx="325120"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A</a:t>
            </a:r>
          </a:p>
        </p:txBody>
      </p:sp>
      <p:sp>
        <p:nvSpPr>
          <p:cNvPr id="10" name="TextBox 9">
            <a:extLst>
              <a:ext uri="{FF2B5EF4-FFF2-40B4-BE49-F238E27FC236}">
                <a16:creationId xmlns:a16="http://schemas.microsoft.com/office/drawing/2014/main" id="{30C8F539-D4A7-B5F7-9005-337A5E0F5C0B}"/>
              </a:ext>
            </a:extLst>
          </p:cNvPr>
          <p:cNvSpPr txBox="1"/>
          <p:nvPr/>
        </p:nvSpPr>
        <p:spPr>
          <a:xfrm>
            <a:off x="5842000" y="2104969"/>
            <a:ext cx="325120"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B</a:t>
            </a:r>
          </a:p>
        </p:txBody>
      </p:sp>
      <p:sp>
        <p:nvSpPr>
          <p:cNvPr id="11" name="TextBox 10">
            <a:extLst>
              <a:ext uri="{FF2B5EF4-FFF2-40B4-BE49-F238E27FC236}">
                <a16:creationId xmlns:a16="http://schemas.microsoft.com/office/drawing/2014/main" id="{8C05D41A-8C3A-1187-0C4F-4F74D3B99C95}"/>
              </a:ext>
            </a:extLst>
          </p:cNvPr>
          <p:cNvSpPr txBox="1"/>
          <p:nvPr/>
        </p:nvSpPr>
        <p:spPr>
          <a:xfrm>
            <a:off x="6794500" y="2104969"/>
            <a:ext cx="325120"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C</a:t>
            </a:r>
          </a:p>
        </p:txBody>
      </p:sp>
      <p:sp>
        <p:nvSpPr>
          <p:cNvPr id="12" name="TextBox 11">
            <a:extLst>
              <a:ext uri="{FF2B5EF4-FFF2-40B4-BE49-F238E27FC236}">
                <a16:creationId xmlns:a16="http://schemas.microsoft.com/office/drawing/2014/main" id="{2F88BDC4-9290-3D94-FC5E-D4D3F3C35746}"/>
              </a:ext>
            </a:extLst>
          </p:cNvPr>
          <p:cNvSpPr txBox="1"/>
          <p:nvPr/>
        </p:nvSpPr>
        <p:spPr>
          <a:xfrm>
            <a:off x="7780020" y="2104969"/>
            <a:ext cx="325120"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D</a:t>
            </a:r>
          </a:p>
        </p:txBody>
      </p:sp>
      <p:sp>
        <p:nvSpPr>
          <p:cNvPr id="13" name="TextBox 12">
            <a:extLst>
              <a:ext uri="{FF2B5EF4-FFF2-40B4-BE49-F238E27FC236}">
                <a16:creationId xmlns:a16="http://schemas.microsoft.com/office/drawing/2014/main" id="{72DB3E17-59E8-EE5B-BA52-86B703F4A25C}"/>
              </a:ext>
            </a:extLst>
          </p:cNvPr>
          <p:cNvSpPr txBox="1"/>
          <p:nvPr/>
        </p:nvSpPr>
        <p:spPr>
          <a:xfrm>
            <a:off x="8737600" y="2104969"/>
            <a:ext cx="325120"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E</a:t>
            </a:r>
          </a:p>
        </p:txBody>
      </p:sp>
      <p:sp>
        <p:nvSpPr>
          <p:cNvPr id="14" name="TextBox 13">
            <a:extLst>
              <a:ext uri="{FF2B5EF4-FFF2-40B4-BE49-F238E27FC236}">
                <a16:creationId xmlns:a16="http://schemas.microsoft.com/office/drawing/2014/main" id="{933F977F-6F34-159A-D548-C312E5ED98A5}"/>
              </a:ext>
            </a:extLst>
          </p:cNvPr>
          <p:cNvSpPr txBox="1"/>
          <p:nvPr/>
        </p:nvSpPr>
        <p:spPr>
          <a:xfrm>
            <a:off x="9723120" y="2104969"/>
            <a:ext cx="325120"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F</a:t>
            </a:r>
          </a:p>
        </p:txBody>
      </p:sp>
      <p:sp>
        <p:nvSpPr>
          <p:cNvPr id="15" name="TextBox 14">
            <a:extLst>
              <a:ext uri="{FF2B5EF4-FFF2-40B4-BE49-F238E27FC236}">
                <a16:creationId xmlns:a16="http://schemas.microsoft.com/office/drawing/2014/main" id="{D4E4F498-4E21-452C-330A-C9E9AECF94DD}"/>
              </a:ext>
            </a:extLst>
          </p:cNvPr>
          <p:cNvSpPr txBox="1"/>
          <p:nvPr/>
        </p:nvSpPr>
        <p:spPr>
          <a:xfrm>
            <a:off x="10708640" y="2104969"/>
            <a:ext cx="325120"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K</a:t>
            </a:r>
          </a:p>
        </p:txBody>
      </p:sp>
      <p:sp>
        <p:nvSpPr>
          <p:cNvPr id="16" name="TextBox 15">
            <a:extLst>
              <a:ext uri="{FF2B5EF4-FFF2-40B4-BE49-F238E27FC236}">
                <a16:creationId xmlns:a16="http://schemas.microsoft.com/office/drawing/2014/main" id="{3805582F-2100-C95B-E6B2-CD26674036B2}"/>
              </a:ext>
            </a:extLst>
          </p:cNvPr>
          <p:cNvSpPr txBox="1"/>
          <p:nvPr/>
        </p:nvSpPr>
        <p:spPr>
          <a:xfrm>
            <a:off x="2011680" y="1785269"/>
            <a:ext cx="1960880" cy="707886"/>
          </a:xfrm>
          <a:prstGeom prst="rect">
            <a:avLst/>
          </a:prstGeom>
          <a:noFill/>
        </p:spPr>
        <p:txBody>
          <a:bodyPr wrap="square" rtlCol="0">
            <a:spAutoFit/>
          </a:bodyPr>
          <a:lstStyle/>
          <a:p>
            <a:pPr algn="ctr"/>
            <a:r>
              <a:rPr lang="uz-Cyrl-UZ" sz="2000" b="1" dirty="0">
                <a:solidFill>
                  <a:schemeClr val="bg1"/>
                </a:solidFill>
                <a:latin typeface="Times New Roman" panose="02020603050405020304" pitchFamily="18" charset="0"/>
                <a:cs typeface="Times New Roman" panose="02020603050405020304" pitchFamily="18" charset="0"/>
              </a:rPr>
              <a:t>Лойиҳа босқичлари</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73AD986D-89C6-DCF3-2D6B-8DC34E00016E}"/>
              </a:ext>
            </a:extLst>
          </p:cNvPr>
          <p:cNvSpPr txBox="1"/>
          <p:nvPr/>
        </p:nvSpPr>
        <p:spPr>
          <a:xfrm>
            <a:off x="1493520" y="2831910"/>
            <a:ext cx="2651760" cy="369332"/>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Талабларни аниқлаш</a:t>
            </a:r>
            <a:endParaRPr lang="en-US" b="1"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BB69568-F1C2-C3C6-1790-289FBE4D6639}"/>
              </a:ext>
            </a:extLst>
          </p:cNvPr>
          <p:cNvSpPr txBox="1"/>
          <p:nvPr/>
        </p:nvSpPr>
        <p:spPr>
          <a:xfrm>
            <a:off x="1493519" y="3251980"/>
            <a:ext cx="2910217" cy="646331"/>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Функционал </a:t>
            </a:r>
            <a:r>
              <a:rPr lang="uz-Cyrl-UZ" b="1" dirty="0">
                <a:latin typeface="Times New Roman" panose="02020603050405020304" pitchFamily="18" charset="0"/>
                <a:cs typeface="Times New Roman" panose="02020603050405020304" pitchFamily="18" charset="0"/>
              </a:rPr>
              <a:t>лойиҳалаш</a:t>
            </a:r>
            <a:endParaRPr lang="en-US"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15905DE-0364-C576-D35F-AE54408B7714}"/>
              </a:ext>
            </a:extLst>
          </p:cNvPr>
          <p:cNvSpPr txBox="1"/>
          <p:nvPr/>
        </p:nvSpPr>
        <p:spPr>
          <a:xfrm>
            <a:off x="1493520" y="3672050"/>
            <a:ext cx="2783840" cy="369332"/>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Технологик </a:t>
            </a:r>
            <a:r>
              <a:rPr lang="uz-Cyrl-UZ" b="1" dirty="0">
                <a:latin typeface="Times New Roman" panose="02020603050405020304" pitchFamily="18" charset="0"/>
                <a:cs typeface="Times New Roman" panose="02020603050405020304" pitchFamily="18" charset="0"/>
              </a:rPr>
              <a:t>лойиҳалаш</a:t>
            </a:r>
            <a:endParaRPr lang="en-US" b="1"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9DC37EC4-E226-DC29-AE02-3FC48DCA39F9}"/>
              </a:ext>
            </a:extLst>
          </p:cNvPr>
          <p:cNvSpPr txBox="1"/>
          <p:nvPr/>
        </p:nvSpPr>
        <p:spPr>
          <a:xfrm>
            <a:off x="1493520" y="4092120"/>
            <a:ext cx="2296160" cy="370840"/>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Маҳсулот яратиш</a:t>
            </a:r>
            <a:endParaRPr lang="en-US" b="1" dirty="0">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40A2156-108E-2352-11B5-BAD46624508C}"/>
              </a:ext>
            </a:extLst>
          </p:cNvPr>
          <p:cNvSpPr txBox="1"/>
          <p:nvPr/>
        </p:nvSpPr>
        <p:spPr>
          <a:xfrm>
            <a:off x="1493520" y="4462960"/>
            <a:ext cx="2296160" cy="370840"/>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Синовлар</a:t>
            </a:r>
            <a:endParaRPr lang="en-US" b="1"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FA354EA1-9C96-D2D5-07C5-11369C4CE348}"/>
              </a:ext>
            </a:extLst>
          </p:cNvPr>
          <p:cNvSpPr txBox="1"/>
          <p:nvPr/>
        </p:nvSpPr>
        <p:spPr>
          <a:xfrm>
            <a:off x="4757420" y="2855194"/>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a:t>
            </a:r>
          </a:p>
        </p:txBody>
      </p:sp>
      <p:sp>
        <p:nvSpPr>
          <p:cNvPr id="24" name="TextBox 23">
            <a:extLst>
              <a:ext uri="{FF2B5EF4-FFF2-40B4-BE49-F238E27FC236}">
                <a16:creationId xmlns:a16="http://schemas.microsoft.com/office/drawing/2014/main" id="{3284BEEA-9711-337C-38B8-4BB7798B618E}"/>
              </a:ext>
            </a:extLst>
          </p:cNvPr>
          <p:cNvSpPr txBox="1"/>
          <p:nvPr/>
        </p:nvSpPr>
        <p:spPr>
          <a:xfrm>
            <a:off x="4757420" y="4093628"/>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25" name="TextBox 24">
            <a:extLst>
              <a:ext uri="{FF2B5EF4-FFF2-40B4-BE49-F238E27FC236}">
                <a16:creationId xmlns:a16="http://schemas.microsoft.com/office/drawing/2014/main" id="{8898F4D8-8A0E-C8B3-0CE5-9DDF63F4EEE0}"/>
              </a:ext>
            </a:extLst>
          </p:cNvPr>
          <p:cNvSpPr txBox="1"/>
          <p:nvPr/>
        </p:nvSpPr>
        <p:spPr>
          <a:xfrm>
            <a:off x="4757420" y="4472284"/>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C</a:t>
            </a:r>
          </a:p>
        </p:txBody>
      </p:sp>
      <p:sp>
        <p:nvSpPr>
          <p:cNvPr id="26" name="TextBox 25">
            <a:extLst>
              <a:ext uri="{FF2B5EF4-FFF2-40B4-BE49-F238E27FC236}">
                <a16:creationId xmlns:a16="http://schemas.microsoft.com/office/drawing/2014/main" id="{65161B03-7675-5B08-68F6-B77D5006D36A}"/>
              </a:ext>
            </a:extLst>
          </p:cNvPr>
          <p:cNvSpPr txBox="1"/>
          <p:nvPr/>
        </p:nvSpPr>
        <p:spPr>
          <a:xfrm>
            <a:off x="6700522" y="4080577"/>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a:t>
            </a:r>
          </a:p>
        </p:txBody>
      </p:sp>
      <p:sp>
        <p:nvSpPr>
          <p:cNvPr id="27" name="TextBox 26">
            <a:extLst>
              <a:ext uri="{FF2B5EF4-FFF2-40B4-BE49-F238E27FC236}">
                <a16:creationId xmlns:a16="http://schemas.microsoft.com/office/drawing/2014/main" id="{E0C2E006-83EE-CB90-38C2-D4147CA90A99}"/>
              </a:ext>
            </a:extLst>
          </p:cNvPr>
          <p:cNvSpPr txBox="1"/>
          <p:nvPr/>
        </p:nvSpPr>
        <p:spPr>
          <a:xfrm>
            <a:off x="6700522" y="4459233"/>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a:t>
            </a:r>
          </a:p>
        </p:txBody>
      </p:sp>
      <p:sp>
        <p:nvSpPr>
          <p:cNvPr id="28" name="TextBox 27">
            <a:extLst>
              <a:ext uri="{FF2B5EF4-FFF2-40B4-BE49-F238E27FC236}">
                <a16:creationId xmlns:a16="http://schemas.microsoft.com/office/drawing/2014/main" id="{90285D46-7ACA-A1C8-EE93-46B8132AEF70}"/>
              </a:ext>
            </a:extLst>
          </p:cNvPr>
          <p:cNvSpPr txBox="1"/>
          <p:nvPr/>
        </p:nvSpPr>
        <p:spPr>
          <a:xfrm>
            <a:off x="5739131" y="4086395"/>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R</a:t>
            </a:r>
          </a:p>
        </p:txBody>
      </p:sp>
      <p:sp>
        <p:nvSpPr>
          <p:cNvPr id="29" name="TextBox 28">
            <a:extLst>
              <a:ext uri="{FF2B5EF4-FFF2-40B4-BE49-F238E27FC236}">
                <a16:creationId xmlns:a16="http://schemas.microsoft.com/office/drawing/2014/main" id="{A270F156-F2C2-5B9A-4E44-0C8E1CE63795}"/>
              </a:ext>
            </a:extLst>
          </p:cNvPr>
          <p:cNvSpPr txBox="1"/>
          <p:nvPr/>
        </p:nvSpPr>
        <p:spPr>
          <a:xfrm>
            <a:off x="5739131" y="4465051"/>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30" name="TextBox 29">
            <a:extLst>
              <a:ext uri="{FF2B5EF4-FFF2-40B4-BE49-F238E27FC236}">
                <a16:creationId xmlns:a16="http://schemas.microsoft.com/office/drawing/2014/main" id="{5329902B-B5B2-E11C-E8C6-27381798F511}"/>
              </a:ext>
            </a:extLst>
          </p:cNvPr>
          <p:cNvSpPr txBox="1"/>
          <p:nvPr/>
        </p:nvSpPr>
        <p:spPr>
          <a:xfrm>
            <a:off x="5739131" y="3284052"/>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a:t>
            </a:r>
          </a:p>
        </p:txBody>
      </p:sp>
      <p:sp>
        <p:nvSpPr>
          <p:cNvPr id="31" name="TextBox 30">
            <a:extLst>
              <a:ext uri="{FF2B5EF4-FFF2-40B4-BE49-F238E27FC236}">
                <a16:creationId xmlns:a16="http://schemas.microsoft.com/office/drawing/2014/main" id="{4F38C8DC-D21A-8C5D-CA1D-B7BB1B5BFA6A}"/>
              </a:ext>
            </a:extLst>
          </p:cNvPr>
          <p:cNvSpPr txBox="1"/>
          <p:nvPr/>
        </p:nvSpPr>
        <p:spPr>
          <a:xfrm>
            <a:off x="5739131" y="3683028"/>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a:t>
            </a:r>
          </a:p>
        </p:txBody>
      </p:sp>
      <p:sp>
        <p:nvSpPr>
          <p:cNvPr id="32" name="TextBox 31">
            <a:extLst>
              <a:ext uri="{FF2B5EF4-FFF2-40B4-BE49-F238E27FC236}">
                <a16:creationId xmlns:a16="http://schemas.microsoft.com/office/drawing/2014/main" id="{D6D907B2-07D3-09EA-A0DE-BC61839564DE}"/>
              </a:ext>
            </a:extLst>
          </p:cNvPr>
          <p:cNvSpPr txBox="1"/>
          <p:nvPr/>
        </p:nvSpPr>
        <p:spPr>
          <a:xfrm>
            <a:off x="5739131" y="2855733"/>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a:t>
            </a:r>
          </a:p>
        </p:txBody>
      </p:sp>
      <p:sp>
        <p:nvSpPr>
          <p:cNvPr id="33" name="TextBox 32">
            <a:extLst>
              <a:ext uri="{FF2B5EF4-FFF2-40B4-BE49-F238E27FC236}">
                <a16:creationId xmlns:a16="http://schemas.microsoft.com/office/drawing/2014/main" id="{04FDB68F-044D-3AA6-9642-40035FFA32D8}"/>
              </a:ext>
            </a:extLst>
          </p:cNvPr>
          <p:cNvSpPr txBox="1"/>
          <p:nvPr/>
        </p:nvSpPr>
        <p:spPr>
          <a:xfrm>
            <a:off x="7661913" y="3690925"/>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34" name="TextBox 33">
            <a:extLst>
              <a:ext uri="{FF2B5EF4-FFF2-40B4-BE49-F238E27FC236}">
                <a16:creationId xmlns:a16="http://schemas.microsoft.com/office/drawing/2014/main" id="{003A1415-EA8E-8B58-D887-C8B6C7407740}"/>
              </a:ext>
            </a:extLst>
          </p:cNvPr>
          <p:cNvSpPr txBox="1"/>
          <p:nvPr/>
        </p:nvSpPr>
        <p:spPr>
          <a:xfrm>
            <a:off x="7661913" y="4089901"/>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35" name="TextBox 34">
            <a:extLst>
              <a:ext uri="{FF2B5EF4-FFF2-40B4-BE49-F238E27FC236}">
                <a16:creationId xmlns:a16="http://schemas.microsoft.com/office/drawing/2014/main" id="{4B72B337-BEC2-1E76-EF7F-25DE99570102}"/>
              </a:ext>
            </a:extLst>
          </p:cNvPr>
          <p:cNvSpPr txBox="1"/>
          <p:nvPr/>
        </p:nvSpPr>
        <p:spPr>
          <a:xfrm>
            <a:off x="7661913" y="3262606"/>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R</a:t>
            </a:r>
          </a:p>
        </p:txBody>
      </p:sp>
      <p:sp>
        <p:nvSpPr>
          <p:cNvPr id="36" name="TextBox 35">
            <a:extLst>
              <a:ext uri="{FF2B5EF4-FFF2-40B4-BE49-F238E27FC236}">
                <a16:creationId xmlns:a16="http://schemas.microsoft.com/office/drawing/2014/main" id="{FB61C4D8-FD32-CB78-AAB0-0E8E5E08C82E}"/>
              </a:ext>
            </a:extLst>
          </p:cNvPr>
          <p:cNvSpPr txBox="1"/>
          <p:nvPr/>
        </p:nvSpPr>
        <p:spPr>
          <a:xfrm>
            <a:off x="8641082" y="3285121"/>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37" name="TextBox 36">
            <a:extLst>
              <a:ext uri="{FF2B5EF4-FFF2-40B4-BE49-F238E27FC236}">
                <a16:creationId xmlns:a16="http://schemas.microsoft.com/office/drawing/2014/main" id="{274089B5-85F0-EBA7-4F2B-C2D92EC08914}"/>
              </a:ext>
            </a:extLst>
          </p:cNvPr>
          <p:cNvSpPr txBox="1"/>
          <p:nvPr/>
        </p:nvSpPr>
        <p:spPr>
          <a:xfrm>
            <a:off x="8641082" y="3663777"/>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C</a:t>
            </a:r>
          </a:p>
        </p:txBody>
      </p:sp>
      <p:sp>
        <p:nvSpPr>
          <p:cNvPr id="38" name="TextBox 37">
            <a:extLst>
              <a:ext uri="{FF2B5EF4-FFF2-40B4-BE49-F238E27FC236}">
                <a16:creationId xmlns:a16="http://schemas.microsoft.com/office/drawing/2014/main" id="{AB8C73F1-FB62-C6D5-BBA5-D376E72CE8BF}"/>
              </a:ext>
            </a:extLst>
          </p:cNvPr>
          <p:cNvSpPr txBox="1"/>
          <p:nvPr/>
        </p:nvSpPr>
        <p:spPr>
          <a:xfrm>
            <a:off x="10572755" y="4090851"/>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C</a:t>
            </a:r>
          </a:p>
        </p:txBody>
      </p:sp>
      <p:sp>
        <p:nvSpPr>
          <p:cNvPr id="39" name="TextBox 38">
            <a:extLst>
              <a:ext uri="{FF2B5EF4-FFF2-40B4-BE49-F238E27FC236}">
                <a16:creationId xmlns:a16="http://schemas.microsoft.com/office/drawing/2014/main" id="{892650B7-B5E5-5AE2-8D74-CAEDDB8C9A8E}"/>
              </a:ext>
            </a:extLst>
          </p:cNvPr>
          <p:cNvSpPr txBox="1"/>
          <p:nvPr/>
        </p:nvSpPr>
        <p:spPr>
          <a:xfrm>
            <a:off x="10572755" y="4469507"/>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40" name="TextBox 39">
            <a:extLst>
              <a:ext uri="{FF2B5EF4-FFF2-40B4-BE49-F238E27FC236}">
                <a16:creationId xmlns:a16="http://schemas.microsoft.com/office/drawing/2014/main" id="{1D86C808-B76D-AF7B-4AED-5E74D54D5916}"/>
              </a:ext>
            </a:extLst>
          </p:cNvPr>
          <p:cNvSpPr txBox="1"/>
          <p:nvPr/>
        </p:nvSpPr>
        <p:spPr>
          <a:xfrm>
            <a:off x="10572755" y="2862487"/>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41" name="TextBox 40">
            <a:extLst>
              <a:ext uri="{FF2B5EF4-FFF2-40B4-BE49-F238E27FC236}">
                <a16:creationId xmlns:a16="http://schemas.microsoft.com/office/drawing/2014/main" id="{D29885A2-68BE-D82F-591C-BAF39C962243}"/>
              </a:ext>
            </a:extLst>
          </p:cNvPr>
          <p:cNvSpPr txBox="1"/>
          <p:nvPr/>
        </p:nvSpPr>
        <p:spPr>
          <a:xfrm>
            <a:off x="9620251" y="3227177"/>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42" name="TextBox 41">
            <a:extLst>
              <a:ext uri="{FF2B5EF4-FFF2-40B4-BE49-F238E27FC236}">
                <a16:creationId xmlns:a16="http://schemas.microsoft.com/office/drawing/2014/main" id="{CB18DE5D-6474-520A-0477-AB162FD06395}"/>
              </a:ext>
            </a:extLst>
          </p:cNvPr>
          <p:cNvSpPr txBox="1"/>
          <p:nvPr/>
        </p:nvSpPr>
        <p:spPr>
          <a:xfrm>
            <a:off x="9620251" y="4469507"/>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R</a:t>
            </a:r>
          </a:p>
        </p:txBody>
      </p:sp>
      <p:sp>
        <p:nvSpPr>
          <p:cNvPr id="44" name="TextBox 43">
            <a:extLst>
              <a:ext uri="{FF2B5EF4-FFF2-40B4-BE49-F238E27FC236}">
                <a16:creationId xmlns:a16="http://schemas.microsoft.com/office/drawing/2014/main" id="{5B9F86C6-1273-340E-4BF0-967070E78FD1}"/>
              </a:ext>
            </a:extLst>
          </p:cNvPr>
          <p:cNvSpPr txBox="1"/>
          <p:nvPr/>
        </p:nvSpPr>
        <p:spPr>
          <a:xfrm>
            <a:off x="6709409" y="2853947"/>
            <a:ext cx="523240"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I</a:t>
            </a:r>
          </a:p>
        </p:txBody>
      </p:sp>
      <p:sp>
        <p:nvSpPr>
          <p:cNvPr id="43" name="Прямоугольник 42">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972995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500"/>
                                        <p:tgtEl>
                                          <p:spTgt spid="4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fade">
                                      <p:cBhvr>
                                        <p:cTn id="77" dur="500"/>
                                        <p:tgtEl>
                                          <p:spTgt spid="40"/>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500"/>
                                        <p:tgtEl>
                                          <p:spTgt spid="18"/>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500"/>
                                        <p:tgtEl>
                                          <p:spTgt spid="35"/>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fade">
                                      <p:cBhvr>
                                        <p:cTn id="102" dur="500"/>
                                        <p:tgtEl>
                                          <p:spTgt spid="41"/>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500"/>
                                        <p:tgtEl>
                                          <p:spTgt spid="19"/>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1"/>
                                        </p:tgtEl>
                                        <p:attrNameLst>
                                          <p:attrName>style.visibility</p:attrName>
                                        </p:attrNameLst>
                                      </p:cBhvr>
                                      <p:to>
                                        <p:strVal val="visible"/>
                                      </p:to>
                                    </p:set>
                                    <p:animEffect transition="in" filter="fade">
                                      <p:cBhvr>
                                        <p:cTn id="112" dur="500"/>
                                        <p:tgtEl>
                                          <p:spTgt spid="31"/>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500"/>
                                        <p:tgtEl>
                                          <p:spTgt spid="33"/>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7"/>
                                        </p:tgtEl>
                                        <p:attrNameLst>
                                          <p:attrName>style.visibility</p:attrName>
                                        </p:attrNameLst>
                                      </p:cBhvr>
                                      <p:to>
                                        <p:strVal val="visible"/>
                                      </p:to>
                                    </p:set>
                                    <p:animEffect transition="in" filter="fade">
                                      <p:cBhvr>
                                        <p:cTn id="122" dur="500"/>
                                        <p:tgtEl>
                                          <p:spTgt spid="37"/>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fade">
                                      <p:cBhvr>
                                        <p:cTn id="127" dur="500"/>
                                        <p:tgtEl>
                                          <p:spTgt spid="20"/>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24"/>
                                        </p:tgtEl>
                                        <p:attrNameLst>
                                          <p:attrName>style.visibility</p:attrName>
                                        </p:attrNameLst>
                                      </p:cBhvr>
                                      <p:to>
                                        <p:strVal val="visible"/>
                                      </p:to>
                                    </p:set>
                                    <p:animEffect transition="in" filter="fade">
                                      <p:cBhvr>
                                        <p:cTn id="132" dur="500"/>
                                        <p:tgtEl>
                                          <p:spTgt spid="24"/>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28"/>
                                        </p:tgtEl>
                                        <p:attrNameLst>
                                          <p:attrName>style.visibility</p:attrName>
                                        </p:attrNameLst>
                                      </p:cBhvr>
                                      <p:to>
                                        <p:strVal val="visible"/>
                                      </p:to>
                                    </p:set>
                                    <p:animEffect transition="in" filter="fade">
                                      <p:cBhvr>
                                        <p:cTn id="137" dur="500"/>
                                        <p:tgtEl>
                                          <p:spTgt spid="28"/>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26"/>
                                        </p:tgtEl>
                                        <p:attrNameLst>
                                          <p:attrName>style.visibility</p:attrName>
                                        </p:attrNameLst>
                                      </p:cBhvr>
                                      <p:to>
                                        <p:strVal val="visible"/>
                                      </p:to>
                                    </p:set>
                                    <p:animEffect transition="in" filter="fade">
                                      <p:cBhvr>
                                        <p:cTn id="142" dur="500"/>
                                        <p:tgtEl>
                                          <p:spTgt spid="26"/>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fade">
                                      <p:cBhvr>
                                        <p:cTn id="147" dur="500"/>
                                        <p:tgtEl>
                                          <p:spTgt spid="34"/>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grpId="0" nodeType="clickEffect">
                                  <p:stCondLst>
                                    <p:cond delay="0"/>
                                  </p:stCondLst>
                                  <p:childTnLst>
                                    <p:set>
                                      <p:cBhvr>
                                        <p:cTn id="151" dur="1" fill="hold">
                                          <p:stCondLst>
                                            <p:cond delay="0"/>
                                          </p:stCondLst>
                                        </p:cTn>
                                        <p:tgtEl>
                                          <p:spTgt spid="38"/>
                                        </p:tgtEl>
                                        <p:attrNameLst>
                                          <p:attrName>style.visibility</p:attrName>
                                        </p:attrNameLst>
                                      </p:cBhvr>
                                      <p:to>
                                        <p:strVal val="visible"/>
                                      </p:to>
                                    </p:set>
                                    <p:animEffect transition="in" filter="fade">
                                      <p:cBhvr>
                                        <p:cTn id="152" dur="500"/>
                                        <p:tgtEl>
                                          <p:spTgt spid="38"/>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grpId="0" nodeType="clickEffect">
                                  <p:stCondLst>
                                    <p:cond delay="0"/>
                                  </p:stCondLst>
                                  <p:childTnLst>
                                    <p:set>
                                      <p:cBhvr>
                                        <p:cTn id="156" dur="1" fill="hold">
                                          <p:stCondLst>
                                            <p:cond delay="0"/>
                                          </p:stCondLst>
                                        </p:cTn>
                                        <p:tgtEl>
                                          <p:spTgt spid="21"/>
                                        </p:tgtEl>
                                        <p:attrNameLst>
                                          <p:attrName>style.visibility</p:attrName>
                                        </p:attrNameLst>
                                      </p:cBhvr>
                                      <p:to>
                                        <p:strVal val="visible"/>
                                      </p:to>
                                    </p:set>
                                    <p:animEffect transition="in" filter="fade">
                                      <p:cBhvr>
                                        <p:cTn id="157" dur="500"/>
                                        <p:tgtEl>
                                          <p:spTgt spid="21"/>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grpId="0" nodeType="clickEffect">
                                  <p:stCondLst>
                                    <p:cond delay="0"/>
                                  </p:stCondLst>
                                  <p:childTnLst>
                                    <p:set>
                                      <p:cBhvr>
                                        <p:cTn id="161" dur="1" fill="hold">
                                          <p:stCondLst>
                                            <p:cond delay="0"/>
                                          </p:stCondLst>
                                        </p:cTn>
                                        <p:tgtEl>
                                          <p:spTgt spid="25"/>
                                        </p:tgtEl>
                                        <p:attrNameLst>
                                          <p:attrName>style.visibility</p:attrName>
                                        </p:attrNameLst>
                                      </p:cBhvr>
                                      <p:to>
                                        <p:strVal val="visible"/>
                                      </p:to>
                                    </p:set>
                                    <p:animEffect transition="in" filter="fade">
                                      <p:cBhvr>
                                        <p:cTn id="162" dur="500"/>
                                        <p:tgtEl>
                                          <p:spTgt spid="25"/>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grpId="0" nodeType="clickEffect">
                                  <p:stCondLst>
                                    <p:cond delay="0"/>
                                  </p:stCondLst>
                                  <p:childTnLst>
                                    <p:set>
                                      <p:cBhvr>
                                        <p:cTn id="166" dur="1" fill="hold">
                                          <p:stCondLst>
                                            <p:cond delay="0"/>
                                          </p:stCondLst>
                                        </p:cTn>
                                        <p:tgtEl>
                                          <p:spTgt spid="29"/>
                                        </p:tgtEl>
                                        <p:attrNameLst>
                                          <p:attrName>style.visibility</p:attrName>
                                        </p:attrNameLst>
                                      </p:cBhvr>
                                      <p:to>
                                        <p:strVal val="visible"/>
                                      </p:to>
                                    </p:set>
                                    <p:animEffect transition="in" filter="fade">
                                      <p:cBhvr>
                                        <p:cTn id="167" dur="500"/>
                                        <p:tgtEl>
                                          <p:spTgt spid="29"/>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grpId="0" nodeType="click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fade">
                                      <p:cBhvr>
                                        <p:cTn id="172" dur="500"/>
                                        <p:tgtEl>
                                          <p:spTgt spid="27"/>
                                        </p:tgtEl>
                                      </p:cBhvr>
                                    </p:animEffect>
                                  </p:childTnLst>
                                </p:cTn>
                              </p:par>
                            </p:childTnLst>
                          </p:cTn>
                        </p:par>
                      </p:childTnLst>
                    </p:cTn>
                  </p:par>
                  <p:par>
                    <p:cTn id="173" fill="hold">
                      <p:stCondLst>
                        <p:cond delay="indefinite"/>
                      </p:stCondLst>
                      <p:childTnLst>
                        <p:par>
                          <p:cTn id="174" fill="hold">
                            <p:stCondLst>
                              <p:cond delay="0"/>
                            </p:stCondLst>
                            <p:childTnLst>
                              <p:par>
                                <p:cTn id="175" presetID="10" presetClass="entr" presetSubtype="0" fill="hold" grpId="0" nodeType="clickEffect">
                                  <p:stCondLst>
                                    <p:cond delay="0"/>
                                  </p:stCondLst>
                                  <p:childTnLst>
                                    <p:set>
                                      <p:cBhvr>
                                        <p:cTn id="176" dur="1" fill="hold">
                                          <p:stCondLst>
                                            <p:cond delay="0"/>
                                          </p:stCondLst>
                                        </p:cTn>
                                        <p:tgtEl>
                                          <p:spTgt spid="42"/>
                                        </p:tgtEl>
                                        <p:attrNameLst>
                                          <p:attrName>style.visibility</p:attrName>
                                        </p:attrNameLst>
                                      </p:cBhvr>
                                      <p:to>
                                        <p:strVal val="visible"/>
                                      </p:to>
                                    </p:set>
                                    <p:animEffect transition="in" filter="fade">
                                      <p:cBhvr>
                                        <p:cTn id="177" dur="500"/>
                                        <p:tgtEl>
                                          <p:spTgt spid="42"/>
                                        </p:tgtEl>
                                      </p:cBhvr>
                                    </p:animEffect>
                                  </p:childTnLst>
                                </p:cTn>
                              </p:par>
                            </p:childTnLst>
                          </p:cTn>
                        </p:par>
                      </p:childTnLst>
                    </p:cTn>
                  </p:par>
                  <p:par>
                    <p:cTn id="178" fill="hold">
                      <p:stCondLst>
                        <p:cond delay="indefinite"/>
                      </p:stCondLst>
                      <p:childTnLst>
                        <p:par>
                          <p:cTn id="179" fill="hold">
                            <p:stCondLst>
                              <p:cond delay="0"/>
                            </p:stCondLst>
                            <p:childTnLst>
                              <p:par>
                                <p:cTn id="180" presetID="10" presetClass="entr" presetSubtype="0" fill="hold" grpId="0" nodeType="clickEffect">
                                  <p:stCondLst>
                                    <p:cond delay="0"/>
                                  </p:stCondLst>
                                  <p:childTnLst>
                                    <p:set>
                                      <p:cBhvr>
                                        <p:cTn id="181" dur="1" fill="hold">
                                          <p:stCondLst>
                                            <p:cond delay="0"/>
                                          </p:stCondLst>
                                        </p:cTn>
                                        <p:tgtEl>
                                          <p:spTgt spid="39"/>
                                        </p:tgtEl>
                                        <p:attrNameLst>
                                          <p:attrName>style.visibility</p:attrName>
                                        </p:attrNameLst>
                                      </p:cBhvr>
                                      <p:to>
                                        <p:strVal val="visible"/>
                                      </p:to>
                                    </p:set>
                                    <p:animEffect transition="in" filter="fade">
                                      <p:cBhvr>
                                        <p:cTn id="182" dur="500"/>
                                        <p:tgtEl>
                                          <p:spTgt spid="39"/>
                                        </p:tgtEl>
                                      </p:cBhvr>
                                    </p:animEffect>
                                  </p:childTnLst>
                                </p:cTn>
                              </p:par>
                            </p:childTnLst>
                          </p:cTn>
                        </p:par>
                      </p:childTnLst>
                    </p:cTn>
                  </p:par>
                  <p:par>
                    <p:cTn id="183" fill="hold">
                      <p:stCondLst>
                        <p:cond delay="indefinite"/>
                      </p:stCondLst>
                      <p:childTnLst>
                        <p:par>
                          <p:cTn id="184" fill="hold">
                            <p:stCondLst>
                              <p:cond delay="0"/>
                            </p:stCondLst>
                            <p:childTnLst>
                              <p:par>
                                <p:cTn id="185" presetID="10" presetClass="entr" presetSubtype="0" fill="hold" grpId="0" nodeType="clickEffect">
                                  <p:stCondLst>
                                    <p:cond delay="0"/>
                                  </p:stCondLst>
                                  <p:childTnLst>
                                    <p:set>
                                      <p:cBhvr>
                                        <p:cTn id="186" dur="1" fill="hold">
                                          <p:stCondLst>
                                            <p:cond delay="0"/>
                                          </p:stCondLst>
                                        </p:cTn>
                                        <p:tgtEl>
                                          <p:spTgt spid="6">
                                            <p:txEl>
                                              <p:pRg st="0" end="0"/>
                                            </p:txEl>
                                          </p:spTgt>
                                        </p:tgtEl>
                                        <p:attrNameLst>
                                          <p:attrName>style.visibility</p:attrName>
                                        </p:attrNameLst>
                                      </p:cBhvr>
                                      <p:to>
                                        <p:strVal val="visible"/>
                                      </p:to>
                                    </p:set>
                                    <p:animEffect transition="in" filter="fade">
                                      <p:cBhvr>
                                        <p:cTn id="18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uild="p"/>
      <p:bldP spid="8" grpId="0"/>
      <p:bldP spid="9" grpId="0"/>
      <p:bldP spid="10" grpId="0"/>
      <p:bldP spid="11" grpId="0"/>
      <p:bldP spid="12" grpId="0"/>
      <p:bldP spid="13" grpId="0"/>
      <p:bldP spid="14" grpId="0"/>
      <p:bldP spid="15" grpId="0"/>
      <p:bldP spid="17" grpId="0"/>
      <p:bldP spid="18" grpId="0"/>
      <p:bldP spid="19" grpId="0"/>
      <p:bldP spid="20" grpId="0"/>
      <p:bldP spid="21"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1152495" y="1268500"/>
            <a:ext cx="9992541" cy="4139746"/>
          </a:xfrm>
        </p:spPr>
        <p:txBody>
          <a:bodyPr>
            <a:noAutofit/>
          </a:bodyPr>
          <a:lstStyle/>
          <a:p>
            <a:pPr marL="568325" indent="-568325" algn="just">
              <a:lnSpc>
                <a:spcPct val="114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лойиҳа кичик бўлса ва созлаш вазифаси бизнес жараёни билан боғлиқ бўлса,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соддалаштирилган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бир поғонали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матрицаси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дан фойдаланишни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тавсия</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қилинади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p>
          <a:p>
            <a:pPr marL="568325" indent="-568325" algn="just">
              <a:lnSpc>
                <a:spcPct val="114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матрица моделининг фойдаланувчилари компаниянинг раҳбарлари бўлса ва лойиҳада жуда кўп бўлимлар мавжуд бўлса, унда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матрицанинг уч ўлчовли изометриясини қўллаш </a:t>
            </a:r>
            <a:r>
              <a:rPr lang="uz-Cyrl-UZ"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яхшироқ</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бўлади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p>
          <a:p>
            <a:pPr marL="568325" indent="-568325" algn="just">
              <a:lnSpc>
                <a:spcPct val="114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Агар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масъулиятни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тақсимлаш учун қабул қилинган батафсил иш режаси билан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шуғулланадиган</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бўлса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бу ерда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албатта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нинг мумтоз</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усулидан фойдаланган яхшироқ.</a:t>
            </a:r>
            <a:endPar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7" name="Заголовок 1">
            <a:extLst>
              <a:ext uri="{FF2B5EF4-FFF2-40B4-BE49-F238E27FC236}">
                <a16:creationId xmlns:a16="http://schemas.microsoft.com/office/drawing/2014/main" id="{27D2D6C2-4072-05CC-DFE1-AB8FEE59127E}"/>
              </a:ext>
            </a:extLst>
          </p:cNvPr>
          <p:cNvSpPr txBox="1">
            <a:spLocks/>
          </p:cNvSpPr>
          <p:nvPr/>
        </p:nvSpPr>
        <p:spPr>
          <a:xfrm>
            <a:off x="997856" y="129412"/>
            <a:ext cx="10301820" cy="75450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Масъулият матрицасини қўллаш бўйича тавсиялар</a:t>
            </a:r>
            <a:endParaRPr lang="ru-RU" sz="2856" dirty="0">
              <a:solidFill>
                <a:srgbClr val="002060"/>
              </a:solidFill>
              <a:latin typeface="Times New Roman" panose="02020603050405020304" pitchFamily="18" charset="0"/>
              <a:cs typeface="Times New Roman" pitchFamily="18" charset="0"/>
            </a:endParaRPr>
          </a:p>
        </p:txBody>
      </p:sp>
      <p:sp>
        <p:nvSpPr>
          <p:cNvPr id="5" name="Прямоугольник 4">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4109894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945091" y="1219200"/>
            <a:ext cx="10884052" cy="5199289"/>
          </a:xfrm>
        </p:spPr>
        <p:txBody>
          <a:bodyPr>
            <a:noAutofit/>
          </a:bodyPr>
          <a:lstStyle/>
          <a:p>
            <a:pPr marL="509588" indent="-509588" algn="just">
              <a:lnSpc>
                <a:spcPct val="114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Албатта, биринчи навбатда лойиҳани бошқаришда. RACI матрицасини яратиш учун энг тўғри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вақт</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лойиҳани режалаштириш босқичида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Бу келажакда кўплаб муаммолар ва тушунмовчиликларнинг олдини олишга ёрдам беради.</a:t>
            </a:r>
          </a:p>
          <a:p>
            <a:pPr marL="509588" indent="-509588" algn="just">
              <a:lnSpc>
                <a:spcPct val="114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Янги ишлаб чиқишда ёки мавжуд бизнес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жараёнини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стандартлаштиришда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Мавжуд жараён учун RACI матрицасини яратишда, қоида тариқасида, жуда кўп янги ва қизиқарли нарсалар пайдо бўлади.</a:t>
            </a:r>
          </a:p>
          <a:p>
            <a:pPr marL="509588" indent="-509588" algn="just">
              <a:lnSpc>
                <a:spcPct val="114000"/>
              </a:lnSpc>
              <a:spcBef>
                <a:spcPts val="600"/>
              </a:spcBef>
              <a:spcAft>
                <a:spcPts val="600"/>
              </a:spcAft>
              <a:buFont typeface="Wingdings" panose="05000000000000000000" pitchFamily="2" charset="2"/>
              <a:buChar char="Ø"/>
            </a:pP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Бошқа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ҳар қандай вазиятда, ким нима учун жавобгар эканлигини ва нима билан боғлиқлигини қатъий ажратиш керак бўлганда.</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3B03B529-F563-33D3-8E0F-11F451AC2632}"/>
              </a:ext>
            </a:extLst>
          </p:cNvPr>
          <p:cNvSpPr txBox="1">
            <a:spLocks/>
          </p:cNvSpPr>
          <p:nvPr/>
        </p:nvSpPr>
        <p:spPr>
          <a:xfrm>
            <a:off x="997856" y="129412"/>
            <a:ext cx="10301820" cy="958608"/>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Масъулиятни тақсимлаш матрицаси қаерда фойдали </a:t>
            </a:r>
          </a:p>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бўлиши мумкин?</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3083099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1026885" y="1088572"/>
            <a:ext cx="10787743" cy="5638800"/>
          </a:xfrm>
        </p:spPr>
        <p:txBody>
          <a:bodyPr>
            <a:noAutofit/>
          </a:bodyPr>
          <a:lstStyle/>
          <a:p>
            <a:pPr marL="566738" indent="-566738" algn="just">
              <a:lnSpc>
                <a:spcPct val="100000"/>
              </a:lnSpc>
              <a:spcBef>
                <a:spcPts val="600"/>
              </a:spcBef>
              <a:spcAft>
                <a:spcPts val="600"/>
              </a:spcAft>
              <a:buFont typeface="Wingdings" panose="05000000000000000000" pitchFamily="2" charset="2"/>
              <a:buChar char="Ø"/>
            </a:pP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матрицасини қуриш қийин эмас,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керак</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бўлган нарса:</a:t>
            </a:r>
          </a:p>
          <a:p>
            <a:pPr marL="566738" indent="-56673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Лойиҳанинг вазифалари / оралиқ натижалари, бизнес-жараён босқичлари ёки жавобгарликни белгиламоқчи бўлган бошқа ҳаракатлар тўпламини аниқлаш ва вертикал равишда ёзиш.</a:t>
            </a:r>
          </a:p>
          <a:p>
            <a:pPr marL="566738" indent="-56673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Барча ролларни ёки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аниқ</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инсонларни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горизонтал равишда белгилаш ва ёзиш.</a:t>
            </a:r>
          </a:p>
          <a:p>
            <a:pPr marL="566738" indent="-566738" algn="just">
              <a:lnSpc>
                <a:spcPct val="100000"/>
              </a:lnSpc>
              <a:spcBef>
                <a:spcPts val="600"/>
              </a:spcBef>
              <a:spcAft>
                <a:spcPts val="600"/>
              </a:spcAft>
              <a:buFont typeface="Wingdings" panose="05000000000000000000" pitchFamily="2" charset="2"/>
              <a:buChar char="Ø"/>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Ҳар бир вазифа учун «А» ни қўйиш</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Айтганча, бу нуқта мияни ажойиб тарзда тозалайди, чунки «ким буни қилади» дейиш осон, аммо «ким охирги сўзга эга бўлади» қийинроқ.</a:t>
            </a:r>
          </a:p>
          <a:p>
            <a:pPr marL="566738" indent="-566738" algn="just">
              <a:lnSpc>
                <a:spcPct val="100000"/>
              </a:lnSpc>
              <a:spcBef>
                <a:spcPts val="600"/>
              </a:spcBef>
              <a:spcAft>
                <a:spcPts val="600"/>
              </a:spcAft>
              <a:buFont typeface="Wingdings" panose="05000000000000000000" pitchFamily="2" charset="2"/>
              <a:buChar char="Ø"/>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Ҳар бир топшириқ учун «</a:t>
            </a: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ни қўйиш</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566738" indent="-56673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Бошқа ролларга ёки одамларга қараш, улар билан маслаҳатлашиш керакми ёки ҳеч бўлмаганда нима бўлаётгани тўғрисида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уларни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хабардор қилиш керакми ёки йўқлигини аниқлаш ва тегишли ҳарфларни қўйиш.</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7CD36C57-E647-BB59-9806-E6A49DA741CE}"/>
              </a:ext>
            </a:extLst>
          </p:cNvPr>
          <p:cNvSpPr txBox="1">
            <a:spLocks/>
          </p:cNvSpPr>
          <p:nvPr/>
        </p:nvSpPr>
        <p:spPr>
          <a:xfrm>
            <a:off x="997856" y="129412"/>
            <a:ext cx="10301820" cy="75450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Масъулиятни тақсимлаш матрицаси ишлаб чиқиш</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818679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945091" y="1088572"/>
            <a:ext cx="10869538" cy="5225142"/>
          </a:xfrm>
        </p:spPr>
        <p:txBody>
          <a:bodyPr>
            <a:noAutofit/>
          </a:bodyPr>
          <a:lstStyle/>
          <a:p>
            <a:pPr marL="509588" indent="-50958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Тўсатдан, ушбу лойиҳада ёки бизнес жараёнида маъсулиятнинг бошқа бир қисми керак бўлиб қолса, адашманг ва шунчаки тўғри харфни қўшиб қўйинг ҳолос.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Чунки лойиҳани бошқаришдаги ҳамма нарсалар сингари,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менежер</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 </a:t>
            </a:r>
            <a:r>
              <a:rPr lang="uz-Cyrl-UZ"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матрицаси учун эмас, балки у менежер учун восита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ҳисобланади.</a:t>
            </a:r>
            <a:endPar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endParaRPr>
          </a:p>
          <a:p>
            <a:pPr marL="509588" indent="-50958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Қуйидагилар энг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кўп учрайдиган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вариантлар ҳисобланади:</a:t>
            </a:r>
          </a:p>
          <a:p>
            <a:pPr marL="509588" indent="-509588" algn="just">
              <a:lnSpc>
                <a:spcPct val="100000"/>
              </a:lnSpc>
              <a:spcBef>
                <a:spcPts val="600"/>
              </a:spcBef>
              <a:spcAft>
                <a:spcPts val="600"/>
              </a:spcAft>
              <a:buFont typeface="Wingdings" panose="05000000000000000000" pitchFamily="2" charset="2"/>
              <a:buChar char="Ø"/>
            </a:pP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RASCI</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 </a:t>
            </a: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S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(Support)</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одатий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га қўшилади, яъни масъул шахсга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вазифани бажаришга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ёрдам</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берувчи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шахс</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509588" indent="-509588" algn="just">
              <a:lnSpc>
                <a:spcPct val="100000"/>
              </a:lnSpc>
              <a:spcBef>
                <a:spcPts val="600"/>
              </a:spcBef>
              <a:spcAft>
                <a:spcPts val="600"/>
              </a:spcAft>
              <a:buFont typeface="Wingdings" panose="05000000000000000000" pitchFamily="2" charset="2"/>
              <a:buChar char="Ø"/>
            </a:pP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RACIQ</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 </a:t>
            </a: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Q</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одатий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га қўшилади, яъни натижани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ълон қилинган сифатга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мувофиқлигини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текширадиган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шахс</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endParaRPr>
          </a:p>
          <a:p>
            <a:pPr marL="509588" indent="-509588" algn="just">
              <a:lnSpc>
                <a:spcPct val="100000"/>
              </a:lnSpc>
              <a:spcBef>
                <a:spcPts val="600"/>
              </a:spcBef>
              <a:spcAft>
                <a:spcPts val="600"/>
              </a:spcAft>
              <a:buFont typeface="Wingdings" panose="05000000000000000000" pitchFamily="2" charset="2"/>
              <a:buChar char="Ø"/>
            </a:pP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 – VS – V</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S</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одатий </a:t>
            </a:r>
            <a:r>
              <a:rPr lang="en-US"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 </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га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қўшилади, улар мос равишда маҳсулотни қабул қилиш мезонлари бўйича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қабул</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қиладиган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ва уни ишга туширишга рози</a:t>
            </a:r>
            <a:r>
              <a:rPr lang="uz-Cyrl-UZ"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лик</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билдирадиган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шахс</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AFEA6DFF-ED39-8F02-2877-1A7559E9ECFB}"/>
              </a:ext>
            </a:extLst>
          </p:cNvPr>
          <p:cNvSpPr txBox="1">
            <a:spLocks/>
          </p:cNvSpPr>
          <p:nvPr/>
        </p:nvSpPr>
        <p:spPr>
          <a:xfrm>
            <a:off x="997856" y="129412"/>
            <a:ext cx="10301820" cy="75450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a:solidFill>
                  <a:srgbClr val="002060"/>
                </a:solidFill>
                <a:latin typeface="Times New Roman" panose="02020603050405020304" pitchFamily="18" charset="0"/>
                <a:cs typeface="Times New Roman" panose="02020603050405020304" pitchFamily="18" charset="0"/>
              </a:rPr>
              <a:t>Масъулиятни тақсимлаш матрицасини мослаштириш</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56782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623416" y="1070751"/>
            <a:ext cx="11050699" cy="5657838"/>
          </a:xfrm>
        </p:spPr>
        <p:txBody>
          <a:bodyPr>
            <a:noAutofit/>
          </a:bodyPr>
          <a:lstStyle/>
          <a:p>
            <a:pPr marL="509588" indent="-509588" algn="just">
              <a:lnSpc>
                <a:spcPct val="100000"/>
              </a:lnSpc>
              <a:spcBef>
                <a:spcPts val="600"/>
              </a:spcBef>
              <a:spcAft>
                <a:spcPts val="600"/>
              </a:spcAft>
              <a:buFont typeface="Wingdings" panose="05000000000000000000" pitchFamily="2" charset="2"/>
              <a:buChar char="Ø"/>
            </a:pPr>
            <a:r>
              <a:rPr lang="en-US" sz="20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RACI </a:t>
            </a:r>
            <a:r>
              <a:rPr lang="uz-Cyrl-UZ" sz="20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матрицаси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дан маъносиз жадвал яратиш бўйича кўплаб вариантлар мавжуд, аммо бу ерда энг кенг тарқалганлари:</a:t>
            </a:r>
          </a:p>
          <a:p>
            <a:pPr marL="971550" indent="-400050" algn="just">
              <a:lnSpc>
                <a:spcPct val="100000"/>
              </a:lnSpc>
              <a:spcBef>
                <a:spcPts val="600"/>
              </a:spcBef>
              <a:spcAft>
                <a:spcPts val="600"/>
              </a:spcAft>
            </a:pP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Барча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катакчаларда</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хомийни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кўрсатиш</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ёки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буюртмачини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“А”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сифатида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Натижада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юқори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лавозимдагиларнинг</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эътиборидан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қолиш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ҳеч</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қандай</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қарор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қабул</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қилинмаган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масуъллар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йўқ</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971550" indent="-400050" algn="just">
              <a:lnSpc>
                <a:spcPct val="100000"/>
              </a:lnSpc>
              <a:spcBef>
                <a:spcPts val="600"/>
              </a:spcBef>
              <a:spcAft>
                <a:spcPts val="600"/>
              </a:spcAft>
            </a:pP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Матрицанинг</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битта катагига бир нечта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харфларни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жойлаштириш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Йўқ, бундай камдан-кам истиснолар, албатта,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кўп</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учрайди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аммо агар </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бутун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матрицангиз</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А/</a:t>
            </a:r>
            <a:r>
              <a:rPr lang="en-US"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R</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ва </a:t>
            </a:r>
            <a:r>
              <a:rPr lang="en-US"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C/I </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га тўлиқ бўлса,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демак</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ёки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инструментни</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ёки масъулятни тушунмагансиз.</a:t>
            </a:r>
          </a:p>
          <a:p>
            <a:pPr marL="971550" indent="-400050" algn="just">
              <a:lnSpc>
                <a:spcPct val="100000"/>
              </a:lnSpc>
              <a:spcBef>
                <a:spcPts val="600"/>
              </a:spcBef>
              <a:spcAft>
                <a:spcPts val="600"/>
              </a:spcAft>
            </a:pP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Ёки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ҳамма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билан</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маслаҳатлашиш</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C</a:t>
            </a: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Натижада,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ёки жараёнда жуда кўп кераксиз алоқа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тўсиқлар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пайдо бўлишига </a:t>
            </a:r>
            <a:r>
              <a:rPr lang="uz-Cyrl-UZ"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сабаб бўлади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endParaRPr lang="en-US"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endParaRPr>
          </a:p>
          <a:p>
            <a:pPr marL="971550" indent="-400050" algn="just">
              <a:lnSpc>
                <a:spcPct val="100000"/>
              </a:lnSpc>
              <a:spcBef>
                <a:spcPts val="600"/>
              </a:spcBef>
              <a:spcAft>
                <a:spcPts val="600"/>
              </a:spcAft>
            </a:pPr>
            <a:r>
              <a:rPr lang="ru-RU" sz="22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Роллар ўрнига номлардан фойдаланиш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Бу нафақат жамоадаги ҳар қандай ўзгариш билан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қайта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киритилиши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керак, балки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кейинчалик</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бундай</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ҳужжат тарих учун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маъносиз</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бўлиб</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қолади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6D7FB042-389A-354D-ED05-5602BD88D412}"/>
              </a:ext>
            </a:extLst>
          </p:cNvPr>
          <p:cNvSpPr txBox="1">
            <a:spLocks/>
          </p:cNvSpPr>
          <p:nvPr/>
        </p:nvSpPr>
        <p:spPr>
          <a:xfrm>
            <a:off x="997856" y="129412"/>
            <a:ext cx="10301820" cy="75450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err="1">
                <a:solidFill>
                  <a:srgbClr val="002060"/>
                </a:solidFill>
                <a:latin typeface="Times New Roman" panose="02020603050405020304" pitchFamily="18" charset="0"/>
                <a:cs typeface="Times New Roman" panose="02020603050405020304" pitchFamily="18" charset="0"/>
              </a:rPr>
              <a:t>Масъулият</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матрицасини</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тузишдаги</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хатолар</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703786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1026885" y="1480456"/>
            <a:ext cx="10787743" cy="4746173"/>
          </a:xfrm>
        </p:spPr>
        <p:txBody>
          <a:bodyPr>
            <a:noAutofit/>
          </a:bodyPr>
          <a:lstStyle/>
          <a:p>
            <a:pPr marL="509588" indent="-509588" algn="just">
              <a:lnSpc>
                <a:spcPct val="100000"/>
              </a:lnSpc>
              <a:spcBef>
                <a:spcPts val="600"/>
              </a:spcBef>
              <a:spcAft>
                <a:spcPts val="600"/>
              </a:spcAft>
              <a:buFont typeface="Wingdings" panose="05000000000000000000" pitchFamily="2" charset="2"/>
              <a:buChar char="Ø"/>
            </a:pP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Айниқса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яқинда иш фаолиятини бошлаган лойиҳа менежерлари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соддалаштирилган матрицани қандай тўлдиришни, унинг ишлашини ва бошқарувини таъминлашни ўрганишлари керак,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сўнгра баъзан содир бўладиган одатий хатолардан қочиб, янада мураккаб конфигурацияларга ўтишлари мумкин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509588" indent="-50958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Масъулият вариантлари сонидан қатъи назар,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маълум бир қоидаларига риоя қилиш керак</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509588" indent="-509588" algn="just">
              <a:lnSpc>
                <a:spcPct val="100000"/>
              </a:lnSpc>
              <a:spcBef>
                <a:spcPts val="600"/>
              </a:spcBef>
              <a:spcAft>
                <a:spcPts val="600"/>
              </a:spcAft>
              <a:buFont typeface="Wingdings" panose="05000000000000000000" pitchFamily="2" charset="2"/>
              <a:buChar char="Ø"/>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Масъулиятни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тақсимлашда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Озгина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-ю,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созгина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қоидаси</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га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амал қилган лойиҳа менежери янада муваффақиятли бўлади. Бу, шунингдек, жавобгарлик матрицасининг қурилиши аниқ режимда амалга оширилганлиги билан боғлиқ</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E6AC60E5-3E00-E24B-C187-6988806AFE86}"/>
              </a:ext>
            </a:extLst>
          </p:cNvPr>
          <p:cNvSpPr txBox="1">
            <a:spLocks/>
          </p:cNvSpPr>
          <p:nvPr/>
        </p:nvSpPr>
        <p:spPr>
          <a:xfrm>
            <a:off x="997856" y="129412"/>
            <a:ext cx="10301820" cy="75450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a:solidFill>
                  <a:srgbClr val="002060"/>
                </a:solidFill>
                <a:latin typeface="Times New Roman" panose="02020603050405020304" pitchFamily="18" charset="0"/>
                <a:cs typeface="Times New Roman" panose="02020603050405020304" pitchFamily="18" charset="0"/>
              </a:rPr>
              <a:t>Масъулият ва ваколат: хатолардан қандай қочиш керак?</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50533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1026885" y="1335315"/>
            <a:ext cx="10787743" cy="4572000"/>
          </a:xfrm>
        </p:spPr>
        <p:txBody>
          <a:bodyPr>
            <a:noAutofit/>
          </a:bodyPr>
          <a:lstStyle/>
          <a:p>
            <a:pPr marL="566738" indent="-56673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Бутун жамоа билан масъулият матрицаси устида ишлаш, уни битта сессияда бажаришга ҳаракат қилиш.</a:t>
            </a:r>
          </a:p>
          <a:p>
            <a:pPr marL="566738" indent="-56673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Биринчидан,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барча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катакчаларни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масъулият билан тўлдириш, «М» белгиси бўлмаган қаторлар мавжуд бўлганда вазиятни истисно қилиш. (М - масъул)</a:t>
            </a:r>
          </a:p>
          <a:p>
            <a:pPr marL="566738" indent="-566738" algn="just">
              <a:lnSpc>
                <a:spcPct val="100000"/>
              </a:lnSpc>
              <a:spcBef>
                <a:spcPts val="600"/>
              </a:spcBef>
              <a:spcAft>
                <a:spcPts val="600"/>
              </a:spcAft>
              <a:buFont typeface="Wingdings" panose="05000000000000000000" pitchFamily="2" charset="2"/>
              <a:buChar char="Ø"/>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Ижрочи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Келишиш</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каби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ваколатлар</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билан</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RACI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услубини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кенгайтириш</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мақсадга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мувофиқ</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эмас</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негаки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cs typeface="Times New Roman" panose="02020603050405020304" pitchFamily="18" charset="0"/>
              </a:rPr>
              <a:t>уларга</a:t>
            </a:r>
            <a:r>
              <a:rPr lang="ru-RU" sz="2400" b="0" dirty="0">
                <a:solidFill>
                  <a:srgbClr val="0B375B"/>
                </a:solidFill>
                <a:latin typeface="Times New Roman" panose="02020603050405020304" pitchFamily="18" charset="0"/>
                <a:cs typeface="Times New Roman" panose="02020603050405020304" pitchFamily="18" charset="0"/>
              </a:rPr>
              <a:t> </a:t>
            </a:r>
            <a:r>
              <a:rPr lang="ru-RU" sz="2400" b="0" dirty="0" err="1">
                <a:solidFill>
                  <a:srgbClr val="0B375B"/>
                </a:solidFill>
                <a:latin typeface="Times New Roman" panose="02020603050405020304" pitchFamily="18" charset="0"/>
                <a:cs typeface="Times New Roman" panose="02020603050405020304" pitchFamily="18" charset="0"/>
              </a:rPr>
              <a:t>моҳиятан</a:t>
            </a:r>
            <a:r>
              <a:rPr lang="ru-RU" sz="2400" b="0" dirty="0">
                <a:solidFill>
                  <a:srgbClr val="0B375B"/>
                </a:solidFill>
                <a:latin typeface="Times New Roman" panose="02020603050405020304" pitchFamily="18" charset="0"/>
                <a:cs typeface="Times New Roman" panose="02020603050405020304" pitchFamily="18" charset="0"/>
              </a:rPr>
              <a:t> </a:t>
            </a:r>
            <a:r>
              <a:rPr lang="ru-RU" sz="2400" b="0" dirty="0" err="1">
                <a:solidFill>
                  <a:srgbClr val="0B375B"/>
                </a:solidFill>
                <a:latin typeface="Times New Roman" panose="02020603050405020304" pitchFamily="18" charset="0"/>
                <a:cs typeface="Times New Roman" panose="02020603050405020304" pitchFamily="18" charset="0"/>
              </a:rPr>
              <a:t>ҳеч</a:t>
            </a:r>
            <a:r>
              <a:rPr lang="ru-RU" sz="2400" b="0" dirty="0">
                <a:solidFill>
                  <a:srgbClr val="0B375B"/>
                </a:solidFill>
                <a:latin typeface="Times New Roman" panose="02020603050405020304" pitchFamily="18"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қандай</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масуълиятни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юклатилмайди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566738" indent="-56673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Маъсулият матрицасидаги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бўш устунлар ҳолатини бартараф этиш</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566738" indent="-566738" algn="just">
              <a:lnSpc>
                <a:spcPct val="100000"/>
              </a:lnSpc>
              <a:spcBef>
                <a:spcPts val="600"/>
              </a:spcBef>
              <a:spcAft>
                <a:spcPts val="600"/>
              </a:spcAft>
              <a:buFont typeface="Wingdings" panose="05000000000000000000" pitchFamily="2" charset="2"/>
              <a:buChar char="Ø"/>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Юқори даражадан бошлаб ва ихчамлик принципига риоя қилган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ҳолда, жавобгарлик матрицаси учун бир нечта вариантларни яратиш.</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E11B4FA3-EF3D-22F0-8B99-9EADC098ECDB}"/>
              </a:ext>
            </a:extLst>
          </p:cNvPr>
          <p:cNvSpPr txBox="1">
            <a:spLocks/>
          </p:cNvSpPr>
          <p:nvPr/>
        </p:nvSpPr>
        <p:spPr>
          <a:xfrm>
            <a:off x="997856" y="129412"/>
            <a:ext cx="10301820" cy="1028056"/>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Лойиҳа жавобгарлик матрицасини </a:t>
            </a:r>
            <a:r>
              <a:rPr lang="ru-RU" altLang="ru-RU" sz="2856" dirty="0" err="1">
                <a:solidFill>
                  <a:srgbClr val="002060"/>
                </a:solidFill>
                <a:latin typeface="Times New Roman" panose="02020603050405020304" pitchFamily="18" charset="0"/>
                <a:cs typeface="Times New Roman" panose="02020603050405020304" pitchFamily="18" charset="0"/>
              </a:rPr>
              <a:t>қуриш</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қоидалари</a:t>
            </a:r>
            <a:r>
              <a:rPr lang="ru-RU" altLang="ru-RU" sz="2856" dirty="0">
                <a:solidFill>
                  <a:srgbClr val="002060"/>
                </a:solidFill>
                <a:latin typeface="Times New Roman" panose="02020603050405020304" pitchFamily="18" charset="0"/>
                <a:cs typeface="Times New Roman" panose="02020603050405020304" pitchFamily="18" charset="0"/>
              </a:rPr>
              <a:t>:</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306571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1084759" y="1372818"/>
            <a:ext cx="10787743" cy="5355770"/>
          </a:xfrm>
        </p:spPr>
        <p:txBody>
          <a:bodyPr>
            <a:noAutofit/>
          </a:bodyPr>
          <a:lstStyle/>
          <a:p>
            <a:pPr marL="566738" indent="-566738" algn="just">
              <a:lnSpc>
                <a:spcPct val="100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Ноёб лойиҳа вазифасининг масъул манбаи менежер ҳисобланади. Лойиҳани режалаштириш пайтида лойиҳа менежери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натижанинг</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қуйи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тадбирларга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бўлинишини таъминлаши шарт,</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уларнинг кетма-кет бажарилиши автоматик равишда асосий вазифани ҳал қилишга олиб келади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Бундай декомпозицияни лойиҳа бошқаруви гуруҳи аъзоларини ақлий ҳужум орқали ишга жалб қилган ҳолда коллегиал тарзда амалга ошириш мақсадга мувофиқдир. Унинг натижалари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ишнинг</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поғонали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тузилиши бўлиши керак.</a:t>
            </a:r>
          </a:p>
          <a:p>
            <a:pPr marL="566738" indent="-566738" algn="just">
              <a:lnSpc>
                <a:spcPct val="100000"/>
              </a:lnSpc>
              <a:spcBef>
                <a:spcPts val="600"/>
              </a:spcBef>
              <a:spcAft>
                <a:spcPts val="600"/>
              </a:spcAft>
              <a:buFont typeface="Wingdings" panose="05000000000000000000" pitchFamily="2" charset="2"/>
              <a:buChar char="Ø"/>
            </a:pP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Жадвал элементларининг таҳрири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бошқарув</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функциясига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мос келади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857250" indent="-347663" algn="just">
              <a:lnSpc>
                <a:spcPct val="100000"/>
              </a:lnSpc>
              <a:spcBef>
                <a:spcPts val="600"/>
              </a:spcBef>
              <a:spcAft>
                <a:spcPts val="600"/>
              </a:spcAft>
              <a:buFont typeface="Wingdings" panose="05000000000000000000" pitchFamily="2" charset="2"/>
              <a:buChar char="§"/>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техник шартларни ишлаб чиқиш</a:t>
            </a:r>
          </a:p>
          <a:p>
            <a:pPr marL="857250" indent="-347663" algn="just">
              <a:lnSpc>
                <a:spcPct val="100000"/>
              </a:lnSpc>
              <a:spcBef>
                <a:spcPts val="600"/>
              </a:spcBef>
              <a:spcAft>
                <a:spcPts val="600"/>
              </a:spcAft>
              <a:buFont typeface="Wingdings" panose="05000000000000000000" pitchFamily="2" charset="2"/>
              <a:buChar char="§"/>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прототип тизимини қўллаш;</a:t>
            </a:r>
          </a:p>
          <a:p>
            <a:pPr marL="857250" indent="-347663" algn="just">
              <a:lnSpc>
                <a:spcPct val="100000"/>
              </a:lnSpc>
              <a:spcBef>
                <a:spcPts val="600"/>
              </a:spcBef>
              <a:spcAft>
                <a:spcPts val="600"/>
              </a:spcAft>
              <a:buFont typeface="Wingdings" panose="05000000000000000000" pitchFamily="2" charset="2"/>
              <a:buChar char="§"/>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синов операцияси ва бошқалар.</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08C0132E-23DB-CE26-7840-FAF48C331D20}"/>
              </a:ext>
            </a:extLst>
          </p:cNvPr>
          <p:cNvSpPr txBox="1">
            <a:spLocks/>
          </p:cNvSpPr>
          <p:nvPr/>
        </p:nvSpPr>
        <p:spPr>
          <a:xfrm>
            <a:off x="997856" y="129412"/>
            <a:ext cx="10301820" cy="81971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3200" dirty="0" err="1">
                <a:solidFill>
                  <a:srgbClr val="002060"/>
                </a:solidFill>
                <a:latin typeface="Times New Roman" panose="02020603050405020304" pitchFamily="18" charset="0"/>
                <a:cs typeface="Times New Roman" panose="02020603050405020304" pitchFamily="18" charset="0"/>
              </a:rPr>
              <a:t>Лойиҳа</a:t>
            </a:r>
            <a:r>
              <a:rPr lang="ru-RU" altLang="ru-RU" sz="3200" dirty="0">
                <a:solidFill>
                  <a:srgbClr val="002060"/>
                </a:solidFill>
                <a:latin typeface="Times New Roman" panose="02020603050405020304" pitchFamily="18" charset="0"/>
                <a:cs typeface="Times New Roman" panose="02020603050405020304" pitchFamily="18" charset="0"/>
              </a:rPr>
              <a:t> </a:t>
            </a:r>
            <a:r>
              <a:rPr lang="ru-RU" altLang="ru-RU" sz="3200" dirty="0" err="1">
                <a:solidFill>
                  <a:srgbClr val="002060"/>
                </a:solidFill>
                <a:latin typeface="Times New Roman" panose="02020603050405020304" pitchFamily="18" charset="0"/>
                <a:cs typeface="Times New Roman" panose="02020603050405020304" pitchFamily="18" charset="0"/>
              </a:rPr>
              <a:t>вазифаси</a:t>
            </a:r>
            <a:r>
              <a:rPr lang="ru-RU" altLang="ru-RU" sz="3200" dirty="0">
                <a:solidFill>
                  <a:srgbClr val="002060"/>
                </a:solidFill>
                <a:latin typeface="Times New Roman" panose="02020603050405020304" pitchFamily="18" charset="0"/>
                <a:cs typeface="Times New Roman" panose="02020603050405020304" pitchFamily="18" charset="0"/>
              </a:rPr>
              <a:t> декомпозицияси</a:t>
            </a:r>
            <a:endParaRPr lang="ru-RU" sz="3200"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493011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2" name="Rectangle 1">
            <a:extLst>
              <a:ext uri="{FF2B5EF4-FFF2-40B4-BE49-F238E27FC236}">
                <a16:creationId xmlns:a16="http://schemas.microsoft.com/office/drawing/2014/main" id="{7CEA8736-5F7A-24BC-D8D5-568CCC6543F8}"/>
              </a:ext>
            </a:extLst>
          </p:cNvPr>
          <p:cNvSpPr/>
          <p:nvPr/>
        </p:nvSpPr>
        <p:spPr>
          <a:xfrm>
            <a:off x="4810274" y="466339"/>
            <a:ext cx="2720051" cy="497711"/>
          </a:xfrm>
          <a:prstGeom prst="rect">
            <a:avLst/>
          </a:prstGeom>
          <a:solidFill>
            <a:schemeClr val="tx1">
              <a:lumMod val="60000"/>
              <a:lumOff val="40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5" name="Rectangle 4">
            <a:extLst>
              <a:ext uri="{FF2B5EF4-FFF2-40B4-BE49-F238E27FC236}">
                <a16:creationId xmlns:a16="http://schemas.microsoft.com/office/drawing/2014/main" id="{53E43186-D723-0234-AE2B-14135A3F9070}"/>
              </a:ext>
            </a:extLst>
          </p:cNvPr>
          <p:cNvSpPr/>
          <p:nvPr/>
        </p:nvSpPr>
        <p:spPr>
          <a:xfrm>
            <a:off x="4810274" y="964050"/>
            <a:ext cx="2720051" cy="1273215"/>
          </a:xfrm>
          <a:prstGeom prst="rect">
            <a:avLst/>
          </a:prstGeom>
          <a:solidFill>
            <a:schemeClr val="tx1">
              <a:lumMod val="60000"/>
              <a:lumOff val="40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6" name="Rectangle 5">
            <a:extLst>
              <a:ext uri="{FF2B5EF4-FFF2-40B4-BE49-F238E27FC236}">
                <a16:creationId xmlns:a16="http://schemas.microsoft.com/office/drawing/2014/main" id="{E944F0D8-CC82-4E17-77F6-9EB352724052}"/>
              </a:ext>
            </a:extLst>
          </p:cNvPr>
          <p:cNvSpPr/>
          <p:nvPr/>
        </p:nvSpPr>
        <p:spPr>
          <a:xfrm>
            <a:off x="1035831" y="2931289"/>
            <a:ext cx="2251380" cy="497711"/>
          </a:xfrm>
          <a:prstGeom prst="rect">
            <a:avLst/>
          </a:prstGeom>
          <a:solidFill>
            <a:schemeClr val="tx1">
              <a:lumMod val="60000"/>
              <a:lumOff val="40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7" name="Rectangle 6">
            <a:extLst>
              <a:ext uri="{FF2B5EF4-FFF2-40B4-BE49-F238E27FC236}">
                <a16:creationId xmlns:a16="http://schemas.microsoft.com/office/drawing/2014/main" id="{FC292632-3DA9-402F-EEC1-2EDBC34C5E29}"/>
              </a:ext>
            </a:extLst>
          </p:cNvPr>
          <p:cNvSpPr/>
          <p:nvPr/>
        </p:nvSpPr>
        <p:spPr>
          <a:xfrm>
            <a:off x="1035831" y="3429000"/>
            <a:ext cx="2251380" cy="2464950"/>
          </a:xfrm>
          <a:prstGeom prst="rect">
            <a:avLst/>
          </a:prstGeom>
          <a:solidFill>
            <a:schemeClr val="bg1">
              <a:lumMod val="75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8" name="Rectangle 7">
            <a:extLst>
              <a:ext uri="{FF2B5EF4-FFF2-40B4-BE49-F238E27FC236}">
                <a16:creationId xmlns:a16="http://schemas.microsoft.com/office/drawing/2014/main" id="{E9AA89E7-FA36-D535-9FA4-7BF5737CDF97}"/>
              </a:ext>
            </a:extLst>
          </p:cNvPr>
          <p:cNvSpPr/>
          <p:nvPr/>
        </p:nvSpPr>
        <p:spPr>
          <a:xfrm>
            <a:off x="3548371" y="2931289"/>
            <a:ext cx="2591505" cy="497711"/>
          </a:xfrm>
          <a:prstGeom prst="rect">
            <a:avLst/>
          </a:prstGeom>
          <a:solidFill>
            <a:schemeClr val="tx1">
              <a:lumMod val="60000"/>
              <a:lumOff val="40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9" name="Rectangle 8">
            <a:extLst>
              <a:ext uri="{FF2B5EF4-FFF2-40B4-BE49-F238E27FC236}">
                <a16:creationId xmlns:a16="http://schemas.microsoft.com/office/drawing/2014/main" id="{5CD986E2-FA6B-FCC2-99BF-1834B7D73347}"/>
              </a:ext>
            </a:extLst>
          </p:cNvPr>
          <p:cNvSpPr/>
          <p:nvPr/>
        </p:nvSpPr>
        <p:spPr>
          <a:xfrm>
            <a:off x="3552533" y="3429000"/>
            <a:ext cx="2592080" cy="2464950"/>
          </a:xfrm>
          <a:prstGeom prst="rect">
            <a:avLst/>
          </a:prstGeom>
          <a:solidFill>
            <a:schemeClr val="bg1">
              <a:lumMod val="75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10" name="Rectangle 9">
            <a:extLst>
              <a:ext uri="{FF2B5EF4-FFF2-40B4-BE49-F238E27FC236}">
                <a16:creationId xmlns:a16="http://schemas.microsoft.com/office/drawing/2014/main" id="{35FE2848-E729-C1A8-DBB8-C05FBCBBDDB3}"/>
              </a:ext>
            </a:extLst>
          </p:cNvPr>
          <p:cNvSpPr/>
          <p:nvPr/>
        </p:nvSpPr>
        <p:spPr>
          <a:xfrm>
            <a:off x="6507185" y="2931289"/>
            <a:ext cx="2265818" cy="497711"/>
          </a:xfrm>
          <a:prstGeom prst="rect">
            <a:avLst/>
          </a:prstGeom>
          <a:solidFill>
            <a:schemeClr val="tx1">
              <a:lumMod val="60000"/>
              <a:lumOff val="40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11" name="Rectangle 10">
            <a:extLst>
              <a:ext uri="{FF2B5EF4-FFF2-40B4-BE49-F238E27FC236}">
                <a16:creationId xmlns:a16="http://schemas.microsoft.com/office/drawing/2014/main" id="{5BF8B997-F85A-1C6D-1E3A-18A0408CE131}"/>
              </a:ext>
            </a:extLst>
          </p:cNvPr>
          <p:cNvSpPr/>
          <p:nvPr/>
        </p:nvSpPr>
        <p:spPr>
          <a:xfrm>
            <a:off x="6507185" y="3429000"/>
            <a:ext cx="2265818" cy="2464950"/>
          </a:xfrm>
          <a:prstGeom prst="rect">
            <a:avLst/>
          </a:prstGeom>
          <a:solidFill>
            <a:schemeClr val="bg1">
              <a:lumMod val="75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15" name="Rectangle 14">
            <a:extLst>
              <a:ext uri="{FF2B5EF4-FFF2-40B4-BE49-F238E27FC236}">
                <a16:creationId xmlns:a16="http://schemas.microsoft.com/office/drawing/2014/main" id="{E4083229-F974-930A-C308-E93AA8BAE932}"/>
              </a:ext>
            </a:extLst>
          </p:cNvPr>
          <p:cNvSpPr/>
          <p:nvPr/>
        </p:nvSpPr>
        <p:spPr>
          <a:xfrm>
            <a:off x="9140313" y="2931289"/>
            <a:ext cx="2046281" cy="497711"/>
          </a:xfrm>
          <a:prstGeom prst="rect">
            <a:avLst/>
          </a:prstGeom>
          <a:solidFill>
            <a:schemeClr val="tx1">
              <a:lumMod val="60000"/>
              <a:lumOff val="40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sp>
        <p:nvSpPr>
          <p:cNvPr id="16" name="Rectangle 15">
            <a:extLst>
              <a:ext uri="{FF2B5EF4-FFF2-40B4-BE49-F238E27FC236}">
                <a16:creationId xmlns:a16="http://schemas.microsoft.com/office/drawing/2014/main" id="{B615A28C-4339-CF79-CA1F-855D41947181}"/>
              </a:ext>
            </a:extLst>
          </p:cNvPr>
          <p:cNvSpPr/>
          <p:nvPr/>
        </p:nvSpPr>
        <p:spPr>
          <a:xfrm>
            <a:off x="9133335" y="3429000"/>
            <a:ext cx="2046281" cy="2464950"/>
          </a:xfrm>
          <a:prstGeom prst="rect">
            <a:avLst/>
          </a:prstGeom>
          <a:solidFill>
            <a:schemeClr val="bg1">
              <a:lumMod val="75000"/>
            </a:scheme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0000"/>
                  <a:lumOff val="40000"/>
                </a:schemeClr>
              </a:solidFill>
            </a:endParaRPr>
          </a:p>
        </p:txBody>
      </p:sp>
      <p:cxnSp>
        <p:nvCxnSpPr>
          <p:cNvPr id="18" name="Connector: Elbow 17">
            <a:extLst>
              <a:ext uri="{FF2B5EF4-FFF2-40B4-BE49-F238E27FC236}">
                <a16:creationId xmlns:a16="http://schemas.microsoft.com/office/drawing/2014/main" id="{5F09438D-BAE3-8B10-0648-CEEE11023978}"/>
              </a:ext>
            </a:extLst>
          </p:cNvPr>
          <p:cNvCxnSpPr>
            <a:cxnSpLocks/>
            <a:stCxn id="5" idx="2"/>
            <a:endCxn id="6" idx="0"/>
          </p:cNvCxnSpPr>
          <p:nvPr/>
        </p:nvCxnSpPr>
        <p:spPr>
          <a:xfrm rot="5400000">
            <a:off x="3818899" y="579888"/>
            <a:ext cx="694024" cy="4008779"/>
          </a:xfrm>
          <a:prstGeom prst="bentConnector3">
            <a:avLst>
              <a:gd name="adj1" fmla="val 50000"/>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1" name="Connector: Elbow 20">
            <a:extLst>
              <a:ext uri="{FF2B5EF4-FFF2-40B4-BE49-F238E27FC236}">
                <a16:creationId xmlns:a16="http://schemas.microsoft.com/office/drawing/2014/main" id="{22AEE9FB-D5BB-D17F-1065-B2F746901D87}"/>
              </a:ext>
            </a:extLst>
          </p:cNvPr>
          <p:cNvCxnSpPr>
            <a:stCxn id="5" idx="2"/>
            <a:endCxn id="15" idx="0"/>
          </p:cNvCxnSpPr>
          <p:nvPr/>
        </p:nvCxnSpPr>
        <p:spPr>
          <a:xfrm rot="16200000" flipH="1">
            <a:off x="7819865" y="587700"/>
            <a:ext cx="694024" cy="3993154"/>
          </a:xfrm>
          <a:prstGeom prst="bentConnector3">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3" name="Connector: Elbow 22">
            <a:extLst>
              <a:ext uri="{FF2B5EF4-FFF2-40B4-BE49-F238E27FC236}">
                <a16:creationId xmlns:a16="http://schemas.microsoft.com/office/drawing/2014/main" id="{1DF77F9C-F51F-16DF-7063-8E4EC1B62951}"/>
              </a:ext>
            </a:extLst>
          </p:cNvPr>
          <p:cNvCxnSpPr>
            <a:cxnSpLocks/>
            <a:stCxn id="5" idx="2"/>
            <a:endCxn id="10" idx="0"/>
          </p:cNvCxnSpPr>
          <p:nvPr/>
        </p:nvCxnSpPr>
        <p:spPr>
          <a:xfrm rot="16200000" flipH="1">
            <a:off x="6558185" y="1849380"/>
            <a:ext cx="694024" cy="1469794"/>
          </a:xfrm>
          <a:prstGeom prst="bentConnector3">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Connector: Elbow 24">
            <a:extLst>
              <a:ext uri="{FF2B5EF4-FFF2-40B4-BE49-F238E27FC236}">
                <a16:creationId xmlns:a16="http://schemas.microsoft.com/office/drawing/2014/main" id="{63F7BED3-FAA0-0EBB-ECA2-A3476C6F25C4}"/>
              </a:ext>
            </a:extLst>
          </p:cNvPr>
          <p:cNvCxnSpPr>
            <a:cxnSpLocks/>
            <a:stCxn id="5" idx="2"/>
            <a:endCxn id="8" idx="0"/>
          </p:cNvCxnSpPr>
          <p:nvPr/>
        </p:nvCxnSpPr>
        <p:spPr>
          <a:xfrm rot="5400000">
            <a:off x="5160200" y="1921189"/>
            <a:ext cx="694024" cy="1326176"/>
          </a:xfrm>
          <a:prstGeom prst="bentConnector3">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6974D024-9539-76C5-39B1-C473CF2D6362}"/>
              </a:ext>
            </a:extLst>
          </p:cNvPr>
          <p:cNvSpPr txBox="1"/>
          <p:nvPr/>
        </p:nvSpPr>
        <p:spPr>
          <a:xfrm>
            <a:off x="4829422" y="466338"/>
            <a:ext cx="2681753" cy="400110"/>
          </a:xfrm>
          <a:prstGeom prst="rect">
            <a:avLst/>
          </a:prstGeom>
          <a:noFill/>
        </p:spPr>
        <p:txBody>
          <a:bodyPr wrap="square" rtlCol="0">
            <a:spAutoFit/>
          </a:bodyPr>
          <a:lstStyle/>
          <a:p>
            <a:pPr algn="ctr"/>
            <a:r>
              <a:rPr lang="uz-Cyrl-UZ" sz="2000" b="1" dirty="0">
                <a:solidFill>
                  <a:schemeClr val="bg1"/>
                </a:solidFill>
              </a:rPr>
              <a:t>Лойиҳа топшириғи</a:t>
            </a:r>
            <a:endParaRPr lang="en-US" sz="2000" b="1" dirty="0">
              <a:solidFill>
                <a:schemeClr val="bg1"/>
              </a:solidFill>
            </a:endParaRPr>
          </a:p>
        </p:txBody>
      </p:sp>
      <p:sp>
        <p:nvSpPr>
          <p:cNvPr id="27" name="TextBox 26">
            <a:extLst>
              <a:ext uri="{FF2B5EF4-FFF2-40B4-BE49-F238E27FC236}">
                <a16:creationId xmlns:a16="http://schemas.microsoft.com/office/drawing/2014/main" id="{F159A328-FBFD-BEE9-D707-CAAA928DEBA3}"/>
              </a:ext>
            </a:extLst>
          </p:cNvPr>
          <p:cNvSpPr txBox="1"/>
          <p:nvPr/>
        </p:nvSpPr>
        <p:spPr>
          <a:xfrm>
            <a:off x="942342" y="2995478"/>
            <a:ext cx="2681753" cy="338554"/>
          </a:xfrm>
          <a:prstGeom prst="rect">
            <a:avLst/>
          </a:prstGeom>
          <a:noFill/>
        </p:spPr>
        <p:txBody>
          <a:bodyPr wrap="square" rtlCol="0">
            <a:spAutoFit/>
          </a:bodyPr>
          <a:lstStyle/>
          <a:p>
            <a:pPr algn="ctr"/>
            <a:r>
              <a:rPr lang="uz-Cyrl-UZ" sz="1600" dirty="0">
                <a:solidFill>
                  <a:schemeClr val="bg1"/>
                </a:solidFill>
              </a:rPr>
              <a:t>Қуйи топшириғи №1</a:t>
            </a:r>
            <a:endParaRPr lang="en-US" sz="1600" dirty="0">
              <a:solidFill>
                <a:schemeClr val="bg1"/>
              </a:solidFill>
            </a:endParaRPr>
          </a:p>
        </p:txBody>
      </p:sp>
      <p:sp>
        <p:nvSpPr>
          <p:cNvPr id="28" name="TextBox 27">
            <a:extLst>
              <a:ext uri="{FF2B5EF4-FFF2-40B4-BE49-F238E27FC236}">
                <a16:creationId xmlns:a16="http://schemas.microsoft.com/office/drawing/2014/main" id="{EF1B3D33-5F8C-D2BD-A010-5F2C8FD68D11}"/>
              </a:ext>
            </a:extLst>
          </p:cNvPr>
          <p:cNvSpPr txBox="1"/>
          <p:nvPr/>
        </p:nvSpPr>
        <p:spPr>
          <a:xfrm>
            <a:off x="3552532" y="2995478"/>
            <a:ext cx="2681753" cy="338554"/>
          </a:xfrm>
          <a:prstGeom prst="rect">
            <a:avLst/>
          </a:prstGeom>
          <a:noFill/>
        </p:spPr>
        <p:txBody>
          <a:bodyPr wrap="square" rtlCol="0">
            <a:spAutoFit/>
          </a:bodyPr>
          <a:lstStyle/>
          <a:p>
            <a:pPr algn="ctr"/>
            <a:r>
              <a:rPr lang="uz-Cyrl-UZ" sz="1600" dirty="0">
                <a:solidFill>
                  <a:schemeClr val="bg1"/>
                </a:solidFill>
              </a:rPr>
              <a:t>Қуйи топшириғи №2</a:t>
            </a:r>
            <a:endParaRPr lang="en-US" sz="1600" dirty="0">
              <a:solidFill>
                <a:schemeClr val="bg1"/>
              </a:solidFill>
            </a:endParaRPr>
          </a:p>
        </p:txBody>
      </p:sp>
      <p:sp>
        <p:nvSpPr>
          <p:cNvPr id="29" name="TextBox 28">
            <a:extLst>
              <a:ext uri="{FF2B5EF4-FFF2-40B4-BE49-F238E27FC236}">
                <a16:creationId xmlns:a16="http://schemas.microsoft.com/office/drawing/2014/main" id="{B89DE000-F072-D97E-B0C6-4B91DE6BB9F8}"/>
              </a:ext>
            </a:extLst>
          </p:cNvPr>
          <p:cNvSpPr txBox="1"/>
          <p:nvPr/>
        </p:nvSpPr>
        <p:spPr>
          <a:xfrm>
            <a:off x="6234285" y="2995478"/>
            <a:ext cx="2681753" cy="338554"/>
          </a:xfrm>
          <a:prstGeom prst="rect">
            <a:avLst/>
          </a:prstGeom>
          <a:noFill/>
        </p:spPr>
        <p:txBody>
          <a:bodyPr wrap="square" rtlCol="0">
            <a:spAutoFit/>
          </a:bodyPr>
          <a:lstStyle/>
          <a:p>
            <a:pPr algn="ctr"/>
            <a:r>
              <a:rPr lang="uz-Cyrl-UZ" sz="1600" dirty="0">
                <a:solidFill>
                  <a:schemeClr val="bg1"/>
                </a:solidFill>
              </a:rPr>
              <a:t>Қуйи топшириғи №3</a:t>
            </a:r>
            <a:endParaRPr lang="en-US" sz="1600" dirty="0">
              <a:solidFill>
                <a:schemeClr val="bg1"/>
              </a:solidFill>
            </a:endParaRPr>
          </a:p>
        </p:txBody>
      </p:sp>
      <p:sp>
        <p:nvSpPr>
          <p:cNvPr id="30" name="TextBox 29">
            <a:extLst>
              <a:ext uri="{FF2B5EF4-FFF2-40B4-BE49-F238E27FC236}">
                <a16:creationId xmlns:a16="http://schemas.microsoft.com/office/drawing/2014/main" id="{78B21560-7026-6A67-7626-FADE6FA6B3A6}"/>
              </a:ext>
            </a:extLst>
          </p:cNvPr>
          <p:cNvSpPr txBox="1"/>
          <p:nvPr/>
        </p:nvSpPr>
        <p:spPr>
          <a:xfrm>
            <a:off x="8841727" y="2992326"/>
            <a:ext cx="2681753" cy="338554"/>
          </a:xfrm>
          <a:prstGeom prst="rect">
            <a:avLst/>
          </a:prstGeom>
          <a:noFill/>
        </p:spPr>
        <p:txBody>
          <a:bodyPr wrap="square" rtlCol="0">
            <a:spAutoFit/>
          </a:bodyPr>
          <a:lstStyle/>
          <a:p>
            <a:pPr algn="ctr"/>
            <a:r>
              <a:rPr lang="uz-Cyrl-UZ" sz="1600" dirty="0">
                <a:solidFill>
                  <a:schemeClr val="bg1"/>
                </a:solidFill>
              </a:rPr>
              <a:t>Қуйи топшириғи №4</a:t>
            </a:r>
            <a:endParaRPr lang="en-US" sz="1600" dirty="0">
              <a:solidFill>
                <a:schemeClr val="bg1"/>
              </a:solidFill>
            </a:endParaRPr>
          </a:p>
        </p:txBody>
      </p:sp>
      <p:sp>
        <p:nvSpPr>
          <p:cNvPr id="31" name="TextBox 30">
            <a:extLst>
              <a:ext uri="{FF2B5EF4-FFF2-40B4-BE49-F238E27FC236}">
                <a16:creationId xmlns:a16="http://schemas.microsoft.com/office/drawing/2014/main" id="{1FAE5911-C036-6421-A725-4D141D589542}"/>
              </a:ext>
            </a:extLst>
          </p:cNvPr>
          <p:cNvSpPr txBox="1"/>
          <p:nvPr/>
        </p:nvSpPr>
        <p:spPr>
          <a:xfrm>
            <a:off x="4798046" y="1004840"/>
            <a:ext cx="2872478" cy="1200329"/>
          </a:xfrm>
          <a:prstGeom prst="rect">
            <a:avLst/>
          </a:prstGeom>
          <a:noFill/>
        </p:spPr>
        <p:txBody>
          <a:bodyPr wrap="square" rtlCol="0">
            <a:spAutoFit/>
          </a:bodyPr>
          <a:lstStyle/>
          <a:p>
            <a:r>
              <a:rPr lang="ru-RU" dirty="0">
                <a:solidFill>
                  <a:schemeClr val="bg1"/>
                </a:solidFill>
              </a:rPr>
              <a:t>Янги «</a:t>
            </a:r>
            <a:r>
              <a:rPr lang="en-US" dirty="0">
                <a:solidFill>
                  <a:schemeClr val="bg1"/>
                </a:solidFill>
              </a:rPr>
              <a:t>Y</a:t>
            </a:r>
            <a:r>
              <a:rPr lang="ru-RU" dirty="0">
                <a:solidFill>
                  <a:schemeClr val="bg1"/>
                </a:solidFill>
              </a:rPr>
              <a:t>» маҳсулотини ишлаб чиқариш ва Х дона </a:t>
            </a:r>
            <a:r>
              <a:rPr lang="ru-RU" dirty="0" err="1">
                <a:solidFill>
                  <a:schemeClr val="bg1"/>
                </a:solidFill>
              </a:rPr>
              <a:t>сотишни</a:t>
            </a:r>
            <a:r>
              <a:rPr lang="ru-RU" dirty="0">
                <a:solidFill>
                  <a:schemeClr val="bg1"/>
                </a:solidFill>
              </a:rPr>
              <a:t> 1.08.2022 йилгача жорий этиш</a:t>
            </a:r>
            <a:endParaRPr lang="en-US" dirty="0">
              <a:solidFill>
                <a:schemeClr val="bg1"/>
              </a:solidFill>
            </a:endParaRPr>
          </a:p>
        </p:txBody>
      </p:sp>
      <p:sp>
        <p:nvSpPr>
          <p:cNvPr id="32" name="TextBox 31">
            <a:extLst>
              <a:ext uri="{FF2B5EF4-FFF2-40B4-BE49-F238E27FC236}">
                <a16:creationId xmlns:a16="http://schemas.microsoft.com/office/drawing/2014/main" id="{26114B62-152A-3F30-5054-3BD32D044566}"/>
              </a:ext>
            </a:extLst>
          </p:cNvPr>
          <p:cNvSpPr txBox="1"/>
          <p:nvPr/>
        </p:nvSpPr>
        <p:spPr>
          <a:xfrm>
            <a:off x="1066347" y="3459829"/>
            <a:ext cx="2311605" cy="2308324"/>
          </a:xfrm>
          <a:prstGeom prst="rect">
            <a:avLst/>
          </a:prstGeom>
          <a:noFill/>
        </p:spPr>
        <p:txBody>
          <a:bodyPr wrap="square" rtlCol="0">
            <a:spAutoFit/>
          </a:bodyPr>
          <a:lstStyle/>
          <a:p>
            <a:r>
              <a:rPr lang="ru-RU" dirty="0">
                <a:solidFill>
                  <a:srgbClr val="000000"/>
                </a:solidFill>
              </a:rPr>
              <a:t>“</a:t>
            </a:r>
            <a:r>
              <a:rPr lang="en-US" dirty="0">
                <a:solidFill>
                  <a:srgbClr val="000000"/>
                </a:solidFill>
              </a:rPr>
              <a:t>Y</a:t>
            </a:r>
            <a:r>
              <a:rPr lang="ru-RU" dirty="0">
                <a:solidFill>
                  <a:srgbClr val="000000"/>
                </a:solidFill>
              </a:rPr>
              <a:t>" маҳсулоти учун </a:t>
            </a:r>
            <a:r>
              <a:rPr lang="ru-RU" dirty="0" err="1">
                <a:solidFill>
                  <a:srgbClr val="000000"/>
                </a:solidFill>
              </a:rPr>
              <a:t>ускуналар</a:t>
            </a:r>
            <a:r>
              <a:rPr lang="ru-RU" dirty="0">
                <a:solidFill>
                  <a:srgbClr val="000000"/>
                </a:solidFill>
              </a:rPr>
              <a:t> 1.05.2022 йилга қадар харид қилинди, ўрнатилди ва тижорат мақсадларида фойдаланишга топширилди.</a:t>
            </a:r>
            <a:endParaRPr lang="en-US" dirty="0">
              <a:solidFill>
                <a:srgbClr val="000000"/>
              </a:solidFill>
            </a:endParaRPr>
          </a:p>
        </p:txBody>
      </p:sp>
      <p:sp>
        <p:nvSpPr>
          <p:cNvPr id="33" name="TextBox 32">
            <a:extLst>
              <a:ext uri="{FF2B5EF4-FFF2-40B4-BE49-F238E27FC236}">
                <a16:creationId xmlns:a16="http://schemas.microsoft.com/office/drawing/2014/main" id="{A9B15504-7A3B-5D47-8E0F-50AE4626A1F1}"/>
              </a:ext>
            </a:extLst>
          </p:cNvPr>
          <p:cNvSpPr txBox="1"/>
          <p:nvPr/>
        </p:nvSpPr>
        <p:spPr>
          <a:xfrm>
            <a:off x="3624095" y="3460900"/>
            <a:ext cx="2610189" cy="2308324"/>
          </a:xfrm>
          <a:prstGeom prst="rect">
            <a:avLst/>
          </a:prstGeom>
          <a:noFill/>
        </p:spPr>
        <p:txBody>
          <a:bodyPr wrap="square" rtlCol="0">
            <a:spAutoFit/>
          </a:bodyPr>
          <a:lstStyle/>
          <a:p>
            <a:r>
              <a:rPr lang="ru-RU" dirty="0">
                <a:solidFill>
                  <a:srgbClr val="000000"/>
                </a:solidFill>
              </a:rPr>
              <a:t>И/</a:t>
            </a:r>
            <a:r>
              <a:rPr lang="ru-RU" dirty="0" err="1">
                <a:solidFill>
                  <a:srgbClr val="000000"/>
                </a:solidFill>
              </a:rPr>
              <a:t>чиқариш</a:t>
            </a:r>
            <a:r>
              <a:rPr lang="ru-RU" dirty="0">
                <a:solidFill>
                  <a:srgbClr val="000000"/>
                </a:solidFill>
              </a:rPr>
              <a:t> ходимлари Ўқув дастурига мувофиқ ўқитилди ва </a:t>
            </a:r>
            <a:r>
              <a:rPr lang="ru-RU" dirty="0" err="1">
                <a:solidFill>
                  <a:srgbClr val="000000"/>
                </a:solidFill>
              </a:rPr>
              <a:t>синов</a:t>
            </a:r>
            <a:r>
              <a:rPr lang="ru-RU" dirty="0">
                <a:solidFill>
                  <a:srgbClr val="000000"/>
                </a:solidFill>
              </a:rPr>
              <a:t> </a:t>
            </a:r>
            <a:r>
              <a:rPr lang="ru-RU" dirty="0" err="1">
                <a:solidFill>
                  <a:srgbClr val="000000"/>
                </a:solidFill>
              </a:rPr>
              <a:t>эксплуатацияси</a:t>
            </a:r>
            <a:r>
              <a:rPr lang="ru-RU" dirty="0">
                <a:solidFill>
                  <a:srgbClr val="000000"/>
                </a:solidFill>
              </a:rPr>
              <a:t> </a:t>
            </a:r>
            <a:r>
              <a:rPr lang="ru-RU" dirty="0" err="1">
                <a:solidFill>
                  <a:srgbClr val="000000"/>
                </a:solidFill>
              </a:rPr>
              <a:t>жараёнида</a:t>
            </a:r>
            <a:r>
              <a:rPr lang="ru-RU" dirty="0">
                <a:solidFill>
                  <a:srgbClr val="000000"/>
                </a:solidFill>
              </a:rPr>
              <a:t> 01.02.2022    “</a:t>
            </a:r>
            <a:r>
              <a:rPr lang="en-US" dirty="0">
                <a:solidFill>
                  <a:srgbClr val="000000"/>
                </a:solidFill>
              </a:rPr>
              <a:t>Y</a:t>
            </a:r>
            <a:r>
              <a:rPr lang="ru-RU" dirty="0">
                <a:solidFill>
                  <a:srgbClr val="000000"/>
                </a:solidFill>
              </a:rPr>
              <a:t>" маҳсулот сифати учун қабул қилинган </a:t>
            </a:r>
            <a:r>
              <a:rPr lang="en-US" dirty="0">
                <a:solidFill>
                  <a:srgbClr val="000000"/>
                </a:solidFill>
              </a:rPr>
              <a:t>Z</a:t>
            </a:r>
            <a:r>
              <a:rPr lang="ru-RU" dirty="0">
                <a:solidFill>
                  <a:srgbClr val="000000"/>
                </a:solidFill>
              </a:rPr>
              <a:t> дона ишлаб чиқарилди.</a:t>
            </a:r>
            <a:endParaRPr lang="en-US" dirty="0">
              <a:solidFill>
                <a:srgbClr val="000000"/>
              </a:solidFill>
            </a:endParaRPr>
          </a:p>
        </p:txBody>
      </p:sp>
      <p:sp>
        <p:nvSpPr>
          <p:cNvPr id="34" name="TextBox 33">
            <a:extLst>
              <a:ext uri="{FF2B5EF4-FFF2-40B4-BE49-F238E27FC236}">
                <a16:creationId xmlns:a16="http://schemas.microsoft.com/office/drawing/2014/main" id="{2EDF4760-27F4-7954-6D3A-BE9B959B4915}"/>
              </a:ext>
            </a:extLst>
          </p:cNvPr>
          <p:cNvSpPr txBox="1"/>
          <p:nvPr/>
        </p:nvSpPr>
        <p:spPr>
          <a:xfrm>
            <a:off x="6559120" y="3493189"/>
            <a:ext cx="1998507" cy="2308324"/>
          </a:xfrm>
          <a:prstGeom prst="rect">
            <a:avLst/>
          </a:prstGeom>
          <a:noFill/>
        </p:spPr>
        <p:txBody>
          <a:bodyPr wrap="square" rtlCol="0">
            <a:spAutoFit/>
          </a:bodyPr>
          <a:lstStyle/>
          <a:p>
            <a:r>
              <a:rPr lang="ru-RU" dirty="0">
                <a:solidFill>
                  <a:srgbClr val="000000"/>
                </a:solidFill>
              </a:rPr>
              <a:t>2022-йил 1-майгача сотилган (харидорлар томонидан тўланган ва уларга жўнатилган) Х дона янги «</a:t>
            </a:r>
            <a:r>
              <a:rPr lang="en-US" dirty="0">
                <a:solidFill>
                  <a:srgbClr val="000000"/>
                </a:solidFill>
              </a:rPr>
              <a:t>Y</a:t>
            </a:r>
            <a:r>
              <a:rPr lang="ru-RU" dirty="0">
                <a:solidFill>
                  <a:srgbClr val="000000"/>
                </a:solidFill>
              </a:rPr>
              <a:t>» маҳсулоти.</a:t>
            </a:r>
            <a:endParaRPr lang="en-US" dirty="0">
              <a:solidFill>
                <a:srgbClr val="000000"/>
              </a:solidFill>
            </a:endParaRPr>
          </a:p>
        </p:txBody>
      </p:sp>
      <p:sp>
        <p:nvSpPr>
          <p:cNvPr id="37" name="TextBox 36">
            <a:extLst>
              <a:ext uri="{FF2B5EF4-FFF2-40B4-BE49-F238E27FC236}">
                <a16:creationId xmlns:a16="http://schemas.microsoft.com/office/drawing/2014/main" id="{21F6AF67-A290-084D-6FC8-297DAEEB449C}"/>
              </a:ext>
            </a:extLst>
          </p:cNvPr>
          <p:cNvSpPr txBox="1"/>
          <p:nvPr/>
        </p:nvSpPr>
        <p:spPr>
          <a:xfrm>
            <a:off x="9157663" y="3523968"/>
            <a:ext cx="1998507" cy="307777"/>
          </a:xfrm>
          <a:prstGeom prst="rect">
            <a:avLst/>
          </a:prstGeom>
          <a:noFill/>
        </p:spPr>
        <p:txBody>
          <a:bodyPr wrap="square" rtlCol="0">
            <a:spAutoFit/>
          </a:bodyPr>
          <a:lstStyle/>
          <a:p>
            <a:r>
              <a:rPr lang="ru-RU" sz="1400" dirty="0">
                <a:solidFill>
                  <a:srgbClr val="000000"/>
                </a:solidFill>
              </a:rPr>
              <a:t>.............</a:t>
            </a:r>
            <a:endParaRPr lang="en-US" sz="1400" dirty="0">
              <a:solidFill>
                <a:srgbClr val="000000"/>
              </a:solidFill>
            </a:endParaRPr>
          </a:p>
        </p:txBody>
      </p:sp>
      <p:sp>
        <p:nvSpPr>
          <p:cNvPr id="35" name="Прямоугольник 34">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2919759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up)">
                                      <p:cBhvr>
                                        <p:cTn id="21" dur="500"/>
                                        <p:tgtEl>
                                          <p:spTgt spid="18"/>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up)">
                                      <p:cBhvr>
                                        <p:cTn id="27" dur="500"/>
                                        <p:tgtEl>
                                          <p:spTgt spid="27"/>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up)">
                                      <p:cBhvr>
                                        <p:cTn id="30" dur="500"/>
                                        <p:tgtEl>
                                          <p:spTgt spid="32"/>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up)">
                                      <p:cBhvr>
                                        <p:cTn id="38" dur="500"/>
                                        <p:tgtEl>
                                          <p:spTgt spid="2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up)">
                                      <p:cBhvr>
                                        <p:cTn id="41" dur="500"/>
                                        <p:tgtEl>
                                          <p:spTgt spid="28"/>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up)">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up)">
                                      <p:cBhvr>
                                        <p:cTn id="47" dur="500"/>
                                        <p:tgtEl>
                                          <p:spTgt spid="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up)">
                                      <p:cBhvr>
                                        <p:cTn id="50" dur="500"/>
                                        <p:tgtEl>
                                          <p:spTgt spid="33"/>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up)">
                                      <p:cBhvr>
                                        <p:cTn id="55" dur="500"/>
                                        <p:tgtEl>
                                          <p:spTgt spid="10"/>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up)">
                                      <p:cBhvr>
                                        <p:cTn id="58" dur="500"/>
                                        <p:tgtEl>
                                          <p:spTgt spid="29"/>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wipe(up)">
                                      <p:cBhvr>
                                        <p:cTn id="61" dur="500"/>
                                        <p:tgtEl>
                                          <p:spTgt spid="34"/>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up)">
                                      <p:cBhvr>
                                        <p:cTn id="64" dur="500"/>
                                        <p:tgtEl>
                                          <p:spTgt spid="11"/>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grpId="0" nodeType="click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up)">
                                      <p:cBhvr>
                                        <p:cTn id="69" dur="500"/>
                                        <p:tgtEl>
                                          <p:spTgt spid="15"/>
                                        </p:tgtEl>
                                      </p:cBhvr>
                                    </p:animEffect>
                                  </p:childTnLst>
                                </p:cTn>
                              </p:par>
                              <p:par>
                                <p:cTn id="70" presetID="22" presetClass="entr" presetSubtype="1"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wipe(up)">
                                      <p:cBhvr>
                                        <p:cTn id="72" dur="500"/>
                                        <p:tgtEl>
                                          <p:spTgt spid="30"/>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up)">
                                      <p:cBhvr>
                                        <p:cTn id="75" dur="500"/>
                                        <p:tgtEl>
                                          <p:spTgt spid="16"/>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up)">
                                      <p:cBhvr>
                                        <p:cTn id="7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8" grpId="0" animBg="1"/>
      <p:bldP spid="9" grpId="0" animBg="1"/>
      <p:bldP spid="10" grpId="0" animBg="1"/>
      <p:bldP spid="11" grpId="0" animBg="1"/>
      <p:bldP spid="15" grpId="0" animBg="1"/>
      <p:bldP spid="16" grpId="0" animBg="1"/>
      <p:bldP spid="26" grpId="0"/>
      <p:bldP spid="27" grpId="0"/>
      <p:bldP spid="28" grpId="0"/>
      <p:bldP spid="29" grpId="0"/>
      <p:bldP spid="30" grpId="0"/>
      <p:bldP spid="31" grpId="0"/>
      <p:bldP spid="32" grpId="0"/>
      <p:bldP spid="33" grpId="0"/>
      <p:bldP spid="34" grpId="0"/>
      <p:bldP spid="3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1356791" y="1143000"/>
            <a:ext cx="9780131" cy="4572000"/>
          </a:xfrm>
        </p:spPr>
        <p:txBody>
          <a:bodyPr>
            <a:noAutofit/>
          </a:bodyPr>
          <a:lstStyle/>
          <a:p>
            <a:pPr marL="566738" indent="-566738" algn="just">
              <a:lnSpc>
                <a:spcPct val="114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Табиийки, менежер юқори даражадаги вазифа учун жавобгардир. </a:t>
            </a:r>
          </a:p>
          <a:p>
            <a:pPr marL="566738" indent="-566738" algn="just">
              <a:lnSpc>
                <a:spcPct val="114000"/>
              </a:lnSpc>
              <a:spcBef>
                <a:spcPts val="600"/>
              </a:spcBef>
              <a:spcAft>
                <a:spcPts val="600"/>
              </a:spcAft>
              <a:buFont typeface="Wingdings" panose="05000000000000000000" pitchFamily="2" charset="2"/>
              <a:buChar char="Ø"/>
            </a:pP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бошқаруви жамоа аъзолари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ўртасида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декомпозиция кичик вазифалар учун жавобгарлик тақсимотини ўрнатиши аниқ. Шундай қилиб, жавобгарлик матрицаси каби жадвални тузиш мантиғи табиий равишда пишиб етилади. Унинг қурилиши вазифаларни шакллантириш билан бошланади.</a:t>
            </a:r>
          </a:p>
          <a:p>
            <a:pPr marL="566738" indent="-566738" algn="just">
              <a:lnSpc>
                <a:spcPct val="114000"/>
              </a:lnSpc>
              <a:spcBef>
                <a:spcPts val="600"/>
              </a:spcBef>
              <a:spcAft>
                <a:spcPts val="600"/>
              </a:spcAft>
              <a:buFont typeface="Wingdings" panose="05000000000000000000" pitchFamily="2" charset="2"/>
              <a:buChar char="Ø"/>
            </a:pP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 моделини қўллашга ихчам ёндашув тавсия этилади. Ва энг муҳими, </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бундай маъсулиятни бир неча кишига тақсимлаб бўлмайди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Бошқарув мақсадларида у фақат битта ташувчига эга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бўлиши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керак</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Акс ҳолда, маълум даражада жавобгарлик йўқолади.</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40240067-4648-8375-0EAC-B57238731A1F}"/>
              </a:ext>
            </a:extLst>
          </p:cNvPr>
          <p:cNvSpPr txBox="1">
            <a:spLocks/>
          </p:cNvSpPr>
          <p:nvPr/>
        </p:nvSpPr>
        <p:spPr>
          <a:xfrm>
            <a:off x="997856" y="129412"/>
            <a:ext cx="10301820" cy="75450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err="1">
                <a:solidFill>
                  <a:srgbClr val="002060"/>
                </a:solidFill>
                <a:latin typeface="Times New Roman" panose="02020603050405020304" pitchFamily="18" charset="0"/>
                <a:cs typeface="Times New Roman" panose="02020603050405020304" pitchFamily="18" charset="0"/>
              </a:rPr>
              <a:t>Масъулият</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матрицасини</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тузиш</a:t>
            </a:r>
            <a:r>
              <a:rPr lang="ru-RU" altLang="ru-RU" sz="2856" dirty="0">
                <a:solidFill>
                  <a:srgbClr val="002060"/>
                </a:solidFill>
                <a:latin typeface="Times New Roman" panose="02020603050405020304" pitchFamily="18" charset="0"/>
                <a:cs typeface="Times New Roman" panose="02020603050405020304" pitchFamily="18" charset="0"/>
              </a:rPr>
              <a:t> </a:t>
            </a:r>
            <a:r>
              <a:rPr lang="ru-RU" altLang="ru-RU" sz="2856" dirty="0" err="1">
                <a:solidFill>
                  <a:srgbClr val="002060"/>
                </a:solidFill>
                <a:latin typeface="Times New Roman" panose="02020603050405020304" pitchFamily="18" charset="0"/>
                <a:cs typeface="Times New Roman" panose="02020603050405020304" pitchFamily="18" charset="0"/>
              </a:rPr>
              <a:t>мантиқи</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12154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7" name="Заголовок 1">
            <a:extLst>
              <a:ext uri="{FF2B5EF4-FFF2-40B4-BE49-F238E27FC236}">
                <a16:creationId xmlns:a16="http://schemas.microsoft.com/office/drawing/2014/main" id="{55AFE52F-F638-D804-7C1D-49249B7C9A77}"/>
              </a:ext>
            </a:extLst>
          </p:cNvPr>
          <p:cNvSpPr txBox="1">
            <a:spLocks/>
          </p:cNvSpPr>
          <p:nvPr/>
        </p:nvSpPr>
        <p:spPr>
          <a:xfrm>
            <a:off x="945090" y="125388"/>
            <a:ext cx="10301820" cy="1051222"/>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ru-RU" altLang="ru-RU" sz="2856" dirty="0">
                <a:solidFill>
                  <a:srgbClr val="002060"/>
                </a:solidFill>
                <a:latin typeface="Times New Roman" panose="02020603050405020304" pitchFamily="18" charset="0"/>
                <a:cs typeface="Times New Roman" panose="02020603050405020304" pitchFamily="18" charset="0"/>
              </a:rPr>
              <a:t>Соддалаштирилган жавобгарлик матрицасининг бир варианти</a:t>
            </a:r>
            <a:endParaRPr lang="ru-RU" sz="2856" dirty="0">
              <a:solidFill>
                <a:srgbClr val="002060"/>
              </a:solidFill>
              <a:latin typeface="Times New Roman" panose="02020603050405020304" pitchFamily="18" charset="0"/>
              <a:cs typeface="Times New Roman" pitchFamily="18" charset="0"/>
            </a:endParaRPr>
          </a:p>
        </p:txBody>
      </p:sp>
      <p:graphicFrame>
        <p:nvGraphicFramePr>
          <p:cNvPr id="8" name="Table 7">
            <a:extLst>
              <a:ext uri="{FF2B5EF4-FFF2-40B4-BE49-F238E27FC236}">
                <a16:creationId xmlns:a16="http://schemas.microsoft.com/office/drawing/2014/main" id="{3799C3AD-32E9-DE76-26FB-709B13594574}"/>
              </a:ext>
            </a:extLst>
          </p:cNvPr>
          <p:cNvGraphicFramePr>
            <a:graphicFrameLocks noGrp="1"/>
          </p:cNvGraphicFramePr>
          <p:nvPr>
            <p:extLst>
              <p:ext uri="{D42A27DB-BD31-4B8C-83A1-F6EECF244321}">
                <p14:modId xmlns:p14="http://schemas.microsoft.com/office/powerpoint/2010/main" val="3826431963"/>
              </p:ext>
            </p:extLst>
          </p:nvPr>
        </p:nvGraphicFramePr>
        <p:xfrm>
          <a:off x="1018571" y="2186686"/>
          <a:ext cx="10154857" cy="2027613"/>
        </p:xfrm>
        <a:graphic>
          <a:graphicData uri="http://schemas.openxmlformats.org/drawingml/2006/table">
            <a:tbl>
              <a:tblPr/>
              <a:tblGrid>
                <a:gridCol w="2155977">
                  <a:extLst>
                    <a:ext uri="{9D8B030D-6E8A-4147-A177-3AD203B41FA5}">
                      <a16:colId xmlns:a16="http://schemas.microsoft.com/office/drawing/2014/main" val="156521764"/>
                    </a:ext>
                  </a:extLst>
                </a:gridCol>
                <a:gridCol w="1999720">
                  <a:extLst>
                    <a:ext uri="{9D8B030D-6E8A-4147-A177-3AD203B41FA5}">
                      <a16:colId xmlns:a16="http://schemas.microsoft.com/office/drawing/2014/main" val="3836176760"/>
                    </a:ext>
                  </a:extLst>
                </a:gridCol>
                <a:gridCol w="1999720">
                  <a:extLst>
                    <a:ext uri="{9D8B030D-6E8A-4147-A177-3AD203B41FA5}">
                      <a16:colId xmlns:a16="http://schemas.microsoft.com/office/drawing/2014/main" val="2241200337"/>
                    </a:ext>
                  </a:extLst>
                </a:gridCol>
                <a:gridCol w="1999720">
                  <a:extLst>
                    <a:ext uri="{9D8B030D-6E8A-4147-A177-3AD203B41FA5}">
                      <a16:colId xmlns:a16="http://schemas.microsoft.com/office/drawing/2014/main" val="1528822857"/>
                    </a:ext>
                  </a:extLst>
                </a:gridCol>
                <a:gridCol w="1999720">
                  <a:extLst>
                    <a:ext uri="{9D8B030D-6E8A-4147-A177-3AD203B41FA5}">
                      <a16:colId xmlns:a16="http://schemas.microsoft.com/office/drawing/2014/main" val="3353892950"/>
                    </a:ext>
                  </a:extLst>
                </a:gridCol>
              </a:tblGrid>
              <a:tr h="591445">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65000"/>
                      </a:schemeClr>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65000"/>
                      </a:schemeClr>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65000"/>
                      </a:schemeClr>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65000"/>
                      </a:schemeClr>
                    </a:solidFill>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239520543"/>
                  </a:ext>
                </a:extLst>
              </a:tr>
              <a:tr h="359042">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2348919"/>
                  </a:ext>
                </a:extLst>
              </a:tr>
              <a:tr h="359042">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4329498"/>
                  </a:ext>
                </a:extLst>
              </a:tr>
              <a:tr h="359042">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6726729"/>
                  </a:ext>
                </a:extLst>
              </a:tr>
              <a:tr h="359042">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Calibri" panose="020F0502020204030204" pitchFamily="34" charset="0"/>
                        </a:rPr>
                        <a:t> </a:t>
                      </a:r>
                    </a:p>
                  </a:txBody>
                  <a:tcPr marL="7620" marR="7620" marT="762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9009706"/>
                  </a:ext>
                </a:extLst>
              </a:tr>
            </a:tbl>
          </a:graphicData>
        </a:graphic>
      </p:graphicFrame>
      <p:sp>
        <p:nvSpPr>
          <p:cNvPr id="9" name="TextBox 8">
            <a:extLst>
              <a:ext uri="{FF2B5EF4-FFF2-40B4-BE49-F238E27FC236}">
                <a16:creationId xmlns:a16="http://schemas.microsoft.com/office/drawing/2014/main" id="{19D230B3-5FFF-71F7-B811-5B1F551AAFC6}"/>
              </a:ext>
            </a:extLst>
          </p:cNvPr>
          <p:cNvSpPr txBox="1"/>
          <p:nvPr/>
        </p:nvSpPr>
        <p:spPr>
          <a:xfrm>
            <a:off x="1041721" y="2776117"/>
            <a:ext cx="2106592" cy="369332"/>
          </a:xfrm>
          <a:prstGeom prst="rect">
            <a:avLst/>
          </a:prstGeom>
          <a:noFill/>
        </p:spPr>
        <p:txBody>
          <a:bodyPr wrap="square" rtlCol="0">
            <a:spAutoFit/>
          </a:bodyPr>
          <a:lstStyle/>
          <a:p>
            <a:r>
              <a:rPr lang="uz-Cyrl-UZ" b="1" dirty="0"/>
              <a:t>Қуйи топшири №1</a:t>
            </a:r>
            <a:endParaRPr lang="en-US" b="1" dirty="0"/>
          </a:p>
        </p:txBody>
      </p:sp>
      <p:sp>
        <p:nvSpPr>
          <p:cNvPr id="10" name="TextBox 9">
            <a:extLst>
              <a:ext uri="{FF2B5EF4-FFF2-40B4-BE49-F238E27FC236}">
                <a16:creationId xmlns:a16="http://schemas.microsoft.com/office/drawing/2014/main" id="{B58B1270-A49A-F93E-AC63-9EF345A19EE7}"/>
              </a:ext>
            </a:extLst>
          </p:cNvPr>
          <p:cNvSpPr txBox="1"/>
          <p:nvPr/>
        </p:nvSpPr>
        <p:spPr>
          <a:xfrm>
            <a:off x="1041721" y="3125876"/>
            <a:ext cx="2106592" cy="369332"/>
          </a:xfrm>
          <a:prstGeom prst="rect">
            <a:avLst/>
          </a:prstGeom>
          <a:noFill/>
        </p:spPr>
        <p:txBody>
          <a:bodyPr wrap="square" rtlCol="0">
            <a:spAutoFit/>
          </a:bodyPr>
          <a:lstStyle/>
          <a:p>
            <a:r>
              <a:rPr lang="uz-Cyrl-UZ" b="1" dirty="0"/>
              <a:t>Қуйи топшири №2</a:t>
            </a:r>
            <a:endParaRPr lang="en-US" b="1" dirty="0"/>
          </a:p>
        </p:txBody>
      </p:sp>
      <p:sp>
        <p:nvSpPr>
          <p:cNvPr id="11" name="TextBox 10">
            <a:extLst>
              <a:ext uri="{FF2B5EF4-FFF2-40B4-BE49-F238E27FC236}">
                <a16:creationId xmlns:a16="http://schemas.microsoft.com/office/drawing/2014/main" id="{C034C2A5-0CEC-8757-0C3F-3398F87CB6AF}"/>
              </a:ext>
            </a:extLst>
          </p:cNvPr>
          <p:cNvSpPr txBox="1"/>
          <p:nvPr/>
        </p:nvSpPr>
        <p:spPr>
          <a:xfrm>
            <a:off x="1041721" y="3473677"/>
            <a:ext cx="2106592" cy="369332"/>
          </a:xfrm>
          <a:prstGeom prst="rect">
            <a:avLst/>
          </a:prstGeom>
          <a:noFill/>
        </p:spPr>
        <p:txBody>
          <a:bodyPr wrap="square" rtlCol="0">
            <a:spAutoFit/>
          </a:bodyPr>
          <a:lstStyle/>
          <a:p>
            <a:r>
              <a:rPr lang="uz-Cyrl-UZ" b="1" dirty="0"/>
              <a:t>Қуйи топшири №3</a:t>
            </a:r>
            <a:endParaRPr lang="en-US" b="1" dirty="0"/>
          </a:p>
        </p:txBody>
      </p:sp>
      <p:sp>
        <p:nvSpPr>
          <p:cNvPr id="12" name="TextBox 11">
            <a:extLst>
              <a:ext uri="{FF2B5EF4-FFF2-40B4-BE49-F238E27FC236}">
                <a16:creationId xmlns:a16="http://schemas.microsoft.com/office/drawing/2014/main" id="{59400251-562D-29BB-4F5A-6E7C66BE612A}"/>
              </a:ext>
            </a:extLst>
          </p:cNvPr>
          <p:cNvSpPr txBox="1"/>
          <p:nvPr/>
        </p:nvSpPr>
        <p:spPr>
          <a:xfrm>
            <a:off x="1041721" y="3823436"/>
            <a:ext cx="2106592" cy="369332"/>
          </a:xfrm>
          <a:prstGeom prst="rect">
            <a:avLst/>
          </a:prstGeom>
          <a:noFill/>
        </p:spPr>
        <p:txBody>
          <a:bodyPr wrap="square" rtlCol="0">
            <a:spAutoFit/>
          </a:bodyPr>
          <a:lstStyle/>
          <a:p>
            <a:r>
              <a:rPr lang="uz-Cyrl-UZ" b="1" dirty="0"/>
              <a:t>Қуйи топшири №4</a:t>
            </a:r>
            <a:endParaRPr lang="en-US" b="1" dirty="0"/>
          </a:p>
        </p:txBody>
      </p:sp>
      <p:sp>
        <p:nvSpPr>
          <p:cNvPr id="13" name="TextBox 12">
            <a:extLst>
              <a:ext uri="{FF2B5EF4-FFF2-40B4-BE49-F238E27FC236}">
                <a16:creationId xmlns:a16="http://schemas.microsoft.com/office/drawing/2014/main" id="{94F08814-EE97-4A81-37E8-040DDA1DD293}"/>
              </a:ext>
            </a:extLst>
          </p:cNvPr>
          <p:cNvSpPr txBox="1"/>
          <p:nvPr/>
        </p:nvSpPr>
        <p:spPr>
          <a:xfrm>
            <a:off x="3155984" y="2289781"/>
            <a:ext cx="2106592" cy="369332"/>
          </a:xfrm>
          <a:prstGeom prst="rect">
            <a:avLst/>
          </a:prstGeom>
          <a:noFill/>
        </p:spPr>
        <p:txBody>
          <a:bodyPr wrap="square" rtlCol="0">
            <a:spAutoFit/>
          </a:bodyPr>
          <a:lstStyle/>
          <a:p>
            <a:r>
              <a:rPr lang="uz-Cyrl-UZ" b="1" dirty="0">
                <a:solidFill>
                  <a:schemeClr val="bg1"/>
                </a:solidFill>
              </a:rPr>
              <a:t>Масъул ресурс №1</a:t>
            </a:r>
            <a:endParaRPr lang="en-US" b="1" dirty="0">
              <a:solidFill>
                <a:schemeClr val="bg1"/>
              </a:solidFill>
            </a:endParaRPr>
          </a:p>
        </p:txBody>
      </p:sp>
      <p:sp>
        <p:nvSpPr>
          <p:cNvPr id="14" name="TextBox 13">
            <a:extLst>
              <a:ext uri="{FF2B5EF4-FFF2-40B4-BE49-F238E27FC236}">
                <a16:creationId xmlns:a16="http://schemas.microsoft.com/office/drawing/2014/main" id="{51CD4857-5031-0EAE-0683-A4E42D3E73C2}"/>
              </a:ext>
            </a:extLst>
          </p:cNvPr>
          <p:cNvSpPr txBox="1"/>
          <p:nvPr/>
        </p:nvSpPr>
        <p:spPr>
          <a:xfrm>
            <a:off x="5146852" y="2309867"/>
            <a:ext cx="2106592" cy="369332"/>
          </a:xfrm>
          <a:prstGeom prst="rect">
            <a:avLst/>
          </a:prstGeom>
          <a:noFill/>
        </p:spPr>
        <p:txBody>
          <a:bodyPr wrap="square" rtlCol="0">
            <a:spAutoFit/>
          </a:bodyPr>
          <a:lstStyle/>
          <a:p>
            <a:r>
              <a:rPr lang="uz-Cyrl-UZ" b="1" dirty="0">
                <a:solidFill>
                  <a:schemeClr val="bg1"/>
                </a:solidFill>
              </a:rPr>
              <a:t>Масъул ресурс №2</a:t>
            </a:r>
            <a:endParaRPr lang="en-US" b="1" dirty="0">
              <a:solidFill>
                <a:schemeClr val="bg1"/>
              </a:solidFill>
            </a:endParaRPr>
          </a:p>
        </p:txBody>
      </p:sp>
      <p:sp>
        <p:nvSpPr>
          <p:cNvPr id="15" name="TextBox 14">
            <a:extLst>
              <a:ext uri="{FF2B5EF4-FFF2-40B4-BE49-F238E27FC236}">
                <a16:creationId xmlns:a16="http://schemas.microsoft.com/office/drawing/2014/main" id="{FB34AB77-ED36-EDB2-06F0-714192B6E30F}"/>
              </a:ext>
            </a:extLst>
          </p:cNvPr>
          <p:cNvSpPr txBox="1"/>
          <p:nvPr/>
        </p:nvSpPr>
        <p:spPr>
          <a:xfrm>
            <a:off x="7137721" y="2301356"/>
            <a:ext cx="2106592" cy="369332"/>
          </a:xfrm>
          <a:prstGeom prst="rect">
            <a:avLst/>
          </a:prstGeom>
          <a:noFill/>
        </p:spPr>
        <p:txBody>
          <a:bodyPr wrap="square" rtlCol="0">
            <a:spAutoFit/>
          </a:bodyPr>
          <a:lstStyle/>
          <a:p>
            <a:r>
              <a:rPr lang="uz-Cyrl-UZ" b="1" dirty="0">
                <a:solidFill>
                  <a:schemeClr val="bg1"/>
                </a:solidFill>
              </a:rPr>
              <a:t>Масъул ресурс №3</a:t>
            </a:r>
            <a:endParaRPr lang="en-US" b="1" dirty="0">
              <a:solidFill>
                <a:schemeClr val="bg1"/>
              </a:solidFill>
            </a:endParaRPr>
          </a:p>
        </p:txBody>
      </p:sp>
      <p:sp>
        <p:nvSpPr>
          <p:cNvPr id="16" name="TextBox 15">
            <a:extLst>
              <a:ext uri="{FF2B5EF4-FFF2-40B4-BE49-F238E27FC236}">
                <a16:creationId xmlns:a16="http://schemas.microsoft.com/office/drawing/2014/main" id="{4B69EE2B-523C-A32F-5758-0928459FB109}"/>
              </a:ext>
            </a:extLst>
          </p:cNvPr>
          <p:cNvSpPr txBox="1"/>
          <p:nvPr/>
        </p:nvSpPr>
        <p:spPr>
          <a:xfrm>
            <a:off x="9163337" y="2312931"/>
            <a:ext cx="2106592" cy="369332"/>
          </a:xfrm>
          <a:prstGeom prst="rect">
            <a:avLst/>
          </a:prstGeom>
          <a:noFill/>
        </p:spPr>
        <p:txBody>
          <a:bodyPr wrap="square" rtlCol="0">
            <a:spAutoFit/>
          </a:bodyPr>
          <a:lstStyle/>
          <a:p>
            <a:r>
              <a:rPr lang="uz-Cyrl-UZ" b="1" dirty="0">
                <a:solidFill>
                  <a:schemeClr val="bg1"/>
                </a:solidFill>
              </a:rPr>
              <a:t>Масъул ресурс №4</a:t>
            </a:r>
            <a:endParaRPr lang="en-US" b="1" dirty="0">
              <a:solidFill>
                <a:schemeClr val="bg1"/>
              </a:solidFill>
            </a:endParaRPr>
          </a:p>
        </p:txBody>
      </p:sp>
      <p:sp>
        <p:nvSpPr>
          <p:cNvPr id="17" name="TextBox 16">
            <a:extLst>
              <a:ext uri="{FF2B5EF4-FFF2-40B4-BE49-F238E27FC236}">
                <a16:creationId xmlns:a16="http://schemas.microsoft.com/office/drawing/2014/main" id="{2FC0C42E-5E7A-C7C9-D47B-ACD658787F55}"/>
              </a:ext>
            </a:extLst>
          </p:cNvPr>
          <p:cNvSpPr txBox="1"/>
          <p:nvPr/>
        </p:nvSpPr>
        <p:spPr>
          <a:xfrm>
            <a:off x="1041721" y="4320941"/>
            <a:ext cx="3449256" cy="400110"/>
          </a:xfrm>
          <a:prstGeom prst="rect">
            <a:avLst/>
          </a:prstGeom>
          <a:noFill/>
        </p:spPr>
        <p:txBody>
          <a:bodyPr wrap="square" rtlCol="0">
            <a:spAutoFit/>
          </a:bodyPr>
          <a:lstStyle/>
          <a:p>
            <a:r>
              <a:rPr lang="ru-RU" sz="2000" b="1" dirty="0"/>
              <a:t>О – масъул </a:t>
            </a:r>
            <a:r>
              <a:rPr lang="uz-Cyrl-UZ" sz="2000" b="1" dirty="0"/>
              <a:t>шахс</a:t>
            </a:r>
            <a:endParaRPr lang="en-US" sz="2000" b="1" dirty="0"/>
          </a:p>
        </p:txBody>
      </p:sp>
      <p:sp>
        <p:nvSpPr>
          <p:cNvPr id="18" name="TextBox 17">
            <a:extLst>
              <a:ext uri="{FF2B5EF4-FFF2-40B4-BE49-F238E27FC236}">
                <a16:creationId xmlns:a16="http://schemas.microsoft.com/office/drawing/2014/main" id="{40CC0AEC-A690-4CAD-65CC-902B54E11DEF}"/>
              </a:ext>
            </a:extLst>
          </p:cNvPr>
          <p:cNvSpPr txBox="1"/>
          <p:nvPr/>
        </p:nvSpPr>
        <p:spPr>
          <a:xfrm>
            <a:off x="5795034" y="2791983"/>
            <a:ext cx="810228" cy="369332"/>
          </a:xfrm>
          <a:prstGeom prst="rect">
            <a:avLst/>
          </a:prstGeom>
          <a:noFill/>
        </p:spPr>
        <p:txBody>
          <a:bodyPr wrap="square" rtlCol="0">
            <a:spAutoFit/>
          </a:bodyPr>
          <a:lstStyle/>
          <a:p>
            <a:pPr algn="ctr"/>
            <a:r>
              <a:rPr lang="ru-RU" b="1" dirty="0"/>
              <a:t>О</a:t>
            </a:r>
            <a:endParaRPr lang="en-US" b="1" dirty="0"/>
          </a:p>
        </p:txBody>
      </p:sp>
      <p:sp>
        <p:nvSpPr>
          <p:cNvPr id="19" name="TextBox 18">
            <a:extLst>
              <a:ext uri="{FF2B5EF4-FFF2-40B4-BE49-F238E27FC236}">
                <a16:creationId xmlns:a16="http://schemas.microsoft.com/office/drawing/2014/main" id="{4DE95518-10C9-3998-E896-D8DC7D100550}"/>
              </a:ext>
            </a:extLst>
          </p:cNvPr>
          <p:cNvSpPr txBox="1"/>
          <p:nvPr/>
        </p:nvSpPr>
        <p:spPr>
          <a:xfrm>
            <a:off x="3804166" y="3161315"/>
            <a:ext cx="810228" cy="369332"/>
          </a:xfrm>
          <a:prstGeom prst="rect">
            <a:avLst/>
          </a:prstGeom>
          <a:noFill/>
        </p:spPr>
        <p:txBody>
          <a:bodyPr wrap="square" rtlCol="0">
            <a:spAutoFit/>
          </a:bodyPr>
          <a:lstStyle/>
          <a:p>
            <a:pPr algn="ctr"/>
            <a:r>
              <a:rPr lang="ru-RU" b="1" dirty="0"/>
              <a:t>О</a:t>
            </a:r>
            <a:endParaRPr lang="en-US" b="1" dirty="0"/>
          </a:p>
        </p:txBody>
      </p:sp>
      <p:sp>
        <p:nvSpPr>
          <p:cNvPr id="20" name="TextBox 19">
            <a:extLst>
              <a:ext uri="{FF2B5EF4-FFF2-40B4-BE49-F238E27FC236}">
                <a16:creationId xmlns:a16="http://schemas.microsoft.com/office/drawing/2014/main" id="{F17F6BAA-964E-9358-9B61-09AB13D91429}"/>
              </a:ext>
            </a:extLst>
          </p:cNvPr>
          <p:cNvSpPr txBox="1"/>
          <p:nvPr/>
        </p:nvSpPr>
        <p:spPr>
          <a:xfrm>
            <a:off x="7785903" y="3473677"/>
            <a:ext cx="810228" cy="369332"/>
          </a:xfrm>
          <a:prstGeom prst="rect">
            <a:avLst/>
          </a:prstGeom>
          <a:noFill/>
        </p:spPr>
        <p:txBody>
          <a:bodyPr wrap="square" rtlCol="0">
            <a:spAutoFit/>
          </a:bodyPr>
          <a:lstStyle/>
          <a:p>
            <a:pPr algn="ctr"/>
            <a:r>
              <a:rPr lang="ru-RU" b="1" dirty="0"/>
              <a:t>О</a:t>
            </a:r>
            <a:endParaRPr lang="en-US" b="1" dirty="0"/>
          </a:p>
        </p:txBody>
      </p:sp>
      <p:sp>
        <p:nvSpPr>
          <p:cNvPr id="21" name="TextBox 20">
            <a:extLst>
              <a:ext uri="{FF2B5EF4-FFF2-40B4-BE49-F238E27FC236}">
                <a16:creationId xmlns:a16="http://schemas.microsoft.com/office/drawing/2014/main" id="{EB57A07A-3A71-3E3D-CD57-77ED6350CE1B}"/>
              </a:ext>
            </a:extLst>
          </p:cNvPr>
          <p:cNvSpPr txBox="1"/>
          <p:nvPr/>
        </p:nvSpPr>
        <p:spPr>
          <a:xfrm>
            <a:off x="9811519" y="3823436"/>
            <a:ext cx="810228" cy="369332"/>
          </a:xfrm>
          <a:prstGeom prst="rect">
            <a:avLst/>
          </a:prstGeom>
          <a:noFill/>
        </p:spPr>
        <p:txBody>
          <a:bodyPr wrap="square" rtlCol="0">
            <a:spAutoFit/>
          </a:bodyPr>
          <a:lstStyle/>
          <a:p>
            <a:pPr algn="ctr"/>
            <a:r>
              <a:rPr lang="ru-RU" b="1" dirty="0"/>
              <a:t>О</a:t>
            </a:r>
            <a:endParaRPr lang="en-US" b="1" dirty="0"/>
          </a:p>
        </p:txBody>
      </p:sp>
      <p:sp>
        <p:nvSpPr>
          <p:cNvPr id="22" name="Прямоугольник 21">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106678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2">
                                            <p:txEl>
                                              <p:pRg st="0" end="0"/>
                                            </p:txEl>
                                          </p:spTgt>
                                        </p:tgtEl>
                                        <p:attrNameLst>
                                          <p:attrName>style.visibility</p:attrName>
                                        </p:attrNameLst>
                                      </p:cBhvr>
                                      <p:to>
                                        <p:strVal val="visible"/>
                                      </p:to>
                                    </p:set>
                                    <p:animEffect transition="in" filter="fade">
                                      <p:cBhvr>
                                        <p:cTn id="67" dur="500"/>
                                        <p:tgtEl>
                                          <p:spTgt spid="12">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p:bldP spid="11" grpId="0"/>
      <p:bldP spid="13" grpId="0"/>
      <p:bldP spid="14" grpId="0"/>
      <p:bldP spid="15" grpId="0"/>
      <p:bldP spid="16" grpId="0"/>
      <p:bldP spid="17" grpId="0"/>
      <p:bldP spid="18" grpId="0"/>
      <p:bldP spid="19" grpId="0"/>
      <p:bldP spid="20"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849992" y="1017386"/>
            <a:ext cx="10597548" cy="5617418"/>
          </a:xfrm>
        </p:spPr>
        <p:txBody>
          <a:bodyPr>
            <a:noAutofit/>
          </a:bodyPr>
          <a:lstStyle/>
          <a:p>
            <a:pPr marL="509588" indent="-509588" algn="just">
              <a:lnSpc>
                <a:spcPct val="100000"/>
              </a:lnSpc>
              <a:spcBef>
                <a:spcPts val="600"/>
              </a:spcBef>
              <a:spcAft>
                <a:spcPts val="600"/>
              </a:spcAft>
              <a:buFont typeface="Wingdings" panose="05000000000000000000" pitchFamily="2" charset="2"/>
              <a:buChar char="Ø"/>
            </a:pP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менежери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2200" dirty="0">
                <a:solidFill>
                  <a:srgbClr val="002060"/>
                </a:solidFill>
                <a:latin typeface="Times New Roman" panose="02020603050405020304" pitchFamily="18" charset="0"/>
                <a:cs typeface="Times New Roman" panose="02020603050405020304" pitchFamily="18" charset="0"/>
              </a:rPr>
              <a:t>RACI</a:t>
            </a:r>
            <a:r>
              <a:rPr lang="ru-RU" altLang="ru-RU" sz="2200" dirty="0">
                <a:solidFill>
                  <a:srgbClr val="002060"/>
                </a:solidFill>
                <a:latin typeface="Times New Roman" panose="02020603050405020304" pitchFamily="18" charset="0"/>
                <a:cs typeface="Times New Roman" panose="02020603050405020304" pitchFamily="18" charset="0"/>
              </a:rPr>
              <a:t> модели </a:t>
            </a:r>
            <a:r>
              <a:rPr lang="ru-RU" altLang="ru-RU" sz="2200" dirty="0" err="1">
                <a:solidFill>
                  <a:srgbClr val="002060"/>
                </a:solidFill>
                <a:latin typeface="Times New Roman" panose="02020603050405020304" pitchFamily="18" charset="0"/>
                <a:cs typeface="Times New Roman" panose="02020603050405020304" pitchFamily="18" charset="0"/>
              </a:rPr>
              <a:t>Scrum</a:t>
            </a:r>
            <a:r>
              <a:rPr lang="ru-RU" altLang="ru-RU" sz="2200" dirty="0">
                <a:solidFill>
                  <a:srgbClr val="002060"/>
                </a:solidFill>
                <a:latin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муҳитида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қандай</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ишлатишига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мисол</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мақсадига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эришиш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учун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у </a:t>
            </a:r>
            <a:r>
              <a:rPr lang="en-US" altLang="ru-RU" sz="2200" dirty="0">
                <a:solidFill>
                  <a:srgbClr val="002060"/>
                </a:solidFill>
                <a:latin typeface="Times New Roman" panose="02020603050405020304" pitchFamily="18" charset="0"/>
                <a:cs typeface="Times New Roman" panose="02020603050405020304" pitchFamily="18" charset="0"/>
              </a:rPr>
              <a:t>RACI</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Ё-ни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енгиллаштиришга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қўшимчалар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киритди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Ё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ролидаги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ёрдамчи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шахс</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altLang="ru-RU" sz="2200" dirty="0" err="1">
                <a:solidFill>
                  <a:srgbClr val="002060"/>
                </a:solidFill>
                <a:latin typeface="Times New Roman" panose="02020603050405020304" pitchFamily="18" charset="0"/>
                <a:cs typeface="Times New Roman" panose="02020603050405020304" pitchFamily="18" charset="0"/>
              </a:rPr>
              <a:t>Scrum</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лойиҳаси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учун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тадбирларни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ташкил</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қилди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altLang="ru-RU" sz="2200" dirty="0" err="1">
                <a:solidFill>
                  <a:srgbClr val="002060"/>
                </a:solidFill>
                <a:latin typeface="Times New Roman" panose="02020603050405020304" pitchFamily="18" charset="0"/>
                <a:cs typeface="Times New Roman" panose="02020603050405020304" pitchFamily="18" charset="0"/>
              </a:rPr>
              <a:t>Scrum</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контекстида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2200" dirty="0">
                <a:solidFill>
                  <a:srgbClr val="002060"/>
                </a:solidFill>
                <a:latin typeface="Times New Roman" panose="02020603050405020304" pitchFamily="18" charset="0"/>
                <a:cs typeface="Times New Roman" panose="02020603050405020304" pitchFamily="18" charset="0"/>
              </a:rPr>
              <a:t>RACI</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-дан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фойдаланиш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лойиҳаларни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бошқариш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бўйича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мутахассислар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ўртасида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қизиқарли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мунозарага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сабаб</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бўлади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Баъзилар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модел</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яхши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бажарилган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ишни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олади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ёки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ёмон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бажарилган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ишда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одамни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айблайди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деб</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ўйларди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509588" indent="-509588" algn="just">
              <a:lnSpc>
                <a:spcPct val="100000"/>
              </a:lnSpc>
              <a:spcBef>
                <a:spcPts val="600"/>
              </a:spcBef>
              <a:spcAft>
                <a:spcPts val="600"/>
              </a:spcAft>
              <a:buFont typeface="Wingdings" panose="05000000000000000000" pitchFamily="2" charset="2"/>
              <a:buChar char="Ø"/>
            </a:pP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Ўз-ўзини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ташкиллаштириш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бундай</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ташкил</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этиш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altLang="ru-RU" sz="2200" dirty="0" err="1">
                <a:solidFill>
                  <a:srgbClr val="002060"/>
                </a:solidFill>
                <a:latin typeface="Times New Roman" panose="02020603050405020304" pitchFamily="18" charset="0"/>
                <a:cs typeface="Times New Roman" panose="02020603050405020304" pitchFamily="18" charset="0"/>
              </a:rPr>
              <a:t>Scrum</a:t>
            </a:r>
            <a:r>
              <a:rPr lang="ru-RU" altLang="ru-RU" sz="2200" dirty="0">
                <a:solidFill>
                  <a:srgbClr val="002060"/>
                </a:solidFill>
                <a:latin typeface="Times New Roman" panose="02020603050405020304" pitchFamily="18"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асосларига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таъсир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қилади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Қарама-қарши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далилларни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ўз</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ичига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олган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ҳолда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биз</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2200" dirty="0">
                <a:solidFill>
                  <a:srgbClr val="002060"/>
                </a:solidFill>
                <a:latin typeface="Times New Roman" panose="02020603050405020304" pitchFamily="18" charset="0"/>
                <a:cs typeface="Times New Roman" panose="02020603050405020304" pitchFamily="18" charset="0"/>
              </a:rPr>
              <a:t>RACI </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ни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қанчалик</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қўллаётганимизни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кўриб</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чиқишимиз</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керак</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2200" dirty="0">
                <a:solidFill>
                  <a:srgbClr val="002060"/>
                </a:solidFill>
                <a:latin typeface="Times New Roman" panose="02020603050405020304" pitchFamily="18" charset="0"/>
                <a:cs typeface="Times New Roman" panose="02020603050405020304" pitchFamily="18" charset="0"/>
              </a:rPr>
              <a:t>RACI</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моделининг</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потенциалини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қўллаш</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учун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биз</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роллар</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масъулият</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ўз-ўзини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ташкил</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этувчи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жамоанинг</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мослашувчанлиги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ўртасида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мувозанатни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топишимиз</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керак</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мумкинми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Агар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биз</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altLang="ru-RU" sz="2200" dirty="0">
                <a:solidFill>
                  <a:srgbClr val="002060"/>
                </a:solidFill>
                <a:latin typeface="Times New Roman" panose="02020603050405020304" pitchFamily="18" charset="0"/>
                <a:cs typeface="Times New Roman" panose="02020603050405020304" pitchFamily="18" charset="0"/>
              </a:rPr>
              <a:t>RACI</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матрицасини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юқорида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таърифланган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усулда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қўлласак</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дастур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ажойиб</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даражада</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самарали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бўлиши</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2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мумкин</a:t>
            </a:r>
            <a:r>
              <a:rPr lang="ru-RU" sz="22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3"/>
          <a:srcRect l="416" r="1625" b="2118"/>
          <a:stretch/>
        </p:blipFill>
        <p:spPr>
          <a:xfrm>
            <a:off x="110182" y="5893950"/>
            <a:ext cx="834908" cy="838662"/>
          </a:xfrm>
          <a:prstGeom prst="flowChartConnector">
            <a:avLst/>
          </a:prstGeom>
        </p:spPr>
      </p:pic>
      <p:sp>
        <p:nvSpPr>
          <p:cNvPr id="5" name="Заголовок 1">
            <a:extLst>
              <a:ext uri="{FF2B5EF4-FFF2-40B4-BE49-F238E27FC236}">
                <a16:creationId xmlns:a16="http://schemas.microsoft.com/office/drawing/2014/main" id="{4E79F039-EF80-41FE-A06D-F3AB5A9C8384}"/>
              </a:ext>
            </a:extLst>
          </p:cNvPr>
          <p:cNvSpPr txBox="1">
            <a:spLocks/>
          </p:cNvSpPr>
          <p:nvPr/>
        </p:nvSpPr>
        <p:spPr>
          <a:xfrm>
            <a:off x="997856" y="129412"/>
            <a:ext cx="10301820" cy="754507"/>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defTabSz="652982" fontAlgn="base">
              <a:defRPr/>
            </a:pPr>
            <a:r>
              <a:rPr lang="en-US" altLang="ru-RU" sz="2856" dirty="0">
                <a:solidFill>
                  <a:srgbClr val="002060"/>
                </a:solidFill>
                <a:latin typeface="Times New Roman" panose="02020603050405020304" pitchFamily="18" charset="0"/>
                <a:cs typeface="Times New Roman" panose="02020603050405020304" pitchFamily="18" charset="0"/>
              </a:rPr>
              <a:t>RACI</a:t>
            </a:r>
            <a:r>
              <a:rPr lang="ru-RU" altLang="ru-RU" sz="2856" dirty="0">
                <a:solidFill>
                  <a:srgbClr val="002060"/>
                </a:solidFill>
                <a:latin typeface="Times New Roman" panose="02020603050405020304" pitchFamily="18" charset="0"/>
                <a:cs typeface="Times New Roman" panose="02020603050405020304" pitchFamily="18" charset="0"/>
              </a:rPr>
              <a:t> модели Scrum жамоалари учун ҳам мосми?</a:t>
            </a:r>
            <a:endParaRPr lang="ru-RU" sz="2856" dirty="0">
              <a:solidFill>
                <a:srgbClr val="002060"/>
              </a:solidFill>
              <a:latin typeface="Times New Roman" panose="02020603050405020304" pitchFamily="18" charset="0"/>
              <a:cs typeface="Times New Roman"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199499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8142" y="2063296"/>
            <a:ext cx="3791858" cy="2407103"/>
          </a:xfrm>
        </p:spPr>
        <p:txBody>
          <a:bodyPr>
            <a:normAutofit/>
          </a:bodyPr>
          <a:lstStyle/>
          <a:p>
            <a:pPr algn="ctr"/>
            <a:r>
              <a:rPr lang="en-US" sz="32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RACI </a:t>
            </a:r>
            <a:r>
              <a:rPr lang="uz-Cyrl-UZ" sz="32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моделидан қандай фойда мавжуд</a:t>
            </a:r>
            <a:r>
              <a:rPr lang="en-US" sz="32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endParaRPr lang="ru-RU" sz="32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5080000" y="785358"/>
            <a:ext cx="6617304" cy="4962978"/>
          </a:xfrm>
          <a:prstGeom prst="rect">
            <a:avLst/>
          </a:prstGeom>
        </p:spPr>
      </p:pic>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3"/>
          <a:srcRect l="416" r="1625" b="2118"/>
          <a:stretch/>
        </p:blipFill>
        <p:spPr>
          <a:xfrm>
            <a:off x="110182" y="5893950"/>
            <a:ext cx="834908" cy="838662"/>
          </a:xfrm>
          <a:prstGeom prst="flowChartConnector">
            <a:avLst/>
          </a:prstGeom>
        </p:spPr>
      </p:pic>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1086183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1026885" y="1335315"/>
            <a:ext cx="10787743" cy="4572000"/>
          </a:xfrm>
        </p:spPr>
        <p:txBody>
          <a:bodyPr>
            <a:noAutofit/>
          </a:bodyPr>
          <a:lstStyle/>
          <a:p>
            <a:pPr marL="0" indent="0" algn="just">
              <a:lnSpc>
                <a:spcPct val="100000"/>
              </a:lnSpc>
              <a:spcBef>
                <a:spcPts val="600"/>
              </a:spcBef>
              <a:spcAft>
                <a:spcPts val="600"/>
              </a:spcAft>
              <a:buNone/>
            </a:pPr>
            <a:r>
              <a:rPr lang="en-US" sz="2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RACI </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модели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ташкилотга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ходимларнинг</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тадбирлар</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билан</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вазифаланиши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тўғрисида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тушунча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беради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чунки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у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ҳар</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бир</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кишига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қандай</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рол(лар)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берилганлигини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кўрсатади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p>
          <a:p>
            <a:pPr marL="0" indent="0" algn="just">
              <a:lnSpc>
                <a:spcPct val="100000"/>
              </a:lnSpc>
              <a:spcBef>
                <a:spcPts val="600"/>
              </a:spcBef>
              <a:spcAft>
                <a:spcPts val="600"/>
              </a:spcAft>
              <a:buNone/>
            </a:pP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Шундай</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қилиб</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ташкилот</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кимдир</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тез -тез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жавобгар</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бўладими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ёки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йўқлигини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етказиб</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берилиши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мумкин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бор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ёки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йўқлигини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аниқлай</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олади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Натижада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ташкилот</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кимнидир</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ортиқча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иши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борлигини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ёки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қўшимча</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вазифаларни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бажариши</a:t>
            </a:r>
            <a:r>
              <a:rPr lang="ru-RU" sz="240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мумкинлиги</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билади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a:p>
            <a:pPr marL="0" indent="0" algn="just">
              <a:lnSpc>
                <a:spcPct val="100000"/>
              </a:lnSpc>
              <a:spcBef>
                <a:spcPts val="600"/>
              </a:spcBef>
              <a:spcAft>
                <a:spcPts val="600"/>
              </a:spcAft>
              <a:buNone/>
            </a:pP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Лойиҳа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давомида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RACI</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дан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ҳамма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етарли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даражада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жалб</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қилинадиган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тарзда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фойдаланинг</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нотўғри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алоқани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камайтиради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самарадорликни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оширади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Бундан</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ташқари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RACI</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модели, агар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нарсалар</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нотўғри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бўлса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ким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жавобгар</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ва</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охир-оқибат</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жавобгар</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эканлигини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аниқ</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0" dirty="0" err="1">
                <a:solidFill>
                  <a:srgbClr val="0B375B"/>
                </a:solidFill>
                <a:latin typeface="Times New Roman" panose="02020603050405020304" pitchFamily="18" charset="0"/>
                <a:ea typeface="Calibri" panose="020F0502020204030204" pitchFamily="34" charset="0"/>
                <a:cs typeface="Times New Roman" panose="02020603050405020304" pitchFamily="18" charset="0"/>
              </a:rPr>
              <a:t>кўрсатади</a:t>
            </a:r>
            <a:r>
              <a:rPr lang="ru-RU" sz="2400" b="0" dirty="0">
                <a:solidFill>
                  <a:srgbClr val="0B375B"/>
                </a:solidFill>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4" name="Рисунок 16">
            <a:extLst>
              <a:ext uri="{FF2B5EF4-FFF2-40B4-BE49-F238E27FC236}">
                <a16:creationId xmlns:a16="http://schemas.microsoft.com/office/drawing/2014/main" id="{F334854D-14D9-4A9C-929D-3CF48543EF58}"/>
              </a:ext>
            </a:extLst>
          </p:cNvPr>
          <p:cNvPicPr>
            <a:picLocks noChangeAspect="1"/>
          </p:cNvPicPr>
          <p:nvPr/>
        </p:nvPicPr>
        <p:blipFill rotWithShape="1">
          <a:blip r:embed="rId2"/>
          <a:srcRect l="416" r="1625" b="2118"/>
          <a:stretch/>
        </p:blipFill>
        <p:spPr>
          <a:xfrm>
            <a:off x="110182" y="5893950"/>
            <a:ext cx="834908" cy="838662"/>
          </a:xfrm>
          <a:prstGeom prst="flowChartConnector">
            <a:avLst/>
          </a:prstGeom>
        </p:spPr>
      </p:pic>
      <p:sp>
        <p:nvSpPr>
          <p:cNvPr id="5" name="Прямоугольник 4">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
        <p:nvSpPr>
          <p:cNvPr id="6" name="Заголовок 1">
            <a:extLst>
              <a:ext uri="{FF2B5EF4-FFF2-40B4-BE49-F238E27FC236}">
                <a16:creationId xmlns:a16="http://schemas.microsoft.com/office/drawing/2014/main" id="{51341501-9C9B-C367-2D31-F747AE830307}"/>
              </a:ext>
            </a:extLst>
          </p:cNvPr>
          <p:cNvSpPr txBox="1">
            <a:spLocks/>
          </p:cNvSpPr>
          <p:nvPr/>
        </p:nvSpPr>
        <p:spPr>
          <a:xfrm>
            <a:off x="1024848" y="161863"/>
            <a:ext cx="10542491" cy="746118"/>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Autofit/>
          </a:bodyPr>
          <a:lstStyle>
            <a:defPPr>
              <a:defRPr lang="ru-RU"/>
            </a:defPPr>
            <a:lvl1pPr algn="ctr" fontAlgn="base">
              <a:lnSpc>
                <a:spcPct val="90000"/>
              </a:lnSpc>
              <a:spcBef>
                <a:spcPct val="0"/>
              </a:spcBef>
              <a:buNone/>
              <a:defRPr sz="2800" b="1">
                <a:solidFill>
                  <a:srgbClr val="002060"/>
                </a:solidFill>
                <a:latin typeface="Times New Roman" panose="02020603050405020304" pitchFamily="18" charset="0"/>
                <a:ea typeface="Calibri" panose="020F0502020204030204" pitchFamily="34" charset="0"/>
                <a:cs typeface="Times New Roman" panose="02020603050405020304" pitchFamily="18" charset="0"/>
              </a:defRPr>
            </a:lvl1pPr>
          </a:lstStyle>
          <a:p>
            <a:pPr defTabSz="1024148"/>
            <a:r>
              <a:rPr lang="ru-RU" sz="2799"/>
              <a:t>RACI моделидан қандай фойда мавжуд?</a:t>
            </a:r>
            <a:endParaRPr lang="ru-RU" sz="2799" dirty="0"/>
          </a:p>
        </p:txBody>
      </p:sp>
    </p:spTree>
    <p:extLst>
      <p:ext uri="{BB962C8B-B14F-4D97-AF65-F5344CB8AC3E}">
        <p14:creationId xmlns:p14="http://schemas.microsoft.com/office/powerpoint/2010/main" val="217801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850244" y="1108259"/>
            <a:ext cx="10894200" cy="5486502"/>
          </a:xfrm>
          <a:prstGeom prst="rect">
            <a:avLst/>
          </a:prstGeom>
          <a:noFill/>
        </p:spPr>
        <p:txBody>
          <a:bodyPr vert="horz" lIns="91420" tIns="45710" rIns="91420" bIns="4571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087" indent="-457087" defTabSz="870875">
              <a:lnSpc>
                <a:spcPct val="100000"/>
              </a:lnSpc>
              <a:spcBef>
                <a:spcPts val="600"/>
              </a:spcBef>
              <a:spcAft>
                <a:spcPts val="600"/>
              </a:spcAft>
              <a:buFont typeface="+mj-lt"/>
              <a:buAutoNum type="arabicPeriod"/>
            </a:pPr>
            <a:r>
              <a:rPr lang="ru-RU" sz="1905" dirty="0">
                <a:solidFill>
                  <a:srgbClr val="0B375B"/>
                </a:solidFill>
                <a:latin typeface="Times New Roman" panose="02020603050405020304" pitchFamily="18" charset="0"/>
                <a:cs typeface="Times New Roman" panose="02020603050405020304" pitchFamily="18" charset="0"/>
              </a:rPr>
              <a:t>Андерсен Б. Бизнес-процессы. Инструменты совершенствования. — М.: РИА «Стандарты и качество», 2014.</a:t>
            </a:r>
          </a:p>
          <a:p>
            <a:pPr marL="457087" indent="-457087" defTabSz="870875">
              <a:lnSpc>
                <a:spcPct val="100000"/>
              </a:lnSpc>
              <a:spcBef>
                <a:spcPts val="600"/>
              </a:spcBef>
              <a:spcAft>
                <a:spcPts val="600"/>
              </a:spcAft>
              <a:buFont typeface="+mj-lt"/>
              <a:buAutoNum type="arabicPeriod"/>
            </a:pPr>
            <a:r>
              <a:rPr lang="ru-RU" sz="1905" dirty="0">
                <a:solidFill>
                  <a:srgbClr val="0B375B"/>
                </a:solidFill>
                <a:latin typeface="Times New Roman" panose="02020603050405020304" pitchFamily="18" charset="0"/>
                <a:cs typeface="Times New Roman" panose="02020603050405020304" pitchFamily="18" charset="0"/>
              </a:rPr>
              <a:t>Деминг В. Эдвардс. Выход из кризиса. — Тверь: Альба, 2009.</a:t>
            </a:r>
          </a:p>
          <a:p>
            <a:pPr marL="457087" indent="-457087" defTabSz="870875">
              <a:lnSpc>
                <a:spcPct val="100000"/>
              </a:lnSpc>
              <a:spcBef>
                <a:spcPts val="600"/>
              </a:spcBef>
              <a:spcAft>
                <a:spcPts val="600"/>
              </a:spcAft>
              <a:buFont typeface="+mj-lt"/>
              <a:buAutoNum type="arabicPeriod"/>
            </a:pPr>
            <a:r>
              <a:rPr lang="ru-RU" sz="1905" dirty="0">
                <a:solidFill>
                  <a:srgbClr val="0B375B"/>
                </a:solidFill>
                <a:latin typeface="Times New Roman" panose="02020603050405020304" pitchFamily="18" charset="0"/>
                <a:cs typeface="Times New Roman" panose="02020603050405020304" pitchFamily="18" charset="0"/>
              </a:rPr>
              <a:t>Дрожжинов В. Реинжиниринг бизнес-процессов в компании // Ваш банкъ. Экономист. — 2012. № 2.</a:t>
            </a:r>
          </a:p>
          <a:p>
            <a:pPr marL="457087" indent="-457087" defTabSz="870875">
              <a:lnSpc>
                <a:spcPct val="100000"/>
              </a:lnSpc>
              <a:spcBef>
                <a:spcPts val="600"/>
              </a:spcBef>
              <a:spcAft>
                <a:spcPts val="600"/>
              </a:spcAft>
              <a:buFont typeface="+mj-lt"/>
              <a:buAutoNum type="arabicPeriod"/>
            </a:pPr>
            <a:r>
              <a:rPr lang="ru-RU" sz="1905" dirty="0">
                <a:solidFill>
                  <a:srgbClr val="0B375B"/>
                </a:solidFill>
                <a:latin typeface="Times New Roman" panose="02020603050405020304" pitchFamily="18" charset="0"/>
                <a:cs typeface="Times New Roman" panose="02020603050405020304" pitchFamily="18" charset="0"/>
              </a:rPr>
              <a:t>Друкер П.Ф. Практика менеджмента: Пер. с англ. — М.: Изд. дом «Вильямс», 2011.</a:t>
            </a:r>
          </a:p>
          <a:p>
            <a:pPr marL="457087" indent="-457087" defTabSz="870875">
              <a:lnSpc>
                <a:spcPct val="100000"/>
              </a:lnSpc>
              <a:spcBef>
                <a:spcPts val="600"/>
              </a:spcBef>
              <a:spcAft>
                <a:spcPts val="600"/>
              </a:spcAft>
              <a:buFont typeface="+mj-lt"/>
              <a:buAutoNum type="arabicPeriod"/>
            </a:pPr>
            <a:r>
              <a:rPr lang="ru-RU" sz="1905" dirty="0">
                <a:solidFill>
                  <a:srgbClr val="0B375B"/>
                </a:solidFill>
                <a:latin typeface="Times New Roman" panose="02020603050405020304" pitchFamily="18" charset="0"/>
                <a:cs typeface="Times New Roman" panose="02020603050405020304" pitchFamily="18" charset="0"/>
              </a:rPr>
              <a:t>Ефремов В.С. Организации, бизнес-системы и стратегическое планирование //Менеджмент в России и за рубежом. — 2013. — № 2.</a:t>
            </a:r>
          </a:p>
          <a:p>
            <a:pPr marL="457087" indent="-457087" defTabSz="870875">
              <a:lnSpc>
                <a:spcPct val="100000"/>
              </a:lnSpc>
              <a:spcBef>
                <a:spcPts val="600"/>
              </a:spcBef>
              <a:spcAft>
                <a:spcPts val="600"/>
              </a:spcAft>
              <a:buFont typeface="+mj-lt"/>
              <a:buAutoNum type="arabicPeriod"/>
            </a:pPr>
            <a:r>
              <a:rPr lang="ru-RU" sz="1905" dirty="0">
                <a:solidFill>
                  <a:srgbClr val="0B375B"/>
                </a:solidFill>
                <a:latin typeface="Times New Roman" panose="02020603050405020304" pitchFamily="18" charset="0"/>
                <a:cs typeface="Times New Roman" panose="02020603050405020304" pitchFamily="18" charset="0"/>
              </a:rPr>
              <a:t>Кальянов Г.Н. Теория и практика реорганизации бизнес-процессов. Серия «Реинжиниринг бизнес-процесса». — М.: СИНТЕГ, 2012.</a:t>
            </a:r>
          </a:p>
          <a:p>
            <a:pPr marL="457087" indent="-457087" defTabSz="870875">
              <a:lnSpc>
                <a:spcPct val="100000"/>
              </a:lnSpc>
              <a:spcBef>
                <a:spcPts val="600"/>
              </a:spcBef>
              <a:spcAft>
                <a:spcPts val="600"/>
              </a:spcAft>
              <a:buFont typeface="+mj-lt"/>
              <a:buAutoNum type="arabicPeriod"/>
            </a:pPr>
            <a:endParaRPr lang="ru-RU" sz="1905" dirty="0">
              <a:solidFill>
                <a:srgbClr val="0B375B"/>
              </a:solidFill>
              <a:latin typeface="Times New Roman" panose="02020603050405020304" pitchFamily="18" charset="0"/>
              <a:cs typeface="Times New Roman" panose="02020603050405020304" pitchFamily="18" charset="0"/>
            </a:endParaRPr>
          </a:p>
        </p:txBody>
      </p:sp>
      <p:sp>
        <p:nvSpPr>
          <p:cNvPr id="5" name="Заголовок 1"/>
          <p:cNvSpPr txBox="1">
            <a:spLocks/>
          </p:cNvSpPr>
          <p:nvPr/>
        </p:nvSpPr>
        <p:spPr>
          <a:xfrm>
            <a:off x="1024848" y="161863"/>
            <a:ext cx="10542491" cy="746118"/>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Autofit/>
          </a:bodyPr>
          <a:lstStyle>
            <a:defPPr>
              <a:defRPr lang="ru-RU"/>
            </a:defPPr>
            <a:lvl1pPr algn="ctr" fontAlgn="base">
              <a:lnSpc>
                <a:spcPct val="90000"/>
              </a:lnSpc>
              <a:spcBef>
                <a:spcPct val="0"/>
              </a:spcBef>
              <a:buNone/>
              <a:defRPr sz="2800" b="1">
                <a:solidFill>
                  <a:srgbClr val="002060"/>
                </a:solidFill>
                <a:latin typeface="Times New Roman" panose="02020603050405020304" pitchFamily="18" charset="0"/>
                <a:ea typeface="Calibri" panose="020F0502020204030204" pitchFamily="34" charset="0"/>
                <a:cs typeface="Times New Roman" panose="02020603050405020304" pitchFamily="18" charset="0"/>
              </a:defRPr>
            </a:lvl1pPr>
          </a:lstStyle>
          <a:p>
            <a:pPr defTabSz="1024148"/>
            <a:r>
              <a:rPr lang="ru-RU" sz="2799" dirty="0" err="1"/>
              <a:t>Адабиётлар</a:t>
            </a:r>
            <a:endParaRPr lang="ru-RU" sz="2799" dirty="0"/>
          </a:p>
        </p:txBody>
      </p:sp>
      <p:sp>
        <p:nvSpPr>
          <p:cNvPr id="7" name="Прямоугольник 6">
            <a:extLst>
              <a:ext uri="{FF2B5EF4-FFF2-40B4-BE49-F238E27FC236}">
                <a16:creationId xmlns:a16="http://schemas.microsoft.com/office/drawing/2014/main" id="{DD4965DA-07F1-4926-ADE0-5B7A4C0C83DD}"/>
              </a:ext>
            </a:extLst>
          </p:cNvPr>
          <p:cNvSpPr/>
          <p:nvPr/>
        </p:nvSpPr>
        <p:spPr>
          <a:xfrm>
            <a:off x="11819837" y="756"/>
            <a:ext cx="206902"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74">
              <a:defRPr/>
            </a:pPr>
            <a:endParaRPr lang="en-US" sz="1799">
              <a:solidFill>
                <a:srgbClr val="FFFFFF"/>
              </a:solidFill>
              <a:latin typeface="Calibri"/>
            </a:endParaRPr>
          </a:p>
        </p:txBody>
      </p:sp>
      <p:pic>
        <p:nvPicPr>
          <p:cNvPr id="8" name="Рисунок 16">
            <a:extLst>
              <a:ext uri="{FF2B5EF4-FFF2-40B4-BE49-F238E27FC236}">
                <a16:creationId xmlns:a16="http://schemas.microsoft.com/office/drawing/2014/main" id="{DC6E4311-6D1A-4C57-9F17-F70F96FFDA4B}"/>
              </a:ext>
            </a:extLst>
          </p:cNvPr>
          <p:cNvPicPr>
            <a:picLocks noChangeAspect="1"/>
          </p:cNvPicPr>
          <p:nvPr/>
        </p:nvPicPr>
        <p:blipFill rotWithShape="1">
          <a:blip r:embed="rId2"/>
          <a:srcRect l="416" r="1625" b="2118"/>
          <a:stretch/>
        </p:blipFill>
        <p:spPr>
          <a:xfrm>
            <a:off x="110182" y="5882375"/>
            <a:ext cx="834908" cy="838662"/>
          </a:xfrm>
          <a:prstGeom prst="flowChartConnector">
            <a:avLst/>
          </a:prstGeom>
        </p:spPr>
      </p:pic>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spTree>
    <p:extLst>
      <p:ext uri="{BB962C8B-B14F-4D97-AF65-F5344CB8AC3E}">
        <p14:creationId xmlns:p14="http://schemas.microsoft.com/office/powerpoint/2010/main" val="337659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860183" y="1529233"/>
            <a:ext cx="10894200" cy="4797172"/>
          </a:xfrm>
          <a:prstGeom prst="rect">
            <a:avLst/>
          </a:prstGeom>
          <a:noFill/>
        </p:spPr>
        <p:txBody>
          <a:bodyPr vert="horz" lIns="91420" tIns="45710" rIns="91420" bIns="4571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087" indent="-457087" defTabSz="870875">
              <a:lnSpc>
                <a:spcPct val="100000"/>
              </a:lnSpc>
              <a:spcBef>
                <a:spcPts val="600"/>
              </a:spcBef>
              <a:spcAft>
                <a:spcPts val="600"/>
              </a:spcAft>
              <a:buFont typeface="+mj-lt"/>
              <a:buAutoNum type="arabicPeriod"/>
            </a:pPr>
            <a:r>
              <a:rPr lang="en-US" sz="2286" dirty="0">
                <a:solidFill>
                  <a:srgbClr val="0B375B"/>
                </a:solidFill>
                <a:latin typeface="Times New Roman" panose="02020603050405020304" pitchFamily="18" charset="0"/>
                <a:cs typeface="Times New Roman" panose="02020603050405020304" pitchFamily="18" charset="0"/>
                <a:hlinkClick r:id="rId2"/>
              </a:rPr>
              <a:t>https://secretmag.ru/enciklopediya/chto-takoe-matrica-raci-obyasnyaem-prostymi-slovami.htm</a:t>
            </a:r>
            <a:endParaRPr lang="uz-Cyrl-UZ" sz="2286" dirty="0">
              <a:solidFill>
                <a:srgbClr val="0B375B"/>
              </a:solidFill>
              <a:latin typeface="Times New Roman" panose="02020603050405020304" pitchFamily="18" charset="0"/>
              <a:cs typeface="Times New Roman" panose="02020603050405020304" pitchFamily="18" charset="0"/>
            </a:endParaRPr>
          </a:p>
          <a:p>
            <a:pPr marL="457087" indent="-457087" defTabSz="870875">
              <a:lnSpc>
                <a:spcPct val="100000"/>
              </a:lnSpc>
              <a:spcBef>
                <a:spcPts val="600"/>
              </a:spcBef>
              <a:spcAft>
                <a:spcPts val="600"/>
              </a:spcAft>
              <a:buFont typeface="+mj-lt"/>
              <a:buAutoNum type="arabicPeriod"/>
            </a:pPr>
            <a:r>
              <a:rPr lang="en-US" altLang="ru-RU" sz="2286" dirty="0">
                <a:solidFill>
                  <a:srgbClr val="0B375B"/>
                </a:solidFill>
                <a:latin typeface="Times New Roman" panose="02020603050405020304" pitchFamily="18" charset="0"/>
                <a:cs typeface="Times New Roman" panose="02020603050405020304" pitchFamily="18" charset="0"/>
                <a:hlinkClick r:id="rId3"/>
              </a:rPr>
              <a:t>https://www.itexpert.ru/rus/ITEMS/200809141918/</a:t>
            </a:r>
            <a:endParaRPr lang="uz-Cyrl-UZ" altLang="ru-RU" sz="2286" dirty="0">
              <a:solidFill>
                <a:srgbClr val="0B375B"/>
              </a:solidFill>
              <a:latin typeface="Times New Roman" panose="02020603050405020304" pitchFamily="18" charset="0"/>
              <a:cs typeface="Times New Roman" panose="02020603050405020304" pitchFamily="18" charset="0"/>
            </a:endParaRPr>
          </a:p>
          <a:p>
            <a:pPr marL="457087" indent="-457087" defTabSz="870875">
              <a:lnSpc>
                <a:spcPct val="100000"/>
              </a:lnSpc>
              <a:spcBef>
                <a:spcPts val="600"/>
              </a:spcBef>
              <a:spcAft>
                <a:spcPts val="600"/>
              </a:spcAft>
              <a:buFont typeface="+mj-lt"/>
              <a:buAutoNum type="arabicPeriod"/>
            </a:pPr>
            <a:r>
              <a:rPr lang="en-US" altLang="ru-RU" sz="2286" dirty="0">
                <a:solidFill>
                  <a:srgbClr val="0B375B"/>
                </a:solidFill>
                <a:latin typeface="Times New Roman" panose="02020603050405020304" pitchFamily="18" charset="0"/>
                <a:cs typeface="Times New Roman" panose="02020603050405020304" pitchFamily="18" charset="0"/>
                <a:hlinkClick r:id="rId4"/>
              </a:rPr>
              <a:t>https://asana.com/ru/resources/raci-chart</a:t>
            </a:r>
            <a:endParaRPr lang="uz-Cyrl-UZ" altLang="ru-RU" sz="2286" dirty="0">
              <a:solidFill>
                <a:srgbClr val="0B375B"/>
              </a:solidFill>
              <a:latin typeface="Times New Roman" panose="02020603050405020304" pitchFamily="18" charset="0"/>
              <a:cs typeface="Times New Roman" panose="02020603050405020304" pitchFamily="18" charset="0"/>
            </a:endParaRPr>
          </a:p>
          <a:p>
            <a:pPr marL="457087" indent="-457087" defTabSz="870875">
              <a:lnSpc>
                <a:spcPct val="100000"/>
              </a:lnSpc>
              <a:spcBef>
                <a:spcPts val="600"/>
              </a:spcBef>
              <a:spcAft>
                <a:spcPts val="600"/>
              </a:spcAft>
              <a:buFont typeface="+mj-lt"/>
              <a:buAutoNum type="arabicPeriod"/>
            </a:pPr>
            <a:r>
              <a:rPr lang="en-US" altLang="ru-RU" sz="2286" dirty="0">
                <a:solidFill>
                  <a:srgbClr val="0B375B"/>
                </a:solidFill>
                <a:latin typeface="Times New Roman" panose="02020603050405020304" pitchFamily="18" charset="0"/>
                <a:cs typeface="Times New Roman" panose="02020603050405020304" pitchFamily="18" charset="0"/>
                <a:hlinkClick r:id="rId5"/>
              </a:rPr>
              <a:t>https://pm-way.com/materials/material/show/192</a:t>
            </a:r>
            <a:endParaRPr lang="uz-Cyrl-UZ" altLang="ru-RU" sz="2286" dirty="0">
              <a:solidFill>
                <a:srgbClr val="0B375B"/>
              </a:solidFill>
              <a:latin typeface="Times New Roman" panose="02020603050405020304" pitchFamily="18" charset="0"/>
              <a:cs typeface="Times New Roman" panose="02020603050405020304" pitchFamily="18" charset="0"/>
            </a:endParaRPr>
          </a:p>
          <a:p>
            <a:pPr marL="457087" indent="-457087" defTabSz="870875">
              <a:lnSpc>
                <a:spcPct val="100000"/>
              </a:lnSpc>
              <a:spcBef>
                <a:spcPts val="600"/>
              </a:spcBef>
              <a:spcAft>
                <a:spcPts val="600"/>
              </a:spcAft>
              <a:buFont typeface="+mj-lt"/>
              <a:buAutoNum type="arabicPeriod"/>
            </a:pPr>
            <a:r>
              <a:rPr lang="en-US" altLang="ru-RU" sz="2286" dirty="0">
                <a:solidFill>
                  <a:srgbClr val="0B375B"/>
                </a:solidFill>
                <a:latin typeface="Times New Roman" panose="02020603050405020304" pitchFamily="18" charset="0"/>
                <a:cs typeface="Times New Roman" panose="02020603050405020304" pitchFamily="18" charset="0"/>
              </a:rPr>
              <a:t>https://www.youtube.com/watch?v=9qjVoIae-tg</a:t>
            </a:r>
            <a:endParaRPr lang="uz-Cyrl-UZ" altLang="ru-RU" sz="2286" dirty="0">
              <a:solidFill>
                <a:srgbClr val="0B375B"/>
              </a:solidFill>
              <a:latin typeface="Times New Roman" panose="02020603050405020304" pitchFamily="18" charset="0"/>
              <a:cs typeface="Times New Roman" panose="02020603050405020304" pitchFamily="18" charset="0"/>
            </a:endParaRPr>
          </a:p>
        </p:txBody>
      </p:sp>
      <p:sp>
        <p:nvSpPr>
          <p:cNvPr id="5" name="Заголовок 1"/>
          <p:cNvSpPr txBox="1">
            <a:spLocks/>
          </p:cNvSpPr>
          <p:nvPr/>
        </p:nvSpPr>
        <p:spPr>
          <a:xfrm>
            <a:off x="1024848" y="161863"/>
            <a:ext cx="10542491" cy="746118"/>
          </a:xfrm>
          <a:prstGeom prst="rect">
            <a:avLst/>
          </a:prstGeom>
          <a:solidFill>
            <a:schemeClr val="bg1">
              <a:lumMod val="8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Autofit/>
          </a:bodyPr>
          <a:lstStyle>
            <a:defPPr>
              <a:defRPr lang="ru-RU"/>
            </a:defPPr>
            <a:lvl1pPr algn="ctr" fontAlgn="base">
              <a:lnSpc>
                <a:spcPct val="90000"/>
              </a:lnSpc>
              <a:spcBef>
                <a:spcPct val="0"/>
              </a:spcBef>
              <a:buNone/>
              <a:defRPr sz="2800" b="1">
                <a:solidFill>
                  <a:srgbClr val="002060"/>
                </a:solidFill>
                <a:latin typeface="Times New Roman" panose="02020603050405020304" pitchFamily="18" charset="0"/>
                <a:ea typeface="Calibri" panose="020F0502020204030204" pitchFamily="34" charset="0"/>
                <a:cs typeface="Times New Roman" panose="02020603050405020304" pitchFamily="18" charset="0"/>
              </a:defRPr>
            </a:lvl1pPr>
          </a:lstStyle>
          <a:p>
            <a:pPr defTabSz="1024148"/>
            <a:r>
              <a:rPr lang="ru-RU" sz="2799" dirty="0"/>
              <a:t>Интернет </a:t>
            </a:r>
            <a:r>
              <a:rPr lang="ru-RU" sz="2799" dirty="0" err="1"/>
              <a:t>ресурслар</a:t>
            </a:r>
            <a:r>
              <a:rPr lang="ru-RU" sz="2799" dirty="0"/>
              <a:t>:</a:t>
            </a:r>
          </a:p>
        </p:txBody>
      </p:sp>
      <p:sp>
        <p:nvSpPr>
          <p:cNvPr id="7" name="Прямоугольник 6">
            <a:extLst>
              <a:ext uri="{FF2B5EF4-FFF2-40B4-BE49-F238E27FC236}">
                <a16:creationId xmlns:a16="http://schemas.microsoft.com/office/drawing/2014/main" id="{DD4965DA-07F1-4926-ADE0-5B7A4C0C83DD}"/>
              </a:ext>
            </a:extLst>
          </p:cNvPr>
          <p:cNvSpPr/>
          <p:nvPr/>
        </p:nvSpPr>
        <p:spPr>
          <a:xfrm>
            <a:off x="11819837" y="756"/>
            <a:ext cx="206902"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74">
              <a:defRPr/>
            </a:pPr>
            <a:endParaRPr lang="en-US" sz="1799">
              <a:solidFill>
                <a:srgbClr val="FFFFFF"/>
              </a:solidFill>
              <a:latin typeface="Calibri"/>
            </a:endParaRPr>
          </a:p>
        </p:txBody>
      </p:sp>
      <p:pic>
        <p:nvPicPr>
          <p:cNvPr id="8" name="Рисунок 16">
            <a:extLst>
              <a:ext uri="{FF2B5EF4-FFF2-40B4-BE49-F238E27FC236}">
                <a16:creationId xmlns:a16="http://schemas.microsoft.com/office/drawing/2014/main" id="{DC6E4311-6D1A-4C57-9F17-F70F96FFDA4B}"/>
              </a:ext>
            </a:extLst>
          </p:cNvPr>
          <p:cNvPicPr>
            <a:picLocks noChangeAspect="1"/>
          </p:cNvPicPr>
          <p:nvPr/>
        </p:nvPicPr>
        <p:blipFill rotWithShape="1">
          <a:blip r:embed="rId6"/>
          <a:srcRect l="416" r="1625" b="2118"/>
          <a:stretch/>
        </p:blipFill>
        <p:spPr>
          <a:xfrm>
            <a:off x="110182" y="5882375"/>
            <a:ext cx="834908" cy="838662"/>
          </a:xfrm>
          <a:prstGeom prst="flowChartConnector">
            <a:avLst/>
          </a:prstGeom>
        </p:spPr>
      </p:pic>
    </p:spTree>
    <p:extLst>
      <p:ext uri="{BB962C8B-B14F-4D97-AF65-F5344CB8AC3E}">
        <p14:creationId xmlns:p14="http://schemas.microsoft.com/office/powerpoint/2010/main" val="220594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2349033" y="1785620"/>
            <a:ext cx="7773797" cy="2627543"/>
          </a:xfrm>
        </p:spPr>
        <p:txBody>
          <a:bodyPr>
            <a:noAutofit/>
          </a:bodyPr>
          <a:lstStyle/>
          <a:p>
            <a:pPr algn="ctr">
              <a:lnSpc>
                <a:spcPct val="150000"/>
              </a:lnSpc>
            </a:pPr>
            <a:r>
              <a:rPr lang="ru-RU" sz="4285" dirty="0">
                <a:solidFill>
                  <a:srgbClr val="002060"/>
                </a:solidFill>
                <a:latin typeface="Times New Roman" panose="02020603050405020304" pitchFamily="18" charset="0"/>
                <a:cs typeface="Times New Roman" panose="02020603050405020304" pitchFamily="18" charset="0"/>
              </a:rPr>
              <a:t>ЭЪТИБОРИНГИЗ УЧУН РАХМАТ!</a:t>
            </a:r>
            <a:endParaRPr lang="en-US" sz="4285" dirty="0">
              <a:solidFill>
                <a:srgbClr val="002060"/>
              </a:solidFill>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09A1D9FC-0B5F-45B0-BB23-72CBBA9F46C2}"/>
              </a:ext>
            </a:extLst>
          </p:cNvPr>
          <p:cNvSpPr/>
          <p:nvPr/>
        </p:nvSpPr>
        <p:spPr>
          <a:xfrm>
            <a:off x="11796877" y="756"/>
            <a:ext cx="199327" cy="685648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2982">
              <a:defRPr/>
            </a:pPr>
            <a:endParaRPr lang="en-US" sz="1286">
              <a:solidFill>
                <a:srgbClr val="FFFFFF"/>
              </a:solidFill>
              <a:latin typeface="Calibri"/>
            </a:endParaRPr>
          </a:p>
        </p:txBody>
      </p:sp>
      <p:pic>
        <p:nvPicPr>
          <p:cNvPr id="7" name="Рисунок 16">
            <a:extLst>
              <a:ext uri="{FF2B5EF4-FFF2-40B4-BE49-F238E27FC236}">
                <a16:creationId xmlns:a16="http://schemas.microsoft.com/office/drawing/2014/main" id="{8E6F8963-E699-43E3-A363-42E79A9BBAC0}"/>
              </a:ext>
            </a:extLst>
          </p:cNvPr>
          <p:cNvPicPr>
            <a:picLocks noChangeAspect="1"/>
          </p:cNvPicPr>
          <p:nvPr/>
        </p:nvPicPr>
        <p:blipFill rotWithShape="1">
          <a:blip r:embed="rId2"/>
          <a:srcRect l="416" r="1625" b="2118"/>
          <a:stretch/>
        </p:blipFill>
        <p:spPr>
          <a:xfrm>
            <a:off x="110182" y="5882375"/>
            <a:ext cx="834908" cy="838662"/>
          </a:xfrm>
          <a:prstGeom prst="flowChartConnector">
            <a:avLst/>
          </a:prstGeom>
        </p:spPr>
      </p:pic>
    </p:spTree>
    <p:extLst>
      <p:ext uri="{BB962C8B-B14F-4D97-AF65-F5344CB8AC3E}">
        <p14:creationId xmlns:p14="http://schemas.microsoft.com/office/powerpoint/2010/main" val="314748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Тема1">
  <a:themeElements>
    <a:clrScheme name="Другая 1">
      <a:dk1>
        <a:srgbClr val="0B375B"/>
      </a:dk1>
      <a:lt1>
        <a:srgbClr val="FFFFFF"/>
      </a:lt1>
      <a:dk2>
        <a:srgbClr val="0B375B"/>
      </a:dk2>
      <a:lt2>
        <a:srgbClr val="FFFFFF"/>
      </a:lt2>
      <a:accent1>
        <a:srgbClr val="0B375B"/>
      </a:accent1>
      <a:accent2>
        <a:srgbClr val="7F7F7F"/>
      </a:accent2>
      <a:accent3>
        <a:srgbClr val="A5A5A5"/>
      </a:accent3>
      <a:accent4>
        <a:srgbClr val="0B375B"/>
      </a:accent4>
      <a:accent5>
        <a:srgbClr val="0B375B"/>
      </a:accent5>
      <a:accent6>
        <a:srgbClr val="0B375B"/>
      </a:accent6>
      <a:hlink>
        <a:srgbClr val="0B375B"/>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Тема1" id="{F343840C-2364-4374-9030-C036327B1173}" vid="{EC08C3E2-13FE-4B13-946D-A31CC0D6F4E4}"/>
    </a:ext>
  </a:extLst>
</a:theme>
</file>

<file path=ppt/theme/theme2.xml><?xml version="1.0" encoding="utf-8"?>
<a:theme xmlns:a="http://schemas.openxmlformats.org/drawingml/2006/main" name="1_Тема1">
  <a:themeElements>
    <a:clrScheme name="Другая 1">
      <a:dk1>
        <a:srgbClr val="0B375B"/>
      </a:dk1>
      <a:lt1>
        <a:srgbClr val="FFFFFF"/>
      </a:lt1>
      <a:dk2>
        <a:srgbClr val="0B375B"/>
      </a:dk2>
      <a:lt2>
        <a:srgbClr val="FFFFFF"/>
      </a:lt2>
      <a:accent1>
        <a:srgbClr val="0B375B"/>
      </a:accent1>
      <a:accent2>
        <a:srgbClr val="7F7F7F"/>
      </a:accent2>
      <a:accent3>
        <a:srgbClr val="A5A5A5"/>
      </a:accent3>
      <a:accent4>
        <a:srgbClr val="0B375B"/>
      </a:accent4>
      <a:accent5>
        <a:srgbClr val="0B375B"/>
      </a:accent5>
      <a:accent6>
        <a:srgbClr val="0B375B"/>
      </a:accent6>
      <a:hlink>
        <a:srgbClr val="0B375B"/>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Тема1" id="{F343840C-2364-4374-9030-C036327B1173}" vid="{EC08C3E2-13FE-4B13-946D-A31CC0D6F4E4}"/>
    </a:ext>
  </a:extLst>
</a:theme>
</file>

<file path=ppt/theme/theme3.xml><?xml version="1.0" encoding="utf-8"?>
<a:theme xmlns:a="http://schemas.openxmlformats.org/drawingml/2006/main" name="4_Тема1">
  <a:themeElements>
    <a:clrScheme name="Другая 1">
      <a:dk1>
        <a:srgbClr val="0B375B"/>
      </a:dk1>
      <a:lt1>
        <a:srgbClr val="FFFFFF"/>
      </a:lt1>
      <a:dk2>
        <a:srgbClr val="0B375B"/>
      </a:dk2>
      <a:lt2>
        <a:srgbClr val="FFFFFF"/>
      </a:lt2>
      <a:accent1>
        <a:srgbClr val="0B375B"/>
      </a:accent1>
      <a:accent2>
        <a:srgbClr val="7F7F7F"/>
      </a:accent2>
      <a:accent3>
        <a:srgbClr val="A5A5A5"/>
      </a:accent3>
      <a:accent4>
        <a:srgbClr val="0B375B"/>
      </a:accent4>
      <a:accent5>
        <a:srgbClr val="0B375B"/>
      </a:accent5>
      <a:accent6>
        <a:srgbClr val="0B375B"/>
      </a:accent6>
      <a:hlink>
        <a:srgbClr val="0B375B"/>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Тема1" id="{171678F6-BF1E-4687-A137-A1D68F69DC47}" vid="{1B78D834-CE91-467B-8ADD-E1C7DFD849A9}"/>
    </a:ext>
  </a:ext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689</TotalTime>
  <Words>3147</Words>
  <Application>Microsoft Office PowerPoint</Application>
  <PresentationFormat>Широкоэкранный</PresentationFormat>
  <Paragraphs>497</Paragraphs>
  <Slides>36</Slides>
  <Notes>1</Notes>
  <HiddenSlides>0</HiddenSlides>
  <MMClips>0</MMClips>
  <ScaleCrop>false</ScaleCrop>
  <HeadingPairs>
    <vt:vector size="8" baseType="variant">
      <vt:variant>
        <vt:lpstr>Использованные шрифты</vt:lpstr>
      </vt:variant>
      <vt:variant>
        <vt:i4>5</vt:i4>
      </vt:variant>
      <vt:variant>
        <vt:lpstr>Тема</vt:lpstr>
      </vt:variant>
      <vt:variant>
        <vt:i4>3</vt:i4>
      </vt:variant>
      <vt:variant>
        <vt:lpstr>Внедренные серверы OLE</vt:lpstr>
      </vt:variant>
      <vt:variant>
        <vt:i4>1</vt:i4>
      </vt:variant>
      <vt:variant>
        <vt:lpstr>Заголовки слайдов</vt:lpstr>
      </vt:variant>
      <vt:variant>
        <vt:i4>36</vt:i4>
      </vt:variant>
    </vt:vector>
  </HeadingPairs>
  <TitlesOfParts>
    <vt:vector size="45" baseType="lpstr">
      <vt:lpstr>Arial</vt:lpstr>
      <vt:lpstr>Calibri</vt:lpstr>
      <vt:lpstr>Calibri Light</vt:lpstr>
      <vt:lpstr>Times New Roman</vt:lpstr>
      <vt:lpstr>Wingdings</vt:lpstr>
      <vt:lpstr>Тема1</vt:lpstr>
      <vt:lpstr>1_Тема1</vt:lpstr>
      <vt:lpstr>4_Тема1</vt:lpstr>
      <vt:lpstr>Bitmap Image</vt:lpstr>
      <vt:lpstr>ЛОЙИҲАЛАРНИ БОШҚАРИШ АМАЛИЁТИ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Дастурий таъминотни ишлаб чиқиш лойиҳаси масъулият матрицасининг фрагменти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RACI моделидан қандай фойда мавжуд?</vt:lpstr>
      <vt:lpstr>Презентация PowerPoint</vt:lpstr>
      <vt:lpstr>Презентация PowerPoint</vt:lpstr>
      <vt:lpstr>Презентация PowerPoint</vt:lpstr>
      <vt:lpstr>ЭЪТИБОРИНГИЗ УЧУН РАХМАТ!</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Что такое матрица распределения ответственности или RACI матрица?</dc:title>
  <dc:creator>Пользователь</dc:creator>
  <cp:lastModifiedBy>student RGSBM</cp:lastModifiedBy>
  <cp:revision>113</cp:revision>
  <dcterms:created xsi:type="dcterms:W3CDTF">2022-06-07T22:17:56Z</dcterms:created>
  <dcterms:modified xsi:type="dcterms:W3CDTF">2022-06-10T11:43:53Z</dcterms:modified>
</cp:coreProperties>
</file>