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76" r:id="rId2"/>
    <p:sldId id="379" r:id="rId3"/>
    <p:sldId id="380" r:id="rId4"/>
    <p:sldId id="392" r:id="rId5"/>
    <p:sldId id="393" r:id="rId6"/>
    <p:sldId id="394" r:id="rId7"/>
    <p:sldId id="395" r:id="rId8"/>
    <p:sldId id="396" r:id="rId9"/>
    <p:sldId id="397" r:id="rId10"/>
    <p:sldId id="398" r:id="rId11"/>
    <p:sldId id="399" r:id="rId12"/>
    <p:sldId id="400" r:id="rId13"/>
    <p:sldId id="401" r:id="rId14"/>
    <p:sldId id="381" r:id="rId15"/>
    <p:sldId id="382" r:id="rId16"/>
    <p:sldId id="383" r:id="rId17"/>
    <p:sldId id="412" r:id="rId18"/>
    <p:sldId id="385" r:id="rId19"/>
    <p:sldId id="389" r:id="rId20"/>
    <p:sldId id="384" r:id="rId21"/>
    <p:sldId id="403" r:id="rId22"/>
    <p:sldId id="402" r:id="rId23"/>
    <p:sldId id="404" r:id="rId24"/>
    <p:sldId id="387" r:id="rId25"/>
    <p:sldId id="405" r:id="rId26"/>
    <p:sldId id="406" r:id="rId27"/>
    <p:sldId id="407" r:id="rId28"/>
    <p:sldId id="408" r:id="rId29"/>
    <p:sldId id="345" r:id="rId30"/>
    <p:sldId id="390" r:id="rId31"/>
    <p:sldId id="391" r:id="rId32"/>
    <p:sldId id="409" r:id="rId33"/>
    <p:sldId id="410" r:id="rId34"/>
    <p:sldId id="41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C523BC-C8F8-4734-8345-55FD14D8C7BD}" type="doc">
      <dgm:prSet loTypeId="urn:microsoft.com/office/officeart/2005/8/layout/cycle8" loCatId="cycle" qsTypeId="urn:microsoft.com/office/officeart/2005/8/quickstyle/simple1" qsCatId="simple" csTypeId="urn:microsoft.com/office/officeart/2005/8/colors/colorful5" csCatId="colorful" phldr="1"/>
      <dgm:spPr/>
    </dgm:pt>
    <dgm:pt modelId="{76F582E4-3E4E-4FA8-9C5A-742269CC1A76}">
      <dgm:prSet phldrT="[Text]"/>
      <dgm:spPr/>
      <dgm:t>
        <a:bodyPr/>
        <a:lstStyle/>
        <a:p>
          <a:r>
            <a:rPr lang="en-US" dirty="0" err="1"/>
            <a:t>konsep</a:t>
          </a:r>
          <a:endParaRPr lang="en-ID" dirty="0"/>
        </a:p>
      </dgm:t>
    </dgm:pt>
    <dgm:pt modelId="{D91FF26C-B41E-42D4-AEF1-1583C35A250E}" type="parTrans" cxnId="{2AF82D75-AD4E-4D13-AC35-D9A2304F5AE1}">
      <dgm:prSet/>
      <dgm:spPr/>
      <dgm:t>
        <a:bodyPr/>
        <a:lstStyle/>
        <a:p>
          <a:endParaRPr lang="en-ID"/>
        </a:p>
      </dgm:t>
    </dgm:pt>
    <dgm:pt modelId="{53EA472C-EA61-48C3-AED5-CE2B2D4852EC}" type="sibTrans" cxnId="{2AF82D75-AD4E-4D13-AC35-D9A2304F5AE1}">
      <dgm:prSet/>
      <dgm:spPr/>
      <dgm:t>
        <a:bodyPr/>
        <a:lstStyle/>
        <a:p>
          <a:endParaRPr lang="en-ID"/>
        </a:p>
      </dgm:t>
    </dgm:pt>
    <dgm:pt modelId="{3713E487-850D-4771-A9BA-8F63D485E0F0}">
      <dgm:prSet phldrT="[Text]"/>
      <dgm:spPr/>
      <dgm:t>
        <a:bodyPr/>
        <a:lstStyle/>
        <a:p>
          <a:r>
            <a:rPr lang="en-US" dirty="0" err="1"/>
            <a:t>teori</a:t>
          </a:r>
          <a:endParaRPr lang="en-ID" dirty="0"/>
        </a:p>
      </dgm:t>
    </dgm:pt>
    <dgm:pt modelId="{78DEB64D-3C30-4078-9431-488F2D4B5316}" type="parTrans" cxnId="{BEC4146B-8CC1-414B-9EA1-8B7F09B1B979}">
      <dgm:prSet/>
      <dgm:spPr/>
      <dgm:t>
        <a:bodyPr/>
        <a:lstStyle/>
        <a:p>
          <a:endParaRPr lang="en-ID"/>
        </a:p>
      </dgm:t>
    </dgm:pt>
    <dgm:pt modelId="{FB450B5A-F682-4AC7-A7C7-EAF0F97EBF04}" type="sibTrans" cxnId="{BEC4146B-8CC1-414B-9EA1-8B7F09B1B979}">
      <dgm:prSet/>
      <dgm:spPr/>
      <dgm:t>
        <a:bodyPr/>
        <a:lstStyle/>
        <a:p>
          <a:endParaRPr lang="en-ID"/>
        </a:p>
      </dgm:t>
    </dgm:pt>
    <dgm:pt modelId="{E3A16200-77FC-454D-A4AD-9D5AF8827BB5}">
      <dgm:prSet phldrT="[Text]"/>
      <dgm:spPr/>
      <dgm:t>
        <a:bodyPr/>
        <a:lstStyle/>
        <a:p>
          <a:r>
            <a:rPr lang="en-US" dirty="0" err="1"/>
            <a:t>isu</a:t>
          </a:r>
          <a:r>
            <a:rPr lang="en-US" dirty="0"/>
            <a:t> global</a:t>
          </a:r>
          <a:endParaRPr lang="en-ID" dirty="0"/>
        </a:p>
      </dgm:t>
    </dgm:pt>
    <dgm:pt modelId="{7DAA4E14-04E4-470A-B404-F41A9E2E377C}" type="parTrans" cxnId="{A3813ACF-EE1F-4A2C-85F6-247D8E12747E}">
      <dgm:prSet/>
      <dgm:spPr/>
      <dgm:t>
        <a:bodyPr/>
        <a:lstStyle/>
        <a:p>
          <a:endParaRPr lang="en-ID"/>
        </a:p>
      </dgm:t>
    </dgm:pt>
    <dgm:pt modelId="{4D11F4CE-9EBE-4CF5-A4CE-1870E9209FCE}" type="sibTrans" cxnId="{A3813ACF-EE1F-4A2C-85F6-247D8E12747E}">
      <dgm:prSet/>
      <dgm:spPr/>
      <dgm:t>
        <a:bodyPr/>
        <a:lstStyle/>
        <a:p>
          <a:endParaRPr lang="en-ID"/>
        </a:p>
      </dgm:t>
    </dgm:pt>
    <dgm:pt modelId="{7DC3CB2D-9C01-46E4-9D07-033596A3E1DC}" type="pres">
      <dgm:prSet presAssocID="{D5C523BC-C8F8-4734-8345-55FD14D8C7BD}" presName="compositeShape" presStyleCnt="0">
        <dgm:presLayoutVars>
          <dgm:chMax val="7"/>
          <dgm:dir/>
          <dgm:resizeHandles val="exact"/>
        </dgm:presLayoutVars>
      </dgm:prSet>
      <dgm:spPr/>
    </dgm:pt>
    <dgm:pt modelId="{55948630-B8E8-4C1D-B033-4C90ABAC60C1}" type="pres">
      <dgm:prSet presAssocID="{D5C523BC-C8F8-4734-8345-55FD14D8C7BD}" presName="wedge1" presStyleLbl="node1" presStyleIdx="0" presStyleCnt="3"/>
      <dgm:spPr/>
    </dgm:pt>
    <dgm:pt modelId="{FBD8B539-4A62-4448-9C57-2DBA3EA2DAFF}" type="pres">
      <dgm:prSet presAssocID="{D5C523BC-C8F8-4734-8345-55FD14D8C7BD}" presName="dummy1a" presStyleCnt="0"/>
      <dgm:spPr/>
    </dgm:pt>
    <dgm:pt modelId="{87D0B1EC-C25B-438A-A73B-B8B3CE50EE4A}" type="pres">
      <dgm:prSet presAssocID="{D5C523BC-C8F8-4734-8345-55FD14D8C7BD}" presName="dummy1b" presStyleCnt="0"/>
      <dgm:spPr/>
    </dgm:pt>
    <dgm:pt modelId="{433947AD-5EA9-4AFE-8E1D-04EEEA75EE1E}" type="pres">
      <dgm:prSet presAssocID="{D5C523BC-C8F8-4734-8345-55FD14D8C7B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5141DD4E-7038-4108-BAA2-EA2F2301B317}" type="pres">
      <dgm:prSet presAssocID="{D5C523BC-C8F8-4734-8345-55FD14D8C7BD}" presName="wedge2" presStyleLbl="node1" presStyleIdx="1" presStyleCnt="3"/>
      <dgm:spPr/>
    </dgm:pt>
    <dgm:pt modelId="{DE032E1B-F159-48F2-87BA-0E5FA9006200}" type="pres">
      <dgm:prSet presAssocID="{D5C523BC-C8F8-4734-8345-55FD14D8C7BD}" presName="dummy2a" presStyleCnt="0"/>
      <dgm:spPr/>
    </dgm:pt>
    <dgm:pt modelId="{87149818-6602-4131-A5D8-53B61C2501FF}" type="pres">
      <dgm:prSet presAssocID="{D5C523BC-C8F8-4734-8345-55FD14D8C7BD}" presName="dummy2b" presStyleCnt="0"/>
      <dgm:spPr/>
    </dgm:pt>
    <dgm:pt modelId="{9FF20B2E-13C7-45DC-AC82-8EC0294F0F4D}" type="pres">
      <dgm:prSet presAssocID="{D5C523BC-C8F8-4734-8345-55FD14D8C7B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7701C196-5E42-4B50-A1D7-DB9E2DDD02E7}" type="pres">
      <dgm:prSet presAssocID="{D5C523BC-C8F8-4734-8345-55FD14D8C7BD}" presName="wedge3" presStyleLbl="node1" presStyleIdx="2" presStyleCnt="3"/>
      <dgm:spPr/>
    </dgm:pt>
    <dgm:pt modelId="{24591D03-2198-4D68-9348-635549DC6E8A}" type="pres">
      <dgm:prSet presAssocID="{D5C523BC-C8F8-4734-8345-55FD14D8C7BD}" presName="dummy3a" presStyleCnt="0"/>
      <dgm:spPr/>
    </dgm:pt>
    <dgm:pt modelId="{FB775B49-4405-45B1-AF86-F03C00F0EE28}" type="pres">
      <dgm:prSet presAssocID="{D5C523BC-C8F8-4734-8345-55FD14D8C7BD}" presName="dummy3b" presStyleCnt="0"/>
      <dgm:spPr/>
    </dgm:pt>
    <dgm:pt modelId="{BF31DD69-C616-4038-94CA-405F327291BC}" type="pres">
      <dgm:prSet presAssocID="{D5C523BC-C8F8-4734-8345-55FD14D8C7B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1E4F750B-7539-48DE-A17F-9BC61F840890}" type="pres">
      <dgm:prSet presAssocID="{53EA472C-EA61-48C3-AED5-CE2B2D4852EC}" presName="arrowWedge1" presStyleLbl="fgSibTrans2D1" presStyleIdx="0" presStyleCnt="3"/>
      <dgm:spPr/>
    </dgm:pt>
    <dgm:pt modelId="{4C364629-604B-43FF-B9F4-D8CD79F402A6}" type="pres">
      <dgm:prSet presAssocID="{FB450B5A-F682-4AC7-A7C7-EAF0F97EBF04}" presName="arrowWedge2" presStyleLbl="fgSibTrans2D1" presStyleIdx="1" presStyleCnt="3"/>
      <dgm:spPr/>
    </dgm:pt>
    <dgm:pt modelId="{72C342A2-3C99-4475-9C65-A0B54DC40580}" type="pres">
      <dgm:prSet presAssocID="{4D11F4CE-9EBE-4CF5-A4CE-1870E9209FCE}" presName="arrowWedge3" presStyleLbl="fgSibTrans2D1" presStyleIdx="2" presStyleCnt="3"/>
      <dgm:spPr/>
    </dgm:pt>
  </dgm:ptLst>
  <dgm:cxnLst>
    <dgm:cxn modelId="{1091E40B-20E9-41B7-B5DF-E64AB7CA71F5}" type="presOf" srcId="{3713E487-850D-4771-A9BA-8F63D485E0F0}" destId="{9FF20B2E-13C7-45DC-AC82-8EC0294F0F4D}" srcOrd="1" destOrd="0" presId="urn:microsoft.com/office/officeart/2005/8/layout/cycle8"/>
    <dgm:cxn modelId="{FCA69C11-B7F4-4F91-BCEC-FE7A0D11C20A}" type="presOf" srcId="{3713E487-850D-4771-A9BA-8F63D485E0F0}" destId="{5141DD4E-7038-4108-BAA2-EA2F2301B317}" srcOrd="0" destOrd="0" presId="urn:microsoft.com/office/officeart/2005/8/layout/cycle8"/>
    <dgm:cxn modelId="{1468DC11-9DA2-4A2B-AF29-F038693D3F3D}" type="presOf" srcId="{76F582E4-3E4E-4FA8-9C5A-742269CC1A76}" destId="{55948630-B8E8-4C1D-B033-4C90ABAC60C1}" srcOrd="0" destOrd="0" presId="urn:microsoft.com/office/officeart/2005/8/layout/cycle8"/>
    <dgm:cxn modelId="{BEC4146B-8CC1-414B-9EA1-8B7F09B1B979}" srcId="{D5C523BC-C8F8-4734-8345-55FD14D8C7BD}" destId="{3713E487-850D-4771-A9BA-8F63D485E0F0}" srcOrd="1" destOrd="0" parTransId="{78DEB64D-3C30-4078-9431-488F2D4B5316}" sibTransId="{FB450B5A-F682-4AC7-A7C7-EAF0F97EBF04}"/>
    <dgm:cxn modelId="{2AF82D75-AD4E-4D13-AC35-D9A2304F5AE1}" srcId="{D5C523BC-C8F8-4734-8345-55FD14D8C7BD}" destId="{76F582E4-3E4E-4FA8-9C5A-742269CC1A76}" srcOrd="0" destOrd="0" parTransId="{D91FF26C-B41E-42D4-AEF1-1583C35A250E}" sibTransId="{53EA472C-EA61-48C3-AED5-CE2B2D4852EC}"/>
    <dgm:cxn modelId="{D85FE785-C086-4301-9209-BE68741152B1}" type="presOf" srcId="{D5C523BC-C8F8-4734-8345-55FD14D8C7BD}" destId="{7DC3CB2D-9C01-46E4-9D07-033596A3E1DC}" srcOrd="0" destOrd="0" presId="urn:microsoft.com/office/officeart/2005/8/layout/cycle8"/>
    <dgm:cxn modelId="{EEF0DCA1-EF26-407F-BCCA-B0CCF578CF94}" type="presOf" srcId="{76F582E4-3E4E-4FA8-9C5A-742269CC1A76}" destId="{433947AD-5EA9-4AFE-8E1D-04EEEA75EE1E}" srcOrd="1" destOrd="0" presId="urn:microsoft.com/office/officeart/2005/8/layout/cycle8"/>
    <dgm:cxn modelId="{A3813ACF-EE1F-4A2C-85F6-247D8E12747E}" srcId="{D5C523BC-C8F8-4734-8345-55FD14D8C7BD}" destId="{E3A16200-77FC-454D-A4AD-9D5AF8827BB5}" srcOrd="2" destOrd="0" parTransId="{7DAA4E14-04E4-470A-B404-F41A9E2E377C}" sibTransId="{4D11F4CE-9EBE-4CF5-A4CE-1870E9209FCE}"/>
    <dgm:cxn modelId="{F303DCD7-A75E-4447-8D97-AA3F00340507}" type="presOf" srcId="{E3A16200-77FC-454D-A4AD-9D5AF8827BB5}" destId="{7701C196-5E42-4B50-A1D7-DB9E2DDD02E7}" srcOrd="0" destOrd="0" presId="urn:microsoft.com/office/officeart/2005/8/layout/cycle8"/>
    <dgm:cxn modelId="{FE310AF8-E44F-4E85-B620-F5D8395E21DD}" type="presOf" srcId="{E3A16200-77FC-454D-A4AD-9D5AF8827BB5}" destId="{BF31DD69-C616-4038-94CA-405F327291BC}" srcOrd="1" destOrd="0" presId="urn:microsoft.com/office/officeart/2005/8/layout/cycle8"/>
    <dgm:cxn modelId="{815552A0-2D39-45F9-9FC0-D268B6F8EFBC}" type="presParOf" srcId="{7DC3CB2D-9C01-46E4-9D07-033596A3E1DC}" destId="{55948630-B8E8-4C1D-B033-4C90ABAC60C1}" srcOrd="0" destOrd="0" presId="urn:microsoft.com/office/officeart/2005/8/layout/cycle8"/>
    <dgm:cxn modelId="{7E50BE60-9FD5-4A66-88DC-02FE6ADA5F5A}" type="presParOf" srcId="{7DC3CB2D-9C01-46E4-9D07-033596A3E1DC}" destId="{FBD8B539-4A62-4448-9C57-2DBA3EA2DAFF}" srcOrd="1" destOrd="0" presId="urn:microsoft.com/office/officeart/2005/8/layout/cycle8"/>
    <dgm:cxn modelId="{1713BC3D-64AC-4D82-9873-F82926C666B6}" type="presParOf" srcId="{7DC3CB2D-9C01-46E4-9D07-033596A3E1DC}" destId="{87D0B1EC-C25B-438A-A73B-B8B3CE50EE4A}" srcOrd="2" destOrd="0" presId="urn:microsoft.com/office/officeart/2005/8/layout/cycle8"/>
    <dgm:cxn modelId="{267BEE94-DDA2-4FCB-9D48-600AA7830A2D}" type="presParOf" srcId="{7DC3CB2D-9C01-46E4-9D07-033596A3E1DC}" destId="{433947AD-5EA9-4AFE-8E1D-04EEEA75EE1E}" srcOrd="3" destOrd="0" presId="urn:microsoft.com/office/officeart/2005/8/layout/cycle8"/>
    <dgm:cxn modelId="{EEAC0A11-1894-4D29-AC8A-51D0F43386A7}" type="presParOf" srcId="{7DC3CB2D-9C01-46E4-9D07-033596A3E1DC}" destId="{5141DD4E-7038-4108-BAA2-EA2F2301B317}" srcOrd="4" destOrd="0" presId="urn:microsoft.com/office/officeart/2005/8/layout/cycle8"/>
    <dgm:cxn modelId="{F113E990-CC3F-4E1C-8D9F-F7296134E608}" type="presParOf" srcId="{7DC3CB2D-9C01-46E4-9D07-033596A3E1DC}" destId="{DE032E1B-F159-48F2-87BA-0E5FA9006200}" srcOrd="5" destOrd="0" presId="urn:microsoft.com/office/officeart/2005/8/layout/cycle8"/>
    <dgm:cxn modelId="{8B6A4399-8E49-459F-A139-8A4B61EC7A2C}" type="presParOf" srcId="{7DC3CB2D-9C01-46E4-9D07-033596A3E1DC}" destId="{87149818-6602-4131-A5D8-53B61C2501FF}" srcOrd="6" destOrd="0" presId="urn:microsoft.com/office/officeart/2005/8/layout/cycle8"/>
    <dgm:cxn modelId="{77C7842F-1094-4B99-9BC0-41DC67FDBE1D}" type="presParOf" srcId="{7DC3CB2D-9C01-46E4-9D07-033596A3E1DC}" destId="{9FF20B2E-13C7-45DC-AC82-8EC0294F0F4D}" srcOrd="7" destOrd="0" presId="urn:microsoft.com/office/officeart/2005/8/layout/cycle8"/>
    <dgm:cxn modelId="{03283488-E663-4F76-A4F2-C27381F58338}" type="presParOf" srcId="{7DC3CB2D-9C01-46E4-9D07-033596A3E1DC}" destId="{7701C196-5E42-4B50-A1D7-DB9E2DDD02E7}" srcOrd="8" destOrd="0" presId="urn:microsoft.com/office/officeart/2005/8/layout/cycle8"/>
    <dgm:cxn modelId="{A61E0962-701F-4255-9313-A6765E48D86D}" type="presParOf" srcId="{7DC3CB2D-9C01-46E4-9D07-033596A3E1DC}" destId="{24591D03-2198-4D68-9348-635549DC6E8A}" srcOrd="9" destOrd="0" presId="urn:microsoft.com/office/officeart/2005/8/layout/cycle8"/>
    <dgm:cxn modelId="{3D996FC3-D83B-42EB-AD3F-23AB4D91FA6C}" type="presParOf" srcId="{7DC3CB2D-9C01-46E4-9D07-033596A3E1DC}" destId="{FB775B49-4405-45B1-AF86-F03C00F0EE28}" srcOrd="10" destOrd="0" presId="urn:microsoft.com/office/officeart/2005/8/layout/cycle8"/>
    <dgm:cxn modelId="{6E22FAFD-BBC3-413E-947F-535ED5C11FEA}" type="presParOf" srcId="{7DC3CB2D-9C01-46E4-9D07-033596A3E1DC}" destId="{BF31DD69-C616-4038-94CA-405F327291BC}" srcOrd="11" destOrd="0" presId="urn:microsoft.com/office/officeart/2005/8/layout/cycle8"/>
    <dgm:cxn modelId="{8BADD964-FDB7-4BA1-8ED5-FB44B2B4DAF6}" type="presParOf" srcId="{7DC3CB2D-9C01-46E4-9D07-033596A3E1DC}" destId="{1E4F750B-7539-48DE-A17F-9BC61F840890}" srcOrd="12" destOrd="0" presId="urn:microsoft.com/office/officeart/2005/8/layout/cycle8"/>
    <dgm:cxn modelId="{69325DDF-C473-4D30-8CDA-E7ECBC1177FC}" type="presParOf" srcId="{7DC3CB2D-9C01-46E4-9D07-033596A3E1DC}" destId="{4C364629-604B-43FF-B9F4-D8CD79F402A6}" srcOrd="13" destOrd="0" presId="urn:microsoft.com/office/officeart/2005/8/layout/cycle8"/>
    <dgm:cxn modelId="{3384C10B-EF04-42FF-9B7D-CC977F241BC4}" type="presParOf" srcId="{7DC3CB2D-9C01-46E4-9D07-033596A3E1DC}" destId="{72C342A2-3C99-4475-9C65-A0B54DC40580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EDA42E-D0E4-4BDE-9225-087683080793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FCDA8C67-7975-4480-AFAB-ABF5A58A69FC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Ketidakadilan</a:t>
          </a:r>
          <a:r>
            <a:rPr lang="en-US" dirty="0">
              <a:solidFill>
                <a:schemeClr val="tx1"/>
              </a:solidFill>
            </a:rPr>
            <a:t> gender dalam dunia </a:t>
          </a:r>
          <a:r>
            <a:rPr lang="en-US" dirty="0" err="1">
              <a:solidFill>
                <a:schemeClr val="tx1"/>
              </a:solidFill>
            </a:rPr>
            <a:t>kerja</a:t>
          </a:r>
          <a:endParaRPr lang="en-ID" dirty="0">
            <a:solidFill>
              <a:schemeClr val="tx1"/>
            </a:solidFill>
          </a:endParaRPr>
        </a:p>
      </dgm:t>
    </dgm:pt>
    <dgm:pt modelId="{DDE4FEF6-8726-4840-932B-952B86E9F333}" type="parTrans" cxnId="{8B0827F1-1495-4856-AEDC-572636E4638E}">
      <dgm:prSet/>
      <dgm:spPr/>
      <dgm:t>
        <a:bodyPr/>
        <a:lstStyle/>
        <a:p>
          <a:endParaRPr lang="en-ID"/>
        </a:p>
      </dgm:t>
    </dgm:pt>
    <dgm:pt modelId="{00571A7C-F38F-44BF-BF36-81E99CD486CF}" type="sibTrans" cxnId="{8B0827F1-1495-4856-AEDC-572636E4638E}">
      <dgm:prSet/>
      <dgm:spPr/>
      <dgm:t>
        <a:bodyPr/>
        <a:lstStyle/>
        <a:p>
          <a:endParaRPr lang="en-ID"/>
        </a:p>
      </dgm:t>
    </dgm:pt>
    <dgm:pt modelId="{4F53C012-1C41-455A-AE5E-12C19986B757}">
      <dgm:prSet phldrT="[Text]"/>
      <dgm:spPr/>
      <dgm:t>
        <a:bodyPr/>
        <a:lstStyle/>
        <a:p>
          <a:r>
            <a:rPr lang="en-US" dirty="0" err="1"/>
            <a:t>Stereotipe</a:t>
          </a:r>
          <a:r>
            <a:rPr lang="en-US" dirty="0"/>
            <a:t> gender</a:t>
          </a:r>
          <a:endParaRPr lang="en-ID" dirty="0"/>
        </a:p>
      </dgm:t>
    </dgm:pt>
    <dgm:pt modelId="{A3EE082E-1C4F-4BC8-A855-C8BE1EB9483A}" type="parTrans" cxnId="{4F0BB7BE-79D0-4131-BAD1-B9368CDFEFF5}">
      <dgm:prSet/>
      <dgm:spPr/>
      <dgm:t>
        <a:bodyPr/>
        <a:lstStyle/>
        <a:p>
          <a:endParaRPr lang="en-ID"/>
        </a:p>
      </dgm:t>
    </dgm:pt>
    <dgm:pt modelId="{5952B6E9-1053-4746-BDE4-A77680CD00BF}" type="sibTrans" cxnId="{4F0BB7BE-79D0-4131-BAD1-B9368CDFEFF5}">
      <dgm:prSet/>
      <dgm:spPr/>
      <dgm:t>
        <a:bodyPr/>
        <a:lstStyle/>
        <a:p>
          <a:endParaRPr lang="en-ID"/>
        </a:p>
      </dgm:t>
    </dgm:pt>
    <dgm:pt modelId="{7E90B171-1189-49A2-B742-937CA34BC440}">
      <dgm:prSet phldrT="[Text]"/>
      <dgm:spPr/>
      <dgm:t>
        <a:bodyPr/>
        <a:lstStyle/>
        <a:p>
          <a:r>
            <a:rPr lang="en-US" dirty="0"/>
            <a:t>Beban </a:t>
          </a:r>
          <a:r>
            <a:rPr lang="en-US" dirty="0" err="1"/>
            <a:t>ganda</a:t>
          </a:r>
          <a:endParaRPr lang="en-ID" dirty="0"/>
        </a:p>
      </dgm:t>
    </dgm:pt>
    <dgm:pt modelId="{8012ABA0-9FC8-43BB-92E0-A7E53FF0CDEC}" type="parTrans" cxnId="{8C06A5CB-197C-428A-B5FC-10D9F64C05DA}">
      <dgm:prSet/>
      <dgm:spPr/>
      <dgm:t>
        <a:bodyPr/>
        <a:lstStyle/>
        <a:p>
          <a:endParaRPr lang="en-ID"/>
        </a:p>
      </dgm:t>
    </dgm:pt>
    <dgm:pt modelId="{0ABC33CB-D9C4-471A-B26E-67F35AD8BECD}" type="sibTrans" cxnId="{8C06A5CB-197C-428A-B5FC-10D9F64C05DA}">
      <dgm:prSet/>
      <dgm:spPr/>
      <dgm:t>
        <a:bodyPr/>
        <a:lstStyle/>
        <a:p>
          <a:endParaRPr lang="en-ID"/>
        </a:p>
      </dgm:t>
    </dgm:pt>
    <dgm:pt modelId="{A49FD3A3-2BA5-4CF5-9BFC-D1CB8D4F5AA1}">
      <dgm:prSet phldrT="[Text]"/>
      <dgm:spPr/>
      <dgm:t>
        <a:bodyPr/>
        <a:lstStyle/>
        <a:p>
          <a:r>
            <a:rPr lang="en-US" dirty="0" err="1"/>
            <a:t>Marginalisasi</a:t>
          </a:r>
          <a:r>
            <a:rPr lang="en-US" dirty="0"/>
            <a:t> </a:t>
          </a:r>
          <a:r>
            <a:rPr lang="en-US" dirty="0" err="1"/>
            <a:t>ekonomi</a:t>
          </a:r>
          <a:endParaRPr lang="en-ID" dirty="0"/>
        </a:p>
      </dgm:t>
    </dgm:pt>
    <dgm:pt modelId="{155588F5-A1A9-4079-A04A-BD915001E780}" type="parTrans" cxnId="{582D0D45-ED15-4950-8FFF-8AF2C2D68B99}">
      <dgm:prSet/>
      <dgm:spPr/>
      <dgm:t>
        <a:bodyPr/>
        <a:lstStyle/>
        <a:p>
          <a:endParaRPr lang="en-ID"/>
        </a:p>
      </dgm:t>
    </dgm:pt>
    <dgm:pt modelId="{76AE2999-1A49-4B96-BB89-21E964362DF1}" type="sibTrans" cxnId="{582D0D45-ED15-4950-8FFF-8AF2C2D68B99}">
      <dgm:prSet/>
      <dgm:spPr/>
      <dgm:t>
        <a:bodyPr/>
        <a:lstStyle/>
        <a:p>
          <a:endParaRPr lang="en-ID"/>
        </a:p>
      </dgm:t>
    </dgm:pt>
    <dgm:pt modelId="{95BF5423-CBC7-4845-8BBB-3D10A772269D}">
      <dgm:prSet phldrT="[Text]"/>
      <dgm:spPr/>
      <dgm:t>
        <a:bodyPr/>
        <a:lstStyle/>
        <a:p>
          <a:r>
            <a:rPr lang="en-US" dirty="0" err="1"/>
            <a:t>Subordinasi</a:t>
          </a:r>
          <a:r>
            <a:rPr lang="en-US" dirty="0"/>
            <a:t> </a:t>
          </a:r>
          <a:endParaRPr lang="en-ID" dirty="0"/>
        </a:p>
      </dgm:t>
    </dgm:pt>
    <dgm:pt modelId="{59A235AE-88DC-4ED4-A86C-50C14361202F}" type="parTrans" cxnId="{C8688944-7F3B-4ED5-974F-C216AD95D1C0}">
      <dgm:prSet/>
      <dgm:spPr/>
      <dgm:t>
        <a:bodyPr/>
        <a:lstStyle/>
        <a:p>
          <a:endParaRPr lang="en-ID"/>
        </a:p>
      </dgm:t>
    </dgm:pt>
    <dgm:pt modelId="{E5F73D24-689A-4B59-AD80-37EBBF27C984}" type="sibTrans" cxnId="{C8688944-7F3B-4ED5-974F-C216AD95D1C0}">
      <dgm:prSet/>
      <dgm:spPr/>
      <dgm:t>
        <a:bodyPr/>
        <a:lstStyle/>
        <a:p>
          <a:endParaRPr lang="en-ID"/>
        </a:p>
      </dgm:t>
    </dgm:pt>
    <dgm:pt modelId="{12762C1F-5D2D-4E28-9DDB-3DC54941BC7B}">
      <dgm:prSet phldrT="[Text]"/>
      <dgm:spPr/>
      <dgm:t>
        <a:bodyPr/>
        <a:lstStyle/>
        <a:p>
          <a:r>
            <a:rPr lang="en-US" dirty="0" err="1"/>
            <a:t>Kekerasan</a:t>
          </a:r>
          <a:r>
            <a:rPr lang="en-US" dirty="0"/>
            <a:t> </a:t>
          </a:r>
          <a:endParaRPr lang="en-ID" dirty="0"/>
        </a:p>
      </dgm:t>
    </dgm:pt>
    <dgm:pt modelId="{C0D8E7FE-A1D8-4408-BADE-39B023F0B603}" type="parTrans" cxnId="{4D816BD0-8FF5-4A5F-9633-BDFFA59B99DB}">
      <dgm:prSet/>
      <dgm:spPr/>
      <dgm:t>
        <a:bodyPr/>
        <a:lstStyle/>
        <a:p>
          <a:endParaRPr lang="en-ID"/>
        </a:p>
      </dgm:t>
    </dgm:pt>
    <dgm:pt modelId="{9B677601-EFFF-41C7-BF32-9794149A2558}" type="sibTrans" cxnId="{4D816BD0-8FF5-4A5F-9633-BDFFA59B99DB}">
      <dgm:prSet/>
      <dgm:spPr/>
      <dgm:t>
        <a:bodyPr/>
        <a:lstStyle/>
        <a:p>
          <a:endParaRPr lang="en-ID"/>
        </a:p>
      </dgm:t>
    </dgm:pt>
    <dgm:pt modelId="{3BD4BF27-5B05-446A-9B7F-401B87A4F3C9}" type="pres">
      <dgm:prSet presAssocID="{F9EDA42E-D0E4-4BDE-9225-087683080793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10A34E3-7571-4370-AE64-DFEED50F979D}" type="pres">
      <dgm:prSet presAssocID="{FCDA8C67-7975-4480-AFAB-ABF5A58A69FC}" presName="centerShape" presStyleLbl="node0" presStyleIdx="0" presStyleCnt="1"/>
      <dgm:spPr/>
    </dgm:pt>
    <dgm:pt modelId="{AE1B41A1-5736-4A1B-8594-0E0C4A2C50F8}" type="pres">
      <dgm:prSet presAssocID="{A3EE082E-1C4F-4BC8-A855-C8BE1EB9483A}" presName="parTrans" presStyleLbl="bgSibTrans2D1" presStyleIdx="0" presStyleCnt="5"/>
      <dgm:spPr/>
    </dgm:pt>
    <dgm:pt modelId="{6592B8AF-0D99-4295-AE30-0B6ECD5F5754}" type="pres">
      <dgm:prSet presAssocID="{4F53C012-1C41-455A-AE5E-12C19986B757}" presName="node" presStyleLbl="node1" presStyleIdx="0" presStyleCnt="5">
        <dgm:presLayoutVars>
          <dgm:bulletEnabled val="1"/>
        </dgm:presLayoutVars>
      </dgm:prSet>
      <dgm:spPr/>
    </dgm:pt>
    <dgm:pt modelId="{90CCF356-2618-494F-A572-8EDDC494A107}" type="pres">
      <dgm:prSet presAssocID="{8012ABA0-9FC8-43BB-92E0-A7E53FF0CDEC}" presName="parTrans" presStyleLbl="bgSibTrans2D1" presStyleIdx="1" presStyleCnt="5"/>
      <dgm:spPr/>
    </dgm:pt>
    <dgm:pt modelId="{F9BACFA7-0CA7-40D2-A68B-7CF7EE6B32E7}" type="pres">
      <dgm:prSet presAssocID="{7E90B171-1189-49A2-B742-937CA34BC440}" presName="node" presStyleLbl="node1" presStyleIdx="1" presStyleCnt="5">
        <dgm:presLayoutVars>
          <dgm:bulletEnabled val="1"/>
        </dgm:presLayoutVars>
      </dgm:prSet>
      <dgm:spPr/>
    </dgm:pt>
    <dgm:pt modelId="{4077335A-BF8D-4584-81D9-2310A3DB65F4}" type="pres">
      <dgm:prSet presAssocID="{155588F5-A1A9-4079-A04A-BD915001E780}" presName="parTrans" presStyleLbl="bgSibTrans2D1" presStyleIdx="2" presStyleCnt="5"/>
      <dgm:spPr/>
    </dgm:pt>
    <dgm:pt modelId="{37F13417-50AE-4A5A-9611-489B93300DA1}" type="pres">
      <dgm:prSet presAssocID="{A49FD3A3-2BA5-4CF5-9BFC-D1CB8D4F5AA1}" presName="node" presStyleLbl="node1" presStyleIdx="2" presStyleCnt="5">
        <dgm:presLayoutVars>
          <dgm:bulletEnabled val="1"/>
        </dgm:presLayoutVars>
      </dgm:prSet>
      <dgm:spPr/>
    </dgm:pt>
    <dgm:pt modelId="{CFAA8506-723E-4C24-8859-0505A6CF253B}" type="pres">
      <dgm:prSet presAssocID="{59A235AE-88DC-4ED4-A86C-50C14361202F}" presName="parTrans" presStyleLbl="bgSibTrans2D1" presStyleIdx="3" presStyleCnt="5"/>
      <dgm:spPr/>
    </dgm:pt>
    <dgm:pt modelId="{BA178EE5-68C1-47E6-8A55-062C311695D6}" type="pres">
      <dgm:prSet presAssocID="{95BF5423-CBC7-4845-8BBB-3D10A772269D}" presName="node" presStyleLbl="node1" presStyleIdx="3" presStyleCnt="5">
        <dgm:presLayoutVars>
          <dgm:bulletEnabled val="1"/>
        </dgm:presLayoutVars>
      </dgm:prSet>
      <dgm:spPr/>
    </dgm:pt>
    <dgm:pt modelId="{AA10ED67-67A7-46B4-B1CB-FA90895199A2}" type="pres">
      <dgm:prSet presAssocID="{C0D8E7FE-A1D8-4408-BADE-39B023F0B603}" presName="parTrans" presStyleLbl="bgSibTrans2D1" presStyleIdx="4" presStyleCnt="5"/>
      <dgm:spPr/>
    </dgm:pt>
    <dgm:pt modelId="{7FA0FB78-E7FA-402F-BA59-D4FA5534197E}" type="pres">
      <dgm:prSet presAssocID="{12762C1F-5D2D-4E28-9DDB-3DC54941BC7B}" presName="node" presStyleLbl="node1" presStyleIdx="4" presStyleCnt="5">
        <dgm:presLayoutVars>
          <dgm:bulletEnabled val="1"/>
        </dgm:presLayoutVars>
      </dgm:prSet>
      <dgm:spPr/>
    </dgm:pt>
  </dgm:ptLst>
  <dgm:cxnLst>
    <dgm:cxn modelId="{855F5909-7701-4048-90B7-807361D69955}" type="presOf" srcId="{8012ABA0-9FC8-43BB-92E0-A7E53FF0CDEC}" destId="{90CCF356-2618-494F-A572-8EDDC494A107}" srcOrd="0" destOrd="0" presId="urn:microsoft.com/office/officeart/2005/8/layout/radial4"/>
    <dgm:cxn modelId="{92169F16-BEBF-49C5-B0D6-3EE9FC4A38F5}" type="presOf" srcId="{59A235AE-88DC-4ED4-A86C-50C14361202F}" destId="{CFAA8506-723E-4C24-8859-0505A6CF253B}" srcOrd="0" destOrd="0" presId="urn:microsoft.com/office/officeart/2005/8/layout/radial4"/>
    <dgm:cxn modelId="{F5D58F2C-BAF8-4EAB-8F74-9A039DEC7436}" type="presOf" srcId="{C0D8E7FE-A1D8-4408-BADE-39B023F0B603}" destId="{AA10ED67-67A7-46B4-B1CB-FA90895199A2}" srcOrd="0" destOrd="0" presId="urn:microsoft.com/office/officeart/2005/8/layout/radial4"/>
    <dgm:cxn modelId="{09750C5B-716F-48E9-8804-57B48F0555F9}" type="presOf" srcId="{4F53C012-1C41-455A-AE5E-12C19986B757}" destId="{6592B8AF-0D99-4295-AE30-0B6ECD5F5754}" srcOrd="0" destOrd="0" presId="urn:microsoft.com/office/officeart/2005/8/layout/radial4"/>
    <dgm:cxn modelId="{C8688944-7F3B-4ED5-974F-C216AD95D1C0}" srcId="{FCDA8C67-7975-4480-AFAB-ABF5A58A69FC}" destId="{95BF5423-CBC7-4845-8BBB-3D10A772269D}" srcOrd="3" destOrd="0" parTransId="{59A235AE-88DC-4ED4-A86C-50C14361202F}" sibTransId="{E5F73D24-689A-4B59-AD80-37EBBF27C984}"/>
    <dgm:cxn modelId="{582D0D45-ED15-4950-8FFF-8AF2C2D68B99}" srcId="{FCDA8C67-7975-4480-AFAB-ABF5A58A69FC}" destId="{A49FD3A3-2BA5-4CF5-9BFC-D1CB8D4F5AA1}" srcOrd="2" destOrd="0" parTransId="{155588F5-A1A9-4079-A04A-BD915001E780}" sibTransId="{76AE2999-1A49-4B96-BB89-21E964362DF1}"/>
    <dgm:cxn modelId="{FB55B48F-F4DC-4DF6-BA46-FE7DE4278DE8}" type="presOf" srcId="{F9EDA42E-D0E4-4BDE-9225-087683080793}" destId="{3BD4BF27-5B05-446A-9B7F-401B87A4F3C9}" srcOrd="0" destOrd="0" presId="urn:microsoft.com/office/officeart/2005/8/layout/radial4"/>
    <dgm:cxn modelId="{D98102A9-56F8-4031-AB10-61403F771381}" type="presOf" srcId="{95BF5423-CBC7-4845-8BBB-3D10A772269D}" destId="{BA178EE5-68C1-47E6-8A55-062C311695D6}" srcOrd="0" destOrd="0" presId="urn:microsoft.com/office/officeart/2005/8/layout/radial4"/>
    <dgm:cxn modelId="{4A6711AF-46C6-4962-8CF1-83AB04E81045}" type="presOf" srcId="{A3EE082E-1C4F-4BC8-A855-C8BE1EB9483A}" destId="{AE1B41A1-5736-4A1B-8594-0E0C4A2C50F8}" srcOrd="0" destOrd="0" presId="urn:microsoft.com/office/officeart/2005/8/layout/radial4"/>
    <dgm:cxn modelId="{4F0BB7BE-79D0-4131-BAD1-B9368CDFEFF5}" srcId="{FCDA8C67-7975-4480-AFAB-ABF5A58A69FC}" destId="{4F53C012-1C41-455A-AE5E-12C19986B757}" srcOrd="0" destOrd="0" parTransId="{A3EE082E-1C4F-4BC8-A855-C8BE1EB9483A}" sibTransId="{5952B6E9-1053-4746-BDE4-A77680CD00BF}"/>
    <dgm:cxn modelId="{81CECBCA-5F3D-40DF-97E6-7F7FA63D69E2}" type="presOf" srcId="{A49FD3A3-2BA5-4CF5-9BFC-D1CB8D4F5AA1}" destId="{37F13417-50AE-4A5A-9611-489B93300DA1}" srcOrd="0" destOrd="0" presId="urn:microsoft.com/office/officeart/2005/8/layout/radial4"/>
    <dgm:cxn modelId="{8C06A5CB-197C-428A-B5FC-10D9F64C05DA}" srcId="{FCDA8C67-7975-4480-AFAB-ABF5A58A69FC}" destId="{7E90B171-1189-49A2-B742-937CA34BC440}" srcOrd="1" destOrd="0" parTransId="{8012ABA0-9FC8-43BB-92E0-A7E53FF0CDEC}" sibTransId="{0ABC33CB-D9C4-471A-B26E-67F35AD8BECD}"/>
    <dgm:cxn modelId="{C21849CE-8A1A-4CFE-9FE2-D92EEEA5CC1C}" type="presOf" srcId="{7E90B171-1189-49A2-B742-937CA34BC440}" destId="{F9BACFA7-0CA7-40D2-A68B-7CF7EE6B32E7}" srcOrd="0" destOrd="0" presId="urn:microsoft.com/office/officeart/2005/8/layout/radial4"/>
    <dgm:cxn modelId="{4D816BD0-8FF5-4A5F-9633-BDFFA59B99DB}" srcId="{FCDA8C67-7975-4480-AFAB-ABF5A58A69FC}" destId="{12762C1F-5D2D-4E28-9DDB-3DC54941BC7B}" srcOrd="4" destOrd="0" parTransId="{C0D8E7FE-A1D8-4408-BADE-39B023F0B603}" sibTransId="{9B677601-EFFF-41C7-BF32-9794149A2558}"/>
    <dgm:cxn modelId="{BEEEF2D3-AA3F-4ECB-BF63-ABBA9F2E9852}" type="presOf" srcId="{155588F5-A1A9-4079-A04A-BD915001E780}" destId="{4077335A-BF8D-4584-81D9-2310A3DB65F4}" srcOrd="0" destOrd="0" presId="urn:microsoft.com/office/officeart/2005/8/layout/radial4"/>
    <dgm:cxn modelId="{A1999DD6-F9CB-4445-9A0C-BF5AB5D278B1}" type="presOf" srcId="{12762C1F-5D2D-4E28-9DDB-3DC54941BC7B}" destId="{7FA0FB78-E7FA-402F-BA59-D4FA5534197E}" srcOrd="0" destOrd="0" presId="urn:microsoft.com/office/officeart/2005/8/layout/radial4"/>
    <dgm:cxn modelId="{8B0827F1-1495-4856-AEDC-572636E4638E}" srcId="{F9EDA42E-D0E4-4BDE-9225-087683080793}" destId="{FCDA8C67-7975-4480-AFAB-ABF5A58A69FC}" srcOrd="0" destOrd="0" parTransId="{DDE4FEF6-8726-4840-932B-952B86E9F333}" sibTransId="{00571A7C-F38F-44BF-BF36-81E99CD486CF}"/>
    <dgm:cxn modelId="{655BFBFF-97D0-4EC1-9703-A2A7DE9AC8C6}" type="presOf" srcId="{FCDA8C67-7975-4480-AFAB-ABF5A58A69FC}" destId="{210A34E3-7571-4370-AE64-DFEED50F979D}" srcOrd="0" destOrd="0" presId="urn:microsoft.com/office/officeart/2005/8/layout/radial4"/>
    <dgm:cxn modelId="{8B8619A8-2F9E-4D28-BA23-BD6FD5C240EB}" type="presParOf" srcId="{3BD4BF27-5B05-446A-9B7F-401B87A4F3C9}" destId="{210A34E3-7571-4370-AE64-DFEED50F979D}" srcOrd="0" destOrd="0" presId="urn:microsoft.com/office/officeart/2005/8/layout/radial4"/>
    <dgm:cxn modelId="{274D6FDC-61C9-4557-B61D-F0AC39E18293}" type="presParOf" srcId="{3BD4BF27-5B05-446A-9B7F-401B87A4F3C9}" destId="{AE1B41A1-5736-4A1B-8594-0E0C4A2C50F8}" srcOrd="1" destOrd="0" presId="urn:microsoft.com/office/officeart/2005/8/layout/radial4"/>
    <dgm:cxn modelId="{03FFEFDB-F2CB-4930-9F5E-307B60EAC20E}" type="presParOf" srcId="{3BD4BF27-5B05-446A-9B7F-401B87A4F3C9}" destId="{6592B8AF-0D99-4295-AE30-0B6ECD5F5754}" srcOrd="2" destOrd="0" presId="urn:microsoft.com/office/officeart/2005/8/layout/radial4"/>
    <dgm:cxn modelId="{D0926723-3150-4C36-9851-52D7B819EBBA}" type="presParOf" srcId="{3BD4BF27-5B05-446A-9B7F-401B87A4F3C9}" destId="{90CCF356-2618-494F-A572-8EDDC494A107}" srcOrd="3" destOrd="0" presId="urn:microsoft.com/office/officeart/2005/8/layout/radial4"/>
    <dgm:cxn modelId="{E5DE1F6E-A87C-4E38-8BC0-E9D9DADA7CA7}" type="presParOf" srcId="{3BD4BF27-5B05-446A-9B7F-401B87A4F3C9}" destId="{F9BACFA7-0CA7-40D2-A68B-7CF7EE6B32E7}" srcOrd="4" destOrd="0" presId="urn:microsoft.com/office/officeart/2005/8/layout/radial4"/>
    <dgm:cxn modelId="{EBC19CB0-6709-4B2A-BE6B-930316426C1F}" type="presParOf" srcId="{3BD4BF27-5B05-446A-9B7F-401B87A4F3C9}" destId="{4077335A-BF8D-4584-81D9-2310A3DB65F4}" srcOrd="5" destOrd="0" presId="urn:microsoft.com/office/officeart/2005/8/layout/radial4"/>
    <dgm:cxn modelId="{D3CB77A8-F321-4759-9B94-179D4B55CB75}" type="presParOf" srcId="{3BD4BF27-5B05-446A-9B7F-401B87A4F3C9}" destId="{37F13417-50AE-4A5A-9611-489B93300DA1}" srcOrd="6" destOrd="0" presId="urn:microsoft.com/office/officeart/2005/8/layout/radial4"/>
    <dgm:cxn modelId="{4F12F7EB-0289-41A7-B201-EDE13A959440}" type="presParOf" srcId="{3BD4BF27-5B05-446A-9B7F-401B87A4F3C9}" destId="{CFAA8506-723E-4C24-8859-0505A6CF253B}" srcOrd="7" destOrd="0" presId="urn:microsoft.com/office/officeart/2005/8/layout/radial4"/>
    <dgm:cxn modelId="{8B0F1785-1562-46F6-8B60-F227642E868C}" type="presParOf" srcId="{3BD4BF27-5B05-446A-9B7F-401B87A4F3C9}" destId="{BA178EE5-68C1-47E6-8A55-062C311695D6}" srcOrd="8" destOrd="0" presId="urn:microsoft.com/office/officeart/2005/8/layout/radial4"/>
    <dgm:cxn modelId="{A40646C1-7733-4318-8FCB-7833D89BBF3A}" type="presParOf" srcId="{3BD4BF27-5B05-446A-9B7F-401B87A4F3C9}" destId="{AA10ED67-67A7-46B4-B1CB-FA90895199A2}" srcOrd="9" destOrd="0" presId="urn:microsoft.com/office/officeart/2005/8/layout/radial4"/>
    <dgm:cxn modelId="{CFDBBD47-E793-4467-BFD3-83B57150B580}" type="presParOf" srcId="{3BD4BF27-5B05-446A-9B7F-401B87A4F3C9}" destId="{7FA0FB78-E7FA-402F-BA59-D4FA5534197E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48630-B8E8-4C1D-B033-4C90ABAC60C1}">
      <dsp:nvSpPr>
        <dsp:cNvPr id="0" name=""/>
        <dsp:cNvSpPr/>
      </dsp:nvSpPr>
      <dsp:spPr>
        <a:xfrm>
          <a:off x="3505516" y="282836"/>
          <a:ext cx="3655123" cy="3655123"/>
        </a:xfrm>
        <a:prstGeom prst="pie">
          <a:avLst>
            <a:gd name="adj1" fmla="val 16200000"/>
            <a:gd name="adj2" fmla="val 18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 err="1"/>
            <a:t>konsep</a:t>
          </a:r>
          <a:endParaRPr lang="en-ID" sz="3300" kern="1200" dirty="0"/>
        </a:p>
      </dsp:txBody>
      <dsp:txXfrm>
        <a:off x="5431853" y="1057375"/>
        <a:ext cx="1305401" cy="1087834"/>
      </dsp:txXfrm>
    </dsp:sp>
    <dsp:sp modelId="{5141DD4E-7038-4108-BAA2-EA2F2301B317}">
      <dsp:nvSpPr>
        <dsp:cNvPr id="0" name=""/>
        <dsp:cNvSpPr/>
      </dsp:nvSpPr>
      <dsp:spPr>
        <a:xfrm>
          <a:off x="3430238" y="413377"/>
          <a:ext cx="3655123" cy="3655123"/>
        </a:xfrm>
        <a:prstGeom prst="pie">
          <a:avLst>
            <a:gd name="adj1" fmla="val 1800000"/>
            <a:gd name="adj2" fmla="val 9000000"/>
          </a:avLst>
        </a:prstGeom>
        <a:solidFill>
          <a:schemeClr val="accent5">
            <a:hueOff val="0"/>
            <a:satOff val="0"/>
            <a:lumOff val="-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 err="1"/>
            <a:t>teori</a:t>
          </a:r>
          <a:endParaRPr lang="en-ID" sz="3300" kern="1200" dirty="0"/>
        </a:p>
      </dsp:txBody>
      <dsp:txXfrm>
        <a:off x="4300505" y="2784856"/>
        <a:ext cx="1958102" cy="957294"/>
      </dsp:txXfrm>
    </dsp:sp>
    <dsp:sp modelId="{7701C196-5E42-4B50-A1D7-DB9E2DDD02E7}">
      <dsp:nvSpPr>
        <dsp:cNvPr id="0" name=""/>
        <dsp:cNvSpPr/>
      </dsp:nvSpPr>
      <dsp:spPr>
        <a:xfrm>
          <a:off x="3354959" y="282836"/>
          <a:ext cx="3655123" cy="3655123"/>
        </a:xfrm>
        <a:prstGeom prst="pie">
          <a:avLst>
            <a:gd name="adj1" fmla="val 9000000"/>
            <a:gd name="adj2" fmla="val 16200000"/>
          </a:avLst>
        </a:prstGeom>
        <a:solidFill>
          <a:schemeClr val="accent5">
            <a:hueOff val="0"/>
            <a:satOff val="0"/>
            <a:lumOff val="-70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 err="1"/>
            <a:t>isu</a:t>
          </a:r>
          <a:r>
            <a:rPr lang="en-US" sz="3300" kern="1200" dirty="0"/>
            <a:t> global</a:t>
          </a:r>
          <a:endParaRPr lang="en-ID" sz="3300" kern="1200" dirty="0"/>
        </a:p>
      </dsp:txBody>
      <dsp:txXfrm>
        <a:off x="3778345" y="1057375"/>
        <a:ext cx="1305401" cy="1087834"/>
      </dsp:txXfrm>
    </dsp:sp>
    <dsp:sp modelId="{1E4F750B-7539-48DE-A17F-9BC61F840890}">
      <dsp:nvSpPr>
        <dsp:cNvPr id="0" name=""/>
        <dsp:cNvSpPr/>
      </dsp:nvSpPr>
      <dsp:spPr>
        <a:xfrm>
          <a:off x="3279548" y="56567"/>
          <a:ext cx="4107663" cy="410766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364629-604B-43FF-B9F4-D8CD79F402A6}">
      <dsp:nvSpPr>
        <dsp:cNvPr id="0" name=""/>
        <dsp:cNvSpPr/>
      </dsp:nvSpPr>
      <dsp:spPr>
        <a:xfrm>
          <a:off x="3203968" y="186876"/>
          <a:ext cx="4107663" cy="410766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5">
            <a:hueOff val="0"/>
            <a:satOff val="0"/>
            <a:lumOff val="-35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C342A2-3C99-4475-9C65-A0B54DC40580}">
      <dsp:nvSpPr>
        <dsp:cNvPr id="0" name=""/>
        <dsp:cNvSpPr/>
      </dsp:nvSpPr>
      <dsp:spPr>
        <a:xfrm>
          <a:off x="3128388" y="56567"/>
          <a:ext cx="4107663" cy="410766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5">
            <a:hueOff val="0"/>
            <a:satOff val="0"/>
            <a:lumOff val="-70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0A34E3-7571-4370-AE64-DFEED50F979D}">
      <dsp:nvSpPr>
        <dsp:cNvPr id="0" name=""/>
        <dsp:cNvSpPr/>
      </dsp:nvSpPr>
      <dsp:spPr>
        <a:xfrm>
          <a:off x="4331728" y="2498179"/>
          <a:ext cx="1852142" cy="18521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Ketidakadilan</a:t>
          </a:r>
          <a:r>
            <a:rPr lang="en-US" sz="1800" kern="1200" dirty="0">
              <a:solidFill>
                <a:schemeClr val="tx1"/>
              </a:solidFill>
            </a:rPr>
            <a:t> gender dalam dunia </a:t>
          </a:r>
          <a:r>
            <a:rPr lang="en-US" sz="1800" kern="1200" dirty="0" err="1">
              <a:solidFill>
                <a:schemeClr val="tx1"/>
              </a:solidFill>
            </a:rPr>
            <a:t>kerja</a:t>
          </a:r>
          <a:endParaRPr lang="en-ID" sz="1800" kern="1200" dirty="0">
            <a:solidFill>
              <a:schemeClr val="tx1"/>
            </a:solidFill>
          </a:endParaRPr>
        </a:p>
      </dsp:txBody>
      <dsp:txXfrm>
        <a:off x="4602968" y="2769419"/>
        <a:ext cx="1309662" cy="1309662"/>
      </dsp:txXfrm>
    </dsp:sp>
    <dsp:sp modelId="{AE1B41A1-5736-4A1B-8594-0E0C4A2C50F8}">
      <dsp:nvSpPr>
        <dsp:cNvPr id="0" name=""/>
        <dsp:cNvSpPr/>
      </dsp:nvSpPr>
      <dsp:spPr>
        <a:xfrm rot="10800000">
          <a:off x="2538380" y="3160320"/>
          <a:ext cx="1694714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2B8AF-0D99-4295-AE30-0B6ECD5F5754}">
      <dsp:nvSpPr>
        <dsp:cNvPr id="0" name=""/>
        <dsp:cNvSpPr/>
      </dsp:nvSpPr>
      <dsp:spPr>
        <a:xfrm>
          <a:off x="1658612" y="2720436"/>
          <a:ext cx="1759535" cy="14076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Stereotipe</a:t>
          </a:r>
          <a:r>
            <a:rPr lang="en-US" sz="2300" kern="1200" dirty="0"/>
            <a:t> gender</a:t>
          </a:r>
          <a:endParaRPr lang="en-ID" sz="2300" kern="1200" dirty="0"/>
        </a:p>
      </dsp:txBody>
      <dsp:txXfrm>
        <a:off x="1699840" y="2761664"/>
        <a:ext cx="1677079" cy="1325172"/>
      </dsp:txXfrm>
    </dsp:sp>
    <dsp:sp modelId="{90CCF356-2618-494F-A572-8EDDC494A107}">
      <dsp:nvSpPr>
        <dsp:cNvPr id="0" name=""/>
        <dsp:cNvSpPr/>
      </dsp:nvSpPr>
      <dsp:spPr>
        <a:xfrm rot="13500000">
          <a:off x="3086694" y="1836571"/>
          <a:ext cx="1694714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BACFA7-0CA7-40D2-A68B-7CF7EE6B32E7}">
      <dsp:nvSpPr>
        <dsp:cNvPr id="0" name=""/>
        <dsp:cNvSpPr/>
      </dsp:nvSpPr>
      <dsp:spPr>
        <a:xfrm>
          <a:off x="2455112" y="797516"/>
          <a:ext cx="1759535" cy="14076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Beban </a:t>
          </a:r>
          <a:r>
            <a:rPr lang="en-US" sz="2300" kern="1200" dirty="0" err="1"/>
            <a:t>ganda</a:t>
          </a:r>
          <a:endParaRPr lang="en-ID" sz="2300" kern="1200" dirty="0"/>
        </a:p>
      </dsp:txBody>
      <dsp:txXfrm>
        <a:off x="2496340" y="838744"/>
        <a:ext cx="1677079" cy="1325172"/>
      </dsp:txXfrm>
    </dsp:sp>
    <dsp:sp modelId="{4077335A-BF8D-4584-81D9-2310A3DB65F4}">
      <dsp:nvSpPr>
        <dsp:cNvPr id="0" name=""/>
        <dsp:cNvSpPr/>
      </dsp:nvSpPr>
      <dsp:spPr>
        <a:xfrm rot="16200000">
          <a:off x="4410442" y="1288257"/>
          <a:ext cx="1694714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F13417-50AE-4A5A-9611-489B93300DA1}">
      <dsp:nvSpPr>
        <dsp:cNvPr id="0" name=""/>
        <dsp:cNvSpPr/>
      </dsp:nvSpPr>
      <dsp:spPr>
        <a:xfrm>
          <a:off x="4378032" y="1016"/>
          <a:ext cx="1759535" cy="14076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Marginalisasi</a:t>
          </a:r>
          <a:r>
            <a:rPr lang="en-US" sz="2300" kern="1200" dirty="0"/>
            <a:t> </a:t>
          </a:r>
          <a:r>
            <a:rPr lang="en-US" sz="2300" kern="1200" dirty="0" err="1"/>
            <a:t>ekonomi</a:t>
          </a:r>
          <a:endParaRPr lang="en-ID" sz="2300" kern="1200" dirty="0"/>
        </a:p>
      </dsp:txBody>
      <dsp:txXfrm>
        <a:off x="4419260" y="42244"/>
        <a:ext cx="1677079" cy="1325172"/>
      </dsp:txXfrm>
    </dsp:sp>
    <dsp:sp modelId="{CFAA8506-723E-4C24-8859-0505A6CF253B}">
      <dsp:nvSpPr>
        <dsp:cNvPr id="0" name=""/>
        <dsp:cNvSpPr/>
      </dsp:nvSpPr>
      <dsp:spPr>
        <a:xfrm rot="18900000">
          <a:off x="5734190" y="1836571"/>
          <a:ext cx="1694714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178EE5-68C1-47E6-8A55-062C311695D6}">
      <dsp:nvSpPr>
        <dsp:cNvPr id="0" name=""/>
        <dsp:cNvSpPr/>
      </dsp:nvSpPr>
      <dsp:spPr>
        <a:xfrm>
          <a:off x="6300952" y="797516"/>
          <a:ext cx="1759535" cy="140762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Subordinasi</a:t>
          </a:r>
          <a:r>
            <a:rPr lang="en-US" sz="2300" kern="1200" dirty="0"/>
            <a:t> </a:t>
          </a:r>
          <a:endParaRPr lang="en-ID" sz="2300" kern="1200" dirty="0"/>
        </a:p>
      </dsp:txBody>
      <dsp:txXfrm>
        <a:off x="6342180" y="838744"/>
        <a:ext cx="1677079" cy="1325172"/>
      </dsp:txXfrm>
    </dsp:sp>
    <dsp:sp modelId="{AA10ED67-67A7-46B4-B1CB-FA90895199A2}">
      <dsp:nvSpPr>
        <dsp:cNvPr id="0" name=""/>
        <dsp:cNvSpPr/>
      </dsp:nvSpPr>
      <dsp:spPr>
        <a:xfrm>
          <a:off x="6282505" y="3160320"/>
          <a:ext cx="1694714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A0FB78-E7FA-402F-BA59-D4FA5534197E}">
      <dsp:nvSpPr>
        <dsp:cNvPr id="0" name=""/>
        <dsp:cNvSpPr/>
      </dsp:nvSpPr>
      <dsp:spPr>
        <a:xfrm>
          <a:off x="7097452" y="2720436"/>
          <a:ext cx="1759535" cy="140762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Kekerasan</a:t>
          </a:r>
          <a:r>
            <a:rPr lang="en-US" sz="2300" kern="1200" dirty="0"/>
            <a:t> </a:t>
          </a:r>
          <a:endParaRPr lang="en-ID" sz="2300" kern="1200" dirty="0"/>
        </a:p>
      </dsp:txBody>
      <dsp:txXfrm>
        <a:off x="7138680" y="2761664"/>
        <a:ext cx="1677079" cy="13251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10/06/2022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18046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59414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katadata.co.id/timpublikasikatadata/finansial/5e9a55e514525/kesetaraan-gender-kunci-pertumbuhan-ekonomi" TargetMode="External"/><Relationship Id="rId2" Type="http://schemas.openxmlformats.org/officeDocument/2006/relationships/hyperlink" Target="https://katadata.co.id/ariayudhistira/infografik/5fcede75da49c/suka-duka-perempuan-dalam-berwirausah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dg2030indonesia.org/" TargetMode="External"/><Relationship Id="rId4" Type="http://schemas.openxmlformats.org/officeDocument/2006/relationships/hyperlink" Target="https://katadata.co.id/timpublikasikatadata/infografik/5e9a55e3e465e/penyebab-kesenjangan-gender-di-dunia-kerj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8</a:t>
            </a:r>
          </a:p>
          <a:p>
            <a:pPr marL="0" indent="0" algn="ctr">
              <a:buNone/>
            </a:pPr>
            <a:r>
              <a:rPr lang="en-US" sz="3200" i="1" dirty="0"/>
              <a:t>(8</a:t>
            </a:r>
            <a:r>
              <a:rPr lang="en-US" sz="3200" i="1" baseline="30000" dirty="0"/>
              <a:t>th</a:t>
            </a:r>
            <a:r>
              <a:rPr lang="en-US" sz="3200" i="1" dirty="0"/>
              <a:t> meeting)</a:t>
            </a:r>
          </a:p>
          <a:p>
            <a:pPr marL="0" indent="0" algn="ctr">
              <a:buNone/>
            </a:pPr>
            <a:r>
              <a:rPr lang="en-US" sz="3200" b="1" dirty="0"/>
              <a:t>Gender dan Ekonomi</a:t>
            </a:r>
          </a:p>
          <a:p>
            <a:pPr marL="0" indent="0" algn="ctr">
              <a:buNone/>
            </a:pPr>
            <a:r>
              <a:rPr lang="en-US" sz="3200" i="1" dirty="0"/>
              <a:t>(Gender and Economy)</a:t>
            </a: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7EEEC-BDE7-DC2D-37D0-2F076F926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Gender dalam Pembangunan: </a:t>
            </a:r>
            <a:b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Pertemuan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1 - 7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F816664-F707-212C-60F8-673EC35ABA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997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4000" b="1" dirty="0" err="1">
                <a:solidFill>
                  <a:srgbClr val="FFFFFF"/>
                </a:solidFill>
                <a:latin typeface="+mn-lt"/>
              </a:rPr>
              <a:t>Rangkuman</a:t>
            </a:r>
            <a:br>
              <a:rPr lang="es-ES" sz="4000" b="1" dirty="0">
                <a:solidFill>
                  <a:srgbClr val="FFFFFF"/>
                </a:solidFill>
                <a:latin typeface="+mn-lt"/>
              </a:rPr>
            </a:br>
            <a:r>
              <a:rPr lang="es-ES" sz="4000" b="1" dirty="0" err="1">
                <a:solidFill>
                  <a:srgbClr val="FFFFFF"/>
                </a:solidFill>
                <a:latin typeface="+mn-lt"/>
              </a:rPr>
              <a:t>pertemuan</a:t>
            </a:r>
            <a:r>
              <a:rPr lang="es-ES" sz="4000" b="1" dirty="0">
                <a:solidFill>
                  <a:srgbClr val="FFFFFF"/>
                </a:solidFill>
                <a:latin typeface="+mn-lt"/>
              </a:rPr>
              <a:t> </a:t>
            </a:r>
            <a:br>
              <a:rPr lang="es-ES" sz="4000" b="1" dirty="0">
                <a:solidFill>
                  <a:srgbClr val="FFFFFF"/>
                </a:solidFill>
                <a:latin typeface="+mn-lt"/>
              </a:rPr>
            </a:br>
            <a:r>
              <a:rPr lang="es-ES" sz="4000" b="1" dirty="0">
                <a:solidFill>
                  <a:srgbClr val="FFFFFF"/>
                </a:solidFill>
                <a:latin typeface="+mn-lt"/>
              </a:rPr>
              <a:t>1 - 6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040" y="343148"/>
            <a:ext cx="8314509" cy="6266657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000" dirty="0"/>
              <a:t>“</a:t>
            </a:r>
            <a:r>
              <a:rPr lang="en-US" sz="3000" dirty="0" err="1"/>
              <a:t>Laki-laki</a:t>
            </a:r>
            <a:r>
              <a:rPr lang="en-US" sz="3000" dirty="0"/>
              <a:t> dan </a:t>
            </a:r>
            <a:r>
              <a:rPr lang="en-US" sz="3000" dirty="0" err="1"/>
              <a:t>perempuan</a:t>
            </a:r>
            <a:r>
              <a:rPr lang="en-US" sz="3000" dirty="0"/>
              <a:t> punya </a:t>
            </a:r>
            <a:r>
              <a:rPr lang="en-US" sz="3000" dirty="0" err="1"/>
              <a:t>kemampuan</a:t>
            </a:r>
            <a:r>
              <a:rPr lang="en-US" sz="3000" dirty="0"/>
              <a:t> yang </a:t>
            </a:r>
            <a:r>
              <a:rPr lang="en-US" sz="3000" dirty="0" err="1"/>
              <a:t>sama</a:t>
            </a:r>
            <a:r>
              <a:rPr lang="en-US" sz="3000" dirty="0"/>
              <a:t> dalam </a:t>
            </a:r>
            <a:r>
              <a:rPr lang="en-US" sz="3000" dirty="0" err="1"/>
              <a:t>banyak</a:t>
            </a:r>
            <a:r>
              <a:rPr lang="en-US" sz="3000" dirty="0"/>
              <a:t> </a:t>
            </a:r>
            <a:r>
              <a:rPr lang="en-US" sz="3000" dirty="0" err="1"/>
              <a:t>hal</a:t>
            </a:r>
            <a:r>
              <a:rPr lang="en-US" sz="3000" dirty="0"/>
              <a:t> </a:t>
            </a:r>
            <a:r>
              <a:rPr lang="en-US" sz="3000" dirty="0" err="1"/>
              <a:t>namun</a:t>
            </a:r>
            <a:r>
              <a:rPr lang="en-US" sz="3000" dirty="0"/>
              <a:t> </a:t>
            </a:r>
            <a:r>
              <a:rPr lang="en-US" sz="3000" dirty="0" err="1"/>
              <a:t>berbeda</a:t>
            </a:r>
            <a:r>
              <a:rPr lang="en-US" sz="3000" dirty="0"/>
              <a:t> </a:t>
            </a:r>
            <a:r>
              <a:rPr lang="en-US" sz="3000" dirty="0" err="1"/>
              <a:t>secara</a:t>
            </a:r>
            <a:r>
              <a:rPr lang="en-US" sz="3000" dirty="0"/>
              <a:t> </a:t>
            </a:r>
            <a:r>
              <a:rPr lang="en-US" sz="3000" dirty="0" err="1"/>
              <a:t>genetik</a:t>
            </a:r>
            <a:r>
              <a:rPr lang="en-US" sz="3000" dirty="0"/>
              <a:t> </a:t>
            </a:r>
            <a:r>
              <a:rPr lang="en-US" sz="3000" dirty="0" err="1"/>
              <a:t>biologis</a:t>
            </a:r>
            <a:r>
              <a:rPr lang="en-US" sz="3000" dirty="0"/>
              <a:t>.  </a:t>
            </a:r>
            <a:r>
              <a:rPr lang="en-US" sz="3000" dirty="0" err="1"/>
              <a:t>Sayangnya</a:t>
            </a:r>
            <a:r>
              <a:rPr lang="en-US" sz="3000" dirty="0"/>
              <a:t>, </a:t>
            </a:r>
            <a:r>
              <a:rPr lang="en-US" sz="3000" dirty="0" err="1"/>
              <a:t>tatanan</a:t>
            </a:r>
            <a:r>
              <a:rPr lang="en-US" sz="3000" dirty="0"/>
              <a:t> </a:t>
            </a:r>
            <a:r>
              <a:rPr lang="en-US" sz="3000" dirty="0" err="1"/>
              <a:t>sosial</a:t>
            </a:r>
            <a:r>
              <a:rPr lang="en-US" sz="3000" dirty="0"/>
              <a:t> </a:t>
            </a:r>
            <a:r>
              <a:rPr lang="en-US" sz="3000" dirty="0" err="1"/>
              <a:t>budaya</a:t>
            </a:r>
            <a:r>
              <a:rPr lang="en-US" sz="3000" dirty="0"/>
              <a:t> dalam </a:t>
            </a:r>
            <a:r>
              <a:rPr lang="en-US" sz="3000" dirty="0" err="1"/>
              <a:t>masyarakat</a:t>
            </a:r>
            <a:r>
              <a:rPr lang="en-US" sz="3000" dirty="0"/>
              <a:t> </a:t>
            </a:r>
            <a:r>
              <a:rPr lang="en-US" sz="3000" dirty="0" err="1"/>
              <a:t>memicu</a:t>
            </a:r>
            <a:r>
              <a:rPr lang="en-US" sz="3000" dirty="0"/>
              <a:t> </a:t>
            </a:r>
            <a:r>
              <a:rPr lang="en-US" sz="3000" dirty="0" err="1"/>
              <a:t>munculnya</a:t>
            </a:r>
            <a:r>
              <a:rPr lang="en-US" sz="3000" dirty="0"/>
              <a:t> </a:t>
            </a:r>
            <a:r>
              <a:rPr lang="en-US" sz="3000" dirty="0" err="1"/>
              <a:t>perbedaan</a:t>
            </a:r>
            <a:r>
              <a:rPr lang="en-US" sz="3000" dirty="0"/>
              <a:t> </a:t>
            </a:r>
            <a:r>
              <a:rPr lang="en-US" sz="3000" dirty="0" err="1"/>
              <a:t>antara</a:t>
            </a:r>
            <a:r>
              <a:rPr lang="en-US" sz="3000" dirty="0"/>
              <a:t> </a:t>
            </a:r>
            <a:r>
              <a:rPr lang="en-US" sz="3000" dirty="0" err="1"/>
              <a:t>laki-laki</a:t>
            </a:r>
            <a:r>
              <a:rPr lang="en-US" sz="3000" dirty="0"/>
              <a:t> dan </a:t>
            </a:r>
            <a:r>
              <a:rPr lang="en-US" sz="3000" dirty="0" err="1"/>
              <a:t>perempuan</a:t>
            </a:r>
            <a:r>
              <a:rPr lang="en-US" sz="3000" dirty="0"/>
              <a:t> yang </a:t>
            </a:r>
            <a:r>
              <a:rPr lang="en-US" sz="3000" dirty="0" err="1"/>
              <a:t>cenderung</a:t>
            </a:r>
            <a:r>
              <a:rPr lang="en-US" sz="3000" dirty="0"/>
              <a:t> tidak </a:t>
            </a:r>
            <a:r>
              <a:rPr lang="en-US" sz="3000" dirty="0" err="1"/>
              <a:t>setara</a:t>
            </a:r>
            <a:r>
              <a:rPr lang="en-US" sz="3000" dirty="0"/>
              <a:t>; </a:t>
            </a:r>
            <a:r>
              <a:rPr lang="en-US" sz="3000" dirty="0" err="1"/>
              <a:t>dimana</a:t>
            </a:r>
            <a:r>
              <a:rPr lang="en-US" sz="3000" dirty="0"/>
              <a:t> </a:t>
            </a:r>
            <a:r>
              <a:rPr lang="en-US" sz="3000" dirty="0" err="1"/>
              <a:t>posisi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</a:t>
            </a:r>
            <a:r>
              <a:rPr lang="en-US" sz="3000" dirty="0" err="1"/>
              <a:t>lebih</a:t>
            </a:r>
            <a:r>
              <a:rPr lang="en-US" sz="3000" dirty="0"/>
              <a:t> </a:t>
            </a:r>
            <a:r>
              <a:rPr lang="en-US" sz="3000" dirty="0" err="1"/>
              <a:t>rendah</a:t>
            </a:r>
            <a:r>
              <a:rPr lang="en-US" sz="3000" dirty="0"/>
              <a:t> </a:t>
            </a:r>
            <a:r>
              <a:rPr lang="en-US" sz="3000" dirty="0" err="1"/>
              <a:t>daripada</a:t>
            </a:r>
            <a:r>
              <a:rPr lang="en-US" sz="3000" dirty="0"/>
              <a:t> </a:t>
            </a:r>
            <a:r>
              <a:rPr lang="en-US" sz="3000" dirty="0" err="1"/>
              <a:t>laki-laki</a:t>
            </a:r>
            <a:r>
              <a:rPr lang="en-US" sz="3000" dirty="0"/>
              <a:t>. </a:t>
            </a:r>
            <a:r>
              <a:rPr lang="en-US" sz="3000" dirty="0" err="1"/>
              <a:t>Akibatnya</a:t>
            </a:r>
            <a:r>
              <a:rPr lang="en-US" sz="3000" dirty="0"/>
              <a:t>, </a:t>
            </a:r>
            <a:r>
              <a:rPr lang="en-US" sz="3000" dirty="0" err="1"/>
              <a:t>timbullah</a:t>
            </a:r>
            <a:r>
              <a:rPr lang="en-US" sz="3000" dirty="0"/>
              <a:t> </a:t>
            </a:r>
            <a:r>
              <a:rPr lang="en-US" sz="3000" dirty="0" err="1"/>
              <a:t>ketimpangan</a:t>
            </a:r>
            <a:r>
              <a:rPr lang="en-US" sz="3000" dirty="0"/>
              <a:t> </a:t>
            </a:r>
            <a:r>
              <a:rPr lang="en-US" sz="3000" dirty="0" err="1"/>
              <a:t>antara</a:t>
            </a:r>
            <a:r>
              <a:rPr lang="en-US" sz="3000" dirty="0"/>
              <a:t> </a:t>
            </a:r>
            <a:r>
              <a:rPr lang="en-US" sz="3000" dirty="0" err="1"/>
              <a:t>laki-laki</a:t>
            </a:r>
            <a:r>
              <a:rPr lang="en-US" sz="3000" dirty="0"/>
              <a:t> dan </a:t>
            </a:r>
            <a:r>
              <a:rPr lang="en-US" sz="3000" dirty="0" err="1"/>
              <a:t>perempuan</a:t>
            </a:r>
            <a:r>
              <a:rPr lang="en-US" sz="3000" dirty="0"/>
              <a:t>. </a:t>
            </a:r>
            <a:r>
              <a:rPr lang="en-US" sz="3000" dirty="0" err="1"/>
              <a:t>Perubahan</a:t>
            </a:r>
            <a:r>
              <a:rPr lang="en-US" sz="3000" dirty="0"/>
              <a:t> zaman </a:t>
            </a:r>
            <a:r>
              <a:rPr lang="en-US" sz="3000" dirty="0" err="1"/>
              <a:t>mendorong</a:t>
            </a:r>
            <a:r>
              <a:rPr lang="en-US" sz="3000" dirty="0"/>
              <a:t> </a:t>
            </a:r>
            <a:r>
              <a:rPr lang="en-US" sz="3000" dirty="0" err="1"/>
              <a:t>emansipasi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yang </a:t>
            </a:r>
            <a:r>
              <a:rPr lang="en-US" sz="3000" dirty="0" err="1"/>
              <a:t>menuntut</a:t>
            </a:r>
            <a:r>
              <a:rPr lang="en-US" sz="3000" dirty="0"/>
              <a:t> </a:t>
            </a:r>
            <a:r>
              <a:rPr lang="en-US" sz="3000" dirty="0" err="1"/>
              <a:t>adanya</a:t>
            </a:r>
            <a:r>
              <a:rPr lang="en-US" sz="3000" dirty="0"/>
              <a:t> </a:t>
            </a:r>
            <a:r>
              <a:rPr lang="en-US" sz="3000" dirty="0" err="1"/>
              <a:t>perubahan</a:t>
            </a:r>
            <a:r>
              <a:rPr lang="en-US" sz="3000" dirty="0"/>
              <a:t> dalam </a:t>
            </a:r>
            <a:r>
              <a:rPr lang="en-US" sz="3000" dirty="0" err="1"/>
              <a:t>tatanan</a:t>
            </a:r>
            <a:r>
              <a:rPr lang="en-US" sz="3000" dirty="0"/>
              <a:t> </a:t>
            </a:r>
            <a:r>
              <a:rPr lang="en-US" sz="3000" dirty="0" err="1"/>
              <a:t>sosial</a:t>
            </a:r>
            <a:r>
              <a:rPr lang="en-US" sz="3000" dirty="0"/>
              <a:t> </a:t>
            </a:r>
            <a:r>
              <a:rPr lang="en-US" sz="3000" dirty="0" err="1"/>
              <a:t>budaya</a:t>
            </a:r>
            <a:r>
              <a:rPr lang="en-US" sz="3000" dirty="0"/>
              <a:t> </a:t>
            </a:r>
            <a:r>
              <a:rPr lang="en-US" sz="3000" dirty="0" err="1"/>
              <a:t>sehingga</a:t>
            </a:r>
            <a:r>
              <a:rPr lang="en-US" sz="3000" dirty="0"/>
              <a:t> </a:t>
            </a:r>
            <a:r>
              <a:rPr lang="en-US" sz="3000" dirty="0" err="1"/>
              <a:t>lebih</a:t>
            </a:r>
            <a:r>
              <a:rPr lang="en-US" sz="3000" dirty="0"/>
              <a:t> </a:t>
            </a:r>
            <a:r>
              <a:rPr lang="en-US" sz="3000" dirty="0" err="1"/>
              <a:t>menyetarakan</a:t>
            </a:r>
            <a:r>
              <a:rPr lang="en-US" sz="3000" dirty="0"/>
              <a:t> dan </a:t>
            </a:r>
            <a:r>
              <a:rPr lang="en-US" sz="3000" dirty="0" err="1"/>
              <a:t>menyeimbangkan</a:t>
            </a:r>
            <a:r>
              <a:rPr lang="en-US" sz="3000" dirty="0"/>
              <a:t> </a:t>
            </a:r>
            <a:r>
              <a:rPr lang="en-US" sz="3000" dirty="0" err="1"/>
              <a:t>posisi</a:t>
            </a:r>
            <a:r>
              <a:rPr lang="en-US" sz="3000" dirty="0"/>
              <a:t> dan </a:t>
            </a:r>
            <a:r>
              <a:rPr lang="en-US" sz="3000" dirty="0" err="1"/>
              <a:t>peran</a:t>
            </a:r>
            <a:r>
              <a:rPr lang="en-US" sz="3000" dirty="0"/>
              <a:t> </a:t>
            </a:r>
            <a:r>
              <a:rPr lang="en-US" sz="3000" dirty="0" err="1"/>
              <a:t>antara</a:t>
            </a:r>
            <a:r>
              <a:rPr lang="en-US" sz="3000" dirty="0"/>
              <a:t> </a:t>
            </a:r>
            <a:r>
              <a:rPr lang="en-US" sz="3000" dirty="0" err="1"/>
              <a:t>laki-laki</a:t>
            </a:r>
            <a:r>
              <a:rPr lang="en-US" sz="3000" dirty="0"/>
              <a:t> dan </a:t>
            </a:r>
            <a:r>
              <a:rPr lang="en-US" sz="3000" dirty="0" err="1"/>
              <a:t>perempuan</a:t>
            </a:r>
            <a:r>
              <a:rPr lang="en-US" sz="3000" dirty="0"/>
              <a:t>. </a:t>
            </a:r>
            <a:r>
              <a:rPr lang="en-US" sz="3000" dirty="0" err="1"/>
              <a:t>Mealui</a:t>
            </a:r>
            <a:r>
              <a:rPr lang="en-US" sz="3000" dirty="0"/>
              <a:t> </a:t>
            </a:r>
            <a:r>
              <a:rPr lang="en-US" sz="3000" dirty="0" err="1"/>
              <a:t>perjalanan</a:t>
            </a:r>
            <a:r>
              <a:rPr lang="en-US" sz="3000" dirty="0"/>
              <a:t> </a:t>
            </a:r>
            <a:r>
              <a:rPr lang="en-US" sz="3000" dirty="0" err="1"/>
              <a:t>panjang</a:t>
            </a:r>
            <a:r>
              <a:rPr lang="en-US" sz="3000" dirty="0"/>
              <a:t>, </a:t>
            </a:r>
            <a:r>
              <a:rPr lang="en-US" sz="3000" dirty="0" err="1"/>
              <a:t>kini</a:t>
            </a:r>
            <a:r>
              <a:rPr lang="en-US" sz="3000" dirty="0"/>
              <a:t> </a:t>
            </a:r>
            <a:r>
              <a:rPr lang="en-US" sz="3000" dirty="0" err="1"/>
              <a:t>isu</a:t>
            </a:r>
            <a:r>
              <a:rPr lang="en-US" sz="3000" dirty="0"/>
              <a:t> </a:t>
            </a:r>
            <a:r>
              <a:rPr lang="en-US" sz="3000" dirty="0" err="1"/>
              <a:t>kesetaraan</a:t>
            </a:r>
            <a:r>
              <a:rPr lang="en-US" sz="3000" dirty="0"/>
              <a:t> dan </a:t>
            </a:r>
            <a:r>
              <a:rPr lang="en-US" sz="3000" dirty="0" err="1"/>
              <a:t>keadilan</a:t>
            </a:r>
            <a:r>
              <a:rPr lang="en-US" sz="3000" dirty="0"/>
              <a:t> gender </a:t>
            </a:r>
            <a:r>
              <a:rPr lang="en-US" sz="3000" dirty="0" err="1"/>
              <a:t>menjadi</a:t>
            </a:r>
            <a:r>
              <a:rPr lang="en-US" sz="3000" dirty="0"/>
              <a:t> </a:t>
            </a:r>
            <a:r>
              <a:rPr lang="en-US" sz="3000" dirty="0" err="1"/>
              <a:t>isu</a:t>
            </a:r>
            <a:r>
              <a:rPr lang="en-US" sz="3000" dirty="0"/>
              <a:t> global yang </a:t>
            </a:r>
            <a:r>
              <a:rPr lang="en-US" sz="3000" dirty="0" err="1"/>
              <a:t>ingin</a:t>
            </a:r>
            <a:r>
              <a:rPr lang="en-US" sz="3000" dirty="0"/>
              <a:t> </a:t>
            </a:r>
            <a:r>
              <a:rPr lang="en-US" sz="3000" dirty="0" err="1"/>
              <a:t>dicapai</a:t>
            </a:r>
            <a:r>
              <a:rPr lang="en-US" sz="3000" dirty="0"/>
              <a:t> </a:t>
            </a:r>
            <a:r>
              <a:rPr lang="en-US" sz="3000" dirty="0" err="1"/>
              <a:t>bersama</a:t>
            </a:r>
            <a:r>
              <a:rPr lang="en-US" sz="3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47371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0EA03-232B-5022-FA0B-7FFEC7C1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1" y="365125"/>
            <a:ext cx="11854543" cy="137876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Pertemuan</a:t>
            </a:r>
            <a: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 8 – 13 :</a:t>
            </a:r>
            <a:b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fakta</a:t>
            </a:r>
            <a:r>
              <a:rPr lang="en-US" sz="3400" b="1" dirty="0">
                <a:latin typeface="Aharoni" panose="02010803020104030203" pitchFamily="2" charset="-79"/>
                <a:cs typeface="Aharoni" panose="02010803020104030203" pitchFamily="2" charset="-79"/>
              </a:rPr>
              <a:t> dan data </a:t>
            </a:r>
            <a:r>
              <a:rPr lang="en-US" sz="3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tentang</a:t>
            </a:r>
            <a:r>
              <a:rPr lang="en-US" sz="34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isu</a:t>
            </a:r>
            <a:r>
              <a:rPr lang="en-US" sz="3400" b="1" dirty="0">
                <a:latin typeface="Aharoni" panose="02010803020104030203" pitchFamily="2" charset="-79"/>
                <a:cs typeface="Aharoni" panose="02010803020104030203" pitchFamily="2" charset="-79"/>
              </a:rPr>
              <a:t> gender dalam </a:t>
            </a:r>
            <a:r>
              <a:rPr lang="en-US" sz="3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masyarakat</a:t>
            </a:r>
            <a:endParaRPr lang="en-ID" sz="34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38D385F-1B37-50EE-56DE-A4343EAE75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5396885"/>
              </p:ext>
            </p:extLst>
          </p:nvPr>
        </p:nvGraphicFramePr>
        <p:xfrm>
          <a:off x="779417" y="1995442"/>
          <a:ext cx="10356670" cy="405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6175">
                  <a:extLst>
                    <a:ext uri="{9D8B030D-6E8A-4147-A177-3AD203B41FA5}">
                      <a16:colId xmlns:a16="http://schemas.microsoft.com/office/drawing/2014/main" val="4221066017"/>
                    </a:ext>
                  </a:extLst>
                </a:gridCol>
                <a:gridCol w="7270495">
                  <a:extLst>
                    <a:ext uri="{9D8B030D-6E8A-4147-A177-3AD203B41FA5}">
                      <a16:colId xmlns:a16="http://schemas.microsoft.com/office/drawing/2014/main" val="2864785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Pertemuan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ke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Topik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isu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 gender dalam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</a:rPr>
                        <a:t>masyarakat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):</a:t>
                      </a:r>
                      <a:endParaRPr lang="en-ID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246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8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Gender dan </a:t>
                      </a:r>
                      <a:r>
                        <a:rPr lang="en-US" sz="3200" dirty="0" err="1"/>
                        <a:t>ekonomi</a:t>
                      </a:r>
                      <a:endParaRPr lang="en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36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9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Gender dan </a:t>
                      </a:r>
                      <a:r>
                        <a:rPr lang="en-US" sz="3200" dirty="0" err="1"/>
                        <a:t>kesehatan</a:t>
                      </a:r>
                      <a:endParaRPr lang="en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56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10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Gender dan </a:t>
                      </a:r>
                      <a:r>
                        <a:rPr lang="en-US" sz="3200" dirty="0" err="1"/>
                        <a:t>pendidikan</a:t>
                      </a:r>
                      <a:endParaRPr lang="en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7507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11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Gender, </a:t>
                      </a:r>
                      <a:r>
                        <a:rPr lang="en-US" sz="3200" dirty="0" err="1"/>
                        <a:t>hukum</a:t>
                      </a:r>
                      <a:r>
                        <a:rPr lang="en-US" sz="3200" dirty="0"/>
                        <a:t>, </a:t>
                      </a:r>
                      <a:r>
                        <a:rPr lang="en-US" sz="3200" dirty="0" err="1"/>
                        <a:t>politik</a:t>
                      </a:r>
                      <a:r>
                        <a:rPr lang="en-US" sz="3200" dirty="0"/>
                        <a:t>, dan </a:t>
                      </a:r>
                      <a:r>
                        <a:rPr lang="en-US" sz="3200" dirty="0" err="1"/>
                        <a:t>demokrasi</a:t>
                      </a:r>
                      <a:endParaRPr lang="en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03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12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Gender dan </a:t>
                      </a:r>
                      <a:r>
                        <a:rPr lang="en-US" sz="3200" dirty="0" err="1"/>
                        <a:t>lingkungan</a:t>
                      </a:r>
                      <a:endParaRPr lang="en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1418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13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Gender, </a:t>
                      </a:r>
                      <a:r>
                        <a:rPr lang="en-US" sz="3200" dirty="0" err="1"/>
                        <a:t>tradisi</a:t>
                      </a:r>
                      <a:r>
                        <a:rPr lang="en-US" sz="3200" dirty="0"/>
                        <a:t>, dan agama</a:t>
                      </a:r>
                      <a:endParaRPr lang="en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0703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417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A95BC-3D82-7D2D-12DD-DB161D0CE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611" y="365125"/>
            <a:ext cx="10707189" cy="712561"/>
          </a:xfrm>
        </p:spPr>
        <p:txBody>
          <a:bodyPr>
            <a:normAutofit/>
          </a:bodyPr>
          <a:lstStyle/>
          <a:p>
            <a:pPr algn="ctr"/>
            <a:r>
              <a:rPr lang="en-US" sz="4000" b="1" i="1" dirty="0">
                <a:latin typeface="Aharoni" panose="02010803020104030203" pitchFamily="2" charset="-79"/>
                <a:cs typeface="Aharoni" panose="02010803020104030203" pitchFamily="2" charset="-79"/>
              </a:rPr>
              <a:t>Sustainable Development Goals (SDGs)</a:t>
            </a:r>
            <a:endParaRPr lang="en-ID" sz="4000" b="1" i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6FE037-6955-7B67-26B0-C2D165E31BD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081040"/>
            <a:ext cx="5842274" cy="5842274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0D6F96-07F3-9D1E-B8EF-DD5BC31CF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97880" y="1054916"/>
            <a:ext cx="5695406" cy="48168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3200" dirty="0"/>
              <a:t>“</a:t>
            </a:r>
            <a:r>
              <a:rPr lang="en-ID" sz="3200" i="1" dirty="0"/>
              <a:t>Sustainable Development Goals </a:t>
            </a:r>
            <a:r>
              <a:rPr lang="en-ID" sz="3200" dirty="0"/>
              <a:t>(</a:t>
            </a:r>
            <a:r>
              <a:rPr lang="en-ID" sz="3200" i="1" dirty="0"/>
              <a:t>SDGs</a:t>
            </a:r>
            <a:r>
              <a:rPr lang="en-ID" sz="3200" dirty="0"/>
              <a:t>) </a:t>
            </a:r>
            <a:r>
              <a:rPr lang="en-ID" sz="3200" dirty="0" err="1"/>
              <a:t>merupakan</a:t>
            </a:r>
            <a:r>
              <a:rPr lang="en-ID" sz="3200" dirty="0"/>
              <a:t> </a:t>
            </a:r>
            <a:r>
              <a:rPr lang="en-ID" sz="3200" dirty="0" err="1"/>
              <a:t>suatu</a:t>
            </a:r>
            <a:r>
              <a:rPr lang="en-ID" sz="3200" dirty="0"/>
              <a:t> </a:t>
            </a:r>
            <a:r>
              <a:rPr lang="en-ID" sz="3200" dirty="0" err="1"/>
              <a:t>rencana</a:t>
            </a:r>
            <a:r>
              <a:rPr lang="en-ID" sz="3200" dirty="0"/>
              <a:t> </a:t>
            </a:r>
            <a:r>
              <a:rPr lang="en-ID" sz="3200" dirty="0" err="1"/>
              <a:t>aksi</a:t>
            </a:r>
            <a:r>
              <a:rPr lang="en-ID" sz="3200" dirty="0"/>
              <a:t> global yang </a:t>
            </a:r>
            <a:r>
              <a:rPr lang="en-ID" sz="3200" dirty="0" err="1"/>
              <a:t>disepakati</a:t>
            </a:r>
            <a:r>
              <a:rPr lang="en-ID" sz="3200" dirty="0"/>
              <a:t> oleh para </a:t>
            </a:r>
            <a:r>
              <a:rPr lang="en-ID" sz="3200" dirty="0" err="1"/>
              <a:t>pemimpin</a:t>
            </a:r>
            <a:r>
              <a:rPr lang="en-ID" sz="3200" dirty="0"/>
              <a:t> dunia, </a:t>
            </a:r>
            <a:r>
              <a:rPr lang="en-ID" sz="3200" dirty="0" err="1"/>
              <a:t>termasuk</a:t>
            </a:r>
            <a:r>
              <a:rPr lang="en-ID" sz="3200" dirty="0"/>
              <a:t> Indonesia, </a:t>
            </a:r>
            <a:r>
              <a:rPr lang="en-ID" sz="3200" dirty="0" err="1"/>
              <a:t>guna</a:t>
            </a:r>
            <a:r>
              <a:rPr lang="en-ID" sz="3200" dirty="0"/>
              <a:t> </a:t>
            </a:r>
            <a:r>
              <a:rPr lang="en-ID" sz="3200" dirty="0" err="1"/>
              <a:t>mengakhiri</a:t>
            </a:r>
            <a:r>
              <a:rPr lang="en-ID" sz="3200" dirty="0"/>
              <a:t> </a:t>
            </a:r>
            <a:r>
              <a:rPr lang="en-ID" sz="3200" dirty="0" err="1"/>
              <a:t>kemiskinan</a:t>
            </a:r>
            <a:r>
              <a:rPr lang="en-ID" sz="3200" dirty="0"/>
              <a:t>, </a:t>
            </a:r>
            <a:r>
              <a:rPr lang="en-ID" sz="3200" dirty="0" err="1"/>
              <a:t>mengurangi</a:t>
            </a:r>
            <a:r>
              <a:rPr lang="en-ID" sz="3200" dirty="0"/>
              <a:t> </a:t>
            </a:r>
            <a:r>
              <a:rPr lang="en-ID" sz="3200" dirty="0" err="1"/>
              <a:t>kesenjangan</a:t>
            </a:r>
            <a:r>
              <a:rPr lang="en-ID" sz="3200" dirty="0"/>
              <a:t> dan </a:t>
            </a:r>
            <a:r>
              <a:rPr lang="en-ID" sz="3200" dirty="0" err="1"/>
              <a:t>melindungi</a:t>
            </a:r>
            <a:r>
              <a:rPr lang="en-ID" sz="3200" dirty="0"/>
              <a:t> </a:t>
            </a:r>
            <a:r>
              <a:rPr lang="en-ID" sz="3200" dirty="0" err="1"/>
              <a:t>lingkungan</a:t>
            </a:r>
            <a:r>
              <a:rPr lang="en-ID" sz="3200" dirty="0"/>
              <a:t>. </a:t>
            </a:r>
            <a:r>
              <a:rPr lang="en-ID" sz="3200" i="1" dirty="0"/>
              <a:t>SDGs</a:t>
            </a:r>
            <a:r>
              <a:rPr lang="en-ID" sz="3200" dirty="0"/>
              <a:t> </a:t>
            </a:r>
            <a:r>
              <a:rPr lang="en-ID" sz="3200" dirty="0" err="1"/>
              <a:t>berisi</a:t>
            </a:r>
            <a:r>
              <a:rPr lang="en-ID" sz="3200" dirty="0"/>
              <a:t> 17 </a:t>
            </a:r>
            <a:r>
              <a:rPr lang="en-ID" sz="3200" dirty="0" err="1"/>
              <a:t>tujuan</a:t>
            </a:r>
            <a:r>
              <a:rPr lang="en-ID" sz="3200" dirty="0"/>
              <a:t> dan 169 target yang </a:t>
            </a:r>
            <a:r>
              <a:rPr lang="en-ID" sz="3200" dirty="0" err="1"/>
              <a:t>diharapkan</a:t>
            </a:r>
            <a:r>
              <a:rPr lang="en-ID" sz="3200" dirty="0"/>
              <a:t> </a:t>
            </a:r>
            <a:r>
              <a:rPr lang="en-ID" sz="3200" dirty="0" err="1"/>
              <a:t>dapat</a:t>
            </a:r>
            <a:r>
              <a:rPr lang="en-ID" sz="3200" dirty="0"/>
              <a:t> </a:t>
            </a:r>
            <a:r>
              <a:rPr lang="en-ID" sz="3200" dirty="0" err="1"/>
              <a:t>dicapai</a:t>
            </a:r>
            <a:r>
              <a:rPr lang="en-ID" sz="3200" dirty="0"/>
              <a:t> pada </a:t>
            </a:r>
            <a:r>
              <a:rPr lang="en-ID" sz="3200" dirty="0" err="1"/>
              <a:t>tahun</a:t>
            </a:r>
            <a:r>
              <a:rPr lang="en-ID" sz="3200" dirty="0"/>
              <a:t> 2030”</a:t>
            </a:r>
          </a:p>
          <a:p>
            <a:pPr marL="0" indent="0" algn="ctr">
              <a:buNone/>
            </a:pPr>
            <a:r>
              <a:rPr lang="en-ID" sz="2000" dirty="0" err="1"/>
              <a:t>Sumber</a:t>
            </a:r>
            <a:r>
              <a:rPr lang="en-ID" sz="2000" dirty="0"/>
              <a:t> : https://www.sdg2030indonesia.org/</a:t>
            </a:r>
          </a:p>
        </p:txBody>
      </p:sp>
    </p:spTree>
    <p:extLst>
      <p:ext uri="{BB962C8B-B14F-4D97-AF65-F5344CB8AC3E}">
        <p14:creationId xmlns:p14="http://schemas.microsoft.com/office/powerpoint/2010/main" val="5041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3B592-707E-B738-96E2-2DBE71887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Gender  &amp;  Ekonomi?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F811953-C0DF-6783-DBCB-719BCAAD27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47843" y="2185148"/>
            <a:ext cx="3255531" cy="32555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1B2222-BBEF-42B7-FE65-7DEB8FD9E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6922" y="2153528"/>
            <a:ext cx="3287151" cy="32871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DC1DDE-5B22-9417-243F-9B4CA37392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956" y="3069286"/>
            <a:ext cx="1030313" cy="11766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B36F71-44BF-877A-1440-0F478B4BC2F7}"/>
              </a:ext>
            </a:extLst>
          </p:cNvPr>
          <p:cNvSpPr txBox="1"/>
          <p:nvPr/>
        </p:nvSpPr>
        <p:spPr>
          <a:xfrm>
            <a:off x="3610247" y="5837312"/>
            <a:ext cx="60970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https://www.sdg2030indonesia.org/</a:t>
            </a:r>
          </a:p>
        </p:txBody>
      </p:sp>
    </p:spTree>
    <p:extLst>
      <p:ext uri="{BB962C8B-B14F-4D97-AF65-F5344CB8AC3E}">
        <p14:creationId xmlns:p14="http://schemas.microsoft.com/office/powerpoint/2010/main" val="2727792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103F2-A101-3BF7-B521-BD1AFFF82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2469"/>
            <a:ext cx="10515600" cy="947692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</a:rPr>
              <a:t>Tujuan</a:t>
            </a:r>
            <a:r>
              <a:rPr lang="en-US" b="1" dirty="0">
                <a:latin typeface="+mn-lt"/>
              </a:rPr>
              <a:t> ke-5 </a:t>
            </a:r>
            <a:r>
              <a:rPr lang="en-US" b="1" i="1" dirty="0">
                <a:latin typeface="+mn-lt"/>
              </a:rPr>
              <a:t>SDGs</a:t>
            </a:r>
            <a:r>
              <a:rPr lang="en-US" b="1" dirty="0">
                <a:latin typeface="+mn-lt"/>
              </a:rPr>
              <a:t> : </a:t>
            </a:r>
            <a:r>
              <a:rPr lang="en-US" b="1" dirty="0" err="1">
                <a:latin typeface="+mn-lt"/>
              </a:rPr>
              <a:t>Kesetaraan</a:t>
            </a:r>
            <a:r>
              <a:rPr lang="en-US" b="1" dirty="0">
                <a:latin typeface="+mn-lt"/>
              </a:rPr>
              <a:t> Gender</a:t>
            </a:r>
            <a:endParaRPr lang="en-ID" b="1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213282-2BB3-7C3A-FEDB-A71424039D7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40118" y="3889851"/>
            <a:ext cx="2347663" cy="2347663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978A209-5D2F-221A-55BA-86DAA3785B8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674201" y="1468028"/>
            <a:ext cx="7344319" cy="4896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07BEA6-4D27-D695-B482-FE4D41C12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764" y="1482227"/>
            <a:ext cx="2329951" cy="23299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FF88C03-4ECE-67D4-E14D-6E9378E7318B}"/>
              </a:ext>
            </a:extLst>
          </p:cNvPr>
          <p:cNvSpPr txBox="1"/>
          <p:nvPr/>
        </p:nvSpPr>
        <p:spPr>
          <a:xfrm>
            <a:off x="3669030" y="6366357"/>
            <a:ext cx="60970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https://www.sdg2030indonesia.org/</a:t>
            </a:r>
          </a:p>
        </p:txBody>
      </p:sp>
    </p:spTree>
    <p:extLst>
      <p:ext uri="{BB962C8B-B14F-4D97-AF65-F5344CB8AC3E}">
        <p14:creationId xmlns:p14="http://schemas.microsoft.com/office/powerpoint/2010/main" val="4052946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391886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Kesetaraan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gender?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1276894"/>
            <a:ext cx="6315893" cy="51696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800" dirty="0"/>
              <a:t>“ Gerakan </a:t>
            </a:r>
            <a:r>
              <a:rPr lang="en-US" sz="4800" dirty="0" err="1"/>
              <a:t>menghindari</a:t>
            </a:r>
            <a:r>
              <a:rPr lang="en-US" sz="4800" dirty="0"/>
              <a:t> </a:t>
            </a:r>
            <a:r>
              <a:rPr lang="en-US" sz="4800" dirty="0" err="1"/>
              <a:t>perlaku</a:t>
            </a:r>
            <a:r>
              <a:rPr lang="en-US" sz="4800" dirty="0"/>
              <a:t> </a:t>
            </a:r>
            <a:r>
              <a:rPr lang="en-US" sz="4800" dirty="0" err="1"/>
              <a:t>diskriminasi</a:t>
            </a:r>
            <a:r>
              <a:rPr lang="en-US" sz="4800" dirty="0"/>
              <a:t> dan </a:t>
            </a:r>
            <a:r>
              <a:rPr lang="en-US" sz="4800" dirty="0" err="1"/>
              <a:t>kekerasan</a:t>
            </a:r>
            <a:r>
              <a:rPr lang="en-US" sz="4800" dirty="0"/>
              <a:t> </a:t>
            </a:r>
            <a:r>
              <a:rPr lang="en-US" sz="4800" dirty="0" err="1"/>
              <a:t>terhadap</a:t>
            </a:r>
            <a:r>
              <a:rPr lang="en-US" sz="4800" dirty="0"/>
              <a:t> </a:t>
            </a:r>
            <a:r>
              <a:rPr lang="en-US" sz="4800" dirty="0" err="1"/>
              <a:t>perempuan</a:t>
            </a:r>
            <a:r>
              <a:rPr lang="en-US" sz="4800" dirty="0"/>
              <a:t> </a:t>
            </a:r>
            <a:r>
              <a:rPr lang="en-US" sz="4800" dirty="0" err="1"/>
              <a:t>karena</a:t>
            </a:r>
            <a:r>
              <a:rPr lang="en-US" sz="4800" dirty="0"/>
              <a:t> </a:t>
            </a:r>
            <a:r>
              <a:rPr lang="en-US" sz="4800" dirty="0" err="1"/>
              <a:t>posisi</a:t>
            </a:r>
            <a:r>
              <a:rPr lang="en-US" sz="4800" dirty="0"/>
              <a:t> </a:t>
            </a:r>
            <a:r>
              <a:rPr lang="en-US" sz="4800" dirty="0" err="1"/>
              <a:t>perempuan</a:t>
            </a:r>
            <a:r>
              <a:rPr lang="en-US" sz="4800" dirty="0"/>
              <a:t> sangat </a:t>
            </a:r>
            <a:r>
              <a:rPr lang="en-US" sz="4800" dirty="0" err="1"/>
              <a:t>penting</a:t>
            </a:r>
            <a:r>
              <a:rPr lang="en-US" sz="4800" dirty="0"/>
              <a:t> dalam </a:t>
            </a:r>
            <a:r>
              <a:rPr lang="en-US" sz="4800" dirty="0" err="1"/>
              <a:t>pembangunan</a:t>
            </a:r>
            <a:r>
              <a:rPr lang="en-US" sz="4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0712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5400" b="1" dirty="0">
                <a:solidFill>
                  <a:srgbClr val="FFFFFF"/>
                </a:solidFill>
                <a:latin typeface="+mn-lt"/>
              </a:rPr>
              <a:t>Target </a:t>
            </a:r>
            <a:r>
              <a:rPr lang="es-ES" sz="5400" b="1" dirty="0" err="1">
                <a:solidFill>
                  <a:srgbClr val="FFFFFF"/>
                </a:solidFill>
                <a:latin typeface="+mn-lt"/>
              </a:rPr>
              <a:t>kesetaraan</a:t>
            </a:r>
            <a:r>
              <a:rPr lang="es-ES" sz="54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s-ES" sz="5400" b="1" dirty="0" err="1">
                <a:solidFill>
                  <a:srgbClr val="FFFFFF"/>
                </a:solidFill>
                <a:latin typeface="+mn-lt"/>
              </a:rPr>
              <a:t>gender</a:t>
            </a:r>
            <a:r>
              <a:rPr lang="es-ES" sz="54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s-ES" sz="5400" b="1" dirty="0" err="1">
                <a:solidFill>
                  <a:srgbClr val="FFFFFF"/>
                </a:solidFill>
                <a:latin typeface="+mn-lt"/>
              </a:rPr>
              <a:t>tahun</a:t>
            </a:r>
            <a:r>
              <a:rPr lang="es-ES" sz="5400" b="1" dirty="0">
                <a:solidFill>
                  <a:srgbClr val="FFFFFF"/>
                </a:solidFill>
                <a:latin typeface="+mn-lt"/>
              </a:rPr>
              <a:t>          2030 :</a:t>
            </a:r>
            <a:endParaRPr lang="en-US" sz="54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5389" y="362744"/>
            <a:ext cx="8053252" cy="6155622"/>
          </a:xfrm>
        </p:spPr>
        <p:txBody>
          <a:bodyPr anchor="ctr">
            <a:normAutofit fontScale="62500" lnSpcReduction="20000"/>
          </a:bodyPr>
          <a:lstStyle/>
          <a:p>
            <a:r>
              <a:rPr lang="en-US" sz="5400" dirty="0" err="1"/>
              <a:t>Mengakhiri</a:t>
            </a:r>
            <a:r>
              <a:rPr lang="en-US" sz="5400" dirty="0"/>
              <a:t> </a:t>
            </a:r>
            <a:r>
              <a:rPr lang="en-US" sz="5400" dirty="0" err="1"/>
              <a:t>segala</a:t>
            </a:r>
            <a:r>
              <a:rPr lang="en-US" sz="5400" dirty="0"/>
              <a:t> </a:t>
            </a:r>
            <a:r>
              <a:rPr lang="en-US" sz="5400" dirty="0" err="1"/>
              <a:t>bentuk</a:t>
            </a:r>
            <a:r>
              <a:rPr lang="en-US" sz="5400" dirty="0"/>
              <a:t> </a:t>
            </a:r>
            <a:r>
              <a:rPr lang="en-US" sz="5400" dirty="0" err="1"/>
              <a:t>diskrimasi</a:t>
            </a:r>
            <a:r>
              <a:rPr lang="en-US" sz="5400" dirty="0"/>
              <a:t> pada </a:t>
            </a:r>
            <a:r>
              <a:rPr lang="en-US" sz="5400" dirty="0" err="1"/>
              <a:t>perempuan</a:t>
            </a:r>
            <a:r>
              <a:rPr lang="en-US" sz="5400" dirty="0"/>
              <a:t>;</a:t>
            </a:r>
          </a:p>
          <a:p>
            <a:r>
              <a:rPr lang="en-US" sz="5400" dirty="0" err="1"/>
              <a:t>Menghentikan</a:t>
            </a:r>
            <a:r>
              <a:rPr lang="en-US" sz="5400" dirty="0"/>
              <a:t> </a:t>
            </a:r>
            <a:r>
              <a:rPr lang="en-US" sz="5400" dirty="0" err="1"/>
              <a:t>praktek</a:t>
            </a:r>
            <a:r>
              <a:rPr lang="en-US" sz="5400" dirty="0"/>
              <a:t> yang </a:t>
            </a:r>
            <a:r>
              <a:rPr lang="en-US" sz="5400" dirty="0" err="1"/>
              <a:t>membahayakan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(</a:t>
            </a:r>
            <a:r>
              <a:rPr lang="en-US" sz="5400" dirty="0" err="1"/>
              <a:t>pernikahan</a:t>
            </a:r>
            <a:r>
              <a:rPr lang="en-US" sz="5400" dirty="0"/>
              <a:t> </a:t>
            </a:r>
            <a:r>
              <a:rPr lang="en-US" sz="5400" dirty="0" err="1"/>
              <a:t>dini</a:t>
            </a:r>
            <a:r>
              <a:rPr lang="en-US" sz="5400" dirty="0"/>
              <a:t>, </a:t>
            </a:r>
            <a:r>
              <a:rPr lang="en-US" sz="5400" dirty="0" err="1"/>
              <a:t>kekerasan</a:t>
            </a:r>
            <a:r>
              <a:rPr lang="en-US" sz="5400" dirty="0"/>
              <a:t> </a:t>
            </a:r>
            <a:r>
              <a:rPr lang="en-US" sz="5400" dirty="0" err="1"/>
              <a:t>seksual</a:t>
            </a:r>
            <a:r>
              <a:rPr lang="en-US" sz="5400" dirty="0"/>
              <a:t>);</a:t>
            </a:r>
          </a:p>
          <a:p>
            <a:r>
              <a:rPr lang="en-US" sz="5400" dirty="0" err="1"/>
              <a:t>Menjamin</a:t>
            </a:r>
            <a:r>
              <a:rPr lang="en-US" sz="5400" dirty="0"/>
              <a:t> </a:t>
            </a:r>
            <a:r>
              <a:rPr lang="en-US" sz="5400" dirty="0" err="1"/>
              <a:t>partisipasi</a:t>
            </a:r>
            <a:r>
              <a:rPr lang="en-US" sz="5400" dirty="0"/>
              <a:t> </a:t>
            </a:r>
            <a:r>
              <a:rPr lang="en-US" sz="5400" dirty="0" err="1"/>
              <a:t>penuh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dalam </a:t>
            </a:r>
            <a:r>
              <a:rPr lang="en-US" sz="5400" dirty="0" err="1"/>
              <a:t>bidang</a:t>
            </a:r>
            <a:r>
              <a:rPr lang="en-US" sz="5400" dirty="0"/>
              <a:t> </a:t>
            </a:r>
            <a:r>
              <a:rPr lang="en-US" sz="5400" dirty="0" err="1"/>
              <a:t>politik</a:t>
            </a:r>
            <a:r>
              <a:rPr lang="en-US" sz="5400" dirty="0"/>
              <a:t> (</a:t>
            </a:r>
            <a:r>
              <a:rPr lang="en-US" sz="5400" dirty="0" err="1"/>
              <a:t>pemerintah</a:t>
            </a:r>
            <a:r>
              <a:rPr lang="en-US" sz="5400" dirty="0"/>
              <a:t>, </a:t>
            </a:r>
            <a:r>
              <a:rPr lang="en-US" sz="5400" dirty="0" err="1"/>
              <a:t>parlemen</a:t>
            </a:r>
            <a:r>
              <a:rPr lang="en-US" sz="5400" dirty="0"/>
              <a:t>);</a:t>
            </a:r>
          </a:p>
          <a:p>
            <a:r>
              <a:rPr lang="en-US" sz="5400" dirty="0" err="1"/>
              <a:t>Memberi</a:t>
            </a:r>
            <a:r>
              <a:rPr lang="en-US" sz="5400" dirty="0"/>
              <a:t> </a:t>
            </a:r>
            <a:r>
              <a:rPr lang="en-US" sz="5400" dirty="0" err="1"/>
              <a:t>layanan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 yang optimal pada </a:t>
            </a:r>
            <a:r>
              <a:rPr lang="en-US" sz="5400" dirty="0" err="1"/>
              <a:t>wanita</a:t>
            </a:r>
            <a:r>
              <a:rPr lang="en-US" sz="5400" dirty="0"/>
              <a:t> (</a:t>
            </a:r>
            <a:r>
              <a:rPr lang="en-US" sz="5400" dirty="0" err="1"/>
              <a:t>kesehatan</a:t>
            </a:r>
            <a:r>
              <a:rPr lang="en-US" sz="5400" dirty="0"/>
              <a:t> </a:t>
            </a:r>
            <a:r>
              <a:rPr lang="en-US" sz="5400" dirty="0" err="1"/>
              <a:t>reproduksi</a:t>
            </a:r>
            <a:r>
              <a:rPr lang="en-US" sz="5400" dirty="0"/>
              <a:t>, </a:t>
            </a:r>
            <a:r>
              <a:rPr lang="en-US" sz="5400" dirty="0" err="1"/>
              <a:t>kesehatan</a:t>
            </a:r>
            <a:r>
              <a:rPr lang="en-US" sz="5400" dirty="0"/>
              <a:t> dan </a:t>
            </a:r>
            <a:r>
              <a:rPr lang="en-US" sz="5400" dirty="0" err="1"/>
              <a:t>keselamatan</a:t>
            </a:r>
            <a:r>
              <a:rPr lang="en-US" sz="5400" dirty="0"/>
              <a:t> </a:t>
            </a:r>
            <a:r>
              <a:rPr lang="en-US" sz="5400" dirty="0" err="1"/>
              <a:t>ibu</a:t>
            </a:r>
            <a:r>
              <a:rPr lang="en-US" sz="5400" dirty="0"/>
              <a:t> dan </a:t>
            </a:r>
            <a:r>
              <a:rPr lang="en-US" sz="5400" dirty="0" err="1"/>
              <a:t>anak</a:t>
            </a:r>
            <a:r>
              <a:rPr lang="en-US" sz="5400" dirty="0"/>
              <a:t>);</a:t>
            </a:r>
          </a:p>
          <a:p>
            <a:r>
              <a:rPr lang="en-US" sz="5400" dirty="0" err="1"/>
              <a:t>Memperluas</a:t>
            </a:r>
            <a:r>
              <a:rPr lang="en-US" sz="5400" dirty="0"/>
              <a:t> </a:t>
            </a:r>
            <a:r>
              <a:rPr lang="en-US" sz="5400" dirty="0" err="1"/>
              <a:t>pengunaan</a:t>
            </a:r>
            <a:r>
              <a:rPr lang="en-US" sz="5400" dirty="0"/>
              <a:t> dan </a:t>
            </a:r>
            <a:r>
              <a:rPr lang="en-US" sz="5400" dirty="0" err="1"/>
              <a:t>akses</a:t>
            </a:r>
            <a:r>
              <a:rPr lang="en-US" sz="5400" dirty="0"/>
              <a:t> </a:t>
            </a:r>
            <a:r>
              <a:rPr lang="en-US" sz="5400" dirty="0" err="1"/>
              <a:t>teknologi</a:t>
            </a:r>
            <a:r>
              <a:rPr lang="en-US" sz="5400" dirty="0"/>
              <a:t> </a:t>
            </a:r>
            <a:r>
              <a:rPr lang="en-US" sz="5400" dirty="0" err="1"/>
              <a:t>informasi</a:t>
            </a:r>
            <a:r>
              <a:rPr lang="en-US" sz="5400" dirty="0"/>
              <a:t> </a:t>
            </a:r>
            <a:r>
              <a:rPr lang="en-US" sz="5400" dirty="0" err="1"/>
              <a:t>bagi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5480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D742E-1B88-0679-CF4E-15E60FF8B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629" y="365125"/>
            <a:ext cx="9653451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latin typeface="+mn-lt"/>
              </a:rPr>
              <a:t>Tujuan</a:t>
            </a:r>
            <a:r>
              <a:rPr lang="en-US" sz="3600" b="1" dirty="0">
                <a:latin typeface="+mn-lt"/>
              </a:rPr>
              <a:t> ke-8 SDGs :                                                    </a:t>
            </a:r>
            <a:r>
              <a:rPr lang="en-US" sz="3600" b="1" dirty="0" err="1">
                <a:latin typeface="+mn-lt"/>
              </a:rPr>
              <a:t>Pekerjaan</a:t>
            </a:r>
            <a:r>
              <a:rPr lang="en-US" sz="3600" b="1" dirty="0">
                <a:latin typeface="+mn-lt"/>
              </a:rPr>
              <a:t> </a:t>
            </a:r>
            <a:r>
              <a:rPr lang="en-US" sz="3600" b="1" dirty="0" err="1">
                <a:latin typeface="+mn-lt"/>
              </a:rPr>
              <a:t>Layak</a:t>
            </a:r>
            <a:r>
              <a:rPr lang="en-US" sz="3600" b="1" dirty="0">
                <a:latin typeface="+mn-lt"/>
              </a:rPr>
              <a:t> &amp; </a:t>
            </a:r>
            <a:r>
              <a:rPr lang="en-US" sz="3600" b="1" dirty="0" err="1">
                <a:latin typeface="+mn-lt"/>
              </a:rPr>
              <a:t>Pertumbuhan</a:t>
            </a:r>
            <a:r>
              <a:rPr lang="en-US" sz="3600" b="1" dirty="0">
                <a:latin typeface="+mn-lt"/>
              </a:rPr>
              <a:t> Ekonomi</a:t>
            </a:r>
            <a:endParaRPr lang="en-ID" sz="3600" b="1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5F299E-5378-DF7B-65A4-34F740EE0A1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97317" y="4046606"/>
            <a:ext cx="2194969" cy="2194969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09B2557-00CD-82A1-0D8F-49255022E43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246403" y="1667011"/>
            <a:ext cx="6674145" cy="47414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D43FA9-BBBA-69A9-24CF-0BB482A7C8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7948" y="1721545"/>
            <a:ext cx="2193151" cy="21973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53EDA85-EBD6-AD2B-135A-C119A9771160}"/>
              </a:ext>
            </a:extLst>
          </p:cNvPr>
          <p:cNvSpPr txBox="1"/>
          <p:nvPr/>
        </p:nvSpPr>
        <p:spPr>
          <a:xfrm>
            <a:off x="4237264" y="6442948"/>
            <a:ext cx="67502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https://www.sdg2030indonesia.org/</a:t>
            </a:r>
          </a:p>
        </p:txBody>
      </p:sp>
    </p:spTree>
    <p:extLst>
      <p:ext uri="{BB962C8B-B14F-4D97-AF65-F5344CB8AC3E}">
        <p14:creationId xmlns:p14="http://schemas.microsoft.com/office/powerpoint/2010/main" val="2515054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2" y="391886"/>
            <a:ext cx="4547183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Pertumbuhan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ekonomi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6441" y="244926"/>
            <a:ext cx="6028508" cy="633875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/>
              <a:t>“</a:t>
            </a:r>
            <a:r>
              <a:rPr lang="en-ID" sz="3400" dirty="0" err="1"/>
              <a:t>Aktivitas</a:t>
            </a:r>
            <a:r>
              <a:rPr lang="en-ID" sz="3400" dirty="0"/>
              <a:t> </a:t>
            </a:r>
            <a:r>
              <a:rPr lang="en-ID" sz="3400" dirty="0" err="1"/>
              <a:t>produksi</a:t>
            </a:r>
            <a:r>
              <a:rPr lang="en-ID" sz="3400" dirty="0"/>
              <a:t> </a:t>
            </a:r>
            <a:r>
              <a:rPr lang="en-ID" sz="3400" dirty="0" err="1"/>
              <a:t>sebuah</a:t>
            </a:r>
            <a:r>
              <a:rPr lang="en-ID" sz="3400" dirty="0"/>
              <a:t> wilayah </a:t>
            </a:r>
            <a:r>
              <a:rPr lang="en-ID" sz="3400" dirty="0" err="1"/>
              <a:t>mencakup</a:t>
            </a:r>
            <a:r>
              <a:rPr lang="en-ID" sz="3400" dirty="0"/>
              <a:t> </a:t>
            </a:r>
            <a:r>
              <a:rPr lang="en-ID" sz="3400" dirty="0" err="1"/>
              <a:t>berbagai</a:t>
            </a:r>
            <a:r>
              <a:rPr lang="en-ID" sz="3400" dirty="0"/>
              <a:t> </a:t>
            </a:r>
            <a:r>
              <a:rPr lang="en-ID" sz="3400" dirty="0" err="1"/>
              <a:t>sektor</a:t>
            </a:r>
            <a:r>
              <a:rPr lang="en-ID" sz="3400" dirty="0"/>
              <a:t> (</a:t>
            </a:r>
            <a:r>
              <a:rPr lang="en-ID" sz="3400" i="1" dirty="0"/>
              <a:t>supply</a:t>
            </a:r>
            <a:r>
              <a:rPr lang="en-ID" sz="3400" dirty="0"/>
              <a:t>) yang </a:t>
            </a:r>
            <a:r>
              <a:rPr lang="en-ID" sz="3400" dirty="0" err="1"/>
              <a:t>diikuti</a:t>
            </a:r>
            <a:r>
              <a:rPr lang="en-ID" sz="3400" dirty="0"/>
              <a:t> dengan </a:t>
            </a:r>
            <a:r>
              <a:rPr lang="en-ID" sz="3400" dirty="0" err="1"/>
              <a:t>aktivitas</a:t>
            </a:r>
            <a:r>
              <a:rPr lang="en-ID" sz="3400" dirty="0"/>
              <a:t> </a:t>
            </a:r>
            <a:r>
              <a:rPr lang="en-ID" sz="3400" dirty="0" err="1"/>
              <a:t>konsumsi</a:t>
            </a:r>
            <a:r>
              <a:rPr lang="en-ID" sz="3400" dirty="0"/>
              <a:t> (</a:t>
            </a:r>
            <a:r>
              <a:rPr lang="en-ID" sz="3400" i="1" dirty="0"/>
              <a:t>demand</a:t>
            </a:r>
            <a:r>
              <a:rPr lang="en-ID" sz="3400" dirty="0"/>
              <a:t>) dan </a:t>
            </a:r>
            <a:r>
              <a:rPr lang="en-ID" sz="3400" dirty="0" err="1"/>
              <a:t>distribusi</a:t>
            </a:r>
            <a:r>
              <a:rPr lang="en-ID" sz="3400" dirty="0"/>
              <a:t> (</a:t>
            </a:r>
            <a:r>
              <a:rPr lang="en-ID" sz="3400" dirty="0" err="1"/>
              <a:t>perdagangan</a:t>
            </a:r>
            <a:r>
              <a:rPr lang="en-ID" sz="3400" dirty="0"/>
              <a:t>/</a:t>
            </a:r>
            <a:r>
              <a:rPr lang="en-ID" sz="3400" i="1" dirty="0"/>
              <a:t>trade</a:t>
            </a:r>
            <a:r>
              <a:rPr lang="en-ID" sz="3400" dirty="0"/>
              <a:t>). </a:t>
            </a:r>
            <a:r>
              <a:rPr lang="en-ID" sz="3400" dirty="0" err="1"/>
              <a:t>Pertumbuhan</a:t>
            </a:r>
            <a:r>
              <a:rPr lang="en-ID" sz="3400" dirty="0"/>
              <a:t> </a:t>
            </a:r>
            <a:r>
              <a:rPr lang="en-ID" sz="3400" dirty="0" err="1"/>
              <a:t>ekonomi</a:t>
            </a:r>
            <a:r>
              <a:rPr lang="en-ID" sz="3400" dirty="0"/>
              <a:t> sangat </a:t>
            </a:r>
            <a:r>
              <a:rPr lang="en-ID" sz="3400" dirty="0" err="1"/>
              <a:t>penting</a:t>
            </a:r>
            <a:r>
              <a:rPr lang="en-ID" sz="3400" dirty="0"/>
              <a:t> </a:t>
            </a:r>
            <a:r>
              <a:rPr lang="en-ID" sz="3400" dirty="0" err="1"/>
              <a:t>karena</a:t>
            </a:r>
            <a:r>
              <a:rPr lang="en-ID" sz="3400" dirty="0"/>
              <a:t> </a:t>
            </a:r>
            <a:r>
              <a:rPr lang="en-ID" sz="3400" dirty="0" err="1"/>
              <a:t>akan</a:t>
            </a:r>
            <a:r>
              <a:rPr lang="en-ID" sz="3400" dirty="0"/>
              <a:t> </a:t>
            </a:r>
            <a:r>
              <a:rPr lang="en-ID" sz="3400" dirty="0" err="1"/>
              <a:t>menjadi</a:t>
            </a:r>
            <a:r>
              <a:rPr lang="en-ID" sz="3400" dirty="0"/>
              <a:t> </a:t>
            </a:r>
            <a:r>
              <a:rPr lang="en-ID" sz="3400" dirty="0" err="1"/>
              <a:t>tolok</a:t>
            </a:r>
            <a:r>
              <a:rPr lang="en-ID" sz="3400" dirty="0"/>
              <a:t> </a:t>
            </a:r>
            <a:r>
              <a:rPr lang="en-ID" sz="3400" dirty="0" err="1"/>
              <a:t>ukur</a:t>
            </a:r>
            <a:r>
              <a:rPr lang="en-ID" sz="3400" dirty="0"/>
              <a:t> </a:t>
            </a:r>
            <a:r>
              <a:rPr lang="en-ID" sz="3400" dirty="0" err="1"/>
              <a:t>kinerja</a:t>
            </a:r>
            <a:r>
              <a:rPr lang="en-ID" sz="3400" dirty="0"/>
              <a:t> </a:t>
            </a:r>
            <a:r>
              <a:rPr lang="en-ID" sz="3400" dirty="0" err="1"/>
              <a:t>pemerintah</a:t>
            </a:r>
            <a:r>
              <a:rPr lang="en-ID" sz="3400" dirty="0"/>
              <a:t> </a:t>
            </a:r>
            <a:r>
              <a:rPr lang="en-ID" sz="3400" dirty="0" err="1"/>
              <a:t>suatu</a:t>
            </a:r>
            <a:r>
              <a:rPr lang="en-ID" sz="3400" dirty="0"/>
              <a:t> wilayah </a:t>
            </a:r>
            <a:r>
              <a:rPr lang="en-ID" sz="3400" dirty="0" err="1"/>
              <a:t>atas</a:t>
            </a:r>
            <a:r>
              <a:rPr lang="en-ID" sz="3400" dirty="0"/>
              <a:t> </a:t>
            </a:r>
            <a:r>
              <a:rPr lang="en-ID" sz="3400" dirty="0" err="1"/>
              <a:t>pembangunan</a:t>
            </a:r>
            <a:r>
              <a:rPr lang="en-ID" sz="3400" dirty="0"/>
              <a:t> yang </a:t>
            </a:r>
            <a:r>
              <a:rPr lang="en-ID" sz="3400" dirty="0" err="1"/>
              <a:t>dilakukan</a:t>
            </a:r>
            <a:r>
              <a:rPr lang="en-ID" sz="3400" dirty="0"/>
              <a:t>, </a:t>
            </a:r>
            <a:r>
              <a:rPr lang="en-ID" sz="3400" dirty="0" err="1"/>
              <a:t>sekaligusmenjadi</a:t>
            </a:r>
            <a:r>
              <a:rPr lang="en-ID" sz="3400" dirty="0"/>
              <a:t> </a:t>
            </a:r>
            <a:r>
              <a:rPr lang="en-ID" sz="3400" dirty="0" err="1"/>
              <a:t>indikasi</a:t>
            </a:r>
            <a:r>
              <a:rPr lang="en-ID" sz="3400" dirty="0"/>
              <a:t> </a:t>
            </a:r>
            <a:r>
              <a:rPr lang="en-ID" sz="3400" dirty="0" err="1"/>
              <a:t>kesejahteraan</a:t>
            </a:r>
            <a:r>
              <a:rPr lang="en-ID" sz="3400" dirty="0"/>
              <a:t> </a:t>
            </a:r>
            <a:r>
              <a:rPr lang="en-ID" sz="3400" dirty="0" err="1"/>
              <a:t>masyarakat</a:t>
            </a:r>
            <a:r>
              <a:rPr lang="en-ID" sz="3400" dirty="0"/>
              <a:t> </a:t>
            </a:r>
            <a:r>
              <a:rPr lang="en-ID" sz="3400" dirty="0" err="1"/>
              <a:t>suatu</a:t>
            </a:r>
            <a:r>
              <a:rPr lang="en-ID" sz="3400" dirty="0"/>
              <a:t> wilayah.</a:t>
            </a:r>
            <a:r>
              <a:rPr lang="en-US" sz="3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0607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6000" b="1" dirty="0" err="1">
                <a:solidFill>
                  <a:srgbClr val="FFFFFF"/>
                </a:solidFill>
                <a:latin typeface="+mn-lt"/>
              </a:rPr>
              <a:t>Ingat</a:t>
            </a:r>
            <a:r>
              <a:rPr lang="es-ES" sz="6000" b="1" dirty="0">
                <a:solidFill>
                  <a:srgbClr val="FFFFFF"/>
                </a:solidFill>
                <a:latin typeface="+mn-lt"/>
              </a:rPr>
              <a:t>!</a:t>
            </a:r>
            <a:endParaRPr lang="en-US" sz="6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5388" y="362744"/>
            <a:ext cx="8190411" cy="6358096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ID" sz="5400" dirty="0" err="1"/>
              <a:t>Pertumbuhan</a:t>
            </a:r>
            <a:r>
              <a:rPr lang="en-ID" sz="5400" dirty="0"/>
              <a:t> </a:t>
            </a:r>
            <a:r>
              <a:rPr lang="en-ID" sz="5400" dirty="0" err="1"/>
              <a:t>ekonomi</a:t>
            </a:r>
            <a:r>
              <a:rPr lang="en-ID" sz="5400" dirty="0"/>
              <a:t> yang </a:t>
            </a:r>
            <a:r>
              <a:rPr lang="en-ID" sz="5400" dirty="0" err="1"/>
              <a:t>inklusif</a:t>
            </a:r>
            <a:r>
              <a:rPr lang="en-ID" sz="5400" dirty="0"/>
              <a:t> </a:t>
            </a:r>
            <a:r>
              <a:rPr lang="en-ID" sz="5400" dirty="0" err="1"/>
              <a:t>berarti</a:t>
            </a:r>
            <a:r>
              <a:rPr lang="en-ID" sz="5400" dirty="0"/>
              <a:t> </a:t>
            </a:r>
            <a:r>
              <a:rPr lang="en-ID" sz="5400" dirty="0" err="1"/>
              <a:t>melibatkan</a:t>
            </a:r>
            <a:r>
              <a:rPr lang="en-ID" sz="5400" dirty="0"/>
              <a:t> </a:t>
            </a:r>
            <a:r>
              <a:rPr lang="en-ID" sz="5400" dirty="0" err="1"/>
              <a:t>seluruh</a:t>
            </a:r>
            <a:r>
              <a:rPr lang="en-ID" sz="5400" dirty="0"/>
              <a:t> </a:t>
            </a:r>
            <a:r>
              <a:rPr lang="en-ID" sz="5400" dirty="0" err="1"/>
              <a:t>elemen</a:t>
            </a:r>
            <a:r>
              <a:rPr lang="en-ID" sz="5400" dirty="0"/>
              <a:t> </a:t>
            </a:r>
            <a:r>
              <a:rPr lang="en-ID" sz="5400" dirty="0" err="1"/>
              <a:t>masyarakat</a:t>
            </a:r>
            <a:r>
              <a:rPr lang="en-ID" sz="5400" dirty="0"/>
              <a:t> </a:t>
            </a:r>
            <a:r>
              <a:rPr lang="en-ID" sz="5400" dirty="0" err="1"/>
              <a:t>untuk</a:t>
            </a:r>
            <a:r>
              <a:rPr lang="en-ID" sz="5400" dirty="0"/>
              <a:t> </a:t>
            </a:r>
            <a:r>
              <a:rPr lang="en-ID" sz="5400" dirty="0" err="1"/>
              <a:t>berperan</a:t>
            </a:r>
            <a:r>
              <a:rPr lang="en-ID" sz="5400" dirty="0"/>
              <a:t> dalam </a:t>
            </a:r>
            <a:r>
              <a:rPr lang="en-ID" sz="5400" dirty="0" err="1"/>
              <a:t>pertumbuhan</a:t>
            </a:r>
            <a:r>
              <a:rPr lang="en-ID" sz="5400" dirty="0"/>
              <a:t> </a:t>
            </a:r>
            <a:r>
              <a:rPr lang="en-ID" sz="5400" dirty="0" err="1"/>
              <a:t>ekonomi</a:t>
            </a:r>
            <a:r>
              <a:rPr lang="en-ID" sz="5400" dirty="0"/>
              <a:t>, </a:t>
            </a:r>
            <a:r>
              <a:rPr lang="en-ID" sz="5400" dirty="0" err="1"/>
              <a:t>sehingga</a:t>
            </a:r>
            <a:r>
              <a:rPr lang="en-ID" sz="5400" dirty="0"/>
              <a:t> tidak </a:t>
            </a:r>
            <a:r>
              <a:rPr lang="en-ID" sz="5400" dirty="0" err="1"/>
              <a:t>ada</a:t>
            </a:r>
            <a:r>
              <a:rPr lang="en-ID" sz="5400" dirty="0"/>
              <a:t> yang </a:t>
            </a:r>
            <a:r>
              <a:rPr lang="en-ID" sz="5400" dirty="0" err="1"/>
              <a:t>tertinggal</a:t>
            </a:r>
            <a:r>
              <a:rPr lang="en-ID" sz="5400" dirty="0"/>
              <a:t> dalam </a:t>
            </a:r>
            <a:r>
              <a:rPr lang="en-ID" sz="5400" dirty="0" err="1"/>
              <a:t>pertumbuhan</a:t>
            </a:r>
            <a:r>
              <a:rPr lang="en-ID" sz="5400" dirty="0"/>
              <a:t> </a:t>
            </a:r>
            <a:r>
              <a:rPr lang="en-ID" sz="5400" dirty="0" err="1"/>
              <a:t>ekonomi</a:t>
            </a:r>
            <a:r>
              <a:rPr lang="en-ID" sz="5400" dirty="0"/>
              <a:t>. </a:t>
            </a:r>
            <a:r>
              <a:rPr lang="en-ID" sz="5400" dirty="0" err="1"/>
              <a:t>Pertumbuhan</a:t>
            </a:r>
            <a:r>
              <a:rPr lang="en-ID" sz="5400" dirty="0"/>
              <a:t> </a:t>
            </a:r>
            <a:r>
              <a:rPr lang="en-ID" sz="5400" dirty="0" err="1"/>
              <a:t>ekonomi</a:t>
            </a:r>
            <a:r>
              <a:rPr lang="en-ID" sz="5400" dirty="0"/>
              <a:t> </a:t>
            </a:r>
            <a:r>
              <a:rPr lang="en-ID" sz="5400" dirty="0" err="1"/>
              <a:t>berkualitas</a:t>
            </a:r>
            <a:r>
              <a:rPr lang="en-ID" sz="5400" dirty="0"/>
              <a:t> </a:t>
            </a:r>
            <a:r>
              <a:rPr lang="en-ID" sz="5400" dirty="0" err="1"/>
              <a:t>baik</a:t>
            </a:r>
            <a:r>
              <a:rPr lang="en-ID" sz="5400" dirty="0"/>
              <a:t> </a:t>
            </a:r>
            <a:r>
              <a:rPr lang="en-ID" sz="5400" dirty="0" err="1"/>
              <a:t>akan</a:t>
            </a:r>
            <a:r>
              <a:rPr lang="en-ID" sz="5400" dirty="0"/>
              <a:t> </a:t>
            </a:r>
            <a:r>
              <a:rPr lang="en-ID" sz="5400" dirty="0" err="1"/>
              <a:t>diikuti</a:t>
            </a:r>
            <a:r>
              <a:rPr lang="en-ID" sz="5400" dirty="0"/>
              <a:t> dengan </a:t>
            </a:r>
            <a:r>
              <a:rPr lang="en-ID" sz="5400" dirty="0" err="1"/>
              <a:t>penurunan</a:t>
            </a:r>
            <a:r>
              <a:rPr lang="en-ID" sz="5400" dirty="0"/>
              <a:t> </a:t>
            </a:r>
            <a:r>
              <a:rPr lang="en-ID" sz="5400" dirty="0" err="1"/>
              <a:t>kemiskinan</a:t>
            </a:r>
            <a:r>
              <a:rPr lang="en-ID" sz="5400" dirty="0"/>
              <a:t>, </a:t>
            </a:r>
            <a:r>
              <a:rPr lang="en-ID" sz="5400" dirty="0" err="1"/>
              <a:t>penurunan</a:t>
            </a:r>
            <a:r>
              <a:rPr lang="en-ID" sz="5400" dirty="0"/>
              <a:t> </a:t>
            </a:r>
            <a:r>
              <a:rPr lang="en-ID" sz="5400" dirty="0" err="1"/>
              <a:t>pengangguran</a:t>
            </a:r>
            <a:r>
              <a:rPr lang="en-ID" sz="5400" dirty="0"/>
              <a:t>, </a:t>
            </a:r>
            <a:r>
              <a:rPr lang="en-ID" sz="5400" dirty="0" err="1"/>
              <a:t>penurunan</a:t>
            </a:r>
            <a:r>
              <a:rPr lang="en-ID" sz="5400" dirty="0"/>
              <a:t> </a:t>
            </a:r>
            <a:r>
              <a:rPr lang="en-ID" sz="5400" dirty="0" err="1"/>
              <a:t>ketimpangan</a:t>
            </a:r>
            <a:r>
              <a:rPr lang="en-ID" sz="5400" dirty="0"/>
              <a:t> </a:t>
            </a:r>
            <a:r>
              <a:rPr lang="en-ID" sz="5400" dirty="0" err="1"/>
              <a:t>antar</a:t>
            </a:r>
            <a:r>
              <a:rPr lang="en-ID" sz="5400" dirty="0"/>
              <a:t> </a:t>
            </a:r>
            <a:r>
              <a:rPr lang="en-ID" sz="5400" dirty="0" err="1"/>
              <a:t>pendapatan</a:t>
            </a:r>
            <a:r>
              <a:rPr lang="en-ID" sz="5400" dirty="0"/>
              <a:t>, </a:t>
            </a:r>
            <a:r>
              <a:rPr lang="en-ID" sz="5400" dirty="0" err="1"/>
              <a:t>serta</a:t>
            </a:r>
            <a:r>
              <a:rPr lang="en-ID" sz="5400" dirty="0"/>
              <a:t> </a:t>
            </a:r>
            <a:r>
              <a:rPr lang="en-ID" sz="5400" dirty="0" err="1"/>
              <a:t>tersedianya</a:t>
            </a:r>
            <a:r>
              <a:rPr lang="en-ID" sz="5400" dirty="0"/>
              <a:t> </a:t>
            </a:r>
            <a:r>
              <a:rPr lang="en-ID" sz="5400" dirty="0" err="1"/>
              <a:t>pekerjaan</a:t>
            </a:r>
            <a:r>
              <a:rPr lang="en-ID" sz="5400" dirty="0"/>
              <a:t> yang </a:t>
            </a:r>
            <a:r>
              <a:rPr lang="en-ID" sz="5400" dirty="0" err="1"/>
              <a:t>layak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6546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Hubungan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antara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kesetaraan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gender &amp; 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 err="1">
                <a:solidFill>
                  <a:srgbClr val="FFFFFF"/>
                </a:solidFill>
                <a:latin typeface="+mn-lt"/>
              </a:rPr>
              <a:t>pertumbuhan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ekonomi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?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1897" y="395149"/>
            <a:ext cx="6688183" cy="63256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/>
              <a:t>“</a:t>
            </a:r>
            <a:r>
              <a:rPr lang="en-US" sz="3400" dirty="0" err="1"/>
              <a:t>Kesetaraan</a:t>
            </a:r>
            <a:r>
              <a:rPr lang="en-US" sz="3400" dirty="0"/>
              <a:t> gender </a:t>
            </a:r>
            <a:r>
              <a:rPr lang="en-US" sz="3400" dirty="0" err="1"/>
              <a:t>memberikan</a:t>
            </a:r>
            <a:r>
              <a:rPr lang="en-US" sz="3400" dirty="0"/>
              <a:t> </a:t>
            </a:r>
            <a:r>
              <a:rPr lang="en-US" sz="3400" dirty="0" err="1"/>
              <a:t>hak</a:t>
            </a:r>
            <a:r>
              <a:rPr lang="en-US" sz="3400" dirty="0"/>
              <a:t> </a:t>
            </a:r>
            <a:r>
              <a:rPr lang="en-US" sz="3400" dirty="0" err="1"/>
              <a:t>untuk</a:t>
            </a:r>
            <a:r>
              <a:rPr lang="en-US" sz="3400" dirty="0"/>
              <a:t> </a:t>
            </a:r>
            <a:r>
              <a:rPr lang="en-US" sz="3400" dirty="0" err="1"/>
              <a:t>berdaya</a:t>
            </a:r>
            <a:r>
              <a:rPr lang="en-US" sz="3400" dirty="0"/>
              <a:t> </a:t>
            </a:r>
            <a:r>
              <a:rPr lang="en-US" sz="3400" dirty="0" err="1"/>
              <a:t>bagi</a:t>
            </a:r>
            <a:r>
              <a:rPr lang="en-US" sz="3400" dirty="0"/>
              <a:t> </a:t>
            </a:r>
            <a:r>
              <a:rPr lang="en-US" sz="3400" dirty="0" err="1"/>
              <a:t>semua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 yang </a:t>
            </a:r>
            <a:r>
              <a:rPr lang="en-US" sz="3400" dirty="0" err="1"/>
              <a:t>berarti</a:t>
            </a:r>
            <a:r>
              <a:rPr lang="en-US" sz="3400" dirty="0"/>
              <a:t> </a:t>
            </a:r>
            <a:r>
              <a:rPr lang="en-US" sz="3400" dirty="0" err="1"/>
              <a:t>setiap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 </a:t>
            </a:r>
            <a:r>
              <a:rPr lang="en-US" sz="3400" dirty="0" err="1"/>
              <a:t>berdaya</a:t>
            </a:r>
            <a:r>
              <a:rPr lang="en-US" sz="3400" dirty="0"/>
              <a:t> </a:t>
            </a:r>
            <a:r>
              <a:rPr lang="en-US" sz="3400" dirty="0" err="1"/>
              <a:t>membangun</a:t>
            </a:r>
            <a:r>
              <a:rPr lang="en-US" sz="3400" dirty="0"/>
              <a:t> </a:t>
            </a:r>
            <a:r>
              <a:rPr lang="en-US" sz="3400" dirty="0" err="1"/>
              <a:t>dirinya</a:t>
            </a:r>
            <a:r>
              <a:rPr lang="en-US" sz="3400" dirty="0"/>
              <a:t> </a:t>
            </a:r>
            <a:r>
              <a:rPr lang="en-US" sz="3400" dirty="0" err="1"/>
              <a:t>sendiri</a:t>
            </a:r>
            <a:r>
              <a:rPr lang="en-US" sz="3400" dirty="0"/>
              <a:t>. </a:t>
            </a:r>
            <a:r>
              <a:rPr lang="en-US" sz="3400" dirty="0" err="1"/>
              <a:t>Kesetaraan</a:t>
            </a:r>
            <a:r>
              <a:rPr lang="en-US" sz="3400" dirty="0"/>
              <a:t> gender </a:t>
            </a:r>
            <a:r>
              <a:rPr lang="en-US" sz="3400" dirty="0" err="1"/>
              <a:t>relevan</a:t>
            </a:r>
            <a:r>
              <a:rPr lang="en-US" sz="3400" dirty="0"/>
              <a:t> dengan </a:t>
            </a:r>
            <a:r>
              <a:rPr lang="en-US" sz="3400" dirty="0" err="1"/>
              <a:t>pertumbuhan</a:t>
            </a:r>
            <a:r>
              <a:rPr lang="en-US" sz="3400" dirty="0"/>
              <a:t> </a:t>
            </a:r>
            <a:r>
              <a:rPr lang="en-US" sz="3400" dirty="0" err="1"/>
              <a:t>ekonomi</a:t>
            </a:r>
            <a:r>
              <a:rPr lang="en-US" sz="3400" dirty="0"/>
              <a:t> </a:t>
            </a:r>
            <a:r>
              <a:rPr lang="en-US" sz="3400" dirty="0" err="1"/>
              <a:t>karena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 yang </a:t>
            </a:r>
            <a:r>
              <a:rPr lang="en-US" sz="3400" dirty="0" err="1"/>
              <a:t>berpenghasilan</a:t>
            </a:r>
            <a:r>
              <a:rPr lang="en-US" sz="3400" dirty="0"/>
              <a:t> </a:t>
            </a:r>
            <a:r>
              <a:rPr lang="en-US" sz="3400" dirty="0" err="1"/>
              <a:t>dapat</a:t>
            </a:r>
            <a:r>
              <a:rPr lang="en-US" sz="3400" dirty="0"/>
              <a:t> </a:t>
            </a:r>
            <a:r>
              <a:rPr lang="en-US" sz="3400" dirty="0" err="1"/>
              <a:t>menopang</a:t>
            </a:r>
            <a:r>
              <a:rPr lang="en-US" sz="3400" dirty="0"/>
              <a:t> </a:t>
            </a:r>
            <a:r>
              <a:rPr lang="en-US" sz="3400" dirty="0" err="1"/>
              <a:t>kehidupannya</a:t>
            </a:r>
            <a:r>
              <a:rPr lang="en-US" sz="3400" dirty="0"/>
              <a:t> </a:t>
            </a:r>
            <a:r>
              <a:rPr lang="en-US" sz="3400" dirty="0" err="1"/>
              <a:t>sendiri</a:t>
            </a:r>
            <a:r>
              <a:rPr lang="en-US" sz="3400" dirty="0"/>
              <a:t> </a:t>
            </a:r>
            <a:r>
              <a:rPr lang="en-US" sz="3400" dirty="0" err="1"/>
              <a:t>maupun</a:t>
            </a:r>
            <a:r>
              <a:rPr lang="en-US" sz="3400" dirty="0"/>
              <a:t> </a:t>
            </a:r>
            <a:r>
              <a:rPr lang="en-US" sz="3400" dirty="0" err="1"/>
              <a:t>keluarga</a:t>
            </a:r>
            <a:r>
              <a:rPr lang="en-US" sz="3400" dirty="0"/>
              <a:t>, </a:t>
            </a:r>
            <a:r>
              <a:rPr lang="en-US" sz="3400" dirty="0" err="1"/>
              <a:t>sehingga</a:t>
            </a:r>
            <a:r>
              <a:rPr lang="en-US" sz="3400" dirty="0"/>
              <a:t> </a:t>
            </a:r>
            <a:r>
              <a:rPr lang="en-US" sz="3400" dirty="0" err="1"/>
              <a:t>akan</a:t>
            </a:r>
            <a:r>
              <a:rPr lang="en-US" sz="3400" dirty="0"/>
              <a:t> </a:t>
            </a:r>
            <a:r>
              <a:rPr lang="en-US" sz="3400" dirty="0" err="1"/>
              <a:t>meningkatkan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</a:t>
            </a:r>
            <a:r>
              <a:rPr lang="en-US" sz="3400" dirty="0" err="1"/>
              <a:t>konsumsinya</a:t>
            </a:r>
            <a:r>
              <a:rPr lang="en-US" sz="3400" dirty="0"/>
              <a:t> yang juga </a:t>
            </a:r>
            <a:r>
              <a:rPr lang="en-US" sz="3400" dirty="0" err="1"/>
              <a:t>akan</a:t>
            </a:r>
            <a:r>
              <a:rPr lang="en-US" sz="3400" dirty="0"/>
              <a:t> </a:t>
            </a:r>
            <a:r>
              <a:rPr lang="en-US" sz="3400" dirty="0" err="1"/>
              <a:t>mempengaruhi</a:t>
            </a:r>
            <a:r>
              <a:rPr lang="en-US" sz="3400" dirty="0"/>
              <a:t> </a:t>
            </a:r>
            <a:r>
              <a:rPr lang="en-US" sz="3400" dirty="0" err="1"/>
              <a:t>tingkat</a:t>
            </a:r>
            <a:r>
              <a:rPr lang="en-US" sz="3400" dirty="0"/>
              <a:t> </a:t>
            </a:r>
            <a:r>
              <a:rPr lang="en-US" sz="3400" dirty="0" err="1"/>
              <a:t>pertumbuhan</a:t>
            </a:r>
            <a:r>
              <a:rPr lang="en-US" sz="3400" dirty="0"/>
              <a:t> </a:t>
            </a:r>
            <a:r>
              <a:rPr lang="en-US" sz="3400" dirty="0" err="1"/>
              <a:t>ekonomi</a:t>
            </a:r>
            <a:r>
              <a:rPr lang="en-US" sz="3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83971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5406" y="421275"/>
            <a:ext cx="6309360" cy="63256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/>
              <a:t>“</a:t>
            </a:r>
            <a:r>
              <a:rPr lang="en-ID" sz="3400" dirty="0"/>
              <a:t> </a:t>
            </a:r>
            <a:r>
              <a:rPr lang="en-ID" sz="3400" dirty="0" err="1"/>
              <a:t>Pertumbuhan</a:t>
            </a:r>
            <a:r>
              <a:rPr lang="en-ID" sz="3400" dirty="0"/>
              <a:t> </a:t>
            </a:r>
            <a:r>
              <a:rPr lang="en-ID" sz="3400" dirty="0" err="1"/>
              <a:t>ekonomi</a:t>
            </a:r>
            <a:r>
              <a:rPr lang="en-ID" sz="3400" dirty="0"/>
              <a:t> </a:t>
            </a:r>
            <a:r>
              <a:rPr lang="en-ID" sz="3400" dirty="0" err="1"/>
              <a:t>bagi</a:t>
            </a:r>
            <a:r>
              <a:rPr lang="en-ID" sz="3400" dirty="0"/>
              <a:t> </a:t>
            </a:r>
            <a:r>
              <a:rPr lang="en-ID" sz="3400" dirty="0" err="1"/>
              <a:t>suatu</a:t>
            </a:r>
            <a:r>
              <a:rPr lang="en-ID" sz="3400" dirty="0"/>
              <a:t> negara </a:t>
            </a:r>
            <a:r>
              <a:rPr lang="en-ID" sz="3400" dirty="0" err="1"/>
              <a:t>merupakan</a:t>
            </a:r>
            <a:r>
              <a:rPr lang="en-ID" sz="3400" dirty="0"/>
              <a:t> </a:t>
            </a:r>
            <a:r>
              <a:rPr lang="en-ID" sz="3400" i="1" dirty="0"/>
              <a:t>outcome</a:t>
            </a:r>
            <a:r>
              <a:rPr lang="en-ID" sz="3400" dirty="0"/>
              <a:t> </a:t>
            </a:r>
            <a:r>
              <a:rPr lang="en-ID" sz="3400" dirty="0" err="1"/>
              <a:t>atau</a:t>
            </a:r>
            <a:r>
              <a:rPr lang="en-ID" sz="3400" dirty="0"/>
              <a:t> </a:t>
            </a:r>
            <a:r>
              <a:rPr lang="en-ID" sz="3400" dirty="0" err="1"/>
              <a:t>hasil</a:t>
            </a:r>
            <a:r>
              <a:rPr lang="en-ID" sz="3400" dirty="0"/>
              <a:t> </a:t>
            </a:r>
            <a:r>
              <a:rPr lang="en-ID" sz="3400" dirty="0" err="1"/>
              <a:t>dari</a:t>
            </a:r>
            <a:r>
              <a:rPr lang="en-ID" sz="3400" dirty="0"/>
              <a:t> </a:t>
            </a:r>
            <a:r>
              <a:rPr lang="en-ID" sz="3400" dirty="0" err="1"/>
              <a:t>kegiatan</a:t>
            </a:r>
            <a:r>
              <a:rPr lang="en-ID" sz="3400" dirty="0"/>
              <a:t> </a:t>
            </a:r>
            <a:r>
              <a:rPr lang="en-ID" sz="3400" dirty="0" err="1"/>
              <a:t>produksi</a:t>
            </a:r>
            <a:r>
              <a:rPr lang="en-ID" sz="3400" dirty="0"/>
              <a:t> dan </a:t>
            </a:r>
            <a:r>
              <a:rPr lang="en-ID" sz="3400" dirty="0" err="1"/>
              <a:t>konsumsi</a:t>
            </a:r>
            <a:r>
              <a:rPr lang="en-ID" sz="3400" dirty="0"/>
              <a:t>. </a:t>
            </a:r>
            <a:r>
              <a:rPr lang="en-ID" sz="3400" dirty="0" err="1"/>
              <a:t>Kesetaraan</a:t>
            </a:r>
            <a:r>
              <a:rPr lang="en-ID" sz="3400" dirty="0"/>
              <a:t> gender </a:t>
            </a:r>
            <a:r>
              <a:rPr lang="en-ID" sz="3400" dirty="0" err="1"/>
              <a:t>menjadi</a:t>
            </a:r>
            <a:r>
              <a:rPr lang="en-ID" sz="3400" dirty="0"/>
              <a:t> </a:t>
            </a:r>
            <a:r>
              <a:rPr lang="en-ID" sz="3400" dirty="0" err="1"/>
              <a:t>pendorong</a:t>
            </a:r>
            <a:r>
              <a:rPr lang="en-ID" sz="3400" dirty="0"/>
              <a:t> yang </a:t>
            </a:r>
            <a:r>
              <a:rPr lang="en-ID" sz="3400" dirty="0" err="1"/>
              <a:t>baik</a:t>
            </a:r>
            <a:r>
              <a:rPr lang="en-ID" sz="3400" dirty="0"/>
              <a:t> </a:t>
            </a:r>
            <a:r>
              <a:rPr lang="en-ID" sz="3400" dirty="0" err="1"/>
              <a:t>dari</a:t>
            </a:r>
            <a:r>
              <a:rPr lang="en-ID" sz="3400" dirty="0"/>
              <a:t> </a:t>
            </a:r>
            <a:r>
              <a:rPr lang="en-ID" sz="3400" dirty="0" err="1"/>
              <a:t>perspektif</a:t>
            </a:r>
            <a:r>
              <a:rPr lang="en-ID" sz="3400" dirty="0"/>
              <a:t> </a:t>
            </a:r>
            <a:r>
              <a:rPr lang="en-ID" sz="3400" dirty="0" err="1"/>
              <a:t>peran</a:t>
            </a:r>
            <a:r>
              <a:rPr lang="en-ID" sz="3400" dirty="0"/>
              <a:t> </a:t>
            </a:r>
            <a:r>
              <a:rPr lang="en-ID" sz="3400" dirty="0" err="1"/>
              <a:t>perempuan</a:t>
            </a:r>
            <a:r>
              <a:rPr lang="en-ID" sz="3400" dirty="0"/>
              <a:t> dalam </a:t>
            </a:r>
            <a:r>
              <a:rPr lang="en-ID" sz="3400" dirty="0" err="1"/>
              <a:t>kegiatan</a:t>
            </a:r>
            <a:r>
              <a:rPr lang="en-ID" sz="3400" dirty="0"/>
              <a:t> </a:t>
            </a:r>
            <a:r>
              <a:rPr lang="en-ID" sz="3400" dirty="0" err="1"/>
              <a:t>ekonomi</a:t>
            </a:r>
            <a:r>
              <a:rPr lang="en-ID" sz="3400" dirty="0"/>
              <a:t>, </a:t>
            </a:r>
            <a:r>
              <a:rPr lang="en-ID" sz="3400" dirty="0" err="1"/>
              <a:t>baik</a:t>
            </a:r>
            <a:r>
              <a:rPr lang="en-ID" sz="3400" dirty="0"/>
              <a:t> </a:t>
            </a:r>
            <a:r>
              <a:rPr lang="en-ID" sz="3400" dirty="0" err="1"/>
              <a:t>produksi</a:t>
            </a:r>
            <a:r>
              <a:rPr lang="en-ID" sz="3400" dirty="0"/>
              <a:t> </a:t>
            </a:r>
            <a:r>
              <a:rPr lang="en-ID" sz="3400" dirty="0" err="1"/>
              <a:t>maupun</a:t>
            </a:r>
            <a:r>
              <a:rPr lang="en-ID" sz="3400" dirty="0"/>
              <a:t> </a:t>
            </a:r>
            <a:r>
              <a:rPr lang="en-ID" sz="3400" dirty="0" err="1"/>
              <a:t>konsumsi</a:t>
            </a:r>
            <a:r>
              <a:rPr lang="en-ID" sz="3400" dirty="0"/>
              <a:t>. </a:t>
            </a:r>
            <a:r>
              <a:rPr lang="en-ID" sz="3400" dirty="0" err="1"/>
              <a:t>Pemberian</a:t>
            </a:r>
            <a:r>
              <a:rPr lang="en-ID" sz="3400" dirty="0"/>
              <a:t> </a:t>
            </a:r>
            <a:r>
              <a:rPr lang="en-ID" sz="3400" dirty="0" err="1"/>
              <a:t>akses</a:t>
            </a:r>
            <a:r>
              <a:rPr lang="en-ID" sz="3400" dirty="0"/>
              <a:t> </a:t>
            </a:r>
            <a:r>
              <a:rPr lang="en-ID" sz="3400" dirty="0" err="1"/>
              <a:t>kegiatan</a:t>
            </a:r>
            <a:r>
              <a:rPr lang="en-ID" sz="3400" dirty="0"/>
              <a:t> yang </a:t>
            </a:r>
            <a:r>
              <a:rPr lang="en-ID" sz="3400" dirty="0" err="1"/>
              <a:t>sama</a:t>
            </a:r>
            <a:r>
              <a:rPr lang="en-ID" sz="3400" dirty="0"/>
              <a:t> </a:t>
            </a:r>
            <a:r>
              <a:rPr lang="en-ID" sz="3400" dirty="0" err="1"/>
              <a:t>luasnya</a:t>
            </a:r>
            <a:r>
              <a:rPr lang="en-ID" sz="3400" dirty="0"/>
              <a:t> </a:t>
            </a:r>
            <a:r>
              <a:rPr lang="en-ID" sz="3400" dirty="0" err="1"/>
              <a:t>antara</a:t>
            </a:r>
            <a:r>
              <a:rPr lang="en-ID" sz="3400" dirty="0"/>
              <a:t> </a:t>
            </a:r>
            <a:r>
              <a:rPr lang="en-ID" sz="3400" dirty="0" err="1"/>
              <a:t>perempuan</a:t>
            </a:r>
            <a:r>
              <a:rPr lang="en-ID" sz="3400" dirty="0"/>
              <a:t> dan </a:t>
            </a:r>
            <a:r>
              <a:rPr lang="en-ID" sz="3400" dirty="0" err="1"/>
              <a:t>laki-laki</a:t>
            </a:r>
            <a:r>
              <a:rPr lang="en-ID" sz="3400" dirty="0"/>
              <a:t> </a:t>
            </a:r>
            <a:r>
              <a:rPr lang="en-ID" sz="3400" dirty="0" err="1"/>
              <a:t>akan</a:t>
            </a:r>
            <a:r>
              <a:rPr lang="en-ID" sz="3400" dirty="0"/>
              <a:t> </a:t>
            </a:r>
            <a:r>
              <a:rPr lang="en-ID" sz="3400" dirty="0" err="1"/>
              <a:t>menciptakan</a:t>
            </a:r>
            <a:r>
              <a:rPr lang="en-ID" sz="3400" dirty="0"/>
              <a:t> </a:t>
            </a:r>
            <a:r>
              <a:rPr lang="en-ID" sz="3400" dirty="0" err="1"/>
              <a:t>pertumbuhan</a:t>
            </a:r>
            <a:r>
              <a:rPr lang="en-ID" sz="3400" dirty="0"/>
              <a:t> </a:t>
            </a:r>
            <a:r>
              <a:rPr lang="en-ID" sz="3400" dirty="0" err="1"/>
              <a:t>ekonomi</a:t>
            </a:r>
            <a:r>
              <a:rPr lang="en-ID" sz="3400" dirty="0"/>
              <a:t> yang </a:t>
            </a:r>
            <a:r>
              <a:rPr lang="en-ID" sz="3400" dirty="0" err="1"/>
              <a:t>berkesinambungan</a:t>
            </a:r>
            <a:r>
              <a:rPr lang="en-ID" sz="3400" dirty="0"/>
              <a:t>.</a:t>
            </a:r>
            <a:r>
              <a:rPr lang="en-US" sz="3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3973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1382" y="404948"/>
            <a:ext cx="6498772" cy="61526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Bagi</a:t>
            </a:r>
            <a:r>
              <a:rPr lang="en-US" sz="4000" dirty="0"/>
              <a:t> investor, </a:t>
            </a:r>
            <a:r>
              <a:rPr lang="en-US" sz="4000" dirty="0" err="1"/>
              <a:t>pertumbuhan</a:t>
            </a:r>
            <a:r>
              <a:rPr lang="en-US" sz="4000" dirty="0"/>
              <a:t> </a:t>
            </a:r>
            <a:r>
              <a:rPr lang="en-US" sz="4000" dirty="0" err="1"/>
              <a:t>ekonomi</a:t>
            </a:r>
            <a:r>
              <a:rPr lang="en-US" sz="4000" dirty="0"/>
              <a:t> </a:t>
            </a:r>
            <a:r>
              <a:rPr lang="en-US" sz="4000" dirty="0" err="1"/>
              <a:t>suatu</a:t>
            </a:r>
            <a:r>
              <a:rPr lang="en-US" sz="4000" dirty="0"/>
              <a:t> negara yang </a:t>
            </a:r>
            <a:r>
              <a:rPr lang="en-US" sz="4000" dirty="0" err="1"/>
              <a:t>berkesinambungan</a:t>
            </a:r>
            <a:r>
              <a:rPr lang="en-US" sz="4000" dirty="0"/>
              <a:t> </a:t>
            </a:r>
            <a:r>
              <a:rPr lang="en-US" sz="4000" dirty="0" err="1"/>
              <a:t>mencerminkan</a:t>
            </a:r>
            <a:r>
              <a:rPr lang="en-US" sz="4000" dirty="0"/>
              <a:t> </a:t>
            </a:r>
            <a:r>
              <a:rPr lang="en-US" sz="4000" dirty="0" err="1"/>
              <a:t>pergerakan</a:t>
            </a:r>
            <a:r>
              <a:rPr lang="en-US" sz="4000" dirty="0"/>
              <a:t> </a:t>
            </a:r>
            <a:r>
              <a:rPr lang="en-US" sz="4000" dirty="0" err="1"/>
              <a:t>sektor-sektor</a:t>
            </a:r>
            <a:r>
              <a:rPr lang="en-US" sz="4000" dirty="0"/>
              <a:t> </a:t>
            </a:r>
            <a:r>
              <a:rPr lang="en-US" sz="4000" dirty="0" err="1"/>
              <a:t>ekonomi</a:t>
            </a:r>
            <a:r>
              <a:rPr lang="en-US" sz="4000" dirty="0"/>
              <a:t> </a:t>
            </a:r>
            <a:r>
              <a:rPr lang="en-US" sz="4000" dirty="0" err="1"/>
              <a:t>suatu</a:t>
            </a:r>
            <a:r>
              <a:rPr lang="en-US" sz="4000" dirty="0"/>
              <a:t> negara. Hal </a:t>
            </a:r>
            <a:r>
              <a:rPr lang="en-US" sz="4000" dirty="0" err="1"/>
              <a:t>tersebut</a:t>
            </a:r>
            <a:r>
              <a:rPr lang="en-US" sz="4000" dirty="0"/>
              <a:t> </a:t>
            </a:r>
            <a:r>
              <a:rPr lang="en-US" sz="4000" dirty="0" err="1"/>
              <a:t>menjadi</a:t>
            </a:r>
            <a:r>
              <a:rPr lang="en-US" sz="4000" dirty="0"/>
              <a:t> sangat </a:t>
            </a:r>
            <a:r>
              <a:rPr lang="en-US" sz="4000" dirty="0" err="1"/>
              <a:t>penting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pengambilan</a:t>
            </a:r>
            <a:r>
              <a:rPr lang="en-US" sz="4000" dirty="0"/>
              <a:t> </a:t>
            </a:r>
            <a:r>
              <a:rPr lang="en-US" sz="4000" dirty="0" err="1"/>
              <a:t>keputusan</a:t>
            </a:r>
            <a:r>
              <a:rPr lang="en-US" sz="4000" dirty="0"/>
              <a:t> dalam </a:t>
            </a:r>
            <a:r>
              <a:rPr lang="en-US" sz="4000" dirty="0" err="1"/>
              <a:t>melakukan</a:t>
            </a:r>
            <a:r>
              <a:rPr lang="en-US" sz="4000" dirty="0"/>
              <a:t> </a:t>
            </a:r>
            <a:r>
              <a:rPr lang="en-US" sz="4000" dirty="0" err="1"/>
              <a:t>investasi</a:t>
            </a:r>
            <a:r>
              <a:rPr lang="en-US" sz="4000" dirty="0"/>
              <a:t> pada </a:t>
            </a:r>
            <a:r>
              <a:rPr lang="en-US" sz="4000" dirty="0" err="1"/>
              <a:t>suatu</a:t>
            </a:r>
            <a:r>
              <a:rPr lang="en-US" sz="4000" dirty="0"/>
              <a:t> negara”</a:t>
            </a:r>
          </a:p>
        </p:txBody>
      </p:sp>
    </p:spTree>
    <p:extLst>
      <p:ext uri="{BB962C8B-B14F-4D97-AF65-F5344CB8AC3E}">
        <p14:creationId xmlns:p14="http://schemas.microsoft.com/office/powerpoint/2010/main" val="2759820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6000" b="1" dirty="0" err="1">
                <a:solidFill>
                  <a:srgbClr val="FFFFFF"/>
                </a:solidFill>
                <a:latin typeface="+mn-lt"/>
              </a:rPr>
              <a:t>Ingat</a:t>
            </a:r>
            <a:r>
              <a:rPr lang="es-ES" sz="6000" b="1" dirty="0">
                <a:solidFill>
                  <a:srgbClr val="FFFFFF"/>
                </a:solidFill>
                <a:latin typeface="+mn-lt"/>
              </a:rPr>
              <a:t>!</a:t>
            </a:r>
            <a:endParaRPr lang="en-US" sz="6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5388" y="362744"/>
            <a:ext cx="8190411" cy="6358096"/>
          </a:xfrm>
        </p:spPr>
        <p:txBody>
          <a:bodyPr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Kesetaraan</a:t>
            </a:r>
            <a:r>
              <a:rPr lang="en-US" sz="5400" dirty="0"/>
              <a:t> gender </a:t>
            </a:r>
            <a:r>
              <a:rPr lang="en-US" sz="5400" dirty="0" err="1"/>
              <a:t>terkait</a:t>
            </a:r>
            <a:r>
              <a:rPr lang="en-US" sz="5400" dirty="0"/>
              <a:t> </a:t>
            </a:r>
            <a:r>
              <a:rPr lang="en-US" sz="5400" dirty="0" err="1"/>
              <a:t>erat</a:t>
            </a:r>
            <a:r>
              <a:rPr lang="en-US" sz="5400" dirty="0"/>
              <a:t> dengan </a:t>
            </a:r>
            <a:r>
              <a:rPr lang="en-US" sz="5400" dirty="0" err="1"/>
              <a:t>pertumbuhan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,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posisi</a:t>
            </a:r>
            <a:r>
              <a:rPr lang="en-US" sz="5400" dirty="0"/>
              <a:t> dan </a:t>
            </a:r>
            <a:r>
              <a:rPr lang="en-US" sz="5400" dirty="0" err="1"/>
              <a:t>peran</a:t>
            </a:r>
            <a:r>
              <a:rPr lang="en-US" sz="5400" dirty="0"/>
              <a:t> yang </a:t>
            </a:r>
            <a:r>
              <a:rPr lang="en-US" sz="5400" dirty="0" err="1"/>
              <a:t>setara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dan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akan</a:t>
            </a:r>
            <a:r>
              <a:rPr lang="en-US" sz="5400" dirty="0"/>
              <a:t> </a:t>
            </a:r>
            <a:r>
              <a:rPr lang="en-US" sz="5400" dirty="0" err="1"/>
              <a:t>mendukung</a:t>
            </a:r>
            <a:r>
              <a:rPr lang="en-US" sz="5400" dirty="0"/>
              <a:t> </a:t>
            </a:r>
            <a:r>
              <a:rPr lang="en-US" sz="5400" dirty="0" err="1"/>
              <a:t>jalannya</a:t>
            </a:r>
            <a:r>
              <a:rPr lang="en-US" sz="5400" dirty="0"/>
              <a:t> </a:t>
            </a:r>
            <a:r>
              <a:rPr lang="en-US" sz="5400" dirty="0" err="1"/>
              <a:t>kegiatan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 yang </a:t>
            </a:r>
            <a:r>
              <a:rPr lang="en-US" sz="5400" dirty="0" err="1"/>
              <a:t>berpengaruh</a:t>
            </a:r>
            <a:r>
              <a:rPr lang="en-US" sz="5400" dirty="0"/>
              <a:t> pada </a:t>
            </a:r>
            <a:r>
              <a:rPr lang="en-US" sz="5400" dirty="0" err="1"/>
              <a:t>pertumbuhan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. </a:t>
            </a:r>
            <a:r>
              <a:rPr lang="en-US" sz="5400" dirty="0" err="1"/>
              <a:t>Selanjutnya</a:t>
            </a:r>
            <a:r>
              <a:rPr lang="en-US" sz="5400" dirty="0"/>
              <a:t>, </a:t>
            </a:r>
            <a:r>
              <a:rPr lang="en-ID" sz="5400" dirty="0" err="1"/>
              <a:t>pertumbuhan</a:t>
            </a:r>
            <a:r>
              <a:rPr lang="en-ID" sz="5400" dirty="0"/>
              <a:t> </a:t>
            </a:r>
            <a:r>
              <a:rPr lang="en-ID" sz="5400" dirty="0" err="1"/>
              <a:t>ekonomi</a:t>
            </a:r>
            <a:r>
              <a:rPr lang="en-ID" sz="5400" dirty="0"/>
              <a:t> yang </a:t>
            </a:r>
            <a:r>
              <a:rPr lang="en-ID" sz="5400" dirty="0" err="1"/>
              <a:t>berkualitas</a:t>
            </a:r>
            <a:r>
              <a:rPr lang="en-ID" sz="5400" dirty="0"/>
              <a:t> dan </a:t>
            </a:r>
            <a:r>
              <a:rPr lang="en-ID" sz="5400" dirty="0" err="1"/>
              <a:t>inklusif</a:t>
            </a:r>
            <a:r>
              <a:rPr lang="en-ID" sz="5400" dirty="0"/>
              <a:t> </a:t>
            </a:r>
            <a:r>
              <a:rPr lang="en-ID" sz="5400" dirty="0" err="1"/>
              <a:t>mencakup</a:t>
            </a:r>
            <a:r>
              <a:rPr lang="en-ID" sz="5400" dirty="0"/>
              <a:t> </a:t>
            </a:r>
            <a:r>
              <a:rPr lang="en-ID" sz="5400" dirty="0" err="1"/>
              <a:t>indeks</a:t>
            </a:r>
            <a:r>
              <a:rPr lang="en-ID" sz="5400" dirty="0"/>
              <a:t> </a:t>
            </a:r>
            <a:r>
              <a:rPr lang="en-ID" sz="5400" dirty="0" err="1"/>
              <a:t>pembangunan</a:t>
            </a:r>
            <a:r>
              <a:rPr lang="en-ID" sz="5400" dirty="0"/>
              <a:t> dan </a:t>
            </a:r>
            <a:r>
              <a:rPr lang="en-ID" sz="5400" dirty="0" err="1"/>
              <a:t>kesetaraan</a:t>
            </a:r>
            <a:r>
              <a:rPr lang="en-ID" sz="5400" dirty="0"/>
              <a:t> gender. </a:t>
            </a:r>
            <a:r>
              <a:rPr lang="en-ID" sz="5400" dirty="0" err="1"/>
              <a:t>Kebijakan</a:t>
            </a:r>
            <a:r>
              <a:rPr lang="en-ID" sz="5400" dirty="0"/>
              <a:t> anti </a:t>
            </a:r>
            <a:r>
              <a:rPr lang="en-ID" sz="5400" dirty="0" err="1"/>
              <a:t>diskriminasi</a:t>
            </a:r>
            <a:r>
              <a:rPr lang="en-ID" sz="5400" dirty="0"/>
              <a:t> dan anti </a:t>
            </a:r>
            <a:r>
              <a:rPr lang="en-ID" sz="5400" dirty="0" err="1"/>
              <a:t>kekerasan</a:t>
            </a:r>
            <a:r>
              <a:rPr lang="en-ID" sz="5400" dirty="0"/>
              <a:t> </a:t>
            </a:r>
            <a:r>
              <a:rPr lang="en-ID" sz="5400" dirty="0" err="1"/>
              <a:t>harus</a:t>
            </a:r>
            <a:r>
              <a:rPr lang="en-ID" sz="5400" dirty="0"/>
              <a:t> </a:t>
            </a:r>
            <a:r>
              <a:rPr lang="en-ID" sz="5400" dirty="0" err="1"/>
              <a:t>ada</a:t>
            </a:r>
            <a:r>
              <a:rPr lang="en-ID" sz="5400" dirty="0"/>
              <a:t> </a:t>
            </a:r>
            <a:r>
              <a:rPr lang="en-ID" sz="5400" dirty="0" err="1"/>
              <a:t>untuk</a:t>
            </a:r>
            <a:r>
              <a:rPr lang="en-ID" sz="5400" dirty="0"/>
              <a:t> </a:t>
            </a:r>
            <a:r>
              <a:rPr lang="en-ID" sz="5400" dirty="0" err="1"/>
              <a:t>melindungi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 agar </a:t>
            </a:r>
            <a:r>
              <a:rPr lang="en-ID" sz="5400" dirty="0" err="1"/>
              <a:t>taraf</a:t>
            </a:r>
            <a:r>
              <a:rPr lang="en-ID" sz="5400" dirty="0"/>
              <a:t> </a:t>
            </a:r>
            <a:r>
              <a:rPr lang="en-ID" sz="5400" dirty="0" err="1"/>
              <a:t>hidup</a:t>
            </a:r>
            <a:r>
              <a:rPr lang="en-ID" sz="5400" dirty="0"/>
              <a:t> </a:t>
            </a:r>
            <a:r>
              <a:rPr lang="en-ID" sz="5400" dirty="0" err="1"/>
              <a:t>layak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 dan </a:t>
            </a:r>
            <a:r>
              <a:rPr lang="en-ID" sz="5400" dirty="0" err="1"/>
              <a:t>masyarakat</a:t>
            </a:r>
            <a:r>
              <a:rPr lang="en-ID" sz="5400" dirty="0"/>
              <a:t> </a:t>
            </a:r>
            <a:r>
              <a:rPr lang="en-ID" sz="5400" dirty="0" err="1"/>
              <a:t>secara</a:t>
            </a:r>
            <a:r>
              <a:rPr lang="en-ID" sz="5400" dirty="0"/>
              <a:t> </a:t>
            </a:r>
            <a:r>
              <a:rPr lang="en-ID" sz="5400" dirty="0" err="1"/>
              <a:t>umum</a:t>
            </a:r>
            <a:r>
              <a:rPr lang="en-ID" sz="5400" dirty="0"/>
              <a:t> juga </a:t>
            </a:r>
            <a:r>
              <a:rPr lang="en-ID" sz="5400" dirty="0" err="1"/>
              <a:t>bisa</a:t>
            </a:r>
            <a:r>
              <a:rPr lang="en-ID" sz="5400" dirty="0"/>
              <a:t> </a:t>
            </a:r>
            <a:r>
              <a:rPr lang="en-ID" sz="5400" dirty="0" err="1"/>
              <a:t>ditingkatkan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87076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4000" b="1" dirty="0">
                <a:solidFill>
                  <a:srgbClr val="FFFFFF"/>
                </a:solidFill>
                <a:latin typeface="+mn-lt"/>
              </a:rPr>
              <a:t>McKinsey Global </a:t>
            </a:r>
            <a:r>
              <a:rPr lang="es-ES" sz="4000" b="1" dirty="0" err="1">
                <a:solidFill>
                  <a:srgbClr val="FFFFFF"/>
                </a:solidFill>
                <a:latin typeface="+mn-lt"/>
              </a:rPr>
              <a:t>Institute</a:t>
            </a:r>
            <a:br>
              <a:rPr lang="es-ES" sz="4000" b="1" dirty="0">
                <a:solidFill>
                  <a:srgbClr val="FFFFFF"/>
                </a:solidFill>
                <a:latin typeface="+mn-lt"/>
              </a:rPr>
            </a:br>
            <a:r>
              <a:rPr lang="es-ES" sz="4000" b="1" dirty="0">
                <a:solidFill>
                  <a:srgbClr val="FFFFFF"/>
                </a:solidFill>
                <a:latin typeface="+mn-lt"/>
              </a:rPr>
              <a:t>(2017)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5388" y="362744"/>
            <a:ext cx="8190411" cy="6358096"/>
          </a:xfrm>
        </p:spPr>
        <p:txBody>
          <a:bodyPr anchor="ctr">
            <a:normAutofit/>
          </a:bodyPr>
          <a:lstStyle/>
          <a:p>
            <a:r>
              <a:rPr lang="en-US" sz="4000" dirty="0"/>
              <a:t>Globally, women represent 50% of the world’s working-age population, but generate only 37% of GDP</a:t>
            </a:r>
          </a:p>
          <a:p>
            <a:r>
              <a:rPr lang="en-US" sz="4000" dirty="0"/>
              <a:t> $12 trillion could be added to global  GDP by 2025 by closing the gender gap</a:t>
            </a:r>
          </a:p>
          <a:p>
            <a:r>
              <a:rPr lang="en-US" sz="4000" dirty="0"/>
              <a:t>240 million workers would be added to the world’s labor force in 2025 by closing  the gender gap in the economy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388106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s-E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5388" y="362744"/>
            <a:ext cx="8190411" cy="635809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“</a:t>
            </a:r>
            <a:r>
              <a:rPr lang="en-ID" sz="4800" dirty="0" err="1">
                <a:solidFill>
                  <a:srgbClr val="333333"/>
                </a:solidFill>
                <a:latin typeface="Inter"/>
              </a:rPr>
              <a:t>K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ontribusi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angkatan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kerja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perempuan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akan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signifikan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mempengaruhi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pertumbuhan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ekonomi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ke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arah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yang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positif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.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Semakin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tinggi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kontribusi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angkatan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kerja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perempuan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,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maka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pertumbuhan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ekonomi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akan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semakin</a:t>
            </a:r>
            <a:r>
              <a:rPr lang="en-ID" sz="48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4800" b="0" i="0" dirty="0" err="1">
                <a:solidFill>
                  <a:srgbClr val="333333"/>
                </a:solidFill>
                <a:effectLst/>
                <a:latin typeface="Inter"/>
              </a:rPr>
              <a:t>tinggi</a:t>
            </a:r>
            <a:r>
              <a:rPr lang="en-US" sz="4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4941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di Indonesia?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3228" y="355962"/>
            <a:ext cx="6246223" cy="63583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3600" dirty="0"/>
              <a:t> “ </a:t>
            </a:r>
            <a:r>
              <a:rPr lang="en-ID" sz="3600" dirty="0" err="1"/>
              <a:t>Survei</a:t>
            </a:r>
            <a:r>
              <a:rPr lang="en-ID" sz="3600" dirty="0"/>
              <a:t> Sosial Ekonomi Nasional (</a:t>
            </a:r>
            <a:r>
              <a:rPr lang="en-ID" sz="3600" dirty="0" err="1"/>
              <a:t>Susenas</a:t>
            </a:r>
            <a:r>
              <a:rPr lang="en-ID" sz="3600" dirty="0"/>
              <a:t>) 2017 </a:t>
            </a:r>
            <a:r>
              <a:rPr lang="en-ID" sz="3600" dirty="0" err="1"/>
              <a:t>menunjukkan</a:t>
            </a:r>
            <a:r>
              <a:rPr lang="en-ID" sz="3600" dirty="0"/>
              <a:t> </a:t>
            </a:r>
            <a:r>
              <a:rPr lang="en-ID" sz="3600" dirty="0" err="1"/>
              <a:t>bahwa</a:t>
            </a:r>
            <a:r>
              <a:rPr lang="en-ID" sz="3600" dirty="0"/>
              <a:t> </a:t>
            </a:r>
            <a:r>
              <a:rPr lang="en-ID" sz="3600" dirty="0" err="1"/>
              <a:t>persentase</a:t>
            </a:r>
            <a:r>
              <a:rPr lang="en-ID" sz="3600" dirty="0"/>
              <a:t> </a:t>
            </a:r>
            <a:r>
              <a:rPr lang="en-ID" sz="3600" dirty="0" err="1"/>
              <a:t>penduduk</a:t>
            </a:r>
            <a:r>
              <a:rPr lang="en-ID" sz="3600" dirty="0"/>
              <a:t> </a:t>
            </a:r>
            <a:r>
              <a:rPr lang="en-ID" sz="3600" dirty="0" err="1"/>
              <a:t>laki-laki</a:t>
            </a:r>
            <a:r>
              <a:rPr lang="en-ID" sz="3600" dirty="0"/>
              <a:t> dan </a:t>
            </a:r>
            <a:r>
              <a:rPr lang="en-ID" sz="3600" dirty="0" err="1"/>
              <a:t>perempuan</a:t>
            </a:r>
            <a:r>
              <a:rPr lang="en-ID" sz="3600" dirty="0"/>
              <a:t> Indonesia </a:t>
            </a:r>
            <a:r>
              <a:rPr lang="en-ID" sz="3600" dirty="0" err="1"/>
              <a:t>hampir</a:t>
            </a:r>
            <a:r>
              <a:rPr lang="en-ID" sz="3600" dirty="0"/>
              <a:t> </a:t>
            </a:r>
            <a:r>
              <a:rPr lang="en-ID" sz="3600" dirty="0" err="1"/>
              <a:t>berimbang</a:t>
            </a:r>
            <a:r>
              <a:rPr lang="en-ID" sz="3600" dirty="0"/>
              <a:t>, </a:t>
            </a:r>
            <a:r>
              <a:rPr lang="en-ID" sz="3600" dirty="0" err="1"/>
              <a:t>yakni</a:t>
            </a:r>
            <a:r>
              <a:rPr lang="en-ID" sz="3600" dirty="0"/>
              <a:t> </a:t>
            </a:r>
            <a:r>
              <a:rPr lang="en-ID" sz="3600" dirty="0" err="1"/>
              <a:t>laki-laki</a:t>
            </a:r>
            <a:r>
              <a:rPr lang="en-ID" sz="3600" dirty="0"/>
              <a:t> </a:t>
            </a:r>
            <a:r>
              <a:rPr lang="en-ID" sz="3600" dirty="0" err="1"/>
              <a:t>sebesar</a:t>
            </a:r>
            <a:r>
              <a:rPr lang="en-ID" sz="3600" dirty="0"/>
              <a:t> 50,24 </a:t>
            </a:r>
            <a:r>
              <a:rPr lang="en-ID" sz="3600" dirty="0" err="1"/>
              <a:t>persen</a:t>
            </a:r>
            <a:r>
              <a:rPr lang="en-ID" sz="3600" dirty="0"/>
              <a:t> dan </a:t>
            </a:r>
            <a:r>
              <a:rPr lang="en-ID" sz="3600" dirty="0" err="1"/>
              <a:t>perempuan</a:t>
            </a:r>
            <a:r>
              <a:rPr lang="en-ID" sz="3600" dirty="0"/>
              <a:t> </a:t>
            </a:r>
            <a:r>
              <a:rPr lang="en-ID" sz="3600" dirty="0" err="1"/>
              <a:t>sebesar</a:t>
            </a:r>
            <a:r>
              <a:rPr lang="en-ID" sz="3600" dirty="0"/>
              <a:t> 49,76 </a:t>
            </a:r>
            <a:r>
              <a:rPr lang="en-ID" sz="3600" dirty="0" err="1"/>
              <a:t>persen</a:t>
            </a:r>
            <a:r>
              <a:rPr lang="en-ID" sz="3600" dirty="0"/>
              <a:t>. </a:t>
            </a:r>
            <a:r>
              <a:rPr lang="en-ID" sz="3600" dirty="0" err="1"/>
              <a:t>Namun</a:t>
            </a:r>
            <a:r>
              <a:rPr lang="en-ID" sz="3600" dirty="0"/>
              <a:t>, </a:t>
            </a:r>
            <a:r>
              <a:rPr lang="en-ID" sz="3600" dirty="0" err="1"/>
              <a:t>kondisi</a:t>
            </a:r>
            <a:r>
              <a:rPr lang="en-ID" sz="3600" dirty="0"/>
              <a:t> </a:t>
            </a:r>
            <a:r>
              <a:rPr lang="en-ID" sz="3600" dirty="0" err="1"/>
              <a:t>itu</a:t>
            </a:r>
            <a:r>
              <a:rPr lang="en-ID" sz="3600" dirty="0"/>
              <a:t> </a:t>
            </a:r>
            <a:r>
              <a:rPr lang="en-ID" sz="3600" dirty="0" err="1"/>
              <a:t>bertolak</a:t>
            </a:r>
            <a:r>
              <a:rPr lang="en-ID" sz="3600" dirty="0"/>
              <a:t> </a:t>
            </a:r>
            <a:r>
              <a:rPr lang="en-ID" sz="3600" dirty="0" err="1"/>
              <a:t>belakang</a:t>
            </a:r>
            <a:r>
              <a:rPr lang="en-ID" sz="3600" dirty="0"/>
              <a:t> dengan </a:t>
            </a:r>
            <a:r>
              <a:rPr lang="en-ID" sz="3600" dirty="0" err="1"/>
              <a:t>jumlah</a:t>
            </a:r>
            <a:r>
              <a:rPr lang="en-ID" sz="3600" dirty="0"/>
              <a:t> </a:t>
            </a:r>
            <a:r>
              <a:rPr lang="en-ID" sz="3600" dirty="0" err="1"/>
              <a:t>laki-laki</a:t>
            </a:r>
            <a:r>
              <a:rPr lang="en-ID" sz="3600" dirty="0"/>
              <a:t> dan </a:t>
            </a:r>
            <a:r>
              <a:rPr lang="en-ID" sz="3600" dirty="0" err="1"/>
              <a:t>perempuan</a:t>
            </a:r>
            <a:r>
              <a:rPr lang="en-ID" sz="3600" dirty="0"/>
              <a:t> yang </a:t>
            </a:r>
            <a:r>
              <a:rPr lang="en-ID" sz="3600" dirty="0" err="1"/>
              <a:t>aktif</a:t>
            </a:r>
            <a:r>
              <a:rPr lang="en-ID" sz="3600" dirty="0"/>
              <a:t> dalam </a:t>
            </a:r>
            <a:r>
              <a:rPr lang="en-ID" sz="3600" dirty="0" err="1"/>
              <a:t>perekonomian</a:t>
            </a:r>
            <a:r>
              <a:rPr lang="en-ID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5253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6068" y="623750"/>
            <a:ext cx="6498772" cy="63583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4000" dirty="0"/>
              <a:t>“Dalam </a:t>
            </a:r>
            <a:r>
              <a:rPr lang="en-ID" sz="4000" dirty="0" err="1"/>
              <a:t>konteks</a:t>
            </a:r>
            <a:r>
              <a:rPr lang="en-ID" sz="4000" dirty="0"/>
              <a:t> Indonesia, </a:t>
            </a:r>
            <a:r>
              <a:rPr lang="en-ID" sz="4000" dirty="0" err="1"/>
              <a:t>partisipasi</a:t>
            </a:r>
            <a:r>
              <a:rPr lang="en-ID" sz="4000" dirty="0"/>
              <a:t> </a:t>
            </a:r>
            <a:r>
              <a:rPr lang="en-ID" sz="4000" dirty="0" err="1"/>
              <a:t>perempuan</a:t>
            </a:r>
            <a:r>
              <a:rPr lang="en-ID" sz="4000" dirty="0"/>
              <a:t> (TPAK) di dunia </a:t>
            </a:r>
            <a:r>
              <a:rPr lang="en-ID" sz="4000" dirty="0" err="1"/>
              <a:t>kerja</a:t>
            </a:r>
            <a:r>
              <a:rPr lang="en-ID" sz="4000" dirty="0"/>
              <a:t> </a:t>
            </a:r>
            <a:r>
              <a:rPr lang="en-ID" sz="4000" dirty="0" err="1"/>
              <a:t>hanya</a:t>
            </a:r>
            <a:r>
              <a:rPr lang="en-ID" sz="4000" dirty="0"/>
              <a:t> 55%, </a:t>
            </a:r>
            <a:r>
              <a:rPr lang="en-ID" sz="4000" dirty="0" err="1"/>
              <a:t>jauh</a:t>
            </a:r>
            <a:r>
              <a:rPr lang="en-ID" sz="4000" dirty="0"/>
              <a:t> </a:t>
            </a:r>
            <a:r>
              <a:rPr lang="en-ID" sz="4000" dirty="0" err="1"/>
              <a:t>lebih</a:t>
            </a:r>
            <a:r>
              <a:rPr lang="en-ID" sz="4000" dirty="0"/>
              <a:t> </a:t>
            </a:r>
            <a:r>
              <a:rPr lang="en-ID" sz="4000" dirty="0" err="1"/>
              <a:t>rendah</a:t>
            </a:r>
            <a:r>
              <a:rPr lang="en-ID" sz="4000" dirty="0"/>
              <a:t> </a:t>
            </a:r>
            <a:r>
              <a:rPr lang="en-ID" sz="4000" dirty="0" err="1"/>
              <a:t>dibandingkan</a:t>
            </a:r>
            <a:r>
              <a:rPr lang="en-ID" sz="4000" dirty="0"/>
              <a:t> </a:t>
            </a:r>
            <a:r>
              <a:rPr lang="en-ID" sz="4000" dirty="0" err="1"/>
              <a:t>partisipasi</a:t>
            </a:r>
            <a:r>
              <a:rPr lang="en-ID" sz="4000" dirty="0"/>
              <a:t> </a:t>
            </a:r>
            <a:r>
              <a:rPr lang="en-ID" sz="4000" dirty="0" err="1"/>
              <a:t>pekerja</a:t>
            </a:r>
            <a:r>
              <a:rPr lang="en-ID" sz="4000" dirty="0"/>
              <a:t> </a:t>
            </a:r>
            <a:r>
              <a:rPr lang="en-ID" sz="4000" dirty="0" err="1"/>
              <a:t>laki-laki</a:t>
            </a:r>
            <a:r>
              <a:rPr lang="en-ID" sz="4000" dirty="0"/>
              <a:t> </a:t>
            </a:r>
            <a:r>
              <a:rPr lang="en-ID" sz="4000" dirty="0" err="1"/>
              <a:t>sebesar</a:t>
            </a:r>
            <a:r>
              <a:rPr lang="en-ID" sz="4000" dirty="0"/>
              <a:t> 83%.  Dari 55% </a:t>
            </a:r>
            <a:r>
              <a:rPr lang="en-ID" sz="4000" dirty="0" err="1"/>
              <a:t>tersebut</a:t>
            </a:r>
            <a:r>
              <a:rPr lang="en-ID" sz="4000" dirty="0"/>
              <a:t>, </a:t>
            </a:r>
            <a:r>
              <a:rPr lang="en-ID" sz="4000" dirty="0" err="1"/>
              <a:t>sebagian</a:t>
            </a:r>
            <a:r>
              <a:rPr lang="en-ID" sz="4000" dirty="0"/>
              <a:t> </a:t>
            </a:r>
            <a:r>
              <a:rPr lang="en-ID" sz="4000" dirty="0" err="1"/>
              <a:t>besar</a:t>
            </a:r>
            <a:r>
              <a:rPr lang="en-ID" sz="4000" dirty="0"/>
              <a:t> </a:t>
            </a:r>
            <a:r>
              <a:rPr lang="en-ID" sz="4000" dirty="0" err="1"/>
              <a:t>perempuan</a:t>
            </a:r>
            <a:r>
              <a:rPr lang="en-ID" sz="4000" dirty="0"/>
              <a:t> </a:t>
            </a:r>
            <a:r>
              <a:rPr lang="en-ID" sz="4000" dirty="0" err="1"/>
              <a:t>bekerja</a:t>
            </a:r>
            <a:r>
              <a:rPr lang="en-ID" sz="4000" dirty="0"/>
              <a:t> di </a:t>
            </a:r>
            <a:r>
              <a:rPr lang="en-ID" sz="4000" dirty="0" err="1"/>
              <a:t>sektor</a:t>
            </a:r>
            <a:r>
              <a:rPr lang="en-ID" sz="4000" dirty="0"/>
              <a:t> informal, dan </a:t>
            </a:r>
            <a:r>
              <a:rPr lang="en-ID" sz="4000" dirty="0" err="1"/>
              <a:t>usaha</a:t>
            </a:r>
            <a:r>
              <a:rPr lang="en-ID" sz="4000" dirty="0"/>
              <a:t> </a:t>
            </a:r>
            <a:r>
              <a:rPr lang="en-ID" sz="4000" dirty="0" err="1"/>
              <a:t>kecil</a:t>
            </a:r>
            <a:r>
              <a:rPr lang="en-ID" sz="4000" dirty="0"/>
              <a:t> dan </a:t>
            </a:r>
            <a:r>
              <a:rPr lang="en-ID" sz="4000" dirty="0" err="1"/>
              <a:t>menengah</a:t>
            </a:r>
            <a:r>
              <a:rPr lang="en-ID" sz="4000" dirty="0"/>
              <a:t>”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9548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7285" y="787036"/>
            <a:ext cx="6376852" cy="54243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4000" dirty="0"/>
              <a:t>“Jika </a:t>
            </a:r>
            <a:r>
              <a:rPr lang="en-ID" sz="4000" dirty="0" err="1"/>
              <a:t>dibandingkan</a:t>
            </a:r>
            <a:r>
              <a:rPr lang="en-ID" sz="4000" dirty="0"/>
              <a:t> </a:t>
            </a:r>
            <a:r>
              <a:rPr lang="en-ID" sz="4000" dirty="0" err="1"/>
              <a:t>persentase</a:t>
            </a:r>
            <a:r>
              <a:rPr lang="en-ID" sz="4000" dirty="0"/>
              <a:t> </a:t>
            </a:r>
            <a:r>
              <a:rPr lang="en-ID" sz="4000" dirty="0" err="1"/>
              <a:t>laki-laki</a:t>
            </a:r>
            <a:r>
              <a:rPr lang="en-ID" sz="4000" dirty="0"/>
              <a:t> dan </a:t>
            </a:r>
            <a:r>
              <a:rPr lang="en-ID" sz="4000" dirty="0" err="1"/>
              <a:t>perempuan</a:t>
            </a:r>
            <a:r>
              <a:rPr lang="en-ID" sz="4000" dirty="0"/>
              <a:t> yang </a:t>
            </a:r>
            <a:r>
              <a:rPr lang="en-ID" sz="4000" dirty="0" err="1"/>
              <a:t>bekerja</a:t>
            </a:r>
            <a:r>
              <a:rPr lang="en-ID" sz="4000" dirty="0"/>
              <a:t>, </a:t>
            </a:r>
            <a:r>
              <a:rPr lang="en-ID" sz="4000" dirty="0" err="1"/>
              <a:t>bisa</a:t>
            </a:r>
            <a:r>
              <a:rPr lang="en-ID" sz="4000" dirty="0"/>
              <a:t> </a:t>
            </a:r>
            <a:r>
              <a:rPr lang="en-ID" sz="4000" dirty="0" err="1"/>
              <a:t>dikatakan</a:t>
            </a:r>
            <a:r>
              <a:rPr lang="en-ID" sz="4000" dirty="0"/>
              <a:t> </a:t>
            </a:r>
            <a:r>
              <a:rPr lang="en-ID" sz="4000" dirty="0" err="1"/>
              <a:t>bahwa</a:t>
            </a:r>
            <a:r>
              <a:rPr lang="en-ID" sz="4000" dirty="0"/>
              <a:t> </a:t>
            </a:r>
            <a:r>
              <a:rPr lang="en-ID" sz="4000" dirty="0" err="1"/>
              <a:t>masih</a:t>
            </a:r>
            <a:r>
              <a:rPr lang="en-ID" sz="4000" dirty="0"/>
              <a:t> </a:t>
            </a:r>
            <a:r>
              <a:rPr lang="en-ID" sz="4000" dirty="0" err="1"/>
              <a:t>ada</a:t>
            </a:r>
            <a:r>
              <a:rPr lang="en-ID" sz="4000" dirty="0"/>
              <a:t> </a:t>
            </a:r>
            <a:r>
              <a:rPr lang="en-ID" sz="4000" dirty="0" err="1"/>
              <a:t>potensi</a:t>
            </a:r>
            <a:r>
              <a:rPr lang="en-ID" sz="4000" dirty="0"/>
              <a:t> </a:t>
            </a:r>
            <a:r>
              <a:rPr lang="en-ID" sz="4000" dirty="0" err="1"/>
              <a:t>sekitar</a:t>
            </a:r>
            <a:r>
              <a:rPr lang="en-ID" sz="4000" dirty="0"/>
              <a:t> 30% </a:t>
            </a:r>
            <a:r>
              <a:rPr lang="en-ID" sz="4000" dirty="0" err="1"/>
              <a:t>penduduk</a:t>
            </a:r>
            <a:r>
              <a:rPr lang="en-ID" sz="4000" dirty="0"/>
              <a:t> Indonesia </a:t>
            </a:r>
            <a:r>
              <a:rPr lang="en-ID" sz="4000" dirty="0" err="1"/>
              <a:t>sebagai</a:t>
            </a:r>
            <a:r>
              <a:rPr lang="en-ID" sz="4000" dirty="0"/>
              <a:t> </a:t>
            </a:r>
            <a:r>
              <a:rPr lang="en-ID" sz="4000" dirty="0" err="1"/>
              <a:t>pembayar</a:t>
            </a:r>
            <a:r>
              <a:rPr lang="en-ID" sz="4000" dirty="0"/>
              <a:t> </a:t>
            </a:r>
            <a:r>
              <a:rPr lang="en-ID" sz="4000" dirty="0" err="1"/>
              <a:t>pajak</a:t>
            </a:r>
            <a:r>
              <a:rPr lang="en-ID" sz="4000" dirty="0"/>
              <a:t>. Jadi, </a:t>
            </a:r>
            <a:r>
              <a:rPr lang="en-ID" sz="4000" dirty="0" err="1"/>
              <a:t>tingkat</a:t>
            </a:r>
            <a:r>
              <a:rPr lang="en-ID" sz="4000" dirty="0"/>
              <a:t> </a:t>
            </a:r>
            <a:r>
              <a:rPr lang="en-ID" sz="4000" dirty="0" err="1"/>
              <a:t>ekonomi</a:t>
            </a:r>
            <a:r>
              <a:rPr lang="en-ID" sz="4000" dirty="0"/>
              <a:t> negara juga </a:t>
            </a:r>
            <a:r>
              <a:rPr lang="en-ID" sz="4000" dirty="0" err="1"/>
              <a:t>akan</a:t>
            </a:r>
            <a:r>
              <a:rPr lang="en-ID" sz="4000" dirty="0"/>
              <a:t> naik </a:t>
            </a:r>
            <a:r>
              <a:rPr lang="en-ID" sz="4000" dirty="0" err="1"/>
              <a:t>apabila</a:t>
            </a:r>
            <a:r>
              <a:rPr lang="en-ID" sz="4000" dirty="0"/>
              <a:t> </a:t>
            </a:r>
            <a:r>
              <a:rPr lang="en-ID" sz="4000" dirty="0" err="1"/>
              <a:t>perempuan</a:t>
            </a:r>
            <a:r>
              <a:rPr lang="en-ID" sz="4000" dirty="0"/>
              <a:t> </a:t>
            </a:r>
            <a:r>
              <a:rPr lang="en-ID" sz="4000" dirty="0" err="1"/>
              <a:t>bisa</a:t>
            </a:r>
            <a:r>
              <a:rPr lang="en-ID" sz="4000" dirty="0"/>
              <a:t> </a:t>
            </a:r>
            <a:r>
              <a:rPr lang="en-ID" sz="4000" dirty="0" err="1"/>
              <a:t>diberdayakan</a:t>
            </a:r>
            <a:r>
              <a:rPr lang="en-ID" sz="4000" dirty="0"/>
              <a:t> </a:t>
            </a:r>
            <a:r>
              <a:rPr lang="en-ID" sz="4000" dirty="0" err="1"/>
              <a:t>secara</a:t>
            </a:r>
            <a:r>
              <a:rPr lang="en-ID" sz="4000" dirty="0"/>
              <a:t> optimal”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2555813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4851" y="871946"/>
            <a:ext cx="6109063" cy="541129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4000" dirty="0"/>
              <a:t>“Dari </a:t>
            </a:r>
            <a:r>
              <a:rPr lang="en-ID" sz="4000" dirty="0" err="1"/>
              <a:t>sisi</a:t>
            </a:r>
            <a:r>
              <a:rPr lang="en-ID" sz="4000" dirty="0"/>
              <a:t> </a:t>
            </a:r>
            <a:r>
              <a:rPr lang="en-ID" sz="4000" dirty="0" err="1"/>
              <a:t>gaji</a:t>
            </a:r>
            <a:r>
              <a:rPr lang="en-ID" sz="4000" dirty="0"/>
              <a:t>, </a:t>
            </a:r>
            <a:r>
              <a:rPr lang="en-ID" sz="4000" dirty="0" err="1"/>
              <a:t>ada</a:t>
            </a:r>
            <a:r>
              <a:rPr lang="en-ID" sz="4000" dirty="0"/>
              <a:t> </a:t>
            </a:r>
            <a:r>
              <a:rPr lang="en-ID" sz="4000" dirty="0" err="1"/>
              <a:t>perbedaan</a:t>
            </a:r>
            <a:r>
              <a:rPr lang="en-ID" sz="4000" dirty="0"/>
              <a:t> </a:t>
            </a:r>
            <a:r>
              <a:rPr lang="en-ID" sz="4000" dirty="0" err="1"/>
              <a:t>sebesar</a:t>
            </a:r>
            <a:r>
              <a:rPr lang="en-ID" sz="4000" dirty="0"/>
              <a:t> 23%, </a:t>
            </a:r>
            <a:r>
              <a:rPr lang="en-ID" sz="4000" dirty="0" err="1"/>
              <a:t>antara</a:t>
            </a:r>
            <a:r>
              <a:rPr lang="en-ID" sz="4000" dirty="0"/>
              <a:t> </a:t>
            </a:r>
            <a:r>
              <a:rPr lang="en-ID" sz="4000" dirty="0" err="1"/>
              <a:t>laki-laki</a:t>
            </a:r>
            <a:r>
              <a:rPr lang="en-ID" sz="4000" dirty="0"/>
              <a:t> dan </a:t>
            </a:r>
            <a:r>
              <a:rPr lang="en-ID" sz="4000" dirty="0" err="1"/>
              <a:t>perempuan</a:t>
            </a:r>
            <a:r>
              <a:rPr lang="en-ID" sz="4000" dirty="0"/>
              <a:t> </a:t>
            </a:r>
            <a:r>
              <a:rPr lang="en-ID" sz="4000" dirty="0" err="1"/>
              <a:t>Artinya</a:t>
            </a:r>
            <a:r>
              <a:rPr lang="en-ID" sz="4000" dirty="0"/>
              <a:t>, </a:t>
            </a:r>
            <a:r>
              <a:rPr lang="en-ID" sz="4000" dirty="0" err="1"/>
              <a:t>perempuan</a:t>
            </a:r>
            <a:r>
              <a:rPr lang="en-ID" sz="4000" dirty="0"/>
              <a:t> </a:t>
            </a:r>
            <a:r>
              <a:rPr lang="en-ID" sz="4000" dirty="0" err="1"/>
              <a:t>mendapat</a:t>
            </a:r>
            <a:r>
              <a:rPr lang="en-ID" sz="4000" dirty="0"/>
              <a:t> </a:t>
            </a:r>
            <a:r>
              <a:rPr lang="en-ID" sz="4000" dirty="0" err="1"/>
              <a:t>gaji</a:t>
            </a:r>
            <a:r>
              <a:rPr lang="en-ID" sz="4000" dirty="0"/>
              <a:t> 23% </a:t>
            </a:r>
            <a:r>
              <a:rPr lang="en-ID" sz="4000" dirty="0" err="1"/>
              <a:t>lebih</a:t>
            </a:r>
            <a:r>
              <a:rPr lang="en-ID" sz="4000" dirty="0"/>
              <a:t> </a:t>
            </a:r>
            <a:r>
              <a:rPr lang="en-ID" sz="4000" dirty="0" err="1"/>
              <a:t>rendah</a:t>
            </a:r>
            <a:r>
              <a:rPr lang="en-ID" sz="4000" dirty="0"/>
              <a:t> </a:t>
            </a:r>
            <a:r>
              <a:rPr lang="en-ID" sz="4000" dirty="0" err="1"/>
              <a:t>dibandingkan</a:t>
            </a:r>
            <a:r>
              <a:rPr lang="en-ID" sz="4000" dirty="0"/>
              <a:t> </a:t>
            </a:r>
            <a:r>
              <a:rPr lang="en-ID" sz="4000" dirty="0" err="1"/>
              <a:t>laki-laki</a:t>
            </a:r>
            <a:r>
              <a:rPr lang="en-ID" sz="4000" dirty="0"/>
              <a:t> </a:t>
            </a:r>
            <a:r>
              <a:rPr lang="en-ID" sz="4000" dirty="0" err="1"/>
              <a:t>untuk</a:t>
            </a:r>
            <a:r>
              <a:rPr lang="en-ID" sz="4000" dirty="0"/>
              <a:t> </a:t>
            </a:r>
            <a:r>
              <a:rPr lang="en-ID" sz="4000" dirty="0" err="1"/>
              <a:t>pekerjaan</a:t>
            </a:r>
            <a:r>
              <a:rPr lang="en-ID" sz="4000" dirty="0"/>
              <a:t> yang </a:t>
            </a:r>
            <a:r>
              <a:rPr lang="en-ID" sz="4000" dirty="0" err="1"/>
              <a:t>sama</a:t>
            </a:r>
            <a:r>
              <a:rPr lang="en-ID" sz="4000" dirty="0"/>
              <a:t>“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3781347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4" y="620486"/>
            <a:ext cx="4547183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6068" y="623750"/>
            <a:ext cx="6498772" cy="63583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4000" dirty="0"/>
              <a:t>“Data </a:t>
            </a:r>
            <a:r>
              <a:rPr lang="en-ID" sz="4000" dirty="0" err="1"/>
              <a:t>kesetaraan</a:t>
            </a:r>
            <a:r>
              <a:rPr lang="en-ID" sz="4000" dirty="0"/>
              <a:t> gender di Indonesia yang </a:t>
            </a:r>
            <a:r>
              <a:rPr lang="en-ID" sz="4000" dirty="0" err="1"/>
              <a:t>melansir</a:t>
            </a:r>
            <a:r>
              <a:rPr lang="en-ID" sz="4000" dirty="0"/>
              <a:t> </a:t>
            </a:r>
            <a:r>
              <a:rPr lang="en-ID" sz="4000" dirty="0" err="1"/>
              <a:t>dari</a:t>
            </a:r>
            <a:r>
              <a:rPr lang="en-ID" sz="4000" dirty="0"/>
              <a:t> KPPA, </a:t>
            </a:r>
            <a:r>
              <a:rPr lang="en-ID" sz="4000" dirty="0" err="1"/>
              <a:t>perempuan</a:t>
            </a:r>
            <a:r>
              <a:rPr lang="en-ID" sz="4000" dirty="0"/>
              <a:t> punya 30% </a:t>
            </a:r>
            <a:r>
              <a:rPr lang="en-ID" sz="4000" dirty="0" err="1"/>
              <a:t>kemungkinannya</a:t>
            </a:r>
            <a:r>
              <a:rPr lang="en-ID" sz="4000" dirty="0"/>
              <a:t> </a:t>
            </a:r>
            <a:r>
              <a:rPr lang="en-ID" sz="4000" dirty="0" err="1"/>
              <a:t>lebih</a:t>
            </a:r>
            <a:r>
              <a:rPr lang="en-ID" sz="4000" dirty="0"/>
              <a:t> </a:t>
            </a:r>
            <a:r>
              <a:rPr lang="en-ID" sz="4000" dirty="0" err="1"/>
              <a:t>rendah</a:t>
            </a:r>
            <a:r>
              <a:rPr lang="en-ID" sz="4000" dirty="0"/>
              <a:t> </a:t>
            </a:r>
            <a:r>
              <a:rPr lang="en-ID" sz="4000" dirty="0" err="1"/>
              <a:t>untuk</a:t>
            </a:r>
            <a:r>
              <a:rPr lang="en-ID" sz="4000" dirty="0"/>
              <a:t> </a:t>
            </a:r>
            <a:r>
              <a:rPr lang="en-ID" sz="4000" dirty="0" err="1"/>
              <a:t>bekerja</a:t>
            </a:r>
            <a:r>
              <a:rPr lang="en-ID" sz="4000" dirty="0"/>
              <a:t> </a:t>
            </a:r>
            <a:r>
              <a:rPr lang="en-ID" sz="4000" dirty="0" err="1"/>
              <a:t>dibandingkan</a:t>
            </a:r>
            <a:r>
              <a:rPr lang="en-ID" sz="4000" dirty="0"/>
              <a:t> </a:t>
            </a:r>
            <a:r>
              <a:rPr lang="en-ID" sz="4000" dirty="0" err="1"/>
              <a:t>laki-laki</a:t>
            </a:r>
            <a:r>
              <a:rPr lang="en-ID" sz="4000" dirty="0"/>
              <a:t>. Hal ini </a:t>
            </a:r>
            <a:r>
              <a:rPr lang="en-ID" sz="4000" dirty="0" err="1"/>
              <a:t>disebabkan</a:t>
            </a:r>
            <a:r>
              <a:rPr lang="en-ID" sz="4000" dirty="0"/>
              <a:t> </a:t>
            </a:r>
            <a:r>
              <a:rPr lang="en-ID" sz="4000" dirty="0" err="1"/>
              <a:t>karena</a:t>
            </a:r>
            <a:r>
              <a:rPr lang="en-ID" sz="4000" dirty="0"/>
              <a:t> </a:t>
            </a:r>
            <a:r>
              <a:rPr lang="en-ID" sz="4000" dirty="0" err="1"/>
              <a:t>tanggung</a:t>
            </a:r>
            <a:r>
              <a:rPr lang="en-ID" sz="4000" dirty="0"/>
              <a:t> </a:t>
            </a:r>
            <a:r>
              <a:rPr lang="en-ID" sz="4000" dirty="0" err="1"/>
              <a:t>jawab</a:t>
            </a:r>
            <a:r>
              <a:rPr lang="en-ID" sz="4000" dirty="0"/>
              <a:t> </a:t>
            </a:r>
            <a:r>
              <a:rPr lang="en-ID" sz="4000" dirty="0" err="1"/>
              <a:t>domestik</a:t>
            </a:r>
            <a:r>
              <a:rPr lang="en-ID" sz="4000" dirty="0"/>
              <a:t> </a:t>
            </a:r>
            <a:r>
              <a:rPr lang="en-ID" sz="4000" dirty="0" err="1"/>
              <a:t>masih</a:t>
            </a:r>
            <a:r>
              <a:rPr lang="en-ID" sz="4000" dirty="0"/>
              <a:t> </a:t>
            </a:r>
            <a:r>
              <a:rPr lang="en-ID" sz="4000" dirty="0" err="1"/>
              <a:t>dibebankan</a:t>
            </a:r>
            <a:r>
              <a:rPr lang="en-ID" sz="4000" dirty="0"/>
              <a:t> </a:t>
            </a:r>
            <a:r>
              <a:rPr lang="en-ID" sz="4000" dirty="0" err="1"/>
              <a:t>kepada</a:t>
            </a:r>
            <a:r>
              <a:rPr lang="en-ID" sz="4000" dirty="0"/>
              <a:t> </a:t>
            </a:r>
            <a:r>
              <a:rPr lang="en-ID" sz="4000" dirty="0" err="1"/>
              <a:t>perempuan</a:t>
            </a:r>
            <a:r>
              <a:rPr lang="en-ID" sz="4000" dirty="0"/>
              <a:t>“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1219298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4000" b="1" dirty="0">
                <a:solidFill>
                  <a:srgbClr val="FFFFFF"/>
                </a:solidFill>
                <a:latin typeface="+mn-lt"/>
              </a:rPr>
              <a:t>McKinsey Global </a:t>
            </a:r>
            <a:r>
              <a:rPr lang="es-ES" sz="4000" b="1" dirty="0" err="1">
                <a:solidFill>
                  <a:srgbClr val="FFFFFF"/>
                </a:solidFill>
                <a:latin typeface="+mn-lt"/>
              </a:rPr>
              <a:t>Institute</a:t>
            </a:r>
            <a:br>
              <a:rPr lang="es-ES" sz="4000" b="1" dirty="0">
                <a:solidFill>
                  <a:srgbClr val="FFFFFF"/>
                </a:solidFill>
                <a:latin typeface="+mn-lt"/>
              </a:rPr>
            </a:br>
            <a:r>
              <a:rPr lang="es-ES" sz="4000" b="1" dirty="0">
                <a:solidFill>
                  <a:srgbClr val="FFFFFF"/>
                </a:solidFill>
                <a:latin typeface="+mn-lt"/>
              </a:rPr>
              <a:t>(2017)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5388" y="362744"/>
            <a:ext cx="8190411" cy="6358096"/>
          </a:xfrm>
        </p:spPr>
        <p:txBody>
          <a:bodyPr anchor="ctr">
            <a:normAutofit fontScale="925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ID" sz="5400" dirty="0" err="1">
                <a:solidFill>
                  <a:srgbClr val="333333"/>
                </a:solidFill>
                <a:latin typeface="Inter"/>
              </a:rPr>
              <a:t>K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esetaraan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gender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bisa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meningkatkan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Produk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Domestik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Bruto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(PDB)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tahunan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Indonesia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sebesar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US$ 135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miliar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pada 2025.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Apabila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Indonesia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gagal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mengatasi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kesetaraan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gender,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maka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negara ini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akan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kehilangan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potensi</a:t>
            </a:r>
            <a:r>
              <a:rPr lang="en-ID" sz="54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5400" b="0" i="0" dirty="0" err="1">
                <a:solidFill>
                  <a:srgbClr val="333333"/>
                </a:solidFill>
                <a:effectLst/>
                <a:latin typeface="Inter"/>
              </a:rPr>
              <a:t>tersebut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2124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49F25-98BF-B1D7-F8A0-F811FDF5A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12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Kesenjangan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gender di dunia </a:t>
            </a:r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kerja</a:t>
            </a:r>
            <a:endParaRPr lang="en-ID" sz="4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33E80AD-FA01-A666-3BB9-E647C3026E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65761" y="1157784"/>
            <a:ext cx="7027817" cy="5275223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88850D-4681-7E92-CD58-137174211A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26234" y="1162594"/>
            <a:ext cx="4663440" cy="5630092"/>
          </a:xfrm>
        </p:spPr>
        <p:txBody>
          <a:bodyPr>
            <a:noAutofit/>
          </a:bodyPr>
          <a:lstStyle/>
          <a:p>
            <a:r>
              <a:rPr lang="en-ID" sz="2000" dirty="0" err="1"/>
              <a:t>Kesenjangan</a:t>
            </a:r>
            <a:r>
              <a:rPr lang="en-ID" sz="2000" dirty="0"/>
              <a:t> gender di Indonesia, </a:t>
            </a:r>
            <a:r>
              <a:rPr lang="en-ID" sz="2000" dirty="0" err="1"/>
              <a:t>khususnya</a:t>
            </a:r>
            <a:r>
              <a:rPr lang="en-ID" sz="2000" dirty="0"/>
              <a:t> di dunia </a:t>
            </a:r>
            <a:r>
              <a:rPr lang="en-ID" sz="2000" dirty="0" err="1"/>
              <a:t>kerja</a:t>
            </a:r>
            <a:r>
              <a:rPr lang="en-ID" sz="2000" dirty="0"/>
              <a:t>, </a:t>
            </a:r>
            <a:r>
              <a:rPr lang="en-ID" sz="2000" dirty="0" err="1"/>
              <a:t>tanpa</a:t>
            </a:r>
            <a:r>
              <a:rPr lang="en-ID" sz="2000" dirty="0"/>
              <a:t> </a:t>
            </a:r>
            <a:r>
              <a:rPr lang="en-ID" sz="2000" dirty="0" err="1"/>
              <a:t>disadari</a:t>
            </a:r>
            <a:r>
              <a:rPr lang="en-ID" sz="2000" dirty="0"/>
              <a:t> </a:t>
            </a:r>
            <a:r>
              <a:rPr lang="en-ID" sz="2000" dirty="0" err="1"/>
              <a:t>terus</a:t>
            </a:r>
            <a:r>
              <a:rPr lang="en-ID" sz="2000" dirty="0"/>
              <a:t> </a:t>
            </a:r>
            <a:r>
              <a:rPr lang="en-ID" sz="2000" dirty="0" err="1"/>
              <a:t>terjadi</a:t>
            </a:r>
            <a:r>
              <a:rPr lang="en-ID" sz="2000" dirty="0"/>
              <a:t>. </a:t>
            </a:r>
            <a:r>
              <a:rPr lang="en-ID" sz="2000" dirty="0" err="1"/>
              <a:t>Dampak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kesenjangan</a:t>
            </a:r>
            <a:r>
              <a:rPr lang="en-ID" sz="2000" dirty="0"/>
              <a:t> ini </a:t>
            </a:r>
            <a:r>
              <a:rPr lang="en-ID" sz="2000" dirty="0" err="1"/>
              <a:t>beragam</a:t>
            </a:r>
            <a:r>
              <a:rPr lang="en-ID" sz="2000" dirty="0"/>
              <a:t>, </a:t>
            </a:r>
            <a:r>
              <a:rPr lang="en-ID" sz="2000" dirty="0" err="1"/>
              <a:t>mulai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perbedaan</a:t>
            </a:r>
            <a:r>
              <a:rPr lang="en-ID" sz="2000" dirty="0"/>
              <a:t> </a:t>
            </a:r>
            <a:r>
              <a:rPr lang="en-ID" sz="2000" dirty="0" err="1"/>
              <a:t>upah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pekerja</a:t>
            </a:r>
            <a:r>
              <a:rPr lang="en-ID" sz="2000" dirty="0"/>
              <a:t> </a:t>
            </a:r>
            <a:r>
              <a:rPr lang="en-ID" sz="2000" dirty="0" err="1"/>
              <a:t>perempuan</a:t>
            </a:r>
            <a:r>
              <a:rPr lang="en-ID" sz="2000" dirty="0"/>
              <a:t> dan </a:t>
            </a:r>
            <a:r>
              <a:rPr lang="en-ID" sz="2000" dirty="0" err="1"/>
              <a:t>laki-laki</a:t>
            </a:r>
            <a:r>
              <a:rPr lang="en-ID" sz="2000" dirty="0"/>
              <a:t>, </a:t>
            </a:r>
            <a:r>
              <a:rPr lang="en-ID" sz="2000" dirty="0" err="1"/>
              <a:t>hingga</a:t>
            </a:r>
            <a:r>
              <a:rPr lang="en-ID" sz="2000" dirty="0"/>
              <a:t> </a:t>
            </a:r>
            <a:r>
              <a:rPr lang="en-ID" sz="2000" dirty="0" err="1"/>
              <a:t>preferensi</a:t>
            </a:r>
            <a:r>
              <a:rPr lang="en-ID" sz="2000" dirty="0"/>
              <a:t> </a:t>
            </a:r>
            <a:r>
              <a:rPr lang="en-ID" sz="2000" dirty="0" err="1"/>
              <a:t>pemilihan</a:t>
            </a:r>
            <a:r>
              <a:rPr lang="en-ID" sz="2000" dirty="0"/>
              <a:t> </a:t>
            </a:r>
            <a:r>
              <a:rPr lang="en-ID" sz="2000" dirty="0" err="1"/>
              <a:t>profesi</a:t>
            </a:r>
            <a:r>
              <a:rPr lang="en-ID" sz="2000" dirty="0"/>
              <a:t> </a:t>
            </a:r>
            <a:r>
              <a:rPr lang="en-ID" sz="2000" dirty="0" err="1"/>
              <a:t>karena</a:t>
            </a:r>
            <a:r>
              <a:rPr lang="en-ID" sz="2000" dirty="0"/>
              <a:t> </a:t>
            </a:r>
            <a:r>
              <a:rPr lang="en-ID" sz="2000" dirty="0" err="1"/>
              <a:t>adanya</a:t>
            </a:r>
            <a:r>
              <a:rPr lang="en-ID" sz="2000" dirty="0"/>
              <a:t> label </a:t>
            </a:r>
            <a:r>
              <a:rPr lang="en-ID" sz="2000" dirty="0" err="1"/>
              <a:t>pekerjaan</a:t>
            </a:r>
            <a:r>
              <a:rPr lang="en-ID" sz="2000" dirty="0"/>
              <a:t> </a:t>
            </a:r>
            <a:r>
              <a:rPr lang="en-ID" sz="2000" dirty="0" err="1"/>
              <a:t>maskulin</a:t>
            </a:r>
            <a:r>
              <a:rPr lang="en-ID" sz="2000" dirty="0"/>
              <a:t> 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feminin</a:t>
            </a:r>
            <a:r>
              <a:rPr lang="en-ID" sz="2000" dirty="0"/>
              <a:t>. </a:t>
            </a:r>
            <a:r>
              <a:rPr lang="en-ID" sz="2000" dirty="0" err="1"/>
              <a:t>Penyebabnya</a:t>
            </a:r>
            <a:r>
              <a:rPr lang="en-ID" sz="2000" dirty="0"/>
              <a:t> </a:t>
            </a:r>
            <a:r>
              <a:rPr lang="en-ID" sz="2000" dirty="0" err="1"/>
              <a:t>berasal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aspek</a:t>
            </a:r>
            <a:r>
              <a:rPr lang="en-ID" sz="2000" dirty="0"/>
              <a:t> yang </a:t>
            </a:r>
            <a:r>
              <a:rPr lang="en-ID" sz="2000" dirty="0" err="1"/>
              <a:t>saling</a:t>
            </a:r>
            <a:r>
              <a:rPr lang="en-ID" sz="2000" dirty="0"/>
              <a:t> </a:t>
            </a:r>
            <a:r>
              <a:rPr lang="en-ID" sz="2000" dirty="0" err="1"/>
              <a:t>berkaitan</a:t>
            </a:r>
            <a:r>
              <a:rPr lang="en-ID" sz="2000" dirty="0"/>
              <a:t>, </a:t>
            </a:r>
            <a:r>
              <a:rPr lang="en-ID" sz="2000" dirty="0" err="1"/>
              <a:t>yakni</a:t>
            </a:r>
            <a:r>
              <a:rPr lang="en-ID" sz="2000" dirty="0"/>
              <a:t> </a:t>
            </a:r>
            <a:r>
              <a:rPr lang="en-ID" sz="2000" dirty="0" err="1"/>
              <a:t>sosial</a:t>
            </a:r>
            <a:r>
              <a:rPr lang="en-ID" sz="2000" dirty="0"/>
              <a:t> dan </a:t>
            </a:r>
            <a:r>
              <a:rPr lang="en-ID" sz="2000" dirty="0" err="1"/>
              <a:t>institusional</a:t>
            </a:r>
            <a:r>
              <a:rPr lang="en-ID" sz="2000" dirty="0"/>
              <a:t>.</a:t>
            </a:r>
          </a:p>
          <a:p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Secara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kultur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atau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sosial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,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budaya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patriarki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yang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masih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kental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di Indonesia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membuat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perempuan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dituntut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untuk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diam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di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rumah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dan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mengasuh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anak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. Hal ini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membuat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kesempatan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perempuan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untuk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mendapatkan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pendidikan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yang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lebih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tinggi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menjadi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terbatas,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sehingga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berdampak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pada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aspek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institusional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seperti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batasan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tingkat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pendidikan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dan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pengalaman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 </a:t>
            </a:r>
            <a:r>
              <a:rPr lang="en-ID" sz="2000" b="0" i="0" dirty="0" err="1">
                <a:solidFill>
                  <a:srgbClr val="333333"/>
                </a:solidFill>
                <a:effectLst/>
                <a:latin typeface="Inter"/>
              </a:rPr>
              <a:t>kerja</a:t>
            </a:r>
            <a:r>
              <a:rPr lang="en-ID" sz="2000" b="0" i="0" dirty="0">
                <a:solidFill>
                  <a:srgbClr val="333333"/>
                </a:solidFill>
                <a:effectLst/>
                <a:latin typeface="Inter"/>
              </a:rPr>
              <a:t>.</a:t>
            </a:r>
            <a:br>
              <a:rPr lang="en-ID" sz="2000" dirty="0"/>
            </a:br>
            <a:br>
              <a:rPr lang="en-ID" sz="2000" dirty="0"/>
            </a:br>
            <a:endParaRPr lang="en-ID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0BB25A-EB3D-EAA6-2B86-769FD4A275AD}"/>
              </a:ext>
            </a:extLst>
          </p:cNvPr>
          <p:cNvSpPr txBox="1"/>
          <p:nvPr/>
        </p:nvSpPr>
        <p:spPr>
          <a:xfrm>
            <a:off x="163286" y="6423800"/>
            <a:ext cx="749807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100" dirty="0" err="1"/>
              <a:t>Sumber</a:t>
            </a:r>
            <a:r>
              <a:rPr lang="en-ID" sz="1100" dirty="0"/>
              <a:t> : https://katadata.co.id/timpublikasikatadata/infografik/5e9a55e3e465e/penyebab-kesenjangan-gender-di-dunia-kerja</a:t>
            </a:r>
          </a:p>
        </p:txBody>
      </p:sp>
    </p:spTree>
    <p:extLst>
      <p:ext uri="{BB962C8B-B14F-4D97-AF65-F5344CB8AC3E}">
        <p14:creationId xmlns:p14="http://schemas.microsoft.com/office/powerpoint/2010/main" val="20993778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B3102-1701-BF31-BE67-58D09F2DA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2692"/>
            <a:ext cx="10515600" cy="1150166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Ketidakadilan</a:t>
            </a:r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 gender dalam dunia </a:t>
            </a:r>
            <a:r>
              <a:rPr lang="en-US" sz="4000" dirty="0" err="1">
                <a:latin typeface="Aharoni" panose="02010803020104030203" pitchFamily="2" charset="-79"/>
                <a:cs typeface="Aharoni" panose="02010803020104030203" pitchFamily="2" charset="-79"/>
              </a:rPr>
              <a:t>kerja</a:t>
            </a:r>
            <a:endParaRPr lang="en-ID" sz="4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1411561-47BE-283E-5802-A1FC227922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89664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19822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07F87-A66C-B089-5C09-E159F3260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109" y="1234440"/>
            <a:ext cx="6087291" cy="751114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  <a:cs typeface="Aharoni" panose="02010803020104030203" pitchFamily="2" charset="-79"/>
              </a:rPr>
              <a:t>Shakilla</a:t>
            </a:r>
            <a:r>
              <a:rPr lang="en-US" b="1" dirty="0">
                <a:latin typeface="+mn-lt"/>
                <a:cs typeface="Aharoni" panose="02010803020104030203" pitchFamily="2" charset="-79"/>
              </a:rPr>
              <a:t>, 2020</a:t>
            </a:r>
            <a:endParaRPr lang="en-ID" b="1" dirty="0"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6AB91B-951C-F8F6-EACD-06B78CBEDC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86601" y="59058"/>
            <a:ext cx="4545873" cy="6427233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220F79-3281-0297-0205-14D163D405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3622" y="2397032"/>
            <a:ext cx="5972492" cy="2847705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3600" dirty="0"/>
              <a:t>“Peran </a:t>
            </a:r>
            <a:r>
              <a:rPr lang="en-US" sz="3600" dirty="0" err="1"/>
              <a:t>ganda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yang </a:t>
            </a:r>
            <a:r>
              <a:rPr lang="en-US" sz="3600" dirty="0" err="1"/>
              <a:t>bekerja</a:t>
            </a:r>
            <a:r>
              <a:rPr lang="en-US" sz="3600" dirty="0"/>
              <a:t> </a:t>
            </a:r>
            <a:r>
              <a:rPr lang="en-US" sz="3600" dirty="0" err="1"/>
              <a:t>adalah</a:t>
            </a:r>
            <a:r>
              <a:rPr lang="en-US" sz="3600" dirty="0"/>
              <a:t>;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dirty="0" err="1"/>
              <a:t>istri</a:t>
            </a:r>
            <a:r>
              <a:rPr lang="en-US" sz="3600" dirty="0"/>
              <a:t>, </a:t>
            </a:r>
            <a:r>
              <a:rPr lang="en-US" sz="3600" dirty="0" err="1"/>
              <a:t>ibu</a:t>
            </a:r>
            <a:r>
              <a:rPr lang="en-US" sz="3600" dirty="0"/>
              <a:t> </a:t>
            </a:r>
            <a:r>
              <a:rPr lang="en-US" sz="3600" dirty="0" err="1"/>
              <a:t>rumah</a:t>
            </a:r>
            <a:r>
              <a:rPr lang="en-US" sz="3600" dirty="0"/>
              <a:t> </a:t>
            </a:r>
            <a:r>
              <a:rPr lang="en-US" sz="3600" dirty="0" err="1"/>
              <a:t>tangga</a:t>
            </a:r>
            <a:r>
              <a:rPr lang="en-US" sz="3600" dirty="0"/>
              <a:t>, </a:t>
            </a:r>
            <a:r>
              <a:rPr lang="en-US" sz="3600" dirty="0" err="1"/>
              <a:t>ibu</a:t>
            </a:r>
            <a:r>
              <a:rPr lang="en-US" sz="3600" dirty="0"/>
              <a:t> yang </a:t>
            </a:r>
            <a:r>
              <a:rPr lang="en-US" sz="3600" dirty="0" err="1"/>
              <a:t>mengurus</a:t>
            </a:r>
            <a:r>
              <a:rPr lang="en-US" sz="3600" dirty="0"/>
              <a:t> </a:t>
            </a:r>
            <a:r>
              <a:rPr lang="en-US" sz="3600" dirty="0" err="1"/>
              <a:t>anak-anak</a:t>
            </a:r>
            <a:r>
              <a:rPr lang="en-US" sz="3600" dirty="0"/>
              <a:t>, dan </a:t>
            </a:r>
            <a:r>
              <a:rPr lang="en-US" sz="3600" dirty="0" err="1"/>
              <a:t>pekerja</a:t>
            </a:r>
            <a:r>
              <a:rPr lang="en-US" sz="3600" dirty="0"/>
              <a:t> </a:t>
            </a:r>
            <a:r>
              <a:rPr lang="en-US" sz="3600" dirty="0" err="1"/>
              <a:t>pencari</a:t>
            </a:r>
            <a:r>
              <a:rPr lang="en-US" sz="3600" dirty="0"/>
              <a:t> </a:t>
            </a:r>
            <a:r>
              <a:rPr lang="en-US" sz="3600" dirty="0" err="1"/>
              <a:t>nafkah</a:t>
            </a:r>
            <a:r>
              <a:rPr lang="en-US" sz="3600" dirty="0"/>
              <a:t> (</a:t>
            </a:r>
            <a:r>
              <a:rPr lang="en-US" sz="3600" i="1" dirty="0"/>
              <a:t>working mother</a:t>
            </a:r>
            <a:r>
              <a:rPr lang="en-US" sz="3600" dirty="0"/>
              <a:t>)”</a:t>
            </a:r>
            <a:endParaRPr lang="en-ID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AB0BF3-6408-7198-83BA-D7D644107BED}"/>
              </a:ext>
            </a:extLst>
          </p:cNvPr>
          <p:cNvSpPr txBox="1"/>
          <p:nvPr/>
        </p:nvSpPr>
        <p:spPr>
          <a:xfrm>
            <a:off x="7032715" y="6488668"/>
            <a:ext cx="52267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http://blog.ub.ac.id/neverbeenbetter/</a:t>
            </a:r>
          </a:p>
        </p:txBody>
      </p:sp>
    </p:spTree>
    <p:extLst>
      <p:ext uri="{BB962C8B-B14F-4D97-AF65-F5344CB8AC3E}">
        <p14:creationId xmlns:p14="http://schemas.microsoft.com/office/powerpoint/2010/main" val="3761707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C48E6-EDB7-3678-1ACE-E3A17016D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0" y="463097"/>
            <a:ext cx="5699760" cy="66030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>
                <a:latin typeface="+mn-lt"/>
              </a:rPr>
              <a:t>Lidwina</a:t>
            </a:r>
            <a:r>
              <a:rPr lang="en-US" b="1" dirty="0">
                <a:latin typeface="+mn-lt"/>
              </a:rPr>
              <a:t> (2020)</a:t>
            </a:r>
            <a:endParaRPr lang="en-ID" b="1" dirty="0">
              <a:latin typeface="+mn-lt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40FC663-B808-7DC4-E548-BB59DF05615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7662" y="158444"/>
            <a:ext cx="3605881" cy="642044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E74B27-24AF-48F9-0682-571636C3C4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49485" y="1198608"/>
            <a:ext cx="7942218" cy="5280569"/>
          </a:xfrm>
        </p:spPr>
        <p:txBody>
          <a:bodyPr>
            <a:normAutofit fontScale="55000" lnSpcReduction="20000"/>
          </a:bodyPr>
          <a:lstStyle/>
          <a:p>
            <a:r>
              <a:rPr lang="en-ID" sz="4900" dirty="0"/>
              <a:t>Perempuan di Indonesia </a:t>
            </a:r>
            <a:r>
              <a:rPr lang="en-ID" sz="4900" dirty="0" err="1"/>
              <a:t>tertarik</a:t>
            </a:r>
            <a:r>
              <a:rPr lang="en-ID" sz="4900" dirty="0"/>
              <a:t> </a:t>
            </a:r>
            <a:r>
              <a:rPr lang="en-ID" sz="4900" dirty="0" err="1"/>
              <a:t>berwirausaha</a:t>
            </a:r>
            <a:r>
              <a:rPr lang="en-ID" sz="4900" dirty="0"/>
              <a:t> </a:t>
            </a:r>
            <a:r>
              <a:rPr lang="en-ID" sz="4900" dirty="0" err="1"/>
              <a:t>karena</a:t>
            </a:r>
            <a:r>
              <a:rPr lang="en-ID" sz="4900" dirty="0"/>
              <a:t> </a:t>
            </a:r>
            <a:r>
              <a:rPr lang="en-ID" sz="4900" dirty="0" err="1"/>
              <a:t>bisa</a:t>
            </a:r>
            <a:r>
              <a:rPr lang="en-ID" sz="4900" dirty="0"/>
              <a:t> </a:t>
            </a:r>
            <a:r>
              <a:rPr lang="en-ID" sz="4900" dirty="0" err="1"/>
              <a:t>meningkatkan</a:t>
            </a:r>
            <a:r>
              <a:rPr lang="en-ID" sz="4900" dirty="0"/>
              <a:t> </a:t>
            </a:r>
            <a:r>
              <a:rPr lang="en-ID" sz="4900" dirty="0" err="1"/>
              <a:t>pendapatan</a:t>
            </a:r>
            <a:r>
              <a:rPr lang="en-ID" sz="4900" dirty="0"/>
              <a:t>, </a:t>
            </a:r>
            <a:r>
              <a:rPr lang="en-ID" sz="4900" dirty="0" err="1"/>
              <a:t>memiliki</a:t>
            </a:r>
            <a:r>
              <a:rPr lang="en-ID" sz="4900" dirty="0"/>
              <a:t> </a:t>
            </a:r>
            <a:r>
              <a:rPr lang="en-ID" sz="4900" dirty="0" err="1"/>
              <a:t>waktu</a:t>
            </a:r>
            <a:r>
              <a:rPr lang="en-ID" sz="4900" dirty="0"/>
              <a:t> </a:t>
            </a:r>
            <a:r>
              <a:rPr lang="en-ID" sz="4900" dirty="0" err="1"/>
              <a:t>kerja</a:t>
            </a:r>
            <a:r>
              <a:rPr lang="en-ID" sz="4900" dirty="0"/>
              <a:t> yang </a:t>
            </a:r>
            <a:r>
              <a:rPr lang="en-ID" sz="4900" dirty="0" err="1"/>
              <a:t>fleksibel</a:t>
            </a:r>
            <a:r>
              <a:rPr lang="en-ID" sz="4900" dirty="0"/>
              <a:t>, dan </a:t>
            </a:r>
            <a:r>
              <a:rPr lang="en-ID" sz="4900" dirty="0" err="1"/>
              <a:t>mengembangkan</a:t>
            </a:r>
            <a:r>
              <a:rPr lang="en-ID" sz="4900" dirty="0"/>
              <a:t> </a:t>
            </a:r>
            <a:r>
              <a:rPr lang="en-ID" sz="4900" dirty="0" err="1"/>
              <a:t>hobi</a:t>
            </a:r>
            <a:r>
              <a:rPr lang="en-ID" sz="4900" dirty="0"/>
              <a:t> </a:t>
            </a:r>
            <a:r>
              <a:rPr lang="en-ID" sz="4900" dirty="0" err="1"/>
              <a:t>atau</a:t>
            </a:r>
            <a:r>
              <a:rPr lang="en-ID" sz="4900" dirty="0"/>
              <a:t> </a:t>
            </a:r>
            <a:r>
              <a:rPr lang="en-ID" sz="4900" dirty="0" err="1"/>
              <a:t>minat</a:t>
            </a:r>
            <a:r>
              <a:rPr lang="en-ID" sz="4900" dirty="0"/>
              <a:t> </a:t>
            </a:r>
            <a:r>
              <a:rPr lang="en-ID" sz="4900" dirty="0" err="1"/>
              <a:t>tertentu</a:t>
            </a:r>
            <a:r>
              <a:rPr lang="en-ID" sz="4900" dirty="0"/>
              <a:t>.</a:t>
            </a:r>
          </a:p>
          <a:p>
            <a:r>
              <a:rPr lang="en-ID" sz="4900" dirty="0" err="1"/>
              <a:t>Namun</a:t>
            </a:r>
            <a:r>
              <a:rPr lang="en-ID" sz="4900" dirty="0"/>
              <a:t>, </a:t>
            </a:r>
            <a:r>
              <a:rPr lang="en-ID" sz="4900" dirty="0" err="1"/>
              <a:t>mereka</a:t>
            </a:r>
            <a:r>
              <a:rPr lang="en-ID" sz="4900" dirty="0"/>
              <a:t> </a:t>
            </a:r>
            <a:r>
              <a:rPr lang="en-ID" sz="4900" dirty="0" err="1"/>
              <a:t>menghadapi</a:t>
            </a:r>
            <a:r>
              <a:rPr lang="en-ID" sz="4900" dirty="0"/>
              <a:t> </a:t>
            </a:r>
            <a:r>
              <a:rPr lang="en-ID" sz="4900" dirty="0" err="1"/>
              <a:t>sejumlah</a:t>
            </a:r>
            <a:r>
              <a:rPr lang="en-ID" sz="4900" dirty="0"/>
              <a:t> </a:t>
            </a:r>
            <a:r>
              <a:rPr lang="en-ID" sz="4900" dirty="0" err="1"/>
              <a:t>tantangan</a:t>
            </a:r>
            <a:r>
              <a:rPr lang="en-ID" sz="4900" dirty="0"/>
              <a:t> dalam </a:t>
            </a:r>
            <a:r>
              <a:rPr lang="en-ID" sz="4900" dirty="0" err="1"/>
              <a:t>memulai</a:t>
            </a:r>
            <a:r>
              <a:rPr lang="en-ID" sz="4900" dirty="0"/>
              <a:t> dan </a:t>
            </a:r>
            <a:r>
              <a:rPr lang="en-ID" sz="4900" dirty="0" err="1"/>
              <a:t>menjalankan</a:t>
            </a:r>
            <a:r>
              <a:rPr lang="en-ID" sz="4900" dirty="0"/>
              <a:t> </a:t>
            </a:r>
            <a:r>
              <a:rPr lang="en-ID" sz="4900" dirty="0" err="1"/>
              <a:t>usahanya</a:t>
            </a:r>
            <a:r>
              <a:rPr lang="en-ID" sz="4900" dirty="0"/>
              <a:t> </a:t>
            </a:r>
            <a:r>
              <a:rPr lang="en-ID" sz="4900" dirty="0" err="1"/>
              <a:t>yaitu</a:t>
            </a:r>
            <a:r>
              <a:rPr lang="en-ID" sz="4900" dirty="0"/>
              <a:t>: </a:t>
            </a:r>
          </a:p>
          <a:p>
            <a:r>
              <a:rPr lang="en-ID" sz="4900" dirty="0" err="1"/>
              <a:t>Pertama</a:t>
            </a:r>
            <a:r>
              <a:rPr lang="en-ID" sz="4900" dirty="0"/>
              <a:t>, </a:t>
            </a:r>
            <a:r>
              <a:rPr lang="en-ID" sz="4900" dirty="0" err="1"/>
              <a:t>perempuan</a:t>
            </a:r>
            <a:r>
              <a:rPr lang="en-ID" sz="4900" dirty="0"/>
              <a:t> </a:t>
            </a:r>
            <a:r>
              <a:rPr lang="en-ID" sz="4900" dirty="0" err="1"/>
              <a:t>umumnya</a:t>
            </a:r>
            <a:r>
              <a:rPr lang="en-ID" sz="4900" dirty="0"/>
              <a:t> </a:t>
            </a:r>
            <a:r>
              <a:rPr lang="en-ID" sz="4900" dirty="0" err="1"/>
              <a:t>dibebankan</a:t>
            </a:r>
            <a:r>
              <a:rPr lang="en-ID" sz="4900" dirty="0"/>
              <a:t> </a:t>
            </a:r>
            <a:r>
              <a:rPr lang="en-ID" sz="4900" dirty="0" err="1"/>
              <a:t>kewajiban</a:t>
            </a:r>
            <a:r>
              <a:rPr lang="en-ID" sz="4900" dirty="0"/>
              <a:t> </a:t>
            </a:r>
            <a:r>
              <a:rPr lang="en-ID" sz="4900" dirty="0" err="1"/>
              <a:t>mengurus</a:t>
            </a:r>
            <a:r>
              <a:rPr lang="en-ID" sz="4900" dirty="0"/>
              <a:t> </a:t>
            </a:r>
            <a:r>
              <a:rPr lang="en-ID" sz="4900" dirty="0" err="1"/>
              <a:t>rumah</a:t>
            </a:r>
            <a:r>
              <a:rPr lang="en-ID" sz="4900" dirty="0"/>
              <a:t> </a:t>
            </a:r>
            <a:r>
              <a:rPr lang="en-ID" sz="4900" dirty="0" err="1"/>
              <a:t>tangga</a:t>
            </a:r>
            <a:r>
              <a:rPr lang="en-ID" sz="4900" dirty="0"/>
              <a:t>. </a:t>
            </a:r>
            <a:r>
              <a:rPr lang="en-ID" sz="4900" dirty="0" err="1"/>
              <a:t>Mereka</a:t>
            </a:r>
            <a:r>
              <a:rPr lang="en-ID" sz="4900" dirty="0"/>
              <a:t> rata-rata </a:t>
            </a:r>
            <a:r>
              <a:rPr lang="en-ID" sz="4900" dirty="0" err="1"/>
              <a:t>menghabiskan</a:t>
            </a:r>
            <a:r>
              <a:rPr lang="en-ID" sz="4900" dirty="0"/>
              <a:t> 5,6 jam per pekan </a:t>
            </a:r>
            <a:r>
              <a:rPr lang="en-ID" sz="4900" dirty="0" err="1"/>
              <a:t>lebih</a:t>
            </a:r>
            <a:r>
              <a:rPr lang="en-ID" sz="4900" dirty="0"/>
              <a:t> lama </a:t>
            </a:r>
            <a:r>
              <a:rPr lang="en-ID" sz="4900" dirty="0" err="1"/>
              <a:t>dari</a:t>
            </a:r>
            <a:r>
              <a:rPr lang="en-ID" sz="4900" dirty="0"/>
              <a:t> </a:t>
            </a:r>
            <a:r>
              <a:rPr lang="en-ID" sz="4900" dirty="0" err="1"/>
              <a:t>laki-laki</a:t>
            </a:r>
            <a:r>
              <a:rPr lang="en-ID" sz="4900" dirty="0"/>
              <a:t> </a:t>
            </a:r>
            <a:r>
              <a:rPr lang="en-ID" sz="4900" dirty="0" err="1"/>
              <a:t>untuk</a:t>
            </a:r>
            <a:r>
              <a:rPr lang="en-ID" sz="4900" dirty="0"/>
              <a:t> </a:t>
            </a:r>
            <a:r>
              <a:rPr lang="en-ID" sz="4900" dirty="0" err="1"/>
              <a:t>melakukan</a:t>
            </a:r>
            <a:r>
              <a:rPr lang="en-ID" sz="4900" dirty="0"/>
              <a:t> </a:t>
            </a:r>
            <a:r>
              <a:rPr lang="en-ID" sz="4900" dirty="0" err="1"/>
              <a:t>pekerjaan</a:t>
            </a:r>
            <a:r>
              <a:rPr lang="en-ID" sz="4900" dirty="0"/>
              <a:t> </a:t>
            </a:r>
            <a:r>
              <a:rPr lang="en-ID" sz="4900" dirty="0" err="1"/>
              <a:t>rumah</a:t>
            </a:r>
            <a:r>
              <a:rPr lang="en-ID" sz="4900" dirty="0"/>
              <a:t>.</a:t>
            </a:r>
          </a:p>
          <a:p>
            <a:r>
              <a:rPr lang="en-ID" sz="4900" dirty="0" err="1"/>
              <a:t>Kedua</a:t>
            </a:r>
            <a:r>
              <a:rPr lang="en-ID" sz="4900" dirty="0"/>
              <a:t>, </a:t>
            </a:r>
            <a:r>
              <a:rPr lang="en-ID" sz="4900" dirty="0" err="1"/>
              <a:t>akses</a:t>
            </a:r>
            <a:r>
              <a:rPr lang="en-ID" sz="4900" dirty="0"/>
              <a:t> modal terbatas </a:t>
            </a:r>
            <a:r>
              <a:rPr lang="en-ID" sz="4900" dirty="0" err="1"/>
              <a:t>karena</a:t>
            </a:r>
            <a:r>
              <a:rPr lang="en-ID" sz="4900" dirty="0"/>
              <a:t> </a:t>
            </a:r>
            <a:r>
              <a:rPr lang="en-ID" sz="4900" dirty="0" err="1"/>
              <a:t>lebih</a:t>
            </a:r>
            <a:r>
              <a:rPr lang="en-ID" sz="4900" dirty="0"/>
              <a:t> </a:t>
            </a:r>
            <a:r>
              <a:rPr lang="en-ID" sz="4900" dirty="0" err="1"/>
              <a:t>sulit</a:t>
            </a:r>
            <a:r>
              <a:rPr lang="en-ID" sz="4900" dirty="0"/>
              <a:t> </a:t>
            </a:r>
            <a:r>
              <a:rPr lang="en-ID" sz="4900" dirty="0" err="1"/>
              <a:t>mendapatkan</a:t>
            </a:r>
            <a:r>
              <a:rPr lang="en-ID" sz="4900" dirty="0"/>
              <a:t> </a:t>
            </a:r>
            <a:r>
              <a:rPr lang="en-ID" sz="4900" dirty="0" err="1"/>
              <a:t>pinjaman</a:t>
            </a:r>
            <a:r>
              <a:rPr lang="en-ID" sz="4900" dirty="0"/>
              <a:t> </a:t>
            </a:r>
            <a:r>
              <a:rPr lang="en-ID" sz="4900" dirty="0" err="1"/>
              <a:t>daripada</a:t>
            </a:r>
            <a:r>
              <a:rPr lang="en-ID" sz="4900" dirty="0"/>
              <a:t> </a:t>
            </a:r>
            <a:r>
              <a:rPr lang="en-ID" sz="4900" dirty="0" err="1"/>
              <a:t>laki-laki</a:t>
            </a:r>
            <a:endParaRPr lang="en-ID" sz="4900" dirty="0"/>
          </a:p>
          <a:p>
            <a:r>
              <a:rPr lang="en-ID" sz="4900" dirty="0" err="1"/>
              <a:t>Ketiga</a:t>
            </a:r>
            <a:r>
              <a:rPr lang="en-ID" sz="4900" dirty="0"/>
              <a:t>, </a:t>
            </a:r>
            <a:r>
              <a:rPr lang="en-ID" sz="4900" dirty="0" err="1"/>
              <a:t>kemampuan</a:t>
            </a:r>
            <a:r>
              <a:rPr lang="en-ID" sz="4900" dirty="0"/>
              <a:t> </a:t>
            </a:r>
            <a:r>
              <a:rPr lang="en-ID" sz="4900" dirty="0" err="1"/>
              <a:t>bisnis</a:t>
            </a:r>
            <a:r>
              <a:rPr lang="en-ID" sz="4900" dirty="0"/>
              <a:t>, </a:t>
            </a:r>
            <a:r>
              <a:rPr lang="en-ID" sz="4900" dirty="0" err="1"/>
              <a:t>seperti</a:t>
            </a:r>
            <a:r>
              <a:rPr lang="en-ID" sz="4900" dirty="0"/>
              <a:t> </a:t>
            </a:r>
            <a:r>
              <a:rPr lang="en-ID" sz="4900" dirty="0" err="1"/>
              <a:t>manajemen</a:t>
            </a:r>
            <a:r>
              <a:rPr lang="en-ID" sz="4900" dirty="0"/>
              <a:t> </a:t>
            </a:r>
            <a:r>
              <a:rPr lang="en-ID" sz="4900" dirty="0" err="1"/>
              <a:t>keuangan</a:t>
            </a:r>
            <a:r>
              <a:rPr lang="en-ID" sz="4900" dirty="0"/>
              <a:t>, </a:t>
            </a:r>
            <a:r>
              <a:rPr lang="en-ID" sz="4900" dirty="0" err="1"/>
              <a:t>pemasaran</a:t>
            </a:r>
            <a:r>
              <a:rPr lang="en-ID" sz="4900" dirty="0"/>
              <a:t>, dan digital, </a:t>
            </a:r>
            <a:r>
              <a:rPr lang="en-ID" sz="4900" dirty="0" err="1"/>
              <a:t>masih</a:t>
            </a:r>
            <a:r>
              <a:rPr lang="en-ID" sz="4900" dirty="0"/>
              <a:t> minim </a:t>
            </a:r>
            <a:r>
              <a:rPr lang="en-ID" sz="4900" dirty="0" err="1"/>
              <a:t>dibandingkan</a:t>
            </a:r>
            <a:r>
              <a:rPr lang="en-ID" sz="4900" dirty="0"/>
              <a:t> </a:t>
            </a:r>
            <a:r>
              <a:rPr lang="en-ID" sz="4900" dirty="0" err="1"/>
              <a:t>laki-laki</a:t>
            </a:r>
            <a:br>
              <a:rPr lang="en-ID" sz="4900" dirty="0"/>
            </a:br>
            <a:endParaRPr lang="en-ID" sz="4900" dirty="0"/>
          </a:p>
          <a:p>
            <a:endParaRPr lang="en-ID" sz="3000" dirty="0"/>
          </a:p>
          <a:p>
            <a:endParaRPr lang="en-ID" sz="3000" dirty="0"/>
          </a:p>
          <a:p>
            <a:pPr marL="0" indent="0">
              <a:buNone/>
            </a:pPr>
            <a:endParaRPr lang="en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51DCD4-9C27-A0B4-8F4A-6055C8E5A1D4}"/>
              </a:ext>
            </a:extLst>
          </p:cNvPr>
          <p:cNvSpPr txBox="1"/>
          <p:nvPr/>
        </p:nvSpPr>
        <p:spPr>
          <a:xfrm>
            <a:off x="115931" y="6581001"/>
            <a:ext cx="821817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200" dirty="0" err="1"/>
              <a:t>Sumber</a:t>
            </a:r>
            <a:r>
              <a:rPr lang="en-ID" sz="1200" dirty="0"/>
              <a:t> : https://katadata.co.id/ariayudhistira/infografik/5fcede75da49c/suka-duka-perempuan-dalam-berwirausaha</a:t>
            </a:r>
          </a:p>
        </p:txBody>
      </p:sp>
    </p:spTree>
    <p:extLst>
      <p:ext uri="{BB962C8B-B14F-4D97-AF65-F5344CB8AC3E}">
        <p14:creationId xmlns:p14="http://schemas.microsoft.com/office/powerpoint/2010/main" val="26000551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br>
              <a:rPr lang="es-ES" sz="3200" b="1" dirty="0">
                <a:solidFill>
                  <a:srgbClr val="FFFFFF"/>
                </a:solidFill>
                <a:latin typeface="+mn-lt"/>
              </a:rPr>
            </a:br>
            <a:r>
              <a:rPr lang="es-ES" sz="3200" b="1" dirty="0">
                <a:solidFill>
                  <a:srgbClr val="FFFFFF"/>
                </a:solidFill>
                <a:latin typeface="+mn-lt"/>
              </a:rPr>
              <a:t>Cameron, </a:t>
            </a:r>
            <a:r>
              <a:rPr lang="es-ES" sz="3200" b="1" dirty="0" err="1">
                <a:solidFill>
                  <a:srgbClr val="FFFFFF"/>
                </a:solidFill>
                <a:latin typeface="+mn-lt"/>
              </a:rPr>
              <a:t>et.al</a:t>
            </a:r>
            <a:br>
              <a:rPr lang="es-ES" sz="3200" b="1" dirty="0">
                <a:solidFill>
                  <a:srgbClr val="FFFFFF"/>
                </a:solidFill>
                <a:latin typeface="+mn-lt"/>
              </a:rPr>
            </a:br>
            <a:r>
              <a:rPr lang="es-ES" sz="3200" b="1" dirty="0">
                <a:solidFill>
                  <a:srgbClr val="FFFFFF"/>
                </a:solidFill>
                <a:latin typeface="+mn-lt"/>
              </a:rPr>
              <a:t>(2020)</a:t>
            </a:r>
            <a:endParaRPr lang="en-US" sz="32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Pertumbuhan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 Indonesia </a:t>
            </a:r>
            <a:r>
              <a:rPr lang="en-US" sz="5400" dirty="0" err="1"/>
              <a:t>meningkat</a:t>
            </a:r>
            <a:r>
              <a:rPr lang="en-US" sz="5400" dirty="0"/>
              <a:t>, </a:t>
            </a:r>
            <a:r>
              <a:rPr lang="en-US" sz="5400" dirty="0" err="1"/>
              <a:t>tapi</a:t>
            </a:r>
            <a:r>
              <a:rPr lang="en-US" sz="5400" dirty="0"/>
              <a:t> tidak </a:t>
            </a:r>
            <a:r>
              <a:rPr lang="en-US" sz="5400" dirty="0" err="1"/>
              <a:t>menambah</a:t>
            </a:r>
            <a:r>
              <a:rPr lang="en-US" sz="5400" dirty="0"/>
              <a:t> </a:t>
            </a:r>
            <a:r>
              <a:rPr lang="en-US" sz="5400" dirty="0" err="1"/>
              <a:t>jumlah</a:t>
            </a:r>
            <a:r>
              <a:rPr lang="en-US" sz="5400" dirty="0"/>
              <a:t> </a:t>
            </a:r>
            <a:r>
              <a:rPr lang="en-US" sz="5400" dirty="0" err="1"/>
              <a:t>pekerja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pembagian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gender di </a:t>
            </a:r>
            <a:r>
              <a:rPr lang="en-US" sz="5400" dirty="0" err="1"/>
              <a:t>rumah</a:t>
            </a:r>
            <a:r>
              <a:rPr lang="en-US" sz="5400" dirty="0"/>
              <a:t> dan </a:t>
            </a:r>
            <a:r>
              <a:rPr lang="en-US" sz="5400" dirty="0" err="1"/>
              <a:t>kesenjangan</a:t>
            </a:r>
            <a:r>
              <a:rPr lang="en-US" sz="5400" dirty="0"/>
              <a:t> </a:t>
            </a:r>
            <a:r>
              <a:rPr lang="en-US" sz="5400" dirty="0" err="1"/>
              <a:t>upah</a:t>
            </a:r>
            <a:r>
              <a:rPr lang="en-US" sz="5400" dirty="0"/>
              <a:t> </a:t>
            </a:r>
            <a:r>
              <a:rPr lang="en-US" sz="5400" dirty="0" err="1"/>
              <a:t>antargender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57736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3200" b="1" dirty="0">
                <a:solidFill>
                  <a:srgbClr val="FFFFFF"/>
                </a:solidFill>
                <a:latin typeface="+mn-lt"/>
              </a:rPr>
              <a:t>…..</a:t>
            </a:r>
            <a:r>
              <a:rPr lang="es-ES" sz="32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32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7268" y="480310"/>
            <a:ext cx="7524801" cy="6011930"/>
          </a:xfrm>
        </p:spPr>
        <p:txBody>
          <a:bodyPr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ID" sz="5400" dirty="0" err="1"/>
              <a:t>Menurut</a:t>
            </a:r>
            <a:r>
              <a:rPr lang="en-ID" sz="5400" dirty="0"/>
              <a:t> </a:t>
            </a:r>
            <a:r>
              <a:rPr lang="en-ID" sz="5400" dirty="0" err="1"/>
              <a:t>estimasi</a:t>
            </a:r>
            <a:r>
              <a:rPr lang="en-ID" sz="5400" dirty="0"/>
              <a:t> oleh Badan Pusat </a:t>
            </a:r>
            <a:r>
              <a:rPr lang="en-ID" sz="5400" dirty="0" err="1"/>
              <a:t>Statistik</a:t>
            </a:r>
            <a:r>
              <a:rPr lang="en-ID" sz="5400" dirty="0"/>
              <a:t> (BPS), </a:t>
            </a:r>
            <a:r>
              <a:rPr lang="en-ID" sz="5400" dirty="0" err="1"/>
              <a:t>separuh</a:t>
            </a:r>
            <a:r>
              <a:rPr lang="en-ID" sz="5400" dirty="0"/>
              <a:t> </a:t>
            </a:r>
            <a:r>
              <a:rPr lang="en-ID" sz="5400" dirty="0" err="1"/>
              <a:t>populasi</a:t>
            </a:r>
            <a:r>
              <a:rPr lang="en-ID" sz="5400" dirty="0"/>
              <a:t> Indonesia </a:t>
            </a:r>
            <a:r>
              <a:rPr lang="en-ID" sz="5400" dirty="0" err="1"/>
              <a:t>atau</a:t>
            </a:r>
            <a:r>
              <a:rPr lang="en-ID" sz="5400" dirty="0"/>
              <a:t> </a:t>
            </a:r>
            <a:r>
              <a:rPr lang="en-ID" sz="5400" dirty="0" err="1"/>
              <a:t>lebih</a:t>
            </a:r>
            <a:r>
              <a:rPr lang="en-ID" sz="5400" dirty="0"/>
              <a:t> </a:t>
            </a:r>
            <a:r>
              <a:rPr lang="en-ID" sz="5400" dirty="0" err="1"/>
              <a:t>dari</a:t>
            </a:r>
            <a:r>
              <a:rPr lang="en-ID" sz="5400" dirty="0"/>
              <a:t> 130 </a:t>
            </a:r>
            <a:r>
              <a:rPr lang="en-ID" sz="5400" dirty="0" err="1"/>
              <a:t>juta</a:t>
            </a:r>
            <a:r>
              <a:rPr lang="en-ID" sz="5400" dirty="0"/>
              <a:t> </a:t>
            </a:r>
            <a:r>
              <a:rPr lang="en-ID" sz="5400" dirty="0" err="1"/>
              <a:t>jiwa</a:t>
            </a:r>
            <a:r>
              <a:rPr lang="en-ID" sz="5400" dirty="0"/>
              <a:t> </a:t>
            </a:r>
            <a:r>
              <a:rPr lang="en-ID" sz="5400" dirty="0" err="1"/>
              <a:t>adalah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. Dengan </a:t>
            </a:r>
            <a:r>
              <a:rPr lang="en-ID" sz="5400" dirty="0" err="1"/>
              <a:t>demikian</a:t>
            </a:r>
            <a:r>
              <a:rPr lang="en-ID" sz="5400" dirty="0"/>
              <a:t>, </a:t>
            </a:r>
            <a:r>
              <a:rPr lang="en-ID" sz="5400" dirty="0" err="1"/>
              <a:t>adalah</a:t>
            </a:r>
            <a:r>
              <a:rPr lang="en-ID" sz="5400" dirty="0"/>
              <a:t> </a:t>
            </a:r>
            <a:r>
              <a:rPr lang="en-ID" sz="5400" dirty="0" err="1"/>
              <a:t>hal</a:t>
            </a:r>
            <a:r>
              <a:rPr lang="en-ID" sz="5400" dirty="0"/>
              <a:t> yang </a:t>
            </a:r>
            <a:r>
              <a:rPr lang="en-ID" sz="5400" dirty="0" err="1"/>
              <a:t>logis</a:t>
            </a:r>
            <a:r>
              <a:rPr lang="en-ID" sz="5400" dirty="0"/>
              <a:t> </a:t>
            </a:r>
            <a:r>
              <a:rPr lang="en-ID" sz="5400" dirty="0" err="1"/>
              <a:t>jika</a:t>
            </a:r>
            <a:r>
              <a:rPr lang="en-ID" sz="5400" dirty="0"/>
              <a:t> </a:t>
            </a:r>
            <a:r>
              <a:rPr lang="en-ID" sz="5400" dirty="0" err="1"/>
              <a:t>semakin</a:t>
            </a:r>
            <a:r>
              <a:rPr lang="en-ID" sz="5400" dirty="0"/>
              <a:t> </a:t>
            </a:r>
            <a:r>
              <a:rPr lang="en-ID" sz="5400" dirty="0" err="1"/>
              <a:t>banyak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 yang </a:t>
            </a:r>
            <a:r>
              <a:rPr lang="en-ID" sz="5400" dirty="0" err="1"/>
              <a:t>terlibat</a:t>
            </a:r>
            <a:r>
              <a:rPr lang="en-ID" sz="5400" dirty="0"/>
              <a:t> dalam </a:t>
            </a:r>
            <a:r>
              <a:rPr lang="en-ID" sz="5400" dirty="0" err="1"/>
              <a:t>pembangunan</a:t>
            </a:r>
            <a:r>
              <a:rPr lang="en-ID" sz="5400" dirty="0"/>
              <a:t> </a:t>
            </a:r>
            <a:r>
              <a:rPr lang="en-ID" sz="5400" dirty="0" err="1"/>
              <a:t>ekonomi</a:t>
            </a:r>
            <a:r>
              <a:rPr lang="en-ID" sz="5400" dirty="0"/>
              <a:t>. </a:t>
            </a:r>
            <a:r>
              <a:rPr lang="en-ID" sz="5400" dirty="0" err="1"/>
              <a:t>Estimasi</a:t>
            </a:r>
            <a:r>
              <a:rPr lang="en-ID" sz="5400" dirty="0"/>
              <a:t> yang </a:t>
            </a:r>
            <a:r>
              <a:rPr lang="en-ID" sz="5400" dirty="0" err="1"/>
              <a:t>sama</a:t>
            </a:r>
            <a:r>
              <a:rPr lang="en-ID" sz="5400" dirty="0"/>
              <a:t> juga </a:t>
            </a:r>
            <a:r>
              <a:rPr lang="en-ID" sz="5400" dirty="0" err="1"/>
              <a:t>memproyeksikan</a:t>
            </a:r>
            <a:r>
              <a:rPr lang="en-ID" sz="5400" dirty="0"/>
              <a:t> </a:t>
            </a:r>
            <a:r>
              <a:rPr lang="en-ID" sz="5400" dirty="0" err="1"/>
              <a:t>bahwa</a:t>
            </a:r>
            <a:r>
              <a:rPr lang="en-ID" sz="5400" dirty="0"/>
              <a:t> pada 2032 </a:t>
            </a:r>
            <a:r>
              <a:rPr lang="en-ID" sz="5400" dirty="0" err="1"/>
              <a:t>akan</a:t>
            </a:r>
            <a:r>
              <a:rPr lang="en-ID" sz="5400" dirty="0"/>
              <a:t> </a:t>
            </a:r>
            <a:r>
              <a:rPr lang="en-ID" sz="5400" dirty="0" err="1"/>
              <a:t>ada</a:t>
            </a:r>
            <a:r>
              <a:rPr lang="en-ID" sz="5400" dirty="0"/>
              <a:t> 149,19 </a:t>
            </a:r>
            <a:r>
              <a:rPr lang="en-ID" sz="5400" dirty="0" err="1"/>
              <a:t>juta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 </a:t>
            </a:r>
            <a:r>
              <a:rPr lang="en-ID" sz="5400" dirty="0" err="1"/>
              <a:t>dibandingkan</a:t>
            </a:r>
            <a:r>
              <a:rPr lang="en-ID" sz="5400" dirty="0"/>
              <a:t> 149,17 </a:t>
            </a:r>
            <a:r>
              <a:rPr lang="en-ID" sz="5400" dirty="0" err="1"/>
              <a:t>juta</a:t>
            </a:r>
            <a:r>
              <a:rPr lang="en-ID" sz="5400" dirty="0"/>
              <a:t> </a:t>
            </a:r>
            <a:r>
              <a:rPr lang="en-ID" sz="5400" dirty="0" err="1"/>
              <a:t>laki-laki</a:t>
            </a:r>
            <a:r>
              <a:rPr lang="en-ID" sz="5400" dirty="0"/>
              <a:t>. Ini </a:t>
            </a:r>
            <a:r>
              <a:rPr lang="en-ID" sz="5400" dirty="0" err="1"/>
              <a:t>pertama</a:t>
            </a:r>
            <a:r>
              <a:rPr lang="en-ID" sz="5400" dirty="0"/>
              <a:t> </a:t>
            </a:r>
            <a:r>
              <a:rPr lang="en-ID" sz="5400" dirty="0" err="1"/>
              <a:t>kalinya</a:t>
            </a:r>
            <a:r>
              <a:rPr lang="en-ID" sz="5400" dirty="0"/>
              <a:t> </a:t>
            </a:r>
            <a:r>
              <a:rPr lang="en-ID" sz="5400" dirty="0" err="1"/>
              <a:t>jumlah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 </a:t>
            </a:r>
            <a:r>
              <a:rPr lang="en-ID" sz="5400" dirty="0" err="1"/>
              <a:t>akan</a:t>
            </a:r>
            <a:r>
              <a:rPr lang="en-ID" sz="5400" dirty="0"/>
              <a:t> </a:t>
            </a:r>
            <a:r>
              <a:rPr lang="en-ID" sz="5400" dirty="0" err="1"/>
              <a:t>lebih</a:t>
            </a:r>
            <a:r>
              <a:rPr lang="en-ID" sz="5400" dirty="0"/>
              <a:t> </a:t>
            </a:r>
            <a:r>
              <a:rPr lang="en-ID" sz="5400" dirty="0" err="1"/>
              <a:t>besar</a:t>
            </a:r>
            <a:r>
              <a:rPr lang="en-ID" sz="5400" dirty="0"/>
              <a:t> </a:t>
            </a:r>
            <a:r>
              <a:rPr lang="en-ID" sz="5400" dirty="0" err="1"/>
              <a:t>jika</a:t>
            </a:r>
            <a:r>
              <a:rPr lang="en-ID" sz="5400" dirty="0"/>
              <a:t> </a:t>
            </a:r>
            <a:r>
              <a:rPr lang="en-ID" sz="5400" dirty="0" err="1"/>
              <a:t>dibandingkan</a:t>
            </a:r>
            <a:r>
              <a:rPr lang="en-ID" sz="5400" dirty="0"/>
              <a:t> dengan </a:t>
            </a:r>
            <a:r>
              <a:rPr lang="en-ID" sz="5400" dirty="0" err="1"/>
              <a:t>laki-laki</a:t>
            </a:r>
            <a:r>
              <a:rPr lang="en-ID" sz="5400" dirty="0"/>
              <a:t> di Indonesia”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8285502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3200" b="1" dirty="0" err="1">
                <a:solidFill>
                  <a:srgbClr val="FFFFFF"/>
                </a:solidFill>
                <a:latin typeface="+mn-lt"/>
              </a:rPr>
              <a:t>lanjutan</a:t>
            </a:r>
            <a:r>
              <a:rPr lang="es-ES" sz="3200" b="1" dirty="0">
                <a:solidFill>
                  <a:srgbClr val="FFFFFF"/>
                </a:solidFill>
                <a:latin typeface="+mn-lt"/>
              </a:rPr>
              <a:t>…..</a:t>
            </a:r>
            <a:endParaRPr lang="en-US" sz="32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8080" y="225584"/>
            <a:ext cx="7838309" cy="6155622"/>
          </a:xfrm>
        </p:spPr>
        <p:txBody>
          <a:bodyPr anchor="ctr">
            <a:noAutofit/>
          </a:bodyPr>
          <a:lstStyle/>
          <a:p>
            <a:r>
              <a:rPr lang="en-US" sz="3000" dirty="0"/>
              <a:t>Di Indonesia, </a:t>
            </a:r>
            <a:r>
              <a:rPr lang="en-US" sz="3000" dirty="0" err="1"/>
              <a:t>partisipasi</a:t>
            </a:r>
            <a:r>
              <a:rPr lang="en-US" sz="3000" dirty="0"/>
              <a:t> </a:t>
            </a:r>
            <a:r>
              <a:rPr lang="en-US" sz="3000" dirty="0" err="1"/>
              <a:t>pekerja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</a:t>
            </a:r>
            <a:r>
              <a:rPr lang="en-US" sz="3000" dirty="0" err="1"/>
              <a:t>stagnan</a:t>
            </a:r>
            <a:r>
              <a:rPr lang="en-US" sz="3000" dirty="0"/>
              <a:t> pada </a:t>
            </a:r>
            <a:r>
              <a:rPr lang="en-US" sz="3000" dirty="0" err="1"/>
              <a:t>angka</a:t>
            </a:r>
            <a:r>
              <a:rPr lang="en-US" sz="3000" dirty="0"/>
              <a:t> 50 </a:t>
            </a:r>
            <a:r>
              <a:rPr lang="en-US" sz="3000" dirty="0" err="1"/>
              <a:t>persen</a:t>
            </a:r>
            <a:r>
              <a:rPr lang="en-US" sz="3000" dirty="0"/>
              <a:t> </a:t>
            </a:r>
            <a:r>
              <a:rPr lang="en-US" sz="3000" dirty="0" err="1"/>
              <a:t>selama</a:t>
            </a:r>
            <a:r>
              <a:rPr lang="en-US" sz="3000" dirty="0"/>
              <a:t> 30 </a:t>
            </a:r>
            <a:r>
              <a:rPr lang="en-US" sz="3000" dirty="0" err="1"/>
              <a:t>tahun</a:t>
            </a:r>
            <a:r>
              <a:rPr lang="en-US" sz="3000" dirty="0"/>
              <a:t> </a:t>
            </a:r>
            <a:r>
              <a:rPr lang="en-US" sz="3000" dirty="0" err="1"/>
              <a:t>terakhir</a:t>
            </a:r>
            <a:r>
              <a:rPr lang="en-US" sz="3000" dirty="0"/>
              <a:t>. Ini </a:t>
            </a:r>
            <a:r>
              <a:rPr lang="en-US" sz="3000" dirty="0" err="1"/>
              <a:t>sedikit</a:t>
            </a:r>
            <a:r>
              <a:rPr lang="en-US" sz="3000" dirty="0"/>
              <a:t> </a:t>
            </a:r>
            <a:r>
              <a:rPr lang="en-US" sz="3000" dirty="0" err="1"/>
              <a:t>menjadi</a:t>
            </a:r>
            <a:r>
              <a:rPr lang="en-US" sz="3000" dirty="0"/>
              <a:t> </a:t>
            </a:r>
            <a:r>
              <a:rPr lang="en-US" sz="3000" dirty="0" err="1"/>
              <a:t>misteri</a:t>
            </a:r>
            <a:r>
              <a:rPr lang="en-US" sz="3000" dirty="0"/>
              <a:t> </a:t>
            </a:r>
            <a:r>
              <a:rPr lang="en-US" sz="3000" dirty="0" err="1"/>
              <a:t>mengingat</a:t>
            </a:r>
            <a:r>
              <a:rPr lang="en-US" sz="3000" dirty="0"/>
              <a:t> </a:t>
            </a:r>
            <a:r>
              <a:rPr lang="en-US" sz="3000" dirty="0" err="1"/>
              <a:t>pertumbuhan</a:t>
            </a:r>
            <a:r>
              <a:rPr lang="en-US" sz="3000" dirty="0"/>
              <a:t> </a:t>
            </a:r>
            <a:r>
              <a:rPr lang="en-US" sz="3000" dirty="0" err="1"/>
              <a:t>ekonomi</a:t>
            </a:r>
            <a:r>
              <a:rPr lang="en-US" sz="3000" dirty="0"/>
              <a:t> Indonesia yang dramatis </a:t>
            </a:r>
            <a:r>
              <a:rPr lang="en-US" sz="3000" dirty="0" err="1"/>
              <a:t>selama</a:t>
            </a:r>
            <a:r>
              <a:rPr lang="en-US" sz="3000" dirty="0"/>
              <a:t> </a:t>
            </a:r>
            <a:r>
              <a:rPr lang="en-US" sz="3000" dirty="0" err="1"/>
              <a:t>kurun</a:t>
            </a:r>
            <a:r>
              <a:rPr lang="en-US" sz="3000" dirty="0"/>
              <a:t> yang </a:t>
            </a:r>
            <a:r>
              <a:rPr lang="en-US" sz="3000" dirty="0" err="1"/>
              <a:t>sama</a:t>
            </a:r>
            <a:r>
              <a:rPr lang="en-US" sz="3000" dirty="0"/>
              <a:t>. Tingkat </a:t>
            </a:r>
            <a:r>
              <a:rPr lang="en-US" sz="3000" dirty="0" err="1"/>
              <a:t>pendidikan</a:t>
            </a:r>
            <a:r>
              <a:rPr lang="en-US" sz="3000" dirty="0"/>
              <a:t> </a:t>
            </a:r>
            <a:r>
              <a:rPr lang="en-US" sz="3000" dirty="0" err="1"/>
              <a:t>bagi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</a:t>
            </a:r>
            <a:r>
              <a:rPr lang="en-US" sz="3000" dirty="0" err="1"/>
              <a:t>maupun</a:t>
            </a:r>
            <a:r>
              <a:rPr lang="en-US" sz="3000" dirty="0"/>
              <a:t> </a:t>
            </a:r>
            <a:r>
              <a:rPr lang="en-US" sz="3000" dirty="0" err="1"/>
              <a:t>anggaran</a:t>
            </a:r>
            <a:r>
              <a:rPr lang="en-US" sz="3000" dirty="0"/>
              <a:t> </a:t>
            </a:r>
            <a:r>
              <a:rPr lang="en-US" sz="3000" dirty="0" err="1"/>
              <a:t>kesehatan</a:t>
            </a:r>
            <a:r>
              <a:rPr lang="en-US" sz="3000" dirty="0"/>
              <a:t> pun </a:t>
            </a:r>
            <a:r>
              <a:rPr lang="en-US" sz="3000" dirty="0" err="1"/>
              <a:t>turut</a:t>
            </a:r>
            <a:r>
              <a:rPr lang="en-US" sz="3000" dirty="0"/>
              <a:t> </a:t>
            </a:r>
            <a:r>
              <a:rPr lang="en-US" sz="3000" dirty="0" err="1"/>
              <a:t>meningkat</a:t>
            </a:r>
            <a:r>
              <a:rPr lang="en-US" sz="3000" dirty="0"/>
              <a:t>.</a:t>
            </a:r>
          </a:p>
          <a:p>
            <a:r>
              <a:rPr lang="en-US" sz="3000" dirty="0"/>
              <a:t>Di </a:t>
            </a:r>
            <a:r>
              <a:rPr lang="en-US" sz="3000" dirty="0" err="1"/>
              <a:t>banyak</a:t>
            </a:r>
            <a:r>
              <a:rPr lang="en-US" sz="3000" dirty="0"/>
              <a:t> negara, </a:t>
            </a:r>
            <a:r>
              <a:rPr lang="en-US" sz="3000" dirty="0" err="1"/>
              <a:t>partisipasi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di dunia </a:t>
            </a:r>
            <a:r>
              <a:rPr lang="en-US" sz="3000" dirty="0" err="1"/>
              <a:t>kerja</a:t>
            </a:r>
            <a:r>
              <a:rPr lang="en-US" sz="3000" dirty="0"/>
              <a:t> </a:t>
            </a:r>
            <a:r>
              <a:rPr lang="en-US" sz="3000" dirty="0" err="1"/>
              <a:t>meningkat</a:t>
            </a:r>
            <a:r>
              <a:rPr lang="en-US" sz="3000" dirty="0"/>
              <a:t> </a:t>
            </a:r>
            <a:r>
              <a:rPr lang="en-US" sz="3000" dirty="0" err="1"/>
              <a:t>seiring</a:t>
            </a:r>
            <a:r>
              <a:rPr lang="en-US" sz="3000" dirty="0"/>
              <a:t> dengan </a:t>
            </a:r>
            <a:r>
              <a:rPr lang="en-US" sz="3000" dirty="0" err="1"/>
              <a:t>pertumbuhan</a:t>
            </a:r>
            <a:r>
              <a:rPr lang="en-US" sz="3000" dirty="0"/>
              <a:t> </a:t>
            </a:r>
            <a:r>
              <a:rPr lang="en-US" sz="3000" dirty="0" err="1"/>
              <a:t>ekonomi</a:t>
            </a:r>
            <a:r>
              <a:rPr lang="en-US" sz="3000" dirty="0"/>
              <a:t> dan </a:t>
            </a:r>
            <a:r>
              <a:rPr lang="en-US" sz="3000" dirty="0" err="1"/>
              <a:t>peningkatan</a:t>
            </a:r>
            <a:r>
              <a:rPr lang="en-US" sz="3000" dirty="0"/>
              <a:t> level </a:t>
            </a:r>
            <a:r>
              <a:rPr lang="en-US" sz="3000" dirty="0" err="1"/>
              <a:t>pendidikan</a:t>
            </a:r>
            <a:r>
              <a:rPr lang="en-US" sz="3000" dirty="0"/>
              <a:t>. Di negara </a:t>
            </a:r>
            <a:r>
              <a:rPr lang="en-US" sz="3000" dirty="0" err="1"/>
              <a:t>maju</a:t>
            </a:r>
            <a:r>
              <a:rPr lang="en-US" sz="3000" dirty="0"/>
              <a:t> </a:t>
            </a:r>
            <a:r>
              <a:rPr lang="en-US" sz="3000" dirty="0" err="1"/>
              <a:t>seperti</a:t>
            </a:r>
            <a:r>
              <a:rPr lang="en-US" sz="3000" dirty="0"/>
              <a:t> Australia, </a:t>
            </a:r>
            <a:r>
              <a:rPr lang="en-US" sz="3000" dirty="0" err="1"/>
              <a:t>misalnya</a:t>
            </a:r>
            <a:r>
              <a:rPr lang="en-US" sz="3000" dirty="0"/>
              <a:t>, 62 </a:t>
            </a:r>
            <a:r>
              <a:rPr lang="en-US" sz="3000" dirty="0" err="1"/>
              <a:t>persen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</a:t>
            </a:r>
            <a:r>
              <a:rPr lang="en-US" sz="3000" dirty="0" err="1"/>
              <a:t>berusia</a:t>
            </a:r>
            <a:r>
              <a:rPr lang="en-US" sz="3000" dirty="0"/>
              <a:t> </a:t>
            </a:r>
            <a:r>
              <a:rPr lang="en-US" sz="3000" dirty="0" err="1"/>
              <a:t>kerja</a:t>
            </a:r>
            <a:r>
              <a:rPr lang="en-US" sz="3000" dirty="0"/>
              <a:t> </a:t>
            </a:r>
            <a:r>
              <a:rPr lang="en-US" sz="3000" dirty="0" err="1"/>
              <a:t>memiliki</a:t>
            </a:r>
            <a:r>
              <a:rPr lang="en-US" sz="3000" dirty="0"/>
              <a:t> </a:t>
            </a:r>
            <a:r>
              <a:rPr lang="en-US" sz="3000" dirty="0" err="1"/>
              <a:t>pekerjaan</a:t>
            </a:r>
            <a:r>
              <a:rPr lang="en-US" sz="3000" dirty="0"/>
              <a:t>. Negara </a:t>
            </a:r>
            <a:r>
              <a:rPr lang="en-US" sz="3000" dirty="0" err="1"/>
              <a:t>berkembang</a:t>
            </a:r>
            <a:r>
              <a:rPr lang="en-US" sz="3000" dirty="0"/>
              <a:t> </a:t>
            </a:r>
            <a:r>
              <a:rPr lang="en-US" sz="3000" dirty="0" err="1"/>
              <a:t>seperti</a:t>
            </a:r>
            <a:r>
              <a:rPr lang="en-US" sz="3000" dirty="0"/>
              <a:t> </a:t>
            </a:r>
            <a:r>
              <a:rPr lang="en-US" sz="3000" dirty="0" err="1"/>
              <a:t>Cina</a:t>
            </a:r>
            <a:r>
              <a:rPr lang="en-US" sz="3000" dirty="0"/>
              <a:t>, </a:t>
            </a:r>
            <a:r>
              <a:rPr lang="en-US" sz="3000" dirty="0" err="1"/>
              <a:t>Kamboja</a:t>
            </a:r>
            <a:r>
              <a:rPr lang="en-US" sz="3000" dirty="0"/>
              <a:t>, dan Thailand pun </a:t>
            </a:r>
            <a:r>
              <a:rPr lang="en-US" sz="3000" dirty="0" err="1"/>
              <a:t>memiliki</a:t>
            </a:r>
            <a:r>
              <a:rPr lang="en-US" sz="3000" dirty="0"/>
              <a:t> </a:t>
            </a:r>
            <a:r>
              <a:rPr lang="en-US" sz="3000" dirty="0" err="1"/>
              <a:t>persentase</a:t>
            </a:r>
            <a:r>
              <a:rPr lang="en-US" sz="3000" dirty="0"/>
              <a:t> di </a:t>
            </a:r>
            <a:r>
              <a:rPr lang="en-US" sz="3000" dirty="0" err="1"/>
              <a:t>atas</a:t>
            </a:r>
            <a:r>
              <a:rPr lang="en-US" sz="3000" dirty="0"/>
              <a:t> 60 </a:t>
            </a:r>
            <a:r>
              <a:rPr lang="en-US" sz="3000" dirty="0" err="1"/>
              <a:t>persen</a:t>
            </a:r>
            <a:r>
              <a:rPr lang="en-US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42817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3200" b="1" dirty="0" err="1">
                <a:solidFill>
                  <a:srgbClr val="FFFFFF"/>
                </a:solidFill>
                <a:latin typeface="+mn-lt"/>
              </a:rPr>
              <a:t>lanjutan</a:t>
            </a:r>
            <a:r>
              <a:rPr lang="es-ES" sz="3200" b="1" dirty="0">
                <a:solidFill>
                  <a:srgbClr val="FFFFFF"/>
                </a:solidFill>
                <a:latin typeface="+mn-lt"/>
              </a:rPr>
              <a:t>…..</a:t>
            </a:r>
            <a:endParaRPr lang="en-US" sz="32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137" y="225583"/>
            <a:ext cx="8216537" cy="6554040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D" sz="1600" dirty="0" err="1"/>
              <a:t>Beberapa</a:t>
            </a:r>
            <a:r>
              <a:rPr lang="en-ID" sz="1600" dirty="0"/>
              <a:t> </a:t>
            </a:r>
            <a:r>
              <a:rPr lang="en-ID" sz="1600" dirty="0" err="1"/>
              <a:t>faktor</a:t>
            </a:r>
            <a:r>
              <a:rPr lang="en-ID" sz="1600" dirty="0"/>
              <a:t> yang </a:t>
            </a:r>
            <a:r>
              <a:rPr lang="en-ID" sz="1600" dirty="0" err="1"/>
              <a:t>membuat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di Indonesia tidak </a:t>
            </a:r>
            <a:r>
              <a:rPr lang="en-ID" sz="1600" dirty="0" err="1"/>
              <a:t>bekerja</a:t>
            </a:r>
            <a:r>
              <a:rPr lang="en-ID" sz="1600" dirty="0"/>
              <a:t> :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ID" sz="1600" dirty="0" err="1"/>
              <a:t>Pertama</a:t>
            </a:r>
            <a:r>
              <a:rPr lang="en-ID" sz="1600" dirty="0"/>
              <a:t>, </a:t>
            </a:r>
            <a:r>
              <a:rPr lang="en-ID" sz="1600" dirty="0" err="1"/>
              <a:t>urbanisasi</a:t>
            </a:r>
            <a:r>
              <a:rPr lang="en-ID" sz="1600" dirty="0"/>
              <a:t> yang </a:t>
            </a:r>
            <a:r>
              <a:rPr lang="en-ID" sz="1600" dirty="0" err="1"/>
              <a:t>mengakibatkan</a:t>
            </a:r>
            <a:r>
              <a:rPr lang="en-ID" sz="1600" dirty="0"/>
              <a:t> </a:t>
            </a:r>
            <a:r>
              <a:rPr lang="en-ID" sz="1600" dirty="0" err="1"/>
              <a:t>peralihan</a:t>
            </a:r>
            <a:r>
              <a:rPr lang="en-ID" sz="1600" dirty="0"/>
              <a:t> </a:t>
            </a:r>
            <a:r>
              <a:rPr lang="en-ID" sz="1600" dirty="0" err="1"/>
              <a:t>pekerjaan</a:t>
            </a:r>
            <a:r>
              <a:rPr lang="en-ID" sz="1600" dirty="0"/>
              <a:t> </a:t>
            </a:r>
            <a:r>
              <a:rPr lang="en-ID" sz="1600" dirty="0" err="1"/>
              <a:t>dari</a:t>
            </a:r>
            <a:r>
              <a:rPr lang="en-ID" sz="1600" dirty="0"/>
              <a:t> </a:t>
            </a:r>
            <a:r>
              <a:rPr lang="en-ID" sz="1600" dirty="0" err="1"/>
              <a:t>sektor</a:t>
            </a:r>
            <a:r>
              <a:rPr lang="en-ID" sz="1600" dirty="0"/>
              <a:t> </a:t>
            </a:r>
            <a:r>
              <a:rPr lang="en-ID" sz="1600" dirty="0" err="1"/>
              <a:t>pertanian</a:t>
            </a:r>
            <a:r>
              <a:rPr lang="en-ID" sz="1600" dirty="0"/>
              <a:t> </a:t>
            </a:r>
            <a:r>
              <a:rPr lang="en-ID" sz="1600" dirty="0" err="1"/>
              <a:t>ke</a:t>
            </a:r>
            <a:r>
              <a:rPr lang="en-ID" sz="1600" dirty="0"/>
              <a:t> </a:t>
            </a:r>
            <a:r>
              <a:rPr lang="en-ID" sz="1600" dirty="0" err="1"/>
              <a:t>manufaktur</a:t>
            </a:r>
            <a:r>
              <a:rPr lang="en-ID" sz="1600" dirty="0"/>
              <a:t> dan </a:t>
            </a:r>
            <a:r>
              <a:rPr lang="en-ID" sz="1600" dirty="0" err="1"/>
              <a:t>jasa</a:t>
            </a:r>
            <a:r>
              <a:rPr lang="en-ID" sz="1600" dirty="0"/>
              <a:t>. </a:t>
            </a:r>
            <a:r>
              <a:rPr lang="en-ID" sz="1600" dirty="0" err="1"/>
              <a:t>Pertanian</a:t>
            </a:r>
            <a:r>
              <a:rPr lang="en-ID" sz="1600" dirty="0"/>
              <a:t> </a:t>
            </a:r>
            <a:r>
              <a:rPr lang="en-ID" sz="1600" dirty="0" err="1"/>
              <a:t>adalah</a:t>
            </a:r>
            <a:r>
              <a:rPr lang="en-ID" sz="1600" dirty="0"/>
              <a:t> salah </a:t>
            </a:r>
            <a:r>
              <a:rPr lang="en-ID" sz="1600" dirty="0" err="1"/>
              <a:t>satu</a:t>
            </a:r>
            <a:r>
              <a:rPr lang="en-ID" sz="1600" dirty="0"/>
              <a:t> </a:t>
            </a:r>
            <a:r>
              <a:rPr lang="en-ID" sz="1600" dirty="0" err="1"/>
              <a:t>sumber</a:t>
            </a:r>
            <a:r>
              <a:rPr lang="en-ID" sz="1600" dirty="0"/>
              <a:t> </a:t>
            </a:r>
            <a:r>
              <a:rPr lang="en-ID" sz="1600" dirty="0" err="1"/>
              <a:t>pekerjaan</a:t>
            </a:r>
            <a:r>
              <a:rPr lang="en-ID" sz="1600" dirty="0"/>
              <a:t> </a:t>
            </a:r>
            <a:r>
              <a:rPr lang="en-ID" sz="1600" dirty="0" err="1"/>
              <a:t>terbesar</a:t>
            </a:r>
            <a:r>
              <a:rPr lang="en-ID" sz="1600" dirty="0"/>
              <a:t> </a:t>
            </a:r>
            <a:r>
              <a:rPr lang="en-ID" sz="1600" dirty="0" err="1"/>
              <a:t>bagi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di Indonesia dan ini </a:t>
            </a:r>
            <a:r>
              <a:rPr lang="en-ID" sz="1600" dirty="0" err="1"/>
              <a:t>bermakna</a:t>
            </a:r>
            <a:r>
              <a:rPr lang="en-ID" sz="1600" dirty="0"/>
              <a:t> </a:t>
            </a:r>
            <a:r>
              <a:rPr lang="en-ID" sz="1600" dirty="0" err="1"/>
              <a:t>ada</a:t>
            </a:r>
            <a:r>
              <a:rPr lang="en-ID" sz="1600" dirty="0"/>
              <a:t> </a:t>
            </a:r>
            <a:r>
              <a:rPr lang="en-ID" sz="1600" dirty="0" err="1"/>
              <a:t>semakin</a:t>
            </a:r>
            <a:r>
              <a:rPr lang="en-ID" sz="1600" dirty="0"/>
              <a:t> </a:t>
            </a:r>
            <a:r>
              <a:rPr lang="en-ID" sz="1600" dirty="0" err="1"/>
              <a:t>sedikit</a:t>
            </a:r>
            <a:r>
              <a:rPr lang="en-ID" sz="1600" dirty="0"/>
              <a:t> </a:t>
            </a:r>
            <a:r>
              <a:rPr lang="en-ID" sz="1600" dirty="0" err="1"/>
              <a:t>pekerjaan</a:t>
            </a:r>
            <a:r>
              <a:rPr lang="en-ID" sz="1600" dirty="0"/>
              <a:t> yang </a:t>
            </a:r>
            <a:r>
              <a:rPr lang="en-ID" sz="1600" dirty="0" err="1"/>
              <a:t>tersedia</a:t>
            </a:r>
            <a:r>
              <a:rPr lang="en-ID" sz="1600" dirty="0"/>
              <a:t> </a:t>
            </a:r>
            <a:r>
              <a:rPr lang="en-ID" sz="1600" dirty="0" err="1"/>
              <a:t>bagi</a:t>
            </a:r>
            <a:r>
              <a:rPr lang="en-ID" sz="1600" dirty="0"/>
              <a:t> </a:t>
            </a:r>
            <a:r>
              <a:rPr lang="en-ID" sz="1600" dirty="0" err="1"/>
              <a:t>mereka</a:t>
            </a:r>
            <a:r>
              <a:rPr lang="en-ID" sz="1600" dirty="0"/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ID" sz="1600" dirty="0" err="1"/>
              <a:t>Kedua</a:t>
            </a:r>
            <a:r>
              <a:rPr lang="en-ID" sz="1600" dirty="0"/>
              <a:t>, </a:t>
            </a:r>
            <a:r>
              <a:rPr lang="en-ID" sz="1600" dirty="0" err="1"/>
              <a:t>keluarga</a:t>
            </a:r>
            <a:r>
              <a:rPr lang="en-ID" sz="1600" dirty="0"/>
              <a:t>. Di negara-negara lain, </a:t>
            </a:r>
            <a:r>
              <a:rPr lang="en-ID" sz="1600" dirty="0" err="1"/>
              <a:t>perempuan</a:t>
            </a:r>
            <a:r>
              <a:rPr lang="en-ID" sz="1600" dirty="0"/>
              <a:t> </a:t>
            </a:r>
            <a:r>
              <a:rPr lang="en-ID" sz="1600" dirty="0" err="1"/>
              <a:t>biasanya</a:t>
            </a:r>
            <a:r>
              <a:rPr lang="en-ID" sz="1600" dirty="0"/>
              <a:t> </a:t>
            </a:r>
            <a:r>
              <a:rPr lang="en-ID" sz="1600" dirty="0" err="1"/>
              <a:t>bekerja</a:t>
            </a:r>
            <a:r>
              <a:rPr lang="en-ID" sz="1600" dirty="0"/>
              <a:t> </a:t>
            </a:r>
            <a:r>
              <a:rPr lang="en-ID" sz="1600" dirty="0" err="1"/>
              <a:t>setelah</a:t>
            </a:r>
            <a:r>
              <a:rPr lang="en-ID" sz="1600" dirty="0"/>
              <a:t> </a:t>
            </a:r>
            <a:r>
              <a:rPr lang="en-ID" sz="1600" dirty="0" err="1"/>
              <a:t>menyelesaikan</a:t>
            </a:r>
            <a:r>
              <a:rPr lang="en-ID" sz="1600" dirty="0"/>
              <a:t> </a:t>
            </a:r>
            <a:r>
              <a:rPr lang="en-ID" sz="1600" dirty="0" err="1"/>
              <a:t>pendidikan</a:t>
            </a:r>
            <a:r>
              <a:rPr lang="en-ID" sz="1600" dirty="0"/>
              <a:t> </a:t>
            </a:r>
            <a:r>
              <a:rPr lang="en-ID" sz="1600" dirty="0" err="1"/>
              <a:t>mereka</a:t>
            </a:r>
            <a:r>
              <a:rPr lang="en-ID" sz="1600" dirty="0"/>
              <a:t>, dan </a:t>
            </a:r>
            <a:r>
              <a:rPr lang="en-ID" sz="1600" dirty="0" err="1"/>
              <a:t>jumlah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yang </a:t>
            </a:r>
            <a:r>
              <a:rPr lang="en-ID" sz="1600" dirty="0" err="1"/>
              <a:t>bekerja</a:t>
            </a:r>
            <a:r>
              <a:rPr lang="en-ID" sz="1600" dirty="0"/>
              <a:t> </a:t>
            </a:r>
            <a:r>
              <a:rPr lang="en-ID" sz="1600" dirty="0" err="1"/>
              <a:t>memuncak</a:t>
            </a:r>
            <a:r>
              <a:rPr lang="en-ID" sz="1600" dirty="0"/>
              <a:t> </a:t>
            </a:r>
            <a:r>
              <a:rPr lang="en-ID" sz="1600" dirty="0" err="1"/>
              <a:t>tepat</a:t>
            </a:r>
            <a:r>
              <a:rPr lang="en-ID" sz="1600" dirty="0"/>
              <a:t> </a:t>
            </a:r>
            <a:r>
              <a:rPr lang="en-ID" sz="1600" dirty="0" err="1"/>
              <a:t>sesudahnya</a:t>
            </a:r>
            <a:r>
              <a:rPr lang="en-ID" sz="1600" dirty="0"/>
              <a:t>. Ketika </a:t>
            </a:r>
            <a:r>
              <a:rPr lang="en-ID" sz="1600" dirty="0" err="1"/>
              <a:t>mereka</a:t>
            </a:r>
            <a:r>
              <a:rPr lang="en-ID" sz="1600" dirty="0"/>
              <a:t> </a:t>
            </a:r>
            <a:r>
              <a:rPr lang="en-ID" sz="1600" dirty="0" err="1"/>
              <a:t>memiliki</a:t>
            </a:r>
            <a:r>
              <a:rPr lang="en-ID" sz="1600" dirty="0"/>
              <a:t> </a:t>
            </a:r>
            <a:r>
              <a:rPr lang="en-ID" sz="1600" dirty="0" err="1"/>
              <a:t>anak</a:t>
            </a:r>
            <a:r>
              <a:rPr lang="en-ID" sz="1600" dirty="0"/>
              <a:t>, </a:t>
            </a:r>
            <a:r>
              <a:rPr lang="en-ID" sz="1600" dirty="0" err="1"/>
              <a:t>banyak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yang </a:t>
            </a:r>
            <a:r>
              <a:rPr lang="en-ID" sz="1600" dirty="0" err="1"/>
              <a:t>memutuskan</a:t>
            </a:r>
            <a:r>
              <a:rPr lang="en-ID" sz="1600" dirty="0"/>
              <a:t> </a:t>
            </a:r>
            <a:r>
              <a:rPr lang="en-ID" sz="1600" dirty="0" err="1"/>
              <a:t>untuk</a:t>
            </a:r>
            <a:r>
              <a:rPr lang="en-ID" sz="1600" dirty="0"/>
              <a:t> </a:t>
            </a:r>
            <a:r>
              <a:rPr lang="en-ID" sz="1600" dirty="0" err="1"/>
              <a:t>berhenti</a:t>
            </a:r>
            <a:r>
              <a:rPr lang="en-ID" sz="1600" dirty="0"/>
              <a:t> </a:t>
            </a:r>
            <a:r>
              <a:rPr lang="en-ID" sz="1600" dirty="0" err="1"/>
              <a:t>bekerja</a:t>
            </a:r>
            <a:r>
              <a:rPr lang="en-ID" sz="1600" dirty="0"/>
              <a:t>, </a:t>
            </a:r>
            <a:r>
              <a:rPr lang="en-ID" sz="1600" dirty="0" err="1"/>
              <a:t>tapi</a:t>
            </a:r>
            <a:r>
              <a:rPr lang="en-ID" sz="1600" dirty="0"/>
              <a:t> </a:t>
            </a:r>
            <a:r>
              <a:rPr lang="en-ID" sz="1600" dirty="0" err="1"/>
              <a:t>tak</a:t>
            </a:r>
            <a:r>
              <a:rPr lang="en-ID" sz="1600" dirty="0"/>
              <a:t> lama </a:t>
            </a:r>
            <a:r>
              <a:rPr lang="en-ID" sz="1600" dirty="0" err="1"/>
              <a:t>kemudian</a:t>
            </a:r>
            <a:r>
              <a:rPr lang="en-ID" sz="1600" dirty="0"/>
              <a:t> </a:t>
            </a:r>
            <a:r>
              <a:rPr lang="en-ID" sz="1600" dirty="0" err="1"/>
              <a:t>mereka</a:t>
            </a:r>
            <a:r>
              <a:rPr lang="en-ID" sz="1600" dirty="0"/>
              <a:t> </a:t>
            </a:r>
            <a:r>
              <a:rPr lang="en-ID" sz="1600" dirty="0" err="1"/>
              <a:t>kembali</a:t>
            </a:r>
            <a:r>
              <a:rPr lang="en-ID" sz="1600" dirty="0"/>
              <a:t> </a:t>
            </a:r>
            <a:r>
              <a:rPr lang="en-ID" sz="1600" dirty="0" err="1"/>
              <a:t>bekerja</a:t>
            </a:r>
            <a:r>
              <a:rPr lang="en-ID" sz="1600" dirty="0"/>
              <a:t>. Dalam </a:t>
            </a:r>
            <a:r>
              <a:rPr lang="en-ID" sz="1600" dirty="0" err="1"/>
              <a:t>banyak</a:t>
            </a:r>
            <a:r>
              <a:rPr lang="en-ID" sz="1600" dirty="0"/>
              <a:t> </a:t>
            </a:r>
            <a:r>
              <a:rPr lang="en-ID" sz="1600" dirty="0" err="1"/>
              <a:t>kasus</a:t>
            </a:r>
            <a:r>
              <a:rPr lang="en-ID" sz="1600" dirty="0"/>
              <a:t>, </a:t>
            </a:r>
            <a:r>
              <a:rPr lang="en-ID" sz="1600" dirty="0" err="1"/>
              <a:t>perempuan</a:t>
            </a:r>
            <a:r>
              <a:rPr lang="en-ID" sz="1600" dirty="0"/>
              <a:t> </a:t>
            </a:r>
            <a:r>
              <a:rPr lang="en-ID" sz="1600" dirty="0" err="1"/>
              <a:t>memilih</a:t>
            </a:r>
            <a:r>
              <a:rPr lang="en-ID" sz="1600" dirty="0"/>
              <a:t> </a:t>
            </a:r>
            <a:r>
              <a:rPr lang="en-ID" sz="1600" dirty="0" err="1"/>
              <a:t>untuk</a:t>
            </a:r>
            <a:r>
              <a:rPr lang="en-ID" sz="1600" dirty="0"/>
              <a:t> </a:t>
            </a:r>
            <a:r>
              <a:rPr lang="en-ID" sz="1600" dirty="0" err="1"/>
              <a:t>bekerja</a:t>
            </a:r>
            <a:r>
              <a:rPr lang="en-ID" sz="1600" dirty="0"/>
              <a:t> </a:t>
            </a:r>
            <a:r>
              <a:rPr lang="en-ID" sz="1600" dirty="0" err="1"/>
              <a:t>paruh</a:t>
            </a:r>
            <a:r>
              <a:rPr lang="en-ID" sz="1600" dirty="0"/>
              <a:t> </a:t>
            </a:r>
            <a:r>
              <a:rPr lang="en-ID" sz="1600" dirty="0" err="1"/>
              <a:t>waktu</a:t>
            </a:r>
            <a:r>
              <a:rPr lang="en-ID" sz="1600" dirty="0"/>
              <a:t>, </a:t>
            </a:r>
            <a:r>
              <a:rPr lang="en-ID" sz="1600" dirty="0" err="1"/>
              <a:t>hal</a:t>
            </a:r>
            <a:r>
              <a:rPr lang="en-ID" sz="1600" dirty="0"/>
              <a:t> ini </a:t>
            </a:r>
            <a:r>
              <a:rPr lang="en-ID" sz="1600" dirty="0" err="1"/>
              <a:t>berfungsi</a:t>
            </a:r>
            <a:r>
              <a:rPr lang="en-ID" sz="1600" dirty="0"/>
              <a:t> </a:t>
            </a:r>
            <a:r>
              <a:rPr lang="en-ID" sz="1600" dirty="0" err="1"/>
              <a:t>untuk</a:t>
            </a:r>
            <a:r>
              <a:rPr lang="en-ID" sz="1600" dirty="0"/>
              <a:t> </a:t>
            </a:r>
            <a:r>
              <a:rPr lang="en-ID" sz="1600" dirty="0" err="1"/>
              <a:t>meningkatkan</a:t>
            </a:r>
            <a:r>
              <a:rPr lang="en-ID" sz="1600" dirty="0"/>
              <a:t> </a:t>
            </a:r>
            <a:r>
              <a:rPr lang="en-ID" sz="1600" dirty="0" err="1"/>
              <a:t>keahlian</a:t>
            </a:r>
            <a:r>
              <a:rPr lang="en-ID" sz="1600" dirty="0"/>
              <a:t> </a:t>
            </a:r>
            <a:r>
              <a:rPr lang="en-ID" sz="1600" dirty="0" err="1"/>
              <a:t>mereka</a:t>
            </a:r>
            <a:r>
              <a:rPr lang="en-ID" sz="1600" dirty="0"/>
              <a:t>. </a:t>
            </a:r>
            <a:r>
              <a:rPr lang="en-ID" sz="1600" dirty="0" err="1"/>
              <a:t>Namun</a:t>
            </a:r>
            <a:r>
              <a:rPr lang="en-ID" sz="1600" dirty="0"/>
              <a:t> di Indonesia, </a:t>
            </a:r>
            <a:r>
              <a:rPr lang="en-ID" sz="1600" dirty="0" err="1"/>
              <a:t>setelah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</a:t>
            </a:r>
            <a:r>
              <a:rPr lang="en-ID" sz="1600" dirty="0" err="1"/>
              <a:t>menyelesaikan</a:t>
            </a:r>
            <a:r>
              <a:rPr lang="en-ID" sz="1600" dirty="0"/>
              <a:t> </a:t>
            </a:r>
            <a:r>
              <a:rPr lang="en-ID" sz="1600" dirty="0" err="1"/>
              <a:t>pendidikan</a:t>
            </a:r>
            <a:r>
              <a:rPr lang="en-ID" sz="1600" dirty="0"/>
              <a:t> </a:t>
            </a:r>
            <a:r>
              <a:rPr lang="en-ID" sz="1600" dirty="0" err="1"/>
              <a:t>mereka</a:t>
            </a:r>
            <a:r>
              <a:rPr lang="en-ID" sz="1600" dirty="0"/>
              <a:t>, </a:t>
            </a:r>
            <a:r>
              <a:rPr lang="en-ID" sz="1600" dirty="0" err="1"/>
              <a:t>mayoritas</a:t>
            </a:r>
            <a:r>
              <a:rPr lang="en-ID" sz="1600" dirty="0"/>
              <a:t> tidak </a:t>
            </a:r>
            <a:r>
              <a:rPr lang="en-ID" sz="1600" dirty="0" err="1"/>
              <a:t>masuk</a:t>
            </a:r>
            <a:r>
              <a:rPr lang="en-ID" sz="1600" dirty="0"/>
              <a:t> </a:t>
            </a:r>
            <a:r>
              <a:rPr lang="en-ID" sz="1600" dirty="0" err="1"/>
              <a:t>ke</a:t>
            </a:r>
            <a:r>
              <a:rPr lang="en-ID" sz="1600" dirty="0"/>
              <a:t> dunia </a:t>
            </a:r>
            <a:r>
              <a:rPr lang="en-ID" sz="1600" dirty="0" err="1"/>
              <a:t>kerja</a:t>
            </a:r>
            <a:r>
              <a:rPr lang="en-ID" sz="1600" dirty="0"/>
              <a:t>. </a:t>
            </a:r>
            <a:r>
              <a:rPr lang="en-ID" sz="1600" dirty="0" err="1"/>
              <a:t>Mereka</a:t>
            </a:r>
            <a:r>
              <a:rPr lang="en-ID" sz="1600" dirty="0"/>
              <a:t> </a:t>
            </a:r>
            <a:r>
              <a:rPr lang="en-ID" sz="1600" dirty="0" err="1"/>
              <a:t>justru</a:t>
            </a:r>
            <a:r>
              <a:rPr lang="en-ID" sz="1600" dirty="0"/>
              <a:t> </a:t>
            </a:r>
            <a:r>
              <a:rPr lang="en-ID" sz="1600" dirty="0" err="1"/>
              <a:t>berharap</a:t>
            </a:r>
            <a:r>
              <a:rPr lang="en-ID" sz="1600" dirty="0"/>
              <a:t> </a:t>
            </a:r>
            <a:r>
              <a:rPr lang="en-ID" sz="1600" dirty="0" err="1"/>
              <a:t>memulai</a:t>
            </a:r>
            <a:r>
              <a:rPr lang="en-ID" sz="1600" dirty="0"/>
              <a:t> </a:t>
            </a:r>
            <a:r>
              <a:rPr lang="en-ID" sz="1600" dirty="0" err="1"/>
              <a:t>keluarga</a:t>
            </a:r>
            <a:r>
              <a:rPr lang="en-ID" sz="1600" dirty="0"/>
              <a:t>. </a:t>
            </a:r>
            <a:r>
              <a:rPr lang="en-ID" sz="1600" dirty="0" err="1"/>
              <a:t>Partisipasi</a:t>
            </a:r>
            <a:r>
              <a:rPr lang="en-ID" sz="1600" dirty="0"/>
              <a:t> </a:t>
            </a:r>
            <a:r>
              <a:rPr lang="en-ID" sz="1600" dirty="0" err="1"/>
              <a:t>pekerja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</a:t>
            </a:r>
            <a:r>
              <a:rPr lang="en-ID" sz="1600" dirty="0" err="1"/>
              <a:t>memuncak</a:t>
            </a:r>
            <a:r>
              <a:rPr lang="en-ID" sz="1600" dirty="0"/>
              <a:t> pada </a:t>
            </a:r>
            <a:r>
              <a:rPr lang="en-ID" sz="1600" dirty="0" err="1"/>
              <a:t>usia</a:t>
            </a:r>
            <a:r>
              <a:rPr lang="en-ID" sz="1600" dirty="0"/>
              <a:t> 45 </a:t>
            </a:r>
            <a:r>
              <a:rPr lang="en-ID" sz="1600" dirty="0" err="1"/>
              <a:t>tahun</a:t>
            </a:r>
            <a:r>
              <a:rPr lang="en-ID" sz="1600" dirty="0"/>
              <a:t>, </a:t>
            </a:r>
            <a:r>
              <a:rPr lang="en-ID" sz="1600" dirty="0" err="1"/>
              <a:t>ketika</a:t>
            </a:r>
            <a:r>
              <a:rPr lang="en-ID" sz="1600" dirty="0"/>
              <a:t> </a:t>
            </a:r>
            <a:r>
              <a:rPr lang="en-ID" sz="1600" dirty="0" err="1"/>
              <a:t>sekitar</a:t>
            </a:r>
            <a:r>
              <a:rPr lang="en-ID" sz="1600" dirty="0"/>
              <a:t> 70 </a:t>
            </a:r>
            <a:r>
              <a:rPr lang="en-ID" sz="1600" dirty="0" err="1"/>
              <a:t>persen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</a:t>
            </a:r>
            <a:r>
              <a:rPr lang="en-ID" sz="1600" dirty="0" err="1"/>
              <a:t>berusia</a:t>
            </a:r>
            <a:r>
              <a:rPr lang="en-ID" sz="1600" dirty="0"/>
              <a:t> </a:t>
            </a:r>
            <a:r>
              <a:rPr lang="en-ID" sz="1600" dirty="0" err="1"/>
              <a:t>kerja</a:t>
            </a:r>
            <a:r>
              <a:rPr lang="en-ID" sz="1600" dirty="0"/>
              <a:t> </a:t>
            </a:r>
            <a:r>
              <a:rPr lang="en-ID" sz="1600" dirty="0" err="1"/>
              <a:t>memiliki</a:t>
            </a:r>
            <a:r>
              <a:rPr lang="en-ID" sz="1600" dirty="0"/>
              <a:t> </a:t>
            </a:r>
            <a:r>
              <a:rPr lang="en-ID" sz="1600" dirty="0" err="1"/>
              <a:t>pekerjaan</a:t>
            </a:r>
            <a:r>
              <a:rPr lang="en-ID" sz="1600" dirty="0"/>
              <a:t>. Ini </a:t>
            </a:r>
            <a:r>
              <a:rPr lang="en-ID" sz="1600" dirty="0" err="1"/>
              <a:t>adalah</a:t>
            </a:r>
            <a:r>
              <a:rPr lang="en-ID" sz="1600" dirty="0"/>
              <a:t> </a:t>
            </a:r>
            <a:r>
              <a:rPr lang="en-ID" sz="1600" dirty="0" err="1"/>
              <a:t>usia</a:t>
            </a:r>
            <a:r>
              <a:rPr lang="en-ID" sz="1600" dirty="0"/>
              <a:t> yang </a:t>
            </a:r>
            <a:r>
              <a:rPr lang="en-ID" sz="1600" dirty="0" err="1"/>
              <a:t>cukup</a:t>
            </a:r>
            <a:r>
              <a:rPr lang="en-ID" sz="1600" dirty="0"/>
              <a:t> </a:t>
            </a:r>
            <a:r>
              <a:rPr lang="en-ID" sz="1600" dirty="0" err="1"/>
              <a:t>senja</a:t>
            </a:r>
            <a:r>
              <a:rPr lang="en-ID" sz="1600" dirty="0"/>
              <a:t> di mana </a:t>
            </a:r>
            <a:r>
              <a:rPr lang="en-ID" sz="1600" dirty="0" err="1"/>
              <a:t>partisipasi</a:t>
            </a:r>
            <a:r>
              <a:rPr lang="en-ID" sz="1600" dirty="0"/>
              <a:t> </a:t>
            </a:r>
            <a:r>
              <a:rPr lang="en-ID" sz="1600" dirty="0" err="1"/>
              <a:t>pekerja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</a:t>
            </a:r>
            <a:r>
              <a:rPr lang="en-ID" sz="1600" dirty="0" err="1"/>
              <a:t>memuncak</a:t>
            </a:r>
            <a:r>
              <a:rPr lang="en-ID" sz="1600" dirty="0"/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ID" sz="1600" dirty="0" err="1"/>
              <a:t>Ketiga</a:t>
            </a:r>
            <a:r>
              <a:rPr lang="en-ID" sz="1600" dirty="0"/>
              <a:t>, </a:t>
            </a:r>
            <a:r>
              <a:rPr lang="en-ID" sz="1600" dirty="0" err="1"/>
              <a:t>perbedaan</a:t>
            </a:r>
            <a:r>
              <a:rPr lang="en-ID" sz="1600" dirty="0"/>
              <a:t> </a:t>
            </a:r>
            <a:r>
              <a:rPr lang="en-ID" sz="1600" dirty="0" err="1"/>
              <a:t>antara</a:t>
            </a:r>
            <a:r>
              <a:rPr lang="en-ID" sz="1600" dirty="0"/>
              <a:t> </a:t>
            </a:r>
            <a:r>
              <a:rPr lang="en-ID" sz="1600" dirty="0" err="1"/>
              <a:t>sektor</a:t>
            </a:r>
            <a:r>
              <a:rPr lang="en-ID" sz="1600" dirty="0"/>
              <a:t> formal dan informal. </a:t>
            </a:r>
            <a:r>
              <a:rPr lang="en-ID" sz="1600" dirty="0" err="1"/>
              <a:t>Pekerjaan</a:t>
            </a:r>
            <a:r>
              <a:rPr lang="en-ID" sz="1600" dirty="0"/>
              <a:t> informal tidak </a:t>
            </a:r>
            <a:r>
              <a:rPr lang="en-ID" sz="1600" dirty="0" err="1"/>
              <a:t>diregulasi</a:t>
            </a:r>
            <a:r>
              <a:rPr lang="en-ID" sz="1600" dirty="0"/>
              <a:t>—</a:t>
            </a:r>
            <a:r>
              <a:rPr lang="en-ID" sz="1600" dirty="0" err="1"/>
              <a:t>pekerjanya</a:t>
            </a:r>
            <a:r>
              <a:rPr lang="en-ID" sz="1600" dirty="0"/>
              <a:t> </a:t>
            </a:r>
            <a:r>
              <a:rPr lang="en-ID" sz="1600" dirty="0" err="1"/>
              <a:t>biasanya</a:t>
            </a:r>
            <a:r>
              <a:rPr lang="en-ID" sz="1600" dirty="0"/>
              <a:t> </a:t>
            </a:r>
            <a:r>
              <a:rPr lang="en-ID" sz="1600" dirty="0" err="1"/>
              <a:t>langsung</a:t>
            </a:r>
            <a:r>
              <a:rPr lang="en-ID" sz="1600" dirty="0"/>
              <a:t> </a:t>
            </a:r>
            <a:r>
              <a:rPr lang="en-ID" sz="1600" dirty="0" err="1"/>
              <a:t>dibayar</a:t>
            </a:r>
            <a:r>
              <a:rPr lang="en-ID" sz="1600" dirty="0"/>
              <a:t> </a:t>
            </a:r>
            <a:r>
              <a:rPr lang="en-ID" sz="1600" dirty="0" err="1"/>
              <a:t>secara</a:t>
            </a:r>
            <a:r>
              <a:rPr lang="en-ID" sz="1600" dirty="0"/>
              <a:t> </a:t>
            </a:r>
            <a:r>
              <a:rPr lang="en-ID" sz="1600" dirty="0" err="1"/>
              <a:t>tunai</a:t>
            </a:r>
            <a:r>
              <a:rPr lang="en-ID" sz="1600" dirty="0"/>
              <a:t> </a:t>
            </a:r>
            <a:r>
              <a:rPr lang="en-ID" sz="1600" dirty="0" err="1"/>
              <a:t>setelah</a:t>
            </a:r>
            <a:r>
              <a:rPr lang="en-ID" sz="1600" dirty="0"/>
              <a:t> </a:t>
            </a:r>
            <a:r>
              <a:rPr lang="en-ID" sz="1600" dirty="0" err="1"/>
              <a:t>menyelesaikan</a:t>
            </a:r>
            <a:r>
              <a:rPr lang="en-ID" sz="1600" dirty="0"/>
              <a:t> </a:t>
            </a:r>
            <a:r>
              <a:rPr lang="en-ID" sz="1600" dirty="0" err="1"/>
              <a:t>pekerjaannya</a:t>
            </a:r>
            <a:r>
              <a:rPr lang="en-ID" sz="1600" dirty="0"/>
              <a:t>—dan di </a:t>
            </a:r>
            <a:r>
              <a:rPr lang="en-ID" sz="1600" dirty="0" err="1"/>
              <a:t>sanalah</a:t>
            </a:r>
            <a:r>
              <a:rPr lang="en-ID" sz="1600" dirty="0"/>
              <a:t> </a:t>
            </a:r>
            <a:r>
              <a:rPr lang="en-ID" sz="1600" dirty="0" err="1"/>
              <a:t>mayoritas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Indonesia </a:t>
            </a:r>
            <a:r>
              <a:rPr lang="en-ID" sz="1600" dirty="0" err="1"/>
              <a:t>bekerja</a:t>
            </a:r>
            <a:r>
              <a:rPr lang="en-ID" sz="1600" dirty="0"/>
              <a:t>. </a:t>
            </a:r>
            <a:r>
              <a:rPr lang="en-ID" sz="1600" dirty="0" err="1"/>
              <a:t>Diperkirakan</a:t>
            </a:r>
            <a:r>
              <a:rPr lang="en-ID" sz="1600" dirty="0"/>
              <a:t> </a:t>
            </a:r>
            <a:r>
              <a:rPr lang="en-ID" sz="1600" dirty="0" err="1"/>
              <a:t>bahwa</a:t>
            </a:r>
            <a:r>
              <a:rPr lang="en-ID" sz="1600" dirty="0"/>
              <a:t> </a:t>
            </a:r>
            <a:r>
              <a:rPr lang="en-ID" sz="1600" dirty="0" err="1"/>
              <a:t>perempuan</a:t>
            </a:r>
            <a:r>
              <a:rPr lang="en-ID" sz="1600" dirty="0"/>
              <a:t> yang </a:t>
            </a:r>
            <a:r>
              <a:rPr lang="en-ID" sz="1600" dirty="0" err="1"/>
              <a:t>bekerja</a:t>
            </a:r>
            <a:r>
              <a:rPr lang="en-ID" sz="1600" dirty="0"/>
              <a:t> di </a:t>
            </a:r>
            <a:r>
              <a:rPr lang="en-ID" sz="1600" dirty="0" err="1"/>
              <a:t>sektor</a:t>
            </a:r>
            <a:r>
              <a:rPr lang="en-ID" sz="1600" dirty="0"/>
              <a:t> formal </a:t>
            </a:r>
            <a:r>
              <a:rPr lang="en-ID" sz="1600" dirty="0" err="1"/>
              <a:t>mungkin</a:t>
            </a:r>
            <a:r>
              <a:rPr lang="en-ID" sz="1600" dirty="0"/>
              <a:t> </a:t>
            </a:r>
            <a:r>
              <a:rPr lang="en-ID" sz="1600" dirty="0" err="1"/>
              <a:t>akan</a:t>
            </a:r>
            <a:r>
              <a:rPr lang="en-ID" sz="1600" dirty="0"/>
              <a:t> </a:t>
            </a:r>
            <a:r>
              <a:rPr lang="en-ID" sz="1600" dirty="0" err="1"/>
              <a:t>beralih</a:t>
            </a:r>
            <a:r>
              <a:rPr lang="en-ID" sz="1600" dirty="0"/>
              <a:t> </a:t>
            </a:r>
            <a:r>
              <a:rPr lang="en-ID" sz="1600" dirty="0" err="1"/>
              <a:t>ke</a:t>
            </a:r>
            <a:r>
              <a:rPr lang="en-ID" sz="1600" dirty="0"/>
              <a:t> </a:t>
            </a:r>
            <a:r>
              <a:rPr lang="en-ID" sz="1600" dirty="0" err="1"/>
              <a:t>sektor</a:t>
            </a:r>
            <a:r>
              <a:rPr lang="en-ID" sz="1600" dirty="0"/>
              <a:t> informal </a:t>
            </a:r>
            <a:r>
              <a:rPr lang="en-ID" sz="1600" dirty="0" err="1"/>
              <a:t>ketika</a:t>
            </a:r>
            <a:r>
              <a:rPr lang="en-ID" sz="1600" dirty="0"/>
              <a:t> </a:t>
            </a:r>
            <a:r>
              <a:rPr lang="en-ID" sz="1600" dirty="0" err="1"/>
              <a:t>mereka</a:t>
            </a:r>
            <a:r>
              <a:rPr lang="en-ID" sz="1600" dirty="0"/>
              <a:t> </a:t>
            </a:r>
            <a:r>
              <a:rPr lang="en-ID" sz="1600" dirty="0" err="1"/>
              <a:t>sudah</a:t>
            </a:r>
            <a:r>
              <a:rPr lang="en-ID" sz="1600" dirty="0"/>
              <a:t> </a:t>
            </a:r>
            <a:r>
              <a:rPr lang="en-ID" sz="1600" dirty="0" err="1"/>
              <a:t>memiliki</a:t>
            </a:r>
            <a:r>
              <a:rPr lang="en-ID" sz="1600" dirty="0"/>
              <a:t> </a:t>
            </a:r>
            <a:r>
              <a:rPr lang="en-ID" sz="1600" dirty="0" err="1"/>
              <a:t>anak</a:t>
            </a:r>
            <a:r>
              <a:rPr lang="en-ID" sz="1600" dirty="0"/>
              <a:t>, </a:t>
            </a:r>
            <a:r>
              <a:rPr lang="en-ID" sz="1600" dirty="0" err="1"/>
              <a:t>karena</a:t>
            </a:r>
            <a:r>
              <a:rPr lang="en-ID" sz="1600" dirty="0"/>
              <a:t> </a:t>
            </a:r>
            <a:r>
              <a:rPr lang="en-ID" sz="1600" dirty="0" err="1"/>
              <a:t>adanya</a:t>
            </a:r>
            <a:r>
              <a:rPr lang="en-ID" sz="1600" dirty="0"/>
              <a:t> </a:t>
            </a:r>
            <a:r>
              <a:rPr lang="en-ID" sz="1600" dirty="0" err="1"/>
              <a:t>fleksibilitas</a:t>
            </a:r>
            <a:r>
              <a:rPr lang="en-ID" sz="1600" dirty="0"/>
              <a:t> yang </a:t>
            </a:r>
            <a:r>
              <a:rPr lang="en-ID" sz="1600" dirty="0" err="1"/>
              <a:t>ditawarkan</a:t>
            </a:r>
            <a:r>
              <a:rPr lang="en-ID" sz="1600" dirty="0"/>
              <a:t>. </a:t>
            </a:r>
            <a:r>
              <a:rPr lang="en-ID" sz="1600" dirty="0" err="1"/>
              <a:t>Namun</a:t>
            </a:r>
            <a:r>
              <a:rPr lang="en-ID" sz="1600" dirty="0"/>
              <a:t> </a:t>
            </a:r>
            <a:r>
              <a:rPr lang="en-ID" sz="1600" dirty="0" err="1"/>
              <a:t>itu</a:t>
            </a:r>
            <a:r>
              <a:rPr lang="en-ID" sz="1600" dirty="0"/>
              <a:t> tidak </a:t>
            </a:r>
            <a:r>
              <a:rPr lang="en-ID" sz="1600" dirty="0" err="1"/>
              <a:t>terjadi</a:t>
            </a:r>
            <a:r>
              <a:rPr lang="en-ID" sz="1600" dirty="0"/>
              <a:t> di Indonesia. 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Pada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kenyataannya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,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perempuan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yang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meninggalkan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sektor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formal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justru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berhenti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kerja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secara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penuh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. Ini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menunjukkan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bahwa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perusahaan-perusahaan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di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sektor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formal tidak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cukup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aktif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dalam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mempertahankan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para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perempuan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dan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membantu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mereka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kembali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bekerja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setelah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memiliki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anak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.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ID" sz="1600" dirty="0" err="1">
                <a:solidFill>
                  <a:srgbClr val="3C3C3C"/>
                </a:solidFill>
              </a:rPr>
              <a:t>Ke-empat</a:t>
            </a:r>
            <a:r>
              <a:rPr lang="en-ID" sz="1600" dirty="0">
                <a:solidFill>
                  <a:srgbClr val="3C3C3C"/>
                </a:solidFill>
              </a:rPr>
              <a:t>,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kesenjangan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upah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antargender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. Di Indonesia,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perempuan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dengan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pekerjaan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berpendapatan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tinggi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secara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rata-rata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berpendapatan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13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persen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lebih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rendah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daripada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laki-laki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di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posisi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yang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sejenis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.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Kesenjangan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upah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ini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melebar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di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pekerjaan-pekerjaan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berupah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rendah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 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yakni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perempuan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rata-rata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mendapat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upah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63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persen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lebih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rendah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 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daripada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kolega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laki-laki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 </a:t>
            </a:r>
            <a:r>
              <a:rPr lang="en-ID" sz="1600" b="0" i="0" dirty="0" err="1">
                <a:solidFill>
                  <a:srgbClr val="3C3C3C"/>
                </a:solidFill>
                <a:effectLst/>
              </a:rPr>
              <a:t>mereka</a:t>
            </a:r>
            <a:r>
              <a:rPr lang="en-ID" sz="1600" b="0" i="0" dirty="0">
                <a:solidFill>
                  <a:srgbClr val="3C3C3C"/>
                </a:solidFill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88610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32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s-ES" sz="32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32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3280" y="225583"/>
            <a:ext cx="8706395" cy="6488726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ID" sz="20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D" sz="2000" dirty="0"/>
              <a:t>Saran </a:t>
            </a:r>
            <a:r>
              <a:rPr lang="en-ID" sz="2000" dirty="0" err="1"/>
              <a:t>penulis</a:t>
            </a:r>
            <a:r>
              <a:rPr lang="en-ID" sz="2000" dirty="0"/>
              <a:t> :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ID" sz="2000" dirty="0" err="1"/>
              <a:t>Meningkatkan</a:t>
            </a:r>
            <a:r>
              <a:rPr lang="en-ID" sz="2000" dirty="0"/>
              <a:t> </a:t>
            </a:r>
            <a:r>
              <a:rPr lang="en-ID" sz="2000" dirty="0" err="1"/>
              <a:t>proporsi</a:t>
            </a:r>
            <a:r>
              <a:rPr lang="en-ID" sz="2000" dirty="0"/>
              <a:t> </a:t>
            </a:r>
            <a:r>
              <a:rPr lang="en-ID" sz="2000" dirty="0" err="1"/>
              <a:t>perempuan</a:t>
            </a:r>
            <a:r>
              <a:rPr lang="en-ID" sz="2000" dirty="0"/>
              <a:t> yang </a:t>
            </a:r>
            <a:r>
              <a:rPr lang="en-ID" sz="2000" dirty="0" err="1"/>
              <a:t>bekerja</a:t>
            </a:r>
            <a:r>
              <a:rPr lang="en-ID" sz="2000" dirty="0"/>
              <a:t> di Indonesia </a:t>
            </a:r>
            <a:r>
              <a:rPr lang="en-ID" sz="2000" dirty="0" err="1"/>
              <a:t>sebanyak</a:t>
            </a:r>
            <a:r>
              <a:rPr lang="en-ID" sz="2000" dirty="0"/>
              <a:t> 10 </a:t>
            </a:r>
            <a:r>
              <a:rPr lang="en-ID" sz="2000" dirty="0" err="1"/>
              <a:t>persen</a:t>
            </a:r>
            <a:r>
              <a:rPr lang="en-ID" sz="2000" dirty="0"/>
              <a:t> </a:t>
            </a:r>
            <a:r>
              <a:rPr lang="en-ID" sz="2000" dirty="0" err="1"/>
              <a:t>berpotensi</a:t>
            </a:r>
            <a:r>
              <a:rPr lang="en-ID" sz="2000" dirty="0"/>
              <a:t> </a:t>
            </a:r>
            <a:r>
              <a:rPr lang="en-ID" sz="2000" dirty="0" err="1"/>
              <a:t>meningkatkan</a:t>
            </a:r>
            <a:r>
              <a:rPr lang="en-ID" sz="2000" dirty="0"/>
              <a:t> </a:t>
            </a:r>
            <a:r>
              <a:rPr lang="en-ID" sz="2000" dirty="0" err="1"/>
              <a:t>pertumbuhan</a:t>
            </a:r>
            <a:r>
              <a:rPr lang="en-ID" sz="2000" dirty="0"/>
              <a:t> PDB Indonesia </a:t>
            </a:r>
            <a:r>
              <a:rPr lang="en-ID" sz="2000" dirty="0" err="1"/>
              <a:t>sekitar</a:t>
            </a:r>
            <a:r>
              <a:rPr lang="en-ID" sz="2000" dirty="0"/>
              <a:t> 1 </a:t>
            </a:r>
            <a:r>
              <a:rPr lang="en-ID" sz="2000" dirty="0" err="1"/>
              <a:t>persen</a:t>
            </a:r>
            <a:r>
              <a:rPr lang="en-ID" sz="2000" dirty="0"/>
              <a:t>. </a:t>
            </a:r>
            <a:r>
              <a:rPr lang="en-ID" sz="2000" dirty="0" err="1"/>
              <a:t>Meski</a:t>
            </a:r>
            <a:r>
              <a:rPr lang="en-ID" sz="2000" dirty="0"/>
              <a:t> </a:t>
            </a:r>
            <a:r>
              <a:rPr lang="en-ID" sz="2000" dirty="0" err="1"/>
              <a:t>terkesan</a:t>
            </a:r>
            <a:r>
              <a:rPr lang="en-ID" sz="2000" dirty="0"/>
              <a:t> </a:t>
            </a:r>
            <a:r>
              <a:rPr lang="en-ID" sz="2000" dirty="0" err="1"/>
              <a:t>tak</a:t>
            </a:r>
            <a:r>
              <a:rPr lang="en-ID" sz="2000" dirty="0"/>
              <a:t> </a:t>
            </a:r>
            <a:r>
              <a:rPr lang="en-ID" sz="2000" dirty="0" err="1"/>
              <a:t>banyak</a:t>
            </a:r>
            <a:r>
              <a:rPr lang="en-ID" sz="2000" dirty="0"/>
              <a:t>, ini </a:t>
            </a:r>
            <a:r>
              <a:rPr lang="en-ID" sz="2000" dirty="0" err="1"/>
              <a:t>merupakan</a:t>
            </a:r>
            <a:r>
              <a:rPr lang="en-ID" sz="2000" dirty="0"/>
              <a:t> </a:t>
            </a:r>
            <a:r>
              <a:rPr lang="en-ID" sz="2000" dirty="0" err="1"/>
              <a:t>peningkatan</a:t>
            </a:r>
            <a:r>
              <a:rPr lang="en-ID" sz="2000" dirty="0"/>
              <a:t> PDB </a:t>
            </a:r>
            <a:r>
              <a:rPr lang="en-ID" sz="2000" dirty="0" err="1"/>
              <a:t>sebesar</a:t>
            </a:r>
            <a:r>
              <a:rPr lang="en-ID" sz="2000" dirty="0"/>
              <a:t> US$123 </a:t>
            </a:r>
            <a:r>
              <a:rPr lang="en-ID" sz="2000" dirty="0" err="1"/>
              <a:t>miliar</a:t>
            </a:r>
            <a:r>
              <a:rPr lang="en-ID" sz="2000" dirty="0"/>
              <a:t>, </a:t>
            </a:r>
            <a:r>
              <a:rPr lang="en-ID" sz="2000" dirty="0" err="1"/>
              <a:t>atau</a:t>
            </a:r>
            <a:r>
              <a:rPr lang="en-ID" sz="2000" dirty="0"/>
              <a:t> $432 per </a:t>
            </a:r>
            <a:r>
              <a:rPr lang="en-ID" sz="2000" dirty="0" err="1"/>
              <a:t>kapita</a:t>
            </a:r>
            <a:r>
              <a:rPr lang="en-ID" sz="2000" dirty="0"/>
              <a:t>, dan </a:t>
            </a:r>
            <a:r>
              <a:rPr lang="en-ID" sz="2000" dirty="0" err="1"/>
              <a:t>cukup</a:t>
            </a:r>
            <a:r>
              <a:rPr lang="en-ID" sz="2000" dirty="0"/>
              <a:t> </a:t>
            </a:r>
            <a:r>
              <a:rPr lang="en-ID" sz="2000" dirty="0" err="1"/>
              <a:t>signifikan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negara </a:t>
            </a:r>
            <a:r>
              <a:rPr lang="en-ID" sz="2000" dirty="0" err="1"/>
              <a:t>berkembang</a:t>
            </a:r>
            <a:r>
              <a:rPr lang="en-ID" sz="2000" dirty="0"/>
              <a:t> yang </a:t>
            </a:r>
            <a:r>
              <a:rPr lang="en-ID" sz="2000" dirty="0" err="1"/>
              <a:t>berupaya</a:t>
            </a:r>
            <a:r>
              <a:rPr lang="en-ID" sz="2000" dirty="0"/>
              <a:t> </a:t>
            </a:r>
            <a:r>
              <a:rPr lang="en-ID" sz="2000" dirty="0" err="1"/>
              <a:t>pindah</a:t>
            </a:r>
            <a:r>
              <a:rPr lang="en-ID" sz="2000" dirty="0"/>
              <a:t> </a:t>
            </a:r>
            <a:r>
              <a:rPr lang="en-ID" sz="2000" dirty="0" err="1"/>
              <a:t>kelas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negara </a:t>
            </a:r>
            <a:r>
              <a:rPr lang="en-ID" sz="2000" dirty="0" err="1"/>
              <a:t>berpendapatan</a:t>
            </a:r>
            <a:r>
              <a:rPr lang="en-ID" sz="2000" dirty="0"/>
              <a:t> </a:t>
            </a:r>
            <a:r>
              <a:rPr lang="en-ID" sz="2000" dirty="0" err="1"/>
              <a:t>menengah-rendah</a:t>
            </a:r>
            <a:r>
              <a:rPr lang="en-ID" sz="2000" dirty="0"/>
              <a:t> </a:t>
            </a:r>
            <a:r>
              <a:rPr lang="en-ID" sz="2000" dirty="0" err="1"/>
              <a:t>menjadi</a:t>
            </a:r>
            <a:r>
              <a:rPr lang="en-ID" sz="2000" dirty="0"/>
              <a:t> </a:t>
            </a:r>
            <a:r>
              <a:rPr lang="en-ID" sz="2000" dirty="0" err="1"/>
              <a:t>menengah</a:t>
            </a:r>
            <a:r>
              <a:rPr lang="en-ID" sz="2000" dirty="0"/>
              <a:t> </a:t>
            </a:r>
            <a:r>
              <a:rPr lang="en-ID" sz="2000" dirty="0" err="1"/>
              <a:t>tinggi</a:t>
            </a:r>
            <a:r>
              <a:rPr lang="en-ID" sz="2000" dirty="0"/>
              <a:t>. </a:t>
            </a:r>
            <a:r>
              <a:rPr lang="en-ID" sz="2000" dirty="0" err="1"/>
              <a:t>Memberikan</a:t>
            </a:r>
            <a:r>
              <a:rPr lang="en-ID" sz="2000" dirty="0"/>
              <a:t> </a:t>
            </a:r>
            <a:r>
              <a:rPr lang="en-ID" sz="2000" dirty="0" err="1"/>
              <a:t>kesempatan</a:t>
            </a:r>
            <a:r>
              <a:rPr lang="en-ID" sz="2000" dirty="0"/>
              <a:t> </a:t>
            </a:r>
            <a:r>
              <a:rPr lang="en-ID" sz="2000" dirty="0" err="1"/>
              <a:t>kerja</a:t>
            </a:r>
            <a:r>
              <a:rPr lang="en-ID" sz="2000" dirty="0"/>
              <a:t> yang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besar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perempuan</a:t>
            </a:r>
            <a:r>
              <a:rPr lang="en-ID" sz="2000" dirty="0"/>
              <a:t> </a:t>
            </a:r>
            <a:r>
              <a:rPr lang="en-ID" sz="2000" dirty="0" err="1"/>
              <a:t>sejalan</a:t>
            </a:r>
            <a:r>
              <a:rPr lang="en-ID" sz="2000" dirty="0"/>
              <a:t> dengan </a:t>
            </a:r>
            <a:r>
              <a:rPr lang="en-ID" sz="2000" dirty="0" err="1"/>
              <a:t>kepentingan</a:t>
            </a:r>
            <a:r>
              <a:rPr lang="en-ID" sz="2000" dirty="0"/>
              <a:t> Indonesia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mengembangkan</a:t>
            </a:r>
            <a:r>
              <a:rPr lang="en-ID" sz="2000" dirty="0"/>
              <a:t> </a:t>
            </a:r>
            <a:r>
              <a:rPr lang="en-ID" sz="2000" dirty="0" err="1"/>
              <a:t>ekonominya</a:t>
            </a:r>
            <a:r>
              <a:rPr lang="en-ID" sz="2000" dirty="0"/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ID" sz="2000" dirty="0"/>
              <a:t>Ada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kebijakan</a:t>
            </a:r>
            <a:r>
              <a:rPr lang="en-ID" sz="2000" dirty="0"/>
              <a:t> </a:t>
            </a:r>
            <a:r>
              <a:rPr lang="en-ID" sz="2000" dirty="0" err="1"/>
              <a:t>kunci</a:t>
            </a:r>
            <a:r>
              <a:rPr lang="en-ID" sz="2000" dirty="0"/>
              <a:t> yang Indonesia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lakukan</a:t>
            </a:r>
            <a:r>
              <a:rPr lang="en-ID" sz="2000" dirty="0"/>
              <a:t> agar dunia </a:t>
            </a:r>
            <a:r>
              <a:rPr lang="en-ID" sz="2000" dirty="0" err="1"/>
              <a:t>kerja</a:t>
            </a:r>
            <a:r>
              <a:rPr lang="en-ID" sz="2000" dirty="0"/>
              <a:t>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terbuka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perempuan</a:t>
            </a:r>
            <a:r>
              <a:rPr lang="en-ID" sz="2000" dirty="0"/>
              <a:t>. </a:t>
            </a:r>
            <a:r>
              <a:rPr lang="en-ID" sz="2000" dirty="0" err="1"/>
              <a:t>Pertama</a:t>
            </a:r>
            <a:r>
              <a:rPr lang="en-ID" sz="2000" dirty="0"/>
              <a:t>, </a:t>
            </a:r>
            <a:r>
              <a:rPr lang="en-ID" sz="2000" dirty="0" err="1"/>
              <a:t>kebijakan</a:t>
            </a:r>
            <a:r>
              <a:rPr lang="en-ID" sz="2000" dirty="0"/>
              <a:t> yang </a:t>
            </a:r>
            <a:r>
              <a:rPr lang="en-ID" sz="2000" dirty="0" err="1"/>
              <a:t>mendukung</a:t>
            </a:r>
            <a:r>
              <a:rPr lang="en-ID" sz="2000" dirty="0"/>
              <a:t> </a:t>
            </a:r>
            <a:r>
              <a:rPr lang="en-ID" sz="2000" dirty="0" err="1"/>
              <a:t>pembagian</a:t>
            </a:r>
            <a:r>
              <a:rPr lang="en-ID" sz="2000" dirty="0"/>
              <a:t> </a:t>
            </a:r>
            <a:r>
              <a:rPr lang="en-ID" sz="2000" dirty="0" err="1"/>
              <a:t>tanggung</a:t>
            </a:r>
            <a:r>
              <a:rPr lang="en-ID" sz="2000" dirty="0"/>
              <a:t> </a:t>
            </a:r>
            <a:r>
              <a:rPr lang="en-ID" sz="2000" dirty="0" err="1"/>
              <a:t>jawab</a:t>
            </a:r>
            <a:r>
              <a:rPr lang="en-ID" sz="2000" dirty="0"/>
              <a:t> </a:t>
            </a:r>
            <a:r>
              <a:rPr lang="en-ID" sz="2000" dirty="0" err="1"/>
              <a:t>membesarkan</a:t>
            </a:r>
            <a:r>
              <a:rPr lang="en-ID" sz="2000" dirty="0"/>
              <a:t> </a:t>
            </a:r>
            <a:r>
              <a:rPr lang="en-ID" sz="2000" dirty="0" err="1"/>
              <a:t>anak</a:t>
            </a:r>
            <a:r>
              <a:rPr lang="en-ID" sz="2000" dirty="0"/>
              <a:t>, </a:t>
            </a:r>
            <a:r>
              <a:rPr lang="en-ID" sz="2000" dirty="0" err="1"/>
              <a:t>seperti</a:t>
            </a:r>
            <a:r>
              <a:rPr lang="en-ID" sz="2000" dirty="0"/>
              <a:t> </a:t>
            </a:r>
            <a:r>
              <a:rPr lang="en-ID" sz="2000" dirty="0" err="1"/>
              <a:t>cuti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orang </a:t>
            </a:r>
            <a:r>
              <a:rPr lang="en-ID" sz="2000" dirty="0" err="1"/>
              <a:t>tua</a:t>
            </a:r>
            <a:r>
              <a:rPr lang="en-ID" sz="2000" dirty="0"/>
              <a:t>. Di negara lain, </a:t>
            </a:r>
            <a:r>
              <a:rPr lang="en-ID" sz="2000" dirty="0" err="1"/>
              <a:t>terutama</a:t>
            </a:r>
            <a:r>
              <a:rPr lang="en-ID" sz="2000" dirty="0"/>
              <a:t> negara-negara </a:t>
            </a:r>
            <a:r>
              <a:rPr lang="en-ID" sz="2000" dirty="0" err="1"/>
              <a:t>Skandinavia</a:t>
            </a:r>
            <a:r>
              <a:rPr lang="en-ID" sz="2000" dirty="0"/>
              <a:t>, </a:t>
            </a:r>
            <a:r>
              <a:rPr lang="en-ID" sz="2000" dirty="0" err="1"/>
              <a:t>bahwa</a:t>
            </a:r>
            <a:r>
              <a:rPr lang="en-ID" sz="2000" dirty="0"/>
              <a:t> </a:t>
            </a:r>
            <a:r>
              <a:rPr lang="en-ID" sz="2000" dirty="0" err="1"/>
              <a:t>cuti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ayah, </a:t>
            </a:r>
            <a:r>
              <a:rPr lang="en-ID" sz="2000" dirty="0" err="1"/>
              <a:t>bersama-sama</a:t>
            </a:r>
            <a:r>
              <a:rPr lang="en-ID" sz="2000" dirty="0"/>
              <a:t> dengan </a:t>
            </a:r>
            <a:r>
              <a:rPr lang="en-ID" sz="2000" dirty="0" err="1"/>
              <a:t>cuti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ibu</a:t>
            </a:r>
            <a:r>
              <a:rPr lang="en-ID" sz="2000" dirty="0"/>
              <a:t>,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membantu</a:t>
            </a:r>
            <a:r>
              <a:rPr lang="en-ID" sz="2000" dirty="0"/>
              <a:t> </a:t>
            </a:r>
            <a:r>
              <a:rPr lang="en-ID" sz="2000" dirty="0" err="1"/>
              <a:t>meningkatkan</a:t>
            </a:r>
            <a:r>
              <a:rPr lang="en-ID" sz="2000" dirty="0"/>
              <a:t> </a:t>
            </a:r>
            <a:r>
              <a:rPr lang="en-ID" sz="2000" dirty="0" err="1"/>
              <a:t>partisipasi</a:t>
            </a:r>
            <a:r>
              <a:rPr lang="en-ID" sz="2000" dirty="0"/>
              <a:t> </a:t>
            </a:r>
            <a:r>
              <a:rPr lang="en-ID" sz="2000" dirty="0" err="1"/>
              <a:t>perempuan</a:t>
            </a:r>
            <a:r>
              <a:rPr lang="en-ID" sz="2000" dirty="0"/>
              <a:t> di dunia </a:t>
            </a:r>
            <a:r>
              <a:rPr lang="en-ID" sz="2000" dirty="0" err="1"/>
              <a:t>kerja</a:t>
            </a:r>
            <a:r>
              <a:rPr lang="en-ID" sz="2000" dirty="0"/>
              <a:t>. </a:t>
            </a:r>
            <a:r>
              <a:rPr lang="en-ID" sz="2000" dirty="0" err="1"/>
              <a:t>Kebijakan</a:t>
            </a:r>
            <a:r>
              <a:rPr lang="en-ID" sz="2000" dirty="0"/>
              <a:t> yang </a:t>
            </a:r>
            <a:r>
              <a:rPr lang="en-ID" sz="2000" dirty="0" err="1"/>
              <a:t>kedua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pekerjaan</a:t>
            </a:r>
            <a:r>
              <a:rPr lang="en-ID" sz="2000" dirty="0"/>
              <a:t> yang </a:t>
            </a:r>
            <a:r>
              <a:rPr lang="en-ID" sz="2000" dirty="0" err="1"/>
              <a:t>fleksibel</a:t>
            </a:r>
            <a:r>
              <a:rPr lang="en-ID" sz="2000" dirty="0"/>
              <a:t> </a:t>
            </a:r>
            <a:r>
              <a:rPr lang="en-ID" sz="2000" dirty="0" err="1"/>
              <a:t>seperti</a:t>
            </a:r>
            <a:r>
              <a:rPr lang="en-ID" sz="2000" dirty="0"/>
              <a:t> </a:t>
            </a:r>
            <a:r>
              <a:rPr lang="en-ID" sz="2000" dirty="0" err="1"/>
              <a:t>pekerjaan</a:t>
            </a:r>
            <a:r>
              <a:rPr lang="en-ID" sz="2000" dirty="0"/>
              <a:t> </a:t>
            </a:r>
            <a:r>
              <a:rPr lang="en-ID" sz="2000" dirty="0" err="1"/>
              <a:t>paruh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. Hukum </a:t>
            </a:r>
            <a:r>
              <a:rPr lang="en-ID" sz="2000" dirty="0" err="1"/>
              <a:t>ketenagakerjaan</a:t>
            </a:r>
            <a:r>
              <a:rPr lang="en-ID" sz="2000" dirty="0"/>
              <a:t> di Indonesia </a:t>
            </a:r>
            <a:r>
              <a:rPr lang="en-ID" sz="2000" dirty="0" err="1"/>
              <a:t>saat</a:t>
            </a:r>
            <a:r>
              <a:rPr lang="en-ID" sz="2000" dirty="0"/>
              <a:t> ini </a:t>
            </a:r>
            <a:r>
              <a:rPr lang="en-ID" sz="2000" dirty="0" err="1"/>
              <a:t>membatasi</a:t>
            </a:r>
            <a:r>
              <a:rPr lang="en-ID" sz="2000" dirty="0"/>
              <a:t> </a:t>
            </a:r>
            <a:r>
              <a:rPr lang="en-ID" sz="2000" dirty="0" err="1"/>
              <a:t>pekerjaan</a:t>
            </a:r>
            <a:r>
              <a:rPr lang="en-ID" sz="2000" dirty="0"/>
              <a:t> </a:t>
            </a:r>
            <a:r>
              <a:rPr lang="en-ID" sz="2000" dirty="0" err="1"/>
              <a:t>fleksibel</a:t>
            </a:r>
            <a:r>
              <a:rPr lang="en-ID" sz="2000" dirty="0"/>
              <a:t> </a:t>
            </a:r>
            <a:r>
              <a:rPr lang="en-ID" sz="2000" dirty="0" err="1"/>
              <a:t>hanya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pekerja</a:t>
            </a:r>
            <a:r>
              <a:rPr lang="en-ID" sz="2000" dirty="0"/>
              <a:t> </a:t>
            </a:r>
            <a:r>
              <a:rPr lang="en-ID" sz="2000" dirty="0" err="1"/>
              <a:t>kontrak</a:t>
            </a:r>
            <a:r>
              <a:rPr lang="en-ID" sz="2000" dirty="0"/>
              <a:t> dan </a:t>
            </a:r>
            <a:r>
              <a:rPr lang="en-ID" sz="2000" dirty="0" err="1"/>
              <a:t>pekerja</a:t>
            </a:r>
            <a:r>
              <a:rPr lang="en-ID" sz="2000" dirty="0"/>
              <a:t> </a:t>
            </a:r>
            <a:r>
              <a:rPr lang="en-ID" sz="2000" dirty="0" err="1"/>
              <a:t>lepas</a:t>
            </a:r>
            <a:r>
              <a:rPr lang="en-ID" sz="2000" dirty="0"/>
              <a:t>. </a:t>
            </a:r>
            <a:r>
              <a:rPr lang="en-ID" sz="2000" dirty="0" err="1"/>
              <a:t>Memberikan</a:t>
            </a:r>
            <a:r>
              <a:rPr lang="en-ID" sz="2000" dirty="0"/>
              <a:t> </a:t>
            </a:r>
            <a:r>
              <a:rPr lang="en-ID" sz="2000" dirty="0" err="1"/>
              <a:t>fleksibilitas</a:t>
            </a:r>
            <a:r>
              <a:rPr lang="en-ID" sz="2000" dirty="0"/>
              <a:t> </a:t>
            </a:r>
            <a:r>
              <a:rPr lang="en-ID" sz="2000" dirty="0" err="1"/>
              <a:t>kerja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pekerja</a:t>
            </a:r>
            <a:r>
              <a:rPr lang="en-ID" sz="2000" dirty="0"/>
              <a:t> </a:t>
            </a:r>
            <a:r>
              <a:rPr lang="en-ID" sz="2000" dirty="0" err="1"/>
              <a:t>penuh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, 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memberikan</a:t>
            </a:r>
            <a:r>
              <a:rPr lang="en-ID" sz="2000" dirty="0"/>
              <a:t> </a:t>
            </a:r>
            <a:r>
              <a:rPr lang="en-ID" sz="2000" dirty="0" err="1"/>
              <a:t>hak-hak</a:t>
            </a:r>
            <a:r>
              <a:rPr lang="en-ID" sz="2000" dirty="0"/>
              <a:t> </a:t>
            </a:r>
            <a:r>
              <a:rPr lang="en-ID" sz="2000" dirty="0" err="1"/>
              <a:t>pekerja</a:t>
            </a:r>
            <a:r>
              <a:rPr lang="en-ID" sz="2000" dirty="0"/>
              <a:t> </a:t>
            </a:r>
            <a:r>
              <a:rPr lang="en-ID" sz="2000" dirty="0" err="1"/>
              <a:t>penuh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pekerja</a:t>
            </a:r>
            <a:r>
              <a:rPr lang="en-ID" sz="2000" dirty="0"/>
              <a:t> </a:t>
            </a:r>
            <a:r>
              <a:rPr lang="en-ID" sz="2000" dirty="0" err="1"/>
              <a:t>paruh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, </a:t>
            </a:r>
            <a:r>
              <a:rPr lang="en-ID" sz="2000" dirty="0" err="1"/>
              <a:t>akan</a:t>
            </a:r>
            <a:r>
              <a:rPr lang="en-ID" sz="2000" dirty="0"/>
              <a:t> </a:t>
            </a:r>
            <a:r>
              <a:rPr lang="en-ID" sz="2000" dirty="0" err="1"/>
              <a:t>membantu</a:t>
            </a:r>
            <a:r>
              <a:rPr lang="en-ID" sz="2000" dirty="0"/>
              <a:t> </a:t>
            </a:r>
            <a:r>
              <a:rPr lang="en-ID" sz="2000" dirty="0" err="1"/>
              <a:t>perempuan</a:t>
            </a:r>
            <a:r>
              <a:rPr lang="en-ID" sz="2000" dirty="0"/>
              <a:t> dalam </a:t>
            </a:r>
            <a:r>
              <a:rPr lang="en-ID" sz="2000" dirty="0" err="1"/>
              <a:t>membesarkan</a:t>
            </a:r>
            <a:r>
              <a:rPr lang="en-ID" sz="2000" dirty="0"/>
              <a:t> </a:t>
            </a:r>
            <a:r>
              <a:rPr lang="en-ID" sz="2000" dirty="0" err="1"/>
              <a:t>anak</a:t>
            </a:r>
            <a:r>
              <a:rPr lang="en-ID" sz="2000" dirty="0"/>
              <a:t> </a:t>
            </a:r>
            <a:r>
              <a:rPr lang="en-ID" sz="2000" dirty="0" err="1"/>
              <a:t>sekaligus</a:t>
            </a:r>
            <a:r>
              <a:rPr lang="en-ID" sz="2000" dirty="0"/>
              <a:t> </a:t>
            </a:r>
            <a:r>
              <a:rPr lang="en-ID" sz="2000" dirty="0" err="1"/>
              <a:t>berpartisipasi</a:t>
            </a:r>
            <a:r>
              <a:rPr lang="en-ID" sz="2000" dirty="0"/>
              <a:t> di dalam dunia </a:t>
            </a:r>
            <a:r>
              <a:rPr lang="en-ID" sz="2000" dirty="0" err="1"/>
              <a:t>kerja</a:t>
            </a:r>
            <a:r>
              <a:rPr lang="en-ID" sz="2000" dirty="0"/>
              <a:t>. Perusahaan-</a:t>
            </a:r>
            <a:r>
              <a:rPr lang="en-ID" sz="2000" dirty="0" err="1"/>
              <a:t>perusahaan</a:t>
            </a:r>
            <a:r>
              <a:rPr lang="en-ID" sz="2000" dirty="0"/>
              <a:t> juga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menyediakan</a:t>
            </a:r>
            <a:r>
              <a:rPr lang="en-ID" sz="2000" dirty="0"/>
              <a:t> </a:t>
            </a:r>
            <a:r>
              <a:rPr lang="en-ID" sz="2000" dirty="0" err="1"/>
              <a:t>layanan</a:t>
            </a:r>
            <a:r>
              <a:rPr lang="en-ID" sz="2000" dirty="0"/>
              <a:t> </a:t>
            </a:r>
            <a:r>
              <a:rPr lang="en-ID" sz="2000" dirty="0" err="1"/>
              <a:t>penitipan</a:t>
            </a:r>
            <a:r>
              <a:rPr lang="en-ID" sz="2000" dirty="0"/>
              <a:t> </a:t>
            </a:r>
            <a:r>
              <a:rPr lang="en-ID" sz="2000" dirty="0" err="1"/>
              <a:t>anak</a:t>
            </a:r>
            <a:r>
              <a:rPr lang="en-ID" sz="2000" dirty="0"/>
              <a:t> di </a:t>
            </a:r>
            <a:r>
              <a:rPr lang="en-ID" sz="2000" dirty="0" err="1"/>
              <a:t>tempat</a:t>
            </a:r>
            <a:r>
              <a:rPr lang="en-ID" sz="2000" dirty="0"/>
              <a:t> </a:t>
            </a:r>
            <a:r>
              <a:rPr lang="en-ID" sz="2000" dirty="0" err="1"/>
              <a:t>kerja</a:t>
            </a:r>
            <a:endParaRPr lang="en-ID" sz="20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ID" sz="1600" b="0" i="0" dirty="0">
              <a:solidFill>
                <a:srgbClr val="3C3C3C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677680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s-ES" sz="32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s-ES" sz="3200" b="1" dirty="0">
                <a:solidFill>
                  <a:srgbClr val="FFFFFF"/>
                </a:solidFill>
                <a:latin typeface="+mn-lt"/>
              </a:rPr>
              <a:t> :</a:t>
            </a:r>
            <a:endParaRPr lang="en-US" sz="32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9520" y="512967"/>
            <a:ext cx="7590115" cy="6051119"/>
          </a:xfrm>
        </p:spPr>
        <p:txBody>
          <a:bodyPr anchor="ctr">
            <a:noAutofit/>
          </a:bodyPr>
          <a:lstStyle/>
          <a:p>
            <a:r>
              <a:rPr lang="es-ES" sz="2000" dirty="0"/>
              <a:t>Cameron, L., D.C. Suarez, and W. </a:t>
            </a:r>
            <a:r>
              <a:rPr lang="es-ES" sz="2000" dirty="0" err="1"/>
              <a:t>Rowell</a:t>
            </a:r>
            <a:r>
              <a:rPr lang="es-ES" sz="2000" dirty="0"/>
              <a:t>  (2020)</a:t>
            </a:r>
            <a:r>
              <a:rPr lang="en-US" sz="2000" dirty="0"/>
              <a:t> “Female </a:t>
            </a:r>
            <a:r>
              <a:rPr lang="en-US" sz="2000" dirty="0" err="1"/>
              <a:t>Labour</a:t>
            </a:r>
            <a:r>
              <a:rPr lang="en-US" sz="2000" dirty="0"/>
              <a:t> Force participation in Indonesia: Why has it stalled? in Achieving Inclusive Growth in the Asia </a:t>
            </a:r>
            <a:r>
              <a:rPr lang="en-US" sz="2000" dirty="0" err="1"/>
              <a:t>Pasific</a:t>
            </a:r>
            <a:r>
              <a:rPr lang="en-US" sz="2000" dirty="0"/>
              <a:t>., </a:t>
            </a:r>
            <a:r>
              <a:rPr lang="en-US" sz="2000" dirty="0" err="1"/>
              <a:t>Triggs</a:t>
            </a:r>
            <a:r>
              <a:rPr lang="en-US" sz="2000" dirty="0"/>
              <a:t>, A &amp; S. Urata (Ed). Pacific Trade and Development Conference Series (PAFTAD.  Australian National University Press  </a:t>
            </a:r>
          </a:p>
          <a:p>
            <a:r>
              <a:rPr lang="en-ID" sz="2000" dirty="0" err="1"/>
              <a:t>Lidwina</a:t>
            </a:r>
            <a:r>
              <a:rPr lang="en-ID" sz="2000" dirty="0"/>
              <a:t>, A. (2020) </a:t>
            </a:r>
            <a:r>
              <a:rPr lang="en-ID" sz="2000" dirty="0">
                <a:latin typeface="Inter"/>
              </a:rPr>
              <a:t>"</a:t>
            </a:r>
            <a:r>
              <a:rPr lang="en-ID" sz="2000" dirty="0" err="1">
                <a:latin typeface="Inter"/>
              </a:rPr>
              <a:t>Suka</a:t>
            </a:r>
            <a:r>
              <a:rPr lang="en-ID" sz="2000" dirty="0">
                <a:latin typeface="Inter"/>
              </a:rPr>
              <a:t> </a:t>
            </a:r>
            <a:r>
              <a:rPr lang="en-ID" sz="2000" dirty="0" err="1">
                <a:latin typeface="Inter"/>
              </a:rPr>
              <a:t>Duka</a:t>
            </a:r>
            <a:r>
              <a:rPr lang="en-ID" sz="2000" dirty="0">
                <a:latin typeface="Inter"/>
              </a:rPr>
              <a:t> Perempuan dalam </a:t>
            </a:r>
            <a:r>
              <a:rPr lang="en-ID" sz="2000" dirty="0" err="1">
                <a:latin typeface="Inter"/>
              </a:rPr>
              <a:t>Berwirausaha</a:t>
            </a:r>
            <a:r>
              <a:rPr lang="en-ID" sz="2000" dirty="0">
                <a:latin typeface="Inter"/>
              </a:rPr>
              <a:t>“,  </a:t>
            </a:r>
            <a:r>
              <a:rPr lang="en-ID" sz="2000" dirty="0">
                <a:latin typeface="Inter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https://katadata.co.id/ariayudhistira/infografik/5fcede75da49c/suka-duka-perempuan-dalam-berwirausaha</a:t>
            </a:r>
            <a:endParaRPr lang="en-ID" sz="2000" dirty="0">
              <a:latin typeface="Inter"/>
            </a:endParaRPr>
          </a:p>
          <a:p>
            <a:r>
              <a:rPr lang="en-US" sz="2000" dirty="0"/>
              <a:t>"</a:t>
            </a:r>
            <a:r>
              <a:rPr lang="en-US" sz="2000" dirty="0" err="1"/>
              <a:t>Kesetaraan</a:t>
            </a:r>
            <a:r>
              <a:rPr lang="en-US" sz="2000" dirty="0"/>
              <a:t> Gender </a:t>
            </a:r>
            <a:r>
              <a:rPr lang="en-US" sz="2000" dirty="0" err="1"/>
              <a:t>Kunci</a:t>
            </a:r>
            <a:r>
              <a:rPr lang="en-US" sz="2000" dirty="0"/>
              <a:t> </a:t>
            </a:r>
            <a:r>
              <a:rPr lang="en-US" sz="2000" dirty="0" err="1"/>
              <a:t>Pertumbuhan</a:t>
            </a:r>
            <a:r>
              <a:rPr lang="en-US" sz="2000" dirty="0"/>
              <a:t> Ekonomi“, </a:t>
            </a:r>
            <a:r>
              <a:rPr lang="en-US" sz="20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https://katadata.co.id/timpublikasikatadata/finansial/5e9a55e514525/kesetaraan-gender-kunci-pertumbuhan-ekonomi</a:t>
            </a:r>
            <a:endParaRPr lang="en-US" sz="2000" dirty="0"/>
          </a:p>
          <a:p>
            <a:r>
              <a:rPr lang="en-US" sz="2000" dirty="0"/>
              <a:t>McKinsey and Company (2017) Women Matter Time to accelerate: Ten years of insights into gender diversity</a:t>
            </a:r>
          </a:p>
          <a:p>
            <a:r>
              <a:rPr lang="en-US" sz="2000" dirty="0" err="1"/>
              <a:t>Shakilla</a:t>
            </a:r>
            <a:r>
              <a:rPr lang="en-US" sz="2000" dirty="0"/>
              <a:t>, S.A (2020) Peran Perempuan dalam Dunia </a:t>
            </a:r>
            <a:r>
              <a:rPr lang="en-US" sz="2000" dirty="0" err="1"/>
              <a:t>Kerja</a:t>
            </a:r>
            <a:r>
              <a:rPr lang="en-US" sz="2000" dirty="0"/>
              <a:t>: Antara </a:t>
            </a:r>
            <a:r>
              <a:rPr lang="en-US" sz="2000" dirty="0" err="1"/>
              <a:t>Keluarga</a:t>
            </a:r>
            <a:r>
              <a:rPr lang="en-US" sz="2000" dirty="0"/>
              <a:t> dan </a:t>
            </a:r>
            <a:r>
              <a:rPr lang="en-US" sz="2000" dirty="0" err="1"/>
              <a:t>Karier</a:t>
            </a:r>
            <a:r>
              <a:rPr lang="en-US" sz="2000" dirty="0"/>
              <a:t>. </a:t>
            </a:r>
            <a:r>
              <a:rPr lang="en-US" sz="2000" dirty="0" err="1"/>
              <a:t>Infografis</a:t>
            </a:r>
            <a:r>
              <a:rPr lang="en-US" sz="2000" dirty="0"/>
              <a:t> </a:t>
            </a:r>
          </a:p>
          <a:p>
            <a:r>
              <a:rPr lang="en-ID" sz="2000" dirty="0"/>
              <a:t>"</a:t>
            </a:r>
            <a:r>
              <a:rPr lang="en-ID" sz="2000" dirty="0" err="1"/>
              <a:t>Penyebab</a:t>
            </a:r>
            <a:r>
              <a:rPr lang="en-ID" sz="2000" dirty="0"/>
              <a:t> </a:t>
            </a:r>
            <a:r>
              <a:rPr lang="en-ID" sz="2000" dirty="0" err="1"/>
              <a:t>Kesenjangan</a:t>
            </a:r>
            <a:r>
              <a:rPr lang="en-ID" sz="2000" dirty="0"/>
              <a:t> Gender di Dunia </a:t>
            </a:r>
            <a:r>
              <a:rPr lang="en-ID" sz="2000" dirty="0" err="1"/>
              <a:t>Kerja</a:t>
            </a:r>
            <a:r>
              <a:rPr lang="en-ID" sz="2000" dirty="0"/>
              <a:t>“,  </a:t>
            </a:r>
            <a:r>
              <a:rPr lang="en-ID" sz="20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https://katadata.co.id/timpublikasikatadata/infografik/5e9a55e3e465e/penyebab-kesenjangan-gender-di-dunia-kerja</a:t>
            </a:r>
            <a:endParaRPr lang="en-ID" sz="2000" dirty="0"/>
          </a:p>
          <a:p>
            <a:r>
              <a:rPr lang="en-ID" sz="2000" dirty="0">
                <a:solidFill>
                  <a:schemeClr val="tx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https://www.sdg2030indonesia.org/</a:t>
            </a:r>
            <a:endParaRPr lang="en-ID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31466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2324</Words>
  <Application>Microsoft Office PowerPoint</Application>
  <PresentationFormat>Widescreen</PresentationFormat>
  <Paragraphs>127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Aharoni</vt:lpstr>
      <vt:lpstr>Arial</vt:lpstr>
      <vt:lpstr>Calibri</vt:lpstr>
      <vt:lpstr>Calibri Light</vt:lpstr>
      <vt:lpstr>Inter</vt:lpstr>
      <vt:lpstr>Wingdings</vt:lpstr>
      <vt:lpstr>1_Office Theme</vt:lpstr>
      <vt:lpstr>Gender  dalam  Pembangunan (Gender in Development) </vt:lpstr>
      <vt:lpstr>Gender dalam Pembangunan:  Pertemuan 1 - 7</vt:lpstr>
      <vt:lpstr>Rangkuman pertemuan  1 - 6</vt:lpstr>
      <vt:lpstr>Pertemuan 8 – 13 :  fakta dan data tentang isu gender dalam masyarakat</vt:lpstr>
      <vt:lpstr>Sustainable Development Goals (SDGs)</vt:lpstr>
      <vt:lpstr>Gender  &amp;  Ekonomi?</vt:lpstr>
      <vt:lpstr>Tujuan ke-5 SDGs : Kesetaraan Gender</vt:lpstr>
      <vt:lpstr> Kesetaraan gender?</vt:lpstr>
      <vt:lpstr>Target kesetaraan gender tahun          2030 :</vt:lpstr>
      <vt:lpstr>Tujuan ke-8 SDGs :                                                    Pekerjaan Layak &amp; Pertumbuhan Ekonomi</vt:lpstr>
      <vt:lpstr> Pertumbuhan ekonomi?</vt:lpstr>
      <vt:lpstr>Ingat!</vt:lpstr>
      <vt:lpstr>Hubungan antara kesetaraan gender &amp;  pertumbuhan ekonomi? </vt:lpstr>
      <vt:lpstr>…lanjutan</vt:lpstr>
      <vt:lpstr>…lanjutan</vt:lpstr>
      <vt:lpstr>Ingat!</vt:lpstr>
      <vt:lpstr>McKinsey Global Institute (2017)</vt:lpstr>
      <vt:lpstr>…lanjutan</vt:lpstr>
      <vt:lpstr>Bagaimana di Indonesia?</vt:lpstr>
      <vt:lpstr>…lanjutan</vt:lpstr>
      <vt:lpstr>….lanjutan</vt:lpstr>
      <vt:lpstr>….lanjutan</vt:lpstr>
      <vt:lpstr>….lanjutan</vt:lpstr>
      <vt:lpstr>McKinsey Global Institute (2017)</vt:lpstr>
      <vt:lpstr>Kesenjangan gender di dunia kerja</vt:lpstr>
      <vt:lpstr>Ketidakadilan gender dalam dunia kerja</vt:lpstr>
      <vt:lpstr>Shakilla, 2020</vt:lpstr>
      <vt:lpstr>Lidwina (2020)</vt:lpstr>
      <vt:lpstr> Cameron, et.al (2020)</vt:lpstr>
      <vt:lpstr>…..lanjutan</vt:lpstr>
      <vt:lpstr>lanjutan…..</vt:lpstr>
      <vt:lpstr>lanjutan…..</vt:lpstr>
      <vt:lpstr>…lanjutan</vt:lpstr>
      <vt:lpstr>Referensi 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25</cp:revision>
  <dcterms:created xsi:type="dcterms:W3CDTF">2022-03-16T10:21:38Z</dcterms:created>
  <dcterms:modified xsi:type="dcterms:W3CDTF">2022-06-10T14:40:33Z</dcterms:modified>
</cp:coreProperties>
</file>